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341" r:id="rId5"/>
    <p:sldId id="15938" r:id="rId6"/>
    <p:sldId id="342" r:id="rId7"/>
    <p:sldId id="15937" r:id="rId8"/>
    <p:sldId id="15935" r:id="rId9"/>
    <p:sldId id="297" r:id="rId10"/>
    <p:sldId id="15939" r:id="rId11"/>
    <p:sldId id="301" r:id="rId12"/>
    <p:sldId id="326" r:id="rId13"/>
    <p:sldId id="331" r:id="rId14"/>
    <p:sldId id="302" r:id="rId15"/>
    <p:sldId id="338" r:id="rId16"/>
    <p:sldId id="322" r:id="rId17"/>
    <p:sldId id="337" r:id="rId18"/>
    <p:sldId id="864" r:id="rId19"/>
    <p:sldId id="333" r:id="rId20"/>
    <p:sldId id="313" r:id="rId21"/>
    <p:sldId id="332" r:id="rId22"/>
    <p:sldId id="312" r:id="rId23"/>
    <p:sldId id="863" r:id="rId24"/>
    <p:sldId id="300" r:id="rId25"/>
    <p:sldId id="314" r:id="rId26"/>
    <p:sldId id="315" r:id="rId27"/>
    <p:sldId id="317" r:id="rId28"/>
    <p:sldId id="318" r:id="rId29"/>
    <p:sldId id="319" r:id="rId30"/>
    <p:sldId id="32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y, Jason W. (HQ-UA000)[Bryce Space and Technology]" initials="HJW(USaT" lastIdx="7" clrIdx="0">
    <p:extLst>
      <p:ext uri="{19B8F6BF-5375-455C-9EA6-DF929625EA0E}">
        <p15:presenceInfo xmlns:p15="http://schemas.microsoft.com/office/powerpoint/2012/main" userId="S::jwhay@ndc.nasa.gov::fb632c9e-79a8-47ce-9559-f370d95affc3" providerId="AD"/>
      </p:ext>
    </p:extLst>
  </p:cmAuthor>
  <p:cmAuthor id="2" name="Craven, Patrick Sean (HQ-OB000)[Bryce Space and Technology]" initials="CPS(OSaT" lastIdx="1" clrIdx="1">
    <p:extLst>
      <p:ext uri="{19B8F6BF-5375-455C-9EA6-DF929625EA0E}">
        <p15:presenceInfo xmlns:p15="http://schemas.microsoft.com/office/powerpoint/2012/main" userId="S::pscraven@ndc.nasa.gov::1aa96f0e-a31d-4551-81e4-cf67c67e4ba0" providerId="AD"/>
      </p:ext>
    </p:extLst>
  </p:cmAuthor>
  <p:cmAuthor id="3" name="Amanda" initials="A" lastIdx="7" clrIdx="2">
    <p:extLst>
      <p:ext uri="{19B8F6BF-5375-455C-9EA6-DF929625EA0E}">
        <p15:presenceInfo xmlns:p15="http://schemas.microsoft.com/office/powerpoint/2012/main" userId="S::aherna43@ndc.nasa.gov::ed8f98cd-3551-4af0-992b-e29134cd45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CFD5EA"/>
    <a:srgbClr val="AA72D4"/>
    <a:srgbClr val="FFCCCC"/>
    <a:srgbClr val="FFEBEB"/>
    <a:srgbClr val="FF7C80"/>
    <a:srgbClr val="FCFDFF"/>
    <a:srgbClr val="FCFDED"/>
    <a:srgbClr val="BB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A0D61-10BE-42AD-9800-71A459902EAE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0E7AC9-084E-4BE8-96F9-6013A27FEA45}">
      <dgm:prSet phldrT="[Text]" custT="1"/>
      <dgm:spPr/>
      <dgm:t>
        <a:bodyPr/>
        <a:lstStyle/>
        <a:p>
          <a:r>
            <a:rPr lang="en-US" sz="1600" b="1" dirty="0"/>
            <a:t>Pre-Planning</a:t>
          </a:r>
        </a:p>
      </dgm:t>
    </dgm:pt>
    <dgm:pt modelId="{E0368D0B-8661-4738-8928-ACF4B8927995}" type="parTrans" cxnId="{A5C7F1E6-7CD3-445A-9959-C00FA185880B}">
      <dgm:prSet/>
      <dgm:spPr/>
      <dgm:t>
        <a:bodyPr/>
        <a:lstStyle/>
        <a:p>
          <a:endParaRPr lang="en-US"/>
        </a:p>
      </dgm:t>
    </dgm:pt>
    <dgm:pt modelId="{C0A84A02-A689-4432-97AB-3B3AC793C114}" type="sibTrans" cxnId="{A5C7F1E6-7CD3-445A-9959-C00FA185880B}">
      <dgm:prSet/>
      <dgm:spPr/>
      <dgm:t>
        <a:bodyPr/>
        <a:lstStyle/>
        <a:p>
          <a:endParaRPr lang="en-US"/>
        </a:p>
      </dgm:t>
    </dgm:pt>
    <dgm:pt modelId="{2EA11699-C14B-4223-BEC7-7C9E9CE72F7A}">
      <dgm:prSet phldrT="[Text]" custT="1"/>
      <dgm:spPr/>
      <dgm:t>
        <a:bodyPr/>
        <a:lstStyle/>
        <a:p>
          <a:r>
            <a:rPr lang="en-US" sz="1600" b="1" dirty="0"/>
            <a:t>Stakeholder Feedback: Phase I</a:t>
          </a:r>
        </a:p>
      </dgm:t>
    </dgm:pt>
    <dgm:pt modelId="{B686A7D0-2460-45C5-9CA1-E1B06D43FCF7}" type="parTrans" cxnId="{43217DD2-4D5F-49BE-9387-A640EFA0F50B}">
      <dgm:prSet/>
      <dgm:spPr/>
      <dgm:t>
        <a:bodyPr/>
        <a:lstStyle/>
        <a:p>
          <a:endParaRPr lang="en-US"/>
        </a:p>
      </dgm:t>
    </dgm:pt>
    <dgm:pt modelId="{B13DF1A8-62FC-401F-83BB-A201D2BEDBDF}" type="sibTrans" cxnId="{43217DD2-4D5F-49BE-9387-A640EFA0F50B}">
      <dgm:prSet/>
      <dgm:spPr/>
      <dgm:t>
        <a:bodyPr/>
        <a:lstStyle/>
        <a:p>
          <a:endParaRPr lang="en-US"/>
        </a:p>
      </dgm:t>
    </dgm:pt>
    <dgm:pt modelId="{3D56442C-BDD9-4F02-B78C-3FCC43995F67}">
      <dgm:prSet phldrT="[Text]" custT="1"/>
      <dgm:spPr/>
      <dgm:t>
        <a:bodyPr/>
        <a:lstStyle/>
        <a:p>
          <a:pPr rtl="0"/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National Academies (May 16</a:t>
          </a:r>
          <a:r>
            <a:rPr lang="en-US" sz="1600" b="1" baseline="30000" dirty="0">
              <a:latin typeface="Calibri" panose="020F0502020204030204" pitchFamily="34" charset="0"/>
              <a:cs typeface="Calibri" panose="020F0502020204030204" pitchFamily="34" charset="0"/>
            </a:rPr>
            <a:t>th</a:t>
          </a:r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FF9E31AC-D3B5-40AF-A946-02136A7586CD}" type="parTrans" cxnId="{57E15396-F177-4DC8-A48A-1EB04700717B}">
      <dgm:prSet/>
      <dgm:spPr/>
      <dgm:t>
        <a:bodyPr/>
        <a:lstStyle/>
        <a:p>
          <a:endParaRPr lang="en-US"/>
        </a:p>
      </dgm:t>
    </dgm:pt>
    <dgm:pt modelId="{A4C216B1-A2D5-45BA-BDD0-FFA2C5D4215C}" type="sibTrans" cxnId="{57E15396-F177-4DC8-A48A-1EB04700717B}">
      <dgm:prSet/>
      <dgm:spPr/>
      <dgm:t>
        <a:bodyPr/>
        <a:lstStyle/>
        <a:p>
          <a:endParaRPr lang="en-US"/>
        </a:p>
      </dgm:t>
    </dgm:pt>
    <dgm:pt modelId="{33D5D54C-3B8F-4D30-A068-D0689D7E28F4}">
      <dgm:prSet custT="1"/>
      <dgm:spPr/>
      <dgm:t>
        <a:bodyPr/>
        <a:lstStyle/>
        <a:p>
          <a:pPr rtl="0"/>
          <a:r>
            <a:rPr lang="en-US" sz="1600" b="1" dirty="0">
              <a:latin typeface="Calibri" panose="020F0502020204030204" pitchFamily="34" charset="0"/>
              <a:cs typeface="Calibri" panose="020F0502020204030204" pitchFamily="34" charset="0"/>
            </a:rPr>
            <a:t>Stakeholder Feedback: Phase II</a:t>
          </a:r>
        </a:p>
      </dgm:t>
    </dgm:pt>
    <dgm:pt modelId="{A9C90D83-3893-49CC-8399-EDCBE15AD86D}" type="parTrans" cxnId="{B8A774F1-7DC0-4AA8-8572-AC0CD26FBC5B}">
      <dgm:prSet/>
      <dgm:spPr/>
      <dgm:t>
        <a:bodyPr/>
        <a:lstStyle/>
        <a:p>
          <a:endParaRPr lang="en-US"/>
        </a:p>
      </dgm:t>
    </dgm:pt>
    <dgm:pt modelId="{9FB580F5-A040-48AC-A96D-A53767493980}" type="sibTrans" cxnId="{B8A774F1-7DC0-4AA8-8572-AC0CD26FBC5B}">
      <dgm:prSet/>
      <dgm:spPr/>
      <dgm:t>
        <a:bodyPr/>
        <a:lstStyle/>
        <a:p>
          <a:endParaRPr lang="en-US"/>
        </a:p>
      </dgm:t>
    </dgm:pt>
    <dgm:pt modelId="{D4F0E853-0DD8-4CA5-8013-0180DE1D61DD}">
      <dgm:prSet custT="1"/>
      <dgm:spPr/>
      <dgm:t>
        <a:bodyPr/>
        <a:lstStyle/>
        <a:p>
          <a:r>
            <a:rPr lang="en-US" sz="1600" b="1" dirty="0"/>
            <a:t>Data Integration</a:t>
          </a:r>
        </a:p>
      </dgm:t>
    </dgm:pt>
    <dgm:pt modelId="{AFD8DA79-DDF5-4FC5-95CB-76C27439ED24}" type="parTrans" cxnId="{4F537F01-629F-4C32-9573-8E4A160E82D9}">
      <dgm:prSet/>
      <dgm:spPr/>
      <dgm:t>
        <a:bodyPr/>
        <a:lstStyle/>
        <a:p>
          <a:endParaRPr lang="en-US"/>
        </a:p>
      </dgm:t>
    </dgm:pt>
    <dgm:pt modelId="{797081EE-E1DF-4608-A356-BBD31AA1DCDC}" type="sibTrans" cxnId="{4F537F01-629F-4C32-9573-8E4A160E82D9}">
      <dgm:prSet/>
      <dgm:spPr/>
      <dgm:t>
        <a:bodyPr/>
        <a:lstStyle/>
        <a:p>
          <a:endParaRPr lang="en-US"/>
        </a:p>
      </dgm:t>
    </dgm:pt>
    <dgm:pt modelId="{9E2E44E7-9471-431A-AECB-16268F4B66B0}">
      <dgm:prSet custT="1"/>
      <dgm:spPr/>
      <dgm:t>
        <a:bodyPr/>
        <a:lstStyle/>
        <a:p>
          <a:r>
            <a:rPr lang="en-US" sz="1600" b="1" dirty="0"/>
            <a:t>Final Deliverable</a:t>
          </a:r>
        </a:p>
      </dgm:t>
    </dgm:pt>
    <dgm:pt modelId="{2B925F90-97EA-453B-A0A3-71BC7D5DAA7C}" type="parTrans" cxnId="{F9F9E7C7-922B-4880-B83B-77B954D8ACFB}">
      <dgm:prSet/>
      <dgm:spPr/>
      <dgm:t>
        <a:bodyPr/>
        <a:lstStyle/>
        <a:p>
          <a:endParaRPr lang="en-US"/>
        </a:p>
      </dgm:t>
    </dgm:pt>
    <dgm:pt modelId="{5B394E4D-2E96-47B2-A9E1-A28513C19FC5}" type="sibTrans" cxnId="{F9F9E7C7-922B-4880-B83B-77B954D8ACFB}">
      <dgm:prSet/>
      <dgm:spPr/>
      <dgm:t>
        <a:bodyPr/>
        <a:lstStyle/>
        <a:p>
          <a:endParaRPr lang="en-US"/>
        </a:p>
      </dgm:t>
    </dgm:pt>
    <dgm:pt modelId="{AD517F3B-28E1-43C4-B6D8-696068F23FD5}" type="pres">
      <dgm:prSet presAssocID="{8E4A0D61-10BE-42AD-9800-71A459902EAE}" presName="rootnode" presStyleCnt="0">
        <dgm:presLayoutVars>
          <dgm:chMax/>
          <dgm:chPref/>
          <dgm:dir/>
          <dgm:animLvl val="lvl"/>
        </dgm:presLayoutVars>
      </dgm:prSet>
      <dgm:spPr/>
    </dgm:pt>
    <dgm:pt modelId="{241A874F-1C0B-4EAD-9B56-C6814E6FACF7}" type="pres">
      <dgm:prSet presAssocID="{7C0E7AC9-084E-4BE8-96F9-6013A27FEA45}" presName="composite" presStyleCnt="0"/>
      <dgm:spPr/>
    </dgm:pt>
    <dgm:pt modelId="{331D4B33-2DEF-460D-AC8F-57CD8B29F52B}" type="pres">
      <dgm:prSet presAssocID="{7C0E7AC9-084E-4BE8-96F9-6013A27FEA45}" presName="LShape" presStyleLbl="alignNode1" presStyleIdx="0" presStyleCnt="11" custLinFactNeighborY="0"/>
      <dgm:spPr>
        <a:solidFill>
          <a:schemeClr val="accent1"/>
        </a:solidFill>
        <a:ln>
          <a:noFill/>
        </a:ln>
      </dgm:spPr>
    </dgm:pt>
    <dgm:pt modelId="{A215EF64-3597-44FD-8192-D73354A859FC}" type="pres">
      <dgm:prSet presAssocID="{7C0E7AC9-084E-4BE8-96F9-6013A27FEA45}" presName="ParentText" presStyleLbl="revTx" presStyleIdx="0" presStyleCnt="6" custScaleX="102010">
        <dgm:presLayoutVars>
          <dgm:chMax val="0"/>
          <dgm:chPref val="0"/>
          <dgm:bulletEnabled val="1"/>
        </dgm:presLayoutVars>
      </dgm:prSet>
      <dgm:spPr/>
    </dgm:pt>
    <dgm:pt modelId="{DB6D94F0-1392-46FB-8C4A-3E8802FCBFC7}" type="pres">
      <dgm:prSet presAssocID="{7C0E7AC9-084E-4BE8-96F9-6013A27FEA45}" presName="Triangle" presStyleLbl="alignNode1" presStyleIdx="1" presStyleCnt="11" custLinFactNeighborY="0"/>
      <dgm:spPr>
        <a:solidFill>
          <a:schemeClr val="accent1"/>
        </a:solidFill>
        <a:ln>
          <a:noFill/>
        </a:ln>
      </dgm:spPr>
    </dgm:pt>
    <dgm:pt modelId="{0FD85B77-8C3C-4D3F-BF22-FD0269AE4730}" type="pres">
      <dgm:prSet presAssocID="{C0A84A02-A689-4432-97AB-3B3AC793C114}" presName="sibTrans" presStyleCnt="0"/>
      <dgm:spPr/>
    </dgm:pt>
    <dgm:pt modelId="{12B61402-95F2-4CDB-A206-5111405C173E}" type="pres">
      <dgm:prSet presAssocID="{C0A84A02-A689-4432-97AB-3B3AC793C114}" presName="space" presStyleCnt="0"/>
      <dgm:spPr/>
    </dgm:pt>
    <dgm:pt modelId="{AA37BE6F-F2AF-4E5B-9519-B8A56ACA0086}" type="pres">
      <dgm:prSet presAssocID="{2EA11699-C14B-4223-BEC7-7C9E9CE72F7A}" presName="composite" presStyleCnt="0"/>
      <dgm:spPr/>
    </dgm:pt>
    <dgm:pt modelId="{D9CD3699-925D-4AFB-8013-BD294EA1DA48}" type="pres">
      <dgm:prSet presAssocID="{2EA11699-C14B-4223-BEC7-7C9E9CE72F7A}" presName="LShape" presStyleLbl="alignNode1" presStyleIdx="2" presStyleCnt="11" custLinFactNeighborY="0"/>
      <dgm:spPr>
        <a:solidFill>
          <a:schemeClr val="accent1"/>
        </a:solidFill>
        <a:ln>
          <a:noFill/>
        </a:ln>
      </dgm:spPr>
    </dgm:pt>
    <dgm:pt modelId="{DD075988-DAC4-43A0-BD2F-4F5F3FAE2336}" type="pres">
      <dgm:prSet presAssocID="{2EA11699-C14B-4223-BEC7-7C9E9CE72F7A}" presName="ParentText" presStyleLbl="revTx" presStyleIdx="1" presStyleCnt="6" custScaleX="102010">
        <dgm:presLayoutVars>
          <dgm:chMax val="0"/>
          <dgm:chPref val="0"/>
          <dgm:bulletEnabled val="1"/>
        </dgm:presLayoutVars>
      </dgm:prSet>
      <dgm:spPr/>
    </dgm:pt>
    <dgm:pt modelId="{76F5527B-6404-43A1-9709-5034D10926DC}" type="pres">
      <dgm:prSet presAssocID="{2EA11699-C14B-4223-BEC7-7C9E9CE72F7A}" presName="Triangle" presStyleLbl="alignNode1" presStyleIdx="3" presStyleCnt="11" custLinFactNeighborY="0"/>
      <dgm:spPr>
        <a:solidFill>
          <a:schemeClr val="accent1"/>
        </a:solidFill>
        <a:ln>
          <a:noFill/>
        </a:ln>
      </dgm:spPr>
    </dgm:pt>
    <dgm:pt modelId="{6F66C8C9-20AA-409E-AD19-11F7F6C4176B}" type="pres">
      <dgm:prSet presAssocID="{B13DF1A8-62FC-401F-83BB-A201D2BEDBDF}" presName="sibTrans" presStyleCnt="0"/>
      <dgm:spPr/>
    </dgm:pt>
    <dgm:pt modelId="{C2B9681E-6E5B-427F-9B8F-8D238DDE83F4}" type="pres">
      <dgm:prSet presAssocID="{B13DF1A8-62FC-401F-83BB-A201D2BEDBDF}" presName="space" presStyleCnt="0"/>
      <dgm:spPr/>
    </dgm:pt>
    <dgm:pt modelId="{D797037F-C656-4DBE-AD8E-01FDDEF54760}" type="pres">
      <dgm:prSet presAssocID="{3D56442C-BDD9-4F02-B78C-3FCC43995F67}" presName="composite" presStyleCnt="0"/>
      <dgm:spPr/>
    </dgm:pt>
    <dgm:pt modelId="{E0086B65-9ECF-45FC-82DB-30BE1E503D02}" type="pres">
      <dgm:prSet presAssocID="{3D56442C-BDD9-4F02-B78C-3FCC43995F67}" presName="LShape" presStyleLbl="alignNode1" presStyleIdx="4" presStyleCnt="11" custLinFactNeighborY="0"/>
      <dgm:spPr>
        <a:solidFill>
          <a:schemeClr val="accent1"/>
        </a:solidFill>
        <a:ln>
          <a:noFill/>
        </a:ln>
      </dgm:spPr>
    </dgm:pt>
    <dgm:pt modelId="{9C6647E3-DE12-4F9F-874B-0CD2362480BC}" type="pres">
      <dgm:prSet presAssocID="{3D56442C-BDD9-4F02-B78C-3FCC43995F67}" presName="ParentText" presStyleLbl="revTx" presStyleIdx="2" presStyleCnt="6" custScaleX="102010">
        <dgm:presLayoutVars>
          <dgm:chMax val="0"/>
          <dgm:chPref val="0"/>
          <dgm:bulletEnabled val="1"/>
        </dgm:presLayoutVars>
      </dgm:prSet>
      <dgm:spPr/>
    </dgm:pt>
    <dgm:pt modelId="{DCFC7DEC-803A-40A6-B211-BA693443F286}" type="pres">
      <dgm:prSet presAssocID="{3D56442C-BDD9-4F02-B78C-3FCC43995F67}" presName="Triangle" presStyleLbl="alignNode1" presStyleIdx="5" presStyleCnt="11" custLinFactNeighborY="0"/>
      <dgm:spPr>
        <a:solidFill>
          <a:schemeClr val="accent1"/>
        </a:solidFill>
        <a:ln>
          <a:noFill/>
        </a:ln>
      </dgm:spPr>
    </dgm:pt>
    <dgm:pt modelId="{1843E68F-E582-4CD0-951D-AD1132B91445}" type="pres">
      <dgm:prSet presAssocID="{A4C216B1-A2D5-45BA-BDD0-FFA2C5D4215C}" presName="sibTrans" presStyleCnt="0"/>
      <dgm:spPr/>
    </dgm:pt>
    <dgm:pt modelId="{D35359D9-C305-486A-B198-82F62E949FD4}" type="pres">
      <dgm:prSet presAssocID="{A4C216B1-A2D5-45BA-BDD0-FFA2C5D4215C}" presName="space" presStyleCnt="0"/>
      <dgm:spPr/>
    </dgm:pt>
    <dgm:pt modelId="{CB888519-E33D-4B3E-9C30-67A1B4B2F173}" type="pres">
      <dgm:prSet presAssocID="{33D5D54C-3B8F-4D30-A068-D0689D7E28F4}" presName="composite" presStyleCnt="0"/>
      <dgm:spPr/>
    </dgm:pt>
    <dgm:pt modelId="{644CA679-A523-4148-A59F-620D2B0CDA59}" type="pres">
      <dgm:prSet presAssocID="{33D5D54C-3B8F-4D30-A068-D0689D7E28F4}" presName="LShape" presStyleLbl="alignNode1" presStyleIdx="6" presStyleCnt="11" custLinFactNeighborY="0"/>
      <dgm:spPr>
        <a:solidFill>
          <a:schemeClr val="accent1"/>
        </a:solidFill>
        <a:ln>
          <a:noFill/>
        </a:ln>
      </dgm:spPr>
    </dgm:pt>
    <dgm:pt modelId="{170C3F56-6A57-4E6A-9B7F-BBA7AA75FBA0}" type="pres">
      <dgm:prSet presAssocID="{33D5D54C-3B8F-4D30-A068-D0689D7E28F4}" presName="ParentText" presStyleLbl="revTx" presStyleIdx="3" presStyleCnt="6" custScaleX="102010">
        <dgm:presLayoutVars>
          <dgm:chMax val="0"/>
          <dgm:chPref val="0"/>
          <dgm:bulletEnabled val="1"/>
        </dgm:presLayoutVars>
      </dgm:prSet>
      <dgm:spPr/>
    </dgm:pt>
    <dgm:pt modelId="{B04BB334-0CC2-435B-ACB5-CEC40C1481F6}" type="pres">
      <dgm:prSet presAssocID="{33D5D54C-3B8F-4D30-A068-D0689D7E28F4}" presName="Triangle" presStyleLbl="alignNode1" presStyleIdx="7" presStyleCnt="11" custLinFactNeighborY="0"/>
      <dgm:spPr>
        <a:solidFill>
          <a:schemeClr val="accent1"/>
        </a:solidFill>
        <a:ln>
          <a:noFill/>
        </a:ln>
      </dgm:spPr>
    </dgm:pt>
    <dgm:pt modelId="{C0CE0F4B-17DF-4643-88FE-6585F945E1C5}" type="pres">
      <dgm:prSet presAssocID="{9FB580F5-A040-48AC-A96D-A53767493980}" presName="sibTrans" presStyleCnt="0"/>
      <dgm:spPr/>
    </dgm:pt>
    <dgm:pt modelId="{E11DA399-3936-4332-9253-46503C0064C8}" type="pres">
      <dgm:prSet presAssocID="{9FB580F5-A040-48AC-A96D-A53767493980}" presName="space" presStyleCnt="0"/>
      <dgm:spPr/>
    </dgm:pt>
    <dgm:pt modelId="{625A5EB2-604B-4A83-B2D9-46B626EBB1F0}" type="pres">
      <dgm:prSet presAssocID="{D4F0E853-0DD8-4CA5-8013-0180DE1D61DD}" presName="composite" presStyleCnt="0"/>
      <dgm:spPr/>
    </dgm:pt>
    <dgm:pt modelId="{AE82BBD5-248C-4CF5-B1DC-1BDE6D1448C2}" type="pres">
      <dgm:prSet presAssocID="{D4F0E853-0DD8-4CA5-8013-0180DE1D61DD}" presName="LShape" presStyleLbl="alignNode1" presStyleIdx="8" presStyleCnt="11" custLinFactNeighborY="0"/>
      <dgm:spPr>
        <a:solidFill>
          <a:schemeClr val="accent1"/>
        </a:solidFill>
        <a:ln>
          <a:noFill/>
        </a:ln>
      </dgm:spPr>
    </dgm:pt>
    <dgm:pt modelId="{284DB892-79B9-4579-B5F8-3F1C6F543CA4}" type="pres">
      <dgm:prSet presAssocID="{D4F0E853-0DD8-4CA5-8013-0180DE1D61DD}" presName="ParentText" presStyleLbl="revTx" presStyleIdx="4" presStyleCnt="6" custScaleX="102010">
        <dgm:presLayoutVars>
          <dgm:chMax val="0"/>
          <dgm:chPref val="0"/>
          <dgm:bulletEnabled val="1"/>
        </dgm:presLayoutVars>
      </dgm:prSet>
      <dgm:spPr/>
    </dgm:pt>
    <dgm:pt modelId="{2F39370D-83F4-4245-92EE-A26C2DAB0DEE}" type="pres">
      <dgm:prSet presAssocID="{D4F0E853-0DD8-4CA5-8013-0180DE1D61DD}" presName="Triangle" presStyleLbl="alignNode1" presStyleIdx="9" presStyleCnt="11" custLinFactNeighborY="0"/>
      <dgm:spPr>
        <a:solidFill>
          <a:schemeClr val="accent1"/>
        </a:solidFill>
        <a:ln>
          <a:noFill/>
        </a:ln>
      </dgm:spPr>
    </dgm:pt>
    <dgm:pt modelId="{9F45E9AB-321B-433B-82E3-3D523DB1C284}" type="pres">
      <dgm:prSet presAssocID="{797081EE-E1DF-4608-A356-BBD31AA1DCDC}" presName="sibTrans" presStyleCnt="0"/>
      <dgm:spPr/>
    </dgm:pt>
    <dgm:pt modelId="{4B4C8813-A594-4434-8B2F-4D91A702AB39}" type="pres">
      <dgm:prSet presAssocID="{797081EE-E1DF-4608-A356-BBD31AA1DCDC}" presName="space" presStyleCnt="0"/>
      <dgm:spPr/>
    </dgm:pt>
    <dgm:pt modelId="{989BA881-1F51-456C-8F54-FD35E8EB6927}" type="pres">
      <dgm:prSet presAssocID="{9E2E44E7-9471-431A-AECB-16268F4B66B0}" presName="composite" presStyleCnt="0"/>
      <dgm:spPr/>
    </dgm:pt>
    <dgm:pt modelId="{70EB7EC8-089C-4292-A87F-3815E5D5E848}" type="pres">
      <dgm:prSet presAssocID="{9E2E44E7-9471-431A-AECB-16268F4B66B0}" presName="LShape" presStyleLbl="alignNode1" presStyleIdx="10" presStyleCnt="11" custLinFactNeighborY="0"/>
      <dgm:spPr>
        <a:solidFill>
          <a:schemeClr val="accent1"/>
        </a:solidFill>
        <a:ln>
          <a:noFill/>
        </a:ln>
      </dgm:spPr>
    </dgm:pt>
    <dgm:pt modelId="{856F2C3E-6792-4101-9DEC-6FCC160D62C0}" type="pres">
      <dgm:prSet presAssocID="{9E2E44E7-9471-431A-AECB-16268F4B66B0}" presName="ParentText" presStyleLbl="revTx" presStyleIdx="5" presStyleCnt="6" custScaleX="102010">
        <dgm:presLayoutVars>
          <dgm:chMax val="0"/>
          <dgm:chPref val="0"/>
          <dgm:bulletEnabled val="1"/>
        </dgm:presLayoutVars>
      </dgm:prSet>
      <dgm:spPr/>
    </dgm:pt>
  </dgm:ptLst>
  <dgm:cxnLst>
    <dgm:cxn modelId="{4F537F01-629F-4C32-9573-8E4A160E82D9}" srcId="{8E4A0D61-10BE-42AD-9800-71A459902EAE}" destId="{D4F0E853-0DD8-4CA5-8013-0180DE1D61DD}" srcOrd="4" destOrd="0" parTransId="{AFD8DA79-DDF5-4FC5-95CB-76C27439ED24}" sibTransId="{797081EE-E1DF-4608-A356-BBD31AA1DCDC}"/>
    <dgm:cxn modelId="{50CE590B-192F-4A69-8E0E-24CE5E32E2C5}" type="presOf" srcId="{8E4A0D61-10BE-42AD-9800-71A459902EAE}" destId="{AD517F3B-28E1-43C4-B6D8-696068F23FD5}" srcOrd="0" destOrd="0" presId="urn:microsoft.com/office/officeart/2009/3/layout/StepUpProcess"/>
    <dgm:cxn modelId="{90FB6D3B-5783-49FD-B7B4-1C28AF5FBD5A}" type="presOf" srcId="{3D56442C-BDD9-4F02-B78C-3FCC43995F67}" destId="{9C6647E3-DE12-4F9F-874B-0CD2362480BC}" srcOrd="0" destOrd="0" presId="urn:microsoft.com/office/officeart/2009/3/layout/StepUpProcess"/>
    <dgm:cxn modelId="{EF570F3F-CC59-4441-A1A5-4287148DC4C4}" type="presOf" srcId="{33D5D54C-3B8F-4D30-A068-D0689D7E28F4}" destId="{170C3F56-6A57-4E6A-9B7F-BBA7AA75FBA0}" srcOrd="0" destOrd="0" presId="urn:microsoft.com/office/officeart/2009/3/layout/StepUpProcess"/>
    <dgm:cxn modelId="{76AB2586-025D-4883-9151-D57411B02F97}" type="presOf" srcId="{9E2E44E7-9471-431A-AECB-16268F4B66B0}" destId="{856F2C3E-6792-4101-9DEC-6FCC160D62C0}" srcOrd="0" destOrd="0" presId="urn:microsoft.com/office/officeart/2009/3/layout/StepUpProcess"/>
    <dgm:cxn modelId="{57E15396-F177-4DC8-A48A-1EB04700717B}" srcId="{8E4A0D61-10BE-42AD-9800-71A459902EAE}" destId="{3D56442C-BDD9-4F02-B78C-3FCC43995F67}" srcOrd="2" destOrd="0" parTransId="{FF9E31AC-D3B5-40AF-A946-02136A7586CD}" sibTransId="{A4C216B1-A2D5-45BA-BDD0-FFA2C5D4215C}"/>
    <dgm:cxn modelId="{F9F9E7C7-922B-4880-B83B-77B954D8ACFB}" srcId="{8E4A0D61-10BE-42AD-9800-71A459902EAE}" destId="{9E2E44E7-9471-431A-AECB-16268F4B66B0}" srcOrd="5" destOrd="0" parTransId="{2B925F90-97EA-453B-A0A3-71BC7D5DAA7C}" sibTransId="{5B394E4D-2E96-47B2-A9E1-A28513C19FC5}"/>
    <dgm:cxn modelId="{43217DD2-4D5F-49BE-9387-A640EFA0F50B}" srcId="{8E4A0D61-10BE-42AD-9800-71A459902EAE}" destId="{2EA11699-C14B-4223-BEC7-7C9E9CE72F7A}" srcOrd="1" destOrd="0" parTransId="{B686A7D0-2460-45C5-9CA1-E1B06D43FCF7}" sibTransId="{B13DF1A8-62FC-401F-83BB-A201D2BEDBDF}"/>
    <dgm:cxn modelId="{A331FED2-684B-4BB1-8BE3-E4553205A928}" type="presOf" srcId="{D4F0E853-0DD8-4CA5-8013-0180DE1D61DD}" destId="{284DB892-79B9-4579-B5F8-3F1C6F543CA4}" srcOrd="0" destOrd="0" presId="urn:microsoft.com/office/officeart/2009/3/layout/StepUpProcess"/>
    <dgm:cxn modelId="{A5C7F1E6-7CD3-445A-9959-C00FA185880B}" srcId="{8E4A0D61-10BE-42AD-9800-71A459902EAE}" destId="{7C0E7AC9-084E-4BE8-96F9-6013A27FEA45}" srcOrd="0" destOrd="0" parTransId="{E0368D0B-8661-4738-8928-ACF4B8927995}" sibTransId="{C0A84A02-A689-4432-97AB-3B3AC793C114}"/>
    <dgm:cxn modelId="{B8A774F1-7DC0-4AA8-8572-AC0CD26FBC5B}" srcId="{8E4A0D61-10BE-42AD-9800-71A459902EAE}" destId="{33D5D54C-3B8F-4D30-A068-D0689D7E28F4}" srcOrd="3" destOrd="0" parTransId="{A9C90D83-3893-49CC-8399-EDCBE15AD86D}" sibTransId="{9FB580F5-A040-48AC-A96D-A53767493980}"/>
    <dgm:cxn modelId="{F6B49EF3-A561-42CB-82B7-A0B48791ADEB}" type="presOf" srcId="{7C0E7AC9-084E-4BE8-96F9-6013A27FEA45}" destId="{A215EF64-3597-44FD-8192-D73354A859FC}" srcOrd="0" destOrd="0" presId="urn:microsoft.com/office/officeart/2009/3/layout/StepUpProcess"/>
    <dgm:cxn modelId="{BE821FF7-7A87-40C5-8B4C-1D838AA75052}" type="presOf" srcId="{2EA11699-C14B-4223-BEC7-7C9E9CE72F7A}" destId="{DD075988-DAC4-43A0-BD2F-4F5F3FAE2336}" srcOrd="0" destOrd="0" presId="urn:microsoft.com/office/officeart/2009/3/layout/StepUpProcess"/>
    <dgm:cxn modelId="{6C7E47CE-C2BA-4E12-95C1-3D5C91F3616E}" type="presParOf" srcId="{AD517F3B-28E1-43C4-B6D8-696068F23FD5}" destId="{241A874F-1C0B-4EAD-9B56-C6814E6FACF7}" srcOrd="0" destOrd="0" presId="urn:microsoft.com/office/officeart/2009/3/layout/StepUpProcess"/>
    <dgm:cxn modelId="{F0FE6F89-FC65-4B5E-BD31-326D3A614B49}" type="presParOf" srcId="{241A874F-1C0B-4EAD-9B56-C6814E6FACF7}" destId="{331D4B33-2DEF-460D-AC8F-57CD8B29F52B}" srcOrd="0" destOrd="0" presId="urn:microsoft.com/office/officeart/2009/3/layout/StepUpProcess"/>
    <dgm:cxn modelId="{0D1CB4EF-F0B2-4492-A25F-2C36FBCE0A02}" type="presParOf" srcId="{241A874F-1C0B-4EAD-9B56-C6814E6FACF7}" destId="{A215EF64-3597-44FD-8192-D73354A859FC}" srcOrd="1" destOrd="0" presId="urn:microsoft.com/office/officeart/2009/3/layout/StepUpProcess"/>
    <dgm:cxn modelId="{080AFFA8-AF9F-460A-85F6-154EF33BBBD0}" type="presParOf" srcId="{241A874F-1C0B-4EAD-9B56-C6814E6FACF7}" destId="{DB6D94F0-1392-46FB-8C4A-3E8802FCBFC7}" srcOrd="2" destOrd="0" presId="urn:microsoft.com/office/officeart/2009/3/layout/StepUpProcess"/>
    <dgm:cxn modelId="{556BEC16-B343-415D-9C2E-8231AEA504B6}" type="presParOf" srcId="{AD517F3B-28E1-43C4-B6D8-696068F23FD5}" destId="{0FD85B77-8C3C-4D3F-BF22-FD0269AE4730}" srcOrd="1" destOrd="0" presId="urn:microsoft.com/office/officeart/2009/3/layout/StepUpProcess"/>
    <dgm:cxn modelId="{1199EEDF-0276-4694-90A9-5606A6E841D7}" type="presParOf" srcId="{0FD85B77-8C3C-4D3F-BF22-FD0269AE4730}" destId="{12B61402-95F2-4CDB-A206-5111405C173E}" srcOrd="0" destOrd="0" presId="urn:microsoft.com/office/officeart/2009/3/layout/StepUpProcess"/>
    <dgm:cxn modelId="{A9AFA358-C6E8-4404-B34F-EFB1A67B9CAB}" type="presParOf" srcId="{AD517F3B-28E1-43C4-B6D8-696068F23FD5}" destId="{AA37BE6F-F2AF-4E5B-9519-B8A56ACA0086}" srcOrd="2" destOrd="0" presId="urn:microsoft.com/office/officeart/2009/3/layout/StepUpProcess"/>
    <dgm:cxn modelId="{81613C39-644A-4C30-9C61-9B38BFB75845}" type="presParOf" srcId="{AA37BE6F-F2AF-4E5B-9519-B8A56ACA0086}" destId="{D9CD3699-925D-4AFB-8013-BD294EA1DA48}" srcOrd="0" destOrd="0" presId="urn:microsoft.com/office/officeart/2009/3/layout/StepUpProcess"/>
    <dgm:cxn modelId="{6D4D0C63-804D-446E-B611-313A5E66165A}" type="presParOf" srcId="{AA37BE6F-F2AF-4E5B-9519-B8A56ACA0086}" destId="{DD075988-DAC4-43A0-BD2F-4F5F3FAE2336}" srcOrd="1" destOrd="0" presId="urn:microsoft.com/office/officeart/2009/3/layout/StepUpProcess"/>
    <dgm:cxn modelId="{2B00DE56-BFEB-4732-A69A-6A921C4BEE41}" type="presParOf" srcId="{AA37BE6F-F2AF-4E5B-9519-B8A56ACA0086}" destId="{76F5527B-6404-43A1-9709-5034D10926DC}" srcOrd="2" destOrd="0" presId="urn:microsoft.com/office/officeart/2009/3/layout/StepUpProcess"/>
    <dgm:cxn modelId="{2CFEF4FA-A800-474C-9AE8-A3DDDC4B8519}" type="presParOf" srcId="{AD517F3B-28E1-43C4-B6D8-696068F23FD5}" destId="{6F66C8C9-20AA-409E-AD19-11F7F6C4176B}" srcOrd="3" destOrd="0" presId="urn:microsoft.com/office/officeart/2009/3/layout/StepUpProcess"/>
    <dgm:cxn modelId="{41204884-D029-475B-9763-4F3E2E90F8DE}" type="presParOf" srcId="{6F66C8C9-20AA-409E-AD19-11F7F6C4176B}" destId="{C2B9681E-6E5B-427F-9B8F-8D238DDE83F4}" srcOrd="0" destOrd="0" presId="urn:microsoft.com/office/officeart/2009/3/layout/StepUpProcess"/>
    <dgm:cxn modelId="{90D02267-7081-415F-B421-A2BD5212B255}" type="presParOf" srcId="{AD517F3B-28E1-43C4-B6D8-696068F23FD5}" destId="{D797037F-C656-4DBE-AD8E-01FDDEF54760}" srcOrd="4" destOrd="0" presId="urn:microsoft.com/office/officeart/2009/3/layout/StepUpProcess"/>
    <dgm:cxn modelId="{8F6652A0-71B4-4A81-8368-2F1A2D514FBF}" type="presParOf" srcId="{D797037F-C656-4DBE-AD8E-01FDDEF54760}" destId="{E0086B65-9ECF-45FC-82DB-30BE1E503D02}" srcOrd="0" destOrd="0" presId="urn:microsoft.com/office/officeart/2009/3/layout/StepUpProcess"/>
    <dgm:cxn modelId="{950F3821-AA21-4F19-A00D-D9416E6A57FB}" type="presParOf" srcId="{D797037F-C656-4DBE-AD8E-01FDDEF54760}" destId="{9C6647E3-DE12-4F9F-874B-0CD2362480BC}" srcOrd="1" destOrd="0" presId="urn:microsoft.com/office/officeart/2009/3/layout/StepUpProcess"/>
    <dgm:cxn modelId="{60597A03-418B-4A88-ACD1-8B809223CE59}" type="presParOf" srcId="{D797037F-C656-4DBE-AD8E-01FDDEF54760}" destId="{DCFC7DEC-803A-40A6-B211-BA693443F286}" srcOrd="2" destOrd="0" presId="urn:microsoft.com/office/officeart/2009/3/layout/StepUpProcess"/>
    <dgm:cxn modelId="{3008A418-E2D0-4863-B8FE-E45E19F42E79}" type="presParOf" srcId="{AD517F3B-28E1-43C4-B6D8-696068F23FD5}" destId="{1843E68F-E582-4CD0-951D-AD1132B91445}" srcOrd="5" destOrd="0" presId="urn:microsoft.com/office/officeart/2009/3/layout/StepUpProcess"/>
    <dgm:cxn modelId="{46C60360-1B8F-42DA-B4EE-5E5E788A4F30}" type="presParOf" srcId="{1843E68F-E582-4CD0-951D-AD1132B91445}" destId="{D35359D9-C305-486A-B198-82F62E949FD4}" srcOrd="0" destOrd="0" presId="urn:microsoft.com/office/officeart/2009/3/layout/StepUpProcess"/>
    <dgm:cxn modelId="{48F1826F-1562-424D-9AF1-B693963D441B}" type="presParOf" srcId="{AD517F3B-28E1-43C4-B6D8-696068F23FD5}" destId="{CB888519-E33D-4B3E-9C30-67A1B4B2F173}" srcOrd="6" destOrd="0" presId="urn:microsoft.com/office/officeart/2009/3/layout/StepUpProcess"/>
    <dgm:cxn modelId="{2EBE5D9E-5E38-4A26-BEBB-B7F785E833A2}" type="presParOf" srcId="{CB888519-E33D-4B3E-9C30-67A1B4B2F173}" destId="{644CA679-A523-4148-A59F-620D2B0CDA59}" srcOrd="0" destOrd="0" presId="urn:microsoft.com/office/officeart/2009/3/layout/StepUpProcess"/>
    <dgm:cxn modelId="{E50372B4-94D4-41ED-BE74-D7AE473F10AE}" type="presParOf" srcId="{CB888519-E33D-4B3E-9C30-67A1B4B2F173}" destId="{170C3F56-6A57-4E6A-9B7F-BBA7AA75FBA0}" srcOrd="1" destOrd="0" presId="urn:microsoft.com/office/officeart/2009/3/layout/StepUpProcess"/>
    <dgm:cxn modelId="{03DC22A1-D6CF-412F-90F3-14391859EA88}" type="presParOf" srcId="{CB888519-E33D-4B3E-9C30-67A1B4B2F173}" destId="{B04BB334-0CC2-435B-ACB5-CEC40C1481F6}" srcOrd="2" destOrd="0" presId="urn:microsoft.com/office/officeart/2009/3/layout/StepUpProcess"/>
    <dgm:cxn modelId="{819EF405-8E77-419E-B2B3-82ED2B59B189}" type="presParOf" srcId="{AD517F3B-28E1-43C4-B6D8-696068F23FD5}" destId="{C0CE0F4B-17DF-4643-88FE-6585F945E1C5}" srcOrd="7" destOrd="0" presId="urn:microsoft.com/office/officeart/2009/3/layout/StepUpProcess"/>
    <dgm:cxn modelId="{E59811BE-08C9-41C2-81C3-04EECA4D1D6F}" type="presParOf" srcId="{C0CE0F4B-17DF-4643-88FE-6585F945E1C5}" destId="{E11DA399-3936-4332-9253-46503C0064C8}" srcOrd="0" destOrd="0" presId="urn:microsoft.com/office/officeart/2009/3/layout/StepUpProcess"/>
    <dgm:cxn modelId="{8A8EA90E-E466-45F3-BDCF-3FCC20CC2A1E}" type="presParOf" srcId="{AD517F3B-28E1-43C4-B6D8-696068F23FD5}" destId="{625A5EB2-604B-4A83-B2D9-46B626EBB1F0}" srcOrd="8" destOrd="0" presId="urn:microsoft.com/office/officeart/2009/3/layout/StepUpProcess"/>
    <dgm:cxn modelId="{42F653CA-FF78-4DAA-9D65-F6B37E45851A}" type="presParOf" srcId="{625A5EB2-604B-4A83-B2D9-46B626EBB1F0}" destId="{AE82BBD5-248C-4CF5-B1DC-1BDE6D1448C2}" srcOrd="0" destOrd="0" presId="urn:microsoft.com/office/officeart/2009/3/layout/StepUpProcess"/>
    <dgm:cxn modelId="{4F1C7A2C-F345-43AC-9180-9018FDBF0B37}" type="presParOf" srcId="{625A5EB2-604B-4A83-B2D9-46B626EBB1F0}" destId="{284DB892-79B9-4579-B5F8-3F1C6F543CA4}" srcOrd="1" destOrd="0" presId="urn:microsoft.com/office/officeart/2009/3/layout/StepUpProcess"/>
    <dgm:cxn modelId="{D87D52B2-5C20-4184-94ED-3FF941655B8C}" type="presParOf" srcId="{625A5EB2-604B-4A83-B2D9-46B626EBB1F0}" destId="{2F39370D-83F4-4245-92EE-A26C2DAB0DEE}" srcOrd="2" destOrd="0" presId="urn:microsoft.com/office/officeart/2009/3/layout/StepUpProcess"/>
    <dgm:cxn modelId="{CE1C4033-BBEF-4C97-9414-41B0CE79F3CA}" type="presParOf" srcId="{AD517F3B-28E1-43C4-B6D8-696068F23FD5}" destId="{9F45E9AB-321B-433B-82E3-3D523DB1C284}" srcOrd="9" destOrd="0" presId="urn:microsoft.com/office/officeart/2009/3/layout/StepUpProcess"/>
    <dgm:cxn modelId="{68DEE107-A028-4A82-8EF7-42F504583B1C}" type="presParOf" srcId="{9F45E9AB-321B-433B-82E3-3D523DB1C284}" destId="{4B4C8813-A594-4434-8B2F-4D91A702AB39}" srcOrd="0" destOrd="0" presId="urn:microsoft.com/office/officeart/2009/3/layout/StepUpProcess"/>
    <dgm:cxn modelId="{EBD67A60-74A0-481B-B100-D3DCD52F254B}" type="presParOf" srcId="{AD517F3B-28E1-43C4-B6D8-696068F23FD5}" destId="{989BA881-1F51-456C-8F54-FD35E8EB6927}" srcOrd="10" destOrd="0" presId="urn:microsoft.com/office/officeart/2009/3/layout/StepUpProcess"/>
    <dgm:cxn modelId="{6BDDEDF3-2677-47F5-B052-635EB828798E}" type="presParOf" srcId="{989BA881-1F51-456C-8F54-FD35E8EB6927}" destId="{70EB7EC8-089C-4292-A87F-3815E5D5E848}" srcOrd="0" destOrd="0" presId="urn:microsoft.com/office/officeart/2009/3/layout/StepUpProcess"/>
    <dgm:cxn modelId="{33497172-247C-43DC-B3F0-0F9E8A11FFEA}" type="presParOf" srcId="{989BA881-1F51-456C-8F54-FD35E8EB6927}" destId="{856F2C3E-6792-4101-9DEC-6FCC160D62C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D4B33-2DEF-460D-AC8F-57CD8B29F52B}">
      <dsp:nvSpPr>
        <dsp:cNvPr id="0" name=""/>
        <dsp:cNvSpPr/>
      </dsp:nvSpPr>
      <dsp:spPr>
        <a:xfrm rot="5400000">
          <a:off x="295497" y="2446468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5EF64-3597-44FD-8192-D73354A859FC}">
      <dsp:nvSpPr>
        <dsp:cNvPr id="0" name=""/>
        <dsp:cNvSpPr/>
      </dsp:nvSpPr>
      <dsp:spPr>
        <a:xfrm>
          <a:off x="134518" y="2886161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Pre-Planning</a:t>
          </a:r>
        </a:p>
      </dsp:txBody>
      <dsp:txXfrm>
        <a:off x="134518" y="2886161"/>
        <a:ext cx="1355277" cy="1164572"/>
      </dsp:txXfrm>
    </dsp:sp>
    <dsp:sp modelId="{DB6D94F0-1392-46FB-8C4A-3E8802FCBFC7}">
      <dsp:nvSpPr>
        <dsp:cNvPr id="0" name=""/>
        <dsp:cNvSpPr/>
      </dsp:nvSpPr>
      <dsp:spPr>
        <a:xfrm>
          <a:off x="1225769" y="2338127"/>
          <a:ext cx="250674" cy="250674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D3699-925D-4AFB-8013-BD294EA1DA48}">
      <dsp:nvSpPr>
        <dsp:cNvPr id="0" name=""/>
        <dsp:cNvSpPr/>
      </dsp:nvSpPr>
      <dsp:spPr>
        <a:xfrm rot="5400000">
          <a:off x="1935282" y="2044006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075988-DAC4-43A0-BD2F-4F5F3FAE2336}">
      <dsp:nvSpPr>
        <dsp:cNvPr id="0" name=""/>
        <dsp:cNvSpPr/>
      </dsp:nvSpPr>
      <dsp:spPr>
        <a:xfrm>
          <a:off x="1774303" y="2483699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Stakeholder Feedback: Phase I</a:t>
          </a:r>
        </a:p>
      </dsp:txBody>
      <dsp:txXfrm>
        <a:off x="1774303" y="2483699"/>
        <a:ext cx="1355277" cy="1164572"/>
      </dsp:txXfrm>
    </dsp:sp>
    <dsp:sp modelId="{76F5527B-6404-43A1-9709-5034D10926DC}">
      <dsp:nvSpPr>
        <dsp:cNvPr id="0" name=""/>
        <dsp:cNvSpPr/>
      </dsp:nvSpPr>
      <dsp:spPr>
        <a:xfrm>
          <a:off x="2865554" y="1935665"/>
          <a:ext cx="250674" cy="250674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86B65-9ECF-45FC-82DB-30BE1E503D02}">
      <dsp:nvSpPr>
        <dsp:cNvPr id="0" name=""/>
        <dsp:cNvSpPr/>
      </dsp:nvSpPr>
      <dsp:spPr>
        <a:xfrm rot="5400000">
          <a:off x="3575067" y="1641543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647E3-DE12-4F9F-874B-0CD2362480BC}">
      <dsp:nvSpPr>
        <dsp:cNvPr id="0" name=""/>
        <dsp:cNvSpPr/>
      </dsp:nvSpPr>
      <dsp:spPr>
        <a:xfrm>
          <a:off x="3414088" y="2081236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National Academies (May 16</a:t>
          </a:r>
          <a:r>
            <a:rPr lang="en-US" sz="1600" b="1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th</a:t>
          </a: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3414088" y="2081236"/>
        <a:ext cx="1355277" cy="1164572"/>
      </dsp:txXfrm>
    </dsp:sp>
    <dsp:sp modelId="{DCFC7DEC-803A-40A6-B211-BA693443F286}">
      <dsp:nvSpPr>
        <dsp:cNvPr id="0" name=""/>
        <dsp:cNvSpPr/>
      </dsp:nvSpPr>
      <dsp:spPr>
        <a:xfrm>
          <a:off x="4505339" y="1533202"/>
          <a:ext cx="250674" cy="250674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4CA679-A523-4148-A59F-620D2B0CDA59}">
      <dsp:nvSpPr>
        <dsp:cNvPr id="0" name=""/>
        <dsp:cNvSpPr/>
      </dsp:nvSpPr>
      <dsp:spPr>
        <a:xfrm rot="5400000">
          <a:off x="5214852" y="1239081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C3F56-6A57-4E6A-9B7F-BBA7AA75FBA0}">
      <dsp:nvSpPr>
        <dsp:cNvPr id="0" name=""/>
        <dsp:cNvSpPr/>
      </dsp:nvSpPr>
      <dsp:spPr>
        <a:xfrm>
          <a:off x="5053873" y="1678774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Stakeholder Feedback: Phase II</a:t>
          </a:r>
        </a:p>
      </dsp:txBody>
      <dsp:txXfrm>
        <a:off x="5053873" y="1678774"/>
        <a:ext cx="1355277" cy="1164572"/>
      </dsp:txXfrm>
    </dsp:sp>
    <dsp:sp modelId="{B04BB334-0CC2-435B-ACB5-CEC40C1481F6}">
      <dsp:nvSpPr>
        <dsp:cNvPr id="0" name=""/>
        <dsp:cNvSpPr/>
      </dsp:nvSpPr>
      <dsp:spPr>
        <a:xfrm>
          <a:off x="6145124" y="1130740"/>
          <a:ext cx="250674" cy="250674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2BBD5-248C-4CF5-B1DC-1BDE6D1448C2}">
      <dsp:nvSpPr>
        <dsp:cNvPr id="0" name=""/>
        <dsp:cNvSpPr/>
      </dsp:nvSpPr>
      <dsp:spPr>
        <a:xfrm rot="5400000">
          <a:off x="6854637" y="836619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DB892-79B9-4579-B5F8-3F1C6F543CA4}">
      <dsp:nvSpPr>
        <dsp:cNvPr id="0" name=""/>
        <dsp:cNvSpPr/>
      </dsp:nvSpPr>
      <dsp:spPr>
        <a:xfrm>
          <a:off x="6693658" y="1276311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Data Integration</a:t>
          </a:r>
        </a:p>
      </dsp:txBody>
      <dsp:txXfrm>
        <a:off x="6693658" y="1276311"/>
        <a:ext cx="1355277" cy="1164572"/>
      </dsp:txXfrm>
    </dsp:sp>
    <dsp:sp modelId="{2F39370D-83F4-4245-92EE-A26C2DAB0DEE}">
      <dsp:nvSpPr>
        <dsp:cNvPr id="0" name=""/>
        <dsp:cNvSpPr/>
      </dsp:nvSpPr>
      <dsp:spPr>
        <a:xfrm>
          <a:off x="7784909" y="728277"/>
          <a:ext cx="250674" cy="250674"/>
        </a:xfrm>
        <a:prstGeom prst="triangle">
          <a:avLst>
            <a:gd name="adj" fmla="val 10000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B7EC8-089C-4292-A87F-3815E5D5E848}">
      <dsp:nvSpPr>
        <dsp:cNvPr id="0" name=""/>
        <dsp:cNvSpPr/>
      </dsp:nvSpPr>
      <dsp:spPr>
        <a:xfrm rot="5400000">
          <a:off x="8494422" y="434156"/>
          <a:ext cx="884389" cy="1471604"/>
        </a:xfrm>
        <a:prstGeom prst="corner">
          <a:avLst>
            <a:gd name="adj1" fmla="val 16120"/>
            <a:gd name="adj2" fmla="val 16110"/>
          </a:avLst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F2C3E-6792-4101-9DEC-6FCC160D62C0}">
      <dsp:nvSpPr>
        <dsp:cNvPr id="0" name=""/>
        <dsp:cNvSpPr/>
      </dsp:nvSpPr>
      <dsp:spPr>
        <a:xfrm>
          <a:off x="8333444" y="873849"/>
          <a:ext cx="1355277" cy="116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Final Deliverable</a:t>
          </a:r>
        </a:p>
      </dsp:txBody>
      <dsp:txXfrm>
        <a:off x="8333444" y="873849"/>
        <a:ext cx="1355277" cy="1164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BC4FF2-796E-2442-B34A-81732DB922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47690-2967-1E46-BEC9-F8356805EF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9F43E-AC61-1547-823E-AAE256B076CD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AB6F02-4077-8440-9C33-16469B43B3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7B42E-D2C1-924C-8EBF-325B9350E6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ED6A0-D278-1C40-A9BF-1A6C7655C1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576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4FC38-0237-BA47-9175-57E19357E4A8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44AAD-D532-124A-BE81-5D67A7B87E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8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5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74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35060-87F0-44B3-9DF9-F0B3C90D1A5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20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BF072E-04C6-4F3E-A8BD-5EE3117BB9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402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35060-87F0-44B3-9DF9-F0B3C90D1A5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246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65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71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What’s in and what’s out, what’s in gray area, </a:t>
            </a:r>
          </a:p>
          <a:p>
            <a:r>
              <a:rPr lang="en-US" dirty="0"/>
              <a:t>In – NASA, OGA, university, and research</a:t>
            </a:r>
          </a:p>
          <a:p>
            <a:r>
              <a:rPr lang="en-US" dirty="0"/>
              <a:t>Out – purely commercial, filmmaking, tourism</a:t>
            </a:r>
          </a:p>
          <a:p>
            <a:r>
              <a:rPr lang="en-US" dirty="0"/>
              <a:t>Gray – incubation, accelerators, spur of market</a:t>
            </a:r>
          </a:p>
          <a:p>
            <a:r>
              <a:rPr lang="en-US" dirty="0"/>
              <a:t>PRESENTED BY GRACE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335060-87F0-44B3-9DF9-F0B3C90D1A5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46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97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16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4AAD-D532-124A-BE81-5D67A7B87E0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40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D238A36-F1A8-C148-923E-3CA36B6569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60971" y="3301467"/>
            <a:ext cx="6610350" cy="24164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ORGANIZATION</a:t>
            </a:r>
          </a:p>
          <a:p>
            <a:pPr lvl="0"/>
            <a:r>
              <a:rPr lang="en-US"/>
              <a:t>DATE</a:t>
            </a:r>
          </a:p>
          <a:p>
            <a:pPr lvl="0"/>
            <a:r>
              <a:rPr lang="en-US"/>
              <a:t>CONFERENCE/EVENT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778846F-B736-B447-8587-4A82832160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2752" y="2266276"/>
            <a:ext cx="6046788" cy="8312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1ECDA-DC53-8342-876F-F8C60E795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3825" y="5983434"/>
            <a:ext cx="2023110" cy="789013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EA27230-111E-3147-BD1A-C0EEF94DF9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2360" y="91440"/>
            <a:ext cx="1670756" cy="84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4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3D8E2D-0B18-594C-B3FC-806679CDD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2311"/>
            <a:ext cx="10515600" cy="3909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9C76FB61-638C-A746-A285-4E311A000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1ECDA-DC53-8342-876F-F8C60E795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51303"/>
            <a:ext cx="2023110" cy="789013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61C8188-98B4-B747-9291-E608AD9112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2360" y="91440"/>
            <a:ext cx="1670756" cy="84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1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0137F0-50AD-4A30-B728-E2809452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DF374-A300-4BDE-9BB1-9CB89F81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DRAFT // PRE-DECISIONAL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EBFC0-444D-403A-9315-9900DC662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4479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BBD9EC-145F-426A-A8E1-CF37ADB5EF4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8864362A-B60C-4CF0-9E86-FB06919DE473}"/>
              </a:ext>
            </a:extLst>
          </p:cNvPr>
          <p:cNvSpPr txBox="1">
            <a:spLocks/>
          </p:cNvSpPr>
          <p:nvPr userDrawn="1"/>
        </p:nvSpPr>
        <p:spPr>
          <a:xfrm>
            <a:off x="4038600" y="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DRAFT //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573520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F19ED83-55E0-6C46-8863-836ADA1C7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2360" y="91440"/>
            <a:ext cx="1670756" cy="8458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81AFC-E782-144F-87E9-83E3E102ED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825" y="5983434"/>
            <a:ext cx="2023110" cy="78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8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D6174-830B-46F8-A477-9A95036A9A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8621" b="19291"/>
          <a:stretch/>
        </p:blipFill>
        <p:spPr>
          <a:xfrm>
            <a:off x="5558801" y="1868686"/>
            <a:ext cx="6633199" cy="498931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C41E6B-4CB8-0549-8108-1D2C398AD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Office of Technology, Policy, and, Strategy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C3A24BA-125F-4DAC-B53C-D51A2991CE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6BBD9EC-145F-426A-A8E1-CF37ADB5EF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8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erica.m.rodgers@nasa.gov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3711C7-3622-8E4B-B96F-24909C03BA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2291" y="3326009"/>
            <a:ext cx="8811560" cy="2416423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Dr. Erica Rodgers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Office of Technology, Policy, and Strategy (OTPS)</a:t>
            </a:r>
          </a:p>
          <a:p>
            <a:r>
              <a:rPr lang="en-US" dirty="0">
                <a:latin typeface="Arial"/>
                <a:cs typeface="Arial"/>
              </a:rPr>
              <a:t>Briefing to the National Academies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May 16, 2022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E76A3-B925-F345-B508-E48E60DF6B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7138" y="2295829"/>
            <a:ext cx="6317721" cy="721691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Arial"/>
                <a:cs typeface="Arial"/>
              </a:rPr>
              <a:t>Post-ISS LEO Ecosystem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944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F7FD13-E3A9-CF4D-937F-4E210864F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86" y="54353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Meeting Agenda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BA35FAA-409D-4444-9917-16F0A0032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932" y="1386159"/>
            <a:ext cx="10515600" cy="4262165"/>
          </a:xfrm>
        </p:spPr>
        <p:txBody>
          <a:bodyPr vert="horz" lIns="182880" tIns="182880" rIns="182880" bIns="182880" rtlCol="0" anchor="t"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/>
                <a:ea typeface="Calibri" panose="020F0502020204030204" pitchFamily="34" charset="0"/>
                <a:cs typeface="Arial"/>
              </a:rPr>
              <a:t>Welcome and Introductions</a:t>
            </a:r>
            <a:r>
              <a:rPr lang="en-US" sz="2400" dirty="0">
                <a:latin typeface="Calibri"/>
                <a:ea typeface="Calibri" panose="020F0502020204030204" pitchFamily="34" charset="0"/>
                <a:cs typeface="Arial"/>
              </a:rPr>
              <a:t> </a:t>
            </a:r>
            <a:endParaRPr lang="en-US" sz="2400" dirty="0">
              <a:effectLst/>
              <a:latin typeface="Calibri"/>
              <a:ea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/>
                <a:ea typeface="Calibri" panose="020F0502020204030204" pitchFamily="34" charset="0"/>
                <a:cs typeface="Arial"/>
              </a:rPr>
              <a:t>Presentation on the LEO Study</a:t>
            </a:r>
            <a:r>
              <a:rPr lang="en-US" sz="2400" dirty="0">
                <a:latin typeface="Calibri"/>
                <a:ea typeface="Calibri" panose="020F0502020204030204" pitchFamily="34" charset="0"/>
                <a:cs typeface="Arial"/>
              </a:rPr>
              <a:t> </a:t>
            </a:r>
            <a:endParaRPr lang="en-US" sz="2400" dirty="0">
              <a:effectLst/>
              <a:latin typeface="Calibri"/>
              <a:ea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latin typeface="Calibri"/>
                <a:ea typeface="Calibri" panose="020F0502020204030204" pitchFamily="34" charset="0"/>
                <a:cs typeface="Arial"/>
              </a:rPr>
              <a:t>5 Minute Break </a:t>
            </a:r>
            <a:endParaRPr lang="en-US" sz="2400" dirty="0">
              <a:effectLst/>
              <a:latin typeface="Calibri"/>
              <a:ea typeface="Calibri" panose="020F0502020204030204" pitchFamily="34" charset="0"/>
              <a:cs typeface="Arial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/>
                <a:ea typeface="Calibri" panose="020F0502020204030204" pitchFamily="34" charset="0"/>
                <a:cs typeface="Arial"/>
              </a:rPr>
              <a:t>Question </a:t>
            </a:r>
            <a:r>
              <a:rPr lang="en-US" sz="2400" dirty="0">
                <a:latin typeface="Calibri"/>
                <a:cs typeface="Arial"/>
              </a:rPr>
              <a:t>1: Briefings from Participants 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Lunch (45 minutes)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</a:rPr>
              <a:t>Question 2: Briefings from Participants 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Close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4400" dirty="0">
              <a:latin typeface="Arial"/>
              <a:cs typeface="Arial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3337B9E-1C44-4192-95C9-6543A2FD57D8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BD9EC-145F-426A-A8E1-CF37ADB5EF4F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35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02A1F-629E-4207-9081-DE6E8D716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OTPS Introduction</a:t>
            </a:r>
          </a:p>
          <a:p>
            <a:r>
              <a:rPr lang="en-US" dirty="0"/>
              <a:t>Study Goals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Meeting Objectives</a:t>
            </a:r>
          </a:p>
          <a:p>
            <a:r>
              <a:rPr lang="en-US" dirty="0"/>
              <a:t>NASA Role Post-ISS</a:t>
            </a:r>
          </a:p>
          <a:p>
            <a:r>
              <a:rPr lang="en-US" dirty="0"/>
              <a:t>Models</a:t>
            </a:r>
          </a:p>
          <a:p>
            <a:r>
              <a:rPr lang="en-US" dirty="0"/>
              <a:t>Scenarios and Activities</a:t>
            </a:r>
          </a:p>
          <a:p>
            <a:r>
              <a:rPr lang="en-US" dirty="0"/>
              <a:t>Analysis and Preliminary Outlook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1313CC-7004-4325-8D6F-45DC80D4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rial"/>
                <a:cs typeface="Arial"/>
              </a:rPr>
              <a:t>Presentation Outline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9349FF1-18E6-4CBB-B72A-5FB9B5418F6A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4145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E2A565-3CAE-4665-8EAF-3D995EE66041}"/>
              </a:ext>
            </a:extLst>
          </p:cNvPr>
          <p:cNvSpPr/>
          <p:nvPr/>
        </p:nvSpPr>
        <p:spPr>
          <a:xfrm>
            <a:off x="769224" y="1206940"/>
            <a:ext cx="10560676" cy="4761532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6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CDD09-7D48-4A17-ABD1-A9164E6C91E3}"/>
              </a:ext>
            </a:extLst>
          </p:cNvPr>
          <p:cNvSpPr/>
          <p:nvPr/>
        </p:nvSpPr>
        <p:spPr>
          <a:xfrm>
            <a:off x="3684529" y="1421698"/>
            <a:ext cx="5034796" cy="43320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the Administrator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FDA522-2652-7346-BD6C-96CB014F1845}"/>
              </a:ext>
            </a:extLst>
          </p:cNvPr>
          <p:cNvSpPr/>
          <p:nvPr/>
        </p:nvSpPr>
        <p:spPr bwMode="auto">
          <a:xfrm>
            <a:off x="8960434" y="2886696"/>
            <a:ext cx="2188168" cy="13934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Stakeholders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White House Councils, Interagency Working Groups, Other Government Agencies)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E61FC5-82A7-7B4A-881D-B5D973FD7F46}"/>
              </a:ext>
            </a:extLst>
          </p:cNvPr>
          <p:cNvSpPr/>
          <p:nvPr/>
        </p:nvSpPr>
        <p:spPr bwMode="auto">
          <a:xfrm>
            <a:off x="1029097" y="1947329"/>
            <a:ext cx="2265859" cy="6747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E0FD4D-F314-4C40-BA05-B0CCA9165D97}"/>
              </a:ext>
            </a:extLst>
          </p:cNvPr>
          <p:cNvSpPr/>
          <p:nvPr/>
        </p:nvSpPr>
        <p:spPr bwMode="auto">
          <a:xfrm>
            <a:off x="1027782" y="2775553"/>
            <a:ext cx="2265859" cy="711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Directorates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3D8B32-2924-9A40-AC01-73FD42502A3D}"/>
              </a:ext>
            </a:extLst>
          </p:cNvPr>
          <p:cNvSpPr/>
          <p:nvPr/>
        </p:nvSpPr>
        <p:spPr bwMode="auto">
          <a:xfrm>
            <a:off x="4463674" y="2064927"/>
            <a:ext cx="3476506" cy="9947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Administrator,</a:t>
            </a:r>
            <a:b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Administrator,</a:t>
            </a:r>
          </a:p>
          <a:p>
            <a:pPr lvl="0" algn="ctr">
              <a:defRPr/>
            </a:pP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Associate Administrator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F41BB6-4B94-B549-A8F2-F67D503FEC24}"/>
              </a:ext>
            </a:extLst>
          </p:cNvPr>
          <p:cNvSpPr/>
          <p:nvPr/>
        </p:nvSpPr>
        <p:spPr bwMode="auto">
          <a:xfrm>
            <a:off x="4463674" y="3206827"/>
            <a:ext cx="3476506" cy="22578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enir Book" panose="02000503020000020003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of Technology, Policy, Strategy</a:t>
            </a:r>
          </a:p>
          <a:p>
            <a:pPr lvl="0" algn="ctr"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Administrator </a:t>
            </a:r>
          </a:p>
          <a:p>
            <a:pPr lvl="0" algn="ctr">
              <a:defRPr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Associate Administrator, 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Agency Chief Technologist, 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Chief Technologists, OTPS Team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enir Book" panose="02000503020000020003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3DFDBA-7F65-474F-82E3-0E4B150E50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9224" y="192437"/>
            <a:ext cx="11817531" cy="8699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>
                <a:latin typeface="Arial"/>
                <a:cs typeface="Arial"/>
              </a:rPr>
              <a:t>Office of Technology, Policy, and </a:t>
            </a:r>
            <a:br>
              <a:rPr lang="en-US" b="1" dirty="0">
                <a:latin typeface="Arial"/>
                <a:cs typeface="Arial"/>
              </a:rPr>
            </a:br>
            <a:r>
              <a:rPr lang="en-US" b="1" dirty="0">
                <a:latin typeface="Arial"/>
                <a:cs typeface="Arial"/>
              </a:rPr>
              <a:t>Strategy (OTPS) Stakeholders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5AA97D-0101-4352-BE27-3C873DDB3AB6}"/>
              </a:ext>
            </a:extLst>
          </p:cNvPr>
          <p:cNvSpPr/>
          <p:nvPr/>
        </p:nvSpPr>
        <p:spPr bwMode="auto">
          <a:xfrm>
            <a:off x="1027781" y="3660765"/>
            <a:ext cx="2265859" cy="711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Offices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E562E1-DA52-4B4A-8750-C387B044BE7C}"/>
              </a:ext>
            </a:extLst>
          </p:cNvPr>
          <p:cNvSpPr/>
          <p:nvPr/>
        </p:nvSpPr>
        <p:spPr bwMode="auto">
          <a:xfrm>
            <a:off x="1021768" y="4581442"/>
            <a:ext cx="2265859" cy="7112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Liaisons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88CCDD96-A98E-4171-AD41-4C1003695219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7877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C7278A-FBBC-4B62-BDBD-62A48BFFF9B9}"/>
              </a:ext>
            </a:extLst>
          </p:cNvPr>
          <p:cNvCxnSpPr>
            <a:cxnSpLocks/>
            <a:stCxn id="16" idx="3"/>
            <a:endCxn id="21" idx="1"/>
          </p:cNvCxnSpPr>
          <p:nvPr/>
        </p:nvCxnSpPr>
        <p:spPr>
          <a:xfrm>
            <a:off x="3167423" y="5124234"/>
            <a:ext cx="5768762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A4CDD09-7D48-4A17-ABD1-A9164E6C91E3}"/>
              </a:ext>
            </a:extLst>
          </p:cNvPr>
          <p:cNvSpPr/>
          <p:nvPr/>
        </p:nvSpPr>
        <p:spPr>
          <a:xfrm>
            <a:off x="717471" y="955117"/>
            <a:ext cx="10647536" cy="2536814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6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Support NASA’s strategic planning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Interface with external organizations at a political/strategic level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Perform data driven, rigorous analysis as requested by NASA leadership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Conduct economic and landscape assessments – of the space sector 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Maintain deep knowledge to support NASA and its role in the broader space sector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763F49-2F8C-2045-BE2C-A90BBB6A1383}"/>
              </a:ext>
            </a:extLst>
          </p:cNvPr>
          <p:cNvSpPr/>
          <p:nvPr/>
        </p:nvSpPr>
        <p:spPr bwMode="auto">
          <a:xfrm>
            <a:off x="851576" y="4462287"/>
            <a:ext cx="2315847" cy="13238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 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Moon to Mars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EE2F62-6AB9-8341-9658-9F107806FE06}"/>
              </a:ext>
            </a:extLst>
          </p:cNvPr>
          <p:cNvSpPr/>
          <p:nvPr/>
        </p:nvSpPr>
        <p:spPr bwMode="auto">
          <a:xfrm>
            <a:off x="6305624" y="4462288"/>
            <a:ext cx="2315847" cy="13238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E3FDF2-6A80-2F4C-B84F-8AF0250B76EA}"/>
              </a:ext>
            </a:extLst>
          </p:cNvPr>
          <p:cNvSpPr/>
          <p:nvPr/>
        </p:nvSpPr>
        <p:spPr bwMode="auto">
          <a:xfrm>
            <a:off x="8936185" y="4462287"/>
            <a:ext cx="2315847" cy="13238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of NASA and Other Areas</a:t>
            </a: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0750BC-8CC6-7548-9800-3DF7DB24032E}"/>
              </a:ext>
            </a:extLst>
          </p:cNvPr>
          <p:cNvSpPr/>
          <p:nvPr/>
        </p:nvSpPr>
        <p:spPr bwMode="auto">
          <a:xfrm>
            <a:off x="3578600" y="4517139"/>
            <a:ext cx="2315847" cy="12690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 2:</a:t>
            </a:r>
          </a:p>
          <a:p>
            <a:pPr algn="ctr"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Infrastructure and Logistics</a:t>
            </a: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EF4EBB-52D4-409F-B338-F4A18A8CF2ED}"/>
              </a:ext>
            </a:extLst>
          </p:cNvPr>
          <p:cNvSpPr txBox="1"/>
          <p:nvPr/>
        </p:nvSpPr>
        <p:spPr>
          <a:xfrm>
            <a:off x="376343" y="4016400"/>
            <a:ext cx="11020069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areas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evolve with Agency and senior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eadership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eeds and priorities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221DE9-E5DD-4BD1-8F1E-AE9EF01E8C55}"/>
              </a:ext>
            </a:extLst>
          </p:cNvPr>
          <p:cNvSpPr txBox="1"/>
          <p:nvPr/>
        </p:nvSpPr>
        <p:spPr>
          <a:xfrm>
            <a:off x="2962195" y="3608633"/>
            <a:ext cx="6158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Year 1 Strategic Priorities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3DFDBA-7F65-474F-82E3-0E4B150E50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6993" y="204643"/>
            <a:ext cx="11817531" cy="5637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>
                <a:latin typeface="Arial"/>
                <a:cs typeface="Arial"/>
              </a:rPr>
              <a:t>OTPS Priorities</a:t>
            </a:r>
            <a:endParaRPr lang="en-US" sz="3100" b="1" dirty="0"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DAF92-D8CE-4187-9DC5-5C398F6FA710}"/>
              </a:ext>
            </a:extLst>
          </p:cNvPr>
          <p:cNvSpPr txBox="1"/>
          <p:nvPr/>
        </p:nvSpPr>
        <p:spPr>
          <a:xfrm>
            <a:off x="2154115" y="5871898"/>
            <a:ext cx="9242297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activity has technology, innovation, policy, and strategy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omponents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2DFEEDFB-63AB-4F3A-8BFE-93E825F9DB5E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8699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F7FD13-E3A9-CF4D-937F-4E210864F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86" y="54353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OTPS Study Goals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BA35FAA-409D-4444-9917-16F0A0032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932" y="1386160"/>
            <a:ext cx="10515600" cy="2608120"/>
          </a:xfrm>
        </p:spPr>
        <p:txBody>
          <a:bodyPr vert="horz" lIns="182880" tIns="182880" rIns="182880" bIns="18288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latin typeface="Arial"/>
                <a:cs typeface="Arial"/>
              </a:rPr>
              <a:t>This study will help inform NASA planning for a post-ISS future </a:t>
            </a:r>
            <a:endParaRPr lang="en-US" sz="2400" dirty="0"/>
          </a:p>
          <a:p>
            <a:pPr indent="-27432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rial"/>
                <a:cs typeface="Arial"/>
              </a:rPr>
              <a:t>What activities in LEO will remain critical for NASA and the Nation?</a:t>
            </a:r>
            <a:endParaRPr lang="en-US" sz="2200" dirty="0"/>
          </a:p>
          <a:p>
            <a:pPr indent="-27432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rial"/>
                <a:cs typeface="Arial"/>
              </a:rPr>
              <a:t>How do these activities change given the larger LEO ecosystem context? </a:t>
            </a:r>
            <a:endParaRPr lang="en-US" sz="2200" dirty="0"/>
          </a:p>
          <a:p>
            <a:pPr indent="-27432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rial"/>
                <a:cs typeface="Arial"/>
              </a:rPr>
              <a:t>Within this context how does NASA identify, prioritize, and support critical activities? (Inclusive of both ISS National Lab and NASA current activities.)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6E811F-1853-4354-9254-F55A1B914A00}"/>
              </a:ext>
            </a:extLst>
          </p:cNvPr>
          <p:cNvSpPr/>
          <p:nvPr/>
        </p:nvSpPr>
        <p:spPr>
          <a:xfrm>
            <a:off x="628072" y="3700631"/>
            <a:ext cx="10935855" cy="2161851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Study Questions: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Given the context of LEO activity in 2030s, what variety and to what degree should NASA support LEO activities?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What engagement models best enable these activities while helping NASA achieve its goals?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3337B9E-1C44-4192-95C9-6543A2FD57D8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9832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993578-9E23-4C51-B882-95FAA3258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124" y="3320238"/>
            <a:ext cx="6792050" cy="3343885"/>
          </a:xfrm>
          <a:prstGeom prst="rect">
            <a:avLst/>
          </a:prstGeom>
        </p:spPr>
      </p:pic>
      <p:graphicFrame>
        <p:nvGraphicFramePr>
          <p:cNvPr id="4" name="Content Placeholder 14">
            <a:extLst>
              <a:ext uri="{FF2B5EF4-FFF2-40B4-BE49-F238E27FC236}">
                <a16:creationId xmlns:a16="http://schemas.microsoft.com/office/drawing/2014/main" id="{6D6743A1-3D8C-43F6-BD58-29BF9E3C55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330229"/>
              </p:ext>
            </p:extLst>
          </p:nvPr>
        </p:nvGraphicFramePr>
        <p:xfrm>
          <a:off x="533585" y="837142"/>
          <a:ext cx="9690611" cy="4778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C9B8B5D-FCA6-4DB1-B398-6C6907BAF256}"/>
              </a:ext>
            </a:extLst>
          </p:cNvPr>
          <p:cNvSpPr txBox="1"/>
          <p:nvPr/>
        </p:nvSpPr>
        <p:spPr>
          <a:xfrm>
            <a:off x="282254" y="136525"/>
            <a:ext cx="8276625" cy="76944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Project Plan and Methodology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72C8466-D9E5-41A9-BC08-E1CE6CCEA87E}"/>
              </a:ext>
            </a:extLst>
          </p:cNvPr>
          <p:cNvSpPr/>
          <p:nvPr/>
        </p:nvSpPr>
        <p:spPr>
          <a:xfrm>
            <a:off x="1466830" y="4297351"/>
            <a:ext cx="3047999" cy="1061231"/>
          </a:xfrm>
          <a:prstGeom prst="wedgeRoundRectCallout">
            <a:avLst>
              <a:gd name="adj1" fmla="val -22629"/>
              <a:gd name="adj2" fmla="val -62613"/>
              <a:gd name="adj3" fmla="val 16667"/>
            </a:avLst>
          </a:prstGeom>
          <a:solidFill>
            <a:schemeClr val="bg1"/>
          </a:solidFill>
          <a:ln w="38100">
            <a:solidFill>
              <a:srgbClr val="41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/>
                <a:cs typeface="Arial"/>
              </a:rPr>
              <a:t>39 discussions to date (8 industry, 5+ASGSR academia/science, 13 NASA, 13 OGA)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BA822365-1877-49E9-8D26-B30E519BBCB7}"/>
              </a:ext>
            </a:extLst>
          </p:cNvPr>
          <p:cNvSpPr/>
          <p:nvPr/>
        </p:nvSpPr>
        <p:spPr>
          <a:xfrm>
            <a:off x="4027644" y="2139766"/>
            <a:ext cx="684043" cy="5664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1C75870-28BF-40AF-811E-A2D0D290F13E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125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DDB75-F07D-4F63-9F2B-9B04BA6DA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49" y="219698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National Academies Meeting Objectives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09C736C-371E-4671-95A8-8AC6A5BCC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33" y="4997125"/>
            <a:ext cx="10947399" cy="1325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Your feedback will provide critical context for this study and will help inform findings and recommendations.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D2A33-14EB-4074-96F3-46F85B33CF84}"/>
              </a:ext>
            </a:extLst>
          </p:cNvPr>
          <p:cNvSpPr/>
          <p:nvPr/>
        </p:nvSpPr>
        <p:spPr>
          <a:xfrm>
            <a:off x="628072" y="1742966"/>
            <a:ext cx="7574589" cy="3188257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Key topics for National Academies Meeting: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What mechanisms, models, or combinations have you seen work well in supporting national objectives (research, exploration, economic growth, international cooperation)?  We describe 6 representative models (slides 12 and 22-27), are there others we should be considering? 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Do the model evaluation criteria (slide 17) appropriately characterize aspects that you find important?  Are there additional criteria we should consider? What criterion is most relevant to your organization post-2030?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2718C-68E2-A764-40E6-43FCFD976ECA}"/>
              </a:ext>
            </a:extLst>
          </p:cNvPr>
          <p:cNvSpPr/>
          <p:nvPr/>
        </p:nvSpPr>
        <p:spPr>
          <a:xfrm>
            <a:off x="8544404" y="1742965"/>
            <a:ext cx="3070322" cy="931115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Mechanism: 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Approach or process to connect users with suppliers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ADF4AE-1A95-7E79-9AA8-83B06B811FA0}"/>
              </a:ext>
            </a:extLst>
          </p:cNvPr>
          <p:cNvSpPr/>
          <p:nvPr/>
        </p:nvSpPr>
        <p:spPr>
          <a:xfrm>
            <a:off x="8544404" y="2843631"/>
            <a:ext cx="3070322" cy="2087591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Model: 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Collection of mechanisms and related organizational process and infrastructure that acts as government touchpoint in LEO ecosystem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951FB01-33B9-4F4B-8A4C-D0AFD8E8E34E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5710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494070-7F3C-4757-90EE-47B33D18B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412" y="1486877"/>
            <a:ext cx="9810435" cy="390992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Engaged individuals within stakeholder communities (NASA, other U.S. gov agencies (OGAs), industry, academia/science, international)</a:t>
            </a:r>
          </a:p>
          <a:p>
            <a:r>
              <a:rPr lang="en-US" dirty="0"/>
              <a:t>Roles for NASA were as diverse as stakeholders </a:t>
            </a:r>
            <a:br>
              <a:rPr lang="en-US" dirty="0"/>
            </a:br>
            <a:r>
              <a:rPr lang="en-US" dirty="0"/>
              <a:t>we spoke with</a:t>
            </a:r>
          </a:p>
          <a:p>
            <a:r>
              <a:rPr lang="en-US" dirty="0"/>
              <a:t>Focused on:</a:t>
            </a:r>
          </a:p>
          <a:p>
            <a:pPr lvl="1"/>
            <a:r>
              <a:rPr lang="en-US" dirty="0"/>
              <a:t>Create and share knowledge</a:t>
            </a:r>
          </a:p>
          <a:p>
            <a:pPr lvl="1"/>
            <a:r>
              <a:rPr lang="en-US" dirty="0"/>
              <a:t>Demonstrate technology</a:t>
            </a:r>
          </a:p>
          <a:p>
            <a:pPr lvl="1"/>
            <a:r>
              <a:rPr lang="en-US" dirty="0"/>
              <a:t>Springboard for Moon2Mars</a:t>
            </a:r>
          </a:p>
          <a:p>
            <a:pPr lvl="1"/>
            <a:r>
              <a:rPr lang="en-US" dirty="0"/>
              <a:t>Foster economic growth</a:t>
            </a:r>
          </a:p>
          <a:p>
            <a:pPr lvl="1"/>
            <a:r>
              <a:rPr lang="en-US" dirty="0"/>
              <a:t>Maintain and build relationships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3FF9DD8D-7099-4627-83C5-765772A07741}"/>
              </a:ext>
            </a:extLst>
          </p:cNvPr>
          <p:cNvSpPr/>
          <p:nvPr/>
        </p:nvSpPr>
        <p:spPr>
          <a:xfrm>
            <a:off x="6096001" y="3331044"/>
            <a:ext cx="5912084" cy="3409272"/>
          </a:xfrm>
          <a:prstGeom prst="wedgeRoundRectCallout">
            <a:avLst>
              <a:gd name="adj1" fmla="val -22629"/>
              <a:gd name="adj2" fmla="val -62613"/>
              <a:gd name="adj3" fmla="val 16667"/>
            </a:avLst>
          </a:prstGeom>
          <a:solidFill>
            <a:schemeClr val="bg1"/>
          </a:solidFill>
          <a:ln w="38100">
            <a:solidFill>
              <a:srgbClr val="416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192B9B-A7DC-4F59-849E-6F116CAEFF9C}"/>
              </a:ext>
            </a:extLst>
          </p:cNvPr>
          <p:cNvSpPr txBox="1"/>
          <p:nvPr/>
        </p:nvSpPr>
        <p:spPr>
          <a:xfrm>
            <a:off x="6996263" y="3804494"/>
            <a:ext cx="31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Pioneer, do things differently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FFE379-BBFD-46D7-8870-FF2087AB29BF}"/>
              </a:ext>
            </a:extLst>
          </p:cNvPr>
          <p:cNvSpPr txBox="1"/>
          <p:nvPr/>
        </p:nvSpPr>
        <p:spPr>
          <a:xfrm>
            <a:off x="6338596" y="4223831"/>
            <a:ext cx="31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Fund/perform research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E54E62-85EC-4625-AA5A-39D8321A469C}"/>
              </a:ext>
            </a:extLst>
          </p:cNvPr>
          <p:cNvSpPr txBox="1"/>
          <p:nvPr/>
        </p:nvSpPr>
        <p:spPr>
          <a:xfrm>
            <a:off x="8904517" y="3406427"/>
            <a:ext cx="31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Knock down barriers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711EB2-8A43-4416-B69D-311FD378E924}"/>
              </a:ext>
            </a:extLst>
          </p:cNvPr>
          <p:cNvSpPr txBox="1"/>
          <p:nvPr/>
        </p:nvSpPr>
        <p:spPr>
          <a:xfrm>
            <a:off x="9359781" y="4278696"/>
            <a:ext cx="31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 a reliable customer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4989B4-09BC-4466-BF64-576DFE0115C4}"/>
              </a:ext>
            </a:extLst>
          </p:cNvPr>
          <p:cNvSpPr txBox="1"/>
          <p:nvPr/>
        </p:nvSpPr>
        <p:spPr>
          <a:xfrm>
            <a:off x="6742557" y="4644232"/>
            <a:ext cx="31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Help develop standards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915CF3-54D5-4411-BCD5-12BBC68EEF59}"/>
              </a:ext>
            </a:extLst>
          </p:cNvPr>
          <p:cNvSpPr txBox="1"/>
          <p:nvPr/>
        </p:nvSpPr>
        <p:spPr>
          <a:xfrm>
            <a:off x="6321188" y="5455741"/>
            <a:ext cx="347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Convener/consolidate activities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105913-69CA-4F8D-BCC8-937A7007FF37}"/>
              </a:ext>
            </a:extLst>
          </p:cNvPr>
          <p:cNvSpPr txBox="1"/>
          <p:nvPr/>
        </p:nvSpPr>
        <p:spPr>
          <a:xfrm>
            <a:off x="6996263" y="5075255"/>
            <a:ext cx="1647650" cy="379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Ensure safety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6B9051-FD53-4CC8-966F-40708B9D99FC}"/>
              </a:ext>
            </a:extLst>
          </p:cNvPr>
          <p:cNvSpPr txBox="1"/>
          <p:nvPr/>
        </p:nvSpPr>
        <p:spPr>
          <a:xfrm>
            <a:off x="6404141" y="6225882"/>
            <a:ext cx="331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Permeate all facets of LEO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F0342-ED13-49E2-9641-72BECD18CB2A}"/>
              </a:ext>
            </a:extLst>
          </p:cNvPr>
          <p:cNvSpPr txBox="1"/>
          <p:nvPr/>
        </p:nvSpPr>
        <p:spPr>
          <a:xfrm>
            <a:off x="9059483" y="5136367"/>
            <a:ext cx="331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transparent data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7E018F-0C83-4662-A75D-4C04FF132190}"/>
              </a:ext>
            </a:extLst>
          </p:cNvPr>
          <p:cNvSpPr txBox="1"/>
          <p:nvPr/>
        </p:nvSpPr>
        <p:spPr>
          <a:xfrm>
            <a:off x="9408323" y="5840811"/>
            <a:ext cx="169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risk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C119B7-2945-489E-9A61-77A8223098DE}"/>
              </a:ext>
            </a:extLst>
          </p:cNvPr>
          <p:cNvSpPr txBox="1"/>
          <p:nvPr/>
        </p:nvSpPr>
        <p:spPr>
          <a:xfrm>
            <a:off x="7255035" y="5847811"/>
            <a:ext cx="226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Enable markets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E6C775-4F4C-42DF-B03E-8D01D4C1D4AD}"/>
              </a:ext>
            </a:extLst>
          </p:cNvPr>
          <p:cNvSpPr txBox="1"/>
          <p:nvPr/>
        </p:nvSpPr>
        <p:spPr>
          <a:xfrm>
            <a:off x="9722423" y="6211497"/>
            <a:ext cx="2008307" cy="38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Reduce costs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B814904-DD3B-4319-B12F-5EB1900707DD}"/>
              </a:ext>
            </a:extLst>
          </p:cNvPr>
          <p:cNvSpPr txBox="1"/>
          <p:nvPr/>
        </p:nvSpPr>
        <p:spPr>
          <a:xfrm>
            <a:off x="9939764" y="4650996"/>
            <a:ext cx="109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Inspire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9C894A-2086-4B8D-8429-2D921A3DA6B0}"/>
              </a:ext>
            </a:extLst>
          </p:cNvPr>
          <p:cNvSpPr txBox="1"/>
          <p:nvPr/>
        </p:nvSpPr>
        <p:spPr>
          <a:xfrm>
            <a:off x="10227461" y="5483842"/>
            <a:ext cx="1690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Continuity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13F2879-D22C-45CB-9FD1-14762B8A74A0}"/>
              </a:ext>
            </a:extLst>
          </p:cNvPr>
          <p:cNvSpPr txBox="1"/>
          <p:nvPr/>
        </p:nvSpPr>
        <p:spPr>
          <a:xfrm>
            <a:off x="10235363" y="3812364"/>
            <a:ext cx="162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15D5F3-B48D-4077-A839-000A9BDCE014}"/>
              </a:ext>
            </a:extLst>
          </p:cNvPr>
          <p:cNvSpPr txBox="1"/>
          <p:nvPr/>
        </p:nvSpPr>
        <p:spPr>
          <a:xfrm>
            <a:off x="6630254" y="3400554"/>
            <a:ext cx="331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Diplomacy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72EB63-13AA-4918-A9FE-C51C32FA295A}"/>
              </a:ext>
            </a:extLst>
          </p:cNvPr>
          <p:cNvSpPr txBox="1"/>
          <p:nvPr/>
        </p:nvSpPr>
        <p:spPr>
          <a:xfrm>
            <a:off x="483886" y="286046"/>
            <a:ext cx="1043925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4400">
                <a:latin typeface="Avenir Next LT Pro"/>
              </a:defRPr>
            </a:lvl1pPr>
          </a:lstStyle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NASA’s Role Post-ISS: What We Heard </a:t>
            </a:r>
          </a:p>
        </p:txBody>
      </p:sp>
      <p:sp>
        <p:nvSpPr>
          <p:cNvPr id="41" name="Slide Number Placeholder 3">
            <a:extLst>
              <a:ext uri="{FF2B5EF4-FFF2-40B4-BE49-F238E27FC236}">
                <a16:creationId xmlns:a16="http://schemas.microsoft.com/office/drawing/2014/main" id="{CE8765B5-DFB6-43CD-97B8-C744497FB2D3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9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0734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99DDD8-CDBF-4E0F-841F-E0BB2D7971B0}"/>
              </a:ext>
            </a:extLst>
          </p:cNvPr>
          <p:cNvCxnSpPr>
            <a:cxnSpLocks/>
          </p:cNvCxnSpPr>
          <p:nvPr/>
        </p:nvCxnSpPr>
        <p:spPr>
          <a:xfrm>
            <a:off x="2013606" y="1905951"/>
            <a:ext cx="5" cy="4684619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B4A183-4500-45FC-9DDC-F02F3BB45AF9}"/>
              </a:ext>
            </a:extLst>
          </p:cNvPr>
          <p:cNvCxnSpPr>
            <a:cxnSpLocks/>
          </p:cNvCxnSpPr>
          <p:nvPr/>
        </p:nvCxnSpPr>
        <p:spPr>
          <a:xfrm>
            <a:off x="4023804" y="999352"/>
            <a:ext cx="7621264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A97A7B7-48A1-42D3-A0DB-416DADA4791C}"/>
              </a:ext>
            </a:extLst>
          </p:cNvPr>
          <p:cNvSpPr/>
          <p:nvPr/>
        </p:nvSpPr>
        <p:spPr>
          <a:xfrm>
            <a:off x="9357810" y="1840697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931364-172A-4F7F-8B4A-4E6BC4B58895}"/>
              </a:ext>
            </a:extLst>
          </p:cNvPr>
          <p:cNvSpPr/>
          <p:nvPr/>
        </p:nvSpPr>
        <p:spPr>
          <a:xfrm>
            <a:off x="6690808" y="1840696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7CD3F-4658-4A2B-A05E-E6744EB0FE32}"/>
              </a:ext>
            </a:extLst>
          </p:cNvPr>
          <p:cNvSpPr/>
          <p:nvPr/>
        </p:nvSpPr>
        <p:spPr>
          <a:xfrm>
            <a:off x="4023805" y="1840698"/>
            <a:ext cx="2440277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#1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7E944-A2BF-40FF-87AC-A4D51D339608}"/>
              </a:ext>
            </a:extLst>
          </p:cNvPr>
          <p:cNvSpPr txBox="1"/>
          <p:nvPr/>
        </p:nvSpPr>
        <p:spPr>
          <a:xfrm>
            <a:off x="282254" y="1090214"/>
            <a:ext cx="3462704" cy="118494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en-US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en-US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5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infrastructure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parties are involved?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specific agreement type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the model operate?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E13ED7-7F5D-4600-AD4D-C2E7447B9608}"/>
              </a:ext>
            </a:extLst>
          </p:cNvPr>
          <p:cNvSpPr txBox="1"/>
          <p:nvPr/>
        </p:nvSpPr>
        <p:spPr>
          <a:xfrm>
            <a:off x="5943338" y="811482"/>
            <a:ext cx="388497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Future Scenarios</a:t>
            </a:r>
            <a:endParaRPr lang="en-US" sz="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platforms are available?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are occurring?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might NASA (and the gov’t) prioritize?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333480-387E-499B-9DF3-DC86924AABD9}"/>
              </a:ext>
            </a:extLst>
          </p:cNvPr>
          <p:cNvSpPr txBox="1"/>
          <p:nvPr/>
        </p:nvSpPr>
        <p:spPr>
          <a:xfrm>
            <a:off x="266653" y="164867"/>
            <a:ext cx="7135287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Methodology Step 1: Models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CA15B4-0B55-4BAF-83E8-F1E5080C9E82}"/>
              </a:ext>
            </a:extLst>
          </p:cNvPr>
          <p:cNvSpPr/>
          <p:nvPr/>
        </p:nvSpPr>
        <p:spPr>
          <a:xfrm>
            <a:off x="167188" y="5401345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82D3E0-96C1-47F3-A151-77AD66EA33EF}"/>
              </a:ext>
            </a:extLst>
          </p:cNvPr>
          <p:cNvSpPr/>
          <p:nvPr/>
        </p:nvSpPr>
        <p:spPr>
          <a:xfrm>
            <a:off x="163276" y="471395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7A5894-026C-4496-A6A4-AC6411152DED}"/>
              </a:ext>
            </a:extLst>
          </p:cNvPr>
          <p:cNvSpPr/>
          <p:nvPr/>
        </p:nvSpPr>
        <p:spPr>
          <a:xfrm>
            <a:off x="147296" y="401703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4381A1-ABFC-4EF2-8981-DCEFE80771A8}"/>
              </a:ext>
            </a:extLst>
          </p:cNvPr>
          <p:cNvSpPr/>
          <p:nvPr/>
        </p:nvSpPr>
        <p:spPr>
          <a:xfrm>
            <a:off x="160723" y="3292380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35F0B6-0658-4C42-9D8A-9D5B474E35BA}"/>
              </a:ext>
            </a:extLst>
          </p:cNvPr>
          <p:cNvSpPr/>
          <p:nvPr/>
        </p:nvSpPr>
        <p:spPr>
          <a:xfrm>
            <a:off x="169503" y="2683683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00416D-2BBE-4540-B2FA-1574E9DDCAB9}"/>
              </a:ext>
            </a:extLst>
          </p:cNvPr>
          <p:cNvSpPr/>
          <p:nvPr/>
        </p:nvSpPr>
        <p:spPr>
          <a:xfrm>
            <a:off x="167188" y="2612790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69CA7-5D31-4B19-883A-953F98923DB5}"/>
              </a:ext>
            </a:extLst>
          </p:cNvPr>
          <p:cNvSpPr/>
          <p:nvPr/>
        </p:nvSpPr>
        <p:spPr>
          <a:xfrm>
            <a:off x="169503" y="2612790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CE7C4E-E12C-4199-9193-6BF315186A3A}"/>
              </a:ext>
            </a:extLst>
          </p:cNvPr>
          <p:cNvSpPr/>
          <p:nvPr/>
        </p:nvSpPr>
        <p:spPr>
          <a:xfrm>
            <a:off x="162734" y="3308709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CDC2A6-636D-4329-BD70-065EE3E92F14}"/>
              </a:ext>
            </a:extLst>
          </p:cNvPr>
          <p:cNvSpPr/>
          <p:nvPr/>
        </p:nvSpPr>
        <p:spPr>
          <a:xfrm>
            <a:off x="162734" y="4014302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B52E3A-2FF6-4080-8E86-8B4EE41530EB}"/>
              </a:ext>
            </a:extLst>
          </p:cNvPr>
          <p:cNvSpPr/>
          <p:nvPr/>
        </p:nvSpPr>
        <p:spPr>
          <a:xfrm>
            <a:off x="169503" y="4711222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11929A-14F8-4EFF-A545-3DC2069692F6}"/>
              </a:ext>
            </a:extLst>
          </p:cNvPr>
          <p:cNvSpPr/>
          <p:nvPr/>
        </p:nvSpPr>
        <p:spPr>
          <a:xfrm>
            <a:off x="169503" y="5414131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F8029F-F5E3-4038-B258-A52B3967D0F5}"/>
              </a:ext>
            </a:extLst>
          </p:cNvPr>
          <p:cNvSpPr txBox="1"/>
          <p:nvPr/>
        </p:nvSpPr>
        <p:spPr>
          <a:xfrm>
            <a:off x="5345548" y="3255161"/>
            <a:ext cx="5080000" cy="206210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latin typeface="Arial"/>
                <a:cs typeface="Arial"/>
              </a:rPr>
              <a:t>What models can enable LEO activities post-ISS?</a:t>
            </a:r>
            <a:endParaRPr lang="en-US" sz="2800" dirty="0">
              <a:ea typeface="+mn-lt"/>
              <a:cs typeface="+mn-lt"/>
            </a:endParaRPr>
          </a:p>
          <a:p>
            <a:pPr algn="ctr"/>
            <a:r>
              <a:rPr lang="en-US" dirty="0">
                <a:latin typeface="Arial"/>
                <a:cs typeface="Arial"/>
              </a:rPr>
              <a:t>What mechanisms are favored for research and micro-gravity activities?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/>
                <a:cs typeface="Arial"/>
              </a:rPr>
              <a:t>What characteristics matter for a model?</a:t>
            </a: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CA05B6DE-84F0-4490-BDBC-A470DCDDD876}"/>
              </a:ext>
            </a:extLst>
          </p:cNvPr>
          <p:cNvSpPr/>
          <p:nvPr/>
        </p:nvSpPr>
        <p:spPr>
          <a:xfrm>
            <a:off x="282254" y="1066540"/>
            <a:ext cx="684043" cy="5664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C064F5EC-6241-4225-A95C-00D9EAB0C24D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9762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4618895-773A-4919-9756-3EF075D91873}"/>
              </a:ext>
            </a:extLst>
          </p:cNvPr>
          <p:cNvSpPr/>
          <p:nvPr/>
        </p:nvSpPr>
        <p:spPr>
          <a:xfrm>
            <a:off x="6680877" y="1381261"/>
            <a:ext cx="5140059" cy="3444109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7C3F11-230F-4017-89AC-3EB0825A7DCA}"/>
              </a:ext>
            </a:extLst>
          </p:cNvPr>
          <p:cNvSpPr/>
          <p:nvPr/>
        </p:nvSpPr>
        <p:spPr>
          <a:xfrm>
            <a:off x="941261" y="1381261"/>
            <a:ext cx="5458079" cy="3444109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F8F39E-24DD-4B10-9C8A-9FAD962C8EFA}"/>
              </a:ext>
            </a:extLst>
          </p:cNvPr>
          <p:cNvSpPr txBox="1"/>
          <p:nvPr/>
        </p:nvSpPr>
        <p:spPr>
          <a:xfrm>
            <a:off x="7044861" y="2136058"/>
            <a:ext cx="4542435" cy="2177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What platforms, equipment, or systems are required?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Parties Involved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Who owns/operates, NASA’s role, other stakeholders included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How it works, authorities needed, and supply/demand considerations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Agreement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Agreement type, length, level of NASA commitment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BAAEAB5-9382-43E8-8A5D-C689E51D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05" y="175517"/>
            <a:ext cx="10888011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Model Trade Space &amp; Characteristics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64302B-A464-498B-AF61-6BD98D57FFED}"/>
              </a:ext>
            </a:extLst>
          </p:cNvPr>
          <p:cNvSpPr txBox="1"/>
          <p:nvPr/>
        </p:nvSpPr>
        <p:spPr>
          <a:xfrm>
            <a:off x="7045386" y="1553919"/>
            <a:ext cx="376517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+mj-lt"/>
              <a:buAutoNum type="arabicPeriod" startAt="2"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  <a:cs typeface="Arial"/>
              </a:rPr>
              <a:t>Identified key characteristics</a:t>
            </a:r>
            <a:r>
              <a:rPr lang="en-US" b="1" dirty="0">
                <a:solidFill>
                  <a:srgbClr val="4472C4"/>
                </a:solidFill>
                <a:latin typeface="Arial"/>
                <a:cs typeface="Arial"/>
              </a:rPr>
              <a:t> </a:t>
            </a:r>
            <a:endParaRPr lang="en-US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74906A-CE3A-4B8B-BA82-BE0F5020AB16}"/>
              </a:ext>
            </a:extLst>
          </p:cNvPr>
          <p:cNvSpPr txBox="1"/>
          <p:nvPr/>
        </p:nvSpPr>
        <p:spPr>
          <a:xfrm>
            <a:off x="1244001" y="1551395"/>
            <a:ext cx="4430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Distilled 16 unique approaches from discussion with stakeholders and literature reviews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A6A372C-7864-42B2-9760-3228B5861DE3}"/>
              </a:ext>
            </a:extLst>
          </p:cNvPr>
          <p:cNvSpPr/>
          <p:nvPr/>
        </p:nvSpPr>
        <p:spPr>
          <a:xfrm>
            <a:off x="6281591" y="2829827"/>
            <a:ext cx="567752" cy="39406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A7412AB-C2FB-4A23-B281-0393EDE5C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921" y="2528407"/>
            <a:ext cx="4901858" cy="18419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E4BE8C-161A-42C5-A555-2587AE3B7579}"/>
              </a:ext>
            </a:extLst>
          </p:cNvPr>
          <p:cNvSpPr/>
          <p:nvPr/>
        </p:nvSpPr>
        <p:spPr>
          <a:xfrm>
            <a:off x="1365069" y="2410471"/>
            <a:ext cx="1136917" cy="332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venir Next LT Pro" panose="020B05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6C8E5AB-E8F1-4F14-9E52-A8D352FA2464}"/>
              </a:ext>
            </a:extLst>
          </p:cNvPr>
          <p:cNvSpPr/>
          <p:nvPr/>
        </p:nvSpPr>
        <p:spPr>
          <a:xfrm>
            <a:off x="1980765" y="5015241"/>
            <a:ext cx="8897313" cy="1379129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05C1E0-04C9-47AB-95E5-9DFD95E8C665}"/>
              </a:ext>
            </a:extLst>
          </p:cNvPr>
          <p:cNvSpPr txBox="1"/>
          <p:nvPr/>
        </p:nvSpPr>
        <p:spPr>
          <a:xfrm>
            <a:off x="2052787" y="5102234"/>
            <a:ext cx="4172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Consolidated to 6 representative models that allow for a robust trade space aligned with scenarios and activities 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4CBFEC8-B1CE-4BAD-86EE-EFAC01903558}"/>
              </a:ext>
            </a:extLst>
          </p:cNvPr>
          <p:cNvSpPr/>
          <p:nvPr/>
        </p:nvSpPr>
        <p:spPr>
          <a:xfrm rot="5400000">
            <a:off x="8971949" y="4660103"/>
            <a:ext cx="557913" cy="39306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860F5B-9F23-E976-4EFB-1E6F2BA3211C}"/>
              </a:ext>
            </a:extLst>
          </p:cNvPr>
          <p:cNvSpPr txBox="1"/>
          <p:nvPr/>
        </p:nvSpPr>
        <p:spPr>
          <a:xfrm>
            <a:off x="6046123" y="5101791"/>
            <a:ext cx="300177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Comprehensive model (apples to apples)</a:t>
            </a:r>
          </a:p>
          <a:p>
            <a:pPr marL="285750" indent="-285750">
              <a:buFont typeface="Wingdings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government-owned in-space platforms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ED8709-E49B-E81B-8B26-55083555B5A4}"/>
              </a:ext>
            </a:extLst>
          </p:cNvPr>
          <p:cNvSpPr txBox="1"/>
          <p:nvPr/>
        </p:nvSpPr>
        <p:spPr>
          <a:xfrm>
            <a:off x="8756623" y="5109660"/>
            <a:ext cx="21421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presence</a:t>
            </a:r>
          </a:p>
          <a:p>
            <a:pPr marL="285750" indent="-285750">
              <a:buFont typeface="Wingdings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Doesn't compete with commercial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39133922-53A5-4E24-8FD0-2CE9A0CEB198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01719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F238DD9-28AB-43F4-8D9C-8B0AA59979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311080"/>
              </p:ext>
            </p:extLst>
          </p:nvPr>
        </p:nvGraphicFramePr>
        <p:xfrm>
          <a:off x="634094" y="1018768"/>
          <a:ext cx="10923811" cy="4986605"/>
        </p:xfrm>
        <a:graphic>
          <a:graphicData uri="http://schemas.openxmlformats.org/drawingml/2006/table">
            <a:tbl>
              <a:tblPr firstRow="1" bandRow="1"/>
              <a:tblGrid>
                <a:gridCol w="2408918">
                  <a:extLst>
                    <a:ext uri="{9D8B030D-6E8A-4147-A177-3AD203B41FA5}">
                      <a16:colId xmlns:a16="http://schemas.microsoft.com/office/drawing/2014/main" val="3510905013"/>
                    </a:ext>
                  </a:extLst>
                </a:gridCol>
                <a:gridCol w="2196808">
                  <a:extLst>
                    <a:ext uri="{9D8B030D-6E8A-4147-A177-3AD203B41FA5}">
                      <a16:colId xmlns:a16="http://schemas.microsoft.com/office/drawing/2014/main" val="13770584"/>
                    </a:ext>
                  </a:extLst>
                </a:gridCol>
                <a:gridCol w="6318085">
                  <a:extLst>
                    <a:ext uri="{9D8B030D-6E8A-4147-A177-3AD203B41FA5}">
                      <a16:colId xmlns:a16="http://schemas.microsoft.com/office/drawing/2014/main" val="1835456945"/>
                    </a:ext>
                  </a:extLst>
                </a:gridCol>
              </a:tblGrid>
              <a:tr h="35805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Discriminator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343652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ISSNL</a:t>
                      </a:r>
                    </a:p>
                    <a:p>
                      <a:pPr algn="ctr"/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(Baseline/Edge Case)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Reflects current operations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Third party agreement to manage 50% of ISS activities for national good.  Like 3rd party models and a traditional FFRDC model, but with unique limitations. 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582122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 Anchor Tenant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 agreement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 financial relationship to lease space on/access to a commercial platform. Government percentage varies with estimates &lt;30%-90%.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53526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 Research Vessel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Reconfigurable sorties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Assumes an M&amp;O model like DOE Nat. Labs but applied to vessel launched from Earth. Vessel can be reconfigured for specific users (gov, academia, commercial).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479093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 Institute Network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Connecting related efforts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Gov-sponsored consortia of distinct but related efforts within LEO and terrestrially (e.g., Manufacturing USA.). Focus is on scaling and maintaining leadership.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969271"/>
                  </a:ext>
                </a:extLst>
              </a:tr>
              <a:tr h="649805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4. Matchmaker/3</a:t>
                      </a:r>
                      <a:r>
                        <a:rPr lang="en-US" sz="1500" b="1" baseline="300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rd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Party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Targeted connections between users and supply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Matchmaker (an external party or program office) that helps match specific users to LEO opportunities.  As appropriate provides recommendations to both sides.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332325"/>
                  </a:ext>
                </a:extLst>
              </a:tr>
              <a:tr h="69380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5. Campus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Maintains skillsets and workforce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terrestrial campus as a loadstone for microgravity research and operations. Maintains critical skills and promotes innovation within the capabilities of the ecosystem.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864354"/>
                  </a:ext>
                </a:extLst>
              </a:tr>
              <a:tr h="623283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6. Grants and Data Buys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Leverages government research engine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program office leveraging robust research funding mechanisms to support grants for niche research and commercial data buys to continue ISS datasets.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733435"/>
                  </a:ext>
                </a:extLst>
              </a:tr>
              <a:tr h="55504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Fee-for-Service</a:t>
                      </a:r>
                    </a:p>
                    <a:p>
                      <a:pPr algn="ctr"/>
                      <a:r>
                        <a:rPr lang="en-US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(Edge Case)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transactional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100% commercial economy with commodity prices for most services and standard contracting pathways for niche services.  Credit Card purchase model.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8472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69C37DD-105B-4F44-856A-8423E5490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03" y="25218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Representative Models and Edge Cases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35AB9-9D8A-49D3-BEEF-0198A9B83770}"/>
              </a:ext>
            </a:extLst>
          </p:cNvPr>
          <p:cNvSpPr txBox="1"/>
          <p:nvPr/>
        </p:nvSpPr>
        <p:spPr>
          <a:xfrm>
            <a:off x="6610350" y="6290196"/>
            <a:ext cx="49475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*For detailed models please see backup slides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4DEB076-DCD2-418A-BE3F-606188D8F391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83753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99DDD8-CDBF-4E0F-841F-E0BB2D7971B0}"/>
              </a:ext>
            </a:extLst>
          </p:cNvPr>
          <p:cNvCxnSpPr>
            <a:cxnSpLocks/>
          </p:cNvCxnSpPr>
          <p:nvPr/>
        </p:nvCxnSpPr>
        <p:spPr>
          <a:xfrm>
            <a:off x="2013606" y="1905951"/>
            <a:ext cx="5" cy="4684619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B4A183-4500-45FC-9DDC-F02F3BB45AF9}"/>
              </a:ext>
            </a:extLst>
          </p:cNvPr>
          <p:cNvCxnSpPr>
            <a:cxnSpLocks/>
          </p:cNvCxnSpPr>
          <p:nvPr/>
        </p:nvCxnSpPr>
        <p:spPr>
          <a:xfrm>
            <a:off x="4023804" y="999352"/>
            <a:ext cx="7621264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A97A7B7-48A1-42D3-A0DB-416DADA4791C}"/>
              </a:ext>
            </a:extLst>
          </p:cNvPr>
          <p:cNvSpPr/>
          <p:nvPr/>
        </p:nvSpPr>
        <p:spPr>
          <a:xfrm>
            <a:off x="9357810" y="1840697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931364-172A-4F7F-8B4A-4E6BC4B58895}"/>
              </a:ext>
            </a:extLst>
          </p:cNvPr>
          <p:cNvSpPr/>
          <p:nvPr/>
        </p:nvSpPr>
        <p:spPr>
          <a:xfrm>
            <a:off x="6690808" y="1840696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7CD3F-4658-4A2B-A05E-E6744EB0FE32}"/>
              </a:ext>
            </a:extLst>
          </p:cNvPr>
          <p:cNvSpPr/>
          <p:nvPr/>
        </p:nvSpPr>
        <p:spPr>
          <a:xfrm>
            <a:off x="4023805" y="1840698"/>
            <a:ext cx="2440277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#1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7E944-A2BF-40FF-87AC-A4D51D339608}"/>
              </a:ext>
            </a:extLst>
          </p:cNvPr>
          <p:cNvSpPr txBox="1"/>
          <p:nvPr/>
        </p:nvSpPr>
        <p:spPr>
          <a:xfrm>
            <a:off x="282254" y="1090214"/>
            <a:ext cx="3462704" cy="118494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en-US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en-US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5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infrastructure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parties are involved?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specific agreement type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the model operate?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E13ED7-7F5D-4600-AD4D-C2E7447B9608}"/>
              </a:ext>
            </a:extLst>
          </p:cNvPr>
          <p:cNvSpPr txBox="1"/>
          <p:nvPr/>
        </p:nvSpPr>
        <p:spPr>
          <a:xfrm>
            <a:off x="5943338" y="811482"/>
            <a:ext cx="388497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Future Scenarios</a:t>
            </a:r>
            <a:endParaRPr lang="en-US" sz="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platforms are available?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are occurring?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might NASA (and the gov’t) prioritize?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333480-387E-499B-9DF3-DC86924AABD9}"/>
              </a:ext>
            </a:extLst>
          </p:cNvPr>
          <p:cNvSpPr txBox="1"/>
          <p:nvPr/>
        </p:nvSpPr>
        <p:spPr>
          <a:xfrm>
            <a:off x="266653" y="164867"/>
            <a:ext cx="7819769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Methodology Step 2: Scenarios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CA15B4-0B55-4BAF-83E8-F1E5080C9E82}"/>
              </a:ext>
            </a:extLst>
          </p:cNvPr>
          <p:cNvSpPr/>
          <p:nvPr/>
        </p:nvSpPr>
        <p:spPr>
          <a:xfrm>
            <a:off x="167188" y="5401345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82D3E0-96C1-47F3-A151-77AD66EA33EF}"/>
              </a:ext>
            </a:extLst>
          </p:cNvPr>
          <p:cNvSpPr/>
          <p:nvPr/>
        </p:nvSpPr>
        <p:spPr>
          <a:xfrm>
            <a:off x="163276" y="471395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7A5894-026C-4496-A6A4-AC6411152DED}"/>
              </a:ext>
            </a:extLst>
          </p:cNvPr>
          <p:cNvSpPr/>
          <p:nvPr/>
        </p:nvSpPr>
        <p:spPr>
          <a:xfrm>
            <a:off x="147296" y="401703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4381A1-ABFC-4EF2-8981-DCEFE80771A8}"/>
              </a:ext>
            </a:extLst>
          </p:cNvPr>
          <p:cNvSpPr/>
          <p:nvPr/>
        </p:nvSpPr>
        <p:spPr>
          <a:xfrm>
            <a:off x="160723" y="3292380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35F0B6-0658-4C42-9D8A-9D5B474E35BA}"/>
              </a:ext>
            </a:extLst>
          </p:cNvPr>
          <p:cNvSpPr/>
          <p:nvPr/>
        </p:nvSpPr>
        <p:spPr>
          <a:xfrm>
            <a:off x="169503" y="2683683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00416D-2BBE-4540-B2FA-1574E9DDCAB9}"/>
              </a:ext>
            </a:extLst>
          </p:cNvPr>
          <p:cNvSpPr/>
          <p:nvPr/>
        </p:nvSpPr>
        <p:spPr>
          <a:xfrm>
            <a:off x="167188" y="2612790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69CA7-5D31-4B19-883A-953F98923DB5}"/>
              </a:ext>
            </a:extLst>
          </p:cNvPr>
          <p:cNvSpPr/>
          <p:nvPr/>
        </p:nvSpPr>
        <p:spPr>
          <a:xfrm>
            <a:off x="169503" y="2612790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CE7C4E-E12C-4199-9193-6BF315186A3A}"/>
              </a:ext>
            </a:extLst>
          </p:cNvPr>
          <p:cNvSpPr/>
          <p:nvPr/>
        </p:nvSpPr>
        <p:spPr>
          <a:xfrm>
            <a:off x="162734" y="3308709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CDC2A6-636D-4329-BD70-065EE3E92F14}"/>
              </a:ext>
            </a:extLst>
          </p:cNvPr>
          <p:cNvSpPr/>
          <p:nvPr/>
        </p:nvSpPr>
        <p:spPr>
          <a:xfrm>
            <a:off x="162734" y="4007434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B52E3A-2FF6-4080-8E86-8B4EE41530EB}"/>
              </a:ext>
            </a:extLst>
          </p:cNvPr>
          <p:cNvSpPr/>
          <p:nvPr/>
        </p:nvSpPr>
        <p:spPr>
          <a:xfrm>
            <a:off x="169503" y="4711222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11929A-14F8-4EFF-A545-3DC2069692F6}"/>
              </a:ext>
            </a:extLst>
          </p:cNvPr>
          <p:cNvSpPr/>
          <p:nvPr/>
        </p:nvSpPr>
        <p:spPr>
          <a:xfrm>
            <a:off x="169503" y="5414131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F8029F-F5E3-4038-B258-A52B3967D0F5}"/>
              </a:ext>
            </a:extLst>
          </p:cNvPr>
          <p:cNvSpPr txBox="1"/>
          <p:nvPr/>
        </p:nvSpPr>
        <p:spPr>
          <a:xfrm>
            <a:off x="5253468" y="3480083"/>
            <a:ext cx="5080000" cy="1631216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is the range of futures?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does NASA’s priorities change?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activities are important in each future scenario?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CDFC34E-A941-4F09-A5E9-04DCC3C3245D}"/>
              </a:ext>
            </a:extLst>
          </p:cNvPr>
          <p:cNvSpPr/>
          <p:nvPr/>
        </p:nvSpPr>
        <p:spPr>
          <a:xfrm>
            <a:off x="5405188" y="1047707"/>
            <a:ext cx="684043" cy="56646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357F1B81-31D3-465D-B3A8-679E7926AABF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7351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CCFA9E-B72F-4537-9D65-8D72339A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35" y="170018"/>
            <a:ext cx="10497458" cy="980849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Potential Future Scenarios</a:t>
            </a:r>
            <a:endParaRPr lang="en-US" sz="4000" dirty="0"/>
          </a:p>
        </p:txBody>
      </p:sp>
      <p:pic>
        <p:nvPicPr>
          <p:cNvPr id="4" name="Picture 20" descr="Earth Icon Blue Transparent PNG - 800x800 - Free Download on NicePNG">
            <a:extLst>
              <a:ext uri="{FF2B5EF4-FFF2-40B4-BE49-F238E27FC236}">
                <a16:creationId xmlns:a16="http://schemas.microsoft.com/office/drawing/2014/main" id="{8790787E-A280-477E-8B23-956165500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5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05"/>
          <a:stretch/>
        </p:blipFill>
        <p:spPr bwMode="auto">
          <a:xfrm>
            <a:off x="667" y="4662897"/>
            <a:ext cx="4962915" cy="95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 descr="Earth Icon Blue Transparent PNG - 800x800 - Free Download on NicePNG">
            <a:extLst>
              <a:ext uri="{FF2B5EF4-FFF2-40B4-BE49-F238E27FC236}">
                <a16:creationId xmlns:a16="http://schemas.microsoft.com/office/drawing/2014/main" id="{E9D9C4C2-83DA-4814-B8E2-BC19BFFACB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5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05"/>
          <a:stretch/>
        </p:blipFill>
        <p:spPr bwMode="auto">
          <a:xfrm>
            <a:off x="3614542" y="4662896"/>
            <a:ext cx="4962915" cy="95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Earth Icon Blue Transparent PNG - 800x800 - Free Download on NicePNG">
            <a:extLst>
              <a:ext uri="{FF2B5EF4-FFF2-40B4-BE49-F238E27FC236}">
                <a16:creationId xmlns:a16="http://schemas.microsoft.com/office/drawing/2014/main" id="{097CD6A5-65DC-4CC1-B80B-E94DA3B7C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5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-154" r="7864" b="81840"/>
          <a:stretch/>
        </p:blipFill>
        <p:spPr bwMode="auto">
          <a:xfrm>
            <a:off x="7837338" y="4641461"/>
            <a:ext cx="4261528" cy="97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C77F1181-4E80-4356-8D36-3685757031DC}"/>
              </a:ext>
            </a:extLst>
          </p:cNvPr>
          <p:cNvSpPr/>
          <p:nvPr/>
        </p:nvSpPr>
        <p:spPr>
          <a:xfrm rot="3445505">
            <a:off x="11012800" y="4867940"/>
            <a:ext cx="315424" cy="233079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219177-73BD-4737-A766-9B28914D84DC}"/>
              </a:ext>
            </a:extLst>
          </p:cNvPr>
          <p:cNvSpPr txBox="1"/>
          <p:nvPr/>
        </p:nvSpPr>
        <p:spPr>
          <a:xfrm>
            <a:off x="8893266" y="5651171"/>
            <a:ext cx="2437206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Periodic Orbital Free Flyers </a:t>
            </a:r>
          </a:p>
        </p:txBody>
      </p:sp>
      <p:pic>
        <p:nvPicPr>
          <p:cNvPr id="9" name="Picture 28" descr="Dedicated Servers *BST* | RootLayer Web Services LTD.">
            <a:extLst>
              <a:ext uri="{FF2B5EF4-FFF2-40B4-BE49-F238E27FC236}">
                <a16:creationId xmlns:a16="http://schemas.microsoft.com/office/drawing/2014/main" id="{1293B640-147C-4681-BB07-97DAEDA34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7497">
            <a:off x="9436971" y="4570387"/>
            <a:ext cx="513963" cy="41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A03F06B-728F-4AB1-8754-D77E3CEC826C}"/>
              </a:ext>
            </a:extLst>
          </p:cNvPr>
          <p:cNvGrpSpPr/>
          <p:nvPr/>
        </p:nvGrpSpPr>
        <p:grpSpPr>
          <a:xfrm>
            <a:off x="10212404" y="5136029"/>
            <a:ext cx="460507" cy="123567"/>
            <a:chOff x="5578004" y="4794422"/>
            <a:chExt cx="460507" cy="12356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336F03-7E4A-4948-BA24-572D8B1D2653}"/>
                </a:ext>
              </a:extLst>
            </p:cNvPr>
            <p:cNvSpPr/>
            <p:nvPr/>
          </p:nvSpPr>
          <p:spPr>
            <a:xfrm>
              <a:off x="5741774" y="4794422"/>
              <a:ext cx="135772" cy="12356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007DB1D-9B89-4803-9390-276D246C55AC}"/>
                </a:ext>
              </a:extLst>
            </p:cNvPr>
            <p:cNvSpPr/>
            <p:nvPr/>
          </p:nvSpPr>
          <p:spPr>
            <a:xfrm>
              <a:off x="5902739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FF533ADA-0725-4C4A-ACD4-17008BBDDB49}"/>
                </a:ext>
              </a:extLst>
            </p:cNvPr>
            <p:cNvSpPr/>
            <p:nvPr/>
          </p:nvSpPr>
          <p:spPr>
            <a:xfrm>
              <a:off x="5578004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Rectangle: Top Corners Snipped 13">
            <a:extLst>
              <a:ext uri="{FF2B5EF4-FFF2-40B4-BE49-F238E27FC236}">
                <a16:creationId xmlns:a16="http://schemas.microsoft.com/office/drawing/2014/main" id="{3DC3FFDE-8B90-4C0A-9B09-C7B940D67C8E}"/>
              </a:ext>
            </a:extLst>
          </p:cNvPr>
          <p:cNvSpPr/>
          <p:nvPr/>
        </p:nvSpPr>
        <p:spPr>
          <a:xfrm rot="3445505">
            <a:off x="1758571" y="4612990"/>
            <a:ext cx="110335" cy="116540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7123A-E189-40EC-8A59-1427B49928A7}"/>
              </a:ext>
            </a:extLst>
          </p:cNvPr>
          <p:cNvSpPr txBox="1"/>
          <p:nvPr/>
        </p:nvSpPr>
        <p:spPr>
          <a:xfrm>
            <a:off x="967766" y="5574484"/>
            <a:ext cx="28905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Periodic Orbital Free Flyers and Multiple Commercial Platforms</a:t>
            </a:r>
          </a:p>
        </p:txBody>
      </p:sp>
      <p:pic>
        <p:nvPicPr>
          <p:cNvPr id="16" name="Picture 28" descr="Dedicated Servers *BST* | RootLayer Web Services LTD.">
            <a:extLst>
              <a:ext uri="{FF2B5EF4-FFF2-40B4-BE49-F238E27FC236}">
                <a16:creationId xmlns:a16="http://schemas.microsoft.com/office/drawing/2014/main" id="{8AD6EAA5-E924-4E2A-A26E-225A0D3BC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7497">
            <a:off x="1660109" y="5274185"/>
            <a:ext cx="256982" cy="2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nternational Space Station Icon - Download International Space Station Icon  24414 | Noun Project">
            <a:extLst>
              <a:ext uri="{FF2B5EF4-FFF2-40B4-BE49-F238E27FC236}">
                <a16:creationId xmlns:a16="http://schemas.microsoft.com/office/drawing/2014/main" id="{02673E0C-D191-4533-9497-5C4094531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8"/>
          <a:stretch/>
        </p:blipFill>
        <p:spPr bwMode="auto">
          <a:xfrm>
            <a:off x="2607591" y="4217951"/>
            <a:ext cx="625412" cy="44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Top Corners Snipped 17">
            <a:extLst>
              <a:ext uri="{FF2B5EF4-FFF2-40B4-BE49-F238E27FC236}">
                <a16:creationId xmlns:a16="http://schemas.microsoft.com/office/drawing/2014/main" id="{3B11B558-B8C3-4341-BA0C-0D7F248AA496}"/>
              </a:ext>
            </a:extLst>
          </p:cNvPr>
          <p:cNvSpPr/>
          <p:nvPr/>
        </p:nvSpPr>
        <p:spPr>
          <a:xfrm>
            <a:off x="2713678" y="4723780"/>
            <a:ext cx="135454" cy="69598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CDFE03-BADF-4206-AE33-2AF1EBE53F97}"/>
              </a:ext>
            </a:extLst>
          </p:cNvPr>
          <p:cNvGrpSpPr/>
          <p:nvPr/>
        </p:nvGrpSpPr>
        <p:grpSpPr>
          <a:xfrm>
            <a:off x="1006820" y="5133489"/>
            <a:ext cx="230254" cy="45719"/>
            <a:chOff x="5578004" y="4794422"/>
            <a:chExt cx="460507" cy="12356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CFF020-669A-4B8B-A414-82810D445D4E}"/>
                </a:ext>
              </a:extLst>
            </p:cNvPr>
            <p:cNvSpPr/>
            <p:nvPr/>
          </p:nvSpPr>
          <p:spPr>
            <a:xfrm>
              <a:off x="5741774" y="4794422"/>
              <a:ext cx="135772" cy="12356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4B81BD6-6686-4059-9542-EF3980991CE8}"/>
                </a:ext>
              </a:extLst>
            </p:cNvPr>
            <p:cNvSpPr/>
            <p:nvPr/>
          </p:nvSpPr>
          <p:spPr>
            <a:xfrm>
              <a:off x="5902739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16E2D882-C350-4580-8D87-8592B71FC0F8}"/>
                </a:ext>
              </a:extLst>
            </p:cNvPr>
            <p:cNvSpPr/>
            <p:nvPr/>
          </p:nvSpPr>
          <p:spPr>
            <a:xfrm>
              <a:off x="5578004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" descr="International Space Station Icon - Download International Space Station Icon  24414 | Noun Project">
            <a:extLst>
              <a:ext uri="{FF2B5EF4-FFF2-40B4-BE49-F238E27FC236}">
                <a16:creationId xmlns:a16="http://schemas.microsoft.com/office/drawing/2014/main" id="{61138334-7E35-4F55-AC88-34550E8D57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8"/>
          <a:stretch/>
        </p:blipFill>
        <p:spPr bwMode="auto">
          <a:xfrm>
            <a:off x="3390515" y="4763924"/>
            <a:ext cx="427361" cy="3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B1346A3-46F9-4E3E-8F65-E19FD5E14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3604195" y="5137347"/>
            <a:ext cx="115605" cy="85633"/>
          </a:xfrm>
          <a:prstGeom prst="rect">
            <a:avLst/>
          </a:prstGeom>
        </p:spPr>
      </p:pic>
      <p:pic>
        <p:nvPicPr>
          <p:cNvPr id="27" name="Picture 2" descr="International Space Station Icon - Download International Space Station Icon  24414 | Noun Project">
            <a:extLst>
              <a:ext uri="{FF2B5EF4-FFF2-40B4-BE49-F238E27FC236}">
                <a16:creationId xmlns:a16="http://schemas.microsoft.com/office/drawing/2014/main" id="{A567F992-CB1E-49DA-9688-F20B67D6BC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8"/>
          <a:stretch/>
        </p:blipFill>
        <p:spPr bwMode="auto">
          <a:xfrm>
            <a:off x="775956" y="4637358"/>
            <a:ext cx="427361" cy="30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C5B734D-DB86-40A6-85E0-CE0754AFB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57096" y="5005786"/>
            <a:ext cx="107496" cy="79626"/>
          </a:xfrm>
          <a:prstGeom prst="rect">
            <a:avLst/>
          </a:prstGeom>
        </p:spPr>
      </p:pic>
      <p:sp>
        <p:nvSpPr>
          <p:cNvPr id="30" name="Rectangle: Top Corners Snipped 29">
            <a:extLst>
              <a:ext uri="{FF2B5EF4-FFF2-40B4-BE49-F238E27FC236}">
                <a16:creationId xmlns:a16="http://schemas.microsoft.com/office/drawing/2014/main" id="{B864C7DE-7EEB-4B98-8E7F-62D14D57F483}"/>
              </a:ext>
            </a:extLst>
          </p:cNvPr>
          <p:cNvSpPr/>
          <p:nvPr/>
        </p:nvSpPr>
        <p:spPr>
          <a:xfrm rot="3445505">
            <a:off x="5236947" y="4447792"/>
            <a:ext cx="315424" cy="233079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28" descr="Dedicated Servers *BST* | RootLayer Web Services LTD.">
            <a:extLst>
              <a:ext uri="{FF2B5EF4-FFF2-40B4-BE49-F238E27FC236}">
                <a16:creationId xmlns:a16="http://schemas.microsoft.com/office/drawing/2014/main" id="{E8C8019C-E530-4BD7-B421-D013C62C6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7497">
            <a:off x="4365881" y="4833818"/>
            <a:ext cx="513963" cy="411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International Space Station Icon - Download International Space Station Icon  24414 | Noun Project">
            <a:extLst>
              <a:ext uri="{FF2B5EF4-FFF2-40B4-BE49-F238E27FC236}">
                <a16:creationId xmlns:a16="http://schemas.microsoft.com/office/drawing/2014/main" id="{F5DAE031-A4F6-47D1-A4F7-35BF3A45A1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98"/>
          <a:stretch/>
        </p:blipFill>
        <p:spPr bwMode="auto">
          <a:xfrm>
            <a:off x="6685582" y="4548851"/>
            <a:ext cx="989551" cy="70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: Top Corners Snipped 32">
            <a:extLst>
              <a:ext uri="{FF2B5EF4-FFF2-40B4-BE49-F238E27FC236}">
                <a16:creationId xmlns:a16="http://schemas.microsoft.com/office/drawing/2014/main" id="{513C3B27-4A78-4A51-BC39-3E62D40BF419}"/>
              </a:ext>
            </a:extLst>
          </p:cNvPr>
          <p:cNvSpPr/>
          <p:nvPr/>
        </p:nvSpPr>
        <p:spPr>
          <a:xfrm>
            <a:off x="7149195" y="5214520"/>
            <a:ext cx="210070" cy="157405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172854B-2266-4ACE-B809-76E7EC67F36B}"/>
              </a:ext>
            </a:extLst>
          </p:cNvPr>
          <p:cNvGrpSpPr/>
          <p:nvPr/>
        </p:nvGrpSpPr>
        <p:grpSpPr>
          <a:xfrm>
            <a:off x="5696534" y="5348102"/>
            <a:ext cx="460507" cy="123567"/>
            <a:chOff x="5578004" y="4794422"/>
            <a:chExt cx="460507" cy="12356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790FEFC-CDBF-4FBB-95B9-EE73DBB7ABC0}"/>
                </a:ext>
              </a:extLst>
            </p:cNvPr>
            <p:cNvSpPr/>
            <p:nvPr/>
          </p:nvSpPr>
          <p:spPr>
            <a:xfrm>
              <a:off x="5741774" y="4794422"/>
              <a:ext cx="135772" cy="12356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7A7CC831-D742-4E3C-B8DC-6C28C8CD61D1}"/>
                </a:ext>
              </a:extLst>
            </p:cNvPr>
            <p:cNvSpPr/>
            <p:nvPr/>
          </p:nvSpPr>
          <p:spPr>
            <a:xfrm>
              <a:off x="5902739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5395A45-81DA-41F5-AC42-70BD436EB0B0}"/>
                </a:ext>
              </a:extLst>
            </p:cNvPr>
            <p:cNvSpPr/>
            <p:nvPr/>
          </p:nvSpPr>
          <p:spPr>
            <a:xfrm>
              <a:off x="5578004" y="4825040"/>
              <a:ext cx="135772" cy="6233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76E0524-1019-472E-B6FC-BAB73F178D5E}"/>
              </a:ext>
            </a:extLst>
          </p:cNvPr>
          <p:cNvSpPr txBox="1"/>
          <p:nvPr/>
        </p:nvSpPr>
        <p:spPr>
          <a:xfrm>
            <a:off x="4639939" y="5643179"/>
            <a:ext cx="28905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Periodic Orbital Free Flyers and a Primary Commercial Platform</a:t>
            </a:r>
          </a:p>
        </p:txBody>
      </p:sp>
      <p:pic>
        <p:nvPicPr>
          <p:cNvPr id="41" name="Picture 28" descr="Dedicated Servers *BST* | RootLayer Web Services LTD.">
            <a:extLst>
              <a:ext uri="{FF2B5EF4-FFF2-40B4-BE49-F238E27FC236}">
                <a16:creationId xmlns:a16="http://schemas.microsoft.com/office/drawing/2014/main" id="{8352E6A7-7520-47AC-890E-4ECAFDD79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7497">
            <a:off x="2082764" y="4604784"/>
            <a:ext cx="256982" cy="2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8" descr="Dedicated Servers *BST* | RootLayer Web Services LTD.">
            <a:extLst>
              <a:ext uri="{FF2B5EF4-FFF2-40B4-BE49-F238E27FC236}">
                <a16:creationId xmlns:a16="http://schemas.microsoft.com/office/drawing/2014/main" id="{0678EE81-94A0-438B-ACE2-E569028D7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67497">
            <a:off x="3707020" y="5309559"/>
            <a:ext cx="256982" cy="2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9EFD074-E898-3261-3123-138954EBE353}"/>
              </a:ext>
            </a:extLst>
          </p:cNvPr>
          <p:cNvSpPr txBox="1"/>
          <p:nvPr/>
        </p:nvSpPr>
        <p:spPr>
          <a:xfrm>
            <a:off x="681176" y="1189974"/>
            <a:ext cx="31191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Dynamic Growth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6AB19FB-A630-C464-ED34-4DC739DEED81}"/>
              </a:ext>
            </a:extLst>
          </p:cNvPr>
          <p:cNvSpPr txBox="1"/>
          <p:nvPr/>
        </p:nvSpPr>
        <p:spPr>
          <a:xfrm>
            <a:off x="4714696" y="1189974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Steady State</a:t>
            </a: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2FD5AC7A-793D-56DF-9582-75113F634C88}"/>
              </a:ext>
            </a:extLst>
          </p:cNvPr>
          <p:cNvSpPr txBox="1"/>
          <p:nvPr/>
        </p:nvSpPr>
        <p:spPr>
          <a:xfrm>
            <a:off x="8136354" y="1189974"/>
            <a:ext cx="3390586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Limited Growth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EA545-5A58-9510-ECF0-BB7BD3F0C9AC}"/>
              </a:ext>
            </a:extLst>
          </p:cNvPr>
          <p:cNvSpPr txBox="1"/>
          <p:nvPr/>
        </p:nvSpPr>
        <p:spPr>
          <a:xfrm>
            <a:off x="7955520" y="1656677"/>
            <a:ext cx="3779520" cy="31423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Lack mature commercial platforms due to low demand or market disruption. Characterized by: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Single CLD in development with NASA monopsony 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Most activities limited to short duration flights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High cost to close NASA gaps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Fractionated opportunities across orbital, suborbital, and analogs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7B2B05-2305-CDB4-A1D2-836D4BD01FF5}"/>
              </a:ext>
            </a:extLst>
          </p:cNvPr>
          <p:cNvSpPr txBox="1"/>
          <p:nvPr/>
        </p:nvSpPr>
        <p:spPr>
          <a:xfrm>
            <a:off x="4360076" y="1625399"/>
            <a:ext cx="3577432" cy="24587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>
              <a:lnSpc>
                <a:spcPct val="107000"/>
              </a:lnSpc>
              <a:spcAft>
                <a:spcPts val="600"/>
              </a:spcAft>
            </a:pPr>
            <a:r>
              <a:rPr lang="en-US" sz="1800" dirty="0">
                <a:effectLst/>
                <a:latin typeface="Arial"/>
                <a:ea typeface="Calibri" panose="020F0502020204030204" pitchFamily="34" charset="0"/>
                <a:cs typeface="Arial"/>
              </a:rPr>
              <a:t>Assumes a single commercial platform as the LEO center of gravity. Characterized by:</a:t>
            </a:r>
            <a:endParaRPr lang="en-US" dirty="0">
              <a:latin typeface="Arial"/>
              <a:cs typeface="Arial"/>
            </a:endParaRPr>
          </a:p>
          <a:p>
            <a:pPr marL="285750" marR="0" lvl="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  <a:tabLst>
                <a:tab pos="284163" algn="l"/>
              </a:tabLst>
            </a:pPr>
            <a:r>
              <a:rPr lang="en-US" dirty="0">
                <a:latin typeface="Arial"/>
                <a:ea typeface="+mn-lt"/>
                <a:cs typeface="Arial"/>
              </a:rPr>
              <a:t>Prioritization of limited space</a:t>
            </a:r>
          </a:p>
          <a:p>
            <a:pPr marL="285750" marR="0" lvl="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  <a:tabLst>
                <a:tab pos="284163" algn="l"/>
              </a:tabLst>
            </a:pPr>
            <a:r>
              <a:rPr lang="en-US" dirty="0">
                <a:latin typeface="Arial"/>
                <a:ea typeface="+mn-lt"/>
                <a:cs typeface="Arial"/>
              </a:rPr>
              <a:t>Some organic commercial market development</a:t>
            </a:r>
          </a:p>
          <a:p>
            <a:pPr marL="285750" marR="0" lvl="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  <a:tabLst>
                <a:tab pos="284163" algn="l"/>
              </a:tabLst>
            </a:pPr>
            <a:r>
              <a:rPr lang="en-US" dirty="0">
                <a:latin typeface="Arial"/>
                <a:ea typeface="+mn-lt"/>
                <a:cs typeface="Arial"/>
              </a:rPr>
              <a:t>Common focus across stakeholder groups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EE47F7-8982-5E63-A6CE-81F8BCFD41D1}"/>
              </a:ext>
            </a:extLst>
          </p:cNvPr>
          <p:cNvSpPr txBox="1"/>
          <p:nvPr/>
        </p:nvSpPr>
        <p:spPr>
          <a:xfrm>
            <a:off x="287173" y="1656878"/>
            <a:ext cx="4019705" cy="26438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2575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Successful commercial markets spur innovation and capital investment. Characterized by:</a:t>
            </a:r>
          </a:p>
          <a:p>
            <a:pPr marL="568325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Diversified commercial services</a:t>
            </a:r>
          </a:p>
          <a:p>
            <a:pPr marL="568325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Influx of venture capital</a:t>
            </a:r>
          </a:p>
          <a:p>
            <a:pPr marL="568325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Dynamic "iPhone-like" tech refresh cycle</a:t>
            </a:r>
          </a:p>
          <a:p>
            <a:pPr marL="568325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Complex, difficult to navigate unaided</a:t>
            </a: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706CF26D-AD89-44B6-90C3-8CD47D775AD5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14</a:t>
            </a:fld>
            <a:endParaRPr lang="en-US" sz="1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FF4AE9-8D9D-4475-91F5-BD850AC87F68}"/>
              </a:ext>
            </a:extLst>
          </p:cNvPr>
          <p:cNvSpPr txBox="1"/>
          <p:nvPr/>
        </p:nvSpPr>
        <p:spPr>
          <a:xfrm>
            <a:off x="2254249" y="6189210"/>
            <a:ext cx="7683500" cy="646331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>
            <a:defPPr>
              <a:defRPr lang="en-US"/>
            </a:defPPr>
            <a:lvl1pPr>
              <a:spcAft>
                <a:spcPts val="120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Commercially available services increase with ecosystem growth</a:t>
            </a:r>
          </a:p>
        </p:txBody>
      </p:sp>
    </p:spTree>
    <p:extLst>
      <p:ext uri="{BB962C8B-B14F-4D97-AF65-F5344CB8AC3E}">
        <p14:creationId xmlns:p14="http://schemas.microsoft.com/office/powerpoint/2010/main" val="345119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DF0CD6-DE7A-46CD-A34D-139625646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038"/>
            <a:ext cx="10515600" cy="467439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The types of activities NASA and OGA support </a:t>
            </a:r>
            <a:br>
              <a:rPr lang="en-US" sz="2400" dirty="0"/>
            </a:br>
            <a:r>
              <a:rPr lang="en-US" sz="2400" dirty="0"/>
              <a:t>in LEO change with the envisioned future scenarios</a:t>
            </a:r>
          </a:p>
          <a:p>
            <a:pPr lvl="1"/>
            <a:r>
              <a:rPr lang="en-US" sz="2000" dirty="0"/>
              <a:t>Generally, commercially available services increase </a:t>
            </a:r>
            <a:br>
              <a:rPr lang="en-US" sz="2000" dirty="0"/>
            </a:br>
            <a:r>
              <a:rPr lang="en-US" sz="2000" dirty="0"/>
              <a:t>with ecosystem growth</a:t>
            </a:r>
          </a:p>
          <a:p>
            <a:pPr lvl="1"/>
            <a:r>
              <a:rPr lang="en-US" sz="2000" dirty="0"/>
              <a:t>Each scenario includes details that </a:t>
            </a:r>
            <a:br>
              <a:rPr lang="en-US" sz="2000" dirty="0"/>
            </a:br>
            <a:r>
              <a:rPr lang="en-US" sz="2000" dirty="0"/>
              <a:t>impact (increase/decrease) activity </a:t>
            </a:r>
            <a:br>
              <a:rPr lang="en-US" sz="2000" dirty="0"/>
            </a:br>
            <a:r>
              <a:rPr lang="en-US" sz="2000" dirty="0"/>
              <a:t>importance to NASA and stakeholders:</a:t>
            </a:r>
          </a:p>
          <a:p>
            <a:pPr lvl="2"/>
            <a:r>
              <a:rPr lang="en-US" sz="1800" dirty="0"/>
              <a:t>Market stimulation is a higher </a:t>
            </a:r>
            <a:br>
              <a:rPr lang="en-US" sz="1800" dirty="0"/>
            </a:br>
            <a:r>
              <a:rPr lang="en-US" sz="1800" dirty="0"/>
              <a:t>priority when markets are maturing</a:t>
            </a:r>
          </a:p>
          <a:p>
            <a:pPr lvl="2"/>
            <a:r>
              <a:rPr lang="en-US" sz="1800" dirty="0"/>
              <a:t>New commercial services allow </a:t>
            </a:r>
            <a:br>
              <a:rPr lang="en-US" sz="1800" dirty="0"/>
            </a:br>
            <a:r>
              <a:rPr lang="en-US" sz="1800" dirty="0"/>
              <a:t>NASA to invest in niche applications</a:t>
            </a:r>
          </a:p>
          <a:p>
            <a:pPr lvl="2"/>
            <a:r>
              <a:rPr lang="en-US" sz="1800" dirty="0"/>
              <a:t>Some activities (e.g. crew-training </a:t>
            </a:r>
            <a:br>
              <a:rPr lang="en-US" sz="1800" dirty="0"/>
            </a:br>
            <a:r>
              <a:rPr lang="en-US" sz="1800" dirty="0"/>
              <a:t>or systems demonstration) remain </a:t>
            </a:r>
            <a:br>
              <a:rPr lang="en-US" sz="1800" dirty="0"/>
            </a:br>
            <a:r>
              <a:rPr lang="en-US" sz="1800" dirty="0"/>
              <a:t>split between commercial services and government investment </a:t>
            </a:r>
          </a:p>
          <a:p>
            <a:r>
              <a:rPr lang="en-US" sz="2400" dirty="0"/>
              <a:t>We consider the mixture of activities within each scenario when </a:t>
            </a:r>
            <a:br>
              <a:rPr lang="en-US" sz="2400" dirty="0"/>
            </a:br>
            <a:r>
              <a:rPr lang="en-US" sz="2400" dirty="0"/>
              <a:t>evaluating models</a:t>
            </a:r>
          </a:p>
          <a:p>
            <a:pPr lvl="2"/>
            <a:endParaRPr lang="en-US" sz="18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D7E7C544-2D87-43C3-B21E-3820E032D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35" y="170018"/>
            <a:ext cx="10497458" cy="980849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Future Scenarios Impact Government Priorities</a:t>
            </a:r>
            <a:endParaRPr lang="en-US" sz="4000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977E873F-7BC1-4AAD-9502-A1E35E499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405" y="2636260"/>
            <a:ext cx="5331395" cy="2035102"/>
          </a:xfrm>
          <a:prstGeom prst="rect">
            <a:avLst/>
          </a:prstGeom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CC4FE85C-A1DC-417F-8B85-9166C9FDC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744" y="4671362"/>
            <a:ext cx="2117056" cy="618323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F8183E2C-81B1-4C08-A5EA-1717F84C2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762" y="1360694"/>
            <a:ext cx="4495238" cy="2011310"/>
          </a:xfrm>
          <a:prstGeom prst="rect">
            <a:avLst/>
          </a:prstGeom>
          <a:solidFill>
            <a:schemeClr val="bg1"/>
          </a:solidFill>
          <a:effectLst>
            <a:outerShdw blurRad="50800" dist="762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D5E293-CB1F-4606-A36F-BD62637DF442}"/>
              </a:ext>
            </a:extLst>
          </p:cNvPr>
          <p:cNvSpPr/>
          <p:nvPr/>
        </p:nvSpPr>
        <p:spPr>
          <a:xfrm rot="20022371">
            <a:off x="6850954" y="2585012"/>
            <a:ext cx="3504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>
                      <a:alpha val="2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alpha val="39000"/>
                  </a:schemeClr>
                </a:solidFill>
                <a:effectLst/>
              </a:rPr>
              <a:t>Preliminary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B88A430-26AF-471F-8850-963BF2AD647B}"/>
              </a:ext>
            </a:extLst>
          </p:cNvPr>
          <p:cNvSpPr txBox="1">
            <a:spLocks/>
          </p:cNvSpPr>
          <p:nvPr/>
        </p:nvSpPr>
        <p:spPr>
          <a:xfrm>
            <a:off x="9448800" y="656758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19606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99DDD8-CDBF-4E0F-841F-E0BB2D7971B0}"/>
              </a:ext>
            </a:extLst>
          </p:cNvPr>
          <p:cNvCxnSpPr>
            <a:cxnSpLocks/>
          </p:cNvCxnSpPr>
          <p:nvPr/>
        </p:nvCxnSpPr>
        <p:spPr>
          <a:xfrm>
            <a:off x="2013606" y="1905951"/>
            <a:ext cx="5" cy="4684619"/>
          </a:xfrm>
          <a:prstGeom prst="straightConnector1">
            <a:avLst/>
          </a:prstGeom>
          <a:ln w="25400">
            <a:solidFill>
              <a:schemeClr val="accent6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B4A183-4500-45FC-9DDC-F02F3BB45AF9}"/>
              </a:ext>
            </a:extLst>
          </p:cNvPr>
          <p:cNvCxnSpPr>
            <a:cxnSpLocks/>
          </p:cNvCxnSpPr>
          <p:nvPr/>
        </p:nvCxnSpPr>
        <p:spPr>
          <a:xfrm>
            <a:off x="4023804" y="999352"/>
            <a:ext cx="7621264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A97A7B7-48A1-42D3-A0DB-416DADA4791C}"/>
              </a:ext>
            </a:extLst>
          </p:cNvPr>
          <p:cNvSpPr/>
          <p:nvPr/>
        </p:nvSpPr>
        <p:spPr>
          <a:xfrm>
            <a:off x="9357810" y="1840697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931364-172A-4F7F-8B4A-4E6BC4B58895}"/>
              </a:ext>
            </a:extLst>
          </p:cNvPr>
          <p:cNvSpPr/>
          <p:nvPr/>
        </p:nvSpPr>
        <p:spPr>
          <a:xfrm>
            <a:off x="6690808" y="1840696"/>
            <a:ext cx="2440276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7CD3F-4658-4A2B-A05E-E6744EB0FE32}"/>
              </a:ext>
            </a:extLst>
          </p:cNvPr>
          <p:cNvSpPr/>
          <p:nvPr/>
        </p:nvSpPr>
        <p:spPr>
          <a:xfrm>
            <a:off x="4023805" y="1840698"/>
            <a:ext cx="2440277" cy="47498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#1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7E944-A2BF-40FF-87AC-A4D51D339608}"/>
              </a:ext>
            </a:extLst>
          </p:cNvPr>
          <p:cNvSpPr txBox="1"/>
          <p:nvPr/>
        </p:nvSpPr>
        <p:spPr>
          <a:xfrm>
            <a:off x="282254" y="1090214"/>
            <a:ext cx="3462704" cy="118494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en-US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en-US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5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infrastructure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parties are involved?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specific agreement type required?</a:t>
            </a:r>
          </a:p>
          <a:p>
            <a:pPr algn="ctr"/>
            <a:r>
              <a:rPr lang="en-US" sz="12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the model operate?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E13ED7-7F5D-4600-AD4D-C2E7447B9608}"/>
              </a:ext>
            </a:extLst>
          </p:cNvPr>
          <p:cNvSpPr txBox="1"/>
          <p:nvPr/>
        </p:nvSpPr>
        <p:spPr>
          <a:xfrm>
            <a:off x="5943338" y="811482"/>
            <a:ext cx="388497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Future Scenarios</a:t>
            </a:r>
            <a:endParaRPr lang="en-US" sz="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platforms are available?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are occurring?</a:t>
            </a:r>
          </a:p>
          <a:p>
            <a:pPr algn="ctr"/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activities might NASA (and the gov’t) prioritize?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333480-387E-499B-9DF3-DC86924AABD9}"/>
              </a:ext>
            </a:extLst>
          </p:cNvPr>
          <p:cNvSpPr txBox="1"/>
          <p:nvPr/>
        </p:nvSpPr>
        <p:spPr>
          <a:xfrm>
            <a:off x="266653" y="164867"/>
            <a:ext cx="7648761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000" b="1" dirty="0">
                <a:latin typeface="Avenir Next LT Pro"/>
              </a:rPr>
              <a:t>Methodology Step 3: Analysis</a:t>
            </a:r>
            <a:endParaRPr lang="en-US" sz="4000" b="1" dirty="0">
              <a:latin typeface="Avenir Next LT Pro" panose="020B05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CA15B4-0B55-4BAF-83E8-F1E5080C9E82}"/>
              </a:ext>
            </a:extLst>
          </p:cNvPr>
          <p:cNvSpPr/>
          <p:nvPr/>
        </p:nvSpPr>
        <p:spPr>
          <a:xfrm>
            <a:off x="167188" y="5401345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382D3E0-96C1-47F3-A151-77AD66EA33EF}"/>
              </a:ext>
            </a:extLst>
          </p:cNvPr>
          <p:cNvSpPr/>
          <p:nvPr/>
        </p:nvSpPr>
        <p:spPr>
          <a:xfrm>
            <a:off x="163276" y="471395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7A5894-026C-4496-A6A4-AC6411152DED}"/>
              </a:ext>
            </a:extLst>
          </p:cNvPr>
          <p:cNvSpPr/>
          <p:nvPr/>
        </p:nvSpPr>
        <p:spPr>
          <a:xfrm>
            <a:off x="147296" y="4017036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4381A1-ABFC-4EF2-8981-DCEFE80771A8}"/>
              </a:ext>
            </a:extLst>
          </p:cNvPr>
          <p:cNvSpPr/>
          <p:nvPr/>
        </p:nvSpPr>
        <p:spPr>
          <a:xfrm>
            <a:off x="160723" y="3292380"/>
            <a:ext cx="3856617" cy="553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35F0B6-0658-4C42-9D8A-9D5B474E35BA}"/>
              </a:ext>
            </a:extLst>
          </p:cNvPr>
          <p:cNvSpPr/>
          <p:nvPr/>
        </p:nvSpPr>
        <p:spPr>
          <a:xfrm>
            <a:off x="169503" y="2683683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00416D-2BBE-4540-B2FA-1574E9DDCAB9}"/>
              </a:ext>
            </a:extLst>
          </p:cNvPr>
          <p:cNvSpPr/>
          <p:nvPr/>
        </p:nvSpPr>
        <p:spPr>
          <a:xfrm>
            <a:off x="167188" y="2612790"/>
            <a:ext cx="3856617" cy="4858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A69CA7-5D31-4B19-883A-953F98923DB5}"/>
              </a:ext>
            </a:extLst>
          </p:cNvPr>
          <p:cNvSpPr/>
          <p:nvPr/>
        </p:nvSpPr>
        <p:spPr>
          <a:xfrm>
            <a:off x="169503" y="2612790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FCE7C4E-E12C-4199-9193-6BF315186A3A}"/>
              </a:ext>
            </a:extLst>
          </p:cNvPr>
          <p:cNvSpPr/>
          <p:nvPr/>
        </p:nvSpPr>
        <p:spPr>
          <a:xfrm>
            <a:off x="162734" y="3308709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CDC2A6-636D-4329-BD70-065EE3E92F14}"/>
              </a:ext>
            </a:extLst>
          </p:cNvPr>
          <p:cNvSpPr/>
          <p:nvPr/>
        </p:nvSpPr>
        <p:spPr>
          <a:xfrm>
            <a:off x="162734" y="4007434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B52E3A-2FF6-4080-8E86-8B4EE41530EB}"/>
              </a:ext>
            </a:extLst>
          </p:cNvPr>
          <p:cNvSpPr/>
          <p:nvPr/>
        </p:nvSpPr>
        <p:spPr>
          <a:xfrm>
            <a:off x="169503" y="4711222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311929A-14F8-4EFF-A545-3DC2069692F6}"/>
              </a:ext>
            </a:extLst>
          </p:cNvPr>
          <p:cNvSpPr/>
          <p:nvPr/>
        </p:nvSpPr>
        <p:spPr>
          <a:xfrm>
            <a:off x="169503" y="5414131"/>
            <a:ext cx="11852994" cy="55669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Model #6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690010-5357-021F-720E-D3CECAB8B2ED}"/>
              </a:ext>
            </a:extLst>
          </p:cNvPr>
          <p:cNvSpPr txBox="1"/>
          <p:nvPr/>
        </p:nvSpPr>
        <p:spPr>
          <a:xfrm>
            <a:off x="5497948" y="2773198"/>
            <a:ext cx="5080000" cy="3046988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How does each model perform within the context of each scenario?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are the sensitivities?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are the pros and cons?</a:t>
            </a:r>
          </a:p>
          <a:p>
            <a:pPr algn="ctr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3E4EBD5C-AB8F-4239-BC6F-6DD6CD894707}"/>
              </a:ext>
            </a:extLst>
          </p:cNvPr>
          <p:cNvSpPr/>
          <p:nvPr/>
        </p:nvSpPr>
        <p:spPr>
          <a:xfrm>
            <a:off x="5488812" y="2763713"/>
            <a:ext cx="602402" cy="51204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BE6B3D04-A6C7-48B4-ACA9-A3D63CB1CBD3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12634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ECD060-5510-F676-E785-38CDA4D1C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2540"/>
            <a:ext cx="10515600" cy="322412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latin typeface="Arial"/>
                <a:cs typeface="Arial"/>
              </a:rPr>
              <a:t>Key model evaluation criteria </a:t>
            </a:r>
          </a:p>
          <a:p>
            <a:pPr lvl="1"/>
            <a:r>
              <a:rPr lang="en-US" dirty="0">
                <a:latin typeface="Arial"/>
                <a:cs typeface="Arial"/>
              </a:rPr>
              <a:t>Infrastructure capability</a:t>
            </a:r>
          </a:p>
          <a:p>
            <a:pPr lvl="1"/>
            <a:r>
              <a:rPr lang="en-US" dirty="0">
                <a:latin typeface="Arial"/>
                <a:cs typeface="Arial"/>
              </a:rPr>
              <a:t>User experience</a:t>
            </a:r>
          </a:p>
          <a:p>
            <a:pPr lvl="1"/>
            <a:r>
              <a:rPr lang="en-US" dirty="0">
                <a:latin typeface="Arial"/>
                <a:cs typeface="Arial"/>
              </a:rPr>
              <a:t>Ease of access</a:t>
            </a:r>
          </a:p>
          <a:p>
            <a:pPr lvl="1"/>
            <a:r>
              <a:rPr lang="en-US" dirty="0">
                <a:latin typeface="Arial"/>
                <a:cs typeface="Arial"/>
              </a:rPr>
              <a:t>Flexibility and scalability</a:t>
            </a:r>
          </a:p>
          <a:p>
            <a:pPr lvl="1"/>
            <a:r>
              <a:rPr lang="en-US" dirty="0">
                <a:latin typeface="Arial"/>
                <a:cs typeface="Arial"/>
              </a:rPr>
              <a:t>Priority activities</a:t>
            </a:r>
          </a:p>
          <a:p>
            <a:pPr lvl="1"/>
            <a:r>
              <a:rPr lang="en-US" dirty="0">
                <a:latin typeface="Arial"/>
                <a:cs typeface="Arial"/>
              </a:rPr>
              <a:t>Encourages market growth</a:t>
            </a:r>
          </a:p>
          <a:p>
            <a:r>
              <a:rPr lang="en-US" dirty="0">
                <a:latin typeface="Arial"/>
                <a:cs typeface="Arial"/>
              </a:rPr>
              <a:t>Performance assessed based on model characteristics and feedback from user community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2E47BF-8BE1-3621-C3AA-F02B8A2C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53" y="79775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Assessing Models</a:t>
            </a:r>
            <a:endParaRPr lang="en-US" sz="4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8645E-4CF6-7841-1A10-B0D5777C6DD0}"/>
              </a:ext>
            </a:extLst>
          </p:cNvPr>
          <p:cNvSpPr/>
          <p:nvPr/>
        </p:nvSpPr>
        <p:spPr>
          <a:xfrm>
            <a:off x="628072" y="1474893"/>
            <a:ext cx="10935855" cy="713056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>
              <a:spcAft>
                <a:spcPts val="1200"/>
              </a:spcAft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each model perform within the context of each scenario?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05DFD53-11EA-49D7-97B7-E6085AB4C584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5862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B12E73-DEC3-C14E-9958-12529A222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32" y="226158"/>
            <a:ext cx="10515600" cy="82307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Preliminary* Model Outlook Across Scenarios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4934C2-247C-4A1F-B4D4-A253B66627E5}"/>
              </a:ext>
            </a:extLst>
          </p:cNvPr>
          <p:cNvSpPr/>
          <p:nvPr/>
        </p:nvSpPr>
        <p:spPr>
          <a:xfrm rot="19921620">
            <a:off x="3315739" y="1973928"/>
            <a:ext cx="424507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6600">
                  <a:solidFill>
                    <a:schemeClr val="accent2">
                      <a:alpha val="9000"/>
                    </a:schemeClr>
                  </a:solidFill>
                  <a:prstDash val="solid"/>
                </a:ln>
                <a:solidFill>
                  <a:srgbClr val="FFFFFF">
                    <a:alpha val="10000"/>
                  </a:srgb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DRAFT</a:t>
            </a:r>
          </a:p>
        </p:txBody>
      </p:sp>
      <p:graphicFrame>
        <p:nvGraphicFramePr>
          <p:cNvPr id="43" name="Table 5">
            <a:extLst>
              <a:ext uri="{FF2B5EF4-FFF2-40B4-BE49-F238E27FC236}">
                <a16:creationId xmlns:a16="http://schemas.microsoft.com/office/drawing/2014/main" id="{3AE0CE1A-C50B-4D93-9656-E5FF440C71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933466"/>
              </p:ext>
            </p:extLst>
          </p:nvPr>
        </p:nvGraphicFramePr>
        <p:xfrm>
          <a:off x="1422348" y="1511740"/>
          <a:ext cx="9347305" cy="3657237"/>
        </p:xfrm>
        <a:graphic>
          <a:graphicData uri="http://schemas.openxmlformats.org/drawingml/2006/table">
            <a:tbl>
              <a:tblPr firstRow="1" bandRow="1"/>
              <a:tblGrid>
                <a:gridCol w="2667370">
                  <a:extLst>
                    <a:ext uri="{9D8B030D-6E8A-4147-A177-3AD203B41FA5}">
                      <a16:colId xmlns:a16="http://schemas.microsoft.com/office/drawing/2014/main" val="3510905013"/>
                    </a:ext>
                  </a:extLst>
                </a:gridCol>
                <a:gridCol w="2226645">
                  <a:extLst>
                    <a:ext uri="{9D8B030D-6E8A-4147-A177-3AD203B41FA5}">
                      <a16:colId xmlns:a16="http://schemas.microsoft.com/office/drawing/2014/main" val="13770584"/>
                    </a:ext>
                  </a:extLst>
                </a:gridCol>
                <a:gridCol w="2226645">
                  <a:extLst>
                    <a:ext uri="{9D8B030D-6E8A-4147-A177-3AD203B41FA5}">
                      <a16:colId xmlns:a16="http://schemas.microsoft.com/office/drawing/2014/main" val="1835456945"/>
                    </a:ext>
                  </a:extLst>
                </a:gridCol>
                <a:gridCol w="2226645">
                  <a:extLst>
                    <a:ext uri="{9D8B030D-6E8A-4147-A177-3AD203B41FA5}">
                      <a16:colId xmlns:a16="http://schemas.microsoft.com/office/drawing/2014/main" val="3689745413"/>
                    </a:ext>
                  </a:extLst>
                </a:gridCol>
              </a:tblGrid>
              <a:tr h="353925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Dynamic Scenario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Steady Scenario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 Scenario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343652"/>
                  </a:ext>
                </a:extLst>
              </a:tr>
              <a:tr h="51122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Anchor Tenant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953526"/>
                  </a:ext>
                </a:extLst>
              </a:tr>
              <a:tr h="51122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Vessel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479093"/>
                  </a:ext>
                </a:extLst>
              </a:tr>
              <a:tr h="51122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Institute Network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969271"/>
                  </a:ext>
                </a:extLst>
              </a:tr>
              <a:tr h="64231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Matchmaker/3</a:t>
                      </a:r>
                      <a:r>
                        <a:rPr lang="en-US" sz="1500" b="1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Party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332325"/>
                  </a:ext>
                </a:extLst>
              </a:tr>
              <a:tr h="511227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Campus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864354"/>
                  </a:ext>
                </a:extLst>
              </a:tr>
              <a:tr h="61609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Grants and Data Buys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733435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9A6288B7-EA0D-4D37-B677-E35294DBCAC9}"/>
              </a:ext>
            </a:extLst>
          </p:cNvPr>
          <p:cNvGrpSpPr/>
          <p:nvPr/>
        </p:nvGrpSpPr>
        <p:grpSpPr>
          <a:xfrm>
            <a:off x="4861681" y="2973750"/>
            <a:ext cx="742399" cy="320492"/>
            <a:chOff x="4810972" y="3189505"/>
            <a:chExt cx="742399" cy="32049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A1D0908-32EA-43FA-83AE-45CF068EFF16}"/>
                </a:ext>
              </a:extLst>
            </p:cNvPr>
            <p:cNvSpPr/>
            <p:nvPr/>
          </p:nvSpPr>
          <p:spPr>
            <a:xfrm>
              <a:off x="4810972" y="318950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CE8DBF9-2479-43B8-9F40-39D31E83FB56}"/>
                </a:ext>
              </a:extLst>
            </p:cNvPr>
            <p:cNvSpPr/>
            <p:nvPr/>
          </p:nvSpPr>
          <p:spPr>
            <a:xfrm>
              <a:off x="5232879" y="318950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EC0306-229A-4B23-97AB-BF72BCCE2F66}"/>
              </a:ext>
            </a:extLst>
          </p:cNvPr>
          <p:cNvGrpSpPr/>
          <p:nvPr/>
        </p:nvGrpSpPr>
        <p:grpSpPr>
          <a:xfrm>
            <a:off x="4861681" y="4677760"/>
            <a:ext cx="742399" cy="320492"/>
            <a:chOff x="4810972" y="4893515"/>
            <a:chExt cx="742399" cy="32049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02DEEA7-540F-4142-AAC2-0098065A99F6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1B798AE-D61F-4642-8AB1-74CD73DCC236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8" name="Oval 57">
            <a:extLst>
              <a:ext uri="{FF2B5EF4-FFF2-40B4-BE49-F238E27FC236}">
                <a16:creationId xmlns:a16="http://schemas.microsoft.com/office/drawing/2014/main" id="{1F28DB74-2C90-4CBD-A20F-2110C6D18EA8}"/>
              </a:ext>
            </a:extLst>
          </p:cNvPr>
          <p:cNvSpPr/>
          <p:nvPr/>
        </p:nvSpPr>
        <p:spPr>
          <a:xfrm>
            <a:off x="7281945" y="4677760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7198549-8979-4E2C-9694-8A7A6233AE47}"/>
              </a:ext>
            </a:extLst>
          </p:cNvPr>
          <p:cNvSpPr/>
          <p:nvPr/>
        </p:nvSpPr>
        <p:spPr>
          <a:xfrm>
            <a:off x="9541963" y="4677760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377C66-58A7-4A15-8C1A-A6ED54A35C0B}"/>
              </a:ext>
            </a:extLst>
          </p:cNvPr>
          <p:cNvGrpSpPr/>
          <p:nvPr/>
        </p:nvGrpSpPr>
        <p:grpSpPr>
          <a:xfrm>
            <a:off x="4650727" y="3571531"/>
            <a:ext cx="1164306" cy="326236"/>
            <a:chOff x="4650726" y="3787286"/>
            <a:chExt cx="1164306" cy="326236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C02440B-0D3C-494A-BDEC-8ACD450E50CE}"/>
                </a:ext>
              </a:extLst>
            </p:cNvPr>
            <p:cNvSpPr/>
            <p:nvPr/>
          </p:nvSpPr>
          <p:spPr>
            <a:xfrm>
              <a:off x="4650726" y="3793030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98613FC-5EB2-4176-A970-7B40918A8900}"/>
                </a:ext>
              </a:extLst>
            </p:cNvPr>
            <p:cNvSpPr/>
            <p:nvPr/>
          </p:nvSpPr>
          <p:spPr>
            <a:xfrm>
              <a:off x="5072633" y="3793030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81F7539-2672-4A99-9C1E-BFF653B1FE30}"/>
                </a:ext>
              </a:extLst>
            </p:cNvPr>
            <p:cNvSpPr/>
            <p:nvPr/>
          </p:nvSpPr>
          <p:spPr>
            <a:xfrm>
              <a:off x="5494540" y="3787286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7D24E5F-2960-4580-9A8C-E5BDBD647F73}"/>
              </a:ext>
            </a:extLst>
          </p:cNvPr>
          <p:cNvGrpSpPr/>
          <p:nvPr/>
        </p:nvGrpSpPr>
        <p:grpSpPr>
          <a:xfrm>
            <a:off x="7070992" y="3552401"/>
            <a:ext cx="742399" cy="320492"/>
            <a:chOff x="4810972" y="4893515"/>
            <a:chExt cx="742399" cy="32049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8A5D299-F0DE-462B-8CCC-DB01ED51616E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5B69FD3-3544-4C1B-9DF2-4428E80F4591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1A4EAC65-FF7B-4A0D-B5A5-37C65957A1EA}"/>
              </a:ext>
            </a:extLst>
          </p:cNvPr>
          <p:cNvSpPr/>
          <p:nvPr/>
        </p:nvSpPr>
        <p:spPr>
          <a:xfrm>
            <a:off x="9541963" y="3552401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A2AB167-E733-4AA1-8FA9-AC40BC2F16D2}"/>
              </a:ext>
            </a:extLst>
          </p:cNvPr>
          <p:cNvGrpSpPr/>
          <p:nvPr/>
        </p:nvGrpSpPr>
        <p:grpSpPr>
          <a:xfrm>
            <a:off x="7070992" y="2440548"/>
            <a:ext cx="742399" cy="320492"/>
            <a:chOff x="4810972" y="4893515"/>
            <a:chExt cx="742399" cy="32049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8811AB2-FCA5-48B1-91AB-FC948C1D5757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4BD3D2D1-D8A8-4624-A075-C8F2C45CD760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E2EC8938-775F-43E1-ADD1-3CAF85842B73}"/>
              </a:ext>
            </a:extLst>
          </p:cNvPr>
          <p:cNvSpPr/>
          <p:nvPr/>
        </p:nvSpPr>
        <p:spPr>
          <a:xfrm>
            <a:off x="5072634" y="2453258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9E5DB59-C38D-4798-B9D0-5F06AC40B1EB}"/>
              </a:ext>
            </a:extLst>
          </p:cNvPr>
          <p:cNvGrpSpPr/>
          <p:nvPr/>
        </p:nvGrpSpPr>
        <p:grpSpPr>
          <a:xfrm>
            <a:off x="4861681" y="4126298"/>
            <a:ext cx="742399" cy="320492"/>
            <a:chOff x="4810972" y="4893515"/>
            <a:chExt cx="742399" cy="320492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549C9E2-DA65-449F-BD58-2790D05C2BBC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4F45D82-C043-4B35-9A80-C2CC0BE26A8B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AE694E3-6C8A-4C10-99A0-BECCB725F6B9}"/>
              </a:ext>
            </a:extLst>
          </p:cNvPr>
          <p:cNvGrpSpPr/>
          <p:nvPr/>
        </p:nvGrpSpPr>
        <p:grpSpPr>
          <a:xfrm>
            <a:off x="9331010" y="4130284"/>
            <a:ext cx="742399" cy="320492"/>
            <a:chOff x="4810972" y="4893515"/>
            <a:chExt cx="742399" cy="320492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F408B76-C3AA-4D13-9776-E2D56AF851A8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CF739F3-4B7B-4FB1-81E6-9F2E9C3E271B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A44DD01-9296-4352-BDC4-39ED95FA5256}"/>
              </a:ext>
            </a:extLst>
          </p:cNvPr>
          <p:cNvGrpSpPr/>
          <p:nvPr/>
        </p:nvGrpSpPr>
        <p:grpSpPr>
          <a:xfrm>
            <a:off x="7070992" y="4111660"/>
            <a:ext cx="742399" cy="320492"/>
            <a:chOff x="4810972" y="4893515"/>
            <a:chExt cx="742399" cy="32049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6D215A0-499C-4696-A076-35DA5F29AF35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C535504-6D25-4048-8C63-B55D99624C8D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BE742D12-710B-49D6-8486-BB2AEE43DF28}"/>
              </a:ext>
            </a:extLst>
          </p:cNvPr>
          <p:cNvSpPr/>
          <p:nvPr/>
        </p:nvSpPr>
        <p:spPr>
          <a:xfrm>
            <a:off x="1846180" y="5386940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82D9E7-539E-4992-8884-35F023DB51F6}"/>
              </a:ext>
            </a:extLst>
          </p:cNvPr>
          <p:cNvSpPr txBox="1"/>
          <p:nvPr/>
        </p:nvSpPr>
        <p:spPr>
          <a:xfrm>
            <a:off x="2070100" y="5362520"/>
            <a:ext cx="7939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Next LT Pro" panose="020B0504020202020204" pitchFamily="34" charset="0"/>
              </a:rPr>
              <a:t>Number indicates general suitability as a composite of model criteria. </a:t>
            </a:r>
          </a:p>
          <a:p>
            <a:pPr algn="ctr"/>
            <a:r>
              <a:rPr lang="en-US" sz="1600" dirty="0">
                <a:latin typeface="Avenir Next LT Pro" panose="020B0504020202020204" pitchFamily="34" charset="0"/>
              </a:rPr>
              <a:t>(Inclusive of coverage of activities, user group participation/experience, and flexibility/scalability)</a:t>
            </a:r>
            <a:endParaRPr lang="en-US" dirty="0">
              <a:latin typeface="Avenir Next LT Pro" panose="020B0504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FAD5DFE-6420-45CA-8019-02867A0C89F1}"/>
              </a:ext>
            </a:extLst>
          </p:cNvPr>
          <p:cNvSpPr/>
          <p:nvPr/>
        </p:nvSpPr>
        <p:spPr>
          <a:xfrm>
            <a:off x="9541963" y="1935826"/>
            <a:ext cx="320492" cy="3204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5F0B83-C556-4123-AECE-D09A12B54597}"/>
              </a:ext>
            </a:extLst>
          </p:cNvPr>
          <p:cNvGrpSpPr/>
          <p:nvPr/>
        </p:nvGrpSpPr>
        <p:grpSpPr>
          <a:xfrm>
            <a:off x="9331010" y="2453258"/>
            <a:ext cx="742399" cy="320492"/>
            <a:chOff x="4810972" y="4893515"/>
            <a:chExt cx="742399" cy="32049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3EA6951-7197-4468-AFE0-CF79F45A088F}"/>
                </a:ext>
              </a:extLst>
            </p:cNvPr>
            <p:cNvSpPr/>
            <p:nvPr/>
          </p:nvSpPr>
          <p:spPr>
            <a:xfrm>
              <a:off x="4810972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3E910A1-F6B2-4250-8B1D-11645A512D7C}"/>
                </a:ext>
              </a:extLst>
            </p:cNvPr>
            <p:cNvSpPr/>
            <p:nvPr/>
          </p:nvSpPr>
          <p:spPr>
            <a:xfrm>
              <a:off x="5232879" y="4893515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3B5A32C-9CA2-4339-BE77-5E7522E48C00}"/>
              </a:ext>
            </a:extLst>
          </p:cNvPr>
          <p:cNvGrpSpPr/>
          <p:nvPr/>
        </p:nvGrpSpPr>
        <p:grpSpPr>
          <a:xfrm>
            <a:off x="6829216" y="1935826"/>
            <a:ext cx="1164306" cy="326236"/>
            <a:chOff x="4650726" y="3787286"/>
            <a:chExt cx="1164306" cy="326236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E98171E-FC80-4A4A-9DD9-10A713CF3347}"/>
                </a:ext>
              </a:extLst>
            </p:cNvPr>
            <p:cNvSpPr/>
            <p:nvPr/>
          </p:nvSpPr>
          <p:spPr>
            <a:xfrm>
              <a:off x="4650726" y="3793030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FEE3D8E-6354-4D75-A09D-1F318B623F60}"/>
                </a:ext>
              </a:extLst>
            </p:cNvPr>
            <p:cNvSpPr/>
            <p:nvPr/>
          </p:nvSpPr>
          <p:spPr>
            <a:xfrm>
              <a:off x="5072633" y="3793030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F7127DA-9CD0-4C4E-9F6D-E056EEEFDD17}"/>
                </a:ext>
              </a:extLst>
            </p:cNvPr>
            <p:cNvSpPr/>
            <p:nvPr/>
          </p:nvSpPr>
          <p:spPr>
            <a:xfrm>
              <a:off x="5494540" y="3787286"/>
              <a:ext cx="320492" cy="3204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4" name="Slide Number Placeholder 3">
            <a:extLst>
              <a:ext uri="{FF2B5EF4-FFF2-40B4-BE49-F238E27FC236}">
                <a16:creationId xmlns:a16="http://schemas.microsoft.com/office/drawing/2014/main" id="{64A69211-C77D-4878-9CCA-569053231935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18</a:t>
            </a:fld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5CCFC-8E7A-4AF5-B2E1-C6258F35D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832" y="6020654"/>
            <a:ext cx="841786" cy="719661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175FF8C1-6EDD-44BB-8C0C-FDB1B14E55D5}"/>
              </a:ext>
            </a:extLst>
          </p:cNvPr>
          <p:cNvSpPr/>
          <p:nvPr/>
        </p:nvSpPr>
        <p:spPr>
          <a:xfrm rot="10800000">
            <a:off x="10677831" y="6008851"/>
            <a:ext cx="277667" cy="731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58F723-F5A9-4989-AF19-04A885EEA1E8}"/>
              </a:ext>
            </a:extLst>
          </p:cNvPr>
          <p:cNvSpPr txBox="1"/>
          <p:nvPr/>
        </p:nvSpPr>
        <p:spPr>
          <a:xfrm>
            <a:off x="10462753" y="5412094"/>
            <a:ext cx="1161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Increasing Value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01E86F-CFA2-4990-8A35-EEF16EE7B1DA}"/>
              </a:ext>
            </a:extLst>
          </p:cNvPr>
          <p:cNvSpPr txBox="1"/>
          <p:nvPr/>
        </p:nvSpPr>
        <p:spPr>
          <a:xfrm>
            <a:off x="6385067" y="826119"/>
            <a:ext cx="4384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*Evaluation of criteria based on initial data and feedback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ACF254A-FE18-4E79-943D-587F183487BB}"/>
              </a:ext>
            </a:extLst>
          </p:cNvPr>
          <p:cNvSpPr/>
          <p:nvPr/>
        </p:nvSpPr>
        <p:spPr>
          <a:xfrm rot="20022371">
            <a:off x="5306793" y="3071015"/>
            <a:ext cx="3504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>
                      <a:alpha val="2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  <a:alpha val="39000"/>
                  </a:schemeClr>
                </a:solidFill>
                <a:effectLst/>
              </a:rPr>
              <a:t>Preliminary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677A9-F33B-4DDF-86C9-B2FDD074E387}"/>
              </a:ext>
            </a:extLst>
          </p:cNvPr>
          <p:cNvSpPr txBox="1"/>
          <p:nvPr/>
        </p:nvSpPr>
        <p:spPr>
          <a:xfrm>
            <a:off x="4822611" y="1942410"/>
            <a:ext cx="832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DAB5E6-89CE-4AC9-A297-03C4957BA236}"/>
              </a:ext>
            </a:extLst>
          </p:cNvPr>
          <p:cNvSpPr txBox="1"/>
          <p:nvPr/>
        </p:nvSpPr>
        <p:spPr>
          <a:xfrm>
            <a:off x="7011040" y="2970131"/>
            <a:ext cx="832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D7399F-0EB2-4C45-85E1-726B03BED763}"/>
              </a:ext>
            </a:extLst>
          </p:cNvPr>
          <p:cNvSpPr txBox="1"/>
          <p:nvPr/>
        </p:nvSpPr>
        <p:spPr>
          <a:xfrm>
            <a:off x="9286121" y="2947555"/>
            <a:ext cx="832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1042220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58C97F-D71D-4F2A-8831-07F19A1BD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539" y="1611159"/>
            <a:ext cx="10515600" cy="45737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Are there any questions?</a:t>
            </a:r>
          </a:p>
          <a:p>
            <a:endParaRPr lang="en-US" sz="1400" dirty="0"/>
          </a:p>
          <a:p>
            <a:r>
              <a:rPr lang="en-US" dirty="0">
                <a:latin typeface="Arial"/>
                <a:cs typeface="Arial"/>
              </a:rPr>
              <a:t>Balance of the meeting focused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on getting your input</a:t>
            </a:r>
          </a:p>
          <a:p>
            <a:pPr lvl="1"/>
            <a:r>
              <a:rPr lang="en-US" dirty="0">
                <a:latin typeface="Arial"/>
                <a:cs typeface="Arial"/>
              </a:rPr>
              <a:t>Opportunity for a vector check</a:t>
            </a:r>
          </a:p>
          <a:p>
            <a:pPr lvl="1"/>
            <a:r>
              <a:rPr lang="en-US" dirty="0">
                <a:latin typeface="Arial"/>
                <a:cs typeface="Arial"/>
              </a:rPr>
              <a:t>Topic 1: Understanding successful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models and mechanisms</a:t>
            </a:r>
          </a:p>
          <a:p>
            <a:pPr lvl="1"/>
            <a:r>
              <a:rPr lang="en-US" dirty="0">
                <a:latin typeface="Arial"/>
                <a:cs typeface="Arial"/>
              </a:rPr>
              <a:t>Topic 2: Analysis criteria—are we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looking at the factors that matter to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you?</a:t>
            </a:r>
          </a:p>
          <a:p>
            <a:endParaRPr lang="en-US" sz="1400" dirty="0"/>
          </a:p>
          <a:p>
            <a:r>
              <a:rPr lang="en-US" dirty="0">
                <a:latin typeface="Arial"/>
                <a:cs typeface="Arial"/>
              </a:rPr>
              <a:t>Thank you, this study is not possible without your help!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C740F9-820A-4F5F-9901-D676467F4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76" y="220026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Arial"/>
                <a:cs typeface="Arial"/>
              </a:rPr>
              <a:t>Your Opportunity for Feedback</a:t>
            </a:r>
            <a:endParaRPr lang="en-US" sz="400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72CFBF5-1434-42EF-85C5-6CC0F0874367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19</a:t>
            </a:fld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8BD431-B15A-4302-B240-F0C1450A3BD8}"/>
              </a:ext>
            </a:extLst>
          </p:cNvPr>
          <p:cNvSpPr/>
          <p:nvPr/>
        </p:nvSpPr>
        <p:spPr>
          <a:xfrm>
            <a:off x="6540500" y="1754071"/>
            <a:ext cx="5250489" cy="3492766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Key topics for National Academies Meeting: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What mechanisms or models have you seen work well in supporting national objectives (research, exploration, economic growth, international cooperation)?  We describe 6 representative models, are there others we should be considering? 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Do the model evaluation criteria appropriately characterize aspects that you find important?  Are there additional criteria we should consider? What criterion is most relevant to your organization post-2030?</a:t>
            </a:r>
          </a:p>
        </p:txBody>
      </p:sp>
    </p:spTree>
    <p:extLst>
      <p:ext uri="{BB962C8B-B14F-4D97-AF65-F5344CB8AC3E}">
        <p14:creationId xmlns:p14="http://schemas.microsoft.com/office/powerpoint/2010/main" val="2999566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D680675-D763-40D7-8EA9-79E0C2336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109" y="4245454"/>
            <a:ext cx="4837878" cy="11659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6000" b="1" dirty="0">
                <a:latin typeface="Avenir Book"/>
              </a:rPr>
              <a:t>Thank you!</a:t>
            </a:r>
            <a:br>
              <a:rPr lang="en-US" sz="6000" b="1" dirty="0">
                <a:latin typeface="Avenir Book"/>
              </a:rPr>
            </a:br>
            <a:br>
              <a:rPr lang="en-US" sz="6000" b="1" dirty="0">
                <a:latin typeface="Avenir Book"/>
              </a:rPr>
            </a:br>
            <a:r>
              <a:rPr lang="en-US" sz="6000" b="1" dirty="0">
                <a:latin typeface="Avenir Book"/>
              </a:rPr>
              <a:t>Questions, Comments, Feedback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BF3383-AC17-4F62-9AE9-E869568128A1}"/>
              </a:ext>
            </a:extLst>
          </p:cNvPr>
          <p:cNvSpPr txBox="1"/>
          <p:nvPr/>
        </p:nvSpPr>
        <p:spPr>
          <a:xfrm>
            <a:off x="2914855" y="5411450"/>
            <a:ext cx="5266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Dr. Erica Rodgers</a:t>
            </a:r>
          </a:p>
          <a:p>
            <a:r>
              <a:rPr lang="en-US" dirty="0"/>
              <a:t>NASA, OTPS</a:t>
            </a:r>
          </a:p>
          <a:p>
            <a:r>
              <a:rPr lang="en-US" sz="1400" dirty="0"/>
              <a:t>Email: </a:t>
            </a:r>
            <a:r>
              <a:rPr lang="en-US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erica.m.rodgers@nasa.gov</a:t>
            </a:r>
            <a:endParaRPr lang="en-US" sz="1400" dirty="0"/>
          </a:p>
          <a:p>
            <a:r>
              <a:rPr lang="en-US" sz="1400" dirty="0"/>
              <a:t>Phone: 202.358.0063</a:t>
            </a:r>
          </a:p>
          <a:p>
            <a:r>
              <a:rPr lang="en-US" sz="1400" dirty="0"/>
              <a:t>https://www.nasa.gov/offices/otps/home/index.html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5B1F04-3409-4E9F-BFD6-F3F18DCB2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677043"/>
            <a:ext cx="3822700" cy="477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3DDE686-C2E5-4926-B332-BFFF175DC9DC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7623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0ACE96-0CEA-413E-9F97-435262F68F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8874" y="406653"/>
            <a:ext cx="6046788" cy="831254"/>
          </a:xfrm>
        </p:spPr>
        <p:txBody>
          <a:bodyPr/>
          <a:lstStyle/>
          <a:p>
            <a:pPr algn="l"/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203110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Model 1: Anchor Tenant</a:t>
            </a:r>
            <a:endParaRPr lang="en-US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743" y="1595354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743" y="2761199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743" y="3927044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743" y="5092890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7" y="1669133"/>
            <a:ext cx="69960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Privately owned, NASA is major (potential primary) long-term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may own equipment or hosted facilities, but does not own platforms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NASA is anchor tenant on only one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834977"/>
            <a:ext cx="6553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Owned and operated by industry, who leases space to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program office coordinates user community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contract considers demand from international partners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107896" y="4000823"/>
            <a:ext cx="6863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prioritizes activities within the bounds of their agreement with CLD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New users contact NASA program office for access to NASA segment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Platform owner has final authority on standards and requirements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6" y="5166668"/>
            <a:ext cx="6996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Government contract requiring long-term NASA commitment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Program office selects activities through proposals and top-down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Flexible within anchor tenancy, inflexible and does not scale beyond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05889"/>
              </p:ext>
            </p:extLst>
          </p:nvPr>
        </p:nvGraphicFramePr>
        <p:xfrm>
          <a:off x="8407261" y="1669133"/>
          <a:ext cx="3514977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Encourages/supports market 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7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Provides a dedicated LEO platform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Aligns well to user group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633666"/>
              </p:ext>
            </p:extLst>
          </p:nvPr>
        </p:nvGraphicFramePr>
        <p:xfrm>
          <a:off x="8407260" y="3457987"/>
          <a:ext cx="351497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Relatively inflexible requirements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Not optimal for scalability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Scenario driven performance (steady) 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89878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E1B6003A-48AF-402B-9BC4-800D0AB9C0D8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22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47CBC8-1646-4C4D-A2DA-A24FC9FB2CB6}"/>
              </a:ext>
            </a:extLst>
          </p:cNvPr>
          <p:cNvSpPr txBox="1"/>
          <p:nvPr/>
        </p:nvSpPr>
        <p:spPr>
          <a:xfrm>
            <a:off x="8327747" y="4905058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3887962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Model 2: Research Vessel</a:t>
            </a:r>
            <a:endParaRPr lang="en-US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43" y="1466258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743" y="2557991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743" y="4104150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743" y="5346166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7" y="1540037"/>
            <a:ext cx="671291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Research vessel with reconfigurable facilities and instrumentation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privately or university owned, potentially with gov assistance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Enables tailored sorties, does not involve permanent LEO hardware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631769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Ownership and operations could be one or multiple parties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Vessel owner has decision authority, may delegate to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Offers stakeholders tailored services, or lease model (assume some tailoring)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NASA leverages an advisory board across user communities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107896" y="4177929"/>
            <a:ext cx="70119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Flights funded through separate process (research grants, private funds)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Vessel operator works with user to tailor mission/terms of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For NASA funding, NASA sets requirements and coordinates user/operator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Potential for long-term lease to NASA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7" y="5419944"/>
            <a:ext cx="70119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Long-term lease assumes a Management and Operations (M&amp;O) model (DOE National Labs), otherwise tailored contracts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5001"/>
              </p:ext>
            </p:extLst>
          </p:nvPr>
        </p:nvGraphicFramePr>
        <p:xfrm>
          <a:off x="8208693" y="1663028"/>
          <a:ext cx="3514977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Offers versatile capability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Customizable user experience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Robust capability in limited 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425497"/>
              </p:ext>
            </p:extLst>
          </p:nvPr>
        </p:nvGraphicFramePr>
        <p:xfrm>
          <a:off x="8208692" y="3415577"/>
          <a:ext cx="351497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Limited ability to grow with ecosystem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Lacks continued LEO presence 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Model leans toward research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89878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968AEF5E-0EF1-482C-B086-FB9F27BF49AE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23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8BAED4-D9B5-4318-BF31-5F8CAD8C1AB6}"/>
              </a:ext>
            </a:extLst>
          </p:cNvPr>
          <p:cNvSpPr txBox="1"/>
          <p:nvPr/>
        </p:nvSpPr>
        <p:spPr>
          <a:xfrm>
            <a:off x="8119880" y="4822946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1877284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Model 3: Institute Network</a:t>
            </a:r>
            <a:endParaRPr lang="en-US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42" y="1369846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743" y="2223966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743" y="3716864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742" y="5036077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6" y="1443247"/>
            <a:ext cx="68835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Network of related institutes provides facilities, hardware, or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Network enables collaborative use of these facilities (both LEO and Earth)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297744"/>
            <a:ext cx="6683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 network of institutes, individually managed with multiple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a nonprofit or consortium that forms a public-private partnership (PPP) to promote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May include co-investment from industry, universities, and government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Focused on building commercial/industrial base capability critical to 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107896" y="3790643"/>
            <a:ext cx="688357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NASA/Gov consortium decides to fund newly created institutes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(+ stakeholders) guide activities through institute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Could include hosted modules, independent CLDs, or terrestrial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Users access network through topic related institutes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6" y="5109855"/>
            <a:ext cx="71007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New institutes solicited by Requests for Application and funded through cooperative 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Applications guarantee co-investment of private funding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Institutes have day-to-day management of activities</a:t>
            </a: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009587"/>
              </p:ext>
            </p:extLst>
          </p:nvPr>
        </p:nvGraphicFramePr>
        <p:xfrm>
          <a:off x="8208693" y="1663028"/>
          <a:ext cx="3514977" cy="166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Encourages market 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Flexible option in a robust ecosystem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Platform agnostic/simultaneous 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467880"/>
              </p:ext>
            </p:extLst>
          </p:nvPr>
        </p:nvGraphicFramePr>
        <p:xfrm>
          <a:off x="8208692" y="3775072"/>
          <a:ext cx="351497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Requires a thriving market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Success driven by commercial users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Dependent on user participation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89878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9F32471-8653-4AFC-9D3B-77093C184D20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24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CA9A11-0A18-41CD-A9AA-EAEFE5E2DDB8}"/>
              </a:ext>
            </a:extLst>
          </p:cNvPr>
          <p:cNvSpPr txBox="1"/>
          <p:nvPr/>
        </p:nvSpPr>
        <p:spPr>
          <a:xfrm>
            <a:off x="8106281" y="5186096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1823710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Model 4: Matchmaker/Third Party</a:t>
            </a:r>
            <a:endParaRPr lang="en-US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43" y="1471529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743" y="2327483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743" y="4056417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743" y="5277377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7" y="1545308"/>
            <a:ext cx="6797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commercial facilities, hardware, or infrastructure are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Matchmaker manages process, no direct connection to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401261"/>
            <a:ext cx="655320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Although could be NASA office, model assume third party serves as an intermediary between government and user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Matchmaker connects users to best possible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Acts as aggregator across user communities/clear demand signal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Nonprofit coordinates research activities, facilitates tech transfer/ fosters emerging companies, and supports multi-agency programs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107896" y="4109421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Users approach matchmaker with an idea or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Matchmaker provides expertise/supports user-supplier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Adjusts activities based on ecosystem, available services, demand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In some cases, provides a mechanism to negotiate on behalf of gov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7" y="5351155"/>
            <a:ext cx="71007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Involves flexible contracting mechanisms and other agreement 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May require MOUs or Congressional designation if negotiating on behalf of aggerated government demand or fostering emerging 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246624"/>
              </p:ext>
            </p:extLst>
          </p:nvPr>
        </p:nvGraphicFramePr>
        <p:xfrm>
          <a:off x="8208693" y="1663028"/>
          <a:ext cx="3514977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Clearly connects supply to demand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Visible point of entry for new users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Streamlines process for all users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Adapts to changing ecosystem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00162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362753"/>
              </p:ext>
            </p:extLst>
          </p:nvPr>
        </p:nvGraphicFramePr>
        <p:xfrm>
          <a:off x="8208693" y="3839388"/>
          <a:ext cx="3558794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8794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Limited strategic oversight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Completely reliant on capabilities of the market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6BEB42E6-F9B6-414E-AA19-8A3A629F1914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25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1A19A8-117B-417C-94F8-2880D4F36E82}"/>
              </a:ext>
            </a:extLst>
          </p:cNvPr>
          <p:cNvSpPr txBox="1"/>
          <p:nvPr/>
        </p:nvSpPr>
        <p:spPr>
          <a:xfrm>
            <a:off x="8106280" y="5015767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2007271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Arial"/>
                <a:cs typeface="Arial"/>
              </a:rPr>
              <a:t>Model 5: Innovation Campus – Workforce</a:t>
            </a:r>
            <a:endParaRPr lang="en-US" sz="3600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43" y="1471529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743" y="2327483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303" y="3856244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743" y="5388151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7" y="1545308"/>
            <a:ext cx="64549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a terrestrial innovation center/campus/lab that attracts and aggregates a skilled workforce (likely from a university)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401261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Government sponsor owns the center and may delegate day-to-day operations to a third-party (e.g., university, contractor, nonprofit)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Stakeholders contribute via academic exchanges and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Provides expertise to users looking to develop a LEO 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Acts as innovation center for NASA with focus on in-space operations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097457" y="3930023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Activities and day-to-day management through center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provides strategic priorities and funds specialized divisions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Open door policy for gov, commercial, and international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Provides support through design and development, leverages commercial services for flight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7" y="5369262"/>
            <a:ext cx="7100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Overarching agreement for center management (likely M&amp;O)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Individualized agreements (SAA, CRADA, contracts) for user engagements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163071"/>
              </p:ext>
            </p:extLst>
          </p:nvPr>
        </p:nvGraphicFramePr>
        <p:xfrm>
          <a:off x="8208693" y="1663028"/>
          <a:ext cx="3514977" cy="2209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Supports diverse users/ideas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Easy point of entry/user satisfaction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Supports LEO activities through STEM education and skilled workforce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Provides tangible presence across all scenarios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77772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47723"/>
              </p:ext>
            </p:extLst>
          </p:nvPr>
        </p:nvGraphicFramePr>
        <p:xfrm>
          <a:off x="8208692" y="4195532"/>
          <a:ext cx="3514977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kern="1200" dirty="0">
                          <a:solidFill>
                            <a:schemeClr val="bg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No direct connection to supply/flight opportunities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Shifts focus to terrestrial activities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06199F47-00D4-47DF-B9A6-6EB67C8E4DA3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26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C90627-DB1A-4F73-98F6-16BBA0B02367}"/>
              </a:ext>
            </a:extLst>
          </p:cNvPr>
          <p:cNvSpPr txBox="1"/>
          <p:nvPr/>
        </p:nvSpPr>
        <p:spPr>
          <a:xfrm>
            <a:off x="8106280" y="5412168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2908562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DCD3A21-F29E-422C-994C-8F690B03CB21}"/>
              </a:ext>
            </a:extLst>
          </p:cNvPr>
          <p:cNvSpPr txBox="1">
            <a:spLocks/>
          </p:cNvSpPr>
          <p:nvPr/>
        </p:nvSpPr>
        <p:spPr>
          <a:xfrm>
            <a:off x="838200" y="117684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Model 6: Grants and Data Buys </a:t>
            </a:r>
            <a:endParaRPr lang="en-US" b="1" dirty="0"/>
          </a:p>
        </p:txBody>
      </p: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3BB3A96D-F3B9-4689-8DB7-C14684348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43" y="1471529"/>
            <a:ext cx="486113" cy="486113"/>
          </a:xfrm>
          <a:prstGeom prst="rect">
            <a:avLst/>
          </a:prstGeom>
        </p:spPr>
      </p:pic>
      <p:pic>
        <p:nvPicPr>
          <p:cNvPr id="8" name="Graphic 7" descr="Group of women with solid fill">
            <a:extLst>
              <a:ext uri="{FF2B5EF4-FFF2-40B4-BE49-F238E27FC236}">
                <a16:creationId xmlns:a16="http://schemas.microsoft.com/office/drawing/2014/main" id="{AA4D19DF-B8A3-4007-B9F8-296F8EA61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743" y="2327483"/>
            <a:ext cx="486113" cy="486113"/>
          </a:xfrm>
          <a:prstGeom prst="rect">
            <a:avLst/>
          </a:prstGeom>
        </p:spPr>
      </p:pic>
      <p:pic>
        <p:nvPicPr>
          <p:cNvPr id="10" name="Graphic 9" descr="Circles with arrows with solid fill">
            <a:extLst>
              <a:ext uri="{FF2B5EF4-FFF2-40B4-BE49-F238E27FC236}">
                <a16:creationId xmlns:a16="http://schemas.microsoft.com/office/drawing/2014/main" id="{43702750-6B74-4923-945F-16ED84CC5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742" y="3748830"/>
            <a:ext cx="486113" cy="486113"/>
          </a:xfrm>
          <a:prstGeom prst="rect">
            <a:avLst/>
          </a:prstGeom>
        </p:spPr>
      </p:pic>
      <p:pic>
        <p:nvPicPr>
          <p:cNvPr id="14" name="Graphic 13" descr="Calligraphy Pen with solid fill">
            <a:extLst>
              <a:ext uri="{FF2B5EF4-FFF2-40B4-BE49-F238E27FC236}">
                <a16:creationId xmlns:a16="http://schemas.microsoft.com/office/drawing/2014/main" id="{5397A56E-2C53-49D8-8ABA-ABED1635A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742" y="5024432"/>
            <a:ext cx="486113" cy="486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CFE349-D8A5-41DF-B344-4B90B73211C0}"/>
              </a:ext>
            </a:extLst>
          </p:cNvPr>
          <p:cNvSpPr txBox="1"/>
          <p:nvPr/>
        </p:nvSpPr>
        <p:spPr>
          <a:xfrm>
            <a:off x="1107897" y="1545308"/>
            <a:ext cx="6750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Assumed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Assumes commercial facilities, hardware, or infrastructure are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Funding mechanism for activities, no direct connection to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AAC989-F4F4-4CFB-BA74-E64393B71010}"/>
              </a:ext>
            </a:extLst>
          </p:cNvPr>
          <p:cNvSpPr txBox="1"/>
          <p:nvPr/>
        </p:nvSpPr>
        <p:spPr>
          <a:xfrm>
            <a:off x="1107896" y="2401261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Parties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Stakeholders provide indirect input (decadal, advisory groups, et al.)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contracts with commercial firms to purchase data with broad utility (human research and technology performance)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Uses grants for niche research/development (NASA only, or NASA/other government/International)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76E2C-D011-4F31-B43B-4B06FEF40996}"/>
              </a:ext>
            </a:extLst>
          </p:cNvPr>
          <p:cNvSpPr txBox="1"/>
          <p:nvPr/>
        </p:nvSpPr>
        <p:spPr>
          <a:xfrm>
            <a:off x="1107896" y="3822609"/>
            <a:ext cx="6553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NASA gathers user community input and agency priorities to guide proposal/RFQ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Researchers and commercial firms propose directly to NASA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Data buy provide demand signal and leverage ecosystem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19BD93-432B-4B6A-B441-33161418192D}"/>
              </a:ext>
            </a:extLst>
          </p:cNvPr>
          <p:cNvSpPr txBox="1"/>
          <p:nvPr/>
        </p:nvSpPr>
        <p:spPr>
          <a:xfrm>
            <a:off x="1107896" y="5098210"/>
            <a:ext cx="71007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Agreements available in the form of research grants or contract awards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venir Next LT Pro" panose="020B0504020202020204" pitchFamily="34" charset="0"/>
                <a:cs typeface="Arial" panose="020B0604020202020204" pitchFamily="34" charset="0"/>
              </a:rPr>
              <a:t>Complex interagency/international agreements may be necessary for jointly sponsored topics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55ECDA70-86C3-4041-9F4A-77F026FD11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602264"/>
              </p:ext>
            </p:extLst>
          </p:nvPr>
        </p:nvGraphicFramePr>
        <p:xfrm>
          <a:off x="8208693" y="1663028"/>
          <a:ext cx="3514977" cy="166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Does not require infrastructure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Provides demand signal to industry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Offers flexibility based on changing NASA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0511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A8BBC12-A00B-4EEA-8E4F-9BCED4C313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896627"/>
              </p:ext>
            </p:extLst>
          </p:nvPr>
        </p:nvGraphicFramePr>
        <p:xfrm>
          <a:off x="8208693" y="3585677"/>
          <a:ext cx="3514977" cy="20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977">
                  <a:extLst>
                    <a:ext uri="{9D8B030D-6E8A-4147-A177-3AD203B41FA5}">
                      <a16:colId xmlns:a16="http://schemas.microsoft.com/office/drawing/2014/main" val="19837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Limited by NASA budget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28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Bureaucratic process (not streamlined)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64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Indirect alignment to user communities</a:t>
                      </a:r>
                    </a:p>
                  </a:txBody>
                  <a:tcP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88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kern="1200" dirty="0">
                          <a:solidFill>
                            <a:schemeClr val="tx1"/>
                          </a:solidFill>
                          <a:latin typeface="Avenir Next LT Pro" panose="020B0504020202020204" pitchFamily="34" charset="0"/>
                          <a:ea typeface="+mn-ea"/>
                          <a:cs typeface="Arial" panose="020B0604020202020204" pitchFamily="34" charset="0"/>
                        </a:rPr>
                        <a:t>Limited focus on commercialization</a:t>
                      </a:r>
                    </a:p>
                  </a:txBody>
                  <a:tcPr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789726"/>
                  </a:ext>
                </a:extLst>
              </a:tr>
            </a:tbl>
          </a:graphicData>
        </a:graphic>
      </p:graphicFrame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DB5FB6D6-4530-447C-A63A-1012809DB45E}"/>
              </a:ext>
            </a:extLst>
          </p:cNvPr>
          <p:cNvSpPr txBox="1">
            <a:spLocks/>
          </p:cNvSpPr>
          <p:nvPr/>
        </p:nvSpPr>
        <p:spPr>
          <a:xfrm>
            <a:off x="9448800" y="655775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6BBD9EC-145F-426A-A8E1-CF37ADB5EF4F}" type="slidenum">
              <a:rPr lang="en-US" sz="1400" smtClean="0"/>
              <a:pPr algn="r"/>
              <a:t>27</a:t>
            </a:fld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E807CC-644C-4FBC-93AB-FE46077092CE}"/>
              </a:ext>
            </a:extLst>
          </p:cNvPr>
          <p:cNvSpPr txBox="1"/>
          <p:nvPr/>
        </p:nvSpPr>
        <p:spPr>
          <a:xfrm>
            <a:off x="8138903" y="5554569"/>
            <a:ext cx="351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Preliminary evaluation of criteria based on initial data and feedback</a:t>
            </a:r>
          </a:p>
        </p:txBody>
      </p:sp>
    </p:spTree>
    <p:extLst>
      <p:ext uri="{BB962C8B-B14F-4D97-AF65-F5344CB8AC3E}">
        <p14:creationId xmlns:p14="http://schemas.microsoft.com/office/powerpoint/2010/main" val="2329181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B00CDC6-BE8A-854C-952C-DE087BD29923}" vid="{F82B8DDB-AABD-B044-B234-F6776AAF7C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ed7d07-288d-48fa-bbfc-53b5bed5708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6B23DB576B9F4ABC0AB8101EF5F50B" ma:contentTypeVersion="9" ma:contentTypeDescription="Create a new document." ma:contentTypeScope="" ma:versionID="b0f22cdf018a162b33f124b95ec79aca">
  <xsd:schema xmlns:xsd="http://www.w3.org/2001/XMLSchema" xmlns:xs="http://www.w3.org/2001/XMLSchema" xmlns:p="http://schemas.microsoft.com/office/2006/metadata/properties" xmlns:ns2="b7ed7d07-288d-48fa-bbfc-53b5bed5708a" targetNamespace="http://schemas.microsoft.com/office/2006/metadata/properties" ma:root="true" ma:fieldsID="f83e7b0ab09f94ae8c6e105cb3eac4b6" ns2:_="">
    <xsd:import namespace="b7ed7d07-288d-48fa-bbfc-53b5bed570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ed7d07-288d-48fa-bbfc-53b5bed570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3CC4BF-7EC6-48C0-B043-97EB1A5CC2EA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b7ed7d07-288d-48fa-bbfc-53b5bed5708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304969C-28E7-4062-A406-7EEA0F08EE14}">
  <ds:schemaRefs>
    <ds:schemaRef ds:uri="b7ed7d07-288d-48fa-bbfc-53b5bed570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EB96182-A62B-451B-B7D5-C6558ACCE4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3108</Words>
  <Application>Microsoft Office PowerPoint</Application>
  <PresentationFormat>Widescreen</PresentationFormat>
  <Paragraphs>516</Paragraphs>
  <Slides>27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Avenir Book</vt:lpstr>
      <vt:lpstr>Avenir Next LT Pro</vt:lpstr>
      <vt:lpstr>Calibri</vt:lpstr>
      <vt:lpstr>Calibri Light</vt:lpstr>
      <vt:lpstr>Symbol</vt:lpstr>
      <vt:lpstr>Wingdings</vt:lpstr>
      <vt:lpstr>Office Theme</vt:lpstr>
      <vt:lpstr>PowerPoint Presentation</vt:lpstr>
      <vt:lpstr>Meeting Agenda</vt:lpstr>
      <vt:lpstr>Presentation Outline</vt:lpstr>
      <vt:lpstr>Office of Technology, Policy, and  Strategy (OTPS) Stakeholders</vt:lpstr>
      <vt:lpstr>OTPS Priorities</vt:lpstr>
      <vt:lpstr>OTPS Study Goals</vt:lpstr>
      <vt:lpstr>PowerPoint Presentation</vt:lpstr>
      <vt:lpstr>National Academies Meeting Objectives</vt:lpstr>
      <vt:lpstr>PowerPoint Presentation</vt:lpstr>
      <vt:lpstr>PowerPoint Presentation</vt:lpstr>
      <vt:lpstr>Model Trade Space &amp; Characteristics</vt:lpstr>
      <vt:lpstr>Representative Models and Edge Cases</vt:lpstr>
      <vt:lpstr>PowerPoint Presentation</vt:lpstr>
      <vt:lpstr>Potential Future Scenarios</vt:lpstr>
      <vt:lpstr>Future Scenarios Impact Government Priorities</vt:lpstr>
      <vt:lpstr>PowerPoint Presentation</vt:lpstr>
      <vt:lpstr>Assessing Models</vt:lpstr>
      <vt:lpstr>Preliminary* Model Outlook Across Scenarios</vt:lpstr>
      <vt:lpstr>Your Opportunity for Feedback</vt:lpstr>
      <vt:lpstr>Thank you!  Questions, Comments, Feedback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Marquard, Erica (HQ-CM000)[Total Solutions Inc]</dc:creator>
  <cp:lastModifiedBy>Hay, Jason W. (HQ-UA000)[Bryce Space and Technology]</cp:lastModifiedBy>
  <cp:revision>3</cp:revision>
  <dcterms:created xsi:type="dcterms:W3CDTF">2022-04-19T13:50:24Z</dcterms:created>
  <dcterms:modified xsi:type="dcterms:W3CDTF">2022-05-03T16:17:16Z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0x010100C76B23DB576B9F4ABC0AB8101EF5F50B</vt:lpwstr>
  </property>
  <property fmtid="{D5CDD505-2E9C-101B-9397-08002B2CF9AE}" pid="3" name="MediaServiceImageTags">
    <vt:lpwstr/>
  </property>
</Properties>
</file>