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90" r:id="rId1"/>
  </p:sldMasterIdLst>
  <p:notesMasterIdLst>
    <p:notesMasterId r:id="rId25"/>
  </p:notesMasterIdLst>
  <p:sldIdLst>
    <p:sldId id="256" r:id="rId2"/>
    <p:sldId id="257" r:id="rId3"/>
    <p:sldId id="480" r:id="rId4"/>
    <p:sldId id="294" r:id="rId5"/>
    <p:sldId id="312" r:id="rId6"/>
    <p:sldId id="493" r:id="rId7"/>
    <p:sldId id="492" r:id="rId8"/>
    <p:sldId id="494" r:id="rId9"/>
    <p:sldId id="307" r:id="rId10"/>
    <p:sldId id="484" r:id="rId11"/>
    <p:sldId id="486" r:id="rId12"/>
    <p:sldId id="495" r:id="rId13"/>
    <p:sldId id="496" r:id="rId14"/>
    <p:sldId id="497" r:id="rId15"/>
    <p:sldId id="499" r:id="rId16"/>
    <p:sldId id="311" r:id="rId17"/>
    <p:sldId id="500" r:id="rId18"/>
    <p:sldId id="502" r:id="rId19"/>
    <p:sldId id="501" r:id="rId20"/>
    <p:sldId id="292" r:id="rId21"/>
    <p:sldId id="295" r:id="rId22"/>
    <p:sldId id="265" r:id="rId23"/>
    <p:sldId id="29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2" autoAdjust="0"/>
    <p:restoredTop sz="93907" autoAdjust="0"/>
  </p:normalViewPr>
  <p:slideViewPr>
    <p:cSldViewPr snapToGrid="0">
      <p:cViewPr varScale="1">
        <p:scale>
          <a:sx n="64" d="100"/>
          <a:sy n="64" d="100"/>
        </p:scale>
        <p:origin x="63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7CBEB-7734-496B-B0B0-8F8D410C259B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B74ED-5E95-4725-A10B-732D29FB3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8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SDSM&amp;T in Rapid City, mech </a:t>
            </a:r>
            <a:r>
              <a:rPr lang="en-US" dirty="0" err="1"/>
              <a:t>Eng</a:t>
            </a:r>
            <a:r>
              <a:rPr lang="en-US" dirty="0"/>
              <a:t> with minor in systems </a:t>
            </a:r>
            <a:r>
              <a:rPr lang="en-US" dirty="0" err="1"/>
              <a:t>eng.</a:t>
            </a:r>
            <a:r>
              <a:rPr lang="en-US" dirty="0"/>
              <a:t> I’m a senior but also starting my master’s degree in Mech </a:t>
            </a:r>
            <a:r>
              <a:rPr lang="en-US" dirty="0" err="1"/>
              <a:t>eng.</a:t>
            </a:r>
            <a:r>
              <a:rPr lang="en-US" dirty="0"/>
              <a:t> As well.</a:t>
            </a:r>
          </a:p>
          <a:p>
            <a:r>
              <a:rPr lang="en-US" dirty="0"/>
              <a:t>Previous work: 1</a:t>
            </a:r>
            <a:r>
              <a:rPr lang="en-US" baseline="30000" dirty="0"/>
              <a:t>st</a:t>
            </a:r>
            <a:r>
              <a:rPr lang="en-US" dirty="0"/>
              <a:t> engineering internship at L&amp;H. Mining but also refurbishing of crawler transporter for KSC.</a:t>
            </a:r>
          </a:p>
          <a:p>
            <a:r>
              <a:rPr lang="en-US" dirty="0" err="1"/>
              <a:t>LaRC</a:t>
            </a:r>
            <a:r>
              <a:rPr lang="en-US" dirty="0"/>
              <a:t>: conceptual vehicle design. First was in reusable lunar lander shock absorbers, 2</a:t>
            </a:r>
            <a:r>
              <a:rPr lang="en-US" baseline="30000" dirty="0"/>
              <a:t>nd</a:t>
            </a:r>
            <a:r>
              <a:rPr lang="en-US" dirty="0"/>
              <a:t> in collapsible/deployable lunar crane.</a:t>
            </a:r>
          </a:p>
          <a:p>
            <a:r>
              <a:rPr lang="en-US" dirty="0"/>
              <a:t>DUNE: design parts and experiments for cryogenic tolerance and fiber optic intensity, plan fiber optic routes.</a:t>
            </a:r>
          </a:p>
          <a:p>
            <a:r>
              <a:rPr lang="en-US" dirty="0"/>
              <a:t>I enjoy music a lot, I’ve been in several university bands and choirs, here’s a pic of me playing with some Langley interns last year. I enjoy hiking as I live at the base of the Black Hills National Forest. Here’s a pic I took this winter.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78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78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79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37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31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89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8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42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19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69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59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73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02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29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69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LFD coupler works by redirecting flow at 90 degree angles, removing a lot of back pressure, decreasing the force required to hold it together.</a:t>
            </a:r>
          </a:p>
          <a:p>
            <a:r>
              <a:rPr lang="en-US" dirty="0"/>
              <a:t>The LFD coupler is one subsystem of the coupler. Another is dust mitigation, which involves the development of a mechanism to cover the ends of the probe and socket to protect them from regolith when not coupled. My involvement was mostly in the Magnetics Subsystem.</a:t>
            </a:r>
          </a:p>
          <a:p>
            <a:r>
              <a:rPr lang="en-US" dirty="0"/>
              <a:t>The patterned magnets are produced by a contractor, CMR. Unfortunately, to produce increasing the field strength also decreases the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935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Risks, Scheduling, Communicating with team members and other centers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B74ED-5E95-4725-A10B-732D29FB3A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27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3C03A-5185-43AC-B6BD-DF87B902E7FA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49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95AC1-3095-4155-B1FD-F3C3BBD1C98E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6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3A55-60A1-4213-8793-34CF964B7D0D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08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C6C9-25D8-44D8-9798-38D59A96C18D}" type="datetime1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7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B932D-80E2-43EF-B8B0-B6833A9B7DD9}" type="datetime1">
              <a:rPr lang="en-US" smtClean="0"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6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5AC7A-8F4F-4139-BED7-AE3976AF36FB}" type="datetime1">
              <a:rPr lang="en-US" smtClean="0"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3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529CD-BE0F-4187-9386-74D2C6D0116F}" type="datetime1">
              <a:rPr lang="en-US" smtClean="0"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1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5BC75B3-ABD9-4C33-B76C-5FA194881426}" type="datetime1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F7CD4-096F-4B5A-ABAA-0A9463801937}" type="datetime1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8416-35D2-4BD3-9CD3-EFDB4C4395D9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3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F7E13-290E-434E-A536-B4A100628911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3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61F1AF-DC80-42C2-A1D7-7EA0D9FD820D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80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1" r:id="rId1"/>
    <p:sldLayoutId id="2147484592" r:id="rId2"/>
    <p:sldLayoutId id="2147484593" r:id="rId3"/>
    <p:sldLayoutId id="2147484594" r:id="rId4"/>
    <p:sldLayoutId id="2147484595" r:id="rId5"/>
    <p:sldLayoutId id="2147484596" r:id="rId6"/>
    <p:sldLayoutId id="2147484597" r:id="rId7"/>
    <p:sldLayoutId id="2147484598" r:id="rId8"/>
    <p:sldLayoutId id="2147484599" r:id="rId9"/>
    <p:sldLayoutId id="2147484600" r:id="rId10"/>
    <p:sldLayoutId id="214748460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9166" y="697886"/>
            <a:ext cx="10693667" cy="3566160"/>
          </a:xfrm>
        </p:spPr>
        <p:txBody>
          <a:bodyPr>
            <a:normAutofit/>
          </a:bodyPr>
          <a:lstStyle/>
          <a:p>
            <a:pPr algn="ctr"/>
            <a:br>
              <a:rPr lang="en-US" sz="6000" strike="sngStrike" dirty="0">
                <a:latin typeface="Bookman Old Style" panose="02050604050505020204" pitchFamily="18" charset="0"/>
              </a:rPr>
            </a:br>
            <a:r>
              <a:rPr lang="en-US" sz="6000" dirty="0">
                <a:solidFill>
                  <a:schemeClr val="tx1"/>
                </a:solidFill>
                <a:latin typeface="Bookman Old Style" panose="02050604050505020204" pitchFamily="18" charset="0"/>
              </a:rPr>
              <a:t>CryoMag</a:t>
            </a:r>
            <a:r>
              <a:rPr lang="en-US" sz="6000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6000" dirty="0">
                <a:latin typeface="Bookman Old Style" panose="02050604050505020204" pitchFamily="18" charset="0"/>
              </a:rPr>
              <a:t>Coupler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2460" y="4694611"/>
            <a:ext cx="10058400" cy="1143000"/>
          </a:xfrm>
        </p:spPr>
        <p:txBody>
          <a:bodyPr>
            <a:noAutofit/>
          </a:bodyPr>
          <a:lstStyle/>
          <a:p>
            <a:r>
              <a:rPr lang="en-US" sz="1800" dirty="0">
                <a:latin typeface="Bookman Old Style" panose="02050604050505020204" pitchFamily="18" charset="0"/>
              </a:rPr>
              <a:t>Kole </a:t>
            </a:r>
            <a:r>
              <a:rPr lang="en-US" sz="1800" dirty="0" err="1">
                <a:latin typeface="Bookman Old Style" panose="02050604050505020204" pitchFamily="18" charset="0"/>
              </a:rPr>
              <a:t>pickner</a:t>
            </a:r>
            <a:endParaRPr lang="en-US" sz="1800" dirty="0">
              <a:latin typeface="Bookman Old Style" panose="02050604050505020204" pitchFamily="18" charset="0"/>
            </a:endParaRPr>
          </a:p>
          <a:p>
            <a:r>
              <a:rPr lang="en-US" sz="1800" dirty="0">
                <a:latin typeface="Bookman Old Style" panose="02050604050505020204" pitchFamily="18" charset="0"/>
              </a:rPr>
              <a:t>Advanced system development Branch</a:t>
            </a:r>
          </a:p>
          <a:p>
            <a:r>
              <a:rPr lang="en-US" sz="1800" dirty="0" err="1">
                <a:latin typeface="Bookman Old Style" panose="02050604050505020204" pitchFamily="18" charset="0"/>
              </a:rPr>
              <a:t>MentorS</a:t>
            </a:r>
            <a:r>
              <a:rPr lang="en-US" sz="1800" dirty="0">
                <a:latin typeface="Bookman Old Style" panose="02050604050505020204" pitchFamily="18" charset="0"/>
              </a:rPr>
              <a:t>: Paul Bean &amp; </a:t>
            </a:r>
            <a:r>
              <a:rPr lang="en-US" sz="1800" dirty="0" err="1">
                <a:latin typeface="Bookman Old Style" panose="02050604050505020204" pitchFamily="18" charset="0"/>
              </a:rPr>
              <a:t>Shideh</a:t>
            </a:r>
            <a:r>
              <a:rPr lang="en-US" sz="1800" dirty="0">
                <a:latin typeface="Bookman Old Style" panose="02050604050505020204" pitchFamily="18" charset="0"/>
              </a:rPr>
              <a:t> </a:t>
            </a:r>
            <a:r>
              <a:rPr lang="en-US" sz="1800" dirty="0" err="1">
                <a:latin typeface="Bookman Old Style" panose="02050604050505020204" pitchFamily="18" charset="0"/>
              </a:rPr>
              <a:t>Naderi</a:t>
            </a:r>
            <a:endParaRPr lang="en-US" sz="1800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7742-C60C-4270-B1C5-2646E4E9A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6031C0-0EDF-4CAA-A379-28FEE2E3E635}"/>
              </a:ext>
            </a:extLst>
          </p:cNvPr>
          <p:cNvSpPr txBox="1"/>
          <p:nvPr/>
        </p:nvSpPr>
        <p:spPr>
          <a:xfrm>
            <a:off x="5147035" y="1689392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4984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458" y="1867977"/>
            <a:ext cx="3437938" cy="240414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7397" y="1850157"/>
            <a:ext cx="6109082" cy="4295293"/>
          </a:xfrm>
          <a:prstGeom prst="rect">
            <a:avLst/>
          </a:prstGeom>
        </p:spPr>
        <p:txBody>
          <a:bodyPr vert="horz" lIns="0" tIns="45720" rIns="0" bIns="45720" numCol="2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	Previous Work:</a:t>
            </a:r>
          </a:p>
          <a:p>
            <a:pPr marL="201168" lvl="1" indent="0">
              <a:buNone/>
            </a:pPr>
            <a:endParaRPr lang="en-US" dirty="0">
              <a:latin typeface="Bookman Old Style" panose="02050604050505020204" pitchFamily="18" charset="0"/>
            </a:endParaRPr>
          </a:p>
          <a:p>
            <a:pPr marL="201168" lvl="1" indent="0">
              <a:buNone/>
            </a:pPr>
            <a:endParaRPr lang="en-US" dirty="0">
              <a:latin typeface="Bookman Old Style" panose="02050604050505020204" pitchFamily="18" charset="0"/>
            </a:endParaRPr>
          </a:p>
          <a:p>
            <a:pPr marL="201168" lvl="1" indent="0">
              <a:buNone/>
            </a:pPr>
            <a:r>
              <a:rPr lang="en-US" dirty="0">
                <a:latin typeface="Bookman Old Style" panose="02050604050505020204" pitchFamily="18" charset="0"/>
              </a:rPr>
              <a:t>Internship at L&amp;H Industrial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494698" y="1945164"/>
            <a:ext cx="5610225" cy="1902804"/>
          </a:xfrm>
          <a:prstGeom prst="rect">
            <a:avLst/>
          </a:prstGeom>
        </p:spPr>
        <p:txBody>
          <a:bodyPr vert="horz" lIns="0" tIns="45720" rIns="0" bIns="45720" numCol="2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Bookman Old Style" panose="02050604050505020204" pitchFamily="18" charset="0"/>
              </a:rPr>
              <a:t>Dark matter detector air filtration senior design project</a:t>
            </a:r>
            <a:endParaRPr lang="en-US" dirty="0"/>
          </a:p>
        </p:txBody>
      </p:sp>
      <p:pic>
        <p:nvPicPr>
          <p:cNvPr id="9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6545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Kole Pickner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35573" y="772032"/>
            <a:ext cx="5181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skerville Old Face" panose="02020602080505020303" pitchFamily="18" charset="0"/>
              </a:rPr>
              <a:t>South Dakota School of Mines and Technology</a:t>
            </a:r>
          </a:p>
          <a:p>
            <a:pPr algn="ctr"/>
            <a:r>
              <a:rPr lang="en-US" dirty="0">
                <a:latin typeface="Baskerville Old Face" panose="02020602080505020303" pitchFamily="18" charset="0"/>
              </a:rPr>
              <a:t> Mechanical Engineering &amp; Systems Engineering</a:t>
            </a:r>
          </a:p>
          <a:p>
            <a:pPr algn="ctr"/>
            <a:r>
              <a:rPr lang="en-US" dirty="0">
                <a:latin typeface="Baskerville Old Face" panose="02020602080505020303" pitchFamily="18" charset="0"/>
              </a:rPr>
              <a:t>Senior/Accelerated Master’s Student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364A9E-E9D2-4614-9A7A-ACACA97EA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142" y="3740533"/>
            <a:ext cx="3437937" cy="25196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2DEDE0-8091-4AC9-B237-AFD5BCA8F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428" y="3457570"/>
            <a:ext cx="2088956" cy="280264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C0BD59-BC43-4DE4-8057-32A0221A9C78}"/>
              </a:ext>
            </a:extLst>
          </p:cNvPr>
          <p:cNvSpPr txBox="1"/>
          <p:nvPr/>
        </p:nvSpPr>
        <p:spPr>
          <a:xfrm>
            <a:off x="2738564" y="2438868"/>
            <a:ext cx="3509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Spring &amp; Summer 2020 Internships at NASA </a:t>
            </a:r>
            <a:r>
              <a:rPr lang="en-US" dirty="0" err="1">
                <a:latin typeface="Bookman Old Style" panose="02050604050505020204" pitchFamily="18" charset="0"/>
              </a:rPr>
              <a:t>LaRC</a:t>
            </a:r>
            <a:r>
              <a:rPr lang="en-US" dirty="0">
                <a:latin typeface="Bookman Old Style" panose="02050604050505020204" pitchFamily="18" charset="0"/>
              </a:rPr>
              <a:t>;</a:t>
            </a:r>
          </a:p>
          <a:p>
            <a:r>
              <a:rPr lang="en-US" dirty="0">
                <a:latin typeface="Bookman Old Style" panose="02050604050505020204" pitchFamily="18" charset="0"/>
              </a:rPr>
              <a:t>Summer &amp; Fall 2021 Internships at NASA AFRC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D3A639-A249-46EF-91EA-D504D46DA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2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2C1F632-19A5-492B-82A3-06B5346CF481}"/>
              </a:ext>
            </a:extLst>
          </p:cNvPr>
          <p:cNvSpPr txBox="1">
            <a:spLocks/>
          </p:cNvSpPr>
          <p:nvPr/>
        </p:nvSpPr>
        <p:spPr>
          <a:xfrm>
            <a:off x="9494698" y="3457570"/>
            <a:ext cx="5411561" cy="1902804"/>
          </a:xfrm>
          <a:prstGeom prst="rect">
            <a:avLst/>
          </a:prstGeom>
        </p:spPr>
        <p:txBody>
          <a:bodyPr vert="horz" lIns="0" tIns="45720" rIns="0" bIns="45720" numCol="2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Bookman Old Style" panose="02050604050505020204" pitchFamily="18" charset="0"/>
              </a:rPr>
              <a:t>Deep Underground Neutrino Experiment research project</a:t>
            </a: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613A90-F102-48B6-B7E7-282107207E83}"/>
              </a:ext>
            </a:extLst>
          </p:cNvPr>
          <p:cNvSpPr txBox="1"/>
          <p:nvPr/>
        </p:nvSpPr>
        <p:spPr>
          <a:xfrm>
            <a:off x="6566124" y="3997803"/>
            <a:ext cx="31431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Image courtesy of SDSM&amp;T Physics Dept.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E05240-98B4-433A-B219-465F0E4B098B}"/>
              </a:ext>
            </a:extLst>
          </p:cNvPr>
          <p:cNvSpPr txBox="1"/>
          <p:nvPr/>
        </p:nvSpPr>
        <p:spPr>
          <a:xfrm>
            <a:off x="8107071" y="6129414"/>
            <a:ext cx="31431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Image courtesy of DUNEScience.org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ED489D-AE58-47A4-A5B3-94EBC79AF21E}"/>
              </a:ext>
            </a:extLst>
          </p:cNvPr>
          <p:cNvSpPr txBox="1"/>
          <p:nvPr/>
        </p:nvSpPr>
        <p:spPr>
          <a:xfrm>
            <a:off x="6796344" y="2836717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0E1FEF-2181-4BEB-999A-750C26B55AF5}"/>
              </a:ext>
            </a:extLst>
          </p:cNvPr>
          <p:cNvSpPr txBox="1"/>
          <p:nvPr/>
        </p:nvSpPr>
        <p:spPr>
          <a:xfrm>
            <a:off x="8299600" y="5210089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6461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877" y="156163"/>
            <a:ext cx="9932245" cy="937307"/>
          </a:xfrm>
        </p:spPr>
        <p:txBody>
          <a:bodyPr/>
          <a:lstStyle/>
          <a:p>
            <a:r>
              <a:rPr lang="en-US" dirty="0"/>
              <a:t>What is CryoMag Coupler?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043" y="1758405"/>
            <a:ext cx="10515600" cy="4701380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b="1" u="sng" dirty="0">
                <a:solidFill>
                  <a:prstClr val="black"/>
                </a:solidFill>
              </a:rPr>
              <a:t>cryogenic coupler </a:t>
            </a:r>
            <a:r>
              <a:rPr lang="en-US" dirty="0">
                <a:solidFill>
                  <a:prstClr val="black"/>
                </a:solidFill>
              </a:rPr>
              <a:t>that: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</a:rPr>
              <a:t> Enables transferring of cryogenic fluid from point A to point B in a lunar representative environment (temperature and dust loading)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</a:rPr>
              <a:t> Uses </a:t>
            </a:r>
            <a:r>
              <a:rPr lang="en-US" b="1" u="sng" dirty="0">
                <a:solidFill>
                  <a:prstClr val="black"/>
                </a:solidFill>
              </a:rPr>
              <a:t>passive magnets </a:t>
            </a:r>
            <a:r>
              <a:rPr lang="en-US" dirty="0">
                <a:solidFill>
                  <a:prstClr val="black"/>
                </a:solidFill>
              </a:rPr>
              <a:t>as the mating/demating mechanism</a:t>
            </a:r>
            <a:endParaRPr lang="en-US" b="1" dirty="0">
              <a:solidFill>
                <a:prstClr val="black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</a:pPr>
            <a:r>
              <a:rPr lang="en-US" b="1" u="sng" dirty="0">
                <a:solidFill>
                  <a:prstClr val="black"/>
                </a:solidFill>
              </a:rPr>
              <a:t> Tolerates dust </a:t>
            </a:r>
            <a:r>
              <a:rPr lang="en-US" dirty="0">
                <a:solidFill>
                  <a:prstClr val="black"/>
                </a:solidFill>
              </a:rPr>
              <a:t>(Lunar regolith simulant); there is currently no acceptable method for coupling on the lunar surface due to regolith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prstClr val="black"/>
                </a:solidFill>
              </a:rPr>
              <a:t> The final product is a functional prototype that is not flight or space rated</a:t>
            </a:r>
          </a:p>
          <a:p>
            <a:pPr marL="457200" indent="-457200"/>
            <a:r>
              <a:rPr lang="en-US" sz="2400" dirty="0"/>
              <a:t>The Cryomag Coupler consists of the following subsystems</a:t>
            </a:r>
            <a:r>
              <a:rPr lang="en-US" sz="2400" dirty="0">
                <a:solidFill>
                  <a:prstClr val="black"/>
                </a:solidFill>
              </a:rPr>
              <a:t>:</a:t>
            </a:r>
            <a:endParaRPr lang="en-US" sz="2400" b="1" dirty="0"/>
          </a:p>
          <a:p>
            <a:pPr marL="914400" lvl="1" indent="-457200"/>
            <a:r>
              <a:rPr lang="en-US" dirty="0"/>
              <a:t>Magnetic (AFRC/CMR)</a:t>
            </a:r>
          </a:p>
          <a:p>
            <a:pPr marL="914400" lvl="1" indent="-457200"/>
            <a:r>
              <a:rPr lang="en-US" dirty="0"/>
              <a:t>Cryogenic Low Force Disconnect (LFD) Coupler (KSC)</a:t>
            </a:r>
          </a:p>
          <a:p>
            <a:pPr marL="914400" lvl="1" indent="-457200"/>
            <a:r>
              <a:rPr lang="en-US" dirty="0"/>
              <a:t>Dust Mitigation (AFRC)</a:t>
            </a:r>
          </a:p>
          <a:p>
            <a:pPr lvl="1"/>
            <a:endParaRPr lang="en-US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D7255B-6DA7-483C-A0D2-5D1BEE7EE819}"/>
              </a:ext>
            </a:extLst>
          </p:cNvPr>
          <p:cNvSpPr txBox="1"/>
          <p:nvPr/>
        </p:nvSpPr>
        <p:spPr>
          <a:xfrm>
            <a:off x="8388904" y="5820895"/>
            <a:ext cx="2115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Magnetic Subsystem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6DE979-8019-4F05-BECE-76CF6CA3FF15}"/>
              </a:ext>
            </a:extLst>
          </p:cNvPr>
          <p:cNvSpPr txBox="1"/>
          <p:nvPr/>
        </p:nvSpPr>
        <p:spPr>
          <a:xfrm>
            <a:off x="10817347" y="3995893"/>
            <a:ext cx="1221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Low Force </a:t>
            </a:r>
          </a:p>
          <a:p>
            <a:pPr algn="ctr"/>
            <a:r>
              <a:rPr lang="en-US" dirty="0"/>
              <a:t>Disconnect</a:t>
            </a:r>
          </a:p>
          <a:p>
            <a:pPr algn="ctr"/>
            <a:r>
              <a:rPr lang="en-US" dirty="0"/>
              <a:t>Coupler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748FEF-C71E-4367-8B3B-8E3406EC95D1}"/>
              </a:ext>
            </a:extLst>
          </p:cNvPr>
          <p:cNvSpPr txBox="1"/>
          <p:nvPr/>
        </p:nvSpPr>
        <p:spPr>
          <a:xfrm>
            <a:off x="6400800" y="5137759"/>
            <a:ext cx="1685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Dust Mitigation </a:t>
            </a:r>
          </a:p>
          <a:p>
            <a:pPr algn="ctr"/>
            <a:r>
              <a:rPr lang="en-US" dirty="0"/>
              <a:t>Subsystem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72993DC-2F49-4D0D-9336-B05F5F12491A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9360817" y="5281504"/>
            <a:ext cx="85781" cy="539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1B962EE-9C32-4F3F-A703-B97B4E8D1EFC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7243659" y="4249939"/>
            <a:ext cx="1632516" cy="887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6C2B91F-61A8-4FFD-8AD4-4F1C53EF0A58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0763812" y="4919223"/>
            <a:ext cx="664279" cy="218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972509E-7DE9-4259-BE39-861022C75351}"/>
              </a:ext>
            </a:extLst>
          </p:cNvPr>
          <p:cNvSpPr txBox="1"/>
          <p:nvPr/>
        </p:nvSpPr>
        <p:spPr>
          <a:xfrm>
            <a:off x="8700940" y="4509183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369887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Project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3 Subsystems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Low Force Disconnect fluid coupler developed at KSC with modifications made by AFRC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Passive, patterned magnets developed by Correlated Magnetics Research (CMR) to meet requirements set by AFRC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Dust Mitigation mechanisms developed by AFRC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46646-D976-4BF4-9F2A-55B7B7BFA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AE7D68-F534-4696-B5EE-2B3BABA103A3}"/>
              </a:ext>
            </a:extLst>
          </p:cNvPr>
          <p:cNvSpPr txBox="1"/>
          <p:nvPr/>
        </p:nvSpPr>
        <p:spPr>
          <a:xfrm>
            <a:off x="2307582" y="5102647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42631F-DCE4-4EBA-A404-A2DA3034A14D}"/>
              </a:ext>
            </a:extLst>
          </p:cNvPr>
          <p:cNvSpPr txBox="1"/>
          <p:nvPr/>
        </p:nvSpPr>
        <p:spPr>
          <a:xfrm>
            <a:off x="8299600" y="3235337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 REMOVED</a:t>
            </a:r>
          </a:p>
        </p:txBody>
      </p:sp>
    </p:spTree>
    <p:extLst>
      <p:ext uri="{BB962C8B-B14F-4D97-AF65-F5344CB8AC3E}">
        <p14:creationId xmlns:p14="http://schemas.microsoft.com/office/powerpoint/2010/main" val="165896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Dust Mitigation Subsystem Preliminary Design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42" y="2081168"/>
            <a:ext cx="3351752" cy="402336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Creation of animations demonstrating CONOPS: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Mate: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Dust cap latches opened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Dust caps opened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Coupler halves brought together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Dust cap latches closed on opposite caps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728D5-BC6D-450F-BDF1-61E44092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D737BB-6F1B-45F9-B718-6E25EFFED06D}"/>
              </a:ext>
            </a:extLst>
          </p:cNvPr>
          <p:cNvSpPr txBox="1"/>
          <p:nvPr/>
        </p:nvSpPr>
        <p:spPr>
          <a:xfrm>
            <a:off x="6598763" y="3544574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 REMOVED</a:t>
            </a:r>
          </a:p>
        </p:txBody>
      </p:sp>
    </p:spTree>
    <p:extLst>
      <p:ext uri="{BB962C8B-B14F-4D97-AF65-F5344CB8AC3E}">
        <p14:creationId xmlns:p14="http://schemas.microsoft.com/office/powerpoint/2010/main" val="150107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Dust Mitigation Subsystem Preliminary Design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42" y="2081168"/>
            <a:ext cx="3351752" cy="4023360"/>
          </a:xfrm>
        </p:spPr>
        <p:txBody>
          <a:bodyPr>
            <a:normAutofit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Creation of animations demonstrating CONOPS: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err="1">
                <a:latin typeface="Bookman Old Style" panose="02050604050505020204" pitchFamily="18" charset="0"/>
              </a:rPr>
              <a:t>Demate</a:t>
            </a:r>
            <a:r>
              <a:rPr lang="en-US" sz="2000" dirty="0">
                <a:latin typeface="Bookman Old Style" panose="02050604050505020204" pitchFamily="18" charset="0"/>
              </a:rPr>
              <a:t>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Lever is moved to </a:t>
            </a:r>
            <a:r>
              <a:rPr lang="en-US" sz="1600" dirty="0" err="1">
                <a:latin typeface="Bookman Old Style" panose="02050604050505020204" pitchFamily="18" charset="0"/>
              </a:rPr>
              <a:t>demate</a:t>
            </a:r>
            <a:r>
              <a:rPr lang="en-US" sz="1600" dirty="0">
                <a:latin typeface="Bookman Old Style" panose="02050604050505020204" pitchFamily="18" charset="0"/>
              </a:rPr>
              <a:t> position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Dust cap latches released from opposite caps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Coupler halves separated once magnetic attraction sufficiently reduced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Dust caps closed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Dust cap latches closed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Lever stowed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728D5-BC6D-450F-BDF1-61E44092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319DBD-3EC7-43A1-8D55-562D4DC21A28}"/>
              </a:ext>
            </a:extLst>
          </p:cNvPr>
          <p:cNvSpPr txBox="1"/>
          <p:nvPr/>
        </p:nvSpPr>
        <p:spPr>
          <a:xfrm>
            <a:off x="6987575" y="3522716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 REMOVED</a:t>
            </a:r>
          </a:p>
        </p:txBody>
      </p:sp>
    </p:spTree>
    <p:extLst>
      <p:ext uri="{BB962C8B-B14F-4D97-AF65-F5344CB8AC3E}">
        <p14:creationId xmlns:p14="http://schemas.microsoft.com/office/powerpoint/2010/main" val="294523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Handle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779" y="1874017"/>
            <a:ext cx="2985444" cy="4394808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Offers easier mate/</a:t>
            </a:r>
            <a:r>
              <a:rPr lang="en-US" sz="2000" dirty="0" err="1">
                <a:latin typeface="Bookman Old Style" panose="02050604050505020204" pitchFamily="18" charset="0"/>
              </a:rPr>
              <a:t>demate</a:t>
            </a:r>
            <a:r>
              <a:rPr lang="en-US" sz="2000" dirty="0">
                <a:latin typeface="Bookman Old Style" panose="02050604050505020204" pitchFamily="18" charset="0"/>
              </a:rPr>
              <a:t> actions by user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Various handles investigated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“Single sheet” handle designed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Bent tube handle designed by Jonathan Lopez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728D5-BC6D-450F-BDF1-61E44092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7</a:t>
            </a:fld>
            <a:endParaRPr lang="en-US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30B83A5E-2F7C-4248-91E8-4288010A3E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5" r="10464"/>
          <a:stretch/>
        </p:blipFill>
        <p:spPr bwMode="auto">
          <a:xfrm>
            <a:off x="3280528" y="2082763"/>
            <a:ext cx="4259834" cy="357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09E665-6380-4AF4-A7F8-8E21C4E349F8}"/>
              </a:ext>
            </a:extLst>
          </p:cNvPr>
          <p:cNvSpPr txBox="1"/>
          <p:nvPr/>
        </p:nvSpPr>
        <p:spPr>
          <a:xfrm>
            <a:off x="8634953" y="3500576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163012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Test Schedule UID 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779" y="1874017"/>
            <a:ext cx="11592116" cy="402336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Schedule of tests for </a:t>
            </a:r>
            <a:r>
              <a:rPr lang="en-US" sz="2000" dirty="0" err="1">
                <a:latin typeface="Bookman Old Style" panose="02050604050505020204" pitchFamily="18" charset="0"/>
              </a:rPr>
              <a:t>CryoMag</a:t>
            </a:r>
            <a:r>
              <a:rPr lang="en-US" sz="2000" dirty="0">
                <a:latin typeface="Bookman Old Style" panose="02050604050505020204" pitchFamily="18" charset="0"/>
              </a:rPr>
              <a:t> updated with matched UID numbers corresponding to project actions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Sample section: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728D5-BC6D-450F-BDF1-61E44092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2F550-872D-40F4-AD98-F18F60CB5703}"/>
              </a:ext>
            </a:extLst>
          </p:cNvPr>
          <p:cNvSpPr txBox="1"/>
          <p:nvPr/>
        </p:nvSpPr>
        <p:spPr>
          <a:xfrm>
            <a:off x="5386718" y="3958459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235463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Magnetics Subsystem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9886951" cy="402336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The internal forces of the LFD from friction and springs were determined experimentally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Requirement lines were developed from trendlines of the resistive force vs. the displacement of probe insertion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These enable mating when assisted by the minimum human push from available data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When </a:t>
            </a:r>
            <a:r>
              <a:rPr lang="en-US" sz="1600" dirty="0" err="1">
                <a:latin typeface="Bookman Old Style" panose="02050604050505020204" pitchFamily="18" charset="0"/>
              </a:rPr>
              <a:t>demating</a:t>
            </a:r>
            <a:r>
              <a:rPr lang="en-US" sz="1600" dirty="0">
                <a:latin typeface="Bookman Old Style" panose="02050604050505020204" pitchFamily="18" charset="0"/>
              </a:rPr>
              <a:t>, a different profile indicates the resistance against internal springs pushing the coupler apart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6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The LFD has undergone modifications that reduce resistance peaks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Further modifications are underway that will cause an anticipated ramp force and overall greater force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New requirement lines were developed for the new modifications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8B873-E575-4231-A709-024E7FE8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1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Magnetics Subsystem Requirements for Updated LFD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230" y="2072402"/>
            <a:ext cx="3160395" cy="4536678"/>
          </a:xfrm>
        </p:spPr>
        <p:txBody>
          <a:bodyPr>
            <a:normAutofit fontScale="925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latin typeface="Bookman Old Style" panose="02050604050505020204" pitchFamily="18" charset="0"/>
              </a:rPr>
              <a:t>Further modifications to the LFD coupler are underway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latin typeface="Bookman Old Style" panose="02050604050505020204" pitchFamily="18" charset="0"/>
              </a:rPr>
              <a:t>These will lead to an increase of REMOVED lbf for data points after REMOVED in. REMOVED lbf was added to the profile to make it conservative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latin typeface="Bookman Old Style" panose="02050604050505020204" pitchFamily="18" charset="0"/>
              </a:rPr>
              <a:t>Resistance of REMOVED lbf anticipated at the mated position. To reach this, linear ramp function added to the data after REMOVED 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latin typeface="Bookman Old Style" panose="02050604050505020204" pitchFamily="18" charset="0"/>
              </a:rPr>
              <a:t>B is over the x interval between first seal peak and REMOVED in. Uses slope of trendline but intersects where first peak is subtracted by minimum user input from ergonomics data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latin typeface="Bookman Old Style" panose="02050604050505020204" pitchFamily="18" charset="0"/>
              </a:rPr>
              <a:t>A begins at origin and meets B at first seal peak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latin typeface="Bookman Old Style" panose="02050604050505020204" pitchFamily="18" charset="0"/>
              </a:rPr>
              <a:t>C meets B at REMOVED in and reaches 4x </a:t>
            </a:r>
            <a:r>
              <a:rPr lang="en-US" sz="1400" dirty="0" err="1">
                <a:latin typeface="Bookman Old Style" panose="02050604050505020204" pitchFamily="18" charset="0"/>
              </a:rPr>
              <a:t>demate</a:t>
            </a:r>
            <a:r>
              <a:rPr lang="en-US" sz="1400" dirty="0">
                <a:latin typeface="Bookman Old Style" panose="02050604050505020204" pitchFamily="18" charset="0"/>
              </a:rPr>
              <a:t> force at mate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latin typeface="Bookman Old Style" panose="02050604050505020204" pitchFamily="18" charset="0"/>
              </a:rPr>
              <a:t>D uses slope of </a:t>
            </a:r>
            <a:r>
              <a:rPr lang="en-US" sz="1400" dirty="0" err="1">
                <a:latin typeface="Bookman Old Style" panose="02050604050505020204" pitchFamily="18" charset="0"/>
              </a:rPr>
              <a:t>demate</a:t>
            </a:r>
            <a:r>
              <a:rPr lang="en-US" sz="1400" dirty="0">
                <a:latin typeface="Bookman Old Style" panose="02050604050505020204" pitchFamily="18" charset="0"/>
              </a:rPr>
              <a:t> trendline but intercepts valley at REMOVED in to enable automatic </a:t>
            </a:r>
            <a:r>
              <a:rPr lang="en-US" sz="1400" dirty="0" err="1">
                <a:latin typeface="Bookman Old Style" panose="02050604050505020204" pitchFamily="18" charset="0"/>
              </a:rPr>
              <a:t>demating</a:t>
            </a:r>
            <a:endParaRPr lang="en-US" sz="14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8B873-E575-4231-A709-024E7FE8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AAE54-50BD-4B00-99AC-34159647DD93}"/>
              </a:ext>
            </a:extLst>
          </p:cNvPr>
          <p:cNvSpPr txBox="1"/>
          <p:nvPr/>
        </p:nvSpPr>
        <p:spPr>
          <a:xfrm>
            <a:off x="6608190" y="3729240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297703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Automatic Mating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7455" y="1753858"/>
            <a:ext cx="3477405" cy="4413239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Alternate set of requirements for no user input for mating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B is over the x interval between first seal peak and REMOVED in. Intersects first and second peaks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A begins at REMOVED lbf and meets B at first seal peak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C meets B at REMOVED in and reaches 4x </a:t>
            </a:r>
            <a:r>
              <a:rPr lang="en-US" sz="1600" dirty="0" err="1">
                <a:latin typeface="Bookman Old Style" panose="02050604050505020204" pitchFamily="18" charset="0"/>
              </a:rPr>
              <a:t>demate</a:t>
            </a:r>
            <a:r>
              <a:rPr lang="en-US" sz="1600" dirty="0">
                <a:latin typeface="Bookman Old Style" panose="02050604050505020204" pitchFamily="18" charset="0"/>
              </a:rPr>
              <a:t> force at mate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D uses slope of </a:t>
            </a:r>
            <a:r>
              <a:rPr lang="en-US" sz="1600" dirty="0" err="1">
                <a:latin typeface="Bookman Old Style" panose="02050604050505020204" pitchFamily="18" charset="0"/>
              </a:rPr>
              <a:t>demate</a:t>
            </a:r>
            <a:r>
              <a:rPr lang="en-US" sz="1600" dirty="0">
                <a:latin typeface="Bookman Old Style" panose="02050604050505020204" pitchFamily="18" charset="0"/>
              </a:rPr>
              <a:t> trendline but intercepts valley at REMOVED in to enable automatic </a:t>
            </a:r>
            <a:r>
              <a:rPr lang="en-US" sz="1600" dirty="0" err="1">
                <a:latin typeface="Bookman Old Style" panose="02050604050505020204" pitchFamily="18" charset="0"/>
              </a:rPr>
              <a:t>demating</a:t>
            </a:r>
            <a:r>
              <a:rPr lang="en-US" sz="1600" dirty="0">
                <a:latin typeface="Bookman Old Style" panose="02050604050505020204" pitchFamily="18" charset="0"/>
              </a:rPr>
              <a:t> (remains the same as previous set of requirements)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8B873-E575-4231-A709-024E7FE8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CCB36-F7D7-4BB9-83AB-251B92CD7827}"/>
              </a:ext>
            </a:extLst>
          </p:cNvPr>
          <p:cNvSpPr txBox="1"/>
          <p:nvPr/>
        </p:nvSpPr>
        <p:spPr>
          <a:xfrm>
            <a:off x="6806502" y="3544574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233187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Optimized CMR Magnets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3729"/>
            <a:ext cx="4071896" cy="4413239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Requirement lines used by CMR to develop several magnet patterns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Three patterns chosen by </a:t>
            </a:r>
            <a:r>
              <a:rPr lang="en-US" sz="2000" dirty="0" err="1">
                <a:latin typeface="Bookman Old Style" panose="02050604050505020204" pitchFamily="18" charset="0"/>
              </a:rPr>
              <a:t>CryoMag</a:t>
            </a:r>
            <a:r>
              <a:rPr lang="en-US" sz="2000" dirty="0">
                <a:latin typeface="Bookman Old Style" panose="02050604050505020204" pitchFamily="18" charset="0"/>
              </a:rPr>
              <a:t> team for further use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One for automatic mating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One for user-assisted mating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One for borderline-automatic mating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8B873-E575-4231-A709-024E7FE8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D60A52-5366-4E9F-9B59-96010B06BE0D}"/>
              </a:ext>
            </a:extLst>
          </p:cNvPr>
          <p:cNvSpPr txBox="1"/>
          <p:nvPr/>
        </p:nvSpPr>
        <p:spPr>
          <a:xfrm>
            <a:off x="7348368" y="3729240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134763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Magnetic Subsystem Drawings and Diagrams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67BD8-915D-4F23-82FD-CF182E88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13</a:t>
            </a:fld>
            <a:endParaRPr lang="en-US"/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CBAD03A0-5767-4E92-B49D-CECDF3270E7A}"/>
              </a:ext>
            </a:extLst>
          </p:cNvPr>
          <p:cNvSpPr txBox="1"/>
          <p:nvPr/>
        </p:nvSpPr>
        <p:spPr>
          <a:xfrm>
            <a:off x="5824850" y="5009249"/>
            <a:ext cx="154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Adapter Plates</a:t>
            </a: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01545689-11DE-4162-AB10-88FCA452E9C7}"/>
              </a:ext>
            </a:extLst>
          </p:cNvPr>
          <p:cNvSpPr txBox="1"/>
          <p:nvPr/>
        </p:nvSpPr>
        <p:spPr>
          <a:xfrm>
            <a:off x="5523222" y="3878479"/>
            <a:ext cx="120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Magnets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28095FCA-4B3A-400F-91FF-D72BBD665E9B}"/>
              </a:ext>
            </a:extLst>
          </p:cNvPr>
          <p:cNvSpPr txBox="1"/>
          <p:nvPr/>
        </p:nvSpPr>
        <p:spPr>
          <a:xfrm>
            <a:off x="4714398" y="3414061"/>
            <a:ext cx="252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Collar (transparent here)</a:t>
            </a:r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73CA067D-7FA9-44E5-95E7-01A5C3D99A48}"/>
              </a:ext>
            </a:extLst>
          </p:cNvPr>
          <p:cNvSpPr txBox="1"/>
          <p:nvPr/>
        </p:nvSpPr>
        <p:spPr>
          <a:xfrm>
            <a:off x="3477084" y="3511827"/>
            <a:ext cx="52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Key</a:t>
            </a:r>
          </a:p>
        </p:txBody>
      </p:sp>
      <p:sp>
        <p:nvSpPr>
          <p:cNvPr id="36" name="TextBox 37">
            <a:extLst>
              <a:ext uri="{FF2B5EF4-FFF2-40B4-BE49-F238E27FC236}">
                <a16:creationId xmlns:a16="http://schemas.microsoft.com/office/drawing/2014/main" id="{7CF76D03-9352-4F8B-ADD9-61BD92433622}"/>
              </a:ext>
            </a:extLst>
          </p:cNvPr>
          <p:cNvSpPr txBox="1"/>
          <p:nvPr/>
        </p:nvSpPr>
        <p:spPr>
          <a:xfrm>
            <a:off x="2816107" y="3784265"/>
            <a:ext cx="888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Keyway</a:t>
            </a:r>
          </a:p>
        </p:txBody>
      </p:sp>
      <p:sp>
        <p:nvSpPr>
          <p:cNvPr id="37" name="TextBox 38">
            <a:extLst>
              <a:ext uri="{FF2B5EF4-FFF2-40B4-BE49-F238E27FC236}">
                <a16:creationId xmlns:a16="http://schemas.microsoft.com/office/drawing/2014/main" id="{AC411A4C-F934-4EAD-86A3-7DAE2120997E}"/>
              </a:ext>
            </a:extLst>
          </p:cNvPr>
          <p:cNvSpPr txBox="1"/>
          <p:nvPr/>
        </p:nvSpPr>
        <p:spPr>
          <a:xfrm>
            <a:off x="2274290" y="4381880"/>
            <a:ext cx="69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Lever</a:t>
            </a:r>
          </a:p>
        </p:txBody>
      </p:sp>
      <p:sp>
        <p:nvSpPr>
          <p:cNvPr id="38" name="TextBox 39">
            <a:extLst>
              <a:ext uri="{FF2B5EF4-FFF2-40B4-BE49-F238E27FC236}">
                <a16:creationId xmlns:a16="http://schemas.microsoft.com/office/drawing/2014/main" id="{9264E318-0C2C-465B-BAFF-AEBB9B03B1CD}"/>
              </a:ext>
            </a:extLst>
          </p:cNvPr>
          <p:cNvSpPr txBox="1"/>
          <p:nvPr/>
        </p:nvSpPr>
        <p:spPr>
          <a:xfrm>
            <a:off x="1604291" y="4658455"/>
            <a:ext cx="195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Hinge w/ Clevis Pin</a:t>
            </a:r>
          </a:p>
        </p:txBody>
      </p:sp>
      <p:sp>
        <p:nvSpPr>
          <p:cNvPr id="39" name="TextBox 41">
            <a:extLst>
              <a:ext uri="{FF2B5EF4-FFF2-40B4-BE49-F238E27FC236}">
                <a16:creationId xmlns:a16="http://schemas.microsoft.com/office/drawing/2014/main" id="{EE345BC5-91E0-4975-888A-6D6CE1D25F76}"/>
              </a:ext>
            </a:extLst>
          </p:cNvPr>
          <p:cNvSpPr txBox="1"/>
          <p:nvPr/>
        </p:nvSpPr>
        <p:spPr>
          <a:xfrm>
            <a:off x="5716874" y="4435612"/>
            <a:ext cx="181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Magnet Shunts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6351897-3EA6-4685-BA96-C393BCBE740F}"/>
              </a:ext>
            </a:extLst>
          </p:cNvPr>
          <p:cNvCxnSpPr>
            <a:cxnSpLocks/>
          </p:cNvCxnSpPr>
          <p:nvPr/>
        </p:nvCxnSpPr>
        <p:spPr>
          <a:xfrm>
            <a:off x="3947689" y="3710519"/>
            <a:ext cx="95186" cy="35262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C620453-7B30-4BC8-8469-C7AEEDC41487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3704802" y="3968931"/>
            <a:ext cx="278129" cy="27489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A9C9741-CAB5-48B4-8FE8-B551E49C6C06}"/>
              </a:ext>
            </a:extLst>
          </p:cNvPr>
          <p:cNvCxnSpPr>
            <a:cxnSpLocks/>
          </p:cNvCxnSpPr>
          <p:nvPr/>
        </p:nvCxnSpPr>
        <p:spPr>
          <a:xfrm flipH="1" flipV="1">
            <a:off x="4783958" y="4416493"/>
            <a:ext cx="965783" cy="18466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7DA0CD3-FA2B-4044-B3D8-48CDA4BBA8F8}"/>
              </a:ext>
            </a:extLst>
          </p:cNvPr>
          <p:cNvCxnSpPr>
            <a:cxnSpLocks/>
          </p:cNvCxnSpPr>
          <p:nvPr/>
        </p:nvCxnSpPr>
        <p:spPr>
          <a:xfrm flipH="1">
            <a:off x="5523222" y="4601159"/>
            <a:ext cx="226519" cy="12940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314F1C4-49A2-47BE-B601-0FE7EE5403B0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4783958" y="4063145"/>
            <a:ext cx="739264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9B6EFEB-EC1F-4B5C-B757-CBAA1ABC80F1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5224796" y="4063145"/>
            <a:ext cx="298426" cy="30723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4664E4F-8661-48AB-9FE2-0E7653E7B413}"/>
              </a:ext>
            </a:extLst>
          </p:cNvPr>
          <p:cNvCxnSpPr>
            <a:cxnSpLocks/>
            <a:stCxn id="34" idx="1"/>
          </p:cNvCxnSpPr>
          <p:nvPr/>
        </p:nvCxnSpPr>
        <p:spPr>
          <a:xfrm flipH="1">
            <a:off x="4362397" y="3598727"/>
            <a:ext cx="352001" cy="42738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FC85721-7FDF-4409-8289-E5FD7050C417}"/>
              </a:ext>
            </a:extLst>
          </p:cNvPr>
          <p:cNvCxnSpPr>
            <a:cxnSpLocks/>
          </p:cNvCxnSpPr>
          <p:nvPr/>
        </p:nvCxnSpPr>
        <p:spPr>
          <a:xfrm flipH="1">
            <a:off x="5675622" y="4753559"/>
            <a:ext cx="226519" cy="12940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CEE8A88-9BA9-47A4-AF82-2C7EE16CB5BC}"/>
              </a:ext>
            </a:extLst>
          </p:cNvPr>
          <p:cNvCxnSpPr>
            <a:cxnSpLocks/>
            <a:stCxn id="32" idx="1"/>
          </p:cNvCxnSpPr>
          <p:nvPr/>
        </p:nvCxnSpPr>
        <p:spPr>
          <a:xfrm flipH="1" flipV="1">
            <a:off x="4566932" y="4769841"/>
            <a:ext cx="1257918" cy="42407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3A84613-4625-4B3F-9B82-D53A98603987}"/>
              </a:ext>
            </a:extLst>
          </p:cNvPr>
          <p:cNvCxnSpPr>
            <a:cxnSpLocks/>
            <a:stCxn id="32" idx="1"/>
          </p:cNvCxnSpPr>
          <p:nvPr/>
        </p:nvCxnSpPr>
        <p:spPr>
          <a:xfrm flipH="1">
            <a:off x="5484719" y="5193915"/>
            <a:ext cx="340131" cy="2611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31DCF22-4D8B-425A-9018-8D514994B7A1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2972488" y="4381880"/>
            <a:ext cx="183666" cy="18466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DE2012-4F62-4177-B7F9-D7F2E6CC675E}"/>
              </a:ext>
            </a:extLst>
          </p:cNvPr>
          <p:cNvCxnSpPr>
            <a:cxnSpLocks/>
            <a:stCxn id="38" idx="3"/>
          </p:cNvCxnSpPr>
          <p:nvPr/>
        </p:nvCxnSpPr>
        <p:spPr>
          <a:xfrm flipV="1">
            <a:off x="3559433" y="4833382"/>
            <a:ext cx="260176" cy="973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6C92B79-2F0E-40C3-97DA-EE010E27648C}"/>
              </a:ext>
            </a:extLst>
          </p:cNvPr>
          <p:cNvCxnSpPr>
            <a:cxnSpLocks/>
            <a:stCxn id="68" idx="1"/>
          </p:cNvCxnSpPr>
          <p:nvPr/>
        </p:nvCxnSpPr>
        <p:spPr>
          <a:xfrm flipH="1" flipV="1">
            <a:off x="10028579" y="4335429"/>
            <a:ext cx="244892" cy="547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C36A881-CC88-4612-BCA4-A1F1F3FDABE9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9674941" y="3842968"/>
            <a:ext cx="316240" cy="5230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7">
            <a:extLst>
              <a:ext uri="{FF2B5EF4-FFF2-40B4-BE49-F238E27FC236}">
                <a16:creationId xmlns:a16="http://schemas.microsoft.com/office/drawing/2014/main" id="{82A5EB37-FEB3-4689-98FF-AF248784C7E7}"/>
              </a:ext>
            </a:extLst>
          </p:cNvPr>
          <p:cNvSpPr txBox="1"/>
          <p:nvPr/>
        </p:nvSpPr>
        <p:spPr>
          <a:xfrm>
            <a:off x="9991181" y="3704468"/>
            <a:ext cx="1145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/>
              <a:t>Demate</a:t>
            </a:r>
            <a:r>
              <a:rPr lang="en-US" sz="1200" dirty="0"/>
              <a:t> Mode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9E5F1C6-4658-4A41-A11D-F9F9BE9E9301}"/>
              </a:ext>
            </a:extLst>
          </p:cNvPr>
          <p:cNvSpPr txBox="1"/>
          <p:nvPr/>
        </p:nvSpPr>
        <p:spPr>
          <a:xfrm>
            <a:off x="351356" y="5055839"/>
            <a:ext cx="226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Probe adapter plate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614216CC-99ED-4B57-BE12-D7865E70B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1" y="1664085"/>
            <a:ext cx="11562747" cy="1477658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For the Magnetic Subsystem Critical Design Review, part drawings and diagrams were created to show subsystem components (developed by Jonathan Lopez) and their dimensions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Note: probe adapter plate is free to rotate around probe within REMOVED° keyway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3889178-86E9-4BD7-9B0B-911BEF969A01}"/>
              </a:ext>
            </a:extLst>
          </p:cNvPr>
          <p:cNvSpPr txBox="1"/>
          <p:nvPr/>
        </p:nvSpPr>
        <p:spPr>
          <a:xfrm>
            <a:off x="8868992" y="3375299"/>
            <a:ext cx="2265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Hinge</a:t>
            </a:r>
          </a:p>
        </p:txBody>
      </p:sp>
      <p:sp>
        <p:nvSpPr>
          <p:cNvPr id="68" name="TextBox 37">
            <a:extLst>
              <a:ext uri="{FF2B5EF4-FFF2-40B4-BE49-F238E27FC236}">
                <a16:creationId xmlns:a16="http://schemas.microsoft.com/office/drawing/2014/main" id="{EC5B5654-3D57-4511-8CD4-96ECBED66B1E}"/>
              </a:ext>
            </a:extLst>
          </p:cNvPr>
          <p:cNvSpPr txBox="1"/>
          <p:nvPr/>
        </p:nvSpPr>
        <p:spPr>
          <a:xfrm>
            <a:off x="10273471" y="4744805"/>
            <a:ext cx="1145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Mate Mode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CE2BEFA-B1D6-4975-ABC1-AF8401EE46D7}"/>
              </a:ext>
            </a:extLst>
          </p:cNvPr>
          <p:cNvSpPr txBox="1"/>
          <p:nvPr/>
        </p:nvSpPr>
        <p:spPr>
          <a:xfrm>
            <a:off x="3112266" y="4363393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AF8DE6-9D47-4F21-93FC-D628B094151E}"/>
              </a:ext>
            </a:extLst>
          </p:cNvPr>
          <p:cNvSpPr txBox="1"/>
          <p:nvPr/>
        </p:nvSpPr>
        <p:spPr>
          <a:xfrm>
            <a:off x="8182589" y="4449235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404097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Magnetic Subsystem Critical Design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629" y="1965440"/>
            <a:ext cx="7026071" cy="4795701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r>
              <a:rPr lang="en-US" sz="2000" dirty="0">
                <a:latin typeface="Bookman Old Style" panose="02050604050505020204" pitchFamily="18" charset="0"/>
              </a:rPr>
              <a:t>Socket Exploded View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67BD8-915D-4F23-82FD-CF182E88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14</a:t>
            </a:fld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1E7387-033C-4589-80A1-3184912AA6E4}"/>
              </a:ext>
            </a:extLst>
          </p:cNvPr>
          <p:cNvSpPr txBox="1"/>
          <p:nvPr/>
        </p:nvSpPr>
        <p:spPr>
          <a:xfrm>
            <a:off x="6852458" y="196544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lvl="1" indent="0">
              <a:buNone/>
            </a:pPr>
            <a:r>
              <a:rPr lang="en-US" sz="2000" dirty="0">
                <a:latin typeface="Bookman Old Style" panose="02050604050505020204" pitchFamily="18" charset="0"/>
              </a:rPr>
              <a:t>Probe Exploded 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5E5F37-B3B1-4172-9890-1C350960DB56}"/>
              </a:ext>
            </a:extLst>
          </p:cNvPr>
          <p:cNvSpPr txBox="1"/>
          <p:nvPr/>
        </p:nvSpPr>
        <p:spPr>
          <a:xfrm>
            <a:off x="1808781" y="3670592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18C5B6-8A98-4945-89E9-38C40FC0EE8D}"/>
              </a:ext>
            </a:extLst>
          </p:cNvPr>
          <p:cNvSpPr txBox="1"/>
          <p:nvPr/>
        </p:nvSpPr>
        <p:spPr>
          <a:xfrm>
            <a:off x="7924102" y="3670592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29479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Magnetic Subsystem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User Force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258" y="1874017"/>
            <a:ext cx="6080718" cy="4795701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Friction will occur during </a:t>
            </a:r>
            <a:r>
              <a:rPr lang="en-US" sz="2000" dirty="0" err="1">
                <a:latin typeface="Bookman Old Style" panose="02050604050505020204" pitchFamily="18" charset="0"/>
              </a:rPr>
              <a:t>demate</a:t>
            </a:r>
            <a:r>
              <a:rPr lang="en-US" sz="2000" dirty="0">
                <a:latin typeface="Bookman Old Style" panose="02050604050505020204" pitchFamily="18" charset="0"/>
              </a:rPr>
              <a:t> rotation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Contact surface between adapter plate and back of probe flange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(worst case: friction will act at OD of this interface)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Normal force = magnet attraction force at mated position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Static and kinetic friction coefficients of 0.7 and 0.6 assumed respectively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Multiply friction force by OD of contact surface to add friction “torque” to magnetic torque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User must overcome this with lever to </a:t>
            </a:r>
            <a:r>
              <a:rPr lang="en-US" sz="1800" dirty="0" err="1">
                <a:latin typeface="Bookman Old Style" panose="02050604050505020204" pitchFamily="18" charset="0"/>
              </a:rPr>
              <a:t>demate</a:t>
            </a:r>
            <a:r>
              <a:rPr lang="en-US" sz="1800" dirty="0">
                <a:latin typeface="Bookman Old Style" panose="02050604050505020204" pitchFamily="18" charset="0"/>
              </a:rPr>
              <a:t> coupler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67BD8-915D-4F23-82FD-CF182E88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15</a:t>
            </a:fld>
            <a:endParaRPr lang="en-US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0B5121C-8DE9-4D23-9540-AEEC2D3B129C}"/>
              </a:ext>
            </a:extLst>
          </p:cNvPr>
          <p:cNvSpPr>
            <a:spLocks noGrp="1"/>
          </p:cNvSpPr>
          <p:nvPr/>
        </p:nvSpPr>
        <p:spPr>
          <a:xfrm>
            <a:off x="158372" y="2106224"/>
            <a:ext cx="6235454" cy="588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691AD-79E9-4C6E-AFA1-217649241F37}"/>
              </a:ext>
            </a:extLst>
          </p:cNvPr>
          <p:cNvSpPr txBox="1"/>
          <p:nvPr/>
        </p:nvSpPr>
        <p:spPr>
          <a:xfrm>
            <a:off x="7643587" y="3316191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194774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Magnetic Subsystem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User Force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939" y="1478436"/>
            <a:ext cx="6498743" cy="4795701"/>
          </a:xfrm>
        </p:spPr>
        <p:txBody>
          <a:bodyPr>
            <a:normAutofit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For v41, 48v49, and v58 magnets at temp. of REMOVED°C and separation of REMOVED in (mated), this analysis was applied to rotational offsets of 1° increments from  0°-5° and 5° increments to from 5°-65°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Largest combined magnetic and static frictional torque (REMOVED in-</a:t>
            </a:r>
            <a:r>
              <a:rPr lang="en-US" sz="1800" dirty="0" err="1">
                <a:latin typeface="Bookman Old Style" panose="02050604050505020204" pitchFamily="18" charset="0"/>
              </a:rPr>
              <a:t>lb</a:t>
            </a:r>
            <a:r>
              <a:rPr lang="en-US" sz="1800" dirty="0">
                <a:latin typeface="Bookman Old Style" panose="02050604050505020204" pitchFamily="18" charset="0"/>
              </a:rPr>
              <a:t>) is from v41 at 5° offset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Kinetic friction should be expected during rotation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This requires a REMOVED-</a:t>
            </a:r>
            <a:r>
              <a:rPr lang="en-US" sz="1800" dirty="0" err="1">
                <a:latin typeface="Bookman Old Style" panose="02050604050505020204" pitchFamily="18" charset="0"/>
              </a:rPr>
              <a:t>lb</a:t>
            </a:r>
            <a:r>
              <a:rPr lang="en-US" sz="1800" dirty="0">
                <a:latin typeface="Bookman Old Style" panose="02050604050505020204" pitchFamily="18" charset="0"/>
              </a:rPr>
              <a:t> pull at the end of the REMOVED-in lever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Weakest 5th percentile male push or pull is REMOVED </a:t>
            </a:r>
            <a:r>
              <a:rPr lang="en-US" sz="1800" dirty="0" err="1">
                <a:latin typeface="Bookman Old Style" panose="02050604050505020204" pitchFamily="18" charset="0"/>
              </a:rPr>
              <a:t>lb</a:t>
            </a:r>
            <a:r>
              <a:rPr lang="en-US" sz="1800" dirty="0">
                <a:latin typeface="Bookman Old Style" panose="02050604050505020204" pitchFamily="18" charset="0"/>
              </a:rPr>
              <a:t> at 90° or 60° elbow flexion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67BD8-915D-4F23-82FD-CF182E88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16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0DBD72-1CFB-4B47-90AA-29D36387C6F9}"/>
              </a:ext>
            </a:extLst>
          </p:cNvPr>
          <p:cNvSpPr txBox="1"/>
          <p:nvPr/>
        </p:nvSpPr>
        <p:spPr>
          <a:xfrm>
            <a:off x="8623938" y="3729240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78974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Interface Control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939" y="1645352"/>
            <a:ext cx="5999652" cy="4795701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Made revision to ICD including: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Linked Tables of Contents and Figures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Updated figures and part dimensions reflecting modifications to Magnetic Subsystem components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Force profile requirement lines and optimized magnet pattern force profiles for interface context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Detailed description of user requirements to overcome friction and magnetic torque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67BD8-915D-4F23-82FD-CF182E88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9DBCB4A-A1DD-44FF-BCED-5377A7291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291" y="1874015"/>
            <a:ext cx="4905892" cy="433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1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Magnet Hazard 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1" y="1427701"/>
            <a:ext cx="7481227" cy="4795701"/>
          </a:xfrm>
        </p:spPr>
        <p:txBody>
          <a:bodyPr>
            <a:normAutofit fontScale="92500"/>
          </a:bodyPr>
          <a:lstStyle/>
          <a:p>
            <a:pPr marL="201168" lvl="1" indent="0">
              <a:buNone/>
            </a:pPr>
            <a:endParaRPr lang="en-US" sz="2000" dirty="0">
              <a:latin typeface="Bookman Old Style" panose="0205060405050502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ookman Old Style" panose="02050604050505020204" pitchFamily="18" charset="0"/>
              </a:rPr>
              <a:t>Worked with Graphics and Safety departments to develop signs warning of magnetic field around magnets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800" dirty="0">
              <a:latin typeface="Bookman Old Style" panose="0205060405050502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>
                <a:latin typeface="Bookman Old Style" panose="02050604050505020204" pitchFamily="18" charset="0"/>
              </a:rPr>
              <a:t>CryoMag</a:t>
            </a:r>
            <a:r>
              <a:rPr lang="en-US" sz="2400" dirty="0">
                <a:latin typeface="Bookman Old Style" panose="02050604050505020204" pitchFamily="18" charset="0"/>
              </a:rPr>
              <a:t> magnets can produce magnetic field of up to REMOVED Gauss at a distance of REMOVED” with the strength increasing exponentially as distance decreases</a:t>
            </a:r>
            <a:endParaRPr lang="en-US" sz="1800" dirty="0">
              <a:latin typeface="Bookman Old Style" panose="0205060405050502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latin typeface="Bookman Old Style" panose="02050604050505020204" pitchFamily="18" charset="0"/>
              </a:rPr>
              <a:t>This can disrupt electronics (including medical implants)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200" dirty="0">
              <a:latin typeface="Bookman Old Style" panose="0205060405050502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ookman Old Style" panose="02050604050505020204" pitchFamily="18" charset="0"/>
              </a:rPr>
              <a:t>Ferrous metals in jewelry, belt buckles, etc. can be forcibly attracted to a magnet at REMOVED” or less.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67BD8-915D-4F23-82FD-CF182E88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2008A6-B29D-41BC-8EC6-1217A86898F5}"/>
              </a:ext>
            </a:extLst>
          </p:cNvPr>
          <p:cNvSpPr txBox="1"/>
          <p:nvPr/>
        </p:nvSpPr>
        <p:spPr>
          <a:xfrm>
            <a:off x="9076325" y="3913906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249902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Functional Flow Test Fixture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0969"/>
            <a:ext cx="4912761" cy="4795701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Functional flow test will be carried out after integrating the LFD and Magnetic Subsystems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Socket side will be mounted to a fixture in the Flight Loads Lab at AFRC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Fixture is to be constructed with slotted aluminum extrusion, sheet steel, simple fasteners, and an existing fixture platform in FLL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User will connect the probe side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>
                <a:latin typeface="Bookman Old Style" panose="02050604050505020204" pitchFamily="18" charset="0"/>
              </a:rPr>
              <a:t>Once mated, water will flow from one side to the other to examine LFD flow function with magnetic mating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err="1">
                <a:latin typeface="Bookman Old Style" panose="02050604050505020204" pitchFamily="18" charset="0"/>
              </a:rPr>
              <a:t>Demating</a:t>
            </a:r>
            <a:r>
              <a:rPr lang="en-US" sz="1800" dirty="0">
                <a:latin typeface="Bookman Old Style" panose="02050604050505020204" pitchFamily="18" charset="0"/>
              </a:rPr>
              <a:t> capability will be examined by using lever to rotate probe magnet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67BD8-915D-4F23-82FD-CF182E88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93B90D-3330-4D04-9705-96ADE3BA6608}"/>
              </a:ext>
            </a:extLst>
          </p:cNvPr>
          <p:cNvSpPr txBox="1"/>
          <p:nvPr/>
        </p:nvSpPr>
        <p:spPr>
          <a:xfrm>
            <a:off x="9900458" y="3672775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A30066-BEC2-4A20-9C55-0FE36F358870}"/>
              </a:ext>
            </a:extLst>
          </p:cNvPr>
          <p:cNvSpPr txBox="1"/>
          <p:nvPr/>
        </p:nvSpPr>
        <p:spPr>
          <a:xfrm>
            <a:off x="6459368" y="3672775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2439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Lessons Learned</a:t>
            </a:r>
          </a:p>
        </p:txBody>
      </p:sp>
      <p:pic>
        <p:nvPicPr>
          <p:cNvPr id="12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5451D4-9613-4DA5-B32F-8BAA6A8E1302}"/>
              </a:ext>
            </a:extLst>
          </p:cNvPr>
          <p:cNvSpPr txBox="1"/>
          <p:nvPr/>
        </p:nvSpPr>
        <p:spPr>
          <a:xfrm>
            <a:off x="659130" y="2141617"/>
            <a:ext cx="53006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Crunch time to meet project deadlines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Task prioritization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Application of SE fundamentals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Multitasking: full-time student and part-time intern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Balancing academic and internship priorities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Working around meeting scheduling conflicts with classes</a:t>
            </a:r>
          </a:p>
          <a:p>
            <a:endParaRPr lang="en-US" sz="2000" dirty="0">
              <a:latin typeface="Bookman Old Style" panose="02050604050505020204" pitchFamily="18" charset="0"/>
            </a:endParaRPr>
          </a:p>
          <a:p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068090-CFF0-4B12-B206-1839989F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20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02FBE-A52D-453A-9F1E-8BA40EE5DF4C}"/>
              </a:ext>
            </a:extLst>
          </p:cNvPr>
          <p:cNvSpPr txBox="1"/>
          <p:nvPr/>
        </p:nvSpPr>
        <p:spPr>
          <a:xfrm>
            <a:off x="8242797" y="3806539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REMOVED</a:t>
            </a:r>
          </a:p>
        </p:txBody>
      </p:sp>
    </p:spTree>
    <p:extLst>
      <p:ext uri="{BB962C8B-B14F-4D97-AF65-F5344CB8AC3E}">
        <p14:creationId xmlns:p14="http://schemas.microsoft.com/office/powerpoint/2010/main" val="277587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Future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D3CB80-FA65-4970-8316-E22546075577}"/>
              </a:ext>
            </a:extLst>
          </p:cNvPr>
          <p:cNvSpPr txBox="1"/>
          <p:nvPr/>
        </p:nvSpPr>
        <p:spPr>
          <a:xfrm>
            <a:off x="347980" y="1836518"/>
            <a:ext cx="97556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Returning to </a:t>
            </a:r>
            <a:r>
              <a:rPr lang="en-US" sz="2000" dirty="0" err="1">
                <a:latin typeface="Bookman Old Style" panose="02050604050505020204" pitchFamily="18" charset="0"/>
              </a:rPr>
              <a:t>CryoMag</a:t>
            </a:r>
            <a:r>
              <a:rPr lang="en-US" sz="2000" dirty="0">
                <a:latin typeface="Bookman Old Style" panose="02050604050505020204" pitchFamily="18" charset="0"/>
              </a:rPr>
              <a:t> in Summer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Continuing DUNE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Graduated Mechanical Engineering BS with Systems Engineering Minor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Graduating Mechanical Engineering MS in December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64EB81-D1F3-43FE-A891-6C640E9D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21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30BAA2-1298-421F-B8C8-9B141E7A5811}"/>
              </a:ext>
            </a:extLst>
          </p:cNvPr>
          <p:cNvSpPr txBox="1"/>
          <p:nvPr/>
        </p:nvSpPr>
        <p:spPr>
          <a:xfrm>
            <a:off x="5054354" y="4329859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IMAGES REMOVED</a:t>
            </a:r>
          </a:p>
        </p:txBody>
      </p:sp>
    </p:spTree>
    <p:extLst>
      <p:ext uri="{BB962C8B-B14F-4D97-AF65-F5344CB8AC3E}">
        <p14:creationId xmlns:p14="http://schemas.microsoft.com/office/powerpoint/2010/main" val="423551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Acknowledgements 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3E978B-DBE7-4C66-9DAA-E43B6910E10E}"/>
              </a:ext>
            </a:extLst>
          </p:cNvPr>
          <p:cNvSpPr txBox="1"/>
          <p:nvPr/>
        </p:nvSpPr>
        <p:spPr>
          <a:xfrm>
            <a:off x="1238698" y="2194560"/>
            <a:ext cx="99169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Bookman Old Style" panose="02050604050505020204" pitchFamily="18" charset="0"/>
              </a:rPr>
              <a:t>CryoMag</a:t>
            </a:r>
            <a:r>
              <a:rPr lang="en-US" sz="2000" dirty="0">
                <a:latin typeface="Bookman Old Style" panose="02050604050505020204" pitchFamily="18" charset="0"/>
              </a:rPr>
              <a:t> Team – Paul, Shideh, Jonathan, Cliff, Scott, Nic, Jeanette, Andrew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CMR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Other </a:t>
            </a:r>
            <a:r>
              <a:rPr lang="en-US" sz="2000" dirty="0" err="1">
                <a:latin typeface="Bookman Old Style" panose="02050604050505020204" pitchFamily="18" charset="0"/>
              </a:rPr>
              <a:t>MagSep</a:t>
            </a:r>
            <a:r>
              <a:rPr lang="en-US" sz="2000" dirty="0">
                <a:latin typeface="Bookman Old Style" panose="02050604050505020204" pitchFamily="18" charset="0"/>
              </a:rPr>
              <a:t> Interns – Berny, Diya, Karelia, Michael, Stella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Maria Peters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485BF-F632-4DD9-B535-ACC7739E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8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24260" y="2229579"/>
            <a:ext cx="4343480" cy="1449387"/>
          </a:xfrm>
        </p:spPr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Questions?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C0D680-80EA-49DD-8191-FAB753987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0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17147</TotalTime>
  <Words>3161</Words>
  <Application>Microsoft Office PowerPoint</Application>
  <PresentationFormat>Widescreen</PresentationFormat>
  <Paragraphs>307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Baskerville Old Face</vt:lpstr>
      <vt:lpstr>Bookman Old Style</vt:lpstr>
      <vt:lpstr>Calibri</vt:lpstr>
      <vt:lpstr>Calibri Light</vt:lpstr>
      <vt:lpstr>Retrospect</vt:lpstr>
      <vt:lpstr> CryoMag Coupler</vt:lpstr>
      <vt:lpstr>Kole Pickner</vt:lpstr>
      <vt:lpstr>What is CryoMag Coupler?</vt:lpstr>
      <vt:lpstr>Project Background</vt:lpstr>
      <vt:lpstr>Dust Mitigation Subsystem Preliminary Design Review</vt:lpstr>
      <vt:lpstr>Dust Mitigation Subsystem Preliminary Design Review</vt:lpstr>
      <vt:lpstr>Handle Design</vt:lpstr>
      <vt:lpstr>Test Schedule UID Matching</vt:lpstr>
      <vt:lpstr>Magnetics Subsystem Requirements</vt:lpstr>
      <vt:lpstr>Magnetics Subsystem Requirements for Updated LFD</vt:lpstr>
      <vt:lpstr>Automatic Mating Requirements</vt:lpstr>
      <vt:lpstr>Optimized CMR Magnets</vt:lpstr>
      <vt:lpstr>Magnetic Subsystem Drawings and Diagrams</vt:lpstr>
      <vt:lpstr>Magnetic Subsystem Critical Design Review</vt:lpstr>
      <vt:lpstr>Magnetic Subsystem User Force Requirements</vt:lpstr>
      <vt:lpstr>Magnetic Subsystem User Force Requirements</vt:lpstr>
      <vt:lpstr>Interface Control Document</vt:lpstr>
      <vt:lpstr>Magnet Hazard Sign</vt:lpstr>
      <vt:lpstr>Functional Flow Test Fixture</vt:lpstr>
      <vt:lpstr>Lessons Learned</vt:lpstr>
      <vt:lpstr>Future </vt:lpstr>
      <vt:lpstr>Acknowledgements </vt:lpstr>
      <vt:lpstr>Questions?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Aerodynamic Models  for the  Towed Glider Air Launch Sytem</dc:title>
  <dc:creator>McLaughlin, Kassidy M. (AFRC-RA)</dc:creator>
  <cp:lastModifiedBy>Pickner, Kole S. (AFRC-540)[AFRC Office of Education]</cp:lastModifiedBy>
  <cp:revision>303</cp:revision>
  <dcterms:created xsi:type="dcterms:W3CDTF">2016-07-21T15:58:30Z</dcterms:created>
  <dcterms:modified xsi:type="dcterms:W3CDTF">2022-05-13T21:18:06Z</dcterms:modified>
</cp:coreProperties>
</file>