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5" r:id="rId7"/>
    <p:sldId id="262" r:id="rId8"/>
    <p:sldId id="266" r:id="rId9"/>
    <p:sldId id="268" r:id="rId10"/>
    <p:sldId id="270" r:id="rId11"/>
    <p:sldId id="275" r:id="rId12"/>
    <p:sldId id="271" r:id="rId13"/>
    <p:sldId id="272" r:id="rId14"/>
    <p:sldId id="276" r:id="rId15"/>
    <p:sldId id="273" r:id="rId16"/>
    <p:sldId id="274" r:id="rId17"/>
    <p:sldId id="277" r:id="rId18"/>
    <p:sldId id="278" r:id="rId19"/>
    <p:sldId id="281" r:id="rId20"/>
    <p:sldId id="280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[MISSE-10 Pre-flight and Post-flight Data.xlsx]IMM Average Changes Plot!PivotTable4</c:name>
    <c:fmtId val="1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MISSE-10</a:t>
            </a:r>
            <a:r>
              <a:rPr lang="en-US" baseline="0" dirty="0"/>
              <a:t> IMM Average Change of Optical Properties per Solar Cell Coating Type and Designation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rgbClr val="EF2FD4"/>
          </a:solidFill>
          <a:ln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12700"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12700"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12700"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12700"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rgbClr val="FF0000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c:spPr>
      </c:pivotFmt>
      <c:pivotFmt>
        <c:idx val="7"/>
        <c:spPr>
          <a:solidFill>
            <a:srgbClr val="EF2FD4"/>
          </a:solidFill>
          <a:ln w="12700">
            <a:solidFill>
              <a:schemeClr val="tx1"/>
            </a:solidFill>
          </a:ln>
          <a:effectLst/>
        </c:spPr>
      </c:pivotFmt>
      <c:pivotFmt>
        <c:idx val="8"/>
        <c:spPr>
          <a:solidFill>
            <a:srgbClr val="EF2FD4"/>
          </a:solidFill>
          <a:ln>
            <a:solidFill>
              <a:schemeClr val="tx1"/>
            </a:solidFill>
          </a:ln>
          <a:effectLst/>
        </c:spPr>
      </c:pivotFmt>
      <c:pivotFmt>
        <c:idx val="9"/>
        <c:spPr>
          <a:solidFill>
            <a:srgbClr val="EF2FD4"/>
          </a:solidFill>
          <a:ln>
            <a:solidFill>
              <a:schemeClr val="tx1"/>
            </a:solidFill>
          </a:ln>
          <a:effectLst/>
        </c:spPr>
      </c:pivotFmt>
      <c:pivotFmt>
        <c:idx val="10"/>
        <c:spPr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/>
        </c:spPr>
      </c:pivotFmt>
      <c:pivotFmt>
        <c:idx val="11"/>
        <c:spPr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/>
        </c:spPr>
      </c:pivotFmt>
      <c:pivotFmt>
        <c:idx val="12"/>
        <c:spPr>
          <a:solidFill>
            <a:srgbClr val="EF2FD4"/>
          </a:solidFill>
          <a:ln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 w="12700"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 w="12700"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 w="12700"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 w="12700"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rgbClr val="EF2FD4"/>
          </a:solidFill>
          <a:ln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 w="12700"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 w="12700"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 w="12700"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 w="12700"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6.2928587972187019E-2"/>
          <c:y val="8.9339414165813924E-2"/>
          <c:w val="0.92412296807562844"/>
          <c:h val="0.842002976859283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'IMM Average Changes Plot'!$B$3:$B$4</c:f>
              <c:strCache>
                <c:ptCount val="1"/>
                <c:pt idx="0">
                  <c:v>Product of Bare Flight</c:v>
                </c:pt>
              </c:strCache>
            </c:strRef>
          </c:tx>
          <c:spPr>
            <a:pattFill prst="ltDnDiag">
              <a:fgClr>
                <a:srgbClr val="EF2FD4"/>
              </a:fgClr>
              <a:bgClr>
                <a:sysClr val="window" lastClr="FFFFFF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BFB-4D3B-9437-BCB3598454CF}"/>
              </c:ext>
            </c:extLst>
          </c:dPt>
          <c:cat>
            <c:strRef>
              <c:f>'IMM Average Changes Plot'!$A$5:$A$6</c:f>
              <c:strCache>
                <c:ptCount val="2"/>
                <c:pt idx="0">
                  <c:v>Average Infrared Emittance change:</c:v>
                </c:pt>
                <c:pt idx="1">
                  <c:v>Average Solar absorptance change: </c:v>
                </c:pt>
              </c:strCache>
            </c:strRef>
          </c:cat>
          <c:val>
            <c:numRef>
              <c:f>'IMM Average Changes Plot'!$B$5:$B$6</c:f>
              <c:numCache>
                <c:formatCode>General</c:formatCode>
                <c:ptCount val="2"/>
                <c:pt idx="0">
                  <c:v>1.1111111111109888E-4</c:v>
                </c:pt>
                <c:pt idx="1">
                  <c:v>-2.0000000000000018E-3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FB-4D3B-9437-BCB3598454CF}"/>
            </c:ext>
          </c:extLst>
        </c:ser>
        <c:ser>
          <c:idx val="1"/>
          <c:order val="1"/>
          <c:tx>
            <c:strRef>
              <c:f>'IMM Average Changes Plot'!$C$3:$C$4</c:f>
              <c:strCache>
                <c:ptCount val="1"/>
                <c:pt idx="0">
                  <c:v>Product of Bare Control</c:v>
                </c:pt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'IMM Average Changes Plot'!$A$5:$A$6</c:f>
              <c:strCache>
                <c:ptCount val="2"/>
                <c:pt idx="0">
                  <c:v>Average Infrared Emittance change:</c:v>
                </c:pt>
                <c:pt idx="1">
                  <c:v>Average Solar absorptance change: </c:v>
                </c:pt>
              </c:strCache>
            </c:strRef>
          </c:cat>
          <c:val>
            <c:numRef>
              <c:f>'IMM Average Changes Plot'!$C$5:$C$6</c:f>
              <c:numCache>
                <c:formatCode>General</c:formatCode>
                <c:ptCount val="2"/>
                <c:pt idx="0">
                  <c:v>-7.5555555555555376E-3</c:v>
                </c:pt>
                <c:pt idx="1">
                  <c:v>-1.3333333333333346E-3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FB-4D3B-9437-BCB3598454CF}"/>
            </c:ext>
          </c:extLst>
        </c:ser>
        <c:ser>
          <c:idx val="2"/>
          <c:order val="2"/>
          <c:tx>
            <c:strRef>
              <c:f>'IMM Average Changes Plot'!$D$3:$D$4</c:f>
              <c:strCache>
                <c:ptCount val="1"/>
                <c:pt idx="0">
                  <c:v>Product of Optinox Flight</c:v>
                </c:pt>
              </c:strCache>
            </c:strRef>
          </c:tx>
          <c:spPr>
            <a:pattFill prst="ltDnDiag">
              <a:fgClr>
                <a:sysClr val="window" lastClr="FFFFFF">
                  <a:lumMod val="50000"/>
                </a:sysClr>
              </a:fgClr>
              <a:bgClr>
                <a:sysClr val="window" lastClr="FFFFFF"/>
              </a:bgClr>
            </a:patt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'IMM Average Changes Plot'!$A$5:$A$6</c:f>
              <c:strCache>
                <c:ptCount val="2"/>
                <c:pt idx="0">
                  <c:v>Average Infrared Emittance change:</c:v>
                </c:pt>
                <c:pt idx="1">
                  <c:v>Average Solar absorptance change: </c:v>
                </c:pt>
              </c:strCache>
            </c:strRef>
          </c:cat>
          <c:val>
            <c:numRef>
              <c:f>'IMM Average Changes Plot'!$D$5:$D$6</c:f>
              <c:numCache>
                <c:formatCode>General</c:formatCode>
                <c:ptCount val="2"/>
                <c:pt idx="0">
                  <c:v>-1.5666666666666568E-2</c:v>
                </c:pt>
                <c:pt idx="1">
                  <c:v>-1.8333333333333351E-2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BFB-4D3B-9437-BCB3598454CF}"/>
            </c:ext>
          </c:extLst>
        </c:ser>
        <c:ser>
          <c:idx val="3"/>
          <c:order val="3"/>
          <c:tx>
            <c:strRef>
              <c:f>'IMM Average Changes Plot'!$E$3:$E$4</c:f>
              <c:strCache>
                <c:ptCount val="1"/>
                <c:pt idx="0">
                  <c:v>Product of Optinox Control</c:v>
                </c:pt>
              </c:strCache>
            </c:strRef>
          </c:tx>
          <c:spPr>
            <a:solidFill>
              <a:schemeClr val="accent4"/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'IMM Average Changes Plot'!$A$5:$A$6</c:f>
              <c:strCache>
                <c:ptCount val="2"/>
                <c:pt idx="0">
                  <c:v>Average Infrared Emittance change:</c:v>
                </c:pt>
                <c:pt idx="1">
                  <c:v>Average Solar absorptance change: </c:v>
                </c:pt>
              </c:strCache>
            </c:strRef>
          </c:cat>
          <c:val>
            <c:numRef>
              <c:f>'IMM Average Changes Plot'!$E$5:$E$6</c:f>
              <c:numCache>
                <c:formatCode>General</c:formatCode>
                <c:ptCount val="2"/>
                <c:pt idx="0">
                  <c:v>-4.4444444444443993E-3</c:v>
                </c:pt>
                <c:pt idx="1">
                  <c:v>-1.0000000000000009E-3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BFB-4D3B-9437-BCB3598454CF}"/>
            </c:ext>
          </c:extLst>
        </c:ser>
        <c:ser>
          <c:idx val="4"/>
          <c:order val="4"/>
          <c:tx>
            <c:strRef>
              <c:f>'IMM Average Changes Plot'!$F$3:$F$4</c:f>
              <c:strCache>
                <c:ptCount val="1"/>
                <c:pt idx="0">
                  <c:v>Product of Optinox w/ Poss Flight</c:v>
                </c:pt>
              </c:strCache>
            </c:strRef>
          </c:tx>
          <c:spPr>
            <a:pattFill prst="ltDnDiag">
              <a:fgClr>
                <a:srgbClr val="FF0000"/>
              </a:fgClr>
              <a:bgClr>
                <a:sysClr val="window" lastClr="FFFFFF"/>
              </a:bgClr>
            </a:pattFill>
            <a:ln>
              <a:solidFill>
                <a:sysClr val="windowText" lastClr="000000">
                  <a:lumMod val="95000"/>
                  <a:lumOff val="5000"/>
                </a:sysClr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3BFB-4D3B-9437-BCB3598454CF}"/>
              </c:ext>
            </c:extLst>
          </c:dPt>
          <c:cat>
            <c:strRef>
              <c:f>'IMM Average Changes Plot'!$A$5:$A$6</c:f>
              <c:strCache>
                <c:ptCount val="2"/>
                <c:pt idx="0">
                  <c:v>Average Infrared Emittance change:</c:v>
                </c:pt>
                <c:pt idx="1">
                  <c:v>Average Solar absorptance change: </c:v>
                </c:pt>
              </c:strCache>
            </c:strRef>
          </c:cat>
          <c:val>
            <c:numRef>
              <c:f>'IMM Average Changes Plot'!$F$5:$F$6</c:f>
              <c:numCache>
                <c:formatCode>General</c:formatCode>
                <c:ptCount val="2"/>
                <c:pt idx="0">
                  <c:v>-2.3333333333332984E-3</c:v>
                </c:pt>
                <c:pt idx="1">
                  <c:v>-1.3666666666666679E-2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BFB-4D3B-9437-BCB3598454CF}"/>
            </c:ext>
          </c:extLst>
        </c:ser>
        <c:ser>
          <c:idx val="5"/>
          <c:order val="5"/>
          <c:tx>
            <c:strRef>
              <c:f>'IMM Average Changes Plot'!$G$3:$G$4</c:f>
              <c:strCache>
                <c:ptCount val="1"/>
                <c:pt idx="0">
                  <c:v>Product of Optinox w/ Poss Control</c:v>
                </c:pt>
              </c:strCache>
            </c:strRef>
          </c:tx>
          <c:spPr>
            <a:solidFill>
              <a:schemeClr val="accent6"/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'IMM Average Changes Plot'!$A$5:$A$6</c:f>
              <c:strCache>
                <c:ptCount val="2"/>
                <c:pt idx="0">
                  <c:v>Average Infrared Emittance change:</c:v>
                </c:pt>
                <c:pt idx="1">
                  <c:v>Average Solar absorptance change: </c:v>
                </c:pt>
              </c:strCache>
            </c:strRef>
          </c:cat>
          <c:val>
            <c:numRef>
              <c:f>'IMM Average Changes Plot'!$G$5:$G$6</c:f>
              <c:numCache>
                <c:formatCode>General</c:formatCode>
                <c:ptCount val="2"/>
                <c:pt idx="0">
                  <c:v>1.8333333333333535E-3</c:v>
                </c:pt>
                <c:pt idx="1">
                  <c:v>1.5000000000000013E-3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BFB-4D3B-9437-BCB3598454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98364944"/>
        <c:axId val="1277908304"/>
      </c:barChart>
      <c:catAx>
        <c:axId val="1698364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7908304"/>
        <c:crosses val="autoZero"/>
        <c:auto val="1"/>
        <c:lblAlgn val="ctr"/>
        <c:lblOffset val="100"/>
        <c:noMultiLvlLbl val="0"/>
      </c:catAx>
      <c:valAx>
        <c:axId val="1277908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Average</a:t>
                </a:r>
                <a:r>
                  <a:rPr lang="en-US" baseline="0" dirty="0"/>
                  <a:t> Change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8364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7355450249852292E-2"/>
          <c:y val="0.86704833857368702"/>
          <c:w val="0.90351570696068229"/>
          <c:h val="7.8531246984974587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[MISSE-10 Pre-flight and Post-flight Data.xlsx]IMM Average Changes Plot!PivotTable4</c:name>
    <c:fmtId val="2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MISSE-10</a:t>
            </a:r>
            <a:r>
              <a:rPr lang="en-US" baseline="0" dirty="0"/>
              <a:t> IMM Average Power Percent Change per Solar Cell Coating Type and Designation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rgbClr val="EF2FD4"/>
          </a:solidFill>
          <a:ln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12700"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12700"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12700"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12700"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rgbClr val="FF0000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c:spPr>
      </c:pivotFmt>
      <c:pivotFmt>
        <c:idx val="7"/>
        <c:spPr>
          <a:solidFill>
            <a:srgbClr val="EF2FD4"/>
          </a:solidFill>
          <a:ln w="12700">
            <a:solidFill>
              <a:schemeClr val="tx1"/>
            </a:solidFill>
          </a:ln>
          <a:effectLst/>
        </c:spPr>
      </c:pivotFmt>
      <c:pivotFmt>
        <c:idx val="8"/>
      </c:pivotFmt>
      <c:pivotFmt>
        <c:idx val="9"/>
      </c:pivotFmt>
      <c:pivotFmt>
        <c:idx val="10"/>
      </c:pivotFmt>
      <c:pivotFmt>
        <c:idx val="11"/>
      </c:pivotFmt>
      <c:pivotFmt>
        <c:idx val="12"/>
        <c:spPr>
          <a:solidFill>
            <a:srgbClr val="EF2FD4"/>
          </a:solidFill>
          <a:ln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rgbClr val="EF2FD4"/>
          </a:solidFill>
          <a:ln w="12700">
            <a:solidFill>
              <a:schemeClr val="tx1"/>
            </a:solidFill>
          </a:ln>
          <a:effectLst/>
        </c:spPr>
      </c:pivotFmt>
      <c:pivotFmt>
        <c:idx val="14"/>
        <c:spPr>
          <a:solidFill>
            <a:schemeClr val="accent1"/>
          </a:solidFill>
          <a:ln w="12700"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 w="12700"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 w="12700"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rgbClr val="FF0000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c:spPr>
      </c:pivotFmt>
      <c:pivotFmt>
        <c:idx val="19"/>
        <c:spPr>
          <a:solidFill>
            <a:schemeClr val="accent1"/>
          </a:solidFill>
          <a:ln w="12700"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rgbClr val="EF2FD4"/>
          </a:solidFill>
          <a:ln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rgbClr val="EF2FD4"/>
          </a:solidFill>
          <a:ln w="12700">
            <a:solidFill>
              <a:schemeClr val="tx1"/>
            </a:solidFill>
          </a:ln>
          <a:effectLst/>
        </c:spPr>
      </c:pivotFmt>
      <c:pivotFmt>
        <c:idx val="22"/>
        <c:spPr>
          <a:solidFill>
            <a:schemeClr val="accent1"/>
          </a:solidFill>
          <a:ln w="12700"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 w="12700"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 w="12700"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rgbClr val="FF0000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c:spPr>
      </c:pivotFmt>
      <c:pivotFmt>
        <c:idx val="27"/>
        <c:spPr>
          <a:solidFill>
            <a:schemeClr val="accent1"/>
          </a:solidFill>
          <a:ln w="12700"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'IMM Average Changes Plot'!$B$3:$B$4</c:f>
              <c:strCache>
                <c:ptCount val="1"/>
                <c:pt idx="0">
                  <c:v>Product of Bare Flight</c:v>
                </c:pt>
              </c:strCache>
            </c:strRef>
          </c:tx>
          <c:spPr>
            <a:pattFill prst="ltDnDiag">
              <a:fgClr>
                <a:srgbClr val="EF2FD4"/>
              </a:fgClr>
              <a:bgClr>
                <a:sysClr val="window" lastClr="FFFFFF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ltDnDiag">
                <a:fgClr>
                  <a:srgbClr val="EF2FD4"/>
                </a:fgClr>
                <a:bgClr>
                  <a:sysClr val="window" lastClr="FFFFFF"/>
                </a:bgClr>
              </a:patt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830-4319-B54F-98539820A4A7}"/>
              </c:ext>
            </c:extLst>
          </c:dPt>
          <c:cat>
            <c:strRef>
              <c:f>'IMM Average Changes Plot'!$A$5</c:f>
              <c:strCache>
                <c:ptCount val="1"/>
                <c:pt idx="0">
                  <c:v>Average Power Percent Change [%]:</c:v>
                </c:pt>
              </c:strCache>
            </c:strRef>
          </c:cat>
          <c:val>
            <c:numRef>
              <c:f>'IMM Average Changes Plot'!$B$5</c:f>
              <c:numCache>
                <c:formatCode>General</c:formatCode>
                <c:ptCount val="1"/>
                <c:pt idx="0">
                  <c:v>-21.734142444649951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830-4319-B54F-98539820A4A7}"/>
            </c:ext>
          </c:extLst>
        </c:ser>
        <c:ser>
          <c:idx val="1"/>
          <c:order val="1"/>
          <c:tx>
            <c:strRef>
              <c:f>'IMM Average Changes Plot'!$C$3:$C$4</c:f>
              <c:strCache>
                <c:ptCount val="1"/>
                <c:pt idx="0">
                  <c:v>Product of Bare Control</c:v>
                </c:pt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'IMM Average Changes Plot'!$A$5</c:f>
              <c:strCache>
                <c:ptCount val="1"/>
                <c:pt idx="0">
                  <c:v>Average Power Percent Change [%]:</c:v>
                </c:pt>
              </c:strCache>
            </c:strRef>
          </c:cat>
          <c:val>
            <c:numRef>
              <c:f>'IMM Average Changes Plot'!$C$5</c:f>
              <c:numCache>
                <c:formatCode>General</c:formatCode>
                <c:ptCount val="1"/>
                <c:pt idx="0">
                  <c:v>0.56147511035478626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830-4319-B54F-98539820A4A7}"/>
            </c:ext>
          </c:extLst>
        </c:ser>
        <c:ser>
          <c:idx val="2"/>
          <c:order val="2"/>
          <c:tx>
            <c:strRef>
              <c:f>'IMM Average Changes Plot'!$D$3:$D$4</c:f>
              <c:strCache>
                <c:ptCount val="1"/>
                <c:pt idx="0">
                  <c:v>Product of Optinox Flight</c:v>
                </c:pt>
              </c:strCache>
            </c:strRef>
          </c:tx>
          <c:spPr>
            <a:pattFill prst="ltDnDiag">
              <a:fgClr>
                <a:sysClr val="window" lastClr="FFFFFF">
                  <a:lumMod val="50000"/>
                </a:sysClr>
              </a:fgClr>
              <a:bgClr>
                <a:sysClr val="window" lastClr="FFFFFF"/>
              </a:bgClr>
            </a:patt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'IMM Average Changes Plot'!$A$5</c:f>
              <c:strCache>
                <c:ptCount val="1"/>
                <c:pt idx="0">
                  <c:v>Average Power Percent Change [%]:</c:v>
                </c:pt>
              </c:strCache>
            </c:strRef>
          </c:cat>
          <c:val>
            <c:numRef>
              <c:f>'IMM Average Changes Plot'!$D$5</c:f>
              <c:numCache>
                <c:formatCode>General</c:formatCode>
                <c:ptCount val="1"/>
                <c:pt idx="0">
                  <c:v>-20.994917878662804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830-4319-B54F-98539820A4A7}"/>
            </c:ext>
          </c:extLst>
        </c:ser>
        <c:ser>
          <c:idx val="3"/>
          <c:order val="3"/>
          <c:tx>
            <c:strRef>
              <c:f>'IMM Average Changes Plot'!$E$3:$E$4</c:f>
              <c:strCache>
                <c:ptCount val="1"/>
                <c:pt idx="0">
                  <c:v>Product of Optinox Control</c:v>
                </c:pt>
              </c:strCache>
            </c:strRef>
          </c:tx>
          <c:spPr>
            <a:solidFill>
              <a:schemeClr val="accent4"/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'IMM Average Changes Plot'!$A$5</c:f>
              <c:strCache>
                <c:ptCount val="1"/>
                <c:pt idx="0">
                  <c:v>Average Power Percent Change [%]:</c:v>
                </c:pt>
              </c:strCache>
            </c:strRef>
          </c:cat>
          <c:val>
            <c:numRef>
              <c:f>'IMM Average Changes Plot'!$E$5</c:f>
              <c:numCache>
                <c:formatCode>General</c:formatCode>
                <c:ptCount val="1"/>
                <c:pt idx="0">
                  <c:v>-0.3492056457016694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830-4319-B54F-98539820A4A7}"/>
            </c:ext>
          </c:extLst>
        </c:ser>
        <c:ser>
          <c:idx val="4"/>
          <c:order val="4"/>
          <c:tx>
            <c:strRef>
              <c:f>'IMM Average Changes Plot'!$F$3:$F$4</c:f>
              <c:strCache>
                <c:ptCount val="1"/>
                <c:pt idx="0">
                  <c:v>Product of Optinox w/ Poss Flight</c:v>
                </c:pt>
              </c:strCache>
            </c:strRef>
          </c:tx>
          <c:spPr>
            <a:pattFill prst="ltDnDiag">
              <a:fgClr>
                <a:srgbClr val="FF0000"/>
              </a:fgClr>
              <a:bgClr>
                <a:sysClr val="window" lastClr="FFFFFF"/>
              </a:bgClr>
            </a:patt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ltDnDiag">
                <a:fgClr>
                  <a:srgbClr val="FF0000"/>
                </a:fgClr>
                <a:bgClr>
                  <a:sysClr val="window" lastClr="FFFFFF"/>
                </a:bgClr>
              </a:patt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830-4319-B54F-98539820A4A7}"/>
              </c:ext>
            </c:extLst>
          </c:dPt>
          <c:cat>
            <c:strRef>
              <c:f>'IMM Average Changes Plot'!$A$5</c:f>
              <c:strCache>
                <c:ptCount val="1"/>
                <c:pt idx="0">
                  <c:v>Average Power Percent Change [%]:</c:v>
                </c:pt>
              </c:strCache>
            </c:strRef>
          </c:cat>
          <c:val>
            <c:numRef>
              <c:f>'IMM Average Changes Plot'!$F$5</c:f>
              <c:numCache>
                <c:formatCode>General</c:formatCode>
                <c:ptCount val="1"/>
                <c:pt idx="0">
                  <c:v>-23.012155276550413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830-4319-B54F-98539820A4A7}"/>
            </c:ext>
          </c:extLst>
        </c:ser>
        <c:ser>
          <c:idx val="5"/>
          <c:order val="5"/>
          <c:tx>
            <c:strRef>
              <c:f>'IMM Average Changes Plot'!$G$3:$G$4</c:f>
              <c:strCache>
                <c:ptCount val="1"/>
                <c:pt idx="0">
                  <c:v>Product of Optinox w/ Poss Control</c:v>
                </c:pt>
              </c:strCache>
            </c:strRef>
          </c:tx>
          <c:spPr>
            <a:solidFill>
              <a:schemeClr val="accent6"/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'IMM Average Changes Plot'!$A$5</c:f>
              <c:strCache>
                <c:ptCount val="1"/>
                <c:pt idx="0">
                  <c:v>Average Power Percent Change [%]:</c:v>
                </c:pt>
              </c:strCache>
            </c:strRef>
          </c:cat>
          <c:val>
            <c:numRef>
              <c:f>'IMM Average Changes Plot'!$G$5</c:f>
              <c:numCache>
                <c:formatCode>General</c:formatCode>
                <c:ptCount val="1"/>
                <c:pt idx="0">
                  <c:v>-0.16853808199830583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830-4319-B54F-98539820A4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98364944"/>
        <c:axId val="1277908304"/>
      </c:barChart>
      <c:catAx>
        <c:axId val="1698364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7908304"/>
        <c:crosses val="autoZero"/>
        <c:auto val="1"/>
        <c:lblAlgn val="ctr"/>
        <c:lblOffset val="100"/>
        <c:noMultiLvlLbl val="0"/>
      </c:catAx>
      <c:valAx>
        <c:axId val="1277908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Average</a:t>
                </a:r>
                <a:r>
                  <a:rPr lang="en-US" baseline="0"/>
                  <a:t> Change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8364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95556457458244"/>
          <c:y val="0.86846430458184576"/>
          <c:w val="0.8782795385763541"/>
          <c:h val="7.8531246984974587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[MISSE-10 Pre-flight and Post-flight Data.xlsx]CIGS Average Changes Plot!PivotTable5</c:name>
    <c:fmtId val="1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MISSE-10</a:t>
            </a:r>
            <a:r>
              <a:rPr lang="en-US" baseline="0" dirty="0"/>
              <a:t> CIGS </a:t>
            </a:r>
            <a:r>
              <a:rPr lang="en-US" sz="1400" b="0" i="0" u="none" strike="noStrike" baseline="0" dirty="0">
                <a:effectLst/>
              </a:rPr>
              <a:t>Average Change of Optical Properties per Solar Cell Coating Type and Designation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rgbClr val="EF2FD4"/>
          </a:solidFill>
          <a:ln w="12700"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12700"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12700"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12700"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12700"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12700"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rgbClr val="D29DFD"/>
          </a:solidFill>
          <a:ln w="12700"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 w="12700"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 w="12700">
            <a:solidFill>
              <a:schemeClr val="tx1"/>
            </a:solidFill>
          </a:ln>
          <a:effectLst/>
        </c:spPr>
      </c:pivotFmt>
      <c:pivotFmt>
        <c:idx val="9"/>
        <c:spPr>
          <a:solidFill>
            <a:schemeClr val="accent3"/>
          </a:solidFill>
          <a:ln w="12700">
            <a:solidFill>
              <a:schemeClr val="tx1"/>
            </a:solidFill>
          </a:ln>
          <a:effectLst/>
        </c:spPr>
      </c:pivotFmt>
      <c:pivotFmt>
        <c:idx val="10"/>
        <c:spPr>
          <a:solidFill>
            <a:schemeClr val="accent3"/>
          </a:solidFill>
          <a:ln w="12700">
            <a:solidFill>
              <a:schemeClr val="tx1"/>
            </a:solidFill>
          </a:ln>
          <a:effectLst/>
        </c:spPr>
      </c:pivotFmt>
      <c:pivotFmt>
        <c:idx val="11"/>
        <c:spPr>
          <a:solidFill>
            <a:srgbClr val="EF2FD4"/>
          </a:solidFill>
          <a:ln w="12700"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 w="12700"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 w="12700"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 w="12700"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 w="12700"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 w="12700"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rgbClr val="D29DFD"/>
          </a:solidFill>
          <a:ln w="12700"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 w="12700"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rgbClr val="EF2FD4"/>
          </a:solidFill>
          <a:ln w="12700"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 w="12700"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 w="12700"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/>
          </a:solidFill>
          <a:ln w="12700"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 w="12700"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 w="12700"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rgbClr val="D29DFD"/>
          </a:solidFill>
          <a:ln w="12700"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1"/>
          </a:solidFill>
          <a:ln w="12700"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3.0061088241601495E-2"/>
          <c:y val="9.9375573308849663E-2"/>
          <c:w val="0.95835839888508756"/>
          <c:h val="0.838469097650899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'CIGS Average Changes Plot'!$B$3</c:f>
              <c:strCache>
                <c:ptCount val="1"/>
                <c:pt idx="0">
                  <c:v>Product of Bare Flight</c:v>
                </c:pt>
              </c:strCache>
            </c:strRef>
          </c:tx>
          <c:spPr>
            <a:pattFill prst="dkDnDiag">
              <a:fgClr>
                <a:srgbClr val="EF2FD4"/>
              </a:fgClr>
              <a:bgClr>
                <a:sysClr val="window" lastClr="FFFFFF"/>
              </a:bgClr>
            </a:pattFill>
            <a:ln w="12700"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D948-4CD2-8657-D908D3D5CD4D}"/>
              </c:ext>
            </c:extLst>
          </c:dPt>
          <c:cat>
            <c:strRef>
              <c:f>'CIGS Average Changes Plot'!$A$4:$A$5</c:f>
              <c:strCache>
                <c:ptCount val="2"/>
                <c:pt idx="0">
                  <c:v>Average Infrared Emittance change:</c:v>
                </c:pt>
                <c:pt idx="1">
                  <c:v>Average Solar absorptance change: </c:v>
                </c:pt>
              </c:strCache>
            </c:strRef>
          </c:cat>
          <c:val>
            <c:numRef>
              <c:f>'CIGS Average Changes Plot'!$B$4:$B$5</c:f>
              <c:numCache>
                <c:formatCode>General</c:formatCode>
                <c:ptCount val="2"/>
                <c:pt idx="0">
                  <c:v>4.0555555555555546E-2</c:v>
                </c:pt>
                <c:pt idx="1">
                  <c:v>1.0333333333333342E-2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48-4CD2-8657-D908D3D5CD4D}"/>
            </c:ext>
          </c:extLst>
        </c:ser>
        <c:ser>
          <c:idx val="1"/>
          <c:order val="1"/>
          <c:tx>
            <c:strRef>
              <c:f>'CIGS Average Changes Plot'!$C$3</c:f>
              <c:strCache>
                <c:ptCount val="1"/>
                <c:pt idx="0">
                  <c:v>Product of Bare Control</c:v>
                </c:pt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'CIGS Average Changes Plot'!$A$4:$A$5</c:f>
              <c:strCache>
                <c:ptCount val="2"/>
                <c:pt idx="0">
                  <c:v>Average Infrared Emittance change:</c:v>
                </c:pt>
                <c:pt idx="1">
                  <c:v>Average Solar absorptance change: </c:v>
                </c:pt>
              </c:strCache>
            </c:strRef>
          </c:cat>
          <c:val>
            <c:numRef>
              <c:f>'CIGS Average Changes Plot'!$C$4:$C$5</c:f>
              <c:numCache>
                <c:formatCode>General</c:formatCode>
                <c:ptCount val="2"/>
                <c:pt idx="0">
                  <c:v>9.7555555555555548E-2</c:v>
                </c:pt>
                <c:pt idx="1">
                  <c:v>-3.3333333333333365E-4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48-4CD2-8657-D908D3D5CD4D}"/>
            </c:ext>
          </c:extLst>
        </c:ser>
        <c:ser>
          <c:idx val="2"/>
          <c:order val="2"/>
          <c:tx>
            <c:strRef>
              <c:f>'CIGS Average Changes Plot'!$D$3</c:f>
              <c:strCache>
                <c:ptCount val="1"/>
                <c:pt idx="0">
                  <c:v>Product of Corin w/ Ceria Flight</c:v>
                </c:pt>
              </c:strCache>
            </c:strRef>
          </c:tx>
          <c:spPr>
            <a:pattFill prst="ltDnDiag">
              <a:fgClr>
                <a:sysClr val="window" lastClr="FFFFFF">
                  <a:lumMod val="50000"/>
                </a:sysClr>
              </a:fgClr>
              <a:bgClr>
                <a:sysClr val="window" lastClr="FFFFFF"/>
              </a:bgClr>
            </a:patt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'CIGS Average Changes Plot'!$A$4:$A$5</c:f>
              <c:strCache>
                <c:ptCount val="2"/>
                <c:pt idx="0">
                  <c:v>Average Infrared Emittance change:</c:v>
                </c:pt>
                <c:pt idx="1">
                  <c:v>Average Solar absorptance change: </c:v>
                </c:pt>
              </c:strCache>
            </c:strRef>
          </c:cat>
          <c:val>
            <c:numRef>
              <c:f>'CIGS Average Changes Plot'!$D$4:$D$5</c:f>
              <c:numCache>
                <c:formatCode>General</c:formatCode>
                <c:ptCount val="2"/>
                <c:pt idx="0">
                  <c:v>-1.9999999999999649E-3</c:v>
                </c:pt>
                <c:pt idx="1">
                  <c:v>-7.0000000000000062E-3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948-4CD2-8657-D908D3D5CD4D}"/>
            </c:ext>
          </c:extLst>
        </c:ser>
        <c:ser>
          <c:idx val="3"/>
          <c:order val="3"/>
          <c:tx>
            <c:strRef>
              <c:f>'CIGS Average Changes Plot'!$E$3</c:f>
              <c:strCache>
                <c:ptCount val="1"/>
                <c:pt idx="0">
                  <c:v>Product of Corin w/ Ceria Control</c:v>
                </c:pt>
              </c:strCache>
            </c:strRef>
          </c:tx>
          <c:spPr>
            <a:solidFill>
              <a:schemeClr val="accent4"/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'CIGS Average Changes Plot'!$A$4:$A$5</c:f>
              <c:strCache>
                <c:ptCount val="2"/>
                <c:pt idx="0">
                  <c:v>Average Infrared Emittance change:</c:v>
                </c:pt>
                <c:pt idx="1">
                  <c:v>Average Solar absorptance change: </c:v>
                </c:pt>
              </c:strCache>
            </c:strRef>
          </c:cat>
          <c:val>
            <c:numRef>
              <c:f>'CIGS Average Changes Plot'!$E$4:$E$5</c:f>
              <c:numCache>
                <c:formatCode>General</c:formatCode>
                <c:ptCount val="2"/>
                <c:pt idx="0">
                  <c:v>-1.8888888888889028E-3</c:v>
                </c:pt>
                <c:pt idx="1">
                  <c:v>-6.0000000000000053E-3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948-4CD2-8657-D908D3D5CD4D}"/>
            </c:ext>
          </c:extLst>
        </c:ser>
        <c:ser>
          <c:idx val="4"/>
          <c:order val="4"/>
          <c:tx>
            <c:strRef>
              <c:f>'CIGS Average Changes Plot'!$F$3</c:f>
              <c:strCache>
                <c:ptCount val="1"/>
                <c:pt idx="0">
                  <c:v>Product of Corin Flight</c:v>
                </c:pt>
              </c:strCache>
            </c:strRef>
          </c:tx>
          <c:spPr>
            <a:pattFill prst="ltDnDiag">
              <a:fgClr>
                <a:srgbClr val="002060">
                  <a:lumMod val="50000"/>
                  <a:lumOff val="50000"/>
                </a:srgbClr>
              </a:fgClr>
              <a:bgClr>
                <a:sysClr val="window" lastClr="FFFFFF"/>
              </a:bgClr>
            </a:patt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'CIGS Average Changes Plot'!$A$4:$A$5</c:f>
              <c:strCache>
                <c:ptCount val="2"/>
                <c:pt idx="0">
                  <c:v>Average Infrared Emittance change:</c:v>
                </c:pt>
                <c:pt idx="1">
                  <c:v>Average Solar absorptance change: </c:v>
                </c:pt>
              </c:strCache>
            </c:strRef>
          </c:cat>
          <c:val>
            <c:numRef>
              <c:f>'CIGS Average Changes Plot'!$F$4:$F$5</c:f>
              <c:numCache>
                <c:formatCode>General</c:formatCode>
                <c:ptCount val="2"/>
                <c:pt idx="0">
                  <c:v>1.3333333333333715E-3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948-4CD2-8657-D908D3D5CD4D}"/>
            </c:ext>
          </c:extLst>
        </c:ser>
        <c:ser>
          <c:idx val="5"/>
          <c:order val="5"/>
          <c:tx>
            <c:strRef>
              <c:f>'CIGS Average Changes Plot'!$G$3</c:f>
              <c:strCache>
                <c:ptCount val="1"/>
                <c:pt idx="0">
                  <c:v>Product of Corin Control</c:v>
                </c:pt>
              </c:strCache>
            </c:strRef>
          </c:tx>
          <c:spPr>
            <a:solidFill>
              <a:schemeClr val="accent6"/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'CIGS Average Changes Plot'!$A$4:$A$5</c:f>
              <c:strCache>
                <c:ptCount val="2"/>
                <c:pt idx="0">
                  <c:v>Average Infrared Emittance change:</c:v>
                </c:pt>
                <c:pt idx="1">
                  <c:v>Average Solar absorptance change: </c:v>
                </c:pt>
              </c:strCache>
            </c:strRef>
          </c:cat>
          <c:val>
            <c:numRef>
              <c:f>'CIGS Average Changes Plot'!$G$4:$G$5</c:f>
              <c:numCache>
                <c:formatCode>General</c:formatCode>
                <c:ptCount val="2"/>
                <c:pt idx="0">
                  <c:v>-2.3333333333332984E-3</c:v>
                </c:pt>
                <c:pt idx="1">
                  <c:v>7.3333333333333401E-3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948-4CD2-8657-D908D3D5CD4D}"/>
            </c:ext>
          </c:extLst>
        </c:ser>
        <c:ser>
          <c:idx val="6"/>
          <c:order val="6"/>
          <c:tx>
            <c:strRef>
              <c:f>'CIGS Average Changes Plot'!$H$3</c:f>
              <c:strCache>
                <c:ptCount val="1"/>
                <c:pt idx="0">
                  <c:v>Product of Corin w/ Glass Flight</c:v>
                </c:pt>
              </c:strCache>
            </c:strRef>
          </c:tx>
          <c:spPr>
            <a:pattFill prst="ltDnDiag">
              <a:fgClr>
                <a:srgbClr val="D29DFD"/>
              </a:fgClr>
              <a:bgClr>
                <a:sysClr val="window" lastClr="FFFFFF"/>
              </a:bgClr>
            </a:patt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'CIGS Average Changes Plot'!$A$4:$A$5</c:f>
              <c:strCache>
                <c:ptCount val="2"/>
                <c:pt idx="0">
                  <c:v>Average Infrared Emittance change:</c:v>
                </c:pt>
                <c:pt idx="1">
                  <c:v>Average Solar absorptance change: </c:v>
                </c:pt>
              </c:strCache>
            </c:strRef>
          </c:cat>
          <c:val>
            <c:numRef>
              <c:f>'CIGS Average Changes Plot'!$H$4:$H$5</c:f>
              <c:numCache>
                <c:formatCode>General</c:formatCode>
                <c:ptCount val="2"/>
                <c:pt idx="0">
                  <c:v>-8.4444444444444766E-3</c:v>
                </c:pt>
                <c:pt idx="1">
                  <c:v>-1.1666666666666678E-2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948-4CD2-8657-D908D3D5CD4D}"/>
            </c:ext>
          </c:extLst>
        </c:ser>
        <c:ser>
          <c:idx val="7"/>
          <c:order val="7"/>
          <c:tx>
            <c:strRef>
              <c:f>'CIGS Average Changes Plot'!$I$3</c:f>
              <c:strCache>
                <c:ptCount val="1"/>
                <c:pt idx="0">
                  <c:v>Product of Corin w/ Glass Control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'CIGS Average Changes Plot'!$A$4:$A$5</c:f>
              <c:strCache>
                <c:ptCount val="2"/>
                <c:pt idx="0">
                  <c:v>Average Infrared Emittance change:</c:v>
                </c:pt>
                <c:pt idx="1">
                  <c:v>Average Solar absorptance change: </c:v>
                </c:pt>
              </c:strCache>
            </c:strRef>
          </c:cat>
          <c:val>
            <c:numRef>
              <c:f>'CIGS Average Changes Plot'!$I$4:$I$5</c:f>
              <c:numCache>
                <c:formatCode>General</c:formatCode>
                <c:ptCount val="2"/>
                <c:pt idx="0">
                  <c:v>-1.4444444444444333E-3</c:v>
                </c:pt>
                <c:pt idx="1">
                  <c:v>-6.6666666666666729E-4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948-4CD2-8657-D908D3D5CD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96226432"/>
        <c:axId val="1387521280"/>
      </c:barChart>
      <c:catAx>
        <c:axId val="1396226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7521280"/>
        <c:crosses val="autoZero"/>
        <c:auto val="1"/>
        <c:lblAlgn val="ctr"/>
        <c:lblOffset val="100"/>
        <c:noMultiLvlLbl val="0"/>
      </c:catAx>
      <c:valAx>
        <c:axId val="1387521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6226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8.8600531473653751E-2"/>
          <c:w val="1"/>
          <c:h val="0.13156087632697883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[MISSE-10 Pre-flight and Post-flight Data.xlsx]CIGS Average Changes Plot!PivotTable5</c:name>
    <c:fmtId val="18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>
                <a:effectLst/>
              </a:rPr>
              <a:t>MISSE-10 CIGS Average Power Percent Change per Solar Cell Coating Type and Designation</a:t>
            </a:r>
            <a:endParaRPr lang="en-US" sz="11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rgbClr val="EF2FD4"/>
          </a:solidFill>
          <a:ln w="12700"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12700"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12700"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12700"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12700"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12700"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rgbClr val="D29DFD"/>
          </a:solidFill>
          <a:ln w="12700"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 w="12700"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 w="12700">
            <a:solidFill>
              <a:schemeClr val="tx1"/>
            </a:solidFill>
          </a:ln>
          <a:effectLst/>
        </c:spPr>
      </c:pivotFmt>
      <c:pivotFmt>
        <c:idx val="9"/>
      </c:pivotFmt>
      <c:pivotFmt>
        <c:idx val="10"/>
      </c:pivotFmt>
      <c:pivotFmt>
        <c:idx val="11"/>
        <c:spPr>
          <a:solidFill>
            <a:srgbClr val="EF2FD4"/>
          </a:solidFill>
          <a:ln w="12700"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 w="12700"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 w="12700"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 w="12700"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 w="12700"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 w="12700"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rgbClr val="D29DFD"/>
          </a:solidFill>
          <a:ln w="12700"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 w="12700"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rgbClr val="EF2FD4"/>
          </a:solidFill>
          <a:ln w="12700"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 w="12700"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 w="12700"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/>
          </a:solidFill>
          <a:ln w="12700"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 w="12700"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 w="12700"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rgbClr val="D29DFD"/>
          </a:solidFill>
          <a:ln w="12700"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1"/>
          </a:solidFill>
          <a:ln w="12700"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'CIGS Average Changes Plot'!$B$3</c:f>
              <c:strCache>
                <c:ptCount val="1"/>
                <c:pt idx="0">
                  <c:v>Product of Bare Flight</c:v>
                </c:pt>
              </c:strCache>
            </c:strRef>
          </c:tx>
          <c:spPr>
            <a:pattFill prst="ltDnDiag">
              <a:fgClr>
                <a:srgbClr val="EF2FD4"/>
              </a:fgClr>
              <a:bgClr>
                <a:sysClr val="window" lastClr="FFFFFF"/>
              </a:bgClr>
            </a:patt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'CIGS Average Changes Plot'!$A$4</c:f>
              <c:strCache>
                <c:ptCount val="1"/>
                <c:pt idx="0">
                  <c:v>Average Power Loss Percent Change [%]:</c:v>
                </c:pt>
              </c:strCache>
            </c:strRef>
          </c:cat>
          <c:val>
            <c:numRef>
              <c:f>'CIGS Average Changes Plot'!$B$4</c:f>
              <c:numCache>
                <c:formatCode>General</c:formatCode>
                <c:ptCount val="1"/>
                <c:pt idx="0">
                  <c:v>-19.076220276836931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89-401A-8778-30DB923968BF}"/>
            </c:ext>
          </c:extLst>
        </c:ser>
        <c:ser>
          <c:idx val="1"/>
          <c:order val="1"/>
          <c:tx>
            <c:strRef>
              <c:f>'CIGS Average Changes Plot'!$C$3</c:f>
              <c:strCache>
                <c:ptCount val="1"/>
                <c:pt idx="0">
                  <c:v>Product of Bare Control</c:v>
                </c:pt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'CIGS Average Changes Plot'!$A$4</c:f>
              <c:strCache>
                <c:ptCount val="1"/>
                <c:pt idx="0">
                  <c:v>Average Power Loss Percent Change [%]:</c:v>
                </c:pt>
              </c:strCache>
            </c:strRef>
          </c:cat>
          <c:val>
            <c:numRef>
              <c:f>'CIGS Average Changes Plot'!$C$4</c:f>
              <c:numCache>
                <c:formatCode>General</c:formatCode>
                <c:ptCount val="1"/>
                <c:pt idx="0">
                  <c:v>5.2895269619698757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89-401A-8778-30DB923968BF}"/>
            </c:ext>
          </c:extLst>
        </c:ser>
        <c:ser>
          <c:idx val="2"/>
          <c:order val="2"/>
          <c:tx>
            <c:strRef>
              <c:f>'CIGS Average Changes Plot'!$D$3</c:f>
              <c:strCache>
                <c:ptCount val="1"/>
                <c:pt idx="0">
                  <c:v>Product of Corin w/ Ceria Flight</c:v>
                </c:pt>
              </c:strCache>
            </c:strRef>
          </c:tx>
          <c:spPr>
            <a:pattFill prst="ltDnDiag">
              <a:fgClr>
                <a:sysClr val="window" lastClr="FFFFFF">
                  <a:lumMod val="50000"/>
                </a:sysClr>
              </a:fgClr>
              <a:bgClr>
                <a:sysClr val="window" lastClr="FFFFFF"/>
              </a:bgClr>
            </a:pattFill>
            <a:ln w="12700"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6689-401A-8778-30DB923968BF}"/>
              </c:ext>
            </c:extLst>
          </c:dPt>
          <c:cat>
            <c:strRef>
              <c:f>'CIGS Average Changes Plot'!$A$4</c:f>
              <c:strCache>
                <c:ptCount val="1"/>
                <c:pt idx="0">
                  <c:v>Average Power Loss Percent Change [%]:</c:v>
                </c:pt>
              </c:strCache>
            </c:strRef>
          </c:cat>
          <c:val>
            <c:numRef>
              <c:f>'CIGS Average Changes Plot'!$D$4</c:f>
              <c:numCache>
                <c:formatCode>General</c:formatCode>
                <c:ptCount val="1"/>
                <c:pt idx="0">
                  <c:v>-12.631108367172564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689-401A-8778-30DB923968BF}"/>
            </c:ext>
          </c:extLst>
        </c:ser>
        <c:ser>
          <c:idx val="3"/>
          <c:order val="3"/>
          <c:tx>
            <c:strRef>
              <c:f>'CIGS Average Changes Plot'!$E$3</c:f>
              <c:strCache>
                <c:ptCount val="1"/>
                <c:pt idx="0">
                  <c:v>Product of Corin w/ Ceria Control</c:v>
                </c:pt>
              </c:strCache>
            </c:strRef>
          </c:tx>
          <c:spPr>
            <a:solidFill>
              <a:schemeClr val="accent4"/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'CIGS Average Changes Plot'!$A$4</c:f>
              <c:strCache>
                <c:ptCount val="1"/>
                <c:pt idx="0">
                  <c:v>Average Power Loss Percent Change [%]:</c:v>
                </c:pt>
              </c:strCache>
            </c:strRef>
          </c:cat>
          <c:val>
            <c:numRef>
              <c:f>'CIGS Average Changes Plot'!$E$4</c:f>
              <c:numCache>
                <c:formatCode>General</c:formatCode>
                <c:ptCount val="1"/>
                <c:pt idx="0">
                  <c:v>-5.3638387572184122E-2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689-401A-8778-30DB923968BF}"/>
            </c:ext>
          </c:extLst>
        </c:ser>
        <c:ser>
          <c:idx val="4"/>
          <c:order val="4"/>
          <c:tx>
            <c:strRef>
              <c:f>'CIGS Average Changes Plot'!$F$3</c:f>
              <c:strCache>
                <c:ptCount val="1"/>
                <c:pt idx="0">
                  <c:v>Product of Corin Flight</c:v>
                </c:pt>
              </c:strCache>
            </c:strRef>
          </c:tx>
          <c:spPr>
            <a:pattFill prst="ltDnDiag">
              <a:fgClr>
                <a:srgbClr val="002060">
                  <a:lumMod val="75000"/>
                  <a:lumOff val="25000"/>
                </a:srgbClr>
              </a:fgClr>
              <a:bgClr>
                <a:sysClr val="window" lastClr="FFFFFF"/>
              </a:bgClr>
            </a:patt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'CIGS Average Changes Plot'!$A$4</c:f>
              <c:strCache>
                <c:ptCount val="1"/>
                <c:pt idx="0">
                  <c:v>Average Power Loss Percent Change [%]:</c:v>
                </c:pt>
              </c:strCache>
            </c:strRef>
          </c:cat>
          <c:val>
            <c:numRef>
              <c:f>'CIGS Average Changes Plot'!$F$4</c:f>
              <c:numCache>
                <c:formatCode>General</c:formatCode>
                <c:ptCount val="1"/>
                <c:pt idx="0">
                  <c:v>-0.73331947919938845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689-401A-8778-30DB923968BF}"/>
            </c:ext>
          </c:extLst>
        </c:ser>
        <c:ser>
          <c:idx val="5"/>
          <c:order val="5"/>
          <c:tx>
            <c:strRef>
              <c:f>'CIGS Average Changes Plot'!$G$3</c:f>
              <c:strCache>
                <c:ptCount val="1"/>
                <c:pt idx="0">
                  <c:v>Product of Corin Control</c:v>
                </c:pt>
              </c:strCache>
            </c:strRef>
          </c:tx>
          <c:spPr>
            <a:solidFill>
              <a:schemeClr val="accent6"/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'CIGS Average Changes Plot'!$A$4</c:f>
              <c:strCache>
                <c:ptCount val="1"/>
                <c:pt idx="0">
                  <c:v>Average Power Loss Percent Change [%]:</c:v>
                </c:pt>
              </c:strCache>
            </c:strRef>
          </c:cat>
          <c:val>
            <c:numRef>
              <c:f>'CIGS Average Changes Plot'!$G$4</c:f>
              <c:numCache>
                <c:formatCode>General</c:formatCode>
                <c:ptCount val="1"/>
                <c:pt idx="0">
                  <c:v>11.381138926759185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689-401A-8778-30DB923968BF}"/>
            </c:ext>
          </c:extLst>
        </c:ser>
        <c:ser>
          <c:idx val="6"/>
          <c:order val="6"/>
          <c:tx>
            <c:strRef>
              <c:f>'CIGS Average Changes Plot'!$H$3</c:f>
              <c:strCache>
                <c:ptCount val="1"/>
                <c:pt idx="0">
                  <c:v>Product of Corin w/ Glass Flight</c:v>
                </c:pt>
              </c:strCache>
            </c:strRef>
          </c:tx>
          <c:spPr>
            <a:pattFill prst="ltDnDiag">
              <a:fgClr>
                <a:srgbClr val="D29DFD"/>
              </a:fgClr>
              <a:bgClr>
                <a:sysClr val="window" lastClr="FFFFFF"/>
              </a:bgClr>
            </a:patt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'CIGS Average Changes Plot'!$A$4</c:f>
              <c:strCache>
                <c:ptCount val="1"/>
                <c:pt idx="0">
                  <c:v>Average Power Loss Percent Change [%]:</c:v>
                </c:pt>
              </c:strCache>
            </c:strRef>
          </c:cat>
          <c:val>
            <c:numRef>
              <c:f>'CIGS Average Changes Plot'!$H$4</c:f>
              <c:numCache>
                <c:formatCode>General</c:formatCode>
                <c:ptCount val="1"/>
                <c:pt idx="0">
                  <c:v>-4.7024196271535823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689-401A-8778-30DB923968BF}"/>
            </c:ext>
          </c:extLst>
        </c:ser>
        <c:ser>
          <c:idx val="7"/>
          <c:order val="7"/>
          <c:tx>
            <c:strRef>
              <c:f>'CIGS Average Changes Plot'!$I$3</c:f>
              <c:strCache>
                <c:ptCount val="1"/>
                <c:pt idx="0">
                  <c:v>Product of Corin w/ Glass Control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'CIGS Average Changes Plot'!$A$4</c:f>
              <c:strCache>
                <c:ptCount val="1"/>
                <c:pt idx="0">
                  <c:v>Average Power Loss Percent Change [%]:</c:v>
                </c:pt>
              </c:strCache>
            </c:strRef>
          </c:cat>
          <c:val>
            <c:numRef>
              <c:f>'CIGS Average Changes Plot'!$I$4</c:f>
              <c:numCache>
                <c:formatCode>General</c:formatCode>
                <c:ptCount val="1"/>
                <c:pt idx="0">
                  <c:v>4.294893498797029E-2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689-401A-8778-30DB923968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96226432"/>
        <c:axId val="1387521280"/>
      </c:barChart>
      <c:catAx>
        <c:axId val="1396226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7521280"/>
        <c:crosses val="autoZero"/>
        <c:auto val="1"/>
        <c:lblAlgn val="ctr"/>
        <c:lblOffset val="100"/>
        <c:noMultiLvlLbl val="0"/>
      </c:catAx>
      <c:valAx>
        <c:axId val="1387521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6226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5819152022881907E-3"/>
          <c:y val="0.79593817533670086"/>
          <c:w val="0.99391136078758646"/>
          <c:h val="0.13156087632697883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0.17066</cdr:x>
      <cdr:y>0.20572</cdr:y>
    </cdr:from>
    <cdr:to>
      <cdr:x>0.25263</cdr:x>
      <cdr:y>0.26605</cdr:y>
    </cdr:to>
    <cdr:sp macro="" textlink="">
      <cdr:nvSpPr>
        <cdr:cNvPr id="2" name="TextBox 5">
          <a:extLst xmlns:a="http://schemas.openxmlformats.org/drawingml/2006/main">
            <a:ext uri="{FF2B5EF4-FFF2-40B4-BE49-F238E27FC236}">
              <a16:creationId xmlns:a16="http://schemas.microsoft.com/office/drawing/2014/main" id="{9D72B2D6-3220-4346-BCB1-AB1A4499B70F}"/>
            </a:ext>
          </a:extLst>
        </cdr:cNvPr>
        <cdr:cNvSpPr txBox="1"/>
      </cdr:nvSpPr>
      <cdr:spPr>
        <a:xfrm xmlns:a="http://schemas.openxmlformats.org/drawingml/2006/main">
          <a:off x="2008673" y="996922"/>
          <a:ext cx="964734" cy="29238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300" dirty="0"/>
            <a:t>-0.008</a:t>
          </a:r>
        </a:p>
      </cdr:txBody>
    </cdr:sp>
  </cdr:relSizeAnchor>
  <cdr:relSizeAnchor xmlns:cdr="http://schemas.openxmlformats.org/drawingml/2006/chartDrawing">
    <cdr:from>
      <cdr:x>0.23663</cdr:x>
      <cdr:y>0.20943</cdr:y>
    </cdr:from>
    <cdr:to>
      <cdr:x>0.3186</cdr:x>
      <cdr:y>0.26977</cdr:y>
    </cdr:to>
    <cdr:sp macro="" textlink="">
      <cdr:nvSpPr>
        <cdr:cNvPr id="3" name="TextBox 5">
          <a:extLst xmlns:a="http://schemas.openxmlformats.org/drawingml/2006/main">
            <a:ext uri="{FF2B5EF4-FFF2-40B4-BE49-F238E27FC236}">
              <a16:creationId xmlns:a16="http://schemas.microsoft.com/office/drawing/2014/main" id="{9D72B2D6-3220-4346-BCB1-AB1A4499B70F}"/>
            </a:ext>
          </a:extLst>
        </cdr:cNvPr>
        <cdr:cNvSpPr txBox="1"/>
      </cdr:nvSpPr>
      <cdr:spPr>
        <a:xfrm xmlns:a="http://schemas.openxmlformats.org/drawingml/2006/main">
          <a:off x="2785120" y="1014927"/>
          <a:ext cx="964734" cy="29238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300" dirty="0"/>
            <a:t>-0.016</a:t>
          </a:r>
        </a:p>
      </cdr:txBody>
    </cdr:sp>
  </cdr:relSizeAnchor>
  <cdr:relSizeAnchor xmlns:cdr="http://schemas.openxmlformats.org/drawingml/2006/chartDrawing">
    <cdr:from>
      <cdr:x>0.29856</cdr:x>
      <cdr:y>0.21392</cdr:y>
    </cdr:from>
    <cdr:to>
      <cdr:x>0.38053</cdr:x>
      <cdr:y>0.27426</cdr:y>
    </cdr:to>
    <cdr:sp macro="" textlink="">
      <cdr:nvSpPr>
        <cdr:cNvPr id="4" name="TextBox 5">
          <a:extLst xmlns:a="http://schemas.openxmlformats.org/drawingml/2006/main">
            <a:ext uri="{FF2B5EF4-FFF2-40B4-BE49-F238E27FC236}">
              <a16:creationId xmlns:a16="http://schemas.microsoft.com/office/drawing/2014/main" id="{9D72B2D6-3220-4346-BCB1-AB1A4499B70F}"/>
            </a:ext>
          </a:extLst>
        </cdr:cNvPr>
        <cdr:cNvSpPr txBox="1"/>
      </cdr:nvSpPr>
      <cdr:spPr>
        <a:xfrm xmlns:a="http://schemas.openxmlformats.org/drawingml/2006/main">
          <a:off x="3514006" y="1036686"/>
          <a:ext cx="964734" cy="29238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300" dirty="0"/>
            <a:t>-0.004</a:t>
          </a:r>
        </a:p>
      </cdr:txBody>
    </cdr:sp>
  </cdr:relSizeAnchor>
  <cdr:relSizeAnchor xmlns:cdr="http://schemas.openxmlformats.org/drawingml/2006/chartDrawing">
    <cdr:from>
      <cdr:x>0.35923</cdr:x>
      <cdr:y>0.21392</cdr:y>
    </cdr:from>
    <cdr:to>
      <cdr:x>0.4412</cdr:x>
      <cdr:y>0.27426</cdr:y>
    </cdr:to>
    <cdr:sp macro="" textlink="">
      <cdr:nvSpPr>
        <cdr:cNvPr id="5" name="TextBox 5">
          <a:extLst xmlns:a="http://schemas.openxmlformats.org/drawingml/2006/main">
            <a:ext uri="{FF2B5EF4-FFF2-40B4-BE49-F238E27FC236}">
              <a16:creationId xmlns:a16="http://schemas.microsoft.com/office/drawing/2014/main" id="{9D72B2D6-3220-4346-BCB1-AB1A4499B70F}"/>
            </a:ext>
          </a:extLst>
        </cdr:cNvPr>
        <cdr:cNvSpPr txBox="1"/>
      </cdr:nvSpPr>
      <cdr:spPr>
        <a:xfrm xmlns:a="http://schemas.openxmlformats.org/drawingml/2006/main">
          <a:off x="4228026" y="1036686"/>
          <a:ext cx="964734" cy="29238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300" dirty="0"/>
            <a:t>-0.002</a:t>
          </a:r>
        </a:p>
      </cdr:txBody>
    </cdr:sp>
  </cdr:relSizeAnchor>
  <cdr:relSizeAnchor xmlns:cdr="http://schemas.openxmlformats.org/drawingml/2006/chartDrawing">
    <cdr:from>
      <cdr:x>0.41459</cdr:x>
      <cdr:y>0.14132</cdr:y>
    </cdr:from>
    <cdr:to>
      <cdr:x>0.49655</cdr:x>
      <cdr:y>0.20166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9D72B2D6-3220-4346-BCB1-AB1A4499B70F}"/>
            </a:ext>
          </a:extLst>
        </cdr:cNvPr>
        <cdr:cNvSpPr txBox="1"/>
      </cdr:nvSpPr>
      <cdr:spPr>
        <a:xfrm xmlns:a="http://schemas.openxmlformats.org/drawingml/2006/main">
          <a:off x="4879596" y="684859"/>
          <a:ext cx="964734" cy="29238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300" dirty="0"/>
            <a:t>+0.0018</a:t>
          </a:r>
        </a:p>
      </cdr:txBody>
    </cdr:sp>
  </cdr:relSizeAnchor>
  <cdr:relSizeAnchor xmlns:cdr="http://schemas.openxmlformats.org/drawingml/2006/chartDrawing">
    <cdr:from>
      <cdr:x>0.57591</cdr:x>
      <cdr:y>0.21378</cdr:y>
    </cdr:from>
    <cdr:to>
      <cdr:x>0.65787</cdr:x>
      <cdr:y>0.27411</cdr:y>
    </cdr:to>
    <cdr:sp macro="" textlink="">
      <cdr:nvSpPr>
        <cdr:cNvPr id="7" name="TextBox 5">
          <a:extLst xmlns:a="http://schemas.openxmlformats.org/drawingml/2006/main">
            <a:ext uri="{FF2B5EF4-FFF2-40B4-BE49-F238E27FC236}">
              <a16:creationId xmlns:a16="http://schemas.microsoft.com/office/drawing/2014/main" id="{9D72B2D6-3220-4346-BCB1-AB1A4499B70F}"/>
            </a:ext>
          </a:extLst>
        </cdr:cNvPr>
        <cdr:cNvSpPr txBox="1"/>
      </cdr:nvSpPr>
      <cdr:spPr>
        <a:xfrm xmlns:a="http://schemas.openxmlformats.org/drawingml/2006/main">
          <a:off x="6778280" y="1035970"/>
          <a:ext cx="964734" cy="29238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300" dirty="0"/>
            <a:t>-0.002</a:t>
          </a:r>
        </a:p>
      </cdr:txBody>
    </cdr:sp>
  </cdr:relSizeAnchor>
  <cdr:relSizeAnchor xmlns:cdr="http://schemas.openxmlformats.org/drawingml/2006/chartDrawing">
    <cdr:from>
      <cdr:x>0.63649</cdr:x>
      <cdr:y>0.21392</cdr:y>
    </cdr:from>
    <cdr:to>
      <cdr:x>0.71846</cdr:x>
      <cdr:y>0.27426</cdr:y>
    </cdr:to>
    <cdr:sp macro="" textlink="">
      <cdr:nvSpPr>
        <cdr:cNvPr id="8" name="TextBox 5">
          <a:extLst xmlns:a="http://schemas.openxmlformats.org/drawingml/2006/main">
            <a:ext uri="{FF2B5EF4-FFF2-40B4-BE49-F238E27FC236}">
              <a16:creationId xmlns:a16="http://schemas.microsoft.com/office/drawing/2014/main" id="{9D72B2D6-3220-4346-BCB1-AB1A4499B70F}"/>
            </a:ext>
          </a:extLst>
        </cdr:cNvPr>
        <cdr:cNvSpPr txBox="1"/>
      </cdr:nvSpPr>
      <cdr:spPr>
        <a:xfrm xmlns:a="http://schemas.openxmlformats.org/drawingml/2006/main">
          <a:off x="7491344" y="1036686"/>
          <a:ext cx="964734" cy="29238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300" dirty="0"/>
            <a:t>-0.001</a:t>
          </a:r>
        </a:p>
      </cdr:txBody>
    </cdr:sp>
  </cdr:relSizeAnchor>
  <cdr:relSizeAnchor xmlns:cdr="http://schemas.openxmlformats.org/drawingml/2006/chartDrawing">
    <cdr:from>
      <cdr:x>0.69921</cdr:x>
      <cdr:y>0.21378</cdr:y>
    </cdr:from>
    <cdr:to>
      <cdr:x>0.78118</cdr:x>
      <cdr:y>0.27411</cdr:y>
    </cdr:to>
    <cdr:sp macro="" textlink="">
      <cdr:nvSpPr>
        <cdr:cNvPr id="9" name="TextBox 5">
          <a:extLst xmlns:a="http://schemas.openxmlformats.org/drawingml/2006/main">
            <a:ext uri="{FF2B5EF4-FFF2-40B4-BE49-F238E27FC236}">
              <a16:creationId xmlns:a16="http://schemas.microsoft.com/office/drawing/2014/main" id="{9D72B2D6-3220-4346-BCB1-AB1A4499B70F}"/>
            </a:ext>
          </a:extLst>
        </cdr:cNvPr>
        <cdr:cNvSpPr txBox="1"/>
      </cdr:nvSpPr>
      <cdr:spPr>
        <a:xfrm xmlns:a="http://schemas.openxmlformats.org/drawingml/2006/main">
          <a:off x="8229575" y="1035970"/>
          <a:ext cx="964734" cy="29238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300" dirty="0"/>
            <a:t>-0.018</a:t>
          </a:r>
        </a:p>
      </cdr:txBody>
    </cdr:sp>
  </cdr:relSizeAnchor>
  <cdr:relSizeAnchor xmlns:cdr="http://schemas.openxmlformats.org/drawingml/2006/chartDrawing">
    <cdr:from>
      <cdr:x>0.76122</cdr:x>
      <cdr:y>0.21392</cdr:y>
    </cdr:from>
    <cdr:to>
      <cdr:x>0.84319</cdr:x>
      <cdr:y>0.27426</cdr:y>
    </cdr:to>
    <cdr:sp macro="" textlink="">
      <cdr:nvSpPr>
        <cdr:cNvPr id="10" name="TextBox 5">
          <a:extLst xmlns:a="http://schemas.openxmlformats.org/drawingml/2006/main">
            <a:ext uri="{FF2B5EF4-FFF2-40B4-BE49-F238E27FC236}">
              <a16:creationId xmlns:a16="http://schemas.microsoft.com/office/drawing/2014/main" id="{9D72B2D6-3220-4346-BCB1-AB1A4499B70F}"/>
            </a:ext>
          </a:extLst>
        </cdr:cNvPr>
        <cdr:cNvSpPr txBox="1"/>
      </cdr:nvSpPr>
      <cdr:spPr>
        <a:xfrm xmlns:a="http://schemas.openxmlformats.org/drawingml/2006/main">
          <a:off x="8959417" y="1036686"/>
          <a:ext cx="964734" cy="29238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300" dirty="0"/>
            <a:t>-0.001</a:t>
          </a:r>
        </a:p>
      </cdr:txBody>
    </cdr:sp>
  </cdr:relSizeAnchor>
  <cdr:relSizeAnchor xmlns:cdr="http://schemas.openxmlformats.org/drawingml/2006/chartDrawing">
    <cdr:from>
      <cdr:x>0.82395</cdr:x>
      <cdr:y>0.21392</cdr:y>
    </cdr:from>
    <cdr:to>
      <cdr:x>0.90591</cdr:x>
      <cdr:y>0.27426</cdr:y>
    </cdr:to>
    <cdr:sp macro="" textlink="">
      <cdr:nvSpPr>
        <cdr:cNvPr id="11" name="TextBox 5">
          <a:extLst xmlns:a="http://schemas.openxmlformats.org/drawingml/2006/main">
            <a:ext uri="{FF2B5EF4-FFF2-40B4-BE49-F238E27FC236}">
              <a16:creationId xmlns:a16="http://schemas.microsoft.com/office/drawing/2014/main" id="{9D72B2D6-3220-4346-BCB1-AB1A4499B70F}"/>
            </a:ext>
          </a:extLst>
        </cdr:cNvPr>
        <cdr:cNvSpPr txBox="1"/>
      </cdr:nvSpPr>
      <cdr:spPr>
        <a:xfrm xmlns:a="http://schemas.openxmlformats.org/drawingml/2006/main">
          <a:off x="9697648" y="1036686"/>
          <a:ext cx="964734" cy="29238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300" dirty="0"/>
            <a:t>-0.014</a:t>
          </a:r>
        </a:p>
      </cdr:txBody>
    </cdr:sp>
  </cdr:relSizeAnchor>
  <cdr:relSizeAnchor xmlns:cdr="http://schemas.openxmlformats.org/drawingml/2006/chartDrawing">
    <cdr:from>
      <cdr:x>0.87548</cdr:x>
      <cdr:y>0.15853</cdr:y>
    </cdr:from>
    <cdr:to>
      <cdr:x>0.95745</cdr:x>
      <cdr:y>0.21886</cdr:y>
    </cdr:to>
    <cdr:sp macro="" textlink="">
      <cdr:nvSpPr>
        <cdr:cNvPr id="12" name="TextBox 5">
          <a:extLst xmlns:a="http://schemas.openxmlformats.org/drawingml/2006/main">
            <a:ext uri="{FF2B5EF4-FFF2-40B4-BE49-F238E27FC236}">
              <a16:creationId xmlns:a16="http://schemas.microsoft.com/office/drawing/2014/main" id="{9D72B2D6-3220-4346-BCB1-AB1A4499B70F}"/>
            </a:ext>
          </a:extLst>
        </cdr:cNvPr>
        <cdr:cNvSpPr txBox="1"/>
      </cdr:nvSpPr>
      <cdr:spPr>
        <a:xfrm xmlns:a="http://schemas.openxmlformats.org/drawingml/2006/main">
          <a:off x="10304197" y="768239"/>
          <a:ext cx="964734" cy="29238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300" dirty="0"/>
            <a:t>+0.0015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0.16818</cdr:x>
      <cdr:y>0.76782</cdr:y>
    </cdr:from>
    <cdr:to>
      <cdr:x>0.24911</cdr:x>
      <cdr:y>0.82951</cdr:y>
    </cdr:to>
    <cdr:sp macro="" textlink="">
      <cdr:nvSpPr>
        <cdr:cNvPr id="2" name="TextBox 5">
          <a:extLst xmlns:a="http://schemas.openxmlformats.org/drawingml/2006/main">
            <a:ext uri="{FF2B5EF4-FFF2-40B4-BE49-F238E27FC236}">
              <a16:creationId xmlns:a16="http://schemas.microsoft.com/office/drawing/2014/main" id="{9D72B2D6-3220-4346-BCB1-AB1A4499B70F}"/>
            </a:ext>
          </a:extLst>
        </cdr:cNvPr>
        <cdr:cNvSpPr txBox="1"/>
      </cdr:nvSpPr>
      <cdr:spPr>
        <a:xfrm xmlns:a="http://schemas.openxmlformats.org/drawingml/2006/main">
          <a:off x="2028823" y="3639491"/>
          <a:ext cx="976224" cy="29238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300" dirty="0"/>
            <a:t>-0.002</a:t>
          </a:r>
        </a:p>
      </cdr:txBody>
    </cdr:sp>
  </cdr:relSizeAnchor>
  <cdr:relSizeAnchor xmlns:cdr="http://schemas.openxmlformats.org/drawingml/2006/chartDrawing">
    <cdr:from>
      <cdr:x>0.21674</cdr:x>
      <cdr:y>0.77035</cdr:y>
    </cdr:from>
    <cdr:to>
      <cdr:x>0.28901</cdr:x>
      <cdr:y>0.83203</cdr:y>
    </cdr:to>
    <cdr:sp macro="" textlink="">
      <cdr:nvSpPr>
        <cdr:cNvPr id="3" name="TextBox 5">
          <a:extLst xmlns:a="http://schemas.openxmlformats.org/drawingml/2006/main">
            <a:ext uri="{FF2B5EF4-FFF2-40B4-BE49-F238E27FC236}">
              <a16:creationId xmlns:a16="http://schemas.microsoft.com/office/drawing/2014/main" id="{9D72B2D6-3220-4346-BCB1-AB1A4499B70F}"/>
            </a:ext>
          </a:extLst>
        </cdr:cNvPr>
        <cdr:cNvSpPr txBox="1"/>
      </cdr:nvSpPr>
      <cdr:spPr>
        <a:xfrm xmlns:a="http://schemas.openxmlformats.org/drawingml/2006/main">
          <a:off x="2583784" y="3651474"/>
          <a:ext cx="861582" cy="29238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300" dirty="0"/>
            <a:t>-0.002</a:t>
          </a:r>
        </a:p>
      </cdr:txBody>
    </cdr:sp>
  </cdr:relSizeAnchor>
  <cdr:relSizeAnchor xmlns:cdr="http://schemas.openxmlformats.org/drawingml/2006/chartDrawing">
    <cdr:from>
      <cdr:x>0.26726</cdr:x>
      <cdr:y>0.75412</cdr:y>
    </cdr:from>
    <cdr:to>
      <cdr:x>0.33953</cdr:x>
      <cdr:y>0.81581</cdr:y>
    </cdr:to>
    <cdr:sp macro="" textlink="">
      <cdr:nvSpPr>
        <cdr:cNvPr id="4" name="TextBox 5">
          <a:extLst xmlns:a="http://schemas.openxmlformats.org/drawingml/2006/main">
            <a:ext uri="{FF2B5EF4-FFF2-40B4-BE49-F238E27FC236}">
              <a16:creationId xmlns:a16="http://schemas.microsoft.com/office/drawing/2014/main" id="{2A0FE828-F917-49BE-B662-AADB42CA8E01}"/>
            </a:ext>
          </a:extLst>
        </cdr:cNvPr>
        <cdr:cNvSpPr txBox="1"/>
      </cdr:nvSpPr>
      <cdr:spPr>
        <a:xfrm xmlns:a="http://schemas.openxmlformats.org/drawingml/2006/main">
          <a:off x="3224101" y="3574560"/>
          <a:ext cx="871820" cy="29241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300" dirty="0"/>
            <a:t>+0.001</a:t>
          </a:r>
        </a:p>
      </cdr:txBody>
    </cdr:sp>
  </cdr:relSizeAnchor>
  <cdr:relSizeAnchor xmlns:cdr="http://schemas.openxmlformats.org/drawingml/2006/chartDrawing">
    <cdr:from>
      <cdr:x>0.31638</cdr:x>
      <cdr:y>0.77006</cdr:y>
    </cdr:from>
    <cdr:to>
      <cdr:x>0.38865</cdr:x>
      <cdr:y>0.83174</cdr:y>
    </cdr:to>
    <cdr:sp macro="" textlink="">
      <cdr:nvSpPr>
        <cdr:cNvPr id="5" name="TextBox 5">
          <a:extLst xmlns:a="http://schemas.openxmlformats.org/drawingml/2006/main">
            <a:ext uri="{FF2B5EF4-FFF2-40B4-BE49-F238E27FC236}">
              <a16:creationId xmlns:a16="http://schemas.microsoft.com/office/drawing/2014/main" id="{C47EB0FF-6E17-4B35-B496-BF2A3C47A1BC}"/>
            </a:ext>
          </a:extLst>
        </cdr:cNvPr>
        <cdr:cNvSpPr txBox="1"/>
      </cdr:nvSpPr>
      <cdr:spPr>
        <a:xfrm xmlns:a="http://schemas.openxmlformats.org/drawingml/2006/main">
          <a:off x="3816622" y="3650085"/>
          <a:ext cx="871844" cy="29238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300" dirty="0"/>
            <a:t>-0.002</a:t>
          </a:r>
        </a:p>
      </cdr:txBody>
    </cdr:sp>
  </cdr:relSizeAnchor>
  <cdr:relSizeAnchor xmlns:cdr="http://schemas.openxmlformats.org/drawingml/2006/chartDrawing">
    <cdr:from>
      <cdr:x>0.37043</cdr:x>
      <cdr:y>0.76838</cdr:y>
    </cdr:from>
    <cdr:to>
      <cdr:x>0.4427</cdr:x>
      <cdr:y>0.83007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C47EB0FF-6E17-4B35-B496-BF2A3C47A1BC}"/>
            </a:ext>
          </a:extLst>
        </cdr:cNvPr>
        <cdr:cNvSpPr txBox="1"/>
      </cdr:nvSpPr>
      <cdr:spPr>
        <a:xfrm xmlns:a="http://schemas.openxmlformats.org/drawingml/2006/main">
          <a:off x="4468666" y="3642162"/>
          <a:ext cx="871844" cy="29238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300" dirty="0"/>
            <a:t>-0.008</a:t>
          </a:r>
        </a:p>
      </cdr:txBody>
    </cdr:sp>
  </cdr:relSizeAnchor>
  <cdr:relSizeAnchor xmlns:cdr="http://schemas.openxmlformats.org/drawingml/2006/chartDrawing">
    <cdr:from>
      <cdr:x>0.41981</cdr:x>
      <cdr:y>0.77192</cdr:y>
    </cdr:from>
    <cdr:to>
      <cdr:x>0.49208</cdr:x>
      <cdr:y>0.83361</cdr:y>
    </cdr:to>
    <cdr:sp macro="" textlink="">
      <cdr:nvSpPr>
        <cdr:cNvPr id="7" name="TextBox 5">
          <a:extLst xmlns:a="http://schemas.openxmlformats.org/drawingml/2006/main">
            <a:ext uri="{FF2B5EF4-FFF2-40B4-BE49-F238E27FC236}">
              <a16:creationId xmlns:a16="http://schemas.microsoft.com/office/drawing/2014/main" id="{C47EB0FF-6E17-4B35-B496-BF2A3C47A1BC}"/>
            </a:ext>
          </a:extLst>
        </cdr:cNvPr>
        <cdr:cNvSpPr txBox="1"/>
      </cdr:nvSpPr>
      <cdr:spPr>
        <a:xfrm xmlns:a="http://schemas.openxmlformats.org/drawingml/2006/main">
          <a:off x="5064285" y="3658940"/>
          <a:ext cx="871844" cy="29238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300" dirty="0"/>
            <a:t>-0.001</a:t>
          </a:r>
        </a:p>
      </cdr:txBody>
    </cdr:sp>
  </cdr:relSizeAnchor>
  <cdr:relSizeAnchor xmlns:cdr="http://schemas.openxmlformats.org/drawingml/2006/chartDrawing">
    <cdr:from>
      <cdr:x>0.59457</cdr:x>
      <cdr:y>0.76347</cdr:y>
    </cdr:from>
    <cdr:to>
      <cdr:x>0.67455</cdr:x>
      <cdr:y>0.82516</cdr:y>
    </cdr:to>
    <cdr:sp macro="" textlink="">
      <cdr:nvSpPr>
        <cdr:cNvPr id="8" name="TextBox 5">
          <a:extLst xmlns:a="http://schemas.openxmlformats.org/drawingml/2006/main">
            <a:ext uri="{FF2B5EF4-FFF2-40B4-BE49-F238E27FC236}">
              <a16:creationId xmlns:a16="http://schemas.microsoft.com/office/drawing/2014/main" id="{9D72B2D6-3220-4346-BCB1-AB1A4499B70F}"/>
            </a:ext>
          </a:extLst>
        </cdr:cNvPr>
        <cdr:cNvSpPr txBox="1"/>
      </cdr:nvSpPr>
      <cdr:spPr>
        <a:xfrm xmlns:a="http://schemas.openxmlformats.org/drawingml/2006/main">
          <a:off x="7172562" y="3618892"/>
          <a:ext cx="964734" cy="29238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300" dirty="0"/>
            <a:t>-0.0003</a:t>
          </a:r>
        </a:p>
      </cdr:txBody>
    </cdr:sp>
  </cdr:relSizeAnchor>
  <cdr:relSizeAnchor xmlns:cdr="http://schemas.openxmlformats.org/drawingml/2006/chartDrawing">
    <cdr:from>
      <cdr:x>0.64534</cdr:x>
      <cdr:y>0.77035</cdr:y>
    </cdr:from>
    <cdr:to>
      <cdr:x>0.72531</cdr:x>
      <cdr:y>0.83204</cdr:y>
    </cdr:to>
    <cdr:sp macro="" textlink="">
      <cdr:nvSpPr>
        <cdr:cNvPr id="9" name="TextBox 5">
          <a:extLst xmlns:a="http://schemas.openxmlformats.org/drawingml/2006/main">
            <a:ext uri="{FF2B5EF4-FFF2-40B4-BE49-F238E27FC236}">
              <a16:creationId xmlns:a16="http://schemas.microsoft.com/office/drawing/2014/main" id="{9D72B2D6-3220-4346-BCB1-AB1A4499B70F}"/>
            </a:ext>
          </a:extLst>
        </cdr:cNvPr>
        <cdr:cNvSpPr txBox="1"/>
      </cdr:nvSpPr>
      <cdr:spPr>
        <a:xfrm xmlns:a="http://schemas.openxmlformats.org/drawingml/2006/main">
          <a:off x="7784959" y="3651483"/>
          <a:ext cx="964734" cy="29238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300" dirty="0"/>
            <a:t>-0.007</a:t>
          </a:r>
        </a:p>
      </cdr:txBody>
    </cdr:sp>
  </cdr:relSizeAnchor>
  <cdr:relSizeAnchor xmlns:cdr="http://schemas.openxmlformats.org/drawingml/2006/chartDrawing">
    <cdr:from>
      <cdr:x>0.69958</cdr:x>
      <cdr:y>0.77035</cdr:y>
    </cdr:from>
    <cdr:to>
      <cdr:x>0.77955</cdr:x>
      <cdr:y>0.83204</cdr:y>
    </cdr:to>
    <cdr:sp macro="" textlink="">
      <cdr:nvSpPr>
        <cdr:cNvPr id="10" name="TextBox 5">
          <a:extLst xmlns:a="http://schemas.openxmlformats.org/drawingml/2006/main">
            <a:ext uri="{FF2B5EF4-FFF2-40B4-BE49-F238E27FC236}">
              <a16:creationId xmlns:a16="http://schemas.microsoft.com/office/drawing/2014/main" id="{9D72B2D6-3220-4346-BCB1-AB1A4499B70F}"/>
            </a:ext>
          </a:extLst>
        </cdr:cNvPr>
        <cdr:cNvSpPr txBox="1"/>
      </cdr:nvSpPr>
      <cdr:spPr>
        <a:xfrm xmlns:a="http://schemas.openxmlformats.org/drawingml/2006/main">
          <a:off x="8439300" y="3651483"/>
          <a:ext cx="964734" cy="29238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300" dirty="0"/>
            <a:t>-0.006</a:t>
          </a:r>
        </a:p>
      </cdr:txBody>
    </cdr:sp>
  </cdr:relSizeAnchor>
  <cdr:relSizeAnchor xmlns:cdr="http://schemas.openxmlformats.org/drawingml/2006/chartDrawing">
    <cdr:from>
      <cdr:x>0.76008</cdr:x>
      <cdr:y>0.77035</cdr:y>
    </cdr:from>
    <cdr:to>
      <cdr:x>0.84005</cdr:x>
      <cdr:y>0.83204</cdr:y>
    </cdr:to>
    <cdr:sp macro="" textlink="">
      <cdr:nvSpPr>
        <cdr:cNvPr id="11" name="TextBox 5">
          <a:extLst xmlns:a="http://schemas.openxmlformats.org/drawingml/2006/main">
            <a:ext uri="{FF2B5EF4-FFF2-40B4-BE49-F238E27FC236}">
              <a16:creationId xmlns:a16="http://schemas.microsoft.com/office/drawing/2014/main" id="{9D72B2D6-3220-4346-BCB1-AB1A4499B70F}"/>
            </a:ext>
          </a:extLst>
        </cdr:cNvPr>
        <cdr:cNvSpPr txBox="1"/>
      </cdr:nvSpPr>
      <cdr:spPr>
        <a:xfrm xmlns:a="http://schemas.openxmlformats.org/drawingml/2006/main">
          <a:off x="9169142" y="3651483"/>
          <a:ext cx="964734" cy="29238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300" dirty="0"/>
            <a:t>0</a:t>
          </a:r>
        </a:p>
      </cdr:txBody>
    </cdr:sp>
  </cdr:relSizeAnchor>
  <cdr:relSizeAnchor xmlns:cdr="http://schemas.openxmlformats.org/drawingml/2006/chartDrawing">
    <cdr:from>
      <cdr:x>0.79624</cdr:x>
      <cdr:y>0.72665</cdr:y>
    </cdr:from>
    <cdr:to>
      <cdr:x>0.87621</cdr:x>
      <cdr:y>0.78833</cdr:y>
    </cdr:to>
    <cdr:sp macro="" textlink="">
      <cdr:nvSpPr>
        <cdr:cNvPr id="12" name="TextBox 5">
          <a:extLst xmlns:a="http://schemas.openxmlformats.org/drawingml/2006/main">
            <a:ext uri="{FF2B5EF4-FFF2-40B4-BE49-F238E27FC236}">
              <a16:creationId xmlns:a16="http://schemas.microsoft.com/office/drawing/2014/main" id="{9D72B2D6-3220-4346-BCB1-AB1A4499B70F}"/>
            </a:ext>
          </a:extLst>
        </cdr:cNvPr>
        <cdr:cNvSpPr txBox="1"/>
      </cdr:nvSpPr>
      <cdr:spPr>
        <a:xfrm xmlns:a="http://schemas.openxmlformats.org/drawingml/2006/main">
          <a:off x="9605370" y="3444326"/>
          <a:ext cx="964734" cy="29238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300" dirty="0"/>
            <a:t>+0.007</a:t>
          </a:r>
        </a:p>
      </cdr:txBody>
    </cdr:sp>
  </cdr:relSizeAnchor>
  <cdr:relSizeAnchor xmlns:cdr="http://schemas.openxmlformats.org/drawingml/2006/chartDrawing">
    <cdr:from>
      <cdr:x>0.84701</cdr:x>
      <cdr:y>0.77035</cdr:y>
    </cdr:from>
    <cdr:to>
      <cdr:x>0.92698</cdr:x>
      <cdr:y>0.83204</cdr:y>
    </cdr:to>
    <cdr:sp macro="" textlink="">
      <cdr:nvSpPr>
        <cdr:cNvPr id="13" name="TextBox 5">
          <a:extLst xmlns:a="http://schemas.openxmlformats.org/drawingml/2006/main">
            <a:ext uri="{FF2B5EF4-FFF2-40B4-BE49-F238E27FC236}">
              <a16:creationId xmlns:a16="http://schemas.microsoft.com/office/drawing/2014/main" id="{9D72B2D6-3220-4346-BCB1-AB1A4499B70F}"/>
            </a:ext>
          </a:extLst>
        </cdr:cNvPr>
        <cdr:cNvSpPr txBox="1"/>
      </cdr:nvSpPr>
      <cdr:spPr>
        <a:xfrm xmlns:a="http://schemas.openxmlformats.org/drawingml/2006/main">
          <a:off x="10217766" y="3651483"/>
          <a:ext cx="964734" cy="29238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300" dirty="0"/>
            <a:t>-0.012</a:t>
          </a:r>
        </a:p>
      </cdr:txBody>
    </cdr:sp>
  </cdr:relSizeAnchor>
  <cdr:relSizeAnchor xmlns:cdr="http://schemas.openxmlformats.org/drawingml/2006/chartDrawing">
    <cdr:from>
      <cdr:x>0.89986</cdr:x>
      <cdr:y>0.77035</cdr:y>
    </cdr:from>
    <cdr:to>
      <cdr:x>0.97983</cdr:x>
      <cdr:y>0.83204</cdr:y>
    </cdr:to>
    <cdr:sp macro="" textlink="">
      <cdr:nvSpPr>
        <cdr:cNvPr id="14" name="TextBox 5">
          <a:extLst xmlns:a="http://schemas.openxmlformats.org/drawingml/2006/main">
            <a:ext uri="{FF2B5EF4-FFF2-40B4-BE49-F238E27FC236}">
              <a16:creationId xmlns:a16="http://schemas.microsoft.com/office/drawing/2014/main" id="{9D72B2D6-3220-4346-BCB1-AB1A4499B70F}"/>
            </a:ext>
          </a:extLst>
        </cdr:cNvPr>
        <cdr:cNvSpPr txBox="1"/>
      </cdr:nvSpPr>
      <cdr:spPr>
        <a:xfrm xmlns:a="http://schemas.openxmlformats.org/drawingml/2006/main">
          <a:off x="10855329" y="3651483"/>
          <a:ext cx="964734" cy="29238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300" dirty="0"/>
            <a:t>-0.001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0.22096</cdr:x>
      <cdr:y>0.23515</cdr:y>
    </cdr:from>
    <cdr:to>
      <cdr:x>0.30188</cdr:x>
      <cdr:y>0.30751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A986E5DA-AED2-4A44-A5FF-CEF8D258DB2E}"/>
            </a:ext>
          </a:extLst>
        </cdr:cNvPr>
        <cdr:cNvSpPr txBox="1"/>
      </cdr:nvSpPr>
      <cdr:spPr>
        <a:xfrm xmlns:a="http://schemas.openxmlformats.org/drawingml/2006/main">
          <a:off x="2634119" y="1100358"/>
          <a:ext cx="964734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/>
            <a:t>+5.29%</a:t>
          </a:r>
        </a:p>
      </cdr:txBody>
    </cdr:sp>
  </cdr:relSizeAnchor>
  <cdr:relSizeAnchor xmlns:cdr="http://schemas.openxmlformats.org/drawingml/2006/chartDrawing">
    <cdr:from>
      <cdr:x>0.32108</cdr:x>
      <cdr:y>0.34868</cdr:y>
    </cdr:from>
    <cdr:to>
      <cdr:x>0.40201</cdr:x>
      <cdr:y>0.42103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A986E5DA-AED2-4A44-A5FF-CEF8D258DB2E}"/>
            </a:ext>
          </a:extLst>
        </cdr:cNvPr>
        <cdr:cNvSpPr txBox="1"/>
      </cdr:nvSpPr>
      <cdr:spPr>
        <a:xfrm xmlns:a="http://schemas.openxmlformats.org/drawingml/2006/main">
          <a:off x="3827768" y="1631579"/>
          <a:ext cx="964734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/>
            <a:t>-12.63%</a:t>
          </a:r>
        </a:p>
      </cdr:txBody>
    </cdr:sp>
  </cdr:relSizeAnchor>
  <cdr:relSizeAnchor xmlns:cdr="http://schemas.openxmlformats.org/drawingml/2006/chartDrawing">
    <cdr:from>
      <cdr:x>0.42996</cdr:x>
      <cdr:y>0.34868</cdr:y>
    </cdr:from>
    <cdr:to>
      <cdr:x>0.51088</cdr:x>
      <cdr:y>0.42103</cdr:y>
    </cdr:to>
    <cdr:sp macro="" textlink="">
      <cdr:nvSpPr>
        <cdr:cNvPr id="4" name="TextBox 2">
          <a:extLst xmlns:a="http://schemas.openxmlformats.org/drawingml/2006/main">
            <a:ext uri="{FF2B5EF4-FFF2-40B4-BE49-F238E27FC236}">
              <a16:creationId xmlns:a16="http://schemas.microsoft.com/office/drawing/2014/main" id="{A986E5DA-AED2-4A44-A5FF-CEF8D258DB2E}"/>
            </a:ext>
          </a:extLst>
        </cdr:cNvPr>
        <cdr:cNvSpPr txBox="1"/>
      </cdr:nvSpPr>
      <cdr:spPr>
        <a:xfrm xmlns:a="http://schemas.openxmlformats.org/drawingml/2006/main">
          <a:off x="5125681" y="1631579"/>
          <a:ext cx="964734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/>
            <a:t>-0.05%</a:t>
          </a:r>
        </a:p>
      </cdr:txBody>
    </cdr:sp>
  </cdr:relSizeAnchor>
  <cdr:relSizeAnchor xmlns:cdr="http://schemas.openxmlformats.org/drawingml/2006/chartDrawing">
    <cdr:from>
      <cdr:x>0.52566</cdr:x>
      <cdr:y>0.34868</cdr:y>
    </cdr:from>
    <cdr:to>
      <cdr:x>0.60658</cdr:x>
      <cdr:y>0.42103</cdr:y>
    </cdr:to>
    <cdr:sp macro="" textlink="">
      <cdr:nvSpPr>
        <cdr:cNvPr id="5" name="TextBox 2">
          <a:extLst xmlns:a="http://schemas.openxmlformats.org/drawingml/2006/main">
            <a:ext uri="{FF2B5EF4-FFF2-40B4-BE49-F238E27FC236}">
              <a16:creationId xmlns:a16="http://schemas.microsoft.com/office/drawing/2014/main" id="{A986E5DA-AED2-4A44-A5FF-CEF8D258DB2E}"/>
            </a:ext>
          </a:extLst>
        </cdr:cNvPr>
        <cdr:cNvSpPr txBox="1"/>
      </cdr:nvSpPr>
      <cdr:spPr>
        <a:xfrm xmlns:a="http://schemas.openxmlformats.org/drawingml/2006/main">
          <a:off x="6266552" y="1631579"/>
          <a:ext cx="964734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/>
            <a:t>-0.73%</a:t>
          </a:r>
        </a:p>
      </cdr:txBody>
    </cdr:sp>
  </cdr:relSizeAnchor>
  <cdr:relSizeAnchor xmlns:cdr="http://schemas.openxmlformats.org/drawingml/2006/chartDrawing">
    <cdr:from>
      <cdr:x>0.62136</cdr:x>
      <cdr:y>0.11663</cdr:y>
    </cdr:from>
    <cdr:to>
      <cdr:x>0.70228</cdr:x>
      <cdr:y>0.18898</cdr:y>
    </cdr:to>
    <cdr:sp macro="" textlink="">
      <cdr:nvSpPr>
        <cdr:cNvPr id="6" name="TextBox 2">
          <a:extLst xmlns:a="http://schemas.openxmlformats.org/drawingml/2006/main">
            <a:ext uri="{FF2B5EF4-FFF2-40B4-BE49-F238E27FC236}">
              <a16:creationId xmlns:a16="http://schemas.microsoft.com/office/drawing/2014/main" id="{A986E5DA-AED2-4A44-A5FF-CEF8D258DB2E}"/>
            </a:ext>
          </a:extLst>
        </cdr:cNvPr>
        <cdr:cNvSpPr txBox="1"/>
      </cdr:nvSpPr>
      <cdr:spPr>
        <a:xfrm xmlns:a="http://schemas.openxmlformats.org/drawingml/2006/main">
          <a:off x="7407454" y="545750"/>
          <a:ext cx="964734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/>
            <a:t>+11.38%</a:t>
          </a:r>
        </a:p>
      </cdr:txBody>
    </cdr:sp>
  </cdr:relSizeAnchor>
  <cdr:relSizeAnchor xmlns:cdr="http://schemas.openxmlformats.org/drawingml/2006/chartDrawing">
    <cdr:from>
      <cdr:x>0.72621</cdr:x>
      <cdr:y>0.34868</cdr:y>
    </cdr:from>
    <cdr:to>
      <cdr:x>0.80713</cdr:x>
      <cdr:y>0.42103</cdr:y>
    </cdr:to>
    <cdr:sp macro="" textlink="">
      <cdr:nvSpPr>
        <cdr:cNvPr id="7" name="TextBox 2">
          <a:extLst xmlns:a="http://schemas.openxmlformats.org/drawingml/2006/main">
            <a:ext uri="{FF2B5EF4-FFF2-40B4-BE49-F238E27FC236}">
              <a16:creationId xmlns:a16="http://schemas.microsoft.com/office/drawing/2014/main" id="{A986E5DA-AED2-4A44-A5FF-CEF8D258DB2E}"/>
            </a:ext>
          </a:extLst>
        </cdr:cNvPr>
        <cdr:cNvSpPr txBox="1"/>
      </cdr:nvSpPr>
      <cdr:spPr>
        <a:xfrm xmlns:a="http://schemas.openxmlformats.org/drawingml/2006/main">
          <a:off x="8657414" y="1631579"/>
          <a:ext cx="964734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/>
            <a:t>-4.70%</a:t>
          </a:r>
        </a:p>
      </cdr:txBody>
    </cdr:sp>
  </cdr:relSizeAnchor>
  <cdr:relSizeAnchor xmlns:cdr="http://schemas.openxmlformats.org/drawingml/2006/chartDrawing">
    <cdr:from>
      <cdr:x>0.82754</cdr:x>
      <cdr:y>0.34868</cdr:y>
    </cdr:from>
    <cdr:to>
      <cdr:x>0.90847</cdr:x>
      <cdr:y>0.42103</cdr:y>
    </cdr:to>
    <cdr:sp macro="" textlink="">
      <cdr:nvSpPr>
        <cdr:cNvPr id="8" name="TextBox 2">
          <a:extLst xmlns:a="http://schemas.openxmlformats.org/drawingml/2006/main">
            <a:ext uri="{FF2B5EF4-FFF2-40B4-BE49-F238E27FC236}">
              <a16:creationId xmlns:a16="http://schemas.microsoft.com/office/drawing/2014/main" id="{A986E5DA-AED2-4A44-A5FF-CEF8D258DB2E}"/>
            </a:ext>
          </a:extLst>
        </cdr:cNvPr>
        <cdr:cNvSpPr txBox="1"/>
      </cdr:nvSpPr>
      <cdr:spPr>
        <a:xfrm xmlns:a="http://schemas.openxmlformats.org/drawingml/2006/main">
          <a:off x="9865428" y="1631579"/>
          <a:ext cx="964734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/>
            <a:t>+0.04%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38EAE-FFE8-49EB-B173-7DBFE84D0F01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F6B64-41D1-4453-9A62-ACD08EE9D23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097280" y="3807069"/>
            <a:ext cx="9875520" cy="0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1252" y="163566"/>
            <a:ext cx="1151791" cy="1154196"/>
          </a:xfrm>
          <a:prstGeom prst="rect">
            <a:avLst/>
          </a:prstGeom>
        </p:spPr>
      </p:pic>
      <p:pic>
        <p:nvPicPr>
          <p:cNvPr id="1028" name="Picture 4" descr="Image result for nas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58" y="167688"/>
            <a:ext cx="1355724" cy="107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113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38EAE-FFE8-49EB-B173-7DBFE84D0F01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F6B64-41D1-4453-9A62-ACD08EE9D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446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38EAE-FFE8-49EB-B173-7DBFE84D0F01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F6B64-41D1-4453-9A62-ACD08EE9D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840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69635"/>
          </a:xfrm>
        </p:spPr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13849"/>
            <a:ext cx="1005840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38EAE-FFE8-49EB-B173-7DBFE84D0F01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F6B64-41D1-4453-9A62-ACD08EE9D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132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38EAE-FFE8-49EB-B173-7DBFE84D0F01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F6B64-41D1-4453-9A62-ACD08EE9D23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2532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38EAE-FFE8-49EB-B173-7DBFE84D0F01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F6B64-41D1-4453-9A62-ACD08EE9D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096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38EAE-FFE8-49EB-B173-7DBFE84D0F01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F6B64-41D1-4453-9A62-ACD08EE9D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670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38EAE-FFE8-49EB-B173-7DBFE84D0F01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F6B64-41D1-4453-9A62-ACD08EE9D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318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38EAE-FFE8-49EB-B173-7DBFE84D0F01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F6B64-41D1-4453-9A62-ACD08EE9D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034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4038EAE-FFE8-49EB-B173-7DBFE84D0F01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4F6B64-41D1-4453-9A62-ACD08EE9D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507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38EAE-FFE8-49EB-B173-7DBFE84D0F01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F6B64-41D1-4453-9A62-ACD08EE9D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067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344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4038EAE-FFE8-49EB-B173-7DBFE84D0F01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A4F6B64-41D1-4453-9A62-ACD08EE9D23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097280" y="1394460"/>
            <a:ext cx="9966960" cy="0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Picture 4" descr="Image result for nasa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58" y="167688"/>
            <a:ext cx="1142668" cy="90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3006" y="163566"/>
            <a:ext cx="1030037" cy="103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512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690D8-5C21-4F3D-BD9D-FC992DF28E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840" y="1122363"/>
            <a:ext cx="11140580" cy="2387600"/>
          </a:xfrm>
        </p:spPr>
        <p:txBody>
          <a:bodyPr>
            <a:normAutofit/>
          </a:bodyPr>
          <a:lstStyle/>
          <a:p>
            <a:pPr algn="ctr"/>
            <a:r>
              <a:rPr lang="en-US" sz="3200" b="0" i="0" u="none" strike="noStrike" baseline="0" dirty="0">
                <a:latin typeface="+mn-lt"/>
              </a:rPr>
              <a:t>Analysis of Materials International Space Station Experiment-10 (MISSE-10)</a:t>
            </a:r>
            <a:br>
              <a:rPr lang="en-US" sz="3200" b="0" i="0" u="none" strike="noStrike" baseline="0" dirty="0">
                <a:latin typeface="+mn-lt"/>
              </a:rPr>
            </a:br>
            <a:r>
              <a:rPr lang="en-US" sz="3200" b="0" i="0" u="none" strike="noStrike" baseline="0" dirty="0">
                <a:latin typeface="+mn-lt"/>
              </a:rPr>
              <a:t>Thin-Film Solar Cells</a:t>
            </a:r>
            <a:endParaRPr lang="en-US" sz="3200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AF9581-5885-4DCE-9D70-EF4ED8E651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3548" y="4432882"/>
            <a:ext cx="5142452" cy="165576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Meghan Carrico (NASA MSFC)</a:t>
            </a:r>
          </a:p>
          <a:p>
            <a:r>
              <a:rPr lang="en-US" dirty="0"/>
              <a:t>Dr. John Carr (NASA MSFC)</a:t>
            </a:r>
          </a:p>
          <a:p>
            <a:r>
              <a:rPr lang="en-US" dirty="0"/>
              <a:t>Miria Finckenor (NASA MSFC)</a:t>
            </a:r>
          </a:p>
          <a:p>
            <a:r>
              <a:rPr lang="en-US" dirty="0"/>
              <a:t>Dr. Brandon Farmer (Nexolve)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FC38B7-B4DD-4B6C-AEFF-B75C57F3F80A}"/>
              </a:ext>
            </a:extLst>
          </p:cNvPr>
          <p:cNvSpPr txBox="1"/>
          <p:nvPr/>
        </p:nvSpPr>
        <p:spPr>
          <a:xfrm>
            <a:off x="0" y="6334780"/>
            <a:ext cx="346465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FF0000"/>
                </a:solidFill>
              </a:rPr>
              <a:t>DISTRIBUTION A. Approved for public release; distribution unlimited. 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598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366CA-EA41-4993-B811-9702F0D6F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SPENVIS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B8D351-BC16-44C8-B38B-2BBBD7B16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0211" y="2115904"/>
            <a:ext cx="4390136" cy="13130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515D7C-B14C-47A0-A0DD-CAF072FE5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8191" y="3429000"/>
            <a:ext cx="3103809" cy="20325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9E58A0-267E-41E9-BD2E-F04A179A4C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180" y="3429000"/>
            <a:ext cx="2788011" cy="185606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64385-D047-4605-AACC-6878805EB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13849"/>
            <a:ext cx="6343755" cy="4023360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SPENVIS was used to model radiation effects on the solar cell samples during the MISSE-10 experiment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This provides useful comparison to ground simulations pre-flight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Models/Programs used: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Spacecraft Trajectories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Entered MISSE-10 orbital duration and estimated parameters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Trapped radiation models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Solar Particle Fluences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Damage Equivalent Fluences for Solar Cells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err="1"/>
              <a:t>Coverglass</a:t>
            </a:r>
            <a:r>
              <a:rPr lang="en-US" dirty="0"/>
              <a:t> thickness approximated using coating thickness and density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Final result is a summary of 1 MeV equivalent electron fluences per cm^2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6DF563-C44F-41AF-9542-0AB0794624F3}"/>
              </a:ext>
            </a:extLst>
          </p:cNvPr>
          <p:cNvSpPr txBox="1"/>
          <p:nvPr/>
        </p:nvSpPr>
        <p:spPr>
          <a:xfrm>
            <a:off x="0" y="6322509"/>
            <a:ext cx="348143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FF0000"/>
                </a:solidFill>
              </a:rPr>
              <a:t>DISTRIBUTION A. Approved for public release; distribution unlimited. 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13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588DB-E062-4508-8CDF-959F621F0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3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Analysis/Summary of MISSE-10 Data: IMM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AACB502-9665-44F4-843F-69E05FED93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7484440"/>
              </p:ext>
            </p:extLst>
          </p:nvPr>
        </p:nvGraphicFramePr>
        <p:xfrm>
          <a:off x="402672" y="1714500"/>
          <a:ext cx="11635533" cy="385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2551">
                  <a:extLst>
                    <a:ext uri="{9D8B030D-6E8A-4147-A177-3AD203B41FA5}">
                      <a16:colId xmlns:a16="http://schemas.microsoft.com/office/drawing/2014/main" val="1498399680"/>
                    </a:ext>
                  </a:extLst>
                </a:gridCol>
                <a:gridCol w="1671887">
                  <a:extLst>
                    <a:ext uri="{9D8B030D-6E8A-4147-A177-3AD203B41FA5}">
                      <a16:colId xmlns:a16="http://schemas.microsoft.com/office/drawing/2014/main" val="575027835"/>
                    </a:ext>
                  </a:extLst>
                </a:gridCol>
                <a:gridCol w="1662219">
                  <a:extLst>
                    <a:ext uri="{9D8B030D-6E8A-4147-A177-3AD203B41FA5}">
                      <a16:colId xmlns:a16="http://schemas.microsoft.com/office/drawing/2014/main" val="20560634"/>
                    </a:ext>
                  </a:extLst>
                </a:gridCol>
                <a:gridCol w="1662219">
                  <a:extLst>
                    <a:ext uri="{9D8B030D-6E8A-4147-A177-3AD203B41FA5}">
                      <a16:colId xmlns:a16="http://schemas.microsoft.com/office/drawing/2014/main" val="3773330701"/>
                    </a:ext>
                  </a:extLst>
                </a:gridCol>
                <a:gridCol w="1662219">
                  <a:extLst>
                    <a:ext uri="{9D8B030D-6E8A-4147-A177-3AD203B41FA5}">
                      <a16:colId xmlns:a16="http://schemas.microsoft.com/office/drawing/2014/main" val="2747260917"/>
                    </a:ext>
                  </a:extLst>
                </a:gridCol>
                <a:gridCol w="1662219">
                  <a:extLst>
                    <a:ext uri="{9D8B030D-6E8A-4147-A177-3AD203B41FA5}">
                      <a16:colId xmlns:a16="http://schemas.microsoft.com/office/drawing/2014/main" val="500772263"/>
                    </a:ext>
                  </a:extLst>
                </a:gridCol>
                <a:gridCol w="1662219">
                  <a:extLst>
                    <a:ext uri="{9D8B030D-6E8A-4147-A177-3AD203B41FA5}">
                      <a16:colId xmlns:a16="http://schemas.microsoft.com/office/drawing/2014/main" val="2821278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Average IMM Property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Bare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Bare Flight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Optinox®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Optinox® Flight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Optinox® w/ </a:t>
                      </a:r>
                      <a:r>
                        <a:rPr lang="en-US" sz="1400" dirty="0" err="1"/>
                        <a:t>Poss</a:t>
                      </a:r>
                      <a:r>
                        <a:rPr lang="en-US" sz="1400" dirty="0"/>
                        <a:t>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Optinox® w/ </a:t>
                      </a:r>
                      <a:r>
                        <a:rPr lang="en-US" sz="1400" dirty="0" err="1"/>
                        <a:t>Poss</a:t>
                      </a:r>
                      <a:r>
                        <a:rPr lang="en-US" sz="1400" dirty="0"/>
                        <a:t> Flight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1387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Pre-Flight Infrared Emittance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0.417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0.417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0.810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0.814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0.851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0.850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1823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Post-flight Infrared Emittance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0.409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0.417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0.805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0.799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0.853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0.848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6777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Pre-Flight Solar Absorptance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0.894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0.896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0.892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0.891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0.904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0.906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6513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Post-Flight Solar Absorptance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0.893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0.894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0.891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0.872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0.905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0.892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921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Mass Change [g]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-0.00848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-0.00744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0.00001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-0.00029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-0.00002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-0.00033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138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Pre-flight SA/</a:t>
                      </a:r>
                      <a:r>
                        <a:rPr lang="el-GR" sz="1600" dirty="0"/>
                        <a:t>ε</a:t>
                      </a:r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2.15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2.15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1.10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1.09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1.06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1.07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512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Post-Flight SA/</a:t>
                      </a:r>
                      <a:r>
                        <a:rPr lang="el-GR" sz="1600" dirty="0"/>
                        <a:t>ε</a:t>
                      </a:r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2.18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2.14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1.11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1.09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1.06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1.05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937555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303CB46-8C1F-4A46-A458-F3EAAC699CEA}"/>
              </a:ext>
            </a:extLst>
          </p:cNvPr>
          <p:cNvSpPr txBox="1"/>
          <p:nvPr/>
        </p:nvSpPr>
        <p:spPr>
          <a:xfrm>
            <a:off x="0" y="6322509"/>
            <a:ext cx="35149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FF0000"/>
                </a:solidFill>
              </a:rPr>
              <a:t>DISTRIBUTION A. Approved for public release; distribution unlimited. 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536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FD6B4-D0EE-492F-883E-4485D7FA9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Analysis/Summary of MISSE-10 Data: IMM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B2F569-9B94-4AEE-A0F4-F988016E5EDD}"/>
              </a:ext>
            </a:extLst>
          </p:cNvPr>
          <p:cNvSpPr txBox="1"/>
          <p:nvPr/>
        </p:nvSpPr>
        <p:spPr>
          <a:xfrm>
            <a:off x="0" y="6322509"/>
            <a:ext cx="346465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FF0000"/>
                </a:solidFill>
              </a:rPr>
              <a:t>DISTRIBUTION A. Approved for public release; distribution unlimited. </a:t>
            </a:r>
            <a:endParaRPr lang="en-US" sz="1400" b="1" dirty="0">
              <a:solidFill>
                <a:srgbClr val="FF0000"/>
              </a:solidFill>
            </a:endParaRP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25DDB66D-8DE4-4EE3-90DF-6CE2A0459B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6207534"/>
              </p:ext>
            </p:extLst>
          </p:nvPr>
        </p:nvGraphicFramePr>
        <p:xfrm>
          <a:off x="251670" y="1476462"/>
          <a:ext cx="11769754" cy="4846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B091622-ADCD-4888-AAF9-F505E43BA1D5}"/>
              </a:ext>
            </a:extLst>
          </p:cNvPr>
          <p:cNvSpPr txBox="1"/>
          <p:nvPr/>
        </p:nvSpPr>
        <p:spPr>
          <a:xfrm>
            <a:off x="1526306" y="2453709"/>
            <a:ext cx="96473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+0.0001</a:t>
            </a:r>
          </a:p>
        </p:txBody>
      </p:sp>
    </p:spTree>
    <p:extLst>
      <p:ext uri="{BB962C8B-B14F-4D97-AF65-F5344CB8AC3E}">
        <p14:creationId xmlns:p14="http://schemas.microsoft.com/office/powerpoint/2010/main" val="223062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E439B-EBD4-4522-A785-16A460E92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Analysis/Summary of MISSE-10 Data: IMM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5DDB66D-8DE4-4EE3-90DF-6CE2A0459B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690801"/>
              </p:ext>
            </p:extLst>
          </p:nvPr>
        </p:nvGraphicFramePr>
        <p:xfrm>
          <a:off x="290557" y="1556239"/>
          <a:ext cx="11750467" cy="4701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711CF39-9D8E-4119-97CC-2B3CF2FFB97E}"/>
              </a:ext>
            </a:extLst>
          </p:cNvPr>
          <p:cNvSpPr txBox="1"/>
          <p:nvPr/>
        </p:nvSpPr>
        <p:spPr>
          <a:xfrm>
            <a:off x="0" y="6322509"/>
            <a:ext cx="348143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FF0000"/>
                </a:solidFill>
              </a:rPr>
              <a:t>DISTRIBUTION A. Approved for public release; distribution unlimited. 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86E5DA-AED2-4A44-A5FF-CEF8D258DB2E}"/>
              </a:ext>
            </a:extLst>
          </p:cNvPr>
          <p:cNvSpPr txBox="1"/>
          <p:nvPr/>
        </p:nvSpPr>
        <p:spPr>
          <a:xfrm>
            <a:off x="2314871" y="2407640"/>
            <a:ext cx="9647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-21.73%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8FB344-550C-4A22-84B6-B4E5EA73EFF0}"/>
              </a:ext>
            </a:extLst>
          </p:cNvPr>
          <p:cNvSpPr txBox="1"/>
          <p:nvPr/>
        </p:nvSpPr>
        <p:spPr>
          <a:xfrm>
            <a:off x="3782455" y="2315361"/>
            <a:ext cx="9647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+0.56%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DC4834-7D5B-4777-A5EB-4BD73F2280C4}"/>
              </a:ext>
            </a:extLst>
          </p:cNvPr>
          <p:cNvSpPr txBox="1"/>
          <p:nvPr/>
        </p:nvSpPr>
        <p:spPr>
          <a:xfrm>
            <a:off x="5250039" y="2407640"/>
            <a:ext cx="9647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-20.99%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4B90C7-A91B-4816-B386-1424F105F3C8}"/>
              </a:ext>
            </a:extLst>
          </p:cNvPr>
          <p:cNvSpPr txBox="1"/>
          <p:nvPr/>
        </p:nvSpPr>
        <p:spPr>
          <a:xfrm>
            <a:off x="6771503" y="2407640"/>
            <a:ext cx="9647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-0.35%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5896A5-D1FC-4542-A0F3-AAEDDDEE4E50}"/>
              </a:ext>
            </a:extLst>
          </p:cNvPr>
          <p:cNvSpPr txBox="1"/>
          <p:nvPr/>
        </p:nvSpPr>
        <p:spPr>
          <a:xfrm>
            <a:off x="8185207" y="2407640"/>
            <a:ext cx="9647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-23.01%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E376AA-BF18-46E3-9903-3EAB7F41393A}"/>
              </a:ext>
            </a:extLst>
          </p:cNvPr>
          <p:cNvSpPr txBox="1"/>
          <p:nvPr/>
        </p:nvSpPr>
        <p:spPr>
          <a:xfrm>
            <a:off x="9638408" y="2407640"/>
            <a:ext cx="9647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-0.17%</a:t>
            </a:r>
          </a:p>
        </p:txBody>
      </p:sp>
    </p:spTree>
    <p:extLst>
      <p:ext uri="{BB962C8B-B14F-4D97-AF65-F5344CB8AC3E}">
        <p14:creationId xmlns:p14="http://schemas.microsoft.com/office/powerpoint/2010/main" val="3638474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8BFBF-FBED-430F-AFCB-6CDCA3146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Analysis/Summary of MISSE-10 Data: CIGS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F368CE3-7BDB-4F2B-BCB3-8BCDC6E958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8832754"/>
              </p:ext>
            </p:extLst>
          </p:nvPr>
        </p:nvGraphicFramePr>
        <p:xfrm>
          <a:off x="165465" y="1556238"/>
          <a:ext cx="11922030" cy="3997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6249">
                  <a:extLst>
                    <a:ext uri="{9D8B030D-6E8A-4147-A177-3AD203B41FA5}">
                      <a16:colId xmlns:a16="http://schemas.microsoft.com/office/drawing/2014/main" val="1498399680"/>
                    </a:ext>
                  </a:extLst>
                </a:gridCol>
                <a:gridCol w="1073091">
                  <a:extLst>
                    <a:ext uri="{9D8B030D-6E8A-4147-A177-3AD203B41FA5}">
                      <a16:colId xmlns:a16="http://schemas.microsoft.com/office/drawing/2014/main" val="575027835"/>
                    </a:ext>
                  </a:extLst>
                </a:gridCol>
                <a:gridCol w="1324670">
                  <a:extLst>
                    <a:ext uri="{9D8B030D-6E8A-4147-A177-3AD203B41FA5}">
                      <a16:colId xmlns:a16="http://schemas.microsoft.com/office/drawing/2014/main" val="20560634"/>
                    </a:ext>
                  </a:extLst>
                </a:gridCol>
                <a:gridCol w="1324670">
                  <a:extLst>
                    <a:ext uri="{9D8B030D-6E8A-4147-A177-3AD203B41FA5}">
                      <a16:colId xmlns:a16="http://schemas.microsoft.com/office/drawing/2014/main" val="3773330701"/>
                    </a:ext>
                  </a:extLst>
                </a:gridCol>
                <a:gridCol w="1324670">
                  <a:extLst>
                    <a:ext uri="{9D8B030D-6E8A-4147-A177-3AD203B41FA5}">
                      <a16:colId xmlns:a16="http://schemas.microsoft.com/office/drawing/2014/main" val="2747260917"/>
                    </a:ext>
                  </a:extLst>
                </a:gridCol>
                <a:gridCol w="1324670">
                  <a:extLst>
                    <a:ext uri="{9D8B030D-6E8A-4147-A177-3AD203B41FA5}">
                      <a16:colId xmlns:a16="http://schemas.microsoft.com/office/drawing/2014/main" val="500772263"/>
                    </a:ext>
                  </a:extLst>
                </a:gridCol>
                <a:gridCol w="1324670">
                  <a:extLst>
                    <a:ext uri="{9D8B030D-6E8A-4147-A177-3AD203B41FA5}">
                      <a16:colId xmlns:a16="http://schemas.microsoft.com/office/drawing/2014/main" val="2821278010"/>
                    </a:ext>
                  </a:extLst>
                </a:gridCol>
                <a:gridCol w="1324670">
                  <a:extLst>
                    <a:ext uri="{9D8B030D-6E8A-4147-A177-3AD203B41FA5}">
                      <a16:colId xmlns:a16="http://schemas.microsoft.com/office/drawing/2014/main" val="2946496448"/>
                    </a:ext>
                  </a:extLst>
                </a:gridCol>
                <a:gridCol w="1324670">
                  <a:extLst>
                    <a:ext uri="{9D8B030D-6E8A-4147-A177-3AD203B41FA5}">
                      <a16:colId xmlns:a16="http://schemas.microsoft.com/office/drawing/2014/main" val="21980960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Average IMM Property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Bare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Bare Flight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CORIN® w/ Ceria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CORIN® w/ Ceria Flight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CORIN®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CORIN® Flight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CORIN® w/ Glass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CORIN®  w/ Glass Flight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1387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Pre-Flight Infrared Emittance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0.476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0.487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0.838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0.831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0.835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0.835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0.890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0.894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1823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Post-flight Infrared Emittance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0.574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0.528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0.836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0.829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0.834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0.837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0.889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0.886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6777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Pre-Flight Solar Absorptance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0.879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0.877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0.883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0.887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0.881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0.886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0.855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0.855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6513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Post-Flight Solar Absorptance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0.879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0.887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0.880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0.880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0.889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0.886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0.854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0.844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921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Mass Change [g]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0.00001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0.00268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0.00003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0.00291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-0.00015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0.00280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-0.00022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0.00275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138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Pre-flight SA/</a:t>
                      </a:r>
                      <a:r>
                        <a:rPr lang="el-GR" sz="1600" dirty="0"/>
                        <a:t>ε</a:t>
                      </a:r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1.87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1.81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1.05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1.07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1.06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1.06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0.96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0.96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078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/>
                        <a:t>Post-Flight SA/</a:t>
                      </a:r>
                      <a:r>
                        <a:rPr lang="el-GR" sz="1600" dirty="0"/>
                        <a:t>ε</a:t>
                      </a:r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1.53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1.68</a:t>
                      </a:r>
                    </a:p>
                    <a:p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1.05</a:t>
                      </a:r>
                    </a:p>
                    <a:p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1.06</a:t>
                      </a:r>
                    </a:p>
                    <a:p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1.07</a:t>
                      </a:r>
                    </a:p>
                    <a:p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1.06</a:t>
                      </a:r>
                    </a:p>
                    <a:p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0.96</a:t>
                      </a:r>
                    </a:p>
                    <a:p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0.95</a:t>
                      </a:r>
                    </a:p>
                    <a:p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97322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3E91BB7-FEE4-427A-BA62-536F58462CFA}"/>
              </a:ext>
            </a:extLst>
          </p:cNvPr>
          <p:cNvSpPr txBox="1"/>
          <p:nvPr/>
        </p:nvSpPr>
        <p:spPr>
          <a:xfrm>
            <a:off x="0" y="6322509"/>
            <a:ext cx="349820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FF0000"/>
                </a:solidFill>
              </a:rPr>
              <a:t>DISTRIBUTION A. Approved for public release; distribution unlimited. 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433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87EAF-7CB3-41FD-8703-66C6BC913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Analysis/Summary of MISSE-10 Data: CIGS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3BFADD-2E59-4C06-BB53-463192BCAD73}"/>
              </a:ext>
            </a:extLst>
          </p:cNvPr>
          <p:cNvSpPr txBox="1"/>
          <p:nvPr/>
        </p:nvSpPr>
        <p:spPr>
          <a:xfrm>
            <a:off x="1" y="6322509"/>
            <a:ext cx="350659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FF0000"/>
                </a:solidFill>
              </a:rPr>
              <a:t>DISTRIBUTION A. Approved for public release; distribution unlimited. </a:t>
            </a:r>
            <a:endParaRPr lang="en-US" sz="14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7D7681A-8A35-428D-B0F3-D15C653DB0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613088"/>
              </p:ext>
            </p:extLst>
          </p:nvPr>
        </p:nvGraphicFramePr>
        <p:xfrm>
          <a:off x="58723" y="1495514"/>
          <a:ext cx="12063369" cy="4740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D72B2D6-3220-4346-BCB1-AB1A4499B70F}"/>
              </a:ext>
            </a:extLst>
          </p:cNvPr>
          <p:cNvSpPr txBox="1"/>
          <p:nvPr/>
        </p:nvSpPr>
        <p:spPr>
          <a:xfrm>
            <a:off x="871964" y="3955589"/>
            <a:ext cx="96473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+0.04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95A1D2-0E61-49C6-9FA7-B942E93CC254}"/>
              </a:ext>
            </a:extLst>
          </p:cNvPr>
          <p:cNvSpPr txBox="1"/>
          <p:nvPr/>
        </p:nvSpPr>
        <p:spPr>
          <a:xfrm>
            <a:off x="1463388" y="2391243"/>
            <a:ext cx="96473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+0.098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EF7DC8-AEA8-4477-9A85-02301B5875A2}"/>
              </a:ext>
            </a:extLst>
          </p:cNvPr>
          <p:cNvSpPr txBox="1"/>
          <p:nvPr/>
        </p:nvSpPr>
        <p:spPr>
          <a:xfrm>
            <a:off x="6619821" y="4854609"/>
            <a:ext cx="96473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+0.010</a:t>
            </a:r>
          </a:p>
        </p:txBody>
      </p:sp>
    </p:spTree>
    <p:extLst>
      <p:ext uri="{BB962C8B-B14F-4D97-AF65-F5344CB8AC3E}">
        <p14:creationId xmlns:p14="http://schemas.microsoft.com/office/powerpoint/2010/main" val="836143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D7654-F45E-40A0-AEAE-E294573AB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Analysis/Summary of MISSE-10 Data: CIGS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64E980-CC91-4E9E-8573-B63300E7AB92}"/>
              </a:ext>
            </a:extLst>
          </p:cNvPr>
          <p:cNvSpPr txBox="1"/>
          <p:nvPr/>
        </p:nvSpPr>
        <p:spPr>
          <a:xfrm>
            <a:off x="1" y="6322509"/>
            <a:ext cx="348982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FF0000"/>
                </a:solidFill>
              </a:rPr>
              <a:t>DISTRIBUTION A. Approved for public release; distribution unlimited. </a:t>
            </a:r>
            <a:endParaRPr lang="en-US" sz="14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7D7681A-8A35-428D-B0F3-D15C653DB0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0761072"/>
              </p:ext>
            </p:extLst>
          </p:nvPr>
        </p:nvGraphicFramePr>
        <p:xfrm>
          <a:off x="136733" y="1556238"/>
          <a:ext cx="11921383" cy="4679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2CB46D8-C00C-4F4E-8192-3DC7E2C6FDBE}"/>
              </a:ext>
            </a:extLst>
          </p:cNvPr>
          <p:cNvSpPr txBox="1"/>
          <p:nvPr/>
        </p:nvSpPr>
        <p:spPr>
          <a:xfrm>
            <a:off x="1568250" y="3187817"/>
            <a:ext cx="9647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-19.08%</a:t>
            </a:r>
          </a:p>
        </p:txBody>
      </p:sp>
    </p:spTree>
    <p:extLst>
      <p:ext uri="{BB962C8B-B14F-4D97-AF65-F5344CB8AC3E}">
        <p14:creationId xmlns:p14="http://schemas.microsoft.com/office/powerpoint/2010/main" val="3221899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9323D-2ED9-458D-BCC9-2D2199D14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Ground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14BF1-9F39-4592-88AE-34EEC0F0C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13849"/>
            <a:ext cx="10058400" cy="4477226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LISA-T solar cell IMM and CIGS samples underwent environmental testing equivalent to Low Earth Orbit (LEO) conditions to attain Test Readiness Level (TRL) 6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Environmental tests included: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Atomic oxygen (AO) exposure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Particulate radiation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Thermal cycling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UV exposure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Thermal extremes and cycles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Rapid thermal cycling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Thermal vacuum deployments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Extended stowage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Humidity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Ascent vent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High vacuum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Results points toward strong survivability for short term &lt;1 year mission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9218AE-0612-44EE-85D1-EFB66C8F591B}"/>
              </a:ext>
            </a:extLst>
          </p:cNvPr>
          <p:cNvSpPr txBox="1"/>
          <p:nvPr/>
        </p:nvSpPr>
        <p:spPr>
          <a:xfrm>
            <a:off x="0" y="6322509"/>
            <a:ext cx="35149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FF0000"/>
                </a:solidFill>
              </a:rPr>
              <a:t>DISTRIBUTION A. Approved for public release; distribution unlimited. </a:t>
            </a:r>
            <a:endParaRPr lang="en-US" sz="1400" b="1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E3DC84-D186-4629-90C4-96B551BD1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6220" y="1946665"/>
            <a:ext cx="2377580" cy="48046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A24C57-18A0-43FC-8D8F-33A04C499771}"/>
              </a:ext>
            </a:extLst>
          </p:cNvPr>
          <p:cNvSpPr txBox="1"/>
          <p:nvPr/>
        </p:nvSpPr>
        <p:spPr>
          <a:xfrm>
            <a:off x="7729475" y="3690852"/>
            <a:ext cx="1515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Atomic oxygen before and after</a:t>
            </a:r>
          </a:p>
        </p:txBody>
      </p:sp>
    </p:spTree>
    <p:extLst>
      <p:ext uri="{BB962C8B-B14F-4D97-AF65-F5344CB8AC3E}">
        <p14:creationId xmlns:p14="http://schemas.microsoft.com/office/powerpoint/2010/main" val="30552949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1F436-146A-4409-86DD-707E6E3F3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Ground Testing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EECC79AE-4405-462A-A82A-1361E5B710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2297818"/>
              </p:ext>
            </p:extLst>
          </p:nvPr>
        </p:nvGraphicFramePr>
        <p:xfrm>
          <a:off x="3346882" y="1556238"/>
          <a:ext cx="8701107" cy="3002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0554">
                  <a:extLst>
                    <a:ext uri="{9D8B030D-6E8A-4147-A177-3AD203B41FA5}">
                      <a16:colId xmlns:a16="http://schemas.microsoft.com/office/drawing/2014/main" val="1830038117"/>
                    </a:ext>
                  </a:extLst>
                </a:gridCol>
                <a:gridCol w="5840553">
                  <a:extLst>
                    <a:ext uri="{9D8B030D-6E8A-4147-A177-3AD203B41FA5}">
                      <a16:colId xmlns:a16="http://schemas.microsoft.com/office/drawing/2014/main" val="20638509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Environmental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Parameters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6319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Atomic Oxygen Exposure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2.5E21 atoms/cm</a:t>
                      </a:r>
                      <a:r>
                        <a:rPr lang="en-US" sz="1600" baseline="30000" dirty="0"/>
                        <a:t>2 </a:t>
                      </a:r>
                      <a:r>
                        <a:rPr lang="en-US" sz="1600" baseline="0" dirty="0"/>
                        <a:t>for coated and uncoated solar cells</a:t>
                      </a:r>
                      <a:endParaRPr lang="en-US" sz="1600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193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Particulate Radiation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dirty="0"/>
                        <a:t>For coated and uncoated cells: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1 MeV electrons @ 3E13-5E15 e-/cm2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50 keV, 100 keV, 500 keV, 700 keV protons- @ 7E10-1E15 p+/cm2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063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Thermal Cycling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750 cycles 117°C to -68°C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750 cycles 7°C to -118°C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8 cycles 117°C to -118°C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100 rapid cycles 125°C  to -55°C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814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UV Exposure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&gt;2,000 Equivalent Sun Hours (ESH) @ middle and near UV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2533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3CD9A4F-A26B-4513-ADAF-28784BA0C197}"/>
              </a:ext>
            </a:extLst>
          </p:cNvPr>
          <p:cNvSpPr txBox="1"/>
          <p:nvPr/>
        </p:nvSpPr>
        <p:spPr>
          <a:xfrm>
            <a:off x="1" y="6334780"/>
            <a:ext cx="347304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FF0000"/>
                </a:solidFill>
              </a:rPr>
              <a:t>DISTRIBUTION A. Approved for public release; distribution unlimited. </a:t>
            </a:r>
            <a:endParaRPr lang="en-US" sz="1400" b="1" dirty="0"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0742CE5-242D-4DE3-8718-E8E119CEC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98" y="3329410"/>
            <a:ext cx="2953342" cy="263893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3F642A4-A408-40C4-8C81-2A0518D5970F}"/>
              </a:ext>
            </a:extLst>
          </p:cNvPr>
          <p:cNvSpPr txBox="1"/>
          <p:nvPr/>
        </p:nvSpPr>
        <p:spPr>
          <a:xfrm>
            <a:off x="797830" y="5923908"/>
            <a:ext cx="2137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M-NUV before and after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CEB5E4-6132-4AC5-B584-E559CC16A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698" y="1484115"/>
            <a:ext cx="2953342" cy="15886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931961F-E824-4196-BDF0-5042C28EC56B}"/>
              </a:ext>
            </a:extLst>
          </p:cNvPr>
          <p:cNvSpPr txBox="1"/>
          <p:nvPr/>
        </p:nvSpPr>
        <p:spPr>
          <a:xfrm>
            <a:off x="924819" y="3015823"/>
            <a:ext cx="1884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Thermal cycling</a:t>
            </a:r>
          </a:p>
        </p:txBody>
      </p:sp>
      <p:graphicFrame>
        <p:nvGraphicFramePr>
          <p:cNvPr id="11" name="Table 6">
            <a:extLst>
              <a:ext uri="{FF2B5EF4-FFF2-40B4-BE49-F238E27FC236}">
                <a16:creationId xmlns:a16="http://schemas.microsoft.com/office/drawing/2014/main" id="{41697D55-4FDF-458E-B3A5-BB238FCAB0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483251"/>
              </p:ext>
            </p:extLst>
          </p:nvPr>
        </p:nvGraphicFramePr>
        <p:xfrm>
          <a:off x="3346882" y="4648875"/>
          <a:ext cx="8701108" cy="1485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5423">
                  <a:extLst>
                    <a:ext uri="{9D8B030D-6E8A-4147-A177-3AD203B41FA5}">
                      <a16:colId xmlns:a16="http://schemas.microsoft.com/office/drawing/2014/main" val="2326519941"/>
                    </a:ext>
                  </a:extLst>
                </a:gridCol>
                <a:gridCol w="1066565">
                  <a:extLst>
                    <a:ext uri="{9D8B030D-6E8A-4147-A177-3AD203B41FA5}">
                      <a16:colId xmlns:a16="http://schemas.microsoft.com/office/drawing/2014/main" val="388074409"/>
                    </a:ext>
                  </a:extLst>
                </a:gridCol>
                <a:gridCol w="1518676">
                  <a:extLst>
                    <a:ext uri="{9D8B030D-6E8A-4147-A177-3AD203B41FA5}">
                      <a16:colId xmlns:a16="http://schemas.microsoft.com/office/drawing/2014/main" val="1656746657"/>
                    </a:ext>
                  </a:extLst>
                </a:gridCol>
                <a:gridCol w="1740222">
                  <a:extLst>
                    <a:ext uri="{9D8B030D-6E8A-4147-A177-3AD203B41FA5}">
                      <a16:colId xmlns:a16="http://schemas.microsoft.com/office/drawing/2014/main" val="2477341068"/>
                    </a:ext>
                  </a:extLst>
                </a:gridCol>
                <a:gridCol w="1740222">
                  <a:extLst>
                    <a:ext uri="{9D8B030D-6E8A-4147-A177-3AD203B41FA5}">
                      <a16:colId xmlns:a16="http://schemas.microsoft.com/office/drawing/2014/main" val="892951868"/>
                    </a:ext>
                  </a:extLst>
                </a:gridCol>
              </a:tblGrid>
              <a:tr h="455698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CIGS Bare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CIGS CORIN®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IMM Bare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IMM Optinox®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3059719"/>
                  </a:ext>
                </a:extLst>
              </a:tr>
              <a:tr h="450748">
                <a:tc>
                  <a:txBody>
                    <a:bodyPr/>
                    <a:lstStyle/>
                    <a:p>
                      <a:r>
                        <a:rPr lang="en-US" sz="1600" dirty="0"/>
                        <a:t>Predicted Power Remaining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58.7%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88.6%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78.7%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84.2%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421870"/>
                  </a:ext>
                </a:extLst>
              </a:tr>
              <a:tr h="450748">
                <a:tc>
                  <a:txBody>
                    <a:bodyPr/>
                    <a:lstStyle/>
                    <a:p>
                      <a:r>
                        <a:rPr lang="en-US" sz="1600" dirty="0"/>
                        <a:t>MISSE Measured Power Remaining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76.1%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92.0%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78.3%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79.0%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09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05494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71D10-63AB-42C7-80A2-97695D480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of Work/Moving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12F6C-B663-49AB-9001-C03A2945A6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Plan to continue to analyze MISSE pre- and post-flight results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 direct support of LISA-T, goal is to publish as a paper with Dr. John Carr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LISA-T tentatively launches Feb 2023 to demonstrate and enable advancements in small spacecraft technology within a LEO environment and beyond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49E5271-F4DE-4DD2-A7CA-8F83C7CD1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408" y="3808521"/>
            <a:ext cx="9382020" cy="245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D462CA-381A-4412-B227-625BE82F1965}"/>
              </a:ext>
            </a:extLst>
          </p:cNvPr>
          <p:cNvSpPr txBox="1"/>
          <p:nvPr/>
        </p:nvSpPr>
        <p:spPr>
          <a:xfrm>
            <a:off x="1" y="6334780"/>
            <a:ext cx="347304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FF0000"/>
                </a:solidFill>
              </a:rPr>
              <a:t>DISTRIBUTION A. Approved for public release; distribution unlimited. 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996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8E307-E593-4CA4-B3A0-A1A07118D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MISSE-10 Experiment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40210-68BF-445A-83EB-A53311074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13849"/>
            <a:ext cx="10058400" cy="449400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From April 26th, 2019, to March 12th, 2020 flew Inverted Metamorphic Multi-junction (IMM) and Copper Indium Gallium (di)Selenide (CIGS) solar cell samples on Materials International Space Station Experiment-10 (MISSE-10)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Included bare and coated solar cells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Zenith orientation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MISSE-10 thin film coatings include: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IMM: Optinox®, Optinox® with POSS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CIGS: CORIN®, CORIN® with Ceria, CORIN® with Glass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Coatings were developed by Nexolve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Estimated ESH: 2,995.85 ESH 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1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0B374C-6F3A-47B4-A270-F22448059B46}"/>
              </a:ext>
            </a:extLst>
          </p:cNvPr>
          <p:cNvSpPr txBox="1"/>
          <p:nvPr/>
        </p:nvSpPr>
        <p:spPr>
          <a:xfrm>
            <a:off x="1" y="6334780"/>
            <a:ext cx="348982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FF0000"/>
                </a:solidFill>
              </a:rPr>
              <a:t>DISTRIBUTION A. Approved for public release; distribution unlimited. </a:t>
            </a:r>
            <a:endParaRPr lang="en-US" sz="1400" b="1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E05D08-CCE5-4FED-A408-1FF769751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982" y="3026629"/>
            <a:ext cx="2658086" cy="8047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114299-A37F-4FA4-B6F4-2302A2CD81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6634" y="4268093"/>
            <a:ext cx="1438781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5059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7E982-E8F5-4FA5-A917-FD74707D2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E235A-F2B6-425E-BD45-A3E21C8CC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LISAT CDR-Zero-G and MISSE10 Results</a:t>
            </a:r>
          </a:p>
          <a:p>
            <a:pPr marL="0" indent="0">
              <a:buNone/>
            </a:pPr>
            <a:r>
              <a:rPr lang="en-US" i="1" dirty="0"/>
              <a:t>The Lightweight Integrated Solar Array and </a:t>
            </a:r>
            <a:r>
              <a:rPr lang="en-US" i="1" dirty="0" err="1"/>
              <a:t>anTenna</a:t>
            </a:r>
            <a:r>
              <a:rPr lang="en-US" i="1" dirty="0"/>
              <a:t>: 3</a:t>
            </a:r>
            <a:r>
              <a:rPr lang="en-US" i="1" baseline="30000" dirty="0"/>
              <a:t>rd</a:t>
            </a:r>
            <a:r>
              <a:rPr lang="en-US" i="1" dirty="0"/>
              <a:t> Generation Advancements, and Beyond</a:t>
            </a:r>
          </a:p>
          <a:p>
            <a:pPr marL="201168" lvl="1" indent="0">
              <a:buNone/>
            </a:pPr>
            <a:endParaRPr lang="en-US" i="1" dirty="0"/>
          </a:p>
          <a:p>
            <a:pPr>
              <a:buFont typeface="Arial" panose="020B0604020202020204" pitchFamily="34" charset="0"/>
              <a:buChar char="•"/>
            </a:pPr>
            <a:endParaRPr lang="en-US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C3E975-58CF-402E-A80F-C91F03884FA5}"/>
              </a:ext>
            </a:extLst>
          </p:cNvPr>
          <p:cNvSpPr txBox="1"/>
          <p:nvPr/>
        </p:nvSpPr>
        <p:spPr>
          <a:xfrm>
            <a:off x="1" y="6334780"/>
            <a:ext cx="348982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FF0000"/>
                </a:solidFill>
              </a:rPr>
              <a:t>DISTRIBUTION A. Approved for public release; distribution unlimited. 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797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42A89-DA15-491B-9F78-1955515C4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MISSE-10 Experiment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32AD8-B49C-42B6-84C4-275E032D1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713849"/>
            <a:ext cx="3649909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Solar cell type, coating, and number include: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Total of 41 samples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MISSE-10 experiment was conducted in support of the Lightweight Integrated Solar Array and </a:t>
            </a:r>
            <a:r>
              <a:rPr lang="en-US" sz="2400" dirty="0" err="1"/>
              <a:t>anTenna</a:t>
            </a:r>
            <a:r>
              <a:rPr lang="en-US" sz="2400" dirty="0"/>
              <a:t> (LISA-T) project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EB322D6-84E9-47C7-8ACF-4DC47D92AB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237381"/>
              </p:ext>
            </p:extLst>
          </p:nvPr>
        </p:nvGraphicFramePr>
        <p:xfrm>
          <a:off x="5433267" y="1468235"/>
          <a:ext cx="6134336" cy="47077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3584">
                  <a:extLst>
                    <a:ext uri="{9D8B030D-6E8A-4147-A177-3AD203B41FA5}">
                      <a16:colId xmlns:a16="http://schemas.microsoft.com/office/drawing/2014/main" val="4100159759"/>
                    </a:ext>
                  </a:extLst>
                </a:gridCol>
                <a:gridCol w="1533584">
                  <a:extLst>
                    <a:ext uri="{9D8B030D-6E8A-4147-A177-3AD203B41FA5}">
                      <a16:colId xmlns:a16="http://schemas.microsoft.com/office/drawing/2014/main" val="1793076462"/>
                    </a:ext>
                  </a:extLst>
                </a:gridCol>
                <a:gridCol w="1533584">
                  <a:extLst>
                    <a:ext uri="{9D8B030D-6E8A-4147-A177-3AD203B41FA5}">
                      <a16:colId xmlns:a16="http://schemas.microsoft.com/office/drawing/2014/main" val="2621242126"/>
                    </a:ext>
                  </a:extLst>
                </a:gridCol>
                <a:gridCol w="1533584">
                  <a:extLst>
                    <a:ext uri="{9D8B030D-6E8A-4147-A177-3AD203B41FA5}">
                      <a16:colId xmlns:a16="http://schemas.microsoft.com/office/drawing/2014/main" val="2648847409"/>
                    </a:ext>
                  </a:extLst>
                </a:gridCol>
              </a:tblGrid>
              <a:tr h="661663">
                <a:tc>
                  <a:txBody>
                    <a:bodyPr/>
                    <a:lstStyle/>
                    <a:p>
                      <a:r>
                        <a:rPr lang="en-US" dirty="0"/>
                        <a:t>Solar Cell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# of Flight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# of Control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6866033"/>
                  </a:ext>
                </a:extLst>
              </a:tr>
              <a:tr h="531459">
                <a:tc>
                  <a:txBody>
                    <a:bodyPr/>
                    <a:lstStyle/>
                    <a:p>
                      <a:r>
                        <a:rPr lang="en-US" dirty="0"/>
                        <a:t>CIGS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7287952"/>
                  </a:ext>
                </a:extLst>
              </a:tr>
              <a:tr h="531459">
                <a:tc>
                  <a:txBody>
                    <a:bodyPr/>
                    <a:lstStyle/>
                    <a:p>
                      <a:r>
                        <a:rPr lang="en-US" dirty="0"/>
                        <a:t>CIGS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CORIN®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11296"/>
                  </a:ext>
                </a:extLst>
              </a:tr>
              <a:tr h="578898">
                <a:tc>
                  <a:txBody>
                    <a:bodyPr/>
                    <a:lstStyle/>
                    <a:p>
                      <a:r>
                        <a:rPr lang="en-US" dirty="0"/>
                        <a:t>CIGS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CORIN® w/ Ceria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369603"/>
                  </a:ext>
                </a:extLst>
              </a:tr>
              <a:tr h="578898">
                <a:tc>
                  <a:txBody>
                    <a:bodyPr/>
                    <a:lstStyle/>
                    <a:p>
                      <a:r>
                        <a:rPr lang="en-US" dirty="0"/>
                        <a:t>CIGS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CORIN® w/Glass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9534434"/>
                  </a:ext>
                </a:extLst>
              </a:tr>
              <a:tr h="531459">
                <a:tc>
                  <a:txBody>
                    <a:bodyPr/>
                    <a:lstStyle/>
                    <a:p>
                      <a:r>
                        <a:rPr lang="en-US" dirty="0"/>
                        <a:t>IMM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9464328"/>
                  </a:ext>
                </a:extLst>
              </a:tr>
              <a:tr h="531459">
                <a:tc>
                  <a:txBody>
                    <a:bodyPr/>
                    <a:lstStyle/>
                    <a:p>
                      <a:r>
                        <a:rPr lang="en-US" dirty="0"/>
                        <a:t>IMM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Optinox®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5027228"/>
                  </a:ext>
                </a:extLst>
              </a:tr>
              <a:tr h="578898">
                <a:tc>
                  <a:txBody>
                    <a:bodyPr/>
                    <a:lstStyle/>
                    <a:p>
                      <a:r>
                        <a:rPr lang="en-US" dirty="0"/>
                        <a:t>IMM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Optinox® w/ POSS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387473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1860807-A9B6-45E5-801A-97ABA738336A}"/>
              </a:ext>
            </a:extLst>
          </p:cNvPr>
          <p:cNvSpPr txBox="1"/>
          <p:nvPr/>
        </p:nvSpPr>
        <p:spPr>
          <a:xfrm>
            <a:off x="1" y="6334780"/>
            <a:ext cx="348982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FF0000"/>
                </a:solidFill>
              </a:rPr>
              <a:t>DISTRIBUTION A. Approved for public release; distribution unlimited. 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678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4A3B7-58E1-4684-BF81-A84DE50AF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LISA-T Overview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B248A4F-A95E-4022-9778-C78EAD840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63" y="1714500"/>
            <a:ext cx="10058400" cy="4518520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PI: Dr. John Carr (NASA MSFC)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Co-PI: Les Johnson (NASA MSFC)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Mission length and type: 2–4 month technology demonstration in low earth orbit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Technology objective is to enable the utilization of a deployable array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Provides improved power and communications capabilities for small spacecraft (LEO and beyond)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The LISA-T project seeks to then demonstrate the deployment, operation, and survivability of this technology in LEO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Additional details: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err="1"/>
              <a:t>Tyvak</a:t>
            </a:r>
            <a:r>
              <a:rPr lang="en-US" sz="2000" dirty="0"/>
              <a:t> 6U </a:t>
            </a:r>
            <a:r>
              <a:rPr lang="en-US" sz="2000" dirty="0" err="1"/>
              <a:t>cubesat</a:t>
            </a:r>
            <a:r>
              <a:rPr lang="en-US" sz="2000" dirty="0"/>
              <a:t> bus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Technology for LISA-T array produced by Nexolve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MSFC in charge of majority of payload such as structure, avionics, antenna, testing, etc.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Tentative launch date: Feb 2023</a:t>
            </a:r>
            <a:endParaRPr lang="en-US" sz="2000" dirty="0">
              <a:solidFill>
                <a:srgbClr val="FF0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A63E22-2898-490D-A690-197CFF50E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4299" y="4136994"/>
            <a:ext cx="2021532" cy="10768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372301-4BCE-4C5D-9141-A6A102E9FB1C}"/>
              </a:ext>
            </a:extLst>
          </p:cNvPr>
          <p:cNvSpPr txBox="1"/>
          <p:nvPr/>
        </p:nvSpPr>
        <p:spPr>
          <a:xfrm>
            <a:off x="0" y="6322509"/>
            <a:ext cx="346465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FF0000"/>
                </a:solidFill>
              </a:rPr>
              <a:t>DISTRIBUTION A. Approved for public release; distribution unlimited. 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676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EB6F5-2C86-421F-B0C8-D3E732C23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MISSE-10 Pre- and Post-Flight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511C7-D8EC-4B4E-85B8-5DF0019B6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13849"/>
            <a:ext cx="10058400" cy="439905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MISSE-10 pre- and post-flight measurements include: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Power curve measurements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Assisted Dr. John Carr during post-flight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Solar absorptance, α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Infrared emittance, ε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Mass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Only post-flight: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Solar cell total thickness and coating thickness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SPENVIS radiation models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16683A-F1BF-4CD2-A53A-58055577AFAF}"/>
              </a:ext>
            </a:extLst>
          </p:cNvPr>
          <p:cNvSpPr txBox="1"/>
          <p:nvPr/>
        </p:nvSpPr>
        <p:spPr>
          <a:xfrm>
            <a:off x="0" y="6322509"/>
            <a:ext cx="346465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FF0000"/>
                </a:solidFill>
              </a:rPr>
              <a:t>DISTRIBUTION A. Approved for public release; distribution unlimited. </a:t>
            </a:r>
            <a:endParaRPr lang="en-US" sz="1400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7D8EFC-AF70-467C-848A-E1B2B74E0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4890" y="2231472"/>
            <a:ext cx="5647013" cy="33638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BBCB33-0222-4A30-A00D-69A83C32E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0934" y="5576409"/>
            <a:ext cx="2255716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381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7EDDF-BB34-4E35-A030-6845139C9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Curve Measurements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CD517-2DF4-413A-8244-E6A04626A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13848"/>
            <a:ext cx="8466170" cy="4502393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600" dirty="0"/>
              <a:t>Pre- and post-flight power curve measurements were performed on all control and flight samples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Assisted Dr. John Carr with post-flight measurements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/>
              <a:t>Experiment included the use of an AM0 bench top solar simulator lamp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Radiometer for calibration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/>
              <a:t>For IMM and CIGS solar cell types, used (2) IMM and CIGS trays consisting of a tray control and a space to insert a given solar cell sample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/>
              <a:t>Tray connections were completed using pins and sockets as labeled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A vacuum was connected to the trays and used to hold the cells flat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3DBC89-33DC-401F-9724-F70DB0B9C1C7}"/>
              </a:ext>
            </a:extLst>
          </p:cNvPr>
          <p:cNvSpPr txBox="1"/>
          <p:nvPr/>
        </p:nvSpPr>
        <p:spPr>
          <a:xfrm>
            <a:off x="0" y="6322509"/>
            <a:ext cx="349820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FF0000"/>
                </a:solidFill>
              </a:rPr>
              <a:t>DISTRIBUTION A. Approved for public release; distribution unlimited. </a:t>
            </a:r>
            <a:endParaRPr lang="en-US" sz="1400" b="1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C98699-C912-45C2-BE0C-A9DCBDBCD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6782" y="2343706"/>
            <a:ext cx="2607472" cy="24907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5E85343-752E-4B66-842C-68AA6976E4EA}"/>
              </a:ext>
            </a:extLst>
          </p:cNvPr>
          <p:cNvSpPr txBox="1"/>
          <p:nvPr/>
        </p:nvSpPr>
        <p:spPr>
          <a:xfrm>
            <a:off x="9320251" y="4834426"/>
            <a:ext cx="2298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Post-flight experiment set-up</a:t>
            </a:r>
          </a:p>
        </p:txBody>
      </p:sp>
    </p:spTree>
    <p:extLst>
      <p:ext uri="{BB962C8B-B14F-4D97-AF65-F5344CB8AC3E}">
        <p14:creationId xmlns:p14="http://schemas.microsoft.com/office/powerpoint/2010/main" val="2368863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7E3A1-3A50-4702-9943-755A11CED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Curve Measurements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A1BBB-5484-4848-BA5D-CC80F189D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For each measurement 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  <a:r>
              <a:rPr lang="en-US" sz="2400" dirty="0"/>
              <a:t> the solar simulator was opened briefly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Kickstart software ran to perform the IV sweep 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  <a:r>
              <a:rPr lang="en-US" sz="2400" dirty="0"/>
              <a:t>solar simulator was closed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During this process, time, temperature, and relative humidity was also recorded for each run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 Images of the power curves and raw data files were saved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1529F6-8579-49E1-9898-C3B8D6F493A7}"/>
              </a:ext>
            </a:extLst>
          </p:cNvPr>
          <p:cNvSpPr txBox="1"/>
          <p:nvPr/>
        </p:nvSpPr>
        <p:spPr>
          <a:xfrm>
            <a:off x="1" y="6322509"/>
            <a:ext cx="347304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FF0000"/>
                </a:solidFill>
              </a:rPr>
              <a:t>DISTRIBUTION A. Approved for public release; distribution unlimited. </a:t>
            </a:r>
            <a:endParaRPr lang="en-US" sz="1400" b="1" dirty="0">
              <a:solidFill>
                <a:srgbClr val="FF0000"/>
              </a:solidFill>
            </a:endParaRP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A4622AAF-4E8F-46B1-BE11-D3DCC9F0D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8005" y="3523376"/>
            <a:ext cx="2324176" cy="26817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1906AC-EFCC-416A-835F-98E4A0210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086" y="3662279"/>
            <a:ext cx="3343239" cy="24940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BEE806E-79DC-4F35-BA1F-0E5603EB2AA1}"/>
              </a:ext>
            </a:extLst>
          </p:cNvPr>
          <p:cNvSpPr txBox="1"/>
          <p:nvPr/>
        </p:nvSpPr>
        <p:spPr>
          <a:xfrm>
            <a:off x="268727" y="3108019"/>
            <a:ext cx="1946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CIGS and IMM trays (pre-flight image)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0DF8D3D-90A3-4D21-B9DB-8EB85AA629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3050" y="3127838"/>
            <a:ext cx="4186107" cy="31395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3D8ED6D-A578-4241-982B-544A2C754A38}"/>
              </a:ext>
            </a:extLst>
          </p:cNvPr>
          <p:cNvSpPr txBox="1"/>
          <p:nvPr/>
        </p:nvSpPr>
        <p:spPr>
          <a:xfrm>
            <a:off x="10310071" y="4152489"/>
            <a:ext cx="188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Example of data output (CIGS CXLSG2/01191)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14411B-2159-4F74-8B95-07246225FB4E}"/>
              </a:ext>
            </a:extLst>
          </p:cNvPr>
          <p:cNvSpPr txBox="1"/>
          <p:nvPr/>
        </p:nvSpPr>
        <p:spPr>
          <a:xfrm>
            <a:off x="6822278" y="3631239"/>
            <a:ext cx="3187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SMU-1 </a:t>
            </a:r>
            <a:r>
              <a:rPr lang="en-US" dirty="0">
                <a:solidFill>
                  <a:schemeClr val="accent4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 MISSE-10 sample</a:t>
            </a:r>
          </a:p>
          <a:p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SMU-2  Tray control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214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5CE9C-A8E8-4E0C-B477-F54AA04E4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Optical Property and Mass Measurements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0F36A-6159-465B-95B6-E7757796E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13849"/>
            <a:ext cx="5093795" cy="4527560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Solar absorptance was completed using the AZ Technology Laboratory Portable </a:t>
            </a:r>
            <a:r>
              <a:rPr lang="en-US" sz="2200" dirty="0" err="1"/>
              <a:t>Spectroreflectometer</a:t>
            </a:r>
            <a:r>
              <a:rPr lang="en-US" sz="2200" dirty="0"/>
              <a:t> (LPSR)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/>
              <a:t>Measured once per solar cell sample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Infrared emittance was performed with the AZ Technology TEMP 2000A Infrared Reflectometer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/>
              <a:t>Measured three times per solar cell sample and averaged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Mass measurements were completed using the Sartorius Balance and a small vacuum chamber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/>
              <a:t>Measured once per solar cell sample and found using linear regression (due to most samples being hygroscopic)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5D6D51-420F-42F8-84CB-2042A690F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0295" y="3329461"/>
            <a:ext cx="2830966" cy="28028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5FDBE3-BC64-42DB-97DE-7431BDB6B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0565" y="1623357"/>
            <a:ext cx="3238976" cy="22020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9D4E3B-B58A-4B62-B65B-0DB2CED23332}"/>
              </a:ext>
            </a:extLst>
          </p:cNvPr>
          <p:cNvSpPr txBox="1"/>
          <p:nvPr/>
        </p:nvSpPr>
        <p:spPr>
          <a:xfrm>
            <a:off x="7450516" y="2355036"/>
            <a:ext cx="1870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TEMP 2000A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6C3161-172A-499E-B703-72E5FC08B456}"/>
              </a:ext>
            </a:extLst>
          </p:cNvPr>
          <p:cNvSpPr txBox="1"/>
          <p:nvPr/>
        </p:nvSpPr>
        <p:spPr>
          <a:xfrm>
            <a:off x="9406717" y="4454554"/>
            <a:ext cx="2228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LPSR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D1E42A-7AEB-4BC8-A0BE-20C53C300FDC}"/>
              </a:ext>
            </a:extLst>
          </p:cNvPr>
          <p:cNvSpPr txBox="1"/>
          <p:nvPr/>
        </p:nvSpPr>
        <p:spPr>
          <a:xfrm>
            <a:off x="0" y="6322509"/>
            <a:ext cx="35149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FF0000"/>
                </a:solidFill>
              </a:rPr>
              <a:t>DISTRIBUTION A. Approved for public release; distribution unlimited. 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362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DE2A7-3F10-4E88-9440-29D2056F6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Thickness Measurements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059EF-AF9A-4EE3-8FEE-E9B8C920A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713849"/>
            <a:ext cx="2979771" cy="4796008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Thickness measurements were completed post-flight using the Keyence VHX-7000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Initially completed using a Micrometer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Needed coating thickness measurements to utilize in SPENVIS models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Ultimately cut a few control samples of each cell and coating type to determine coating thickness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Took a few images/measurements and averaged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69C6DD-7FB8-4A7E-90F3-0891C29BA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0525" y="3683584"/>
            <a:ext cx="3562585" cy="24750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2008DC-7556-4C49-A27B-1C897AEDA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7821" y="1713848"/>
            <a:ext cx="7886242" cy="15746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EDCD22-CBEF-4765-B38B-D1F9F64217CA}"/>
              </a:ext>
            </a:extLst>
          </p:cNvPr>
          <p:cNvSpPr txBox="1"/>
          <p:nvPr/>
        </p:nvSpPr>
        <p:spPr>
          <a:xfrm>
            <a:off x="10008066" y="1787733"/>
            <a:ext cx="1753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OSRP5 Fresh Cut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946C86-4877-4A21-96F3-CD042853F0A6}"/>
              </a:ext>
            </a:extLst>
          </p:cNvPr>
          <p:cNvSpPr txBox="1"/>
          <p:nvPr/>
        </p:nvSpPr>
        <p:spPr>
          <a:xfrm>
            <a:off x="4672668" y="5855734"/>
            <a:ext cx="2281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Keyence VHX-7000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BFE03B-EAF0-4EA0-BC43-CA19D2B897E1}"/>
              </a:ext>
            </a:extLst>
          </p:cNvPr>
          <p:cNvSpPr txBox="1"/>
          <p:nvPr/>
        </p:nvSpPr>
        <p:spPr>
          <a:xfrm>
            <a:off x="0" y="6322509"/>
            <a:ext cx="349820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FF0000"/>
                </a:solidFill>
              </a:rPr>
              <a:t>DISTRIBUTION A. Approved for public release; distribution unlimited. 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369151"/>
      </p:ext>
    </p:extLst>
  </p:cSld>
  <p:clrMapOvr>
    <a:masterClrMapping/>
  </p:clrMapOvr>
</p:sld>
</file>

<file path=ppt/theme/theme1.xml><?xml version="1.0" encoding="utf-8"?>
<a:theme xmlns:a="http://schemas.openxmlformats.org/drawingml/2006/main" name="Meghan Presentation Template">
  <a:themeElements>
    <a:clrScheme name="Custom 2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FF0000"/>
      </a:accent1>
      <a:accent2>
        <a:srgbClr val="002060"/>
      </a:accent2>
      <a:accent3>
        <a:srgbClr val="002060"/>
      </a:accent3>
      <a:accent4>
        <a:srgbClr val="002060"/>
      </a:accent4>
      <a:accent5>
        <a:srgbClr val="002060"/>
      </a:accent5>
      <a:accent6>
        <a:srgbClr val="002060"/>
      </a:accent6>
      <a:hlink>
        <a:srgbClr val="002060"/>
      </a:hlink>
      <a:folHlink>
        <a:srgbClr val="00206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ghan Presentation Template" id="{EDB407EA-33BD-40C7-881A-DF7FB1DCB60A}" vid="{884D569E-1AE1-466B-9CA4-91EFE798C469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Meghan Presentation Template</Template>
  <TotalTime>1634</TotalTime>
  <Words>1704</Words>
  <Application>Microsoft Office PowerPoint</Application>
  <PresentationFormat>Widescreen</PresentationFormat>
  <Paragraphs>379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Meghan Presentation Template</vt:lpstr>
      <vt:lpstr>Analysis of Materials International Space Station Experiment-10 (MISSE-10) Thin-Film Solar Cells</vt:lpstr>
      <vt:lpstr>MISSE-10 Experiment</vt:lpstr>
      <vt:lpstr>MISSE-10 Experiment</vt:lpstr>
      <vt:lpstr>LISA-T Overview</vt:lpstr>
      <vt:lpstr>MISSE-10 Pre- and Post-Flight Operations</vt:lpstr>
      <vt:lpstr>Power Curve Measurements</vt:lpstr>
      <vt:lpstr>Power Curve Measurements</vt:lpstr>
      <vt:lpstr>Optical Property and Mass Measurements</vt:lpstr>
      <vt:lpstr>Thickness Measurements</vt:lpstr>
      <vt:lpstr>SPENVIS</vt:lpstr>
      <vt:lpstr>Analysis/Summary of MISSE-10 Data: IMM</vt:lpstr>
      <vt:lpstr>Analysis/Summary of MISSE-10 Data: IMM</vt:lpstr>
      <vt:lpstr>Analysis/Summary of MISSE-10 Data: IMM</vt:lpstr>
      <vt:lpstr>Analysis/Summary of MISSE-10 Data: CIGS</vt:lpstr>
      <vt:lpstr>Analysis/Summary of MISSE-10 Data: CIGS</vt:lpstr>
      <vt:lpstr>Analysis/Summary of MISSE-10 Data: CIGS</vt:lpstr>
      <vt:lpstr>Ground Testing</vt:lpstr>
      <vt:lpstr>Ground Testing</vt:lpstr>
      <vt:lpstr>Future of Work/Moving Forward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Materials International Space Station Experiment-10 (MISSE-10) Thin-Film Solar Cells</dc:title>
  <dc:creator>Carrico, Meghan E. (MSFC-EM41)</dc:creator>
  <cp:lastModifiedBy>Carrico, Meghan E. (MSFC-EM41)</cp:lastModifiedBy>
  <cp:revision>84</cp:revision>
  <dcterms:created xsi:type="dcterms:W3CDTF">2022-04-05T16:30:15Z</dcterms:created>
  <dcterms:modified xsi:type="dcterms:W3CDTF">2022-05-11T15:53:37Z</dcterms:modified>
</cp:coreProperties>
</file>