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8" r:id="rId2"/>
    <p:sldId id="259" r:id="rId3"/>
    <p:sldId id="256" r:id="rId4"/>
    <p:sldId id="260" r:id="rId5"/>
    <p:sldId id="261" r:id="rId6"/>
    <p:sldId id="583" r:id="rId7"/>
    <p:sldId id="587" r:id="rId8"/>
    <p:sldId id="590" r:id="rId9"/>
    <p:sldId id="257" r:id="rId10"/>
    <p:sldId id="592" r:id="rId11"/>
    <p:sldId id="591" r:id="rId12"/>
    <p:sldId id="594" r:id="rId13"/>
    <p:sldId id="598" r:id="rId14"/>
    <p:sldId id="599" r:id="rId15"/>
    <p:sldId id="600" r:id="rId16"/>
    <p:sldId id="601" r:id="rId17"/>
    <p:sldId id="603" r:id="rId18"/>
    <p:sldId id="604" r:id="rId19"/>
    <p:sldId id="607" r:id="rId20"/>
    <p:sldId id="609" r:id="rId21"/>
    <p:sldId id="614" r:id="rId22"/>
    <p:sldId id="611" r:id="rId23"/>
    <p:sldId id="613" r:id="rId24"/>
    <p:sldId id="61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5"/>
    <p:restoredTop sz="71386"/>
  </p:normalViewPr>
  <p:slideViewPr>
    <p:cSldViewPr snapToGrid="0" snapToObjects="1">
      <p:cViewPr varScale="1">
        <p:scale>
          <a:sx n="89" d="100"/>
          <a:sy n="89" d="100"/>
        </p:scale>
        <p:origin x="172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FA5F3C-068C-3D46-8DB4-2DF9EF11A7E8}" type="datetimeFigureOut">
              <a:rPr lang="en-US" smtClean="0"/>
              <a:t>5/5/2022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59CA2A-C623-5F4B-8D90-BABEF6C44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01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ntrs.nasa.gov</a:t>
            </a:r>
            <a:r>
              <a:rPr lang="en-US" dirty="0"/>
              <a:t>/citations/20150000242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95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NESC assessment photos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08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From: Bond, AC (1988) A review of Man-rating in past and current manned space flight programs.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32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013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C67CBD-9D3F-4A5E-AD31-1F1258885B5E}" type="slidenum">
              <a:rPr lang="en-US">
                <a:solidFill>
                  <a:srgbClr val="0000FF"/>
                </a:solidFill>
              </a:rPr>
              <a:pPr/>
              <a:t>6</a:t>
            </a:fld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3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C67CBD-9D3F-4A5E-AD31-1F1258885B5E}" type="slidenum">
              <a:rPr lang="en-US">
                <a:solidFill>
                  <a:srgbClr val="0000FF"/>
                </a:solidFill>
              </a:rPr>
              <a:pPr/>
              <a:t>7</a:t>
            </a:fld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3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Directly from NASA-STD-3000</a:t>
            </a:r>
          </a:p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/offices/</a:t>
            </a:r>
            <a:r>
              <a:rPr lang="en-US" dirty="0" err="1"/>
              <a:t>ochmo</a:t>
            </a:r>
            <a:r>
              <a:rPr lang="en-US" dirty="0"/>
              <a:t>/</a:t>
            </a:r>
            <a:r>
              <a:rPr lang="en-US" dirty="0" err="1"/>
              <a:t>human_spaceflight</a:t>
            </a:r>
            <a:r>
              <a:rPr lang="en-US" dirty="0"/>
              <a:t>/standards101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C67CBD-9D3F-4A5E-AD31-1F1258885B5E}" type="slidenum">
              <a:rPr lang="en-US">
                <a:solidFill>
                  <a:srgbClr val="0000FF"/>
                </a:solidFill>
              </a:rPr>
              <a:pPr/>
              <a:t>8</a:t>
            </a:fld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3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SLS from SLS Reference Guide from https://</a:t>
            </a:r>
            <a:r>
              <a:rPr lang="en-US" dirty="0" err="1"/>
              <a:t>www.nasa.gov</a:t>
            </a:r>
            <a:r>
              <a:rPr lang="en-US" dirty="0"/>
              <a:t>/exploration/systems/</a:t>
            </a:r>
            <a:r>
              <a:rPr lang="en-US" dirty="0" err="1"/>
              <a:t>sls</a:t>
            </a:r>
            <a:r>
              <a:rPr lang="en-US" dirty="0"/>
              <a:t>/fs/</a:t>
            </a:r>
            <a:r>
              <a:rPr lang="en-US" dirty="0" err="1"/>
              <a:t>sls.html</a:t>
            </a:r>
            <a:endParaRPr lang="en-US" dirty="0"/>
          </a:p>
          <a:p>
            <a:r>
              <a:rPr lang="en-US" dirty="0"/>
              <a:t>Shuttle picture from 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Cruzen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C., Chavers, G., &amp;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Wittenstein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J. (2009, March). Operational considerations and comparisons of the Saturn, Space Shuttle and Ares launch vehicles. In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2009 IEEE Aerospace conference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(pp. 1-15). IEEE (NTRS ID 20090025418)</a:t>
            </a:r>
            <a:endParaRPr lang="en-US" dirty="0"/>
          </a:p>
          <a:p>
            <a:r>
              <a:rPr lang="en-US" dirty="0"/>
              <a:t>Mercury, Gemini, and Saturn 5 from:  https://</a:t>
            </a:r>
            <a:r>
              <a:rPr lang="en-US" dirty="0" err="1"/>
              <a:t>www.nasa.gov</a:t>
            </a:r>
            <a:r>
              <a:rPr lang="en-US" dirty="0"/>
              <a:t>/sites/default/files/thumbnails/image/</a:t>
            </a:r>
            <a:r>
              <a:rPr lang="en-US" dirty="0" err="1"/>
              <a:t>rocket_size_comparion_artwork.jpg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www.popsci.com</a:t>
            </a:r>
            <a:r>
              <a:rPr lang="en-US" dirty="0"/>
              <a:t>/how-little-vibrations-break-big-rockets/</a:t>
            </a:r>
          </a:p>
          <a:p>
            <a:endParaRPr lang="en-US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Thrust oscillation is common to solid-rocket motors, the casings of which tend to resonate like organ pipes as their propellant burns from the inside out.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POGO history  Larsen, C. E. (2008, May). NASA experience with POGO in human spaceflight vehicles. In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NATO RTO Symposium ATV-152 on Limit-Cycle Oscillations and Other Amplitude-Limited, Self-Excited Vibrations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(No. RTO-MP-AVT-152).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30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F26E43-F61D-4A3B-AED5-3D0D752BDE62}" type="slidenum">
              <a:rPr lang="en-US"/>
              <a:pPr/>
              <a:t>10</a:t>
            </a:fld>
            <a:endParaRPr lang="en-US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From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NASA/TM—2009-215386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C67CBD-9D3F-4A5E-AD31-1F1258885B5E}" type="slidenum">
              <a:rPr lang="en-US">
                <a:solidFill>
                  <a:srgbClr val="0000FF"/>
                </a:solidFill>
              </a:rPr>
              <a:pPr/>
              <a:t>11</a:t>
            </a:fld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32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Photos taken by NESC personnel, at a public workshop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press reports in 2007.</a:t>
            </a:r>
          </a:p>
          <a:p>
            <a:r>
              <a:rPr lang="en-US" dirty="0"/>
              <a:t>https://</a:t>
            </a:r>
            <a:r>
              <a:rPr lang="en-US" dirty="0" err="1"/>
              <a:t>spacenews.com</a:t>
            </a:r>
            <a:r>
              <a:rPr lang="en-US" dirty="0"/>
              <a:t>/nasa-finalizes-ares-1-vibration-fix/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343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173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>
                <a:latin typeface="Calibri" pitchFamily="34" charset="0"/>
                <a:cs typeface="Calibri" pitchFamily="34" charset="0"/>
              </a:rPr>
              <a:t>Two Critical Capabilities identified by Crew Office for thrust oscillation period:</a:t>
            </a:r>
          </a:p>
          <a:p>
            <a:pPr marL="1257300" lvl="2" indent="-342900"/>
            <a:endParaRPr lang="en-US" sz="2800" b="1" dirty="0"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buFontTx/>
              <a:buAutoNum type="arabicPeriod"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Maintain situation awareness (SA) of vehicle state and vehicle status through processing Primary Flight Display (PFD) symbology</a:t>
            </a:r>
          </a:p>
          <a:p>
            <a:pPr marL="800100" lvl="1" indent="-342900">
              <a:buFontTx/>
              <a:buAutoNum type="arabicPeriod"/>
            </a:pPr>
            <a:endParaRPr lang="en-US" sz="2400" b="1" dirty="0"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buFontTx/>
              <a:buAutoNum type="arabicPeriod"/>
            </a:pPr>
            <a:r>
              <a:rPr lang="en-US" sz="2400" b="1" dirty="0">
                <a:latin typeface="Calibri" pitchFamily="34" charset="0"/>
                <a:cs typeface="Calibri" pitchFamily="34" charset="0"/>
              </a:rPr>
              <a:t>Manually steer (hand-fly) the vehicle immediately following exposure to vibration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07938-9F77-4057-82CB-1DE8E392B18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DB57E1-FF8D-E84B-AF3F-F644EE6BA7C8}" type="slidenum">
              <a:rPr lang="en-US"/>
              <a:pPr/>
              <a:t>15</a:t>
            </a:fld>
            <a:endParaRPr lang="en-US"/>
          </a:p>
        </p:txBody>
      </p:sp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NASA photos from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NASA/TM—2009-215386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F4B1CC-A3EE-6748-A4FD-F9944B931B03}" type="slidenum">
              <a:rPr lang="en-US"/>
              <a:pPr/>
              <a:t>16</a:t>
            </a:fld>
            <a:endParaRPr lang="en-U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6113B8-15C7-9446-9BC5-BC57C86304FE}" type="slidenum">
              <a:rPr lang="en-US"/>
              <a:pPr/>
              <a:t>17</a:t>
            </a:fld>
            <a:endParaRPr lang="en-US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CC6189-9AA4-E74A-B539-2C292A95B5B2}" type="slidenum">
              <a:rPr lang="en-US"/>
              <a:pPr/>
              <a:t>18</a:t>
            </a:fld>
            <a:endParaRPr lang="en-US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81094B-ADB9-864E-BB2E-17E979C7A411}" type="slidenum">
              <a:rPr lang="en-US"/>
              <a:pPr/>
              <a:t>19</a:t>
            </a:fld>
            <a:endParaRPr lang="en-US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xmlns:mv="urn:schemas-microsoft-com:mac:vml" xmlns:mc="http://schemas.openxmlformats.org/markup-compatibility/2006" val="1"/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Figures from NASA photos from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NASA/TM—2009-215386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Figures from NASA photos from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NASA/TM—2009-215386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Figures from NASA photos from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NASA/TM—2009-215386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51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5DB0AE-6DDE-4838-9A45-E312CF49175D}" type="slidenum">
              <a:rPr lang="en-US"/>
              <a:pPr/>
              <a:t>22</a:t>
            </a:fld>
            <a:endParaRPr lang="en-US"/>
          </a:p>
        </p:txBody>
      </p:sp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59CA2A-C623-5F4B-8D90-BABEF6C44E5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84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8A52A-F3E4-CE48-49AF-2B91651CA4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01993-7A5A-559C-4F4B-8B4D4B1E5E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C04E9-6DAE-8143-A75B-768E9C6FB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AC5C-CF01-284A-AC3B-BAC013C30AF3}" type="datetime1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C0E08-570B-5FBE-CB52-53DE0237B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F18650-0083-86D9-32B5-C6182FC77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46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5AEE4-40B4-B8C0-4F74-B079DA917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FD1C3-2A3A-FD5E-68A7-5596DFCD40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D8110-0314-55DB-F2F1-ABB0F855B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9D7CF-A46B-D34E-9C86-9179B55CF6C6}" type="datetime1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80E21-C264-F261-E481-5B5F848BB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048DA3-01FF-E3FB-74EE-F87965220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9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283EF-790F-BA82-9C74-266B1E218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33719-CDB3-DFE9-4E14-B0F24D2B96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7CBF28-4E42-B90E-BDF9-41EEAF98B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46864-DAC1-1243-AC3C-9F0527C2A767}" type="datetime1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1943D-B9FF-A9A6-B797-2EC6E4667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2468E-0CAD-97F9-7196-0E4E5EA52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24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88539-4164-063F-A570-32B742EAF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D7A7D-FA94-D472-3D3B-58DDEC3489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4361F-3F22-F362-F3F3-A1215BB2D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E0F31-E6B6-1BDF-3883-29AF0E31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12E46-6A4B-694F-8BD3-747F4F901751}" type="datetime1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90E9DA-1C3B-5E72-E78B-FBE68AED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02F36-7D82-4732-D0BA-C22EE6165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84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491F9-4601-7872-95E8-CA32F2942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6D4E0-221F-0E49-0D4A-7AED28628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F42F52-2174-3F9C-8F24-32339488C0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533E95-9C9A-A8FE-A80D-D9F14B64B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11E962-F25E-9E9F-3A58-D17F1A345D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F7920F-458A-622E-DCC7-6BCB944B2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FB7A3-EE03-7F4B-B0E3-08D38A6D46A0}" type="datetime1">
              <a:rPr lang="en-US" smtClean="0"/>
              <a:t>5/5/2022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5A6BC1-25B1-1E11-40AD-236D4673C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99135A-7588-C7C9-7B03-DC499F8BA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3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77970-71D1-A998-98C3-B4F2D6957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B5270-04A9-C71F-E45A-C03593906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C3372-F1E9-6E4E-B100-099F6481178A}" type="datetime1">
              <a:rPr lang="en-US" smtClean="0"/>
              <a:t>5/5/2022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77B347-782E-E9C4-B1A4-014698C9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5042CA-16AA-28B4-15EC-AA5DD4CB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26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5A9E97-D316-72B4-8B2D-A6EBDB7D8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536B7-9002-5C4A-907F-CE40B2FFE649}" type="datetime1">
              <a:rPr lang="en-US" smtClean="0"/>
              <a:t>5/5/2022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F00F56-68DC-92A6-6533-BEF9903A6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EA691-6D29-DF21-912C-9EA77A0B2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36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D5C75-2F03-F2B4-86F6-05F605812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B754D-6B36-188E-90C0-7ED3C0840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E8906-2DE4-24BD-3BBC-0DA5088B24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723CE-44BB-9575-6164-78BDF4F26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7B11B-9625-BB4F-9FF0-7B7266CBB20E}" type="datetime1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05913F-77FE-E3B9-A32F-962C7C8C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DDB10-4C4D-378A-427F-F662CD396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17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0302F-9167-EE37-C1D7-4056DC8DE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EB339E-B0FF-AF2B-5722-2B276B5DCC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BDC4E-8D85-583C-D983-3149DAFDD5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D0EFED-5A0B-1F8D-3967-8821B5C9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2585-8F88-8541-A04D-D1C30DE5A900}" type="datetime1">
              <a:rPr lang="en-US" smtClean="0"/>
              <a:t>5/5/2022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5BF09-B9FA-E8CF-AC85-D22786304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85D7E3-8DC3-438E-F719-A84199770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8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2575E-111D-6F47-5ABB-55D207AF5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14337-B3FD-7F0E-7B50-720B60AB06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8A21D-6DE5-532C-66CB-968CF20E3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3E680-7370-0A4F-BF71-6E8898F26E16}" type="datetime1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3B06D-6BA3-31D6-EC9C-4D748F885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0E94D-D6C9-EA33-F472-F48831A38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576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02D4F1-E491-49F4-8A6A-406D682CFA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DF3949-C158-A06E-B87E-8D6A3EBA5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377DE-797D-C550-D144-91A31FB1A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9DD35-D3C6-664E-B067-89AA9F11985F}" type="datetime1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5D42B-0509-04CA-9A51-4FF5F4676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D3988-DCB0-3AE7-1757-1BDB57230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AFB9C1-E878-9100-CF64-F4F5A29EF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D19DA-6943-7D0E-D618-D3C46DD4B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1C717-5F9B-115A-C44D-1C5BA51A9A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210CF-1BF8-2948-8B36-61FA76BC3546}" type="datetime1">
              <a:rPr lang="en-US" smtClean="0"/>
              <a:t>5/5/2022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2587A-F107-E6BB-AC69-7AEDB24EF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6B50D-E745-7995-03AD-801DF0131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607A1-F8DF-4545-B755-CCF4B830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32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7" Type="http://schemas.openxmlformats.org/officeDocument/2006/relationships/image" Target="../media/image1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AC8CD-F629-4EF4-6DF4-9854B2D9F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5031" y="1130968"/>
            <a:ext cx="10106527" cy="2298032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latin typeface="Calibri" pitchFamily="34" charset="0"/>
                <a:cs typeface="Calibri" pitchFamily="34" charset="0"/>
              </a:rPr>
              <a:t>How One Functional Human Performance </a:t>
            </a:r>
            <a:br>
              <a:rPr lang="en-US" sz="4400" dirty="0">
                <a:latin typeface="Calibri" pitchFamily="34" charset="0"/>
                <a:cs typeface="Calibri" pitchFamily="34" charset="0"/>
              </a:rPr>
            </a:br>
            <a:r>
              <a:rPr lang="en-US" sz="4400" dirty="0">
                <a:latin typeface="Calibri" pitchFamily="34" charset="0"/>
                <a:cs typeface="Calibri" pitchFamily="34" charset="0"/>
              </a:rPr>
              <a:t>Requirement Influenced a Rocket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NASA HSI Success 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D8234C-1315-89CF-5D66-D65FEA7752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26102"/>
            <a:ext cx="9144000" cy="1655762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Dr. Cynthia H. Null, Technical Fellow (Human Factors)</a:t>
            </a:r>
          </a:p>
          <a:p>
            <a:r>
              <a:rPr lang="en-US" b="1" dirty="0">
                <a:solidFill>
                  <a:srgbClr val="0070C0"/>
                </a:solidFill>
              </a:rPr>
              <a:t>NASA Engineering and Safety Center</a:t>
            </a:r>
          </a:p>
        </p:txBody>
      </p:sp>
      <p:pic>
        <p:nvPicPr>
          <p:cNvPr id="5" name="Picture 4" descr="vibchair.tiff">
            <a:extLst>
              <a:ext uri="{FF2B5EF4-FFF2-40B4-BE49-F238E27FC236}">
                <a16:creationId xmlns:a16="http://schemas.microsoft.com/office/drawing/2014/main" id="{1342E37E-48E7-1F52-BE12-B080A210D6E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7290" y="4610422"/>
            <a:ext cx="2286000" cy="1669551"/>
          </a:xfrm>
          <a:prstGeom prst="rect">
            <a:avLst/>
          </a:prstGeom>
        </p:spPr>
      </p:pic>
      <p:pic>
        <p:nvPicPr>
          <p:cNvPr id="6" name="Picture 3" descr="http://www.nasa.gov/centers/ames/images/content/147220main_20G99-0130-40%201.jpg">
            <a:extLst>
              <a:ext uri="{FF2B5EF4-FFF2-40B4-BE49-F238E27FC236}">
                <a16:creationId xmlns:a16="http://schemas.microsoft.com/office/drawing/2014/main" id="{67386300-2C36-F9B5-95A7-66D13F906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662" y="4499984"/>
            <a:ext cx="4848249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entrifuge_chair_photo_mid">
            <a:extLst>
              <a:ext uri="{FF2B5EF4-FFF2-40B4-BE49-F238E27FC236}">
                <a16:creationId xmlns:a16="http://schemas.microsoft.com/office/drawing/2014/main" id="{78DADEE5-E76E-6063-843A-84E082E1C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3290" y="2766202"/>
            <a:ext cx="1737360" cy="23160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vibdataex.tiff">
            <a:extLst>
              <a:ext uri="{FF2B5EF4-FFF2-40B4-BE49-F238E27FC236}">
                <a16:creationId xmlns:a16="http://schemas.microsoft.com/office/drawing/2014/main" id="{F8529D26-ECC0-AF15-9280-1B6F4F74C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7796" y="4812632"/>
            <a:ext cx="2018253" cy="1828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49ACDE8-C99C-5DB2-578A-F5DE21D4B14D}"/>
              </a:ext>
            </a:extLst>
          </p:cNvPr>
          <p:cNvSpPr txBox="1"/>
          <p:nvPr/>
        </p:nvSpPr>
        <p:spPr>
          <a:xfrm>
            <a:off x="8115763" y="6446698"/>
            <a:ext cx="2552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NASA/TM—2009-215386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851B68-BAB8-DB6C-E3C6-673415D13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6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39F46-905C-C741-78D7-7752F90CB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success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632A2-5405-5057-A867-33693EE90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011" y="1825625"/>
            <a:ext cx="10968789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Policy</a:t>
            </a:r>
          </a:p>
          <a:p>
            <a:r>
              <a:rPr lang="en-US" dirty="0"/>
              <a:t>Collaboration</a:t>
            </a:r>
          </a:p>
          <a:p>
            <a:r>
              <a:rPr lang="en-US" dirty="0"/>
              <a:t>Knowledge capture and sharing</a:t>
            </a:r>
          </a:p>
          <a:p>
            <a:r>
              <a:rPr lang="en-US" dirty="0"/>
              <a:t>Standards</a:t>
            </a:r>
          </a:p>
          <a:p>
            <a:r>
              <a:rPr lang="en-US" dirty="0"/>
              <a:t>Program requirements</a:t>
            </a:r>
          </a:p>
          <a:p>
            <a:r>
              <a:rPr lang="en-US" dirty="0"/>
              <a:t>History</a:t>
            </a:r>
          </a:p>
          <a:p>
            <a:r>
              <a:rPr lang="en-US" dirty="0"/>
              <a:t>Expertise (perception, loads and dynamics, mechanical engineering….)</a:t>
            </a:r>
          </a:p>
          <a:p>
            <a:r>
              <a:rPr lang="en-US" dirty="0"/>
              <a:t>Perseverance</a:t>
            </a:r>
          </a:p>
          <a:p>
            <a:r>
              <a:rPr lang="en-US" dirty="0"/>
              <a:t>Luck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9AA40-02B7-0064-D583-9E0D636A1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040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A449EB-C490-2D4D-8D23-6D4D6A3B38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64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54EE89-82A2-B440-9F3A-AD3D83A662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E298626-1CB0-984C-A334-84C1B3FDF7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0" y="4162769"/>
            <a:ext cx="12192000" cy="269523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3A2B513-A4D7-7342-A8EA-405450039DFB}"/>
              </a:ext>
            </a:extLst>
          </p:cNvPr>
          <p:cNvSpPr/>
          <p:nvPr/>
        </p:nvSpPr>
        <p:spPr>
          <a:xfrm>
            <a:off x="2048344" y="450777"/>
            <a:ext cx="5306614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</a:rPr>
              <a:t>NESC MISSION: </a:t>
            </a:r>
            <a:r>
              <a:rPr lang="en-US" sz="1400" i="1">
                <a:solidFill>
                  <a:schemeClr val="bg1"/>
                </a:solidFill>
                <a:latin typeface="Arial" panose="020B0604020202020204" pitchFamily="34" charset="0"/>
              </a:rPr>
              <a:t>To perform value-added independent testing, analysis, and assessments of NASA’s high-risk projects to ensure safety and mission success. The NESC engages proactively to help NASA avoid future problems.</a:t>
            </a:r>
            <a:endParaRPr lang="en-US" sz="1400" i="1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74BC0A-AD94-164C-8173-4498AE9FD7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573" y="314786"/>
            <a:ext cx="1394271" cy="139427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5BCDC6-645C-E148-82EB-726304022DA7}"/>
              </a:ext>
            </a:extLst>
          </p:cNvPr>
          <p:cNvSpPr/>
          <p:nvPr/>
        </p:nvSpPr>
        <p:spPr>
          <a:xfrm>
            <a:off x="2681479" y="1839477"/>
            <a:ext cx="2495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" panose="020B0604020202020204" pitchFamily="34" charset="0"/>
              </a:rPr>
              <a:t>NESC ASSESSMENT PROCESS</a:t>
            </a:r>
            <a:endParaRPr lang="en-US" sz="120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30F028-1BE7-3742-9195-0715BBD62CFD}"/>
              </a:ext>
            </a:extLst>
          </p:cNvPr>
          <p:cNvSpPr/>
          <p:nvPr/>
        </p:nvSpPr>
        <p:spPr>
          <a:xfrm>
            <a:off x="10007773" y="4466736"/>
            <a:ext cx="1471448" cy="192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65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as of January 3, 2022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B198B7-45A4-3F4A-B1A8-1E73FD04D1A4}"/>
              </a:ext>
            </a:extLst>
          </p:cNvPr>
          <p:cNvSpPr/>
          <p:nvPr/>
        </p:nvSpPr>
        <p:spPr>
          <a:xfrm>
            <a:off x="8193781" y="1280049"/>
            <a:ext cx="3371030" cy="997407"/>
          </a:xfrm>
          <a:prstGeom prst="rect">
            <a:avLst/>
          </a:prstGeom>
          <a:solidFill>
            <a:schemeClr val="bg1">
              <a:alpha val="2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F93571-342C-7E46-B8B4-B12EC5D6B660}"/>
              </a:ext>
            </a:extLst>
          </p:cNvPr>
          <p:cNvSpPr txBox="1"/>
          <p:nvPr/>
        </p:nvSpPr>
        <p:spPr>
          <a:xfrm>
            <a:off x="8193781" y="980142"/>
            <a:ext cx="3371029" cy="200055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OFFICE OF THE CHIEF ENGINEER</a:t>
            </a:r>
          </a:p>
        </p:txBody>
      </p:sp>
      <p:sp>
        <p:nvSpPr>
          <p:cNvPr id="13" name="Triangle 12">
            <a:extLst>
              <a:ext uri="{FF2B5EF4-FFF2-40B4-BE49-F238E27FC236}">
                <a16:creationId xmlns:a16="http://schemas.microsoft.com/office/drawing/2014/main" id="{E5FF35EB-90DD-4B4C-8C05-93358A1622C8}"/>
              </a:ext>
            </a:extLst>
          </p:cNvPr>
          <p:cNvSpPr/>
          <p:nvPr/>
        </p:nvSpPr>
        <p:spPr>
          <a:xfrm>
            <a:off x="9777162" y="869297"/>
            <a:ext cx="151165" cy="7702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riangle 13">
            <a:extLst>
              <a:ext uri="{FF2B5EF4-FFF2-40B4-BE49-F238E27FC236}">
                <a16:creationId xmlns:a16="http://schemas.microsoft.com/office/drawing/2014/main" id="{701CCF87-8817-9048-9E7F-79A830AB764D}"/>
              </a:ext>
            </a:extLst>
          </p:cNvPr>
          <p:cNvSpPr/>
          <p:nvPr/>
        </p:nvSpPr>
        <p:spPr>
          <a:xfrm>
            <a:off x="9777162" y="1176342"/>
            <a:ext cx="151165" cy="7702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4980943-0943-8D47-ACDA-24211F3C2DCD}"/>
              </a:ext>
            </a:extLst>
          </p:cNvPr>
          <p:cNvSpPr/>
          <p:nvPr/>
        </p:nvSpPr>
        <p:spPr>
          <a:xfrm>
            <a:off x="8199718" y="2400987"/>
            <a:ext cx="3371031" cy="201311"/>
          </a:xfrm>
          <a:prstGeom prst="rect">
            <a:avLst/>
          </a:prstGeom>
          <a:solidFill>
            <a:schemeClr val="bg1">
              <a:alpha val="2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F9E10510-8666-8045-B8D6-FED481B029BF}"/>
              </a:ext>
            </a:extLst>
          </p:cNvPr>
          <p:cNvSpPr/>
          <p:nvPr/>
        </p:nvSpPr>
        <p:spPr>
          <a:xfrm rot="10800000">
            <a:off x="9777162" y="2294231"/>
            <a:ext cx="151165" cy="7702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D34985DA-C125-2A45-A798-E5BF2CE895EA}"/>
              </a:ext>
            </a:extLst>
          </p:cNvPr>
          <p:cNvSpPr/>
          <p:nvPr/>
        </p:nvSpPr>
        <p:spPr>
          <a:xfrm>
            <a:off x="9777162" y="2631275"/>
            <a:ext cx="151165" cy="7702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E01859-9E17-2B45-BFC3-31D7AF25B338}"/>
              </a:ext>
            </a:extLst>
          </p:cNvPr>
          <p:cNvSpPr/>
          <p:nvPr/>
        </p:nvSpPr>
        <p:spPr>
          <a:xfrm>
            <a:off x="8022168" y="2411921"/>
            <a:ext cx="3681351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NESC REVIEW BOARD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BF7E1A-E320-B944-930C-FBF7FEA065D8}"/>
              </a:ext>
            </a:extLst>
          </p:cNvPr>
          <p:cNvSpPr/>
          <p:nvPr/>
        </p:nvSpPr>
        <p:spPr>
          <a:xfrm>
            <a:off x="8199718" y="1269535"/>
            <a:ext cx="3358776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ENGINEERING &amp; SAFETY CENTER CORE TEAM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A3B646-9661-5445-B0FF-40476FC6A9DA}"/>
              </a:ext>
            </a:extLst>
          </p:cNvPr>
          <p:cNvGrpSpPr/>
          <p:nvPr/>
        </p:nvGrpSpPr>
        <p:grpSpPr>
          <a:xfrm>
            <a:off x="8472893" y="1448006"/>
            <a:ext cx="2810684" cy="792270"/>
            <a:chOff x="8490821" y="1448006"/>
            <a:chExt cx="2810684" cy="79227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F440587-0808-0047-8023-796A9E30A7C3}"/>
                </a:ext>
              </a:extLst>
            </p:cNvPr>
            <p:cNvSpPr/>
            <p:nvPr/>
          </p:nvSpPr>
          <p:spPr>
            <a:xfrm>
              <a:off x="10386282" y="1854698"/>
              <a:ext cx="907156" cy="3758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D70DDFB-20CC-AE4E-BB63-F574294AFA68}"/>
                </a:ext>
              </a:extLst>
            </p:cNvPr>
            <p:cNvSpPr/>
            <p:nvPr/>
          </p:nvSpPr>
          <p:spPr>
            <a:xfrm>
              <a:off x="9440887" y="1448006"/>
              <a:ext cx="907156" cy="3758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862A8AE-5479-7F4C-A0A7-AE831BF0ECBE}"/>
                </a:ext>
              </a:extLst>
            </p:cNvPr>
            <p:cNvSpPr/>
            <p:nvPr/>
          </p:nvSpPr>
          <p:spPr>
            <a:xfrm>
              <a:off x="9440887" y="1854698"/>
              <a:ext cx="907156" cy="3758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A7971B3-5F78-8442-BFFC-F3047FDC0C1E}"/>
                </a:ext>
              </a:extLst>
            </p:cNvPr>
            <p:cNvSpPr/>
            <p:nvPr/>
          </p:nvSpPr>
          <p:spPr>
            <a:xfrm>
              <a:off x="8490821" y="1448006"/>
              <a:ext cx="907156" cy="3758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9EBF6A-2AAE-0F40-BD4A-AFF927926754}"/>
                </a:ext>
              </a:extLst>
            </p:cNvPr>
            <p:cNvSpPr/>
            <p:nvPr/>
          </p:nvSpPr>
          <p:spPr>
            <a:xfrm>
              <a:off x="8490821" y="1854698"/>
              <a:ext cx="907156" cy="3758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056434-9364-A241-8DD4-3008080B29B4}"/>
                </a:ext>
              </a:extLst>
            </p:cNvPr>
            <p:cNvSpPr/>
            <p:nvPr/>
          </p:nvSpPr>
          <p:spPr>
            <a:xfrm>
              <a:off x="10386280" y="1448006"/>
              <a:ext cx="907156" cy="3758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9FB0AB6-19D2-BD45-A122-420C8E08835F}"/>
                </a:ext>
              </a:extLst>
            </p:cNvPr>
            <p:cNvSpPr txBox="1"/>
            <p:nvPr/>
          </p:nvSpPr>
          <p:spPr>
            <a:xfrm>
              <a:off x="8492565" y="1495902"/>
              <a:ext cx="90244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5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Office of the Director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1263FAB-1AC1-8E45-96FC-FE1BC4C22920}"/>
                </a:ext>
              </a:extLst>
            </p:cNvPr>
            <p:cNvSpPr txBox="1"/>
            <p:nvPr/>
          </p:nvSpPr>
          <p:spPr>
            <a:xfrm>
              <a:off x="9448800" y="1501838"/>
              <a:ext cx="89647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5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NASA Technical Fellows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45788D7-38FB-914D-8E6A-EB2E94DD3520}"/>
                </a:ext>
              </a:extLst>
            </p:cNvPr>
            <p:cNvSpPr txBox="1"/>
            <p:nvPr/>
          </p:nvSpPr>
          <p:spPr>
            <a:xfrm>
              <a:off x="10388626" y="1507775"/>
              <a:ext cx="9128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5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NESC Principal Engineers (PE)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9C20789-E735-B740-8E8A-5E22A8DD4063}"/>
                </a:ext>
              </a:extLst>
            </p:cNvPr>
            <p:cNvSpPr txBox="1"/>
            <p:nvPr/>
          </p:nvSpPr>
          <p:spPr>
            <a:xfrm>
              <a:off x="8492565" y="1893458"/>
              <a:ext cx="902447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5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NESC Chief Engineers (NCE)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379B3EB-9399-BD43-81E6-FBC95402BB40}"/>
                </a:ext>
              </a:extLst>
            </p:cNvPr>
            <p:cNvSpPr txBox="1"/>
            <p:nvPr/>
          </p:nvSpPr>
          <p:spPr>
            <a:xfrm>
              <a:off x="9442824" y="1893458"/>
              <a:ext cx="90842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5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NESC Integration Office (NIO)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DB94B4-5E68-3D47-B0A9-DA8C06287A41}"/>
                </a:ext>
              </a:extLst>
            </p:cNvPr>
            <p:cNvSpPr txBox="1"/>
            <p:nvPr/>
          </p:nvSpPr>
          <p:spPr>
            <a:xfrm>
              <a:off x="10387106" y="1847861"/>
              <a:ext cx="908424" cy="3924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50" b="1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Management &amp; Technical Support Office (MTSO)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9B12E1B8-4FA8-4D40-AFB7-86E68750F826}"/>
              </a:ext>
            </a:extLst>
          </p:cNvPr>
          <p:cNvSpPr/>
          <p:nvPr/>
        </p:nvSpPr>
        <p:spPr>
          <a:xfrm>
            <a:off x="8205968" y="2735470"/>
            <a:ext cx="3376431" cy="937704"/>
          </a:xfrm>
          <a:prstGeom prst="rect">
            <a:avLst/>
          </a:prstGeom>
          <a:solidFill>
            <a:schemeClr val="bg1">
              <a:alpha val="2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653E0D-768B-3C44-A9C0-0BEF98F9C71A}"/>
              </a:ext>
            </a:extLst>
          </p:cNvPr>
          <p:cNvSpPr txBox="1"/>
          <p:nvPr/>
        </p:nvSpPr>
        <p:spPr>
          <a:xfrm>
            <a:off x="8253509" y="2939730"/>
            <a:ext cx="3400607" cy="684803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Aerosciences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Avionics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Cryogenics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Electrical Power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Environmental Control &amp; </a:t>
            </a:r>
          </a:p>
          <a:p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Life Support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Flight Mechanics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GNC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Human Factors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Loads &amp; Dynamics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Mechanical Systems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Nondestructive Evaluation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Nuclear Power &amp; Propulsion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Passive Thermal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Propulsion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Sensors &amp; Instrumentation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Software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Space Environments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Structures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5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Systems Engineering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1851F03-E398-FF48-B799-092B5458C9D4}"/>
              </a:ext>
            </a:extLst>
          </p:cNvPr>
          <p:cNvSpPr/>
          <p:nvPr/>
        </p:nvSpPr>
        <p:spPr>
          <a:xfrm>
            <a:off x="8205694" y="2761682"/>
            <a:ext cx="335877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DISCIPLINE TEAMS</a:t>
            </a:r>
          </a:p>
        </p:txBody>
      </p:sp>
      <p:sp>
        <p:nvSpPr>
          <p:cNvPr id="36" name="Triangle 35">
            <a:extLst>
              <a:ext uri="{FF2B5EF4-FFF2-40B4-BE49-F238E27FC236}">
                <a16:creationId xmlns:a16="http://schemas.microsoft.com/office/drawing/2014/main" id="{3EDC53D3-18CB-E541-BBED-3F802C9C9849}"/>
              </a:ext>
            </a:extLst>
          </p:cNvPr>
          <p:cNvSpPr/>
          <p:nvPr/>
        </p:nvSpPr>
        <p:spPr>
          <a:xfrm>
            <a:off x="9777162" y="3705404"/>
            <a:ext cx="151165" cy="7702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D066E8D8-4484-5048-93E7-C965E996F1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566609" y="337190"/>
            <a:ext cx="599484" cy="501491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77595E43-1DD1-794D-A066-781726418DB0}"/>
              </a:ext>
            </a:extLst>
          </p:cNvPr>
          <p:cNvGrpSpPr/>
          <p:nvPr/>
        </p:nvGrpSpPr>
        <p:grpSpPr>
          <a:xfrm>
            <a:off x="7822872" y="1280049"/>
            <a:ext cx="319245" cy="3129971"/>
            <a:chOff x="7661514" y="1280049"/>
            <a:chExt cx="319245" cy="312997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6347DBA-6328-8743-8B04-41CF9F5CC54E}"/>
                </a:ext>
              </a:extLst>
            </p:cNvPr>
            <p:cNvSpPr txBox="1"/>
            <p:nvPr/>
          </p:nvSpPr>
          <p:spPr>
            <a:xfrm rot="16200000">
              <a:off x="7186168" y="1780115"/>
              <a:ext cx="128140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Technical Leadership </a:t>
              </a:r>
            </a:p>
            <a:p>
              <a:pPr algn="ctr"/>
              <a:r>
                <a:rPr lang="en-US" sz="7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&amp; Management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0AD08C1-C391-824E-A02C-3716DFC9029E}"/>
                </a:ext>
              </a:extLst>
            </p:cNvPr>
            <p:cNvSpPr txBox="1"/>
            <p:nvPr/>
          </p:nvSpPr>
          <p:spPr>
            <a:xfrm rot="16200000">
              <a:off x="6950974" y="3407740"/>
              <a:ext cx="177903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Technical Workforce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AA424A0-9098-4F44-A5A0-11F93A315F29}"/>
                </a:ext>
              </a:extLst>
            </p:cNvPr>
            <p:cNvCxnSpPr/>
            <p:nvPr/>
          </p:nvCxnSpPr>
          <p:spPr>
            <a:xfrm>
              <a:off x="7661514" y="1280049"/>
              <a:ext cx="26994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A8B12AF-9CC2-0F40-A4C4-DF270BCE454D}"/>
                </a:ext>
              </a:extLst>
            </p:cNvPr>
            <p:cNvCxnSpPr/>
            <p:nvPr/>
          </p:nvCxnSpPr>
          <p:spPr>
            <a:xfrm>
              <a:off x="7661514" y="2608400"/>
              <a:ext cx="26994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21BD576-3B71-D849-87B8-5881F5473D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4545" y="1280049"/>
              <a:ext cx="0" cy="132682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4520CDB-E7F3-9845-A7EB-4D2AB3B8D9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4545" y="2608401"/>
              <a:ext cx="0" cy="1801326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819A0E4-B0EF-AA40-92D0-FD1870156BC8}"/>
                </a:ext>
              </a:extLst>
            </p:cNvPr>
            <p:cNvCxnSpPr/>
            <p:nvPr/>
          </p:nvCxnSpPr>
          <p:spPr>
            <a:xfrm>
              <a:off x="7661514" y="4410020"/>
              <a:ext cx="26994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7C0D077F-ABDA-E246-8619-91D6F44AD742}"/>
              </a:ext>
            </a:extLst>
          </p:cNvPr>
          <p:cNvSpPr/>
          <p:nvPr/>
        </p:nvSpPr>
        <p:spPr>
          <a:xfrm>
            <a:off x="8910918" y="3972222"/>
            <a:ext cx="2492188" cy="443485"/>
          </a:xfrm>
          <a:prstGeom prst="rect">
            <a:avLst/>
          </a:prstGeom>
          <a:solidFill>
            <a:schemeClr val="bg1">
              <a:alpha val="2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70C839F-3A2A-724A-86BD-D17B270CCEB7}"/>
              </a:ext>
            </a:extLst>
          </p:cNvPr>
          <p:cNvSpPr txBox="1"/>
          <p:nvPr/>
        </p:nvSpPr>
        <p:spPr>
          <a:xfrm>
            <a:off x="8952753" y="3946771"/>
            <a:ext cx="2414494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Partners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9BFC6BB-ED50-1C4B-9444-7B8A6B2E41F2}"/>
              </a:ext>
            </a:extLst>
          </p:cNvPr>
          <p:cNvSpPr/>
          <p:nvPr/>
        </p:nvSpPr>
        <p:spPr>
          <a:xfrm>
            <a:off x="8958949" y="4111446"/>
            <a:ext cx="575953" cy="258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EAC1C22-B57D-794D-874F-4AE34768D837}"/>
              </a:ext>
            </a:extLst>
          </p:cNvPr>
          <p:cNvSpPr txBox="1"/>
          <p:nvPr/>
        </p:nvSpPr>
        <p:spPr>
          <a:xfrm>
            <a:off x="8857970" y="4103232"/>
            <a:ext cx="8038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</a:p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B1E7B9D-196C-8344-A3B1-830398812940}"/>
              </a:ext>
            </a:extLst>
          </p:cNvPr>
          <p:cNvSpPr/>
          <p:nvPr/>
        </p:nvSpPr>
        <p:spPr>
          <a:xfrm>
            <a:off x="8416709" y="3966986"/>
            <a:ext cx="456238" cy="448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BE4823F-D41E-9047-A531-20169EBEB008}"/>
              </a:ext>
            </a:extLst>
          </p:cNvPr>
          <p:cNvSpPr txBox="1"/>
          <p:nvPr/>
        </p:nvSpPr>
        <p:spPr>
          <a:xfrm>
            <a:off x="8430908" y="4067724"/>
            <a:ext cx="43922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</a:t>
            </a:r>
          </a:p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E2B2482-2FF2-5A49-AC03-CB5DC76F72E2}"/>
              </a:ext>
            </a:extLst>
          </p:cNvPr>
          <p:cNvCxnSpPr>
            <a:cxnSpLocks/>
          </p:cNvCxnSpPr>
          <p:nvPr/>
        </p:nvCxnSpPr>
        <p:spPr>
          <a:xfrm>
            <a:off x="10542494" y="4040028"/>
            <a:ext cx="80350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5130753-DCC1-4341-B7B4-5CF21881AAE4}"/>
              </a:ext>
            </a:extLst>
          </p:cNvPr>
          <p:cNvCxnSpPr>
            <a:cxnSpLocks/>
          </p:cNvCxnSpPr>
          <p:nvPr/>
        </p:nvCxnSpPr>
        <p:spPr>
          <a:xfrm>
            <a:off x="8949205" y="4040028"/>
            <a:ext cx="82232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7E1953A0-530E-E046-A5C8-6B51204EB971}"/>
              </a:ext>
            </a:extLst>
          </p:cNvPr>
          <p:cNvSpPr/>
          <p:nvPr/>
        </p:nvSpPr>
        <p:spPr>
          <a:xfrm>
            <a:off x="8217647" y="3774661"/>
            <a:ext cx="3358777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APPROXIMATELY 1,039 TDT MEMBERS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3FA86B6-79F1-9C4D-BB7C-55BED085933D}"/>
              </a:ext>
            </a:extLst>
          </p:cNvPr>
          <p:cNvSpPr/>
          <p:nvPr/>
        </p:nvSpPr>
        <p:spPr>
          <a:xfrm>
            <a:off x="9573498" y="4111446"/>
            <a:ext cx="575953" cy="258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467530F-2608-C046-9900-DE169B5845C1}"/>
              </a:ext>
            </a:extLst>
          </p:cNvPr>
          <p:cNvSpPr/>
          <p:nvPr/>
        </p:nvSpPr>
        <p:spPr>
          <a:xfrm>
            <a:off x="10183098" y="4111446"/>
            <a:ext cx="575953" cy="258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63FB669-A9A8-0541-9402-3CC4BD77D416}"/>
              </a:ext>
            </a:extLst>
          </p:cNvPr>
          <p:cNvSpPr/>
          <p:nvPr/>
        </p:nvSpPr>
        <p:spPr>
          <a:xfrm>
            <a:off x="10792698" y="4111446"/>
            <a:ext cx="575953" cy="258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46E5D8C-2540-9F4A-8B37-36F625DAC69B}"/>
              </a:ext>
            </a:extLst>
          </p:cNvPr>
          <p:cNvSpPr txBox="1"/>
          <p:nvPr/>
        </p:nvSpPr>
        <p:spPr>
          <a:xfrm>
            <a:off x="9386422" y="4100446"/>
            <a:ext cx="9769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Academia</a:t>
            </a:r>
          </a:p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D6CCB84-75DE-004E-82C3-9C6470419BA6}"/>
              </a:ext>
            </a:extLst>
          </p:cNvPr>
          <p:cNvSpPr txBox="1"/>
          <p:nvPr/>
        </p:nvSpPr>
        <p:spPr>
          <a:xfrm>
            <a:off x="10057377" y="4099498"/>
            <a:ext cx="8354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Gov.</a:t>
            </a:r>
          </a:p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38589FA-438C-DF49-B20B-2F73E241824F}"/>
              </a:ext>
            </a:extLst>
          </p:cNvPr>
          <p:cNvSpPr txBox="1"/>
          <p:nvPr/>
        </p:nvSpPr>
        <p:spPr>
          <a:xfrm>
            <a:off x="10703861" y="4104144"/>
            <a:ext cx="7470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Consultants</a:t>
            </a:r>
          </a:p>
          <a:p>
            <a:pPr algn="ctr"/>
            <a:r>
              <a:rPr lang="en-US" sz="65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0E5A181-B805-1343-87DF-937A07FC635D}"/>
              </a:ext>
            </a:extLst>
          </p:cNvPr>
          <p:cNvGrpSpPr/>
          <p:nvPr/>
        </p:nvGrpSpPr>
        <p:grpSpPr>
          <a:xfrm>
            <a:off x="812734" y="2146649"/>
            <a:ext cx="6077173" cy="2421994"/>
            <a:chOff x="797746" y="1820203"/>
            <a:chExt cx="6077173" cy="2421994"/>
          </a:xfrm>
        </p:grpSpPr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B91B2AEB-30EF-F743-A6BD-FA5B397D5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7779" y="2067380"/>
              <a:ext cx="5977140" cy="1707753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633D340-772F-2048-9856-BD65EA6630FC}"/>
                </a:ext>
              </a:extLst>
            </p:cNvPr>
            <p:cNvSpPr txBox="1"/>
            <p:nvPr/>
          </p:nvSpPr>
          <p:spPr>
            <a:xfrm>
              <a:off x="3767196" y="2550489"/>
              <a:ext cx="936759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Proceed with Assessment</a:t>
              </a:r>
            </a:p>
            <a:p>
              <a:pPr algn="ctr"/>
              <a:endParaRPr lang="en-US" sz="100" i="1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  <a:p>
              <a:pPr algn="ctr"/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Testing,</a:t>
              </a:r>
            </a:p>
            <a:p>
              <a:pPr algn="ctr"/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Data Collection, </a:t>
              </a:r>
            </a:p>
            <a:p>
              <a:pPr algn="ctr"/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Modeling, and</a:t>
              </a:r>
            </a:p>
            <a:p>
              <a:pPr algn="ctr"/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Analysis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3E508B7-DD56-3643-BF3A-089677762440}"/>
                </a:ext>
              </a:extLst>
            </p:cNvPr>
            <p:cNvSpPr txBox="1"/>
            <p:nvPr/>
          </p:nvSpPr>
          <p:spPr>
            <a:xfrm>
              <a:off x="5823999" y="2756606"/>
              <a:ext cx="9788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Deliver Final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Report to Stakeholders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C9D1393-DE97-BF40-859B-84C97E7CEE2A}"/>
                </a:ext>
              </a:extLst>
            </p:cNvPr>
            <p:cNvSpPr txBox="1"/>
            <p:nvPr/>
          </p:nvSpPr>
          <p:spPr>
            <a:xfrm>
              <a:off x="2659468" y="2599478"/>
              <a:ext cx="10058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Form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Assessment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Team and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Develop and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Approve Plan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A9D0AA0-E94A-B447-BB41-2C9C8CAFFA4A}"/>
                </a:ext>
              </a:extLst>
            </p:cNvPr>
            <p:cNvSpPr txBox="1"/>
            <p:nvPr/>
          </p:nvSpPr>
          <p:spPr>
            <a:xfrm>
              <a:off x="1612589" y="2559010"/>
              <a:ext cx="9571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Process,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Evaluate,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and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Accept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Request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E6D2FDC-BBB7-2F46-97F0-7396449FBC03}"/>
                </a:ext>
              </a:extLst>
            </p:cNvPr>
            <p:cNvSpPr txBox="1"/>
            <p:nvPr/>
          </p:nvSpPr>
          <p:spPr>
            <a:xfrm>
              <a:off x="1565911" y="1820203"/>
              <a:ext cx="224181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NESC Review Board</a:t>
              </a:r>
            </a:p>
            <a:p>
              <a:pPr algn="ctr"/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Approval</a:t>
              </a: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AF03C6F5-C8BD-9044-8FD5-5771A8688599}"/>
                </a:ext>
              </a:extLst>
            </p:cNvPr>
            <p:cNvGrpSpPr/>
            <p:nvPr/>
          </p:nvGrpSpPr>
          <p:grpSpPr>
            <a:xfrm>
              <a:off x="2068307" y="2166703"/>
              <a:ext cx="1193053" cy="189529"/>
              <a:chOff x="2068307" y="2395193"/>
              <a:chExt cx="1030579" cy="202256"/>
            </a:xfrm>
          </p:grpSpPr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4E65DFBD-03B9-8440-B5BD-E288D7699A4C}"/>
                  </a:ext>
                </a:extLst>
              </p:cNvPr>
              <p:cNvCxnSpPr/>
              <p:nvPr/>
            </p:nvCxnSpPr>
            <p:spPr>
              <a:xfrm>
                <a:off x="2072434" y="2395193"/>
                <a:ext cx="0" cy="202256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>
                <a:extLst>
                  <a:ext uri="{FF2B5EF4-FFF2-40B4-BE49-F238E27FC236}">
                    <a16:creationId xmlns:a16="http://schemas.microsoft.com/office/drawing/2014/main" id="{76A913E0-C8FC-0946-BB83-0D8239CEDF4C}"/>
                  </a:ext>
                </a:extLst>
              </p:cNvPr>
              <p:cNvCxnSpPr/>
              <p:nvPr/>
            </p:nvCxnSpPr>
            <p:spPr>
              <a:xfrm>
                <a:off x="3090653" y="2395193"/>
                <a:ext cx="0" cy="202256"/>
              </a:xfrm>
              <a:prstGeom prst="straightConnector1">
                <a:avLst/>
              </a:prstGeom>
              <a:ln w="25400">
                <a:solidFill>
                  <a:schemeClr val="bg1"/>
                </a:solidFill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C71BE3CA-1EE8-3045-B72E-99C8F33F04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8307" y="2399942"/>
                <a:ext cx="103057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58064814-A1EF-934C-8FB1-28166F5E8C87}"/>
                </a:ext>
              </a:extLst>
            </p:cNvPr>
            <p:cNvCxnSpPr/>
            <p:nvPr/>
          </p:nvCxnSpPr>
          <p:spPr>
            <a:xfrm>
              <a:off x="5258336" y="2149422"/>
              <a:ext cx="0" cy="202256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79561B70-9361-A146-B5DE-20F4EE82EB4A}"/>
                </a:ext>
              </a:extLst>
            </p:cNvPr>
            <p:cNvSpPr txBox="1"/>
            <p:nvPr/>
          </p:nvSpPr>
          <p:spPr>
            <a:xfrm>
              <a:off x="4252528" y="1821090"/>
              <a:ext cx="1965392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NESC Review Board</a:t>
              </a:r>
            </a:p>
            <a:p>
              <a:pPr algn="ctr"/>
              <a:r>
                <a:rPr lang="en-US" sz="700" i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Peer Review + Approval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CC0B7DDC-3AF4-4E4F-9197-BA40ED8BA6CA}"/>
                </a:ext>
              </a:extLst>
            </p:cNvPr>
            <p:cNvCxnSpPr>
              <a:cxnSpLocks/>
            </p:cNvCxnSpPr>
            <p:nvPr/>
          </p:nvCxnSpPr>
          <p:spPr>
            <a:xfrm>
              <a:off x="3080969" y="3736219"/>
              <a:ext cx="2054726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D10DDE43-A867-414B-8C48-7F71AAF0B5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87180" y="3550191"/>
              <a:ext cx="0" cy="188866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A89A20A6-D290-4949-969E-36B0591709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9161" y="3550191"/>
              <a:ext cx="0" cy="188866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8C678B1C-D399-EA4E-A0AC-2CAF23C883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9713" y="3550191"/>
              <a:ext cx="0" cy="188866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16C45C3-0097-CA43-8B91-B719A96ABE9A}"/>
                </a:ext>
              </a:extLst>
            </p:cNvPr>
            <p:cNvSpPr txBox="1"/>
            <p:nvPr/>
          </p:nvSpPr>
          <p:spPr>
            <a:xfrm>
              <a:off x="3529238" y="3671976"/>
              <a:ext cx="1145233" cy="215444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>
                  <a:solidFill>
                    <a:schemeClr val="accent1"/>
                  </a:solidFill>
                  <a:latin typeface="Helvetica" pitchFamily="2" charset="0"/>
                  <a:ea typeface="Arial" charset="0"/>
                  <a:cs typeface="Arial" charset="0"/>
                </a:rPr>
                <a:t>Assessment Team</a:t>
              </a:r>
              <a:endParaRPr lang="en-US" sz="800">
                <a:solidFill>
                  <a:schemeClr val="accent1"/>
                </a:solidFill>
                <a:latin typeface="Helvetica" pitchFamily="2" charset="0"/>
              </a:endParaRP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28D7F71A-E868-464A-9969-78C328F80A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99161" y="3893961"/>
              <a:ext cx="0" cy="188866"/>
            </a:xfrm>
            <a:prstGeom prst="straightConnector1">
              <a:avLst/>
            </a:prstGeom>
            <a:ln w="25400">
              <a:solidFill>
                <a:schemeClr val="bg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8C02F21-0EBB-1D44-9F76-78DB4D03FEB7}"/>
                </a:ext>
              </a:extLst>
            </p:cNvPr>
            <p:cNvSpPr txBox="1"/>
            <p:nvPr/>
          </p:nvSpPr>
          <p:spPr>
            <a:xfrm>
              <a:off x="797746" y="2708235"/>
              <a:ext cx="603049" cy="4770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Submit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Request</a:t>
              </a:r>
            </a:p>
            <a:p>
              <a:pPr algn="ctr"/>
              <a:endParaRPr lang="en-US" sz="10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  <a:p>
              <a:pPr algn="ctr"/>
              <a:r>
                <a:rPr lang="en-US" sz="800" i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(Anyone)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58889DF-5604-F04A-8C9E-C88175577DDE}"/>
                </a:ext>
              </a:extLst>
            </p:cNvPr>
            <p:cNvSpPr txBox="1"/>
            <p:nvPr/>
          </p:nvSpPr>
          <p:spPr>
            <a:xfrm>
              <a:off x="2983557" y="4026753"/>
              <a:ext cx="2219067" cy="215444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>
                  <a:solidFill>
                    <a:schemeClr val="accent1"/>
                  </a:solidFill>
                  <a:latin typeface="Helvetica" pitchFamily="2" charset="0"/>
                  <a:ea typeface="Arial" charset="0"/>
                  <a:cs typeface="Arial" charset="0"/>
                </a:rPr>
                <a:t>NESC Core and Extended Team Members</a:t>
              </a:r>
              <a:endParaRPr lang="en-US" sz="800">
                <a:solidFill>
                  <a:schemeClr val="accent1"/>
                </a:solidFill>
                <a:latin typeface="Helvetica" pitchFamily="2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53EF50-D588-BA49-AF89-56BD5CCB84BA}"/>
                </a:ext>
              </a:extLst>
            </p:cNvPr>
            <p:cNvSpPr txBox="1"/>
            <p:nvPr/>
          </p:nvSpPr>
          <p:spPr>
            <a:xfrm>
              <a:off x="4686188" y="2600942"/>
              <a:ext cx="12258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Document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Findings, 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Observations, 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and</a:t>
              </a:r>
            </a:p>
            <a:p>
              <a:pPr algn="ctr"/>
              <a:r>
                <a:rPr lang="en-US" sz="800" b="1">
                  <a:solidFill>
                    <a:schemeClr val="bg1"/>
                  </a:solidFill>
                  <a:latin typeface="Arial" panose="020B0604020202020204" pitchFamily="34" charset="0"/>
                  <a:ea typeface="Arial" charset="0"/>
                  <a:cs typeface="Arial" panose="020B0604020202020204" pitchFamily="34" charset="0"/>
                </a:rPr>
                <a:t>Recommendations</a:t>
              </a:r>
            </a:p>
          </p:txBody>
        </p:sp>
      </p:grp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85A7A9BF-129F-AA4C-ADF9-DE5B1FB86F63}"/>
              </a:ext>
            </a:extLst>
          </p:cNvPr>
          <p:cNvCxnSpPr>
            <a:cxnSpLocks/>
          </p:cNvCxnSpPr>
          <p:nvPr/>
        </p:nvCxnSpPr>
        <p:spPr>
          <a:xfrm>
            <a:off x="793750" y="1982980"/>
            <a:ext cx="186236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83AFA71-AEA7-2B4C-BEB9-D6CBD9504876}"/>
              </a:ext>
            </a:extLst>
          </p:cNvPr>
          <p:cNvCxnSpPr>
            <a:cxnSpLocks/>
          </p:cNvCxnSpPr>
          <p:nvPr/>
        </p:nvCxnSpPr>
        <p:spPr>
          <a:xfrm>
            <a:off x="5214257" y="1982980"/>
            <a:ext cx="180249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3F2BC716-EAA4-D442-9C2F-95868C8EA141}"/>
              </a:ext>
            </a:extLst>
          </p:cNvPr>
          <p:cNvCxnSpPr>
            <a:cxnSpLocks/>
          </p:cNvCxnSpPr>
          <p:nvPr/>
        </p:nvCxnSpPr>
        <p:spPr>
          <a:xfrm flipV="1">
            <a:off x="7012106" y="1986455"/>
            <a:ext cx="0" cy="20678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FA46BB7D-AFBD-594E-87B2-DA2A6D221527}"/>
              </a:ext>
            </a:extLst>
          </p:cNvPr>
          <p:cNvCxnSpPr>
            <a:cxnSpLocks/>
          </p:cNvCxnSpPr>
          <p:nvPr/>
        </p:nvCxnSpPr>
        <p:spPr>
          <a:xfrm flipV="1">
            <a:off x="796471" y="1986455"/>
            <a:ext cx="0" cy="20678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F468903-F61B-4EDD-736B-E084198ED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700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C77A-604D-C3ED-20A0-777AE146D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Policy: NASA Human Rating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05EA3-7E94-F1D7-4A15-8D85AB2D5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000874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NASA first rockets were not originally developed for human occupancy</a:t>
            </a:r>
          </a:p>
          <a:p>
            <a:pPr marL="457200" lvl="1" indent="0">
              <a:buNone/>
            </a:pPr>
            <a:r>
              <a:rPr lang="en-US" dirty="0"/>
              <a:t>“The concept of a man-rated space system entails the incorporation of those   design features and requirements necessary to </a:t>
            </a:r>
            <a:r>
              <a:rPr lang="en-US" b="1" u="sng" dirty="0"/>
              <a:t>accommodate human participants </a:t>
            </a:r>
            <a:r>
              <a:rPr lang="en-US" dirty="0"/>
              <a:t>within the system and thus provide the capability to </a:t>
            </a:r>
            <a:r>
              <a:rPr lang="en-US" b="1" dirty="0"/>
              <a:t>safely conduct manned operations</a:t>
            </a:r>
            <a:r>
              <a:rPr lang="en-US" dirty="0"/>
              <a:t>, including </a:t>
            </a:r>
            <a:r>
              <a:rPr lang="en-US" b="1" u="sng" dirty="0"/>
              <a:t>safe recovery </a:t>
            </a:r>
            <a:r>
              <a:rPr lang="en-US" dirty="0"/>
              <a:t>from any credible emergency situation.</a:t>
            </a:r>
          </a:p>
          <a:p>
            <a:pPr marL="457200" lvl="1" indent="0">
              <a:buNone/>
            </a:pPr>
            <a:r>
              <a:rPr lang="en-US" dirty="0"/>
              <a:t>Man-rating is the process of evaluating and assuring that the total system, both hardware and software, has the ability to meet prescribed, </a:t>
            </a:r>
            <a:r>
              <a:rPr lang="en-US" b="1" u="sng" dirty="0"/>
              <a:t>safety oriented design and operational criteria and  requirements</a:t>
            </a:r>
            <a:r>
              <a:rPr lang="en-US" dirty="0"/>
              <a:t>, and becomes involved in all program activities including design and development, test and verification, management and control and finally, certification for operational readiness”</a:t>
            </a:r>
          </a:p>
          <a:p>
            <a:r>
              <a:rPr lang="en-US" dirty="0"/>
              <a:t>In 2008, added to policy (NPR 8705.2B) </a:t>
            </a:r>
          </a:p>
          <a:p>
            <a:pPr marL="457200" lvl="1" indent="0">
              <a:buNone/>
            </a:pPr>
            <a:r>
              <a:rPr lang="en-US" dirty="0"/>
              <a:t>"effectively utilizes human capabilities”</a:t>
            </a:r>
          </a:p>
          <a:p>
            <a:pPr marL="457200" lvl="1" indent="0">
              <a:buNone/>
            </a:pPr>
            <a:r>
              <a:rPr lang="en-US" dirty="0"/>
              <a:t>Human-system integration team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B86994-F536-656D-15E3-5B606841C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8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7C77A-604D-C3ED-20A0-777AE146D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Policy: Systems Engineering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05EA3-7E94-F1D7-4A15-8D85AB2D5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1000874" cy="4351338"/>
          </a:xfrm>
        </p:spPr>
        <p:txBody>
          <a:bodyPr>
            <a:normAutofit/>
          </a:bodyPr>
          <a:lstStyle/>
          <a:p>
            <a:r>
              <a:rPr lang="en-US" dirty="0"/>
              <a:t>NPR 7123.1 Systems Engineering</a:t>
            </a:r>
          </a:p>
          <a:p>
            <a:pPr lvl="1"/>
            <a:r>
              <a:rPr lang="en-US" dirty="0"/>
              <a:t>Human performance criteria in 2007</a:t>
            </a:r>
          </a:p>
          <a:p>
            <a:pPr lvl="1"/>
            <a:r>
              <a:rPr lang="en-US" dirty="0"/>
              <a:t>Add HSI Plan in 2013</a:t>
            </a:r>
          </a:p>
          <a:p>
            <a:pPr lvl="1"/>
            <a:r>
              <a:rPr lang="en-US" dirty="0"/>
              <a:t>Required in 2022 all programs</a:t>
            </a:r>
          </a:p>
          <a:p>
            <a:r>
              <a:rPr lang="en-US" dirty="0"/>
              <a:t>SE Handbook </a:t>
            </a:r>
          </a:p>
          <a:p>
            <a:pPr lvl="1"/>
            <a:r>
              <a:rPr lang="en-US" dirty="0"/>
              <a:t>2007 expands to cover use human system integration language in human engineering section</a:t>
            </a:r>
          </a:p>
          <a:p>
            <a:pPr lvl="1"/>
            <a:r>
              <a:rPr lang="en-US" dirty="0"/>
              <a:t>2016 Expanded Handbook has HSI section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AFB7A-4AF1-1678-5B7E-A2AD57676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43100" y="1536175"/>
            <a:ext cx="8020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libri" pitchFamily="34" charset="0"/>
                <a:cs typeface="Calibri" pitchFamily="34" charset="0"/>
              </a:rPr>
              <a:t>Development of Constellation Program Requirements in a multi-week workshop type environment for all disciplines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Human Systems Integration Requirements (HSIR) Working Group</a:t>
            </a:r>
          </a:p>
          <a:p>
            <a:pPr lvl="1"/>
            <a:r>
              <a:rPr lang="en-US" dirty="0">
                <a:latin typeface="Calibri" pitchFamily="34" charset="0"/>
                <a:cs typeface="Calibri" pitchFamily="34" charset="0"/>
              </a:rPr>
              <a:t>Derived from NASA-STD 3000 (now 3001)</a:t>
            </a:r>
          </a:p>
          <a:p>
            <a:pPr lvl="1"/>
            <a:r>
              <a:rPr lang="en-US" dirty="0">
                <a:latin typeface="Calibri" pitchFamily="34" charset="0"/>
                <a:cs typeface="Calibri" pitchFamily="34" charset="0"/>
              </a:rPr>
              <a:t>Focus on crew health and safety</a:t>
            </a:r>
          </a:p>
          <a:p>
            <a:pPr lvl="1"/>
            <a:r>
              <a:rPr lang="en-US" dirty="0">
                <a:latin typeface="Calibri" pitchFamily="34" charset="0"/>
                <a:cs typeface="Calibri" pitchFamily="34" charset="0"/>
              </a:rPr>
              <a:t>Focus on performance issues during a mission, specifically </a:t>
            </a:r>
          </a:p>
          <a:p>
            <a:pPr lvl="2"/>
            <a:r>
              <a:rPr lang="en-US" sz="2400" dirty="0">
                <a:latin typeface="Calibri" pitchFamily="34" charset="0"/>
                <a:cs typeface="Calibri" pitchFamily="34" charset="0"/>
              </a:rPr>
              <a:t>The human and system must function together</a:t>
            </a:r>
          </a:p>
          <a:p>
            <a:pPr lvl="2"/>
            <a:r>
              <a:rPr lang="en-US" sz="2400" dirty="0">
                <a:latin typeface="Calibri" pitchFamily="34" charset="0"/>
                <a:cs typeface="Calibri" pitchFamily="34" charset="0"/>
              </a:rPr>
              <a:t>Within the environment(s) and habitat(s)</a:t>
            </a:r>
          </a:p>
          <a:p>
            <a:pPr lvl="2"/>
            <a:r>
              <a:rPr lang="en-US" sz="2400" dirty="0">
                <a:latin typeface="Calibri" pitchFamily="34" charset="0"/>
                <a:cs typeface="Calibri" pitchFamily="34" charset="0"/>
              </a:rPr>
              <a:t>To accomplish tasks efficiently and effectively</a:t>
            </a:r>
          </a:p>
          <a:p>
            <a:pPr lvl="2"/>
            <a:r>
              <a:rPr lang="en-US" sz="2400" dirty="0">
                <a:latin typeface="Calibri" pitchFamily="34" charset="0"/>
                <a:cs typeface="Calibri" pitchFamily="34" charset="0"/>
              </a:rPr>
              <a:t>For nominal, off-nominal, emergency, and unexpected operations</a:t>
            </a:r>
          </a:p>
          <a:p>
            <a:pPr lvl="2"/>
            <a:r>
              <a:rPr lang="en-US" sz="2400" dirty="0">
                <a:latin typeface="Calibri" pitchFamily="34" charset="0"/>
                <a:cs typeface="Calibri" pitchFamily="34" charset="0"/>
              </a:rPr>
              <a:t>To ensure crew health, safety, and mission success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4E68C07-928A-749F-2EF8-2311F7112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43100" y="1536175"/>
            <a:ext cx="8020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Acceleration Limits </a:t>
            </a:r>
            <a:br>
              <a:rPr lang="en-US" sz="2800" dirty="0">
                <a:latin typeface="Calibri" pitchFamily="34" charset="0"/>
                <a:cs typeface="Calibri" pitchFamily="34" charset="0"/>
              </a:rPr>
            </a:br>
            <a:r>
              <a:rPr lang="en-US" sz="2800" dirty="0">
                <a:latin typeface="Calibri" pitchFamily="34" charset="0"/>
                <a:cs typeface="Calibri" pitchFamily="34" charset="0"/>
              </a:rPr>
              <a:t>(</a:t>
            </a:r>
            <a:r>
              <a:rPr lang="en-US" sz="2800" dirty="0" err="1">
                <a:latin typeface="Calibri" pitchFamily="34" charset="0"/>
                <a:cs typeface="Calibri" pitchFamily="34" charset="0"/>
              </a:rPr>
              <a:t>CxP</a:t>
            </a:r>
            <a:r>
              <a:rPr lang="en-US" sz="2800" dirty="0">
                <a:latin typeface="Calibri" pitchFamily="34" charset="0"/>
                <a:cs typeface="Calibri" pitchFamily="34" charset="0"/>
              </a:rPr>
              <a:t> 70024 -- SRR 2006)</a:t>
            </a:r>
          </a:p>
        </p:txBody>
      </p:sp>
      <p:pic>
        <p:nvPicPr>
          <p:cNvPr id="9" name="Picture 8" descr="pmgy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0050" y="1295400"/>
            <a:ext cx="4203700" cy="3352800"/>
          </a:xfrm>
          <a:prstGeom prst="rect">
            <a:avLst/>
          </a:prstGeom>
        </p:spPr>
      </p:pic>
      <p:pic>
        <p:nvPicPr>
          <p:cNvPr id="10" name="Picture 9" descr="mgz.tif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6075" y="1812925"/>
            <a:ext cx="4470400" cy="3365500"/>
          </a:xfrm>
          <a:prstGeom prst="rect">
            <a:avLst/>
          </a:prstGeom>
        </p:spPr>
      </p:pic>
      <p:pic>
        <p:nvPicPr>
          <p:cNvPr id="11" name="Picture 10" descr="pgz.tif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54425" y="2162175"/>
            <a:ext cx="4292600" cy="3200400"/>
          </a:xfrm>
          <a:prstGeom prst="rect">
            <a:avLst/>
          </a:prstGeom>
        </p:spPr>
      </p:pic>
      <p:pic>
        <p:nvPicPr>
          <p:cNvPr id="12" name="Picture 11" descr="mgx.tif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59100" y="2606675"/>
            <a:ext cx="4406900" cy="31877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pgx.tif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82825" y="3070225"/>
            <a:ext cx="4445000" cy="33655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6E3B5-9140-A08B-7C59-D98D7A3EA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43100" y="1536175"/>
            <a:ext cx="8020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641601" y="237440"/>
            <a:ext cx="6937375" cy="83661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But what about performance during or after vibration?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Members of the Human Systems Special Interest Group (HSIG) wanted to develop additional requirements in Fall 2006, SRR time frame.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Not viewed as an issue (POGO for Gemini/Apollo, vibration low for shuttle)</a:t>
            </a:r>
          </a:p>
          <a:p>
            <a:pPr lvl="1">
              <a:buFont typeface="Arial" pitchFamily="34" charset="0"/>
              <a:buChar char="•"/>
            </a:pPr>
            <a:r>
              <a:rPr lang="en-US" sz="2800" b="1" dirty="0">
                <a:latin typeface="Calibri" pitchFamily="34" charset="0"/>
                <a:cs typeface="Calibri" pitchFamily="34" charset="0"/>
              </a:rPr>
              <a:t>Expectation that DOD had the necessary data and experience, if such a requirement would be needed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AA2C49-809E-9B05-AEAD-376837E9C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86EFE1CD-CA0A-9A66-DC17-AC9F14CB4F4A}"/>
              </a:ext>
            </a:extLst>
          </p:cNvPr>
          <p:cNvGrpSpPr/>
          <p:nvPr/>
        </p:nvGrpSpPr>
        <p:grpSpPr>
          <a:xfrm>
            <a:off x="52137" y="-5185"/>
            <a:ext cx="13149379" cy="6863185"/>
            <a:chOff x="0" y="-5185"/>
            <a:chExt cx="13149379" cy="6863185"/>
          </a:xfrm>
        </p:grpSpPr>
        <p:pic>
          <p:nvPicPr>
            <p:cNvPr id="30" name="Picture 29" descr="Timeline&#10;&#10;Description automatically generated">
              <a:extLst>
                <a:ext uri="{FF2B5EF4-FFF2-40B4-BE49-F238E27FC236}">
                  <a16:creationId xmlns:a16="http://schemas.microsoft.com/office/drawing/2014/main" id="{0A1421C4-15BD-BD8D-E73A-AD769BE02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5185"/>
              <a:ext cx="13149379" cy="6836183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811B8A4-11E0-F1DD-FB9D-43512F04CAB7}"/>
                </a:ext>
              </a:extLst>
            </p:cNvPr>
            <p:cNvSpPr/>
            <p:nvPr/>
          </p:nvSpPr>
          <p:spPr>
            <a:xfrm>
              <a:off x="2923674" y="51881"/>
              <a:ext cx="10190747" cy="68061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9860093-AC11-04BC-0CB8-2034F838E5B9}"/>
              </a:ext>
            </a:extLst>
          </p:cNvPr>
          <p:cNvGrpSpPr/>
          <p:nvPr/>
        </p:nvGrpSpPr>
        <p:grpSpPr>
          <a:xfrm>
            <a:off x="4216688" y="633012"/>
            <a:ext cx="7165185" cy="6185547"/>
            <a:chOff x="4216688" y="633012"/>
            <a:chExt cx="7165185" cy="6185547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4C97FFB-509C-D989-ED78-F97692175006}"/>
                </a:ext>
              </a:extLst>
            </p:cNvPr>
            <p:cNvGrpSpPr/>
            <p:nvPr/>
          </p:nvGrpSpPr>
          <p:grpSpPr>
            <a:xfrm>
              <a:off x="4216688" y="633012"/>
              <a:ext cx="7165185" cy="6173107"/>
              <a:chOff x="4005856" y="0"/>
              <a:chExt cx="7793212" cy="6916126"/>
            </a:xfrm>
          </p:grpSpPr>
          <p:pic>
            <p:nvPicPr>
              <p:cNvPr id="3" name="Picture 2" descr="Diagram, timeline&#10;&#10;Description automatically generated">
                <a:extLst>
                  <a:ext uri="{FF2B5EF4-FFF2-40B4-BE49-F238E27FC236}">
                    <a16:creationId xmlns:a16="http://schemas.microsoft.com/office/drawing/2014/main" id="{F1BD0143-6B5B-B70D-1683-F4C99C10AE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13070" y="637674"/>
                <a:ext cx="3485998" cy="6220326"/>
              </a:xfrm>
              <a:prstGeom prst="rect">
                <a:avLst/>
              </a:prstGeom>
            </p:spPr>
          </p:pic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28B600A8-DAF0-19CC-2CA0-6D37CD0719B6}"/>
                  </a:ext>
                </a:extLst>
              </p:cNvPr>
              <p:cNvGrpSpPr/>
              <p:nvPr/>
            </p:nvGrpSpPr>
            <p:grpSpPr>
              <a:xfrm>
                <a:off x="4005856" y="3954788"/>
                <a:ext cx="1582144" cy="2961338"/>
                <a:chOff x="876422" y="3896662"/>
                <a:chExt cx="1582144" cy="2961338"/>
              </a:xfrm>
            </p:grpSpPr>
            <p:sp>
              <p:nvSpPr>
                <p:cNvPr id="15" name="Pie 14">
                  <a:extLst>
                    <a:ext uri="{FF2B5EF4-FFF2-40B4-BE49-F238E27FC236}">
                      <a16:creationId xmlns:a16="http://schemas.microsoft.com/office/drawing/2014/main" id="{16C56020-483A-39BE-AFE7-5424C75CCD08}"/>
                    </a:ext>
                  </a:extLst>
                </p:cNvPr>
                <p:cNvSpPr/>
                <p:nvPr/>
              </p:nvSpPr>
              <p:spPr>
                <a:xfrm flipH="1">
                  <a:off x="1852413" y="6327107"/>
                  <a:ext cx="606153" cy="530893"/>
                </a:xfrm>
                <a:prstGeom prst="pie">
                  <a:avLst>
                    <a:gd name="adj1" fmla="val 0"/>
                    <a:gd name="adj2" fmla="val 1633183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11" name="Picture 10" descr="A few syringes with liquid in them&#10;&#10;Description automatically generated with low confidence">
                  <a:extLst>
                    <a:ext uri="{FF2B5EF4-FFF2-40B4-BE49-F238E27FC236}">
                      <a16:creationId xmlns:a16="http://schemas.microsoft.com/office/drawing/2014/main" id="{746CA0D5-2763-459D-06A0-F0DE042D241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76422" y="3896662"/>
                  <a:ext cx="1138270" cy="28456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</p:pic>
          </p:grp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840ED0F9-D838-6E2C-47D6-A1015B03D5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87999" y="0"/>
                <a:ext cx="2700997" cy="6858000"/>
              </a:xfrm>
              <a:prstGeom prst="rect">
                <a:avLst/>
              </a:prstGeom>
            </p:spPr>
          </p:pic>
        </p:grpSp>
        <p:sp>
          <p:nvSpPr>
            <p:cNvPr id="33" name="Pie 32">
              <a:extLst>
                <a:ext uri="{FF2B5EF4-FFF2-40B4-BE49-F238E27FC236}">
                  <a16:creationId xmlns:a16="http://schemas.microsoft.com/office/drawing/2014/main" id="{C7750E47-D620-0AE2-F4DF-9F2780B6056C}"/>
                </a:ext>
              </a:extLst>
            </p:cNvPr>
            <p:cNvSpPr/>
            <p:nvPr/>
          </p:nvSpPr>
          <p:spPr>
            <a:xfrm flipH="1">
              <a:off x="4965179" y="6373391"/>
              <a:ext cx="427501" cy="445168"/>
            </a:xfrm>
            <a:prstGeom prst="pi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A64F064E-9FA2-7F5A-6C8F-9757062FF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91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717675" y="1038227"/>
            <a:ext cx="4514850" cy="3332163"/>
            <a:chOff x="98" y="654"/>
            <a:chExt cx="2844" cy="2099"/>
          </a:xfrm>
        </p:grpSpPr>
        <p:pic>
          <p:nvPicPr>
            <p:cNvPr id="69637" name="Picture 5" descr="vibe_risk_pt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" y="654"/>
              <a:ext cx="2844" cy="20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638" name="Rectangle 6"/>
            <p:cNvSpPr>
              <a:spLocks noChangeArrowheads="1"/>
            </p:cNvSpPr>
            <p:nvPr/>
          </p:nvSpPr>
          <p:spPr bwMode="auto">
            <a:xfrm>
              <a:off x="982" y="2474"/>
              <a:ext cx="1703" cy="2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9639" name="Text Box 25"/>
          <p:cNvSpPr txBox="1">
            <a:spLocks noChangeArrowheads="1"/>
          </p:cNvSpPr>
          <p:nvPr/>
        </p:nvSpPr>
        <p:spPr bwMode="auto">
          <a:xfrm rot="16200000">
            <a:off x="1215170" y="648029"/>
            <a:ext cx="14637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400" b="1">
                <a:ea typeface="ＭＳ Ｐゴシック" pitchFamily="-32" charset="-128"/>
              </a:rPr>
              <a:t>Vibration Level</a:t>
            </a:r>
          </a:p>
          <a:p>
            <a:r>
              <a:rPr lang="en-US" sz="1400" b="1">
                <a:ea typeface="ＭＳ Ｐゴシック" pitchFamily="-32" charset="-128"/>
              </a:rPr>
              <a:t>g (0-peak)</a:t>
            </a:r>
          </a:p>
        </p:txBody>
      </p:sp>
      <p:sp>
        <p:nvSpPr>
          <p:cNvPr id="69640" name="AutoShape 8"/>
          <p:cNvSpPr>
            <a:spLocks noChangeArrowheads="1"/>
          </p:cNvSpPr>
          <p:nvPr/>
        </p:nvSpPr>
        <p:spPr bwMode="auto">
          <a:xfrm>
            <a:off x="3230563" y="1851026"/>
            <a:ext cx="381000" cy="2143126"/>
          </a:xfrm>
          <a:prstGeom prst="upDownArrow">
            <a:avLst>
              <a:gd name="adj1" fmla="val 60000"/>
              <a:gd name="adj2" fmla="val 67500"/>
            </a:avLst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/>
          <a:p>
            <a:endParaRPr lang="en-US">
              <a:ea typeface="ＭＳ Ｐゴシック" pitchFamily="-32" charset="-128"/>
            </a:endParaRPr>
          </a:p>
          <a:p>
            <a:endParaRPr lang="en-US">
              <a:ea typeface="ＭＳ Ｐゴシック" pitchFamily="-32" charset="-128"/>
            </a:endParaRPr>
          </a:p>
          <a:p>
            <a:endParaRPr lang="en-US">
              <a:ea typeface="ＭＳ Ｐゴシック" pitchFamily="-32" charset="-128"/>
            </a:endParaRPr>
          </a:p>
          <a:p>
            <a:endParaRPr lang="en-US">
              <a:ea typeface="ＭＳ Ｐゴシック" pitchFamily="-32" charset="-128"/>
            </a:endParaRPr>
          </a:p>
          <a:p>
            <a:endParaRPr lang="en-US">
              <a:ea typeface="ＭＳ Ｐゴシック" pitchFamily="-32" charset="-128"/>
            </a:endParaRPr>
          </a:p>
        </p:txBody>
      </p:sp>
      <p:sp>
        <p:nvSpPr>
          <p:cNvPr id="69641" name="AutoShape 17"/>
          <p:cNvSpPr>
            <a:spLocks noChangeArrowheads="1"/>
          </p:cNvSpPr>
          <p:nvPr/>
        </p:nvSpPr>
        <p:spPr bwMode="auto">
          <a:xfrm>
            <a:off x="3230563" y="504826"/>
            <a:ext cx="381000" cy="1314450"/>
          </a:xfrm>
          <a:prstGeom prst="upDownArrow">
            <a:avLst>
              <a:gd name="adj1" fmla="val 60000"/>
              <a:gd name="adj2" fmla="val 66253"/>
            </a:avLst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 anchor="ctr"/>
          <a:lstStyle/>
          <a:p>
            <a:endParaRPr lang="en-US">
              <a:ea typeface="ＭＳ Ｐゴシック" pitchFamily="-32" charset="-128"/>
            </a:endParaRPr>
          </a:p>
        </p:txBody>
      </p:sp>
      <p:sp>
        <p:nvSpPr>
          <p:cNvPr id="69642" name="Text Box 6"/>
          <p:cNvSpPr txBox="1">
            <a:spLocks noChangeArrowheads="1"/>
          </p:cNvSpPr>
          <p:nvPr/>
        </p:nvSpPr>
        <p:spPr bwMode="auto">
          <a:xfrm>
            <a:off x="3197226" y="871539"/>
            <a:ext cx="2318263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b="1" i="1">
                <a:solidFill>
                  <a:srgbClr val="FF5050"/>
                </a:solidFill>
                <a:ea typeface="ＭＳ Ｐゴシック" pitchFamily="-32" charset="-128"/>
              </a:rPr>
              <a:t>“Health Risks Likely” </a:t>
            </a:r>
          </a:p>
          <a:p>
            <a:r>
              <a:rPr lang="en-US" sz="1600" b="1" i="1">
                <a:solidFill>
                  <a:srgbClr val="FF5050"/>
                </a:solidFill>
                <a:ea typeface="ＭＳ Ｐゴシック" pitchFamily="-32" charset="-128"/>
              </a:rPr>
              <a:t>  —ISO 2631-1:1997</a:t>
            </a:r>
          </a:p>
        </p:txBody>
      </p:sp>
      <p:sp>
        <p:nvSpPr>
          <p:cNvPr id="69643" name="Text Box 7"/>
          <p:cNvSpPr txBox="1">
            <a:spLocks noChangeArrowheads="1"/>
          </p:cNvSpPr>
          <p:nvPr/>
        </p:nvSpPr>
        <p:spPr bwMode="auto">
          <a:xfrm>
            <a:off x="3197225" y="2260601"/>
            <a:ext cx="2679700" cy="1314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z="1600" b="1" i="1">
                <a:solidFill>
                  <a:srgbClr val="FF5050"/>
                </a:solidFill>
                <a:ea typeface="ＭＳ Ｐゴシック" pitchFamily="-32" charset="-128"/>
              </a:rPr>
              <a:t>Possible Perceptual &amp; </a:t>
            </a:r>
          </a:p>
          <a:p>
            <a:r>
              <a:rPr lang="en-US" sz="1600" b="1" i="1">
                <a:solidFill>
                  <a:srgbClr val="FF5050"/>
                </a:solidFill>
                <a:ea typeface="ＭＳ Ｐゴシック" pitchFamily="-32" charset="-128"/>
              </a:rPr>
              <a:t>Physiological Aftereffects</a:t>
            </a:r>
          </a:p>
          <a:p>
            <a:r>
              <a:rPr lang="en-US" sz="1600" b="1" i="1">
                <a:solidFill>
                  <a:srgbClr val="FF5050"/>
                </a:solidFill>
                <a:ea typeface="ＭＳ Ｐゴシック" pitchFamily="-32" charset="-128"/>
              </a:rPr>
              <a:t> </a:t>
            </a:r>
          </a:p>
          <a:p>
            <a:r>
              <a:rPr lang="en-US" sz="1600" b="1" i="1">
                <a:solidFill>
                  <a:srgbClr val="FF5050"/>
                </a:solidFill>
                <a:ea typeface="ＭＳ Ｐゴシック" pitchFamily="-32" charset="-128"/>
              </a:rPr>
              <a:t>Severe Performance </a:t>
            </a:r>
          </a:p>
          <a:p>
            <a:r>
              <a:rPr lang="en-US" sz="1600" b="1" i="1">
                <a:solidFill>
                  <a:srgbClr val="FF5050"/>
                </a:solidFill>
                <a:ea typeface="ＭＳ Ｐゴシック" pitchFamily="-32" charset="-128"/>
              </a:rPr>
              <a:t>Degradation</a:t>
            </a:r>
          </a:p>
        </p:txBody>
      </p:sp>
      <p:sp>
        <p:nvSpPr>
          <p:cNvPr id="69644" name="Line 12"/>
          <p:cNvSpPr>
            <a:spLocks noChangeShapeType="1"/>
          </p:cNvSpPr>
          <p:nvPr/>
        </p:nvSpPr>
        <p:spPr bwMode="auto">
          <a:xfrm>
            <a:off x="2270126" y="4186239"/>
            <a:ext cx="3063875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5" name="Text Box 16"/>
          <p:cNvSpPr txBox="1">
            <a:spLocks noChangeArrowheads="1"/>
          </p:cNvSpPr>
          <p:nvPr/>
        </p:nvSpPr>
        <p:spPr bwMode="auto">
          <a:xfrm>
            <a:off x="6327775" y="1438275"/>
            <a:ext cx="3219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b="1" dirty="0">
                <a:ea typeface="ＭＳ Ｐゴシック" pitchFamily="-32" charset="-128"/>
              </a:rPr>
              <a:t>Historic Crew Performance</a:t>
            </a:r>
          </a:p>
          <a:p>
            <a:r>
              <a:rPr lang="en-US" b="1" dirty="0">
                <a:ea typeface="ＭＳ Ｐゴシック" pitchFamily="-32" charset="-128"/>
              </a:rPr>
              <a:t>Vibration Limits (</a:t>
            </a:r>
            <a:r>
              <a:rPr lang="en-US" b="1" dirty="0">
                <a:solidFill>
                  <a:srgbClr val="0000FF"/>
                </a:solidFill>
                <a:ea typeface="ＭＳ Ｐゴシック" pitchFamily="-32" charset="-128"/>
              </a:rPr>
              <a:t>at “11 Hz”</a:t>
            </a:r>
            <a:r>
              <a:rPr lang="en-US" b="1" dirty="0">
                <a:ea typeface="ＭＳ Ｐゴシック" pitchFamily="-32" charset="-128"/>
              </a:rPr>
              <a:t>)</a:t>
            </a:r>
          </a:p>
        </p:txBody>
      </p:sp>
      <p:sp>
        <p:nvSpPr>
          <p:cNvPr id="69647" name="Line 21"/>
          <p:cNvSpPr>
            <a:spLocks noChangeShapeType="1"/>
          </p:cNvSpPr>
          <p:nvPr/>
        </p:nvSpPr>
        <p:spPr bwMode="auto">
          <a:xfrm>
            <a:off x="3116263" y="4010026"/>
            <a:ext cx="2057400" cy="873125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8" name="Line 22"/>
          <p:cNvSpPr>
            <a:spLocks noChangeShapeType="1"/>
          </p:cNvSpPr>
          <p:nvPr/>
        </p:nvSpPr>
        <p:spPr bwMode="auto">
          <a:xfrm>
            <a:off x="2381251" y="4371975"/>
            <a:ext cx="119063" cy="515938"/>
          </a:xfrm>
          <a:prstGeom prst="line">
            <a:avLst/>
          </a:prstGeom>
          <a:noFill/>
          <a:ln w="9525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9" name="Line 17"/>
          <p:cNvSpPr>
            <a:spLocks noChangeShapeType="1"/>
          </p:cNvSpPr>
          <p:nvPr/>
        </p:nvSpPr>
        <p:spPr bwMode="auto">
          <a:xfrm>
            <a:off x="4684713" y="4648200"/>
            <a:ext cx="5132388" cy="0"/>
          </a:xfrm>
          <a:prstGeom prst="line">
            <a:avLst/>
          </a:prstGeom>
          <a:noFill/>
          <a:ln w="571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0" name="Line 18"/>
          <p:cNvSpPr>
            <a:spLocks noChangeShapeType="1"/>
          </p:cNvSpPr>
          <p:nvPr/>
        </p:nvSpPr>
        <p:spPr bwMode="auto">
          <a:xfrm>
            <a:off x="1706563" y="4646613"/>
            <a:ext cx="717550" cy="0"/>
          </a:xfrm>
          <a:prstGeom prst="line">
            <a:avLst/>
          </a:prstGeom>
          <a:noFill/>
          <a:ln w="571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5065714" y="6472238"/>
            <a:ext cx="9525" cy="304800"/>
            <a:chOff x="2207" y="3909"/>
            <a:chExt cx="6" cy="192"/>
          </a:xfrm>
        </p:grpSpPr>
        <p:sp>
          <p:nvSpPr>
            <p:cNvPr id="69652" name="Line 20"/>
            <p:cNvSpPr>
              <a:spLocks noChangeShapeType="1"/>
            </p:cNvSpPr>
            <p:nvPr/>
          </p:nvSpPr>
          <p:spPr bwMode="auto">
            <a:xfrm flipV="1">
              <a:off x="2213" y="3912"/>
              <a:ext cx="0" cy="1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653" name="Line 21"/>
            <p:cNvSpPr>
              <a:spLocks noChangeShapeType="1"/>
            </p:cNvSpPr>
            <p:nvPr/>
          </p:nvSpPr>
          <p:spPr bwMode="auto">
            <a:xfrm flipV="1">
              <a:off x="2207" y="3909"/>
              <a:ext cx="0" cy="189"/>
            </a:xfrm>
            <a:prstGeom prst="line">
              <a:avLst/>
            </a:prstGeom>
            <a:noFill/>
            <a:ln w="28575">
              <a:solidFill>
                <a:srgbClr val="66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9654" name="Picture 22" descr="vibe_risk_p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6" y="5100638"/>
            <a:ext cx="3806825" cy="170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55" name="Rectangle 20"/>
          <p:cNvSpPr>
            <a:spLocks noChangeArrowheads="1"/>
          </p:cNvSpPr>
          <p:nvPr/>
        </p:nvSpPr>
        <p:spPr bwMode="auto">
          <a:xfrm>
            <a:off x="2427289" y="6483351"/>
            <a:ext cx="28797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66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66FF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1400" b="1" i="1" dirty="0">
                <a:ea typeface="ＭＳ Ｐゴシック" pitchFamily="-32" charset="-128"/>
              </a:rPr>
              <a:t>Shuttle crew (0.1 </a:t>
            </a:r>
            <a:r>
              <a:rPr lang="en-US" sz="1400" b="1" i="1" dirty="0" err="1">
                <a:ea typeface="ＭＳ Ｐゴシック" pitchFamily="-32" charset="-128"/>
              </a:rPr>
              <a:t>g</a:t>
            </a:r>
            <a:r>
              <a:rPr lang="en-US" sz="1400" b="1" i="1" dirty="0">
                <a:ea typeface="ＭＳ Ｐゴシック" pitchFamily="-32" charset="-128"/>
              </a:rPr>
              <a:t>)?</a:t>
            </a:r>
          </a:p>
        </p:txBody>
      </p:sp>
      <p:sp>
        <p:nvSpPr>
          <p:cNvPr id="69656" name="Line 24"/>
          <p:cNvSpPr>
            <a:spLocks noChangeShapeType="1"/>
          </p:cNvSpPr>
          <p:nvPr/>
        </p:nvSpPr>
        <p:spPr bwMode="auto">
          <a:xfrm>
            <a:off x="2197101" y="5962651"/>
            <a:ext cx="3254375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7" name="Rectangle 25"/>
          <p:cNvSpPr>
            <a:spLocks noChangeArrowheads="1"/>
          </p:cNvSpPr>
          <p:nvPr/>
        </p:nvSpPr>
        <p:spPr bwMode="auto">
          <a:xfrm>
            <a:off x="2820165" y="5992814"/>
            <a:ext cx="208762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400" b="1" i="1" dirty="0">
                <a:solidFill>
                  <a:srgbClr val="000000"/>
                </a:solidFill>
                <a:ea typeface="ＭＳ Ｐゴシック" pitchFamily="-32" charset="-128"/>
              </a:rPr>
              <a:t>Gemini crew spec (0.25 </a:t>
            </a:r>
            <a:r>
              <a:rPr lang="en-US" sz="1400" b="1" i="1" dirty="0" err="1">
                <a:solidFill>
                  <a:srgbClr val="000000"/>
                </a:solidFill>
                <a:ea typeface="ＭＳ Ｐゴシック" pitchFamily="-32" charset="-128"/>
              </a:rPr>
              <a:t>g</a:t>
            </a:r>
            <a:r>
              <a:rPr lang="en-US" sz="1400" b="1" i="1" dirty="0">
                <a:solidFill>
                  <a:srgbClr val="000000"/>
                </a:solidFill>
                <a:ea typeface="ＭＳ Ｐゴシック" pitchFamily="-32" charset="-128"/>
              </a:rPr>
              <a:t>)</a:t>
            </a:r>
          </a:p>
        </p:txBody>
      </p:sp>
      <p:grpSp>
        <p:nvGrpSpPr>
          <p:cNvPr id="8" name="Group 26"/>
          <p:cNvGrpSpPr>
            <a:grpSpLocks/>
          </p:cNvGrpSpPr>
          <p:nvPr/>
        </p:nvGrpSpPr>
        <p:grpSpPr bwMode="auto">
          <a:xfrm>
            <a:off x="5006975" y="4770438"/>
            <a:ext cx="5511800" cy="1946276"/>
            <a:chOff x="2170" y="3005"/>
            <a:chExt cx="3472" cy="1226"/>
          </a:xfrm>
        </p:grpSpPr>
        <p:sp>
          <p:nvSpPr>
            <p:cNvPr id="69659" name="Rectangle 18"/>
            <p:cNvSpPr>
              <a:spLocks noChangeArrowheads="1"/>
            </p:cNvSpPr>
            <p:nvPr/>
          </p:nvSpPr>
          <p:spPr bwMode="auto">
            <a:xfrm>
              <a:off x="2323" y="3371"/>
              <a:ext cx="321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Char char="•"/>
              </a:pPr>
              <a:r>
                <a:rPr lang="en-US" sz="1400" i="1" dirty="0">
                  <a:solidFill>
                    <a:srgbClr val="0033CC"/>
                  </a:solidFill>
                  <a:ea typeface="ＭＳ Ｐゴシック" pitchFamily="-32" charset="-128"/>
                </a:rPr>
                <a:t>Simple visual &amp; manual tasks only; Performance Degradation </a:t>
              </a:r>
            </a:p>
          </p:txBody>
        </p:sp>
        <p:sp>
          <p:nvSpPr>
            <p:cNvPr id="69660" name="Rectangle 19"/>
            <p:cNvSpPr>
              <a:spLocks noChangeArrowheads="1"/>
            </p:cNvSpPr>
            <p:nvPr/>
          </p:nvSpPr>
          <p:spPr bwMode="auto">
            <a:xfrm>
              <a:off x="2323" y="3734"/>
              <a:ext cx="227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Char char="•"/>
              </a:pPr>
              <a:r>
                <a:rPr lang="en-US" sz="1400" i="1">
                  <a:solidFill>
                    <a:srgbClr val="0033CC"/>
                  </a:solidFill>
                  <a:ea typeface="ＭＳ Ｐゴシック" pitchFamily="-32" charset="-128"/>
                </a:rPr>
                <a:t>Coarse visual &amp; manual tasks; speech</a:t>
              </a:r>
            </a:p>
          </p:txBody>
        </p:sp>
        <p:sp>
          <p:nvSpPr>
            <p:cNvPr id="69661" name="Rectangle 20"/>
            <p:cNvSpPr>
              <a:spLocks noChangeArrowheads="1"/>
            </p:cNvSpPr>
            <p:nvPr/>
          </p:nvSpPr>
          <p:spPr bwMode="auto">
            <a:xfrm>
              <a:off x="2323" y="4039"/>
              <a:ext cx="2915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buFontTx/>
                <a:buChar char="•"/>
              </a:pPr>
              <a:r>
                <a:rPr lang="en-US" sz="1400" i="1">
                  <a:solidFill>
                    <a:srgbClr val="0033CC"/>
                  </a:solidFill>
                  <a:ea typeface="ＭＳ Ｐゴシック" pitchFamily="-32" charset="-128"/>
                </a:rPr>
                <a:t>Fine visual &amp; manual  tasks</a:t>
              </a:r>
            </a:p>
          </p:txBody>
        </p:sp>
        <p:sp>
          <p:nvSpPr>
            <p:cNvPr id="69662" name="Rectangle 30"/>
            <p:cNvSpPr>
              <a:spLocks noChangeArrowheads="1"/>
            </p:cNvSpPr>
            <p:nvPr/>
          </p:nvSpPr>
          <p:spPr bwMode="auto">
            <a:xfrm>
              <a:off x="2170" y="3005"/>
              <a:ext cx="34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sz="1600" b="1" u="sng" dirty="0">
                  <a:solidFill>
                    <a:srgbClr val="0033CC"/>
                  </a:solidFill>
                  <a:ea typeface="ＭＳ Ｐゴシック" pitchFamily="-32" charset="-128"/>
                </a:rPr>
                <a:t>Achievable Performance </a:t>
              </a:r>
              <a:r>
                <a:rPr lang="en-US" sz="1600" u="sng" dirty="0">
                  <a:solidFill>
                    <a:srgbClr val="0033CC"/>
                  </a:solidFill>
                  <a:ea typeface="ＭＳ Ｐゴシック" pitchFamily="-32" charset="-128"/>
                </a:rPr>
                <a:t>(</a:t>
              </a:r>
              <a:r>
                <a:rPr lang="en-US" sz="1600" u="sng" dirty="0" err="1">
                  <a:solidFill>
                    <a:srgbClr val="0033CC"/>
                  </a:solidFill>
                  <a:ea typeface="ＭＳ Ｐゴシック" pitchFamily="-32" charset="-128"/>
                </a:rPr>
                <a:t>Vykukal</a:t>
              </a:r>
              <a:r>
                <a:rPr lang="en-US" sz="1600" u="sng" dirty="0">
                  <a:solidFill>
                    <a:srgbClr val="0033CC"/>
                  </a:solidFill>
                  <a:ea typeface="ＭＳ Ｐゴシック" pitchFamily="-32" charset="-128"/>
                </a:rPr>
                <a:t> &amp; </a:t>
              </a:r>
              <a:r>
                <a:rPr lang="en-US" sz="1600" u="sng" dirty="0" err="1">
                  <a:solidFill>
                    <a:srgbClr val="0033CC"/>
                  </a:solidFill>
                  <a:ea typeface="ＭＳ Ｐゴシック" pitchFamily="-32" charset="-128"/>
                </a:rPr>
                <a:t>Dolkas</a:t>
              </a:r>
              <a:r>
                <a:rPr lang="en-US" sz="1600" u="sng" dirty="0">
                  <a:solidFill>
                    <a:srgbClr val="0033CC"/>
                  </a:solidFill>
                  <a:ea typeface="ＭＳ Ｐゴシック" pitchFamily="-32" charset="-128"/>
                </a:rPr>
                <a:t>, 1966)</a:t>
              </a:r>
              <a:r>
                <a:rPr lang="en-US" sz="1600" u="sng" dirty="0">
                  <a:ea typeface="ＭＳ Ｐゴシック" pitchFamily="-32" charset="-128"/>
                </a:rPr>
                <a:t> </a:t>
              </a:r>
            </a:p>
          </p:txBody>
        </p:sp>
      </p:grpSp>
      <p:sp>
        <p:nvSpPr>
          <p:cNvPr id="69663" name="Line 31"/>
          <p:cNvSpPr>
            <a:spLocks noChangeShapeType="1"/>
          </p:cNvSpPr>
          <p:nvPr/>
        </p:nvSpPr>
        <p:spPr bwMode="auto">
          <a:xfrm flipH="1">
            <a:off x="2065338" y="4248150"/>
            <a:ext cx="50927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4" name="AutoShape 32"/>
          <p:cNvSpPr>
            <a:spLocks noChangeArrowheads="1"/>
          </p:cNvSpPr>
          <p:nvPr/>
        </p:nvSpPr>
        <p:spPr bwMode="auto">
          <a:xfrm>
            <a:off x="5848351" y="3190875"/>
            <a:ext cx="352425" cy="1042988"/>
          </a:xfrm>
          <a:prstGeom prst="upDownArrow">
            <a:avLst>
              <a:gd name="adj1" fmla="val 48648"/>
              <a:gd name="adj2" fmla="val 46858"/>
            </a:avLst>
          </a:prstGeom>
          <a:solidFill>
            <a:srgbClr val="0066FF">
              <a:alpha val="34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65" name="Line 33"/>
          <p:cNvSpPr>
            <a:spLocks noChangeShapeType="1"/>
          </p:cNvSpPr>
          <p:nvPr/>
        </p:nvSpPr>
        <p:spPr bwMode="auto">
          <a:xfrm flipH="1">
            <a:off x="5295900" y="3143250"/>
            <a:ext cx="18669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6" name="Text Box 23"/>
          <p:cNvSpPr txBox="1">
            <a:spLocks noChangeArrowheads="1"/>
          </p:cNvSpPr>
          <p:nvPr/>
        </p:nvSpPr>
        <p:spPr bwMode="auto">
          <a:xfrm>
            <a:off x="6102351" y="3127375"/>
            <a:ext cx="4079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37931725" indent="-37474525"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600" b="1">
                <a:solidFill>
                  <a:srgbClr val="0033CC"/>
                </a:solidFill>
                <a:ea typeface="ＭＳ Ｐゴシック" pitchFamily="-32" charset="-128"/>
              </a:rPr>
              <a:t>1963 Gemini Centrifuge-Vibration Study </a:t>
            </a:r>
          </a:p>
          <a:p>
            <a:pPr algn="ctr"/>
            <a:r>
              <a:rPr lang="en-US" sz="1400">
                <a:solidFill>
                  <a:srgbClr val="0033CC"/>
                </a:solidFill>
                <a:ea typeface="ＭＳ Ｐゴシック" pitchFamily="-32" charset="-128"/>
              </a:rPr>
              <a:t>(Vykukal &amp; Dolkas, 1966)</a:t>
            </a:r>
            <a:r>
              <a:rPr lang="en-US" sz="1400">
                <a:ea typeface="ＭＳ Ｐゴシック" pitchFamily="-32" charset="-128"/>
              </a:rPr>
              <a:t> </a:t>
            </a:r>
          </a:p>
          <a:p>
            <a:pPr algn="ctr"/>
            <a:r>
              <a:rPr lang="en-US" sz="1400">
                <a:solidFill>
                  <a:srgbClr val="0033CC"/>
                </a:solidFill>
                <a:ea typeface="ＭＳ Ｐゴシック" pitchFamily="-32" charset="-128"/>
              </a:rPr>
              <a:t>3.5 G</a:t>
            </a:r>
            <a:r>
              <a:rPr lang="en-US" sz="1400" baseline="-25000">
                <a:solidFill>
                  <a:srgbClr val="0033CC"/>
                </a:solidFill>
                <a:ea typeface="ＭＳ Ｐゴシック" pitchFamily="-32" charset="-128"/>
              </a:rPr>
              <a:t>x</a:t>
            </a:r>
            <a:r>
              <a:rPr lang="en-US" sz="1400">
                <a:solidFill>
                  <a:srgbClr val="0033CC"/>
                </a:solidFill>
                <a:ea typeface="ＭＳ Ｐゴシック" pitchFamily="-32" charset="-128"/>
              </a:rPr>
              <a:t> (Chest-in) Bias</a:t>
            </a:r>
          </a:p>
          <a:p>
            <a:pPr algn="ctr"/>
            <a:r>
              <a:rPr lang="en-US" sz="1400" b="1" i="1">
                <a:solidFill>
                  <a:srgbClr val="FF0000"/>
                </a:solidFill>
                <a:ea typeface="ＭＳ Ｐゴシック" pitchFamily="-32" charset="-128"/>
              </a:rPr>
              <a:t>0.14-1.65 g</a:t>
            </a:r>
            <a:r>
              <a:rPr lang="en-US" sz="1400" b="1" i="1" baseline="-25000">
                <a:solidFill>
                  <a:srgbClr val="FF0000"/>
                </a:solidFill>
                <a:ea typeface="ＭＳ Ｐゴシック" pitchFamily="-32" charset="-128"/>
              </a:rPr>
              <a:t>x </a:t>
            </a:r>
            <a:r>
              <a:rPr lang="en-US" sz="1400" b="1" i="1">
                <a:solidFill>
                  <a:srgbClr val="FF0000"/>
                </a:solidFill>
                <a:ea typeface="ＭＳ Ｐゴシック" pitchFamily="-32" charset="-128"/>
              </a:rPr>
              <a:t>vibration at 11 Hz</a:t>
            </a:r>
            <a:r>
              <a:rPr lang="en-US" sz="2000">
                <a:solidFill>
                  <a:srgbClr val="FF0000"/>
                </a:solidFill>
                <a:ea typeface="ＭＳ Ｐゴシック" pitchFamily="-32" charset="-128"/>
              </a:rPr>
              <a:t>***</a:t>
            </a:r>
            <a:r>
              <a:rPr lang="en-US">
                <a:ea typeface="ＭＳ Ｐゴシック" pitchFamily="-32" charset="-128"/>
              </a:rPr>
              <a:t> </a:t>
            </a:r>
          </a:p>
        </p:txBody>
      </p:sp>
      <p:sp>
        <p:nvSpPr>
          <p:cNvPr id="69667" name="Line 35"/>
          <p:cNvSpPr>
            <a:spLocks noChangeShapeType="1"/>
          </p:cNvSpPr>
          <p:nvPr/>
        </p:nvSpPr>
        <p:spPr bwMode="auto">
          <a:xfrm flipH="1">
            <a:off x="1985964" y="3154363"/>
            <a:ext cx="123507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68" name="Text Box 36"/>
          <p:cNvSpPr txBox="1">
            <a:spLocks noChangeArrowheads="1"/>
          </p:cNvSpPr>
          <p:nvPr/>
        </p:nvSpPr>
        <p:spPr bwMode="auto">
          <a:xfrm>
            <a:off x="2543176" y="79376"/>
            <a:ext cx="63341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Historical Data/Guidelines/Requirements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724590" y="1581150"/>
            <a:ext cx="26025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0215425" y="6485314"/>
            <a:ext cx="450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8DEBD0-3B33-9C81-7DF0-91D9BA3CF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54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43100" y="1536175"/>
            <a:ext cx="80200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dirty="0"/>
          </a:p>
          <a:p>
            <a:pPr>
              <a:buNone/>
            </a:pPr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460692" y="76860"/>
            <a:ext cx="7196312" cy="1084262"/>
          </a:xfrm>
        </p:spPr>
        <p:txBody>
          <a:bodyPr/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NESC AGILE Project (Oct 2007)</a:t>
            </a:r>
            <a:br>
              <a:rPr lang="en-US" sz="2800" dirty="0">
                <a:latin typeface="Calibri" pitchFamily="34" charset="0"/>
                <a:cs typeface="Calibri" pitchFamily="34" charset="0"/>
              </a:rPr>
            </a:br>
            <a:r>
              <a:rPr lang="en-US" sz="2200" dirty="0">
                <a:latin typeface="Calibri" pitchFamily="34" charset="0"/>
                <a:cs typeface="Calibri" pitchFamily="34" charset="0"/>
              </a:rPr>
              <a:t>(Assessment of </a:t>
            </a:r>
            <a:r>
              <a:rPr lang="en-US" sz="2200" dirty="0" err="1">
                <a:latin typeface="Calibri" pitchFamily="34" charset="0"/>
                <a:cs typeface="Calibri" pitchFamily="34" charset="0"/>
              </a:rPr>
              <a:t>Gravito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-Inertial Loads and Environments )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695450" y="1590676"/>
            <a:ext cx="8229600" cy="4525963"/>
          </a:xfrm>
        </p:spPr>
        <p:txBody>
          <a:bodyPr>
            <a:normAutofit lnSpcReduction="10000"/>
          </a:bodyPr>
          <a:lstStyle/>
          <a:p>
            <a:pPr marL="182880" indent="182880">
              <a:spcAft>
                <a:spcPts val="400"/>
              </a:spcAft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Literature Search</a:t>
            </a:r>
          </a:p>
          <a:p>
            <a:pPr marL="182880" indent="182880">
              <a:spcAft>
                <a:spcPts val="400"/>
              </a:spcAft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Workshop of Experts</a:t>
            </a:r>
          </a:p>
          <a:p>
            <a:pPr marL="182880" lvl="1" indent="182880">
              <a:spcAft>
                <a:spcPts val="400"/>
              </a:spcAft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NASA</a:t>
            </a:r>
          </a:p>
          <a:p>
            <a:pPr marL="182880" lvl="2" indent="182880">
              <a:spcAft>
                <a:spcPts val="400"/>
              </a:spcAft>
            </a:pPr>
            <a:r>
              <a:rPr lang="en-US" dirty="0">
                <a:latin typeface="Calibri" pitchFamily="34" charset="0"/>
                <a:cs typeface="Calibri" pitchFamily="34" charset="0"/>
              </a:rPr>
              <a:t>Scientists (Human Performance, Medical)</a:t>
            </a:r>
          </a:p>
          <a:p>
            <a:pPr marL="182880" lvl="2" indent="182880">
              <a:spcAft>
                <a:spcPts val="400"/>
              </a:spcAft>
            </a:pPr>
            <a:r>
              <a:rPr lang="en-US" dirty="0">
                <a:latin typeface="Calibri" pitchFamily="34" charset="0"/>
                <a:cs typeface="Calibri" pitchFamily="34" charset="0"/>
              </a:rPr>
              <a:t>Engineers  (</a:t>
            </a:r>
            <a:r>
              <a:rPr lang="en-US" b="1" u="sng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Propulsion</a:t>
            </a:r>
            <a:r>
              <a:rPr lang="en-US" dirty="0">
                <a:latin typeface="Calibri" pitchFamily="34" charset="0"/>
                <a:cs typeface="Calibri" pitchFamily="34" charset="0"/>
              </a:rPr>
              <a:t>, Seats, Suits, etc)</a:t>
            </a:r>
          </a:p>
          <a:p>
            <a:pPr marL="182880" lvl="2" indent="182880">
              <a:spcAft>
                <a:spcPts val="400"/>
              </a:spcAft>
            </a:pPr>
            <a:r>
              <a:rPr lang="en-US" dirty="0">
                <a:latin typeface="Calibri" pitchFamily="34" charset="0"/>
                <a:cs typeface="Calibri" pitchFamily="34" charset="0"/>
              </a:rPr>
              <a:t>Astronauts (Apollo, Shuttle)</a:t>
            </a:r>
          </a:p>
          <a:p>
            <a:pPr marL="182880" lvl="2" indent="182880">
              <a:spcAft>
                <a:spcPts val="400"/>
              </a:spcAft>
            </a:pP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CxP</a:t>
            </a:r>
            <a:r>
              <a:rPr lang="en-US" dirty="0">
                <a:latin typeface="Calibri" pitchFamily="34" charset="0"/>
                <a:cs typeface="Calibri" pitchFamily="34" charset="0"/>
              </a:rPr>
              <a:t> Projects</a:t>
            </a:r>
          </a:p>
          <a:p>
            <a:pPr marL="182880" lvl="1" indent="182880">
              <a:spcAft>
                <a:spcPts val="400"/>
              </a:spcAft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DOD</a:t>
            </a:r>
          </a:p>
          <a:p>
            <a:pPr marL="182880" lvl="1" indent="182880">
              <a:spcAft>
                <a:spcPts val="400"/>
              </a:spcAft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Industry</a:t>
            </a:r>
          </a:p>
          <a:p>
            <a:pPr marL="182880" lvl="1" indent="182880">
              <a:spcAft>
                <a:spcPts val="400"/>
              </a:spcAft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University</a:t>
            </a:r>
          </a:p>
          <a:p>
            <a:pPr marL="182880" indent="182880">
              <a:spcAft>
                <a:spcPts val="400"/>
              </a:spcAft>
            </a:pPr>
            <a:r>
              <a:rPr lang="en-US" sz="2000" dirty="0">
                <a:latin typeface="Calibri" pitchFamily="34" charset="0"/>
                <a:cs typeface="Calibri" pitchFamily="34" charset="0"/>
              </a:rPr>
              <a:t>Gap Analysis</a:t>
            </a:r>
          </a:p>
          <a:p>
            <a:pPr marL="182880" indent="0">
              <a:spcAft>
                <a:spcPts val="400"/>
              </a:spcAft>
              <a:buNone/>
            </a:pPr>
            <a:r>
              <a:rPr lang="en-US" sz="2000" b="1" u="sng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Dr. Randell M. Chambers</a:t>
            </a:r>
          </a:p>
        </p:txBody>
      </p:sp>
      <p:pic>
        <p:nvPicPr>
          <p:cNvPr id="5" name="Picture 4" descr="jsc2007e0520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37064" y="1609725"/>
            <a:ext cx="3997586" cy="2743200"/>
          </a:xfrm>
          <a:prstGeom prst="rect">
            <a:avLst/>
          </a:prstGeom>
        </p:spPr>
      </p:pic>
      <p:pic>
        <p:nvPicPr>
          <p:cNvPr id="9" name="Picture 8" descr="jsc2007e0520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24700" y="3629026"/>
            <a:ext cx="3543300" cy="2352973"/>
          </a:xfrm>
          <a:prstGeom prst="rect">
            <a:avLst/>
          </a:prstGeom>
        </p:spPr>
      </p:pic>
      <p:pic>
        <p:nvPicPr>
          <p:cNvPr id="10" name="Picture 9" descr="jsc2007e05206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5205" y="3627991"/>
            <a:ext cx="4000220" cy="2743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59718" y="6306309"/>
            <a:ext cx="5142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Lead:  Dr. Bernard </a:t>
            </a:r>
            <a:r>
              <a:rPr lang="en-US" dirty="0" err="1"/>
              <a:t>Adelstein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358DEF-A87A-5DE9-2272-BF3194380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Thrust Oscillation (Nov 2007)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96930"/>
          </a:xfrm>
        </p:spPr>
        <p:txBody>
          <a:bodyPr>
            <a:noAutofit/>
          </a:bodyPr>
          <a:lstStyle/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Issue raised at </a:t>
            </a:r>
            <a:r>
              <a:rPr lang="en-US" sz="2200" dirty="0" err="1">
                <a:latin typeface="Calibri" pitchFamily="34" charset="0"/>
                <a:cs typeface="Calibri" pitchFamily="34" charset="0"/>
              </a:rPr>
              <a:t>CxP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 Integrated Stack TIM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Thrust Oscillation Focus Team (TOFT) established</a:t>
            </a:r>
          </a:p>
          <a:p>
            <a:pPr lvl="1">
              <a:buFont typeface="Wingdings" charset="2"/>
              <a:buChar char="u"/>
            </a:pPr>
            <a:r>
              <a:rPr lang="en-US" sz="2200" b="1" dirty="0">
                <a:latin typeface="Calibri" pitchFamily="34" charset="0"/>
                <a:cs typeface="Calibri" pitchFamily="34" charset="0"/>
              </a:rPr>
              <a:t>Experts from several centers, many disciplines, industry</a:t>
            </a:r>
          </a:p>
          <a:p>
            <a:pPr lvl="1"/>
            <a:r>
              <a:rPr lang="en-US" sz="2200" b="1" dirty="0">
                <a:latin typeface="Calibri" pitchFamily="34" charset="0"/>
                <a:cs typeface="Calibri" pitchFamily="34" charset="0"/>
              </a:rPr>
              <a:t>1. Review the forcing functions, models and analysis results to verify the current predicted dynamic responses of the integrated stack</a:t>
            </a:r>
          </a:p>
          <a:p>
            <a:pPr lvl="1"/>
            <a:r>
              <a:rPr lang="en-US" sz="2200" b="1" dirty="0">
                <a:latin typeface="Calibri" pitchFamily="34" charset="0"/>
                <a:cs typeface="Calibri" pitchFamily="34" charset="0"/>
              </a:rPr>
              <a:t>2. Identify and assess options to reduce predicted responses</a:t>
            </a:r>
          </a:p>
          <a:p>
            <a:pPr lvl="1"/>
            <a:r>
              <a:rPr lang="en-US" sz="2200" b="1" dirty="0">
                <a:latin typeface="Calibri" pitchFamily="34" charset="0"/>
                <a:cs typeface="Calibri" pitchFamily="34" charset="0"/>
              </a:rPr>
              <a:t>3. Validate and quantify the risk to the Ares I vehicle, Orion spacecraft, crew, and other sensitive subsystems and components to the extent allowed by the Ares I/Orion design maturity</a:t>
            </a:r>
          </a:p>
          <a:p>
            <a:pPr lvl="1"/>
            <a:r>
              <a:rPr lang="en-US" sz="2200" b="1" dirty="0">
                <a:latin typeface="Calibri" pitchFamily="34" charset="0"/>
                <a:cs typeface="Calibri" pitchFamily="34" charset="0"/>
              </a:rPr>
              <a:t>4. Establish and prioritize mitigation strategies and establish mitigation plans consistent with the </a:t>
            </a:r>
            <a:r>
              <a:rPr lang="en-US" sz="2200" b="1" dirty="0" err="1">
                <a:latin typeface="Calibri" pitchFamily="34" charset="0"/>
                <a:cs typeface="Calibri" pitchFamily="34" charset="0"/>
              </a:rPr>
              <a:t>CxP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> integrated schedule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7BB165-3B63-4412-112E-298653856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56" dirty="0">
                <a:latin typeface="Calibri" pitchFamily="34" charset="0"/>
                <a:cs typeface="Calibri" pitchFamily="34" charset="0"/>
              </a:rPr>
              <a:t>Vibration and Reading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r>
              <a:rPr lang="en-US" sz="2222" dirty="0">
                <a:latin typeface="Calibri" pitchFamily="34" charset="0"/>
                <a:cs typeface="Calibri" pitchFamily="34" charset="0"/>
              </a:rPr>
              <a:t>(Stationary, 12 Hz </a:t>
            </a:r>
            <a:r>
              <a:rPr lang="en-US" sz="2222" dirty="0" err="1">
                <a:latin typeface="Calibri" pitchFamily="34" charset="0"/>
                <a:cs typeface="Calibri" pitchFamily="34" charset="0"/>
              </a:rPr>
              <a:t>Gx</a:t>
            </a:r>
            <a:r>
              <a:rPr lang="en-US" sz="2222" dirty="0">
                <a:latin typeface="Calibri" pitchFamily="34" charset="0"/>
                <a:cs typeface="Calibri" pitchFamily="34" charset="0"/>
              </a:rPr>
              <a:t> vibration)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4022165"/>
            <a:ext cx="7315200" cy="2679598"/>
          </a:xfrm>
          <a:prstGeom prst="rect">
            <a:avLst/>
          </a:prstGeom>
        </p:spPr>
      </p:pic>
      <p:pic>
        <p:nvPicPr>
          <p:cNvPr id="5" name="Picture 4" descr="vibchair.tif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09476" y="1417639"/>
            <a:ext cx="3566198" cy="26045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95565A5-47B2-D068-A479-D276F6A48969}"/>
              </a:ext>
            </a:extLst>
          </p:cNvPr>
          <p:cNvSpPr/>
          <p:nvPr/>
        </p:nvSpPr>
        <p:spPr>
          <a:xfrm>
            <a:off x="96416" y="6485745"/>
            <a:ext cx="1770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200" dirty="0"/>
              <a:t>NASA/TM—2009-215386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90D4C6-DF35-3BC8-E77F-4ECDA8951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Expected G-loading effects on </a:t>
            </a:r>
            <a:br>
              <a:rPr lang="en-US" dirty="0">
                <a:latin typeface="Calibri" pitchFamily="34" charset="0"/>
                <a:cs typeface="Calibri" pitchFamily="34" charset="0"/>
              </a:rPr>
            </a:br>
            <a:r>
              <a:rPr lang="en-US" dirty="0">
                <a:latin typeface="Calibri" pitchFamily="34" charset="0"/>
                <a:cs typeface="Calibri" pitchFamily="34" charset="0"/>
              </a:rPr>
              <a:t>human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  <a:cs typeface="Calibri" pitchFamily="34" charset="0"/>
              </a:rPr>
              <a:t>Impaired accommodation and decrease static visual acuity</a:t>
            </a: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Decreased visual sensitivity</a:t>
            </a: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Increased response time</a:t>
            </a: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Decreased field of view</a:t>
            </a:r>
          </a:p>
          <a:p>
            <a:r>
              <a:rPr lang="en-US" dirty="0">
                <a:latin typeface="Calibri" pitchFamily="34" charset="0"/>
                <a:cs typeface="Calibri" pitchFamily="34" charset="0"/>
              </a:rPr>
              <a:t>Increased workload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45DF28-7547-9232-DF5D-E0A6BA18E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3616937" y="168275"/>
            <a:ext cx="4929555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ARC 20-G Centrifuge Facility</a:t>
            </a:r>
          </a:p>
        </p:txBody>
      </p:sp>
      <p:pic>
        <p:nvPicPr>
          <p:cNvPr id="57347" name="Picture 3" descr="http://www.nasa.gov/centers/ames/images/content/147220main_20G99-0130-40%2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2676526"/>
            <a:ext cx="8177212" cy="3084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3910013" y="2486025"/>
            <a:ext cx="1985962" cy="1798638"/>
            <a:chOff x="1503" y="1503"/>
            <a:chExt cx="1251" cy="1133"/>
          </a:xfrm>
        </p:grpSpPr>
        <p:sp>
          <p:nvSpPr>
            <p:cNvPr id="57349" name="Line 5"/>
            <p:cNvSpPr>
              <a:spLocks noChangeShapeType="1"/>
            </p:cNvSpPr>
            <p:nvPr/>
          </p:nvSpPr>
          <p:spPr bwMode="auto">
            <a:xfrm flipH="1">
              <a:off x="1525" y="1505"/>
              <a:ext cx="1229" cy="1131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350" name="Line 6"/>
            <p:cNvSpPr>
              <a:spLocks noChangeShapeType="1"/>
            </p:cNvSpPr>
            <p:nvPr/>
          </p:nvSpPr>
          <p:spPr bwMode="auto">
            <a:xfrm flipH="1">
              <a:off x="1503" y="1503"/>
              <a:ext cx="1229" cy="113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7351" name="Picture 7" descr="consol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1" y="5010151"/>
            <a:ext cx="1941513" cy="1757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2" name="Picture 8" descr="centrifuge_chair_photo_mi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775" y="844550"/>
            <a:ext cx="2116138" cy="28209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5665789" y="2128838"/>
            <a:ext cx="1688667" cy="4001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cs typeface="ＭＳ Ｐゴシック" charset="0"/>
              </a:rPr>
              <a:t>vibration chair</a:t>
            </a: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9401176" y="1176339"/>
            <a:ext cx="1152525" cy="1323439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000" b="1" dirty="0">
                <a:latin typeface="Calibri" pitchFamily="34" charset="0"/>
                <a:cs typeface="Calibri" pitchFamily="34" charset="0"/>
              </a:rPr>
              <a:t>Chair </a:t>
            </a:r>
          </a:p>
          <a:p>
            <a:r>
              <a:rPr lang="en-US" sz="2000" b="1" dirty="0">
                <a:latin typeface="Calibri" pitchFamily="34" charset="0"/>
                <a:cs typeface="Calibri" pitchFamily="34" charset="0"/>
              </a:rPr>
              <a:t>reclining</a:t>
            </a:r>
          </a:p>
          <a:p>
            <a:r>
              <a:rPr lang="en-US" sz="2000" b="1" dirty="0">
                <a:latin typeface="Calibri" pitchFamily="34" charset="0"/>
                <a:cs typeface="Calibri" pitchFamily="34" charset="0"/>
              </a:rPr>
              <a:t>at 15.3°</a:t>
            </a:r>
          </a:p>
          <a:p>
            <a:r>
              <a:rPr lang="en-US" sz="2000" b="1" dirty="0">
                <a:latin typeface="Calibri" pitchFamily="34" charset="0"/>
                <a:cs typeface="Calibri" pitchFamily="34" charset="0"/>
              </a:rPr>
              <a:t>(fixed)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15425" y="6485314"/>
            <a:ext cx="450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A85539-48F5-4B55-DAA4-63732EBE018F}"/>
              </a:ext>
            </a:extLst>
          </p:cNvPr>
          <p:cNvSpPr/>
          <p:nvPr/>
        </p:nvSpPr>
        <p:spPr>
          <a:xfrm>
            <a:off x="96416" y="6485745"/>
            <a:ext cx="1770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200" dirty="0"/>
              <a:t>NASA/TM—2009-215386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B76343-8FF9-EF5D-5904-B9D6967DD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3317994" y="125413"/>
            <a:ext cx="554331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libri" pitchFamily="34" charset="0"/>
                <a:cs typeface="Calibri" pitchFamily="34" charset="0"/>
              </a:rPr>
              <a:t>ARC 20-G Centrifuge Vibration Chair</a:t>
            </a: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862139" y="777875"/>
            <a:ext cx="8586787" cy="5551488"/>
            <a:chOff x="213" y="490"/>
            <a:chExt cx="5409" cy="3497"/>
          </a:xfrm>
        </p:grpSpPr>
        <p:pic>
          <p:nvPicPr>
            <p:cNvPr id="58372" name="Picture 4" descr="DovInChair2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05" y="490"/>
              <a:ext cx="2312" cy="3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213" y="523"/>
              <a:ext cx="5409" cy="3257"/>
              <a:chOff x="213" y="523"/>
              <a:chExt cx="5409" cy="3257"/>
            </a:xfrm>
          </p:grpSpPr>
          <p:sp>
            <p:nvSpPr>
              <p:cNvPr id="58374" name="Line 6"/>
              <p:cNvSpPr>
                <a:spLocks noChangeShapeType="1"/>
              </p:cNvSpPr>
              <p:nvPr/>
            </p:nvSpPr>
            <p:spPr bwMode="auto">
              <a:xfrm flipH="1">
                <a:off x="1446" y="1770"/>
                <a:ext cx="473" cy="0"/>
              </a:xfrm>
              <a:prstGeom prst="line">
                <a:avLst/>
              </a:prstGeom>
              <a:noFill/>
              <a:ln w="2857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75" name="Line 7"/>
              <p:cNvSpPr>
                <a:spLocks noChangeShapeType="1"/>
              </p:cNvSpPr>
              <p:nvPr/>
            </p:nvSpPr>
            <p:spPr bwMode="auto">
              <a:xfrm flipH="1">
                <a:off x="1058" y="1771"/>
                <a:ext cx="74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76" name="Line 8"/>
              <p:cNvSpPr>
                <a:spLocks noChangeShapeType="1"/>
              </p:cNvSpPr>
              <p:nvPr/>
            </p:nvSpPr>
            <p:spPr bwMode="auto">
              <a:xfrm>
                <a:off x="3173" y="1801"/>
                <a:ext cx="1040" cy="0"/>
              </a:xfrm>
              <a:prstGeom prst="line">
                <a:avLst/>
              </a:prstGeom>
              <a:noFill/>
              <a:ln w="2857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77" name="Line 9"/>
              <p:cNvSpPr>
                <a:spLocks noChangeShapeType="1"/>
              </p:cNvSpPr>
              <p:nvPr/>
            </p:nvSpPr>
            <p:spPr bwMode="auto">
              <a:xfrm>
                <a:off x="4135" y="1802"/>
                <a:ext cx="50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78" name="Line 10"/>
              <p:cNvSpPr>
                <a:spLocks noChangeShapeType="1"/>
              </p:cNvSpPr>
              <p:nvPr/>
            </p:nvSpPr>
            <p:spPr bwMode="auto">
              <a:xfrm>
                <a:off x="3020" y="2138"/>
                <a:ext cx="1160" cy="0"/>
              </a:xfrm>
              <a:prstGeom prst="line">
                <a:avLst/>
              </a:prstGeom>
              <a:noFill/>
              <a:ln w="2857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79" name="Line 11"/>
              <p:cNvSpPr>
                <a:spLocks noChangeShapeType="1"/>
              </p:cNvSpPr>
              <p:nvPr/>
            </p:nvSpPr>
            <p:spPr bwMode="auto">
              <a:xfrm>
                <a:off x="4129" y="2139"/>
                <a:ext cx="50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0" name="Line 12"/>
              <p:cNvSpPr>
                <a:spLocks noChangeShapeType="1"/>
              </p:cNvSpPr>
              <p:nvPr/>
            </p:nvSpPr>
            <p:spPr bwMode="auto">
              <a:xfrm>
                <a:off x="3706" y="2290"/>
                <a:ext cx="515" cy="0"/>
              </a:xfrm>
              <a:prstGeom prst="line">
                <a:avLst/>
              </a:prstGeom>
              <a:noFill/>
              <a:ln w="2857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1" name="Line 13"/>
              <p:cNvSpPr>
                <a:spLocks noChangeShapeType="1"/>
              </p:cNvSpPr>
              <p:nvPr/>
            </p:nvSpPr>
            <p:spPr bwMode="auto">
              <a:xfrm>
                <a:off x="4122" y="2291"/>
                <a:ext cx="531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2" name="Line 14"/>
              <p:cNvSpPr>
                <a:spLocks noChangeShapeType="1"/>
              </p:cNvSpPr>
              <p:nvPr/>
            </p:nvSpPr>
            <p:spPr bwMode="auto">
              <a:xfrm>
                <a:off x="3008" y="1070"/>
                <a:ext cx="1120" cy="0"/>
              </a:xfrm>
              <a:prstGeom prst="line">
                <a:avLst/>
              </a:prstGeom>
              <a:noFill/>
              <a:ln w="2857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3" name="Line 15"/>
              <p:cNvSpPr>
                <a:spLocks noChangeShapeType="1"/>
              </p:cNvSpPr>
              <p:nvPr/>
            </p:nvSpPr>
            <p:spPr bwMode="auto">
              <a:xfrm>
                <a:off x="4120" y="1071"/>
                <a:ext cx="50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4" name="Line 16"/>
              <p:cNvSpPr>
                <a:spLocks noChangeShapeType="1"/>
              </p:cNvSpPr>
              <p:nvPr/>
            </p:nvSpPr>
            <p:spPr bwMode="auto">
              <a:xfrm flipH="1">
                <a:off x="1224" y="3698"/>
                <a:ext cx="85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5" name="Line 17"/>
              <p:cNvSpPr>
                <a:spLocks noChangeShapeType="1"/>
              </p:cNvSpPr>
              <p:nvPr/>
            </p:nvSpPr>
            <p:spPr bwMode="auto">
              <a:xfrm flipH="1">
                <a:off x="1379" y="1292"/>
                <a:ext cx="1040" cy="0"/>
              </a:xfrm>
              <a:prstGeom prst="line">
                <a:avLst/>
              </a:prstGeom>
              <a:noFill/>
              <a:ln w="2857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86" name="Line 18"/>
              <p:cNvSpPr>
                <a:spLocks noChangeShapeType="1"/>
              </p:cNvSpPr>
              <p:nvPr/>
            </p:nvSpPr>
            <p:spPr bwMode="auto">
              <a:xfrm flipH="1">
                <a:off x="1094" y="1293"/>
                <a:ext cx="72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" name="Group 19"/>
              <p:cNvGrpSpPr>
                <a:grpSpLocks/>
              </p:cNvGrpSpPr>
              <p:nvPr/>
            </p:nvGrpSpPr>
            <p:grpSpPr bwMode="auto">
              <a:xfrm>
                <a:off x="1237" y="1094"/>
                <a:ext cx="1305" cy="1"/>
                <a:chOff x="1237" y="1094"/>
                <a:chExt cx="1305" cy="1"/>
              </a:xfrm>
            </p:grpSpPr>
            <p:sp>
              <p:nvSpPr>
                <p:cNvPr id="58388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1670" y="1094"/>
                  <a:ext cx="872" cy="0"/>
                </a:xfrm>
                <a:prstGeom prst="line">
                  <a:avLst/>
                </a:prstGeom>
                <a:noFill/>
                <a:ln w="28575">
                  <a:solidFill>
                    <a:srgbClr val="00FF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389" name="Line 21"/>
                <p:cNvSpPr>
                  <a:spLocks noChangeShapeType="1"/>
                </p:cNvSpPr>
                <p:nvPr/>
              </p:nvSpPr>
              <p:spPr bwMode="auto">
                <a:xfrm flipH="1">
                  <a:off x="1237" y="1095"/>
                  <a:ext cx="578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8390" name="Text Box 22"/>
              <p:cNvSpPr txBox="1">
                <a:spLocks noChangeArrowheads="1"/>
              </p:cNvSpPr>
              <p:nvPr/>
            </p:nvSpPr>
            <p:spPr bwMode="auto">
              <a:xfrm>
                <a:off x="213" y="975"/>
                <a:ext cx="907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rgbClr val="00FF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cs typeface="ＭＳ Ｐゴシック" charset="0"/>
                  </a:rPr>
                  <a:t>Head Restraint</a:t>
                </a:r>
              </a:p>
            </p:txBody>
          </p:sp>
          <p:sp>
            <p:nvSpPr>
              <p:cNvPr id="58391" name="Text Box 23"/>
              <p:cNvSpPr txBox="1">
                <a:spLocks noChangeArrowheads="1"/>
              </p:cNvSpPr>
              <p:nvPr/>
            </p:nvSpPr>
            <p:spPr bwMode="auto">
              <a:xfrm>
                <a:off x="307" y="1166"/>
                <a:ext cx="655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rgbClr val="00FF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cs typeface="ＭＳ Ｐゴシック" charset="0"/>
                  </a:rPr>
                  <a:t>Head Rest</a:t>
                </a:r>
              </a:p>
            </p:txBody>
          </p:sp>
          <p:sp>
            <p:nvSpPr>
              <p:cNvPr id="58392" name="Text Box 24"/>
              <p:cNvSpPr txBox="1">
                <a:spLocks noChangeArrowheads="1"/>
              </p:cNvSpPr>
              <p:nvPr/>
            </p:nvSpPr>
            <p:spPr bwMode="auto">
              <a:xfrm>
                <a:off x="416" y="1661"/>
                <a:ext cx="1197" cy="8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rgbClr val="00FF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cs typeface="ＭＳ Ｐゴシック" charset="0"/>
                  </a:rPr>
                  <a:t>Vibration </a:t>
                </a:r>
              </a:p>
              <a:p>
                <a:r>
                  <a:rPr lang="en-US" sz="1600" b="1">
                    <a:cs typeface="ＭＳ Ｐゴシック" charset="0"/>
                  </a:rPr>
                  <a:t>Actuator</a:t>
                </a:r>
              </a:p>
              <a:p>
                <a:r>
                  <a:rPr lang="en-US" sz="1600" b="1">
                    <a:cs typeface="ＭＳ Ｐゴシック" charset="0"/>
                  </a:rPr>
                  <a:t>(1 of 4)</a:t>
                </a:r>
              </a:p>
              <a:p>
                <a:r>
                  <a:rPr lang="en-US" sz="1600" b="1">
                    <a:cs typeface="ＭＳ Ｐゴシック" charset="0"/>
                  </a:rPr>
                  <a:t>400 lb capacity each</a:t>
                </a:r>
              </a:p>
              <a:p>
                <a:r>
                  <a:rPr lang="en-US" sz="1600" b="1">
                    <a:cs typeface="ＭＳ Ｐゴシック" charset="0"/>
                  </a:rPr>
                  <a:t>1.5 in max stroke</a:t>
                </a:r>
              </a:p>
            </p:txBody>
          </p:sp>
          <p:sp>
            <p:nvSpPr>
              <p:cNvPr id="58393" name="Text Box 25"/>
              <p:cNvSpPr txBox="1">
                <a:spLocks noChangeArrowheads="1"/>
              </p:cNvSpPr>
              <p:nvPr/>
            </p:nvSpPr>
            <p:spPr bwMode="auto">
              <a:xfrm>
                <a:off x="306" y="3412"/>
                <a:ext cx="1153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rgbClr val="00FF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cs typeface="ＭＳ Ｐゴシック" charset="0"/>
                  </a:rPr>
                  <a:t>2-button handheld </a:t>
                </a:r>
              </a:p>
              <a:p>
                <a:r>
                  <a:rPr lang="en-US" sz="1600" b="1">
                    <a:cs typeface="ＭＳ Ｐゴシック" charset="0"/>
                  </a:rPr>
                  <a:t>input device</a:t>
                </a:r>
              </a:p>
            </p:txBody>
          </p:sp>
          <p:sp>
            <p:nvSpPr>
              <p:cNvPr id="58394" name="Line 26"/>
              <p:cNvSpPr>
                <a:spLocks noChangeShapeType="1"/>
              </p:cNvSpPr>
              <p:nvPr/>
            </p:nvSpPr>
            <p:spPr bwMode="auto">
              <a:xfrm>
                <a:off x="3633" y="649"/>
                <a:ext cx="515" cy="0"/>
              </a:xfrm>
              <a:prstGeom prst="line">
                <a:avLst/>
              </a:prstGeom>
              <a:noFill/>
              <a:ln w="2857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5" name="Line 27"/>
              <p:cNvSpPr>
                <a:spLocks noChangeShapeType="1"/>
              </p:cNvSpPr>
              <p:nvPr/>
            </p:nvSpPr>
            <p:spPr bwMode="auto">
              <a:xfrm>
                <a:off x="4105" y="650"/>
                <a:ext cx="547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396" name="Text Box 28"/>
              <p:cNvSpPr txBox="1">
                <a:spLocks noChangeArrowheads="1"/>
              </p:cNvSpPr>
              <p:nvPr/>
            </p:nvSpPr>
            <p:spPr bwMode="auto">
              <a:xfrm>
                <a:off x="4667" y="523"/>
                <a:ext cx="521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rgbClr val="00FF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cs typeface="ＭＳ Ｐゴシック" charset="0"/>
                  </a:rPr>
                  <a:t>Display</a:t>
                </a:r>
              </a:p>
              <a:p>
                <a:r>
                  <a:rPr lang="en-US" sz="1600" b="1">
                    <a:cs typeface="ＭＳ Ｐゴシック" charset="0"/>
                  </a:rPr>
                  <a:t>(raised)</a:t>
                </a:r>
              </a:p>
            </p:txBody>
          </p:sp>
          <p:sp>
            <p:nvSpPr>
              <p:cNvPr id="58397" name="Text Box 29"/>
              <p:cNvSpPr txBox="1">
                <a:spLocks noChangeArrowheads="1"/>
              </p:cNvSpPr>
              <p:nvPr/>
            </p:nvSpPr>
            <p:spPr bwMode="auto">
              <a:xfrm>
                <a:off x="4621" y="960"/>
                <a:ext cx="916" cy="52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rgbClr val="00FF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cs typeface="ＭＳ Ｐゴシック" charset="0"/>
                  </a:rPr>
                  <a:t>Dual triaxial</a:t>
                </a:r>
              </a:p>
              <a:p>
                <a:r>
                  <a:rPr lang="en-US" sz="1600" b="1">
                    <a:cs typeface="ＭＳ Ｐゴシック" charset="0"/>
                  </a:rPr>
                  <a:t>accelerometer </a:t>
                </a:r>
              </a:p>
              <a:p>
                <a:r>
                  <a:rPr lang="en-US" sz="1600" b="1">
                    <a:cs typeface="ＭＳ Ｐゴシック" charset="0"/>
                  </a:rPr>
                  <a:t>assembly</a:t>
                </a:r>
              </a:p>
            </p:txBody>
          </p:sp>
          <p:sp>
            <p:nvSpPr>
              <p:cNvPr id="58398" name="Text Box 30"/>
              <p:cNvSpPr txBox="1">
                <a:spLocks noChangeArrowheads="1"/>
              </p:cNvSpPr>
              <p:nvPr/>
            </p:nvSpPr>
            <p:spPr bwMode="auto">
              <a:xfrm>
                <a:off x="4613" y="1689"/>
                <a:ext cx="912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rgbClr val="00FF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cs typeface="ＭＳ Ｐゴシック" charset="0"/>
                  </a:rPr>
                  <a:t>Egress Harness</a:t>
                </a:r>
              </a:p>
            </p:txBody>
          </p:sp>
          <p:sp>
            <p:nvSpPr>
              <p:cNvPr id="58399" name="Text Box 31"/>
              <p:cNvSpPr txBox="1">
                <a:spLocks noChangeArrowheads="1"/>
              </p:cNvSpPr>
              <p:nvPr/>
            </p:nvSpPr>
            <p:spPr bwMode="auto">
              <a:xfrm>
                <a:off x="4632" y="2026"/>
                <a:ext cx="990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rgbClr val="00FF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cs typeface="ＭＳ Ｐゴシック" charset="0"/>
                  </a:rPr>
                  <a:t>5-point restraint</a:t>
                </a:r>
              </a:p>
            </p:txBody>
          </p:sp>
          <p:sp>
            <p:nvSpPr>
              <p:cNvPr id="58400" name="Text Box 32"/>
              <p:cNvSpPr txBox="1">
                <a:spLocks noChangeArrowheads="1"/>
              </p:cNvSpPr>
              <p:nvPr/>
            </p:nvSpPr>
            <p:spPr bwMode="auto">
              <a:xfrm>
                <a:off x="4668" y="2199"/>
                <a:ext cx="733" cy="3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rgbClr val="00FF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cs typeface="ＭＳ Ｐゴシック" charset="0"/>
                  </a:rPr>
                  <a:t>Emergency </a:t>
                </a:r>
              </a:p>
              <a:p>
                <a:r>
                  <a:rPr lang="en-US" sz="1600" b="1">
                    <a:cs typeface="ＭＳ Ｐゴシック" charset="0"/>
                  </a:rPr>
                  <a:t>switch</a:t>
                </a:r>
              </a:p>
            </p:txBody>
          </p:sp>
          <p:sp>
            <p:nvSpPr>
              <p:cNvPr id="58401" name="Line 33"/>
              <p:cNvSpPr>
                <a:spLocks noChangeShapeType="1"/>
              </p:cNvSpPr>
              <p:nvPr/>
            </p:nvSpPr>
            <p:spPr bwMode="auto">
              <a:xfrm flipH="1">
                <a:off x="1819" y="3697"/>
                <a:ext cx="384" cy="0"/>
              </a:xfrm>
              <a:prstGeom prst="line">
                <a:avLst/>
              </a:prstGeom>
              <a:noFill/>
              <a:ln w="28575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4" name="TextBox 33"/>
          <p:cNvSpPr txBox="1"/>
          <p:nvPr/>
        </p:nvSpPr>
        <p:spPr>
          <a:xfrm>
            <a:off x="10215425" y="6485314"/>
            <a:ext cx="4503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E9552B5-950A-8CD9-EDEA-21F287A6D8DB}"/>
              </a:ext>
            </a:extLst>
          </p:cNvPr>
          <p:cNvSpPr/>
          <p:nvPr/>
        </p:nvSpPr>
        <p:spPr>
          <a:xfrm>
            <a:off x="96416" y="6485745"/>
            <a:ext cx="1770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200" dirty="0"/>
              <a:t>NASA/TM—2009-215386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4E7286-7C63-6157-AA9C-F4934AD84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fig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477964"/>
            <a:ext cx="4667250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5" name="Text Box 3"/>
          <p:cNvSpPr txBox="1">
            <a:spLocks noChangeArrowheads="1"/>
          </p:cNvSpPr>
          <p:nvPr/>
        </p:nvSpPr>
        <p:spPr bwMode="auto">
          <a:xfrm>
            <a:off x="1598613" y="2106613"/>
            <a:ext cx="393428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1-D Graphical Features</a:t>
            </a: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Crew participants rated their ability </a:t>
            </a: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to acquire information about the</a:t>
            </a: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state of system (e.g., valve state)</a:t>
            </a: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while ignoring the text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321193" y="146916"/>
            <a:ext cx="533671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Display Usability Rating Study </a:t>
            </a:r>
          </a:p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(under 1-G and 3.8-G)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75AB1E-B8E0-271E-8C7C-901EE6BE4CDD}"/>
              </a:ext>
            </a:extLst>
          </p:cNvPr>
          <p:cNvSpPr/>
          <p:nvPr/>
        </p:nvSpPr>
        <p:spPr>
          <a:xfrm>
            <a:off x="96416" y="6485745"/>
            <a:ext cx="1770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200" dirty="0"/>
              <a:t>NASA/TM—2009-215386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D5B4267-0BFE-5A6B-8258-827B4A0BA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fig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0" y="2085975"/>
            <a:ext cx="558165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1590675" y="2105026"/>
            <a:ext cx="4084638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2-D Graphical Features</a:t>
            </a: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Crew participants rated their </a:t>
            </a: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ability to use the PFD </a:t>
            </a:r>
          </a:p>
          <a:p>
            <a:r>
              <a:rPr lang="en-US" sz="2000" dirty="0">
                <a:latin typeface="Calibri" pitchFamily="34" charset="0"/>
                <a:cs typeface="Calibri" pitchFamily="34" charset="0"/>
              </a:rPr>
              <a:t>(while ignoring the text)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60542" y="228428"/>
            <a:ext cx="6937375" cy="752475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Calibri" pitchFamily="34" charset="0"/>
                <a:cs typeface="Calibri" pitchFamily="34" charset="0"/>
              </a:rPr>
            </a:br>
            <a:endParaRPr lang="en-US" dirty="0"/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3321193" y="146916"/>
            <a:ext cx="533671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3200" b="1" dirty="0">
                <a:latin typeface="Calibri" pitchFamily="34" charset="0"/>
                <a:cs typeface="Calibri" pitchFamily="34" charset="0"/>
              </a:rPr>
              <a:t>Display Usability Rating Study </a:t>
            </a:r>
          </a:p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(under 1-G and 3.8-G)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E3CC3C-5BE5-25AC-9018-F10EBC304B89}"/>
              </a:ext>
            </a:extLst>
          </p:cNvPr>
          <p:cNvSpPr/>
          <p:nvPr/>
        </p:nvSpPr>
        <p:spPr>
          <a:xfrm>
            <a:off x="96416" y="6485745"/>
            <a:ext cx="1770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200" dirty="0"/>
              <a:t>NASA/TM—2009-215386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357E6C-B400-1EF7-6332-4CCBFA774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3111226" y="196981"/>
            <a:ext cx="601083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2800" b="1" dirty="0">
                <a:latin typeface="Calibri" pitchFamily="34" charset="0"/>
                <a:cs typeface="Calibri" pitchFamily="34" charset="0"/>
              </a:rPr>
              <a:t>Centrifuge Study (3.8-G): Error Rates </a:t>
            </a:r>
          </a:p>
          <a:p>
            <a:pPr algn="ctr"/>
            <a:r>
              <a:rPr lang="en-US" sz="2800" b="1" dirty="0">
                <a:latin typeface="Calibri" pitchFamily="34" charset="0"/>
                <a:cs typeface="Calibri" pitchFamily="34" charset="0"/>
              </a:rPr>
              <a:t>And Response Times During Vibration</a:t>
            </a: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1706564" y="1364882"/>
            <a:ext cx="8632827" cy="3959229"/>
            <a:chOff x="115" y="680"/>
            <a:chExt cx="5438" cy="2494"/>
          </a:xfrm>
        </p:grpSpPr>
        <p:pic>
          <p:nvPicPr>
            <p:cNvPr id="66566" name="Picture 6" descr="GP_ER_RT_duri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" y="856"/>
              <a:ext cx="5438" cy="23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6574" name="Text Box 14"/>
            <p:cNvSpPr txBox="1">
              <a:spLocks noChangeArrowheads="1"/>
            </p:cNvSpPr>
            <p:nvPr/>
          </p:nvSpPr>
          <p:spPr bwMode="auto">
            <a:xfrm>
              <a:off x="3618" y="680"/>
              <a:ext cx="129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Calibri" pitchFamily="34" charset="0"/>
                  <a:cs typeface="Calibri" pitchFamily="34" charset="0"/>
                </a:rPr>
                <a:t>Response Time (RT)</a:t>
              </a:r>
            </a:p>
          </p:txBody>
        </p:sp>
        <p:sp>
          <p:nvSpPr>
            <p:cNvPr id="66575" name="Text Box 15"/>
            <p:cNvSpPr txBox="1">
              <a:spLocks noChangeArrowheads="1"/>
            </p:cNvSpPr>
            <p:nvPr/>
          </p:nvSpPr>
          <p:spPr bwMode="auto">
            <a:xfrm>
              <a:off x="991" y="680"/>
              <a:ext cx="100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Calibri" pitchFamily="34" charset="0"/>
                  <a:cs typeface="Calibri" pitchFamily="34" charset="0"/>
                </a:rPr>
                <a:t>Error Rate (ER)</a:t>
              </a:r>
            </a:p>
          </p:txBody>
        </p:sp>
      </p:grpSp>
      <p:sp>
        <p:nvSpPr>
          <p:cNvPr id="66577" name="Rectangle 17"/>
          <p:cNvSpPr>
            <a:spLocks noChangeArrowheads="1"/>
          </p:cNvSpPr>
          <p:nvPr/>
        </p:nvSpPr>
        <p:spPr bwMode="auto">
          <a:xfrm>
            <a:off x="1728789" y="5636844"/>
            <a:ext cx="899380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200" b="1" dirty="0">
                <a:latin typeface="Calibri" pitchFamily="34" charset="0"/>
                <a:cs typeface="Calibri" pitchFamily="34" charset="0"/>
              </a:rPr>
              <a:t> Up to 7-fold increase in mean ER under some conditions (0.5 </a:t>
            </a:r>
            <a:r>
              <a:rPr lang="en-US" sz="2200" b="1" dirty="0" err="1">
                <a:latin typeface="Calibri" pitchFamily="34" charset="0"/>
                <a:cs typeface="Calibri" pitchFamily="34" charset="0"/>
              </a:rPr>
              <a:t>g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> for 10-pt)</a:t>
            </a:r>
          </a:p>
          <a:p>
            <a:pPr>
              <a:buFontTx/>
              <a:buChar char="•"/>
            </a:pPr>
            <a:r>
              <a:rPr lang="en-US" sz="2200" b="1" dirty="0">
                <a:latin typeface="Calibri" pitchFamily="34" charset="0"/>
                <a:cs typeface="Calibri" pitchFamily="34" charset="0"/>
              </a:rPr>
              <a:t> Up to 450-ms increase in mean RT under some conditions (0.5 </a:t>
            </a:r>
            <a:r>
              <a:rPr lang="en-US" sz="2200" b="1" dirty="0" err="1">
                <a:latin typeface="Calibri" pitchFamily="34" charset="0"/>
                <a:cs typeface="Calibri" pitchFamily="34" charset="0"/>
              </a:rPr>
              <a:t>g</a:t>
            </a:r>
            <a:r>
              <a:rPr lang="en-US" sz="2200" b="1" dirty="0">
                <a:latin typeface="Calibri" pitchFamily="34" charset="0"/>
                <a:cs typeface="Calibri" pitchFamily="34" charset="0"/>
              </a:rPr>
              <a:t> for 10-pt)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4A811-066E-AE4C-20B1-AF093B1BF1C4}"/>
              </a:ext>
            </a:extLst>
          </p:cNvPr>
          <p:cNvSpPr/>
          <p:nvPr/>
        </p:nvSpPr>
        <p:spPr>
          <a:xfrm>
            <a:off x="96416" y="6485745"/>
            <a:ext cx="1770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200" dirty="0"/>
              <a:t>NASA/TM—2009-215386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EC051E-EDB8-3F29-CF9B-1D561347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Calibri" pitchFamily="34" charset="0"/>
                <a:cs typeface="Calibri" pitchFamily="34" charset="0"/>
              </a:rPr>
              <a:t>Countermeasure 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417638"/>
            <a:ext cx="8229600" cy="1780660"/>
          </a:xfrm>
        </p:spPr>
        <p:txBody>
          <a:bodyPr>
            <a:noAutofit/>
          </a:bodyPr>
          <a:lstStyle/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Inspired from stroboscopic techniques commonly employed for visual inspection of oscillating and/or vibrating machinery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Developed an LCD monitor backlit by an array of </a:t>
            </a:r>
            <a:r>
              <a:rPr lang="en-US" sz="2200" dirty="0" err="1">
                <a:latin typeface="Calibri" pitchFamily="34" charset="0"/>
                <a:cs typeface="Calibri" pitchFamily="34" charset="0"/>
              </a:rPr>
              <a:t>LEDs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, which could strobe </a:t>
            </a:r>
            <a:r>
              <a:rPr lang="en-US" sz="2200" dirty="0" err="1">
                <a:latin typeface="Calibri" pitchFamily="34" charset="0"/>
                <a:cs typeface="Calibri" pitchFamily="34" charset="0"/>
              </a:rPr>
              <a:t>synchronizely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 with respect to the vibration pattern, adjusting its phase and duty cycle </a:t>
            </a:r>
          </a:p>
        </p:txBody>
      </p:sp>
      <p:pic>
        <p:nvPicPr>
          <p:cNvPr id="4" name="Picture 4" descr="Fig2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4572" y="3481914"/>
            <a:ext cx="45405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7BEEAD5-CB62-0BB9-3061-F5DE318B7075}"/>
              </a:ext>
            </a:extLst>
          </p:cNvPr>
          <p:cNvSpPr/>
          <p:nvPr/>
        </p:nvSpPr>
        <p:spPr>
          <a:xfrm>
            <a:off x="96416" y="6485745"/>
            <a:ext cx="1770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200" dirty="0"/>
              <a:t>NASA/TM—2009-215386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29028-93F8-915E-D053-F13B4D5BF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17" y="66436"/>
            <a:ext cx="11165616" cy="1325563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latin typeface="Calibri" pitchFamily="34" charset="0"/>
                <a:cs typeface="Calibri" pitchFamily="34" charset="0"/>
              </a:rPr>
              <a:t>Display Strobe / Vibration Results </a:t>
            </a:r>
            <a:br>
              <a:rPr lang="en-US" sz="3200" dirty="0">
                <a:latin typeface="Calibri" pitchFamily="34" charset="0"/>
                <a:cs typeface="Calibri" pitchFamily="34" charset="0"/>
              </a:rPr>
            </a:br>
            <a:r>
              <a:rPr lang="en-US" sz="3200" dirty="0">
                <a:latin typeface="Calibri" pitchFamily="34" charset="0"/>
                <a:cs typeface="Calibri" pitchFamily="34" charset="0"/>
              </a:rPr>
              <a:t>(Stationary, 0.7-gx 12 Hz vibration) 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1134" y="3942114"/>
            <a:ext cx="8229600" cy="2849450"/>
          </a:xfrm>
        </p:spPr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  <a:buFontTx/>
              <a:buAutoNum type="romanU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 In the non-strobe condition, errors quadrupled (3.5% to 16.4%) and response times slowed by 325 ms with vibration, consistent with 0.7-g condition in previous studies.  Lower constant luminance (EL) slowed response times by 110 ms.</a:t>
            </a:r>
          </a:p>
          <a:p>
            <a:pPr>
              <a:spcAft>
                <a:spcPts val="600"/>
              </a:spcAft>
              <a:buFontTx/>
              <a:buAutoNum type="romanU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 In the zero-vibration condition, display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strobing</a:t>
            </a:r>
            <a:r>
              <a:rPr lang="en-US" dirty="0">
                <a:latin typeface="Calibri" pitchFamily="34" charset="0"/>
                <a:cs typeface="Calibri" pitchFamily="34" charset="0"/>
              </a:rPr>
              <a:t> slowed response times by 110 ms versus a display with comparable constant luminance (EL).</a:t>
            </a:r>
          </a:p>
          <a:p>
            <a:pPr>
              <a:spcAft>
                <a:spcPts val="600"/>
              </a:spcAft>
              <a:buFontTx/>
              <a:buAutoNum type="romanUcPeriod"/>
            </a:pPr>
            <a:r>
              <a:rPr lang="en-US" dirty="0">
                <a:latin typeface="Calibri" pitchFamily="34" charset="0"/>
                <a:cs typeface="Calibri" pitchFamily="34" charset="0"/>
              </a:rPr>
              <a:t> Under 0.7-g vibration, display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strobing</a:t>
            </a:r>
            <a:r>
              <a:rPr lang="en-US" dirty="0">
                <a:latin typeface="Calibri" pitchFamily="34" charset="0"/>
                <a:cs typeface="Calibri" pitchFamily="34" charset="0"/>
              </a:rPr>
              <a:t> at 5% duty cycle reduced error rates to ~5%, a level not significantly different than for zero vibration, and sped response times by 240 ms.</a:t>
            </a:r>
          </a:p>
        </p:txBody>
      </p:sp>
      <p:pic>
        <p:nvPicPr>
          <p:cNvPr id="4" name="Picture 3" descr="fig4a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7271" y="1255513"/>
            <a:ext cx="3657600" cy="2708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fig4b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28533" y="1257622"/>
            <a:ext cx="3657600" cy="2703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4EF172A-23A7-C502-103D-516F41CE9060}"/>
              </a:ext>
            </a:extLst>
          </p:cNvPr>
          <p:cNvSpPr/>
          <p:nvPr/>
        </p:nvSpPr>
        <p:spPr>
          <a:xfrm>
            <a:off x="96416" y="6485745"/>
            <a:ext cx="17704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1200" dirty="0"/>
              <a:t>NASA/TM—2009-215386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90C13E-EDA1-3D9C-E5C0-2FBD1416F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382093" y="1080827"/>
            <a:ext cx="7381875" cy="5755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Study Team Scientists: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ARC/TH: 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B.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Adelstein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B.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Beutter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M. Kaiser, R. McCann, L. Stone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JSC/SK: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W.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Paloski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In Collaboration with: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ARC/TH</a:t>
            </a:r>
            <a:r>
              <a:rPr lang="de-DE" sz="1600" dirty="0">
                <a:latin typeface="Calibri" pitchFamily="34" charset="0"/>
                <a:cs typeface="Calibri" pitchFamily="34" charset="0"/>
              </a:rPr>
              <a:t>: 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 M. Anderson, F.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Renema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B. Spence, M.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Godfroy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</a:t>
            </a:r>
          </a:p>
          <a:p>
            <a:r>
              <a:rPr lang="en-US" sz="1600" dirty="0">
                <a:latin typeface="Calibri" pitchFamily="34" charset="0"/>
                <a:cs typeface="Calibri" pitchFamily="34" charset="0"/>
              </a:rPr>
              <a:t>	G. Flores, D. Munoz 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ARC 20-G Centrifuge Facility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 C.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Wigley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N.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Rayl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T. Purcell, J. Dwyer, </a:t>
            </a:r>
          </a:p>
          <a:p>
            <a:r>
              <a:rPr lang="en-US" sz="1600" dirty="0">
                <a:latin typeface="Calibri" pitchFamily="34" charset="0"/>
                <a:cs typeface="Calibri" pitchFamily="34" charset="0"/>
              </a:rPr>
              <a:t>	R.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Ryzinga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 P. Brown, T.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Luzod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R. Westbrook, M. Steele, V. Post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ARC Engineering and Hazard Analysis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O. Talavera, M.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Ospring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R. Phillips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ARC Chief Medical Officer &amp; HRIRB Chair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R.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Pelligra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JSC/CB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P. Root, T.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Verborgh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M.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Ivins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M. Kelly, L. Morin</a:t>
            </a:r>
            <a:endParaRPr lang="en-US" sz="1600" u="sng" dirty="0">
              <a:latin typeface="Calibri" pitchFamily="34" charset="0"/>
              <a:cs typeface="Calibri" pitchFamily="34" charset="0"/>
            </a:endParaRP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JSC/SF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K. Holden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JSC/ILSM-SIG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(TOMCAT) E.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Rayos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M. Samir</a:t>
            </a:r>
            <a:endParaRPr lang="en-US" sz="1600" u="sng" dirty="0">
              <a:latin typeface="Calibri" pitchFamily="34" charset="0"/>
              <a:cs typeface="Calibri" pitchFamily="34" charset="0"/>
            </a:endParaRP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JSC Engineering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 A.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Sena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D.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Gohmert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B. Daniel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JSC Medical Monitors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J. Jones, R.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Scheuring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J. Clark</a:t>
            </a:r>
            <a:endParaRPr lang="de-DE" sz="1600" baseline="30000" dirty="0">
              <a:latin typeface="Calibri" pitchFamily="34" charset="0"/>
              <a:cs typeface="Calibri" pitchFamily="34" charset="0"/>
            </a:endParaRP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JSC Video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 J. Blair, R. Markowitz</a:t>
            </a:r>
            <a:endParaRPr lang="en-US" sz="1600" b="1" dirty="0">
              <a:latin typeface="Calibri" pitchFamily="34" charset="0"/>
              <a:cs typeface="Calibri" pitchFamily="34" charset="0"/>
            </a:endParaRP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ESMD-HRP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B.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Woolford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J. Connolly, D. Russo, D. Grounds 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HSIG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J. Dory, J.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Rochlis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NESC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C. Null</a:t>
            </a:r>
          </a:p>
          <a:p>
            <a:r>
              <a:rPr lang="en-US" sz="1600" b="1" u="sng" dirty="0">
                <a:latin typeface="Calibri" pitchFamily="34" charset="0"/>
                <a:cs typeface="Calibri" pitchFamily="34" charset="0"/>
              </a:rPr>
              <a:t>Orion Project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: J. Fox, J.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Falker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endParaRPr lang="en-US" sz="1600" dirty="0">
              <a:latin typeface="Calibri" pitchFamily="34" charset="0"/>
              <a:cs typeface="Calibri" pitchFamily="34" charset="0"/>
            </a:endParaRPr>
          </a:p>
          <a:p>
            <a:r>
              <a:rPr lang="en-US" sz="1600" b="1" dirty="0">
                <a:latin typeface="Calibri" pitchFamily="34" charset="0"/>
                <a:cs typeface="Calibri" pitchFamily="34" charset="0"/>
              </a:rPr>
              <a:t>Participants from ARC community &amp; JSC Crew Office</a:t>
            </a:r>
          </a:p>
          <a:p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4086226" y="129355"/>
            <a:ext cx="346042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Calibri" pitchFamily="34" charset="0"/>
                <a:cs typeface="Calibri" pitchFamily="34" charset="0"/>
              </a:rPr>
              <a:t>Vibrations Studies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862CF0-8EAF-3792-842D-FC5EF9BB0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776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11DA1-59EE-CEF3-FDAC-F81A3721C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Conclusions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AD157-15BB-9E4E-B36C-95C652BC4D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4647365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0000"/>
            </a:pPr>
            <a:r>
              <a:rPr lang="en-US" altLang="en-US" sz="3200" dirty="0"/>
              <a:t>Human performance studies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0000"/>
            </a:pPr>
            <a:r>
              <a:rPr lang="en-US" altLang="en-US" sz="2800" dirty="0"/>
              <a:t>Initial analysis provided human performance requirement, but did not help the rocket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0000"/>
            </a:pPr>
            <a:r>
              <a:rPr lang="en-US" altLang="en-US" sz="2800" dirty="0"/>
              <a:t>Insights from human performance provided an ingenious mitigation (US Patent  #</a:t>
            </a:r>
            <a:r>
              <a:rPr lang="cs-CZ" altLang="en-US" sz="2800" b="1" dirty="0"/>
              <a:t>8,711,462)</a:t>
            </a:r>
            <a:endParaRPr lang="en-US" altLang="en-US" sz="2800" dirty="0"/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0000"/>
            </a:pPr>
            <a:r>
              <a:rPr lang="en-US" altLang="en-US" sz="2800" dirty="0"/>
              <a:t>In-house NASA HF expertise enabled Ares program to proceed</a:t>
            </a:r>
          </a:p>
          <a:p>
            <a:pPr lvl="2"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0000"/>
            </a:pPr>
            <a:r>
              <a:rPr lang="en-US" altLang="en-US" sz="2400" dirty="0"/>
              <a:t>Otherwise, vibration issue would have precluded human-rating of existing Ares I design</a:t>
            </a:r>
          </a:p>
          <a:p>
            <a:pPr lvl="2"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0000"/>
            </a:pPr>
            <a:r>
              <a:rPr lang="en-US" altLang="en-US" sz="2400" dirty="0"/>
              <a:t>Potential cost impact of hundreds of $</a:t>
            </a:r>
            <a:r>
              <a:rPr lang="en-US" altLang="en-US" sz="2400" dirty="0" err="1"/>
              <a:t>Ms</a:t>
            </a:r>
            <a:endParaRPr lang="en-US" altLang="en-US" sz="2400" dirty="0"/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</a:pPr>
            <a:r>
              <a:rPr lang="en-US" altLang="en-US" dirty="0"/>
              <a:t>This and other related acceleration environments continue as risks in all human space flight programs. </a:t>
            </a:r>
          </a:p>
          <a:p>
            <a:pPr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</a:pPr>
            <a:r>
              <a:rPr lang="en-US" dirty="0">
                <a:latin typeface="Calibri" pitchFamily="34" charset="0"/>
                <a:cs typeface="Calibri" pitchFamily="34" charset="0"/>
              </a:rPr>
              <a:t>Thrust Oscillation Focus Team (TOFT)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</a:pPr>
            <a:r>
              <a:rPr lang="en-US" dirty="0"/>
              <a:t>C-spring isolators are intended to work like shock absorbers to detune the launcher </a:t>
            </a:r>
          </a:p>
          <a:p>
            <a:pPr lvl="1">
              <a:spcBef>
                <a:spcPct val="0"/>
              </a:spcBef>
              <a:spcAft>
                <a:spcPts val="400"/>
              </a:spcAft>
              <a:buClr>
                <a:schemeClr val="tx2"/>
              </a:buClr>
              <a:buSzPct val="125000"/>
              <a:buFont typeface="Arial" panose="020B0604020202020204" pitchFamily="34" charset="0"/>
              <a:buChar char="▪"/>
            </a:pPr>
            <a:r>
              <a:rPr lang="en-US" dirty="0"/>
              <a:t>LOX damper is expected to counter the vehicle’s acoustic response</a:t>
            </a:r>
            <a:endParaRPr lang="en-US" altLang="en-US" dirty="0"/>
          </a:p>
          <a:p>
            <a:endParaRPr lang="en-US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519857-A920-066B-BADB-5905BF475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823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802942" y="120340"/>
            <a:ext cx="6937375" cy="752475"/>
          </a:xfrm>
        </p:spPr>
        <p:txBody>
          <a:bodyPr/>
          <a:lstStyle/>
          <a:p>
            <a:r>
              <a:rPr lang="en-US" sz="3200" dirty="0">
                <a:latin typeface="Calibri" pitchFamily="34" charset="0"/>
                <a:cs typeface="Calibri" pitchFamily="34" charset="0"/>
              </a:rPr>
              <a:t>Lessons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438400" y="1331913"/>
            <a:ext cx="8229600" cy="5397500"/>
          </a:xfrm>
        </p:spPr>
        <p:txBody>
          <a:bodyPr>
            <a:noAutofit/>
          </a:bodyPr>
          <a:lstStyle/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Expertise is critical.   Don’t confuse intelligence with expertise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System issues are solved though inclusion</a:t>
            </a:r>
          </a:p>
          <a:p>
            <a:pPr lvl="1"/>
            <a:r>
              <a:rPr lang="en-US" sz="2200" dirty="0">
                <a:latin typeface="Calibri" pitchFamily="34" charset="0"/>
                <a:cs typeface="Calibri" pitchFamily="34" charset="0"/>
              </a:rPr>
              <a:t>Cast a wide net</a:t>
            </a:r>
          </a:p>
          <a:p>
            <a:pPr lvl="1"/>
            <a:r>
              <a:rPr lang="en-US" sz="2200" dirty="0">
                <a:latin typeface="Calibri" pitchFamily="34" charset="0"/>
                <a:cs typeface="Calibri" pitchFamily="34" charset="0"/>
              </a:rPr>
              <a:t>Do not assume from where the solution will come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Archive data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Write up findings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Beware of solutions for a single condition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Systems management and systems engineering are NOT synonyms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Interconnections may not be obvious</a:t>
            </a:r>
          </a:p>
          <a:p>
            <a:r>
              <a:rPr lang="en-US" sz="2200" dirty="0">
                <a:latin typeface="Calibri" pitchFamily="34" charset="0"/>
                <a:cs typeface="Calibri" pitchFamily="34" charset="0"/>
              </a:rPr>
              <a:t>Not everything that is critical for design (or operations) can be found in the requirement or interface documents</a:t>
            </a:r>
          </a:p>
          <a:p>
            <a:pPr>
              <a:buNone/>
            </a:pPr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76AB5-1122-FBDE-B20F-6A2D45F00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07A1-F8DF-4545-B755-CCF4B8303CB2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</TotalTime>
  <Words>2240</Words>
  <Application>Microsoft Office PowerPoint</Application>
  <PresentationFormat>Widescreen</PresentationFormat>
  <Paragraphs>370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Helvetica</vt:lpstr>
      <vt:lpstr>Wingdings</vt:lpstr>
      <vt:lpstr>Office Theme</vt:lpstr>
      <vt:lpstr>How One Functional Human Performance  Requirement Influenced a Rocket  NASA HSI Success Story</vt:lpstr>
      <vt:lpstr>Elements of success</vt:lpstr>
      <vt:lpstr>PowerPoint Presentation</vt:lpstr>
      <vt:lpstr>Policy: NASA Human Rating</vt:lpstr>
      <vt:lpstr>Policy: Systems Engineering</vt:lpstr>
      <vt:lpstr>Development of Constellation Program Requirements in a multi-week workshop type environment for all disciplines</vt:lpstr>
      <vt:lpstr>Acceleration Limits  (CxP 70024 -- SRR 2006)</vt:lpstr>
      <vt:lpstr>But what about performance during or after vibration?</vt:lpstr>
      <vt:lpstr>PowerPoint Presentation</vt:lpstr>
      <vt:lpstr>PowerPoint Presentation</vt:lpstr>
      <vt:lpstr>NESC AGILE Project (Oct 2007) (Assessment of Gravito-Inertial Loads and Environments )</vt:lpstr>
      <vt:lpstr>Thrust Oscillation (Nov 2007)</vt:lpstr>
      <vt:lpstr>Vibration and Reading (Stationary, 12 Hz Gx vibration) </vt:lpstr>
      <vt:lpstr>Expected G-loading effects on  human performance</vt:lpstr>
      <vt:lpstr>PowerPoint Presentation</vt:lpstr>
      <vt:lpstr>PowerPoint Presentation</vt:lpstr>
      <vt:lpstr>PowerPoint Presentation</vt:lpstr>
      <vt:lpstr> </vt:lpstr>
      <vt:lpstr>PowerPoint Presentation</vt:lpstr>
      <vt:lpstr>Countermeasure Validation</vt:lpstr>
      <vt:lpstr>Display Strobe / Vibration Results  (Stationary, 0.7-gx 12 Hz vibration)  </vt:lpstr>
      <vt:lpstr>PowerPoint Presentation</vt:lpstr>
      <vt:lpstr>Conclusions </vt:lpstr>
      <vt:lpstr>Lessons Learned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Null, Cynthia H. (ARC-C104)</dc:creator>
  <cp:lastModifiedBy>Riley, Sandra J. (LARC-C102)[LAMPS 2]</cp:lastModifiedBy>
  <cp:revision>3</cp:revision>
  <dcterms:created xsi:type="dcterms:W3CDTF">2022-05-05T01:14:12Z</dcterms:created>
  <dcterms:modified xsi:type="dcterms:W3CDTF">2022-05-05T20:46:50Z</dcterms:modified>
</cp:coreProperties>
</file>