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df" ContentType="application/pdf"/>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715" r:id="rId5"/>
    <p:sldMasterId id="2147483673" r:id="rId6"/>
    <p:sldMasterId id="2147483708" r:id="rId7"/>
  </p:sldMasterIdLst>
  <p:notesMasterIdLst>
    <p:notesMasterId r:id="rId28"/>
  </p:notesMasterIdLst>
  <p:sldIdLst>
    <p:sldId id="4952" r:id="rId8"/>
    <p:sldId id="283" r:id="rId9"/>
    <p:sldId id="282" r:id="rId10"/>
    <p:sldId id="277" r:id="rId11"/>
    <p:sldId id="295" r:id="rId12"/>
    <p:sldId id="266" r:id="rId13"/>
    <p:sldId id="270" r:id="rId14"/>
    <p:sldId id="269" r:id="rId15"/>
    <p:sldId id="6589" r:id="rId16"/>
    <p:sldId id="6591" r:id="rId17"/>
    <p:sldId id="6596" r:id="rId18"/>
    <p:sldId id="6599" r:id="rId19"/>
    <p:sldId id="6529" r:id="rId20"/>
    <p:sldId id="6506" r:id="rId21"/>
    <p:sldId id="6600" r:id="rId22"/>
    <p:sldId id="258" r:id="rId23"/>
    <p:sldId id="6700" r:id="rId24"/>
    <p:sldId id="257" r:id="rId25"/>
    <p:sldId id="6590" r:id="rId26"/>
    <p:sldId id="652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6F9B"/>
    <a:srgbClr val="5F95C9"/>
    <a:srgbClr val="5CD1FF"/>
    <a:srgbClr val="459ABC"/>
    <a:srgbClr val="AEC1CB"/>
    <a:srgbClr val="B3C6D0"/>
    <a:srgbClr val="F5E4CF"/>
    <a:srgbClr val="0070C0"/>
    <a:srgbClr val="0D0D0D"/>
    <a:srgbClr val="D2E2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0DF86C-2335-A340-9143-7E17C77E487B}" v="2269" dt="2022-05-05T16:10:22.9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88"/>
    <p:restoredTop sz="96327"/>
  </p:normalViewPr>
  <p:slideViewPr>
    <p:cSldViewPr snapToGrid="0">
      <p:cViewPr varScale="1">
        <p:scale>
          <a:sx n="119" d="100"/>
          <a:sy n="119" d="100"/>
        </p:scale>
        <p:origin x="1240" y="1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 Id="rId8"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C34BE-B235-445C-9429-E937542A83E7}" type="datetimeFigureOut">
              <a:rPr lang="en-US" smtClean="0"/>
              <a:t>5/5/22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FF32FA-B7C1-4C36-AD3F-1F143B781FE5}" type="slidenum">
              <a:rPr lang="en-US" smtClean="0"/>
              <a:t>‹#›</a:t>
            </a:fld>
            <a:endParaRPr lang="en-US"/>
          </a:p>
        </p:txBody>
      </p:sp>
    </p:spTree>
    <p:extLst>
      <p:ext uri="{BB962C8B-B14F-4D97-AF65-F5344CB8AC3E}">
        <p14:creationId xmlns:p14="http://schemas.microsoft.com/office/powerpoint/2010/main" val="844640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American_Airline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FF32FA-B7C1-4C36-AD3F-1F143B781FE5}" type="slidenum">
              <a:rPr lang="en-US" smtClean="0"/>
              <a:t>1</a:t>
            </a:fld>
            <a:endParaRPr lang="en-US"/>
          </a:p>
        </p:txBody>
      </p:sp>
    </p:spTree>
    <p:extLst>
      <p:ext uri="{BB962C8B-B14F-4D97-AF65-F5344CB8AC3E}">
        <p14:creationId xmlns:p14="http://schemas.microsoft.com/office/powerpoint/2010/main" val="744771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600" b="1" dirty="0">
                <a:solidFill>
                  <a:schemeClr val="bg1"/>
                </a:solidFill>
              </a:rPr>
              <a:t>Future Airspace</a:t>
            </a:r>
          </a:p>
          <a:p>
            <a:pPr>
              <a:spcBef>
                <a:spcPts val="1600"/>
              </a:spcBef>
            </a:pPr>
            <a:r>
              <a:rPr lang="en-US" dirty="0">
                <a:solidFill>
                  <a:schemeClr val="bg1"/>
                </a:solidFill>
              </a:rPr>
              <a:t>Scalable</a:t>
            </a:r>
          </a:p>
          <a:p>
            <a:r>
              <a:rPr lang="en-US" dirty="0">
                <a:solidFill>
                  <a:schemeClr val="bg1"/>
                </a:solidFill>
              </a:rPr>
              <a:t>Accessible to all</a:t>
            </a:r>
          </a:p>
          <a:p>
            <a:r>
              <a:rPr lang="en-US" dirty="0">
                <a:solidFill>
                  <a:schemeClr val="bg1"/>
                </a:solidFill>
              </a:rPr>
              <a:t>Integrated safety</a:t>
            </a:r>
          </a:p>
          <a:p>
            <a:r>
              <a:rPr lang="en-US" dirty="0">
                <a:solidFill>
                  <a:schemeClr val="bg1"/>
                </a:solidFill>
              </a:rPr>
              <a:t>Environmentally friendly</a:t>
            </a:r>
          </a:p>
          <a:p>
            <a:r>
              <a:rPr lang="en-US" dirty="0">
                <a:solidFill>
                  <a:schemeClr val="bg1"/>
                </a:solidFill>
              </a:rPr>
              <a:t>Robust and resilient</a:t>
            </a:r>
          </a:p>
          <a:p>
            <a:endParaRPr lang="en-US" dirty="0"/>
          </a:p>
          <a:p>
            <a:pPr>
              <a:lnSpc>
                <a:spcPct val="110000"/>
              </a:lnSpc>
            </a:pPr>
            <a:r>
              <a:rPr lang="en-US" dirty="0"/>
              <a:t>Future NAS Operations will need to accommodate a broad range of new vehicles and missions and s</a:t>
            </a:r>
            <a:r>
              <a:rPr lang="en-US" dirty="0">
                <a:cs typeface="Calibri" panose="020F0502020204030204" pitchFamily="34" charset="0"/>
              </a:rPr>
              <a:t>erve increasingly dense and more complex operations while maintaining or improving safety and efficiency</a:t>
            </a:r>
          </a:p>
          <a:p>
            <a:pPr>
              <a:lnSpc>
                <a:spcPct val="110000"/>
              </a:lnSpc>
            </a:pPr>
            <a:r>
              <a:rPr lang="en-US" dirty="0"/>
              <a:t>In order to address the </a:t>
            </a:r>
            <a:r>
              <a:rPr lang="en-US" b="1" dirty="0"/>
              <a:t>diversity</a:t>
            </a:r>
            <a:r>
              <a:rPr lang="en-US" dirty="0"/>
              <a:t>, </a:t>
            </a:r>
            <a:r>
              <a:rPr lang="en-US" b="1" dirty="0"/>
              <a:t>complexity</a:t>
            </a:r>
            <a:r>
              <a:rPr lang="en-US" dirty="0"/>
              <a:t>, </a:t>
            </a:r>
            <a:r>
              <a:rPr lang="en-US" b="1" dirty="0"/>
              <a:t>density</a:t>
            </a:r>
            <a:r>
              <a:rPr lang="en-US" dirty="0"/>
              <a:t> and </a:t>
            </a:r>
            <a:r>
              <a:rPr lang="en-US" b="1" dirty="0"/>
              <a:t>volume</a:t>
            </a:r>
            <a:r>
              <a:rPr lang="en-US" dirty="0"/>
              <a:t> of those operations, higher levels of automation will be required to meet the National Airspace System goals of safety, efficiency, throughput, capacity and individual user goals of mobility, flexibility, and autonomy. </a:t>
            </a:r>
          </a:p>
          <a:p>
            <a:pPr>
              <a:lnSpc>
                <a:spcPct val="110000"/>
              </a:lnSpc>
            </a:pPr>
            <a:r>
              <a:rPr lang="en-US" dirty="0"/>
              <a:t>Today’s system is human centric:</a:t>
            </a:r>
          </a:p>
          <a:p>
            <a:pPr lvl="1">
              <a:lnSpc>
                <a:spcPct val="110000"/>
              </a:lnSpc>
            </a:pPr>
            <a:r>
              <a:rPr lang="en-US" dirty="0"/>
              <a:t>Aircraft are designed with human in loop for control, monitoring and safety</a:t>
            </a:r>
          </a:p>
          <a:p>
            <a:pPr lvl="1">
              <a:lnSpc>
                <a:spcPct val="110000"/>
              </a:lnSpc>
            </a:pPr>
            <a:r>
              <a:rPr lang="en-US" dirty="0"/>
              <a:t>Airspace is designed/constrained to allow humans to actively control, ensure safety</a:t>
            </a:r>
          </a:p>
          <a:p>
            <a:pPr lvl="1">
              <a:lnSpc>
                <a:spcPct val="110000"/>
              </a:lnSpc>
            </a:pPr>
            <a:r>
              <a:rPr lang="en-US" dirty="0"/>
              <a:t>The system is very safe, but is not scalable</a:t>
            </a:r>
          </a:p>
          <a:p>
            <a:pPr>
              <a:lnSpc>
                <a:spcPct val="110000"/>
              </a:lnSpc>
            </a:pPr>
            <a:r>
              <a:rPr lang="en-US" dirty="0"/>
              <a:t>The system must be </a:t>
            </a:r>
            <a:r>
              <a:rPr lang="en-US" b="1" dirty="0"/>
              <a:t>highly interconnected and data-driven</a:t>
            </a:r>
          </a:p>
          <a:p>
            <a:pPr>
              <a:lnSpc>
                <a:spcPct val="110000"/>
              </a:lnSpc>
            </a:pPr>
            <a:r>
              <a:rPr lang="en-US" b="1" dirty="0"/>
              <a:t>Automation</a:t>
            </a:r>
            <a:r>
              <a:rPr lang="en-US" dirty="0"/>
              <a:t> will be required to assist/offload humans, increase precision for air- and ground-based systems and perform system health monitoring and risk assessment</a:t>
            </a:r>
          </a:p>
        </p:txBody>
      </p:sp>
      <p:sp>
        <p:nvSpPr>
          <p:cNvPr id="4" name="Slide Number Placeholder 3"/>
          <p:cNvSpPr>
            <a:spLocks noGrp="1"/>
          </p:cNvSpPr>
          <p:nvPr>
            <p:ph type="sldNum" sz="quarter" idx="10"/>
          </p:nvPr>
        </p:nvSpPr>
        <p:spPr/>
        <p:txBody>
          <a:bodyPr/>
          <a:lstStyle/>
          <a:p>
            <a:fld id="{09E406CA-125C-402E-AAB6-1D60E2C16039}" type="slidenum">
              <a:rPr lang="en-US" smtClean="0"/>
              <a:t>3</a:t>
            </a:fld>
            <a:endParaRPr lang="en-US"/>
          </a:p>
        </p:txBody>
      </p:sp>
    </p:spTree>
    <p:extLst>
      <p:ext uri="{BB962C8B-B14F-4D97-AF65-F5344CB8AC3E}">
        <p14:creationId xmlns:p14="http://schemas.microsoft.com/office/powerpoint/2010/main" val="151335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Shuttle Carrier Aircraft N905NA, in </a:t>
            </a:r>
            <a:r>
              <a:rPr lang="en-US" sz="1200" b="0" i="0" u="none" strike="noStrike" kern="1200" dirty="0">
                <a:solidFill>
                  <a:schemeClr val="tx1"/>
                </a:solidFill>
                <a:effectLst/>
                <a:latin typeface="+mn-lt"/>
                <a:ea typeface="+mn-ea"/>
                <a:cs typeface="+mn-cs"/>
                <a:hlinkClick r:id="rId3" tooltip="American Airlines"/>
              </a:rPr>
              <a:t>American Airlines</a:t>
            </a:r>
            <a:r>
              <a:rPr lang="en-US" sz="1200" b="0" i="0" kern="1200" dirty="0">
                <a:solidFill>
                  <a:schemeClr val="tx1"/>
                </a:solidFill>
                <a:effectLst/>
                <a:latin typeface="+mn-lt"/>
                <a:ea typeface="+mn-ea"/>
                <a:cs typeface="+mn-cs"/>
              </a:rPr>
              <a:t> livery, with </a:t>
            </a:r>
            <a:r>
              <a:rPr lang="en-US" sz="1200" b="0" i="1" kern="1200" dirty="0">
                <a:solidFill>
                  <a:schemeClr val="tx1"/>
                </a:solidFill>
                <a:effectLst/>
                <a:latin typeface="+mn-lt"/>
                <a:ea typeface="+mn-ea"/>
                <a:cs typeface="+mn-cs"/>
              </a:rPr>
              <a:t>Enterprise</a:t>
            </a:r>
            <a:r>
              <a:rPr lang="en-US" sz="1200" b="0" i="0" kern="1200" dirty="0">
                <a:solidFill>
                  <a:schemeClr val="tx1"/>
                </a:solidFill>
                <a:effectLst/>
                <a:latin typeface="+mn-lt"/>
                <a:ea typeface="+mn-ea"/>
                <a:cs typeface="+mn-cs"/>
              </a:rPr>
              <a:t> in 1978</a:t>
            </a:r>
          </a:p>
          <a:p>
            <a:r>
              <a:rPr lang="en-US" sz="1200" b="0" i="0" kern="1200" dirty="0">
                <a:solidFill>
                  <a:schemeClr val="tx1"/>
                </a:solidFill>
                <a:effectLst/>
                <a:latin typeface="+mn-lt"/>
                <a:ea typeface="+mn-ea"/>
                <a:cs typeface="+mn-cs"/>
              </a:rPr>
              <a:t>NASA 905 was built by Boeing in 1970, taking to the skies for the first time on Oct. 15 of that year before being delivered to American Airlines on Oct. 29. Prior to its acquisition by NASA in 1974, the 747 served as a commercial jet for American Airlines</a:t>
            </a:r>
            <a:endParaRPr lang="en-US" dirty="0"/>
          </a:p>
        </p:txBody>
      </p:sp>
      <p:sp>
        <p:nvSpPr>
          <p:cNvPr id="4" name="Slide Number Placeholder 3"/>
          <p:cNvSpPr>
            <a:spLocks noGrp="1"/>
          </p:cNvSpPr>
          <p:nvPr>
            <p:ph type="sldNum" sz="quarter" idx="10"/>
          </p:nvPr>
        </p:nvSpPr>
        <p:spPr/>
        <p:txBody>
          <a:bodyPr/>
          <a:lstStyle/>
          <a:p>
            <a:fld id="{09E406CA-125C-402E-AAB6-1D60E2C16039}" type="slidenum">
              <a:rPr lang="en-US" smtClean="0"/>
              <a:t>4</a:t>
            </a:fld>
            <a:endParaRPr lang="en-US"/>
          </a:p>
        </p:txBody>
      </p:sp>
    </p:spTree>
    <p:extLst>
      <p:ext uri="{BB962C8B-B14F-4D97-AF65-F5344CB8AC3E}">
        <p14:creationId xmlns:p14="http://schemas.microsoft.com/office/powerpoint/2010/main" val="182191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 Traffic Management (ATM) Technology Demonstration2 (ATD-2) technologies, and tools such as the Spot and Runway Departure Advisor (SARDA) and the Precision Departure Release Capability (PDRC), which were demonstrated with live data from Charlotte Douglas International Airport. The tour also included a presentation on novel surveillance technologies for under-equipped airports, observation of PDRC in operational use at Fort Worth Air Route Traffic Control Center, and an American Airlines (AA) demonstration of the DWR tool at the AA Integrated Operations Center. </a:t>
            </a:r>
          </a:p>
          <a:p>
            <a:endParaRPr lang="en-US" dirty="0"/>
          </a:p>
          <a:p>
            <a:r>
              <a:rPr lang="en-US" dirty="0"/>
              <a:t>NASA researchers visited the American Airlines (AA) Ramp Tower at Charlotte Douglas International Airport North Carolina on April 14-15. Per the terms of a Space Act Agreement between NASA and AA, the NASA team discussed requirements for an operational test of NASA's Spot and Runway Departure Advisor (SARDA) technology. SARDA was developed to reduce taxi times and fuel emissions by monitoring gate delays and providing ramp controllers with departure pushback advisories. The technology has been tested in human-</a:t>
            </a:r>
            <a:r>
              <a:rPr lang="en-US" dirty="0" err="1"/>
              <a:t>inthe</a:t>
            </a:r>
            <a:r>
              <a:rPr lang="en-US" dirty="0"/>
              <a:t>-loop simulations at NASA’s Ames Research Center, most recently with participation from American’s ramp personnel.</a:t>
            </a:r>
          </a:p>
          <a:p>
            <a:endParaRPr lang="en-US" dirty="0"/>
          </a:p>
          <a:p>
            <a:r>
              <a:rPr lang="en-US" dirty="0"/>
              <a:t>ATD-2 surface benefits to AA:</a:t>
            </a:r>
          </a:p>
          <a:p>
            <a:endParaRPr lang="en-US" dirty="0"/>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Burned 3,101,434 less pounds of jet fuel. (Airlines measure fuel in pounds as the weight of a gallon of jet fuel can vary by temperature, but in general that figure represents about 462,000 gallons – enough to fill this writer’s Ford Explorer’s gas tank 23,000 times if the aviation fuel wouldn’t wreck the engine.)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Prevented the release of carbon dioxide equivalent to the 71,031 trees you would have to plant in an urban environment to otherwise offset that amount of emissions.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Reduced jet engine runtime by 2,448 hours, which can help increase engine life and lengthen time between scheduled maintenance.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Saved 414.4 hours of surface delay time, which is less time sitting going nowhere.</a:t>
            </a:r>
          </a:p>
          <a:p>
            <a:endParaRPr lang="en-US" dirty="0"/>
          </a:p>
          <a:p>
            <a:endParaRPr lang="en-US" dirty="0"/>
          </a:p>
          <a:p>
            <a:r>
              <a:rPr lang="en-US" dirty="0"/>
              <a:t>ATD by phases: </a:t>
            </a:r>
          </a:p>
          <a:p>
            <a:endParaRPr lang="en-US" dirty="0"/>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Phase One began in September 2017, introducing the tools and folding in the participation of the FAA’s various air traffic control and management facilities that oversee traffic in and out of Charlotte. Also involved was American Airlines, which directs aircraft surface movements near the airport’s terminal building on behalf of all the airlines there.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Phase Two expanded the scope of the demonstration to include the FAA’s Air Route Traffic Control Center based in Atlanta, which borders the Washington center based in Virginia that was included in Phase One. In addition to a geographic expansion of the demonstration, Phase Two also introduced five new technical capabilities.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Phase Three will focus on coordinating air traffic departing Dallas/Ft. Worth International airport and nearby Dallas Love Field airport and will see Southwest Airlines join American Airlines as participants. Phase Three officially began this month, although the system was put through its paces in a sort of “soft open” earlier in the year.</a:t>
            </a:r>
          </a:p>
          <a:p>
            <a:endParaRPr lang="en-US" dirty="0"/>
          </a:p>
          <a:p>
            <a:r>
              <a:rPr lang="en-US" dirty="0"/>
              <a:t>IOC collaboration:</a:t>
            </a:r>
            <a:r>
              <a:rPr lang="en-US" baseline="0" dirty="0"/>
              <a:t>  Dynamic Weather Routes (DWR) . </a:t>
            </a:r>
            <a:r>
              <a:rPr lang="en-US" dirty="0"/>
              <a:t>continuously analyzes active flights in </a:t>
            </a:r>
            <a:r>
              <a:rPr lang="en-US" dirty="0" err="1"/>
              <a:t>en</a:t>
            </a:r>
            <a:r>
              <a:rPr lang="en-US" dirty="0"/>
              <a:t> route airspace and finds simple route corrections to achieve more time- and fuel-efficient routes around convective weather. A strong partnership between NASA, American Airlines (AA), and the Federal Aviation Administration has enabled testing of DWR in real-world air traffic operations. NASA and AA have been conducting a trial of DWR at AA’s Integrated Operations Center in Fort Worth, Texas since July 2012. Results indicate that AA flights with DWR in use realize about 20% more savings than non-AA flights. A weather forecast analysis examines the extent to which DWR routes rated acceptable by AA users remain clear of downstream weather. A sector congestion analysis indicates congestion could be reduced 19-38% if all flights fly DWR routes rather than nominal weather-avoidance routes. https://pdfs.semanticscholar.org/43b6/10b2883d7d2d14837253633b482be0ba8ff8.pdf</a:t>
            </a:r>
          </a:p>
        </p:txBody>
      </p:sp>
      <p:sp>
        <p:nvSpPr>
          <p:cNvPr id="4" name="Slide Number Placeholder 3"/>
          <p:cNvSpPr>
            <a:spLocks noGrp="1"/>
          </p:cNvSpPr>
          <p:nvPr>
            <p:ph type="sldNum" sz="quarter" idx="10"/>
          </p:nvPr>
        </p:nvSpPr>
        <p:spPr/>
        <p:txBody>
          <a:bodyPr/>
          <a:lstStyle/>
          <a:p>
            <a:fld id="{09E406CA-125C-402E-AAB6-1D60E2C16039}" type="slidenum">
              <a:rPr lang="en-US" smtClean="0"/>
              <a:t>5</a:t>
            </a:fld>
            <a:endParaRPr lang="en-US"/>
          </a:p>
        </p:txBody>
      </p:sp>
    </p:spTree>
    <p:extLst>
      <p:ext uri="{BB962C8B-B14F-4D97-AF65-F5344CB8AC3E}">
        <p14:creationId xmlns:p14="http://schemas.microsoft.com/office/powerpoint/2010/main" val="2768810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E406CA-125C-402E-AAB6-1D60E2C16039}" type="slidenum">
              <a:rPr lang="en-US" smtClean="0"/>
              <a:t>7</a:t>
            </a:fld>
            <a:endParaRPr lang="en-US"/>
          </a:p>
        </p:txBody>
      </p:sp>
    </p:spTree>
    <p:extLst>
      <p:ext uri="{BB962C8B-B14F-4D97-AF65-F5344CB8AC3E}">
        <p14:creationId xmlns:p14="http://schemas.microsoft.com/office/powerpoint/2010/main" val="4228793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dirty="0"/>
          </a:p>
        </p:txBody>
      </p:sp>
      <p:sp>
        <p:nvSpPr>
          <p:cNvPr id="4" name="Slide Number Placeholder 3"/>
          <p:cNvSpPr>
            <a:spLocks noGrp="1"/>
          </p:cNvSpPr>
          <p:nvPr>
            <p:ph type="sldNum" sz="quarter" idx="10"/>
          </p:nvPr>
        </p:nvSpPr>
        <p:spPr/>
        <p:txBody>
          <a:bodyPr/>
          <a:lstStyle/>
          <a:p>
            <a:fld id="{09E406CA-125C-402E-AAB6-1D60E2C16039}" type="slidenum">
              <a:rPr lang="en-US" smtClean="0"/>
              <a:t>8</a:t>
            </a:fld>
            <a:endParaRPr lang="en-US"/>
          </a:p>
        </p:txBody>
      </p:sp>
    </p:spTree>
    <p:extLst>
      <p:ext uri="{BB962C8B-B14F-4D97-AF65-F5344CB8AC3E}">
        <p14:creationId xmlns:p14="http://schemas.microsoft.com/office/powerpoint/2010/main" val="1672723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35DBC750-3924-4EFC-BE88-0EAEA0FEEC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2782FE98-AA3E-4B41-A14E-0018B59F7B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4100" name="Slide Number Placeholder 3">
            <a:extLst>
              <a:ext uri="{FF2B5EF4-FFF2-40B4-BE49-F238E27FC236}">
                <a16:creationId xmlns:a16="http://schemas.microsoft.com/office/drawing/2014/main" id="{BFE9D72A-98E2-45DE-8395-1A6AACCB48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53D25F9-F868-4928-8DAC-6C9001D74B51}" type="slidenum">
              <a:rPr lang="en-US" altLang="en-US">
                <a:latin typeface="Arial" panose="020B0604020202020204" pitchFamily="34" charset="0"/>
              </a:rPr>
              <a:pPr>
                <a:spcBef>
                  <a:spcPct val="0"/>
                </a:spcBef>
              </a:pPr>
              <a:t>9</a:t>
            </a:fld>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Use Loss of Control In-Flight</a:t>
            </a:r>
            <a:r>
              <a:rPr lang="en-US" b="1" baseline="0"/>
              <a:t> (LOC-I) example with the work NASA did under the TASA sub-project </a:t>
            </a:r>
          </a:p>
          <a:p>
            <a:pPr marL="228600" indent="-228600">
              <a:buFont typeface="+mj-lt"/>
              <a:buAutoNum type="arabicPeriod"/>
            </a:pPr>
            <a:r>
              <a:rPr lang="en-US" baseline="0"/>
              <a:t>LOC-I was identified as leading cause of aviation fatalities (Boeing, 2010)</a:t>
            </a:r>
          </a:p>
          <a:p>
            <a:pPr marL="228600" indent="-228600">
              <a:buFont typeface="+mj-lt"/>
              <a:buAutoNum type="arabicPeriod"/>
            </a:pPr>
            <a:r>
              <a:rPr lang="en-US" baseline="0"/>
              <a:t>JSAT reviewed accidents for causal factors</a:t>
            </a:r>
          </a:p>
          <a:p>
            <a:pPr marL="228600" indent="-228600">
              <a:buFont typeface="+mj-lt"/>
              <a:buAutoNum type="arabicPeriod"/>
            </a:pPr>
            <a:r>
              <a:rPr lang="en-US" baseline="0"/>
              <a:t>JSIT identified 270 intervention strategies to address causal factors</a:t>
            </a:r>
          </a:p>
          <a:p>
            <a:pPr marL="228600" indent="-228600">
              <a:buFont typeface="+mj-lt"/>
              <a:buAutoNum type="arabicPeriod"/>
            </a:pPr>
            <a:r>
              <a:rPr lang="en-US" baseline="0"/>
              <a:t>CAST developed 15 Safety Enhancements to formalize efforts to assure safety going forward</a:t>
            </a:r>
          </a:p>
          <a:p>
            <a:pPr marL="228600" indent="-228600">
              <a:buFont typeface="+mj-lt"/>
              <a:buAutoNum type="arabicPeriod"/>
            </a:pPr>
            <a:r>
              <a:rPr lang="en-US" baseline="0"/>
              <a:t>NASA-led TRL advancement on 6 research Safety Enhancements</a:t>
            </a:r>
          </a:p>
          <a:p>
            <a:pPr marL="228600" indent="-228600">
              <a:buFont typeface="+mj-lt"/>
              <a:buAutoNum type="arabicPeriod"/>
            </a:pPr>
            <a:r>
              <a:rPr lang="en-US" baseline="0"/>
              <a:t>JIMDAT received NASA-led research on SE advancement and working with industry to implement</a:t>
            </a:r>
          </a:p>
          <a:p>
            <a:r>
              <a:rPr lang="en-US" b="1" i="1" baseline="0"/>
              <a:t>Process took 4+ years… which was considered fast</a:t>
            </a:r>
          </a:p>
        </p:txBody>
      </p:sp>
      <p:sp>
        <p:nvSpPr>
          <p:cNvPr id="4" name="Slide Number Placeholder 3"/>
          <p:cNvSpPr>
            <a:spLocks noGrp="1"/>
          </p:cNvSpPr>
          <p:nvPr>
            <p:ph type="sldNum" sz="quarter" idx="10"/>
          </p:nvPr>
        </p:nvSpPr>
        <p:spPr/>
        <p:txBody>
          <a:bodyPr/>
          <a:lstStyle/>
          <a:p>
            <a:fld id="{A9FF32FA-B7C1-4C36-AD3F-1F143B781FE5}" type="slidenum">
              <a:rPr lang="en-US" smtClean="0"/>
              <a:t>11</a:t>
            </a:fld>
            <a:endParaRPr lang="en-US"/>
          </a:p>
        </p:txBody>
      </p:sp>
    </p:spTree>
    <p:extLst>
      <p:ext uri="{BB962C8B-B14F-4D97-AF65-F5344CB8AC3E}">
        <p14:creationId xmlns:p14="http://schemas.microsoft.com/office/powerpoint/2010/main" val="398758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Sometimes your precursor is in someone </a:t>
            </a:r>
            <a:r>
              <a:rPr lang="en-US" err="1"/>
              <a:t>elses</a:t>
            </a:r>
            <a:r>
              <a:rPr lang="en-US"/>
              <a:t> data. </a:t>
            </a:r>
          </a:p>
          <a:p>
            <a:endParaRPr lang="en-US"/>
          </a:p>
          <a:p>
            <a:r>
              <a:rPr lang="en-US"/>
              <a:t>Right now we can do it with single data sources. These technologies allow us to do something that nobody else can do right now and that is system-wide risk assessment. </a:t>
            </a:r>
          </a:p>
        </p:txBody>
      </p:sp>
      <p:sp>
        <p:nvSpPr>
          <p:cNvPr id="4" name="Slide Number Placeholder 3"/>
          <p:cNvSpPr>
            <a:spLocks noGrp="1"/>
          </p:cNvSpPr>
          <p:nvPr>
            <p:ph type="sldNum" sz="quarter" idx="5"/>
          </p:nvPr>
        </p:nvSpPr>
        <p:spPr/>
        <p:txBody>
          <a:bodyPr/>
          <a:lstStyle/>
          <a:p>
            <a:fld id="{13D46F22-35C6-2E41-84EF-A1DDCCEDE119}" type="slidenum">
              <a:rPr lang="en-US" smtClean="0"/>
              <a:t>12</a:t>
            </a:fld>
            <a:endParaRPr lang="en-US"/>
          </a:p>
        </p:txBody>
      </p:sp>
    </p:spTree>
    <p:extLst>
      <p:ext uri="{BB962C8B-B14F-4D97-AF65-F5344CB8AC3E}">
        <p14:creationId xmlns:p14="http://schemas.microsoft.com/office/powerpoint/2010/main" val="1149251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black"/>
                </a:solidFill>
                <a:effectLst/>
                <a:uLnTx/>
                <a:uFillTx/>
                <a:latin typeface="+mn-lt"/>
                <a:ea typeface="+mn-ea"/>
                <a:cs typeface="+mn-cs"/>
              </a:rPr>
              <a:t>This is accomplished by developing Services, Functions, and Capabilities (SFCs) that perform the 6 key elements of Risk Management and Safety Assurance with reduced levels of human interaction and dramatically increased responsiveness (In-Time).</a:t>
            </a:r>
          </a:p>
          <a:p>
            <a:endParaRPr lang="en-US"/>
          </a:p>
        </p:txBody>
      </p:sp>
      <p:sp>
        <p:nvSpPr>
          <p:cNvPr id="4" name="Slide Number Placeholder 3"/>
          <p:cNvSpPr>
            <a:spLocks noGrp="1"/>
          </p:cNvSpPr>
          <p:nvPr>
            <p:ph type="sldNum" sz="quarter" idx="10"/>
          </p:nvPr>
        </p:nvSpPr>
        <p:spPr/>
        <p:txBody>
          <a:bodyPr/>
          <a:lstStyle/>
          <a:p>
            <a:fld id="{A9FF32FA-B7C1-4C36-AD3F-1F143B781FE5}" type="slidenum">
              <a:rPr lang="en-US" smtClean="0"/>
              <a:t>13</a:t>
            </a:fld>
            <a:endParaRPr lang="en-US"/>
          </a:p>
        </p:txBody>
      </p:sp>
    </p:spTree>
    <p:extLst>
      <p:ext uri="{BB962C8B-B14F-4D97-AF65-F5344CB8AC3E}">
        <p14:creationId xmlns:p14="http://schemas.microsoft.com/office/powerpoint/2010/main" val="1814071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FF32FA-B7C1-4C36-AD3F-1F143B781FE5}" type="slidenum">
              <a:rPr lang="en-US" smtClean="0"/>
              <a:t>14</a:t>
            </a:fld>
            <a:endParaRPr lang="en-US"/>
          </a:p>
        </p:txBody>
      </p:sp>
    </p:spTree>
    <p:extLst>
      <p:ext uri="{BB962C8B-B14F-4D97-AF65-F5344CB8AC3E}">
        <p14:creationId xmlns:p14="http://schemas.microsoft.com/office/powerpoint/2010/main" val="4235222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10000"/>
              </a:lnSpc>
              <a:buFont typeface="Arial" panose="020B0604020202020204" pitchFamily="34" charset="0"/>
              <a:buChar char="•"/>
            </a:pPr>
            <a:r>
              <a:rPr lang="en-US"/>
              <a:t>Future NAS Operations will need to accommodate a broad range of new vehicles and missions and s</a:t>
            </a:r>
            <a:r>
              <a:rPr lang="en-US">
                <a:cs typeface="Calibri" panose="020F0502020204030204" pitchFamily="34" charset="0"/>
              </a:rPr>
              <a:t>erve increasingly dense and more complex operations while maintaining or improving safety and efficiency</a:t>
            </a:r>
          </a:p>
          <a:p>
            <a:pPr marL="171450" indent="-171450">
              <a:lnSpc>
                <a:spcPct val="110000"/>
              </a:lnSpc>
              <a:buFont typeface="Arial" panose="020B0604020202020204" pitchFamily="34" charset="0"/>
              <a:buChar char="•"/>
            </a:pPr>
            <a:r>
              <a:rPr lang="en-US"/>
              <a:t>In order to address the </a:t>
            </a:r>
            <a:r>
              <a:rPr lang="en-US" b="1"/>
              <a:t>diversity</a:t>
            </a:r>
            <a:r>
              <a:rPr lang="en-US"/>
              <a:t>, </a:t>
            </a:r>
            <a:r>
              <a:rPr lang="en-US" b="1"/>
              <a:t>complexity</a:t>
            </a:r>
            <a:r>
              <a:rPr lang="en-US"/>
              <a:t>, </a:t>
            </a:r>
            <a:r>
              <a:rPr lang="en-US" b="1"/>
              <a:t>density</a:t>
            </a:r>
            <a:r>
              <a:rPr lang="en-US"/>
              <a:t> and </a:t>
            </a:r>
            <a:r>
              <a:rPr lang="en-US" b="1"/>
              <a:t>volume</a:t>
            </a:r>
            <a:r>
              <a:rPr lang="en-US"/>
              <a:t> of those operations, higher levels of automation will be required to meet the National Airspace System goals of safety, efficiency, throughput, capacity and individual user goals of mobility, flexibility, and autonomy. </a:t>
            </a:r>
          </a:p>
          <a:p>
            <a:pPr marL="171450" indent="-171450">
              <a:lnSpc>
                <a:spcPct val="110000"/>
              </a:lnSpc>
              <a:buFont typeface="Arial" panose="020B0604020202020204" pitchFamily="34" charset="0"/>
              <a:buChar char="•"/>
            </a:pPr>
            <a:r>
              <a:rPr lang="en-US"/>
              <a:t>Today’s system is human centric:</a:t>
            </a:r>
          </a:p>
          <a:p>
            <a:pPr marL="628650" lvl="1" indent="-171450">
              <a:lnSpc>
                <a:spcPct val="110000"/>
              </a:lnSpc>
              <a:buFont typeface="Arial" panose="020B0604020202020204" pitchFamily="34" charset="0"/>
              <a:buChar char="•"/>
            </a:pPr>
            <a:r>
              <a:rPr lang="en-US"/>
              <a:t>Aircraft are designed with human in loop for control, monitoring and safety</a:t>
            </a:r>
          </a:p>
          <a:p>
            <a:pPr marL="628650" lvl="1" indent="-171450">
              <a:lnSpc>
                <a:spcPct val="110000"/>
              </a:lnSpc>
              <a:buFont typeface="Arial" panose="020B0604020202020204" pitchFamily="34" charset="0"/>
              <a:buChar char="•"/>
            </a:pPr>
            <a:r>
              <a:rPr lang="en-US"/>
              <a:t>Airspace is designed/constrained to allow humans to actively control, ensure safety</a:t>
            </a:r>
          </a:p>
          <a:p>
            <a:pPr marL="628650" lvl="1" indent="-171450">
              <a:lnSpc>
                <a:spcPct val="110000"/>
              </a:lnSpc>
              <a:buFont typeface="Arial" panose="020B0604020202020204" pitchFamily="34" charset="0"/>
              <a:buChar char="•"/>
            </a:pPr>
            <a:r>
              <a:rPr lang="en-US"/>
              <a:t>The system is very safe, but is not scalable</a:t>
            </a:r>
          </a:p>
          <a:p>
            <a:pPr marL="171450" indent="-171450">
              <a:lnSpc>
                <a:spcPct val="110000"/>
              </a:lnSpc>
              <a:buFont typeface="Arial" panose="020B0604020202020204" pitchFamily="34" charset="0"/>
              <a:buChar char="•"/>
            </a:pPr>
            <a:r>
              <a:rPr lang="en-US"/>
              <a:t>The system must be </a:t>
            </a:r>
            <a:r>
              <a:rPr lang="en-US" b="1"/>
              <a:t>highly interconnected and data-driven</a:t>
            </a:r>
          </a:p>
          <a:p>
            <a:pPr marL="171450" indent="-171450">
              <a:lnSpc>
                <a:spcPct val="110000"/>
              </a:lnSpc>
              <a:buFont typeface="Arial" panose="020B0604020202020204" pitchFamily="34" charset="0"/>
              <a:buChar char="•"/>
            </a:pPr>
            <a:r>
              <a:rPr lang="en-US" b="1"/>
              <a:t>Automation</a:t>
            </a:r>
            <a:r>
              <a:rPr lang="en-US"/>
              <a:t> will be required to assist/offload humans, increase precision for air- and ground-based systems and perform system health monitoring and risk assessment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97C3FF-81E5-2942-9B0A-F5A8116C83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384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FF32FA-B7C1-4C36-AD3F-1F143B781FE5}" type="slidenum">
              <a:rPr lang="en-US" smtClean="0"/>
              <a:t>20</a:t>
            </a:fld>
            <a:endParaRPr lang="en-US"/>
          </a:p>
        </p:txBody>
      </p:sp>
    </p:spTree>
    <p:extLst>
      <p:ext uri="{BB962C8B-B14F-4D97-AF65-F5344CB8AC3E}">
        <p14:creationId xmlns:p14="http://schemas.microsoft.com/office/powerpoint/2010/main" val="1494352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BEC0AA-C041-2743-B16A-61AF16CD3021}"/>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2361883"/>
            <a:ext cx="9144000" cy="2387600"/>
          </a:xfrm>
        </p:spPr>
        <p:txBody>
          <a:bodyPr anchor="ct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484155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6EF17B6F-1662-D241-8781-A0BFD391429C}" type="datetime1">
              <a:rPr lang="en-US" smtClean="0"/>
              <a:t>5/5/22</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pic>
        <p:nvPicPr>
          <p:cNvPr id="7" name="Picture 6">
            <a:extLst>
              <a:ext uri="{FF2B5EF4-FFF2-40B4-BE49-F238E27FC236}">
                <a16:creationId xmlns:a16="http://schemas.microsoft.com/office/drawing/2014/main" id="{840D8468-FA19-744E-820E-12C8BC51AE51}"/>
              </a:ext>
            </a:extLst>
          </p:cNvPr>
          <p:cNvPicPr>
            <a:picLocks noChangeAspect="1"/>
          </p:cNvPicPr>
          <p:nvPr userDrawn="1"/>
        </p:nvPicPr>
        <p:blipFill>
          <a:blip r:embed="rId2"/>
          <a:stretch>
            <a:fillRect/>
          </a:stretch>
        </p:blipFill>
        <p:spPr>
          <a:xfrm>
            <a:off x="4086728" y="165099"/>
            <a:ext cx="3970755" cy="2196784"/>
          </a:xfrm>
          <a:prstGeom prst="rect">
            <a:avLst/>
          </a:prstGeom>
        </p:spPr>
      </p:pic>
    </p:spTree>
    <p:extLst>
      <p:ext uri="{BB962C8B-B14F-4D97-AF65-F5344CB8AC3E}">
        <p14:creationId xmlns:p14="http://schemas.microsoft.com/office/powerpoint/2010/main" val="3136465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5DBF95E8-84A0-8B48-8950-387677775E33}" type="datetime1">
              <a:rPr lang="en-US" smtClean="0"/>
              <a:t>5/5/22</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275888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CF5A16-F331-0040-8A1F-292A29757303}"/>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DBB0DA4E-C59F-A24D-BEA6-3A678120DE2D}" type="datetime1">
              <a:rPr lang="en-US" smtClean="0"/>
              <a:t>5/5/22</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pic>
        <p:nvPicPr>
          <p:cNvPr id="7" name="Picture 6">
            <a:extLst>
              <a:ext uri="{FF2B5EF4-FFF2-40B4-BE49-F238E27FC236}">
                <a16:creationId xmlns:a16="http://schemas.microsoft.com/office/drawing/2014/main" id="{78EF318F-FA04-7044-8250-C5BA995AE81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542" r="-3" b="-3"/>
          <a:stretch/>
        </p:blipFill>
        <p:spPr>
          <a:xfrm>
            <a:off x="20" y="19314"/>
            <a:ext cx="12191980" cy="6857990"/>
          </a:xfrm>
          <a:prstGeom prst="rect">
            <a:avLst/>
          </a:prstGeom>
        </p:spPr>
      </p:pic>
      <p:sp>
        <p:nvSpPr>
          <p:cNvPr id="8" name="Freeform 5">
            <a:extLst>
              <a:ext uri="{FF2B5EF4-FFF2-40B4-BE49-F238E27FC236}">
                <a16:creationId xmlns:a16="http://schemas.microsoft.com/office/drawing/2014/main" id="{494C9CAD-4BE7-2649-8F14-AC64256DA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9" name="Title 1">
            <a:extLst>
              <a:ext uri="{FF2B5EF4-FFF2-40B4-BE49-F238E27FC236}">
                <a16:creationId xmlns:a16="http://schemas.microsoft.com/office/drawing/2014/main" id="{8126D552-7646-164F-892F-911AD21323DC}"/>
              </a:ext>
            </a:extLst>
          </p:cNvPr>
          <p:cNvSpPr txBox="1">
            <a:spLocks/>
          </p:cNvSpPr>
          <p:nvPr userDrawn="1"/>
        </p:nvSpPr>
        <p:spPr>
          <a:xfrm>
            <a:off x="8022021" y="2723931"/>
            <a:ext cx="3852041" cy="1834056"/>
          </a:xfrm>
          <a:prstGeom prst="rect">
            <a:avLst/>
          </a:prstGeom>
        </p:spPr>
        <p:txBody>
          <a:bodyPr vert="horz" lIns="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4000"/>
              <a:t>Title</a:t>
            </a:r>
          </a:p>
        </p:txBody>
      </p:sp>
      <p:cxnSp>
        <p:nvCxnSpPr>
          <p:cNvPr id="10" name="Straight Connector 9">
            <a:extLst>
              <a:ext uri="{FF2B5EF4-FFF2-40B4-BE49-F238E27FC236}">
                <a16:creationId xmlns:a16="http://schemas.microsoft.com/office/drawing/2014/main" id="{50E4D77A-4A1C-6743-8D65-0DEF286377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6167BB8-42C3-874B-B479-AAA11A2AF24C}"/>
              </a:ext>
            </a:extLst>
          </p:cNvPr>
          <p:cNvSpPr/>
          <p:nvPr userDrawn="1"/>
        </p:nvSpPr>
        <p:spPr>
          <a:xfrm>
            <a:off x="9412599" y="5098097"/>
            <a:ext cx="172953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ubtitle 2">
            <a:extLst>
              <a:ext uri="{FF2B5EF4-FFF2-40B4-BE49-F238E27FC236}">
                <a16:creationId xmlns:a16="http://schemas.microsoft.com/office/drawing/2014/main" id="{A5D8BD60-7EDC-0146-88F4-3BC9BFF93A86}"/>
              </a:ext>
            </a:extLst>
          </p:cNvPr>
          <p:cNvSpPr txBox="1">
            <a:spLocks/>
          </p:cNvSpPr>
          <p:nvPr userDrawn="1"/>
        </p:nvSpPr>
        <p:spPr>
          <a:xfrm>
            <a:off x="7861738" y="4662663"/>
            <a:ext cx="4330262" cy="1196270"/>
          </a:xfrm>
          <a:prstGeom prst="rect">
            <a:avLst/>
          </a:prstGeom>
        </p:spPr>
        <p:txBody>
          <a:bodyPr vert="horz" lIns="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a:t>Authors/presenters</a:t>
            </a:r>
          </a:p>
        </p:txBody>
      </p:sp>
    </p:spTree>
    <p:extLst>
      <p:ext uri="{BB962C8B-B14F-4D97-AF65-F5344CB8AC3E}">
        <p14:creationId xmlns:p14="http://schemas.microsoft.com/office/powerpoint/2010/main" val="329587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0A5C8264-1DF1-ED46-8DB5-94444FA485B5}" type="datetime1">
              <a:rPr lang="en-US" smtClean="0"/>
              <a:t>5/5/22</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47876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81701-2A38-BB4A-833E-A9E79F89E3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6DC11-36D3-7D4F-8C24-51A518D05F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AB29E7-DD71-B74A-92EB-F41479270A5F}"/>
              </a:ext>
            </a:extLst>
          </p:cNvPr>
          <p:cNvSpPr>
            <a:spLocks noGrp="1"/>
          </p:cNvSpPr>
          <p:nvPr>
            <p:ph type="dt" sz="half" idx="10"/>
          </p:nvPr>
        </p:nvSpPr>
        <p:spPr/>
        <p:txBody>
          <a:bodyPr/>
          <a:lstStyle/>
          <a:p>
            <a:fld id="{9FA36C85-A227-A74E-8E38-0EC2D5E4CF01}" type="datetime1">
              <a:rPr lang="en-US" smtClean="0"/>
              <a:t>5/5/22</a:t>
            </a:fld>
            <a:endParaRPr lang="en-US"/>
          </a:p>
        </p:txBody>
      </p:sp>
      <p:sp>
        <p:nvSpPr>
          <p:cNvPr id="5" name="Footer Placeholder 4">
            <a:extLst>
              <a:ext uri="{FF2B5EF4-FFF2-40B4-BE49-F238E27FC236}">
                <a16:creationId xmlns:a16="http://schemas.microsoft.com/office/drawing/2014/main" id="{A101EE8F-1B52-F143-BCE4-5294F77CD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F2339-0C1E-BA44-8F76-DC23A3D9CC1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269770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1130968"/>
            <a:ext cx="5618748" cy="5045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1130968"/>
            <a:ext cx="5466347" cy="5045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B283DAAD-9CC6-2C48-8B6D-3FDA1960A1F5}" type="datetime1">
              <a:rPr lang="en-US" smtClean="0"/>
              <a:t>5/5/22</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170556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lvl1pPr>
              <a:defRPr sz="3600"/>
            </a:lvl1p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A56052E1-0FC0-B440-9E27-76275CBDD11E}" type="datetime1">
              <a:rPr lang="en-US" smtClean="0"/>
              <a:t>5/5/22</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96530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AFFD3-FE6D-5B4C-83C1-7A7C0E9AA1B2}"/>
              </a:ext>
            </a:extLst>
          </p:cNvPr>
          <p:cNvSpPr>
            <a:spLocks noGrp="1"/>
          </p:cNvSpPr>
          <p:nvPr>
            <p:ph type="dt" sz="half" idx="10"/>
          </p:nvPr>
        </p:nvSpPr>
        <p:spPr/>
        <p:txBody>
          <a:bodyPr/>
          <a:lstStyle/>
          <a:p>
            <a:fld id="{1661ABE6-037B-0041-A525-2C8ED175AD64}" type="datetime1">
              <a:rPr lang="en-US" smtClean="0"/>
              <a:t>5/5/22</a:t>
            </a:fld>
            <a:endParaRPr lang="en-US"/>
          </a:p>
        </p:txBody>
      </p:sp>
      <p:sp>
        <p:nvSpPr>
          <p:cNvPr id="3" name="Footer Placeholder 2">
            <a:extLst>
              <a:ext uri="{FF2B5EF4-FFF2-40B4-BE49-F238E27FC236}">
                <a16:creationId xmlns:a16="http://schemas.microsoft.com/office/drawing/2014/main" id="{F2B6B3DC-2D23-F841-B19B-2942180D78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76C5F9-EB85-F447-8950-94496397ECF7}"/>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797666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6A25E-A04C-F84E-8AB5-E2BDE8A426F0}"/>
              </a:ext>
            </a:extLst>
          </p:cNvPr>
          <p:cNvSpPr>
            <a:spLocks noGrp="1"/>
          </p:cNvSpPr>
          <p:nvPr>
            <p:ph type="title"/>
          </p:nvPr>
        </p:nvSpPr>
        <p:spPr>
          <a:xfrm>
            <a:off x="836612" y="877507"/>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7D51ED-0A45-9C4D-A033-7B6AE2E7D151}"/>
              </a:ext>
            </a:extLst>
          </p:cNvPr>
          <p:cNvSpPr>
            <a:spLocks noGrp="1"/>
          </p:cNvSpPr>
          <p:nvPr>
            <p:ph idx="1"/>
          </p:nvPr>
        </p:nvSpPr>
        <p:spPr>
          <a:xfrm>
            <a:off x="5183188" y="14927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40D04-3A2A-964A-8040-858D8D319C10}"/>
              </a:ext>
            </a:extLst>
          </p:cNvPr>
          <p:cNvSpPr>
            <a:spLocks noGrp="1"/>
          </p:cNvSpPr>
          <p:nvPr>
            <p:ph type="body" sz="half" idx="2"/>
          </p:nvPr>
        </p:nvSpPr>
        <p:spPr>
          <a:xfrm>
            <a:off x="839788" y="257969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EB7B3D-FF5B-3249-AA4B-1548D269F71D}"/>
              </a:ext>
            </a:extLst>
          </p:cNvPr>
          <p:cNvSpPr>
            <a:spLocks noGrp="1"/>
          </p:cNvSpPr>
          <p:nvPr>
            <p:ph type="dt" sz="half" idx="10"/>
          </p:nvPr>
        </p:nvSpPr>
        <p:spPr/>
        <p:txBody>
          <a:bodyPr/>
          <a:lstStyle/>
          <a:p>
            <a:fld id="{AE8AD5D5-A8F6-9D47-992F-47049885DBA4}" type="datetime1">
              <a:rPr lang="en-US" smtClean="0"/>
              <a:t>5/5/22</a:t>
            </a:fld>
            <a:endParaRPr lang="en-US"/>
          </a:p>
        </p:txBody>
      </p:sp>
      <p:sp>
        <p:nvSpPr>
          <p:cNvPr id="6" name="Footer Placeholder 5">
            <a:extLst>
              <a:ext uri="{FF2B5EF4-FFF2-40B4-BE49-F238E27FC236}">
                <a16:creationId xmlns:a16="http://schemas.microsoft.com/office/drawing/2014/main" id="{8AA4522E-71D7-B042-8DF2-8B5EBF6FC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D450A7-98BB-5D43-A3A1-3FD75B0DBBE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478142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63FEEF97-F18D-D344-AA8D-C72FE037E84B}" type="datetime1">
              <a:rPr lang="en-US" smtClean="0"/>
              <a:t>5/5/22</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3" name="Rectangle 2">
            <a:extLst>
              <a:ext uri="{FF2B5EF4-FFF2-40B4-BE49-F238E27FC236}">
                <a16:creationId xmlns:a16="http://schemas.microsoft.com/office/drawing/2014/main" id="{EB7C3937-E98C-A144-A68F-1DAA647AF0B0}"/>
              </a:ext>
            </a:extLst>
          </p:cNvPr>
          <p:cNvSpPr/>
          <p:nvPr userDrawn="1"/>
        </p:nvSpPr>
        <p:spPr>
          <a:xfrm>
            <a:off x="10417629" y="5671458"/>
            <a:ext cx="1774371" cy="9315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29A7D338-683B-ED49-AC46-8F247D00D775}"/>
              </a:ext>
            </a:extLst>
          </p:cNvPr>
          <p:cNvSpPr>
            <a:spLocks noGrp="1"/>
          </p:cNvSpPr>
          <p:nvPr>
            <p:ph type="ctrTitle" hasCustomPrompt="1"/>
          </p:nvPr>
        </p:nvSpPr>
        <p:spPr>
          <a:xfrm>
            <a:off x="8316686" y="1208313"/>
            <a:ext cx="3875314" cy="2715308"/>
          </a:xfrm>
        </p:spPr>
        <p:txBody>
          <a:bodyPr anchor="t">
            <a:normAutofit/>
          </a:bodyPr>
          <a:lstStyle>
            <a:lvl1pPr algn="r">
              <a:defRPr sz="4400"/>
            </a:lvl1pPr>
          </a:lstStyle>
          <a:p>
            <a:r>
              <a:rPr lang="en-US"/>
              <a:t>Master title</a:t>
            </a:r>
          </a:p>
        </p:txBody>
      </p:sp>
      <p:sp>
        <p:nvSpPr>
          <p:cNvPr id="22" name="Subtitle 2">
            <a:extLst>
              <a:ext uri="{FF2B5EF4-FFF2-40B4-BE49-F238E27FC236}">
                <a16:creationId xmlns:a16="http://schemas.microsoft.com/office/drawing/2014/main" id="{448C0329-E41D-514C-AE18-18B7EC84F658}"/>
              </a:ext>
            </a:extLst>
          </p:cNvPr>
          <p:cNvSpPr>
            <a:spLocks noGrp="1"/>
          </p:cNvSpPr>
          <p:nvPr>
            <p:ph type="subTitle" idx="1" hasCustomPrompt="1"/>
          </p:nvPr>
        </p:nvSpPr>
        <p:spPr>
          <a:xfrm>
            <a:off x="8414656" y="4136570"/>
            <a:ext cx="3777343" cy="1534887"/>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a:t>
            </a:r>
          </a:p>
        </p:txBody>
      </p:sp>
      <p:grpSp>
        <p:nvGrpSpPr>
          <p:cNvPr id="24" name="Group 23">
            <a:extLst>
              <a:ext uri="{FF2B5EF4-FFF2-40B4-BE49-F238E27FC236}">
                <a16:creationId xmlns:a16="http://schemas.microsoft.com/office/drawing/2014/main" id="{FD0D91F3-B36F-D642-AD54-D672A7577F31}"/>
              </a:ext>
            </a:extLst>
          </p:cNvPr>
          <p:cNvGrpSpPr/>
          <p:nvPr userDrawn="1"/>
        </p:nvGrpSpPr>
        <p:grpSpPr>
          <a:xfrm>
            <a:off x="-57505" y="545424"/>
            <a:ext cx="10185112" cy="6094860"/>
            <a:chOff x="-57505" y="545424"/>
            <a:chExt cx="10185112" cy="6094860"/>
          </a:xfrm>
        </p:grpSpPr>
        <p:pic>
          <p:nvPicPr>
            <p:cNvPr id="14" name="Picture 13">
              <a:extLst>
                <a:ext uri="{FF2B5EF4-FFF2-40B4-BE49-F238E27FC236}">
                  <a16:creationId xmlns:a16="http://schemas.microsoft.com/office/drawing/2014/main" id="{0EB8A55F-6462-FA4D-B84B-9A6DC363C81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4808" y="545424"/>
              <a:ext cx="10142415" cy="5104263"/>
            </a:xfrm>
            <a:prstGeom prst="rect">
              <a:avLst/>
            </a:prstGeom>
          </p:spPr>
        </p:pic>
        <p:pic>
          <p:nvPicPr>
            <p:cNvPr id="23" name="Picture 22">
              <a:extLst>
                <a:ext uri="{FF2B5EF4-FFF2-40B4-BE49-F238E27FC236}">
                  <a16:creationId xmlns:a16="http://schemas.microsoft.com/office/drawing/2014/main" id="{4D0504EC-DE66-6544-9FBB-512EA0ACF2D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7505" y="5708739"/>
              <a:ext cx="9990720" cy="931545"/>
            </a:xfrm>
            <a:prstGeom prst="rect">
              <a:avLst/>
            </a:prstGeom>
          </p:spPr>
        </p:pic>
      </p:grpSp>
    </p:spTree>
    <p:extLst>
      <p:ext uri="{BB962C8B-B14F-4D97-AF65-F5344CB8AC3E}">
        <p14:creationId xmlns:p14="http://schemas.microsoft.com/office/powerpoint/2010/main" val="241426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8" name="Google Shape;74;p19">
            <a:extLst>
              <a:ext uri="{FF2B5EF4-FFF2-40B4-BE49-F238E27FC236}">
                <a16:creationId xmlns:a16="http://schemas.microsoft.com/office/drawing/2014/main" id="{79450FB0-5C1F-0C4E-B7B6-19EBCDB1E99D}"/>
              </a:ext>
            </a:extLst>
          </p:cNvPr>
          <p:cNvSpPr/>
          <p:nvPr userDrawn="1"/>
        </p:nvSpPr>
        <p:spPr>
          <a:xfrm>
            <a:off x="7928" y="16725"/>
            <a:ext cx="12184400" cy="838000"/>
          </a:xfrm>
          <a:prstGeom prst="rect">
            <a:avLst/>
          </a:prstGeom>
          <a:gradFill>
            <a:gsLst>
              <a:gs pos="0">
                <a:srgbClr val="FFFFFF"/>
              </a:gs>
              <a:gs pos="100000">
                <a:srgbClr val="0060B0">
                  <a:alpha val="77647"/>
                </a:srgbClr>
              </a:gs>
            </a:gsLst>
            <a:lin ang="10800025" scaled="0"/>
          </a:gradFill>
          <a:ln>
            <a:noFill/>
          </a:ln>
        </p:spPr>
        <p:txBody>
          <a:bodyPr spcFirstLastPara="1" wrap="square" lIns="91433" tIns="45700" rIns="91433" bIns="45700"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867" b="0" i="0" u="none" strike="noStrike" cap="none">
              <a:solidFill>
                <a:srgbClr val="000000"/>
              </a:solidFill>
              <a:latin typeface="Arial Narrow"/>
              <a:ea typeface="Arial Narrow"/>
              <a:cs typeface="Arial Narrow"/>
              <a:sym typeface="Arial Narrow"/>
            </a:endParaRPr>
          </a:p>
        </p:txBody>
      </p:sp>
      <p:pic>
        <p:nvPicPr>
          <p:cNvPr id="9" name="Google Shape;79;p19">
            <a:extLst>
              <a:ext uri="{FF2B5EF4-FFF2-40B4-BE49-F238E27FC236}">
                <a16:creationId xmlns:a16="http://schemas.microsoft.com/office/drawing/2014/main" id="{F951B69D-5DF5-6646-89B7-AFAE63DB8F3A}"/>
              </a:ext>
            </a:extLst>
          </p:cNvPr>
          <p:cNvPicPr preferRelativeResize="0"/>
          <p:nvPr userDrawn="1"/>
        </p:nvPicPr>
        <p:blipFill rotWithShape="1">
          <a:blip r:embed="rId2">
            <a:alphaModFix/>
          </a:blip>
          <a:srcRect/>
          <a:stretch/>
        </p:blipFill>
        <p:spPr>
          <a:xfrm>
            <a:off x="11245114" y="125287"/>
            <a:ext cx="753665" cy="621076"/>
          </a:xfrm>
          <a:prstGeom prst="rect">
            <a:avLst/>
          </a:prstGeom>
          <a:noFill/>
          <a:ln>
            <a:noFill/>
          </a:ln>
        </p:spPr>
      </p:pic>
      <p:sp>
        <p:nvSpPr>
          <p:cNvPr id="2" name="Date Placeholder 1"/>
          <p:cNvSpPr>
            <a:spLocks noGrp="1"/>
          </p:cNvSpPr>
          <p:nvPr>
            <p:ph type="dt" sz="half" idx="10"/>
          </p:nvPr>
        </p:nvSpPr>
        <p:spPr/>
        <p:txBody>
          <a:bodyPr/>
          <a:lstStyle/>
          <a:p>
            <a:fld id="{032E852D-5184-7448-A650-F56DDBE9D981}" type="datetime1">
              <a:rPr lang="en-US" smtClean="0"/>
              <a:t>5/5/22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6AA17-4294-42AC-8607-A657C9FC79BE}" type="slidenum">
              <a:rPr lang="en-US" smtClean="0"/>
              <a:t>‹#›</a:t>
            </a:fld>
            <a:endParaRPr lang="en-US"/>
          </a:p>
        </p:txBody>
      </p:sp>
      <p:sp>
        <p:nvSpPr>
          <p:cNvPr id="6" name="Title 1">
            <a:extLst>
              <a:ext uri="{FF2B5EF4-FFF2-40B4-BE49-F238E27FC236}">
                <a16:creationId xmlns:a16="http://schemas.microsoft.com/office/drawing/2014/main" id="{CDBD4623-6E8D-9047-9D8D-49AB8E1F3E6B}"/>
              </a:ext>
            </a:extLst>
          </p:cNvPr>
          <p:cNvSpPr>
            <a:spLocks noGrp="1"/>
          </p:cNvSpPr>
          <p:nvPr>
            <p:ph type="title"/>
          </p:nvPr>
        </p:nvSpPr>
        <p:spPr>
          <a:xfrm>
            <a:off x="838200" y="16725"/>
            <a:ext cx="10515600" cy="838201"/>
          </a:xfrm>
        </p:spPr>
        <p:txBody>
          <a:bodyPr/>
          <a:lstStyle>
            <a:lvl1pPr>
              <a:defRPr b="1">
                <a:latin typeface="Corbel" panose="020B0503020204020204" pitchFamily="34" charset="0"/>
              </a:defRPr>
            </a:lvl1pPr>
          </a:lstStyle>
          <a:p>
            <a:r>
              <a:rPr lang="en-US"/>
              <a:t>Click to edit Master title style</a:t>
            </a:r>
          </a:p>
        </p:txBody>
      </p:sp>
      <p:sp>
        <p:nvSpPr>
          <p:cNvPr id="11" name="Rectangle 10">
            <a:extLst>
              <a:ext uri="{FF2B5EF4-FFF2-40B4-BE49-F238E27FC236}">
                <a16:creationId xmlns:a16="http://schemas.microsoft.com/office/drawing/2014/main" id="{9373FFCE-58CA-7944-8E65-95712853BA71}"/>
              </a:ext>
            </a:extLst>
          </p:cNvPr>
          <p:cNvSpPr/>
          <p:nvPr userDrawn="1"/>
        </p:nvSpPr>
        <p:spPr>
          <a:xfrm>
            <a:off x="8966" y="6573794"/>
            <a:ext cx="12183034" cy="267479"/>
          </a:xfrm>
          <a:prstGeom prst="rect">
            <a:avLst/>
          </a:prstGeom>
          <a:solidFill>
            <a:srgbClr val="40BAD2">
              <a:alpha val="32000"/>
            </a:srgbClr>
          </a:solidFill>
          <a:ln w="10795" cap="flat" cmpd="sng" algn="ctr">
            <a:noFill/>
            <a:prstDash val="solid"/>
          </a:ln>
          <a:effectLst/>
        </p:spPr>
      </p:sp>
    </p:spTree>
    <p:extLst>
      <p:ext uri="{BB962C8B-B14F-4D97-AF65-F5344CB8AC3E}">
        <p14:creationId xmlns:p14="http://schemas.microsoft.com/office/powerpoint/2010/main" val="262581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96557F-FB8C-0547-871A-4DCFD45F3F55}"/>
              </a:ext>
            </a:extLst>
          </p:cNvPr>
          <p:cNvSpPr>
            <a:spLocks noGrp="1"/>
          </p:cNvSpPr>
          <p:nvPr>
            <p:ph type="dt" sz="half" idx="10"/>
          </p:nvPr>
        </p:nvSpPr>
        <p:spPr/>
        <p:txBody>
          <a:bodyPr/>
          <a:lstStyle/>
          <a:p>
            <a:fld id="{C99244DA-6536-0946-A9B6-68B9063E7761}" type="datetimeFigureOut">
              <a:rPr lang="en-US" smtClean="0"/>
              <a:t>5/5/22</a:t>
            </a:fld>
            <a:endParaRPr lang="en-US"/>
          </a:p>
        </p:txBody>
      </p:sp>
      <p:sp>
        <p:nvSpPr>
          <p:cNvPr id="3" name="Footer Placeholder 2">
            <a:extLst>
              <a:ext uri="{FF2B5EF4-FFF2-40B4-BE49-F238E27FC236}">
                <a16:creationId xmlns:a16="http://schemas.microsoft.com/office/drawing/2014/main" id="{9B722B7F-305F-6E48-887B-0748FE650D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7C9EE1-8804-8E48-880F-3A9AA92FB6EB}"/>
              </a:ext>
            </a:extLst>
          </p:cNvPr>
          <p:cNvSpPr>
            <a:spLocks noGrp="1"/>
          </p:cNvSpPr>
          <p:nvPr>
            <p:ph type="sldNum" sz="quarter" idx="12"/>
          </p:nvPr>
        </p:nvSpPr>
        <p:spPr/>
        <p:txBody>
          <a:bodyPr/>
          <a:lstStyle/>
          <a:p>
            <a:fld id="{17D30F4B-9F73-734A-AFCD-9387A226CCD7}" type="slidenum">
              <a:rPr lang="en-US" smtClean="0"/>
              <a:t>‹#›</a:t>
            </a:fld>
            <a:endParaRPr lang="en-US"/>
          </a:p>
        </p:txBody>
      </p:sp>
    </p:spTree>
    <p:extLst>
      <p:ext uri="{BB962C8B-B14F-4D97-AF65-F5344CB8AC3E}">
        <p14:creationId xmlns:p14="http://schemas.microsoft.com/office/powerpoint/2010/main" val="4142678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B973764B-E40F-724C-9A03-14FE4F18E8C0}" type="datetime1">
              <a:rPr lang="en-US" smtClean="0"/>
              <a:t>5/5/22</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762874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82D079ED-FAC2-DC41-A70E-580A84C236A3}" type="datetime1">
              <a:rPr lang="en-US" smtClean="0"/>
              <a:t>5/5/22</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283365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56DBF922-ACD0-2D4B-B9B2-E2B57C82C04C}" type="datetime1">
              <a:rPr lang="en-US" smtClean="0"/>
              <a:t>5/5/22</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9A1B05E3-E288-9C46-9FF7-AADA2EE63A7C}"/>
              </a:ext>
            </a:extLst>
          </p:cNvPr>
          <p:cNvCxnSpPr>
            <a:cxnSpLocks/>
          </p:cNvCxnSpPr>
          <p:nvPr userDrawn="1"/>
        </p:nvCxnSpPr>
        <p:spPr>
          <a:xfrm>
            <a:off x="6172199" y="3678498"/>
            <a:ext cx="56187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B4A2AC-C505-8B48-97AB-7A38A218A30C}"/>
              </a:ext>
            </a:extLst>
          </p:cNvPr>
          <p:cNvCxnSpPr>
            <a:cxnSpLocks/>
          </p:cNvCxnSpPr>
          <p:nvPr userDrawn="1"/>
        </p:nvCxnSpPr>
        <p:spPr>
          <a:xfrm>
            <a:off x="6085242" y="1085041"/>
            <a:ext cx="0" cy="56243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88125C-4BBA-D245-AD72-F3B4416C068E}"/>
              </a:ext>
            </a:extLst>
          </p:cNvPr>
          <p:cNvCxnSpPr>
            <a:cxnSpLocks/>
          </p:cNvCxnSpPr>
          <p:nvPr userDrawn="1"/>
        </p:nvCxnSpPr>
        <p:spPr>
          <a:xfrm>
            <a:off x="397041" y="3678498"/>
            <a:ext cx="56187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6769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0BB7B52E-490B-3C40-9257-B5826B567A6B}" type="datetime1">
              <a:rPr lang="en-US" smtClean="0"/>
              <a:t>5/5/22</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9A1B05E3-E288-9C46-9FF7-AADA2EE63A7C}"/>
              </a:ext>
            </a:extLst>
          </p:cNvPr>
          <p:cNvCxnSpPr>
            <a:cxnSpLocks/>
          </p:cNvCxnSpPr>
          <p:nvPr userDrawn="1"/>
        </p:nvCxnSpPr>
        <p:spPr>
          <a:xfrm>
            <a:off x="6172199" y="3678498"/>
            <a:ext cx="56187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B4A2AC-C505-8B48-97AB-7A38A218A30C}"/>
              </a:ext>
            </a:extLst>
          </p:cNvPr>
          <p:cNvCxnSpPr>
            <a:cxnSpLocks/>
          </p:cNvCxnSpPr>
          <p:nvPr userDrawn="1"/>
        </p:nvCxnSpPr>
        <p:spPr>
          <a:xfrm>
            <a:off x="6085242" y="1085041"/>
            <a:ext cx="0" cy="56243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88125C-4BBA-D245-AD72-F3B4416C068E}"/>
              </a:ext>
            </a:extLst>
          </p:cNvPr>
          <p:cNvCxnSpPr>
            <a:cxnSpLocks/>
          </p:cNvCxnSpPr>
          <p:nvPr userDrawn="1"/>
        </p:nvCxnSpPr>
        <p:spPr>
          <a:xfrm>
            <a:off x="397041" y="3678498"/>
            <a:ext cx="56187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0204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14C62B1A-D0F7-624F-8BF9-4044DE8C2F7A}" type="datetime1">
              <a:rPr lang="en-US" smtClean="0"/>
              <a:t>5/5/22</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230986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382B6778-5498-A34A-AD18-28E77B6FDF73}" type="datetime1">
              <a:rPr lang="en-US" smtClean="0"/>
              <a:t>5/5/22</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0261313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95B0B2EE-CE4E-EE47-9787-BAEFE8E8AC65}" type="datetime1">
              <a:rPr lang="en-US" smtClean="0"/>
              <a:t>5/5/22</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9A1B05E3-E288-9C46-9FF7-AADA2EE63A7C}"/>
              </a:ext>
            </a:extLst>
          </p:cNvPr>
          <p:cNvCxnSpPr>
            <a:cxnSpLocks/>
          </p:cNvCxnSpPr>
          <p:nvPr userDrawn="1"/>
        </p:nvCxnSpPr>
        <p:spPr>
          <a:xfrm>
            <a:off x="6172199" y="3678498"/>
            <a:ext cx="56187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B4A2AC-C505-8B48-97AB-7A38A218A30C}"/>
              </a:ext>
            </a:extLst>
          </p:cNvPr>
          <p:cNvCxnSpPr>
            <a:cxnSpLocks/>
          </p:cNvCxnSpPr>
          <p:nvPr userDrawn="1"/>
        </p:nvCxnSpPr>
        <p:spPr>
          <a:xfrm>
            <a:off x="6085242" y="1085041"/>
            <a:ext cx="0" cy="56243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88125C-4BBA-D245-AD72-F3B4416C068E}"/>
              </a:ext>
            </a:extLst>
          </p:cNvPr>
          <p:cNvCxnSpPr>
            <a:cxnSpLocks/>
          </p:cNvCxnSpPr>
          <p:nvPr userDrawn="1"/>
        </p:nvCxnSpPr>
        <p:spPr>
          <a:xfrm>
            <a:off x="397041" y="3678498"/>
            <a:ext cx="56187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17036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3FC67B0A-F24C-0A44-90B7-21FEFB115FD6}" type="datetime1">
              <a:rPr lang="en-US" smtClean="0"/>
              <a:t>5/5/22</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9A1B05E3-E288-9C46-9FF7-AADA2EE63A7C}"/>
              </a:ext>
            </a:extLst>
          </p:cNvPr>
          <p:cNvCxnSpPr>
            <a:cxnSpLocks/>
          </p:cNvCxnSpPr>
          <p:nvPr userDrawn="1"/>
        </p:nvCxnSpPr>
        <p:spPr>
          <a:xfrm>
            <a:off x="6172199" y="3678498"/>
            <a:ext cx="56187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B4A2AC-C505-8B48-97AB-7A38A218A30C}"/>
              </a:ext>
            </a:extLst>
          </p:cNvPr>
          <p:cNvCxnSpPr>
            <a:cxnSpLocks/>
          </p:cNvCxnSpPr>
          <p:nvPr userDrawn="1"/>
        </p:nvCxnSpPr>
        <p:spPr>
          <a:xfrm>
            <a:off x="6085242" y="1085041"/>
            <a:ext cx="0" cy="56243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88125C-4BBA-D245-AD72-F3B4416C068E}"/>
              </a:ext>
            </a:extLst>
          </p:cNvPr>
          <p:cNvCxnSpPr>
            <a:cxnSpLocks/>
          </p:cNvCxnSpPr>
          <p:nvPr userDrawn="1"/>
        </p:nvCxnSpPr>
        <p:spPr>
          <a:xfrm>
            <a:off x="397041" y="3678498"/>
            <a:ext cx="56187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47272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BEC0AA-C041-2743-B16A-61AF16CD3021}"/>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2361883"/>
            <a:ext cx="9144000" cy="2387600"/>
          </a:xfrm>
        </p:spPr>
        <p:txBody>
          <a:bodyPr anchor="ct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484155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B3982D32-4AA2-2F4F-9954-05C2E1EF045E}" type="datetime1">
              <a:rPr lang="en-US" smtClean="0"/>
              <a:t>5/5/22</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pic>
        <p:nvPicPr>
          <p:cNvPr id="7" name="Picture 6">
            <a:extLst>
              <a:ext uri="{FF2B5EF4-FFF2-40B4-BE49-F238E27FC236}">
                <a16:creationId xmlns:a16="http://schemas.microsoft.com/office/drawing/2014/main" id="{840D8468-FA19-744E-820E-12C8BC51AE51}"/>
              </a:ext>
            </a:extLst>
          </p:cNvPr>
          <p:cNvPicPr>
            <a:picLocks noChangeAspect="1"/>
          </p:cNvPicPr>
          <p:nvPr userDrawn="1"/>
        </p:nvPicPr>
        <p:blipFill>
          <a:blip r:embed="rId2"/>
          <a:stretch>
            <a:fillRect/>
          </a:stretch>
        </p:blipFill>
        <p:spPr>
          <a:xfrm>
            <a:off x="4086728" y="165099"/>
            <a:ext cx="3970755" cy="2196784"/>
          </a:xfrm>
          <a:prstGeom prst="rect">
            <a:avLst/>
          </a:prstGeom>
        </p:spPr>
      </p:pic>
    </p:spTree>
    <p:extLst>
      <p:ext uri="{BB962C8B-B14F-4D97-AF65-F5344CB8AC3E}">
        <p14:creationId xmlns:p14="http://schemas.microsoft.com/office/powerpoint/2010/main" val="1530578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1.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9FC6A1B7-8A5F-E346-B07A-C77DD6941B76}" type="datetime1">
              <a:rPr lang="en-US" smtClean="0"/>
              <a:t>5/5/22</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245113" y="125287"/>
            <a:ext cx="753665" cy="621076"/>
          </a:xfrm>
          <a:prstGeom prst="rect">
            <a:avLst/>
          </a:prstGeom>
        </p:spPr>
      </p:pic>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a:t>Click to edit Master title style</a:t>
            </a:r>
          </a:p>
        </p:txBody>
      </p:sp>
      <p:sp>
        <p:nvSpPr>
          <p:cNvPr id="13" name="Rectangle 21">
            <a:extLst>
              <a:ext uri="{FF2B5EF4-FFF2-40B4-BE49-F238E27FC236}">
                <a16:creationId xmlns:a16="http://schemas.microsoft.com/office/drawing/2014/main" id="{7BBC8750-3B25-A849-9868-3F5B35D19548}"/>
              </a:ext>
            </a:extLst>
          </p:cNvPr>
          <p:cNvSpPr>
            <a:spLocks noChangeArrowheads="1"/>
          </p:cNvSpPr>
          <p:nvPr userDrawn="1"/>
        </p:nvSpPr>
        <p:spPr bwMode="auto">
          <a:xfrm flipH="1">
            <a:off x="0" y="832733"/>
            <a:ext cx="12195484"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Tree>
    <p:extLst>
      <p:ext uri="{BB962C8B-B14F-4D97-AF65-F5344CB8AC3E}">
        <p14:creationId xmlns:p14="http://schemas.microsoft.com/office/powerpoint/2010/main" val="3390238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92" r:id="rId11"/>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4FE54-E48B-E74F-A250-E128A03B60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4B43C2-85A2-9A4F-BEBC-CD4BA5318F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84DEE-AD92-B143-A264-FBB767E17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9244DA-6536-0946-A9B6-68B9063E7761}" type="datetimeFigureOut">
              <a:rPr lang="en-US" smtClean="0"/>
              <a:t>5/5/22</a:t>
            </a:fld>
            <a:endParaRPr lang="en-US"/>
          </a:p>
        </p:txBody>
      </p:sp>
      <p:sp>
        <p:nvSpPr>
          <p:cNvPr id="5" name="Footer Placeholder 4">
            <a:extLst>
              <a:ext uri="{FF2B5EF4-FFF2-40B4-BE49-F238E27FC236}">
                <a16:creationId xmlns:a16="http://schemas.microsoft.com/office/drawing/2014/main" id="{25DD2ED3-A55D-564B-85B7-B5F128DFE5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FB2DAA3-E1DB-5E46-A8E3-2A60320AC4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D30F4B-9F73-734A-AFCD-9387A226CCD7}" type="slidenum">
              <a:rPr lang="en-US" smtClean="0"/>
              <a:t>‹#›</a:t>
            </a:fld>
            <a:endParaRPr lang="en-US"/>
          </a:p>
        </p:txBody>
      </p:sp>
    </p:spTree>
    <p:extLst>
      <p:ext uri="{BB962C8B-B14F-4D97-AF65-F5344CB8AC3E}">
        <p14:creationId xmlns:p14="http://schemas.microsoft.com/office/powerpoint/2010/main" val="2330474391"/>
      </p:ext>
    </p:extLst>
  </p:cSld>
  <p:clrMap bg1="lt1" tx1="dk1" bg2="lt2" tx2="dk2" accent1="accent1" accent2="accent2" accent3="accent3" accent4="accent4" accent5="accent5" accent6="accent6" hlink="hlink" folHlink="folHlink"/>
  <p:sldLayoutIdLst>
    <p:sldLayoutId id="21474837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7F9B6331-3DCA-3E44-86A2-DFC71CFF0C9E}" type="datetime1">
              <a:rPr lang="en-US" smtClean="0"/>
              <a:t>5/5/22</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95484"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55022734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CA18E451-8D52-D945-956A-56F01B8C20B3}" type="datetime1">
              <a:rPr lang="en-US" smtClean="0"/>
              <a:t>5/5/22</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95484"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71624317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microsoft.com/office/2007/relationships/hdphoto" Target="../media/hdphoto9.wdp"/><Relationship Id="rId18" Type="http://schemas.openxmlformats.org/officeDocument/2006/relationships/image" Target="../media/image21.png"/><Relationship Id="rId3" Type="http://schemas.openxmlformats.org/officeDocument/2006/relationships/image" Target="../media/image13.png"/><Relationship Id="rId21" Type="http://schemas.microsoft.com/office/2007/relationships/hdphoto" Target="../media/hdphoto13.wdp"/><Relationship Id="rId7" Type="http://schemas.microsoft.com/office/2007/relationships/hdphoto" Target="../media/hdphoto6.wdp"/><Relationship Id="rId12" Type="http://schemas.openxmlformats.org/officeDocument/2006/relationships/image" Target="../media/image18.png"/><Relationship Id="rId17" Type="http://schemas.microsoft.com/office/2007/relationships/hdphoto" Target="../media/hdphoto11.wdp"/><Relationship Id="rId2" Type="http://schemas.openxmlformats.org/officeDocument/2006/relationships/notesSlide" Target="../notesSlides/notesSlide4.xml"/><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5.png"/><Relationship Id="rId11" Type="http://schemas.microsoft.com/office/2007/relationships/hdphoto" Target="../media/hdphoto8.wdp"/><Relationship Id="rId5" Type="http://schemas.openxmlformats.org/officeDocument/2006/relationships/image" Target="../media/image14.png"/><Relationship Id="rId15" Type="http://schemas.microsoft.com/office/2007/relationships/hdphoto" Target="../media/hdphoto10.wdp"/><Relationship Id="rId23" Type="http://schemas.microsoft.com/office/2007/relationships/hdphoto" Target="../media/hdphoto14.wdp"/><Relationship Id="rId10" Type="http://schemas.openxmlformats.org/officeDocument/2006/relationships/image" Target="../media/image17.png"/><Relationship Id="rId19" Type="http://schemas.microsoft.com/office/2007/relationships/hdphoto" Target="../media/hdphoto12.wdp"/><Relationship Id="rId4" Type="http://schemas.microsoft.com/office/2007/relationships/hdphoto" Target="../media/hdphoto5.wdp"/><Relationship Id="rId9" Type="http://schemas.microsoft.com/office/2007/relationships/hdphoto" Target="../media/hdphoto7.wdp"/><Relationship Id="rId14" Type="http://schemas.openxmlformats.org/officeDocument/2006/relationships/image" Target="../media/image19.png"/><Relationship Id="rId22"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hdphoto" Target="../media/hdphoto15.wdp"/><Relationship Id="rId7"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png"/><Relationship Id="rId11" Type="http://schemas.microsoft.com/office/2007/relationships/hdphoto" Target="../media/hdphoto16.wdp"/><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jpeg"/></Relationships>
</file>

<file path=ppt/slides/_rels/slide7.xml.rels><?xml version="1.0" encoding="UTF-8" standalone="yes"?>
<Relationships xmlns="http://schemas.openxmlformats.org/package/2006/relationships"><Relationship Id="rId8" Type="http://schemas.microsoft.com/office/2007/relationships/hdphoto" Target="../media/hdphoto19.wdp"/><Relationship Id="rId13" Type="http://schemas.microsoft.com/office/2007/relationships/hdphoto" Target="../media/hdphoto21.wdp"/><Relationship Id="rId18" Type="http://schemas.microsoft.com/office/2007/relationships/hdphoto" Target="../media/hdphoto22.wdp"/><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36.png"/><Relationship Id="rId17" Type="http://schemas.openxmlformats.org/officeDocument/2006/relationships/image" Target="../media/image31.png"/><Relationship Id="rId2" Type="http://schemas.openxmlformats.org/officeDocument/2006/relationships/notesSlide" Target="../notesSlides/notesSlide5.xml"/><Relationship Id="rId16" Type="http://schemas.openxmlformats.org/officeDocument/2006/relationships/image" Target="../media/image28.png"/><Relationship Id="rId1" Type="http://schemas.openxmlformats.org/officeDocument/2006/relationships/slideLayout" Target="../slideLayouts/slideLayout7.xml"/><Relationship Id="rId6" Type="http://schemas.microsoft.com/office/2007/relationships/hdphoto" Target="../media/hdphoto18.wdp"/><Relationship Id="rId11" Type="http://schemas.microsoft.com/office/2007/relationships/hdphoto" Target="../media/hdphoto20.wdp"/><Relationship Id="rId5" Type="http://schemas.openxmlformats.org/officeDocument/2006/relationships/image" Target="../media/image33.png"/><Relationship Id="rId15" Type="http://schemas.microsoft.com/office/2007/relationships/hdphoto" Target="../media/hdphoto15.wdp"/><Relationship Id="rId10" Type="http://schemas.openxmlformats.org/officeDocument/2006/relationships/image" Target="../media/image35.png"/><Relationship Id="rId4" Type="http://schemas.microsoft.com/office/2007/relationships/hdphoto" Target="../media/hdphoto17.wdp"/><Relationship Id="rId9" Type="http://schemas.openxmlformats.org/officeDocument/2006/relationships/image" Target="cid:AF2B24F4-F29C-4485-964A-B24FA856CC06" TargetMode="External"/><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6.xml"/><Relationship Id="rId7"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8.jpeg"/><Relationship Id="rId5" Type="http://schemas.openxmlformats.org/officeDocument/2006/relationships/image" Target="../media/image37.wmf"/><Relationship Id="rId4" Type="http://schemas.openxmlformats.org/officeDocument/2006/relationships/oleObject" Target="../embeddings/oleObject1.bin"/><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9.png"/><Relationship Id="rId3" Type="http://schemas.openxmlformats.org/officeDocument/2006/relationships/image" Target="../media/image1.pdf"/><Relationship Id="rId7" Type="http://schemas.openxmlformats.org/officeDocument/2006/relationships/image" Target="../media/image44.png"/><Relationship Id="rId12" Type="http://schemas.openxmlformats.org/officeDocument/2006/relationships/image" Target="../media/image3.pdf"/><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2.pdf"/><Relationship Id="rId10" Type="http://schemas.openxmlformats.org/officeDocument/2006/relationships/image" Target="../media/image47.png"/><Relationship Id="rId4" Type="http://schemas.openxmlformats.org/officeDocument/2006/relationships/image" Target="../media/image42.png"/><Relationship Id="rId9" Type="http://schemas.openxmlformats.org/officeDocument/2006/relationships/image" Target="../media/image46.png"/><Relationship Id="rId14"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emf"/><Relationship Id="rId4" Type="http://schemas.openxmlformats.org/officeDocument/2006/relationships/image" Target="../media/image52.emf"/></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2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EFD328-D06F-9C4C-AB1C-6EC7D2FB4804}"/>
              </a:ext>
            </a:extLst>
          </p:cNvPr>
          <p:cNvSpPr/>
          <p:nvPr/>
        </p:nvSpPr>
        <p:spPr>
          <a:xfrm>
            <a:off x="0" y="0"/>
            <a:ext cx="5556069"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69618B5-E467-7942-8C39-D32F0984358D}"/>
              </a:ext>
            </a:extLst>
          </p:cNvPr>
          <p:cNvSpPr txBox="1"/>
          <p:nvPr/>
        </p:nvSpPr>
        <p:spPr>
          <a:xfrm>
            <a:off x="734201" y="2618399"/>
            <a:ext cx="3833520" cy="2308324"/>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Advanced Safety Management Systems</a:t>
            </a:r>
          </a:p>
        </p:txBody>
      </p:sp>
      <p:sp>
        <p:nvSpPr>
          <p:cNvPr id="12" name="TextBox 11">
            <a:extLst>
              <a:ext uri="{FF2B5EF4-FFF2-40B4-BE49-F238E27FC236}">
                <a16:creationId xmlns:a16="http://schemas.microsoft.com/office/drawing/2014/main" id="{688D8776-48B9-3E45-8040-6C8054CA56A7}"/>
              </a:ext>
            </a:extLst>
          </p:cNvPr>
          <p:cNvSpPr txBox="1"/>
          <p:nvPr/>
        </p:nvSpPr>
        <p:spPr>
          <a:xfrm>
            <a:off x="6667500" y="5011340"/>
            <a:ext cx="5524500" cy="646331"/>
          </a:xfrm>
          <a:prstGeom prst="rect">
            <a:avLst/>
          </a:prstGeom>
          <a:noFill/>
        </p:spPr>
        <p:txBody>
          <a:bodyPr wrap="square" rtlCol="0">
            <a:spAutoFit/>
          </a:bodyPr>
          <a:lstStyle/>
          <a:p>
            <a:pPr algn="r"/>
            <a:r>
              <a:rPr lang="en-US" dirty="0">
                <a:latin typeface="Arial" panose="020B0604020202020204" pitchFamily="34" charset="0"/>
                <a:cs typeface="Arial" panose="020B0604020202020204" pitchFamily="34" charset="0"/>
              </a:rPr>
              <a:t>Business Aviation Safety Summit</a:t>
            </a:r>
          </a:p>
          <a:p>
            <a:pPr algn="r"/>
            <a:r>
              <a:rPr lang="en-US" dirty="0">
                <a:latin typeface="Arial" panose="020B0604020202020204" pitchFamily="34" charset="0"/>
                <a:cs typeface="Arial" panose="020B0604020202020204" pitchFamily="34" charset="0"/>
              </a:rPr>
              <a:t>May 11</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2022</a:t>
            </a:r>
          </a:p>
        </p:txBody>
      </p:sp>
      <p:sp>
        <p:nvSpPr>
          <p:cNvPr id="15" name="TextBox 14">
            <a:extLst>
              <a:ext uri="{FF2B5EF4-FFF2-40B4-BE49-F238E27FC236}">
                <a16:creationId xmlns:a16="http://schemas.microsoft.com/office/drawing/2014/main" id="{EE45867F-DDEF-4948-B03E-81D59A679A79}"/>
              </a:ext>
            </a:extLst>
          </p:cNvPr>
          <p:cNvSpPr txBox="1"/>
          <p:nvPr/>
        </p:nvSpPr>
        <p:spPr>
          <a:xfrm>
            <a:off x="5704114" y="5839397"/>
            <a:ext cx="6487886" cy="923330"/>
          </a:xfrm>
          <a:prstGeom prst="rect">
            <a:avLst/>
          </a:prstGeom>
          <a:noFill/>
        </p:spPr>
        <p:txBody>
          <a:bodyPr wrap="square" rtlCol="0">
            <a:spAutoFit/>
          </a:bodyPr>
          <a:lstStyle/>
          <a:p>
            <a:pPr algn="r"/>
            <a:r>
              <a:rPr lang="en-US" dirty="0">
                <a:latin typeface="Arial" panose="020B0604020202020204" pitchFamily="34" charset="0"/>
                <a:cs typeface="Arial" panose="020B0604020202020204" pitchFamily="34" charset="0"/>
              </a:rPr>
              <a:t>Dr. Kyle Ellis</a:t>
            </a:r>
          </a:p>
          <a:p>
            <a:pPr algn="r"/>
            <a:r>
              <a:rPr lang="en-US" dirty="0">
                <a:latin typeface="Arial" panose="020B0604020202020204" pitchFamily="34" charset="0"/>
                <a:cs typeface="Arial" panose="020B0604020202020204" pitchFamily="34" charset="0"/>
              </a:rPr>
              <a:t>System-Wide Safety Project</a:t>
            </a:r>
          </a:p>
          <a:p>
            <a:pPr algn="r"/>
            <a:r>
              <a:rPr lang="en-US" dirty="0">
                <a:latin typeface="Arial" panose="020B0604020202020204" pitchFamily="34" charset="0"/>
                <a:cs typeface="Arial" panose="020B0604020202020204" pitchFamily="34" charset="0"/>
              </a:rPr>
              <a:t>NASA Airspace Operations and Safety Program</a:t>
            </a:r>
          </a:p>
        </p:txBody>
      </p:sp>
      <p:pic>
        <p:nvPicPr>
          <p:cNvPr id="3" name="Picture 2" descr="A picture containing crowd&#10;&#10;Description automatically generated">
            <a:extLst>
              <a:ext uri="{FF2B5EF4-FFF2-40B4-BE49-F238E27FC236}">
                <a16:creationId xmlns:a16="http://schemas.microsoft.com/office/drawing/2014/main" id="{29E603E6-C644-8541-8D52-4F82150657AB}"/>
              </a:ext>
            </a:extLst>
          </p:cNvPr>
          <p:cNvPicPr>
            <a:picLocks noChangeAspect="1"/>
          </p:cNvPicPr>
          <p:nvPr/>
        </p:nvPicPr>
        <p:blipFill>
          <a:blip r:embed="rId3"/>
          <a:stretch>
            <a:fillRect/>
          </a:stretch>
        </p:blipFill>
        <p:spPr>
          <a:xfrm>
            <a:off x="4567721" y="0"/>
            <a:ext cx="7624279" cy="4926723"/>
          </a:xfrm>
          <a:prstGeom prst="rect">
            <a:avLst/>
          </a:prstGeom>
        </p:spPr>
      </p:pic>
      <p:grpSp>
        <p:nvGrpSpPr>
          <p:cNvPr id="13" name="Group 12">
            <a:extLst>
              <a:ext uri="{FF2B5EF4-FFF2-40B4-BE49-F238E27FC236}">
                <a16:creationId xmlns:a16="http://schemas.microsoft.com/office/drawing/2014/main" id="{3E520AA1-E06F-D441-9D4A-8DB9EECDDD9B}"/>
              </a:ext>
            </a:extLst>
          </p:cNvPr>
          <p:cNvGrpSpPr/>
          <p:nvPr/>
        </p:nvGrpSpPr>
        <p:grpSpPr>
          <a:xfrm>
            <a:off x="10262697" y="67803"/>
            <a:ext cx="2431892" cy="1174510"/>
            <a:chOff x="10436981" y="5777499"/>
            <a:chExt cx="1775974" cy="857727"/>
          </a:xfrm>
        </p:grpSpPr>
        <p:pic>
          <p:nvPicPr>
            <p:cNvPr id="14" name="Picture 13">
              <a:extLst>
                <a:ext uri="{FF2B5EF4-FFF2-40B4-BE49-F238E27FC236}">
                  <a16:creationId xmlns:a16="http://schemas.microsoft.com/office/drawing/2014/main" id="{186C7BB8-3247-EA4A-A506-3359E6090C6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b="21275"/>
            <a:stretch/>
          </p:blipFill>
          <p:spPr>
            <a:xfrm>
              <a:off x="10436981" y="5777499"/>
              <a:ext cx="1425925" cy="621044"/>
            </a:xfrm>
            <a:prstGeom prst="rect">
              <a:avLst/>
            </a:prstGeom>
            <a:effectLst>
              <a:outerShdw sx="102000" sy="102000" algn="ctr" rotWithShape="0">
                <a:schemeClr val="bg1"/>
              </a:outerShdw>
            </a:effectLst>
          </p:spPr>
        </p:pic>
        <p:sp>
          <p:nvSpPr>
            <p:cNvPr id="16" name="TextBox 15">
              <a:extLst>
                <a:ext uri="{FF2B5EF4-FFF2-40B4-BE49-F238E27FC236}">
                  <a16:creationId xmlns:a16="http://schemas.microsoft.com/office/drawing/2014/main" id="{662171DC-34FF-B14E-969C-0A2043C569FB}"/>
                </a:ext>
              </a:extLst>
            </p:cNvPr>
            <p:cNvSpPr txBox="1"/>
            <p:nvPr/>
          </p:nvSpPr>
          <p:spPr>
            <a:xfrm>
              <a:off x="10489406" y="6373616"/>
              <a:ext cx="1723549" cy="261610"/>
            </a:xfrm>
            <a:prstGeom prst="rect">
              <a:avLst/>
            </a:prstGeom>
            <a:noFill/>
          </p:spPr>
          <p:txBody>
            <a:bodyPr wrap="none" rtlCol="0">
              <a:spAutoFit/>
            </a:bodyPr>
            <a:lstStyle/>
            <a:p>
              <a:r>
                <a:rPr lang="en-US" sz="1100" b="1">
                  <a:solidFill>
                    <a:schemeClr val="bg1"/>
                  </a:solidFill>
                  <a:latin typeface="Arial Black" panose="020B0604020202020204" pitchFamily="34" charset="0"/>
                  <a:cs typeface="Arial Black" panose="020B0604020202020204" pitchFamily="34" charset="0"/>
                </a:rPr>
                <a:t>System-Wide Safety</a:t>
              </a:r>
            </a:p>
          </p:txBody>
        </p:sp>
      </p:grpSp>
      <p:cxnSp>
        <p:nvCxnSpPr>
          <p:cNvPr id="6" name="Straight Connector 5">
            <a:extLst>
              <a:ext uri="{FF2B5EF4-FFF2-40B4-BE49-F238E27FC236}">
                <a16:creationId xmlns:a16="http://schemas.microsoft.com/office/drawing/2014/main" id="{914E80AE-67E0-AC45-BD75-7FD90008ED17}"/>
              </a:ext>
            </a:extLst>
          </p:cNvPr>
          <p:cNvCxnSpPr/>
          <p:nvPr/>
        </p:nvCxnSpPr>
        <p:spPr>
          <a:xfrm flipH="1">
            <a:off x="4567721" y="5765074"/>
            <a:ext cx="76242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BF527E4-38D1-9949-AE0D-E03C9FF6CB9E}"/>
              </a:ext>
            </a:extLst>
          </p:cNvPr>
          <p:cNvSpPr/>
          <p:nvPr/>
        </p:nvSpPr>
        <p:spPr>
          <a:xfrm>
            <a:off x="600891" y="3070067"/>
            <a:ext cx="133310" cy="12714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AEBB2F8-4B3F-5B40-B54C-E57973A397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9883" y="642724"/>
            <a:ext cx="1771592" cy="1484787"/>
          </a:xfrm>
          <a:prstGeom prst="rect">
            <a:avLst/>
          </a:prstGeom>
        </p:spPr>
      </p:pic>
      <p:pic>
        <p:nvPicPr>
          <p:cNvPr id="18" name="Picture 17" descr="A picture containing crowd&#10;&#10;Description automatically generated">
            <a:extLst>
              <a:ext uri="{FF2B5EF4-FFF2-40B4-BE49-F238E27FC236}">
                <a16:creationId xmlns:a16="http://schemas.microsoft.com/office/drawing/2014/main" id="{4417CDDF-9DEC-7349-B2AB-04E7EC9B53BE}"/>
              </a:ext>
            </a:extLst>
          </p:cNvPr>
          <p:cNvPicPr>
            <a:picLocks noChangeAspect="1"/>
          </p:cNvPicPr>
          <p:nvPr/>
        </p:nvPicPr>
        <p:blipFill rotWithShape="1">
          <a:blip r:embed="rId3"/>
          <a:srcRect l="7" t="28459" r="97430" b="37957"/>
          <a:stretch/>
        </p:blipFill>
        <p:spPr>
          <a:xfrm>
            <a:off x="580128" y="2951047"/>
            <a:ext cx="195340" cy="1654628"/>
          </a:xfrm>
          <a:prstGeom prst="rect">
            <a:avLst/>
          </a:prstGeom>
        </p:spPr>
      </p:pic>
    </p:spTree>
    <p:extLst>
      <p:ext uri="{BB962C8B-B14F-4D97-AF65-F5344CB8AC3E}">
        <p14:creationId xmlns:p14="http://schemas.microsoft.com/office/powerpoint/2010/main" val="2398705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A565C5A5-D200-D245-9E3C-618CBF7A8EC3}"/>
              </a:ext>
            </a:extLst>
          </p:cNvPr>
          <p:cNvPicPr>
            <a:picLocks noChangeAspect="1"/>
          </p:cNvPicPr>
          <p:nvPr/>
        </p:nvPicPr>
        <p:blipFill>
          <a:blip r:embed="rId2"/>
          <a:stretch>
            <a:fillRect/>
          </a:stretch>
        </p:blipFill>
        <p:spPr>
          <a:xfrm>
            <a:off x="6699" y="0"/>
            <a:ext cx="12185301" cy="6858000"/>
          </a:xfrm>
          <a:prstGeom prst="rect">
            <a:avLst/>
          </a:prstGeom>
        </p:spPr>
      </p:pic>
      <p:sp>
        <p:nvSpPr>
          <p:cNvPr id="3" name="TextBox 2"/>
          <p:cNvSpPr txBox="1"/>
          <p:nvPr/>
        </p:nvSpPr>
        <p:spPr>
          <a:xfrm>
            <a:off x="562346" y="442158"/>
            <a:ext cx="10897849" cy="769441"/>
          </a:xfrm>
          <a:prstGeom prst="rect">
            <a:avLst/>
          </a:prstGeom>
          <a:noFill/>
        </p:spPr>
        <p:txBody>
          <a:bodyPr wrap="square" rtlCol="0">
            <a:spAutoFit/>
          </a:bodyPr>
          <a:lstStyle/>
          <a:p>
            <a:pPr algn="ctr"/>
            <a:r>
              <a:rPr lang="en-US" sz="4400" b="1" dirty="0">
                <a:solidFill>
                  <a:schemeClr val="bg1"/>
                </a:solidFill>
                <a:effectLst>
                  <a:outerShdw blurRad="38100" dist="38100" dir="2700000" algn="tl">
                    <a:schemeClr val="tx1">
                      <a:alpha val="87000"/>
                    </a:schemeClr>
                  </a:outerShdw>
                </a:effectLst>
                <a:latin typeface="Arial" panose="020B0604020202020204" pitchFamily="34" charset="0"/>
                <a:cs typeface="Arial" panose="020B0604020202020204" pitchFamily="34" charset="0"/>
              </a:rPr>
              <a:t>Innovating the Future of Aviation Safety</a:t>
            </a:r>
          </a:p>
        </p:txBody>
      </p:sp>
      <p:sp>
        <p:nvSpPr>
          <p:cNvPr id="4" name="Slide Number Placeholder 3">
            <a:extLst>
              <a:ext uri="{FF2B5EF4-FFF2-40B4-BE49-F238E27FC236}">
                <a16:creationId xmlns:a16="http://schemas.microsoft.com/office/drawing/2014/main" id="{EE6C376C-2705-3741-89AA-2FD780AD544D}"/>
              </a:ext>
            </a:extLst>
          </p:cNvPr>
          <p:cNvSpPr>
            <a:spLocks noGrp="1"/>
          </p:cNvSpPr>
          <p:nvPr>
            <p:ph type="sldNum" sz="quarter" idx="12"/>
          </p:nvPr>
        </p:nvSpPr>
        <p:spPr/>
        <p:txBody>
          <a:bodyPr/>
          <a:lstStyle/>
          <a:p>
            <a:fld id="{4F721D84-F6D2-3543-9891-5E083154C075}" type="slidenum">
              <a:rPr lang="en-US" smtClean="0"/>
              <a:t>2</a:t>
            </a:fld>
            <a:endParaRPr lang="en-US"/>
          </a:p>
        </p:txBody>
      </p:sp>
    </p:spTree>
    <p:extLst>
      <p:ext uri="{BB962C8B-B14F-4D97-AF65-F5344CB8AC3E}">
        <p14:creationId xmlns:p14="http://schemas.microsoft.com/office/powerpoint/2010/main" val="2438083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A66C22-B99D-D245-BD93-4E842C29553D}"/>
              </a:ext>
            </a:extLst>
          </p:cNvPr>
          <p:cNvSpPr txBox="1"/>
          <p:nvPr/>
        </p:nvSpPr>
        <p:spPr>
          <a:xfrm>
            <a:off x="409075" y="1272778"/>
            <a:ext cx="6758080" cy="1785104"/>
          </a:xfrm>
          <a:prstGeom prst="rect">
            <a:avLst/>
          </a:prstGeom>
          <a:noFill/>
        </p:spPr>
        <p:txBody>
          <a:bodyPr wrap="square" lIns="0" rtlCol="0">
            <a:spAutoFit/>
          </a:bodyPr>
          <a:lstStyle/>
          <a:p>
            <a:r>
              <a:rPr lang="en-US" sz="2200" i="1" dirty="0">
                <a:latin typeface="Arial" panose="020B0604020202020204" pitchFamily="34" charset="0"/>
                <a:cs typeface="Arial" panose="020B0604020202020204" pitchFamily="34" charset="0"/>
              </a:rPr>
              <a:t>To </a:t>
            </a:r>
            <a:r>
              <a:rPr lang="en-US" sz="2200" b="1" i="1" dirty="0">
                <a:latin typeface="Arial" panose="020B0604020202020204" pitchFamily="34" charset="0"/>
                <a:cs typeface="Arial" panose="020B0604020202020204" pitchFamily="34" charset="0"/>
              </a:rPr>
              <a:t>explore, discover, and understand</a:t>
            </a:r>
            <a:r>
              <a:rPr lang="en-US" sz="2200" i="1" dirty="0">
                <a:latin typeface="Arial" panose="020B0604020202020204" pitchFamily="34" charset="0"/>
                <a:cs typeface="Arial" panose="020B0604020202020204" pitchFamily="34" charset="0"/>
              </a:rPr>
              <a:t> the </a:t>
            </a:r>
            <a:r>
              <a:rPr lang="en-US" sz="2200" b="1" i="1" dirty="0">
                <a:latin typeface="Arial" panose="020B0604020202020204" pitchFamily="34" charset="0"/>
                <a:cs typeface="Arial" panose="020B0604020202020204" pitchFamily="34" charset="0"/>
              </a:rPr>
              <a:t>impact</a:t>
            </a:r>
            <a:r>
              <a:rPr lang="en-US" sz="2200" i="1" dirty="0">
                <a:latin typeface="Arial" panose="020B0604020202020204" pitchFamily="34" charset="0"/>
                <a:cs typeface="Arial" panose="020B0604020202020204" pitchFamily="34" charset="0"/>
              </a:rPr>
              <a:t> on </a:t>
            </a:r>
            <a:r>
              <a:rPr lang="en-US" sz="2200" b="1" i="1" dirty="0">
                <a:latin typeface="Arial" panose="020B0604020202020204" pitchFamily="34" charset="0"/>
                <a:cs typeface="Arial" panose="020B0604020202020204" pitchFamily="34" charset="0"/>
              </a:rPr>
              <a:t>safety</a:t>
            </a:r>
            <a:r>
              <a:rPr lang="en-US" sz="2200" i="1" dirty="0">
                <a:latin typeface="Arial" panose="020B0604020202020204" pitchFamily="34" charset="0"/>
                <a:cs typeface="Arial" panose="020B0604020202020204" pitchFamily="34" charset="0"/>
              </a:rPr>
              <a:t> of </a:t>
            </a:r>
            <a:r>
              <a:rPr lang="en-US" sz="2200" b="1" i="1" dirty="0">
                <a:latin typeface="Arial" panose="020B0604020202020204" pitchFamily="34" charset="0"/>
                <a:cs typeface="Arial" panose="020B0604020202020204" pitchFamily="34" charset="0"/>
              </a:rPr>
              <a:t>growing complexity</a:t>
            </a:r>
            <a:r>
              <a:rPr lang="en-US" sz="2200" i="1" dirty="0">
                <a:latin typeface="Arial" panose="020B0604020202020204" pitchFamily="34" charset="0"/>
                <a:cs typeface="Arial" panose="020B0604020202020204" pitchFamily="34" charset="0"/>
              </a:rPr>
              <a:t> introduced by modernization aimed at improving the </a:t>
            </a:r>
            <a:r>
              <a:rPr lang="en-US" sz="2200" b="1" i="1" dirty="0">
                <a:latin typeface="Arial" panose="020B0604020202020204" pitchFamily="34" charset="0"/>
                <a:cs typeface="Arial" panose="020B0604020202020204" pitchFamily="34" charset="0"/>
              </a:rPr>
              <a:t>efficiency of flight</a:t>
            </a:r>
            <a:r>
              <a:rPr lang="en-US" sz="2200" i="1" dirty="0">
                <a:latin typeface="Arial" panose="020B0604020202020204" pitchFamily="34" charset="0"/>
                <a:cs typeface="Arial" panose="020B0604020202020204" pitchFamily="34" charset="0"/>
              </a:rPr>
              <a:t>, the </a:t>
            </a:r>
            <a:r>
              <a:rPr lang="en-US" sz="2200" b="1" i="1" dirty="0">
                <a:latin typeface="Arial" panose="020B0604020202020204" pitchFamily="34" charset="0"/>
                <a:cs typeface="Arial" panose="020B0604020202020204" pitchFamily="34" charset="0"/>
              </a:rPr>
              <a:t>access to airspace</a:t>
            </a:r>
            <a:r>
              <a:rPr lang="en-US" sz="2200" i="1" dirty="0">
                <a:latin typeface="Arial" panose="020B0604020202020204" pitchFamily="34" charset="0"/>
                <a:cs typeface="Arial" panose="020B0604020202020204" pitchFamily="34" charset="0"/>
              </a:rPr>
              <a:t>, and/or the </a:t>
            </a:r>
            <a:r>
              <a:rPr lang="en-US" sz="2200" b="1" i="1" dirty="0">
                <a:latin typeface="Arial" panose="020B0604020202020204" pitchFamily="34" charset="0"/>
                <a:cs typeface="Arial" panose="020B0604020202020204" pitchFamily="34" charset="0"/>
              </a:rPr>
              <a:t>expansion of services provided by air vehicles</a:t>
            </a:r>
            <a:r>
              <a:rPr lang="en-US" sz="2200" i="1"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DBC29573-EE8D-634D-95B4-6F8646C5087D}"/>
              </a:ext>
            </a:extLst>
          </p:cNvPr>
          <p:cNvSpPr txBox="1"/>
          <p:nvPr/>
        </p:nvSpPr>
        <p:spPr>
          <a:xfrm>
            <a:off x="5157847" y="4529299"/>
            <a:ext cx="6924336" cy="1785104"/>
          </a:xfrm>
          <a:prstGeom prst="rect">
            <a:avLst/>
          </a:prstGeom>
          <a:noFill/>
        </p:spPr>
        <p:txBody>
          <a:bodyPr wrap="square" lIns="0" rtlCol="0">
            <a:spAutoFit/>
          </a:bodyPr>
          <a:lstStyle/>
          <a:p>
            <a:r>
              <a:rPr lang="en-US" sz="2200" i="1" dirty="0">
                <a:latin typeface="Arial" panose="020B0604020202020204" pitchFamily="34" charset="0"/>
                <a:cs typeface="Arial" panose="020B0604020202020204" pitchFamily="34" charset="0"/>
              </a:rPr>
              <a:t>To </a:t>
            </a:r>
            <a:r>
              <a:rPr lang="en-US" sz="2200" b="1" i="1" dirty="0">
                <a:latin typeface="Arial" panose="020B0604020202020204" pitchFamily="34" charset="0"/>
                <a:cs typeface="Arial" panose="020B0604020202020204" pitchFamily="34" charset="0"/>
              </a:rPr>
              <a:t>develop</a:t>
            </a:r>
            <a:r>
              <a:rPr lang="en-US" sz="2200" i="1" dirty="0">
                <a:latin typeface="Arial" panose="020B0604020202020204" pitchFamily="34" charset="0"/>
                <a:cs typeface="Arial" panose="020B0604020202020204" pitchFamily="34" charset="0"/>
              </a:rPr>
              <a:t> and </a:t>
            </a:r>
            <a:r>
              <a:rPr lang="en-US" sz="2200" b="1" i="1" dirty="0">
                <a:latin typeface="Arial" panose="020B0604020202020204" pitchFamily="34" charset="0"/>
                <a:cs typeface="Arial" panose="020B0604020202020204" pitchFamily="34" charset="0"/>
              </a:rPr>
              <a:t>demonstrate innovative solutions</a:t>
            </a:r>
            <a:r>
              <a:rPr lang="en-US" sz="2200" i="1" dirty="0">
                <a:latin typeface="Arial" panose="020B0604020202020204" pitchFamily="34" charset="0"/>
                <a:cs typeface="Arial" panose="020B0604020202020204" pitchFamily="34" charset="0"/>
              </a:rPr>
              <a:t> that </a:t>
            </a:r>
            <a:r>
              <a:rPr lang="en-US" sz="2200" b="1" i="1" dirty="0">
                <a:latin typeface="Arial" panose="020B0604020202020204" pitchFamily="34" charset="0"/>
                <a:cs typeface="Arial" panose="020B0604020202020204" pitchFamily="34" charset="0"/>
              </a:rPr>
              <a:t>enable</a:t>
            </a:r>
            <a:r>
              <a:rPr lang="en-US" sz="2200" i="1" dirty="0">
                <a:latin typeface="Arial" panose="020B0604020202020204" pitchFamily="34" charset="0"/>
                <a:cs typeface="Arial" panose="020B0604020202020204" pitchFamily="34" charset="0"/>
              </a:rPr>
              <a:t> this </a:t>
            </a:r>
            <a:r>
              <a:rPr lang="en-US" sz="2200" b="1" i="1" dirty="0">
                <a:latin typeface="Arial" panose="020B0604020202020204" pitchFamily="34" charset="0"/>
                <a:cs typeface="Arial" panose="020B0604020202020204" pitchFamily="34" charset="0"/>
              </a:rPr>
              <a:t>modernization and the aviation transformation</a:t>
            </a:r>
            <a:r>
              <a:rPr lang="en-US" sz="2200" i="1" dirty="0">
                <a:latin typeface="Arial" panose="020B0604020202020204" pitchFamily="34" charset="0"/>
                <a:cs typeface="Arial" panose="020B0604020202020204" pitchFamily="34" charset="0"/>
              </a:rPr>
              <a:t> envisioned for the </a:t>
            </a:r>
            <a:r>
              <a:rPr lang="en-US" sz="2200" b="1" i="1" dirty="0">
                <a:latin typeface="Arial" panose="020B0604020202020204" pitchFamily="34" charset="0"/>
                <a:cs typeface="Arial" panose="020B0604020202020204" pitchFamily="34" charset="0"/>
              </a:rPr>
              <a:t>global airspace system</a:t>
            </a:r>
            <a:r>
              <a:rPr lang="en-US" sz="2200" i="1" dirty="0">
                <a:latin typeface="Arial" panose="020B0604020202020204" pitchFamily="34" charset="0"/>
                <a:cs typeface="Arial" panose="020B0604020202020204" pitchFamily="34" charset="0"/>
              </a:rPr>
              <a:t> through </a:t>
            </a:r>
            <a:r>
              <a:rPr lang="en-US" sz="2200" b="1" i="1" dirty="0">
                <a:latin typeface="Arial" panose="020B0604020202020204" pitchFamily="34" charset="0"/>
                <a:cs typeface="Arial" panose="020B0604020202020204" pitchFamily="34" charset="0"/>
              </a:rPr>
              <a:t>proactive mitigation of risks</a:t>
            </a:r>
            <a:r>
              <a:rPr lang="en-US" sz="2200" i="1" dirty="0">
                <a:latin typeface="Arial" panose="020B0604020202020204" pitchFamily="34" charset="0"/>
                <a:cs typeface="Arial" panose="020B0604020202020204" pitchFamily="34" charset="0"/>
              </a:rPr>
              <a:t> in accordance with </a:t>
            </a:r>
            <a:r>
              <a:rPr lang="en-US" sz="2200" b="1" i="1" dirty="0">
                <a:latin typeface="Arial" panose="020B0604020202020204" pitchFamily="34" charset="0"/>
                <a:cs typeface="Arial" panose="020B0604020202020204" pitchFamily="34" charset="0"/>
              </a:rPr>
              <a:t>target levels of safety.</a:t>
            </a:r>
          </a:p>
        </p:txBody>
      </p:sp>
      <p:pic>
        <p:nvPicPr>
          <p:cNvPr id="4" name="Picture 3" descr="BackgroundOCT26sm.jpg">
            <a:extLst>
              <a:ext uri="{FF2B5EF4-FFF2-40B4-BE49-F238E27FC236}">
                <a16:creationId xmlns:a16="http://schemas.microsoft.com/office/drawing/2014/main" id="{5B421954-479A-3940-9CDA-0B8BE82AADEB}"/>
              </a:ext>
            </a:extLst>
          </p:cNvPr>
          <p:cNvPicPr>
            <a:picLocks noChangeAspect="1"/>
          </p:cNvPicPr>
          <p:nvPr/>
        </p:nvPicPr>
        <p:blipFill>
          <a:blip r:embed="rId3"/>
          <a:stretch>
            <a:fillRect/>
          </a:stretch>
        </p:blipFill>
        <p:spPr>
          <a:xfrm>
            <a:off x="7414305" y="1152191"/>
            <a:ext cx="4438289" cy="2887091"/>
          </a:xfrm>
          <a:prstGeom prst="roundRect">
            <a:avLst>
              <a:gd name="adj" fmla="val 8594"/>
            </a:avLst>
          </a:prstGeom>
          <a:solidFill>
            <a:srgbClr val="00B0F0"/>
          </a:solidFill>
          <a:ln w="28575" cap="flat" cmpd="sng" algn="ctr">
            <a:noFill/>
            <a:prstDash val="solid"/>
            <a:round/>
            <a:headEnd type="none" w="med" len="med"/>
            <a:tailEnd type="none" w="med" len="med"/>
          </a:ln>
          <a:effectLst/>
        </p:spPr>
      </p:pic>
      <p:sp>
        <p:nvSpPr>
          <p:cNvPr id="10" name="Shape 478">
            <a:extLst>
              <a:ext uri="{FF2B5EF4-FFF2-40B4-BE49-F238E27FC236}">
                <a16:creationId xmlns:a16="http://schemas.microsoft.com/office/drawing/2014/main" id="{C8103EA6-D320-4947-9F20-3FBB195B3F87}"/>
              </a:ext>
            </a:extLst>
          </p:cNvPr>
          <p:cNvSpPr/>
          <p:nvPr/>
        </p:nvSpPr>
        <p:spPr>
          <a:xfrm>
            <a:off x="-17207" y="2020105"/>
            <a:ext cx="6685934" cy="4038354"/>
          </a:xfrm>
          <a:custGeom>
            <a:avLst/>
            <a:gdLst/>
            <a:ahLst/>
            <a:cxnLst/>
            <a:rect l="0" t="0" r="0" b="0"/>
            <a:pathLst>
              <a:path w="6832867" h="3629101">
                <a:moveTo>
                  <a:pt x="0" y="3629101"/>
                </a:moveTo>
                <a:lnTo>
                  <a:pt x="6832867" y="3629101"/>
                </a:lnTo>
                <a:lnTo>
                  <a:pt x="6832867" y="0"/>
                </a:lnTo>
                <a:lnTo>
                  <a:pt x="0" y="0"/>
                </a:lnTo>
                <a:close/>
              </a:path>
            </a:pathLst>
          </a:custGeom>
          <a:ln w="12700" cap="flat">
            <a:noFill/>
            <a:miter lim="100000"/>
          </a:ln>
        </p:spPr>
        <p:style>
          <a:lnRef idx="1">
            <a:srgbClr val="000000"/>
          </a:lnRef>
          <a:fillRef idx="0">
            <a:srgbClr val="000000">
              <a:alpha val="0"/>
            </a:srgbClr>
          </a:fillRef>
          <a:effectRef idx="0">
            <a:scrgbClr r="0" g="0" b="0"/>
          </a:effectRef>
          <a:fontRef idx="none"/>
        </p:style>
        <p:txBody>
          <a:bodyPr/>
          <a:lstStyle/>
          <a:p>
            <a:endParaRPr lang="en-US"/>
          </a:p>
        </p:txBody>
      </p:sp>
      <p:pic>
        <p:nvPicPr>
          <p:cNvPr id="39" name="Picture 38"/>
          <p:cNvPicPr>
            <a:picLocks noChangeAspect="1"/>
          </p:cNvPicPr>
          <p:nvPr/>
        </p:nvPicPr>
        <p:blipFill>
          <a:blip r:embed="rId4">
            <a:extLst>
              <a:ext uri="{BEBA8EAE-BF5A-486C-A8C5-ECC9F3942E4B}">
                <a14:imgProps xmlns:a14="http://schemas.microsoft.com/office/drawing/2010/main">
                  <a14:imgLayer r:embed="rId5">
                    <a14:imgEffect>
                      <a14:sharpenSoften amount="31000"/>
                    </a14:imgEffect>
                    <a14:imgEffect>
                      <a14:colorTemperature colorTemp="4881"/>
                    </a14:imgEffect>
                    <a14:imgEffect>
                      <a14:brightnessContrast contrast="37000"/>
                    </a14:imgEffect>
                  </a14:imgLayer>
                </a14:imgProps>
              </a:ext>
            </a:extLst>
          </a:blip>
          <a:stretch>
            <a:fillRect/>
          </a:stretch>
        </p:blipFill>
        <p:spPr>
          <a:xfrm>
            <a:off x="409074" y="3497992"/>
            <a:ext cx="4493903" cy="3072354"/>
          </a:xfrm>
          <a:prstGeom prst="roundRect">
            <a:avLst>
              <a:gd name="adj" fmla="val 8594"/>
            </a:avLst>
          </a:prstGeom>
          <a:solidFill>
            <a:srgbClr val="FFFFFF">
              <a:shade val="85000"/>
            </a:srgbClr>
          </a:solidFill>
          <a:ln>
            <a:noFill/>
          </a:ln>
          <a:effectLst/>
        </p:spPr>
      </p:pic>
      <p:sp>
        <p:nvSpPr>
          <p:cNvPr id="5" name="Title 4">
            <a:extLst>
              <a:ext uri="{FF2B5EF4-FFF2-40B4-BE49-F238E27FC236}">
                <a16:creationId xmlns:a16="http://schemas.microsoft.com/office/drawing/2014/main" id="{01A406A8-0D6C-B146-B47A-A92D27B25AF3}"/>
              </a:ext>
            </a:extLst>
          </p:cNvPr>
          <p:cNvSpPr>
            <a:spLocks noGrp="1"/>
          </p:cNvSpPr>
          <p:nvPr>
            <p:ph type="title"/>
          </p:nvPr>
        </p:nvSpPr>
        <p:spPr/>
        <p:txBody>
          <a:bodyPr>
            <a:normAutofit/>
          </a:bodyPr>
          <a:lstStyle/>
          <a:p>
            <a:r>
              <a:rPr lang="en-US" dirty="0"/>
              <a:t>System-Wide Safety Project Goals</a:t>
            </a:r>
          </a:p>
        </p:txBody>
      </p:sp>
      <p:sp>
        <p:nvSpPr>
          <p:cNvPr id="6" name="Slide Number Placeholder 5">
            <a:extLst>
              <a:ext uri="{FF2B5EF4-FFF2-40B4-BE49-F238E27FC236}">
                <a16:creationId xmlns:a16="http://schemas.microsoft.com/office/drawing/2014/main" id="{2F568A52-F2E9-F948-9D9E-285D348AB7AD}"/>
              </a:ext>
            </a:extLst>
          </p:cNvPr>
          <p:cNvSpPr>
            <a:spLocks noGrp="1"/>
          </p:cNvSpPr>
          <p:nvPr>
            <p:ph type="sldNum" sz="quarter" idx="12"/>
          </p:nvPr>
        </p:nvSpPr>
        <p:spPr/>
        <p:txBody>
          <a:bodyPr/>
          <a:lstStyle/>
          <a:p>
            <a:fld id="{4F721D84-F6D2-3543-9891-5E083154C075}" type="slidenum">
              <a:rPr lang="en-US" smtClean="0"/>
              <a:t>3</a:t>
            </a:fld>
            <a:endParaRPr lang="en-US"/>
          </a:p>
        </p:txBody>
      </p:sp>
    </p:spTree>
    <p:extLst>
      <p:ext uri="{BB962C8B-B14F-4D97-AF65-F5344CB8AC3E}">
        <p14:creationId xmlns:p14="http://schemas.microsoft.com/office/powerpoint/2010/main" val="1606620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9074" y="1318183"/>
            <a:ext cx="6165897" cy="5139869"/>
          </a:xfrm>
          <a:prstGeom prst="rect">
            <a:avLst/>
          </a:prstGeom>
        </p:spPr>
        <p:txBody>
          <a:bodyPr wrap="square" lIns="0">
            <a:spAutoFit/>
          </a:bodyPr>
          <a:lstStyle/>
          <a:p>
            <a:r>
              <a:rPr lang="en-US" sz="3200" b="1" dirty="0">
                <a:latin typeface="Arial" panose="020B0604020202020204" pitchFamily="34" charset="0"/>
                <a:cs typeface="Arial" panose="020B0604020202020204" pitchFamily="34" charset="0"/>
              </a:rPr>
              <a:t>NASA</a:t>
            </a:r>
            <a:r>
              <a:rPr lang="en-US" sz="2400" b="1" dirty="0">
                <a:latin typeface="Arial" panose="020B0604020202020204" pitchFamily="34" charset="0"/>
                <a:cs typeface="Arial" panose="020B0604020202020204" pitchFamily="34" charset="0"/>
              </a:rPr>
              <a:t> and Industry have a </a:t>
            </a:r>
            <a:r>
              <a:rPr lang="en-US" sz="2400" b="1" i="1" dirty="0">
                <a:solidFill>
                  <a:schemeClr val="accent1"/>
                </a:solidFill>
                <a:latin typeface="Arial" panose="020B0604020202020204" pitchFamily="34" charset="0"/>
                <a:cs typeface="Arial" panose="020B0604020202020204" pitchFamily="34" charset="0"/>
              </a:rPr>
              <a:t>long history</a:t>
            </a:r>
            <a:r>
              <a:rPr lang="en-US" sz="2400" b="1" dirty="0">
                <a:solidFill>
                  <a:schemeClr val="accent1"/>
                </a:solidFill>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of working together toward improving flight operations and aviation safety.</a:t>
            </a:r>
          </a:p>
          <a:p>
            <a:endParaRPr lang="en-US" sz="3200" b="1" dirty="0">
              <a:latin typeface="Arial" panose="020B0604020202020204" pitchFamily="34" charset="0"/>
              <a:cs typeface="Arial" panose="020B0604020202020204" pitchFamily="34" charset="0"/>
            </a:endParaRPr>
          </a:p>
          <a:p>
            <a:pPr marL="690563"/>
            <a:r>
              <a:rPr lang="en-US" sz="3200" b="1" dirty="0">
                <a:latin typeface="Arial" panose="020B0604020202020204" pitchFamily="34" charset="0"/>
                <a:cs typeface="Arial" panose="020B0604020202020204" pitchFamily="34" charset="0"/>
              </a:rPr>
              <a:t>N</a:t>
            </a:r>
            <a:r>
              <a:rPr lang="en-US" sz="2400" b="1" dirty="0">
                <a:latin typeface="Arial" panose="020B0604020202020204" pitchFamily="34" charset="0"/>
                <a:cs typeface="Arial" panose="020B0604020202020204" pitchFamily="34" charset="0"/>
              </a:rPr>
              <a:t>umerous collaborative efforts have successfully contributed to new innovations in commercial aviation technologies and procedures.</a:t>
            </a:r>
          </a:p>
          <a:p>
            <a:endParaRPr lang="en-US" sz="3200" b="1" dirty="0">
              <a:latin typeface="Arial" panose="020B0604020202020204" pitchFamily="34" charset="0"/>
              <a:cs typeface="Arial" panose="020B0604020202020204" pitchFamily="34" charset="0"/>
            </a:endParaRPr>
          </a:p>
          <a:p>
            <a:pPr marL="1373188"/>
            <a:r>
              <a:rPr lang="en-US" sz="3200" b="1" dirty="0">
                <a:latin typeface="Arial" panose="020B0604020202020204" pitchFamily="34" charset="0"/>
                <a:cs typeface="Arial" panose="020B0604020202020204" pitchFamily="34" charset="0"/>
              </a:rPr>
              <a:t>I</a:t>
            </a:r>
            <a:r>
              <a:rPr lang="en-US" sz="2400" b="1" dirty="0">
                <a:latin typeface="Arial" panose="020B0604020202020204" pitchFamily="34" charset="0"/>
                <a:cs typeface="Arial" panose="020B0604020202020204" pitchFamily="34" charset="0"/>
              </a:rPr>
              <a:t>ndustry outlining the need has been essential to this success.</a:t>
            </a:r>
          </a:p>
          <a:p>
            <a:endParaRPr lang="en-US" sz="2400" b="1" dirty="0">
              <a:latin typeface="Arial" panose="020B0604020202020204" pitchFamily="34" charset="0"/>
              <a:cs typeface="Arial" panose="020B0604020202020204" pitchFamily="34" charset="0"/>
            </a:endParaRPr>
          </a:p>
        </p:txBody>
      </p:sp>
      <p:pic>
        <p:nvPicPr>
          <p:cNvPr id="6" name="Picture 5" descr="A group of men standing in front of a plane&#10;&#10;Description automatically generated with medium confidence">
            <a:extLst>
              <a:ext uri="{FF2B5EF4-FFF2-40B4-BE49-F238E27FC236}">
                <a16:creationId xmlns:a16="http://schemas.microsoft.com/office/drawing/2014/main" id="{DE93C2EA-0285-F346-A16F-08B9C85FE42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45000"/>
                    </a14:imgEffect>
                    <a14:imgEffect>
                      <a14:brightnessContrast bright="35000"/>
                    </a14:imgEffect>
                  </a14:imgLayer>
                </a14:imgProps>
              </a:ext>
              <a:ext uri="{28A0092B-C50C-407E-A947-70E740481C1C}">
                <a14:useLocalDpi xmlns:a14="http://schemas.microsoft.com/office/drawing/2010/main" val="0"/>
              </a:ext>
            </a:extLst>
          </a:blip>
          <a:srcRect r="14017"/>
          <a:stretch/>
        </p:blipFill>
        <p:spPr>
          <a:xfrm>
            <a:off x="6903607" y="4197270"/>
            <a:ext cx="3633764" cy="2373075"/>
          </a:xfrm>
          <a:prstGeom prst="rect">
            <a:avLst/>
          </a:prstGeom>
          <a:ln>
            <a:solidFill>
              <a:schemeClr val="bg1"/>
            </a:solidFill>
          </a:ln>
          <a:effectLst>
            <a:outerShdw blurRad="50800" dist="38100" dir="2700000" algn="tl" rotWithShape="0">
              <a:prstClr val="black">
                <a:alpha val="40000"/>
              </a:prstClr>
            </a:outerShdw>
          </a:effectLst>
        </p:spPr>
      </p:pic>
      <p:pic>
        <p:nvPicPr>
          <p:cNvPr id="8" name="Picture 7" descr="Graphical user interface, application&#10;&#10;Description automatically generated">
            <a:extLst>
              <a:ext uri="{FF2B5EF4-FFF2-40B4-BE49-F238E27FC236}">
                <a16:creationId xmlns:a16="http://schemas.microsoft.com/office/drawing/2014/main" id="{0C54316F-751B-8D48-BAB9-B4C969808FC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55000"/>
                    </a14:imgEffect>
                  </a14:imgLayer>
                </a14:imgProps>
              </a:ext>
              <a:ext uri="{28A0092B-C50C-407E-A947-70E740481C1C}">
                <a14:useLocalDpi xmlns:a14="http://schemas.microsoft.com/office/drawing/2010/main" val="0"/>
              </a:ext>
            </a:extLst>
          </a:blip>
          <a:stretch>
            <a:fillRect/>
          </a:stretch>
        </p:blipFill>
        <p:spPr>
          <a:xfrm>
            <a:off x="6903607" y="1152949"/>
            <a:ext cx="2996022" cy="2237654"/>
          </a:xfrm>
          <a:prstGeom prst="rect">
            <a:avLst/>
          </a:prstGeom>
          <a:ln>
            <a:solidFill>
              <a:schemeClr val="bg1"/>
            </a:solidFill>
          </a:ln>
          <a:effectLst>
            <a:outerShdw blurRad="50800" dist="38100" dir="2700000" algn="tl" rotWithShape="0">
              <a:prstClr val="black">
                <a:alpha val="40000"/>
              </a:prstClr>
            </a:outerShdw>
          </a:effectLst>
        </p:spPr>
      </p:pic>
      <p:pic>
        <p:nvPicPr>
          <p:cNvPr id="7" name="Picture 6" descr="A picture containing control panel&#10;&#10;Description automatically generated">
            <a:extLst>
              <a:ext uri="{FF2B5EF4-FFF2-40B4-BE49-F238E27FC236}">
                <a16:creationId xmlns:a16="http://schemas.microsoft.com/office/drawing/2014/main" id="{F3A52E02-0F61-204D-AA52-091E27334414}"/>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13000"/>
                    </a14:imgEffect>
                  </a14:imgLayer>
                </a14:imgProps>
              </a:ext>
              <a:ext uri="{28A0092B-C50C-407E-A947-70E740481C1C}">
                <a14:useLocalDpi xmlns:a14="http://schemas.microsoft.com/office/drawing/2010/main" val="0"/>
              </a:ext>
            </a:extLst>
          </a:blip>
          <a:srcRect t="16634" r="22294" b="10644"/>
          <a:stretch/>
        </p:blipFill>
        <p:spPr>
          <a:xfrm>
            <a:off x="9228824" y="2676173"/>
            <a:ext cx="2554102" cy="1785257"/>
          </a:xfrm>
          <a:prstGeom prst="rect">
            <a:avLst/>
          </a:prstGeom>
          <a:ln>
            <a:solidFill>
              <a:schemeClr val="bg1"/>
            </a:solid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ABD8C3B9-6437-064F-AF97-89C18BF0F272}"/>
              </a:ext>
            </a:extLst>
          </p:cNvPr>
          <p:cNvSpPr>
            <a:spLocks noGrp="1"/>
          </p:cNvSpPr>
          <p:nvPr>
            <p:ph type="title"/>
          </p:nvPr>
        </p:nvSpPr>
        <p:spPr/>
        <p:txBody>
          <a:bodyPr>
            <a:normAutofit/>
          </a:bodyPr>
          <a:lstStyle/>
          <a:p>
            <a:r>
              <a:rPr lang="en-US" dirty="0"/>
              <a:t>NASA and Aviation Industry</a:t>
            </a:r>
          </a:p>
        </p:txBody>
      </p:sp>
      <p:sp>
        <p:nvSpPr>
          <p:cNvPr id="5" name="Slide Number Placeholder 4">
            <a:extLst>
              <a:ext uri="{FF2B5EF4-FFF2-40B4-BE49-F238E27FC236}">
                <a16:creationId xmlns:a16="http://schemas.microsoft.com/office/drawing/2014/main" id="{B78B75D2-FA87-894E-A8D1-D1754B2AE9D9}"/>
              </a:ext>
            </a:extLst>
          </p:cNvPr>
          <p:cNvSpPr>
            <a:spLocks noGrp="1"/>
          </p:cNvSpPr>
          <p:nvPr>
            <p:ph type="sldNum" sz="quarter" idx="12"/>
          </p:nvPr>
        </p:nvSpPr>
        <p:spPr/>
        <p:txBody>
          <a:bodyPr/>
          <a:lstStyle/>
          <a:p>
            <a:fld id="{4F721D84-F6D2-3543-9891-5E083154C075}" type="slidenum">
              <a:rPr lang="en-US" smtClean="0"/>
              <a:t>4</a:t>
            </a:fld>
            <a:endParaRPr lang="en-US"/>
          </a:p>
        </p:txBody>
      </p:sp>
    </p:spTree>
    <p:extLst>
      <p:ext uri="{BB962C8B-B14F-4D97-AF65-F5344CB8AC3E}">
        <p14:creationId xmlns:p14="http://schemas.microsoft.com/office/powerpoint/2010/main" val="234380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28000"/>
                    </a14:imgEffect>
                  </a14:imgLayer>
                </a14:imgProps>
              </a:ext>
            </a:extLst>
          </a:blip>
          <a:stretch>
            <a:fillRect/>
          </a:stretch>
        </p:blipFill>
        <p:spPr>
          <a:xfrm>
            <a:off x="326836" y="1570287"/>
            <a:ext cx="1795200" cy="1298448"/>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5"/>
          <a:stretch>
            <a:fillRect/>
          </a:stretch>
        </p:blipFill>
        <p:spPr>
          <a:xfrm>
            <a:off x="4414153" y="1567318"/>
            <a:ext cx="1902178" cy="1292899"/>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brightnessContrast bright="34000"/>
                    </a14:imgEffect>
                  </a14:imgLayer>
                </a14:imgProps>
              </a:ext>
            </a:extLst>
          </a:blip>
          <a:stretch>
            <a:fillRect/>
          </a:stretch>
        </p:blipFill>
        <p:spPr>
          <a:xfrm>
            <a:off x="4541104" y="3672394"/>
            <a:ext cx="2507555" cy="1325880"/>
          </a:xfrm>
          <a:prstGeom prst="rect">
            <a:avLst/>
          </a:prstGeom>
          <a:effectLst>
            <a:outerShdw blurRad="50800" dist="38100" dir="2700000" algn="tl" rotWithShape="0">
              <a:prstClr val="black">
                <a:alpha val="40000"/>
              </a:prstClr>
            </a:outerShdw>
          </a:effectLst>
        </p:spPr>
      </p:pic>
      <p:pic>
        <p:nvPicPr>
          <p:cNvPr id="2050" name="Picture 2" descr="Researchers Al Capps (seated) and Paul Borchers demonstrate ATD-2 tools."/>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128682" y="1570287"/>
            <a:ext cx="1927613" cy="129844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10">
            <a:extLst>
              <a:ext uri="{BEBA8EAE-BF5A-486C-A8C5-ECC9F3942E4B}">
                <a14:imgProps xmlns:a14="http://schemas.microsoft.com/office/drawing/2010/main">
                  <a14:imgLayer r:embed="rId11">
                    <a14:imgEffect>
                      <a14:brightnessContrast bright="34000"/>
                    </a14:imgEffect>
                  </a14:imgLayer>
                </a14:imgProps>
              </a:ext>
            </a:extLst>
          </a:blip>
          <a:stretch>
            <a:fillRect/>
          </a:stretch>
        </p:blipFill>
        <p:spPr>
          <a:xfrm>
            <a:off x="9352986" y="3672394"/>
            <a:ext cx="2501410" cy="1335024"/>
          </a:xfrm>
          <a:prstGeom prst="rect">
            <a:avLst/>
          </a:prstGeom>
          <a:effectLst>
            <a:outerShdw blurRad="50800" dist="38100" dir="2700000" algn="tl" rotWithShape="0">
              <a:prstClr val="black">
                <a:alpha val="40000"/>
              </a:prstClr>
            </a:outerShdw>
          </a:effectLst>
        </p:spPr>
      </p:pic>
      <p:pic>
        <p:nvPicPr>
          <p:cNvPr id="15" name="Picture 4" descr="https://www.nasa.gov/sites/default/files/thumbnails/image/dan_in_colo_20011.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10177301" y="1570913"/>
            <a:ext cx="1688989" cy="129844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14">
            <a:extLst>
              <a:ext uri="{BEBA8EAE-BF5A-486C-A8C5-ECC9F3942E4B}">
                <a14:imgProps xmlns:a14="http://schemas.microsoft.com/office/drawing/2010/main">
                  <a14:imgLayer r:embed="rId15">
                    <a14:imgEffect>
                      <a14:brightnessContrast bright="28000"/>
                    </a14:imgEffect>
                  </a14:imgLayer>
                </a14:imgProps>
              </a:ext>
            </a:extLst>
          </a:blip>
          <a:stretch>
            <a:fillRect/>
          </a:stretch>
        </p:blipFill>
        <p:spPr>
          <a:xfrm>
            <a:off x="326284" y="3672394"/>
            <a:ext cx="1783422" cy="1335681"/>
          </a:xfrm>
          <a:prstGeom prst="rect">
            <a:avLst/>
          </a:prstGeom>
          <a:effectLst>
            <a:outerShdw blurRad="50800" dist="38100" dir="2700000" algn="tl" rotWithShape="0">
              <a:prstClr val="black">
                <a:alpha val="40000"/>
              </a:prstClr>
            </a:outerShdw>
          </a:effec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rightnessContrast bright="16000"/>
                    </a14:imgEffect>
                  </a14:imgLayer>
                </a14:imgProps>
              </a:ext>
            </a:extLst>
          </a:blip>
          <a:stretch>
            <a:fillRect/>
          </a:stretch>
        </p:blipFill>
        <p:spPr>
          <a:xfrm>
            <a:off x="2128682" y="3672394"/>
            <a:ext cx="2039300" cy="1335681"/>
          </a:xfrm>
          <a:prstGeom prst="rect">
            <a:avLst/>
          </a:prstGeom>
          <a:effectLst>
            <a:outerShdw blurRad="50800" dist="38100" dir="2700000" algn="tl" rotWithShape="0">
              <a:prstClr val="black">
                <a:alpha val="40000"/>
              </a:prstClr>
            </a:outerShdw>
          </a:effectLst>
        </p:spPr>
      </p:pic>
      <p:sp>
        <p:nvSpPr>
          <p:cNvPr id="17" name="TextBox 16"/>
          <p:cNvSpPr txBox="1"/>
          <p:nvPr/>
        </p:nvSpPr>
        <p:spPr>
          <a:xfrm>
            <a:off x="409074" y="2876760"/>
            <a:ext cx="3647152"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Surface Operation Optimization</a:t>
            </a:r>
          </a:p>
        </p:txBody>
      </p:sp>
      <p:sp>
        <p:nvSpPr>
          <p:cNvPr id="20" name="TextBox 19"/>
          <p:cNvSpPr txBox="1"/>
          <p:nvPr/>
        </p:nvSpPr>
        <p:spPr>
          <a:xfrm>
            <a:off x="230485" y="5002898"/>
            <a:ext cx="4040401"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Integrated Operations Center Tools</a:t>
            </a:r>
          </a:p>
        </p:txBody>
      </p:sp>
      <p:sp>
        <p:nvSpPr>
          <p:cNvPr id="21" name="TextBox 20"/>
          <p:cNvSpPr txBox="1"/>
          <p:nvPr/>
        </p:nvSpPr>
        <p:spPr>
          <a:xfrm>
            <a:off x="9346801" y="5046443"/>
            <a:ext cx="2507595" cy="579646"/>
          </a:xfrm>
          <a:prstGeom prst="rect">
            <a:avLst/>
          </a:prstGeom>
          <a:noFill/>
        </p:spPr>
        <p:txBody>
          <a:bodyPr wrap="square" rtlCol="0">
            <a:spAutoFit/>
          </a:bodyPr>
          <a:lstStyle/>
          <a:p>
            <a:pPr algn="ctr">
              <a:lnSpc>
                <a:spcPts val="1860"/>
              </a:lnSpc>
            </a:pPr>
            <a:r>
              <a:rPr lang="en-US" b="1" dirty="0">
                <a:solidFill>
                  <a:schemeClr val="accent1">
                    <a:lumMod val="75000"/>
                  </a:schemeClr>
                </a:solidFill>
                <a:latin typeface="Arial" panose="020B0604020202020204" pitchFamily="34" charset="0"/>
                <a:cs typeface="Arial" panose="020B0604020202020204" pitchFamily="34" charset="0"/>
              </a:rPr>
              <a:t>Pilot Training Development</a:t>
            </a:r>
          </a:p>
        </p:txBody>
      </p:sp>
      <p:sp>
        <p:nvSpPr>
          <p:cNvPr id="22" name="TextBox 21"/>
          <p:cNvSpPr txBox="1"/>
          <p:nvPr/>
        </p:nvSpPr>
        <p:spPr>
          <a:xfrm>
            <a:off x="4771941" y="2876760"/>
            <a:ext cx="3172663"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Extended Envelope Models</a:t>
            </a:r>
          </a:p>
        </p:txBody>
      </p:sp>
      <p:sp>
        <p:nvSpPr>
          <p:cNvPr id="23" name="TextBox 22"/>
          <p:cNvSpPr txBox="1"/>
          <p:nvPr/>
        </p:nvSpPr>
        <p:spPr>
          <a:xfrm>
            <a:off x="9164867" y="2876760"/>
            <a:ext cx="1851789"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CFIT Mitigation</a:t>
            </a:r>
          </a:p>
        </p:txBody>
      </p:sp>
      <p:pic>
        <p:nvPicPr>
          <p:cNvPr id="24" name="Picture 23"/>
          <p:cNvPicPr>
            <a:picLocks noChangeAspect="1"/>
          </p:cNvPicPr>
          <p:nvPr/>
        </p:nvPicPr>
        <p:blipFill>
          <a:blip r:embed="rId18" cstate="print">
            <a:extLst>
              <a:ext uri="{BEBA8EAE-BF5A-486C-A8C5-ECC9F3942E4B}">
                <a14:imgProps xmlns:a14="http://schemas.microsoft.com/office/drawing/2010/main">
                  <a14:imgLayer r:embed="rId19">
                    <a14:imgEffect>
                      <a14:brightnessContrast bright="28000"/>
                    </a14:imgEffect>
                  </a14:imgLayer>
                </a14:imgProps>
              </a:ext>
              <a:ext uri="{28A0092B-C50C-407E-A947-70E740481C1C}">
                <a14:useLocalDpi xmlns:a14="http://schemas.microsoft.com/office/drawing/2010/main" val="0"/>
              </a:ext>
            </a:extLst>
          </a:blip>
          <a:stretch>
            <a:fillRect/>
          </a:stretch>
        </p:blipFill>
        <p:spPr>
          <a:xfrm>
            <a:off x="6317078" y="1570912"/>
            <a:ext cx="1789448" cy="1301223"/>
          </a:xfrm>
          <a:prstGeom prst="rect">
            <a:avLst/>
          </a:prstGeom>
          <a:effectLst>
            <a:outerShdw blurRad="50800" dist="38100" dir="2700000" algn="tl" rotWithShape="0">
              <a:prstClr val="black">
                <a:alpha val="40000"/>
              </a:prstClr>
            </a:outerShdw>
          </a:effectLst>
        </p:spPr>
      </p:pic>
      <p:pic>
        <p:nvPicPr>
          <p:cNvPr id="19" name="Picture 18"/>
          <p:cNvPicPr>
            <a:picLocks noChangeAspect="1"/>
          </p:cNvPicPr>
          <p:nvPr/>
        </p:nvPicPr>
        <p:blipFill>
          <a:blip r:embed="rId20">
            <a:extLst>
              <a:ext uri="{BEBA8EAE-BF5A-486C-A8C5-ECC9F3942E4B}">
                <a14:imgProps xmlns:a14="http://schemas.microsoft.com/office/drawing/2010/main">
                  <a14:imgLayer r:embed="rId21">
                    <a14:imgEffect>
                      <a14:brightnessContrast bright="34000"/>
                    </a14:imgEffect>
                  </a14:imgLayer>
                </a14:imgProps>
              </a:ext>
            </a:extLst>
          </a:blip>
          <a:stretch>
            <a:fillRect/>
          </a:stretch>
        </p:blipFill>
        <p:spPr>
          <a:xfrm>
            <a:off x="7344278" y="3672394"/>
            <a:ext cx="1630005" cy="1335024"/>
          </a:xfrm>
          <a:prstGeom prst="rect">
            <a:avLst/>
          </a:prstGeom>
          <a:effectLst>
            <a:outerShdw blurRad="50800" dist="38100" dir="2700000" algn="tl" rotWithShape="0">
              <a:prstClr val="black">
                <a:alpha val="40000"/>
              </a:prstClr>
            </a:outerShdw>
          </a:effectLst>
        </p:spPr>
      </p:pic>
      <p:sp>
        <p:nvSpPr>
          <p:cNvPr id="28" name="TextBox 27"/>
          <p:cNvSpPr txBox="1"/>
          <p:nvPr/>
        </p:nvSpPr>
        <p:spPr>
          <a:xfrm>
            <a:off x="4574034" y="5002898"/>
            <a:ext cx="2441694"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Human Performance</a:t>
            </a:r>
          </a:p>
        </p:txBody>
      </p:sp>
      <p:sp>
        <p:nvSpPr>
          <p:cNvPr id="29" name="TextBox 28"/>
          <p:cNvSpPr txBox="1"/>
          <p:nvPr/>
        </p:nvSpPr>
        <p:spPr>
          <a:xfrm>
            <a:off x="7197662" y="5002898"/>
            <a:ext cx="1967205"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LOC-I Mitigation</a:t>
            </a:r>
          </a:p>
        </p:txBody>
      </p:sp>
      <p:sp>
        <p:nvSpPr>
          <p:cNvPr id="26" name="TextBox 25"/>
          <p:cNvSpPr txBox="1"/>
          <p:nvPr/>
        </p:nvSpPr>
        <p:spPr>
          <a:xfrm>
            <a:off x="612999" y="5731711"/>
            <a:ext cx="10746853" cy="584775"/>
          </a:xfrm>
          <a:prstGeom prst="rect">
            <a:avLst/>
          </a:prstGeom>
          <a:noFill/>
        </p:spPr>
        <p:txBody>
          <a:bodyPr wrap="none" rtlCol="0">
            <a:spAutoFit/>
          </a:bodyPr>
          <a:lstStyle/>
          <a:p>
            <a:pPr algn="ctr"/>
            <a:r>
              <a:rPr lang="en-US" sz="3200" b="1" i="1" dirty="0">
                <a:solidFill>
                  <a:srgbClr val="5F95C9"/>
                </a:solidFill>
                <a:latin typeface="Calibri" panose="020F0502020204030204" pitchFamily="34" charset="0"/>
                <a:cs typeface="Calibri" panose="020F0502020204030204" pitchFamily="34" charset="0"/>
              </a:rPr>
              <a:t>A Few Examples of Collaborative Efforts (In the Past 10 years)</a:t>
            </a:r>
            <a:r>
              <a:rPr lang="en-US" sz="3200" b="1" i="1" baseline="30000" dirty="0">
                <a:solidFill>
                  <a:srgbClr val="5F95C9"/>
                </a:solidFill>
                <a:latin typeface="Calibri" panose="020F0502020204030204" pitchFamily="34" charset="0"/>
                <a:cs typeface="Calibri" panose="020F0502020204030204" pitchFamily="34" charset="0"/>
              </a:rPr>
              <a:t>1</a:t>
            </a:r>
            <a:endParaRPr lang="en-US" sz="3200" b="1" i="1" dirty="0">
              <a:solidFill>
                <a:srgbClr val="5F95C9"/>
              </a:solidFill>
              <a:latin typeface="Calibri" panose="020F0502020204030204" pitchFamily="34" charset="0"/>
              <a:cs typeface="Calibri" panose="020F0502020204030204" pitchFamily="34" charset="0"/>
            </a:endParaRPr>
          </a:p>
        </p:txBody>
      </p:sp>
      <p:sp>
        <p:nvSpPr>
          <p:cNvPr id="27" name="TextBox 26"/>
          <p:cNvSpPr txBox="1"/>
          <p:nvPr/>
        </p:nvSpPr>
        <p:spPr>
          <a:xfrm>
            <a:off x="251352" y="6583367"/>
            <a:ext cx="4264309" cy="261610"/>
          </a:xfrm>
          <a:prstGeom prst="rect">
            <a:avLst/>
          </a:prstGeom>
          <a:noFill/>
        </p:spPr>
        <p:txBody>
          <a:bodyPr wrap="none" rtlCol="0">
            <a:spAutoFit/>
          </a:bodyPr>
          <a:lstStyle/>
          <a:p>
            <a:r>
              <a:rPr lang="en-US" sz="1100" baseline="30000" dirty="0">
                <a:solidFill>
                  <a:schemeClr val="bg1">
                    <a:lumMod val="50000"/>
                  </a:schemeClr>
                </a:solidFill>
              </a:rPr>
              <a:t>1 </a:t>
            </a:r>
            <a:r>
              <a:rPr lang="en-US" sz="1100" dirty="0">
                <a:solidFill>
                  <a:schemeClr val="bg1">
                    <a:lumMod val="50000"/>
                  </a:schemeClr>
                </a:solidFill>
              </a:rPr>
              <a:t>Only Aviation Operations and Safety Program (AOSP) Examples Shown</a:t>
            </a:r>
          </a:p>
        </p:txBody>
      </p:sp>
      <p:pic>
        <p:nvPicPr>
          <p:cNvPr id="32" name="Picture 31"/>
          <p:cNvPicPr>
            <a:picLocks noChangeAspect="1"/>
          </p:cNvPicPr>
          <p:nvPr/>
        </p:nvPicPr>
        <p:blipFill>
          <a:blip r:embed="rId22">
            <a:extLst>
              <a:ext uri="{BEBA8EAE-BF5A-486C-A8C5-ECC9F3942E4B}">
                <a14:imgProps xmlns:a14="http://schemas.microsoft.com/office/drawing/2010/main">
                  <a14:imgLayer r:embed="rId23">
                    <a14:imgEffect>
                      <a14:brightnessContrast bright="28000"/>
                    </a14:imgEffect>
                  </a14:imgLayer>
                </a14:imgProps>
              </a:ext>
            </a:extLst>
          </a:blip>
          <a:stretch>
            <a:fillRect/>
          </a:stretch>
        </p:blipFill>
        <p:spPr>
          <a:xfrm>
            <a:off x="8414374" y="1570913"/>
            <a:ext cx="1765951" cy="1298448"/>
          </a:xfrm>
          <a:prstGeom prst="rect">
            <a:avLst/>
          </a:prstGeom>
          <a:effectLst>
            <a:outerShdw blurRad="50800" dist="38100" dir="2700000" algn="tl" rotWithShape="0">
              <a:prstClr val="black">
                <a:alpha val="40000"/>
              </a:prstClr>
            </a:outerShdw>
          </a:effectLst>
        </p:spPr>
      </p:pic>
      <p:sp>
        <p:nvSpPr>
          <p:cNvPr id="3" name="Title 2">
            <a:extLst>
              <a:ext uri="{FF2B5EF4-FFF2-40B4-BE49-F238E27FC236}">
                <a16:creationId xmlns:a16="http://schemas.microsoft.com/office/drawing/2014/main" id="{9DCD0756-3547-2141-A778-0859BC35A3FA}"/>
              </a:ext>
            </a:extLst>
          </p:cNvPr>
          <p:cNvSpPr>
            <a:spLocks noGrp="1"/>
          </p:cNvSpPr>
          <p:nvPr>
            <p:ph type="title"/>
          </p:nvPr>
        </p:nvSpPr>
        <p:spPr>
          <a:xfrm>
            <a:off x="326284" y="6565"/>
            <a:ext cx="11320285" cy="855809"/>
          </a:xfrm>
        </p:spPr>
        <p:txBody>
          <a:bodyPr>
            <a:normAutofit/>
          </a:bodyPr>
          <a:lstStyle/>
          <a:p>
            <a:r>
              <a:rPr lang="en-US" dirty="0"/>
              <a:t>Long History of Working Together</a:t>
            </a:r>
          </a:p>
        </p:txBody>
      </p:sp>
      <p:sp>
        <p:nvSpPr>
          <p:cNvPr id="5" name="Slide Number Placeholder 4">
            <a:extLst>
              <a:ext uri="{FF2B5EF4-FFF2-40B4-BE49-F238E27FC236}">
                <a16:creationId xmlns:a16="http://schemas.microsoft.com/office/drawing/2014/main" id="{BD556480-EE74-0648-B4FE-02BD19EA42A5}"/>
              </a:ext>
            </a:extLst>
          </p:cNvPr>
          <p:cNvSpPr>
            <a:spLocks noGrp="1"/>
          </p:cNvSpPr>
          <p:nvPr>
            <p:ph type="sldNum" sz="quarter" idx="12"/>
          </p:nvPr>
        </p:nvSpPr>
        <p:spPr/>
        <p:txBody>
          <a:bodyPr/>
          <a:lstStyle/>
          <a:p>
            <a:fld id="{4F721D84-F6D2-3543-9891-5E083154C075}" type="slidenum">
              <a:rPr lang="en-US" smtClean="0"/>
              <a:t>5</a:t>
            </a:fld>
            <a:endParaRPr lang="en-US"/>
          </a:p>
        </p:txBody>
      </p:sp>
    </p:spTree>
    <p:extLst>
      <p:ext uri="{BB962C8B-B14F-4D97-AF65-F5344CB8AC3E}">
        <p14:creationId xmlns:p14="http://schemas.microsoft.com/office/powerpoint/2010/main" val="324274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6009498" y="1516483"/>
            <a:ext cx="3058346" cy="1250373"/>
          </a:xfrm>
          <a:prstGeom prst="rect">
            <a:avLst/>
          </a:prstGeom>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7597" y="3435798"/>
            <a:ext cx="3133724" cy="2336934"/>
          </a:xfrm>
          <a:prstGeom prst="rect">
            <a:avLst/>
          </a:prstGeo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393" y="1245971"/>
            <a:ext cx="3079326" cy="1611514"/>
          </a:xfrm>
          <a:prstGeom prst="rect">
            <a:avLst/>
          </a:prstGeom>
          <a:effectLst>
            <a:outerShdw blurRad="50800" dist="38100" dir="2700000" algn="tl" rotWithShape="0">
              <a:prstClr val="black">
                <a:alpha val="40000"/>
              </a:prstClr>
            </a:outerShdw>
          </a:effectLst>
        </p:spPr>
      </p:pic>
      <p:pic>
        <p:nvPicPr>
          <p:cNvPr id="9" name="Picture 8"/>
          <p:cNvPicPr>
            <a:picLocks noChangeAspect="1"/>
          </p:cNvPicPr>
          <p:nvPr/>
        </p:nvPicPr>
        <p:blipFill>
          <a:blip r:embed="rId6"/>
          <a:stretch>
            <a:fillRect/>
          </a:stretch>
        </p:blipFill>
        <p:spPr>
          <a:xfrm>
            <a:off x="395394" y="3423954"/>
            <a:ext cx="3079326" cy="2348777"/>
          </a:xfrm>
          <a:prstGeom prst="rect">
            <a:avLst/>
          </a:prstGeom>
          <a:solidFill>
            <a:schemeClr val="bg1"/>
          </a:solidFill>
          <a:effectLst>
            <a:outerShdw blurRad="50800" dist="38100" dir="2700000" algn="tl" rotWithShape="0">
              <a:prstClr val="black">
                <a:alpha val="40000"/>
              </a:prstClr>
            </a:outerShdw>
          </a:effectLst>
        </p:spPr>
      </p:pic>
      <p:pic>
        <p:nvPicPr>
          <p:cNvPr id="11" name="Picture 10"/>
          <p:cNvPicPr>
            <a:picLocks noChangeAspect="1"/>
          </p:cNvPicPr>
          <p:nvPr/>
        </p:nvPicPr>
        <p:blipFill>
          <a:blip r:embed="rId7"/>
          <a:stretch>
            <a:fillRect/>
          </a:stretch>
        </p:blipFill>
        <p:spPr>
          <a:xfrm>
            <a:off x="3853319" y="1249538"/>
            <a:ext cx="2108435" cy="1607946"/>
          </a:xfrm>
          <a:prstGeom prst="rect">
            <a:avLst/>
          </a:prstGeom>
          <a:noFill/>
          <a:effectLst>
            <a:outerShdw blurRad="50800" dist="38100" dir="2700000" algn="tl" rotWithShape="0">
              <a:prstClr val="black">
                <a:alpha val="40000"/>
              </a:prstClr>
            </a:outerShdw>
          </a:effectLst>
        </p:spPr>
      </p:pic>
      <p:pic>
        <p:nvPicPr>
          <p:cNvPr id="15" name="Picture 14"/>
          <p:cNvPicPr>
            <a:picLocks noChangeAspect="1"/>
          </p:cNvPicPr>
          <p:nvPr/>
        </p:nvPicPr>
        <p:blipFill>
          <a:blip r:embed="rId8"/>
          <a:stretch>
            <a:fillRect/>
          </a:stretch>
        </p:blipFill>
        <p:spPr>
          <a:xfrm>
            <a:off x="9521535" y="3446928"/>
            <a:ext cx="2420379" cy="2366891"/>
          </a:xfrm>
          <a:prstGeom prst="rect">
            <a:avLst/>
          </a:prstGeom>
          <a:effectLst/>
        </p:spPr>
      </p:pic>
      <p:sp>
        <p:nvSpPr>
          <p:cNvPr id="17" name="TextBox 16"/>
          <p:cNvSpPr txBox="1"/>
          <p:nvPr/>
        </p:nvSpPr>
        <p:spPr>
          <a:xfrm>
            <a:off x="381931" y="2867833"/>
            <a:ext cx="2736070"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Cabin Air Flow Models</a:t>
            </a:r>
            <a:r>
              <a:rPr lang="en-US" b="1" baseline="30000" dirty="0">
                <a:solidFill>
                  <a:schemeClr val="accent1">
                    <a:lumMod val="75000"/>
                  </a:schemeClr>
                </a:solidFill>
                <a:latin typeface="Arial" panose="020B0604020202020204" pitchFamily="34" charset="0"/>
                <a:cs typeface="Arial" panose="020B0604020202020204" pitchFamily="34" charset="0"/>
              </a:rPr>
              <a:t>1</a:t>
            </a:r>
            <a:endParaRPr lang="en-US" b="1" dirty="0">
              <a:solidFill>
                <a:schemeClr val="accent1">
                  <a:lumMod val="75000"/>
                </a:schemeClr>
              </a:solidFill>
              <a:latin typeface="Arial" panose="020B0604020202020204" pitchFamily="34" charset="0"/>
              <a:cs typeface="Arial" panose="020B0604020202020204" pitchFamily="34" charset="0"/>
            </a:endParaRPr>
          </a:p>
        </p:txBody>
      </p:sp>
      <p:sp>
        <p:nvSpPr>
          <p:cNvPr id="18" name="TextBox 17"/>
          <p:cNvSpPr txBox="1"/>
          <p:nvPr/>
        </p:nvSpPr>
        <p:spPr>
          <a:xfrm>
            <a:off x="4925605" y="2867833"/>
            <a:ext cx="3125599"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Data Analytics (IOC/FOQA)</a:t>
            </a:r>
          </a:p>
        </p:txBody>
      </p:sp>
      <p:sp>
        <p:nvSpPr>
          <p:cNvPr id="20" name="TextBox 19"/>
          <p:cNvSpPr txBox="1"/>
          <p:nvPr/>
        </p:nvSpPr>
        <p:spPr>
          <a:xfrm>
            <a:off x="-103988" y="5823463"/>
            <a:ext cx="3608681" cy="923330"/>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Distractions (ASAP)</a:t>
            </a:r>
          </a:p>
          <a:p>
            <a:pPr algn="ctr"/>
            <a:endParaRPr lang="en-US" b="1" dirty="0">
              <a:solidFill>
                <a:schemeClr val="accent1">
                  <a:lumMod val="75000"/>
                </a:schemeClr>
              </a:solidFill>
              <a:latin typeface="Arial" panose="020B0604020202020204" pitchFamily="34" charset="0"/>
              <a:cs typeface="Arial" panose="020B0604020202020204" pitchFamily="34" charset="0"/>
            </a:endParaRPr>
          </a:p>
          <a:p>
            <a:pPr algn="ctr"/>
            <a:r>
              <a:rPr lang="en-US" b="1" dirty="0">
                <a:solidFill>
                  <a:schemeClr val="accent1">
                    <a:lumMod val="75000"/>
                  </a:schemeClr>
                </a:solidFill>
                <a:latin typeface="Arial" panose="020B0604020202020204" pitchFamily="34" charset="0"/>
                <a:cs typeface="Arial" panose="020B0604020202020204" pitchFamily="34" charset="0"/>
              </a:rPr>
              <a:t>Air Charter Safety Foundation?</a:t>
            </a:r>
          </a:p>
        </p:txBody>
      </p:sp>
      <p:sp>
        <p:nvSpPr>
          <p:cNvPr id="21" name="TextBox 20"/>
          <p:cNvSpPr txBox="1"/>
          <p:nvPr/>
        </p:nvSpPr>
        <p:spPr>
          <a:xfrm>
            <a:off x="4209311" y="5823463"/>
            <a:ext cx="2839239" cy="646331"/>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“Pilots Causing Safety” </a:t>
            </a:r>
          </a:p>
          <a:p>
            <a:pPr algn="ctr"/>
            <a:r>
              <a:rPr lang="en-US" b="1" dirty="0">
                <a:solidFill>
                  <a:schemeClr val="accent1">
                    <a:lumMod val="75000"/>
                  </a:schemeClr>
                </a:solidFill>
                <a:latin typeface="Arial" panose="020B0604020202020204" pitchFamily="34" charset="0"/>
                <a:cs typeface="Arial" panose="020B0604020202020204" pitchFamily="34" charset="0"/>
              </a:rPr>
              <a:t>(LOSA/LIT)</a:t>
            </a:r>
          </a:p>
        </p:txBody>
      </p:sp>
      <p:sp>
        <p:nvSpPr>
          <p:cNvPr id="22" name="TextBox 21"/>
          <p:cNvSpPr txBox="1"/>
          <p:nvPr/>
        </p:nvSpPr>
        <p:spPr>
          <a:xfrm>
            <a:off x="8711910" y="5823463"/>
            <a:ext cx="1877438" cy="369332"/>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Fatigue (FRMS)</a:t>
            </a:r>
          </a:p>
        </p:txBody>
      </p:sp>
      <p:sp>
        <p:nvSpPr>
          <p:cNvPr id="23" name="TextBox 22"/>
          <p:cNvSpPr txBox="1"/>
          <p:nvPr/>
        </p:nvSpPr>
        <p:spPr>
          <a:xfrm>
            <a:off x="9623171" y="2867833"/>
            <a:ext cx="2173436" cy="369332"/>
          </a:xfrm>
          <a:prstGeom prst="rect">
            <a:avLst/>
          </a:prstGeom>
          <a:noFill/>
        </p:spPr>
        <p:txBody>
          <a:bodyPr wrap="squar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Training</a:t>
            </a:r>
          </a:p>
        </p:txBody>
      </p:sp>
      <p:sp>
        <p:nvSpPr>
          <p:cNvPr id="24" name="TextBox 23"/>
          <p:cNvSpPr txBox="1"/>
          <p:nvPr/>
        </p:nvSpPr>
        <p:spPr>
          <a:xfrm>
            <a:off x="86874" y="6637648"/>
            <a:ext cx="4944295" cy="253916"/>
          </a:xfrm>
          <a:prstGeom prst="rect">
            <a:avLst/>
          </a:prstGeom>
          <a:noFill/>
        </p:spPr>
        <p:txBody>
          <a:bodyPr wrap="square" rtlCol="0">
            <a:spAutoFit/>
          </a:bodyPr>
          <a:lstStyle/>
          <a:p>
            <a:r>
              <a:rPr lang="en-US" sz="1050" baseline="30000" dirty="0">
                <a:solidFill>
                  <a:schemeClr val="bg1">
                    <a:lumMod val="50000"/>
                  </a:schemeClr>
                </a:solidFill>
              </a:rPr>
              <a:t>1 </a:t>
            </a:r>
            <a:r>
              <a:rPr lang="en-US" sz="1050" dirty="0">
                <a:solidFill>
                  <a:schemeClr val="bg1">
                    <a:lumMod val="50000"/>
                  </a:schemeClr>
                </a:solidFill>
              </a:rPr>
              <a:t>Part of COVID-19 Return-To-Service Team w/ Computational Fluid Dynamics Group</a:t>
            </a:r>
          </a:p>
        </p:txBody>
      </p:sp>
      <p:grpSp>
        <p:nvGrpSpPr>
          <p:cNvPr id="4" name="Group 3">
            <a:extLst>
              <a:ext uri="{FF2B5EF4-FFF2-40B4-BE49-F238E27FC236}">
                <a16:creationId xmlns:a16="http://schemas.microsoft.com/office/drawing/2014/main" id="{DA9314AB-5B9B-EC44-9C4C-285305F80920}"/>
              </a:ext>
            </a:extLst>
          </p:cNvPr>
          <p:cNvGrpSpPr/>
          <p:nvPr/>
        </p:nvGrpSpPr>
        <p:grpSpPr>
          <a:xfrm>
            <a:off x="9341706" y="1206124"/>
            <a:ext cx="2454902" cy="1660069"/>
            <a:chOff x="9579626" y="1367012"/>
            <a:chExt cx="2216981" cy="1499181"/>
          </a:xfrm>
        </p:grpSpPr>
        <p:pic>
          <p:nvPicPr>
            <p:cNvPr id="21506" name="x__x0000_i1028" descr="cid:092CC8B3-850E-4E69-AF3E-CF43BD4426ED-L0-0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23171" y="1367012"/>
              <a:ext cx="2173436" cy="149047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30"/>
            <p:cNvSpPr txBox="1"/>
            <p:nvPr/>
          </p:nvSpPr>
          <p:spPr>
            <a:xfrm>
              <a:off x="9579626" y="2650749"/>
              <a:ext cx="1412566" cy="215444"/>
            </a:xfrm>
            <a:prstGeom prst="rect">
              <a:avLst/>
            </a:prstGeom>
            <a:noFill/>
          </p:spPr>
          <p:txBody>
            <a:bodyPr wrap="none" rtlCol="0">
              <a:spAutoFit/>
            </a:bodyPr>
            <a:lstStyle/>
            <a:p>
              <a:r>
                <a:rPr lang="en-US" sz="800" dirty="0">
                  <a:solidFill>
                    <a:schemeClr val="bg1"/>
                  </a:solidFill>
                </a:rPr>
                <a:t>NASA/AA/APA Training Video</a:t>
              </a:r>
            </a:p>
          </p:txBody>
        </p:sp>
      </p:grpSp>
      <p:sp>
        <p:nvSpPr>
          <p:cNvPr id="3" name="Title 2">
            <a:extLst>
              <a:ext uri="{FF2B5EF4-FFF2-40B4-BE49-F238E27FC236}">
                <a16:creationId xmlns:a16="http://schemas.microsoft.com/office/drawing/2014/main" id="{47D85C90-D056-604B-B4F1-5E16CC488E3A}"/>
              </a:ext>
            </a:extLst>
          </p:cNvPr>
          <p:cNvSpPr>
            <a:spLocks noGrp="1"/>
          </p:cNvSpPr>
          <p:nvPr>
            <p:ph type="title"/>
          </p:nvPr>
        </p:nvSpPr>
        <p:spPr/>
        <p:txBody>
          <a:bodyPr>
            <a:normAutofit/>
          </a:bodyPr>
          <a:lstStyle/>
          <a:p>
            <a:r>
              <a:rPr lang="en-US" dirty="0"/>
              <a:t>Current Collaborative Opportunities</a:t>
            </a:r>
          </a:p>
        </p:txBody>
      </p:sp>
      <p:sp>
        <p:nvSpPr>
          <p:cNvPr id="6" name="Slide Number Placeholder 5">
            <a:extLst>
              <a:ext uri="{FF2B5EF4-FFF2-40B4-BE49-F238E27FC236}">
                <a16:creationId xmlns:a16="http://schemas.microsoft.com/office/drawing/2014/main" id="{1D06E402-99ED-EF47-831A-EA35191BB39C}"/>
              </a:ext>
            </a:extLst>
          </p:cNvPr>
          <p:cNvSpPr>
            <a:spLocks noGrp="1"/>
          </p:cNvSpPr>
          <p:nvPr>
            <p:ph type="sldNum" sz="quarter" idx="12"/>
          </p:nvPr>
        </p:nvSpPr>
        <p:spPr/>
        <p:txBody>
          <a:bodyPr/>
          <a:lstStyle/>
          <a:p>
            <a:fld id="{4F721D84-F6D2-3543-9891-5E083154C075}" type="slidenum">
              <a:rPr lang="en-US" smtClean="0"/>
              <a:t>6</a:t>
            </a:fld>
            <a:endParaRPr lang="en-US"/>
          </a:p>
        </p:txBody>
      </p:sp>
      <p:pic>
        <p:nvPicPr>
          <p:cNvPr id="10" name="Picture 9">
            <a:extLst>
              <a:ext uri="{FF2B5EF4-FFF2-40B4-BE49-F238E27FC236}">
                <a16:creationId xmlns:a16="http://schemas.microsoft.com/office/drawing/2014/main" id="{237322CE-F07C-CF4B-91F9-1BC78E0E313F}"/>
              </a:ext>
            </a:extLst>
          </p:cNvPr>
          <p:cNvPicPr>
            <a:picLocks noChangeAspect="1"/>
          </p:cNvPicPr>
          <p:nvPr/>
        </p:nvPicPr>
        <p:blipFill rotWithShape="1">
          <a:blip r:embed="rId10">
            <a:extLst>
              <a:ext uri="{BEBA8EAE-BF5A-486C-A8C5-ECC9F3942E4B}">
                <a14:imgProps xmlns:a14="http://schemas.microsoft.com/office/drawing/2010/main">
                  <a14:imgLayer r:embed="rId11">
                    <a14:imgEffect>
                      <a14:brightnessContrast bright="12000"/>
                    </a14:imgEffect>
                  </a14:imgLayer>
                </a14:imgProps>
              </a:ext>
              <a:ext uri="{28A0092B-C50C-407E-A947-70E740481C1C}">
                <a14:useLocalDpi xmlns:a14="http://schemas.microsoft.com/office/drawing/2010/main" val="0"/>
              </a:ext>
            </a:extLst>
          </a:blip>
          <a:srcRect l="23873" r="11113" b="8557"/>
          <a:stretch/>
        </p:blipFill>
        <p:spPr>
          <a:xfrm>
            <a:off x="7554198" y="3441259"/>
            <a:ext cx="1894602" cy="231915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4067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nasa.gov/sites/default/files/thumbnails/image/dankigginsinsimulator.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2000"/>
                    </a14:imgEffect>
                  </a14:imgLayer>
                </a14:imgProps>
              </a:ext>
              <a:ext uri="{28A0092B-C50C-407E-A947-70E740481C1C}">
                <a14:useLocalDpi xmlns:a14="http://schemas.microsoft.com/office/drawing/2010/main" val="0"/>
              </a:ext>
            </a:extLst>
          </a:blip>
          <a:srcRect r="13347"/>
          <a:stretch/>
        </p:blipFill>
        <p:spPr bwMode="auto">
          <a:xfrm>
            <a:off x="8834279" y="1040034"/>
            <a:ext cx="3026170" cy="255638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brightnessContrast bright="31000"/>
                    </a14:imgEffect>
                  </a14:imgLayer>
                </a14:imgProps>
              </a:ext>
            </a:extLst>
          </a:blip>
          <a:stretch>
            <a:fillRect/>
          </a:stretch>
        </p:blipFill>
        <p:spPr>
          <a:xfrm>
            <a:off x="5681456" y="4245162"/>
            <a:ext cx="3653322" cy="2013073"/>
          </a:xfrm>
          <a:prstGeom prst="rect">
            <a:avLst/>
          </a:prstGeom>
          <a:effectLst>
            <a:outerShdw blurRad="50800" dist="38100" dir="2700000" algn="tl" rotWithShape="0">
              <a:prstClr val="black">
                <a:alpha val="40000"/>
              </a:prstClr>
            </a:outerShdw>
          </a:effectLst>
        </p:spPr>
      </p:pic>
      <p:pic>
        <p:nvPicPr>
          <p:cNvPr id="10" name="8C40E5E1-F84C-452C-843D-62DD2F7B89EF" descr="cid:AF2B24F4-F29C-4485-964A-B24FA856CC06"/>
          <p:cNvPicPr>
            <a:picLocks noChangeAspect="1" noChangeArrowheads="1"/>
          </p:cNvPicPr>
          <p:nvPr/>
        </p:nvPicPr>
        <p:blipFill>
          <a:blip r:embed="rId7" r:link="rId9" cstate="print">
            <a:extLst>
              <a:ext uri="{BEBA8EAE-BF5A-486C-A8C5-ECC9F3942E4B}">
                <a14:imgProps xmlns:a14="http://schemas.microsoft.com/office/drawing/2010/main">
                  <a14:imgLayer r:embed="rId8">
                    <a14:imgEffect>
                      <a14:sharpenSoften amount="18000"/>
                    </a14:imgEffect>
                    <a14:imgEffect>
                      <a14:brightnessContrast bright="17000"/>
                    </a14:imgEffect>
                  </a14:imgLayer>
                </a14:imgProps>
              </a:ext>
              <a:ext uri="{28A0092B-C50C-407E-A947-70E740481C1C}">
                <a14:useLocalDpi xmlns:a14="http://schemas.microsoft.com/office/drawing/2010/main" val="0"/>
              </a:ext>
            </a:extLst>
          </a:blip>
          <a:srcRect/>
          <a:stretch>
            <a:fillRect/>
          </a:stretch>
        </p:blipFill>
        <p:spPr bwMode="auto">
          <a:xfrm>
            <a:off x="459986" y="1060348"/>
            <a:ext cx="3386393" cy="252921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rightnessContrast bright="10000"/>
                    </a14:imgEffect>
                  </a14:imgLayer>
                </a14:imgProps>
              </a:ext>
            </a:extLst>
          </a:blip>
          <a:stretch>
            <a:fillRect/>
          </a:stretch>
        </p:blipFill>
        <p:spPr>
          <a:xfrm>
            <a:off x="438429" y="4244406"/>
            <a:ext cx="1674882" cy="2013830"/>
          </a:xfrm>
          <a:prstGeom prst="rect">
            <a:avLst/>
          </a:prstGeom>
          <a:effectLst>
            <a:outerShdw blurRad="50800" dist="38100" dir="2700000" algn="tl" rotWithShape="0">
              <a:prstClr val="black">
                <a:alpha val="40000"/>
              </a:prstClr>
            </a:outerShdw>
          </a:effectLst>
        </p:spPr>
      </p:pic>
      <p:pic>
        <p:nvPicPr>
          <p:cNvPr id="16" name="Picture 15"/>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48000"/>
                    </a14:imgEffect>
                  </a14:imgLayer>
                </a14:imgProps>
              </a:ext>
              <a:ext uri="{28A0092B-C50C-407E-A947-70E740481C1C}">
                <a14:useLocalDpi xmlns:a14="http://schemas.microsoft.com/office/drawing/2010/main" val="0"/>
              </a:ext>
            </a:extLst>
          </a:blip>
          <a:stretch>
            <a:fillRect/>
          </a:stretch>
        </p:blipFill>
        <p:spPr>
          <a:xfrm>
            <a:off x="2181977" y="4244406"/>
            <a:ext cx="2685106" cy="2013830"/>
          </a:xfrm>
          <a:prstGeom prst="rect">
            <a:avLst/>
          </a:prstGeom>
          <a:effectLst>
            <a:outerShdw blurRad="50800" dist="38100" dir="2700000" algn="tl" rotWithShape="0">
              <a:prstClr val="black">
                <a:alpha val="40000"/>
              </a:prstClr>
            </a:outerShdw>
          </a:effectLst>
        </p:spPr>
      </p:pic>
      <p:grpSp>
        <p:nvGrpSpPr>
          <p:cNvPr id="6" name="Group 5">
            <a:extLst>
              <a:ext uri="{FF2B5EF4-FFF2-40B4-BE49-F238E27FC236}">
                <a16:creationId xmlns:a16="http://schemas.microsoft.com/office/drawing/2014/main" id="{EAE82D2E-55BD-3048-A3C7-2402B8FB24DE}"/>
              </a:ext>
            </a:extLst>
          </p:cNvPr>
          <p:cNvGrpSpPr/>
          <p:nvPr/>
        </p:nvGrpSpPr>
        <p:grpSpPr>
          <a:xfrm>
            <a:off x="4592166" y="1036500"/>
            <a:ext cx="3834551" cy="2662880"/>
            <a:chOff x="5070293" y="969697"/>
            <a:chExt cx="3270678" cy="2271302"/>
          </a:xfrm>
        </p:grpSpPr>
        <p:pic>
          <p:nvPicPr>
            <p:cNvPr id="18" name="Picture 17"/>
            <p:cNvPicPr>
              <a:picLocks noChangeAspect="1"/>
            </p:cNvPicPr>
            <p:nvPr/>
          </p:nvPicPr>
          <p:blipFill>
            <a:blip r:embed="rId14" cstate="print">
              <a:duotone>
                <a:schemeClr val="accent1">
                  <a:shade val="45000"/>
                  <a:satMod val="135000"/>
                </a:schemeClr>
                <a:prstClr val="white"/>
              </a:duotone>
              <a:extLst>
                <a:ext uri="{BEBA8EAE-BF5A-486C-A8C5-ECC9F3942E4B}">
                  <a14:imgProps xmlns:a14="http://schemas.microsoft.com/office/drawing/2010/main">
                    <a14:imgLayer r:embed="rId15">
                      <a14:imgEffect>
                        <a14:saturation sat="33000"/>
                      </a14:imgEffect>
                    </a14:imgLayer>
                  </a14:imgProps>
                </a:ext>
                <a:ext uri="{28A0092B-C50C-407E-A947-70E740481C1C}">
                  <a14:useLocalDpi xmlns:a14="http://schemas.microsoft.com/office/drawing/2010/main" val="0"/>
                </a:ext>
              </a:extLst>
            </a:blip>
            <a:stretch>
              <a:fillRect/>
            </a:stretch>
          </p:blipFill>
          <p:spPr>
            <a:xfrm>
              <a:off x="5070293" y="1977339"/>
              <a:ext cx="3270678" cy="1263660"/>
            </a:xfrm>
            <a:prstGeom prst="rect">
              <a:avLst/>
            </a:prstGeom>
          </p:spPr>
        </p:pic>
        <p:pic>
          <p:nvPicPr>
            <p:cNvPr id="19" name="Picture 18"/>
            <p:cNvPicPr>
              <a:picLocks noChangeAspect="1"/>
            </p:cNvPicPr>
            <p:nvPr/>
          </p:nvPicPr>
          <p:blipFill>
            <a:blip r:embed="rId16"/>
            <a:stretch>
              <a:fillRect/>
            </a:stretch>
          </p:blipFill>
          <p:spPr>
            <a:xfrm>
              <a:off x="5177747" y="969697"/>
              <a:ext cx="1947750" cy="1485406"/>
            </a:xfrm>
            <a:prstGeom prst="rect">
              <a:avLst/>
            </a:prstGeom>
            <a:effectLst>
              <a:outerShdw blurRad="50800" dist="38100" dir="2700000" algn="tl" rotWithShape="0">
                <a:prstClr val="black">
                  <a:alpha val="40000"/>
                </a:prstClr>
              </a:outerShdw>
            </a:effectLst>
          </p:spPr>
        </p:pic>
      </p:grpSp>
      <p:sp>
        <p:nvSpPr>
          <p:cNvPr id="9" name="TextBox 8"/>
          <p:cNvSpPr txBox="1"/>
          <p:nvPr/>
        </p:nvSpPr>
        <p:spPr>
          <a:xfrm>
            <a:off x="211129" y="3576707"/>
            <a:ext cx="3804363" cy="394974"/>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Collaborate with Professionals</a:t>
            </a:r>
          </a:p>
        </p:txBody>
      </p:sp>
      <p:sp>
        <p:nvSpPr>
          <p:cNvPr id="15" name="TextBox 14"/>
          <p:cNvSpPr txBox="1"/>
          <p:nvPr/>
        </p:nvSpPr>
        <p:spPr>
          <a:xfrm>
            <a:off x="1196877" y="6223729"/>
            <a:ext cx="3027171" cy="365760"/>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Observe Actual Practice</a:t>
            </a:r>
          </a:p>
        </p:txBody>
      </p:sp>
      <p:sp>
        <p:nvSpPr>
          <p:cNvPr id="20" name="TextBox 19"/>
          <p:cNvSpPr txBox="1"/>
          <p:nvPr/>
        </p:nvSpPr>
        <p:spPr>
          <a:xfrm>
            <a:off x="6149129" y="6223729"/>
            <a:ext cx="2871787" cy="365760"/>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Subject Matter Experts</a:t>
            </a:r>
          </a:p>
        </p:txBody>
      </p:sp>
      <p:sp>
        <p:nvSpPr>
          <p:cNvPr id="21" name="TextBox 20"/>
          <p:cNvSpPr txBox="1"/>
          <p:nvPr/>
        </p:nvSpPr>
        <p:spPr>
          <a:xfrm>
            <a:off x="8609120" y="3576707"/>
            <a:ext cx="3429482" cy="394974"/>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Evaluate New Technologies</a:t>
            </a:r>
          </a:p>
        </p:txBody>
      </p:sp>
      <p:sp>
        <p:nvSpPr>
          <p:cNvPr id="22" name="TextBox 21"/>
          <p:cNvSpPr txBox="1"/>
          <p:nvPr/>
        </p:nvSpPr>
        <p:spPr>
          <a:xfrm>
            <a:off x="4974394" y="3576707"/>
            <a:ext cx="2684311" cy="394974"/>
          </a:xfrm>
          <a:prstGeom prst="rect">
            <a:avLst/>
          </a:prstGeom>
          <a:noFill/>
        </p:spPr>
        <p:txBody>
          <a:bodyPr wrap="non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Apply New Advances</a:t>
            </a:r>
          </a:p>
        </p:txBody>
      </p:sp>
      <p:sp>
        <p:nvSpPr>
          <p:cNvPr id="26" name="TextBox 25"/>
          <p:cNvSpPr txBox="1"/>
          <p:nvPr/>
        </p:nvSpPr>
        <p:spPr>
          <a:xfrm>
            <a:off x="10019783" y="6220157"/>
            <a:ext cx="2011680" cy="369332"/>
          </a:xfrm>
          <a:prstGeom prst="rect">
            <a:avLst/>
          </a:prstGeom>
          <a:noFill/>
        </p:spPr>
        <p:txBody>
          <a:bodyPr wrap="square" rtlCol="0">
            <a:spAutoFit/>
          </a:bodyPr>
          <a:lstStyle/>
          <a:p>
            <a:pPr algn="ctr"/>
            <a:r>
              <a:rPr lang="en-US" b="1" dirty="0">
                <a:solidFill>
                  <a:schemeClr val="accent1">
                    <a:lumMod val="75000"/>
                  </a:schemeClr>
                </a:solidFill>
                <a:latin typeface="Arial" panose="020B0604020202020204" pitchFamily="34" charset="0"/>
                <a:cs typeface="Arial" panose="020B0604020202020204" pitchFamily="34" charset="0"/>
              </a:rPr>
              <a:t>Scientific Data</a:t>
            </a:r>
          </a:p>
        </p:txBody>
      </p:sp>
      <p:sp>
        <p:nvSpPr>
          <p:cNvPr id="3" name="Title 2">
            <a:extLst>
              <a:ext uri="{FF2B5EF4-FFF2-40B4-BE49-F238E27FC236}">
                <a16:creationId xmlns:a16="http://schemas.microsoft.com/office/drawing/2014/main" id="{F58CDD84-93F3-6642-A47F-06037A79EAAC}"/>
              </a:ext>
            </a:extLst>
          </p:cNvPr>
          <p:cNvSpPr>
            <a:spLocks noGrp="1"/>
          </p:cNvSpPr>
          <p:nvPr>
            <p:ph type="title"/>
          </p:nvPr>
        </p:nvSpPr>
        <p:spPr>
          <a:xfrm>
            <a:off x="409074" y="6565"/>
            <a:ext cx="7175949" cy="855809"/>
          </a:xfrm>
        </p:spPr>
        <p:txBody>
          <a:bodyPr>
            <a:normAutofit/>
          </a:bodyPr>
          <a:lstStyle/>
          <a:p>
            <a:r>
              <a:rPr lang="en-US" dirty="0"/>
              <a:t>The Benefit to NASA</a:t>
            </a:r>
          </a:p>
        </p:txBody>
      </p:sp>
      <p:sp>
        <p:nvSpPr>
          <p:cNvPr id="4" name="Slide Number Placeholder 3">
            <a:extLst>
              <a:ext uri="{FF2B5EF4-FFF2-40B4-BE49-F238E27FC236}">
                <a16:creationId xmlns:a16="http://schemas.microsoft.com/office/drawing/2014/main" id="{F23217B5-3858-934A-94F7-5E4C0574DE5C}"/>
              </a:ext>
            </a:extLst>
          </p:cNvPr>
          <p:cNvSpPr>
            <a:spLocks noGrp="1"/>
          </p:cNvSpPr>
          <p:nvPr>
            <p:ph type="sldNum" sz="quarter" idx="12"/>
          </p:nvPr>
        </p:nvSpPr>
        <p:spPr/>
        <p:txBody>
          <a:bodyPr/>
          <a:lstStyle/>
          <a:p>
            <a:fld id="{4F721D84-F6D2-3543-9891-5E083154C075}" type="slidenum">
              <a:rPr lang="en-US" smtClean="0"/>
              <a:t>7</a:t>
            </a:fld>
            <a:endParaRPr lang="en-US"/>
          </a:p>
        </p:txBody>
      </p:sp>
      <p:pic>
        <p:nvPicPr>
          <p:cNvPr id="23" name="Picture 22">
            <a:extLst>
              <a:ext uri="{FF2B5EF4-FFF2-40B4-BE49-F238E27FC236}">
                <a16:creationId xmlns:a16="http://schemas.microsoft.com/office/drawing/2014/main" id="{4BF8C3A8-0FC6-B545-AD84-855108608097}"/>
              </a:ext>
            </a:extLst>
          </p:cNvPr>
          <p:cNvPicPr>
            <a:picLocks noChangeAspect="1"/>
          </p:cNvPicPr>
          <p:nvPr/>
        </p:nvPicPr>
        <p:blipFill rotWithShape="1">
          <a:blip r:embed="rId17">
            <a:extLst>
              <a:ext uri="{BEBA8EAE-BF5A-486C-A8C5-ECC9F3942E4B}">
                <a14:imgProps xmlns:a14="http://schemas.microsoft.com/office/drawing/2010/main">
                  <a14:imgLayer r:embed="rId18">
                    <a14:imgEffect>
                      <a14:brightnessContrast bright="12000"/>
                    </a14:imgEffect>
                  </a14:imgLayer>
                </a14:imgProps>
              </a:ext>
              <a:ext uri="{28A0092B-C50C-407E-A947-70E740481C1C}">
                <a14:useLocalDpi xmlns:a14="http://schemas.microsoft.com/office/drawing/2010/main" val="0"/>
              </a:ext>
            </a:extLst>
          </a:blip>
          <a:srcRect l="24117" t="3380" r="15521" b="15031"/>
          <a:stretch/>
        </p:blipFill>
        <p:spPr>
          <a:xfrm>
            <a:off x="10149152" y="4239246"/>
            <a:ext cx="1711298" cy="20130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5717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2661187719"/>
              </p:ext>
            </p:extLst>
          </p:nvPr>
        </p:nvGraphicFramePr>
        <p:xfrm>
          <a:off x="356555" y="1651342"/>
          <a:ext cx="3196542" cy="2571746"/>
        </p:xfrm>
        <a:graphic>
          <a:graphicData uri="http://schemas.openxmlformats.org/presentationml/2006/ole">
            <mc:AlternateContent xmlns:mc="http://schemas.openxmlformats.org/markup-compatibility/2006">
              <mc:Choice xmlns:v="urn:schemas-microsoft-com:vml" Requires="v">
                <p:oleObj spid="_x0000_s1026" name="Image" r:id="rId4" imgW="9168120" imgH="8660160" progId="Photoshop.Image.7">
                  <p:embed/>
                </p:oleObj>
              </mc:Choice>
              <mc:Fallback>
                <p:oleObj name="Image" r:id="rId4" imgW="9168120" imgH="8660160" progId="Photoshop.Image.7">
                  <p:embed/>
                  <p:pic>
                    <p:nvPicPr>
                      <p:cNvPr id="6" name="Object 5"/>
                      <p:cNvPicPr/>
                      <p:nvPr/>
                    </p:nvPicPr>
                    <p:blipFill>
                      <a:blip r:embed="rId5"/>
                      <a:stretch>
                        <a:fillRect/>
                      </a:stretch>
                    </p:blipFill>
                    <p:spPr>
                      <a:xfrm>
                        <a:off x="356555" y="1651342"/>
                        <a:ext cx="3196542" cy="2571746"/>
                      </a:xfrm>
                      <a:prstGeom prst="rect">
                        <a:avLst/>
                      </a:prstGeom>
                    </p:spPr>
                  </p:pic>
                </p:oleObj>
              </mc:Fallback>
            </mc:AlternateContent>
          </a:graphicData>
        </a:graphic>
      </p:graphicFrame>
      <p:sp>
        <p:nvSpPr>
          <p:cNvPr id="7" name="TextBox 6"/>
          <p:cNvSpPr txBox="1"/>
          <p:nvPr/>
        </p:nvSpPr>
        <p:spPr>
          <a:xfrm>
            <a:off x="654874" y="5608583"/>
            <a:ext cx="10441032" cy="584775"/>
          </a:xfrm>
          <a:prstGeom prst="rect">
            <a:avLst/>
          </a:prstGeom>
          <a:noFill/>
        </p:spPr>
        <p:txBody>
          <a:bodyPr wrap="square" rtlCol="0">
            <a:spAutoFit/>
          </a:bodyPr>
          <a:lstStyle/>
          <a:p>
            <a:pPr algn="ctr"/>
            <a:r>
              <a:rPr lang="en-US" sz="3200" b="1" i="1" dirty="0">
                <a:solidFill>
                  <a:srgbClr val="5F95C9"/>
                </a:solidFill>
              </a:rPr>
              <a:t>Working Together on Collaborative Efforts To Advance Safety </a:t>
            </a:r>
          </a:p>
        </p:txBody>
      </p:sp>
      <p:sp>
        <p:nvSpPr>
          <p:cNvPr id="8" name="TextBox 7"/>
          <p:cNvSpPr txBox="1"/>
          <p:nvPr/>
        </p:nvSpPr>
        <p:spPr>
          <a:xfrm>
            <a:off x="184611" y="4364337"/>
            <a:ext cx="3540429" cy="646331"/>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Continued Investments in </a:t>
            </a:r>
          </a:p>
          <a:p>
            <a:pPr algn="ctr"/>
            <a:r>
              <a:rPr lang="en-US" b="1" dirty="0">
                <a:latin typeface="Arial" panose="020B0604020202020204" pitchFamily="34" charset="0"/>
                <a:cs typeface="Arial" panose="020B0604020202020204" pitchFamily="34" charset="0"/>
              </a:rPr>
              <a:t>Safety Data Analytics </a:t>
            </a:r>
          </a:p>
        </p:txBody>
      </p:sp>
      <p:pic>
        <p:nvPicPr>
          <p:cNvPr id="22544" name="Picture 16" descr="What is the Fatigue Countermeasures Lab? | NAS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20502" y="1654728"/>
            <a:ext cx="3445602" cy="2567580"/>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4079562" y="4364337"/>
            <a:ext cx="3222171" cy="923330"/>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Continued Engagement in Research on Aviation Safety</a:t>
            </a:r>
          </a:p>
        </p:txBody>
      </p:sp>
      <p:sp>
        <p:nvSpPr>
          <p:cNvPr id="24" name="TextBox 23"/>
          <p:cNvSpPr txBox="1"/>
          <p:nvPr/>
        </p:nvSpPr>
        <p:spPr>
          <a:xfrm>
            <a:off x="8287296" y="4364337"/>
            <a:ext cx="3124161" cy="923330"/>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Continued Leadership of</a:t>
            </a:r>
          </a:p>
          <a:p>
            <a:pPr algn="ctr"/>
            <a:r>
              <a:rPr lang="en-US" b="1" dirty="0">
                <a:latin typeface="Arial" panose="020B0604020202020204" pitchFamily="34" charset="0"/>
                <a:cs typeface="Arial" panose="020B0604020202020204" pitchFamily="34" charset="0"/>
              </a:rPr>
              <a:t>Safety Management Systems</a:t>
            </a:r>
          </a:p>
        </p:txBody>
      </p:sp>
      <p:grpSp>
        <p:nvGrpSpPr>
          <p:cNvPr id="9" name="Group 8">
            <a:extLst>
              <a:ext uri="{FF2B5EF4-FFF2-40B4-BE49-F238E27FC236}">
                <a16:creationId xmlns:a16="http://schemas.microsoft.com/office/drawing/2014/main" id="{BB654157-5D1D-6942-B2FE-6304140C84CD}"/>
              </a:ext>
            </a:extLst>
          </p:cNvPr>
          <p:cNvGrpSpPr/>
          <p:nvPr/>
        </p:nvGrpSpPr>
        <p:grpSpPr>
          <a:xfrm>
            <a:off x="8181724" y="2133599"/>
            <a:ext cx="3388786" cy="1711722"/>
            <a:chOff x="8113163" y="2116208"/>
            <a:chExt cx="3492181" cy="1763948"/>
          </a:xfrm>
        </p:grpSpPr>
        <p:pic>
          <p:nvPicPr>
            <p:cNvPr id="1027" name="Picture 3" descr="NBAA - National Business Aviation Association">
              <a:extLst>
                <a:ext uri="{FF2B5EF4-FFF2-40B4-BE49-F238E27FC236}">
                  <a16:creationId xmlns:a16="http://schemas.microsoft.com/office/drawing/2014/main" id="{0841FCA8-0791-FA42-90C4-800D02B312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75088" y="3389872"/>
              <a:ext cx="2581496" cy="49028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lightsafety.org/wp-content/uploads/2016/09/FSF...">
              <a:extLst>
                <a:ext uri="{FF2B5EF4-FFF2-40B4-BE49-F238E27FC236}">
                  <a16:creationId xmlns:a16="http://schemas.microsoft.com/office/drawing/2014/main" id="{0D14B2F3-B784-294A-9B95-85B4616570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13163" y="2365644"/>
              <a:ext cx="2105134" cy="83869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Federal Aviation Administration - Wikipedia">
              <a:extLst>
                <a:ext uri="{FF2B5EF4-FFF2-40B4-BE49-F238E27FC236}">
                  <a16:creationId xmlns:a16="http://schemas.microsoft.com/office/drawing/2014/main" id="{C288B747-C1B4-AF44-99B6-E07744FECA7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383021" y="2116208"/>
              <a:ext cx="1222323" cy="1222323"/>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itle 2">
            <a:extLst>
              <a:ext uri="{FF2B5EF4-FFF2-40B4-BE49-F238E27FC236}">
                <a16:creationId xmlns:a16="http://schemas.microsoft.com/office/drawing/2014/main" id="{B2EA4A5C-5972-294D-A43A-A9F3067691C0}"/>
              </a:ext>
            </a:extLst>
          </p:cNvPr>
          <p:cNvSpPr>
            <a:spLocks noGrp="1"/>
          </p:cNvSpPr>
          <p:nvPr>
            <p:ph type="title"/>
          </p:nvPr>
        </p:nvSpPr>
        <p:spPr>
          <a:xfrm>
            <a:off x="356556" y="6565"/>
            <a:ext cx="7670678" cy="855809"/>
          </a:xfrm>
        </p:spPr>
        <p:txBody>
          <a:bodyPr>
            <a:normAutofit/>
          </a:bodyPr>
          <a:lstStyle/>
          <a:p>
            <a:r>
              <a:rPr lang="en-US" dirty="0"/>
              <a:t>The Benefit To Industry</a:t>
            </a:r>
          </a:p>
        </p:txBody>
      </p:sp>
      <p:sp>
        <p:nvSpPr>
          <p:cNvPr id="4" name="Slide Number Placeholder 3">
            <a:extLst>
              <a:ext uri="{FF2B5EF4-FFF2-40B4-BE49-F238E27FC236}">
                <a16:creationId xmlns:a16="http://schemas.microsoft.com/office/drawing/2014/main" id="{127569D6-BF5D-6C4E-86AC-53726848777D}"/>
              </a:ext>
            </a:extLst>
          </p:cNvPr>
          <p:cNvSpPr>
            <a:spLocks noGrp="1"/>
          </p:cNvSpPr>
          <p:nvPr>
            <p:ph type="sldNum" sz="quarter" idx="12"/>
          </p:nvPr>
        </p:nvSpPr>
        <p:spPr/>
        <p:txBody>
          <a:bodyPr/>
          <a:lstStyle/>
          <a:p>
            <a:fld id="{4F721D84-F6D2-3543-9891-5E083154C075}" type="slidenum">
              <a:rPr lang="en-US" smtClean="0"/>
              <a:t>8</a:t>
            </a:fld>
            <a:endParaRPr lang="en-US"/>
          </a:p>
        </p:txBody>
      </p:sp>
      <p:sp>
        <p:nvSpPr>
          <p:cNvPr id="5" name="Oval 4">
            <a:extLst>
              <a:ext uri="{FF2B5EF4-FFF2-40B4-BE49-F238E27FC236}">
                <a16:creationId xmlns:a16="http://schemas.microsoft.com/office/drawing/2014/main" id="{6557D0CD-7059-F147-9B14-F86CC9553C02}"/>
              </a:ext>
            </a:extLst>
          </p:cNvPr>
          <p:cNvSpPr/>
          <p:nvPr/>
        </p:nvSpPr>
        <p:spPr>
          <a:xfrm>
            <a:off x="356555" y="1658622"/>
            <a:ext cx="3196542" cy="2573730"/>
          </a:xfrm>
          <a:prstGeom prst="ellipse">
            <a:avLst/>
          </a:prstGeom>
          <a:noFill/>
          <a:ln w="603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566C5BD-8831-284E-A398-CDA9269576C3}"/>
              </a:ext>
            </a:extLst>
          </p:cNvPr>
          <p:cNvSpPr/>
          <p:nvPr/>
        </p:nvSpPr>
        <p:spPr>
          <a:xfrm>
            <a:off x="7933509" y="1648579"/>
            <a:ext cx="3814354" cy="2573729"/>
          </a:xfrm>
          <a:prstGeom prst="ellipse">
            <a:avLst/>
          </a:prstGeom>
          <a:noFill/>
          <a:ln w="603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5472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1" y="0"/>
            <a:ext cx="12192000" cy="6858000"/>
          </a:xfrm>
          <a:prstGeom prst="rect">
            <a:avLst/>
          </a:prstGeom>
          <a:noFill/>
          <a:ln w="9525">
            <a:noFill/>
            <a:miter lim="800000"/>
            <a:headEnd/>
            <a:tailEnd/>
          </a:ln>
          <a:effectLst/>
        </p:spPr>
      </p:pic>
      <p:pic>
        <p:nvPicPr>
          <p:cNvPr id="4102" name="Picture 6"/>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5"/>
              <a:srcRect/>
              <a:stretch>
                <a:fillRect/>
              </a:stretch>
            </p:blipFill>
          </mc:Choice>
          <mc:Fallback>
            <p:blipFill>
              <a:blip r:embed="rId6"/>
              <a:srcRect/>
              <a:stretch>
                <a:fillRect/>
              </a:stretch>
            </p:blipFill>
          </mc:Fallback>
        </mc:AlternateContent>
        <p:spPr bwMode="auto">
          <a:xfrm>
            <a:off x="63064" y="1172568"/>
            <a:ext cx="12192000" cy="5685431"/>
          </a:xfrm>
          <a:prstGeom prst="rect">
            <a:avLst/>
          </a:prstGeom>
          <a:noFill/>
          <a:ln w="9525">
            <a:noFill/>
            <a:miter lim="800000"/>
            <a:headEnd/>
            <a:tailEnd/>
          </a:ln>
          <a:effectLst/>
        </p:spPr>
      </p:pic>
      <p:sp>
        <p:nvSpPr>
          <p:cNvPr id="3077" name="Title 36">
            <a:extLst>
              <a:ext uri="{FF2B5EF4-FFF2-40B4-BE49-F238E27FC236}">
                <a16:creationId xmlns:a16="http://schemas.microsoft.com/office/drawing/2014/main" id="{8D6FA400-9A21-4245-BABC-3DE3BA9D3BA0}"/>
              </a:ext>
            </a:extLst>
          </p:cNvPr>
          <p:cNvSpPr>
            <a:spLocks noGrp="1"/>
          </p:cNvSpPr>
          <p:nvPr>
            <p:ph type="title"/>
          </p:nvPr>
        </p:nvSpPr>
        <p:spPr bwMode="auto">
          <a:xfrm>
            <a:off x="182879" y="171608"/>
            <a:ext cx="11658065" cy="6344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r>
              <a:rPr lang="en-US" altLang="en-US" dirty="0">
                <a:ea typeface="ＭＳ Ｐゴシック" panose="020B0600070205080204" pitchFamily="34" charset="-128"/>
              </a:rPr>
              <a:t>Evolution of Airspace Operations and Safety</a:t>
            </a:r>
          </a:p>
        </p:txBody>
      </p:sp>
      <p:pic>
        <p:nvPicPr>
          <p:cNvPr id="3083" name="Picture 19">
            <a:extLst>
              <a:ext uri="{FF2B5EF4-FFF2-40B4-BE49-F238E27FC236}">
                <a16:creationId xmlns:a16="http://schemas.microsoft.com/office/drawing/2014/main" id="{9DD2170B-08DC-4969-98C3-2C76CF4595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598" y="1359102"/>
            <a:ext cx="288179"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20">
            <a:extLst>
              <a:ext uri="{FF2B5EF4-FFF2-40B4-BE49-F238E27FC236}">
                <a16:creationId xmlns:a16="http://schemas.microsoft.com/office/drawing/2014/main" id="{13244F4E-E439-46A3-ACF0-FCD75783D8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6163" y="6204152"/>
            <a:ext cx="1173870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itle 36">
            <a:extLst>
              <a:ext uri="{FF2B5EF4-FFF2-40B4-BE49-F238E27FC236}">
                <a16:creationId xmlns:a16="http://schemas.microsoft.com/office/drawing/2014/main" id="{605F308B-3265-4CBF-A69B-B5A0C2D7D3B7}"/>
              </a:ext>
            </a:extLst>
          </p:cNvPr>
          <p:cNvSpPr txBox="1">
            <a:spLocks/>
          </p:cNvSpPr>
          <p:nvPr/>
        </p:nvSpPr>
        <p:spPr>
          <a:xfrm rot="16200000">
            <a:off x="-382724" y="3628204"/>
            <a:ext cx="1206500" cy="357646"/>
          </a:xfrm>
          <a:prstGeom prst="rect">
            <a:avLst/>
          </a:prstGeom>
        </p:spPr>
        <p:txBody>
          <a:bodyPr/>
          <a:lstStyle/>
          <a:p>
            <a:pPr algn="ctr" eaLnBrk="1" fontAlgn="auto" hangingPunct="1">
              <a:lnSpc>
                <a:spcPct val="90000"/>
              </a:lnSpc>
              <a:spcAft>
                <a:spcPts val="0"/>
              </a:spcAft>
              <a:defRPr/>
            </a:pPr>
            <a:r>
              <a:rPr lang="en-US" sz="1600">
                <a:solidFill>
                  <a:schemeClr val="tx1">
                    <a:lumMod val="85000"/>
                    <a:lumOff val="15000"/>
                  </a:schemeClr>
                </a:solidFill>
                <a:latin typeface="Arial" panose="020B0604020202020204" pitchFamily="34" charset="0"/>
                <a:ea typeface="+mj-ea"/>
                <a:cs typeface="Arial" panose="020B0604020202020204" pitchFamily="34" charset="0"/>
              </a:rPr>
              <a:t>S-curves</a:t>
            </a:r>
          </a:p>
        </p:txBody>
      </p:sp>
      <p:sp>
        <p:nvSpPr>
          <p:cNvPr id="49" name="Round Same Side Corner Rectangle 48">
            <a:extLst>
              <a:ext uri="{FF2B5EF4-FFF2-40B4-BE49-F238E27FC236}">
                <a16:creationId xmlns:a16="http://schemas.microsoft.com/office/drawing/2014/main" id="{5253E5C2-4A92-064E-9C13-E39B12D94214}"/>
              </a:ext>
            </a:extLst>
          </p:cNvPr>
          <p:cNvSpPr/>
          <p:nvPr/>
        </p:nvSpPr>
        <p:spPr>
          <a:xfrm rot="5400000">
            <a:off x="5909482" y="-102131"/>
            <a:ext cx="409904" cy="11267172"/>
          </a:xfrm>
          <a:prstGeom prst="round2SameRect">
            <a:avLst/>
          </a:prstGeom>
          <a:gradFill>
            <a:gsLst>
              <a:gs pos="0">
                <a:schemeClr val="accent1">
                  <a:lumMod val="5000"/>
                  <a:lumOff val="95000"/>
                  <a:alpha val="16000"/>
                </a:schemeClr>
              </a:gs>
              <a:gs pos="100000">
                <a:srgbClr val="D2E26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 name="Slide Number Placeholder 2">
            <a:extLst>
              <a:ext uri="{FF2B5EF4-FFF2-40B4-BE49-F238E27FC236}">
                <a16:creationId xmlns:a16="http://schemas.microsoft.com/office/drawing/2014/main" id="{4845856E-328D-E849-BC04-181607F16FC9}"/>
              </a:ext>
            </a:extLst>
          </p:cNvPr>
          <p:cNvSpPr>
            <a:spLocks noGrp="1"/>
          </p:cNvSpPr>
          <p:nvPr>
            <p:ph type="sldNum" sz="quarter" idx="12"/>
          </p:nvPr>
        </p:nvSpPr>
        <p:spPr>
          <a:xfrm>
            <a:off x="9448800" y="6570344"/>
            <a:ext cx="2743200" cy="287655"/>
          </a:xfrm>
        </p:spPr>
        <p:txBody>
          <a:bodyPr/>
          <a:lstStyle/>
          <a:p>
            <a:fld id="{4F721D84-F6D2-3543-9891-5E083154C075}" type="slidenum">
              <a:rPr lang="en-US" smtClean="0">
                <a:latin typeface="Arial" panose="020B0604020202020204" pitchFamily="34" charset="0"/>
                <a:cs typeface="Arial" panose="020B0604020202020204" pitchFamily="34" charset="0"/>
              </a:rPr>
              <a:t>9</a:t>
            </a:fld>
            <a:endParaRPr lang="en-US">
              <a:latin typeface="Arial" panose="020B0604020202020204" pitchFamily="34" charset="0"/>
              <a:cs typeface="Arial" panose="020B0604020202020204" pitchFamily="34" charset="0"/>
            </a:endParaRPr>
          </a:p>
        </p:txBody>
      </p:sp>
      <p:sp>
        <p:nvSpPr>
          <p:cNvPr id="56" name="Title 36">
            <a:extLst>
              <a:ext uri="{FF2B5EF4-FFF2-40B4-BE49-F238E27FC236}">
                <a16:creationId xmlns:a16="http://schemas.microsoft.com/office/drawing/2014/main" id="{4D4371F0-9E8D-0E4F-9210-988B1BEBC4FA}"/>
              </a:ext>
            </a:extLst>
          </p:cNvPr>
          <p:cNvSpPr txBox="1">
            <a:spLocks/>
          </p:cNvSpPr>
          <p:nvPr/>
        </p:nvSpPr>
        <p:spPr>
          <a:xfrm>
            <a:off x="3813924" y="5370605"/>
            <a:ext cx="7466383" cy="495816"/>
          </a:xfrm>
          <a:prstGeom prst="rect">
            <a:avLst/>
          </a:prstGeom>
        </p:spPr>
        <p:txBody>
          <a:bodyPr/>
          <a:lstStyle/>
          <a:p>
            <a:pPr algn="r" eaLnBrk="1" fontAlgn="auto" hangingPunct="1">
              <a:lnSpc>
                <a:spcPct val="90000"/>
              </a:lnSpc>
              <a:spcAft>
                <a:spcPts val="0"/>
              </a:spcAft>
              <a:defRPr/>
            </a:pPr>
            <a:r>
              <a:rPr lang="en-US" sz="1900" i="1">
                <a:solidFill>
                  <a:srgbClr val="404040"/>
                </a:solidFill>
                <a:latin typeface="Arial" panose="020B0604020202020204" pitchFamily="34" charset="0"/>
                <a:ea typeface="+mj-ea"/>
                <a:cs typeface="Arial" panose="020B0604020202020204" pitchFamily="34" charset="0"/>
              </a:rPr>
              <a:t>Digital Transformation of ATM</a:t>
            </a:r>
          </a:p>
        </p:txBody>
      </p:sp>
      <p:sp>
        <p:nvSpPr>
          <p:cNvPr id="59" name="Title 36">
            <a:extLst>
              <a:ext uri="{FF2B5EF4-FFF2-40B4-BE49-F238E27FC236}">
                <a16:creationId xmlns:a16="http://schemas.microsoft.com/office/drawing/2014/main" id="{B2C0B4B3-015B-9542-8A8F-6A78EC74D406}"/>
              </a:ext>
            </a:extLst>
          </p:cNvPr>
          <p:cNvSpPr txBox="1">
            <a:spLocks/>
          </p:cNvSpPr>
          <p:nvPr/>
        </p:nvSpPr>
        <p:spPr>
          <a:xfrm rot="21133901">
            <a:off x="661742" y="2258066"/>
            <a:ext cx="3894713" cy="640430"/>
          </a:xfrm>
          <a:prstGeom prst="rect">
            <a:avLst/>
          </a:prstGeom>
        </p:spPr>
        <p:txBody>
          <a:bodyPr/>
          <a:lstStyle/>
          <a:p>
            <a:pPr eaLnBrk="1" fontAlgn="auto" hangingPunct="1">
              <a:lnSpc>
                <a:spcPct val="90000"/>
              </a:lnSpc>
              <a:spcAft>
                <a:spcPts val="0"/>
              </a:spcAft>
              <a:defRPr/>
            </a:pPr>
            <a:r>
              <a:rPr lang="en-US" sz="1600" i="1">
                <a:solidFill>
                  <a:srgbClr val="2F5597"/>
                </a:solidFill>
                <a:latin typeface="Arial" panose="020B0604020202020204" pitchFamily="34" charset="0"/>
                <a:ea typeface="+mj-ea"/>
                <a:cs typeface="Arial" panose="020B0604020202020204" pitchFamily="34" charset="0"/>
              </a:rPr>
              <a:t> + Efficiency and proactive planning</a:t>
            </a:r>
          </a:p>
        </p:txBody>
      </p:sp>
      <p:sp>
        <p:nvSpPr>
          <p:cNvPr id="65" name="Title 36">
            <a:extLst>
              <a:ext uri="{FF2B5EF4-FFF2-40B4-BE49-F238E27FC236}">
                <a16:creationId xmlns:a16="http://schemas.microsoft.com/office/drawing/2014/main" id="{2C756990-C01E-7E4A-B7B7-2F9CD12C89D1}"/>
              </a:ext>
            </a:extLst>
          </p:cNvPr>
          <p:cNvSpPr txBox="1">
            <a:spLocks/>
          </p:cNvSpPr>
          <p:nvPr/>
        </p:nvSpPr>
        <p:spPr>
          <a:xfrm rot="21021326">
            <a:off x="4648630" y="1471990"/>
            <a:ext cx="3788408" cy="1123851"/>
          </a:xfrm>
          <a:prstGeom prst="rect">
            <a:avLst/>
          </a:prstGeom>
        </p:spPr>
        <p:txBody>
          <a:bodyPr/>
          <a:lstStyle/>
          <a:p>
            <a:pPr eaLnBrk="1" fontAlgn="auto" hangingPunct="1">
              <a:lnSpc>
                <a:spcPct val="90000"/>
              </a:lnSpc>
              <a:spcAft>
                <a:spcPts val="0"/>
              </a:spcAft>
              <a:defRPr/>
            </a:pPr>
            <a:r>
              <a:rPr lang="en-US" sz="1600" i="1">
                <a:solidFill>
                  <a:srgbClr val="2F5597"/>
                </a:solidFill>
                <a:latin typeface="Arial" panose="020B0604020202020204" pitchFamily="34" charset="0"/>
                <a:ea typeface="+mj-ea"/>
                <a:cs typeface="Arial" panose="020B0604020202020204" pitchFamily="34" charset="0"/>
              </a:rPr>
              <a:t> + Service oriented architecture for tailored mission-oriented services</a:t>
            </a:r>
          </a:p>
        </p:txBody>
      </p:sp>
      <p:sp>
        <p:nvSpPr>
          <p:cNvPr id="66" name="Title 36">
            <a:extLst>
              <a:ext uri="{FF2B5EF4-FFF2-40B4-BE49-F238E27FC236}">
                <a16:creationId xmlns:a16="http://schemas.microsoft.com/office/drawing/2014/main" id="{F84967BA-6AC7-D446-88CD-84246070484F}"/>
              </a:ext>
            </a:extLst>
          </p:cNvPr>
          <p:cNvSpPr txBox="1">
            <a:spLocks/>
          </p:cNvSpPr>
          <p:nvPr/>
        </p:nvSpPr>
        <p:spPr>
          <a:xfrm rot="21159571">
            <a:off x="8643643" y="956170"/>
            <a:ext cx="3232024" cy="681748"/>
          </a:xfrm>
          <a:prstGeom prst="rect">
            <a:avLst/>
          </a:prstGeom>
        </p:spPr>
        <p:txBody>
          <a:bodyPr/>
          <a:lstStyle/>
          <a:p>
            <a:pPr eaLnBrk="1" fontAlgn="auto" hangingPunct="1">
              <a:lnSpc>
                <a:spcPct val="90000"/>
              </a:lnSpc>
              <a:spcAft>
                <a:spcPts val="0"/>
              </a:spcAft>
              <a:defRPr/>
            </a:pPr>
            <a:r>
              <a:rPr lang="en-US" sz="1600" i="1">
                <a:solidFill>
                  <a:schemeClr val="accent1">
                    <a:lumMod val="75000"/>
                  </a:schemeClr>
                </a:solidFill>
                <a:latin typeface="Arial" panose="020B0604020202020204" pitchFamily="34" charset="0"/>
                <a:ea typeface="+mj-ea"/>
                <a:cs typeface="Arial" panose="020B0604020202020204" pitchFamily="34" charset="0"/>
              </a:rPr>
              <a:t> + Complexity, scalability, </a:t>
            </a:r>
          </a:p>
          <a:p>
            <a:pPr eaLnBrk="1" fontAlgn="auto" hangingPunct="1">
              <a:lnSpc>
                <a:spcPct val="90000"/>
              </a:lnSpc>
              <a:spcAft>
                <a:spcPts val="0"/>
              </a:spcAft>
              <a:defRPr/>
            </a:pPr>
            <a:r>
              <a:rPr lang="en-US" sz="1600" i="1">
                <a:solidFill>
                  <a:schemeClr val="accent1">
                    <a:lumMod val="75000"/>
                  </a:schemeClr>
                </a:solidFill>
                <a:latin typeface="Arial" panose="020B0604020202020204" pitchFamily="34" charset="0"/>
                <a:ea typeface="+mj-ea"/>
                <a:cs typeface="Arial" panose="020B0604020202020204" pitchFamily="34" charset="0"/>
              </a:rPr>
              <a:t>   and dynamic adaptation</a:t>
            </a:r>
          </a:p>
        </p:txBody>
      </p:sp>
      <p:sp>
        <p:nvSpPr>
          <p:cNvPr id="67" name="Title 36">
            <a:extLst>
              <a:ext uri="{FF2B5EF4-FFF2-40B4-BE49-F238E27FC236}">
                <a16:creationId xmlns:a16="http://schemas.microsoft.com/office/drawing/2014/main" id="{DF3B4A6C-C8C5-A74A-84FA-B0288715534A}"/>
              </a:ext>
            </a:extLst>
          </p:cNvPr>
          <p:cNvSpPr txBox="1">
            <a:spLocks/>
          </p:cNvSpPr>
          <p:nvPr/>
        </p:nvSpPr>
        <p:spPr>
          <a:xfrm>
            <a:off x="1888842" y="6380008"/>
            <a:ext cx="1545552" cy="611507"/>
          </a:xfrm>
          <a:prstGeom prst="rect">
            <a:avLst/>
          </a:prstGeom>
        </p:spPr>
        <p:txBody>
          <a:bodyPr/>
          <a:lstStyle/>
          <a:p>
            <a:pPr algn="ctr" eaLnBrk="1" fontAlgn="auto" hangingPunct="1">
              <a:lnSpc>
                <a:spcPct val="90000"/>
              </a:lnSpc>
              <a:spcAft>
                <a:spcPts val="0"/>
              </a:spcAft>
              <a:defRPr/>
            </a:pPr>
            <a:r>
              <a:rPr lang="en-US" sz="1600">
                <a:solidFill>
                  <a:schemeClr val="tx1">
                    <a:lumMod val="85000"/>
                    <a:lumOff val="15000"/>
                  </a:schemeClr>
                </a:solidFill>
                <a:latin typeface="Arial" panose="020B0604020202020204" pitchFamily="34" charset="0"/>
                <a:ea typeface="+mj-ea"/>
                <a:cs typeface="Arial" panose="020B0604020202020204" pitchFamily="34" charset="0"/>
              </a:rPr>
              <a:t>Epoch 3</a:t>
            </a:r>
          </a:p>
        </p:txBody>
      </p:sp>
      <p:sp>
        <p:nvSpPr>
          <p:cNvPr id="68" name="Title 36">
            <a:extLst>
              <a:ext uri="{FF2B5EF4-FFF2-40B4-BE49-F238E27FC236}">
                <a16:creationId xmlns:a16="http://schemas.microsoft.com/office/drawing/2014/main" id="{D8572E1F-D2A3-7542-9E57-1BF3B2BE48EA}"/>
              </a:ext>
            </a:extLst>
          </p:cNvPr>
          <p:cNvSpPr txBox="1">
            <a:spLocks/>
          </p:cNvSpPr>
          <p:nvPr/>
        </p:nvSpPr>
        <p:spPr>
          <a:xfrm>
            <a:off x="5156653" y="6385204"/>
            <a:ext cx="2181957" cy="628034"/>
          </a:xfrm>
          <a:prstGeom prst="rect">
            <a:avLst/>
          </a:prstGeom>
        </p:spPr>
        <p:txBody>
          <a:bodyPr/>
          <a:lstStyle/>
          <a:p>
            <a:pPr algn="ctr" eaLnBrk="1" fontAlgn="auto" hangingPunct="1">
              <a:lnSpc>
                <a:spcPct val="80000"/>
              </a:lnSpc>
              <a:spcAft>
                <a:spcPts val="0"/>
              </a:spcAft>
              <a:defRPr/>
            </a:pPr>
            <a:r>
              <a:rPr lang="en-US" sz="1600">
                <a:solidFill>
                  <a:schemeClr val="tx1">
                    <a:lumMod val="85000"/>
                    <a:lumOff val="15000"/>
                  </a:schemeClr>
                </a:solidFill>
                <a:latin typeface="Arial" panose="020B0604020202020204" pitchFamily="34" charset="0"/>
                <a:ea typeface="+mj-ea"/>
                <a:cs typeface="Arial" panose="020B0604020202020204" pitchFamily="34" charset="0"/>
              </a:rPr>
              <a:t>Epoch 4</a:t>
            </a:r>
          </a:p>
          <a:p>
            <a:pPr algn="ctr" eaLnBrk="1" fontAlgn="auto" hangingPunct="1">
              <a:lnSpc>
                <a:spcPct val="80000"/>
              </a:lnSpc>
              <a:spcAft>
                <a:spcPts val="0"/>
              </a:spcAft>
              <a:defRPr/>
            </a:pPr>
            <a:r>
              <a:rPr lang="en-US" sz="1400">
                <a:solidFill>
                  <a:schemeClr val="tx1">
                    <a:lumMod val="85000"/>
                    <a:lumOff val="15000"/>
                  </a:schemeClr>
                </a:solidFill>
                <a:latin typeface="Arial" panose="020B0604020202020204" pitchFamily="34" charset="0"/>
                <a:ea typeface="+mj-ea"/>
                <a:cs typeface="Arial" panose="020B0604020202020204" pitchFamily="34" charset="0"/>
              </a:rPr>
              <a:t>(~2035)</a:t>
            </a:r>
          </a:p>
        </p:txBody>
      </p:sp>
      <p:sp>
        <p:nvSpPr>
          <p:cNvPr id="69" name="Title 36">
            <a:extLst>
              <a:ext uri="{FF2B5EF4-FFF2-40B4-BE49-F238E27FC236}">
                <a16:creationId xmlns:a16="http://schemas.microsoft.com/office/drawing/2014/main" id="{A7838CD0-591E-F748-B5E7-E08663C16BCF}"/>
              </a:ext>
            </a:extLst>
          </p:cNvPr>
          <p:cNvSpPr txBox="1">
            <a:spLocks/>
          </p:cNvSpPr>
          <p:nvPr/>
        </p:nvSpPr>
        <p:spPr>
          <a:xfrm>
            <a:off x="8915403" y="6416352"/>
            <a:ext cx="2181957" cy="628034"/>
          </a:xfrm>
          <a:prstGeom prst="rect">
            <a:avLst/>
          </a:prstGeom>
        </p:spPr>
        <p:txBody>
          <a:bodyPr/>
          <a:lstStyle/>
          <a:p>
            <a:pPr algn="ctr" eaLnBrk="1" fontAlgn="auto" hangingPunct="1">
              <a:lnSpc>
                <a:spcPct val="80000"/>
              </a:lnSpc>
              <a:spcAft>
                <a:spcPts val="0"/>
              </a:spcAft>
              <a:defRPr/>
            </a:pPr>
            <a:r>
              <a:rPr lang="en-US" sz="1600">
                <a:solidFill>
                  <a:schemeClr val="tx1">
                    <a:lumMod val="85000"/>
                    <a:lumOff val="15000"/>
                  </a:schemeClr>
                </a:solidFill>
                <a:latin typeface="Arial" panose="020B0604020202020204" pitchFamily="34" charset="0"/>
                <a:ea typeface="+mj-ea"/>
                <a:cs typeface="Arial" panose="020B0604020202020204" pitchFamily="34" charset="0"/>
              </a:rPr>
              <a:t>Epoch 5</a:t>
            </a:r>
          </a:p>
          <a:p>
            <a:pPr algn="ctr" eaLnBrk="1" fontAlgn="auto" hangingPunct="1">
              <a:lnSpc>
                <a:spcPct val="80000"/>
              </a:lnSpc>
              <a:spcAft>
                <a:spcPts val="0"/>
              </a:spcAft>
              <a:defRPr/>
            </a:pPr>
            <a:r>
              <a:rPr lang="en-US" sz="1400">
                <a:solidFill>
                  <a:schemeClr val="tx1">
                    <a:lumMod val="85000"/>
                    <a:lumOff val="15000"/>
                  </a:schemeClr>
                </a:solidFill>
                <a:latin typeface="Arial" panose="020B0604020202020204" pitchFamily="34" charset="0"/>
                <a:ea typeface="+mj-ea"/>
                <a:cs typeface="Arial" panose="020B0604020202020204" pitchFamily="34" charset="0"/>
              </a:rPr>
              <a:t>(~2045)</a:t>
            </a:r>
          </a:p>
        </p:txBody>
      </p:sp>
      <p:pic>
        <p:nvPicPr>
          <p:cNvPr id="70" name="Picture 29">
            <a:extLst>
              <a:ext uri="{FF2B5EF4-FFF2-40B4-BE49-F238E27FC236}">
                <a16:creationId xmlns:a16="http://schemas.microsoft.com/office/drawing/2014/main" id="{98494EC4-2F2B-704F-AEB0-14090D23D4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3714" y="4605766"/>
            <a:ext cx="3077026" cy="99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Rectangle 70">
            <a:extLst>
              <a:ext uri="{FF2B5EF4-FFF2-40B4-BE49-F238E27FC236}">
                <a16:creationId xmlns:a16="http://schemas.microsoft.com/office/drawing/2014/main" id="{A4218F6C-0781-6349-B933-9F795A4A4311}"/>
              </a:ext>
            </a:extLst>
          </p:cNvPr>
          <p:cNvSpPr/>
          <p:nvPr/>
        </p:nvSpPr>
        <p:spPr>
          <a:xfrm>
            <a:off x="1670440" y="5030755"/>
            <a:ext cx="2982008" cy="461665"/>
          </a:xfrm>
          <a:prstGeom prst="rect">
            <a:avLst/>
          </a:prstGeom>
        </p:spPr>
        <p:txBody>
          <a:bodyPr>
            <a:spAutoFit/>
          </a:bodyPr>
          <a:lstStyle/>
          <a:p>
            <a:pPr algn="ctr" eaLnBrk="1" fontAlgn="auto" hangingPunct="1">
              <a:spcBef>
                <a:spcPts val="0"/>
              </a:spcBef>
              <a:spcAft>
                <a:spcPts val="0"/>
              </a:spcAft>
              <a:defRPr/>
            </a:pPr>
            <a:r>
              <a:rPr lang="en-US" sz="1200" b="1">
                <a:solidFill>
                  <a:srgbClr val="ED7D31"/>
                </a:solidFill>
                <a:latin typeface="Arial" panose="020B0604020202020204" pitchFamily="34" charset="0"/>
                <a:ea typeface="+mj-ea"/>
                <a:cs typeface="Arial" panose="020B0604020202020204" pitchFamily="34" charset="0"/>
              </a:rPr>
              <a:t>Know</a:t>
            </a:r>
            <a:r>
              <a:rPr lang="en-US" sz="1200" b="1">
                <a:solidFill>
                  <a:srgbClr val="595959"/>
                </a:solidFill>
                <a:latin typeface="Arial" panose="020B0604020202020204" pitchFamily="34" charset="0"/>
                <a:ea typeface="+mj-ea"/>
                <a:cs typeface="Arial" panose="020B0604020202020204" pitchFamily="34" charset="0"/>
              </a:rPr>
              <a:t> &amp; </a:t>
            </a:r>
            <a:r>
              <a:rPr lang="en-US" sz="1200" b="1">
                <a:solidFill>
                  <a:srgbClr val="ED7D31"/>
                </a:solidFill>
                <a:latin typeface="Arial" panose="020B0604020202020204" pitchFamily="34" charset="0"/>
                <a:ea typeface="+mj-ea"/>
                <a:cs typeface="Arial" panose="020B0604020202020204" pitchFamily="34" charset="0"/>
              </a:rPr>
              <a:t>exchange</a:t>
            </a:r>
          </a:p>
          <a:p>
            <a:pPr algn="ctr" eaLnBrk="1" fontAlgn="auto" hangingPunct="1">
              <a:spcBef>
                <a:spcPts val="0"/>
              </a:spcBef>
              <a:spcAft>
                <a:spcPts val="0"/>
              </a:spcAft>
              <a:defRPr/>
            </a:pPr>
            <a:r>
              <a:rPr lang="en-US" sz="1200" b="1">
                <a:solidFill>
                  <a:srgbClr val="595959"/>
                </a:solidFill>
                <a:latin typeface="Arial" panose="020B0604020202020204" pitchFamily="34" charset="0"/>
                <a:ea typeface="+mj-ea"/>
                <a:cs typeface="Arial" panose="020B0604020202020204" pitchFamily="34" charset="0"/>
              </a:rPr>
              <a:t> current and planned a/c positions</a:t>
            </a:r>
          </a:p>
        </p:txBody>
      </p:sp>
      <p:sp>
        <p:nvSpPr>
          <p:cNvPr id="72" name="Rectangle 71">
            <a:extLst>
              <a:ext uri="{FF2B5EF4-FFF2-40B4-BE49-F238E27FC236}">
                <a16:creationId xmlns:a16="http://schemas.microsoft.com/office/drawing/2014/main" id="{6792FD0E-CB13-6049-B942-93C13083AD6D}"/>
              </a:ext>
            </a:extLst>
          </p:cNvPr>
          <p:cNvSpPr/>
          <p:nvPr/>
        </p:nvSpPr>
        <p:spPr>
          <a:xfrm>
            <a:off x="4958186" y="5174103"/>
            <a:ext cx="2982008" cy="461665"/>
          </a:xfrm>
          <a:prstGeom prst="rect">
            <a:avLst/>
          </a:prstGeom>
        </p:spPr>
        <p:txBody>
          <a:bodyPr>
            <a:spAutoFit/>
          </a:bodyPr>
          <a:lstStyle/>
          <a:p>
            <a:pPr algn="ctr" eaLnBrk="1" fontAlgn="auto" hangingPunct="1">
              <a:spcBef>
                <a:spcPts val="0"/>
              </a:spcBef>
              <a:spcAft>
                <a:spcPts val="0"/>
              </a:spcAft>
              <a:defRPr/>
            </a:pPr>
            <a:r>
              <a:rPr lang="en-US" sz="1200">
                <a:solidFill>
                  <a:srgbClr val="595959"/>
                </a:solidFill>
                <a:latin typeface="Arial" panose="020B0604020202020204" pitchFamily="34" charset="0"/>
                <a:ea typeface="+mj-ea"/>
                <a:cs typeface="Arial" panose="020B0604020202020204" pitchFamily="34" charset="0"/>
              </a:rPr>
              <a:t>Introduces 3rd-party </a:t>
            </a:r>
          </a:p>
          <a:p>
            <a:pPr algn="ctr" eaLnBrk="1" fontAlgn="auto" hangingPunct="1">
              <a:spcBef>
                <a:spcPts val="0"/>
              </a:spcBef>
              <a:spcAft>
                <a:spcPts val="0"/>
              </a:spcAft>
              <a:defRPr/>
            </a:pPr>
            <a:r>
              <a:rPr lang="en-US" sz="1200">
                <a:solidFill>
                  <a:srgbClr val="595959"/>
                </a:solidFill>
                <a:latin typeface="Arial" panose="020B0604020202020204" pitchFamily="34" charset="0"/>
                <a:ea typeface="+mj-ea"/>
                <a:cs typeface="Arial" panose="020B0604020202020204" pitchFamily="34" charset="0"/>
              </a:rPr>
              <a:t>service providers</a:t>
            </a:r>
          </a:p>
        </p:txBody>
      </p:sp>
      <p:sp>
        <p:nvSpPr>
          <p:cNvPr id="73" name="Rectangle 72">
            <a:extLst>
              <a:ext uri="{FF2B5EF4-FFF2-40B4-BE49-F238E27FC236}">
                <a16:creationId xmlns:a16="http://schemas.microsoft.com/office/drawing/2014/main" id="{60ACCA42-CCFF-3A4D-A1A5-CC10E84410FF}"/>
              </a:ext>
            </a:extLst>
          </p:cNvPr>
          <p:cNvSpPr/>
          <p:nvPr/>
        </p:nvSpPr>
        <p:spPr>
          <a:xfrm>
            <a:off x="8649535" y="4657086"/>
            <a:ext cx="3236570" cy="461665"/>
          </a:xfrm>
          <a:prstGeom prst="rect">
            <a:avLst/>
          </a:prstGeom>
        </p:spPr>
        <p:txBody>
          <a:bodyPr>
            <a:spAutoFit/>
          </a:bodyPr>
          <a:lstStyle/>
          <a:p>
            <a:pPr algn="ctr" eaLnBrk="1" fontAlgn="auto" hangingPunct="1">
              <a:spcBef>
                <a:spcPts val="0"/>
              </a:spcBef>
              <a:spcAft>
                <a:spcPts val="0"/>
              </a:spcAft>
              <a:defRPr/>
            </a:pPr>
            <a:r>
              <a:rPr lang="en-US" sz="1200">
                <a:solidFill>
                  <a:srgbClr val="595959"/>
                </a:solidFill>
                <a:latin typeface="Arial" panose="020B0604020202020204" pitchFamily="34" charset="0"/>
                <a:ea typeface="+mj-ea"/>
                <a:cs typeface="Arial" panose="020B0604020202020204" pitchFamily="34" charset="0"/>
              </a:rPr>
              <a:t>Machine-to-machine </a:t>
            </a:r>
          </a:p>
          <a:p>
            <a:pPr algn="ctr" eaLnBrk="1" fontAlgn="auto" hangingPunct="1">
              <a:spcBef>
                <a:spcPts val="0"/>
              </a:spcBef>
              <a:spcAft>
                <a:spcPts val="0"/>
              </a:spcAft>
              <a:defRPr/>
            </a:pPr>
            <a:r>
              <a:rPr lang="en-US" sz="1200">
                <a:solidFill>
                  <a:srgbClr val="595959"/>
                </a:solidFill>
                <a:latin typeface="Arial" panose="020B0604020202020204" pitchFamily="34" charset="0"/>
                <a:ea typeface="+mj-ea"/>
                <a:cs typeface="Arial" panose="020B0604020202020204" pitchFamily="34" charset="0"/>
              </a:rPr>
              <a:t>interactions and humans collaborate</a:t>
            </a:r>
          </a:p>
        </p:txBody>
      </p:sp>
      <p:sp>
        <p:nvSpPr>
          <p:cNvPr id="74" name="Rectangle 87">
            <a:extLst>
              <a:ext uri="{FF2B5EF4-FFF2-40B4-BE49-F238E27FC236}">
                <a16:creationId xmlns:a16="http://schemas.microsoft.com/office/drawing/2014/main" id="{CB418045-61CC-1448-9107-4710AF022375}"/>
              </a:ext>
            </a:extLst>
          </p:cNvPr>
          <p:cNvSpPr>
            <a:spLocks noChangeArrowheads="1"/>
          </p:cNvSpPr>
          <p:nvPr/>
        </p:nvSpPr>
        <p:spPr bwMode="auto">
          <a:xfrm>
            <a:off x="605274" y="5753146"/>
            <a:ext cx="3654621" cy="54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680"/>
              </a:lnSpc>
            </a:pPr>
            <a:r>
              <a:rPr lang="en-US" altLang="en-US" sz="1600" i="1" dirty="0">
                <a:solidFill>
                  <a:srgbClr val="FF0000"/>
                </a:solidFill>
                <a:cs typeface="Arial" panose="020B0604020202020204" pitchFamily="34" charset="0"/>
              </a:rPr>
              <a:t>Automated in-time safety </a:t>
            </a:r>
          </a:p>
          <a:p>
            <a:pPr algn="ctr" eaLnBrk="1" hangingPunct="1">
              <a:lnSpc>
                <a:spcPts val="1680"/>
              </a:lnSpc>
            </a:pPr>
            <a:r>
              <a:rPr lang="en-US" altLang="en-US" sz="1600" i="1" dirty="0">
                <a:solidFill>
                  <a:srgbClr val="FF0000"/>
                </a:solidFill>
                <a:cs typeface="Arial" panose="020B0604020202020204" pitchFamily="34" charset="0"/>
              </a:rPr>
              <a:t>monitoring &amp; alerting services</a:t>
            </a:r>
          </a:p>
        </p:txBody>
      </p:sp>
      <p:sp>
        <p:nvSpPr>
          <p:cNvPr id="75" name="Rectangle 88">
            <a:extLst>
              <a:ext uri="{FF2B5EF4-FFF2-40B4-BE49-F238E27FC236}">
                <a16:creationId xmlns:a16="http://schemas.microsoft.com/office/drawing/2014/main" id="{38C49077-336E-374D-8367-ED12A6C76480}"/>
              </a:ext>
            </a:extLst>
          </p:cNvPr>
          <p:cNvSpPr>
            <a:spLocks noChangeArrowheads="1"/>
          </p:cNvSpPr>
          <p:nvPr/>
        </p:nvSpPr>
        <p:spPr bwMode="auto">
          <a:xfrm>
            <a:off x="8239176" y="5759969"/>
            <a:ext cx="3582042" cy="52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680"/>
              </a:lnSpc>
            </a:pPr>
            <a:r>
              <a:rPr lang="en-US" altLang="en-US" sz="1600" i="1" dirty="0">
                <a:solidFill>
                  <a:srgbClr val="FF0000"/>
                </a:solidFill>
                <a:cs typeface="Arial" panose="020B0604020202020204" pitchFamily="34" charset="0"/>
              </a:rPr>
              <a:t>Automatically-assured adaptive</a:t>
            </a:r>
          </a:p>
          <a:p>
            <a:pPr algn="ctr" eaLnBrk="1" hangingPunct="1">
              <a:lnSpc>
                <a:spcPts val="1680"/>
              </a:lnSpc>
            </a:pPr>
            <a:r>
              <a:rPr lang="en-US" altLang="en-US" sz="1600" i="1" dirty="0">
                <a:solidFill>
                  <a:srgbClr val="FF0000"/>
                </a:solidFill>
                <a:cs typeface="Arial" panose="020B0604020202020204" pitchFamily="34" charset="0"/>
              </a:rPr>
              <a:t> in-time safety threat management</a:t>
            </a:r>
          </a:p>
        </p:txBody>
      </p:sp>
      <p:pic>
        <p:nvPicPr>
          <p:cNvPr id="76" name="Picture 2">
            <a:extLst>
              <a:ext uri="{FF2B5EF4-FFF2-40B4-BE49-F238E27FC236}">
                <a16:creationId xmlns:a16="http://schemas.microsoft.com/office/drawing/2014/main" id="{A4275B2E-1BAA-674C-A846-D5048A76960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98251" y="1626286"/>
            <a:ext cx="2495613" cy="221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7" name="Straight Connector 76">
            <a:extLst>
              <a:ext uri="{FF2B5EF4-FFF2-40B4-BE49-F238E27FC236}">
                <a16:creationId xmlns:a16="http://schemas.microsoft.com/office/drawing/2014/main" id="{0174E012-9E7E-F843-8DA8-10DBBE897ACC}"/>
              </a:ext>
            </a:extLst>
          </p:cNvPr>
          <p:cNvCxnSpPr>
            <a:cxnSpLocks/>
          </p:cNvCxnSpPr>
          <p:nvPr/>
        </p:nvCxnSpPr>
        <p:spPr>
          <a:xfrm>
            <a:off x="4459410" y="1899743"/>
            <a:ext cx="6979" cy="4910959"/>
          </a:xfrm>
          <a:prstGeom prst="line">
            <a:avLst/>
          </a:prstGeom>
          <a:ln w="12700" cap="flat" cmpd="sng" algn="ctr">
            <a:solidFill>
              <a:schemeClr val="bg2">
                <a:lumMod val="50000"/>
              </a:schemeClr>
            </a:solidFill>
            <a:prstDash val="dot"/>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79" name="Picture 4">
            <a:extLst>
              <a:ext uri="{FF2B5EF4-FFF2-40B4-BE49-F238E27FC236}">
                <a16:creationId xmlns:a16="http://schemas.microsoft.com/office/drawing/2014/main" id="{DC712A91-5E94-C540-984B-39952AE8A1E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7366" y="2731137"/>
            <a:ext cx="2475157" cy="2028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Rectangle 83">
            <a:extLst>
              <a:ext uri="{FF2B5EF4-FFF2-40B4-BE49-F238E27FC236}">
                <a16:creationId xmlns:a16="http://schemas.microsoft.com/office/drawing/2014/main" id="{73FB85B5-87A6-BB4A-9B40-D498CB6E4E45}"/>
              </a:ext>
            </a:extLst>
          </p:cNvPr>
          <p:cNvSpPr>
            <a:spLocks noChangeArrowheads="1"/>
          </p:cNvSpPr>
          <p:nvPr/>
        </p:nvSpPr>
        <p:spPr bwMode="auto">
          <a:xfrm>
            <a:off x="8352230" y="4250274"/>
            <a:ext cx="36547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200" b="1">
                <a:solidFill>
                  <a:srgbClr val="ED7D31"/>
                </a:solidFill>
                <a:cs typeface="Arial" panose="020B0604020202020204" pitchFamily="34" charset="0"/>
              </a:rPr>
              <a:t>ML/AI – based </a:t>
            </a:r>
            <a:r>
              <a:rPr lang="en-US" altLang="en-US" sz="1200" b="1">
                <a:solidFill>
                  <a:srgbClr val="595959"/>
                </a:solidFill>
                <a:cs typeface="Arial" panose="020B0604020202020204" pitchFamily="34" charset="0"/>
              </a:rPr>
              <a:t>dynamic, robust </a:t>
            </a:r>
          </a:p>
          <a:p>
            <a:pPr algn="ctr" eaLnBrk="1" hangingPunct="1"/>
            <a:r>
              <a:rPr lang="en-US" altLang="en-US" sz="1200" b="1">
                <a:solidFill>
                  <a:srgbClr val="595959"/>
                </a:solidFill>
                <a:cs typeface="Arial" panose="020B0604020202020204" pitchFamily="34" charset="0"/>
              </a:rPr>
              <a:t>performance and safety</a:t>
            </a:r>
          </a:p>
        </p:txBody>
      </p:sp>
      <p:sp>
        <p:nvSpPr>
          <p:cNvPr id="87" name="Rectangle 87">
            <a:extLst>
              <a:ext uri="{FF2B5EF4-FFF2-40B4-BE49-F238E27FC236}">
                <a16:creationId xmlns:a16="http://schemas.microsoft.com/office/drawing/2014/main" id="{326D1CA4-4588-AC43-A60E-E5C6AE399045}"/>
              </a:ext>
            </a:extLst>
          </p:cNvPr>
          <p:cNvSpPr>
            <a:spLocks noChangeArrowheads="1"/>
          </p:cNvSpPr>
          <p:nvPr/>
        </p:nvSpPr>
        <p:spPr bwMode="auto">
          <a:xfrm>
            <a:off x="4832551" y="5762404"/>
            <a:ext cx="3088832" cy="53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lnSpc>
                <a:spcPts val="1680"/>
              </a:lnSpc>
            </a:pPr>
            <a:r>
              <a:rPr lang="en-US" altLang="en-US" sz="1600" i="1" dirty="0">
                <a:solidFill>
                  <a:srgbClr val="FF0000"/>
                </a:solidFill>
                <a:cs typeface="Arial" panose="020B0604020202020204" pitchFamily="34" charset="0"/>
              </a:rPr>
              <a:t>Integrated predictive risk</a:t>
            </a:r>
          </a:p>
          <a:p>
            <a:pPr algn="ctr" eaLnBrk="1" hangingPunct="1">
              <a:lnSpc>
                <a:spcPts val="1680"/>
              </a:lnSpc>
            </a:pPr>
            <a:r>
              <a:rPr lang="en-US" altLang="en-US" sz="1600" i="1" dirty="0">
                <a:solidFill>
                  <a:srgbClr val="FF0000"/>
                </a:solidFill>
                <a:cs typeface="Arial" panose="020B0604020202020204" pitchFamily="34" charset="0"/>
              </a:rPr>
              <a:t>mitigation across domains</a:t>
            </a:r>
          </a:p>
        </p:txBody>
      </p:sp>
      <p:sp>
        <p:nvSpPr>
          <p:cNvPr id="89" name="Rectangle 88">
            <a:extLst>
              <a:ext uri="{FF2B5EF4-FFF2-40B4-BE49-F238E27FC236}">
                <a16:creationId xmlns:a16="http://schemas.microsoft.com/office/drawing/2014/main" id="{6619B294-C4FB-B049-A0C1-431FB8BB4F85}"/>
              </a:ext>
            </a:extLst>
          </p:cNvPr>
          <p:cNvSpPr/>
          <p:nvPr/>
        </p:nvSpPr>
        <p:spPr>
          <a:xfrm>
            <a:off x="4963365" y="4549554"/>
            <a:ext cx="2988827" cy="646331"/>
          </a:xfrm>
          <a:prstGeom prst="rect">
            <a:avLst/>
          </a:prstGeom>
        </p:spPr>
        <p:txBody>
          <a:bodyPr>
            <a:spAutoFit/>
          </a:bodyPr>
          <a:lstStyle/>
          <a:p>
            <a:pPr algn="ctr" eaLnBrk="1" hangingPunct="1">
              <a:defRPr/>
            </a:pPr>
            <a:r>
              <a:rPr lang="en-US" sz="1200" b="1">
                <a:solidFill>
                  <a:srgbClr val="ED7D31"/>
                </a:solidFill>
                <a:latin typeface="Arial" panose="020B0604020202020204" pitchFamily="34" charset="0"/>
                <a:ea typeface="ＭＳ Ｐゴシック" charset="-128"/>
                <a:cs typeface="Arial" panose="020B0604020202020204" pitchFamily="34" charset="0"/>
              </a:rPr>
              <a:t>Connected, </a:t>
            </a:r>
          </a:p>
          <a:p>
            <a:pPr algn="ctr" eaLnBrk="1" hangingPunct="1">
              <a:defRPr/>
            </a:pPr>
            <a:r>
              <a:rPr lang="en-US" sz="1200" b="1">
                <a:solidFill>
                  <a:srgbClr val="595959"/>
                </a:solidFill>
                <a:latin typeface="Arial" panose="020B0604020202020204" pitchFamily="34" charset="0"/>
                <a:ea typeface="ＭＳ Ｐゴシック" charset="-128"/>
                <a:cs typeface="Arial" panose="020B0604020202020204" pitchFamily="34" charset="0"/>
              </a:rPr>
              <a:t>performance-based, </a:t>
            </a:r>
          </a:p>
          <a:p>
            <a:pPr algn="ctr" eaLnBrk="1" hangingPunct="1">
              <a:defRPr/>
            </a:pPr>
            <a:r>
              <a:rPr lang="en-US" sz="1200" b="1">
                <a:solidFill>
                  <a:srgbClr val="595959"/>
                </a:solidFill>
                <a:latin typeface="Arial" panose="020B0604020202020204" pitchFamily="34" charset="0"/>
                <a:ea typeface="ＭＳ Ｐゴシック" charset="-128"/>
                <a:cs typeface="Arial" panose="020B0604020202020204" pitchFamily="34" charset="0"/>
              </a:rPr>
              <a:t>collaborative ATM</a:t>
            </a:r>
          </a:p>
        </p:txBody>
      </p:sp>
      <p:cxnSp>
        <p:nvCxnSpPr>
          <p:cNvPr id="90" name="Straight Connector 89">
            <a:extLst>
              <a:ext uri="{FF2B5EF4-FFF2-40B4-BE49-F238E27FC236}">
                <a16:creationId xmlns:a16="http://schemas.microsoft.com/office/drawing/2014/main" id="{31414045-5BE4-1040-BEDE-E6691F5B0216}"/>
              </a:ext>
            </a:extLst>
          </p:cNvPr>
          <p:cNvCxnSpPr>
            <a:cxnSpLocks/>
          </p:cNvCxnSpPr>
          <p:nvPr/>
        </p:nvCxnSpPr>
        <p:spPr>
          <a:xfrm>
            <a:off x="8203721" y="1899743"/>
            <a:ext cx="6979" cy="4910959"/>
          </a:xfrm>
          <a:prstGeom prst="line">
            <a:avLst/>
          </a:prstGeom>
          <a:ln w="12700" cap="flat" cmpd="sng" algn="ctr">
            <a:solidFill>
              <a:schemeClr val="bg2">
                <a:lumMod val="50000"/>
              </a:schemeClr>
            </a:solidFill>
            <a:prstDash val="dot"/>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99" name="Picture 29">
            <a:extLst>
              <a:ext uri="{FF2B5EF4-FFF2-40B4-BE49-F238E27FC236}">
                <a16:creationId xmlns:a16="http://schemas.microsoft.com/office/drawing/2014/main" id="{A8B74F82-24C9-BD44-98B1-515185C013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07230" y="2808210"/>
            <a:ext cx="3077026" cy="99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TextBox 90">
            <a:extLst>
              <a:ext uri="{FF2B5EF4-FFF2-40B4-BE49-F238E27FC236}">
                <a16:creationId xmlns:a16="http://schemas.microsoft.com/office/drawing/2014/main" id="{22AB00A6-0543-6B4D-8A5B-0CF045DD279C}"/>
              </a:ext>
            </a:extLst>
          </p:cNvPr>
          <p:cNvSpPr txBox="1"/>
          <p:nvPr/>
        </p:nvSpPr>
        <p:spPr>
          <a:xfrm>
            <a:off x="1125189" y="4656432"/>
            <a:ext cx="1287597" cy="369332"/>
          </a:xfrm>
          <a:prstGeom prst="rect">
            <a:avLst/>
          </a:prstGeom>
          <a:noFill/>
        </p:spPr>
        <p:txBody>
          <a:bodyPr wrap="none" rtlCol="0">
            <a:spAutoFit/>
          </a:bodyPr>
          <a:lstStyle/>
          <a:p>
            <a:r>
              <a:rPr lang="en-US" b="1">
                <a:solidFill>
                  <a:srgbClr val="595959"/>
                </a:solidFill>
                <a:latin typeface="Arial" panose="020B0604020202020204" pitchFamily="34" charset="0"/>
                <a:ea typeface="Helvetica 93 Black Extended" panose="02000503000000020004" pitchFamily="2" charset="0"/>
                <a:cs typeface="Arial" panose="020B0604020202020204" pitchFamily="34" charset="0"/>
              </a:rPr>
              <a:t>Trajectory</a:t>
            </a:r>
          </a:p>
        </p:txBody>
      </p:sp>
      <p:sp>
        <p:nvSpPr>
          <p:cNvPr id="93" name="TextBox 92">
            <a:extLst>
              <a:ext uri="{FF2B5EF4-FFF2-40B4-BE49-F238E27FC236}">
                <a16:creationId xmlns:a16="http://schemas.microsoft.com/office/drawing/2014/main" id="{314A376A-44F7-5741-98E8-8FE267D618CB}"/>
              </a:ext>
            </a:extLst>
          </p:cNvPr>
          <p:cNvSpPr txBox="1"/>
          <p:nvPr/>
        </p:nvSpPr>
        <p:spPr>
          <a:xfrm>
            <a:off x="6135070" y="4260953"/>
            <a:ext cx="1646605" cy="369332"/>
          </a:xfrm>
          <a:prstGeom prst="rect">
            <a:avLst/>
          </a:prstGeom>
          <a:noFill/>
        </p:spPr>
        <p:txBody>
          <a:bodyPr wrap="none" rtlCol="0">
            <a:spAutoFit/>
          </a:bodyPr>
          <a:lstStyle/>
          <a:p>
            <a:pPr algn="ctr">
              <a:defRPr/>
            </a:pPr>
            <a:r>
              <a:rPr lang="en-US" b="1">
                <a:solidFill>
                  <a:srgbClr val="595959"/>
                </a:solidFill>
                <a:latin typeface="Arial" panose="020B0604020202020204" pitchFamily="34" charset="0"/>
                <a:ea typeface="Helvetica 93 Black Extended" panose="02000503000000020004" pitchFamily="2" charset="0"/>
                <a:cs typeface="Arial" panose="020B0604020202020204" pitchFamily="34" charset="0"/>
              </a:rPr>
              <a:t>Collaborative</a:t>
            </a:r>
          </a:p>
        </p:txBody>
      </p:sp>
      <p:sp>
        <p:nvSpPr>
          <p:cNvPr id="94" name="TextBox 93">
            <a:extLst>
              <a:ext uri="{FF2B5EF4-FFF2-40B4-BE49-F238E27FC236}">
                <a16:creationId xmlns:a16="http://schemas.microsoft.com/office/drawing/2014/main" id="{E5B8C1CA-392D-5048-B3D8-FB690930FF44}"/>
              </a:ext>
            </a:extLst>
          </p:cNvPr>
          <p:cNvSpPr txBox="1"/>
          <p:nvPr/>
        </p:nvSpPr>
        <p:spPr>
          <a:xfrm>
            <a:off x="9013412" y="3777066"/>
            <a:ext cx="2172391" cy="369332"/>
          </a:xfrm>
          <a:prstGeom prst="rect">
            <a:avLst/>
          </a:prstGeom>
          <a:noFill/>
        </p:spPr>
        <p:txBody>
          <a:bodyPr wrap="none" rtlCol="0">
            <a:spAutoFit/>
          </a:bodyPr>
          <a:lstStyle/>
          <a:p>
            <a:pPr algn="ctr"/>
            <a:r>
              <a:rPr lang="en-US" altLang="en-US" b="1">
                <a:solidFill>
                  <a:srgbClr val="595959"/>
                </a:solidFill>
                <a:latin typeface="Arial" panose="020B0604020202020204" pitchFamily="34" charset="0"/>
                <a:ea typeface="Helvetica 93 Black Extended" panose="02000503000000020004" pitchFamily="2" charset="0"/>
                <a:cs typeface="Arial" panose="020B0604020202020204" pitchFamily="34" charset="0"/>
              </a:rPr>
              <a:t>Highly-Automated</a:t>
            </a:r>
            <a:endParaRPr lang="en-US" altLang="en-US" sz="1600" b="1">
              <a:solidFill>
                <a:srgbClr val="595959"/>
              </a:solidFill>
              <a:latin typeface="Arial" panose="020B0604020202020204" pitchFamily="34" charset="0"/>
              <a:ea typeface="Helvetica 93 Black Extended" panose="02000503000000020004" pitchFamily="2" charset="0"/>
              <a:cs typeface="Arial" panose="020B0604020202020204" pitchFamily="34" charset="0"/>
            </a:endParaRPr>
          </a:p>
        </p:txBody>
      </p:sp>
      <p:grpSp>
        <p:nvGrpSpPr>
          <p:cNvPr id="9" name="Group 8">
            <a:extLst>
              <a:ext uri="{FF2B5EF4-FFF2-40B4-BE49-F238E27FC236}">
                <a16:creationId xmlns:a16="http://schemas.microsoft.com/office/drawing/2014/main" id="{8E8207C8-C96F-C14B-AFE5-8F1E9B986E0D}"/>
              </a:ext>
            </a:extLst>
          </p:cNvPr>
          <p:cNvGrpSpPr/>
          <p:nvPr/>
        </p:nvGrpSpPr>
        <p:grpSpPr>
          <a:xfrm>
            <a:off x="5148855" y="2249670"/>
            <a:ext cx="2552436" cy="2156802"/>
            <a:chOff x="5148855" y="2249670"/>
            <a:chExt cx="2552436" cy="2156802"/>
          </a:xfrm>
        </p:grpSpPr>
        <p:pic>
          <p:nvPicPr>
            <p:cNvPr id="58" name="Picture 8">
              <a:extLst>
                <a:ext uri="{FF2B5EF4-FFF2-40B4-BE49-F238E27FC236}">
                  <a16:creationId xmlns:a16="http://schemas.microsoft.com/office/drawing/2014/main" id="{C4182D1F-FC3B-E94B-B0FC-CCD5D4048D5C}"/>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2"/>
                <a:srcRect/>
                <a:stretch>
                  <a:fillRect/>
                </a:stretch>
              </p:blipFill>
            </mc:Choice>
            <mc:Fallback>
              <p:blipFill>
                <a:blip r:embed="rId13"/>
                <a:srcRect/>
                <a:stretch>
                  <a:fillRect/>
                </a:stretch>
              </p:blipFill>
            </mc:Fallback>
          </mc:AlternateContent>
          <p:spPr bwMode="auto">
            <a:xfrm>
              <a:off x="5148855" y="2249670"/>
              <a:ext cx="2552436" cy="2156802"/>
            </a:xfrm>
            <a:prstGeom prst="rect">
              <a:avLst/>
            </a:prstGeom>
            <a:noFill/>
            <a:ln w="9525">
              <a:noFill/>
              <a:miter lim="800000"/>
              <a:headEnd/>
              <a:tailEnd/>
            </a:ln>
            <a:effectLst/>
          </p:spPr>
        </p:pic>
        <p:pic>
          <p:nvPicPr>
            <p:cNvPr id="8" name="Picture 7" descr="A picture containing text, businesscard&#10;&#10;Description automatically generated">
              <a:extLst>
                <a:ext uri="{FF2B5EF4-FFF2-40B4-BE49-F238E27FC236}">
                  <a16:creationId xmlns:a16="http://schemas.microsoft.com/office/drawing/2014/main" id="{933227AD-08E2-6C47-BA97-F5E408FAA11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64334" y="2356945"/>
              <a:ext cx="2234684" cy="1762371"/>
            </a:xfrm>
            <a:prstGeom prst="rect">
              <a:avLst/>
            </a:prstGeom>
            <a:effectLst>
              <a:softEdge rad="90289"/>
            </a:effectLst>
          </p:spPr>
        </p:pic>
      </p:grpSp>
      <p:pic>
        <p:nvPicPr>
          <p:cNvPr id="97" name="Picture 29">
            <a:extLst>
              <a:ext uri="{FF2B5EF4-FFF2-40B4-BE49-F238E27FC236}">
                <a16:creationId xmlns:a16="http://schemas.microsoft.com/office/drawing/2014/main" id="{C29EDA93-5958-0F46-B738-AEC8AB3DD0A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1935" y="3612017"/>
            <a:ext cx="3077026" cy="99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FF83-F346-4ED4-82EE-9E01B117DEA7}"/>
              </a:ext>
            </a:extLst>
          </p:cNvPr>
          <p:cNvSpPr>
            <a:spLocks noGrp="1"/>
          </p:cNvSpPr>
          <p:nvPr>
            <p:ph type="title"/>
          </p:nvPr>
        </p:nvSpPr>
        <p:spPr/>
        <p:txBody>
          <a:bodyPr>
            <a:normAutofit/>
          </a:bodyPr>
          <a:lstStyle/>
          <a:p>
            <a:r>
              <a:rPr lang="en-US" dirty="0"/>
              <a:t>From Reactive to Proactive to Predictive SMS</a:t>
            </a:r>
          </a:p>
        </p:txBody>
      </p:sp>
      <p:sp>
        <p:nvSpPr>
          <p:cNvPr id="3" name="Slide Number Placeholder 2">
            <a:extLst>
              <a:ext uri="{FF2B5EF4-FFF2-40B4-BE49-F238E27FC236}">
                <a16:creationId xmlns:a16="http://schemas.microsoft.com/office/drawing/2014/main" id="{76AF9168-1969-41B0-8C88-F4CF3DF41378}"/>
              </a:ext>
            </a:extLst>
          </p:cNvPr>
          <p:cNvSpPr>
            <a:spLocks noGrp="1"/>
          </p:cNvSpPr>
          <p:nvPr>
            <p:ph type="sldNum" sz="quarter" idx="12"/>
          </p:nvPr>
        </p:nvSpPr>
        <p:spPr/>
        <p:txBody>
          <a:bodyPr/>
          <a:lstStyle/>
          <a:p>
            <a:fld id="{4F721D84-F6D2-3543-9891-5E083154C075}" type="slidenum">
              <a:rPr lang="en-US" smtClean="0"/>
              <a:t>10</a:t>
            </a:fld>
            <a:endParaRPr lang="en-US"/>
          </a:p>
        </p:txBody>
      </p:sp>
      <p:sp>
        <p:nvSpPr>
          <p:cNvPr id="4" name="Arc 3"/>
          <p:cNvSpPr/>
          <p:nvPr/>
        </p:nvSpPr>
        <p:spPr>
          <a:xfrm rot="7937230">
            <a:off x="1991882" y="3870280"/>
            <a:ext cx="2528101" cy="2454018"/>
          </a:xfrm>
          <a:prstGeom prst="arc">
            <a:avLst>
              <a:gd name="adj1" fmla="val 15842865"/>
              <a:gd name="adj2" fmla="val 2861917"/>
            </a:avLst>
          </a:prstGeom>
          <a:noFill/>
          <a:ln w="28575" cap="flat" cmpd="sng" algn="ctr">
            <a:solidFill>
              <a:srgbClr val="426F9B"/>
            </a:solidFill>
            <a:prstDash val="solid"/>
            <a:miter lim="800000"/>
            <a:headEnd type="stealth" w="lg" len="lg"/>
            <a:tailEnd type="none" w="lg" len="lg"/>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 name="Rounded Rectangle 4"/>
          <p:cNvSpPr/>
          <p:nvPr/>
        </p:nvSpPr>
        <p:spPr>
          <a:xfrm>
            <a:off x="409221" y="2238524"/>
            <a:ext cx="3197032" cy="1134134"/>
          </a:xfrm>
          <a:prstGeom prst="roundRect">
            <a:avLst/>
          </a:prstGeom>
          <a:solidFill>
            <a:sysClr val="window" lastClr="FFFFFF"/>
          </a:solidFill>
          <a:ln w="28575" cap="flat" cmpd="sng" algn="ctr">
            <a:solidFill>
              <a:srgbClr val="426F9B"/>
            </a:solidFill>
            <a:prstDash val="solid"/>
            <a:miter lim="800000"/>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Frame 5"/>
          <p:cNvSpPr/>
          <p:nvPr/>
        </p:nvSpPr>
        <p:spPr>
          <a:xfrm>
            <a:off x="878150" y="3621526"/>
            <a:ext cx="2294313" cy="1346662"/>
          </a:xfrm>
          <a:prstGeom prst="frame">
            <a:avLst/>
          </a:prstGeom>
          <a:solidFill>
            <a:srgbClr val="C00000"/>
          </a:solidFill>
          <a:ln w="12700" cap="flat" cmpd="sng" algn="ctr">
            <a:noFill/>
            <a:prstDash val="solid"/>
            <a:miter lim="800000"/>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Frame 6"/>
          <p:cNvSpPr/>
          <p:nvPr/>
        </p:nvSpPr>
        <p:spPr>
          <a:xfrm>
            <a:off x="8620811" y="4507371"/>
            <a:ext cx="2294313" cy="1346662"/>
          </a:xfrm>
          <a:prstGeom prst="frame">
            <a:avLst/>
          </a:prstGeom>
          <a:solidFill>
            <a:srgbClr val="70AD47">
              <a:lumMod val="50000"/>
            </a:srgbClr>
          </a:solidFill>
          <a:ln w="12700" cap="flat" cmpd="sng" algn="ctr">
            <a:solidFill>
              <a:srgbClr val="5B9BD5">
                <a:shade val="50000"/>
              </a:srgbClr>
            </a:solidFill>
            <a:prstDash val="solid"/>
            <a:miter lim="800000"/>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 name="Rounded Rectangle 7"/>
          <p:cNvSpPr/>
          <p:nvPr/>
        </p:nvSpPr>
        <p:spPr>
          <a:xfrm>
            <a:off x="8097675" y="2699135"/>
            <a:ext cx="3197032" cy="1593049"/>
          </a:xfrm>
          <a:prstGeom prst="roundRect">
            <a:avLst/>
          </a:prstGeom>
          <a:solidFill>
            <a:sysClr val="window" lastClr="FFFFFF"/>
          </a:solidFill>
          <a:ln w="28575" cap="flat" cmpd="sng" algn="ctr">
            <a:solidFill>
              <a:srgbClr val="426F9B"/>
            </a:solidFill>
            <a:prstDash val="solid"/>
            <a:miter lim="800000"/>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p:cNvSpPr/>
          <p:nvPr/>
        </p:nvSpPr>
        <p:spPr>
          <a:xfrm>
            <a:off x="4294103" y="4149436"/>
            <a:ext cx="3197032" cy="1844782"/>
          </a:xfrm>
          <a:prstGeom prst="roundRect">
            <a:avLst/>
          </a:prstGeom>
          <a:solidFill>
            <a:sysClr val="window" lastClr="FFFFFF"/>
          </a:solidFill>
          <a:ln w="28575" cap="flat" cmpd="sng" algn="ctr">
            <a:solidFill>
              <a:srgbClr val="426F9B"/>
            </a:solidFill>
            <a:prstDash val="solid"/>
            <a:miter lim="800000"/>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214749" y="3879475"/>
            <a:ext cx="3585943"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REACTIVE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(Past)</a:t>
            </a:r>
          </a:p>
        </p:txBody>
      </p:sp>
      <p:sp>
        <p:nvSpPr>
          <p:cNvPr id="11" name="TextBox 10"/>
          <p:cNvSpPr txBox="1"/>
          <p:nvPr/>
        </p:nvSpPr>
        <p:spPr>
          <a:xfrm>
            <a:off x="4071855" y="2758195"/>
            <a:ext cx="3585943"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PROACTIVE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(Present)</a:t>
            </a:r>
          </a:p>
        </p:txBody>
      </p:sp>
      <p:sp>
        <p:nvSpPr>
          <p:cNvPr id="12" name="TextBox 11"/>
          <p:cNvSpPr txBox="1"/>
          <p:nvPr/>
        </p:nvSpPr>
        <p:spPr>
          <a:xfrm>
            <a:off x="7974995" y="4759245"/>
            <a:ext cx="3585943"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PREDICTIVE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(Future)</a:t>
            </a:r>
          </a:p>
        </p:txBody>
      </p:sp>
      <p:sp>
        <p:nvSpPr>
          <p:cNvPr id="13" name="TextBox 12"/>
          <p:cNvSpPr txBox="1"/>
          <p:nvPr/>
        </p:nvSpPr>
        <p:spPr>
          <a:xfrm>
            <a:off x="470789" y="2358566"/>
            <a:ext cx="3094303"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Responds to events that have already happened, such as incidents and accidents</a:t>
            </a:r>
          </a:p>
        </p:txBody>
      </p:sp>
      <p:sp>
        <p:nvSpPr>
          <p:cNvPr id="14" name="TextBox 13"/>
          <p:cNvSpPr txBox="1"/>
          <p:nvPr/>
        </p:nvSpPr>
        <p:spPr>
          <a:xfrm>
            <a:off x="4569879" y="4292184"/>
            <a:ext cx="2678187" cy="147732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Actively seeks the identification of hazardous conditions through the analysis of the organization’s processes</a:t>
            </a:r>
          </a:p>
        </p:txBody>
      </p:sp>
      <p:sp>
        <p:nvSpPr>
          <p:cNvPr id="15" name="TextBox 14"/>
          <p:cNvSpPr txBox="1"/>
          <p:nvPr/>
        </p:nvSpPr>
        <p:spPr>
          <a:xfrm>
            <a:off x="8272135" y="2859751"/>
            <a:ext cx="2702770"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Analyzes system processes and environment to identify potential/future problems</a:t>
            </a:r>
          </a:p>
        </p:txBody>
      </p:sp>
      <p:sp>
        <p:nvSpPr>
          <p:cNvPr id="16" name="Arc 15"/>
          <p:cNvSpPr/>
          <p:nvPr/>
        </p:nvSpPr>
        <p:spPr>
          <a:xfrm rot="17031221" flipV="1">
            <a:off x="5594268" y="1300726"/>
            <a:ext cx="3611199" cy="3448386"/>
          </a:xfrm>
          <a:prstGeom prst="arc">
            <a:avLst>
              <a:gd name="adj1" fmla="val 17823273"/>
              <a:gd name="adj2" fmla="val 4944859"/>
            </a:avLst>
          </a:prstGeom>
          <a:noFill/>
          <a:ln w="28575" cap="flat" cmpd="sng" algn="ctr">
            <a:solidFill>
              <a:srgbClr val="426F9B"/>
            </a:solidFill>
            <a:prstDash val="solid"/>
            <a:miter lim="800000"/>
            <a:headEnd type="stealth" w="lg" len="lg"/>
            <a:tailEnd type="none" w="lg" len="lg"/>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Frame 16"/>
          <p:cNvSpPr/>
          <p:nvPr/>
        </p:nvSpPr>
        <p:spPr>
          <a:xfrm>
            <a:off x="4717671" y="2484709"/>
            <a:ext cx="2294313" cy="1346662"/>
          </a:xfrm>
          <a:prstGeom prst="frame">
            <a:avLst/>
          </a:prstGeom>
          <a:solidFill>
            <a:srgbClr val="4472C4">
              <a:lumMod val="50000"/>
            </a:srgbClr>
          </a:solidFill>
          <a:ln w="12700" cap="flat" cmpd="sng" algn="ctr">
            <a:solidFill>
              <a:srgbClr val="5B9BD5">
                <a:shade val="50000"/>
              </a:srgbClr>
            </a:solidFill>
            <a:prstDash val="solid"/>
            <a:miter lim="800000"/>
          </a:ln>
          <a:effectLst>
            <a:outerShdw blurRad="50800" dist="38100" dir="2700000" algn="tl" rotWithShape="0">
              <a:schemeClr val="accent1">
                <a:alpha val="40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p:cNvSpPr/>
          <p:nvPr/>
        </p:nvSpPr>
        <p:spPr>
          <a:xfrm>
            <a:off x="9846266" y="6532884"/>
            <a:ext cx="1560299"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65000"/>
                  </a:prstClr>
                </a:solidFill>
                <a:effectLst/>
                <a:uLnTx/>
                <a:uFillTx/>
              </a:rPr>
              <a:t>Adapted FAA Graphic</a:t>
            </a:r>
            <a:r>
              <a:rPr kumimoji="0" lang="en-US" sz="1200" b="0" i="0" u="none" strike="noStrike" kern="0" cap="none" spc="0" normalizeH="0" baseline="30000" noProof="0" dirty="0">
                <a:ln>
                  <a:noFill/>
                </a:ln>
                <a:solidFill>
                  <a:prstClr val="white">
                    <a:lumMod val="65000"/>
                  </a:prstClr>
                </a:solidFill>
                <a:effectLst/>
                <a:uLnTx/>
                <a:uFillTx/>
              </a:rPr>
              <a:t>1</a:t>
            </a:r>
            <a:endParaRPr kumimoji="0" lang="en-US" sz="1200" b="0" i="0" u="none" strike="noStrike" kern="0" cap="none" spc="0" normalizeH="0" baseline="0" noProof="0" dirty="0">
              <a:ln>
                <a:noFill/>
              </a:ln>
              <a:solidFill>
                <a:prstClr val="white">
                  <a:lumMod val="65000"/>
                </a:prstClr>
              </a:solidFill>
              <a:effectLst/>
              <a:uLnTx/>
              <a:uFillTx/>
            </a:endParaRPr>
          </a:p>
        </p:txBody>
      </p:sp>
      <p:sp>
        <p:nvSpPr>
          <p:cNvPr id="19" name="Rectangle 18"/>
          <p:cNvSpPr/>
          <p:nvPr/>
        </p:nvSpPr>
        <p:spPr>
          <a:xfrm>
            <a:off x="8747822" y="889843"/>
            <a:ext cx="3385863"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30000" noProof="0" dirty="0">
                <a:ln>
                  <a:noFill/>
                </a:ln>
                <a:solidFill>
                  <a:prstClr val="white">
                    <a:lumMod val="65000"/>
                  </a:prstClr>
                </a:solidFill>
                <a:effectLst/>
                <a:uLnTx/>
                <a:uFillTx/>
              </a:rPr>
              <a:t>1 </a:t>
            </a:r>
            <a:r>
              <a:rPr kumimoji="0" lang="en-US" sz="1000" b="0" i="0" u="none" strike="noStrike" kern="0" cap="none" spc="0" normalizeH="0" baseline="0" noProof="0" dirty="0">
                <a:ln>
                  <a:noFill/>
                </a:ln>
                <a:solidFill>
                  <a:prstClr val="white">
                    <a:lumMod val="65000"/>
                  </a:prstClr>
                </a:solidFill>
                <a:effectLst/>
                <a:uLnTx/>
                <a:uFillTx/>
              </a:rPr>
              <a:t>https://www.faa.gov/about/initiatives/sms/explained/basis/</a:t>
            </a:r>
          </a:p>
        </p:txBody>
      </p:sp>
    </p:spTree>
    <p:extLst>
      <p:ext uri="{BB962C8B-B14F-4D97-AF65-F5344CB8AC3E}">
        <p14:creationId xmlns:p14="http://schemas.microsoft.com/office/powerpoint/2010/main" val="106082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074" y="6565"/>
            <a:ext cx="11237495" cy="855809"/>
          </a:xfrm>
        </p:spPr>
        <p:txBody>
          <a:bodyPr>
            <a:noAutofit/>
          </a:bodyPr>
          <a:lstStyle/>
          <a:p>
            <a:r>
              <a:rPr lang="en-US"/>
              <a:t>Achieving Aviation Safety Today</a:t>
            </a:r>
          </a:p>
        </p:txBody>
      </p:sp>
      <p:sp>
        <p:nvSpPr>
          <p:cNvPr id="3" name="Slide Number Placeholder 2"/>
          <p:cNvSpPr>
            <a:spLocks noGrp="1"/>
          </p:cNvSpPr>
          <p:nvPr>
            <p:ph type="sldNum" sz="quarter" idx="12"/>
          </p:nvPr>
        </p:nvSpPr>
        <p:spPr/>
        <p:txBody>
          <a:bodyPr/>
          <a:lstStyle/>
          <a:p>
            <a:fld id="{4B5A7D23-5EA3-BB48-9A7E-29066237FEC6}" type="slidenum">
              <a:rPr lang="en-US" noProof="0" smtClean="0"/>
              <a:pPr/>
              <a:t>11</a:t>
            </a:fld>
            <a:endParaRPr lang="en-US"/>
          </a:p>
        </p:txBody>
      </p:sp>
      <p:grpSp>
        <p:nvGrpSpPr>
          <p:cNvPr id="5" name="Group 4"/>
          <p:cNvGrpSpPr/>
          <p:nvPr/>
        </p:nvGrpSpPr>
        <p:grpSpPr>
          <a:xfrm>
            <a:off x="746347" y="879679"/>
            <a:ext cx="10327581" cy="5215801"/>
            <a:chOff x="1040508" y="489956"/>
            <a:chExt cx="10174077" cy="6166333"/>
          </a:xfrm>
        </p:grpSpPr>
        <p:sp>
          <p:nvSpPr>
            <p:cNvPr id="6" name="Rectangle: Rounded Corners 45">
              <a:extLst>
                <a:ext uri="{FF2B5EF4-FFF2-40B4-BE49-F238E27FC236}">
                  <a16:creationId xmlns:a16="http://schemas.microsoft.com/office/drawing/2014/main" id="{EDDA8812-EC46-43BB-9744-6CD5DA3C1FC9}"/>
                </a:ext>
              </a:extLst>
            </p:cNvPr>
            <p:cNvSpPr/>
            <p:nvPr/>
          </p:nvSpPr>
          <p:spPr>
            <a:xfrm>
              <a:off x="6496801" y="3801558"/>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Rounded Corners 80">
              <a:extLst>
                <a:ext uri="{FF2B5EF4-FFF2-40B4-BE49-F238E27FC236}">
                  <a16:creationId xmlns:a16="http://schemas.microsoft.com/office/drawing/2014/main" id="{6503C063-5611-4A12-B586-CD38183A93BE}"/>
                </a:ext>
              </a:extLst>
            </p:cNvPr>
            <p:cNvSpPr/>
            <p:nvPr/>
          </p:nvSpPr>
          <p:spPr>
            <a:xfrm>
              <a:off x="3832042" y="3801558"/>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Rounded Corners 95">
              <a:extLst>
                <a:ext uri="{FF2B5EF4-FFF2-40B4-BE49-F238E27FC236}">
                  <a16:creationId xmlns:a16="http://schemas.microsoft.com/office/drawing/2014/main" id="{88D50D0C-EE96-48BB-8A05-C571BCB9EDA3}"/>
                </a:ext>
              </a:extLst>
            </p:cNvPr>
            <p:cNvSpPr/>
            <p:nvPr/>
          </p:nvSpPr>
          <p:spPr>
            <a:xfrm>
              <a:off x="1218316" y="3801558"/>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76B71F6-2716-4157-B1EA-02D072C76BD1}"/>
                </a:ext>
              </a:extLst>
            </p:cNvPr>
            <p:cNvSpPr/>
            <p:nvPr/>
          </p:nvSpPr>
          <p:spPr>
            <a:xfrm>
              <a:off x="1040508" y="1338061"/>
              <a:ext cx="10174077" cy="1828800"/>
            </a:xfrm>
            <a:prstGeom prst="rect">
              <a:avLst/>
            </a:prstGeom>
            <a:solidFill>
              <a:schemeClr val="accent1">
                <a:alpha val="1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Overall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Safety Management System</a:t>
              </a:r>
            </a:p>
          </p:txBody>
        </p:sp>
        <p:sp>
          <p:nvSpPr>
            <p:cNvPr id="10" name="Rectangle: Rounded Corners 4">
              <a:extLst>
                <a:ext uri="{FF2B5EF4-FFF2-40B4-BE49-F238E27FC236}">
                  <a16:creationId xmlns:a16="http://schemas.microsoft.com/office/drawing/2014/main" id="{6128F90C-5BB0-4137-BDC6-1FF133345722}"/>
                </a:ext>
              </a:extLst>
            </p:cNvPr>
            <p:cNvSpPr/>
            <p:nvPr/>
          </p:nvSpPr>
          <p:spPr>
            <a:xfrm>
              <a:off x="4606045" y="489956"/>
              <a:ext cx="3286534" cy="6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Air Transportation Safety</a:t>
              </a:r>
            </a:p>
          </p:txBody>
        </p:sp>
        <p:sp>
          <p:nvSpPr>
            <p:cNvPr id="11" name="Rectangle: Rounded Corners 5">
              <a:extLst>
                <a:ext uri="{FF2B5EF4-FFF2-40B4-BE49-F238E27FC236}">
                  <a16:creationId xmlns:a16="http://schemas.microsoft.com/office/drawing/2014/main" id="{43EC43BB-6F00-4E5E-883E-178D0CD17D83}"/>
                </a:ext>
              </a:extLst>
            </p:cNvPr>
            <p:cNvSpPr/>
            <p:nvPr/>
          </p:nvSpPr>
          <p:spPr>
            <a:xfrm>
              <a:off x="1468332" y="1831981"/>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Policy</a:t>
              </a:r>
            </a:p>
          </p:txBody>
        </p:sp>
        <p:sp>
          <p:nvSpPr>
            <p:cNvPr id="12" name="Rectangle: Rounded Corners 6">
              <a:extLst>
                <a:ext uri="{FF2B5EF4-FFF2-40B4-BE49-F238E27FC236}">
                  <a16:creationId xmlns:a16="http://schemas.microsoft.com/office/drawing/2014/main" id="{968837DC-8CA7-48A5-A68B-CB4A3A0F98DB}"/>
                </a:ext>
              </a:extLst>
            </p:cNvPr>
            <p:cNvSpPr/>
            <p:nvPr/>
          </p:nvSpPr>
          <p:spPr>
            <a:xfrm>
              <a:off x="4074765" y="1831982"/>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Risk Management</a:t>
              </a:r>
            </a:p>
          </p:txBody>
        </p:sp>
        <p:sp>
          <p:nvSpPr>
            <p:cNvPr id="13" name="Rectangle: Rounded Corners 7">
              <a:extLst>
                <a:ext uri="{FF2B5EF4-FFF2-40B4-BE49-F238E27FC236}">
                  <a16:creationId xmlns:a16="http://schemas.microsoft.com/office/drawing/2014/main" id="{D95916BA-5C42-441C-B944-72A30A83D4C8}"/>
                </a:ext>
              </a:extLst>
            </p:cNvPr>
            <p:cNvSpPr/>
            <p:nvPr/>
          </p:nvSpPr>
          <p:spPr>
            <a:xfrm>
              <a:off x="6748436" y="1831982"/>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Assurance</a:t>
              </a:r>
            </a:p>
          </p:txBody>
        </p:sp>
        <p:sp>
          <p:nvSpPr>
            <p:cNvPr id="14" name="Rectangle: Rounded Corners 8">
              <a:extLst>
                <a:ext uri="{FF2B5EF4-FFF2-40B4-BE49-F238E27FC236}">
                  <a16:creationId xmlns:a16="http://schemas.microsoft.com/office/drawing/2014/main" id="{9D228328-98B0-4E9E-A424-D34D0EC59072}"/>
                </a:ext>
              </a:extLst>
            </p:cNvPr>
            <p:cNvSpPr/>
            <p:nvPr/>
          </p:nvSpPr>
          <p:spPr>
            <a:xfrm>
              <a:off x="9348144" y="1831983"/>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Promotion</a:t>
              </a:r>
            </a:p>
          </p:txBody>
        </p:sp>
        <p:cxnSp>
          <p:nvCxnSpPr>
            <p:cNvPr id="15" name="Connector: Elbow 10">
              <a:extLst>
                <a:ext uri="{FF2B5EF4-FFF2-40B4-BE49-F238E27FC236}">
                  <a16:creationId xmlns:a16="http://schemas.microsoft.com/office/drawing/2014/main" id="{33614CD4-BCFC-43BB-B9DD-9628E9643AA7}"/>
                </a:ext>
              </a:extLst>
            </p:cNvPr>
            <p:cNvCxnSpPr>
              <a:cxnSpLocks/>
              <a:stCxn id="10" idx="2"/>
              <a:endCxn id="11" idx="0"/>
            </p:cNvCxnSpPr>
            <p:nvPr/>
          </p:nvCxnSpPr>
          <p:spPr>
            <a:xfrm rot="5400000">
              <a:off x="3868520" y="-548812"/>
              <a:ext cx="713225" cy="4048360"/>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3">
              <a:extLst>
                <a:ext uri="{FF2B5EF4-FFF2-40B4-BE49-F238E27FC236}">
                  <a16:creationId xmlns:a16="http://schemas.microsoft.com/office/drawing/2014/main" id="{48EAEEC2-3BBE-4068-998F-12BFCEED8C81}"/>
                </a:ext>
              </a:extLst>
            </p:cNvPr>
            <p:cNvCxnSpPr>
              <a:cxnSpLocks/>
              <a:stCxn id="10" idx="2"/>
              <a:endCxn id="12" idx="0"/>
            </p:cNvCxnSpPr>
            <p:nvPr/>
          </p:nvCxnSpPr>
          <p:spPr>
            <a:xfrm rot="5400000">
              <a:off x="5171737" y="754405"/>
              <a:ext cx="713226" cy="1441927"/>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5">
              <a:extLst>
                <a:ext uri="{FF2B5EF4-FFF2-40B4-BE49-F238E27FC236}">
                  <a16:creationId xmlns:a16="http://schemas.microsoft.com/office/drawing/2014/main" id="{4C2039D3-3643-49C5-9B56-D493D30E99A9}"/>
                </a:ext>
              </a:extLst>
            </p:cNvPr>
            <p:cNvCxnSpPr>
              <a:cxnSpLocks/>
              <a:stCxn id="10" idx="2"/>
              <a:endCxn id="13" idx="0"/>
            </p:cNvCxnSpPr>
            <p:nvPr/>
          </p:nvCxnSpPr>
          <p:spPr>
            <a:xfrm rot="16200000" flipH="1">
              <a:off x="6508572" y="859496"/>
              <a:ext cx="713226" cy="1231744"/>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05EC100B-DE31-4504-875F-5D9C04EB8572}"/>
                </a:ext>
              </a:extLst>
            </p:cNvPr>
            <p:cNvCxnSpPr>
              <a:cxnSpLocks/>
              <a:stCxn id="10" idx="2"/>
              <a:endCxn id="14" idx="0"/>
            </p:cNvCxnSpPr>
            <p:nvPr/>
          </p:nvCxnSpPr>
          <p:spPr>
            <a:xfrm rot="16200000" flipH="1">
              <a:off x="7808425" y="-440357"/>
              <a:ext cx="713227" cy="3831453"/>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22">
              <a:extLst>
                <a:ext uri="{FF2B5EF4-FFF2-40B4-BE49-F238E27FC236}">
                  <a16:creationId xmlns:a16="http://schemas.microsoft.com/office/drawing/2014/main" id="{8B5EE33A-21E5-4745-89FF-4C924CD39F22}"/>
                </a:ext>
              </a:extLst>
            </p:cNvPr>
            <p:cNvSpPr/>
            <p:nvPr/>
          </p:nvSpPr>
          <p:spPr>
            <a:xfrm>
              <a:off x="1438035" y="4309353"/>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Broad Safety Objectives</a:t>
              </a:r>
            </a:p>
          </p:txBody>
        </p:sp>
        <p:sp>
          <p:nvSpPr>
            <p:cNvPr id="20" name="Rectangle: Rounded Corners 23">
              <a:extLst>
                <a:ext uri="{FF2B5EF4-FFF2-40B4-BE49-F238E27FC236}">
                  <a16:creationId xmlns:a16="http://schemas.microsoft.com/office/drawing/2014/main" id="{B6A4D55F-3B6F-4F78-ACAD-E4D1D55E29AA}"/>
                </a:ext>
              </a:extLst>
            </p:cNvPr>
            <p:cNvSpPr/>
            <p:nvPr/>
          </p:nvSpPr>
          <p:spPr>
            <a:xfrm>
              <a:off x="4094936" y="4309353"/>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Hazard Identification</a:t>
              </a:r>
            </a:p>
          </p:txBody>
        </p:sp>
        <p:sp>
          <p:nvSpPr>
            <p:cNvPr id="21" name="Rectangle: Rounded Corners 34">
              <a:extLst>
                <a:ext uri="{FF2B5EF4-FFF2-40B4-BE49-F238E27FC236}">
                  <a16:creationId xmlns:a16="http://schemas.microsoft.com/office/drawing/2014/main" id="{55AE56A0-FB95-423A-9574-F4B9BE20E9D1}"/>
                </a:ext>
              </a:extLst>
            </p:cNvPr>
            <p:cNvSpPr/>
            <p:nvPr/>
          </p:nvSpPr>
          <p:spPr>
            <a:xfrm>
              <a:off x="4091534" y="5093765"/>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RM Controls</a:t>
              </a:r>
            </a:p>
          </p:txBody>
        </p:sp>
        <p:sp>
          <p:nvSpPr>
            <p:cNvPr id="22" name="Rectangle: Rounded Corners 35">
              <a:extLst>
                <a:ext uri="{FF2B5EF4-FFF2-40B4-BE49-F238E27FC236}">
                  <a16:creationId xmlns:a16="http://schemas.microsoft.com/office/drawing/2014/main" id="{3173A72B-A1B2-4E88-8583-7F59383B4EC6}"/>
                </a:ext>
              </a:extLst>
            </p:cNvPr>
            <p:cNvSpPr/>
            <p:nvPr/>
          </p:nvSpPr>
          <p:spPr>
            <a:xfrm>
              <a:off x="4091534" y="5878177"/>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Performance</a:t>
              </a:r>
            </a:p>
          </p:txBody>
        </p:sp>
        <p:sp>
          <p:nvSpPr>
            <p:cNvPr id="23" name="Rectangle: Rounded Corners 36">
              <a:extLst>
                <a:ext uri="{FF2B5EF4-FFF2-40B4-BE49-F238E27FC236}">
                  <a16:creationId xmlns:a16="http://schemas.microsoft.com/office/drawing/2014/main" id="{016CCF1E-1477-4D73-A0CB-EB7ADB5C9C1E}"/>
                </a:ext>
              </a:extLst>
            </p:cNvPr>
            <p:cNvSpPr/>
            <p:nvPr/>
          </p:nvSpPr>
          <p:spPr>
            <a:xfrm>
              <a:off x="6745815" y="5878176"/>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Resource Prioritization</a:t>
              </a:r>
            </a:p>
          </p:txBody>
        </p:sp>
        <p:sp>
          <p:nvSpPr>
            <p:cNvPr id="24" name="Rectangle: Rounded Corners 37">
              <a:extLst>
                <a:ext uri="{FF2B5EF4-FFF2-40B4-BE49-F238E27FC236}">
                  <a16:creationId xmlns:a16="http://schemas.microsoft.com/office/drawing/2014/main" id="{E929C7D8-2611-495D-A242-E7C65C064CCD}"/>
                </a:ext>
              </a:extLst>
            </p:cNvPr>
            <p:cNvSpPr/>
            <p:nvPr/>
          </p:nvSpPr>
          <p:spPr>
            <a:xfrm>
              <a:off x="1438035" y="5623801"/>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Responsibility &amp; Accountability</a:t>
              </a:r>
            </a:p>
          </p:txBody>
        </p:sp>
        <p:sp>
          <p:nvSpPr>
            <p:cNvPr id="25" name="Rectangle: Rounded Corners 38">
              <a:extLst>
                <a:ext uri="{FF2B5EF4-FFF2-40B4-BE49-F238E27FC236}">
                  <a16:creationId xmlns:a16="http://schemas.microsoft.com/office/drawing/2014/main" id="{C8979E58-921B-40AE-BE58-285224B98EF1}"/>
                </a:ext>
              </a:extLst>
            </p:cNvPr>
            <p:cNvSpPr/>
            <p:nvPr/>
          </p:nvSpPr>
          <p:spPr>
            <a:xfrm>
              <a:off x="9348143" y="4299664"/>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Training</a:t>
              </a:r>
            </a:p>
          </p:txBody>
        </p:sp>
        <p:sp>
          <p:nvSpPr>
            <p:cNvPr id="26" name="Rectangle: Rounded Corners 40">
              <a:extLst>
                <a:ext uri="{FF2B5EF4-FFF2-40B4-BE49-F238E27FC236}">
                  <a16:creationId xmlns:a16="http://schemas.microsoft.com/office/drawing/2014/main" id="{306E6990-45F1-4D26-9FB0-DB89C19519FC}"/>
                </a:ext>
              </a:extLst>
            </p:cNvPr>
            <p:cNvSpPr/>
            <p:nvPr/>
          </p:nvSpPr>
          <p:spPr>
            <a:xfrm>
              <a:off x="9348142" y="5088705"/>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Dissemination of Information</a:t>
              </a:r>
            </a:p>
          </p:txBody>
        </p:sp>
        <p:sp>
          <p:nvSpPr>
            <p:cNvPr id="27" name="Rectangle: Rounded Corners 41">
              <a:extLst>
                <a:ext uri="{FF2B5EF4-FFF2-40B4-BE49-F238E27FC236}">
                  <a16:creationId xmlns:a16="http://schemas.microsoft.com/office/drawing/2014/main" id="{052DCBF0-B445-4C7D-B35B-51F46D95CF12}"/>
                </a:ext>
              </a:extLst>
            </p:cNvPr>
            <p:cNvSpPr/>
            <p:nvPr/>
          </p:nvSpPr>
          <p:spPr>
            <a:xfrm>
              <a:off x="6745814" y="4304723"/>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Data Collection</a:t>
              </a:r>
            </a:p>
          </p:txBody>
        </p:sp>
        <p:sp>
          <p:nvSpPr>
            <p:cNvPr id="28" name="Rectangle: Rounded Corners 42">
              <a:extLst>
                <a:ext uri="{FF2B5EF4-FFF2-40B4-BE49-F238E27FC236}">
                  <a16:creationId xmlns:a16="http://schemas.microsoft.com/office/drawing/2014/main" id="{3D42260E-FCC2-4034-B266-7C105195D64E}"/>
                </a:ext>
              </a:extLst>
            </p:cNvPr>
            <p:cNvSpPr/>
            <p:nvPr/>
          </p:nvSpPr>
          <p:spPr>
            <a:xfrm>
              <a:off x="6721540" y="5091449"/>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Data Analysis</a:t>
              </a:r>
            </a:p>
          </p:txBody>
        </p:sp>
        <p:sp>
          <p:nvSpPr>
            <p:cNvPr id="29" name="Rectangle: Rounded Corners 43">
              <a:extLst>
                <a:ext uri="{FF2B5EF4-FFF2-40B4-BE49-F238E27FC236}">
                  <a16:creationId xmlns:a16="http://schemas.microsoft.com/office/drawing/2014/main" id="{D2B2FB77-C5C2-4BD6-9221-5C0084EA4422}"/>
                </a:ext>
              </a:extLst>
            </p:cNvPr>
            <p:cNvSpPr/>
            <p:nvPr/>
          </p:nvSpPr>
          <p:spPr>
            <a:xfrm>
              <a:off x="9348141" y="5873115"/>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Culture</a:t>
              </a:r>
            </a:p>
          </p:txBody>
        </p:sp>
        <p:cxnSp>
          <p:nvCxnSpPr>
            <p:cNvPr id="30" name="Straight Connector 29">
              <a:extLst>
                <a:ext uri="{FF2B5EF4-FFF2-40B4-BE49-F238E27FC236}">
                  <a16:creationId xmlns:a16="http://schemas.microsoft.com/office/drawing/2014/main" id="{7CA8B95B-1202-4014-A017-DF4E0528A813}"/>
                </a:ext>
              </a:extLst>
            </p:cNvPr>
            <p:cNvCxnSpPr>
              <a:cxnSpLocks/>
              <a:stCxn id="19" idx="0"/>
            </p:cNvCxnSpPr>
            <p:nvPr/>
          </p:nvCxnSpPr>
          <p:spPr>
            <a:xfrm>
              <a:off x="2170657" y="430935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FF7AFDD-A0F4-4864-8D98-5659183ECA87}"/>
                </a:ext>
              </a:extLst>
            </p:cNvPr>
            <p:cNvCxnSpPr>
              <a:cxnSpLocks/>
              <a:stCxn id="11" idx="2"/>
              <a:endCxn id="8" idx="0"/>
            </p:cNvCxnSpPr>
            <p:nvPr/>
          </p:nvCxnSpPr>
          <p:spPr>
            <a:xfrm flipH="1">
              <a:off x="2199438" y="2707822"/>
              <a:ext cx="1516" cy="109373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6E0C8FD-BF40-4C00-80A3-C4C2C6D4D359}"/>
                </a:ext>
              </a:extLst>
            </p:cNvPr>
            <p:cNvCxnSpPr>
              <a:cxnSpLocks/>
              <a:stCxn id="14" idx="2"/>
              <a:endCxn id="35" idx="0"/>
            </p:cNvCxnSpPr>
            <p:nvPr/>
          </p:nvCxnSpPr>
          <p:spPr>
            <a:xfrm flipH="1">
              <a:off x="10080765" y="2707824"/>
              <a:ext cx="1" cy="109373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088A346-A050-47E1-B1F6-9D5809ED3108}"/>
                </a:ext>
              </a:extLst>
            </p:cNvPr>
            <p:cNvCxnSpPr>
              <a:cxnSpLocks/>
              <a:stCxn id="13" idx="2"/>
              <a:endCxn id="6" idx="0"/>
            </p:cNvCxnSpPr>
            <p:nvPr/>
          </p:nvCxnSpPr>
          <p:spPr>
            <a:xfrm flipH="1">
              <a:off x="7477923" y="2707823"/>
              <a:ext cx="3135" cy="10937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0A5ACE8-3FE2-4C20-8550-709489D20473}"/>
                </a:ext>
              </a:extLst>
            </p:cNvPr>
            <p:cNvCxnSpPr>
              <a:cxnSpLocks/>
              <a:stCxn id="12" idx="2"/>
              <a:endCxn id="7" idx="0"/>
            </p:cNvCxnSpPr>
            <p:nvPr/>
          </p:nvCxnSpPr>
          <p:spPr>
            <a:xfrm>
              <a:off x="4807387" y="2707823"/>
              <a:ext cx="5777" cy="10937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5" name="Rectangle: Rounded Corners 91">
              <a:extLst>
                <a:ext uri="{FF2B5EF4-FFF2-40B4-BE49-F238E27FC236}">
                  <a16:creationId xmlns:a16="http://schemas.microsoft.com/office/drawing/2014/main" id="{BDF8199D-4292-4ABA-A8F4-FFF9F174BAF7}"/>
                </a:ext>
              </a:extLst>
            </p:cNvPr>
            <p:cNvSpPr/>
            <p:nvPr/>
          </p:nvSpPr>
          <p:spPr>
            <a:xfrm>
              <a:off x="9099643" y="3801558"/>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7" name="Rectangle 36"/>
          <p:cNvSpPr/>
          <p:nvPr/>
        </p:nvSpPr>
        <p:spPr>
          <a:xfrm>
            <a:off x="8316934" y="1205614"/>
            <a:ext cx="2835376"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ArialMT"/>
                <a:ea typeface="+mn-ea"/>
                <a:cs typeface="+mn-cs"/>
              </a:rPr>
              <a:t>International Civil Aviation Organization, "Safety Management, Standards and Recommended Practices - Annex 19," in Convention on International Civil Aviation, 2</a:t>
            </a:r>
            <a:r>
              <a:rPr kumimoji="0" lang="en-US" sz="600" b="0" i="0" u="none" strike="noStrike" kern="1200" cap="none" spc="0" normalizeH="0" baseline="30000" noProof="0">
                <a:ln>
                  <a:noFill/>
                </a:ln>
                <a:solidFill>
                  <a:prstClr val="black"/>
                </a:solidFill>
                <a:effectLst/>
                <a:uLnTx/>
                <a:uFillTx/>
                <a:latin typeface="ArialMT"/>
                <a:ea typeface="+mn-ea"/>
                <a:cs typeface="+mn-cs"/>
              </a:rPr>
              <a:t>nd</a:t>
            </a:r>
            <a:r>
              <a:rPr kumimoji="0" lang="en-US" sz="600" b="0" i="0" u="none" strike="noStrike" kern="1200" cap="none" spc="0" normalizeH="0" baseline="0" noProof="0">
                <a:ln>
                  <a:noFill/>
                </a:ln>
                <a:solidFill>
                  <a:prstClr val="black"/>
                </a:solidFill>
                <a:effectLst/>
                <a:uLnTx/>
                <a:uFillTx/>
                <a:latin typeface="ArialMT"/>
                <a:ea typeface="+mn-ea"/>
                <a:cs typeface="+mn-cs"/>
              </a:rPr>
              <a:t> Edition, 2016</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TextBox 39"/>
          <p:cNvSpPr txBox="1"/>
          <p:nvPr/>
        </p:nvSpPr>
        <p:spPr>
          <a:xfrm>
            <a:off x="4859464" y="6084659"/>
            <a:ext cx="2077901" cy="861774"/>
          </a:xfrm>
          <a:prstGeom prst="rect">
            <a:avLst/>
          </a:prstGeom>
          <a:noFill/>
        </p:spPr>
        <p:txBody>
          <a:bodyPr wrap="square" rtlCol="0">
            <a:spAutoFit/>
          </a:bodyPr>
          <a:lstStyle/>
          <a:p>
            <a:pPr algn="ctr"/>
            <a:r>
              <a:rPr lang="en-US" sz="1600" b="1" i="1"/>
              <a:t>Labor intensive</a:t>
            </a:r>
          </a:p>
          <a:p>
            <a:pPr algn="ctr"/>
            <a:r>
              <a:rPr lang="en-US" sz="1600" b="1" i="1"/>
              <a:t>Limited ability to scale</a:t>
            </a:r>
          </a:p>
          <a:p>
            <a:pPr algn="ctr"/>
            <a:r>
              <a:rPr lang="en-US" sz="1600" b="1" i="1"/>
              <a:t>Not fast enough</a:t>
            </a:r>
          </a:p>
        </p:txBody>
      </p:sp>
    </p:spTree>
    <p:extLst>
      <p:ext uri="{BB962C8B-B14F-4D97-AF65-F5344CB8AC3E}">
        <p14:creationId xmlns:p14="http://schemas.microsoft.com/office/powerpoint/2010/main" val="27196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F84B821F-260C-F946-AE8D-040022E2C4BB}"/>
              </a:ext>
            </a:extLst>
          </p:cNvPr>
          <p:cNvSpPr>
            <a:spLocks noGrp="1"/>
          </p:cNvSpPr>
          <p:nvPr>
            <p:ph type="sldNum" sz="quarter" idx="12"/>
          </p:nvPr>
        </p:nvSpPr>
        <p:spPr/>
        <p:txBody>
          <a:bodyPr/>
          <a:lstStyle/>
          <a:p>
            <a:fld id="{4F721D84-F6D2-3543-9891-5E083154C075}" type="slidenum">
              <a:rPr lang="en-US" smtClean="0"/>
              <a:t>12</a:t>
            </a:fld>
            <a:endParaRPr lang="en-US"/>
          </a:p>
        </p:txBody>
      </p:sp>
      <p:sp>
        <p:nvSpPr>
          <p:cNvPr id="4" name="TextBox 3"/>
          <p:cNvSpPr txBox="1"/>
          <p:nvPr/>
        </p:nvSpPr>
        <p:spPr>
          <a:xfrm>
            <a:off x="4197531" y="1355722"/>
            <a:ext cx="7787800" cy="5293757"/>
          </a:xfrm>
          <a:prstGeom prst="rect">
            <a:avLst/>
          </a:prstGeom>
          <a:noFill/>
        </p:spPr>
        <p:txBody>
          <a:bodyPr wrap="square" rtlCol="0">
            <a:spAutoFit/>
          </a:bodyPr>
          <a:lstStyle/>
          <a:p>
            <a:r>
              <a:rPr lang="en-US" sz="2200" b="1" dirty="0">
                <a:solidFill>
                  <a:srgbClr val="C00000"/>
                </a:solidFill>
                <a:latin typeface="Arial" panose="020B0604020202020204" pitchFamily="34" charset="0"/>
                <a:cs typeface="Arial" panose="020B0604020202020204" pitchFamily="34" charset="0"/>
              </a:rPr>
              <a:t>Need:</a:t>
            </a:r>
            <a:r>
              <a:rPr lang="en-US" sz="2200" dirty="0">
                <a:latin typeface="Arial" panose="020B0604020202020204" pitchFamily="34" charset="0"/>
                <a:cs typeface="Arial" panose="020B0604020202020204" pitchFamily="34" charset="0"/>
              </a:rPr>
              <a:t> </a:t>
            </a:r>
            <a:r>
              <a:rPr lang="en-US" sz="2200" b="1" dirty="0">
                <a:solidFill>
                  <a:schemeClr val="accent1"/>
                </a:solidFill>
                <a:latin typeface="Arial" panose="020B0604020202020204" pitchFamily="34" charset="0"/>
                <a:cs typeface="Arial" panose="020B0604020202020204" pitchFamily="34" charset="0"/>
              </a:rPr>
              <a:t>Wide variation of operator size and complexity of operations necessitates the development of tools and processes to quickly (in-time) mitigate risks and hazards effectively and economically.</a:t>
            </a:r>
          </a:p>
          <a:p>
            <a:endParaRPr lang="en-US" sz="2200" dirty="0">
              <a:solidFill>
                <a:srgbClr val="000000"/>
              </a:solidFill>
              <a:latin typeface="Arial" panose="020B0604020202020204" pitchFamily="34" charset="0"/>
              <a:cs typeface="Arial" panose="020B0604020202020204" pitchFamily="34" charset="0"/>
            </a:endParaRPr>
          </a:p>
          <a:p>
            <a:endParaRPr lang="en-US" sz="1400" dirty="0">
              <a:solidFill>
                <a:srgbClr val="000000"/>
              </a:solidFill>
              <a:latin typeface="Arial" panose="020B0604020202020204" pitchFamily="34" charset="0"/>
              <a:cs typeface="Arial" panose="020B0604020202020204" pitchFamily="34" charset="0"/>
            </a:endParaRPr>
          </a:p>
          <a:p>
            <a:r>
              <a:rPr lang="en-US" sz="2200" b="1" dirty="0">
                <a:solidFill>
                  <a:srgbClr val="C00000"/>
                </a:solidFill>
                <a:latin typeface="Arial" panose="020B0604020202020204" pitchFamily="34" charset="0"/>
                <a:cs typeface="Arial" panose="020B0604020202020204" pitchFamily="34" charset="0"/>
              </a:rPr>
              <a:t>Objective:</a:t>
            </a:r>
            <a:r>
              <a:rPr lang="en-US" sz="2200" dirty="0">
                <a:solidFill>
                  <a:srgbClr val="000000"/>
                </a:solidFill>
                <a:latin typeface="Arial" panose="020B0604020202020204" pitchFamily="34" charset="0"/>
                <a:cs typeface="Arial" panose="020B0604020202020204" pitchFamily="34" charset="0"/>
              </a:rPr>
              <a:t>  </a:t>
            </a:r>
            <a:r>
              <a:rPr lang="en-US" sz="2200" b="1" dirty="0">
                <a:solidFill>
                  <a:schemeClr val="accent1"/>
                </a:solidFill>
                <a:latin typeface="Arial" panose="020B0604020202020204" pitchFamily="34" charset="0"/>
                <a:cs typeface="Arial" panose="020B0604020202020204" pitchFamily="34" charset="0"/>
              </a:rPr>
              <a:t>Rapidly evaluate existing and discover new patterns in data that lead to negative outcomes before the next safety event occurs. </a:t>
            </a:r>
          </a:p>
          <a:p>
            <a:endParaRPr lang="en-US" sz="2200" dirty="0">
              <a:latin typeface="Arial" panose="020B0604020202020204" pitchFamily="34" charset="0"/>
              <a:cs typeface="Arial" panose="020B0604020202020204" pitchFamily="34" charset="0"/>
            </a:endParaRPr>
          </a:p>
          <a:p>
            <a:endParaRPr lang="en-US" sz="1400" dirty="0">
              <a:solidFill>
                <a:srgbClr val="000000"/>
              </a:solidFill>
              <a:latin typeface="Arial" panose="020B0604020202020204" pitchFamily="34" charset="0"/>
              <a:cs typeface="Arial" panose="020B0604020202020204" pitchFamily="34" charset="0"/>
            </a:endParaRPr>
          </a:p>
          <a:p>
            <a:r>
              <a:rPr lang="en-US" sz="2200" b="1" dirty="0">
                <a:solidFill>
                  <a:srgbClr val="C00000"/>
                </a:solidFill>
                <a:latin typeface="Arial" panose="020B0604020202020204" pitchFamily="34" charset="0"/>
                <a:cs typeface="Arial" panose="020B0604020202020204" pitchFamily="34" charset="0"/>
              </a:rPr>
              <a:t>Impact</a:t>
            </a:r>
            <a:r>
              <a:rPr lang="en-US" sz="2200" dirty="0">
                <a:solidFill>
                  <a:srgbClr val="C00000"/>
                </a:solidFill>
                <a:latin typeface="Arial" panose="020B0604020202020204" pitchFamily="34" charset="0"/>
                <a:cs typeface="Arial" panose="020B0604020202020204" pitchFamily="34" charset="0"/>
              </a:rPr>
              <a:t>:  </a:t>
            </a:r>
            <a:r>
              <a:rPr lang="en-US" sz="2200" b="1" dirty="0">
                <a:solidFill>
                  <a:schemeClr val="accent1"/>
                </a:solidFill>
                <a:latin typeface="Arial" panose="020B0604020202020204" pitchFamily="34" charset="0"/>
                <a:cs typeface="Arial" panose="020B0604020202020204" pitchFamily="34" charset="0"/>
              </a:rPr>
              <a:t>Improved speed and characterization of system-wide risk identification to augment existing SMS processes supporting risk management and safety assurance. </a:t>
            </a:r>
          </a:p>
          <a:p>
            <a:endParaRPr lang="en-US" sz="2200" dirty="0">
              <a:solidFill>
                <a:srgbClr val="000000"/>
              </a:solidFill>
              <a:latin typeface="Arial" panose="020B0604020202020204" pitchFamily="34" charset="0"/>
              <a:cs typeface="Arial" panose="020B0604020202020204" pitchFamily="34" charset="0"/>
            </a:endParaRPr>
          </a:p>
        </p:txBody>
      </p:sp>
      <p:sp>
        <p:nvSpPr>
          <p:cNvPr id="2" name="Snip Same Side Corner Rectangle 1">
            <a:extLst>
              <a:ext uri="{FF2B5EF4-FFF2-40B4-BE49-F238E27FC236}">
                <a16:creationId xmlns:a16="http://schemas.microsoft.com/office/drawing/2014/main" id="{7457A884-BF3D-AC48-8445-C28AFBFF8F3C}"/>
              </a:ext>
            </a:extLst>
          </p:cNvPr>
          <p:cNvSpPr/>
          <p:nvPr/>
        </p:nvSpPr>
        <p:spPr>
          <a:xfrm rot="5400000">
            <a:off x="-1434739" y="1434739"/>
            <a:ext cx="6858003" cy="3988526"/>
          </a:xfrm>
          <a:prstGeom prst="snip2SameRect">
            <a:avLst>
              <a:gd name="adj1" fmla="val 5000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22D061AA-AFF8-442B-A6AD-DCC7E698CFCD}"/>
              </a:ext>
            </a:extLst>
          </p:cNvPr>
          <p:cNvSpPr>
            <a:spLocks noGrp="1"/>
          </p:cNvSpPr>
          <p:nvPr>
            <p:ph type="title"/>
          </p:nvPr>
        </p:nvSpPr>
        <p:spPr>
          <a:xfrm>
            <a:off x="720475" y="2175056"/>
            <a:ext cx="3198381" cy="2031183"/>
          </a:xfrm>
        </p:spPr>
        <p:txBody>
          <a:bodyPr>
            <a:normAutofit/>
          </a:bodyPr>
          <a:lstStyle/>
          <a:p>
            <a:r>
              <a:rPr lang="en-US" sz="4000" b="1" dirty="0">
                <a:solidFill>
                  <a:schemeClr val="bg1"/>
                </a:solidFill>
                <a:latin typeface="Arial"/>
                <a:cs typeface="Arial"/>
              </a:rPr>
              <a:t>Near-Term Needs and Impact</a:t>
            </a:r>
            <a:endParaRPr lang="en-US" sz="4000" b="1" dirty="0">
              <a:solidFill>
                <a:schemeClr val="bg1"/>
              </a:solidFill>
            </a:endParaRPr>
          </a:p>
        </p:txBody>
      </p:sp>
    </p:spTree>
    <p:extLst>
      <p:ext uri="{BB962C8B-B14F-4D97-AF65-F5344CB8AC3E}">
        <p14:creationId xmlns:p14="http://schemas.microsoft.com/office/powerpoint/2010/main" val="1795135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731" y="6565"/>
            <a:ext cx="10648479" cy="855809"/>
          </a:xfrm>
        </p:spPr>
        <p:txBody>
          <a:bodyPr>
            <a:noAutofit/>
          </a:bodyPr>
          <a:lstStyle/>
          <a:p>
            <a:r>
              <a:rPr lang="en-US" sz="3200"/>
              <a:t>How We Achieve Aviation Safety Tomorrow</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5" name="Group 4"/>
          <p:cNvGrpSpPr/>
          <p:nvPr/>
        </p:nvGrpSpPr>
        <p:grpSpPr>
          <a:xfrm>
            <a:off x="739731" y="881920"/>
            <a:ext cx="10321527" cy="4980183"/>
            <a:chOff x="1040508" y="503377"/>
            <a:chExt cx="10174077" cy="5887773"/>
          </a:xfrm>
        </p:grpSpPr>
        <p:cxnSp>
          <p:nvCxnSpPr>
            <p:cNvPr id="34" name="Straight Connector 33">
              <a:extLst>
                <a:ext uri="{FF2B5EF4-FFF2-40B4-BE49-F238E27FC236}">
                  <a16:creationId xmlns:a16="http://schemas.microsoft.com/office/drawing/2014/main" id="{D0A5ACE8-3FE2-4C20-8550-709489D20473}"/>
                </a:ext>
              </a:extLst>
            </p:cNvPr>
            <p:cNvCxnSpPr>
              <a:cxnSpLocks/>
              <a:stCxn id="12" idx="2"/>
              <a:endCxn id="7" idx="0"/>
            </p:cNvCxnSpPr>
            <p:nvPr/>
          </p:nvCxnSpPr>
          <p:spPr>
            <a:xfrm flipH="1">
              <a:off x="6140102" y="2707821"/>
              <a:ext cx="759" cy="8234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Rectangle: Rounded Corners 91">
              <a:extLst>
                <a:ext uri="{FF2B5EF4-FFF2-40B4-BE49-F238E27FC236}">
                  <a16:creationId xmlns:a16="http://schemas.microsoft.com/office/drawing/2014/main" id="{BDF8199D-4292-4ABA-A8F4-FFF9F174BAF7}"/>
                </a:ext>
              </a:extLst>
            </p:cNvPr>
            <p:cNvSpPr/>
            <p:nvPr/>
          </p:nvSpPr>
          <p:spPr>
            <a:xfrm>
              <a:off x="9099643" y="3531293"/>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Rounded Corners 80">
              <a:extLst>
                <a:ext uri="{FF2B5EF4-FFF2-40B4-BE49-F238E27FC236}">
                  <a16:creationId xmlns:a16="http://schemas.microsoft.com/office/drawing/2014/main" id="{6503C063-5611-4A12-B586-CD38183A93BE}"/>
                </a:ext>
              </a:extLst>
            </p:cNvPr>
            <p:cNvSpPr/>
            <p:nvPr/>
          </p:nvSpPr>
          <p:spPr>
            <a:xfrm>
              <a:off x="3832042" y="3531300"/>
              <a:ext cx="4616119" cy="2854731"/>
            </a:xfrm>
            <a:prstGeom prst="roundRect">
              <a:avLst/>
            </a:prstGeom>
            <a:solidFill>
              <a:schemeClr val="accent1">
                <a:alpha val="14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Services, Functions, Capabilities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Monitor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Assess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Mitigate</a:t>
              </a:r>
            </a:p>
          </p:txBody>
        </p:sp>
        <p:sp>
          <p:nvSpPr>
            <p:cNvPr id="8" name="Rectangle: Rounded Corners 95">
              <a:extLst>
                <a:ext uri="{FF2B5EF4-FFF2-40B4-BE49-F238E27FC236}">
                  <a16:creationId xmlns:a16="http://schemas.microsoft.com/office/drawing/2014/main" id="{88D50D0C-EE96-48BB-8A05-C571BCB9EDA3}"/>
                </a:ext>
              </a:extLst>
            </p:cNvPr>
            <p:cNvSpPr/>
            <p:nvPr/>
          </p:nvSpPr>
          <p:spPr>
            <a:xfrm>
              <a:off x="1218316" y="3536419"/>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76B71F6-2716-4157-B1EA-02D072C76BD1}"/>
                </a:ext>
              </a:extLst>
            </p:cNvPr>
            <p:cNvSpPr/>
            <p:nvPr/>
          </p:nvSpPr>
          <p:spPr>
            <a:xfrm>
              <a:off x="1040508" y="1338061"/>
              <a:ext cx="10174077" cy="1828800"/>
            </a:xfrm>
            <a:prstGeom prst="rect">
              <a:avLst/>
            </a:prstGeom>
            <a:solidFill>
              <a:schemeClr val="accent1">
                <a:alpha val="1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10" name="Rectangle: Rounded Corners 4">
              <a:extLst>
                <a:ext uri="{FF2B5EF4-FFF2-40B4-BE49-F238E27FC236}">
                  <a16:creationId xmlns:a16="http://schemas.microsoft.com/office/drawing/2014/main" id="{6128F90C-5BB0-4137-BDC6-1FF133345722}"/>
                </a:ext>
              </a:extLst>
            </p:cNvPr>
            <p:cNvSpPr/>
            <p:nvPr/>
          </p:nvSpPr>
          <p:spPr>
            <a:xfrm>
              <a:off x="4611152" y="503377"/>
              <a:ext cx="3286534" cy="6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Air Transportation Safety</a:t>
              </a:r>
            </a:p>
          </p:txBody>
        </p:sp>
        <p:sp>
          <p:nvSpPr>
            <p:cNvPr id="11" name="Rectangle: Rounded Corners 5">
              <a:extLst>
                <a:ext uri="{FF2B5EF4-FFF2-40B4-BE49-F238E27FC236}">
                  <a16:creationId xmlns:a16="http://schemas.microsoft.com/office/drawing/2014/main" id="{43EC43BB-6F00-4E5E-883E-178D0CD17D83}"/>
                </a:ext>
              </a:extLst>
            </p:cNvPr>
            <p:cNvSpPr/>
            <p:nvPr/>
          </p:nvSpPr>
          <p:spPr>
            <a:xfrm>
              <a:off x="1468332" y="1831981"/>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Policy</a:t>
              </a:r>
            </a:p>
          </p:txBody>
        </p:sp>
        <p:sp>
          <p:nvSpPr>
            <p:cNvPr id="12" name="Rectangle: Rounded Corners 6">
              <a:extLst>
                <a:ext uri="{FF2B5EF4-FFF2-40B4-BE49-F238E27FC236}">
                  <a16:creationId xmlns:a16="http://schemas.microsoft.com/office/drawing/2014/main" id="{968837DC-8CA7-48A5-A68B-CB4A3A0F98DB}"/>
                </a:ext>
              </a:extLst>
            </p:cNvPr>
            <p:cNvSpPr/>
            <p:nvPr/>
          </p:nvSpPr>
          <p:spPr>
            <a:xfrm>
              <a:off x="4178980" y="1831980"/>
              <a:ext cx="3923759" cy="875841"/>
            </a:xfrm>
            <a:prstGeom prst="roundRect">
              <a:avLst/>
            </a:prstGeom>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In-Time System-Wide Safety Assurance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(ISSA)</a:t>
              </a:r>
            </a:p>
          </p:txBody>
        </p:sp>
        <p:sp>
          <p:nvSpPr>
            <p:cNvPr id="14" name="Rectangle: Rounded Corners 8">
              <a:extLst>
                <a:ext uri="{FF2B5EF4-FFF2-40B4-BE49-F238E27FC236}">
                  <a16:creationId xmlns:a16="http://schemas.microsoft.com/office/drawing/2014/main" id="{9D228328-98B0-4E9E-A424-D34D0EC59072}"/>
                </a:ext>
              </a:extLst>
            </p:cNvPr>
            <p:cNvSpPr/>
            <p:nvPr/>
          </p:nvSpPr>
          <p:spPr>
            <a:xfrm>
              <a:off x="9348144" y="1831983"/>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Promotion</a:t>
              </a:r>
            </a:p>
          </p:txBody>
        </p:sp>
        <p:cxnSp>
          <p:nvCxnSpPr>
            <p:cNvPr id="15" name="Connector: Elbow 10">
              <a:extLst>
                <a:ext uri="{FF2B5EF4-FFF2-40B4-BE49-F238E27FC236}">
                  <a16:creationId xmlns:a16="http://schemas.microsoft.com/office/drawing/2014/main" id="{33614CD4-BCFC-43BB-B9DD-9628E9643AA7}"/>
                </a:ext>
              </a:extLst>
            </p:cNvPr>
            <p:cNvCxnSpPr>
              <a:cxnSpLocks/>
              <a:stCxn id="10" idx="2"/>
              <a:endCxn id="11" idx="0"/>
            </p:cNvCxnSpPr>
            <p:nvPr/>
          </p:nvCxnSpPr>
          <p:spPr>
            <a:xfrm rot="5400000">
              <a:off x="3877785" y="-544654"/>
              <a:ext cx="699805" cy="4053465"/>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3">
              <a:extLst>
                <a:ext uri="{FF2B5EF4-FFF2-40B4-BE49-F238E27FC236}">
                  <a16:creationId xmlns:a16="http://schemas.microsoft.com/office/drawing/2014/main" id="{48EAEEC2-3BBE-4068-998F-12BFCEED8C81}"/>
                </a:ext>
              </a:extLst>
            </p:cNvPr>
            <p:cNvCxnSpPr>
              <a:cxnSpLocks/>
              <a:stCxn id="10" idx="2"/>
              <a:endCxn id="12" idx="0"/>
            </p:cNvCxnSpPr>
            <p:nvPr/>
          </p:nvCxnSpPr>
          <p:spPr>
            <a:xfrm rot="5400000">
              <a:off x="5847738" y="1425299"/>
              <a:ext cx="699804" cy="113559"/>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05EC100B-DE31-4504-875F-5D9C04EB8572}"/>
                </a:ext>
              </a:extLst>
            </p:cNvPr>
            <p:cNvCxnSpPr>
              <a:cxnSpLocks/>
              <a:stCxn id="10" idx="2"/>
              <a:endCxn id="14" idx="0"/>
            </p:cNvCxnSpPr>
            <p:nvPr/>
          </p:nvCxnSpPr>
          <p:spPr>
            <a:xfrm rot="16200000" flipH="1">
              <a:off x="7817689" y="-431094"/>
              <a:ext cx="699806" cy="3826347"/>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22">
              <a:extLst>
                <a:ext uri="{FF2B5EF4-FFF2-40B4-BE49-F238E27FC236}">
                  <a16:creationId xmlns:a16="http://schemas.microsoft.com/office/drawing/2014/main" id="{8B5EE33A-21E5-4745-89FF-4C924CD39F22}"/>
                </a:ext>
              </a:extLst>
            </p:cNvPr>
            <p:cNvSpPr/>
            <p:nvPr/>
          </p:nvSpPr>
          <p:spPr>
            <a:xfrm>
              <a:off x="1438035" y="3999053"/>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Broad Safety Objectives</a:t>
              </a:r>
            </a:p>
          </p:txBody>
        </p:sp>
        <p:sp>
          <p:nvSpPr>
            <p:cNvPr id="20" name="Rectangle: Rounded Corners 23">
              <a:extLst>
                <a:ext uri="{FF2B5EF4-FFF2-40B4-BE49-F238E27FC236}">
                  <a16:creationId xmlns:a16="http://schemas.microsoft.com/office/drawing/2014/main" id="{B6A4D55F-3B6F-4F78-ACAD-E4D1D55E29AA}"/>
                </a:ext>
              </a:extLst>
            </p:cNvPr>
            <p:cNvSpPr/>
            <p:nvPr/>
          </p:nvSpPr>
          <p:spPr>
            <a:xfrm>
              <a:off x="4094936" y="4181434"/>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Hazard Identification</a:t>
              </a:r>
            </a:p>
          </p:txBody>
        </p:sp>
        <p:sp>
          <p:nvSpPr>
            <p:cNvPr id="21" name="Rectangle: Rounded Corners 34">
              <a:extLst>
                <a:ext uri="{FF2B5EF4-FFF2-40B4-BE49-F238E27FC236}">
                  <a16:creationId xmlns:a16="http://schemas.microsoft.com/office/drawing/2014/main" id="{55AE56A0-FB95-423A-9574-F4B9BE20E9D1}"/>
                </a:ext>
              </a:extLst>
            </p:cNvPr>
            <p:cNvSpPr/>
            <p:nvPr/>
          </p:nvSpPr>
          <p:spPr>
            <a:xfrm>
              <a:off x="4091534" y="4907188"/>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RM Controls</a:t>
              </a:r>
            </a:p>
          </p:txBody>
        </p:sp>
        <p:sp>
          <p:nvSpPr>
            <p:cNvPr id="22" name="Rectangle: Rounded Corners 35">
              <a:extLst>
                <a:ext uri="{FF2B5EF4-FFF2-40B4-BE49-F238E27FC236}">
                  <a16:creationId xmlns:a16="http://schemas.microsoft.com/office/drawing/2014/main" id="{3173A72B-A1B2-4E88-8583-7F59383B4EC6}"/>
                </a:ext>
              </a:extLst>
            </p:cNvPr>
            <p:cNvSpPr/>
            <p:nvPr/>
          </p:nvSpPr>
          <p:spPr>
            <a:xfrm>
              <a:off x="4091534" y="5632942"/>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Performance</a:t>
              </a:r>
            </a:p>
          </p:txBody>
        </p:sp>
        <p:sp>
          <p:nvSpPr>
            <p:cNvPr id="23" name="Rectangle: Rounded Corners 36">
              <a:extLst>
                <a:ext uri="{FF2B5EF4-FFF2-40B4-BE49-F238E27FC236}">
                  <a16:creationId xmlns:a16="http://schemas.microsoft.com/office/drawing/2014/main" id="{016CCF1E-1477-4D73-A0CB-EB7ADB5C9C1E}"/>
                </a:ext>
              </a:extLst>
            </p:cNvPr>
            <p:cNvSpPr/>
            <p:nvPr/>
          </p:nvSpPr>
          <p:spPr>
            <a:xfrm>
              <a:off x="6721540" y="5632940"/>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Resource Prioritization</a:t>
              </a:r>
            </a:p>
          </p:txBody>
        </p:sp>
        <p:sp>
          <p:nvSpPr>
            <p:cNvPr id="24" name="Rectangle: Rounded Corners 37">
              <a:extLst>
                <a:ext uri="{FF2B5EF4-FFF2-40B4-BE49-F238E27FC236}">
                  <a16:creationId xmlns:a16="http://schemas.microsoft.com/office/drawing/2014/main" id="{E929C7D8-2611-495D-A242-E7C65C064CCD}"/>
                </a:ext>
              </a:extLst>
            </p:cNvPr>
            <p:cNvSpPr/>
            <p:nvPr/>
          </p:nvSpPr>
          <p:spPr>
            <a:xfrm>
              <a:off x="1438035" y="5313501"/>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Responsibility &amp; Accountability</a:t>
              </a:r>
            </a:p>
          </p:txBody>
        </p:sp>
        <p:sp>
          <p:nvSpPr>
            <p:cNvPr id="25" name="Rectangle: Rounded Corners 38">
              <a:extLst>
                <a:ext uri="{FF2B5EF4-FFF2-40B4-BE49-F238E27FC236}">
                  <a16:creationId xmlns:a16="http://schemas.microsoft.com/office/drawing/2014/main" id="{C8979E58-921B-40AE-BE58-285224B98EF1}"/>
                </a:ext>
              </a:extLst>
            </p:cNvPr>
            <p:cNvSpPr/>
            <p:nvPr/>
          </p:nvSpPr>
          <p:spPr>
            <a:xfrm>
              <a:off x="9348143" y="4019389"/>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Training</a:t>
              </a:r>
            </a:p>
          </p:txBody>
        </p:sp>
        <p:sp>
          <p:nvSpPr>
            <p:cNvPr id="26" name="Rectangle: Rounded Corners 40">
              <a:extLst>
                <a:ext uri="{FF2B5EF4-FFF2-40B4-BE49-F238E27FC236}">
                  <a16:creationId xmlns:a16="http://schemas.microsoft.com/office/drawing/2014/main" id="{306E6990-45F1-4D26-9FB0-DB89C19519FC}"/>
                </a:ext>
              </a:extLst>
            </p:cNvPr>
            <p:cNvSpPr/>
            <p:nvPr/>
          </p:nvSpPr>
          <p:spPr>
            <a:xfrm>
              <a:off x="9348142" y="4808430"/>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Dissemination of Information</a:t>
              </a:r>
            </a:p>
          </p:txBody>
        </p:sp>
        <p:sp>
          <p:nvSpPr>
            <p:cNvPr id="27" name="Rectangle: Rounded Corners 41">
              <a:extLst>
                <a:ext uri="{FF2B5EF4-FFF2-40B4-BE49-F238E27FC236}">
                  <a16:creationId xmlns:a16="http://schemas.microsoft.com/office/drawing/2014/main" id="{052DCBF0-B445-4C7D-B35B-51F46D95CF12}"/>
                </a:ext>
              </a:extLst>
            </p:cNvPr>
            <p:cNvSpPr/>
            <p:nvPr/>
          </p:nvSpPr>
          <p:spPr>
            <a:xfrm>
              <a:off x="6745814" y="4176806"/>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Data Collection</a:t>
              </a:r>
            </a:p>
          </p:txBody>
        </p:sp>
        <p:sp>
          <p:nvSpPr>
            <p:cNvPr id="28" name="Rectangle: Rounded Corners 42">
              <a:extLst>
                <a:ext uri="{FF2B5EF4-FFF2-40B4-BE49-F238E27FC236}">
                  <a16:creationId xmlns:a16="http://schemas.microsoft.com/office/drawing/2014/main" id="{3D42260E-FCC2-4034-B266-7C105195D64E}"/>
                </a:ext>
              </a:extLst>
            </p:cNvPr>
            <p:cNvSpPr/>
            <p:nvPr/>
          </p:nvSpPr>
          <p:spPr>
            <a:xfrm>
              <a:off x="6721540" y="4904872"/>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Data Analysis</a:t>
              </a:r>
            </a:p>
          </p:txBody>
        </p:sp>
        <p:sp>
          <p:nvSpPr>
            <p:cNvPr id="29" name="Rectangle: Rounded Corners 43">
              <a:extLst>
                <a:ext uri="{FF2B5EF4-FFF2-40B4-BE49-F238E27FC236}">
                  <a16:creationId xmlns:a16="http://schemas.microsoft.com/office/drawing/2014/main" id="{D2B2FB77-C5C2-4BD6-9221-5C0084EA4422}"/>
                </a:ext>
              </a:extLst>
            </p:cNvPr>
            <p:cNvSpPr/>
            <p:nvPr/>
          </p:nvSpPr>
          <p:spPr>
            <a:xfrm>
              <a:off x="9348141" y="5592840"/>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Culture</a:t>
              </a:r>
            </a:p>
          </p:txBody>
        </p:sp>
        <p:cxnSp>
          <p:nvCxnSpPr>
            <p:cNvPr id="30" name="Straight Connector 29">
              <a:extLst>
                <a:ext uri="{FF2B5EF4-FFF2-40B4-BE49-F238E27FC236}">
                  <a16:creationId xmlns:a16="http://schemas.microsoft.com/office/drawing/2014/main" id="{7CA8B95B-1202-4014-A017-DF4E0528A813}"/>
                </a:ext>
              </a:extLst>
            </p:cNvPr>
            <p:cNvCxnSpPr>
              <a:cxnSpLocks/>
              <a:stCxn id="19" idx="0"/>
            </p:cNvCxnSpPr>
            <p:nvPr/>
          </p:nvCxnSpPr>
          <p:spPr>
            <a:xfrm>
              <a:off x="2170657" y="430935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FF7AFDD-A0F4-4864-8D98-5659183ECA87}"/>
                </a:ext>
              </a:extLst>
            </p:cNvPr>
            <p:cNvCxnSpPr>
              <a:cxnSpLocks/>
              <a:stCxn id="11" idx="2"/>
              <a:endCxn id="8" idx="0"/>
            </p:cNvCxnSpPr>
            <p:nvPr/>
          </p:nvCxnSpPr>
          <p:spPr>
            <a:xfrm flipH="1">
              <a:off x="2199438" y="2707821"/>
              <a:ext cx="1515" cy="82859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6E0C8FD-BF40-4C00-80A3-C4C2C6D4D359}"/>
                </a:ext>
              </a:extLst>
            </p:cNvPr>
            <p:cNvCxnSpPr>
              <a:cxnSpLocks/>
              <a:stCxn id="14" idx="2"/>
              <a:endCxn id="35" idx="0"/>
            </p:cNvCxnSpPr>
            <p:nvPr/>
          </p:nvCxnSpPr>
          <p:spPr>
            <a:xfrm flipH="1">
              <a:off x="10080765" y="2707823"/>
              <a:ext cx="1" cy="823470"/>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3593615" y="2795003"/>
            <a:ext cx="522617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In-Time Aviation Safety </a:t>
            </a:r>
            <a:r>
              <a:rPr lang="en-US" dirty="0">
                <a:solidFill>
                  <a:prstClr val="black"/>
                </a:solidFill>
                <a:latin typeface="Calibri" panose="020F0502020204030204"/>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Management System (IASMS)</a:t>
            </a:r>
          </a:p>
        </p:txBody>
      </p:sp>
      <p:sp>
        <p:nvSpPr>
          <p:cNvPr id="36" name="Rectangle 35">
            <a:extLst>
              <a:ext uri="{FF2B5EF4-FFF2-40B4-BE49-F238E27FC236}">
                <a16:creationId xmlns:a16="http://schemas.microsoft.com/office/drawing/2014/main" id="{3AD6A03C-6B0C-1840-AC15-11867764B2EB}"/>
              </a:ext>
            </a:extLst>
          </p:cNvPr>
          <p:cNvSpPr/>
          <p:nvPr/>
        </p:nvSpPr>
        <p:spPr>
          <a:xfrm>
            <a:off x="8316934" y="1205614"/>
            <a:ext cx="2835376"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ArialMT"/>
                <a:ea typeface="+mn-ea"/>
                <a:cs typeface="+mn-cs"/>
              </a:rPr>
              <a:t>International Civil Aviation Organization, "Safety Management, Standards and Recommended Practices - Annex 19," in Convention on International Civil Aviation, 2</a:t>
            </a:r>
            <a:r>
              <a:rPr kumimoji="0" lang="en-US" sz="600" b="0" i="0" u="none" strike="noStrike" kern="1200" cap="none" spc="0" normalizeH="0" baseline="30000" noProof="0">
                <a:ln>
                  <a:noFill/>
                </a:ln>
                <a:solidFill>
                  <a:prstClr val="black"/>
                </a:solidFill>
                <a:effectLst/>
                <a:uLnTx/>
                <a:uFillTx/>
                <a:latin typeface="ArialMT"/>
                <a:ea typeface="+mn-ea"/>
                <a:cs typeface="+mn-cs"/>
              </a:rPr>
              <a:t>nd</a:t>
            </a:r>
            <a:r>
              <a:rPr kumimoji="0" lang="en-US" sz="600" b="0" i="0" u="none" strike="noStrike" kern="1200" cap="none" spc="0" normalizeH="0" baseline="0" noProof="0">
                <a:ln>
                  <a:noFill/>
                </a:ln>
                <a:solidFill>
                  <a:prstClr val="black"/>
                </a:solidFill>
                <a:effectLst/>
                <a:uLnTx/>
                <a:uFillTx/>
                <a:latin typeface="ArialMT"/>
                <a:ea typeface="+mn-ea"/>
                <a:cs typeface="+mn-cs"/>
              </a:rPr>
              <a:t> Edition, 2016</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Box 36"/>
          <p:cNvSpPr txBox="1"/>
          <p:nvPr/>
        </p:nvSpPr>
        <p:spPr>
          <a:xfrm>
            <a:off x="559676" y="6178502"/>
            <a:ext cx="11035862" cy="326371"/>
          </a:xfrm>
          <a:prstGeom prst="rect">
            <a:avLst/>
          </a:prstGeom>
          <a:noFill/>
        </p:spPr>
        <p:txBody>
          <a:bodyPr wrap="square" rtlCol="0">
            <a:spAutoFit/>
          </a:bodyPr>
          <a:lstStyle/>
          <a:p>
            <a:pPr marR="0" lvl="0" algn="ctr" defTabSz="914400" rtl="0" eaLnBrk="1" fontAlgn="auto" latinLnBrk="0" hangingPunct="1">
              <a:lnSpc>
                <a:spcPts val="1760"/>
              </a:lnSpc>
              <a:spcBef>
                <a:spcPts val="0"/>
              </a:spcBef>
              <a:spcAft>
                <a:spcPts val="0"/>
              </a:spcAft>
              <a:buClrTx/>
              <a:buSzTx/>
              <a:tabLst/>
              <a:defRPr/>
            </a:pPr>
            <a:r>
              <a:rPr lang="en-US" b="1" i="1" noProof="0">
                <a:solidFill>
                  <a:prstClr val="black"/>
                </a:solidFill>
                <a:latin typeface="Calibri" panose="020F0502020204030204"/>
              </a:rPr>
              <a:t>Services, Functions, and Capabilities Help to Inform and Execute Risk Management and Safety Assurance Actions</a:t>
            </a:r>
            <a:endParaRPr kumimoji="0" lang="en-US" sz="1800" b="1" i="1" u="none" strike="noStrike" kern="1200" cap="none" spc="0" normalizeH="0" baseline="0" noProof="0">
              <a:ln>
                <a:noFill/>
              </a:ln>
              <a:solidFill>
                <a:prstClr val="black"/>
              </a:solidFill>
              <a:effectLst/>
              <a:uLnTx/>
              <a:uFillTx/>
              <a:latin typeface="Calibri" panose="020F0502020204030204"/>
            </a:endParaRPr>
          </a:p>
        </p:txBody>
      </p:sp>
      <p:cxnSp>
        <p:nvCxnSpPr>
          <p:cNvPr id="38" name="Straight Connector 37"/>
          <p:cNvCxnSpPr>
            <a:cxnSpLocks/>
          </p:cNvCxnSpPr>
          <p:nvPr/>
        </p:nvCxnSpPr>
        <p:spPr>
          <a:xfrm flipV="1">
            <a:off x="8259768" y="4650428"/>
            <a:ext cx="661311" cy="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cxnSpLocks/>
          </p:cNvCxnSpPr>
          <p:nvPr/>
        </p:nvCxnSpPr>
        <p:spPr>
          <a:xfrm flipH="1">
            <a:off x="2912691" y="4650434"/>
            <a:ext cx="661311" cy="43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132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731" y="6565"/>
            <a:ext cx="10648479" cy="855809"/>
          </a:xfrm>
        </p:spPr>
        <p:txBody>
          <a:bodyPr>
            <a:noAutofit/>
          </a:bodyPr>
          <a:lstStyle/>
          <a:p>
            <a:r>
              <a:rPr lang="en-US" sz="3200"/>
              <a:t>How We Achieve Aviation Safety Tomorrow</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5" name="Group 4"/>
          <p:cNvGrpSpPr/>
          <p:nvPr/>
        </p:nvGrpSpPr>
        <p:grpSpPr>
          <a:xfrm>
            <a:off x="739731" y="881921"/>
            <a:ext cx="10321527" cy="4980183"/>
            <a:chOff x="1040508" y="503377"/>
            <a:chExt cx="10174077" cy="5887773"/>
          </a:xfrm>
        </p:grpSpPr>
        <p:cxnSp>
          <p:nvCxnSpPr>
            <p:cNvPr id="34" name="Straight Connector 33">
              <a:extLst>
                <a:ext uri="{FF2B5EF4-FFF2-40B4-BE49-F238E27FC236}">
                  <a16:creationId xmlns:a16="http://schemas.microsoft.com/office/drawing/2014/main" id="{D0A5ACE8-3FE2-4C20-8550-709489D20473}"/>
                </a:ext>
              </a:extLst>
            </p:cNvPr>
            <p:cNvCxnSpPr>
              <a:cxnSpLocks/>
              <a:stCxn id="12" idx="2"/>
              <a:endCxn id="7" idx="0"/>
            </p:cNvCxnSpPr>
            <p:nvPr/>
          </p:nvCxnSpPr>
          <p:spPr>
            <a:xfrm flipH="1">
              <a:off x="6140102" y="2707821"/>
              <a:ext cx="759" cy="82347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Rectangle: Rounded Corners 91">
              <a:extLst>
                <a:ext uri="{FF2B5EF4-FFF2-40B4-BE49-F238E27FC236}">
                  <a16:creationId xmlns:a16="http://schemas.microsoft.com/office/drawing/2014/main" id="{BDF8199D-4292-4ABA-A8F4-FFF9F174BAF7}"/>
                </a:ext>
              </a:extLst>
            </p:cNvPr>
            <p:cNvSpPr/>
            <p:nvPr/>
          </p:nvSpPr>
          <p:spPr>
            <a:xfrm>
              <a:off x="9099643" y="3531293"/>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Rounded Corners 80">
              <a:extLst>
                <a:ext uri="{FF2B5EF4-FFF2-40B4-BE49-F238E27FC236}">
                  <a16:creationId xmlns:a16="http://schemas.microsoft.com/office/drawing/2014/main" id="{6503C063-5611-4A12-B586-CD38183A93BE}"/>
                </a:ext>
              </a:extLst>
            </p:cNvPr>
            <p:cNvSpPr/>
            <p:nvPr/>
          </p:nvSpPr>
          <p:spPr>
            <a:xfrm>
              <a:off x="3832042" y="3531300"/>
              <a:ext cx="4616119" cy="2854731"/>
            </a:xfrm>
            <a:prstGeom prst="roundRect">
              <a:avLst/>
            </a:prstGeom>
            <a:solidFill>
              <a:schemeClr val="accent1">
                <a:alpha val="14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Services,</a:t>
              </a:r>
              <a:r>
                <a:rPr kumimoji="0" lang="en-US" sz="1800" b="0" i="0" u="sng" strike="noStrike" kern="1200" cap="none" spc="0" normalizeH="0" noProof="0">
                  <a:ln>
                    <a:noFill/>
                  </a:ln>
                  <a:solidFill>
                    <a:prstClr val="black"/>
                  </a:solidFill>
                  <a:effectLst/>
                  <a:uLnTx/>
                  <a:uFillTx/>
                  <a:latin typeface="Calibri" panose="020F0502020204030204"/>
                  <a:ea typeface="+mn-ea"/>
                  <a:cs typeface="+mn-cs"/>
                </a:rPr>
                <a:t> Functions, Capabilities</a:t>
              </a:r>
              <a:endParaRPr kumimoji="0" lang="en-US" sz="1800" b="0" i="0" u="sng"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Rounded Corners 95">
              <a:extLst>
                <a:ext uri="{FF2B5EF4-FFF2-40B4-BE49-F238E27FC236}">
                  <a16:creationId xmlns:a16="http://schemas.microsoft.com/office/drawing/2014/main" id="{88D50D0C-EE96-48BB-8A05-C571BCB9EDA3}"/>
                </a:ext>
              </a:extLst>
            </p:cNvPr>
            <p:cNvSpPr/>
            <p:nvPr/>
          </p:nvSpPr>
          <p:spPr>
            <a:xfrm>
              <a:off x="1218316" y="3536419"/>
              <a:ext cx="1962244" cy="2854731"/>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76B71F6-2716-4157-B1EA-02D072C76BD1}"/>
                </a:ext>
              </a:extLst>
            </p:cNvPr>
            <p:cNvSpPr/>
            <p:nvPr/>
          </p:nvSpPr>
          <p:spPr>
            <a:xfrm>
              <a:off x="1040508" y="1338061"/>
              <a:ext cx="10174077" cy="1828800"/>
            </a:xfrm>
            <a:prstGeom prst="rect">
              <a:avLst/>
            </a:prstGeom>
            <a:solidFill>
              <a:schemeClr val="accent1">
                <a:alpha val="1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10" name="Rectangle: Rounded Corners 4">
              <a:extLst>
                <a:ext uri="{FF2B5EF4-FFF2-40B4-BE49-F238E27FC236}">
                  <a16:creationId xmlns:a16="http://schemas.microsoft.com/office/drawing/2014/main" id="{6128F90C-5BB0-4137-BDC6-1FF133345722}"/>
                </a:ext>
              </a:extLst>
            </p:cNvPr>
            <p:cNvSpPr/>
            <p:nvPr/>
          </p:nvSpPr>
          <p:spPr>
            <a:xfrm>
              <a:off x="4611152" y="503377"/>
              <a:ext cx="3286534" cy="6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Air Transportation Safety</a:t>
              </a:r>
            </a:p>
          </p:txBody>
        </p:sp>
        <p:sp>
          <p:nvSpPr>
            <p:cNvPr id="11" name="Rectangle: Rounded Corners 5">
              <a:extLst>
                <a:ext uri="{FF2B5EF4-FFF2-40B4-BE49-F238E27FC236}">
                  <a16:creationId xmlns:a16="http://schemas.microsoft.com/office/drawing/2014/main" id="{43EC43BB-6F00-4E5E-883E-178D0CD17D83}"/>
                </a:ext>
              </a:extLst>
            </p:cNvPr>
            <p:cNvSpPr/>
            <p:nvPr/>
          </p:nvSpPr>
          <p:spPr>
            <a:xfrm>
              <a:off x="1468332" y="1831981"/>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Policy</a:t>
              </a:r>
            </a:p>
          </p:txBody>
        </p:sp>
        <p:sp>
          <p:nvSpPr>
            <p:cNvPr id="12" name="Rectangle: Rounded Corners 6">
              <a:extLst>
                <a:ext uri="{FF2B5EF4-FFF2-40B4-BE49-F238E27FC236}">
                  <a16:creationId xmlns:a16="http://schemas.microsoft.com/office/drawing/2014/main" id="{968837DC-8CA7-48A5-A68B-CB4A3A0F98DB}"/>
                </a:ext>
              </a:extLst>
            </p:cNvPr>
            <p:cNvSpPr/>
            <p:nvPr/>
          </p:nvSpPr>
          <p:spPr>
            <a:xfrm>
              <a:off x="4178980" y="1831980"/>
              <a:ext cx="3923759" cy="875841"/>
            </a:xfrm>
            <a:prstGeom prst="roundRect">
              <a:avLst/>
            </a:prstGeom>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In-Time System-Wide Safety Assurance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(ISSA)</a:t>
              </a:r>
            </a:p>
          </p:txBody>
        </p:sp>
        <p:sp>
          <p:nvSpPr>
            <p:cNvPr id="14" name="Rectangle: Rounded Corners 8">
              <a:extLst>
                <a:ext uri="{FF2B5EF4-FFF2-40B4-BE49-F238E27FC236}">
                  <a16:creationId xmlns:a16="http://schemas.microsoft.com/office/drawing/2014/main" id="{9D228328-98B0-4E9E-A424-D34D0EC59072}"/>
                </a:ext>
              </a:extLst>
            </p:cNvPr>
            <p:cNvSpPr/>
            <p:nvPr/>
          </p:nvSpPr>
          <p:spPr>
            <a:xfrm>
              <a:off x="9348144" y="1831983"/>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Promotion</a:t>
              </a:r>
            </a:p>
          </p:txBody>
        </p:sp>
        <p:cxnSp>
          <p:nvCxnSpPr>
            <p:cNvPr id="15" name="Connector: Elbow 10">
              <a:extLst>
                <a:ext uri="{FF2B5EF4-FFF2-40B4-BE49-F238E27FC236}">
                  <a16:creationId xmlns:a16="http://schemas.microsoft.com/office/drawing/2014/main" id="{33614CD4-BCFC-43BB-B9DD-9628E9643AA7}"/>
                </a:ext>
              </a:extLst>
            </p:cNvPr>
            <p:cNvCxnSpPr>
              <a:cxnSpLocks/>
              <a:stCxn id="10" idx="2"/>
              <a:endCxn id="11" idx="0"/>
            </p:cNvCxnSpPr>
            <p:nvPr/>
          </p:nvCxnSpPr>
          <p:spPr>
            <a:xfrm rot="5400000">
              <a:off x="3877785" y="-544654"/>
              <a:ext cx="699805" cy="4053465"/>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3">
              <a:extLst>
                <a:ext uri="{FF2B5EF4-FFF2-40B4-BE49-F238E27FC236}">
                  <a16:creationId xmlns:a16="http://schemas.microsoft.com/office/drawing/2014/main" id="{48EAEEC2-3BBE-4068-998F-12BFCEED8C81}"/>
                </a:ext>
              </a:extLst>
            </p:cNvPr>
            <p:cNvCxnSpPr>
              <a:cxnSpLocks/>
              <a:stCxn id="10" idx="2"/>
              <a:endCxn id="12" idx="0"/>
            </p:cNvCxnSpPr>
            <p:nvPr/>
          </p:nvCxnSpPr>
          <p:spPr>
            <a:xfrm rot="5400000">
              <a:off x="5847738" y="1425299"/>
              <a:ext cx="699804" cy="113559"/>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05EC100B-DE31-4504-875F-5D9C04EB8572}"/>
                </a:ext>
              </a:extLst>
            </p:cNvPr>
            <p:cNvCxnSpPr>
              <a:cxnSpLocks/>
              <a:stCxn id="10" idx="2"/>
              <a:endCxn id="14" idx="0"/>
            </p:cNvCxnSpPr>
            <p:nvPr/>
          </p:nvCxnSpPr>
          <p:spPr>
            <a:xfrm rot="16200000" flipH="1">
              <a:off x="7817689" y="-431094"/>
              <a:ext cx="699806" cy="3826347"/>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22">
              <a:extLst>
                <a:ext uri="{FF2B5EF4-FFF2-40B4-BE49-F238E27FC236}">
                  <a16:creationId xmlns:a16="http://schemas.microsoft.com/office/drawing/2014/main" id="{8B5EE33A-21E5-4745-89FF-4C924CD39F22}"/>
                </a:ext>
              </a:extLst>
            </p:cNvPr>
            <p:cNvSpPr/>
            <p:nvPr/>
          </p:nvSpPr>
          <p:spPr>
            <a:xfrm>
              <a:off x="1438035" y="3999053"/>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Broad Safety Objectives</a:t>
              </a:r>
            </a:p>
          </p:txBody>
        </p:sp>
        <p:sp>
          <p:nvSpPr>
            <p:cNvPr id="24" name="Rectangle: Rounded Corners 37">
              <a:extLst>
                <a:ext uri="{FF2B5EF4-FFF2-40B4-BE49-F238E27FC236}">
                  <a16:creationId xmlns:a16="http://schemas.microsoft.com/office/drawing/2014/main" id="{E929C7D8-2611-495D-A242-E7C65C064CCD}"/>
                </a:ext>
              </a:extLst>
            </p:cNvPr>
            <p:cNvSpPr/>
            <p:nvPr/>
          </p:nvSpPr>
          <p:spPr>
            <a:xfrm>
              <a:off x="1438035" y="5313501"/>
              <a:ext cx="1465243" cy="8758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Responsibility &amp; Accountability</a:t>
              </a:r>
            </a:p>
          </p:txBody>
        </p:sp>
        <p:sp>
          <p:nvSpPr>
            <p:cNvPr id="25" name="Rectangle: Rounded Corners 38">
              <a:extLst>
                <a:ext uri="{FF2B5EF4-FFF2-40B4-BE49-F238E27FC236}">
                  <a16:creationId xmlns:a16="http://schemas.microsoft.com/office/drawing/2014/main" id="{C8979E58-921B-40AE-BE58-285224B98EF1}"/>
                </a:ext>
              </a:extLst>
            </p:cNvPr>
            <p:cNvSpPr/>
            <p:nvPr/>
          </p:nvSpPr>
          <p:spPr>
            <a:xfrm>
              <a:off x="9348143" y="4019389"/>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Training</a:t>
              </a:r>
            </a:p>
          </p:txBody>
        </p:sp>
        <p:sp>
          <p:nvSpPr>
            <p:cNvPr id="26" name="Rectangle: Rounded Corners 40">
              <a:extLst>
                <a:ext uri="{FF2B5EF4-FFF2-40B4-BE49-F238E27FC236}">
                  <a16:creationId xmlns:a16="http://schemas.microsoft.com/office/drawing/2014/main" id="{306E6990-45F1-4D26-9FB0-DB89C19519FC}"/>
                </a:ext>
              </a:extLst>
            </p:cNvPr>
            <p:cNvSpPr/>
            <p:nvPr/>
          </p:nvSpPr>
          <p:spPr>
            <a:xfrm>
              <a:off x="9348142" y="4808430"/>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Dissemination of Information</a:t>
              </a:r>
            </a:p>
          </p:txBody>
        </p:sp>
        <p:sp>
          <p:nvSpPr>
            <p:cNvPr id="29" name="Rectangle: Rounded Corners 43">
              <a:extLst>
                <a:ext uri="{FF2B5EF4-FFF2-40B4-BE49-F238E27FC236}">
                  <a16:creationId xmlns:a16="http://schemas.microsoft.com/office/drawing/2014/main" id="{D2B2FB77-C5C2-4BD6-9221-5C0084EA4422}"/>
                </a:ext>
              </a:extLst>
            </p:cNvPr>
            <p:cNvSpPr/>
            <p:nvPr/>
          </p:nvSpPr>
          <p:spPr>
            <a:xfrm>
              <a:off x="9348141" y="5592840"/>
              <a:ext cx="1465243" cy="567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52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Safety Culture</a:t>
              </a:r>
            </a:p>
          </p:txBody>
        </p:sp>
        <p:cxnSp>
          <p:nvCxnSpPr>
            <p:cNvPr id="30" name="Straight Connector 29">
              <a:extLst>
                <a:ext uri="{FF2B5EF4-FFF2-40B4-BE49-F238E27FC236}">
                  <a16:creationId xmlns:a16="http://schemas.microsoft.com/office/drawing/2014/main" id="{7CA8B95B-1202-4014-A017-DF4E0528A813}"/>
                </a:ext>
              </a:extLst>
            </p:cNvPr>
            <p:cNvCxnSpPr>
              <a:cxnSpLocks/>
              <a:stCxn id="19" idx="0"/>
            </p:cNvCxnSpPr>
            <p:nvPr/>
          </p:nvCxnSpPr>
          <p:spPr>
            <a:xfrm>
              <a:off x="2170657" y="430935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FF7AFDD-A0F4-4864-8D98-5659183ECA87}"/>
                </a:ext>
              </a:extLst>
            </p:cNvPr>
            <p:cNvCxnSpPr>
              <a:cxnSpLocks/>
              <a:stCxn id="11" idx="2"/>
              <a:endCxn id="8" idx="0"/>
            </p:cNvCxnSpPr>
            <p:nvPr/>
          </p:nvCxnSpPr>
          <p:spPr>
            <a:xfrm flipH="1">
              <a:off x="2199438" y="2707822"/>
              <a:ext cx="1515" cy="80345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6E0C8FD-BF40-4C00-80A3-C4C2C6D4D359}"/>
                </a:ext>
              </a:extLst>
            </p:cNvPr>
            <p:cNvCxnSpPr>
              <a:cxnSpLocks/>
              <a:stCxn id="14" idx="2"/>
              <a:endCxn id="35" idx="0"/>
            </p:cNvCxnSpPr>
            <p:nvPr/>
          </p:nvCxnSpPr>
          <p:spPr>
            <a:xfrm flipH="1">
              <a:off x="10080765" y="2707823"/>
              <a:ext cx="1" cy="823470"/>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3310654" y="5928900"/>
            <a:ext cx="5257783" cy="938719"/>
          </a:xfrm>
          <a:prstGeom prst="rect">
            <a:avLst/>
          </a:prstGeom>
          <a:noFill/>
        </p:spPr>
        <p:txBody>
          <a:bodyPr wrap="square" rtlCol="0">
            <a:spAutoFit/>
          </a:bodyPr>
          <a:lstStyle/>
          <a:p>
            <a:pPr algn="ctr">
              <a:lnSpc>
                <a:spcPts val="2160"/>
              </a:lnSpc>
              <a:defRPr/>
            </a:pPr>
            <a:r>
              <a:rPr lang="en-US" b="1" i="1" noProof="0">
                <a:solidFill>
                  <a:prstClr val="black"/>
                </a:solidFill>
                <a:latin typeface="Calibri" panose="020F0502020204030204"/>
              </a:rPr>
              <a:t>Quickly manage known operational risks at scale</a:t>
            </a:r>
            <a:endParaRPr lang="en-US" b="1" i="1">
              <a:solidFill>
                <a:prstClr val="black"/>
              </a:solidFill>
              <a:latin typeface="Calibri" panose="020F0502020204030204"/>
            </a:endParaRPr>
          </a:p>
          <a:p>
            <a:pPr algn="ctr">
              <a:lnSpc>
                <a:spcPts val="2160"/>
              </a:lnSpc>
              <a:defRPr/>
            </a:pPr>
            <a:r>
              <a:rPr lang="en-US" b="1" i="1" noProof="0">
                <a:solidFill>
                  <a:prstClr val="black"/>
                </a:solidFill>
                <a:latin typeface="Calibri" panose="020F0502020204030204"/>
              </a:rPr>
              <a:t>Quickly identify unknown risks</a:t>
            </a:r>
            <a:endParaRPr lang="en-US" b="1" i="1">
              <a:solidFill>
                <a:prstClr val="black"/>
              </a:solidFill>
              <a:latin typeface="Calibri" panose="020F0502020204030204"/>
            </a:endParaRPr>
          </a:p>
          <a:p>
            <a:pPr algn="ctr">
              <a:lnSpc>
                <a:spcPts val="2160"/>
              </a:lnSpc>
              <a:defRPr/>
            </a:pPr>
            <a:r>
              <a:rPr lang="en-US" b="1" i="1">
                <a:solidFill>
                  <a:prstClr val="black"/>
                </a:solidFill>
                <a:latin typeface="Calibri" panose="020F0502020204030204"/>
              </a:rPr>
              <a:t>Quickly inform design</a:t>
            </a:r>
          </a:p>
        </p:txBody>
      </p:sp>
      <p:sp>
        <p:nvSpPr>
          <p:cNvPr id="46" name="TextBox 45"/>
          <p:cNvSpPr txBox="1"/>
          <p:nvPr/>
        </p:nvSpPr>
        <p:spPr>
          <a:xfrm>
            <a:off x="3613924" y="2787693"/>
            <a:ext cx="522617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In-Time Aviation Safety </a:t>
            </a:r>
            <a:r>
              <a:rPr lang="en-US" dirty="0">
                <a:solidFill>
                  <a:prstClr val="black"/>
                </a:solidFill>
                <a:latin typeface="Calibri" panose="020F0502020204030204"/>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Management System (IASMS)</a:t>
            </a:r>
          </a:p>
        </p:txBody>
      </p:sp>
      <p:sp>
        <p:nvSpPr>
          <p:cNvPr id="36" name="Rectangle 35">
            <a:extLst>
              <a:ext uri="{FF2B5EF4-FFF2-40B4-BE49-F238E27FC236}">
                <a16:creationId xmlns:a16="http://schemas.microsoft.com/office/drawing/2014/main" id="{3AD6A03C-6B0C-1840-AC15-11867764B2EB}"/>
              </a:ext>
            </a:extLst>
          </p:cNvPr>
          <p:cNvSpPr/>
          <p:nvPr/>
        </p:nvSpPr>
        <p:spPr>
          <a:xfrm>
            <a:off x="8316934" y="1205614"/>
            <a:ext cx="2835376" cy="369332"/>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ArialMT"/>
                <a:ea typeface="+mn-ea"/>
                <a:cs typeface="+mn-cs"/>
              </a:rPr>
              <a:t>International Civil Aviation Organization, "Safety Management, Standards and Recommended Practices - Annex 19," in Convention on International Civil Aviation, 2</a:t>
            </a:r>
            <a:r>
              <a:rPr kumimoji="0" lang="en-US" sz="600" b="0" i="0" u="none" strike="noStrike" kern="1200" cap="none" spc="0" normalizeH="0" baseline="30000" noProof="0">
                <a:ln>
                  <a:noFill/>
                </a:ln>
                <a:solidFill>
                  <a:prstClr val="black"/>
                </a:solidFill>
                <a:effectLst/>
                <a:uLnTx/>
                <a:uFillTx/>
                <a:latin typeface="ArialMT"/>
                <a:ea typeface="+mn-ea"/>
                <a:cs typeface="+mn-cs"/>
              </a:rPr>
              <a:t>nd</a:t>
            </a:r>
            <a:r>
              <a:rPr kumimoji="0" lang="en-US" sz="600" b="0" i="0" u="none" strike="noStrike" kern="1200" cap="none" spc="0" normalizeH="0" baseline="0" noProof="0">
                <a:ln>
                  <a:noFill/>
                </a:ln>
                <a:solidFill>
                  <a:prstClr val="black"/>
                </a:solidFill>
                <a:effectLst/>
                <a:uLnTx/>
                <a:uFillTx/>
                <a:latin typeface="ArialMT"/>
                <a:ea typeface="+mn-ea"/>
                <a:cs typeface="+mn-cs"/>
              </a:rPr>
              <a:t> Edition, 2016</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Rounded Rectangle 36"/>
          <p:cNvSpPr/>
          <p:nvPr/>
        </p:nvSpPr>
        <p:spPr>
          <a:xfrm>
            <a:off x="6817540" y="3939808"/>
            <a:ext cx="1330630" cy="11259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20"/>
              </a:lnSpc>
            </a:pPr>
            <a:r>
              <a:rPr lang="en-US" sz="1600" u="sng"/>
              <a:t>Inform</a:t>
            </a:r>
          </a:p>
          <a:p>
            <a:pPr algn="ctr"/>
            <a:r>
              <a:rPr lang="en-US" sz="400" u="sng">
                <a:solidFill>
                  <a:prstClr val="white"/>
                </a:solidFill>
              </a:rPr>
              <a:t> </a:t>
            </a:r>
          </a:p>
          <a:p>
            <a:pPr algn="ctr">
              <a:lnSpc>
                <a:spcPts val="1520"/>
              </a:lnSpc>
            </a:pPr>
            <a:r>
              <a:rPr lang="en-US" sz="1600"/>
              <a:t>Improved</a:t>
            </a:r>
          </a:p>
          <a:p>
            <a:pPr algn="ctr">
              <a:lnSpc>
                <a:spcPts val="1520"/>
              </a:lnSpc>
            </a:pPr>
            <a:r>
              <a:rPr lang="en-US" sz="1600"/>
              <a:t>System Designs</a:t>
            </a:r>
          </a:p>
        </p:txBody>
      </p:sp>
      <p:sp>
        <p:nvSpPr>
          <p:cNvPr id="38" name="Rounded Rectangle 37"/>
          <p:cNvSpPr/>
          <p:nvPr/>
        </p:nvSpPr>
        <p:spPr>
          <a:xfrm>
            <a:off x="3707119" y="3939807"/>
            <a:ext cx="1297929" cy="11259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20"/>
              </a:lnSpc>
            </a:pPr>
            <a:r>
              <a:rPr lang="en-US" sz="1600" u="sng"/>
              <a:t>Manage</a:t>
            </a:r>
          </a:p>
          <a:p>
            <a:pPr algn="ctr"/>
            <a:r>
              <a:rPr lang="en-US" sz="400" u="sng"/>
              <a:t> </a:t>
            </a:r>
          </a:p>
          <a:p>
            <a:pPr algn="ctr">
              <a:lnSpc>
                <a:spcPts val="1420"/>
              </a:lnSpc>
            </a:pPr>
            <a:r>
              <a:rPr lang="en-US" sz="1600"/>
              <a:t>Known</a:t>
            </a:r>
          </a:p>
          <a:p>
            <a:pPr algn="ctr">
              <a:lnSpc>
                <a:spcPts val="1420"/>
              </a:lnSpc>
            </a:pPr>
            <a:r>
              <a:rPr lang="en-US" sz="1600"/>
              <a:t>Operational Risks</a:t>
            </a:r>
          </a:p>
        </p:txBody>
      </p:sp>
      <p:sp>
        <p:nvSpPr>
          <p:cNvPr id="39" name="Rounded Rectangle 38"/>
          <p:cNvSpPr/>
          <p:nvPr/>
        </p:nvSpPr>
        <p:spPr>
          <a:xfrm>
            <a:off x="5118674" y="4650428"/>
            <a:ext cx="1598197" cy="1125913"/>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720"/>
              </a:lnSpc>
            </a:pPr>
            <a:r>
              <a:rPr lang="en-US" sz="1600" u="sng"/>
              <a:t>Identify </a:t>
            </a:r>
          </a:p>
          <a:p>
            <a:pPr algn="ctr"/>
            <a:r>
              <a:rPr lang="en-US" sz="400" u="sng">
                <a:solidFill>
                  <a:prstClr val="white"/>
                </a:solidFill>
              </a:rPr>
              <a:t> </a:t>
            </a:r>
          </a:p>
          <a:p>
            <a:pPr algn="ctr">
              <a:lnSpc>
                <a:spcPts val="1520"/>
              </a:lnSpc>
            </a:pPr>
            <a:r>
              <a:rPr lang="en-US" sz="1600"/>
              <a:t>Unknown </a:t>
            </a:r>
          </a:p>
          <a:p>
            <a:pPr algn="ctr">
              <a:lnSpc>
                <a:spcPts val="1520"/>
              </a:lnSpc>
            </a:pPr>
            <a:r>
              <a:rPr lang="en-US" sz="1600"/>
              <a:t>Risks</a:t>
            </a:r>
            <a:endParaRPr lang="en-US"/>
          </a:p>
        </p:txBody>
      </p:sp>
      <p:cxnSp>
        <p:nvCxnSpPr>
          <p:cNvPr id="6" name="Straight Connector 5"/>
          <p:cNvCxnSpPr>
            <a:cxnSpLocks/>
            <a:stCxn id="7" idx="3"/>
            <a:endCxn id="35" idx="1"/>
          </p:cNvCxnSpPr>
          <p:nvPr/>
        </p:nvCxnSpPr>
        <p:spPr>
          <a:xfrm flipV="1">
            <a:off x="8254741" y="4650428"/>
            <a:ext cx="660924" cy="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cxnSpLocks/>
            <a:stCxn id="7" idx="1"/>
            <a:endCxn id="8" idx="3"/>
          </p:cNvCxnSpPr>
          <p:nvPr/>
        </p:nvCxnSpPr>
        <p:spPr>
          <a:xfrm flipH="1">
            <a:off x="2910798" y="4650434"/>
            <a:ext cx="660924" cy="43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949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5F364-CFBE-4CBC-9D52-9E4A1EFFD81E}"/>
              </a:ext>
            </a:extLst>
          </p:cNvPr>
          <p:cNvSpPr>
            <a:spLocks noGrp="1"/>
          </p:cNvSpPr>
          <p:nvPr>
            <p:ph type="title"/>
          </p:nvPr>
        </p:nvSpPr>
        <p:spPr/>
        <p:txBody>
          <a:bodyPr/>
          <a:lstStyle/>
          <a:p>
            <a:r>
              <a:rPr lang="en-US" dirty="0"/>
              <a:t>Safety Intelligence &amp; Learning Organization</a:t>
            </a:r>
          </a:p>
        </p:txBody>
      </p:sp>
      <p:graphicFrame>
        <p:nvGraphicFramePr>
          <p:cNvPr id="4" name="Table 4">
            <a:extLst>
              <a:ext uri="{FF2B5EF4-FFF2-40B4-BE49-F238E27FC236}">
                <a16:creationId xmlns:a16="http://schemas.microsoft.com/office/drawing/2014/main" id="{48534674-B3D6-4D55-9F5C-0D2530F972A6}"/>
              </a:ext>
            </a:extLst>
          </p:cNvPr>
          <p:cNvGraphicFramePr>
            <a:graphicFrameLocks noGrp="1"/>
          </p:cNvGraphicFramePr>
          <p:nvPr>
            <p:extLst>
              <p:ext uri="{D42A27DB-BD31-4B8C-83A1-F6EECF244321}">
                <p14:modId xmlns:p14="http://schemas.microsoft.com/office/powerpoint/2010/main" val="2355884786"/>
              </p:ext>
            </p:extLst>
          </p:nvPr>
        </p:nvGraphicFramePr>
        <p:xfrm>
          <a:off x="480606" y="4813230"/>
          <a:ext cx="9557657" cy="1188720"/>
        </p:xfrm>
        <a:graphic>
          <a:graphicData uri="http://schemas.openxmlformats.org/drawingml/2006/table">
            <a:tbl>
              <a:tblPr firstRow="1" bandRow="1">
                <a:tableStyleId>{5C22544A-7EE6-4342-B048-85BDC9FD1C3A}</a:tableStyleId>
              </a:tblPr>
              <a:tblGrid>
                <a:gridCol w="2587487">
                  <a:extLst>
                    <a:ext uri="{9D8B030D-6E8A-4147-A177-3AD203B41FA5}">
                      <a16:colId xmlns:a16="http://schemas.microsoft.com/office/drawing/2014/main" val="3391718152"/>
                    </a:ext>
                  </a:extLst>
                </a:gridCol>
                <a:gridCol w="2215940">
                  <a:extLst>
                    <a:ext uri="{9D8B030D-6E8A-4147-A177-3AD203B41FA5}">
                      <a16:colId xmlns:a16="http://schemas.microsoft.com/office/drawing/2014/main" val="1613839974"/>
                    </a:ext>
                  </a:extLst>
                </a:gridCol>
                <a:gridCol w="4754230">
                  <a:extLst>
                    <a:ext uri="{9D8B030D-6E8A-4147-A177-3AD203B41FA5}">
                      <a16:colId xmlns:a16="http://schemas.microsoft.com/office/drawing/2014/main" val="1864797997"/>
                    </a:ext>
                  </a:extLst>
                </a:gridCol>
              </a:tblGrid>
              <a:tr h="370840">
                <a:tc>
                  <a:txBody>
                    <a:bodyPr/>
                    <a:lstStyle/>
                    <a:p>
                      <a:endParaRPr lang="en-US" dirty="0">
                        <a:solidFill>
                          <a:schemeClr val="tx1"/>
                        </a:solidFill>
                        <a:latin typeface="Arial" panose="020B0604020202020204" pitchFamily="34" charset="0"/>
                        <a:cs typeface="Arial" panose="020B0604020202020204" pitchFamily="34" charset="0"/>
                      </a:endParaRPr>
                    </a:p>
                    <a:p>
                      <a:r>
                        <a:rPr lang="en-US" sz="2400" i="1" dirty="0">
                          <a:solidFill>
                            <a:schemeClr val="tx1"/>
                          </a:solidFill>
                          <a:latin typeface="Arial" panose="020B0604020202020204" pitchFamily="34" charset="0"/>
                          <a:cs typeface="Arial" panose="020B0604020202020204" pitchFamily="34" charset="0"/>
                        </a:rPr>
                        <a:t>Reactive Safety</a:t>
                      </a:r>
                    </a:p>
                  </a:txBody>
                  <a:tcPr>
                    <a:solidFill>
                      <a:schemeClr val="accent4">
                        <a:lumMod val="20000"/>
                        <a:lumOff val="80000"/>
                      </a:schemeClr>
                    </a:solidFill>
                  </a:tcPr>
                </a:tc>
                <a:tc>
                  <a:txBody>
                    <a:bodyPr/>
                    <a:lstStyle/>
                    <a:p>
                      <a:endParaRPr lang="en-US" dirty="0">
                        <a:solidFill>
                          <a:schemeClr val="tx1"/>
                        </a:solidFill>
                        <a:latin typeface="Arial" panose="020B0604020202020204" pitchFamily="34" charset="0"/>
                        <a:cs typeface="Arial" panose="020B0604020202020204" pitchFamily="34" charset="0"/>
                      </a:endParaRPr>
                    </a:p>
                  </a:txBody>
                  <a:tcPr>
                    <a:solidFill>
                      <a:schemeClr val="accent4">
                        <a:lumMod val="20000"/>
                        <a:lumOff val="80000"/>
                      </a:schemeClr>
                    </a:solidFill>
                  </a:tcPr>
                </a:tc>
                <a:tc>
                  <a:txBody>
                    <a:bodyPr/>
                    <a:lstStyle/>
                    <a:p>
                      <a:r>
                        <a:rPr lang="en-US" b="0" dirty="0">
                          <a:solidFill>
                            <a:schemeClr val="tx1"/>
                          </a:solidFill>
                          <a:latin typeface="Arial" panose="020B0604020202020204" pitchFamily="34" charset="0"/>
                          <a:cs typeface="Arial" panose="020B0604020202020204" pitchFamily="34" charset="0"/>
                        </a:rPr>
                        <a:t>Learning from what went wrong</a:t>
                      </a:r>
                    </a:p>
                    <a:p>
                      <a:r>
                        <a:rPr lang="en-US" b="0" dirty="0">
                          <a:solidFill>
                            <a:schemeClr val="tx1"/>
                          </a:solidFill>
                          <a:latin typeface="Arial" panose="020B0604020202020204" pitchFamily="34" charset="0"/>
                          <a:cs typeface="Arial" panose="020B0604020202020204" pitchFamily="34" charset="0"/>
                        </a:rPr>
                        <a:t>Learning from few events</a:t>
                      </a:r>
                    </a:p>
                    <a:p>
                      <a:r>
                        <a:rPr lang="en-US" b="0" dirty="0">
                          <a:solidFill>
                            <a:schemeClr val="tx1"/>
                          </a:solidFill>
                          <a:latin typeface="Arial" panose="020B0604020202020204" pitchFamily="34" charset="0"/>
                          <a:cs typeface="Arial" panose="020B0604020202020204" pitchFamily="34" charset="0"/>
                        </a:rPr>
                        <a:t>Identify/mitigate causal factors to prevent reoccurrence</a:t>
                      </a:r>
                    </a:p>
                  </a:txBody>
                  <a:tcPr>
                    <a:solidFill>
                      <a:schemeClr val="accent4">
                        <a:lumMod val="20000"/>
                        <a:lumOff val="80000"/>
                      </a:schemeClr>
                    </a:solidFill>
                  </a:tcPr>
                </a:tc>
                <a:extLst>
                  <a:ext uri="{0D108BD9-81ED-4DB2-BD59-A6C34878D82A}">
                    <a16:rowId xmlns:a16="http://schemas.microsoft.com/office/drawing/2014/main" val="2677919008"/>
                  </a:ext>
                </a:extLst>
              </a:tr>
            </a:tbl>
          </a:graphicData>
        </a:graphic>
      </p:graphicFrame>
      <p:graphicFrame>
        <p:nvGraphicFramePr>
          <p:cNvPr id="6" name="Table 4">
            <a:extLst>
              <a:ext uri="{FF2B5EF4-FFF2-40B4-BE49-F238E27FC236}">
                <a16:creationId xmlns:a16="http://schemas.microsoft.com/office/drawing/2014/main" id="{139661EB-F14C-45AA-9806-B1D731A3C5FD}"/>
              </a:ext>
            </a:extLst>
          </p:cNvPr>
          <p:cNvGraphicFramePr>
            <a:graphicFrameLocks noGrp="1"/>
          </p:cNvGraphicFramePr>
          <p:nvPr>
            <p:extLst>
              <p:ext uri="{D42A27DB-BD31-4B8C-83A1-F6EECF244321}">
                <p14:modId xmlns:p14="http://schemas.microsoft.com/office/powerpoint/2010/main" val="3991102512"/>
              </p:ext>
            </p:extLst>
          </p:nvPr>
        </p:nvGraphicFramePr>
        <p:xfrm>
          <a:off x="1242606" y="3101771"/>
          <a:ext cx="9430391" cy="1188720"/>
        </p:xfrm>
        <a:graphic>
          <a:graphicData uri="http://schemas.openxmlformats.org/drawingml/2006/table">
            <a:tbl>
              <a:tblPr firstRow="1" bandRow="1">
                <a:tableStyleId>{5C22544A-7EE6-4342-B048-85BDC9FD1C3A}</a:tableStyleId>
              </a:tblPr>
              <a:tblGrid>
                <a:gridCol w="2991934">
                  <a:extLst>
                    <a:ext uri="{9D8B030D-6E8A-4147-A177-3AD203B41FA5}">
                      <a16:colId xmlns:a16="http://schemas.microsoft.com/office/drawing/2014/main" val="3391718152"/>
                    </a:ext>
                  </a:extLst>
                </a:gridCol>
                <a:gridCol w="2361132">
                  <a:extLst>
                    <a:ext uri="{9D8B030D-6E8A-4147-A177-3AD203B41FA5}">
                      <a16:colId xmlns:a16="http://schemas.microsoft.com/office/drawing/2014/main" val="1613839974"/>
                    </a:ext>
                  </a:extLst>
                </a:gridCol>
                <a:gridCol w="4077325">
                  <a:extLst>
                    <a:ext uri="{9D8B030D-6E8A-4147-A177-3AD203B41FA5}">
                      <a16:colId xmlns:a16="http://schemas.microsoft.com/office/drawing/2014/main" val="1864797997"/>
                    </a:ext>
                  </a:extLst>
                </a:gridCol>
              </a:tblGrid>
              <a:tr h="370840">
                <a:tc>
                  <a:txBody>
                    <a:bodyPr/>
                    <a:lstStyle/>
                    <a:p>
                      <a:endParaRPr lang="en-US" sz="2000" dirty="0">
                        <a:solidFill>
                          <a:schemeClr val="tx1"/>
                        </a:solidFill>
                        <a:latin typeface="Arial" panose="020B0604020202020204" pitchFamily="34" charset="0"/>
                        <a:cs typeface="Arial" panose="020B0604020202020204" pitchFamily="34" charset="0"/>
                      </a:endParaRPr>
                    </a:p>
                    <a:p>
                      <a:r>
                        <a:rPr lang="en-US" sz="2400" i="1" dirty="0">
                          <a:solidFill>
                            <a:schemeClr val="tx1"/>
                          </a:solidFill>
                          <a:latin typeface="Arial" panose="020B0604020202020204" pitchFamily="34" charset="0"/>
                          <a:cs typeface="Arial" panose="020B0604020202020204" pitchFamily="34" charset="0"/>
                        </a:rPr>
                        <a:t>Proactive Safety</a:t>
                      </a:r>
                    </a:p>
                  </a:txBody>
                  <a:tcPr>
                    <a:solidFill>
                      <a:schemeClr val="bg1">
                        <a:lumMod val="85000"/>
                      </a:schemeClr>
                    </a:solidFill>
                  </a:tcPr>
                </a:tc>
                <a:tc>
                  <a:txBody>
                    <a:bodyPr/>
                    <a:lstStyle/>
                    <a:p>
                      <a:endParaRPr lang="en-US"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r>
                        <a:rPr lang="en-US" b="0" dirty="0">
                          <a:solidFill>
                            <a:schemeClr val="tx1"/>
                          </a:solidFill>
                          <a:latin typeface="Arial" panose="020B0604020202020204" pitchFamily="34" charset="0"/>
                          <a:cs typeface="Arial" panose="020B0604020202020204" pitchFamily="34" charset="0"/>
                        </a:rPr>
                        <a:t>Learning from everyday successes</a:t>
                      </a:r>
                    </a:p>
                    <a:p>
                      <a:r>
                        <a:rPr lang="en-US" b="0" dirty="0">
                          <a:solidFill>
                            <a:schemeClr val="tx1"/>
                          </a:solidFill>
                          <a:latin typeface="Arial" panose="020B0604020202020204" pitchFamily="34" charset="0"/>
                          <a:cs typeface="Arial" panose="020B0604020202020204" pitchFamily="34" charset="0"/>
                        </a:rPr>
                        <a:t>Continuous learning</a:t>
                      </a:r>
                    </a:p>
                    <a:p>
                      <a:r>
                        <a:rPr lang="en-US" b="0" dirty="0">
                          <a:solidFill>
                            <a:schemeClr val="tx1"/>
                          </a:solidFill>
                          <a:latin typeface="Arial" panose="020B0604020202020204" pitchFamily="34" charset="0"/>
                          <a:cs typeface="Arial" panose="020B0604020202020204" pitchFamily="34" charset="0"/>
                        </a:rPr>
                        <a:t>Diagnosis/prognosis of leading indicators/precursors</a:t>
                      </a:r>
                    </a:p>
                  </a:txBody>
                  <a:tcPr>
                    <a:solidFill>
                      <a:schemeClr val="bg1">
                        <a:lumMod val="85000"/>
                      </a:schemeClr>
                    </a:solidFill>
                  </a:tcPr>
                </a:tc>
                <a:extLst>
                  <a:ext uri="{0D108BD9-81ED-4DB2-BD59-A6C34878D82A}">
                    <a16:rowId xmlns:a16="http://schemas.microsoft.com/office/drawing/2014/main" val="2677919008"/>
                  </a:ext>
                </a:extLst>
              </a:tr>
            </a:tbl>
          </a:graphicData>
        </a:graphic>
      </p:graphicFrame>
      <p:graphicFrame>
        <p:nvGraphicFramePr>
          <p:cNvPr id="8" name="Table 4">
            <a:extLst>
              <a:ext uri="{FF2B5EF4-FFF2-40B4-BE49-F238E27FC236}">
                <a16:creationId xmlns:a16="http://schemas.microsoft.com/office/drawing/2014/main" id="{B614BA2A-2EC4-4387-B228-5D2009372026}"/>
              </a:ext>
            </a:extLst>
          </p:cNvPr>
          <p:cNvGraphicFramePr>
            <a:graphicFrameLocks noGrp="1"/>
          </p:cNvGraphicFramePr>
          <p:nvPr>
            <p:extLst>
              <p:ext uri="{D42A27DB-BD31-4B8C-83A1-F6EECF244321}">
                <p14:modId xmlns:p14="http://schemas.microsoft.com/office/powerpoint/2010/main" val="4076902468"/>
              </p:ext>
            </p:extLst>
          </p:nvPr>
        </p:nvGraphicFramePr>
        <p:xfrm>
          <a:off x="2358391" y="1378790"/>
          <a:ext cx="9026639" cy="1188720"/>
        </p:xfrm>
        <a:graphic>
          <a:graphicData uri="http://schemas.openxmlformats.org/drawingml/2006/table">
            <a:tbl>
              <a:tblPr firstRow="1" bandRow="1">
                <a:tableStyleId>{5C22544A-7EE6-4342-B048-85BDC9FD1C3A}</a:tableStyleId>
              </a:tblPr>
              <a:tblGrid>
                <a:gridCol w="2843196">
                  <a:extLst>
                    <a:ext uri="{9D8B030D-6E8A-4147-A177-3AD203B41FA5}">
                      <a16:colId xmlns:a16="http://schemas.microsoft.com/office/drawing/2014/main" val="3391718152"/>
                    </a:ext>
                  </a:extLst>
                </a:gridCol>
                <a:gridCol w="2061147">
                  <a:extLst>
                    <a:ext uri="{9D8B030D-6E8A-4147-A177-3AD203B41FA5}">
                      <a16:colId xmlns:a16="http://schemas.microsoft.com/office/drawing/2014/main" val="1613839974"/>
                    </a:ext>
                  </a:extLst>
                </a:gridCol>
                <a:gridCol w="4122296">
                  <a:extLst>
                    <a:ext uri="{9D8B030D-6E8A-4147-A177-3AD203B41FA5}">
                      <a16:colId xmlns:a16="http://schemas.microsoft.com/office/drawing/2014/main" val="1864797997"/>
                    </a:ext>
                  </a:extLst>
                </a:gridCol>
              </a:tblGrid>
              <a:tr h="0">
                <a:tc>
                  <a:txBody>
                    <a:bodyPr/>
                    <a:lstStyle/>
                    <a:p>
                      <a:endParaRPr lang="en-US" dirty="0">
                        <a:solidFill>
                          <a:schemeClr val="tx1"/>
                        </a:solidFill>
                        <a:latin typeface="Arial" panose="020B0604020202020204" pitchFamily="34" charset="0"/>
                        <a:cs typeface="Arial" panose="020B0604020202020204" pitchFamily="34" charset="0"/>
                      </a:endParaRPr>
                    </a:p>
                    <a:p>
                      <a:r>
                        <a:rPr lang="en-US" sz="2400" i="1" dirty="0">
                          <a:solidFill>
                            <a:schemeClr val="tx1"/>
                          </a:solidFill>
                          <a:latin typeface="Arial" panose="020B0604020202020204" pitchFamily="34" charset="0"/>
                          <a:cs typeface="Arial" panose="020B0604020202020204" pitchFamily="34" charset="0"/>
                        </a:rPr>
                        <a:t>Predictive Safety</a:t>
                      </a:r>
                    </a:p>
                  </a:txBody>
                  <a:tcPr>
                    <a:solidFill>
                      <a:schemeClr val="bg1">
                        <a:lumMod val="75000"/>
                      </a:schemeClr>
                    </a:solidFill>
                  </a:tcPr>
                </a:tc>
                <a:tc>
                  <a:txBody>
                    <a:bodyPr/>
                    <a:lstStyle/>
                    <a:p>
                      <a:endParaRPr lang="en-US" dirty="0">
                        <a:solidFill>
                          <a:schemeClr val="tx1"/>
                        </a:solidFill>
                        <a:latin typeface="Arial" panose="020B0604020202020204" pitchFamily="34" charset="0"/>
                        <a:cs typeface="Arial" panose="020B0604020202020204" pitchFamily="34" charset="0"/>
                      </a:endParaRPr>
                    </a:p>
                  </a:txBody>
                  <a:tcPr>
                    <a:solidFill>
                      <a:schemeClr val="bg1">
                        <a:lumMod val="75000"/>
                      </a:schemeClr>
                    </a:solidFill>
                  </a:tcPr>
                </a:tc>
                <a:tc>
                  <a:txBody>
                    <a:bodyPr/>
                    <a:lstStyle/>
                    <a:p>
                      <a:r>
                        <a:rPr lang="en-US" b="0" dirty="0">
                          <a:solidFill>
                            <a:schemeClr val="tx1"/>
                          </a:solidFill>
                          <a:latin typeface="Arial" panose="020B0604020202020204" pitchFamily="34" charset="0"/>
                          <a:cs typeface="Arial" panose="020B0604020202020204" pitchFamily="34" charset="0"/>
                        </a:rPr>
                        <a:t>Learning underlying relationships</a:t>
                      </a:r>
                    </a:p>
                    <a:p>
                      <a:r>
                        <a:rPr lang="en-US" b="0" dirty="0">
                          <a:solidFill>
                            <a:schemeClr val="tx1"/>
                          </a:solidFill>
                          <a:latin typeface="Arial" panose="020B0604020202020204" pitchFamily="34" charset="0"/>
                          <a:cs typeface="Arial" panose="020B0604020202020204" pitchFamily="34" charset="0"/>
                        </a:rPr>
                        <a:t>Machine learning with data analytics</a:t>
                      </a:r>
                    </a:p>
                    <a:p>
                      <a:r>
                        <a:rPr lang="en-US" b="0" dirty="0">
                          <a:solidFill>
                            <a:schemeClr val="tx1"/>
                          </a:solidFill>
                          <a:latin typeface="Arial" panose="020B0604020202020204" pitchFamily="34" charset="0"/>
                          <a:cs typeface="Arial" panose="020B0604020202020204" pitchFamily="34" charset="0"/>
                        </a:rPr>
                        <a:t>Human performance modeling</a:t>
                      </a:r>
                    </a:p>
                    <a:p>
                      <a:r>
                        <a:rPr lang="en-US" b="0" dirty="0">
                          <a:solidFill>
                            <a:schemeClr val="tx1"/>
                          </a:solidFill>
                          <a:latin typeface="Arial" panose="020B0604020202020204" pitchFamily="34" charset="0"/>
                          <a:cs typeface="Arial" panose="020B0604020202020204" pitchFamily="34" charset="0"/>
                        </a:rPr>
                        <a:t>Actionable safety data</a:t>
                      </a:r>
                    </a:p>
                  </a:txBody>
                  <a:tcPr>
                    <a:solidFill>
                      <a:schemeClr val="bg1">
                        <a:lumMod val="75000"/>
                      </a:schemeClr>
                    </a:solidFill>
                  </a:tcPr>
                </a:tc>
                <a:extLst>
                  <a:ext uri="{0D108BD9-81ED-4DB2-BD59-A6C34878D82A}">
                    <a16:rowId xmlns:a16="http://schemas.microsoft.com/office/drawing/2014/main" val="2677919008"/>
                  </a:ext>
                </a:extLst>
              </a:tr>
            </a:tbl>
          </a:graphicData>
        </a:graphic>
      </p:graphicFrame>
      <p:sp>
        <p:nvSpPr>
          <p:cNvPr id="9" name="Arrow: Right 8">
            <a:extLst>
              <a:ext uri="{FF2B5EF4-FFF2-40B4-BE49-F238E27FC236}">
                <a16:creationId xmlns:a16="http://schemas.microsoft.com/office/drawing/2014/main" id="{FC7227E7-AE17-49CA-BAC4-F9AA110CB42E}"/>
              </a:ext>
            </a:extLst>
          </p:cNvPr>
          <p:cNvSpPr/>
          <p:nvPr/>
        </p:nvSpPr>
        <p:spPr>
          <a:xfrm>
            <a:off x="5478905" y="1393780"/>
            <a:ext cx="1549192" cy="1132062"/>
          </a:xfrm>
          <a:prstGeom prst="stripedRightArrow">
            <a:avLst>
              <a:gd name="adj1" fmla="val 28483"/>
              <a:gd name="adj2" fmla="val 50000"/>
            </a:avLst>
          </a:prstGeom>
          <a:solidFill>
            <a:srgbClr val="426F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8">
            <a:extLst>
              <a:ext uri="{FF2B5EF4-FFF2-40B4-BE49-F238E27FC236}">
                <a16:creationId xmlns:a16="http://schemas.microsoft.com/office/drawing/2014/main" id="{8766A099-94AE-644A-AACB-468C5AD69340}"/>
              </a:ext>
            </a:extLst>
          </p:cNvPr>
          <p:cNvSpPr/>
          <p:nvPr/>
        </p:nvSpPr>
        <p:spPr>
          <a:xfrm>
            <a:off x="4676931" y="3117095"/>
            <a:ext cx="1549192" cy="1132062"/>
          </a:xfrm>
          <a:prstGeom prst="stripedRightArrow">
            <a:avLst>
              <a:gd name="adj1" fmla="val 28483"/>
              <a:gd name="adj2" fmla="val 50000"/>
            </a:avLst>
          </a:prstGeom>
          <a:solidFill>
            <a:srgbClr val="426F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8">
            <a:extLst>
              <a:ext uri="{FF2B5EF4-FFF2-40B4-BE49-F238E27FC236}">
                <a16:creationId xmlns:a16="http://schemas.microsoft.com/office/drawing/2014/main" id="{EBBE2B03-D265-BA49-8E21-2670C832816C}"/>
              </a:ext>
            </a:extLst>
          </p:cNvPr>
          <p:cNvSpPr/>
          <p:nvPr/>
        </p:nvSpPr>
        <p:spPr>
          <a:xfrm>
            <a:off x="3402767" y="4826527"/>
            <a:ext cx="1549192" cy="1132062"/>
          </a:xfrm>
          <a:prstGeom prst="stripedRightArrow">
            <a:avLst>
              <a:gd name="adj1" fmla="val 28483"/>
              <a:gd name="adj2" fmla="val 50000"/>
            </a:avLst>
          </a:prstGeom>
          <a:solidFill>
            <a:srgbClr val="426F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39A4AC32-5122-7841-9E6A-936FA9B6071C}"/>
              </a:ext>
            </a:extLst>
          </p:cNvPr>
          <p:cNvSpPr>
            <a:spLocks noGrp="1"/>
          </p:cNvSpPr>
          <p:nvPr>
            <p:ph type="sldNum" sz="quarter" idx="12"/>
          </p:nvPr>
        </p:nvSpPr>
        <p:spPr/>
        <p:txBody>
          <a:bodyPr/>
          <a:lstStyle/>
          <a:p>
            <a:fld id="{4F721D84-F6D2-3543-9891-5E083154C075}" type="slidenum">
              <a:rPr lang="en-US" smtClean="0"/>
              <a:t>15</a:t>
            </a:fld>
            <a:endParaRPr lang="en-US"/>
          </a:p>
        </p:txBody>
      </p:sp>
    </p:spTree>
    <p:extLst>
      <p:ext uri="{BB962C8B-B14F-4D97-AF65-F5344CB8AC3E}">
        <p14:creationId xmlns:p14="http://schemas.microsoft.com/office/powerpoint/2010/main" val="3373529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Blue sky with white clouds&#10;&#10;Description automatically generated with medium confidence">
            <a:extLst>
              <a:ext uri="{FF2B5EF4-FFF2-40B4-BE49-F238E27FC236}">
                <a16:creationId xmlns:a16="http://schemas.microsoft.com/office/drawing/2014/main" id="{EE71DA8E-4614-BA41-9E99-1462EC94E122}"/>
              </a:ext>
            </a:extLst>
          </p:cNvPr>
          <p:cNvPicPr>
            <a:picLocks noChangeAspect="1"/>
          </p:cNvPicPr>
          <p:nvPr/>
        </p:nvPicPr>
        <p:blipFill rotWithShape="1">
          <a:blip r:embed="rId2">
            <a:alphaModFix amt="84000"/>
            <a:duotone>
              <a:prstClr val="black"/>
              <a:schemeClr val="accent5">
                <a:tint val="45000"/>
                <a:satMod val="400000"/>
              </a:schemeClr>
            </a:duotone>
            <a:extLst>
              <a:ext uri="{BEBA8EAE-BF5A-486C-A8C5-ECC9F3942E4B}">
                <a14:imgProps xmlns:a14="http://schemas.microsoft.com/office/drawing/2010/main">
                  <a14:imgLayer r:embed="rId3">
                    <a14:imgEffect>
                      <a14:saturation sat="378000"/>
                    </a14:imgEffect>
                  </a14:imgLayer>
                </a14:imgProps>
              </a:ext>
            </a:extLst>
          </a:blip>
          <a:srcRect l="-1" r="714" b="1190"/>
          <a:stretch/>
        </p:blipFill>
        <p:spPr>
          <a:xfrm>
            <a:off x="0" y="932688"/>
            <a:ext cx="12192000" cy="5925312"/>
          </a:xfrm>
          <a:prstGeom prst="rect">
            <a:avLst/>
          </a:prstGeom>
        </p:spPr>
      </p:pic>
      <p:sp>
        <p:nvSpPr>
          <p:cNvPr id="7" name="Oval 6">
            <a:extLst>
              <a:ext uri="{FF2B5EF4-FFF2-40B4-BE49-F238E27FC236}">
                <a16:creationId xmlns:a16="http://schemas.microsoft.com/office/drawing/2014/main" id="{A96D0CA5-7FFB-46E6-B566-C237D92CB664}"/>
              </a:ext>
            </a:extLst>
          </p:cNvPr>
          <p:cNvSpPr/>
          <p:nvPr/>
        </p:nvSpPr>
        <p:spPr>
          <a:xfrm>
            <a:off x="768097" y="1522828"/>
            <a:ext cx="10321008" cy="4214524"/>
          </a:xfrm>
          <a:prstGeom prst="ellipse">
            <a:avLst/>
          </a:prstGeom>
          <a:solidFill>
            <a:schemeClr val="bg1">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74F40F3-359A-47D6-8F38-0D1916E36516}"/>
              </a:ext>
            </a:extLst>
          </p:cNvPr>
          <p:cNvSpPr>
            <a:spLocks noGrp="1"/>
          </p:cNvSpPr>
          <p:nvPr>
            <p:ph type="title"/>
          </p:nvPr>
        </p:nvSpPr>
        <p:spPr/>
        <p:txBody>
          <a:bodyPr>
            <a:normAutofit/>
          </a:bodyPr>
          <a:lstStyle/>
          <a:p>
            <a:r>
              <a:rPr lang="en-US" dirty="0"/>
              <a:t>Expanding Our Safety Intelligence</a:t>
            </a:r>
          </a:p>
        </p:txBody>
      </p:sp>
      <p:sp>
        <p:nvSpPr>
          <p:cNvPr id="6" name="Oval 5">
            <a:extLst>
              <a:ext uri="{FF2B5EF4-FFF2-40B4-BE49-F238E27FC236}">
                <a16:creationId xmlns:a16="http://schemas.microsoft.com/office/drawing/2014/main" id="{58376814-CC80-42F2-AAA9-C29930F583BD}"/>
              </a:ext>
            </a:extLst>
          </p:cNvPr>
          <p:cNvSpPr/>
          <p:nvPr/>
        </p:nvSpPr>
        <p:spPr>
          <a:xfrm>
            <a:off x="1083188" y="2074367"/>
            <a:ext cx="6751087" cy="3105201"/>
          </a:xfrm>
          <a:prstGeom prst="ellipse">
            <a:avLst/>
          </a:prstGeom>
          <a:solidFill>
            <a:schemeClr val="bg1">
              <a:lumMod val="8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89273BEB-DC50-4007-AC95-548C92D4C5C6}"/>
              </a:ext>
            </a:extLst>
          </p:cNvPr>
          <p:cNvSpPr/>
          <p:nvPr/>
        </p:nvSpPr>
        <p:spPr>
          <a:xfrm>
            <a:off x="1487030" y="2582512"/>
            <a:ext cx="3215686" cy="2143727"/>
          </a:xfrm>
          <a:prstGeom prst="ellipse">
            <a:avLst/>
          </a:prstGeom>
          <a:solidFill>
            <a:schemeClr val="accent4">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DB372F1-3FEC-4544-9D21-86D087388065}"/>
              </a:ext>
            </a:extLst>
          </p:cNvPr>
          <p:cNvSpPr txBox="1"/>
          <p:nvPr/>
        </p:nvSpPr>
        <p:spPr>
          <a:xfrm>
            <a:off x="2080938" y="2784846"/>
            <a:ext cx="2079415" cy="400110"/>
          </a:xfrm>
          <a:prstGeom prst="rect">
            <a:avLst/>
          </a:prstGeom>
          <a:noFill/>
        </p:spPr>
        <p:txBody>
          <a:bodyPr wrap="none" rtlCol="0">
            <a:spAutoFit/>
          </a:bodyPr>
          <a:lstStyle/>
          <a:p>
            <a:pPr algn="ctr"/>
            <a:r>
              <a:rPr lang="en-US" sz="2000" b="1" dirty="0">
                <a:latin typeface="Arial" panose="020B0604020202020204" pitchFamily="34" charset="0"/>
                <a:cs typeface="Arial" panose="020B0604020202020204" pitchFamily="34" charset="0"/>
              </a:rPr>
              <a:t>Reactive Safety</a:t>
            </a:r>
          </a:p>
        </p:txBody>
      </p:sp>
      <p:sp>
        <p:nvSpPr>
          <p:cNvPr id="10" name="TextBox 9">
            <a:extLst>
              <a:ext uri="{FF2B5EF4-FFF2-40B4-BE49-F238E27FC236}">
                <a16:creationId xmlns:a16="http://schemas.microsoft.com/office/drawing/2014/main" id="{1F5F1197-2505-4F89-BF5D-CE0D47D5DB35}"/>
              </a:ext>
            </a:extLst>
          </p:cNvPr>
          <p:cNvSpPr txBox="1"/>
          <p:nvPr/>
        </p:nvSpPr>
        <p:spPr>
          <a:xfrm>
            <a:off x="4553959" y="2484001"/>
            <a:ext cx="217880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Proactive Safety</a:t>
            </a:r>
          </a:p>
        </p:txBody>
      </p:sp>
      <p:sp>
        <p:nvSpPr>
          <p:cNvPr id="11" name="TextBox 10">
            <a:extLst>
              <a:ext uri="{FF2B5EF4-FFF2-40B4-BE49-F238E27FC236}">
                <a16:creationId xmlns:a16="http://schemas.microsoft.com/office/drawing/2014/main" id="{391A7BB8-C482-4C12-8B3F-03ECEE8513CC}"/>
              </a:ext>
            </a:extLst>
          </p:cNvPr>
          <p:cNvSpPr txBox="1"/>
          <p:nvPr/>
        </p:nvSpPr>
        <p:spPr>
          <a:xfrm>
            <a:off x="7784876" y="2407658"/>
            <a:ext cx="2249334"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Predictive Safety</a:t>
            </a:r>
          </a:p>
        </p:txBody>
      </p:sp>
      <p:pic>
        <p:nvPicPr>
          <p:cNvPr id="13" name="Picture 12">
            <a:extLst>
              <a:ext uri="{FF2B5EF4-FFF2-40B4-BE49-F238E27FC236}">
                <a16:creationId xmlns:a16="http://schemas.microsoft.com/office/drawing/2014/main" id="{FC4CC62A-9012-4E67-BCCD-0A5EE50CB555}"/>
              </a:ext>
            </a:extLst>
          </p:cNvPr>
          <p:cNvPicPr>
            <a:picLocks noChangeAspect="1"/>
          </p:cNvPicPr>
          <p:nvPr/>
        </p:nvPicPr>
        <p:blipFill>
          <a:blip r:embed="rId4"/>
          <a:stretch>
            <a:fillRect/>
          </a:stretch>
        </p:blipFill>
        <p:spPr>
          <a:xfrm>
            <a:off x="2213531" y="3170604"/>
            <a:ext cx="1777448" cy="956107"/>
          </a:xfrm>
          <a:prstGeom prst="roundRect">
            <a:avLst>
              <a:gd name="adj" fmla="val 8594"/>
            </a:avLst>
          </a:prstGeom>
          <a:solidFill>
            <a:srgbClr val="FFFFFF">
              <a:shade val="85000"/>
            </a:srgbClr>
          </a:solidFill>
          <a:ln w="28575">
            <a:solidFill>
              <a:schemeClr val="bg1"/>
            </a:solidFill>
          </a:ln>
          <a:effectLst>
            <a:reflection blurRad="12700" stA="38000" endPos="28000" dist="5000" dir="5400000" sy="-100000" algn="bl" rotWithShape="0"/>
          </a:effectLst>
        </p:spPr>
      </p:pic>
      <p:sp>
        <p:nvSpPr>
          <p:cNvPr id="14" name="TextBox 13">
            <a:extLst>
              <a:ext uri="{FF2B5EF4-FFF2-40B4-BE49-F238E27FC236}">
                <a16:creationId xmlns:a16="http://schemas.microsoft.com/office/drawing/2014/main" id="{A830257D-FD96-4FF7-859E-DC2DA5A78784}"/>
              </a:ext>
            </a:extLst>
          </p:cNvPr>
          <p:cNvSpPr txBox="1"/>
          <p:nvPr/>
        </p:nvSpPr>
        <p:spPr>
          <a:xfrm>
            <a:off x="2188973" y="4141464"/>
            <a:ext cx="1800365" cy="584775"/>
          </a:xfrm>
          <a:prstGeom prst="rect">
            <a:avLst/>
          </a:prstGeom>
          <a:noFill/>
        </p:spPr>
        <p:txBody>
          <a:bodyPr wrap="none" rtlCol="0">
            <a:spAutoFit/>
          </a:bodyPr>
          <a:lstStyle/>
          <a:p>
            <a:pPr algn="ctr"/>
            <a:r>
              <a:rPr lang="en-US" sz="1600" dirty="0">
                <a:latin typeface="Arial" panose="020B0604020202020204" pitchFamily="34" charset="0"/>
                <a:cs typeface="Arial" panose="020B0604020202020204" pitchFamily="34" charset="0"/>
              </a:rPr>
              <a:t>NTSB Asiana 214</a:t>
            </a:r>
          </a:p>
          <a:p>
            <a:pPr algn="ctr"/>
            <a:r>
              <a:rPr lang="en-US" sz="1600" dirty="0">
                <a:latin typeface="Arial" panose="020B0604020202020204" pitchFamily="34" charset="0"/>
                <a:cs typeface="Arial" panose="020B0604020202020204" pitchFamily="34" charset="0"/>
              </a:rPr>
              <a:t>report</a:t>
            </a:r>
          </a:p>
        </p:txBody>
      </p:sp>
      <p:sp>
        <p:nvSpPr>
          <p:cNvPr id="15" name="TextBox 14">
            <a:extLst>
              <a:ext uri="{FF2B5EF4-FFF2-40B4-BE49-F238E27FC236}">
                <a16:creationId xmlns:a16="http://schemas.microsoft.com/office/drawing/2014/main" id="{4B444398-5B58-4E31-B906-F7686FD76610}"/>
              </a:ext>
            </a:extLst>
          </p:cNvPr>
          <p:cNvSpPr txBox="1"/>
          <p:nvPr/>
        </p:nvSpPr>
        <p:spPr>
          <a:xfrm>
            <a:off x="9525284" y="1558590"/>
            <a:ext cx="1774845" cy="369332"/>
          </a:xfrm>
          <a:prstGeom prst="rect">
            <a:avLst/>
          </a:prstGeom>
          <a:noFill/>
        </p:spPr>
        <p:txBody>
          <a:bodyPr wrap="none" rtlCol="0">
            <a:spAutoFit/>
          </a:bodyPr>
          <a:lstStyle/>
          <a:p>
            <a:r>
              <a:rPr lang="en-US" b="1" i="1" dirty="0">
                <a:solidFill>
                  <a:schemeClr val="bg1"/>
                </a:solidFill>
                <a:latin typeface="Arial" panose="020B0604020202020204" pitchFamily="34" charset="0"/>
                <a:cs typeface="Arial" panose="020B0604020202020204" pitchFamily="34" charset="0"/>
              </a:rPr>
              <a:t>Unknown Risk</a:t>
            </a:r>
          </a:p>
        </p:txBody>
      </p:sp>
      <p:pic>
        <p:nvPicPr>
          <p:cNvPr id="22" name="Picture 21">
            <a:extLst>
              <a:ext uri="{FF2B5EF4-FFF2-40B4-BE49-F238E27FC236}">
                <a16:creationId xmlns:a16="http://schemas.microsoft.com/office/drawing/2014/main" id="{5BFF146E-5859-47D4-AB76-31C5EBD3D91E}"/>
              </a:ext>
            </a:extLst>
          </p:cNvPr>
          <p:cNvPicPr>
            <a:picLocks noChangeAspect="1"/>
          </p:cNvPicPr>
          <p:nvPr/>
        </p:nvPicPr>
        <p:blipFill>
          <a:blip r:embed="rId5"/>
          <a:stretch>
            <a:fillRect/>
          </a:stretch>
        </p:blipFill>
        <p:spPr>
          <a:xfrm>
            <a:off x="7848884" y="2930814"/>
            <a:ext cx="3072039" cy="1693643"/>
          </a:xfrm>
          <a:prstGeom prst="rect">
            <a:avLst/>
          </a:prstGeom>
        </p:spPr>
      </p:pic>
      <p:grpSp>
        <p:nvGrpSpPr>
          <p:cNvPr id="30" name="Group 29">
            <a:extLst>
              <a:ext uri="{FF2B5EF4-FFF2-40B4-BE49-F238E27FC236}">
                <a16:creationId xmlns:a16="http://schemas.microsoft.com/office/drawing/2014/main" id="{205F7206-6853-2B4C-A663-F4CB0A80BE63}"/>
              </a:ext>
            </a:extLst>
          </p:cNvPr>
          <p:cNvGrpSpPr/>
          <p:nvPr/>
        </p:nvGrpSpPr>
        <p:grpSpPr>
          <a:xfrm>
            <a:off x="5863323" y="2991190"/>
            <a:ext cx="794668" cy="1201431"/>
            <a:chOff x="5863323" y="3316310"/>
            <a:chExt cx="794668" cy="1201431"/>
          </a:xfrm>
        </p:grpSpPr>
        <p:sp>
          <p:nvSpPr>
            <p:cNvPr id="18" name="Rounded Rectangle 17">
              <a:extLst>
                <a:ext uri="{FF2B5EF4-FFF2-40B4-BE49-F238E27FC236}">
                  <a16:creationId xmlns:a16="http://schemas.microsoft.com/office/drawing/2014/main" id="{CF2409EB-0753-412F-BCB9-752D752489F2}"/>
                </a:ext>
              </a:extLst>
            </p:cNvPr>
            <p:cNvSpPr/>
            <p:nvPr/>
          </p:nvSpPr>
          <p:spPr>
            <a:xfrm>
              <a:off x="5863323" y="3316310"/>
              <a:ext cx="794668" cy="1201431"/>
            </a:xfrm>
            <a:prstGeom prst="roundRect">
              <a:avLst/>
            </a:prstGeom>
            <a:ln w="38100">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55292F11-8C5D-4240-8DEC-C52799612EFB}"/>
                </a:ext>
              </a:extLst>
            </p:cNvPr>
            <p:cNvSpPr txBox="1"/>
            <p:nvPr/>
          </p:nvSpPr>
          <p:spPr>
            <a:xfrm>
              <a:off x="5875327" y="3321256"/>
              <a:ext cx="766557" cy="338554"/>
            </a:xfrm>
            <a:prstGeom prst="rect">
              <a:avLst/>
            </a:prstGeom>
            <a:noFill/>
          </p:spPr>
          <p:txBody>
            <a:bodyPr wrap="none"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FOQA</a:t>
              </a:r>
            </a:p>
          </p:txBody>
        </p:sp>
        <p:pic>
          <p:nvPicPr>
            <p:cNvPr id="28" name="Picture 27">
              <a:extLst>
                <a:ext uri="{FF2B5EF4-FFF2-40B4-BE49-F238E27FC236}">
                  <a16:creationId xmlns:a16="http://schemas.microsoft.com/office/drawing/2014/main" id="{CB475A5A-B0B4-A74E-A418-E37B30454A49}"/>
                </a:ext>
              </a:extLst>
            </p:cNvPr>
            <p:cNvPicPr>
              <a:picLocks noChangeAspect="1"/>
            </p:cNvPicPr>
            <p:nvPr/>
          </p:nvPicPr>
          <p:blipFill>
            <a:blip r:embed="rId6">
              <a:duotone>
                <a:prstClr val="black"/>
                <a:schemeClr val="tx2">
                  <a:tint val="45000"/>
                  <a:satMod val="400000"/>
                </a:schemeClr>
              </a:duotone>
            </a:blip>
            <a:stretch>
              <a:fillRect/>
            </a:stretch>
          </p:blipFill>
          <p:spPr>
            <a:xfrm>
              <a:off x="6053715" y="3674110"/>
              <a:ext cx="402336" cy="402336"/>
            </a:xfrm>
            <a:prstGeom prst="rect">
              <a:avLst/>
            </a:prstGeom>
          </p:spPr>
        </p:pic>
      </p:grpSp>
      <p:grpSp>
        <p:nvGrpSpPr>
          <p:cNvPr id="12" name="Group 11">
            <a:extLst>
              <a:ext uri="{FF2B5EF4-FFF2-40B4-BE49-F238E27FC236}">
                <a16:creationId xmlns:a16="http://schemas.microsoft.com/office/drawing/2014/main" id="{4741763A-D51A-CC4F-82D3-1EC1B488803C}"/>
              </a:ext>
            </a:extLst>
          </p:cNvPr>
          <p:cNvGrpSpPr/>
          <p:nvPr/>
        </p:nvGrpSpPr>
        <p:grpSpPr>
          <a:xfrm>
            <a:off x="5440188" y="3321831"/>
            <a:ext cx="816428" cy="1148444"/>
            <a:chOff x="5440188" y="3646951"/>
            <a:chExt cx="816428" cy="1148444"/>
          </a:xfrm>
        </p:grpSpPr>
        <p:sp>
          <p:nvSpPr>
            <p:cNvPr id="17" name="Rounded Rectangle 16">
              <a:extLst>
                <a:ext uri="{FF2B5EF4-FFF2-40B4-BE49-F238E27FC236}">
                  <a16:creationId xmlns:a16="http://schemas.microsoft.com/office/drawing/2014/main" id="{CB6573EF-D372-4D0D-B317-38DD3B36F863}"/>
                </a:ext>
              </a:extLst>
            </p:cNvPr>
            <p:cNvSpPr/>
            <p:nvPr/>
          </p:nvSpPr>
          <p:spPr>
            <a:xfrm>
              <a:off x="5440188" y="3646951"/>
              <a:ext cx="816428" cy="1148444"/>
            </a:xfrm>
            <a:prstGeom prst="roundRect">
              <a:avLst/>
            </a:prstGeom>
            <a:ln w="38100">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D04397C5-0903-430D-B413-98A5698B68B0}"/>
                </a:ext>
              </a:extLst>
            </p:cNvPr>
            <p:cNvSpPr txBox="1"/>
            <p:nvPr/>
          </p:nvSpPr>
          <p:spPr>
            <a:xfrm>
              <a:off x="5474148" y="3655853"/>
              <a:ext cx="729687" cy="338554"/>
            </a:xfrm>
            <a:prstGeom prst="rect">
              <a:avLst/>
            </a:prstGeom>
            <a:noFill/>
          </p:spPr>
          <p:txBody>
            <a:bodyPr wrap="none"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ASAP</a:t>
              </a:r>
            </a:p>
          </p:txBody>
        </p:sp>
        <p:pic>
          <p:nvPicPr>
            <p:cNvPr id="27" name="Picture 26">
              <a:extLst>
                <a:ext uri="{FF2B5EF4-FFF2-40B4-BE49-F238E27FC236}">
                  <a16:creationId xmlns:a16="http://schemas.microsoft.com/office/drawing/2014/main" id="{292319CE-C277-D145-997D-8A1711C912CB}"/>
                </a:ext>
              </a:extLst>
            </p:cNvPr>
            <p:cNvPicPr>
              <a:picLocks noChangeAspect="1"/>
            </p:cNvPicPr>
            <p:nvPr/>
          </p:nvPicPr>
          <p:blipFill>
            <a:blip r:embed="rId6">
              <a:duotone>
                <a:prstClr val="black"/>
                <a:schemeClr val="tx2">
                  <a:tint val="45000"/>
                  <a:satMod val="400000"/>
                </a:schemeClr>
              </a:duotone>
            </a:blip>
            <a:stretch>
              <a:fillRect/>
            </a:stretch>
          </p:blipFill>
          <p:spPr>
            <a:xfrm>
              <a:off x="5645334" y="4020005"/>
              <a:ext cx="402336" cy="402336"/>
            </a:xfrm>
            <a:prstGeom prst="rect">
              <a:avLst/>
            </a:prstGeom>
          </p:spPr>
        </p:pic>
      </p:grpSp>
      <p:grpSp>
        <p:nvGrpSpPr>
          <p:cNvPr id="8" name="Group 7">
            <a:extLst>
              <a:ext uri="{FF2B5EF4-FFF2-40B4-BE49-F238E27FC236}">
                <a16:creationId xmlns:a16="http://schemas.microsoft.com/office/drawing/2014/main" id="{84F51DA2-4592-794A-A407-4BD1184D99F4}"/>
              </a:ext>
            </a:extLst>
          </p:cNvPr>
          <p:cNvGrpSpPr/>
          <p:nvPr/>
        </p:nvGrpSpPr>
        <p:grpSpPr>
          <a:xfrm>
            <a:off x="5025761" y="3679639"/>
            <a:ext cx="816428" cy="1148444"/>
            <a:chOff x="5025761" y="4004759"/>
            <a:chExt cx="816428" cy="1148444"/>
          </a:xfrm>
        </p:grpSpPr>
        <p:sp>
          <p:nvSpPr>
            <p:cNvPr id="16" name="Rounded Rectangle 15">
              <a:extLst>
                <a:ext uri="{FF2B5EF4-FFF2-40B4-BE49-F238E27FC236}">
                  <a16:creationId xmlns:a16="http://schemas.microsoft.com/office/drawing/2014/main" id="{A52B2698-1B8E-4217-AFC3-94321F0E06ED}"/>
                </a:ext>
              </a:extLst>
            </p:cNvPr>
            <p:cNvSpPr/>
            <p:nvPr/>
          </p:nvSpPr>
          <p:spPr>
            <a:xfrm>
              <a:off x="5025761" y="4004759"/>
              <a:ext cx="816428" cy="1148444"/>
            </a:xfrm>
            <a:prstGeom prst="roundRect">
              <a:avLst/>
            </a:prstGeom>
            <a:ln w="38100">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56FFB94-C2B3-462C-BB86-2C62F3AC3A26}"/>
                </a:ext>
              </a:extLst>
            </p:cNvPr>
            <p:cNvSpPr txBox="1"/>
            <p:nvPr/>
          </p:nvSpPr>
          <p:spPr>
            <a:xfrm>
              <a:off x="5062330" y="4037758"/>
              <a:ext cx="731290" cy="338554"/>
            </a:xfrm>
            <a:prstGeom prst="rect">
              <a:avLst/>
            </a:prstGeom>
            <a:noFill/>
          </p:spPr>
          <p:txBody>
            <a:bodyPr wrap="none"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LOSA</a:t>
              </a:r>
            </a:p>
          </p:txBody>
        </p:sp>
        <p:pic>
          <p:nvPicPr>
            <p:cNvPr id="26" name="Picture 25">
              <a:extLst>
                <a:ext uri="{FF2B5EF4-FFF2-40B4-BE49-F238E27FC236}">
                  <a16:creationId xmlns:a16="http://schemas.microsoft.com/office/drawing/2014/main" id="{ACD0A754-63AB-1746-B99D-FB0C3443AF38}"/>
                </a:ext>
              </a:extLst>
            </p:cNvPr>
            <p:cNvPicPr>
              <a:picLocks noChangeAspect="1"/>
            </p:cNvPicPr>
            <p:nvPr/>
          </p:nvPicPr>
          <p:blipFill>
            <a:blip r:embed="rId6">
              <a:duotone>
                <a:prstClr val="black"/>
                <a:schemeClr val="tx2">
                  <a:tint val="45000"/>
                  <a:satMod val="400000"/>
                </a:schemeClr>
              </a:duotone>
            </a:blip>
            <a:stretch>
              <a:fillRect/>
            </a:stretch>
          </p:blipFill>
          <p:spPr>
            <a:xfrm>
              <a:off x="5228556" y="4401432"/>
              <a:ext cx="402336" cy="402336"/>
            </a:xfrm>
            <a:prstGeom prst="rect">
              <a:avLst/>
            </a:prstGeom>
          </p:spPr>
        </p:pic>
      </p:grpSp>
      <p:sp>
        <p:nvSpPr>
          <p:cNvPr id="3" name="Slide Number Placeholder 2">
            <a:extLst>
              <a:ext uri="{FF2B5EF4-FFF2-40B4-BE49-F238E27FC236}">
                <a16:creationId xmlns:a16="http://schemas.microsoft.com/office/drawing/2014/main" id="{D5BE56CA-9117-AE43-9E57-319DB6ACD64E}"/>
              </a:ext>
            </a:extLst>
          </p:cNvPr>
          <p:cNvSpPr>
            <a:spLocks noGrp="1"/>
          </p:cNvSpPr>
          <p:nvPr>
            <p:ph type="sldNum" sz="quarter" idx="12"/>
          </p:nvPr>
        </p:nvSpPr>
        <p:spPr/>
        <p:txBody>
          <a:bodyPr/>
          <a:lstStyle/>
          <a:p>
            <a:fld id="{4F721D84-F6D2-3543-9891-5E083154C075}" type="slidenum">
              <a:rPr lang="en-US" smtClean="0">
                <a:solidFill>
                  <a:schemeClr val="bg1"/>
                </a:solidFill>
              </a:rPr>
              <a:t>16</a:t>
            </a:fld>
            <a:endParaRPr lang="en-US" dirty="0">
              <a:solidFill>
                <a:schemeClr val="bg1"/>
              </a:solidFill>
            </a:endParaRPr>
          </a:p>
        </p:txBody>
      </p:sp>
      <p:sp>
        <p:nvSpPr>
          <p:cNvPr id="31" name="Arrow: Right 3">
            <a:extLst>
              <a:ext uri="{FF2B5EF4-FFF2-40B4-BE49-F238E27FC236}">
                <a16:creationId xmlns:a16="http://schemas.microsoft.com/office/drawing/2014/main" id="{F652D2C4-0C0A-5B4D-A9FB-C1FC01986DBB}"/>
              </a:ext>
            </a:extLst>
          </p:cNvPr>
          <p:cNvSpPr/>
          <p:nvPr/>
        </p:nvSpPr>
        <p:spPr>
          <a:xfrm>
            <a:off x="433138" y="6395054"/>
            <a:ext cx="10655968" cy="353991"/>
          </a:xfrm>
          <a:prstGeom prst="rightArrow">
            <a:avLst>
              <a:gd name="adj1" fmla="val 50000"/>
              <a:gd name="adj2" fmla="val 60596"/>
            </a:avLst>
          </a:prstGeom>
          <a:solidFill>
            <a:schemeClr val="accent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5CE281B7-48AC-5449-B5C4-92DA05A4A56F}"/>
              </a:ext>
            </a:extLst>
          </p:cNvPr>
          <p:cNvSpPr txBox="1"/>
          <p:nvPr/>
        </p:nvSpPr>
        <p:spPr>
          <a:xfrm>
            <a:off x="2400402" y="5903438"/>
            <a:ext cx="1709827" cy="579646"/>
          </a:xfrm>
          <a:prstGeom prst="rect">
            <a:avLst/>
          </a:prstGeom>
          <a:noFill/>
        </p:spPr>
        <p:txBody>
          <a:bodyPr wrap="none" rtlCol="0">
            <a:spAutoFit/>
          </a:bodyPr>
          <a:lstStyle/>
          <a:p>
            <a:pPr algn="ctr">
              <a:lnSpc>
                <a:spcPts val="1860"/>
              </a:lnSpc>
            </a:pPr>
            <a:r>
              <a:rPr lang="en-US" dirty="0">
                <a:solidFill>
                  <a:schemeClr val="bg1"/>
                </a:solidFill>
              </a:rPr>
              <a:t>Limited Number</a:t>
            </a:r>
          </a:p>
          <a:p>
            <a:pPr algn="ctr">
              <a:lnSpc>
                <a:spcPts val="1860"/>
              </a:lnSpc>
            </a:pPr>
            <a:r>
              <a:rPr lang="en-US" dirty="0">
                <a:solidFill>
                  <a:schemeClr val="bg1"/>
                </a:solidFill>
              </a:rPr>
              <a:t>of Accidents</a:t>
            </a:r>
          </a:p>
        </p:txBody>
      </p:sp>
      <p:sp>
        <p:nvSpPr>
          <p:cNvPr id="33" name="TextBox 32">
            <a:extLst>
              <a:ext uri="{FF2B5EF4-FFF2-40B4-BE49-F238E27FC236}">
                <a16:creationId xmlns:a16="http://schemas.microsoft.com/office/drawing/2014/main" id="{D1EABB2A-4EB7-424D-BA85-41BD689F8449}"/>
              </a:ext>
            </a:extLst>
          </p:cNvPr>
          <p:cNvSpPr txBox="1"/>
          <p:nvPr/>
        </p:nvSpPr>
        <p:spPr>
          <a:xfrm>
            <a:off x="5020413" y="5903438"/>
            <a:ext cx="1959639" cy="579646"/>
          </a:xfrm>
          <a:prstGeom prst="rect">
            <a:avLst/>
          </a:prstGeom>
          <a:noFill/>
        </p:spPr>
        <p:txBody>
          <a:bodyPr wrap="none" rtlCol="0">
            <a:spAutoFit/>
          </a:bodyPr>
          <a:lstStyle/>
          <a:p>
            <a:pPr algn="ctr">
              <a:lnSpc>
                <a:spcPts val="1860"/>
              </a:lnSpc>
            </a:pPr>
            <a:r>
              <a:rPr lang="en-US" dirty="0">
                <a:solidFill>
                  <a:schemeClr val="bg1"/>
                </a:solidFill>
              </a:rPr>
              <a:t>Current Numbers</a:t>
            </a:r>
          </a:p>
          <a:p>
            <a:pPr algn="ctr">
              <a:lnSpc>
                <a:spcPts val="1860"/>
              </a:lnSpc>
            </a:pPr>
            <a:r>
              <a:rPr lang="en-US" dirty="0">
                <a:solidFill>
                  <a:schemeClr val="bg1"/>
                </a:solidFill>
              </a:rPr>
              <a:t>Of Everyday Flights</a:t>
            </a:r>
          </a:p>
        </p:txBody>
      </p:sp>
      <p:sp>
        <p:nvSpPr>
          <p:cNvPr id="34" name="TextBox 33">
            <a:extLst>
              <a:ext uri="{FF2B5EF4-FFF2-40B4-BE49-F238E27FC236}">
                <a16:creationId xmlns:a16="http://schemas.microsoft.com/office/drawing/2014/main" id="{6496CC26-E25B-A241-94CC-C42CA900A3E5}"/>
              </a:ext>
            </a:extLst>
          </p:cNvPr>
          <p:cNvSpPr txBox="1"/>
          <p:nvPr/>
        </p:nvSpPr>
        <p:spPr>
          <a:xfrm>
            <a:off x="8055142" y="5903438"/>
            <a:ext cx="1708801" cy="579646"/>
          </a:xfrm>
          <a:prstGeom prst="rect">
            <a:avLst/>
          </a:prstGeom>
          <a:noFill/>
        </p:spPr>
        <p:txBody>
          <a:bodyPr wrap="none" rtlCol="0">
            <a:spAutoFit/>
          </a:bodyPr>
          <a:lstStyle/>
          <a:p>
            <a:pPr algn="ctr">
              <a:lnSpc>
                <a:spcPts val="1860"/>
              </a:lnSpc>
            </a:pPr>
            <a:r>
              <a:rPr lang="en-US" dirty="0">
                <a:solidFill>
                  <a:schemeClr val="bg1"/>
                </a:solidFill>
              </a:rPr>
              <a:t>Large Number</a:t>
            </a:r>
          </a:p>
          <a:p>
            <a:pPr algn="ctr">
              <a:lnSpc>
                <a:spcPts val="1860"/>
              </a:lnSpc>
            </a:pPr>
            <a:r>
              <a:rPr lang="en-US" dirty="0">
                <a:solidFill>
                  <a:schemeClr val="bg1"/>
                </a:solidFill>
              </a:rPr>
              <a:t>of Future Flights</a:t>
            </a:r>
          </a:p>
        </p:txBody>
      </p:sp>
      <p:sp>
        <p:nvSpPr>
          <p:cNvPr id="35" name="TextBox 34">
            <a:extLst>
              <a:ext uri="{FF2B5EF4-FFF2-40B4-BE49-F238E27FC236}">
                <a16:creationId xmlns:a16="http://schemas.microsoft.com/office/drawing/2014/main" id="{FA14B443-BA2D-2F49-BB15-3F8B13B094F2}"/>
              </a:ext>
            </a:extLst>
          </p:cNvPr>
          <p:cNvSpPr txBox="1"/>
          <p:nvPr/>
        </p:nvSpPr>
        <p:spPr>
          <a:xfrm>
            <a:off x="185635" y="5947617"/>
            <a:ext cx="1767358" cy="369332"/>
          </a:xfrm>
          <a:prstGeom prst="flowChartInputOutput">
            <a:avLst/>
          </a:prstGeom>
          <a:solidFill>
            <a:schemeClr val="accent2">
              <a:lumMod val="60000"/>
              <a:lumOff val="40000"/>
            </a:schemeClr>
          </a:solidFill>
          <a:ln>
            <a:solidFill>
              <a:schemeClr val="bg1"/>
            </a:solidFill>
          </a:ln>
        </p:spPr>
        <p:txBody>
          <a:bodyPr wrap="none" rtlCol="0">
            <a:spAutoFit/>
          </a:bodyPr>
          <a:lstStyle/>
          <a:p>
            <a:r>
              <a:rPr lang="en-US" dirty="0">
                <a:solidFill>
                  <a:schemeClr val="bg1"/>
                </a:solidFill>
              </a:rPr>
              <a:t>Less Data</a:t>
            </a:r>
          </a:p>
        </p:txBody>
      </p:sp>
      <p:sp>
        <p:nvSpPr>
          <p:cNvPr id="36" name="TextBox 35">
            <a:extLst>
              <a:ext uri="{FF2B5EF4-FFF2-40B4-BE49-F238E27FC236}">
                <a16:creationId xmlns:a16="http://schemas.microsoft.com/office/drawing/2014/main" id="{0109ECF3-016F-8248-ABCA-D7DEE1436276}"/>
              </a:ext>
            </a:extLst>
          </p:cNvPr>
          <p:cNvSpPr txBox="1"/>
          <p:nvPr/>
        </p:nvSpPr>
        <p:spPr>
          <a:xfrm>
            <a:off x="10106949" y="5947617"/>
            <a:ext cx="1964311" cy="369332"/>
          </a:xfrm>
          <a:prstGeom prst="flowChartInputOutput">
            <a:avLst/>
          </a:prstGeom>
          <a:solidFill>
            <a:schemeClr val="accent2">
              <a:lumMod val="60000"/>
              <a:lumOff val="40000"/>
            </a:schemeClr>
          </a:solidFill>
          <a:ln>
            <a:solidFill>
              <a:schemeClr val="bg1"/>
            </a:solidFill>
          </a:ln>
        </p:spPr>
        <p:txBody>
          <a:bodyPr wrap="none" rtlCol="0">
            <a:spAutoFit/>
          </a:bodyPr>
          <a:lstStyle/>
          <a:p>
            <a:r>
              <a:rPr lang="en-US" dirty="0">
                <a:solidFill>
                  <a:schemeClr val="bg1"/>
                </a:solidFill>
              </a:rPr>
              <a:t>More Data</a:t>
            </a:r>
          </a:p>
        </p:txBody>
      </p:sp>
    </p:spTree>
    <p:extLst>
      <p:ext uri="{BB962C8B-B14F-4D97-AF65-F5344CB8AC3E}">
        <p14:creationId xmlns:p14="http://schemas.microsoft.com/office/powerpoint/2010/main" val="225131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dissolv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ssolv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par>
                                <p:cTn id="30" presetID="9"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dissolve">
                                      <p:cBhvr>
                                        <p:cTn id="32" dur="500"/>
                                        <p:tgtEl>
                                          <p:spTgt spid="22"/>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5" grpId="0" animBg="1"/>
      <p:bldP spid="9" grpId="0"/>
      <p:bldP spid="10" grpId="0"/>
      <p:bldP spid="11"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crowd&#10;&#10;Description automatically generated">
            <a:extLst>
              <a:ext uri="{FF2B5EF4-FFF2-40B4-BE49-F238E27FC236}">
                <a16:creationId xmlns:a16="http://schemas.microsoft.com/office/drawing/2014/main" id="{3797AA71-1AEE-4C4A-82B1-490C142F2C26}"/>
              </a:ext>
            </a:extLst>
          </p:cNvPr>
          <p:cNvPicPr>
            <a:picLocks noChangeAspect="1"/>
          </p:cNvPicPr>
          <p:nvPr/>
        </p:nvPicPr>
        <p:blipFill>
          <a:blip r:embed="rId3"/>
          <a:stretch>
            <a:fillRect/>
          </a:stretch>
        </p:blipFill>
        <p:spPr>
          <a:xfrm>
            <a:off x="0" y="0"/>
            <a:ext cx="12192000" cy="6858000"/>
          </a:xfrm>
          <a:prstGeom prst="rect">
            <a:avLst/>
          </a:prstGeom>
        </p:spPr>
      </p:pic>
      <p:sp>
        <p:nvSpPr>
          <p:cNvPr id="20" name="Rectangle 19">
            <a:extLst>
              <a:ext uri="{FF2B5EF4-FFF2-40B4-BE49-F238E27FC236}">
                <a16:creationId xmlns:a16="http://schemas.microsoft.com/office/drawing/2014/main" id="{DFE2F092-0A2D-4744-84A0-C92C2157AD2A}"/>
              </a:ext>
            </a:extLst>
          </p:cNvPr>
          <p:cNvSpPr/>
          <p:nvPr/>
        </p:nvSpPr>
        <p:spPr>
          <a:xfrm>
            <a:off x="0" y="0"/>
            <a:ext cx="12192000" cy="6858000"/>
          </a:xfrm>
          <a:prstGeom prst="rect">
            <a:avLst/>
          </a:prstGeom>
          <a:solidFill>
            <a:schemeClr val="tx1">
              <a:lumMod val="50000"/>
              <a:lumOff val="50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DD858C24-4267-CF48-88A3-F5A9150885F2}"/>
              </a:ext>
            </a:extLst>
          </p:cNvPr>
          <p:cNvSpPr/>
          <p:nvPr/>
        </p:nvSpPr>
        <p:spPr>
          <a:xfrm>
            <a:off x="3232730" y="1465268"/>
            <a:ext cx="5212198" cy="4732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CA2CB1A-282D-A440-9441-400E7379BC56}"/>
              </a:ext>
            </a:extLst>
          </p:cNvPr>
          <p:cNvSpPr/>
          <p:nvPr/>
        </p:nvSpPr>
        <p:spPr>
          <a:xfrm>
            <a:off x="3739333" y="1710438"/>
            <a:ext cx="1249018" cy="4258898"/>
          </a:xfrm>
          <a:prstGeom prst="rect">
            <a:avLst/>
          </a:prstGeom>
          <a:solidFill>
            <a:schemeClr val="bg2">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E55B37A-8267-004A-BF54-49AEF5ABEAC6}"/>
              </a:ext>
            </a:extLst>
          </p:cNvPr>
          <p:cNvSpPr/>
          <p:nvPr/>
        </p:nvSpPr>
        <p:spPr>
          <a:xfrm>
            <a:off x="5752547" y="1710438"/>
            <a:ext cx="1208039" cy="4258898"/>
          </a:xfrm>
          <a:prstGeom prst="rect">
            <a:avLst/>
          </a:prstGeom>
          <a:solidFill>
            <a:schemeClr val="bg2">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17C0FDD-190D-F442-8408-8F6270050043}"/>
              </a:ext>
            </a:extLst>
          </p:cNvPr>
          <p:cNvSpPr/>
          <p:nvPr/>
        </p:nvSpPr>
        <p:spPr>
          <a:xfrm>
            <a:off x="3963486" y="2032163"/>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7" name="Rectangle 46">
            <a:extLst>
              <a:ext uri="{FF2B5EF4-FFF2-40B4-BE49-F238E27FC236}">
                <a16:creationId xmlns:a16="http://schemas.microsoft.com/office/drawing/2014/main" id="{74D58C09-3814-1E45-893B-1956263DEF84}"/>
              </a:ext>
            </a:extLst>
          </p:cNvPr>
          <p:cNvSpPr/>
          <p:nvPr/>
        </p:nvSpPr>
        <p:spPr>
          <a:xfrm>
            <a:off x="3963486" y="2767268"/>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8" name="Rectangle 47">
            <a:extLst>
              <a:ext uri="{FF2B5EF4-FFF2-40B4-BE49-F238E27FC236}">
                <a16:creationId xmlns:a16="http://schemas.microsoft.com/office/drawing/2014/main" id="{3C8FFAC1-51D9-F643-AE22-97A30FB219C1}"/>
              </a:ext>
            </a:extLst>
          </p:cNvPr>
          <p:cNvSpPr/>
          <p:nvPr/>
        </p:nvSpPr>
        <p:spPr>
          <a:xfrm>
            <a:off x="3963486" y="3490421"/>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9" name="Rectangle 48">
            <a:extLst>
              <a:ext uri="{FF2B5EF4-FFF2-40B4-BE49-F238E27FC236}">
                <a16:creationId xmlns:a16="http://schemas.microsoft.com/office/drawing/2014/main" id="{209B21AE-F64D-9148-A70C-909F6F29C3E5}"/>
              </a:ext>
            </a:extLst>
          </p:cNvPr>
          <p:cNvSpPr/>
          <p:nvPr/>
        </p:nvSpPr>
        <p:spPr>
          <a:xfrm>
            <a:off x="3963486" y="5259456"/>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0" name="Rectangle 49">
            <a:extLst>
              <a:ext uri="{FF2B5EF4-FFF2-40B4-BE49-F238E27FC236}">
                <a16:creationId xmlns:a16="http://schemas.microsoft.com/office/drawing/2014/main" id="{C4E3C5D6-A3EB-E64B-9F13-C667F3698AB1}"/>
              </a:ext>
            </a:extLst>
          </p:cNvPr>
          <p:cNvSpPr/>
          <p:nvPr/>
        </p:nvSpPr>
        <p:spPr>
          <a:xfrm>
            <a:off x="5923682" y="2032163"/>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1" name="Rectangle 50">
            <a:extLst>
              <a:ext uri="{FF2B5EF4-FFF2-40B4-BE49-F238E27FC236}">
                <a16:creationId xmlns:a16="http://schemas.microsoft.com/office/drawing/2014/main" id="{6BA63A0A-42B4-4A43-8281-CFF3646E662C}"/>
              </a:ext>
            </a:extLst>
          </p:cNvPr>
          <p:cNvSpPr/>
          <p:nvPr/>
        </p:nvSpPr>
        <p:spPr>
          <a:xfrm>
            <a:off x="5923682" y="2767268"/>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2" name="Rectangle 51">
            <a:extLst>
              <a:ext uri="{FF2B5EF4-FFF2-40B4-BE49-F238E27FC236}">
                <a16:creationId xmlns:a16="http://schemas.microsoft.com/office/drawing/2014/main" id="{4E7BD0A6-4CD5-6644-893A-98A7077DCCB7}"/>
              </a:ext>
            </a:extLst>
          </p:cNvPr>
          <p:cNvSpPr/>
          <p:nvPr/>
        </p:nvSpPr>
        <p:spPr>
          <a:xfrm>
            <a:off x="5923682" y="3490421"/>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3" name="Rectangle 52">
            <a:extLst>
              <a:ext uri="{FF2B5EF4-FFF2-40B4-BE49-F238E27FC236}">
                <a16:creationId xmlns:a16="http://schemas.microsoft.com/office/drawing/2014/main" id="{B2E2129D-01BB-EB40-8162-2E0249B11F49}"/>
              </a:ext>
            </a:extLst>
          </p:cNvPr>
          <p:cNvSpPr/>
          <p:nvPr/>
        </p:nvSpPr>
        <p:spPr>
          <a:xfrm>
            <a:off x="5923682" y="5259456"/>
            <a:ext cx="846421" cy="542778"/>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extBox 6">
            <a:extLst>
              <a:ext uri="{FF2B5EF4-FFF2-40B4-BE49-F238E27FC236}">
                <a16:creationId xmlns:a16="http://schemas.microsoft.com/office/drawing/2014/main" id="{611E85B7-5759-2D46-BEC1-4F97FC36AF89}"/>
              </a:ext>
            </a:extLst>
          </p:cNvPr>
          <p:cNvSpPr txBox="1"/>
          <p:nvPr/>
        </p:nvSpPr>
        <p:spPr>
          <a:xfrm>
            <a:off x="682704" y="405956"/>
            <a:ext cx="10548000" cy="477054"/>
          </a:xfrm>
          <a:prstGeom prst="rect">
            <a:avLst/>
          </a:prstGeom>
          <a:no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ts val="2960"/>
              </a:lnSpc>
              <a:spcBef>
                <a:spcPts val="0"/>
              </a:spcBef>
              <a:spcAft>
                <a:spcPts val="0"/>
              </a:spcAft>
              <a:buClrTx/>
              <a:buSzTx/>
              <a:buFontTx/>
              <a:buNone/>
              <a:tabLst/>
              <a:defRPr/>
            </a:pPr>
            <a:r>
              <a:rPr kumimoji="0" lang="en-US" sz="3200" b="1" u="none" strike="noStrike" kern="1200" cap="none" spc="0" normalizeH="0" baseline="0" noProof="0" dirty="0">
                <a:ln>
                  <a:noFill/>
                </a:ln>
                <a:solidFill>
                  <a:schemeClr val="bg1"/>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In-Time Aviation Safety Management Systems</a:t>
            </a:r>
          </a:p>
        </p:txBody>
      </p:sp>
      <p:sp>
        <p:nvSpPr>
          <p:cNvPr id="8" name="Content Placeholder 2">
            <a:extLst>
              <a:ext uri="{FF2B5EF4-FFF2-40B4-BE49-F238E27FC236}">
                <a16:creationId xmlns:a16="http://schemas.microsoft.com/office/drawing/2014/main" id="{2E805AD1-8DC1-7448-BFE6-5A266BCBE269}"/>
              </a:ext>
            </a:extLst>
          </p:cNvPr>
          <p:cNvSpPr txBox="1">
            <a:spLocks/>
          </p:cNvSpPr>
          <p:nvPr/>
        </p:nvSpPr>
        <p:spPr>
          <a:xfrm>
            <a:off x="8383849" y="1396045"/>
            <a:ext cx="1354015" cy="1390022"/>
          </a:xfrm>
          <a:prstGeom prst="rect">
            <a:avLst/>
          </a:prstGeom>
          <a:solidFill>
            <a:srgbClr val="9DC4E6">
              <a:alpha val="66096"/>
            </a:srgbClr>
          </a:solidFill>
          <a:effectLst>
            <a:softEdge rad="76200"/>
          </a:effectLst>
        </p:spPr>
        <p:txBody>
          <a:bodyPr vert="horz" lIns="91440" tIns="36576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CF96"/>
                </a:solidFill>
                <a:effectLst>
                  <a:outerShdw blurRad="50800" dist="38100" dir="2700000" algn="tl" rotWithShape="0">
                    <a:prstClr val="black">
                      <a:alpha val="40000"/>
                    </a:prstClr>
                  </a:outerShdw>
                </a:effectLst>
                <a:uLnTx/>
                <a:uFillTx/>
                <a:latin typeface="Arial" panose="020B0604020202020204" pitchFamily="34" charset="0"/>
                <a:cs typeface="Arial" panose="020B0604020202020204" pitchFamily="34" charset="0"/>
              </a:rPr>
              <a:t> Monitor</a:t>
            </a:r>
          </a:p>
        </p:txBody>
      </p:sp>
      <p:sp>
        <p:nvSpPr>
          <p:cNvPr id="11" name="Content Placeholder 2">
            <a:extLst>
              <a:ext uri="{FF2B5EF4-FFF2-40B4-BE49-F238E27FC236}">
                <a16:creationId xmlns:a16="http://schemas.microsoft.com/office/drawing/2014/main" id="{4CF94EB0-ED9B-5045-ADE9-4FE98F72BFE1}"/>
              </a:ext>
            </a:extLst>
          </p:cNvPr>
          <p:cNvSpPr txBox="1">
            <a:spLocks/>
          </p:cNvSpPr>
          <p:nvPr/>
        </p:nvSpPr>
        <p:spPr>
          <a:xfrm>
            <a:off x="8390677" y="2862952"/>
            <a:ext cx="1347188" cy="2051051"/>
          </a:xfrm>
          <a:prstGeom prst="rect">
            <a:avLst/>
          </a:prstGeom>
          <a:solidFill>
            <a:srgbClr val="9DC4E6">
              <a:alpha val="66096"/>
            </a:srgbClr>
          </a:solidFill>
          <a:effectLst>
            <a:softEdge rad="76200"/>
          </a:effectLst>
        </p:spPr>
        <p:txBody>
          <a:bodyPr vert="horz" lIns="91440" tIns="9144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CF96"/>
                </a:solidFill>
                <a:effectLst>
                  <a:outerShdw blurRad="50800" dist="38100" dir="2700000" algn="tl" rotWithShape="0">
                    <a:prstClr val="black">
                      <a:alpha val="40000"/>
                    </a:prstClr>
                  </a:outerShdw>
                </a:effectLst>
                <a:uLnTx/>
                <a:uFillTx/>
                <a:latin typeface="Arial" panose="020B0604020202020204" pitchFamily="34" charset="0"/>
                <a:cs typeface="Arial" panose="020B0604020202020204" pitchFamily="34" charset="0"/>
              </a:rPr>
              <a:t>  Assess</a:t>
            </a:r>
          </a:p>
        </p:txBody>
      </p:sp>
      <p:sp>
        <p:nvSpPr>
          <p:cNvPr id="12" name="Content Placeholder 2">
            <a:extLst>
              <a:ext uri="{FF2B5EF4-FFF2-40B4-BE49-F238E27FC236}">
                <a16:creationId xmlns:a16="http://schemas.microsoft.com/office/drawing/2014/main" id="{0D325E6A-3792-CF4E-87C9-D2F01475B9BB}"/>
              </a:ext>
            </a:extLst>
          </p:cNvPr>
          <p:cNvSpPr txBox="1">
            <a:spLocks/>
          </p:cNvSpPr>
          <p:nvPr/>
        </p:nvSpPr>
        <p:spPr>
          <a:xfrm>
            <a:off x="8384996" y="5008568"/>
            <a:ext cx="1352869" cy="1251570"/>
          </a:xfrm>
          <a:prstGeom prst="rect">
            <a:avLst/>
          </a:prstGeom>
          <a:solidFill>
            <a:srgbClr val="9DC4E6">
              <a:alpha val="66096"/>
            </a:srgbClr>
          </a:solidFill>
          <a:effectLst>
            <a:softEdge rad="76200"/>
          </a:effectLst>
        </p:spPr>
        <p:txBody>
          <a:bodyPr vert="horz" lIns="91440" tIns="45720" rIns="91440" bIns="18288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CF96"/>
                </a:solidFill>
                <a:effectLst>
                  <a:outerShdw blurRad="50800" dist="38100" dir="2700000" algn="tl" rotWithShape="0">
                    <a:prstClr val="black">
                      <a:alpha val="40000"/>
                    </a:prstClr>
                  </a:outerShdw>
                </a:effectLst>
                <a:uLnTx/>
                <a:uFillTx/>
                <a:latin typeface="Arial" panose="020B0604020202020204" pitchFamily="34" charset="0"/>
                <a:cs typeface="Arial" panose="020B0604020202020204" pitchFamily="34" charset="0"/>
              </a:rPr>
              <a:t> Mitigate</a:t>
            </a:r>
          </a:p>
        </p:txBody>
      </p:sp>
      <p:sp>
        <p:nvSpPr>
          <p:cNvPr id="14" name="TextBox 13">
            <a:extLst>
              <a:ext uri="{FF2B5EF4-FFF2-40B4-BE49-F238E27FC236}">
                <a16:creationId xmlns:a16="http://schemas.microsoft.com/office/drawing/2014/main" id="{A6582ABF-3020-B448-A6B0-BB6FF141B198}"/>
              </a:ext>
            </a:extLst>
          </p:cNvPr>
          <p:cNvSpPr txBox="1"/>
          <p:nvPr/>
        </p:nvSpPr>
        <p:spPr>
          <a:xfrm>
            <a:off x="4847237" y="6291897"/>
            <a:ext cx="1055097" cy="400110"/>
          </a:xfrm>
          <a:prstGeom prst="rect">
            <a:avLst/>
          </a:prstGeom>
          <a:noFill/>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F96"/>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Assure</a:t>
            </a:r>
          </a:p>
        </p:txBody>
      </p:sp>
      <p:sp>
        <p:nvSpPr>
          <p:cNvPr id="15" name="Right Brace 14">
            <a:extLst>
              <a:ext uri="{FF2B5EF4-FFF2-40B4-BE49-F238E27FC236}">
                <a16:creationId xmlns:a16="http://schemas.microsoft.com/office/drawing/2014/main" id="{F0A3899A-F6F2-2D4D-AE5B-DE4CE0445A03}"/>
              </a:ext>
            </a:extLst>
          </p:cNvPr>
          <p:cNvSpPr/>
          <p:nvPr/>
        </p:nvSpPr>
        <p:spPr>
          <a:xfrm>
            <a:off x="8195250" y="1903012"/>
            <a:ext cx="357067" cy="671929"/>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ight Brace 16">
            <a:extLst>
              <a:ext uri="{FF2B5EF4-FFF2-40B4-BE49-F238E27FC236}">
                <a16:creationId xmlns:a16="http://schemas.microsoft.com/office/drawing/2014/main" id="{571D6BAE-AE50-414E-8587-6BD74FF01E65}"/>
              </a:ext>
            </a:extLst>
          </p:cNvPr>
          <p:cNvSpPr/>
          <p:nvPr/>
        </p:nvSpPr>
        <p:spPr>
          <a:xfrm>
            <a:off x="8195251" y="5239658"/>
            <a:ext cx="357066" cy="657097"/>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45AC864-A453-A14A-9391-07DC3394D6D7}"/>
              </a:ext>
            </a:extLst>
          </p:cNvPr>
          <p:cNvSpPr txBox="1"/>
          <p:nvPr/>
        </p:nvSpPr>
        <p:spPr>
          <a:xfrm>
            <a:off x="9744067" y="1451550"/>
            <a:ext cx="2524047" cy="1608004"/>
          </a:xfrm>
          <a:prstGeom prst="rect">
            <a:avLst/>
          </a:prstGeom>
          <a:noFill/>
          <a:effectLst>
            <a:outerShdw blurRad="50800" dist="38100" dir="2700000" algn="tl" rotWithShape="0">
              <a:prstClr val="black">
                <a:alpha val="40000"/>
              </a:prstClr>
            </a:outerShdw>
          </a:effectLst>
        </p:spPr>
        <p:txBody>
          <a:bodyPr wrap="square" rtlCol="0">
            <a:spAutoFit/>
          </a:bodyPr>
          <a:lstStyle/>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New Safety Databases</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Non-traditional data</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Data Fusion w/existing services</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Required vs. Voluntary Data</a:t>
            </a:r>
          </a:p>
          <a:p>
            <a:pPr marL="114300" indent="-114300">
              <a:lnSpc>
                <a:spcPts val="1380"/>
              </a:lnSpc>
              <a:spcAft>
                <a:spcPts val="400"/>
              </a:spcAft>
              <a:buClr>
                <a:srgbClr val="FFCF96"/>
              </a:buClr>
              <a:buFont typeface="Wingdings" pitchFamily="2" charset="2"/>
              <a:buChar char="§"/>
              <a:defRPr/>
            </a:pPr>
            <a:r>
              <a:rPr lang="en-US" sz="1400" dirty="0">
                <a:solidFill>
                  <a:prstClr val="white"/>
                </a:solidFill>
                <a:effectLst>
                  <a:outerShdw blurRad="50800" dist="38100" dir="2700000" algn="tl" rotWithShape="0">
                    <a:prstClr val="black"/>
                  </a:outerShdw>
                </a:effectLst>
              </a:rPr>
              <a:t>Synthetic Data Generation</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endPar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C6926D66-54A3-1E42-A51A-D04F756490DD}"/>
              </a:ext>
            </a:extLst>
          </p:cNvPr>
          <p:cNvSpPr txBox="1"/>
          <p:nvPr/>
        </p:nvSpPr>
        <p:spPr>
          <a:xfrm>
            <a:off x="9758839" y="3099086"/>
            <a:ext cx="2524047" cy="1838837"/>
          </a:xfrm>
          <a:prstGeom prst="rect">
            <a:avLst/>
          </a:prstGeom>
          <a:noFill/>
          <a:effectLst>
            <a:outerShdw blurRad="50800" dist="38100" dir="2700000" algn="tl" rotWithShape="0">
              <a:prstClr val="black">
                <a:alpha val="40000"/>
              </a:prstClr>
            </a:outerShdw>
          </a:effectLst>
        </p:spPr>
        <p:txBody>
          <a:bodyPr wrap="square" rtlCol="0">
            <a:spAutoFit/>
          </a:bodyPr>
          <a:lstStyle/>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ML/AI Anomaly Detection</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Predictive Risk Assessment</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Multi-Risk Safety Prognostics</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Integrated Risk Assessments</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Digital Twin Assessments</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Data Exchange Architecture</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Digital Information Service Integration</a:t>
            </a:r>
          </a:p>
        </p:txBody>
      </p:sp>
      <p:sp>
        <p:nvSpPr>
          <p:cNvPr id="24" name="TextBox 23">
            <a:extLst>
              <a:ext uri="{FF2B5EF4-FFF2-40B4-BE49-F238E27FC236}">
                <a16:creationId xmlns:a16="http://schemas.microsoft.com/office/drawing/2014/main" id="{9558A790-1260-7045-A7D4-3059478E4C57}"/>
              </a:ext>
            </a:extLst>
          </p:cNvPr>
          <p:cNvSpPr txBox="1"/>
          <p:nvPr/>
        </p:nvSpPr>
        <p:spPr>
          <a:xfrm>
            <a:off x="9758839" y="5198665"/>
            <a:ext cx="2524047" cy="966803"/>
          </a:xfrm>
          <a:prstGeom prst="rect">
            <a:avLst/>
          </a:prstGeom>
          <a:noFill/>
          <a:effectLst>
            <a:outerShdw blurRad="50800" dist="38100" dir="2700000" algn="tl" rotWithShape="0">
              <a:prstClr val="black">
                <a:alpha val="40000"/>
              </a:prstClr>
            </a:outerShdw>
          </a:effectLst>
        </p:spPr>
        <p:txBody>
          <a:bodyPr wrap="square" rtlCol="0">
            <a:spAutoFit/>
          </a:bodyPr>
          <a:lstStyle/>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Pre-Flight Mitigation</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In-Flight Mitigation</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Post-Flight Mitigation</a:t>
            </a:r>
          </a:p>
          <a:p>
            <a:pPr marL="114300" marR="0" lvl="0" indent="-114300" algn="l" defTabSz="914400" rtl="0" eaLnBrk="1" fontAlgn="auto" latinLnBrk="0" hangingPunct="1">
              <a:lnSpc>
                <a:spcPts val="1380"/>
              </a:lnSpc>
              <a:spcBef>
                <a:spcPts val="0"/>
              </a:spcBef>
              <a:spcAft>
                <a:spcPts val="400"/>
              </a:spcAft>
              <a:buClr>
                <a:srgbClr val="FFCF96"/>
              </a:buClr>
              <a:buSzTx/>
              <a:buFont typeface="Wingdings" pitchFamily="2" charset="2"/>
              <a:buChar char="§"/>
              <a:defRPr/>
            </a:pPr>
            <a:r>
              <a:rPr kumimoji="0" lang="en-US" sz="1400" b="0" i="0" u="none" strike="noStrike" kern="1200" cap="none" spc="0" normalizeH="0" baseline="0" noProof="0" dirty="0">
                <a:ln>
                  <a:noFill/>
                </a:ln>
                <a:solidFill>
                  <a:prstClr val="white"/>
                </a:solidFill>
                <a:effectLst>
                  <a:outerShdw blurRad="50800" dist="38100" dir="2700000" algn="tl" rotWithShape="0">
                    <a:prstClr val="black"/>
                  </a:outerShdw>
                </a:effectLst>
                <a:uLnTx/>
                <a:uFillTx/>
                <a:latin typeface="Calibri" panose="020F0502020204030204"/>
                <a:ea typeface="+mn-ea"/>
                <a:cs typeface="+mn-cs"/>
              </a:rPr>
              <a:t>Re-Design Consideration</a:t>
            </a:r>
          </a:p>
        </p:txBody>
      </p:sp>
      <p:sp>
        <p:nvSpPr>
          <p:cNvPr id="25" name="TextBox 24">
            <a:extLst>
              <a:ext uri="{FF2B5EF4-FFF2-40B4-BE49-F238E27FC236}">
                <a16:creationId xmlns:a16="http://schemas.microsoft.com/office/drawing/2014/main" id="{EA62ED87-F058-6C40-B500-BF9FAEE6310A}"/>
              </a:ext>
            </a:extLst>
          </p:cNvPr>
          <p:cNvSpPr txBox="1"/>
          <p:nvPr/>
        </p:nvSpPr>
        <p:spPr>
          <a:xfrm>
            <a:off x="9738365" y="1113054"/>
            <a:ext cx="1881265" cy="369332"/>
          </a:xfrm>
          <a:prstGeom prst="rect">
            <a:avLst/>
          </a:prstGeom>
          <a:noFill/>
          <a:effectLst>
            <a:outerShdw blurRad="50800" dist="38100" dir="2700000" algn="tl" rotWithShape="0">
              <a:prstClr val="black">
                <a:alpha val="40000"/>
              </a:prstClr>
            </a:outerShdw>
          </a:effectLst>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F96"/>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R&amp;D Required:</a:t>
            </a:r>
          </a:p>
        </p:txBody>
      </p:sp>
      <p:sp>
        <p:nvSpPr>
          <p:cNvPr id="21" name="Date Placeholder 3">
            <a:extLst>
              <a:ext uri="{FF2B5EF4-FFF2-40B4-BE49-F238E27FC236}">
                <a16:creationId xmlns:a16="http://schemas.microsoft.com/office/drawing/2014/main" id="{4D58829D-AD75-A749-9214-A6A226D795C6}"/>
              </a:ext>
            </a:extLst>
          </p:cNvPr>
          <p:cNvSpPr txBox="1">
            <a:spLocks/>
          </p:cNvSpPr>
          <p:nvPr/>
        </p:nvSpPr>
        <p:spPr>
          <a:xfrm>
            <a:off x="557256" y="5708205"/>
            <a:ext cx="2743200" cy="39780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7715BF-C9D9-9B43-BBF1-FD7774B5CC5F}" type="datetime1">
              <a:rPr lang="en-US" smtClean="0"/>
              <a:pPr/>
              <a:t>5/5/22</a:t>
            </a:fld>
            <a:endParaRPr lang="en-US"/>
          </a:p>
        </p:txBody>
      </p:sp>
      <p:sp>
        <p:nvSpPr>
          <p:cNvPr id="26" name="Trapezoid 25">
            <a:extLst>
              <a:ext uri="{FF2B5EF4-FFF2-40B4-BE49-F238E27FC236}">
                <a16:creationId xmlns:a16="http://schemas.microsoft.com/office/drawing/2014/main" id="{9E8BA1F4-BE53-9C48-9D5F-18775A11F38F}"/>
              </a:ext>
            </a:extLst>
          </p:cNvPr>
          <p:cNvSpPr/>
          <p:nvPr/>
        </p:nvSpPr>
        <p:spPr>
          <a:xfrm rot="16200000">
            <a:off x="368143" y="3340214"/>
            <a:ext cx="4739534" cy="989641"/>
          </a:xfrm>
          <a:prstGeom prst="trapezoid">
            <a:avLst>
              <a:gd name="adj" fmla="val 47777"/>
            </a:avLst>
          </a:prstGeom>
          <a:solidFill>
            <a:srgbClr val="9DC4E6">
              <a:alpha val="660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7453A62-D507-3947-BEA8-DBC8365118CD}"/>
              </a:ext>
            </a:extLst>
          </p:cNvPr>
          <p:cNvSpPr txBox="1"/>
          <p:nvPr/>
        </p:nvSpPr>
        <p:spPr>
          <a:xfrm>
            <a:off x="-3531" y="1938528"/>
            <a:ext cx="2245722" cy="3794760"/>
          </a:xfrm>
          <a:prstGeom prst="rect">
            <a:avLst/>
          </a:prstGeom>
          <a:solidFill>
            <a:srgbClr val="9DC4E6">
              <a:alpha val="66096"/>
            </a:srgbClr>
          </a:solidFill>
        </p:spPr>
        <p:txBody>
          <a:bodyPr wrap="square" lIns="182880" rtlCol="0">
            <a:noAutofit/>
          </a:bodyPr>
          <a:lstStyle/>
          <a:p>
            <a:endParaRPr lang="en-US" sz="1400" b="1">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5AC73B1-7B5F-324D-8155-A0E21413963A}"/>
              </a:ext>
            </a:extLst>
          </p:cNvPr>
          <p:cNvSpPr txBox="1"/>
          <p:nvPr/>
        </p:nvSpPr>
        <p:spPr>
          <a:xfrm>
            <a:off x="118380" y="2175482"/>
            <a:ext cx="3010626" cy="3600986"/>
          </a:xfrm>
          <a:prstGeom prst="rect">
            <a:avLst/>
          </a:prstGeom>
          <a:noFill/>
        </p:spPr>
        <p:txBody>
          <a:bodyPr wrap="square" rtlCol="0">
            <a:spAutoFit/>
          </a:bodyPr>
          <a:lstStyle/>
          <a:p>
            <a:pPr marL="171450" lvl="0" indent="-171450">
              <a:buFont typeface="Arial" panose="020B0604020202020204" pitchFamily="34" charset="0"/>
              <a:buChar char="•"/>
            </a:pPr>
            <a:r>
              <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In-Time Safety Risk Mitigation</a:t>
            </a:r>
          </a:p>
          <a:p>
            <a:pPr marL="171450" lvl="0" indent="-171450">
              <a:buFont typeface="Arial" panose="020B0604020202020204" pitchFamily="34" charset="0"/>
              <a:buChar char="•"/>
            </a:pPr>
            <a:endPar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Proactive </a:t>
            </a:r>
            <a:r>
              <a:rPr lang="en-US" sz="16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t>
            </a:r>
            <a:r>
              <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&gt; Predictive Safety Management Systems</a:t>
            </a:r>
          </a:p>
          <a:p>
            <a:pPr marL="171450" lvl="0" indent="-171450">
              <a:buFont typeface="Arial" panose="020B0604020202020204" pitchFamily="34" charset="0"/>
              <a:buChar char="•"/>
            </a:pPr>
            <a:endPar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Adopt ML/AI for predictive analysis and advanced data mining</a:t>
            </a:r>
          </a:p>
          <a:p>
            <a:pPr marL="171450" lvl="0" indent="-171450">
              <a:buFont typeface="Arial" panose="020B0604020202020204" pitchFamily="34" charset="0"/>
              <a:buChar char="•"/>
            </a:pPr>
            <a:endPar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Build upon existing IT architectures for increased access to data and tools</a:t>
            </a:r>
          </a:p>
          <a:p>
            <a:pPr marL="171450" lvl="0" indent="-171450">
              <a:buFont typeface="Arial" panose="020B0604020202020204" pitchFamily="34" charset="0"/>
              <a:buChar char="•"/>
            </a:pPr>
            <a:endPar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1" dirty="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Improve system agility and responsiveness</a:t>
            </a:r>
          </a:p>
          <a:p>
            <a:endParaRPr lang="en-US" dirty="0">
              <a:solidFill>
                <a:schemeClr val="bg1"/>
              </a:solidFill>
              <a:effectLst>
                <a:outerShdw blurRad="50800" dist="38100" dir="2700000" algn="tl" rotWithShape="0">
                  <a:prstClr val="black">
                    <a:alpha val="40000"/>
                  </a:prstClr>
                </a:outerShdw>
              </a:effectLst>
            </a:endParaRPr>
          </a:p>
        </p:txBody>
      </p:sp>
      <p:sp>
        <p:nvSpPr>
          <p:cNvPr id="28" name="TextBox 27">
            <a:extLst>
              <a:ext uri="{FF2B5EF4-FFF2-40B4-BE49-F238E27FC236}">
                <a16:creationId xmlns:a16="http://schemas.microsoft.com/office/drawing/2014/main" id="{14FAD6EC-F7F3-D347-B6B7-DD230F5707DA}"/>
              </a:ext>
            </a:extLst>
          </p:cNvPr>
          <p:cNvSpPr txBox="1"/>
          <p:nvPr/>
        </p:nvSpPr>
        <p:spPr>
          <a:xfrm>
            <a:off x="7353230" y="2052612"/>
            <a:ext cx="904407" cy="485582"/>
          </a:xfrm>
          <a:prstGeom prst="rect">
            <a:avLst/>
          </a:prstGeom>
          <a:noFill/>
        </p:spPr>
        <p:txBody>
          <a:bodyPr wrap="square" rtlCol="0">
            <a:spAutoFit/>
          </a:bodyPr>
          <a:lstStyle/>
          <a:p>
            <a:pPr algn="ctr">
              <a:lnSpc>
                <a:spcPts val="1040"/>
              </a:lnSpc>
            </a:pPr>
            <a:r>
              <a:rPr lang="en-US" sz="1200" b="1" i="1" dirty="0">
                <a:solidFill>
                  <a:srgbClr val="87A9C9"/>
                </a:solidFill>
              </a:rPr>
              <a:t>Description and Context</a:t>
            </a:r>
          </a:p>
        </p:txBody>
      </p:sp>
      <p:sp>
        <p:nvSpPr>
          <p:cNvPr id="29" name="TextBox 28">
            <a:extLst>
              <a:ext uri="{FF2B5EF4-FFF2-40B4-BE49-F238E27FC236}">
                <a16:creationId xmlns:a16="http://schemas.microsoft.com/office/drawing/2014/main" id="{5EFDBBD4-5B61-A346-892F-1BF38ADA6B3C}"/>
              </a:ext>
            </a:extLst>
          </p:cNvPr>
          <p:cNvSpPr txBox="1"/>
          <p:nvPr/>
        </p:nvSpPr>
        <p:spPr>
          <a:xfrm>
            <a:off x="7324639" y="2876324"/>
            <a:ext cx="961587" cy="357342"/>
          </a:xfrm>
          <a:prstGeom prst="rect">
            <a:avLst/>
          </a:prstGeom>
          <a:noFill/>
        </p:spPr>
        <p:txBody>
          <a:bodyPr wrap="square" rtlCol="0">
            <a:spAutoFit/>
          </a:bodyPr>
          <a:lstStyle/>
          <a:p>
            <a:pPr algn="ctr">
              <a:lnSpc>
                <a:spcPts val="1040"/>
              </a:lnSpc>
            </a:pPr>
            <a:r>
              <a:rPr lang="en-US" sz="1200" b="1" i="1">
                <a:solidFill>
                  <a:srgbClr val="87A9C9"/>
                </a:solidFill>
              </a:rPr>
              <a:t>Specific</a:t>
            </a:r>
          </a:p>
          <a:p>
            <a:pPr algn="ctr">
              <a:lnSpc>
                <a:spcPts val="1040"/>
              </a:lnSpc>
            </a:pPr>
            <a:r>
              <a:rPr lang="en-US" sz="1200" b="1" i="1">
                <a:solidFill>
                  <a:srgbClr val="87A9C9"/>
                </a:solidFill>
              </a:rPr>
              <a:t>Information</a:t>
            </a:r>
          </a:p>
        </p:txBody>
      </p:sp>
      <p:sp>
        <p:nvSpPr>
          <p:cNvPr id="30" name="TextBox 29">
            <a:extLst>
              <a:ext uri="{FF2B5EF4-FFF2-40B4-BE49-F238E27FC236}">
                <a16:creationId xmlns:a16="http://schemas.microsoft.com/office/drawing/2014/main" id="{3D6C0B3F-D4BC-CA4B-97AE-A4E5111EC2A4}"/>
              </a:ext>
            </a:extLst>
          </p:cNvPr>
          <p:cNvSpPr txBox="1"/>
          <p:nvPr/>
        </p:nvSpPr>
        <p:spPr>
          <a:xfrm>
            <a:off x="7324639" y="3648902"/>
            <a:ext cx="961587" cy="229102"/>
          </a:xfrm>
          <a:prstGeom prst="rect">
            <a:avLst/>
          </a:prstGeom>
          <a:noFill/>
        </p:spPr>
        <p:txBody>
          <a:bodyPr wrap="square" rtlCol="0">
            <a:spAutoFit/>
          </a:bodyPr>
          <a:lstStyle/>
          <a:p>
            <a:pPr algn="ctr">
              <a:lnSpc>
                <a:spcPts val="1040"/>
              </a:lnSpc>
            </a:pPr>
            <a:r>
              <a:rPr lang="en-US" sz="1200" b="1" i="1">
                <a:solidFill>
                  <a:srgbClr val="87A9C9"/>
                </a:solidFill>
              </a:rPr>
              <a:t>Analysis</a:t>
            </a:r>
          </a:p>
        </p:txBody>
      </p:sp>
      <p:sp>
        <p:nvSpPr>
          <p:cNvPr id="31" name="TextBox 30">
            <a:extLst>
              <a:ext uri="{FF2B5EF4-FFF2-40B4-BE49-F238E27FC236}">
                <a16:creationId xmlns:a16="http://schemas.microsoft.com/office/drawing/2014/main" id="{41FF7997-BA99-DB44-A0E8-96F2FF05B03A}"/>
              </a:ext>
            </a:extLst>
          </p:cNvPr>
          <p:cNvSpPr txBox="1"/>
          <p:nvPr/>
        </p:nvSpPr>
        <p:spPr>
          <a:xfrm>
            <a:off x="7324639" y="4521466"/>
            <a:ext cx="961587" cy="229102"/>
          </a:xfrm>
          <a:prstGeom prst="rect">
            <a:avLst/>
          </a:prstGeom>
          <a:noFill/>
        </p:spPr>
        <p:txBody>
          <a:bodyPr wrap="square" rtlCol="0">
            <a:spAutoFit/>
          </a:bodyPr>
          <a:lstStyle/>
          <a:p>
            <a:pPr algn="ctr">
              <a:lnSpc>
                <a:spcPts val="1040"/>
              </a:lnSpc>
            </a:pPr>
            <a:r>
              <a:rPr lang="en-US" sz="1200" b="1" i="1">
                <a:solidFill>
                  <a:srgbClr val="87A9C9"/>
                </a:solidFill>
              </a:rPr>
              <a:t>Assessment</a:t>
            </a:r>
          </a:p>
        </p:txBody>
      </p:sp>
      <p:sp>
        <p:nvSpPr>
          <p:cNvPr id="32" name="TextBox 31">
            <a:extLst>
              <a:ext uri="{FF2B5EF4-FFF2-40B4-BE49-F238E27FC236}">
                <a16:creationId xmlns:a16="http://schemas.microsoft.com/office/drawing/2014/main" id="{54E3F7E8-1871-F649-8A8C-692E6D25DBCD}"/>
              </a:ext>
            </a:extLst>
          </p:cNvPr>
          <p:cNvSpPr txBox="1"/>
          <p:nvPr/>
        </p:nvSpPr>
        <p:spPr>
          <a:xfrm>
            <a:off x="7324639" y="5352875"/>
            <a:ext cx="961587" cy="485582"/>
          </a:xfrm>
          <a:prstGeom prst="rect">
            <a:avLst/>
          </a:prstGeom>
          <a:noFill/>
        </p:spPr>
        <p:txBody>
          <a:bodyPr wrap="square" rtlCol="0">
            <a:spAutoFit/>
          </a:bodyPr>
          <a:lstStyle/>
          <a:p>
            <a:pPr algn="ctr">
              <a:lnSpc>
                <a:spcPts val="1040"/>
              </a:lnSpc>
            </a:pPr>
            <a:r>
              <a:rPr lang="en-US" sz="1200" b="1" i="1">
                <a:solidFill>
                  <a:srgbClr val="87A9C9"/>
                </a:solidFill>
              </a:rPr>
              <a:t>Action:  Problem Resolution</a:t>
            </a:r>
          </a:p>
        </p:txBody>
      </p:sp>
      <p:sp>
        <p:nvSpPr>
          <p:cNvPr id="33" name="TextBox 32">
            <a:extLst>
              <a:ext uri="{FF2B5EF4-FFF2-40B4-BE49-F238E27FC236}">
                <a16:creationId xmlns:a16="http://schemas.microsoft.com/office/drawing/2014/main" id="{4E563EBB-79A3-A844-895E-F332DE344247}"/>
              </a:ext>
            </a:extLst>
          </p:cNvPr>
          <p:cNvSpPr txBox="1"/>
          <p:nvPr/>
        </p:nvSpPr>
        <p:spPr>
          <a:xfrm>
            <a:off x="5866099" y="5352875"/>
            <a:ext cx="961587" cy="357342"/>
          </a:xfrm>
          <a:prstGeom prst="rect">
            <a:avLst/>
          </a:prstGeom>
          <a:noFill/>
        </p:spPr>
        <p:txBody>
          <a:bodyPr wrap="square" rtlCol="0">
            <a:spAutoFit/>
          </a:bodyPr>
          <a:lstStyle/>
          <a:p>
            <a:pPr algn="ctr">
              <a:lnSpc>
                <a:spcPts val="1040"/>
              </a:lnSpc>
            </a:pPr>
            <a:r>
              <a:rPr lang="en-US" sz="1200">
                <a:solidFill>
                  <a:schemeClr val="bg1"/>
                </a:solidFill>
              </a:rPr>
              <a:t>Corrective</a:t>
            </a:r>
          </a:p>
          <a:p>
            <a:pPr algn="ctr">
              <a:lnSpc>
                <a:spcPts val="1040"/>
              </a:lnSpc>
            </a:pPr>
            <a:r>
              <a:rPr lang="en-US" sz="1200">
                <a:solidFill>
                  <a:schemeClr val="bg1"/>
                </a:solidFill>
              </a:rPr>
              <a:t>Action</a:t>
            </a:r>
          </a:p>
        </p:txBody>
      </p:sp>
      <p:sp>
        <p:nvSpPr>
          <p:cNvPr id="35" name="TextBox 34">
            <a:extLst>
              <a:ext uri="{FF2B5EF4-FFF2-40B4-BE49-F238E27FC236}">
                <a16:creationId xmlns:a16="http://schemas.microsoft.com/office/drawing/2014/main" id="{715EE26C-3F87-B44B-A3D2-9FD0567B11D4}"/>
              </a:ext>
            </a:extLst>
          </p:cNvPr>
          <p:cNvSpPr txBox="1"/>
          <p:nvPr/>
        </p:nvSpPr>
        <p:spPr>
          <a:xfrm>
            <a:off x="5866099" y="3584782"/>
            <a:ext cx="961587" cy="357342"/>
          </a:xfrm>
          <a:prstGeom prst="rect">
            <a:avLst/>
          </a:prstGeom>
          <a:noFill/>
        </p:spPr>
        <p:txBody>
          <a:bodyPr wrap="square" rtlCol="0">
            <a:spAutoFit/>
          </a:bodyPr>
          <a:lstStyle/>
          <a:p>
            <a:pPr algn="ctr">
              <a:lnSpc>
                <a:spcPts val="1040"/>
              </a:lnSpc>
            </a:pPr>
            <a:r>
              <a:rPr lang="en-US" sz="1200">
                <a:solidFill>
                  <a:schemeClr val="bg1"/>
                </a:solidFill>
              </a:rPr>
              <a:t>Analysis of Data</a:t>
            </a:r>
          </a:p>
        </p:txBody>
      </p:sp>
      <p:sp>
        <p:nvSpPr>
          <p:cNvPr id="36" name="TextBox 35">
            <a:extLst>
              <a:ext uri="{FF2B5EF4-FFF2-40B4-BE49-F238E27FC236}">
                <a16:creationId xmlns:a16="http://schemas.microsoft.com/office/drawing/2014/main" id="{A719A80A-DDD8-E149-BE67-F911E6417E32}"/>
              </a:ext>
            </a:extLst>
          </p:cNvPr>
          <p:cNvSpPr txBox="1"/>
          <p:nvPr/>
        </p:nvSpPr>
        <p:spPr>
          <a:xfrm>
            <a:off x="5866099" y="2859722"/>
            <a:ext cx="961587" cy="357342"/>
          </a:xfrm>
          <a:prstGeom prst="rect">
            <a:avLst/>
          </a:prstGeom>
          <a:noFill/>
        </p:spPr>
        <p:txBody>
          <a:bodyPr wrap="square" rtlCol="0">
            <a:spAutoFit/>
          </a:bodyPr>
          <a:lstStyle/>
          <a:p>
            <a:pPr algn="ctr">
              <a:lnSpc>
                <a:spcPts val="1040"/>
              </a:lnSpc>
            </a:pPr>
            <a:r>
              <a:rPr lang="en-US" sz="1200">
                <a:solidFill>
                  <a:schemeClr val="bg1"/>
                </a:solidFill>
              </a:rPr>
              <a:t>Data</a:t>
            </a:r>
          </a:p>
          <a:p>
            <a:pPr algn="ctr">
              <a:lnSpc>
                <a:spcPts val="1040"/>
              </a:lnSpc>
            </a:pPr>
            <a:r>
              <a:rPr lang="en-US" sz="1200">
                <a:solidFill>
                  <a:schemeClr val="bg1"/>
                </a:solidFill>
              </a:rPr>
              <a:t>Acquisition</a:t>
            </a:r>
          </a:p>
        </p:txBody>
      </p:sp>
      <p:sp>
        <p:nvSpPr>
          <p:cNvPr id="37" name="TextBox 36">
            <a:extLst>
              <a:ext uri="{FF2B5EF4-FFF2-40B4-BE49-F238E27FC236}">
                <a16:creationId xmlns:a16="http://schemas.microsoft.com/office/drawing/2014/main" id="{04F43A5D-7566-C845-A18C-0BC09E9B3BF4}"/>
              </a:ext>
            </a:extLst>
          </p:cNvPr>
          <p:cNvSpPr txBox="1"/>
          <p:nvPr/>
        </p:nvSpPr>
        <p:spPr>
          <a:xfrm>
            <a:off x="5866099" y="2134662"/>
            <a:ext cx="961587" cy="357342"/>
          </a:xfrm>
          <a:prstGeom prst="rect">
            <a:avLst/>
          </a:prstGeom>
          <a:noFill/>
        </p:spPr>
        <p:txBody>
          <a:bodyPr wrap="square" rtlCol="0">
            <a:spAutoFit/>
          </a:bodyPr>
          <a:lstStyle/>
          <a:p>
            <a:pPr algn="ctr">
              <a:lnSpc>
                <a:spcPts val="1040"/>
              </a:lnSpc>
            </a:pPr>
            <a:r>
              <a:rPr lang="en-US" sz="1200">
                <a:solidFill>
                  <a:schemeClr val="bg1"/>
                </a:solidFill>
              </a:rPr>
              <a:t>System</a:t>
            </a:r>
          </a:p>
          <a:p>
            <a:pPr algn="ctr">
              <a:lnSpc>
                <a:spcPts val="1040"/>
              </a:lnSpc>
            </a:pPr>
            <a:r>
              <a:rPr lang="en-US" sz="1200">
                <a:solidFill>
                  <a:schemeClr val="bg1"/>
                </a:solidFill>
              </a:rPr>
              <a:t>Monitoring</a:t>
            </a:r>
          </a:p>
        </p:txBody>
      </p:sp>
      <p:sp>
        <p:nvSpPr>
          <p:cNvPr id="38" name="TextBox 37">
            <a:extLst>
              <a:ext uri="{FF2B5EF4-FFF2-40B4-BE49-F238E27FC236}">
                <a16:creationId xmlns:a16="http://schemas.microsoft.com/office/drawing/2014/main" id="{86E0635F-99B5-9C49-BA61-BDF388FD8062}"/>
              </a:ext>
            </a:extLst>
          </p:cNvPr>
          <p:cNvSpPr txBox="1"/>
          <p:nvPr/>
        </p:nvSpPr>
        <p:spPr>
          <a:xfrm>
            <a:off x="5866099" y="1796329"/>
            <a:ext cx="961587" cy="235834"/>
          </a:xfrm>
          <a:prstGeom prst="rect">
            <a:avLst/>
          </a:prstGeom>
          <a:noFill/>
        </p:spPr>
        <p:txBody>
          <a:bodyPr wrap="square" rtlCol="0">
            <a:spAutoFit/>
          </a:bodyPr>
          <a:lstStyle/>
          <a:p>
            <a:pPr algn="ctr">
              <a:lnSpc>
                <a:spcPts val="1040"/>
              </a:lnSpc>
            </a:pPr>
            <a:r>
              <a:rPr lang="en-US" sz="1400" b="1"/>
              <a:t>SA</a:t>
            </a:r>
          </a:p>
        </p:txBody>
      </p:sp>
      <p:sp>
        <p:nvSpPr>
          <p:cNvPr id="39" name="TextBox 38">
            <a:extLst>
              <a:ext uri="{FF2B5EF4-FFF2-40B4-BE49-F238E27FC236}">
                <a16:creationId xmlns:a16="http://schemas.microsoft.com/office/drawing/2014/main" id="{FB4E84B1-D7AD-C848-B32A-53BC8DC40DC8}"/>
              </a:ext>
            </a:extLst>
          </p:cNvPr>
          <p:cNvSpPr txBox="1"/>
          <p:nvPr/>
        </p:nvSpPr>
        <p:spPr>
          <a:xfrm>
            <a:off x="3905903" y="1796329"/>
            <a:ext cx="961587" cy="235834"/>
          </a:xfrm>
          <a:prstGeom prst="rect">
            <a:avLst/>
          </a:prstGeom>
          <a:noFill/>
        </p:spPr>
        <p:txBody>
          <a:bodyPr wrap="square" rtlCol="0">
            <a:spAutoFit/>
          </a:bodyPr>
          <a:lstStyle/>
          <a:p>
            <a:pPr algn="ctr">
              <a:lnSpc>
                <a:spcPts val="1040"/>
              </a:lnSpc>
            </a:pPr>
            <a:r>
              <a:rPr lang="en-US" sz="1400" b="1"/>
              <a:t>SRM</a:t>
            </a:r>
          </a:p>
        </p:txBody>
      </p:sp>
      <p:sp>
        <p:nvSpPr>
          <p:cNvPr id="41" name="TextBox 40">
            <a:extLst>
              <a:ext uri="{FF2B5EF4-FFF2-40B4-BE49-F238E27FC236}">
                <a16:creationId xmlns:a16="http://schemas.microsoft.com/office/drawing/2014/main" id="{0B70123F-B9B5-C04D-A476-5B349938F9A2}"/>
              </a:ext>
            </a:extLst>
          </p:cNvPr>
          <p:cNvSpPr txBox="1"/>
          <p:nvPr/>
        </p:nvSpPr>
        <p:spPr>
          <a:xfrm>
            <a:off x="3877664" y="2876324"/>
            <a:ext cx="1030676" cy="357342"/>
          </a:xfrm>
          <a:prstGeom prst="rect">
            <a:avLst/>
          </a:prstGeom>
          <a:noFill/>
        </p:spPr>
        <p:txBody>
          <a:bodyPr wrap="square" rtlCol="0">
            <a:spAutoFit/>
          </a:bodyPr>
          <a:lstStyle/>
          <a:p>
            <a:pPr algn="ctr">
              <a:lnSpc>
                <a:spcPts val="1040"/>
              </a:lnSpc>
            </a:pPr>
            <a:r>
              <a:rPr lang="en-US" sz="1200" dirty="0">
                <a:solidFill>
                  <a:schemeClr val="bg1"/>
                </a:solidFill>
              </a:rPr>
              <a:t>Hazard</a:t>
            </a:r>
          </a:p>
          <a:p>
            <a:pPr algn="ctr">
              <a:lnSpc>
                <a:spcPts val="1040"/>
              </a:lnSpc>
            </a:pPr>
            <a:r>
              <a:rPr lang="en-US" sz="1200" dirty="0">
                <a:solidFill>
                  <a:schemeClr val="bg1"/>
                </a:solidFill>
              </a:rPr>
              <a:t>Identification</a:t>
            </a:r>
          </a:p>
        </p:txBody>
      </p:sp>
      <p:sp>
        <p:nvSpPr>
          <p:cNvPr id="42" name="TextBox 41">
            <a:extLst>
              <a:ext uri="{FF2B5EF4-FFF2-40B4-BE49-F238E27FC236}">
                <a16:creationId xmlns:a16="http://schemas.microsoft.com/office/drawing/2014/main" id="{D6691F2E-3F3B-6E4F-A6B2-26AA303F59A9}"/>
              </a:ext>
            </a:extLst>
          </p:cNvPr>
          <p:cNvSpPr txBox="1"/>
          <p:nvPr/>
        </p:nvSpPr>
        <p:spPr>
          <a:xfrm>
            <a:off x="3871358" y="3596533"/>
            <a:ext cx="1030676" cy="357342"/>
          </a:xfrm>
          <a:prstGeom prst="rect">
            <a:avLst/>
          </a:prstGeom>
          <a:noFill/>
        </p:spPr>
        <p:txBody>
          <a:bodyPr wrap="square" rtlCol="0">
            <a:spAutoFit/>
          </a:bodyPr>
          <a:lstStyle/>
          <a:p>
            <a:pPr algn="ctr">
              <a:lnSpc>
                <a:spcPts val="1040"/>
              </a:lnSpc>
            </a:pPr>
            <a:r>
              <a:rPr lang="en-US" sz="1200" dirty="0">
                <a:solidFill>
                  <a:schemeClr val="bg1"/>
                </a:solidFill>
              </a:rPr>
              <a:t>Risk</a:t>
            </a:r>
          </a:p>
          <a:p>
            <a:pPr algn="ctr">
              <a:lnSpc>
                <a:spcPts val="1040"/>
              </a:lnSpc>
            </a:pPr>
            <a:r>
              <a:rPr lang="en-US" sz="1200" dirty="0">
                <a:solidFill>
                  <a:schemeClr val="bg1"/>
                </a:solidFill>
              </a:rPr>
              <a:t>Analysis</a:t>
            </a:r>
          </a:p>
        </p:txBody>
      </p:sp>
      <p:sp>
        <p:nvSpPr>
          <p:cNvPr id="44" name="TextBox 43">
            <a:extLst>
              <a:ext uri="{FF2B5EF4-FFF2-40B4-BE49-F238E27FC236}">
                <a16:creationId xmlns:a16="http://schemas.microsoft.com/office/drawing/2014/main" id="{2F16092C-97EE-854D-A41C-C458058AD9CA}"/>
              </a:ext>
            </a:extLst>
          </p:cNvPr>
          <p:cNvSpPr txBox="1"/>
          <p:nvPr/>
        </p:nvSpPr>
        <p:spPr>
          <a:xfrm>
            <a:off x="3871358" y="5377186"/>
            <a:ext cx="1030676" cy="357342"/>
          </a:xfrm>
          <a:prstGeom prst="rect">
            <a:avLst/>
          </a:prstGeom>
          <a:noFill/>
        </p:spPr>
        <p:txBody>
          <a:bodyPr wrap="square" rtlCol="0">
            <a:spAutoFit/>
          </a:bodyPr>
          <a:lstStyle/>
          <a:p>
            <a:pPr algn="ctr">
              <a:lnSpc>
                <a:spcPts val="1040"/>
              </a:lnSpc>
            </a:pPr>
            <a:r>
              <a:rPr lang="en-US" sz="1200">
                <a:solidFill>
                  <a:schemeClr val="bg1"/>
                </a:solidFill>
              </a:rPr>
              <a:t>Risk</a:t>
            </a:r>
          </a:p>
          <a:p>
            <a:pPr algn="ctr">
              <a:lnSpc>
                <a:spcPts val="1040"/>
              </a:lnSpc>
            </a:pPr>
            <a:r>
              <a:rPr lang="en-US" sz="1200">
                <a:solidFill>
                  <a:schemeClr val="bg1"/>
                </a:solidFill>
              </a:rPr>
              <a:t>Control</a:t>
            </a:r>
          </a:p>
        </p:txBody>
      </p:sp>
      <p:cxnSp>
        <p:nvCxnSpPr>
          <p:cNvPr id="67" name="Straight Arrow Connector 66">
            <a:extLst>
              <a:ext uri="{FF2B5EF4-FFF2-40B4-BE49-F238E27FC236}">
                <a16:creationId xmlns:a16="http://schemas.microsoft.com/office/drawing/2014/main" id="{0DE5D27A-28E9-1C46-B256-0BAFA2EF161A}"/>
              </a:ext>
            </a:extLst>
          </p:cNvPr>
          <p:cNvCxnSpPr>
            <a:cxnSpLocks/>
          </p:cNvCxnSpPr>
          <p:nvPr/>
        </p:nvCxnSpPr>
        <p:spPr>
          <a:xfrm flipH="1">
            <a:off x="4806938" y="2313333"/>
            <a:ext cx="69227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0582CA3-5554-EE4B-ACC8-94F514E3073B}"/>
              </a:ext>
            </a:extLst>
          </p:cNvPr>
          <p:cNvCxnSpPr>
            <a:cxnSpLocks/>
          </p:cNvCxnSpPr>
          <p:nvPr/>
        </p:nvCxnSpPr>
        <p:spPr>
          <a:xfrm>
            <a:off x="5473022" y="4671028"/>
            <a:ext cx="3923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669910FE-8E49-D742-BC89-C7FD295F7FEB}"/>
              </a:ext>
            </a:extLst>
          </p:cNvPr>
          <p:cNvCxnSpPr>
            <a:cxnSpLocks/>
          </p:cNvCxnSpPr>
          <p:nvPr/>
        </p:nvCxnSpPr>
        <p:spPr>
          <a:xfrm>
            <a:off x="6817711" y="4668734"/>
            <a:ext cx="297388" cy="659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E0DD163-9943-C440-8C5F-C874C94FAADA}"/>
              </a:ext>
            </a:extLst>
          </p:cNvPr>
          <p:cNvCxnSpPr>
            <a:cxnSpLocks/>
          </p:cNvCxnSpPr>
          <p:nvPr/>
        </p:nvCxnSpPr>
        <p:spPr>
          <a:xfrm>
            <a:off x="7125205" y="2318210"/>
            <a:ext cx="0" cy="376631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2C14A63-7C2E-5B49-9E3F-639E5A718F1B}"/>
              </a:ext>
            </a:extLst>
          </p:cNvPr>
          <p:cNvCxnSpPr>
            <a:cxnSpLocks/>
          </p:cNvCxnSpPr>
          <p:nvPr/>
        </p:nvCxnSpPr>
        <p:spPr>
          <a:xfrm>
            <a:off x="5248594" y="6074751"/>
            <a:ext cx="188436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624C9A8-AA03-294C-9317-FBFE3D9ABDA6}"/>
              </a:ext>
            </a:extLst>
          </p:cNvPr>
          <p:cNvCxnSpPr>
            <a:cxnSpLocks/>
          </p:cNvCxnSpPr>
          <p:nvPr/>
        </p:nvCxnSpPr>
        <p:spPr>
          <a:xfrm>
            <a:off x="4859326" y="4671620"/>
            <a:ext cx="3956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D0A228E-856F-9B42-8541-35A4EB0DF9AE}"/>
              </a:ext>
            </a:extLst>
          </p:cNvPr>
          <p:cNvCxnSpPr>
            <a:cxnSpLocks/>
          </p:cNvCxnSpPr>
          <p:nvPr/>
        </p:nvCxnSpPr>
        <p:spPr>
          <a:xfrm flipH="1">
            <a:off x="6778818" y="2319440"/>
            <a:ext cx="3545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EA326DA5-D491-B341-B77A-2612DB2C0B5D}"/>
              </a:ext>
            </a:extLst>
          </p:cNvPr>
          <p:cNvCxnSpPr>
            <a:cxnSpLocks/>
          </p:cNvCxnSpPr>
          <p:nvPr/>
        </p:nvCxnSpPr>
        <p:spPr>
          <a:xfrm flipV="1">
            <a:off x="3588715" y="2313333"/>
            <a:ext cx="368277" cy="23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922CF9E-1C23-724C-94A5-6B54C73B973C}"/>
              </a:ext>
            </a:extLst>
          </p:cNvPr>
          <p:cNvCxnSpPr>
            <a:cxnSpLocks/>
          </p:cNvCxnSpPr>
          <p:nvPr/>
        </p:nvCxnSpPr>
        <p:spPr>
          <a:xfrm>
            <a:off x="3590578" y="6074751"/>
            <a:ext cx="80789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58023E90-56F8-1741-B4FB-3566AF14F903}"/>
              </a:ext>
            </a:extLst>
          </p:cNvPr>
          <p:cNvCxnSpPr>
            <a:cxnSpLocks/>
          </p:cNvCxnSpPr>
          <p:nvPr/>
        </p:nvCxnSpPr>
        <p:spPr>
          <a:xfrm>
            <a:off x="6346892" y="5802234"/>
            <a:ext cx="0" cy="27033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3842033-AD82-D74C-995D-2B846AA7A5F4}"/>
              </a:ext>
            </a:extLst>
          </p:cNvPr>
          <p:cNvCxnSpPr>
            <a:cxnSpLocks/>
          </p:cNvCxnSpPr>
          <p:nvPr/>
        </p:nvCxnSpPr>
        <p:spPr>
          <a:xfrm>
            <a:off x="3282168" y="2673691"/>
            <a:ext cx="5121751" cy="0"/>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9FEB0060-9ACE-3A43-98C6-B2DAE257A782}"/>
              </a:ext>
            </a:extLst>
          </p:cNvPr>
          <p:cNvCxnSpPr>
            <a:cxnSpLocks/>
          </p:cNvCxnSpPr>
          <p:nvPr/>
        </p:nvCxnSpPr>
        <p:spPr>
          <a:xfrm>
            <a:off x="3282168" y="3404225"/>
            <a:ext cx="5121751" cy="0"/>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8BBE8997-E6AD-5A46-9F5F-1DF421D93601}"/>
              </a:ext>
            </a:extLst>
          </p:cNvPr>
          <p:cNvCxnSpPr>
            <a:cxnSpLocks/>
          </p:cNvCxnSpPr>
          <p:nvPr/>
        </p:nvCxnSpPr>
        <p:spPr>
          <a:xfrm>
            <a:off x="3282168" y="4118592"/>
            <a:ext cx="5121751" cy="0"/>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EBEE429-5955-E949-84AA-147EA8B9B0F9}"/>
              </a:ext>
            </a:extLst>
          </p:cNvPr>
          <p:cNvCxnSpPr>
            <a:cxnSpLocks/>
          </p:cNvCxnSpPr>
          <p:nvPr/>
        </p:nvCxnSpPr>
        <p:spPr>
          <a:xfrm>
            <a:off x="3282168" y="5133875"/>
            <a:ext cx="5121751" cy="0"/>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6D7D8B5F-26A4-7E42-8897-5335FE237979}"/>
              </a:ext>
            </a:extLst>
          </p:cNvPr>
          <p:cNvCxnSpPr>
            <a:cxnSpLocks/>
          </p:cNvCxnSpPr>
          <p:nvPr/>
        </p:nvCxnSpPr>
        <p:spPr>
          <a:xfrm>
            <a:off x="4386696" y="5137143"/>
            <a:ext cx="0" cy="1282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A4E197B1-D1CE-3742-9450-EFCB06D4307C}"/>
              </a:ext>
            </a:extLst>
          </p:cNvPr>
          <p:cNvCxnSpPr>
            <a:cxnSpLocks/>
          </p:cNvCxnSpPr>
          <p:nvPr/>
        </p:nvCxnSpPr>
        <p:spPr>
          <a:xfrm>
            <a:off x="4380497" y="4038862"/>
            <a:ext cx="3931" cy="157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2D8FEEA6-D62A-9647-A9D2-93EEBCF767C3}"/>
              </a:ext>
            </a:extLst>
          </p:cNvPr>
          <p:cNvCxnSpPr>
            <a:cxnSpLocks/>
          </p:cNvCxnSpPr>
          <p:nvPr/>
        </p:nvCxnSpPr>
        <p:spPr>
          <a:xfrm>
            <a:off x="4380202" y="3310046"/>
            <a:ext cx="4227" cy="1747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7129C67F-5CCA-6749-9BDB-801B3BCC0B85}"/>
              </a:ext>
            </a:extLst>
          </p:cNvPr>
          <p:cNvCxnSpPr>
            <a:cxnSpLocks/>
            <a:stCxn id="46" idx="2"/>
          </p:cNvCxnSpPr>
          <p:nvPr/>
        </p:nvCxnSpPr>
        <p:spPr>
          <a:xfrm flipH="1">
            <a:off x="4384429" y="2574941"/>
            <a:ext cx="2268" cy="1806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7CC17C3-1755-4C48-BB0C-9A4A198D87E9}"/>
              </a:ext>
            </a:extLst>
          </p:cNvPr>
          <p:cNvCxnSpPr>
            <a:cxnSpLocks/>
            <a:stCxn id="49" idx="2"/>
          </p:cNvCxnSpPr>
          <p:nvPr/>
        </p:nvCxnSpPr>
        <p:spPr>
          <a:xfrm>
            <a:off x="4386697" y="5802234"/>
            <a:ext cx="0" cy="2767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D2D97F48-ECFE-4F4B-B7AB-6FD5DA338882}"/>
              </a:ext>
            </a:extLst>
          </p:cNvPr>
          <p:cNvSpPr txBox="1"/>
          <p:nvPr/>
        </p:nvSpPr>
        <p:spPr>
          <a:xfrm>
            <a:off x="3927732" y="2070542"/>
            <a:ext cx="917929" cy="485582"/>
          </a:xfrm>
          <a:prstGeom prst="rect">
            <a:avLst/>
          </a:prstGeom>
          <a:noFill/>
        </p:spPr>
        <p:txBody>
          <a:bodyPr wrap="square" rtlCol="0">
            <a:spAutoFit/>
          </a:bodyPr>
          <a:lstStyle/>
          <a:p>
            <a:pPr algn="ctr">
              <a:lnSpc>
                <a:spcPts val="1040"/>
              </a:lnSpc>
            </a:pPr>
            <a:r>
              <a:rPr lang="en-US" sz="1200" dirty="0">
                <a:solidFill>
                  <a:schemeClr val="bg1"/>
                </a:solidFill>
              </a:rPr>
              <a:t>System</a:t>
            </a:r>
          </a:p>
          <a:p>
            <a:pPr algn="ctr">
              <a:lnSpc>
                <a:spcPts val="1040"/>
              </a:lnSpc>
            </a:pPr>
            <a:r>
              <a:rPr lang="en-US" sz="1200" dirty="0">
                <a:solidFill>
                  <a:schemeClr val="bg1"/>
                </a:solidFill>
              </a:rPr>
              <a:t>Description</a:t>
            </a:r>
          </a:p>
          <a:p>
            <a:pPr algn="ctr">
              <a:lnSpc>
                <a:spcPts val="1040"/>
              </a:lnSpc>
            </a:pPr>
            <a:r>
              <a:rPr lang="en-US" sz="1200" dirty="0">
                <a:solidFill>
                  <a:schemeClr val="bg1"/>
                </a:solidFill>
              </a:rPr>
              <a:t>(Analysis)</a:t>
            </a:r>
          </a:p>
        </p:txBody>
      </p:sp>
      <p:sp>
        <p:nvSpPr>
          <p:cNvPr id="18" name="TextBox 17">
            <a:extLst>
              <a:ext uri="{FF2B5EF4-FFF2-40B4-BE49-F238E27FC236}">
                <a16:creationId xmlns:a16="http://schemas.microsoft.com/office/drawing/2014/main" id="{7AF469F4-39DC-3445-B0D6-9BEB7C1552DB}"/>
              </a:ext>
            </a:extLst>
          </p:cNvPr>
          <p:cNvSpPr txBox="1"/>
          <p:nvPr/>
        </p:nvSpPr>
        <p:spPr>
          <a:xfrm>
            <a:off x="7324639" y="6627168"/>
            <a:ext cx="4902034" cy="230832"/>
          </a:xfrm>
          <a:prstGeom prst="rect">
            <a:avLst/>
          </a:prstGeom>
          <a:noFill/>
        </p:spPr>
        <p:txBody>
          <a:bodyPr wrap="square" rtlCol="0">
            <a:spAutoFit/>
          </a:bodyPr>
          <a:lstStyle/>
          <a:p>
            <a:pPr algn="r"/>
            <a:r>
              <a:rPr lang="en-US" sz="900" dirty="0">
                <a:solidFill>
                  <a:schemeClr val="bg1"/>
                </a:solidFill>
              </a:rPr>
              <a:t>Figure from FAA  AC No: 120-92B, Safety Management Systems for Aviation Service Providers</a:t>
            </a:r>
          </a:p>
        </p:txBody>
      </p:sp>
      <p:sp>
        <p:nvSpPr>
          <p:cNvPr id="82" name="TextBox 81">
            <a:extLst>
              <a:ext uri="{FF2B5EF4-FFF2-40B4-BE49-F238E27FC236}">
                <a16:creationId xmlns:a16="http://schemas.microsoft.com/office/drawing/2014/main" id="{8BC48C11-093A-064A-8A20-E385A3B45D07}"/>
              </a:ext>
            </a:extLst>
          </p:cNvPr>
          <p:cNvSpPr txBox="1"/>
          <p:nvPr/>
        </p:nvSpPr>
        <p:spPr>
          <a:xfrm>
            <a:off x="893329" y="1514923"/>
            <a:ext cx="955711" cy="400110"/>
          </a:xfrm>
          <a:prstGeom prst="rect">
            <a:avLst/>
          </a:prstGeom>
          <a:noFill/>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F96"/>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Needs</a:t>
            </a:r>
          </a:p>
        </p:txBody>
      </p:sp>
      <p:cxnSp>
        <p:nvCxnSpPr>
          <p:cNvPr id="70" name="Straight Connector 69">
            <a:extLst>
              <a:ext uri="{FF2B5EF4-FFF2-40B4-BE49-F238E27FC236}">
                <a16:creationId xmlns:a16="http://schemas.microsoft.com/office/drawing/2014/main" id="{5F942CCB-2E24-7144-8E29-C62995AF7D68}"/>
              </a:ext>
            </a:extLst>
          </p:cNvPr>
          <p:cNvCxnSpPr>
            <a:cxnSpLocks/>
          </p:cNvCxnSpPr>
          <p:nvPr/>
        </p:nvCxnSpPr>
        <p:spPr>
          <a:xfrm>
            <a:off x="5487652" y="2311532"/>
            <a:ext cx="0" cy="23711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DB59666-3B2D-2D49-84B7-62A4DFA82173}"/>
              </a:ext>
            </a:extLst>
          </p:cNvPr>
          <p:cNvCxnSpPr>
            <a:cxnSpLocks/>
          </p:cNvCxnSpPr>
          <p:nvPr/>
        </p:nvCxnSpPr>
        <p:spPr>
          <a:xfrm>
            <a:off x="5245416" y="4664674"/>
            <a:ext cx="0" cy="1426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55B2A2DA-6783-C64A-A037-5F5FD9B2A0ED}"/>
              </a:ext>
            </a:extLst>
          </p:cNvPr>
          <p:cNvCxnSpPr>
            <a:cxnSpLocks/>
          </p:cNvCxnSpPr>
          <p:nvPr/>
        </p:nvCxnSpPr>
        <p:spPr>
          <a:xfrm>
            <a:off x="3601889" y="2309805"/>
            <a:ext cx="0" cy="3779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5B93D86A-18D5-3041-9DF9-56041A804D19}"/>
              </a:ext>
            </a:extLst>
          </p:cNvPr>
          <p:cNvSpPr/>
          <p:nvPr/>
        </p:nvSpPr>
        <p:spPr>
          <a:xfrm>
            <a:off x="3468480" y="1668467"/>
            <a:ext cx="3810000" cy="4732333"/>
          </a:xfrm>
          <a:custGeom>
            <a:avLst/>
            <a:gdLst>
              <a:gd name="connsiteX0" fmla="*/ 0 w 3810000"/>
              <a:gd name="connsiteY0" fmla="*/ 304800 h 4529138"/>
              <a:gd name="connsiteX1" fmla="*/ 304800 w 3810000"/>
              <a:gd name="connsiteY1" fmla="*/ 0 h 4529138"/>
              <a:gd name="connsiteX2" fmla="*/ 3505200 w 3810000"/>
              <a:gd name="connsiteY2" fmla="*/ 0 h 4529138"/>
              <a:gd name="connsiteX3" fmla="*/ 3810000 w 3810000"/>
              <a:gd name="connsiteY3" fmla="*/ 304800 h 4529138"/>
              <a:gd name="connsiteX4" fmla="*/ 3810000 w 3810000"/>
              <a:gd name="connsiteY4" fmla="*/ 4224338 h 4529138"/>
              <a:gd name="connsiteX5" fmla="*/ 3505200 w 3810000"/>
              <a:gd name="connsiteY5" fmla="*/ 4529138 h 4529138"/>
              <a:gd name="connsiteX6" fmla="*/ 304800 w 3810000"/>
              <a:gd name="connsiteY6" fmla="*/ 4529138 h 4529138"/>
              <a:gd name="connsiteX7" fmla="*/ 0 w 3810000"/>
              <a:gd name="connsiteY7" fmla="*/ 4224338 h 4529138"/>
              <a:gd name="connsiteX8" fmla="*/ 0 w 3810000"/>
              <a:gd name="connsiteY8" fmla="*/ 304800 h 4529138"/>
              <a:gd name="connsiteX0" fmla="*/ 0 w 3810000"/>
              <a:gd name="connsiteY0" fmla="*/ 304800 h 4529138"/>
              <a:gd name="connsiteX1" fmla="*/ 304800 w 3810000"/>
              <a:gd name="connsiteY1" fmla="*/ 0 h 4529138"/>
              <a:gd name="connsiteX2" fmla="*/ 3505200 w 3810000"/>
              <a:gd name="connsiteY2" fmla="*/ 0 h 4529138"/>
              <a:gd name="connsiteX3" fmla="*/ 3810000 w 3810000"/>
              <a:gd name="connsiteY3" fmla="*/ 304800 h 4529138"/>
              <a:gd name="connsiteX4" fmla="*/ 3810000 w 3810000"/>
              <a:gd name="connsiteY4" fmla="*/ 4224338 h 4529138"/>
              <a:gd name="connsiteX5" fmla="*/ 3505200 w 3810000"/>
              <a:gd name="connsiteY5" fmla="*/ 4529138 h 4529138"/>
              <a:gd name="connsiteX6" fmla="*/ 1852820 w 3810000"/>
              <a:gd name="connsiteY6" fmla="*/ 4211633 h 4529138"/>
              <a:gd name="connsiteX7" fmla="*/ 304800 w 3810000"/>
              <a:gd name="connsiteY7" fmla="*/ 4529138 h 4529138"/>
              <a:gd name="connsiteX8" fmla="*/ 0 w 3810000"/>
              <a:gd name="connsiteY8" fmla="*/ 4224338 h 4529138"/>
              <a:gd name="connsiteX9" fmla="*/ 0 w 3810000"/>
              <a:gd name="connsiteY9" fmla="*/ 304800 h 4529138"/>
              <a:gd name="connsiteX0" fmla="*/ 0 w 3810000"/>
              <a:gd name="connsiteY0" fmla="*/ 304800 h 4732333"/>
              <a:gd name="connsiteX1" fmla="*/ 304800 w 3810000"/>
              <a:gd name="connsiteY1" fmla="*/ 0 h 4732333"/>
              <a:gd name="connsiteX2" fmla="*/ 3505200 w 3810000"/>
              <a:gd name="connsiteY2" fmla="*/ 0 h 4732333"/>
              <a:gd name="connsiteX3" fmla="*/ 3810000 w 3810000"/>
              <a:gd name="connsiteY3" fmla="*/ 304800 h 4732333"/>
              <a:gd name="connsiteX4" fmla="*/ 3810000 w 3810000"/>
              <a:gd name="connsiteY4" fmla="*/ 4224338 h 4732333"/>
              <a:gd name="connsiteX5" fmla="*/ 3505200 w 3810000"/>
              <a:gd name="connsiteY5" fmla="*/ 4529138 h 4732333"/>
              <a:gd name="connsiteX6" fmla="*/ 1909970 w 3810000"/>
              <a:gd name="connsiteY6" fmla="*/ 4732333 h 4732333"/>
              <a:gd name="connsiteX7" fmla="*/ 304800 w 3810000"/>
              <a:gd name="connsiteY7" fmla="*/ 4529138 h 4732333"/>
              <a:gd name="connsiteX8" fmla="*/ 0 w 3810000"/>
              <a:gd name="connsiteY8" fmla="*/ 4224338 h 4732333"/>
              <a:gd name="connsiteX9" fmla="*/ 0 w 3810000"/>
              <a:gd name="connsiteY9" fmla="*/ 304800 h 4732333"/>
              <a:gd name="connsiteX0" fmla="*/ 0 w 3810000"/>
              <a:gd name="connsiteY0" fmla="*/ 304800 h 4732333"/>
              <a:gd name="connsiteX1" fmla="*/ 304800 w 3810000"/>
              <a:gd name="connsiteY1" fmla="*/ 0 h 4732333"/>
              <a:gd name="connsiteX2" fmla="*/ 3505200 w 3810000"/>
              <a:gd name="connsiteY2" fmla="*/ 0 h 4732333"/>
              <a:gd name="connsiteX3" fmla="*/ 3810000 w 3810000"/>
              <a:gd name="connsiteY3" fmla="*/ 304800 h 4732333"/>
              <a:gd name="connsiteX4" fmla="*/ 3810000 w 3810000"/>
              <a:gd name="connsiteY4" fmla="*/ 4224338 h 4732333"/>
              <a:gd name="connsiteX5" fmla="*/ 3505200 w 3810000"/>
              <a:gd name="connsiteY5" fmla="*/ 4529138 h 4732333"/>
              <a:gd name="connsiteX6" fmla="*/ 1909970 w 3810000"/>
              <a:gd name="connsiteY6" fmla="*/ 4732333 h 4732333"/>
              <a:gd name="connsiteX7" fmla="*/ 304800 w 3810000"/>
              <a:gd name="connsiteY7" fmla="*/ 4529138 h 4732333"/>
              <a:gd name="connsiteX8" fmla="*/ 0 w 3810000"/>
              <a:gd name="connsiteY8" fmla="*/ 4224338 h 4732333"/>
              <a:gd name="connsiteX9" fmla="*/ 0 w 3810000"/>
              <a:gd name="connsiteY9" fmla="*/ 304800 h 4732333"/>
              <a:gd name="connsiteX0" fmla="*/ 0 w 3810000"/>
              <a:gd name="connsiteY0" fmla="*/ 304800 h 4732333"/>
              <a:gd name="connsiteX1" fmla="*/ 304800 w 3810000"/>
              <a:gd name="connsiteY1" fmla="*/ 0 h 4732333"/>
              <a:gd name="connsiteX2" fmla="*/ 3505200 w 3810000"/>
              <a:gd name="connsiteY2" fmla="*/ 0 h 4732333"/>
              <a:gd name="connsiteX3" fmla="*/ 3810000 w 3810000"/>
              <a:gd name="connsiteY3" fmla="*/ 304800 h 4732333"/>
              <a:gd name="connsiteX4" fmla="*/ 3810000 w 3810000"/>
              <a:gd name="connsiteY4" fmla="*/ 4224338 h 4732333"/>
              <a:gd name="connsiteX5" fmla="*/ 3505200 w 3810000"/>
              <a:gd name="connsiteY5" fmla="*/ 4529138 h 4732333"/>
              <a:gd name="connsiteX6" fmla="*/ 1909970 w 3810000"/>
              <a:gd name="connsiteY6" fmla="*/ 4732333 h 4732333"/>
              <a:gd name="connsiteX7" fmla="*/ 304800 w 3810000"/>
              <a:gd name="connsiteY7" fmla="*/ 4529138 h 4732333"/>
              <a:gd name="connsiteX8" fmla="*/ 0 w 3810000"/>
              <a:gd name="connsiteY8" fmla="*/ 4224338 h 4732333"/>
              <a:gd name="connsiteX9" fmla="*/ 0 w 3810000"/>
              <a:gd name="connsiteY9" fmla="*/ 304800 h 473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10000" h="4732333">
                <a:moveTo>
                  <a:pt x="0" y="304800"/>
                </a:moveTo>
                <a:cubicBezTo>
                  <a:pt x="0" y="136464"/>
                  <a:pt x="136464" y="0"/>
                  <a:pt x="304800" y="0"/>
                </a:cubicBezTo>
                <a:lnTo>
                  <a:pt x="3505200" y="0"/>
                </a:lnTo>
                <a:cubicBezTo>
                  <a:pt x="3673536" y="0"/>
                  <a:pt x="3810000" y="136464"/>
                  <a:pt x="3810000" y="304800"/>
                </a:cubicBezTo>
                <a:lnTo>
                  <a:pt x="3810000" y="4224338"/>
                </a:lnTo>
                <a:cubicBezTo>
                  <a:pt x="3810000" y="4392674"/>
                  <a:pt x="3673536" y="4529138"/>
                  <a:pt x="3505200" y="4529138"/>
                </a:cubicBezTo>
                <a:cubicBezTo>
                  <a:pt x="2960757" y="4529136"/>
                  <a:pt x="1901963" y="4440235"/>
                  <a:pt x="1909970" y="4732333"/>
                </a:cubicBezTo>
                <a:cubicBezTo>
                  <a:pt x="1927363" y="4459285"/>
                  <a:pt x="827157" y="4529136"/>
                  <a:pt x="304800" y="4529138"/>
                </a:cubicBezTo>
                <a:cubicBezTo>
                  <a:pt x="136464" y="4529138"/>
                  <a:pt x="0" y="4392674"/>
                  <a:pt x="0" y="4224338"/>
                </a:cubicBezTo>
                <a:lnTo>
                  <a:pt x="0" y="304800"/>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4" name="Straight Arrow Connector 93">
            <a:extLst>
              <a:ext uri="{FF2B5EF4-FFF2-40B4-BE49-F238E27FC236}">
                <a16:creationId xmlns:a16="http://schemas.microsoft.com/office/drawing/2014/main" id="{11CAF9A2-7F76-B04B-8B71-8EC97B5DCFAC}"/>
              </a:ext>
            </a:extLst>
          </p:cNvPr>
          <p:cNvCxnSpPr>
            <a:cxnSpLocks/>
          </p:cNvCxnSpPr>
          <p:nvPr/>
        </p:nvCxnSpPr>
        <p:spPr>
          <a:xfrm>
            <a:off x="6346892" y="5131541"/>
            <a:ext cx="0" cy="1282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D2A798B3-F935-0945-8BD6-1F536C59EFC6}"/>
              </a:ext>
            </a:extLst>
          </p:cNvPr>
          <p:cNvCxnSpPr>
            <a:cxnSpLocks/>
          </p:cNvCxnSpPr>
          <p:nvPr/>
        </p:nvCxnSpPr>
        <p:spPr>
          <a:xfrm>
            <a:off x="6344624" y="4040961"/>
            <a:ext cx="0" cy="15499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FE61DD8A-DC8F-A74B-AC34-669746AD575B}"/>
              </a:ext>
            </a:extLst>
          </p:cNvPr>
          <p:cNvCxnSpPr>
            <a:cxnSpLocks/>
            <a:stCxn id="50" idx="2"/>
          </p:cNvCxnSpPr>
          <p:nvPr/>
        </p:nvCxnSpPr>
        <p:spPr>
          <a:xfrm flipH="1">
            <a:off x="6343490" y="2574941"/>
            <a:ext cx="3403" cy="1806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C7DC5DD0-83C7-FC45-82F2-8D87DB814D6A}"/>
              </a:ext>
            </a:extLst>
          </p:cNvPr>
          <p:cNvCxnSpPr>
            <a:cxnSpLocks/>
          </p:cNvCxnSpPr>
          <p:nvPr/>
        </p:nvCxnSpPr>
        <p:spPr>
          <a:xfrm>
            <a:off x="6346892" y="3314144"/>
            <a:ext cx="0" cy="170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3B9DA832-4EDD-1149-B623-E846004902F2}"/>
              </a:ext>
            </a:extLst>
          </p:cNvPr>
          <p:cNvSpPr/>
          <p:nvPr/>
        </p:nvSpPr>
        <p:spPr>
          <a:xfrm rot="18900000">
            <a:off x="6007405" y="4335279"/>
            <a:ext cx="678975" cy="678374"/>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9" name="TextBox 138">
            <a:extLst>
              <a:ext uri="{FF2B5EF4-FFF2-40B4-BE49-F238E27FC236}">
                <a16:creationId xmlns:a16="http://schemas.microsoft.com/office/drawing/2014/main" id="{9CD5A2CC-9943-544D-B1B0-3459C311DB35}"/>
              </a:ext>
            </a:extLst>
          </p:cNvPr>
          <p:cNvSpPr txBox="1"/>
          <p:nvPr/>
        </p:nvSpPr>
        <p:spPr>
          <a:xfrm>
            <a:off x="5866099" y="4457346"/>
            <a:ext cx="961587" cy="357342"/>
          </a:xfrm>
          <a:prstGeom prst="rect">
            <a:avLst/>
          </a:prstGeom>
          <a:noFill/>
        </p:spPr>
        <p:txBody>
          <a:bodyPr wrap="square" rtlCol="0">
            <a:spAutoFit/>
          </a:bodyPr>
          <a:lstStyle/>
          <a:p>
            <a:pPr algn="ctr">
              <a:lnSpc>
                <a:spcPts val="1040"/>
              </a:lnSpc>
            </a:pPr>
            <a:r>
              <a:rPr lang="en-US" sz="1200" dirty="0">
                <a:solidFill>
                  <a:schemeClr val="bg1"/>
                </a:solidFill>
              </a:rPr>
              <a:t>System</a:t>
            </a:r>
          </a:p>
          <a:p>
            <a:pPr algn="ctr">
              <a:lnSpc>
                <a:spcPts val="1040"/>
              </a:lnSpc>
            </a:pPr>
            <a:r>
              <a:rPr lang="en-US" sz="1200" dirty="0">
                <a:solidFill>
                  <a:schemeClr val="bg1"/>
                </a:solidFill>
              </a:rPr>
              <a:t>Assessment</a:t>
            </a:r>
          </a:p>
        </p:txBody>
      </p:sp>
      <p:sp>
        <p:nvSpPr>
          <p:cNvPr id="54" name="Rectangle 53">
            <a:extLst>
              <a:ext uri="{FF2B5EF4-FFF2-40B4-BE49-F238E27FC236}">
                <a16:creationId xmlns:a16="http://schemas.microsoft.com/office/drawing/2014/main" id="{376E3675-C348-0849-9B0B-E784B317CCEB}"/>
              </a:ext>
            </a:extLst>
          </p:cNvPr>
          <p:cNvSpPr/>
          <p:nvPr/>
        </p:nvSpPr>
        <p:spPr>
          <a:xfrm rot="18900000">
            <a:off x="4047209" y="4335280"/>
            <a:ext cx="678975" cy="678374"/>
          </a:xfrm>
          <a:prstGeom prst="rect">
            <a:avLst/>
          </a:prstGeom>
          <a:solidFill>
            <a:srgbClr val="7B96C1"/>
          </a:solidFill>
          <a:ln>
            <a:solidFill>
              <a:srgbClr val="657A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7" name="TextBox 176">
            <a:extLst>
              <a:ext uri="{FF2B5EF4-FFF2-40B4-BE49-F238E27FC236}">
                <a16:creationId xmlns:a16="http://schemas.microsoft.com/office/drawing/2014/main" id="{FD4F56EA-32DE-784C-9A01-9EDE4E8975D4}"/>
              </a:ext>
            </a:extLst>
          </p:cNvPr>
          <p:cNvSpPr txBox="1"/>
          <p:nvPr/>
        </p:nvSpPr>
        <p:spPr>
          <a:xfrm>
            <a:off x="3871358" y="4473681"/>
            <a:ext cx="1030676" cy="357342"/>
          </a:xfrm>
          <a:prstGeom prst="rect">
            <a:avLst/>
          </a:prstGeom>
          <a:noFill/>
        </p:spPr>
        <p:txBody>
          <a:bodyPr wrap="square" rtlCol="0">
            <a:spAutoFit/>
          </a:bodyPr>
          <a:lstStyle/>
          <a:p>
            <a:pPr algn="ctr">
              <a:lnSpc>
                <a:spcPts val="1040"/>
              </a:lnSpc>
            </a:pPr>
            <a:r>
              <a:rPr lang="en-US" sz="1200">
                <a:solidFill>
                  <a:schemeClr val="bg1"/>
                </a:solidFill>
              </a:rPr>
              <a:t>Risk</a:t>
            </a:r>
          </a:p>
          <a:p>
            <a:pPr algn="ctr">
              <a:lnSpc>
                <a:spcPts val="1040"/>
              </a:lnSpc>
            </a:pPr>
            <a:r>
              <a:rPr lang="en-US" sz="1200">
                <a:solidFill>
                  <a:schemeClr val="bg1"/>
                </a:solidFill>
              </a:rPr>
              <a:t>Assessment</a:t>
            </a:r>
          </a:p>
        </p:txBody>
      </p:sp>
      <p:sp>
        <p:nvSpPr>
          <p:cNvPr id="16" name="Right Brace 15">
            <a:extLst>
              <a:ext uri="{FF2B5EF4-FFF2-40B4-BE49-F238E27FC236}">
                <a16:creationId xmlns:a16="http://schemas.microsoft.com/office/drawing/2014/main" id="{4C779031-D985-3245-AF30-63BF276D891B}"/>
              </a:ext>
            </a:extLst>
          </p:cNvPr>
          <p:cNvSpPr/>
          <p:nvPr/>
        </p:nvSpPr>
        <p:spPr>
          <a:xfrm>
            <a:off x="8195251" y="2801203"/>
            <a:ext cx="357067" cy="2187576"/>
          </a:xfrm>
          <a:prstGeom prst="rightBrace">
            <a:avLst>
              <a:gd name="adj1" fmla="val 8333"/>
              <a:gd name="adj2" fmla="val 50804"/>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501AC3D-F7D8-1B4C-9A07-C06ADBD0ABDE}"/>
              </a:ext>
            </a:extLst>
          </p:cNvPr>
          <p:cNvSpPr>
            <a:spLocks noGrp="1"/>
          </p:cNvSpPr>
          <p:nvPr>
            <p:ph type="sldNum" sz="quarter" idx="12"/>
          </p:nvPr>
        </p:nvSpPr>
        <p:spPr/>
        <p:txBody>
          <a:bodyPr/>
          <a:lstStyle/>
          <a:p>
            <a:fld id="{4F721D84-F6D2-3543-9891-5E083154C075}" type="slidenum">
              <a:rPr lang="en-US" smtClean="0"/>
              <a:t>17</a:t>
            </a:fld>
            <a:endParaRPr lang="en-US"/>
          </a:p>
        </p:txBody>
      </p:sp>
    </p:spTree>
    <p:extLst>
      <p:ext uri="{BB962C8B-B14F-4D97-AF65-F5344CB8AC3E}">
        <p14:creationId xmlns:p14="http://schemas.microsoft.com/office/powerpoint/2010/main" val="3598466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5FFB984-8B93-9B43-A4BC-D12E752ECB13}"/>
              </a:ext>
            </a:extLst>
          </p:cNvPr>
          <p:cNvGrpSpPr/>
          <p:nvPr/>
        </p:nvGrpSpPr>
        <p:grpSpPr>
          <a:xfrm>
            <a:off x="-6850" y="1201783"/>
            <a:ext cx="12198471" cy="5656217"/>
            <a:chOff x="649223" y="2197095"/>
            <a:chExt cx="11018521" cy="5109095"/>
          </a:xfrm>
        </p:grpSpPr>
        <p:pic>
          <p:nvPicPr>
            <p:cNvPr id="3" name="Picture 2" descr="A screenshot of a computer game&#10;&#10;Description automatically generated with medium confidence">
              <a:extLst>
                <a:ext uri="{FF2B5EF4-FFF2-40B4-BE49-F238E27FC236}">
                  <a16:creationId xmlns:a16="http://schemas.microsoft.com/office/drawing/2014/main" id="{A5B702A5-FA1D-4572-8C83-26EC75C0EF1A}"/>
                </a:ext>
              </a:extLst>
            </p:cNvPr>
            <p:cNvPicPr>
              <a:picLocks noChangeAspect="1"/>
            </p:cNvPicPr>
            <p:nvPr/>
          </p:nvPicPr>
          <p:blipFill rotWithShape="1">
            <a:blip r:embed="rId2">
              <a:extLst>
                <a:ext uri="{28A0092B-C50C-407E-A947-70E740481C1C}">
                  <a14:useLocalDpi xmlns:a14="http://schemas.microsoft.com/office/drawing/2010/main" val="0"/>
                </a:ext>
              </a:extLst>
            </a:blip>
            <a:srcRect l="16103" t="30084" r="17004" b="14744"/>
            <a:stretch/>
          </p:blipFill>
          <p:spPr>
            <a:xfrm>
              <a:off x="649223" y="2197095"/>
              <a:ext cx="11018521" cy="5109095"/>
            </a:xfrm>
            <a:prstGeom prst="rect">
              <a:avLst/>
            </a:prstGeom>
          </p:spPr>
        </p:pic>
        <p:sp>
          <p:nvSpPr>
            <p:cNvPr id="5" name="TextBox 4">
              <a:extLst>
                <a:ext uri="{FF2B5EF4-FFF2-40B4-BE49-F238E27FC236}">
                  <a16:creationId xmlns:a16="http://schemas.microsoft.com/office/drawing/2014/main" id="{9D347355-1EFA-F74B-8FFD-EBE5F0E91768}"/>
                </a:ext>
              </a:extLst>
            </p:cNvPr>
            <p:cNvSpPr txBox="1"/>
            <p:nvPr/>
          </p:nvSpPr>
          <p:spPr>
            <a:xfrm>
              <a:off x="649224" y="2618176"/>
              <a:ext cx="1326132" cy="276999"/>
            </a:xfrm>
            <a:prstGeom prst="rect">
              <a:avLst/>
            </a:prstGeom>
            <a:noFill/>
          </p:spPr>
          <p:txBody>
            <a:bodyPr wrap="none" rtlCol="0">
              <a:spAutoFit/>
            </a:bodyPr>
            <a:lstStyle/>
            <a:p>
              <a:r>
                <a:rPr lang="en-US" sz="1200" dirty="0">
                  <a:solidFill>
                    <a:schemeClr val="bg1"/>
                  </a:solidFill>
                </a:rPr>
                <a:t>DATA COLLECTION</a:t>
              </a:r>
            </a:p>
          </p:txBody>
        </p:sp>
        <p:sp>
          <p:nvSpPr>
            <p:cNvPr id="6" name="TextBox 5">
              <a:extLst>
                <a:ext uri="{FF2B5EF4-FFF2-40B4-BE49-F238E27FC236}">
                  <a16:creationId xmlns:a16="http://schemas.microsoft.com/office/drawing/2014/main" id="{116B2C13-B4C7-FF47-8C44-EBE0B76F5AA7}"/>
                </a:ext>
              </a:extLst>
            </p:cNvPr>
            <p:cNvSpPr txBox="1"/>
            <p:nvPr/>
          </p:nvSpPr>
          <p:spPr>
            <a:xfrm>
              <a:off x="3897607" y="2618175"/>
              <a:ext cx="1692836" cy="276999"/>
            </a:xfrm>
            <a:prstGeom prst="rect">
              <a:avLst/>
            </a:prstGeom>
            <a:noFill/>
          </p:spPr>
          <p:txBody>
            <a:bodyPr wrap="none" rtlCol="0">
              <a:spAutoFit/>
            </a:bodyPr>
            <a:lstStyle/>
            <a:p>
              <a:r>
                <a:rPr lang="en-US" sz="1200" dirty="0">
                  <a:solidFill>
                    <a:schemeClr val="bg1"/>
                  </a:solidFill>
                </a:rPr>
                <a:t>DISTILLATION &amp; REVIEW</a:t>
              </a:r>
            </a:p>
          </p:txBody>
        </p:sp>
        <p:pic>
          <p:nvPicPr>
            <p:cNvPr id="8" name="Picture 7" descr="A screenshot of a computer game&#10;&#10;Description automatically generated with medium confidence">
              <a:extLst>
                <a:ext uri="{FF2B5EF4-FFF2-40B4-BE49-F238E27FC236}">
                  <a16:creationId xmlns:a16="http://schemas.microsoft.com/office/drawing/2014/main" id="{320B6340-4AFD-814A-B3C8-368E223D2803}"/>
                </a:ext>
              </a:extLst>
            </p:cNvPr>
            <p:cNvPicPr>
              <a:picLocks noChangeAspect="1"/>
            </p:cNvPicPr>
            <p:nvPr/>
          </p:nvPicPr>
          <p:blipFill rotWithShape="1">
            <a:blip r:embed="rId2">
              <a:extLst>
                <a:ext uri="{28A0092B-C50C-407E-A947-70E740481C1C}">
                  <a14:useLocalDpi xmlns:a14="http://schemas.microsoft.com/office/drawing/2010/main" val="0"/>
                </a:ext>
              </a:extLst>
            </a:blip>
            <a:srcRect l="72393" t="22355" r="16982" b="69746"/>
            <a:stretch/>
          </p:blipFill>
          <p:spPr>
            <a:xfrm>
              <a:off x="9917525" y="2197095"/>
              <a:ext cx="1750219" cy="811281"/>
            </a:xfrm>
            <a:prstGeom prst="rect">
              <a:avLst/>
            </a:prstGeom>
          </p:spPr>
        </p:pic>
        <p:cxnSp>
          <p:nvCxnSpPr>
            <p:cNvPr id="10" name="Straight Connector 9">
              <a:extLst>
                <a:ext uri="{FF2B5EF4-FFF2-40B4-BE49-F238E27FC236}">
                  <a16:creationId xmlns:a16="http://schemas.microsoft.com/office/drawing/2014/main" id="{2475A307-0F19-804B-B95F-2A49AAF937A6}"/>
                </a:ext>
              </a:extLst>
            </p:cNvPr>
            <p:cNvCxnSpPr/>
            <p:nvPr/>
          </p:nvCxnSpPr>
          <p:spPr>
            <a:xfrm>
              <a:off x="3986784" y="2971800"/>
              <a:ext cx="5715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E93A235-67F0-F04A-9961-BCC2DD975E67}"/>
                </a:ext>
              </a:extLst>
            </p:cNvPr>
            <p:cNvCxnSpPr>
              <a:cxnSpLocks/>
            </p:cNvCxnSpPr>
            <p:nvPr/>
          </p:nvCxnSpPr>
          <p:spPr>
            <a:xfrm>
              <a:off x="731520" y="2971800"/>
              <a:ext cx="30815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CA3D747E-2D5B-4245-88E3-112560A1E383}"/>
              </a:ext>
            </a:extLst>
          </p:cNvPr>
          <p:cNvSpPr txBox="1"/>
          <p:nvPr/>
        </p:nvSpPr>
        <p:spPr>
          <a:xfrm>
            <a:off x="248365" y="176375"/>
            <a:ext cx="9043501" cy="584775"/>
          </a:xfrm>
          <a:prstGeom prst="rect">
            <a:avLst/>
          </a:prstGeom>
          <a:noFill/>
        </p:spPr>
        <p:txBody>
          <a:bodyPr wrap="none" lIns="0" rtlCol="0">
            <a:spAutoFit/>
          </a:bodyPr>
          <a:lstStyle/>
          <a:p>
            <a:r>
              <a:rPr lang="en-US" sz="3200" b="1" dirty="0">
                <a:latin typeface="Arial" panose="020B0604020202020204" pitchFamily="34" charset="0"/>
                <a:cs typeface="Arial" panose="020B0604020202020204" pitchFamily="34" charset="0"/>
              </a:rPr>
              <a:t>Current Safety Management Systems Process</a:t>
            </a:r>
          </a:p>
        </p:txBody>
      </p:sp>
      <p:sp>
        <p:nvSpPr>
          <p:cNvPr id="4" name="Slide Number Placeholder 3">
            <a:extLst>
              <a:ext uri="{FF2B5EF4-FFF2-40B4-BE49-F238E27FC236}">
                <a16:creationId xmlns:a16="http://schemas.microsoft.com/office/drawing/2014/main" id="{32739625-6824-AE40-9006-B2CF6B362620}"/>
              </a:ext>
            </a:extLst>
          </p:cNvPr>
          <p:cNvSpPr>
            <a:spLocks noGrp="1"/>
          </p:cNvSpPr>
          <p:nvPr>
            <p:ph type="sldNum" sz="quarter" idx="12"/>
          </p:nvPr>
        </p:nvSpPr>
        <p:spPr/>
        <p:txBody>
          <a:bodyPr/>
          <a:lstStyle/>
          <a:p>
            <a:fld id="{4F721D84-F6D2-3543-9891-5E083154C075}" type="slidenum">
              <a:rPr lang="en-US" smtClean="0"/>
              <a:t>18</a:t>
            </a:fld>
            <a:endParaRPr lang="en-US"/>
          </a:p>
        </p:txBody>
      </p:sp>
    </p:spTree>
    <p:extLst>
      <p:ext uri="{BB962C8B-B14F-4D97-AF65-F5344CB8AC3E}">
        <p14:creationId xmlns:p14="http://schemas.microsoft.com/office/powerpoint/2010/main" val="953094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B702A5-FA1D-4572-8C83-26EC75C0EF1A}"/>
              </a:ext>
            </a:extLst>
          </p:cNvPr>
          <p:cNvPicPr>
            <a:picLocks noChangeAspect="1"/>
          </p:cNvPicPr>
          <p:nvPr/>
        </p:nvPicPr>
        <p:blipFill rotWithShape="1">
          <a:blip r:embed="rId2">
            <a:extLst>
              <a:ext uri="{28A0092B-C50C-407E-A947-70E740481C1C}">
                <a14:useLocalDpi xmlns:a14="http://schemas.microsoft.com/office/drawing/2010/main" val="0"/>
              </a:ext>
            </a:extLst>
          </a:blip>
          <a:srcRect l="11609" t="19853" r="12345" b="16733"/>
          <a:stretch/>
        </p:blipFill>
        <p:spPr>
          <a:xfrm>
            <a:off x="1" y="1140822"/>
            <a:ext cx="12192000" cy="5717177"/>
          </a:xfrm>
          <a:prstGeom prst="rect">
            <a:avLst/>
          </a:prstGeom>
        </p:spPr>
      </p:pic>
      <p:sp>
        <p:nvSpPr>
          <p:cNvPr id="4" name="TextBox 3">
            <a:extLst>
              <a:ext uri="{FF2B5EF4-FFF2-40B4-BE49-F238E27FC236}">
                <a16:creationId xmlns:a16="http://schemas.microsoft.com/office/drawing/2014/main" id="{D86C95E0-DC7B-4EEA-9331-8A1D2A0650EF}"/>
              </a:ext>
            </a:extLst>
          </p:cNvPr>
          <p:cNvSpPr txBox="1"/>
          <p:nvPr/>
        </p:nvSpPr>
        <p:spPr>
          <a:xfrm>
            <a:off x="121421" y="140460"/>
            <a:ext cx="9094669"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In-Time Aviation Safety Management Systems</a:t>
            </a:r>
          </a:p>
        </p:txBody>
      </p:sp>
      <p:sp>
        <p:nvSpPr>
          <p:cNvPr id="2" name="Slide Number Placeholder 1">
            <a:extLst>
              <a:ext uri="{FF2B5EF4-FFF2-40B4-BE49-F238E27FC236}">
                <a16:creationId xmlns:a16="http://schemas.microsoft.com/office/drawing/2014/main" id="{4B5F4FB6-CC3A-8244-93EB-04A80A5CB5E0}"/>
              </a:ext>
            </a:extLst>
          </p:cNvPr>
          <p:cNvSpPr>
            <a:spLocks noGrp="1"/>
          </p:cNvSpPr>
          <p:nvPr>
            <p:ph type="sldNum" sz="quarter" idx="12"/>
          </p:nvPr>
        </p:nvSpPr>
        <p:spPr/>
        <p:txBody>
          <a:bodyPr/>
          <a:lstStyle/>
          <a:p>
            <a:fld id="{4F721D84-F6D2-3543-9891-5E083154C075}" type="slidenum">
              <a:rPr lang="en-US" smtClean="0"/>
              <a:t>19</a:t>
            </a:fld>
            <a:endParaRPr lang="en-US"/>
          </a:p>
        </p:txBody>
      </p:sp>
    </p:spTree>
    <p:extLst>
      <p:ext uri="{BB962C8B-B14F-4D97-AF65-F5344CB8AC3E}">
        <p14:creationId xmlns:p14="http://schemas.microsoft.com/office/powerpoint/2010/main" val="223784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F721D84-F6D2-3543-9891-5E083154C075}" type="slidenum">
              <a:rPr lang="en-US" smtClean="0"/>
              <a:t>20</a:t>
            </a:fld>
            <a:endParaRPr lang="en-US"/>
          </a:p>
        </p:txBody>
      </p:sp>
      <p:pic>
        <p:nvPicPr>
          <p:cNvPr id="7172" name="Picture 4" descr="https://communications.nasa.gov/sites/default/files/images/Picture13.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33000"/>
                    </a14:imgEffect>
                  </a14:imgLayer>
                </a14:imgProps>
              </a:ext>
              <a:ext uri="{28A0092B-C50C-407E-A947-70E740481C1C}">
                <a14:useLocalDpi xmlns:a14="http://schemas.microsoft.com/office/drawing/2010/main" val="0"/>
              </a:ext>
            </a:extLst>
          </a:blip>
          <a:srcRect/>
          <a:stretch>
            <a:fillRect/>
          </a:stretch>
        </p:blipFill>
        <p:spPr bwMode="auto">
          <a:xfrm>
            <a:off x="0" y="32273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2">
            <a:extLst>
              <a:ext uri="{FF2B5EF4-FFF2-40B4-BE49-F238E27FC236}">
                <a16:creationId xmlns:a16="http://schemas.microsoft.com/office/drawing/2014/main" id="{091A6F83-6C01-A14F-9A17-A18037B73B6B}"/>
              </a:ext>
            </a:extLst>
          </p:cNvPr>
          <p:cNvSpPr txBox="1">
            <a:spLocks/>
          </p:cNvSpPr>
          <p:nvPr/>
        </p:nvSpPr>
        <p:spPr>
          <a:xfrm>
            <a:off x="9439275" y="6563780"/>
            <a:ext cx="2743200" cy="28765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B5A7D23-5EA3-BB48-9A7E-29066237FEC6}" type="slidenum">
              <a:rPr lang="en-US" smtClean="0">
                <a:solidFill>
                  <a:schemeClr val="bg1"/>
                </a:solidFill>
                <a:latin typeface="Calibri"/>
              </a:rPr>
              <a:pPr>
                <a:defRPr/>
              </a:pPr>
              <a:t>20</a:t>
            </a:fld>
            <a:endParaRPr lang="en-US">
              <a:solidFill>
                <a:schemeClr val="bg1"/>
              </a:solidFill>
              <a:latin typeface="Calibri"/>
            </a:endParaRPr>
          </a:p>
        </p:txBody>
      </p:sp>
    </p:spTree>
    <p:extLst>
      <p:ext uri="{BB962C8B-B14F-4D97-AF65-F5344CB8AC3E}">
        <p14:creationId xmlns:p14="http://schemas.microsoft.com/office/powerpoint/2010/main" val="338073049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0C73AD7D52DF47897762E66F1B2557" ma:contentTypeVersion="11" ma:contentTypeDescription="Create a new document." ma:contentTypeScope="" ma:versionID="7fc5fd7ec3edafc400c0087ba0998581">
  <xsd:schema xmlns:xsd="http://www.w3.org/2001/XMLSchema" xmlns:xs="http://www.w3.org/2001/XMLSchema" xmlns:p="http://schemas.microsoft.com/office/2006/metadata/properties" xmlns:ns2="32165932-2c36-4708-8611-d0604aaae4e8" xmlns:ns3="d1e66efa-d67c-43a7-b256-98586e4d0857" targetNamespace="http://schemas.microsoft.com/office/2006/metadata/properties" ma:root="true" ma:fieldsID="1fc09f34c2930c37c8ad777f2fe9f850" ns2:_="" ns3:_="">
    <xsd:import namespace="32165932-2c36-4708-8611-d0604aaae4e8"/>
    <xsd:import namespace="d1e66efa-d67c-43a7-b256-98586e4d085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165932-2c36-4708-8611-d0604aaae4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1e66efa-d67c-43a7-b256-98586e4d085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572830-76D5-40F2-AF7F-A8BBE109654B}">
  <ds:schemaRefs>
    <ds:schemaRef ds:uri="32165932-2c36-4708-8611-d0604aaae4e8"/>
    <ds:schemaRef ds:uri="d1e66efa-d67c-43a7-b256-98586e4d085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AA11AE1-2EF7-42FC-8C02-94CBE5E94F6D}">
  <ds:schemaRefs>
    <ds:schemaRef ds:uri="http://schemas.microsoft.com/sharepoint/v3/contenttype/forms"/>
  </ds:schemaRefs>
</ds:datastoreItem>
</file>

<file path=customXml/itemProps3.xml><?xml version="1.0" encoding="utf-8"?>
<ds:datastoreItem xmlns:ds="http://schemas.openxmlformats.org/officeDocument/2006/customXml" ds:itemID="{0DC4612B-44B5-4401-ACED-5AEAB0135AA1}">
  <ds:schemaRefs>
    <ds:schemaRef ds:uri="http://schemas.microsoft.com/office/2006/documentManagement/types"/>
    <ds:schemaRef ds:uri="http://purl.org/dc/terms/"/>
    <ds:schemaRef ds:uri="http://purl.org/dc/dcmitype/"/>
    <ds:schemaRef ds:uri="http://schemas.openxmlformats.org/package/2006/metadata/core-properties"/>
    <ds:schemaRef ds:uri="http://schemas.microsoft.com/office/2006/metadata/properties"/>
    <ds:schemaRef ds:uri="http://www.w3.org/XML/1998/namespace"/>
    <ds:schemaRef ds:uri="http://purl.org/dc/elements/1.1/"/>
    <ds:schemaRef ds:uri="d1e66efa-d67c-43a7-b256-98586e4d0857"/>
    <ds:schemaRef ds:uri="32165932-2c36-4708-8611-d0604aaae4e8"/>
    <ds:schemaRef ds:uri="http://schemas.microsoft.com/office/infopath/2007/PartnerControl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608</TotalTime>
  <Words>2409</Words>
  <Application>Microsoft Macintosh PowerPoint</Application>
  <PresentationFormat>Widescreen</PresentationFormat>
  <Paragraphs>376</Paragraphs>
  <Slides>20</Slides>
  <Notes>13</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20</vt:i4>
      </vt:variant>
    </vt:vector>
  </HeadingPairs>
  <TitlesOfParts>
    <vt:vector size="35" baseType="lpstr">
      <vt:lpstr>Arial</vt:lpstr>
      <vt:lpstr>Arial Black</vt:lpstr>
      <vt:lpstr>Arial Narrow</vt:lpstr>
      <vt:lpstr>ArialMT</vt:lpstr>
      <vt:lpstr>Calibri</vt:lpstr>
      <vt:lpstr>Calibri Light</vt:lpstr>
      <vt:lpstr>Corbel</vt:lpstr>
      <vt:lpstr>Courier New</vt:lpstr>
      <vt:lpstr>System Font Regular</vt:lpstr>
      <vt:lpstr>Wingdings</vt:lpstr>
      <vt:lpstr>1_Office Theme</vt:lpstr>
      <vt:lpstr>Custom Design</vt:lpstr>
      <vt:lpstr>2_Office Theme</vt:lpstr>
      <vt:lpstr>3_Office Theme</vt:lpstr>
      <vt:lpstr>Image</vt:lpstr>
      <vt:lpstr>PowerPoint Presentation</vt:lpstr>
      <vt:lpstr>PowerPoint Presentation</vt:lpstr>
      <vt:lpstr>System-Wide Safety Project Goals</vt:lpstr>
      <vt:lpstr>NASA and Aviation Industry</vt:lpstr>
      <vt:lpstr>Long History of Working Together</vt:lpstr>
      <vt:lpstr>Current Collaborative Opportunities</vt:lpstr>
      <vt:lpstr>The Benefit to NASA</vt:lpstr>
      <vt:lpstr>The Benefit To Industry</vt:lpstr>
      <vt:lpstr>Evolution of Airspace Operations and Safety</vt:lpstr>
      <vt:lpstr>From Reactive to Proactive to Predictive SMS</vt:lpstr>
      <vt:lpstr>Achieving Aviation Safety Today</vt:lpstr>
      <vt:lpstr>Near-Term Needs and Impact</vt:lpstr>
      <vt:lpstr>How We Achieve Aviation Safety Tomorrow</vt:lpstr>
      <vt:lpstr>How We Achieve Aviation Safety Tomorrow</vt:lpstr>
      <vt:lpstr>Safety Intelligence &amp; Learning Organization</vt:lpstr>
      <vt:lpstr>Expanding Our Safety Intelligence</vt:lpstr>
      <vt:lpstr>PowerPoint Presentation</vt:lpstr>
      <vt:lpstr>PowerPoint Presentation</vt:lpstr>
      <vt:lpstr>PowerPoint Presentation</vt:lpstr>
      <vt:lpstr>PowerPoint Presentation</vt:lpstr>
    </vt:vector>
  </TitlesOfParts>
  <Company>NASA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we doing for Advanced Air Mobility (AAM)?</dc:title>
  <dc:creator>Ellis, Kyle (LARC-E1A)</dc:creator>
  <cp:lastModifiedBy>Bass, Laura S. (LARC-E1)[TEAMS3]</cp:lastModifiedBy>
  <cp:revision>21</cp:revision>
  <dcterms:created xsi:type="dcterms:W3CDTF">2020-10-26T16:28:13Z</dcterms:created>
  <dcterms:modified xsi:type="dcterms:W3CDTF">2022-05-05T21:02:32Z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0x0101008C0C73AD7D52DF47897762E66F1B2557</vt:lpwstr>
  </property>
</Properties>
</file>