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entation.xml" ContentType="application/vnd.openxmlformats-officedocument.presentationml.presentation.main+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4" r:id="rId1"/>
  </p:sldMasterIdLst>
  <p:notesMasterIdLst>
    <p:notesMasterId r:id="rId29"/>
  </p:notesMasterIdLst>
  <p:sldIdLst>
    <p:sldId id="269" r:id="rId2"/>
    <p:sldId id="389" r:id="rId3"/>
    <p:sldId id="390" r:id="rId4"/>
    <p:sldId id="362" r:id="rId5"/>
    <p:sldId id="358" r:id="rId6"/>
    <p:sldId id="364" r:id="rId7"/>
    <p:sldId id="400" r:id="rId8"/>
    <p:sldId id="407" r:id="rId9"/>
    <p:sldId id="359" r:id="rId10"/>
    <p:sldId id="374" r:id="rId11"/>
    <p:sldId id="372" r:id="rId12"/>
    <p:sldId id="258" r:id="rId13"/>
    <p:sldId id="406" r:id="rId14"/>
    <p:sldId id="276" r:id="rId15"/>
    <p:sldId id="337" r:id="rId16"/>
    <p:sldId id="352" r:id="rId17"/>
    <p:sldId id="334" r:id="rId18"/>
    <p:sldId id="340" r:id="rId19"/>
    <p:sldId id="343" r:id="rId20"/>
    <p:sldId id="341" r:id="rId21"/>
    <p:sldId id="391" r:id="rId22"/>
    <p:sldId id="408" r:id="rId23"/>
    <p:sldId id="353" r:id="rId24"/>
    <p:sldId id="387" r:id="rId25"/>
    <p:sldId id="357" r:id="rId26"/>
    <p:sldId id="380" r:id="rId27"/>
    <p:sldId id="398"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orient="horz" pos="2256" userDrawn="1">
          <p15:clr>
            <a:srgbClr val="A4A3A4"/>
          </p15:clr>
        </p15:guide>
        <p15:guide id="4" orient="horz" pos="2376" userDrawn="1">
          <p15:clr>
            <a:srgbClr val="A4A3A4"/>
          </p15:clr>
        </p15:guide>
        <p15:guide id="5" orient="horz" pos="576"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32FF"/>
    <a:srgbClr val="FF9300"/>
    <a:srgbClr val="FF40FF"/>
    <a:srgbClr val="000000"/>
    <a:srgbClr val="ED1C24"/>
    <a:srgbClr val="FC3D21"/>
    <a:srgbClr val="0066B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712" autoAdjust="0"/>
    <p:restoredTop sz="82449" autoAdjust="0"/>
  </p:normalViewPr>
  <p:slideViewPr>
    <p:cSldViewPr snapToGrid="0" showGuides="1">
      <p:cViewPr varScale="1">
        <p:scale>
          <a:sx n="104" d="100"/>
          <a:sy n="104" d="100"/>
        </p:scale>
        <p:origin x="1944" y="208"/>
      </p:cViewPr>
      <p:guideLst>
        <p:guide orient="horz" pos="2160"/>
        <p:guide pos="3840"/>
        <p:guide orient="horz" pos="2256"/>
        <p:guide orient="horz" pos="2376"/>
        <p:guide orient="horz" pos="576"/>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openxmlformats.org/officeDocument/2006/relationships/customXml" Target="../customXml/item2.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113625-F780-4664-B539-945AD998D560}" type="datetimeFigureOut">
              <a:rPr lang="en-US" smtClean="0"/>
              <a:t>5/18/22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5DA5A9-6D35-4B84-95DD-DFA9AFE7DAD0}" type="slidenum">
              <a:rPr lang="en-US" smtClean="0"/>
              <a:t>‹#›</a:t>
            </a:fld>
            <a:endParaRPr lang="en-US" dirty="0"/>
          </a:p>
        </p:txBody>
      </p:sp>
    </p:spTree>
    <p:extLst>
      <p:ext uri="{BB962C8B-B14F-4D97-AF65-F5344CB8AC3E}">
        <p14:creationId xmlns:p14="http://schemas.microsoft.com/office/powerpoint/2010/main" val="42347504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all. Thank you for coming to this talk on simulations of the atmospheric entry of Hayabusa2 and comparisons with measured data acquired in an airborne imaging campaign</a:t>
            </a:r>
          </a:p>
          <a:p>
            <a:r>
              <a:rPr lang="en-US" dirty="0"/>
              <a:t>I am presenting this talk on behalf of my co-authors David Saunders, Brett Cruden, and Jay Grinstead – all from NASA Ames Research Center.</a:t>
            </a:r>
          </a:p>
          <a:p>
            <a:endParaRPr lang="en-US" dirty="0"/>
          </a:p>
          <a:p>
            <a:r>
              <a:rPr lang="en-US" dirty="0"/>
              <a:t>I’ll begin with a brief background and state what the objective is of the present work.</a:t>
            </a:r>
          </a:p>
        </p:txBody>
      </p:sp>
      <p:sp>
        <p:nvSpPr>
          <p:cNvPr id="4" name="Slide Number Placeholder 3"/>
          <p:cNvSpPr>
            <a:spLocks noGrp="1"/>
          </p:cNvSpPr>
          <p:nvPr>
            <p:ph type="sldNum" sz="quarter" idx="5"/>
          </p:nvPr>
        </p:nvSpPr>
        <p:spPr/>
        <p:txBody>
          <a:bodyPr/>
          <a:lstStyle/>
          <a:p>
            <a:fld id="{985DA5A9-6D35-4B84-95DD-DFA9AFE7DAD0}" type="slidenum">
              <a:rPr lang="en-US" smtClean="0"/>
              <a:t>1</a:t>
            </a:fld>
            <a:endParaRPr lang="en-US" dirty="0"/>
          </a:p>
        </p:txBody>
      </p:sp>
    </p:spTree>
    <p:extLst>
      <p:ext uri="{BB962C8B-B14F-4D97-AF65-F5344CB8AC3E}">
        <p14:creationId xmlns:p14="http://schemas.microsoft.com/office/powerpoint/2010/main" val="61588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Given 3 inputs: (i) BET, (ii) slant range and view angle, and (iii) measured spectral irradiance.</a:t>
            </a:r>
          </a:p>
          <a:p>
            <a:r>
              <a:rPr lang="en-US" dirty="0"/>
              <a:t>The objective is to compute and compare simulated irradiance with measurements</a:t>
            </a:r>
          </a:p>
          <a:p>
            <a:r>
              <a:rPr lang="en-US" dirty="0"/>
              <a:t>The techniques and models would be very useful for OSIRIS-</a:t>
            </a:r>
            <a:r>
              <a:rPr lang="en-US" dirty="0" err="1"/>
              <a:t>REx</a:t>
            </a:r>
            <a:r>
              <a:rPr lang="en-US" dirty="0"/>
              <a:t> </a:t>
            </a:r>
          </a:p>
        </p:txBody>
      </p:sp>
      <p:sp>
        <p:nvSpPr>
          <p:cNvPr id="4" name="Slide Number Placeholder 3"/>
          <p:cNvSpPr>
            <a:spLocks noGrp="1"/>
          </p:cNvSpPr>
          <p:nvPr>
            <p:ph type="sldNum" sz="quarter" idx="5"/>
          </p:nvPr>
        </p:nvSpPr>
        <p:spPr/>
        <p:txBody>
          <a:bodyPr/>
          <a:lstStyle/>
          <a:p>
            <a:fld id="{985DA5A9-6D35-4B84-95DD-DFA9AFE7DAD0}" type="slidenum">
              <a:rPr lang="en-US" smtClean="0"/>
              <a:t>2</a:t>
            </a:fld>
            <a:endParaRPr lang="en-US" dirty="0"/>
          </a:p>
        </p:txBody>
      </p:sp>
    </p:spTree>
    <p:extLst>
      <p:ext uri="{BB962C8B-B14F-4D97-AF65-F5344CB8AC3E}">
        <p14:creationId xmlns:p14="http://schemas.microsoft.com/office/powerpoint/2010/main" val="41769846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6 steps of the simulation process are listed here. These steps are discussed in detail in the written paper</a:t>
            </a:r>
          </a:p>
          <a:p>
            <a:r>
              <a:rPr lang="en-US" dirty="0"/>
              <a:t>The 22-species model accounts for CO2, </a:t>
            </a:r>
            <a:r>
              <a:rPr lang="en-US" dirty="0" err="1"/>
              <a:t>Ar</a:t>
            </a:r>
            <a:r>
              <a:rPr lang="en-US" dirty="0"/>
              <a:t>, and H2O – all trace species in the atmosphere. The intent is to see what impact atmospheric composition has on the results.</a:t>
            </a:r>
          </a:p>
        </p:txBody>
      </p:sp>
      <p:sp>
        <p:nvSpPr>
          <p:cNvPr id="4" name="Slide Number Placeholder 3"/>
          <p:cNvSpPr>
            <a:spLocks noGrp="1"/>
          </p:cNvSpPr>
          <p:nvPr>
            <p:ph type="sldNum" sz="quarter" idx="5"/>
          </p:nvPr>
        </p:nvSpPr>
        <p:spPr/>
        <p:txBody>
          <a:bodyPr/>
          <a:lstStyle/>
          <a:p>
            <a:fld id="{985DA5A9-6D35-4B84-95DD-DFA9AFE7DAD0}" type="slidenum">
              <a:rPr lang="en-US" smtClean="0"/>
              <a:t>3</a:t>
            </a:fld>
            <a:endParaRPr lang="en-US" dirty="0"/>
          </a:p>
        </p:txBody>
      </p:sp>
    </p:spTree>
    <p:extLst>
      <p:ext uri="{BB962C8B-B14F-4D97-AF65-F5344CB8AC3E}">
        <p14:creationId xmlns:p14="http://schemas.microsoft.com/office/powerpoint/2010/main" val="7230064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Material response is a key step in the simulations.</a:t>
            </a:r>
          </a:p>
          <a:p>
            <a:r>
              <a:rPr lang="en-US" dirty="0"/>
              <a:t>There are papers on Hayabusa surface temperatures. Although useful, a true materials response solver would also provide information (number densities) of pyrolysis species, which must be included in radiance computations.</a:t>
            </a:r>
          </a:p>
          <a:p>
            <a:endParaRPr lang="en-US" dirty="0"/>
          </a:p>
          <a:p>
            <a:r>
              <a:rPr lang="en-US" dirty="0"/>
              <a:t>Seeing that the surface temperature distributions collapse around a mean when normalized, we assume the distribution to hold for all time. The problem then reduces to just the knowledge of temperature at the stagnation point.</a:t>
            </a:r>
          </a:p>
          <a:p>
            <a:endParaRPr lang="en-US" dirty="0"/>
          </a:p>
          <a:p>
            <a:r>
              <a:rPr lang="en-US" dirty="0"/>
              <a:t>In hindsight, we probably should have used the results of Suzuki et al. from Hayabusa imaging. However, we decided to use the combination of FIAT and TRAJ. TRAJ constructs the 3DOF flight trajectory of Hayabusa2 given the geometry and entry state. The built-in correlations for stagnation point aerothermal environments are then used to determine the thermal response of an assumed material, full-density carbon-phenolic in this case. The predicted stag. Temperature is then used with the normalized surface temperature distribution to construct a new surface temperature distribution. Flow computations are performed with this new distribution.</a:t>
            </a:r>
          </a:p>
        </p:txBody>
      </p:sp>
      <p:sp>
        <p:nvSpPr>
          <p:cNvPr id="4" name="Slide Number Placeholder 3"/>
          <p:cNvSpPr>
            <a:spLocks noGrp="1"/>
          </p:cNvSpPr>
          <p:nvPr>
            <p:ph type="sldNum" sz="quarter" idx="5"/>
          </p:nvPr>
        </p:nvSpPr>
        <p:spPr/>
        <p:txBody>
          <a:bodyPr/>
          <a:lstStyle/>
          <a:p>
            <a:fld id="{985DA5A9-6D35-4B84-95DD-DFA9AFE7DAD0}" type="slidenum">
              <a:rPr lang="en-US" smtClean="0"/>
              <a:t>4</a:t>
            </a:fld>
            <a:endParaRPr lang="en-US" dirty="0"/>
          </a:p>
        </p:txBody>
      </p:sp>
    </p:spTree>
    <p:extLst>
      <p:ext uri="{BB962C8B-B14F-4D97-AF65-F5344CB8AC3E}">
        <p14:creationId xmlns:p14="http://schemas.microsoft.com/office/powerpoint/2010/main" val="39454861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computation is to establish the sensitivity of irradiance to slant range and view angle. </a:t>
            </a:r>
          </a:p>
          <a:p>
            <a:endParaRPr lang="en-US" dirty="0"/>
          </a:p>
          <a:p>
            <a:r>
              <a:rPr lang="en-US" dirty="0"/>
              <a:t>We consider the same condition as in the previous computation, i.e., CFD flow field solutions without any material response.</a:t>
            </a:r>
          </a:p>
          <a:p>
            <a:endParaRPr lang="en-US" dirty="0"/>
          </a:p>
          <a:p>
            <a:r>
              <a:rPr lang="en-US" dirty="0"/>
              <a:t>The figure on the left shows spectral  irradiances for 5 values of slant range and a fixed view angle of 20° – nominal, nominal±50 km, and nominal±100 km. The impact is very clear – the farther away the source the dimmer it is. The increase in irradiance increases nonlinearly with decreasing slant range.</a:t>
            </a:r>
          </a:p>
          <a:p>
            <a:endParaRPr lang="en-US" dirty="0"/>
          </a:p>
          <a:p>
            <a:r>
              <a:rPr lang="en-US" dirty="0"/>
              <a:t>The figure on the right shows spectral irradiances for 6 values of view angle for a fixed slant range. From 0° to 5° irradiance increases slightly because the hot shoulder comes into view. After that the irradiance decreases with view angle because the area of the </a:t>
            </a:r>
            <a:r>
              <a:rPr lang="en-US" dirty="0" err="1"/>
              <a:t>aeroheated</a:t>
            </a:r>
            <a:r>
              <a:rPr lang="en-US" dirty="0"/>
              <a:t> surface presented to the imaging plane decreases</a:t>
            </a:r>
          </a:p>
          <a:p>
            <a:endParaRPr lang="en-US" dirty="0"/>
          </a:p>
          <a:p>
            <a:r>
              <a:rPr lang="en-US" dirty="0"/>
              <a:t>Overall slant range has a greater impact on irradiance – a fact that will come in handy when the observation time has to be shifted to synchronize with the SRC flight trajectory time.</a:t>
            </a:r>
          </a:p>
        </p:txBody>
      </p:sp>
      <p:sp>
        <p:nvSpPr>
          <p:cNvPr id="4" name="Slide Number Placeholder 3"/>
          <p:cNvSpPr>
            <a:spLocks noGrp="1"/>
          </p:cNvSpPr>
          <p:nvPr>
            <p:ph type="sldNum" sz="quarter" idx="5"/>
          </p:nvPr>
        </p:nvSpPr>
        <p:spPr/>
        <p:txBody>
          <a:bodyPr/>
          <a:lstStyle/>
          <a:p>
            <a:fld id="{985DA5A9-6D35-4B84-95DD-DFA9AFE7DAD0}" type="slidenum">
              <a:rPr lang="en-US" smtClean="0"/>
              <a:t>5</a:t>
            </a:fld>
            <a:endParaRPr lang="en-US" dirty="0"/>
          </a:p>
        </p:txBody>
      </p:sp>
    </p:spTree>
    <p:extLst>
      <p:ext uri="{BB962C8B-B14F-4D97-AF65-F5344CB8AC3E}">
        <p14:creationId xmlns:p14="http://schemas.microsoft.com/office/powerpoint/2010/main" val="29464152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sampling of results is shown in this slide. There are a lot more details in the written paper.</a:t>
            </a:r>
          </a:p>
          <a:p>
            <a:endParaRPr lang="en-US" dirty="0"/>
          </a:p>
          <a:p>
            <a:r>
              <a:rPr lang="en-US" dirty="0"/>
              <a:t>The orange curve is the CFD result without any material response. Atmospheric attenuation is considered here. Since the CFD boundary condition does not consider heat loss through the thickness of the material, the predicted surface temperature will be higher than actual.</a:t>
            </a:r>
          </a:p>
          <a:p>
            <a:r>
              <a:rPr lang="en-US" dirty="0"/>
              <a:t>The blue curve includes material response, in that it simply takes the stagnation point temperature value for the assumed FDCP material and computes a surface temperature distribution from the normalized curve shown previously. The predicted irradiance is still too high compared to measurement suggesting the surface temperature is too high.</a:t>
            </a:r>
          </a:p>
          <a:p>
            <a:r>
              <a:rPr lang="en-US" dirty="0"/>
              <a:t>To match measurement, one has to reduced the stagnation temperature by as much as 400-500 K to reduce the irradiance. The predicted irradiance for a stag. Point temperature decrease of 500 K is shown as the magenta curve.</a:t>
            </a:r>
          </a:p>
          <a:p>
            <a:endParaRPr lang="en-US" dirty="0"/>
          </a:p>
          <a:p>
            <a:r>
              <a:rPr lang="en-US" dirty="0"/>
              <a:t>The middle figure replaces the measured irradiance at t = 77.5 s (instrument time) with the measurement at t = 85 s. That is, we shift the measurement time by 7.5 s. While the match with prediction is improved in the visible wavelength range (350-700 nm), there is still disagreement in the longer wavelength region. The reason is that although the measurement is shifted by 7.5 s, the slant range and view angle are not shifted correspondingly.</a:t>
            </a:r>
          </a:p>
          <a:p>
            <a:endParaRPr lang="en-US" dirty="0"/>
          </a:p>
          <a:p>
            <a:r>
              <a:rPr lang="en-US" dirty="0"/>
              <a:t>The right figure now includes the changed slant range and view angle corresponding to the 7.5 s time shift – slant range </a:t>
            </a:r>
            <a:r>
              <a:rPr lang="en-US" i="1" dirty="0"/>
              <a:t>decreases</a:t>
            </a:r>
            <a:r>
              <a:rPr lang="en-US" i="0" dirty="0"/>
              <a:t> and view angle </a:t>
            </a:r>
            <a:r>
              <a:rPr lang="en-US" i="1" dirty="0"/>
              <a:t>increases</a:t>
            </a:r>
            <a:r>
              <a:rPr lang="en-US" i="0" dirty="0"/>
              <a:t>. However, the decrease in slant range has a bigger impact. </a:t>
            </a:r>
          </a:p>
          <a:p>
            <a:endParaRPr lang="en-US" i="0" dirty="0"/>
          </a:p>
          <a:p>
            <a:r>
              <a:rPr lang="en-US" i="0" dirty="0"/>
              <a:t>The precise amount of shifting necessary will depend on inclusion of pyrolysis species in the hot boundary layer. However, the trends are encouraging.</a:t>
            </a:r>
            <a:endParaRPr lang="en-US" dirty="0"/>
          </a:p>
        </p:txBody>
      </p:sp>
      <p:sp>
        <p:nvSpPr>
          <p:cNvPr id="4" name="Slide Number Placeholder 3"/>
          <p:cNvSpPr>
            <a:spLocks noGrp="1"/>
          </p:cNvSpPr>
          <p:nvPr>
            <p:ph type="sldNum" sz="quarter" idx="5"/>
          </p:nvPr>
        </p:nvSpPr>
        <p:spPr/>
        <p:txBody>
          <a:bodyPr/>
          <a:lstStyle/>
          <a:p>
            <a:fld id="{985DA5A9-6D35-4B84-95DD-DFA9AFE7DAD0}" type="slidenum">
              <a:rPr lang="en-US" smtClean="0"/>
              <a:t>6</a:t>
            </a:fld>
            <a:endParaRPr lang="en-US" dirty="0"/>
          </a:p>
        </p:txBody>
      </p:sp>
    </p:spTree>
    <p:extLst>
      <p:ext uri="{BB962C8B-B14F-4D97-AF65-F5344CB8AC3E}">
        <p14:creationId xmlns:p14="http://schemas.microsoft.com/office/powerpoint/2010/main" val="41253385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can also look at wavelength slices</a:t>
            </a:r>
          </a:p>
          <a:p>
            <a:r>
              <a:rPr lang="en-US" dirty="0"/>
              <a:t>The traces are smoothed to see when the spectral features peak – we need not yet be concerned about the absolute value of irradiance at this point</a:t>
            </a:r>
          </a:p>
          <a:p>
            <a:r>
              <a:rPr lang="en-US" dirty="0"/>
              <a:t>The timing of the peaks do tell us something about the flight</a:t>
            </a:r>
          </a:p>
          <a:p>
            <a:r>
              <a:rPr lang="en-US" dirty="0"/>
              <a:t>For instance, atomic N and O peak before the others. This suggests that these species are of shock-layer origin.</a:t>
            </a:r>
          </a:p>
          <a:p>
            <a:r>
              <a:rPr lang="en-US" dirty="0"/>
              <a:t>The Na and CN band head peak later and suggest that these species are of heatshield origin.</a:t>
            </a:r>
          </a:p>
          <a:p>
            <a:r>
              <a:rPr lang="en-US" dirty="0"/>
              <a:t>There is some ambiguity in the peak of H.</a:t>
            </a:r>
          </a:p>
        </p:txBody>
      </p:sp>
      <p:sp>
        <p:nvSpPr>
          <p:cNvPr id="4" name="Slide Number Placeholder 3"/>
          <p:cNvSpPr>
            <a:spLocks noGrp="1"/>
          </p:cNvSpPr>
          <p:nvPr>
            <p:ph type="sldNum" sz="quarter" idx="5"/>
          </p:nvPr>
        </p:nvSpPr>
        <p:spPr/>
        <p:txBody>
          <a:bodyPr/>
          <a:lstStyle/>
          <a:p>
            <a:fld id="{985DA5A9-6D35-4B84-95DD-DFA9AFE7DAD0}" type="slidenum">
              <a:rPr lang="en-US" smtClean="0"/>
              <a:t>7</a:t>
            </a:fld>
            <a:endParaRPr lang="en-US" dirty="0"/>
          </a:p>
        </p:txBody>
      </p:sp>
    </p:spTree>
    <p:extLst>
      <p:ext uri="{BB962C8B-B14F-4D97-AF65-F5344CB8AC3E}">
        <p14:creationId xmlns:p14="http://schemas.microsoft.com/office/powerpoint/2010/main" val="8537949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85DA5A9-6D35-4B84-95DD-DFA9AFE7DAD0}" type="slidenum">
              <a:rPr lang="en-US" smtClean="0"/>
              <a:t>8</a:t>
            </a:fld>
            <a:endParaRPr lang="en-US" dirty="0"/>
          </a:p>
        </p:txBody>
      </p:sp>
    </p:spTree>
    <p:extLst>
      <p:ext uri="{BB962C8B-B14F-4D97-AF65-F5344CB8AC3E}">
        <p14:creationId xmlns:p14="http://schemas.microsoft.com/office/powerpoint/2010/main" val="41253385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85DA5A9-6D35-4B84-95DD-DFA9AFE7DAD0}" type="slidenum">
              <a:rPr lang="en-US" smtClean="0"/>
              <a:t>9</a:t>
            </a:fld>
            <a:endParaRPr lang="en-US" dirty="0"/>
          </a:p>
        </p:txBody>
      </p:sp>
    </p:spTree>
    <p:extLst>
      <p:ext uri="{BB962C8B-B14F-4D97-AF65-F5344CB8AC3E}">
        <p14:creationId xmlns:p14="http://schemas.microsoft.com/office/powerpoint/2010/main" val="18105299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85DA5A9-6D35-4B84-95DD-DFA9AFE7DAD0}" type="slidenum">
              <a:rPr lang="en-US" smtClean="0"/>
              <a:t>10</a:t>
            </a:fld>
            <a:endParaRPr lang="en-US" dirty="0"/>
          </a:p>
        </p:txBody>
      </p:sp>
    </p:spTree>
    <p:extLst>
      <p:ext uri="{BB962C8B-B14F-4D97-AF65-F5344CB8AC3E}">
        <p14:creationId xmlns:p14="http://schemas.microsoft.com/office/powerpoint/2010/main" val="26461531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85DA5A9-6D35-4B84-95DD-DFA9AFE7DAD0}" type="slidenum">
              <a:rPr lang="en-US" smtClean="0"/>
              <a:t>11</a:t>
            </a:fld>
            <a:endParaRPr lang="en-US" dirty="0"/>
          </a:p>
        </p:txBody>
      </p:sp>
    </p:spTree>
    <p:extLst>
      <p:ext uri="{BB962C8B-B14F-4D97-AF65-F5344CB8AC3E}">
        <p14:creationId xmlns:p14="http://schemas.microsoft.com/office/powerpoint/2010/main" val="219254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Airborne imaging of the atmospheric passage of a sample return has been done three times now</a:t>
            </a:r>
          </a:p>
          <a:p>
            <a:r>
              <a:rPr lang="en-US" dirty="0"/>
              <a:t>Hayabusa2 is the latest in the series and OSIRIS-</a:t>
            </a:r>
            <a:r>
              <a:rPr lang="en-US" dirty="0" err="1"/>
              <a:t>REx</a:t>
            </a:r>
            <a:r>
              <a:rPr lang="en-US" dirty="0"/>
              <a:t> is expected next Fall.</a:t>
            </a:r>
          </a:p>
          <a:p>
            <a:r>
              <a:rPr lang="en-US" dirty="0"/>
              <a:t>There are only 2 configurations – 45° sphere-cone and 60° sphere-cone, with Hayabusa|2 being one half the diameter of Stardust.</a:t>
            </a:r>
          </a:p>
          <a:p>
            <a:r>
              <a:rPr lang="en-US" dirty="0"/>
              <a:t>The nose radii of the two configurations are very similar</a:t>
            </a:r>
          </a:p>
          <a:p>
            <a:endParaRPr lang="en-US" dirty="0"/>
          </a:p>
          <a:p>
            <a:r>
              <a:rPr lang="en-US" dirty="0"/>
              <a:t>We consider the concept of airborne imaging next</a:t>
            </a:r>
          </a:p>
        </p:txBody>
      </p:sp>
      <p:sp>
        <p:nvSpPr>
          <p:cNvPr id="4" name="Slide Number Placeholder 3"/>
          <p:cNvSpPr>
            <a:spLocks noGrp="1"/>
          </p:cNvSpPr>
          <p:nvPr>
            <p:ph type="sldNum" sz="quarter" idx="5"/>
          </p:nvPr>
        </p:nvSpPr>
        <p:spPr/>
        <p:txBody>
          <a:bodyPr/>
          <a:lstStyle/>
          <a:p>
            <a:fld id="{985DA5A9-6D35-4B84-95DD-DFA9AFE7DAD0}" type="slidenum">
              <a:rPr lang="en-US" smtClean="0"/>
              <a:t>14</a:t>
            </a:fld>
            <a:endParaRPr lang="en-US" dirty="0"/>
          </a:p>
        </p:txBody>
      </p:sp>
    </p:spTree>
    <p:extLst>
      <p:ext uri="{BB962C8B-B14F-4D97-AF65-F5344CB8AC3E}">
        <p14:creationId xmlns:p14="http://schemas.microsoft.com/office/powerpoint/2010/main" val="29718729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concept of airborne imaging is quite simple</a:t>
            </a:r>
          </a:p>
          <a:p>
            <a:r>
              <a:rPr lang="en-US" dirty="0"/>
              <a:t>The spectral radiance from SRC </a:t>
            </a:r>
            <a:r>
              <a:rPr lang="en-US" dirty="0" err="1"/>
              <a:t>flowfield</a:t>
            </a:r>
            <a:r>
              <a:rPr lang="en-US" dirty="0"/>
              <a:t> and surface is summed (integrated) into the the field of view of the sensor onboard the aircraft.</a:t>
            </a:r>
          </a:p>
          <a:p>
            <a:r>
              <a:rPr lang="en-US" dirty="0"/>
              <a:t>Transport of radiance from the imaging plane is attenuated by atmospheric absorption.</a:t>
            </a:r>
          </a:p>
          <a:p>
            <a:r>
              <a:rPr lang="en-US" dirty="0"/>
              <a:t>The net spectral irradiance at the sensor is convolved with the instrument or slit function to obtain the simulated result that can be compared directly against measurement</a:t>
            </a:r>
          </a:p>
          <a:p>
            <a:r>
              <a:rPr lang="en-US" dirty="0"/>
              <a:t>The two key variables are the slant range and the view angle</a:t>
            </a:r>
          </a:p>
          <a:p>
            <a:r>
              <a:rPr lang="en-US" dirty="0"/>
              <a:t>The primary drawbacks are: (i) lack of (V)UV access due to the ozone layer, and (ii) lack of spatial resolution of the SRC – point source on the scale of the problem.</a:t>
            </a:r>
          </a:p>
          <a:p>
            <a:r>
              <a:rPr lang="en-US" dirty="0"/>
              <a:t>More details are in the written paper.</a:t>
            </a:r>
          </a:p>
        </p:txBody>
      </p:sp>
      <p:sp>
        <p:nvSpPr>
          <p:cNvPr id="4" name="Slide Number Placeholder 3"/>
          <p:cNvSpPr>
            <a:spLocks noGrp="1"/>
          </p:cNvSpPr>
          <p:nvPr>
            <p:ph type="sldNum" sz="quarter" idx="5"/>
          </p:nvPr>
        </p:nvSpPr>
        <p:spPr/>
        <p:txBody>
          <a:bodyPr/>
          <a:lstStyle/>
          <a:p>
            <a:fld id="{985DA5A9-6D35-4B84-95DD-DFA9AFE7DAD0}" type="slidenum">
              <a:rPr lang="en-US" smtClean="0"/>
              <a:t>15</a:t>
            </a:fld>
            <a:endParaRPr lang="en-US" dirty="0"/>
          </a:p>
        </p:txBody>
      </p:sp>
    </p:spTree>
    <p:extLst>
      <p:ext uri="{BB962C8B-B14F-4D97-AF65-F5344CB8AC3E}">
        <p14:creationId xmlns:p14="http://schemas.microsoft.com/office/powerpoint/2010/main" val="36974963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view angle concept is easy to understand if we use the rotational symmetry of the SRC</a:t>
            </a:r>
          </a:p>
          <a:p>
            <a:r>
              <a:rPr lang="en-US" dirty="0"/>
              <a:t>Since radiance is from two sources – shock-heated gas mixture around the capsule and the surface of the capsule itself – </a:t>
            </a:r>
            <a:r>
              <a:rPr lang="en-US" dirty="0" err="1"/>
              <a:t>isocontours</a:t>
            </a:r>
            <a:r>
              <a:rPr lang="en-US" dirty="0"/>
              <a:t> of temperature are shown as representative of volumetric radiation, and surface temperature contours are shown as representative of surface radiation.</a:t>
            </a:r>
          </a:p>
          <a:p>
            <a:r>
              <a:rPr lang="en-US" dirty="0"/>
              <a:t>The frame around each figure is the imaging plane. Its normal is into the plane of the paper.</a:t>
            </a:r>
          </a:p>
          <a:p>
            <a:r>
              <a:rPr lang="en-US" dirty="0"/>
              <a:t>Increasing view angle then means increasing yaw of the capsule relative to the normal of the imaging plane.</a:t>
            </a:r>
          </a:p>
          <a:p>
            <a:endParaRPr lang="en-US" dirty="0"/>
          </a:p>
          <a:p>
            <a:r>
              <a:rPr lang="en-US" dirty="0"/>
              <a:t>We need three pieces of information to perform simulations.</a:t>
            </a:r>
          </a:p>
        </p:txBody>
      </p:sp>
      <p:sp>
        <p:nvSpPr>
          <p:cNvPr id="4" name="Slide Number Placeholder 3"/>
          <p:cNvSpPr>
            <a:spLocks noGrp="1"/>
          </p:cNvSpPr>
          <p:nvPr>
            <p:ph type="sldNum" sz="quarter" idx="5"/>
          </p:nvPr>
        </p:nvSpPr>
        <p:spPr/>
        <p:txBody>
          <a:bodyPr/>
          <a:lstStyle/>
          <a:p>
            <a:fld id="{985DA5A9-6D35-4B84-95DD-DFA9AFE7DAD0}" type="slidenum">
              <a:rPr lang="en-US" smtClean="0"/>
              <a:t>16</a:t>
            </a:fld>
            <a:endParaRPr lang="en-US" dirty="0"/>
          </a:p>
        </p:txBody>
      </p:sp>
    </p:spTree>
    <p:extLst>
      <p:ext uri="{BB962C8B-B14F-4D97-AF65-F5344CB8AC3E}">
        <p14:creationId xmlns:p14="http://schemas.microsoft.com/office/powerpoint/2010/main" val="1443732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piece of information is the best estimated trajectory.</a:t>
            </a:r>
          </a:p>
          <a:p>
            <a:r>
              <a:rPr lang="en-US" dirty="0"/>
              <a:t>The BETs of Stardust and Hayabusa2 are compared in the altitude-velocity plot. The BETs are 3DOF and ballistic, i.e., no vehicle dynamics and no angle of attack.</a:t>
            </a:r>
          </a:p>
          <a:p>
            <a:r>
              <a:rPr lang="en-US" dirty="0"/>
              <a:t>The symbols are points selected along the Hayabusa2 trajectory for simulations. The points are space 2.5 s apart.</a:t>
            </a:r>
          </a:p>
          <a:p>
            <a:r>
              <a:rPr lang="en-US" dirty="0"/>
              <a:t>Continuum flow computations for times earlier than 67.5 s are not attempted because Knudsen numbers (based on nose radius) are large</a:t>
            </a:r>
          </a:p>
          <a:p>
            <a:r>
              <a:rPr lang="en-US" dirty="0"/>
              <a:t>The lack of flow solutions at earlier time causes problems in estimating material thermal response</a:t>
            </a:r>
          </a:p>
          <a:p>
            <a:r>
              <a:rPr lang="en-US" dirty="0"/>
              <a:t>Through the use of engineering correlations, one can determine the times are which radiative, total, and convective heating to the stag. point peak along the trajectory</a:t>
            </a:r>
          </a:p>
        </p:txBody>
      </p:sp>
      <p:sp>
        <p:nvSpPr>
          <p:cNvPr id="4" name="Slide Number Placeholder 3"/>
          <p:cNvSpPr>
            <a:spLocks noGrp="1"/>
          </p:cNvSpPr>
          <p:nvPr>
            <p:ph type="sldNum" sz="quarter" idx="5"/>
          </p:nvPr>
        </p:nvSpPr>
        <p:spPr/>
        <p:txBody>
          <a:bodyPr/>
          <a:lstStyle/>
          <a:p>
            <a:fld id="{985DA5A9-6D35-4B84-95DD-DFA9AFE7DAD0}" type="slidenum">
              <a:rPr lang="en-US" smtClean="0"/>
              <a:t>17</a:t>
            </a:fld>
            <a:endParaRPr lang="en-US" dirty="0"/>
          </a:p>
        </p:txBody>
      </p:sp>
    </p:spTree>
    <p:extLst>
      <p:ext uri="{BB962C8B-B14F-4D97-AF65-F5344CB8AC3E}">
        <p14:creationId xmlns:p14="http://schemas.microsoft.com/office/powerpoint/2010/main" val="11805086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piece of information is the temporal variation of the slant range (from a/c to SRC) and the view angle.</a:t>
            </a:r>
          </a:p>
          <a:p>
            <a:r>
              <a:rPr lang="en-US" dirty="0"/>
              <a:t>Knowing the position of the SRC in an inertial frame and the position of the aircraft in the same inertial frame, the separation distance and the relative angles of the two can be computed</a:t>
            </a:r>
          </a:p>
          <a:p>
            <a:r>
              <a:rPr lang="en-US" dirty="0"/>
              <a:t>The traces shown as solid lines assume that the SRC and aircraft clocks are synchronized</a:t>
            </a:r>
          </a:p>
          <a:p>
            <a:r>
              <a:rPr lang="en-US" dirty="0"/>
              <a:t>If the instrument was turned on a few seconds </a:t>
            </a:r>
            <a:r>
              <a:rPr lang="en-US" i="1" dirty="0"/>
              <a:t>after</a:t>
            </a:r>
            <a:r>
              <a:rPr lang="en-US" i="0" dirty="0"/>
              <a:t> the SRC hit entry interface (200 km altitude), then traces will have to be shifted by the delay.</a:t>
            </a:r>
          </a:p>
          <a:p>
            <a:r>
              <a:rPr lang="en-US" i="0" dirty="0"/>
              <a:t>The shifted traces are shown as dashed lines; a delay of 7.5 s is assumed here</a:t>
            </a:r>
          </a:p>
          <a:p>
            <a:r>
              <a:rPr lang="en-US" i="0" dirty="0"/>
              <a:t>The consequence of the time shift is that both slant range and view angle change as well.</a:t>
            </a:r>
            <a:endParaRPr lang="en-US" dirty="0"/>
          </a:p>
          <a:p>
            <a:endParaRPr lang="en-US" dirty="0"/>
          </a:p>
        </p:txBody>
      </p:sp>
      <p:sp>
        <p:nvSpPr>
          <p:cNvPr id="4" name="Slide Number Placeholder 3"/>
          <p:cNvSpPr>
            <a:spLocks noGrp="1"/>
          </p:cNvSpPr>
          <p:nvPr>
            <p:ph type="sldNum" sz="quarter" idx="5"/>
          </p:nvPr>
        </p:nvSpPr>
        <p:spPr/>
        <p:txBody>
          <a:bodyPr/>
          <a:lstStyle/>
          <a:p>
            <a:fld id="{985DA5A9-6D35-4B84-95DD-DFA9AFE7DAD0}" type="slidenum">
              <a:rPr lang="en-US" smtClean="0"/>
              <a:t>18</a:t>
            </a:fld>
            <a:endParaRPr lang="en-US" dirty="0"/>
          </a:p>
        </p:txBody>
      </p:sp>
    </p:spTree>
    <p:extLst>
      <p:ext uri="{BB962C8B-B14F-4D97-AF65-F5344CB8AC3E}">
        <p14:creationId xmlns:p14="http://schemas.microsoft.com/office/powerpoint/2010/main" val="42558596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third piece of information that is needed is measurement results.</a:t>
            </a:r>
          </a:p>
          <a:p>
            <a:r>
              <a:rPr lang="en-US" dirty="0"/>
              <a:t>Of the 5 instruments that flew onboard the N520 aircraft, the CALSPEC instrument is the primary focus of this talk.</a:t>
            </a:r>
          </a:p>
          <a:p>
            <a:r>
              <a:rPr lang="en-US" dirty="0"/>
              <a:t>The molecular bands and atomic lines of interest are listed here.</a:t>
            </a:r>
          </a:p>
          <a:p>
            <a:r>
              <a:rPr lang="en-US" dirty="0"/>
              <a:t>In the X I notation, X is the symbol of the atomic element, and I is the ionization stage, I means neutral</a:t>
            </a:r>
          </a:p>
        </p:txBody>
      </p:sp>
      <p:sp>
        <p:nvSpPr>
          <p:cNvPr id="4" name="Slide Number Placeholder 3"/>
          <p:cNvSpPr>
            <a:spLocks noGrp="1"/>
          </p:cNvSpPr>
          <p:nvPr>
            <p:ph type="sldNum" sz="quarter" idx="5"/>
          </p:nvPr>
        </p:nvSpPr>
        <p:spPr/>
        <p:txBody>
          <a:bodyPr/>
          <a:lstStyle/>
          <a:p>
            <a:fld id="{985DA5A9-6D35-4B84-95DD-DFA9AFE7DAD0}" type="slidenum">
              <a:rPr lang="en-US" smtClean="0"/>
              <a:t>19</a:t>
            </a:fld>
            <a:endParaRPr lang="en-US" dirty="0"/>
          </a:p>
        </p:txBody>
      </p:sp>
    </p:spTree>
    <p:extLst>
      <p:ext uri="{BB962C8B-B14F-4D97-AF65-F5344CB8AC3E}">
        <p14:creationId xmlns:p14="http://schemas.microsoft.com/office/powerpoint/2010/main" val="31949591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CALSPEC data – spectrally and temporally resolved irradiance – shown here as function of wavelength (in nm) and time (in s).</a:t>
            </a:r>
          </a:p>
          <a:p>
            <a:r>
              <a:rPr lang="en-US" dirty="0"/>
              <a:t>The 3D surface is painted by the magnitude of irradiance.</a:t>
            </a:r>
          </a:p>
          <a:p>
            <a:r>
              <a:rPr lang="en-US" dirty="0"/>
              <a:t>One can extract time and wavelength slices from this 3D map. Time slices are shown as yellow traces and wavelength slices are shown as red traces</a:t>
            </a:r>
          </a:p>
        </p:txBody>
      </p:sp>
      <p:sp>
        <p:nvSpPr>
          <p:cNvPr id="4" name="Slide Number Placeholder 3"/>
          <p:cNvSpPr>
            <a:spLocks noGrp="1"/>
          </p:cNvSpPr>
          <p:nvPr>
            <p:ph type="sldNum" sz="quarter" idx="5"/>
          </p:nvPr>
        </p:nvSpPr>
        <p:spPr/>
        <p:txBody>
          <a:bodyPr/>
          <a:lstStyle/>
          <a:p>
            <a:fld id="{985DA5A9-6D35-4B84-95DD-DFA9AFE7DAD0}" type="slidenum">
              <a:rPr lang="en-US" smtClean="0"/>
              <a:t>20</a:t>
            </a:fld>
            <a:endParaRPr lang="en-US" dirty="0"/>
          </a:p>
        </p:txBody>
      </p:sp>
    </p:spTree>
    <p:extLst>
      <p:ext uri="{BB962C8B-B14F-4D97-AF65-F5344CB8AC3E}">
        <p14:creationId xmlns:p14="http://schemas.microsoft.com/office/powerpoint/2010/main" val="29942026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Looking at 3 time slices</a:t>
            </a:r>
          </a:p>
          <a:p>
            <a:r>
              <a:rPr lang="en-US" dirty="0"/>
              <a:t>We can pick out the persistent lines of various atomic species</a:t>
            </a:r>
          </a:p>
          <a:p>
            <a:r>
              <a:rPr lang="en-US" dirty="0"/>
              <a:t>The absorption bands of atmospheric O2 are clearly seen</a:t>
            </a:r>
          </a:p>
          <a:p>
            <a:r>
              <a:rPr lang="en-US" dirty="0"/>
              <a:t>Persistent lines corresponding to </a:t>
            </a:r>
            <a:r>
              <a:rPr lang="en-US" dirty="0" err="1"/>
              <a:t>Ar</a:t>
            </a:r>
            <a:r>
              <a:rPr lang="en-US" dirty="0"/>
              <a:t> and C are not seen</a:t>
            </a:r>
          </a:p>
          <a:p>
            <a:r>
              <a:rPr lang="en-US" dirty="0"/>
              <a:t>Irradiance peaks at around 87.5 s</a:t>
            </a:r>
          </a:p>
          <a:p>
            <a:r>
              <a:rPr lang="en-US" dirty="0"/>
              <a:t>Need to know the cause of this. Most likely due to surface temperature</a:t>
            </a:r>
          </a:p>
        </p:txBody>
      </p:sp>
      <p:sp>
        <p:nvSpPr>
          <p:cNvPr id="4" name="Slide Number Placeholder 3"/>
          <p:cNvSpPr>
            <a:spLocks noGrp="1"/>
          </p:cNvSpPr>
          <p:nvPr>
            <p:ph type="sldNum" sz="quarter" idx="5"/>
          </p:nvPr>
        </p:nvSpPr>
        <p:spPr/>
        <p:txBody>
          <a:bodyPr/>
          <a:lstStyle/>
          <a:p>
            <a:fld id="{985DA5A9-6D35-4B84-95DD-DFA9AFE7DAD0}" type="slidenum">
              <a:rPr lang="en-US" smtClean="0"/>
              <a:t>21</a:t>
            </a:fld>
            <a:endParaRPr lang="en-US" dirty="0"/>
          </a:p>
        </p:txBody>
      </p:sp>
    </p:spTree>
    <p:extLst>
      <p:ext uri="{BB962C8B-B14F-4D97-AF65-F5344CB8AC3E}">
        <p14:creationId xmlns:p14="http://schemas.microsoft.com/office/powerpoint/2010/main" val="21439318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6 steps of the simulation process are listed here. These steps are discussed in detail in the written paper</a:t>
            </a:r>
          </a:p>
          <a:p>
            <a:r>
              <a:rPr lang="en-US" dirty="0"/>
              <a:t>The 22-species model accounts for CO2, </a:t>
            </a:r>
            <a:r>
              <a:rPr lang="en-US" dirty="0" err="1"/>
              <a:t>Ar</a:t>
            </a:r>
            <a:r>
              <a:rPr lang="en-US" dirty="0"/>
              <a:t>, and H2O – all trace species in the atmosphere. The intent is to see what impact atmospheric composition has on the results.</a:t>
            </a:r>
          </a:p>
        </p:txBody>
      </p:sp>
      <p:sp>
        <p:nvSpPr>
          <p:cNvPr id="4" name="Slide Number Placeholder 3"/>
          <p:cNvSpPr>
            <a:spLocks noGrp="1"/>
          </p:cNvSpPr>
          <p:nvPr>
            <p:ph type="sldNum" sz="quarter" idx="5"/>
          </p:nvPr>
        </p:nvSpPr>
        <p:spPr/>
        <p:txBody>
          <a:bodyPr/>
          <a:lstStyle/>
          <a:p>
            <a:fld id="{985DA5A9-6D35-4B84-95DD-DFA9AFE7DAD0}" type="slidenum">
              <a:rPr lang="en-US" smtClean="0"/>
              <a:t>22</a:t>
            </a:fld>
            <a:endParaRPr lang="en-US" dirty="0"/>
          </a:p>
        </p:txBody>
      </p:sp>
    </p:spTree>
    <p:extLst>
      <p:ext uri="{BB962C8B-B14F-4D97-AF65-F5344CB8AC3E}">
        <p14:creationId xmlns:p14="http://schemas.microsoft.com/office/powerpoint/2010/main" val="14604929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Looking at 1 time slice</a:t>
            </a:r>
          </a:p>
          <a:p>
            <a:r>
              <a:rPr lang="en-US" dirty="0"/>
              <a:t>We can pick out the persistent lines of various atomic species</a:t>
            </a:r>
          </a:p>
          <a:p>
            <a:r>
              <a:rPr lang="en-US" dirty="0"/>
              <a:t>The absorption bands of atmospheric O2 are clearly seen</a:t>
            </a:r>
          </a:p>
          <a:p>
            <a:r>
              <a:rPr lang="en-US" dirty="0"/>
              <a:t>Persistent lines corresponding to </a:t>
            </a:r>
            <a:r>
              <a:rPr lang="en-US" dirty="0" err="1"/>
              <a:t>Ar</a:t>
            </a:r>
            <a:r>
              <a:rPr lang="en-US" dirty="0"/>
              <a:t> and C are not seen</a:t>
            </a:r>
          </a:p>
          <a:p>
            <a:r>
              <a:rPr lang="en-US" dirty="0"/>
              <a:t>Irradiance peaks at around 87.5 s</a:t>
            </a:r>
          </a:p>
          <a:p>
            <a:r>
              <a:rPr lang="en-US" dirty="0"/>
              <a:t>Need to know the cause of this. Most likely due to surface temperature</a:t>
            </a:r>
          </a:p>
        </p:txBody>
      </p:sp>
      <p:sp>
        <p:nvSpPr>
          <p:cNvPr id="4" name="Slide Number Placeholder 3"/>
          <p:cNvSpPr>
            <a:spLocks noGrp="1"/>
          </p:cNvSpPr>
          <p:nvPr>
            <p:ph type="sldNum" sz="quarter" idx="5"/>
          </p:nvPr>
        </p:nvSpPr>
        <p:spPr/>
        <p:txBody>
          <a:bodyPr/>
          <a:lstStyle/>
          <a:p>
            <a:fld id="{985DA5A9-6D35-4B84-95DD-DFA9AFE7DAD0}" type="slidenum">
              <a:rPr lang="en-US" smtClean="0"/>
              <a:t>23</a:t>
            </a:fld>
            <a:endParaRPr lang="en-US" dirty="0"/>
          </a:p>
        </p:txBody>
      </p:sp>
    </p:spTree>
    <p:extLst>
      <p:ext uri="{BB962C8B-B14F-4D97-AF65-F5344CB8AC3E}">
        <p14:creationId xmlns:p14="http://schemas.microsoft.com/office/powerpoint/2010/main" val="32381114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other important steps are computation of radiance on the imaging plane and the conversion of spectral radiance into irradiance via angular integration over the instrument’s field of view.</a:t>
            </a:r>
          </a:p>
          <a:p>
            <a:endParaRPr lang="en-US" dirty="0"/>
          </a:p>
          <a:p>
            <a:r>
              <a:rPr lang="en-US" dirty="0"/>
              <a:t>Three key features of the latest version of NEQAIR are</a:t>
            </a:r>
          </a:p>
          <a:p>
            <a:r>
              <a:rPr lang="en-US" dirty="0"/>
              <a:t>Ability to add/move lines sigh in the imaging plane – adaptive gridding.</a:t>
            </a:r>
          </a:p>
          <a:p>
            <a:r>
              <a:rPr lang="en-US" dirty="0"/>
              <a:t>Ability to treat the capsule surface are a graybody of specified emissivity.</a:t>
            </a:r>
          </a:p>
          <a:p>
            <a:r>
              <a:rPr lang="en-US" dirty="0"/>
              <a:t>Ability to compute the atmospheric transmission in lieu of MODTRAN</a:t>
            </a:r>
          </a:p>
          <a:p>
            <a:endParaRPr lang="en-US" dirty="0"/>
          </a:p>
          <a:p>
            <a:r>
              <a:rPr lang="en-US" dirty="0"/>
              <a:t>NEQAIR’s transmission coefficient compares very well (within 1.5%) of MODTRAN</a:t>
            </a:r>
          </a:p>
          <a:p>
            <a:endParaRPr lang="en-US" dirty="0"/>
          </a:p>
          <a:p>
            <a:r>
              <a:rPr lang="en-US" dirty="0"/>
              <a:t>We thus have a self-contained set of simulation tools, tools that can be wired together to automate the simulation process.</a:t>
            </a:r>
          </a:p>
          <a:p>
            <a:endParaRPr lang="en-US" dirty="0"/>
          </a:p>
          <a:p>
            <a:r>
              <a:rPr lang="en-US" dirty="0"/>
              <a:t>We are now ready to apply all these steps/tools to develop simulated spectral irradiance.</a:t>
            </a:r>
          </a:p>
        </p:txBody>
      </p:sp>
      <p:sp>
        <p:nvSpPr>
          <p:cNvPr id="4" name="Slide Number Placeholder 3"/>
          <p:cNvSpPr>
            <a:spLocks noGrp="1"/>
          </p:cNvSpPr>
          <p:nvPr>
            <p:ph type="sldNum" sz="quarter" idx="5"/>
          </p:nvPr>
        </p:nvSpPr>
        <p:spPr/>
        <p:txBody>
          <a:bodyPr/>
          <a:lstStyle/>
          <a:p>
            <a:fld id="{985DA5A9-6D35-4B84-95DD-DFA9AFE7DAD0}" type="slidenum">
              <a:rPr lang="en-US" smtClean="0"/>
              <a:t>24</a:t>
            </a:fld>
            <a:endParaRPr lang="en-US" dirty="0"/>
          </a:p>
        </p:txBody>
      </p:sp>
    </p:spTree>
    <p:extLst>
      <p:ext uri="{BB962C8B-B14F-4D97-AF65-F5344CB8AC3E}">
        <p14:creationId xmlns:p14="http://schemas.microsoft.com/office/powerpoint/2010/main" val="36121515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 first preliminary computation, we simply take the CFD solutions without any material thermal response and use them in the 6-step simulation process.</a:t>
            </a:r>
          </a:p>
          <a:p>
            <a:endParaRPr lang="en-US" dirty="0"/>
          </a:p>
          <a:p>
            <a:r>
              <a:rPr lang="en-US" dirty="0"/>
              <a:t>The relative importance of shock-layer vs. surface emission is captured by the hot-wall vs. cold-wall result.</a:t>
            </a:r>
          </a:p>
          <a:p>
            <a:endParaRPr lang="en-US" dirty="0"/>
          </a:p>
          <a:p>
            <a:r>
              <a:rPr lang="en-US" dirty="0"/>
              <a:t>The interesting result is the negligible difference between 11-sp and 22-sp model with hot-wall. This says that the trace species included in the 22-sp model are not as important as originally thought. </a:t>
            </a:r>
          </a:p>
        </p:txBody>
      </p:sp>
      <p:sp>
        <p:nvSpPr>
          <p:cNvPr id="4" name="Slide Number Placeholder 3"/>
          <p:cNvSpPr>
            <a:spLocks noGrp="1"/>
          </p:cNvSpPr>
          <p:nvPr>
            <p:ph type="sldNum" sz="quarter" idx="5"/>
          </p:nvPr>
        </p:nvSpPr>
        <p:spPr/>
        <p:txBody>
          <a:bodyPr/>
          <a:lstStyle/>
          <a:p>
            <a:fld id="{985DA5A9-6D35-4B84-95DD-DFA9AFE7DAD0}" type="slidenum">
              <a:rPr lang="en-US" smtClean="0"/>
              <a:t>25</a:t>
            </a:fld>
            <a:endParaRPr lang="en-US" dirty="0"/>
          </a:p>
        </p:txBody>
      </p:sp>
    </p:spTree>
    <p:extLst>
      <p:ext uri="{BB962C8B-B14F-4D97-AF65-F5344CB8AC3E}">
        <p14:creationId xmlns:p14="http://schemas.microsoft.com/office/powerpoint/2010/main" val="7179701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can also look at wavelength slices</a:t>
            </a:r>
          </a:p>
          <a:p>
            <a:r>
              <a:rPr lang="en-US" dirty="0"/>
              <a:t>The traces are smoothed to see when the spectral features peak – we need not yet be concerned about the absolute value of irradiance at this point</a:t>
            </a:r>
          </a:p>
          <a:p>
            <a:r>
              <a:rPr lang="en-US" dirty="0"/>
              <a:t>The timing of the peaks do tell us something about the flight</a:t>
            </a:r>
          </a:p>
          <a:p>
            <a:r>
              <a:rPr lang="en-US" dirty="0"/>
              <a:t>For instance, atomic N and O peak before the others. This suggests that these species are of shock-layer origin.</a:t>
            </a:r>
          </a:p>
          <a:p>
            <a:r>
              <a:rPr lang="en-US" dirty="0"/>
              <a:t>The Na and CN band head peak later and suggest that these species are of heatshield origin.</a:t>
            </a:r>
          </a:p>
          <a:p>
            <a:r>
              <a:rPr lang="en-US" dirty="0"/>
              <a:t>There is some ambiguity in the peak of H.</a:t>
            </a:r>
          </a:p>
        </p:txBody>
      </p:sp>
      <p:sp>
        <p:nvSpPr>
          <p:cNvPr id="4" name="Slide Number Placeholder 3"/>
          <p:cNvSpPr>
            <a:spLocks noGrp="1"/>
          </p:cNvSpPr>
          <p:nvPr>
            <p:ph type="sldNum" sz="quarter" idx="5"/>
          </p:nvPr>
        </p:nvSpPr>
        <p:spPr/>
        <p:txBody>
          <a:bodyPr/>
          <a:lstStyle/>
          <a:p>
            <a:fld id="{985DA5A9-6D35-4B84-95DD-DFA9AFE7DAD0}" type="slidenum">
              <a:rPr lang="en-US" smtClean="0"/>
              <a:t>26</a:t>
            </a:fld>
            <a:endParaRPr lang="en-US" dirty="0"/>
          </a:p>
        </p:txBody>
      </p:sp>
    </p:spTree>
    <p:extLst>
      <p:ext uri="{BB962C8B-B14F-4D97-AF65-F5344CB8AC3E}">
        <p14:creationId xmlns:p14="http://schemas.microsoft.com/office/powerpoint/2010/main" val="21535821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can also look at wavelength slices</a:t>
            </a:r>
          </a:p>
          <a:p>
            <a:r>
              <a:rPr lang="en-US" dirty="0"/>
              <a:t>The traces are smoothed to see when the spectral features peak – we need not yet be concerned about the absolute value of irradiance at this point</a:t>
            </a:r>
          </a:p>
          <a:p>
            <a:r>
              <a:rPr lang="en-US" dirty="0"/>
              <a:t>The timing of the peaks do tell us something about the flight</a:t>
            </a:r>
          </a:p>
          <a:p>
            <a:r>
              <a:rPr lang="en-US" dirty="0"/>
              <a:t>For instance, atomic N and O peak before the others. This suggests that these species are of shock-layer origin.</a:t>
            </a:r>
          </a:p>
          <a:p>
            <a:r>
              <a:rPr lang="en-US" dirty="0"/>
              <a:t>The Na and CN band head peak later and suggest that these species are of heatshield origin.</a:t>
            </a:r>
          </a:p>
          <a:p>
            <a:r>
              <a:rPr lang="en-US" dirty="0"/>
              <a:t>There is some ambiguity in the peak of H.</a:t>
            </a:r>
          </a:p>
        </p:txBody>
      </p:sp>
      <p:sp>
        <p:nvSpPr>
          <p:cNvPr id="4" name="Slide Number Placeholder 3"/>
          <p:cNvSpPr>
            <a:spLocks noGrp="1"/>
          </p:cNvSpPr>
          <p:nvPr>
            <p:ph type="sldNum" sz="quarter" idx="5"/>
          </p:nvPr>
        </p:nvSpPr>
        <p:spPr/>
        <p:txBody>
          <a:bodyPr/>
          <a:lstStyle/>
          <a:p>
            <a:fld id="{985DA5A9-6D35-4B84-95DD-DFA9AFE7DAD0}" type="slidenum">
              <a:rPr lang="en-US" smtClean="0"/>
              <a:t>27</a:t>
            </a:fld>
            <a:endParaRPr lang="en-US" dirty="0"/>
          </a:p>
        </p:txBody>
      </p:sp>
    </p:spTree>
    <p:extLst>
      <p:ext uri="{BB962C8B-B14F-4D97-AF65-F5344CB8AC3E}">
        <p14:creationId xmlns:p14="http://schemas.microsoft.com/office/powerpoint/2010/main" val="26024560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3">
            <a:extLst>
              <a:ext uri="{FF2B5EF4-FFF2-40B4-BE49-F238E27FC236}">
                <a16:creationId xmlns:a16="http://schemas.microsoft.com/office/drawing/2014/main" id="{86F4F602-96E2-6A45-B20A-FA89E11A1983}"/>
              </a:ext>
            </a:extLst>
          </p:cNvPr>
          <p:cNvSpPr>
            <a:spLocks noGrp="1"/>
          </p:cNvSpPr>
          <p:nvPr>
            <p:ph type="dt" sz="half" idx="4294967295"/>
          </p:nvPr>
        </p:nvSpPr>
        <p:spPr>
          <a:xfrm>
            <a:off x="0" y="6492873"/>
            <a:ext cx="2743200" cy="365125"/>
          </a:xfrm>
        </p:spPr>
        <p:txBody>
          <a:bodyPr/>
          <a:lstStyle>
            <a:lvl1pPr>
              <a:defRPr sz="1000">
                <a:solidFill>
                  <a:schemeClr val="tx1"/>
                </a:solidFill>
              </a:defRPr>
            </a:lvl1pPr>
          </a:lstStyle>
          <a:p>
            <a:r>
              <a:rPr lang="en-US" dirty="0"/>
              <a:t>June 29, 2021</a:t>
            </a:r>
          </a:p>
        </p:txBody>
      </p:sp>
      <p:sp>
        <p:nvSpPr>
          <p:cNvPr id="8" name="Footer Placeholder 4">
            <a:extLst>
              <a:ext uri="{FF2B5EF4-FFF2-40B4-BE49-F238E27FC236}">
                <a16:creationId xmlns:a16="http://schemas.microsoft.com/office/drawing/2014/main" id="{CC111B14-032D-934D-B685-477E1F597924}"/>
              </a:ext>
            </a:extLst>
          </p:cNvPr>
          <p:cNvSpPr>
            <a:spLocks noGrp="1"/>
          </p:cNvSpPr>
          <p:nvPr>
            <p:ph type="ftr" sz="quarter" idx="4294967295"/>
          </p:nvPr>
        </p:nvSpPr>
        <p:spPr>
          <a:xfrm>
            <a:off x="4038600" y="6492875"/>
            <a:ext cx="4114800" cy="365125"/>
          </a:xfrm>
        </p:spPr>
        <p:txBody>
          <a:bodyPr/>
          <a:lstStyle>
            <a:lvl1pPr>
              <a:defRPr sz="1000">
                <a:solidFill>
                  <a:schemeClr val="tx1"/>
                </a:solidFill>
              </a:defRPr>
            </a:lvl1pPr>
          </a:lstStyle>
          <a:p>
            <a:r>
              <a:rPr lang="en-US"/>
              <a:t>NASA Langley/Ames EDL Seminar Series for Summer Interns</a:t>
            </a:r>
            <a:endParaRPr lang="en-US" dirty="0"/>
          </a:p>
        </p:txBody>
      </p:sp>
      <p:sp>
        <p:nvSpPr>
          <p:cNvPr id="9" name="Slide Number Placeholder 5">
            <a:extLst>
              <a:ext uri="{FF2B5EF4-FFF2-40B4-BE49-F238E27FC236}">
                <a16:creationId xmlns:a16="http://schemas.microsoft.com/office/drawing/2014/main" id="{FC6BF38D-1E96-AD46-9EFA-C90B9CFA177A}"/>
              </a:ext>
            </a:extLst>
          </p:cNvPr>
          <p:cNvSpPr>
            <a:spLocks noGrp="1"/>
          </p:cNvSpPr>
          <p:nvPr>
            <p:ph type="sldNum" sz="quarter" idx="4294967295"/>
          </p:nvPr>
        </p:nvSpPr>
        <p:spPr>
          <a:xfrm>
            <a:off x="9448800" y="6492872"/>
            <a:ext cx="2743200" cy="365125"/>
          </a:xfrm>
        </p:spPr>
        <p:txBody>
          <a:bodyPr/>
          <a:lstStyle>
            <a:lvl1pPr>
              <a:defRPr sz="1000">
                <a:solidFill>
                  <a:schemeClr val="tx1"/>
                </a:solidFill>
              </a:defRPr>
            </a:lvl1pPr>
          </a:lstStyle>
          <a:p>
            <a:fld id="{7ABC26D0-6559-5840-9AE2-C58C7BF0A957}" type="slidenum">
              <a:rPr lang="en-US" smtClean="0"/>
              <a:pPr/>
              <a:t>‹#›</a:t>
            </a:fld>
            <a:endParaRPr lang="en-US" dirty="0"/>
          </a:p>
        </p:txBody>
      </p:sp>
    </p:spTree>
    <p:extLst>
      <p:ext uri="{BB962C8B-B14F-4D97-AF65-F5344CB8AC3E}">
        <p14:creationId xmlns:p14="http://schemas.microsoft.com/office/powerpoint/2010/main" val="2302012517"/>
      </p:ext>
    </p:extLst>
  </p:cSld>
  <p:clrMapOvr>
    <a:masterClrMapping/>
  </p:clrMapOvr>
  <p:hf hd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884237"/>
            <a:ext cx="10515600" cy="132556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63269953-EF86-7545-B093-353093F9008B}"/>
              </a:ext>
            </a:extLst>
          </p:cNvPr>
          <p:cNvSpPr>
            <a:spLocks noGrp="1"/>
          </p:cNvSpPr>
          <p:nvPr>
            <p:ph type="dt" sz="half" idx="4294967295"/>
          </p:nvPr>
        </p:nvSpPr>
        <p:spPr>
          <a:xfrm>
            <a:off x="0" y="6492873"/>
            <a:ext cx="2743200" cy="365125"/>
          </a:xfrm>
        </p:spPr>
        <p:txBody>
          <a:bodyPr/>
          <a:lstStyle>
            <a:lvl1pPr>
              <a:defRPr sz="1000">
                <a:solidFill>
                  <a:schemeClr val="tx1"/>
                </a:solidFill>
              </a:defRPr>
            </a:lvl1pPr>
          </a:lstStyle>
          <a:p>
            <a:r>
              <a:rPr lang="en-US" dirty="0"/>
              <a:t>June 29, 2022</a:t>
            </a:r>
          </a:p>
        </p:txBody>
      </p:sp>
      <p:sp>
        <p:nvSpPr>
          <p:cNvPr id="8" name="Footer Placeholder 4">
            <a:extLst>
              <a:ext uri="{FF2B5EF4-FFF2-40B4-BE49-F238E27FC236}">
                <a16:creationId xmlns:a16="http://schemas.microsoft.com/office/drawing/2014/main" id="{2B3F5D85-5F70-A34C-B763-E1BD7A5CED28}"/>
              </a:ext>
            </a:extLst>
          </p:cNvPr>
          <p:cNvSpPr>
            <a:spLocks noGrp="1"/>
          </p:cNvSpPr>
          <p:nvPr>
            <p:ph type="ftr" sz="quarter" idx="4294967295"/>
          </p:nvPr>
        </p:nvSpPr>
        <p:spPr>
          <a:xfrm>
            <a:off x="4038600" y="6492875"/>
            <a:ext cx="4114800" cy="365125"/>
          </a:xfrm>
        </p:spPr>
        <p:txBody>
          <a:bodyPr/>
          <a:lstStyle>
            <a:lvl1pPr>
              <a:defRPr sz="1000">
                <a:solidFill>
                  <a:schemeClr val="tx1"/>
                </a:solidFill>
              </a:defRPr>
            </a:lvl1pPr>
          </a:lstStyle>
          <a:p>
            <a:r>
              <a:rPr lang="en-US" dirty="0"/>
              <a:t>AIAA AVIATION 2022</a:t>
            </a:r>
          </a:p>
        </p:txBody>
      </p:sp>
      <p:sp>
        <p:nvSpPr>
          <p:cNvPr id="9" name="Slide Number Placeholder 5">
            <a:extLst>
              <a:ext uri="{FF2B5EF4-FFF2-40B4-BE49-F238E27FC236}">
                <a16:creationId xmlns:a16="http://schemas.microsoft.com/office/drawing/2014/main" id="{8903F2C4-90F1-7E44-827B-9179F1AF8221}"/>
              </a:ext>
            </a:extLst>
          </p:cNvPr>
          <p:cNvSpPr>
            <a:spLocks noGrp="1"/>
          </p:cNvSpPr>
          <p:nvPr>
            <p:ph type="sldNum" sz="quarter" idx="4294967295"/>
          </p:nvPr>
        </p:nvSpPr>
        <p:spPr>
          <a:xfrm>
            <a:off x="9448800" y="6492872"/>
            <a:ext cx="2743200" cy="365125"/>
          </a:xfrm>
        </p:spPr>
        <p:txBody>
          <a:bodyPr/>
          <a:lstStyle>
            <a:lvl1pPr>
              <a:defRPr sz="1000">
                <a:solidFill>
                  <a:schemeClr val="tx1"/>
                </a:solidFill>
              </a:defRPr>
            </a:lvl1pPr>
          </a:lstStyle>
          <a:p>
            <a:fld id="{7ABC26D0-6559-5840-9AE2-C58C7BF0A957}" type="slidenum">
              <a:rPr lang="en-US" smtClean="0"/>
              <a:pPr/>
              <a:t>‹#›</a:t>
            </a:fld>
            <a:endParaRPr lang="en-US" dirty="0"/>
          </a:p>
        </p:txBody>
      </p:sp>
    </p:spTree>
    <p:extLst>
      <p:ext uri="{BB962C8B-B14F-4D97-AF65-F5344CB8AC3E}">
        <p14:creationId xmlns:p14="http://schemas.microsoft.com/office/powerpoint/2010/main" val="3351337601"/>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cxnSp>
        <p:nvCxnSpPr>
          <p:cNvPr id="8" name="Straight Connector 7">
            <a:extLst>
              <a:ext uri="{FF2B5EF4-FFF2-40B4-BE49-F238E27FC236}">
                <a16:creationId xmlns:a16="http://schemas.microsoft.com/office/drawing/2014/main" id="{BEF1D0F4-D02C-714C-93E3-578E80E25AAC}"/>
              </a:ext>
            </a:extLst>
          </p:cNvPr>
          <p:cNvCxnSpPr/>
          <p:nvPr userDrawn="1"/>
        </p:nvCxnSpPr>
        <p:spPr>
          <a:xfrm>
            <a:off x="11049000" y="405384"/>
            <a:ext cx="0" cy="585216"/>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CCBCA7D3-616C-634F-B705-B07DC7251BB4}"/>
              </a:ext>
            </a:extLst>
          </p:cNvPr>
          <p:cNvPicPr>
            <a:picLocks noChangeAspect="1"/>
          </p:cNvPicPr>
          <p:nvPr userDrawn="1"/>
        </p:nvPicPr>
        <p:blipFill>
          <a:blip r:embed="rId2"/>
          <a:stretch>
            <a:fillRect/>
          </a:stretch>
        </p:blipFill>
        <p:spPr>
          <a:xfrm>
            <a:off x="39723" y="503109"/>
            <a:ext cx="640080" cy="639891"/>
          </a:xfrm>
          <a:prstGeom prst="rect">
            <a:avLst/>
          </a:prstGeom>
        </p:spPr>
      </p:pic>
      <p:sp>
        <p:nvSpPr>
          <p:cNvPr id="13" name="TextBox 12">
            <a:extLst>
              <a:ext uri="{FF2B5EF4-FFF2-40B4-BE49-F238E27FC236}">
                <a16:creationId xmlns:a16="http://schemas.microsoft.com/office/drawing/2014/main" id="{DBCFD9A4-68C9-354E-8240-946F24F1FD90}"/>
              </a:ext>
            </a:extLst>
          </p:cNvPr>
          <p:cNvSpPr txBox="1"/>
          <p:nvPr userDrawn="1"/>
        </p:nvSpPr>
        <p:spPr>
          <a:xfrm>
            <a:off x="813487" y="609600"/>
            <a:ext cx="2767913" cy="425758"/>
          </a:xfrm>
          <a:prstGeom prst="rect">
            <a:avLst/>
          </a:prstGeom>
          <a:noFill/>
        </p:spPr>
        <p:txBody>
          <a:bodyPr wrap="square" rtlCol="0">
            <a:spAutoFit/>
          </a:bodyPr>
          <a:lstStyle/>
          <a:p>
            <a:pPr algn="l">
              <a:lnSpc>
                <a:spcPts val="1250"/>
              </a:lnSpc>
            </a:pPr>
            <a:r>
              <a:rPr lang="en-US" sz="1050" dirty="0">
                <a:solidFill>
                  <a:schemeClr val="bg1"/>
                </a:solidFill>
                <a:latin typeface="Arial" panose="020B0604020202020204" pitchFamily="34" charset="0"/>
                <a:cs typeface="Arial" panose="020B0604020202020204" pitchFamily="34" charset="0"/>
              </a:rPr>
              <a:t>Entry Systems and Technology Division</a:t>
            </a:r>
            <a:br>
              <a:rPr lang="en-US" sz="1050" dirty="0">
                <a:solidFill>
                  <a:schemeClr val="bg1"/>
                </a:solidFill>
                <a:latin typeface="Arial" panose="020B0604020202020204" pitchFamily="34" charset="0"/>
                <a:cs typeface="Arial" panose="020B0604020202020204" pitchFamily="34" charset="0"/>
              </a:rPr>
            </a:br>
            <a:r>
              <a:rPr lang="en-US" sz="1050" dirty="0">
                <a:solidFill>
                  <a:schemeClr val="bg1"/>
                </a:solidFill>
                <a:latin typeface="Arial" panose="020B0604020202020204" pitchFamily="34" charset="0"/>
                <a:cs typeface="Arial" panose="020B0604020202020204" pitchFamily="34" charset="0"/>
              </a:rPr>
              <a:t>Ames Research Center</a:t>
            </a:r>
          </a:p>
        </p:txBody>
      </p:sp>
      <p:sp>
        <p:nvSpPr>
          <p:cNvPr id="18" name="TextBox 17">
            <a:extLst>
              <a:ext uri="{FF2B5EF4-FFF2-40B4-BE49-F238E27FC236}">
                <a16:creationId xmlns:a16="http://schemas.microsoft.com/office/drawing/2014/main" id="{9CC115C4-AB98-D34D-91CC-3AAE407CE23E}"/>
              </a:ext>
            </a:extLst>
          </p:cNvPr>
          <p:cNvSpPr txBox="1"/>
          <p:nvPr userDrawn="1"/>
        </p:nvSpPr>
        <p:spPr>
          <a:xfrm>
            <a:off x="9220200" y="611777"/>
            <a:ext cx="1746422" cy="425758"/>
          </a:xfrm>
          <a:prstGeom prst="rect">
            <a:avLst/>
          </a:prstGeom>
          <a:noFill/>
        </p:spPr>
        <p:txBody>
          <a:bodyPr wrap="square" rtlCol="0">
            <a:spAutoFit/>
          </a:bodyPr>
          <a:lstStyle/>
          <a:p>
            <a:pPr algn="r">
              <a:lnSpc>
                <a:spcPts val="1250"/>
              </a:lnSpc>
            </a:pPr>
            <a:r>
              <a:rPr lang="en-US" sz="1050" dirty="0">
                <a:solidFill>
                  <a:schemeClr val="bg1"/>
                </a:solidFill>
                <a:latin typeface="Arial" panose="020B0604020202020204" pitchFamily="34" charset="0"/>
                <a:cs typeface="Arial" panose="020B0604020202020204" pitchFamily="34" charset="0"/>
              </a:rPr>
              <a:t>National</a:t>
            </a:r>
            <a:r>
              <a:rPr lang="en-US" sz="1050" baseline="0" dirty="0">
                <a:solidFill>
                  <a:schemeClr val="bg1"/>
                </a:solidFill>
                <a:latin typeface="Arial" panose="020B0604020202020204" pitchFamily="34" charset="0"/>
                <a:cs typeface="Arial" panose="020B0604020202020204" pitchFamily="34" charset="0"/>
              </a:rPr>
              <a:t> Aeronautics and Space Administration</a:t>
            </a:r>
            <a:endParaRPr lang="en-US" sz="1050" dirty="0">
              <a:solidFill>
                <a:schemeClr val="bg1"/>
              </a:solidFill>
              <a:latin typeface="Arial" panose="020B0604020202020204" pitchFamily="34" charset="0"/>
              <a:cs typeface="Arial" panose="020B0604020202020204" pitchFamily="34" charset="0"/>
            </a:endParaRPr>
          </a:p>
        </p:txBody>
      </p:sp>
      <p:cxnSp>
        <p:nvCxnSpPr>
          <p:cNvPr id="19" name="Straight Connector 18">
            <a:extLst>
              <a:ext uri="{FF2B5EF4-FFF2-40B4-BE49-F238E27FC236}">
                <a16:creationId xmlns:a16="http://schemas.microsoft.com/office/drawing/2014/main" id="{A768F455-A910-B748-A33D-59BF43660DB3}"/>
              </a:ext>
            </a:extLst>
          </p:cNvPr>
          <p:cNvCxnSpPr/>
          <p:nvPr userDrawn="1"/>
        </p:nvCxnSpPr>
        <p:spPr>
          <a:xfrm>
            <a:off x="685800" y="405384"/>
            <a:ext cx="0" cy="585216"/>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Date Placeholder 3">
            <a:extLst>
              <a:ext uri="{FF2B5EF4-FFF2-40B4-BE49-F238E27FC236}">
                <a16:creationId xmlns:a16="http://schemas.microsoft.com/office/drawing/2014/main" id="{ED8169FC-F741-A648-9501-08E0597E0475}"/>
              </a:ext>
            </a:extLst>
          </p:cNvPr>
          <p:cNvSpPr>
            <a:spLocks noGrp="1"/>
          </p:cNvSpPr>
          <p:nvPr>
            <p:ph type="dt" sz="half" idx="4294967295"/>
          </p:nvPr>
        </p:nvSpPr>
        <p:spPr>
          <a:xfrm>
            <a:off x="0" y="6492873"/>
            <a:ext cx="2743200" cy="365125"/>
          </a:xfrm>
        </p:spPr>
        <p:txBody>
          <a:bodyPr/>
          <a:lstStyle>
            <a:lvl1pPr>
              <a:defRPr sz="1000">
                <a:solidFill>
                  <a:schemeClr val="tx1"/>
                </a:solidFill>
              </a:defRPr>
            </a:lvl1pPr>
          </a:lstStyle>
          <a:p>
            <a:r>
              <a:rPr lang="en-US" dirty="0"/>
              <a:t>June 29, 2021</a:t>
            </a:r>
          </a:p>
        </p:txBody>
      </p:sp>
      <p:sp>
        <p:nvSpPr>
          <p:cNvPr id="15" name="Footer Placeholder 4">
            <a:extLst>
              <a:ext uri="{FF2B5EF4-FFF2-40B4-BE49-F238E27FC236}">
                <a16:creationId xmlns:a16="http://schemas.microsoft.com/office/drawing/2014/main" id="{24B9CF18-62D1-A84F-B1DF-69CFCADA6645}"/>
              </a:ext>
            </a:extLst>
          </p:cNvPr>
          <p:cNvSpPr>
            <a:spLocks noGrp="1"/>
          </p:cNvSpPr>
          <p:nvPr>
            <p:ph type="ftr" sz="quarter" idx="4294967295"/>
          </p:nvPr>
        </p:nvSpPr>
        <p:spPr>
          <a:xfrm>
            <a:off x="4038600" y="6492875"/>
            <a:ext cx="4114800" cy="365125"/>
          </a:xfrm>
        </p:spPr>
        <p:txBody>
          <a:bodyPr/>
          <a:lstStyle>
            <a:lvl1pPr>
              <a:defRPr sz="1000">
                <a:solidFill>
                  <a:schemeClr val="tx1"/>
                </a:solidFill>
              </a:defRPr>
            </a:lvl1pPr>
          </a:lstStyle>
          <a:p>
            <a:r>
              <a:rPr lang="en-US"/>
              <a:t>NASA Langley/Ames EDL Seminar Series for Summer Interns</a:t>
            </a:r>
            <a:endParaRPr lang="en-US" dirty="0"/>
          </a:p>
        </p:txBody>
      </p:sp>
      <p:sp>
        <p:nvSpPr>
          <p:cNvPr id="16" name="Slide Number Placeholder 5">
            <a:extLst>
              <a:ext uri="{FF2B5EF4-FFF2-40B4-BE49-F238E27FC236}">
                <a16:creationId xmlns:a16="http://schemas.microsoft.com/office/drawing/2014/main" id="{680CDDB2-547E-0D48-A3D7-5E8F55A41C6F}"/>
              </a:ext>
            </a:extLst>
          </p:cNvPr>
          <p:cNvSpPr>
            <a:spLocks noGrp="1"/>
          </p:cNvSpPr>
          <p:nvPr>
            <p:ph type="sldNum" sz="quarter" idx="4294967295"/>
          </p:nvPr>
        </p:nvSpPr>
        <p:spPr>
          <a:xfrm>
            <a:off x="9448800" y="6492872"/>
            <a:ext cx="2743200" cy="365125"/>
          </a:xfrm>
        </p:spPr>
        <p:txBody>
          <a:bodyPr/>
          <a:lstStyle>
            <a:lvl1pPr>
              <a:defRPr sz="1000">
                <a:solidFill>
                  <a:schemeClr val="tx1"/>
                </a:solidFill>
              </a:defRPr>
            </a:lvl1pPr>
          </a:lstStyle>
          <a:p>
            <a:fld id="{7ABC26D0-6559-5840-9AE2-C58C7BF0A957}" type="slidenum">
              <a:rPr lang="en-US" smtClean="0"/>
              <a:pPr/>
              <a:t>‹#›</a:t>
            </a:fld>
            <a:endParaRPr lang="en-US" dirty="0"/>
          </a:p>
        </p:txBody>
      </p:sp>
    </p:spTree>
    <p:extLst>
      <p:ext uri="{BB962C8B-B14F-4D97-AF65-F5344CB8AC3E}">
        <p14:creationId xmlns:p14="http://schemas.microsoft.com/office/powerpoint/2010/main" val="4075353559"/>
      </p:ext>
    </p:extLst>
  </p:cSld>
  <p:clrMapOvr>
    <a:masterClrMapping/>
  </p:clrMapOvr>
  <p:transition>
    <p:fade/>
  </p:transition>
  <p:extLst>
    <p:ext uri="{DCECCB84-F9BA-43D5-87BE-67443E8EF086}">
      <p15:sldGuideLst xmlns:p15="http://schemas.microsoft.com/office/powerpoint/2012/main">
        <p15:guide id="1" orient="horz" pos="624"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3">
            <a:extLst>
              <a:ext uri="{FF2B5EF4-FFF2-40B4-BE49-F238E27FC236}">
                <a16:creationId xmlns:a16="http://schemas.microsoft.com/office/drawing/2014/main" id="{3E5C79F5-E636-694B-9D9B-E4583A8D32FE}"/>
              </a:ext>
            </a:extLst>
          </p:cNvPr>
          <p:cNvSpPr>
            <a:spLocks noGrp="1"/>
          </p:cNvSpPr>
          <p:nvPr>
            <p:ph type="dt" sz="half" idx="4294967295"/>
          </p:nvPr>
        </p:nvSpPr>
        <p:spPr>
          <a:xfrm>
            <a:off x="0" y="6492873"/>
            <a:ext cx="2743200" cy="365125"/>
          </a:xfrm>
        </p:spPr>
        <p:txBody>
          <a:bodyPr/>
          <a:lstStyle>
            <a:lvl1pPr>
              <a:defRPr sz="1000">
                <a:solidFill>
                  <a:schemeClr val="tx1"/>
                </a:solidFill>
              </a:defRPr>
            </a:lvl1pPr>
          </a:lstStyle>
          <a:p>
            <a:r>
              <a:rPr lang="en-US" dirty="0"/>
              <a:t>June 29, 2021</a:t>
            </a:r>
          </a:p>
        </p:txBody>
      </p:sp>
      <p:sp>
        <p:nvSpPr>
          <p:cNvPr id="9" name="Footer Placeholder 4">
            <a:extLst>
              <a:ext uri="{FF2B5EF4-FFF2-40B4-BE49-F238E27FC236}">
                <a16:creationId xmlns:a16="http://schemas.microsoft.com/office/drawing/2014/main" id="{05C580E6-DB84-C64B-ADD7-775E9D3849F3}"/>
              </a:ext>
            </a:extLst>
          </p:cNvPr>
          <p:cNvSpPr>
            <a:spLocks noGrp="1"/>
          </p:cNvSpPr>
          <p:nvPr>
            <p:ph type="ftr" sz="quarter" idx="4294967295"/>
          </p:nvPr>
        </p:nvSpPr>
        <p:spPr>
          <a:xfrm>
            <a:off x="4038600" y="6492875"/>
            <a:ext cx="4114800" cy="365125"/>
          </a:xfrm>
        </p:spPr>
        <p:txBody>
          <a:bodyPr/>
          <a:lstStyle>
            <a:lvl1pPr>
              <a:defRPr sz="1000">
                <a:solidFill>
                  <a:schemeClr val="tx1"/>
                </a:solidFill>
              </a:defRPr>
            </a:lvl1pPr>
          </a:lstStyle>
          <a:p>
            <a:r>
              <a:rPr lang="en-US"/>
              <a:t>NASA Langley/Ames EDL Seminar Series for Summer Interns</a:t>
            </a:r>
            <a:endParaRPr lang="en-US" dirty="0"/>
          </a:p>
        </p:txBody>
      </p:sp>
      <p:sp>
        <p:nvSpPr>
          <p:cNvPr id="10" name="Slide Number Placeholder 5">
            <a:extLst>
              <a:ext uri="{FF2B5EF4-FFF2-40B4-BE49-F238E27FC236}">
                <a16:creationId xmlns:a16="http://schemas.microsoft.com/office/drawing/2014/main" id="{3407D389-D3BB-224E-A242-DCF2B3BF1E55}"/>
              </a:ext>
            </a:extLst>
          </p:cNvPr>
          <p:cNvSpPr>
            <a:spLocks noGrp="1"/>
          </p:cNvSpPr>
          <p:nvPr>
            <p:ph type="sldNum" sz="quarter" idx="4294967295"/>
          </p:nvPr>
        </p:nvSpPr>
        <p:spPr>
          <a:xfrm>
            <a:off x="9448800" y="6492872"/>
            <a:ext cx="2743200" cy="365125"/>
          </a:xfrm>
        </p:spPr>
        <p:txBody>
          <a:bodyPr/>
          <a:lstStyle>
            <a:lvl1pPr>
              <a:defRPr sz="1000">
                <a:solidFill>
                  <a:schemeClr val="tx1"/>
                </a:solidFill>
              </a:defRPr>
            </a:lvl1pPr>
          </a:lstStyle>
          <a:p>
            <a:fld id="{7ABC26D0-6559-5840-9AE2-C58C7BF0A957}" type="slidenum">
              <a:rPr lang="en-US" smtClean="0"/>
              <a:pPr/>
              <a:t>‹#›</a:t>
            </a:fld>
            <a:endParaRPr lang="en-US" dirty="0"/>
          </a:p>
        </p:txBody>
      </p:sp>
    </p:spTree>
    <p:extLst>
      <p:ext uri="{BB962C8B-B14F-4D97-AF65-F5344CB8AC3E}">
        <p14:creationId xmlns:p14="http://schemas.microsoft.com/office/powerpoint/2010/main" val="3562232477"/>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731837"/>
            <a:ext cx="10515600" cy="1325563"/>
          </a:xfrm>
        </p:spPr>
        <p:txBody>
          <a:body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3">
            <a:extLst>
              <a:ext uri="{FF2B5EF4-FFF2-40B4-BE49-F238E27FC236}">
                <a16:creationId xmlns:a16="http://schemas.microsoft.com/office/drawing/2014/main" id="{07CF32C7-D985-B140-8201-EA427E0523C0}"/>
              </a:ext>
            </a:extLst>
          </p:cNvPr>
          <p:cNvSpPr>
            <a:spLocks noGrp="1"/>
          </p:cNvSpPr>
          <p:nvPr>
            <p:ph type="dt" sz="half" idx="4294967295"/>
          </p:nvPr>
        </p:nvSpPr>
        <p:spPr>
          <a:xfrm>
            <a:off x="0" y="6492873"/>
            <a:ext cx="2743200" cy="365125"/>
          </a:xfrm>
        </p:spPr>
        <p:txBody>
          <a:bodyPr/>
          <a:lstStyle>
            <a:lvl1pPr>
              <a:defRPr sz="1000">
                <a:solidFill>
                  <a:schemeClr val="tx1"/>
                </a:solidFill>
              </a:defRPr>
            </a:lvl1pPr>
          </a:lstStyle>
          <a:p>
            <a:r>
              <a:rPr lang="en-US" dirty="0"/>
              <a:t>June 29, 2021</a:t>
            </a:r>
          </a:p>
        </p:txBody>
      </p:sp>
      <p:sp>
        <p:nvSpPr>
          <p:cNvPr id="11" name="Footer Placeholder 4">
            <a:extLst>
              <a:ext uri="{FF2B5EF4-FFF2-40B4-BE49-F238E27FC236}">
                <a16:creationId xmlns:a16="http://schemas.microsoft.com/office/drawing/2014/main" id="{A4EE8112-ECB6-A943-8495-AFFF1064203A}"/>
              </a:ext>
            </a:extLst>
          </p:cNvPr>
          <p:cNvSpPr>
            <a:spLocks noGrp="1"/>
          </p:cNvSpPr>
          <p:nvPr>
            <p:ph type="ftr" sz="quarter" idx="4294967295"/>
          </p:nvPr>
        </p:nvSpPr>
        <p:spPr>
          <a:xfrm>
            <a:off x="4038600" y="6492875"/>
            <a:ext cx="4114800" cy="365125"/>
          </a:xfrm>
        </p:spPr>
        <p:txBody>
          <a:bodyPr/>
          <a:lstStyle>
            <a:lvl1pPr>
              <a:defRPr sz="1000">
                <a:solidFill>
                  <a:schemeClr val="tx1"/>
                </a:solidFill>
              </a:defRPr>
            </a:lvl1pPr>
          </a:lstStyle>
          <a:p>
            <a:r>
              <a:rPr lang="en-US"/>
              <a:t>NASA Langley/Ames EDL Seminar Series for Summer Interns</a:t>
            </a:r>
            <a:endParaRPr lang="en-US" dirty="0"/>
          </a:p>
        </p:txBody>
      </p:sp>
      <p:sp>
        <p:nvSpPr>
          <p:cNvPr id="12" name="Slide Number Placeholder 5">
            <a:extLst>
              <a:ext uri="{FF2B5EF4-FFF2-40B4-BE49-F238E27FC236}">
                <a16:creationId xmlns:a16="http://schemas.microsoft.com/office/drawing/2014/main" id="{14D96FB5-6078-B74A-B0E7-31253882454F}"/>
              </a:ext>
            </a:extLst>
          </p:cNvPr>
          <p:cNvSpPr>
            <a:spLocks noGrp="1"/>
          </p:cNvSpPr>
          <p:nvPr>
            <p:ph type="sldNum" sz="quarter" idx="4294967295"/>
          </p:nvPr>
        </p:nvSpPr>
        <p:spPr>
          <a:xfrm>
            <a:off x="9448800" y="6492872"/>
            <a:ext cx="2743200" cy="365125"/>
          </a:xfrm>
        </p:spPr>
        <p:txBody>
          <a:bodyPr/>
          <a:lstStyle>
            <a:lvl1pPr>
              <a:defRPr sz="1000">
                <a:solidFill>
                  <a:schemeClr val="tx1"/>
                </a:solidFill>
              </a:defRPr>
            </a:lvl1pPr>
          </a:lstStyle>
          <a:p>
            <a:fld id="{7ABC26D0-6559-5840-9AE2-C58C7BF0A957}" type="slidenum">
              <a:rPr lang="en-US" smtClean="0"/>
              <a:pPr/>
              <a:t>‹#›</a:t>
            </a:fld>
            <a:endParaRPr lang="en-US" dirty="0"/>
          </a:p>
        </p:txBody>
      </p:sp>
    </p:spTree>
    <p:extLst>
      <p:ext uri="{BB962C8B-B14F-4D97-AF65-F5344CB8AC3E}">
        <p14:creationId xmlns:p14="http://schemas.microsoft.com/office/powerpoint/2010/main" val="18312824"/>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3">
            <a:extLst>
              <a:ext uri="{FF2B5EF4-FFF2-40B4-BE49-F238E27FC236}">
                <a16:creationId xmlns:a16="http://schemas.microsoft.com/office/drawing/2014/main" id="{89EF6262-EE38-D446-8AD7-32F1B8FC5A7D}"/>
              </a:ext>
            </a:extLst>
          </p:cNvPr>
          <p:cNvSpPr>
            <a:spLocks noGrp="1"/>
          </p:cNvSpPr>
          <p:nvPr>
            <p:ph type="dt" sz="half" idx="4294967295"/>
          </p:nvPr>
        </p:nvSpPr>
        <p:spPr>
          <a:xfrm>
            <a:off x="0" y="6492873"/>
            <a:ext cx="2743200" cy="365125"/>
          </a:xfrm>
        </p:spPr>
        <p:txBody>
          <a:bodyPr/>
          <a:lstStyle>
            <a:lvl1pPr>
              <a:defRPr sz="1000">
                <a:solidFill>
                  <a:schemeClr val="tx1"/>
                </a:solidFill>
              </a:defRPr>
            </a:lvl1pPr>
          </a:lstStyle>
          <a:p>
            <a:r>
              <a:rPr lang="en-US" dirty="0"/>
              <a:t>June 29, 2021</a:t>
            </a:r>
          </a:p>
        </p:txBody>
      </p:sp>
      <p:sp>
        <p:nvSpPr>
          <p:cNvPr id="7" name="Footer Placeholder 4">
            <a:extLst>
              <a:ext uri="{FF2B5EF4-FFF2-40B4-BE49-F238E27FC236}">
                <a16:creationId xmlns:a16="http://schemas.microsoft.com/office/drawing/2014/main" id="{0D54D144-867C-F64C-A2CC-FF4F25F122AD}"/>
              </a:ext>
            </a:extLst>
          </p:cNvPr>
          <p:cNvSpPr>
            <a:spLocks noGrp="1"/>
          </p:cNvSpPr>
          <p:nvPr>
            <p:ph type="ftr" sz="quarter" idx="4294967295"/>
          </p:nvPr>
        </p:nvSpPr>
        <p:spPr>
          <a:xfrm>
            <a:off x="4038600" y="6492875"/>
            <a:ext cx="4114800" cy="365125"/>
          </a:xfrm>
        </p:spPr>
        <p:txBody>
          <a:bodyPr/>
          <a:lstStyle>
            <a:lvl1pPr>
              <a:defRPr sz="1000">
                <a:solidFill>
                  <a:schemeClr val="tx1"/>
                </a:solidFill>
              </a:defRPr>
            </a:lvl1pPr>
          </a:lstStyle>
          <a:p>
            <a:r>
              <a:rPr lang="en-US"/>
              <a:t>NASA Langley/Ames EDL Seminar Series for Summer Interns</a:t>
            </a:r>
            <a:endParaRPr lang="en-US" dirty="0"/>
          </a:p>
        </p:txBody>
      </p:sp>
      <p:sp>
        <p:nvSpPr>
          <p:cNvPr id="8" name="Slide Number Placeholder 5">
            <a:extLst>
              <a:ext uri="{FF2B5EF4-FFF2-40B4-BE49-F238E27FC236}">
                <a16:creationId xmlns:a16="http://schemas.microsoft.com/office/drawing/2014/main" id="{D1594EA9-B1E2-0D41-9E1D-196CCF1BD858}"/>
              </a:ext>
            </a:extLst>
          </p:cNvPr>
          <p:cNvSpPr>
            <a:spLocks noGrp="1"/>
          </p:cNvSpPr>
          <p:nvPr>
            <p:ph type="sldNum" sz="quarter" idx="4294967295"/>
          </p:nvPr>
        </p:nvSpPr>
        <p:spPr>
          <a:xfrm>
            <a:off x="9448800" y="6492872"/>
            <a:ext cx="2743200" cy="365125"/>
          </a:xfrm>
        </p:spPr>
        <p:txBody>
          <a:bodyPr/>
          <a:lstStyle>
            <a:lvl1pPr>
              <a:defRPr sz="1000">
                <a:solidFill>
                  <a:schemeClr val="tx1"/>
                </a:solidFill>
              </a:defRPr>
            </a:lvl1pPr>
          </a:lstStyle>
          <a:p>
            <a:fld id="{7ABC26D0-6559-5840-9AE2-C58C7BF0A957}" type="slidenum">
              <a:rPr lang="en-US" smtClean="0"/>
              <a:pPr/>
              <a:t>‹#›</a:t>
            </a:fld>
            <a:endParaRPr lang="en-US" dirty="0"/>
          </a:p>
        </p:txBody>
      </p:sp>
    </p:spTree>
    <p:extLst>
      <p:ext uri="{BB962C8B-B14F-4D97-AF65-F5344CB8AC3E}">
        <p14:creationId xmlns:p14="http://schemas.microsoft.com/office/powerpoint/2010/main" val="3996078875"/>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02E9A04A-3D2E-6F49-BDFB-0F63A4F7BA11}"/>
              </a:ext>
            </a:extLst>
          </p:cNvPr>
          <p:cNvSpPr>
            <a:spLocks noGrp="1"/>
          </p:cNvSpPr>
          <p:nvPr>
            <p:ph type="dt" sz="half" idx="4294967295"/>
          </p:nvPr>
        </p:nvSpPr>
        <p:spPr>
          <a:xfrm>
            <a:off x="0" y="6492873"/>
            <a:ext cx="2743200" cy="365125"/>
          </a:xfrm>
        </p:spPr>
        <p:txBody>
          <a:bodyPr/>
          <a:lstStyle>
            <a:lvl1pPr>
              <a:defRPr sz="1000">
                <a:solidFill>
                  <a:schemeClr val="tx1"/>
                </a:solidFill>
              </a:defRPr>
            </a:lvl1pPr>
          </a:lstStyle>
          <a:p>
            <a:r>
              <a:rPr lang="en-US" dirty="0"/>
              <a:t>June 29, 2021</a:t>
            </a:r>
          </a:p>
        </p:txBody>
      </p:sp>
      <p:sp>
        <p:nvSpPr>
          <p:cNvPr id="6" name="Footer Placeholder 4">
            <a:extLst>
              <a:ext uri="{FF2B5EF4-FFF2-40B4-BE49-F238E27FC236}">
                <a16:creationId xmlns:a16="http://schemas.microsoft.com/office/drawing/2014/main" id="{291E5BA1-6B48-2447-A05C-138D9E98E0A4}"/>
              </a:ext>
            </a:extLst>
          </p:cNvPr>
          <p:cNvSpPr>
            <a:spLocks noGrp="1"/>
          </p:cNvSpPr>
          <p:nvPr>
            <p:ph type="ftr" sz="quarter" idx="4294967295"/>
          </p:nvPr>
        </p:nvSpPr>
        <p:spPr>
          <a:xfrm>
            <a:off x="4038600" y="6492875"/>
            <a:ext cx="4114800" cy="365125"/>
          </a:xfrm>
        </p:spPr>
        <p:txBody>
          <a:bodyPr/>
          <a:lstStyle>
            <a:lvl1pPr>
              <a:defRPr sz="1000">
                <a:solidFill>
                  <a:schemeClr val="tx1"/>
                </a:solidFill>
              </a:defRPr>
            </a:lvl1pPr>
          </a:lstStyle>
          <a:p>
            <a:r>
              <a:rPr lang="en-US"/>
              <a:t>NASA Langley/Ames EDL Seminar Series for Summer Interns</a:t>
            </a:r>
            <a:endParaRPr lang="en-US" dirty="0"/>
          </a:p>
        </p:txBody>
      </p:sp>
      <p:sp>
        <p:nvSpPr>
          <p:cNvPr id="7" name="Slide Number Placeholder 5">
            <a:extLst>
              <a:ext uri="{FF2B5EF4-FFF2-40B4-BE49-F238E27FC236}">
                <a16:creationId xmlns:a16="http://schemas.microsoft.com/office/drawing/2014/main" id="{49B75414-7221-8149-8CE2-DD96D8AF9B60}"/>
              </a:ext>
            </a:extLst>
          </p:cNvPr>
          <p:cNvSpPr>
            <a:spLocks noGrp="1"/>
          </p:cNvSpPr>
          <p:nvPr>
            <p:ph type="sldNum" sz="quarter" idx="4294967295"/>
          </p:nvPr>
        </p:nvSpPr>
        <p:spPr>
          <a:xfrm>
            <a:off x="9448800" y="6492872"/>
            <a:ext cx="2743200" cy="365125"/>
          </a:xfrm>
        </p:spPr>
        <p:txBody>
          <a:bodyPr/>
          <a:lstStyle>
            <a:lvl1pPr>
              <a:defRPr sz="1000">
                <a:solidFill>
                  <a:schemeClr val="tx1"/>
                </a:solidFill>
              </a:defRPr>
            </a:lvl1pPr>
          </a:lstStyle>
          <a:p>
            <a:fld id="{7ABC26D0-6559-5840-9AE2-C58C7BF0A957}" type="slidenum">
              <a:rPr lang="en-US" smtClean="0"/>
              <a:pPr/>
              <a:t>‹#›</a:t>
            </a:fld>
            <a:endParaRPr lang="en-US" dirty="0"/>
          </a:p>
        </p:txBody>
      </p:sp>
    </p:spTree>
    <p:extLst>
      <p:ext uri="{BB962C8B-B14F-4D97-AF65-F5344CB8AC3E}">
        <p14:creationId xmlns:p14="http://schemas.microsoft.com/office/powerpoint/2010/main" val="283856186"/>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3">
            <a:extLst>
              <a:ext uri="{FF2B5EF4-FFF2-40B4-BE49-F238E27FC236}">
                <a16:creationId xmlns:a16="http://schemas.microsoft.com/office/drawing/2014/main" id="{B955B668-F31C-A44C-99FE-40F3EE2A5C5C}"/>
              </a:ext>
            </a:extLst>
          </p:cNvPr>
          <p:cNvSpPr>
            <a:spLocks noGrp="1"/>
          </p:cNvSpPr>
          <p:nvPr>
            <p:ph type="dt" sz="half" idx="4294967295"/>
          </p:nvPr>
        </p:nvSpPr>
        <p:spPr>
          <a:xfrm>
            <a:off x="0" y="6492873"/>
            <a:ext cx="2743200" cy="365125"/>
          </a:xfrm>
        </p:spPr>
        <p:txBody>
          <a:bodyPr/>
          <a:lstStyle>
            <a:lvl1pPr>
              <a:defRPr sz="1000">
                <a:solidFill>
                  <a:schemeClr val="tx1"/>
                </a:solidFill>
              </a:defRPr>
            </a:lvl1pPr>
          </a:lstStyle>
          <a:p>
            <a:r>
              <a:rPr lang="en-US" dirty="0"/>
              <a:t>June 29, 2021</a:t>
            </a:r>
          </a:p>
        </p:txBody>
      </p:sp>
      <p:sp>
        <p:nvSpPr>
          <p:cNvPr id="9" name="Footer Placeholder 4">
            <a:extLst>
              <a:ext uri="{FF2B5EF4-FFF2-40B4-BE49-F238E27FC236}">
                <a16:creationId xmlns:a16="http://schemas.microsoft.com/office/drawing/2014/main" id="{38D77C8D-0B03-9442-9E09-24FEFCFFF62E}"/>
              </a:ext>
            </a:extLst>
          </p:cNvPr>
          <p:cNvSpPr>
            <a:spLocks noGrp="1"/>
          </p:cNvSpPr>
          <p:nvPr>
            <p:ph type="ftr" sz="quarter" idx="4294967295"/>
          </p:nvPr>
        </p:nvSpPr>
        <p:spPr>
          <a:xfrm>
            <a:off x="4038600" y="6492875"/>
            <a:ext cx="4114800" cy="365125"/>
          </a:xfrm>
        </p:spPr>
        <p:txBody>
          <a:bodyPr/>
          <a:lstStyle>
            <a:lvl1pPr>
              <a:defRPr sz="1000">
                <a:solidFill>
                  <a:schemeClr val="tx1"/>
                </a:solidFill>
              </a:defRPr>
            </a:lvl1pPr>
          </a:lstStyle>
          <a:p>
            <a:r>
              <a:rPr lang="en-US"/>
              <a:t>NASA Langley/Ames EDL Seminar Series for Summer Interns</a:t>
            </a:r>
            <a:endParaRPr lang="en-US" dirty="0"/>
          </a:p>
        </p:txBody>
      </p:sp>
      <p:sp>
        <p:nvSpPr>
          <p:cNvPr id="10" name="Slide Number Placeholder 5">
            <a:extLst>
              <a:ext uri="{FF2B5EF4-FFF2-40B4-BE49-F238E27FC236}">
                <a16:creationId xmlns:a16="http://schemas.microsoft.com/office/drawing/2014/main" id="{F8E370B6-E4C2-4146-897B-5DD3881EF113}"/>
              </a:ext>
            </a:extLst>
          </p:cNvPr>
          <p:cNvSpPr>
            <a:spLocks noGrp="1"/>
          </p:cNvSpPr>
          <p:nvPr>
            <p:ph type="sldNum" sz="quarter" idx="4294967295"/>
          </p:nvPr>
        </p:nvSpPr>
        <p:spPr>
          <a:xfrm>
            <a:off x="9448800" y="6492872"/>
            <a:ext cx="2743200" cy="365125"/>
          </a:xfrm>
        </p:spPr>
        <p:txBody>
          <a:bodyPr/>
          <a:lstStyle>
            <a:lvl1pPr>
              <a:defRPr sz="1000">
                <a:solidFill>
                  <a:schemeClr val="tx1"/>
                </a:solidFill>
              </a:defRPr>
            </a:lvl1pPr>
          </a:lstStyle>
          <a:p>
            <a:fld id="{7ABC26D0-6559-5840-9AE2-C58C7BF0A957}" type="slidenum">
              <a:rPr lang="en-US" smtClean="0"/>
              <a:pPr/>
              <a:t>‹#›</a:t>
            </a:fld>
            <a:endParaRPr lang="en-US" dirty="0"/>
          </a:p>
        </p:txBody>
      </p:sp>
    </p:spTree>
    <p:extLst>
      <p:ext uri="{BB962C8B-B14F-4D97-AF65-F5344CB8AC3E}">
        <p14:creationId xmlns:p14="http://schemas.microsoft.com/office/powerpoint/2010/main" val="491724284"/>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3">
            <a:extLst>
              <a:ext uri="{FF2B5EF4-FFF2-40B4-BE49-F238E27FC236}">
                <a16:creationId xmlns:a16="http://schemas.microsoft.com/office/drawing/2014/main" id="{A4437FC3-78CC-484E-B503-7C01A72D9F29}"/>
              </a:ext>
            </a:extLst>
          </p:cNvPr>
          <p:cNvSpPr>
            <a:spLocks noGrp="1"/>
          </p:cNvSpPr>
          <p:nvPr>
            <p:ph type="dt" sz="half" idx="4294967295"/>
          </p:nvPr>
        </p:nvSpPr>
        <p:spPr>
          <a:xfrm>
            <a:off x="0" y="6492873"/>
            <a:ext cx="2743200" cy="365125"/>
          </a:xfrm>
        </p:spPr>
        <p:txBody>
          <a:bodyPr/>
          <a:lstStyle>
            <a:lvl1pPr>
              <a:defRPr sz="1000">
                <a:solidFill>
                  <a:schemeClr val="tx1"/>
                </a:solidFill>
              </a:defRPr>
            </a:lvl1pPr>
          </a:lstStyle>
          <a:p>
            <a:r>
              <a:rPr lang="en-US" dirty="0"/>
              <a:t>June 29, 2021</a:t>
            </a:r>
          </a:p>
        </p:txBody>
      </p:sp>
      <p:sp>
        <p:nvSpPr>
          <p:cNvPr id="9" name="Footer Placeholder 4">
            <a:extLst>
              <a:ext uri="{FF2B5EF4-FFF2-40B4-BE49-F238E27FC236}">
                <a16:creationId xmlns:a16="http://schemas.microsoft.com/office/drawing/2014/main" id="{DB2A9905-7F59-164B-A2FB-D8D6EA85D566}"/>
              </a:ext>
            </a:extLst>
          </p:cNvPr>
          <p:cNvSpPr>
            <a:spLocks noGrp="1"/>
          </p:cNvSpPr>
          <p:nvPr>
            <p:ph type="ftr" sz="quarter" idx="4294967295"/>
          </p:nvPr>
        </p:nvSpPr>
        <p:spPr>
          <a:xfrm>
            <a:off x="4038600" y="6492875"/>
            <a:ext cx="4114800" cy="365125"/>
          </a:xfrm>
        </p:spPr>
        <p:txBody>
          <a:bodyPr/>
          <a:lstStyle>
            <a:lvl1pPr>
              <a:defRPr sz="1000">
                <a:solidFill>
                  <a:schemeClr val="tx1"/>
                </a:solidFill>
              </a:defRPr>
            </a:lvl1pPr>
          </a:lstStyle>
          <a:p>
            <a:r>
              <a:rPr lang="en-US"/>
              <a:t>NASA Langley/Ames EDL Seminar Series for Summer Interns</a:t>
            </a:r>
            <a:endParaRPr lang="en-US" dirty="0"/>
          </a:p>
        </p:txBody>
      </p:sp>
      <p:sp>
        <p:nvSpPr>
          <p:cNvPr id="10" name="Slide Number Placeholder 5">
            <a:extLst>
              <a:ext uri="{FF2B5EF4-FFF2-40B4-BE49-F238E27FC236}">
                <a16:creationId xmlns:a16="http://schemas.microsoft.com/office/drawing/2014/main" id="{E716B26C-58DE-D14F-9F43-2B3BF1865329}"/>
              </a:ext>
            </a:extLst>
          </p:cNvPr>
          <p:cNvSpPr>
            <a:spLocks noGrp="1"/>
          </p:cNvSpPr>
          <p:nvPr>
            <p:ph type="sldNum" sz="quarter" idx="4294967295"/>
          </p:nvPr>
        </p:nvSpPr>
        <p:spPr>
          <a:xfrm>
            <a:off x="9448800" y="6492872"/>
            <a:ext cx="2743200" cy="365125"/>
          </a:xfrm>
        </p:spPr>
        <p:txBody>
          <a:bodyPr/>
          <a:lstStyle>
            <a:lvl1pPr>
              <a:defRPr sz="1000">
                <a:solidFill>
                  <a:schemeClr val="tx1"/>
                </a:solidFill>
              </a:defRPr>
            </a:lvl1pPr>
          </a:lstStyle>
          <a:p>
            <a:fld id="{7ABC26D0-6559-5840-9AE2-C58C7BF0A957}" type="slidenum">
              <a:rPr lang="en-US" smtClean="0"/>
              <a:pPr/>
              <a:t>‹#›</a:t>
            </a:fld>
            <a:endParaRPr lang="en-US" dirty="0"/>
          </a:p>
        </p:txBody>
      </p:sp>
    </p:spTree>
    <p:extLst>
      <p:ext uri="{BB962C8B-B14F-4D97-AF65-F5344CB8AC3E}">
        <p14:creationId xmlns:p14="http://schemas.microsoft.com/office/powerpoint/2010/main" val="2944795123"/>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551F9BA2-2CD7-B944-832F-7575BE2BDA65}"/>
              </a:ext>
            </a:extLst>
          </p:cNvPr>
          <p:cNvSpPr>
            <a:spLocks noGrp="1"/>
          </p:cNvSpPr>
          <p:nvPr>
            <p:ph type="dt" sz="half" idx="4294967295"/>
          </p:nvPr>
        </p:nvSpPr>
        <p:spPr>
          <a:xfrm>
            <a:off x="0" y="6492873"/>
            <a:ext cx="2743200" cy="365125"/>
          </a:xfrm>
        </p:spPr>
        <p:txBody>
          <a:bodyPr/>
          <a:lstStyle>
            <a:lvl1pPr>
              <a:defRPr sz="1000">
                <a:solidFill>
                  <a:schemeClr val="tx1"/>
                </a:solidFill>
              </a:defRPr>
            </a:lvl1pPr>
          </a:lstStyle>
          <a:p>
            <a:r>
              <a:rPr lang="en-US" dirty="0"/>
              <a:t>June 29, 2021</a:t>
            </a:r>
          </a:p>
        </p:txBody>
      </p:sp>
      <p:sp>
        <p:nvSpPr>
          <p:cNvPr id="8" name="Footer Placeholder 4">
            <a:extLst>
              <a:ext uri="{FF2B5EF4-FFF2-40B4-BE49-F238E27FC236}">
                <a16:creationId xmlns:a16="http://schemas.microsoft.com/office/drawing/2014/main" id="{B5A15A55-2EC1-AC44-B2D8-FD03F8D521DB}"/>
              </a:ext>
            </a:extLst>
          </p:cNvPr>
          <p:cNvSpPr>
            <a:spLocks noGrp="1"/>
          </p:cNvSpPr>
          <p:nvPr>
            <p:ph type="ftr" sz="quarter" idx="4294967295"/>
          </p:nvPr>
        </p:nvSpPr>
        <p:spPr>
          <a:xfrm>
            <a:off x="4038600" y="6492875"/>
            <a:ext cx="4114800" cy="365125"/>
          </a:xfrm>
        </p:spPr>
        <p:txBody>
          <a:bodyPr/>
          <a:lstStyle>
            <a:lvl1pPr>
              <a:defRPr sz="1000">
                <a:solidFill>
                  <a:schemeClr val="tx1"/>
                </a:solidFill>
              </a:defRPr>
            </a:lvl1pPr>
          </a:lstStyle>
          <a:p>
            <a:r>
              <a:rPr lang="en-US"/>
              <a:t>NASA Langley/Ames EDL Seminar Series for Summer Interns</a:t>
            </a:r>
            <a:endParaRPr lang="en-US" dirty="0"/>
          </a:p>
        </p:txBody>
      </p:sp>
      <p:sp>
        <p:nvSpPr>
          <p:cNvPr id="9" name="Slide Number Placeholder 5">
            <a:extLst>
              <a:ext uri="{FF2B5EF4-FFF2-40B4-BE49-F238E27FC236}">
                <a16:creationId xmlns:a16="http://schemas.microsoft.com/office/drawing/2014/main" id="{4E50D277-26EF-DA4F-8C8E-53E3EB41EE26}"/>
              </a:ext>
            </a:extLst>
          </p:cNvPr>
          <p:cNvSpPr>
            <a:spLocks noGrp="1"/>
          </p:cNvSpPr>
          <p:nvPr>
            <p:ph type="sldNum" sz="quarter" idx="4294967295"/>
          </p:nvPr>
        </p:nvSpPr>
        <p:spPr>
          <a:xfrm>
            <a:off x="9448800" y="6492872"/>
            <a:ext cx="2743200" cy="365125"/>
          </a:xfrm>
        </p:spPr>
        <p:txBody>
          <a:bodyPr/>
          <a:lstStyle>
            <a:lvl1pPr>
              <a:defRPr sz="1000">
                <a:solidFill>
                  <a:schemeClr val="tx1"/>
                </a:solidFill>
              </a:defRPr>
            </a:lvl1pPr>
          </a:lstStyle>
          <a:p>
            <a:fld id="{7ABC26D0-6559-5840-9AE2-C58C7BF0A957}" type="slidenum">
              <a:rPr lang="en-US" smtClean="0"/>
              <a:pPr/>
              <a:t>‹#›</a:t>
            </a:fld>
            <a:endParaRPr lang="en-US" dirty="0"/>
          </a:p>
        </p:txBody>
      </p:sp>
    </p:spTree>
    <p:extLst>
      <p:ext uri="{BB962C8B-B14F-4D97-AF65-F5344CB8AC3E}">
        <p14:creationId xmlns:p14="http://schemas.microsoft.com/office/powerpoint/2010/main" val="2589470414"/>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April 29, 2015</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3FCCCAE-C0A6-4BB7-B82B-AC74E56A11C4}" type="slidenum">
              <a:rPr lang="en-US" smtClean="0"/>
              <a:pPr/>
              <a:t>‹#›</a:t>
            </a:fld>
            <a:endParaRPr lang="en-US" dirty="0"/>
          </a:p>
        </p:txBody>
      </p:sp>
    </p:spTree>
    <p:extLst>
      <p:ext uri="{BB962C8B-B14F-4D97-AF65-F5344CB8AC3E}">
        <p14:creationId xmlns:p14="http://schemas.microsoft.com/office/powerpoint/2010/main" val="1574114870"/>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814420"/>
            <a:ext cx="10363200" cy="3300383"/>
          </a:xfrm>
        </p:spPr>
        <p:txBody>
          <a:bodyPr anchor="ctr"/>
          <a:lstStyle>
            <a:lvl1pPr algn="ctr">
              <a:defRPr sz="4000">
                <a:solidFill>
                  <a:schemeClr val="tx1"/>
                </a:solidFill>
              </a:defRPr>
            </a:lvl1pPr>
          </a:lstStyle>
          <a:p>
            <a:r>
              <a:rPr lang="en-US" dirty="0"/>
              <a:t>Click to edit Master title style</a:t>
            </a:r>
          </a:p>
        </p:txBody>
      </p:sp>
      <p:cxnSp>
        <p:nvCxnSpPr>
          <p:cNvPr id="9" name="Straight Connector 8"/>
          <p:cNvCxnSpPr/>
          <p:nvPr userDrawn="1"/>
        </p:nvCxnSpPr>
        <p:spPr>
          <a:xfrm>
            <a:off x="11017255" y="405384"/>
            <a:ext cx="0" cy="585216"/>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 name="Subtitle 2"/>
          <p:cNvSpPr>
            <a:spLocks noGrp="1"/>
          </p:cNvSpPr>
          <p:nvPr>
            <p:ph type="subTitle" idx="1"/>
          </p:nvPr>
        </p:nvSpPr>
        <p:spPr>
          <a:xfrm>
            <a:off x="914402" y="4332094"/>
            <a:ext cx="10363199" cy="1655762"/>
          </a:xfrm>
        </p:spPr>
        <p:txBody>
          <a:bodyPr anchor="ctr">
            <a:normAutofit/>
          </a:bodyPr>
          <a:lstStyle>
            <a:lvl1pPr marL="0" indent="0" algn="ctr">
              <a:buNone/>
              <a:defRPr sz="2400">
                <a:solidFill>
                  <a:srgbClr val="0066B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Text Placeholder 4"/>
          <p:cNvSpPr>
            <a:spLocks noGrp="1"/>
          </p:cNvSpPr>
          <p:nvPr>
            <p:ph type="body" sz="quarter" idx="10"/>
          </p:nvPr>
        </p:nvSpPr>
        <p:spPr>
          <a:xfrm>
            <a:off x="914400" y="6205150"/>
            <a:ext cx="10363200" cy="348050"/>
          </a:xfrm>
        </p:spPr>
        <p:txBody>
          <a:bodyPr anchor="ctr">
            <a:normAutofit/>
          </a:bodyPr>
          <a:lstStyle>
            <a:lvl1pPr marL="0" indent="0" algn="ctr">
              <a:buNone/>
              <a:defRPr sz="1600"/>
            </a:lvl1pPr>
            <a:lvl2pPr marL="233363" indent="0">
              <a:buNone/>
              <a:defRPr/>
            </a:lvl2pPr>
            <a:lvl3pPr marL="455613" indent="0">
              <a:buNone/>
              <a:defRPr/>
            </a:lvl3pPr>
            <a:lvl4pPr marL="685800" indent="0">
              <a:buNone/>
              <a:defRPr/>
            </a:lvl4pPr>
            <a:lvl5pPr marL="915988" indent="0">
              <a:buNone/>
              <a:defRPr/>
            </a:lvl5pPr>
          </a:lstStyle>
          <a:p>
            <a:pPr lvl="0"/>
            <a:r>
              <a:rPr lang="en-US" dirty="0"/>
              <a:t>Click to edit Master text styles</a:t>
            </a:r>
          </a:p>
        </p:txBody>
      </p:sp>
      <p:pic>
        <p:nvPicPr>
          <p:cNvPr id="16" name="Picture 15">
            <a:extLst>
              <a:ext uri="{FF2B5EF4-FFF2-40B4-BE49-F238E27FC236}">
                <a16:creationId xmlns:a16="http://schemas.microsoft.com/office/drawing/2014/main" id="{47736669-E82E-E047-8950-3C4184656259}"/>
              </a:ext>
            </a:extLst>
          </p:cNvPr>
          <p:cNvPicPr>
            <a:picLocks noChangeAspect="1"/>
          </p:cNvPicPr>
          <p:nvPr userDrawn="1"/>
        </p:nvPicPr>
        <p:blipFill>
          <a:blip r:embed="rId2"/>
          <a:stretch>
            <a:fillRect/>
          </a:stretch>
        </p:blipFill>
        <p:spPr>
          <a:xfrm>
            <a:off x="39723" y="503109"/>
            <a:ext cx="640080" cy="639891"/>
          </a:xfrm>
          <a:prstGeom prst="rect">
            <a:avLst/>
          </a:prstGeom>
        </p:spPr>
      </p:pic>
      <p:sp>
        <p:nvSpPr>
          <p:cNvPr id="17" name="TextBox 16">
            <a:extLst>
              <a:ext uri="{FF2B5EF4-FFF2-40B4-BE49-F238E27FC236}">
                <a16:creationId xmlns:a16="http://schemas.microsoft.com/office/drawing/2014/main" id="{EC9659CB-290B-964E-931B-680E27C674E7}"/>
              </a:ext>
            </a:extLst>
          </p:cNvPr>
          <p:cNvSpPr txBox="1"/>
          <p:nvPr userDrawn="1"/>
        </p:nvSpPr>
        <p:spPr>
          <a:xfrm>
            <a:off x="813487" y="609600"/>
            <a:ext cx="2767913" cy="425758"/>
          </a:xfrm>
          <a:prstGeom prst="rect">
            <a:avLst/>
          </a:prstGeom>
          <a:noFill/>
        </p:spPr>
        <p:txBody>
          <a:bodyPr wrap="square" rtlCol="0">
            <a:spAutoFit/>
          </a:bodyPr>
          <a:lstStyle/>
          <a:p>
            <a:pPr algn="l">
              <a:lnSpc>
                <a:spcPts val="1250"/>
              </a:lnSpc>
            </a:pPr>
            <a:r>
              <a:rPr lang="en-US" sz="1050" dirty="0">
                <a:solidFill>
                  <a:schemeClr val="bg1"/>
                </a:solidFill>
                <a:latin typeface="Arial" panose="020B0604020202020204" pitchFamily="34" charset="0"/>
                <a:cs typeface="Arial" panose="020B0604020202020204" pitchFamily="34" charset="0"/>
              </a:rPr>
              <a:t>Entry Systems and Technology Division</a:t>
            </a:r>
            <a:br>
              <a:rPr lang="en-US" sz="1050" dirty="0">
                <a:solidFill>
                  <a:schemeClr val="bg1"/>
                </a:solidFill>
                <a:latin typeface="Arial" panose="020B0604020202020204" pitchFamily="34" charset="0"/>
                <a:cs typeface="Arial" panose="020B0604020202020204" pitchFamily="34" charset="0"/>
              </a:rPr>
            </a:br>
            <a:r>
              <a:rPr lang="en-US" sz="1050" dirty="0">
                <a:solidFill>
                  <a:schemeClr val="bg1"/>
                </a:solidFill>
                <a:latin typeface="Arial" panose="020B0604020202020204" pitchFamily="34" charset="0"/>
                <a:cs typeface="Arial" panose="020B0604020202020204" pitchFamily="34" charset="0"/>
              </a:rPr>
              <a:t>Ames Research Center</a:t>
            </a:r>
          </a:p>
        </p:txBody>
      </p:sp>
      <p:cxnSp>
        <p:nvCxnSpPr>
          <p:cNvPr id="21" name="Straight Connector 20">
            <a:extLst>
              <a:ext uri="{FF2B5EF4-FFF2-40B4-BE49-F238E27FC236}">
                <a16:creationId xmlns:a16="http://schemas.microsoft.com/office/drawing/2014/main" id="{10B98518-0B76-7347-9107-D3441E08C9F0}"/>
              </a:ext>
            </a:extLst>
          </p:cNvPr>
          <p:cNvCxnSpPr/>
          <p:nvPr userDrawn="1"/>
        </p:nvCxnSpPr>
        <p:spPr>
          <a:xfrm>
            <a:off x="762000" y="381000"/>
            <a:ext cx="0" cy="585216"/>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552C82BA-8BC9-0049-BD7F-65C39B1D9069}"/>
              </a:ext>
            </a:extLst>
          </p:cNvPr>
          <p:cNvSpPr txBox="1"/>
          <p:nvPr userDrawn="1"/>
        </p:nvSpPr>
        <p:spPr>
          <a:xfrm>
            <a:off x="9220200" y="611777"/>
            <a:ext cx="1746422" cy="425758"/>
          </a:xfrm>
          <a:prstGeom prst="rect">
            <a:avLst/>
          </a:prstGeom>
          <a:noFill/>
        </p:spPr>
        <p:txBody>
          <a:bodyPr wrap="square" rtlCol="0">
            <a:spAutoFit/>
          </a:bodyPr>
          <a:lstStyle/>
          <a:p>
            <a:pPr algn="r">
              <a:lnSpc>
                <a:spcPts val="1250"/>
              </a:lnSpc>
            </a:pPr>
            <a:r>
              <a:rPr lang="en-US" sz="1050" dirty="0">
                <a:solidFill>
                  <a:schemeClr val="bg1"/>
                </a:solidFill>
                <a:latin typeface="Arial" panose="020B0604020202020204" pitchFamily="34" charset="0"/>
                <a:cs typeface="Arial" panose="020B0604020202020204" pitchFamily="34" charset="0"/>
              </a:rPr>
              <a:t>National</a:t>
            </a:r>
            <a:r>
              <a:rPr lang="en-US" sz="1050" baseline="0" dirty="0">
                <a:solidFill>
                  <a:schemeClr val="bg1"/>
                </a:solidFill>
                <a:latin typeface="Arial" panose="020B0604020202020204" pitchFamily="34" charset="0"/>
                <a:cs typeface="Arial" panose="020B0604020202020204" pitchFamily="34" charset="0"/>
              </a:rPr>
              <a:t> Aeronautics and Space Administration</a:t>
            </a:r>
            <a:endParaRPr lang="en-US" sz="1050" dirty="0">
              <a:solidFill>
                <a:schemeClr val="bg1"/>
              </a:solidFill>
              <a:latin typeface="Arial" panose="020B0604020202020204" pitchFamily="34" charset="0"/>
              <a:cs typeface="Arial" panose="020B0604020202020204" pitchFamily="34" charset="0"/>
            </a:endParaRPr>
          </a:p>
        </p:txBody>
      </p:sp>
      <p:sp>
        <p:nvSpPr>
          <p:cNvPr id="23" name="Date Placeholder 3">
            <a:extLst>
              <a:ext uri="{FF2B5EF4-FFF2-40B4-BE49-F238E27FC236}">
                <a16:creationId xmlns:a16="http://schemas.microsoft.com/office/drawing/2014/main" id="{DB70C2A1-DE37-8D46-BE7A-2418890875DA}"/>
              </a:ext>
            </a:extLst>
          </p:cNvPr>
          <p:cNvSpPr>
            <a:spLocks noGrp="1"/>
          </p:cNvSpPr>
          <p:nvPr>
            <p:ph type="dt" sz="half" idx="4294967295"/>
          </p:nvPr>
        </p:nvSpPr>
        <p:spPr>
          <a:xfrm>
            <a:off x="0" y="6492873"/>
            <a:ext cx="2743200" cy="365125"/>
          </a:xfrm>
        </p:spPr>
        <p:txBody>
          <a:bodyPr/>
          <a:lstStyle>
            <a:lvl1pPr>
              <a:defRPr sz="1000">
                <a:solidFill>
                  <a:schemeClr val="tx1"/>
                </a:solidFill>
              </a:defRPr>
            </a:lvl1pPr>
          </a:lstStyle>
          <a:p>
            <a:r>
              <a:rPr lang="en-US" dirty="0"/>
              <a:t>June 29, 2021</a:t>
            </a:r>
          </a:p>
        </p:txBody>
      </p:sp>
      <p:sp>
        <p:nvSpPr>
          <p:cNvPr id="24" name="Footer Placeholder 4">
            <a:extLst>
              <a:ext uri="{FF2B5EF4-FFF2-40B4-BE49-F238E27FC236}">
                <a16:creationId xmlns:a16="http://schemas.microsoft.com/office/drawing/2014/main" id="{3A6C35A2-0F4D-014D-BCA2-9A83F7A98E79}"/>
              </a:ext>
            </a:extLst>
          </p:cNvPr>
          <p:cNvSpPr>
            <a:spLocks noGrp="1"/>
          </p:cNvSpPr>
          <p:nvPr>
            <p:ph type="ftr" sz="quarter" idx="4294967295"/>
          </p:nvPr>
        </p:nvSpPr>
        <p:spPr>
          <a:xfrm>
            <a:off x="4038600" y="6492875"/>
            <a:ext cx="4114800" cy="365125"/>
          </a:xfrm>
        </p:spPr>
        <p:txBody>
          <a:bodyPr/>
          <a:lstStyle>
            <a:lvl1pPr>
              <a:defRPr sz="1000">
                <a:solidFill>
                  <a:schemeClr val="tx1"/>
                </a:solidFill>
              </a:defRPr>
            </a:lvl1pPr>
          </a:lstStyle>
          <a:p>
            <a:r>
              <a:rPr lang="en-US"/>
              <a:t>NASA Langley/Ames EDL Seminar Series for Summer Interns</a:t>
            </a:r>
            <a:endParaRPr lang="en-US" dirty="0"/>
          </a:p>
        </p:txBody>
      </p:sp>
      <p:sp>
        <p:nvSpPr>
          <p:cNvPr id="25" name="Slide Number Placeholder 5">
            <a:extLst>
              <a:ext uri="{FF2B5EF4-FFF2-40B4-BE49-F238E27FC236}">
                <a16:creationId xmlns:a16="http://schemas.microsoft.com/office/drawing/2014/main" id="{F5F8C66F-30F2-F147-9514-51F89475FE75}"/>
              </a:ext>
            </a:extLst>
          </p:cNvPr>
          <p:cNvSpPr>
            <a:spLocks noGrp="1"/>
          </p:cNvSpPr>
          <p:nvPr>
            <p:ph type="sldNum" sz="quarter" idx="4294967295"/>
          </p:nvPr>
        </p:nvSpPr>
        <p:spPr>
          <a:xfrm>
            <a:off x="9448800" y="6492872"/>
            <a:ext cx="2743200" cy="365125"/>
          </a:xfrm>
        </p:spPr>
        <p:txBody>
          <a:bodyPr/>
          <a:lstStyle>
            <a:lvl1pPr>
              <a:defRPr sz="1000">
                <a:solidFill>
                  <a:schemeClr val="tx1"/>
                </a:solidFill>
              </a:defRPr>
            </a:lvl1pPr>
          </a:lstStyle>
          <a:p>
            <a:fld id="{7ABC26D0-6559-5840-9AE2-C58C7BF0A957}" type="slidenum">
              <a:rPr lang="en-US" smtClean="0"/>
              <a:pPr/>
              <a:t>‹#›</a:t>
            </a:fld>
            <a:endParaRPr lang="en-US" dirty="0"/>
          </a:p>
        </p:txBody>
      </p:sp>
    </p:spTree>
    <p:extLst>
      <p:ext uri="{BB962C8B-B14F-4D97-AF65-F5344CB8AC3E}">
        <p14:creationId xmlns:p14="http://schemas.microsoft.com/office/powerpoint/2010/main" val="2262760993"/>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Last Slide">
    <p:bg>
      <p:bgPr>
        <a:solidFill>
          <a:schemeClr val="tx1"/>
        </a:solidFill>
        <a:effectLst/>
      </p:bgPr>
    </p:bg>
    <p:spTree>
      <p:nvGrpSpPr>
        <p:cNvPr id="1" name=""/>
        <p:cNvGrpSpPr/>
        <p:nvPr/>
      </p:nvGrpSpPr>
      <p:grpSpPr>
        <a:xfrm>
          <a:off x="0" y="0"/>
          <a:ext cx="0" cy="0"/>
          <a:chOff x="0" y="0"/>
          <a:chExt cx="0" cy="0"/>
        </a:xfrm>
      </p:grpSpPr>
      <p:sp>
        <p:nvSpPr>
          <p:cNvPr id="6" name="TextBox 5"/>
          <p:cNvSpPr txBox="1"/>
          <p:nvPr userDrawn="1"/>
        </p:nvSpPr>
        <p:spPr>
          <a:xfrm>
            <a:off x="203200" y="1975991"/>
            <a:ext cx="6299200" cy="1077218"/>
          </a:xfrm>
          <a:prstGeom prst="rect">
            <a:avLst/>
          </a:prstGeom>
          <a:noFill/>
        </p:spPr>
        <p:txBody>
          <a:bodyPr wrap="square" rtlCol="0">
            <a:spAutoFit/>
          </a:bodyPr>
          <a:lstStyle/>
          <a:p>
            <a:r>
              <a:rPr lang="en-US" sz="3200" b="0" dirty="0">
                <a:solidFill>
                  <a:schemeClr val="bg1"/>
                </a:solidFill>
                <a:latin typeface="Arial" panose="020B0604020202020204" pitchFamily="34" charset="0"/>
                <a:cs typeface="Arial" panose="020B0604020202020204" pitchFamily="34" charset="0"/>
              </a:rPr>
              <a:t>National Aeronautics</a:t>
            </a:r>
            <a:r>
              <a:rPr lang="en-US" sz="3200" b="0" baseline="0" dirty="0">
                <a:solidFill>
                  <a:schemeClr val="bg1"/>
                </a:solidFill>
                <a:latin typeface="Arial" panose="020B0604020202020204" pitchFamily="34" charset="0"/>
                <a:cs typeface="Arial" panose="020B0604020202020204" pitchFamily="34" charset="0"/>
              </a:rPr>
              <a:t> and Space Administration</a:t>
            </a:r>
            <a:endParaRPr lang="en-US" sz="3200" b="0" dirty="0">
              <a:solidFill>
                <a:schemeClr val="bg1"/>
              </a:solidFill>
              <a:latin typeface="Arial" panose="020B0604020202020204" pitchFamily="34" charset="0"/>
              <a:cs typeface="Arial" panose="020B0604020202020204" pitchFamily="34" charset="0"/>
            </a:endParaRPr>
          </a:p>
        </p:txBody>
      </p:sp>
      <p:sp>
        <p:nvSpPr>
          <p:cNvPr id="7" name="TextBox 6"/>
          <p:cNvSpPr txBox="1"/>
          <p:nvPr userDrawn="1"/>
        </p:nvSpPr>
        <p:spPr>
          <a:xfrm>
            <a:off x="203203" y="4724401"/>
            <a:ext cx="10191101" cy="954107"/>
          </a:xfrm>
          <a:prstGeom prst="rect">
            <a:avLst/>
          </a:prstGeom>
          <a:noFill/>
        </p:spPr>
        <p:txBody>
          <a:bodyPr wrap="square" rtlCol="0">
            <a:spAutoFit/>
          </a:bodyPr>
          <a:lstStyle/>
          <a:p>
            <a:r>
              <a:rPr lang="en-US" sz="2800" b="0" dirty="0">
                <a:solidFill>
                  <a:schemeClr val="bg1"/>
                </a:solidFill>
                <a:latin typeface="Arial" panose="020B0604020202020204" pitchFamily="34" charset="0"/>
                <a:cs typeface="Arial" panose="020B0604020202020204" pitchFamily="34" charset="0"/>
              </a:rPr>
              <a:t>Ames Research Center</a:t>
            </a:r>
            <a:br>
              <a:rPr lang="en-US" sz="2800" b="0" dirty="0">
                <a:solidFill>
                  <a:schemeClr val="bg1"/>
                </a:solidFill>
                <a:latin typeface="Arial" panose="020B0604020202020204" pitchFamily="34" charset="0"/>
                <a:cs typeface="Arial" panose="020B0604020202020204" pitchFamily="34" charset="0"/>
              </a:rPr>
            </a:br>
            <a:r>
              <a:rPr lang="en-US" sz="2800" b="0" dirty="0">
                <a:solidFill>
                  <a:schemeClr val="bg1"/>
                </a:solidFill>
                <a:latin typeface="Arial" panose="020B0604020202020204" pitchFamily="34" charset="0"/>
                <a:cs typeface="Arial" panose="020B0604020202020204" pitchFamily="34" charset="0"/>
              </a:rPr>
              <a:t>Entry Systems and Technology Division</a:t>
            </a:r>
          </a:p>
        </p:txBody>
      </p:sp>
      <p:pic>
        <p:nvPicPr>
          <p:cNvPr id="5" name="Picture 4">
            <a:extLst>
              <a:ext uri="{FF2B5EF4-FFF2-40B4-BE49-F238E27FC236}">
                <a16:creationId xmlns:a16="http://schemas.microsoft.com/office/drawing/2014/main" id="{D631D1DE-BFF9-0343-9224-4B578A10728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86600" y="1066800"/>
            <a:ext cx="4286250" cy="3429000"/>
          </a:xfrm>
          <a:prstGeom prst="rect">
            <a:avLst/>
          </a:prstGeom>
        </p:spPr>
      </p:pic>
    </p:spTree>
    <p:extLst>
      <p:ext uri="{BB962C8B-B14F-4D97-AF65-F5344CB8AC3E}">
        <p14:creationId xmlns:p14="http://schemas.microsoft.com/office/powerpoint/2010/main" val="12913667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2000"/>
                                        <p:tgtEl>
                                          <p:spTgt spid="5"/>
                                        </p:tgtEl>
                                      </p:cBhvr>
                                    </p:animEffect>
                                  </p:childTnLst>
                                </p:cTn>
                              </p:par>
                              <p:par>
                                <p:cTn id="16" presetID="42" presetClass="path" presetSubtype="0" accel="25000" decel="25000" fill="hold" nodeType="withEffect">
                                  <p:stCondLst>
                                    <p:cond delay="0"/>
                                  </p:stCondLst>
                                  <p:childTnLst>
                                    <p:animMotion origin="layout" path="M -0.25104 3.33333E-6 L -1.66667E-6 3.33333E-6 " pathEditMode="relative" rAng="0" ptsTypes="AA">
                                      <p:cBhvr>
                                        <p:cTn id="17" dur="2000" fill="hold"/>
                                        <p:tgtEl>
                                          <p:spTgt spid="5"/>
                                        </p:tgtEl>
                                        <p:attrNameLst>
                                          <p:attrName>ppt_x</p:attrName>
                                          <p:attrName>ppt_y</p:attrName>
                                        </p:attrNameLst>
                                      </p:cBhvr>
                                      <p:rCtr x="12552"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gi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808037"/>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973262"/>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April 29, 2015</a:t>
            </a:r>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FCCCAE-C0A6-4BB7-B82B-AC74E56A11C4}" type="slidenum">
              <a:rPr lang="en-US" smtClean="0"/>
              <a:pPr/>
              <a:t>‹#›</a:t>
            </a:fld>
            <a:endParaRPr lang="en-US" dirty="0"/>
          </a:p>
        </p:txBody>
      </p:sp>
      <p:sp>
        <p:nvSpPr>
          <p:cNvPr id="7" name="Rectangle 6">
            <a:extLst>
              <a:ext uri="{FF2B5EF4-FFF2-40B4-BE49-F238E27FC236}">
                <a16:creationId xmlns:a16="http://schemas.microsoft.com/office/drawing/2014/main" id="{ADD45A0F-8E9E-954B-9878-E59E3DC87306}"/>
              </a:ext>
            </a:extLst>
          </p:cNvPr>
          <p:cNvSpPr/>
          <p:nvPr userDrawn="1"/>
        </p:nvSpPr>
        <p:spPr>
          <a:xfrm>
            <a:off x="0" y="0"/>
            <a:ext cx="12192000" cy="1142996"/>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1" dirty="0"/>
          </a:p>
        </p:txBody>
      </p:sp>
      <p:pic>
        <p:nvPicPr>
          <p:cNvPr id="9" name="Picture 8">
            <a:extLst>
              <a:ext uri="{FF2B5EF4-FFF2-40B4-BE49-F238E27FC236}">
                <a16:creationId xmlns:a16="http://schemas.microsoft.com/office/drawing/2014/main" id="{A5CD618F-4B06-9D48-BEA7-ED589BB1DC11}"/>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1125200" y="405384"/>
            <a:ext cx="731520" cy="585216"/>
          </a:xfrm>
          <a:prstGeom prst="rect">
            <a:avLst/>
          </a:prstGeom>
        </p:spPr>
      </p:pic>
    </p:spTree>
    <p:extLst>
      <p:ext uri="{BB962C8B-B14F-4D97-AF65-F5344CB8AC3E}">
        <p14:creationId xmlns:p14="http://schemas.microsoft.com/office/powerpoint/2010/main" val="1979561105"/>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Lst>
  <p:transition>
    <p:fade/>
  </p:transition>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10.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220.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10.png"/></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DE70E2D1-9B4F-975F-D075-0EB356A93E1A}"/>
              </a:ext>
            </a:extLst>
          </p:cNvPr>
          <p:cNvPicPr>
            <a:picLocks noChangeAspect="1"/>
          </p:cNvPicPr>
          <p:nvPr/>
        </p:nvPicPr>
        <p:blipFill>
          <a:blip r:embed="rId3">
            <a:alphaModFix amt="80000"/>
            <a:extLst>
              <a:ext uri="{28A0092B-C50C-407E-A947-70E740481C1C}">
                <a14:useLocalDpi xmlns:a14="http://schemas.microsoft.com/office/drawing/2010/main" val="0"/>
              </a:ext>
            </a:extLst>
          </a:blip>
          <a:stretch>
            <a:fillRect/>
          </a:stretch>
        </p:blipFill>
        <p:spPr>
          <a:xfrm>
            <a:off x="3645243" y="1160163"/>
            <a:ext cx="8546757" cy="5697838"/>
          </a:xfrm>
          <a:prstGeom prst="rect">
            <a:avLst/>
          </a:prstGeom>
        </p:spPr>
      </p:pic>
      <p:pic>
        <p:nvPicPr>
          <p:cNvPr id="14" name="Picture 13" descr="Icon&#10;&#10;Description automatically generated with medium confidence">
            <a:extLst>
              <a:ext uri="{FF2B5EF4-FFF2-40B4-BE49-F238E27FC236}">
                <a16:creationId xmlns:a16="http://schemas.microsoft.com/office/drawing/2014/main" id="{20F31D9B-D543-2E88-9736-A880CB2F233A}"/>
              </a:ext>
            </a:extLst>
          </p:cNvPr>
          <p:cNvPicPr preferRelativeResize="0">
            <a:picLocks noChangeAspect="1"/>
          </p:cNvPicPr>
          <p:nvPr/>
        </p:nvPicPr>
        <p:blipFill rotWithShape="1">
          <a:blip r:embed="rId4">
            <a:alphaModFix/>
            <a:extLst>
              <a:ext uri="{28A0092B-C50C-407E-A947-70E740481C1C}">
                <a14:useLocalDpi xmlns:a14="http://schemas.microsoft.com/office/drawing/2010/main" val="0"/>
              </a:ext>
            </a:extLst>
          </a:blip>
          <a:srcRect l="35118" t="25432" r="35636" b="25112"/>
          <a:stretch/>
        </p:blipFill>
        <p:spPr>
          <a:xfrm flipH="1">
            <a:off x="-15436" y="1160403"/>
            <a:ext cx="929836" cy="1397000"/>
          </a:xfrm>
          <a:prstGeom prst="rect">
            <a:avLst/>
          </a:prstGeom>
        </p:spPr>
      </p:pic>
      <p:sp>
        <p:nvSpPr>
          <p:cNvPr id="6" name="Text Placeholder 5">
            <a:extLst>
              <a:ext uri="{FF2B5EF4-FFF2-40B4-BE49-F238E27FC236}">
                <a16:creationId xmlns:a16="http://schemas.microsoft.com/office/drawing/2014/main" id="{B9D31D8E-C85F-E945-8490-AB02008AA033}"/>
              </a:ext>
            </a:extLst>
          </p:cNvPr>
          <p:cNvSpPr txBox="1">
            <a:spLocks/>
          </p:cNvSpPr>
          <p:nvPr/>
        </p:nvSpPr>
        <p:spPr>
          <a:xfrm>
            <a:off x="914400" y="3429000"/>
            <a:ext cx="10515600" cy="2614580"/>
          </a:xfrm>
          <a:prstGeom prst="rect">
            <a:avLst/>
          </a:prstGeom>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rgbClr val="0066B3"/>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tx1"/>
                </a:solidFill>
              </a:rPr>
              <a:t>Dinesh K. Prabhu, David A. Saunders, Brett A. Cruden</a:t>
            </a:r>
          </a:p>
          <a:p>
            <a:r>
              <a:rPr lang="en-US" dirty="0">
                <a:solidFill>
                  <a:schemeClr val="tx1"/>
                </a:solidFill>
              </a:rPr>
              <a:t>AMA, Inc. at NASA Ames Research Center, Moffett Field, CA 94035, USA</a:t>
            </a:r>
          </a:p>
          <a:p>
            <a:endParaRPr lang="en-US" sz="1200" dirty="0">
              <a:solidFill>
                <a:schemeClr val="tx1"/>
              </a:solidFill>
            </a:endParaRPr>
          </a:p>
          <a:p>
            <a:r>
              <a:rPr lang="en-US" dirty="0">
                <a:solidFill>
                  <a:schemeClr val="tx1"/>
                </a:solidFill>
              </a:rPr>
              <a:t>Jay H. Grinstead</a:t>
            </a:r>
          </a:p>
          <a:p>
            <a:r>
              <a:rPr lang="en-US" dirty="0">
                <a:solidFill>
                  <a:schemeClr val="tx1"/>
                </a:solidFill>
              </a:rPr>
              <a:t>NASA Ames Research Center, Moffett Field, CA 94035, USA</a:t>
            </a:r>
          </a:p>
          <a:p>
            <a:endParaRPr lang="en-US" dirty="0">
              <a:solidFill>
                <a:schemeClr val="tx1"/>
              </a:solidFill>
            </a:endParaRPr>
          </a:p>
        </p:txBody>
      </p:sp>
      <p:sp>
        <p:nvSpPr>
          <p:cNvPr id="5" name="Title 4"/>
          <p:cNvSpPr>
            <a:spLocks noGrp="1"/>
          </p:cNvSpPr>
          <p:nvPr>
            <p:ph type="ctrTitle"/>
          </p:nvPr>
        </p:nvSpPr>
        <p:spPr/>
        <p:txBody>
          <a:bodyPr>
            <a:normAutofit/>
          </a:bodyPr>
          <a:lstStyle/>
          <a:p>
            <a:r>
              <a:rPr lang="en-US" sz="3600" b="1" dirty="0"/>
              <a:t>Simulations of Hayabusa2 Atmospheric Entry &amp; Comparisons with Data from the Imaging Campaign</a:t>
            </a:r>
          </a:p>
        </p:txBody>
      </p:sp>
      <p:sp>
        <p:nvSpPr>
          <p:cNvPr id="7" name="Text Placeholder 6"/>
          <p:cNvSpPr>
            <a:spLocks noGrp="1"/>
          </p:cNvSpPr>
          <p:nvPr>
            <p:ph type="body" sz="quarter" idx="10"/>
          </p:nvPr>
        </p:nvSpPr>
        <p:spPr>
          <a:xfrm>
            <a:off x="914400" y="5783855"/>
            <a:ext cx="10363200" cy="769345"/>
          </a:xfrm>
        </p:spPr>
        <p:txBody>
          <a:bodyPr>
            <a:normAutofit/>
          </a:bodyPr>
          <a:lstStyle/>
          <a:p>
            <a:endParaRPr lang="en-US" dirty="0"/>
          </a:p>
          <a:p>
            <a:r>
              <a:rPr lang="en-US" dirty="0"/>
              <a:t>Friday, July 1, 2022</a:t>
            </a:r>
          </a:p>
        </p:txBody>
      </p:sp>
      <p:sp>
        <p:nvSpPr>
          <p:cNvPr id="8" name="TextBox 7">
            <a:extLst>
              <a:ext uri="{FF2B5EF4-FFF2-40B4-BE49-F238E27FC236}">
                <a16:creationId xmlns:a16="http://schemas.microsoft.com/office/drawing/2014/main" id="{18140F44-37A3-7F4C-99B7-C2D835B478ED}"/>
              </a:ext>
            </a:extLst>
          </p:cNvPr>
          <p:cNvSpPr txBox="1"/>
          <p:nvPr/>
        </p:nvSpPr>
        <p:spPr>
          <a:xfrm>
            <a:off x="0" y="6590883"/>
            <a:ext cx="12192000" cy="276999"/>
          </a:xfrm>
          <a:prstGeom prst="rect">
            <a:avLst/>
          </a:prstGeom>
          <a:noFill/>
        </p:spPr>
        <p:txBody>
          <a:bodyPr wrap="square">
            <a:spAutoFit/>
          </a:bodyPr>
          <a:lstStyle/>
          <a:p>
            <a:pPr algn="ctr"/>
            <a:r>
              <a:rPr lang="en-US" sz="1200" b="0" i="1" dirty="0">
                <a:solidFill>
                  <a:srgbClr val="606060"/>
                </a:solidFill>
                <a:effectLst/>
                <a:latin typeface="Arial" panose="020B0604020202020204" pitchFamily="34" charset="0"/>
              </a:rPr>
              <a:t>This material is a work of the U.S. Government and is not subject to copyright protection in the United States.</a:t>
            </a:r>
            <a:endParaRPr lang="en-US" sz="1200" dirty="0"/>
          </a:p>
        </p:txBody>
      </p:sp>
    </p:spTree>
    <p:extLst>
      <p:ext uri="{BB962C8B-B14F-4D97-AF65-F5344CB8AC3E}">
        <p14:creationId xmlns:p14="http://schemas.microsoft.com/office/powerpoint/2010/main" val="1404532536"/>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F91B0750-1126-654F-AF24-B2E7FC8708FA}"/>
              </a:ext>
            </a:extLst>
          </p:cNvPr>
          <p:cNvSpPr>
            <a:spLocks noGrp="1"/>
          </p:cNvSpPr>
          <p:nvPr>
            <p:ph type="title"/>
          </p:nvPr>
        </p:nvSpPr>
        <p:spPr>
          <a:xfrm>
            <a:off x="838200" y="0"/>
            <a:ext cx="10515600" cy="1325563"/>
          </a:xfrm>
        </p:spPr>
        <p:txBody>
          <a:bodyPr/>
          <a:lstStyle/>
          <a:p>
            <a:pPr algn="ctr"/>
            <a:r>
              <a:rPr lang="en-US" b="1" dirty="0">
                <a:solidFill>
                  <a:schemeClr val="bg1"/>
                </a:solidFill>
              </a:rPr>
              <a:t>Problem Statement</a:t>
            </a:r>
            <a:endParaRPr lang="en-US" sz="3200" b="1" dirty="0">
              <a:solidFill>
                <a:schemeClr val="bg1"/>
              </a:solidFill>
            </a:endParaRPr>
          </a:p>
        </p:txBody>
      </p:sp>
      <p:sp>
        <p:nvSpPr>
          <p:cNvPr id="10" name="Slide Number Placeholder 5">
            <a:extLst>
              <a:ext uri="{FF2B5EF4-FFF2-40B4-BE49-F238E27FC236}">
                <a16:creationId xmlns:a16="http://schemas.microsoft.com/office/drawing/2014/main" id="{03C09DE6-7564-154E-8EEB-226E9FE2A3F8}"/>
              </a:ext>
            </a:extLst>
          </p:cNvPr>
          <p:cNvSpPr>
            <a:spLocks noGrp="1"/>
          </p:cNvSpPr>
          <p:nvPr>
            <p:ph type="sldNum" sz="quarter" idx="4294967295"/>
          </p:nvPr>
        </p:nvSpPr>
        <p:spPr>
          <a:xfrm>
            <a:off x="9448800" y="6492872"/>
            <a:ext cx="2743200" cy="365125"/>
          </a:xfrm>
        </p:spPr>
        <p:txBody>
          <a:bodyPr/>
          <a:lstStyle>
            <a:lvl1pPr>
              <a:defRPr sz="1000">
                <a:solidFill>
                  <a:schemeClr val="tx1"/>
                </a:solidFill>
              </a:defRPr>
            </a:lvl1pPr>
          </a:lstStyle>
          <a:p>
            <a:fld id="{7ABC26D0-6559-5840-9AE2-C58C7BF0A957}" type="slidenum">
              <a:rPr lang="en-US" smtClean="0"/>
              <a:pPr/>
              <a:t>2</a:t>
            </a:fld>
            <a:endParaRPr lang="en-US" dirty="0"/>
          </a:p>
        </p:txBody>
      </p:sp>
      <p:sp>
        <p:nvSpPr>
          <p:cNvPr id="12" name="Date Placeholder 3">
            <a:extLst>
              <a:ext uri="{FF2B5EF4-FFF2-40B4-BE49-F238E27FC236}">
                <a16:creationId xmlns:a16="http://schemas.microsoft.com/office/drawing/2014/main" id="{2377D97E-0717-C548-9793-C40C999B540B}"/>
              </a:ext>
            </a:extLst>
          </p:cNvPr>
          <p:cNvSpPr>
            <a:spLocks noGrp="1"/>
          </p:cNvSpPr>
          <p:nvPr>
            <p:ph type="dt" sz="half" idx="4294967295"/>
          </p:nvPr>
        </p:nvSpPr>
        <p:spPr>
          <a:xfrm>
            <a:off x="0" y="6492875"/>
            <a:ext cx="2743200" cy="365125"/>
          </a:xfrm>
        </p:spPr>
        <p:txBody>
          <a:bodyPr/>
          <a:lstStyle>
            <a:lvl1pPr>
              <a:defRPr sz="1000">
                <a:solidFill>
                  <a:schemeClr val="tx1"/>
                </a:solidFill>
              </a:defRPr>
            </a:lvl1pPr>
          </a:lstStyle>
          <a:p>
            <a:r>
              <a:rPr lang="en-US" dirty="0"/>
              <a:t>June 29, 2022</a:t>
            </a:r>
          </a:p>
        </p:txBody>
      </p:sp>
      <p:sp>
        <p:nvSpPr>
          <p:cNvPr id="14" name="Footer Placeholder 4">
            <a:extLst>
              <a:ext uri="{FF2B5EF4-FFF2-40B4-BE49-F238E27FC236}">
                <a16:creationId xmlns:a16="http://schemas.microsoft.com/office/drawing/2014/main" id="{39848D3B-2203-114B-95E0-FECFEBB0B0DB}"/>
              </a:ext>
            </a:extLst>
          </p:cNvPr>
          <p:cNvSpPr>
            <a:spLocks noGrp="1"/>
          </p:cNvSpPr>
          <p:nvPr>
            <p:ph type="ftr" sz="quarter" idx="4294967295"/>
          </p:nvPr>
        </p:nvSpPr>
        <p:spPr>
          <a:xfrm>
            <a:off x="4038600" y="6492875"/>
            <a:ext cx="4114800" cy="365125"/>
          </a:xfrm>
        </p:spPr>
        <p:txBody>
          <a:bodyPr/>
          <a:lstStyle>
            <a:lvl1pPr>
              <a:defRPr sz="1000">
                <a:solidFill>
                  <a:schemeClr val="tx1"/>
                </a:solidFill>
              </a:defRPr>
            </a:lvl1pPr>
          </a:lstStyle>
          <a:p>
            <a:r>
              <a:rPr lang="en-US" dirty="0"/>
              <a:t>AIAA AVIATION 2022, Chicago, IL</a:t>
            </a:r>
          </a:p>
        </p:txBody>
      </p:sp>
      <p:sp>
        <p:nvSpPr>
          <p:cNvPr id="7" name="Content Placeholder 2">
            <a:extLst>
              <a:ext uri="{FF2B5EF4-FFF2-40B4-BE49-F238E27FC236}">
                <a16:creationId xmlns:a16="http://schemas.microsoft.com/office/drawing/2014/main" id="{2676C465-AB57-2A46-908F-9546F667AD45}"/>
              </a:ext>
            </a:extLst>
          </p:cNvPr>
          <p:cNvSpPr>
            <a:spLocks noGrp="1"/>
          </p:cNvSpPr>
          <p:nvPr>
            <p:ph idx="1"/>
          </p:nvPr>
        </p:nvSpPr>
        <p:spPr>
          <a:xfrm>
            <a:off x="143838" y="1479479"/>
            <a:ext cx="11922304" cy="4860995"/>
          </a:xfrm>
        </p:spPr>
        <p:txBody>
          <a:bodyPr>
            <a:noAutofit/>
          </a:bodyPr>
          <a:lstStyle/>
          <a:p>
            <a:r>
              <a:rPr lang="en-US" sz="2400" dirty="0"/>
              <a:t>Given:</a:t>
            </a:r>
          </a:p>
          <a:p>
            <a:pPr lvl="1"/>
            <a:r>
              <a:rPr lang="en-US" sz="2000" dirty="0"/>
              <a:t>The best-estimated trajectory (BET) of the SRC [</a:t>
            </a:r>
            <a:r>
              <a:rPr lang="en-US" sz="2000" dirty="0">
                <a:solidFill>
                  <a:srgbClr val="0432FF"/>
                </a:solidFill>
              </a:rPr>
              <a:t>data provided by JAXA</a:t>
            </a:r>
            <a:r>
              <a:rPr lang="en-US" sz="2000" dirty="0"/>
              <a:t>]</a:t>
            </a:r>
          </a:p>
          <a:p>
            <a:pPr lvl="1"/>
            <a:endParaRPr lang="en-US" sz="600" dirty="0"/>
          </a:p>
          <a:p>
            <a:pPr lvl="1"/>
            <a:r>
              <a:rPr lang="en-US" sz="2000" dirty="0"/>
              <a:t>Slant range and view angle (between observer/instrument and SRC) [</a:t>
            </a:r>
            <a:r>
              <a:rPr lang="en-US" sz="2000" dirty="0">
                <a:solidFill>
                  <a:srgbClr val="0432FF"/>
                </a:solidFill>
              </a:rPr>
              <a:t>data provided by NASA LaRC</a:t>
            </a:r>
            <a:r>
              <a:rPr lang="en-US" sz="2000" dirty="0"/>
              <a:t>]</a:t>
            </a:r>
          </a:p>
          <a:p>
            <a:pPr lvl="1"/>
            <a:endParaRPr lang="en-US" sz="600" dirty="0"/>
          </a:p>
          <a:p>
            <a:pPr lvl="1"/>
            <a:r>
              <a:rPr lang="en-US" sz="2000" dirty="0"/>
              <a:t>Radiometrically calibrated irradiance measurements [</a:t>
            </a:r>
            <a:r>
              <a:rPr lang="en-US" sz="2000" dirty="0">
                <a:solidFill>
                  <a:srgbClr val="0432FF"/>
                </a:solidFill>
              </a:rPr>
              <a:t>data provided by Torch Technologies</a:t>
            </a:r>
            <a:r>
              <a:rPr lang="en-US" sz="2000" dirty="0"/>
              <a:t>]</a:t>
            </a:r>
          </a:p>
          <a:p>
            <a:pPr lvl="2"/>
            <a:r>
              <a:rPr lang="en-US" sz="1800" dirty="0"/>
              <a:t>Spectrally and temporally resolved data, but no spatial resolution</a:t>
            </a:r>
          </a:p>
          <a:p>
            <a:pPr marL="0" indent="0">
              <a:buNone/>
            </a:pPr>
            <a:endParaRPr lang="en-US" sz="1000" dirty="0"/>
          </a:p>
          <a:p>
            <a:r>
              <a:rPr lang="en-US" sz="2400" dirty="0"/>
              <a:t>Compare against flight measurements:</a:t>
            </a:r>
            <a:endParaRPr lang="en-US" sz="600" dirty="0"/>
          </a:p>
          <a:p>
            <a:pPr lvl="1"/>
            <a:r>
              <a:rPr lang="en-US" sz="2000" dirty="0"/>
              <a:t>Irradiance computed using models, methods, and tools developed at NASA ARC</a:t>
            </a:r>
          </a:p>
          <a:p>
            <a:pPr lvl="1"/>
            <a:endParaRPr lang="en-US" sz="1000" dirty="0"/>
          </a:p>
          <a:p>
            <a:r>
              <a:rPr lang="en-US" sz="2400" dirty="0"/>
              <a:t>Afterthought:</a:t>
            </a:r>
            <a:endParaRPr lang="en-US" sz="600" dirty="0"/>
          </a:p>
          <a:p>
            <a:pPr lvl="1"/>
            <a:r>
              <a:rPr lang="en-US" sz="2000" dirty="0"/>
              <a:t>Validation (of models) might be too strong term to use in the present context</a:t>
            </a:r>
          </a:p>
          <a:p>
            <a:pPr marL="0" indent="0">
              <a:buNone/>
            </a:pPr>
            <a:endParaRPr lang="en-US" sz="2000" dirty="0">
              <a:solidFill>
                <a:srgbClr val="000000"/>
              </a:solidFill>
            </a:endParaRPr>
          </a:p>
          <a:p>
            <a:pPr marL="0" indent="0" algn="ctr">
              <a:buNone/>
            </a:pPr>
            <a:r>
              <a:rPr lang="en-US" sz="2000" dirty="0">
                <a:solidFill>
                  <a:srgbClr val="FF0000"/>
                </a:solidFill>
              </a:rPr>
              <a:t>Methods and models would be of use in the future airborne imaging campaign for OSIRIS-</a:t>
            </a:r>
            <a:r>
              <a:rPr lang="en-US" sz="2000" dirty="0" err="1">
                <a:solidFill>
                  <a:srgbClr val="FF0000"/>
                </a:solidFill>
              </a:rPr>
              <a:t>REx</a:t>
            </a:r>
            <a:endParaRPr lang="en-US" sz="2000" dirty="0">
              <a:solidFill>
                <a:srgbClr val="FF0000"/>
              </a:solidFill>
            </a:endParaRPr>
          </a:p>
          <a:p>
            <a:pPr marL="0" indent="0">
              <a:buNone/>
            </a:pPr>
            <a:endParaRPr lang="en-US" sz="2400" dirty="0"/>
          </a:p>
          <a:p>
            <a:endParaRPr lang="en-US" sz="2400" b="1" cap="small" dirty="0"/>
          </a:p>
        </p:txBody>
      </p:sp>
    </p:spTree>
    <p:extLst>
      <p:ext uri="{BB962C8B-B14F-4D97-AF65-F5344CB8AC3E}">
        <p14:creationId xmlns:p14="http://schemas.microsoft.com/office/powerpoint/2010/main" val="3196160390"/>
      </p:ext>
    </p:extLst>
  </p:cSld>
  <p:clrMapOvr>
    <a:masterClrMapping/>
  </p:clrMapOvr>
  <p:transition spd="slow" advTm="5350">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F91B0750-1126-654F-AF24-B2E7FC8708FA}"/>
              </a:ext>
            </a:extLst>
          </p:cNvPr>
          <p:cNvSpPr>
            <a:spLocks noGrp="1"/>
          </p:cNvSpPr>
          <p:nvPr>
            <p:ph type="title"/>
          </p:nvPr>
        </p:nvSpPr>
        <p:spPr>
          <a:xfrm>
            <a:off x="838200" y="0"/>
            <a:ext cx="10515600" cy="1325563"/>
          </a:xfrm>
        </p:spPr>
        <p:txBody>
          <a:bodyPr/>
          <a:lstStyle/>
          <a:p>
            <a:pPr algn="ctr"/>
            <a:r>
              <a:rPr lang="en-US" b="1" dirty="0">
                <a:solidFill>
                  <a:schemeClr val="bg1"/>
                </a:solidFill>
              </a:rPr>
              <a:t>Steps of the Simulation Process</a:t>
            </a:r>
            <a:endParaRPr lang="en-US" sz="3200" b="1" dirty="0">
              <a:solidFill>
                <a:schemeClr val="bg1"/>
              </a:solidFill>
            </a:endParaRPr>
          </a:p>
        </p:txBody>
      </p:sp>
      <p:sp>
        <p:nvSpPr>
          <p:cNvPr id="10" name="Slide Number Placeholder 5">
            <a:extLst>
              <a:ext uri="{FF2B5EF4-FFF2-40B4-BE49-F238E27FC236}">
                <a16:creationId xmlns:a16="http://schemas.microsoft.com/office/drawing/2014/main" id="{03C09DE6-7564-154E-8EEB-226E9FE2A3F8}"/>
              </a:ext>
            </a:extLst>
          </p:cNvPr>
          <p:cNvSpPr>
            <a:spLocks noGrp="1"/>
          </p:cNvSpPr>
          <p:nvPr>
            <p:ph type="sldNum" sz="quarter" idx="4294967295"/>
          </p:nvPr>
        </p:nvSpPr>
        <p:spPr>
          <a:xfrm>
            <a:off x="9448800" y="6492872"/>
            <a:ext cx="2743200" cy="365125"/>
          </a:xfrm>
        </p:spPr>
        <p:txBody>
          <a:bodyPr/>
          <a:lstStyle>
            <a:lvl1pPr>
              <a:defRPr sz="1000">
                <a:solidFill>
                  <a:schemeClr val="tx1"/>
                </a:solidFill>
              </a:defRPr>
            </a:lvl1pPr>
          </a:lstStyle>
          <a:p>
            <a:fld id="{7ABC26D0-6559-5840-9AE2-C58C7BF0A957}" type="slidenum">
              <a:rPr lang="en-US" smtClean="0"/>
              <a:pPr/>
              <a:t>3</a:t>
            </a:fld>
            <a:endParaRPr lang="en-US" dirty="0"/>
          </a:p>
        </p:txBody>
      </p:sp>
      <p:sp>
        <p:nvSpPr>
          <p:cNvPr id="12" name="Date Placeholder 3">
            <a:extLst>
              <a:ext uri="{FF2B5EF4-FFF2-40B4-BE49-F238E27FC236}">
                <a16:creationId xmlns:a16="http://schemas.microsoft.com/office/drawing/2014/main" id="{2377D97E-0717-C548-9793-C40C999B540B}"/>
              </a:ext>
            </a:extLst>
          </p:cNvPr>
          <p:cNvSpPr>
            <a:spLocks noGrp="1"/>
          </p:cNvSpPr>
          <p:nvPr>
            <p:ph type="dt" sz="half" idx="4294967295"/>
          </p:nvPr>
        </p:nvSpPr>
        <p:spPr>
          <a:xfrm>
            <a:off x="0" y="6492875"/>
            <a:ext cx="2743200" cy="365125"/>
          </a:xfrm>
        </p:spPr>
        <p:txBody>
          <a:bodyPr/>
          <a:lstStyle>
            <a:lvl1pPr>
              <a:defRPr sz="1000">
                <a:solidFill>
                  <a:schemeClr val="tx1"/>
                </a:solidFill>
              </a:defRPr>
            </a:lvl1pPr>
          </a:lstStyle>
          <a:p>
            <a:r>
              <a:rPr lang="en-US" dirty="0"/>
              <a:t>June 29, 2022</a:t>
            </a:r>
          </a:p>
        </p:txBody>
      </p:sp>
      <p:sp>
        <p:nvSpPr>
          <p:cNvPr id="14" name="Footer Placeholder 4">
            <a:extLst>
              <a:ext uri="{FF2B5EF4-FFF2-40B4-BE49-F238E27FC236}">
                <a16:creationId xmlns:a16="http://schemas.microsoft.com/office/drawing/2014/main" id="{39848D3B-2203-114B-95E0-FECFEBB0B0DB}"/>
              </a:ext>
            </a:extLst>
          </p:cNvPr>
          <p:cNvSpPr>
            <a:spLocks noGrp="1"/>
          </p:cNvSpPr>
          <p:nvPr>
            <p:ph type="ftr" sz="quarter" idx="4294967295"/>
          </p:nvPr>
        </p:nvSpPr>
        <p:spPr>
          <a:xfrm>
            <a:off x="4038600" y="6492875"/>
            <a:ext cx="4114800" cy="365125"/>
          </a:xfrm>
        </p:spPr>
        <p:txBody>
          <a:bodyPr/>
          <a:lstStyle>
            <a:lvl1pPr>
              <a:defRPr sz="1000">
                <a:solidFill>
                  <a:schemeClr val="tx1"/>
                </a:solidFill>
              </a:defRPr>
            </a:lvl1pPr>
          </a:lstStyle>
          <a:p>
            <a:r>
              <a:rPr lang="en-US" dirty="0"/>
              <a:t>AIAA AVIATION 2022, Chicago, IL</a:t>
            </a:r>
          </a:p>
        </p:txBody>
      </p:sp>
      <p:sp>
        <p:nvSpPr>
          <p:cNvPr id="7" name="Content Placeholder 2">
            <a:extLst>
              <a:ext uri="{FF2B5EF4-FFF2-40B4-BE49-F238E27FC236}">
                <a16:creationId xmlns:a16="http://schemas.microsoft.com/office/drawing/2014/main" id="{2676C465-AB57-2A46-908F-9546F667AD45}"/>
              </a:ext>
            </a:extLst>
          </p:cNvPr>
          <p:cNvSpPr>
            <a:spLocks noGrp="1"/>
          </p:cNvSpPr>
          <p:nvPr>
            <p:ph idx="1"/>
          </p:nvPr>
        </p:nvSpPr>
        <p:spPr>
          <a:xfrm>
            <a:off x="251332" y="1325563"/>
            <a:ext cx="11704448" cy="4268038"/>
          </a:xfrm>
        </p:spPr>
        <p:txBody>
          <a:bodyPr>
            <a:noAutofit/>
          </a:bodyPr>
          <a:lstStyle/>
          <a:p>
            <a:r>
              <a:rPr lang="en-US" sz="2000" dirty="0"/>
              <a:t>Flow field computation  [</a:t>
            </a:r>
            <a:r>
              <a:rPr lang="en-US" sz="2000" i="1" cap="small" dirty="0">
                <a:solidFill>
                  <a:srgbClr val="0432FF"/>
                </a:solidFill>
              </a:rPr>
              <a:t>Dplr</a:t>
            </a:r>
            <a:r>
              <a:rPr lang="en-US" sz="2000" dirty="0"/>
              <a:t>]</a:t>
            </a:r>
          </a:p>
          <a:p>
            <a:pPr marL="0" indent="0">
              <a:buNone/>
            </a:pPr>
            <a:endParaRPr lang="en-US" sz="1800" dirty="0"/>
          </a:p>
          <a:p>
            <a:r>
              <a:rPr lang="en-US" sz="2000" dirty="0"/>
              <a:t>Material thermal response to imposed aerothermal environments  [</a:t>
            </a:r>
            <a:r>
              <a:rPr lang="en-US" sz="2000" i="1" cap="small" dirty="0">
                <a:solidFill>
                  <a:srgbClr val="0432FF"/>
                </a:solidFill>
              </a:rPr>
              <a:t>Traj+Fiat</a:t>
            </a:r>
            <a:r>
              <a:rPr lang="en-US" sz="2000" dirty="0"/>
              <a:t>]</a:t>
            </a:r>
          </a:p>
          <a:p>
            <a:endParaRPr lang="en-US" sz="1800" dirty="0"/>
          </a:p>
          <a:p>
            <a:r>
              <a:rPr lang="en-US" sz="2000" dirty="0"/>
              <a:t>Geometric construction of the imaging plane and lines of sight  [</a:t>
            </a:r>
            <a:r>
              <a:rPr lang="en-US" sz="2000" i="1" cap="small" dirty="0" err="1">
                <a:solidFill>
                  <a:srgbClr val="0432FF"/>
                </a:solidFill>
              </a:rPr>
              <a:t>Cfdtools</a:t>
            </a:r>
            <a:r>
              <a:rPr lang="en-US" sz="2000" dirty="0"/>
              <a:t>]</a:t>
            </a:r>
          </a:p>
          <a:p>
            <a:pPr lvl="1"/>
            <a:endParaRPr lang="en-US" sz="1800" i="1" cap="small" dirty="0">
              <a:solidFill>
                <a:srgbClr val="0432FF"/>
              </a:solidFill>
            </a:endParaRPr>
          </a:p>
          <a:p>
            <a:r>
              <a:rPr lang="en-US" sz="2000" dirty="0"/>
              <a:t>High-resolution spectral radiance computations on imaging plane, incl. “adaptation” of lines of sight  [</a:t>
            </a:r>
            <a:r>
              <a:rPr lang="en-US" sz="2000" i="1" cap="small" dirty="0" err="1">
                <a:solidFill>
                  <a:srgbClr val="0432FF"/>
                </a:solidFill>
              </a:rPr>
              <a:t>Neqair</a:t>
            </a:r>
            <a:r>
              <a:rPr lang="en-US" sz="2000" dirty="0"/>
              <a:t>]</a:t>
            </a:r>
          </a:p>
          <a:p>
            <a:endParaRPr lang="en-US" sz="1800" dirty="0"/>
          </a:p>
          <a:p>
            <a:r>
              <a:rPr lang="en-US" sz="2000" dirty="0"/>
              <a:t>Atmospheric transmission &amp; (solid) angular integration to obtain high-resolution spectral irradiance  [</a:t>
            </a:r>
            <a:r>
              <a:rPr lang="en-US" sz="2000" i="1" cap="small" dirty="0" err="1">
                <a:solidFill>
                  <a:srgbClr val="0432FF"/>
                </a:solidFill>
              </a:rPr>
              <a:t>Neqair</a:t>
            </a:r>
            <a:r>
              <a:rPr lang="en-US" sz="2000" dirty="0"/>
              <a:t>]</a:t>
            </a:r>
          </a:p>
          <a:p>
            <a:endParaRPr lang="en-US" sz="1800" dirty="0"/>
          </a:p>
          <a:p>
            <a:r>
              <a:rPr lang="en-US" sz="2000" dirty="0"/>
              <a:t>Convolution with slit function for final spectral irradiance [</a:t>
            </a:r>
            <a:r>
              <a:rPr lang="en-US" sz="2000" i="1" cap="small" dirty="0" err="1">
                <a:solidFill>
                  <a:srgbClr val="0432FF"/>
                </a:solidFill>
              </a:rPr>
              <a:t>Neqair</a:t>
            </a:r>
            <a:r>
              <a:rPr lang="en-US" sz="2000" dirty="0"/>
              <a:t>]</a:t>
            </a:r>
          </a:p>
          <a:p>
            <a:pPr lvl="1"/>
            <a:endParaRPr lang="en-US" sz="1800" dirty="0"/>
          </a:p>
        </p:txBody>
      </p:sp>
      <p:sp>
        <p:nvSpPr>
          <p:cNvPr id="2" name="TextBox 1">
            <a:extLst>
              <a:ext uri="{FF2B5EF4-FFF2-40B4-BE49-F238E27FC236}">
                <a16:creationId xmlns:a16="http://schemas.microsoft.com/office/drawing/2014/main" id="{AA73A2FC-19D1-4441-B511-A331795AE5E4}"/>
              </a:ext>
            </a:extLst>
          </p:cNvPr>
          <p:cNvSpPr txBox="1"/>
          <p:nvPr/>
        </p:nvSpPr>
        <p:spPr>
          <a:xfrm>
            <a:off x="810234" y="5828381"/>
            <a:ext cx="10283200" cy="646331"/>
          </a:xfrm>
          <a:prstGeom prst="rect">
            <a:avLst/>
          </a:prstGeom>
          <a:noFill/>
        </p:spPr>
        <p:txBody>
          <a:bodyPr wrap="none" rtlCol="0">
            <a:spAutoFit/>
          </a:bodyPr>
          <a:lstStyle/>
          <a:p>
            <a:pPr algn="ctr"/>
            <a:r>
              <a:rPr lang="en-US" dirty="0">
                <a:solidFill>
                  <a:srgbClr val="FF0000"/>
                </a:solidFill>
              </a:rPr>
              <a:t>Complete details of methods/tools used are in the written paper</a:t>
            </a:r>
          </a:p>
          <a:p>
            <a:pPr algn="ctr"/>
            <a:r>
              <a:rPr lang="en-US" u="sng" dirty="0">
                <a:solidFill>
                  <a:srgbClr val="FF0000"/>
                </a:solidFill>
              </a:rPr>
              <a:t>All</a:t>
            </a:r>
            <a:r>
              <a:rPr lang="en-US" i="1" dirty="0">
                <a:solidFill>
                  <a:srgbClr val="FF0000"/>
                </a:solidFill>
              </a:rPr>
              <a:t> </a:t>
            </a:r>
            <a:r>
              <a:rPr lang="en-US" dirty="0">
                <a:solidFill>
                  <a:srgbClr val="FF0000"/>
                </a:solidFill>
              </a:rPr>
              <a:t>tools (including atmospheric transmission) used in the simulation process have been developed in-house</a:t>
            </a:r>
          </a:p>
        </p:txBody>
      </p:sp>
    </p:spTree>
    <p:extLst>
      <p:ext uri="{BB962C8B-B14F-4D97-AF65-F5344CB8AC3E}">
        <p14:creationId xmlns:p14="http://schemas.microsoft.com/office/powerpoint/2010/main" val="2298640564"/>
      </p:ext>
    </p:extLst>
  </p:cSld>
  <p:clrMapOvr>
    <a:masterClrMapping/>
  </p:clrMapOvr>
  <p:transition spd="slow" advTm="5350">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hart, line chart&#10;&#10;Description automatically generated">
            <a:extLst>
              <a:ext uri="{FF2B5EF4-FFF2-40B4-BE49-F238E27FC236}">
                <a16:creationId xmlns:a16="http://schemas.microsoft.com/office/drawing/2014/main" id="{61AD97C4-2A29-AB41-D06F-65F27BC6CF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1928" y="1458837"/>
            <a:ext cx="5585460" cy="3649980"/>
          </a:xfrm>
          <a:prstGeom prst="rect">
            <a:avLst/>
          </a:prstGeom>
        </p:spPr>
      </p:pic>
      <p:pic>
        <p:nvPicPr>
          <p:cNvPr id="8" name="Picture 7">
            <a:extLst>
              <a:ext uri="{FF2B5EF4-FFF2-40B4-BE49-F238E27FC236}">
                <a16:creationId xmlns:a16="http://schemas.microsoft.com/office/drawing/2014/main" id="{09ACD62D-F403-6A4C-A222-25FEA08FF1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971" y="1722680"/>
            <a:ext cx="4779264" cy="3117088"/>
          </a:xfrm>
          <a:prstGeom prst="rect">
            <a:avLst/>
          </a:prstGeom>
        </p:spPr>
      </p:pic>
      <p:sp>
        <p:nvSpPr>
          <p:cNvPr id="11" name="Title 1">
            <a:extLst>
              <a:ext uri="{FF2B5EF4-FFF2-40B4-BE49-F238E27FC236}">
                <a16:creationId xmlns:a16="http://schemas.microsoft.com/office/drawing/2014/main" id="{F91B0750-1126-654F-AF24-B2E7FC8708FA}"/>
              </a:ext>
            </a:extLst>
          </p:cNvPr>
          <p:cNvSpPr>
            <a:spLocks noGrp="1"/>
          </p:cNvSpPr>
          <p:nvPr>
            <p:ph type="title"/>
          </p:nvPr>
        </p:nvSpPr>
        <p:spPr>
          <a:xfrm>
            <a:off x="838200" y="0"/>
            <a:ext cx="10515600" cy="1325563"/>
          </a:xfrm>
        </p:spPr>
        <p:txBody>
          <a:bodyPr/>
          <a:lstStyle/>
          <a:p>
            <a:pPr algn="ctr"/>
            <a:r>
              <a:rPr lang="en-US" b="1" dirty="0">
                <a:solidFill>
                  <a:schemeClr val="bg1"/>
                </a:solidFill>
              </a:rPr>
              <a:t>Approximate Material Thermal Response</a:t>
            </a:r>
            <a:endParaRPr lang="en-US" sz="3200" b="1" dirty="0">
              <a:solidFill>
                <a:schemeClr val="bg1"/>
              </a:solidFill>
            </a:endParaRPr>
          </a:p>
        </p:txBody>
      </p:sp>
      <p:sp>
        <p:nvSpPr>
          <p:cNvPr id="7" name="Slide Number Placeholder 5">
            <a:extLst>
              <a:ext uri="{FF2B5EF4-FFF2-40B4-BE49-F238E27FC236}">
                <a16:creationId xmlns:a16="http://schemas.microsoft.com/office/drawing/2014/main" id="{F857EEFE-2C96-5741-91AC-403B9FFB3250}"/>
              </a:ext>
            </a:extLst>
          </p:cNvPr>
          <p:cNvSpPr>
            <a:spLocks noGrp="1"/>
          </p:cNvSpPr>
          <p:nvPr>
            <p:ph type="sldNum" sz="quarter" idx="4294967295"/>
          </p:nvPr>
        </p:nvSpPr>
        <p:spPr>
          <a:xfrm>
            <a:off x="9448800" y="6492872"/>
            <a:ext cx="2743200" cy="365125"/>
          </a:xfrm>
        </p:spPr>
        <p:txBody>
          <a:bodyPr/>
          <a:lstStyle>
            <a:lvl1pPr>
              <a:defRPr sz="1000">
                <a:solidFill>
                  <a:schemeClr val="tx1"/>
                </a:solidFill>
              </a:defRPr>
            </a:lvl1pPr>
          </a:lstStyle>
          <a:p>
            <a:fld id="{7ABC26D0-6559-5840-9AE2-C58C7BF0A957}" type="slidenum">
              <a:rPr lang="en-US" smtClean="0"/>
              <a:pPr/>
              <a:t>4</a:t>
            </a:fld>
            <a:endParaRPr lang="en-US" dirty="0"/>
          </a:p>
        </p:txBody>
      </p:sp>
      <p:sp>
        <p:nvSpPr>
          <p:cNvPr id="13" name="Date Placeholder 3">
            <a:extLst>
              <a:ext uri="{FF2B5EF4-FFF2-40B4-BE49-F238E27FC236}">
                <a16:creationId xmlns:a16="http://schemas.microsoft.com/office/drawing/2014/main" id="{54209987-09F0-D347-ACC6-16F2582BE1FE}"/>
              </a:ext>
            </a:extLst>
          </p:cNvPr>
          <p:cNvSpPr>
            <a:spLocks noGrp="1"/>
          </p:cNvSpPr>
          <p:nvPr>
            <p:ph type="dt" sz="half" idx="4294967295"/>
          </p:nvPr>
        </p:nvSpPr>
        <p:spPr>
          <a:xfrm>
            <a:off x="0" y="6492875"/>
            <a:ext cx="2743200" cy="365125"/>
          </a:xfrm>
        </p:spPr>
        <p:txBody>
          <a:bodyPr/>
          <a:lstStyle>
            <a:lvl1pPr>
              <a:defRPr sz="1000">
                <a:solidFill>
                  <a:schemeClr val="tx1"/>
                </a:solidFill>
              </a:defRPr>
            </a:lvl1pPr>
          </a:lstStyle>
          <a:p>
            <a:r>
              <a:rPr lang="en-US" dirty="0"/>
              <a:t>June 29, 2022</a:t>
            </a:r>
          </a:p>
        </p:txBody>
      </p:sp>
      <p:sp>
        <p:nvSpPr>
          <p:cNvPr id="14" name="Footer Placeholder 4">
            <a:extLst>
              <a:ext uri="{FF2B5EF4-FFF2-40B4-BE49-F238E27FC236}">
                <a16:creationId xmlns:a16="http://schemas.microsoft.com/office/drawing/2014/main" id="{4CE2FB4D-B76D-6940-AEE8-70E3BDE1D4A6}"/>
              </a:ext>
            </a:extLst>
          </p:cNvPr>
          <p:cNvSpPr>
            <a:spLocks noGrp="1"/>
          </p:cNvSpPr>
          <p:nvPr>
            <p:ph type="ftr" sz="quarter" idx="4294967295"/>
          </p:nvPr>
        </p:nvSpPr>
        <p:spPr>
          <a:xfrm>
            <a:off x="4038600" y="6492875"/>
            <a:ext cx="4114800" cy="365125"/>
          </a:xfrm>
        </p:spPr>
        <p:txBody>
          <a:bodyPr/>
          <a:lstStyle>
            <a:lvl1pPr>
              <a:defRPr sz="1000">
                <a:solidFill>
                  <a:schemeClr val="tx1"/>
                </a:solidFill>
              </a:defRPr>
            </a:lvl1pPr>
          </a:lstStyle>
          <a:p>
            <a:r>
              <a:rPr lang="en-US" dirty="0"/>
              <a:t>AIAA AVIATION 2022, Chicago, IL</a:t>
            </a:r>
          </a:p>
        </p:txBody>
      </p:sp>
      <p:sp>
        <p:nvSpPr>
          <p:cNvPr id="10" name="TextBox 9">
            <a:extLst>
              <a:ext uri="{FF2B5EF4-FFF2-40B4-BE49-F238E27FC236}">
                <a16:creationId xmlns:a16="http://schemas.microsoft.com/office/drawing/2014/main" id="{EED986E6-3D5D-7743-9B5B-D981E739499E}"/>
              </a:ext>
            </a:extLst>
          </p:cNvPr>
          <p:cNvSpPr txBox="1"/>
          <p:nvPr/>
        </p:nvSpPr>
        <p:spPr>
          <a:xfrm>
            <a:off x="8023107" y="1110030"/>
            <a:ext cx="2471253" cy="369332"/>
          </a:xfrm>
          <a:prstGeom prst="rect">
            <a:avLst/>
          </a:prstGeom>
          <a:noFill/>
        </p:spPr>
        <p:txBody>
          <a:bodyPr wrap="none" rtlCol="0">
            <a:spAutoFit/>
          </a:bodyPr>
          <a:lstStyle/>
          <a:p>
            <a:pPr algn="ctr"/>
            <a:r>
              <a:rPr lang="en-US" b="1" dirty="0"/>
              <a:t>Stag. point temperature</a:t>
            </a:r>
          </a:p>
        </p:txBody>
      </p:sp>
      <p:sp>
        <p:nvSpPr>
          <p:cNvPr id="15" name="TextBox 14">
            <a:extLst>
              <a:ext uri="{FF2B5EF4-FFF2-40B4-BE49-F238E27FC236}">
                <a16:creationId xmlns:a16="http://schemas.microsoft.com/office/drawing/2014/main" id="{D33BB41B-542A-974D-8D3D-FDB6EB4B8E0C}"/>
              </a:ext>
            </a:extLst>
          </p:cNvPr>
          <p:cNvSpPr txBox="1"/>
          <p:nvPr/>
        </p:nvSpPr>
        <p:spPr>
          <a:xfrm>
            <a:off x="1493449" y="1110030"/>
            <a:ext cx="3577391" cy="646331"/>
          </a:xfrm>
          <a:prstGeom prst="rect">
            <a:avLst/>
          </a:prstGeom>
          <a:noFill/>
        </p:spPr>
        <p:txBody>
          <a:bodyPr wrap="none" rtlCol="0">
            <a:spAutoFit/>
          </a:bodyPr>
          <a:lstStyle/>
          <a:p>
            <a:pPr algn="ctr"/>
            <a:r>
              <a:rPr lang="en-US" b="1" i="1" cap="small" dirty="0"/>
              <a:t>Dplr</a:t>
            </a:r>
            <a:r>
              <a:rPr lang="en-US" b="1" dirty="0"/>
              <a:t> predicted surface temperature</a:t>
            </a:r>
          </a:p>
          <a:p>
            <a:pPr algn="ctr"/>
            <a:r>
              <a:rPr lang="en-US" b="1" dirty="0"/>
              <a:t>normalized by stag. point value</a:t>
            </a:r>
          </a:p>
        </p:txBody>
      </p:sp>
      <p:sp>
        <p:nvSpPr>
          <p:cNvPr id="16" name="Content Placeholder 2">
            <a:extLst>
              <a:ext uri="{FF2B5EF4-FFF2-40B4-BE49-F238E27FC236}">
                <a16:creationId xmlns:a16="http://schemas.microsoft.com/office/drawing/2014/main" id="{B672083D-8A64-5A4C-B037-2C14BE7D6D6D}"/>
              </a:ext>
            </a:extLst>
          </p:cNvPr>
          <p:cNvSpPr>
            <a:spLocks noGrp="1"/>
          </p:cNvSpPr>
          <p:nvPr>
            <p:ph idx="1"/>
          </p:nvPr>
        </p:nvSpPr>
        <p:spPr>
          <a:xfrm>
            <a:off x="0" y="4844615"/>
            <a:ext cx="12192000" cy="1512330"/>
          </a:xfrm>
        </p:spPr>
        <p:txBody>
          <a:bodyPr>
            <a:noAutofit/>
          </a:bodyPr>
          <a:lstStyle/>
          <a:p>
            <a:pPr>
              <a:spcBef>
                <a:spcPts val="500"/>
              </a:spcBef>
            </a:pPr>
            <a:r>
              <a:rPr lang="en-US" sz="1800" dirty="0"/>
              <a:t>Normalize the surface temperature distribution at a time instant by the stagnation point value </a:t>
            </a:r>
          </a:p>
          <a:p>
            <a:pPr lvl="1"/>
            <a:r>
              <a:rPr lang="en-US" sz="1600" dirty="0"/>
              <a:t>Flowfield is laminar, there is no shape change</a:t>
            </a:r>
          </a:p>
          <a:p>
            <a:pPr>
              <a:spcBef>
                <a:spcPts val="500"/>
              </a:spcBef>
            </a:pPr>
            <a:r>
              <a:rPr lang="en-US" sz="1800" u="sng" dirty="0"/>
              <a:t>Assume</a:t>
            </a:r>
            <a:r>
              <a:rPr lang="en-US" sz="1800" dirty="0"/>
              <a:t> normalized surface temperature distribution is invariant in time</a:t>
            </a:r>
          </a:p>
          <a:p>
            <a:pPr lvl="1"/>
            <a:r>
              <a:rPr lang="en-US" sz="1600" dirty="0"/>
              <a:t>Problem reduced to determining one variable – stagnation point temperature</a:t>
            </a:r>
          </a:p>
          <a:p>
            <a:pPr>
              <a:spcBef>
                <a:spcPts val="500"/>
              </a:spcBef>
            </a:pPr>
            <a:r>
              <a:rPr lang="en-US" sz="1800" dirty="0"/>
              <a:t>Could use 1D material response code, </a:t>
            </a:r>
            <a:r>
              <a:rPr lang="en-US" sz="1800" i="1" cap="small" dirty="0"/>
              <a:t>Fiat</a:t>
            </a:r>
            <a:r>
              <a:rPr lang="en-US" sz="1800" i="1" dirty="0"/>
              <a:t>,</a:t>
            </a:r>
            <a:r>
              <a:rPr lang="en-US" sz="1800" dirty="0"/>
              <a:t> integrated into 3DOF trajectory code, </a:t>
            </a:r>
            <a:r>
              <a:rPr lang="en-US" sz="1800" i="1" cap="small" dirty="0"/>
              <a:t>Traj</a:t>
            </a:r>
            <a:r>
              <a:rPr lang="en-US" sz="1800" dirty="0"/>
              <a:t>, for some choice of material, e.g., FDCP</a:t>
            </a:r>
          </a:p>
          <a:p>
            <a:pPr lvl="1"/>
            <a:r>
              <a:rPr lang="en-US" sz="1600" dirty="0"/>
              <a:t>Mass densities of CFRP and FDCP are close, but emissivity (of char) is likely to be different</a:t>
            </a:r>
          </a:p>
        </p:txBody>
      </p:sp>
      <p:sp>
        <p:nvSpPr>
          <p:cNvPr id="6" name="TextBox 5">
            <a:extLst>
              <a:ext uri="{FF2B5EF4-FFF2-40B4-BE49-F238E27FC236}">
                <a16:creationId xmlns:a16="http://schemas.microsoft.com/office/drawing/2014/main" id="{E0FD2E12-DB32-1444-9E30-C766A0B5F016}"/>
              </a:ext>
            </a:extLst>
          </p:cNvPr>
          <p:cNvSpPr txBox="1"/>
          <p:nvPr/>
        </p:nvSpPr>
        <p:spPr>
          <a:xfrm>
            <a:off x="8652943" y="4241204"/>
            <a:ext cx="2292359" cy="307777"/>
          </a:xfrm>
          <a:prstGeom prst="rect">
            <a:avLst/>
          </a:prstGeom>
          <a:noFill/>
        </p:spPr>
        <p:txBody>
          <a:bodyPr wrap="none" rtlCol="0">
            <a:spAutoFit/>
          </a:bodyPr>
          <a:lstStyle/>
          <a:p>
            <a:r>
              <a:rPr lang="en-US" sz="1400" dirty="0"/>
              <a:t>Suzuki et al., </a:t>
            </a:r>
            <a:r>
              <a:rPr lang="en-US" sz="1400" i="1" dirty="0"/>
              <a:t>JSR</a:t>
            </a:r>
            <a:r>
              <a:rPr lang="en-US" sz="1400" dirty="0"/>
              <a:t>, </a:t>
            </a:r>
            <a:r>
              <a:rPr lang="en-US" sz="1400" b="1" dirty="0"/>
              <a:t>51</a:t>
            </a:r>
            <a:r>
              <a:rPr lang="en-US" sz="1400" dirty="0"/>
              <a:t>(1), 2014</a:t>
            </a:r>
          </a:p>
        </p:txBody>
      </p:sp>
    </p:spTree>
    <p:extLst>
      <p:ext uri="{BB962C8B-B14F-4D97-AF65-F5344CB8AC3E}">
        <p14:creationId xmlns:p14="http://schemas.microsoft.com/office/powerpoint/2010/main" val="38877965"/>
      </p:ext>
    </p:extLst>
  </p:cSld>
  <p:clrMapOvr>
    <a:masterClrMapping/>
  </p:clrMapOvr>
  <p:transition spd="slow" advTm="10941">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6E626E8-3E80-4C4C-B541-617A60A6D6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1000" y="1492808"/>
            <a:ext cx="4622800" cy="4107180"/>
          </a:xfrm>
          <a:prstGeom prst="rect">
            <a:avLst/>
          </a:prstGeom>
        </p:spPr>
      </p:pic>
      <p:pic>
        <p:nvPicPr>
          <p:cNvPr id="3" name="Picture 2">
            <a:extLst>
              <a:ext uri="{FF2B5EF4-FFF2-40B4-BE49-F238E27FC236}">
                <a16:creationId xmlns:a16="http://schemas.microsoft.com/office/drawing/2014/main" id="{251D70D6-D85D-6F49-9009-CDF3402379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3000" y="1492808"/>
            <a:ext cx="4622800" cy="4107180"/>
          </a:xfrm>
          <a:prstGeom prst="rect">
            <a:avLst/>
          </a:prstGeom>
        </p:spPr>
      </p:pic>
      <p:sp>
        <p:nvSpPr>
          <p:cNvPr id="11" name="Title 1">
            <a:extLst>
              <a:ext uri="{FF2B5EF4-FFF2-40B4-BE49-F238E27FC236}">
                <a16:creationId xmlns:a16="http://schemas.microsoft.com/office/drawing/2014/main" id="{F91B0750-1126-654F-AF24-B2E7FC8708FA}"/>
              </a:ext>
            </a:extLst>
          </p:cNvPr>
          <p:cNvSpPr>
            <a:spLocks noGrp="1"/>
          </p:cNvSpPr>
          <p:nvPr>
            <p:ph type="title"/>
          </p:nvPr>
        </p:nvSpPr>
        <p:spPr>
          <a:xfrm>
            <a:off x="838200" y="0"/>
            <a:ext cx="10515600" cy="1325563"/>
          </a:xfrm>
        </p:spPr>
        <p:txBody>
          <a:bodyPr/>
          <a:lstStyle/>
          <a:p>
            <a:pPr algn="ctr"/>
            <a:r>
              <a:rPr lang="en-US" b="1" dirty="0">
                <a:solidFill>
                  <a:schemeClr val="bg1"/>
                </a:solidFill>
              </a:rPr>
              <a:t>Preliminary Computations</a:t>
            </a:r>
            <a:br>
              <a:rPr lang="en-US" b="1" dirty="0">
                <a:solidFill>
                  <a:schemeClr val="bg1"/>
                </a:solidFill>
              </a:rPr>
            </a:br>
            <a:r>
              <a:rPr lang="en-US" sz="3200" b="1" dirty="0">
                <a:solidFill>
                  <a:schemeClr val="bg1"/>
                </a:solidFill>
              </a:rPr>
              <a:t>22-species model</a:t>
            </a:r>
          </a:p>
        </p:txBody>
      </p:sp>
      <p:sp>
        <p:nvSpPr>
          <p:cNvPr id="10" name="Slide Number Placeholder 5">
            <a:extLst>
              <a:ext uri="{FF2B5EF4-FFF2-40B4-BE49-F238E27FC236}">
                <a16:creationId xmlns:a16="http://schemas.microsoft.com/office/drawing/2014/main" id="{03C09DE6-7564-154E-8EEB-226E9FE2A3F8}"/>
              </a:ext>
            </a:extLst>
          </p:cNvPr>
          <p:cNvSpPr>
            <a:spLocks noGrp="1"/>
          </p:cNvSpPr>
          <p:nvPr>
            <p:ph type="sldNum" sz="quarter" idx="4294967295"/>
          </p:nvPr>
        </p:nvSpPr>
        <p:spPr>
          <a:xfrm>
            <a:off x="9448800" y="6492872"/>
            <a:ext cx="2743200" cy="365125"/>
          </a:xfrm>
        </p:spPr>
        <p:txBody>
          <a:bodyPr/>
          <a:lstStyle>
            <a:lvl1pPr>
              <a:defRPr sz="1000">
                <a:solidFill>
                  <a:schemeClr val="tx1"/>
                </a:solidFill>
              </a:defRPr>
            </a:lvl1pPr>
          </a:lstStyle>
          <a:p>
            <a:fld id="{7ABC26D0-6559-5840-9AE2-C58C7BF0A957}" type="slidenum">
              <a:rPr lang="en-US" smtClean="0"/>
              <a:pPr/>
              <a:t>5</a:t>
            </a:fld>
            <a:endParaRPr lang="en-US" dirty="0"/>
          </a:p>
        </p:txBody>
      </p:sp>
      <p:sp>
        <p:nvSpPr>
          <p:cNvPr id="12" name="Date Placeholder 3">
            <a:extLst>
              <a:ext uri="{FF2B5EF4-FFF2-40B4-BE49-F238E27FC236}">
                <a16:creationId xmlns:a16="http://schemas.microsoft.com/office/drawing/2014/main" id="{2377D97E-0717-C548-9793-C40C999B540B}"/>
              </a:ext>
            </a:extLst>
          </p:cNvPr>
          <p:cNvSpPr>
            <a:spLocks noGrp="1"/>
          </p:cNvSpPr>
          <p:nvPr>
            <p:ph type="dt" sz="half" idx="4294967295"/>
          </p:nvPr>
        </p:nvSpPr>
        <p:spPr>
          <a:xfrm>
            <a:off x="0" y="6492875"/>
            <a:ext cx="2743200" cy="365125"/>
          </a:xfrm>
        </p:spPr>
        <p:txBody>
          <a:bodyPr/>
          <a:lstStyle>
            <a:lvl1pPr>
              <a:defRPr sz="1000">
                <a:solidFill>
                  <a:schemeClr val="tx1"/>
                </a:solidFill>
              </a:defRPr>
            </a:lvl1pPr>
          </a:lstStyle>
          <a:p>
            <a:r>
              <a:rPr lang="en-US" dirty="0"/>
              <a:t>June 29, 2022</a:t>
            </a:r>
          </a:p>
        </p:txBody>
      </p:sp>
      <p:sp>
        <p:nvSpPr>
          <p:cNvPr id="14" name="Footer Placeholder 4">
            <a:extLst>
              <a:ext uri="{FF2B5EF4-FFF2-40B4-BE49-F238E27FC236}">
                <a16:creationId xmlns:a16="http://schemas.microsoft.com/office/drawing/2014/main" id="{39848D3B-2203-114B-95E0-FECFEBB0B0DB}"/>
              </a:ext>
            </a:extLst>
          </p:cNvPr>
          <p:cNvSpPr>
            <a:spLocks noGrp="1"/>
          </p:cNvSpPr>
          <p:nvPr>
            <p:ph type="ftr" sz="quarter" idx="4294967295"/>
          </p:nvPr>
        </p:nvSpPr>
        <p:spPr>
          <a:xfrm>
            <a:off x="4038600" y="6492875"/>
            <a:ext cx="4114800" cy="365125"/>
          </a:xfrm>
        </p:spPr>
        <p:txBody>
          <a:bodyPr/>
          <a:lstStyle>
            <a:lvl1pPr>
              <a:defRPr sz="1000">
                <a:solidFill>
                  <a:schemeClr val="tx1"/>
                </a:solidFill>
              </a:defRPr>
            </a:lvl1pPr>
          </a:lstStyle>
          <a:p>
            <a:r>
              <a:rPr lang="en-US" dirty="0"/>
              <a:t>AIAA AVIATION 2022, Chicago, IL</a:t>
            </a:r>
          </a:p>
        </p:txBody>
      </p:sp>
      <p:sp>
        <p:nvSpPr>
          <p:cNvPr id="19" name="TextBox 18">
            <a:extLst>
              <a:ext uri="{FF2B5EF4-FFF2-40B4-BE49-F238E27FC236}">
                <a16:creationId xmlns:a16="http://schemas.microsoft.com/office/drawing/2014/main" id="{EDA282AA-ACBF-4445-BFB8-778089FBDBD2}"/>
              </a:ext>
            </a:extLst>
          </p:cNvPr>
          <p:cNvSpPr txBox="1"/>
          <p:nvPr/>
        </p:nvSpPr>
        <p:spPr>
          <a:xfrm>
            <a:off x="1011452" y="1154113"/>
            <a:ext cx="5244641" cy="369332"/>
          </a:xfrm>
          <a:prstGeom prst="rect">
            <a:avLst/>
          </a:prstGeom>
          <a:noFill/>
        </p:spPr>
        <p:txBody>
          <a:bodyPr wrap="none" rtlCol="0">
            <a:spAutoFit/>
          </a:bodyPr>
          <a:lstStyle/>
          <a:p>
            <a:r>
              <a:rPr lang="en-US" b="1" dirty="0"/>
              <a:t>Sensitivity to slant range, t = 77.5 s, </a:t>
            </a:r>
            <a:r>
              <a:rPr lang="en-US" b="1" dirty="0" err="1"/>
              <a:t>L</a:t>
            </a:r>
            <a:r>
              <a:rPr lang="en-US" b="1" baseline="-25000" dirty="0" err="1"/>
              <a:t>nom</a:t>
            </a:r>
            <a:r>
              <a:rPr lang="en-US" b="1" dirty="0"/>
              <a:t> = 365.5 km</a:t>
            </a:r>
          </a:p>
        </p:txBody>
      </p:sp>
      <p:sp>
        <p:nvSpPr>
          <p:cNvPr id="20" name="TextBox 19">
            <a:extLst>
              <a:ext uri="{FF2B5EF4-FFF2-40B4-BE49-F238E27FC236}">
                <a16:creationId xmlns:a16="http://schemas.microsoft.com/office/drawing/2014/main" id="{FD3A3315-59D8-0248-B3D2-4DAC56B22861}"/>
              </a:ext>
            </a:extLst>
          </p:cNvPr>
          <p:cNvSpPr txBox="1"/>
          <p:nvPr/>
        </p:nvSpPr>
        <p:spPr>
          <a:xfrm>
            <a:off x="6707271" y="1154113"/>
            <a:ext cx="5072030" cy="369332"/>
          </a:xfrm>
          <a:prstGeom prst="rect">
            <a:avLst/>
          </a:prstGeom>
          <a:noFill/>
        </p:spPr>
        <p:txBody>
          <a:bodyPr wrap="none" rtlCol="0">
            <a:spAutoFit/>
          </a:bodyPr>
          <a:lstStyle/>
          <a:p>
            <a:r>
              <a:rPr lang="en-US" b="1" dirty="0"/>
              <a:t>Sensitivity to view angle, t = 77.5 s, </a:t>
            </a:r>
            <a:r>
              <a:rPr lang="en-US" b="1" dirty="0" err="1"/>
              <a:t>L</a:t>
            </a:r>
            <a:r>
              <a:rPr lang="en-US" b="1" baseline="-25000" dirty="0" err="1"/>
              <a:t>nom</a:t>
            </a:r>
            <a:r>
              <a:rPr lang="en-US" b="1" dirty="0"/>
              <a:t> = 365.5 km</a:t>
            </a:r>
          </a:p>
        </p:txBody>
      </p:sp>
      <p:sp>
        <p:nvSpPr>
          <p:cNvPr id="15" name="TextBox 14">
            <a:extLst>
              <a:ext uri="{FF2B5EF4-FFF2-40B4-BE49-F238E27FC236}">
                <a16:creationId xmlns:a16="http://schemas.microsoft.com/office/drawing/2014/main" id="{398411E4-F03D-0B4E-A160-238A97D2337C}"/>
              </a:ext>
            </a:extLst>
          </p:cNvPr>
          <p:cNvSpPr txBox="1"/>
          <p:nvPr/>
        </p:nvSpPr>
        <p:spPr>
          <a:xfrm>
            <a:off x="838200" y="5839427"/>
            <a:ext cx="10941101" cy="646331"/>
          </a:xfrm>
          <a:prstGeom prst="rect">
            <a:avLst/>
          </a:prstGeom>
          <a:noFill/>
        </p:spPr>
        <p:txBody>
          <a:bodyPr wrap="square" rtlCol="0">
            <a:spAutoFit/>
          </a:bodyPr>
          <a:lstStyle/>
          <a:p>
            <a:pPr marL="285750" indent="-285750">
              <a:buFont typeface="Arial" panose="020B0604020202020204" pitchFamily="34" charset="0"/>
              <a:buChar char="•"/>
            </a:pPr>
            <a:r>
              <a:rPr lang="en-US" dirty="0"/>
              <a:t>Computations assume surface emissivity is unity (</a:t>
            </a:r>
            <a:r>
              <a:rPr lang="en-US" dirty="0" err="1">
                <a:latin typeface="Symbol" pitchFamily="2" charset="2"/>
              </a:rPr>
              <a:t>e</a:t>
            </a:r>
            <a:r>
              <a:rPr lang="en-US" baseline="-25000" dirty="0" err="1"/>
              <a:t>w</a:t>
            </a:r>
            <a:r>
              <a:rPr lang="en-US" dirty="0"/>
              <a:t> = 1) and no atmospheric attenuation</a:t>
            </a:r>
          </a:p>
          <a:p>
            <a:pPr marL="285750" indent="-285750">
              <a:buFont typeface="Arial" panose="020B0604020202020204" pitchFamily="34" charset="0"/>
              <a:buChar char="•"/>
            </a:pPr>
            <a:r>
              <a:rPr lang="en-US" dirty="0">
                <a:solidFill>
                  <a:srgbClr val="FF0000"/>
                </a:solidFill>
              </a:rPr>
              <a:t>Key takeaway: Range has obviously a larger (and nonlinear) influence on irradiance than does view angle</a:t>
            </a:r>
          </a:p>
        </p:txBody>
      </p:sp>
    </p:spTree>
    <p:extLst>
      <p:ext uri="{BB962C8B-B14F-4D97-AF65-F5344CB8AC3E}">
        <p14:creationId xmlns:p14="http://schemas.microsoft.com/office/powerpoint/2010/main" val="1383542154"/>
      </p:ext>
    </p:extLst>
  </p:cSld>
  <p:clrMapOvr>
    <a:masterClrMapping/>
  </p:clrMapOvr>
  <p:transition advTm="22797">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hart, histogram&#10;&#10;Description automatically generated">
            <a:extLst>
              <a:ext uri="{FF2B5EF4-FFF2-40B4-BE49-F238E27FC236}">
                <a16:creationId xmlns:a16="http://schemas.microsoft.com/office/drawing/2014/main" id="{10D1DC70-6E51-CB41-A7BD-4995019537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22023"/>
            <a:ext cx="5547360" cy="4928616"/>
          </a:xfrm>
          <a:prstGeom prst="rect">
            <a:avLst/>
          </a:prstGeom>
        </p:spPr>
      </p:pic>
      <p:sp>
        <p:nvSpPr>
          <p:cNvPr id="11" name="Title 1">
            <a:extLst>
              <a:ext uri="{FF2B5EF4-FFF2-40B4-BE49-F238E27FC236}">
                <a16:creationId xmlns:a16="http://schemas.microsoft.com/office/drawing/2014/main" id="{F91B0750-1126-654F-AF24-B2E7FC8708FA}"/>
              </a:ext>
            </a:extLst>
          </p:cNvPr>
          <p:cNvSpPr>
            <a:spLocks noGrp="1"/>
          </p:cNvSpPr>
          <p:nvPr>
            <p:ph type="title"/>
          </p:nvPr>
        </p:nvSpPr>
        <p:spPr>
          <a:xfrm>
            <a:off x="838200" y="0"/>
            <a:ext cx="10515600" cy="1325563"/>
          </a:xfrm>
        </p:spPr>
        <p:txBody>
          <a:bodyPr/>
          <a:lstStyle/>
          <a:p>
            <a:pPr algn="ctr"/>
            <a:r>
              <a:rPr lang="en-US" b="1" dirty="0">
                <a:solidFill>
                  <a:schemeClr val="bg1"/>
                </a:solidFill>
              </a:rPr>
              <a:t>Sample Results at t = 77.5 s (BET)</a:t>
            </a:r>
          </a:p>
        </p:txBody>
      </p:sp>
      <p:sp>
        <p:nvSpPr>
          <p:cNvPr id="7" name="Slide Number Placeholder 5">
            <a:extLst>
              <a:ext uri="{FF2B5EF4-FFF2-40B4-BE49-F238E27FC236}">
                <a16:creationId xmlns:a16="http://schemas.microsoft.com/office/drawing/2014/main" id="{F857EEFE-2C96-5741-91AC-403B9FFB3250}"/>
              </a:ext>
            </a:extLst>
          </p:cNvPr>
          <p:cNvSpPr>
            <a:spLocks noGrp="1"/>
          </p:cNvSpPr>
          <p:nvPr>
            <p:ph type="sldNum" sz="quarter" idx="4294967295"/>
          </p:nvPr>
        </p:nvSpPr>
        <p:spPr>
          <a:xfrm>
            <a:off x="9448800" y="6492872"/>
            <a:ext cx="2743200" cy="365125"/>
          </a:xfrm>
        </p:spPr>
        <p:txBody>
          <a:bodyPr/>
          <a:lstStyle>
            <a:lvl1pPr>
              <a:defRPr sz="1000">
                <a:solidFill>
                  <a:schemeClr val="tx1"/>
                </a:solidFill>
              </a:defRPr>
            </a:lvl1pPr>
          </a:lstStyle>
          <a:p>
            <a:fld id="{7ABC26D0-6559-5840-9AE2-C58C7BF0A957}" type="slidenum">
              <a:rPr lang="en-US" smtClean="0"/>
              <a:pPr/>
              <a:t>6</a:t>
            </a:fld>
            <a:endParaRPr lang="en-US" dirty="0"/>
          </a:p>
        </p:txBody>
      </p:sp>
      <p:sp>
        <p:nvSpPr>
          <p:cNvPr id="13" name="Date Placeholder 3">
            <a:extLst>
              <a:ext uri="{FF2B5EF4-FFF2-40B4-BE49-F238E27FC236}">
                <a16:creationId xmlns:a16="http://schemas.microsoft.com/office/drawing/2014/main" id="{54209987-09F0-D347-ACC6-16F2582BE1FE}"/>
              </a:ext>
            </a:extLst>
          </p:cNvPr>
          <p:cNvSpPr>
            <a:spLocks noGrp="1"/>
          </p:cNvSpPr>
          <p:nvPr>
            <p:ph type="dt" sz="half" idx="4294967295"/>
          </p:nvPr>
        </p:nvSpPr>
        <p:spPr>
          <a:xfrm>
            <a:off x="0" y="6492875"/>
            <a:ext cx="2743200" cy="365125"/>
          </a:xfrm>
        </p:spPr>
        <p:txBody>
          <a:bodyPr/>
          <a:lstStyle>
            <a:lvl1pPr>
              <a:defRPr sz="1000">
                <a:solidFill>
                  <a:schemeClr val="tx1"/>
                </a:solidFill>
              </a:defRPr>
            </a:lvl1pPr>
          </a:lstStyle>
          <a:p>
            <a:r>
              <a:rPr lang="en-US" dirty="0"/>
              <a:t>June 29, 2022</a:t>
            </a:r>
          </a:p>
        </p:txBody>
      </p:sp>
      <p:sp>
        <p:nvSpPr>
          <p:cNvPr id="14" name="Footer Placeholder 4">
            <a:extLst>
              <a:ext uri="{FF2B5EF4-FFF2-40B4-BE49-F238E27FC236}">
                <a16:creationId xmlns:a16="http://schemas.microsoft.com/office/drawing/2014/main" id="{4CE2FB4D-B76D-6940-AEE8-70E3BDE1D4A6}"/>
              </a:ext>
            </a:extLst>
          </p:cNvPr>
          <p:cNvSpPr>
            <a:spLocks noGrp="1"/>
          </p:cNvSpPr>
          <p:nvPr>
            <p:ph type="ftr" sz="quarter" idx="4294967295"/>
          </p:nvPr>
        </p:nvSpPr>
        <p:spPr>
          <a:xfrm>
            <a:off x="4038600" y="6492875"/>
            <a:ext cx="4114800" cy="365125"/>
          </a:xfrm>
        </p:spPr>
        <p:txBody>
          <a:bodyPr/>
          <a:lstStyle>
            <a:lvl1pPr>
              <a:defRPr sz="1000">
                <a:solidFill>
                  <a:schemeClr val="tx1"/>
                </a:solidFill>
              </a:defRPr>
            </a:lvl1pPr>
          </a:lstStyle>
          <a:p>
            <a:r>
              <a:rPr lang="en-US" dirty="0"/>
              <a:t>AIAA AVIATION 2022, Chicago, IL</a:t>
            </a:r>
          </a:p>
        </p:txBody>
      </p:sp>
      <p:sp>
        <p:nvSpPr>
          <p:cNvPr id="10" name="TextBox 9">
            <a:extLst>
              <a:ext uri="{FF2B5EF4-FFF2-40B4-BE49-F238E27FC236}">
                <a16:creationId xmlns:a16="http://schemas.microsoft.com/office/drawing/2014/main" id="{EED986E6-3D5D-7743-9B5B-D981E739499E}"/>
              </a:ext>
            </a:extLst>
          </p:cNvPr>
          <p:cNvSpPr txBox="1"/>
          <p:nvPr/>
        </p:nvSpPr>
        <p:spPr>
          <a:xfrm>
            <a:off x="32300" y="1131098"/>
            <a:ext cx="5607241" cy="369332"/>
          </a:xfrm>
          <a:prstGeom prst="rect">
            <a:avLst/>
          </a:prstGeom>
          <a:noFill/>
        </p:spPr>
        <p:txBody>
          <a:bodyPr wrap="none" rtlCol="0">
            <a:spAutoFit/>
          </a:bodyPr>
          <a:lstStyle/>
          <a:p>
            <a:pPr algn="ctr"/>
            <a:r>
              <a:rPr lang="en-US" b="1" dirty="0"/>
              <a:t>No time shift of observed data, slant range, &amp; view angle</a:t>
            </a:r>
          </a:p>
        </p:txBody>
      </p:sp>
      <p:sp>
        <p:nvSpPr>
          <p:cNvPr id="17" name="TextBox 16">
            <a:extLst>
              <a:ext uri="{FF2B5EF4-FFF2-40B4-BE49-F238E27FC236}">
                <a16:creationId xmlns:a16="http://schemas.microsoft.com/office/drawing/2014/main" id="{E971DE8C-E8B8-054D-B6F2-237E52267A1B}"/>
              </a:ext>
            </a:extLst>
          </p:cNvPr>
          <p:cNvSpPr txBox="1"/>
          <p:nvPr/>
        </p:nvSpPr>
        <p:spPr>
          <a:xfrm>
            <a:off x="5692139" y="1454263"/>
            <a:ext cx="6347461" cy="4616648"/>
          </a:xfrm>
          <a:prstGeom prst="rect">
            <a:avLst/>
          </a:prstGeom>
          <a:noFill/>
        </p:spPr>
        <p:txBody>
          <a:bodyPr wrap="square" rtlCol="0">
            <a:spAutoFit/>
          </a:bodyPr>
          <a:lstStyle/>
          <a:p>
            <a:pPr marL="285750" indent="-285750">
              <a:buFont typeface="Arial" panose="020B0604020202020204" pitchFamily="34" charset="0"/>
              <a:buChar char="•"/>
            </a:pPr>
            <a:r>
              <a:rPr lang="en-US" dirty="0"/>
              <a:t>Nominal case – no shift in observation time</a:t>
            </a:r>
          </a:p>
          <a:p>
            <a:pPr marL="285750" indent="-285750">
              <a:buFont typeface="Arial" panose="020B0604020202020204" pitchFamily="34" charset="0"/>
              <a:buChar char="•"/>
            </a:pPr>
            <a:endParaRPr lang="en-US" sz="400" dirty="0"/>
          </a:p>
          <a:p>
            <a:pPr marL="285750" indent="-285750">
              <a:buFont typeface="Arial" panose="020B0604020202020204" pitchFamily="34" charset="0"/>
              <a:buChar char="•"/>
            </a:pPr>
            <a:r>
              <a:rPr lang="en-US" dirty="0"/>
              <a:t>Surface is a graybody with </a:t>
            </a:r>
            <a:r>
              <a:rPr lang="en-US" dirty="0" err="1">
                <a:latin typeface="Symbol" pitchFamily="2" charset="2"/>
              </a:rPr>
              <a:t>e</a:t>
            </a:r>
            <a:r>
              <a:rPr lang="en-US" baseline="-25000" dirty="0" err="1"/>
              <a:t>w</a:t>
            </a:r>
            <a:r>
              <a:rPr lang="en-US" dirty="0"/>
              <a:t> = 0.85</a:t>
            </a:r>
          </a:p>
          <a:p>
            <a:pPr marL="285750" indent="-285750">
              <a:buFont typeface="Arial" panose="020B0604020202020204" pitchFamily="34" charset="0"/>
              <a:buChar char="•"/>
            </a:pPr>
            <a:endParaRPr lang="en-US" sz="400" dirty="0"/>
          </a:p>
          <a:p>
            <a:pPr marL="285750" indent="-285750">
              <a:buFont typeface="Arial" panose="020B0604020202020204" pitchFamily="34" charset="0"/>
              <a:buChar char="•"/>
            </a:pPr>
            <a:r>
              <a:rPr lang="en-US" dirty="0"/>
              <a:t>Atmospheric transmission included</a:t>
            </a:r>
          </a:p>
          <a:p>
            <a:pPr marL="285750" indent="-285750">
              <a:buFont typeface="Arial" panose="020B0604020202020204" pitchFamily="34" charset="0"/>
              <a:buChar char="•"/>
            </a:pPr>
            <a:endParaRPr lang="en-US" sz="400" dirty="0"/>
          </a:p>
          <a:p>
            <a:pPr marL="285750" indent="-285750">
              <a:buFont typeface="Arial" panose="020B0604020202020204" pitchFamily="34" charset="0"/>
              <a:buChar char="•"/>
            </a:pPr>
            <a:r>
              <a:rPr lang="en-US" dirty="0"/>
              <a:t>CFD results used directly without any material response</a:t>
            </a:r>
          </a:p>
          <a:p>
            <a:pPr marL="742950" lvl="1" indent="-285750">
              <a:buFont typeface="Arial" panose="020B0604020202020204" pitchFamily="34" charset="0"/>
              <a:buChar char="•"/>
            </a:pPr>
            <a:r>
              <a:rPr lang="en-US" dirty="0"/>
              <a:t>Predicted temperature is high (</a:t>
            </a:r>
            <a:r>
              <a:rPr lang="en-US" dirty="0" err="1"/>
              <a:t>T</a:t>
            </a:r>
            <a:r>
              <a:rPr lang="en-US" baseline="-25000" dirty="0" err="1"/>
              <a:t>stag</a:t>
            </a:r>
            <a:r>
              <a:rPr lang="en-US" dirty="0"/>
              <a:t> = 3902 K) because the surface can </a:t>
            </a:r>
            <a:r>
              <a:rPr lang="en-US"/>
              <a:t>only re-radiate</a:t>
            </a:r>
            <a:endParaRPr lang="en-US" dirty="0"/>
          </a:p>
          <a:p>
            <a:pPr marL="742950" lvl="1" indent="-285750">
              <a:buFont typeface="Arial" panose="020B0604020202020204" pitchFamily="34" charset="0"/>
              <a:buChar char="•"/>
            </a:pPr>
            <a:endParaRPr lang="en-US" sz="400" dirty="0"/>
          </a:p>
          <a:p>
            <a:pPr marL="285750" indent="-285750">
              <a:buFont typeface="Arial" panose="020B0604020202020204" pitchFamily="34" charset="0"/>
              <a:buChar char="•"/>
            </a:pPr>
            <a:r>
              <a:rPr lang="en-US" dirty="0"/>
              <a:t>CFD result with approximate material response, i.e., normalized surface temperature distribution scaled by stag. point temperature value of </a:t>
            </a:r>
            <a:r>
              <a:rPr lang="en-US" dirty="0" err="1"/>
              <a:t>T</a:t>
            </a:r>
            <a:r>
              <a:rPr lang="en-US" baseline="-25000" dirty="0" err="1"/>
              <a:t>stag</a:t>
            </a:r>
            <a:r>
              <a:rPr lang="en-US" dirty="0"/>
              <a:t> = 3104 K</a:t>
            </a:r>
          </a:p>
          <a:p>
            <a:pPr marL="742950" lvl="1" indent="-285750">
              <a:buFont typeface="Arial" panose="020B0604020202020204" pitchFamily="34" charset="0"/>
              <a:buChar char="•"/>
            </a:pPr>
            <a:r>
              <a:rPr lang="en-US" dirty="0"/>
              <a:t>Predicted irradiance is still too high – high surface temp.</a:t>
            </a:r>
          </a:p>
          <a:p>
            <a:pPr marL="742950" lvl="1" indent="-285750">
              <a:buFont typeface="Arial" panose="020B0604020202020204" pitchFamily="34" charset="0"/>
              <a:buChar char="•"/>
            </a:pPr>
            <a:endParaRPr lang="en-US" sz="400" dirty="0"/>
          </a:p>
          <a:p>
            <a:pPr marL="285750" indent="-285750">
              <a:buFont typeface="Arial" panose="020B0604020202020204" pitchFamily="34" charset="0"/>
              <a:buChar char="•"/>
            </a:pPr>
            <a:r>
              <a:rPr lang="en-US" dirty="0"/>
              <a:t>Same idea as above, but stag. point temperature lowered by 500 K, i.e., </a:t>
            </a:r>
            <a:r>
              <a:rPr lang="en-US" dirty="0" err="1"/>
              <a:t>T</a:t>
            </a:r>
            <a:r>
              <a:rPr lang="en-US" baseline="-25000" dirty="0" err="1"/>
              <a:t>stag</a:t>
            </a:r>
            <a:r>
              <a:rPr lang="en-US" dirty="0"/>
              <a:t> = 2604 K</a:t>
            </a:r>
          </a:p>
          <a:p>
            <a:pPr marL="742950" lvl="1" indent="-285750">
              <a:buFont typeface="Arial" panose="020B0604020202020204" pitchFamily="34" charset="0"/>
              <a:buChar char="•"/>
            </a:pPr>
            <a:r>
              <a:rPr lang="en-US" dirty="0"/>
              <a:t>Stag. point temperature value does not agree with material response</a:t>
            </a:r>
          </a:p>
          <a:p>
            <a:pPr marL="742950" lvl="1" indent="-285750">
              <a:buFont typeface="Arial" panose="020B0604020202020204" pitchFamily="34" charset="0"/>
              <a:buChar char="•"/>
            </a:pPr>
            <a:endParaRPr lang="en-US" sz="400" dirty="0"/>
          </a:p>
          <a:p>
            <a:pPr marL="285750" indent="-285750">
              <a:buFont typeface="Arial" panose="020B0604020202020204" pitchFamily="34" charset="0"/>
              <a:buChar char="•"/>
            </a:pPr>
            <a:r>
              <a:rPr lang="en-US" dirty="0">
                <a:solidFill>
                  <a:srgbClr val="FF0000"/>
                </a:solidFill>
              </a:rPr>
              <a:t>Hypothesis #1: Time shift of measurement is necessary</a:t>
            </a:r>
          </a:p>
        </p:txBody>
      </p:sp>
      <p:cxnSp>
        <p:nvCxnSpPr>
          <p:cNvPr id="3" name="Elbow Connector 2">
            <a:extLst>
              <a:ext uri="{FF2B5EF4-FFF2-40B4-BE49-F238E27FC236}">
                <a16:creationId xmlns:a16="http://schemas.microsoft.com/office/drawing/2014/main" id="{80244F38-53C9-B084-B90C-DC2E4869837E}"/>
              </a:ext>
            </a:extLst>
          </p:cNvPr>
          <p:cNvCxnSpPr>
            <a:cxnSpLocks/>
          </p:cNvCxnSpPr>
          <p:nvPr/>
        </p:nvCxnSpPr>
        <p:spPr>
          <a:xfrm rot="5400000" flipH="1" flipV="1">
            <a:off x="5157628" y="2691833"/>
            <a:ext cx="688367" cy="626719"/>
          </a:xfrm>
          <a:prstGeom prst="bentConnector3">
            <a:avLst>
              <a:gd name="adj1" fmla="val 50000"/>
            </a:avLst>
          </a:prstGeom>
          <a:ln w="12700">
            <a:solidFill>
              <a:srgbClr val="FF93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Elbow Connector 17">
            <a:extLst>
              <a:ext uri="{FF2B5EF4-FFF2-40B4-BE49-F238E27FC236}">
                <a16:creationId xmlns:a16="http://schemas.microsoft.com/office/drawing/2014/main" id="{6DBEB5EE-A06C-C350-7DA9-9A5DD01DBB3F}"/>
              </a:ext>
            </a:extLst>
          </p:cNvPr>
          <p:cNvCxnSpPr>
            <a:cxnSpLocks/>
          </p:cNvCxnSpPr>
          <p:nvPr/>
        </p:nvCxnSpPr>
        <p:spPr>
          <a:xfrm rot="5400000" flipH="1" flipV="1">
            <a:off x="4985534" y="3711542"/>
            <a:ext cx="1032554" cy="626720"/>
          </a:xfrm>
          <a:prstGeom prst="bentConnector3">
            <a:avLst/>
          </a:prstGeom>
          <a:ln w="12700">
            <a:solidFill>
              <a:srgbClr val="0432FF"/>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 name="Elbow Connector 19">
            <a:extLst>
              <a:ext uri="{FF2B5EF4-FFF2-40B4-BE49-F238E27FC236}">
                <a16:creationId xmlns:a16="http://schemas.microsoft.com/office/drawing/2014/main" id="{C9420EF3-8281-575F-920E-F52C40B7F0F3}"/>
              </a:ext>
            </a:extLst>
          </p:cNvPr>
          <p:cNvCxnSpPr>
            <a:cxnSpLocks/>
          </p:cNvCxnSpPr>
          <p:nvPr/>
        </p:nvCxnSpPr>
        <p:spPr>
          <a:xfrm rot="5400000" flipH="1" flipV="1">
            <a:off x="5037375" y="4949106"/>
            <a:ext cx="1031612" cy="523980"/>
          </a:xfrm>
          <a:prstGeom prst="bentConnector3">
            <a:avLst/>
          </a:prstGeom>
          <a:ln w="12700">
            <a:solidFill>
              <a:srgbClr val="FF40FF"/>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8141722"/>
      </p:ext>
    </p:extLst>
  </p:cSld>
  <p:clrMapOvr>
    <a:masterClrMapping/>
  </p:clrMapOvr>
  <mc:AlternateContent xmlns:mc="http://schemas.openxmlformats.org/markup-compatibility/2006" xmlns:p14="http://schemas.microsoft.com/office/powerpoint/2010/main">
    <mc:Choice Requires="p14">
      <p:transition p14:dur="0" advTm="122153"/>
    </mc:Choice>
    <mc:Fallback xmlns="">
      <p:transition advTm="122153"/>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hart&#10;&#10;Description automatically generated">
            <a:extLst>
              <a:ext uri="{FF2B5EF4-FFF2-40B4-BE49-F238E27FC236}">
                <a16:creationId xmlns:a16="http://schemas.microsoft.com/office/drawing/2014/main" id="{E717A855-B2C5-C1D8-B260-973A27ABA1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17904"/>
            <a:ext cx="5547360" cy="4928616"/>
          </a:xfrm>
          <a:prstGeom prst="rect">
            <a:avLst/>
          </a:prstGeom>
        </p:spPr>
      </p:pic>
      <p:sp>
        <p:nvSpPr>
          <p:cNvPr id="11" name="Title 1">
            <a:extLst>
              <a:ext uri="{FF2B5EF4-FFF2-40B4-BE49-F238E27FC236}">
                <a16:creationId xmlns:a16="http://schemas.microsoft.com/office/drawing/2014/main" id="{F91B0750-1126-654F-AF24-B2E7FC8708FA}"/>
              </a:ext>
            </a:extLst>
          </p:cNvPr>
          <p:cNvSpPr>
            <a:spLocks noGrp="1"/>
          </p:cNvSpPr>
          <p:nvPr>
            <p:ph type="title"/>
          </p:nvPr>
        </p:nvSpPr>
        <p:spPr>
          <a:xfrm>
            <a:off x="838200" y="0"/>
            <a:ext cx="10515600" cy="1325563"/>
          </a:xfrm>
        </p:spPr>
        <p:txBody>
          <a:bodyPr/>
          <a:lstStyle/>
          <a:p>
            <a:pPr algn="ctr"/>
            <a:r>
              <a:rPr lang="en-US" b="1" dirty="0">
                <a:solidFill>
                  <a:schemeClr val="bg1"/>
                </a:solidFill>
              </a:rPr>
              <a:t>Time Shift in Measured Irradiance</a:t>
            </a:r>
          </a:p>
        </p:txBody>
      </p:sp>
      <p:sp>
        <p:nvSpPr>
          <p:cNvPr id="10" name="Slide Number Placeholder 5">
            <a:extLst>
              <a:ext uri="{FF2B5EF4-FFF2-40B4-BE49-F238E27FC236}">
                <a16:creationId xmlns:a16="http://schemas.microsoft.com/office/drawing/2014/main" id="{03C09DE6-7564-154E-8EEB-226E9FE2A3F8}"/>
              </a:ext>
            </a:extLst>
          </p:cNvPr>
          <p:cNvSpPr>
            <a:spLocks noGrp="1"/>
          </p:cNvSpPr>
          <p:nvPr>
            <p:ph type="sldNum" sz="quarter" idx="4294967295"/>
          </p:nvPr>
        </p:nvSpPr>
        <p:spPr>
          <a:xfrm>
            <a:off x="9448800" y="6492872"/>
            <a:ext cx="2743200" cy="365125"/>
          </a:xfrm>
        </p:spPr>
        <p:txBody>
          <a:bodyPr/>
          <a:lstStyle>
            <a:lvl1pPr>
              <a:defRPr sz="1000">
                <a:solidFill>
                  <a:schemeClr val="tx1"/>
                </a:solidFill>
              </a:defRPr>
            </a:lvl1pPr>
          </a:lstStyle>
          <a:p>
            <a:fld id="{7ABC26D0-6559-5840-9AE2-C58C7BF0A957}" type="slidenum">
              <a:rPr lang="en-US" smtClean="0"/>
              <a:pPr/>
              <a:t>7</a:t>
            </a:fld>
            <a:endParaRPr lang="en-US" dirty="0"/>
          </a:p>
        </p:txBody>
      </p:sp>
      <p:sp>
        <p:nvSpPr>
          <p:cNvPr id="12" name="Date Placeholder 3">
            <a:extLst>
              <a:ext uri="{FF2B5EF4-FFF2-40B4-BE49-F238E27FC236}">
                <a16:creationId xmlns:a16="http://schemas.microsoft.com/office/drawing/2014/main" id="{2377D97E-0717-C548-9793-C40C999B540B}"/>
              </a:ext>
            </a:extLst>
          </p:cNvPr>
          <p:cNvSpPr>
            <a:spLocks noGrp="1"/>
          </p:cNvSpPr>
          <p:nvPr>
            <p:ph type="dt" sz="half" idx="4294967295"/>
          </p:nvPr>
        </p:nvSpPr>
        <p:spPr>
          <a:xfrm>
            <a:off x="0" y="6492875"/>
            <a:ext cx="2743200" cy="365125"/>
          </a:xfrm>
        </p:spPr>
        <p:txBody>
          <a:bodyPr/>
          <a:lstStyle>
            <a:lvl1pPr>
              <a:defRPr sz="1000">
                <a:solidFill>
                  <a:schemeClr val="tx1"/>
                </a:solidFill>
              </a:defRPr>
            </a:lvl1pPr>
          </a:lstStyle>
          <a:p>
            <a:r>
              <a:rPr lang="en-US" dirty="0"/>
              <a:t>June 29, 2022</a:t>
            </a:r>
          </a:p>
        </p:txBody>
      </p:sp>
      <p:sp>
        <p:nvSpPr>
          <p:cNvPr id="14" name="Footer Placeholder 4">
            <a:extLst>
              <a:ext uri="{FF2B5EF4-FFF2-40B4-BE49-F238E27FC236}">
                <a16:creationId xmlns:a16="http://schemas.microsoft.com/office/drawing/2014/main" id="{39848D3B-2203-114B-95E0-FECFEBB0B0DB}"/>
              </a:ext>
            </a:extLst>
          </p:cNvPr>
          <p:cNvSpPr>
            <a:spLocks noGrp="1"/>
          </p:cNvSpPr>
          <p:nvPr>
            <p:ph type="ftr" sz="quarter" idx="4294967295"/>
          </p:nvPr>
        </p:nvSpPr>
        <p:spPr>
          <a:xfrm>
            <a:off x="4038600" y="6492875"/>
            <a:ext cx="4114800" cy="365125"/>
          </a:xfrm>
        </p:spPr>
        <p:txBody>
          <a:bodyPr/>
          <a:lstStyle>
            <a:lvl1pPr>
              <a:defRPr sz="1000">
                <a:solidFill>
                  <a:schemeClr val="tx1"/>
                </a:solidFill>
              </a:defRPr>
            </a:lvl1pPr>
          </a:lstStyle>
          <a:p>
            <a:r>
              <a:rPr lang="en-US" dirty="0"/>
              <a:t>AIAA AVIATION 2022, Chicago, IL</a:t>
            </a:r>
          </a:p>
        </p:txBody>
      </p:sp>
      <p:graphicFrame>
        <p:nvGraphicFramePr>
          <p:cNvPr id="9" name="Table 2">
            <a:extLst>
              <a:ext uri="{FF2B5EF4-FFF2-40B4-BE49-F238E27FC236}">
                <a16:creationId xmlns:a16="http://schemas.microsoft.com/office/drawing/2014/main" id="{3D3FCC0F-4C76-2141-9CE2-CF3CEAE3A1A9}"/>
              </a:ext>
            </a:extLst>
          </p:cNvPr>
          <p:cNvGraphicFramePr>
            <a:graphicFrameLocks noGrp="1"/>
          </p:cNvGraphicFramePr>
          <p:nvPr>
            <p:extLst>
              <p:ext uri="{D42A27DB-BD31-4B8C-83A1-F6EECF244321}">
                <p14:modId xmlns:p14="http://schemas.microsoft.com/office/powerpoint/2010/main" val="638420209"/>
              </p:ext>
            </p:extLst>
          </p:nvPr>
        </p:nvGraphicFramePr>
        <p:xfrm>
          <a:off x="6117156" y="1598164"/>
          <a:ext cx="5539385" cy="2225040"/>
        </p:xfrm>
        <a:graphic>
          <a:graphicData uri="http://schemas.openxmlformats.org/drawingml/2006/table">
            <a:tbl>
              <a:tblPr firstRow="1" bandRow="1">
                <a:tableStyleId>{5C22544A-7EE6-4342-B048-85BDC9FD1C3A}</a:tableStyleId>
              </a:tblPr>
              <a:tblGrid>
                <a:gridCol w="843817">
                  <a:extLst>
                    <a:ext uri="{9D8B030D-6E8A-4147-A177-3AD203B41FA5}">
                      <a16:colId xmlns:a16="http://schemas.microsoft.com/office/drawing/2014/main" val="3662692030"/>
                    </a:ext>
                  </a:extLst>
                </a:gridCol>
                <a:gridCol w="1618735">
                  <a:extLst>
                    <a:ext uri="{9D8B030D-6E8A-4147-A177-3AD203B41FA5}">
                      <a16:colId xmlns:a16="http://schemas.microsoft.com/office/drawing/2014/main" val="532274394"/>
                    </a:ext>
                  </a:extLst>
                </a:gridCol>
                <a:gridCol w="3076833">
                  <a:extLst>
                    <a:ext uri="{9D8B030D-6E8A-4147-A177-3AD203B41FA5}">
                      <a16:colId xmlns:a16="http://schemas.microsoft.com/office/drawing/2014/main" val="4221522929"/>
                    </a:ext>
                  </a:extLst>
                </a:gridCol>
              </a:tblGrid>
              <a:tr h="370840">
                <a:tc>
                  <a:txBody>
                    <a:bodyPr/>
                    <a:lstStyle/>
                    <a:p>
                      <a:pPr algn="ctr"/>
                      <a:r>
                        <a:rPr lang="en-US" dirty="0"/>
                        <a:t>Time/s</a:t>
                      </a:r>
                    </a:p>
                  </a:txBody>
                  <a:tcPr/>
                </a:tc>
                <a:tc>
                  <a:txBody>
                    <a:bodyPr/>
                    <a:lstStyle/>
                    <a:p>
                      <a:pPr algn="ctr"/>
                      <a:r>
                        <a:rPr lang="en-US" dirty="0"/>
                        <a:t>Temperature/K</a:t>
                      </a:r>
                    </a:p>
                  </a:txBody>
                  <a:tcPr/>
                </a:tc>
                <a:tc>
                  <a:txBody>
                    <a:bodyPr/>
                    <a:lstStyle/>
                    <a:p>
                      <a:pPr algn="l"/>
                      <a:r>
                        <a:rPr lang="en-US" dirty="0"/>
                        <a:t>Source</a:t>
                      </a:r>
                    </a:p>
                  </a:txBody>
                  <a:tcPr/>
                </a:tc>
                <a:extLst>
                  <a:ext uri="{0D108BD9-81ED-4DB2-BD59-A6C34878D82A}">
                    <a16:rowId xmlns:a16="http://schemas.microsoft.com/office/drawing/2014/main" val="850946615"/>
                  </a:ext>
                </a:extLst>
              </a:tr>
              <a:tr h="370840">
                <a:tc>
                  <a:txBody>
                    <a:bodyPr/>
                    <a:lstStyle/>
                    <a:p>
                      <a:pPr algn="ctr"/>
                      <a:r>
                        <a:rPr lang="en-US" b="0" dirty="0"/>
                        <a:t>70.0</a:t>
                      </a:r>
                    </a:p>
                  </a:txBody>
                  <a:tcPr/>
                </a:tc>
                <a:tc>
                  <a:txBody>
                    <a:bodyPr/>
                    <a:lstStyle/>
                    <a:p>
                      <a:pPr algn="ctr"/>
                      <a:r>
                        <a:rPr lang="en-US" dirty="0">
                          <a:solidFill>
                            <a:schemeClr val="tx1"/>
                          </a:solidFill>
                        </a:rPr>
                        <a:t>3202</a:t>
                      </a:r>
                    </a:p>
                  </a:txBody>
                  <a:tcPr/>
                </a:tc>
                <a:tc>
                  <a:txBody>
                    <a:bodyPr/>
                    <a:lstStyle/>
                    <a:p>
                      <a:pPr algn="l"/>
                      <a:r>
                        <a:rPr lang="en-US" dirty="0">
                          <a:solidFill>
                            <a:schemeClr val="tx1"/>
                          </a:solidFill>
                        </a:rPr>
                        <a:t>Hayabusa, Suzuki et al.*/Case1</a:t>
                      </a:r>
                    </a:p>
                  </a:txBody>
                  <a:tcPr/>
                </a:tc>
                <a:extLst>
                  <a:ext uri="{0D108BD9-81ED-4DB2-BD59-A6C34878D82A}">
                    <a16:rowId xmlns:a16="http://schemas.microsoft.com/office/drawing/2014/main" val="1814336960"/>
                  </a:ext>
                </a:extLst>
              </a:tr>
              <a:tr h="370840">
                <a:tc>
                  <a:txBody>
                    <a:bodyPr/>
                    <a:lstStyle/>
                    <a:p>
                      <a:pPr algn="ctr"/>
                      <a:r>
                        <a:rPr lang="en-US" b="0" dirty="0"/>
                        <a:t>72.5</a:t>
                      </a:r>
                    </a:p>
                  </a:txBody>
                  <a:tcPr/>
                </a:tc>
                <a:tc>
                  <a:txBody>
                    <a:bodyPr/>
                    <a:lstStyle/>
                    <a:p>
                      <a:pPr algn="ctr"/>
                      <a:r>
                        <a:rPr lang="en-US" dirty="0">
                          <a:solidFill>
                            <a:schemeClr val="tx1"/>
                          </a:solidFill>
                        </a:rPr>
                        <a:t>3913</a:t>
                      </a:r>
                    </a:p>
                  </a:txBody>
                  <a:tcPr/>
                </a:tc>
                <a:tc>
                  <a:txBody>
                    <a:bodyPr/>
                    <a:lstStyle/>
                    <a:p>
                      <a:pPr algn="l"/>
                      <a:r>
                        <a:rPr lang="en-US" dirty="0">
                          <a:solidFill>
                            <a:schemeClr val="tx1"/>
                          </a:solidFill>
                        </a:rPr>
                        <a:t>Hayabusa2, CFD/</a:t>
                      </a:r>
                      <a:r>
                        <a:rPr lang="en-US" i="1" cap="small" baseline="0" dirty="0">
                          <a:solidFill>
                            <a:schemeClr val="tx1"/>
                          </a:solidFill>
                        </a:rPr>
                        <a:t>Dplr</a:t>
                      </a:r>
                    </a:p>
                  </a:txBody>
                  <a:tcPr/>
                </a:tc>
                <a:extLst>
                  <a:ext uri="{0D108BD9-81ED-4DB2-BD59-A6C34878D82A}">
                    <a16:rowId xmlns:a16="http://schemas.microsoft.com/office/drawing/2014/main" val="124024197"/>
                  </a:ext>
                </a:extLst>
              </a:tr>
              <a:tr h="370840">
                <a:tc>
                  <a:txBody>
                    <a:bodyPr/>
                    <a:lstStyle/>
                    <a:p>
                      <a:pPr algn="ctr"/>
                      <a:r>
                        <a:rPr lang="en-US" b="0" dirty="0"/>
                        <a:t>73.0</a:t>
                      </a:r>
                    </a:p>
                  </a:txBody>
                  <a:tcPr/>
                </a:tc>
                <a:tc>
                  <a:txBody>
                    <a:bodyPr/>
                    <a:lstStyle/>
                    <a:p>
                      <a:pPr algn="ctr"/>
                      <a:r>
                        <a:rPr lang="en-US" dirty="0">
                          <a:solidFill>
                            <a:schemeClr val="tx1"/>
                          </a:solidFill>
                        </a:rPr>
                        <a:t>3054</a:t>
                      </a:r>
                    </a:p>
                  </a:txBody>
                  <a:tcPr/>
                </a:tc>
                <a:tc>
                  <a:txBody>
                    <a:bodyPr/>
                    <a:lstStyle/>
                    <a:p>
                      <a:pPr algn="l"/>
                      <a:r>
                        <a:rPr lang="en-US" dirty="0">
                          <a:solidFill>
                            <a:schemeClr val="tx1"/>
                          </a:solidFill>
                        </a:rPr>
                        <a:t>Hayabusa2, BET</a:t>
                      </a:r>
                    </a:p>
                  </a:txBody>
                  <a:tcPr/>
                </a:tc>
                <a:extLst>
                  <a:ext uri="{0D108BD9-81ED-4DB2-BD59-A6C34878D82A}">
                    <a16:rowId xmlns:a16="http://schemas.microsoft.com/office/drawing/2014/main" val="3410483278"/>
                  </a:ext>
                </a:extLst>
              </a:tr>
              <a:tr h="370840">
                <a:tc>
                  <a:txBody>
                    <a:bodyPr/>
                    <a:lstStyle/>
                    <a:p>
                      <a:pPr algn="ctr"/>
                      <a:r>
                        <a:rPr lang="en-US" b="0" dirty="0"/>
                        <a:t>74.0</a:t>
                      </a:r>
                    </a:p>
                  </a:txBody>
                  <a:tcPr/>
                </a:tc>
                <a:tc>
                  <a:txBody>
                    <a:bodyPr/>
                    <a:lstStyle/>
                    <a:p>
                      <a:pPr algn="ctr"/>
                      <a:r>
                        <a:rPr lang="en-US" dirty="0">
                          <a:solidFill>
                            <a:schemeClr val="tx1"/>
                          </a:solidFill>
                        </a:rPr>
                        <a:t>3904</a:t>
                      </a:r>
                    </a:p>
                  </a:txBody>
                  <a:tcPr/>
                </a:tc>
                <a:tc>
                  <a:txBody>
                    <a:bodyPr/>
                    <a:lstStyle/>
                    <a:p>
                      <a:pPr algn="l"/>
                      <a:r>
                        <a:rPr lang="en-US" dirty="0">
                          <a:solidFill>
                            <a:schemeClr val="tx1"/>
                          </a:solidFill>
                        </a:rPr>
                        <a:t>Hayabusa, Suzuki et al.*/Case3</a:t>
                      </a:r>
                    </a:p>
                  </a:txBody>
                  <a:tcPr/>
                </a:tc>
                <a:extLst>
                  <a:ext uri="{0D108BD9-81ED-4DB2-BD59-A6C34878D82A}">
                    <a16:rowId xmlns:a16="http://schemas.microsoft.com/office/drawing/2014/main" val="3674813614"/>
                  </a:ext>
                </a:extLst>
              </a:tr>
              <a:tr h="370840">
                <a:tc>
                  <a:txBody>
                    <a:bodyPr/>
                    <a:lstStyle/>
                    <a:p>
                      <a:pPr algn="ctr"/>
                      <a:r>
                        <a:rPr lang="en-US" b="0" dirty="0"/>
                        <a:t>76.0</a:t>
                      </a:r>
                    </a:p>
                  </a:txBody>
                  <a:tcPr/>
                </a:tc>
                <a:tc>
                  <a:txBody>
                    <a:bodyPr/>
                    <a:lstStyle/>
                    <a:p>
                      <a:pPr algn="ctr"/>
                      <a:r>
                        <a:rPr lang="en-US" dirty="0">
                          <a:solidFill>
                            <a:schemeClr val="tx1"/>
                          </a:solidFill>
                        </a:rPr>
                        <a:t>3119</a:t>
                      </a:r>
                    </a:p>
                  </a:txBody>
                  <a:tcPr/>
                </a:tc>
                <a:tc>
                  <a:txBody>
                    <a:bodyPr/>
                    <a:lstStyle/>
                    <a:p>
                      <a:pPr algn="l"/>
                      <a:r>
                        <a:rPr lang="en-US" b="0" i="0" cap="none" baseline="0" dirty="0">
                          <a:solidFill>
                            <a:schemeClr val="tx1"/>
                          </a:solidFill>
                        </a:rPr>
                        <a:t>Hayabusa2, </a:t>
                      </a:r>
                      <a:r>
                        <a:rPr lang="en-US" b="0" i="1" cap="small" baseline="0" dirty="0">
                          <a:solidFill>
                            <a:schemeClr val="tx1"/>
                          </a:solidFill>
                        </a:rPr>
                        <a:t>Traj+Fiat</a:t>
                      </a:r>
                      <a:r>
                        <a:rPr lang="en-US" dirty="0">
                          <a:solidFill>
                            <a:schemeClr val="tx1"/>
                          </a:solidFill>
                        </a:rPr>
                        <a:t>/FDCP</a:t>
                      </a:r>
                    </a:p>
                  </a:txBody>
                  <a:tcPr/>
                </a:tc>
                <a:extLst>
                  <a:ext uri="{0D108BD9-81ED-4DB2-BD59-A6C34878D82A}">
                    <a16:rowId xmlns:a16="http://schemas.microsoft.com/office/drawing/2014/main" val="276828036"/>
                  </a:ext>
                </a:extLst>
              </a:tr>
            </a:tbl>
          </a:graphicData>
        </a:graphic>
      </p:graphicFrame>
      <p:sp>
        <p:nvSpPr>
          <p:cNvPr id="15" name="TextBox 14">
            <a:extLst>
              <a:ext uri="{FF2B5EF4-FFF2-40B4-BE49-F238E27FC236}">
                <a16:creationId xmlns:a16="http://schemas.microsoft.com/office/drawing/2014/main" id="{3CD2619E-8343-1946-97F6-0FDEBAA6276B}"/>
              </a:ext>
            </a:extLst>
          </p:cNvPr>
          <p:cNvSpPr txBox="1"/>
          <p:nvPr/>
        </p:nvSpPr>
        <p:spPr>
          <a:xfrm>
            <a:off x="5812577" y="4265485"/>
            <a:ext cx="6227023" cy="2123658"/>
          </a:xfrm>
          <a:prstGeom prst="rect">
            <a:avLst/>
          </a:prstGeom>
          <a:noFill/>
        </p:spPr>
        <p:txBody>
          <a:bodyPr wrap="square" rtlCol="0">
            <a:spAutoFit/>
          </a:bodyPr>
          <a:lstStyle/>
          <a:p>
            <a:pPr marL="285750" indent="-285750">
              <a:buFont typeface="Arial" panose="020B0604020202020204" pitchFamily="34" charset="0"/>
              <a:buChar char="•"/>
            </a:pPr>
            <a:r>
              <a:rPr lang="en-US" sz="2000" dirty="0">
                <a:solidFill>
                  <a:srgbClr val="FF0000"/>
                </a:solidFill>
              </a:rPr>
              <a:t>Hypothesis #2: Time shift of measurement also entails shift in slant range and view angle</a:t>
            </a:r>
          </a:p>
          <a:p>
            <a:pPr marL="742950" lvl="1" indent="-285750">
              <a:buFont typeface="Arial" panose="020B0604020202020204" pitchFamily="34" charset="0"/>
              <a:buChar char="•"/>
            </a:pPr>
            <a:r>
              <a:rPr lang="en-US" dirty="0">
                <a:solidFill>
                  <a:srgbClr val="FF0000"/>
                </a:solidFill>
              </a:rPr>
              <a:t>The aircraft and instrument clocks are synchronized</a:t>
            </a:r>
          </a:p>
          <a:p>
            <a:pPr marL="285750" indent="-285750">
              <a:buFont typeface="Arial" panose="020B0604020202020204" pitchFamily="34" charset="0"/>
              <a:buChar char="•"/>
            </a:pPr>
            <a:r>
              <a:rPr lang="en-US" sz="2000" dirty="0"/>
              <a:t>Assumed time shift of 7.5 s might be too large</a:t>
            </a:r>
          </a:p>
          <a:p>
            <a:pPr marL="742950" lvl="1" indent="-285750">
              <a:buFont typeface="Arial" panose="020B0604020202020204" pitchFamily="34" charset="0"/>
              <a:buChar char="•"/>
            </a:pPr>
            <a:r>
              <a:rPr lang="en-US" dirty="0"/>
              <a:t>Simulation 77.5 s is in better agreement with measurement at 82.5 s =&gt; 5.0 s</a:t>
            </a:r>
          </a:p>
          <a:p>
            <a:pPr marL="742950" lvl="1" indent="-285750">
              <a:buFont typeface="Arial" panose="020B0604020202020204" pitchFamily="34" charset="0"/>
              <a:buChar char="•"/>
            </a:pPr>
            <a:r>
              <a:rPr lang="en-US" dirty="0"/>
              <a:t>Precise shift, if any, remains to be determined</a:t>
            </a:r>
          </a:p>
        </p:txBody>
      </p:sp>
      <p:sp>
        <p:nvSpPr>
          <p:cNvPr id="2" name="TextBox 1">
            <a:extLst>
              <a:ext uri="{FF2B5EF4-FFF2-40B4-BE49-F238E27FC236}">
                <a16:creationId xmlns:a16="http://schemas.microsoft.com/office/drawing/2014/main" id="{945A70EE-F1AB-800C-F92A-EAD1FE25065B}"/>
              </a:ext>
            </a:extLst>
          </p:cNvPr>
          <p:cNvSpPr txBox="1"/>
          <p:nvPr/>
        </p:nvSpPr>
        <p:spPr>
          <a:xfrm>
            <a:off x="6736644" y="1207106"/>
            <a:ext cx="4300408" cy="369332"/>
          </a:xfrm>
          <a:prstGeom prst="rect">
            <a:avLst/>
          </a:prstGeom>
          <a:noFill/>
        </p:spPr>
        <p:txBody>
          <a:bodyPr wrap="none" rtlCol="0">
            <a:spAutoFit/>
          </a:bodyPr>
          <a:lstStyle/>
          <a:p>
            <a:r>
              <a:rPr lang="en-US" b="1" dirty="0"/>
              <a:t>Time of stagnation point temperature peak</a:t>
            </a:r>
          </a:p>
        </p:txBody>
      </p:sp>
      <p:sp>
        <p:nvSpPr>
          <p:cNvPr id="5" name="TextBox 4">
            <a:extLst>
              <a:ext uri="{FF2B5EF4-FFF2-40B4-BE49-F238E27FC236}">
                <a16:creationId xmlns:a16="http://schemas.microsoft.com/office/drawing/2014/main" id="{E06B6B14-379E-AFA5-1CF6-7667C4218C6A}"/>
              </a:ext>
            </a:extLst>
          </p:cNvPr>
          <p:cNvSpPr txBox="1"/>
          <p:nvPr/>
        </p:nvSpPr>
        <p:spPr>
          <a:xfrm>
            <a:off x="6117156" y="3835074"/>
            <a:ext cx="5539385" cy="338554"/>
          </a:xfrm>
          <a:prstGeom prst="rect">
            <a:avLst/>
          </a:prstGeom>
          <a:noFill/>
        </p:spPr>
        <p:txBody>
          <a:bodyPr wrap="square" rtlCol="0">
            <a:spAutoFit/>
          </a:bodyPr>
          <a:lstStyle/>
          <a:p>
            <a:r>
              <a:rPr lang="en-US" sz="1600" dirty="0"/>
              <a:t>*Suzuki et al., </a:t>
            </a:r>
            <a:r>
              <a:rPr lang="en-US" sz="1600" i="1" dirty="0"/>
              <a:t>JSR</a:t>
            </a:r>
            <a:r>
              <a:rPr lang="en-US" sz="1600" dirty="0"/>
              <a:t>, </a:t>
            </a:r>
            <a:r>
              <a:rPr lang="en-US" sz="1600" b="1" dirty="0"/>
              <a:t>51</a:t>
            </a:r>
            <a:r>
              <a:rPr lang="en-US" sz="1600" dirty="0"/>
              <a:t>(1), 2014</a:t>
            </a:r>
          </a:p>
        </p:txBody>
      </p:sp>
    </p:spTree>
    <p:extLst>
      <p:ext uri="{BB962C8B-B14F-4D97-AF65-F5344CB8AC3E}">
        <p14:creationId xmlns:p14="http://schemas.microsoft.com/office/powerpoint/2010/main" val="2219932188"/>
      </p:ext>
    </p:extLst>
  </p:cSld>
  <p:clrMapOvr>
    <a:masterClrMapping/>
  </p:clrMapOvr>
  <p:transition spd="slow" advTm="3758">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descr="Chart, histogram&#10;&#10;Description automatically generated">
            <a:extLst>
              <a:ext uri="{FF2B5EF4-FFF2-40B4-BE49-F238E27FC236}">
                <a16:creationId xmlns:a16="http://schemas.microsoft.com/office/drawing/2014/main" id="{629DB1FB-ABC8-6AAE-4C3F-C9BBEA1431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12895" y="1519105"/>
            <a:ext cx="3962400" cy="3520440"/>
          </a:xfrm>
          <a:prstGeom prst="rect">
            <a:avLst/>
          </a:prstGeom>
        </p:spPr>
      </p:pic>
      <p:pic>
        <p:nvPicPr>
          <p:cNvPr id="18" name="Picture 17" descr="Chart, line chart&#10;&#10;Description automatically generated">
            <a:extLst>
              <a:ext uri="{FF2B5EF4-FFF2-40B4-BE49-F238E27FC236}">
                <a16:creationId xmlns:a16="http://schemas.microsoft.com/office/drawing/2014/main" id="{C29753AA-A996-3C1D-F163-F6B74FEE46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29600" y="1519105"/>
            <a:ext cx="3962400" cy="3520440"/>
          </a:xfrm>
          <a:prstGeom prst="rect">
            <a:avLst/>
          </a:prstGeom>
        </p:spPr>
      </p:pic>
      <p:pic>
        <p:nvPicPr>
          <p:cNvPr id="5" name="Picture 4" descr="Histogram&#10;&#10;Description automatically generated">
            <a:extLst>
              <a:ext uri="{FF2B5EF4-FFF2-40B4-BE49-F238E27FC236}">
                <a16:creationId xmlns:a16="http://schemas.microsoft.com/office/drawing/2014/main" id="{1AA2332E-6910-6D35-0F2C-397E40BD30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29" y="1519105"/>
            <a:ext cx="3962400" cy="3520440"/>
          </a:xfrm>
          <a:prstGeom prst="rect">
            <a:avLst/>
          </a:prstGeom>
        </p:spPr>
      </p:pic>
      <p:sp>
        <p:nvSpPr>
          <p:cNvPr id="11" name="Title 1">
            <a:extLst>
              <a:ext uri="{FF2B5EF4-FFF2-40B4-BE49-F238E27FC236}">
                <a16:creationId xmlns:a16="http://schemas.microsoft.com/office/drawing/2014/main" id="{F91B0750-1126-654F-AF24-B2E7FC8708FA}"/>
              </a:ext>
            </a:extLst>
          </p:cNvPr>
          <p:cNvSpPr>
            <a:spLocks noGrp="1"/>
          </p:cNvSpPr>
          <p:nvPr>
            <p:ph type="title"/>
          </p:nvPr>
        </p:nvSpPr>
        <p:spPr>
          <a:xfrm>
            <a:off x="838200" y="0"/>
            <a:ext cx="10515600" cy="1325563"/>
          </a:xfrm>
        </p:spPr>
        <p:txBody>
          <a:bodyPr/>
          <a:lstStyle/>
          <a:p>
            <a:pPr algn="ctr"/>
            <a:r>
              <a:rPr lang="en-US" b="1" dirty="0">
                <a:solidFill>
                  <a:schemeClr val="bg1"/>
                </a:solidFill>
              </a:rPr>
              <a:t>Sample Results</a:t>
            </a:r>
          </a:p>
        </p:txBody>
      </p:sp>
      <p:sp>
        <p:nvSpPr>
          <p:cNvPr id="7" name="Slide Number Placeholder 5">
            <a:extLst>
              <a:ext uri="{FF2B5EF4-FFF2-40B4-BE49-F238E27FC236}">
                <a16:creationId xmlns:a16="http://schemas.microsoft.com/office/drawing/2014/main" id="{F857EEFE-2C96-5741-91AC-403B9FFB3250}"/>
              </a:ext>
            </a:extLst>
          </p:cNvPr>
          <p:cNvSpPr>
            <a:spLocks noGrp="1"/>
          </p:cNvSpPr>
          <p:nvPr>
            <p:ph type="sldNum" sz="quarter" idx="4294967295"/>
          </p:nvPr>
        </p:nvSpPr>
        <p:spPr>
          <a:xfrm>
            <a:off x="9448800" y="6492872"/>
            <a:ext cx="2743200" cy="365125"/>
          </a:xfrm>
        </p:spPr>
        <p:txBody>
          <a:bodyPr/>
          <a:lstStyle>
            <a:lvl1pPr>
              <a:defRPr sz="1000">
                <a:solidFill>
                  <a:schemeClr val="tx1"/>
                </a:solidFill>
              </a:defRPr>
            </a:lvl1pPr>
          </a:lstStyle>
          <a:p>
            <a:fld id="{7ABC26D0-6559-5840-9AE2-C58C7BF0A957}" type="slidenum">
              <a:rPr lang="en-US" smtClean="0"/>
              <a:pPr/>
              <a:t>8</a:t>
            </a:fld>
            <a:endParaRPr lang="en-US" dirty="0"/>
          </a:p>
        </p:txBody>
      </p:sp>
      <p:sp>
        <p:nvSpPr>
          <p:cNvPr id="13" name="Date Placeholder 3">
            <a:extLst>
              <a:ext uri="{FF2B5EF4-FFF2-40B4-BE49-F238E27FC236}">
                <a16:creationId xmlns:a16="http://schemas.microsoft.com/office/drawing/2014/main" id="{54209987-09F0-D347-ACC6-16F2582BE1FE}"/>
              </a:ext>
            </a:extLst>
          </p:cNvPr>
          <p:cNvSpPr>
            <a:spLocks noGrp="1"/>
          </p:cNvSpPr>
          <p:nvPr>
            <p:ph type="dt" sz="half" idx="4294967295"/>
          </p:nvPr>
        </p:nvSpPr>
        <p:spPr>
          <a:xfrm>
            <a:off x="0" y="6492875"/>
            <a:ext cx="2743200" cy="365125"/>
          </a:xfrm>
        </p:spPr>
        <p:txBody>
          <a:bodyPr/>
          <a:lstStyle>
            <a:lvl1pPr>
              <a:defRPr sz="1000">
                <a:solidFill>
                  <a:schemeClr val="tx1"/>
                </a:solidFill>
              </a:defRPr>
            </a:lvl1pPr>
          </a:lstStyle>
          <a:p>
            <a:r>
              <a:rPr lang="en-US" dirty="0"/>
              <a:t>June 29, 2022</a:t>
            </a:r>
          </a:p>
        </p:txBody>
      </p:sp>
      <p:sp>
        <p:nvSpPr>
          <p:cNvPr id="14" name="Footer Placeholder 4">
            <a:extLst>
              <a:ext uri="{FF2B5EF4-FFF2-40B4-BE49-F238E27FC236}">
                <a16:creationId xmlns:a16="http://schemas.microsoft.com/office/drawing/2014/main" id="{4CE2FB4D-B76D-6940-AEE8-70E3BDE1D4A6}"/>
              </a:ext>
            </a:extLst>
          </p:cNvPr>
          <p:cNvSpPr>
            <a:spLocks noGrp="1"/>
          </p:cNvSpPr>
          <p:nvPr>
            <p:ph type="ftr" sz="quarter" idx="4294967295"/>
          </p:nvPr>
        </p:nvSpPr>
        <p:spPr>
          <a:xfrm>
            <a:off x="4038600" y="6492875"/>
            <a:ext cx="4114800" cy="365125"/>
          </a:xfrm>
        </p:spPr>
        <p:txBody>
          <a:bodyPr/>
          <a:lstStyle>
            <a:lvl1pPr>
              <a:defRPr sz="1000">
                <a:solidFill>
                  <a:schemeClr val="tx1"/>
                </a:solidFill>
              </a:defRPr>
            </a:lvl1pPr>
          </a:lstStyle>
          <a:p>
            <a:r>
              <a:rPr lang="en-US" dirty="0"/>
              <a:t>AIAA AVIATION 2022, Chicago, IL</a:t>
            </a:r>
          </a:p>
        </p:txBody>
      </p:sp>
      <p:sp>
        <p:nvSpPr>
          <p:cNvPr id="10" name="TextBox 9">
            <a:extLst>
              <a:ext uri="{FF2B5EF4-FFF2-40B4-BE49-F238E27FC236}">
                <a16:creationId xmlns:a16="http://schemas.microsoft.com/office/drawing/2014/main" id="{EED986E6-3D5D-7743-9B5B-D981E739499E}"/>
              </a:ext>
            </a:extLst>
          </p:cNvPr>
          <p:cNvSpPr txBox="1"/>
          <p:nvPr/>
        </p:nvSpPr>
        <p:spPr>
          <a:xfrm>
            <a:off x="1448635" y="1110029"/>
            <a:ext cx="1042272" cy="369332"/>
          </a:xfrm>
          <a:prstGeom prst="rect">
            <a:avLst/>
          </a:prstGeom>
          <a:noFill/>
        </p:spPr>
        <p:txBody>
          <a:bodyPr wrap="none" rtlCol="0">
            <a:spAutoFit/>
          </a:bodyPr>
          <a:lstStyle/>
          <a:p>
            <a:pPr algn="ctr"/>
            <a:r>
              <a:rPr lang="en-US" b="1" dirty="0"/>
              <a:t>t = 72.5 s</a:t>
            </a:r>
          </a:p>
        </p:txBody>
      </p:sp>
      <p:sp>
        <p:nvSpPr>
          <p:cNvPr id="15" name="TextBox 14">
            <a:extLst>
              <a:ext uri="{FF2B5EF4-FFF2-40B4-BE49-F238E27FC236}">
                <a16:creationId xmlns:a16="http://schemas.microsoft.com/office/drawing/2014/main" id="{D33BB41B-542A-974D-8D3D-FDB6EB4B8E0C}"/>
              </a:ext>
            </a:extLst>
          </p:cNvPr>
          <p:cNvSpPr txBox="1"/>
          <p:nvPr/>
        </p:nvSpPr>
        <p:spPr>
          <a:xfrm>
            <a:off x="5572959" y="1110028"/>
            <a:ext cx="1042272" cy="369332"/>
          </a:xfrm>
          <a:prstGeom prst="rect">
            <a:avLst/>
          </a:prstGeom>
          <a:noFill/>
        </p:spPr>
        <p:txBody>
          <a:bodyPr wrap="none" rtlCol="0">
            <a:spAutoFit/>
          </a:bodyPr>
          <a:lstStyle/>
          <a:p>
            <a:pPr algn="ctr"/>
            <a:r>
              <a:rPr lang="en-US" b="1" dirty="0"/>
              <a:t>t = 77.5 s</a:t>
            </a:r>
          </a:p>
        </p:txBody>
      </p:sp>
      <p:sp>
        <p:nvSpPr>
          <p:cNvPr id="16" name="TextBox 15">
            <a:extLst>
              <a:ext uri="{FF2B5EF4-FFF2-40B4-BE49-F238E27FC236}">
                <a16:creationId xmlns:a16="http://schemas.microsoft.com/office/drawing/2014/main" id="{A0925554-E276-0F4E-B285-AA81F2494A60}"/>
              </a:ext>
            </a:extLst>
          </p:cNvPr>
          <p:cNvSpPr txBox="1"/>
          <p:nvPr/>
        </p:nvSpPr>
        <p:spPr>
          <a:xfrm>
            <a:off x="9734964" y="1100482"/>
            <a:ext cx="1042273" cy="369332"/>
          </a:xfrm>
          <a:prstGeom prst="rect">
            <a:avLst/>
          </a:prstGeom>
          <a:noFill/>
        </p:spPr>
        <p:txBody>
          <a:bodyPr wrap="none" rtlCol="0">
            <a:spAutoFit/>
          </a:bodyPr>
          <a:lstStyle/>
          <a:p>
            <a:pPr algn="ctr"/>
            <a:r>
              <a:rPr lang="en-US" b="1" dirty="0"/>
              <a:t>t = 82.5 s</a:t>
            </a:r>
          </a:p>
        </p:txBody>
      </p:sp>
      <p:sp>
        <p:nvSpPr>
          <p:cNvPr id="17" name="TextBox 16">
            <a:extLst>
              <a:ext uri="{FF2B5EF4-FFF2-40B4-BE49-F238E27FC236}">
                <a16:creationId xmlns:a16="http://schemas.microsoft.com/office/drawing/2014/main" id="{E971DE8C-E8B8-054D-B6F2-237E52267A1B}"/>
              </a:ext>
            </a:extLst>
          </p:cNvPr>
          <p:cNvSpPr txBox="1"/>
          <p:nvPr/>
        </p:nvSpPr>
        <p:spPr>
          <a:xfrm>
            <a:off x="185350" y="5097160"/>
            <a:ext cx="11862487" cy="1384995"/>
          </a:xfrm>
          <a:prstGeom prst="rect">
            <a:avLst/>
          </a:prstGeom>
          <a:noFill/>
        </p:spPr>
        <p:txBody>
          <a:bodyPr wrap="square" rtlCol="0">
            <a:spAutoFit/>
          </a:bodyPr>
          <a:lstStyle/>
          <a:p>
            <a:pPr marL="285750" indent="-285750">
              <a:buFont typeface="Arial" panose="020B0604020202020204" pitchFamily="34" charset="0"/>
              <a:buChar char="•"/>
            </a:pPr>
            <a:r>
              <a:rPr lang="en-US" dirty="0"/>
              <a:t>When chemical activity diminishes significantly in the shock layer, irradiance distribution should be free of spectral lines</a:t>
            </a:r>
          </a:p>
          <a:p>
            <a:pPr marL="285750" indent="-285750">
              <a:buFont typeface="Arial" panose="020B0604020202020204" pitchFamily="34" charset="0"/>
              <a:buChar char="•"/>
            </a:pPr>
            <a:r>
              <a:rPr lang="en-US" dirty="0"/>
              <a:t>Several hypotheses remain to be examined:</a:t>
            </a:r>
          </a:p>
          <a:p>
            <a:pPr marL="742950" lvl="1" indent="-285750">
              <a:buFont typeface="Arial" panose="020B0604020202020204" pitchFamily="34" charset="0"/>
              <a:buChar char="•"/>
            </a:pPr>
            <a:r>
              <a:rPr lang="en-US" sz="1600" dirty="0"/>
              <a:t>Augmented heating due to surface roughness</a:t>
            </a:r>
          </a:p>
          <a:p>
            <a:pPr marL="742950" lvl="1" indent="-285750">
              <a:buFont typeface="Arial" panose="020B0604020202020204" pitchFamily="34" charset="0"/>
              <a:buChar char="•"/>
            </a:pPr>
            <a:r>
              <a:rPr lang="en-US" sz="1600" dirty="0"/>
              <a:t>Injection turbulence of pyrolysis gas</a:t>
            </a:r>
          </a:p>
          <a:p>
            <a:pPr marL="742950" lvl="1" indent="-285750">
              <a:buFont typeface="Arial" panose="020B0604020202020204" pitchFamily="34" charset="0"/>
              <a:buChar char="•"/>
            </a:pPr>
            <a:r>
              <a:rPr lang="en-US" sz="1600" dirty="0"/>
              <a:t>Shape change due to ablation – nose bluntness increases</a:t>
            </a:r>
          </a:p>
        </p:txBody>
      </p:sp>
    </p:spTree>
    <p:extLst>
      <p:ext uri="{BB962C8B-B14F-4D97-AF65-F5344CB8AC3E}">
        <p14:creationId xmlns:p14="http://schemas.microsoft.com/office/powerpoint/2010/main" val="3499458182"/>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F91B0750-1126-654F-AF24-B2E7FC8708FA}"/>
              </a:ext>
            </a:extLst>
          </p:cNvPr>
          <p:cNvSpPr>
            <a:spLocks noGrp="1"/>
          </p:cNvSpPr>
          <p:nvPr>
            <p:ph type="title"/>
          </p:nvPr>
        </p:nvSpPr>
        <p:spPr>
          <a:xfrm>
            <a:off x="838200" y="0"/>
            <a:ext cx="10515600" cy="1325563"/>
          </a:xfrm>
        </p:spPr>
        <p:txBody>
          <a:bodyPr/>
          <a:lstStyle/>
          <a:p>
            <a:pPr algn="ctr"/>
            <a:r>
              <a:rPr lang="en-US" b="1" dirty="0">
                <a:solidFill>
                  <a:schemeClr val="bg1"/>
                </a:solidFill>
              </a:rPr>
              <a:t>Summary</a:t>
            </a:r>
          </a:p>
        </p:txBody>
      </p:sp>
      <mc:AlternateContent xmlns:mc="http://schemas.openxmlformats.org/markup-compatibility/2006" xmlns:a14="http://schemas.microsoft.com/office/drawing/2010/main">
        <mc:Choice Requires="a14">
          <p:sp>
            <p:nvSpPr>
              <p:cNvPr id="9" name="Content Placeholder 2">
                <a:extLst>
                  <a:ext uri="{FF2B5EF4-FFF2-40B4-BE49-F238E27FC236}">
                    <a16:creationId xmlns:a16="http://schemas.microsoft.com/office/drawing/2014/main" id="{9BF4C87B-45D2-4C45-A860-3B325BD8CB1F}"/>
                  </a:ext>
                </a:extLst>
              </p:cNvPr>
              <p:cNvSpPr>
                <a:spLocks noGrp="1"/>
              </p:cNvSpPr>
              <p:nvPr>
                <p:ph idx="1"/>
              </p:nvPr>
            </p:nvSpPr>
            <p:spPr>
              <a:xfrm>
                <a:off x="380009" y="1250611"/>
                <a:ext cx="11424063" cy="5180692"/>
              </a:xfrm>
            </p:spPr>
            <p:txBody>
              <a:bodyPr>
                <a:noAutofit/>
              </a:bodyPr>
              <a:lstStyle/>
              <a:p>
                <a:r>
                  <a:rPr lang="en-US" sz="2200" dirty="0"/>
                  <a:t>The analysis framework integrating flow and radiation field computations has been used to predict irradiance from the Hayabusa2 SRC</a:t>
                </a:r>
              </a:p>
              <a:p>
                <a:pPr lvl="1"/>
                <a:r>
                  <a:rPr lang="en-US" sz="2000" dirty="0"/>
                  <a:t>The framework exploits rotational symmetry of the SRC </a:t>
                </a:r>
                <a:r>
                  <a:rPr lang="en-US" sz="2000" i="1" dirty="0"/>
                  <a:t>and</a:t>
                </a:r>
                <a:r>
                  <a:rPr lang="en-US" sz="2000" dirty="0"/>
                  <a:t> the absence of angle of attack</a:t>
                </a:r>
                <a:endParaRPr lang="en-US" sz="2200" dirty="0"/>
              </a:p>
              <a:p>
                <a:pPr marL="457200" lvl="1" indent="0">
                  <a:buNone/>
                </a:pPr>
                <a:endParaRPr lang="en-US" sz="1400" dirty="0"/>
              </a:p>
              <a:p>
                <a:r>
                  <a:rPr lang="en-US" sz="2200" dirty="0"/>
                  <a:t>Comparisons of predicted irradiance against measurements are fair for </a:t>
                </a:r>
                <a14:m>
                  <m:oMath xmlns:m="http://schemas.openxmlformats.org/officeDocument/2006/math">
                    <m:r>
                      <a:rPr lang="en-US" sz="2200" i="1" dirty="0" smtClean="0">
                        <a:latin typeface="Cambria Math" panose="02040503050406030204" pitchFamily="18" charset="0"/>
                      </a:rPr>
                      <m:t>𝑡</m:t>
                    </m:r>
                    <m:r>
                      <a:rPr lang="en-US" sz="2200" i="1" dirty="0" smtClean="0">
                        <a:latin typeface="Cambria Math" panose="02040503050406030204" pitchFamily="18" charset="0"/>
                      </a:rPr>
                      <m:t>&lt; </m:t>
                    </m:r>
                  </m:oMath>
                </a14:m>
                <a:r>
                  <a:rPr lang="en-US" sz="2200" dirty="0"/>
                  <a:t>75 s provided the observed data are time-shifted by 7.5 s </a:t>
                </a:r>
                <a:r>
                  <a:rPr lang="en-US" sz="2200" i="1" dirty="0"/>
                  <a:t>and</a:t>
                </a:r>
                <a:r>
                  <a:rPr lang="en-US" sz="2200" dirty="0"/>
                  <a:t> slant range+view angle corresponding to the shifted time</a:t>
                </a:r>
              </a:p>
              <a:p>
                <a:pPr lvl="1"/>
                <a:r>
                  <a:rPr lang="en-US" sz="2000" dirty="0"/>
                  <a:t>Precise shift depends on actual material response</a:t>
                </a:r>
              </a:p>
              <a:p>
                <a:pPr lvl="1"/>
                <a:r>
                  <a:rPr lang="en-US" sz="2000" dirty="0"/>
                  <a:t>Note: Time-shift hypothesis remains to be fully tested</a:t>
                </a:r>
              </a:p>
              <a:p>
                <a:pPr marL="457200" lvl="1" indent="0">
                  <a:buNone/>
                </a:pPr>
                <a:endParaRPr lang="en-US" sz="1400" dirty="0"/>
              </a:p>
              <a:p>
                <a:r>
                  <a:rPr lang="en-US" sz="2200" dirty="0"/>
                  <a:t>Naïve scaling (by </a:t>
                </a:r>
                <a14:m>
                  <m:oMath xmlns:m="http://schemas.openxmlformats.org/officeDocument/2006/math">
                    <m:sSub>
                      <m:sSubPr>
                        <m:ctrlPr>
                          <a:rPr lang="en-US" sz="2200" i="1" dirty="0" smtClean="0">
                            <a:latin typeface="Cambria Math" panose="02040503050406030204" pitchFamily="18" charset="0"/>
                          </a:rPr>
                        </m:ctrlPr>
                      </m:sSubPr>
                      <m:e>
                        <m:r>
                          <a:rPr lang="en-US" sz="2200" b="0" i="1" dirty="0" smtClean="0">
                            <a:latin typeface="Cambria Math" panose="02040503050406030204" pitchFamily="18" charset="0"/>
                          </a:rPr>
                          <m:t>𝑇</m:t>
                        </m:r>
                      </m:e>
                      <m:sub>
                        <m:r>
                          <m:rPr>
                            <m:sty m:val="p"/>
                          </m:rPr>
                          <a:rPr lang="en-US" sz="2200" b="0" i="0" dirty="0" smtClean="0">
                            <a:latin typeface="Cambria Math" panose="02040503050406030204" pitchFamily="18" charset="0"/>
                          </a:rPr>
                          <m:t>stag</m:t>
                        </m:r>
                      </m:sub>
                    </m:sSub>
                  </m:oMath>
                </a14:m>
                <a:r>
                  <a:rPr lang="en-US" sz="2200" dirty="0"/>
                  <a:t>) of surface temperature distribution (assumed invariant in time) must be replaced by a material thermal response results</a:t>
                </a:r>
              </a:p>
              <a:p>
                <a:pPr lvl="1"/>
                <a:r>
                  <a:rPr lang="en-US" sz="2000" dirty="0"/>
                  <a:t>Tight coupling is perhaps not necessary, but important to know the composition of pyrolysis products and entrainment of these products in the wake</a:t>
                </a:r>
              </a:p>
            </p:txBody>
          </p:sp>
        </mc:Choice>
        <mc:Fallback xmlns="">
          <p:sp>
            <p:nvSpPr>
              <p:cNvPr id="9" name="Content Placeholder 2">
                <a:extLst>
                  <a:ext uri="{FF2B5EF4-FFF2-40B4-BE49-F238E27FC236}">
                    <a16:creationId xmlns:a16="http://schemas.microsoft.com/office/drawing/2014/main" id="{9BF4C87B-45D2-4C45-A860-3B325BD8CB1F}"/>
                  </a:ext>
                </a:extLst>
              </p:cNvPr>
              <p:cNvSpPr>
                <a:spLocks noGrp="1" noRot="1" noChangeAspect="1" noMove="1" noResize="1" noEditPoints="1" noAdjustHandles="1" noChangeArrowheads="1" noChangeShapeType="1" noTextEdit="1"/>
              </p:cNvSpPr>
              <p:nvPr>
                <p:ph idx="1"/>
              </p:nvPr>
            </p:nvSpPr>
            <p:spPr>
              <a:xfrm>
                <a:off x="380009" y="1250611"/>
                <a:ext cx="11424063" cy="5180692"/>
              </a:xfrm>
              <a:blipFill>
                <a:blip r:embed="rId3"/>
                <a:stretch>
                  <a:fillRect l="-555" t="-1467"/>
                </a:stretch>
              </a:blipFill>
            </p:spPr>
            <p:txBody>
              <a:bodyPr/>
              <a:lstStyle/>
              <a:p>
                <a:r>
                  <a:rPr lang="en-US">
                    <a:noFill/>
                  </a:rPr>
                  <a:t> </a:t>
                </a:r>
              </a:p>
            </p:txBody>
          </p:sp>
        </mc:Fallback>
      </mc:AlternateContent>
      <p:sp>
        <p:nvSpPr>
          <p:cNvPr id="7" name="Slide Number Placeholder 5">
            <a:extLst>
              <a:ext uri="{FF2B5EF4-FFF2-40B4-BE49-F238E27FC236}">
                <a16:creationId xmlns:a16="http://schemas.microsoft.com/office/drawing/2014/main" id="{F857EEFE-2C96-5741-91AC-403B9FFB3250}"/>
              </a:ext>
            </a:extLst>
          </p:cNvPr>
          <p:cNvSpPr>
            <a:spLocks noGrp="1"/>
          </p:cNvSpPr>
          <p:nvPr>
            <p:ph type="sldNum" sz="quarter" idx="4294967295"/>
          </p:nvPr>
        </p:nvSpPr>
        <p:spPr>
          <a:xfrm>
            <a:off x="9448800" y="6492872"/>
            <a:ext cx="2743200" cy="365125"/>
          </a:xfrm>
        </p:spPr>
        <p:txBody>
          <a:bodyPr/>
          <a:lstStyle>
            <a:lvl1pPr>
              <a:defRPr sz="1000">
                <a:solidFill>
                  <a:schemeClr val="tx1"/>
                </a:solidFill>
              </a:defRPr>
            </a:lvl1pPr>
          </a:lstStyle>
          <a:p>
            <a:fld id="{7ABC26D0-6559-5840-9AE2-C58C7BF0A957}" type="slidenum">
              <a:rPr lang="en-US" smtClean="0"/>
              <a:pPr/>
              <a:t>9</a:t>
            </a:fld>
            <a:endParaRPr lang="en-US" dirty="0"/>
          </a:p>
        </p:txBody>
      </p:sp>
      <p:sp>
        <p:nvSpPr>
          <p:cNvPr id="13" name="Date Placeholder 3">
            <a:extLst>
              <a:ext uri="{FF2B5EF4-FFF2-40B4-BE49-F238E27FC236}">
                <a16:creationId xmlns:a16="http://schemas.microsoft.com/office/drawing/2014/main" id="{54209987-09F0-D347-ACC6-16F2582BE1FE}"/>
              </a:ext>
            </a:extLst>
          </p:cNvPr>
          <p:cNvSpPr>
            <a:spLocks noGrp="1"/>
          </p:cNvSpPr>
          <p:nvPr>
            <p:ph type="dt" sz="half" idx="4294967295"/>
          </p:nvPr>
        </p:nvSpPr>
        <p:spPr>
          <a:xfrm>
            <a:off x="0" y="6492875"/>
            <a:ext cx="2743200" cy="365125"/>
          </a:xfrm>
        </p:spPr>
        <p:txBody>
          <a:bodyPr/>
          <a:lstStyle>
            <a:lvl1pPr>
              <a:defRPr sz="1000">
                <a:solidFill>
                  <a:schemeClr val="tx1"/>
                </a:solidFill>
              </a:defRPr>
            </a:lvl1pPr>
          </a:lstStyle>
          <a:p>
            <a:r>
              <a:rPr lang="en-US" dirty="0"/>
              <a:t>June 29, 2022</a:t>
            </a:r>
          </a:p>
        </p:txBody>
      </p:sp>
      <p:sp>
        <p:nvSpPr>
          <p:cNvPr id="14" name="Footer Placeholder 4">
            <a:extLst>
              <a:ext uri="{FF2B5EF4-FFF2-40B4-BE49-F238E27FC236}">
                <a16:creationId xmlns:a16="http://schemas.microsoft.com/office/drawing/2014/main" id="{4CE2FB4D-B76D-6940-AEE8-70E3BDE1D4A6}"/>
              </a:ext>
            </a:extLst>
          </p:cNvPr>
          <p:cNvSpPr>
            <a:spLocks noGrp="1"/>
          </p:cNvSpPr>
          <p:nvPr>
            <p:ph type="ftr" sz="quarter" idx="4294967295"/>
          </p:nvPr>
        </p:nvSpPr>
        <p:spPr>
          <a:xfrm>
            <a:off x="4038600" y="6492875"/>
            <a:ext cx="4114800" cy="365125"/>
          </a:xfrm>
        </p:spPr>
        <p:txBody>
          <a:bodyPr/>
          <a:lstStyle>
            <a:lvl1pPr>
              <a:defRPr sz="1000">
                <a:solidFill>
                  <a:schemeClr val="tx1"/>
                </a:solidFill>
              </a:defRPr>
            </a:lvl1pPr>
          </a:lstStyle>
          <a:p>
            <a:r>
              <a:rPr lang="en-US" dirty="0"/>
              <a:t>AIAA AVIATION 2022, Chicago, IL</a:t>
            </a:r>
          </a:p>
        </p:txBody>
      </p:sp>
    </p:spTree>
    <p:extLst>
      <p:ext uri="{BB962C8B-B14F-4D97-AF65-F5344CB8AC3E}">
        <p14:creationId xmlns:p14="http://schemas.microsoft.com/office/powerpoint/2010/main" val="821698015"/>
      </p:ext>
    </p:extLst>
  </p:cSld>
  <p:clrMapOvr>
    <a:masterClrMapping/>
  </p:clrMapOvr>
  <p:transition spd="slow" advTm="39391">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F91B0750-1126-654F-AF24-B2E7FC8708FA}"/>
              </a:ext>
            </a:extLst>
          </p:cNvPr>
          <p:cNvSpPr>
            <a:spLocks noGrp="1"/>
          </p:cNvSpPr>
          <p:nvPr>
            <p:ph type="title"/>
          </p:nvPr>
        </p:nvSpPr>
        <p:spPr>
          <a:xfrm>
            <a:off x="838200" y="0"/>
            <a:ext cx="10515600" cy="1325563"/>
          </a:xfrm>
        </p:spPr>
        <p:txBody>
          <a:bodyPr/>
          <a:lstStyle/>
          <a:p>
            <a:pPr algn="ctr"/>
            <a:r>
              <a:rPr lang="en-US" b="1" dirty="0">
                <a:solidFill>
                  <a:schemeClr val="bg1"/>
                </a:solidFill>
              </a:rPr>
              <a:t>Outlook</a:t>
            </a:r>
          </a:p>
        </p:txBody>
      </p:sp>
      <p:sp>
        <p:nvSpPr>
          <p:cNvPr id="9" name="Content Placeholder 2">
            <a:extLst>
              <a:ext uri="{FF2B5EF4-FFF2-40B4-BE49-F238E27FC236}">
                <a16:creationId xmlns:a16="http://schemas.microsoft.com/office/drawing/2014/main" id="{9BF4C87B-45D2-4C45-A860-3B325BD8CB1F}"/>
              </a:ext>
            </a:extLst>
          </p:cNvPr>
          <p:cNvSpPr>
            <a:spLocks noGrp="1"/>
          </p:cNvSpPr>
          <p:nvPr>
            <p:ph idx="1"/>
          </p:nvPr>
        </p:nvSpPr>
        <p:spPr>
          <a:xfrm>
            <a:off x="380009" y="1250611"/>
            <a:ext cx="11424063" cy="5180692"/>
          </a:xfrm>
        </p:spPr>
        <p:txBody>
          <a:bodyPr>
            <a:noAutofit/>
          </a:bodyPr>
          <a:lstStyle/>
          <a:p>
            <a:r>
              <a:rPr lang="en-US" sz="2200" dirty="0"/>
              <a:t>Validation of the current methodology requires revisiting Stardust – of relevance to OSIRIS-REx</a:t>
            </a:r>
          </a:p>
          <a:p>
            <a:pPr lvl="1"/>
            <a:r>
              <a:rPr lang="en-US" sz="2000" dirty="0"/>
              <a:t>PICA properties are known, and thermal response can be computed</a:t>
            </a:r>
          </a:p>
          <a:p>
            <a:pPr lvl="1"/>
            <a:r>
              <a:rPr lang="en-US" sz="2000" dirty="0"/>
              <a:t>No need for scaling surface temperature distributions using stagnation point environments</a:t>
            </a:r>
          </a:p>
          <a:p>
            <a:pPr lvl="1"/>
            <a:r>
              <a:rPr lang="en-US" sz="2000" dirty="0"/>
              <a:t>Would be possible to separate out gas-phase, boundary layer, surface, and wake contributions to radiance</a:t>
            </a:r>
          </a:p>
          <a:p>
            <a:pPr marL="457200" lvl="1" indent="0">
              <a:buNone/>
            </a:pPr>
            <a:endParaRPr lang="en-US" sz="1400" dirty="0"/>
          </a:p>
          <a:p>
            <a:r>
              <a:rPr lang="en-US" sz="2200" dirty="0"/>
              <a:t>Need to explore sensitivity of radiance to view angle and/or slant range</a:t>
            </a:r>
          </a:p>
          <a:p>
            <a:pPr lvl="1"/>
            <a:r>
              <a:rPr lang="en-US" sz="2000" dirty="0"/>
              <a:t>For OSIRIS-REx, view angles greater than 30° will expose the backshell and wake</a:t>
            </a:r>
          </a:p>
          <a:p>
            <a:pPr lvl="1"/>
            <a:r>
              <a:rPr lang="en-US" sz="2000" dirty="0"/>
              <a:t>Will also help in planning a flight campaign </a:t>
            </a:r>
          </a:p>
          <a:p>
            <a:pPr marL="457200" lvl="1" indent="0">
              <a:buNone/>
            </a:pPr>
            <a:endParaRPr lang="en-US" sz="1400" dirty="0"/>
          </a:p>
          <a:p>
            <a:r>
              <a:rPr lang="en-US" sz="2200" dirty="0"/>
              <a:t>Current measurement approach is limited by</a:t>
            </a:r>
            <a:endParaRPr lang="en-US" sz="1800" dirty="0"/>
          </a:p>
          <a:p>
            <a:pPr lvl="1"/>
            <a:r>
              <a:rPr lang="en-US" sz="2000" dirty="0"/>
              <a:t>Lack of spatial resolution</a:t>
            </a:r>
          </a:p>
          <a:p>
            <a:pPr lvl="1"/>
            <a:r>
              <a:rPr lang="en-US" sz="2000" dirty="0"/>
              <a:t>Inability to explore the UV regime due to Earth’s ozone layer – need a stratospheric platform (can DoD’s “eyes in the sky” help?)</a:t>
            </a:r>
          </a:p>
          <a:p>
            <a:pPr lvl="1"/>
            <a:r>
              <a:rPr lang="en-US" sz="2000" dirty="0"/>
              <a:t>Lack of </a:t>
            </a:r>
            <a:r>
              <a:rPr lang="en-US" sz="2000" i="1" dirty="0"/>
              <a:t>in situ</a:t>
            </a:r>
            <a:r>
              <a:rPr lang="en-US" sz="2000" dirty="0"/>
              <a:t> measurements – these can help supplement data acquired from airborne observations</a:t>
            </a:r>
          </a:p>
          <a:p>
            <a:pPr lvl="1"/>
            <a:endParaRPr lang="en-US" sz="1800" dirty="0"/>
          </a:p>
        </p:txBody>
      </p:sp>
      <p:sp>
        <p:nvSpPr>
          <p:cNvPr id="7" name="Slide Number Placeholder 5">
            <a:extLst>
              <a:ext uri="{FF2B5EF4-FFF2-40B4-BE49-F238E27FC236}">
                <a16:creationId xmlns:a16="http://schemas.microsoft.com/office/drawing/2014/main" id="{F857EEFE-2C96-5741-91AC-403B9FFB3250}"/>
              </a:ext>
            </a:extLst>
          </p:cNvPr>
          <p:cNvSpPr>
            <a:spLocks noGrp="1"/>
          </p:cNvSpPr>
          <p:nvPr>
            <p:ph type="sldNum" sz="quarter" idx="4294967295"/>
          </p:nvPr>
        </p:nvSpPr>
        <p:spPr>
          <a:xfrm>
            <a:off x="9448800" y="6492872"/>
            <a:ext cx="2743200" cy="365125"/>
          </a:xfrm>
        </p:spPr>
        <p:txBody>
          <a:bodyPr/>
          <a:lstStyle>
            <a:lvl1pPr>
              <a:defRPr sz="1000">
                <a:solidFill>
                  <a:schemeClr val="tx1"/>
                </a:solidFill>
              </a:defRPr>
            </a:lvl1pPr>
          </a:lstStyle>
          <a:p>
            <a:fld id="{7ABC26D0-6559-5840-9AE2-C58C7BF0A957}" type="slidenum">
              <a:rPr lang="en-US" smtClean="0"/>
              <a:pPr/>
              <a:t>10</a:t>
            </a:fld>
            <a:endParaRPr lang="en-US" dirty="0"/>
          </a:p>
        </p:txBody>
      </p:sp>
      <p:sp>
        <p:nvSpPr>
          <p:cNvPr id="13" name="Date Placeholder 3">
            <a:extLst>
              <a:ext uri="{FF2B5EF4-FFF2-40B4-BE49-F238E27FC236}">
                <a16:creationId xmlns:a16="http://schemas.microsoft.com/office/drawing/2014/main" id="{54209987-09F0-D347-ACC6-16F2582BE1FE}"/>
              </a:ext>
            </a:extLst>
          </p:cNvPr>
          <p:cNvSpPr>
            <a:spLocks noGrp="1"/>
          </p:cNvSpPr>
          <p:nvPr>
            <p:ph type="dt" sz="half" idx="4294967295"/>
          </p:nvPr>
        </p:nvSpPr>
        <p:spPr>
          <a:xfrm>
            <a:off x="0" y="6492875"/>
            <a:ext cx="2743200" cy="365125"/>
          </a:xfrm>
        </p:spPr>
        <p:txBody>
          <a:bodyPr/>
          <a:lstStyle>
            <a:lvl1pPr>
              <a:defRPr sz="1000">
                <a:solidFill>
                  <a:schemeClr val="tx1"/>
                </a:solidFill>
              </a:defRPr>
            </a:lvl1pPr>
          </a:lstStyle>
          <a:p>
            <a:r>
              <a:rPr lang="en-US" dirty="0"/>
              <a:t>June 29, 2022</a:t>
            </a:r>
          </a:p>
        </p:txBody>
      </p:sp>
      <p:sp>
        <p:nvSpPr>
          <p:cNvPr id="14" name="Footer Placeholder 4">
            <a:extLst>
              <a:ext uri="{FF2B5EF4-FFF2-40B4-BE49-F238E27FC236}">
                <a16:creationId xmlns:a16="http://schemas.microsoft.com/office/drawing/2014/main" id="{4CE2FB4D-B76D-6940-AEE8-70E3BDE1D4A6}"/>
              </a:ext>
            </a:extLst>
          </p:cNvPr>
          <p:cNvSpPr>
            <a:spLocks noGrp="1"/>
          </p:cNvSpPr>
          <p:nvPr>
            <p:ph type="ftr" sz="quarter" idx="4294967295"/>
          </p:nvPr>
        </p:nvSpPr>
        <p:spPr>
          <a:xfrm>
            <a:off x="4038600" y="6492875"/>
            <a:ext cx="4114800" cy="365125"/>
          </a:xfrm>
        </p:spPr>
        <p:txBody>
          <a:bodyPr/>
          <a:lstStyle>
            <a:lvl1pPr>
              <a:defRPr sz="1000">
                <a:solidFill>
                  <a:schemeClr val="tx1"/>
                </a:solidFill>
              </a:defRPr>
            </a:lvl1pPr>
          </a:lstStyle>
          <a:p>
            <a:r>
              <a:rPr lang="en-US" dirty="0"/>
              <a:t>AIAA AVIATION 2022, Chicago, IL</a:t>
            </a:r>
          </a:p>
        </p:txBody>
      </p:sp>
    </p:spTree>
    <p:extLst>
      <p:ext uri="{BB962C8B-B14F-4D97-AF65-F5344CB8AC3E}">
        <p14:creationId xmlns:p14="http://schemas.microsoft.com/office/powerpoint/2010/main" val="1129838905"/>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F91B0750-1126-654F-AF24-B2E7FC8708FA}"/>
              </a:ext>
            </a:extLst>
          </p:cNvPr>
          <p:cNvSpPr>
            <a:spLocks noGrp="1"/>
          </p:cNvSpPr>
          <p:nvPr>
            <p:ph type="title"/>
          </p:nvPr>
        </p:nvSpPr>
        <p:spPr>
          <a:xfrm>
            <a:off x="838200" y="0"/>
            <a:ext cx="10515600" cy="1325563"/>
          </a:xfrm>
        </p:spPr>
        <p:txBody>
          <a:bodyPr/>
          <a:lstStyle/>
          <a:p>
            <a:pPr algn="ctr"/>
            <a:r>
              <a:rPr lang="en-US" b="1" dirty="0">
                <a:solidFill>
                  <a:schemeClr val="bg1"/>
                </a:solidFill>
              </a:rPr>
              <a:t>Acknowledgments</a:t>
            </a:r>
          </a:p>
        </p:txBody>
      </p:sp>
      <p:sp>
        <p:nvSpPr>
          <p:cNvPr id="9" name="Content Placeholder 2">
            <a:extLst>
              <a:ext uri="{FF2B5EF4-FFF2-40B4-BE49-F238E27FC236}">
                <a16:creationId xmlns:a16="http://schemas.microsoft.com/office/drawing/2014/main" id="{9BF4C87B-45D2-4C45-A860-3B325BD8CB1F}"/>
              </a:ext>
            </a:extLst>
          </p:cNvPr>
          <p:cNvSpPr>
            <a:spLocks noGrp="1"/>
          </p:cNvSpPr>
          <p:nvPr>
            <p:ph idx="1"/>
          </p:nvPr>
        </p:nvSpPr>
        <p:spPr>
          <a:xfrm>
            <a:off x="137160" y="2434589"/>
            <a:ext cx="11967209" cy="2674621"/>
          </a:xfrm>
        </p:spPr>
        <p:txBody>
          <a:bodyPr>
            <a:noAutofit/>
          </a:bodyPr>
          <a:lstStyle/>
          <a:p>
            <a:r>
              <a:rPr lang="en-US" sz="2000" dirty="0"/>
              <a:t>The present work was supported under the ESTRAD contract (NNA15BB15C) from NASA Ames Research Center to AMA, Inc.</a:t>
            </a:r>
          </a:p>
          <a:p>
            <a:endParaRPr lang="en-US" sz="2000" dirty="0"/>
          </a:p>
          <a:p>
            <a:r>
              <a:rPr lang="en-US" sz="2000" dirty="0"/>
              <a:t>Thanks to the entire SCIFLI team for useful discussions and data sharing</a:t>
            </a:r>
          </a:p>
          <a:p>
            <a:endParaRPr lang="en-US" sz="2000" dirty="0"/>
          </a:p>
          <a:p>
            <a:r>
              <a:rPr lang="en-US" sz="2000" dirty="0"/>
              <a:t>Thanks to Ryan McDaniel (NASA ARC) for providing the generatrix of the Hayabusa capsule</a:t>
            </a:r>
            <a:endParaRPr lang="en-US" sz="1600" dirty="0"/>
          </a:p>
          <a:p>
            <a:pPr marL="457200" lvl="1" indent="0">
              <a:buNone/>
            </a:pPr>
            <a:endParaRPr lang="en-US" sz="1400" dirty="0"/>
          </a:p>
        </p:txBody>
      </p:sp>
      <p:sp>
        <p:nvSpPr>
          <p:cNvPr id="7" name="Slide Number Placeholder 5">
            <a:extLst>
              <a:ext uri="{FF2B5EF4-FFF2-40B4-BE49-F238E27FC236}">
                <a16:creationId xmlns:a16="http://schemas.microsoft.com/office/drawing/2014/main" id="{F857EEFE-2C96-5741-91AC-403B9FFB3250}"/>
              </a:ext>
            </a:extLst>
          </p:cNvPr>
          <p:cNvSpPr>
            <a:spLocks noGrp="1"/>
          </p:cNvSpPr>
          <p:nvPr>
            <p:ph type="sldNum" sz="quarter" idx="4294967295"/>
          </p:nvPr>
        </p:nvSpPr>
        <p:spPr>
          <a:xfrm>
            <a:off x="9448800" y="6492872"/>
            <a:ext cx="2743200" cy="365125"/>
          </a:xfrm>
        </p:spPr>
        <p:txBody>
          <a:bodyPr/>
          <a:lstStyle>
            <a:lvl1pPr>
              <a:defRPr sz="1000">
                <a:solidFill>
                  <a:schemeClr val="tx1"/>
                </a:solidFill>
              </a:defRPr>
            </a:lvl1pPr>
          </a:lstStyle>
          <a:p>
            <a:fld id="{7ABC26D0-6559-5840-9AE2-C58C7BF0A957}" type="slidenum">
              <a:rPr lang="en-US" smtClean="0"/>
              <a:pPr/>
              <a:t>11</a:t>
            </a:fld>
            <a:endParaRPr lang="en-US" dirty="0"/>
          </a:p>
        </p:txBody>
      </p:sp>
      <p:sp>
        <p:nvSpPr>
          <p:cNvPr id="13" name="Date Placeholder 3">
            <a:extLst>
              <a:ext uri="{FF2B5EF4-FFF2-40B4-BE49-F238E27FC236}">
                <a16:creationId xmlns:a16="http://schemas.microsoft.com/office/drawing/2014/main" id="{54209987-09F0-D347-ACC6-16F2582BE1FE}"/>
              </a:ext>
            </a:extLst>
          </p:cNvPr>
          <p:cNvSpPr>
            <a:spLocks noGrp="1"/>
          </p:cNvSpPr>
          <p:nvPr>
            <p:ph type="dt" sz="half" idx="4294967295"/>
          </p:nvPr>
        </p:nvSpPr>
        <p:spPr>
          <a:xfrm>
            <a:off x="0" y="6492875"/>
            <a:ext cx="2743200" cy="365125"/>
          </a:xfrm>
        </p:spPr>
        <p:txBody>
          <a:bodyPr/>
          <a:lstStyle>
            <a:lvl1pPr>
              <a:defRPr sz="1000">
                <a:solidFill>
                  <a:schemeClr val="tx1"/>
                </a:solidFill>
              </a:defRPr>
            </a:lvl1pPr>
          </a:lstStyle>
          <a:p>
            <a:r>
              <a:rPr lang="en-US" dirty="0"/>
              <a:t>June 29, 2022</a:t>
            </a:r>
          </a:p>
        </p:txBody>
      </p:sp>
      <p:sp>
        <p:nvSpPr>
          <p:cNvPr id="14" name="Footer Placeholder 4">
            <a:extLst>
              <a:ext uri="{FF2B5EF4-FFF2-40B4-BE49-F238E27FC236}">
                <a16:creationId xmlns:a16="http://schemas.microsoft.com/office/drawing/2014/main" id="{4CE2FB4D-B76D-6940-AEE8-70E3BDE1D4A6}"/>
              </a:ext>
            </a:extLst>
          </p:cNvPr>
          <p:cNvSpPr>
            <a:spLocks noGrp="1"/>
          </p:cNvSpPr>
          <p:nvPr>
            <p:ph type="ftr" sz="quarter" idx="4294967295"/>
          </p:nvPr>
        </p:nvSpPr>
        <p:spPr>
          <a:xfrm>
            <a:off x="4038600" y="6492875"/>
            <a:ext cx="4114800" cy="365125"/>
          </a:xfrm>
        </p:spPr>
        <p:txBody>
          <a:bodyPr/>
          <a:lstStyle>
            <a:lvl1pPr>
              <a:defRPr sz="1000">
                <a:solidFill>
                  <a:schemeClr val="tx1"/>
                </a:solidFill>
              </a:defRPr>
            </a:lvl1pPr>
          </a:lstStyle>
          <a:p>
            <a:r>
              <a:rPr lang="en-US" dirty="0"/>
              <a:t>AIAA AVIATION 2022, Chicago, IL</a:t>
            </a:r>
          </a:p>
        </p:txBody>
      </p:sp>
    </p:spTree>
    <p:extLst>
      <p:ext uri="{BB962C8B-B14F-4D97-AF65-F5344CB8AC3E}">
        <p14:creationId xmlns:p14="http://schemas.microsoft.com/office/powerpoint/2010/main" val="211943710"/>
      </p:ext>
    </p:extLst>
  </p:cSld>
  <p:clrMapOvr>
    <a:masterClrMapping/>
  </p:clrMapOvr>
  <p:transition spd="slow" advTm="13685">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6030084"/>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073241"/>
            <a:ext cx="10515600" cy="1016317"/>
          </a:xfrm>
        </p:spPr>
        <p:txBody>
          <a:bodyPr/>
          <a:lstStyle/>
          <a:p>
            <a:pPr algn="ctr"/>
            <a:r>
              <a:rPr lang="en-US" b="1" dirty="0"/>
              <a:t>Backup</a:t>
            </a:r>
          </a:p>
        </p:txBody>
      </p:sp>
      <p:sp>
        <p:nvSpPr>
          <p:cNvPr id="6" name="Slide Number Placeholder 5">
            <a:extLst>
              <a:ext uri="{FF2B5EF4-FFF2-40B4-BE49-F238E27FC236}">
                <a16:creationId xmlns:a16="http://schemas.microsoft.com/office/drawing/2014/main" id="{25BE02D5-9106-E645-AC48-D48094E55731}"/>
              </a:ext>
            </a:extLst>
          </p:cNvPr>
          <p:cNvSpPr>
            <a:spLocks noGrp="1"/>
          </p:cNvSpPr>
          <p:nvPr>
            <p:ph type="sldNum" sz="quarter" idx="4294967295"/>
          </p:nvPr>
        </p:nvSpPr>
        <p:spPr>
          <a:xfrm>
            <a:off x="9448800" y="6492872"/>
            <a:ext cx="2743200" cy="365125"/>
          </a:xfrm>
        </p:spPr>
        <p:txBody>
          <a:bodyPr/>
          <a:lstStyle>
            <a:lvl1pPr>
              <a:defRPr sz="1000">
                <a:solidFill>
                  <a:schemeClr val="tx1"/>
                </a:solidFill>
              </a:defRPr>
            </a:lvl1pPr>
          </a:lstStyle>
          <a:p>
            <a:fld id="{7ABC26D0-6559-5840-9AE2-C58C7BF0A957}" type="slidenum">
              <a:rPr lang="en-US" smtClean="0"/>
              <a:pPr/>
              <a:t>13</a:t>
            </a:fld>
            <a:endParaRPr lang="en-US" dirty="0"/>
          </a:p>
        </p:txBody>
      </p:sp>
      <p:sp>
        <p:nvSpPr>
          <p:cNvPr id="8" name="Date Placeholder 3">
            <a:extLst>
              <a:ext uri="{FF2B5EF4-FFF2-40B4-BE49-F238E27FC236}">
                <a16:creationId xmlns:a16="http://schemas.microsoft.com/office/drawing/2014/main" id="{5B8CC87D-3A60-ED47-882F-2EB3478B4D8A}"/>
              </a:ext>
            </a:extLst>
          </p:cNvPr>
          <p:cNvSpPr>
            <a:spLocks noGrp="1"/>
          </p:cNvSpPr>
          <p:nvPr>
            <p:ph type="dt" sz="half" idx="4294967295"/>
          </p:nvPr>
        </p:nvSpPr>
        <p:spPr>
          <a:xfrm>
            <a:off x="0" y="6492875"/>
            <a:ext cx="2743200" cy="365125"/>
          </a:xfrm>
        </p:spPr>
        <p:txBody>
          <a:bodyPr/>
          <a:lstStyle>
            <a:lvl1pPr>
              <a:defRPr sz="1000">
                <a:solidFill>
                  <a:schemeClr val="tx1"/>
                </a:solidFill>
              </a:defRPr>
            </a:lvl1pPr>
          </a:lstStyle>
          <a:p>
            <a:r>
              <a:rPr lang="en-US" dirty="0"/>
              <a:t>June 29, 2022</a:t>
            </a:r>
          </a:p>
        </p:txBody>
      </p:sp>
      <p:sp>
        <p:nvSpPr>
          <p:cNvPr id="9" name="Footer Placeholder 4">
            <a:extLst>
              <a:ext uri="{FF2B5EF4-FFF2-40B4-BE49-F238E27FC236}">
                <a16:creationId xmlns:a16="http://schemas.microsoft.com/office/drawing/2014/main" id="{9B828FBC-3863-9A40-9AC1-24D9D85BF27B}"/>
              </a:ext>
            </a:extLst>
          </p:cNvPr>
          <p:cNvSpPr>
            <a:spLocks noGrp="1"/>
          </p:cNvSpPr>
          <p:nvPr>
            <p:ph type="ftr" sz="quarter" idx="4294967295"/>
          </p:nvPr>
        </p:nvSpPr>
        <p:spPr>
          <a:xfrm>
            <a:off x="4038600" y="6492875"/>
            <a:ext cx="4114800" cy="365125"/>
          </a:xfrm>
        </p:spPr>
        <p:txBody>
          <a:bodyPr/>
          <a:lstStyle>
            <a:lvl1pPr>
              <a:defRPr sz="1000">
                <a:solidFill>
                  <a:schemeClr val="tx1"/>
                </a:solidFill>
              </a:defRPr>
            </a:lvl1pPr>
          </a:lstStyle>
          <a:p>
            <a:r>
              <a:rPr lang="en-US" dirty="0"/>
              <a:t>AIAA AVIATION 2022, Chicago, IL</a:t>
            </a:r>
          </a:p>
        </p:txBody>
      </p:sp>
    </p:spTree>
    <p:extLst>
      <p:ext uri="{BB962C8B-B14F-4D97-AF65-F5344CB8AC3E}">
        <p14:creationId xmlns:p14="http://schemas.microsoft.com/office/powerpoint/2010/main" val="31574306"/>
      </p:ext>
    </p:extLst>
  </p:cSld>
  <p:clrMapOvr>
    <a:masterClrMapping/>
  </p:clrMapOvr>
  <p:transition spd="slow" advTm="6014">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pPr algn="ctr"/>
            <a:r>
              <a:rPr lang="en-US" b="1" dirty="0">
                <a:solidFill>
                  <a:schemeClr val="bg1"/>
                </a:solidFill>
              </a:rPr>
              <a:t>Airborne Imaging Campaigns</a:t>
            </a:r>
          </a:p>
        </p:txBody>
      </p:sp>
      <p:sp>
        <p:nvSpPr>
          <p:cNvPr id="14" name="Slide Number Placeholder 5">
            <a:extLst>
              <a:ext uri="{FF2B5EF4-FFF2-40B4-BE49-F238E27FC236}">
                <a16:creationId xmlns:a16="http://schemas.microsoft.com/office/drawing/2014/main" id="{417A41AF-1897-1546-9142-A458487A5855}"/>
              </a:ext>
            </a:extLst>
          </p:cNvPr>
          <p:cNvSpPr>
            <a:spLocks noGrp="1"/>
          </p:cNvSpPr>
          <p:nvPr>
            <p:ph type="sldNum" sz="quarter" idx="4294967295"/>
          </p:nvPr>
        </p:nvSpPr>
        <p:spPr>
          <a:xfrm>
            <a:off x="9448800" y="6492872"/>
            <a:ext cx="2743200" cy="365125"/>
          </a:xfrm>
        </p:spPr>
        <p:txBody>
          <a:bodyPr/>
          <a:lstStyle>
            <a:lvl1pPr>
              <a:defRPr sz="1000">
                <a:solidFill>
                  <a:schemeClr val="tx1"/>
                </a:solidFill>
              </a:defRPr>
            </a:lvl1pPr>
          </a:lstStyle>
          <a:p>
            <a:fld id="{7ABC26D0-6559-5840-9AE2-C58C7BF0A957}" type="slidenum">
              <a:rPr lang="en-US" smtClean="0"/>
              <a:pPr/>
              <a:t>14</a:t>
            </a:fld>
            <a:endParaRPr lang="en-US" dirty="0"/>
          </a:p>
        </p:txBody>
      </p:sp>
      <p:sp>
        <p:nvSpPr>
          <p:cNvPr id="16" name="Date Placeholder 3">
            <a:extLst>
              <a:ext uri="{FF2B5EF4-FFF2-40B4-BE49-F238E27FC236}">
                <a16:creationId xmlns:a16="http://schemas.microsoft.com/office/drawing/2014/main" id="{2EED545F-116B-9D4B-BFE2-A95ECA8D2C7A}"/>
              </a:ext>
            </a:extLst>
          </p:cNvPr>
          <p:cNvSpPr>
            <a:spLocks noGrp="1"/>
          </p:cNvSpPr>
          <p:nvPr>
            <p:ph type="dt" sz="half" idx="4294967295"/>
          </p:nvPr>
        </p:nvSpPr>
        <p:spPr>
          <a:xfrm>
            <a:off x="0" y="6492873"/>
            <a:ext cx="2743200" cy="365125"/>
          </a:xfrm>
        </p:spPr>
        <p:txBody>
          <a:bodyPr/>
          <a:lstStyle>
            <a:lvl1pPr>
              <a:defRPr sz="1000">
                <a:solidFill>
                  <a:schemeClr val="tx1"/>
                </a:solidFill>
              </a:defRPr>
            </a:lvl1pPr>
          </a:lstStyle>
          <a:p>
            <a:r>
              <a:rPr lang="en-US" dirty="0"/>
              <a:t>June 29, 2022</a:t>
            </a:r>
          </a:p>
        </p:txBody>
      </p:sp>
      <p:sp>
        <p:nvSpPr>
          <p:cNvPr id="17" name="Footer Placeholder 4">
            <a:extLst>
              <a:ext uri="{FF2B5EF4-FFF2-40B4-BE49-F238E27FC236}">
                <a16:creationId xmlns:a16="http://schemas.microsoft.com/office/drawing/2014/main" id="{660C426A-117C-3147-8939-4E1236DC5D40}"/>
              </a:ext>
            </a:extLst>
          </p:cNvPr>
          <p:cNvSpPr>
            <a:spLocks noGrp="1"/>
          </p:cNvSpPr>
          <p:nvPr>
            <p:ph type="ftr" sz="quarter" idx="4294967295"/>
          </p:nvPr>
        </p:nvSpPr>
        <p:spPr>
          <a:xfrm>
            <a:off x="4038600" y="6492875"/>
            <a:ext cx="4114800" cy="365125"/>
          </a:xfrm>
        </p:spPr>
        <p:txBody>
          <a:bodyPr/>
          <a:lstStyle>
            <a:lvl1pPr>
              <a:defRPr sz="1000">
                <a:solidFill>
                  <a:schemeClr val="tx1"/>
                </a:solidFill>
              </a:defRPr>
            </a:lvl1pPr>
          </a:lstStyle>
          <a:p>
            <a:r>
              <a:rPr lang="en-US" dirty="0"/>
              <a:t>AIAA AVIATION 2022, Chicago, IL</a:t>
            </a:r>
          </a:p>
        </p:txBody>
      </p:sp>
      <p:graphicFrame>
        <p:nvGraphicFramePr>
          <p:cNvPr id="19" name="Table 6">
            <a:extLst>
              <a:ext uri="{FF2B5EF4-FFF2-40B4-BE49-F238E27FC236}">
                <a16:creationId xmlns:a16="http://schemas.microsoft.com/office/drawing/2014/main" id="{2AD2298A-3775-A14C-B170-ABF9F3D759C7}"/>
              </a:ext>
            </a:extLst>
          </p:cNvPr>
          <p:cNvGraphicFramePr>
            <a:graphicFrameLocks noGrp="1"/>
          </p:cNvGraphicFramePr>
          <p:nvPr/>
        </p:nvGraphicFramePr>
        <p:xfrm>
          <a:off x="5421733" y="2223459"/>
          <a:ext cx="6372225" cy="3200400"/>
        </p:xfrm>
        <a:graphic>
          <a:graphicData uri="http://schemas.openxmlformats.org/drawingml/2006/table">
            <a:tbl>
              <a:tblPr firstRow="1" bandRow="1">
                <a:tableStyleId>{5C22544A-7EE6-4342-B048-85BDC9FD1C3A}</a:tableStyleId>
              </a:tblPr>
              <a:tblGrid>
                <a:gridCol w="2301240">
                  <a:extLst>
                    <a:ext uri="{9D8B030D-6E8A-4147-A177-3AD203B41FA5}">
                      <a16:colId xmlns:a16="http://schemas.microsoft.com/office/drawing/2014/main" val="447041015"/>
                    </a:ext>
                  </a:extLst>
                </a:gridCol>
                <a:gridCol w="4070985">
                  <a:extLst>
                    <a:ext uri="{9D8B030D-6E8A-4147-A177-3AD203B41FA5}">
                      <a16:colId xmlns:a16="http://schemas.microsoft.com/office/drawing/2014/main" val="2250328140"/>
                    </a:ext>
                  </a:extLst>
                </a:gridCol>
              </a:tblGrid>
              <a:tr h="370840">
                <a:tc>
                  <a:txBody>
                    <a:bodyPr/>
                    <a:lstStyle/>
                    <a:p>
                      <a:r>
                        <a:rPr lang="en-US" dirty="0"/>
                        <a:t>Mission</a:t>
                      </a:r>
                    </a:p>
                    <a:p>
                      <a:pPr algn="r"/>
                      <a:r>
                        <a:rPr lang="en-US" dirty="0"/>
                        <a:t>[Aircraft]</a:t>
                      </a:r>
                    </a:p>
                  </a:txBody>
                  <a:tcPr/>
                </a:tc>
                <a:tc>
                  <a:txBody>
                    <a:bodyPr/>
                    <a:lstStyle/>
                    <a:p>
                      <a:pPr algn="l"/>
                      <a:r>
                        <a:rPr lang="en-US" dirty="0"/>
                        <a:t>Atmospheric entry date</a:t>
                      </a:r>
                    </a:p>
                    <a:p>
                      <a:pPr algn="r"/>
                      <a:r>
                        <a:rPr lang="en-US" dirty="0"/>
                        <a:t>[Landing site]</a:t>
                      </a:r>
                    </a:p>
                  </a:txBody>
                  <a:tcPr/>
                </a:tc>
                <a:extLst>
                  <a:ext uri="{0D108BD9-81ED-4DB2-BD59-A6C34878D82A}">
                    <a16:rowId xmlns:a16="http://schemas.microsoft.com/office/drawing/2014/main" val="2396609238"/>
                  </a:ext>
                </a:extLst>
              </a:tr>
              <a:tr h="0">
                <a:tc>
                  <a:txBody>
                    <a:bodyPr/>
                    <a:lstStyle/>
                    <a:p>
                      <a:r>
                        <a:rPr lang="en-US" dirty="0"/>
                        <a:t>Stardust (NASA)</a:t>
                      </a:r>
                    </a:p>
                    <a:p>
                      <a:pPr algn="r"/>
                      <a:r>
                        <a:rPr lang="en-US" dirty="0"/>
                        <a:t>[One DC-8]</a:t>
                      </a:r>
                    </a:p>
                  </a:txBody>
                  <a:tcPr/>
                </a:tc>
                <a:tc>
                  <a:txBody>
                    <a:bodyPr/>
                    <a:lstStyle/>
                    <a:p>
                      <a:pPr algn="l"/>
                      <a:r>
                        <a:rPr lang="en-US" dirty="0"/>
                        <a:t>January 15, 2006</a:t>
                      </a:r>
                    </a:p>
                    <a:p>
                      <a:pPr algn="r"/>
                      <a:r>
                        <a:rPr lang="en-US" dirty="0"/>
                        <a:t>[UTTR/Utah, USA]</a:t>
                      </a:r>
                    </a:p>
                  </a:txBody>
                  <a:tcPr/>
                </a:tc>
                <a:extLst>
                  <a:ext uri="{0D108BD9-81ED-4DB2-BD59-A6C34878D82A}">
                    <a16:rowId xmlns:a16="http://schemas.microsoft.com/office/drawing/2014/main" val="1307567963"/>
                  </a:ext>
                </a:extLst>
              </a:tr>
              <a:tr h="0">
                <a:tc>
                  <a:txBody>
                    <a:bodyPr/>
                    <a:lstStyle/>
                    <a:p>
                      <a:r>
                        <a:rPr lang="en-US" dirty="0"/>
                        <a:t>Hayabusa (JAXA)</a:t>
                      </a:r>
                    </a:p>
                    <a:p>
                      <a:pPr algn="r"/>
                      <a:r>
                        <a:rPr lang="en-US" baseline="0" dirty="0"/>
                        <a:t>[One DC-8]</a:t>
                      </a:r>
                    </a:p>
                  </a:txBody>
                  <a:tcPr/>
                </a:tc>
                <a:tc>
                  <a:txBody>
                    <a:bodyPr/>
                    <a:lstStyle/>
                    <a:p>
                      <a:pPr algn="l"/>
                      <a:r>
                        <a:rPr lang="en-US" dirty="0"/>
                        <a:t>June 13, 2010</a:t>
                      </a:r>
                    </a:p>
                    <a:p>
                      <a:pPr algn="r"/>
                      <a:r>
                        <a:rPr lang="en-US" dirty="0"/>
                        <a:t>[WPA/Woomera, Australia]</a:t>
                      </a:r>
                    </a:p>
                  </a:txBody>
                  <a:tcPr/>
                </a:tc>
                <a:extLst>
                  <a:ext uri="{0D108BD9-81ED-4DB2-BD59-A6C34878D82A}">
                    <a16:rowId xmlns:a16="http://schemas.microsoft.com/office/drawing/2014/main" val="1139109662"/>
                  </a:ext>
                </a:extLst>
              </a:tr>
              <a:tr h="0">
                <a:tc>
                  <a:txBody>
                    <a:bodyPr/>
                    <a:lstStyle/>
                    <a:p>
                      <a:r>
                        <a:rPr lang="en-US" b="1" dirty="0">
                          <a:solidFill>
                            <a:schemeClr val="tx1"/>
                          </a:solidFill>
                        </a:rPr>
                        <a:t>Hayabusa2 (JAXA)</a:t>
                      </a:r>
                    </a:p>
                    <a:p>
                      <a:pPr algn="r"/>
                      <a:r>
                        <a:rPr lang="en-US" b="0" dirty="0">
                          <a:solidFill>
                            <a:schemeClr val="tx1"/>
                          </a:solidFill>
                        </a:rPr>
                        <a:t>[Two Gulfstream3]</a:t>
                      </a:r>
                    </a:p>
                  </a:txBody>
                  <a:tcPr/>
                </a:tc>
                <a:tc>
                  <a:txBody>
                    <a:bodyPr/>
                    <a:lstStyle/>
                    <a:p>
                      <a:pPr algn="l"/>
                      <a:r>
                        <a:rPr lang="en-US" b="1" dirty="0">
                          <a:solidFill>
                            <a:schemeClr val="tx1"/>
                          </a:solidFill>
                        </a:rPr>
                        <a:t>December 5, 2020</a:t>
                      </a:r>
                    </a:p>
                    <a:p>
                      <a:pPr algn="r"/>
                      <a:r>
                        <a:rPr lang="en-US" b="0" dirty="0">
                          <a:solidFill>
                            <a:schemeClr val="tx1"/>
                          </a:solidFill>
                        </a:rPr>
                        <a:t>[WPA/Woomera, Australia]</a:t>
                      </a:r>
                    </a:p>
                  </a:txBody>
                  <a:tcPr/>
                </a:tc>
                <a:extLst>
                  <a:ext uri="{0D108BD9-81ED-4DB2-BD59-A6C34878D82A}">
                    <a16:rowId xmlns:a16="http://schemas.microsoft.com/office/drawing/2014/main" val="142182274"/>
                  </a:ext>
                </a:extLst>
              </a:tr>
              <a:tr h="0">
                <a:tc>
                  <a:txBody>
                    <a:bodyPr/>
                    <a:lstStyle/>
                    <a:p>
                      <a:r>
                        <a:rPr lang="en-US" dirty="0"/>
                        <a:t>OSIRIS-</a:t>
                      </a:r>
                      <a:r>
                        <a:rPr lang="en-US" dirty="0" err="1"/>
                        <a:t>REx</a:t>
                      </a:r>
                      <a:r>
                        <a:rPr lang="en-US" dirty="0"/>
                        <a:t> (NASA)</a:t>
                      </a:r>
                    </a:p>
                    <a:p>
                      <a:pPr algn="r"/>
                      <a:r>
                        <a:rPr lang="en-US" baseline="0" dirty="0"/>
                        <a:t>[??]</a:t>
                      </a:r>
                    </a:p>
                  </a:txBody>
                  <a:tcPr/>
                </a:tc>
                <a:tc>
                  <a:txBody>
                    <a:bodyPr/>
                    <a:lstStyle/>
                    <a:p>
                      <a:pPr algn="l"/>
                      <a:r>
                        <a:rPr lang="en-US" dirty="0"/>
                        <a:t>September 24, 2023</a:t>
                      </a:r>
                    </a:p>
                    <a:p>
                      <a:pPr algn="r"/>
                      <a:r>
                        <a:rPr lang="en-US" dirty="0"/>
                        <a:t>[UTTR/Utah, USA]</a:t>
                      </a:r>
                    </a:p>
                  </a:txBody>
                  <a:tcPr/>
                </a:tc>
                <a:extLst>
                  <a:ext uri="{0D108BD9-81ED-4DB2-BD59-A6C34878D82A}">
                    <a16:rowId xmlns:a16="http://schemas.microsoft.com/office/drawing/2014/main" val="818725874"/>
                  </a:ext>
                </a:extLst>
              </a:tr>
            </a:tbl>
          </a:graphicData>
        </a:graphic>
      </p:graphicFrame>
      <p:pic>
        <p:nvPicPr>
          <p:cNvPr id="10" name="Picture 9" descr="Icon&#10;&#10;Description automatically generated with medium confidence">
            <a:extLst>
              <a:ext uri="{FF2B5EF4-FFF2-40B4-BE49-F238E27FC236}">
                <a16:creationId xmlns:a16="http://schemas.microsoft.com/office/drawing/2014/main" id="{299B3945-647C-5349-A78F-CA0928CF20BF}"/>
              </a:ext>
            </a:extLst>
          </p:cNvPr>
          <p:cNvPicPr>
            <a:picLocks noChangeAspect="1"/>
          </p:cNvPicPr>
          <p:nvPr/>
        </p:nvPicPr>
        <p:blipFill rotWithShape="1">
          <a:blip r:embed="rId3">
            <a:extLst>
              <a:ext uri="{28A0092B-C50C-407E-A947-70E740481C1C}">
                <a14:useLocalDpi xmlns:a14="http://schemas.microsoft.com/office/drawing/2010/main" val="0"/>
              </a:ext>
            </a:extLst>
          </a:blip>
          <a:srcRect l="33964" t="3384" r="33816" b="3460"/>
          <a:stretch/>
        </p:blipFill>
        <p:spPr>
          <a:xfrm>
            <a:off x="554804" y="3335763"/>
            <a:ext cx="1063919" cy="2732927"/>
          </a:xfrm>
          <a:prstGeom prst="rect">
            <a:avLst/>
          </a:prstGeom>
        </p:spPr>
      </p:pic>
      <p:pic>
        <p:nvPicPr>
          <p:cNvPr id="8" name="Picture 7" descr="Icon&#10;&#10;Description automatically generated with low confidence">
            <a:extLst>
              <a:ext uri="{FF2B5EF4-FFF2-40B4-BE49-F238E27FC236}">
                <a16:creationId xmlns:a16="http://schemas.microsoft.com/office/drawing/2014/main" id="{E46D29D5-3900-504E-8964-10376166AD0C}"/>
              </a:ext>
            </a:extLst>
          </p:cNvPr>
          <p:cNvPicPr>
            <a:picLocks noChangeAspect="1"/>
          </p:cNvPicPr>
          <p:nvPr/>
        </p:nvPicPr>
        <p:blipFill rotWithShape="1">
          <a:blip r:embed="rId4">
            <a:extLst>
              <a:ext uri="{28A0092B-C50C-407E-A947-70E740481C1C}">
                <a14:useLocalDpi xmlns:a14="http://schemas.microsoft.com/office/drawing/2010/main" val="0"/>
              </a:ext>
            </a:extLst>
          </a:blip>
          <a:srcRect l="19895" t="3384" r="13178" b="3460"/>
          <a:stretch/>
        </p:blipFill>
        <p:spPr>
          <a:xfrm>
            <a:off x="2516172" y="3335763"/>
            <a:ext cx="2209939" cy="2732927"/>
          </a:xfrm>
          <a:prstGeom prst="rect">
            <a:avLst/>
          </a:prstGeom>
        </p:spPr>
      </p:pic>
      <p:sp>
        <p:nvSpPr>
          <p:cNvPr id="12" name="TextBox 11">
            <a:extLst>
              <a:ext uri="{FF2B5EF4-FFF2-40B4-BE49-F238E27FC236}">
                <a16:creationId xmlns:a16="http://schemas.microsoft.com/office/drawing/2014/main" id="{AD2D94FC-2B78-EE4A-9212-53E6BF821882}"/>
              </a:ext>
            </a:extLst>
          </p:cNvPr>
          <p:cNvSpPr txBox="1"/>
          <p:nvPr/>
        </p:nvSpPr>
        <p:spPr>
          <a:xfrm>
            <a:off x="49590" y="1207797"/>
            <a:ext cx="2111475" cy="2031325"/>
          </a:xfrm>
          <a:prstGeom prst="rect">
            <a:avLst/>
          </a:prstGeom>
          <a:noFill/>
        </p:spPr>
        <p:txBody>
          <a:bodyPr wrap="none" rtlCol="0">
            <a:spAutoFit/>
          </a:bodyPr>
          <a:lstStyle/>
          <a:p>
            <a:pPr algn="ctr"/>
            <a:r>
              <a:rPr lang="en-US" b="1" dirty="0"/>
              <a:t>Hayabusa</a:t>
            </a:r>
          </a:p>
          <a:p>
            <a:pPr algn="ctr"/>
            <a:r>
              <a:rPr lang="en-US" b="1" dirty="0"/>
              <a:t>Hayabusa2</a:t>
            </a:r>
          </a:p>
          <a:p>
            <a:pPr algn="ctr"/>
            <a:r>
              <a:rPr lang="en-US" dirty="0">
                <a:solidFill>
                  <a:srgbClr val="FF0000"/>
                </a:solidFill>
              </a:rPr>
              <a:t>(0.413 m </a:t>
            </a:r>
            <a:r>
              <a:rPr lang="en-US" dirty="0" err="1">
                <a:solidFill>
                  <a:srgbClr val="FF0000"/>
                </a:solidFill>
              </a:rPr>
              <a:t>dia</a:t>
            </a:r>
            <a:r>
              <a:rPr lang="en-US" dirty="0">
                <a:solidFill>
                  <a:srgbClr val="FF0000"/>
                </a:solidFill>
              </a:rPr>
              <a:t>/45° SC)</a:t>
            </a:r>
          </a:p>
          <a:p>
            <a:pPr algn="ctr"/>
            <a:r>
              <a:rPr lang="en-US" dirty="0"/>
              <a:t>R</a:t>
            </a:r>
            <a:r>
              <a:rPr lang="en-US" baseline="-25000" dirty="0"/>
              <a:t>n</a:t>
            </a:r>
            <a:r>
              <a:rPr lang="en-US" dirty="0"/>
              <a:t> = 0.207 m</a:t>
            </a:r>
          </a:p>
          <a:p>
            <a:pPr algn="ctr"/>
            <a:r>
              <a:rPr lang="en-US" dirty="0"/>
              <a:t>V</a:t>
            </a:r>
            <a:r>
              <a:rPr lang="en-US" baseline="-25000" dirty="0"/>
              <a:t>entry</a:t>
            </a:r>
            <a:r>
              <a:rPr lang="en-US" dirty="0"/>
              <a:t> = 11.8 km/s</a:t>
            </a:r>
          </a:p>
          <a:p>
            <a:pPr algn="ctr"/>
            <a:r>
              <a:rPr lang="en-US" dirty="0">
                <a:latin typeface="Symbol" pitchFamily="2" charset="2"/>
              </a:rPr>
              <a:t>g</a:t>
            </a:r>
            <a:r>
              <a:rPr lang="en-US" baseline="-25000" dirty="0"/>
              <a:t>entry</a:t>
            </a:r>
            <a:r>
              <a:rPr lang="en-US" dirty="0"/>
              <a:t> = -11.67°</a:t>
            </a:r>
          </a:p>
          <a:p>
            <a:pPr algn="ctr"/>
            <a:r>
              <a:rPr lang="en-US" dirty="0">
                <a:solidFill>
                  <a:srgbClr val="FF0000"/>
                </a:solidFill>
              </a:rPr>
              <a:t>Heatshield: CFRP</a:t>
            </a:r>
          </a:p>
        </p:txBody>
      </p:sp>
      <p:sp>
        <p:nvSpPr>
          <p:cNvPr id="20" name="TextBox 19">
            <a:extLst>
              <a:ext uri="{FF2B5EF4-FFF2-40B4-BE49-F238E27FC236}">
                <a16:creationId xmlns:a16="http://schemas.microsoft.com/office/drawing/2014/main" id="{55352ABF-5177-1D46-BA6E-13824E2ED81D}"/>
              </a:ext>
            </a:extLst>
          </p:cNvPr>
          <p:cNvSpPr txBox="1"/>
          <p:nvPr/>
        </p:nvSpPr>
        <p:spPr>
          <a:xfrm>
            <a:off x="2516175" y="1207797"/>
            <a:ext cx="2111475" cy="2031325"/>
          </a:xfrm>
          <a:prstGeom prst="rect">
            <a:avLst/>
          </a:prstGeom>
          <a:noFill/>
        </p:spPr>
        <p:txBody>
          <a:bodyPr wrap="none" rtlCol="0">
            <a:spAutoFit/>
          </a:bodyPr>
          <a:lstStyle/>
          <a:p>
            <a:pPr algn="ctr"/>
            <a:r>
              <a:rPr lang="en-US" b="1" dirty="0"/>
              <a:t>Stardust</a:t>
            </a:r>
          </a:p>
          <a:p>
            <a:pPr algn="ctr"/>
            <a:r>
              <a:rPr lang="en-US" b="1" dirty="0"/>
              <a:t>OSIRIS-</a:t>
            </a:r>
            <a:r>
              <a:rPr lang="en-US" b="1" dirty="0" err="1"/>
              <a:t>REx</a:t>
            </a:r>
            <a:endParaRPr lang="en-US" b="1" dirty="0"/>
          </a:p>
          <a:p>
            <a:pPr algn="ctr"/>
            <a:r>
              <a:rPr lang="en-US" dirty="0">
                <a:solidFill>
                  <a:srgbClr val="FF0000"/>
                </a:solidFill>
              </a:rPr>
              <a:t>(0.827 m </a:t>
            </a:r>
            <a:r>
              <a:rPr lang="en-US" dirty="0" err="1">
                <a:solidFill>
                  <a:srgbClr val="FF0000"/>
                </a:solidFill>
              </a:rPr>
              <a:t>dia</a:t>
            </a:r>
            <a:r>
              <a:rPr lang="en-US" dirty="0">
                <a:solidFill>
                  <a:srgbClr val="FF0000"/>
                </a:solidFill>
              </a:rPr>
              <a:t>/60° SC)</a:t>
            </a:r>
          </a:p>
          <a:p>
            <a:pPr algn="ctr"/>
            <a:r>
              <a:rPr lang="en-US" dirty="0"/>
              <a:t>R</a:t>
            </a:r>
            <a:r>
              <a:rPr lang="en-US" baseline="-25000" dirty="0"/>
              <a:t>n</a:t>
            </a:r>
            <a:r>
              <a:rPr lang="en-US" dirty="0"/>
              <a:t> = 0.23 m</a:t>
            </a:r>
          </a:p>
          <a:p>
            <a:pPr algn="ctr"/>
            <a:r>
              <a:rPr lang="en-US" dirty="0"/>
              <a:t>V</a:t>
            </a:r>
            <a:r>
              <a:rPr lang="en-US" baseline="-25000" dirty="0"/>
              <a:t>entry</a:t>
            </a:r>
            <a:r>
              <a:rPr lang="en-US" dirty="0"/>
              <a:t> = 12.8 km/s</a:t>
            </a:r>
          </a:p>
          <a:p>
            <a:pPr algn="ctr"/>
            <a:r>
              <a:rPr lang="en-US" dirty="0">
                <a:latin typeface="Symbol" pitchFamily="2" charset="2"/>
              </a:rPr>
              <a:t>g</a:t>
            </a:r>
            <a:r>
              <a:rPr lang="en-US" baseline="-25000" dirty="0"/>
              <a:t>entry</a:t>
            </a:r>
            <a:r>
              <a:rPr lang="en-US" dirty="0"/>
              <a:t> = -8.23°</a:t>
            </a:r>
          </a:p>
          <a:p>
            <a:pPr algn="ctr"/>
            <a:r>
              <a:rPr lang="en-US" dirty="0">
                <a:solidFill>
                  <a:srgbClr val="FF0000"/>
                </a:solidFill>
              </a:rPr>
              <a:t>Heatshield: PICA</a:t>
            </a:r>
          </a:p>
        </p:txBody>
      </p:sp>
      <p:sp>
        <p:nvSpPr>
          <p:cNvPr id="3" name="TextBox 2">
            <a:extLst>
              <a:ext uri="{FF2B5EF4-FFF2-40B4-BE49-F238E27FC236}">
                <a16:creationId xmlns:a16="http://schemas.microsoft.com/office/drawing/2014/main" id="{C1F6AED9-CB00-BDDA-1EE2-3DD8A718ABD3}"/>
              </a:ext>
            </a:extLst>
          </p:cNvPr>
          <p:cNvSpPr txBox="1"/>
          <p:nvPr/>
        </p:nvSpPr>
        <p:spPr>
          <a:xfrm>
            <a:off x="213265" y="6106413"/>
            <a:ext cx="4605813" cy="338554"/>
          </a:xfrm>
          <a:prstGeom prst="rect">
            <a:avLst/>
          </a:prstGeom>
          <a:noFill/>
        </p:spPr>
        <p:txBody>
          <a:bodyPr wrap="none" rtlCol="0">
            <a:spAutoFit/>
          </a:bodyPr>
          <a:lstStyle/>
          <a:p>
            <a:r>
              <a:rPr lang="en-US" sz="1600" dirty="0"/>
              <a:t>Hayabusa and Stardust SRCs shown to the same scale</a:t>
            </a:r>
          </a:p>
        </p:txBody>
      </p:sp>
    </p:spTree>
    <p:extLst>
      <p:ext uri="{BB962C8B-B14F-4D97-AF65-F5344CB8AC3E}">
        <p14:creationId xmlns:p14="http://schemas.microsoft.com/office/powerpoint/2010/main" val="2532271518"/>
      </p:ext>
    </p:extLst>
  </p:cSld>
  <p:clrMapOvr>
    <a:masterClrMapping/>
  </p:clrMapOvr>
  <p:transition advTm="40342">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pPr algn="ctr"/>
            <a:r>
              <a:rPr lang="en-US" b="1" dirty="0">
                <a:solidFill>
                  <a:schemeClr val="bg1"/>
                </a:solidFill>
              </a:rPr>
              <a:t>Airborne Imaging Concept</a:t>
            </a:r>
          </a:p>
        </p:txBody>
      </p:sp>
      <p:sp>
        <p:nvSpPr>
          <p:cNvPr id="14" name="Slide Number Placeholder 5">
            <a:extLst>
              <a:ext uri="{FF2B5EF4-FFF2-40B4-BE49-F238E27FC236}">
                <a16:creationId xmlns:a16="http://schemas.microsoft.com/office/drawing/2014/main" id="{417A41AF-1897-1546-9142-A458487A5855}"/>
              </a:ext>
            </a:extLst>
          </p:cNvPr>
          <p:cNvSpPr>
            <a:spLocks noGrp="1"/>
          </p:cNvSpPr>
          <p:nvPr>
            <p:ph type="sldNum" sz="quarter" idx="4294967295"/>
          </p:nvPr>
        </p:nvSpPr>
        <p:spPr>
          <a:xfrm>
            <a:off x="9448800" y="6492872"/>
            <a:ext cx="2743200" cy="365125"/>
          </a:xfrm>
        </p:spPr>
        <p:txBody>
          <a:bodyPr/>
          <a:lstStyle>
            <a:lvl1pPr>
              <a:defRPr sz="1000">
                <a:solidFill>
                  <a:schemeClr val="tx1"/>
                </a:solidFill>
              </a:defRPr>
            </a:lvl1pPr>
          </a:lstStyle>
          <a:p>
            <a:fld id="{7ABC26D0-6559-5840-9AE2-C58C7BF0A957}" type="slidenum">
              <a:rPr lang="en-US" smtClean="0"/>
              <a:pPr/>
              <a:t>15</a:t>
            </a:fld>
            <a:endParaRPr lang="en-US" dirty="0"/>
          </a:p>
        </p:txBody>
      </p:sp>
      <p:sp>
        <p:nvSpPr>
          <p:cNvPr id="16" name="Date Placeholder 3">
            <a:extLst>
              <a:ext uri="{FF2B5EF4-FFF2-40B4-BE49-F238E27FC236}">
                <a16:creationId xmlns:a16="http://schemas.microsoft.com/office/drawing/2014/main" id="{2EED545F-116B-9D4B-BFE2-A95ECA8D2C7A}"/>
              </a:ext>
            </a:extLst>
          </p:cNvPr>
          <p:cNvSpPr>
            <a:spLocks noGrp="1"/>
          </p:cNvSpPr>
          <p:nvPr>
            <p:ph type="dt" sz="half" idx="4294967295"/>
          </p:nvPr>
        </p:nvSpPr>
        <p:spPr>
          <a:xfrm>
            <a:off x="0" y="6492873"/>
            <a:ext cx="2743200" cy="365125"/>
          </a:xfrm>
        </p:spPr>
        <p:txBody>
          <a:bodyPr/>
          <a:lstStyle>
            <a:lvl1pPr>
              <a:defRPr sz="1000">
                <a:solidFill>
                  <a:schemeClr val="tx1"/>
                </a:solidFill>
              </a:defRPr>
            </a:lvl1pPr>
          </a:lstStyle>
          <a:p>
            <a:r>
              <a:rPr lang="en-US" dirty="0"/>
              <a:t>June 29, 2022</a:t>
            </a:r>
          </a:p>
        </p:txBody>
      </p:sp>
      <p:sp>
        <p:nvSpPr>
          <p:cNvPr id="17" name="Footer Placeholder 4">
            <a:extLst>
              <a:ext uri="{FF2B5EF4-FFF2-40B4-BE49-F238E27FC236}">
                <a16:creationId xmlns:a16="http://schemas.microsoft.com/office/drawing/2014/main" id="{660C426A-117C-3147-8939-4E1236DC5D40}"/>
              </a:ext>
            </a:extLst>
          </p:cNvPr>
          <p:cNvSpPr>
            <a:spLocks noGrp="1"/>
          </p:cNvSpPr>
          <p:nvPr>
            <p:ph type="ftr" sz="quarter" idx="4294967295"/>
          </p:nvPr>
        </p:nvSpPr>
        <p:spPr>
          <a:xfrm>
            <a:off x="4038600" y="6492875"/>
            <a:ext cx="4114800" cy="365125"/>
          </a:xfrm>
        </p:spPr>
        <p:txBody>
          <a:bodyPr/>
          <a:lstStyle>
            <a:lvl1pPr>
              <a:defRPr sz="1000">
                <a:solidFill>
                  <a:schemeClr val="tx1"/>
                </a:solidFill>
              </a:defRPr>
            </a:lvl1pPr>
          </a:lstStyle>
          <a:p>
            <a:r>
              <a:rPr lang="en-US" dirty="0"/>
              <a:t>AIAA AVIATION 2022, Chicago, IL</a:t>
            </a:r>
          </a:p>
        </p:txBody>
      </p:sp>
      <p:grpSp>
        <p:nvGrpSpPr>
          <p:cNvPr id="7" name="Group 6">
            <a:extLst>
              <a:ext uri="{FF2B5EF4-FFF2-40B4-BE49-F238E27FC236}">
                <a16:creationId xmlns:a16="http://schemas.microsoft.com/office/drawing/2014/main" id="{5B116EE9-B3B4-8A49-8E12-DBB2E310D920}"/>
              </a:ext>
            </a:extLst>
          </p:cNvPr>
          <p:cNvGrpSpPr>
            <a:grpSpLocks noChangeAspect="1"/>
          </p:cNvGrpSpPr>
          <p:nvPr/>
        </p:nvGrpSpPr>
        <p:grpSpPr>
          <a:xfrm>
            <a:off x="221006" y="1530140"/>
            <a:ext cx="7941905" cy="4646068"/>
            <a:chOff x="91564" y="1675666"/>
            <a:chExt cx="8513547" cy="4980485"/>
          </a:xfrm>
        </p:grpSpPr>
        <p:pic>
          <p:nvPicPr>
            <p:cNvPr id="19" name="Picture 18">
              <a:extLst>
                <a:ext uri="{FF2B5EF4-FFF2-40B4-BE49-F238E27FC236}">
                  <a16:creationId xmlns:a16="http://schemas.microsoft.com/office/drawing/2014/main" id="{A09D3816-673D-B347-A4A8-937BA653D3C3}"/>
                </a:ext>
              </a:extLst>
            </p:cNvPr>
            <p:cNvPicPr>
              <a:picLocks noChangeAspect="1"/>
            </p:cNvPicPr>
            <p:nvPr/>
          </p:nvPicPr>
          <p:blipFill>
            <a:blip r:embed="rId3"/>
            <a:stretch>
              <a:fillRect/>
            </a:stretch>
          </p:blipFill>
          <p:spPr>
            <a:xfrm rot="10800000">
              <a:off x="954690" y="2753256"/>
              <a:ext cx="1528446" cy="1321047"/>
            </a:xfrm>
            <a:prstGeom prst="rect">
              <a:avLst/>
            </a:prstGeom>
          </p:spPr>
        </p:pic>
        <p:grpSp>
          <p:nvGrpSpPr>
            <p:cNvPr id="21" name="Group 20">
              <a:extLst>
                <a:ext uri="{FF2B5EF4-FFF2-40B4-BE49-F238E27FC236}">
                  <a16:creationId xmlns:a16="http://schemas.microsoft.com/office/drawing/2014/main" id="{A1615003-5703-9143-8390-00849583B60B}"/>
                </a:ext>
              </a:extLst>
            </p:cNvPr>
            <p:cNvGrpSpPr/>
            <p:nvPr/>
          </p:nvGrpSpPr>
          <p:grpSpPr>
            <a:xfrm rot="787461">
              <a:off x="6461768" y="4897076"/>
              <a:ext cx="1365502" cy="1644533"/>
              <a:chOff x="5445377" y="3959610"/>
              <a:chExt cx="1439253" cy="1733354"/>
            </a:xfrm>
          </p:grpSpPr>
          <p:pic>
            <p:nvPicPr>
              <p:cNvPr id="41" name="Picture 40">
                <a:extLst>
                  <a:ext uri="{FF2B5EF4-FFF2-40B4-BE49-F238E27FC236}">
                    <a16:creationId xmlns:a16="http://schemas.microsoft.com/office/drawing/2014/main" id="{0759A51E-865C-3844-823B-AED275BEE6B4}"/>
                  </a:ext>
                </a:extLst>
              </p:cNvPr>
              <p:cNvPicPr>
                <a:picLocks noChangeAspect="1"/>
              </p:cNvPicPr>
              <p:nvPr/>
            </p:nvPicPr>
            <p:blipFill>
              <a:blip r:embed="rId4"/>
              <a:stretch>
                <a:fillRect/>
              </a:stretch>
            </p:blipFill>
            <p:spPr>
              <a:xfrm rot="20132271">
                <a:off x="5445377" y="5265509"/>
                <a:ext cx="427455" cy="427455"/>
              </a:xfrm>
              <a:prstGeom prst="rect">
                <a:avLst/>
              </a:prstGeom>
            </p:spPr>
          </p:pic>
          <p:cxnSp>
            <p:nvCxnSpPr>
              <p:cNvPr id="42" name="Straight Arrow Connector 41">
                <a:extLst>
                  <a:ext uri="{FF2B5EF4-FFF2-40B4-BE49-F238E27FC236}">
                    <a16:creationId xmlns:a16="http://schemas.microsoft.com/office/drawing/2014/main" id="{39844C7A-B26C-CE4F-A9EC-DE2E40FA7B7F}"/>
                  </a:ext>
                </a:extLst>
              </p:cNvPr>
              <p:cNvCxnSpPr>
                <a:cxnSpLocks/>
              </p:cNvCxnSpPr>
              <p:nvPr/>
            </p:nvCxnSpPr>
            <p:spPr>
              <a:xfrm rot="20812539" flipV="1">
                <a:off x="5596787" y="3959610"/>
                <a:ext cx="1287843" cy="1163902"/>
              </a:xfrm>
              <a:prstGeom prst="straightConnector1">
                <a:avLst/>
              </a:prstGeom>
              <a:ln w="12700">
                <a:solidFill>
                  <a:srgbClr val="0070C0"/>
                </a:solidFill>
                <a:tailEnd type="triangle" w="lg" len="lg"/>
              </a:ln>
            </p:spPr>
            <p:style>
              <a:lnRef idx="1">
                <a:schemeClr val="accent1"/>
              </a:lnRef>
              <a:fillRef idx="0">
                <a:schemeClr val="accent1"/>
              </a:fillRef>
              <a:effectRef idx="0">
                <a:schemeClr val="accent1"/>
              </a:effectRef>
              <a:fontRef idx="minor">
                <a:schemeClr val="tx1"/>
              </a:fontRef>
            </p:style>
          </p:cxnSp>
        </p:grpSp>
        <p:cxnSp>
          <p:nvCxnSpPr>
            <p:cNvPr id="23" name="Straight Arrow Connector 22">
              <a:extLst>
                <a:ext uri="{FF2B5EF4-FFF2-40B4-BE49-F238E27FC236}">
                  <a16:creationId xmlns:a16="http://schemas.microsoft.com/office/drawing/2014/main" id="{D921481B-D40D-1746-9F49-0DF2E10C115B}"/>
                </a:ext>
              </a:extLst>
            </p:cNvPr>
            <p:cNvCxnSpPr>
              <a:cxnSpLocks/>
            </p:cNvCxnSpPr>
            <p:nvPr/>
          </p:nvCxnSpPr>
          <p:spPr>
            <a:xfrm flipH="1" flipV="1">
              <a:off x="2474036" y="3421686"/>
              <a:ext cx="4020137" cy="2621743"/>
            </a:xfrm>
            <a:prstGeom prst="straightConnector1">
              <a:avLst/>
            </a:prstGeom>
            <a:ln w="38100">
              <a:solidFill>
                <a:srgbClr val="7030A0"/>
              </a:solidFill>
              <a:tailEnd type="triangle" w="lg" len="lg"/>
            </a:ln>
          </p:spPr>
          <p:style>
            <a:lnRef idx="1">
              <a:schemeClr val="accent1"/>
            </a:lnRef>
            <a:fillRef idx="0">
              <a:schemeClr val="accent1"/>
            </a:fillRef>
            <a:effectRef idx="0">
              <a:schemeClr val="accent1"/>
            </a:effectRef>
            <a:fontRef idx="minor">
              <a:schemeClr val="tx1"/>
            </a:fontRef>
          </p:style>
        </p:cxnSp>
        <p:sp>
          <p:nvSpPr>
            <p:cNvPr id="26" name="Triangle 25">
              <a:extLst>
                <a:ext uri="{FF2B5EF4-FFF2-40B4-BE49-F238E27FC236}">
                  <a16:creationId xmlns:a16="http://schemas.microsoft.com/office/drawing/2014/main" id="{3768AF71-1362-DE42-B97A-DC02C9CF0AE1}"/>
                </a:ext>
              </a:extLst>
            </p:cNvPr>
            <p:cNvSpPr/>
            <p:nvPr/>
          </p:nvSpPr>
          <p:spPr>
            <a:xfrm rot="7384474">
              <a:off x="3051821" y="883013"/>
              <a:ext cx="1364992" cy="6721536"/>
            </a:xfrm>
            <a:prstGeom prst="triangle">
              <a:avLst/>
            </a:prstGeom>
            <a:noFill/>
            <a:ln>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Arial"/>
                <a:ea typeface="+mn-ea"/>
                <a:cs typeface="+mn-cs"/>
              </a:endParaRPr>
            </a:p>
          </p:txBody>
        </p:sp>
        <p:sp>
          <p:nvSpPr>
            <p:cNvPr id="27" name="Rectangle 26">
              <a:extLst>
                <a:ext uri="{FF2B5EF4-FFF2-40B4-BE49-F238E27FC236}">
                  <a16:creationId xmlns:a16="http://schemas.microsoft.com/office/drawing/2014/main" id="{DF1243E2-C9A8-AB49-ABB8-6A28FB53DFEE}"/>
                </a:ext>
              </a:extLst>
            </p:cNvPr>
            <p:cNvSpPr/>
            <p:nvPr/>
          </p:nvSpPr>
          <p:spPr>
            <a:xfrm rot="1630967">
              <a:off x="605694" y="3497400"/>
              <a:ext cx="1685361" cy="680971"/>
            </a:xfrm>
            <a:prstGeom prst="rect">
              <a:avLst/>
            </a:prstGeom>
            <a:solidFill>
              <a:schemeClr val="bg1">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Arial"/>
                <a:ea typeface="+mn-ea"/>
                <a:cs typeface="+mn-cs"/>
              </a:endParaRPr>
            </a:p>
          </p:txBody>
        </p:sp>
        <p:sp>
          <p:nvSpPr>
            <p:cNvPr id="28" name="Rectangle 27">
              <a:extLst>
                <a:ext uri="{FF2B5EF4-FFF2-40B4-BE49-F238E27FC236}">
                  <a16:creationId xmlns:a16="http://schemas.microsoft.com/office/drawing/2014/main" id="{E82C0F05-6662-594C-A760-0E0EE8E675E6}"/>
                </a:ext>
              </a:extLst>
            </p:cNvPr>
            <p:cNvSpPr/>
            <p:nvPr/>
          </p:nvSpPr>
          <p:spPr>
            <a:xfrm rot="7329625">
              <a:off x="225612" y="2302631"/>
              <a:ext cx="1452669" cy="1987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Arial"/>
                <a:ea typeface="+mn-ea"/>
                <a:cs typeface="+mn-cs"/>
              </a:endParaRPr>
            </a:p>
          </p:txBody>
        </p:sp>
        <p:cxnSp>
          <p:nvCxnSpPr>
            <p:cNvPr id="29" name="Straight Arrow Connector 28">
              <a:extLst>
                <a:ext uri="{FF2B5EF4-FFF2-40B4-BE49-F238E27FC236}">
                  <a16:creationId xmlns:a16="http://schemas.microsoft.com/office/drawing/2014/main" id="{9FB7CAE1-8746-5C48-9CA9-D2B0EED94D06}"/>
                </a:ext>
              </a:extLst>
            </p:cNvPr>
            <p:cNvCxnSpPr>
              <a:cxnSpLocks/>
            </p:cNvCxnSpPr>
            <p:nvPr/>
          </p:nvCxnSpPr>
          <p:spPr>
            <a:xfrm>
              <a:off x="386902" y="3404107"/>
              <a:ext cx="5647487" cy="0"/>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78AACD34-023F-5540-A057-0F7313FC6FC3}"/>
                </a:ext>
              </a:extLst>
            </p:cNvPr>
            <p:cNvSpPr txBox="1"/>
            <p:nvPr/>
          </p:nvSpPr>
          <p:spPr>
            <a:xfrm>
              <a:off x="4520494" y="3650606"/>
              <a:ext cx="2819518" cy="62686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Angular field of view (FOV)</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of imaging system</a:t>
              </a:r>
            </a:p>
          </p:txBody>
        </p:sp>
        <p:sp>
          <p:nvSpPr>
            <p:cNvPr id="32" name="TextBox 31">
              <a:extLst>
                <a:ext uri="{FF2B5EF4-FFF2-40B4-BE49-F238E27FC236}">
                  <a16:creationId xmlns:a16="http://schemas.microsoft.com/office/drawing/2014/main" id="{239ACC10-3101-6F46-B2BE-BB326FC35780}"/>
                </a:ext>
              </a:extLst>
            </p:cNvPr>
            <p:cNvSpPr txBox="1"/>
            <p:nvPr/>
          </p:nvSpPr>
          <p:spPr>
            <a:xfrm>
              <a:off x="7131630" y="4527081"/>
              <a:ext cx="1473481" cy="36292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a/c Flight path</a:t>
              </a:r>
            </a:p>
          </p:txBody>
        </p:sp>
        <p:sp>
          <p:nvSpPr>
            <p:cNvPr id="33" name="TextBox 32">
              <a:extLst>
                <a:ext uri="{FF2B5EF4-FFF2-40B4-BE49-F238E27FC236}">
                  <a16:creationId xmlns:a16="http://schemas.microsoft.com/office/drawing/2014/main" id="{24D96DAE-E01C-464B-A82D-8D8C9D4D1F32}"/>
                </a:ext>
              </a:extLst>
            </p:cNvPr>
            <p:cNvSpPr txBox="1"/>
            <p:nvPr/>
          </p:nvSpPr>
          <p:spPr>
            <a:xfrm>
              <a:off x="3014980" y="5722562"/>
              <a:ext cx="11710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Sight vector</a:t>
              </a:r>
            </a:p>
          </p:txBody>
        </p:sp>
        <p:cxnSp>
          <p:nvCxnSpPr>
            <p:cNvPr id="34" name="Straight Arrow Connector 33">
              <a:extLst>
                <a:ext uri="{FF2B5EF4-FFF2-40B4-BE49-F238E27FC236}">
                  <a16:creationId xmlns:a16="http://schemas.microsoft.com/office/drawing/2014/main" id="{3C543F00-AA00-8446-AAB4-7090AA8FC6AF}"/>
                </a:ext>
              </a:extLst>
            </p:cNvPr>
            <p:cNvCxnSpPr>
              <a:cxnSpLocks/>
            </p:cNvCxnSpPr>
            <p:nvPr/>
          </p:nvCxnSpPr>
          <p:spPr>
            <a:xfrm flipV="1">
              <a:off x="3591271" y="4758751"/>
              <a:ext cx="820875" cy="9773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5" name="Straight Arrow Connector 34">
              <a:extLst>
                <a:ext uri="{FF2B5EF4-FFF2-40B4-BE49-F238E27FC236}">
                  <a16:creationId xmlns:a16="http://schemas.microsoft.com/office/drawing/2014/main" id="{842F0CFC-F45F-C743-97DF-CBB82F9329B6}"/>
                </a:ext>
              </a:extLst>
            </p:cNvPr>
            <p:cNvCxnSpPr>
              <a:cxnSpLocks/>
              <a:stCxn id="30" idx="1"/>
            </p:cNvCxnSpPr>
            <p:nvPr/>
          </p:nvCxnSpPr>
          <p:spPr>
            <a:xfrm flipH="1">
              <a:off x="3812521" y="3964040"/>
              <a:ext cx="707973" cy="15861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7" name="Arc 36">
              <a:extLst>
                <a:ext uri="{FF2B5EF4-FFF2-40B4-BE49-F238E27FC236}">
                  <a16:creationId xmlns:a16="http://schemas.microsoft.com/office/drawing/2014/main" id="{72AD2A80-FFCD-C448-89CD-DBFFD6D2EFCB}"/>
                </a:ext>
              </a:extLst>
            </p:cNvPr>
            <p:cNvSpPr/>
            <p:nvPr/>
          </p:nvSpPr>
          <p:spPr>
            <a:xfrm rot="5400000">
              <a:off x="1921338" y="2861921"/>
              <a:ext cx="1102347" cy="1105820"/>
            </a:xfrm>
            <a:prstGeom prst="arc">
              <a:avLst>
                <a:gd name="adj1" fmla="val 16200000"/>
                <a:gd name="adj2" fmla="val 18146178"/>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a:ea typeface="+mn-ea"/>
                <a:cs typeface="+mn-cs"/>
              </a:endParaRPr>
            </a:p>
          </p:txBody>
        </p:sp>
        <p:sp>
          <p:nvSpPr>
            <p:cNvPr id="38" name="TextBox 37">
              <a:extLst>
                <a:ext uri="{FF2B5EF4-FFF2-40B4-BE49-F238E27FC236}">
                  <a16:creationId xmlns:a16="http://schemas.microsoft.com/office/drawing/2014/main" id="{05E735D2-B523-0F41-AAF1-9DB8D248CE88}"/>
                </a:ext>
              </a:extLst>
            </p:cNvPr>
            <p:cNvSpPr txBox="1"/>
            <p:nvPr/>
          </p:nvSpPr>
          <p:spPr>
            <a:xfrm>
              <a:off x="3484261" y="2758964"/>
              <a:ext cx="2819518" cy="3504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Projection (view) angle</a:t>
              </a:r>
            </a:p>
          </p:txBody>
        </p:sp>
        <p:cxnSp>
          <p:nvCxnSpPr>
            <p:cNvPr id="39" name="Straight Arrow Connector 38">
              <a:extLst>
                <a:ext uri="{FF2B5EF4-FFF2-40B4-BE49-F238E27FC236}">
                  <a16:creationId xmlns:a16="http://schemas.microsoft.com/office/drawing/2014/main" id="{488548EE-548A-454A-B6AD-31B54B4F0B49}"/>
                </a:ext>
              </a:extLst>
            </p:cNvPr>
            <p:cNvCxnSpPr>
              <a:cxnSpLocks/>
            </p:cNvCxnSpPr>
            <p:nvPr/>
          </p:nvCxnSpPr>
          <p:spPr>
            <a:xfrm flipH="1">
              <a:off x="3041372" y="3077531"/>
              <a:ext cx="435897" cy="478808"/>
            </a:xfrm>
            <a:prstGeom prst="straightConnector1">
              <a:avLst/>
            </a:prstGeom>
            <a:ln>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8024D97C-D392-D847-89EF-C1BCFC1860E6}"/>
                </a:ext>
              </a:extLst>
            </p:cNvPr>
            <p:cNvSpPr txBox="1"/>
            <p:nvPr/>
          </p:nvSpPr>
          <p:spPr>
            <a:xfrm>
              <a:off x="6742479" y="6029285"/>
              <a:ext cx="1436870" cy="62686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Observation aircraft (a/c)</a:t>
              </a:r>
            </a:p>
          </p:txBody>
        </p:sp>
        <p:sp>
          <p:nvSpPr>
            <p:cNvPr id="44" name="TextBox 43">
              <a:extLst>
                <a:ext uri="{FF2B5EF4-FFF2-40B4-BE49-F238E27FC236}">
                  <a16:creationId xmlns:a16="http://schemas.microsoft.com/office/drawing/2014/main" id="{D323A9D6-AA32-F340-8E5C-3D48C1446129}"/>
                </a:ext>
              </a:extLst>
            </p:cNvPr>
            <p:cNvSpPr txBox="1"/>
            <p:nvPr/>
          </p:nvSpPr>
          <p:spPr>
            <a:xfrm>
              <a:off x="91564" y="2086260"/>
              <a:ext cx="1505516" cy="62686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Sample Return Capsule (</a:t>
              </a:r>
              <a:r>
                <a:rPr lang="en-US" sz="1600" dirty="0">
                  <a:solidFill>
                    <a:prstClr val="black"/>
                  </a:solidFill>
                  <a:latin typeface="Calibri" panose="020F0502020204030204" pitchFamily="34" charset="0"/>
                  <a:cs typeface="Calibri" panose="020F0502020204030204" pitchFamily="34" charset="0"/>
                </a:rPr>
                <a:t>SRC</a:t>
              </a: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t>
              </a:r>
            </a:p>
          </p:txBody>
        </p:sp>
        <p:sp>
          <p:nvSpPr>
            <p:cNvPr id="45" name="TextBox 44">
              <a:extLst>
                <a:ext uri="{FF2B5EF4-FFF2-40B4-BE49-F238E27FC236}">
                  <a16:creationId xmlns:a16="http://schemas.microsoft.com/office/drawing/2014/main" id="{A23CA5A5-4012-B44B-BC4A-1FD86CBEDDDB}"/>
                </a:ext>
              </a:extLst>
            </p:cNvPr>
            <p:cNvSpPr txBox="1"/>
            <p:nvPr/>
          </p:nvSpPr>
          <p:spPr>
            <a:xfrm>
              <a:off x="6093980" y="3195571"/>
              <a:ext cx="1890843" cy="36292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SRC velocity vector</a:t>
              </a:r>
            </a:p>
          </p:txBody>
        </p:sp>
        <p:cxnSp>
          <p:nvCxnSpPr>
            <p:cNvPr id="4" name="Straight Connector 3">
              <a:extLst>
                <a:ext uri="{FF2B5EF4-FFF2-40B4-BE49-F238E27FC236}">
                  <a16:creationId xmlns:a16="http://schemas.microsoft.com/office/drawing/2014/main" id="{DB393463-189D-AB49-B773-33412685907A}"/>
                </a:ext>
              </a:extLst>
            </p:cNvPr>
            <p:cNvCxnSpPr>
              <a:cxnSpLocks/>
            </p:cNvCxnSpPr>
            <p:nvPr/>
          </p:nvCxnSpPr>
          <p:spPr>
            <a:xfrm flipH="1">
              <a:off x="2433726" y="3193678"/>
              <a:ext cx="507724" cy="752237"/>
            </a:xfrm>
            <a:prstGeom prst="line">
              <a:avLst/>
            </a:prstGeom>
            <a:ln w="76200"/>
          </p:spPr>
          <p:style>
            <a:lnRef idx="1">
              <a:schemeClr val="accent2"/>
            </a:lnRef>
            <a:fillRef idx="0">
              <a:schemeClr val="accent2"/>
            </a:fillRef>
            <a:effectRef idx="0">
              <a:schemeClr val="accent2"/>
            </a:effectRef>
            <a:fontRef idx="minor">
              <a:schemeClr val="tx1"/>
            </a:fontRef>
          </p:style>
        </p:cxnSp>
        <p:cxnSp>
          <p:nvCxnSpPr>
            <p:cNvPr id="6" name="Curved Connector 5">
              <a:extLst>
                <a:ext uri="{FF2B5EF4-FFF2-40B4-BE49-F238E27FC236}">
                  <a16:creationId xmlns:a16="http://schemas.microsoft.com/office/drawing/2014/main" id="{5D331C52-A719-2841-94D7-A1EA9247C14E}"/>
                </a:ext>
              </a:extLst>
            </p:cNvPr>
            <p:cNvCxnSpPr>
              <a:cxnSpLocks/>
            </p:cNvCxnSpPr>
            <p:nvPr/>
          </p:nvCxnSpPr>
          <p:spPr>
            <a:xfrm rot="5400000">
              <a:off x="1595302" y="3884756"/>
              <a:ext cx="1063905" cy="950661"/>
            </a:xfrm>
            <a:prstGeom prst="curvedConnector3">
              <a:avLst/>
            </a:prstGeom>
            <a:ln>
              <a:tailEnd type="triangle"/>
            </a:ln>
          </p:spPr>
          <p:style>
            <a:lnRef idx="1">
              <a:schemeClr val="dk1"/>
            </a:lnRef>
            <a:fillRef idx="0">
              <a:schemeClr val="dk1"/>
            </a:fillRef>
            <a:effectRef idx="0">
              <a:schemeClr val="dk1"/>
            </a:effectRef>
            <a:fontRef idx="minor">
              <a:schemeClr val="tx1"/>
            </a:fontRef>
          </p:style>
        </p:cxnSp>
        <p:sp>
          <p:nvSpPr>
            <p:cNvPr id="48" name="TextBox 47">
              <a:extLst>
                <a:ext uri="{FF2B5EF4-FFF2-40B4-BE49-F238E27FC236}">
                  <a16:creationId xmlns:a16="http://schemas.microsoft.com/office/drawing/2014/main" id="{A8E1484E-6B44-584B-A9F8-671903E0479D}"/>
                </a:ext>
              </a:extLst>
            </p:cNvPr>
            <p:cNvSpPr txBox="1"/>
            <p:nvPr/>
          </p:nvSpPr>
          <p:spPr>
            <a:xfrm>
              <a:off x="266860" y="4895700"/>
              <a:ext cx="2354669" cy="89081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Pixellated</a:t>
              </a: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imaging plane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prstClr val="black"/>
                  </a:solidFill>
                  <a:latin typeface="Calibri" panose="020F0502020204030204" pitchFamily="34" charset="0"/>
                  <a:cs typeface="Calibri" panose="020F0502020204030204" pitchFamily="34" charset="0"/>
                </a:rPr>
                <a:t>gathers radiance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prstClr val="black"/>
                  </a:solidFill>
                  <a:latin typeface="Calibri" panose="020F0502020204030204" pitchFamily="34" charset="0"/>
                  <a:cs typeface="Calibri" panose="020F0502020204030204" pitchFamily="34" charset="0"/>
                </a:rPr>
                <a:t>from SRC</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sp>
        <p:nvSpPr>
          <p:cNvPr id="49" name="Content Placeholder 2">
            <a:extLst>
              <a:ext uri="{FF2B5EF4-FFF2-40B4-BE49-F238E27FC236}">
                <a16:creationId xmlns:a16="http://schemas.microsoft.com/office/drawing/2014/main" id="{572950D0-E8FC-B04D-9B53-A3C7AA508D45}"/>
              </a:ext>
            </a:extLst>
          </p:cNvPr>
          <p:cNvSpPr>
            <a:spLocks noGrp="1"/>
          </p:cNvSpPr>
          <p:nvPr>
            <p:ph idx="1"/>
          </p:nvPr>
        </p:nvSpPr>
        <p:spPr>
          <a:xfrm>
            <a:off x="8132718" y="1325563"/>
            <a:ext cx="3979271" cy="5292407"/>
          </a:xfrm>
        </p:spPr>
        <p:txBody>
          <a:bodyPr>
            <a:noAutofit/>
          </a:bodyPr>
          <a:lstStyle/>
          <a:p>
            <a:pPr>
              <a:lnSpc>
                <a:spcPct val="100000"/>
              </a:lnSpc>
            </a:pPr>
            <a:r>
              <a:rPr lang="en-US" sz="2000" dirty="0"/>
              <a:t>Emission sources:</a:t>
            </a:r>
          </a:p>
          <a:p>
            <a:pPr lvl="1">
              <a:lnSpc>
                <a:spcPct val="100000"/>
              </a:lnSpc>
              <a:spcBef>
                <a:spcPts val="200"/>
              </a:spcBef>
            </a:pPr>
            <a:r>
              <a:rPr lang="en-US" sz="1800" dirty="0"/>
              <a:t>Shock layer around the SRC </a:t>
            </a:r>
            <a:endParaRPr lang="en-US" sz="1800" u="sng" dirty="0"/>
          </a:p>
          <a:p>
            <a:pPr lvl="1">
              <a:lnSpc>
                <a:spcPct val="100000"/>
              </a:lnSpc>
              <a:spcBef>
                <a:spcPts val="200"/>
              </a:spcBef>
            </a:pPr>
            <a:r>
              <a:rPr lang="en-US" sz="1800" dirty="0"/>
              <a:t>Aeroheated surface + pyro gas</a:t>
            </a:r>
          </a:p>
          <a:p>
            <a:pPr>
              <a:lnSpc>
                <a:spcPct val="100000"/>
              </a:lnSpc>
            </a:pPr>
            <a:r>
              <a:rPr lang="en-US" sz="2000" dirty="0"/>
              <a:t>Spectral radiance on pixel plane</a:t>
            </a:r>
          </a:p>
          <a:p>
            <a:pPr>
              <a:lnSpc>
                <a:spcPct val="100000"/>
              </a:lnSpc>
            </a:pPr>
            <a:r>
              <a:rPr lang="en-US" sz="2000" dirty="0"/>
              <a:t>Spectral radiance transported thru’ atmosphere (incl. absorption)</a:t>
            </a:r>
          </a:p>
          <a:p>
            <a:pPr>
              <a:lnSpc>
                <a:spcPct val="100000"/>
              </a:lnSpc>
            </a:pPr>
            <a:r>
              <a:rPr lang="en-US" sz="2000" dirty="0"/>
              <a:t>Integration of spectral radiance over solid angle (field of view) to get spectral irradiance</a:t>
            </a:r>
            <a:endParaRPr lang="en-US" sz="1800" dirty="0"/>
          </a:p>
          <a:p>
            <a:pPr>
              <a:lnSpc>
                <a:spcPct val="100000"/>
              </a:lnSpc>
            </a:pPr>
            <a:r>
              <a:rPr lang="en-US" sz="2000" dirty="0"/>
              <a:t>Point source imaging provides spectral and temporal resolution</a:t>
            </a:r>
          </a:p>
          <a:p>
            <a:pPr>
              <a:lnSpc>
                <a:spcPct val="100000"/>
              </a:lnSpc>
            </a:pPr>
            <a:r>
              <a:rPr lang="en-US" sz="2000" dirty="0"/>
              <a:t>Airborne platform in troposphere</a:t>
            </a:r>
          </a:p>
          <a:p>
            <a:pPr lvl="1">
              <a:lnSpc>
                <a:spcPct val="100000"/>
              </a:lnSpc>
            </a:pPr>
            <a:r>
              <a:rPr lang="en-US" sz="1800" dirty="0"/>
              <a:t>Unable to capture (V)UV content due to ozone layer</a:t>
            </a:r>
          </a:p>
          <a:p>
            <a:pPr marL="0" indent="0">
              <a:buNone/>
            </a:pPr>
            <a:endParaRPr lang="en-US" sz="2000" dirty="0"/>
          </a:p>
          <a:p>
            <a:endParaRPr lang="en-US" sz="2000" dirty="0"/>
          </a:p>
          <a:p>
            <a:endParaRPr lang="en-US" sz="2000" dirty="0"/>
          </a:p>
        </p:txBody>
      </p:sp>
      <p:sp>
        <p:nvSpPr>
          <p:cNvPr id="31" name="TextBox 30">
            <a:extLst>
              <a:ext uri="{FF2B5EF4-FFF2-40B4-BE49-F238E27FC236}">
                <a16:creationId xmlns:a16="http://schemas.microsoft.com/office/drawing/2014/main" id="{7D7626BD-5455-1745-A0D5-5F3F1C94E31B}"/>
              </a:ext>
            </a:extLst>
          </p:cNvPr>
          <p:cNvSpPr txBox="1"/>
          <p:nvPr/>
        </p:nvSpPr>
        <p:spPr>
          <a:xfrm>
            <a:off x="2754446" y="5687464"/>
            <a:ext cx="26302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Irradiance measured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by instrument on a/c</a:t>
            </a:r>
          </a:p>
        </p:txBody>
      </p:sp>
      <p:cxnSp>
        <p:nvCxnSpPr>
          <p:cNvPr id="5" name="Curved Connector 4">
            <a:extLst>
              <a:ext uri="{FF2B5EF4-FFF2-40B4-BE49-F238E27FC236}">
                <a16:creationId xmlns:a16="http://schemas.microsoft.com/office/drawing/2014/main" id="{F338EFA1-C8FE-FE45-A022-29560FD0BE1C}"/>
              </a:ext>
            </a:extLst>
          </p:cNvPr>
          <p:cNvCxnSpPr>
            <a:cxnSpLocks/>
          </p:cNvCxnSpPr>
          <p:nvPr/>
        </p:nvCxnSpPr>
        <p:spPr>
          <a:xfrm rot="5400000" flipH="1" flipV="1">
            <a:off x="5501711" y="5158792"/>
            <a:ext cx="233653" cy="1261662"/>
          </a:xfrm>
          <a:prstGeom prst="curvedConnector3">
            <a:avLst>
              <a:gd name="adj1" fmla="val 199417"/>
            </a:avLst>
          </a:prstGeom>
          <a:ln>
            <a:tailEnd type="triangle"/>
          </a:ln>
        </p:spPr>
        <p:style>
          <a:lnRef idx="1">
            <a:schemeClr val="dk1"/>
          </a:lnRef>
          <a:fillRef idx="0">
            <a:schemeClr val="dk1"/>
          </a:fillRef>
          <a:effectRef idx="0">
            <a:schemeClr val="dk1"/>
          </a:effectRef>
          <a:fontRef idx="minor">
            <a:schemeClr val="tx1"/>
          </a:fontRef>
        </p:style>
      </p:cxnSp>
      <p:sp>
        <p:nvSpPr>
          <p:cNvPr id="36" name="TextBox 35">
            <a:extLst>
              <a:ext uri="{FF2B5EF4-FFF2-40B4-BE49-F238E27FC236}">
                <a16:creationId xmlns:a16="http://schemas.microsoft.com/office/drawing/2014/main" id="{E19004D1-0EAF-FD4F-A63B-B862ADFBB68C}"/>
              </a:ext>
            </a:extLst>
          </p:cNvPr>
          <p:cNvSpPr txBox="1"/>
          <p:nvPr/>
        </p:nvSpPr>
        <p:spPr>
          <a:xfrm>
            <a:off x="1834755" y="1539112"/>
            <a:ext cx="3464958" cy="584775"/>
          </a:xfrm>
          <a:prstGeom prst="rect">
            <a:avLst/>
          </a:prstGeom>
          <a:noFill/>
        </p:spPr>
        <p:txBody>
          <a:bodyPr wrap="square">
            <a:spAutoFit/>
          </a:bodyPr>
          <a:lstStyle/>
          <a:p>
            <a:pPr algn="ctr"/>
            <a:r>
              <a:rPr lang="en-US" sz="1600" b="1" dirty="0">
                <a:solidFill>
                  <a:srgbClr val="FF0000"/>
                </a:solidFill>
              </a:rPr>
              <a:t>SRC is a point source</a:t>
            </a:r>
          </a:p>
          <a:p>
            <a:pPr algn="ctr"/>
            <a:r>
              <a:rPr lang="en-US" sz="1600" b="1" dirty="0">
                <a:solidFill>
                  <a:srgbClr val="FF0000"/>
                </a:solidFill>
              </a:rPr>
              <a:t>SRC diameter &lt;&lt; distance to aircraft</a:t>
            </a:r>
          </a:p>
        </p:txBody>
      </p:sp>
      <p:sp>
        <p:nvSpPr>
          <p:cNvPr id="43" name="TextBox 42">
            <a:extLst>
              <a:ext uri="{FF2B5EF4-FFF2-40B4-BE49-F238E27FC236}">
                <a16:creationId xmlns:a16="http://schemas.microsoft.com/office/drawing/2014/main" id="{E32B03E7-5E92-4156-EB7F-4ADD3DC8C80A}"/>
              </a:ext>
            </a:extLst>
          </p:cNvPr>
          <p:cNvSpPr txBox="1"/>
          <p:nvPr/>
        </p:nvSpPr>
        <p:spPr>
          <a:xfrm>
            <a:off x="447349" y="5266104"/>
            <a:ext cx="2043252"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Units of spectral </a:t>
            </a:r>
            <a:r>
              <a:rPr lang="en-US" sz="1400" dirty="0">
                <a:solidFill>
                  <a:prstClr val="black"/>
                </a:solidFill>
                <a:latin typeface="Calibri" panose="020F0502020204030204" pitchFamily="34" charset="0"/>
                <a:cs typeface="Calibri" panose="020F0502020204030204" pitchFamily="34" charset="0"/>
              </a:rPr>
              <a:t>radiance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prstClr val="black"/>
                </a:solidFill>
                <a:latin typeface="Calibri" panose="020F0502020204030204" pitchFamily="34" charset="0"/>
                <a:cs typeface="Calibri" panose="020F0502020204030204" pitchFamily="34" charset="0"/>
              </a:rPr>
              <a:t>W.cm</a:t>
            </a:r>
            <a:r>
              <a:rPr lang="en-US" sz="1400" baseline="30000" dirty="0">
                <a:solidFill>
                  <a:prstClr val="black"/>
                </a:solidFill>
                <a:latin typeface="Calibri" panose="020F0502020204030204" pitchFamily="34" charset="0"/>
                <a:cs typeface="Calibri" panose="020F0502020204030204" pitchFamily="34" charset="0"/>
              </a:rPr>
              <a:t>-2</a:t>
            </a:r>
            <a:r>
              <a:rPr lang="en-US" sz="1400" dirty="0">
                <a:solidFill>
                  <a:prstClr val="black"/>
                </a:solidFill>
                <a:latin typeface="Calibri" panose="020F0502020204030204" pitchFamily="34" charset="0"/>
                <a:cs typeface="Calibri" panose="020F0502020204030204" pitchFamily="34" charset="0"/>
              </a:rPr>
              <a:t>.</a:t>
            </a:r>
            <a:r>
              <a:rPr lang="en-US" sz="1400" dirty="0">
                <a:solidFill>
                  <a:prstClr val="black"/>
                </a:solidFill>
                <a:latin typeface="Symbol" pitchFamily="2" charset="2"/>
                <a:cs typeface="Calibri" panose="020F0502020204030204" pitchFamily="34" charset="0"/>
              </a:rPr>
              <a:t>m</a:t>
            </a:r>
            <a:r>
              <a:rPr lang="en-US" sz="1400" dirty="0">
                <a:solidFill>
                  <a:prstClr val="black"/>
                </a:solidFill>
                <a:latin typeface="Calibri" panose="020F0502020204030204" pitchFamily="34" charset="0"/>
                <a:cs typeface="Calibri" panose="020F0502020204030204" pitchFamily="34" charset="0"/>
              </a:rPr>
              <a:t>m</a:t>
            </a:r>
            <a:r>
              <a:rPr lang="en-US" sz="1400" baseline="30000" dirty="0">
                <a:solidFill>
                  <a:prstClr val="black"/>
                </a:solidFill>
                <a:latin typeface="Calibri" panose="020F0502020204030204" pitchFamily="34" charset="0"/>
                <a:cs typeface="Calibri" panose="020F0502020204030204" pitchFamily="34" charset="0"/>
              </a:rPr>
              <a:t>-1</a:t>
            </a:r>
            <a:r>
              <a:rPr lang="en-US" sz="1400" dirty="0">
                <a:solidFill>
                  <a:prstClr val="black"/>
                </a:solidFill>
                <a:latin typeface="Calibri" panose="020F0502020204030204" pitchFamily="34" charset="0"/>
                <a:cs typeface="Calibri" panose="020F0502020204030204" pitchFamily="34" charset="0"/>
              </a:rPr>
              <a:t>.sr</a:t>
            </a:r>
            <a:r>
              <a:rPr lang="en-US" sz="1400" baseline="30000" dirty="0">
                <a:solidFill>
                  <a:prstClr val="black"/>
                </a:solidFill>
                <a:latin typeface="Calibri" panose="020F0502020204030204" pitchFamily="34" charset="0"/>
                <a:cs typeface="Calibri" panose="020F0502020204030204" pitchFamily="34" charset="0"/>
              </a:rPr>
              <a:t>-1</a:t>
            </a:r>
            <a:endParaRPr kumimoji="0" lang="en-US" sz="1400" b="0" i="0" u="none" strike="noStrike" kern="1200" cap="none" spc="0" normalizeH="0" baseline="3000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46" name="TextBox 45">
            <a:extLst>
              <a:ext uri="{FF2B5EF4-FFF2-40B4-BE49-F238E27FC236}">
                <a16:creationId xmlns:a16="http://schemas.microsoft.com/office/drawing/2014/main" id="{6296F349-8D59-7BA2-7008-764A21BC8072}"/>
              </a:ext>
            </a:extLst>
          </p:cNvPr>
          <p:cNvSpPr txBox="1"/>
          <p:nvPr/>
        </p:nvSpPr>
        <p:spPr>
          <a:xfrm>
            <a:off x="2995825" y="6209106"/>
            <a:ext cx="214744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Units of spectral i</a:t>
            </a:r>
            <a:r>
              <a:rPr lang="en-US" sz="1400" dirty="0" err="1">
                <a:solidFill>
                  <a:prstClr val="black"/>
                </a:solidFill>
                <a:latin typeface="Calibri" panose="020F0502020204030204" pitchFamily="34" charset="0"/>
                <a:cs typeface="Calibri" panose="020F0502020204030204" pitchFamily="34" charset="0"/>
              </a:rPr>
              <a:t>rradiance</a:t>
            </a:r>
            <a:endParaRPr lang="en-US" sz="1400" dirty="0">
              <a:solidFill>
                <a:prstClr val="black"/>
              </a:solidFill>
              <a:latin typeface="Calibri" panose="020F0502020204030204" pitchFamily="34" charset="0"/>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prstClr val="black"/>
                </a:solidFill>
                <a:latin typeface="Calibri" panose="020F0502020204030204" pitchFamily="34" charset="0"/>
                <a:cs typeface="Calibri" panose="020F0502020204030204" pitchFamily="34" charset="0"/>
              </a:rPr>
              <a:t>W.cm</a:t>
            </a:r>
            <a:r>
              <a:rPr lang="en-US" sz="1400" baseline="30000" dirty="0">
                <a:solidFill>
                  <a:prstClr val="black"/>
                </a:solidFill>
                <a:latin typeface="Calibri" panose="020F0502020204030204" pitchFamily="34" charset="0"/>
                <a:cs typeface="Calibri" panose="020F0502020204030204" pitchFamily="34" charset="0"/>
              </a:rPr>
              <a:t>-2</a:t>
            </a:r>
            <a:r>
              <a:rPr lang="en-US" sz="1400" dirty="0">
                <a:solidFill>
                  <a:prstClr val="black"/>
                </a:solidFill>
                <a:latin typeface="Calibri" panose="020F0502020204030204" pitchFamily="34" charset="0"/>
                <a:cs typeface="Calibri" panose="020F0502020204030204" pitchFamily="34" charset="0"/>
              </a:rPr>
              <a:t>.</a:t>
            </a:r>
            <a:r>
              <a:rPr lang="en-US" sz="1400" dirty="0">
                <a:solidFill>
                  <a:prstClr val="black"/>
                </a:solidFill>
                <a:latin typeface="Symbol" pitchFamily="2" charset="2"/>
                <a:cs typeface="Calibri" panose="020F0502020204030204" pitchFamily="34" charset="0"/>
              </a:rPr>
              <a:t>m</a:t>
            </a:r>
            <a:r>
              <a:rPr lang="en-US" sz="1400" dirty="0">
                <a:solidFill>
                  <a:prstClr val="black"/>
                </a:solidFill>
                <a:latin typeface="Calibri" panose="020F0502020204030204" pitchFamily="34" charset="0"/>
                <a:cs typeface="Calibri" panose="020F0502020204030204" pitchFamily="34" charset="0"/>
              </a:rPr>
              <a:t>m</a:t>
            </a:r>
            <a:r>
              <a:rPr lang="en-US" sz="1400" baseline="30000" dirty="0">
                <a:solidFill>
                  <a:prstClr val="black"/>
                </a:solidFill>
                <a:latin typeface="Calibri" panose="020F0502020204030204" pitchFamily="34" charset="0"/>
                <a:cs typeface="Calibri" panose="020F0502020204030204" pitchFamily="34" charset="0"/>
              </a:rPr>
              <a:t>-1</a:t>
            </a:r>
            <a:endParaRPr kumimoji="0" lang="en-US" sz="1400" b="0" i="0" u="none" strike="noStrike" kern="1200" cap="none" spc="0" normalizeH="0" baseline="30000" noProof="0" dirty="0">
              <a:ln>
                <a:noFill/>
              </a:ln>
              <a:solidFill>
                <a:prstClr val="black"/>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32817974"/>
      </p:ext>
    </p:extLst>
  </p:cSld>
  <p:clrMapOvr>
    <a:masterClrMapping/>
  </p:clrMapOvr>
  <p:transition spd="slow" advTm="100072">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F91B0750-1126-654F-AF24-B2E7FC8708FA}"/>
              </a:ext>
            </a:extLst>
          </p:cNvPr>
          <p:cNvSpPr>
            <a:spLocks noGrp="1"/>
          </p:cNvSpPr>
          <p:nvPr>
            <p:ph type="title"/>
          </p:nvPr>
        </p:nvSpPr>
        <p:spPr>
          <a:xfrm>
            <a:off x="838200" y="0"/>
            <a:ext cx="10515600" cy="1325563"/>
          </a:xfrm>
        </p:spPr>
        <p:txBody>
          <a:bodyPr/>
          <a:lstStyle/>
          <a:p>
            <a:pPr algn="ctr"/>
            <a:r>
              <a:rPr lang="en-US" b="1" dirty="0">
                <a:solidFill>
                  <a:schemeClr val="bg1"/>
                </a:solidFill>
              </a:rPr>
              <a:t>View Angle</a:t>
            </a:r>
          </a:p>
        </p:txBody>
      </p:sp>
      <p:sp>
        <p:nvSpPr>
          <p:cNvPr id="10" name="Slide Number Placeholder 5">
            <a:extLst>
              <a:ext uri="{FF2B5EF4-FFF2-40B4-BE49-F238E27FC236}">
                <a16:creationId xmlns:a16="http://schemas.microsoft.com/office/drawing/2014/main" id="{03C09DE6-7564-154E-8EEB-226E9FE2A3F8}"/>
              </a:ext>
            </a:extLst>
          </p:cNvPr>
          <p:cNvSpPr>
            <a:spLocks noGrp="1"/>
          </p:cNvSpPr>
          <p:nvPr>
            <p:ph type="sldNum" sz="quarter" idx="4294967295"/>
          </p:nvPr>
        </p:nvSpPr>
        <p:spPr>
          <a:xfrm>
            <a:off x="9448800" y="6492872"/>
            <a:ext cx="2743200" cy="365125"/>
          </a:xfrm>
        </p:spPr>
        <p:txBody>
          <a:bodyPr/>
          <a:lstStyle>
            <a:lvl1pPr>
              <a:defRPr sz="1000">
                <a:solidFill>
                  <a:schemeClr val="tx1"/>
                </a:solidFill>
              </a:defRPr>
            </a:lvl1pPr>
          </a:lstStyle>
          <a:p>
            <a:fld id="{7ABC26D0-6559-5840-9AE2-C58C7BF0A957}" type="slidenum">
              <a:rPr lang="en-US" smtClean="0"/>
              <a:pPr/>
              <a:t>16</a:t>
            </a:fld>
            <a:endParaRPr lang="en-US" dirty="0"/>
          </a:p>
        </p:txBody>
      </p:sp>
      <p:sp>
        <p:nvSpPr>
          <p:cNvPr id="12" name="Date Placeholder 3">
            <a:extLst>
              <a:ext uri="{FF2B5EF4-FFF2-40B4-BE49-F238E27FC236}">
                <a16:creationId xmlns:a16="http://schemas.microsoft.com/office/drawing/2014/main" id="{2377D97E-0717-C548-9793-C40C999B540B}"/>
              </a:ext>
            </a:extLst>
          </p:cNvPr>
          <p:cNvSpPr>
            <a:spLocks noGrp="1"/>
          </p:cNvSpPr>
          <p:nvPr>
            <p:ph type="dt" sz="half" idx="4294967295"/>
          </p:nvPr>
        </p:nvSpPr>
        <p:spPr>
          <a:xfrm>
            <a:off x="0" y="6492875"/>
            <a:ext cx="2743200" cy="365125"/>
          </a:xfrm>
        </p:spPr>
        <p:txBody>
          <a:bodyPr/>
          <a:lstStyle>
            <a:lvl1pPr>
              <a:defRPr sz="1000">
                <a:solidFill>
                  <a:schemeClr val="tx1"/>
                </a:solidFill>
              </a:defRPr>
            </a:lvl1pPr>
          </a:lstStyle>
          <a:p>
            <a:r>
              <a:rPr lang="en-US" dirty="0"/>
              <a:t>June 29, 2022</a:t>
            </a:r>
          </a:p>
        </p:txBody>
      </p:sp>
      <p:sp>
        <p:nvSpPr>
          <p:cNvPr id="14" name="Footer Placeholder 4">
            <a:extLst>
              <a:ext uri="{FF2B5EF4-FFF2-40B4-BE49-F238E27FC236}">
                <a16:creationId xmlns:a16="http://schemas.microsoft.com/office/drawing/2014/main" id="{39848D3B-2203-114B-95E0-FECFEBB0B0DB}"/>
              </a:ext>
            </a:extLst>
          </p:cNvPr>
          <p:cNvSpPr>
            <a:spLocks noGrp="1"/>
          </p:cNvSpPr>
          <p:nvPr>
            <p:ph type="ftr" sz="quarter" idx="4294967295"/>
          </p:nvPr>
        </p:nvSpPr>
        <p:spPr>
          <a:xfrm>
            <a:off x="4038600" y="6492875"/>
            <a:ext cx="4114800" cy="365125"/>
          </a:xfrm>
        </p:spPr>
        <p:txBody>
          <a:bodyPr/>
          <a:lstStyle>
            <a:lvl1pPr>
              <a:defRPr sz="1000">
                <a:solidFill>
                  <a:schemeClr val="tx1"/>
                </a:solidFill>
              </a:defRPr>
            </a:lvl1pPr>
          </a:lstStyle>
          <a:p>
            <a:r>
              <a:rPr lang="en-US" dirty="0"/>
              <a:t>AIAA AVIATION 2022, Chicago, IL</a:t>
            </a:r>
          </a:p>
        </p:txBody>
      </p:sp>
      <p:pic>
        <p:nvPicPr>
          <p:cNvPr id="6" name="Picture 5">
            <a:extLst>
              <a:ext uri="{FF2B5EF4-FFF2-40B4-BE49-F238E27FC236}">
                <a16:creationId xmlns:a16="http://schemas.microsoft.com/office/drawing/2014/main" id="{BB44048A-2334-3345-9E0F-C1E4A2D12D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00357"/>
            <a:ext cx="6779514" cy="2154936"/>
          </a:xfrm>
          <a:prstGeom prst="rect">
            <a:avLst/>
          </a:prstGeom>
        </p:spPr>
      </p:pic>
      <p:pic>
        <p:nvPicPr>
          <p:cNvPr id="8" name="Picture 7">
            <a:extLst>
              <a:ext uri="{FF2B5EF4-FFF2-40B4-BE49-F238E27FC236}">
                <a16:creationId xmlns:a16="http://schemas.microsoft.com/office/drawing/2014/main" id="{DFE88C23-66F0-B14D-83CC-7FDA4C10D86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184012"/>
            <a:ext cx="6779514" cy="2154936"/>
          </a:xfrm>
          <a:prstGeom prst="rect">
            <a:avLst/>
          </a:prstGeom>
        </p:spPr>
      </p:pic>
      <p:sp>
        <p:nvSpPr>
          <p:cNvPr id="13" name="TextBox 12">
            <a:extLst>
              <a:ext uri="{FF2B5EF4-FFF2-40B4-BE49-F238E27FC236}">
                <a16:creationId xmlns:a16="http://schemas.microsoft.com/office/drawing/2014/main" id="{8E735781-384C-4C4B-8999-203286D683AC}"/>
              </a:ext>
            </a:extLst>
          </p:cNvPr>
          <p:cNvSpPr txBox="1"/>
          <p:nvPr/>
        </p:nvSpPr>
        <p:spPr>
          <a:xfrm>
            <a:off x="552890" y="1261764"/>
            <a:ext cx="5760744" cy="369332"/>
          </a:xfrm>
          <a:prstGeom prst="rect">
            <a:avLst/>
          </a:prstGeom>
          <a:noFill/>
        </p:spPr>
        <p:txBody>
          <a:bodyPr wrap="none" rtlCol="0">
            <a:spAutoFit/>
          </a:bodyPr>
          <a:lstStyle/>
          <a:p>
            <a:r>
              <a:rPr lang="en-US" b="1" dirty="0"/>
              <a:t>TEMPERATURE ISOSURFACES (T = 4000 K, 9000 K, 14000 K)</a:t>
            </a:r>
          </a:p>
        </p:txBody>
      </p:sp>
      <p:sp>
        <p:nvSpPr>
          <p:cNvPr id="15" name="TextBox 14">
            <a:extLst>
              <a:ext uri="{FF2B5EF4-FFF2-40B4-BE49-F238E27FC236}">
                <a16:creationId xmlns:a16="http://schemas.microsoft.com/office/drawing/2014/main" id="{EE3E0800-C89E-6044-8938-2DEC2536D88E}"/>
              </a:ext>
            </a:extLst>
          </p:cNvPr>
          <p:cNvSpPr txBox="1"/>
          <p:nvPr/>
        </p:nvSpPr>
        <p:spPr>
          <a:xfrm>
            <a:off x="1602728" y="3845419"/>
            <a:ext cx="3643305" cy="369332"/>
          </a:xfrm>
          <a:prstGeom prst="rect">
            <a:avLst/>
          </a:prstGeom>
          <a:noFill/>
        </p:spPr>
        <p:txBody>
          <a:bodyPr wrap="none" rtlCol="0">
            <a:spAutoFit/>
          </a:bodyPr>
          <a:lstStyle/>
          <a:p>
            <a:r>
              <a:rPr lang="en-US" b="1" dirty="0"/>
              <a:t>SURFACE TEMPERATURE CONTOURS</a:t>
            </a:r>
          </a:p>
        </p:txBody>
      </p:sp>
      <mc:AlternateContent xmlns:mc="http://schemas.openxmlformats.org/markup-compatibility/2006" xmlns:a14="http://schemas.microsoft.com/office/drawing/2010/main">
        <mc:Choice Requires="a14">
          <p:sp>
            <p:nvSpPr>
              <p:cNvPr id="16" name="Content Placeholder 2">
                <a:extLst>
                  <a:ext uri="{FF2B5EF4-FFF2-40B4-BE49-F238E27FC236}">
                    <a16:creationId xmlns:a16="http://schemas.microsoft.com/office/drawing/2014/main" id="{11AF223D-FEAC-9447-9E91-1A84041D91AD}"/>
                  </a:ext>
                </a:extLst>
              </p:cNvPr>
              <p:cNvSpPr>
                <a:spLocks noGrp="1"/>
              </p:cNvSpPr>
              <p:nvPr>
                <p:ph idx="1"/>
              </p:nvPr>
            </p:nvSpPr>
            <p:spPr>
              <a:xfrm>
                <a:off x="7026236" y="1813569"/>
                <a:ext cx="5043431" cy="4300828"/>
              </a:xfrm>
            </p:spPr>
            <p:txBody>
              <a:bodyPr>
                <a:noAutofit/>
              </a:bodyPr>
              <a:lstStyle/>
              <a:p>
                <a:r>
                  <a:rPr lang="en-US" sz="2000" dirty="0"/>
                  <a:t>Exploit rotational symmetry of SRC</a:t>
                </a:r>
              </a:p>
              <a:p>
                <a:r>
                  <a:rPr lang="en-US" sz="2000" dirty="0"/>
                  <a:t>Sight vector is in the </a:t>
                </a:r>
                <a14:m>
                  <m:oMath xmlns:m="http://schemas.openxmlformats.org/officeDocument/2006/math">
                    <m:r>
                      <a:rPr lang="en-US" sz="2000" i="1" dirty="0" smtClean="0">
                        <a:latin typeface="Cambria Math" panose="02040503050406030204" pitchFamily="18" charset="0"/>
                      </a:rPr>
                      <m:t>𝑥𝑦</m:t>
                    </m:r>
                  </m:oMath>
                </a14:m>
                <a:r>
                  <a:rPr lang="en-US" sz="2000" dirty="0"/>
                  <a:t> plane (yaw plane)</a:t>
                </a:r>
              </a:p>
              <a:p>
                <a:r>
                  <a:rPr lang="en-US" sz="2000" dirty="0"/>
                  <a:t>View angle of 0° </a:t>
                </a:r>
                <a14:m>
                  <m:oMath xmlns:m="http://schemas.openxmlformats.org/officeDocument/2006/math">
                    <m:r>
                      <a:rPr lang="en-US" sz="2000" i="1" smtClean="0">
                        <a:latin typeface="Cambria Math" panose="02040503050406030204" pitchFamily="18" charset="0"/>
                        <a:ea typeface="Cambria Math" panose="02040503050406030204" pitchFamily="18" charset="0"/>
                      </a:rPr>
                      <m:t>⟶</m:t>
                    </m:r>
                  </m:oMath>
                </a14:m>
                <a:r>
                  <a:rPr lang="en-US" sz="2000" dirty="0"/>
                  <a:t> head on view</a:t>
                </a:r>
              </a:p>
              <a:p>
                <a:r>
                  <a:rPr lang="en-US" sz="2000" dirty="0"/>
                  <a:t>As angle increases:</a:t>
                </a:r>
              </a:p>
              <a:p>
                <a:pPr lvl="1"/>
                <a:r>
                  <a:rPr lang="en-US" sz="1800" dirty="0"/>
                  <a:t>More of the hot shoulder comes into view</a:t>
                </a:r>
              </a:p>
              <a:p>
                <a:pPr lvl="1"/>
                <a:r>
                  <a:rPr lang="en-US" sz="1800" dirty="0"/>
                  <a:t>More of the radiating wake comes into view</a:t>
                </a:r>
              </a:p>
              <a:p>
                <a:r>
                  <a:rPr lang="en-US" sz="2000" dirty="0"/>
                  <a:t>Up to a view angle = cone angle, backshell remains “hidden”</a:t>
                </a:r>
              </a:p>
              <a:p>
                <a:r>
                  <a:rPr lang="en-US" sz="2000" dirty="0"/>
                  <a:t>Radiance on the view plane is due to emission from shock-heated gas envelope </a:t>
                </a:r>
                <a:r>
                  <a:rPr lang="en-US" sz="2000" u="sng" dirty="0"/>
                  <a:t>and</a:t>
                </a:r>
                <a:r>
                  <a:rPr lang="en-US" sz="2000" i="1" dirty="0"/>
                  <a:t> </a:t>
                </a:r>
                <a:r>
                  <a:rPr lang="en-US" sz="2000" dirty="0" err="1"/>
                  <a:t>aeroheated</a:t>
                </a:r>
                <a:r>
                  <a:rPr lang="en-US" sz="2000" dirty="0"/>
                  <a:t> surface of known emissivity</a:t>
                </a:r>
              </a:p>
            </p:txBody>
          </p:sp>
        </mc:Choice>
        <mc:Fallback xmlns="">
          <p:sp>
            <p:nvSpPr>
              <p:cNvPr id="16" name="Content Placeholder 2">
                <a:extLst>
                  <a:ext uri="{FF2B5EF4-FFF2-40B4-BE49-F238E27FC236}">
                    <a16:creationId xmlns:a16="http://schemas.microsoft.com/office/drawing/2014/main" id="{11AF223D-FEAC-9447-9E91-1A84041D91AD}"/>
                  </a:ext>
                </a:extLst>
              </p:cNvPr>
              <p:cNvSpPr>
                <a:spLocks noGrp="1" noRot="1" noChangeAspect="1" noMove="1" noResize="1" noEditPoints="1" noAdjustHandles="1" noChangeArrowheads="1" noChangeShapeType="1" noTextEdit="1"/>
              </p:cNvSpPr>
              <p:nvPr>
                <p:ph idx="1"/>
              </p:nvPr>
            </p:nvSpPr>
            <p:spPr>
              <a:xfrm>
                <a:off x="7026236" y="1813569"/>
                <a:ext cx="5043431" cy="4300828"/>
              </a:xfrm>
              <a:blipFill>
                <a:blip r:embed="rId7"/>
                <a:stretch>
                  <a:fillRect l="-1005" t="-1770"/>
                </a:stretch>
              </a:blipFill>
            </p:spPr>
            <p:txBody>
              <a:bodyPr/>
              <a:lstStyle/>
              <a:p>
                <a:r>
                  <a:rPr lang="en-US">
                    <a:noFill/>
                  </a:rPr>
                  <a:t> </a:t>
                </a:r>
              </a:p>
            </p:txBody>
          </p:sp>
        </mc:Fallback>
      </mc:AlternateContent>
    </p:spTree>
    <p:extLst>
      <p:ext uri="{BB962C8B-B14F-4D97-AF65-F5344CB8AC3E}">
        <p14:creationId xmlns:p14="http://schemas.microsoft.com/office/powerpoint/2010/main" val="357220244"/>
      </p:ext>
    </p:extLst>
  </p:cSld>
  <p:clrMapOvr>
    <a:masterClrMapping/>
  </p:clrMapOvr>
  <p:transition advTm="59591">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F91B0750-1126-654F-AF24-B2E7FC8708FA}"/>
              </a:ext>
            </a:extLst>
          </p:cNvPr>
          <p:cNvSpPr>
            <a:spLocks noGrp="1"/>
          </p:cNvSpPr>
          <p:nvPr>
            <p:ph type="title"/>
          </p:nvPr>
        </p:nvSpPr>
        <p:spPr>
          <a:xfrm>
            <a:off x="838200" y="0"/>
            <a:ext cx="10515600" cy="1325563"/>
          </a:xfrm>
        </p:spPr>
        <p:txBody>
          <a:bodyPr/>
          <a:lstStyle/>
          <a:p>
            <a:pPr algn="ctr"/>
            <a:r>
              <a:rPr lang="en-US" b="1" dirty="0">
                <a:solidFill>
                  <a:schemeClr val="bg1"/>
                </a:solidFill>
              </a:rPr>
              <a:t>Best-Estimated Trajectory</a:t>
            </a:r>
            <a:br>
              <a:rPr lang="en-US" b="1" dirty="0">
                <a:solidFill>
                  <a:schemeClr val="bg1"/>
                </a:solidFill>
              </a:rPr>
            </a:br>
            <a:r>
              <a:rPr lang="en-US" sz="3200" b="1" dirty="0">
                <a:solidFill>
                  <a:schemeClr val="bg1"/>
                </a:solidFill>
              </a:rPr>
              <a:t>(courtesy JAXA)</a:t>
            </a:r>
          </a:p>
        </p:txBody>
      </p:sp>
      <p:sp>
        <p:nvSpPr>
          <p:cNvPr id="9" name="Content Placeholder 2">
            <a:extLst>
              <a:ext uri="{FF2B5EF4-FFF2-40B4-BE49-F238E27FC236}">
                <a16:creationId xmlns:a16="http://schemas.microsoft.com/office/drawing/2014/main" id="{9BF4C87B-45D2-4C45-A860-3B325BD8CB1F}"/>
              </a:ext>
            </a:extLst>
          </p:cNvPr>
          <p:cNvSpPr>
            <a:spLocks noGrp="1"/>
          </p:cNvSpPr>
          <p:nvPr>
            <p:ph idx="1"/>
          </p:nvPr>
        </p:nvSpPr>
        <p:spPr>
          <a:xfrm>
            <a:off x="7447280" y="1485900"/>
            <a:ext cx="4611370" cy="4945404"/>
          </a:xfrm>
        </p:spPr>
        <p:txBody>
          <a:bodyPr>
            <a:noAutofit/>
          </a:bodyPr>
          <a:lstStyle/>
          <a:p>
            <a:r>
              <a:rPr lang="en-US" sz="2000" dirty="0"/>
              <a:t>Best-estimated trajectories (BET) of Stardust and Hayabusa2 are shown</a:t>
            </a:r>
          </a:p>
          <a:p>
            <a:r>
              <a:rPr lang="en-US" sz="2000" dirty="0"/>
              <a:t>The thick dark lines overlaid on the altitude-velocity traces represent the observation period</a:t>
            </a:r>
          </a:p>
          <a:p>
            <a:pPr lvl="1"/>
            <a:r>
              <a:rPr lang="en-US" sz="1800" dirty="0"/>
              <a:t>The thick light lines represent the approximate time period of peak radiative heating </a:t>
            </a:r>
            <a:r>
              <a:rPr lang="en-US" sz="1800" i="1" dirty="0"/>
              <a:t>to</a:t>
            </a:r>
            <a:r>
              <a:rPr lang="en-US" sz="1800" dirty="0"/>
              <a:t> the vehicle</a:t>
            </a:r>
          </a:p>
          <a:p>
            <a:r>
              <a:rPr lang="en-US" sz="2000" dirty="0"/>
              <a:t>The dashed lines represent </a:t>
            </a:r>
            <a:r>
              <a:rPr lang="en-US" sz="2000" i="1" dirty="0"/>
              <a:t>equilibrium </a:t>
            </a:r>
            <a:r>
              <a:rPr lang="en-US" sz="2000" dirty="0"/>
              <a:t>contours of O, N, and e</a:t>
            </a:r>
            <a:r>
              <a:rPr lang="en-US" sz="2000" baseline="30000" dirty="0"/>
              <a:t>–</a:t>
            </a:r>
            <a:r>
              <a:rPr lang="en-US" sz="2000" dirty="0"/>
              <a:t> mole fractions</a:t>
            </a:r>
          </a:p>
          <a:p>
            <a:r>
              <a:rPr lang="en-US" sz="2000" dirty="0"/>
              <a:t>The closed symbols represent points along the BET</a:t>
            </a:r>
          </a:p>
          <a:p>
            <a:pPr lvl="1"/>
            <a:r>
              <a:rPr lang="en-US" sz="1800" dirty="0"/>
              <a:t>Points are separated by a 2.5 s</a:t>
            </a:r>
          </a:p>
          <a:p>
            <a:pPr lvl="1"/>
            <a:r>
              <a:rPr lang="en-US" sz="1800" dirty="0"/>
              <a:t>Flow computations at these points</a:t>
            </a:r>
          </a:p>
          <a:p>
            <a:pPr lvl="1"/>
            <a:r>
              <a:rPr lang="en-US" sz="1800" dirty="0"/>
              <a:t>Imaging computations from t = 67.5 s to t = 87.5 s</a:t>
            </a:r>
          </a:p>
        </p:txBody>
      </p:sp>
      <p:sp>
        <p:nvSpPr>
          <p:cNvPr id="10" name="Slide Number Placeholder 5">
            <a:extLst>
              <a:ext uri="{FF2B5EF4-FFF2-40B4-BE49-F238E27FC236}">
                <a16:creationId xmlns:a16="http://schemas.microsoft.com/office/drawing/2014/main" id="{03C09DE6-7564-154E-8EEB-226E9FE2A3F8}"/>
              </a:ext>
            </a:extLst>
          </p:cNvPr>
          <p:cNvSpPr>
            <a:spLocks noGrp="1"/>
          </p:cNvSpPr>
          <p:nvPr>
            <p:ph type="sldNum" sz="quarter" idx="4294967295"/>
          </p:nvPr>
        </p:nvSpPr>
        <p:spPr>
          <a:xfrm>
            <a:off x="9448800" y="6492872"/>
            <a:ext cx="2743200" cy="365125"/>
          </a:xfrm>
        </p:spPr>
        <p:txBody>
          <a:bodyPr/>
          <a:lstStyle>
            <a:lvl1pPr>
              <a:defRPr sz="1000">
                <a:solidFill>
                  <a:schemeClr val="tx1"/>
                </a:solidFill>
              </a:defRPr>
            </a:lvl1pPr>
          </a:lstStyle>
          <a:p>
            <a:fld id="{7ABC26D0-6559-5840-9AE2-C58C7BF0A957}" type="slidenum">
              <a:rPr lang="en-US" smtClean="0"/>
              <a:pPr/>
              <a:t>17</a:t>
            </a:fld>
            <a:endParaRPr lang="en-US" dirty="0"/>
          </a:p>
        </p:txBody>
      </p:sp>
      <p:pic>
        <p:nvPicPr>
          <p:cNvPr id="4" name="Picture 3">
            <a:extLst>
              <a:ext uri="{FF2B5EF4-FFF2-40B4-BE49-F238E27FC236}">
                <a16:creationId xmlns:a16="http://schemas.microsoft.com/office/drawing/2014/main" id="{9484691E-8686-5244-926E-8710189053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81328"/>
            <a:ext cx="7447280" cy="4856480"/>
          </a:xfrm>
          <a:prstGeom prst="rect">
            <a:avLst/>
          </a:prstGeom>
        </p:spPr>
      </p:pic>
      <p:sp>
        <p:nvSpPr>
          <p:cNvPr id="12" name="Date Placeholder 3">
            <a:extLst>
              <a:ext uri="{FF2B5EF4-FFF2-40B4-BE49-F238E27FC236}">
                <a16:creationId xmlns:a16="http://schemas.microsoft.com/office/drawing/2014/main" id="{2377D97E-0717-C548-9793-C40C999B540B}"/>
              </a:ext>
            </a:extLst>
          </p:cNvPr>
          <p:cNvSpPr>
            <a:spLocks noGrp="1"/>
          </p:cNvSpPr>
          <p:nvPr>
            <p:ph type="dt" sz="half" idx="4294967295"/>
          </p:nvPr>
        </p:nvSpPr>
        <p:spPr>
          <a:xfrm>
            <a:off x="0" y="6492875"/>
            <a:ext cx="2743200" cy="365125"/>
          </a:xfrm>
        </p:spPr>
        <p:txBody>
          <a:bodyPr/>
          <a:lstStyle>
            <a:lvl1pPr>
              <a:defRPr sz="1000">
                <a:solidFill>
                  <a:schemeClr val="tx1"/>
                </a:solidFill>
              </a:defRPr>
            </a:lvl1pPr>
          </a:lstStyle>
          <a:p>
            <a:r>
              <a:rPr lang="en-US" dirty="0"/>
              <a:t>June 29, 2022</a:t>
            </a:r>
          </a:p>
        </p:txBody>
      </p:sp>
      <p:sp>
        <p:nvSpPr>
          <p:cNvPr id="14" name="Footer Placeholder 4">
            <a:extLst>
              <a:ext uri="{FF2B5EF4-FFF2-40B4-BE49-F238E27FC236}">
                <a16:creationId xmlns:a16="http://schemas.microsoft.com/office/drawing/2014/main" id="{39848D3B-2203-114B-95E0-FECFEBB0B0DB}"/>
              </a:ext>
            </a:extLst>
          </p:cNvPr>
          <p:cNvSpPr>
            <a:spLocks noGrp="1"/>
          </p:cNvSpPr>
          <p:nvPr>
            <p:ph type="ftr" sz="quarter" idx="4294967295"/>
          </p:nvPr>
        </p:nvSpPr>
        <p:spPr>
          <a:xfrm>
            <a:off x="4038600" y="6492875"/>
            <a:ext cx="4114800" cy="365125"/>
          </a:xfrm>
        </p:spPr>
        <p:txBody>
          <a:bodyPr/>
          <a:lstStyle>
            <a:lvl1pPr>
              <a:defRPr sz="1000">
                <a:solidFill>
                  <a:schemeClr val="tx1"/>
                </a:solidFill>
              </a:defRPr>
            </a:lvl1pPr>
          </a:lstStyle>
          <a:p>
            <a:r>
              <a:rPr lang="en-US" dirty="0"/>
              <a:t>AIAA AVIATION 2022, Chicago, IL</a:t>
            </a:r>
          </a:p>
        </p:txBody>
      </p:sp>
    </p:spTree>
    <p:extLst>
      <p:ext uri="{BB962C8B-B14F-4D97-AF65-F5344CB8AC3E}">
        <p14:creationId xmlns:p14="http://schemas.microsoft.com/office/powerpoint/2010/main" val="3559465981"/>
      </p:ext>
    </p:extLst>
  </p:cSld>
  <p:clrMapOvr>
    <a:masterClrMapping/>
  </p:clrMapOvr>
  <p:transition advTm="4514">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hart, line chart&#10;&#10;Description automatically generated">
            <a:extLst>
              <a:ext uri="{FF2B5EF4-FFF2-40B4-BE49-F238E27FC236}">
                <a16:creationId xmlns:a16="http://schemas.microsoft.com/office/drawing/2014/main" id="{D8D65027-1690-0E41-B903-80A79CE95C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80630"/>
            <a:ext cx="7447280" cy="4856480"/>
          </a:xfrm>
          <a:prstGeom prst="rect">
            <a:avLst/>
          </a:prstGeom>
        </p:spPr>
      </p:pic>
      <p:sp>
        <p:nvSpPr>
          <p:cNvPr id="11" name="Title 1">
            <a:extLst>
              <a:ext uri="{FF2B5EF4-FFF2-40B4-BE49-F238E27FC236}">
                <a16:creationId xmlns:a16="http://schemas.microsoft.com/office/drawing/2014/main" id="{F91B0750-1126-654F-AF24-B2E7FC8708FA}"/>
              </a:ext>
            </a:extLst>
          </p:cNvPr>
          <p:cNvSpPr>
            <a:spLocks noGrp="1"/>
          </p:cNvSpPr>
          <p:nvPr>
            <p:ph type="title"/>
          </p:nvPr>
        </p:nvSpPr>
        <p:spPr>
          <a:xfrm>
            <a:off x="838200" y="0"/>
            <a:ext cx="10515600" cy="1325563"/>
          </a:xfrm>
        </p:spPr>
        <p:txBody>
          <a:bodyPr/>
          <a:lstStyle/>
          <a:p>
            <a:pPr algn="ctr"/>
            <a:r>
              <a:rPr lang="en-US" b="1" dirty="0">
                <a:solidFill>
                  <a:schemeClr val="bg1"/>
                </a:solidFill>
              </a:rPr>
              <a:t>Slant Range &amp; View Angle (N520)</a:t>
            </a:r>
            <a:br>
              <a:rPr lang="en-US" b="1" dirty="0">
                <a:solidFill>
                  <a:schemeClr val="bg1"/>
                </a:solidFill>
              </a:rPr>
            </a:br>
            <a:r>
              <a:rPr lang="en-US" sz="3200" b="1" dirty="0">
                <a:solidFill>
                  <a:schemeClr val="bg1"/>
                </a:solidFill>
              </a:rPr>
              <a:t>(courtesy NASA LaRC)</a:t>
            </a:r>
          </a:p>
        </p:txBody>
      </p:sp>
      <p:sp>
        <p:nvSpPr>
          <p:cNvPr id="9" name="Content Placeholder 2">
            <a:extLst>
              <a:ext uri="{FF2B5EF4-FFF2-40B4-BE49-F238E27FC236}">
                <a16:creationId xmlns:a16="http://schemas.microsoft.com/office/drawing/2014/main" id="{9BF4C87B-45D2-4C45-A860-3B325BD8CB1F}"/>
              </a:ext>
            </a:extLst>
          </p:cNvPr>
          <p:cNvSpPr>
            <a:spLocks noGrp="1"/>
          </p:cNvSpPr>
          <p:nvPr>
            <p:ph idx="1"/>
          </p:nvPr>
        </p:nvSpPr>
        <p:spPr>
          <a:xfrm>
            <a:off x="7575075" y="1325562"/>
            <a:ext cx="4422140" cy="5167309"/>
          </a:xfrm>
        </p:spPr>
        <p:txBody>
          <a:bodyPr>
            <a:noAutofit/>
          </a:bodyPr>
          <a:lstStyle/>
          <a:p>
            <a:pPr marL="0" indent="0">
              <a:buNone/>
            </a:pPr>
            <a:r>
              <a:rPr lang="en-US" sz="2000" b="1" u="sng" dirty="0"/>
              <a:t>IF</a:t>
            </a:r>
            <a:r>
              <a:rPr lang="en-US" sz="2000" b="1" dirty="0"/>
              <a:t> SRC and aircraft clocks have been synchronized</a:t>
            </a:r>
          </a:p>
          <a:p>
            <a:r>
              <a:rPr lang="en-US" sz="2000" dirty="0"/>
              <a:t>Slant range varies from ≈500 km down to ≈200 km</a:t>
            </a:r>
          </a:p>
          <a:p>
            <a:r>
              <a:rPr lang="en-US" sz="2000" dirty="0"/>
              <a:t>View angle varies from ≈7° up to ≈13°</a:t>
            </a:r>
            <a:br>
              <a:rPr lang="en-US" sz="2000" dirty="0"/>
            </a:br>
            <a:endParaRPr lang="en-US" sz="2000" dirty="0"/>
          </a:p>
          <a:p>
            <a:pPr marL="0" indent="0">
              <a:buNone/>
            </a:pPr>
            <a:r>
              <a:rPr lang="en-US" sz="2000" b="1" u="sng" dirty="0"/>
              <a:t>IF</a:t>
            </a:r>
            <a:r>
              <a:rPr lang="en-US" sz="2000" b="1" dirty="0"/>
              <a:t> SRC and aircraft clocks have not been synchronized</a:t>
            </a:r>
          </a:p>
          <a:p>
            <a:r>
              <a:rPr lang="en-US" sz="2000" dirty="0"/>
              <a:t>Observation time may need shifting</a:t>
            </a:r>
          </a:p>
          <a:p>
            <a:r>
              <a:rPr lang="en-US" sz="2000" dirty="0"/>
              <a:t>Time shift means observation t = 0 is a few seconds after SRC hit entry interface</a:t>
            </a:r>
          </a:p>
          <a:p>
            <a:r>
              <a:rPr lang="en-US" sz="2000" dirty="0"/>
              <a:t>Time shift implies change in both view angle &amp; slant range</a:t>
            </a:r>
          </a:p>
          <a:p>
            <a:pPr lvl="1"/>
            <a:r>
              <a:rPr lang="en-US" sz="1800" dirty="0"/>
              <a:t>Slant range will decrease and cause SRC to appear “brighter”</a:t>
            </a:r>
          </a:p>
          <a:p>
            <a:endParaRPr lang="en-US" sz="2000" dirty="0"/>
          </a:p>
        </p:txBody>
      </p:sp>
      <p:sp>
        <p:nvSpPr>
          <p:cNvPr id="10" name="Slide Number Placeholder 5">
            <a:extLst>
              <a:ext uri="{FF2B5EF4-FFF2-40B4-BE49-F238E27FC236}">
                <a16:creationId xmlns:a16="http://schemas.microsoft.com/office/drawing/2014/main" id="{03C09DE6-7564-154E-8EEB-226E9FE2A3F8}"/>
              </a:ext>
            </a:extLst>
          </p:cNvPr>
          <p:cNvSpPr>
            <a:spLocks noGrp="1"/>
          </p:cNvSpPr>
          <p:nvPr>
            <p:ph type="sldNum" sz="quarter" idx="4294967295"/>
          </p:nvPr>
        </p:nvSpPr>
        <p:spPr>
          <a:xfrm>
            <a:off x="9448800" y="6492872"/>
            <a:ext cx="2743200" cy="365125"/>
          </a:xfrm>
        </p:spPr>
        <p:txBody>
          <a:bodyPr/>
          <a:lstStyle>
            <a:lvl1pPr>
              <a:defRPr sz="1000">
                <a:solidFill>
                  <a:schemeClr val="tx1"/>
                </a:solidFill>
              </a:defRPr>
            </a:lvl1pPr>
          </a:lstStyle>
          <a:p>
            <a:fld id="{7ABC26D0-6559-5840-9AE2-C58C7BF0A957}" type="slidenum">
              <a:rPr lang="en-US" smtClean="0"/>
              <a:pPr/>
              <a:t>18</a:t>
            </a:fld>
            <a:endParaRPr lang="en-US" dirty="0"/>
          </a:p>
        </p:txBody>
      </p:sp>
      <p:sp>
        <p:nvSpPr>
          <p:cNvPr id="12" name="Date Placeholder 3">
            <a:extLst>
              <a:ext uri="{FF2B5EF4-FFF2-40B4-BE49-F238E27FC236}">
                <a16:creationId xmlns:a16="http://schemas.microsoft.com/office/drawing/2014/main" id="{2377D97E-0717-C548-9793-C40C999B540B}"/>
              </a:ext>
            </a:extLst>
          </p:cNvPr>
          <p:cNvSpPr>
            <a:spLocks noGrp="1"/>
          </p:cNvSpPr>
          <p:nvPr>
            <p:ph type="dt" sz="half" idx="4294967295"/>
          </p:nvPr>
        </p:nvSpPr>
        <p:spPr>
          <a:xfrm>
            <a:off x="0" y="6492875"/>
            <a:ext cx="2743200" cy="365125"/>
          </a:xfrm>
        </p:spPr>
        <p:txBody>
          <a:bodyPr/>
          <a:lstStyle>
            <a:lvl1pPr>
              <a:defRPr sz="1000">
                <a:solidFill>
                  <a:schemeClr val="tx1"/>
                </a:solidFill>
              </a:defRPr>
            </a:lvl1pPr>
          </a:lstStyle>
          <a:p>
            <a:r>
              <a:rPr lang="en-US" dirty="0"/>
              <a:t>June 29, 2022</a:t>
            </a:r>
          </a:p>
        </p:txBody>
      </p:sp>
      <p:sp>
        <p:nvSpPr>
          <p:cNvPr id="14" name="Footer Placeholder 4">
            <a:extLst>
              <a:ext uri="{FF2B5EF4-FFF2-40B4-BE49-F238E27FC236}">
                <a16:creationId xmlns:a16="http://schemas.microsoft.com/office/drawing/2014/main" id="{39848D3B-2203-114B-95E0-FECFEBB0B0DB}"/>
              </a:ext>
            </a:extLst>
          </p:cNvPr>
          <p:cNvSpPr>
            <a:spLocks noGrp="1"/>
          </p:cNvSpPr>
          <p:nvPr>
            <p:ph type="ftr" sz="quarter" idx="4294967295"/>
          </p:nvPr>
        </p:nvSpPr>
        <p:spPr>
          <a:xfrm>
            <a:off x="4038600" y="6492875"/>
            <a:ext cx="4114800" cy="365125"/>
          </a:xfrm>
        </p:spPr>
        <p:txBody>
          <a:bodyPr/>
          <a:lstStyle>
            <a:lvl1pPr>
              <a:defRPr sz="1000">
                <a:solidFill>
                  <a:schemeClr val="tx1"/>
                </a:solidFill>
              </a:defRPr>
            </a:lvl1pPr>
          </a:lstStyle>
          <a:p>
            <a:r>
              <a:rPr lang="en-US" dirty="0"/>
              <a:t>AIAA AVIATION 2022, Chicago, IL</a:t>
            </a:r>
          </a:p>
        </p:txBody>
      </p:sp>
    </p:spTree>
    <p:extLst>
      <p:ext uri="{BB962C8B-B14F-4D97-AF65-F5344CB8AC3E}">
        <p14:creationId xmlns:p14="http://schemas.microsoft.com/office/powerpoint/2010/main" val="2551812403"/>
      </p:ext>
    </p:extLst>
  </p:cSld>
  <p:clrMapOvr>
    <a:masterClrMapping/>
  </p:clrMapOvr>
  <p:transition advTm="2541">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F91B0750-1126-654F-AF24-B2E7FC8708FA}"/>
              </a:ext>
            </a:extLst>
          </p:cNvPr>
          <p:cNvSpPr>
            <a:spLocks noGrp="1"/>
          </p:cNvSpPr>
          <p:nvPr>
            <p:ph type="title"/>
          </p:nvPr>
        </p:nvSpPr>
        <p:spPr>
          <a:xfrm>
            <a:off x="838200" y="0"/>
            <a:ext cx="10515600" cy="1325563"/>
          </a:xfrm>
        </p:spPr>
        <p:txBody>
          <a:bodyPr>
            <a:normAutofit/>
          </a:bodyPr>
          <a:lstStyle/>
          <a:p>
            <a:pPr algn="ctr"/>
            <a:r>
              <a:rPr lang="en-US" b="1" dirty="0">
                <a:solidFill>
                  <a:schemeClr val="bg1"/>
                </a:solidFill>
              </a:rPr>
              <a:t>Measured &amp; Calibrated Irradiance</a:t>
            </a:r>
            <a:br>
              <a:rPr lang="en-US" b="1" dirty="0">
                <a:solidFill>
                  <a:schemeClr val="bg1"/>
                </a:solidFill>
              </a:rPr>
            </a:br>
            <a:r>
              <a:rPr lang="en-US" sz="3200" b="1" dirty="0">
                <a:solidFill>
                  <a:schemeClr val="bg1"/>
                </a:solidFill>
              </a:rPr>
              <a:t>(courtesy Torch Technologies)</a:t>
            </a:r>
          </a:p>
        </p:txBody>
      </p:sp>
      <p:sp>
        <p:nvSpPr>
          <p:cNvPr id="9" name="Content Placeholder 2">
            <a:extLst>
              <a:ext uri="{FF2B5EF4-FFF2-40B4-BE49-F238E27FC236}">
                <a16:creationId xmlns:a16="http://schemas.microsoft.com/office/drawing/2014/main" id="{9BF4C87B-45D2-4C45-A860-3B325BD8CB1F}"/>
              </a:ext>
            </a:extLst>
          </p:cNvPr>
          <p:cNvSpPr>
            <a:spLocks noGrp="1"/>
          </p:cNvSpPr>
          <p:nvPr>
            <p:ph idx="1"/>
          </p:nvPr>
        </p:nvSpPr>
        <p:spPr>
          <a:xfrm>
            <a:off x="89534" y="1167372"/>
            <a:ext cx="12012930" cy="5215332"/>
          </a:xfrm>
        </p:spPr>
        <p:txBody>
          <a:bodyPr>
            <a:noAutofit/>
          </a:bodyPr>
          <a:lstStyle/>
          <a:p>
            <a:r>
              <a:rPr lang="en-US" sz="2400" b="1" dirty="0">
                <a:solidFill>
                  <a:srgbClr val="000000"/>
                </a:solidFill>
              </a:rPr>
              <a:t>Five instruments onboard NASA N520 aircraft</a:t>
            </a:r>
          </a:p>
          <a:p>
            <a:pPr lvl="1"/>
            <a:r>
              <a:rPr lang="en-US" sz="2000" dirty="0">
                <a:solidFill>
                  <a:srgbClr val="000000"/>
                </a:solidFill>
              </a:rPr>
              <a:t>Synchronization of observation and SRC clocks might need to be resolved</a:t>
            </a:r>
          </a:p>
          <a:p>
            <a:pPr lvl="1"/>
            <a:endParaRPr lang="en-US" sz="2200" dirty="0">
              <a:solidFill>
                <a:srgbClr val="000000"/>
              </a:solidFill>
            </a:endParaRPr>
          </a:p>
          <a:p>
            <a:pPr lvl="1"/>
            <a:endParaRPr lang="en-US" sz="2200" dirty="0">
              <a:solidFill>
                <a:srgbClr val="000000"/>
              </a:solidFill>
            </a:endParaRPr>
          </a:p>
          <a:p>
            <a:pPr lvl="1"/>
            <a:endParaRPr lang="en-US" sz="2200" dirty="0">
              <a:solidFill>
                <a:srgbClr val="000000"/>
              </a:solidFill>
            </a:endParaRPr>
          </a:p>
          <a:p>
            <a:pPr lvl="1"/>
            <a:endParaRPr lang="en-US" sz="2200" dirty="0">
              <a:solidFill>
                <a:srgbClr val="000000"/>
              </a:solidFill>
            </a:endParaRPr>
          </a:p>
          <a:p>
            <a:pPr lvl="1"/>
            <a:endParaRPr lang="en-US" sz="2200" dirty="0">
              <a:solidFill>
                <a:srgbClr val="000000"/>
              </a:solidFill>
            </a:endParaRPr>
          </a:p>
          <a:p>
            <a:pPr lvl="1"/>
            <a:endParaRPr lang="en-US" sz="2200" dirty="0">
              <a:solidFill>
                <a:srgbClr val="000000"/>
              </a:solidFill>
            </a:endParaRPr>
          </a:p>
          <a:p>
            <a:pPr lvl="1"/>
            <a:endParaRPr lang="en-US" sz="2200" dirty="0">
              <a:solidFill>
                <a:srgbClr val="000000"/>
              </a:solidFill>
            </a:endParaRPr>
          </a:p>
          <a:p>
            <a:pPr lvl="1"/>
            <a:r>
              <a:rPr lang="en-US" sz="2000" dirty="0">
                <a:solidFill>
                  <a:srgbClr val="000000"/>
                </a:solidFill>
              </a:rPr>
              <a:t>Molecular bands of interest: N</a:t>
            </a:r>
            <a:r>
              <a:rPr lang="en-US" sz="2000" baseline="-25000" dirty="0">
                <a:solidFill>
                  <a:srgbClr val="000000"/>
                </a:solidFill>
              </a:rPr>
              <a:t>2</a:t>
            </a:r>
            <a:r>
              <a:rPr lang="en-US" sz="2000" baseline="30000" dirty="0">
                <a:solidFill>
                  <a:srgbClr val="000000"/>
                </a:solidFill>
              </a:rPr>
              <a:t>+</a:t>
            </a:r>
            <a:r>
              <a:rPr lang="en-US" sz="2000" dirty="0">
                <a:solidFill>
                  <a:srgbClr val="000000"/>
                </a:solidFill>
              </a:rPr>
              <a:t> (1</a:t>
            </a:r>
            <a:r>
              <a:rPr lang="en-US" sz="2000" baseline="30000" dirty="0">
                <a:solidFill>
                  <a:srgbClr val="000000"/>
                </a:solidFill>
              </a:rPr>
              <a:t>st</a:t>
            </a:r>
            <a:r>
              <a:rPr lang="en-US" sz="2000" dirty="0">
                <a:solidFill>
                  <a:srgbClr val="000000"/>
                </a:solidFill>
              </a:rPr>
              <a:t> Neg.), CN (violet), N</a:t>
            </a:r>
            <a:r>
              <a:rPr lang="en-US" sz="2000" baseline="-25000" dirty="0">
                <a:solidFill>
                  <a:srgbClr val="000000"/>
                </a:solidFill>
              </a:rPr>
              <a:t>2</a:t>
            </a:r>
            <a:r>
              <a:rPr lang="en-US" sz="2000" dirty="0">
                <a:solidFill>
                  <a:srgbClr val="000000"/>
                </a:solidFill>
              </a:rPr>
              <a:t> (1</a:t>
            </a:r>
            <a:r>
              <a:rPr lang="en-US" sz="2000" baseline="30000" dirty="0">
                <a:solidFill>
                  <a:srgbClr val="000000"/>
                </a:solidFill>
              </a:rPr>
              <a:t>st</a:t>
            </a:r>
            <a:r>
              <a:rPr lang="en-US" sz="2000" dirty="0">
                <a:solidFill>
                  <a:srgbClr val="000000"/>
                </a:solidFill>
              </a:rPr>
              <a:t> and 2</a:t>
            </a:r>
            <a:r>
              <a:rPr lang="en-US" sz="2000" baseline="30000" dirty="0">
                <a:solidFill>
                  <a:srgbClr val="000000"/>
                </a:solidFill>
              </a:rPr>
              <a:t>nd</a:t>
            </a:r>
            <a:r>
              <a:rPr lang="en-US" sz="2000" dirty="0">
                <a:solidFill>
                  <a:srgbClr val="000000"/>
                </a:solidFill>
              </a:rPr>
              <a:t> Pos.), CN (red)</a:t>
            </a:r>
          </a:p>
          <a:p>
            <a:pPr lvl="1"/>
            <a:r>
              <a:rPr lang="en-US" sz="2000" dirty="0">
                <a:solidFill>
                  <a:srgbClr val="000000"/>
                </a:solidFill>
              </a:rPr>
              <a:t>Atomic lines of interest: O </a:t>
            </a:r>
            <a:r>
              <a:rPr lang="en-US" sz="2000" dirty="0">
                <a:solidFill>
                  <a:srgbClr val="000000"/>
                </a:solidFill>
                <a:latin typeface="Times New Roman" panose="02020603050405020304" pitchFamily="18" charset="0"/>
                <a:cs typeface="Times New Roman" panose="02020603050405020304" pitchFamily="18" charset="0"/>
              </a:rPr>
              <a:t>I</a:t>
            </a:r>
            <a:r>
              <a:rPr lang="en-US" sz="2000" dirty="0">
                <a:solidFill>
                  <a:srgbClr val="000000"/>
                </a:solidFill>
              </a:rPr>
              <a:t>, N </a:t>
            </a:r>
            <a:r>
              <a:rPr lang="en-US" sz="2000" dirty="0">
                <a:solidFill>
                  <a:srgbClr val="000000"/>
                </a:solidFill>
                <a:latin typeface="Times New Roman" panose="02020603050405020304" pitchFamily="18" charset="0"/>
                <a:cs typeface="Times New Roman" panose="02020603050405020304" pitchFamily="18" charset="0"/>
              </a:rPr>
              <a:t>I</a:t>
            </a:r>
            <a:r>
              <a:rPr lang="en-US" sz="2000" dirty="0">
                <a:solidFill>
                  <a:srgbClr val="000000"/>
                </a:solidFill>
              </a:rPr>
              <a:t>, C </a:t>
            </a:r>
            <a:r>
              <a:rPr lang="en-US" sz="2000" dirty="0">
                <a:solidFill>
                  <a:srgbClr val="000000"/>
                </a:solidFill>
                <a:latin typeface="Times New Roman" panose="02020603050405020304" pitchFamily="18" charset="0"/>
                <a:cs typeface="Times New Roman" panose="02020603050405020304" pitchFamily="18" charset="0"/>
              </a:rPr>
              <a:t>I</a:t>
            </a:r>
            <a:r>
              <a:rPr lang="en-US" sz="2000" dirty="0">
                <a:solidFill>
                  <a:srgbClr val="000000"/>
                </a:solidFill>
              </a:rPr>
              <a:t>, H </a:t>
            </a:r>
            <a:r>
              <a:rPr lang="en-US" sz="2000" dirty="0">
                <a:solidFill>
                  <a:srgbClr val="000000"/>
                </a:solidFill>
                <a:latin typeface="Times New Roman" panose="02020603050405020304" pitchFamily="18" charset="0"/>
                <a:cs typeface="Times New Roman" panose="02020603050405020304" pitchFamily="18" charset="0"/>
              </a:rPr>
              <a:t>I</a:t>
            </a:r>
            <a:r>
              <a:rPr lang="en-US" sz="2000" dirty="0">
                <a:solidFill>
                  <a:srgbClr val="000000"/>
                </a:solidFill>
              </a:rPr>
              <a:t>, </a:t>
            </a:r>
            <a:r>
              <a:rPr lang="en-US" sz="2000" dirty="0" err="1">
                <a:solidFill>
                  <a:srgbClr val="000000"/>
                </a:solidFill>
              </a:rPr>
              <a:t>Ar</a:t>
            </a:r>
            <a:r>
              <a:rPr lang="en-US" sz="2000" dirty="0">
                <a:solidFill>
                  <a:srgbClr val="000000"/>
                </a:solidFill>
              </a:rPr>
              <a:t> </a:t>
            </a:r>
            <a:r>
              <a:rPr lang="en-US" sz="2000" dirty="0">
                <a:solidFill>
                  <a:srgbClr val="000000"/>
                </a:solidFill>
                <a:latin typeface="Times New Roman" panose="02020603050405020304" pitchFamily="18" charset="0"/>
                <a:cs typeface="Times New Roman" panose="02020603050405020304" pitchFamily="18" charset="0"/>
              </a:rPr>
              <a:t>I</a:t>
            </a:r>
            <a:r>
              <a:rPr lang="en-US" sz="2000" dirty="0">
                <a:solidFill>
                  <a:srgbClr val="000000"/>
                </a:solidFill>
              </a:rPr>
              <a:t>, … </a:t>
            </a:r>
          </a:p>
          <a:p>
            <a:pPr lvl="2"/>
            <a:r>
              <a:rPr lang="en-US" sz="1800" dirty="0">
                <a:solidFill>
                  <a:srgbClr val="000000"/>
                </a:solidFill>
              </a:rPr>
              <a:t>X </a:t>
            </a:r>
            <a:r>
              <a:rPr lang="en-US" sz="1800" dirty="0">
                <a:solidFill>
                  <a:srgbClr val="000000"/>
                </a:solidFill>
                <a:latin typeface="Times New Roman" panose="02020603050405020304" pitchFamily="18" charset="0"/>
                <a:cs typeface="Times New Roman" panose="02020603050405020304" pitchFamily="18" charset="0"/>
              </a:rPr>
              <a:t>I</a:t>
            </a:r>
            <a:r>
              <a:rPr lang="en-US" sz="1800" dirty="0">
                <a:solidFill>
                  <a:srgbClr val="000000"/>
                </a:solidFill>
              </a:rPr>
              <a:t> notation: X is the atomic element, </a:t>
            </a:r>
            <a:r>
              <a:rPr lang="en-US" sz="1800" dirty="0">
                <a:solidFill>
                  <a:srgbClr val="000000"/>
                </a:solidFill>
                <a:latin typeface="Times New Roman" panose="02020603050405020304" pitchFamily="18" charset="0"/>
                <a:cs typeface="Times New Roman" panose="02020603050405020304" pitchFamily="18" charset="0"/>
              </a:rPr>
              <a:t>I</a:t>
            </a:r>
            <a:r>
              <a:rPr lang="en-US" sz="1800" dirty="0">
                <a:solidFill>
                  <a:srgbClr val="000000"/>
                </a:solidFill>
              </a:rPr>
              <a:t> is the ionization stage</a:t>
            </a:r>
          </a:p>
          <a:p>
            <a:pPr lvl="3"/>
            <a:r>
              <a:rPr lang="en-US" sz="1600" dirty="0">
                <a:solidFill>
                  <a:srgbClr val="000000"/>
                </a:solidFill>
                <a:latin typeface="Calibri" panose="020F0502020204030204" pitchFamily="34" charset="0"/>
                <a:cs typeface="Calibri" panose="020F0502020204030204" pitchFamily="34" charset="0"/>
              </a:rPr>
              <a:t>X </a:t>
            </a:r>
            <a:r>
              <a:rPr lang="en-US" sz="1600" dirty="0">
                <a:solidFill>
                  <a:srgbClr val="000000"/>
                </a:solidFill>
                <a:latin typeface="Times New Roman" panose="02020603050405020304" pitchFamily="18" charset="0"/>
                <a:cs typeface="Times New Roman" panose="02020603050405020304" pitchFamily="18" charset="0"/>
              </a:rPr>
              <a:t>I</a:t>
            </a:r>
            <a:r>
              <a:rPr lang="en-US" sz="1600" dirty="0">
                <a:solidFill>
                  <a:srgbClr val="000000"/>
                </a:solidFill>
              </a:rPr>
              <a:t> =&gt; neutral (X), </a:t>
            </a:r>
            <a:r>
              <a:rPr lang="en-US" sz="1600" dirty="0">
                <a:solidFill>
                  <a:srgbClr val="000000"/>
                </a:solidFill>
                <a:latin typeface="Calibri" panose="020F0502020204030204" pitchFamily="34" charset="0"/>
                <a:cs typeface="Calibri" panose="020F0502020204030204" pitchFamily="34" charset="0"/>
              </a:rPr>
              <a:t>X </a:t>
            </a:r>
            <a:r>
              <a:rPr lang="en-US" sz="1600" dirty="0">
                <a:solidFill>
                  <a:srgbClr val="000000"/>
                </a:solidFill>
                <a:latin typeface="Times New Roman" panose="02020603050405020304" pitchFamily="18" charset="0"/>
                <a:cs typeface="Times New Roman" panose="02020603050405020304" pitchFamily="18" charset="0"/>
              </a:rPr>
              <a:t>II</a:t>
            </a:r>
            <a:r>
              <a:rPr lang="en-US" sz="1600" dirty="0">
                <a:solidFill>
                  <a:srgbClr val="000000"/>
                </a:solidFill>
              </a:rPr>
              <a:t> =&gt; 1</a:t>
            </a:r>
            <a:r>
              <a:rPr lang="en-US" sz="1600" baseline="30000" dirty="0">
                <a:solidFill>
                  <a:srgbClr val="000000"/>
                </a:solidFill>
              </a:rPr>
              <a:t>st</a:t>
            </a:r>
            <a:r>
              <a:rPr lang="en-US" sz="1600" dirty="0">
                <a:solidFill>
                  <a:srgbClr val="000000"/>
                </a:solidFill>
              </a:rPr>
              <a:t> stage ionization (X</a:t>
            </a:r>
            <a:r>
              <a:rPr lang="en-US" sz="1600" baseline="30000" dirty="0">
                <a:solidFill>
                  <a:srgbClr val="000000"/>
                </a:solidFill>
              </a:rPr>
              <a:t>+</a:t>
            </a:r>
            <a:r>
              <a:rPr lang="en-US" sz="1600" dirty="0">
                <a:solidFill>
                  <a:srgbClr val="000000"/>
                </a:solidFill>
              </a:rPr>
              <a:t>), </a:t>
            </a:r>
            <a:r>
              <a:rPr lang="en-US" sz="1600" dirty="0">
                <a:solidFill>
                  <a:srgbClr val="000000"/>
                </a:solidFill>
                <a:latin typeface="Calibri" panose="020F0502020204030204" pitchFamily="34" charset="0"/>
                <a:cs typeface="Calibri" panose="020F0502020204030204" pitchFamily="34" charset="0"/>
              </a:rPr>
              <a:t>X </a:t>
            </a:r>
            <a:r>
              <a:rPr lang="en-US" sz="1600" dirty="0">
                <a:solidFill>
                  <a:srgbClr val="000000"/>
                </a:solidFill>
                <a:latin typeface="Times New Roman" panose="02020603050405020304" pitchFamily="18" charset="0"/>
                <a:cs typeface="Times New Roman" panose="02020603050405020304" pitchFamily="18" charset="0"/>
              </a:rPr>
              <a:t>III</a:t>
            </a:r>
            <a:r>
              <a:rPr lang="en-US" sz="1600" dirty="0">
                <a:solidFill>
                  <a:srgbClr val="000000"/>
                </a:solidFill>
              </a:rPr>
              <a:t> =&gt; 2</a:t>
            </a:r>
            <a:r>
              <a:rPr lang="en-US" sz="1600" baseline="30000" dirty="0">
                <a:solidFill>
                  <a:srgbClr val="000000"/>
                </a:solidFill>
              </a:rPr>
              <a:t>nd</a:t>
            </a:r>
            <a:r>
              <a:rPr lang="en-US" sz="1600" dirty="0">
                <a:solidFill>
                  <a:srgbClr val="000000"/>
                </a:solidFill>
              </a:rPr>
              <a:t> stage ionization (X</a:t>
            </a:r>
            <a:r>
              <a:rPr lang="en-US" sz="1600" baseline="30000" dirty="0">
                <a:solidFill>
                  <a:srgbClr val="000000"/>
                </a:solidFill>
              </a:rPr>
              <a:t>++</a:t>
            </a:r>
            <a:r>
              <a:rPr lang="en-US" sz="1600" dirty="0">
                <a:solidFill>
                  <a:srgbClr val="000000"/>
                </a:solidFill>
              </a:rPr>
              <a:t>), …</a:t>
            </a:r>
          </a:p>
          <a:p>
            <a:pPr lvl="1"/>
            <a:endParaRPr lang="en-US" sz="2200" dirty="0">
              <a:solidFill>
                <a:srgbClr val="000000"/>
              </a:solidFill>
            </a:endParaRPr>
          </a:p>
          <a:p>
            <a:pPr lvl="1"/>
            <a:endParaRPr lang="en-US" sz="2200" dirty="0">
              <a:solidFill>
                <a:srgbClr val="000000"/>
              </a:solidFill>
            </a:endParaRPr>
          </a:p>
          <a:p>
            <a:pPr lvl="1"/>
            <a:endParaRPr lang="en-US" sz="2200" dirty="0">
              <a:solidFill>
                <a:srgbClr val="000000"/>
              </a:solidFill>
            </a:endParaRPr>
          </a:p>
          <a:p>
            <a:pPr lvl="1"/>
            <a:endParaRPr lang="en-US" sz="2200" dirty="0">
              <a:solidFill>
                <a:srgbClr val="000000"/>
              </a:solidFill>
            </a:endParaRPr>
          </a:p>
        </p:txBody>
      </p:sp>
      <p:sp>
        <p:nvSpPr>
          <p:cNvPr id="10" name="Slide Number Placeholder 5">
            <a:extLst>
              <a:ext uri="{FF2B5EF4-FFF2-40B4-BE49-F238E27FC236}">
                <a16:creationId xmlns:a16="http://schemas.microsoft.com/office/drawing/2014/main" id="{9EF4D7E8-39AB-E243-A2F5-1D1DF0C909D4}"/>
              </a:ext>
            </a:extLst>
          </p:cNvPr>
          <p:cNvSpPr>
            <a:spLocks noGrp="1"/>
          </p:cNvSpPr>
          <p:nvPr>
            <p:ph type="sldNum" sz="quarter" idx="4294967295"/>
          </p:nvPr>
        </p:nvSpPr>
        <p:spPr>
          <a:xfrm>
            <a:off x="9448800" y="6492872"/>
            <a:ext cx="2743200" cy="365125"/>
          </a:xfrm>
        </p:spPr>
        <p:txBody>
          <a:bodyPr/>
          <a:lstStyle>
            <a:lvl1pPr>
              <a:defRPr sz="1000">
                <a:solidFill>
                  <a:schemeClr val="tx1"/>
                </a:solidFill>
              </a:defRPr>
            </a:lvl1pPr>
          </a:lstStyle>
          <a:p>
            <a:fld id="{7ABC26D0-6559-5840-9AE2-C58C7BF0A957}" type="slidenum">
              <a:rPr lang="en-US" smtClean="0"/>
              <a:pPr/>
              <a:t>19</a:t>
            </a:fld>
            <a:endParaRPr lang="en-US" dirty="0"/>
          </a:p>
        </p:txBody>
      </p:sp>
      <p:sp>
        <p:nvSpPr>
          <p:cNvPr id="7" name="Date Placeholder 3">
            <a:extLst>
              <a:ext uri="{FF2B5EF4-FFF2-40B4-BE49-F238E27FC236}">
                <a16:creationId xmlns:a16="http://schemas.microsoft.com/office/drawing/2014/main" id="{30B9874B-CAA5-4745-BE33-4B9144360712}"/>
              </a:ext>
            </a:extLst>
          </p:cNvPr>
          <p:cNvSpPr>
            <a:spLocks noGrp="1"/>
          </p:cNvSpPr>
          <p:nvPr>
            <p:ph type="dt" sz="half" idx="4294967295"/>
          </p:nvPr>
        </p:nvSpPr>
        <p:spPr>
          <a:xfrm>
            <a:off x="0" y="6492873"/>
            <a:ext cx="2743200" cy="365125"/>
          </a:xfrm>
        </p:spPr>
        <p:txBody>
          <a:bodyPr/>
          <a:lstStyle>
            <a:lvl1pPr>
              <a:defRPr sz="1000">
                <a:solidFill>
                  <a:schemeClr val="tx1"/>
                </a:solidFill>
              </a:defRPr>
            </a:lvl1pPr>
          </a:lstStyle>
          <a:p>
            <a:r>
              <a:rPr lang="en-US" dirty="0"/>
              <a:t>June 29, 2022</a:t>
            </a:r>
          </a:p>
        </p:txBody>
      </p:sp>
      <p:sp>
        <p:nvSpPr>
          <p:cNvPr id="13" name="Footer Placeholder 4">
            <a:extLst>
              <a:ext uri="{FF2B5EF4-FFF2-40B4-BE49-F238E27FC236}">
                <a16:creationId xmlns:a16="http://schemas.microsoft.com/office/drawing/2014/main" id="{04C00134-B955-494C-8677-6634B38E3263}"/>
              </a:ext>
            </a:extLst>
          </p:cNvPr>
          <p:cNvSpPr>
            <a:spLocks noGrp="1"/>
          </p:cNvSpPr>
          <p:nvPr>
            <p:ph type="ftr" sz="quarter" idx="4294967295"/>
          </p:nvPr>
        </p:nvSpPr>
        <p:spPr>
          <a:xfrm>
            <a:off x="4038600" y="6492875"/>
            <a:ext cx="4114800" cy="365125"/>
          </a:xfrm>
        </p:spPr>
        <p:txBody>
          <a:bodyPr/>
          <a:lstStyle>
            <a:lvl1pPr>
              <a:defRPr sz="1000">
                <a:solidFill>
                  <a:schemeClr val="tx1"/>
                </a:solidFill>
              </a:defRPr>
            </a:lvl1pPr>
          </a:lstStyle>
          <a:p>
            <a:r>
              <a:rPr lang="en-US" dirty="0"/>
              <a:t>AIAA AVIATION 2022, Chicago, IL</a:t>
            </a:r>
          </a:p>
        </p:txBody>
      </p:sp>
      <p:graphicFrame>
        <p:nvGraphicFramePr>
          <p:cNvPr id="2" name="Table 2">
            <a:extLst>
              <a:ext uri="{FF2B5EF4-FFF2-40B4-BE49-F238E27FC236}">
                <a16:creationId xmlns:a16="http://schemas.microsoft.com/office/drawing/2014/main" id="{EAE9EB70-66E0-AA4F-9F20-BC25323DA3B3}"/>
              </a:ext>
            </a:extLst>
          </p:cNvPr>
          <p:cNvGraphicFramePr>
            <a:graphicFrameLocks noGrp="1"/>
          </p:cNvGraphicFramePr>
          <p:nvPr/>
        </p:nvGraphicFramePr>
        <p:xfrm>
          <a:off x="1371600" y="1998061"/>
          <a:ext cx="9430295" cy="2225040"/>
        </p:xfrm>
        <a:graphic>
          <a:graphicData uri="http://schemas.openxmlformats.org/drawingml/2006/table">
            <a:tbl>
              <a:tblPr firstRow="1" bandRow="1">
                <a:tableStyleId>{5C22544A-7EE6-4342-B048-85BDC9FD1C3A}</a:tableStyleId>
              </a:tblPr>
              <a:tblGrid>
                <a:gridCol w="1589315">
                  <a:extLst>
                    <a:ext uri="{9D8B030D-6E8A-4147-A177-3AD203B41FA5}">
                      <a16:colId xmlns:a16="http://schemas.microsoft.com/office/drawing/2014/main" val="3757221559"/>
                    </a:ext>
                  </a:extLst>
                </a:gridCol>
                <a:gridCol w="2480310">
                  <a:extLst>
                    <a:ext uri="{9D8B030D-6E8A-4147-A177-3AD203B41FA5}">
                      <a16:colId xmlns:a16="http://schemas.microsoft.com/office/drawing/2014/main" val="3950874059"/>
                    </a:ext>
                  </a:extLst>
                </a:gridCol>
                <a:gridCol w="1748790">
                  <a:extLst>
                    <a:ext uri="{9D8B030D-6E8A-4147-A177-3AD203B41FA5}">
                      <a16:colId xmlns:a16="http://schemas.microsoft.com/office/drawing/2014/main" val="1861332646"/>
                    </a:ext>
                  </a:extLst>
                </a:gridCol>
                <a:gridCol w="3611880">
                  <a:extLst>
                    <a:ext uri="{9D8B030D-6E8A-4147-A177-3AD203B41FA5}">
                      <a16:colId xmlns:a16="http://schemas.microsoft.com/office/drawing/2014/main" val="3928564447"/>
                    </a:ext>
                  </a:extLst>
                </a:gridCol>
              </a:tblGrid>
              <a:tr h="370840">
                <a:tc>
                  <a:txBody>
                    <a:bodyPr/>
                    <a:lstStyle/>
                    <a:p>
                      <a:r>
                        <a:rPr lang="en-US" dirty="0"/>
                        <a:t>Spectrometer</a:t>
                      </a:r>
                    </a:p>
                  </a:txBody>
                  <a:tcPr/>
                </a:tc>
                <a:tc>
                  <a:txBody>
                    <a:bodyPr/>
                    <a:lstStyle/>
                    <a:p>
                      <a:pPr algn="ctr"/>
                      <a:r>
                        <a:rPr lang="en-US" dirty="0"/>
                        <a:t>Wavelength Range/nm</a:t>
                      </a:r>
                    </a:p>
                  </a:txBody>
                  <a:tcPr/>
                </a:tc>
                <a:tc>
                  <a:txBody>
                    <a:bodyPr/>
                    <a:lstStyle/>
                    <a:p>
                      <a:pPr algn="ctr"/>
                      <a:r>
                        <a:rPr lang="en-US" dirty="0"/>
                        <a:t>Resolution/nm</a:t>
                      </a:r>
                    </a:p>
                  </a:txBody>
                  <a:tcPr/>
                </a:tc>
                <a:tc>
                  <a:txBody>
                    <a:bodyPr/>
                    <a:lstStyle/>
                    <a:p>
                      <a:pPr algn="ctr"/>
                      <a:r>
                        <a:rPr lang="en-US" dirty="0"/>
                        <a:t>Comment</a:t>
                      </a:r>
                    </a:p>
                  </a:txBody>
                  <a:tcPr/>
                </a:tc>
                <a:extLst>
                  <a:ext uri="{0D108BD9-81ED-4DB2-BD59-A6C34878D82A}">
                    <a16:rowId xmlns:a16="http://schemas.microsoft.com/office/drawing/2014/main" val="4293077010"/>
                  </a:ext>
                </a:extLst>
              </a:tr>
              <a:tr h="370840">
                <a:tc>
                  <a:txBody>
                    <a:bodyPr/>
                    <a:lstStyle/>
                    <a:p>
                      <a:r>
                        <a:rPr lang="en-US" b="1" dirty="0"/>
                        <a:t>USPEC</a:t>
                      </a:r>
                    </a:p>
                  </a:txBody>
                  <a:tcPr/>
                </a:tc>
                <a:tc>
                  <a:txBody>
                    <a:bodyPr/>
                    <a:lstStyle/>
                    <a:p>
                      <a:pPr algn="ctr"/>
                      <a:r>
                        <a:rPr lang="en-US" dirty="0"/>
                        <a:t>320 – 480</a:t>
                      </a:r>
                    </a:p>
                  </a:txBody>
                  <a:tcPr/>
                </a:tc>
                <a:tc>
                  <a:txBody>
                    <a:bodyPr/>
                    <a:lstStyle/>
                    <a:p>
                      <a:pPr algn="ctr"/>
                      <a:r>
                        <a:rPr lang="en-US" b="0" dirty="0"/>
                        <a:t>0.53</a:t>
                      </a:r>
                    </a:p>
                  </a:txBody>
                  <a:tcPr/>
                </a:tc>
                <a:tc>
                  <a:txBody>
                    <a:bodyPr/>
                    <a:lstStyle/>
                    <a:p>
                      <a:pPr algn="l"/>
                      <a:r>
                        <a:rPr lang="en-US" dirty="0"/>
                        <a:t>Poor S/N; not used in present work</a:t>
                      </a:r>
                    </a:p>
                  </a:txBody>
                  <a:tcPr/>
                </a:tc>
                <a:extLst>
                  <a:ext uri="{0D108BD9-81ED-4DB2-BD59-A6C34878D82A}">
                    <a16:rowId xmlns:a16="http://schemas.microsoft.com/office/drawing/2014/main" val="2169622385"/>
                  </a:ext>
                </a:extLst>
              </a:tr>
              <a:tr h="370840">
                <a:tc>
                  <a:txBody>
                    <a:bodyPr/>
                    <a:lstStyle/>
                    <a:p>
                      <a:r>
                        <a:rPr lang="en-US" b="1" dirty="0"/>
                        <a:t>VSPEC2</a:t>
                      </a:r>
                    </a:p>
                  </a:txBody>
                  <a:tcPr/>
                </a:tc>
                <a:tc>
                  <a:txBody>
                    <a:bodyPr/>
                    <a:lstStyle/>
                    <a:p>
                      <a:pPr algn="ctr"/>
                      <a:r>
                        <a:rPr lang="en-US" dirty="0"/>
                        <a:t>380 – 670</a:t>
                      </a:r>
                    </a:p>
                  </a:txBody>
                  <a:tcPr/>
                </a:tc>
                <a:tc>
                  <a:txBody>
                    <a:bodyPr/>
                    <a:lstStyle/>
                    <a:p>
                      <a:pPr algn="ctr"/>
                      <a:r>
                        <a:rPr lang="en-US" b="0" dirty="0"/>
                        <a:t>0.77</a:t>
                      </a:r>
                    </a:p>
                  </a:txBody>
                  <a:tcPr/>
                </a:tc>
                <a:tc>
                  <a:txBody>
                    <a:bodyPr/>
                    <a:lstStyle/>
                    <a:p>
                      <a:pPr algn="l"/>
                      <a:endParaRPr lang="en-US" dirty="0"/>
                    </a:p>
                  </a:txBody>
                  <a:tcPr/>
                </a:tc>
                <a:extLst>
                  <a:ext uri="{0D108BD9-81ED-4DB2-BD59-A6C34878D82A}">
                    <a16:rowId xmlns:a16="http://schemas.microsoft.com/office/drawing/2014/main" val="614556747"/>
                  </a:ext>
                </a:extLst>
              </a:tr>
              <a:tr h="370840">
                <a:tc>
                  <a:txBody>
                    <a:bodyPr/>
                    <a:lstStyle/>
                    <a:p>
                      <a:r>
                        <a:rPr lang="en-US" b="1" dirty="0">
                          <a:solidFill>
                            <a:srgbClr val="FF0000"/>
                          </a:solidFill>
                        </a:rPr>
                        <a:t>CALSPEC</a:t>
                      </a:r>
                    </a:p>
                  </a:txBody>
                  <a:tcPr/>
                </a:tc>
                <a:tc>
                  <a:txBody>
                    <a:bodyPr/>
                    <a:lstStyle/>
                    <a:p>
                      <a:pPr algn="ctr"/>
                      <a:r>
                        <a:rPr lang="en-US" dirty="0">
                          <a:solidFill>
                            <a:srgbClr val="FF0000"/>
                          </a:solidFill>
                        </a:rPr>
                        <a:t>320 – 950</a:t>
                      </a:r>
                    </a:p>
                  </a:txBody>
                  <a:tcPr/>
                </a:tc>
                <a:tc>
                  <a:txBody>
                    <a:bodyPr/>
                    <a:lstStyle/>
                    <a:p>
                      <a:pPr algn="ctr"/>
                      <a:r>
                        <a:rPr lang="en-US" b="0" dirty="0">
                          <a:solidFill>
                            <a:srgbClr val="FF0000"/>
                          </a:solidFill>
                        </a:rPr>
                        <a:t>0.85</a:t>
                      </a:r>
                    </a:p>
                  </a:txBody>
                  <a:tcPr/>
                </a:tc>
                <a:tc>
                  <a:txBody>
                    <a:bodyPr/>
                    <a:lstStyle/>
                    <a:p>
                      <a:pPr algn="l"/>
                      <a:r>
                        <a:rPr lang="en-US" dirty="0">
                          <a:solidFill>
                            <a:srgbClr val="FF0000"/>
                          </a:solidFill>
                        </a:rPr>
                        <a:t>Primary focus of present work</a:t>
                      </a:r>
                    </a:p>
                  </a:txBody>
                  <a:tcPr/>
                </a:tc>
                <a:extLst>
                  <a:ext uri="{0D108BD9-81ED-4DB2-BD59-A6C34878D82A}">
                    <a16:rowId xmlns:a16="http://schemas.microsoft.com/office/drawing/2014/main" val="1067199994"/>
                  </a:ext>
                </a:extLst>
              </a:tr>
              <a:tr h="370840">
                <a:tc>
                  <a:txBody>
                    <a:bodyPr/>
                    <a:lstStyle/>
                    <a:p>
                      <a:r>
                        <a:rPr lang="en-US" b="1" dirty="0"/>
                        <a:t>WAKESPEC</a:t>
                      </a:r>
                    </a:p>
                  </a:txBody>
                  <a:tcPr/>
                </a:tc>
                <a:tc>
                  <a:txBody>
                    <a:bodyPr/>
                    <a:lstStyle/>
                    <a:p>
                      <a:pPr algn="ctr"/>
                      <a:r>
                        <a:rPr lang="en-US" dirty="0"/>
                        <a:t>320 – 950</a:t>
                      </a:r>
                    </a:p>
                  </a:txBody>
                  <a:tcPr/>
                </a:tc>
                <a:tc>
                  <a:txBody>
                    <a:bodyPr/>
                    <a:lstStyle/>
                    <a:p>
                      <a:pPr algn="ctr"/>
                      <a:r>
                        <a:rPr lang="en-US" b="0" dirty="0"/>
                        <a:t>1.20</a:t>
                      </a:r>
                    </a:p>
                  </a:txBody>
                  <a:tcPr/>
                </a:tc>
                <a:tc>
                  <a:txBody>
                    <a:bodyPr/>
                    <a:lstStyle/>
                    <a:p>
                      <a:pPr algn="l"/>
                      <a:endParaRPr lang="en-US" dirty="0"/>
                    </a:p>
                  </a:txBody>
                  <a:tcPr/>
                </a:tc>
                <a:extLst>
                  <a:ext uri="{0D108BD9-81ED-4DB2-BD59-A6C34878D82A}">
                    <a16:rowId xmlns:a16="http://schemas.microsoft.com/office/drawing/2014/main" val="2731664988"/>
                  </a:ext>
                </a:extLst>
              </a:tr>
              <a:tr h="370840">
                <a:tc>
                  <a:txBody>
                    <a:bodyPr/>
                    <a:lstStyle/>
                    <a:p>
                      <a:r>
                        <a:rPr lang="en-US" b="1" dirty="0"/>
                        <a:t>NIRSPEC</a:t>
                      </a:r>
                    </a:p>
                  </a:txBody>
                  <a:tcPr/>
                </a:tc>
                <a:tc>
                  <a:txBody>
                    <a:bodyPr/>
                    <a:lstStyle/>
                    <a:p>
                      <a:pPr algn="ctr"/>
                      <a:r>
                        <a:rPr lang="en-US" dirty="0"/>
                        <a:t>570 – 1000</a:t>
                      </a:r>
                    </a:p>
                  </a:txBody>
                  <a:tcPr/>
                </a:tc>
                <a:tc>
                  <a:txBody>
                    <a:bodyPr/>
                    <a:lstStyle/>
                    <a:p>
                      <a:pPr algn="ctr"/>
                      <a:r>
                        <a:rPr lang="en-US" b="0" dirty="0"/>
                        <a:t>0.49</a:t>
                      </a:r>
                    </a:p>
                  </a:txBody>
                  <a:tcPr/>
                </a:tc>
                <a:tc>
                  <a:txBody>
                    <a:bodyPr/>
                    <a:lstStyle/>
                    <a:p>
                      <a:pPr algn="l"/>
                      <a:r>
                        <a:rPr lang="en-US" dirty="0"/>
                        <a:t>Poor S/N; not used in present work</a:t>
                      </a:r>
                    </a:p>
                  </a:txBody>
                  <a:tcPr/>
                </a:tc>
                <a:extLst>
                  <a:ext uri="{0D108BD9-81ED-4DB2-BD59-A6C34878D82A}">
                    <a16:rowId xmlns:a16="http://schemas.microsoft.com/office/drawing/2014/main" val="3854534272"/>
                  </a:ext>
                </a:extLst>
              </a:tr>
            </a:tbl>
          </a:graphicData>
        </a:graphic>
      </p:graphicFrame>
    </p:spTree>
    <p:extLst>
      <p:ext uri="{BB962C8B-B14F-4D97-AF65-F5344CB8AC3E}">
        <p14:creationId xmlns:p14="http://schemas.microsoft.com/office/powerpoint/2010/main" val="4047087334"/>
      </p:ext>
    </p:extLst>
  </p:cSld>
  <p:clrMapOvr>
    <a:masterClrMapping/>
  </p:clrMapOvr>
  <p:transition advTm="3820">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F91B0750-1126-654F-AF24-B2E7FC8708FA}"/>
              </a:ext>
            </a:extLst>
          </p:cNvPr>
          <p:cNvSpPr>
            <a:spLocks noGrp="1"/>
          </p:cNvSpPr>
          <p:nvPr>
            <p:ph type="title"/>
          </p:nvPr>
        </p:nvSpPr>
        <p:spPr>
          <a:xfrm>
            <a:off x="838200" y="0"/>
            <a:ext cx="10515600" cy="1325563"/>
          </a:xfrm>
        </p:spPr>
        <p:txBody>
          <a:bodyPr/>
          <a:lstStyle/>
          <a:p>
            <a:pPr algn="ctr"/>
            <a:r>
              <a:rPr lang="en-US" b="1" dirty="0">
                <a:solidFill>
                  <a:schemeClr val="bg1"/>
                </a:solidFill>
              </a:rPr>
              <a:t>CALSPEC</a:t>
            </a:r>
          </a:p>
        </p:txBody>
      </p:sp>
      <p:sp>
        <p:nvSpPr>
          <p:cNvPr id="10" name="Slide Number Placeholder 5">
            <a:extLst>
              <a:ext uri="{FF2B5EF4-FFF2-40B4-BE49-F238E27FC236}">
                <a16:creationId xmlns:a16="http://schemas.microsoft.com/office/drawing/2014/main" id="{03C09DE6-7564-154E-8EEB-226E9FE2A3F8}"/>
              </a:ext>
            </a:extLst>
          </p:cNvPr>
          <p:cNvSpPr>
            <a:spLocks noGrp="1"/>
          </p:cNvSpPr>
          <p:nvPr>
            <p:ph type="sldNum" sz="quarter" idx="4294967295"/>
          </p:nvPr>
        </p:nvSpPr>
        <p:spPr>
          <a:xfrm>
            <a:off x="9448800" y="6492872"/>
            <a:ext cx="2743200" cy="365125"/>
          </a:xfrm>
        </p:spPr>
        <p:txBody>
          <a:bodyPr/>
          <a:lstStyle>
            <a:lvl1pPr>
              <a:defRPr sz="1000">
                <a:solidFill>
                  <a:schemeClr val="tx1"/>
                </a:solidFill>
              </a:defRPr>
            </a:lvl1pPr>
          </a:lstStyle>
          <a:p>
            <a:fld id="{7ABC26D0-6559-5840-9AE2-C58C7BF0A957}" type="slidenum">
              <a:rPr lang="en-US" smtClean="0"/>
              <a:pPr/>
              <a:t>20</a:t>
            </a:fld>
            <a:endParaRPr lang="en-US" dirty="0"/>
          </a:p>
        </p:txBody>
      </p:sp>
      <p:sp>
        <p:nvSpPr>
          <p:cNvPr id="12" name="Date Placeholder 3">
            <a:extLst>
              <a:ext uri="{FF2B5EF4-FFF2-40B4-BE49-F238E27FC236}">
                <a16:creationId xmlns:a16="http://schemas.microsoft.com/office/drawing/2014/main" id="{2377D97E-0717-C548-9793-C40C999B540B}"/>
              </a:ext>
            </a:extLst>
          </p:cNvPr>
          <p:cNvSpPr>
            <a:spLocks noGrp="1"/>
          </p:cNvSpPr>
          <p:nvPr>
            <p:ph type="dt" sz="half" idx="4294967295"/>
          </p:nvPr>
        </p:nvSpPr>
        <p:spPr>
          <a:xfrm>
            <a:off x="0" y="6492875"/>
            <a:ext cx="2743200" cy="365125"/>
          </a:xfrm>
        </p:spPr>
        <p:txBody>
          <a:bodyPr/>
          <a:lstStyle>
            <a:lvl1pPr>
              <a:defRPr sz="1000">
                <a:solidFill>
                  <a:schemeClr val="tx1"/>
                </a:solidFill>
              </a:defRPr>
            </a:lvl1pPr>
          </a:lstStyle>
          <a:p>
            <a:r>
              <a:rPr lang="en-US" dirty="0"/>
              <a:t>June 29, 2022</a:t>
            </a:r>
          </a:p>
        </p:txBody>
      </p:sp>
      <p:sp>
        <p:nvSpPr>
          <p:cNvPr id="14" name="Footer Placeholder 4">
            <a:extLst>
              <a:ext uri="{FF2B5EF4-FFF2-40B4-BE49-F238E27FC236}">
                <a16:creationId xmlns:a16="http://schemas.microsoft.com/office/drawing/2014/main" id="{39848D3B-2203-114B-95E0-FECFEBB0B0DB}"/>
              </a:ext>
            </a:extLst>
          </p:cNvPr>
          <p:cNvSpPr>
            <a:spLocks noGrp="1"/>
          </p:cNvSpPr>
          <p:nvPr>
            <p:ph type="ftr" sz="quarter" idx="4294967295"/>
          </p:nvPr>
        </p:nvSpPr>
        <p:spPr>
          <a:xfrm>
            <a:off x="4038600" y="6492875"/>
            <a:ext cx="4114800" cy="365125"/>
          </a:xfrm>
        </p:spPr>
        <p:txBody>
          <a:bodyPr/>
          <a:lstStyle>
            <a:lvl1pPr>
              <a:defRPr sz="1000">
                <a:solidFill>
                  <a:schemeClr val="tx1"/>
                </a:solidFill>
              </a:defRPr>
            </a:lvl1pPr>
          </a:lstStyle>
          <a:p>
            <a:r>
              <a:rPr lang="en-US" dirty="0"/>
              <a:t>AIAA AVIATION 2022, Chicago, IL</a:t>
            </a:r>
          </a:p>
        </p:txBody>
      </p:sp>
      <p:pic>
        <p:nvPicPr>
          <p:cNvPr id="7" name="Picture 6">
            <a:extLst>
              <a:ext uri="{FF2B5EF4-FFF2-40B4-BE49-F238E27FC236}">
                <a16:creationId xmlns:a16="http://schemas.microsoft.com/office/drawing/2014/main" id="{FBF21400-2460-9946-8E79-2DF90A20B602}"/>
              </a:ext>
            </a:extLst>
          </p:cNvPr>
          <p:cNvPicPr>
            <a:picLocks noChangeAspect="1"/>
          </p:cNvPicPr>
          <p:nvPr/>
        </p:nvPicPr>
        <p:blipFill rotWithShape="1">
          <a:blip r:embed="rId3">
            <a:extLst>
              <a:ext uri="{28A0092B-C50C-407E-A947-70E740481C1C}">
                <a14:useLocalDpi xmlns:a14="http://schemas.microsoft.com/office/drawing/2010/main" val="0"/>
              </a:ext>
            </a:extLst>
          </a:blip>
          <a:srcRect b="1905"/>
          <a:stretch/>
        </p:blipFill>
        <p:spPr>
          <a:xfrm>
            <a:off x="339139" y="1544836"/>
            <a:ext cx="5283200" cy="4604504"/>
          </a:xfrm>
          <a:prstGeom prst="rect">
            <a:avLst/>
          </a:prstGeom>
        </p:spPr>
      </p:pic>
      <p:pic>
        <p:nvPicPr>
          <p:cNvPr id="16" name="Picture 15">
            <a:extLst>
              <a:ext uri="{FF2B5EF4-FFF2-40B4-BE49-F238E27FC236}">
                <a16:creationId xmlns:a16="http://schemas.microsoft.com/office/drawing/2014/main" id="{10DD7DF6-48DF-CB43-ADC1-8DB13A6D6C93}"/>
              </a:ext>
            </a:extLst>
          </p:cNvPr>
          <p:cNvPicPr>
            <a:picLocks noChangeAspect="1"/>
          </p:cNvPicPr>
          <p:nvPr/>
        </p:nvPicPr>
        <p:blipFill rotWithShape="1">
          <a:blip r:embed="rId4">
            <a:extLst>
              <a:ext uri="{28A0092B-C50C-407E-A947-70E740481C1C}">
                <a14:useLocalDpi xmlns:a14="http://schemas.microsoft.com/office/drawing/2010/main" val="0"/>
              </a:ext>
            </a:extLst>
          </a:blip>
          <a:srcRect b="1905"/>
          <a:stretch/>
        </p:blipFill>
        <p:spPr>
          <a:xfrm>
            <a:off x="6569663" y="1544836"/>
            <a:ext cx="5283200" cy="4604504"/>
          </a:xfrm>
          <a:prstGeom prst="rect">
            <a:avLst/>
          </a:prstGeom>
        </p:spPr>
      </p:pic>
      <p:sp>
        <p:nvSpPr>
          <p:cNvPr id="5" name="TextBox 4">
            <a:extLst>
              <a:ext uri="{FF2B5EF4-FFF2-40B4-BE49-F238E27FC236}">
                <a16:creationId xmlns:a16="http://schemas.microsoft.com/office/drawing/2014/main" id="{1096940C-9585-4E4C-816D-8C3E39EB9FF1}"/>
              </a:ext>
            </a:extLst>
          </p:cNvPr>
          <p:cNvSpPr txBox="1"/>
          <p:nvPr/>
        </p:nvSpPr>
        <p:spPr>
          <a:xfrm rot="-960000">
            <a:off x="912706" y="2265980"/>
            <a:ext cx="2321982" cy="369332"/>
          </a:xfrm>
          <a:prstGeom prst="rect">
            <a:avLst/>
          </a:prstGeom>
          <a:noFill/>
        </p:spPr>
        <p:txBody>
          <a:bodyPr wrap="none" rtlCol="0">
            <a:spAutoFit/>
          </a:bodyPr>
          <a:lstStyle/>
          <a:p>
            <a:r>
              <a:rPr lang="en-US" dirty="0"/>
              <a:t>CALSPEC (320-960 nm)</a:t>
            </a:r>
          </a:p>
        </p:txBody>
      </p:sp>
      <p:sp>
        <p:nvSpPr>
          <p:cNvPr id="17" name="TextBox 16">
            <a:extLst>
              <a:ext uri="{FF2B5EF4-FFF2-40B4-BE49-F238E27FC236}">
                <a16:creationId xmlns:a16="http://schemas.microsoft.com/office/drawing/2014/main" id="{E3D86541-EF76-A74B-B12C-CA0A8E674EE0}"/>
              </a:ext>
            </a:extLst>
          </p:cNvPr>
          <p:cNvSpPr txBox="1"/>
          <p:nvPr/>
        </p:nvSpPr>
        <p:spPr>
          <a:xfrm>
            <a:off x="1655232" y="1339335"/>
            <a:ext cx="2528641" cy="369332"/>
          </a:xfrm>
          <a:prstGeom prst="rect">
            <a:avLst/>
          </a:prstGeom>
          <a:noFill/>
        </p:spPr>
        <p:txBody>
          <a:bodyPr wrap="none" rtlCol="0">
            <a:spAutoFit/>
          </a:bodyPr>
          <a:lstStyle/>
          <a:p>
            <a:r>
              <a:rPr lang="en-US" b="1" dirty="0"/>
              <a:t>MEASURED IRRADIANCE</a:t>
            </a:r>
          </a:p>
        </p:txBody>
      </p:sp>
      <p:sp>
        <p:nvSpPr>
          <p:cNvPr id="18" name="TextBox 17">
            <a:extLst>
              <a:ext uri="{FF2B5EF4-FFF2-40B4-BE49-F238E27FC236}">
                <a16:creationId xmlns:a16="http://schemas.microsoft.com/office/drawing/2014/main" id="{4F6DE836-F503-E343-B9D6-3A9C4FC4FEF0}"/>
              </a:ext>
            </a:extLst>
          </p:cNvPr>
          <p:cNvSpPr txBox="1"/>
          <p:nvPr/>
        </p:nvSpPr>
        <p:spPr>
          <a:xfrm>
            <a:off x="7810231" y="1339335"/>
            <a:ext cx="2946191" cy="369332"/>
          </a:xfrm>
          <a:prstGeom prst="rect">
            <a:avLst/>
          </a:prstGeom>
          <a:noFill/>
        </p:spPr>
        <p:txBody>
          <a:bodyPr wrap="none" rtlCol="0">
            <a:spAutoFit/>
          </a:bodyPr>
          <a:lstStyle/>
          <a:p>
            <a:r>
              <a:rPr lang="en-US" b="1" dirty="0"/>
              <a:t>TIME &amp; WAVELENGTH SLICES</a:t>
            </a:r>
          </a:p>
        </p:txBody>
      </p:sp>
      <p:sp>
        <p:nvSpPr>
          <p:cNvPr id="19" name="TextBox 18">
            <a:extLst>
              <a:ext uri="{FF2B5EF4-FFF2-40B4-BE49-F238E27FC236}">
                <a16:creationId xmlns:a16="http://schemas.microsoft.com/office/drawing/2014/main" id="{9FD80929-5D79-1844-8FAC-44EE5E152895}"/>
              </a:ext>
            </a:extLst>
          </p:cNvPr>
          <p:cNvSpPr txBox="1"/>
          <p:nvPr/>
        </p:nvSpPr>
        <p:spPr>
          <a:xfrm rot="-960000">
            <a:off x="7214447" y="2252229"/>
            <a:ext cx="2321982" cy="369332"/>
          </a:xfrm>
          <a:prstGeom prst="rect">
            <a:avLst/>
          </a:prstGeom>
          <a:noFill/>
        </p:spPr>
        <p:txBody>
          <a:bodyPr wrap="none" rtlCol="0">
            <a:spAutoFit/>
          </a:bodyPr>
          <a:lstStyle/>
          <a:p>
            <a:r>
              <a:rPr lang="en-US" dirty="0"/>
              <a:t>CALSPEC (320-960 nm)</a:t>
            </a:r>
          </a:p>
        </p:txBody>
      </p:sp>
      <p:sp>
        <p:nvSpPr>
          <p:cNvPr id="20" name="TextBox 19">
            <a:extLst>
              <a:ext uri="{FF2B5EF4-FFF2-40B4-BE49-F238E27FC236}">
                <a16:creationId xmlns:a16="http://schemas.microsoft.com/office/drawing/2014/main" id="{6C4131AF-4F78-DF47-8B81-605D50D5BB18}"/>
              </a:ext>
            </a:extLst>
          </p:cNvPr>
          <p:cNvSpPr txBox="1"/>
          <p:nvPr/>
        </p:nvSpPr>
        <p:spPr>
          <a:xfrm>
            <a:off x="1405485" y="6170175"/>
            <a:ext cx="9381030" cy="369332"/>
          </a:xfrm>
          <a:prstGeom prst="rect">
            <a:avLst/>
          </a:prstGeom>
          <a:noFill/>
        </p:spPr>
        <p:txBody>
          <a:bodyPr wrap="none" rtlCol="0">
            <a:spAutoFit/>
          </a:bodyPr>
          <a:lstStyle/>
          <a:p>
            <a:r>
              <a:rPr lang="en-US" dirty="0">
                <a:solidFill>
                  <a:srgbClr val="FF0000"/>
                </a:solidFill>
              </a:rPr>
              <a:t>Irradiance is temporally and spectrally resolved, but not spatially resolved – SRC is a point source!</a:t>
            </a:r>
          </a:p>
        </p:txBody>
      </p:sp>
      <p:sp>
        <p:nvSpPr>
          <p:cNvPr id="2" name="TextBox 1">
            <a:extLst>
              <a:ext uri="{FF2B5EF4-FFF2-40B4-BE49-F238E27FC236}">
                <a16:creationId xmlns:a16="http://schemas.microsoft.com/office/drawing/2014/main" id="{83E1BABD-A7D7-614E-93DE-3CE3E46664DD}"/>
              </a:ext>
            </a:extLst>
          </p:cNvPr>
          <p:cNvSpPr txBox="1"/>
          <p:nvPr/>
        </p:nvSpPr>
        <p:spPr>
          <a:xfrm rot="-1140000">
            <a:off x="5855969" y="4237448"/>
            <a:ext cx="954749" cy="307777"/>
          </a:xfrm>
          <a:prstGeom prst="rect">
            <a:avLst/>
          </a:prstGeom>
          <a:noFill/>
        </p:spPr>
        <p:txBody>
          <a:bodyPr wrap="none" rtlCol="0">
            <a:spAutoFit/>
          </a:bodyPr>
          <a:lstStyle/>
          <a:p>
            <a:r>
              <a:rPr lang="en-US" sz="1400" dirty="0"/>
              <a:t>CN (violet)</a:t>
            </a:r>
          </a:p>
        </p:txBody>
      </p:sp>
      <p:sp>
        <p:nvSpPr>
          <p:cNvPr id="15" name="TextBox 14">
            <a:extLst>
              <a:ext uri="{FF2B5EF4-FFF2-40B4-BE49-F238E27FC236}">
                <a16:creationId xmlns:a16="http://schemas.microsoft.com/office/drawing/2014/main" id="{D097FEC5-ED32-614E-8D25-3F5B55548EB4}"/>
              </a:ext>
            </a:extLst>
          </p:cNvPr>
          <p:cNvSpPr txBox="1"/>
          <p:nvPr/>
        </p:nvSpPr>
        <p:spPr>
          <a:xfrm rot="-1140000">
            <a:off x="5925097" y="4839293"/>
            <a:ext cx="1394934" cy="307777"/>
          </a:xfrm>
          <a:prstGeom prst="rect">
            <a:avLst/>
          </a:prstGeom>
          <a:noFill/>
        </p:spPr>
        <p:txBody>
          <a:bodyPr wrap="none" rtlCol="0">
            <a:spAutoFit/>
          </a:bodyPr>
          <a:lstStyle/>
          <a:p>
            <a:r>
              <a:rPr lang="en-US" sz="1400" dirty="0"/>
              <a:t>Na (590 nm line)</a:t>
            </a:r>
          </a:p>
        </p:txBody>
      </p:sp>
      <p:sp>
        <p:nvSpPr>
          <p:cNvPr id="21" name="TextBox 20">
            <a:extLst>
              <a:ext uri="{FF2B5EF4-FFF2-40B4-BE49-F238E27FC236}">
                <a16:creationId xmlns:a16="http://schemas.microsoft.com/office/drawing/2014/main" id="{FF9DF8C1-EB28-4447-BE50-800B7D7DEC15}"/>
              </a:ext>
            </a:extLst>
          </p:cNvPr>
          <p:cNvSpPr txBox="1"/>
          <p:nvPr/>
        </p:nvSpPr>
        <p:spPr>
          <a:xfrm rot="-1140000">
            <a:off x="6054646" y="5021479"/>
            <a:ext cx="1459054" cy="307777"/>
          </a:xfrm>
          <a:prstGeom prst="rect">
            <a:avLst/>
          </a:prstGeom>
          <a:noFill/>
        </p:spPr>
        <p:txBody>
          <a:bodyPr wrap="none" rtlCol="0">
            <a:spAutoFit/>
          </a:bodyPr>
          <a:lstStyle/>
          <a:p>
            <a:r>
              <a:rPr lang="en-US" sz="1400" dirty="0"/>
              <a:t>H (</a:t>
            </a:r>
            <a:r>
              <a:rPr lang="en-US" sz="1400" dirty="0">
                <a:latin typeface="Symbol" pitchFamily="2" charset="2"/>
              </a:rPr>
              <a:t>a</a:t>
            </a:r>
            <a:r>
              <a:rPr lang="en-US" sz="1400" dirty="0"/>
              <a:t> 656 nm line)</a:t>
            </a:r>
          </a:p>
        </p:txBody>
      </p:sp>
      <p:sp>
        <p:nvSpPr>
          <p:cNvPr id="22" name="TextBox 21">
            <a:extLst>
              <a:ext uri="{FF2B5EF4-FFF2-40B4-BE49-F238E27FC236}">
                <a16:creationId xmlns:a16="http://schemas.microsoft.com/office/drawing/2014/main" id="{5EC128B8-B144-494E-9578-23D5F16D46D9}"/>
              </a:ext>
            </a:extLst>
          </p:cNvPr>
          <p:cNvSpPr txBox="1"/>
          <p:nvPr/>
        </p:nvSpPr>
        <p:spPr>
          <a:xfrm rot="-1140000">
            <a:off x="6437647" y="5357676"/>
            <a:ext cx="1311578" cy="307777"/>
          </a:xfrm>
          <a:prstGeom prst="rect">
            <a:avLst/>
          </a:prstGeom>
          <a:noFill/>
        </p:spPr>
        <p:txBody>
          <a:bodyPr wrap="none" rtlCol="0">
            <a:spAutoFit/>
          </a:bodyPr>
          <a:lstStyle/>
          <a:p>
            <a:r>
              <a:rPr lang="en-US" sz="1400" dirty="0"/>
              <a:t>O (</a:t>
            </a:r>
            <a:r>
              <a:rPr lang="en-US" sz="1400" dirty="0">
                <a:latin typeface="Calibri" panose="020F0502020204030204" pitchFamily="34" charset="0"/>
                <a:cs typeface="Calibri" panose="020F0502020204030204" pitchFamily="34" charset="0"/>
              </a:rPr>
              <a:t>777</a:t>
            </a:r>
            <a:r>
              <a:rPr lang="en-US" sz="1400" dirty="0"/>
              <a:t> nm line)</a:t>
            </a:r>
          </a:p>
        </p:txBody>
      </p:sp>
      <p:sp>
        <p:nvSpPr>
          <p:cNvPr id="23" name="TextBox 22">
            <a:extLst>
              <a:ext uri="{FF2B5EF4-FFF2-40B4-BE49-F238E27FC236}">
                <a16:creationId xmlns:a16="http://schemas.microsoft.com/office/drawing/2014/main" id="{6A3BE222-9846-954F-B6CD-1C8653C68792}"/>
              </a:ext>
            </a:extLst>
          </p:cNvPr>
          <p:cNvSpPr txBox="1"/>
          <p:nvPr/>
        </p:nvSpPr>
        <p:spPr>
          <a:xfrm rot="-1140000">
            <a:off x="6726597" y="5625361"/>
            <a:ext cx="1308371" cy="307777"/>
          </a:xfrm>
          <a:prstGeom prst="rect">
            <a:avLst/>
          </a:prstGeom>
          <a:noFill/>
        </p:spPr>
        <p:txBody>
          <a:bodyPr wrap="none" rtlCol="0">
            <a:spAutoFit/>
          </a:bodyPr>
          <a:lstStyle/>
          <a:p>
            <a:r>
              <a:rPr lang="en-US" sz="1400" dirty="0"/>
              <a:t>N (</a:t>
            </a:r>
            <a:r>
              <a:rPr lang="en-US" sz="1400" dirty="0">
                <a:latin typeface="Calibri" panose="020F0502020204030204" pitchFamily="34" charset="0"/>
                <a:cs typeface="Calibri" panose="020F0502020204030204" pitchFamily="34" charset="0"/>
              </a:rPr>
              <a:t>869 nm</a:t>
            </a:r>
            <a:r>
              <a:rPr lang="en-US" sz="1400" dirty="0"/>
              <a:t> line)</a:t>
            </a:r>
          </a:p>
        </p:txBody>
      </p:sp>
    </p:spTree>
    <p:extLst>
      <p:ext uri="{BB962C8B-B14F-4D97-AF65-F5344CB8AC3E}">
        <p14:creationId xmlns:p14="http://schemas.microsoft.com/office/powerpoint/2010/main" val="2649898294"/>
      </p:ext>
    </p:extLst>
  </p:cSld>
  <p:clrMapOvr>
    <a:masterClrMapping/>
  </p:clrMapOvr>
  <p:transition advTm="325">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hart&#10;&#10;Description automatically generated">
            <a:extLst>
              <a:ext uri="{FF2B5EF4-FFF2-40B4-BE49-F238E27FC236}">
                <a16:creationId xmlns:a16="http://schemas.microsoft.com/office/drawing/2014/main" id="{C637AB66-432B-1A4D-A54A-679CAF8AC0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77200" y="1666002"/>
            <a:ext cx="4114800" cy="3086100"/>
          </a:xfrm>
          <a:prstGeom prst="rect">
            <a:avLst/>
          </a:prstGeom>
        </p:spPr>
      </p:pic>
      <p:pic>
        <p:nvPicPr>
          <p:cNvPr id="27" name="Picture 26">
            <a:extLst>
              <a:ext uri="{FF2B5EF4-FFF2-40B4-BE49-F238E27FC236}">
                <a16:creationId xmlns:a16="http://schemas.microsoft.com/office/drawing/2014/main" id="{2757B983-46A4-134C-A74F-C9455FD7916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62" y="1666002"/>
            <a:ext cx="4114800" cy="3086100"/>
          </a:xfrm>
          <a:prstGeom prst="rect">
            <a:avLst/>
          </a:prstGeom>
        </p:spPr>
      </p:pic>
      <p:sp>
        <p:nvSpPr>
          <p:cNvPr id="11" name="Title 1">
            <a:extLst>
              <a:ext uri="{FF2B5EF4-FFF2-40B4-BE49-F238E27FC236}">
                <a16:creationId xmlns:a16="http://schemas.microsoft.com/office/drawing/2014/main" id="{F91B0750-1126-654F-AF24-B2E7FC8708FA}"/>
              </a:ext>
            </a:extLst>
          </p:cNvPr>
          <p:cNvSpPr>
            <a:spLocks noGrp="1"/>
          </p:cNvSpPr>
          <p:nvPr>
            <p:ph type="title"/>
          </p:nvPr>
        </p:nvSpPr>
        <p:spPr>
          <a:xfrm>
            <a:off x="838200" y="0"/>
            <a:ext cx="10515600" cy="1325563"/>
          </a:xfrm>
        </p:spPr>
        <p:txBody>
          <a:bodyPr/>
          <a:lstStyle/>
          <a:p>
            <a:pPr algn="ctr"/>
            <a:r>
              <a:rPr lang="en-US" b="1" dirty="0">
                <a:solidFill>
                  <a:schemeClr val="bg1"/>
                </a:solidFill>
              </a:rPr>
              <a:t>Persistent Lines/Bands</a:t>
            </a:r>
          </a:p>
        </p:txBody>
      </p:sp>
      <p:sp>
        <p:nvSpPr>
          <p:cNvPr id="10" name="Slide Number Placeholder 5">
            <a:extLst>
              <a:ext uri="{FF2B5EF4-FFF2-40B4-BE49-F238E27FC236}">
                <a16:creationId xmlns:a16="http://schemas.microsoft.com/office/drawing/2014/main" id="{03C09DE6-7564-154E-8EEB-226E9FE2A3F8}"/>
              </a:ext>
            </a:extLst>
          </p:cNvPr>
          <p:cNvSpPr>
            <a:spLocks noGrp="1"/>
          </p:cNvSpPr>
          <p:nvPr>
            <p:ph type="sldNum" sz="quarter" idx="4294967295"/>
          </p:nvPr>
        </p:nvSpPr>
        <p:spPr>
          <a:xfrm>
            <a:off x="9448800" y="6492872"/>
            <a:ext cx="2743200" cy="365125"/>
          </a:xfrm>
        </p:spPr>
        <p:txBody>
          <a:bodyPr/>
          <a:lstStyle>
            <a:lvl1pPr>
              <a:defRPr sz="1000">
                <a:solidFill>
                  <a:schemeClr val="tx1"/>
                </a:solidFill>
              </a:defRPr>
            </a:lvl1pPr>
          </a:lstStyle>
          <a:p>
            <a:fld id="{7ABC26D0-6559-5840-9AE2-C58C7BF0A957}" type="slidenum">
              <a:rPr lang="en-US" smtClean="0"/>
              <a:pPr/>
              <a:t>21</a:t>
            </a:fld>
            <a:endParaRPr lang="en-US" dirty="0"/>
          </a:p>
        </p:txBody>
      </p:sp>
      <p:sp>
        <p:nvSpPr>
          <p:cNvPr id="12" name="Date Placeholder 3">
            <a:extLst>
              <a:ext uri="{FF2B5EF4-FFF2-40B4-BE49-F238E27FC236}">
                <a16:creationId xmlns:a16="http://schemas.microsoft.com/office/drawing/2014/main" id="{2377D97E-0717-C548-9793-C40C999B540B}"/>
              </a:ext>
            </a:extLst>
          </p:cNvPr>
          <p:cNvSpPr>
            <a:spLocks noGrp="1"/>
          </p:cNvSpPr>
          <p:nvPr>
            <p:ph type="dt" sz="half" idx="4294967295"/>
          </p:nvPr>
        </p:nvSpPr>
        <p:spPr>
          <a:xfrm>
            <a:off x="0" y="6492875"/>
            <a:ext cx="2743200" cy="365125"/>
          </a:xfrm>
        </p:spPr>
        <p:txBody>
          <a:bodyPr/>
          <a:lstStyle>
            <a:lvl1pPr>
              <a:defRPr sz="1000">
                <a:solidFill>
                  <a:schemeClr val="tx1"/>
                </a:solidFill>
              </a:defRPr>
            </a:lvl1pPr>
          </a:lstStyle>
          <a:p>
            <a:r>
              <a:rPr lang="en-US" dirty="0"/>
              <a:t>June 29, 2022</a:t>
            </a:r>
          </a:p>
        </p:txBody>
      </p:sp>
      <p:sp>
        <p:nvSpPr>
          <p:cNvPr id="14" name="Footer Placeholder 4">
            <a:extLst>
              <a:ext uri="{FF2B5EF4-FFF2-40B4-BE49-F238E27FC236}">
                <a16:creationId xmlns:a16="http://schemas.microsoft.com/office/drawing/2014/main" id="{39848D3B-2203-114B-95E0-FECFEBB0B0DB}"/>
              </a:ext>
            </a:extLst>
          </p:cNvPr>
          <p:cNvSpPr>
            <a:spLocks noGrp="1"/>
          </p:cNvSpPr>
          <p:nvPr>
            <p:ph type="ftr" sz="quarter" idx="4294967295"/>
          </p:nvPr>
        </p:nvSpPr>
        <p:spPr>
          <a:xfrm>
            <a:off x="4038600" y="6492875"/>
            <a:ext cx="4114800" cy="365125"/>
          </a:xfrm>
        </p:spPr>
        <p:txBody>
          <a:bodyPr/>
          <a:lstStyle>
            <a:lvl1pPr>
              <a:defRPr sz="1000">
                <a:solidFill>
                  <a:schemeClr val="tx1"/>
                </a:solidFill>
              </a:defRPr>
            </a:lvl1pPr>
          </a:lstStyle>
          <a:p>
            <a:r>
              <a:rPr lang="en-US" dirty="0"/>
              <a:t>AIAA AVIATION 2022, Chicago, IL</a:t>
            </a:r>
          </a:p>
        </p:txBody>
      </p:sp>
      <p:sp>
        <p:nvSpPr>
          <p:cNvPr id="5" name="TextBox 4">
            <a:extLst>
              <a:ext uri="{FF2B5EF4-FFF2-40B4-BE49-F238E27FC236}">
                <a16:creationId xmlns:a16="http://schemas.microsoft.com/office/drawing/2014/main" id="{1096940C-9585-4E4C-816D-8C3E39EB9FF1}"/>
              </a:ext>
            </a:extLst>
          </p:cNvPr>
          <p:cNvSpPr txBox="1"/>
          <p:nvPr/>
        </p:nvSpPr>
        <p:spPr>
          <a:xfrm>
            <a:off x="1514370" y="1244243"/>
            <a:ext cx="1075936" cy="369332"/>
          </a:xfrm>
          <a:prstGeom prst="rect">
            <a:avLst/>
          </a:prstGeom>
          <a:noFill/>
        </p:spPr>
        <p:txBody>
          <a:bodyPr wrap="none" rtlCol="0">
            <a:spAutoFit/>
          </a:bodyPr>
          <a:lstStyle/>
          <a:p>
            <a:pPr algn="ctr"/>
            <a:r>
              <a:rPr lang="en-US" b="1" dirty="0"/>
              <a:t>t = 77.5 s</a:t>
            </a:r>
          </a:p>
        </p:txBody>
      </p:sp>
      <p:sp>
        <p:nvSpPr>
          <p:cNvPr id="28" name="TextBox 27">
            <a:extLst>
              <a:ext uri="{FF2B5EF4-FFF2-40B4-BE49-F238E27FC236}">
                <a16:creationId xmlns:a16="http://schemas.microsoft.com/office/drawing/2014/main" id="{8F6007CF-092D-454A-A20C-EA31419150A9}"/>
              </a:ext>
            </a:extLst>
          </p:cNvPr>
          <p:cNvSpPr txBox="1"/>
          <p:nvPr/>
        </p:nvSpPr>
        <p:spPr>
          <a:xfrm>
            <a:off x="65376" y="5092541"/>
            <a:ext cx="12061248" cy="1015663"/>
          </a:xfrm>
          <a:prstGeom prst="rect">
            <a:avLst/>
          </a:prstGeom>
          <a:noFill/>
        </p:spPr>
        <p:txBody>
          <a:bodyPr wrap="square" rtlCol="0">
            <a:spAutoFit/>
          </a:bodyPr>
          <a:lstStyle/>
          <a:p>
            <a:pPr marL="285750" indent="-285750">
              <a:buFont typeface="Arial" panose="020B0604020202020204" pitchFamily="34" charset="0"/>
              <a:buChar char="•"/>
            </a:pPr>
            <a:r>
              <a:rPr lang="en-US" sz="2000" dirty="0"/>
              <a:t>Persistent lines are “strong lines” even at low number densities</a:t>
            </a:r>
          </a:p>
          <a:p>
            <a:pPr marL="285750" indent="-285750">
              <a:buFont typeface="Arial" panose="020B0604020202020204" pitchFamily="34" charset="0"/>
              <a:buChar char="•"/>
            </a:pPr>
            <a:r>
              <a:rPr lang="en-US" sz="2000" dirty="0"/>
              <a:t>Irradiance peaks at 87.5 s</a:t>
            </a:r>
          </a:p>
          <a:p>
            <a:pPr marL="742950" lvl="1" indent="-285750">
              <a:buFont typeface="Arial" panose="020B0604020202020204" pitchFamily="34" charset="0"/>
              <a:buChar char="•"/>
            </a:pPr>
            <a:r>
              <a:rPr lang="en-US" sz="2000" dirty="0"/>
              <a:t>Does this correspond to an increase in surface temperature?</a:t>
            </a:r>
          </a:p>
        </p:txBody>
      </p:sp>
      <p:pic>
        <p:nvPicPr>
          <p:cNvPr id="3" name="Picture 2">
            <a:extLst>
              <a:ext uri="{FF2B5EF4-FFF2-40B4-BE49-F238E27FC236}">
                <a16:creationId xmlns:a16="http://schemas.microsoft.com/office/drawing/2014/main" id="{C31D12A4-1E89-2545-9D21-C900213DD32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74169" y="1666002"/>
            <a:ext cx="4114800" cy="3086100"/>
          </a:xfrm>
          <a:prstGeom prst="rect">
            <a:avLst/>
          </a:prstGeom>
        </p:spPr>
      </p:pic>
      <p:sp>
        <p:nvSpPr>
          <p:cNvPr id="22" name="TextBox 21">
            <a:extLst>
              <a:ext uri="{FF2B5EF4-FFF2-40B4-BE49-F238E27FC236}">
                <a16:creationId xmlns:a16="http://schemas.microsoft.com/office/drawing/2014/main" id="{A1A7DB1B-CBF2-5B48-A0C7-724E76C87E9A}"/>
              </a:ext>
            </a:extLst>
          </p:cNvPr>
          <p:cNvSpPr txBox="1"/>
          <p:nvPr/>
        </p:nvSpPr>
        <p:spPr>
          <a:xfrm>
            <a:off x="5610432" y="1244243"/>
            <a:ext cx="1042273" cy="369332"/>
          </a:xfrm>
          <a:prstGeom prst="rect">
            <a:avLst/>
          </a:prstGeom>
          <a:noFill/>
        </p:spPr>
        <p:txBody>
          <a:bodyPr wrap="none" rtlCol="0">
            <a:spAutoFit/>
          </a:bodyPr>
          <a:lstStyle/>
          <a:p>
            <a:pPr algn="ctr"/>
            <a:r>
              <a:rPr lang="en-US" b="1" dirty="0"/>
              <a:t>t = 82.5 s</a:t>
            </a:r>
          </a:p>
        </p:txBody>
      </p:sp>
      <p:sp>
        <p:nvSpPr>
          <p:cNvPr id="23" name="TextBox 22">
            <a:extLst>
              <a:ext uri="{FF2B5EF4-FFF2-40B4-BE49-F238E27FC236}">
                <a16:creationId xmlns:a16="http://schemas.microsoft.com/office/drawing/2014/main" id="{6D1DD1F5-D32F-DE46-9E0D-FB2D6DB7D768}"/>
              </a:ext>
            </a:extLst>
          </p:cNvPr>
          <p:cNvSpPr txBox="1"/>
          <p:nvPr/>
        </p:nvSpPr>
        <p:spPr>
          <a:xfrm>
            <a:off x="9596632" y="1244243"/>
            <a:ext cx="1075936" cy="369332"/>
          </a:xfrm>
          <a:prstGeom prst="rect">
            <a:avLst/>
          </a:prstGeom>
          <a:noFill/>
        </p:spPr>
        <p:txBody>
          <a:bodyPr wrap="none" rtlCol="0">
            <a:spAutoFit/>
          </a:bodyPr>
          <a:lstStyle/>
          <a:p>
            <a:pPr algn="ctr"/>
            <a:r>
              <a:rPr lang="en-US" b="1" dirty="0"/>
              <a:t>t = 87.5 s</a:t>
            </a:r>
          </a:p>
        </p:txBody>
      </p:sp>
    </p:spTree>
    <p:extLst>
      <p:ext uri="{BB962C8B-B14F-4D97-AF65-F5344CB8AC3E}">
        <p14:creationId xmlns:p14="http://schemas.microsoft.com/office/powerpoint/2010/main" val="1705841302"/>
      </p:ext>
    </p:extLst>
  </p:cSld>
  <p:clrMapOvr>
    <a:masterClrMapping/>
  </p:clrMapOvr>
  <p:transition advTm="1007">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F91B0750-1126-654F-AF24-B2E7FC8708FA}"/>
              </a:ext>
            </a:extLst>
          </p:cNvPr>
          <p:cNvSpPr>
            <a:spLocks noGrp="1"/>
          </p:cNvSpPr>
          <p:nvPr>
            <p:ph type="title"/>
          </p:nvPr>
        </p:nvSpPr>
        <p:spPr>
          <a:xfrm>
            <a:off x="838200" y="0"/>
            <a:ext cx="10515600" cy="1325563"/>
          </a:xfrm>
        </p:spPr>
        <p:txBody>
          <a:bodyPr/>
          <a:lstStyle/>
          <a:p>
            <a:pPr algn="ctr"/>
            <a:r>
              <a:rPr lang="en-US" b="1" dirty="0">
                <a:solidFill>
                  <a:schemeClr val="bg1"/>
                </a:solidFill>
              </a:rPr>
              <a:t>Steps of the Simulation Process</a:t>
            </a:r>
            <a:endParaRPr lang="en-US" sz="3200" b="1" dirty="0">
              <a:solidFill>
                <a:schemeClr val="bg1"/>
              </a:solidFill>
            </a:endParaRPr>
          </a:p>
        </p:txBody>
      </p:sp>
      <p:sp>
        <p:nvSpPr>
          <p:cNvPr id="10" name="Slide Number Placeholder 5">
            <a:extLst>
              <a:ext uri="{FF2B5EF4-FFF2-40B4-BE49-F238E27FC236}">
                <a16:creationId xmlns:a16="http://schemas.microsoft.com/office/drawing/2014/main" id="{03C09DE6-7564-154E-8EEB-226E9FE2A3F8}"/>
              </a:ext>
            </a:extLst>
          </p:cNvPr>
          <p:cNvSpPr>
            <a:spLocks noGrp="1"/>
          </p:cNvSpPr>
          <p:nvPr>
            <p:ph type="sldNum" sz="quarter" idx="4294967295"/>
          </p:nvPr>
        </p:nvSpPr>
        <p:spPr>
          <a:xfrm>
            <a:off x="9448800" y="6492872"/>
            <a:ext cx="2743200" cy="365125"/>
          </a:xfrm>
        </p:spPr>
        <p:txBody>
          <a:bodyPr/>
          <a:lstStyle>
            <a:lvl1pPr>
              <a:defRPr sz="1000">
                <a:solidFill>
                  <a:schemeClr val="tx1"/>
                </a:solidFill>
              </a:defRPr>
            </a:lvl1pPr>
          </a:lstStyle>
          <a:p>
            <a:fld id="{7ABC26D0-6559-5840-9AE2-C58C7BF0A957}" type="slidenum">
              <a:rPr lang="en-US" smtClean="0"/>
              <a:pPr/>
              <a:t>22</a:t>
            </a:fld>
            <a:endParaRPr lang="en-US" dirty="0"/>
          </a:p>
        </p:txBody>
      </p:sp>
      <p:sp>
        <p:nvSpPr>
          <p:cNvPr id="12" name="Date Placeholder 3">
            <a:extLst>
              <a:ext uri="{FF2B5EF4-FFF2-40B4-BE49-F238E27FC236}">
                <a16:creationId xmlns:a16="http://schemas.microsoft.com/office/drawing/2014/main" id="{2377D97E-0717-C548-9793-C40C999B540B}"/>
              </a:ext>
            </a:extLst>
          </p:cNvPr>
          <p:cNvSpPr>
            <a:spLocks noGrp="1"/>
          </p:cNvSpPr>
          <p:nvPr>
            <p:ph type="dt" sz="half" idx="4294967295"/>
          </p:nvPr>
        </p:nvSpPr>
        <p:spPr>
          <a:xfrm>
            <a:off x="0" y="6492875"/>
            <a:ext cx="2743200" cy="365125"/>
          </a:xfrm>
        </p:spPr>
        <p:txBody>
          <a:bodyPr/>
          <a:lstStyle>
            <a:lvl1pPr>
              <a:defRPr sz="1000">
                <a:solidFill>
                  <a:schemeClr val="tx1"/>
                </a:solidFill>
              </a:defRPr>
            </a:lvl1pPr>
          </a:lstStyle>
          <a:p>
            <a:r>
              <a:rPr lang="en-US" dirty="0"/>
              <a:t>June 29, 2022</a:t>
            </a:r>
          </a:p>
        </p:txBody>
      </p:sp>
      <p:sp>
        <p:nvSpPr>
          <p:cNvPr id="14" name="Footer Placeholder 4">
            <a:extLst>
              <a:ext uri="{FF2B5EF4-FFF2-40B4-BE49-F238E27FC236}">
                <a16:creationId xmlns:a16="http://schemas.microsoft.com/office/drawing/2014/main" id="{39848D3B-2203-114B-95E0-FECFEBB0B0DB}"/>
              </a:ext>
            </a:extLst>
          </p:cNvPr>
          <p:cNvSpPr>
            <a:spLocks noGrp="1"/>
          </p:cNvSpPr>
          <p:nvPr>
            <p:ph type="ftr" sz="quarter" idx="4294967295"/>
          </p:nvPr>
        </p:nvSpPr>
        <p:spPr>
          <a:xfrm>
            <a:off x="4038600" y="6492875"/>
            <a:ext cx="4114800" cy="365125"/>
          </a:xfrm>
        </p:spPr>
        <p:txBody>
          <a:bodyPr/>
          <a:lstStyle>
            <a:lvl1pPr>
              <a:defRPr sz="1000">
                <a:solidFill>
                  <a:schemeClr val="tx1"/>
                </a:solidFill>
              </a:defRPr>
            </a:lvl1pPr>
          </a:lstStyle>
          <a:p>
            <a:r>
              <a:rPr lang="en-US" dirty="0"/>
              <a:t>AIAA AVIATION 2022, Chicago, IL</a:t>
            </a:r>
          </a:p>
        </p:txBody>
      </p:sp>
      <p:sp>
        <p:nvSpPr>
          <p:cNvPr id="7" name="Content Placeholder 2">
            <a:extLst>
              <a:ext uri="{FF2B5EF4-FFF2-40B4-BE49-F238E27FC236}">
                <a16:creationId xmlns:a16="http://schemas.microsoft.com/office/drawing/2014/main" id="{2676C465-AB57-2A46-908F-9546F667AD45}"/>
              </a:ext>
            </a:extLst>
          </p:cNvPr>
          <p:cNvSpPr>
            <a:spLocks noGrp="1"/>
          </p:cNvSpPr>
          <p:nvPr>
            <p:ph idx="1"/>
          </p:nvPr>
        </p:nvSpPr>
        <p:spPr>
          <a:xfrm>
            <a:off x="251332" y="1325563"/>
            <a:ext cx="11704448" cy="4268038"/>
          </a:xfrm>
        </p:spPr>
        <p:txBody>
          <a:bodyPr>
            <a:noAutofit/>
          </a:bodyPr>
          <a:lstStyle/>
          <a:p>
            <a:r>
              <a:rPr lang="en-US" sz="2000" dirty="0"/>
              <a:t>Flow field computation  [</a:t>
            </a:r>
            <a:r>
              <a:rPr lang="en-US" sz="2000" i="1" cap="small" dirty="0">
                <a:solidFill>
                  <a:srgbClr val="0432FF"/>
                </a:solidFill>
              </a:rPr>
              <a:t>Dplr</a:t>
            </a:r>
            <a:r>
              <a:rPr lang="en-US" sz="2000" dirty="0"/>
              <a:t>]</a:t>
            </a:r>
          </a:p>
          <a:p>
            <a:pPr lvl="1"/>
            <a:r>
              <a:rPr lang="en-US" sz="1800" dirty="0"/>
              <a:t>From t = 65 s to t = 105 s along the BET</a:t>
            </a:r>
          </a:p>
          <a:p>
            <a:r>
              <a:rPr lang="en-US" sz="2000" dirty="0"/>
              <a:t>Material thermal response to imposed aerothermal environments  [</a:t>
            </a:r>
            <a:r>
              <a:rPr lang="en-US" sz="2000" i="1" cap="small" dirty="0" err="1">
                <a:solidFill>
                  <a:srgbClr val="0432FF"/>
                </a:solidFill>
              </a:rPr>
              <a:t>Traj+Fiat</a:t>
            </a:r>
            <a:r>
              <a:rPr lang="en-US" sz="2000" dirty="0"/>
              <a:t>]</a:t>
            </a:r>
          </a:p>
          <a:p>
            <a:pPr lvl="1"/>
            <a:r>
              <a:rPr lang="en-US" sz="1800" dirty="0"/>
              <a:t>Stagnation point temperature scaling</a:t>
            </a:r>
          </a:p>
          <a:p>
            <a:r>
              <a:rPr lang="en-US" sz="2000" dirty="0"/>
              <a:t>Geometric construction of the imaging plane and lines of sight  [</a:t>
            </a:r>
            <a:r>
              <a:rPr lang="en-US" sz="2000" i="1" cap="small" dirty="0" err="1">
                <a:solidFill>
                  <a:srgbClr val="0432FF"/>
                </a:solidFill>
              </a:rPr>
              <a:t>Cfdtools</a:t>
            </a:r>
            <a:r>
              <a:rPr lang="en-US" sz="2000" dirty="0"/>
              <a:t>]</a:t>
            </a:r>
          </a:p>
          <a:p>
            <a:pPr lvl="1"/>
            <a:r>
              <a:rPr lang="en-US" sz="1800" i="1" cap="small" dirty="0" err="1">
                <a:solidFill>
                  <a:srgbClr val="0432FF"/>
                </a:solidFill>
              </a:rPr>
              <a:t>Revolve_grid</a:t>
            </a:r>
            <a:r>
              <a:rPr lang="en-US" sz="1800" dirty="0"/>
              <a:t>, </a:t>
            </a:r>
            <a:r>
              <a:rPr lang="en-US" sz="1800" i="1" cap="small" dirty="0" err="1">
                <a:solidFill>
                  <a:srgbClr val="0432FF"/>
                </a:solidFill>
              </a:rPr>
              <a:t>Stardust_Lines</a:t>
            </a:r>
            <a:r>
              <a:rPr lang="en-US" sz="1800" dirty="0"/>
              <a:t>, </a:t>
            </a:r>
            <a:r>
              <a:rPr lang="en-US" sz="1800" i="1" cap="small" dirty="0" err="1">
                <a:solidFill>
                  <a:srgbClr val="0432FF"/>
                </a:solidFill>
              </a:rPr>
              <a:t>Flow_Interp</a:t>
            </a:r>
            <a:r>
              <a:rPr lang="en-US" sz="1800" dirty="0"/>
              <a:t> &amp; </a:t>
            </a:r>
            <a:r>
              <a:rPr lang="en-US" sz="1800" i="1" cap="small" dirty="0" err="1">
                <a:solidFill>
                  <a:srgbClr val="0432FF"/>
                </a:solidFill>
              </a:rPr>
              <a:t>Neqair_Data</a:t>
            </a:r>
            <a:endParaRPr lang="en-US" sz="1800" i="1" cap="small" dirty="0">
              <a:solidFill>
                <a:srgbClr val="0432FF"/>
              </a:solidFill>
            </a:endParaRPr>
          </a:p>
          <a:p>
            <a:r>
              <a:rPr lang="en-US" sz="2000" dirty="0"/>
              <a:t>High-resolution spectral radiance computations on imaging plane  [</a:t>
            </a:r>
            <a:r>
              <a:rPr lang="en-US" sz="2000" i="1" cap="small" dirty="0" err="1">
                <a:solidFill>
                  <a:srgbClr val="0432FF"/>
                </a:solidFill>
              </a:rPr>
              <a:t>Neqair</a:t>
            </a:r>
            <a:r>
              <a:rPr lang="en-US" sz="2000" dirty="0"/>
              <a:t>]</a:t>
            </a:r>
          </a:p>
          <a:p>
            <a:pPr lvl="1"/>
            <a:r>
              <a:rPr lang="en-US" sz="1800" dirty="0"/>
              <a:t>Wavelength range: 350 nm to 950 nm, with 3.3 x10</a:t>
            </a:r>
            <a:r>
              <a:rPr lang="en-US" sz="1800" baseline="30000" dirty="0"/>
              <a:t>-4</a:t>
            </a:r>
            <a:r>
              <a:rPr lang="en-US" sz="1800" dirty="0"/>
              <a:t> nm resolution</a:t>
            </a:r>
          </a:p>
          <a:p>
            <a:r>
              <a:rPr lang="en-US" sz="2000" dirty="0"/>
              <a:t>Atmospheric transmission &amp; angular integration to obtain high-resolution spectral irradiance  [</a:t>
            </a:r>
            <a:r>
              <a:rPr lang="en-US" sz="2000" i="1" cap="small" dirty="0" err="1">
                <a:solidFill>
                  <a:srgbClr val="0432FF"/>
                </a:solidFill>
              </a:rPr>
              <a:t>Neqair</a:t>
            </a:r>
            <a:r>
              <a:rPr lang="en-US" sz="2000" dirty="0"/>
              <a:t>]</a:t>
            </a:r>
          </a:p>
          <a:p>
            <a:pPr lvl="1"/>
            <a:r>
              <a:rPr lang="en-US" sz="1800" dirty="0"/>
              <a:t>Combines </a:t>
            </a:r>
            <a:r>
              <a:rPr lang="en-US" sz="1800" i="1" cap="small" dirty="0" err="1">
                <a:solidFill>
                  <a:srgbClr val="0432FF"/>
                </a:solidFill>
              </a:rPr>
              <a:t>EarthGram</a:t>
            </a:r>
            <a:r>
              <a:rPr lang="en-US" sz="1800" dirty="0"/>
              <a:t> with </a:t>
            </a:r>
            <a:r>
              <a:rPr lang="en-US" sz="1800" i="1" cap="small" dirty="0" err="1">
                <a:solidFill>
                  <a:srgbClr val="0432FF"/>
                </a:solidFill>
              </a:rPr>
              <a:t>HiTran</a:t>
            </a:r>
            <a:r>
              <a:rPr lang="en-US" sz="1800" dirty="0"/>
              <a:t> &amp; Leiden line lists &amp; Rayleigh scattering (≈equivalent to </a:t>
            </a:r>
            <a:r>
              <a:rPr lang="en-US" sz="1800" i="1" cap="small" dirty="0" err="1">
                <a:solidFill>
                  <a:srgbClr val="0432FF"/>
                </a:solidFill>
              </a:rPr>
              <a:t>Modtran</a:t>
            </a:r>
            <a:r>
              <a:rPr lang="en-US" sz="1800" dirty="0"/>
              <a:t>)</a:t>
            </a:r>
          </a:p>
          <a:p>
            <a:r>
              <a:rPr lang="en-US" sz="2000" dirty="0"/>
              <a:t>Convolution with slit function for final spectral irradiance [</a:t>
            </a:r>
            <a:r>
              <a:rPr lang="en-US" sz="2000" i="1" cap="small" dirty="0" err="1">
                <a:solidFill>
                  <a:srgbClr val="0432FF"/>
                </a:solidFill>
              </a:rPr>
              <a:t>Neqair</a:t>
            </a:r>
            <a:r>
              <a:rPr lang="en-US" sz="2000" dirty="0"/>
              <a:t>]</a:t>
            </a:r>
          </a:p>
          <a:p>
            <a:pPr lvl="1"/>
            <a:r>
              <a:rPr lang="en-US" sz="1800" dirty="0"/>
              <a:t>Gaussian slit function with specified FWHM</a:t>
            </a:r>
          </a:p>
        </p:txBody>
      </p:sp>
      <p:sp>
        <p:nvSpPr>
          <p:cNvPr id="2" name="TextBox 1">
            <a:extLst>
              <a:ext uri="{FF2B5EF4-FFF2-40B4-BE49-F238E27FC236}">
                <a16:creationId xmlns:a16="http://schemas.microsoft.com/office/drawing/2014/main" id="{AA73A2FC-19D1-4441-B511-A331795AE5E4}"/>
              </a:ext>
            </a:extLst>
          </p:cNvPr>
          <p:cNvSpPr txBox="1"/>
          <p:nvPr/>
        </p:nvSpPr>
        <p:spPr>
          <a:xfrm>
            <a:off x="810234" y="5593601"/>
            <a:ext cx="10283200" cy="923330"/>
          </a:xfrm>
          <a:prstGeom prst="rect">
            <a:avLst/>
          </a:prstGeom>
          <a:noFill/>
        </p:spPr>
        <p:txBody>
          <a:bodyPr wrap="none" rtlCol="0">
            <a:spAutoFit/>
          </a:bodyPr>
          <a:lstStyle/>
          <a:p>
            <a:pPr algn="ctr"/>
            <a:r>
              <a:rPr lang="en-US" dirty="0">
                <a:solidFill>
                  <a:srgbClr val="FF0000"/>
                </a:solidFill>
              </a:rPr>
              <a:t>Complete details of methods/tools used are in the written paper</a:t>
            </a:r>
          </a:p>
          <a:p>
            <a:pPr algn="ctr"/>
            <a:r>
              <a:rPr lang="en-US" u="sng" dirty="0">
                <a:solidFill>
                  <a:srgbClr val="FF0000"/>
                </a:solidFill>
              </a:rPr>
              <a:t>All</a:t>
            </a:r>
            <a:r>
              <a:rPr lang="en-US" i="1" dirty="0">
                <a:solidFill>
                  <a:srgbClr val="FF0000"/>
                </a:solidFill>
              </a:rPr>
              <a:t> </a:t>
            </a:r>
            <a:r>
              <a:rPr lang="en-US" dirty="0">
                <a:solidFill>
                  <a:srgbClr val="FF0000"/>
                </a:solidFill>
              </a:rPr>
              <a:t>tools (including atmospheric transmission) used in the simulation process have been developed in-house</a:t>
            </a:r>
          </a:p>
          <a:p>
            <a:pPr algn="ctr"/>
            <a:r>
              <a:rPr lang="en-US" dirty="0">
                <a:solidFill>
                  <a:srgbClr val="FF0000"/>
                </a:solidFill>
              </a:rPr>
              <a:t>The only missing piece in this process is information about the heatshield material</a:t>
            </a:r>
          </a:p>
        </p:txBody>
      </p:sp>
    </p:spTree>
    <p:extLst>
      <p:ext uri="{BB962C8B-B14F-4D97-AF65-F5344CB8AC3E}">
        <p14:creationId xmlns:p14="http://schemas.microsoft.com/office/powerpoint/2010/main" val="1680243622"/>
      </p:ext>
    </p:extLst>
  </p:cSld>
  <p:clrMapOvr>
    <a:masterClrMapping/>
  </p:clrMapOvr>
  <p:transition spd="slow" advTm="5350">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2757B983-46A4-134C-A74F-C9455FD791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377" y="1963182"/>
            <a:ext cx="5486400" cy="4114800"/>
          </a:xfrm>
          <a:prstGeom prst="rect">
            <a:avLst/>
          </a:prstGeom>
        </p:spPr>
      </p:pic>
      <p:sp>
        <p:nvSpPr>
          <p:cNvPr id="11" name="Title 1">
            <a:extLst>
              <a:ext uri="{FF2B5EF4-FFF2-40B4-BE49-F238E27FC236}">
                <a16:creationId xmlns:a16="http://schemas.microsoft.com/office/drawing/2014/main" id="{F91B0750-1126-654F-AF24-B2E7FC8708FA}"/>
              </a:ext>
            </a:extLst>
          </p:cNvPr>
          <p:cNvSpPr>
            <a:spLocks noGrp="1"/>
          </p:cNvSpPr>
          <p:nvPr>
            <p:ph type="title"/>
          </p:nvPr>
        </p:nvSpPr>
        <p:spPr>
          <a:xfrm>
            <a:off x="838200" y="0"/>
            <a:ext cx="10515600" cy="1325563"/>
          </a:xfrm>
        </p:spPr>
        <p:txBody>
          <a:bodyPr/>
          <a:lstStyle/>
          <a:p>
            <a:pPr algn="ctr"/>
            <a:r>
              <a:rPr lang="en-US" b="1" dirty="0">
                <a:solidFill>
                  <a:schemeClr val="bg1"/>
                </a:solidFill>
              </a:rPr>
              <a:t>Persistent Lines/Bands</a:t>
            </a:r>
          </a:p>
        </p:txBody>
      </p:sp>
      <p:sp>
        <p:nvSpPr>
          <p:cNvPr id="10" name="Slide Number Placeholder 5">
            <a:extLst>
              <a:ext uri="{FF2B5EF4-FFF2-40B4-BE49-F238E27FC236}">
                <a16:creationId xmlns:a16="http://schemas.microsoft.com/office/drawing/2014/main" id="{03C09DE6-7564-154E-8EEB-226E9FE2A3F8}"/>
              </a:ext>
            </a:extLst>
          </p:cNvPr>
          <p:cNvSpPr>
            <a:spLocks noGrp="1"/>
          </p:cNvSpPr>
          <p:nvPr>
            <p:ph type="sldNum" sz="quarter" idx="4294967295"/>
          </p:nvPr>
        </p:nvSpPr>
        <p:spPr>
          <a:xfrm>
            <a:off x="9448800" y="6492872"/>
            <a:ext cx="2743200" cy="365125"/>
          </a:xfrm>
        </p:spPr>
        <p:txBody>
          <a:bodyPr/>
          <a:lstStyle>
            <a:lvl1pPr>
              <a:defRPr sz="1000">
                <a:solidFill>
                  <a:schemeClr val="tx1"/>
                </a:solidFill>
              </a:defRPr>
            </a:lvl1pPr>
          </a:lstStyle>
          <a:p>
            <a:fld id="{7ABC26D0-6559-5840-9AE2-C58C7BF0A957}" type="slidenum">
              <a:rPr lang="en-US" smtClean="0"/>
              <a:pPr/>
              <a:t>23</a:t>
            </a:fld>
            <a:endParaRPr lang="en-US" dirty="0"/>
          </a:p>
        </p:txBody>
      </p:sp>
      <p:sp>
        <p:nvSpPr>
          <p:cNvPr id="12" name="Date Placeholder 3">
            <a:extLst>
              <a:ext uri="{FF2B5EF4-FFF2-40B4-BE49-F238E27FC236}">
                <a16:creationId xmlns:a16="http://schemas.microsoft.com/office/drawing/2014/main" id="{2377D97E-0717-C548-9793-C40C999B540B}"/>
              </a:ext>
            </a:extLst>
          </p:cNvPr>
          <p:cNvSpPr>
            <a:spLocks noGrp="1"/>
          </p:cNvSpPr>
          <p:nvPr>
            <p:ph type="dt" sz="half" idx="4294967295"/>
          </p:nvPr>
        </p:nvSpPr>
        <p:spPr>
          <a:xfrm>
            <a:off x="0" y="6492875"/>
            <a:ext cx="2743200" cy="365125"/>
          </a:xfrm>
        </p:spPr>
        <p:txBody>
          <a:bodyPr/>
          <a:lstStyle>
            <a:lvl1pPr>
              <a:defRPr sz="1000">
                <a:solidFill>
                  <a:schemeClr val="tx1"/>
                </a:solidFill>
              </a:defRPr>
            </a:lvl1pPr>
          </a:lstStyle>
          <a:p>
            <a:r>
              <a:rPr lang="en-US" dirty="0"/>
              <a:t>June 29, 2022</a:t>
            </a:r>
          </a:p>
        </p:txBody>
      </p:sp>
      <p:sp>
        <p:nvSpPr>
          <p:cNvPr id="14" name="Footer Placeholder 4">
            <a:extLst>
              <a:ext uri="{FF2B5EF4-FFF2-40B4-BE49-F238E27FC236}">
                <a16:creationId xmlns:a16="http://schemas.microsoft.com/office/drawing/2014/main" id="{39848D3B-2203-114B-95E0-FECFEBB0B0DB}"/>
              </a:ext>
            </a:extLst>
          </p:cNvPr>
          <p:cNvSpPr>
            <a:spLocks noGrp="1"/>
          </p:cNvSpPr>
          <p:nvPr>
            <p:ph type="ftr" sz="quarter" idx="4294967295"/>
          </p:nvPr>
        </p:nvSpPr>
        <p:spPr>
          <a:xfrm>
            <a:off x="4038600" y="6492875"/>
            <a:ext cx="4114800" cy="365125"/>
          </a:xfrm>
        </p:spPr>
        <p:txBody>
          <a:bodyPr/>
          <a:lstStyle>
            <a:lvl1pPr>
              <a:defRPr sz="1000">
                <a:solidFill>
                  <a:schemeClr val="tx1"/>
                </a:solidFill>
              </a:defRPr>
            </a:lvl1pPr>
          </a:lstStyle>
          <a:p>
            <a:r>
              <a:rPr lang="en-US" dirty="0"/>
              <a:t>AIAA AVIATION 2022, Chicago, IL</a:t>
            </a:r>
          </a:p>
        </p:txBody>
      </p:sp>
      <p:sp>
        <p:nvSpPr>
          <p:cNvPr id="28" name="TextBox 27">
            <a:extLst>
              <a:ext uri="{FF2B5EF4-FFF2-40B4-BE49-F238E27FC236}">
                <a16:creationId xmlns:a16="http://schemas.microsoft.com/office/drawing/2014/main" id="{8F6007CF-092D-454A-A20C-EA31419150A9}"/>
              </a:ext>
            </a:extLst>
          </p:cNvPr>
          <p:cNvSpPr txBox="1"/>
          <p:nvPr/>
        </p:nvSpPr>
        <p:spPr>
          <a:xfrm>
            <a:off x="5582257" y="1740139"/>
            <a:ext cx="6457343" cy="4031873"/>
          </a:xfrm>
          <a:prstGeom prst="rect">
            <a:avLst/>
          </a:prstGeom>
          <a:noFill/>
        </p:spPr>
        <p:txBody>
          <a:bodyPr wrap="square" rtlCol="0">
            <a:spAutoFit/>
          </a:bodyPr>
          <a:lstStyle/>
          <a:p>
            <a:pPr marL="285750" indent="-285750">
              <a:buFont typeface="Arial" panose="020B0604020202020204" pitchFamily="34" charset="0"/>
              <a:buChar char="•"/>
            </a:pPr>
            <a:r>
              <a:rPr lang="en-US" sz="2000" dirty="0"/>
              <a:t>Occurrences of persistent lines guide choice of model to employ in flow computations</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Standard 11-species (N</a:t>
            </a:r>
            <a:r>
              <a:rPr lang="en-US" sz="2000" baseline="-25000" dirty="0"/>
              <a:t>2</a:t>
            </a:r>
            <a:r>
              <a:rPr lang="en-US" sz="2000" dirty="0"/>
              <a:t>,O</a:t>
            </a:r>
            <a:r>
              <a:rPr lang="en-US" sz="2000" baseline="-25000" dirty="0"/>
              <a:t>2</a:t>
            </a:r>
            <a:r>
              <a:rPr lang="en-US" sz="2000" dirty="0"/>
              <a:t>,NO,N</a:t>
            </a:r>
            <a:r>
              <a:rPr lang="en-US" sz="2000" baseline="-25000" dirty="0"/>
              <a:t>2</a:t>
            </a:r>
            <a:r>
              <a:rPr lang="en-US" sz="2000" baseline="30000" dirty="0"/>
              <a:t>+</a:t>
            </a:r>
            <a:r>
              <a:rPr lang="en-US" sz="2000" dirty="0"/>
              <a:t>,O</a:t>
            </a:r>
            <a:r>
              <a:rPr lang="en-US" sz="2000" baseline="-25000" dirty="0"/>
              <a:t>2</a:t>
            </a:r>
            <a:r>
              <a:rPr lang="en-US" sz="2000" baseline="30000" dirty="0"/>
              <a:t>+</a:t>
            </a:r>
            <a:r>
              <a:rPr lang="en-US" sz="2000" dirty="0"/>
              <a:t>,NO</a:t>
            </a:r>
            <a:r>
              <a:rPr lang="en-US" sz="2000" baseline="30000" dirty="0"/>
              <a:t>+</a:t>
            </a:r>
            <a:r>
              <a:rPr lang="en-US" sz="2000" dirty="0"/>
              <a:t>,N,O,N</a:t>
            </a:r>
            <a:r>
              <a:rPr lang="en-US" sz="2000" baseline="30000" dirty="0"/>
              <a:t>+</a:t>
            </a:r>
            <a:r>
              <a:rPr lang="en-US" sz="2000" dirty="0"/>
              <a:t>,O</a:t>
            </a:r>
            <a:r>
              <a:rPr lang="en-US" sz="2000" baseline="30000" dirty="0"/>
              <a:t>+</a:t>
            </a:r>
            <a:r>
              <a:rPr lang="en-US" sz="2000" dirty="0"/>
              <a:t>,e</a:t>
            </a:r>
            <a:r>
              <a:rPr lang="en-US" sz="2000" baseline="30000" dirty="0"/>
              <a:t>–</a:t>
            </a:r>
            <a:r>
              <a:rPr lang="en-US" sz="2000" dirty="0"/>
              <a:t>) model cannot explain presence of H, Na, CN</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H, CN from atmospheric constituents? Expand species set to include CO</a:t>
            </a:r>
            <a:r>
              <a:rPr lang="en-US" sz="2000" baseline="-25000" dirty="0"/>
              <a:t>2</a:t>
            </a:r>
            <a:r>
              <a:rPr lang="en-US" sz="2000" dirty="0"/>
              <a:t>, H</a:t>
            </a:r>
            <a:r>
              <a:rPr lang="en-US" sz="2000" baseline="-25000" dirty="0"/>
              <a:t>2</a:t>
            </a:r>
            <a:r>
              <a:rPr lang="en-US" sz="2000" dirty="0"/>
              <a:t>O, and related products</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H, CN from heatshield material? Must consider material thermal response to imposed aerothermal environments</a:t>
            </a:r>
          </a:p>
          <a:p>
            <a:pPr marL="742950" lvl="1" indent="-285750">
              <a:buFont typeface="Arial" panose="020B0604020202020204" pitchFamily="34" charset="0"/>
              <a:buChar char="•"/>
            </a:pPr>
            <a:r>
              <a:rPr lang="en-US" dirty="0"/>
              <a:t>Need material elemental composition and properties (density, specific heat, conductivity, …)</a:t>
            </a:r>
          </a:p>
        </p:txBody>
      </p:sp>
    </p:spTree>
    <p:extLst>
      <p:ext uri="{BB962C8B-B14F-4D97-AF65-F5344CB8AC3E}">
        <p14:creationId xmlns:p14="http://schemas.microsoft.com/office/powerpoint/2010/main" val="3806166415"/>
      </p:ext>
    </p:extLst>
  </p:cSld>
  <p:clrMapOvr>
    <a:masterClrMapping/>
  </p:clrMapOvr>
  <p:transition spd="slow" advTm="1007">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F91B0750-1126-654F-AF24-B2E7FC8708FA}"/>
              </a:ext>
            </a:extLst>
          </p:cNvPr>
          <p:cNvSpPr>
            <a:spLocks noGrp="1"/>
          </p:cNvSpPr>
          <p:nvPr>
            <p:ph type="title"/>
          </p:nvPr>
        </p:nvSpPr>
        <p:spPr>
          <a:xfrm>
            <a:off x="838200" y="0"/>
            <a:ext cx="10515600" cy="1325563"/>
          </a:xfrm>
        </p:spPr>
        <p:txBody>
          <a:bodyPr/>
          <a:lstStyle/>
          <a:p>
            <a:pPr algn="ctr"/>
            <a:r>
              <a:rPr lang="en-US" b="1" dirty="0">
                <a:solidFill>
                  <a:schemeClr val="bg1"/>
                </a:solidFill>
              </a:rPr>
              <a:t>Radiance Computations, Atm. Transmission</a:t>
            </a:r>
            <a:endParaRPr lang="en-US" sz="3200" b="1" dirty="0">
              <a:solidFill>
                <a:schemeClr val="bg1"/>
              </a:solidFill>
            </a:endParaRPr>
          </a:p>
        </p:txBody>
      </p:sp>
      <p:sp>
        <p:nvSpPr>
          <p:cNvPr id="10" name="Slide Number Placeholder 5">
            <a:extLst>
              <a:ext uri="{FF2B5EF4-FFF2-40B4-BE49-F238E27FC236}">
                <a16:creationId xmlns:a16="http://schemas.microsoft.com/office/drawing/2014/main" id="{03C09DE6-7564-154E-8EEB-226E9FE2A3F8}"/>
              </a:ext>
            </a:extLst>
          </p:cNvPr>
          <p:cNvSpPr>
            <a:spLocks noGrp="1"/>
          </p:cNvSpPr>
          <p:nvPr>
            <p:ph type="sldNum" sz="quarter" idx="4294967295"/>
          </p:nvPr>
        </p:nvSpPr>
        <p:spPr>
          <a:xfrm>
            <a:off x="9448800" y="6492872"/>
            <a:ext cx="2743200" cy="365125"/>
          </a:xfrm>
        </p:spPr>
        <p:txBody>
          <a:bodyPr/>
          <a:lstStyle>
            <a:lvl1pPr>
              <a:defRPr sz="1000">
                <a:solidFill>
                  <a:schemeClr val="tx1"/>
                </a:solidFill>
              </a:defRPr>
            </a:lvl1pPr>
          </a:lstStyle>
          <a:p>
            <a:fld id="{7ABC26D0-6559-5840-9AE2-C58C7BF0A957}" type="slidenum">
              <a:rPr lang="en-US" smtClean="0"/>
              <a:pPr/>
              <a:t>24</a:t>
            </a:fld>
            <a:endParaRPr lang="en-US" dirty="0"/>
          </a:p>
        </p:txBody>
      </p:sp>
      <p:sp>
        <p:nvSpPr>
          <p:cNvPr id="12" name="Date Placeholder 3">
            <a:extLst>
              <a:ext uri="{FF2B5EF4-FFF2-40B4-BE49-F238E27FC236}">
                <a16:creationId xmlns:a16="http://schemas.microsoft.com/office/drawing/2014/main" id="{2377D97E-0717-C548-9793-C40C999B540B}"/>
              </a:ext>
            </a:extLst>
          </p:cNvPr>
          <p:cNvSpPr>
            <a:spLocks noGrp="1"/>
          </p:cNvSpPr>
          <p:nvPr>
            <p:ph type="dt" sz="half" idx="4294967295"/>
          </p:nvPr>
        </p:nvSpPr>
        <p:spPr>
          <a:xfrm>
            <a:off x="0" y="6492875"/>
            <a:ext cx="2743200" cy="365125"/>
          </a:xfrm>
        </p:spPr>
        <p:txBody>
          <a:bodyPr/>
          <a:lstStyle>
            <a:lvl1pPr>
              <a:defRPr sz="1000">
                <a:solidFill>
                  <a:schemeClr val="tx1"/>
                </a:solidFill>
              </a:defRPr>
            </a:lvl1pPr>
          </a:lstStyle>
          <a:p>
            <a:r>
              <a:rPr lang="en-US" dirty="0"/>
              <a:t>June 29, 2022</a:t>
            </a:r>
          </a:p>
        </p:txBody>
      </p:sp>
      <p:sp>
        <p:nvSpPr>
          <p:cNvPr id="14" name="Footer Placeholder 4">
            <a:extLst>
              <a:ext uri="{FF2B5EF4-FFF2-40B4-BE49-F238E27FC236}">
                <a16:creationId xmlns:a16="http://schemas.microsoft.com/office/drawing/2014/main" id="{39848D3B-2203-114B-95E0-FECFEBB0B0DB}"/>
              </a:ext>
            </a:extLst>
          </p:cNvPr>
          <p:cNvSpPr>
            <a:spLocks noGrp="1"/>
          </p:cNvSpPr>
          <p:nvPr>
            <p:ph type="ftr" sz="quarter" idx="4294967295"/>
          </p:nvPr>
        </p:nvSpPr>
        <p:spPr>
          <a:xfrm>
            <a:off x="4038600" y="6492875"/>
            <a:ext cx="4114800" cy="365125"/>
          </a:xfrm>
        </p:spPr>
        <p:txBody>
          <a:bodyPr/>
          <a:lstStyle>
            <a:lvl1pPr>
              <a:defRPr sz="1000">
                <a:solidFill>
                  <a:schemeClr val="tx1"/>
                </a:solidFill>
              </a:defRPr>
            </a:lvl1pPr>
          </a:lstStyle>
          <a:p>
            <a:r>
              <a:rPr lang="en-US" dirty="0"/>
              <a:t>AIAA AVIATION 2022, Chicago, IL</a:t>
            </a:r>
          </a:p>
        </p:txBody>
      </p:sp>
      <p:sp>
        <p:nvSpPr>
          <p:cNvPr id="7" name="Content Placeholder 2">
            <a:extLst>
              <a:ext uri="{FF2B5EF4-FFF2-40B4-BE49-F238E27FC236}">
                <a16:creationId xmlns:a16="http://schemas.microsoft.com/office/drawing/2014/main" id="{2676C465-AB57-2A46-908F-9546F667AD45}"/>
              </a:ext>
            </a:extLst>
          </p:cNvPr>
          <p:cNvSpPr>
            <a:spLocks noGrp="1"/>
          </p:cNvSpPr>
          <p:nvPr>
            <p:ph idx="1"/>
          </p:nvPr>
        </p:nvSpPr>
        <p:spPr>
          <a:xfrm>
            <a:off x="5783580" y="1185067"/>
            <a:ext cx="6206441" cy="5307805"/>
          </a:xfrm>
        </p:spPr>
        <p:txBody>
          <a:bodyPr>
            <a:noAutofit/>
          </a:bodyPr>
          <a:lstStyle/>
          <a:p>
            <a:r>
              <a:rPr lang="en-US" sz="2400" b="1" dirty="0"/>
              <a:t>Computational tool: v15.2 of </a:t>
            </a:r>
            <a:r>
              <a:rPr lang="en-US" sz="2400" b="1" i="1" cap="small" dirty="0" err="1"/>
              <a:t>Neqair</a:t>
            </a:r>
            <a:endParaRPr lang="en-US" sz="2400" b="1" cap="small" dirty="0"/>
          </a:p>
          <a:p>
            <a:pPr lvl="1"/>
            <a:r>
              <a:rPr lang="en-US" sz="2000" dirty="0"/>
              <a:t>Add and/or move lines of sight into areas of high radiance – an adaptive grid capability</a:t>
            </a:r>
          </a:p>
          <a:p>
            <a:pPr lvl="1"/>
            <a:endParaRPr lang="en-US" sz="1000" dirty="0"/>
          </a:p>
          <a:p>
            <a:pPr lvl="1"/>
            <a:r>
              <a:rPr lang="en-US" sz="2000" dirty="0"/>
              <a:t>Treat a surface as a graybody</a:t>
            </a:r>
          </a:p>
          <a:p>
            <a:pPr lvl="1"/>
            <a:endParaRPr lang="en-US" sz="1000" dirty="0"/>
          </a:p>
          <a:p>
            <a:pPr lvl="1"/>
            <a:r>
              <a:rPr lang="en-US" sz="2000" dirty="0"/>
              <a:t>Perform the angular integral over multiple lines of sight from a patch represented by the imaging plane, thus converting spectral radiances into spectral irradiance (requires slant range as input)</a:t>
            </a:r>
          </a:p>
          <a:p>
            <a:pPr lvl="1"/>
            <a:endParaRPr lang="en-US" sz="1000" dirty="0"/>
          </a:p>
          <a:p>
            <a:pPr lvl="1"/>
            <a:r>
              <a:rPr lang="en-US" sz="2000" dirty="0"/>
              <a:t>Summed spectral radiance on the imaging plane must be transmitted through the intervening atmosphere down to the instrument</a:t>
            </a:r>
          </a:p>
          <a:p>
            <a:pPr lvl="1"/>
            <a:endParaRPr lang="en-US" sz="1000" dirty="0"/>
          </a:p>
          <a:p>
            <a:pPr lvl="1"/>
            <a:r>
              <a:rPr lang="en-US" sz="2000" dirty="0"/>
              <a:t>In the present work, transmission coefficient computed using </a:t>
            </a:r>
            <a:r>
              <a:rPr lang="en-US" sz="2000" i="1" cap="small" dirty="0" err="1"/>
              <a:t>Neqair</a:t>
            </a:r>
            <a:r>
              <a:rPr lang="en-US" sz="2000" dirty="0"/>
              <a:t> itself, in lieu of </a:t>
            </a:r>
            <a:r>
              <a:rPr lang="en-US" sz="2000" i="1" cap="small" dirty="0" err="1"/>
              <a:t>Modtran</a:t>
            </a:r>
            <a:endParaRPr lang="en-US" sz="2000" i="1" cap="small" dirty="0"/>
          </a:p>
        </p:txBody>
      </p:sp>
      <p:pic>
        <p:nvPicPr>
          <p:cNvPr id="3" name="Picture 2" descr="Chart, histogram&#10;&#10;Description automatically generated">
            <a:extLst>
              <a:ext uri="{FF2B5EF4-FFF2-40B4-BE49-F238E27FC236}">
                <a16:creationId xmlns:a16="http://schemas.microsoft.com/office/drawing/2014/main" id="{3EBF233D-FB0D-D04C-A126-C52F7FAFAD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1979" y="1562257"/>
            <a:ext cx="5283200" cy="4693920"/>
          </a:xfrm>
          <a:prstGeom prst="rect">
            <a:avLst/>
          </a:prstGeom>
        </p:spPr>
      </p:pic>
    </p:spTree>
    <p:extLst>
      <p:ext uri="{BB962C8B-B14F-4D97-AF65-F5344CB8AC3E}">
        <p14:creationId xmlns:p14="http://schemas.microsoft.com/office/powerpoint/2010/main" val="2325944181"/>
      </p:ext>
    </p:extLst>
  </p:cSld>
  <p:clrMapOvr>
    <a:masterClrMapping/>
  </p:clrMapOvr>
  <p:transition advTm="6811">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B58417A-05FF-E500-A43A-597709C583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657" y="1769904"/>
            <a:ext cx="4622800" cy="4107180"/>
          </a:xfrm>
          <a:prstGeom prst="rect">
            <a:avLst/>
          </a:prstGeom>
        </p:spPr>
      </p:pic>
      <p:sp>
        <p:nvSpPr>
          <p:cNvPr id="11" name="Title 1">
            <a:extLst>
              <a:ext uri="{FF2B5EF4-FFF2-40B4-BE49-F238E27FC236}">
                <a16:creationId xmlns:a16="http://schemas.microsoft.com/office/drawing/2014/main" id="{F91B0750-1126-654F-AF24-B2E7FC8708FA}"/>
              </a:ext>
            </a:extLst>
          </p:cNvPr>
          <p:cNvSpPr>
            <a:spLocks noGrp="1"/>
          </p:cNvSpPr>
          <p:nvPr>
            <p:ph type="title"/>
          </p:nvPr>
        </p:nvSpPr>
        <p:spPr>
          <a:xfrm>
            <a:off x="838200" y="0"/>
            <a:ext cx="10515600" cy="1325563"/>
          </a:xfrm>
        </p:spPr>
        <p:txBody>
          <a:bodyPr/>
          <a:lstStyle/>
          <a:p>
            <a:pPr algn="ctr"/>
            <a:r>
              <a:rPr lang="en-US" b="1" dirty="0">
                <a:solidFill>
                  <a:schemeClr val="bg1"/>
                </a:solidFill>
              </a:rPr>
              <a:t>Preliminary Computations (1/2)</a:t>
            </a:r>
            <a:br>
              <a:rPr lang="en-US" b="1" dirty="0">
                <a:solidFill>
                  <a:schemeClr val="bg1"/>
                </a:solidFill>
              </a:rPr>
            </a:br>
            <a:r>
              <a:rPr lang="en-US" sz="3200" b="1" dirty="0">
                <a:solidFill>
                  <a:schemeClr val="bg1"/>
                </a:solidFill>
              </a:rPr>
              <a:t>22-species model</a:t>
            </a:r>
          </a:p>
        </p:txBody>
      </p:sp>
      <p:sp>
        <p:nvSpPr>
          <p:cNvPr id="10" name="Slide Number Placeholder 5">
            <a:extLst>
              <a:ext uri="{FF2B5EF4-FFF2-40B4-BE49-F238E27FC236}">
                <a16:creationId xmlns:a16="http://schemas.microsoft.com/office/drawing/2014/main" id="{03C09DE6-7564-154E-8EEB-226E9FE2A3F8}"/>
              </a:ext>
            </a:extLst>
          </p:cNvPr>
          <p:cNvSpPr>
            <a:spLocks noGrp="1"/>
          </p:cNvSpPr>
          <p:nvPr>
            <p:ph type="sldNum" sz="quarter" idx="4294967295"/>
          </p:nvPr>
        </p:nvSpPr>
        <p:spPr>
          <a:xfrm>
            <a:off x="9448800" y="6492872"/>
            <a:ext cx="2743200" cy="365125"/>
          </a:xfrm>
        </p:spPr>
        <p:txBody>
          <a:bodyPr/>
          <a:lstStyle>
            <a:lvl1pPr>
              <a:defRPr sz="1000">
                <a:solidFill>
                  <a:schemeClr val="tx1"/>
                </a:solidFill>
              </a:defRPr>
            </a:lvl1pPr>
          </a:lstStyle>
          <a:p>
            <a:fld id="{7ABC26D0-6559-5840-9AE2-C58C7BF0A957}" type="slidenum">
              <a:rPr lang="en-US" smtClean="0"/>
              <a:pPr/>
              <a:t>25</a:t>
            </a:fld>
            <a:endParaRPr lang="en-US" dirty="0"/>
          </a:p>
        </p:txBody>
      </p:sp>
      <p:sp>
        <p:nvSpPr>
          <p:cNvPr id="12" name="Date Placeholder 3">
            <a:extLst>
              <a:ext uri="{FF2B5EF4-FFF2-40B4-BE49-F238E27FC236}">
                <a16:creationId xmlns:a16="http://schemas.microsoft.com/office/drawing/2014/main" id="{2377D97E-0717-C548-9793-C40C999B540B}"/>
              </a:ext>
            </a:extLst>
          </p:cNvPr>
          <p:cNvSpPr>
            <a:spLocks noGrp="1"/>
          </p:cNvSpPr>
          <p:nvPr>
            <p:ph type="dt" sz="half" idx="4294967295"/>
          </p:nvPr>
        </p:nvSpPr>
        <p:spPr>
          <a:xfrm>
            <a:off x="0" y="6492875"/>
            <a:ext cx="2743200" cy="365125"/>
          </a:xfrm>
        </p:spPr>
        <p:txBody>
          <a:bodyPr/>
          <a:lstStyle>
            <a:lvl1pPr>
              <a:defRPr sz="1000">
                <a:solidFill>
                  <a:schemeClr val="tx1"/>
                </a:solidFill>
              </a:defRPr>
            </a:lvl1pPr>
          </a:lstStyle>
          <a:p>
            <a:r>
              <a:rPr lang="en-US" dirty="0"/>
              <a:t>June 29, 2022</a:t>
            </a:r>
          </a:p>
        </p:txBody>
      </p:sp>
      <p:sp>
        <p:nvSpPr>
          <p:cNvPr id="14" name="Footer Placeholder 4">
            <a:extLst>
              <a:ext uri="{FF2B5EF4-FFF2-40B4-BE49-F238E27FC236}">
                <a16:creationId xmlns:a16="http://schemas.microsoft.com/office/drawing/2014/main" id="{39848D3B-2203-114B-95E0-FECFEBB0B0DB}"/>
              </a:ext>
            </a:extLst>
          </p:cNvPr>
          <p:cNvSpPr>
            <a:spLocks noGrp="1"/>
          </p:cNvSpPr>
          <p:nvPr>
            <p:ph type="ftr" sz="quarter" idx="4294967295"/>
          </p:nvPr>
        </p:nvSpPr>
        <p:spPr>
          <a:xfrm>
            <a:off x="4038600" y="6492875"/>
            <a:ext cx="4114800" cy="365125"/>
          </a:xfrm>
        </p:spPr>
        <p:txBody>
          <a:bodyPr/>
          <a:lstStyle>
            <a:lvl1pPr>
              <a:defRPr sz="1000">
                <a:solidFill>
                  <a:schemeClr val="tx1"/>
                </a:solidFill>
              </a:defRPr>
            </a:lvl1pPr>
          </a:lstStyle>
          <a:p>
            <a:r>
              <a:rPr lang="en-US" dirty="0"/>
              <a:t>AIAA AVIATION 2022, Chicago, IL</a:t>
            </a:r>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FD3A3315-59D8-0248-B3D2-4DAC56B22861}"/>
                  </a:ext>
                </a:extLst>
              </p:cNvPr>
              <p:cNvSpPr txBox="1"/>
              <p:nvPr/>
            </p:nvSpPr>
            <p:spPr>
              <a:xfrm>
                <a:off x="1176619" y="1419462"/>
                <a:ext cx="3175869" cy="369332"/>
              </a:xfrm>
              <a:prstGeom prst="rect">
                <a:avLst/>
              </a:prstGeom>
              <a:noFill/>
            </p:spPr>
            <p:txBody>
              <a:bodyPr wrap="none" rtlCol="0">
                <a:spAutoFit/>
              </a:bodyPr>
              <a:lstStyle/>
              <a:p>
                <a:r>
                  <a:rPr lang="en-US" b="1" dirty="0"/>
                  <a:t>t = 77.5 s, </a:t>
                </a:r>
                <a14:m>
                  <m:oMath xmlns:m="http://schemas.openxmlformats.org/officeDocument/2006/math">
                    <m:r>
                      <a:rPr lang="en-US" b="1" i="1" dirty="0">
                        <a:latin typeface="Cambria Math" panose="02040503050406030204" pitchFamily="18" charset="0"/>
                        <a:ea typeface="Cambria Math" panose="02040503050406030204" pitchFamily="18" charset="0"/>
                      </a:rPr>
                      <m:t>𝝓</m:t>
                    </m:r>
                  </m:oMath>
                </a14:m>
                <a:r>
                  <a:rPr lang="en-US" b="1" dirty="0"/>
                  <a:t> = 20°, L = 365.5 km</a:t>
                </a:r>
              </a:p>
            </p:txBody>
          </p:sp>
        </mc:Choice>
        <mc:Fallback xmlns="">
          <p:sp>
            <p:nvSpPr>
              <p:cNvPr id="20" name="TextBox 19">
                <a:extLst>
                  <a:ext uri="{FF2B5EF4-FFF2-40B4-BE49-F238E27FC236}">
                    <a16:creationId xmlns:a16="http://schemas.microsoft.com/office/drawing/2014/main" id="{FD3A3315-59D8-0248-B3D2-4DAC56B22861}"/>
                  </a:ext>
                </a:extLst>
              </p:cNvPr>
              <p:cNvSpPr txBox="1">
                <a:spLocks noRot="1" noChangeAspect="1" noMove="1" noResize="1" noEditPoints="1" noAdjustHandles="1" noChangeArrowheads="1" noChangeShapeType="1" noTextEdit="1"/>
              </p:cNvSpPr>
              <p:nvPr/>
            </p:nvSpPr>
            <p:spPr>
              <a:xfrm>
                <a:off x="1176619" y="1419462"/>
                <a:ext cx="3175869" cy="369332"/>
              </a:xfrm>
              <a:prstGeom prst="rect">
                <a:avLst/>
              </a:prstGeom>
              <a:blipFill>
                <a:blip r:embed="rId6"/>
                <a:stretch>
                  <a:fillRect l="-1594" t="-6667" r="-797" b="-2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4B37E5A4-014F-E742-A811-B1B540058991}"/>
                  </a:ext>
                </a:extLst>
              </p:cNvPr>
              <p:cNvSpPr txBox="1"/>
              <p:nvPr/>
            </p:nvSpPr>
            <p:spPr>
              <a:xfrm>
                <a:off x="5146644" y="1499781"/>
                <a:ext cx="6790699" cy="4647426"/>
              </a:xfrm>
              <a:prstGeom prst="rect">
                <a:avLst/>
              </a:prstGeom>
              <a:noFill/>
            </p:spPr>
            <p:txBody>
              <a:bodyPr wrap="square" rtlCol="0">
                <a:spAutoFit/>
              </a:bodyPr>
              <a:lstStyle/>
              <a:p>
                <a:pPr marL="285750" indent="-285750">
                  <a:buFont typeface="Arial" panose="020B0604020202020204" pitchFamily="34" charset="0"/>
                  <a:buChar char="•"/>
                </a:pPr>
                <a:r>
                  <a:rPr lang="en-US" sz="2000" dirty="0"/>
                  <a:t>Computations assume surface to be passive, </a:t>
                </a:r>
                <a:r>
                  <a:rPr lang="en-US" sz="2000" i="1" dirty="0"/>
                  <a:t>i.e.</a:t>
                </a:r>
                <a:r>
                  <a:rPr lang="en-US" sz="2000" dirty="0"/>
                  <a:t>, there is no material thermal response and black, </a:t>
                </a:r>
                <a:r>
                  <a:rPr lang="en-US" sz="2000" i="1" dirty="0"/>
                  <a:t>i.e.</a:t>
                </a:r>
                <a:r>
                  <a:rPr lang="en-US" sz="2000" dirty="0"/>
                  <a:t>, </a:t>
                </a:r>
                <a14:m>
                  <m:oMath xmlns:m="http://schemas.openxmlformats.org/officeDocument/2006/math">
                    <m:r>
                      <a:rPr lang="en-US" sz="2000" i="1" dirty="0" smtClean="0">
                        <a:latin typeface="Cambria Math" panose="02040503050406030204" pitchFamily="18" charset="0"/>
                        <a:ea typeface="Cambria Math" panose="02040503050406030204" pitchFamily="18" charset="0"/>
                      </a:rPr>
                      <m:t>𝜖</m:t>
                    </m:r>
                  </m:oMath>
                </a14:m>
                <a:r>
                  <a:rPr lang="en-US" sz="2000" dirty="0"/>
                  <a:t> = 1, and there is no atmospheric attenuation of radiance</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Differences between 11-sp and 22-sp are negligibly small</a:t>
                </a:r>
              </a:p>
              <a:p>
                <a:pPr marL="742950" lvl="1" indent="-285750">
                  <a:buFont typeface="Arial" panose="020B0604020202020204" pitchFamily="34" charset="0"/>
                  <a:buChar char="•"/>
                </a:pPr>
                <a:r>
                  <a:rPr lang="en-US" dirty="0"/>
                  <a:t>Atmospheric trace species have little to no impact</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Enormous differences between cold-wall and hot-wall results</a:t>
                </a:r>
              </a:p>
              <a:p>
                <a:pPr marL="742950" lvl="1" indent="-285750">
                  <a:buFont typeface="Arial" panose="020B0604020202020204" pitchFamily="34" charset="0"/>
                  <a:buChar char="•"/>
                </a:pPr>
                <a:r>
                  <a:rPr lang="en-US" dirty="0"/>
                  <a:t>Shock-layer contribution to radiance is small</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solidFill>
                      <a:srgbClr val="FF0000"/>
                    </a:solidFill>
                  </a:rPr>
                  <a:t>Key takeaway: Surface temperature is the single biggest driver and not gas phase chemistry</a:t>
                </a:r>
              </a:p>
              <a:p>
                <a:pPr marL="742950" lvl="1" indent="-285750">
                  <a:buFont typeface="Arial" panose="020B0604020202020204" pitchFamily="34" charset="0"/>
                  <a:buChar char="•"/>
                </a:pPr>
                <a:r>
                  <a:rPr lang="en-US" dirty="0"/>
                  <a:t>Material thermal response necessary to determine surface temperature – heatshield material properties are JAXA proprietary</a:t>
                </a:r>
              </a:p>
            </p:txBody>
          </p:sp>
        </mc:Choice>
        <mc:Fallback xmlns="">
          <p:sp>
            <p:nvSpPr>
              <p:cNvPr id="21" name="TextBox 20">
                <a:extLst>
                  <a:ext uri="{FF2B5EF4-FFF2-40B4-BE49-F238E27FC236}">
                    <a16:creationId xmlns:a16="http://schemas.microsoft.com/office/drawing/2014/main" id="{4B37E5A4-014F-E742-A811-B1B540058991}"/>
                  </a:ext>
                </a:extLst>
              </p:cNvPr>
              <p:cNvSpPr txBox="1">
                <a:spLocks noRot="1" noChangeAspect="1" noMove="1" noResize="1" noEditPoints="1" noAdjustHandles="1" noChangeArrowheads="1" noChangeShapeType="1" noTextEdit="1"/>
              </p:cNvSpPr>
              <p:nvPr/>
            </p:nvSpPr>
            <p:spPr>
              <a:xfrm>
                <a:off x="5146644" y="1499781"/>
                <a:ext cx="6790699" cy="4647426"/>
              </a:xfrm>
              <a:prstGeom prst="rect">
                <a:avLst/>
              </a:prstGeom>
              <a:blipFill>
                <a:blip r:embed="rId7"/>
                <a:stretch>
                  <a:fillRect l="-748" t="-820" r="-561"/>
                </a:stretch>
              </a:blipFill>
            </p:spPr>
            <p:txBody>
              <a:bodyPr/>
              <a:lstStyle/>
              <a:p>
                <a:r>
                  <a:rPr lang="en-US">
                    <a:noFill/>
                  </a:rPr>
                  <a:t> </a:t>
                </a:r>
              </a:p>
            </p:txBody>
          </p:sp>
        </mc:Fallback>
      </mc:AlternateContent>
    </p:spTree>
    <p:extLst>
      <p:ext uri="{BB962C8B-B14F-4D97-AF65-F5344CB8AC3E}">
        <p14:creationId xmlns:p14="http://schemas.microsoft.com/office/powerpoint/2010/main" val="526307825"/>
      </p:ext>
    </p:extLst>
  </p:cSld>
  <p:clrMapOvr>
    <a:masterClrMapping/>
  </p:clrMapOvr>
  <p:transition advTm="15591">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F91B0750-1126-654F-AF24-B2E7FC8708FA}"/>
              </a:ext>
            </a:extLst>
          </p:cNvPr>
          <p:cNvSpPr>
            <a:spLocks noGrp="1"/>
          </p:cNvSpPr>
          <p:nvPr>
            <p:ph type="title"/>
          </p:nvPr>
        </p:nvSpPr>
        <p:spPr>
          <a:xfrm>
            <a:off x="838200" y="0"/>
            <a:ext cx="10515600" cy="1325563"/>
          </a:xfrm>
        </p:spPr>
        <p:txBody>
          <a:bodyPr/>
          <a:lstStyle/>
          <a:p>
            <a:pPr algn="ctr"/>
            <a:r>
              <a:rPr lang="en-US" b="1" dirty="0">
                <a:solidFill>
                  <a:schemeClr val="bg1"/>
                </a:solidFill>
              </a:rPr>
              <a:t>Temporal Variation of Irradiance</a:t>
            </a:r>
          </a:p>
        </p:txBody>
      </p:sp>
      <p:sp>
        <p:nvSpPr>
          <p:cNvPr id="10" name="Slide Number Placeholder 5">
            <a:extLst>
              <a:ext uri="{FF2B5EF4-FFF2-40B4-BE49-F238E27FC236}">
                <a16:creationId xmlns:a16="http://schemas.microsoft.com/office/drawing/2014/main" id="{03C09DE6-7564-154E-8EEB-226E9FE2A3F8}"/>
              </a:ext>
            </a:extLst>
          </p:cNvPr>
          <p:cNvSpPr>
            <a:spLocks noGrp="1"/>
          </p:cNvSpPr>
          <p:nvPr>
            <p:ph type="sldNum" sz="quarter" idx="4294967295"/>
          </p:nvPr>
        </p:nvSpPr>
        <p:spPr>
          <a:xfrm>
            <a:off x="9448800" y="6492872"/>
            <a:ext cx="2743200" cy="365125"/>
          </a:xfrm>
        </p:spPr>
        <p:txBody>
          <a:bodyPr/>
          <a:lstStyle>
            <a:lvl1pPr>
              <a:defRPr sz="1000">
                <a:solidFill>
                  <a:schemeClr val="tx1"/>
                </a:solidFill>
              </a:defRPr>
            </a:lvl1pPr>
          </a:lstStyle>
          <a:p>
            <a:fld id="{7ABC26D0-6559-5840-9AE2-C58C7BF0A957}" type="slidenum">
              <a:rPr lang="en-US" smtClean="0"/>
              <a:pPr/>
              <a:t>26</a:t>
            </a:fld>
            <a:endParaRPr lang="en-US" dirty="0"/>
          </a:p>
        </p:txBody>
      </p:sp>
      <p:sp>
        <p:nvSpPr>
          <p:cNvPr id="12" name="Date Placeholder 3">
            <a:extLst>
              <a:ext uri="{FF2B5EF4-FFF2-40B4-BE49-F238E27FC236}">
                <a16:creationId xmlns:a16="http://schemas.microsoft.com/office/drawing/2014/main" id="{2377D97E-0717-C548-9793-C40C999B540B}"/>
              </a:ext>
            </a:extLst>
          </p:cNvPr>
          <p:cNvSpPr>
            <a:spLocks noGrp="1"/>
          </p:cNvSpPr>
          <p:nvPr>
            <p:ph type="dt" sz="half" idx="4294967295"/>
          </p:nvPr>
        </p:nvSpPr>
        <p:spPr>
          <a:xfrm>
            <a:off x="0" y="6492875"/>
            <a:ext cx="2743200" cy="365125"/>
          </a:xfrm>
        </p:spPr>
        <p:txBody>
          <a:bodyPr/>
          <a:lstStyle>
            <a:lvl1pPr>
              <a:defRPr sz="1000">
                <a:solidFill>
                  <a:schemeClr val="tx1"/>
                </a:solidFill>
              </a:defRPr>
            </a:lvl1pPr>
          </a:lstStyle>
          <a:p>
            <a:r>
              <a:rPr lang="en-US" dirty="0"/>
              <a:t>June 29, 2022</a:t>
            </a:r>
          </a:p>
        </p:txBody>
      </p:sp>
      <p:sp>
        <p:nvSpPr>
          <p:cNvPr id="14" name="Footer Placeholder 4">
            <a:extLst>
              <a:ext uri="{FF2B5EF4-FFF2-40B4-BE49-F238E27FC236}">
                <a16:creationId xmlns:a16="http://schemas.microsoft.com/office/drawing/2014/main" id="{39848D3B-2203-114B-95E0-FECFEBB0B0DB}"/>
              </a:ext>
            </a:extLst>
          </p:cNvPr>
          <p:cNvSpPr>
            <a:spLocks noGrp="1"/>
          </p:cNvSpPr>
          <p:nvPr>
            <p:ph type="ftr" sz="quarter" idx="4294967295"/>
          </p:nvPr>
        </p:nvSpPr>
        <p:spPr>
          <a:xfrm>
            <a:off x="4038600" y="6492875"/>
            <a:ext cx="4114800" cy="365125"/>
          </a:xfrm>
        </p:spPr>
        <p:txBody>
          <a:bodyPr/>
          <a:lstStyle>
            <a:lvl1pPr>
              <a:defRPr sz="1000">
                <a:solidFill>
                  <a:schemeClr val="tx1"/>
                </a:solidFill>
              </a:defRPr>
            </a:lvl1pPr>
          </a:lstStyle>
          <a:p>
            <a:r>
              <a:rPr lang="en-US" dirty="0"/>
              <a:t>AIAA AVIATION 2022, Chicago, IL</a:t>
            </a:r>
          </a:p>
        </p:txBody>
      </p:sp>
      <p:pic>
        <p:nvPicPr>
          <p:cNvPr id="3" name="Picture 2" descr="Chart, histogram&#10;&#10;Description automatically generated">
            <a:extLst>
              <a:ext uri="{FF2B5EF4-FFF2-40B4-BE49-F238E27FC236}">
                <a16:creationId xmlns:a16="http://schemas.microsoft.com/office/drawing/2014/main" id="{2CC8783B-6920-4740-AE0C-6F95058BD5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05886"/>
            <a:ext cx="6604000" cy="2933700"/>
          </a:xfrm>
          <a:prstGeom prst="rect">
            <a:avLst/>
          </a:prstGeom>
        </p:spPr>
      </p:pic>
      <p:graphicFrame>
        <p:nvGraphicFramePr>
          <p:cNvPr id="9" name="Table 2">
            <a:extLst>
              <a:ext uri="{FF2B5EF4-FFF2-40B4-BE49-F238E27FC236}">
                <a16:creationId xmlns:a16="http://schemas.microsoft.com/office/drawing/2014/main" id="{3D3FCC0F-4C76-2141-9CE2-CF3CEAE3A1A9}"/>
              </a:ext>
            </a:extLst>
          </p:cNvPr>
          <p:cNvGraphicFramePr>
            <a:graphicFrameLocks noGrp="1"/>
          </p:cNvGraphicFramePr>
          <p:nvPr/>
        </p:nvGraphicFramePr>
        <p:xfrm>
          <a:off x="6779514" y="1626554"/>
          <a:ext cx="5412486" cy="2225040"/>
        </p:xfrm>
        <a:graphic>
          <a:graphicData uri="http://schemas.openxmlformats.org/drawingml/2006/table">
            <a:tbl>
              <a:tblPr firstRow="1" bandRow="1">
                <a:tableStyleId>{5C22544A-7EE6-4342-B048-85BDC9FD1C3A}</a:tableStyleId>
              </a:tblPr>
              <a:tblGrid>
                <a:gridCol w="1804162">
                  <a:extLst>
                    <a:ext uri="{9D8B030D-6E8A-4147-A177-3AD203B41FA5}">
                      <a16:colId xmlns:a16="http://schemas.microsoft.com/office/drawing/2014/main" val="3662692030"/>
                    </a:ext>
                  </a:extLst>
                </a:gridCol>
                <a:gridCol w="1804162">
                  <a:extLst>
                    <a:ext uri="{9D8B030D-6E8A-4147-A177-3AD203B41FA5}">
                      <a16:colId xmlns:a16="http://schemas.microsoft.com/office/drawing/2014/main" val="532274394"/>
                    </a:ext>
                  </a:extLst>
                </a:gridCol>
                <a:gridCol w="1804162">
                  <a:extLst>
                    <a:ext uri="{9D8B030D-6E8A-4147-A177-3AD203B41FA5}">
                      <a16:colId xmlns:a16="http://schemas.microsoft.com/office/drawing/2014/main" val="4221522929"/>
                    </a:ext>
                  </a:extLst>
                </a:gridCol>
              </a:tblGrid>
              <a:tr h="370840">
                <a:tc>
                  <a:txBody>
                    <a:bodyPr/>
                    <a:lstStyle/>
                    <a:p>
                      <a:endParaRPr lang="en-US"/>
                    </a:p>
                  </a:txBody>
                  <a:tcPr/>
                </a:tc>
                <a:tc>
                  <a:txBody>
                    <a:bodyPr/>
                    <a:lstStyle/>
                    <a:p>
                      <a:pPr algn="ctr"/>
                      <a:r>
                        <a:rPr lang="en-US" dirty="0"/>
                        <a:t>CALSPEC</a:t>
                      </a:r>
                    </a:p>
                  </a:txBody>
                  <a:tcPr/>
                </a:tc>
                <a:tc>
                  <a:txBody>
                    <a:bodyPr/>
                    <a:lstStyle/>
                    <a:p>
                      <a:pPr algn="ctr"/>
                      <a:r>
                        <a:rPr lang="en-US" dirty="0"/>
                        <a:t>WAKESPEC</a:t>
                      </a:r>
                    </a:p>
                  </a:txBody>
                  <a:tcPr/>
                </a:tc>
                <a:extLst>
                  <a:ext uri="{0D108BD9-81ED-4DB2-BD59-A6C34878D82A}">
                    <a16:rowId xmlns:a16="http://schemas.microsoft.com/office/drawing/2014/main" val="850946615"/>
                  </a:ext>
                </a:extLst>
              </a:tr>
              <a:tr h="370840">
                <a:tc>
                  <a:txBody>
                    <a:bodyPr/>
                    <a:lstStyle/>
                    <a:p>
                      <a:r>
                        <a:rPr lang="en-US" b="1" dirty="0"/>
                        <a:t>CN (violet)</a:t>
                      </a:r>
                    </a:p>
                  </a:txBody>
                  <a:tcPr/>
                </a:tc>
                <a:tc>
                  <a:txBody>
                    <a:bodyPr/>
                    <a:lstStyle/>
                    <a:p>
                      <a:pPr algn="ctr"/>
                      <a:r>
                        <a:rPr lang="en-US" dirty="0">
                          <a:solidFill>
                            <a:schemeClr val="tx1"/>
                          </a:solidFill>
                        </a:rPr>
                        <a:t>83.8</a:t>
                      </a:r>
                    </a:p>
                  </a:txBody>
                  <a:tcPr/>
                </a:tc>
                <a:tc>
                  <a:txBody>
                    <a:bodyPr/>
                    <a:lstStyle/>
                    <a:p>
                      <a:pPr algn="ctr"/>
                      <a:r>
                        <a:rPr lang="en-US" dirty="0">
                          <a:solidFill>
                            <a:schemeClr val="tx1"/>
                          </a:solidFill>
                        </a:rPr>
                        <a:t>85.1</a:t>
                      </a:r>
                    </a:p>
                  </a:txBody>
                  <a:tcPr/>
                </a:tc>
                <a:extLst>
                  <a:ext uri="{0D108BD9-81ED-4DB2-BD59-A6C34878D82A}">
                    <a16:rowId xmlns:a16="http://schemas.microsoft.com/office/drawing/2014/main" val="1814336960"/>
                  </a:ext>
                </a:extLst>
              </a:tr>
              <a:tr h="370840">
                <a:tc>
                  <a:txBody>
                    <a:bodyPr/>
                    <a:lstStyle/>
                    <a:p>
                      <a:r>
                        <a:rPr lang="en-US" b="1" dirty="0"/>
                        <a:t>Na I (D line)</a:t>
                      </a:r>
                    </a:p>
                  </a:txBody>
                  <a:tcPr/>
                </a:tc>
                <a:tc>
                  <a:txBody>
                    <a:bodyPr/>
                    <a:lstStyle/>
                    <a:p>
                      <a:pPr algn="ctr"/>
                      <a:r>
                        <a:rPr lang="en-US" dirty="0">
                          <a:solidFill>
                            <a:schemeClr val="tx1"/>
                          </a:solidFill>
                        </a:rPr>
                        <a:t>87.1</a:t>
                      </a:r>
                    </a:p>
                  </a:txBody>
                  <a:tcPr/>
                </a:tc>
                <a:tc>
                  <a:txBody>
                    <a:bodyPr/>
                    <a:lstStyle/>
                    <a:p>
                      <a:pPr algn="ctr"/>
                      <a:r>
                        <a:rPr lang="en-US" dirty="0">
                          <a:solidFill>
                            <a:schemeClr val="tx1"/>
                          </a:solidFill>
                        </a:rPr>
                        <a:t>85.2</a:t>
                      </a:r>
                    </a:p>
                  </a:txBody>
                  <a:tcPr/>
                </a:tc>
                <a:extLst>
                  <a:ext uri="{0D108BD9-81ED-4DB2-BD59-A6C34878D82A}">
                    <a16:rowId xmlns:a16="http://schemas.microsoft.com/office/drawing/2014/main" val="124024197"/>
                  </a:ext>
                </a:extLst>
              </a:tr>
              <a:tr h="370840">
                <a:tc>
                  <a:txBody>
                    <a:bodyPr/>
                    <a:lstStyle/>
                    <a:p>
                      <a:r>
                        <a:rPr lang="en-US" b="1" dirty="0"/>
                        <a:t>H I (</a:t>
                      </a:r>
                      <a:r>
                        <a:rPr lang="en-US" b="1" dirty="0">
                          <a:latin typeface="Symbol" pitchFamily="2" charset="2"/>
                        </a:rPr>
                        <a:t>a</a:t>
                      </a:r>
                      <a:r>
                        <a:rPr lang="en-US" b="1" dirty="0"/>
                        <a:t> line)</a:t>
                      </a:r>
                    </a:p>
                  </a:txBody>
                  <a:tcPr/>
                </a:tc>
                <a:tc>
                  <a:txBody>
                    <a:bodyPr/>
                    <a:lstStyle/>
                    <a:p>
                      <a:pPr algn="ctr"/>
                      <a:r>
                        <a:rPr lang="en-US" dirty="0">
                          <a:solidFill>
                            <a:schemeClr val="tx1"/>
                          </a:solidFill>
                        </a:rPr>
                        <a:t>80.5</a:t>
                      </a:r>
                    </a:p>
                  </a:txBody>
                  <a:tcPr/>
                </a:tc>
                <a:tc>
                  <a:txBody>
                    <a:bodyPr/>
                    <a:lstStyle/>
                    <a:p>
                      <a:pPr algn="ctr"/>
                      <a:r>
                        <a:rPr lang="en-US" dirty="0">
                          <a:solidFill>
                            <a:schemeClr val="tx1"/>
                          </a:solidFill>
                        </a:rPr>
                        <a:t>86.8</a:t>
                      </a:r>
                    </a:p>
                  </a:txBody>
                  <a:tcPr/>
                </a:tc>
                <a:extLst>
                  <a:ext uri="{0D108BD9-81ED-4DB2-BD59-A6C34878D82A}">
                    <a16:rowId xmlns:a16="http://schemas.microsoft.com/office/drawing/2014/main" val="3410483278"/>
                  </a:ext>
                </a:extLst>
              </a:tr>
              <a:tr h="370840">
                <a:tc>
                  <a:txBody>
                    <a:bodyPr/>
                    <a:lstStyle/>
                    <a:p>
                      <a:r>
                        <a:rPr lang="en-US" b="1" dirty="0"/>
                        <a:t>O I (777 nm line)</a:t>
                      </a:r>
                    </a:p>
                  </a:txBody>
                  <a:tcPr/>
                </a:tc>
                <a:tc>
                  <a:txBody>
                    <a:bodyPr/>
                    <a:lstStyle/>
                    <a:p>
                      <a:pPr algn="ctr"/>
                      <a:r>
                        <a:rPr lang="en-US" dirty="0">
                          <a:solidFill>
                            <a:schemeClr val="tx1"/>
                          </a:solidFill>
                        </a:rPr>
                        <a:t>79.7</a:t>
                      </a:r>
                    </a:p>
                  </a:txBody>
                  <a:tcPr/>
                </a:tc>
                <a:tc>
                  <a:txBody>
                    <a:bodyPr/>
                    <a:lstStyle/>
                    <a:p>
                      <a:pPr algn="ctr"/>
                      <a:r>
                        <a:rPr lang="en-US" dirty="0">
                          <a:solidFill>
                            <a:schemeClr val="tx1"/>
                          </a:solidFill>
                        </a:rPr>
                        <a:t>81.1</a:t>
                      </a:r>
                    </a:p>
                  </a:txBody>
                  <a:tcPr/>
                </a:tc>
                <a:extLst>
                  <a:ext uri="{0D108BD9-81ED-4DB2-BD59-A6C34878D82A}">
                    <a16:rowId xmlns:a16="http://schemas.microsoft.com/office/drawing/2014/main" val="3674813614"/>
                  </a:ext>
                </a:extLst>
              </a:tr>
              <a:tr h="370840">
                <a:tc>
                  <a:txBody>
                    <a:bodyPr/>
                    <a:lstStyle/>
                    <a:p>
                      <a:r>
                        <a:rPr lang="en-US" b="1" dirty="0"/>
                        <a:t>N I (860 nm line)</a:t>
                      </a:r>
                    </a:p>
                  </a:txBody>
                  <a:tcPr/>
                </a:tc>
                <a:tc>
                  <a:txBody>
                    <a:bodyPr/>
                    <a:lstStyle/>
                    <a:p>
                      <a:pPr algn="ctr"/>
                      <a:r>
                        <a:rPr lang="en-US" dirty="0">
                          <a:solidFill>
                            <a:schemeClr val="tx1"/>
                          </a:solidFill>
                        </a:rPr>
                        <a:t>81.7</a:t>
                      </a:r>
                    </a:p>
                  </a:txBody>
                  <a:tcPr/>
                </a:tc>
                <a:tc>
                  <a:txBody>
                    <a:bodyPr/>
                    <a:lstStyle/>
                    <a:p>
                      <a:pPr algn="ctr"/>
                      <a:r>
                        <a:rPr lang="en-US" dirty="0">
                          <a:solidFill>
                            <a:schemeClr val="tx1"/>
                          </a:solidFill>
                        </a:rPr>
                        <a:t>83.1</a:t>
                      </a:r>
                    </a:p>
                  </a:txBody>
                  <a:tcPr/>
                </a:tc>
                <a:extLst>
                  <a:ext uri="{0D108BD9-81ED-4DB2-BD59-A6C34878D82A}">
                    <a16:rowId xmlns:a16="http://schemas.microsoft.com/office/drawing/2014/main" val="276828036"/>
                  </a:ext>
                </a:extLst>
              </a:tr>
            </a:tbl>
          </a:graphicData>
        </a:graphic>
      </p:graphicFrame>
      <p:sp>
        <p:nvSpPr>
          <p:cNvPr id="15" name="TextBox 14">
            <a:extLst>
              <a:ext uri="{FF2B5EF4-FFF2-40B4-BE49-F238E27FC236}">
                <a16:creationId xmlns:a16="http://schemas.microsoft.com/office/drawing/2014/main" id="{3CD2619E-8343-1946-97F6-0FDEBAA6276B}"/>
              </a:ext>
            </a:extLst>
          </p:cNvPr>
          <p:cNvSpPr txBox="1"/>
          <p:nvPr/>
        </p:nvSpPr>
        <p:spPr>
          <a:xfrm>
            <a:off x="1579880" y="4592398"/>
            <a:ext cx="9494520" cy="1600438"/>
          </a:xfrm>
          <a:prstGeom prst="rect">
            <a:avLst/>
          </a:prstGeom>
          <a:noFill/>
        </p:spPr>
        <p:txBody>
          <a:bodyPr wrap="square" rtlCol="0">
            <a:spAutoFit/>
          </a:bodyPr>
          <a:lstStyle/>
          <a:p>
            <a:pPr marL="285750" indent="-285750">
              <a:buFont typeface="Arial" panose="020B0604020202020204" pitchFamily="34" charset="0"/>
              <a:buChar char="•"/>
            </a:pPr>
            <a:r>
              <a:rPr lang="en-US" sz="2000" dirty="0"/>
              <a:t>Time traces smoothed to determine peak times of certain spectral features</a:t>
            </a:r>
          </a:p>
          <a:p>
            <a:pPr marL="285750" indent="-285750">
              <a:buFont typeface="Arial" panose="020B0604020202020204" pitchFamily="34" charset="0"/>
              <a:buChar char="•"/>
            </a:pPr>
            <a:r>
              <a:rPr lang="en-US" sz="2000" dirty="0"/>
              <a:t>Barring H </a:t>
            </a:r>
            <a:r>
              <a:rPr lang="en-US" sz="2000" dirty="0">
                <a:latin typeface="Times New Roman" panose="02020603050405020304" pitchFamily="18" charset="0"/>
                <a:cs typeface="Times New Roman" panose="02020603050405020304" pitchFamily="18" charset="0"/>
              </a:rPr>
              <a:t>I</a:t>
            </a:r>
            <a:r>
              <a:rPr lang="en-US" sz="2000" dirty="0"/>
              <a:t> line (H</a:t>
            </a:r>
            <a:r>
              <a:rPr lang="en-US" sz="2000" baseline="-25000" dirty="0">
                <a:latin typeface="Symbol" pitchFamily="2" charset="2"/>
              </a:rPr>
              <a:t>a</a:t>
            </a:r>
            <a:r>
              <a:rPr lang="en-US" sz="2000" dirty="0"/>
              <a:t>), the peak times are within -1.9 s to + 1.4 s of each other</a:t>
            </a:r>
          </a:p>
          <a:p>
            <a:pPr marL="742950" lvl="1" indent="-285750">
              <a:buFont typeface="Arial" panose="020B0604020202020204" pitchFamily="34" charset="0"/>
              <a:buChar char="•"/>
            </a:pPr>
            <a:r>
              <a:rPr lang="en-US" dirty="0"/>
              <a:t>Could H</a:t>
            </a:r>
            <a:r>
              <a:rPr lang="en-US" baseline="-25000" dirty="0">
                <a:latin typeface="Symbol" pitchFamily="2" charset="2"/>
              </a:rPr>
              <a:t>a</a:t>
            </a:r>
            <a:r>
              <a:rPr lang="en-US" dirty="0"/>
              <a:t> peak at t = 80.5 s be due to atmospheric H</a:t>
            </a:r>
            <a:r>
              <a:rPr lang="en-US" baseline="-25000" dirty="0"/>
              <a:t>2</a:t>
            </a:r>
            <a:r>
              <a:rPr lang="en-US" dirty="0"/>
              <a:t>O or is this an anomaly? </a:t>
            </a:r>
            <a:endParaRPr lang="en-US" sz="2000" dirty="0"/>
          </a:p>
          <a:p>
            <a:pPr marL="285750" indent="-285750">
              <a:buFont typeface="Arial" panose="020B0604020202020204" pitchFamily="34" charset="0"/>
              <a:buChar char="•"/>
            </a:pPr>
            <a:r>
              <a:rPr lang="en-US" sz="2000" dirty="0"/>
              <a:t>Timings on O </a:t>
            </a:r>
            <a:r>
              <a:rPr lang="en-US" sz="2000" dirty="0">
                <a:latin typeface="Times New Roman" panose="02020603050405020304" pitchFamily="18" charset="0"/>
                <a:cs typeface="Times New Roman" panose="02020603050405020304" pitchFamily="18" charset="0"/>
              </a:rPr>
              <a:t>I</a:t>
            </a:r>
            <a:r>
              <a:rPr lang="en-US" sz="2000" dirty="0"/>
              <a:t> and N </a:t>
            </a:r>
            <a:r>
              <a:rPr lang="en-US" sz="2000" dirty="0">
                <a:latin typeface="Times New Roman" panose="02020603050405020304" pitchFamily="18" charset="0"/>
                <a:cs typeface="Times New Roman" panose="02020603050405020304" pitchFamily="18" charset="0"/>
              </a:rPr>
              <a:t>I</a:t>
            </a:r>
            <a:r>
              <a:rPr lang="en-US" sz="2000" dirty="0"/>
              <a:t> lines suggest shock-layer origin</a:t>
            </a:r>
          </a:p>
          <a:p>
            <a:pPr marL="285750" indent="-285750">
              <a:buFont typeface="Arial" panose="020B0604020202020204" pitchFamily="34" charset="0"/>
              <a:buChar char="•"/>
            </a:pPr>
            <a:r>
              <a:rPr lang="en-US" sz="2000" dirty="0"/>
              <a:t>Timings of CN (violet), Na D-line, and H</a:t>
            </a:r>
            <a:r>
              <a:rPr lang="en-US" sz="2000" baseline="-25000" dirty="0">
                <a:latin typeface="Symbol" pitchFamily="2" charset="2"/>
              </a:rPr>
              <a:t>a</a:t>
            </a:r>
            <a:r>
              <a:rPr lang="en-US" sz="2000" dirty="0"/>
              <a:t> suggest outgassing of pyrolysis products</a:t>
            </a:r>
          </a:p>
        </p:txBody>
      </p:sp>
      <p:sp>
        <p:nvSpPr>
          <p:cNvPr id="2" name="TextBox 1">
            <a:extLst>
              <a:ext uri="{FF2B5EF4-FFF2-40B4-BE49-F238E27FC236}">
                <a16:creationId xmlns:a16="http://schemas.microsoft.com/office/drawing/2014/main" id="{945A70EE-F1AB-800C-F92A-EAD1FE25065B}"/>
              </a:ext>
            </a:extLst>
          </p:cNvPr>
          <p:cNvSpPr txBox="1"/>
          <p:nvPr/>
        </p:nvSpPr>
        <p:spPr>
          <a:xfrm>
            <a:off x="8103972" y="1206839"/>
            <a:ext cx="2800318" cy="369332"/>
          </a:xfrm>
          <a:prstGeom prst="rect">
            <a:avLst/>
          </a:prstGeom>
          <a:noFill/>
        </p:spPr>
        <p:txBody>
          <a:bodyPr wrap="none" rtlCol="0">
            <a:spAutoFit/>
          </a:bodyPr>
          <a:lstStyle/>
          <a:p>
            <a:r>
              <a:rPr lang="en-US" b="1" dirty="0"/>
              <a:t>Time of line intensity peaks</a:t>
            </a:r>
          </a:p>
        </p:txBody>
      </p:sp>
      <p:cxnSp>
        <p:nvCxnSpPr>
          <p:cNvPr id="6" name="Elbow Connector 5">
            <a:extLst>
              <a:ext uri="{FF2B5EF4-FFF2-40B4-BE49-F238E27FC236}">
                <a16:creationId xmlns:a16="http://schemas.microsoft.com/office/drawing/2014/main" id="{22D23F14-9487-683F-86E8-324713EE391D}"/>
              </a:ext>
            </a:extLst>
          </p:cNvPr>
          <p:cNvCxnSpPr>
            <a:cxnSpLocks/>
          </p:cNvCxnSpPr>
          <p:nvPr/>
        </p:nvCxnSpPr>
        <p:spPr>
          <a:xfrm flipV="1">
            <a:off x="5078627" y="1391505"/>
            <a:ext cx="3025345" cy="637159"/>
          </a:xfrm>
          <a:prstGeom prst="bentConnector3">
            <a:avLst>
              <a:gd name="adj1" fmla="val 170"/>
            </a:avLst>
          </a:prstGeom>
          <a:ln w="12700">
            <a:headEnd type="triangle" w="med" len="med"/>
            <a:tailEnd type="none" w="med" len="med"/>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112717899"/>
      </p:ext>
    </p:extLst>
  </p:cSld>
  <p:clrMapOvr>
    <a:masterClrMapping/>
  </p:clrMapOvr>
  <p:transition advTm="3758">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FF88350-2760-642B-D52F-FF11B2A271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17904"/>
            <a:ext cx="5547360" cy="4928616"/>
          </a:xfrm>
          <a:prstGeom prst="rect">
            <a:avLst/>
          </a:prstGeom>
        </p:spPr>
      </p:pic>
      <p:sp>
        <p:nvSpPr>
          <p:cNvPr id="11" name="Title 1">
            <a:extLst>
              <a:ext uri="{FF2B5EF4-FFF2-40B4-BE49-F238E27FC236}">
                <a16:creationId xmlns:a16="http://schemas.microsoft.com/office/drawing/2014/main" id="{F91B0750-1126-654F-AF24-B2E7FC8708FA}"/>
              </a:ext>
            </a:extLst>
          </p:cNvPr>
          <p:cNvSpPr>
            <a:spLocks noGrp="1"/>
          </p:cNvSpPr>
          <p:nvPr>
            <p:ph type="title"/>
          </p:nvPr>
        </p:nvSpPr>
        <p:spPr>
          <a:xfrm>
            <a:off x="838200" y="0"/>
            <a:ext cx="10515600" cy="1325563"/>
          </a:xfrm>
        </p:spPr>
        <p:txBody>
          <a:bodyPr/>
          <a:lstStyle/>
          <a:p>
            <a:pPr algn="ctr"/>
            <a:r>
              <a:rPr lang="en-US" b="1" dirty="0">
                <a:solidFill>
                  <a:schemeClr val="bg1"/>
                </a:solidFill>
              </a:rPr>
              <a:t>Temporal Variation of Spectral Irradiance</a:t>
            </a:r>
          </a:p>
        </p:txBody>
      </p:sp>
      <p:sp>
        <p:nvSpPr>
          <p:cNvPr id="10" name="Slide Number Placeholder 5">
            <a:extLst>
              <a:ext uri="{FF2B5EF4-FFF2-40B4-BE49-F238E27FC236}">
                <a16:creationId xmlns:a16="http://schemas.microsoft.com/office/drawing/2014/main" id="{03C09DE6-7564-154E-8EEB-226E9FE2A3F8}"/>
              </a:ext>
            </a:extLst>
          </p:cNvPr>
          <p:cNvSpPr>
            <a:spLocks noGrp="1"/>
          </p:cNvSpPr>
          <p:nvPr>
            <p:ph type="sldNum" sz="quarter" idx="4294967295"/>
          </p:nvPr>
        </p:nvSpPr>
        <p:spPr>
          <a:xfrm>
            <a:off x="9448800" y="6492872"/>
            <a:ext cx="2743200" cy="365125"/>
          </a:xfrm>
        </p:spPr>
        <p:txBody>
          <a:bodyPr/>
          <a:lstStyle>
            <a:lvl1pPr>
              <a:defRPr sz="1000">
                <a:solidFill>
                  <a:schemeClr val="tx1"/>
                </a:solidFill>
              </a:defRPr>
            </a:lvl1pPr>
          </a:lstStyle>
          <a:p>
            <a:fld id="{7ABC26D0-6559-5840-9AE2-C58C7BF0A957}" type="slidenum">
              <a:rPr lang="en-US" smtClean="0"/>
              <a:pPr/>
              <a:t>27</a:t>
            </a:fld>
            <a:endParaRPr lang="en-US" dirty="0"/>
          </a:p>
        </p:txBody>
      </p:sp>
      <p:sp>
        <p:nvSpPr>
          <p:cNvPr id="12" name="Date Placeholder 3">
            <a:extLst>
              <a:ext uri="{FF2B5EF4-FFF2-40B4-BE49-F238E27FC236}">
                <a16:creationId xmlns:a16="http://schemas.microsoft.com/office/drawing/2014/main" id="{2377D97E-0717-C548-9793-C40C999B540B}"/>
              </a:ext>
            </a:extLst>
          </p:cNvPr>
          <p:cNvSpPr>
            <a:spLocks noGrp="1"/>
          </p:cNvSpPr>
          <p:nvPr>
            <p:ph type="dt" sz="half" idx="4294967295"/>
          </p:nvPr>
        </p:nvSpPr>
        <p:spPr>
          <a:xfrm>
            <a:off x="0" y="6492875"/>
            <a:ext cx="2743200" cy="365125"/>
          </a:xfrm>
        </p:spPr>
        <p:txBody>
          <a:bodyPr/>
          <a:lstStyle>
            <a:lvl1pPr>
              <a:defRPr sz="1000">
                <a:solidFill>
                  <a:schemeClr val="tx1"/>
                </a:solidFill>
              </a:defRPr>
            </a:lvl1pPr>
          </a:lstStyle>
          <a:p>
            <a:r>
              <a:rPr lang="en-US" dirty="0"/>
              <a:t>June 29, 2022</a:t>
            </a:r>
          </a:p>
        </p:txBody>
      </p:sp>
      <p:sp>
        <p:nvSpPr>
          <p:cNvPr id="14" name="Footer Placeholder 4">
            <a:extLst>
              <a:ext uri="{FF2B5EF4-FFF2-40B4-BE49-F238E27FC236}">
                <a16:creationId xmlns:a16="http://schemas.microsoft.com/office/drawing/2014/main" id="{39848D3B-2203-114B-95E0-FECFEBB0B0DB}"/>
              </a:ext>
            </a:extLst>
          </p:cNvPr>
          <p:cNvSpPr>
            <a:spLocks noGrp="1"/>
          </p:cNvSpPr>
          <p:nvPr>
            <p:ph type="ftr" sz="quarter" idx="4294967295"/>
          </p:nvPr>
        </p:nvSpPr>
        <p:spPr>
          <a:xfrm>
            <a:off x="4038600" y="6492875"/>
            <a:ext cx="4114800" cy="365125"/>
          </a:xfrm>
        </p:spPr>
        <p:txBody>
          <a:bodyPr/>
          <a:lstStyle>
            <a:lvl1pPr>
              <a:defRPr sz="1000">
                <a:solidFill>
                  <a:schemeClr val="tx1"/>
                </a:solidFill>
              </a:defRPr>
            </a:lvl1pPr>
          </a:lstStyle>
          <a:p>
            <a:r>
              <a:rPr lang="en-US" dirty="0"/>
              <a:t>AIAA AVIATION 2022, Chicago, IL</a:t>
            </a:r>
          </a:p>
        </p:txBody>
      </p:sp>
      <p:graphicFrame>
        <p:nvGraphicFramePr>
          <p:cNvPr id="9" name="Table 2">
            <a:extLst>
              <a:ext uri="{FF2B5EF4-FFF2-40B4-BE49-F238E27FC236}">
                <a16:creationId xmlns:a16="http://schemas.microsoft.com/office/drawing/2014/main" id="{3D3FCC0F-4C76-2141-9CE2-CF3CEAE3A1A9}"/>
              </a:ext>
            </a:extLst>
          </p:cNvPr>
          <p:cNvGraphicFramePr>
            <a:graphicFrameLocks noGrp="1"/>
          </p:cNvGraphicFramePr>
          <p:nvPr/>
        </p:nvGraphicFramePr>
        <p:xfrm>
          <a:off x="6117156" y="1598164"/>
          <a:ext cx="5539385" cy="2225040"/>
        </p:xfrm>
        <a:graphic>
          <a:graphicData uri="http://schemas.openxmlformats.org/drawingml/2006/table">
            <a:tbl>
              <a:tblPr firstRow="1" bandRow="1">
                <a:tableStyleId>{5C22544A-7EE6-4342-B048-85BDC9FD1C3A}</a:tableStyleId>
              </a:tblPr>
              <a:tblGrid>
                <a:gridCol w="843817">
                  <a:extLst>
                    <a:ext uri="{9D8B030D-6E8A-4147-A177-3AD203B41FA5}">
                      <a16:colId xmlns:a16="http://schemas.microsoft.com/office/drawing/2014/main" val="3662692030"/>
                    </a:ext>
                  </a:extLst>
                </a:gridCol>
                <a:gridCol w="1618735">
                  <a:extLst>
                    <a:ext uri="{9D8B030D-6E8A-4147-A177-3AD203B41FA5}">
                      <a16:colId xmlns:a16="http://schemas.microsoft.com/office/drawing/2014/main" val="532274394"/>
                    </a:ext>
                  </a:extLst>
                </a:gridCol>
                <a:gridCol w="3076833">
                  <a:extLst>
                    <a:ext uri="{9D8B030D-6E8A-4147-A177-3AD203B41FA5}">
                      <a16:colId xmlns:a16="http://schemas.microsoft.com/office/drawing/2014/main" val="4221522929"/>
                    </a:ext>
                  </a:extLst>
                </a:gridCol>
              </a:tblGrid>
              <a:tr h="370840">
                <a:tc>
                  <a:txBody>
                    <a:bodyPr/>
                    <a:lstStyle/>
                    <a:p>
                      <a:pPr algn="ctr"/>
                      <a:r>
                        <a:rPr lang="en-US" dirty="0"/>
                        <a:t>Time/s</a:t>
                      </a:r>
                    </a:p>
                  </a:txBody>
                  <a:tcPr/>
                </a:tc>
                <a:tc>
                  <a:txBody>
                    <a:bodyPr/>
                    <a:lstStyle/>
                    <a:p>
                      <a:pPr algn="ctr"/>
                      <a:r>
                        <a:rPr lang="en-US" dirty="0"/>
                        <a:t>Temperature/K</a:t>
                      </a:r>
                    </a:p>
                  </a:txBody>
                  <a:tcPr/>
                </a:tc>
                <a:tc>
                  <a:txBody>
                    <a:bodyPr/>
                    <a:lstStyle/>
                    <a:p>
                      <a:pPr algn="l"/>
                      <a:r>
                        <a:rPr lang="en-US" dirty="0"/>
                        <a:t>Source</a:t>
                      </a:r>
                    </a:p>
                  </a:txBody>
                  <a:tcPr/>
                </a:tc>
                <a:extLst>
                  <a:ext uri="{0D108BD9-81ED-4DB2-BD59-A6C34878D82A}">
                    <a16:rowId xmlns:a16="http://schemas.microsoft.com/office/drawing/2014/main" val="850946615"/>
                  </a:ext>
                </a:extLst>
              </a:tr>
              <a:tr h="370840">
                <a:tc>
                  <a:txBody>
                    <a:bodyPr/>
                    <a:lstStyle/>
                    <a:p>
                      <a:pPr algn="ctr"/>
                      <a:r>
                        <a:rPr lang="en-US" b="0" dirty="0"/>
                        <a:t>70.0</a:t>
                      </a:r>
                    </a:p>
                  </a:txBody>
                  <a:tcPr/>
                </a:tc>
                <a:tc>
                  <a:txBody>
                    <a:bodyPr/>
                    <a:lstStyle/>
                    <a:p>
                      <a:pPr algn="ctr"/>
                      <a:r>
                        <a:rPr lang="en-US" dirty="0">
                          <a:solidFill>
                            <a:schemeClr val="tx1"/>
                          </a:solidFill>
                        </a:rPr>
                        <a:t>3202</a:t>
                      </a:r>
                    </a:p>
                  </a:txBody>
                  <a:tcPr/>
                </a:tc>
                <a:tc>
                  <a:txBody>
                    <a:bodyPr/>
                    <a:lstStyle/>
                    <a:p>
                      <a:pPr algn="l"/>
                      <a:r>
                        <a:rPr lang="en-US" dirty="0">
                          <a:solidFill>
                            <a:schemeClr val="tx1"/>
                          </a:solidFill>
                        </a:rPr>
                        <a:t>Hayabusa, Suzuki et al.*/Case1</a:t>
                      </a:r>
                    </a:p>
                  </a:txBody>
                  <a:tcPr/>
                </a:tc>
                <a:extLst>
                  <a:ext uri="{0D108BD9-81ED-4DB2-BD59-A6C34878D82A}">
                    <a16:rowId xmlns:a16="http://schemas.microsoft.com/office/drawing/2014/main" val="1814336960"/>
                  </a:ext>
                </a:extLst>
              </a:tr>
              <a:tr h="370840">
                <a:tc>
                  <a:txBody>
                    <a:bodyPr/>
                    <a:lstStyle/>
                    <a:p>
                      <a:pPr algn="ctr"/>
                      <a:r>
                        <a:rPr lang="en-US" b="0" dirty="0"/>
                        <a:t>72.5</a:t>
                      </a:r>
                    </a:p>
                  </a:txBody>
                  <a:tcPr/>
                </a:tc>
                <a:tc>
                  <a:txBody>
                    <a:bodyPr/>
                    <a:lstStyle/>
                    <a:p>
                      <a:pPr algn="ctr"/>
                      <a:r>
                        <a:rPr lang="en-US" dirty="0">
                          <a:solidFill>
                            <a:schemeClr val="tx1"/>
                          </a:solidFill>
                        </a:rPr>
                        <a:t>3913</a:t>
                      </a:r>
                    </a:p>
                  </a:txBody>
                  <a:tcPr/>
                </a:tc>
                <a:tc>
                  <a:txBody>
                    <a:bodyPr/>
                    <a:lstStyle/>
                    <a:p>
                      <a:pPr algn="l"/>
                      <a:r>
                        <a:rPr lang="en-US" dirty="0">
                          <a:solidFill>
                            <a:schemeClr val="tx1"/>
                          </a:solidFill>
                        </a:rPr>
                        <a:t>Hayabusa2, CFD/</a:t>
                      </a:r>
                      <a:r>
                        <a:rPr lang="en-US" i="1" cap="small" baseline="0" dirty="0">
                          <a:solidFill>
                            <a:schemeClr val="tx1"/>
                          </a:solidFill>
                        </a:rPr>
                        <a:t>Dplr</a:t>
                      </a:r>
                    </a:p>
                  </a:txBody>
                  <a:tcPr/>
                </a:tc>
                <a:extLst>
                  <a:ext uri="{0D108BD9-81ED-4DB2-BD59-A6C34878D82A}">
                    <a16:rowId xmlns:a16="http://schemas.microsoft.com/office/drawing/2014/main" val="124024197"/>
                  </a:ext>
                </a:extLst>
              </a:tr>
              <a:tr h="370840">
                <a:tc>
                  <a:txBody>
                    <a:bodyPr/>
                    <a:lstStyle/>
                    <a:p>
                      <a:pPr algn="ctr"/>
                      <a:r>
                        <a:rPr lang="en-US" b="0" dirty="0"/>
                        <a:t>73.0</a:t>
                      </a:r>
                    </a:p>
                  </a:txBody>
                  <a:tcPr/>
                </a:tc>
                <a:tc>
                  <a:txBody>
                    <a:bodyPr/>
                    <a:lstStyle/>
                    <a:p>
                      <a:pPr algn="ctr"/>
                      <a:r>
                        <a:rPr lang="en-US" dirty="0">
                          <a:solidFill>
                            <a:schemeClr val="tx1"/>
                          </a:solidFill>
                        </a:rPr>
                        <a:t>3054</a:t>
                      </a:r>
                    </a:p>
                  </a:txBody>
                  <a:tcPr/>
                </a:tc>
                <a:tc>
                  <a:txBody>
                    <a:bodyPr/>
                    <a:lstStyle/>
                    <a:p>
                      <a:pPr algn="l"/>
                      <a:r>
                        <a:rPr lang="en-US" dirty="0">
                          <a:solidFill>
                            <a:schemeClr val="tx1"/>
                          </a:solidFill>
                        </a:rPr>
                        <a:t>Hayabusa2, BET</a:t>
                      </a:r>
                    </a:p>
                  </a:txBody>
                  <a:tcPr/>
                </a:tc>
                <a:extLst>
                  <a:ext uri="{0D108BD9-81ED-4DB2-BD59-A6C34878D82A}">
                    <a16:rowId xmlns:a16="http://schemas.microsoft.com/office/drawing/2014/main" val="3410483278"/>
                  </a:ext>
                </a:extLst>
              </a:tr>
              <a:tr h="370840">
                <a:tc>
                  <a:txBody>
                    <a:bodyPr/>
                    <a:lstStyle/>
                    <a:p>
                      <a:pPr algn="ctr"/>
                      <a:r>
                        <a:rPr lang="en-US" b="0" dirty="0"/>
                        <a:t>74.0</a:t>
                      </a:r>
                    </a:p>
                  </a:txBody>
                  <a:tcPr/>
                </a:tc>
                <a:tc>
                  <a:txBody>
                    <a:bodyPr/>
                    <a:lstStyle/>
                    <a:p>
                      <a:pPr algn="ctr"/>
                      <a:r>
                        <a:rPr lang="en-US" dirty="0">
                          <a:solidFill>
                            <a:schemeClr val="tx1"/>
                          </a:solidFill>
                        </a:rPr>
                        <a:t>3904</a:t>
                      </a:r>
                    </a:p>
                  </a:txBody>
                  <a:tcPr/>
                </a:tc>
                <a:tc>
                  <a:txBody>
                    <a:bodyPr/>
                    <a:lstStyle/>
                    <a:p>
                      <a:pPr algn="l"/>
                      <a:r>
                        <a:rPr lang="en-US" dirty="0">
                          <a:solidFill>
                            <a:schemeClr val="tx1"/>
                          </a:solidFill>
                        </a:rPr>
                        <a:t>Hayabusa, Suzuki et al./Case3</a:t>
                      </a:r>
                    </a:p>
                  </a:txBody>
                  <a:tcPr/>
                </a:tc>
                <a:extLst>
                  <a:ext uri="{0D108BD9-81ED-4DB2-BD59-A6C34878D82A}">
                    <a16:rowId xmlns:a16="http://schemas.microsoft.com/office/drawing/2014/main" val="3674813614"/>
                  </a:ext>
                </a:extLst>
              </a:tr>
              <a:tr h="370840">
                <a:tc>
                  <a:txBody>
                    <a:bodyPr/>
                    <a:lstStyle/>
                    <a:p>
                      <a:pPr algn="ctr"/>
                      <a:r>
                        <a:rPr lang="en-US" b="0" dirty="0"/>
                        <a:t>76.0</a:t>
                      </a:r>
                    </a:p>
                  </a:txBody>
                  <a:tcPr/>
                </a:tc>
                <a:tc>
                  <a:txBody>
                    <a:bodyPr/>
                    <a:lstStyle/>
                    <a:p>
                      <a:pPr algn="ctr"/>
                      <a:r>
                        <a:rPr lang="en-US" dirty="0">
                          <a:solidFill>
                            <a:schemeClr val="tx1"/>
                          </a:solidFill>
                        </a:rPr>
                        <a:t>3119</a:t>
                      </a:r>
                    </a:p>
                  </a:txBody>
                  <a:tcPr/>
                </a:tc>
                <a:tc>
                  <a:txBody>
                    <a:bodyPr/>
                    <a:lstStyle/>
                    <a:p>
                      <a:pPr algn="l"/>
                      <a:r>
                        <a:rPr lang="en-US" b="0" i="0" cap="none" baseline="0" dirty="0">
                          <a:solidFill>
                            <a:schemeClr val="tx1"/>
                          </a:solidFill>
                        </a:rPr>
                        <a:t>Hayabusa2, </a:t>
                      </a:r>
                      <a:r>
                        <a:rPr lang="en-US" b="0" i="1" cap="small" baseline="0" dirty="0" err="1">
                          <a:solidFill>
                            <a:schemeClr val="tx1"/>
                          </a:solidFill>
                        </a:rPr>
                        <a:t>Traj+Fiat</a:t>
                      </a:r>
                      <a:r>
                        <a:rPr lang="en-US" dirty="0">
                          <a:solidFill>
                            <a:schemeClr val="tx1"/>
                          </a:solidFill>
                        </a:rPr>
                        <a:t>/FDCP</a:t>
                      </a:r>
                    </a:p>
                  </a:txBody>
                  <a:tcPr/>
                </a:tc>
                <a:extLst>
                  <a:ext uri="{0D108BD9-81ED-4DB2-BD59-A6C34878D82A}">
                    <a16:rowId xmlns:a16="http://schemas.microsoft.com/office/drawing/2014/main" val="276828036"/>
                  </a:ext>
                </a:extLst>
              </a:tr>
            </a:tbl>
          </a:graphicData>
        </a:graphic>
      </p:graphicFrame>
      <p:sp>
        <p:nvSpPr>
          <p:cNvPr id="15" name="TextBox 14">
            <a:extLst>
              <a:ext uri="{FF2B5EF4-FFF2-40B4-BE49-F238E27FC236}">
                <a16:creationId xmlns:a16="http://schemas.microsoft.com/office/drawing/2014/main" id="{3CD2619E-8343-1946-97F6-0FDEBAA6276B}"/>
              </a:ext>
            </a:extLst>
          </p:cNvPr>
          <p:cNvSpPr txBox="1"/>
          <p:nvPr/>
        </p:nvSpPr>
        <p:spPr>
          <a:xfrm>
            <a:off x="5684108" y="4184324"/>
            <a:ext cx="6507891" cy="2462213"/>
          </a:xfrm>
          <a:prstGeom prst="rect">
            <a:avLst/>
          </a:prstGeom>
          <a:noFill/>
        </p:spPr>
        <p:txBody>
          <a:bodyPr wrap="square" rtlCol="0">
            <a:spAutoFit/>
          </a:bodyPr>
          <a:lstStyle/>
          <a:p>
            <a:pPr marL="285750" indent="-285750">
              <a:buFont typeface="Arial" panose="020B0604020202020204" pitchFamily="34" charset="0"/>
              <a:buChar char="•"/>
            </a:pPr>
            <a:r>
              <a:rPr lang="en-US" sz="2000" dirty="0"/>
              <a:t>Simulated irradiance at t = 77.5 s matches measurement at t = 82.5 s (5 s shift)</a:t>
            </a:r>
          </a:p>
          <a:p>
            <a:pPr marL="742950" lvl="1" indent="-285750">
              <a:buFont typeface="Arial" panose="020B0604020202020204" pitchFamily="34" charset="0"/>
              <a:buChar char="•"/>
            </a:pPr>
            <a:r>
              <a:rPr lang="en-US" dirty="0"/>
              <a:t>Shift in measurement does not consider change in range and view angle</a:t>
            </a:r>
          </a:p>
          <a:p>
            <a:pPr marL="285750" indent="-285750">
              <a:buFont typeface="Arial" panose="020B0604020202020204" pitchFamily="34" charset="0"/>
              <a:buChar char="•"/>
            </a:pPr>
            <a:r>
              <a:rPr lang="en-US" sz="2000" dirty="0"/>
              <a:t>Peak radiance determined by peak stag. pt. temperature</a:t>
            </a:r>
            <a:r>
              <a:rPr lang="en-US" dirty="0"/>
              <a:t> </a:t>
            </a:r>
            <a:endParaRPr lang="en-US" sz="2000" dirty="0"/>
          </a:p>
          <a:p>
            <a:pPr marL="285750" indent="-285750">
              <a:buFont typeface="Arial" panose="020B0604020202020204" pitchFamily="34" charset="0"/>
              <a:buChar char="•"/>
            </a:pPr>
            <a:r>
              <a:rPr lang="en-US" sz="2000" dirty="0"/>
              <a:t>Measured irradiance peaks between 85.0 s &amp; 87.5 s</a:t>
            </a:r>
          </a:p>
          <a:p>
            <a:pPr marL="285750" indent="-285750" algn="just">
              <a:buFont typeface="Arial" panose="020B0604020202020204" pitchFamily="34" charset="0"/>
              <a:buChar char="•"/>
            </a:pPr>
            <a:r>
              <a:rPr lang="en-US" sz="2000" u="sng" dirty="0"/>
              <a:t>Assume</a:t>
            </a:r>
            <a:r>
              <a:rPr lang="en-US" sz="2000" dirty="0"/>
              <a:t> measurement need to be shifted by 7.5 s (∆t)</a:t>
            </a:r>
            <a:endParaRPr lang="en-US" sz="2000" u="sng" dirty="0"/>
          </a:p>
          <a:p>
            <a:pPr marL="742950" lvl="1" indent="-285750" algn="just">
              <a:buFont typeface="Arial" panose="020B0604020202020204" pitchFamily="34" charset="0"/>
              <a:buChar char="•"/>
            </a:pPr>
            <a:r>
              <a:rPr lang="en-US" dirty="0"/>
              <a:t>Time shift =&gt; observation started </a:t>
            </a:r>
            <a:r>
              <a:rPr lang="en-US" i="1" dirty="0"/>
              <a:t>after</a:t>
            </a:r>
            <a:r>
              <a:rPr lang="en-US" dirty="0"/>
              <a:t> ∆t from EI</a:t>
            </a:r>
          </a:p>
        </p:txBody>
      </p:sp>
      <p:sp>
        <p:nvSpPr>
          <p:cNvPr id="2" name="TextBox 1">
            <a:extLst>
              <a:ext uri="{FF2B5EF4-FFF2-40B4-BE49-F238E27FC236}">
                <a16:creationId xmlns:a16="http://schemas.microsoft.com/office/drawing/2014/main" id="{945A70EE-F1AB-800C-F92A-EAD1FE25065B}"/>
              </a:ext>
            </a:extLst>
          </p:cNvPr>
          <p:cNvSpPr txBox="1"/>
          <p:nvPr/>
        </p:nvSpPr>
        <p:spPr>
          <a:xfrm>
            <a:off x="6736644" y="1207106"/>
            <a:ext cx="4300408" cy="369332"/>
          </a:xfrm>
          <a:prstGeom prst="rect">
            <a:avLst/>
          </a:prstGeom>
          <a:noFill/>
        </p:spPr>
        <p:txBody>
          <a:bodyPr wrap="none" rtlCol="0">
            <a:spAutoFit/>
          </a:bodyPr>
          <a:lstStyle/>
          <a:p>
            <a:r>
              <a:rPr lang="en-US" b="1" dirty="0"/>
              <a:t>Time of stagnation point temperature peak</a:t>
            </a:r>
          </a:p>
        </p:txBody>
      </p:sp>
      <p:sp>
        <p:nvSpPr>
          <p:cNvPr id="5" name="TextBox 4">
            <a:extLst>
              <a:ext uri="{FF2B5EF4-FFF2-40B4-BE49-F238E27FC236}">
                <a16:creationId xmlns:a16="http://schemas.microsoft.com/office/drawing/2014/main" id="{E06B6B14-379E-AFA5-1CF6-7667C4218C6A}"/>
              </a:ext>
            </a:extLst>
          </p:cNvPr>
          <p:cNvSpPr txBox="1"/>
          <p:nvPr/>
        </p:nvSpPr>
        <p:spPr>
          <a:xfrm>
            <a:off x="6117156" y="3835074"/>
            <a:ext cx="5539385" cy="338554"/>
          </a:xfrm>
          <a:prstGeom prst="rect">
            <a:avLst/>
          </a:prstGeom>
          <a:noFill/>
        </p:spPr>
        <p:txBody>
          <a:bodyPr wrap="square" rtlCol="0">
            <a:spAutoFit/>
          </a:bodyPr>
          <a:lstStyle/>
          <a:p>
            <a:r>
              <a:rPr lang="en-US" sz="1600" dirty="0"/>
              <a:t>Suzuki et al., </a:t>
            </a:r>
            <a:r>
              <a:rPr lang="en-US" sz="1600" i="1" dirty="0"/>
              <a:t>JSR</a:t>
            </a:r>
            <a:r>
              <a:rPr lang="en-US" sz="1600" dirty="0"/>
              <a:t>, </a:t>
            </a:r>
            <a:r>
              <a:rPr lang="en-US" sz="1600" b="1" dirty="0"/>
              <a:t>51</a:t>
            </a:r>
            <a:r>
              <a:rPr lang="en-US" sz="1600" dirty="0"/>
              <a:t>(1), 2014</a:t>
            </a:r>
          </a:p>
        </p:txBody>
      </p:sp>
    </p:spTree>
    <p:extLst>
      <p:ext uri="{BB962C8B-B14F-4D97-AF65-F5344CB8AC3E}">
        <p14:creationId xmlns:p14="http://schemas.microsoft.com/office/powerpoint/2010/main" val="143260446"/>
      </p:ext>
    </p:extLst>
  </p:cSld>
  <p:clrMapOvr>
    <a:masterClrMapping/>
  </p:clrMapOvr>
  <p:transition spd="slow" advTm="3758">
    <p:wipe/>
  </p:transition>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336BB050CC5AF41A4C18FAF747864E4" ma:contentTypeVersion="14" ma:contentTypeDescription="Create a new document." ma:contentTypeScope="" ma:versionID="3c6cffdf728c0bd4b8bc814d7c0cdd28">
  <xsd:schema xmlns:xsd="http://www.w3.org/2001/XMLSchema" xmlns:xs="http://www.w3.org/2001/XMLSchema" xmlns:p="http://schemas.microsoft.com/office/2006/metadata/properties" xmlns:ns2="78c784a0-d4cd-41e4-9d4a-5cf43719d46c" xmlns:ns3="a795d6d7-5241-4775-ae22-563be83da853" xmlns:ns4="d900e117-17a0-4b24-9e47-511ef1d02c43" targetNamespace="http://schemas.microsoft.com/office/2006/metadata/properties" ma:root="true" ma:fieldsID="f576aa6f2f617c3418c562bb136fe7bf" ns2:_="" ns3:_="" ns4:_="">
    <xsd:import namespace="78c784a0-d4cd-41e4-9d4a-5cf43719d46c"/>
    <xsd:import namespace="a795d6d7-5241-4775-ae22-563be83da853"/>
    <xsd:import namespace="d900e117-17a0-4b24-9e47-511ef1d02c4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element ref="ns3:SharedWithUsers" minOccurs="0"/>
                <xsd:element ref="ns3:SharedWithDetails"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c784a0-d4cd-41e4-9d4a-5cf43719d46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ternalName="MediaServiceLocation"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a795d6d7-5241-4775-ae22-563be83da853"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c1ffb7c0-cf7b-455b-86d0-496c0f82de92}" ma:internalName="TaxCatchAll" ma:showField="CatchAllData" ma:web="a795d6d7-5241-4775-ae22-563be83da85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8c784a0-d4cd-41e4-9d4a-5cf43719d46c">
      <Terms xmlns="http://schemas.microsoft.com/office/infopath/2007/PartnerControls"/>
    </lcf76f155ced4ddcb4097134ff3c332f>
    <TaxCatchAll xmlns="d900e117-17a0-4b24-9e47-511ef1d02c43" xsi:nil="true"/>
  </documentManagement>
</p:properties>
</file>

<file path=customXml/itemProps1.xml><?xml version="1.0" encoding="utf-8"?>
<ds:datastoreItem xmlns:ds="http://schemas.openxmlformats.org/officeDocument/2006/customXml" ds:itemID="{9EB432D5-8812-46D1-A29D-A9C77FBC9A4A}"/>
</file>

<file path=customXml/itemProps2.xml><?xml version="1.0" encoding="utf-8"?>
<ds:datastoreItem xmlns:ds="http://schemas.openxmlformats.org/officeDocument/2006/customXml" ds:itemID="{4A906848-EF6C-4C8E-8D04-14C300731B69}"/>
</file>

<file path=customXml/itemProps3.xml><?xml version="1.0" encoding="utf-8"?>
<ds:datastoreItem xmlns:ds="http://schemas.openxmlformats.org/officeDocument/2006/customXml" ds:itemID="{2918EEC5-2D03-4683-B641-9FA981A84F73}"/>
</file>

<file path=docProps/app.xml><?xml version="1.0" encoding="utf-8"?>
<Properties xmlns="http://schemas.openxmlformats.org/officeDocument/2006/extended-properties" xmlns:vt="http://schemas.openxmlformats.org/officeDocument/2006/docPropsVTypes">
  <Template>Office Theme</Template>
  <TotalTime>49246</TotalTime>
  <Words>5396</Words>
  <Application>Microsoft Macintosh PowerPoint</Application>
  <PresentationFormat>Widescreen</PresentationFormat>
  <Paragraphs>611</Paragraphs>
  <Slides>27</Slides>
  <Notes>25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Arial</vt:lpstr>
      <vt:lpstr>Calibri</vt:lpstr>
      <vt:lpstr>Calibri Light</vt:lpstr>
      <vt:lpstr>Cambria Math</vt:lpstr>
      <vt:lpstr>Symbol</vt:lpstr>
      <vt:lpstr>Times New Roman</vt:lpstr>
      <vt:lpstr>Office Theme</vt:lpstr>
      <vt:lpstr>Simulations of Hayabusa2 Atmospheric Entry &amp; Comparisons with Data from the Imaging Campaign</vt:lpstr>
      <vt:lpstr>Problem Statement</vt:lpstr>
      <vt:lpstr>Steps of the Simulation Process</vt:lpstr>
      <vt:lpstr>Approximate Material Thermal Response</vt:lpstr>
      <vt:lpstr>Preliminary Computations 22-species model</vt:lpstr>
      <vt:lpstr>Sample Results at t = 77.5 s (BET)</vt:lpstr>
      <vt:lpstr>Time Shift in Measured Irradiance</vt:lpstr>
      <vt:lpstr>Sample Results</vt:lpstr>
      <vt:lpstr>Summary</vt:lpstr>
      <vt:lpstr>Outlook</vt:lpstr>
      <vt:lpstr>Acknowledgments</vt:lpstr>
      <vt:lpstr>PowerPoint Presentation</vt:lpstr>
      <vt:lpstr>Backup</vt:lpstr>
      <vt:lpstr>Airborne Imaging Campaigns</vt:lpstr>
      <vt:lpstr>Airborne Imaging Concept</vt:lpstr>
      <vt:lpstr>View Angle</vt:lpstr>
      <vt:lpstr>Best-Estimated Trajectory (courtesy JAXA)</vt:lpstr>
      <vt:lpstr>Slant Range &amp; View Angle (N520) (courtesy NASA LaRC)</vt:lpstr>
      <vt:lpstr>Measured &amp; Calibrated Irradiance (courtesy Torch Technologies)</vt:lpstr>
      <vt:lpstr>CALSPEC</vt:lpstr>
      <vt:lpstr>Persistent Lines/Bands</vt:lpstr>
      <vt:lpstr>Steps of the Simulation Process</vt:lpstr>
      <vt:lpstr>Persistent Lines/Bands</vt:lpstr>
      <vt:lpstr>Radiance Computations, Atm. Transmission</vt:lpstr>
      <vt:lpstr>Preliminary Computations (1/2) 22-species model</vt:lpstr>
      <vt:lpstr>Temporal Variation of Irradiance</vt:lpstr>
      <vt:lpstr>Temporal Variation of Spectral Irradiance</vt:lpstr>
    </vt:vector>
  </TitlesOfParts>
  <Company>NASA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Squire, Thomas H. (ARC-TSM)</dc:creator>
  <cp:lastModifiedBy>Dinesh K. Prabhu</cp:lastModifiedBy>
  <cp:revision>449</cp:revision>
  <dcterms:created xsi:type="dcterms:W3CDTF">2015-02-20T14:50:24Z</dcterms:created>
  <dcterms:modified xsi:type="dcterms:W3CDTF">2022-05-18T20:53:17Z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0x0101009336BB050CC5AF41A4C18FAF747864E4</vt:lpwstr>
  </property>
</Properties>
</file>