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758" r:id="rId1"/>
    <p:sldMasterId id="2147485845" r:id="rId2"/>
    <p:sldMasterId id="2147485857" r:id="rId3"/>
    <p:sldMasterId id="2147485914" r:id="rId4"/>
    <p:sldMasterId id="2147485960" r:id="rId5"/>
  </p:sldMasterIdLst>
  <p:notesMasterIdLst>
    <p:notesMasterId r:id="rId21"/>
  </p:notesMasterIdLst>
  <p:handoutMasterIdLst>
    <p:handoutMasterId r:id="rId22"/>
  </p:handoutMasterIdLst>
  <p:sldIdLst>
    <p:sldId id="1172" r:id="rId6"/>
    <p:sldId id="1146" r:id="rId7"/>
    <p:sldId id="1082" r:id="rId8"/>
    <p:sldId id="1079" r:id="rId9"/>
    <p:sldId id="1076" r:id="rId10"/>
    <p:sldId id="264" r:id="rId11"/>
    <p:sldId id="1183" r:id="rId12"/>
    <p:sldId id="1150" r:id="rId13"/>
    <p:sldId id="256" r:id="rId14"/>
    <p:sldId id="257" r:id="rId15"/>
    <p:sldId id="1341" r:id="rId16"/>
    <p:sldId id="1339" r:id="rId17"/>
    <p:sldId id="1342" r:id="rId18"/>
    <p:sldId id="1344" r:id="rId19"/>
    <p:sldId id="1345" r:id="rId2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73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/>
    <p:restoredTop sz="92800"/>
  </p:normalViewPr>
  <p:slideViewPr>
    <p:cSldViewPr snapToGrid="0">
      <p:cViewPr varScale="1">
        <p:scale>
          <a:sx n="202" d="100"/>
          <a:sy n="202" d="100"/>
        </p:scale>
        <p:origin x="1568" y="192"/>
      </p:cViewPr>
      <p:guideLst>
        <p:guide orient="horz" pos="2148"/>
        <p:guide pos="73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7A57B4-DD53-D845-AC5F-DBC4FC3638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4BEA9-55ED-EA4C-B1DC-322029FB68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7B993A-FE7B-8441-890F-16310B3349BF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174B3-B38E-8E49-86C2-83AED95139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2F47A-0ACF-8248-B4A3-2CDE068B2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07D243-DA74-E24B-8883-1A655C32E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117E76B-EFAF-A74A-BA96-19646C0DC4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85BD091-D419-5C41-A3A5-39CE447D80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1ECBC1A-ABAF-4740-A800-3AD0B94B488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0F8C3324-E118-044F-9C55-B5A821CEEE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C45BDB8-2016-4A42-B0F9-7EE5295BDC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9CF8128-D947-134E-B0B5-2B2E7B60A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100"/>
            </a:lvl1pPr>
          </a:lstStyle>
          <a:p>
            <a:pPr>
              <a:defRPr/>
            </a:pPr>
            <a:fld id="{F1823561-B22D-FC4C-B2FF-B6F889F67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9057575F-6023-AD4A-997C-E582F82F7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23F6600A-CE5E-7E42-970F-B82099D39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DF8AE7D-4051-CC46-983C-79ADA0313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E5A6F7-CB75-B742-8D64-5C58B9006A8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A0C14B52-0F7D-474F-9A70-48A90FBAB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45521181-7724-6B4C-BB71-8ADD538D3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05A22266-D56F-094F-94CA-5FFE35215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F5002D-5304-4A4A-BA52-43FEEFDDDA6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438A35BD-2E68-7245-A582-A7043F226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BBD7BA56-5BC0-004B-969A-2436E4182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3BA1-2C14-BE43-9DFB-7F0D136C6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9C34DE8-0285-5543-9E30-C69C4576F72D}" type="slidenum">
              <a:rPr lang="en-US" sz="1200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6EAED54D-ABC6-7A4A-8A99-599E91439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9161E054-21D1-FA42-91CE-B6DD29260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AF33C-7665-A74B-8B88-97D3A5016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5563F35-6F43-0944-9D0D-A8937572ADAB}" type="slidenum">
              <a:rPr lang="en-US" sz="1200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82BCC191-C436-1F41-885C-27CDA478B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2276152B-433F-FA4C-AA63-8ABD5476A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575F6F20-410D-4F49-8ECA-CFA0CEF78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012B68-9E57-0F4A-AEAC-18F30CA0B24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40212DB9-AF77-5944-90BE-F458E598D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B83A1D76-7E2A-0944-8358-79BB45794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CF72D5EB-2665-3B43-ADA6-DDA53F819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CE3146-5427-BC4E-9263-D0EF0841D8F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D4582A6F-86E8-A044-BD06-23CFC8338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32B54388-0162-B944-91FA-99F70E210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E4A64C67-9A39-F24B-BE85-5B7297CFC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194962-9056-CD42-81DD-E4DA3A3D60D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B740C-8ABE-FA4C-B320-7790B9666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E9876-3BB5-AF45-BB31-4E0AEA382221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F25777-E5C5-E340-BE1D-13C9D346D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DF84C5-9682-664D-9DFF-8FD5FF80C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27A7-F150-FB4F-AACD-6B4EA77E3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6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632021-D321-BD4D-BABE-56BD1CE79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5EF0-3115-3A48-8867-05ED16EF2BCA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84AAC6-8FB8-0343-86CD-757A7A755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17F57-11C9-8645-862A-D21863429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834A-21AF-0A47-832A-E94F2ED3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21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0E1219-9AB2-314F-8E1D-5DD278215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F513-551B-3F47-AC66-D5CCFC503278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1DC93D-8F41-C943-8946-A61F24D7A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881BD3-478E-974F-9B7D-2B4FC485A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B15C3-304F-C348-94EA-15CA0D9F3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4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26B99-3C5C-4945-BE29-39480A8B6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A9DD-4DC7-F143-8A04-E9764AE64888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1ABEA-6F5D-A64B-AD0A-3BA982521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6EB61-5FAD-0147-AA79-5014BF4BD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1A48-179B-7945-A8FE-12D76C5D7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8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AA04-5C8A-764B-890A-C1BDF668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9DB7F-0F4F-AA48-8888-5AF9B2C8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0AA00-BFA1-D443-92EE-09A25C7B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FA59F-6D5D-9040-9E6C-49EE90742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9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73330-4D2D-7444-986B-DA239B7F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78949-349E-BA46-908E-0349E4C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AF66E-BC28-164A-B8B2-0C1E1107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A07E-8794-9D40-A090-0A8887729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518E0-6407-FF40-B624-18C731B4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4D7DD-33D5-0C46-ADDC-3A87F700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9EA3-9586-9046-9445-C1BC1E80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BECF-172F-E64E-B7C2-9E80930D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3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36D8F8-CCE4-6E43-A67E-F73BCBBE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B6BE0B-5255-3A40-AEAC-8489829B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EF430C-B9FF-1847-A85C-FE05697C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F38A-EEFA-DC4B-910D-86BBDAB59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C1C8D9-F979-2C43-9D47-07B0F5D8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142F4F-D875-264E-9D47-A158F3DC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449AC-5A50-3543-92E1-2D2631BD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DFE1-8D3B-4D4F-A246-DC7C34C65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3BE589-811E-1244-9E77-A50794BE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913DF9-17DC-DF4A-BCEA-EA397DF4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19F3B2-7DF9-F04E-86B6-169A5A58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233B-10C4-0E4D-9339-79060916B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5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ADC074-E595-4E44-BD3E-CC4BC0B3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CA52CB-F72B-2C42-BAD0-40131DF8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847109-C498-1D4C-90B4-CD753FE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F686-CC3A-CE4E-AC39-7A6F2F68B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CEFCBF-8A8C-B143-8B5E-C9361BE91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9913-60B8-2D48-BE20-31C83279453E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C7B7-CB96-504F-8CF1-09F8A977D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1C27E-4E57-2C49-B854-6371936EE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00D4-F207-384E-97FE-BE359D42E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72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3C1963-A2E4-A74C-BF2E-6D1C4614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B73463-777D-E343-9E05-9EED91D2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69AEDE-8FB1-7F4E-9872-702DFBAD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888B-2FFC-0B41-B972-420CCFF8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B7CA96-F4AC-874A-AD33-823198D7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E775A6-35AF-C340-B065-3D698503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48CC83-C81F-6C49-823A-51DB76B0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B4EB-E3AF-8F4F-903E-1FEA7686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36420-1214-4A47-BE30-D415E53F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9921-D293-5B4A-8C5B-60526772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6B72A-0B6E-9F45-9407-3935BD6E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BA11-4A86-A84A-8A5F-0806443C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5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E1038-B34C-FE42-9CD0-2B81D4E7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E7B5-6CFF-0749-98D2-3CC8DA3C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A7A66-689D-E444-8D36-F1BCA9F9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C4DA-2015-E54F-A27E-CA626716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1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F5B7A-72C1-DE4D-8E5B-6A74DA10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A69A8-6627-134D-9CB3-6BD0C2AB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9224-48A9-864F-81E9-E44FD8B1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9978-11FC-F34C-B37F-5C20AE13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9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D415-5F72-334F-9FC4-3A01FE4D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C941D-ED9C-4C49-A8C9-E4F7511F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2123-833A-8847-8DA4-97AEF185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E8D2-4B9F-564D-8F87-72F42B83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8625B-28F4-D040-AE98-EB38A7E0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5E28E-9701-5847-8902-B82BA092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F9D1-829D-FD47-A2DA-3879226D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F28A-9C4B-9B44-91A3-99E5AC01F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784218-D8E5-4C49-B1D5-8D8DDC6E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EED25C-0C8C-2044-A6CF-B16D5141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0772BD-9813-5A43-AC90-1112F530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6E75-CEDD-1B44-B2AE-7F5AA85CB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2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4BF0B7-407D-EB46-BD5E-CB492C2E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8A5CBC-CB5F-0E44-945D-0EB68804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E5DEE5-0681-6F49-8FA8-999155A3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57DB-78BF-1A47-8AF1-FA25E6FB6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3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08ED72-FCCE-6843-A3A0-84F7544B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DC4010-63E2-3145-89F0-530CCD6A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672848-6135-A54F-94E2-9899947F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B075-5EE5-B846-B167-9A91A7F6B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DFD57-3C15-144C-A6EE-982CDDFD9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701F-3E6A-B340-9E5C-EA3133C7DD89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7DFF2-02BE-B34F-8C13-13C6D01A2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2B66A-8EED-664C-8A10-DD65F6FC7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B14B-3F5B-B140-9C8F-A55523203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09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5FD7FE-C4E4-2242-9C26-ACF0BA24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3B2BE8-C549-784E-8AA3-FD059D31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DE79A-A551-0344-8BA3-85025AF4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0224-967A-8B49-B6AA-6F81418C0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5BB28-9DD1-104B-94E0-BB023CB4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23B782-C246-CF4B-8CDB-6569AC34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2AAE57-EE3D-514F-AF7E-17B4E85F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0C36-6F35-EF47-859B-1E6EDAFE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6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E34828-E9FA-6A45-B496-4802294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8AD775-CC2F-8F46-A3BE-1F23ED47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E4E6FD-C290-4843-A778-4480F615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F50B-D775-934B-90BC-918B0BAFA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A3080-52EF-7B4B-8A05-DD044A2B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17E00-0454-4A4B-80E0-AAA91A3E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80DE-6BEC-044C-A7F8-4776EBF0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3A4B-FC2E-7A42-9124-AFEB50A2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33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68E6-BD2B-6E47-8F49-34377E65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53FD7-768C-5E4C-8C7B-2875116D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7F535-4F71-4445-8422-E5EBF459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1A0A-395B-4241-BDDA-6A4107CD2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5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A312D-2069-B942-8EC7-996789E0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580A-F614-CA45-B3DD-DFAEE2A8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D3EED-29CF-5C40-80F5-4C95338E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78A8-1719-EA4E-9183-31255AD47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8EB66-8503-0847-B8C5-4206FC7E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66C0-6891-2E47-B634-36EF3ACE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2AF1-9505-D644-873C-F8B20EC9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115B-10A0-F44E-967D-1FA12FC3A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34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11E1C-85B5-624C-91B5-19AF2B52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3E31-A351-4749-9B23-DD57B273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A7E3-9808-1D4E-B3B4-C3ED1E97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F7D8-77E8-3F42-BBB0-2A3F82E80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0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312E37-7BD6-184E-8803-D6DA7300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0A484F-7449-944A-BE6D-B2019B43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5C628A-D86A-714E-9F77-45D987F3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BF48-643D-5242-839F-181E2B328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98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908CB1-3B9B-3D4E-BDDF-CD60C5D0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E9AE07-A9FC-2540-B505-EDAC5543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AD33AA-0260-054B-9582-4F738690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4D47-2FEC-B347-A092-170C95DE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CAED0-1639-814A-BDE4-898C889BF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DDD1-24EF-864B-AFD8-2C2CB095DBE8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B6561-F9EC-404E-9C8B-3EC52B08C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A27D9-D75C-4B45-B546-04B645F45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83E1-6AB4-1341-9C12-649BAF00F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374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C06441-8499-A743-ACC9-E076E7E2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D9E016-8C18-E84F-A7F2-2BCE6DA8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CCAA7C-A623-1842-BCD7-9F1CE41D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808D-0833-D242-9D66-3DB7BF0D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1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D2CC7F-4896-8F45-A69F-D706FEAA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3E3C5D-BED6-044A-AF2D-EB6932F9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0D4C3D-7382-F141-A117-0D9C0D3B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D4F4-7D0F-7B49-9270-27D5D64D2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E8AAD-8E02-5840-9F63-D1047272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A9AEEF-B653-0348-BD46-BF02BDE8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BFFB2D-D1F4-824B-B6C0-6BE0A104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CDD9-B286-4D46-A13B-1F00887A3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5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1D7B2F-88C1-BA4D-BEBC-A27C6754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A2C39E-C655-E042-B5DF-D1EF478C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F9771C-706D-D74C-8DE4-3499AA8C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6DA6-BEBA-E44A-88EB-D3484BBC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6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AE693-09D6-7244-B3AB-CED3C27D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F4AC-5DE1-694C-BB7C-4B303C27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C78-B10E-B642-9BFC-3FB31BFE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CACC-B0FA-294F-9A4C-1CA63FBA5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0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BA0A-A9E7-6345-BF3E-02A26F05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1DE4-4672-6948-9BFE-CBDD2D42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FF1D7-911A-AA47-8A83-50297726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D761-9408-C846-A8A0-A5F1EB009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9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C53F0B-9455-FA43-AF42-3883B30E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5B3FF-8BB1-544C-B15B-A65D2D98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50D69-DCD5-4A44-B079-D919277B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257C-136D-2B40-AC4E-331BE4DE5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C1708F-E16C-454D-A080-6A0CCF33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7C84C-C377-1540-BE2C-C7E8A440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CAB66D-CFCC-C24B-B3DB-0D788D48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9E25-F91F-8149-8E21-4E36EF2FD7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17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BFF1F0-BAF6-154B-A26C-17A4ACBF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B66C6-46DC-C049-B0FD-E1380D75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DF08D-36BF-CF49-973E-4DA218DD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CDE4-52AD-7449-AA6F-07C4C8AEC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5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D2D11EA-F9F9-BD48-8ACD-6ABA98A8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F6A6C74-69C3-2746-8C72-B649156A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DCB8D80-0764-6B46-9B6C-EFE7A632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5B5D-7BB6-9B4A-9563-DC035A02D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3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DB662B-6D82-C04F-B75F-104467D53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9A211-9D2D-C345-9BF4-7BD695F8BA16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69E773-43E1-EE4F-BE57-109D9DB42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03F30E-B048-D443-BBC0-44494997A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673A-EF3F-8C4C-B3B2-C768018F5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21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33647CF-37F0-304B-8531-3316C929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67612A2-E4C0-914A-8BC0-1E854EE5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D7C25B4-B8C6-4E44-8AAD-6085460F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5D8E-F567-1544-B065-83CEE11E2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11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13BD189-8FB3-BC45-8546-41784E28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1B3028E-5289-284A-A979-03D93964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78AD4B-8602-EB4C-B828-BF6C3876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EE89-7C0A-0C40-B8F2-7553EF971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62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63C5000-F9FA-BE4F-AC31-077C41D0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E791C5C-344A-AF43-B0EE-0F4C4099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BBF9982-C017-374F-A009-6C7E9C5D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D7DF-743F-464C-A54F-5D6EB986B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48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CC388C3-C69D-F041-9F98-1DA3ABC2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20A6137-E8B1-9941-9EDB-E867E6F2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CB8857A-313E-EF4F-8E97-D67A4B6F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FC0E-9855-B442-9A8D-DC9C912FA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48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871C71B-FFC3-9643-B8DD-EA0CDB21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BB76B2F-7E6A-364A-801F-39FFDA2D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5519E8F-D741-1743-9B2D-6F7576B8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04DC-0091-0B4E-9435-8EFD05E56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15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35EA93-A624-5249-BD00-64E6AEA3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31750A-6931-6344-99BB-B764CA5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BDE70C-7887-AD44-AE89-DCDD4852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D9CC-2FC3-924A-B5BF-42F8E2A663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62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52205-F718-5A46-AADB-84CA33B5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4654F7-961D-2048-B9EF-ACEAFA36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9ED989-DE5A-1C40-888F-FD94F91F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D0AB-CA7F-8847-B02D-E85004F19B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7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46122B-30E6-4344-BBAF-A9585BD3C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DA96-053A-CB46-BDD7-DC11AB1297C6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0D1792-1D48-EC46-9BA6-58A5039A1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63BC8A-EFDA-524B-91F8-12441C0C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2D17-DEBB-0E43-A630-FDD4A9D06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6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FE0D0D-3011-0940-AF13-EB1691A3E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8C49-2619-934A-8520-97AFC44DCB3F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899429-5B89-6149-94F6-D0EB0D63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14D6BA-E237-FB47-864F-A9836B4C7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9F32-34B7-DE4A-9B8D-F370FF96A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59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B0203-9D04-C942-8CAF-27C992ED4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2C5F-F5FE-6840-90B6-B3A30336DFA1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3B67A-0473-494B-9857-6F5389A9B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9C23A-1912-7F4E-A1AB-52D8808BA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29394-FC55-374F-9D60-F723C272F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24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1B078-A52F-6040-A758-A395B65A9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3A48-7643-3143-BD06-7330D74A51B6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FB206-64FE-BB4F-8541-A2E2A32A5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B352C-EB3F-D745-B42E-7A7887D6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7443-F16D-C54B-B374-18A0649A1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22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2C4E85CE-7E80-D34B-B42B-097FEF693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ADEAB317-D3AF-6F4B-9FE5-0C9C920C8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DDBA0AF1-230A-DA4F-9A8B-02FA16A2A4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AC8C8A-9551-0344-8F9A-5AD392712DF1}" type="datetime1">
              <a:rPr lang="en-US" altLang="en-US"/>
              <a:pPr>
                <a:defRPr/>
              </a:pPr>
              <a:t>5/6/22</a:t>
            </a:fld>
            <a:endParaRPr lang="en-US" alt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667E524F-4EC7-8246-8C78-05EC27E49C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01BACB9E-A4B0-6749-98B3-F793A77BEE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DFF1671-1457-144D-9205-550C02222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61" r:id="rId1"/>
    <p:sldLayoutId id="2147485962" r:id="rId2"/>
    <p:sldLayoutId id="2147485963" r:id="rId3"/>
    <p:sldLayoutId id="2147485964" r:id="rId4"/>
    <p:sldLayoutId id="2147485965" r:id="rId5"/>
    <p:sldLayoutId id="2147485966" r:id="rId6"/>
    <p:sldLayoutId id="2147485967" r:id="rId7"/>
    <p:sldLayoutId id="2147485968" r:id="rId8"/>
    <p:sldLayoutId id="2147485969" r:id="rId9"/>
    <p:sldLayoutId id="2147485970" r:id="rId10"/>
    <p:sldLayoutId id="2147485971" r:id="rId11"/>
    <p:sldLayoutId id="21474859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BE69BEC8-736A-7D4C-9644-9BB4606E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EFDC75A-9B1D-F846-A84F-EE41CA325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E24FA-6E4E-1448-8854-1741FF65C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5269-D35C-4A4D-8EF3-C01F1A000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1F83-8D6B-224D-AB16-1E7E32010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74615-642F-4B47-B961-50F43F347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>
            <a:extLst>
              <a:ext uri="{FF2B5EF4-FFF2-40B4-BE49-F238E27FC236}">
                <a16:creationId xmlns:a16="http://schemas.microsoft.com/office/drawing/2014/main" id="{E75CBA58-D8F8-CE41-8462-D59723C69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E951527E-46F3-B34D-871E-C99241A6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AD1-59AA-DD4D-9702-DB8A9A5D9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E9BB49-6D1E-7642-879A-016F5E69F0CA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34E5E-455A-E544-875C-619ECD1CB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D0C2C-5814-E64E-A06F-F39D94CEB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64D4FB-2B71-AA4E-AA7E-E815D4C1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4" r:id="rId1"/>
    <p:sldLayoutId id="2147485985" r:id="rId2"/>
    <p:sldLayoutId id="2147485986" r:id="rId3"/>
    <p:sldLayoutId id="2147485987" r:id="rId4"/>
    <p:sldLayoutId id="2147485988" r:id="rId5"/>
    <p:sldLayoutId id="2147485989" r:id="rId6"/>
    <p:sldLayoutId id="2147485990" r:id="rId7"/>
    <p:sldLayoutId id="2147485991" r:id="rId8"/>
    <p:sldLayoutId id="2147485992" r:id="rId9"/>
    <p:sldLayoutId id="2147485993" r:id="rId10"/>
    <p:sldLayoutId id="214748599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>
            <a:extLst>
              <a:ext uri="{FF2B5EF4-FFF2-40B4-BE49-F238E27FC236}">
                <a16:creationId xmlns:a16="http://schemas.microsoft.com/office/drawing/2014/main" id="{490C10A8-7437-2A4F-B96A-B2296FC84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FAF97AF6-C222-F148-865B-6EBA0879A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C84EF-4B4F-674D-BC45-A5E464E6B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B7B59-DDDC-F249-BAA7-829FEA073638}" type="datetimeFigureOut">
              <a:rPr lang="en-US"/>
              <a:pPr>
                <a:defRPr/>
              </a:pPr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227C6-0867-8B47-B8E0-8FBA8AB6B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9EDA-2FAE-E746-B7A4-E9F302A91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8480B6-964A-694C-83B6-534B708A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96" r:id="rId2"/>
    <p:sldLayoutId id="2147485997" r:id="rId3"/>
    <p:sldLayoutId id="2147485998" r:id="rId4"/>
    <p:sldLayoutId id="2147485999" r:id="rId5"/>
    <p:sldLayoutId id="2147486000" r:id="rId6"/>
    <p:sldLayoutId id="2147486001" r:id="rId7"/>
    <p:sldLayoutId id="2147486002" r:id="rId8"/>
    <p:sldLayoutId id="2147486003" r:id="rId9"/>
    <p:sldLayoutId id="2147486004" r:id="rId10"/>
    <p:sldLayoutId id="21474860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platzhalter 1">
            <a:extLst>
              <a:ext uri="{FF2B5EF4-FFF2-40B4-BE49-F238E27FC236}">
                <a16:creationId xmlns:a16="http://schemas.microsoft.com/office/drawing/2014/main" id="{0612A6A6-A57E-8743-BA0B-DA3C1253D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  <a:endParaRPr lang="en-GB" altLang="en-US"/>
          </a:p>
        </p:txBody>
      </p:sp>
      <p:sp>
        <p:nvSpPr>
          <p:cNvPr id="76803" name="Textplatzhalter 2">
            <a:extLst>
              <a:ext uri="{FF2B5EF4-FFF2-40B4-BE49-F238E27FC236}">
                <a16:creationId xmlns:a16="http://schemas.microsoft.com/office/drawing/2014/main" id="{467F46F4-1355-E040-83B7-318011077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GB" alt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0C884E-2514-AE44-95BB-32E6C7915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37DD08-6A98-4C07-AC98-5A21D70C4B5D}" type="datetimeFigureOut">
              <a:rPr lang="en-GB"/>
              <a:pPr>
                <a:defRPr/>
              </a:pPr>
              <a:t>06/05/2022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394FA-B8E4-974A-AA0F-AC02FAB1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3000FD-895C-8042-BCB6-618ECF17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7E2497-877D-2049-945D-CC1B8982A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6" r:id="rId1"/>
    <p:sldLayoutId id="2147486007" r:id="rId2"/>
    <p:sldLayoutId id="2147486008" r:id="rId3"/>
    <p:sldLayoutId id="2147486009" r:id="rId4"/>
    <p:sldLayoutId id="2147486010" r:id="rId5"/>
    <p:sldLayoutId id="2147486011" r:id="rId6"/>
    <p:sldLayoutId id="2147486012" r:id="rId7"/>
    <p:sldLayoutId id="2147486013" r:id="rId8"/>
    <p:sldLayoutId id="2147486014" r:id="rId9"/>
    <p:sldLayoutId id="2147486015" r:id="rId10"/>
    <p:sldLayoutId id="214748601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0C51CB1-8925-5E42-B554-AD59594B9F3E}"/>
              </a:ext>
            </a:extLst>
          </p:cNvPr>
          <p:cNvSpPr txBox="1">
            <a:spLocks noChangeArrowheads="1"/>
          </p:cNvSpPr>
          <p:nvPr/>
        </p:nvSpPr>
        <p:spPr>
          <a:xfrm>
            <a:off x="416210" y="390525"/>
            <a:ext cx="11155680" cy="1325563"/>
          </a:xfrm>
          <a:prstGeom prst="rect">
            <a:avLst/>
          </a:prstGeom>
        </p:spPr>
        <p:txBody>
          <a:bodyPr lIns="0" tIns="0" rIns="0" bIns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SzPct val="150000"/>
              <a:defRPr/>
            </a:pPr>
            <a:r>
              <a:rPr lang="en-US" sz="4000" b="1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Understanding the Drivers of Recent Top-of-atmosphere (TOA) Radiation Changes Observed by the Clouds and the Earth’s Energy System (CERES)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1EFF390-C656-9344-8735-5A2BAD0F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1914525"/>
            <a:ext cx="12077700" cy="1225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CC00"/>
              </a:buClr>
              <a:buSzPct val="150000"/>
              <a:buFontTx/>
              <a:buNone/>
              <a:defRPr/>
            </a:pPr>
            <a:r>
              <a:rPr lang="en-US" altLang="en-US" sz="2400" b="1" dirty="0">
                <a:solidFill>
                  <a:srgbClr val="FFFFFF"/>
                </a:solidFill>
              </a:rPr>
              <a:t>Norman G. Loeb</a:t>
            </a:r>
            <a:r>
              <a:rPr lang="en-US" altLang="en-US" sz="2400" baseline="30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Seung-</a:t>
            </a:r>
            <a:r>
              <a:rPr lang="en-US" altLang="en-US" sz="2400" dirty="0" err="1">
                <a:solidFill>
                  <a:srgbClr val="FFFFFF"/>
                </a:solidFill>
              </a:rPr>
              <a:t>Hee</a:t>
            </a:r>
            <a:r>
              <a:rPr lang="en-US" altLang="en-US" sz="2400" dirty="0">
                <a:solidFill>
                  <a:srgbClr val="FFFFFF"/>
                </a:solidFill>
              </a:rPr>
              <a:t> Ham</a:t>
            </a:r>
            <a:r>
              <a:rPr lang="en-US" altLang="en-US" sz="2400" baseline="30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, Tyler Thorsen</a:t>
            </a:r>
            <a:r>
              <a:rPr lang="en-US" altLang="en-US" sz="2400" baseline="30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Seiji Kato</a:t>
            </a:r>
            <a:r>
              <a:rPr lang="en-US" altLang="en-US" sz="2400" baseline="30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and Ryan Scott</a:t>
            </a:r>
            <a:r>
              <a:rPr lang="en-US" altLang="en-US" sz="2400" baseline="30000" dirty="0">
                <a:solidFill>
                  <a:srgbClr val="FFFFFF"/>
                </a:solidFill>
              </a:rPr>
              <a:t>1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indent="2290763" eaLnBrk="1" hangingPunct="1">
              <a:lnSpc>
                <a:spcPct val="90000"/>
              </a:lnSpc>
              <a:spcBef>
                <a:spcPts val="1200"/>
              </a:spcBef>
              <a:buClr>
                <a:srgbClr val="FFCC00"/>
              </a:buClr>
              <a:buSzPct val="150000"/>
              <a:buFontTx/>
              <a:buNone/>
              <a:defRPr/>
            </a:pPr>
            <a:r>
              <a:rPr lang="en-US" altLang="en-US" sz="2100" baseline="30000" dirty="0">
                <a:solidFill>
                  <a:srgbClr val="FFFFFF"/>
                </a:solidFill>
              </a:rPr>
              <a:t>1</a:t>
            </a:r>
            <a:r>
              <a:rPr lang="en-US" altLang="en-US" sz="2100" dirty="0">
                <a:solidFill>
                  <a:srgbClr val="FFFFFF"/>
                </a:solidFill>
              </a:rPr>
              <a:t>NASA Langley Research Center, Hampton, VA</a:t>
            </a:r>
          </a:p>
          <a:p>
            <a:pPr indent="2290763" eaLnBrk="1" hangingPunct="1">
              <a:lnSpc>
                <a:spcPct val="90000"/>
              </a:lnSpc>
              <a:buClr>
                <a:srgbClr val="FFCC00"/>
              </a:buClr>
              <a:buSzPct val="150000"/>
              <a:buFontTx/>
              <a:buNone/>
              <a:defRPr/>
            </a:pPr>
            <a:r>
              <a:rPr lang="en-US" altLang="en-US" sz="2100" baseline="30000" dirty="0">
                <a:solidFill>
                  <a:srgbClr val="FFFFFF"/>
                </a:solidFill>
              </a:rPr>
              <a:t>2</a:t>
            </a:r>
            <a:r>
              <a:rPr lang="en-US" altLang="en-US" sz="2100" dirty="0">
                <a:solidFill>
                  <a:srgbClr val="FFFFFF"/>
                </a:solidFill>
              </a:rPr>
              <a:t>Science Systems &amp; Applications (SSAI), Hampton, VA</a:t>
            </a: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1F724329-0473-0E43-81E4-19EB2AE4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616267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CC00"/>
              </a:buClr>
              <a:buSzPct val="150000"/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International Radiation Symposium, July 4-8, 2022, Thessaloniki, Greece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187378A-016F-714C-B65E-EEE2C8B8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4"/>
          <a:stretch>
            <a:fillRect/>
          </a:stretch>
        </p:blipFill>
        <p:spPr bwMode="auto">
          <a:xfrm>
            <a:off x="90488" y="1031875"/>
            <a:ext cx="39147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6" descr="Map&#10;&#10;Description automatically generated">
            <a:extLst>
              <a:ext uri="{FF2B5EF4-FFF2-40B4-BE49-F238E27FC236}">
                <a16:creationId xmlns:a16="http://schemas.microsoft.com/office/drawing/2014/main" id="{4596AB15-6B02-8B42-ACF3-F130A2D7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4"/>
          <a:stretch>
            <a:fillRect/>
          </a:stretch>
        </p:blipFill>
        <p:spPr bwMode="auto">
          <a:xfrm>
            <a:off x="4035425" y="1031875"/>
            <a:ext cx="39131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8" descr="Map&#10;&#10;Description automatically generated">
            <a:extLst>
              <a:ext uri="{FF2B5EF4-FFF2-40B4-BE49-F238E27FC236}">
                <a16:creationId xmlns:a16="http://schemas.microsoft.com/office/drawing/2014/main" id="{54DAE1A9-3CE4-EE44-A117-E87024AE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4"/>
          <a:stretch>
            <a:fillRect/>
          </a:stretch>
        </p:blipFill>
        <p:spPr bwMode="auto">
          <a:xfrm>
            <a:off x="8131175" y="1031875"/>
            <a:ext cx="39131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0163BD-BAFE-2D40-926C-F95893B9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>
            <a:fillRect/>
          </a:stretch>
        </p:blipFill>
        <p:spPr bwMode="auto">
          <a:xfrm>
            <a:off x="90488" y="3679825"/>
            <a:ext cx="39147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8A58617-D128-A442-9008-72F80DEF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>
            <a:fillRect/>
          </a:stretch>
        </p:blipFill>
        <p:spPr bwMode="auto">
          <a:xfrm>
            <a:off x="8131175" y="3679825"/>
            <a:ext cx="39131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4" descr="Map&#10;&#10;Description automatically generated">
            <a:extLst>
              <a:ext uri="{FF2B5EF4-FFF2-40B4-BE49-F238E27FC236}">
                <a16:creationId xmlns:a16="http://schemas.microsoft.com/office/drawing/2014/main" id="{30B14853-8E15-0044-AF83-2030D1D7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>
            <a:fillRect/>
          </a:stretch>
        </p:blipFill>
        <p:spPr bwMode="auto">
          <a:xfrm>
            <a:off x="4035425" y="3679825"/>
            <a:ext cx="39131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D82566-E2D5-1349-A06E-75207CB196BD}"/>
              </a:ext>
            </a:extLst>
          </p:cNvPr>
          <p:cNvSpPr txBox="1"/>
          <p:nvPr/>
        </p:nvSpPr>
        <p:spPr>
          <a:xfrm>
            <a:off x="1277938" y="874713"/>
            <a:ext cx="1935162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Stratocumulus (Sc)</a:t>
            </a:r>
          </a:p>
        </p:txBody>
      </p:sp>
      <p:sp>
        <p:nvSpPr>
          <p:cNvPr id="66568" name="TextBox 16">
            <a:extLst>
              <a:ext uri="{FF2B5EF4-FFF2-40B4-BE49-F238E27FC236}">
                <a16:creationId xmlns:a16="http://schemas.microsoft.com/office/drawing/2014/main" id="{2678AB54-9769-EB4C-A34A-6A341B34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874713"/>
            <a:ext cx="2840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Sc-to-Cu Transition (SCT)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1FC8-1E92-B146-B5E4-708DF2417870}"/>
              </a:ext>
            </a:extLst>
          </p:cNvPr>
          <p:cNvSpPr txBox="1"/>
          <p:nvPr/>
        </p:nvSpPr>
        <p:spPr>
          <a:xfrm>
            <a:off x="8978900" y="876300"/>
            <a:ext cx="2222500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Shallow Cumulus (Cu)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A5D22B-1AFE-BD43-9C39-101073C67516}"/>
              </a:ext>
            </a:extLst>
          </p:cNvPr>
          <p:cNvSpPr txBox="1"/>
          <p:nvPr/>
        </p:nvSpPr>
        <p:spPr>
          <a:xfrm>
            <a:off x="1576388" y="3522663"/>
            <a:ext cx="1004887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Middle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3F6742-4B5E-F54E-A9F8-18E65240C1DE}"/>
              </a:ext>
            </a:extLst>
          </p:cNvPr>
          <p:cNvSpPr txBox="1"/>
          <p:nvPr/>
        </p:nvSpPr>
        <p:spPr>
          <a:xfrm>
            <a:off x="5607050" y="3522663"/>
            <a:ext cx="769938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High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ED707C-B512-BE4B-B262-F760F4EC70F1}"/>
              </a:ext>
            </a:extLst>
          </p:cNvPr>
          <p:cNvSpPr txBox="1"/>
          <p:nvPr/>
        </p:nvSpPr>
        <p:spPr>
          <a:xfrm>
            <a:off x="9650413" y="3516313"/>
            <a:ext cx="874712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Polar    </a:t>
            </a:r>
          </a:p>
        </p:txBody>
      </p:sp>
      <p:sp>
        <p:nvSpPr>
          <p:cNvPr id="66573" name="TextBox 1">
            <a:extLst>
              <a:ext uri="{FF2B5EF4-FFF2-40B4-BE49-F238E27FC236}">
                <a16:creationId xmlns:a16="http://schemas.microsoft.com/office/drawing/2014/main" id="{2C68A53F-6138-FB48-958D-62AEB268B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863"/>
            <a:ext cx="1219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Cloud Fraction by Cloud Class (September 2002)</a:t>
            </a:r>
          </a:p>
        </p:txBody>
      </p:sp>
      <p:pic>
        <p:nvPicPr>
          <p:cNvPr id="66574" name="Picture 14" descr="Map&#10;&#10;Description automatically generated">
            <a:extLst>
              <a:ext uri="{FF2B5EF4-FFF2-40B4-BE49-F238E27FC236}">
                <a16:creationId xmlns:a16="http://schemas.microsoft.com/office/drawing/2014/main" id="{D90D76F0-0C39-CC48-82E1-42054F22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7" b="2800"/>
          <a:stretch>
            <a:fillRect/>
          </a:stretch>
        </p:blipFill>
        <p:spPr bwMode="auto">
          <a:xfrm>
            <a:off x="1631950" y="6126163"/>
            <a:ext cx="849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3B7153-5AFA-184B-BA60-A3F9F2D3F5C8}"/>
              </a:ext>
            </a:extLst>
          </p:cNvPr>
          <p:cNvSpPr txBox="1"/>
          <p:nvPr/>
        </p:nvSpPr>
        <p:spPr>
          <a:xfrm>
            <a:off x="147638" y="2836863"/>
            <a:ext cx="157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  <a:ea typeface="+mn-ea"/>
              </a:rPr>
              <a:t>Global: 6%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B35B8D-0F98-F24E-A667-F5A60EE18381}"/>
              </a:ext>
            </a:extLst>
          </p:cNvPr>
          <p:cNvSpPr txBox="1"/>
          <p:nvPr/>
        </p:nvSpPr>
        <p:spPr>
          <a:xfrm>
            <a:off x="4062413" y="2833688"/>
            <a:ext cx="1574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  <a:ea typeface="+mn-ea"/>
              </a:rPr>
              <a:t>Global: 13%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4ECD1F-5E07-2745-92BE-CCD96B905E19}"/>
              </a:ext>
            </a:extLst>
          </p:cNvPr>
          <p:cNvSpPr txBox="1"/>
          <p:nvPr/>
        </p:nvSpPr>
        <p:spPr>
          <a:xfrm>
            <a:off x="8191500" y="2833688"/>
            <a:ext cx="1574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  <a:ea typeface="+mn-ea"/>
              </a:rPr>
              <a:t>Global: 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A8AC1-3C49-ED49-8971-3E6D4D10E9F0}"/>
              </a:ext>
            </a:extLst>
          </p:cNvPr>
          <p:cNvSpPr txBox="1"/>
          <p:nvPr/>
        </p:nvSpPr>
        <p:spPr>
          <a:xfrm>
            <a:off x="147638" y="5494338"/>
            <a:ext cx="1574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  <a:ea typeface="+mn-ea"/>
              </a:rPr>
              <a:t>Global: 11%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9008F7-7E01-0B4A-92B4-EF5E59439CC0}"/>
              </a:ext>
            </a:extLst>
          </p:cNvPr>
          <p:cNvSpPr txBox="1"/>
          <p:nvPr/>
        </p:nvSpPr>
        <p:spPr>
          <a:xfrm>
            <a:off x="4062413" y="5489575"/>
            <a:ext cx="157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  <a:ea typeface="+mn-ea"/>
              </a:rPr>
              <a:t>Global: 16%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2D840-C337-2B42-9305-1B2E56AB113F}"/>
              </a:ext>
            </a:extLst>
          </p:cNvPr>
          <p:cNvSpPr txBox="1"/>
          <p:nvPr/>
        </p:nvSpPr>
        <p:spPr>
          <a:xfrm>
            <a:off x="8131175" y="5205413"/>
            <a:ext cx="1574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  <a:ea typeface="+mn-ea"/>
              </a:rPr>
              <a:t>Global: 11%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Table&#10;&#10;Description automatically generated">
            <a:extLst>
              <a:ext uri="{FF2B5EF4-FFF2-40B4-BE49-F238E27FC236}">
                <a16:creationId xmlns:a16="http://schemas.microsoft.com/office/drawing/2014/main" id="{EA134371-CA87-DC4F-8DCC-F6C5A343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Box 4">
            <a:extLst>
              <a:ext uri="{FF2B5EF4-FFF2-40B4-BE49-F238E27FC236}">
                <a16:creationId xmlns:a16="http://schemas.microsoft.com/office/drawing/2014/main" id="{0C4CA1D7-F1C9-234E-BF43-0CC4248C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609725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0.41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67587" name="TextBox 5">
            <a:extLst>
              <a:ext uri="{FF2B5EF4-FFF2-40B4-BE49-F238E27FC236}">
                <a16:creationId xmlns:a16="http://schemas.microsoft.com/office/drawing/2014/main" id="{23FBDB6C-B073-4C4B-BD59-D21B273C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781300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0.87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8" name="TextBox 6">
            <a:extLst>
              <a:ext uri="{FF2B5EF4-FFF2-40B4-BE49-F238E27FC236}">
                <a16:creationId xmlns:a16="http://schemas.microsoft.com/office/drawing/2014/main" id="{DB337A46-CCBD-D549-A5B3-6934895A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3994150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0.33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9" name="TextBox 7">
            <a:extLst>
              <a:ext uri="{FF2B5EF4-FFF2-40B4-BE49-F238E27FC236}">
                <a16:creationId xmlns:a16="http://schemas.microsoft.com/office/drawing/2014/main" id="{6E6EC50B-21BA-B546-9218-9E6A8F05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5207000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0.64Wm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90" name="TextBox 8">
            <a:extLst>
              <a:ext uri="{FF2B5EF4-FFF2-40B4-BE49-F238E27FC236}">
                <a16:creationId xmlns:a16="http://schemas.microsoft.com/office/drawing/2014/main" id="{E7C6366E-4580-A34D-8194-6AFA3870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6362700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0.35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91" name="TextBox 9">
            <a:extLst>
              <a:ext uri="{FF2B5EF4-FFF2-40B4-BE49-F238E27FC236}">
                <a16:creationId xmlns:a16="http://schemas.microsoft.com/office/drawing/2014/main" id="{298B5EA6-8502-304C-B5DD-525584B0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09725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0.47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92" name="TextBox 10">
            <a:extLst>
              <a:ext uri="{FF2B5EF4-FFF2-40B4-BE49-F238E27FC236}">
                <a16:creationId xmlns:a16="http://schemas.microsoft.com/office/drawing/2014/main" id="{C8BABA41-6E7F-3B48-8737-422DEA8AD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781300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0.67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93" name="TextBox 11">
            <a:extLst>
              <a:ext uri="{FF2B5EF4-FFF2-40B4-BE49-F238E27FC236}">
                <a16:creationId xmlns:a16="http://schemas.microsoft.com/office/drawing/2014/main" id="{20E9EB88-57E4-8C41-BEDE-40D50817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994150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0.37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94" name="TextBox 12">
            <a:extLst>
              <a:ext uri="{FF2B5EF4-FFF2-40B4-BE49-F238E27FC236}">
                <a16:creationId xmlns:a16="http://schemas.microsoft.com/office/drawing/2014/main" id="{8EBA1572-C5AF-594C-A7F5-A38828A3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07000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0.66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95" name="TextBox 13">
            <a:extLst>
              <a:ext uri="{FF2B5EF4-FFF2-40B4-BE49-F238E27FC236}">
                <a16:creationId xmlns:a16="http://schemas.microsoft.com/office/drawing/2014/main" id="{37C7D4CB-BAFC-BB48-B018-9FCF2C66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362700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0.40 Wm</a:t>
            </a:r>
            <a:r>
              <a:rPr lang="en-US" altLang="en-US" sz="1400" baseline="30000">
                <a:latin typeface="Arial" panose="020B0604020202020204" pitchFamily="34" charset="0"/>
              </a:rPr>
              <a:t>-2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D71C38AA-FF1C-4D47-BCED-8267F5E6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9943" r="16953" b="5397"/>
          <a:stretch>
            <a:fillRect/>
          </a:stretch>
        </p:blipFill>
        <p:spPr bwMode="auto">
          <a:xfrm>
            <a:off x="739775" y="714375"/>
            <a:ext cx="578326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5F189-505F-154C-AA19-F7111A5B4455}"/>
              </a:ext>
            </a:extLst>
          </p:cNvPr>
          <p:cNvSpPr txBox="1"/>
          <p:nvPr/>
        </p:nvSpPr>
        <p:spPr>
          <a:xfrm>
            <a:off x="5537200" y="830263"/>
            <a:ext cx="6465888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650" indent="-120650">
              <a:buFont typeface="Arial" panose="020B0604020202020204" pitchFamily="34" charset="0"/>
              <a:buChar char="•"/>
              <a:defRPr/>
            </a:pPr>
            <a:r>
              <a:rPr lang="en-US" dirty="0"/>
              <a:t>Increase in CLR fraction (SH &amp; NH)</a:t>
            </a:r>
          </a:p>
          <a:p>
            <a:pPr marL="120650" indent="-120650">
              <a:buFont typeface="Arial" panose="020B0604020202020204" pitchFamily="34" charset="0"/>
              <a:buChar char="•"/>
              <a:defRPr/>
            </a:pPr>
            <a:r>
              <a:rPr lang="en-US" dirty="0"/>
              <a:t>Decreases in low and middle clouds (SH &amp; NH)</a:t>
            </a:r>
          </a:p>
          <a:p>
            <a:pPr>
              <a:spcBef>
                <a:spcPts val="600"/>
              </a:spcBef>
              <a:defRPr/>
            </a:pPr>
            <a:endParaRPr lang="en-US" dirty="0"/>
          </a:p>
          <a:p>
            <a:pPr>
              <a:spcBef>
                <a:spcPts val="600"/>
              </a:spcBef>
              <a:defRPr/>
            </a:pPr>
            <a:endParaRPr lang="en-US" dirty="0"/>
          </a:p>
          <a:p>
            <a:pPr>
              <a:spcBef>
                <a:spcPts val="600"/>
              </a:spcBef>
              <a:defRPr/>
            </a:pPr>
            <a:endParaRPr lang="en-US" dirty="0"/>
          </a:p>
          <a:p>
            <a:pPr>
              <a:spcBef>
                <a:spcPts val="600"/>
              </a:spcBef>
              <a:defRPr/>
            </a:pPr>
            <a:endParaRPr lang="en-US" dirty="0"/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NH CLR SW flux decrease due to decreases in sea-ice fraction and aerosols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Middle cloud decreases are main reason for SW TOA flux changes in SH. 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Low cloud decreases are main reason for SW TOA flux changes in NH</a:t>
            </a:r>
          </a:p>
        </p:txBody>
      </p:sp>
      <p:sp>
        <p:nvSpPr>
          <p:cNvPr id="68611" name="TextBox 6">
            <a:extLst>
              <a:ext uri="{FF2B5EF4-FFF2-40B4-BE49-F238E27FC236}">
                <a16:creationId xmlns:a16="http://schemas.microsoft.com/office/drawing/2014/main" id="{F531DF32-6EA1-EB49-8689-205C53A5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432FF"/>
                </a:solidFill>
                <a:latin typeface="Arial" panose="020B0604020202020204" pitchFamily="34" charset="0"/>
              </a:rPr>
              <a:t>Trends in Cloud Fraction &amp; SW TOA Flux (07/2002– 12/2021)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CE369E-E1A0-434E-AF2A-FE6B9E65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4" b="26707"/>
          <a:stretch>
            <a:fillRect/>
          </a:stretch>
        </p:blipFill>
        <p:spPr bwMode="auto">
          <a:xfrm>
            <a:off x="585788" y="663575"/>
            <a:ext cx="111188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Box 3">
            <a:extLst>
              <a:ext uri="{FF2B5EF4-FFF2-40B4-BE49-F238E27FC236}">
                <a16:creationId xmlns:a16="http://schemas.microsoft.com/office/drawing/2014/main" id="{5E92D5D8-38B3-DD43-AEB9-76B02CC23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550"/>
            <a:ext cx="1219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Low Cloud Fraction Anomalies</a:t>
            </a:r>
          </a:p>
        </p:txBody>
      </p:sp>
      <p:sp>
        <p:nvSpPr>
          <p:cNvPr id="69635" name="TextBox 4">
            <a:extLst>
              <a:ext uri="{FF2B5EF4-FFF2-40B4-BE49-F238E27FC236}">
                <a16:creationId xmlns:a16="http://schemas.microsoft.com/office/drawing/2014/main" id="{3C95F189-AC0C-174D-B313-52D02169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100263"/>
            <a:ext cx="96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1.3%</a:t>
            </a:r>
            <a:endParaRPr lang="en-US" altLang="en-US" sz="1400" baseline="30000">
              <a:latin typeface="Arial" panose="020B0604020202020204" pitchFamily="34" charset="0"/>
            </a:endParaRPr>
          </a:p>
        </p:txBody>
      </p:sp>
      <p:sp>
        <p:nvSpPr>
          <p:cNvPr id="69636" name="TextBox 4">
            <a:extLst>
              <a:ext uri="{FF2B5EF4-FFF2-40B4-BE49-F238E27FC236}">
                <a16:creationId xmlns:a16="http://schemas.microsoft.com/office/drawing/2014/main" id="{6DA87F10-CB74-D14C-AA2A-8C89F1AF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797300"/>
            <a:ext cx="96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1.2%</a:t>
            </a:r>
            <a:endParaRPr lang="en-US" altLang="en-US" sz="1400" baseline="30000">
              <a:latin typeface="Arial" panose="020B0604020202020204" pitchFamily="34" charset="0"/>
            </a:endParaRPr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5E29C47F-5B44-B746-BF81-6883631AD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41938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0.62%</a:t>
            </a:r>
            <a:endParaRPr lang="en-US" altLang="en-US" sz="1400" baseline="30000">
              <a:latin typeface="Arial" panose="020B0604020202020204" pitchFamily="34" charset="0"/>
            </a:endParaRPr>
          </a:p>
        </p:txBody>
      </p:sp>
      <p:sp>
        <p:nvSpPr>
          <p:cNvPr id="69638" name="TextBox 4">
            <a:extLst>
              <a:ext uri="{FF2B5EF4-FFF2-40B4-BE49-F238E27FC236}">
                <a16:creationId xmlns:a16="http://schemas.microsoft.com/office/drawing/2014/main" id="{0AA8AACB-A905-F143-B55C-6011BF0F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2100263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0.67%</a:t>
            </a:r>
            <a:endParaRPr lang="en-US" altLang="en-US" sz="1400" baseline="30000">
              <a:latin typeface="Arial" panose="020B0604020202020204" pitchFamily="34" charset="0"/>
            </a:endParaRPr>
          </a:p>
        </p:txBody>
      </p:sp>
      <p:sp>
        <p:nvSpPr>
          <p:cNvPr id="69639" name="TextBox 7">
            <a:extLst>
              <a:ext uri="{FF2B5EF4-FFF2-40B4-BE49-F238E27FC236}">
                <a16:creationId xmlns:a16="http://schemas.microsoft.com/office/drawing/2014/main" id="{6B8CCCC5-E630-9942-8D2C-CF0263FE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3797300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0.71%</a:t>
            </a:r>
            <a:endParaRPr lang="en-US" altLang="en-US" sz="1400" baseline="30000">
              <a:latin typeface="Arial" panose="020B0604020202020204" pitchFamily="34" charset="0"/>
            </a:endParaRPr>
          </a:p>
        </p:txBody>
      </p:sp>
      <p:sp>
        <p:nvSpPr>
          <p:cNvPr id="69640" name="TextBox 4">
            <a:extLst>
              <a:ext uri="{FF2B5EF4-FFF2-40B4-BE49-F238E27FC236}">
                <a16:creationId xmlns:a16="http://schemas.microsoft.com/office/drawing/2014/main" id="{60614539-76BD-D74C-9364-D44380ED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5341938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Std: 0.45%</a:t>
            </a:r>
            <a:endParaRPr lang="en-US" altLang="en-US" sz="1400" baseline="30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D1D59A61-47B6-494D-BEA3-84A9C5FB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extBox 5">
            <a:extLst>
              <a:ext uri="{FF2B5EF4-FFF2-40B4-BE49-F238E27FC236}">
                <a16:creationId xmlns:a16="http://schemas.microsoft.com/office/drawing/2014/main" id="{5285B484-2925-B04F-8127-EB434032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8"/>
            <a:ext cx="1219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Low Cloud Trends by Type</a:t>
            </a:r>
          </a:p>
        </p:txBody>
      </p:sp>
      <p:sp>
        <p:nvSpPr>
          <p:cNvPr id="71683" name="TextBox 6">
            <a:extLst>
              <a:ext uri="{FF2B5EF4-FFF2-40B4-BE49-F238E27FC236}">
                <a16:creationId xmlns:a16="http://schemas.microsoft.com/office/drawing/2014/main" id="{679AAFE8-683C-004F-ABC7-26A02ABB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2579688"/>
            <a:ext cx="41290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SH: Weak overall low cloud change due to compensation between SCT and Cu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NH: Sc dominate the low cloud changes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478C77-9BA0-E345-9537-769BFF3211FE}"/>
              </a:ext>
            </a:extLst>
          </p:cNvPr>
          <p:cNvSpPr/>
          <p:nvPr/>
        </p:nvSpPr>
        <p:spPr>
          <a:xfrm>
            <a:off x="1524000" y="14287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</a:rPr>
              <a:t>Summary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2706" name="TextBox 3">
            <a:extLst>
              <a:ext uri="{FF2B5EF4-FFF2-40B4-BE49-F238E27FC236}">
                <a16:creationId xmlns:a16="http://schemas.microsoft.com/office/drawing/2014/main" id="{D9B50CC6-650A-2047-AED2-822D0022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66750"/>
            <a:ext cx="119665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Increase in clear area fraction in both hemispheres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NH CLR SW flux decreases due to decreases in sea-ice fraction and aerosols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Middle cloud decreases are main reason for SW TOA flux changes in SH. 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Low cloud decreases (mainly Sc) are main reason for SW TOA flux changes in 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B02EE-D077-7C40-A4A0-807C7ADC93D8}"/>
              </a:ext>
            </a:extLst>
          </p:cNvPr>
          <p:cNvSpPr/>
          <p:nvPr/>
        </p:nvSpPr>
        <p:spPr>
          <a:xfrm>
            <a:off x="1577975" y="330517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</a:rPr>
              <a:t>Next Steps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2708" name="TextBox 3">
            <a:extLst>
              <a:ext uri="{FF2B5EF4-FFF2-40B4-BE49-F238E27FC236}">
                <a16:creationId xmlns:a16="http://schemas.microsoft.com/office/drawing/2014/main" id="{A99688DB-1253-824F-85F8-9AAF255A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111625"/>
            <a:ext cx="119665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C3M data product to compare trends in cloud fraction from MODIS with those from active sensors (CALIPSO &amp; CloudSat) for 2007-2017.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active sensor data in a manner analogous to MODIS: examine cloud fraction for the clouds exposed to space (sort clouds according to top layer visible from space).</a:t>
            </a: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4A0F89-2ADF-C845-B521-3D27591714ED}"/>
              </a:ext>
            </a:extLst>
          </p:cNvPr>
          <p:cNvSpPr txBox="1"/>
          <p:nvPr/>
        </p:nvSpPr>
        <p:spPr>
          <a:xfrm>
            <a:off x="8778875" y="6407150"/>
            <a:ext cx="1771650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Loeb et al. (GRL; 2021)</a:t>
            </a:r>
          </a:p>
        </p:txBody>
      </p:sp>
      <p:grpSp>
        <p:nvGrpSpPr>
          <p:cNvPr id="55298" name="Group 1">
            <a:extLst>
              <a:ext uri="{FF2B5EF4-FFF2-40B4-BE49-F238E27FC236}">
                <a16:creationId xmlns:a16="http://schemas.microsoft.com/office/drawing/2014/main" id="{C3C81A5A-B39A-184F-8B56-0E038957284C}"/>
              </a:ext>
            </a:extLst>
          </p:cNvPr>
          <p:cNvGrpSpPr>
            <a:grpSpLocks/>
          </p:cNvGrpSpPr>
          <p:nvPr/>
        </p:nvGrpSpPr>
        <p:grpSpPr bwMode="auto">
          <a:xfrm>
            <a:off x="1109663" y="371475"/>
            <a:ext cx="10450512" cy="6115050"/>
            <a:chOff x="1524000" y="968375"/>
            <a:chExt cx="9144000" cy="4586288"/>
          </a:xfrm>
        </p:grpSpPr>
        <p:pic>
          <p:nvPicPr>
            <p:cNvPr id="55299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B602CEE7-D0FC-1349-AFC9-6182EBC9C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" t="5460" r="1315"/>
            <a:stretch>
              <a:fillRect/>
            </a:stretch>
          </p:blipFill>
          <p:spPr bwMode="auto">
            <a:xfrm>
              <a:off x="1612900" y="1727200"/>
              <a:ext cx="4854575" cy="382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D54756-C1A3-214F-BB48-0A3B76093158}"/>
                </a:ext>
              </a:extLst>
            </p:cNvPr>
            <p:cNvSpPr txBox="1"/>
            <p:nvPr/>
          </p:nvSpPr>
          <p:spPr>
            <a:xfrm>
              <a:off x="6559242" y="1787525"/>
              <a:ext cx="4039306" cy="3377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marL="133350" indent="-133350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cs typeface="Arial" panose="020B0604020202020204" pitchFamily="34" charset="0"/>
                </a:rPr>
                <a:t>CERES Net radiation &amp; In-Situ PHU show consistent increasing trends with good agreement in year-to-year variability.</a:t>
              </a:r>
              <a:endParaRPr lang="en-US" sz="135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ctr" defTabSz="685800" eaLnBrk="1" fontAlgn="auto" hangingPunct="1">
                <a:spcBef>
                  <a:spcPts val="900"/>
                </a:spcBef>
                <a:spcAft>
                  <a:spcPts val="0"/>
                </a:spcAft>
                <a:tabLst>
                  <a:tab pos="812006" algn="l"/>
                  <a:tab pos="897731" algn="l"/>
                </a:tabLst>
                <a:defRPr/>
              </a:pPr>
              <a:r>
                <a:rPr lang="en-US" sz="1350" b="1" u="sng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Trend and Uncertainty (Wm</a:t>
              </a:r>
              <a:r>
                <a:rPr lang="en-US" sz="1350" b="1" u="sng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-2</a:t>
              </a:r>
              <a:r>
                <a:rPr lang="en-US" sz="1350" b="1" u="sng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 per decade; 5%-95% CI)</a:t>
              </a:r>
            </a:p>
            <a:p>
              <a:pPr indent="602456" defTabSz="685800" eaLnBrk="1" fontAlgn="auto" hangingPunct="1">
                <a:spcBef>
                  <a:spcPts val="45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Trend	: 0.50 ± 0.47</a:t>
              </a:r>
            </a:p>
            <a:p>
              <a:pPr indent="602456" defTabSz="685800" eaLnBrk="1" fontAlgn="auto" hangingPunct="1">
                <a:spcBef>
                  <a:spcPts val="45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Trend Diff	: </a:t>
              </a:r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</a:rPr>
                <a:t>0.07 ± 0.29</a:t>
              </a:r>
              <a:endParaRPr lang="en-US" sz="1350" b="1" baseline="300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indent="602456" defTabSz="685800" eaLnBrk="1" fontAlgn="auto" hangingPunct="1">
                <a:spcBef>
                  <a:spcPts val="45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R</a:t>
              </a:r>
              <a:r>
                <a:rPr lang="en-US" sz="135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2</a:t>
              </a:r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 = 0.49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aseline="3000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aseline="3000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aseline="3000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u="sng" dirty="0">
                  <a:solidFill>
                    <a:prstClr val="black"/>
                  </a:solidFill>
                  <a:cs typeface="Arial" panose="020B0604020202020204" pitchFamily="34" charset="0"/>
                </a:rPr>
                <a:t>Note</a:t>
              </a:r>
              <a:r>
                <a:rPr lang="en-US" sz="1350" dirty="0">
                  <a:solidFill>
                    <a:prstClr val="black"/>
                  </a:solidFill>
                  <a:cs typeface="Arial" panose="020B0604020202020204" pitchFamily="34" charset="0"/>
                </a:rPr>
                <a:t>: CERES and </a:t>
              </a:r>
              <a:r>
                <a:rPr lang="en-US" sz="135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Argo+Altimeter</a:t>
              </a:r>
              <a:r>
                <a:rPr lang="en-US" sz="1350" dirty="0">
                  <a:solidFill>
                    <a:prstClr val="black"/>
                  </a:solidFill>
                  <a:cs typeface="Arial" panose="020B0604020202020204" pitchFamily="34" charset="0"/>
                </a:rPr>
                <a:t> are anchored to an EEI of 0.76±0.1 Wm</a:t>
              </a:r>
              <a:r>
                <a:rPr lang="en-US" sz="1350" baseline="30000" dirty="0">
                  <a:solidFill>
                    <a:prstClr val="black"/>
                  </a:solidFill>
                  <a:cs typeface="Arial" panose="020B0604020202020204" pitchFamily="34" charset="0"/>
                </a:rPr>
                <a:t>-2</a:t>
              </a:r>
              <a:r>
                <a:rPr lang="en-US" sz="1350" dirty="0">
                  <a:solidFill>
                    <a:prstClr val="black"/>
                  </a:solidFill>
                  <a:cs typeface="Arial" panose="020B0604020202020204" pitchFamily="34" charset="0"/>
                </a:rPr>
                <a:t> for 2005-2020 based upon in-situ data.</a:t>
              </a:r>
            </a:p>
          </p:txBody>
        </p:sp>
        <p:sp>
          <p:nvSpPr>
            <p:cNvPr id="55301" name="TextBox 5">
              <a:extLst>
                <a:ext uri="{FF2B5EF4-FFF2-40B4-BE49-F238E27FC236}">
                  <a16:creationId xmlns:a16="http://schemas.microsoft.com/office/drawing/2014/main" id="{3866B0AD-BCC7-7949-A797-8DAC4317C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968375"/>
              <a:ext cx="914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Annual Mean Net TOA Radiation &amp; In-Situ Planetary Heat Uptake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(07/2005-06/2019)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7DA34091-02B6-8043-8A31-CAD83D17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8888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4">
            <a:extLst>
              <a:ext uri="{FF2B5EF4-FFF2-40B4-BE49-F238E27FC236}">
                <a16:creationId xmlns:a16="http://schemas.microsoft.com/office/drawing/2014/main" id="{7FF77055-4893-0B48-8FD0-F2A31CD7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61913"/>
            <a:ext cx="4535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09/2002–03/2020</a:t>
            </a:r>
          </a:p>
        </p:txBody>
      </p:sp>
      <p:sp>
        <p:nvSpPr>
          <p:cNvPr id="56323" name="TextBox 6">
            <a:extLst>
              <a:ext uri="{FF2B5EF4-FFF2-40B4-BE49-F238E27FC236}">
                <a16:creationId xmlns:a16="http://schemas.microsoft.com/office/drawing/2014/main" id="{3611937C-1C6D-134D-BA87-74E5CA3A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4189413"/>
            <a:ext cx="7105650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ea typeface="Times New Roman" panose="02020603050405020304" pitchFamily="18" charset="0"/>
                <a:cs typeface="Calibri" panose="020F0502020204030204" pitchFamily="34" charset="0"/>
              </a:rPr>
              <a:t>ASR trend mainly due to cloud and surface albedo changes.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>
                <a:ea typeface="Times New Roman" panose="02020603050405020304" pitchFamily="18" charset="0"/>
                <a:cs typeface="Calibri" panose="020F0502020204030204" pitchFamily="34" charset="0"/>
              </a:rPr>
              <a:t>Combined changes in clouds, sea-ice, WV and trace gases exceed influence from temperature changes, resulting in a positive overall trend in net TOA flux.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4CCB9DA3-BF7A-274D-A410-7AF9F364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8888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5">
            <a:extLst>
              <a:ext uri="{FF2B5EF4-FFF2-40B4-BE49-F238E27FC236}">
                <a16:creationId xmlns:a16="http://schemas.microsoft.com/office/drawing/2014/main" id="{CB5A56AC-5D97-E249-8F74-746BB646A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61913"/>
            <a:ext cx="4535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09/2002–03/2020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E73B0B49-0EF6-5045-9877-EDC066BF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8888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4">
            <a:extLst>
              <a:ext uri="{FF2B5EF4-FFF2-40B4-BE49-F238E27FC236}">
                <a16:creationId xmlns:a16="http://schemas.microsoft.com/office/drawing/2014/main" id="{4A8B8AE4-AA51-DD49-BFAF-AE711AECF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61913"/>
            <a:ext cx="4535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09/2002–03/2020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alendar&#10;&#10;Description automatically generated">
            <a:extLst>
              <a:ext uri="{FF2B5EF4-FFF2-40B4-BE49-F238E27FC236}">
                <a16:creationId xmlns:a16="http://schemas.microsoft.com/office/drawing/2014/main" id="{3AE1A120-BC4F-DD49-9916-5C572549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1647" r="1610" b="31648"/>
          <a:stretch>
            <a:fillRect/>
          </a:stretch>
        </p:blipFill>
        <p:spPr bwMode="auto">
          <a:xfrm>
            <a:off x="104775" y="168275"/>
            <a:ext cx="11920538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Box 1">
            <a:extLst>
              <a:ext uri="{FF2B5EF4-FFF2-40B4-BE49-F238E27FC236}">
                <a16:creationId xmlns:a16="http://schemas.microsoft.com/office/drawing/2014/main" id="{73196379-3409-954B-9DC8-DC445026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832475"/>
            <a:ext cx="902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Negative reflected SW TOA flux trends often found in regions with positive SST trends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58BF6F-3CBD-9F4C-8927-96784E5B4428}"/>
              </a:ext>
            </a:extLst>
          </p:cNvPr>
          <p:cNvSpPr/>
          <p:nvPr/>
        </p:nvSpPr>
        <p:spPr>
          <a:xfrm>
            <a:off x="3667125" y="1308100"/>
            <a:ext cx="584200" cy="44926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5BF39-06A0-BA49-B192-ACCA1CA4C745}"/>
              </a:ext>
            </a:extLst>
          </p:cNvPr>
          <p:cNvSpPr/>
          <p:nvPr/>
        </p:nvSpPr>
        <p:spPr>
          <a:xfrm>
            <a:off x="9693275" y="1308100"/>
            <a:ext cx="584200" cy="44926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4960116-3957-564A-AD46-E8506D32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8333" r="2438" b="20834"/>
          <a:stretch>
            <a:fillRect/>
          </a:stretch>
        </p:blipFill>
        <p:spPr bwMode="auto">
          <a:xfrm>
            <a:off x="1693863" y="636588"/>
            <a:ext cx="8628062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C2D82-F843-0F47-B933-ABEA734FFE1D}"/>
              </a:ext>
            </a:extLst>
          </p:cNvPr>
          <p:cNvSpPr txBox="1"/>
          <p:nvPr/>
        </p:nvSpPr>
        <p:spPr>
          <a:xfrm>
            <a:off x="185738" y="5959475"/>
            <a:ext cx="116443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5000" indent="-635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Figure S1 Anomalies in MODIS cloud fraction and CERES SW TOA flux for a region over the Eastern Pacific (10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-40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N, 150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-110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W) for 03/2000-02/2020.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E1DFB-B810-094B-84C7-311E8BA5C21C}"/>
              </a:ext>
            </a:extLst>
          </p:cNvPr>
          <p:cNvSpPr txBox="1"/>
          <p:nvPr/>
        </p:nvSpPr>
        <p:spPr>
          <a:xfrm>
            <a:off x="9779000" y="6550025"/>
            <a:ext cx="2413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Loeb et al. JGR, 2022 (in press)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E222E-91FC-0142-AEE0-FD979E10D276}"/>
              </a:ext>
            </a:extLst>
          </p:cNvPr>
          <p:cNvSpPr txBox="1"/>
          <p:nvPr/>
        </p:nvSpPr>
        <p:spPr>
          <a:xfrm>
            <a:off x="0" y="157163"/>
            <a:ext cx="1219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MODIS Cloud Fraction and CERES SW TOA Flux Monthly Anomalies Over Eastern Pacific (10</a:t>
            </a:r>
            <a:r>
              <a:rPr lang="en-US" b="1" baseline="30000" dirty="0">
                <a:solidFill>
                  <a:srgbClr val="FF0000"/>
                </a:solidFill>
                <a:latin typeface="Calibri" panose="020F0502020204030204"/>
                <a:ea typeface="+mn-ea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-40</a:t>
            </a:r>
            <a:r>
              <a:rPr lang="en-US" b="1" baseline="30000" dirty="0">
                <a:solidFill>
                  <a:srgbClr val="FF0000"/>
                </a:solidFill>
                <a:latin typeface="Calibri" panose="020F0502020204030204"/>
                <a:ea typeface="+mn-ea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N, 150</a:t>
            </a:r>
            <a:r>
              <a:rPr lang="en-US" b="1" baseline="30000" dirty="0">
                <a:solidFill>
                  <a:srgbClr val="FF0000"/>
                </a:solidFill>
                <a:latin typeface="Calibri" panose="020F0502020204030204"/>
                <a:ea typeface="+mn-ea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-110</a:t>
            </a:r>
            <a:r>
              <a:rPr lang="en-US" b="1" baseline="30000" dirty="0">
                <a:solidFill>
                  <a:srgbClr val="FF0000"/>
                </a:solidFill>
                <a:latin typeface="Calibri" panose="020F0502020204030204"/>
                <a:ea typeface="+mn-ea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W)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0BAC99-724A-F14F-B83E-4CAB45A417F9}"/>
              </a:ext>
            </a:extLst>
          </p:cNvPr>
          <p:cNvSpPr/>
          <p:nvPr/>
        </p:nvSpPr>
        <p:spPr>
          <a:xfrm>
            <a:off x="1524000" y="29845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</a:rPr>
              <a:t>Motivation for Study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3490" name="TextBox 5">
            <a:extLst>
              <a:ext uri="{FF2B5EF4-FFF2-40B4-BE49-F238E27FC236}">
                <a16:creationId xmlns:a16="http://schemas.microsoft.com/office/drawing/2014/main" id="{23B3D436-0D4E-6D42-BAC3-20CD91E6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474913"/>
            <a:ext cx="11912600" cy="9540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the FluxbyCldType product to determine what cloud types contributed most to the cloud trends in each hemisphere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3">
            <a:extLst>
              <a:ext uri="{FF2B5EF4-FFF2-40B4-BE49-F238E27FC236}">
                <a16:creationId xmlns:a16="http://schemas.microsoft.com/office/drawing/2014/main" id="{3C6DE1EA-AD83-9B4D-A603-AB484C10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338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Methodology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B02B1-E974-224A-8C4E-0438AA885A9D}"/>
              </a:ext>
            </a:extLst>
          </p:cNvPr>
          <p:cNvSpPr txBox="1"/>
          <p:nvPr/>
        </p:nvSpPr>
        <p:spPr>
          <a:xfrm>
            <a:off x="49213" y="473075"/>
            <a:ext cx="12093575" cy="6262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sz="2200" b="1" u="sng" dirty="0"/>
              <a:t>Determine meteorology by cloud type</a:t>
            </a:r>
            <a:r>
              <a:rPr lang="en-US" sz="2200" b="1" dirty="0"/>
              <a:t>: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2200" dirty="0"/>
              <a:t>Read in meteorological variables (EIS, </a:t>
            </a:r>
            <a:r>
              <a:rPr lang="en-US" sz="2200" dirty="0" err="1"/>
              <a:t>T</a:t>
            </a:r>
            <a:r>
              <a:rPr lang="en-US" sz="2200" baseline="-25000" dirty="0" err="1"/>
              <a:t>skin</a:t>
            </a:r>
            <a:r>
              <a:rPr lang="en-US" sz="2200" dirty="0"/>
              <a:t>) in SSF1deg-daily for one month.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2200" dirty="0"/>
              <a:t>Sort and average meteorology by cloud type categories in </a:t>
            </a:r>
            <a:r>
              <a:rPr lang="en-US" sz="2200" dirty="0" err="1"/>
              <a:t>FluxbyCldTyp</a:t>
            </a:r>
            <a:r>
              <a:rPr lang="en-US" sz="2200" dirty="0"/>
              <a:t>-daily files to produce monthly meteorology by cloud type (6 cloud optical depth, 7 cloud-top pressure).</a:t>
            </a:r>
          </a:p>
          <a:p>
            <a:pPr lvl="1">
              <a:defRPr/>
            </a:pPr>
            <a:endParaRPr lang="en-US" sz="2200" dirty="0"/>
          </a:p>
          <a:p>
            <a:pPr marL="342900" indent="-342900">
              <a:buFontTx/>
              <a:buAutoNum type="arabicParenR"/>
              <a:defRPr/>
            </a:pPr>
            <a:r>
              <a:rPr lang="en-US" sz="2200" b="1" u="sng" dirty="0"/>
              <a:t>Determine flux by cloud class</a:t>
            </a:r>
            <a:r>
              <a:rPr lang="en-US" sz="2200" b="1" dirty="0"/>
              <a:t>: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2200" dirty="0"/>
              <a:t>Read in monthly meteorology by cloud type from step 1.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2200" dirty="0"/>
              <a:t>For each </a:t>
            </a:r>
            <a:r>
              <a:rPr lang="en-US" sz="2200" dirty="0" err="1"/>
              <a:t>gridbox</a:t>
            </a:r>
            <a:r>
              <a:rPr lang="en-US" sz="2200" dirty="0"/>
              <a:t>, determine overall cloud fraction and mean SW TOA flux contribution for the following cloud classes:</a:t>
            </a:r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r>
              <a:rPr lang="en-US" sz="2200" dirty="0"/>
              <a:t>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  <a:defRPr/>
            </a:pPr>
            <a:r>
              <a:rPr lang="en-US" sz="2200" dirty="0"/>
              <a:t>Determine anomalies and trends for each cloud class (07/2002-12/2021)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F18878-4BF7-724A-B995-001853095D61}"/>
              </a:ext>
            </a:extLst>
          </p:cNvPr>
          <p:cNvGraphicFramePr>
            <a:graphicFrameLocks noGrp="1"/>
          </p:cNvGraphicFramePr>
          <p:nvPr/>
        </p:nvGraphicFramePr>
        <p:xfrm>
          <a:off x="350838" y="3605213"/>
          <a:ext cx="11688763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Cloud Class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Cloud Top Press (</a:t>
                      </a:r>
                      <a:r>
                        <a:rPr lang="en-US" sz="1800" dirty="0" err="1"/>
                        <a:t>hPa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EIS (K)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Latitude Range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Stratocumulus (Sc)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 680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 5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2" charset="2"/>
                        </a:rPr>
                        <a:t>∣l∣</a:t>
                      </a:r>
                      <a:r>
                        <a:rPr lang="en-US" sz="1800" dirty="0"/>
                        <a:t> &lt; 60</a:t>
                      </a:r>
                      <a:r>
                        <a:rPr lang="en-US" sz="1800" baseline="30000" dirty="0"/>
                        <a:t>∘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Stratocumulus-to-Cumulus Transition (SCT)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&gt; 680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– 5  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pitchFamily="2" charset="2"/>
                        </a:rPr>
                        <a:t>∣l∣</a:t>
                      </a:r>
                      <a:r>
                        <a:rPr lang="en-US" sz="1800" dirty="0"/>
                        <a:t> &lt; 60</a:t>
                      </a:r>
                      <a:r>
                        <a:rPr lang="en-US" sz="1800" baseline="30000" dirty="0"/>
                        <a:t>∘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Shallow Cumulus (Cu)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&gt; 680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 5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2" charset="2"/>
                        </a:rPr>
                        <a:t>∣l∣</a:t>
                      </a:r>
                      <a:r>
                        <a:rPr lang="en-US" sz="1800" dirty="0"/>
                        <a:t> &lt; 60</a:t>
                      </a:r>
                      <a:r>
                        <a:rPr lang="en-US" sz="1800" baseline="30000" dirty="0"/>
                        <a:t>∘</a:t>
                      </a:r>
                      <a:endParaRPr lang="en-US" sz="1800" dirty="0"/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Middle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440 – 680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–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2" charset="2"/>
                        </a:rPr>
                        <a:t>∣l∣</a:t>
                      </a:r>
                      <a:r>
                        <a:rPr lang="en-US" sz="1800" dirty="0"/>
                        <a:t> &lt; 60</a:t>
                      </a:r>
                      <a:r>
                        <a:rPr lang="en-US" sz="1800" baseline="30000" dirty="0"/>
                        <a:t>∘</a:t>
                      </a:r>
                      <a:endParaRPr lang="en-US" sz="1800" dirty="0"/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High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 440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–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2" charset="2"/>
                        </a:rPr>
                        <a:t>∣l∣</a:t>
                      </a:r>
                      <a:r>
                        <a:rPr lang="en-US" sz="1800" dirty="0"/>
                        <a:t> &lt; 60</a:t>
                      </a:r>
                      <a:r>
                        <a:rPr lang="en-US" sz="1800" baseline="30000" dirty="0"/>
                        <a:t>∘</a:t>
                      </a:r>
                      <a:endParaRPr lang="en-US" sz="1800" dirty="0"/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Polar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–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–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2" charset="2"/>
                        </a:rPr>
                        <a:t>∣l∣</a:t>
                      </a:r>
                      <a:r>
                        <a:rPr lang="en-US" sz="1800" dirty="0"/>
                        <a:t> </a:t>
                      </a:r>
                      <a:r>
                        <a:rPr lang="en-US" sz="1800" u="sng" dirty="0"/>
                        <a:t>&gt;</a:t>
                      </a:r>
                      <a:r>
                        <a:rPr lang="en-US" sz="1800" dirty="0"/>
                        <a:t> 60</a:t>
                      </a:r>
                      <a:r>
                        <a:rPr lang="en-US" sz="1800" baseline="30000" dirty="0"/>
                        <a:t>∘</a:t>
                      </a:r>
                      <a:endParaRPr lang="en-US" sz="1800" dirty="0"/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FCC00"/>
          </a:buClr>
          <a:buSzPct val="150000"/>
          <a:buFontTx/>
          <a:buChar char="•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FCC00"/>
          </a:buClr>
          <a:buSzPct val="150000"/>
          <a:buFontTx/>
          <a:buChar char="•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2004:Templates:Presentations:Designs:Textured</Template>
  <TotalTime>359389</TotalTime>
  <Words>822</Words>
  <Application>Microsoft Macintosh PowerPoint</Application>
  <PresentationFormat>Widescreen</PresentationFormat>
  <Paragraphs>134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ＭＳ Ｐゴシック</vt:lpstr>
      <vt:lpstr>Wingdings</vt:lpstr>
      <vt:lpstr>Calibri Light</vt:lpstr>
      <vt:lpstr>Calibri</vt:lpstr>
      <vt:lpstr>Times New Roman</vt:lpstr>
      <vt:lpstr>Symbol</vt:lpstr>
      <vt:lpstr>Textured</vt:lpstr>
      <vt:lpstr>1_Office Theme</vt:lpstr>
      <vt:lpstr>2_Office Theme</vt:lpstr>
      <vt:lpstr>Office Theme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Lockheed Martin 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barlebl</dc:creator>
  <cp:lastModifiedBy>Loeb, Norman G. (LARC-E302)</cp:lastModifiedBy>
  <cp:revision>3541</cp:revision>
  <cp:lastPrinted>2019-04-29T17:26:51Z</cp:lastPrinted>
  <dcterms:created xsi:type="dcterms:W3CDTF">2011-10-04T05:12:37Z</dcterms:created>
  <dcterms:modified xsi:type="dcterms:W3CDTF">2022-05-06T18:19:34Z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