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9" r:id="rId3"/>
    <p:sldId id="275" r:id="rId4"/>
    <p:sldId id="294" r:id="rId5"/>
    <p:sldId id="296" r:id="rId6"/>
    <p:sldId id="298" r:id="rId7"/>
    <p:sldId id="297" r:id="rId8"/>
    <p:sldId id="290" r:id="rId9"/>
    <p:sldId id="299" r:id="rId10"/>
    <p:sldId id="278" r:id="rId11"/>
    <p:sldId id="300" r:id="rId12"/>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1pPr>
    <a:lvl2pPr marL="4572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2pPr>
    <a:lvl3pPr marL="9144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3pPr>
    <a:lvl4pPr marL="13716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4pPr>
    <a:lvl5pPr marL="18288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5pPr>
    <a:lvl6pPr marL="2286000" algn="l" defTabSz="914400" rtl="0" eaLnBrk="1" latinLnBrk="0" hangingPunct="1">
      <a:defRPr sz="2400" kern="1200">
        <a:solidFill>
          <a:schemeClr val="bg1"/>
        </a:solidFill>
        <a:latin typeface="Book Antiqua" charset="0"/>
        <a:ea typeface="ＭＳ Ｐゴシック" charset="-128"/>
        <a:cs typeface="+mn-cs"/>
      </a:defRPr>
    </a:lvl6pPr>
    <a:lvl7pPr marL="2743200" algn="l" defTabSz="914400" rtl="0" eaLnBrk="1" latinLnBrk="0" hangingPunct="1">
      <a:defRPr sz="2400" kern="1200">
        <a:solidFill>
          <a:schemeClr val="bg1"/>
        </a:solidFill>
        <a:latin typeface="Book Antiqua" charset="0"/>
        <a:ea typeface="ＭＳ Ｐゴシック" charset="-128"/>
        <a:cs typeface="+mn-cs"/>
      </a:defRPr>
    </a:lvl7pPr>
    <a:lvl8pPr marL="3200400" algn="l" defTabSz="914400" rtl="0" eaLnBrk="1" latinLnBrk="0" hangingPunct="1">
      <a:defRPr sz="2400" kern="1200">
        <a:solidFill>
          <a:schemeClr val="bg1"/>
        </a:solidFill>
        <a:latin typeface="Book Antiqua" charset="0"/>
        <a:ea typeface="ＭＳ Ｐゴシック" charset="-128"/>
        <a:cs typeface="+mn-cs"/>
      </a:defRPr>
    </a:lvl8pPr>
    <a:lvl9pPr marL="3657600" algn="l" defTabSz="914400" rtl="0" eaLnBrk="1" latinLnBrk="0" hangingPunct="1">
      <a:defRPr sz="2400" kern="1200">
        <a:solidFill>
          <a:schemeClr val="bg1"/>
        </a:solidFill>
        <a:latin typeface="Book Antiqu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tters, Daniel C. (MSFC-ST11)[UNIVERSITIES SPACE RESEARCH ASSOCIATION]" initials="WDC(SRA" lastIdx="2" clrIdx="0">
    <p:extLst>
      <p:ext uri="{19B8F6BF-5375-455C-9EA6-DF929625EA0E}">
        <p15:presenceInfo xmlns:p15="http://schemas.microsoft.com/office/powerpoint/2012/main" userId="S::dcwatter@ndc.nasa.gov::9af2b79a-16a9-4591-b169-8ead89b823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45BE6-457F-4670-9347-046EE23C2E8F}" type="datetimeFigureOut">
              <a:rPr lang="en-US" smtClean="0"/>
              <a:t>5/6/2022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489C0-9621-42EE-9870-62E774FC5A0C}" type="slidenum">
              <a:rPr lang="en-US" smtClean="0"/>
              <a:t>‹#›</a:t>
            </a:fld>
            <a:endParaRPr lang="en-US"/>
          </a:p>
        </p:txBody>
      </p:sp>
    </p:spTree>
    <p:extLst>
      <p:ext uri="{BB962C8B-B14F-4D97-AF65-F5344CB8AC3E}">
        <p14:creationId xmlns:p14="http://schemas.microsoft.com/office/powerpoint/2010/main" val="1524690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7"/>
            <a:ext cx="10363200" cy="1362075"/>
          </a:xfrm>
          <a:effectLst/>
        </p:spPr>
        <p:txBody>
          <a:bodyPr anchor="t"/>
          <a:lstStyle>
            <a:lvl1pPr algn="l">
              <a:defRPr sz="2400" b="0" cap="none" baseline="0">
                <a:solidFill>
                  <a:srgbClr val="262B62"/>
                </a:solidFill>
                <a:effectLst/>
                <a:latin typeface="Arial"/>
                <a:cs typeface="Arial"/>
              </a:defRPr>
            </a:lvl1pPr>
          </a:lstStyle>
          <a:p>
            <a:r>
              <a:rPr lang="en-US" dirty="0"/>
              <a:t>Click to edit Name, Position</a:t>
            </a:r>
          </a:p>
        </p:txBody>
      </p:sp>
      <p:sp>
        <p:nvSpPr>
          <p:cNvPr id="3" name="Text Placeholder 2"/>
          <p:cNvSpPr>
            <a:spLocks noGrp="1"/>
          </p:cNvSpPr>
          <p:nvPr>
            <p:ph type="body" idx="1" hasCustomPrompt="1"/>
          </p:nvPr>
        </p:nvSpPr>
        <p:spPr>
          <a:xfrm>
            <a:off x="963084" y="1881225"/>
            <a:ext cx="10363200" cy="1500187"/>
          </a:xfrm>
        </p:spPr>
        <p:txBody>
          <a:bodyPr anchor="b"/>
          <a:lstStyle>
            <a:lvl1pPr marL="0" indent="0">
              <a:buNone/>
              <a:defRPr sz="32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Title of Presentation</a:t>
            </a:r>
          </a:p>
        </p:txBody>
      </p:sp>
      <p:pic>
        <p:nvPicPr>
          <p:cNvPr id="4" name="Picture 3" descr="A picture containing shape&#10;&#10;Description automatically generated">
            <a:extLst>
              <a:ext uri="{FF2B5EF4-FFF2-40B4-BE49-F238E27FC236}">
                <a16:creationId xmlns:a16="http://schemas.microsoft.com/office/drawing/2014/main" id="{C29E127B-37EA-4BC3-83CF-D209FBD67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Tree>
    <p:extLst>
      <p:ext uri="{BB962C8B-B14F-4D97-AF65-F5344CB8AC3E}">
        <p14:creationId xmlns:p14="http://schemas.microsoft.com/office/powerpoint/2010/main" val="2782202792"/>
      </p:ext>
    </p:extLst>
  </p:cSld>
  <p:clrMapOvr>
    <a:masterClrMapping/>
  </p:clrMapOvr>
  <p:transition spd="med"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Pag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3084" y="1881225"/>
            <a:ext cx="10363200" cy="1500187"/>
          </a:xfrm>
        </p:spPr>
        <p:txBody>
          <a:bodyPr anchor="b"/>
          <a:lstStyle>
            <a:lvl1pPr marL="0" indent="0">
              <a:buNone/>
              <a:defRPr sz="32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Backup</a:t>
            </a:r>
          </a:p>
        </p:txBody>
      </p:sp>
      <p:pic>
        <p:nvPicPr>
          <p:cNvPr id="4" name="Picture 3" descr="A picture containing shape&#10;&#10;Description automatically generated">
            <a:extLst>
              <a:ext uri="{FF2B5EF4-FFF2-40B4-BE49-F238E27FC236}">
                <a16:creationId xmlns:a16="http://schemas.microsoft.com/office/drawing/2014/main" id="{370348FE-0EEA-447B-A9CF-AF09094946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5" name="Picture 4" descr="Logo, company name&#10;&#10;Description automatically generated">
            <a:extLst>
              <a:ext uri="{FF2B5EF4-FFF2-40B4-BE49-F238E27FC236}">
                <a16:creationId xmlns:a16="http://schemas.microsoft.com/office/drawing/2014/main" id="{005E8E5A-CBB9-4521-9657-79FC288F48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1876769639"/>
      </p:ext>
    </p:extLst>
  </p:cSld>
  <p:clrMapOvr>
    <a:masterClrMapping/>
  </p:clrMapOvr>
  <p:transition spd="med"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effectLst/>
        </p:spPr>
        <p:txBody>
          <a:bodyPr/>
          <a:lstStyle/>
          <a:p>
            <a:r>
              <a:rPr lang="en-US" dirty="0"/>
              <a:t>Click to edit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A picture containing shape&#10;&#10;Description automatically generated">
            <a:extLst>
              <a:ext uri="{FF2B5EF4-FFF2-40B4-BE49-F238E27FC236}">
                <a16:creationId xmlns:a16="http://schemas.microsoft.com/office/drawing/2014/main" id="{28B84C52-AC45-48DE-A2CC-35976935DA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Tree>
    <p:extLst>
      <p:ext uri="{BB962C8B-B14F-4D97-AF65-F5344CB8AC3E}">
        <p14:creationId xmlns:p14="http://schemas.microsoft.com/office/powerpoint/2010/main" val="2932178958"/>
      </p:ext>
    </p:extLst>
  </p:cSld>
  <p:clrMapOvr>
    <a:masterClrMapping/>
  </p:clrMapOvr>
  <p:transition spd="med"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p:nvPr>
        </p:nvSpPr>
        <p:spPr>
          <a:xfrm>
            <a:off x="764122" y="812800"/>
            <a:ext cx="5471583" cy="5653088"/>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38900" y="812800"/>
            <a:ext cx="5471584" cy="5653088"/>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picture containing shape&#10;&#10;Description automatically generated">
            <a:extLst>
              <a:ext uri="{FF2B5EF4-FFF2-40B4-BE49-F238E27FC236}">
                <a16:creationId xmlns:a16="http://schemas.microsoft.com/office/drawing/2014/main" id="{965BF58F-30F6-47E8-9D69-60D27DA040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33FFC780-78B8-4C02-85BF-735B020170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2092027218"/>
      </p:ext>
    </p:extLst>
  </p:cSld>
  <p:clrMapOvr>
    <a:masterClrMapping/>
  </p:clrMapOvr>
  <p:transition spd="med"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5427" y="164202"/>
            <a:ext cx="10198284" cy="443188"/>
          </a:xfrm>
        </p:spPr>
        <p:txBody>
          <a:bodyPr/>
          <a:lstStyle>
            <a:lvl1pPr>
              <a:defRPr/>
            </a:lvl1pPr>
          </a:lstStyle>
          <a:p>
            <a:r>
              <a:rPr lang="en-US" dirty="0"/>
              <a:t>Click to edit title</a:t>
            </a:r>
          </a:p>
        </p:txBody>
      </p:sp>
      <p:sp>
        <p:nvSpPr>
          <p:cNvPr id="3" name="Text Placeholder 2"/>
          <p:cNvSpPr>
            <a:spLocks noGrp="1"/>
          </p:cNvSpPr>
          <p:nvPr>
            <p:ph type="body" idx="1"/>
          </p:nvPr>
        </p:nvSpPr>
        <p:spPr>
          <a:xfrm>
            <a:off x="609600" y="795200"/>
            <a:ext cx="5386917"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512957"/>
            <a:ext cx="5386917" cy="4613206"/>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2" y="795200"/>
            <a:ext cx="5389033"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1512957"/>
            <a:ext cx="5389033" cy="4613206"/>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picture containing shape&#10;&#10;Description automatically generated">
            <a:extLst>
              <a:ext uri="{FF2B5EF4-FFF2-40B4-BE49-F238E27FC236}">
                <a16:creationId xmlns:a16="http://schemas.microsoft.com/office/drawing/2014/main" id="{7613D5D0-3F25-45DA-A1DF-92EBA56F2B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8" name="Picture 7" descr="Logo, company name&#10;&#10;Description automatically generated">
            <a:extLst>
              <a:ext uri="{FF2B5EF4-FFF2-40B4-BE49-F238E27FC236}">
                <a16:creationId xmlns:a16="http://schemas.microsoft.com/office/drawing/2014/main" id="{DC65EB1A-9E1C-42A3-928C-B65D14436A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207298220"/>
      </p:ext>
    </p:extLst>
  </p:cSld>
  <p:clrMapOvr>
    <a:masterClrMapping/>
  </p:clrMapOvr>
  <p:transition spd="med"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pic>
        <p:nvPicPr>
          <p:cNvPr id="3" name="Picture 2" descr="A picture containing shape&#10;&#10;Description automatically generated">
            <a:extLst>
              <a:ext uri="{FF2B5EF4-FFF2-40B4-BE49-F238E27FC236}">
                <a16:creationId xmlns:a16="http://schemas.microsoft.com/office/drawing/2014/main" id="{DD950E40-0B84-4578-AD32-6A29BB4C07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4" name="Picture 3" descr="Logo, company name&#10;&#10;Description automatically generated">
            <a:extLst>
              <a:ext uri="{FF2B5EF4-FFF2-40B4-BE49-F238E27FC236}">
                <a16:creationId xmlns:a16="http://schemas.microsoft.com/office/drawing/2014/main" id="{A1616D1F-59D0-47CC-BAAF-8FAEEBA40F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4170675517"/>
      </p:ext>
    </p:extLst>
  </p:cSld>
  <p:clrMapOvr>
    <a:masterClrMapping/>
  </p:clrMapOvr>
  <p:transition spd="med"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42AD88D5-EC1B-4B2A-990F-7D69228D1E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3" name="Picture 2" descr="Logo, company name&#10;&#10;Description automatically generated">
            <a:extLst>
              <a:ext uri="{FF2B5EF4-FFF2-40B4-BE49-F238E27FC236}">
                <a16:creationId xmlns:a16="http://schemas.microsoft.com/office/drawing/2014/main" id="{8E1A9C90-5F9E-48AA-B82F-4697F3180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313151520"/>
      </p:ext>
    </p:extLst>
  </p:cSld>
  <p:clrMapOvr>
    <a:masterClrMapping/>
  </p:clrMapOvr>
  <p:transition spd="med"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3" y="762000"/>
            <a:ext cx="4011084" cy="673100"/>
          </a:xfrm>
          <a:effectLst/>
        </p:spPr>
        <p:txBody>
          <a:bodyPr anchor="b"/>
          <a:lstStyle>
            <a:lvl1pPr algn="l">
              <a:defRPr sz="2000" b="1">
                <a:solidFill>
                  <a:srgbClr val="262B62"/>
                </a:solidFill>
              </a:defRPr>
            </a:lvl1pPr>
          </a:lstStyle>
          <a:p>
            <a:r>
              <a:rPr lang="en-US" dirty="0"/>
              <a:t>Click to edit Title</a:t>
            </a:r>
          </a:p>
        </p:txBody>
      </p:sp>
      <p:sp>
        <p:nvSpPr>
          <p:cNvPr id="3" name="Content Placeholder 2"/>
          <p:cNvSpPr>
            <a:spLocks noGrp="1"/>
          </p:cNvSpPr>
          <p:nvPr>
            <p:ph idx="1" hasCustomPrompt="1"/>
          </p:nvPr>
        </p:nvSpPr>
        <p:spPr>
          <a:xfrm>
            <a:off x="4766733" y="1435655"/>
            <a:ext cx="6815667" cy="4690511"/>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pic>
        <p:nvPicPr>
          <p:cNvPr id="5" name="Picture 4" descr="A picture containing shape&#10;&#10;Description automatically generated">
            <a:extLst>
              <a:ext uri="{FF2B5EF4-FFF2-40B4-BE49-F238E27FC236}">
                <a16:creationId xmlns:a16="http://schemas.microsoft.com/office/drawing/2014/main" id="{B8869DBE-37B1-4DC2-9A32-A3616FDF03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8CD82C89-55FB-4A2D-B47E-C140571D62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1719705620"/>
      </p:ext>
    </p:extLst>
  </p:cSld>
  <p:clrMapOvr>
    <a:masterClrMapping/>
  </p:clrMapOvr>
  <p:transition spd="med"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a:effectLst/>
        </p:spPr>
        <p:txBody>
          <a:bodyPr anchor="b"/>
          <a:lstStyle>
            <a:lvl1pPr algn="l">
              <a:defRPr sz="2000" b="1">
                <a:solidFill>
                  <a:srgbClr val="000000"/>
                </a:solidFill>
              </a:defRPr>
            </a:lvl1pPr>
          </a:lstStyle>
          <a:p>
            <a:r>
              <a:rPr lang="en-US" dirty="0"/>
              <a:t>Click to edit title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hasCustomPrompt="1"/>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pic>
        <p:nvPicPr>
          <p:cNvPr id="5" name="Picture 4" descr="A picture containing shape&#10;&#10;Description automatically generated">
            <a:extLst>
              <a:ext uri="{FF2B5EF4-FFF2-40B4-BE49-F238E27FC236}">
                <a16:creationId xmlns:a16="http://schemas.microsoft.com/office/drawing/2014/main" id="{5B16B211-8C77-4E1F-85F9-68E3B42F9A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0ADAC633-9749-4DC4-B67F-211CDA5467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3442660556"/>
      </p:ext>
    </p:extLst>
  </p:cSld>
  <p:clrMapOvr>
    <a:masterClrMapping/>
  </p:clrMapOvr>
  <p:transition spd="med"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F6F30-20AC-45F3-9E36-CE8C8265E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15BD35-0B55-498E-9AE1-5EB72BEB61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D56192-2B93-4CE0-98F3-C642F9F94BB2}"/>
              </a:ext>
            </a:extLst>
          </p:cNvPr>
          <p:cNvSpPr>
            <a:spLocks noGrp="1"/>
          </p:cNvSpPr>
          <p:nvPr>
            <p:ph type="dt" sz="half" idx="10"/>
          </p:nvPr>
        </p:nvSpPr>
        <p:spPr/>
        <p:txBody>
          <a:bodyPr/>
          <a:lstStyle/>
          <a:p>
            <a:fld id="{34F1BB64-EFE6-4505-90F0-04FD159F3774}" type="datetimeFigureOut">
              <a:rPr lang="en-US" smtClean="0"/>
              <a:t>5/6/2022</a:t>
            </a:fld>
            <a:endParaRPr lang="en-US"/>
          </a:p>
        </p:txBody>
      </p:sp>
      <p:sp>
        <p:nvSpPr>
          <p:cNvPr id="5" name="Footer Placeholder 4">
            <a:extLst>
              <a:ext uri="{FF2B5EF4-FFF2-40B4-BE49-F238E27FC236}">
                <a16:creationId xmlns:a16="http://schemas.microsoft.com/office/drawing/2014/main" id="{9E9E9EE2-C794-476A-A466-37E545771C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759FA-D32B-4948-8CB8-1A39FC25453A}"/>
              </a:ext>
            </a:extLst>
          </p:cNvPr>
          <p:cNvSpPr>
            <a:spLocks noGrp="1"/>
          </p:cNvSpPr>
          <p:nvPr>
            <p:ph type="sldNum" sz="quarter" idx="12"/>
          </p:nvPr>
        </p:nvSpPr>
        <p:spPr/>
        <p:txBody>
          <a:bodyPr/>
          <a:lstStyle/>
          <a:p>
            <a:fld id="{4A94E4F8-CF3E-42CB-B373-A0425AAAA49C}" type="slidenum">
              <a:rPr lang="en-US" smtClean="0"/>
              <a:t>‹#›</a:t>
            </a:fld>
            <a:endParaRPr lang="en-US"/>
          </a:p>
        </p:txBody>
      </p:sp>
      <p:pic>
        <p:nvPicPr>
          <p:cNvPr id="7" name="Picture 6" descr="A picture containing shape&#10;&#10;Description automatically generated">
            <a:extLst>
              <a:ext uri="{FF2B5EF4-FFF2-40B4-BE49-F238E27FC236}">
                <a16:creationId xmlns:a16="http://schemas.microsoft.com/office/drawing/2014/main" id="{E18FA46B-F458-42ED-8C2F-CB2EFEFDE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8" name="Picture 7" descr="Logo, company name&#10;&#10;Description automatically generated">
            <a:extLst>
              <a:ext uri="{FF2B5EF4-FFF2-40B4-BE49-F238E27FC236}">
                <a16:creationId xmlns:a16="http://schemas.microsoft.com/office/drawing/2014/main" id="{15E92BEB-DCEE-4CE8-951C-F39D5BCC28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84477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pic>
        <p:nvPicPr>
          <p:cNvPr id="1026" name="Picture 7" descr="GPM PPT Fmt2011.png"/>
          <p:cNvPicPr>
            <a:picLocks noChangeAspect="1"/>
          </p:cNvPicPr>
          <p:nvPr/>
        </p:nvPicPr>
        <p:blipFill>
          <a:blip r:embed="rId13"/>
          <a:srcRect/>
          <a:stretch>
            <a:fillRect/>
          </a:stretch>
        </p:blipFill>
        <p:spPr bwMode="auto">
          <a:xfrm>
            <a:off x="0" y="0"/>
            <a:ext cx="12192000" cy="6858000"/>
          </a:xfrm>
          <a:prstGeom prst="rect">
            <a:avLst/>
          </a:prstGeom>
          <a:solidFill>
            <a:srgbClr val="0000FF"/>
          </a:solidFill>
          <a:ln w="9525">
            <a:solidFill>
              <a:srgbClr val="FFFF00"/>
            </a:solidFill>
            <a:miter lim="800000"/>
            <a:headEnd/>
            <a:tailEnd/>
          </a:ln>
        </p:spPr>
      </p:pic>
      <p:sp>
        <p:nvSpPr>
          <p:cNvPr id="1027" name="Rectangle 16"/>
          <p:cNvSpPr>
            <a:spLocks noGrp="1" noChangeArrowheads="1"/>
          </p:cNvSpPr>
          <p:nvPr>
            <p:ph type="body" idx="1"/>
          </p:nvPr>
        </p:nvSpPr>
        <p:spPr bwMode="auto">
          <a:xfrm>
            <a:off x="764122" y="812800"/>
            <a:ext cx="11146367" cy="565308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21"/>
          <p:cNvSpPr>
            <a:spLocks noGrp="1" noChangeArrowheads="1"/>
          </p:cNvSpPr>
          <p:nvPr>
            <p:ph type="title"/>
          </p:nvPr>
        </p:nvSpPr>
        <p:spPr bwMode="auto">
          <a:xfrm>
            <a:off x="1511303" y="100020"/>
            <a:ext cx="9207500" cy="561975"/>
          </a:xfrm>
          <a:prstGeom prst="rect">
            <a:avLst/>
          </a:prstGeom>
          <a:noFill/>
          <a:ln w="12700">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Title</a:t>
            </a:r>
          </a:p>
        </p:txBody>
      </p:sp>
      <p:sp>
        <p:nvSpPr>
          <p:cNvPr id="9" name="TextBox 8"/>
          <p:cNvSpPr txBox="1"/>
          <p:nvPr/>
        </p:nvSpPr>
        <p:spPr>
          <a:xfrm>
            <a:off x="11309353" y="6566856"/>
            <a:ext cx="632883" cy="246063"/>
          </a:xfrm>
          <a:prstGeom prst="rect">
            <a:avLst/>
          </a:prstGeom>
          <a:noFill/>
        </p:spPr>
        <p:txBody>
          <a:bodyPr>
            <a:spAutoFit/>
          </a:bodyPr>
          <a:lstStyle/>
          <a:p>
            <a:pPr algn="r">
              <a:defRPr/>
            </a:pPr>
            <a:fld id="{15862533-6045-4344-9122-B8E80F1A65F2}" type="slidenum">
              <a:rPr lang="en-US" sz="1000">
                <a:solidFill>
                  <a:schemeClr val="bg2">
                    <a:lumMod val="65000"/>
                    <a:lumOff val="35000"/>
                  </a:schemeClr>
                </a:solidFill>
                <a:latin typeface="Arial" charset="0"/>
                <a:cs typeface="Arial" charset="0"/>
              </a:rPr>
              <a:pPr algn="r">
                <a:defRPr/>
              </a:pPr>
              <a:t>‹#›</a:t>
            </a:fld>
            <a:endParaRPr lang="en-US" sz="1000" dirty="0">
              <a:solidFill>
                <a:schemeClr val="bg2">
                  <a:lumMod val="65000"/>
                  <a:lumOff val="35000"/>
                </a:schemeClr>
              </a:solidFill>
              <a:latin typeface="Arial" charset="0"/>
              <a:cs typeface="Arial" charset="0"/>
            </a:endParaRPr>
          </a:p>
        </p:txBody>
      </p:sp>
      <p:sp>
        <p:nvSpPr>
          <p:cNvPr id="8" name="Rectangle 7"/>
          <p:cNvSpPr/>
          <p:nvPr/>
        </p:nvSpPr>
        <p:spPr>
          <a:xfrm>
            <a:off x="571620" y="6567921"/>
            <a:ext cx="3181230"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Daniel Watters [NASA Postdoctoral Program, MSFC]</a:t>
            </a:r>
            <a:endParaRPr lang="en-US" sz="1000" i="1" kern="1200" dirty="0">
              <a:solidFill>
                <a:schemeClr val="bg2">
                  <a:lumMod val="65000"/>
                  <a:lumOff val="35000"/>
                </a:schemeClr>
              </a:solidFill>
              <a:effectLst/>
              <a:latin typeface="Arial"/>
              <a:ea typeface="ＭＳ Ｐゴシック" charset="-128"/>
              <a:cs typeface="Arial"/>
            </a:endParaRPr>
          </a:p>
        </p:txBody>
      </p:sp>
      <p:sp>
        <p:nvSpPr>
          <p:cNvPr id="12" name="Rectangle 11"/>
          <p:cNvSpPr/>
          <p:nvPr/>
        </p:nvSpPr>
        <p:spPr>
          <a:xfrm>
            <a:off x="11043967" y="6566698"/>
            <a:ext cx="481222" cy="246221"/>
          </a:xfrm>
          <a:prstGeom prst="rect">
            <a:avLst/>
          </a:prstGeom>
        </p:spPr>
        <p:txBody>
          <a:bodyPr wrap="none">
            <a:spAutoFit/>
          </a:bodyPr>
          <a:lstStyle/>
          <a:p>
            <a:r>
              <a:rPr lang="en-US" sz="1000" i="1" dirty="0">
                <a:solidFill>
                  <a:schemeClr val="bg2">
                    <a:lumMod val="65000"/>
                    <a:lumOff val="35000"/>
                  </a:schemeClr>
                </a:solidFill>
                <a:effectLst/>
                <a:latin typeface="Arial"/>
                <a:cs typeface="Arial"/>
              </a:rPr>
              <a:t>Page</a:t>
            </a:r>
            <a:endParaRPr lang="en-US" sz="1000" i="1" dirty="0">
              <a:solidFill>
                <a:schemeClr val="bg2">
                  <a:lumMod val="65000"/>
                  <a:lumOff val="35000"/>
                </a:schemeClr>
              </a:solidFill>
              <a:latin typeface="Arial"/>
              <a:cs typeface="Arial"/>
            </a:endParaRPr>
          </a:p>
        </p:txBody>
      </p:sp>
      <p:pic>
        <p:nvPicPr>
          <p:cNvPr id="13" name="Picture 12" descr="Calendar&#10;&#10;Description automatically generated">
            <a:extLst>
              <a:ext uri="{FF2B5EF4-FFF2-40B4-BE49-F238E27FC236}">
                <a16:creationId xmlns:a16="http://schemas.microsoft.com/office/drawing/2014/main" id="{0343E56F-EDA2-44B7-A94C-6994BD9C9F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74660" y="0"/>
            <a:ext cx="1517339" cy="810129"/>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945EA9D5-9A83-4BDD-8D57-EC72368183A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
        <p:nvSpPr>
          <p:cNvPr id="14" name="Rectangle 13">
            <a:extLst>
              <a:ext uri="{FF2B5EF4-FFF2-40B4-BE49-F238E27FC236}">
                <a16:creationId xmlns:a16="http://schemas.microsoft.com/office/drawing/2014/main" id="{DE1BF24A-A5CE-47CF-9465-B37F180610ED}"/>
              </a:ext>
            </a:extLst>
          </p:cNvPr>
          <p:cNvSpPr/>
          <p:nvPr userDrawn="1"/>
        </p:nvSpPr>
        <p:spPr>
          <a:xfrm>
            <a:off x="5470590" y="6561157"/>
            <a:ext cx="1733430"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daniel.c.watters@nasa.gov</a:t>
            </a:r>
            <a:endParaRPr lang="en-US" sz="1000" i="1" kern="1200" dirty="0">
              <a:solidFill>
                <a:schemeClr val="bg2">
                  <a:lumMod val="65000"/>
                  <a:lumOff val="35000"/>
                </a:schemeClr>
              </a:solidFill>
              <a:effectLst/>
              <a:latin typeface="Arial"/>
              <a:ea typeface="ＭＳ Ｐゴシック" charset="-128"/>
              <a:cs typeface="Arial"/>
            </a:endParaRPr>
          </a:p>
        </p:txBody>
      </p:sp>
      <p:sp>
        <p:nvSpPr>
          <p:cNvPr id="15" name="Rectangle 14">
            <a:extLst>
              <a:ext uri="{FF2B5EF4-FFF2-40B4-BE49-F238E27FC236}">
                <a16:creationId xmlns:a16="http://schemas.microsoft.com/office/drawing/2014/main" id="{06F4B0E2-FA98-4D2F-B031-DD94E46013E8}"/>
              </a:ext>
            </a:extLst>
          </p:cNvPr>
          <p:cNvSpPr/>
          <p:nvPr userDrawn="1"/>
        </p:nvSpPr>
        <p:spPr>
          <a:xfrm>
            <a:off x="8545484" y="6566698"/>
            <a:ext cx="2248719"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EGU General Assembly, 05/27/2022   </a:t>
            </a:r>
            <a:endParaRPr lang="en-US" sz="1000" i="1" kern="1200" dirty="0">
              <a:solidFill>
                <a:schemeClr val="bg2">
                  <a:lumMod val="65000"/>
                  <a:lumOff val="35000"/>
                </a:schemeClr>
              </a:solidFill>
              <a:effectLst/>
              <a:latin typeface="Arial"/>
              <a:ea typeface="ＭＳ Ｐゴシック" charset="-128"/>
              <a:cs typeface="Arial"/>
            </a:endParaRPr>
          </a:p>
        </p:txBody>
      </p:sp>
    </p:spTree>
    <p:extLst>
      <p:ext uri="{BB962C8B-B14F-4D97-AF65-F5344CB8AC3E}">
        <p14:creationId xmlns:p14="http://schemas.microsoft.com/office/powerpoint/2010/main" val="201424816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spd="med" advClick="0"/>
  <p:txStyles>
    <p:titleStyle>
      <a:lvl1pPr algn="r" rtl="0" eaLnBrk="1" fontAlgn="base" hangingPunct="1">
        <a:lnSpc>
          <a:spcPct val="85000"/>
        </a:lnSpc>
        <a:spcBef>
          <a:spcPct val="0"/>
        </a:spcBef>
        <a:spcAft>
          <a:spcPct val="0"/>
        </a:spcAft>
        <a:defRPr sz="2400" b="1">
          <a:solidFill>
            <a:srgbClr val="FFFFFF"/>
          </a:solidFill>
          <a:latin typeface="Arial Bold"/>
          <a:ea typeface="ＭＳ Ｐゴシック" charset="-128"/>
          <a:cs typeface="Arial Bold"/>
        </a:defRPr>
      </a:lvl1pPr>
      <a:lvl2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2pPr>
      <a:lvl3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3pPr>
      <a:lvl4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4pPr>
      <a:lvl5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5pPr>
      <a:lvl6pPr marL="457200" algn="r" rtl="0" eaLnBrk="1" fontAlgn="base" hangingPunct="1">
        <a:lnSpc>
          <a:spcPct val="85000"/>
        </a:lnSpc>
        <a:spcBef>
          <a:spcPct val="0"/>
        </a:spcBef>
        <a:spcAft>
          <a:spcPct val="0"/>
        </a:spcAft>
        <a:defRPr sz="2700" b="1">
          <a:solidFill>
            <a:srgbClr val="FFFFFF"/>
          </a:solidFill>
          <a:latin typeface="Book Antiqua" charset="0"/>
        </a:defRPr>
      </a:lvl6pPr>
      <a:lvl7pPr marL="914400" algn="r" rtl="0" eaLnBrk="1" fontAlgn="base" hangingPunct="1">
        <a:lnSpc>
          <a:spcPct val="85000"/>
        </a:lnSpc>
        <a:spcBef>
          <a:spcPct val="0"/>
        </a:spcBef>
        <a:spcAft>
          <a:spcPct val="0"/>
        </a:spcAft>
        <a:defRPr sz="2700" b="1">
          <a:solidFill>
            <a:srgbClr val="FFFFFF"/>
          </a:solidFill>
          <a:latin typeface="Book Antiqua" charset="0"/>
        </a:defRPr>
      </a:lvl7pPr>
      <a:lvl8pPr marL="1371600" algn="r" rtl="0" eaLnBrk="1" fontAlgn="base" hangingPunct="1">
        <a:lnSpc>
          <a:spcPct val="85000"/>
        </a:lnSpc>
        <a:spcBef>
          <a:spcPct val="0"/>
        </a:spcBef>
        <a:spcAft>
          <a:spcPct val="0"/>
        </a:spcAft>
        <a:defRPr sz="2700" b="1">
          <a:solidFill>
            <a:srgbClr val="FFFFFF"/>
          </a:solidFill>
          <a:latin typeface="Book Antiqua" charset="0"/>
        </a:defRPr>
      </a:lvl8pPr>
      <a:lvl9pPr marL="1828800" algn="r" rtl="0" eaLnBrk="1" fontAlgn="base" hangingPunct="1">
        <a:lnSpc>
          <a:spcPct val="85000"/>
        </a:lnSpc>
        <a:spcBef>
          <a:spcPct val="0"/>
        </a:spcBef>
        <a:spcAft>
          <a:spcPct val="0"/>
        </a:spcAft>
        <a:defRPr sz="2700" b="1">
          <a:solidFill>
            <a:srgbClr val="FFFFFF"/>
          </a:solidFill>
          <a:latin typeface="Book Antiqua" charset="0"/>
        </a:defRPr>
      </a:lvl9pPr>
    </p:titleStyle>
    <p:body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5/JHM-D-20-0226.1" TargetMode="External"/><Relationship Id="rId2" Type="http://schemas.openxmlformats.org/officeDocument/2006/relationships/hyperlink" Target="https://doi.org/10.3390/atmos11091010"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EB2655-F892-450D-BE64-6A248D9B73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944" b="45859"/>
          <a:stretch/>
        </p:blipFill>
        <p:spPr>
          <a:xfrm>
            <a:off x="532700" y="818189"/>
            <a:ext cx="11659300" cy="5742002"/>
          </a:xfrm>
          <a:prstGeom prst="rect">
            <a:avLst/>
          </a:prstGeom>
        </p:spPr>
      </p:pic>
      <p:sp>
        <p:nvSpPr>
          <p:cNvPr id="4" name="Title 1">
            <a:extLst>
              <a:ext uri="{FF2B5EF4-FFF2-40B4-BE49-F238E27FC236}">
                <a16:creationId xmlns:a16="http://schemas.microsoft.com/office/drawing/2014/main" id="{692E405B-7EC5-4E92-93E4-550D98ED957F}"/>
              </a:ext>
            </a:extLst>
          </p:cNvPr>
          <p:cNvSpPr>
            <a:spLocks noGrp="1"/>
          </p:cNvSpPr>
          <p:nvPr>
            <p:ph type="title"/>
          </p:nvPr>
        </p:nvSpPr>
        <p:spPr>
          <a:xfrm>
            <a:off x="532701" y="1987937"/>
            <a:ext cx="11659300" cy="933784"/>
          </a:xfrm>
        </p:spPr>
        <p:txBody>
          <a:bodyPr/>
          <a:lstStyle/>
          <a:p>
            <a:pPr marL="0" marR="0" algn="ctr">
              <a:lnSpc>
                <a:spcPct val="107000"/>
              </a:lnSpc>
              <a:spcBef>
                <a:spcPts val="0"/>
              </a:spcBef>
              <a:spcAft>
                <a:spcPts val="0"/>
              </a:spcAft>
            </a:pPr>
            <a:r>
              <a:rPr lang="en-US" sz="1800" b="1" u="sng" dirty="0">
                <a:solidFill>
                  <a:schemeClr val="tx1"/>
                </a:solidFill>
              </a:rPr>
              <a:t>Daniel Watters</a:t>
            </a:r>
            <a:r>
              <a:rPr lang="en-US" sz="1800" b="1" u="sng" baseline="30000" dirty="0">
                <a:solidFill>
                  <a:schemeClr val="tx1"/>
                </a:solidFill>
              </a:rPr>
              <a:t>1</a:t>
            </a:r>
            <a:r>
              <a:rPr lang="en-US" sz="1800" b="1" dirty="0">
                <a:solidFill>
                  <a:schemeClr val="tx1"/>
                </a:solidFill>
              </a:rPr>
              <a:t>, Patrick Gatlin</a:t>
            </a:r>
            <a:r>
              <a:rPr lang="en-US" sz="1800" b="1" baseline="30000" dirty="0">
                <a:solidFill>
                  <a:schemeClr val="tx1"/>
                </a:solidFill>
              </a:rPr>
              <a:t>2</a:t>
            </a:r>
            <a:r>
              <a:rPr lang="en-US" sz="1800" b="1" dirty="0">
                <a:solidFill>
                  <a:schemeClr val="tx1"/>
                </a:solidFill>
              </a:rPr>
              <a:t>, Pierre Kirstetter</a:t>
            </a:r>
            <a:r>
              <a:rPr lang="en-US" sz="1800" b="1" baseline="30000" dirty="0">
                <a:solidFill>
                  <a:schemeClr val="tx1"/>
                </a:solidFill>
              </a:rPr>
              <a:t>3,4,5,6</a:t>
            </a:r>
            <a:r>
              <a:rPr lang="en-US" sz="1800" b="1" dirty="0">
                <a:solidFill>
                  <a:schemeClr val="tx1"/>
                </a:solidFill>
              </a:rPr>
              <a:t>, George Huffman</a:t>
            </a:r>
            <a:r>
              <a:rPr lang="en-US" sz="1800" b="1" baseline="30000" dirty="0">
                <a:solidFill>
                  <a:schemeClr val="tx1"/>
                </a:solidFill>
              </a:rPr>
              <a:t>7</a:t>
            </a:r>
            <a:r>
              <a:rPr lang="en-US" sz="1800" b="1" dirty="0">
                <a:solidFill>
                  <a:schemeClr val="tx1"/>
                </a:solidFill>
              </a:rPr>
              <a:t>, Jackson Tan</a:t>
            </a:r>
            <a:r>
              <a:rPr lang="en-US" sz="1800" b="1" baseline="30000" dirty="0">
                <a:solidFill>
                  <a:schemeClr val="tx1"/>
                </a:solidFill>
              </a:rPr>
              <a:t>7,8</a:t>
            </a:r>
            <a:r>
              <a:rPr lang="en-US" sz="1800" b="1" dirty="0">
                <a:solidFill>
                  <a:schemeClr val="tx1"/>
                </a:solidFill>
              </a:rPr>
              <a:t>, Dave Bolvin</a:t>
            </a:r>
            <a:r>
              <a:rPr lang="en-US" sz="1800" b="1" baseline="30000" dirty="0">
                <a:solidFill>
                  <a:schemeClr val="tx1"/>
                </a:solidFill>
              </a:rPr>
              <a:t>7,9</a:t>
            </a:r>
            <a:r>
              <a:rPr lang="en-US" sz="1800" b="1" dirty="0">
                <a:solidFill>
                  <a:schemeClr val="tx1"/>
                </a:solidFill>
              </a:rPr>
              <a:t>, </a:t>
            </a:r>
            <a:br>
              <a:rPr lang="en-US" sz="1800" b="1" dirty="0">
                <a:solidFill>
                  <a:schemeClr val="tx1"/>
                </a:solidFill>
              </a:rPr>
            </a:br>
            <a:r>
              <a:rPr lang="en-US" sz="1800" b="1" dirty="0">
                <a:solidFill>
                  <a:schemeClr val="tx1"/>
                </a:solidFill>
              </a:rPr>
              <a:t>Eric Nelkin</a:t>
            </a:r>
            <a:r>
              <a:rPr lang="en-US" sz="1800" b="1" baseline="30000" dirty="0">
                <a:solidFill>
                  <a:schemeClr val="tx1"/>
                </a:solidFill>
              </a:rPr>
              <a:t>7,9</a:t>
            </a:r>
            <a:r>
              <a:rPr lang="en-US" sz="1800" b="1" dirty="0">
                <a:solidFill>
                  <a:schemeClr val="tx1"/>
                </a:solidFill>
              </a:rPr>
              <a:t>, Dave Wolff</a:t>
            </a:r>
            <a:r>
              <a:rPr lang="en-US" sz="1800" b="1" baseline="30000" dirty="0">
                <a:solidFill>
                  <a:schemeClr val="tx1"/>
                </a:solidFill>
              </a:rPr>
              <a:t>10</a:t>
            </a:r>
            <a:r>
              <a:rPr lang="en-US" sz="1800" b="1" dirty="0">
                <a:solidFill>
                  <a:schemeClr val="tx1"/>
                </a:solidFill>
              </a:rPr>
              <a:t>, Jianxin Wang</a:t>
            </a:r>
            <a:r>
              <a:rPr lang="en-US" sz="1800" b="1" baseline="30000" dirty="0">
                <a:solidFill>
                  <a:schemeClr val="tx1"/>
                </a:solidFill>
              </a:rPr>
              <a:t>7,9</a:t>
            </a:r>
            <a:r>
              <a:rPr lang="en-US" sz="1800" b="1" dirty="0">
                <a:solidFill>
                  <a:schemeClr val="tx1"/>
                </a:solidFill>
              </a:rPr>
              <a:t>, Bob Joyce</a:t>
            </a:r>
            <a:r>
              <a:rPr lang="en-US" sz="1800" b="1" baseline="30000" dirty="0">
                <a:solidFill>
                  <a:schemeClr val="tx1"/>
                </a:solidFill>
              </a:rPr>
              <a:t>7,9</a:t>
            </a:r>
            <a:r>
              <a:rPr lang="en-US" sz="1800" b="1" dirty="0">
                <a:solidFill>
                  <a:schemeClr val="tx1"/>
                </a:solidFill>
              </a:rPr>
              <a:t>, Sarah Ringerud</a:t>
            </a:r>
            <a:r>
              <a:rPr lang="en-US" sz="1800" b="1" baseline="30000" dirty="0">
                <a:solidFill>
                  <a:schemeClr val="tx1"/>
                </a:solidFill>
              </a:rPr>
              <a:t>7,11</a:t>
            </a:r>
            <a:br>
              <a:rPr lang="en-US" sz="1800" dirty="0">
                <a:solidFill>
                  <a:schemeClr val="tx1"/>
                </a:solidFill>
              </a:rPr>
            </a:br>
            <a:br>
              <a:rPr lang="en-US" sz="1800" dirty="0">
                <a:solidFill>
                  <a:schemeClr val="tx1"/>
                </a:solidFill>
              </a:rPr>
            </a:br>
            <a:br>
              <a:rPr lang="en-US" sz="1800" dirty="0">
                <a:solidFill>
                  <a:schemeClr val="tx1"/>
                </a:solidFill>
              </a:rPr>
            </a:br>
            <a:br>
              <a:rPr lang="en-US" sz="1800" b="1" dirty="0">
                <a:solidFill>
                  <a:schemeClr val="tx1"/>
                </a:solidFill>
              </a:rPr>
            </a:br>
            <a:r>
              <a:rPr lang="en-US" sz="1100" b="1" dirty="0">
                <a:solidFill>
                  <a:schemeClr val="accent4">
                    <a:lumMod val="10000"/>
                  </a:schemeClr>
                </a:solidFill>
                <a:latin typeface="Arial" panose="020B0604020202020204" pitchFamily="34" charset="0"/>
                <a:cs typeface="Arial" panose="020B0604020202020204" pitchFamily="34" charset="0"/>
              </a:rPr>
              <a:t>1 - NASA Postdoctoral Program, NASA Marshall Space Flight Center, Huntsville, Alabama</a:t>
            </a:r>
            <a:br>
              <a:rPr lang="en-US" sz="1100" b="1" dirty="0">
                <a:solidFill>
                  <a:schemeClr val="accent4">
                    <a:lumMod val="10000"/>
                  </a:schemeClr>
                </a:solidFill>
                <a:latin typeface="Arial" panose="020B0604020202020204" pitchFamily="34" charset="0"/>
                <a:cs typeface="Arial" panose="020B0604020202020204" pitchFamily="34" charset="0"/>
              </a:rPr>
            </a:br>
            <a:r>
              <a:rPr lang="en-US" sz="1100" b="1" dirty="0">
                <a:solidFill>
                  <a:schemeClr val="accent4">
                    <a:lumMod val="10000"/>
                  </a:schemeClr>
                </a:solidFill>
                <a:latin typeface="Arial" panose="020B0604020202020204" pitchFamily="34" charset="0"/>
                <a:cs typeface="Arial" panose="020B0604020202020204" pitchFamily="34" charset="0"/>
              </a:rPr>
              <a:t>2 – NASA Marshall Space Flight Center, Huntsville, Alabama</a:t>
            </a:r>
            <a:br>
              <a:rPr lang="en-US" sz="1100" b="1" dirty="0">
                <a:solidFill>
                  <a:schemeClr val="accent4">
                    <a:lumMod val="10000"/>
                  </a:schemeClr>
                </a:solidFill>
                <a:latin typeface="Arial" panose="020B060402020202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3 – Advanced Radar Research Center,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4 – School of Civil Engineering and Environmental Sciences,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5 – School of Meteorology,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6 – NOAA/National Severe Storms Laboratory,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7 – NASA Goddard Space Flight Center, Greenbelt,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8 – University of Maryland, Baltimore County, Baltimore,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9 – Science Systems and Applications, Inc., Lanham,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10 – NASA Wallops Flight Facility, Wallops Island, Virginia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11 – Earth Systems Science Interdisciplinary Center, University of Maryland, College Park, Maryland</a:t>
            </a:r>
            <a:br>
              <a:rPr lang="en-US" sz="1400" dirty="0">
                <a:solidFill>
                  <a:schemeClr val="bg2">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solidFill>
                  <a:schemeClr val="tx1"/>
                </a:solidFill>
              </a:rPr>
            </a:br>
            <a:endParaRPr lang="en-US" dirty="0">
              <a:solidFill>
                <a:schemeClr val="tx1"/>
              </a:solidFill>
            </a:endParaRPr>
          </a:p>
        </p:txBody>
      </p:sp>
      <p:sp>
        <p:nvSpPr>
          <p:cNvPr id="5" name="Text Placeholder 2">
            <a:extLst>
              <a:ext uri="{FF2B5EF4-FFF2-40B4-BE49-F238E27FC236}">
                <a16:creationId xmlns:a16="http://schemas.microsoft.com/office/drawing/2014/main" id="{25F76FA4-EDB2-4E2B-A7BA-A13D5880E71C}"/>
              </a:ext>
            </a:extLst>
          </p:cNvPr>
          <p:cNvSpPr>
            <a:spLocks noGrp="1"/>
          </p:cNvSpPr>
          <p:nvPr>
            <p:ph type="body" idx="1"/>
          </p:nvPr>
        </p:nvSpPr>
        <p:spPr>
          <a:xfrm>
            <a:off x="532700" y="1035766"/>
            <a:ext cx="11659300" cy="566815"/>
          </a:xfrm>
        </p:spPr>
        <p:txBody>
          <a:bodyPr/>
          <a:lstStyle/>
          <a:p>
            <a:pPr algn="ctr"/>
            <a:r>
              <a:rPr lang="en-US" sz="2800" b="1" dirty="0">
                <a:solidFill>
                  <a:schemeClr val="tx1"/>
                </a:solidFill>
              </a:rPr>
              <a:t>IMERG and GPROF Validation with the GPM Validation Network</a:t>
            </a:r>
          </a:p>
        </p:txBody>
      </p:sp>
    </p:spTree>
    <p:extLst>
      <p:ext uri="{BB962C8B-B14F-4D97-AF65-F5344CB8AC3E}">
        <p14:creationId xmlns:p14="http://schemas.microsoft.com/office/powerpoint/2010/main" val="1670741044"/>
      </p:ext>
    </p:extLst>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Overview</a:t>
            </a:r>
          </a:p>
        </p:txBody>
      </p:sp>
      <p:sp>
        <p:nvSpPr>
          <p:cNvPr id="3" name="Content Placeholder 2">
            <a:extLst>
              <a:ext uri="{FF2B5EF4-FFF2-40B4-BE49-F238E27FC236}">
                <a16:creationId xmlns:a16="http://schemas.microsoft.com/office/drawing/2014/main" id="{67FF194E-5718-4AD1-B912-F718CC9C175F}"/>
              </a:ext>
            </a:extLst>
          </p:cNvPr>
          <p:cNvSpPr>
            <a:spLocks noGrp="1"/>
          </p:cNvSpPr>
          <p:nvPr>
            <p:ph idx="1"/>
          </p:nvPr>
        </p:nvSpPr>
        <p:spPr>
          <a:xfrm>
            <a:off x="764122" y="1770077"/>
            <a:ext cx="5586344" cy="3989613"/>
          </a:xfrm>
        </p:spPr>
        <p:txBody>
          <a:bodyPr/>
          <a:lstStyle/>
          <a:p>
            <a:r>
              <a:rPr lang="en-US" sz="2400" dirty="0">
                <a:solidFill>
                  <a:srgbClr val="002060"/>
                </a:solidFill>
              </a:rPr>
              <a:t>The GPM Validation Network</a:t>
            </a:r>
          </a:p>
          <a:p>
            <a:pPr marL="288925" lvl="1" indent="0">
              <a:buNone/>
            </a:pPr>
            <a:endParaRPr lang="en-US" sz="2400" dirty="0">
              <a:solidFill>
                <a:srgbClr val="002060"/>
              </a:solidFill>
            </a:endParaRPr>
          </a:p>
          <a:p>
            <a:r>
              <a:rPr lang="en-US" sz="2400" dirty="0">
                <a:solidFill>
                  <a:srgbClr val="002060"/>
                </a:solidFill>
              </a:rPr>
              <a:t>Oceanic Validation with the Validation Network</a:t>
            </a:r>
          </a:p>
          <a:p>
            <a:pPr lvl="1"/>
            <a:r>
              <a:rPr lang="en-US" sz="2000" dirty="0">
                <a:solidFill>
                  <a:srgbClr val="002060"/>
                </a:solidFill>
              </a:rPr>
              <a:t>Results from:</a:t>
            </a:r>
          </a:p>
          <a:p>
            <a:pPr lvl="2"/>
            <a:r>
              <a:rPr lang="en-US" sz="2000" dirty="0">
                <a:solidFill>
                  <a:srgbClr val="002060"/>
                </a:solidFill>
              </a:rPr>
              <a:t>Hawaii [PHKI, PHMO]</a:t>
            </a:r>
          </a:p>
          <a:p>
            <a:pPr lvl="2"/>
            <a:r>
              <a:rPr lang="en-US" sz="2000" dirty="0">
                <a:solidFill>
                  <a:srgbClr val="002060"/>
                </a:solidFill>
              </a:rPr>
              <a:t>Alaska’s Middleton Island [PAIH]</a:t>
            </a:r>
          </a:p>
          <a:p>
            <a:pPr lvl="2"/>
            <a:r>
              <a:rPr lang="en-US" sz="2000" dirty="0">
                <a:solidFill>
                  <a:srgbClr val="002060"/>
                </a:solidFill>
              </a:rPr>
              <a:t>Kwajalein [KWAJ]</a:t>
            </a:r>
          </a:p>
          <a:p>
            <a:pPr marL="0" indent="0">
              <a:buNone/>
            </a:pPr>
            <a:endParaRPr lang="en-US" sz="2400" dirty="0">
              <a:solidFill>
                <a:srgbClr val="002060"/>
              </a:solidFill>
            </a:endParaRPr>
          </a:p>
          <a:p>
            <a:r>
              <a:rPr lang="en-US" sz="2400" dirty="0">
                <a:solidFill>
                  <a:srgbClr val="002060"/>
                </a:solidFill>
              </a:rPr>
              <a:t>Conclusions and Future Studies</a:t>
            </a:r>
          </a:p>
        </p:txBody>
      </p:sp>
      <p:pic>
        <p:nvPicPr>
          <p:cNvPr id="5" name="Picture 4">
            <a:extLst>
              <a:ext uri="{FF2B5EF4-FFF2-40B4-BE49-F238E27FC236}">
                <a16:creationId xmlns:a16="http://schemas.microsoft.com/office/drawing/2014/main" id="{64E33CAE-203C-4A2A-986B-E5681DAAE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4272" y="2727716"/>
            <a:ext cx="4490801" cy="3369831"/>
          </a:xfrm>
          <a:prstGeom prst="rect">
            <a:avLst/>
          </a:prstGeom>
        </p:spPr>
      </p:pic>
      <p:sp>
        <p:nvSpPr>
          <p:cNvPr id="4" name="TextBox 3">
            <a:extLst>
              <a:ext uri="{FF2B5EF4-FFF2-40B4-BE49-F238E27FC236}">
                <a16:creationId xmlns:a16="http://schemas.microsoft.com/office/drawing/2014/main" id="{E2F05F11-8893-4467-9B20-D730BE8810CE}"/>
              </a:ext>
            </a:extLst>
          </p:cNvPr>
          <p:cNvSpPr txBox="1"/>
          <p:nvPr/>
        </p:nvSpPr>
        <p:spPr>
          <a:xfrm>
            <a:off x="6486961" y="1098848"/>
            <a:ext cx="5305425" cy="1477328"/>
          </a:xfrm>
          <a:prstGeom prst="rect">
            <a:avLst/>
          </a:prstGeom>
          <a:noFill/>
          <a:ln w="28575">
            <a:solidFill>
              <a:srgbClr val="FF0000"/>
            </a:solidFill>
          </a:ln>
        </p:spPr>
        <p:txBody>
          <a:bodyPr wrap="square" rtlCol="0">
            <a:spAutoFit/>
          </a:bodyPr>
          <a:lstStyle/>
          <a:p>
            <a:r>
              <a:rPr lang="en-US" sz="1800" dirty="0">
                <a:solidFill>
                  <a:srgbClr val="002060"/>
                </a:solidFill>
                <a:latin typeface="Calibri" panose="020F0502020204030204" pitchFamily="34" charset="0"/>
              </a:rPr>
              <a:t>Aims: </a:t>
            </a:r>
          </a:p>
          <a:p>
            <a:pPr marL="285750" indent="-285750">
              <a:buFont typeface="Arial" panose="020B0604020202020204" pitchFamily="34" charset="0"/>
              <a:buChar char="•"/>
            </a:pPr>
            <a:r>
              <a:rPr lang="en-US" sz="1800" dirty="0">
                <a:solidFill>
                  <a:srgbClr val="002060"/>
                </a:solidFill>
                <a:latin typeface="Calibri" panose="020F0502020204030204" pitchFamily="34" charset="0"/>
              </a:rPr>
              <a:t>To conduct oceanic validation of the IMERG and GPROF products for GMI measurements;</a:t>
            </a:r>
          </a:p>
          <a:p>
            <a:pPr marL="285750" indent="-285750">
              <a:buFont typeface="Arial" panose="020B0604020202020204" pitchFamily="34" charset="0"/>
              <a:buChar char="•"/>
            </a:pPr>
            <a:r>
              <a:rPr lang="en-US" sz="1800" dirty="0">
                <a:solidFill>
                  <a:srgbClr val="002060"/>
                </a:solidFill>
                <a:latin typeface="Calibri" panose="020F0502020204030204" pitchFamily="34" charset="0"/>
              </a:rPr>
              <a:t>To trace errors from the L2 GPROF product through to the L3 IMERG product.</a:t>
            </a:r>
          </a:p>
        </p:txBody>
      </p:sp>
    </p:spTree>
    <p:extLst>
      <p:ext uri="{BB962C8B-B14F-4D97-AF65-F5344CB8AC3E}">
        <p14:creationId xmlns:p14="http://schemas.microsoft.com/office/powerpoint/2010/main" val="3935003631"/>
      </p:ext>
    </p:extLst>
  </p:cSld>
  <p:clrMapOvr>
    <a:masterClrMapping/>
  </p:clrMapOvr>
  <p:transition spd="med"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hart&#10;&#10;Description automatically generated">
            <a:extLst>
              <a:ext uri="{FF2B5EF4-FFF2-40B4-BE49-F238E27FC236}">
                <a16:creationId xmlns:a16="http://schemas.microsoft.com/office/drawing/2014/main" id="{477FE41F-B48B-4A5F-A5CB-7EBDA236E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372" y="2208499"/>
            <a:ext cx="7765602" cy="2942754"/>
          </a:xfrm>
          <a:prstGeom prst="rect">
            <a:avLst/>
          </a:prstGeom>
        </p:spPr>
      </p:pic>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02439"/>
            <a:ext cx="9789228" cy="638211"/>
          </a:xfrm>
        </p:spPr>
        <p:txBody>
          <a:bodyPr/>
          <a:lstStyle/>
          <a:p>
            <a:pPr algn="l"/>
            <a:r>
              <a:rPr lang="en-US" sz="3200" dirty="0">
                <a:solidFill>
                  <a:srgbClr val="002060"/>
                </a:solidFill>
              </a:rPr>
              <a:t>The GPM Validation Network</a:t>
            </a:r>
          </a:p>
        </p:txBody>
      </p:sp>
      <p:sp>
        <p:nvSpPr>
          <p:cNvPr id="7" name="Content Placeholder 2">
            <a:extLst>
              <a:ext uri="{FF2B5EF4-FFF2-40B4-BE49-F238E27FC236}">
                <a16:creationId xmlns:a16="http://schemas.microsoft.com/office/drawing/2014/main" id="{2DCF4A86-8597-4806-A753-9020B509A4C6}"/>
              </a:ext>
            </a:extLst>
          </p:cNvPr>
          <p:cNvSpPr>
            <a:spLocks noGrp="1"/>
          </p:cNvSpPr>
          <p:nvPr>
            <p:ph idx="1"/>
          </p:nvPr>
        </p:nvSpPr>
        <p:spPr>
          <a:xfrm>
            <a:off x="629884" y="5379188"/>
            <a:ext cx="7837674" cy="704397"/>
          </a:xfrm>
        </p:spPr>
        <p:txBody>
          <a:bodyPr/>
          <a:lstStyle/>
          <a:p>
            <a:pPr marL="0" indent="0" algn="ctr">
              <a:buNone/>
            </a:pPr>
            <a:r>
              <a:rPr lang="en-GB" sz="1800" dirty="0">
                <a:solidFill>
                  <a:srgbClr val="002060"/>
                </a:solidFill>
              </a:rPr>
              <a:t>A NASA software system run at Marshall Space Flight Center that geometrically matches 3D precipitation retrievals from GPM Core sensors to ground-based radars.</a:t>
            </a:r>
          </a:p>
          <a:p>
            <a:pPr lvl="1"/>
            <a:endParaRPr lang="en-GB" sz="2400" dirty="0">
              <a:solidFill>
                <a:srgbClr val="002060"/>
              </a:solidFill>
            </a:endParaRPr>
          </a:p>
          <a:p>
            <a:pPr marL="0" indent="0">
              <a:buNone/>
            </a:pPr>
            <a:endParaRPr lang="en-GB" sz="2400" dirty="0">
              <a:solidFill>
                <a:srgbClr val="002060"/>
              </a:solidFill>
            </a:endParaRPr>
          </a:p>
          <a:p>
            <a:endParaRPr lang="en-GB" sz="2400" dirty="0">
              <a:solidFill>
                <a:srgbClr val="002060"/>
              </a:solidFill>
            </a:endParaRPr>
          </a:p>
          <a:p>
            <a:endParaRPr lang="en-GB" sz="2400" dirty="0">
              <a:solidFill>
                <a:srgbClr val="002060"/>
              </a:solidFill>
            </a:endParaRPr>
          </a:p>
          <a:p>
            <a:endParaRPr lang="en-GB" sz="2400" dirty="0">
              <a:solidFill>
                <a:srgbClr val="002060"/>
              </a:solidFill>
            </a:endParaRPr>
          </a:p>
          <a:p>
            <a:endParaRPr lang="en-GB" sz="2400" dirty="0">
              <a:solidFill>
                <a:srgbClr val="002060"/>
              </a:solidFill>
            </a:endParaRPr>
          </a:p>
          <a:p>
            <a:endParaRPr lang="en-GB" sz="2400" dirty="0">
              <a:solidFill>
                <a:srgbClr val="002060"/>
              </a:solidFill>
            </a:endParaRPr>
          </a:p>
          <a:p>
            <a:endParaRPr lang="en-GB" sz="2000" dirty="0">
              <a:solidFill>
                <a:srgbClr val="002060"/>
              </a:solidFill>
            </a:endParaRPr>
          </a:p>
          <a:p>
            <a:pPr marL="285750" indent="-285750">
              <a:buFont typeface="Arial" panose="020B0604020202020204" pitchFamily="34" charset="0"/>
              <a:buChar char="•"/>
            </a:pPr>
            <a:endParaRPr lang="en-GB" sz="2400" dirty="0">
              <a:solidFill>
                <a:srgbClr val="002060"/>
              </a:solidFill>
            </a:endParaRPr>
          </a:p>
          <a:p>
            <a:endParaRPr lang="en-US" sz="2400" dirty="0">
              <a:solidFill>
                <a:srgbClr val="002060"/>
              </a:solidFill>
            </a:endParaRPr>
          </a:p>
        </p:txBody>
      </p:sp>
      <p:sp>
        <p:nvSpPr>
          <p:cNvPr id="17" name="Content Placeholder 2">
            <a:extLst>
              <a:ext uri="{FF2B5EF4-FFF2-40B4-BE49-F238E27FC236}">
                <a16:creationId xmlns:a16="http://schemas.microsoft.com/office/drawing/2014/main" id="{8F0EFE56-198C-4116-A3F9-58E3D93BF773}"/>
              </a:ext>
            </a:extLst>
          </p:cNvPr>
          <p:cNvSpPr txBox="1">
            <a:spLocks/>
          </p:cNvSpPr>
          <p:nvPr/>
        </p:nvSpPr>
        <p:spPr bwMode="auto">
          <a:xfrm>
            <a:off x="1497030" y="1300905"/>
            <a:ext cx="5858569" cy="36146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2000" u="sng" kern="0" dirty="0">
                <a:solidFill>
                  <a:srgbClr val="002060"/>
                </a:solidFill>
              </a:rPr>
              <a:t>Validation Network Ground Radar (GR) Sites</a:t>
            </a:r>
          </a:p>
        </p:txBody>
      </p:sp>
      <p:sp>
        <p:nvSpPr>
          <p:cNvPr id="18" name="Content Placeholder 2">
            <a:extLst>
              <a:ext uri="{FF2B5EF4-FFF2-40B4-BE49-F238E27FC236}">
                <a16:creationId xmlns:a16="http://schemas.microsoft.com/office/drawing/2014/main" id="{81E6505D-B391-438E-9728-DF489D63F6AC}"/>
              </a:ext>
            </a:extLst>
          </p:cNvPr>
          <p:cNvSpPr txBox="1">
            <a:spLocks/>
          </p:cNvSpPr>
          <p:nvPr/>
        </p:nvSpPr>
        <p:spPr bwMode="auto">
          <a:xfrm>
            <a:off x="5057362" y="4457829"/>
            <a:ext cx="2870234" cy="49496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Adapted from Gatlin et al. (2020)</a:t>
            </a:r>
          </a:p>
          <a:p>
            <a:pPr lvl="1"/>
            <a:endParaRPr lang="en-GB" sz="2400" kern="0" dirty="0">
              <a:solidFill>
                <a:srgbClr val="002060"/>
              </a:solidFill>
            </a:endParaRPr>
          </a:p>
          <a:p>
            <a:pPr marL="0" indent="0">
              <a:buFontTx/>
              <a:buNone/>
            </a:pPr>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pPr marL="285750" indent="-285750">
              <a:buFont typeface="Arial" panose="020B0604020202020204" pitchFamily="34" charset="0"/>
              <a:buChar char="•"/>
            </a:pPr>
            <a:endParaRPr lang="en-GB" sz="2400" kern="0" dirty="0">
              <a:solidFill>
                <a:schemeClr val="accent3">
                  <a:lumMod val="10000"/>
                </a:schemeClr>
              </a:solidFill>
            </a:endParaRPr>
          </a:p>
          <a:p>
            <a:endParaRPr lang="en-US" sz="2400" kern="0" dirty="0">
              <a:solidFill>
                <a:srgbClr val="002060"/>
              </a:solidFill>
            </a:endParaRPr>
          </a:p>
        </p:txBody>
      </p:sp>
      <p:sp>
        <p:nvSpPr>
          <p:cNvPr id="19" name="Content Placeholder 2">
            <a:extLst>
              <a:ext uri="{FF2B5EF4-FFF2-40B4-BE49-F238E27FC236}">
                <a16:creationId xmlns:a16="http://schemas.microsoft.com/office/drawing/2014/main" id="{1BB9EA61-6EE5-4E27-91F0-B93074C37D0C}"/>
              </a:ext>
            </a:extLst>
          </p:cNvPr>
          <p:cNvSpPr txBox="1">
            <a:spLocks/>
          </p:cNvSpPr>
          <p:nvPr/>
        </p:nvSpPr>
        <p:spPr bwMode="auto">
          <a:xfrm>
            <a:off x="1042502" y="2333110"/>
            <a:ext cx="1048420" cy="18085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Alaska</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0" name="Content Placeholder 2">
            <a:extLst>
              <a:ext uri="{FF2B5EF4-FFF2-40B4-BE49-F238E27FC236}">
                <a16:creationId xmlns:a16="http://schemas.microsoft.com/office/drawing/2014/main" id="{182891B4-172F-4C58-A434-1A09CE0748E3}"/>
              </a:ext>
            </a:extLst>
          </p:cNvPr>
          <p:cNvSpPr txBox="1">
            <a:spLocks/>
          </p:cNvSpPr>
          <p:nvPr/>
        </p:nvSpPr>
        <p:spPr bwMode="auto">
          <a:xfrm>
            <a:off x="3018441" y="2985988"/>
            <a:ext cx="1019580" cy="406067"/>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Eastern CONUS</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1" name="Content Placeholder 2">
            <a:extLst>
              <a:ext uri="{FF2B5EF4-FFF2-40B4-BE49-F238E27FC236}">
                <a16:creationId xmlns:a16="http://schemas.microsoft.com/office/drawing/2014/main" id="{A6A15EAF-6299-4F71-A3E6-5154309EFB33}"/>
              </a:ext>
            </a:extLst>
          </p:cNvPr>
          <p:cNvSpPr txBox="1">
            <a:spLocks/>
          </p:cNvSpPr>
          <p:nvPr/>
        </p:nvSpPr>
        <p:spPr bwMode="auto">
          <a:xfrm>
            <a:off x="3285412" y="3387907"/>
            <a:ext cx="877709" cy="301909"/>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Puerto Rico</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2" name="Content Placeholder 2">
            <a:extLst>
              <a:ext uri="{FF2B5EF4-FFF2-40B4-BE49-F238E27FC236}">
                <a16:creationId xmlns:a16="http://schemas.microsoft.com/office/drawing/2014/main" id="{553E28D7-6217-45AF-B0E7-0CFCD8B951A1}"/>
              </a:ext>
            </a:extLst>
          </p:cNvPr>
          <p:cNvSpPr txBox="1">
            <a:spLocks/>
          </p:cNvSpPr>
          <p:nvPr/>
        </p:nvSpPr>
        <p:spPr bwMode="auto">
          <a:xfrm>
            <a:off x="1339362" y="3367708"/>
            <a:ext cx="751560" cy="208953"/>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Hawaii</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3" name="Content Placeholder 2">
            <a:extLst>
              <a:ext uri="{FF2B5EF4-FFF2-40B4-BE49-F238E27FC236}">
                <a16:creationId xmlns:a16="http://schemas.microsoft.com/office/drawing/2014/main" id="{0AA65EE7-4A01-40E5-97AF-6AEDB522C9B1}"/>
              </a:ext>
            </a:extLst>
          </p:cNvPr>
          <p:cNvSpPr txBox="1">
            <a:spLocks/>
          </p:cNvSpPr>
          <p:nvPr/>
        </p:nvSpPr>
        <p:spPr bwMode="auto">
          <a:xfrm>
            <a:off x="7476911" y="2964509"/>
            <a:ext cx="679413" cy="14337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Guam</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4" name="Content Placeholder 2">
            <a:extLst>
              <a:ext uri="{FF2B5EF4-FFF2-40B4-BE49-F238E27FC236}">
                <a16:creationId xmlns:a16="http://schemas.microsoft.com/office/drawing/2014/main" id="{B4086119-9F83-4F71-980D-6366FA6B7104}"/>
              </a:ext>
            </a:extLst>
          </p:cNvPr>
          <p:cNvSpPr txBox="1">
            <a:spLocks/>
          </p:cNvSpPr>
          <p:nvPr/>
        </p:nvSpPr>
        <p:spPr bwMode="auto">
          <a:xfrm>
            <a:off x="992819" y="3739476"/>
            <a:ext cx="1137565" cy="20895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Kwajalein</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6" name="Content Placeholder 2">
            <a:extLst>
              <a:ext uri="{FF2B5EF4-FFF2-40B4-BE49-F238E27FC236}">
                <a16:creationId xmlns:a16="http://schemas.microsoft.com/office/drawing/2014/main" id="{833A3254-B427-44A5-8FA4-AD29D994301F}"/>
              </a:ext>
            </a:extLst>
          </p:cNvPr>
          <p:cNvSpPr txBox="1">
            <a:spLocks/>
          </p:cNvSpPr>
          <p:nvPr/>
        </p:nvSpPr>
        <p:spPr bwMode="auto">
          <a:xfrm>
            <a:off x="3207729" y="4088543"/>
            <a:ext cx="894488" cy="226735"/>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Eastern Brazil</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7" name="Content Placeholder 2">
            <a:extLst>
              <a:ext uri="{FF2B5EF4-FFF2-40B4-BE49-F238E27FC236}">
                <a16:creationId xmlns:a16="http://schemas.microsoft.com/office/drawing/2014/main" id="{3EF42D2C-7A7F-4E81-8E53-B7178C6A5324}"/>
              </a:ext>
            </a:extLst>
          </p:cNvPr>
          <p:cNvSpPr txBox="1">
            <a:spLocks/>
          </p:cNvSpPr>
          <p:nvPr/>
        </p:nvSpPr>
        <p:spPr bwMode="auto">
          <a:xfrm>
            <a:off x="1186856" y="2927029"/>
            <a:ext cx="1137565" cy="18085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Washington</a:t>
            </a:r>
          </a:p>
        </p:txBody>
      </p:sp>
      <p:sp>
        <p:nvSpPr>
          <p:cNvPr id="28" name="Content Placeholder 2">
            <a:extLst>
              <a:ext uri="{FF2B5EF4-FFF2-40B4-BE49-F238E27FC236}">
                <a16:creationId xmlns:a16="http://schemas.microsoft.com/office/drawing/2014/main" id="{4A667302-AA3D-4FCB-998F-E9C12601C6FD}"/>
              </a:ext>
            </a:extLst>
          </p:cNvPr>
          <p:cNvSpPr txBox="1">
            <a:spLocks/>
          </p:cNvSpPr>
          <p:nvPr/>
        </p:nvSpPr>
        <p:spPr bwMode="auto">
          <a:xfrm>
            <a:off x="6694415" y="3608345"/>
            <a:ext cx="865402" cy="188754"/>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Darwin</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9" name="Content Placeholder 2">
            <a:extLst>
              <a:ext uri="{FF2B5EF4-FFF2-40B4-BE49-F238E27FC236}">
                <a16:creationId xmlns:a16="http://schemas.microsoft.com/office/drawing/2014/main" id="{5627CEB2-9F02-4378-BE72-2BAB0C366628}"/>
              </a:ext>
            </a:extLst>
          </p:cNvPr>
          <p:cNvSpPr txBox="1">
            <a:spLocks/>
          </p:cNvSpPr>
          <p:nvPr/>
        </p:nvSpPr>
        <p:spPr bwMode="auto">
          <a:xfrm>
            <a:off x="4975967" y="3957348"/>
            <a:ext cx="1149888" cy="216663"/>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La Reunion</a:t>
            </a:r>
          </a:p>
          <a:p>
            <a:pPr lvl="1"/>
            <a:endParaRPr lang="en-GB" sz="2400" kern="0" dirty="0">
              <a:solidFill>
                <a:srgbClr val="00206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
        <p:nvSpPr>
          <p:cNvPr id="25" name="Rectangle 24">
            <a:extLst>
              <a:ext uri="{FF2B5EF4-FFF2-40B4-BE49-F238E27FC236}">
                <a16:creationId xmlns:a16="http://schemas.microsoft.com/office/drawing/2014/main" id="{5737A334-C787-46BC-8F93-62A1A592AEED}"/>
              </a:ext>
            </a:extLst>
          </p:cNvPr>
          <p:cNvSpPr/>
          <p:nvPr/>
        </p:nvSpPr>
        <p:spPr>
          <a:xfrm>
            <a:off x="1169852" y="3387907"/>
            <a:ext cx="196933" cy="1887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937C958-C80A-42D9-A7ED-6178A75CB238}"/>
              </a:ext>
            </a:extLst>
          </p:cNvPr>
          <p:cNvSpPr/>
          <p:nvPr/>
        </p:nvSpPr>
        <p:spPr>
          <a:xfrm>
            <a:off x="1897681" y="2577261"/>
            <a:ext cx="105051" cy="1321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D2811CD-D008-458F-BE8C-E81D1AE93530}"/>
              </a:ext>
            </a:extLst>
          </p:cNvPr>
          <p:cNvSpPr/>
          <p:nvPr/>
        </p:nvSpPr>
        <p:spPr>
          <a:xfrm>
            <a:off x="992819" y="3733127"/>
            <a:ext cx="115863" cy="1697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ontent Placeholder 2">
            <a:extLst>
              <a:ext uri="{FF2B5EF4-FFF2-40B4-BE49-F238E27FC236}">
                <a16:creationId xmlns:a16="http://schemas.microsoft.com/office/drawing/2014/main" id="{5E738D7F-1CBA-4068-BDFC-474AA84B347D}"/>
              </a:ext>
            </a:extLst>
          </p:cNvPr>
          <p:cNvSpPr txBox="1">
            <a:spLocks/>
          </p:cNvSpPr>
          <p:nvPr/>
        </p:nvSpPr>
        <p:spPr bwMode="auto">
          <a:xfrm>
            <a:off x="1108682" y="4001683"/>
            <a:ext cx="1540166" cy="383701"/>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FF0000"/>
                </a:solidFill>
              </a:rPr>
              <a:t>Island-based radars with GPROF-GMI 3D matchups</a:t>
            </a:r>
          </a:p>
          <a:p>
            <a:endParaRPr lang="en-GB" sz="20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2000" kern="0" dirty="0">
              <a:solidFill>
                <a:srgbClr val="002060"/>
              </a:solidFill>
            </a:endParaRPr>
          </a:p>
          <a:p>
            <a:endParaRPr lang="en-US" sz="2000" kern="0" dirty="0">
              <a:solidFill>
                <a:srgbClr val="002060"/>
              </a:solidFill>
            </a:endParaRPr>
          </a:p>
        </p:txBody>
      </p:sp>
      <p:pic>
        <p:nvPicPr>
          <p:cNvPr id="33" name="Picture 32">
            <a:extLst>
              <a:ext uri="{FF2B5EF4-FFF2-40B4-BE49-F238E27FC236}">
                <a16:creationId xmlns:a16="http://schemas.microsoft.com/office/drawing/2014/main" id="{0F286F74-8AE3-437F-AC8A-8B371684EE39}"/>
              </a:ext>
            </a:extLst>
          </p:cNvPr>
          <p:cNvPicPr>
            <a:picLocks noChangeAspect="1"/>
          </p:cNvPicPr>
          <p:nvPr/>
        </p:nvPicPr>
        <p:blipFill rotWithShape="1">
          <a:blip r:embed="rId3"/>
          <a:srcRect l="10000" t="21110" r="68828" b="21984"/>
          <a:stretch/>
        </p:blipFill>
        <p:spPr>
          <a:xfrm>
            <a:off x="9352609" y="2215075"/>
            <a:ext cx="2092790" cy="1582024"/>
          </a:xfrm>
          <a:prstGeom prst="rect">
            <a:avLst/>
          </a:prstGeom>
        </p:spPr>
      </p:pic>
      <p:pic>
        <p:nvPicPr>
          <p:cNvPr id="34" name="Picture 33">
            <a:extLst>
              <a:ext uri="{FF2B5EF4-FFF2-40B4-BE49-F238E27FC236}">
                <a16:creationId xmlns:a16="http://schemas.microsoft.com/office/drawing/2014/main" id="{1B484F1A-663A-43B9-9B94-31D96480207D}"/>
              </a:ext>
            </a:extLst>
          </p:cNvPr>
          <p:cNvPicPr>
            <a:picLocks noChangeAspect="1"/>
          </p:cNvPicPr>
          <p:nvPr/>
        </p:nvPicPr>
        <p:blipFill rotWithShape="1">
          <a:blip r:embed="rId4"/>
          <a:srcRect l="9922" t="21668" r="69141" b="26749"/>
          <a:stretch/>
        </p:blipFill>
        <p:spPr>
          <a:xfrm>
            <a:off x="9352609" y="4413972"/>
            <a:ext cx="2031921" cy="1407966"/>
          </a:xfrm>
          <a:prstGeom prst="rect">
            <a:avLst/>
          </a:prstGeom>
        </p:spPr>
      </p:pic>
      <p:sp>
        <p:nvSpPr>
          <p:cNvPr id="35" name="TextBox 34">
            <a:extLst>
              <a:ext uri="{FF2B5EF4-FFF2-40B4-BE49-F238E27FC236}">
                <a16:creationId xmlns:a16="http://schemas.microsoft.com/office/drawing/2014/main" id="{B978B2CB-EC65-4F2F-875E-47ED0EE53DF2}"/>
              </a:ext>
            </a:extLst>
          </p:cNvPr>
          <p:cNvSpPr txBox="1"/>
          <p:nvPr/>
        </p:nvSpPr>
        <p:spPr>
          <a:xfrm>
            <a:off x="9159764" y="1650039"/>
            <a:ext cx="2392263"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Line of Sight</a:t>
            </a:r>
          </a:p>
        </p:txBody>
      </p:sp>
      <p:sp>
        <p:nvSpPr>
          <p:cNvPr id="36" name="TextBox 35">
            <a:extLst>
              <a:ext uri="{FF2B5EF4-FFF2-40B4-BE49-F238E27FC236}">
                <a16:creationId xmlns:a16="http://schemas.microsoft.com/office/drawing/2014/main" id="{11CEC05E-4960-4182-BC15-3C639C8C9E8D}"/>
              </a:ext>
            </a:extLst>
          </p:cNvPr>
          <p:cNvSpPr txBox="1"/>
          <p:nvPr/>
        </p:nvSpPr>
        <p:spPr>
          <a:xfrm>
            <a:off x="9013709" y="3806439"/>
            <a:ext cx="2684372"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Vertical Profile</a:t>
            </a:r>
          </a:p>
        </p:txBody>
      </p:sp>
      <p:sp>
        <p:nvSpPr>
          <p:cNvPr id="37" name="TextBox 36">
            <a:extLst>
              <a:ext uri="{FF2B5EF4-FFF2-40B4-BE49-F238E27FC236}">
                <a16:creationId xmlns:a16="http://schemas.microsoft.com/office/drawing/2014/main" id="{AC8620C5-4D2E-4740-B4AA-324F1004E5B0}"/>
              </a:ext>
            </a:extLst>
          </p:cNvPr>
          <p:cNvSpPr txBox="1"/>
          <p:nvPr/>
        </p:nvSpPr>
        <p:spPr>
          <a:xfrm>
            <a:off x="11504628" y="3209685"/>
            <a:ext cx="451090" cy="307777"/>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GR</a:t>
            </a:r>
          </a:p>
        </p:txBody>
      </p:sp>
      <p:pic>
        <p:nvPicPr>
          <p:cNvPr id="39" name="Picture 38">
            <a:extLst>
              <a:ext uri="{FF2B5EF4-FFF2-40B4-BE49-F238E27FC236}">
                <a16:creationId xmlns:a16="http://schemas.microsoft.com/office/drawing/2014/main" id="{6CDC328C-48A5-4F6D-829E-7FEF3D489F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35188" y="1923849"/>
            <a:ext cx="490509" cy="310983"/>
          </a:xfrm>
          <a:prstGeom prst="rect">
            <a:avLst/>
          </a:prstGeom>
        </p:spPr>
      </p:pic>
      <p:sp>
        <p:nvSpPr>
          <p:cNvPr id="40" name="TextBox 39">
            <a:extLst>
              <a:ext uri="{FF2B5EF4-FFF2-40B4-BE49-F238E27FC236}">
                <a16:creationId xmlns:a16="http://schemas.microsoft.com/office/drawing/2014/main" id="{8E327A1C-B9BE-4EDC-B634-5120AEB1B4F9}"/>
              </a:ext>
            </a:extLst>
          </p:cNvPr>
          <p:cNvSpPr txBox="1"/>
          <p:nvPr/>
        </p:nvSpPr>
        <p:spPr>
          <a:xfrm>
            <a:off x="10384139" y="1922078"/>
            <a:ext cx="1194368" cy="307777"/>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pic>
        <p:nvPicPr>
          <p:cNvPr id="43" name="Picture 42">
            <a:extLst>
              <a:ext uri="{FF2B5EF4-FFF2-40B4-BE49-F238E27FC236}">
                <a16:creationId xmlns:a16="http://schemas.microsoft.com/office/drawing/2014/main" id="{A9F291D6-7B18-44D6-B2F6-6F8DCEF0F58F}"/>
              </a:ext>
            </a:extLst>
          </p:cNvPr>
          <p:cNvPicPr>
            <a:picLocks noChangeAspect="1"/>
          </p:cNvPicPr>
          <p:nvPr/>
        </p:nvPicPr>
        <p:blipFill rotWithShape="1">
          <a:blip r:embed="rId6"/>
          <a:srcRect l="66783" t="48276" r="32150" b="42248"/>
          <a:stretch/>
        </p:blipFill>
        <p:spPr>
          <a:xfrm flipH="1">
            <a:off x="11319508" y="5142098"/>
            <a:ext cx="196325" cy="416066"/>
          </a:xfrm>
          <a:prstGeom prst="rect">
            <a:avLst/>
          </a:prstGeom>
        </p:spPr>
      </p:pic>
      <p:pic>
        <p:nvPicPr>
          <p:cNvPr id="44" name="Picture 43">
            <a:extLst>
              <a:ext uri="{FF2B5EF4-FFF2-40B4-BE49-F238E27FC236}">
                <a16:creationId xmlns:a16="http://schemas.microsoft.com/office/drawing/2014/main" id="{25F26125-321D-4F79-83F2-2AF3DD3AE61F}"/>
              </a:ext>
            </a:extLst>
          </p:cNvPr>
          <p:cNvPicPr>
            <a:picLocks noChangeAspect="1"/>
          </p:cNvPicPr>
          <p:nvPr/>
        </p:nvPicPr>
        <p:blipFill rotWithShape="1">
          <a:blip r:embed="rId6"/>
          <a:srcRect l="66783" t="48276" r="32150" b="42248"/>
          <a:stretch/>
        </p:blipFill>
        <p:spPr>
          <a:xfrm flipH="1">
            <a:off x="11360099" y="3155541"/>
            <a:ext cx="196325" cy="416066"/>
          </a:xfrm>
          <a:prstGeom prst="rect">
            <a:avLst/>
          </a:prstGeom>
        </p:spPr>
      </p:pic>
      <p:pic>
        <p:nvPicPr>
          <p:cNvPr id="45" name="Picture 44">
            <a:extLst>
              <a:ext uri="{FF2B5EF4-FFF2-40B4-BE49-F238E27FC236}">
                <a16:creationId xmlns:a16="http://schemas.microsoft.com/office/drawing/2014/main" id="{B279FDA9-C825-4CFD-A117-4976F4A3BF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35275" y="4096855"/>
            <a:ext cx="490509" cy="310983"/>
          </a:xfrm>
          <a:prstGeom prst="rect">
            <a:avLst/>
          </a:prstGeom>
        </p:spPr>
      </p:pic>
      <p:sp>
        <p:nvSpPr>
          <p:cNvPr id="46" name="TextBox 45">
            <a:extLst>
              <a:ext uri="{FF2B5EF4-FFF2-40B4-BE49-F238E27FC236}">
                <a16:creationId xmlns:a16="http://schemas.microsoft.com/office/drawing/2014/main" id="{AAD2213B-B3C5-4B47-92B3-C4E333F74592}"/>
              </a:ext>
            </a:extLst>
          </p:cNvPr>
          <p:cNvSpPr txBox="1"/>
          <p:nvPr/>
        </p:nvSpPr>
        <p:spPr>
          <a:xfrm>
            <a:off x="11458261" y="5171372"/>
            <a:ext cx="451090" cy="307777"/>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GR</a:t>
            </a:r>
          </a:p>
        </p:txBody>
      </p:sp>
      <p:sp>
        <p:nvSpPr>
          <p:cNvPr id="47" name="TextBox 46">
            <a:extLst>
              <a:ext uri="{FF2B5EF4-FFF2-40B4-BE49-F238E27FC236}">
                <a16:creationId xmlns:a16="http://schemas.microsoft.com/office/drawing/2014/main" id="{96181D2B-F243-4159-9CF0-DD3BCFC766C6}"/>
              </a:ext>
            </a:extLst>
          </p:cNvPr>
          <p:cNvSpPr txBox="1"/>
          <p:nvPr/>
        </p:nvSpPr>
        <p:spPr>
          <a:xfrm>
            <a:off x="10368569" y="4086076"/>
            <a:ext cx="1194368" cy="307777"/>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cxnSp>
        <p:nvCxnSpPr>
          <p:cNvPr id="48" name="Straight Connector 47">
            <a:extLst>
              <a:ext uri="{FF2B5EF4-FFF2-40B4-BE49-F238E27FC236}">
                <a16:creationId xmlns:a16="http://schemas.microsoft.com/office/drawing/2014/main" id="{15E6326F-123E-4C15-B0CF-B61CDA51B973}"/>
              </a:ext>
            </a:extLst>
          </p:cNvPr>
          <p:cNvCxnSpPr>
            <a:cxnSpLocks/>
          </p:cNvCxnSpPr>
          <p:nvPr/>
        </p:nvCxnSpPr>
        <p:spPr bwMode="auto">
          <a:xfrm flipV="1">
            <a:off x="9894495" y="4501193"/>
            <a:ext cx="285947" cy="1092491"/>
          </a:xfrm>
          <a:prstGeom prst="line">
            <a:avLst/>
          </a:prstGeom>
          <a:solidFill>
            <a:schemeClr val="accent1"/>
          </a:solidFill>
          <a:ln w="12700" cap="flat" cmpd="sng" algn="ctr">
            <a:solidFill>
              <a:schemeClr val="accent3">
                <a:lumMod val="10000"/>
              </a:schemeClr>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3C7103-3DB4-4E78-8BF2-C716A4F489F1}"/>
              </a:ext>
            </a:extLst>
          </p:cNvPr>
          <p:cNvCxnSpPr>
            <a:cxnSpLocks/>
          </p:cNvCxnSpPr>
          <p:nvPr/>
        </p:nvCxnSpPr>
        <p:spPr bwMode="auto">
          <a:xfrm>
            <a:off x="8649050" y="1301550"/>
            <a:ext cx="0" cy="4520388"/>
          </a:xfrm>
          <a:prstGeom prst="line">
            <a:avLst/>
          </a:prstGeom>
          <a:solidFill>
            <a:schemeClr val="accent1"/>
          </a:solidFill>
          <a:ln w="28575" cap="flat" cmpd="sng" algn="ctr">
            <a:solidFill>
              <a:srgbClr val="002060"/>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73DC5B42-47A3-46CF-B076-A036F9F23ED0}"/>
              </a:ext>
            </a:extLst>
          </p:cNvPr>
          <p:cNvSpPr txBox="1"/>
          <p:nvPr/>
        </p:nvSpPr>
        <p:spPr>
          <a:xfrm>
            <a:off x="8757433" y="1260951"/>
            <a:ext cx="6111380" cy="400110"/>
          </a:xfrm>
          <a:prstGeom prst="rect">
            <a:avLst/>
          </a:prstGeom>
          <a:noFill/>
        </p:spPr>
        <p:txBody>
          <a:bodyPr wrap="square">
            <a:spAutoFit/>
          </a:bodyPr>
          <a:lstStyle/>
          <a:p>
            <a:r>
              <a:rPr lang="en-GB" sz="2000" u="sng" kern="0" dirty="0">
                <a:solidFill>
                  <a:srgbClr val="002060"/>
                </a:solidFill>
                <a:latin typeface="Arial" panose="020B0604020202020204" pitchFamily="34" charset="0"/>
                <a:cs typeface="Arial" panose="020B0604020202020204" pitchFamily="34" charset="0"/>
              </a:rPr>
              <a:t>GR to GPROF-GMI Matchup </a:t>
            </a:r>
            <a:endParaRPr lang="en-US" sz="2000" dirty="0">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25E512A1-659D-4D9B-A4C4-59FA52BED6E9}"/>
              </a:ext>
            </a:extLst>
          </p:cNvPr>
          <p:cNvCxnSpPr>
            <a:cxnSpLocks/>
          </p:cNvCxnSpPr>
          <p:nvPr/>
        </p:nvCxnSpPr>
        <p:spPr bwMode="auto">
          <a:xfrm flipH="1" flipV="1">
            <a:off x="8845128" y="3820728"/>
            <a:ext cx="3064223" cy="11456"/>
          </a:xfrm>
          <a:prstGeom prst="line">
            <a:avLst/>
          </a:prstGeom>
          <a:solidFill>
            <a:schemeClr val="accent1"/>
          </a:solidFill>
          <a:ln w="19050" cap="flat" cmpd="sng" algn="ctr">
            <a:solidFill>
              <a:srgbClr val="002060"/>
            </a:solidFill>
            <a:prstDash val="solid"/>
            <a:round/>
            <a:headEnd type="none" w="med" len="med"/>
            <a:tailEnd type="none" w="med" len="med"/>
          </a:ln>
          <a:effectLst/>
        </p:spPr>
      </p:cxnSp>
      <p:sp>
        <p:nvSpPr>
          <p:cNvPr id="52" name="Content Placeholder 2">
            <a:extLst>
              <a:ext uri="{FF2B5EF4-FFF2-40B4-BE49-F238E27FC236}">
                <a16:creationId xmlns:a16="http://schemas.microsoft.com/office/drawing/2014/main" id="{40F86BC6-F1BE-4089-BF6F-E0A7F8CE26F5}"/>
              </a:ext>
            </a:extLst>
          </p:cNvPr>
          <p:cNvSpPr txBox="1">
            <a:spLocks/>
          </p:cNvSpPr>
          <p:nvPr/>
        </p:nvSpPr>
        <p:spPr bwMode="auto">
          <a:xfrm>
            <a:off x="8963887" y="5917916"/>
            <a:ext cx="2870234" cy="49496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400" kern="0" dirty="0">
                <a:solidFill>
                  <a:srgbClr val="002060"/>
                </a:solidFill>
              </a:rPr>
              <a:t>Adapted from NASA’s GPM Validation Network Guide (2021)</a:t>
            </a:r>
          </a:p>
          <a:p>
            <a:pPr lvl="1"/>
            <a:endParaRPr lang="en-GB" sz="2400" kern="0" dirty="0">
              <a:solidFill>
                <a:srgbClr val="002060"/>
              </a:solidFill>
            </a:endParaRPr>
          </a:p>
          <a:p>
            <a:pPr marL="0" indent="0">
              <a:buFontTx/>
              <a:buNone/>
            </a:pPr>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pPr marL="285750" indent="-285750">
              <a:buFont typeface="Arial" panose="020B0604020202020204" pitchFamily="34" charset="0"/>
              <a:buChar char="•"/>
            </a:pPr>
            <a:endParaRPr lang="en-GB" sz="2400" kern="0" dirty="0">
              <a:solidFill>
                <a:schemeClr val="accent3">
                  <a:lumMod val="10000"/>
                </a:schemeClr>
              </a:solidFill>
            </a:endParaRPr>
          </a:p>
          <a:p>
            <a:endParaRPr lang="en-US" sz="2400" kern="0" dirty="0">
              <a:solidFill>
                <a:srgbClr val="002060"/>
              </a:solidFill>
            </a:endParaRPr>
          </a:p>
        </p:txBody>
      </p:sp>
    </p:spTree>
    <p:extLst>
      <p:ext uri="{BB962C8B-B14F-4D97-AF65-F5344CB8AC3E}">
        <p14:creationId xmlns:p14="http://schemas.microsoft.com/office/powerpoint/2010/main" val="1566370027"/>
      </p:ext>
    </p:extLst>
  </p:cSld>
  <p:clrMapOvr>
    <a:masterClrMapping/>
  </p:clrMapOvr>
  <p:transition spd="med"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1358994" y="1458070"/>
            <a:ext cx="4672685"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000" u="sng" kern="0" dirty="0">
                <a:solidFill>
                  <a:srgbClr val="002060"/>
                </a:solidFill>
              </a:rPr>
              <a:t>GR to GPROF-GMI to IMERG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24" name="TextBox 23">
            <a:extLst>
              <a:ext uri="{FF2B5EF4-FFF2-40B4-BE49-F238E27FC236}">
                <a16:creationId xmlns:a16="http://schemas.microsoft.com/office/drawing/2014/main" id="{D0976F1A-4071-4230-9C9E-1B36E7519F2A}"/>
              </a:ext>
            </a:extLst>
          </p:cNvPr>
          <p:cNvSpPr txBox="1"/>
          <p:nvPr/>
        </p:nvSpPr>
        <p:spPr>
          <a:xfrm>
            <a:off x="764122" y="2019403"/>
            <a:ext cx="6316186" cy="923330"/>
          </a:xfrm>
          <a:prstGeom prst="rect">
            <a:avLst/>
          </a:prstGeom>
          <a:noFill/>
        </p:spPr>
        <p:txBody>
          <a:bodyPr wrap="square" rtlCol="0">
            <a:spAutoFit/>
          </a:bodyPr>
          <a:lstStyle/>
          <a:p>
            <a:pPr algn="ctr"/>
            <a:r>
              <a:rPr lang="en-US" sz="1800" dirty="0">
                <a:solidFill>
                  <a:srgbClr val="002060"/>
                </a:solidFill>
                <a:latin typeface="Arial" panose="020B0604020202020204" pitchFamily="34" charset="0"/>
                <a:cs typeface="Arial" panose="020B0604020202020204" pitchFamily="34" charset="0"/>
              </a:rPr>
              <a:t>Approximation of the IMERG backward gridding technique for gridding precipitation at the GPROF-footprint scale.</a:t>
            </a: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pic>
        <p:nvPicPr>
          <p:cNvPr id="23" name="Picture 22" descr="A screenshot of a video game&#10;&#10;Description automatically generated with medium confidence">
            <a:extLst>
              <a:ext uri="{FF2B5EF4-FFF2-40B4-BE49-F238E27FC236}">
                <a16:creationId xmlns:a16="http://schemas.microsoft.com/office/drawing/2014/main" id="{332ED3CD-4E18-4C76-99E0-828D2B871972}"/>
              </a:ext>
            </a:extLst>
          </p:cNvPr>
          <p:cNvPicPr>
            <a:picLocks noChangeAspect="1"/>
          </p:cNvPicPr>
          <p:nvPr/>
        </p:nvPicPr>
        <p:blipFill rotWithShape="1">
          <a:blip r:embed="rId2">
            <a:extLst>
              <a:ext uri="{28A0092B-C50C-407E-A947-70E740481C1C}">
                <a14:useLocalDpi xmlns:a14="http://schemas.microsoft.com/office/drawing/2010/main" val="0"/>
              </a:ext>
            </a:extLst>
          </a:blip>
          <a:srcRect l="1" t="2609" r="67618" b="66399"/>
          <a:stretch/>
        </p:blipFill>
        <p:spPr>
          <a:xfrm>
            <a:off x="666761" y="3356802"/>
            <a:ext cx="3066339" cy="2076150"/>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B8A35D4A-FB54-4610-BF7D-80446E65F8A6}"/>
              </a:ext>
            </a:extLst>
          </p:cNvPr>
          <p:cNvPicPr>
            <a:picLocks noChangeAspect="1"/>
          </p:cNvPicPr>
          <p:nvPr/>
        </p:nvPicPr>
        <p:blipFill rotWithShape="1">
          <a:blip r:embed="rId2">
            <a:extLst>
              <a:ext uri="{28A0092B-C50C-407E-A947-70E740481C1C}">
                <a14:useLocalDpi xmlns:a14="http://schemas.microsoft.com/office/drawing/2010/main" val="0"/>
              </a:ext>
            </a:extLst>
          </a:blip>
          <a:srcRect l="-190" t="70150" r="67809"/>
          <a:stretch/>
        </p:blipFill>
        <p:spPr>
          <a:xfrm>
            <a:off x="4200089" y="3349968"/>
            <a:ext cx="3063240" cy="1997628"/>
          </a:xfrm>
          <a:prstGeom prst="rect">
            <a:avLst/>
          </a:prstGeom>
        </p:spPr>
      </p:pic>
      <p:sp>
        <p:nvSpPr>
          <p:cNvPr id="29" name="TextBox 28">
            <a:extLst>
              <a:ext uri="{FF2B5EF4-FFF2-40B4-BE49-F238E27FC236}">
                <a16:creationId xmlns:a16="http://schemas.microsoft.com/office/drawing/2014/main" id="{41B00A97-32FB-4006-85AF-15544F1D474A}"/>
              </a:ext>
            </a:extLst>
          </p:cNvPr>
          <p:cNvSpPr txBox="1"/>
          <p:nvPr/>
        </p:nvSpPr>
        <p:spPr>
          <a:xfrm>
            <a:off x="1169047" y="5647792"/>
            <a:ext cx="5235542" cy="646331"/>
          </a:xfrm>
          <a:prstGeom prst="rect">
            <a:avLst/>
          </a:prstGeom>
          <a:noFill/>
          <a:ln w="28575">
            <a:solidFill>
              <a:srgbClr val="FF0000"/>
            </a:solidFill>
          </a:ln>
        </p:spPr>
        <p:txBody>
          <a:bodyPr wrap="square">
            <a:spAutoFit/>
          </a:bodyPr>
          <a:lstStyle/>
          <a:p>
            <a:pPr algn="ctr"/>
            <a:r>
              <a:rPr lang="en-US" sz="1800" dirty="0">
                <a:solidFill>
                  <a:srgbClr val="002060"/>
                </a:solidFill>
                <a:latin typeface="Arial" panose="020B0604020202020204" pitchFamily="34" charset="0"/>
                <a:cs typeface="Arial" panose="020B0604020202020204" pitchFamily="34" charset="0"/>
              </a:rPr>
              <a:t>Public matchup files (</a:t>
            </a:r>
            <a:r>
              <a:rPr lang="en-US" sz="1800" dirty="0" err="1">
                <a:solidFill>
                  <a:srgbClr val="002060"/>
                </a:solidFill>
                <a:latin typeface="Arial" panose="020B0604020202020204" pitchFamily="34" charset="0"/>
                <a:cs typeface="Arial" panose="020B0604020202020204" pitchFamily="34" charset="0"/>
              </a:rPr>
              <a:t>GRtoGPROFtoIMERG</a:t>
            </a:r>
            <a:r>
              <a:rPr lang="en-US" sz="1800" dirty="0">
                <a:solidFill>
                  <a:srgbClr val="002060"/>
                </a:solidFill>
                <a:latin typeface="Arial" panose="020B0604020202020204" pitchFamily="34" charset="0"/>
                <a:cs typeface="Arial" panose="020B0604020202020204" pitchFamily="34" charset="0"/>
              </a:rPr>
              <a:t>) to be added to the Validation Network later in 2022.</a:t>
            </a:r>
            <a:endParaRPr lang="en-US" sz="1800" dirty="0"/>
          </a:p>
        </p:txBody>
      </p:sp>
      <p:sp>
        <p:nvSpPr>
          <p:cNvPr id="30" name="TextBox 29">
            <a:extLst>
              <a:ext uri="{FF2B5EF4-FFF2-40B4-BE49-F238E27FC236}">
                <a16:creationId xmlns:a16="http://schemas.microsoft.com/office/drawing/2014/main" id="{0C5382C6-4F46-4303-A39A-02DBE4D72012}"/>
              </a:ext>
            </a:extLst>
          </p:cNvPr>
          <p:cNvSpPr txBox="1"/>
          <p:nvPr/>
        </p:nvSpPr>
        <p:spPr>
          <a:xfrm>
            <a:off x="764122" y="2956142"/>
            <a:ext cx="2618089" cy="369332"/>
          </a:xfrm>
          <a:prstGeom prst="rect">
            <a:avLst/>
          </a:prstGeom>
          <a:no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[GPROF Footprints]</a:t>
            </a:r>
            <a:endParaRPr lang="en-US" sz="1800" dirty="0"/>
          </a:p>
        </p:txBody>
      </p:sp>
      <p:sp>
        <p:nvSpPr>
          <p:cNvPr id="32" name="TextBox 31">
            <a:extLst>
              <a:ext uri="{FF2B5EF4-FFF2-40B4-BE49-F238E27FC236}">
                <a16:creationId xmlns:a16="http://schemas.microsoft.com/office/drawing/2014/main" id="{7A93AB62-D81F-4A27-A24A-01EC102ADE38}"/>
              </a:ext>
            </a:extLst>
          </p:cNvPr>
          <p:cNvSpPr txBox="1"/>
          <p:nvPr/>
        </p:nvSpPr>
        <p:spPr>
          <a:xfrm>
            <a:off x="4548808" y="2967227"/>
            <a:ext cx="2090306" cy="369332"/>
          </a:xfrm>
          <a:prstGeom prst="rect">
            <a:avLst/>
          </a:prstGeom>
          <a:no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[0.1-Deg. Grid]</a:t>
            </a:r>
            <a:endParaRPr lang="en-US" sz="1800" dirty="0"/>
          </a:p>
        </p:txBody>
      </p:sp>
      <p:cxnSp>
        <p:nvCxnSpPr>
          <p:cNvPr id="7" name="Straight Arrow Connector 6">
            <a:extLst>
              <a:ext uri="{FF2B5EF4-FFF2-40B4-BE49-F238E27FC236}">
                <a16:creationId xmlns:a16="http://schemas.microsoft.com/office/drawing/2014/main" id="{92CE19A2-0771-4CFC-B794-4155C82EF2CE}"/>
              </a:ext>
            </a:extLst>
          </p:cNvPr>
          <p:cNvCxnSpPr/>
          <p:nvPr/>
        </p:nvCxnSpPr>
        <p:spPr bwMode="auto">
          <a:xfrm>
            <a:off x="3733100" y="4239876"/>
            <a:ext cx="587230"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8CE82F5D-AB4E-4FCB-A83A-6B375569A570}"/>
              </a:ext>
            </a:extLst>
          </p:cNvPr>
          <p:cNvCxnSpPr>
            <a:cxnSpLocks/>
          </p:cNvCxnSpPr>
          <p:nvPr/>
        </p:nvCxnSpPr>
        <p:spPr bwMode="auto">
          <a:xfrm>
            <a:off x="7491369" y="1402093"/>
            <a:ext cx="0" cy="4520388"/>
          </a:xfrm>
          <a:prstGeom prst="line">
            <a:avLst/>
          </a:prstGeom>
          <a:solidFill>
            <a:schemeClr val="accent1"/>
          </a:solidFill>
          <a:ln w="28575" cap="flat" cmpd="sng" algn="ctr">
            <a:solidFill>
              <a:srgbClr val="002060"/>
            </a:solidFill>
            <a:prstDash val="solid"/>
            <a:round/>
            <a:headEnd type="none" w="med" len="med"/>
            <a:tailEnd type="none" w="med" len="med"/>
          </a:ln>
          <a:effectLst/>
        </p:spPr>
      </p:cxnSp>
      <p:pic>
        <p:nvPicPr>
          <p:cNvPr id="36" name="Picture 35" descr="Chart, bar chart&#10;&#10;Description automatically generated">
            <a:extLst>
              <a:ext uri="{FF2B5EF4-FFF2-40B4-BE49-F238E27FC236}">
                <a16:creationId xmlns:a16="http://schemas.microsoft.com/office/drawing/2014/main" id="{8F837B28-FBD2-4936-983F-25AE70F1E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410" y="3429000"/>
            <a:ext cx="4205185" cy="2837760"/>
          </a:xfrm>
          <a:prstGeom prst="rect">
            <a:avLst/>
          </a:prstGeom>
        </p:spPr>
      </p:pic>
      <p:sp>
        <p:nvSpPr>
          <p:cNvPr id="37" name="Content Placeholder 2">
            <a:extLst>
              <a:ext uri="{FF2B5EF4-FFF2-40B4-BE49-F238E27FC236}">
                <a16:creationId xmlns:a16="http://schemas.microsoft.com/office/drawing/2014/main" id="{8C26BB95-1300-4188-A637-58207EE661B9}"/>
              </a:ext>
            </a:extLst>
          </p:cNvPr>
          <p:cNvSpPr txBox="1">
            <a:spLocks/>
          </p:cNvSpPr>
          <p:nvPr/>
        </p:nvSpPr>
        <p:spPr bwMode="auto">
          <a:xfrm>
            <a:off x="7659150" y="1458070"/>
            <a:ext cx="4419622"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000" u="sng" kern="0" dirty="0">
                <a:solidFill>
                  <a:srgbClr val="002060"/>
                </a:solidFill>
              </a:rPr>
              <a:t>Oceanic Validation using Island Sites</a:t>
            </a: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38" name="TextBox 37">
            <a:extLst>
              <a:ext uri="{FF2B5EF4-FFF2-40B4-BE49-F238E27FC236}">
                <a16:creationId xmlns:a16="http://schemas.microsoft.com/office/drawing/2014/main" id="{DD50A069-BF79-4ED6-9016-15F22CC0668F}"/>
              </a:ext>
            </a:extLst>
          </p:cNvPr>
          <p:cNvSpPr txBox="1"/>
          <p:nvPr/>
        </p:nvSpPr>
        <p:spPr>
          <a:xfrm>
            <a:off x="7697616" y="1897348"/>
            <a:ext cx="4342689" cy="1384995"/>
          </a:xfrm>
          <a:prstGeom prst="rect">
            <a:avLst/>
          </a:prstGeom>
          <a:noFill/>
        </p:spPr>
        <p:txBody>
          <a:bodyPr wrap="square">
            <a:spAutoFit/>
          </a:bodyPr>
          <a:lstStyle/>
          <a:p>
            <a:r>
              <a:rPr lang="en-US" sz="1800" b="1" dirty="0">
                <a:solidFill>
                  <a:srgbClr val="002060"/>
                </a:solidFill>
                <a:latin typeface="Arial" panose="020B0604020202020204" pitchFamily="34" charset="0"/>
                <a:cs typeface="Arial" panose="020B0604020202020204" pitchFamily="34" charset="0"/>
              </a:rPr>
              <a:t>Validate IMERG V06B and GPROF V05A/B</a:t>
            </a:r>
            <a:r>
              <a:rPr lang="en-US" sz="1800" dirty="0">
                <a:solidFill>
                  <a:srgbClr val="002060"/>
                </a:solidFill>
                <a:latin typeface="Arial" panose="020B0604020202020204" pitchFamily="34" charset="0"/>
                <a:cs typeface="Arial" panose="020B0604020202020204" pitchFamily="34" charset="0"/>
              </a:rPr>
              <a:t> over :</a:t>
            </a:r>
            <a:endParaRPr lang="en-US" sz="1600"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dirty="0">
                <a:solidFill>
                  <a:srgbClr val="002060"/>
                </a:solidFill>
                <a:latin typeface="Arial" panose="020B0604020202020204" pitchFamily="34" charset="0"/>
                <a:cs typeface="Arial" panose="020B0604020202020204" pitchFamily="34" charset="0"/>
              </a:rPr>
              <a:t>Alaska’s Middleton Island [PAIH]</a:t>
            </a:r>
          </a:p>
          <a:p>
            <a:pPr marL="742950" lvl="1" indent="-285750">
              <a:buFont typeface="Arial" panose="020B0604020202020204" pitchFamily="34" charset="0"/>
              <a:buChar char="•"/>
            </a:pPr>
            <a:r>
              <a:rPr lang="en-US" sz="1600" dirty="0">
                <a:solidFill>
                  <a:srgbClr val="002060"/>
                </a:solidFill>
                <a:latin typeface="Arial" panose="020B0604020202020204" pitchFamily="34" charset="0"/>
                <a:cs typeface="Arial" panose="020B0604020202020204" pitchFamily="34" charset="0"/>
              </a:rPr>
              <a:t>Hawaii [PHKI; PHMO]</a:t>
            </a:r>
          </a:p>
          <a:p>
            <a:pPr marL="742950" lvl="1" indent="-285750">
              <a:buFont typeface="Arial" panose="020B0604020202020204" pitchFamily="34" charset="0"/>
              <a:buChar char="•"/>
            </a:pPr>
            <a:r>
              <a:rPr lang="en-US" sz="1600" dirty="0">
                <a:solidFill>
                  <a:srgbClr val="002060"/>
                </a:solidFill>
                <a:latin typeface="Arial" panose="020B0604020202020204" pitchFamily="34" charset="0"/>
                <a:cs typeface="Arial" panose="020B0604020202020204" pitchFamily="34" charset="0"/>
              </a:rPr>
              <a:t>Kwajalein Atoll [KWAJ]</a:t>
            </a:r>
          </a:p>
        </p:txBody>
      </p:sp>
    </p:spTree>
    <p:extLst>
      <p:ext uri="{BB962C8B-B14F-4D97-AF65-F5344CB8AC3E}">
        <p14:creationId xmlns:p14="http://schemas.microsoft.com/office/powerpoint/2010/main" val="515340378"/>
      </p:ext>
    </p:extLst>
  </p:cSld>
  <p:clrMapOvr>
    <a:masterClrMapping/>
  </p:clrMapOvr>
  <p:transition spd="med"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Oceanic Validation with the Validation Network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6" name="TextBox 15">
            <a:extLst>
              <a:ext uri="{FF2B5EF4-FFF2-40B4-BE49-F238E27FC236}">
                <a16:creationId xmlns:a16="http://schemas.microsoft.com/office/drawing/2014/main" id="{A9003A9F-750D-4995-A6AF-652075A8774A}"/>
              </a:ext>
            </a:extLst>
          </p:cNvPr>
          <p:cNvSpPr txBox="1"/>
          <p:nvPr/>
        </p:nvSpPr>
        <p:spPr>
          <a:xfrm>
            <a:off x="981874" y="3890956"/>
            <a:ext cx="10477849" cy="369332"/>
          </a:xfrm>
          <a:prstGeom prst="rect">
            <a:avLst/>
          </a:prstGeom>
          <a:noFill/>
        </p:spPr>
        <p:txBody>
          <a:bodyPr wrap="square" rtlCol="0">
            <a:spAutoFit/>
          </a:bodyPr>
          <a:lstStyle/>
          <a:p>
            <a:pPr marL="285750" indent="-285750">
              <a:buFont typeface="Arial" panose="020B0604020202020204" pitchFamily="34" charset="0"/>
              <a:buChar char="•"/>
            </a:pPr>
            <a:endParaRPr lang="en-US" sz="1800" dirty="0">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705397" y="5142294"/>
            <a:ext cx="11286577" cy="92333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IMERG decreases GPROF oceanic mean biases for PAIH and PHKI, whilst increasing them for PHMO and KWAJ.</a:t>
            </a: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IMERG has more variable oceanic biases and weaker correlation with GRs than GPROF.</a:t>
            </a:r>
          </a:p>
        </p:txBody>
      </p:sp>
      <p:sp>
        <p:nvSpPr>
          <p:cNvPr id="12" name="TextBox 11">
            <a:extLst>
              <a:ext uri="{FF2B5EF4-FFF2-40B4-BE49-F238E27FC236}">
                <a16:creationId xmlns:a16="http://schemas.microsoft.com/office/drawing/2014/main" id="{87029989-A24D-4B3E-BDAE-EEDC7F97569A}"/>
              </a:ext>
            </a:extLst>
          </p:cNvPr>
          <p:cNvSpPr txBox="1"/>
          <p:nvPr/>
        </p:nvSpPr>
        <p:spPr>
          <a:xfrm>
            <a:off x="931220" y="6065080"/>
            <a:ext cx="11030800" cy="523220"/>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Rain-No Rain Threshold: 0.2 mm/h</a:t>
            </a:r>
          </a:p>
          <a:p>
            <a:r>
              <a:rPr lang="en-US" sz="1400" dirty="0">
                <a:solidFill>
                  <a:srgbClr val="002060"/>
                </a:solidFill>
                <a:latin typeface="Arial" panose="020B0604020202020204" pitchFamily="34" charset="0"/>
                <a:cs typeface="Arial" panose="020B0604020202020204" pitchFamily="34" charset="0"/>
              </a:rPr>
              <a:t>PAIH: &lt;75-km range only to prevent inclusion of frozen precipitation.  KWAJ: 2018 &amp; 2019 data removed due to GR calibration offset. </a:t>
            </a:r>
          </a:p>
        </p:txBody>
      </p:sp>
      <p:pic>
        <p:nvPicPr>
          <p:cNvPr id="29" name="Picture 28" descr="Chart, bar chart&#10;&#10;Description automatically generated">
            <a:extLst>
              <a:ext uri="{FF2B5EF4-FFF2-40B4-BE49-F238E27FC236}">
                <a16:creationId xmlns:a16="http://schemas.microsoft.com/office/drawing/2014/main" id="{398A1F15-F336-424D-886C-6896DE8F6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2829" y="1407237"/>
            <a:ext cx="2485384" cy="3657600"/>
          </a:xfrm>
          <a:prstGeom prst="rect">
            <a:avLst/>
          </a:prstGeom>
        </p:spPr>
      </p:pic>
      <p:pic>
        <p:nvPicPr>
          <p:cNvPr id="31" name="Picture 30" descr="Chart, bar chart&#10;&#10;Description automatically generated">
            <a:extLst>
              <a:ext uri="{FF2B5EF4-FFF2-40B4-BE49-F238E27FC236}">
                <a16:creationId xmlns:a16="http://schemas.microsoft.com/office/drawing/2014/main" id="{997C9AB1-0134-4122-98BF-A4A621B06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525" y="1407237"/>
            <a:ext cx="2427397" cy="3657600"/>
          </a:xfrm>
          <a:prstGeom prst="rect">
            <a:avLst/>
          </a:prstGeom>
        </p:spPr>
      </p:pic>
      <p:pic>
        <p:nvPicPr>
          <p:cNvPr id="33" name="Picture 32" descr="Chart, bar chart&#10;&#10;Description automatically generated">
            <a:extLst>
              <a:ext uri="{FF2B5EF4-FFF2-40B4-BE49-F238E27FC236}">
                <a16:creationId xmlns:a16="http://schemas.microsoft.com/office/drawing/2014/main" id="{C2185D39-2143-4B5C-A636-8E452CD083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774" y="1398375"/>
            <a:ext cx="2462190" cy="3657600"/>
          </a:xfrm>
          <a:prstGeom prst="rect">
            <a:avLst/>
          </a:prstGeom>
        </p:spPr>
      </p:pic>
      <p:pic>
        <p:nvPicPr>
          <p:cNvPr id="37" name="Picture 36" descr="Chart, bar chart&#10;&#10;Description automatically generated">
            <a:extLst>
              <a:ext uri="{FF2B5EF4-FFF2-40B4-BE49-F238E27FC236}">
                <a16:creationId xmlns:a16="http://schemas.microsoft.com/office/drawing/2014/main" id="{DE037E3E-1D26-413E-A28F-F57D062800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005" y="1398375"/>
            <a:ext cx="2604033" cy="3657600"/>
          </a:xfrm>
          <a:prstGeom prst="rect">
            <a:avLst/>
          </a:prstGeom>
        </p:spPr>
      </p:pic>
    </p:spTree>
    <p:extLst>
      <p:ext uri="{BB962C8B-B14F-4D97-AF65-F5344CB8AC3E}">
        <p14:creationId xmlns:p14="http://schemas.microsoft.com/office/powerpoint/2010/main" val="2747119402"/>
      </p:ext>
    </p:extLst>
  </p:cSld>
  <p:clrMapOvr>
    <a:masterClrMapping/>
  </p:clrMapOvr>
  <p:transition spd="med"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Oceanic Validation with the Validation Network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529806" y="4916493"/>
            <a:ext cx="11595520"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IMERG appears to increase overestimating bias from GPROF for light precipitation rates across all sites.</a:t>
            </a:r>
          </a:p>
          <a:p>
            <a:pPr marL="285750" indent="-285750">
              <a:buFont typeface="Arial" panose="020B0604020202020204" pitchFamily="34" charset="0"/>
              <a:buChar char="•"/>
            </a:pPr>
            <a:endParaRPr lang="en-US" sz="14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IMERG V06B and GPROF V05 showcase overestimation of light rain and underestimation of heavy rain across all sites (except PHMO where heavy rain estimates are in close agreement with GR).  V07 should address these biases across the rainfall spectrum.</a:t>
            </a:r>
          </a:p>
          <a:p>
            <a:pPr marL="285750" indent="-285750">
              <a:buFont typeface="Arial" panose="020B0604020202020204" pitchFamily="34" charset="0"/>
              <a:buChar char="•"/>
            </a:pPr>
            <a:endParaRPr lang="en-US" sz="14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The IMERG GMI tropical biases may vary from those for IMERG estimates without passive microwave observations, for which the frequency of light precipitation rates is higher and heavy precipitation rates is lower (</a:t>
            </a:r>
            <a:r>
              <a:rPr lang="en-US" sz="1400" dirty="0" err="1">
                <a:solidFill>
                  <a:srgbClr val="002060"/>
                </a:solidFill>
                <a:latin typeface="Arial" panose="020B0604020202020204" pitchFamily="34" charset="0"/>
                <a:cs typeface="Arial" panose="020B0604020202020204" pitchFamily="34" charset="0"/>
              </a:rPr>
              <a:t>Rajogopal</a:t>
            </a:r>
            <a:r>
              <a:rPr lang="en-US" sz="1400" dirty="0">
                <a:solidFill>
                  <a:srgbClr val="002060"/>
                </a:solidFill>
                <a:latin typeface="Arial" panose="020B0604020202020204" pitchFamily="34" charset="0"/>
                <a:cs typeface="Arial" panose="020B0604020202020204" pitchFamily="34" charset="0"/>
              </a:rPr>
              <a:t> et al., 2021).</a:t>
            </a:r>
          </a:p>
          <a:p>
            <a:pPr marL="285750" indent="-285750">
              <a:buFont typeface="Arial" panose="020B0604020202020204" pitchFamily="34" charset="0"/>
              <a:buChar char="•"/>
            </a:pPr>
            <a:endParaRPr lang="en-US" sz="14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rgbClr val="002060"/>
              </a:solidFill>
              <a:latin typeface="Arial" panose="020B0604020202020204" pitchFamily="34" charset="0"/>
              <a:cs typeface="Arial" panose="020B0604020202020204" pitchFamily="34" charset="0"/>
            </a:endParaRPr>
          </a:p>
        </p:txBody>
      </p:sp>
      <p:pic>
        <p:nvPicPr>
          <p:cNvPr id="9" name="Picture 8" descr="Chart, histogram&#10;&#10;Description automatically generated">
            <a:extLst>
              <a:ext uri="{FF2B5EF4-FFF2-40B4-BE49-F238E27FC236}">
                <a16:creationId xmlns:a16="http://schemas.microsoft.com/office/drawing/2014/main" id="{9C006A18-D46D-4B6C-BA29-1CFB8D5C13AC}"/>
              </a:ext>
            </a:extLst>
          </p:cNvPr>
          <p:cNvPicPr>
            <a:picLocks noChangeAspect="1"/>
          </p:cNvPicPr>
          <p:nvPr/>
        </p:nvPicPr>
        <p:blipFill rotWithShape="1">
          <a:blip r:embed="rId2">
            <a:extLst>
              <a:ext uri="{28A0092B-C50C-407E-A947-70E740481C1C}">
                <a14:useLocalDpi xmlns:a14="http://schemas.microsoft.com/office/drawing/2010/main" val="0"/>
              </a:ext>
            </a:extLst>
          </a:blip>
          <a:srcRect t="5631" r="50287" b="44999"/>
          <a:stretch/>
        </p:blipFill>
        <p:spPr>
          <a:xfrm>
            <a:off x="914371" y="1719048"/>
            <a:ext cx="5181629" cy="3122191"/>
          </a:xfrm>
          <a:prstGeom prst="rect">
            <a:avLst/>
          </a:prstGeom>
        </p:spPr>
      </p:pic>
      <p:pic>
        <p:nvPicPr>
          <p:cNvPr id="13" name="Picture 12" descr="Chart, histogram&#10;&#10;Description automatically generated">
            <a:extLst>
              <a:ext uri="{FF2B5EF4-FFF2-40B4-BE49-F238E27FC236}">
                <a16:creationId xmlns:a16="http://schemas.microsoft.com/office/drawing/2014/main" id="{6E8CC71F-1690-4414-9860-B12EBAD024BC}"/>
              </a:ext>
            </a:extLst>
          </p:cNvPr>
          <p:cNvPicPr>
            <a:picLocks noChangeAspect="1"/>
          </p:cNvPicPr>
          <p:nvPr/>
        </p:nvPicPr>
        <p:blipFill rotWithShape="1">
          <a:blip r:embed="rId3">
            <a:extLst>
              <a:ext uri="{28A0092B-C50C-407E-A947-70E740481C1C}">
                <a14:useLocalDpi xmlns:a14="http://schemas.microsoft.com/office/drawing/2010/main" val="0"/>
              </a:ext>
            </a:extLst>
          </a:blip>
          <a:srcRect l="41486" t="-1089" r="40646" b="93462"/>
          <a:stretch/>
        </p:blipFill>
        <p:spPr>
          <a:xfrm>
            <a:off x="5253566" y="1258236"/>
            <a:ext cx="1985369" cy="514163"/>
          </a:xfrm>
          <a:prstGeom prst="rect">
            <a:avLst/>
          </a:prstGeom>
        </p:spPr>
      </p:pic>
      <p:pic>
        <p:nvPicPr>
          <p:cNvPr id="14" name="Picture 13" descr="Chart, histogram&#10;&#10;Description automatically generated">
            <a:extLst>
              <a:ext uri="{FF2B5EF4-FFF2-40B4-BE49-F238E27FC236}">
                <a16:creationId xmlns:a16="http://schemas.microsoft.com/office/drawing/2014/main" id="{BB06A822-1384-4080-8F5C-F902A9F93FCC}"/>
              </a:ext>
            </a:extLst>
          </p:cNvPr>
          <p:cNvPicPr>
            <a:picLocks noChangeAspect="1"/>
          </p:cNvPicPr>
          <p:nvPr/>
        </p:nvPicPr>
        <p:blipFill rotWithShape="1">
          <a:blip r:embed="rId2">
            <a:extLst>
              <a:ext uri="{28A0092B-C50C-407E-A947-70E740481C1C}">
                <a14:useLocalDpi xmlns:a14="http://schemas.microsoft.com/office/drawing/2010/main" val="0"/>
              </a:ext>
            </a:extLst>
          </a:blip>
          <a:srcRect l="1080" t="55292" r="49207" b="-3447"/>
          <a:stretch/>
        </p:blipFill>
        <p:spPr>
          <a:xfrm>
            <a:off x="6477107" y="1954401"/>
            <a:ext cx="5181629" cy="3045316"/>
          </a:xfrm>
          <a:prstGeom prst="rect">
            <a:avLst/>
          </a:prstGeom>
        </p:spPr>
      </p:pic>
    </p:spTree>
    <p:extLst>
      <p:ext uri="{BB962C8B-B14F-4D97-AF65-F5344CB8AC3E}">
        <p14:creationId xmlns:p14="http://schemas.microsoft.com/office/powerpoint/2010/main" val="1507343537"/>
      </p:ext>
    </p:extLst>
  </p:cSld>
  <p:clrMapOvr>
    <a:masterClrMapping/>
  </p:clrMapOvr>
  <p:transition spd="med"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Conclusions and Future 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764122" y="1790916"/>
            <a:ext cx="11313578" cy="3785652"/>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rgbClr val="002060"/>
                </a:solidFill>
                <a:latin typeface="Arial" panose="020B0604020202020204" pitchFamily="34" charset="0"/>
                <a:cs typeface="Arial" panose="020B0604020202020204" pitchFamily="34" charset="0"/>
              </a:rPr>
              <a:t>IMERG and GPROF exhibit varying performance for GMI measurements over different oceanic regions </a:t>
            </a:r>
            <a:r>
              <a:rPr lang="en-US" sz="2000" dirty="0">
                <a:solidFill>
                  <a:srgbClr val="002060"/>
                </a:solidFill>
                <a:latin typeface="Arial" panose="020B0604020202020204" pitchFamily="34" charset="0"/>
                <a:cs typeface="Arial" panose="020B0604020202020204" pitchFamily="34" charset="0"/>
              </a:rPr>
              <a:t>– highlights requirement for more oceanic evaluation of spaceborne precipitation products.</a:t>
            </a:r>
          </a:p>
          <a:p>
            <a:pPr marL="342900" indent="-34290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IMERG decreases GPROF oceanic mean biases for PAIH and PHKI, whilst increasing them for PHMO and KWAJ.  IMERG has more variable oceanic biases and weaker correlation with GRs than GPROF.</a:t>
            </a:r>
          </a:p>
          <a:p>
            <a:pPr marL="285750" indent="-28575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err="1">
                <a:solidFill>
                  <a:srgbClr val="002060"/>
                </a:solidFill>
                <a:latin typeface="Arial" panose="020B0604020202020204" pitchFamily="34" charset="0"/>
                <a:cs typeface="Arial" panose="020B0604020202020204" pitchFamily="34" charset="0"/>
              </a:rPr>
              <a:t>GRtoGPROFtoIMERG</a:t>
            </a:r>
            <a:r>
              <a:rPr lang="en-US" sz="2000" b="1" dirty="0">
                <a:solidFill>
                  <a:srgbClr val="002060"/>
                </a:solidFill>
                <a:latin typeface="Arial" panose="020B0604020202020204" pitchFamily="34" charset="0"/>
                <a:cs typeface="Arial" panose="020B0604020202020204" pitchFamily="34" charset="0"/>
              </a:rPr>
              <a:t> matchup files to be produced and available publicly later in 2022.</a:t>
            </a:r>
          </a:p>
          <a:p>
            <a:pPr marL="342900" indent="-34290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Next steps - Include Validation Network’s 3D reflectivity, water content and hydrometeor identification profiles in analysis.</a:t>
            </a:r>
          </a:p>
        </p:txBody>
      </p:sp>
    </p:spTree>
    <p:extLst>
      <p:ext uri="{BB962C8B-B14F-4D97-AF65-F5344CB8AC3E}">
        <p14:creationId xmlns:p14="http://schemas.microsoft.com/office/powerpoint/2010/main" val="3676019422"/>
      </p:ext>
    </p:extLst>
  </p:cSld>
  <p:clrMapOvr>
    <a:masterClrMapping/>
  </p:clrMapOvr>
  <p:transition spd="med"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References</a:t>
            </a:r>
          </a:p>
        </p:txBody>
      </p:sp>
      <p:sp>
        <p:nvSpPr>
          <p:cNvPr id="5" name="Content Placeholder 2">
            <a:extLst>
              <a:ext uri="{FF2B5EF4-FFF2-40B4-BE49-F238E27FC236}">
                <a16:creationId xmlns:a16="http://schemas.microsoft.com/office/drawing/2014/main" id="{0A67ACD8-FE2B-4651-AC2F-F9AB2D0229BD}"/>
              </a:ext>
            </a:extLst>
          </p:cNvPr>
          <p:cNvSpPr txBox="1">
            <a:spLocks/>
          </p:cNvSpPr>
          <p:nvPr/>
        </p:nvSpPr>
        <p:spPr bwMode="auto">
          <a:xfrm>
            <a:off x="764122" y="1684687"/>
            <a:ext cx="10663756" cy="4108734"/>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r>
              <a:rPr lang="en-US" sz="2000" dirty="0">
                <a:solidFill>
                  <a:srgbClr val="002060"/>
                </a:solidFill>
              </a:rPr>
              <a:t>Gatlin, P.N., Petersen, W.A., </a:t>
            </a:r>
            <a:r>
              <a:rPr lang="en-US" sz="2000" dirty="0" err="1">
                <a:solidFill>
                  <a:srgbClr val="002060"/>
                </a:solidFill>
              </a:rPr>
              <a:t>Pippitt</a:t>
            </a:r>
            <a:r>
              <a:rPr lang="en-US" sz="2000" dirty="0">
                <a:solidFill>
                  <a:srgbClr val="002060"/>
                </a:solidFill>
              </a:rPr>
              <a:t>, J.L., Berendes, T.A., Wolff, D.B. and Tokay, A. (2020).  The GPM Validation Network and Evaluation of Satellite-Based Retrievals of the Rain Drop Size Distribution.  </a:t>
            </a:r>
            <a:r>
              <a:rPr lang="en-US" sz="2000" i="1" dirty="0">
                <a:solidFill>
                  <a:srgbClr val="002060"/>
                </a:solidFill>
              </a:rPr>
              <a:t>Atmosphere, 11</a:t>
            </a:r>
            <a:r>
              <a:rPr lang="en-US" sz="2000" dirty="0">
                <a:solidFill>
                  <a:srgbClr val="002060"/>
                </a:solidFill>
              </a:rPr>
              <a:t>(9), p.1010.  </a:t>
            </a:r>
            <a:r>
              <a:rPr lang="en-US" sz="2000" u="sng" dirty="0">
                <a:solidFill>
                  <a:srgbClr val="002060"/>
                </a:solidFill>
                <a:hlinkClick r:id="rId2">
                  <a:extLst>
                    <a:ext uri="{A12FA001-AC4F-418D-AE19-62706E023703}">
                      <ahyp:hlinkClr xmlns:ahyp="http://schemas.microsoft.com/office/drawing/2018/hyperlinkcolor" val="tx"/>
                    </a:ext>
                  </a:extLst>
                </a:hlinkClick>
              </a:rPr>
              <a:t>https://doi.org/10.3390/atmos11091010</a:t>
            </a:r>
            <a:endParaRPr lang="en-US" sz="2000" u="sng" dirty="0">
              <a:solidFill>
                <a:srgbClr val="002060"/>
              </a:solidFill>
            </a:endParaRPr>
          </a:p>
          <a:p>
            <a:endParaRPr lang="en-US" sz="2000" dirty="0">
              <a:solidFill>
                <a:srgbClr val="002060"/>
              </a:solidFill>
            </a:endParaRPr>
          </a:p>
          <a:p>
            <a:r>
              <a:rPr lang="en-US" sz="2000" dirty="0">
                <a:solidFill>
                  <a:srgbClr val="002060"/>
                </a:solidFill>
              </a:rPr>
              <a:t>NASA (2021).  Global Precipitation Measurement (GPM) Mission Ground Validation System – Validation Network Data Product User’s Guide – Volume 2 – GPM Data Products.  Accessed May 5, 2022, https://gpm.nasa.gov/sites/default/files/document_files/Val_Network_Users_Guide_Vol_2_Nov2015.pdf.</a:t>
            </a:r>
          </a:p>
          <a:p>
            <a:endParaRPr lang="en-GB" sz="2400" kern="0" dirty="0">
              <a:solidFill>
                <a:schemeClr val="accent3">
                  <a:lumMod val="10000"/>
                </a:schemeClr>
              </a:solidFill>
            </a:endParaRPr>
          </a:p>
          <a:p>
            <a:r>
              <a:rPr lang="en-US" sz="2000" b="0" i="0" dirty="0">
                <a:solidFill>
                  <a:srgbClr val="002060"/>
                </a:solidFill>
                <a:effectLst/>
                <a:latin typeface="Arial" panose="020B0604020202020204" pitchFamily="34" charset="0"/>
              </a:rPr>
              <a:t>Rajagopal, M., Zipser, E., Huffman, G., Russell, J. and Tan, J., 2021. Comparisons of IMERG version 06 precipitation at and between passive microwave overpasses in the tropics. </a:t>
            </a:r>
            <a:r>
              <a:rPr lang="en-US" sz="2000" b="0" i="1" dirty="0">
                <a:solidFill>
                  <a:srgbClr val="002060"/>
                </a:solidFill>
                <a:effectLst/>
                <a:latin typeface="Arial" panose="020B0604020202020204" pitchFamily="34" charset="0"/>
              </a:rPr>
              <a:t>Journal of Hydrometeorology</a:t>
            </a:r>
            <a:r>
              <a:rPr lang="en-US" sz="2000" b="0" i="0" dirty="0">
                <a:solidFill>
                  <a:srgbClr val="002060"/>
                </a:solidFill>
                <a:effectLst/>
                <a:latin typeface="Arial" panose="020B0604020202020204" pitchFamily="34" charset="0"/>
              </a:rPr>
              <a:t>, </a:t>
            </a:r>
            <a:r>
              <a:rPr lang="en-US" sz="2000" b="0" i="1" dirty="0">
                <a:solidFill>
                  <a:srgbClr val="002060"/>
                </a:solidFill>
                <a:effectLst/>
                <a:latin typeface="Arial" panose="020B0604020202020204" pitchFamily="34" charset="0"/>
              </a:rPr>
              <a:t>22</a:t>
            </a:r>
            <a:r>
              <a:rPr lang="en-US" sz="2000" b="0" i="0" dirty="0">
                <a:solidFill>
                  <a:srgbClr val="002060"/>
                </a:solidFill>
                <a:effectLst/>
                <a:latin typeface="Arial" panose="020B0604020202020204" pitchFamily="34" charset="0"/>
              </a:rPr>
              <a:t>(8), pp.2117-2130. </a:t>
            </a:r>
            <a:r>
              <a:rPr lang="en-US" sz="2000" b="0" i="0" u="none" strike="noStrike" dirty="0">
                <a:solidFill>
                  <a:srgbClr val="00206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https://doi.org/10.1175/JHM-D-20-0226.1</a:t>
            </a:r>
            <a:endParaRPr lang="en-GB" sz="2000" kern="0" dirty="0">
              <a:solidFill>
                <a:srgbClr val="002060"/>
              </a:solidFill>
              <a:latin typeface="Arial" panose="020B0604020202020204" pitchFamily="34" charset="0"/>
              <a:cs typeface="Arial" panose="020B0604020202020204" pitchFamily="34" charset="0"/>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endParaRPr lang="en-GB" sz="2000" kern="0" dirty="0">
              <a:solidFill>
                <a:schemeClr val="accent3">
                  <a:lumMod val="10000"/>
                </a:schemeClr>
              </a:solidFill>
            </a:endParaRPr>
          </a:p>
          <a:p>
            <a:pPr marL="457200" indent="-457200">
              <a:buFont typeface="+mj-lt"/>
              <a:buAutoNum type="arabicPeriod"/>
            </a:pPr>
            <a:endParaRPr lang="en-GB" sz="2400" kern="0" dirty="0">
              <a:solidFill>
                <a:schemeClr val="accent3">
                  <a:lumMod val="10000"/>
                </a:schemeClr>
              </a:solidFill>
            </a:endParaRPr>
          </a:p>
          <a:p>
            <a:endParaRPr lang="en-GB" sz="2400" kern="0" dirty="0">
              <a:solidFill>
                <a:schemeClr val="accent3">
                  <a:lumMod val="10000"/>
                </a:schemeClr>
              </a:solidFill>
            </a:endParaRPr>
          </a:p>
          <a:p>
            <a:pPr marL="0" indent="0">
              <a:buFontTx/>
              <a:buNone/>
            </a:pPr>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pPr marL="285750" indent="-285750">
              <a:buFont typeface="Arial" panose="020B0604020202020204" pitchFamily="34" charset="0"/>
              <a:buChar char="•"/>
            </a:pPr>
            <a:endParaRPr lang="en-GB" sz="2400" kern="0" dirty="0">
              <a:solidFill>
                <a:schemeClr val="accent3">
                  <a:lumMod val="10000"/>
                </a:schemeClr>
              </a:solidFill>
            </a:endParaRPr>
          </a:p>
          <a:p>
            <a:endParaRPr lang="en-US" sz="2400" kern="0" dirty="0">
              <a:solidFill>
                <a:srgbClr val="002060"/>
              </a:solidFill>
            </a:endParaRPr>
          </a:p>
        </p:txBody>
      </p:sp>
    </p:spTree>
    <p:extLst>
      <p:ext uri="{BB962C8B-B14F-4D97-AF65-F5344CB8AC3E}">
        <p14:creationId xmlns:p14="http://schemas.microsoft.com/office/powerpoint/2010/main" val="400489223"/>
      </p:ext>
    </p:extLst>
  </p:cSld>
  <p:clrMapOvr>
    <a:masterClrMapping/>
  </p:clrMapOvr>
  <p:transition spd="med"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Supplementary Material</a:t>
            </a:r>
          </a:p>
        </p:txBody>
      </p:sp>
    </p:spTree>
    <p:extLst>
      <p:ext uri="{BB962C8B-B14F-4D97-AF65-F5344CB8AC3E}">
        <p14:creationId xmlns:p14="http://schemas.microsoft.com/office/powerpoint/2010/main" val="2822111848"/>
      </p:ext>
    </p:extLst>
  </p:cSld>
  <p:clrMapOvr>
    <a:masterClrMapping/>
  </p:clrMapOvr>
  <p:transition spd="med"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40C77674-DB46-4815-9BF7-CD72DE6548F3}"/>
              </a:ext>
            </a:extLst>
          </p:cNvPr>
          <p:cNvPicPr>
            <a:picLocks noChangeAspect="1"/>
          </p:cNvPicPr>
          <p:nvPr/>
        </p:nvPicPr>
        <p:blipFill rotWithShape="1">
          <a:blip r:embed="rId2"/>
          <a:srcRect l="10000" t="21110" r="68828" b="21984"/>
          <a:stretch/>
        </p:blipFill>
        <p:spPr>
          <a:xfrm>
            <a:off x="8590353" y="1762721"/>
            <a:ext cx="2631775" cy="1989464"/>
          </a:xfrm>
          <a:prstGeom prst="rect">
            <a:avLst/>
          </a:prstGeom>
        </p:spPr>
      </p:pic>
      <p:pic>
        <p:nvPicPr>
          <p:cNvPr id="21" name="Picture 20">
            <a:extLst>
              <a:ext uri="{FF2B5EF4-FFF2-40B4-BE49-F238E27FC236}">
                <a16:creationId xmlns:a16="http://schemas.microsoft.com/office/drawing/2014/main" id="{D7AF148D-AFCA-4B20-84B5-E2E5F15C174D}"/>
              </a:ext>
            </a:extLst>
          </p:cNvPr>
          <p:cNvPicPr>
            <a:picLocks noChangeAspect="1"/>
          </p:cNvPicPr>
          <p:nvPr/>
        </p:nvPicPr>
        <p:blipFill rotWithShape="1">
          <a:blip r:embed="rId3"/>
          <a:srcRect l="9922" t="21668" r="69141" b="26749"/>
          <a:stretch/>
        </p:blipFill>
        <p:spPr>
          <a:xfrm>
            <a:off x="8590353" y="4607182"/>
            <a:ext cx="2555230" cy="1770579"/>
          </a:xfrm>
          <a:prstGeom prst="rect">
            <a:avLst/>
          </a:prstGeom>
        </p:spPr>
      </p:pic>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764122" y="1762721"/>
            <a:ext cx="6379628"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Ground Radar (GR) to GPROF-GMI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5" name="TextBox 4">
            <a:extLst>
              <a:ext uri="{FF2B5EF4-FFF2-40B4-BE49-F238E27FC236}">
                <a16:creationId xmlns:a16="http://schemas.microsoft.com/office/drawing/2014/main" id="{DC57B35C-2E7D-45DC-A51C-0A2408A07202}"/>
              </a:ext>
            </a:extLst>
          </p:cNvPr>
          <p:cNvSpPr txBox="1"/>
          <p:nvPr/>
        </p:nvSpPr>
        <p:spPr>
          <a:xfrm>
            <a:off x="8402052" y="946097"/>
            <a:ext cx="3008376"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Line of Sight</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934C7A41-9E51-45B8-BBB6-35EB3DF10133}"/>
              </a:ext>
            </a:extLst>
          </p:cNvPr>
          <p:cNvSpPr txBox="1"/>
          <p:nvPr/>
        </p:nvSpPr>
        <p:spPr>
          <a:xfrm>
            <a:off x="8218382" y="3878779"/>
            <a:ext cx="3375716"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Vertical Profile</a:t>
            </a:r>
          </a:p>
        </p:txBody>
      </p:sp>
      <p:sp>
        <p:nvSpPr>
          <p:cNvPr id="12" name="TextBox 11">
            <a:extLst>
              <a:ext uri="{FF2B5EF4-FFF2-40B4-BE49-F238E27FC236}">
                <a16:creationId xmlns:a16="http://schemas.microsoft.com/office/drawing/2014/main" id="{35069FDA-73C6-40BD-915F-CE4C09707075}"/>
              </a:ext>
            </a:extLst>
          </p:cNvPr>
          <p:cNvSpPr txBox="1"/>
          <p:nvPr/>
        </p:nvSpPr>
        <p:spPr>
          <a:xfrm>
            <a:off x="11048524" y="2648032"/>
            <a:ext cx="448804" cy="307777"/>
          </a:xfrm>
          <a:prstGeom prst="rect">
            <a:avLst/>
          </a:prstGeom>
          <a:noFill/>
        </p:spPr>
        <p:txBody>
          <a:bodyPr wrap="square" rtlCol="0">
            <a:spAutoFit/>
          </a:bodyPr>
          <a:lstStyle/>
          <a:p>
            <a:r>
              <a:rPr lang="en-US" sz="1400" dirty="0">
                <a:solidFill>
                  <a:srgbClr val="002060"/>
                </a:solidFill>
                <a:latin typeface="Calibri" panose="020F0502020204030204" pitchFamily="34" charset="0"/>
              </a:rPr>
              <a:t>GR</a:t>
            </a:r>
          </a:p>
        </p:txBody>
      </p:sp>
      <p:sp>
        <p:nvSpPr>
          <p:cNvPr id="13" name="TextBox 12">
            <a:extLst>
              <a:ext uri="{FF2B5EF4-FFF2-40B4-BE49-F238E27FC236}">
                <a16:creationId xmlns:a16="http://schemas.microsoft.com/office/drawing/2014/main" id="{FEB4A1DC-F1FA-4F7C-B69F-0B3C88277F83}"/>
              </a:ext>
            </a:extLst>
          </p:cNvPr>
          <p:cNvSpPr txBox="1"/>
          <p:nvPr/>
        </p:nvSpPr>
        <p:spPr>
          <a:xfrm>
            <a:off x="11000454" y="5341372"/>
            <a:ext cx="448804" cy="307777"/>
          </a:xfrm>
          <a:prstGeom prst="rect">
            <a:avLst/>
          </a:prstGeom>
          <a:noFill/>
        </p:spPr>
        <p:txBody>
          <a:bodyPr wrap="square" rtlCol="0">
            <a:spAutoFit/>
          </a:bodyPr>
          <a:lstStyle/>
          <a:p>
            <a:r>
              <a:rPr lang="en-US" sz="1400" dirty="0">
                <a:solidFill>
                  <a:srgbClr val="002060"/>
                </a:solidFill>
                <a:latin typeface="Calibri" panose="020F0502020204030204" pitchFamily="34" charset="0"/>
              </a:rPr>
              <a:t>GR</a:t>
            </a:r>
          </a:p>
        </p:txBody>
      </p:sp>
      <p:pic>
        <p:nvPicPr>
          <p:cNvPr id="14" name="Picture 13">
            <a:extLst>
              <a:ext uri="{FF2B5EF4-FFF2-40B4-BE49-F238E27FC236}">
                <a16:creationId xmlns:a16="http://schemas.microsoft.com/office/drawing/2014/main" id="{D020D959-F1B0-48E2-A7F6-1B475A7C0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5261" y="1266354"/>
            <a:ext cx="736048" cy="466654"/>
          </a:xfrm>
          <a:prstGeom prst="rect">
            <a:avLst/>
          </a:prstGeom>
        </p:spPr>
      </p:pic>
      <p:sp>
        <p:nvSpPr>
          <p:cNvPr id="16" name="TextBox 15">
            <a:extLst>
              <a:ext uri="{FF2B5EF4-FFF2-40B4-BE49-F238E27FC236}">
                <a16:creationId xmlns:a16="http://schemas.microsoft.com/office/drawing/2014/main" id="{0D988FCC-66A9-4D03-B57F-52F6129A3610}"/>
              </a:ext>
            </a:extLst>
          </p:cNvPr>
          <p:cNvSpPr txBox="1"/>
          <p:nvPr/>
        </p:nvSpPr>
        <p:spPr>
          <a:xfrm>
            <a:off x="10021309" y="1288189"/>
            <a:ext cx="672477" cy="523220"/>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pic>
        <p:nvPicPr>
          <p:cNvPr id="17" name="Picture 16">
            <a:extLst>
              <a:ext uri="{FF2B5EF4-FFF2-40B4-BE49-F238E27FC236}">
                <a16:creationId xmlns:a16="http://schemas.microsoft.com/office/drawing/2014/main" id="{ECCE9081-220B-42A0-9CA2-9D962B592F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5261" y="4173194"/>
            <a:ext cx="736048" cy="466654"/>
          </a:xfrm>
          <a:prstGeom prst="rect">
            <a:avLst/>
          </a:prstGeom>
        </p:spPr>
      </p:pic>
      <p:sp>
        <p:nvSpPr>
          <p:cNvPr id="18" name="TextBox 17">
            <a:extLst>
              <a:ext uri="{FF2B5EF4-FFF2-40B4-BE49-F238E27FC236}">
                <a16:creationId xmlns:a16="http://schemas.microsoft.com/office/drawing/2014/main" id="{444C3A3E-B715-406D-A1FD-21034F52C09E}"/>
              </a:ext>
            </a:extLst>
          </p:cNvPr>
          <p:cNvSpPr txBox="1"/>
          <p:nvPr/>
        </p:nvSpPr>
        <p:spPr>
          <a:xfrm>
            <a:off x="10008962" y="4144911"/>
            <a:ext cx="672477" cy="523220"/>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pic>
        <p:nvPicPr>
          <p:cNvPr id="20" name="Picture 19">
            <a:extLst>
              <a:ext uri="{FF2B5EF4-FFF2-40B4-BE49-F238E27FC236}">
                <a16:creationId xmlns:a16="http://schemas.microsoft.com/office/drawing/2014/main" id="{0E10AAF1-FB28-4D32-8823-9884DB4D68F6}"/>
              </a:ext>
            </a:extLst>
          </p:cNvPr>
          <p:cNvPicPr>
            <a:picLocks noChangeAspect="1"/>
          </p:cNvPicPr>
          <p:nvPr/>
        </p:nvPicPr>
        <p:blipFill rotWithShape="1">
          <a:blip r:embed="rId5"/>
          <a:srcRect l="66783" t="48276" r="32150" b="42248"/>
          <a:stretch/>
        </p:blipFill>
        <p:spPr>
          <a:xfrm flipH="1">
            <a:off x="11048524" y="5559073"/>
            <a:ext cx="246887" cy="523221"/>
          </a:xfrm>
          <a:prstGeom prst="rect">
            <a:avLst/>
          </a:prstGeom>
        </p:spPr>
      </p:pic>
      <p:pic>
        <p:nvPicPr>
          <p:cNvPr id="22" name="Picture 21">
            <a:extLst>
              <a:ext uri="{FF2B5EF4-FFF2-40B4-BE49-F238E27FC236}">
                <a16:creationId xmlns:a16="http://schemas.microsoft.com/office/drawing/2014/main" id="{0725BFE2-25C2-4052-A33C-50B9E2669843}"/>
              </a:ext>
            </a:extLst>
          </p:cNvPr>
          <p:cNvPicPr>
            <a:picLocks noChangeAspect="1"/>
          </p:cNvPicPr>
          <p:nvPr/>
        </p:nvPicPr>
        <p:blipFill rotWithShape="1">
          <a:blip r:embed="rId5"/>
          <a:srcRect l="66783" t="48276" r="32150" b="42248"/>
          <a:stretch/>
        </p:blipFill>
        <p:spPr>
          <a:xfrm flipH="1">
            <a:off x="11098684" y="2906844"/>
            <a:ext cx="246887" cy="523221"/>
          </a:xfrm>
          <a:prstGeom prst="rect">
            <a:avLst/>
          </a:prstGeom>
        </p:spPr>
      </p:pic>
      <p:sp>
        <p:nvSpPr>
          <p:cNvPr id="24" name="TextBox 23">
            <a:extLst>
              <a:ext uri="{FF2B5EF4-FFF2-40B4-BE49-F238E27FC236}">
                <a16:creationId xmlns:a16="http://schemas.microsoft.com/office/drawing/2014/main" id="{D0976F1A-4071-4230-9C9E-1B36E7519F2A}"/>
              </a:ext>
            </a:extLst>
          </p:cNvPr>
          <p:cNvSpPr txBox="1"/>
          <p:nvPr/>
        </p:nvSpPr>
        <p:spPr>
          <a:xfrm>
            <a:off x="681545" y="2586651"/>
            <a:ext cx="7173432" cy="341632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Matchup event criterion: GPM Core 2AKu product identifies certain rain for &gt;100 grid pixels (4 km x 4 km) within 100 km of GR</a:t>
            </a:r>
          </a:p>
          <a:p>
            <a:endParaRPr lang="en-US" sz="18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3D spatial matchups: GPROF near-surface precipitation field is matched to GR reflectivity and dual-polarization fields along:</a:t>
            </a:r>
          </a:p>
          <a:p>
            <a:pPr marL="742950" lvl="1"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Line of sight</a:t>
            </a:r>
          </a:p>
          <a:p>
            <a:pPr marL="742950" lvl="1"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Vertical profile</a:t>
            </a:r>
          </a:p>
          <a:p>
            <a:pPr marL="742950" lvl="1" indent="-285750">
              <a:buFont typeface="Arial" panose="020B0604020202020204" pitchFamily="34" charset="0"/>
              <a:buChar char="•"/>
            </a:pPr>
            <a:endParaRPr lang="en-US" sz="18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Temporal matchups: GR scan set with first sweep closest in time to GPM Core overpass time is selected.</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A9CC6593-FF6E-4652-A8FA-2C08E5290205}"/>
              </a:ext>
            </a:extLst>
          </p:cNvPr>
          <p:cNvCxnSpPr/>
          <p:nvPr/>
        </p:nvCxnSpPr>
        <p:spPr bwMode="auto">
          <a:xfrm>
            <a:off x="8334138" y="3850204"/>
            <a:ext cx="3192046" cy="0"/>
          </a:xfrm>
          <a:prstGeom prst="line">
            <a:avLst/>
          </a:prstGeom>
          <a:solidFill>
            <a:schemeClr val="accent1"/>
          </a:solidFill>
          <a:ln w="12700" cap="flat" cmpd="sng" algn="ctr">
            <a:solidFill>
              <a:schemeClr val="accent3">
                <a:lumMod val="10000"/>
              </a:schemeClr>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CA61752-ADC9-485F-86B2-48870700F15B}"/>
              </a:ext>
            </a:extLst>
          </p:cNvPr>
          <p:cNvCxnSpPr>
            <a:cxnSpLocks/>
          </p:cNvCxnSpPr>
          <p:nvPr/>
        </p:nvCxnSpPr>
        <p:spPr bwMode="auto">
          <a:xfrm flipV="1">
            <a:off x="9285261" y="4607182"/>
            <a:ext cx="448804" cy="1475112"/>
          </a:xfrm>
          <a:prstGeom prst="line">
            <a:avLst/>
          </a:prstGeom>
          <a:solidFill>
            <a:schemeClr val="accent1"/>
          </a:solidFill>
          <a:ln w="12700" cap="flat" cmpd="sng" algn="ctr">
            <a:solidFill>
              <a:schemeClr val="accent3">
                <a:lumMod val="10000"/>
              </a:schemeClr>
            </a:solidFill>
            <a:prstDash val="solid"/>
            <a:round/>
            <a:headEnd type="none" w="med" len="med"/>
            <a:tailEnd type="none" w="med" len="med"/>
          </a:ln>
          <a:effectLst/>
        </p:spPr>
      </p:cxnSp>
    </p:spTree>
    <p:extLst>
      <p:ext uri="{BB962C8B-B14F-4D97-AF65-F5344CB8AC3E}">
        <p14:creationId xmlns:p14="http://schemas.microsoft.com/office/powerpoint/2010/main" val="1597118787"/>
      </p:ext>
    </p:extLst>
  </p:cSld>
  <p:clrMapOvr>
    <a:masterClrMapping/>
  </p:clrMapOvr>
  <p:transition spd="med"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764122" y="1493240"/>
            <a:ext cx="6379628"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GR to GPROF-GMI to IMERG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24" name="TextBox 23">
            <a:extLst>
              <a:ext uri="{FF2B5EF4-FFF2-40B4-BE49-F238E27FC236}">
                <a16:creationId xmlns:a16="http://schemas.microsoft.com/office/drawing/2014/main" id="{D0976F1A-4071-4230-9C9E-1B36E7519F2A}"/>
              </a:ext>
            </a:extLst>
          </p:cNvPr>
          <p:cNvSpPr txBox="1"/>
          <p:nvPr/>
        </p:nvSpPr>
        <p:spPr>
          <a:xfrm>
            <a:off x="838899" y="1980222"/>
            <a:ext cx="10996520" cy="1692771"/>
          </a:xfrm>
          <a:prstGeom prst="rect">
            <a:avLst/>
          </a:prstGeom>
          <a:noFill/>
        </p:spPr>
        <p:txBody>
          <a:bodyPr wrap="square" rtlCol="0">
            <a:spAutoFit/>
          </a:bodyPr>
          <a:lstStyle/>
          <a:p>
            <a:r>
              <a:rPr lang="en-US" sz="1800" dirty="0">
                <a:solidFill>
                  <a:srgbClr val="002060"/>
                </a:solidFill>
                <a:latin typeface="Arial" panose="020B0604020202020204" pitchFamily="34" charset="0"/>
                <a:cs typeface="Arial" panose="020B0604020202020204" pitchFamily="34" charset="0"/>
              </a:rPr>
              <a:t>Uses an approximation of the IMERG backward gridding technique for gridding precipitation at the GPROF-footprint scale.</a:t>
            </a:r>
          </a:p>
          <a:p>
            <a:pPr marL="342900" indent="-342900">
              <a:buFont typeface="+mj-lt"/>
              <a:buAutoNum type="arabicPeriod"/>
            </a:pPr>
            <a:r>
              <a:rPr lang="en-US" sz="1400" dirty="0">
                <a:solidFill>
                  <a:srgbClr val="002060"/>
                </a:solidFill>
                <a:latin typeface="Arial" panose="020B0604020202020204" pitchFamily="34" charset="0"/>
                <a:cs typeface="Arial" panose="020B0604020202020204" pitchFamily="34" charset="0"/>
              </a:rPr>
              <a:t>Assign footprint precipitation rates to a 0.025-degree grid using a nearest neighbor population technique;</a:t>
            </a:r>
          </a:p>
          <a:p>
            <a:pPr marL="342900" indent="-342900">
              <a:buFont typeface="+mj-lt"/>
              <a:buAutoNum type="arabicPeriod"/>
            </a:pPr>
            <a:r>
              <a:rPr lang="en-US" sz="1400" dirty="0">
                <a:solidFill>
                  <a:srgbClr val="002060"/>
                </a:solidFill>
                <a:latin typeface="Arial" panose="020B0604020202020204" pitchFamily="34" charset="0"/>
                <a:cs typeface="Arial" panose="020B0604020202020204" pitchFamily="34" charset="0"/>
              </a:rPr>
              <a:t>Coarsen the 0.025-degree precipitation grid to the IMERG 0.1-degree resolution.</a:t>
            </a:r>
            <a:r>
              <a:rPr lang="en-US" sz="1800" dirty="0">
                <a:solidFill>
                  <a:srgbClr val="00206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pic>
        <p:nvPicPr>
          <p:cNvPr id="23" name="Picture 22" descr="A screenshot of a video game&#10;&#10;Description automatically generated with medium confidence">
            <a:extLst>
              <a:ext uri="{FF2B5EF4-FFF2-40B4-BE49-F238E27FC236}">
                <a16:creationId xmlns:a16="http://schemas.microsoft.com/office/drawing/2014/main" id="{332ED3CD-4E18-4C76-99E0-828D2B871972}"/>
              </a:ext>
            </a:extLst>
          </p:cNvPr>
          <p:cNvPicPr>
            <a:picLocks noChangeAspect="1"/>
          </p:cNvPicPr>
          <p:nvPr/>
        </p:nvPicPr>
        <p:blipFill rotWithShape="1">
          <a:blip r:embed="rId2">
            <a:extLst>
              <a:ext uri="{28A0092B-C50C-407E-A947-70E740481C1C}">
                <a14:useLocalDpi xmlns:a14="http://schemas.microsoft.com/office/drawing/2010/main" val="0"/>
              </a:ext>
            </a:extLst>
          </a:blip>
          <a:srcRect l="1" t="2609" r="67618" b="66399"/>
          <a:stretch/>
        </p:blipFill>
        <p:spPr>
          <a:xfrm>
            <a:off x="948680" y="3565320"/>
            <a:ext cx="3388428" cy="2294229"/>
          </a:xfrm>
          <a:prstGeom prst="rect">
            <a:avLst/>
          </a:prstGeom>
        </p:spPr>
      </p:pic>
      <p:pic>
        <p:nvPicPr>
          <p:cNvPr id="27" name="Picture 26" descr="A screenshot of a video game&#10;&#10;Description automatically generated with medium confidence">
            <a:extLst>
              <a:ext uri="{FF2B5EF4-FFF2-40B4-BE49-F238E27FC236}">
                <a16:creationId xmlns:a16="http://schemas.microsoft.com/office/drawing/2014/main" id="{B8A35D4A-FB54-4610-BF7D-80446E65F8A6}"/>
              </a:ext>
            </a:extLst>
          </p:cNvPr>
          <p:cNvPicPr>
            <a:picLocks noChangeAspect="1"/>
          </p:cNvPicPr>
          <p:nvPr/>
        </p:nvPicPr>
        <p:blipFill rotWithShape="1">
          <a:blip r:embed="rId2">
            <a:extLst>
              <a:ext uri="{28A0092B-C50C-407E-A947-70E740481C1C}">
                <a14:useLocalDpi xmlns:a14="http://schemas.microsoft.com/office/drawing/2010/main" val="0"/>
              </a:ext>
            </a:extLst>
          </a:blip>
          <a:srcRect l="-190" t="70150" r="67809"/>
          <a:stretch/>
        </p:blipFill>
        <p:spPr>
          <a:xfrm>
            <a:off x="8446990" y="3565320"/>
            <a:ext cx="3388428" cy="2209692"/>
          </a:xfrm>
          <a:prstGeom prst="rect">
            <a:avLst/>
          </a:prstGeom>
        </p:spPr>
      </p:pic>
      <p:pic>
        <p:nvPicPr>
          <p:cNvPr id="28" name="Picture 27" descr="A screenshot of a video game&#10;&#10;Description automatically generated with medium confidence">
            <a:extLst>
              <a:ext uri="{FF2B5EF4-FFF2-40B4-BE49-F238E27FC236}">
                <a16:creationId xmlns:a16="http://schemas.microsoft.com/office/drawing/2014/main" id="{B6F9C1CA-29ED-4DF6-8EED-743A7CCF35B7}"/>
              </a:ext>
            </a:extLst>
          </p:cNvPr>
          <p:cNvPicPr>
            <a:picLocks noChangeAspect="1"/>
          </p:cNvPicPr>
          <p:nvPr/>
        </p:nvPicPr>
        <p:blipFill rotWithShape="1">
          <a:blip r:embed="rId2">
            <a:extLst>
              <a:ext uri="{28A0092B-C50C-407E-A947-70E740481C1C}">
                <a14:useLocalDpi xmlns:a14="http://schemas.microsoft.com/office/drawing/2010/main" val="0"/>
              </a:ext>
            </a:extLst>
          </a:blip>
          <a:srcRect l="-190" t="36306" r="67809" b="32702"/>
          <a:stretch/>
        </p:blipFill>
        <p:spPr>
          <a:xfrm>
            <a:off x="4697835" y="3543860"/>
            <a:ext cx="3388428" cy="2294230"/>
          </a:xfrm>
          <a:prstGeom prst="rect">
            <a:avLst/>
          </a:prstGeom>
        </p:spPr>
      </p:pic>
      <p:sp>
        <p:nvSpPr>
          <p:cNvPr id="29" name="TextBox 28">
            <a:extLst>
              <a:ext uri="{FF2B5EF4-FFF2-40B4-BE49-F238E27FC236}">
                <a16:creationId xmlns:a16="http://schemas.microsoft.com/office/drawing/2014/main" id="{41B00A97-32FB-4006-85AF-15544F1D474A}"/>
              </a:ext>
            </a:extLst>
          </p:cNvPr>
          <p:cNvSpPr txBox="1"/>
          <p:nvPr/>
        </p:nvSpPr>
        <p:spPr>
          <a:xfrm>
            <a:off x="1346924" y="6130679"/>
            <a:ext cx="9980465" cy="369332"/>
          </a:xfrm>
          <a:prstGeom prst="rect">
            <a:avLst/>
          </a:prstGeom>
          <a:noFill/>
          <a:ln w="28575">
            <a:solidFill>
              <a:srgbClr val="FF0000"/>
            </a:solid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Public matchup files (</a:t>
            </a:r>
            <a:r>
              <a:rPr lang="en-US" sz="1800" dirty="0" err="1">
                <a:solidFill>
                  <a:srgbClr val="002060"/>
                </a:solidFill>
                <a:latin typeface="Arial" panose="020B0604020202020204" pitchFamily="34" charset="0"/>
                <a:cs typeface="Arial" panose="020B0604020202020204" pitchFamily="34" charset="0"/>
              </a:rPr>
              <a:t>GRtoGPROFtoIMERG</a:t>
            </a:r>
            <a:r>
              <a:rPr lang="en-US" sz="1800" dirty="0">
                <a:solidFill>
                  <a:srgbClr val="002060"/>
                </a:solidFill>
                <a:latin typeface="Arial" panose="020B0604020202020204" pitchFamily="34" charset="0"/>
                <a:cs typeface="Arial" panose="020B0604020202020204" pitchFamily="34" charset="0"/>
              </a:rPr>
              <a:t>) to be added to the Validation Network later in 2022.</a:t>
            </a:r>
            <a:endParaRPr lang="en-US" sz="1800" dirty="0"/>
          </a:p>
        </p:txBody>
      </p:sp>
      <p:sp>
        <p:nvSpPr>
          <p:cNvPr id="30" name="TextBox 29">
            <a:extLst>
              <a:ext uri="{FF2B5EF4-FFF2-40B4-BE49-F238E27FC236}">
                <a16:creationId xmlns:a16="http://schemas.microsoft.com/office/drawing/2014/main" id="{0C5382C6-4F46-4303-A39A-02DBE4D72012}"/>
              </a:ext>
            </a:extLst>
          </p:cNvPr>
          <p:cNvSpPr txBox="1"/>
          <p:nvPr/>
        </p:nvSpPr>
        <p:spPr>
          <a:xfrm>
            <a:off x="1174458" y="3195988"/>
            <a:ext cx="2618089" cy="369332"/>
          </a:xfrm>
          <a:prstGeom prst="rect">
            <a:avLst/>
          </a:prstGeom>
          <a:no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[GPROF Footprints]</a:t>
            </a:r>
            <a:endParaRPr lang="en-US" sz="1800" dirty="0"/>
          </a:p>
        </p:txBody>
      </p:sp>
      <p:sp>
        <p:nvSpPr>
          <p:cNvPr id="31" name="TextBox 30">
            <a:extLst>
              <a:ext uri="{FF2B5EF4-FFF2-40B4-BE49-F238E27FC236}">
                <a16:creationId xmlns:a16="http://schemas.microsoft.com/office/drawing/2014/main" id="{749746AB-0265-4524-AC6B-B542517E53FE}"/>
              </a:ext>
            </a:extLst>
          </p:cNvPr>
          <p:cNvSpPr txBox="1"/>
          <p:nvPr/>
        </p:nvSpPr>
        <p:spPr>
          <a:xfrm>
            <a:off x="5028113" y="3174528"/>
            <a:ext cx="2618089" cy="369332"/>
          </a:xfrm>
          <a:prstGeom prst="rect">
            <a:avLst/>
          </a:prstGeom>
          <a:no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[0.025-Deg. Grid]</a:t>
            </a:r>
            <a:endParaRPr lang="en-US" sz="1800" dirty="0"/>
          </a:p>
        </p:txBody>
      </p:sp>
      <p:sp>
        <p:nvSpPr>
          <p:cNvPr id="32" name="TextBox 31">
            <a:extLst>
              <a:ext uri="{FF2B5EF4-FFF2-40B4-BE49-F238E27FC236}">
                <a16:creationId xmlns:a16="http://schemas.microsoft.com/office/drawing/2014/main" id="{7A93AB62-D81F-4A27-A24A-01EC102ADE38}"/>
              </a:ext>
            </a:extLst>
          </p:cNvPr>
          <p:cNvSpPr txBox="1"/>
          <p:nvPr/>
        </p:nvSpPr>
        <p:spPr>
          <a:xfrm>
            <a:off x="8927236" y="3172136"/>
            <a:ext cx="2090306" cy="369332"/>
          </a:xfrm>
          <a:prstGeom prst="rect">
            <a:avLst/>
          </a:prstGeom>
          <a:no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[0.1-Deg. Grid]</a:t>
            </a:r>
            <a:endParaRPr lang="en-US" sz="1800" dirty="0"/>
          </a:p>
        </p:txBody>
      </p:sp>
      <p:cxnSp>
        <p:nvCxnSpPr>
          <p:cNvPr id="7" name="Straight Arrow Connector 6">
            <a:extLst>
              <a:ext uri="{FF2B5EF4-FFF2-40B4-BE49-F238E27FC236}">
                <a16:creationId xmlns:a16="http://schemas.microsoft.com/office/drawing/2014/main" id="{92CE19A2-0771-4CFC-B794-4155C82EF2CE}"/>
              </a:ext>
            </a:extLst>
          </p:cNvPr>
          <p:cNvCxnSpPr/>
          <p:nvPr/>
        </p:nvCxnSpPr>
        <p:spPr bwMode="auto">
          <a:xfrm>
            <a:off x="4211273" y="3909270"/>
            <a:ext cx="587230"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A8960D87-71AF-4CC1-9208-0DF8C8F9F597}"/>
              </a:ext>
            </a:extLst>
          </p:cNvPr>
          <p:cNvCxnSpPr/>
          <p:nvPr/>
        </p:nvCxnSpPr>
        <p:spPr bwMode="auto">
          <a:xfrm>
            <a:off x="7950980" y="3909270"/>
            <a:ext cx="587230"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sp>
        <p:nvSpPr>
          <p:cNvPr id="34" name="TextBox 33">
            <a:extLst>
              <a:ext uri="{FF2B5EF4-FFF2-40B4-BE49-F238E27FC236}">
                <a16:creationId xmlns:a16="http://schemas.microsoft.com/office/drawing/2014/main" id="{10677C5B-313D-4D4F-B559-88197B33A4E2}"/>
              </a:ext>
            </a:extLst>
          </p:cNvPr>
          <p:cNvSpPr txBox="1"/>
          <p:nvPr/>
        </p:nvSpPr>
        <p:spPr>
          <a:xfrm>
            <a:off x="8660235" y="5759824"/>
            <a:ext cx="3531765" cy="307777"/>
          </a:xfrm>
          <a:prstGeom prst="rect">
            <a:avLst/>
          </a:prstGeom>
          <a:noFill/>
          <a:ln w="28575">
            <a:noFill/>
          </a:ln>
        </p:spPr>
        <p:txBody>
          <a:bodyPr wrap="square">
            <a:spAutoFit/>
          </a:bodyPr>
          <a:lstStyle/>
          <a:p>
            <a:r>
              <a:rPr lang="en-US" sz="1400" dirty="0">
                <a:solidFill>
                  <a:srgbClr val="002060"/>
                </a:solidFill>
                <a:latin typeface="Arial" panose="020B0604020202020204" pitchFamily="34" charset="0"/>
                <a:cs typeface="Arial" panose="020B0604020202020204" pitchFamily="34" charset="0"/>
              </a:rPr>
              <a:t>Directly comparable to IMERG</a:t>
            </a:r>
            <a:endParaRPr lang="en-US" sz="1400" dirty="0"/>
          </a:p>
        </p:txBody>
      </p:sp>
    </p:spTree>
    <p:extLst>
      <p:ext uri="{BB962C8B-B14F-4D97-AF65-F5344CB8AC3E}">
        <p14:creationId xmlns:p14="http://schemas.microsoft.com/office/powerpoint/2010/main" val="3901177589"/>
      </p:ext>
    </p:extLst>
  </p:cSld>
  <p:clrMapOvr>
    <a:masterClrMapping/>
  </p:clrMapOvr>
  <p:transition spd="med" advClick="0"/>
</p:sld>
</file>

<file path=ppt/theme/theme1.xml><?xml version="1.0" encoding="utf-8"?>
<a:theme xmlns:a="http://schemas.openxmlformats.org/drawingml/2006/main" name="GPM_theme">
  <a:themeElements>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bg1"/>
            </a:solidFill>
            <a:effectLst/>
            <a:latin typeface="Book Antiqu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bg1"/>
            </a:solidFill>
            <a:effectLst/>
            <a:latin typeface="Book Antiqua" charset="0"/>
          </a:defRPr>
        </a:defPPr>
      </a:lstStyle>
    </a:lnDef>
    <a:txDef>
      <a:spPr>
        <a:noFill/>
      </a:spPr>
      <a:bodyPr wrap="square" rtlCol="0">
        <a:spAutoFit/>
      </a:bodyPr>
      <a:lstStyle>
        <a:defPPr>
          <a:defRPr sz="1800" dirty="0" smtClean="0">
            <a:latin typeface="Calibri" panose="020F0502020204030204" pitchFamily="34" charset="0"/>
          </a:defRPr>
        </a:defPPr>
      </a:lstStyle>
    </a:tx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8">
        <a:dk1>
          <a:srgbClr val="000066"/>
        </a:dk1>
        <a:lt1>
          <a:srgbClr val="FFFFFF"/>
        </a:lt1>
        <a:dk2>
          <a:srgbClr val="000000"/>
        </a:dk2>
        <a:lt2>
          <a:srgbClr val="FFFF00"/>
        </a:lt2>
        <a:accent1>
          <a:srgbClr val="6600FF"/>
        </a:accent1>
        <a:accent2>
          <a:srgbClr val="009900"/>
        </a:accent2>
        <a:accent3>
          <a:srgbClr val="AAAAAA"/>
        </a:accent3>
        <a:accent4>
          <a:srgbClr val="DADADA"/>
        </a:accent4>
        <a:accent5>
          <a:srgbClr val="B8AAFF"/>
        </a:accent5>
        <a:accent6>
          <a:srgbClr val="008A00"/>
        </a:accent6>
        <a:hlink>
          <a:srgbClr val="FF9900"/>
        </a:hlink>
        <a:folHlink>
          <a:srgbClr val="CECECE"/>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PM_theme" id="{24279019-ED16-4D28-8778-1C11BC61844E}" vid="{C07569FF-6084-473E-9AB9-66D5D89242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GPM_theme</Template>
  <TotalTime>19566</TotalTime>
  <Words>1101</Words>
  <Application>Microsoft Office PowerPoint</Application>
  <PresentationFormat>Widescreen</PresentationFormat>
  <Paragraphs>239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Bold</vt:lpstr>
      <vt:lpstr>Book Antiqua</vt:lpstr>
      <vt:lpstr>Calibri</vt:lpstr>
      <vt:lpstr>GPM_theme</vt:lpstr>
      <vt:lpstr>Daniel Watters1, Patrick Gatlin2, Pierre Kirstetter3,4,5,6, George Huffman7, Jackson Tan7,8, Dave Bolvin7,9,  Eric Nelkin7,9, Dave Wolff10, Jianxin Wang7,9, Bob Joyce7,9, Sarah Ringerud7,11    1 - NASA Postdoctoral Program, NASA Marshall Space Flight Center, Huntsville, Alabama 2 – NASA Marshall Space Flight Center, Huntsville, Alabama 3 – Advanced Radar Research Center, University of Oklahoma, Norman, Oklahoma 4 – School of Civil Engineering and Environmental Sciences, University of Oklahoma, Norman, Oklahoma 5 – School of Meteorology, University of Oklahoma, Norman, Oklahoma 6 – NOAA/National Severe Storms Laboratory, Norman, Oklahoma 7 – NASA Goddard Space Flight Center, Greenbelt, Maryland 8 – University of Maryland, Baltimore County, Baltimore, Maryland 9 – Science Systems and Applications, Inc., Lanham, Maryland 10 – NASA Wallops Flight Facility, Wallops Island, Virginia 11 – Earth Systems Science Interdisciplinary Center, University of Maryland, College Park, Maryland   </vt:lpstr>
      <vt:lpstr>Overview</vt:lpstr>
      <vt:lpstr>The GPM Validation Network</vt:lpstr>
      <vt:lpstr>The GPM Validation Network</vt:lpstr>
      <vt:lpstr>Oceanic Validation with the Validation Network</vt:lpstr>
      <vt:lpstr>Oceanic Validation with the Validation Network</vt:lpstr>
      <vt:lpstr>Conclusions and Future Work</vt:lpstr>
      <vt:lpstr>References</vt:lpstr>
      <vt:lpstr>Supplementary Material</vt:lpstr>
      <vt:lpstr>The GPM Validation Network</vt:lpstr>
      <vt:lpstr>The GPM Validation Network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Watters, Daniel C. (MSFC-ST11)[UNIVERSITIES SPACE RESEARCH ASSOCIATION]</dc:creator>
  <cp:lastModifiedBy>Watters, Daniel C. (MSFC-ST11)[NPP POST-DOC CONTRACT]</cp:lastModifiedBy>
  <cp:revision>120</cp:revision>
  <dcterms:created xsi:type="dcterms:W3CDTF">2021-11-29T22:36:00Z</dcterms:created>
  <dcterms:modified xsi:type="dcterms:W3CDTF">2022-05-06T20:24:32Z</dcterms:modified>
</cp:coreProperties>
</file>