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7"/>
  </p:notesMasterIdLst>
  <p:sldIdLst>
    <p:sldId id="259" r:id="rId2"/>
    <p:sldId id="397" r:id="rId3"/>
    <p:sldId id="374" r:id="rId4"/>
    <p:sldId id="375" r:id="rId5"/>
    <p:sldId id="395" r:id="rId6"/>
    <p:sldId id="398" r:id="rId7"/>
    <p:sldId id="1816" r:id="rId8"/>
    <p:sldId id="1811" r:id="rId9"/>
    <p:sldId id="1788" r:id="rId10"/>
    <p:sldId id="1817" r:id="rId11"/>
    <p:sldId id="1832" r:id="rId12"/>
    <p:sldId id="1833" r:id="rId13"/>
    <p:sldId id="1834" r:id="rId14"/>
    <p:sldId id="1835" r:id="rId15"/>
    <p:sldId id="1824" r:id="rId16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nkatapathy, Ethiraj (ARC-TS)" initials="VE(" lastIdx="1" clrIdx="0">
    <p:extLst>
      <p:ext uri="{19B8F6BF-5375-455C-9EA6-DF929625EA0E}">
        <p15:presenceInfo xmlns:p15="http://schemas.microsoft.com/office/powerpoint/2012/main" userId="S::evenkata@ndc.nasa.gov::1c75db60-f196-4eab-ad43-984c69599ab4" providerId="AD"/>
      </p:ext>
    </p:extLst>
  </p:cmAuthor>
  <p:cmAuthor id="2" name="Hwang, Helen H. (ARC-TS)" initials="HHH(T" lastIdx="11" clrIdx="1">
    <p:extLst>
      <p:ext uri="{19B8F6BF-5375-455C-9EA6-DF929625EA0E}">
        <p15:presenceInfo xmlns:p15="http://schemas.microsoft.com/office/powerpoint/2012/main" userId="S::hhhwang@ndc.nasa.gov::e39cf4a1-c5e0-4223-8465-98e64b1d2f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D6D7EE"/>
    <a:srgbClr val="F4F5DB"/>
    <a:srgbClr val="DEE1F5"/>
    <a:srgbClr val="ED1C24"/>
    <a:srgbClr val="FC3D21"/>
    <a:srgbClr val="0066B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9" autoAdjust="0"/>
    <p:restoredTop sz="95853" autoAdjust="0"/>
  </p:normalViewPr>
  <p:slideViewPr>
    <p:cSldViewPr showGuides="1">
      <p:cViewPr varScale="1">
        <p:scale>
          <a:sx n="124" d="100"/>
          <a:sy n="124" d="100"/>
        </p:scale>
        <p:origin x="178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13625-F780-4664-B539-945AD998D560}" type="datetimeFigureOut">
              <a:rPr lang="en-US" smtClean="0"/>
              <a:t>5/6/22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DA5A9-6D35-4B84-95DD-DFA9AFE7DA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750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52D4FF-1F4F-4D00-A5D2-8EB13A7E5CB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694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52D4FF-1F4F-4D00-A5D2-8EB13A7E5CB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307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52D4FF-1F4F-4D00-A5D2-8EB13A7E5CB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47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52D4FF-1F4F-4D00-A5D2-8EB13A7E5CB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430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Carl ?</a:t>
            </a:r>
          </a:p>
          <a:p>
            <a:r>
              <a:rPr lang="en-US" dirty="0"/>
              <a:t>Additional Tests – Structural?</a:t>
            </a:r>
          </a:p>
          <a:p>
            <a:r>
              <a:rPr lang="en-US" dirty="0"/>
              <a:t>Review structural property testing </a:t>
            </a:r>
          </a:p>
          <a:p>
            <a:r>
              <a:rPr lang="en-US" dirty="0"/>
              <a:t>Lien for additional testing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52D4FF-1F4F-4D00-A5D2-8EB13A7E5CB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67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Carl ?</a:t>
            </a:r>
          </a:p>
          <a:p>
            <a:r>
              <a:rPr lang="en-US"/>
              <a:t>Additional Tests – Structural?</a:t>
            </a:r>
          </a:p>
          <a:p>
            <a:r>
              <a:rPr lang="en-US"/>
              <a:t>Review structural property testing </a:t>
            </a:r>
          </a:p>
          <a:p>
            <a:r>
              <a:rPr lang="en-US"/>
              <a:t>Lien for additional testing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52D4FF-1F4F-4D00-A5D2-8EB13A7E5CB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21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we know AEDC availability for our testing?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52D4FF-1F4F-4D00-A5D2-8EB13A7E5CB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6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14419"/>
            <a:ext cx="7772400" cy="3300383"/>
          </a:xfr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6485956" y="135151"/>
            <a:ext cx="1746422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50"/>
              </a:lnSpc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en-US" sz="105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Aeronautics and Space Administration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262941" y="52088"/>
            <a:ext cx="0" cy="58521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4332094"/>
            <a:ext cx="7772399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0066B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3" y="28239"/>
            <a:ext cx="640080" cy="639891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0" y="6205150"/>
            <a:ext cx="7772400" cy="3480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233363" indent="0">
              <a:buNone/>
              <a:defRPr/>
            </a:lvl2pPr>
            <a:lvl3pPr marL="455613" indent="0">
              <a:buNone/>
              <a:defRPr/>
            </a:lvl3pPr>
            <a:lvl4pPr marL="685800" indent="0">
              <a:buNone/>
              <a:defRPr/>
            </a:lvl4pPr>
            <a:lvl5pPr marL="915988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708718" y="139782"/>
            <a:ext cx="2767913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250"/>
              </a:lnSpc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 Systems and Technology Division</a:t>
            </a:r>
            <a:b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 Research Center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85800" y="52088"/>
            <a:ext cx="0" cy="58521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April 29, 2015</a:t>
            </a:r>
            <a:endParaRPr lang="en-US" dirty="0"/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8662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48583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399"/>
            <a:ext cx="8229600" cy="637403"/>
          </a:xfrm>
        </p:spPr>
        <p:txBody>
          <a:bodyPr anchor="ctr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8"/>
            <a:ext cx="4799409" cy="541337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987426"/>
            <a:ext cx="3121819" cy="541337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April 29,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29901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092"/>
            <a:ext cx="8229600" cy="64070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April 29, 2015</a:t>
            </a:r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96747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838202"/>
            <a:ext cx="1971675" cy="5562599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838202"/>
            <a:ext cx="5800725" cy="5562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April 29, 2015</a:t>
            </a:r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39365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152400" y="1975991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</a:t>
            </a:r>
            <a:r>
              <a:rPr lang="en-US" sz="3200" b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Space Administration</a:t>
            </a:r>
            <a:endParaRPr lang="en-US" sz="32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52402" y="4724400"/>
            <a:ext cx="7643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 Research Center</a:t>
            </a:r>
            <a:b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 Systems and Technology Division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800100"/>
            <a:ext cx="4286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0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2500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104 3.33333E-6 L -1.66667E-6 3.3333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6DF9B-54E6-224F-A7DD-5E1D0F7EAE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8C45D7-988B-CC44-BBF9-5A5603B8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57975-8298-4A42-9F89-4FEF294A4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7909B-0CF2-CA4F-8506-28BEBB284E9A}" type="datetime1">
              <a:rPr lang="en-US" smtClean="0"/>
              <a:t>5/6/22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75EA-B103-ED45-909D-B4235214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B5B89-B3C8-3F48-A760-CE5D291B4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715DD-2939-4046-B1CF-F7F3C2171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18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400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April 29, 2015</a:t>
            </a:r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36050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76402"/>
            <a:ext cx="8229600" cy="47213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457199" y="914400"/>
            <a:ext cx="8229600" cy="609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April 29, 2015</a:t>
            </a:r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04356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638302"/>
            <a:ext cx="7886700" cy="2891985"/>
          </a:xfrm>
        </p:spPr>
        <p:txBody>
          <a:bodyPr anchor="ctr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66B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6485956" y="135151"/>
            <a:ext cx="1746422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50"/>
              </a:lnSpc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en-US" sz="105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Aeronautics and Space Administration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262941" y="52088"/>
            <a:ext cx="0" cy="58521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3" y="28239"/>
            <a:ext cx="640080" cy="63989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708718" y="139782"/>
            <a:ext cx="2767913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250"/>
              </a:lnSpc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 Systems and Technology Division</a:t>
            </a:r>
            <a:b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Ames Research Center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85800" y="52088"/>
            <a:ext cx="0" cy="58521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April 29, 2015</a:t>
            </a:r>
            <a:endParaRPr lang="en-US" dirty="0"/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19917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188" y="45720"/>
            <a:ext cx="8229600" cy="6400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98499"/>
            <a:ext cx="4038600" cy="550230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98499"/>
            <a:ext cx="4038600" cy="550230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April 29,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67182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400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38324"/>
            <a:ext cx="4038600" cy="609476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0324"/>
            <a:ext cx="4038600" cy="48004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838324"/>
            <a:ext cx="4038600" cy="609476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1600324"/>
            <a:ext cx="4038600" cy="48004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April 29, 2015</a:t>
            </a:r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69959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April 29, 2015</a:t>
            </a:r>
            <a:endParaRPr lang="en-US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26069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April 29, 2015</a:t>
            </a:r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6765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40080"/>
          </a:xfrm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541337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987426"/>
            <a:ext cx="3121819" cy="54133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April 29,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3466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38938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3"/>
            <a:ext cx="9144000" cy="6857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092"/>
            <a:ext cx="8229600" cy="640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914402"/>
            <a:ext cx="8229600" cy="5483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3762" y="52088"/>
            <a:ext cx="731520" cy="58521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538663"/>
            <a:ext cx="160226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April 29,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86000" y="6538662"/>
            <a:ext cx="4572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FCCCAE-C0A6-4BB7-B82B-AC74E56A11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47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4" r:id="rId14"/>
  </p:sldLayoutIdLst>
  <p:transition>
    <p:fade/>
  </p:transition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66B3"/>
        </a:buClr>
        <a:buSzPct val="12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1963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66B3"/>
        </a:buClr>
        <a:buSzPct val="12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4213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66B3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66B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44588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66B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516318E-A731-8E4A-AF27-1BA3566E6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693007"/>
            <a:ext cx="8229600" cy="1487939"/>
          </a:xfrm>
        </p:spPr>
        <p:txBody>
          <a:bodyPr>
            <a:noAutofit/>
          </a:bodyPr>
          <a:lstStyle/>
          <a:p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r>
              <a:rPr lang="en-US" sz="2800" dirty="0">
                <a:solidFill>
                  <a:srgbClr val="0070C0"/>
                </a:solidFill>
              </a:rPr>
              <a:t>Qualification of Domestic Lyocell-Based Phenolic Impregnated Carbon Ablator (PICA-D) </a:t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for NASA Missions</a:t>
            </a:r>
            <a:br>
              <a:rPr lang="en-US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F3C51F-41AB-9B48-BC03-42F8A1628FA1}"/>
              </a:ext>
            </a:extLst>
          </p:cNvPr>
          <p:cNvSpPr txBox="1"/>
          <p:nvPr/>
        </p:nvSpPr>
        <p:spPr>
          <a:xfrm>
            <a:off x="475180" y="3677054"/>
            <a:ext cx="81534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Matt Gasch</a:t>
            </a:r>
            <a:r>
              <a:rPr lang="en-US" sz="1400" i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Mairead Stackpoole</a:t>
            </a:r>
            <a:r>
              <a:rPr lang="en-US" sz="1400" i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Ethiraj Venkatapathy</a:t>
            </a:r>
            <a:r>
              <a:rPr lang="en-US" sz="1400" i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Don Ellerby</a:t>
            </a:r>
            <a:r>
              <a:rPr lang="en-US" sz="1400" i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Frank Milos</a:t>
            </a:r>
            <a:r>
              <a:rPr lang="en-US" sz="1400" i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Keith Peterson</a:t>
            </a:r>
            <a:r>
              <a:rPr lang="en-US" sz="1400" i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Kristina Skokova</a:t>
            </a:r>
            <a:r>
              <a:rPr lang="en-US" sz="1400" i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Jonathan Morgan</a:t>
            </a:r>
            <a:r>
              <a:rPr lang="en-US" sz="1400" i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Dinesh Prabhu</a:t>
            </a:r>
            <a:r>
              <a:rPr lang="en-US" sz="1400" i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Jeremie Meurisse</a:t>
            </a:r>
            <a:r>
              <a:rPr lang="en-US" sz="1400" i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Greg Gonzales</a:t>
            </a:r>
            <a:r>
              <a:rPr lang="en-US" sz="1400" i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Steven Violette</a:t>
            </a:r>
            <a:r>
              <a:rPr lang="en-US" sz="1400" i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Patrick Sullivan</a:t>
            </a:r>
            <a:r>
              <a:rPr lang="en-US" sz="1400" i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Michael Johnson</a:t>
            </a:r>
            <a:r>
              <a:rPr lang="en-US" sz="1400" i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1400" baseline="30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NASA Ames Research Center, Moffett Field, CA 94035</a:t>
            </a:r>
            <a:b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4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AMA, NASA Ames Research Center, Moffett Field, CA 94035</a:t>
            </a:r>
            <a:b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4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Fiber Materials Inc./SPIRIT AeroSystems, Biddeford, ME, 04005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E013C5-DCCD-8246-8D98-FEF8E7A3ACC5}"/>
              </a:ext>
            </a:extLst>
          </p:cNvPr>
          <p:cNvSpPr txBox="1"/>
          <p:nvPr/>
        </p:nvSpPr>
        <p:spPr>
          <a:xfrm>
            <a:off x="914400" y="5943600"/>
            <a:ext cx="73152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</a:tabLst>
            </a:pPr>
            <a:r>
              <a:rPr lang="en-GB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GB" sz="1000" b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nd</a:t>
            </a:r>
            <a:r>
              <a:rPr lang="en-GB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International Conference on Flight Vehicles, Aerothermodynamics and Re-entry Missions &amp; Engineering (FAR)</a:t>
            </a:r>
            <a:br>
              <a:rPr lang="en-GB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19 - 23 June 2022.  Heilbronn, Germany</a:t>
            </a: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98218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385" y="33468"/>
            <a:ext cx="8229600" cy="640080"/>
          </a:xfrm>
        </p:spPr>
        <p:txBody>
          <a:bodyPr/>
          <a:lstStyle/>
          <a:p>
            <a:r>
              <a:rPr lang="en-US" sz="2400" b="1" dirty="0">
                <a:latin typeface="Dubai" panose="020B0503030403030204" pitchFamily="34" charset="-78"/>
                <a:cs typeface="Dubai" panose="020B0503030403030204" pitchFamily="34" charset="-78"/>
              </a:rPr>
              <a:t>PICA-D Qualification Testing  - </a:t>
            </a:r>
            <a:r>
              <a:rPr lang="en-US" sz="2400" b="1" dirty="0">
                <a:solidFill>
                  <a:srgbClr val="00B05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Complete</a:t>
            </a:r>
            <a:r>
              <a:rPr lang="en-US" sz="2400" b="1" dirty="0">
                <a:latin typeface="Dubai" panose="020B0503030403030204" pitchFamily="34" charset="-78"/>
                <a:cs typeface="Dubai" panose="020B0503030403030204" pitchFamily="34" charset="-78"/>
              </a:rPr>
              <a:t> ✅ 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ED4AFFDD-72AE-C54F-AC7F-85FAFE79F89E}"/>
              </a:ext>
            </a:extLst>
          </p:cNvPr>
          <p:cNvGraphicFramePr>
            <a:graphicFrameLocks noGrp="1"/>
          </p:cNvGraphicFramePr>
          <p:nvPr/>
        </p:nvGraphicFramePr>
        <p:xfrm>
          <a:off x="4729856" y="4031901"/>
          <a:ext cx="2973658" cy="784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5730">
                  <a:extLst>
                    <a:ext uri="{9D8B030D-6E8A-4147-A177-3AD203B41FA5}">
                      <a16:colId xmlns:a16="http://schemas.microsoft.com/office/drawing/2014/main" val="2634011234"/>
                    </a:ext>
                  </a:extLst>
                </a:gridCol>
                <a:gridCol w="997928">
                  <a:extLst>
                    <a:ext uri="{9D8B030D-6E8A-4147-A177-3AD203B41FA5}">
                      <a16:colId xmlns:a16="http://schemas.microsoft.com/office/drawing/2014/main" val="3536346208"/>
                    </a:ext>
                  </a:extLst>
                </a:gridCol>
              </a:tblGrid>
              <a:tr h="2298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Test Type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868377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Tests per billet</a:t>
                      </a:r>
                      <a:r>
                        <a:rPr lang="en-US" sz="1050" u="none" strike="noStrike" dirty="0">
                          <a:effectLst/>
                        </a:rPr>
                        <a:t>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462029"/>
                  </a:ext>
                </a:extLst>
              </a:tr>
              <a:tr h="1183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IP tension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994545"/>
                  </a:ext>
                </a:extLst>
              </a:tr>
              <a:tr h="1183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TTT Tension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920763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1213B0C4-E026-9744-9EE3-785DB76049D4}"/>
              </a:ext>
            </a:extLst>
          </p:cNvPr>
          <p:cNvSpPr/>
          <p:nvPr/>
        </p:nvSpPr>
        <p:spPr>
          <a:xfrm>
            <a:off x="4947008" y="2627527"/>
            <a:ext cx="3548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PICA Spec LAT Matrix (per billet)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DC63CA9-7CBF-BC4C-BEC6-49E6A097C9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843391"/>
              </p:ext>
            </p:extLst>
          </p:nvPr>
        </p:nvGraphicFramePr>
        <p:xfrm>
          <a:off x="4738337" y="4973094"/>
          <a:ext cx="2973658" cy="952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503">
                  <a:extLst>
                    <a:ext uri="{9D8B030D-6E8A-4147-A177-3AD203B41FA5}">
                      <a16:colId xmlns:a16="http://schemas.microsoft.com/office/drawing/2014/main" val="3382115219"/>
                    </a:ext>
                  </a:extLst>
                </a:gridCol>
                <a:gridCol w="739206">
                  <a:extLst>
                    <a:ext uri="{9D8B030D-6E8A-4147-A177-3AD203B41FA5}">
                      <a16:colId xmlns:a16="http://schemas.microsoft.com/office/drawing/2014/main" val="3207439996"/>
                    </a:ext>
                  </a:extLst>
                </a:gridCol>
                <a:gridCol w="770949">
                  <a:extLst>
                    <a:ext uri="{9D8B030D-6E8A-4147-A177-3AD203B41FA5}">
                      <a16:colId xmlns:a16="http://schemas.microsoft.com/office/drawing/2014/main" val="1706361851"/>
                    </a:ext>
                  </a:extLst>
                </a:gridCol>
              </a:tblGrid>
              <a:tr h="2298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Test Type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Virgin Property Testing @ 0.2atm 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852961"/>
                  </a:ext>
                </a:extLst>
              </a:tr>
              <a:tr h="1183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Temp 1</a:t>
                      </a:r>
                      <a:endParaRPr lang="en-US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Temp 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531177"/>
                  </a:ext>
                </a:extLst>
              </a:tr>
              <a:tr h="1183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+mj-lt"/>
                        </a:rPr>
                        <a:t>TTT Conductivity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710462"/>
                  </a:ext>
                </a:extLst>
              </a:tr>
              <a:tr h="1183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IP Conductivity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451915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C9F9EA76-E2CB-E748-8E8D-AC5BF4C3AF88}"/>
              </a:ext>
            </a:extLst>
          </p:cNvPr>
          <p:cNvGraphicFramePr>
            <a:graphicFrameLocks noGrp="1"/>
          </p:cNvGraphicFramePr>
          <p:nvPr/>
        </p:nvGraphicFramePr>
        <p:xfrm>
          <a:off x="4729856" y="3076305"/>
          <a:ext cx="2973658" cy="784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5730">
                  <a:extLst>
                    <a:ext uri="{9D8B030D-6E8A-4147-A177-3AD203B41FA5}">
                      <a16:colId xmlns:a16="http://schemas.microsoft.com/office/drawing/2014/main" val="3382115219"/>
                    </a:ext>
                  </a:extLst>
                </a:gridCol>
                <a:gridCol w="997928">
                  <a:extLst>
                    <a:ext uri="{9D8B030D-6E8A-4147-A177-3AD203B41FA5}">
                      <a16:colId xmlns:a16="http://schemas.microsoft.com/office/drawing/2014/main" val="3207439996"/>
                    </a:ext>
                  </a:extLst>
                </a:gridCol>
              </a:tblGrid>
              <a:tr h="2298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Test Type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585296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Tests per billet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531177"/>
                  </a:ext>
                </a:extLst>
              </a:tr>
              <a:tr h="1183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+mj-lt"/>
                        </a:rPr>
                        <a:t>Density @ RT, TTT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710462"/>
                  </a:ext>
                </a:extLst>
              </a:tr>
              <a:tr h="1183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TGA – RT to 900C in N2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451915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B6C04BC2-4E75-4C4F-9CE1-E0D307AAF396}"/>
              </a:ext>
            </a:extLst>
          </p:cNvPr>
          <p:cNvSpPr/>
          <p:nvPr/>
        </p:nvSpPr>
        <p:spPr>
          <a:xfrm rot="16200000">
            <a:off x="4226178" y="5310844"/>
            <a:ext cx="7473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/>
              <a:t>Thermal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B88A82-CCC0-BD4C-92B6-E8F274DF0CA9}"/>
              </a:ext>
            </a:extLst>
          </p:cNvPr>
          <p:cNvSpPr/>
          <p:nvPr/>
        </p:nvSpPr>
        <p:spPr>
          <a:xfrm rot="16200000">
            <a:off x="4170408" y="4393125"/>
            <a:ext cx="8418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/>
              <a:t>Structural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A97539-BE18-8F42-848A-C445E0CE9458}"/>
              </a:ext>
            </a:extLst>
          </p:cNvPr>
          <p:cNvSpPr/>
          <p:nvPr/>
        </p:nvSpPr>
        <p:spPr>
          <a:xfrm rot="16200000">
            <a:off x="4221578" y="3389331"/>
            <a:ext cx="7296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/>
              <a:t>General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B6C932C2-11F0-9946-9313-9046632A8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71" y="769715"/>
            <a:ext cx="8534400" cy="1632542"/>
          </a:xfrm>
        </p:spPr>
        <p:txBody>
          <a:bodyPr>
            <a:normAutofit lnSpcReduction="10000"/>
          </a:bodyPr>
          <a:lstStyle/>
          <a:p>
            <a:r>
              <a:rPr lang="en-US" sz="1800"/>
              <a:t>2 infusion runs in each PICA Vessel – Combo of 6-inch and 8-inch thick billets</a:t>
            </a:r>
          </a:p>
          <a:p>
            <a:r>
              <a:rPr lang="en-US" sz="1800"/>
              <a:t>Total 22 PICA-D billets to be fabricated (essentially 4 different lots of material)</a:t>
            </a:r>
          </a:p>
          <a:p>
            <a:r>
              <a:rPr lang="en-US" sz="1800"/>
              <a:t>Std LAT - every billet</a:t>
            </a:r>
          </a:p>
          <a:p>
            <a:pPr lvl="1"/>
            <a:r>
              <a:rPr lang="en-US" sz="1400"/>
              <a:t>FMI to complete LAT material testing</a:t>
            </a:r>
          </a:p>
          <a:p>
            <a:pPr lvl="1"/>
            <a:r>
              <a:rPr lang="en-US" sz="1400"/>
              <a:t>Additional testing of FF strength and density distribution and char (resin uniformity)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36EF0C-3F6F-454D-BB60-C912EC9378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224"/>
          <a:stretch/>
        </p:blipFill>
        <p:spPr>
          <a:xfrm>
            <a:off x="615056" y="2745177"/>
            <a:ext cx="2190144" cy="16648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3663FB-707C-DB4A-9F08-21ECC59FA2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224"/>
          <a:stretch/>
        </p:blipFill>
        <p:spPr>
          <a:xfrm>
            <a:off x="622144" y="4583572"/>
            <a:ext cx="2190144" cy="1664828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A8C237D-F4BE-254D-AEF3-08F9E3E827A1}"/>
              </a:ext>
            </a:extLst>
          </p:cNvPr>
          <p:cNvSpPr/>
          <p:nvPr/>
        </p:nvSpPr>
        <p:spPr>
          <a:xfrm>
            <a:off x="747799" y="3881558"/>
            <a:ext cx="787943" cy="1956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2FC101F-F4C5-1F43-85D8-06FC1881445F}"/>
              </a:ext>
            </a:extLst>
          </p:cNvPr>
          <p:cNvSpPr/>
          <p:nvPr/>
        </p:nvSpPr>
        <p:spPr>
          <a:xfrm>
            <a:off x="1890799" y="5709164"/>
            <a:ext cx="787943" cy="1956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4CDFCB9-5AC2-4841-8D6D-036ACC8D43B3}"/>
              </a:ext>
            </a:extLst>
          </p:cNvPr>
          <p:cNvSpPr/>
          <p:nvPr/>
        </p:nvSpPr>
        <p:spPr>
          <a:xfrm rot="16200000">
            <a:off x="22813" y="3373941"/>
            <a:ext cx="6815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/>
              <a:t>Run 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E9B2B53-C1F9-C348-97B1-85E4150F26F9}"/>
              </a:ext>
            </a:extLst>
          </p:cNvPr>
          <p:cNvSpPr/>
          <p:nvPr/>
        </p:nvSpPr>
        <p:spPr>
          <a:xfrm rot="16200000">
            <a:off x="76167" y="5143321"/>
            <a:ext cx="6815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/>
              <a:t>Run 2</a:t>
            </a: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7A91A369-197F-AA42-A2A9-C5F633A57747}"/>
              </a:ext>
            </a:extLst>
          </p:cNvPr>
          <p:cNvCxnSpPr>
            <a:stCxn id="19" idx="3"/>
          </p:cNvCxnSpPr>
          <p:nvPr/>
        </p:nvCxnSpPr>
        <p:spPr>
          <a:xfrm>
            <a:off x="2805200" y="3577591"/>
            <a:ext cx="1280227" cy="832414"/>
          </a:xfrm>
          <a:prstGeom prst="bentConnector3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20EB07B6-8D95-4247-8789-E7157987BBB3}"/>
              </a:ext>
            </a:extLst>
          </p:cNvPr>
          <p:cNvCxnSpPr>
            <a:cxnSpLocks/>
          </p:cNvCxnSpPr>
          <p:nvPr/>
        </p:nvCxnSpPr>
        <p:spPr>
          <a:xfrm flipV="1">
            <a:off x="2819400" y="4410005"/>
            <a:ext cx="1261543" cy="916329"/>
          </a:xfrm>
          <a:prstGeom prst="bentConnector3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1150B04-C44D-5941-A196-4C3E7B77FB24}"/>
              </a:ext>
            </a:extLst>
          </p:cNvPr>
          <p:cNvGraphicFramePr>
            <a:graphicFrameLocks noGrp="1"/>
          </p:cNvGraphicFramePr>
          <p:nvPr/>
        </p:nvGraphicFramePr>
        <p:xfrm>
          <a:off x="7848979" y="3083070"/>
          <a:ext cx="997928" cy="789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928">
                  <a:extLst>
                    <a:ext uri="{9D8B030D-6E8A-4147-A177-3AD203B41FA5}">
                      <a16:colId xmlns:a16="http://schemas.microsoft.com/office/drawing/2014/main" val="86655947"/>
                    </a:ext>
                  </a:extLst>
                </a:gridCol>
              </a:tblGrid>
              <a:tr h="2298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Total Tests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7873545"/>
                  </a:ext>
                </a:extLst>
              </a:tr>
              <a:tr h="171310">
                <a:tc>
                  <a:txBody>
                    <a:bodyPr/>
                    <a:lstStyle/>
                    <a:p>
                      <a:pPr algn="ctr" fontAlgn="ctr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102346"/>
                  </a:ext>
                </a:extLst>
              </a:tr>
              <a:tr h="1944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8225055"/>
                  </a:ext>
                </a:extLst>
              </a:tr>
              <a:tr h="1944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0198195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D8CF723-DF8C-AE4D-BE8C-71302EC0C392}"/>
              </a:ext>
            </a:extLst>
          </p:cNvPr>
          <p:cNvGraphicFramePr>
            <a:graphicFrameLocks noGrp="1"/>
          </p:cNvGraphicFramePr>
          <p:nvPr/>
        </p:nvGraphicFramePr>
        <p:xfrm>
          <a:off x="7848979" y="4031901"/>
          <a:ext cx="997928" cy="789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928">
                  <a:extLst>
                    <a:ext uri="{9D8B030D-6E8A-4147-A177-3AD203B41FA5}">
                      <a16:colId xmlns:a16="http://schemas.microsoft.com/office/drawing/2014/main" val="86655947"/>
                    </a:ext>
                  </a:extLst>
                </a:gridCol>
              </a:tblGrid>
              <a:tr h="2298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Total Tests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7873545"/>
                  </a:ext>
                </a:extLst>
              </a:tr>
              <a:tr h="171310">
                <a:tc>
                  <a:txBody>
                    <a:bodyPr/>
                    <a:lstStyle/>
                    <a:p>
                      <a:pPr algn="ctr" fontAlgn="ctr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102346"/>
                  </a:ext>
                </a:extLst>
              </a:tr>
              <a:tr h="1944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8225055"/>
                  </a:ext>
                </a:extLst>
              </a:tr>
              <a:tr h="1944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0198195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A948F5D1-BE35-114A-924E-1A6BF104648F}"/>
              </a:ext>
            </a:extLst>
          </p:cNvPr>
          <p:cNvGraphicFramePr>
            <a:graphicFrameLocks noGrp="1"/>
          </p:cNvGraphicFramePr>
          <p:nvPr/>
        </p:nvGraphicFramePr>
        <p:xfrm>
          <a:off x="7845541" y="5137659"/>
          <a:ext cx="997928" cy="78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928">
                  <a:extLst>
                    <a:ext uri="{9D8B030D-6E8A-4147-A177-3AD203B41FA5}">
                      <a16:colId xmlns:a16="http://schemas.microsoft.com/office/drawing/2014/main" val="86655947"/>
                    </a:ext>
                  </a:extLst>
                </a:gridCol>
              </a:tblGrid>
              <a:tr h="2298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Total Tests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7873545"/>
                  </a:ext>
                </a:extLst>
              </a:tr>
              <a:tr h="171310">
                <a:tc>
                  <a:txBody>
                    <a:bodyPr/>
                    <a:lstStyle/>
                    <a:p>
                      <a:pPr algn="ctr" fontAlgn="ctr"/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102346"/>
                  </a:ext>
                </a:extLst>
              </a:tr>
              <a:tr h="1944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88 </a:t>
                      </a:r>
                      <a:r>
                        <a:rPr lang="en-US" sz="700" b="1" i="0" u="none" strike="noStrike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(44@each Temp)</a:t>
                      </a:r>
                      <a:endParaRPr lang="en-US" sz="1200" b="1" i="0" u="none" strike="noStrike">
                        <a:solidFill>
                          <a:schemeClr val="dk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82250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88 </a:t>
                      </a:r>
                      <a:r>
                        <a:rPr lang="en-US" sz="7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(44@each Temp)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0198195"/>
                  </a:ext>
                </a:extLst>
              </a:tr>
            </a:tbl>
          </a:graphicData>
        </a:graphic>
      </p:graphicFrame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E77B5BE4-53CF-064A-B323-E1D00D430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45541" y="6626015"/>
            <a:ext cx="914399" cy="156373"/>
          </a:xfrm>
        </p:spPr>
        <p:txBody>
          <a:bodyPr/>
          <a:lstStyle/>
          <a:p>
            <a:fld id="{73FCCCAE-C0A6-4BB7-B82B-AC74E56A11C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CE09FE-AE7B-9845-9036-B98A956E2E85}"/>
              </a:ext>
            </a:extLst>
          </p:cNvPr>
          <p:cNvSpPr txBox="1"/>
          <p:nvPr/>
        </p:nvSpPr>
        <p:spPr>
          <a:xfrm>
            <a:off x="0" y="6362715"/>
            <a:ext cx="9144000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PICA-D qualification testing is based on standard PICA (MSL/M2020) Lot Acceptance Test</a:t>
            </a:r>
          </a:p>
        </p:txBody>
      </p:sp>
    </p:spTree>
    <p:extLst>
      <p:ext uri="{BB962C8B-B14F-4D97-AF65-F5344CB8AC3E}">
        <p14:creationId xmlns:p14="http://schemas.microsoft.com/office/powerpoint/2010/main" val="59930964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59D805-23A1-534E-A405-004F4E21F737}"/>
              </a:ext>
            </a:extLst>
          </p:cNvPr>
          <p:cNvSpPr txBox="1"/>
          <p:nvPr/>
        </p:nvSpPr>
        <p:spPr>
          <a:xfrm>
            <a:off x="59897" y="798074"/>
            <a:ext cx="635012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14313" indent="-214313">
              <a:buFont typeface="Arial" panose="020B0604020202020204" pitchFamily="34" charset="0"/>
              <a:buChar char="•"/>
              <a:defRPr sz="1400" b="1"/>
            </a:lvl1pPr>
            <a:lvl2pPr marL="742950" lvl="1" indent="-285750">
              <a:buFont typeface="System Font Regular"/>
              <a:buChar char="-"/>
              <a:defRPr sz="1400" b="1"/>
            </a:lvl2pPr>
          </a:lstStyle>
          <a:p>
            <a:r>
              <a:rPr lang="en-US" sz="1600" b="0" dirty="0"/>
              <a:t>Thermal Response Model testing was planned  to span range of past conditions to show equivalence to heritage PICA  while also encompassing proposed DF and SRL entry conditions</a:t>
            </a:r>
          </a:p>
          <a:p>
            <a:pPr lvl="1"/>
            <a:r>
              <a:rPr lang="en-US" sz="1600" b="0" dirty="0"/>
              <a:t>All runs included M2020 PICA models for direct </a:t>
            </a:r>
            <a:br>
              <a:rPr lang="en-US" sz="1600" b="0" dirty="0"/>
            </a:br>
            <a:r>
              <a:rPr lang="en-US" sz="1600" b="0" dirty="0"/>
              <a:t>comparison to PICA-D performance</a:t>
            </a:r>
          </a:p>
          <a:p>
            <a:r>
              <a:rPr lang="en-US" sz="1600" b="0" dirty="0"/>
              <a:t>Testing performed in IHF 13-inch nozzle using 6-inch </a:t>
            </a:r>
            <a:br>
              <a:rPr lang="en-US" sz="1600" b="0" dirty="0"/>
            </a:br>
            <a:r>
              <a:rPr lang="en-US" sz="1600" b="0" dirty="0"/>
              <a:t>diameter, IsoQ models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BF85C7C-B42D-204D-BA50-E5F737CCB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1" y="113878"/>
            <a:ext cx="7924800" cy="4439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Dubai" panose="020B0503030403030204" pitchFamily="34" charset="-78"/>
                <a:cs typeface="Dubai" panose="020B0503030403030204" pitchFamily="34" charset="-78"/>
              </a:rPr>
              <a:t>PCS PICA-D Qualification Arc Jet Testing (Oct 2021)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4C62DC-5BCC-A84E-8BD5-570DCB452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36009" y="6498991"/>
            <a:ext cx="1600200" cy="273844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342900" rtl="0" fontAlgn="base">
              <a:spcBef>
                <a:spcPct val="0"/>
              </a:spcBef>
              <a:spcAft>
                <a:spcPct val="0"/>
              </a:spcAft>
              <a:defRPr sz="750" kern="1200">
                <a:solidFill>
                  <a:srgbClr val="898989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defTabSz="3429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685800" algn="l" defTabSz="3429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028700" algn="l" defTabSz="3429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371600" algn="l" defTabSz="3429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1714500" algn="l" defTabSz="6858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057400" algn="l" defTabSz="6858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2400300" algn="l" defTabSz="6858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2743200" algn="l" defTabSz="6858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553E0717-3EA7-455E-A312-C9B30DE87F6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F881E8-C4B2-9246-B563-99AA41DAD8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2716243"/>
            <a:ext cx="2066712" cy="1836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3C28B4-6F23-6C48-9084-6EBE5E2A3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4716629"/>
            <a:ext cx="2066713" cy="18362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9602305-68B8-674F-8BB3-4BF900FC5761}"/>
              </a:ext>
            </a:extLst>
          </p:cNvPr>
          <p:cNvSpPr txBox="1"/>
          <p:nvPr/>
        </p:nvSpPr>
        <p:spPr>
          <a:xfrm>
            <a:off x="6946182" y="4039051"/>
            <a:ext cx="15305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Condition 1 – Expt. &amp; CFD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8A8614-4799-0C41-AF15-E1F3B83346C5}"/>
              </a:ext>
            </a:extLst>
          </p:cNvPr>
          <p:cNvSpPr txBox="1"/>
          <p:nvPr/>
        </p:nvSpPr>
        <p:spPr>
          <a:xfrm>
            <a:off x="6948329" y="6085425"/>
            <a:ext cx="15459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Condition 2 – Expt. &amp; CFD</a:t>
            </a:r>
          </a:p>
        </p:txBody>
      </p:sp>
      <p:pic>
        <p:nvPicPr>
          <p:cNvPr id="17" name="Picture 16" descr="A picture containing indoor&#10;&#10;Description automatically generated">
            <a:extLst>
              <a:ext uri="{FF2B5EF4-FFF2-40B4-BE49-F238E27FC236}">
                <a16:creationId xmlns:a16="http://schemas.microsoft.com/office/drawing/2014/main" id="{600C12D9-E816-2641-B712-87330F8E21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799995" y="653895"/>
            <a:ext cx="1979513" cy="19651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C8F9569-6DFD-B942-913D-6EA70DF98B70}"/>
              </a:ext>
            </a:extLst>
          </p:cNvPr>
          <p:cNvSpPr/>
          <p:nvPr/>
        </p:nvSpPr>
        <p:spPr>
          <a:xfrm>
            <a:off x="6889504" y="656486"/>
            <a:ext cx="18004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/>
              <a:t>6-in dia. </a:t>
            </a:r>
            <a:br>
              <a:rPr lang="en-US" sz="1100" dirty="0"/>
            </a:br>
            <a:r>
              <a:rPr lang="en-US" sz="1100" dirty="0"/>
              <a:t>Thermal Response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582D9D-86C0-644E-A90E-D3CFAECD49D1}"/>
              </a:ext>
            </a:extLst>
          </p:cNvPr>
          <p:cNvSpPr txBox="1"/>
          <p:nvPr/>
        </p:nvSpPr>
        <p:spPr>
          <a:xfrm>
            <a:off x="762000" y="5111541"/>
            <a:ext cx="51054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Arc Jet Test Matrix was informed by </a:t>
            </a:r>
            <a:br>
              <a:rPr lang="en-US" sz="1400" b="1" dirty="0"/>
            </a:br>
            <a:r>
              <a:rPr lang="en-US" sz="1400" b="1" dirty="0"/>
              <a:t>environments of SRL and Dragonfly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3849C2-FE02-B94D-B84B-1CE41B60D8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8148"/>
          <a:stretch/>
        </p:blipFill>
        <p:spPr>
          <a:xfrm>
            <a:off x="237117" y="2794997"/>
            <a:ext cx="5995686" cy="197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7422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2CDDF-8C7B-F147-9149-C4C3168B5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52400"/>
            <a:ext cx="8229600" cy="480060"/>
          </a:xfrm>
        </p:spPr>
        <p:txBody>
          <a:bodyPr/>
          <a:lstStyle/>
          <a:p>
            <a:r>
              <a:rPr lang="en-US" dirty="0"/>
              <a:t>Thermal Response Arcjet Results- Recession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DDF634-C529-5747-828B-882A771B8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8502438" cy="47251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229193-EF3B-DC48-8F6C-793A7D43AA1A}"/>
              </a:ext>
            </a:extLst>
          </p:cNvPr>
          <p:cNvSpPr/>
          <p:nvPr/>
        </p:nvSpPr>
        <p:spPr>
          <a:xfrm>
            <a:off x="210620" y="4646532"/>
            <a:ext cx="9906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FB893D-7B88-0446-8124-9E1CF890C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20" y="4801372"/>
            <a:ext cx="5046787" cy="1143000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82AC68B-9225-7847-87B7-3364F49DFC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19825"/>
              </p:ext>
            </p:extLst>
          </p:nvPr>
        </p:nvGraphicFramePr>
        <p:xfrm>
          <a:off x="2193819" y="1828798"/>
          <a:ext cx="2162908" cy="649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454">
                  <a:extLst>
                    <a:ext uri="{9D8B030D-6E8A-4147-A177-3AD203B41FA5}">
                      <a16:colId xmlns:a16="http://schemas.microsoft.com/office/drawing/2014/main" val="3715496547"/>
                    </a:ext>
                  </a:extLst>
                </a:gridCol>
                <a:gridCol w="1081454">
                  <a:extLst>
                    <a:ext uri="{9D8B030D-6E8A-4147-A177-3AD203B41FA5}">
                      <a16:colId xmlns:a16="http://schemas.microsoft.com/office/drawing/2014/main" val="195801367"/>
                    </a:ext>
                  </a:extLst>
                </a:gridCol>
              </a:tblGrid>
              <a:tr h="1435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Low Model Density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High Model Density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9230591"/>
                  </a:ext>
                </a:extLst>
              </a:tr>
              <a:tr h="185535">
                <a:tc>
                  <a:txBody>
                    <a:bodyPr/>
                    <a:lstStyle/>
                    <a:p>
                      <a:pPr marL="60325" indent="0" algn="ctr" defTabSz="914400" rtl="0" eaLnBrk="1" fontAlgn="ctr" latinLnBrk="0" hangingPunct="1"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0.277 g/cm</a:t>
                      </a:r>
                      <a:r>
                        <a:rPr lang="en-US" sz="12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60325" indent="0" algn="ctr" defTabSz="914400" rtl="0" eaLnBrk="1" fontAlgn="ctr" latinLnBrk="0" hangingPunct="1"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0.287 g/cm</a:t>
                      </a:r>
                      <a:r>
                        <a:rPr lang="en-US" sz="12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8247672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74773D3-7B87-7A42-99DD-3C6A53ECC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77157"/>
              </p:ext>
            </p:extLst>
          </p:nvPr>
        </p:nvGraphicFramePr>
        <p:xfrm>
          <a:off x="7093928" y="1828799"/>
          <a:ext cx="1142999" cy="649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999">
                  <a:extLst>
                    <a:ext uri="{9D8B030D-6E8A-4147-A177-3AD203B41FA5}">
                      <a16:colId xmlns:a16="http://schemas.microsoft.com/office/drawing/2014/main" val="3715496547"/>
                    </a:ext>
                  </a:extLst>
                </a:gridCol>
              </a:tblGrid>
              <a:tr h="1435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Ave Model Density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9230591"/>
                  </a:ext>
                </a:extLst>
              </a:tr>
              <a:tr h="185535">
                <a:tc>
                  <a:txBody>
                    <a:bodyPr/>
                    <a:lstStyle/>
                    <a:p>
                      <a:pPr marL="60325" indent="0" algn="ctr" defTabSz="914400" rtl="0" eaLnBrk="1" fontAlgn="ctr" latinLnBrk="0" hangingPunct="1"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0.291 g/cm</a:t>
                      </a:r>
                      <a:r>
                        <a:rPr lang="en-US" sz="12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824767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855487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D604346-21E7-3A4A-812E-F4913D7E0EBD}"/>
              </a:ext>
            </a:extLst>
          </p:cNvPr>
          <p:cNvSpPr txBox="1"/>
          <p:nvPr/>
        </p:nvSpPr>
        <p:spPr>
          <a:xfrm>
            <a:off x="7673118" y="975926"/>
            <a:ext cx="108876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FIAT </a:t>
            </a:r>
            <a:br>
              <a:rPr lang="en-US" sz="1350" b="1" dirty="0"/>
            </a:br>
            <a:r>
              <a:rPr lang="en-US" sz="1350" b="1" dirty="0"/>
              <a:t>version 4.c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0548C-14AF-564B-926E-669370028A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723992"/>
            <a:ext cx="8896415" cy="44482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C943AFE-F133-EA43-A2B1-8867DEADB8E9}"/>
              </a:ext>
            </a:extLst>
          </p:cNvPr>
          <p:cNvSpPr txBox="1">
            <a:spLocks/>
          </p:cNvSpPr>
          <p:nvPr/>
        </p:nvSpPr>
        <p:spPr>
          <a:xfrm>
            <a:off x="152400" y="40687"/>
            <a:ext cx="8229600" cy="666749"/>
          </a:xfrm>
          <a:prstGeom prst="rect">
            <a:avLst/>
          </a:prstGeom>
        </p:spPr>
        <p:txBody>
          <a:bodyPr vert="horz" lIns="0" tIns="34290" rIns="68580" bIns="34290" rtlCol="0" anchor="b">
            <a:normAutofit fontScale="85000" lnSpcReduction="20000"/>
          </a:bodyPr>
          <a:lstStyle>
            <a:lvl1pPr algn="ctr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0" baseline="0">
                <a:ln>
                  <a:noFill/>
                </a:ln>
                <a:solidFill>
                  <a:srgbClr val="A92B4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Results- FIAT In Depth Temperature Response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 1 (High)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C07E2A-6549-6946-9B08-6819F26A015E}"/>
              </a:ext>
            </a:extLst>
          </p:cNvPr>
          <p:cNvSpPr/>
          <p:nvPr/>
        </p:nvSpPr>
        <p:spPr>
          <a:xfrm>
            <a:off x="8153400" y="2133600"/>
            <a:ext cx="608478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09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A1CB03-E00C-D449-AF7D-7A06F205FE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73" y="1704680"/>
            <a:ext cx="8782640" cy="439132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D0A2F04-D49D-7545-8AAE-B553B96CE601}"/>
              </a:ext>
            </a:extLst>
          </p:cNvPr>
          <p:cNvSpPr txBox="1">
            <a:spLocks/>
          </p:cNvSpPr>
          <p:nvPr/>
        </p:nvSpPr>
        <p:spPr>
          <a:xfrm>
            <a:off x="152400" y="18998"/>
            <a:ext cx="8229600" cy="666749"/>
          </a:xfrm>
          <a:prstGeom prst="rect">
            <a:avLst/>
          </a:prstGeom>
        </p:spPr>
        <p:txBody>
          <a:bodyPr vert="horz" lIns="0" tIns="34290" rIns="68580" bIns="34290" rtlCol="0" anchor="b">
            <a:normAutofit fontScale="85000" lnSpcReduction="20000"/>
          </a:bodyPr>
          <a:lstStyle>
            <a:defPPr>
              <a:defRPr lang="en-US"/>
            </a:defPPr>
            <a:lvl1pPr defTabSz="914377">
              <a:lnSpc>
                <a:spcPct val="100000"/>
              </a:lnSpc>
              <a:spcBef>
                <a:spcPct val="0"/>
              </a:spcBef>
              <a:buNone/>
              <a:defRPr sz="2800" b="1" cap="none" spc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Results- FIAT In Depth Temperature Response</a:t>
            </a:r>
          </a:p>
          <a:p>
            <a:r>
              <a:rPr lang="en-US" dirty="0"/>
              <a:t>Condition 2 (Low)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1E9CA6-C03D-A847-8B89-180C79366D39}"/>
              </a:ext>
            </a:extLst>
          </p:cNvPr>
          <p:cNvSpPr txBox="1"/>
          <p:nvPr/>
        </p:nvSpPr>
        <p:spPr>
          <a:xfrm>
            <a:off x="7540341" y="1019892"/>
            <a:ext cx="108876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FIAT </a:t>
            </a:r>
            <a:br>
              <a:rPr lang="en-US" sz="1350" b="1" dirty="0"/>
            </a:br>
            <a:r>
              <a:rPr lang="en-US" sz="1350" b="1" dirty="0"/>
              <a:t>version 4.c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44406D-060C-BC4F-9BD4-0E4C3F4EDC46}"/>
              </a:ext>
            </a:extLst>
          </p:cNvPr>
          <p:cNvSpPr/>
          <p:nvPr/>
        </p:nvSpPr>
        <p:spPr>
          <a:xfrm>
            <a:off x="7967540" y="2133600"/>
            <a:ext cx="608478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73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2233A-04B3-074B-9F0A-6EF55EB91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44" y="21761"/>
            <a:ext cx="8229600" cy="640080"/>
          </a:xfrm>
        </p:spPr>
        <p:txBody>
          <a:bodyPr/>
          <a:lstStyle/>
          <a:p>
            <a:r>
              <a:rPr lang="en-US" sz="2400" dirty="0"/>
              <a:t>Summary and Conclusions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3C921-25F6-334C-8772-AC1C799CF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35251" y="6529893"/>
            <a:ext cx="914399" cy="156373"/>
          </a:xfrm>
        </p:spPr>
        <p:txBody>
          <a:bodyPr/>
          <a:lstStyle/>
          <a:p>
            <a:fld id="{73FCCCAE-C0A6-4BB7-B82B-AC74E56A11C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F652F4-D49B-5B45-BCDF-0C6BF603FB3E}"/>
              </a:ext>
            </a:extLst>
          </p:cNvPr>
          <p:cNvSpPr txBox="1"/>
          <p:nvPr/>
        </p:nvSpPr>
        <p:spPr>
          <a:xfrm>
            <a:off x="5715000" y="69824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8969A2-910F-BE43-A800-82D002BDF08A}"/>
              </a:ext>
            </a:extLst>
          </p:cNvPr>
          <p:cNvSpPr txBox="1"/>
          <p:nvPr/>
        </p:nvSpPr>
        <p:spPr>
          <a:xfrm>
            <a:off x="495300" y="1067573"/>
            <a:ext cx="81534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All PICA-D/PCS materials have met the PICA-D spec per Lot Acceptance Requirements that were </a:t>
            </a:r>
            <a:r>
              <a:rPr lang="en-US" sz="2400" u="sng" dirty="0"/>
              <a:t>unchanged</a:t>
            </a:r>
            <a:r>
              <a:rPr lang="en-US" sz="2400" dirty="0"/>
              <a:t> from M2020 requirements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Apart from Char Retention and IP Tension Strength, all PICA-D/PCS average values are also within +/- 1 sigma variation of M2020 averages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Thermal Response of PICA-D compared very well with M2020 PICA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Current version of FIAT predicts in-depth response of PICA-D well and also conservatively predicts PICA-D recession</a:t>
            </a:r>
          </a:p>
          <a:p>
            <a:pPr marL="742950" lvl="1" indent="-285750">
              <a:buClr>
                <a:srgbClr val="0070C0"/>
              </a:buClr>
              <a:buFont typeface="System Font Regular"/>
              <a:buChar char="-"/>
            </a:pPr>
            <a:r>
              <a:rPr lang="en-US" dirty="0"/>
              <a:t>NO changes to PICA thermal model are required for Flight Projects</a:t>
            </a:r>
          </a:p>
        </p:txBody>
      </p:sp>
    </p:spTree>
    <p:extLst>
      <p:ext uri="{BB962C8B-B14F-4D97-AF65-F5344CB8AC3E}">
        <p14:creationId xmlns:p14="http://schemas.microsoft.com/office/powerpoint/2010/main" val="72374347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Dubai" charset="0"/>
                <a:ea typeface="Dubai" charset="0"/>
                <a:cs typeface="Dubai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6933"/>
            <a:ext cx="8229600" cy="5244496"/>
          </a:xfrm>
        </p:spPr>
        <p:txBody>
          <a:bodyPr/>
          <a:lstStyle/>
          <a:p>
            <a:r>
              <a:rPr lang="en-US" sz="2000" b="1" dirty="0">
                <a:latin typeface="Dubai" panose="020B0503030403030204" pitchFamily="34" charset="-78"/>
                <a:ea typeface="Arial" charset="0"/>
                <a:cs typeface="Dubai" panose="020B0503030403030204" pitchFamily="34" charset="-78"/>
              </a:rPr>
              <a:t>Background</a:t>
            </a:r>
          </a:p>
          <a:p>
            <a:pPr lvl="1"/>
            <a:r>
              <a:rPr lang="en-US" sz="1700" dirty="0">
                <a:latin typeface="Dubai" panose="020B0503030403030204" pitchFamily="34" charset="-78"/>
                <a:ea typeface="Arial" charset="0"/>
                <a:cs typeface="Dubai" panose="020B0503030403030204" pitchFamily="34" charset="-78"/>
              </a:rPr>
              <a:t>Heritage PICA</a:t>
            </a:r>
          </a:p>
          <a:p>
            <a:pPr lvl="1"/>
            <a:r>
              <a:rPr lang="en-US" sz="1700" dirty="0">
                <a:latin typeface="Dubai" panose="020B0503030403030204" pitchFamily="34" charset="-78"/>
                <a:ea typeface="Arial" charset="0"/>
                <a:cs typeface="Dubai" panose="020B0503030403030204" pitchFamily="34" charset="-78"/>
              </a:rPr>
              <a:t>PICA Sustainability Challenge</a:t>
            </a:r>
          </a:p>
          <a:p>
            <a:r>
              <a:rPr lang="en-US" sz="2000" b="1" dirty="0">
                <a:latin typeface="Dubai" panose="020B0503030403030204" pitchFamily="34" charset="-78"/>
                <a:ea typeface="Arial" charset="0"/>
                <a:cs typeface="Dubai" panose="020B0503030403030204" pitchFamily="34" charset="-78"/>
              </a:rPr>
              <a:t>Sustainability</a:t>
            </a:r>
          </a:p>
          <a:p>
            <a:pPr lvl="1"/>
            <a:r>
              <a:rPr lang="en-US" sz="1700" dirty="0">
                <a:latin typeface="Dubai" panose="020B0503030403030204" pitchFamily="34" charset="-78"/>
                <a:ea typeface="Arial" charset="0"/>
                <a:cs typeface="Dubai" panose="020B0503030403030204" pitchFamily="34" charset="-78"/>
              </a:rPr>
              <a:t>Lyocell: An alternative precursor to rayon</a:t>
            </a:r>
          </a:p>
          <a:p>
            <a:pPr lvl="1"/>
            <a:r>
              <a:rPr lang="en-US" sz="1700" dirty="0">
                <a:latin typeface="Dubai" panose="020B0503030403030204" pitchFamily="34" charset="-78"/>
                <a:ea typeface="Arial" charset="0"/>
                <a:cs typeface="Dubai" panose="020B0503030403030204" pitchFamily="34" charset="-78"/>
              </a:rPr>
              <a:t>PICA Manufacturing</a:t>
            </a:r>
          </a:p>
          <a:p>
            <a:r>
              <a:rPr lang="en-US" sz="2000" b="1" dirty="0">
                <a:latin typeface="Dubai" panose="020B0503030403030204" pitchFamily="34" charset="-78"/>
                <a:ea typeface="Arial" charset="0"/>
                <a:cs typeface="Dubai" panose="020B0503030403030204" pitchFamily="34" charset="-78"/>
              </a:rPr>
              <a:t>Development of PICA-D</a:t>
            </a:r>
          </a:p>
          <a:p>
            <a:pPr lvl="1"/>
            <a:r>
              <a:rPr lang="en-US" sz="1700" dirty="0">
                <a:solidFill>
                  <a:srgbClr val="000000"/>
                </a:solidFill>
                <a:latin typeface="Dubai" panose="020B0503030403030204" pitchFamily="34" charset="-78"/>
                <a:ea typeface="Arial" charset="0"/>
                <a:cs typeface="Dubai" panose="020B0503030403030204" pitchFamily="34" charset="-78"/>
              </a:rPr>
              <a:t>Establish PICA-D as a drop-in replacement for Heritage PICA</a:t>
            </a:r>
          </a:p>
          <a:p>
            <a:pPr lvl="1"/>
            <a:r>
              <a:rPr lang="en-US" sz="1700" dirty="0">
                <a:latin typeface="Dubai" panose="020B0503030403030204" pitchFamily="34" charset="-78"/>
                <a:ea typeface="Arial" charset="0"/>
                <a:cs typeface="Dubai" panose="020B0503030403030204" pitchFamily="34" charset="-78"/>
              </a:rPr>
              <a:t>PICA-D Arc Jet Campaign</a:t>
            </a:r>
          </a:p>
          <a:p>
            <a:pPr lvl="1"/>
            <a:r>
              <a:rPr lang="en-US" sz="1700" dirty="0">
                <a:latin typeface="Dubai" panose="020B0503030403030204" pitchFamily="34" charset="-78"/>
                <a:ea typeface="Arial" charset="0"/>
                <a:cs typeface="Dubai" panose="020B0503030403030204" pitchFamily="34" charset="-78"/>
              </a:rPr>
              <a:t>Lyocell Fiberform/PICA-D Billet and Near-Net-Shape Single-Piece Aeroshell  Processing</a:t>
            </a:r>
          </a:p>
          <a:p>
            <a:r>
              <a:rPr lang="en-US" sz="2000" b="1" dirty="0">
                <a:latin typeface="Dubai" panose="020B0503030403030204" pitchFamily="34" charset="-78"/>
                <a:cs typeface="Dubai" panose="020B0503030403030204" pitchFamily="34" charset="-78"/>
              </a:rPr>
              <a:t>PICA-D and Three Exciting NASA missions</a:t>
            </a:r>
          </a:p>
          <a:p>
            <a:r>
              <a:rPr lang="en-US" sz="2000" b="1" dirty="0">
                <a:latin typeface="Dubai" panose="020B0503030403030204" pitchFamily="34" charset="-78"/>
                <a:ea typeface="Arial" charset="0"/>
                <a:cs typeface="Dubai" panose="020B0503030403030204" pitchFamily="34" charset="-78"/>
              </a:rPr>
              <a:t>Summary</a:t>
            </a:r>
          </a:p>
          <a:p>
            <a:r>
              <a:rPr lang="en-US" sz="2000" b="1" dirty="0">
                <a:latin typeface="Dubai" panose="020B0503030403030204" pitchFamily="34" charset="-78"/>
                <a:ea typeface="Arial" charset="0"/>
                <a:cs typeface="Dubai" panose="020B0503030403030204" pitchFamily="34" charset="-78"/>
              </a:rPr>
              <a:t>Acknowledgements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98989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553E0717-3EA7-455E-A312-C9B30DE87F60}" type="slidenum">
              <a:rPr lang="en-US" smtClean="0"/>
              <a:pPr>
                <a:defRPr/>
              </a:pPr>
              <a:t>2</a:t>
            </a:fld>
            <a:endParaRPr lang="en-US" dirty="0"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38568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 bwMode="auto">
          <a:xfrm>
            <a:off x="92169" y="16618"/>
            <a:ext cx="8099955" cy="7206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latin typeface="Dubai" panose="020B0503030403030204" pitchFamily="34" charset="-78"/>
                <a:cs typeface="Dubai" panose="020B0503030403030204" pitchFamily="34" charset="-78"/>
              </a:rPr>
              <a:t>Background – PICA</a:t>
            </a:r>
            <a:br>
              <a:rPr lang="en-US" altLang="en-US" b="1" dirty="0">
                <a:latin typeface="Dubai" panose="020B0503030403030204" pitchFamily="34" charset="-78"/>
                <a:cs typeface="Dubai" panose="020B0503030403030204" pitchFamily="34" charset="-78"/>
              </a:rPr>
            </a:br>
            <a:r>
              <a:rPr lang="en-US" altLang="en-US" sz="2400" b="1" u="sng" dirty="0">
                <a:latin typeface="Dubai" panose="020B0503030403030204" pitchFamily="34" charset="-78"/>
                <a:cs typeface="Dubai" panose="020B0503030403030204" pitchFamily="34" charset="-78"/>
              </a:rPr>
              <a:t>State of the Art Low Density Carbon Phenolic Ablators</a:t>
            </a:r>
            <a:br>
              <a:rPr lang="en-US" altLang="en-US" b="1" u="sng" dirty="0">
                <a:latin typeface="Dubai" panose="020B0503030403030204" pitchFamily="34" charset="-78"/>
                <a:cs typeface="Dubai" panose="020B0503030403030204" pitchFamily="34" charset="-78"/>
              </a:rPr>
            </a:br>
            <a:endParaRPr lang="en-US" altLang="en-US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1509" name="Text Box 631"/>
          <p:cNvSpPr txBox="1">
            <a:spLocks noChangeArrowheads="1"/>
          </p:cNvSpPr>
          <p:nvPr/>
        </p:nvSpPr>
        <p:spPr bwMode="auto">
          <a:xfrm>
            <a:off x="5113924" y="3103619"/>
            <a:ext cx="20535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dirty="0">
                <a:latin typeface="Dubai" charset="0"/>
                <a:ea typeface="Dubai" charset="0"/>
                <a:cs typeface="Dubai" charset="0"/>
              </a:rPr>
              <a:t>Stardust forebody TPS. (~0.8m diameter)</a:t>
            </a:r>
            <a:endParaRPr lang="en-US" altLang="en-US" sz="1400" dirty="0">
              <a:solidFill>
                <a:schemeClr val="accent2"/>
              </a:solidFill>
              <a:latin typeface="Dubai" charset="0"/>
              <a:ea typeface="Dubai" charset="0"/>
              <a:cs typeface="Dubai" charset="0"/>
            </a:endParaRPr>
          </a:p>
        </p:txBody>
      </p:sp>
      <p:sp>
        <p:nvSpPr>
          <p:cNvPr id="21510" name="TextBox 12"/>
          <p:cNvSpPr txBox="1">
            <a:spLocks noChangeArrowheads="1"/>
          </p:cNvSpPr>
          <p:nvPr/>
        </p:nvSpPr>
        <p:spPr bwMode="auto">
          <a:xfrm>
            <a:off x="7219051" y="3156913"/>
            <a:ext cx="16887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Dubai" charset="0"/>
                <a:ea typeface="Dubai" charset="0"/>
                <a:cs typeface="Dubai" charset="0"/>
              </a:rPr>
              <a:t>MSL Heat Shield (4.5m diameter)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4974615" y="1320064"/>
          <a:ext cx="2161323" cy="1769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Document" r:id="rId4" imgW="3212698" imgH="2628571" progId="Word.Document.8">
                  <p:embed/>
                </p:oleObj>
              </mc:Choice>
              <mc:Fallback>
                <p:oleObj name="Document" r:id="rId4" imgW="3212698" imgH="2628571" progId="Word.Document.8">
                  <p:embed/>
                  <p:pic>
                    <p:nvPicPr>
                      <p:cNvPr id="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4615" y="1320064"/>
                        <a:ext cx="2161323" cy="17691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150" y="1373358"/>
            <a:ext cx="1829948" cy="1783555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9686" y="1320064"/>
            <a:ext cx="5042630" cy="4839230"/>
          </a:xfrm>
        </p:spPr>
        <p:txBody>
          <a:bodyPr>
            <a:normAutofit lnSpcReduction="10000"/>
          </a:bodyPr>
          <a:lstStyle/>
          <a:p>
            <a:pPr eaLnBrk="1" hangingPunct="1"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latin typeface="Dubai" panose="020B0503030403030204" pitchFamily="34" charset="-78"/>
                <a:ea typeface="Calibri" charset="0"/>
                <a:cs typeface="Dubai" panose="020B0503030403030204" pitchFamily="34" charset="-78"/>
              </a:rPr>
              <a:t>Phenolic Impregnated Carbon Ablator (PICA) </a:t>
            </a:r>
          </a:p>
          <a:p>
            <a:pPr lvl="1"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Dubai" panose="020B0503030403030204" pitchFamily="34" charset="-78"/>
                <a:ea typeface="Calibri" charset="0"/>
                <a:cs typeface="Dubai" panose="020B0503030403030204" pitchFamily="34" charset="-78"/>
              </a:rPr>
              <a:t>First used as forebody single piece heatshield for Stardust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1800" b="1" dirty="0">
                <a:latin typeface="Dubai" panose="020B0503030403030204" pitchFamily="34" charset="-78"/>
                <a:ea typeface="Calibri" charset="0"/>
                <a:cs typeface="Dubai" panose="020B0503030403030204" pitchFamily="34" charset="-78"/>
              </a:rPr>
              <a:t>Low density coupled with efficient ablative capability at medium-high heat fluxes</a:t>
            </a:r>
          </a:p>
          <a:p>
            <a:pPr eaLnBrk="1" hangingPunct="1"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latin typeface="Dubai" panose="020B0503030403030204" pitchFamily="34" charset="-78"/>
                <a:ea typeface="Calibri" charset="0"/>
                <a:cs typeface="Dubai" panose="020B0503030403030204" pitchFamily="34" charset="-78"/>
              </a:rPr>
              <a:t>Since Stardust-</a:t>
            </a:r>
          </a:p>
          <a:p>
            <a:pPr lvl="1"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Dubai" panose="020B0503030403030204" pitchFamily="34" charset="-78"/>
                <a:ea typeface="Calibri" charset="0"/>
                <a:cs typeface="Dubai" panose="020B0503030403030204" pitchFamily="34" charset="-78"/>
              </a:rPr>
              <a:t>Under the Orion program PICA was shown to be capable for </a:t>
            </a:r>
            <a:r>
              <a:rPr lang="en-US" altLang="en-US" sz="1600" dirty="0">
                <a:latin typeface="Dubai" panose="020B0503030403030204" pitchFamily="34" charset="-78"/>
                <a:cs typeface="Dubai" panose="020B0503030403030204" pitchFamily="34" charset="-78"/>
              </a:rPr>
              <a:t>both ISS and lunar return missions but was not selected as the baseline TPS</a:t>
            </a:r>
          </a:p>
          <a:p>
            <a:pPr lvl="1"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Dubai" panose="020B0503030403030204" pitchFamily="34" charset="-78"/>
                <a:ea typeface="Calibri" charset="0"/>
                <a:cs typeface="Dubai" panose="020B0503030403030204" pitchFamily="34" charset="-78"/>
              </a:rPr>
              <a:t>PICA was transitioned to Mars Science Lab (MSL) post CDR in a tiled configuration  when the mission environments went beyond the capabilities of SLA561V</a:t>
            </a:r>
            <a:r>
              <a:rPr lang="en-US" sz="1600" dirty="0">
                <a:latin typeface="Dubai" panose="020B0503030403030204" pitchFamily="34" charset="-78"/>
                <a:ea typeface="Calibri" charset="0"/>
                <a:cs typeface="Dubai" panose="020B0503030403030204" pitchFamily="34" charset="-78"/>
              </a:rPr>
              <a:t>; re-flown on Mars 2020</a:t>
            </a:r>
          </a:p>
          <a:p>
            <a:pPr lvl="1"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Dubai" panose="020B0503030403030204" pitchFamily="34" charset="-78"/>
                <a:ea typeface="Calibri" charset="0"/>
                <a:cs typeface="Dubai" panose="020B0503030403030204" pitchFamily="34" charset="-78"/>
              </a:rPr>
              <a:t>OSIRIS-REx sample return capsule as a single piece </a:t>
            </a:r>
          </a:p>
          <a:p>
            <a:pPr lvl="2" eaLnBrk="1" hangingPunct="1">
              <a:spcAft>
                <a:spcPts val="600"/>
              </a:spcAft>
            </a:pPr>
            <a:r>
              <a:rPr lang="en-US" sz="1050" dirty="0">
                <a:latin typeface="Dubai" panose="020B0503030403030204" pitchFamily="34" charset="-78"/>
                <a:cs typeface="Dubai" panose="020B0503030403030204" pitchFamily="34" charset="-78"/>
              </a:rPr>
              <a:t>On Dec. 3, 2018, the OSIRIS-</a:t>
            </a:r>
            <a:r>
              <a:rPr lang="en-US" sz="1050" dirty="0" err="1">
                <a:latin typeface="Dubai" panose="020B0503030403030204" pitchFamily="34" charset="-78"/>
                <a:cs typeface="Dubai" panose="020B0503030403030204" pitchFamily="34" charset="-78"/>
              </a:rPr>
              <a:t>REx</a:t>
            </a:r>
            <a:r>
              <a:rPr lang="en-US" sz="1050" dirty="0">
                <a:latin typeface="Dubai" panose="020B0503030403030204" pitchFamily="34" charset="-78"/>
                <a:cs typeface="Dubai" panose="020B0503030403030204" pitchFamily="34" charset="-78"/>
              </a:rPr>
              <a:t> spacecraft arrived at its target, near-Earth asteroid </a:t>
            </a:r>
            <a:r>
              <a:rPr lang="en-US" sz="1050" dirty="0" err="1">
                <a:latin typeface="Dubai" panose="020B0503030403030204" pitchFamily="34" charset="-78"/>
                <a:cs typeface="Dubai" panose="020B0503030403030204" pitchFamily="34" charset="-78"/>
              </a:rPr>
              <a:t>Bennu</a:t>
            </a:r>
            <a:endParaRPr lang="en-US" sz="1050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lvl="2" eaLnBrk="1" hangingPunct="1">
              <a:spcAft>
                <a:spcPts val="600"/>
              </a:spcAft>
            </a:pPr>
            <a:endParaRPr lang="en-US" sz="1000" dirty="0">
              <a:solidFill>
                <a:srgbClr val="000000"/>
              </a:solidFill>
              <a:latin typeface="Dubai" panose="020B0503030403030204" pitchFamily="34" charset="-78"/>
              <a:ea typeface="Calibri" charset="0"/>
              <a:cs typeface="Dubai" panose="020B0503030403030204" pitchFamily="34" charset="-78"/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98989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553E0717-3EA7-455E-A312-C9B30DE87F6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4" name="Text Box 631">
            <a:extLst>
              <a:ext uri="{FF2B5EF4-FFF2-40B4-BE49-F238E27FC236}">
                <a16:creationId xmlns:a16="http://schemas.microsoft.com/office/drawing/2014/main" id="{8CDAA015-5A47-FA44-9816-DA172228C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8489" y="5483068"/>
            <a:ext cx="20535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Black" charset="0"/>
                <a:ea typeface="ＭＳ Ｐゴシック" charset="-128"/>
              </a:defRPr>
            </a:lvl9pPr>
          </a:lstStyle>
          <a:p>
            <a:r>
              <a:rPr lang="en-US" altLang="en-US" sz="1400" dirty="0">
                <a:latin typeface="Dubai" charset="0"/>
                <a:ea typeface="Dubai" charset="0"/>
                <a:cs typeface="Dubai" charset="0"/>
              </a:rPr>
              <a:t>OSIRIS-</a:t>
            </a:r>
            <a:r>
              <a:rPr lang="en-US" altLang="en-US" sz="1400" dirty="0" err="1">
                <a:latin typeface="Dubai" charset="0"/>
                <a:ea typeface="Dubai" charset="0"/>
                <a:cs typeface="Dubai" charset="0"/>
              </a:rPr>
              <a:t>REx</a:t>
            </a:r>
            <a:r>
              <a:rPr lang="en-US" altLang="en-US" sz="1400" dirty="0">
                <a:latin typeface="Dubai" charset="0"/>
                <a:ea typeface="Dubai" charset="0"/>
                <a:cs typeface="Dubai" charset="0"/>
              </a:rPr>
              <a:t> forebody TPS. (~0.8m diameter)</a:t>
            </a:r>
            <a:endParaRPr lang="en-US" sz="1400" b="1" dirty="0"/>
          </a:p>
          <a:p>
            <a:pPr eaLnBrk="1" hangingPunct="1"/>
            <a:endParaRPr lang="en-US" altLang="en-US" sz="1400" dirty="0">
              <a:solidFill>
                <a:schemeClr val="accent2"/>
              </a:solidFill>
              <a:latin typeface="Dubai" charset="0"/>
              <a:ea typeface="Dubai" charset="0"/>
              <a:cs typeface="Dubai" charset="0"/>
            </a:endParaRPr>
          </a:p>
        </p:txBody>
      </p:sp>
      <p:pic>
        <p:nvPicPr>
          <p:cNvPr id="16" name="Picture 15" descr="Screen Shot 2017-02-07 at 9.08.22 PM.png">
            <a:extLst>
              <a:ext uri="{FF2B5EF4-FFF2-40B4-BE49-F238E27FC236}">
                <a16:creationId xmlns:a16="http://schemas.microsoft.com/office/drawing/2014/main" id="{3B598417-0E1C-EF41-9464-C66286C0021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371" y="4059888"/>
            <a:ext cx="1962398" cy="13742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F63E85-8ED1-7247-9197-58C8D50CBC20}"/>
              </a:ext>
            </a:extLst>
          </p:cNvPr>
          <p:cNvSpPr/>
          <p:nvPr/>
        </p:nvSpPr>
        <p:spPr>
          <a:xfrm>
            <a:off x="7119257" y="5474111"/>
            <a:ext cx="20247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latin typeface="Dubai" charset="0"/>
                <a:cs typeface="Dubai" charset="0"/>
              </a:rPr>
              <a:t>Bennu</a:t>
            </a:r>
            <a:r>
              <a:rPr lang="en-US" sz="1400" dirty="0">
                <a:latin typeface="Dubai" charset="0"/>
                <a:cs typeface="Dubai" charset="0"/>
              </a:rPr>
              <a:t> taken by the OSIRIS-</a:t>
            </a:r>
            <a:r>
              <a:rPr lang="en-US" sz="1400" dirty="0" err="1">
                <a:latin typeface="Dubai" charset="0"/>
                <a:cs typeface="Dubai" charset="0"/>
              </a:rPr>
              <a:t>REx</a:t>
            </a:r>
            <a:r>
              <a:rPr lang="en-US" sz="1400" dirty="0">
                <a:latin typeface="Dubai" charset="0"/>
                <a:cs typeface="Dubai" charset="0"/>
              </a:rPr>
              <a:t> spacecraft from a distance of ~ 50 miles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F0B96D-5448-7C48-A909-DA8B69046D3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153" y="4075708"/>
            <a:ext cx="1508579" cy="134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7F8F11-ACD1-F04A-97DF-197190D3B3B0}"/>
              </a:ext>
            </a:extLst>
          </p:cNvPr>
          <p:cNvSpPr txBox="1"/>
          <p:nvPr/>
        </p:nvSpPr>
        <p:spPr>
          <a:xfrm>
            <a:off x="4963611" y="6538912"/>
            <a:ext cx="21339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www.nasa.gov</a:t>
            </a:r>
            <a:r>
              <a:rPr lang="en-US" sz="1100" dirty="0"/>
              <a:t>/</a:t>
            </a:r>
            <a:r>
              <a:rPr lang="en-US" sz="1100" dirty="0" err="1"/>
              <a:t>osiris</a:t>
            </a:r>
            <a:r>
              <a:rPr lang="en-US" sz="1100" dirty="0"/>
              <a:t>-rex</a:t>
            </a:r>
          </a:p>
        </p:txBody>
      </p:sp>
    </p:spTree>
    <p:extLst>
      <p:ext uri="{BB962C8B-B14F-4D97-AF65-F5344CB8AC3E}">
        <p14:creationId xmlns:p14="http://schemas.microsoft.com/office/powerpoint/2010/main" val="193214471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 bwMode="auto">
          <a:xfrm>
            <a:off x="114300" y="171618"/>
            <a:ext cx="80010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latin typeface="Dubai" charset="0"/>
                <a:ea typeface="Dubai" charset="0"/>
                <a:cs typeface="Dubai" charset="0"/>
              </a:rPr>
              <a:t>Challenges with PICA Sustainability over the Years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6FB485-4EA8-D24C-A8C5-B56B78ED924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14300" y="791652"/>
            <a:ext cx="8915400" cy="1767150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14313" indent="-214313"/>
            <a:r>
              <a:rPr lang="en-US" sz="1100" b="1" dirty="0">
                <a:latin typeface="+mn-lt"/>
                <a:cs typeface="+mn-cs"/>
              </a:rPr>
              <a:t>In 2016 NASA learned that the “heritage” rayon used in PICA was ceasing production, leading to a flight-qualified PICA sustainability concern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en-US" sz="1100" b="1" dirty="0">
                <a:latin typeface="+mn-lt"/>
                <a:cs typeface="+mn-cs"/>
              </a:rPr>
              <a:t>The carbon fiber precursor for PICA has become obsolete 2x since the material was developed and used on Stardust, so a secure source is essential to maintain PICA capabilities for future missions</a:t>
            </a:r>
          </a:p>
          <a:p>
            <a:pPr marL="214313" indent="-214313"/>
            <a:r>
              <a:rPr lang="en-US" sz="1100" b="1" dirty="0">
                <a:latin typeface="+mn-lt"/>
                <a:cs typeface="+mn-cs"/>
              </a:rPr>
              <a:t>In FY16/17, NASA ARC was funded by the </a:t>
            </a:r>
            <a:r>
              <a:rPr lang="en-US" altLang="en-US" sz="1100" b="1" dirty="0">
                <a:latin typeface="+mn-lt"/>
                <a:cs typeface="+mn-cs"/>
              </a:rPr>
              <a:t>Planetary Science Division of the </a:t>
            </a:r>
            <a:r>
              <a:rPr lang="en-US" sz="1100" b="1" dirty="0">
                <a:latin typeface="+mn-lt"/>
                <a:cs typeface="+mn-cs"/>
              </a:rPr>
              <a:t>Science Mission Directorate to address PICA rayon sustainability</a:t>
            </a:r>
          </a:p>
          <a:p>
            <a:pPr marL="214313" indent="-214313"/>
            <a:r>
              <a:rPr lang="en-US" sz="1100" b="1" dirty="0">
                <a:latin typeface="+mn-lt"/>
                <a:cs typeface="+mn-cs"/>
              </a:rPr>
              <a:t>Lyocell Based PICA (PICA-D) was manufactured, and limited testing performed – initial results indicated Lyocell is a good candidate as a replacement for heritage rayon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F8FF9208-A9EB-CE44-A8F9-49A3BEB49A92}"/>
              </a:ext>
            </a:extLst>
          </p:cNvPr>
          <p:cNvSpPr txBox="1">
            <a:spLocks/>
          </p:cNvSpPr>
          <p:nvPr/>
        </p:nvSpPr>
        <p:spPr>
          <a:xfrm>
            <a:off x="4858352" y="5696724"/>
            <a:ext cx="1652360" cy="273844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342900" rtl="0" eaLnBrk="1" fontAlgn="base" latinLnBrk="0" hangingPunct="1">
              <a:spcBef>
                <a:spcPct val="0"/>
              </a:spcBef>
              <a:spcAft>
                <a:spcPct val="0"/>
              </a:spcAft>
              <a:defRPr sz="750" kern="1200">
                <a:solidFill>
                  <a:srgbClr val="898989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defTabSz="342900" rtl="0" eaLnBrk="1" fontAlgn="base" latinLnBrk="0" hangingPunct="1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685800" algn="l" defTabSz="342900" rtl="0" eaLnBrk="1" fontAlgn="base" latinLnBrk="0" hangingPunct="1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028700" algn="l" defTabSz="342900" rtl="0" eaLnBrk="1" fontAlgn="base" latinLnBrk="0" hangingPunct="1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371600" algn="l" defTabSz="342900" rtl="0" eaLnBrk="1" fontAlgn="base" latinLnBrk="0" hangingPunct="1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1714500" algn="l" defTabSz="6858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057400" algn="l" defTabSz="6858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2400300" algn="l" defTabSz="6858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2743200" algn="l" defTabSz="6858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553E0717-3EA7-455E-A312-C9B30DE87F60}" type="slidenum">
              <a:rPr lang="en-US" sz="1000" smtClean="0"/>
              <a:pPr>
                <a:defRPr/>
              </a:pPr>
              <a:t>4</a:t>
            </a:fld>
            <a:endParaRPr lang="en-US" sz="10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F9CB7BC-C640-AE40-ACFA-62505E4A77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017854"/>
              </p:ext>
            </p:extLst>
          </p:nvPr>
        </p:nvGraphicFramePr>
        <p:xfrm>
          <a:off x="499396" y="2895600"/>
          <a:ext cx="8396017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9886">
                  <a:extLst>
                    <a:ext uri="{9D8B030D-6E8A-4147-A177-3AD203B41FA5}">
                      <a16:colId xmlns:a16="http://schemas.microsoft.com/office/drawing/2014/main" val="4179878807"/>
                    </a:ext>
                  </a:extLst>
                </a:gridCol>
                <a:gridCol w="1401520">
                  <a:extLst>
                    <a:ext uri="{9D8B030D-6E8A-4147-A177-3AD203B41FA5}">
                      <a16:colId xmlns:a16="http://schemas.microsoft.com/office/drawing/2014/main" val="3424944604"/>
                    </a:ext>
                  </a:extLst>
                </a:gridCol>
                <a:gridCol w="1145498">
                  <a:extLst>
                    <a:ext uri="{9D8B030D-6E8A-4147-A177-3AD203B41FA5}">
                      <a16:colId xmlns:a16="http://schemas.microsoft.com/office/drawing/2014/main" val="1947132759"/>
                    </a:ext>
                  </a:extLst>
                </a:gridCol>
                <a:gridCol w="1625576">
                  <a:extLst>
                    <a:ext uri="{9D8B030D-6E8A-4147-A177-3AD203B41FA5}">
                      <a16:colId xmlns:a16="http://schemas.microsoft.com/office/drawing/2014/main" val="1591241656"/>
                    </a:ext>
                  </a:extLst>
                </a:gridCol>
                <a:gridCol w="3413537">
                  <a:extLst>
                    <a:ext uri="{9D8B030D-6E8A-4147-A177-3AD203B41FA5}">
                      <a16:colId xmlns:a16="http://schemas.microsoft.com/office/drawing/2014/main" val="1246131179"/>
                    </a:ext>
                  </a:extLst>
                </a:gridCol>
              </a:tblGrid>
              <a:tr h="188595">
                <a:tc>
                  <a:txBody>
                    <a:bodyPr/>
                    <a:lstStyle/>
                    <a:p>
                      <a:r>
                        <a:rPr lang="en-US" sz="900" dirty="0"/>
                        <a:t>Time Line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Mission/ Project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Precursor Type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Rayon Sustainability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Changes /Updates to PICA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44540958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Early 2000’s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Stardust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Near Net Shape 0.8m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Liberty rayon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US source – production ceased in the 90s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Developing process to fabricate NNS within the project density specification required – no regrind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60458039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2010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Orion CEV ADP </a:t>
                      </a:r>
                    </a:p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Billets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Multiple sources – settled on SNIACE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Multiple international sources evaluated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Optimized densification process for billets, tested the bounds of the density specification and the influence on performance / properties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10875298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2012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MSL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Billets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SNIACE rayon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International source – production ceased in ~ 2017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Leveraged ADP data to allow use on MSL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43000405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2016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OSIRIS Rex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Near Net Shape 0.8m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SNIACE rayon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International source – production ceased in ~ 2017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Spec tightened over Stardust for 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NNS casting range . Phenolic adjustments based on lessons learned from ADP/MSL. No RG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76664404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2018-2019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M2020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Billets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SNIACE rayon – source depleted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International source – production ceased in ~ 2017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Leveraged MSL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62174747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2016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PICA-D Development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Billets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Lyocell w/ Ti - USA Dulling Agent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Domestic/international sister plants. Greener processing</a:t>
                      </a:r>
                      <a:endParaRPr lang="en-US" sz="9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MSL specification range – Eliminated use of “re-grind”</a:t>
                      </a:r>
                    </a:p>
                    <a:p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Domestic supply - Alabama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07301371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2017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PICA-D Development </a:t>
                      </a: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Near Net Shape 0.8m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Lyocell w/ Ti - USA Dulling Agent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Domestic/international sister plants. Greener processing</a:t>
                      </a:r>
                      <a:endParaRPr lang="en-US" sz="9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Leveraged OSIRIS REx/MSL – No re-grind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Domestic supply - Alabama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73005042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2018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PICA-D Development </a:t>
                      </a: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Billets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Lyocell - Austria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Domestic/international sister plants. Greener processing</a:t>
                      </a:r>
                      <a:endParaRPr lang="en-US" sz="9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MSL/M2020 specification range – No re-grind</a:t>
                      </a:r>
                    </a:p>
                    <a:p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Foreign Supply - Austria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90448275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2018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PICA-D Development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Near Net Shape 1.5m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Lyocell - Austria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Domestic/international sister plants. Greener processing</a:t>
                      </a:r>
                      <a:endParaRPr lang="en-US" sz="9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Leveraged OSIRIS REx/MSL – No re-grind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Foreign Supply - Austria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99391097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7F7C53-E9F5-8B46-B3BD-0A1F45288F44}"/>
              </a:ext>
            </a:extLst>
          </p:cNvPr>
          <p:cNvCxnSpPr>
            <a:cxnSpLocks/>
          </p:cNvCxnSpPr>
          <p:nvPr/>
        </p:nvCxnSpPr>
        <p:spPr>
          <a:xfrm>
            <a:off x="499396" y="4983063"/>
            <a:ext cx="8396017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ight Arrow 11">
            <a:extLst>
              <a:ext uri="{FF2B5EF4-FFF2-40B4-BE49-F238E27FC236}">
                <a16:creationId xmlns:a16="http://schemas.microsoft.com/office/drawing/2014/main" id="{EA69B451-F3B1-F045-9837-2DC382AA4E61}"/>
              </a:ext>
            </a:extLst>
          </p:cNvPr>
          <p:cNvSpPr/>
          <p:nvPr/>
        </p:nvSpPr>
        <p:spPr bwMode="auto">
          <a:xfrm>
            <a:off x="126153" y="4835493"/>
            <a:ext cx="511887" cy="29514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03233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3413" y="76199"/>
            <a:ext cx="6705600" cy="685801"/>
          </a:xfrm>
        </p:spPr>
        <p:txBody>
          <a:bodyPr/>
          <a:lstStyle/>
          <a:p>
            <a:r>
              <a:rPr lang="en-US" b="1" dirty="0">
                <a:latin typeface="Dubai" panose="020B0503030403030204" pitchFamily="34" charset="-78"/>
                <a:cs typeface="Dubai" panose="020B0503030403030204" pitchFamily="34" charset="-78"/>
              </a:rPr>
              <a:t>Lyocell – A Sustainable Precursor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30" y="921248"/>
            <a:ext cx="8638903" cy="4731902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Dubai" panose="020B0503030403030204" pitchFamily="34" charset="-78"/>
                <a:cs typeface="Dubai" panose="020B0503030403030204" pitchFamily="34" charset="-78"/>
              </a:rPr>
              <a:t>Traditional rayon manufactured from wood pulp involves many steps and the conversion of wood pulp into rayon or regenerated cellulose results in toxic byproducts</a:t>
            </a:r>
          </a:p>
          <a:p>
            <a:pPr lvl="1"/>
            <a:r>
              <a:rPr lang="en-US" sz="2000" dirty="0">
                <a:latin typeface="Dubai" panose="020B0503030403030204" pitchFamily="34" charset="-78"/>
                <a:cs typeface="Dubai" panose="020B0503030403030204" pitchFamily="34" charset="-78"/>
              </a:rPr>
              <a:t>rayon manufacturing was discontinued and is no longer a viable process in the US and Europe </a:t>
            </a:r>
          </a:p>
          <a:p>
            <a:r>
              <a:rPr lang="en-US" sz="2400" dirty="0">
                <a:latin typeface="Dubai" panose="020B0503030403030204" pitchFamily="34" charset="-78"/>
                <a:cs typeface="Dubai" panose="020B0503030403030204" pitchFamily="34" charset="-78"/>
              </a:rPr>
              <a:t>Lyocell - solvent spinning technique is simpler and more environmentally sound </a:t>
            </a:r>
          </a:p>
          <a:p>
            <a:pPr lvl="1"/>
            <a:r>
              <a:rPr lang="en-US" sz="2000" dirty="0">
                <a:latin typeface="Dubai" panose="020B0503030403030204" pitchFamily="34" charset="-78"/>
                <a:cs typeface="Dubai" panose="020B0503030403030204" pitchFamily="34" charset="-78"/>
              </a:rPr>
              <a:t>uses a non-toxic solvent chemical that is 99% recycled in the manufacturing process </a:t>
            </a:r>
          </a:p>
          <a:p>
            <a:r>
              <a:rPr lang="en-US" sz="2400" dirty="0">
                <a:latin typeface="Dubai" panose="020B0503030403030204" pitchFamily="34" charset="-78"/>
                <a:cs typeface="Dubai" panose="020B0503030403030204" pitchFamily="34" charset="-78"/>
              </a:rPr>
              <a:t>Lenzing – sister factories in US, Austria and UK able to provide the same Lyocell precursor – multiple supply routes alleviate future sustainability concern </a:t>
            </a:r>
          </a:p>
          <a:p>
            <a:pPr lvl="1"/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There are some small processing differences between factories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98989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553E0717-3EA7-455E-A312-C9B30DE87F6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5130" y="5929731"/>
            <a:ext cx="5660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Dubai" charset="0"/>
                <a:ea typeface="Dubai" charset="0"/>
                <a:cs typeface="Dubai" charset="0"/>
              </a:rPr>
              <a:t>Refer to below links if interested in information on how fibers are made from wood pulp:</a:t>
            </a:r>
          </a:p>
          <a:p>
            <a:r>
              <a:rPr lang="en-US" sz="1200" dirty="0">
                <a:solidFill>
                  <a:srgbClr val="3333FF"/>
                </a:solidFill>
                <a:latin typeface="Dubai" charset="0"/>
                <a:ea typeface="Dubai" charset="0"/>
                <a:cs typeface="Dubai" charset="0"/>
              </a:rPr>
              <a:t>https://www.youtube.com/watch?v=tHdJGFv99fE</a:t>
            </a:r>
          </a:p>
          <a:p>
            <a:r>
              <a:rPr lang="en-US" sz="1200" dirty="0">
                <a:solidFill>
                  <a:srgbClr val="3333FF"/>
                </a:solidFill>
                <a:latin typeface="Dubai" charset="0"/>
                <a:ea typeface="Dubai" charset="0"/>
                <a:cs typeface="Dubai" charset="0"/>
              </a:rPr>
              <a:t>https://www.youtube.com/watch?v=14PZNgRoEUM</a:t>
            </a:r>
          </a:p>
        </p:txBody>
      </p:sp>
    </p:spTree>
    <p:extLst>
      <p:ext uri="{BB962C8B-B14F-4D97-AF65-F5344CB8AC3E}">
        <p14:creationId xmlns:p14="http://schemas.microsoft.com/office/powerpoint/2010/main" val="61003979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eaLnBrk="1" hangingPunct="1"/>
            <a:fld id="{57CB2B94-A717-4997-B47C-F1DE1DC7B997}" type="slidenum">
              <a:rPr lang="en-US" smtClean="0"/>
              <a:pPr>
                <a:defRPr/>
              </a:pPr>
              <a:t>6</a:t>
            </a:fld>
            <a:endParaRPr lang="en-US" sz="1000" dirty="0">
              <a:solidFill>
                <a:srgbClr val="898989"/>
              </a:solidFill>
            </a:endParaRPr>
          </a:p>
        </p:txBody>
      </p:sp>
      <p:sp>
        <p:nvSpPr>
          <p:cNvPr id="410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dirty="0">
                <a:latin typeface="Dubai" charset="0"/>
                <a:ea typeface="Dubai" charset="0"/>
                <a:cs typeface="Dubai" charset="0"/>
              </a:rPr>
              <a:t>PICA Manufacturing Overview</a:t>
            </a:r>
            <a:endParaRPr lang="en-US" sz="2400" b="1" dirty="0">
              <a:latin typeface="Dubai" charset="0"/>
              <a:ea typeface="Dubai" charset="0"/>
              <a:cs typeface="Dubai" charset="0"/>
            </a:endParaRPr>
          </a:p>
        </p:txBody>
      </p:sp>
      <p:sp>
        <p:nvSpPr>
          <p:cNvPr id="4103" name="Slide Number Placeholder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F17D3A0C-84DF-46D2-8AC9-E9B08971A445}" type="slidenum">
              <a:rPr lang="en-US" sz="1000">
                <a:solidFill>
                  <a:srgbClr val="898989"/>
                </a:solidFill>
                <a:cs typeface="Arial" charset="0"/>
              </a:rPr>
              <a:pPr algn="r" eaLnBrk="1" hangingPunct="1"/>
              <a:t>6</a:t>
            </a:fld>
            <a:endParaRPr lang="en-US" sz="1000" dirty="0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697007-3010-B84A-9594-6DBD46AD9B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71" y="1282786"/>
            <a:ext cx="8490857" cy="39253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7BEC1E-D65F-C648-B1A6-EE03E0302F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3266" y="4400551"/>
            <a:ext cx="807596" cy="807596"/>
          </a:xfrm>
          <a:prstGeom prst="rect">
            <a:avLst/>
          </a:prstGeom>
        </p:spPr>
      </p:pic>
      <p:sp>
        <p:nvSpPr>
          <p:cNvPr id="2" name="Donut 1">
            <a:extLst>
              <a:ext uri="{FF2B5EF4-FFF2-40B4-BE49-F238E27FC236}">
                <a16:creationId xmlns:a16="http://schemas.microsoft.com/office/drawing/2014/main" id="{155424D1-E047-714A-A5C0-73807FFA99FB}"/>
              </a:ext>
            </a:extLst>
          </p:cNvPr>
          <p:cNvSpPr/>
          <p:nvPr/>
        </p:nvSpPr>
        <p:spPr>
          <a:xfrm>
            <a:off x="4554637" y="3840480"/>
            <a:ext cx="147992" cy="130629"/>
          </a:xfrm>
          <a:prstGeom prst="donut">
            <a:avLst>
              <a:gd name="adj" fmla="val 484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493A38-238D-084D-8964-C4E7FCBA4591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3419707" y="3905795"/>
            <a:ext cx="1134930" cy="5269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25175D-916B-A642-9001-87CF79F289E4}"/>
              </a:ext>
            </a:extLst>
          </p:cNvPr>
          <p:cNvCxnSpPr>
            <a:cxnSpLocks/>
          </p:cNvCxnSpPr>
          <p:nvPr/>
        </p:nvCxnSpPr>
        <p:spPr>
          <a:xfrm flipH="1">
            <a:off x="4142600" y="4001637"/>
            <a:ext cx="486033" cy="8621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A358AA0-EF06-144F-B914-8029BF6F2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410535"/>
              </p:ext>
            </p:extLst>
          </p:nvPr>
        </p:nvGraphicFramePr>
        <p:xfrm>
          <a:off x="373991" y="1981200"/>
          <a:ext cx="8396017" cy="4217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9886">
                  <a:extLst>
                    <a:ext uri="{9D8B030D-6E8A-4147-A177-3AD203B41FA5}">
                      <a16:colId xmlns:a16="http://schemas.microsoft.com/office/drawing/2014/main" val="4179878807"/>
                    </a:ext>
                  </a:extLst>
                </a:gridCol>
                <a:gridCol w="1401520">
                  <a:extLst>
                    <a:ext uri="{9D8B030D-6E8A-4147-A177-3AD203B41FA5}">
                      <a16:colId xmlns:a16="http://schemas.microsoft.com/office/drawing/2014/main" val="3424944604"/>
                    </a:ext>
                  </a:extLst>
                </a:gridCol>
                <a:gridCol w="1145498">
                  <a:extLst>
                    <a:ext uri="{9D8B030D-6E8A-4147-A177-3AD203B41FA5}">
                      <a16:colId xmlns:a16="http://schemas.microsoft.com/office/drawing/2014/main" val="1947132759"/>
                    </a:ext>
                  </a:extLst>
                </a:gridCol>
                <a:gridCol w="1625576">
                  <a:extLst>
                    <a:ext uri="{9D8B030D-6E8A-4147-A177-3AD203B41FA5}">
                      <a16:colId xmlns:a16="http://schemas.microsoft.com/office/drawing/2014/main" val="1591241656"/>
                    </a:ext>
                  </a:extLst>
                </a:gridCol>
                <a:gridCol w="3413537">
                  <a:extLst>
                    <a:ext uri="{9D8B030D-6E8A-4147-A177-3AD203B41FA5}">
                      <a16:colId xmlns:a16="http://schemas.microsoft.com/office/drawing/2014/main" val="1246131179"/>
                    </a:ext>
                  </a:extLst>
                </a:gridCol>
              </a:tblGrid>
              <a:tr h="188595">
                <a:tc>
                  <a:txBody>
                    <a:bodyPr/>
                    <a:lstStyle/>
                    <a:p>
                      <a:r>
                        <a:rPr lang="en-US" sz="900" dirty="0"/>
                        <a:t>Timeline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Mission/ Project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Precursor Type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Rayon Sustainability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Changes /Updates to PICA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44540958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Early 2000’s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Stardust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Near Net Shape 0.8m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Liberty rayon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US source – production ceased in the 90s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Developing process to fabricate NNS within the project density specification required – no regrind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60458039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2010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Orion CEV ADP </a:t>
                      </a:r>
                    </a:p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Billets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Multiple sources – settled on SNIACE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Multiple international sources evaluated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Optimized densification process for billets, tested the bounds of the density specification and the influence on performance / properties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10875298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2012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MSL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Billets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SNIACE rayon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International source – production ceased in ~ 2017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Leveraged ADP data to allow use on MSL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43000405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2016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OSIRIS Rex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Near Net Shape 0.8m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SNIACE rayon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International source – production ceased in ~ 2017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Spec tightened over Stardust for 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NNS casting range . Phenolic adjustments based on lessons learned from ADP/MSL. No RG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76664404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2018-2019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M2020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Billets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SNIACE rayon – source depleted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International source – production ceased in ~ 2017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Leveraged MSL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62174747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2016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PICA-D Development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Billets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Lyocell w/ Ti - </a:t>
                      </a:r>
                      <a:r>
                        <a:rPr lang="en-US" sz="9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Dulling Agent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Domestic/international sister plants. Greener processing</a:t>
                      </a:r>
                      <a:endParaRPr lang="en-US" sz="9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MSL specification range – Eliminated use of “re-grind”</a:t>
                      </a:r>
                    </a:p>
                    <a:p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Domestic supply - Alabama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07301371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2017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PICA-D Development </a:t>
                      </a: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Near Net Shape 0.8m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Lyocell w/ Ti - </a:t>
                      </a:r>
                      <a:r>
                        <a:rPr lang="en-US" sz="9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Dulling Agent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Domestic/international sister plants. Greener processing</a:t>
                      </a:r>
                      <a:endParaRPr lang="en-US" sz="9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Leveraged OSIRIS REx/MSL – No re-grind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Domestic supply - Alabama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73005042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2018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PICA-D Development </a:t>
                      </a: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Billets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Lyocell - Austria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Domestic/international sister plants. Greener processing</a:t>
                      </a:r>
                      <a:endParaRPr lang="en-US" sz="9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MSL/M2020 specification range – No re-grind</a:t>
                      </a:r>
                    </a:p>
                    <a:p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Foreign Supply - Austria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90448275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2018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PICA-D Development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Near Net Shape 1.5m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Lyocell - Austria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Domestic/international sister plants. Greener processing</a:t>
                      </a:r>
                      <a:endParaRPr lang="en-US" sz="9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Leveraged OSIRIS REx/MSL – No re-grind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Foreign Supply - Austria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99391097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2019-2021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PICA Capability Sustainment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Lyocell - Austria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Facility Upgrades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Commercial FiberForm Line Ended. NASA only product now. Upgrades to electrical, FiberForm and PICA Infusion equipment for future missions.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192137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2021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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Dragonfly / MSR SRL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Lyocell - </a:t>
                      </a:r>
                      <a:r>
                        <a:rPr lang="en-US" sz="900" b="1" dirty="0">
                          <a:solidFill>
                            <a:srgbClr val="0070C0"/>
                          </a:solidFill>
                        </a:rPr>
                        <a:t>USA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 -- 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No changes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040211"/>
                  </a:ext>
                </a:extLst>
              </a:tr>
            </a:tbl>
          </a:graphicData>
        </a:graphic>
      </p:graphicFrame>
      <p:sp>
        <p:nvSpPr>
          <p:cNvPr id="22529" name="Title 1"/>
          <p:cNvSpPr>
            <a:spLocks noGrp="1"/>
          </p:cNvSpPr>
          <p:nvPr>
            <p:ph type="title"/>
          </p:nvPr>
        </p:nvSpPr>
        <p:spPr bwMode="auto">
          <a:xfrm>
            <a:off x="0" y="26077"/>
            <a:ext cx="8382000" cy="6286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2600" dirty="0"/>
              <a:t>PICA Capability Sustainment (PCS) 2019-2021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 bwMode="auto">
          <a:xfrm>
            <a:off x="114300" y="791652"/>
            <a:ext cx="8915400" cy="954107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14313" indent="-214313"/>
            <a:r>
              <a:rPr lang="en-US" sz="1200" b="1" dirty="0">
                <a:latin typeface="+mn-lt"/>
                <a:cs typeface="+mn-cs"/>
              </a:rPr>
              <a:t>In 2019 NASA learned that FMI was planning to stop commercial production of FiberForm</a:t>
            </a:r>
          </a:p>
          <a:p>
            <a:pPr marL="447676" lvl="1" indent="-214313"/>
            <a:r>
              <a:rPr lang="en-US" sz="1050" b="1" dirty="0">
                <a:latin typeface="+mn-lt"/>
                <a:cs typeface="+mn-cs"/>
              </a:rPr>
              <a:t>Existing FiberForm facilities were in dis-repair and floor space was being repurposed for other product lines at FMI </a:t>
            </a:r>
          </a:p>
          <a:p>
            <a:pPr marL="447676" lvl="1" indent="-214313"/>
            <a:r>
              <a:rPr lang="en-US" sz="1050" b="1" dirty="0">
                <a:latin typeface="+mn-lt"/>
                <a:cs typeface="+mn-cs"/>
              </a:rPr>
              <a:t>Equipment moves were required, necessitating remaining equipment be brought up to current OSHA/safety codes</a:t>
            </a:r>
          </a:p>
          <a:p>
            <a:pPr marL="447676" lvl="1" indent="-214313"/>
            <a:r>
              <a:rPr lang="en-US" sz="1050" b="1" dirty="0">
                <a:latin typeface="+mn-lt"/>
                <a:cs typeface="+mn-cs"/>
              </a:rPr>
              <a:t>Also presented an opportunity to modernize and digitize the PICA product line for material repeatability and knowledge retention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343093" y="6457428"/>
            <a:ext cx="1652360" cy="273844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342900" rtl="0" fontAlgn="base">
              <a:spcBef>
                <a:spcPct val="0"/>
              </a:spcBef>
              <a:spcAft>
                <a:spcPct val="0"/>
              </a:spcAft>
              <a:defRPr sz="750" kern="1200">
                <a:solidFill>
                  <a:srgbClr val="898989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342900" algn="l" defTabSz="3429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685800" algn="l" defTabSz="3429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028700" algn="l" defTabSz="3429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371600" algn="l" defTabSz="3429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1714500" algn="l" defTabSz="6858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057400" algn="l" defTabSz="6858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2400300" algn="l" defTabSz="6858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2743200" algn="l" defTabSz="6858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fld id="{553E0717-3EA7-455E-A312-C9B30DE87F60}" type="slidenum">
              <a:rPr lang="en-US" sz="1000" smtClean="0"/>
              <a:pPr>
                <a:defRPr/>
              </a:pPr>
              <a:t>7</a:t>
            </a:fld>
            <a:endParaRPr lang="en-US" sz="10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BC4DAE-B3D9-FD43-AA97-C24D633C0366}"/>
              </a:ext>
            </a:extLst>
          </p:cNvPr>
          <p:cNvCxnSpPr>
            <a:cxnSpLocks/>
          </p:cNvCxnSpPr>
          <p:nvPr/>
        </p:nvCxnSpPr>
        <p:spPr>
          <a:xfrm>
            <a:off x="373991" y="4068663"/>
            <a:ext cx="8396017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2D0DE2-F1EE-7C47-86DA-60A9E20F68A8}"/>
              </a:ext>
            </a:extLst>
          </p:cNvPr>
          <p:cNvCxnSpPr>
            <a:cxnSpLocks/>
          </p:cNvCxnSpPr>
          <p:nvPr/>
        </p:nvCxnSpPr>
        <p:spPr>
          <a:xfrm>
            <a:off x="215897" y="5381552"/>
            <a:ext cx="8554111" cy="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ight Arrow 8">
            <a:extLst>
              <a:ext uri="{FF2B5EF4-FFF2-40B4-BE49-F238E27FC236}">
                <a16:creationId xmlns:a16="http://schemas.microsoft.com/office/drawing/2014/main" id="{D886D231-2CC0-5746-AAD9-1698F0AE1343}"/>
              </a:ext>
            </a:extLst>
          </p:cNvPr>
          <p:cNvSpPr/>
          <p:nvPr/>
        </p:nvSpPr>
        <p:spPr bwMode="auto">
          <a:xfrm>
            <a:off x="215897" y="5233982"/>
            <a:ext cx="511887" cy="29514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565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93110B68-83C7-FF4F-9695-808CB58D1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468" y="4926815"/>
            <a:ext cx="2585058" cy="1444591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0E75585A-BFD7-CF43-B22F-3C35C78CAB9F}"/>
              </a:ext>
            </a:extLst>
          </p:cNvPr>
          <p:cNvSpPr/>
          <p:nvPr/>
        </p:nvSpPr>
        <p:spPr>
          <a:xfrm>
            <a:off x="5348631" y="1254047"/>
            <a:ext cx="1402920" cy="514675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FF73D55-A4FB-884A-BE17-05C9889F23A4}"/>
              </a:ext>
            </a:extLst>
          </p:cNvPr>
          <p:cNvSpPr/>
          <p:nvPr/>
        </p:nvSpPr>
        <p:spPr>
          <a:xfrm>
            <a:off x="3306114" y="1238120"/>
            <a:ext cx="1402920" cy="514675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0589A2B-65E6-6440-A676-6421311D6C9D}"/>
              </a:ext>
            </a:extLst>
          </p:cNvPr>
          <p:cNvSpPr/>
          <p:nvPr/>
        </p:nvSpPr>
        <p:spPr>
          <a:xfrm>
            <a:off x="1674468" y="1234071"/>
            <a:ext cx="1402920" cy="51467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E7BBE4-4BE4-D442-A018-F8B6CC1C7689}"/>
              </a:ext>
            </a:extLst>
          </p:cNvPr>
          <p:cNvSpPr/>
          <p:nvPr/>
        </p:nvSpPr>
        <p:spPr>
          <a:xfrm>
            <a:off x="64247" y="1224653"/>
            <a:ext cx="1402920" cy="51467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7774449" y="6113811"/>
            <a:ext cx="914399" cy="1563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sz="1000" dirty="0">
              <a:solidFill>
                <a:srgbClr val="89898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320" y="4405732"/>
            <a:ext cx="1228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Arial" charset="0"/>
                <a:ea typeface="Arial" charset="0"/>
                <a:cs typeface="Arial" charset="0"/>
              </a:rPr>
              <a:t>Lyocell </a:t>
            </a:r>
          </a:p>
          <a:p>
            <a:pPr algn="ctr"/>
            <a:r>
              <a:rPr lang="en-US" sz="1400" dirty="0">
                <a:latin typeface="Arial" charset="0"/>
                <a:ea typeface="Arial" charset="0"/>
                <a:cs typeface="Arial" charset="0"/>
              </a:rPr>
              <a:t>White-Goods</a:t>
            </a:r>
          </a:p>
        </p:txBody>
      </p:sp>
      <p:pic>
        <p:nvPicPr>
          <p:cNvPr id="8" name="Picture 7" descr="Screen Shot 2017-02-07 at 8.52.4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748" y="4215519"/>
            <a:ext cx="1362572" cy="1109960"/>
          </a:xfrm>
          <a:prstGeom prst="rect">
            <a:avLst/>
          </a:prstGeom>
        </p:spPr>
      </p:pic>
      <p:pic>
        <p:nvPicPr>
          <p:cNvPr id="9" name="Picture 8" descr="Screen Shot 2017-02-07 at 8.52.3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890" y="2431180"/>
            <a:ext cx="1370076" cy="1012179"/>
          </a:xfrm>
          <a:prstGeom prst="rect">
            <a:avLst/>
          </a:prstGeom>
        </p:spPr>
      </p:pic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2731398" y="4458954"/>
            <a:ext cx="70794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 descr="Screen Shot 2017-02-07 at 8.52.2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7124" y="3230314"/>
            <a:ext cx="1220473" cy="11747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86067" y="4413987"/>
            <a:ext cx="13244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charset="0"/>
                <a:ea typeface="Arial" charset="0"/>
                <a:cs typeface="Arial" charset="0"/>
              </a:rPr>
              <a:t>Conversion </a:t>
            </a:r>
          </a:p>
          <a:p>
            <a:pPr algn="ctr"/>
            <a:r>
              <a:rPr lang="en-US" sz="1400" dirty="0">
                <a:latin typeface="Arial" charset="0"/>
                <a:ea typeface="Arial" charset="0"/>
                <a:cs typeface="Arial" charset="0"/>
              </a:rPr>
              <a:t>to Carbon &amp; Graphitization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77470" y="5325479"/>
            <a:ext cx="1573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charset="0"/>
                <a:ea typeface="Arial" charset="0"/>
                <a:cs typeface="Arial" charset="0"/>
              </a:rPr>
              <a:t>Rigid FiberForm</a:t>
            </a:r>
            <a:r>
              <a:rPr lang="en-US" sz="1400" baseline="30000" dirty="0">
                <a:latin typeface="Arial" charset="0"/>
                <a:ea typeface="Arial" charset="0"/>
                <a:cs typeface="Arial" charset="0"/>
              </a:rPr>
              <a:t>®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Billet Casting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95478" y="3466861"/>
            <a:ext cx="1548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charset="0"/>
                <a:ea typeface="Arial" charset="0"/>
                <a:cs typeface="Arial" charset="0"/>
              </a:rPr>
              <a:t>Near-Net-Shape Casting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90460" y="2490781"/>
            <a:ext cx="1828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charset="0"/>
                <a:ea typeface="Arial" charset="0"/>
                <a:cs typeface="Arial" charset="0"/>
              </a:rPr>
              <a:t>PICA Infusion</a:t>
            </a:r>
          </a:p>
          <a:p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5" name="Picture 6" descr="Picture 0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523" y="2777848"/>
            <a:ext cx="1817633" cy="193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5488A0F-D4C5-E646-825A-9E7452EFCE95}"/>
              </a:ext>
            </a:extLst>
          </p:cNvPr>
          <p:cNvSpPr/>
          <p:nvPr/>
        </p:nvSpPr>
        <p:spPr>
          <a:xfrm>
            <a:off x="8035514" y="904277"/>
            <a:ext cx="935855" cy="11737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AD92E1A-D308-A940-A62D-FB30980D4798}"/>
              </a:ext>
            </a:extLst>
          </p:cNvPr>
          <p:cNvSpPr/>
          <p:nvPr/>
        </p:nvSpPr>
        <p:spPr>
          <a:xfrm>
            <a:off x="103496" y="924944"/>
            <a:ext cx="7836108" cy="11511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C173324-12E0-EF43-A0F0-749A7C3C73B8}"/>
              </a:ext>
            </a:extLst>
          </p:cNvPr>
          <p:cNvSpPr/>
          <p:nvPr/>
        </p:nvSpPr>
        <p:spPr>
          <a:xfrm>
            <a:off x="260688" y="1329313"/>
            <a:ext cx="979127" cy="3557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Rayon / Lyocell Procurement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2C3B25B-0023-C64B-8CD1-2B576508605E}"/>
              </a:ext>
            </a:extLst>
          </p:cNvPr>
          <p:cNvSpPr/>
          <p:nvPr/>
        </p:nvSpPr>
        <p:spPr>
          <a:xfrm>
            <a:off x="7241877" y="1329313"/>
            <a:ext cx="606723" cy="3557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Tile Machining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8240F8C-145E-864A-A119-10E582CC56B5}"/>
              </a:ext>
            </a:extLst>
          </p:cNvPr>
          <p:cNvSpPr/>
          <p:nvPr/>
        </p:nvSpPr>
        <p:spPr>
          <a:xfrm>
            <a:off x="8140389" y="1118050"/>
            <a:ext cx="726107" cy="7782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TPS Assembly &amp; Integration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444705F-74D8-4C4A-8834-BC7CF7604FE3}"/>
              </a:ext>
            </a:extLst>
          </p:cNvPr>
          <p:cNvCxnSpPr>
            <a:cxnSpLocks/>
            <a:stCxn id="42" idx="3"/>
            <a:endCxn id="43" idx="1"/>
          </p:cNvCxnSpPr>
          <p:nvPr/>
        </p:nvCxnSpPr>
        <p:spPr>
          <a:xfrm>
            <a:off x="7848600" y="1507180"/>
            <a:ext cx="291789" cy="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EB8C8BA2-7E4E-1549-96E7-7E86045C9002}"/>
              </a:ext>
            </a:extLst>
          </p:cNvPr>
          <p:cNvSpPr txBox="1"/>
          <p:nvPr/>
        </p:nvSpPr>
        <p:spPr>
          <a:xfrm>
            <a:off x="103496" y="904277"/>
            <a:ext cx="4090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FMI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9A3947B-D827-9944-A938-2A061E0FD3EF}"/>
              </a:ext>
            </a:extLst>
          </p:cNvPr>
          <p:cNvSpPr/>
          <p:nvPr/>
        </p:nvSpPr>
        <p:spPr>
          <a:xfrm>
            <a:off x="1593515" y="1254047"/>
            <a:ext cx="746361" cy="5062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Staple Fiber Carbonization and Graphitization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217B5F4-34F0-BA4E-8C19-BE5B32A610B1}"/>
              </a:ext>
            </a:extLst>
          </p:cNvPr>
          <p:cNvSpPr/>
          <p:nvPr/>
        </p:nvSpPr>
        <p:spPr>
          <a:xfrm>
            <a:off x="3647031" y="1551328"/>
            <a:ext cx="979127" cy="3335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Rigid Billet Fabrication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FC8B938-2CC4-2B4C-AA43-E571373A7213}"/>
              </a:ext>
            </a:extLst>
          </p:cNvPr>
          <p:cNvSpPr/>
          <p:nvPr/>
        </p:nvSpPr>
        <p:spPr>
          <a:xfrm>
            <a:off x="3647031" y="1046786"/>
            <a:ext cx="979127" cy="35573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Near Net Shape Forming</a:t>
            </a:r>
          </a:p>
        </p:txBody>
      </p: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4D6F6721-34AE-0743-BD6F-D83AE6A239D9}"/>
              </a:ext>
            </a:extLst>
          </p:cNvPr>
          <p:cNvCxnSpPr>
            <a:cxnSpLocks/>
            <a:endCxn id="62" idx="1"/>
          </p:cNvCxnSpPr>
          <p:nvPr/>
        </p:nvCxnSpPr>
        <p:spPr>
          <a:xfrm rot="5400000" flipH="1" flipV="1">
            <a:off x="3400156" y="1294678"/>
            <a:ext cx="316899" cy="176851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3DEECB90-C53E-724D-BD2B-1CC33D3A0260}"/>
              </a:ext>
            </a:extLst>
          </p:cNvPr>
          <p:cNvCxnSpPr>
            <a:cxnSpLocks/>
            <a:stCxn id="39" idx="3"/>
            <a:endCxn id="61" idx="1"/>
          </p:cNvCxnSpPr>
          <p:nvPr/>
        </p:nvCxnSpPr>
        <p:spPr>
          <a:xfrm>
            <a:off x="3293331" y="1507180"/>
            <a:ext cx="353700" cy="21089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id="{8C272B86-ABDA-E943-8156-E70BFAE92858}"/>
              </a:ext>
            </a:extLst>
          </p:cNvPr>
          <p:cNvCxnSpPr>
            <a:cxnSpLocks/>
            <a:stCxn id="61" idx="3"/>
            <a:endCxn id="75" idx="1"/>
          </p:cNvCxnSpPr>
          <p:nvPr/>
        </p:nvCxnSpPr>
        <p:spPr>
          <a:xfrm flipV="1">
            <a:off x="4626158" y="1507181"/>
            <a:ext cx="353700" cy="21089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020F8DF1-B3CC-B146-A316-37830C3C6230}"/>
              </a:ext>
            </a:extLst>
          </p:cNvPr>
          <p:cNvCxnSpPr>
            <a:cxnSpLocks/>
            <a:stCxn id="62" idx="3"/>
            <a:endCxn id="75" idx="1"/>
          </p:cNvCxnSpPr>
          <p:nvPr/>
        </p:nvCxnSpPr>
        <p:spPr>
          <a:xfrm>
            <a:off x="4626158" y="1224653"/>
            <a:ext cx="353700" cy="28252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2231941A-3521-F04C-B655-74D9DD2F7EFA}"/>
              </a:ext>
            </a:extLst>
          </p:cNvPr>
          <p:cNvSpPr/>
          <p:nvPr/>
        </p:nvSpPr>
        <p:spPr>
          <a:xfrm>
            <a:off x="5854524" y="1329313"/>
            <a:ext cx="546276" cy="3557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PICA Infusion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EB972FD-321E-C34A-9797-0FEA5E3D1614}"/>
              </a:ext>
            </a:extLst>
          </p:cNvPr>
          <p:cNvSpPr/>
          <p:nvPr/>
        </p:nvSpPr>
        <p:spPr>
          <a:xfrm>
            <a:off x="4979858" y="1254047"/>
            <a:ext cx="746361" cy="5062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Billet Carbonization and Graphitization</a:t>
            </a:r>
          </a:p>
        </p:txBody>
      </p: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F4A5A75E-9015-EE42-8BDC-084589530113}"/>
              </a:ext>
            </a:extLst>
          </p:cNvPr>
          <p:cNvCxnSpPr>
            <a:cxnSpLocks/>
          </p:cNvCxnSpPr>
          <p:nvPr/>
        </p:nvCxnSpPr>
        <p:spPr>
          <a:xfrm flipV="1">
            <a:off x="2349229" y="1510202"/>
            <a:ext cx="353700" cy="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Elbow Connector 84">
            <a:extLst>
              <a:ext uri="{FF2B5EF4-FFF2-40B4-BE49-F238E27FC236}">
                <a16:creationId xmlns:a16="http://schemas.microsoft.com/office/drawing/2014/main" id="{45ED90FD-D522-264A-A552-24A959853D8C}"/>
              </a:ext>
            </a:extLst>
          </p:cNvPr>
          <p:cNvCxnSpPr>
            <a:cxnSpLocks/>
          </p:cNvCxnSpPr>
          <p:nvPr/>
        </p:nvCxnSpPr>
        <p:spPr>
          <a:xfrm flipV="1">
            <a:off x="1256795" y="1507180"/>
            <a:ext cx="353700" cy="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8" name="Picture 87" descr="Screen Shot 2017-02-07 at 9.08.22 PM.png">
            <a:extLst>
              <a:ext uri="{FF2B5EF4-FFF2-40B4-BE49-F238E27FC236}">
                <a16:creationId xmlns:a16="http://schemas.microsoft.com/office/drawing/2014/main" id="{817BE2BA-4EB3-C742-994D-BC8AF0A5FA1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9214" y="2518539"/>
            <a:ext cx="1484697" cy="103971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52C27098-B089-D24A-BC6E-7AA4E36AB8E4}"/>
              </a:ext>
            </a:extLst>
          </p:cNvPr>
          <p:cNvSpPr txBox="1"/>
          <p:nvPr/>
        </p:nvSpPr>
        <p:spPr>
          <a:xfrm>
            <a:off x="7114335" y="3535788"/>
            <a:ext cx="206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Arial" charset="0"/>
              </a:rPr>
              <a:t>Single Piece PICA (Stardust)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F450449-0C41-604D-BEE9-362C8884D86E}"/>
              </a:ext>
            </a:extLst>
          </p:cNvPr>
          <p:cNvSpPr txBox="1"/>
          <p:nvPr/>
        </p:nvSpPr>
        <p:spPr>
          <a:xfrm>
            <a:off x="7020416" y="4438131"/>
            <a:ext cx="2106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Arial" charset="0"/>
              </a:rPr>
              <a:t>Tiled PICA </a:t>
            </a:r>
            <a:br>
              <a:rPr lang="en-US" sz="1400" dirty="0">
                <a:cs typeface="Arial" charset="0"/>
              </a:rPr>
            </a:br>
            <a:r>
              <a:rPr lang="en-US" sz="1400" dirty="0">
                <a:cs typeface="Arial" charset="0"/>
              </a:rPr>
              <a:t>(MSL, M2020)</a:t>
            </a:r>
          </a:p>
        </p:txBody>
      </p:sp>
      <p:sp>
        <p:nvSpPr>
          <p:cNvPr id="94" name="Right Arrow 93">
            <a:extLst>
              <a:ext uri="{FF2B5EF4-FFF2-40B4-BE49-F238E27FC236}">
                <a16:creationId xmlns:a16="http://schemas.microsoft.com/office/drawing/2014/main" id="{2AF9B73A-7796-1A4E-AABF-FF83C6C939D2}"/>
              </a:ext>
            </a:extLst>
          </p:cNvPr>
          <p:cNvSpPr/>
          <p:nvPr/>
        </p:nvSpPr>
        <p:spPr>
          <a:xfrm rot="1778924">
            <a:off x="2927475" y="4229862"/>
            <a:ext cx="428992" cy="27971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6" name="Right Arrow 95">
            <a:extLst>
              <a:ext uri="{FF2B5EF4-FFF2-40B4-BE49-F238E27FC236}">
                <a16:creationId xmlns:a16="http://schemas.microsoft.com/office/drawing/2014/main" id="{196C651A-A85D-4244-8AC3-A890010C16DA}"/>
              </a:ext>
            </a:extLst>
          </p:cNvPr>
          <p:cNvSpPr/>
          <p:nvPr/>
        </p:nvSpPr>
        <p:spPr>
          <a:xfrm>
            <a:off x="4695386" y="4382822"/>
            <a:ext cx="428992" cy="27971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7" name="Right Arrow 96">
            <a:extLst>
              <a:ext uri="{FF2B5EF4-FFF2-40B4-BE49-F238E27FC236}">
                <a16:creationId xmlns:a16="http://schemas.microsoft.com/office/drawing/2014/main" id="{0FB59770-6AE6-EB4A-8C40-3E3C569F2E7E}"/>
              </a:ext>
            </a:extLst>
          </p:cNvPr>
          <p:cNvSpPr/>
          <p:nvPr/>
        </p:nvSpPr>
        <p:spPr>
          <a:xfrm>
            <a:off x="6957852" y="2941284"/>
            <a:ext cx="428992" cy="27971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8" name="Right Arrow 97">
            <a:extLst>
              <a:ext uri="{FF2B5EF4-FFF2-40B4-BE49-F238E27FC236}">
                <a16:creationId xmlns:a16="http://schemas.microsoft.com/office/drawing/2014/main" id="{98C69D3F-B5AB-C34A-A066-66A70090B885}"/>
              </a:ext>
            </a:extLst>
          </p:cNvPr>
          <p:cNvSpPr/>
          <p:nvPr/>
        </p:nvSpPr>
        <p:spPr>
          <a:xfrm rot="5400000">
            <a:off x="6572280" y="4683512"/>
            <a:ext cx="428992" cy="27971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73227-391A-A046-84B3-E7112A9D1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PICA Manufacturing Process Updates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8F7BA5A-A415-7D48-B246-1BFC351DF42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187" t="2028" r="33455" b="70302"/>
          <a:stretch/>
        </p:blipFill>
        <p:spPr>
          <a:xfrm>
            <a:off x="138306" y="3281257"/>
            <a:ext cx="1220474" cy="107497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2" name="Right Arrow 91">
            <a:extLst>
              <a:ext uri="{FF2B5EF4-FFF2-40B4-BE49-F238E27FC236}">
                <a16:creationId xmlns:a16="http://schemas.microsoft.com/office/drawing/2014/main" id="{B1B19133-556B-F64B-95EA-D3FE5936DF5A}"/>
              </a:ext>
            </a:extLst>
          </p:cNvPr>
          <p:cNvSpPr/>
          <p:nvPr/>
        </p:nvSpPr>
        <p:spPr>
          <a:xfrm>
            <a:off x="1355345" y="3680377"/>
            <a:ext cx="428992" cy="27971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36266FE-0B46-E340-8B7C-B7FCBC96ED76}"/>
              </a:ext>
            </a:extLst>
          </p:cNvPr>
          <p:cNvSpPr/>
          <p:nvPr/>
        </p:nvSpPr>
        <p:spPr>
          <a:xfrm>
            <a:off x="6514470" y="1329313"/>
            <a:ext cx="648330" cy="3557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Lot Acceptance</a:t>
            </a:r>
          </a:p>
        </p:txBody>
      </p: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3FFE4394-0F9A-3F4A-9520-5D4642A7A62E}"/>
              </a:ext>
            </a:extLst>
          </p:cNvPr>
          <p:cNvCxnSpPr>
            <a:cxnSpLocks/>
            <a:stCxn id="75" idx="3"/>
          </p:cNvCxnSpPr>
          <p:nvPr/>
        </p:nvCxnSpPr>
        <p:spPr>
          <a:xfrm>
            <a:off x="5726219" y="1507181"/>
            <a:ext cx="128305" cy="12700"/>
          </a:xfrm>
          <a:prstGeom prst="bentConnector3">
            <a:avLst>
              <a:gd name="adj1" fmla="val -906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Elbow Connector 68">
            <a:extLst>
              <a:ext uri="{FF2B5EF4-FFF2-40B4-BE49-F238E27FC236}">
                <a16:creationId xmlns:a16="http://schemas.microsoft.com/office/drawing/2014/main" id="{F1A91070-63AD-C64A-AB9E-183488BDDC26}"/>
              </a:ext>
            </a:extLst>
          </p:cNvPr>
          <p:cNvCxnSpPr>
            <a:cxnSpLocks/>
            <a:stCxn id="72" idx="3"/>
            <a:endCxn id="60" idx="1"/>
          </p:cNvCxnSpPr>
          <p:nvPr/>
        </p:nvCxnSpPr>
        <p:spPr>
          <a:xfrm>
            <a:off x="6400800" y="1507180"/>
            <a:ext cx="113670" cy="12700"/>
          </a:xfrm>
          <a:prstGeom prst="bentConnector3">
            <a:avLst>
              <a:gd name="adj1" fmla="val 3314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EA4F8230-F68E-C244-9076-11538A71EA17}"/>
              </a:ext>
            </a:extLst>
          </p:cNvPr>
          <p:cNvCxnSpPr>
            <a:cxnSpLocks/>
          </p:cNvCxnSpPr>
          <p:nvPr/>
        </p:nvCxnSpPr>
        <p:spPr>
          <a:xfrm>
            <a:off x="7139037" y="1494189"/>
            <a:ext cx="152400" cy="12700"/>
          </a:xfrm>
          <a:prstGeom prst="bentConnector3">
            <a:avLst>
              <a:gd name="adj1" fmla="val 1786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3" name="Right Arrow 92">
            <a:extLst>
              <a:ext uri="{FF2B5EF4-FFF2-40B4-BE49-F238E27FC236}">
                <a16:creationId xmlns:a16="http://schemas.microsoft.com/office/drawing/2014/main" id="{81078471-E726-1D44-B436-FDE714D8C490}"/>
              </a:ext>
            </a:extLst>
          </p:cNvPr>
          <p:cNvSpPr/>
          <p:nvPr/>
        </p:nvSpPr>
        <p:spPr>
          <a:xfrm rot="19595508">
            <a:off x="2914164" y="3133679"/>
            <a:ext cx="428992" cy="27971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5" name="Right Arrow 94">
            <a:extLst>
              <a:ext uri="{FF2B5EF4-FFF2-40B4-BE49-F238E27FC236}">
                <a16:creationId xmlns:a16="http://schemas.microsoft.com/office/drawing/2014/main" id="{5AD658FD-0995-C845-BECC-07C902102F99}"/>
              </a:ext>
            </a:extLst>
          </p:cNvPr>
          <p:cNvSpPr/>
          <p:nvPr/>
        </p:nvSpPr>
        <p:spPr>
          <a:xfrm>
            <a:off x="4680015" y="3001539"/>
            <a:ext cx="428992" cy="27971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5D3BB-257B-5E4E-9AB1-E5AB67D8FDF5}"/>
              </a:ext>
            </a:extLst>
          </p:cNvPr>
          <p:cNvSpPr txBox="1"/>
          <p:nvPr/>
        </p:nvSpPr>
        <p:spPr>
          <a:xfrm>
            <a:off x="138306" y="5782120"/>
            <a:ext cx="1227473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Fiber Change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CC8EF6A-7A1A-DA49-950F-86E3EE3989DB}"/>
              </a:ext>
            </a:extLst>
          </p:cNvPr>
          <p:cNvSpPr txBox="1"/>
          <p:nvPr/>
        </p:nvSpPr>
        <p:spPr>
          <a:xfrm>
            <a:off x="3393837" y="5871404"/>
            <a:ext cx="122747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Minor Process Modification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682AFCE-AC97-7A43-A82E-6B0C556B5BDD}"/>
              </a:ext>
            </a:extLst>
          </p:cNvPr>
          <p:cNvSpPr txBox="1"/>
          <p:nvPr/>
        </p:nvSpPr>
        <p:spPr>
          <a:xfrm>
            <a:off x="5436354" y="5887331"/>
            <a:ext cx="122747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Control System Upgrade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61D678D-52B7-C642-A1AA-E9D7BBD95CB7}"/>
              </a:ext>
            </a:extLst>
          </p:cNvPr>
          <p:cNvSpPr txBox="1"/>
          <p:nvPr/>
        </p:nvSpPr>
        <p:spPr>
          <a:xfrm>
            <a:off x="141714" y="5100892"/>
            <a:ext cx="1228394" cy="430887"/>
          </a:xfrm>
          <a:prstGeom prst="rect">
            <a:avLst/>
          </a:prstGeom>
          <a:solidFill>
            <a:srgbClr val="AB82FF">
              <a:alpha val="6481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i="1" dirty="0">
                <a:latin typeface="Arial" charset="0"/>
                <a:ea typeface="Arial" charset="0"/>
                <a:cs typeface="Arial" charset="0"/>
              </a:rPr>
              <a:t>Previously Rayon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DE026B2-E381-1B43-9590-8D601A68606D}"/>
              </a:ext>
            </a:extLst>
          </p:cNvPr>
          <p:cNvSpPr/>
          <p:nvPr/>
        </p:nvSpPr>
        <p:spPr>
          <a:xfrm>
            <a:off x="2693576" y="1329313"/>
            <a:ext cx="599755" cy="3557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Fiber Chopping</a:t>
            </a:r>
          </a:p>
        </p:txBody>
      </p:sp>
    </p:spTree>
    <p:extLst>
      <p:ext uri="{BB962C8B-B14F-4D97-AF65-F5344CB8AC3E}">
        <p14:creationId xmlns:p14="http://schemas.microsoft.com/office/powerpoint/2010/main" val="11155419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latin typeface="Dubai" panose="020B0503030403030204" pitchFamily="34" charset="-78"/>
                <a:cs typeface="Dubai" panose="020B0503030403030204" pitchFamily="34" charset="-78"/>
              </a:rPr>
              <a:t>PICA/PICA-D Testing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8599" y="780784"/>
            <a:ext cx="4419601" cy="5162815"/>
          </a:xfrm>
        </p:spPr>
        <p:txBody>
          <a:bodyPr>
            <a:normAutofit/>
          </a:bodyPr>
          <a:lstStyle/>
          <a:p>
            <a:r>
              <a:rPr lang="en-US" sz="1800" dirty="0"/>
              <a:t>Property testing was all per the Lot Acceptance Test (LAT) described in the PICA/PICA-D process specification</a:t>
            </a:r>
          </a:p>
          <a:p>
            <a:pPr lvl="1"/>
            <a:r>
              <a:rPr lang="en-US" sz="1400" dirty="0"/>
              <a:t>Bulk and Sample Density</a:t>
            </a:r>
          </a:p>
          <a:p>
            <a:pPr lvl="1"/>
            <a:r>
              <a:rPr lang="en-US" sz="1400" dirty="0"/>
              <a:t>TGA/Char Yield (Resin uniformity)</a:t>
            </a:r>
          </a:p>
          <a:p>
            <a:pPr lvl="1"/>
            <a:r>
              <a:rPr lang="en-US" sz="1400" dirty="0"/>
              <a:t>In-plane (IP) Tensile Strength</a:t>
            </a:r>
          </a:p>
          <a:p>
            <a:pPr lvl="1"/>
            <a:r>
              <a:rPr lang="en-US" sz="1400" dirty="0"/>
              <a:t>Through-thickness (TT) Tensile Strength</a:t>
            </a:r>
          </a:p>
          <a:p>
            <a:pPr lvl="1"/>
            <a:r>
              <a:rPr lang="en-US" sz="1400" dirty="0"/>
              <a:t>TTT Thermal Conductivity at two temperatures</a:t>
            </a:r>
          </a:p>
          <a:p>
            <a:pPr marL="233363" lvl="1" indent="0">
              <a:buNone/>
            </a:pPr>
            <a:r>
              <a:rPr lang="en-US" sz="1400" dirty="0"/>
              <a:t> </a:t>
            </a:r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All other testing was considered “Mission Specific” and therefore out of scope of PICA-D project test plan</a:t>
            </a:r>
            <a:endParaRPr lang="en-US" sz="1400" b="1" u="sng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52F3BBA-B5F1-1249-AB67-000B3E97E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74449" y="6529893"/>
            <a:ext cx="914399" cy="156373"/>
          </a:xfrm>
        </p:spPr>
        <p:txBody>
          <a:bodyPr/>
          <a:lstStyle/>
          <a:p>
            <a:fld id="{73FCCCAE-C0A6-4BB7-B82B-AC74E56A11C4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135F7E-0605-304C-AA41-8C5CF067F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1" y="1017938"/>
            <a:ext cx="3810000" cy="50305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A4AD07-7625-904B-BAE0-C8D974F03FED}"/>
              </a:ext>
            </a:extLst>
          </p:cNvPr>
          <p:cNvSpPr/>
          <p:nvPr/>
        </p:nvSpPr>
        <p:spPr>
          <a:xfrm>
            <a:off x="5105401" y="1761548"/>
            <a:ext cx="3771900" cy="914400"/>
          </a:xfrm>
          <a:prstGeom prst="rect">
            <a:avLst/>
          </a:prstGeom>
          <a:solidFill>
            <a:srgbClr val="00B05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F6A35D-58ED-A044-BEC1-84A8467E4DDD}"/>
              </a:ext>
            </a:extLst>
          </p:cNvPr>
          <p:cNvSpPr/>
          <p:nvPr/>
        </p:nvSpPr>
        <p:spPr>
          <a:xfrm>
            <a:off x="5105401" y="2676341"/>
            <a:ext cx="3771900" cy="3372165"/>
          </a:xfrm>
          <a:prstGeom prst="rect">
            <a:avLst/>
          </a:prstGeom>
          <a:solidFill>
            <a:srgbClr val="FFC00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042C795-85D2-F24D-B96C-5030B9FED6AC}"/>
              </a:ext>
            </a:extLst>
          </p:cNvPr>
          <p:cNvSpPr/>
          <p:nvPr/>
        </p:nvSpPr>
        <p:spPr>
          <a:xfrm>
            <a:off x="4697537" y="2044067"/>
            <a:ext cx="358526" cy="3493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4ACF93-AC9A-4147-9163-A5869D238835}"/>
              </a:ext>
            </a:extLst>
          </p:cNvPr>
          <p:cNvSpPr/>
          <p:nvPr/>
        </p:nvSpPr>
        <p:spPr>
          <a:xfrm>
            <a:off x="179262" y="796025"/>
            <a:ext cx="4468938" cy="2328176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AFACCC-07CB-1A45-B28B-1DC0E47B9A3C}"/>
              </a:ext>
            </a:extLst>
          </p:cNvPr>
          <p:cNvSpPr/>
          <p:nvPr/>
        </p:nvSpPr>
        <p:spPr>
          <a:xfrm>
            <a:off x="190499" y="4486852"/>
            <a:ext cx="4468938" cy="1151948"/>
          </a:xfrm>
          <a:prstGeom prst="rect">
            <a:avLst/>
          </a:prstGeom>
          <a:noFill/>
          <a:ln w="317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32AC4E4A-E7B9-FC43-A9D9-43A31B1BC01C}"/>
              </a:ext>
            </a:extLst>
          </p:cNvPr>
          <p:cNvSpPr/>
          <p:nvPr/>
        </p:nvSpPr>
        <p:spPr>
          <a:xfrm>
            <a:off x="4707820" y="4878752"/>
            <a:ext cx="358526" cy="3493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38254B-747B-B14E-A16E-05919EF00942}"/>
              </a:ext>
            </a:extLst>
          </p:cNvPr>
          <p:cNvSpPr/>
          <p:nvPr/>
        </p:nvSpPr>
        <p:spPr>
          <a:xfrm>
            <a:off x="5105401" y="6086026"/>
            <a:ext cx="381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Times" pitchFamily="2" charset="0"/>
              </a:rPr>
              <a:t>Christine Szalai, et. al, “Mars Science Laboratory Heatshield Development, Implementation, and Lessons Learned” JOURNAL OF SPACECRAFT AND ROCKETS Vol. 51, No. 4, July–August 2014</a:t>
            </a:r>
          </a:p>
          <a:p>
            <a:pPr algn="ctr"/>
            <a:endParaRPr lang="en-US" sz="800" dirty="0"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25709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17574</TotalTime>
  <Words>1951</Words>
  <Application>Microsoft Macintosh PowerPoint</Application>
  <PresentationFormat>Letter Paper (8.5x11 in)</PresentationFormat>
  <Paragraphs>318</Paragraphs>
  <Slides>15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Arial Black</vt:lpstr>
      <vt:lpstr>Arial Narrow</vt:lpstr>
      <vt:lpstr>Calibri</vt:lpstr>
      <vt:lpstr>Courier New</vt:lpstr>
      <vt:lpstr>Dubai</vt:lpstr>
      <vt:lpstr>System Font Regular</vt:lpstr>
      <vt:lpstr>Times</vt:lpstr>
      <vt:lpstr>Wingdings</vt:lpstr>
      <vt:lpstr>Office Theme</vt:lpstr>
      <vt:lpstr>Document</vt:lpstr>
      <vt:lpstr>   Qualification of Domestic Lyocell-Based Phenolic Impregnated Carbon Ablator (PICA-D)  for NASA Missions    </vt:lpstr>
      <vt:lpstr>Outline</vt:lpstr>
      <vt:lpstr>Background – PICA State of the Art Low Density Carbon Phenolic Ablators </vt:lpstr>
      <vt:lpstr>Challenges with PICA Sustainability over the Years</vt:lpstr>
      <vt:lpstr>Lyocell – A Sustainable Precursor </vt:lpstr>
      <vt:lpstr>PICA Manufacturing Overview</vt:lpstr>
      <vt:lpstr>PICA Capability Sustainment (PCS) 2019-2021</vt:lpstr>
      <vt:lpstr>PICA Manufacturing Process Updates</vt:lpstr>
      <vt:lpstr>PICA/PICA-D Testing</vt:lpstr>
      <vt:lpstr>PICA-D Qualification Testing  - Complete ✅ </vt:lpstr>
      <vt:lpstr>PCS PICA-D Qualification Arc Jet Testing (Oct 2021)</vt:lpstr>
      <vt:lpstr>Thermal Response Arcjet Results- Recession</vt:lpstr>
      <vt:lpstr>PowerPoint Presentation</vt:lpstr>
      <vt:lpstr>PowerPoint Presentation</vt:lpstr>
      <vt:lpstr>Summary and Conclusions</vt:lpstr>
    </vt:vector>
  </TitlesOfParts>
  <Company>NASA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Squire, Thomas H. (ARC-TSM)</dc:creator>
  <cp:lastModifiedBy>Gasch, Matthew J. (ARC-TSM)</cp:lastModifiedBy>
  <cp:revision>236</cp:revision>
  <dcterms:created xsi:type="dcterms:W3CDTF">2015-02-20T14:50:24Z</dcterms:created>
  <dcterms:modified xsi:type="dcterms:W3CDTF">2022-05-06T21:07:13Z</dcterms:modified>
</cp:coreProperties>
</file>