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 id="2147483696" r:id="rId2"/>
  </p:sldMasterIdLst>
  <p:notesMasterIdLst>
    <p:notesMasterId r:id="rId39"/>
  </p:notesMasterIdLst>
  <p:sldIdLst>
    <p:sldId id="261" r:id="rId3"/>
    <p:sldId id="276" r:id="rId4"/>
    <p:sldId id="279" r:id="rId5"/>
    <p:sldId id="280" r:id="rId6"/>
    <p:sldId id="317" r:id="rId7"/>
    <p:sldId id="318" r:id="rId8"/>
    <p:sldId id="283" r:id="rId9"/>
    <p:sldId id="284" r:id="rId10"/>
    <p:sldId id="285" r:id="rId11"/>
    <p:sldId id="286" r:id="rId12"/>
    <p:sldId id="288" r:id="rId13"/>
    <p:sldId id="287" r:id="rId14"/>
    <p:sldId id="289" r:id="rId15"/>
    <p:sldId id="290" r:id="rId16"/>
    <p:sldId id="291" r:id="rId17"/>
    <p:sldId id="293" r:id="rId18"/>
    <p:sldId id="292" r:id="rId19"/>
    <p:sldId id="294" r:id="rId20"/>
    <p:sldId id="295" r:id="rId21"/>
    <p:sldId id="302" r:id="rId22"/>
    <p:sldId id="296" r:id="rId23"/>
    <p:sldId id="298" r:id="rId24"/>
    <p:sldId id="299" r:id="rId25"/>
    <p:sldId id="300" r:id="rId26"/>
    <p:sldId id="303" r:id="rId27"/>
    <p:sldId id="314" r:id="rId28"/>
    <p:sldId id="304" r:id="rId29"/>
    <p:sldId id="305" r:id="rId30"/>
    <p:sldId id="307" r:id="rId31"/>
    <p:sldId id="309" r:id="rId32"/>
    <p:sldId id="310" r:id="rId33"/>
    <p:sldId id="311" r:id="rId34"/>
    <p:sldId id="312" r:id="rId35"/>
    <p:sldId id="313" r:id="rId36"/>
    <p:sldId id="316" r:id="rId37"/>
    <p:sldId id="315" r:id="rId38"/>
  </p:sldIdLst>
  <p:sldSz cx="9144000" cy="640080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1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441" autoAdjust="0"/>
    <p:restoredTop sz="94624"/>
  </p:normalViewPr>
  <p:slideViewPr>
    <p:cSldViewPr snapToGrid="0" snapToObjects="1">
      <p:cViewPr varScale="1">
        <p:scale>
          <a:sx n="139" d="100"/>
          <a:sy n="139" d="100"/>
        </p:scale>
        <p:origin x="1584" y="138"/>
      </p:cViewPr>
      <p:guideLst>
        <p:guide orient="horz" pos="2016"/>
        <p:guide pos="2880"/>
      </p:guideLst>
    </p:cSldViewPr>
  </p:slideViewPr>
  <p:notesTextViewPr>
    <p:cViewPr>
      <p:scale>
        <a:sx n="3" d="2"/>
        <a:sy n="3" d="2"/>
      </p:scale>
      <p:origin x="0" y="0"/>
    </p:cViewPr>
  </p:notesTextViewPr>
  <p:sorterViewPr>
    <p:cViewPr>
      <p:scale>
        <a:sx n="100" d="100"/>
        <a:sy n="100" d="100"/>
      </p:scale>
      <p:origin x="0" y="-10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15C8AF-2925-4B47-AA44-BA4A25FC97BF}" type="datetimeFigureOut">
              <a:rPr lang="en-US" smtClean="0"/>
              <a:t>5/11/2022</a:t>
            </a:fld>
            <a:endParaRPr lang="en-US"/>
          </a:p>
        </p:txBody>
      </p:sp>
      <p:sp>
        <p:nvSpPr>
          <p:cNvPr id="4" name="Slide Image Placeholder 3"/>
          <p:cNvSpPr>
            <a:spLocks noGrp="1" noRot="1" noChangeAspect="1"/>
          </p:cNvSpPr>
          <p:nvPr>
            <p:ph type="sldImg" idx="2"/>
          </p:nvPr>
        </p:nvSpPr>
        <p:spPr>
          <a:xfrm>
            <a:off x="1223963" y="1143000"/>
            <a:ext cx="44100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3B10EE-C3A9-45E0-B01C-BEF14F56ACA1}" type="slidenum">
              <a:rPr lang="en-US" smtClean="0"/>
              <a:t>‹#›</a:t>
            </a:fld>
            <a:endParaRPr lang="en-US"/>
          </a:p>
        </p:txBody>
      </p:sp>
    </p:spTree>
    <p:extLst>
      <p:ext uri="{BB962C8B-B14F-4D97-AF65-F5344CB8AC3E}">
        <p14:creationId xmlns:p14="http://schemas.microsoft.com/office/powerpoint/2010/main" val="1287987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47539"/>
            <a:ext cx="7772400" cy="2228427"/>
          </a:xfrm>
        </p:spPr>
        <p:txBody>
          <a:bodyPr anchor="b"/>
          <a:lstStyle>
            <a:lvl1pPr algn="ctr">
              <a:defRPr sz="5600"/>
            </a:lvl1pPr>
          </a:lstStyle>
          <a:p>
            <a:r>
              <a:rPr lang="en-US"/>
              <a:t>Click to edit Master title style</a:t>
            </a:r>
            <a:endParaRPr lang="en-US" dirty="0"/>
          </a:p>
        </p:txBody>
      </p:sp>
      <p:sp>
        <p:nvSpPr>
          <p:cNvPr id="3" name="Subtitle 2"/>
          <p:cNvSpPr>
            <a:spLocks noGrp="1"/>
          </p:cNvSpPr>
          <p:nvPr>
            <p:ph type="subTitle" idx="1"/>
          </p:nvPr>
        </p:nvSpPr>
        <p:spPr>
          <a:xfrm>
            <a:off x="1143000" y="3361902"/>
            <a:ext cx="6858000" cy="1545378"/>
          </a:xfrm>
        </p:spPr>
        <p:txBody>
          <a:bodyPr/>
          <a:lstStyle>
            <a:lvl1pPr marL="0" indent="0" algn="ctr">
              <a:buNone/>
              <a:defRPr sz="2240"/>
            </a:lvl1pPr>
            <a:lvl2pPr marL="426705" indent="0" algn="ctr">
              <a:buNone/>
              <a:defRPr sz="1867"/>
            </a:lvl2pPr>
            <a:lvl3pPr marL="853410" indent="0" algn="ctr">
              <a:buNone/>
              <a:defRPr sz="1680"/>
            </a:lvl3pPr>
            <a:lvl4pPr marL="1280114" indent="0" algn="ctr">
              <a:buNone/>
              <a:defRPr sz="1493"/>
            </a:lvl4pPr>
            <a:lvl5pPr marL="1706819" indent="0" algn="ctr">
              <a:buNone/>
              <a:defRPr sz="1493"/>
            </a:lvl5pPr>
            <a:lvl6pPr marL="2133524" indent="0" algn="ctr">
              <a:buNone/>
              <a:defRPr sz="1493"/>
            </a:lvl6pPr>
            <a:lvl7pPr marL="2560229" indent="0" algn="ctr">
              <a:buNone/>
              <a:defRPr sz="1493"/>
            </a:lvl7pPr>
            <a:lvl8pPr marL="2986933" indent="0" algn="ctr">
              <a:buNone/>
              <a:defRPr sz="1493"/>
            </a:lvl8pPr>
            <a:lvl9pPr marL="3413638" indent="0" algn="ctr">
              <a:buNone/>
              <a:defRPr sz="149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DRAFT</a:t>
            </a:r>
          </a:p>
        </p:txBody>
      </p:sp>
      <p:sp>
        <p:nvSpPr>
          <p:cNvPr id="6" name="Slide Number Placeholder 5"/>
          <p:cNvSpPr>
            <a:spLocks noGrp="1"/>
          </p:cNvSpPr>
          <p:nvPr>
            <p:ph type="sldNum" sz="quarter" idx="12"/>
          </p:nvPr>
        </p:nvSpPr>
        <p:spPr/>
        <p:txBody>
          <a:bodyPr/>
          <a:lstStyle/>
          <a:p>
            <a:fld id="{C9B1EC01-9FD6-424B-91CA-87DB07B14C6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NEN Cov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119377"/>
          </a:xfrm>
          <a:prstGeom prst="rect">
            <a:avLst/>
          </a:prstGeom>
        </p:spPr>
      </p:pic>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2442972"/>
            <a:ext cx="9144000" cy="3714422"/>
          </a:xfrm>
          <a:prstGeom prst="rect">
            <a:avLst/>
          </a:prstGeom>
        </p:spPr>
      </p:pic>
      <p:sp>
        <p:nvSpPr>
          <p:cNvPr id="2" name="Title 1"/>
          <p:cNvSpPr>
            <a:spLocks noGrp="1"/>
          </p:cNvSpPr>
          <p:nvPr>
            <p:ph type="ctrTitle"/>
          </p:nvPr>
        </p:nvSpPr>
        <p:spPr>
          <a:xfrm>
            <a:off x="4495800" y="896112"/>
            <a:ext cx="4546861" cy="1017016"/>
          </a:xfrm>
        </p:spPr>
        <p:txBody>
          <a:bodyPr anchor="t">
            <a:normAutofit/>
          </a:bodyPr>
          <a:lstStyle>
            <a:lvl1pPr algn="r">
              <a:defRPr sz="2987">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5295900" y="5436405"/>
            <a:ext cx="3848100" cy="332503"/>
          </a:xfrm>
          <a:solidFill>
            <a:schemeClr val="tx1">
              <a:alpha val="16000"/>
            </a:schemeClr>
          </a:solidFill>
        </p:spPr>
        <p:txBody>
          <a:bodyPr>
            <a:normAutofit/>
          </a:bodyPr>
          <a:lstStyle>
            <a:lvl1pPr marL="0" indent="0" algn="r">
              <a:buNone/>
              <a:defRPr sz="1680">
                <a:solidFill>
                  <a:schemeClr val="bg1"/>
                </a:solidFill>
              </a:defRPr>
            </a:lvl1pPr>
            <a:lvl2pPr marL="426705" indent="0" algn="ctr">
              <a:buNone/>
              <a:defRPr sz="1867"/>
            </a:lvl2pPr>
            <a:lvl3pPr marL="853410" indent="0" algn="ctr">
              <a:buNone/>
              <a:defRPr sz="1680"/>
            </a:lvl3pPr>
            <a:lvl4pPr marL="1280114" indent="0" algn="ctr">
              <a:buNone/>
              <a:defRPr sz="1493"/>
            </a:lvl4pPr>
            <a:lvl5pPr marL="1706819" indent="0" algn="ctr">
              <a:buNone/>
              <a:defRPr sz="1493"/>
            </a:lvl5pPr>
            <a:lvl6pPr marL="2133524" indent="0" algn="ctr">
              <a:buNone/>
              <a:defRPr sz="1493"/>
            </a:lvl6pPr>
            <a:lvl7pPr marL="2560229" indent="0" algn="ctr">
              <a:buNone/>
              <a:defRPr sz="1493"/>
            </a:lvl7pPr>
            <a:lvl8pPr marL="2986933" indent="0" algn="ctr">
              <a:buNone/>
              <a:defRPr sz="1493"/>
            </a:lvl8pPr>
            <a:lvl9pPr marL="3413638" indent="0" algn="ctr">
              <a:buNone/>
              <a:defRPr sz="1493"/>
            </a:lvl9pPr>
          </a:lstStyle>
          <a:p>
            <a:r>
              <a:rPr lang="en-US" dirty="0"/>
              <a:t>Presenter:</a:t>
            </a:r>
          </a:p>
        </p:txBody>
      </p:sp>
      <p:sp>
        <p:nvSpPr>
          <p:cNvPr id="5" name="Footer Placeholder 4"/>
          <p:cNvSpPr>
            <a:spLocks noGrp="1"/>
          </p:cNvSpPr>
          <p:nvPr>
            <p:ph type="ftr" sz="quarter" idx="11"/>
          </p:nvPr>
        </p:nvSpPr>
        <p:spPr/>
        <p:txBody>
          <a:bodyPr/>
          <a:lstStyle/>
          <a:p>
            <a:r>
              <a:rPr lang="en-US"/>
              <a:t>DRAFT</a:t>
            </a:r>
            <a:endParaRPr lang="en-US" dirty="0"/>
          </a:p>
        </p:txBody>
      </p:sp>
      <p:sp>
        <p:nvSpPr>
          <p:cNvPr id="6" name="Slide Number Placeholder 5"/>
          <p:cNvSpPr>
            <a:spLocks noGrp="1"/>
          </p:cNvSpPr>
          <p:nvPr>
            <p:ph type="sldNum" sz="quarter" idx="12"/>
          </p:nvPr>
        </p:nvSpPr>
        <p:spPr/>
        <p:txBody>
          <a:bodyPr/>
          <a:lstStyle/>
          <a:p>
            <a:fld id="{2C0260B3-B210-404E-8A5D-E569A5D7D4AB}" type="slidenum">
              <a:rPr lang="en-US" smtClean="0"/>
              <a:t>‹#›</a:t>
            </a:fld>
            <a:endParaRPr lang="en-US"/>
          </a:p>
        </p:txBody>
      </p:sp>
      <p:cxnSp>
        <p:nvCxnSpPr>
          <p:cNvPr id="9" name="Straight Connector 8"/>
          <p:cNvCxnSpPr/>
          <p:nvPr userDrawn="1"/>
        </p:nvCxnSpPr>
        <p:spPr>
          <a:xfrm>
            <a:off x="1927860" y="-2378035"/>
            <a:ext cx="3368040" cy="1856233"/>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3_NEN Cover">
    <p:spTree>
      <p:nvGrpSpPr>
        <p:cNvPr id="1" name=""/>
        <p:cNvGrpSpPr/>
        <p:nvPr/>
      </p:nvGrpSpPr>
      <p:grpSpPr>
        <a:xfrm>
          <a:off x="0" y="0"/>
          <a:ext cx="0" cy="0"/>
          <a:chOff x="0" y="0"/>
          <a:chExt cx="0" cy="0"/>
        </a:xfrm>
      </p:grpSpPr>
      <p:pic>
        <p:nvPicPr>
          <p:cNvPr id="7" name="Picture 6" descr="ESC PPT header 4-6-17 smv-12-11.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119377"/>
          </a:xfrm>
          <a:prstGeom prst="rect">
            <a:avLst/>
          </a:prstGeom>
        </p:spPr>
      </p:pic>
      <p:sp>
        <p:nvSpPr>
          <p:cNvPr id="2" name="Title 1"/>
          <p:cNvSpPr>
            <a:spLocks noGrp="1"/>
          </p:cNvSpPr>
          <p:nvPr>
            <p:ph type="ctrTitle"/>
          </p:nvPr>
        </p:nvSpPr>
        <p:spPr>
          <a:xfrm>
            <a:off x="4495800" y="896112"/>
            <a:ext cx="4546861" cy="1017016"/>
          </a:xfrm>
        </p:spPr>
        <p:txBody>
          <a:bodyPr anchor="t">
            <a:normAutofit/>
          </a:bodyPr>
          <a:lstStyle>
            <a:lvl1pPr algn="r">
              <a:defRPr sz="2987">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5295900" y="5436405"/>
            <a:ext cx="3848100" cy="332503"/>
          </a:xfrm>
          <a:solidFill>
            <a:schemeClr val="tx1">
              <a:alpha val="16000"/>
            </a:schemeClr>
          </a:solidFill>
        </p:spPr>
        <p:txBody>
          <a:bodyPr>
            <a:normAutofit/>
          </a:bodyPr>
          <a:lstStyle>
            <a:lvl1pPr marL="0" indent="0" algn="r">
              <a:buNone/>
              <a:defRPr sz="1680">
                <a:solidFill>
                  <a:schemeClr val="bg1"/>
                </a:solidFill>
              </a:defRPr>
            </a:lvl1pPr>
            <a:lvl2pPr marL="426705" indent="0" algn="ctr">
              <a:buNone/>
              <a:defRPr sz="1867"/>
            </a:lvl2pPr>
            <a:lvl3pPr marL="853410" indent="0" algn="ctr">
              <a:buNone/>
              <a:defRPr sz="1680"/>
            </a:lvl3pPr>
            <a:lvl4pPr marL="1280114" indent="0" algn="ctr">
              <a:buNone/>
              <a:defRPr sz="1493"/>
            </a:lvl4pPr>
            <a:lvl5pPr marL="1706819" indent="0" algn="ctr">
              <a:buNone/>
              <a:defRPr sz="1493"/>
            </a:lvl5pPr>
            <a:lvl6pPr marL="2133524" indent="0" algn="ctr">
              <a:buNone/>
              <a:defRPr sz="1493"/>
            </a:lvl6pPr>
            <a:lvl7pPr marL="2560229" indent="0" algn="ctr">
              <a:buNone/>
              <a:defRPr sz="1493"/>
            </a:lvl7pPr>
            <a:lvl8pPr marL="2986933" indent="0" algn="ctr">
              <a:buNone/>
              <a:defRPr sz="1493"/>
            </a:lvl8pPr>
            <a:lvl9pPr marL="3413638" indent="0" algn="ctr">
              <a:buNone/>
              <a:defRPr sz="1493"/>
            </a:lvl9pPr>
          </a:lstStyle>
          <a:p>
            <a:r>
              <a:rPr lang="en-US" dirty="0"/>
              <a:t>Presenter:</a:t>
            </a:r>
          </a:p>
        </p:txBody>
      </p:sp>
      <p:sp>
        <p:nvSpPr>
          <p:cNvPr id="5" name="Footer Placeholder 4"/>
          <p:cNvSpPr>
            <a:spLocks noGrp="1"/>
          </p:cNvSpPr>
          <p:nvPr>
            <p:ph type="ftr" sz="quarter" idx="11"/>
          </p:nvPr>
        </p:nvSpPr>
        <p:spPr/>
        <p:txBody>
          <a:bodyPr/>
          <a:lstStyle/>
          <a:p>
            <a:r>
              <a:rPr lang="en-US"/>
              <a:t>DRAFT</a:t>
            </a:r>
            <a:endParaRPr lang="en-US" dirty="0"/>
          </a:p>
        </p:txBody>
      </p:sp>
      <p:sp>
        <p:nvSpPr>
          <p:cNvPr id="6" name="Slide Number Placeholder 5"/>
          <p:cNvSpPr>
            <a:spLocks noGrp="1"/>
          </p:cNvSpPr>
          <p:nvPr>
            <p:ph type="sldNum" sz="quarter" idx="12"/>
          </p:nvPr>
        </p:nvSpPr>
        <p:spPr/>
        <p:txBody>
          <a:bodyPr/>
          <a:lstStyle/>
          <a:p>
            <a:fld id="{2C0260B3-B210-404E-8A5D-E569A5D7D4AB}" type="slidenum">
              <a:rPr lang="en-US" smtClean="0"/>
              <a:t>‹#›</a:t>
            </a:fld>
            <a:endParaRPr lang="en-US"/>
          </a:p>
        </p:txBody>
      </p:sp>
      <p:cxnSp>
        <p:nvCxnSpPr>
          <p:cNvPr id="9" name="Straight Connector 8"/>
          <p:cNvCxnSpPr/>
          <p:nvPr userDrawn="1"/>
        </p:nvCxnSpPr>
        <p:spPr>
          <a:xfrm>
            <a:off x="1927860" y="-2378035"/>
            <a:ext cx="3368040" cy="1856233"/>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NEN Cover">
    <p:spTree>
      <p:nvGrpSpPr>
        <p:cNvPr id="1" name=""/>
        <p:cNvGrpSpPr/>
        <p:nvPr/>
      </p:nvGrpSpPr>
      <p:grpSpPr>
        <a:xfrm>
          <a:off x="0" y="0"/>
          <a:ext cx="0" cy="0"/>
          <a:chOff x="0" y="0"/>
          <a:chExt cx="0" cy="0"/>
        </a:xfrm>
      </p:grpSpPr>
      <p:sp>
        <p:nvSpPr>
          <p:cNvPr id="2" name="Title 1"/>
          <p:cNvSpPr>
            <a:spLocks noGrp="1"/>
          </p:cNvSpPr>
          <p:nvPr>
            <p:ph type="ctrTitle"/>
          </p:nvPr>
        </p:nvSpPr>
        <p:spPr>
          <a:xfrm>
            <a:off x="4495800" y="896112"/>
            <a:ext cx="4546861" cy="1017016"/>
          </a:xfrm>
        </p:spPr>
        <p:txBody>
          <a:bodyPr anchor="t">
            <a:normAutofit/>
          </a:bodyPr>
          <a:lstStyle>
            <a:lvl1pPr algn="r">
              <a:defRPr sz="2987">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5295900" y="5622392"/>
            <a:ext cx="3848100" cy="332503"/>
          </a:xfrm>
          <a:solidFill>
            <a:schemeClr val="tx1">
              <a:alpha val="16000"/>
            </a:schemeClr>
          </a:solidFill>
        </p:spPr>
        <p:txBody>
          <a:bodyPr>
            <a:normAutofit/>
          </a:bodyPr>
          <a:lstStyle>
            <a:lvl1pPr marL="0" indent="0" algn="r">
              <a:buNone/>
              <a:defRPr sz="1680">
                <a:solidFill>
                  <a:schemeClr val="bg1"/>
                </a:solidFill>
              </a:defRPr>
            </a:lvl1pPr>
            <a:lvl2pPr marL="426705" indent="0" algn="ctr">
              <a:buNone/>
              <a:defRPr sz="1867"/>
            </a:lvl2pPr>
            <a:lvl3pPr marL="853410" indent="0" algn="ctr">
              <a:buNone/>
              <a:defRPr sz="1680"/>
            </a:lvl3pPr>
            <a:lvl4pPr marL="1280114" indent="0" algn="ctr">
              <a:buNone/>
              <a:defRPr sz="1493"/>
            </a:lvl4pPr>
            <a:lvl5pPr marL="1706819" indent="0" algn="ctr">
              <a:buNone/>
              <a:defRPr sz="1493"/>
            </a:lvl5pPr>
            <a:lvl6pPr marL="2133524" indent="0" algn="ctr">
              <a:buNone/>
              <a:defRPr sz="1493"/>
            </a:lvl6pPr>
            <a:lvl7pPr marL="2560229" indent="0" algn="ctr">
              <a:buNone/>
              <a:defRPr sz="1493"/>
            </a:lvl7pPr>
            <a:lvl8pPr marL="2986933" indent="0" algn="ctr">
              <a:buNone/>
              <a:defRPr sz="1493"/>
            </a:lvl8pPr>
            <a:lvl9pPr marL="3413638" indent="0" algn="ctr">
              <a:buNone/>
              <a:defRPr sz="1493"/>
            </a:lvl9pPr>
          </a:lstStyle>
          <a:p>
            <a:r>
              <a:rPr lang="en-US" dirty="0"/>
              <a:t>Presenter:</a:t>
            </a:r>
          </a:p>
        </p:txBody>
      </p:sp>
      <p:sp>
        <p:nvSpPr>
          <p:cNvPr id="5" name="Footer Placeholder 4"/>
          <p:cNvSpPr>
            <a:spLocks noGrp="1"/>
          </p:cNvSpPr>
          <p:nvPr>
            <p:ph type="ftr" sz="quarter" idx="11"/>
          </p:nvPr>
        </p:nvSpPr>
        <p:spPr/>
        <p:txBody>
          <a:bodyPr/>
          <a:lstStyle/>
          <a:p>
            <a:r>
              <a:rPr lang="en-US"/>
              <a:t>DRAFT</a:t>
            </a:r>
            <a:endParaRPr lang="en-US" dirty="0"/>
          </a:p>
        </p:txBody>
      </p:sp>
      <p:sp>
        <p:nvSpPr>
          <p:cNvPr id="6" name="Slide Number Placeholder 5"/>
          <p:cNvSpPr>
            <a:spLocks noGrp="1"/>
          </p:cNvSpPr>
          <p:nvPr>
            <p:ph type="sldNum" sz="quarter" idx="12"/>
          </p:nvPr>
        </p:nvSpPr>
        <p:spPr/>
        <p:txBody>
          <a:bodyPr/>
          <a:lstStyle/>
          <a:p>
            <a:fld id="{2C0260B3-B210-404E-8A5D-E569A5D7D4A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NEN Cover">
    <p:spTree>
      <p:nvGrpSpPr>
        <p:cNvPr id="1" name=""/>
        <p:cNvGrpSpPr/>
        <p:nvPr/>
      </p:nvGrpSpPr>
      <p:grpSpPr>
        <a:xfrm>
          <a:off x="0" y="0"/>
          <a:ext cx="0" cy="0"/>
          <a:chOff x="0" y="0"/>
          <a:chExt cx="0" cy="0"/>
        </a:xfrm>
      </p:grpSpPr>
      <p:sp>
        <p:nvSpPr>
          <p:cNvPr id="2" name="Title 1"/>
          <p:cNvSpPr>
            <a:spLocks noGrp="1"/>
          </p:cNvSpPr>
          <p:nvPr>
            <p:ph type="ctrTitle"/>
          </p:nvPr>
        </p:nvSpPr>
        <p:spPr>
          <a:xfrm>
            <a:off x="4495800" y="896112"/>
            <a:ext cx="4546861" cy="1017016"/>
          </a:xfrm>
        </p:spPr>
        <p:txBody>
          <a:bodyPr anchor="t">
            <a:normAutofit/>
          </a:bodyPr>
          <a:lstStyle>
            <a:lvl1pPr algn="r">
              <a:defRPr sz="2987">
                <a:solidFill>
                  <a:schemeClr val="bg1"/>
                </a:solidFill>
              </a:defRPr>
            </a:lvl1p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r>
              <a:rPr lang="en-US"/>
              <a:t>DRAFT</a:t>
            </a:r>
            <a:endParaRPr lang="en-US" dirty="0"/>
          </a:p>
        </p:txBody>
      </p:sp>
      <p:sp>
        <p:nvSpPr>
          <p:cNvPr id="6" name="Slide Number Placeholder 5"/>
          <p:cNvSpPr>
            <a:spLocks noGrp="1"/>
          </p:cNvSpPr>
          <p:nvPr>
            <p:ph type="sldNum" sz="quarter" idx="12"/>
          </p:nvPr>
        </p:nvSpPr>
        <p:spPr/>
        <p:txBody>
          <a:bodyPr/>
          <a:lstStyle/>
          <a:p>
            <a:fld id="{2C0260B3-B210-404E-8A5D-E569A5D7D4A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Internal Slide For Graphic">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400800"/>
          </a:xfrm>
          <a:prstGeom prst="rect">
            <a:avLst/>
          </a:prstGeom>
        </p:spPr>
      </p:pic>
      <p:sp>
        <p:nvSpPr>
          <p:cNvPr id="2" name="Title 1"/>
          <p:cNvSpPr>
            <a:spLocks noGrp="1"/>
          </p:cNvSpPr>
          <p:nvPr>
            <p:ph type="title"/>
          </p:nvPr>
        </p:nvSpPr>
        <p:spPr>
          <a:xfrm>
            <a:off x="0" y="74317"/>
            <a:ext cx="7886700" cy="695167"/>
          </a:xfrm>
        </p:spPr>
        <p:txBody>
          <a:bodyPr>
            <a:normAutofit/>
          </a:bodyPr>
          <a:lstStyle>
            <a:lvl1pPr>
              <a:defRPr sz="2987">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4841" y="879835"/>
            <a:ext cx="8958410" cy="50502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DRAFT</a:t>
            </a:r>
          </a:p>
        </p:txBody>
      </p:sp>
      <p:sp>
        <p:nvSpPr>
          <p:cNvPr id="6" name="Slide Number Placeholder 5"/>
          <p:cNvSpPr>
            <a:spLocks noGrp="1"/>
          </p:cNvSpPr>
          <p:nvPr>
            <p:ph type="sldNum" sz="quarter" idx="12"/>
          </p:nvPr>
        </p:nvSpPr>
        <p:spPr/>
        <p:txBody>
          <a:bodyPr/>
          <a:lstStyle/>
          <a:p>
            <a:fld id="{2C0260B3-B210-404E-8A5D-E569A5D7D4A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DRAFT</a:t>
            </a:r>
          </a:p>
        </p:txBody>
      </p:sp>
      <p:sp>
        <p:nvSpPr>
          <p:cNvPr id="6" name="Slide Number Placeholder 5"/>
          <p:cNvSpPr>
            <a:spLocks noGrp="1"/>
          </p:cNvSpPr>
          <p:nvPr>
            <p:ph type="sldNum" sz="quarter" idx="12"/>
          </p:nvPr>
        </p:nvSpPr>
        <p:spPr/>
        <p:txBody>
          <a:bodyPr/>
          <a:lstStyle/>
          <a:p>
            <a:fld id="{C9B1EC01-9FD6-424B-91CA-87DB07B14C6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595757"/>
            <a:ext cx="7886700" cy="2662555"/>
          </a:xfrm>
        </p:spPr>
        <p:txBody>
          <a:bodyPr anchor="b"/>
          <a:lstStyle>
            <a:lvl1pPr>
              <a:defRPr sz="5600"/>
            </a:lvl1pPr>
          </a:lstStyle>
          <a:p>
            <a:r>
              <a:rPr lang="en-US"/>
              <a:t>Click to edit Master title style</a:t>
            </a:r>
            <a:endParaRPr lang="en-US" dirty="0"/>
          </a:p>
        </p:txBody>
      </p:sp>
      <p:sp>
        <p:nvSpPr>
          <p:cNvPr id="3" name="Text Placeholder 2"/>
          <p:cNvSpPr>
            <a:spLocks noGrp="1"/>
          </p:cNvSpPr>
          <p:nvPr>
            <p:ph type="body" idx="1"/>
          </p:nvPr>
        </p:nvSpPr>
        <p:spPr>
          <a:xfrm>
            <a:off x="623888" y="4283500"/>
            <a:ext cx="7886700" cy="1400175"/>
          </a:xfrm>
        </p:spPr>
        <p:txBody>
          <a:bodyPr/>
          <a:lstStyle>
            <a:lvl1pPr marL="0" indent="0">
              <a:buNone/>
              <a:defRPr sz="2240">
                <a:solidFill>
                  <a:schemeClr val="tx1"/>
                </a:solidFill>
              </a:defRPr>
            </a:lvl1pPr>
            <a:lvl2pPr marL="426705" indent="0">
              <a:buNone/>
              <a:defRPr sz="1867">
                <a:solidFill>
                  <a:schemeClr val="tx1">
                    <a:tint val="75000"/>
                  </a:schemeClr>
                </a:solidFill>
              </a:defRPr>
            </a:lvl2pPr>
            <a:lvl3pPr marL="853410" indent="0">
              <a:buNone/>
              <a:defRPr sz="1680">
                <a:solidFill>
                  <a:schemeClr val="tx1">
                    <a:tint val="75000"/>
                  </a:schemeClr>
                </a:solidFill>
              </a:defRPr>
            </a:lvl3pPr>
            <a:lvl4pPr marL="1280114" indent="0">
              <a:buNone/>
              <a:defRPr sz="1493">
                <a:solidFill>
                  <a:schemeClr val="tx1">
                    <a:tint val="75000"/>
                  </a:schemeClr>
                </a:solidFill>
              </a:defRPr>
            </a:lvl4pPr>
            <a:lvl5pPr marL="1706819" indent="0">
              <a:buNone/>
              <a:defRPr sz="1493">
                <a:solidFill>
                  <a:schemeClr val="tx1">
                    <a:tint val="75000"/>
                  </a:schemeClr>
                </a:solidFill>
              </a:defRPr>
            </a:lvl5pPr>
            <a:lvl6pPr marL="2133524" indent="0">
              <a:buNone/>
              <a:defRPr sz="1493">
                <a:solidFill>
                  <a:schemeClr val="tx1">
                    <a:tint val="75000"/>
                  </a:schemeClr>
                </a:solidFill>
              </a:defRPr>
            </a:lvl6pPr>
            <a:lvl7pPr marL="2560229" indent="0">
              <a:buNone/>
              <a:defRPr sz="1493">
                <a:solidFill>
                  <a:schemeClr val="tx1">
                    <a:tint val="75000"/>
                  </a:schemeClr>
                </a:solidFill>
              </a:defRPr>
            </a:lvl7pPr>
            <a:lvl8pPr marL="2986933" indent="0">
              <a:buNone/>
              <a:defRPr sz="1493">
                <a:solidFill>
                  <a:schemeClr val="tx1">
                    <a:tint val="75000"/>
                  </a:schemeClr>
                </a:solidFill>
              </a:defRPr>
            </a:lvl8pPr>
            <a:lvl9pPr marL="3413638" indent="0">
              <a:buNone/>
              <a:defRPr sz="149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DRAFT</a:t>
            </a:r>
          </a:p>
        </p:txBody>
      </p:sp>
      <p:sp>
        <p:nvSpPr>
          <p:cNvPr id="6" name="Slide Number Placeholder 5"/>
          <p:cNvSpPr>
            <a:spLocks noGrp="1"/>
          </p:cNvSpPr>
          <p:nvPr>
            <p:ph type="sldNum" sz="quarter" idx="12"/>
          </p:nvPr>
        </p:nvSpPr>
        <p:spPr/>
        <p:txBody>
          <a:bodyPr/>
          <a:lstStyle/>
          <a:p>
            <a:fld id="{C9B1EC01-9FD6-424B-91CA-87DB07B14C6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703917"/>
            <a:ext cx="3886200" cy="40612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703917"/>
            <a:ext cx="3886200" cy="40612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DRAFT</a:t>
            </a:r>
          </a:p>
        </p:txBody>
      </p:sp>
      <p:sp>
        <p:nvSpPr>
          <p:cNvPr id="7" name="Slide Number Placeholder 6"/>
          <p:cNvSpPr>
            <a:spLocks noGrp="1"/>
          </p:cNvSpPr>
          <p:nvPr>
            <p:ph type="sldNum" sz="quarter" idx="12"/>
          </p:nvPr>
        </p:nvSpPr>
        <p:spPr/>
        <p:txBody>
          <a:bodyPr/>
          <a:lstStyle/>
          <a:p>
            <a:fld id="{C9B1EC01-9FD6-424B-91CA-87DB07B14C6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0785"/>
            <a:ext cx="7886700" cy="123719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569085"/>
            <a:ext cx="3868340" cy="768985"/>
          </a:xfrm>
        </p:spPr>
        <p:txBody>
          <a:bodyPr anchor="b"/>
          <a:lstStyle>
            <a:lvl1pPr marL="0" indent="0">
              <a:buNone/>
              <a:defRPr sz="2240" b="1"/>
            </a:lvl1pPr>
            <a:lvl2pPr marL="426705" indent="0">
              <a:buNone/>
              <a:defRPr sz="1867" b="1"/>
            </a:lvl2pPr>
            <a:lvl3pPr marL="853410" indent="0">
              <a:buNone/>
              <a:defRPr sz="1680" b="1"/>
            </a:lvl3pPr>
            <a:lvl4pPr marL="1280114" indent="0">
              <a:buNone/>
              <a:defRPr sz="1493" b="1"/>
            </a:lvl4pPr>
            <a:lvl5pPr marL="1706819" indent="0">
              <a:buNone/>
              <a:defRPr sz="1493" b="1"/>
            </a:lvl5pPr>
            <a:lvl6pPr marL="2133524" indent="0">
              <a:buNone/>
              <a:defRPr sz="1493" b="1"/>
            </a:lvl6pPr>
            <a:lvl7pPr marL="2560229" indent="0">
              <a:buNone/>
              <a:defRPr sz="1493" b="1"/>
            </a:lvl7pPr>
            <a:lvl8pPr marL="2986933" indent="0">
              <a:buNone/>
              <a:defRPr sz="1493" b="1"/>
            </a:lvl8pPr>
            <a:lvl9pPr marL="3413638" indent="0">
              <a:buNone/>
              <a:defRPr sz="1493" b="1"/>
            </a:lvl9pPr>
          </a:lstStyle>
          <a:p>
            <a:pPr lvl="0"/>
            <a:r>
              <a:rPr lang="en-US"/>
              <a:t>Click to edit Master text styles</a:t>
            </a:r>
          </a:p>
        </p:txBody>
      </p:sp>
      <p:sp>
        <p:nvSpPr>
          <p:cNvPr id="4" name="Content Placeholder 3"/>
          <p:cNvSpPr>
            <a:spLocks noGrp="1"/>
          </p:cNvSpPr>
          <p:nvPr>
            <p:ph sz="half" idx="2"/>
          </p:nvPr>
        </p:nvSpPr>
        <p:spPr>
          <a:xfrm>
            <a:off x="629842" y="2338070"/>
            <a:ext cx="3868340" cy="34389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569085"/>
            <a:ext cx="3887391" cy="768985"/>
          </a:xfrm>
        </p:spPr>
        <p:txBody>
          <a:bodyPr anchor="b"/>
          <a:lstStyle>
            <a:lvl1pPr marL="0" indent="0">
              <a:buNone/>
              <a:defRPr sz="2240" b="1"/>
            </a:lvl1pPr>
            <a:lvl2pPr marL="426705" indent="0">
              <a:buNone/>
              <a:defRPr sz="1867" b="1"/>
            </a:lvl2pPr>
            <a:lvl3pPr marL="853410" indent="0">
              <a:buNone/>
              <a:defRPr sz="1680" b="1"/>
            </a:lvl3pPr>
            <a:lvl4pPr marL="1280114" indent="0">
              <a:buNone/>
              <a:defRPr sz="1493" b="1"/>
            </a:lvl4pPr>
            <a:lvl5pPr marL="1706819" indent="0">
              <a:buNone/>
              <a:defRPr sz="1493" b="1"/>
            </a:lvl5pPr>
            <a:lvl6pPr marL="2133524" indent="0">
              <a:buNone/>
              <a:defRPr sz="1493" b="1"/>
            </a:lvl6pPr>
            <a:lvl7pPr marL="2560229" indent="0">
              <a:buNone/>
              <a:defRPr sz="1493" b="1"/>
            </a:lvl7pPr>
            <a:lvl8pPr marL="2986933" indent="0">
              <a:buNone/>
              <a:defRPr sz="1493" b="1"/>
            </a:lvl8pPr>
            <a:lvl9pPr marL="3413638" indent="0">
              <a:buNone/>
              <a:defRPr sz="1493" b="1"/>
            </a:lvl9pPr>
          </a:lstStyle>
          <a:p>
            <a:pPr lvl="0"/>
            <a:r>
              <a:rPr lang="en-US"/>
              <a:t>Click to edit Master text styles</a:t>
            </a:r>
          </a:p>
        </p:txBody>
      </p:sp>
      <p:sp>
        <p:nvSpPr>
          <p:cNvPr id="6" name="Content Placeholder 5"/>
          <p:cNvSpPr>
            <a:spLocks noGrp="1"/>
          </p:cNvSpPr>
          <p:nvPr>
            <p:ph sz="quarter" idx="4"/>
          </p:nvPr>
        </p:nvSpPr>
        <p:spPr>
          <a:xfrm>
            <a:off x="4629151" y="2338070"/>
            <a:ext cx="3887391" cy="34389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DRAFT</a:t>
            </a:r>
          </a:p>
        </p:txBody>
      </p:sp>
      <p:sp>
        <p:nvSpPr>
          <p:cNvPr id="9" name="Slide Number Placeholder 8"/>
          <p:cNvSpPr>
            <a:spLocks noGrp="1"/>
          </p:cNvSpPr>
          <p:nvPr>
            <p:ph type="sldNum" sz="quarter" idx="12"/>
          </p:nvPr>
        </p:nvSpPr>
        <p:spPr/>
        <p:txBody>
          <a:bodyPr/>
          <a:lstStyle/>
          <a:p>
            <a:fld id="{C9B1EC01-9FD6-424B-91CA-87DB07B14C6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DRAFT</a:t>
            </a:r>
          </a:p>
        </p:txBody>
      </p:sp>
      <p:sp>
        <p:nvSpPr>
          <p:cNvPr id="5" name="Slide Number Placeholder 4"/>
          <p:cNvSpPr>
            <a:spLocks noGrp="1"/>
          </p:cNvSpPr>
          <p:nvPr>
            <p:ph type="sldNum" sz="quarter" idx="12"/>
          </p:nvPr>
        </p:nvSpPr>
        <p:spPr/>
        <p:txBody>
          <a:bodyPr/>
          <a:lstStyle/>
          <a:p>
            <a:fld id="{C9B1EC01-9FD6-424B-91CA-87DB07B14C63}"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DRAFT</a:t>
            </a:r>
          </a:p>
        </p:txBody>
      </p:sp>
      <p:sp>
        <p:nvSpPr>
          <p:cNvPr id="4" name="Slide Number Placeholder 3"/>
          <p:cNvSpPr>
            <a:spLocks noGrp="1"/>
          </p:cNvSpPr>
          <p:nvPr>
            <p:ph type="sldNum" sz="quarter" idx="12"/>
          </p:nvPr>
        </p:nvSpPr>
        <p:spPr/>
        <p:txBody>
          <a:bodyPr/>
          <a:lstStyle/>
          <a:p>
            <a:fld id="{C9B1EC01-9FD6-424B-91CA-87DB07B14C63}"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26720"/>
            <a:ext cx="2949178" cy="1493520"/>
          </a:xfrm>
        </p:spPr>
        <p:txBody>
          <a:bodyPr anchor="b"/>
          <a:lstStyle>
            <a:lvl1pPr>
              <a:defRPr sz="2987"/>
            </a:lvl1pPr>
          </a:lstStyle>
          <a:p>
            <a:r>
              <a:rPr lang="en-US"/>
              <a:t>Click to edit Master title style</a:t>
            </a:r>
            <a:endParaRPr lang="en-US" dirty="0"/>
          </a:p>
        </p:txBody>
      </p:sp>
      <p:sp>
        <p:nvSpPr>
          <p:cNvPr id="3" name="Content Placeholder 2"/>
          <p:cNvSpPr>
            <a:spLocks noGrp="1"/>
          </p:cNvSpPr>
          <p:nvPr>
            <p:ph idx="1"/>
          </p:nvPr>
        </p:nvSpPr>
        <p:spPr>
          <a:xfrm>
            <a:off x="3887391" y="921598"/>
            <a:ext cx="4629150" cy="4548717"/>
          </a:xfrm>
        </p:spPr>
        <p:txBody>
          <a:bodyPr/>
          <a:lstStyle>
            <a:lvl1pPr>
              <a:defRPr sz="2987"/>
            </a:lvl1pPr>
            <a:lvl2pPr>
              <a:defRPr sz="2613"/>
            </a:lvl2pPr>
            <a:lvl3pPr>
              <a:defRPr sz="2240"/>
            </a:lvl3pPr>
            <a:lvl4pPr>
              <a:defRPr sz="1867"/>
            </a:lvl4pPr>
            <a:lvl5pPr>
              <a:defRPr sz="1867"/>
            </a:lvl5pPr>
            <a:lvl6pPr>
              <a:defRPr sz="1867"/>
            </a:lvl6pPr>
            <a:lvl7pPr>
              <a:defRPr sz="1867"/>
            </a:lvl7pPr>
            <a:lvl8pPr>
              <a:defRPr sz="1867"/>
            </a:lvl8pPr>
            <a:lvl9pPr>
              <a:defRPr sz="1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920240"/>
            <a:ext cx="2949178" cy="3557482"/>
          </a:xfrm>
        </p:spPr>
        <p:txBody>
          <a:bodyPr/>
          <a:lstStyle>
            <a:lvl1pPr marL="0" indent="0">
              <a:buNone/>
              <a:defRPr sz="1493"/>
            </a:lvl1pPr>
            <a:lvl2pPr marL="426705" indent="0">
              <a:buNone/>
              <a:defRPr sz="1307"/>
            </a:lvl2pPr>
            <a:lvl3pPr marL="853410" indent="0">
              <a:buNone/>
              <a:defRPr sz="1120"/>
            </a:lvl3pPr>
            <a:lvl4pPr marL="1280114" indent="0">
              <a:buNone/>
              <a:defRPr sz="933"/>
            </a:lvl4pPr>
            <a:lvl5pPr marL="1706819" indent="0">
              <a:buNone/>
              <a:defRPr sz="933"/>
            </a:lvl5pPr>
            <a:lvl6pPr marL="2133524" indent="0">
              <a:buNone/>
              <a:defRPr sz="933"/>
            </a:lvl6pPr>
            <a:lvl7pPr marL="2560229" indent="0">
              <a:buNone/>
              <a:defRPr sz="933"/>
            </a:lvl7pPr>
            <a:lvl8pPr marL="2986933" indent="0">
              <a:buNone/>
              <a:defRPr sz="933"/>
            </a:lvl8pPr>
            <a:lvl9pPr marL="3413638" indent="0">
              <a:buNone/>
              <a:defRPr sz="933"/>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DRAFT</a:t>
            </a:r>
          </a:p>
        </p:txBody>
      </p:sp>
      <p:sp>
        <p:nvSpPr>
          <p:cNvPr id="7" name="Slide Number Placeholder 6"/>
          <p:cNvSpPr>
            <a:spLocks noGrp="1"/>
          </p:cNvSpPr>
          <p:nvPr>
            <p:ph type="sldNum" sz="quarter" idx="12"/>
          </p:nvPr>
        </p:nvSpPr>
        <p:spPr/>
        <p:txBody>
          <a:bodyPr/>
          <a:lstStyle/>
          <a:p>
            <a:fld id="{C9B1EC01-9FD6-424B-91CA-87DB07B14C63}"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26720"/>
            <a:ext cx="2949178" cy="1493520"/>
          </a:xfrm>
        </p:spPr>
        <p:txBody>
          <a:bodyPr anchor="b"/>
          <a:lstStyle>
            <a:lvl1pPr>
              <a:defRPr sz="2987"/>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21598"/>
            <a:ext cx="4629150" cy="4548717"/>
          </a:xfrm>
        </p:spPr>
        <p:txBody>
          <a:bodyPr anchor="t"/>
          <a:lstStyle>
            <a:lvl1pPr marL="0" indent="0">
              <a:buNone/>
              <a:defRPr sz="2987"/>
            </a:lvl1pPr>
            <a:lvl2pPr marL="426705" indent="0">
              <a:buNone/>
              <a:defRPr sz="2613"/>
            </a:lvl2pPr>
            <a:lvl3pPr marL="853410" indent="0">
              <a:buNone/>
              <a:defRPr sz="2240"/>
            </a:lvl3pPr>
            <a:lvl4pPr marL="1280114" indent="0">
              <a:buNone/>
              <a:defRPr sz="1867"/>
            </a:lvl4pPr>
            <a:lvl5pPr marL="1706819" indent="0">
              <a:buNone/>
              <a:defRPr sz="1867"/>
            </a:lvl5pPr>
            <a:lvl6pPr marL="2133524" indent="0">
              <a:buNone/>
              <a:defRPr sz="1867"/>
            </a:lvl6pPr>
            <a:lvl7pPr marL="2560229" indent="0">
              <a:buNone/>
              <a:defRPr sz="1867"/>
            </a:lvl7pPr>
            <a:lvl8pPr marL="2986933" indent="0">
              <a:buNone/>
              <a:defRPr sz="1867"/>
            </a:lvl8pPr>
            <a:lvl9pPr marL="3413638" indent="0">
              <a:buNone/>
              <a:defRPr sz="1867"/>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1920240"/>
            <a:ext cx="2949178" cy="3557482"/>
          </a:xfrm>
        </p:spPr>
        <p:txBody>
          <a:bodyPr/>
          <a:lstStyle>
            <a:lvl1pPr marL="0" indent="0">
              <a:buNone/>
              <a:defRPr sz="1493"/>
            </a:lvl1pPr>
            <a:lvl2pPr marL="426705" indent="0">
              <a:buNone/>
              <a:defRPr sz="1307"/>
            </a:lvl2pPr>
            <a:lvl3pPr marL="853410" indent="0">
              <a:buNone/>
              <a:defRPr sz="1120"/>
            </a:lvl3pPr>
            <a:lvl4pPr marL="1280114" indent="0">
              <a:buNone/>
              <a:defRPr sz="933"/>
            </a:lvl4pPr>
            <a:lvl5pPr marL="1706819" indent="0">
              <a:buNone/>
              <a:defRPr sz="933"/>
            </a:lvl5pPr>
            <a:lvl6pPr marL="2133524" indent="0">
              <a:buNone/>
              <a:defRPr sz="933"/>
            </a:lvl6pPr>
            <a:lvl7pPr marL="2560229" indent="0">
              <a:buNone/>
              <a:defRPr sz="933"/>
            </a:lvl7pPr>
            <a:lvl8pPr marL="2986933" indent="0">
              <a:buNone/>
              <a:defRPr sz="933"/>
            </a:lvl8pPr>
            <a:lvl9pPr marL="3413638" indent="0">
              <a:buNone/>
              <a:defRPr sz="933"/>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DRAFT</a:t>
            </a:r>
          </a:p>
        </p:txBody>
      </p:sp>
      <p:sp>
        <p:nvSpPr>
          <p:cNvPr id="7" name="Slide Number Placeholder 6"/>
          <p:cNvSpPr>
            <a:spLocks noGrp="1"/>
          </p:cNvSpPr>
          <p:nvPr>
            <p:ph type="sldNum" sz="quarter" idx="12"/>
          </p:nvPr>
        </p:nvSpPr>
        <p:spPr/>
        <p:txBody>
          <a:bodyPr/>
          <a:lstStyle/>
          <a:p>
            <a:fld id="{C9B1EC01-9FD6-424B-91CA-87DB07B14C63}"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DRAFT</a:t>
            </a:r>
          </a:p>
        </p:txBody>
      </p:sp>
      <p:sp>
        <p:nvSpPr>
          <p:cNvPr id="6" name="Slide Number Placeholder 5"/>
          <p:cNvSpPr>
            <a:spLocks noGrp="1"/>
          </p:cNvSpPr>
          <p:nvPr>
            <p:ph type="sldNum" sz="quarter" idx="12"/>
          </p:nvPr>
        </p:nvSpPr>
        <p:spPr/>
        <p:txBody>
          <a:bodyPr/>
          <a:lstStyle/>
          <a:p>
            <a:fld id="{C9B1EC01-9FD6-424B-91CA-87DB07B14C63}"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40783"/>
            <a:ext cx="1971675" cy="542438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40783"/>
            <a:ext cx="5800725" cy="542438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DRAFT</a:t>
            </a:r>
          </a:p>
        </p:txBody>
      </p:sp>
      <p:sp>
        <p:nvSpPr>
          <p:cNvPr id="6" name="Slide Number Placeholder 5"/>
          <p:cNvSpPr>
            <a:spLocks noGrp="1"/>
          </p:cNvSpPr>
          <p:nvPr>
            <p:ph type="sldNum" sz="quarter" idx="12"/>
          </p:nvPr>
        </p:nvSpPr>
        <p:spPr/>
        <p:txBody>
          <a:bodyPr/>
          <a:lstStyle/>
          <a:p>
            <a:fld id="{C9B1EC01-9FD6-424B-91CA-87DB07B14C63}"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NEN Cover">
    <p:spTree>
      <p:nvGrpSpPr>
        <p:cNvPr id="1" name=""/>
        <p:cNvGrpSpPr/>
        <p:nvPr/>
      </p:nvGrpSpPr>
      <p:grpSpPr>
        <a:xfrm>
          <a:off x="0" y="0"/>
          <a:ext cx="0" cy="0"/>
          <a:chOff x="0" y="0"/>
          <a:chExt cx="0" cy="0"/>
        </a:xfrm>
      </p:grpSpPr>
      <p:sp>
        <p:nvSpPr>
          <p:cNvPr id="2" name="Title 1"/>
          <p:cNvSpPr>
            <a:spLocks noGrp="1"/>
          </p:cNvSpPr>
          <p:nvPr>
            <p:ph type="ctrTitle"/>
          </p:nvPr>
        </p:nvSpPr>
        <p:spPr>
          <a:xfrm>
            <a:off x="4495801" y="896112"/>
            <a:ext cx="4546861" cy="1017016"/>
          </a:xfrm>
        </p:spPr>
        <p:txBody>
          <a:bodyPr anchor="t">
            <a:normAutofit/>
          </a:bodyPr>
          <a:lstStyle>
            <a:lvl1pPr algn="r">
              <a:defRPr sz="2987">
                <a:solidFill>
                  <a:schemeClr val="bg1"/>
                </a:solidFill>
              </a:defRPr>
            </a:lvl1p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r>
              <a:rPr lang="en-US"/>
              <a:t>DRAFT</a:t>
            </a:r>
            <a:endParaRPr lang="en-US" dirty="0"/>
          </a:p>
        </p:txBody>
      </p:sp>
      <p:sp>
        <p:nvSpPr>
          <p:cNvPr id="6" name="Slide Number Placeholder 5"/>
          <p:cNvSpPr>
            <a:spLocks noGrp="1"/>
          </p:cNvSpPr>
          <p:nvPr>
            <p:ph type="sldNum" sz="quarter" idx="12"/>
          </p:nvPr>
        </p:nvSpPr>
        <p:spPr/>
        <p:txBody>
          <a:bodyPr/>
          <a:lstStyle/>
          <a:p>
            <a:fld id="{2C0260B3-B210-404E-8A5D-E569A5D7D4AB}"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A42AB-0DB7-A832-919E-FCCFD1D7105C}"/>
              </a:ext>
            </a:extLst>
          </p:cNvPr>
          <p:cNvSpPr>
            <a:spLocks noGrp="1"/>
          </p:cNvSpPr>
          <p:nvPr>
            <p:ph type="ctrTitle"/>
          </p:nvPr>
        </p:nvSpPr>
        <p:spPr>
          <a:xfrm>
            <a:off x="1143000" y="1047750"/>
            <a:ext cx="6858000" cy="222885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8B18EF-CA7C-2CE3-6D67-5CAB385C194D}"/>
              </a:ext>
            </a:extLst>
          </p:cNvPr>
          <p:cNvSpPr>
            <a:spLocks noGrp="1"/>
          </p:cNvSpPr>
          <p:nvPr>
            <p:ph type="subTitle" idx="1"/>
          </p:nvPr>
        </p:nvSpPr>
        <p:spPr>
          <a:xfrm>
            <a:off x="1143000" y="3362325"/>
            <a:ext cx="6858000" cy="154463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7F34636D-6108-E8AD-40EA-A9CE789BB31D}"/>
              </a:ext>
            </a:extLst>
          </p:cNvPr>
          <p:cNvSpPr>
            <a:spLocks noGrp="1"/>
          </p:cNvSpPr>
          <p:nvPr>
            <p:ph type="sldNum" sz="quarter" idx="10"/>
          </p:nvPr>
        </p:nvSpPr>
        <p:spPr/>
        <p:txBody>
          <a:bodyPr/>
          <a:lstStyle/>
          <a:p>
            <a:fld id="{1CB18602-48AD-40E0-B100-F26CE29343FA}" type="slidenum">
              <a:rPr lang="en-US" smtClean="0"/>
              <a:pPr/>
              <a:t>‹#›</a:t>
            </a:fld>
            <a:endParaRPr lang="en-US" dirty="0"/>
          </a:p>
        </p:txBody>
      </p:sp>
    </p:spTree>
    <p:extLst>
      <p:ext uri="{BB962C8B-B14F-4D97-AF65-F5344CB8AC3E}">
        <p14:creationId xmlns:p14="http://schemas.microsoft.com/office/powerpoint/2010/main" val="2975395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40785"/>
            <a:ext cx="7886700" cy="123719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703917"/>
            <a:ext cx="7886700" cy="40612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932595"/>
            <a:ext cx="2057400" cy="340783"/>
          </a:xfrm>
          <a:prstGeom prst="rect">
            <a:avLst/>
          </a:prstGeom>
        </p:spPr>
        <p:txBody>
          <a:bodyPr vert="horz" lIns="91440" tIns="45720" rIns="91440" bIns="45720" rtlCol="0" anchor="ctr"/>
          <a:lstStyle>
            <a:lvl1pPr algn="l">
              <a:defRPr sz="112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5932595"/>
            <a:ext cx="3086100" cy="340783"/>
          </a:xfrm>
          <a:prstGeom prst="rect">
            <a:avLst/>
          </a:prstGeom>
        </p:spPr>
        <p:txBody>
          <a:bodyPr vert="horz" lIns="91440" tIns="45720" rIns="91440" bIns="45720" rtlCol="0" anchor="ctr"/>
          <a:lstStyle>
            <a:lvl1pPr algn="ctr">
              <a:defRPr sz="1120">
                <a:solidFill>
                  <a:schemeClr val="tx1">
                    <a:tint val="75000"/>
                  </a:schemeClr>
                </a:solidFill>
              </a:defRPr>
            </a:lvl1pPr>
          </a:lstStyle>
          <a:p>
            <a:r>
              <a:rPr lang="en-US"/>
              <a:t>DRAFT</a:t>
            </a:r>
          </a:p>
        </p:txBody>
      </p:sp>
      <p:sp>
        <p:nvSpPr>
          <p:cNvPr id="6" name="Slide Number Placeholder 5"/>
          <p:cNvSpPr>
            <a:spLocks noGrp="1"/>
          </p:cNvSpPr>
          <p:nvPr>
            <p:ph type="sldNum" sz="quarter" idx="4"/>
          </p:nvPr>
        </p:nvSpPr>
        <p:spPr>
          <a:xfrm>
            <a:off x="6457950" y="5932595"/>
            <a:ext cx="2057400" cy="340783"/>
          </a:xfrm>
          <a:prstGeom prst="rect">
            <a:avLst/>
          </a:prstGeom>
        </p:spPr>
        <p:txBody>
          <a:bodyPr vert="horz" lIns="91440" tIns="45720" rIns="91440" bIns="45720" rtlCol="0" anchor="ctr"/>
          <a:lstStyle>
            <a:lvl1pPr algn="r">
              <a:defRPr sz="1120">
                <a:solidFill>
                  <a:schemeClr val="tx1">
                    <a:tint val="75000"/>
                  </a:schemeClr>
                </a:solidFill>
              </a:defRPr>
            </a:lvl1pPr>
          </a:lstStyle>
          <a:p>
            <a:fld id="{C9B1EC01-9FD6-424B-91CA-87DB07B14C63}" type="slidenum">
              <a:rPr lang="en-US" smtClean="0"/>
              <a:t>‹#›</a:t>
            </a:fld>
            <a:endParaRPr lang="en-US"/>
          </a:p>
        </p:txBody>
      </p:sp>
    </p:spTree>
    <p:extLst>
      <p:ext uri="{BB962C8B-B14F-4D97-AF65-F5344CB8AC3E}">
        <p14:creationId xmlns:p14="http://schemas.microsoft.com/office/powerpoint/2010/main" val="569462010"/>
      </p:ext>
    </p:extLst>
  </p:cSld>
  <p:clrMap bg1="lt1" tx1="dk1" bg2="lt2" tx2="dk2" accent1="accent1" accent2="accent2" accent3="accent3" accent4="accent4" accent5="accent5" accent6="accent6" hlink="hlink" folHlink="folHlink"/>
  <p:sldLayoutIdLst>
    <p:sldLayoutId id="2147483678" r:id="rId1"/>
    <p:sldLayoutId id="2147483689" r:id="rId2"/>
    <p:sldLayoutId id="2147483690" r:id="rId3"/>
    <p:sldLayoutId id="2147483691" r:id="rId4"/>
    <p:sldLayoutId id="2147483692" r:id="rId5"/>
    <p:sldLayoutId id="2147483693"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75" r:id="rId17"/>
  </p:sldLayoutIdLst>
  <p:hf hdr="0" ftr="0" dt="0"/>
  <p:txStyles>
    <p:titleStyle>
      <a:lvl1pPr algn="l" defTabSz="853410" rtl="0" eaLnBrk="1" latinLnBrk="0" hangingPunct="1">
        <a:lnSpc>
          <a:spcPct val="90000"/>
        </a:lnSpc>
        <a:spcBef>
          <a:spcPct val="0"/>
        </a:spcBef>
        <a:buNone/>
        <a:defRPr sz="4107" kern="1200">
          <a:solidFill>
            <a:schemeClr val="tx1"/>
          </a:solidFill>
          <a:latin typeface="+mj-lt"/>
          <a:ea typeface="+mj-ea"/>
          <a:cs typeface="+mj-cs"/>
        </a:defRPr>
      </a:lvl1pPr>
    </p:titleStyle>
    <p:bodyStyle>
      <a:lvl1pPr marL="213352" indent="-213352" algn="l" defTabSz="853410" rtl="0" eaLnBrk="1" latinLnBrk="0" hangingPunct="1">
        <a:lnSpc>
          <a:spcPct val="90000"/>
        </a:lnSpc>
        <a:spcBef>
          <a:spcPts val="933"/>
        </a:spcBef>
        <a:buFont typeface="Arial" panose="020B0604020202020204" pitchFamily="34" charset="0"/>
        <a:buChar char="•"/>
        <a:defRPr sz="2613" kern="1200">
          <a:solidFill>
            <a:schemeClr val="tx1"/>
          </a:solidFill>
          <a:latin typeface="+mn-lt"/>
          <a:ea typeface="+mn-ea"/>
          <a:cs typeface="+mn-cs"/>
        </a:defRPr>
      </a:lvl1pPr>
      <a:lvl2pPr marL="640057" indent="-213352" algn="l" defTabSz="853410" rtl="0" eaLnBrk="1" latinLnBrk="0" hangingPunct="1">
        <a:lnSpc>
          <a:spcPct val="90000"/>
        </a:lnSpc>
        <a:spcBef>
          <a:spcPts val="467"/>
        </a:spcBef>
        <a:buFont typeface="Arial" panose="020B0604020202020204" pitchFamily="34" charset="0"/>
        <a:buChar char="•"/>
        <a:defRPr sz="2240" kern="1200">
          <a:solidFill>
            <a:schemeClr val="tx1"/>
          </a:solidFill>
          <a:latin typeface="+mn-lt"/>
          <a:ea typeface="+mn-ea"/>
          <a:cs typeface="+mn-cs"/>
        </a:defRPr>
      </a:lvl2pPr>
      <a:lvl3pPr marL="1066762" indent="-213352" algn="l" defTabSz="853410" rtl="0" eaLnBrk="1" latinLnBrk="0" hangingPunct="1">
        <a:lnSpc>
          <a:spcPct val="90000"/>
        </a:lnSpc>
        <a:spcBef>
          <a:spcPts val="467"/>
        </a:spcBef>
        <a:buFont typeface="Arial" panose="020B0604020202020204" pitchFamily="34" charset="0"/>
        <a:buChar char="•"/>
        <a:defRPr sz="1867" kern="1200">
          <a:solidFill>
            <a:schemeClr val="tx1"/>
          </a:solidFill>
          <a:latin typeface="+mn-lt"/>
          <a:ea typeface="+mn-ea"/>
          <a:cs typeface="+mn-cs"/>
        </a:defRPr>
      </a:lvl3pPr>
      <a:lvl4pPr marL="1493467"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4pPr>
      <a:lvl5pPr marL="1920171"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5pPr>
      <a:lvl6pPr marL="2346876"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6pPr>
      <a:lvl7pPr marL="2773581"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7pPr>
      <a:lvl8pPr marL="3200286"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8pPr>
      <a:lvl9pPr marL="3626990"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9pPr>
    </p:bodyStyle>
    <p:otherStyle>
      <a:defPPr>
        <a:defRPr lang="en-US"/>
      </a:defPPr>
      <a:lvl1pPr marL="0" algn="l" defTabSz="853410" rtl="0" eaLnBrk="1" latinLnBrk="0" hangingPunct="1">
        <a:defRPr sz="1680" kern="1200">
          <a:solidFill>
            <a:schemeClr val="tx1"/>
          </a:solidFill>
          <a:latin typeface="+mn-lt"/>
          <a:ea typeface="+mn-ea"/>
          <a:cs typeface="+mn-cs"/>
        </a:defRPr>
      </a:lvl1pPr>
      <a:lvl2pPr marL="426705" algn="l" defTabSz="853410" rtl="0" eaLnBrk="1" latinLnBrk="0" hangingPunct="1">
        <a:defRPr sz="1680" kern="1200">
          <a:solidFill>
            <a:schemeClr val="tx1"/>
          </a:solidFill>
          <a:latin typeface="+mn-lt"/>
          <a:ea typeface="+mn-ea"/>
          <a:cs typeface="+mn-cs"/>
        </a:defRPr>
      </a:lvl2pPr>
      <a:lvl3pPr marL="853410" algn="l" defTabSz="853410" rtl="0" eaLnBrk="1" latinLnBrk="0" hangingPunct="1">
        <a:defRPr sz="1680" kern="1200">
          <a:solidFill>
            <a:schemeClr val="tx1"/>
          </a:solidFill>
          <a:latin typeface="+mn-lt"/>
          <a:ea typeface="+mn-ea"/>
          <a:cs typeface="+mn-cs"/>
        </a:defRPr>
      </a:lvl3pPr>
      <a:lvl4pPr marL="1280114" algn="l" defTabSz="853410" rtl="0" eaLnBrk="1" latinLnBrk="0" hangingPunct="1">
        <a:defRPr sz="1680" kern="1200">
          <a:solidFill>
            <a:schemeClr val="tx1"/>
          </a:solidFill>
          <a:latin typeface="+mn-lt"/>
          <a:ea typeface="+mn-ea"/>
          <a:cs typeface="+mn-cs"/>
        </a:defRPr>
      </a:lvl4pPr>
      <a:lvl5pPr marL="1706819" algn="l" defTabSz="853410" rtl="0" eaLnBrk="1" latinLnBrk="0" hangingPunct="1">
        <a:defRPr sz="1680" kern="1200">
          <a:solidFill>
            <a:schemeClr val="tx1"/>
          </a:solidFill>
          <a:latin typeface="+mn-lt"/>
          <a:ea typeface="+mn-ea"/>
          <a:cs typeface="+mn-cs"/>
        </a:defRPr>
      </a:lvl5pPr>
      <a:lvl6pPr marL="2133524" algn="l" defTabSz="853410" rtl="0" eaLnBrk="1" latinLnBrk="0" hangingPunct="1">
        <a:defRPr sz="1680" kern="1200">
          <a:solidFill>
            <a:schemeClr val="tx1"/>
          </a:solidFill>
          <a:latin typeface="+mn-lt"/>
          <a:ea typeface="+mn-ea"/>
          <a:cs typeface="+mn-cs"/>
        </a:defRPr>
      </a:lvl6pPr>
      <a:lvl7pPr marL="2560229" algn="l" defTabSz="853410" rtl="0" eaLnBrk="1" latinLnBrk="0" hangingPunct="1">
        <a:defRPr sz="1680" kern="1200">
          <a:solidFill>
            <a:schemeClr val="tx1"/>
          </a:solidFill>
          <a:latin typeface="+mn-lt"/>
          <a:ea typeface="+mn-ea"/>
          <a:cs typeface="+mn-cs"/>
        </a:defRPr>
      </a:lvl7pPr>
      <a:lvl8pPr marL="2986933" algn="l" defTabSz="853410" rtl="0" eaLnBrk="1" latinLnBrk="0" hangingPunct="1">
        <a:defRPr sz="1680" kern="1200">
          <a:solidFill>
            <a:schemeClr val="tx1"/>
          </a:solidFill>
          <a:latin typeface="+mn-lt"/>
          <a:ea typeface="+mn-ea"/>
          <a:cs typeface="+mn-cs"/>
        </a:defRPr>
      </a:lvl8pPr>
      <a:lvl9pPr marL="3413638" algn="l" defTabSz="853410" rtl="0" eaLnBrk="1" latinLnBrk="0" hangingPunct="1">
        <a:defRPr sz="168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7028" y="310187"/>
            <a:ext cx="6685153" cy="968471"/>
          </a:xfrm>
          <a:prstGeom prst="rect">
            <a:avLst/>
          </a:prstGeom>
        </p:spPr>
        <p:txBody>
          <a:bodyPr vert="horz" lIns="91440" tIns="45720" rIns="91440" bIns="45720" rtlCol="0" anchor="t">
            <a:normAutofit/>
          </a:bodyPr>
          <a:lstStyle/>
          <a:p>
            <a:r>
              <a:rPr lang="en-US" dirty="0"/>
              <a:t>Click to Edit Master Title: Font is Calibri 36pt</a:t>
            </a:r>
            <a:br>
              <a:rPr lang="en-US" dirty="0"/>
            </a:br>
            <a:endParaRPr lang="en-US" dirty="0"/>
          </a:p>
        </p:txBody>
      </p:sp>
      <p:sp>
        <p:nvSpPr>
          <p:cNvPr id="3" name="Text Placeholder 2"/>
          <p:cNvSpPr>
            <a:spLocks noGrp="1"/>
          </p:cNvSpPr>
          <p:nvPr>
            <p:ph type="body" idx="1"/>
          </p:nvPr>
        </p:nvSpPr>
        <p:spPr>
          <a:xfrm>
            <a:off x="447028" y="1374151"/>
            <a:ext cx="6685153" cy="4267234"/>
          </a:xfrm>
          <a:prstGeom prst="rect">
            <a:avLst/>
          </a:prstGeom>
        </p:spPr>
        <p:txBody>
          <a:bodyPr vert="horz" lIns="91440" tIns="45720" rIns="91440" bIns="45720" rtlCol="0">
            <a:normAutofit/>
          </a:bodyPr>
          <a:lstStyle/>
          <a:p>
            <a:pPr lvl="0"/>
            <a:r>
              <a:rPr lang="en-US" dirty="0"/>
              <a:t>Edit Caption Titles: Font is Calibri 24pt</a:t>
            </a:r>
          </a:p>
          <a:p>
            <a:pPr lvl="1"/>
            <a:r>
              <a:rPr lang="en-US" dirty="0"/>
              <a:t>Second level: Font is Calibri 20pt</a:t>
            </a:r>
          </a:p>
          <a:p>
            <a:pPr lvl="2"/>
            <a:r>
              <a:rPr lang="en-US" dirty="0"/>
              <a:t>Third level: Font is Calibri 18pt</a:t>
            </a:r>
          </a:p>
          <a:p>
            <a:pPr lvl="3"/>
            <a:r>
              <a:rPr lang="en-US" dirty="0"/>
              <a:t>Fourth level: Font is Calibri 16pt</a:t>
            </a:r>
          </a:p>
          <a:p>
            <a:pPr lvl="4"/>
            <a:r>
              <a:rPr lang="en-US" dirty="0"/>
              <a:t>Fifth level: Font is Calibri 16pt</a:t>
            </a:r>
          </a:p>
        </p:txBody>
      </p:sp>
      <p:sp>
        <p:nvSpPr>
          <p:cNvPr id="6" name="Slide Number Placeholder 5"/>
          <p:cNvSpPr>
            <a:spLocks noGrp="1"/>
          </p:cNvSpPr>
          <p:nvPr>
            <p:ph type="sldNum" sz="quarter" idx="4"/>
          </p:nvPr>
        </p:nvSpPr>
        <p:spPr>
          <a:xfrm>
            <a:off x="8453957" y="5932593"/>
            <a:ext cx="511582" cy="340784"/>
          </a:xfrm>
          <a:prstGeom prst="rect">
            <a:avLst/>
          </a:prstGeom>
        </p:spPr>
        <p:txBody>
          <a:bodyPr vert="horz" lIns="91440" tIns="45720" rIns="91440" bIns="45720" rtlCol="0" anchor="ctr"/>
          <a:lstStyle>
            <a:lvl1pPr algn="r">
              <a:defRPr sz="786">
                <a:solidFill>
                  <a:schemeClr val="bg1"/>
                </a:solidFill>
                <a:effectLst>
                  <a:outerShdw blurRad="38100" dist="38100" dir="2700000" algn="tl">
                    <a:srgbClr val="000000">
                      <a:alpha val="43137"/>
                    </a:srgbClr>
                  </a:outerShdw>
                </a:effectLst>
              </a:defRPr>
            </a:lvl1pPr>
          </a:lstStyle>
          <a:p>
            <a:fld id="{1CB18602-48AD-40E0-B100-F26CE29343FA}" type="slidenum">
              <a:rPr lang="en-US" smtClean="0"/>
              <a:pPr/>
              <a:t>‹#›</a:t>
            </a:fld>
            <a:endParaRPr lang="en-US" dirty="0"/>
          </a:p>
        </p:txBody>
      </p:sp>
    </p:spTree>
    <p:extLst>
      <p:ext uri="{BB962C8B-B14F-4D97-AF65-F5344CB8AC3E}">
        <p14:creationId xmlns:p14="http://schemas.microsoft.com/office/powerpoint/2010/main" val="2879252879"/>
      </p:ext>
    </p:extLst>
  </p:cSld>
  <p:clrMap bg1="lt1" tx1="dk1" bg2="lt2" tx2="dk2" accent1="accent1" accent2="accent2" accent3="accent3" accent4="accent4" accent5="accent5" accent6="accent6" hlink="hlink" folHlink="folHlink"/>
  <p:sldLayoutIdLst>
    <p:sldLayoutId id="2147483697" r:id="rId1"/>
  </p:sldLayoutIdLst>
  <p:hf hdr="0" ftr="0" dt="0"/>
  <p:txStyles>
    <p:titleStyle>
      <a:lvl1pPr algn="l" defTabSz="685814" rtl="0" eaLnBrk="1" latinLnBrk="0" hangingPunct="1">
        <a:lnSpc>
          <a:spcPct val="90000"/>
        </a:lnSpc>
        <a:spcBef>
          <a:spcPct val="0"/>
        </a:spcBef>
        <a:buNone/>
        <a:defRPr sz="2571" b="1" kern="1200">
          <a:solidFill>
            <a:schemeClr val="accent1">
              <a:lumMod val="75000"/>
            </a:schemeClr>
          </a:solidFill>
          <a:latin typeface="Calibri" panose="020F0502020204030204" pitchFamily="34" charset="0"/>
          <a:ea typeface="+mj-ea"/>
          <a:cs typeface="Calibri" panose="020F0502020204030204" pitchFamily="34" charset="0"/>
        </a:defRPr>
      </a:lvl1pPr>
    </p:titleStyle>
    <p:bodyStyle>
      <a:lvl1pPr marL="0" indent="0" algn="l" defTabSz="685814" rtl="0" eaLnBrk="1" latinLnBrk="0" hangingPunct="1">
        <a:lnSpc>
          <a:spcPct val="90000"/>
        </a:lnSpc>
        <a:spcBef>
          <a:spcPts val="750"/>
        </a:spcBef>
        <a:buFontTx/>
        <a:buNone/>
        <a:defRPr sz="1714" b="1" kern="1200">
          <a:solidFill>
            <a:schemeClr val="tx1"/>
          </a:solidFill>
          <a:latin typeface="+mn-lt"/>
          <a:ea typeface="+mn-ea"/>
          <a:cs typeface="+mn-cs"/>
        </a:defRPr>
      </a:lvl1pPr>
      <a:lvl2pPr marL="244933" indent="-244933" algn="l" defTabSz="685814" rtl="0" eaLnBrk="1" latinLnBrk="0" hangingPunct="1">
        <a:lnSpc>
          <a:spcPct val="90000"/>
        </a:lnSpc>
        <a:spcBef>
          <a:spcPts val="375"/>
        </a:spcBef>
        <a:buSzPct val="110000"/>
        <a:buFont typeface="Arial" panose="020B0604020202020204" pitchFamily="34" charset="0"/>
        <a:buChar char="•"/>
        <a:defRPr sz="1429" b="1" kern="1200">
          <a:solidFill>
            <a:schemeClr val="accent1">
              <a:lumMod val="75000"/>
            </a:schemeClr>
          </a:solidFill>
          <a:latin typeface="+mn-lt"/>
          <a:ea typeface="+mn-ea"/>
          <a:cs typeface="+mn-cs"/>
        </a:defRPr>
      </a:lvl2pPr>
      <a:lvl3pPr marL="328846" indent="-166691" algn="l" defTabSz="685814" rtl="0" eaLnBrk="1" latinLnBrk="0" hangingPunct="1">
        <a:lnSpc>
          <a:spcPct val="90000"/>
        </a:lnSpc>
        <a:spcBef>
          <a:spcPts val="375"/>
        </a:spcBef>
        <a:buSzPct val="110000"/>
        <a:buFont typeface="Calibri" panose="020F0502020204030204" pitchFamily="34" charset="0"/>
        <a:buChar char="&gt;"/>
        <a:defRPr sz="1286" kern="1200">
          <a:solidFill>
            <a:schemeClr val="accent1">
              <a:lumMod val="75000"/>
            </a:schemeClr>
          </a:solidFill>
          <a:latin typeface="+mn-lt"/>
          <a:ea typeface="+mn-ea"/>
          <a:cs typeface="+mn-cs"/>
        </a:defRPr>
      </a:lvl3pPr>
      <a:lvl4pPr marL="491001" indent="-162155" algn="l" defTabSz="685814" rtl="0" eaLnBrk="1" latinLnBrk="0" hangingPunct="1">
        <a:lnSpc>
          <a:spcPct val="90000"/>
        </a:lnSpc>
        <a:spcBef>
          <a:spcPts val="375"/>
        </a:spcBef>
        <a:buSzPct val="100000"/>
        <a:buFont typeface="Wingdings" panose="05000000000000000000" pitchFamily="2" charset="2"/>
        <a:buChar char="§"/>
        <a:defRPr sz="1143" kern="1200">
          <a:solidFill>
            <a:schemeClr val="tx1">
              <a:lumMod val="65000"/>
              <a:lumOff val="35000"/>
            </a:schemeClr>
          </a:solidFill>
          <a:latin typeface="+mn-lt"/>
          <a:ea typeface="+mn-ea"/>
          <a:cs typeface="+mn-cs"/>
        </a:defRPr>
      </a:lvl4pPr>
      <a:lvl5pPr marL="653156" indent="-162155" algn="l" defTabSz="685814" rtl="0" eaLnBrk="1" latinLnBrk="0" hangingPunct="1">
        <a:lnSpc>
          <a:spcPct val="90000"/>
        </a:lnSpc>
        <a:spcBef>
          <a:spcPts val="375"/>
        </a:spcBef>
        <a:buSzPct val="100000"/>
        <a:buFont typeface="Wingdings" panose="05000000000000000000" pitchFamily="2" charset="2"/>
        <a:buChar char="§"/>
        <a:defRPr sz="1143" kern="1200">
          <a:solidFill>
            <a:schemeClr val="tx1">
              <a:lumMod val="65000"/>
              <a:lumOff val="35000"/>
            </a:schemeClr>
          </a:solidFill>
          <a:latin typeface="+mn-lt"/>
          <a:ea typeface="+mn-ea"/>
          <a:cs typeface="+mn-cs"/>
        </a:defRPr>
      </a:lvl5pPr>
      <a:lvl6pPr marL="1885988" indent="-171453" algn="l" defTabSz="68581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95" indent="-171453" algn="l" defTabSz="68581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01" indent="-171453" algn="l" defTabSz="68581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08" indent="-171453" algn="l" defTabSz="685814"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14" rtl="0" eaLnBrk="1" latinLnBrk="0" hangingPunct="1">
        <a:defRPr sz="1350" kern="1200">
          <a:solidFill>
            <a:schemeClr val="tx1"/>
          </a:solidFill>
          <a:latin typeface="+mn-lt"/>
          <a:ea typeface="+mn-ea"/>
          <a:cs typeface="+mn-cs"/>
        </a:defRPr>
      </a:lvl1pPr>
      <a:lvl2pPr marL="342907" algn="l" defTabSz="685814" rtl="0" eaLnBrk="1" latinLnBrk="0" hangingPunct="1">
        <a:defRPr sz="1350" kern="1200">
          <a:solidFill>
            <a:schemeClr val="tx1"/>
          </a:solidFill>
          <a:latin typeface="+mn-lt"/>
          <a:ea typeface="+mn-ea"/>
          <a:cs typeface="+mn-cs"/>
        </a:defRPr>
      </a:lvl2pPr>
      <a:lvl3pPr marL="685814" algn="l" defTabSz="685814" rtl="0" eaLnBrk="1" latinLnBrk="0" hangingPunct="1">
        <a:defRPr sz="1350" kern="1200">
          <a:solidFill>
            <a:schemeClr val="tx1"/>
          </a:solidFill>
          <a:latin typeface="+mn-lt"/>
          <a:ea typeface="+mn-ea"/>
          <a:cs typeface="+mn-cs"/>
        </a:defRPr>
      </a:lvl3pPr>
      <a:lvl4pPr marL="1028721" algn="l" defTabSz="685814" rtl="0" eaLnBrk="1" latinLnBrk="0" hangingPunct="1">
        <a:defRPr sz="1350" kern="1200">
          <a:solidFill>
            <a:schemeClr val="tx1"/>
          </a:solidFill>
          <a:latin typeface="+mn-lt"/>
          <a:ea typeface="+mn-ea"/>
          <a:cs typeface="+mn-cs"/>
        </a:defRPr>
      </a:lvl4pPr>
      <a:lvl5pPr marL="1371627" algn="l" defTabSz="685814" rtl="0" eaLnBrk="1" latinLnBrk="0" hangingPunct="1">
        <a:defRPr sz="1350" kern="1200">
          <a:solidFill>
            <a:schemeClr val="tx1"/>
          </a:solidFill>
          <a:latin typeface="+mn-lt"/>
          <a:ea typeface="+mn-ea"/>
          <a:cs typeface="+mn-cs"/>
        </a:defRPr>
      </a:lvl5pPr>
      <a:lvl6pPr marL="1714534" algn="l" defTabSz="685814" rtl="0" eaLnBrk="1" latinLnBrk="0" hangingPunct="1">
        <a:defRPr sz="1350" kern="1200">
          <a:solidFill>
            <a:schemeClr val="tx1"/>
          </a:solidFill>
          <a:latin typeface="+mn-lt"/>
          <a:ea typeface="+mn-ea"/>
          <a:cs typeface="+mn-cs"/>
        </a:defRPr>
      </a:lvl6pPr>
      <a:lvl7pPr marL="2057441" algn="l" defTabSz="685814" rtl="0" eaLnBrk="1" latinLnBrk="0" hangingPunct="1">
        <a:defRPr sz="1350" kern="1200">
          <a:solidFill>
            <a:schemeClr val="tx1"/>
          </a:solidFill>
          <a:latin typeface="+mn-lt"/>
          <a:ea typeface="+mn-ea"/>
          <a:cs typeface="+mn-cs"/>
        </a:defRPr>
      </a:lvl7pPr>
      <a:lvl8pPr marL="2400348" algn="l" defTabSz="685814" rtl="0" eaLnBrk="1" latinLnBrk="0" hangingPunct="1">
        <a:defRPr sz="1350" kern="1200">
          <a:solidFill>
            <a:schemeClr val="tx1"/>
          </a:solidFill>
          <a:latin typeface="+mn-lt"/>
          <a:ea typeface="+mn-ea"/>
          <a:cs typeface="+mn-cs"/>
        </a:defRPr>
      </a:lvl8pPr>
      <a:lvl9pPr marL="2743255" algn="l" defTabSz="685814"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04">
          <p15:clr>
            <a:srgbClr val="F26B43"/>
          </p15:clr>
        </p15:guide>
        <p15:guide id="2" pos="4032">
          <p15:clr>
            <a:srgbClr val="F26B43"/>
          </p15:clr>
        </p15:guide>
        <p15:guide id="3" orient="horz" pos="288">
          <p15:clr>
            <a:srgbClr val="F26B43"/>
          </p15:clr>
        </p15:guide>
        <p15:guide id="4" orient="horz" pos="936">
          <p15:clr>
            <a:srgbClr val="F26B43"/>
          </p15:clr>
        </p15:guide>
        <p15:guide id="5" pos="462">
          <p15:clr>
            <a:srgbClr val="F26B43"/>
          </p15:clr>
        </p15:guide>
        <p15:guide id="6" orient="horz" pos="1045">
          <p15:clr>
            <a:srgbClr val="F26B43"/>
          </p15:clr>
        </p15:guide>
        <p15:guide id="7" orient="horz" pos="412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6.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21.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22.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23.wmf"/></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scm.com/doc/AMS/Vibrational_Spectroscopy.html#irfrequencies" TargetMode="External"/><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e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00732" y="896112"/>
            <a:ext cx="5341929" cy="1017016"/>
          </a:xfrm>
        </p:spPr>
        <p:txBody>
          <a:bodyPr>
            <a:noAutofit/>
          </a:bodyPr>
          <a:lstStyle/>
          <a:p>
            <a:r>
              <a:rPr lang="en-US" sz="2400" dirty="0"/>
              <a:t>Presentation to UMBC Physics department</a:t>
            </a:r>
          </a:p>
        </p:txBody>
      </p:sp>
      <p:sp>
        <p:nvSpPr>
          <p:cNvPr id="3" name="Subtitle 2"/>
          <p:cNvSpPr>
            <a:spLocks noGrp="1"/>
          </p:cNvSpPr>
          <p:nvPr>
            <p:ph type="subTitle" idx="1"/>
          </p:nvPr>
        </p:nvSpPr>
        <p:spPr>
          <a:xfrm>
            <a:off x="4885439" y="4891178"/>
            <a:ext cx="4258561" cy="850263"/>
          </a:xfrm>
        </p:spPr>
        <p:txBody>
          <a:bodyPr>
            <a:normAutofit lnSpcReduction="10000"/>
          </a:bodyPr>
          <a:lstStyle/>
          <a:p>
            <a:pPr>
              <a:spcBef>
                <a:spcPts val="0"/>
              </a:spcBef>
            </a:pPr>
            <a:r>
              <a:rPr lang="en-US" sz="1000" dirty="0"/>
              <a:t> Dr. Harry Shaw</a:t>
            </a:r>
          </a:p>
          <a:p>
            <a:pPr>
              <a:spcBef>
                <a:spcPts val="0"/>
              </a:spcBef>
            </a:pPr>
            <a:r>
              <a:rPr lang="en-US" sz="1000" dirty="0"/>
              <a:t>Staff Engineer, Telecommunication and Network Technologies Branch, NASA/GSFC</a:t>
            </a:r>
          </a:p>
          <a:p>
            <a:pPr>
              <a:spcBef>
                <a:spcPts val="0"/>
              </a:spcBef>
            </a:pPr>
            <a:r>
              <a:rPr lang="en-US" sz="1000" dirty="0"/>
              <a:t>Advanced Communications Capabilities for Exploration and Science Systems (ACCESS) Project office</a:t>
            </a:r>
          </a:p>
          <a:p>
            <a:pPr>
              <a:spcBef>
                <a:spcPts val="0"/>
              </a:spcBef>
            </a:pPr>
            <a:r>
              <a:rPr lang="en-US" sz="1000" dirty="0"/>
              <a:t>May 11, 2022</a:t>
            </a:r>
          </a:p>
          <a:p>
            <a:pPr>
              <a:spcBef>
                <a:spcPts val="0"/>
              </a:spcBef>
            </a:pPr>
            <a:endParaRPr lang="en-US" sz="1000" dirty="0"/>
          </a:p>
        </p:txBody>
      </p:sp>
      <p:sp>
        <p:nvSpPr>
          <p:cNvPr id="5" name="Slide Number Placeholder 4">
            <a:extLst>
              <a:ext uri="{FF2B5EF4-FFF2-40B4-BE49-F238E27FC236}">
                <a16:creationId xmlns:a16="http://schemas.microsoft.com/office/drawing/2014/main" id="{07BB0E20-EE00-46D3-BFED-B85CF6472CBF}"/>
              </a:ext>
            </a:extLst>
          </p:cNvPr>
          <p:cNvSpPr>
            <a:spLocks noGrp="1"/>
          </p:cNvSpPr>
          <p:nvPr>
            <p:ph type="sldNum" sz="quarter" idx="12"/>
          </p:nvPr>
        </p:nvSpPr>
        <p:spPr/>
        <p:txBody>
          <a:bodyPr/>
          <a:lstStyle/>
          <a:p>
            <a:fld id="{2C0260B3-B210-404E-8A5D-E569A5D7D4AB}" type="slidenum">
              <a:rPr lang="en-US" smtClean="0"/>
              <a:t>1</a:t>
            </a:fld>
            <a:endParaRPr lang="en-US"/>
          </a:p>
        </p:txBody>
      </p:sp>
    </p:spTree>
    <p:extLst>
      <p:ext uri="{BB962C8B-B14F-4D97-AF65-F5344CB8AC3E}">
        <p14:creationId xmlns:p14="http://schemas.microsoft.com/office/powerpoint/2010/main" val="1760871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fontScale="92500" lnSpcReduction="20000"/>
          </a:bodyPr>
          <a:lstStyle/>
          <a:p>
            <a:r>
              <a:rPr lang="en-US" dirty="0"/>
              <a:t>I lead the technical work in quantum research in the Exploration and Space Communications division, Advanced Communications Capabilities for Exploration and Science Systems (ACCESS) Project office at NASA/GSFC along with Dr. Haleh Safavi (UMBC alum)</a:t>
            </a:r>
          </a:p>
          <a:p>
            <a:r>
              <a:rPr lang="en-US" dirty="0"/>
              <a:t>We have developed an excellent relationship with the UMBC Physics department</a:t>
            </a:r>
          </a:p>
          <a:p>
            <a:r>
              <a:rPr lang="en-US" dirty="0"/>
              <a:t>Our primary focus areas are:</a:t>
            </a:r>
          </a:p>
          <a:p>
            <a:pPr lvl="1"/>
            <a:r>
              <a:rPr lang="en-US" dirty="0"/>
              <a:t>Basic and applied research with our partners to support the development of doctorates in quantum-related fields.</a:t>
            </a:r>
          </a:p>
          <a:p>
            <a:pPr lvl="2"/>
            <a:r>
              <a:rPr lang="en-US" dirty="0"/>
              <a:t>Some of them will end up within NASA</a:t>
            </a:r>
          </a:p>
          <a:p>
            <a:pPr lvl="1"/>
            <a:r>
              <a:rPr lang="en-US" dirty="0"/>
              <a:t>Planning for eventual operations of quantum enabled satellites</a:t>
            </a:r>
          </a:p>
          <a:p>
            <a:pPr lvl="1"/>
            <a:r>
              <a:rPr lang="en-US" dirty="0"/>
              <a:t>Improving “quantum literacy” within the American student population with an emphasis on bringing women and underrepresented minorities into the quantum world</a:t>
            </a:r>
          </a:p>
          <a:p>
            <a:pPr lvl="2"/>
            <a:r>
              <a:rPr lang="en-US" dirty="0"/>
              <a:t>We have a very robust intern program.</a:t>
            </a:r>
          </a:p>
          <a:p>
            <a:pPr lvl="1"/>
            <a:r>
              <a:rPr lang="en-US" dirty="0"/>
              <a:t>We are not full-time researchers. We have “day jobs” operating communications satellites and ground stations</a:t>
            </a:r>
          </a:p>
          <a:p>
            <a:endParaRPr lang="en-US" dirty="0"/>
          </a:p>
          <a:p>
            <a:endParaRPr lang="en-US" dirty="0"/>
          </a:p>
        </p:txBody>
      </p:sp>
      <p:sp>
        <p:nvSpPr>
          <p:cNvPr id="5" name="Slide Number Placeholder 4">
            <a:extLst>
              <a:ext uri="{FF2B5EF4-FFF2-40B4-BE49-F238E27FC236}">
                <a16:creationId xmlns:a16="http://schemas.microsoft.com/office/drawing/2014/main" id="{FE6520FD-8F16-416C-971D-C1D7B679078E}"/>
              </a:ext>
            </a:extLst>
          </p:cNvPr>
          <p:cNvSpPr>
            <a:spLocks noGrp="1"/>
          </p:cNvSpPr>
          <p:nvPr>
            <p:ph type="sldNum" sz="quarter" idx="12"/>
          </p:nvPr>
        </p:nvSpPr>
        <p:spPr/>
        <p:txBody>
          <a:bodyPr/>
          <a:lstStyle/>
          <a:p>
            <a:fld id="{2C0260B3-B210-404E-8A5D-E569A5D7D4AB}" type="slidenum">
              <a:rPr lang="en-US" smtClean="0"/>
              <a:t>2</a:t>
            </a:fld>
            <a:endParaRPr lang="en-US"/>
          </a:p>
        </p:txBody>
      </p:sp>
    </p:spTree>
    <p:extLst>
      <p:ext uri="{BB962C8B-B14F-4D97-AF65-F5344CB8AC3E}">
        <p14:creationId xmlns:p14="http://schemas.microsoft.com/office/powerpoint/2010/main" val="4055612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43385-9CFB-4709-BA22-2F7D73584964}"/>
              </a:ext>
            </a:extLst>
          </p:cNvPr>
          <p:cNvSpPr>
            <a:spLocks noGrp="1"/>
          </p:cNvSpPr>
          <p:nvPr>
            <p:ph type="title"/>
          </p:nvPr>
        </p:nvSpPr>
        <p:spPr/>
        <p:txBody>
          <a:bodyPr/>
          <a:lstStyle/>
          <a:p>
            <a:r>
              <a:rPr lang="en-US" dirty="0"/>
              <a:t>A little bit about how GSFC is organized</a:t>
            </a:r>
          </a:p>
        </p:txBody>
      </p:sp>
      <p:sp>
        <p:nvSpPr>
          <p:cNvPr id="4" name="TextBox 3">
            <a:extLst>
              <a:ext uri="{FF2B5EF4-FFF2-40B4-BE49-F238E27FC236}">
                <a16:creationId xmlns:a16="http://schemas.microsoft.com/office/drawing/2014/main" id="{C4A3B092-10E0-42E2-8BC9-164045A06273}"/>
              </a:ext>
            </a:extLst>
          </p:cNvPr>
          <p:cNvSpPr txBox="1"/>
          <p:nvPr/>
        </p:nvSpPr>
        <p:spPr>
          <a:xfrm>
            <a:off x="580490" y="1592495"/>
            <a:ext cx="1915717" cy="308418"/>
          </a:xfrm>
          <a:prstGeom prst="rect">
            <a:avLst/>
          </a:prstGeom>
          <a:noFill/>
          <a:ln>
            <a:solidFill>
              <a:schemeClr val="tx1"/>
            </a:solidFill>
          </a:ln>
        </p:spPr>
        <p:txBody>
          <a:bodyPr wrap="none" rtlCol="0">
            <a:spAutoFit/>
          </a:bodyPr>
          <a:lstStyle/>
          <a:p>
            <a:r>
              <a:rPr lang="en-US" dirty="0"/>
              <a:t>Engineering Directorate</a:t>
            </a:r>
          </a:p>
        </p:txBody>
      </p:sp>
      <p:sp>
        <p:nvSpPr>
          <p:cNvPr id="5" name="TextBox 4">
            <a:extLst>
              <a:ext uri="{FF2B5EF4-FFF2-40B4-BE49-F238E27FC236}">
                <a16:creationId xmlns:a16="http://schemas.microsoft.com/office/drawing/2014/main" id="{1EFF8455-6B5D-4BF5-851B-4D2AF18EEF47}"/>
              </a:ext>
            </a:extLst>
          </p:cNvPr>
          <p:cNvSpPr txBox="1"/>
          <p:nvPr/>
        </p:nvSpPr>
        <p:spPr>
          <a:xfrm>
            <a:off x="57390" y="1937131"/>
            <a:ext cx="2188395" cy="938719"/>
          </a:xfrm>
          <a:prstGeom prst="rect">
            <a:avLst/>
          </a:prstGeom>
          <a:noFill/>
        </p:spPr>
        <p:txBody>
          <a:bodyPr wrap="square" rtlCol="0">
            <a:spAutoFit/>
          </a:bodyPr>
          <a:lstStyle/>
          <a:p>
            <a:r>
              <a:rPr lang="en-US" sz="1100" dirty="0"/>
              <a:t>A set of specific </a:t>
            </a:r>
            <a:r>
              <a:rPr lang="en-US" sz="1000" dirty="0"/>
              <a:t>engineering</a:t>
            </a:r>
            <a:endParaRPr lang="en-US" sz="1100" dirty="0"/>
          </a:p>
          <a:p>
            <a:r>
              <a:rPr lang="en-US" sz="1100" dirty="0"/>
              <a:t>disciplines called Branches.</a:t>
            </a:r>
          </a:p>
          <a:p>
            <a:r>
              <a:rPr lang="en-US" sz="1100" dirty="0"/>
              <a:t>My team is in the Telecommunications and Technologies Branch</a:t>
            </a:r>
          </a:p>
        </p:txBody>
      </p:sp>
      <p:sp>
        <p:nvSpPr>
          <p:cNvPr id="6" name="TextBox 5">
            <a:extLst>
              <a:ext uri="{FF2B5EF4-FFF2-40B4-BE49-F238E27FC236}">
                <a16:creationId xmlns:a16="http://schemas.microsoft.com/office/drawing/2014/main" id="{498F588F-A272-4AEC-BE58-9E2F634CED4E}"/>
              </a:ext>
            </a:extLst>
          </p:cNvPr>
          <p:cNvSpPr txBox="1"/>
          <p:nvPr/>
        </p:nvSpPr>
        <p:spPr>
          <a:xfrm>
            <a:off x="658688" y="3518237"/>
            <a:ext cx="1598323" cy="308418"/>
          </a:xfrm>
          <a:prstGeom prst="rect">
            <a:avLst/>
          </a:prstGeom>
          <a:noFill/>
          <a:ln>
            <a:solidFill>
              <a:schemeClr val="tx1"/>
            </a:solidFill>
          </a:ln>
        </p:spPr>
        <p:txBody>
          <a:bodyPr wrap="none" rtlCol="0">
            <a:spAutoFit/>
          </a:bodyPr>
          <a:lstStyle/>
          <a:p>
            <a:r>
              <a:rPr lang="en-US" dirty="0"/>
              <a:t>Science Directorate</a:t>
            </a:r>
          </a:p>
        </p:txBody>
      </p:sp>
      <p:sp>
        <p:nvSpPr>
          <p:cNvPr id="8" name="TextBox 7">
            <a:extLst>
              <a:ext uri="{FF2B5EF4-FFF2-40B4-BE49-F238E27FC236}">
                <a16:creationId xmlns:a16="http://schemas.microsoft.com/office/drawing/2014/main" id="{58F59F5F-E169-4A9C-BEB7-7D402C0A9BC7}"/>
              </a:ext>
            </a:extLst>
          </p:cNvPr>
          <p:cNvSpPr txBox="1"/>
          <p:nvPr/>
        </p:nvSpPr>
        <p:spPr>
          <a:xfrm>
            <a:off x="74695" y="3868414"/>
            <a:ext cx="2434791" cy="1015663"/>
          </a:xfrm>
          <a:prstGeom prst="rect">
            <a:avLst/>
          </a:prstGeom>
          <a:noFill/>
        </p:spPr>
        <p:txBody>
          <a:bodyPr wrap="square">
            <a:spAutoFit/>
          </a:bodyPr>
          <a:lstStyle/>
          <a:p>
            <a:r>
              <a:rPr lang="en-US" sz="1000" dirty="0"/>
              <a:t>A set of Branches that usually</a:t>
            </a:r>
          </a:p>
          <a:p>
            <a:r>
              <a:rPr lang="en-US" sz="1000" dirty="0"/>
              <a:t>define what science is to be accomplished via spaceflight missions which are proposed and run by GSFC If awarded by HQ. We talk to them to understand what services they require. </a:t>
            </a:r>
          </a:p>
        </p:txBody>
      </p:sp>
      <p:grpSp>
        <p:nvGrpSpPr>
          <p:cNvPr id="19" name="Group 18">
            <a:extLst>
              <a:ext uri="{FF2B5EF4-FFF2-40B4-BE49-F238E27FC236}">
                <a16:creationId xmlns:a16="http://schemas.microsoft.com/office/drawing/2014/main" id="{659D1F65-1951-40CD-AA0D-E1427893885E}"/>
              </a:ext>
            </a:extLst>
          </p:cNvPr>
          <p:cNvGrpSpPr/>
          <p:nvPr/>
        </p:nvGrpSpPr>
        <p:grpSpPr>
          <a:xfrm>
            <a:off x="4048018" y="2741319"/>
            <a:ext cx="1335641" cy="1339236"/>
            <a:chOff x="4048018" y="2741319"/>
            <a:chExt cx="1335641" cy="1339236"/>
          </a:xfrm>
        </p:grpSpPr>
        <p:pic>
          <p:nvPicPr>
            <p:cNvPr id="10" name="Graphic 9" descr="Office worker female with solid fill">
              <a:extLst>
                <a:ext uri="{FF2B5EF4-FFF2-40B4-BE49-F238E27FC236}">
                  <a16:creationId xmlns:a16="http://schemas.microsoft.com/office/drawing/2014/main" id="{1097CD06-CDC2-4E51-A74A-ECEA78CB772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14800" y="2743200"/>
              <a:ext cx="422953" cy="422953"/>
            </a:xfrm>
            <a:prstGeom prst="rect">
              <a:avLst/>
            </a:prstGeom>
          </p:spPr>
        </p:pic>
        <p:pic>
          <p:nvPicPr>
            <p:cNvPr id="12" name="Graphic 11" descr="Male profile with solid fill">
              <a:extLst>
                <a:ext uri="{FF2B5EF4-FFF2-40B4-BE49-F238E27FC236}">
                  <a16:creationId xmlns:a16="http://schemas.microsoft.com/office/drawing/2014/main" id="{B6DE6234-8F4C-49CA-894E-CFA8B6488C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07103" y="2741319"/>
              <a:ext cx="422953" cy="422953"/>
            </a:xfrm>
            <a:prstGeom prst="rect">
              <a:avLst/>
            </a:prstGeom>
          </p:spPr>
        </p:pic>
        <p:pic>
          <p:nvPicPr>
            <p:cNvPr id="14" name="Graphic 13" descr="Male profile outline">
              <a:extLst>
                <a:ext uri="{FF2B5EF4-FFF2-40B4-BE49-F238E27FC236}">
                  <a16:creationId xmlns:a16="http://schemas.microsoft.com/office/drawing/2014/main" id="{D1A64F63-34CB-4AE7-ADFF-930DC8E2241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48018" y="3234648"/>
              <a:ext cx="422953" cy="422953"/>
            </a:xfrm>
            <a:prstGeom prst="rect">
              <a:avLst/>
            </a:prstGeom>
          </p:spPr>
        </p:pic>
        <p:pic>
          <p:nvPicPr>
            <p:cNvPr id="15" name="Graphic 14" descr="Male profile outline">
              <a:extLst>
                <a:ext uri="{FF2B5EF4-FFF2-40B4-BE49-F238E27FC236}">
                  <a16:creationId xmlns:a16="http://schemas.microsoft.com/office/drawing/2014/main" id="{C50D20F0-8142-46A7-8046-1320985488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37753" y="3296486"/>
              <a:ext cx="422953" cy="422953"/>
            </a:xfrm>
            <a:prstGeom prst="rect">
              <a:avLst/>
            </a:prstGeom>
          </p:spPr>
        </p:pic>
        <p:pic>
          <p:nvPicPr>
            <p:cNvPr id="16" name="Graphic 15" descr="Male profile outline">
              <a:extLst>
                <a:ext uri="{FF2B5EF4-FFF2-40B4-BE49-F238E27FC236}">
                  <a16:creationId xmlns:a16="http://schemas.microsoft.com/office/drawing/2014/main" id="{C58DE4FA-ECCC-48EF-8DEF-4B5A5E701D3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60706" y="3234648"/>
              <a:ext cx="422953" cy="422953"/>
            </a:xfrm>
            <a:prstGeom prst="rect">
              <a:avLst/>
            </a:prstGeom>
          </p:spPr>
        </p:pic>
        <p:pic>
          <p:nvPicPr>
            <p:cNvPr id="18" name="Graphic 17" descr="Male profile outline">
              <a:extLst>
                <a:ext uri="{FF2B5EF4-FFF2-40B4-BE49-F238E27FC236}">
                  <a16:creationId xmlns:a16="http://schemas.microsoft.com/office/drawing/2014/main" id="{3DB949C4-E666-4ABC-9B33-3FCEBADC96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92201" y="3657602"/>
              <a:ext cx="422953" cy="422953"/>
            </a:xfrm>
            <a:prstGeom prst="rect">
              <a:avLst/>
            </a:prstGeom>
          </p:spPr>
        </p:pic>
      </p:grpSp>
      <p:cxnSp>
        <p:nvCxnSpPr>
          <p:cNvPr id="21" name="Straight Connector 20">
            <a:extLst>
              <a:ext uri="{FF2B5EF4-FFF2-40B4-BE49-F238E27FC236}">
                <a16:creationId xmlns:a16="http://schemas.microsoft.com/office/drawing/2014/main" id="{9EED94F0-587D-48F4-BBA7-86E14A944D20}"/>
              </a:ext>
            </a:extLst>
          </p:cNvPr>
          <p:cNvCxnSpPr>
            <a:stCxn id="14" idx="1"/>
            <a:endCxn id="4" idx="3"/>
          </p:cNvCxnSpPr>
          <p:nvPr/>
        </p:nvCxnSpPr>
        <p:spPr>
          <a:xfrm flipH="1" flipV="1">
            <a:off x="2496207" y="1746704"/>
            <a:ext cx="1551811" cy="16994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C88E4A8-FC37-4B7A-8FED-48801024F12A}"/>
              </a:ext>
            </a:extLst>
          </p:cNvPr>
          <p:cNvSpPr txBox="1"/>
          <p:nvPr/>
        </p:nvSpPr>
        <p:spPr>
          <a:xfrm>
            <a:off x="3049003" y="1750849"/>
            <a:ext cx="2097495" cy="707886"/>
          </a:xfrm>
          <a:prstGeom prst="rect">
            <a:avLst/>
          </a:prstGeom>
          <a:noFill/>
        </p:spPr>
        <p:txBody>
          <a:bodyPr wrap="square" rtlCol="0">
            <a:spAutoFit/>
          </a:bodyPr>
          <a:lstStyle/>
          <a:p>
            <a:r>
              <a:rPr lang="en-US" sz="1000" i="1" dirty="0"/>
              <a:t>Signs timecards, does performance evaluations.</a:t>
            </a:r>
          </a:p>
          <a:p>
            <a:r>
              <a:rPr lang="en-US" sz="1000" i="1" dirty="0"/>
              <a:t>Serves as our “straight line” boss that we directly report to</a:t>
            </a:r>
          </a:p>
        </p:txBody>
      </p:sp>
      <p:sp>
        <p:nvSpPr>
          <p:cNvPr id="23" name="TextBox 22">
            <a:extLst>
              <a:ext uri="{FF2B5EF4-FFF2-40B4-BE49-F238E27FC236}">
                <a16:creationId xmlns:a16="http://schemas.microsoft.com/office/drawing/2014/main" id="{F359A396-F064-4F20-8517-C1D3FFFD2CE6}"/>
              </a:ext>
            </a:extLst>
          </p:cNvPr>
          <p:cNvSpPr txBox="1"/>
          <p:nvPr/>
        </p:nvSpPr>
        <p:spPr>
          <a:xfrm>
            <a:off x="5981862" y="1828800"/>
            <a:ext cx="2010550" cy="308418"/>
          </a:xfrm>
          <a:prstGeom prst="rect">
            <a:avLst/>
          </a:prstGeom>
          <a:noFill/>
          <a:ln>
            <a:solidFill>
              <a:schemeClr val="tx1"/>
            </a:solidFill>
          </a:ln>
        </p:spPr>
        <p:txBody>
          <a:bodyPr wrap="none" rtlCol="0">
            <a:spAutoFit/>
          </a:bodyPr>
          <a:lstStyle/>
          <a:p>
            <a:r>
              <a:rPr lang="en-US" dirty="0"/>
              <a:t>Flight Project Directorate</a:t>
            </a:r>
          </a:p>
        </p:txBody>
      </p:sp>
      <p:sp>
        <p:nvSpPr>
          <p:cNvPr id="24" name="TextBox 23">
            <a:extLst>
              <a:ext uri="{FF2B5EF4-FFF2-40B4-BE49-F238E27FC236}">
                <a16:creationId xmlns:a16="http://schemas.microsoft.com/office/drawing/2014/main" id="{F95CC7D8-AFF3-4EB8-B53E-6160E54E2B09}"/>
              </a:ext>
            </a:extLst>
          </p:cNvPr>
          <p:cNvSpPr txBox="1"/>
          <p:nvPr/>
        </p:nvSpPr>
        <p:spPr>
          <a:xfrm>
            <a:off x="6697868" y="2144881"/>
            <a:ext cx="2589087" cy="1954381"/>
          </a:xfrm>
          <a:prstGeom prst="rect">
            <a:avLst/>
          </a:prstGeom>
          <a:noFill/>
        </p:spPr>
        <p:txBody>
          <a:bodyPr wrap="square" rtlCol="0">
            <a:spAutoFit/>
          </a:bodyPr>
          <a:lstStyle/>
          <a:p>
            <a:r>
              <a:rPr lang="en-US" sz="1100" dirty="0"/>
              <a:t>Instead of Branches there is a set of Projects that executes</a:t>
            </a:r>
          </a:p>
          <a:p>
            <a:r>
              <a:rPr lang="en-US" sz="1100" dirty="0"/>
              <a:t>missions and generally gets the</a:t>
            </a:r>
          </a:p>
          <a:p>
            <a:r>
              <a:rPr lang="en-US" sz="1100" dirty="0"/>
              <a:t>funding from HQ for the matrixed Engineering Branch employees. We are</a:t>
            </a:r>
          </a:p>
          <a:p>
            <a:r>
              <a:rPr lang="en-US" sz="1100" dirty="0"/>
              <a:t>matrixed to </a:t>
            </a:r>
            <a:r>
              <a:rPr lang="en-US" sz="1000" dirty="0"/>
              <a:t>the</a:t>
            </a:r>
            <a:r>
              <a:rPr lang="en-US" sz="1100" dirty="0"/>
              <a:t> ACCESS Project which</a:t>
            </a:r>
          </a:p>
          <a:p>
            <a:r>
              <a:rPr lang="en-US" sz="1100" dirty="0"/>
              <a:t>operates the Tracking and Data Relay satellites and ground stations around the world. Our HQ boss is the Space Communications and Navigation Directorate (</a:t>
            </a:r>
            <a:r>
              <a:rPr lang="en-US" sz="1100" dirty="0" err="1"/>
              <a:t>SCaN</a:t>
            </a:r>
            <a:r>
              <a:rPr lang="en-US" sz="1100" dirty="0"/>
              <a:t>)</a:t>
            </a:r>
          </a:p>
        </p:txBody>
      </p:sp>
      <p:cxnSp>
        <p:nvCxnSpPr>
          <p:cNvPr id="26" name="Straight Connector 25">
            <a:extLst>
              <a:ext uri="{FF2B5EF4-FFF2-40B4-BE49-F238E27FC236}">
                <a16:creationId xmlns:a16="http://schemas.microsoft.com/office/drawing/2014/main" id="{F74ACEF4-539A-4CCB-9F83-A04FC6CDEFFB}"/>
              </a:ext>
            </a:extLst>
          </p:cNvPr>
          <p:cNvCxnSpPr>
            <a:stCxn id="16" idx="0"/>
            <a:endCxn id="23" idx="1"/>
          </p:cNvCxnSpPr>
          <p:nvPr/>
        </p:nvCxnSpPr>
        <p:spPr>
          <a:xfrm flipV="1">
            <a:off x="5172183" y="1983009"/>
            <a:ext cx="809679" cy="1251639"/>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FDE83B4-A7FD-4685-9262-6DA7978B95C2}"/>
              </a:ext>
            </a:extLst>
          </p:cNvPr>
          <p:cNvSpPr txBox="1"/>
          <p:nvPr/>
        </p:nvSpPr>
        <p:spPr>
          <a:xfrm>
            <a:off x="5030056" y="3755751"/>
            <a:ext cx="1555917" cy="1015663"/>
          </a:xfrm>
          <a:prstGeom prst="rect">
            <a:avLst/>
          </a:prstGeom>
          <a:noFill/>
        </p:spPr>
        <p:txBody>
          <a:bodyPr wrap="square" rtlCol="0">
            <a:spAutoFit/>
          </a:bodyPr>
          <a:lstStyle/>
          <a:p>
            <a:r>
              <a:rPr lang="en-US" sz="1000" i="1" dirty="0"/>
              <a:t>Provides funding and work assignments</a:t>
            </a:r>
          </a:p>
          <a:p>
            <a:r>
              <a:rPr lang="en-US" sz="1000" i="1" dirty="0"/>
              <a:t>Provides inputs to our Performance Evaluations</a:t>
            </a:r>
          </a:p>
          <a:p>
            <a:r>
              <a:rPr lang="en-US" sz="1000" i="1" dirty="0"/>
              <a:t>Serves as our “dotted line boss”</a:t>
            </a:r>
          </a:p>
        </p:txBody>
      </p:sp>
      <p:cxnSp>
        <p:nvCxnSpPr>
          <p:cNvPr id="29" name="Straight Connector 28">
            <a:extLst>
              <a:ext uri="{FF2B5EF4-FFF2-40B4-BE49-F238E27FC236}">
                <a16:creationId xmlns:a16="http://schemas.microsoft.com/office/drawing/2014/main" id="{BB90E661-867D-4C9D-B9A5-DCEF738D7710}"/>
              </a:ext>
            </a:extLst>
          </p:cNvPr>
          <p:cNvCxnSpPr>
            <a:stCxn id="6" idx="3"/>
            <a:endCxn id="14" idx="2"/>
          </p:cNvCxnSpPr>
          <p:nvPr/>
        </p:nvCxnSpPr>
        <p:spPr>
          <a:xfrm flipV="1">
            <a:off x="2257011" y="3657601"/>
            <a:ext cx="2002484" cy="14845"/>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46A7DE1-6810-4E00-A1AF-904078878429}"/>
              </a:ext>
            </a:extLst>
          </p:cNvPr>
          <p:cNvSpPr txBox="1"/>
          <p:nvPr/>
        </p:nvSpPr>
        <p:spPr>
          <a:xfrm>
            <a:off x="2689914" y="3649557"/>
            <a:ext cx="1250653" cy="430887"/>
          </a:xfrm>
          <a:prstGeom prst="rect">
            <a:avLst/>
          </a:prstGeom>
          <a:noFill/>
        </p:spPr>
        <p:txBody>
          <a:bodyPr wrap="square">
            <a:spAutoFit/>
          </a:bodyPr>
          <a:lstStyle/>
          <a:p>
            <a:r>
              <a:rPr lang="en-US" sz="1100" i="1" dirty="0"/>
              <a:t>Our main customers</a:t>
            </a:r>
          </a:p>
        </p:txBody>
      </p:sp>
      <p:sp>
        <p:nvSpPr>
          <p:cNvPr id="7" name="Slide Number Placeholder 6">
            <a:extLst>
              <a:ext uri="{FF2B5EF4-FFF2-40B4-BE49-F238E27FC236}">
                <a16:creationId xmlns:a16="http://schemas.microsoft.com/office/drawing/2014/main" id="{1B9E0F95-88B0-4954-B30F-D96771B90E17}"/>
              </a:ext>
            </a:extLst>
          </p:cNvPr>
          <p:cNvSpPr>
            <a:spLocks noGrp="1"/>
          </p:cNvSpPr>
          <p:nvPr>
            <p:ph type="sldNum" sz="quarter" idx="12"/>
          </p:nvPr>
        </p:nvSpPr>
        <p:spPr/>
        <p:txBody>
          <a:bodyPr/>
          <a:lstStyle/>
          <a:p>
            <a:fld id="{2C0260B3-B210-404E-8A5D-E569A5D7D4AB}" type="slidenum">
              <a:rPr lang="en-US" smtClean="0"/>
              <a:t>3</a:t>
            </a:fld>
            <a:endParaRPr lang="en-US"/>
          </a:p>
        </p:txBody>
      </p:sp>
    </p:spTree>
    <p:extLst>
      <p:ext uri="{BB962C8B-B14F-4D97-AF65-F5344CB8AC3E}">
        <p14:creationId xmlns:p14="http://schemas.microsoft.com/office/powerpoint/2010/main" val="2606075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BC998-59B1-4056-BF2B-330B6118B7C1}"/>
              </a:ext>
            </a:extLst>
          </p:cNvPr>
          <p:cNvSpPr>
            <a:spLocks noGrp="1"/>
          </p:cNvSpPr>
          <p:nvPr>
            <p:ph type="title"/>
          </p:nvPr>
        </p:nvSpPr>
        <p:spPr/>
        <p:txBody>
          <a:bodyPr/>
          <a:lstStyle/>
          <a:p>
            <a:r>
              <a:rPr lang="en-US" dirty="0"/>
              <a:t>Highlights from our current collaboration</a:t>
            </a:r>
          </a:p>
        </p:txBody>
      </p:sp>
      <p:sp>
        <p:nvSpPr>
          <p:cNvPr id="3" name="Content Placeholder 2">
            <a:extLst>
              <a:ext uri="{FF2B5EF4-FFF2-40B4-BE49-F238E27FC236}">
                <a16:creationId xmlns:a16="http://schemas.microsoft.com/office/drawing/2014/main" id="{B1CFA872-A0D7-4A90-901E-A0F5419EAD16}"/>
              </a:ext>
            </a:extLst>
          </p:cNvPr>
          <p:cNvSpPr>
            <a:spLocks noGrp="1"/>
          </p:cNvSpPr>
          <p:nvPr>
            <p:ph idx="1"/>
          </p:nvPr>
        </p:nvSpPr>
        <p:spPr/>
        <p:txBody>
          <a:bodyPr>
            <a:normAutofit fontScale="85000" lnSpcReduction="10000"/>
          </a:bodyPr>
          <a:lstStyle/>
          <a:p>
            <a:r>
              <a:rPr lang="en-US" dirty="0"/>
              <a:t>We reach UMBC through a subcontract from the NASA/GSFC (ACCESS) Project office.</a:t>
            </a:r>
          </a:p>
          <a:p>
            <a:r>
              <a:rPr lang="en-US" dirty="0"/>
              <a:t>Our first collaboration was with Ian Nodurft from the </a:t>
            </a:r>
            <a:r>
              <a:rPr lang="en-US" dirty="0" err="1"/>
              <a:t>Franson’s</a:t>
            </a:r>
            <a:r>
              <a:rPr lang="en-US" dirty="0"/>
              <a:t> group. He is currently a post-doctorate fellow at University of Illinois-Chicago.</a:t>
            </a:r>
          </a:p>
          <a:p>
            <a:pPr lvl="1"/>
            <a:r>
              <a:rPr lang="en-US" dirty="0"/>
              <a:t>One of his projects is exploration of the quantum </a:t>
            </a:r>
            <a:r>
              <a:rPr lang="en-US" dirty="0" err="1"/>
              <a:t>zeno</a:t>
            </a:r>
            <a:r>
              <a:rPr lang="en-US" dirty="0"/>
              <a:t> effect.</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r>
              <a:rPr lang="en-US" dirty="0"/>
              <a:t>NASA is interested in this technology</a:t>
            </a:r>
          </a:p>
          <a:p>
            <a:r>
              <a:rPr lang="en-US" dirty="0"/>
              <a:t>We plan to build a working device based upon Ian’s theoretical concepts</a:t>
            </a:r>
          </a:p>
          <a:p>
            <a:pPr marL="426705" lvl="1" indent="0">
              <a:buNone/>
            </a:pPr>
            <a:endParaRPr lang="en-US" dirty="0"/>
          </a:p>
        </p:txBody>
      </p:sp>
      <p:pic>
        <p:nvPicPr>
          <p:cNvPr id="5" name="Picture 4">
            <a:extLst>
              <a:ext uri="{FF2B5EF4-FFF2-40B4-BE49-F238E27FC236}">
                <a16:creationId xmlns:a16="http://schemas.microsoft.com/office/drawing/2014/main" id="{A554AFF7-33F8-423B-93BF-5D992D013743}"/>
              </a:ext>
            </a:extLst>
          </p:cNvPr>
          <p:cNvPicPr>
            <a:picLocks noChangeAspect="1"/>
          </p:cNvPicPr>
          <p:nvPr/>
        </p:nvPicPr>
        <p:blipFill>
          <a:blip r:embed="rId2"/>
          <a:stretch>
            <a:fillRect/>
          </a:stretch>
        </p:blipFill>
        <p:spPr>
          <a:xfrm>
            <a:off x="2204958" y="2720715"/>
            <a:ext cx="4922863" cy="1951614"/>
          </a:xfrm>
          <a:prstGeom prst="rect">
            <a:avLst/>
          </a:prstGeom>
        </p:spPr>
      </p:pic>
      <p:sp>
        <p:nvSpPr>
          <p:cNvPr id="6" name="Slide Number Placeholder 5">
            <a:extLst>
              <a:ext uri="{FF2B5EF4-FFF2-40B4-BE49-F238E27FC236}">
                <a16:creationId xmlns:a16="http://schemas.microsoft.com/office/drawing/2014/main" id="{4572627F-7F37-4519-971A-597149036CA1}"/>
              </a:ext>
            </a:extLst>
          </p:cNvPr>
          <p:cNvSpPr>
            <a:spLocks noGrp="1"/>
          </p:cNvSpPr>
          <p:nvPr>
            <p:ph type="sldNum" sz="quarter" idx="12"/>
          </p:nvPr>
        </p:nvSpPr>
        <p:spPr/>
        <p:txBody>
          <a:bodyPr/>
          <a:lstStyle/>
          <a:p>
            <a:fld id="{2C0260B3-B210-404E-8A5D-E569A5D7D4AB}" type="slidenum">
              <a:rPr lang="en-US" smtClean="0"/>
              <a:t>4</a:t>
            </a:fld>
            <a:endParaRPr lang="en-US"/>
          </a:p>
        </p:txBody>
      </p:sp>
    </p:spTree>
    <p:extLst>
      <p:ext uri="{BB962C8B-B14F-4D97-AF65-F5344CB8AC3E}">
        <p14:creationId xmlns:p14="http://schemas.microsoft.com/office/powerpoint/2010/main" val="2431343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FB5A2-0C6B-4D57-B8A8-70133B6BFC64}"/>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CB7C5421-048B-403A-8E29-011B7AFB19A9}"/>
              </a:ext>
            </a:extLst>
          </p:cNvPr>
          <p:cNvSpPr>
            <a:spLocks noGrp="1"/>
          </p:cNvSpPr>
          <p:nvPr>
            <p:ph idx="1"/>
          </p:nvPr>
        </p:nvSpPr>
        <p:spPr/>
        <p:txBody>
          <a:bodyPr>
            <a:normAutofit lnSpcReduction="10000"/>
          </a:bodyPr>
          <a:lstStyle/>
          <a:p>
            <a:r>
              <a:rPr lang="en-US" dirty="0"/>
              <a:t>Photon-based quantum information is often performed with single-photons and vacuum states</a:t>
            </a:r>
          </a:p>
          <a:p>
            <a:pPr lvl="1"/>
            <a:r>
              <a:rPr lang="en-US" dirty="0"/>
              <a:t>Mode-entanglement is robust against certain forms of decoherence.</a:t>
            </a:r>
          </a:p>
          <a:p>
            <a:r>
              <a:rPr lang="en-US" dirty="0"/>
              <a:t>Certain practical requirements and drawbacks:</a:t>
            </a:r>
          </a:p>
          <a:p>
            <a:pPr lvl="1"/>
            <a:r>
              <a:rPr lang="en-US" dirty="0"/>
              <a:t>High-efficiency detectors</a:t>
            </a:r>
          </a:p>
          <a:p>
            <a:pPr lvl="1"/>
            <a:r>
              <a:rPr lang="en-US" dirty="0"/>
              <a:t>Photon loss keeps the system in basis, alters qubit states</a:t>
            </a:r>
          </a:p>
          <a:p>
            <a:r>
              <a:rPr lang="en-US" dirty="0"/>
              <a:t>Polarization entanglement has several advantages:</a:t>
            </a:r>
          </a:p>
          <a:p>
            <a:pPr lvl="1"/>
            <a:r>
              <a:rPr lang="en-US" dirty="0"/>
              <a:t>Loss brings the system out of the logical basis</a:t>
            </a:r>
          </a:p>
          <a:p>
            <a:pPr lvl="1"/>
            <a:r>
              <a:rPr lang="en-US" dirty="0"/>
              <a:t>Polarization can be readily altered with waveplates.</a:t>
            </a:r>
          </a:p>
          <a:p>
            <a:r>
              <a:rPr lang="en-US" dirty="0"/>
              <a:t>Entanglement has been generated via the quantum Zeno effect:</a:t>
            </a:r>
          </a:p>
          <a:p>
            <a:pPr lvl="1"/>
            <a:r>
              <a:rPr lang="en-US" dirty="0"/>
              <a:t>Atomic qubits</a:t>
            </a:r>
          </a:p>
          <a:p>
            <a:pPr lvl="1"/>
            <a:r>
              <a:rPr lang="en-US" dirty="0"/>
              <a:t>Energy-time entanglement for photons</a:t>
            </a:r>
          </a:p>
        </p:txBody>
      </p:sp>
      <p:sp>
        <p:nvSpPr>
          <p:cNvPr id="5" name="Slide Number Placeholder 4">
            <a:extLst>
              <a:ext uri="{FF2B5EF4-FFF2-40B4-BE49-F238E27FC236}">
                <a16:creationId xmlns:a16="http://schemas.microsoft.com/office/drawing/2014/main" id="{38A0C38C-E1F8-4E8F-8712-F5FCE448971B}"/>
              </a:ext>
            </a:extLst>
          </p:cNvPr>
          <p:cNvSpPr>
            <a:spLocks noGrp="1"/>
          </p:cNvSpPr>
          <p:nvPr>
            <p:ph type="sldNum" sz="quarter" idx="12"/>
          </p:nvPr>
        </p:nvSpPr>
        <p:spPr/>
        <p:txBody>
          <a:bodyPr/>
          <a:lstStyle/>
          <a:p>
            <a:fld id="{2C0260B3-B210-404E-8A5D-E569A5D7D4AB}" type="slidenum">
              <a:rPr lang="en-US" smtClean="0"/>
              <a:t>5</a:t>
            </a:fld>
            <a:endParaRPr lang="en-US"/>
          </a:p>
        </p:txBody>
      </p:sp>
      <p:sp>
        <p:nvSpPr>
          <p:cNvPr id="7" name="TextBox 6">
            <a:extLst>
              <a:ext uri="{FF2B5EF4-FFF2-40B4-BE49-F238E27FC236}">
                <a16:creationId xmlns:a16="http://schemas.microsoft.com/office/drawing/2014/main" id="{4633D910-581B-4464-BC02-F4E66D110C05}"/>
              </a:ext>
            </a:extLst>
          </p:cNvPr>
          <p:cNvSpPr txBox="1"/>
          <p:nvPr/>
        </p:nvSpPr>
        <p:spPr>
          <a:xfrm>
            <a:off x="2250399" y="5546638"/>
            <a:ext cx="4643202" cy="308418"/>
          </a:xfrm>
          <a:prstGeom prst="rect">
            <a:avLst/>
          </a:prstGeom>
          <a:noFill/>
        </p:spPr>
        <p:txBody>
          <a:bodyPr wrap="square">
            <a:spAutoFit/>
          </a:bodyPr>
          <a:lstStyle/>
          <a:p>
            <a:r>
              <a:rPr lang="en-US" dirty="0"/>
              <a:t>(March 2022 APS meeting)</a:t>
            </a:r>
          </a:p>
        </p:txBody>
      </p:sp>
    </p:spTree>
    <p:extLst>
      <p:ext uri="{BB962C8B-B14F-4D97-AF65-F5344CB8AC3E}">
        <p14:creationId xmlns:p14="http://schemas.microsoft.com/office/powerpoint/2010/main" val="3281679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9D2EE-1857-4CD8-A092-D4B7DB5D920E}"/>
              </a:ext>
            </a:extLst>
          </p:cNvPr>
          <p:cNvSpPr>
            <a:spLocks noGrp="1"/>
          </p:cNvSpPr>
          <p:nvPr>
            <p:ph type="title"/>
          </p:nvPr>
        </p:nvSpPr>
        <p:spPr/>
        <p:txBody>
          <a:bodyPr/>
          <a:lstStyle/>
          <a:p>
            <a:r>
              <a:rPr lang="en-US" dirty="0"/>
              <a:t>Entangling Photons with the Zeno Effect</a:t>
            </a:r>
          </a:p>
        </p:txBody>
      </p:sp>
      <p:sp>
        <p:nvSpPr>
          <p:cNvPr id="5" name="Slide Number Placeholder 4">
            <a:extLst>
              <a:ext uri="{FF2B5EF4-FFF2-40B4-BE49-F238E27FC236}">
                <a16:creationId xmlns:a16="http://schemas.microsoft.com/office/drawing/2014/main" id="{BAD5BF0B-9CC9-4E95-A29C-6221C9C104B7}"/>
              </a:ext>
            </a:extLst>
          </p:cNvPr>
          <p:cNvSpPr>
            <a:spLocks noGrp="1"/>
          </p:cNvSpPr>
          <p:nvPr>
            <p:ph type="sldNum" sz="quarter" idx="12"/>
          </p:nvPr>
        </p:nvSpPr>
        <p:spPr/>
        <p:txBody>
          <a:bodyPr/>
          <a:lstStyle/>
          <a:p>
            <a:fld id="{2C0260B3-B210-404E-8A5D-E569A5D7D4AB}" type="slidenum">
              <a:rPr lang="en-US" smtClean="0"/>
              <a:t>6</a:t>
            </a:fld>
            <a:endParaRPr lang="en-US"/>
          </a:p>
        </p:txBody>
      </p:sp>
      <p:sp>
        <p:nvSpPr>
          <p:cNvPr id="15" name="Content Placeholder 2">
            <a:extLst>
              <a:ext uri="{FF2B5EF4-FFF2-40B4-BE49-F238E27FC236}">
                <a16:creationId xmlns:a16="http://schemas.microsoft.com/office/drawing/2014/main" id="{85A2CE2E-385A-4D7B-8114-F5A301A8C2D1}"/>
              </a:ext>
            </a:extLst>
          </p:cNvPr>
          <p:cNvSpPr>
            <a:spLocks noGrp="1"/>
          </p:cNvSpPr>
          <p:nvPr>
            <p:ph idx="1"/>
          </p:nvPr>
        </p:nvSpPr>
        <p:spPr>
          <a:xfrm>
            <a:off x="55463" y="1680842"/>
            <a:ext cx="5093640" cy="4023360"/>
          </a:xfrm>
        </p:spPr>
        <p:txBody>
          <a:bodyPr>
            <a:normAutofit fontScale="92500" lnSpcReduction="10000"/>
          </a:bodyPr>
          <a:lstStyle/>
          <a:p>
            <a:r>
              <a:rPr lang="en-US" dirty="0"/>
              <a:t>The basic design of the system is shown at the right:</a:t>
            </a:r>
          </a:p>
          <a:p>
            <a:pPr lvl="1"/>
            <a:r>
              <a:rPr lang="en-US" dirty="0"/>
              <a:t>Two coupled waveguides (optical fibers)</a:t>
            </a:r>
          </a:p>
          <a:p>
            <a:pPr lvl="1"/>
            <a:r>
              <a:rPr lang="en-US" dirty="0"/>
              <a:t>Each waveguide is (separately) coupled to a series of absorbers (atoms)</a:t>
            </a:r>
          </a:p>
          <a:p>
            <a:r>
              <a:rPr lang="en-US" dirty="0"/>
              <a:t>These atoms are specially chosen such that:</a:t>
            </a:r>
          </a:p>
          <a:p>
            <a:pPr lvl="1"/>
            <a:r>
              <a:rPr lang="en-US" dirty="0"/>
              <a:t>Unentangled photons enter the waveguide</a:t>
            </a:r>
          </a:p>
          <a:p>
            <a:pPr lvl="1"/>
            <a:r>
              <a:rPr lang="en-US" dirty="0"/>
              <a:t>Entangled photons leave the </a:t>
            </a:r>
            <a:r>
              <a:rPr lang="en-US" dirty="0" err="1"/>
              <a:t>wavegudie</a:t>
            </a:r>
            <a:endParaRPr lang="en-US" dirty="0"/>
          </a:p>
        </p:txBody>
      </p:sp>
      <p:grpSp>
        <p:nvGrpSpPr>
          <p:cNvPr id="16" name="Group 15">
            <a:extLst>
              <a:ext uri="{FF2B5EF4-FFF2-40B4-BE49-F238E27FC236}">
                <a16:creationId xmlns:a16="http://schemas.microsoft.com/office/drawing/2014/main" id="{A786CC56-27CC-4CD5-9AAD-E8BDE346DFD6}"/>
              </a:ext>
            </a:extLst>
          </p:cNvPr>
          <p:cNvGrpSpPr/>
          <p:nvPr/>
        </p:nvGrpSpPr>
        <p:grpSpPr>
          <a:xfrm>
            <a:off x="5574300" y="2296981"/>
            <a:ext cx="3908152" cy="2791081"/>
            <a:chOff x="7186568" y="2953081"/>
            <a:chExt cx="3141245" cy="2245640"/>
          </a:xfrm>
        </p:grpSpPr>
        <p:pic>
          <p:nvPicPr>
            <p:cNvPr id="17" name="Content Placeholder 4" descr="A picture containing diagram&#10;&#10;Description automatically generated">
              <a:extLst>
                <a:ext uri="{FF2B5EF4-FFF2-40B4-BE49-F238E27FC236}">
                  <a16:creationId xmlns:a16="http://schemas.microsoft.com/office/drawing/2014/main" id="{7B899962-B58F-4F6B-BBAD-7EEDEDBCFD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6568" y="2953081"/>
              <a:ext cx="3141245" cy="2228272"/>
            </a:xfrm>
            <a:prstGeom prst="rect">
              <a:avLst/>
            </a:prstGeom>
          </p:spPr>
        </p:pic>
        <p:sp>
          <p:nvSpPr>
            <p:cNvPr id="18" name="Oval 17">
              <a:extLst>
                <a:ext uri="{FF2B5EF4-FFF2-40B4-BE49-F238E27FC236}">
                  <a16:creationId xmlns:a16="http://schemas.microsoft.com/office/drawing/2014/main" id="{1A11A7C7-0A18-48B1-BBB0-9CF9EF0EF672}"/>
                </a:ext>
              </a:extLst>
            </p:cNvPr>
            <p:cNvSpPr/>
            <p:nvPr/>
          </p:nvSpPr>
          <p:spPr>
            <a:xfrm>
              <a:off x="8970247" y="3059949"/>
              <a:ext cx="310896" cy="310896"/>
            </a:xfrm>
            <a:prstGeom prst="ellipse">
              <a:avLst/>
            </a:prstGeom>
            <a:gradFill>
              <a:gsLst>
                <a:gs pos="32000">
                  <a:srgbClr val="BDBDFF"/>
                </a:gs>
                <a:gs pos="15000">
                  <a:srgbClr val="8F8FFF"/>
                </a:gs>
                <a:gs pos="0">
                  <a:srgbClr val="0070C0"/>
                </a:gs>
                <a:gs pos="100000">
                  <a:schemeClr val="bg1"/>
                </a:gs>
              </a:gsLst>
              <a:path path="circle">
                <a:fillToRect l="50000" t="50000" r="50000" b="50000"/>
              </a:path>
            </a:gra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1864BBE-E2A8-476F-AD86-1A217F966064}"/>
                </a:ext>
              </a:extLst>
            </p:cNvPr>
            <p:cNvSpPr/>
            <p:nvPr/>
          </p:nvSpPr>
          <p:spPr>
            <a:xfrm>
              <a:off x="9075403" y="3165105"/>
              <a:ext cx="91440" cy="914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19527E2-D94C-430B-AF0E-D27563C62E43}"/>
                </a:ext>
              </a:extLst>
            </p:cNvPr>
            <p:cNvSpPr/>
            <p:nvPr/>
          </p:nvSpPr>
          <p:spPr>
            <a:xfrm>
              <a:off x="8248380" y="3060099"/>
              <a:ext cx="310896" cy="310896"/>
            </a:xfrm>
            <a:prstGeom prst="ellipse">
              <a:avLst/>
            </a:prstGeom>
            <a:gradFill>
              <a:gsLst>
                <a:gs pos="32000">
                  <a:srgbClr val="FFB1B1"/>
                </a:gs>
                <a:gs pos="15000">
                  <a:srgbClr val="FF9C9C"/>
                </a:gs>
                <a:gs pos="0">
                  <a:srgbClr val="FF0000"/>
                </a:gs>
                <a:gs pos="100000">
                  <a:schemeClr val="bg1"/>
                </a:gs>
              </a:gsLst>
              <a:path path="circle">
                <a:fillToRect l="50000" t="50000" r="50000" b="50000"/>
              </a:path>
            </a:gra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F2A09C9-4C58-421E-A26A-1B786984875C}"/>
                </a:ext>
              </a:extLst>
            </p:cNvPr>
            <p:cNvSpPr/>
            <p:nvPr/>
          </p:nvSpPr>
          <p:spPr>
            <a:xfrm>
              <a:off x="8353536" y="3165255"/>
              <a:ext cx="91440" cy="914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02CB49A-D656-4B31-957D-6F3713084B1F}"/>
                </a:ext>
              </a:extLst>
            </p:cNvPr>
            <p:cNvSpPr/>
            <p:nvPr/>
          </p:nvSpPr>
          <p:spPr>
            <a:xfrm>
              <a:off x="8683009" y="3701420"/>
              <a:ext cx="310896" cy="33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5C023C7-95A2-4930-907B-E18E72DF5A9B}"/>
                </a:ext>
              </a:extLst>
            </p:cNvPr>
            <p:cNvSpPr/>
            <p:nvPr/>
          </p:nvSpPr>
          <p:spPr>
            <a:xfrm>
              <a:off x="8683009" y="4863002"/>
              <a:ext cx="310896" cy="33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85079BA4-F236-46EA-8B96-B909995A91F8}"/>
              </a:ext>
            </a:extLst>
          </p:cNvPr>
          <p:cNvSpPr txBox="1"/>
          <p:nvPr/>
        </p:nvSpPr>
        <p:spPr>
          <a:xfrm>
            <a:off x="2271213" y="5686000"/>
            <a:ext cx="4811842" cy="308418"/>
          </a:xfrm>
          <a:prstGeom prst="rect">
            <a:avLst/>
          </a:prstGeom>
          <a:noFill/>
        </p:spPr>
        <p:txBody>
          <a:bodyPr wrap="square">
            <a:spAutoFit/>
          </a:bodyPr>
          <a:lstStyle/>
          <a:p>
            <a:r>
              <a:rPr lang="en-US" dirty="0"/>
              <a:t>(March 2022 APS meeting)</a:t>
            </a:r>
          </a:p>
        </p:txBody>
      </p:sp>
    </p:spTree>
    <p:extLst>
      <p:ext uri="{BB962C8B-B14F-4D97-AF65-F5344CB8AC3E}">
        <p14:creationId xmlns:p14="http://schemas.microsoft.com/office/powerpoint/2010/main" val="3689775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F8F1E-24FE-4782-BDC5-F545409B782E}"/>
              </a:ext>
            </a:extLst>
          </p:cNvPr>
          <p:cNvSpPr>
            <a:spLocks noGrp="1"/>
          </p:cNvSpPr>
          <p:nvPr>
            <p:ph type="title"/>
          </p:nvPr>
        </p:nvSpPr>
        <p:spPr/>
        <p:txBody>
          <a:bodyPr/>
          <a:lstStyle/>
          <a:p>
            <a:r>
              <a:rPr lang="en-US" dirty="0"/>
              <a:t>Current collaborations </a:t>
            </a:r>
          </a:p>
        </p:txBody>
      </p:sp>
      <p:sp>
        <p:nvSpPr>
          <p:cNvPr id="3" name="Content Placeholder 2">
            <a:extLst>
              <a:ext uri="{FF2B5EF4-FFF2-40B4-BE49-F238E27FC236}">
                <a16:creationId xmlns:a16="http://schemas.microsoft.com/office/drawing/2014/main" id="{A92DD74A-7360-4708-BD96-7B8453FC3DDC}"/>
              </a:ext>
            </a:extLst>
          </p:cNvPr>
          <p:cNvSpPr>
            <a:spLocks noGrp="1"/>
          </p:cNvSpPr>
          <p:nvPr>
            <p:ph idx="1"/>
          </p:nvPr>
        </p:nvSpPr>
        <p:spPr/>
        <p:txBody>
          <a:bodyPr/>
          <a:lstStyle/>
          <a:p>
            <a:r>
              <a:rPr lang="en-US" dirty="0"/>
              <a:t>We are working with Sebastian </a:t>
            </a:r>
            <a:r>
              <a:rPr lang="en-US" dirty="0" err="1"/>
              <a:t>Deffner’s</a:t>
            </a:r>
            <a:r>
              <a:rPr lang="en-US" dirty="0"/>
              <a:t> Quantum Thermodynamics group</a:t>
            </a:r>
          </a:p>
          <a:p>
            <a:pPr lvl="1"/>
            <a:r>
              <a:rPr lang="en-US" sz="2000" dirty="0"/>
              <a:t>Nathan Myers recently conducted a successful defense of his dissertation</a:t>
            </a:r>
            <a:r>
              <a:rPr lang="en-US" sz="2000" dirty="0">
                <a:latin typeface="Calibri" panose="020F0502020204030204" pitchFamily="34" charset="0"/>
              </a:rPr>
              <a:t> titled </a:t>
            </a:r>
            <a:r>
              <a:rPr lang="en-US" sz="2000" dirty="0">
                <a:effectLst/>
                <a:latin typeface="Calibri" panose="020F0502020204030204" pitchFamily="34" charset="0"/>
                <a:ea typeface="Calibri" panose="020F0502020204030204" pitchFamily="34" charset="0"/>
              </a:rPr>
              <a:t>Quantum Engines at the Frontiers of Physics</a:t>
            </a:r>
          </a:p>
          <a:p>
            <a:pPr lvl="1"/>
            <a:r>
              <a:rPr lang="en-US" sz="2000" dirty="0">
                <a:latin typeface="Calibri" panose="020F0502020204030204" pitchFamily="34" charset="0"/>
              </a:rPr>
              <a:t>Max Aifer has recently joined our group and will be working with NASA on a variety of problems, including investigations into polarization dispersion from a quantum context (Classical and Quantum Evolution of Polarization)</a:t>
            </a:r>
          </a:p>
          <a:p>
            <a:pPr lvl="1"/>
            <a:r>
              <a:rPr lang="en-US" sz="2000" dirty="0">
                <a:latin typeface="Calibri" panose="020F0502020204030204" pitchFamily="34" charset="0"/>
              </a:rPr>
              <a:t>This work is directly tied to investigations we will be undertaking to characterize the quantum behavior of the Laser Communications Relay Demonstration (LCRD) 1550nm downlink</a:t>
            </a:r>
            <a:endParaRPr lang="en-US" sz="2000" dirty="0"/>
          </a:p>
        </p:txBody>
      </p:sp>
      <p:sp>
        <p:nvSpPr>
          <p:cNvPr id="5" name="Slide Number Placeholder 4">
            <a:extLst>
              <a:ext uri="{FF2B5EF4-FFF2-40B4-BE49-F238E27FC236}">
                <a16:creationId xmlns:a16="http://schemas.microsoft.com/office/drawing/2014/main" id="{006483EF-49F6-4D00-BC72-28C9A279F677}"/>
              </a:ext>
            </a:extLst>
          </p:cNvPr>
          <p:cNvSpPr>
            <a:spLocks noGrp="1"/>
          </p:cNvSpPr>
          <p:nvPr>
            <p:ph type="sldNum" sz="quarter" idx="12"/>
          </p:nvPr>
        </p:nvSpPr>
        <p:spPr/>
        <p:txBody>
          <a:bodyPr/>
          <a:lstStyle/>
          <a:p>
            <a:fld id="{2C0260B3-B210-404E-8A5D-E569A5D7D4AB}" type="slidenum">
              <a:rPr lang="en-US" smtClean="0"/>
              <a:t>7</a:t>
            </a:fld>
            <a:endParaRPr lang="en-US"/>
          </a:p>
        </p:txBody>
      </p:sp>
    </p:spTree>
    <p:extLst>
      <p:ext uri="{BB962C8B-B14F-4D97-AF65-F5344CB8AC3E}">
        <p14:creationId xmlns:p14="http://schemas.microsoft.com/office/powerpoint/2010/main" val="2144701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31AF7-EB12-42E3-A6C2-53A4B18503E7}"/>
              </a:ext>
            </a:extLst>
          </p:cNvPr>
          <p:cNvSpPr>
            <a:spLocks noGrp="1"/>
          </p:cNvSpPr>
          <p:nvPr>
            <p:ph type="title"/>
          </p:nvPr>
        </p:nvSpPr>
        <p:spPr/>
        <p:txBody>
          <a:bodyPr/>
          <a:lstStyle/>
          <a:p>
            <a:r>
              <a:rPr lang="en-US" dirty="0"/>
              <a:t>Some of the things we are doing</a:t>
            </a:r>
          </a:p>
        </p:txBody>
      </p:sp>
      <p:sp>
        <p:nvSpPr>
          <p:cNvPr id="3" name="Content Placeholder 2">
            <a:extLst>
              <a:ext uri="{FF2B5EF4-FFF2-40B4-BE49-F238E27FC236}">
                <a16:creationId xmlns:a16="http://schemas.microsoft.com/office/drawing/2014/main" id="{4FAA82A3-27B3-41F8-8570-EA4D2D841D3F}"/>
              </a:ext>
            </a:extLst>
          </p:cNvPr>
          <p:cNvSpPr>
            <a:spLocks noGrp="1"/>
          </p:cNvSpPr>
          <p:nvPr>
            <p:ph idx="1"/>
          </p:nvPr>
        </p:nvSpPr>
        <p:spPr/>
        <p:txBody>
          <a:bodyPr/>
          <a:lstStyle/>
          <a:p>
            <a:r>
              <a:rPr lang="en-US" dirty="0"/>
              <a:t>We have a new quantum communications lab facility under development.</a:t>
            </a:r>
          </a:p>
          <a:p>
            <a:r>
              <a:rPr lang="en-US" dirty="0"/>
              <a:t>In November 2021, we moved into a temporary lab to host some of our equipment and experiments</a:t>
            </a:r>
          </a:p>
          <a:p>
            <a:r>
              <a:rPr lang="en-US" dirty="0"/>
              <a:t>We have a combination of Commercial-off-the-shelf systems and discrete hardware for a variety of quantum investigations.</a:t>
            </a:r>
          </a:p>
          <a:p>
            <a:pPr lvl="1"/>
            <a:r>
              <a:rPr lang="en-US" dirty="0"/>
              <a:t>There is an emphasis on having facilities for our graduate students (including our university partners) to conduct their research</a:t>
            </a:r>
          </a:p>
          <a:p>
            <a:pPr lvl="1"/>
            <a:r>
              <a:rPr lang="en-US" sz="1800" dirty="0">
                <a:effectLst/>
                <a:latin typeface="Calibri" panose="020F0502020204030204" pitchFamily="34" charset="0"/>
                <a:ea typeface="Calibri" panose="020F0502020204030204" pitchFamily="34" charset="0"/>
              </a:rPr>
              <a:t>Optical Angular Momentum (OAM) for quantum communications</a:t>
            </a:r>
          </a:p>
          <a:p>
            <a:pPr lvl="1"/>
            <a:r>
              <a:rPr lang="en-US" sz="1800" dirty="0">
                <a:effectLst/>
                <a:latin typeface="Calibri" panose="020F0502020204030204" pitchFamily="34" charset="0"/>
                <a:ea typeface="Calibri" panose="020F0502020204030204" pitchFamily="34" charset="0"/>
              </a:rPr>
              <a:t>QKD using Chaotic Communications</a:t>
            </a:r>
          </a:p>
          <a:p>
            <a:pPr lvl="1"/>
            <a:r>
              <a:rPr lang="en-US" sz="1800" dirty="0">
                <a:latin typeface="Calibri" panose="020F0502020204030204" pitchFamily="34" charset="0"/>
                <a:ea typeface="Calibri" panose="020F0502020204030204" pitchFamily="34" charset="0"/>
              </a:rPr>
              <a:t>Polarization dispersion experiments</a:t>
            </a:r>
            <a:endParaRPr lang="en-US" sz="1800" dirty="0">
              <a:effectLst/>
              <a:latin typeface="Calibri" panose="020F0502020204030204" pitchFamily="34" charset="0"/>
              <a:ea typeface="Calibri" panose="020F0502020204030204" pitchFamily="34" charset="0"/>
            </a:endParaRPr>
          </a:p>
          <a:p>
            <a:pPr lvl="2"/>
            <a:endParaRPr lang="en-US" dirty="0"/>
          </a:p>
          <a:p>
            <a:pPr marL="0" indent="0">
              <a:buNone/>
            </a:pPr>
            <a:endParaRPr lang="en-US" dirty="0"/>
          </a:p>
          <a:p>
            <a:endParaRPr lang="en-US" dirty="0"/>
          </a:p>
        </p:txBody>
      </p:sp>
      <p:sp>
        <p:nvSpPr>
          <p:cNvPr id="5" name="Slide Number Placeholder 4">
            <a:extLst>
              <a:ext uri="{FF2B5EF4-FFF2-40B4-BE49-F238E27FC236}">
                <a16:creationId xmlns:a16="http://schemas.microsoft.com/office/drawing/2014/main" id="{97EA787D-023C-412F-A4FF-92AAB73589EA}"/>
              </a:ext>
            </a:extLst>
          </p:cNvPr>
          <p:cNvSpPr>
            <a:spLocks noGrp="1"/>
          </p:cNvSpPr>
          <p:nvPr>
            <p:ph type="sldNum" sz="quarter" idx="12"/>
          </p:nvPr>
        </p:nvSpPr>
        <p:spPr/>
        <p:txBody>
          <a:bodyPr/>
          <a:lstStyle/>
          <a:p>
            <a:fld id="{2C0260B3-B210-404E-8A5D-E569A5D7D4AB}" type="slidenum">
              <a:rPr lang="en-US" smtClean="0"/>
              <a:t>8</a:t>
            </a:fld>
            <a:endParaRPr lang="en-US"/>
          </a:p>
        </p:txBody>
      </p:sp>
    </p:spTree>
    <p:extLst>
      <p:ext uri="{BB962C8B-B14F-4D97-AF65-F5344CB8AC3E}">
        <p14:creationId xmlns:p14="http://schemas.microsoft.com/office/powerpoint/2010/main" val="3465765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00C12-9BDA-4B03-B892-C8E311A55A05}"/>
              </a:ext>
            </a:extLst>
          </p:cNvPr>
          <p:cNvSpPr>
            <a:spLocks noGrp="1"/>
          </p:cNvSpPr>
          <p:nvPr>
            <p:ph type="title"/>
          </p:nvPr>
        </p:nvSpPr>
        <p:spPr/>
        <p:txBody>
          <a:bodyPr>
            <a:normAutofit fontScale="90000"/>
          </a:bodyPr>
          <a:lstStyle/>
          <a:p>
            <a:r>
              <a:rPr lang="en-US" dirty="0" err="1"/>
              <a:t>Qutools</a:t>
            </a:r>
            <a:r>
              <a:rPr lang="en-US" dirty="0"/>
              <a:t>: This equipment will be used together to perform a variety of experiments</a:t>
            </a:r>
          </a:p>
        </p:txBody>
      </p:sp>
      <p:pic>
        <p:nvPicPr>
          <p:cNvPr id="5" name="Content Placeholder 4" descr="A picture containing text, indoor, electronics, worktable&#10;&#10;Description automatically generated">
            <a:extLst>
              <a:ext uri="{FF2B5EF4-FFF2-40B4-BE49-F238E27FC236}">
                <a16:creationId xmlns:a16="http://schemas.microsoft.com/office/drawing/2014/main" id="{CDB6DC8B-6FF5-41B3-8ADA-8D38AABB98CA}"/>
              </a:ext>
            </a:extLst>
          </p:cNvPr>
          <p:cNvPicPr>
            <a:picLocks noGrp="1" noChangeAspect="1"/>
          </p:cNvPicPr>
          <p:nvPr>
            <p:ph idx="1"/>
          </p:nvPr>
        </p:nvPicPr>
        <p:blipFill>
          <a:blip r:embed="rId2"/>
          <a:stretch>
            <a:fillRect/>
          </a:stretch>
        </p:blipFill>
        <p:spPr>
          <a:xfrm>
            <a:off x="247247" y="879475"/>
            <a:ext cx="2724025" cy="2043019"/>
          </a:xfrm>
        </p:spPr>
      </p:pic>
      <p:sp>
        <p:nvSpPr>
          <p:cNvPr id="6" name="TextBox 5">
            <a:extLst>
              <a:ext uri="{FF2B5EF4-FFF2-40B4-BE49-F238E27FC236}">
                <a16:creationId xmlns:a16="http://schemas.microsoft.com/office/drawing/2014/main" id="{18F5E634-50FF-463C-B6D2-B774C08E8C90}"/>
              </a:ext>
            </a:extLst>
          </p:cNvPr>
          <p:cNvSpPr txBox="1"/>
          <p:nvPr/>
        </p:nvSpPr>
        <p:spPr>
          <a:xfrm>
            <a:off x="247247" y="2954348"/>
            <a:ext cx="2072619" cy="584775"/>
          </a:xfrm>
          <a:prstGeom prst="rect">
            <a:avLst/>
          </a:prstGeom>
          <a:noFill/>
        </p:spPr>
        <p:txBody>
          <a:bodyPr wrap="none" rtlCol="0">
            <a:spAutoFit/>
          </a:bodyPr>
          <a:lstStyle/>
          <a:p>
            <a:r>
              <a:rPr lang="en-US" sz="1600" b="1" dirty="0"/>
              <a:t>810nm Polarization</a:t>
            </a:r>
          </a:p>
          <a:p>
            <a:r>
              <a:rPr lang="en-US" sz="1600" b="1" dirty="0"/>
              <a:t> Entanglement System</a:t>
            </a:r>
          </a:p>
        </p:txBody>
      </p:sp>
      <p:pic>
        <p:nvPicPr>
          <p:cNvPr id="8" name="Picture 7">
            <a:extLst>
              <a:ext uri="{FF2B5EF4-FFF2-40B4-BE49-F238E27FC236}">
                <a16:creationId xmlns:a16="http://schemas.microsoft.com/office/drawing/2014/main" id="{750D402F-379E-4260-A4C5-69A298CCB6B3}"/>
              </a:ext>
            </a:extLst>
          </p:cNvPr>
          <p:cNvPicPr>
            <a:picLocks noChangeAspect="1"/>
          </p:cNvPicPr>
          <p:nvPr/>
        </p:nvPicPr>
        <p:blipFill>
          <a:blip r:embed="rId3"/>
          <a:stretch>
            <a:fillRect/>
          </a:stretch>
        </p:blipFill>
        <p:spPr>
          <a:xfrm>
            <a:off x="3268723" y="879475"/>
            <a:ext cx="2724024" cy="2043019"/>
          </a:xfrm>
          <a:prstGeom prst="rect">
            <a:avLst/>
          </a:prstGeom>
        </p:spPr>
      </p:pic>
      <p:sp>
        <p:nvSpPr>
          <p:cNvPr id="9" name="TextBox 8">
            <a:extLst>
              <a:ext uri="{FF2B5EF4-FFF2-40B4-BE49-F238E27FC236}">
                <a16:creationId xmlns:a16="http://schemas.microsoft.com/office/drawing/2014/main" id="{BF07DCE4-1834-4195-9E9B-B0BFD339CC74}"/>
              </a:ext>
            </a:extLst>
          </p:cNvPr>
          <p:cNvSpPr txBox="1"/>
          <p:nvPr/>
        </p:nvSpPr>
        <p:spPr>
          <a:xfrm>
            <a:off x="6417849" y="3031123"/>
            <a:ext cx="2379177" cy="338554"/>
          </a:xfrm>
          <a:prstGeom prst="rect">
            <a:avLst/>
          </a:prstGeom>
          <a:noFill/>
        </p:spPr>
        <p:txBody>
          <a:bodyPr wrap="none" rtlCol="0">
            <a:spAutoFit/>
          </a:bodyPr>
          <a:lstStyle/>
          <a:p>
            <a:r>
              <a:rPr lang="en-US" sz="1600" b="1" dirty="0"/>
              <a:t>Michelson Interferometer</a:t>
            </a:r>
          </a:p>
        </p:txBody>
      </p:sp>
      <p:sp>
        <p:nvSpPr>
          <p:cNvPr id="13" name="TextBox 12">
            <a:extLst>
              <a:ext uri="{FF2B5EF4-FFF2-40B4-BE49-F238E27FC236}">
                <a16:creationId xmlns:a16="http://schemas.microsoft.com/office/drawing/2014/main" id="{BC09C838-B79E-4283-B4EB-81D28D81DC26}"/>
              </a:ext>
            </a:extLst>
          </p:cNvPr>
          <p:cNvSpPr txBox="1"/>
          <p:nvPr/>
        </p:nvSpPr>
        <p:spPr>
          <a:xfrm>
            <a:off x="3295618" y="3013913"/>
            <a:ext cx="2259849" cy="338554"/>
          </a:xfrm>
          <a:prstGeom prst="rect">
            <a:avLst/>
          </a:prstGeom>
          <a:noFill/>
        </p:spPr>
        <p:txBody>
          <a:bodyPr wrap="none" rtlCol="0">
            <a:spAutoFit/>
          </a:bodyPr>
          <a:lstStyle/>
          <a:p>
            <a:r>
              <a:rPr lang="en-US" sz="1600" b="1" dirty="0"/>
              <a:t>Hong-Au-Mandel fixture</a:t>
            </a:r>
          </a:p>
        </p:txBody>
      </p:sp>
      <p:pic>
        <p:nvPicPr>
          <p:cNvPr id="15" name="Picture 14" descr="A picture containing electronics&#10;&#10;Description automatically generated">
            <a:extLst>
              <a:ext uri="{FF2B5EF4-FFF2-40B4-BE49-F238E27FC236}">
                <a16:creationId xmlns:a16="http://schemas.microsoft.com/office/drawing/2014/main" id="{CB8DC9FA-334E-4EBB-A1B3-FBE7C0A23AF3}"/>
              </a:ext>
            </a:extLst>
          </p:cNvPr>
          <p:cNvPicPr>
            <a:picLocks noChangeAspect="1"/>
          </p:cNvPicPr>
          <p:nvPr/>
        </p:nvPicPr>
        <p:blipFill>
          <a:blip r:embed="rId4"/>
          <a:stretch>
            <a:fillRect/>
          </a:stretch>
        </p:blipFill>
        <p:spPr>
          <a:xfrm>
            <a:off x="6172729" y="911330"/>
            <a:ext cx="2724024" cy="2043018"/>
          </a:xfrm>
          <a:prstGeom prst="rect">
            <a:avLst/>
          </a:prstGeom>
        </p:spPr>
      </p:pic>
      <p:sp>
        <p:nvSpPr>
          <p:cNvPr id="17" name="TextBox 16">
            <a:extLst>
              <a:ext uri="{FF2B5EF4-FFF2-40B4-BE49-F238E27FC236}">
                <a16:creationId xmlns:a16="http://schemas.microsoft.com/office/drawing/2014/main" id="{5B419D58-D2B1-4E77-8168-72F96D0D4D61}"/>
              </a:ext>
            </a:extLst>
          </p:cNvPr>
          <p:cNvSpPr txBox="1"/>
          <p:nvPr/>
        </p:nvSpPr>
        <p:spPr>
          <a:xfrm>
            <a:off x="0" y="3782440"/>
            <a:ext cx="3774140" cy="1449115"/>
          </a:xfrm>
          <a:prstGeom prst="rect">
            <a:avLst/>
          </a:prstGeom>
          <a:noFill/>
        </p:spPr>
        <p:txBody>
          <a:bodyPr wrap="square">
            <a:spAutoFit/>
          </a:bodyPr>
          <a:lstStyle/>
          <a:p>
            <a:r>
              <a:rPr lang="en-US" sz="1600" b="1" dirty="0"/>
              <a:t>Single Photon Experiments without Interference</a:t>
            </a:r>
          </a:p>
          <a:p>
            <a:r>
              <a:rPr lang="en-US" dirty="0"/>
              <a:t>Particle Nature of Photons</a:t>
            </a:r>
          </a:p>
          <a:p>
            <a:r>
              <a:rPr lang="en-US" dirty="0"/>
              <a:t>Quantum Cryptography/QKD: BB84 Protocol</a:t>
            </a:r>
          </a:p>
          <a:p>
            <a:r>
              <a:rPr lang="en-US" dirty="0"/>
              <a:t>Tomographic Single Photon State Reconstruction</a:t>
            </a:r>
          </a:p>
          <a:p>
            <a:r>
              <a:rPr lang="en-US" dirty="0"/>
              <a:t>Quantum Random Number Generation</a:t>
            </a:r>
          </a:p>
        </p:txBody>
      </p:sp>
      <p:sp>
        <p:nvSpPr>
          <p:cNvPr id="19" name="TextBox 18">
            <a:extLst>
              <a:ext uri="{FF2B5EF4-FFF2-40B4-BE49-F238E27FC236}">
                <a16:creationId xmlns:a16="http://schemas.microsoft.com/office/drawing/2014/main" id="{F8F2732F-5DBE-4CBA-9947-9BD958BD1FCC}"/>
              </a:ext>
            </a:extLst>
          </p:cNvPr>
          <p:cNvSpPr txBox="1"/>
          <p:nvPr/>
        </p:nvSpPr>
        <p:spPr>
          <a:xfrm>
            <a:off x="4401671" y="3559311"/>
            <a:ext cx="4643716" cy="2469266"/>
          </a:xfrm>
          <a:prstGeom prst="rect">
            <a:avLst/>
          </a:prstGeom>
          <a:noFill/>
        </p:spPr>
        <p:txBody>
          <a:bodyPr wrap="square">
            <a:spAutoFit/>
          </a:bodyPr>
          <a:lstStyle/>
          <a:p>
            <a:r>
              <a:rPr lang="en-US" b="1" dirty="0"/>
              <a:t>Photon Pair Experiments with </a:t>
            </a:r>
            <a:r>
              <a:rPr lang="en-US" b="1" dirty="0" err="1"/>
              <a:t>Polarisation</a:t>
            </a:r>
            <a:r>
              <a:rPr lang="en-US" b="1" dirty="0"/>
              <a:t> Entanglement</a:t>
            </a:r>
          </a:p>
          <a:p>
            <a:r>
              <a:rPr lang="en-US" dirty="0"/>
              <a:t>Violation of Bell’s Inequality (CHSH)</a:t>
            </a:r>
          </a:p>
          <a:p>
            <a:r>
              <a:rPr lang="en-US" dirty="0"/>
              <a:t>“Non-Classical” </a:t>
            </a:r>
            <a:r>
              <a:rPr lang="en-US" dirty="0" err="1"/>
              <a:t>Polarisation</a:t>
            </a:r>
            <a:r>
              <a:rPr lang="en-US" dirty="0"/>
              <a:t> Correlations</a:t>
            </a:r>
          </a:p>
          <a:p>
            <a:r>
              <a:rPr lang="en-US" dirty="0"/>
              <a:t>Tomographic State Reconstruction of an Entangled Photon State</a:t>
            </a:r>
          </a:p>
          <a:p>
            <a:r>
              <a:rPr lang="en-US" dirty="0"/>
              <a:t>Quantum Cryptography/QKD: BBM Protocol</a:t>
            </a:r>
          </a:p>
          <a:p>
            <a:r>
              <a:rPr lang="en-US" dirty="0"/>
              <a:t>Quantum Cryptography: </a:t>
            </a:r>
            <a:r>
              <a:rPr lang="en-US" dirty="0" err="1"/>
              <a:t>Ekert</a:t>
            </a:r>
            <a:r>
              <a:rPr lang="en-US" dirty="0"/>
              <a:t> Protocol</a:t>
            </a:r>
          </a:p>
          <a:p>
            <a:r>
              <a:rPr lang="en-US" b="1" dirty="0"/>
              <a:t>Photon Pair Experiments without </a:t>
            </a:r>
            <a:r>
              <a:rPr lang="en-US" b="1" dirty="0" err="1"/>
              <a:t>Polarisation</a:t>
            </a:r>
            <a:r>
              <a:rPr lang="en-US" b="1" dirty="0"/>
              <a:t> Entanglement</a:t>
            </a:r>
          </a:p>
          <a:p>
            <a:r>
              <a:rPr lang="en-US" dirty="0"/>
              <a:t>Hong-</a:t>
            </a:r>
            <a:r>
              <a:rPr lang="en-US" dirty="0" err="1"/>
              <a:t>Ou</a:t>
            </a:r>
            <a:r>
              <a:rPr lang="en-US" dirty="0"/>
              <a:t>-Mandel 2-Photon Interference</a:t>
            </a:r>
          </a:p>
          <a:p>
            <a:r>
              <a:rPr lang="en-US" dirty="0"/>
              <a:t>Hong-</a:t>
            </a:r>
            <a:r>
              <a:rPr lang="en-US" dirty="0" err="1"/>
              <a:t>Ou</a:t>
            </a:r>
            <a:r>
              <a:rPr lang="en-US" dirty="0"/>
              <a:t>-Mandel Interference + Hanbury Brown &amp; Twiss</a:t>
            </a:r>
          </a:p>
          <a:p>
            <a:r>
              <a:rPr lang="en-US" dirty="0"/>
              <a:t>Franson Interference</a:t>
            </a:r>
          </a:p>
        </p:txBody>
      </p:sp>
      <p:sp>
        <p:nvSpPr>
          <p:cNvPr id="21" name="TextBox 20">
            <a:extLst>
              <a:ext uri="{FF2B5EF4-FFF2-40B4-BE49-F238E27FC236}">
                <a16:creationId xmlns:a16="http://schemas.microsoft.com/office/drawing/2014/main" id="{1F17D4D0-D4DA-451D-BBE3-0B96615AB881}"/>
              </a:ext>
            </a:extLst>
          </p:cNvPr>
          <p:cNvSpPr txBox="1"/>
          <p:nvPr/>
        </p:nvSpPr>
        <p:spPr>
          <a:xfrm>
            <a:off x="76202" y="5153726"/>
            <a:ext cx="4710952" cy="1172757"/>
          </a:xfrm>
          <a:prstGeom prst="rect">
            <a:avLst/>
          </a:prstGeom>
          <a:noFill/>
        </p:spPr>
        <p:txBody>
          <a:bodyPr wrap="square">
            <a:spAutoFit/>
          </a:bodyPr>
          <a:lstStyle/>
          <a:p>
            <a:r>
              <a:rPr lang="en-US" b="1" dirty="0"/>
              <a:t>Single Photon Experiments with Interference</a:t>
            </a:r>
          </a:p>
          <a:p>
            <a:r>
              <a:rPr lang="en-US" dirty="0"/>
              <a:t>Wave Nature of Photons: Single Photon Michelson Interferometer</a:t>
            </a:r>
          </a:p>
          <a:p>
            <a:r>
              <a:rPr lang="en-US" dirty="0"/>
              <a:t>Quantum Eraser</a:t>
            </a:r>
          </a:p>
          <a:p>
            <a:r>
              <a:rPr lang="en-US" dirty="0"/>
              <a:t>Wave-Particle Dualism: Michelson + HBT</a:t>
            </a:r>
          </a:p>
        </p:txBody>
      </p:sp>
      <p:sp>
        <p:nvSpPr>
          <p:cNvPr id="4" name="Slide Number Placeholder 3">
            <a:extLst>
              <a:ext uri="{FF2B5EF4-FFF2-40B4-BE49-F238E27FC236}">
                <a16:creationId xmlns:a16="http://schemas.microsoft.com/office/drawing/2014/main" id="{C83DCB0B-7BA3-4C73-9A08-39ED316C4ACF}"/>
              </a:ext>
            </a:extLst>
          </p:cNvPr>
          <p:cNvSpPr>
            <a:spLocks noGrp="1"/>
          </p:cNvSpPr>
          <p:nvPr>
            <p:ph type="sldNum" sz="quarter" idx="12"/>
          </p:nvPr>
        </p:nvSpPr>
        <p:spPr/>
        <p:txBody>
          <a:bodyPr/>
          <a:lstStyle/>
          <a:p>
            <a:fld id="{2C0260B3-B210-404E-8A5D-E569A5D7D4AB}" type="slidenum">
              <a:rPr lang="en-US" smtClean="0"/>
              <a:t>9</a:t>
            </a:fld>
            <a:endParaRPr lang="en-US"/>
          </a:p>
        </p:txBody>
      </p:sp>
    </p:spTree>
    <p:extLst>
      <p:ext uri="{BB962C8B-B14F-4D97-AF65-F5344CB8AC3E}">
        <p14:creationId xmlns:p14="http://schemas.microsoft.com/office/powerpoint/2010/main" val="2317911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A49B9-E65D-4A18-9520-8BFD0E641E37}"/>
              </a:ext>
            </a:extLst>
          </p:cNvPr>
          <p:cNvSpPr>
            <a:spLocks noGrp="1"/>
          </p:cNvSpPr>
          <p:nvPr>
            <p:ph type="title"/>
          </p:nvPr>
        </p:nvSpPr>
        <p:spPr/>
        <p:txBody>
          <a:bodyPr>
            <a:normAutofit fontScale="90000"/>
          </a:bodyPr>
          <a:lstStyle/>
          <a:p>
            <a:r>
              <a:rPr lang="en-US" dirty="0"/>
              <a:t>Aurea: This equipment will be used as building blocks for experiments with other equipment </a:t>
            </a:r>
          </a:p>
        </p:txBody>
      </p:sp>
      <p:pic>
        <p:nvPicPr>
          <p:cNvPr id="5" name="Content Placeholder 4" descr="Graphical user interface&#10;&#10;Description automatically generated">
            <a:extLst>
              <a:ext uri="{FF2B5EF4-FFF2-40B4-BE49-F238E27FC236}">
                <a16:creationId xmlns:a16="http://schemas.microsoft.com/office/drawing/2014/main" id="{CE0EA1DA-E17B-4324-9200-BC15F9B07BCE}"/>
              </a:ext>
            </a:extLst>
          </p:cNvPr>
          <p:cNvPicPr>
            <a:picLocks noGrp="1" noChangeAspect="1"/>
          </p:cNvPicPr>
          <p:nvPr>
            <p:ph idx="1"/>
          </p:nvPr>
        </p:nvPicPr>
        <p:blipFill>
          <a:blip r:embed="rId2"/>
          <a:stretch>
            <a:fillRect/>
          </a:stretch>
        </p:blipFill>
        <p:spPr>
          <a:xfrm>
            <a:off x="112774" y="879475"/>
            <a:ext cx="3894449" cy="2920837"/>
          </a:xfrm>
        </p:spPr>
      </p:pic>
      <p:sp>
        <p:nvSpPr>
          <p:cNvPr id="6" name="TextBox 5">
            <a:extLst>
              <a:ext uri="{FF2B5EF4-FFF2-40B4-BE49-F238E27FC236}">
                <a16:creationId xmlns:a16="http://schemas.microsoft.com/office/drawing/2014/main" id="{3FEB7B3A-AC4A-43A5-8A45-7F5FEB68A619}"/>
              </a:ext>
            </a:extLst>
          </p:cNvPr>
          <p:cNvSpPr txBox="1"/>
          <p:nvPr/>
        </p:nvSpPr>
        <p:spPr>
          <a:xfrm>
            <a:off x="362321" y="3209365"/>
            <a:ext cx="3395353" cy="308418"/>
          </a:xfrm>
          <a:prstGeom prst="rect">
            <a:avLst/>
          </a:prstGeom>
          <a:noFill/>
        </p:spPr>
        <p:txBody>
          <a:bodyPr wrap="none" rtlCol="0">
            <a:spAutoFit/>
          </a:bodyPr>
          <a:lstStyle/>
          <a:p>
            <a:r>
              <a:rPr lang="en-US" dirty="0">
                <a:solidFill>
                  <a:schemeClr val="bg1"/>
                </a:solidFill>
              </a:rPr>
              <a:t>1550 nm dual channel entanglement source</a:t>
            </a:r>
          </a:p>
        </p:txBody>
      </p:sp>
      <p:cxnSp>
        <p:nvCxnSpPr>
          <p:cNvPr id="8" name="Straight Arrow Connector 7">
            <a:extLst>
              <a:ext uri="{FF2B5EF4-FFF2-40B4-BE49-F238E27FC236}">
                <a16:creationId xmlns:a16="http://schemas.microsoft.com/office/drawing/2014/main" id="{2244AAC4-4933-4697-90F6-D4948C5C9E1D}"/>
              </a:ext>
            </a:extLst>
          </p:cNvPr>
          <p:cNvCxnSpPr/>
          <p:nvPr/>
        </p:nvCxnSpPr>
        <p:spPr>
          <a:xfrm flipV="1">
            <a:off x="1362635" y="2868706"/>
            <a:ext cx="0" cy="340659"/>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43F3866-67BA-4915-B341-6EE9FBC1975C}"/>
              </a:ext>
            </a:extLst>
          </p:cNvPr>
          <p:cNvSpPr txBox="1"/>
          <p:nvPr/>
        </p:nvSpPr>
        <p:spPr>
          <a:xfrm>
            <a:off x="206188" y="917007"/>
            <a:ext cx="3801035" cy="524503"/>
          </a:xfrm>
          <a:prstGeom prst="rect">
            <a:avLst/>
          </a:prstGeom>
          <a:noFill/>
        </p:spPr>
        <p:txBody>
          <a:bodyPr wrap="square" rtlCol="0">
            <a:spAutoFit/>
          </a:bodyPr>
          <a:lstStyle/>
          <a:p>
            <a:r>
              <a:rPr lang="en-US" dirty="0">
                <a:solidFill>
                  <a:schemeClr val="bg1"/>
                </a:solidFill>
              </a:rPr>
              <a:t>1550 nm dual channel time resolving receiver with single photon detectors</a:t>
            </a:r>
          </a:p>
        </p:txBody>
      </p:sp>
      <p:cxnSp>
        <p:nvCxnSpPr>
          <p:cNvPr id="11" name="Straight Arrow Connector 10">
            <a:extLst>
              <a:ext uri="{FF2B5EF4-FFF2-40B4-BE49-F238E27FC236}">
                <a16:creationId xmlns:a16="http://schemas.microsoft.com/office/drawing/2014/main" id="{66D76196-4720-41DD-8611-502822AE9D80}"/>
              </a:ext>
            </a:extLst>
          </p:cNvPr>
          <p:cNvCxnSpPr/>
          <p:nvPr/>
        </p:nvCxnSpPr>
        <p:spPr>
          <a:xfrm flipH="1">
            <a:off x="1362635" y="1441510"/>
            <a:ext cx="62753" cy="781737"/>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descr="A computer and a monitor on a desk&#10;&#10;Description automatically generated with medium confidence">
            <a:extLst>
              <a:ext uri="{FF2B5EF4-FFF2-40B4-BE49-F238E27FC236}">
                <a16:creationId xmlns:a16="http://schemas.microsoft.com/office/drawing/2014/main" id="{D28EFCEB-5D0B-47E1-A470-702DDBE12E88}"/>
              </a:ext>
            </a:extLst>
          </p:cNvPr>
          <p:cNvPicPr>
            <a:picLocks noChangeAspect="1"/>
          </p:cNvPicPr>
          <p:nvPr/>
        </p:nvPicPr>
        <p:blipFill>
          <a:blip r:embed="rId3"/>
          <a:stretch>
            <a:fillRect/>
          </a:stretch>
        </p:blipFill>
        <p:spPr>
          <a:xfrm>
            <a:off x="4100637" y="932540"/>
            <a:ext cx="3801035" cy="2850777"/>
          </a:xfrm>
          <a:prstGeom prst="rect">
            <a:avLst/>
          </a:prstGeom>
        </p:spPr>
      </p:pic>
      <p:sp>
        <p:nvSpPr>
          <p:cNvPr id="14" name="TextBox 13">
            <a:extLst>
              <a:ext uri="{FF2B5EF4-FFF2-40B4-BE49-F238E27FC236}">
                <a16:creationId xmlns:a16="http://schemas.microsoft.com/office/drawing/2014/main" id="{356B6EF6-B253-49A8-AEE6-3C8A30F88CF7}"/>
              </a:ext>
            </a:extLst>
          </p:cNvPr>
          <p:cNvSpPr txBox="1"/>
          <p:nvPr/>
        </p:nvSpPr>
        <p:spPr>
          <a:xfrm>
            <a:off x="4256770" y="2622987"/>
            <a:ext cx="3316941" cy="524503"/>
          </a:xfrm>
          <a:prstGeom prst="rect">
            <a:avLst/>
          </a:prstGeom>
          <a:noFill/>
        </p:spPr>
        <p:txBody>
          <a:bodyPr wrap="square" rtlCol="0">
            <a:spAutoFit/>
          </a:bodyPr>
          <a:lstStyle/>
          <a:p>
            <a:r>
              <a:rPr lang="en-US" dirty="0">
                <a:solidFill>
                  <a:schemeClr val="bg1"/>
                </a:solidFill>
              </a:rPr>
              <a:t>Time correlation software and coincidence detection software</a:t>
            </a:r>
          </a:p>
        </p:txBody>
      </p:sp>
      <p:sp>
        <p:nvSpPr>
          <p:cNvPr id="4" name="Slide Number Placeholder 3">
            <a:extLst>
              <a:ext uri="{FF2B5EF4-FFF2-40B4-BE49-F238E27FC236}">
                <a16:creationId xmlns:a16="http://schemas.microsoft.com/office/drawing/2014/main" id="{B1F2476F-98D8-4B7D-A0DF-0284909576E1}"/>
              </a:ext>
            </a:extLst>
          </p:cNvPr>
          <p:cNvSpPr>
            <a:spLocks noGrp="1"/>
          </p:cNvSpPr>
          <p:nvPr>
            <p:ph type="sldNum" sz="quarter" idx="12"/>
          </p:nvPr>
        </p:nvSpPr>
        <p:spPr/>
        <p:txBody>
          <a:bodyPr/>
          <a:lstStyle/>
          <a:p>
            <a:fld id="{2C0260B3-B210-404E-8A5D-E569A5D7D4AB}" type="slidenum">
              <a:rPr lang="en-US" smtClean="0"/>
              <a:t>10</a:t>
            </a:fld>
            <a:endParaRPr lang="en-US"/>
          </a:p>
        </p:txBody>
      </p:sp>
    </p:spTree>
    <p:extLst>
      <p:ext uri="{BB962C8B-B14F-4D97-AF65-F5344CB8AC3E}">
        <p14:creationId xmlns:p14="http://schemas.microsoft.com/office/powerpoint/2010/main" val="3140836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D94A9D-DC47-4BAE-B40A-B89A7555C405}"/>
              </a:ext>
            </a:extLst>
          </p:cNvPr>
          <p:cNvSpPr>
            <a:spLocks noGrp="1"/>
          </p:cNvSpPr>
          <p:nvPr>
            <p:ph type="title"/>
          </p:nvPr>
        </p:nvSpPr>
        <p:spPr/>
        <p:txBody>
          <a:bodyPr/>
          <a:lstStyle/>
          <a:p>
            <a:r>
              <a:rPr lang="en-US" dirty="0"/>
              <a:t>Unpublished Work in Progress</a:t>
            </a:r>
          </a:p>
        </p:txBody>
      </p:sp>
      <p:sp>
        <p:nvSpPr>
          <p:cNvPr id="3" name="Slide Number Placeholder 2">
            <a:extLst>
              <a:ext uri="{FF2B5EF4-FFF2-40B4-BE49-F238E27FC236}">
                <a16:creationId xmlns:a16="http://schemas.microsoft.com/office/drawing/2014/main" id="{ECC081F1-47D7-4166-8C99-FA5A7BE362E5}"/>
              </a:ext>
            </a:extLst>
          </p:cNvPr>
          <p:cNvSpPr>
            <a:spLocks noGrp="1"/>
          </p:cNvSpPr>
          <p:nvPr>
            <p:ph type="sldNum" sz="quarter" idx="12"/>
          </p:nvPr>
        </p:nvSpPr>
        <p:spPr/>
        <p:txBody>
          <a:bodyPr/>
          <a:lstStyle/>
          <a:p>
            <a:fld id="{C9B1EC01-9FD6-424B-91CA-87DB07B14C63}" type="slidenum">
              <a:rPr lang="en-US" smtClean="0"/>
              <a:t>11</a:t>
            </a:fld>
            <a:endParaRPr lang="en-US"/>
          </a:p>
        </p:txBody>
      </p:sp>
    </p:spTree>
    <p:extLst>
      <p:ext uri="{BB962C8B-B14F-4D97-AF65-F5344CB8AC3E}">
        <p14:creationId xmlns:p14="http://schemas.microsoft.com/office/powerpoint/2010/main" val="3988555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E6628-8EE0-4F70-8CEB-B362831CE68F}"/>
              </a:ext>
            </a:extLst>
          </p:cNvPr>
          <p:cNvSpPr>
            <a:spLocks noGrp="1"/>
          </p:cNvSpPr>
          <p:nvPr>
            <p:ph type="title"/>
          </p:nvPr>
        </p:nvSpPr>
        <p:spPr/>
        <p:txBody>
          <a:bodyPr>
            <a:normAutofit/>
          </a:bodyPr>
          <a:lstStyle/>
          <a:p>
            <a:r>
              <a:rPr lang="en-US" dirty="0"/>
              <a:t>Low cost, above LN</a:t>
            </a:r>
            <a:r>
              <a:rPr lang="en-US" baseline="-25000" dirty="0"/>
              <a:t>2</a:t>
            </a:r>
            <a:r>
              <a:rPr lang="en-US" dirty="0"/>
              <a:t> temperature quantum circuits</a:t>
            </a:r>
          </a:p>
        </p:txBody>
      </p:sp>
      <p:sp>
        <p:nvSpPr>
          <p:cNvPr id="3" name="Content Placeholder 2">
            <a:extLst>
              <a:ext uri="{FF2B5EF4-FFF2-40B4-BE49-F238E27FC236}">
                <a16:creationId xmlns:a16="http://schemas.microsoft.com/office/drawing/2014/main" id="{0150E417-7A14-4111-B42A-57A22749ECB0}"/>
              </a:ext>
            </a:extLst>
          </p:cNvPr>
          <p:cNvSpPr>
            <a:spLocks noGrp="1"/>
          </p:cNvSpPr>
          <p:nvPr>
            <p:ph idx="1"/>
          </p:nvPr>
        </p:nvSpPr>
        <p:spPr/>
        <p:txBody>
          <a:bodyPr>
            <a:normAutofit fontScale="92500" lnSpcReduction="10000"/>
          </a:bodyPr>
          <a:lstStyle/>
          <a:p>
            <a:r>
              <a:rPr lang="en-US" dirty="0"/>
              <a:t>We have a research project to develop quantum circuits relying on stable tautomeric isomers</a:t>
            </a:r>
          </a:p>
          <a:p>
            <a:r>
              <a:rPr lang="en-US" dirty="0"/>
              <a:t>Harry Shaw (NASA/GSFC), Kyle Sherbert(NASA/GSFC intern), Virginia Ayres (Michigan State), Deborah Preston (retired)</a:t>
            </a:r>
          </a:p>
          <a:p>
            <a:r>
              <a:rPr lang="en-US" dirty="0" err="1"/>
              <a:t>Tautomers</a:t>
            </a:r>
            <a:r>
              <a:rPr lang="en-US" dirty="0"/>
              <a:t> are conformational isomers that can take two states</a:t>
            </a:r>
          </a:p>
          <a:p>
            <a:r>
              <a:rPr lang="en-US" dirty="0"/>
              <a:t>General questions we are looking at include:</a:t>
            </a:r>
          </a:p>
          <a:p>
            <a:pPr lvl="1"/>
            <a:r>
              <a:rPr lang="en-US" dirty="0"/>
              <a:t>Does the transition in states involve a superposition of states?</a:t>
            </a:r>
          </a:p>
          <a:p>
            <a:pPr lvl="1"/>
            <a:r>
              <a:rPr lang="en-US" dirty="0"/>
              <a:t>Does it involve quantum entanglement?</a:t>
            </a:r>
          </a:p>
          <a:p>
            <a:pPr lvl="1"/>
            <a:r>
              <a:rPr lang="en-US" dirty="0"/>
              <a:t>What is uniquely “quantum” about the circuit implementation?</a:t>
            </a:r>
          </a:p>
          <a:p>
            <a:pPr lvl="1"/>
            <a:r>
              <a:rPr lang="en-US" dirty="0"/>
              <a:t>How do we implement these materials in real-world quantum circuits?</a:t>
            </a:r>
          </a:p>
          <a:p>
            <a:r>
              <a:rPr lang="en-US" dirty="0"/>
              <a:t>We have two </a:t>
            </a:r>
            <a:r>
              <a:rPr lang="en-US" dirty="0" err="1"/>
              <a:t>tautomers</a:t>
            </a:r>
            <a:r>
              <a:rPr lang="en-US" dirty="0"/>
              <a:t> we are looking at in great detail in simulation</a:t>
            </a:r>
          </a:p>
          <a:p>
            <a:pPr lvl="1"/>
            <a:r>
              <a:rPr lang="en-US" dirty="0"/>
              <a:t>Croconic acid</a:t>
            </a:r>
          </a:p>
          <a:p>
            <a:pPr lvl="1"/>
            <a:r>
              <a:rPr lang="en-US" dirty="0"/>
              <a:t>Azobenzene</a:t>
            </a:r>
          </a:p>
          <a:p>
            <a:pPr marL="0" indent="0">
              <a:buNone/>
            </a:pPr>
            <a:endParaRPr lang="en-US" dirty="0"/>
          </a:p>
        </p:txBody>
      </p:sp>
      <p:sp>
        <p:nvSpPr>
          <p:cNvPr id="5" name="Slide Number Placeholder 4">
            <a:extLst>
              <a:ext uri="{FF2B5EF4-FFF2-40B4-BE49-F238E27FC236}">
                <a16:creationId xmlns:a16="http://schemas.microsoft.com/office/drawing/2014/main" id="{55EC883A-BE18-4F27-A8DF-E39D02773677}"/>
              </a:ext>
            </a:extLst>
          </p:cNvPr>
          <p:cNvSpPr>
            <a:spLocks noGrp="1"/>
          </p:cNvSpPr>
          <p:nvPr>
            <p:ph type="sldNum" sz="quarter" idx="12"/>
          </p:nvPr>
        </p:nvSpPr>
        <p:spPr/>
        <p:txBody>
          <a:bodyPr/>
          <a:lstStyle/>
          <a:p>
            <a:fld id="{2C0260B3-B210-404E-8A5D-E569A5D7D4AB}" type="slidenum">
              <a:rPr lang="en-US" smtClean="0"/>
              <a:t>12</a:t>
            </a:fld>
            <a:endParaRPr lang="en-US"/>
          </a:p>
        </p:txBody>
      </p:sp>
    </p:spTree>
    <p:extLst>
      <p:ext uri="{BB962C8B-B14F-4D97-AF65-F5344CB8AC3E}">
        <p14:creationId xmlns:p14="http://schemas.microsoft.com/office/powerpoint/2010/main" val="2971008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6B63C-4016-47E4-90D3-108959CB6EA8}"/>
              </a:ext>
            </a:extLst>
          </p:cNvPr>
          <p:cNvSpPr>
            <a:spLocks noGrp="1"/>
          </p:cNvSpPr>
          <p:nvPr>
            <p:ph type="title"/>
          </p:nvPr>
        </p:nvSpPr>
        <p:spPr/>
        <p:txBody>
          <a:bodyPr>
            <a:normAutofit/>
          </a:bodyPr>
          <a:lstStyle/>
          <a:p>
            <a:r>
              <a:rPr lang="en-US" dirty="0"/>
              <a:t>Proton tautomerism in croconic acid</a:t>
            </a:r>
          </a:p>
        </p:txBody>
      </p:sp>
      <p:sp>
        <p:nvSpPr>
          <p:cNvPr id="3" name="Content Placeholder 2">
            <a:extLst>
              <a:ext uri="{FF2B5EF4-FFF2-40B4-BE49-F238E27FC236}">
                <a16:creationId xmlns:a16="http://schemas.microsoft.com/office/drawing/2014/main" id="{B269AB63-343F-4AAC-95AA-BF6DC398D700}"/>
              </a:ext>
            </a:extLst>
          </p:cNvPr>
          <p:cNvSpPr>
            <a:spLocks noGrp="1"/>
          </p:cNvSpPr>
          <p:nvPr>
            <p:ph idx="1"/>
          </p:nvPr>
        </p:nvSpPr>
        <p:spPr/>
        <p:txBody>
          <a:bodyPr/>
          <a:lstStyle/>
          <a:p>
            <a:r>
              <a:rPr lang="en-US" dirty="0"/>
              <a:t>Croconic acid is an important ferroelectric organic with favorable properties for classical circuits.</a:t>
            </a:r>
          </a:p>
          <a:p>
            <a:r>
              <a:rPr lang="en-US" dirty="0"/>
              <a:t>The proton shift certainly provides for a possibility of a quantum oscillator</a:t>
            </a:r>
          </a:p>
          <a:p>
            <a:r>
              <a:rPr lang="en-US" dirty="0"/>
              <a:t>There are a number of interesting thermodynamic issues to be explored</a:t>
            </a:r>
          </a:p>
        </p:txBody>
      </p:sp>
      <p:sp>
        <p:nvSpPr>
          <p:cNvPr id="6" name="Slide Number Placeholder 5">
            <a:extLst>
              <a:ext uri="{FF2B5EF4-FFF2-40B4-BE49-F238E27FC236}">
                <a16:creationId xmlns:a16="http://schemas.microsoft.com/office/drawing/2014/main" id="{146B3BD2-591E-4E65-AB22-D8E96EB129B2}"/>
              </a:ext>
            </a:extLst>
          </p:cNvPr>
          <p:cNvSpPr>
            <a:spLocks noGrp="1"/>
          </p:cNvSpPr>
          <p:nvPr>
            <p:ph type="sldNum" sz="quarter" idx="12"/>
          </p:nvPr>
        </p:nvSpPr>
        <p:spPr/>
        <p:txBody>
          <a:bodyPr/>
          <a:lstStyle/>
          <a:p>
            <a:fld id="{2C0260B3-B210-404E-8A5D-E569A5D7D4AB}" type="slidenum">
              <a:rPr lang="en-US" smtClean="0"/>
              <a:t>13</a:t>
            </a:fld>
            <a:endParaRPr lang="en-US"/>
          </a:p>
        </p:txBody>
      </p:sp>
      <p:sp>
        <p:nvSpPr>
          <p:cNvPr id="4" name="TextBox 3">
            <a:extLst>
              <a:ext uri="{FF2B5EF4-FFF2-40B4-BE49-F238E27FC236}">
                <a16:creationId xmlns:a16="http://schemas.microsoft.com/office/drawing/2014/main" id="{364E0A15-FC64-46AA-B71E-3C7B93EB6594}"/>
              </a:ext>
            </a:extLst>
          </p:cNvPr>
          <p:cNvSpPr txBox="1"/>
          <p:nvPr/>
        </p:nvSpPr>
        <p:spPr>
          <a:xfrm>
            <a:off x="2922155" y="5591331"/>
            <a:ext cx="2746649" cy="308418"/>
          </a:xfrm>
          <a:prstGeom prst="rect">
            <a:avLst/>
          </a:prstGeom>
          <a:noFill/>
        </p:spPr>
        <p:txBody>
          <a:bodyPr wrap="none" rtlCol="0">
            <a:spAutoFit/>
          </a:bodyPr>
          <a:lstStyle/>
          <a:p>
            <a:r>
              <a:rPr lang="en-US" dirty="0"/>
              <a:t>Kyle </a:t>
            </a:r>
            <a:r>
              <a:rPr lang="en-US" dirty="0" err="1"/>
              <a:t>Sherbert’s</a:t>
            </a:r>
            <a:r>
              <a:rPr lang="en-US" dirty="0"/>
              <a:t> GAMESS simulation</a:t>
            </a:r>
          </a:p>
        </p:txBody>
      </p:sp>
      <p:pic>
        <p:nvPicPr>
          <p:cNvPr id="13" name="Picture 12">
            <a:extLst>
              <a:ext uri="{FF2B5EF4-FFF2-40B4-BE49-F238E27FC236}">
                <a16:creationId xmlns:a16="http://schemas.microsoft.com/office/drawing/2014/main" id="{128E3252-CD8A-48B0-B51B-C837A4B3047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209436" y="3730746"/>
            <a:ext cx="5783476" cy="1650723"/>
          </a:xfrm>
          <a:prstGeom prst="rect">
            <a:avLst/>
          </a:prstGeom>
        </p:spPr>
      </p:pic>
    </p:spTree>
    <p:extLst>
      <p:ext uri="{BB962C8B-B14F-4D97-AF65-F5344CB8AC3E}">
        <p14:creationId xmlns:p14="http://schemas.microsoft.com/office/powerpoint/2010/main" val="3668065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EF13-4FE3-446C-BB30-2F984210E499}"/>
              </a:ext>
            </a:extLst>
          </p:cNvPr>
          <p:cNvSpPr>
            <a:spLocks noGrp="1"/>
          </p:cNvSpPr>
          <p:nvPr>
            <p:ph type="title"/>
          </p:nvPr>
        </p:nvSpPr>
        <p:spPr/>
        <p:txBody>
          <a:bodyPr/>
          <a:lstStyle/>
          <a:p>
            <a:r>
              <a:rPr lang="en-US" dirty="0"/>
              <a:t>Transition path and the potential energy surface </a:t>
            </a:r>
          </a:p>
        </p:txBody>
      </p:sp>
      <p:sp>
        <p:nvSpPr>
          <p:cNvPr id="3" name="Content Placeholder 2">
            <a:extLst>
              <a:ext uri="{FF2B5EF4-FFF2-40B4-BE49-F238E27FC236}">
                <a16:creationId xmlns:a16="http://schemas.microsoft.com/office/drawing/2014/main" id="{1FC65B9D-4EB1-4E35-B4F8-905D58F80637}"/>
              </a:ext>
            </a:extLst>
          </p:cNvPr>
          <p:cNvSpPr>
            <a:spLocks noGrp="1"/>
          </p:cNvSpPr>
          <p:nvPr>
            <p:ph idx="1"/>
          </p:nvPr>
        </p:nvSpPr>
        <p:spPr/>
        <p:txBody>
          <a:bodyPr>
            <a:normAutofit lnSpcReduction="10000"/>
          </a:bodyPr>
          <a:lstStyle/>
          <a:p>
            <a:r>
              <a:rPr lang="en-US" dirty="0"/>
              <a:t>We are performing simulations of the transition involving the proton transfer in croconic acid.</a:t>
            </a:r>
          </a:p>
          <a:p>
            <a:r>
              <a:rPr lang="en-US" dirty="0"/>
              <a:t>We are using the Amsterdam Modeling Suite (AMS) from SCM and GAMESS</a:t>
            </a:r>
          </a:p>
          <a:p>
            <a:r>
              <a:rPr lang="en-US" dirty="0"/>
              <a:t>AMS has a Potential Energy Surface explorer tool</a:t>
            </a:r>
          </a:p>
          <a:p>
            <a:r>
              <a:rPr lang="en-US" dirty="0"/>
              <a:t>You define Expeditions and Explorers. They seek out potential energy scans with minimum energy.</a:t>
            </a:r>
          </a:p>
          <a:p>
            <a:r>
              <a:rPr lang="en-US" dirty="0"/>
              <a:t>Required multiple iterations</a:t>
            </a:r>
          </a:p>
          <a:p>
            <a:pPr lvl="1"/>
            <a:r>
              <a:rPr lang="en-US" dirty="0"/>
              <a:t>1</a:t>
            </a:r>
            <a:r>
              <a:rPr lang="en-US" baseline="30000" dirty="0"/>
              <a:t>st</a:t>
            </a:r>
            <a:r>
              <a:rPr lang="en-US" dirty="0"/>
              <a:t> iteration: Use many expeditions and a few explorers</a:t>
            </a:r>
          </a:p>
          <a:p>
            <a:pPr lvl="1"/>
            <a:r>
              <a:rPr lang="en-US" dirty="0"/>
              <a:t>2</a:t>
            </a:r>
            <a:r>
              <a:rPr lang="en-US" baseline="30000" dirty="0"/>
              <a:t>nd</a:t>
            </a:r>
            <a:r>
              <a:rPr lang="en-US" dirty="0"/>
              <a:t> iteration. Narrow down candidates from the 1</a:t>
            </a:r>
            <a:r>
              <a:rPr lang="en-US" baseline="30000" dirty="0"/>
              <a:t>st</a:t>
            </a:r>
            <a:r>
              <a:rPr lang="en-US" dirty="0"/>
              <a:t> iteration</a:t>
            </a:r>
          </a:p>
          <a:p>
            <a:pPr lvl="1"/>
            <a:r>
              <a:rPr lang="en-US" dirty="0"/>
              <a:t>Speed is tied to the number of cores in the machine. I have 4 cores, so I used only 12 explorers and 50 expeditions the first run and 12 explorers and 8 expeditions for second run</a:t>
            </a:r>
          </a:p>
          <a:p>
            <a:endParaRPr lang="en-US" dirty="0"/>
          </a:p>
        </p:txBody>
      </p:sp>
      <p:sp>
        <p:nvSpPr>
          <p:cNvPr id="5" name="Slide Number Placeholder 4">
            <a:extLst>
              <a:ext uri="{FF2B5EF4-FFF2-40B4-BE49-F238E27FC236}">
                <a16:creationId xmlns:a16="http://schemas.microsoft.com/office/drawing/2014/main" id="{734D8C34-34F9-4402-A1BB-B108B4A3AEFB}"/>
              </a:ext>
            </a:extLst>
          </p:cNvPr>
          <p:cNvSpPr>
            <a:spLocks noGrp="1"/>
          </p:cNvSpPr>
          <p:nvPr>
            <p:ph type="sldNum" sz="quarter" idx="12"/>
          </p:nvPr>
        </p:nvSpPr>
        <p:spPr/>
        <p:txBody>
          <a:bodyPr/>
          <a:lstStyle/>
          <a:p>
            <a:fld id="{2C0260B3-B210-404E-8A5D-E569A5D7D4AB}" type="slidenum">
              <a:rPr lang="en-US" smtClean="0"/>
              <a:t>14</a:t>
            </a:fld>
            <a:endParaRPr lang="en-US"/>
          </a:p>
        </p:txBody>
      </p:sp>
    </p:spTree>
    <p:extLst>
      <p:ext uri="{BB962C8B-B14F-4D97-AF65-F5344CB8AC3E}">
        <p14:creationId xmlns:p14="http://schemas.microsoft.com/office/powerpoint/2010/main" val="147168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F1D20-4262-4FD8-9850-6B9B465EF965}"/>
              </a:ext>
            </a:extLst>
          </p:cNvPr>
          <p:cNvSpPr>
            <a:spLocks noGrp="1"/>
          </p:cNvSpPr>
          <p:nvPr>
            <p:ph type="title"/>
          </p:nvPr>
        </p:nvSpPr>
        <p:spPr/>
        <p:txBody>
          <a:bodyPr/>
          <a:lstStyle/>
          <a:p>
            <a:r>
              <a:rPr lang="en-US" dirty="0"/>
              <a:t>PES explorer 1</a:t>
            </a:r>
            <a:r>
              <a:rPr lang="en-US" baseline="30000" dirty="0"/>
              <a:t>st</a:t>
            </a:r>
            <a:r>
              <a:rPr lang="en-US" dirty="0"/>
              <a:t> run</a:t>
            </a:r>
          </a:p>
        </p:txBody>
      </p:sp>
      <p:sp>
        <p:nvSpPr>
          <p:cNvPr id="3" name="Content Placeholder 2">
            <a:extLst>
              <a:ext uri="{FF2B5EF4-FFF2-40B4-BE49-F238E27FC236}">
                <a16:creationId xmlns:a16="http://schemas.microsoft.com/office/drawing/2014/main" id="{51D042EC-7446-48F2-9E2C-486C55883DA4}"/>
              </a:ext>
            </a:extLst>
          </p:cNvPr>
          <p:cNvSpPr>
            <a:spLocks noGrp="1"/>
          </p:cNvSpPr>
          <p:nvPr>
            <p:ph idx="1"/>
          </p:nvPr>
        </p:nvSpPr>
        <p:spPr/>
        <p:txBody>
          <a:bodyPr/>
          <a:lstStyle/>
          <a:p>
            <a:r>
              <a:rPr lang="en-US" dirty="0"/>
              <a:t>Many states, most of which do not correspond to any physical reality</a:t>
            </a:r>
          </a:p>
          <a:p>
            <a:endParaRPr lang="en-US" dirty="0"/>
          </a:p>
        </p:txBody>
      </p:sp>
      <p:graphicFrame>
        <p:nvGraphicFramePr>
          <p:cNvPr id="4" name="Object 3">
            <a:extLst>
              <a:ext uri="{FF2B5EF4-FFF2-40B4-BE49-F238E27FC236}">
                <a16:creationId xmlns:a16="http://schemas.microsoft.com/office/drawing/2014/main" id="{219A7AFC-D25C-466F-8663-BE7F924E8ACE}"/>
              </a:ext>
            </a:extLst>
          </p:cNvPr>
          <p:cNvGraphicFramePr>
            <a:graphicFrameLocks noChangeAspect="1"/>
          </p:cNvGraphicFramePr>
          <p:nvPr>
            <p:extLst>
              <p:ext uri="{D42A27DB-BD31-4B8C-83A1-F6EECF244321}">
                <p14:modId xmlns:p14="http://schemas.microsoft.com/office/powerpoint/2010/main" val="2444721668"/>
              </p:ext>
            </p:extLst>
          </p:nvPr>
        </p:nvGraphicFramePr>
        <p:xfrm>
          <a:off x="84841" y="1628704"/>
          <a:ext cx="8461523" cy="4697779"/>
        </p:xfrm>
        <a:graphic>
          <a:graphicData uri="http://schemas.openxmlformats.org/presentationml/2006/ole">
            <mc:AlternateContent xmlns:mc="http://schemas.openxmlformats.org/markup-compatibility/2006">
              <mc:Choice xmlns:v="urn:schemas-microsoft-com:vml" Requires="v">
                <p:oleObj spid="_x0000_s36865" name="Bitmap Image" r:id="rId3" imgW="11677680" imgH="6483240" progId="Paint.Picture">
                  <p:embed/>
                </p:oleObj>
              </mc:Choice>
              <mc:Fallback>
                <p:oleObj name="Bitmap Image" r:id="rId3" imgW="11677680" imgH="6483240" progId="Paint.Picture">
                  <p:embed/>
                  <p:pic>
                    <p:nvPicPr>
                      <p:cNvPr id="4" name="Object 3">
                        <a:extLst>
                          <a:ext uri="{FF2B5EF4-FFF2-40B4-BE49-F238E27FC236}">
                            <a16:creationId xmlns:a16="http://schemas.microsoft.com/office/drawing/2014/main" id="{219A7AFC-D25C-466F-8663-BE7F924E8ACE}"/>
                          </a:ext>
                        </a:extLst>
                      </p:cNvPr>
                      <p:cNvPicPr/>
                      <p:nvPr/>
                    </p:nvPicPr>
                    <p:blipFill>
                      <a:blip r:embed="rId4"/>
                      <a:stretch>
                        <a:fillRect/>
                      </a:stretch>
                    </p:blipFill>
                    <p:spPr>
                      <a:xfrm>
                        <a:off x="84841" y="1628704"/>
                        <a:ext cx="8461523" cy="4697779"/>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BE02DF2F-F57A-40F9-84A2-8D6B1B224C74}"/>
              </a:ext>
            </a:extLst>
          </p:cNvPr>
          <p:cNvSpPr txBox="1"/>
          <p:nvPr/>
        </p:nvSpPr>
        <p:spPr>
          <a:xfrm rot="16200000">
            <a:off x="2236764" y="3955704"/>
            <a:ext cx="2018373" cy="308418"/>
          </a:xfrm>
          <a:prstGeom prst="rect">
            <a:avLst/>
          </a:prstGeom>
          <a:noFill/>
        </p:spPr>
        <p:txBody>
          <a:bodyPr wrap="none" rtlCol="0">
            <a:spAutoFit/>
          </a:bodyPr>
          <a:lstStyle/>
          <a:p>
            <a:r>
              <a:rPr lang="en-US" dirty="0"/>
              <a:t>Relative Energy (Hartree)</a:t>
            </a:r>
          </a:p>
        </p:txBody>
      </p:sp>
      <p:cxnSp>
        <p:nvCxnSpPr>
          <p:cNvPr id="7" name="Straight Connector 6">
            <a:extLst>
              <a:ext uri="{FF2B5EF4-FFF2-40B4-BE49-F238E27FC236}">
                <a16:creationId xmlns:a16="http://schemas.microsoft.com/office/drawing/2014/main" id="{9D4901AF-76D4-4532-9729-F7D40AD1F19B}"/>
              </a:ext>
            </a:extLst>
          </p:cNvPr>
          <p:cNvCxnSpPr/>
          <p:nvPr/>
        </p:nvCxnSpPr>
        <p:spPr>
          <a:xfrm>
            <a:off x="3119877" y="6246055"/>
            <a:ext cx="5806074" cy="0"/>
          </a:xfrm>
          <a:prstGeom prst="line">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1831AC5-A889-4643-8192-606931BD1C6C}"/>
              </a:ext>
            </a:extLst>
          </p:cNvPr>
          <p:cNvSpPr txBox="1"/>
          <p:nvPr/>
        </p:nvSpPr>
        <p:spPr>
          <a:xfrm>
            <a:off x="3501851" y="5989150"/>
            <a:ext cx="4635693" cy="308418"/>
          </a:xfrm>
          <a:prstGeom prst="rect">
            <a:avLst/>
          </a:prstGeom>
          <a:noFill/>
        </p:spPr>
        <p:txBody>
          <a:bodyPr wrap="none" rtlCol="0">
            <a:spAutoFit/>
          </a:bodyPr>
          <a:lstStyle/>
          <a:p>
            <a:r>
              <a:rPr lang="en-US" dirty="0"/>
              <a:t>State number (each state is an updated search conformation)</a:t>
            </a:r>
          </a:p>
        </p:txBody>
      </p:sp>
      <p:sp>
        <p:nvSpPr>
          <p:cNvPr id="9" name="TextBox 8">
            <a:extLst>
              <a:ext uri="{FF2B5EF4-FFF2-40B4-BE49-F238E27FC236}">
                <a16:creationId xmlns:a16="http://schemas.microsoft.com/office/drawing/2014/main" id="{1CE092C6-489F-487C-A83B-9759F5D8D011}"/>
              </a:ext>
            </a:extLst>
          </p:cNvPr>
          <p:cNvSpPr txBox="1"/>
          <p:nvPr/>
        </p:nvSpPr>
        <p:spPr>
          <a:xfrm>
            <a:off x="157759" y="5479433"/>
            <a:ext cx="783228" cy="308418"/>
          </a:xfrm>
          <a:prstGeom prst="rect">
            <a:avLst/>
          </a:prstGeom>
          <a:noFill/>
        </p:spPr>
        <p:txBody>
          <a:bodyPr wrap="none" rtlCol="0">
            <a:spAutoFit/>
          </a:bodyPr>
          <a:lstStyle/>
          <a:p>
            <a:r>
              <a:rPr lang="en-US" dirty="0"/>
              <a:t>State 10</a:t>
            </a:r>
          </a:p>
        </p:txBody>
      </p:sp>
      <p:sp>
        <p:nvSpPr>
          <p:cNvPr id="10" name="Oval 9">
            <a:extLst>
              <a:ext uri="{FF2B5EF4-FFF2-40B4-BE49-F238E27FC236}">
                <a16:creationId xmlns:a16="http://schemas.microsoft.com/office/drawing/2014/main" id="{9C1E71DB-3A11-4D78-9C34-84B4DF17ACE2}"/>
              </a:ext>
            </a:extLst>
          </p:cNvPr>
          <p:cNvSpPr/>
          <p:nvPr/>
        </p:nvSpPr>
        <p:spPr>
          <a:xfrm>
            <a:off x="3501851" y="5169877"/>
            <a:ext cx="381837" cy="42203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Connector: Elbow 11">
            <a:extLst>
              <a:ext uri="{FF2B5EF4-FFF2-40B4-BE49-F238E27FC236}">
                <a16:creationId xmlns:a16="http://schemas.microsoft.com/office/drawing/2014/main" id="{59687C29-9ECB-482F-8CCD-803C78A8B419}"/>
              </a:ext>
            </a:extLst>
          </p:cNvPr>
          <p:cNvCxnSpPr>
            <a:cxnSpLocks/>
            <a:stCxn id="9" idx="3"/>
          </p:cNvCxnSpPr>
          <p:nvPr/>
        </p:nvCxnSpPr>
        <p:spPr>
          <a:xfrm flipV="1">
            <a:off x="940987" y="5390942"/>
            <a:ext cx="2560864" cy="2427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Slide Number Placeholder 14">
            <a:extLst>
              <a:ext uri="{FF2B5EF4-FFF2-40B4-BE49-F238E27FC236}">
                <a16:creationId xmlns:a16="http://schemas.microsoft.com/office/drawing/2014/main" id="{CE7E503B-DC14-4179-84DC-AFD419A72CDF}"/>
              </a:ext>
            </a:extLst>
          </p:cNvPr>
          <p:cNvSpPr>
            <a:spLocks noGrp="1"/>
          </p:cNvSpPr>
          <p:nvPr>
            <p:ph type="sldNum" sz="quarter" idx="12"/>
          </p:nvPr>
        </p:nvSpPr>
        <p:spPr/>
        <p:txBody>
          <a:bodyPr/>
          <a:lstStyle/>
          <a:p>
            <a:fld id="{2C0260B3-B210-404E-8A5D-E569A5D7D4AB}" type="slidenum">
              <a:rPr lang="en-US" smtClean="0"/>
              <a:t>15</a:t>
            </a:fld>
            <a:endParaRPr lang="en-US"/>
          </a:p>
        </p:txBody>
      </p:sp>
    </p:spTree>
    <p:extLst>
      <p:ext uri="{BB962C8B-B14F-4D97-AF65-F5344CB8AC3E}">
        <p14:creationId xmlns:p14="http://schemas.microsoft.com/office/powerpoint/2010/main" val="3111262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BCDFD-C91E-414E-A2D2-5BA3E5590585}"/>
              </a:ext>
            </a:extLst>
          </p:cNvPr>
          <p:cNvSpPr>
            <a:spLocks noGrp="1"/>
          </p:cNvSpPr>
          <p:nvPr>
            <p:ph type="title"/>
          </p:nvPr>
        </p:nvSpPr>
        <p:spPr/>
        <p:txBody>
          <a:bodyPr/>
          <a:lstStyle/>
          <a:p>
            <a:r>
              <a:rPr lang="en-US" dirty="0"/>
              <a:t>Transition State </a:t>
            </a:r>
          </a:p>
        </p:txBody>
      </p:sp>
      <p:graphicFrame>
        <p:nvGraphicFramePr>
          <p:cNvPr id="4" name="Content Placeholder 3">
            <a:extLst>
              <a:ext uri="{FF2B5EF4-FFF2-40B4-BE49-F238E27FC236}">
                <a16:creationId xmlns:a16="http://schemas.microsoft.com/office/drawing/2014/main" id="{700C5144-87E8-4A35-AA19-D3D8C7F95421}"/>
              </a:ext>
            </a:extLst>
          </p:cNvPr>
          <p:cNvGraphicFramePr>
            <a:graphicFrameLocks noGrp="1" noChangeAspect="1"/>
          </p:cNvGraphicFramePr>
          <p:nvPr>
            <p:ph idx="1"/>
            <p:extLst>
              <p:ext uri="{D42A27DB-BD31-4B8C-83A1-F6EECF244321}">
                <p14:modId xmlns:p14="http://schemas.microsoft.com/office/powerpoint/2010/main" val="861919360"/>
              </p:ext>
            </p:extLst>
          </p:nvPr>
        </p:nvGraphicFramePr>
        <p:xfrm>
          <a:off x="309707" y="1085303"/>
          <a:ext cx="7756287" cy="4664716"/>
        </p:xfrm>
        <a:graphic>
          <a:graphicData uri="http://schemas.openxmlformats.org/presentationml/2006/ole">
            <mc:AlternateContent xmlns:mc="http://schemas.openxmlformats.org/markup-compatibility/2006">
              <mc:Choice xmlns:v="urn:schemas-microsoft-com:vml" Requires="v">
                <p:oleObj spid="_x0000_s37889" name="Bitmap Image" r:id="rId3" imgW="10801440" imgH="6496200" progId="Paint.Picture">
                  <p:embed/>
                </p:oleObj>
              </mc:Choice>
              <mc:Fallback>
                <p:oleObj name="Bitmap Image" r:id="rId3" imgW="10801440" imgH="6496200" progId="Paint.Picture">
                  <p:embed/>
                  <p:pic>
                    <p:nvPicPr>
                      <p:cNvPr id="4" name="Content Placeholder 3">
                        <a:extLst>
                          <a:ext uri="{FF2B5EF4-FFF2-40B4-BE49-F238E27FC236}">
                            <a16:creationId xmlns:a16="http://schemas.microsoft.com/office/drawing/2014/main" id="{700C5144-87E8-4A35-AA19-D3D8C7F95421}"/>
                          </a:ext>
                        </a:extLst>
                      </p:cNvPr>
                      <p:cNvPicPr/>
                      <p:nvPr/>
                    </p:nvPicPr>
                    <p:blipFill>
                      <a:blip r:embed="rId4"/>
                      <a:stretch>
                        <a:fillRect/>
                      </a:stretch>
                    </p:blipFill>
                    <p:spPr>
                      <a:xfrm>
                        <a:off x="309707" y="1085303"/>
                        <a:ext cx="7756287" cy="4664716"/>
                      </a:xfrm>
                      <a:prstGeom prst="rect">
                        <a:avLst/>
                      </a:prstGeom>
                    </p:spPr>
                  </p:pic>
                </p:oleObj>
              </mc:Fallback>
            </mc:AlternateContent>
          </a:graphicData>
        </a:graphic>
      </p:graphicFrame>
      <p:sp>
        <p:nvSpPr>
          <p:cNvPr id="5" name="Oval 4">
            <a:extLst>
              <a:ext uri="{FF2B5EF4-FFF2-40B4-BE49-F238E27FC236}">
                <a16:creationId xmlns:a16="http://schemas.microsoft.com/office/drawing/2014/main" id="{72BC044A-7AF8-4F93-B1E5-A53FEFF276C9}"/>
              </a:ext>
            </a:extLst>
          </p:cNvPr>
          <p:cNvSpPr/>
          <p:nvPr/>
        </p:nvSpPr>
        <p:spPr>
          <a:xfrm>
            <a:off x="5325035" y="2286000"/>
            <a:ext cx="484094" cy="788894"/>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2AE6B7E3-6142-47AF-B1A4-AA191E831DAE}"/>
              </a:ext>
            </a:extLst>
          </p:cNvPr>
          <p:cNvCxnSpPr>
            <a:cxnSpLocks/>
          </p:cNvCxnSpPr>
          <p:nvPr/>
        </p:nvCxnSpPr>
        <p:spPr>
          <a:xfrm>
            <a:off x="5044044" y="5679464"/>
            <a:ext cx="3409949" cy="0"/>
          </a:xfrm>
          <a:prstGeom prst="line">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8325248-B509-45AB-8472-446218783EAE}"/>
              </a:ext>
            </a:extLst>
          </p:cNvPr>
          <p:cNvSpPr txBox="1"/>
          <p:nvPr/>
        </p:nvSpPr>
        <p:spPr>
          <a:xfrm>
            <a:off x="5653292" y="5679464"/>
            <a:ext cx="1213123" cy="308418"/>
          </a:xfrm>
          <a:prstGeom prst="rect">
            <a:avLst/>
          </a:prstGeom>
          <a:noFill/>
        </p:spPr>
        <p:txBody>
          <a:bodyPr wrap="square">
            <a:spAutoFit/>
          </a:bodyPr>
          <a:lstStyle/>
          <a:p>
            <a:r>
              <a:rPr lang="en-US" dirty="0"/>
              <a:t>State number </a:t>
            </a:r>
          </a:p>
        </p:txBody>
      </p:sp>
      <p:sp>
        <p:nvSpPr>
          <p:cNvPr id="9" name="TextBox 8">
            <a:extLst>
              <a:ext uri="{FF2B5EF4-FFF2-40B4-BE49-F238E27FC236}">
                <a16:creationId xmlns:a16="http://schemas.microsoft.com/office/drawing/2014/main" id="{2E7F8074-F259-485F-BF25-008A3EDAA561}"/>
              </a:ext>
            </a:extLst>
          </p:cNvPr>
          <p:cNvSpPr txBox="1"/>
          <p:nvPr/>
        </p:nvSpPr>
        <p:spPr>
          <a:xfrm>
            <a:off x="309707" y="5062920"/>
            <a:ext cx="783228" cy="308418"/>
          </a:xfrm>
          <a:prstGeom prst="rect">
            <a:avLst/>
          </a:prstGeom>
          <a:noFill/>
        </p:spPr>
        <p:txBody>
          <a:bodyPr wrap="none" rtlCol="0">
            <a:spAutoFit/>
          </a:bodyPr>
          <a:lstStyle/>
          <a:p>
            <a:r>
              <a:rPr lang="en-US" dirty="0"/>
              <a:t>State 19</a:t>
            </a:r>
          </a:p>
        </p:txBody>
      </p:sp>
      <p:sp>
        <p:nvSpPr>
          <p:cNvPr id="11" name="Slide Number Placeholder 10">
            <a:extLst>
              <a:ext uri="{FF2B5EF4-FFF2-40B4-BE49-F238E27FC236}">
                <a16:creationId xmlns:a16="http://schemas.microsoft.com/office/drawing/2014/main" id="{3BAE56C0-18D2-41E3-B57A-A0FD7495C24A}"/>
              </a:ext>
            </a:extLst>
          </p:cNvPr>
          <p:cNvSpPr>
            <a:spLocks noGrp="1"/>
          </p:cNvSpPr>
          <p:nvPr>
            <p:ph type="sldNum" sz="quarter" idx="12"/>
          </p:nvPr>
        </p:nvSpPr>
        <p:spPr/>
        <p:txBody>
          <a:bodyPr/>
          <a:lstStyle/>
          <a:p>
            <a:fld id="{2C0260B3-B210-404E-8A5D-E569A5D7D4AB}" type="slidenum">
              <a:rPr lang="en-US" smtClean="0"/>
              <a:t>16</a:t>
            </a:fld>
            <a:endParaRPr lang="en-US"/>
          </a:p>
        </p:txBody>
      </p:sp>
    </p:spTree>
    <p:extLst>
      <p:ext uri="{BB962C8B-B14F-4D97-AF65-F5344CB8AC3E}">
        <p14:creationId xmlns:p14="http://schemas.microsoft.com/office/powerpoint/2010/main" val="2239012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F4533-D748-4150-BFD4-C003CACB01CC}"/>
              </a:ext>
            </a:extLst>
          </p:cNvPr>
          <p:cNvSpPr>
            <a:spLocks noGrp="1"/>
          </p:cNvSpPr>
          <p:nvPr>
            <p:ph type="title"/>
          </p:nvPr>
        </p:nvSpPr>
        <p:spPr/>
        <p:txBody>
          <a:bodyPr/>
          <a:lstStyle/>
          <a:p>
            <a:r>
              <a:rPr lang="en-US" dirty="0"/>
              <a:t>PES final run</a:t>
            </a:r>
          </a:p>
        </p:txBody>
      </p:sp>
      <p:sp>
        <p:nvSpPr>
          <p:cNvPr id="3" name="Content Placeholder 2">
            <a:extLst>
              <a:ext uri="{FF2B5EF4-FFF2-40B4-BE49-F238E27FC236}">
                <a16:creationId xmlns:a16="http://schemas.microsoft.com/office/drawing/2014/main" id="{ED7DD883-6951-4CD1-B5BE-2486BD6EB87B}"/>
              </a:ext>
            </a:extLst>
          </p:cNvPr>
          <p:cNvSpPr>
            <a:spLocks noGrp="1"/>
          </p:cNvSpPr>
          <p:nvPr>
            <p:ph idx="1"/>
          </p:nvPr>
        </p:nvSpPr>
        <p:spPr/>
        <p:txBody>
          <a:bodyPr/>
          <a:lstStyle/>
          <a:p>
            <a:r>
              <a:rPr lang="en-US" dirty="0"/>
              <a:t>It has been narrowed down to five states for which GAMESS and AMS seem to be in agreement (mostly)</a:t>
            </a:r>
          </a:p>
        </p:txBody>
      </p:sp>
      <p:graphicFrame>
        <p:nvGraphicFramePr>
          <p:cNvPr id="5" name="Object 4">
            <a:extLst>
              <a:ext uri="{FF2B5EF4-FFF2-40B4-BE49-F238E27FC236}">
                <a16:creationId xmlns:a16="http://schemas.microsoft.com/office/drawing/2014/main" id="{F0E5C1EB-DB76-4092-955E-F35713995C63}"/>
              </a:ext>
            </a:extLst>
          </p:cNvPr>
          <p:cNvGraphicFramePr>
            <a:graphicFrameLocks noChangeAspect="1"/>
          </p:cNvGraphicFramePr>
          <p:nvPr>
            <p:extLst>
              <p:ext uri="{D42A27DB-BD31-4B8C-83A1-F6EECF244321}">
                <p14:modId xmlns:p14="http://schemas.microsoft.com/office/powerpoint/2010/main" val="1061413551"/>
              </p:ext>
            </p:extLst>
          </p:nvPr>
        </p:nvGraphicFramePr>
        <p:xfrm>
          <a:off x="232846" y="1893528"/>
          <a:ext cx="8153704" cy="4507272"/>
        </p:xfrm>
        <a:graphic>
          <a:graphicData uri="http://schemas.openxmlformats.org/presentationml/2006/ole">
            <mc:AlternateContent xmlns:mc="http://schemas.openxmlformats.org/markup-compatibility/2006">
              <mc:Choice xmlns:v="urn:schemas-microsoft-com:vml" Requires="v">
                <p:oleObj spid="_x0000_s38913" name="Bitmap Image" r:id="rId3" imgW="11728440" imgH="6483240" progId="Paint.Picture">
                  <p:embed/>
                </p:oleObj>
              </mc:Choice>
              <mc:Fallback>
                <p:oleObj name="Bitmap Image" r:id="rId3" imgW="11728440" imgH="6483240" progId="Paint.Picture">
                  <p:embed/>
                  <p:pic>
                    <p:nvPicPr>
                      <p:cNvPr id="5" name="Object 4">
                        <a:extLst>
                          <a:ext uri="{FF2B5EF4-FFF2-40B4-BE49-F238E27FC236}">
                            <a16:creationId xmlns:a16="http://schemas.microsoft.com/office/drawing/2014/main" id="{F0E5C1EB-DB76-4092-955E-F35713995C63}"/>
                          </a:ext>
                        </a:extLst>
                      </p:cNvPr>
                      <p:cNvPicPr/>
                      <p:nvPr/>
                    </p:nvPicPr>
                    <p:blipFill>
                      <a:blip r:embed="rId4"/>
                      <a:stretch>
                        <a:fillRect/>
                      </a:stretch>
                    </p:blipFill>
                    <p:spPr>
                      <a:xfrm>
                        <a:off x="232846" y="1893528"/>
                        <a:ext cx="8153704" cy="4507272"/>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1628B722-F294-40CC-94A3-06EACEE7D6F9}"/>
              </a:ext>
            </a:extLst>
          </p:cNvPr>
          <p:cNvCxnSpPr>
            <a:cxnSpLocks/>
          </p:cNvCxnSpPr>
          <p:nvPr/>
        </p:nvCxnSpPr>
        <p:spPr>
          <a:xfrm>
            <a:off x="4859689" y="6326483"/>
            <a:ext cx="3409949" cy="0"/>
          </a:xfrm>
          <a:prstGeom prst="line">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44F2599-CFAD-4B13-A41B-70D9DE7265BE}"/>
              </a:ext>
            </a:extLst>
          </p:cNvPr>
          <p:cNvSpPr txBox="1"/>
          <p:nvPr/>
        </p:nvSpPr>
        <p:spPr>
          <a:xfrm>
            <a:off x="6361214" y="6060689"/>
            <a:ext cx="1213123" cy="308418"/>
          </a:xfrm>
          <a:prstGeom prst="rect">
            <a:avLst/>
          </a:prstGeom>
          <a:noFill/>
        </p:spPr>
        <p:txBody>
          <a:bodyPr wrap="square">
            <a:spAutoFit/>
          </a:bodyPr>
          <a:lstStyle/>
          <a:p>
            <a:r>
              <a:rPr lang="en-US" dirty="0"/>
              <a:t>State number </a:t>
            </a:r>
          </a:p>
        </p:txBody>
      </p:sp>
      <p:sp>
        <p:nvSpPr>
          <p:cNvPr id="4" name="TextBox 3">
            <a:extLst>
              <a:ext uri="{FF2B5EF4-FFF2-40B4-BE49-F238E27FC236}">
                <a16:creationId xmlns:a16="http://schemas.microsoft.com/office/drawing/2014/main" id="{D4C9D3CE-658A-4118-B62E-047DEDDFAA07}"/>
              </a:ext>
            </a:extLst>
          </p:cNvPr>
          <p:cNvSpPr txBox="1"/>
          <p:nvPr/>
        </p:nvSpPr>
        <p:spPr>
          <a:xfrm>
            <a:off x="297712" y="5746955"/>
            <a:ext cx="783228" cy="308418"/>
          </a:xfrm>
          <a:prstGeom prst="rect">
            <a:avLst/>
          </a:prstGeom>
          <a:noFill/>
        </p:spPr>
        <p:txBody>
          <a:bodyPr wrap="none" rtlCol="0">
            <a:spAutoFit/>
          </a:bodyPr>
          <a:lstStyle/>
          <a:p>
            <a:r>
              <a:rPr lang="en-US" dirty="0"/>
              <a:t>State 16</a:t>
            </a:r>
          </a:p>
        </p:txBody>
      </p:sp>
      <p:sp>
        <p:nvSpPr>
          <p:cNvPr id="8" name="Oval 7">
            <a:extLst>
              <a:ext uri="{FF2B5EF4-FFF2-40B4-BE49-F238E27FC236}">
                <a16:creationId xmlns:a16="http://schemas.microsoft.com/office/drawing/2014/main" id="{3274FE51-B01C-4C92-A43F-822F561B44DA}"/>
              </a:ext>
            </a:extLst>
          </p:cNvPr>
          <p:cNvSpPr/>
          <p:nvPr/>
        </p:nvSpPr>
        <p:spPr>
          <a:xfrm>
            <a:off x="7240772" y="3404962"/>
            <a:ext cx="520995" cy="47060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EAAB27E4-2705-4CB5-82ED-258A947A3FA0}"/>
              </a:ext>
            </a:extLst>
          </p:cNvPr>
          <p:cNvSpPr>
            <a:spLocks noGrp="1"/>
          </p:cNvSpPr>
          <p:nvPr>
            <p:ph type="sldNum" sz="quarter" idx="12"/>
          </p:nvPr>
        </p:nvSpPr>
        <p:spPr/>
        <p:txBody>
          <a:bodyPr/>
          <a:lstStyle/>
          <a:p>
            <a:fld id="{2C0260B3-B210-404E-8A5D-E569A5D7D4AB}" type="slidenum">
              <a:rPr lang="en-US" smtClean="0"/>
              <a:t>17</a:t>
            </a:fld>
            <a:endParaRPr lang="en-US"/>
          </a:p>
        </p:txBody>
      </p:sp>
    </p:spTree>
    <p:extLst>
      <p:ext uri="{BB962C8B-B14F-4D97-AF65-F5344CB8AC3E}">
        <p14:creationId xmlns:p14="http://schemas.microsoft.com/office/powerpoint/2010/main" val="3878986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AF247-EA07-4505-A8FE-DD3CD9A5F9F2}"/>
              </a:ext>
            </a:extLst>
          </p:cNvPr>
          <p:cNvSpPr>
            <a:spLocks noGrp="1"/>
          </p:cNvSpPr>
          <p:nvPr>
            <p:ph type="title"/>
          </p:nvPr>
        </p:nvSpPr>
        <p:spPr/>
        <p:txBody>
          <a:bodyPr/>
          <a:lstStyle/>
          <a:p>
            <a:r>
              <a:rPr lang="en-US" dirty="0"/>
              <a:t>Vibrational spectra and density of states</a:t>
            </a:r>
          </a:p>
        </p:txBody>
      </p:sp>
      <p:sp>
        <p:nvSpPr>
          <p:cNvPr id="3" name="Content Placeholder 2">
            <a:extLst>
              <a:ext uri="{FF2B5EF4-FFF2-40B4-BE49-F238E27FC236}">
                <a16:creationId xmlns:a16="http://schemas.microsoft.com/office/drawing/2014/main" id="{CB71C511-C35A-4E38-BFAB-90949AB7E34D}"/>
              </a:ext>
            </a:extLst>
          </p:cNvPr>
          <p:cNvSpPr>
            <a:spLocks noGrp="1"/>
          </p:cNvSpPr>
          <p:nvPr>
            <p:ph idx="1"/>
          </p:nvPr>
        </p:nvSpPr>
        <p:spPr/>
        <p:txBody>
          <a:bodyPr/>
          <a:lstStyle/>
          <a:p>
            <a:r>
              <a:rPr lang="en-US" dirty="0"/>
              <a:t>Both are important in understanding the mechanisms at work and how we might implement a functioning circuit</a:t>
            </a:r>
          </a:p>
        </p:txBody>
      </p:sp>
      <p:pic>
        <p:nvPicPr>
          <p:cNvPr id="4" name="Picture 3">
            <a:extLst>
              <a:ext uri="{FF2B5EF4-FFF2-40B4-BE49-F238E27FC236}">
                <a16:creationId xmlns:a16="http://schemas.microsoft.com/office/drawing/2014/main" id="{06AD57F9-C69C-431C-97E0-A296ABD71959}"/>
              </a:ext>
            </a:extLst>
          </p:cNvPr>
          <p:cNvPicPr>
            <a:picLocks noChangeAspect="1"/>
          </p:cNvPicPr>
          <p:nvPr/>
        </p:nvPicPr>
        <p:blipFill>
          <a:blip r:embed="rId2"/>
          <a:stretch>
            <a:fillRect/>
          </a:stretch>
        </p:blipFill>
        <p:spPr>
          <a:xfrm>
            <a:off x="606287" y="1686974"/>
            <a:ext cx="5943600" cy="3152775"/>
          </a:xfrm>
          <a:prstGeom prst="rect">
            <a:avLst/>
          </a:prstGeom>
        </p:spPr>
      </p:pic>
      <p:sp>
        <p:nvSpPr>
          <p:cNvPr id="6" name="TextBox 5">
            <a:extLst>
              <a:ext uri="{FF2B5EF4-FFF2-40B4-BE49-F238E27FC236}">
                <a16:creationId xmlns:a16="http://schemas.microsoft.com/office/drawing/2014/main" id="{98D883AB-007A-42E7-80C8-FCF117E3C465}"/>
              </a:ext>
            </a:extLst>
          </p:cNvPr>
          <p:cNvSpPr txBox="1"/>
          <p:nvPr/>
        </p:nvSpPr>
        <p:spPr>
          <a:xfrm>
            <a:off x="485275" y="4950100"/>
            <a:ext cx="8157541" cy="1397947"/>
          </a:xfrm>
          <a:prstGeom prst="rect">
            <a:avLst/>
          </a:prstGeom>
          <a:noFill/>
        </p:spPr>
        <p:txBody>
          <a:bodyPr wrap="square">
            <a:spAutoFit/>
          </a:bodyPr>
          <a:lstStyle/>
          <a:p>
            <a:pPr marL="0" marR="0" algn="just">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Vibrational spectra of the ground state (A) vs the transition state (B). The stretching mode of H11-O6 (circled) is the single imaginary vibrational mode at -886 cm</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 </a:t>
            </a:r>
            <a:r>
              <a:rPr lang="en-US" sz="1600" dirty="0">
                <a:effectLst/>
                <a:latin typeface="Calibri" panose="020F0502020204030204" pitchFamily="34" charset="0"/>
                <a:ea typeface="Calibri" panose="020F0502020204030204" pitchFamily="34" charset="0"/>
                <a:cs typeface="Times New Roman" panose="02020603050405020304" pitchFamily="18" charset="0"/>
              </a:rPr>
              <a:t>in the tautomeric transition state Note the appearance of the peak at 2005 cm</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in the transition state and the split carbonyl peaks at 3282 cm</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and 3607 cm</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in the ground state appear as a single peak at 3395 cm</a:t>
            </a:r>
            <a:r>
              <a:rPr lang="en-US" sz="16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en-US" sz="1600" dirty="0">
                <a:effectLst/>
                <a:latin typeface="Calibri" panose="020F0502020204030204" pitchFamily="34" charset="0"/>
                <a:ea typeface="Calibri" panose="020F0502020204030204" pitchFamily="34" charset="0"/>
                <a:cs typeface="Times New Roman" panose="02020603050405020304" pitchFamily="18" charset="0"/>
              </a:rPr>
              <a:t> in the transition state.</a:t>
            </a:r>
          </a:p>
        </p:txBody>
      </p:sp>
      <p:sp>
        <p:nvSpPr>
          <p:cNvPr id="7" name="Oval 6">
            <a:extLst>
              <a:ext uri="{FF2B5EF4-FFF2-40B4-BE49-F238E27FC236}">
                <a16:creationId xmlns:a16="http://schemas.microsoft.com/office/drawing/2014/main" id="{A72733EF-29D5-4ACA-BA09-2DCFC6612FEC}"/>
              </a:ext>
            </a:extLst>
          </p:cNvPr>
          <p:cNvSpPr/>
          <p:nvPr/>
        </p:nvSpPr>
        <p:spPr>
          <a:xfrm rot="1696934">
            <a:off x="2346650" y="3706536"/>
            <a:ext cx="366059" cy="7178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D12FC685-2752-4A5A-A475-CA306196331D}"/>
              </a:ext>
            </a:extLst>
          </p:cNvPr>
          <p:cNvSpPr>
            <a:spLocks noGrp="1"/>
          </p:cNvSpPr>
          <p:nvPr>
            <p:ph type="sldNum" sz="quarter" idx="12"/>
          </p:nvPr>
        </p:nvSpPr>
        <p:spPr/>
        <p:txBody>
          <a:bodyPr/>
          <a:lstStyle/>
          <a:p>
            <a:fld id="{2C0260B3-B210-404E-8A5D-E569A5D7D4AB}" type="slidenum">
              <a:rPr lang="en-US" smtClean="0"/>
              <a:t>18</a:t>
            </a:fld>
            <a:endParaRPr lang="en-US"/>
          </a:p>
        </p:txBody>
      </p:sp>
    </p:spTree>
    <p:extLst>
      <p:ext uri="{BB962C8B-B14F-4D97-AF65-F5344CB8AC3E}">
        <p14:creationId xmlns:p14="http://schemas.microsoft.com/office/powerpoint/2010/main" val="3668131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11D68A-3321-4330-9888-E741C0E50219}"/>
              </a:ext>
            </a:extLst>
          </p:cNvPr>
          <p:cNvSpPr>
            <a:spLocks noGrp="1"/>
          </p:cNvSpPr>
          <p:nvPr>
            <p:ph idx="1"/>
          </p:nvPr>
        </p:nvSpPr>
        <p:spPr/>
        <p:txBody>
          <a:bodyPr>
            <a:normAutofit/>
          </a:bodyPr>
          <a:lstStyle/>
          <a:p>
            <a:r>
              <a:rPr lang="en-US" sz="1600" dirty="0"/>
              <a:t>AMS uses a non-equilibrium Green’s function approach to simulate electron transport</a:t>
            </a:r>
          </a:p>
          <a:p>
            <a:r>
              <a:rPr lang="en-US" sz="1600" dirty="0"/>
              <a:t>There is much refinement to be done on these models. We need to include the polarization reversal that occurs under tautomerization. And deep dives into the practical interpretation of the simulation results are to be conducted.</a:t>
            </a:r>
          </a:p>
          <a:p>
            <a:r>
              <a:rPr lang="en-US" sz="1600" dirty="0"/>
              <a:t>Additional work is planned to investigate electron and hole mobilities </a:t>
            </a:r>
          </a:p>
        </p:txBody>
      </p:sp>
      <p:sp>
        <p:nvSpPr>
          <p:cNvPr id="2" name="Title 1">
            <a:extLst>
              <a:ext uri="{FF2B5EF4-FFF2-40B4-BE49-F238E27FC236}">
                <a16:creationId xmlns:a16="http://schemas.microsoft.com/office/drawing/2014/main" id="{813A1431-C178-4488-BF5A-0EB7761E2617}"/>
              </a:ext>
            </a:extLst>
          </p:cNvPr>
          <p:cNvSpPr>
            <a:spLocks noGrp="1"/>
          </p:cNvSpPr>
          <p:nvPr>
            <p:ph type="title"/>
          </p:nvPr>
        </p:nvSpPr>
        <p:spPr/>
        <p:txBody>
          <a:bodyPr>
            <a:normAutofit fontScale="90000"/>
          </a:bodyPr>
          <a:lstStyle/>
          <a:p>
            <a:r>
              <a:rPr lang="en-US" dirty="0"/>
              <a:t>Electronic transport through croconic acid. Single molecule circuit simulation</a:t>
            </a:r>
          </a:p>
        </p:txBody>
      </p:sp>
      <p:pic>
        <p:nvPicPr>
          <p:cNvPr id="4" name="Picture 3" descr="Chart, line chart&#10;&#10;Description automatically generated">
            <a:extLst>
              <a:ext uri="{FF2B5EF4-FFF2-40B4-BE49-F238E27FC236}">
                <a16:creationId xmlns:a16="http://schemas.microsoft.com/office/drawing/2014/main" id="{780F2356-A622-4733-91FE-5A1D61D8E49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61108" y="4211435"/>
            <a:ext cx="6432609" cy="2115048"/>
          </a:xfrm>
          <a:prstGeom prst="rect">
            <a:avLst/>
          </a:prstGeom>
        </p:spPr>
      </p:pic>
      <p:sp>
        <p:nvSpPr>
          <p:cNvPr id="9" name="TextBox 8">
            <a:extLst>
              <a:ext uri="{FF2B5EF4-FFF2-40B4-BE49-F238E27FC236}">
                <a16:creationId xmlns:a16="http://schemas.microsoft.com/office/drawing/2014/main" id="{1A1609C2-9BEA-48B1-84C9-32D840B64822}"/>
              </a:ext>
            </a:extLst>
          </p:cNvPr>
          <p:cNvSpPr txBox="1"/>
          <p:nvPr/>
        </p:nvSpPr>
        <p:spPr>
          <a:xfrm>
            <a:off x="5670240" y="5249384"/>
            <a:ext cx="3443412" cy="543162"/>
          </a:xfrm>
          <a:prstGeom prst="rect">
            <a:avLst/>
          </a:prstGeom>
          <a:noFill/>
        </p:spPr>
        <p:txBody>
          <a:bodyPr wrap="square">
            <a:spAutoFit/>
          </a:bodyPr>
          <a:lstStyle/>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I-V  response at zero bias and 10V bias for single molecule croconic acid circuit</a:t>
            </a:r>
          </a:p>
        </p:txBody>
      </p:sp>
      <p:pic>
        <p:nvPicPr>
          <p:cNvPr id="11" name="Picture 10">
            <a:extLst>
              <a:ext uri="{FF2B5EF4-FFF2-40B4-BE49-F238E27FC236}">
                <a16:creationId xmlns:a16="http://schemas.microsoft.com/office/drawing/2014/main" id="{01CF0F3D-4906-4AC7-B2F2-41F3526E30A2}"/>
              </a:ext>
            </a:extLst>
          </p:cNvPr>
          <p:cNvPicPr>
            <a:picLocks noChangeAspect="1"/>
          </p:cNvPicPr>
          <p:nvPr/>
        </p:nvPicPr>
        <p:blipFill>
          <a:blip r:embed="rId3"/>
          <a:stretch>
            <a:fillRect/>
          </a:stretch>
        </p:blipFill>
        <p:spPr>
          <a:xfrm>
            <a:off x="216802" y="2365970"/>
            <a:ext cx="4220026" cy="1668860"/>
          </a:xfrm>
          <a:prstGeom prst="rect">
            <a:avLst/>
          </a:prstGeom>
        </p:spPr>
      </p:pic>
      <p:sp>
        <p:nvSpPr>
          <p:cNvPr id="7" name="TextBox 6">
            <a:extLst>
              <a:ext uri="{FF2B5EF4-FFF2-40B4-BE49-F238E27FC236}">
                <a16:creationId xmlns:a16="http://schemas.microsoft.com/office/drawing/2014/main" id="{B3723C7B-EC86-427A-95A7-A19C53781590}"/>
              </a:ext>
            </a:extLst>
          </p:cNvPr>
          <p:cNvSpPr txBox="1"/>
          <p:nvPr/>
        </p:nvSpPr>
        <p:spPr>
          <a:xfrm>
            <a:off x="4436828" y="2428920"/>
            <a:ext cx="2989690" cy="543162"/>
          </a:xfrm>
          <a:prstGeom prst="rect">
            <a:avLst/>
          </a:prstGeom>
          <a:noFill/>
        </p:spPr>
        <p:txBody>
          <a:bodyPr wrap="square">
            <a:spAutoFit/>
          </a:bodyPr>
          <a:lstStyle/>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Single molecule circuit of croconic acid between gold electrodes</a:t>
            </a:r>
          </a:p>
        </p:txBody>
      </p:sp>
      <p:sp>
        <p:nvSpPr>
          <p:cNvPr id="6" name="Slide Number Placeholder 5">
            <a:extLst>
              <a:ext uri="{FF2B5EF4-FFF2-40B4-BE49-F238E27FC236}">
                <a16:creationId xmlns:a16="http://schemas.microsoft.com/office/drawing/2014/main" id="{4C0C5733-33B3-410B-9053-955E51084CEB}"/>
              </a:ext>
            </a:extLst>
          </p:cNvPr>
          <p:cNvSpPr>
            <a:spLocks noGrp="1"/>
          </p:cNvSpPr>
          <p:nvPr>
            <p:ph type="sldNum" sz="quarter" idx="12"/>
          </p:nvPr>
        </p:nvSpPr>
        <p:spPr/>
        <p:txBody>
          <a:bodyPr/>
          <a:lstStyle/>
          <a:p>
            <a:fld id="{2C0260B3-B210-404E-8A5D-E569A5D7D4AB}" type="slidenum">
              <a:rPr lang="en-US" smtClean="0"/>
              <a:t>19</a:t>
            </a:fld>
            <a:endParaRPr lang="en-US"/>
          </a:p>
        </p:txBody>
      </p:sp>
    </p:spTree>
    <p:extLst>
      <p:ext uri="{BB962C8B-B14F-4D97-AF65-F5344CB8AC3E}">
        <p14:creationId xmlns:p14="http://schemas.microsoft.com/office/powerpoint/2010/main" val="2130326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78912-525E-4D0D-A6E6-418543396DA6}"/>
              </a:ext>
            </a:extLst>
          </p:cNvPr>
          <p:cNvSpPr>
            <a:spLocks noGrp="1"/>
          </p:cNvSpPr>
          <p:nvPr>
            <p:ph type="title"/>
          </p:nvPr>
        </p:nvSpPr>
        <p:spPr/>
        <p:txBody>
          <a:bodyPr/>
          <a:lstStyle/>
          <a:p>
            <a:r>
              <a:rPr lang="en-US" i="1" dirty="0"/>
              <a:t>cis-</a:t>
            </a:r>
            <a:r>
              <a:rPr lang="en-US" dirty="0"/>
              <a:t>  &amp; </a:t>
            </a:r>
            <a:r>
              <a:rPr lang="en-US" i="1" dirty="0"/>
              <a:t>trans-</a:t>
            </a:r>
            <a:r>
              <a:rPr lang="en-US" dirty="0"/>
              <a:t> tautomerism in azobenzene</a:t>
            </a:r>
          </a:p>
        </p:txBody>
      </p:sp>
      <p:sp>
        <p:nvSpPr>
          <p:cNvPr id="3" name="Content Placeholder 2">
            <a:extLst>
              <a:ext uri="{FF2B5EF4-FFF2-40B4-BE49-F238E27FC236}">
                <a16:creationId xmlns:a16="http://schemas.microsoft.com/office/drawing/2014/main" id="{13C659AC-AC66-4C08-9311-E8AB62ADFF77}"/>
              </a:ext>
            </a:extLst>
          </p:cNvPr>
          <p:cNvSpPr>
            <a:spLocks noGrp="1"/>
          </p:cNvSpPr>
          <p:nvPr>
            <p:ph idx="1"/>
          </p:nvPr>
        </p:nvSpPr>
        <p:spPr/>
        <p:txBody>
          <a:bodyPr/>
          <a:lstStyle/>
          <a:p>
            <a:r>
              <a:rPr lang="en-US" dirty="0"/>
              <a:t>Azobenzene can be optically stimulated at UV between the ground state (</a:t>
            </a:r>
            <a:r>
              <a:rPr lang="en-US" i="1" dirty="0"/>
              <a:t>trans-</a:t>
            </a:r>
            <a:r>
              <a:rPr lang="en-US" dirty="0"/>
              <a:t>) and an excited state (</a:t>
            </a:r>
            <a:r>
              <a:rPr lang="en-US" i="1" dirty="0"/>
              <a:t>cis-</a:t>
            </a:r>
            <a:r>
              <a:rPr lang="en-US" dirty="0"/>
              <a:t>) with reasonable thermal stability and reverse switched with visible light</a:t>
            </a:r>
          </a:p>
          <a:p>
            <a:r>
              <a:rPr lang="en-US" dirty="0"/>
              <a:t>Azobenzene, and a number of derivatives are also important candidates for classical organic circuit elements such as </a:t>
            </a:r>
            <a:r>
              <a:rPr lang="en-US" dirty="0" err="1"/>
              <a:t>photoswitches</a:t>
            </a:r>
            <a:r>
              <a:rPr lang="en-US" dirty="0"/>
              <a:t>. In our case, we are interested in quantum memories</a:t>
            </a:r>
          </a:p>
          <a:p>
            <a:r>
              <a:rPr lang="en-US" dirty="0"/>
              <a:t>We are using AMS modeling suite, GAMESS and </a:t>
            </a:r>
            <a:r>
              <a:rPr lang="en-US" dirty="0" err="1"/>
              <a:t>ChemOffice</a:t>
            </a:r>
            <a:r>
              <a:rPr lang="en-US" dirty="0"/>
              <a:t> which has a good MM2 and MM94 modeling interface</a:t>
            </a:r>
          </a:p>
        </p:txBody>
      </p:sp>
      <p:pic>
        <p:nvPicPr>
          <p:cNvPr id="5" name="Picture 4">
            <a:extLst>
              <a:ext uri="{FF2B5EF4-FFF2-40B4-BE49-F238E27FC236}">
                <a16:creationId xmlns:a16="http://schemas.microsoft.com/office/drawing/2014/main" id="{86504384-FCE9-4A72-AA9D-07FE2D1F1487}"/>
              </a:ext>
            </a:extLst>
          </p:cNvPr>
          <p:cNvPicPr>
            <a:picLocks noChangeAspect="1"/>
          </p:cNvPicPr>
          <p:nvPr/>
        </p:nvPicPr>
        <p:blipFill>
          <a:blip r:embed="rId2"/>
          <a:stretch>
            <a:fillRect/>
          </a:stretch>
        </p:blipFill>
        <p:spPr>
          <a:xfrm>
            <a:off x="2695113" y="4664493"/>
            <a:ext cx="3267075" cy="1276350"/>
          </a:xfrm>
          <a:prstGeom prst="rect">
            <a:avLst/>
          </a:prstGeom>
        </p:spPr>
      </p:pic>
      <p:sp>
        <p:nvSpPr>
          <p:cNvPr id="7" name="Slide Number Placeholder 6">
            <a:extLst>
              <a:ext uri="{FF2B5EF4-FFF2-40B4-BE49-F238E27FC236}">
                <a16:creationId xmlns:a16="http://schemas.microsoft.com/office/drawing/2014/main" id="{FFFE51A3-F6DE-4D41-8CD7-D0C1A7413627}"/>
              </a:ext>
            </a:extLst>
          </p:cNvPr>
          <p:cNvSpPr>
            <a:spLocks noGrp="1"/>
          </p:cNvSpPr>
          <p:nvPr>
            <p:ph type="sldNum" sz="quarter" idx="12"/>
          </p:nvPr>
        </p:nvSpPr>
        <p:spPr/>
        <p:txBody>
          <a:bodyPr/>
          <a:lstStyle/>
          <a:p>
            <a:fld id="{2C0260B3-B210-404E-8A5D-E569A5D7D4AB}" type="slidenum">
              <a:rPr lang="en-US" smtClean="0"/>
              <a:t>20</a:t>
            </a:fld>
            <a:endParaRPr lang="en-US"/>
          </a:p>
        </p:txBody>
      </p:sp>
    </p:spTree>
    <p:extLst>
      <p:ext uri="{BB962C8B-B14F-4D97-AF65-F5344CB8AC3E}">
        <p14:creationId xmlns:p14="http://schemas.microsoft.com/office/powerpoint/2010/main" val="2741917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78912-525E-4D0D-A6E6-418543396DA6}"/>
              </a:ext>
            </a:extLst>
          </p:cNvPr>
          <p:cNvSpPr>
            <a:spLocks noGrp="1"/>
          </p:cNvSpPr>
          <p:nvPr>
            <p:ph type="title"/>
          </p:nvPr>
        </p:nvSpPr>
        <p:spPr/>
        <p:txBody>
          <a:bodyPr>
            <a:normAutofit fontScale="90000"/>
          </a:bodyPr>
          <a:lstStyle/>
          <a:p>
            <a:r>
              <a:rPr lang="en-US" dirty="0" err="1"/>
              <a:t>Azophenol</a:t>
            </a:r>
            <a:r>
              <a:rPr lang="en-US" dirty="0"/>
              <a:t>-based Quantum Memories using excitable tautomeric state transitions</a:t>
            </a:r>
          </a:p>
        </p:txBody>
      </p:sp>
      <p:pic>
        <p:nvPicPr>
          <p:cNvPr id="22" name="Picture 21">
            <a:extLst>
              <a:ext uri="{FF2B5EF4-FFF2-40B4-BE49-F238E27FC236}">
                <a16:creationId xmlns:a16="http://schemas.microsoft.com/office/drawing/2014/main" id="{59F1BF2E-4334-4C43-A5D0-30DC4ACF9C26}"/>
              </a:ext>
            </a:extLst>
          </p:cNvPr>
          <p:cNvPicPr>
            <a:picLocks noChangeAspect="1"/>
          </p:cNvPicPr>
          <p:nvPr/>
        </p:nvPicPr>
        <p:blipFill>
          <a:blip r:embed="rId2"/>
          <a:stretch>
            <a:fillRect/>
          </a:stretch>
        </p:blipFill>
        <p:spPr>
          <a:xfrm>
            <a:off x="0" y="982998"/>
            <a:ext cx="9144000" cy="3884240"/>
          </a:xfrm>
          <a:prstGeom prst="rect">
            <a:avLst/>
          </a:prstGeom>
        </p:spPr>
      </p:pic>
      <p:sp>
        <p:nvSpPr>
          <p:cNvPr id="24" name="TextBox 23">
            <a:extLst>
              <a:ext uri="{FF2B5EF4-FFF2-40B4-BE49-F238E27FC236}">
                <a16:creationId xmlns:a16="http://schemas.microsoft.com/office/drawing/2014/main" id="{671EBC4A-2D06-4D49-87B9-C8D2B526E225}"/>
              </a:ext>
            </a:extLst>
          </p:cNvPr>
          <p:cNvSpPr txBox="1"/>
          <p:nvPr/>
        </p:nvSpPr>
        <p:spPr>
          <a:xfrm>
            <a:off x="0" y="4883692"/>
            <a:ext cx="9470003" cy="861774"/>
          </a:xfrm>
          <a:prstGeom prst="rect">
            <a:avLst/>
          </a:prstGeom>
          <a:noFill/>
        </p:spPr>
        <p:txBody>
          <a:bodyPr wrap="square">
            <a:spAutoFit/>
          </a:bodyPr>
          <a:lstStyle/>
          <a:p>
            <a:pPr marL="91440" indent="-91440">
              <a:spcBef>
                <a:spcPts val="0"/>
              </a:spcBef>
              <a:buFont typeface="+mj-lt"/>
              <a:buAutoNum type="arabicPeriod"/>
            </a:pPr>
            <a:r>
              <a:rPr lang="en-US" sz="1000" dirty="0">
                <a:latin typeface="Times New Roman" panose="02020603050405020304" pitchFamily="18" charset="0"/>
                <a:cs typeface="Times New Roman" panose="02020603050405020304" pitchFamily="18" charset="0"/>
                <a:hlinkClick r:id="rId3"/>
              </a:rPr>
              <a:t>https://www.scm.com/doc/AMS/Vibrational_Spectroscopy.html#irfrequencies</a:t>
            </a:r>
            <a:endParaRPr lang="en-US" sz="1000" dirty="0">
              <a:latin typeface="Times New Roman" panose="02020603050405020304" pitchFamily="18" charset="0"/>
              <a:cs typeface="Times New Roman" panose="02020603050405020304" pitchFamily="18" charset="0"/>
            </a:endParaRPr>
          </a:p>
          <a:p>
            <a:pPr marL="91440" indent="-91440">
              <a:spcBef>
                <a:spcPts val="0"/>
              </a:spcBef>
              <a:buFont typeface="+mj-lt"/>
              <a:buAutoNum type="arabicPeriod"/>
            </a:pPr>
            <a:r>
              <a:rPr lang="en-US" sz="1000" b="0" i="0" dirty="0" err="1">
                <a:solidFill>
                  <a:srgbClr val="222222"/>
                </a:solidFill>
                <a:effectLst/>
                <a:latin typeface="Times New Roman" panose="02020603050405020304" pitchFamily="18" charset="0"/>
                <a:cs typeface="Times New Roman" panose="02020603050405020304" pitchFamily="18" charset="0"/>
              </a:rPr>
              <a:t>Petrone</a:t>
            </a:r>
            <a:r>
              <a:rPr lang="en-US" sz="1000" b="0" i="0" dirty="0">
                <a:solidFill>
                  <a:srgbClr val="222222"/>
                </a:solidFill>
                <a:effectLst/>
                <a:latin typeface="Times New Roman" panose="02020603050405020304" pitchFamily="18" charset="0"/>
                <a:cs typeface="Times New Roman" panose="02020603050405020304" pitchFamily="18" charset="0"/>
              </a:rPr>
              <a:t>, Alessio, et al. "Ab Initio Excited-State Transient Raman Analysis." </a:t>
            </a:r>
            <a:r>
              <a:rPr lang="en-US" sz="1000" b="0" i="1" dirty="0">
                <a:solidFill>
                  <a:srgbClr val="222222"/>
                </a:solidFill>
                <a:effectLst/>
                <a:latin typeface="Times New Roman" panose="02020603050405020304" pitchFamily="18" charset="0"/>
                <a:cs typeface="Times New Roman" panose="02020603050405020304" pitchFamily="18" charset="0"/>
              </a:rPr>
              <a:t>The Journal of Physical Chemistry A</a:t>
            </a:r>
            <a:r>
              <a:rPr lang="en-US" sz="1000" b="0" i="0" dirty="0">
                <a:solidFill>
                  <a:srgbClr val="222222"/>
                </a:solidFill>
                <a:effectLst/>
                <a:latin typeface="Times New Roman" panose="02020603050405020304" pitchFamily="18" charset="0"/>
                <a:cs typeface="Times New Roman" panose="02020603050405020304" pitchFamily="18" charset="0"/>
              </a:rPr>
              <a:t> 121.20 (2017): 3958-3965.</a:t>
            </a:r>
          </a:p>
          <a:p>
            <a:pPr marL="91440" indent="-91440">
              <a:buFont typeface="+mj-lt"/>
              <a:buAutoNum type="arabicPeriod"/>
            </a:pPr>
            <a:r>
              <a:rPr lang="en-US" sz="1000" b="0" dirty="0">
                <a:solidFill>
                  <a:srgbClr val="222222"/>
                </a:solidFill>
                <a:effectLst/>
                <a:latin typeface="Times New Roman" panose="02020603050405020304" pitchFamily="18" charset="0"/>
                <a:cs typeface="Times New Roman" panose="02020603050405020304" pitchFamily="18" charset="0"/>
              </a:rPr>
              <a:t>Reimer, Jeffrey A. "Nuclear hyperpolarization in solids and the prospects for nuclear spintronics." Solid state nuclear magnetic resonance 37.1-2     (2010): 3-12</a:t>
            </a:r>
          </a:p>
          <a:p>
            <a:pPr marL="91440" indent="-91440">
              <a:buFont typeface="+mj-lt"/>
              <a:buAutoNum type="arabicPeriod"/>
            </a:pPr>
            <a:r>
              <a:rPr lang="en-US" sz="1000" b="0" dirty="0">
                <a:solidFill>
                  <a:srgbClr val="222222"/>
                </a:solidFill>
                <a:effectLst/>
                <a:latin typeface="Times New Roman" panose="02020603050405020304" pitchFamily="18" charset="0"/>
                <a:cs typeface="Times New Roman" panose="02020603050405020304" pitchFamily="18" charset="0"/>
              </a:rPr>
              <a:t>Goswami, </a:t>
            </a:r>
            <a:r>
              <a:rPr lang="en-US" sz="1000" b="0" dirty="0" err="1">
                <a:solidFill>
                  <a:srgbClr val="222222"/>
                </a:solidFill>
                <a:effectLst/>
                <a:latin typeface="Times New Roman" panose="02020603050405020304" pitchFamily="18" charset="0"/>
                <a:cs typeface="Times New Roman" panose="02020603050405020304" pitchFamily="18" charset="0"/>
              </a:rPr>
              <a:t>Sreetosh</a:t>
            </a:r>
            <a:r>
              <a:rPr lang="en-US" sz="1000" b="0" dirty="0">
                <a:solidFill>
                  <a:srgbClr val="222222"/>
                </a:solidFill>
                <a:effectLst/>
                <a:latin typeface="Times New Roman" panose="02020603050405020304" pitchFamily="18" charset="0"/>
                <a:cs typeface="Times New Roman" panose="02020603050405020304" pitchFamily="18" charset="0"/>
              </a:rPr>
              <a:t>, et al. "Robust resistive memory devices using solution-processable metal-coordinated azo aromatics." Nature materials 16.12 (2017): 1216-1224.</a:t>
            </a:r>
          </a:p>
          <a:p>
            <a:pPr marL="91440" indent="-91440">
              <a:buFont typeface="+mj-lt"/>
              <a:buAutoNum type="arabicPeriod"/>
            </a:pPr>
            <a:r>
              <a:rPr lang="en-US" sz="1000" b="0" dirty="0" err="1">
                <a:solidFill>
                  <a:srgbClr val="222222"/>
                </a:solidFill>
                <a:effectLst/>
                <a:latin typeface="Times New Roman" panose="02020603050405020304" pitchFamily="18" charset="0"/>
                <a:cs typeface="Times New Roman" panose="02020603050405020304" pitchFamily="18" charset="0"/>
              </a:rPr>
              <a:t>Jacquemin</a:t>
            </a:r>
            <a:r>
              <a:rPr lang="en-US" sz="1000" b="0" dirty="0">
                <a:solidFill>
                  <a:srgbClr val="222222"/>
                </a:solidFill>
                <a:effectLst/>
                <a:latin typeface="Times New Roman" panose="02020603050405020304" pitchFamily="18" charset="0"/>
                <a:cs typeface="Times New Roman" panose="02020603050405020304" pitchFamily="18" charset="0"/>
              </a:rPr>
              <a:t>, Denis, et al. "Extensive TD-DFT benchmark: singlet-excited states of organic molecules." Journal of Chemical Theory and Computation 5.9 (2009): 2420-2435.</a:t>
            </a:r>
            <a:endParaRPr lang="en-US" sz="1000" b="0" i="0" dirty="0">
              <a:solidFill>
                <a:srgbClr val="222222"/>
              </a:solidFill>
              <a:effectLst/>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2BE3417-07E5-4D0E-9132-67D7C76A701B}"/>
              </a:ext>
            </a:extLst>
          </p:cNvPr>
          <p:cNvSpPr>
            <a:spLocks noGrp="1"/>
          </p:cNvSpPr>
          <p:nvPr>
            <p:ph type="sldNum" sz="quarter" idx="12"/>
          </p:nvPr>
        </p:nvSpPr>
        <p:spPr/>
        <p:txBody>
          <a:bodyPr/>
          <a:lstStyle/>
          <a:p>
            <a:fld id="{2C0260B3-B210-404E-8A5D-E569A5D7D4AB}" type="slidenum">
              <a:rPr lang="en-US" smtClean="0"/>
              <a:t>21</a:t>
            </a:fld>
            <a:endParaRPr lang="en-US"/>
          </a:p>
        </p:txBody>
      </p:sp>
    </p:spTree>
    <p:extLst>
      <p:ext uri="{BB962C8B-B14F-4D97-AF65-F5344CB8AC3E}">
        <p14:creationId xmlns:p14="http://schemas.microsoft.com/office/powerpoint/2010/main" val="4002826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9D937-0F31-40DC-80F7-926769D9D2DE}"/>
              </a:ext>
            </a:extLst>
          </p:cNvPr>
          <p:cNvSpPr>
            <a:spLocks noGrp="1"/>
          </p:cNvSpPr>
          <p:nvPr>
            <p:ph type="title"/>
          </p:nvPr>
        </p:nvSpPr>
        <p:spPr/>
        <p:txBody>
          <a:bodyPr>
            <a:normAutofit fontScale="90000"/>
          </a:bodyPr>
          <a:lstStyle/>
          <a:p>
            <a:r>
              <a:rPr lang="en-US" dirty="0"/>
              <a:t>Used the Potential Energy Scan procedures to find the transition point</a:t>
            </a:r>
          </a:p>
        </p:txBody>
      </p:sp>
      <p:pic>
        <p:nvPicPr>
          <p:cNvPr id="4" name="Content Placeholder 12">
            <a:extLst>
              <a:ext uri="{FF2B5EF4-FFF2-40B4-BE49-F238E27FC236}">
                <a16:creationId xmlns:a16="http://schemas.microsoft.com/office/drawing/2014/main" id="{C99F916D-1FCE-4A5E-9A60-ED413A4181F0}"/>
              </a:ext>
            </a:extLst>
          </p:cNvPr>
          <p:cNvPicPr>
            <a:picLocks noGrp="1" noChangeAspect="1"/>
          </p:cNvPicPr>
          <p:nvPr>
            <p:ph idx="1"/>
          </p:nvPr>
        </p:nvPicPr>
        <p:blipFill>
          <a:blip r:embed="rId2"/>
          <a:stretch>
            <a:fillRect/>
          </a:stretch>
        </p:blipFill>
        <p:spPr>
          <a:xfrm>
            <a:off x="84138" y="907272"/>
            <a:ext cx="8959850" cy="4994243"/>
          </a:xfrm>
        </p:spPr>
      </p:pic>
      <p:sp>
        <p:nvSpPr>
          <p:cNvPr id="5" name="Slide Number Placeholder 4">
            <a:extLst>
              <a:ext uri="{FF2B5EF4-FFF2-40B4-BE49-F238E27FC236}">
                <a16:creationId xmlns:a16="http://schemas.microsoft.com/office/drawing/2014/main" id="{5CBB7DD3-B850-46E2-905D-FD7DB7700000}"/>
              </a:ext>
            </a:extLst>
          </p:cNvPr>
          <p:cNvSpPr>
            <a:spLocks noGrp="1"/>
          </p:cNvSpPr>
          <p:nvPr>
            <p:ph type="sldNum" sz="quarter" idx="12"/>
          </p:nvPr>
        </p:nvSpPr>
        <p:spPr/>
        <p:txBody>
          <a:bodyPr/>
          <a:lstStyle/>
          <a:p>
            <a:fld id="{2C0260B3-B210-404E-8A5D-E569A5D7D4AB}" type="slidenum">
              <a:rPr lang="en-US" smtClean="0"/>
              <a:t>22</a:t>
            </a:fld>
            <a:endParaRPr lang="en-US"/>
          </a:p>
        </p:txBody>
      </p:sp>
    </p:spTree>
    <p:extLst>
      <p:ext uri="{BB962C8B-B14F-4D97-AF65-F5344CB8AC3E}">
        <p14:creationId xmlns:p14="http://schemas.microsoft.com/office/powerpoint/2010/main" val="1925406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C0113-3A05-4557-9E3B-83F66B4E0727}"/>
              </a:ext>
            </a:extLst>
          </p:cNvPr>
          <p:cNvSpPr>
            <a:spLocks noGrp="1"/>
          </p:cNvSpPr>
          <p:nvPr>
            <p:ph type="title"/>
          </p:nvPr>
        </p:nvSpPr>
        <p:spPr/>
        <p:txBody>
          <a:bodyPr>
            <a:normAutofit fontScale="90000"/>
          </a:bodyPr>
          <a:lstStyle/>
          <a:p>
            <a:r>
              <a:rPr lang="en-US" dirty="0"/>
              <a:t>Electronic transport through azobenzene. Single molecule circuit simulation</a:t>
            </a:r>
          </a:p>
        </p:txBody>
      </p:sp>
      <p:sp>
        <p:nvSpPr>
          <p:cNvPr id="3" name="Content Placeholder 2">
            <a:extLst>
              <a:ext uri="{FF2B5EF4-FFF2-40B4-BE49-F238E27FC236}">
                <a16:creationId xmlns:a16="http://schemas.microsoft.com/office/drawing/2014/main" id="{254D1276-B602-4947-B586-C47A4D95B5FF}"/>
              </a:ext>
            </a:extLst>
          </p:cNvPr>
          <p:cNvSpPr>
            <a:spLocks noGrp="1"/>
          </p:cNvSpPr>
          <p:nvPr>
            <p:ph idx="1"/>
          </p:nvPr>
        </p:nvSpPr>
        <p:spPr/>
        <p:txBody>
          <a:bodyPr>
            <a:normAutofit/>
          </a:bodyPr>
          <a:lstStyle/>
          <a:p>
            <a:r>
              <a:rPr lang="en-US" sz="1800" dirty="0"/>
              <a:t>We are looking at transport properties through, </a:t>
            </a:r>
            <a:r>
              <a:rPr lang="en-US" sz="1800" i="1" dirty="0"/>
              <a:t>trans-</a:t>
            </a:r>
            <a:r>
              <a:rPr lang="en-US" sz="1800" dirty="0"/>
              <a:t>, </a:t>
            </a:r>
            <a:r>
              <a:rPr lang="en-US" sz="1800" i="1" dirty="0"/>
              <a:t>cis-</a:t>
            </a:r>
            <a:r>
              <a:rPr lang="en-US" sz="1800" dirty="0"/>
              <a:t>, and transition state</a:t>
            </a:r>
          </a:p>
          <a:p>
            <a:r>
              <a:rPr lang="en-US" sz="1800" dirty="0"/>
              <a:t>There is much refinement to be done on these models. And deep dives into the practical interpretation of the simulation results are to be conducted</a:t>
            </a:r>
          </a:p>
          <a:p>
            <a:r>
              <a:rPr lang="en-US" sz="1800" dirty="0"/>
              <a:t>Additional work is planned to investigate electron and hole mobilities</a:t>
            </a:r>
          </a:p>
          <a:p>
            <a:r>
              <a:rPr lang="en-US" sz="1800" dirty="0"/>
              <a:t>We’re investigating read out options of either an electronic or spectroscopic nature, probably Raman</a:t>
            </a:r>
          </a:p>
        </p:txBody>
      </p:sp>
      <p:pic>
        <p:nvPicPr>
          <p:cNvPr id="5" name="Picture 4">
            <a:extLst>
              <a:ext uri="{FF2B5EF4-FFF2-40B4-BE49-F238E27FC236}">
                <a16:creationId xmlns:a16="http://schemas.microsoft.com/office/drawing/2014/main" id="{3676DEDE-8C13-417E-AF48-5F87ECE927F4}"/>
              </a:ext>
            </a:extLst>
          </p:cNvPr>
          <p:cNvPicPr>
            <a:picLocks noChangeAspect="1"/>
          </p:cNvPicPr>
          <p:nvPr/>
        </p:nvPicPr>
        <p:blipFill>
          <a:blip r:embed="rId2"/>
          <a:stretch>
            <a:fillRect/>
          </a:stretch>
        </p:blipFill>
        <p:spPr>
          <a:xfrm>
            <a:off x="100749" y="4655201"/>
            <a:ext cx="2793531" cy="1731528"/>
          </a:xfrm>
          <a:prstGeom prst="rect">
            <a:avLst/>
          </a:prstGeom>
        </p:spPr>
      </p:pic>
      <p:pic>
        <p:nvPicPr>
          <p:cNvPr id="7" name="Picture 6">
            <a:extLst>
              <a:ext uri="{FF2B5EF4-FFF2-40B4-BE49-F238E27FC236}">
                <a16:creationId xmlns:a16="http://schemas.microsoft.com/office/drawing/2014/main" id="{C50EC8D8-D041-48EB-BFDB-AB8E4A99920D}"/>
              </a:ext>
            </a:extLst>
          </p:cNvPr>
          <p:cNvPicPr>
            <a:picLocks noChangeAspect="1"/>
          </p:cNvPicPr>
          <p:nvPr/>
        </p:nvPicPr>
        <p:blipFill>
          <a:blip r:embed="rId3"/>
          <a:stretch>
            <a:fillRect/>
          </a:stretch>
        </p:blipFill>
        <p:spPr>
          <a:xfrm>
            <a:off x="363136" y="2756233"/>
            <a:ext cx="2793532" cy="1731528"/>
          </a:xfrm>
          <a:prstGeom prst="rect">
            <a:avLst/>
          </a:prstGeom>
        </p:spPr>
      </p:pic>
      <p:pic>
        <p:nvPicPr>
          <p:cNvPr id="11" name="Picture 10">
            <a:extLst>
              <a:ext uri="{FF2B5EF4-FFF2-40B4-BE49-F238E27FC236}">
                <a16:creationId xmlns:a16="http://schemas.microsoft.com/office/drawing/2014/main" id="{0B61EFC2-CDB9-4E29-B744-AE96F21DAE5C}"/>
              </a:ext>
            </a:extLst>
          </p:cNvPr>
          <p:cNvPicPr>
            <a:picLocks noChangeAspect="1"/>
          </p:cNvPicPr>
          <p:nvPr/>
        </p:nvPicPr>
        <p:blipFill>
          <a:blip r:embed="rId4"/>
          <a:stretch>
            <a:fillRect/>
          </a:stretch>
        </p:blipFill>
        <p:spPr>
          <a:xfrm>
            <a:off x="3172575" y="3105395"/>
            <a:ext cx="5733697" cy="2563885"/>
          </a:xfrm>
          <a:prstGeom prst="rect">
            <a:avLst/>
          </a:prstGeom>
        </p:spPr>
      </p:pic>
      <p:sp>
        <p:nvSpPr>
          <p:cNvPr id="12" name="TextBox 11">
            <a:extLst>
              <a:ext uri="{FF2B5EF4-FFF2-40B4-BE49-F238E27FC236}">
                <a16:creationId xmlns:a16="http://schemas.microsoft.com/office/drawing/2014/main" id="{0779B672-1E1D-4D73-A6FF-77C9DBBB11C5}"/>
              </a:ext>
            </a:extLst>
          </p:cNvPr>
          <p:cNvSpPr txBox="1"/>
          <p:nvPr/>
        </p:nvSpPr>
        <p:spPr>
          <a:xfrm>
            <a:off x="1184191" y="3046191"/>
            <a:ext cx="626646" cy="308418"/>
          </a:xfrm>
          <a:prstGeom prst="rect">
            <a:avLst/>
          </a:prstGeom>
          <a:noFill/>
        </p:spPr>
        <p:txBody>
          <a:bodyPr wrap="none" rtlCol="0">
            <a:spAutoFit/>
          </a:bodyPr>
          <a:lstStyle/>
          <a:p>
            <a:r>
              <a:rPr lang="en-US" i="1" dirty="0"/>
              <a:t>trans-</a:t>
            </a:r>
          </a:p>
        </p:txBody>
      </p:sp>
      <p:sp>
        <p:nvSpPr>
          <p:cNvPr id="13" name="TextBox 12">
            <a:extLst>
              <a:ext uri="{FF2B5EF4-FFF2-40B4-BE49-F238E27FC236}">
                <a16:creationId xmlns:a16="http://schemas.microsoft.com/office/drawing/2014/main" id="{55305BCB-B988-4BC5-9881-5935A2CEA22E}"/>
              </a:ext>
            </a:extLst>
          </p:cNvPr>
          <p:cNvSpPr txBox="1"/>
          <p:nvPr/>
        </p:nvSpPr>
        <p:spPr>
          <a:xfrm>
            <a:off x="1320884" y="4993419"/>
            <a:ext cx="426720" cy="308418"/>
          </a:xfrm>
          <a:prstGeom prst="rect">
            <a:avLst/>
          </a:prstGeom>
          <a:noFill/>
        </p:spPr>
        <p:txBody>
          <a:bodyPr wrap="none" rtlCol="0">
            <a:spAutoFit/>
          </a:bodyPr>
          <a:lstStyle/>
          <a:p>
            <a:r>
              <a:rPr lang="en-US" i="1" dirty="0"/>
              <a:t>cis-</a:t>
            </a:r>
          </a:p>
        </p:txBody>
      </p:sp>
      <p:sp>
        <p:nvSpPr>
          <p:cNvPr id="6" name="Slide Number Placeholder 5">
            <a:extLst>
              <a:ext uri="{FF2B5EF4-FFF2-40B4-BE49-F238E27FC236}">
                <a16:creationId xmlns:a16="http://schemas.microsoft.com/office/drawing/2014/main" id="{C970A162-A9EE-4553-AD07-24CEC5FBA2D4}"/>
              </a:ext>
            </a:extLst>
          </p:cNvPr>
          <p:cNvSpPr>
            <a:spLocks noGrp="1"/>
          </p:cNvSpPr>
          <p:nvPr>
            <p:ph type="sldNum" sz="quarter" idx="12"/>
          </p:nvPr>
        </p:nvSpPr>
        <p:spPr/>
        <p:txBody>
          <a:bodyPr/>
          <a:lstStyle/>
          <a:p>
            <a:fld id="{2C0260B3-B210-404E-8A5D-E569A5D7D4AB}" type="slidenum">
              <a:rPr lang="en-US" smtClean="0"/>
              <a:t>23</a:t>
            </a:fld>
            <a:endParaRPr lang="en-US"/>
          </a:p>
        </p:txBody>
      </p:sp>
    </p:spTree>
    <p:extLst>
      <p:ext uri="{BB962C8B-B14F-4D97-AF65-F5344CB8AC3E}">
        <p14:creationId xmlns:p14="http://schemas.microsoft.com/office/powerpoint/2010/main" val="609034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D8B5-191A-42C7-A8FB-EAD74684EE73}"/>
              </a:ext>
            </a:extLst>
          </p:cNvPr>
          <p:cNvSpPr>
            <a:spLocks noGrp="1"/>
          </p:cNvSpPr>
          <p:nvPr>
            <p:ph type="title"/>
          </p:nvPr>
        </p:nvSpPr>
        <p:spPr/>
        <p:txBody>
          <a:bodyPr/>
          <a:lstStyle/>
          <a:p>
            <a:r>
              <a:rPr lang="en-US" dirty="0"/>
              <a:t>Spin transport through metal cyclopentadienyls</a:t>
            </a:r>
          </a:p>
        </p:txBody>
      </p:sp>
      <p:sp>
        <p:nvSpPr>
          <p:cNvPr id="3" name="Content Placeholder 2">
            <a:extLst>
              <a:ext uri="{FF2B5EF4-FFF2-40B4-BE49-F238E27FC236}">
                <a16:creationId xmlns:a16="http://schemas.microsoft.com/office/drawing/2014/main" id="{A36B207E-E790-4731-942E-98527C56724E}"/>
              </a:ext>
            </a:extLst>
          </p:cNvPr>
          <p:cNvSpPr>
            <a:spLocks noGrp="1"/>
          </p:cNvSpPr>
          <p:nvPr>
            <p:ph idx="1"/>
          </p:nvPr>
        </p:nvSpPr>
        <p:spPr/>
        <p:txBody>
          <a:bodyPr>
            <a:normAutofit/>
          </a:bodyPr>
          <a:lstStyle/>
          <a:p>
            <a:r>
              <a:rPr lang="en-US" sz="1600" dirty="0"/>
              <a:t>We are investigating the use metal cyclopentadienyls such as ferrocene and cobaltocene for quantum spin transport</a:t>
            </a:r>
          </a:p>
          <a:p>
            <a:r>
              <a:rPr lang="en-US" sz="1600" dirty="0"/>
              <a:t>These molecules are exceeding difficult to model correctly. The highly delocalized nature of the central transitional metal atom to the cyclopentadienyl rings must be accounted for in evaluating the simulation options and results.</a:t>
            </a:r>
          </a:p>
          <a:p>
            <a:pPr marL="285750" indent="-285750">
              <a:buFont typeface="Arial" panose="020B0604020202020204" pitchFamily="34" charset="0"/>
              <a:buChar char="•"/>
            </a:pPr>
            <a:r>
              <a:rPr lang="en-US" sz="1600" dirty="0"/>
              <a:t>Ferrocene, Cobaltocene and their derivatives are under evaluation with considerations for Aufbau and non-Aufbau</a:t>
            </a:r>
            <a:r>
              <a:rPr lang="en-US" sz="1600" baseline="30000" dirty="0"/>
              <a:t>6</a:t>
            </a:r>
            <a:r>
              <a:rPr lang="en-US" sz="1600" dirty="0"/>
              <a:t> solutions, staggered, eclipsed and skewed configurations, with each constituting a separate symmetry basis</a:t>
            </a:r>
          </a:p>
          <a:p>
            <a:endParaRPr lang="en-US" dirty="0"/>
          </a:p>
        </p:txBody>
      </p:sp>
      <p:pic>
        <p:nvPicPr>
          <p:cNvPr id="8" name="Picture 7">
            <a:extLst>
              <a:ext uri="{FF2B5EF4-FFF2-40B4-BE49-F238E27FC236}">
                <a16:creationId xmlns:a16="http://schemas.microsoft.com/office/drawing/2014/main" id="{43C4A4DC-56D5-4C16-A431-2865321C89AF}"/>
              </a:ext>
            </a:extLst>
          </p:cNvPr>
          <p:cNvPicPr>
            <a:picLocks noChangeAspect="1"/>
          </p:cNvPicPr>
          <p:nvPr/>
        </p:nvPicPr>
        <p:blipFill>
          <a:blip r:embed="rId2"/>
          <a:stretch>
            <a:fillRect/>
          </a:stretch>
        </p:blipFill>
        <p:spPr>
          <a:xfrm>
            <a:off x="84841" y="3006056"/>
            <a:ext cx="9144000" cy="2090268"/>
          </a:xfrm>
          <a:prstGeom prst="rect">
            <a:avLst/>
          </a:prstGeom>
        </p:spPr>
      </p:pic>
      <p:sp>
        <p:nvSpPr>
          <p:cNvPr id="9" name="TextBox 8">
            <a:extLst>
              <a:ext uri="{FF2B5EF4-FFF2-40B4-BE49-F238E27FC236}">
                <a16:creationId xmlns:a16="http://schemas.microsoft.com/office/drawing/2014/main" id="{74B3AE50-B210-4637-93DF-AB43F5793154}"/>
              </a:ext>
            </a:extLst>
          </p:cNvPr>
          <p:cNvSpPr txBox="1"/>
          <p:nvPr/>
        </p:nvSpPr>
        <p:spPr>
          <a:xfrm>
            <a:off x="84842" y="5162621"/>
            <a:ext cx="4887620" cy="308418"/>
          </a:xfrm>
          <a:prstGeom prst="rect">
            <a:avLst/>
          </a:prstGeom>
          <a:noFill/>
        </p:spPr>
        <p:txBody>
          <a:bodyPr wrap="square" rtlCol="0">
            <a:spAutoFit/>
          </a:bodyPr>
          <a:lstStyle/>
          <a:p>
            <a:r>
              <a:rPr lang="en-US" dirty="0"/>
              <a:t>Ground state, Ferrocene and Cobaltocene eclipsed configuration</a:t>
            </a:r>
            <a:endParaRPr lang="en-US" baseline="30000" dirty="0"/>
          </a:p>
        </p:txBody>
      </p:sp>
      <p:sp>
        <p:nvSpPr>
          <p:cNvPr id="10" name="TextBox 9">
            <a:extLst>
              <a:ext uri="{FF2B5EF4-FFF2-40B4-BE49-F238E27FC236}">
                <a16:creationId xmlns:a16="http://schemas.microsoft.com/office/drawing/2014/main" id="{6D72BEED-D7BF-4BDA-91A7-E9F578CA322F}"/>
              </a:ext>
            </a:extLst>
          </p:cNvPr>
          <p:cNvSpPr txBox="1"/>
          <p:nvPr/>
        </p:nvSpPr>
        <p:spPr>
          <a:xfrm>
            <a:off x="4890917" y="5169760"/>
            <a:ext cx="3719993" cy="308418"/>
          </a:xfrm>
          <a:prstGeom prst="rect">
            <a:avLst/>
          </a:prstGeom>
          <a:noFill/>
        </p:spPr>
        <p:txBody>
          <a:bodyPr wrap="none" rtlCol="0">
            <a:spAutoFit/>
          </a:bodyPr>
          <a:lstStyle/>
          <a:p>
            <a:r>
              <a:rPr lang="en-US" dirty="0"/>
              <a:t>Cobaltocene and Ferrocene HOMO occupations</a:t>
            </a:r>
            <a:endParaRPr lang="en-US" baseline="30000" dirty="0"/>
          </a:p>
        </p:txBody>
      </p:sp>
      <p:sp>
        <p:nvSpPr>
          <p:cNvPr id="12" name="TextBox 11">
            <a:extLst>
              <a:ext uri="{FF2B5EF4-FFF2-40B4-BE49-F238E27FC236}">
                <a16:creationId xmlns:a16="http://schemas.microsoft.com/office/drawing/2014/main" id="{AD4B0235-4D39-4E5B-944E-64138CF81047}"/>
              </a:ext>
            </a:extLst>
          </p:cNvPr>
          <p:cNvSpPr txBox="1"/>
          <p:nvPr/>
        </p:nvSpPr>
        <p:spPr>
          <a:xfrm>
            <a:off x="84841" y="5796331"/>
            <a:ext cx="8025490" cy="246221"/>
          </a:xfrm>
          <a:prstGeom prst="rect">
            <a:avLst/>
          </a:prstGeom>
          <a:noFill/>
        </p:spPr>
        <p:txBody>
          <a:bodyPr wrap="square">
            <a:spAutoFit/>
          </a:bodyPr>
          <a:lstStyle/>
          <a:p>
            <a:pPr>
              <a:spcBef>
                <a:spcPts val="0"/>
              </a:spcBef>
            </a:pPr>
            <a:r>
              <a:rPr lang="en-US" sz="1000" b="0" dirty="0">
                <a:solidFill>
                  <a:srgbClr val="222222"/>
                </a:solidFill>
                <a:effectLst/>
                <a:latin typeface="Times New Roman" panose="02020603050405020304" pitchFamily="18" charset="0"/>
                <a:cs typeface="Times New Roman" panose="02020603050405020304" pitchFamily="18" charset="0"/>
              </a:rPr>
              <a:t>6. Ghosh, </a:t>
            </a:r>
            <a:r>
              <a:rPr lang="en-US" sz="1000" b="0" dirty="0" err="1">
                <a:solidFill>
                  <a:srgbClr val="222222"/>
                </a:solidFill>
                <a:effectLst/>
                <a:latin typeface="Times New Roman" panose="02020603050405020304" pitchFamily="18" charset="0"/>
                <a:cs typeface="Times New Roman" panose="02020603050405020304" pitchFamily="18" charset="0"/>
              </a:rPr>
              <a:t>Sayantani</a:t>
            </a:r>
            <a:r>
              <a:rPr lang="en-US" sz="1000" b="0" dirty="0">
                <a:solidFill>
                  <a:srgbClr val="222222"/>
                </a:solidFill>
                <a:effectLst/>
                <a:latin typeface="Times New Roman" panose="02020603050405020304" pitchFamily="18" charset="0"/>
                <a:cs typeface="Times New Roman" panose="02020603050405020304" pitchFamily="18" charset="0"/>
              </a:rPr>
              <a:t>, et al. "Entangled quantum state of magnetic dipoles." Nature 425.6953 (2003): 48-51</a:t>
            </a:r>
            <a:endParaRPr lang="en-US" sz="1000" dirty="0">
              <a:solidFill>
                <a:srgbClr val="222222"/>
              </a:solidFill>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714ECF3D-7DC6-42F3-B458-8A91FC60A258}"/>
              </a:ext>
            </a:extLst>
          </p:cNvPr>
          <p:cNvSpPr>
            <a:spLocks noGrp="1"/>
          </p:cNvSpPr>
          <p:nvPr>
            <p:ph type="sldNum" sz="quarter" idx="12"/>
          </p:nvPr>
        </p:nvSpPr>
        <p:spPr/>
        <p:txBody>
          <a:bodyPr/>
          <a:lstStyle/>
          <a:p>
            <a:fld id="{2C0260B3-B210-404E-8A5D-E569A5D7D4AB}" type="slidenum">
              <a:rPr lang="en-US" smtClean="0"/>
              <a:t>24</a:t>
            </a:fld>
            <a:endParaRPr lang="en-US" dirty="0"/>
          </a:p>
        </p:txBody>
      </p:sp>
    </p:spTree>
    <p:extLst>
      <p:ext uri="{BB962C8B-B14F-4D97-AF65-F5344CB8AC3E}">
        <p14:creationId xmlns:p14="http://schemas.microsoft.com/office/powerpoint/2010/main" val="180955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51A02-74BF-4C36-8705-09C3D091A448}"/>
              </a:ext>
            </a:extLst>
          </p:cNvPr>
          <p:cNvSpPr>
            <a:spLocks noGrp="1"/>
          </p:cNvSpPr>
          <p:nvPr>
            <p:ph type="title"/>
          </p:nvPr>
        </p:nvSpPr>
        <p:spPr/>
        <p:txBody>
          <a:bodyPr/>
          <a:lstStyle/>
          <a:p>
            <a:r>
              <a:rPr lang="en-US" dirty="0"/>
              <a:t>Sol-gels</a:t>
            </a:r>
          </a:p>
        </p:txBody>
      </p:sp>
      <p:sp>
        <p:nvSpPr>
          <p:cNvPr id="3" name="Content Placeholder 2">
            <a:extLst>
              <a:ext uri="{FF2B5EF4-FFF2-40B4-BE49-F238E27FC236}">
                <a16:creationId xmlns:a16="http://schemas.microsoft.com/office/drawing/2014/main" id="{6B5F7D4F-FE66-4FA3-8D4F-903E28B476C2}"/>
              </a:ext>
            </a:extLst>
          </p:cNvPr>
          <p:cNvSpPr>
            <a:spLocks noGrp="1"/>
          </p:cNvSpPr>
          <p:nvPr>
            <p:ph idx="1"/>
          </p:nvPr>
        </p:nvSpPr>
        <p:spPr>
          <a:xfrm>
            <a:off x="84841" y="879835"/>
            <a:ext cx="8958410" cy="4598614"/>
          </a:xfrm>
        </p:spPr>
        <p:txBody>
          <a:bodyPr>
            <a:normAutofit/>
          </a:bodyPr>
          <a:lstStyle/>
          <a:p>
            <a:r>
              <a:rPr lang="en-US" sz="2000" dirty="0"/>
              <a:t>We have our quantum materials, how are we going to implement them in a practical application?</a:t>
            </a:r>
          </a:p>
          <a:p>
            <a:r>
              <a:rPr lang="en-US" sz="2000" dirty="0"/>
              <a:t>Dr. Preston and I are investigating doping silica sol-gel as a substrate.</a:t>
            </a:r>
          </a:p>
          <a:p>
            <a:r>
              <a:rPr lang="en-US" sz="2000" dirty="0"/>
              <a:t>We specialize in low temperature synthesis of silica sol-gel and doping them for novel applications </a:t>
            </a:r>
            <a:r>
              <a:rPr lang="en-US" sz="2000" baseline="30000" dirty="0"/>
              <a:t>8,9</a:t>
            </a:r>
            <a:endParaRPr lang="en-US" sz="2000" dirty="0"/>
          </a:p>
          <a:p>
            <a:r>
              <a:rPr lang="en-US" sz="2000" dirty="0"/>
              <a:t>Next applications are quantum dots</a:t>
            </a:r>
          </a:p>
        </p:txBody>
      </p:sp>
      <p:sp>
        <p:nvSpPr>
          <p:cNvPr id="5" name="TextBox 4">
            <a:extLst>
              <a:ext uri="{FF2B5EF4-FFF2-40B4-BE49-F238E27FC236}">
                <a16:creationId xmlns:a16="http://schemas.microsoft.com/office/drawing/2014/main" id="{5F204C09-9EB4-4FF6-B022-103C938D5819}"/>
              </a:ext>
            </a:extLst>
          </p:cNvPr>
          <p:cNvSpPr txBox="1"/>
          <p:nvPr/>
        </p:nvSpPr>
        <p:spPr>
          <a:xfrm>
            <a:off x="84841" y="5662136"/>
            <a:ext cx="8502562" cy="738664"/>
          </a:xfrm>
          <a:prstGeom prst="rect">
            <a:avLst/>
          </a:prstGeom>
          <a:noFill/>
        </p:spPr>
        <p:txBody>
          <a:bodyPr wrap="square">
            <a:spAutoFit/>
          </a:bodyPr>
          <a:lstStyle/>
          <a:p>
            <a:pPr marL="0" marR="0" indent="182880">
              <a:spcBef>
                <a:spcPts val="0"/>
              </a:spcBef>
              <a:spcAft>
                <a:spcPts val="0"/>
              </a:spcAft>
            </a:pPr>
            <a:r>
              <a:rPr lang="en-US" sz="1050" dirty="0">
                <a:effectLst/>
                <a:latin typeface="Calibri" panose="020F0502020204030204" pitchFamily="34" charset="0"/>
                <a:ea typeface="Times" panose="02020603050405020304" pitchFamily="18" charset="0"/>
                <a:cs typeface="Times New Roman" panose="02020603050405020304" pitchFamily="18" charset="0"/>
              </a:rPr>
              <a:t>8. US 6,445,861 B1, 9/3/2002, Sol-Gel Processing To Form Doped, Sol-Gel Monoliths Inside Hollow Core Optical Fiber And Sol-Gel Core Fiber Devices Made Thereby. Harry Shaw, Melanie Ott, Michele Manuel (U of Florida)</a:t>
            </a:r>
          </a:p>
          <a:p>
            <a:pPr marL="0" marR="0" indent="182880">
              <a:spcBef>
                <a:spcPts val="0"/>
              </a:spcBef>
              <a:spcAft>
                <a:spcPts val="0"/>
              </a:spcAft>
            </a:pPr>
            <a:r>
              <a:rPr lang="en-US" sz="1050" dirty="0">
                <a:latin typeface="Calibri" panose="020F0502020204030204" pitchFamily="34" charset="0"/>
                <a:ea typeface="Times" panose="02020603050405020304" pitchFamily="18" charset="0"/>
                <a:cs typeface="Times New Roman" panose="02020603050405020304" pitchFamily="18" charset="0"/>
              </a:rPr>
              <a:t>9. Preston, Deborah, Jean Claude </a:t>
            </a:r>
            <a:r>
              <a:rPr lang="en-US" sz="1050" dirty="0" err="1">
                <a:latin typeface="Calibri" panose="020F0502020204030204" pitchFamily="34" charset="0"/>
                <a:ea typeface="Times" panose="02020603050405020304" pitchFamily="18" charset="0"/>
                <a:cs typeface="Times New Roman" panose="02020603050405020304" pitchFamily="18" charset="0"/>
              </a:rPr>
              <a:t>Pouxviel</a:t>
            </a:r>
            <a:r>
              <a:rPr lang="en-US" sz="1050" dirty="0">
                <a:latin typeface="Calibri" panose="020F0502020204030204" pitchFamily="34" charset="0"/>
                <a:ea typeface="Times" panose="02020603050405020304" pitchFamily="18" charset="0"/>
                <a:cs typeface="Times New Roman" panose="02020603050405020304" pitchFamily="18" charset="0"/>
              </a:rPr>
              <a:t>, Thomas </a:t>
            </a:r>
            <a:r>
              <a:rPr lang="en-US" sz="1050" dirty="0" err="1">
                <a:latin typeface="Calibri" panose="020F0502020204030204" pitchFamily="34" charset="0"/>
                <a:ea typeface="Times" panose="02020603050405020304" pitchFamily="18" charset="0"/>
                <a:cs typeface="Times New Roman" panose="02020603050405020304" pitchFamily="18" charset="0"/>
              </a:rPr>
              <a:t>Novinson</a:t>
            </a:r>
            <a:r>
              <a:rPr lang="en-US" sz="1050" dirty="0">
                <a:latin typeface="Calibri" panose="020F0502020204030204" pitchFamily="34" charset="0"/>
                <a:ea typeface="Times" panose="02020603050405020304" pitchFamily="18" charset="0"/>
                <a:cs typeface="Times New Roman" panose="02020603050405020304" pitchFamily="18" charset="0"/>
              </a:rPr>
              <a:t>, William C. </a:t>
            </a:r>
            <a:r>
              <a:rPr lang="en-US" sz="1050" dirty="0" err="1">
                <a:latin typeface="Calibri" panose="020F0502020204030204" pitchFamily="34" charset="0"/>
                <a:ea typeface="Times" panose="02020603050405020304" pitchFamily="18" charset="0"/>
                <a:cs typeface="Times New Roman" panose="02020603050405020304" pitchFamily="18" charset="0"/>
              </a:rPr>
              <a:t>Kaska</a:t>
            </a:r>
            <a:r>
              <a:rPr lang="en-US" sz="1050" dirty="0">
                <a:latin typeface="Calibri" panose="020F0502020204030204" pitchFamily="34" charset="0"/>
                <a:ea typeface="Times" panose="02020603050405020304" pitchFamily="18" charset="0"/>
                <a:cs typeface="Times New Roman" panose="02020603050405020304" pitchFamily="18" charset="0"/>
              </a:rPr>
              <a:t>, Bruce Dunn, and Jeffrey I. Zink. "Photochromism of </a:t>
            </a:r>
            <a:r>
              <a:rPr lang="en-US" sz="1050" dirty="0" err="1">
                <a:latin typeface="Calibri" panose="020F0502020204030204" pitchFamily="34" charset="0"/>
                <a:ea typeface="Times" panose="02020603050405020304" pitchFamily="18" charset="0"/>
                <a:cs typeface="Times New Roman" panose="02020603050405020304" pitchFamily="18" charset="0"/>
              </a:rPr>
              <a:t>spiropyrans</a:t>
            </a:r>
            <a:r>
              <a:rPr lang="en-US" sz="1050" dirty="0">
                <a:latin typeface="Calibri" panose="020F0502020204030204" pitchFamily="34" charset="0"/>
                <a:ea typeface="Times" panose="02020603050405020304" pitchFamily="18" charset="0"/>
                <a:cs typeface="Times New Roman" panose="02020603050405020304" pitchFamily="18" charset="0"/>
              </a:rPr>
              <a:t> in aluminosilicate gels." Journal of Physical Chemistry 94, no. 10 (1990): 4167-4172.</a:t>
            </a:r>
            <a:endParaRPr lang="en-US" sz="1050" dirty="0">
              <a:effectLst/>
              <a:latin typeface="New York"/>
              <a:ea typeface="Times" panose="02020603050405020304" pitchFamily="18" charset="0"/>
              <a:cs typeface="Times New Roman" panose="02020603050405020304" pitchFamily="18" charset="0"/>
            </a:endParaRPr>
          </a:p>
        </p:txBody>
      </p:sp>
      <p:pic>
        <p:nvPicPr>
          <p:cNvPr id="16" name="Picture 15">
            <a:extLst>
              <a:ext uri="{FF2B5EF4-FFF2-40B4-BE49-F238E27FC236}">
                <a16:creationId xmlns:a16="http://schemas.microsoft.com/office/drawing/2014/main" id="{BC4ABFFF-BC5D-4A09-9C47-26D28EE167F9}"/>
              </a:ext>
            </a:extLst>
          </p:cNvPr>
          <p:cNvPicPr>
            <a:picLocks noChangeAspect="1"/>
          </p:cNvPicPr>
          <p:nvPr/>
        </p:nvPicPr>
        <p:blipFill>
          <a:blip r:embed="rId2"/>
          <a:stretch>
            <a:fillRect/>
          </a:stretch>
        </p:blipFill>
        <p:spPr>
          <a:xfrm>
            <a:off x="492980" y="2956377"/>
            <a:ext cx="6784633" cy="2785271"/>
          </a:xfrm>
          <a:prstGeom prst="rect">
            <a:avLst/>
          </a:prstGeom>
        </p:spPr>
      </p:pic>
      <p:sp>
        <p:nvSpPr>
          <p:cNvPr id="6" name="Slide Number Placeholder 5">
            <a:extLst>
              <a:ext uri="{FF2B5EF4-FFF2-40B4-BE49-F238E27FC236}">
                <a16:creationId xmlns:a16="http://schemas.microsoft.com/office/drawing/2014/main" id="{27234FA4-3C3F-4AD8-BE5A-3FD23D1B5707}"/>
              </a:ext>
            </a:extLst>
          </p:cNvPr>
          <p:cNvSpPr>
            <a:spLocks noGrp="1"/>
          </p:cNvSpPr>
          <p:nvPr>
            <p:ph type="sldNum" sz="quarter" idx="12"/>
          </p:nvPr>
        </p:nvSpPr>
        <p:spPr/>
        <p:txBody>
          <a:bodyPr/>
          <a:lstStyle/>
          <a:p>
            <a:fld id="{2C0260B3-B210-404E-8A5D-E569A5D7D4AB}" type="slidenum">
              <a:rPr lang="en-US" smtClean="0"/>
              <a:t>25</a:t>
            </a:fld>
            <a:endParaRPr lang="en-US"/>
          </a:p>
        </p:txBody>
      </p:sp>
    </p:spTree>
    <p:extLst>
      <p:ext uri="{BB962C8B-B14F-4D97-AF65-F5344CB8AC3E}">
        <p14:creationId xmlns:p14="http://schemas.microsoft.com/office/powerpoint/2010/main" val="2374643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ECDAE81-DD47-47A2-B1EA-A65C358BCC2E}"/>
              </a:ext>
            </a:extLst>
          </p:cNvPr>
          <p:cNvSpPr>
            <a:spLocks noGrp="1"/>
          </p:cNvSpPr>
          <p:nvPr>
            <p:ph type="title"/>
          </p:nvPr>
        </p:nvSpPr>
        <p:spPr/>
        <p:txBody>
          <a:bodyPr/>
          <a:lstStyle/>
          <a:p>
            <a:r>
              <a:rPr lang="en-US" dirty="0"/>
              <a:t>Off the beaten track</a:t>
            </a:r>
          </a:p>
        </p:txBody>
      </p:sp>
      <p:sp>
        <p:nvSpPr>
          <p:cNvPr id="11" name="Content Placeholder 10">
            <a:extLst>
              <a:ext uri="{FF2B5EF4-FFF2-40B4-BE49-F238E27FC236}">
                <a16:creationId xmlns:a16="http://schemas.microsoft.com/office/drawing/2014/main" id="{C260DB10-BC24-4117-BB5F-2A4E1C932759}"/>
              </a:ext>
            </a:extLst>
          </p:cNvPr>
          <p:cNvSpPr>
            <a:spLocks noGrp="1"/>
          </p:cNvSpPr>
          <p:nvPr>
            <p:ph idx="1"/>
          </p:nvPr>
        </p:nvSpPr>
        <p:spPr/>
        <p:txBody>
          <a:bodyPr>
            <a:normAutofit/>
          </a:bodyPr>
          <a:lstStyle/>
          <a:p>
            <a:pPr marL="0" indent="0">
              <a:buNone/>
            </a:pPr>
            <a:endParaRPr lang="en-US" sz="4000" dirty="0"/>
          </a:p>
          <a:p>
            <a:endParaRPr lang="en-US" sz="4000" dirty="0"/>
          </a:p>
          <a:p>
            <a:pPr marL="0" indent="0">
              <a:buNone/>
            </a:pPr>
            <a:r>
              <a:rPr lang="en-US" sz="4000" dirty="0"/>
              <a:t>Some other interesting things I’ve been working on (Ultimately, it’s all about communications)</a:t>
            </a:r>
          </a:p>
        </p:txBody>
      </p:sp>
      <p:sp>
        <p:nvSpPr>
          <p:cNvPr id="3" name="Slide Number Placeholder 2">
            <a:extLst>
              <a:ext uri="{FF2B5EF4-FFF2-40B4-BE49-F238E27FC236}">
                <a16:creationId xmlns:a16="http://schemas.microsoft.com/office/drawing/2014/main" id="{55743520-4875-455C-B4F7-5E83B2FB6341}"/>
              </a:ext>
            </a:extLst>
          </p:cNvPr>
          <p:cNvSpPr>
            <a:spLocks noGrp="1"/>
          </p:cNvSpPr>
          <p:nvPr>
            <p:ph type="sldNum" sz="quarter" idx="12"/>
          </p:nvPr>
        </p:nvSpPr>
        <p:spPr/>
        <p:txBody>
          <a:bodyPr/>
          <a:lstStyle/>
          <a:p>
            <a:fld id="{2C0260B3-B210-404E-8A5D-E569A5D7D4AB}" type="slidenum">
              <a:rPr lang="en-US" smtClean="0"/>
              <a:t>26</a:t>
            </a:fld>
            <a:endParaRPr lang="en-US"/>
          </a:p>
        </p:txBody>
      </p:sp>
    </p:spTree>
    <p:extLst>
      <p:ext uri="{BB962C8B-B14F-4D97-AF65-F5344CB8AC3E}">
        <p14:creationId xmlns:p14="http://schemas.microsoft.com/office/powerpoint/2010/main" val="2572246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84258-268F-4023-95E9-6D1490DA589B}"/>
              </a:ext>
            </a:extLst>
          </p:cNvPr>
          <p:cNvSpPr>
            <a:spLocks noGrp="1"/>
          </p:cNvSpPr>
          <p:nvPr>
            <p:ph type="title"/>
          </p:nvPr>
        </p:nvSpPr>
        <p:spPr/>
        <p:txBody>
          <a:bodyPr>
            <a:noAutofit/>
          </a:bodyPr>
          <a:lstStyle/>
          <a:p>
            <a:r>
              <a:rPr lang="en-US" sz="2000" b="1" dirty="0"/>
              <a:t>Genomics and Proteomics Based Security Protocols for Secure Network Architectures. </a:t>
            </a:r>
            <a:r>
              <a:rPr lang="en-US" sz="2000" dirty="0"/>
              <a:t>U.S. Patent 8,898,479, 2014</a:t>
            </a:r>
          </a:p>
        </p:txBody>
      </p:sp>
      <p:sp>
        <p:nvSpPr>
          <p:cNvPr id="3" name="Content Placeholder 2">
            <a:extLst>
              <a:ext uri="{FF2B5EF4-FFF2-40B4-BE49-F238E27FC236}">
                <a16:creationId xmlns:a16="http://schemas.microsoft.com/office/drawing/2014/main" id="{CD8DC0B7-D70E-43A2-94F7-C1852048E7C1}"/>
              </a:ext>
            </a:extLst>
          </p:cNvPr>
          <p:cNvSpPr>
            <a:spLocks noGrp="1"/>
          </p:cNvSpPr>
          <p:nvPr>
            <p:ph idx="1"/>
          </p:nvPr>
        </p:nvSpPr>
        <p:spPr/>
        <p:txBody>
          <a:bodyPr/>
          <a:lstStyle/>
          <a:p>
            <a:r>
              <a:rPr lang="en-US" dirty="0"/>
              <a:t>I have a series of papers using genomics and proteomics for information security which culminated in a patent</a:t>
            </a:r>
          </a:p>
          <a:p>
            <a:r>
              <a:rPr lang="en-US" dirty="0"/>
              <a:t>I explore the synergy between molecular biology and information security</a:t>
            </a:r>
            <a:r>
              <a:rPr lang="en-US" sz="2000" baseline="30000" dirty="0"/>
              <a:t>10</a:t>
            </a:r>
            <a:r>
              <a:rPr lang="en-US" baseline="30000" dirty="0"/>
              <a:t> </a:t>
            </a:r>
          </a:p>
        </p:txBody>
      </p:sp>
      <p:pic>
        <p:nvPicPr>
          <p:cNvPr id="7" name="Picture 6">
            <a:extLst>
              <a:ext uri="{FF2B5EF4-FFF2-40B4-BE49-F238E27FC236}">
                <a16:creationId xmlns:a16="http://schemas.microsoft.com/office/drawing/2014/main" id="{5636050A-BA79-4FE5-A2F1-0F9649871677}"/>
              </a:ext>
            </a:extLst>
          </p:cNvPr>
          <p:cNvPicPr>
            <a:picLocks noChangeAspect="1"/>
          </p:cNvPicPr>
          <p:nvPr/>
        </p:nvPicPr>
        <p:blipFill>
          <a:blip r:embed="rId2"/>
          <a:stretch>
            <a:fillRect/>
          </a:stretch>
        </p:blipFill>
        <p:spPr>
          <a:xfrm>
            <a:off x="1121134" y="2639372"/>
            <a:ext cx="5995283" cy="3133555"/>
          </a:xfrm>
          <a:prstGeom prst="rect">
            <a:avLst/>
          </a:prstGeom>
        </p:spPr>
      </p:pic>
      <p:sp>
        <p:nvSpPr>
          <p:cNvPr id="9" name="TextBox 8">
            <a:extLst>
              <a:ext uri="{FF2B5EF4-FFF2-40B4-BE49-F238E27FC236}">
                <a16:creationId xmlns:a16="http://schemas.microsoft.com/office/drawing/2014/main" id="{333C906D-2EA7-4E4D-BC0A-ED2177851C30}"/>
              </a:ext>
            </a:extLst>
          </p:cNvPr>
          <p:cNvSpPr txBox="1"/>
          <p:nvPr/>
        </p:nvSpPr>
        <p:spPr>
          <a:xfrm>
            <a:off x="230589" y="5741227"/>
            <a:ext cx="8332966" cy="430887"/>
          </a:xfrm>
          <a:prstGeom prst="rect">
            <a:avLst/>
          </a:prstGeom>
          <a:noFill/>
        </p:spPr>
        <p:txBody>
          <a:bodyPr wrap="square">
            <a:spAutoFit/>
          </a:bodyPr>
          <a:lstStyle/>
          <a:p>
            <a:r>
              <a:rPr lang="en-US" sz="1100" dirty="0"/>
              <a:t>10. Shaw, Harry, Sayed Hussein, and Hermann </a:t>
            </a:r>
            <a:r>
              <a:rPr lang="en-US" sz="1100" dirty="0" err="1"/>
              <a:t>Helgert</a:t>
            </a:r>
            <a:r>
              <a:rPr lang="en-US" sz="1100" dirty="0"/>
              <a:t>. "Genomics-based Security Protocols: From Plaintext to </a:t>
            </a:r>
            <a:r>
              <a:rPr lang="en-US" sz="1100" dirty="0" err="1"/>
              <a:t>Cipherprotein</a:t>
            </a:r>
            <a:r>
              <a:rPr lang="en-US" sz="1100" dirty="0"/>
              <a:t>." International Journal on Advances in Security 4, no. LEGNEW-OLDGSFC-GSFC-LN-1046 (2011).</a:t>
            </a:r>
          </a:p>
        </p:txBody>
      </p:sp>
      <p:sp>
        <p:nvSpPr>
          <p:cNvPr id="5" name="Slide Number Placeholder 4">
            <a:extLst>
              <a:ext uri="{FF2B5EF4-FFF2-40B4-BE49-F238E27FC236}">
                <a16:creationId xmlns:a16="http://schemas.microsoft.com/office/drawing/2014/main" id="{851EE4D2-D525-4462-8657-37FD4076F982}"/>
              </a:ext>
            </a:extLst>
          </p:cNvPr>
          <p:cNvSpPr>
            <a:spLocks noGrp="1"/>
          </p:cNvSpPr>
          <p:nvPr>
            <p:ph type="sldNum" sz="quarter" idx="12"/>
          </p:nvPr>
        </p:nvSpPr>
        <p:spPr/>
        <p:txBody>
          <a:bodyPr/>
          <a:lstStyle/>
          <a:p>
            <a:fld id="{2C0260B3-B210-404E-8A5D-E569A5D7D4AB}" type="slidenum">
              <a:rPr lang="en-US" smtClean="0"/>
              <a:t>27</a:t>
            </a:fld>
            <a:endParaRPr lang="en-US"/>
          </a:p>
        </p:txBody>
      </p:sp>
    </p:spTree>
    <p:extLst>
      <p:ext uri="{BB962C8B-B14F-4D97-AF65-F5344CB8AC3E}">
        <p14:creationId xmlns:p14="http://schemas.microsoft.com/office/powerpoint/2010/main" val="39577421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38A99-A09B-463B-86BA-17661585A132}"/>
              </a:ext>
            </a:extLst>
          </p:cNvPr>
          <p:cNvSpPr>
            <a:spLocks noGrp="1"/>
          </p:cNvSpPr>
          <p:nvPr>
            <p:ph type="title"/>
          </p:nvPr>
        </p:nvSpPr>
        <p:spPr/>
        <p:txBody>
          <a:bodyPr>
            <a:normAutofit fontScale="90000"/>
          </a:bodyPr>
          <a:lstStyle/>
          <a:p>
            <a:r>
              <a:rPr lang="en-US" dirty="0"/>
              <a:t>A Cryptographic System Based upon the Principles of</a:t>
            </a:r>
            <a:br>
              <a:rPr lang="en-US" dirty="0"/>
            </a:br>
            <a:r>
              <a:rPr lang="en-US" dirty="0"/>
              <a:t>Gene Expression</a:t>
            </a:r>
          </a:p>
        </p:txBody>
      </p:sp>
      <p:sp>
        <p:nvSpPr>
          <p:cNvPr id="3" name="Content Placeholder 2">
            <a:extLst>
              <a:ext uri="{FF2B5EF4-FFF2-40B4-BE49-F238E27FC236}">
                <a16:creationId xmlns:a16="http://schemas.microsoft.com/office/drawing/2014/main" id="{8C7BD7AE-9E85-4C4C-B12B-2F6C4578357D}"/>
              </a:ext>
            </a:extLst>
          </p:cNvPr>
          <p:cNvSpPr>
            <a:spLocks noGrp="1"/>
          </p:cNvSpPr>
          <p:nvPr>
            <p:ph idx="1"/>
          </p:nvPr>
        </p:nvSpPr>
        <p:spPr/>
        <p:txBody>
          <a:bodyPr/>
          <a:lstStyle/>
          <a:p>
            <a:r>
              <a:rPr lang="en-US" dirty="0"/>
              <a:t>The patented system goes far beyond a simple substitution code of bases or codons to and from plain text. It mimics a network of gene expression for a variety of applications </a:t>
            </a:r>
            <a:r>
              <a:rPr lang="en-US" sz="1600" baseline="30000" dirty="0"/>
              <a:t>11</a:t>
            </a:r>
            <a:endParaRPr lang="en-US" baseline="30000" dirty="0"/>
          </a:p>
        </p:txBody>
      </p:sp>
      <p:pic>
        <p:nvPicPr>
          <p:cNvPr id="7" name="Picture 6">
            <a:extLst>
              <a:ext uri="{FF2B5EF4-FFF2-40B4-BE49-F238E27FC236}">
                <a16:creationId xmlns:a16="http://schemas.microsoft.com/office/drawing/2014/main" id="{666CE601-D290-41E7-ACC0-184D45745C11}"/>
              </a:ext>
            </a:extLst>
          </p:cNvPr>
          <p:cNvPicPr>
            <a:picLocks noChangeAspect="1"/>
          </p:cNvPicPr>
          <p:nvPr/>
        </p:nvPicPr>
        <p:blipFill>
          <a:blip r:embed="rId2"/>
          <a:stretch>
            <a:fillRect/>
          </a:stretch>
        </p:blipFill>
        <p:spPr>
          <a:xfrm>
            <a:off x="1558623" y="2123150"/>
            <a:ext cx="4611589" cy="3522275"/>
          </a:xfrm>
          <a:prstGeom prst="rect">
            <a:avLst/>
          </a:prstGeom>
        </p:spPr>
      </p:pic>
      <p:sp>
        <p:nvSpPr>
          <p:cNvPr id="9" name="TextBox 8">
            <a:extLst>
              <a:ext uri="{FF2B5EF4-FFF2-40B4-BE49-F238E27FC236}">
                <a16:creationId xmlns:a16="http://schemas.microsoft.com/office/drawing/2014/main" id="{4821334F-C340-48AC-9C9D-B79A53843BC9}"/>
              </a:ext>
            </a:extLst>
          </p:cNvPr>
          <p:cNvSpPr txBox="1"/>
          <p:nvPr/>
        </p:nvSpPr>
        <p:spPr>
          <a:xfrm>
            <a:off x="805068" y="5778188"/>
            <a:ext cx="7178041" cy="430887"/>
          </a:xfrm>
          <a:prstGeom prst="rect">
            <a:avLst/>
          </a:prstGeom>
          <a:noFill/>
        </p:spPr>
        <p:txBody>
          <a:bodyPr wrap="square">
            <a:spAutoFit/>
          </a:bodyPr>
          <a:lstStyle/>
          <a:p>
            <a:r>
              <a:rPr lang="en-US" sz="1100" dirty="0"/>
              <a:t>11. Harry Shaw, A Cryptographic System Based upon the Principles of Gene Expression, Cryptography 2017, 1, 21; doi:10.3390/cryptography1030021</a:t>
            </a:r>
          </a:p>
        </p:txBody>
      </p:sp>
      <p:sp>
        <p:nvSpPr>
          <p:cNvPr id="5" name="Slide Number Placeholder 4">
            <a:extLst>
              <a:ext uri="{FF2B5EF4-FFF2-40B4-BE49-F238E27FC236}">
                <a16:creationId xmlns:a16="http://schemas.microsoft.com/office/drawing/2014/main" id="{9B8D7C1E-E60B-4642-94FD-BF4FBBE24A58}"/>
              </a:ext>
            </a:extLst>
          </p:cNvPr>
          <p:cNvSpPr>
            <a:spLocks noGrp="1"/>
          </p:cNvSpPr>
          <p:nvPr>
            <p:ph type="sldNum" sz="quarter" idx="12"/>
          </p:nvPr>
        </p:nvSpPr>
        <p:spPr/>
        <p:txBody>
          <a:bodyPr/>
          <a:lstStyle/>
          <a:p>
            <a:fld id="{2C0260B3-B210-404E-8A5D-E569A5D7D4AB}" type="slidenum">
              <a:rPr lang="en-US" smtClean="0"/>
              <a:t>28</a:t>
            </a:fld>
            <a:endParaRPr lang="en-US"/>
          </a:p>
        </p:txBody>
      </p:sp>
    </p:spTree>
    <p:extLst>
      <p:ext uri="{BB962C8B-B14F-4D97-AF65-F5344CB8AC3E}">
        <p14:creationId xmlns:p14="http://schemas.microsoft.com/office/powerpoint/2010/main" val="134193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2E6B9-6468-461B-BAB0-85547177E07A}"/>
              </a:ext>
            </a:extLst>
          </p:cNvPr>
          <p:cNvSpPr>
            <a:spLocks noGrp="1"/>
          </p:cNvSpPr>
          <p:nvPr>
            <p:ph type="title"/>
          </p:nvPr>
        </p:nvSpPr>
        <p:spPr/>
        <p:txBody>
          <a:bodyPr/>
          <a:lstStyle/>
          <a:p>
            <a:r>
              <a:rPr lang="en-US" dirty="0"/>
              <a:t>Early progress in the area</a:t>
            </a:r>
          </a:p>
        </p:txBody>
      </p:sp>
      <p:pic>
        <p:nvPicPr>
          <p:cNvPr id="5" name="Content Placeholder 4">
            <a:extLst>
              <a:ext uri="{FF2B5EF4-FFF2-40B4-BE49-F238E27FC236}">
                <a16:creationId xmlns:a16="http://schemas.microsoft.com/office/drawing/2014/main" id="{43B28BB1-61AE-48B3-B43C-6744BFFC1FFF}"/>
              </a:ext>
            </a:extLst>
          </p:cNvPr>
          <p:cNvPicPr>
            <a:picLocks noGrp="1" noChangeAspect="1"/>
          </p:cNvPicPr>
          <p:nvPr>
            <p:ph idx="1"/>
          </p:nvPr>
        </p:nvPicPr>
        <p:blipFill>
          <a:blip r:embed="rId2"/>
          <a:stretch>
            <a:fillRect/>
          </a:stretch>
        </p:blipFill>
        <p:spPr>
          <a:xfrm>
            <a:off x="109817" y="1683706"/>
            <a:ext cx="3833533" cy="1799272"/>
          </a:xfrm>
        </p:spPr>
      </p:pic>
      <p:pic>
        <p:nvPicPr>
          <p:cNvPr id="7" name="Picture 6">
            <a:extLst>
              <a:ext uri="{FF2B5EF4-FFF2-40B4-BE49-F238E27FC236}">
                <a16:creationId xmlns:a16="http://schemas.microsoft.com/office/drawing/2014/main" id="{C8FD0075-92F4-451C-BEA8-7ED0755574F5}"/>
              </a:ext>
            </a:extLst>
          </p:cNvPr>
          <p:cNvPicPr>
            <a:picLocks noChangeAspect="1"/>
          </p:cNvPicPr>
          <p:nvPr/>
        </p:nvPicPr>
        <p:blipFill>
          <a:blip r:embed="rId3"/>
          <a:stretch>
            <a:fillRect/>
          </a:stretch>
        </p:blipFill>
        <p:spPr>
          <a:xfrm>
            <a:off x="4193308" y="1683706"/>
            <a:ext cx="4726488" cy="3885433"/>
          </a:xfrm>
          <a:prstGeom prst="rect">
            <a:avLst/>
          </a:prstGeom>
        </p:spPr>
      </p:pic>
      <p:sp>
        <p:nvSpPr>
          <p:cNvPr id="4" name="Slide Number Placeholder 3">
            <a:extLst>
              <a:ext uri="{FF2B5EF4-FFF2-40B4-BE49-F238E27FC236}">
                <a16:creationId xmlns:a16="http://schemas.microsoft.com/office/drawing/2014/main" id="{78BAA055-F1F5-4F29-B09D-1DAD1B4AD6A9}"/>
              </a:ext>
            </a:extLst>
          </p:cNvPr>
          <p:cNvSpPr>
            <a:spLocks noGrp="1"/>
          </p:cNvSpPr>
          <p:nvPr>
            <p:ph type="sldNum" sz="quarter" idx="12"/>
          </p:nvPr>
        </p:nvSpPr>
        <p:spPr/>
        <p:txBody>
          <a:bodyPr/>
          <a:lstStyle/>
          <a:p>
            <a:fld id="{2C0260B3-B210-404E-8A5D-E569A5D7D4AB}" type="slidenum">
              <a:rPr lang="en-US" smtClean="0"/>
              <a:t>29</a:t>
            </a:fld>
            <a:endParaRPr lang="en-US"/>
          </a:p>
        </p:txBody>
      </p:sp>
      <p:sp>
        <p:nvSpPr>
          <p:cNvPr id="8" name="TextBox 7">
            <a:extLst>
              <a:ext uri="{FF2B5EF4-FFF2-40B4-BE49-F238E27FC236}">
                <a16:creationId xmlns:a16="http://schemas.microsoft.com/office/drawing/2014/main" id="{F6A27B69-18E5-4F96-9F44-C6F037321273}"/>
              </a:ext>
            </a:extLst>
          </p:cNvPr>
          <p:cNvSpPr txBox="1"/>
          <p:nvPr/>
        </p:nvSpPr>
        <p:spPr>
          <a:xfrm>
            <a:off x="815926" y="1057998"/>
            <a:ext cx="6583680" cy="369332"/>
          </a:xfrm>
          <a:prstGeom prst="rect">
            <a:avLst/>
          </a:prstGeom>
          <a:noFill/>
        </p:spPr>
        <p:txBody>
          <a:bodyPr wrap="square">
            <a:spAutoFit/>
          </a:bodyPr>
          <a:lstStyle/>
          <a:p>
            <a:r>
              <a:rPr lang="en-US" sz="1800" dirty="0"/>
              <a:t>I have a few publications in this area over the last 12 years or so. </a:t>
            </a:r>
          </a:p>
        </p:txBody>
      </p:sp>
    </p:spTree>
    <p:extLst>
      <p:ext uri="{BB962C8B-B14F-4D97-AF65-F5344CB8AC3E}">
        <p14:creationId xmlns:p14="http://schemas.microsoft.com/office/powerpoint/2010/main" val="251328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A15E0-1F41-4125-9B43-B9AC3A477B7B}"/>
              </a:ext>
            </a:extLst>
          </p:cNvPr>
          <p:cNvSpPr>
            <a:spLocks noGrp="1"/>
          </p:cNvSpPr>
          <p:nvPr>
            <p:ph type="title"/>
          </p:nvPr>
        </p:nvSpPr>
        <p:spPr/>
        <p:txBody>
          <a:bodyPr>
            <a:noAutofit/>
          </a:bodyPr>
          <a:lstStyle/>
          <a:p>
            <a:r>
              <a:rPr lang="en-US" sz="2000" dirty="0"/>
              <a:t>2019 53rd Annual Conference on Information Sciences and Systems (CISS)</a:t>
            </a:r>
            <a:br>
              <a:rPr lang="en-US" sz="2000" dirty="0"/>
            </a:br>
            <a:r>
              <a:rPr lang="en-US" sz="2000" dirty="0"/>
              <a:t>Johns Hopkins University</a:t>
            </a:r>
          </a:p>
        </p:txBody>
      </p:sp>
      <p:sp>
        <p:nvSpPr>
          <p:cNvPr id="4" name="Title 1">
            <a:extLst>
              <a:ext uri="{FF2B5EF4-FFF2-40B4-BE49-F238E27FC236}">
                <a16:creationId xmlns:a16="http://schemas.microsoft.com/office/drawing/2014/main" id="{AAEBA863-7971-4051-81F5-F3BFE049BF57}"/>
              </a:ext>
            </a:extLst>
          </p:cNvPr>
          <p:cNvSpPr txBox="1">
            <a:spLocks/>
          </p:cNvSpPr>
          <p:nvPr/>
        </p:nvSpPr>
        <p:spPr>
          <a:xfrm>
            <a:off x="238540" y="1122363"/>
            <a:ext cx="7776376" cy="2387600"/>
          </a:xfrm>
          <a:prstGeom prst="rect">
            <a:avLst/>
          </a:prstGeom>
        </p:spPr>
        <p:txBody>
          <a:bodyPr vert="horz" lIns="91440" tIns="45720" rIns="91440" bIns="45720" rtlCol="0" anchor="ctr">
            <a:noAutofit/>
          </a:bodyPr>
          <a:lstStyle>
            <a:lvl1pPr algn="l" defTabSz="853410" rtl="0" eaLnBrk="1" latinLnBrk="0" hangingPunct="1">
              <a:lnSpc>
                <a:spcPct val="90000"/>
              </a:lnSpc>
              <a:spcBef>
                <a:spcPct val="0"/>
              </a:spcBef>
              <a:buNone/>
              <a:defRPr sz="2987" kern="1200">
                <a:solidFill>
                  <a:schemeClr val="bg1"/>
                </a:solidFill>
                <a:latin typeface="+mj-lt"/>
                <a:ea typeface="+mj-ea"/>
                <a:cs typeface="+mj-cs"/>
              </a:defRPr>
            </a:lvl1pPr>
          </a:lstStyle>
          <a:p>
            <a:r>
              <a:rPr lang="en-US" sz="2400" dirty="0">
                <a:solidFill>
                  <a:schemeClr val="tx1"/>
                </a:solidFill>
              </a:rPr>
              <a:t>Information theory and signal processing methodology to identify nucleic acid-protein binding sequences in RNA-protein interactions</a:t>
            </a:r>
          </a:p>
        </p:txBody>
      </p:sp>
      <p:sp>
        <p:nvSpPr>
          <p:cNvPr id="5" name="Subtitle 2">
            <a:extLst>
              <a:ext uri="{FF2B5EF4-FFF2-40B4-BE49-F238E27FC236}">
                <a16:creationId xmlns:a16="http://schemas.microsoft.com/office/drawing/2014/main" id="{41D569DE-96A3-4EFE-BDD3-ADED511DDBE5}"/>
              </a:ext>
            </a:extLst>
          </p:cNvPr>
          <p:cNvSpPr txBox="1">
            <a:spLocks/>
          </p:cNvSpPr>
          <p:nvPr/>
        </p:nvSpPr>
        <p:spPr>
          <a:xfrm>
            <a:off x="326005" y="3013642"/>
            <a:ext cx="6742706" cy="2714872"/>
          </a:xfrm>
          <a:prstGeom prst="rect">
            <a:avLst/>
          </a:prstGeom>
        </p:spPr>
        <p:txBody>
          <a:bodyPr vert="horz" lIns="91440" tIns="45720" rIns="91440" bIns="45720" rtlCol="0">
            <a:normAutofit/>
          </a:bodyPr>
          <a:lstStyle>
            <a:lvl1pPr marL="213352" indent="-213352" algn="l" defTabSz="853410" rtl="0" eaLnBrk="1" latinLnBrk="0" hangingPunct="1">
              <a:lnSpc>
                <a:spcPct val="90000"/>
              </a:lnSpc>
              <a:spcBef>
                <a:spcPts val="933"/>
              </a:spcBef>
              <a:buFont typeface="Arial" panose="020B0604020202020204" pitchFamily="34" charset="0"/>
              <a:buChar char="•"/>
              <a:defRPr sz="2613" kern="1200">
                <a:solidFill>
                  <a:schemeClr val="tx1"/>
                </a:solidFill>
                <a:latin typeface="+mn-lt"/>
                <a:ea typeface="+mn-ea"/>
                <a:cs typeface="+mn-cs"/>
              </a:defRPr>
            </a:lvl1pPr>
            <a:lvl2pPr marL="640057" indent="-213352" algn="l" defTabSz="853410" rtl="0" eaLnBrk="1" latinLnBrk="0" hangingPunct="1">
              <a:lnSpc>
                <a:spcPct val="90000"/>
              </a:lnSpc>
              <a:spcBef>
                <a:spcPts val="467"/>
              </a:spcBef>
              <a:buFont typeface="Arial" panose="020B0604020202020204" pitchFamily="34" charset="0"/>
              <a:buChar char="•"/>
              <a:defRPr sz="2240" kern="1200">
                <a:solidFill>
                  <a:schemeClr val="tx1"/>
                </a:solidFill>
                <a:latin typeface="+mn-lt"/>
                <a:ea typeface="+mn-ea"/>
                <a:cs typeface="+mn-cs"/>
              </a:defRPr>
            </a:lvl2pPr>
            <a:lvl3pPr marL="1066762" indent="-213352" algn="l" defTabSz="853410" rtl="0" eaLnBrk="1" latinLnBrk="0" hangingPunct="1">
              <a:lnSpc>
                <a:spcPct val="90000"/>
              </a:lnSpc>
              <a:spcBef>
                <a:spcPts val="467"/>
              </a:spcBef>
              <a:buFont typeface="Arial" panose="020B0604020202020204" pitchFamily="34" charset="0"/>
              <a:buChar char="•"/>
              <a:defRPr sz="1867" kern="1200">
                <a:solidFill>
                  <a:schemeClr val="tx1"/>
                </a:solidFill>
                <a:latin typeface="+mn-lt"/>
                <a:ea typeface="+mn-ea"/>
                <a:cs typeface="+mn-cs"/>
              </a:defRPr>
            </a:lvl3pPr>
            <a:lvl4pPr marL="1493467"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4pPr>
            <a:lvl5pPr marL="1920171"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5pPr>
            <a:lvl6pPr marL="2346876"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6pPr>
            <a:lvl7pPr marL="2773581"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7pPr>
            <a:lvl8pPr marL="3200286"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8pPr>
            <a:lvl9pPr marL="3626990" indent="-213352" algn="l" defTabSz="853410" rtl="0" eaLnBrk="1" latinLnBrk="0" hangingPunct="1">
              <a:lnSpc>
                <a:spcPct val="90000"/>
              </a:lnSpc>
              <a:spcBef>
                <a:spcPts val="467"/>
              </a:spcBef>
              <a:buFont typeface="Arial" panose="020B0604020202020204" pitchFamily="34" charset="0"/>
              <a:buChar char="•"/>
              <a:defRPr sz="1680" kern="1200">
                <a:solidFill>
                  <a:schemeClr val="tx1"/>
                </a:solidFill>
                <a:latin typeface="+mn-lt"/>
                <a:ea typeface="+mn-ea"/>
                <a:cs typeface="+mn-cs"/>
              </a:defRPr>
            </a:lvl9pPr>
          </a:lstStyle>
          <a:p>
            <a:r>
              <a:rPr lang="en-US" sz="1600" dirty="0"/>
              <a:t>Harry Shaw</a:t>
            </a:r>
            <a:r>
              <a:rPr lang="en-US" sz="1600" baseline="30000" dirty="0"/>
              <a:t>*</a:t>
            </a:r>
            <a:r>
              <a:rPr lang="en-US" sz="1600" dirty="0"/>
              <a:t>, Nagarajan Pattabiraman</a:t>
            </a:r>
            <a:r>
              <a:rPr lang="en-US" sz="1600" baseline="30000" dirty="0"/>
              <a:t>**</a:t>
            </a:r>
            <a:r>
              <a:rPr lang="en-US" sz="1600" dirty="0"/>
              <a:t>, Deborah Preston</a:t>
            </a:r>
            <a:r>
              <a:rPr lang="en-US" sz="1600" baseline="30000" dirty="0"/>
              <a:t>†</a:t>
            </a:r>
            <a:r>
              <a:rPr lang="en-US" sz="1600" dirty="0"/>
              <a:t>,  Tatiana </a:t>
            </a:r>
            <a:r>
              <a:rPr lang="en-US" sz="1600" dirty="0" err="1"/>
              <a:t>Ammosova</a:t>
            </a:r>
            <a:r>
              <a:rPr lang="en-US" sz="1600" dirty="0"/>
              <a:t> </a:t>
            </a:r>
            <a:r>
              <a:rPr lang="en-US" sz="1600" baseline="30000" dirty="0"/>
              <a:t>††</a:t>
            </a:r>
            <a:r>
              <a:rPr lang="en-US" sz="1600" dirty="0"/>
              <a:t>, Yuri </a:t>
            </a:r>
            <a:r>
              <a:rPr lang="en-US" sz="1600" dirty="0" err="1"/>
              <a:t>Obukhov</a:t>
            </a:r>
            <a:r>
              <a:rPr lang="en-US" sz="1600" baseline="30000" dirty="0"/>
              <a:t>††</a:t>
            </a:r>
            <a:r>
              <a:rPr lang="en-US" sz="1600" dirty="0"/>
              <a:t>, Sergei </a:t>
            </a:r>
            <a:r>
              <a:rPr lang="en-US" sz="1600" dirty="0" err="1"/>
              <a:t>Nekhai</a:t>
            </a:r>
            <a:r>
              <a:rPr lang="en-US" sz="1600" baseline="30000" dirty="0"/>
              <a:t>††</a:t>
            </a:r>
            <a:r>
              <a:rPr lang="en-US" sz="1600" dirty="0"/>
              <a:t> and Ajit Kumar</a:t>
            </a:r>
            <a:r>
              <a:rPr lang="en-US" sz="1600" baseline="30000" dirty="0"/>
              <a:t>**</a:t>
            </a:r>
            <a:endParaRPr lang="en-US" sz="1600" dirty="0"/>
          </a:p>
          <a:p>
            <a:r>
              <a:rPr lang="en-US" sz="1600" baseline="30000" dirty="0"/>
              <a:t>*</a:t>
            </a:r>
            <a:r>
              <a:rPr lang="en-US" sz="1600" dirty="0"/>
              <a:t>Telecommunication Networks and Technologies Branch, Staff Engineer, NASA/Goddard Space Flight Center, Greenbelt, MD</a:t>
            </a:r>
          </a:p>
          <a:p>
            <a:r>
              <a:rPr lang="en-US" sz="1600" baseline="30000" dirty="0"/>
              <a:t>**</a:t>
            </a:r>
            <a:r>
              <a:rPr lang="en-US" sz="1600" dirty="0"/>
              <a:t>Department of Biochemistry and Molecular Medicine, The George Washington University, Washington, DC</a:t>
            </a:r>
          </a:p>
          <a:p>
            <a:r>
              <a:rPr lang="en-US" sz="1600" baseline="30000" dirty="0"/>
              <a:t>†</a:t>
            </a:r>
            <a:r>
              <a:rPr lang="en-US" sz="1600" dirty="0"/>
              <a:t>University of Maryland, College Park, MD</a:t>
            </a:r>
          </a:p>
          <a:p>
            <a:r>
              <a:rPr lang="en-US" sz="1600" baseline="30000" dirty="0"/>
              <a:t>††</a:t>
            </a:r>
            <a:r>
              <a:rPr lang="en-US" sz="1600" dirty="0"/>
              <a:t>Department of Medicine, Howard University School of Medicine, Washington DC</a:t>
            </a:r>
          </a:p>
        </p:txBody>
      </p:sp>
      <p:sp>
        <p:nvSpPr>
          <p:cNvPr id="6" name="Slide Number Placeholder 5">
            <a:extLst>
              <a:ext uri="{FF2B5EF4-FFF2-40B4-BE49-F238E27FC236}">
                <a16:creationId xmlns:a16="http://schemas.microsoft.com/office/drawing/2014/main" id="{E64D1F7D-6373-4128-88A4-B90A72AD0D34}"/>
              </a:ext>
            </a:extLst>
          </p:cNvPr>
          <p:cNvSpPr>
            <a:spLocks noGrp="1"/>
          </p:cNvSpPr>
          <p:nvPr>
            <p:ph type="sldNum" sz="quarter" idx="12"/>
          </p:nvPr>
        </p:nvSpPr>
        <p:spPr/>
        <p:txBody>
          <a:bodyPr/>
          <a:lstStyle/>
          <a:p>
            <a:fld id="{2C0260B3-B210-404E-8A5D-E569A5D7D4AB}" type="slidenum">
              <a:rPr lang="en-US" smtClean="0"/>
              <a:t>30</a:t>
            </a:fld>
            <a:endParaRPr lang="en-US"/>
          </a:p>
        </p:txBody>
      </p:sp>
    </p:spTree>
    <p:extLst>
      <p:ext uri="{BB962C8B-B14F-4D97-AF65-F5344CB8AC3E}">
        <p14:creationId xmlns:p14="http://schemas.microsoft.com/office/powerpoint/2010/main" val="3001104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0AFD0-2E96-4FAF-9784-681E14DAA3B1}"/>
              </a:ext>
            </a:extLst>
          </p:cNvPr>
          <p:cNvSpPr>
            <a:spLocks noGrp="1"/>
          </p:cNvSpPr>
          <p:nvPr>
            <p:ph type="title"/>
          </p:nvPr>
        </p:nvSpPr>
        <p:spPr/>
        <p:txBody>
          <a:bodyPr/>
          <a:lstStyle/>
          <a:p>
            <a:r>
              <a:rPr lang="en-US" dirty="0"/>
              <a:t>Introduction and Approach</a:t>
            </a:r>
          </a:p>
        </p:txBody>
      </p:sp>
      <p:sp>
        <p:nvSpPr>
          <p:cNvPr id="3" name="Content Placeholder 2">
            <a:extLst>
              <a:ext uri="{FF2B5EF4-FFF2-40B4-BE49-F238E27FC236}">
                <a16:creationId xmlns:a16="http://schemas.microsoft.com/office/drawing/2014/main" id="{38BAFEDB-7048-48CE-A928-A42F7F22B375}"/>
              </a:ext>
            </a:extLst>
          </p:cNvPr>
          <p:cNvSpPr>
            <a:spLocks noGrp="1"/>
          </p:cNvSpPr>
          <p:nvPr>
            <p:ph idx="1"/>
          </p:nvPr>
        </p:nvSpPr>
        <p:spPr/>
        <p:txBody>
          <a:bodyPr>
            <a:normAutofit fontScale="85000" lnSpcReduction="10000"/>
          </a:bodyPr>
          <a:lstStyle/>
          <a:p>
            <a:r>
              <a:rPr lang="x-none" dirty="0"/>
              <a:t>RNA-protein binding is central to cellular processes</a:t>
            </a:r>
            <a:r>
              <a:rPr lang="en-US" dirty="0"/>
              <a:t> </a:t>
            </a:r>
            <a:r>
              <a:rPr lang="x-none" dirty="0"/>
              <a:t> </a:t>
            </a:r>
            <a:endParaRPr lang="en-US" dirty="0"/>
          </a:p>
          <a:p>
            <a:pPr lvl="1"/>
            <a:r>
              <a:rPr lang="x-none" dirty="0"/>
              <a:t>Knowledge of the structure of the RNA-protein complex and its formation are key to understanding these processes.    </a:t>
            </a:r>
            <a:endParaRPr lang="en-US" dirty="0"/>
          </a:p>
          <a:p>
            <a:pPr lvl="1"/>
            <a:r>
              <a:rPr lang="en-US" dirty="0"/>
              <a:t>In only</a:t>
            </a:r>
            <a:r>
              <a:rPr lang="x-none" dirty="0"/>
              <a:t> a fraction of </a:t>
            </a:r>
            <a:r>
              <a:rPr lang="en-US" dirty="0"/>
              <a:t>known RNA-protein complexes</a:t>
            </a:r>
            <a:r>
              <a:rPr lang="x-none" dirty="0"/>
              <a:t>, structures of bound complexes have been produced </a:t>
            </a:r>
            <a:r>
              <a:rPr lang="en-US" dirty="0"/>
              <a:t> using X-ray crystallography or solution NMR. </a:t>
            </a:r>
          </a:p>
          <a:p>
            <a:endParaRPr lang="en-US" dirty="0"/>
          </a:p>
          <a:p>
            <a:r>
              <a:rPr lang="x-none" dirty="0"/>
              <a:t>The initial goal of this rese</a:t>
            </a:r>
            <a:r>
              <a:rPr lang="en-US" dirty="0"/>
              <a:t>arch: </a:t>
            </a:r>
            <a:r>
              <a:rPr lang="x-none" dirty="0"/>
              <a:t>predict the binding sites of the microRNA to the each protein</a:t>
            </a:r>
            <a:r>
              <a:rPr lang="en-US" dirty="0"/>
              <a:t> using MS/MS assay data</a:t>
            </a:r>
            <a:r>
              <a:rPr lang="x-none" dirty="0"/>
              <a:t>. </a:t>
            </a:r>
            <a:endParaRPr lang="en-US" dirty="0"/>
          </a:p>
          <a:p>
            <a:pPr lvl="1"/>
            <a:r>
              <a:rPr lang="en-US" dirty="0"/>
              <a:t>Stretch goal: distinguish the strongly bound microRNA-proteins from the weakly bound microRNA-proteins in the same assay. </a:t>
            </a:r>
          </a:p>
          <a:p>
            <a:r>
              <a:rPr lang="en-US" dirty="0"/>
              <a:t>Develop a model that predicts </a:t>
            </a:r>
            <a:r>
              <a:rPr lang="en-US" dirty="0">
                <a:latin typeface="Symbol" panose="05050102010706020507" pitchFamily="18" charset="2"/>
              </a:rPr>
              <a:t>D</a:t>
            </a:r>
            <a:r>
              <a:rPr lang="en-US" dirty="0"/>
              <a:t>G for RNA-protein binding sites </a:t>
            </a:r>
          </a:p>
          <a:p>
            <a:r>
              <a:rPr lang="en-US" dirty="0"/>
              <a:t>Test the model against published RNA-protein binding data. Testing over 200,000 </a:t>
            </a:r>
            <a:r>
              <a:rPr lang="en-US" dirty="0" err="1"/>
              <a:t>nucleotide:peptide</a:t>
            </a:r>
            <a:r>
              <a:rPr lang="en-US" dirty="0"/>
              <a:t> fragments</a:t>
            </a:r>
          </a:p>
          <a:p>
            <a:r>
              <a:rPr lang="en-US" dirty="0"/>
              <a:t>The result is an information entropy derived model calibrated against published RNA-protein </a:t>
            </a:r>
            <a:r>
              <a:rPr lang="en-US" dirty="0">
                <a:latin typeface="Symbol" panose="05050102010706020507" pitchFamily="18" charset="2"/>
              </a:rPr>
              <a:t>D</a:t>
            </a:r>
            <a:r>
              <a:rPr lang="en-US" dirty="0"/>
              <a:t>G for an entire set of assay data.</a:t>
            </a:r>
          </a:p>
          <a:p>
            <a:r>
              <a:rPr lang="en-US" dirty="0"/>
              <a:t>Apply to mass spec data from RNA-protein co-immunoprecipitation assays</a:t>
            </a:r>
          </a:p>
          <a:p>
            <a:endParaRPr lang="en-US" dirty="0"/>
          </a:p>
        </p:txBody>
      </p:sp>
      <p:sp>
        <p:nvSpPr>
          <p:cNvPr id="5" name="Slide Number Placeholder 4">
            <a:extLst>
              <a:ext uri="{FF2B5EF4-FFF2-40B4-BE49-F238E27FC236}">
                <a16:creationId xmlns:a16="http://schemas.microsoft.com/office/drawing/2014/main" id="{670A113A-9403-4148-8275-A3376772FC41}"/>
              </a:ext>
            </a:extLst>
          </p:cNvPr>
          <p:cNvSpPr>
            <a:spLocks noGrp="1"/>
          </p:cNvSpPr>
          <p:nvPr>
            <p:ph type="sldNum" sz="quarter" idx="12"/>
          </p:nvPr>
        </p:nvSpPr>
        <p:spPr/>
        <p:txBody>
          <a:bodyPr/>
          <a:lstStyle/>
          <a:p>
            <a:fld id="{2C0260B3-B210-404E-8A5D-E569A5D7D4AB}" type="slidenum">
              <a:rPr lang="en-US" smtClean="0"/>
              <a:t>31</a:t>
            </a:fld>
            <a:endParaRPr lang="en-US"/>
          </a:p>
        </p:txBody>
      </p:sp>
    </p:spTree>
    <p:extLst>
      <p:ext uri="{BB962C8B-B14F-4D97-AF65-F5344CB8AC3E}">
        <p14:creationId xmlns:p14="http://schemas.microsoft.com/office/powerpoint/2010/main" val="3483705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4585-D986-476A-B9AC-F200E2C9E7DE}"/>
              </a:ext>
            </a:extLst>
          </p:cNvPr>
          <p:cNvSpPr>
            <a:spLocks noGrp="1"/>
          </p:cNvSpPr>
          <p:nvPr>
            <p:ph type="title"/>
          </p:nvPr>
        </p:nvSpPr>
        <p:spPr/>
        <p:txBody>
          <a:bodyPr/>
          <a:lstStyle/>
          <a:p>
            <a:r>
              <a:rPr lang="en-US" dirty="0"/>
              <a:t>Inputs to the model</a:t>
            </a:r>
          </a:p>
        </p:txBody>
      </p:sp>
      <p:sp>
        <p:nvSpPr>
          <p:cNvPr id="3" name="Content Placeholder 2">
            <a:extLst>
              <a:ext uri="{FF2B5EF4-FFF2-40B4-BE49-F238E27FC236}">
                <a16:creationId xmlns:a16="http://schemas.microsoft.com/office/drawing/2014/main" id="{FBA56F4A-DDFF-44B8-B878-B258C3E4310B}"/>
              </a:ext>
            </a:extLst>
          </p:cNvPr>
          <p:cNvSpPr>
            <a:spLocks noGrp="1"/>
          </p:cNvSpPr>
          <p:nvPr>
            <p:ph idx="1"/>
          </p:nvPr>
        </p:nvSpPr>
        <p:spPr/>
        <p:txBody>
          <a:bodyPr>
            <a:normAutofit/>
          </a:bodyPr>
          <a:lstStyle/>
          <a:p>
            <a:pPr lvl="0"/>
            <a:r>
              <a:rPr lang="en-US" sz="1800" dirty="0"/>
              <a:t>T</a:t>
            </a:r>
            <a:r>
              <a:rPr lang="x-none" sz="1800" dirty="0"/>
              <a:t>he statistics of RNA nucleotide-amino acid binding data from the Amino Acid-Nucleotide Interaction data-base (AANT)</a:t>
            </a:r>
            <a:r>
              <a:rPr lang="en-US" sz="1800" baseline="30000" dirty="0"/>
              <a:t>12</a:t>
            </a:r>
            <a:r>
              <a:rPr lang="x-none" sz="1800" dirty="0"/>
              <a:t>.</a:t>
            </a:r>
            <a:endParaRPr lang="en-US" sz="1800" dirty="0"/>
          </a:p>
          <a:p>
            <a:pPr lvl="0"/>
            <a:r>
              <a:rPr lang="en-US" sz="1800" dirty="0"/>
              <a:t>T</a:t>
            </a:r>
            <a:r>
              <a:rPr lang="x-none" sz="1800" dirty="0"/>
              <a:t>he Dataset for Protein-RNA Binding Affinity</a:t>
            </a:r>
            <a:r>
              <a:rPr lang="en-US" sz="1800" baseline="30000" dirty="0"/>
              <a:t> 13</a:t>
            </a:r>
            <a:r>
              <a:rPr lang="en-US" sz="1800" dirty="0"/>
              <a:t>,</a:t>
            </a:r>
            <a:r>
              <a:rPr lang="x-none" sz="1800" dirty="0"/>
              <a:t> which </a:t>
            </a:r>
            <a:r>
              <a:rPr lang="en-US" sz="1800" dirty="0"/>
              <a:t>lists</a:t>
            </a:r>
            <a:r>
              <a:rPr lang="x-none" sz="1800" dirty="0"/>
              <a:t> 73 protein-RNA complexes with measured equilibrium constants (</a:t>
            </a:r>
            <a:r>
              <a:rPr lang="x-none" sz="1800" i="1" dirty="0"/>
              <a:t>K</a:t>
            </a:r>
            <a:r>
              <a:rPr lang="x-none" sz="1800" i="1" baseline="-25000" dirty="0"/>
              <a:t>d</a:t>
            </a:r>
            <a:r>
              <a:rPr lang="x-none" sz="1800" dirty="0"/>
              <a:t>) to generate a calculated </a:t>
            </a:r>
            <a:r>
              <a:rPr lang="en-US" sz="1800" dirty="0"/>
              <a:t>delta </a:t>
            </a:r>
            <a:r>
              <a:rPr lang="x-none" sz="1800" dirty="0"/>
              <a:t>Gibbs free energy via the standard relationships;</a:t>
            </a:r>
            <a:endParaRPr lang="en-US" sz="1800" dirty="0"/>
          </a:p>
          <a:p>
            <a:pPr lvl="0"/>
            <a:r>
              <a:rPr lang="en-US" sz="1800" dirty="0"/>
              <a:t>Protein Data Bank (PDB) data and structures</a:t>
            </a:r>
            <a:r>
              <a:rPr lang="en-US" sz="1800" baseline="30000" dirty="0"/>
              <a:t> 14</a:t>
            </a:r>
            <a:r>
              <a:rPr lang="x-none" sz="1800" dirty="0"/>
              <a:t>.</a:t>
            </a:r>
            <a:endParaRPr lang="en-US" sz="1800" dirty="0"/>
          </a:p>
          <a:p>
            <a:pPr lvl="0"/>
            <a:r>
              <a:rPr lang="en-US" sz="1800" dirty="0"/>
              <a:t>A </a:t>
            </a:r>
            <a:r>
              <a:rPr lang="x-none" sz="1800" dirty="0"/>
              <a:t>test dataset of MS/MS </a:t>
            </a:r>
            <a:r>
              <a:rPr lang="en-US" sz="1800" dirty="0"/>
              <a:t>co-</a:t>
            </a:r>
            <a:r>
              <a:rPr lang="x-none" sz="1800" dirty="0"/>
              <a:t>immunoprecipitation assay data results from the co-authors at Howard University.</a:t>
            </a:r>
            <a:endParaRPr lang="en-US" sz="1800" dirty="0"/>
          </a:p>
          <a:p>
            <a:endParaRPr lang="en-US" dirty="0"/>
          </a:p>
        </p:txBody>
      </p:sp>
      <p:sp>
        <p:nvSpPr>
          <p:cNvPr id="5" name="Slide Number Placeholder 4">
            <a:extLst>
              <a:ext uri="{FF2B5EF4-FFF2-40B4-BE49-F238E27FC236}">
                <a16:creationId xmlns:a16="http://schemas.microsoft.com/office/drawing/2014/main" id="{D73AF979-7926-4D31-B6B5-FF625B1D9B94}"/>
              </a:ext>
            </a:extLst>
          </p:cNvPr>
          <p:cNvSpPr>
            <a:spLocks noGrp="1"/>
          </p:cNvSpPr>
          <p:nvPr>
            <p:ph type="sldNum" sz="quarter" idx="12"/>
          </p:nvPr>
        </p:nvSpPr>
        <p:spPr/>
        <p:txBody>
          <a:bodyPr/>
          <a:lstStyle/>
          <a:p>
            <a:fld id="{2C0260B3-B210-404E-8A5D-E569A5D7D4AB}" type="slidenum">
              <a:rPr lang="en-US" smtClean="0"/>
              <a:t>32</a:t>
            </a:fld>
            <a:endParaRPr lang="en-US"/>
          </a:p>
        </p:txBody>
      </p:sp>
      <p:pic>
        <p:nvPicPr>
          <p:cNvPr id="6" name="Picture 5">
            <a:extLst>
              <a:ext uri="{FF2B5EF4-FFF2-40B4-BE49-F238E27FC236}">
                <a16:creationId xmlns:a16="http://schemas.microsoft.com/office/drawing/2014/main" id="{AC80F409-CF54-4DDA-8234-E876F7E6C86E}"/>
              </a:ext>
            </a:extLst>
          </p:cNvPr>
          <p:cNvPicPr>
            <a:picLocks noChangeAspect="1"/>
          </p:cNvPicPr>
          <p:nvPr/>
        </p:nvPicPr>
        <p:blipFill>
          <a:blip r:embed="rId2"/>
          <a:stretch>
            <a:fillRect/>
          </a:stretch>
        </p:blipFill>
        <p:spPr>
          <a:xfrm>
            <a:off x="84842" y="3404962"/>
            <a:ext cx="3626272" cy="2148674"/>
          </a:xfrm>
          <a:prstGeom prst="rect">
            <a:avLst/>
          </a:prstGeom>
        </p:spPr>
      </p:pic>
      <p:pic>
        <p:nvPicPr>
          <p:cNvPr id="7" name="Picture 6">
            <a:extLst>
              <a:ext uri="{FF2B5EF4-FFF2-40B4-BE49-F238E27FC236}">
                <a16:creationId xmlns:a16="http://schemas.microsoft.com/office/drawing/2014/main" id="{D829E4BB-8117-4463-8092-C0F52BEF1303}"/>
              </a:ext>
            </a:extLst>
          </p:cNvPr>
          <p:cNvPicPr>
            <a:picLocks noChangeAspect="1"/>
          </p:cNvPicPr>
          <p:nvPr/>
        </p:nvPicPr>
        <p:blipFill>
          <a:blip r:embed="rId3"/>
          <a:stretch>
            <a:fillRect/>
          </a:stretch>
        </p:blipFill>
        <p:spPr>
          <a:xfrm>
            <a:off x="3711114" y="3404962"/>
            <a:ext cx="5366825" cy="2148674"/>
          </a:xfrm>
          <a:prstGeom prst="rect">
            <a:avLst/>
          </a:prstGeom>
        </p:spPr>
      </p:pic>
      <p:sp>
        <p:nvSpPr>
          <p:cNvPr id="9" name="TextBox 8">
            <a:extLst>
              <a:ext uri="{FF2B5EF4-FFF2-40B4-BE49-F238E27FC236}">
                <a16:creationId xmlns:a16="http://schemas.microsoft.com/office/drawing/2014/main" id="{FCC56C35-F775-4E8F-922E-84CBAC8D73F8}"/>
              </a:ext>
            </a:extLst>
          </p:cNvPr>
          <p:cNvSpPr txBox="1"/>
          <p:nvPr/>
        </p:nvSpPr>
        <p:spPr>
          <a:xfrm>
            <a:off x="248895" y="5547006"/>
            <a:ext cx="8958410" cy="646331"/>
          </a:xfrm>
          <a:prstGeom prst="rect">
            <a:avLst/>
          </a:prstGeom>
          <a:noFill/>
        </p:spPr>
        <p:txBody>
          <a:bodyPr wrap="square">
            <a:spAutoFit/>
          </a:bodyPr>
          <a:lstStyle/>
          <a:p>
            <a:r>
              <a:rPr lang="en-US" sz="900" dirty="0"/>
              <a:t>12 Hoffman MM, </a:t>
            </a:r>
            <a:r>
              <a:rPr lang="en-US" sz="900" dirty="0" err="1"/>
              <a:t>Khrapov</a:t>
            </a:r>
            <a:r>
              <a:rPr lang="en-US" sz="900" dirty="0"/>
              <a:t> MA, Cox JC, Yao J, Tong L, Ellington AD. AANT: the Amino Acid-Nucleotide Interaction Database. Nucleic Acids Res. 2004 Jan 1;32(Database issue):D174-81. </a:t>
            </a:r>
            <a:r>
              <a:rPr lang="en-US" sz="900" dirty="0" err="1"/>
              <a:t>doi</a:t>
            </a:r>
            <a:r>
              <a:rPr lang="en-US" sz="900" dirty="0"/>
              <a:t>: 10.1093/</a:t>
            </a:r>
            <a:r>
              <a:rPr lang="en-US" sz="900" dirty="0" err="1"/>
              <a:t>nar</a:t>
            </a:r>
            <a:r>
              <a:rPr lang="en-US" sz="900" dirty="0"/>
              <a:t>/gkh128. PMID: 14681388; PMCID: PMC308862.</a:t>
            </a:r>
          </a:p>
          <a:p>
            <a:r>
              <a:rPr lang="en-US" sz="900" dirty="0"/>
              <a:t>13 Yang X, Li H, Huang Y, Liu S. The dataset for protein-RNA binding affinity. Protein Sci. 2013 Dec;22(12):1808-11. </a:t>
            </a:r>
            <a:r>
              <a:rPr lang="en-US" sz="900" dirty="0" err="1"/>
              <a:t>doi</a:t>
            </a:r>
            <a:r>
              <a:rPr lang="en-US" sz="900" dirty="0"/>
              <a:t>: 10.1002/pro.2383. PMID: 24127340; PMCID: PMC3843634.</a:t>
            </a:r>
          </a:p>
          <a:p>
            <a:r>
              <a:rPr lang="en-US" sz="900" dirty="0"/>
              <a:t>14 Berman, Westbrook, Feng, Gilliland, Bhat, </a:t>
            </a:r>
            <a:r>
              <a:rPr lang="en-US" sz="900" dirty="0" err="1"/>
              <a:t>Weissig</a:t>
            </a:r>
            <a:r>
              <a:rPr lang="en-US" sz="900" dirty="0"/>
              <a:t>, </a:t>
            </a:r>
            <a:r>
              <a:rPr lang="en-US" sz="900" dirty="0" err="1"/>
              <a:t>Shindyalov</a:t>
            </a:r>
            <a:r>
              <a:rPr lang="en-US" sz="900" dirty="0"/>
              <a:t>, </a:t>
            </a:r>
            <a:r>
              <a:rPr lang="en-US" sz="900" dirty="0" err="1"/>
              <a:t>Bourne</a:t>
            </a:r>
            <a:r>
              <a:rPr lang="en-US" sz="900" dirty="0"/>
              <a:t>, Nucleic Acids Research  (2000)</a:t>
            </a:r>
          </a:p>
        </p:txBody>
      </p:sp>
    </p:spTree>
    <p:extLst>
      <p:ext uri="{BB962C8B-B14F-4D97-AF65-F5344CB8AC3E}">
        <p14:creationId xmlns:p14="http://schemas.microsoft.com/office/powerpoint/2010/main" val="2792661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3FE43-32AD-44DB-9A13-5969D6BCD730}"/>
              </a:ext>
            </a:extLst>
          </p:cNvPr>
          <p:cNvSpPr>
            <a:spLocks noGrp="1"/>
          </p:cNvSpPr>
          <p:nvPr>
            <p:ph type="title"/>
          </p:nvPr>
        </p:nvSpPr>
        <p:spPr/>
        <p:txBody>
          <a:bodyPr>
            <a:noAutofit/>
          </a:bodyPr>
          <a:lstStyle/>
          <a:p>
            <a:r>
              <a:rPr lang="en-US" sz="2400" dirty="0"/>
              <a:t>Produce information field entropy spectra and apply digital signal processing techniques to tease out peaks of interest</a:t>
            </a:r>
          </a:p>
        </p:txBody>
      </p:sp>
      <p:sp>
        <p:nvSpPr>
          <p:cNvPr id="5" name="Slide Number Placeholder 4">
            <a:extLst>
              <a:ext uri="{FF2B5EF4-FFF2-40B4-BE49-F238E27FC236}">
                <a16:creationId xmlns:a16="http://schemas.microsoft.com/office/drawing/2014/main" id="{AE0C3FD1-F090-41EF-B481-D1A863A06C3A}"/>
              </a:ext>
            </a:extLst>
          </p:cNvPr>
          <p:cNvSpPr>
            <a:spLocks noGrp="1"/>
          </p:cNvSpPr>
          <p:nvPr>
            <p:ph type="sldNum" sz="quarter" idx="12"/>
          </p:nvPr>
        </p:nvSpPr>
        <p:spPr/>
        <p:txBody>
          <a:bodyPr/>
          <a:lstStyle/>
          <a:p>
            <a:fld id="{2C0260B3-B210-404E-8A5D-E569A5D7D4AB}" type="slidenum">
              <a:rPr lang="en-US" smtClean="0"/>
              <a:t>33</a:t>
            </a:fld>
            <a:endParaRPr lang="en-US"/>
          </a:p>
        </p:txBody>
      </p:sp>
      <p:pic>
        <p:nvPicPr>
          <p:cNvPr id="8" name="Picture 7">
            <a:extLst>
              <a:ext uri="{FF2B5EF4-FFF2-40B4-BE49-F238E27FC236}">
                <a16:creationId xmlns:a16="http://schemas.microsoft.com/office/drawing/2014/main" id="{00EE3F69-C65F-46A0-95EB-8D405C7BBD13}"/>
              </a:ext>
            </a:extLst>
          </p:cNvPr>
          <p:cNvPicPr>
            <a:picLocks noChangeAspect="1"/>
          </p:cNvPicPr>
          <p:nvPr/>
        </p:nvPicPr>
        <p:blipFill>
          <a:blip r:embed="rId2"/>
          <a:stretch>
            <a:fillRect/>
          </a:stretch>
        </p:blipFill>
        <p:spPr>
          <a:xfrm>
            <a:off x="0" y="1220459"/>
            <a:ext cx="9144000" cy="3959881"/>
          </a:xfrm>
          <a:prstGeom prst="rect">
            <a:avLst/>
          </a:prstGeom>
        </p:spPr>
      </p:pic>
      <p:sp>
        <p:nvSpPr>
          <p:cNvPr id="9" name="Rectangle 8">
            <a:extLst>
              <a:ext uri="{FF2B5EF4-FFF2-40B4-BE49-F238E27FC236}">
                <a16:creationId xmlns:a16="http://schemas.microsoft.com/office/drawing/2014/main" id="{810F06D3-B89D-4955-AEE9-78FEF74CB43C}"/>
              </a:ext>
            </a:extLst>
          </p:cNvPr>
          <p:cNvSpPr/>
          <p:nvPr/>
        </p:nvSpPr>
        <p:spPr>
          <a:xfrm>
            <a:off x="335054" y="5648445"/>
            <a:ext cx="6096000" cy="400110"/>
          </a:xfrm>
          <a:prstGeom prst="rect">
            <a:avLst/>
          </a:prstGeom>
        </p:spPr>
        <p:txBody>
          <a:bodyPr>
            <a:spAutoFit/>
          </a:bodyPr>
          <a:lstStyle/>
          <a:p>
            <a:r>
              <a:rPr lang="en-US" sz="1000" dirty="0">
                <a:solidFill>
                  <a:srgbClr val="000000"/>
                </a:solidFill>
                <a:latin typeface="Times New Roman" panose="02020603050405020304" pitchFamily="18" charset="0"/>
              </a:rPr>
              <a:t>Molecular graphics and analyses performed with the UCSF Chimera package, Resource for Biocomputing, Visualization, and Informatics UCSF</a:t>
            </a:r>
            <a:endParaRPr lang="en-US" sz="1000" dirty="0"/>
          </a:p>
        </p:txBody>
      </p:sp>
      <p:sp>
        <p:nvSpPr>
          <p:cNvPr id="10" name="Rectangle 9">
            <a:extLst>
              <a:ext uri="{FF2B5EF4-FFF2-40B4-BE49-F238E27FC236}">
                <a16:creationId xmlns:a16="http://schemas.microsoft.com/office/drawing/2014/main" id="{E07F6828-87FB-4512-8A40-B7687F047E89}"/>
              </a:ext>
            </a:extLst>
          </p:cNvPr>
          <p:cNvSpPr/>
          <p:nvPr/>
        </p:nvSpPr>
        <p:spPr>
          <a:xfrm>
            <a:off x="335054" y="5464490"/>
            <a:ext cx="5248712" cy="261610"/>
          </a:xfrm>
          <a:prstGeom prst="rect">
            <a:avLst/>
          </a:prstGeom>
        </p:spPr>
        <p:txBody>
          <a:bodyPr wrap="square">
            <a:spAutoFit/>
          </a:bodyPr>
          <a:lstStyle/>
          <a:p>
            <a:r>
              <a:rPr lang="en-US" sz="1050" baseline="30000" dirty="0"/>
              <a:t>15</a:t>
            </a:r>
            <a:r>
              <a:rPr lang="en-US" sz="1050" dirty="0"/>
              <a:t>Pettersen, Goddard, Huang, Couch, Greenblatt, Meng, Ferrin. J </a:t>
            </a:r>
            <a:r>
              <a:rPr lang="en-US" sz="1050" dirty="0" err="1"/>
              <a:t>Comput</a:t>
            </a:r>
            <a:r>
              <a:rPr lang="en-US" sz="1050" dirty="0"/>
              <a:t> Chem. (2004)</a:t>
            </a:r>
          </a:p>
        </p:txBody>
      </p:sp>
    </p:spTree>
    <p:extLst>
      <p:ext uri="{BB962C8B-B14F-4D97-AF65-F5344CB8AC3E}">
        <p14:creationId xmlns:p14="http://schemas.microsoft.com/office/powerpoint/2010/main" val="1236825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14818-3B90-489F-ADC4-0FE9BD65D30F}"/>
              </a:ext>
            </a:extLst>
          </p:cNvPr>
          <p:cNvSpPr>
            <a:spLocks noGrp="1"/>
          </p:cNvSpPr>
          <p:nvPr>
            <p:ph type="title"/>
          </p:nvPr>
        </p:nvSpPr>
        <p:spPr/>
        <p:txBody>
          <a:bodyPr>
            <a:noAutofit/>
          </a:bodyPr>
          <a:lstStyle/>
          <a:p>
            <a:r>
              <a:rPr lang="en-US" sz="2000" dirty="0"/>
              <a:t>Proposed interpretation of the results is that stronger linear correlation between information field entropy and SEQUEST score equates with more favorable thermodynamics for binding</a:t>
            </a:r>
          </a:p>
        </p:txBody>
      </p:sp>
      <p:pic>
        <p:nvPicPr>
          <p:cNvPr id="4" name="Content Placeholder 3">
            <a:extLst>
              <a:ext uri="{FF2B5EF4-FFF2-40B4-BE49-F238E27FC236}">
                <a16:creationId xmlns:a16="http://schemas.microsoft.com/office/drawing/2014/main" id="{39C88025-F40D-4936-91B3-81B81F85085B}"/>
              </a:ext>
            </a:extLst>
          </p:cNvPr>
          <p:cNvPicPr>
            <a:picLocks noGrp="1" noChangeAspect="1"/>
          </p:cNvPicPr>
          <p:nvPr>
            <p:ph idx="1"/>
          </p:nvPr>
        </p:nvPicPr>
        <p:blipFill>
          <a:blip r:embed="rId2"/>
          <a:stretch>
            <a:fillRect/>
          </a:stretch>
        </p:blipFill>
        <p:spPr>
          <a:xfrm>
            <a:off x="84138" y="1628118"/>
            <a:ext cx="8959850" cy="3552551"/>
          </a:xfrm>
          <a:prstGeom prst="rect">
            <a:avLst/>
          </a:prstGeom>
        </p:spPr>
      </p:pic>
      <p:sp>
        <p:nvSpPr>
          <p:cNvPr id="5" name="Slide Number Placeholder 4">
            <a:extLst>
              <a:ext uri="{FF2B5EF4-FFF2-40B4-BE49-F238E27FC236}">
                <a16:creationId xmlns:a16="http://schemas.microsoft.com/office/drawing/2014/main" id="{138120C1-7192-4D8E-B9E7-C2AEA2FEBB81}"/>
              </a:ext>
            </a:extLst>
          </p:cNvPr>
          <p:cNvSpPr>
            <a:spLocks noGrp="1"/>
          </p:cNvSpPr>
          <p:nvPr>
            <p:ph type="sldNum" sz="quarter" idx="12"/>
          </p:nvPr>
        </p:nvSpPr>
        <p:spPr/>
        <p:txBody>
          <a:bodyPr/>
          <a:lstStyle/>
          <a:p>
            <a:fld id="{2C0260B3-B210-404E-8A5D-E569A5D7D4AB}" type="slidenum">
              <a:rPr lang="en-US" smtClean="0"/>
              <a:t>34</a:t>
            </a:fld>
            <a:endParaRPr lang="en-US"/>
          </a:p>
        </p:txBody>
      </p:sp>
    </p:spTree>
    <p:extLst>
      <p:ext uri="{BB962C8B-B14F-4D97-AF65-F5344CB8AC3E}">
        <p14:creationId xmlns:p14="http://schemas.microsoft.com/office/powerpoint/2010/main" val="6998757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E6640-C694-4287-9F96-BF1A09D4A005}"/>
              </a:ext>
            </a:extLst>
          </p:cNvPr>
          <p:cNvSpPr>
            <a:spLocks noGrp="1"/>
          </p:cNvSpPr>
          <p:nvPr>
            <p:ph type="title"/>
          </p:nvPr>
        </p:nvSpPr>
        <p:spPr/>
        <p:txBody>
          <a:bodyPr>
            <a:normAutofit fontScale="90000"/>
          </a:bodyPr>
          <a:lstStyle/>
          <a:p>
            <a:r>
              <a:rPr lang="en-US" dirty="0"/>
              <a:t>Apply digital signal processing to enhance analysis of peaks</a:t>
            </a:r>
          </a:p>
        </p:txBody>
      </p:sp>
      <p:pic>
        <p:nvPicPr>
          <p:cNvPr id="8" name="Content Placeholder 7">
            <a:extLst>
              <a:ext uri="{FF2B5EF4-FFF2-40B4-BE49-F238E27FC236}">
                <a16:creationId xmlns:a16="http://schemas.microsoft.com/office/drawing/2014/main" id="{ACD3BADE-BA76-4214-9F14-C2C55C69FFA8}"/>
              </a:ext>
            </a:extLst>
          </p:cNvPr>
          <p:cNvPicPr>
            <a:picLocks noGrp="1" noChangeAspect="1"/>
          </p:cNvPicPr>
          <p:nvPr>
            <p:ph idx="1"/>
          </p:nvPr>
        </p:nvPicPr>
        <p:blipFill>
          <a:blip r:embed="rId2"/>
          <a:stretch>
            <a:fillRect/>
          </a:stretch>
        </p:blipFill>
        <p:spPr>
          <a:xfrm>
            <a:off x="84138" y="1229455"/>
            <a:ext cx="8959850" cy="4349877"/>
          </a:xfrm>
          <a:prstGeom prst="rect">
            <a:avLst/>
          </a:prstGeom>
        </p:spPr>
      </p:pic>
      <p:sp>
        <p:nvSpPr>
          <p:cNvPr id="5" name="Slide Number Placeholder 4">
            <a:extLst>
              <a:ext uri="{FF2B5EF4-FFF2-40B4-BE49-F238E27FC236}">
                <a16:creationId xmlns:a16="http://schemas.microsoft.com/office/drawing/2014/main" id="{A5E4E624-14D9-4A85-A7C1-3215ED27C3CE}"/>
              </a:ext>
            </a:extLst>
          </p:cNvPr>
          <p:cNvSpPr>
            <a:spLocks noGrp="1"/>
          </p:cNvSpPr>
          <p:nvPr>
            <p:ph type="sldNum" sz="quarter" idx="12"/>
          </p:nvPr>
        </p:nvSpPr>
        <p:spPr/>
        <p:txBody>
          <a:bodyPr/>
          <a:lstStyle/>
          <a:p>
            <a:fld id="{2C0260B3-B210-404E-8A5D-E569A5D7D4AB}" type="slidenum">
              <a:rPr lang="en-US" smtClean="0"/>
              <a:t>35</a:t>
            </a:fld>
            <a:endParaRPr lang="en-US"/>
          </a:p>
        </p:txBody>
      </p:sp>
    </p:spTree>
    <p:extLst>
      <p:ext uri="{BB962C8B-B14F-4D97-AF65-F5344CB8AC3E}">
        <p14:creationId xmlns:p14="http://schemas.microsoft.com/office/powerpoint/2010/main" val="129334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F02B4-01E8-41B5-8A54-532F32870F36}"/>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AE5A7107-1A21-44EE-9020-0A75AFC9989C}"/>
              </a:ext>
            </a:extLst>
          </p:cNvPr>
          <p:cNvSpPr>
            <a:spLocks noGrp="1"/>
          </p:cNvSpPr>
          <p:nvPr>
            <p:ph idx="1"/>
          </p:nvPr>
        </p:nvSpPr>
        <p:spPr/>
        <p:txBody>
          <a:bodyPr/>
          <a:lstStyle/>
          <a:p>
            <a:r>
              <a:rPr lang="en-US" dirty="0"/>
              <a:t>Thanks very much for the opportunity to speak to the UMBC Physics department</a:t>
            </a:r>
          </a:p>
          <a:p>
            <a:r>
              <a:rPr lang="en-US" dirty="0"/>
              <a:t>Looking forward to continuing our successful relationship and investigating new problems.</a:t>
            </a:r>
          </a:p>
          <a:p>
            <a:r>
              <a:rPr lang="en-US" dirty="0"/>
              <a:t>I would like to acknowledge the support of the NASA/GSFC ACCESS Project, Exploration and Space Communications Division and the NASA HQ Space Communications and Navigation (SCaN) Program Office.</a:t>
            </a:r>
          </a:p>
        </p:txBody>
      </p:sp>
      <p:sp>
        <p:nvSpPr>
          <p:cNvPr id="5" name="Slide Number Placeholder 4">
            <a:extLst>
              <a:ext uri="{FF2B5EF4-FFF2-40B4-BE49-F238E27FC236}">
                <a16:creationId xmlns:a16="http://schemas.microsoft.com/office/drawing/2014/main" id="{D137E934-0834-4F85-B089-273BFA355A51}"/>
              </a:ext>
            </a:extLst>
          </p:cNvPr>
          <p:cNvSpPr>
            <a:spLocks noGrp="1"/>
          </p:cNvSpPr>
          <p:nvPr>
            <p:ph type="sldNum" sz="quarter" idx="12"/>
          </p:nvPr>
        </p:nvSpPr>
        <p:spPr/>
        <p:txBody>
          <a:bodyPr/>
          <a:lstStyle/>
          <a:p>
            <a:fld id="{2C0260B3-B210-404E-8A5D-E569A5D7D4AB}" type="slidenum">
              <a:rPr lang="en-US" smtClean="0"/>
              <a:t>36</a:t>
            </a:fld>
            <a:endParaRPr lang="en-US"/>
          </a:p>
        </p:txBody>
      </p:sp>
    </p:spTree>
    <p:extLst>
      <p:ext uri="{BB962C8B-B14F-4D97-AF65-F5344CB8AC3E}">
        <p14:creationId xmlns:p14="http://schemas.microsoft.com/office/powerpoint/2010/main" val="2476903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CaN Master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3505</TotalTime>
  <Words>2922</Words>
  <Application>Microsoft Office PowerPoint</Application>
  <PresentationFormat>Custom</PresentationFormat>
  <Paragraphs>276</Paragraphs>
  <Slides>36</Slides>
  <Notes>0</Notes>
  <HiddenSlides>0</HiddenSlides>
  <MMClips>0</MMClip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Office Theme</vt:lpstr>
      <vt:lpstr>SCaN Master Slide</vt:lpstr>
      <vt:lpstr>Presentation to UMBC Physics department</vt:lpstr>
      <vt:lpstr>Introduction</vt:lpstr>
      <vt:lpstr>A little bit about how GSFC is organized</vt:lpstr>
      <vt:lpstr>Highlights from our current collaboration</vt:lpstr>
      <vt:lpstr>Motivation</vt:lpstr>
      <vt:lpstr>Entangling Photons with the Zeno Effect</vt:lpstr>
      <vt:lpstr>Current collaborations </vt:lpstr>
      <vt:lpstr>Some of the things we are doing</vt:lpstr>
      <vt:lpstr>Qutools: This equipment will be used together to perform a variety of experiments</vt:lpstr>
      <vt:lpstr>Aurea: This equipment will be used as building blocks for experiments with other equipment </vt:lpstr>
      <vt:lpstr>Unpublished Work in Progress</vt:lpstr>
      <vt:lpstr>Low cost, above LN2 temperature quantum circuits</vt:lpstr>
      <vt:lpstr>Proton tautomerism in croconic acid</vt:lpstr>
      <vt:lpstr>Transition path and the potential energy surface </vt:lpstr>
      <vt:lpstr>PES explorer 1st run</vt:lpstr>
      <vt:lpstr>Transition State </vt:lpstr>
      <vt:lpstr>PES final run</vt:lpstr>
      <vt:lpstr>Vibrational spectra and density of states</vt:lpstr>
      <vt:lpstr>Electronic transport through croconic acid. Single molecule circuit simulation</vt:lpstr>
      <vt:lpstr>cis-  &amp; trans- tautomerism in azobenzene</vt:lpstr>
      <vt:lpstr>Azophenol-based Quantum Memories using excitable tautomeric state transitions</vt:lpstr>
      <vt:lpstr>Used the Potential Energy Scan procedures to find the transition point</vt:lpstr>
      <vt:lpstr>Electronic transport through azobenzene. Single molecule circuit simulation</vt:lpstr>
      <vt:lpstr>Spin transport through metal cyclopentadienyls</vt:lpstr>
      <vt:lpstr>Sol-gels</vt:lpstr>
      <vt:lpstr>Off the beaten track</vt:lpstr>
      <vt:lpstr>Genomics and Proteomics Based Security Protocols for Secure Network Architectures. U.S. Patent 8,898,479, 2014</vt:lpstr>
      <vt:lpstr>A Cryptographic System Based upon the Principles of Gene Expression</vt:lpstr>
      <vt:lpstr>Early progress in the area</vt:lpstr>
      <vt:lpstr>2019 53rd Annual Conference on Information Sciences and Systems (CISS) Johns Hopkins University</vt:lpstr>
      <vt:lpstr>Introduction and Approach</vt:lpstr>
      <vt:lpstr>Inputs to the model</vt:lpstr>
      <vt:lpstr>Produce information field entropy spectra and apply digital signal processing techniques to tease out peaks of interest</vt:lpstr>
      <vt:lpstr>Proposed interpretation of the results is that stronger linear correlation between information field entropy and SEQUEST score equates with more favorable thermodynamics for binding</vt:lpstr>
      <vt:lpstr>Apply digital signal processing to enhance analysis of peaks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Shaw, Harry C. (GSFC-5660)</cp:lastModifiedBy>
  <cp:revision>174</cp:revision>
  <dcterms:created xsi:type="dcterms:W3CDTF">2017-06-04T15:51:08Z</dcterms:created>
  <dcterms:modified xsi:type="dcterms:W3CDTF">2022-05-11T16:04:05Z</dcterms:modified>
</cp:coreProperties>
</file>