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56" r:id="rId2"/>
    <p:sldId id="496" r:id="rId3"/>
    <p:sldId id="535" r:id="rId4"/>
    <p:sldId id="507" r:id="rId5"/>
    <p:sldId id="508" r:id="rId6"/>
    <p:sldId id="283" r:id="rId7"/>
    <p:sldId id="497" r:id="rId8"/>
    <p:sldId id="506" r:id="rId9"/>
    <p:sldId id="311" r:id="rId10"/>
    <p:sldId id="304" r:id="rId11"/>
    <p:sldId id="521" r:id="rId12"/>
    <p:sldId id="522" r:id="rId13"/>
    <p:sldId id="537" r:id="rId14"/>
    <p:sldId id="528" r:id="rId15"/>
    <p:sldId id="539" r:id="rId16"/>
    <p:sldId id="540" r:id="rId17"/>
    <p:sldId id="531" r:id="rId18"/>
    <p:sldId id="544" r:id="rId19"/>
    <p:sldId id="525" r:id="rId20"/>
    <p:sldId id="543" r:id="rId21"/>
    <p:sldId id="514" r:id="rId22"/>
    <p:sldId id="542" r:id="rId23"/>
    <p:sldId id="524" r:id="rId24"/>
    <p:sldId id="513" r:id="rId25"/>
    <p:sldId id="541" r:id="rId26"/>
    <p:sldId id="466" r:id="rId27"/>
    <p:sldId id="534" r:id="rId28"/>
    <p:sldId id="472" r:id="rId29"/>
    <p:sldId id="546" r:id="rId30"/>
    <p:sldId id="280" r:id="rId31"/>
    <p:sldId id="547" r:id="rId32"/>
    <p:sldId id="538" r:id="rId33"/>
    <p:sldId id="545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830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21"/>
    <p:restoredTop sz="95361"/>
  </p:normalViewPr>
  <p:slideViewPr>
    <p:cSldViewPr snapToGrid="0" snapToObjects="1">
      <p:cViewPr varScale="1">
        <p:scale>
          <a:sx n="110" d="100"/>
          <a:sy n="110" d="100"/>
        </p:scale>
        <p:origin x="264" y="1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4" d="100"/>
          <a:sy n="84" d="100"/>
        </p:scale>
        <p:origin x="3272" y="1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582AB6-A365-9E4B-9AFE-A2F8C5B7DD40}" type="datetimeFigureOut">
              <a:rPr lang="en-US" smtClean="0"/>
              <a:t>5/2/22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F5FCE-DF70-414D-B8AE-99DF50DDD4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170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5FCE-DF70-414D-B8AE-99DF50DDD41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999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Reduction in RMSE by 34-39% (50-60 Wm2) relative to Model B (CERES SSF and FLASHFlux SSF)</a:t>
            </a:r>
          </a:p>
          <a:p>
            <a:r>
              <a:rPr lang="en-US" dirty="0"/>
              <a:t>Increase in correlation by 8-12%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5FCE-DF70-414D-B8AE-99DF50DDD41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9069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Reduction in RMSE by 34-39% (50-60 Wm2) relative to Model B (CERES SSF and FLASHFlux SSF)</a:t>
            </a:r>
          </a:p>
          <a:p>
            <a:r>
              <a:rPr lang="en-US" dirty="0"/>
              <a:t>Increase in correlation by 8-12%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5FCE-DF70-414D-B8AE-99DF50DDD41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316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Reduction in RMSE by 34-39% (50-60 Wm2) relative to Model B (CERES SSF and FLASHFlux SSF)</a:t>
            </a:r>
          </a:p>
          <a:p>
            <a:r>
              <a:rPr lang="en-US" dirty="0"/>
              <a:t>Increase in correlation by 8-12%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5FCE-DF70-414D-B8AE-99DF50DDD41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743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Reduction in RMSE by 34-39% (50-60 Wm2) relative to Model B (CERES SSF and FLASHFlux SSF)</a:t>
            </a:r>
          </a:p>
          <a:p>
            <a:r>
              <a:rPr lang="en-US" dirty="0"/>
              <a:t>Increase in correlation by 8-12%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5FCE-DF70-414D-B8AE-99DF50DDD41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092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Reduction in RMSE by 34-39% (50-60 Wm2) relative to Model B (CERES SSF and FLASHFlux SSF)</a:t>
            </a:r>
          </a:p>
          <a:p>
            <a:r>
              <a:rPr lang="en-US" dirty="0"/>
              <a:t>Increase in correlation by 8-12%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5FCE-DF70-414D-B8AE-99DF50DDD41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068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Reduction in RMSE by 34-39% (50-60 Wm2) relative to Model B (CERES SSF and FLASHFlux SSF)</a:t>
            </a:r>
          </a:p>
          <a:p>
            <a:r>
              <a:rPr lang="en-US" dirty="0"/>
              <a:t>Increase in correlation by 8-12%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5FCE-DF70-414D-B8AE-99DF50DDD41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63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Reduction in RMSE by 34-39% (50-60 Wm2) relative to Model B (CERES SSF and FLASHFlux SSF)</a:t>
            </a:r>
          </a:p>
          <a:p>
            <a:r>
              <a:rPr lang="en-US" dirty="0"/>
              <a:t>Increase in correlation by 8-12%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F5FCE-DF70-414D-B8AE-99DF50DDD41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155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FDE2F-A0CF-FD4D-8787-A1944527EF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47273E-709D-124D-9483-D173313CD8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18FAB-D5A6-164A-9308-5F6559195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3492-C8A8-B743-B3F6-FC67FA73E7AB}" type="datetimeFigureOut">
              <a:rPr lang="en-US" smtClean="0"/>
              <a:t>5/2/22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CD9C3-E2A0-5447-8D4D-3FEDA1016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371FBA-55F8-C149-B2A0-50E546F01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A8F9D-8366-1A40-9112-DDFF13433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88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7E59C-1913-7B4E-A2A8-103612248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B929AD-4E61-474A-9ADF-4CB422450C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E4975C-0783-0E4A-B07E-48F80027C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3492-C8A8-B743-B3F6-FC67FA73E7AB}" type="datetimeFigureOut">
              <a:rPr lang="en-US" smtClean="0"/>
              <a:t>5/2/22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8D852-9308-ED4F-91F2-02F56D8D4A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A4066A-F664-874F-8296-4449E064BF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A8F9D-8366-1A40-9112-DDFF13433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662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AC7714-B9FB-834F-BA65-F5384FC2AC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E1D32A-7309-CE49-9528-E6A4B0775C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023F6-0AED-164D-98BF-B474736AA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3492-C8A8-B743-B3F6-FC67FA73E7AB}" type="datetimeFigureOut">
              <a:rPr lang="en-US" smtClean="0"/>
              <a:t>5/2/22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AE444F-544F-0142-9125-B5CE54A72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D8EDBC-5447-BF49-819A-A43D18E36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A8F9D-8366-1A40-9112-DDFF13433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200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E4B2D-D7FE-A542-83A7-E1E0EA5DB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A7A33A-D6B1-6B4D-82DD-526F9D103E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BBACC1-0D88-A344-8B7F-EA7357598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3492-C8A8-B743-B3F6-FC67FA73E7AB}" type="datetimeFigureOut">
              <a:rPr lang="en-US" smtClean="0"/>
              <a:t>5/2/22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C8F3C1-3D59-064D-BAB3-8C4443B26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77CDE0-D7B3-164D-B944-EF8CCE310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A8F9D-8366-1A40-9112-DDFF13433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3182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0DA564-4AA1-EA45-A8F3-AFCF26120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8E9148-AF22-F04E-A983-FC18850AE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88B6E3-79F2-6B4B-851A-75802C0C6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3492-C8A8-B743-B3F6-FC67FA73E7AB}" type="datetimeFigureOut">
              <a:rPr lang="en-US" smtClean="0"/>
              <a:t>5/2/22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52BEF0-6252-444F-9DE3-C130D6E9A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F53B27-6F83-0549-9BC4-45D1D3385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A8F9D-8366-1A40-9112-DDFF13433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6035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42B80-816C-F348-A3BC-4111DDB62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F4AC7-8071-8D43-A8A3-2BA8CBC69C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2D397-6341-8448-AA62-1C391CC75F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622C0A-6CD3-AE46-9E10-8239E4FF0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3492-C8A8-B743-B3F6-FC67FA73E7AB}" type="datetimeFigureOut">
              <a:rPr lang="en-US" smtClean="0"/>
              <a:t>5/2/22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9E5E8-AFA8-2249-8ABC-964E66583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A846C-98F9-B848-A234-6EA5B0A83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A8F9D-8366-1A40-9112-DDFF13433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23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ECF69-3F58-6246-87F0-9C26CFC96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5ECE08-706B-8B4C-9881-B666D52CCE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030543C-4733-484A-AE34-5FCF06B720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060D88-18DC-CA46-B52B-DF0950529F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D1A4E5A-28E4-7A4B-9542-C5A81FE75C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4357DAC-9FE9-9349-913B-148A7E677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3492-C8A8-B743-B3F6-FC67FA73E7AB}" type="datetimeFigureOut">
              <a:rPr lang="en-US" smtClean="0"/>
              <a:t>5/2/22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62901A-07ED-5F4B-8AC0-EDC74FBBD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091DCF-E600-F04F-B2ED-7AB0C7E7A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A8F9D-8366-1A40-9112-DDFF13433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974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326C8-26E4-654F-9F0F-867D08980D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B793CDE-EC32-EE48-9FD2-1E1AEFEA54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3492-C8A8-B743-B3F6-FC67FA73E7AB}" type="datetimeFigureOut">
              <a:rPr lang="en-US" smtClean="0"/>
              <a:t>5/2/22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AC6513-840D-604E-9C44-855B09B2E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8AE292-4313-414B-8C25-FFD4FEEB7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A8F9D-8366-1A40-9112-DDFF13433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810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F19CE-63D0-9442-94CB-677742BE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3492-C8A8-B743-B3F6-FC67FA73E7AB}" type="datetimeFigureOut">
              <a:rPr lang="en-US" smtClean="0"/>
              <a:t>5/2/22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D787C5-1C65-3E4D-A094-A3ACD2D17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3C1880-F4EA-8F4A-8266-FE4304FA0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A8F9D-8366-1A40-9112-DDFF13433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54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A1270D-916C-EE41-9E69-620FE03FF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8C0F1-0B79-3F4F-97CE-A191FA717D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D9FB7A-C84E-7947-9307-85A34080DC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776D22-83D9-2147-9AC9-649E25E4E9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3492-C8A8-B743-B3F6-FC67FA73E7AB}" type="datetimeFigureOut">
              <a:rPr lang="en-US" smtClean="0"/>
              <a:t>5/2/22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54F39B-4B9A-C14D-AD60-E6741520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4EAAD-9D65-384B-9436-DFE05898B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A8F9D-8366-1A40-9112-DDFF13433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895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0D012-3EC6-FF41-8958-83203B34E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C4597E-B990-1843-950E-16787F5CE82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22499-0AD2-3D4F-ADAC-ECC70D4DC8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2EC666-15C6-B247-8D8D-5DFDB2EC99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23492-C8A8-B743-B3F6-FC67FA73E7AB}" type="datetimeFigureOut">
              <a:rPr lang="en-US" smtClean="0"/>
              <a:t>5/2/22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FCC48B-9026-494B-B322-4D350C72C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F0EC19-68D1-8045-A41D-71EBAE51A4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A8F9D-8366-1A40-9112-DDFF13433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59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CEC9F1-7238-F945-B1B9-A850CB03D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69874B-3D82-BC4E-B4F3-C5CC93DAE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C9D4A-8D3E-ED48-9B96-25DEE9134D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23492-C8A8-B743-B3F6-FC67FA73E7AB}" type="datetimeFigureOut">
              <a:rPr lang="en-US" smtClean="0"/>
              <a:t>5/2/22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DEF39-A643-6245-B594-98F5ED8C2F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AFCA2-A1EF-3747-91F1-E68FFB64DC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A8F9D-8366-1A40-9112-DDFF134338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3590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emf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13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7.wdp"/><Relationship Id="rId18" Type="http://schemas.openxmlformats.org/officeDocument/2006/relationships/image" Target="../media/image32.png"/><Relationship Id="rId3" Type="http://schemas.microsoft.com/office/2007/relationships/hdphoto" Target="../media/hdphoto3.wdp"/><Relationship Id="rId7" Type="http://schemas.microsoft.com/office/2007/relationships/hdphoto" Target="../media/hdphoto4.wdp"/><Relationship Id="rId12" Type="http://schemas.openxmlformats.org/officeDocument/2006/relationships/image" Target="../media/image29.png"/><Relationship Id="rId17" Type="http://schemas.microsoft.com/office/2007/relationships/hdphoto" Target="../media/hdphoto9.wdp"/><Relationship Id="rId2" Type="http://schemas.openxmlformats.org/officeDocument/2006/relationships/image" Target="../media/image25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microsoft.com/office/2007/relationships/hdphoto" Target="../media/hdphoto6.wdp"/><Relationship Id="rId5" Type="http://schemas.openxmlformats.org/officeDocument/2006/relationships/image" Target="../media/image1.png"/><Relationship Id="rId15" Type="http://schemas.microsoft.com/office/2007/relationships/hdphoto" Target="../media/hdphoto8.wdp"/><Relationship Id="rId10" Type="http://schemas.openxmlformats.org/officeDocument/2006/relationships/image" Target="../media/image28.png"/><Relationship Id="rId19" Type="http://schemas.microsoft.com/office/2007/relationships/hdphoto" Target="../media/hdphoto10.wdp"/><Relationship Id="rId4" Type="http://schemas.openxmlformats.org/officeDocument/2006/relationships/image" Target="../media/image2.png"/><Relationship Id="rId9" Type="http://schemas.microsoft.com/office/2007/relationships/hdphoto" Target="../media/hdphoto5.wdp"/><Relationship Id="rId1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microsoft.com/office/2007/relationships/hdphoto" Target="../media/hdphoto14.wdp"/><Relationship Id="rId1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microsoft.com/office/2007/relationships/hdphoto" Target="../media/hdphoto12.wdp"/><Relationship Id="rId12" Type="http://schemas.openxmlformats.org/officeDocument/2006/relationships/image" Target="../media/image35.png"/><Relationship Id="rId17" Type="http://schemas.microsoft.com/office/2007/relationships/hdphoto" Target="../media/hdphoto16.wdp"/><Relationship Id="rId2" Type="http://schemas.openxmlformats.org/officeDocument/2006/relationships/image" Target="../media/image2.pn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microsoft.com/office/2007/relationships/hdphoto" Target="../media/hdphoto9.wdp"/><Relationship Id="rId5" Type="http://schemas.microsoft.com/office/2007/relationships/hdphoto" Target="../media/hdphoto11.wdp"/><Relationship Id="rId15" Type="http://schemas.microsoft.com/office/2007/relationships/hdphoto" Target="../media/hdphoto15.wdp"/><Relationship Id="rId10" Type="http://schemas.openxmlformats.org/officeDocument/2006/relationships/image" Target="../media/image31.png"/><Relationship Id="rId19" Type="http://schemas.microsoft.com/office/2007/relationships/hdphoto" Target="../media/hdphoto17.wdp"/><Relationship Id="rId4" Type="http://schemas.openxmlformats.org/officeDocument/2006/relationships/image" Target="../media/image28.png"/><Relationship Id="rId9" Type="http://schemas.microsoft.com/office/2007/relationships/hdphoto" Target="../media/hdphoto13.wdp"/><Relationship Id="rId1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1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9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BAC4D-C17F-AB4C-B9A5-ECA941976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7342" y="1155187"/>
            <a:ext cx="10717316" cy="1743845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latin typeface="Helvetica" pitchFamily="2" charset="0"/>
              </a:rPr>
              <a:t> </a:t>
            </a:r>
            <a:br>
              <a:rPr lang="en-US" sz="3600" dirty="0">
                <a:latin typeface="Helvetica" pitchFamily="2" charset="0"/>
              </a:rPr>
            </a:br>
            <a:r>
              <a:rPr lang="en-US" sz="4000" u="sng" dirty="0">
                <a:latin typeface="Helvetica" pitchFamily="2" charset="0"/>
              </a:rPr>
              <a:t>Cloud Radiative Swath</a:t>
            </a:r>
            <a:r>
              <a:rPr lang="en-US" sz="4000" dirty="0">
                <a:latin typeface="Helvetica" pitchFamily="2" charset="0"/>
              </a:rPr>
              <a:t> Update:</a:t>
            </a:r>
            <a:br>
              <a:rPr lang="en-US" sz="4000" dirty="0">
                <a:latin typeface="Helvetica" pitchFamily="2" charset="0"/>
              </a:rPr>
            </a:br>
            <a:r>
              <a:rPr lang="en-US" sz="4000" dirty="0">
                <a:latin typeface="Helvetica" pitchFamily="2" charset="0"/>
              </a:rPr>
              <a:t>Enhancing Level 2 Surface Fluxes w/ the</a:t>
            </a:r>
            <a:br>
              <a:rPr lang="en-US" sz="4000" dirty="0">
                <a:latin typeface="Helvetica" pitchFamily="2" charset="0"/>
              </a:rPr>
            </a:br>
            <a:r>
              <a:rPr lang="en-US" sz="4000" dirty="0">
                <a:latin typeface="Helvetica" pitchFamily="2" charset="0"/>
              </a:rPr>
              <a:t>Fu-Liou RTM &amp; Machine Learning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9E33BB-2588-D84D-84FF-6861076FD8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56031" y="3416738"/>
            <a:ext cx="5679939" cy="2223014"/>
          </a:xfrm>
        </p:spPr>
        <p:txBody>
          <a:bodyPr>
            <a:noAutofit/>
          </a:bodyPr>
          <a:lstStyle/>
          <a:p>
            <a:r>
              <a:rPr lang="en-US" sz="2000" dirty="0">
                <a:latin typeface="Helvetica" pitchFamily="2" charset="0"/>
              </a:rPr>
              <a:t>Ryan Scott</a:t>
            </a:r>
            <a:r>
              <a:rPr lang="en-US" sz="2000" baseline="30000" dirty="0">
                <a:latin typeface="Helvetica" pitchFamily="2" charset="0"/>
              </a:rPr>
              <a:t>1</a:t>
            </a:r>
            <a:r>
              <a:rPr lang="en-US" sz="2000" dirty="0">
                <a:latin typeface="Helvetica" pitchFamily="2" charset="0"/>
              </a:rPr>
              <a:t>, Paul Stackhouse Jr.</a:t>
            </a:r>
            <a:r>
              <a:rPr lang="en-US" sz="2000" baseline="30000" dirty="0">
                <a:latin typeface="Helvetica" pitchFamily="2" charset="0"/>
              </a:rPr>
              <a:t>1</a:t>
            </a:r>
            <a:r>
              <a:rPr lang="en-US" sz="2000" dirty="0">
                <a:latin typeface="Helvetica" pitchFamily="2" charset="0"/>
              </a:rPr>
              <a:t>, Fred Rose</a:t>
            </a:r>
            <a:r>
              <a:rPr lang="en-US" sz="2000" baseline="30000" dirty="0">
                <a:latin typeface="Helvetica" pitchFamily="2" charset="0"/>
              </a:rPr>
              <a:t>2</a:t>
            </a:r>
            <a:r>
              <a:rPr lang="en-US" sz="2000" baseline="-25000" dirty="0">
                <a:latin typeface="Helvetica" pitchFamily="2" charset="0"/>
              </a:rPr>
              <a:t>,</a:t>
            </a:r>
            <a:endParaRPr lang="en-US" sz="400" baseline="-25000" dirty="0">
              <a:latin typeface="Helvetica" pitchFamily="2" charset="0"/>
            </a:endParaRPr>
          </a:p>
          <a:p>
            <a:r>
              <a:rPr lang="en-US" sz="2000" dirty="0">
                <a:latin typeface="Helvetica" pitchFamily="2" charset="0"/>
              </a:rPr>
              <a:t> Norman Loeb</a:t>
            </a:r>
            <a:r>
              <a:rPr lang="en-US" sz="2000" baseline="30000" dirty="0">
                <a:latin typeface="Helvetica" pitchFamily="2" charset="0"/>
              </a:rPr>
              <a:t>1</a:t>
            </a:r>
            <a:r>
              <a:rPr lang="en-US" sz="2000" dirty="0">
                <a:latin typeface="Helvetica" pitchFamily="2" charset="0"/>
              </a:rPr>
              <a:t>, David Rutan</a:t>
            </a:r>
            <a:r>
              <a:rPr lang="en-US" sz="2000" baseline="30000" dirty="0">
                <a:latin typeface="Helvetica" pitchFamily="2" charset="0"/>
              </a:rPr>
              <a:t>2</a:t>
            </a:r>
            <a:r>
              <a:rPr lang="en-US" sz="2000" dirty="0">
                <a:latin typeface="Helvetica" pitchFamily="2" charset="0"/>
              </a:rPr>
              <a:t>, Seiji Kato</a:t>
            </a:r>
            <a:r>
              <a:rPr lang="en-US" sz="2000" baseline="30000" dirty="0">
                <a:latin typeface="Helvetica" pitchFamily="2" charset="0"/>
              </a:rPr>
              <a:t>1</a:t>
            </a:r>
            <a:r>
              <a:rPr lang="en-US" sz="2000" dirty="0">
                <a:latin typeface="Helvetica" pitchFamily="2" charset="0"/>
              </a:rPr>
              <a:t>,</a:t>
            </a:r>
          </a:p>
          <a:p>
            <a:r>
              <a:rPr lang="en-US" sz="2000" dirty="0">
                <a:latin typeface="Helvetica" pitchFamily="2" charset="0"/>
              </a:rPr>
              <a:t> David Doelling</a:t>
            </a:r>
            <a:r>
              <a:rPr lang="en-US" sz="2000" baseline="30000" dirty="0">
                <a:latin typeface="Helvetica" pitchFamily="2" charset="0"/>
              </a:rPr>
              <a:t>1</a:t>
            </a:r>
            <a:r>
              <a:rPr lang="en-US" sz="2000" dirty="0">
                <a:latin typeface="Helvetica" pitchFamily="2" charset="0"/>
              </a:rPr>
              <a:t>, Patrick Taylor</a:t>
            </a:r>
            <a:r>
              <a:rPr lang="en-US" sz="2000" baseline="30000" dirty="0">
                <a:latin typeface="Helvetica" pitchFamily="2" charset="0"/>
              </a:rPr>
              <a:t>1</a:t>
            </a:r>
            <a:r>
              <a:rPr lang="en-US" sz="2000" dirty="0">
                <a:latin typeface="Helvetica" pitchFamily="2" charset="0"/>
              </a:rPr>
              <a:t>, Bill Smith Jr.</a:t>
            </a:r>
            <a:r>
              <a:rPr lang="en-US" sz="2000" baseline="30000" dirty="0">
                <a:latin typeface="Helvetica" pitchFamily="2" charset="0"/>
              </a:rPr>
              <a:t>1</a:t>
            </a:r>
          </a:p>
          <a:p>
            <a:endParaRPr lang="en-US" sz="2000" baseline="30000" dirty="0">
              <a:latin typeface="Helvetica" pitchFamily="2" charset="0"/>
            </a:endParaRPr>
          </a:p>
          <a:p>
            <a:r>
              <a:rPr lang="en-US" sz="1500" baseline="30000" dirty="0">
                <a:latin typeface="Helvetica" pitchFamily="2" charset="0"/>
              </a:rPr>
              <a:t>1</a:t>
            </a:r>
            <a:r>
              <a:rPr lang="en-US" sz="1500" i="1" baseline="30000" dirty="0">
                <a:latin typeface="Helvetica" pitchFamily="2" charset="0"/>
              </a:rPr>
              <a:t> </a:t>
            </a:r>
            <a:r>
              <a:rPr lang="en-US" sz="1500" i="1" dirty="0">
                <a:latin typeface="Helvetica" pitchFamily="2" charset="0"/>
              </a:rPr>
              <a:t>NASA Langley Research Center</a:t>
            </a:r>
            <a:endParaRPr lang="en-US" sz="600" dirty="0">
              <a:latin typeface="Helvetica" pitchFamily="2" charset="0"/>
            </a:endParaRPr>
          </a:p>
          <a:p>
            <a:r>
              <a:rPr lang="en-US" sz="1500" baseline="30000" dirty="0">
                <a:latin typeface="Helvetica" pitchFamily="2" charset="0"/>
              </a:rPr>
              <a:t>2</a:t>
            </a:r>
            <a:r>
              <a:rPr lang="en-US" sz="1500" i="1" baseline="30000" dirty="0">
                <a:latin typeface="Helvetica" pitchFamily="2" charset="0"/>
              </a:rPr>
              <a:t> </a:t>
            </a:r>
            <a:r>
              <a:rPr lang="en-US" sz="1500" i="1" dirty="0">
                <a:latin typeface="Helvetica" pitchFamily="2" charset="0"/>
              </a:rPr>
              <a:t>Science Systems &amp; Applications, Inc.</a:t>
            </a:r>
          </a:p>
          <a:p>
            <a:endParaRPr lang="en-US" sz="300" i="1" dirty="0">
              <a:latin typeface="Helvetica" pitchFamily="2" charset="0"/>
            </a:endParaRPr>
          </a:p>
          <a:p>
            <a:endParaRPr lang="en-US" sz="1600" i="1" dirty="0">
              <a:latin typeface="Helvetica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069C7C-5318-B14C-A5CD-5E1DF9BDC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59BCA33-167E-0042-8823-2840B8A74FBE}"/>
              </a:ext>
            </a:extLst>
          </p:cNvPr>
          <p:cNvSpPr txBox="1"/>
          <p:nvPr/>
        </p:nvSpPr>
        <p:spPr>
          <a:xfrm>
            <a:off x="3716931" y="6071218"/>
            <a:ext cx="47581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000" dirty="0">
                <a:latin typeface="Helvetica" pitchFamily="2" charset="0"/>
                <a:cs typeface="Times New Roman" panose="02020603050405020304" pitchFamily="18" charset="0"/>
              </a:rPr>
              <a:t>Spring 2022 CERES Science Team Meeting</a:t>
            </a:r>
          </a:p>
          <a:p>
            <a:pPr algn="ctr"/>
            <a:r>
              <a:rPr lang="en-US" sz="1100" u="sng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ryan.c.scott@nasa.gov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0730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id="{9B9323FC-8FAE-354D-A35D-2047257532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2" t="1235" r="4729" b="2759"/>
          <a:stretch/>
        </p:blipFill>
        <p:spPr>
          <a:xfrm>
            <a:off x="759642" y="136965"/>
            <a:ext cx="10672717" cy="658407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B57CB1F-D7B6-1643-9461-45DBBDF8F806}"/>
              </a:ext>
            </a:extLst>
          </p:cNvPr>
          <p:cNvCxnSpPr>
            <a:cxnSpLocks/>
          </p:cNvCxnSpPr>
          <p:nvPr/>
        </p:nvCxnSpPr>
        <p:spPr>
          <a:xfrm flipV="1">
            <a:off x="10480192" y="6174095"/>
            <a:ext cx="4704" cy="195072"/>
          </a:xfrm>
          <a:prstGeom prst="line">
            <a:avLst/>
          </a:prstGeom>
          <a:ln w="127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6C0AE118-BE06-524C-8E57-D595B71EB3B6}"/>
              </a:ext>
            </a:extLst>
          </p:cNvPr>
          <p:cNvSpPr/>
          <p:nvPr/>
        </p:nvSpPr>
        <p:spPr>
          <a:xfrm>
            <a:off x="2803478" y="2413337"/>
            <a:ext cx="1511952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Comparable bias</a:t>
            </a:r>
          </a:p>
          <a:p>
            <a:pPr algn="ctr"/>
            <a:endParaRPr lang="en-US" sz="300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34, 39% </a:t>
            </a:r>
          </a:p>
          <a:p>
            <a:pPr algn="ctr"/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RMS reduction </a:t>
            </a:r>
          </a:p>
          <a:p>
            <a:pPr algn="ctr"/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relative to Model B</a:t>
            </a:r>
          </a:p>
          <a:p>
            <a:pPr algn="ctr"/>
            <a:endParaRPr lang="en-US" sz="300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10% higher correlation</a:t>
            </a:r>
          </a:p>
          <a:p>
            <a:pPr algn="ctr"/>
            <a:endParaRPr lang="en-US" sz="900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7BD1DB0E-4307-AA44-8F6C-71FC5F8B6DFC}"/>
              </a:ext>
            </a:extLst>
          </p:cNvPr>
          <p:cNvSpPr/>
          <p:nvPr/>
        </p:nvSpPr>
        <p:spPr>
          <a:xfrm>
            <a:off x="8258140" y="317773"/>
            <a:ext cx="1578129" cy="254902"/>
          </a:xfrm>
          <a:prstGeom prst="round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CD0B2B2-94A3-374F-94CC-2951D12C8DDC}"/>
              </a:ext>
            </a:extLst>
          </p:cNvPr>
          <p:cNvSpPr txBox="1"/>
          <p:nvPr/>
        </p:nvSpPr>
        <p:spPr>
          <a:xfrm>
            <a:off x="946390" y="233914"/>
            <a:ext cx="720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Helvetica" pitchFamily="2" charset="0"/>
                <a:cs typeface="Times New Roman" panose="02020603050405020304" pitchFamily="18" charset="0"/>
              </a:rPr>
              <a:t>SW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F72FD57-B634-CC41-91D3-0B01C4C9B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474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807F874C-1CD4-E04B-8C40-74E36A5094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2" t="1235" r="4729" b="2760"/>
          <a:stretch/>
        </p:blipFill>
        <p:spPr>
          <a:xfrm>
            <a:off x="759642" y="136965"/>
            <a:ext cx="10672717" cy="658407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72FD57-B634-CC41-91D3-0B01C4C9B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3AB2A545-BA09-C74E-B975-161BC95A63DF}"/>
              </a:ext>
            </a:extLst>
          </p:cNvPr>
          <p:cNvSpPr/>
          <p:nvPr/>
        </p:nvSpPr>
        <p:spPr>
          <a:xfrm>
            <a:off x="8003936" y="330422"/>
            <a:ext cx="2092976" cy="222063"/>
          </a:xfrm>
          <a:prstGeom prst="round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4F0CDA0-B935-9B49-BA3E-E213385AAFEF}"/>
              </a:ext>
            </a:extLst>
          </p:cNvPr>
          <p:cNvSpPr/>
          <p:nvPr/>
        </p:nvSpPr>
        <p:spPr>
          <a:xfrm>
            <a:off x="3078646" y="2401695"/>
            <a:ext cx="1140056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en-US" sz="300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41, 47% </a:t>
            </a:r>
          </a:p>
          <a:p>
            <a:pPr algn="ctr"/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RMS reduction </a:t>
            </a:r>
          </a:p>
          <a:p>
            <a:pPr algn="ctr"/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relative to Model B</a:t>
            </a:r>
          </a:p>
          <a:p>
            <a:pPr algn="ctr"/>
            <a:endParaRPr lang="en-US" sz="300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30% higher </a:t>
            </a:r>
          </a:p>
          <a:p>
            <a:pPr algn="ctr"/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   correlation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CF3B7A3-2EEE-9047-9833-8EB1873CCCE7}"/>
              </a:ext>
            </a:extLst>
          </p:cNvPr>
          <p:cNvSpPr txBox="1"/>
          <p:nvPr/>
        </p:nvSpPr>
        <p:spPr>
          <a:xfrm>
            <a:off x="8302463" y="102889"/>
            <a:ext cx="1495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2" charset="0"/>
                <a:cs typeface="Times New Roman" panose="02020603050405020304" pitchFamily="18" charset="0"/>
              </a:rPr>
              <a:t>Cloud fraction &gt; 95%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02DA374-C82C-E84F-910E-5073C43A6F29}"/>
              </a:ext>
            </a:extLst>
          </p:cNvPr>
          <p:cNvSpPr txBox="1"/>
          <p:nvPr/>
        </p:nvSpPr>
        <p:spPr>
          <a:xfrm>
            <a:off x="946390" y="233914"/>
            <a:ext cx="720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Helvetica" pitchFamily="2" charset="0"/>
                <a:cs typeface="Times New Roman" panose="02020603050405020304" pitchFamily="18" charset="0"/>
              </a:rPr>
              <a:t>SW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0565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EB46EA8A-335B-784E-8A1D-E56133ED36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2" t="1235" r="4729" b="2760"/>
          <a:stretch/>
        </p:blipFill>
        <p:spPr>
          <a:xfrm>
            <a:off x="759642" y="136965"/>
            <a:ext cx="10672717" cy="658407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72FD57-B634-CC41-91D3-0B01C4C9B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5C302542-4D32-714C-8C9F-43CBFCBB0279}"/>
              </a:ext>
            </a:extLst>
          </p:cNvPr>
          <p:cNvSpPr/>
          <p:nvPr/>
        </p:nvSpPr>
        <p:spPr>
          <a:xfrm>
            <a:off x="8154174" y="338889"/>
            <a:ext cx="1781871" cy="203775"/>
          </a:xfrm>
          <a:prstGeom prst="round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478E08A-F3C8-9D44-919D-2DF2EB45BBD8}"/>
              </a:ext>
            </a:extLst>
          </p:cNvPr>
          <p:cNvSpPr/>
          <p:nvPr/>
        </p:nvSpPr>
        <p:spPr>
          <a:xfrm>
            <a:off x="2886871" y="2385226"/>
            <a:ext cx="1300356" cy="8771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Lowest bias</a:t>
            </a:r>
          </a:p>
          <a:p>
            <a:pPr algn="ctr"/>
            <a:endParaRPr lang="en-US" sz="300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Dist. center near 0</a:t>
            </a:r>
          </a:p>
          <a:p>
            <a:pPr algn="ctr"/>
            <a:endParaRPr lang="en-US" sz="300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73, 76% </a:t>
            </a:r>
          </a:p>
          <a:p>
            <a:pPr algn="ctr"/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RMS reduction </a:t>
            </a:r>
          </a:p>
          <a:p>
            <a:pPr algn="ctr"/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relative to Model B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979AEDA-62AF-9248-AA54-2855967E855B}"/>
              </a:ext>
            </a:extLst>
          </p:cNvPr>
          <p:cNvSpPr txBox="1"/>
          <p:nvPr/>
        </p:nvSpPr>
        <p:spPr>
          <a:xfrm>
            <a:off x="946390" y="233914"/>
            <a:ext cx="720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Helvetica" pitchFamily="2" charset="0"/>
                <a:cs typeface="Times New Roman" panose="02020603050405020304" pitchFamily="18" charset="0"/>
              </a:rPr>
              <a:t>SW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985B272-D027-614D-8BE8-101C02881021}"/>
              </a:ext>
            </a:extLst>
          </p:cNvPr>
          <p:cNvSpPr txBox="1"/>
          <p:nvPr/>
        </p:nvSpPr>
        <p:spPr>
          <a:xfrm>
            <a:off x="8302463" y="102889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2" charset="0"/>
                <a:cs typeface="Times New Roman" panose="02020603050405020304" pitchFamily="18" charset="0"/>
              </a:rPr>
              <a:t>Cloud fraction &lt; 5%</a:t>
            </a:r>
          </a:p>
        </p:txBody>
      </p:sp>
    </p:spTree>
    <p:extLst>
      <p:ext uri="{BB962C8B-B14F-4D97-AF65-F5344CB8AC3E}">
        <p14:creationId xmlns:p14="http://schemas.microsoft.com/office/powerpoint/2010/main" val="4251177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08ED52-CBA9-C04B-A522-06FD641F4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E05E52-5F29-8241-BCCF-27422B88B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121831D-DF2E-5A42-8065-5E20E91F0AC8}"/>
              </a:ext>
            </a:extLst>
          </p:cNvPr>
          <p:cNvSpPr/>
          <p:nvPr/>
        </p:nvSpPr>
        <p:spPr>
          <a:xfrm>
            <a:off x="503482" y="6406597"/>
            <a:ext cx="6883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i. CRS vs SOFA Surface Flux Validation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FB441B-3E21-6E45-B104-B770533005F2}"/>
              </a:ext>
            </a:extLst>
          </p:cNvPr>
          <p:cNvSpPr txBox="1"/>
          <p:nvPr/>
        </p:nvSpPr>
        <p:spPr>
          <a:xfrm>
            <a:off x="3675131" y="150914"/>
            <a:ext cx="48417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CERES Aqua FM3 Surface SW↓ [W m</a:t>
            </a:r>
            <a:r>
              <a:rPr lang="en-US" sz="2000" baseline="30000" dirty="0">
                <a:latin typeface="Helvetica" pitchFamily="2" charset="0"/>
                <a:cs typeface="Times New Roman" panose="02020603050405020304" pitchFamily="18" charset="0"/>
              </a:rPr>
              <a:t>-2</a:t>
            </a:r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]</a:t>
            </a:r>
          </a:p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 CRS vs SOFA Model B (Daytime)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FE40107-CA05-CE41-B84C-722F87DCD5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8161" y="936804"/>
            <a:ext cx="8235678" cy="5192058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0D1949CA-EF5C-864A-ADEB-C8836FBE0DC1}"/>
              </a:ext>
            </a:extLst>
          </p:cNvPr>
          <p:cNvSpPr txBox="1"/>
          <p:nvPr/>
        </p:nvSpPr>
        <p:spPr>
          <a:xfrm>
            <a:off x="3619654" y="6217587"/>
            <a:ext cx="4746429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Helvetica" pitchFamily="2" charset="0"/>
                <a:cs typeface="Times New Roman" panose="02020603050405020304" pitchFamily="18" charset="0"/>
              </a:rPr>
              <a:t>Cells with multiple entries correspond to</a:t>
            </a:r>
          </a:p>
          <a:p>
            <a:pPr algn="ctr"/>
            <a:endParaRPr lang="en-US" sz="300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CRS (Fu-Liou), SSF Ed4A (Model B), SSF V4A (Model B)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EFB40B8-C68A-2B4E-9B57-9C060F857F1E}"/>
              </a:ext>
            </a:extLst>
          </p:cNvPr>
          <p:cNvSpPr/>
          <p:nvPr/>
        </p:nvSpPr>
        <p:spPr>
          <a:xfrm>
            <a:off x="9202365" y="1175427"/>
            <a:ext cx="372993" cy="4966489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AE3813F-2388-CD48-A4E6-634F36E51F21}"/>
              </a:ext>
            </a:extLst>
          </p:cNvPr>
          <p:cNvSpPr/>
          <p:nvPr/>
        </p:nvSpPr>
        <p:spPr>
          <a:xfrm>
            <a:off x="7804687" y="1176227"/>
            <a:ext cx="434057" cy="4966489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6B0648B-CBED-2847-AE33-8FFEA732C5BE}"/>
              </a:ext>
            </a:extLst>
          </p:cNvPr>
          <p:cNvSpPr/>
          <p:nvPr/>
        </p:nvSpPr>
        <p:spPr>
          <a:xfrm>
            <a:off x="5143887" y="5863590"/>
            <a:ext cx="372993" cy="293847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4824B7F-2305-CF43-BE4C-9A496661FE1B}"/>
              </a:ext>
            </a:extLst>
          </p:cNvPr>
          <p:cNvSpPr/>
          <p:nvPr/>
        </p:nvSpPr>
        <p:spPr>
          <a:xfrm>
            <a:off x="5143887" y="5143500"/>
            <a:ext cx="372993" cy="493200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CD6C58E-0A8A-EF4A-9911-F618AB4B9358}"/>
              </a:ext>
            </a:extLst>
          </p:cNvPr>
          <p:cNvSpPr/>
          <p:nvPr/>
        </p:nvSpPr>
        <p:spPr>
          <a:xfrm>
            <a:off x="5143887" y="4642680"/>
            <a:ext cx="372993" cy="223085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C6639BA-841D-344C-9407-45F20927227B}"/>
              </a:ext>
            </a:extLst>
          </p:cNvPr>
          <p:cNvSpPr/>
          <p:nvPr/>
        </p:nvSpPr>
        <p:spPr>
          <a:xfrm>
            <a:off x="5146885" y="3657600"/>
            <a:ext cx="372993" cy="758190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62E949D-FBBD-5D45-A431-0B622F41045D}"/>
              </a:ext>
            </a:extLst>
          </p:cNvPr>
          <p:cNvSpPr/>
          <p:nvPr/>
        </p:nvSpPr>
        <p:spPr>
          <a:xfrm>
            <a:off x="5143887" y="3179372"/>
            <a:ext cx="372993" cy="223085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D21E26A1-7A34-3B41-93EB-2EA74C760B24}"/>
              </a:ext>
            </a:extLst>
          </p:cNvPr>
          <p:cNvSpPr/>
          <p:nvPr/>
        </p:nvSpPr>
        <p:spPr>
          <a:xfrm>
            <a:off x="5143887" y="1939150"/>
            <a:ext cx="372993" cy="731654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64792EA0-172A-B843-A916-AD5694ED4AFA}"/>
              </a:ext>
            </a:extLst>
          </p:cNvPr>
          <p:cNvSpPr/>
          <p:nvPr/>
        </p:nvSpPr>
        <p:spPr>
          <a:xfrm>
            <a:off x="5146885" y="1446136"/>
            <a:ext cx="372993" cy="223085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5A2F18DA-71E5-A842-856D-605A5E75B61E}"/>
              </a:ext>
            </a:extLst>
          </p:cNvPr>
          <p:cNvSpPr/>
          <p:nvPr/>
        </p:nvSpPr>
        <p:spPr>
          <a:xfrm>
            <a:off x="6492885" y="2929180"/>
            <a:ext cx="372993" cy="1486610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9AD4794-C556-7241-9CFF-CB77FD330E2A}"/>
              </a:ext>
            </a:extLst>
          </p:cNvPr>
          <p:cNvSpPr/>
          <p:nvPr/>
        </p:nvSpPr>
        <p:spPr>
          <a:xfrm>
            <a:off x="6490431" y="4646795"/>
            <a:ext cx="359949" cy="989905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4212D3F9-44AD-4F4C-B446-B4DD24A1F564}"/>
              </a:ext>
            </a:extLst>
          </p:cNvPr>
          <p:cNvSpPr/>
          <p:nvPr/>
        </p:nvSpPr>
        <p:spPr>
          <a:xfrm>
            <a:off x="6474287" y="5863590"/>
            <a:ext cx="372993" cy="293847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78C94047-0B6A-4647-B289-55549F6944D3}"/>
              </a:ext>
            </a:extLst>
          </p:cNvPr>
          <p:cNvSpPr/>
          <p:nvPr/>
        </p:nvSpPr>
        <p:spPr>
          <a:xfrm>
            <a:off x="6514063" y="1939150"/>
            <a:ext cx="372993" cy="712295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5583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FB1A2B00-1FBB-3641-8E01-6896F06A3F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2" t="1235" r="4729" b="2760"/>
          <a:stretch/>
        </p:blipFill>
        <p:spPr>
          <a:xfrm>
            <a:off x="759642" y="136965"/>
            <a:ext cx="10672717" cy="658407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72FD57-B634-CC41-91D3-0B01C4C9B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172B16E0-3952-7A47-B401-BA8047A39F1B}"/>
              </a:ext>
            </a:extLst>
          </p:cNvPr>
          <p:cNvSpPr/>
          <p:nvPr/>
        </p:nvSpPr>
        <p:spPr>
          <a:xfrm>
            <a:off x="8236576" y="346404"/>
            <a:ext cx="1566582" cy="203775"/>
          </a:xfrm>
          <a:prstGeom prst="round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8F33F17-7B74-4047-B045-B59CBDAAE470}"/>
              </a:ext>
            </a:extLst>
          </p:cNvPr>
          <p:cNvSpPr/>
          <p:nvPr/>
        </p:nvSpPr>
        <p:spPr>
          <a:xfrm>
            <a:off x="2780522" y="2249467"/>
            <a:ext cx="150699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Smallest </a:t>
            </a:r>
          </a:p>
          <a:p>
            <a:pPr algn="ctr"/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      mean/med. bias</a:t>
            </a:r>
          </a:p>
          <a:p>
            <a:pPr algn="ctr"/>
            <a:endParaRPr lang="en-US" sz="300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18, 19% </a:t>
            </a:r>
          </a:p>
          <a:p>
            <a:pPr algn="ctr"/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      RMS reduction </a:t>
            </a:r>
          </a:p>
          <a:p>
            <a:pPr algn="ctr"/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       relative to Model B</a:t>
            </a:r>
          </a:p>
          <a:p>
            <a:pPr algn="ctr"/>
            <a:endParaRPr lang="en-US" sz="400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Slight corr. increase</a:t>
            </a:r>
          </a:p>
          <a:p>
            <a:pPr algn="ctr"/>
            <a:endParaRPr lang="en-US" sz="300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736168A-6640-6F4B-AD3F-0F0B8C80F9EC}"/>
              </a:ext>
            </a:extLst>
          </p:cNvPr>
          <p:cNvSpPr txBox="1"/>
          <p:nvPr/>
        </p:nvSpPr>
        <p:spPr>
          <a:xfrm>
            <a:off x="946390" y="233914"/>
            <a:ext cx="720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L</a:t>
            </a:r>
            <a:r>
              <a:rPr lang="en-US" sz="1800" b="1" dirty="0">
                <a:latin typeface="Helvetica" pitchFamily="2" charset="0"/>
                <a:cs typeface="Times New Roman" panose="02020603050405020304" pitchFamily="18" charset="0"/>
              </a:rPr>
              <a:t>W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409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72FD57-B634-CC41-91D3-0B01C4C9B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4D2BEE-B9C9-D045-82CA-A08F4CEEE15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42" t="1235" r="4729" b="2759"/>
          <a:stretch/>
        </p:blipFill>
        <p:spPr>
          <a:xfrm>
            <a:off x="759642" y="136965"/>
            <a:ext cx="10672717" cy="658407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40FA856-FCFB-A14D-AE4F-2194A389B1AD}"/>
              </a:ext>
            </a:extLst>
          </p:cNvPr>
          <p:cNvSpPr/>
          <p:nvPr/>
        </p:nvSpPr>
        <p:spPr>
          <a:xfrm>
            <a:off x="7989188" y="345170"/>
            <a:ext cx="2092976" cy="222063"/>
          </a:xfrm>
          <a:prstGeom prst="round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16BD8C-C784-AB44-89A4-9E5603BE0C92}"/>
              </a:ext>
            </a:extLst>
          </p:cNvPr>
          <p:cNvSpPr/>
          <p:nvPr/>
        </p:nvSpPr>
        <p:spPr>
          <a:xfrm>
            <a:off x="2924028" y="2342772"/>
            <a:ext cx="136349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Smallest mean/median bias</a:t>
            </a:r>
          </a:p>
          <a:p>
            <a:pPr algn="ctr"/>
            <a:endParaRPr lang="en-US" sz="300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25% overcast</a:t>
            </a:r>
          </a:p>
          <a:p>
            <a:pPr algn="ctr"/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     RMS reduction </a:t>
            </a:r>
          </a:p>
          <a:p>
            <a:pPr algn="ctr"/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       relative to Model B</a:t>
            </a:r>
          </a:p>
          <a:p>
            <a:pPr algn="ctr"/>
            <a:endParaRPr lang="en-US" sz="300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603739-7AE9-364B-AB40-68482FC7289A}"/>
              </a:ext>
            </a:extLst>
          </p:cNvPr>
          <p:cNvSpPr txBox="1"/>
          <p:nvPr/>
        </p:nvSpPr>
        <p:spPr>
          <a:xfrm>
            <a:off x="8302463" y="102889"/>
            <a:ext cx="1495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2" charset="0"/>
                <a:cs typeface="Times New Roman" panose="02020603050405020304" pitchFamily="18" charset="0"/>
              </a:rPr>
              <a:t>Cloud fraction &gt; 95%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69F3E7-6667-DB49-A266-D9C7A4897BFA}"/>
              </a:ext>
            </a:extLst>
          </p:cNvPr>
          <p:cNvSpPr txBox="1"/>
          <p:nvPr/>
        </p:nvSpPr>
        <p:spPr>
          <a:xfrm>
            <a:off x="946390" y="233914"/>
            <a:ext cx="720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L</a:t>
            </a:r>
            <a:r>
              <a:rPr lang="en-US" sz="1800" b="1" dirty="0">
                <a:latin typeface="Helvetica" pitchFamily="2" charset="0"/>
                <a:cs typeface="Times New Roman" panose="02020603050405020304" pitchFamily="18" charset="0"/>
              </a:rPr>
              <a:t>W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8014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AA6B3D-A41A-4E4D-B0DB-3F76D21FD1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42" t="1235" r="4729" b="2760"/>
          <a:stretch/>
        </p:blipFill>
        <p:spPr>
          <a:xfrm>
            <a:off x="759642" y="136965"/>
            <a:ext cx="10672717" cy="658407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72FD57-B634-CC41-91D3-0B01C4C9B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6579C95-55EC-9B4F-9FF4-A52F8E61ADE4}"/>
              </a:ext>
            </a:extLst>
          </p:cNvPr>
          <p:cNvSpPr/>
          <p:nvPr/>
        </p:nvSpPr>
        <p:spPr>
          <a:xfrm>
            <a:off x="8154174" y="338889"/>
            <a:ext cx="1781871" cy="203775"/>
          </a:xfrm>
          <a:prstGeom prst="round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D11C4A-5B4B-4A45-BD15-5B89AD865F06}"/>
              </a:ext>
            </a:extLst>
          </p:cNvPr>
          <p:cNvSpPr/>
          <p:nvPr/>
        </p:nvSpPr>
        <p:spPr>
          <a:xfrm>
            <a:off x="2924028" y="2342772"/>
            <a:ext cx="1363492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Smallest mean/median bias</a:t>
            </a:r>
          </a:p>
          <a:p>
            <a:pPr algn="ctr"/>
            <a:endParaRPr lang="en-US" sz="300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171450" indent="-171450" algn="ctr">
              <a:buFont typeface="Arial" panose="020B0604020202020204" pitchFamily="34" charset="0"/>
              <a:buChar char="•"/>
            </a:pPr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26% clear</a:t>
            </a:r>
          </a:p>
          <a:p>
            <a:pPr algn="ctr"/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     RMS reduction </a:t>
            </a:r>
          </a:p>
          <a:p>
            <a:pPr algn="ctr"/>
            <a:r>
              <a:rPr lang="en-US" sz="900" dirty="0">
                <a:latin typeface="Helvetica" pitchFamily="2" charset="0"/>
                <a:cs typeface="Times New Roman" panose="02020603050405020304" pitchFamily="18" charset="0"/>
              </a:rPr>
              <a:t>       relative to Model B</a:t>
            </a:r>
          </a:p>
          <a:p>
            <a:pPr algn="ctr"/>
            <a:endParaRPr lang="en-US" sz="300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C38D15-0865-FE47-B29E-C4FD40CB6293}"/>
              </a:ext>
            </a:extLst>
          </p:cNvPr>
          <p:cNvSpPr txBox="1"/>
          <p:nvPr/>
        </p:nvSpPr>
        <p:spPr>
          <a:xfrm>
            <a:off x="946390" y="233914"/>
            <a:ext cx="720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L</a:t>
            </a:r>
            <a:r>
              <a:rPr lang="en-US" sz="1800" b="1" dirty="0">
                <a:latin typeface="Helvetica" pitchFamily="2" charset="0"/>
                <a:cs typeface="Times New Roman" panose="02020603050405020304" pitchFamily="18" charset="0"/>
              </a:rPr>
              <a:t>W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FBECD3D-C544-BA40-B82F-E1EF6CBD9728}"/>
              </a:ext>
            </a:extLst>
          </p:cNvPr>
          <p:cNvSpPr txBox="1"/>
          <p:nvPr/>
        </p:nvSpPr>
        <p:spPr>
          <a:xfrm>
            <a:off x="8302463" y="102889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2" charset="0"/>
                <a:cs typeface="Times New Roman" panose="02020603050405020304" pitchFamily="18" charset="0"/>
              </a:rPr>
              <a:t>Cloud fraction &lt; 5%</a:t>
            </a:r>
          </a:p>
        </p:txBody>
      </p:sp>
    </p:spTree>
    <p:extLst>
      <p:ext uri="{BB962C8B-B14F-4D97-AF65-F5344CB8AC3E}">
        <p14:creationId xmlns:p14="http://schemas.microsoft.com/office/powerpoint/2010/main" val="2801658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08ED52-CBA9-C04B-A522-06FD641F47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E05E52-5F29-8241-BCCF-27422B88B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121831D-DF2E-5A42-8065-5E20E91F0AC8}"/>
              </a:ext>
            </a:extLst>
          </p:cNvPr>
          <p:cNvSpPr/>
          <p:nvPr/>
        </p:nvSpPr>
        <p:spPr>
          <a:xfrm>
            <a:off x="503482" y="6406597"/>
            <a:ext cx="6883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i. CRS vs SOFA Surface Flux Validation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FB441B-3E21-6E45-B104-B770533005F2}"/>
              </a:ext>
            </a:extLst>
          </p:cNvPr>
          <p:cNvSpPr txBox="1"/>
          <p:nvPr/>
        </p:nvSpPr>
        <p:spPr>
          <a:xfrm>
            <a:off x="3736686" y="150914"/>
            <a:ext cx="4718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CERES Aqua FM3 Surface LW↓ [W m</a:t>
            </a:r>
            <a:r>
              <a:rPr lang="en-US" sz="2000" baseline="30000" dirty="0">
                <a:latin typeface="Helvetica" pitchFamily="2" charset="0"/>
                <a:cs typeface="Times New Roman" panose="02020603050405020304" pitchFamily="18" charset="0"/>
              </a:rPr>
              <a:t>-2</a:t>
            </a:r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]</a:t>
            </a:r>
          </a:p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 CRS vs SOFA Model B (Daytime)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1949CA-EF5C-864A-ADEB-C8836FBE0DC1}"/>
              </a:ext>
            </a:extLst>
          </p:cNvPr>
          <p:cNvSpPr txBox="1"/>
          <p:nvPr/>
        </p:nvSpPr>
        <p:spPr>
          <a:xfrm>
            <a:off x="3619654" y="6217587"/>
            <a:ext cx="4746429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Helvetica" pitchFamily="2" charset="0"/>
                <a:cs typeface="Times New Roman" panose="02020603050405020304" pitchFamily="18" charset="0"/>
              </a:rPr>
              <a:t>Cells with multiple entries correspond to</a:t>
            </a:r>
          </a:p>
          <a:p>
            <a:pPr algn="ctr"/>
            <a:endParaRPr lang="en-US" sz="300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CRS (Fu-Liou), SSF Ed4A (Model B), SSF V4A (Model B)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25DD90C-CF30-E440-ACFF-A9D837C5E2E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6"/>
          <a:stretch/>
        </p:blipFill>
        <p:spPr>
          <a:xfrm>
            <a:off x="1978161" y="903614"/>
            <a:ext cx="8235678" cy="5280784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B949815-7AC6-FA4F-B3CF-055D993FC30A}"/>
              </a:ext>
            </a:extLst>
          </p:cNvPr>
          <p:cNvSpPr/>
          <p:nvPr/>
        </p:nvSpPr>
        <p:spPr>
          <a:xfrm>
            <a:off x="7884611" y="1176227"/>
            <a:ext cx="489598" cy="4966489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3D3166F-B081-B942-8360-88AA9D322EF0}"/>
              </a:ext>
            </a:extLst>
          </p:cNvPr>
          <p:cNvSpPr/>
          <p:nvPr/>
        </p:nvSpPr>
        <p:spPr>
          <a:xfrm>
            <a:off x="9153985" y="1189941"/>
            <a:ext cx="381901" cy="4966489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2001C99-61E5-4B44-AD59-3CDD2D8FF2AC}"/>
              </a:ext>
            </a:extLst>
          </p:cNvPr>
          <p:cNvSpPr/>
          <p:nvPr/>
        </p:nvSpPr>
        <p:spPr>
          <a:xfrm>
            <a:off x="6652539" y="2929180"/>
            <a:ext cx="372993" cy="1250934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6A73D6F-9454-EC4A-B824-6B8E054C2AF0}"/>
              </a:ext>
            </a:extLst>
          </p:cNvPr>
          <p:cNvSpPr/>
          <p:nvPr/>
        </p:nvSpPr>
        <p:spPr>
          <a:xfrm>
            <a:off x="6688231" y="1939150"/>
            <a:ext cx="372993" cy="252507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81578A6-1EFE-294F-9BBD-8B0BAF940E25}"/>
              </a:ext>
            </a:extLst>
          </p:cNvPr>
          <p:cNvSpPr/>
          <p:nvPr/>
        </p:nvSpPr>
        <p:spPr>
          <a:xfrm>
            <a:off x="6649091" y="1201627"/>
            <a:ext cx="372993" cy="252507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C184024-EBF7-E146-B2D3-12D3BA55E559}"/>
              </a:ext>
            </a:extLst>
          </p:cNvPr>
          <p:cNvSpPr/>
          <p:nvPr/>
        </p:nvSpPr>
        <p:spPr>
          <a:xfrm>
            <a:off x="6605548" y="4665130"/>
            <a:ext cx="372993" cy="487441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6EAFB58-46FB-C749-A5D4-FE891A90653D}"/>
              </a:ext>
            </a:extLst>
          </p:cNvPr>
          <p:cNvSpPr/>
          <p:nvPr/>
        </p:nvSpPr>
        <p:spPr>
          <a:xfrm>
            <a:off x="6639004" y="5428924"/>
            <a:ext cx="372993" cy="487441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25EF6AC8-DF42-BF49-9992-4F79026CA546}"/>
              </a:ext>
            </a:extLst>
          </p:cNvPr>
          <p:cNvSpPr/>
          <p:nvPr/>
        </p:nvSpPr>
        <p:spPr>
          <a:xfrm>
            <a:off x="5210013" y="5438476"/>
            <a:ext cx="372993" cy="487441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9D265A6-1339-3547-BE90-B5976A41F5FD}"/>
              </a:ext>
            </a:extLst>
          </p:cNvPr>
          <p:cNvSpPr/>
          <p:nvPr/>
        </p:nvSpPr>
        <p:spPr>
          <a:xfrm>
            <a:off x="5199877" y="4665129"/>
            <a:ext cx="372993" cy="487441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8152FA12-33C7-AD41-87B1-22E59028CFA3}"/>
              </a:ext>
            </a:extLst>
          </p:cNvPr>
          <p:cNvSpPr/>
          <p:nvPr/>
        </p:nvSpPr>
        <p:spPr>
          <a:xfrm>
            <a:off x="5210011" y="3429500"/>
            <a:ext cx="372993" cy="487441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E48F5F8-FE65-3745-84E4-2F1B22CB2528}"/>
              </a:ext>
            </a:extLst>
          </p:cNvPr>
          <p:cNvSpPr/>
          <p:nvPr/>
        </p:nvSpPr>
        <p:spPr>
          <a:xfrm>
            <a:off x="5257933" y="1939150"/>
            <a:ext cx="372993" cy="252507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101677E-234C-3D43-9F33-1E4A48B1509F}"/>
              </a:ext>
            </a:extLst>
          </p:cNvPr>
          <p:cNvSpPr/>
          <p:nvPr/>
        </p:nvSpPr>
        <p:spPr>
          <a:xfrm>
            <a:off x="5257932" y="1192126"/>
            <a:ext cx="372993" cy="252507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BBC7D90-6F5A-5C49-8788-4504AE12360F}"/>
              </a:ext>
            </a:extLst>
          </p:cNvPr>
          <p:cNvSpPr/>
          <p:nvPr/>
        </p:nvSpPr>
        <p:spPr>
          <a:xfrm>
            <a:off x="5268441" y="2918547"/>
            <a:ext cx="372993" cy="252507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6892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CD6136BC-E52C-C94F-AED3-42F793104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550" y="1384300"/>
            <a:ext cx="10756900" cy="4089400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08ED52-CBA9-C04B-A522-06FD641F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E05E52-5F29-8241-BCCF-27422B88B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121831D-DF2E-5A42-8065-5E20E91F0AC8}"/>
              </a:ext>
            </a:extLst>
          </p:cNvPr>
          <p:cNvSpPr/>
          <p:nvPr/>
        </p:nvSpPr>
        <p:spPr>
          <a:xfrm>
            <a:off x="503482" y="6406597"/>
            <a:ext cx="6883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i. CRS vs SOFA Surface Flux Validation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FB441B-3E21-6E45-B104-B770533005F2}"/>
              </a:ext>
            </a:extLst>
          </p:cNvPr>
          <p:cNvSpPr txBox="1"/>
          <p:nvPr/>
        </p:nvSpPr>
        <p:spPr>
          <a:xfrm>
            <a:off x="3205131" y="150914"/>
            <a:ext cx="57817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CERES Aqua FM3 Surface LW↓ &amp; SW↓ [W m</a:t>
            </a:r>
            <a:r>
              <a:rPr lang="en-US" sz="2000" baseline="30000" dirty="0">
                <a:latin typeface="Helvetica" pitchFamily="2" charset="0"/>
                <a:cs typeface="Times New Roman" panose="02020603050405020304" pitchFamily="18" charset="0"/>
              </a:rPr>
              <a:t>-2</a:t>
            </a:r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]</a:t>
            </a:r>
          </a:p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 CRS vs SOFA Clear-Sky </a:t>
            </a:r>
            <a:r>
              <a:rPr lang="en-US" sz="2000" dirty="0">
                <a:solidFill>
                  <a:srgbClr val="00B050"/>
                </a:solidFill>
                <a:latin typeface="Helvetica" pitchFamily="2" charset="0"/>
                <a:cs typeface="Times New Roman" panose="02020603050405020304" pitchFamily="18" charset="0"/>
              </a:rPr>
              <a:t>Model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1949CA-EF5C-864A-ADEB-C8836FBE0DC1}"/>
              </a:ext>
            </a:extLst>
          </p:cNvPr>
          <p:cNvSpPr txBox="1"/>
          <p:nvPr/>
        </p:nvSpPr>
        <p:spPr>
          <a:xfrm>
            <a:off x="3619654" y="6217587"/>
            <a:ext cx="4746429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Helvetica" pitchFamily="2" charset="0"/>
                <a:cs typeface="Times New Roman" panose="02020603050405020304" pitchFamily="18" charset="0"/>
              </a:rPr>
              <a:t>Cells with multiple entries correspond to</a:t>
            </a:r>
          </a:p>
          <a:p>
            <a:pPr algn="ctr"/>
            <a:endParaRPr lang="en-US" sz="300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CRS (Fu-Liou), SSF Ed4A (Model A), SSF V4A (Model A)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8EFB40B8-C68A-2B4E-9B57-9C060F857F1E}"/>
              </a:ext>
            </a:extLst>
          </p:cNvPr>
          <p:cNvSpPr/>
          <p:nvPr/>
        </p:nvSpPr>
        <p:spPr>
          <a:xfrm>
            <a:off x="10124478" y="1623240"/>
            <a:ext cx="434057" cy="913484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AE3813F-2388-CD48-A4E6-634F36E51F21}"/>
              </a:ext>
            </a:extLst>
          </p:cNvPr>
          <p:cNvSpPr/>
          <p:nvPr/>
        </p:nvSpPr>
        <p:spPr>
          <a:xfrm>
            <a:off x="8528222" y="1586369"/>
            <a:ext cx="434057" cy="2543179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E6B0648B-CBED-2847-AE33-8FFEA732C5BE}"/>
              </a:ext>
            </a:extLst>
          </p:cNvPr>
          <p:cNvSpPr/>
          <p:nvPr/>
        </p:nvSpPr>
        <p:spPr>
          <a:xfrm>
            <a:off x="5247738" y="5275454"/>
            <a:ext cx="372993" cy="193021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4824B7F-2305-CF43-BE4C-9A496661FE1B}"/>
              </a:ext>
            </a:extLst>
          </p:cNvPr>
          <p:cNvSpPr/>
          <p:nvPr/>
        </p:nvSpPr>
        <p:spPr>
          <a:xfrm>
            <a:off x="7008647" y="4653322"/>
            <a:ext cx="434056" cy="429666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CD6C58E-0A8A-EF4A-9911-F618AB4B9358}"/>
              </a:ext>
            </a:extLst>
          </p:cNvPr>
          <p:cNvSpPr/>
          <p:nvPr/>
        </p:nvSpPr>
        <p:spPr>
          <a:xfrm>
            <a:off x="6883213" y="3504493"/>
            <a:ext cx="372993" cy="223085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0C6639BA-841D-344C-9407-45F20927227B}"/>
              </a:ext>
            </a:extLst>
          </p:cNvPr>
          <p:cNvSpPr/>
          <p:nvPr/>
        </p:nvSpPr>
        <p:spPr>
          <a:xfrm>
            <a:off x="5247738" y="4283611"/>
            <a:ext cx="494082" cy="758190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F62E949D-FBBD-5D45-A431-0B622F41045D}"/>
              </a:ext>
            </a:extLst>
          </p:cNvPr>
          <p:cNvSpPr/>
          <p:nvPr/>
        </p:nvSpPr>
        <p:spPr>
          <a:xfrm>
            <a:off x="7039178" y="4288620"/>
            <a:ext cx="372993" cy="223085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9AD4794-C556-7241-9CFF-CB77FD330E2A}"/>
              </a:ext>
            </a:extLst>
          </p:cNvPr>
          <p:cNvSpPr/>
          <p:nvPr/>
        </p:nvSpPr>
        <p:spPr>
          <a:xfrm>
            <a:off x="6664811" y="1623241"/>
            <a:ext cx="591395" cy="353044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01B3A43A-26B2-0E40-B203-9EF23E896468}"/>
              </a:ext>
            </a:extLst>
          </p:cNvPr>
          <p:cNvSpPr/>
          <p:nvPr/>
        </p:nvSpPr>
        <p:spPr>
          <a:xfrm>
            <a:off x="10107850" y="2972258"/>
            <a:ext cx="434057" cy="1157290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E6282135-B6E5-AB4B-BBC8-535DF14BD579}"/>
              </a:ext>
            </a:extLst>
          </p:cNvPr>
          <p:cNvSpPr/>
          <p:nvPr/>
        </p:nvSpPr>
        <p:spPr>
          <a:xfrm>
            <a:off x="10306524" y="4321277"/>
            <a:ext cx="434057" cy="1157290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F89FD121-818F-584E-9E0B-BFDE08C5CE55}"/>
              </a:ext>
            </a:extLst>
          </p:cNvPr>
          <p:cNvSpPr/>
          <p:nvPr/>
        </p:nvSpPr>
        <p:spPr>
          <a:xfrm>
            <a:off x="8709529" y="4283611"/>
            <a:ext cx="434057" cy="1190089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3DB22923-1BBD-E047-95B5-2BBA5D3D9642}"/>
              </a:ext>
            </a:extLst>
          </p:cNvPr>
          <p:cNvSpPr/>
          <p:nvPr/>
        </p:nvSpPr>
        <p:spPr>
          <a:xfrm>
            <a:off x="6664811" y="2165294"/>
            <a:ext cx="591395" cy="554877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CBF5F130-D118-304B-A790-A1E6FEB1F5A1}"/>
              </a:ext>
            </a:extLst>
          </p:cNvPr>
          <p:cNvSpPr/>
          <p:nvPr/>
        </p:nvSpPr>
        <p:spPr>
          <a:xfrm>
            <a:off x="7069709" y="5237781"/>
            <a:ext cx="372993" cy="223085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FC43E93B-8807-E443-A3F2-4AC43D6CD5FB}"/>
              </a:ext>
            </a:extLst>
          </p:cNvPr>
          <p:cNvSpPr/>
          <p:nvPr/>
        </p:nvSpPr>
        <p:spPr>
          <a:xfrm>
            <a:off x="4911217" y="2163759"/>
            <a:ext cx="591395" cy="554877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ounded Rectangle 33">
            <a:extLst>
              <a:ext uri="{FF2B5EF4-FFF2-40B4-BE49-F238E27FC236}">
                <a16:creationId xmlns:a16="http://schemas.microsoft.com/office/drawing/2014/main" id="{A2C2DFDD-8E06-5D44-9978-42A2BB2688EB}"/>
              </a:ext>
            </a:extLst>
          </p:cNvPr>
          <p:cNvSpPr/>
          <p:nvPr/>
        </p:nvSpPr>
        <p:spPr>
          <a:xfrm>
            <a:off x="4922334" y="1611421"/>
            <a:ext cx="591395" cy="353044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80818E9E-84AC-E94D-BD26-E163CB7B41E4}"/>
              </a:ext>
            </a:extLst>
          </p:cNvPr>
          <p:cNvSpPr/>
          <p:nvPr/>
        </p:nvSpPr>
        <p:spPr>
          <a:xfrm>
            <a:off x="5061241" y="3131331"/>
            <a:ext cx="452488" cy="219099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ounded Rectangle 35">
            <a:extLst>
              <a:ext uri="{FF2B5EF4-FFF2-40B4-BE49-F238E27FC236}">
                <a16:creationId xmlns:a16="http://schemas.microsoft.com/office/drawing/2014/main" id="{0F0ECC72-FAEC-8742-B131-CCBE652DFF79}"/>
              </a:ext>
            </a:extLst>
          </p:cNvPr>
          <p:cNvSpPr/>
          <p:nvPr/>
        </p:nvSpPr>
        <p:spPr>
          <a:xfrm>
            <a:off x="5061240" y="3504493"/>
            <a:ext cx="372993" cy="223085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4B351AC4-5515-7B44-8337-893B80AA64A7}"/>
              </a:ext>
            </a:extLst>
          </p:cNvPr>
          <p:cNvSpPr/>
          <p:nvPr/>
        </p:nvSpPr>
        <p:spPr>
          <a:xfrm>
            <a:off x="4922334" y="3906463"/>
            <a:ext cx="511899" cy="223085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4747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7AE164B-ED34-9647-89EA-CBE4F918EE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42" t="1235" r="4729" b="2760"/>
          <a:stretch/>
        </p:blipFill>
        <p:spPr>
          <a:xfrm>
            <a:off x="759642" y="136965"/>
            <a:ext cx="10672717" cy="658407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72FD57-B634-CC41-91D3-0B01C4C9B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2F0706D-A19D-7742-A2FA-2B584FAEA1A9}"/>
              </a:ext>
            </a:extLst>
          </p:cNvPr>
          <p:cNvSpPr/>
          <p:nvPr/>
        </p:nvSpPr>
        <p:spPr>
          <a:xfrm>
            <a:off x="7541573" y="603233"/>
            <a:ext cx="3281337" cy="50786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1BFFD7E6-18C2-E348-ACD4-1B46CA1D984F}"/>
              </a:ext>
            </a:extLst>
          </p:cNvPr>
          <p:cNvSpPr/>
          <p:nvPr/>
        </p:nvSpPr>
        <p:spPr>
          <a:xfrm>
            <a:off x="7722494" y="5681600"/>
            <a:ext cx="3202040" cy="989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0F71A5-341F-D348-B9DB-F7EEAF71911B}"/>
              </a:ext>
            </a:extLst>
          </p:cNvPr>
          <p:cNvSpPr txBox="1"/>
          <p:nvPr/>
        </p:nvSpPr>
        <p:spPr>
          <a:xfrm>
            <a:off x="7764195" y="867754"/>
            <a:ext cx="2928380" cy="258532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SW Model A is only for clear footprints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FLASHFlux does not run SW Model 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CRS eliminates a large systematic bias present in SW Model 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Model A flux Δ histogram is bimodal while CRS’s is approx. normal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CRS exhibits a 67% drop in RMSΔ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from ~114 to 37 W m</a:t>
            </a:r>
            <a:r>
              <a:rPr lang="en-US" sz="1200" baseline="30000" dirty="0">
                <a:latin typeface="Helvetica" pitchFamily="2" charset="0"/>
              </a:rPr>
              <a:t>-2</a:t>
            </a:r>
            <a:r>
              <a:rPr lang="en-US" sz="1200" dirty="0">
                <a:latin typeface="Helvetica" pitchFamily="2" charset="0"/>
              </a:rPr>
              <a:t>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200" dirty="0">
              <a:latin typeface="Helvetica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8% higher correlation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6C1B518D-6EDC-4449-BB52-5F7A8C0C1883}"/>
              </a:ext>
            </a:extLst>
          </p:cNvPr>
          <p:cNvSpPr/>
          <p:nvPr/>
        </p:nvSpPr>
        <p:spPr>
          <a:xfrm>
            <a:off x="8154174" y="338889"/>
            <a:ext cx="1781871" cy="203775"/>
          </a:xfrm>
          <a:prstGeom prst="round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0ED69310-3E75-D641-836D-4479A7416CC0}"/>
              </a:ext>
            </a:extLst>
          </p:cNvPr>
          <p:cNvSpPr/>
          <p:nvPr/>
        </p:nvSpPr>
        <p:spPr>
          <a:xfrm>
            <a:off x="6405681" y="663917"/>
            <a:ext cx="867243" cy="197715"/>
          </a:xfrm>
          <a:prstGeom prst="round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F6134EE-BCB6-AE43-98BF-62C1D5660E75}"/>
              </a:ext>
            </a:extLst>
          </p:cNvPr>
          <p:cNvSpPr txBox="1"/>
          <p:nvPr/>
        </p:nvSpPr>
        <p:spPr>
          <a:xfrm>
            <a:off x="8302463" y="102889"/>
            <a:ext cx="1417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latin typeface="Helvetica" pitchFamily="2" charset="0"/>
                <a:cs typeface="Times New Roman" panose="02020603050405020304" pitchFamily="18" charset="0"/>
              </a:rPr>
              <a:t>Cloud fraction = 0%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D4E0824-3BD1-0549-9044-788174700918}"/>
              </a:ext>
            </a:extLst>
          </p:cNvPr>
          <p:cNvSpPr txBox="1"/>
          <p:nvPr/>
        </p:nvSpPr>
        <p:spPr>
          <a:xfrm>
            <a:off x="946390" y="233914"/>
            <a:ext cx="720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latin typeface="Helvetica" pitchFamily="2" charset="0"/>
                <a:cs typeface="Times New Roman" panose="02020603050405020304" pitchFamily="18" charset="0"/>
              </a:rPr>
              <a:t>SW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6076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B77BD6-A6C3-C84A-B85F-17344F7B3B75}"/>
              </a:ext>
            </a:extLst>
          </p:cNvPr>
          <p:cNvSpPr txBox="1"/>
          <p:nvPr/>
        </p:nvSpPr>
        <p:spPr>
          <a:xfrm>
            <a:off x="1022507" y="805049"/>
            <a:ext cx="101469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" dirty="0"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96757B-292D-A44C-B42B-5E26ACEC3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A0B64D-ABB5-D44D-9399-EB1EDA316BE1}"/>
              </a:ext>
            </a:extLst>
          </p:cNvPr>
          <p:cNvSpPr txBox="1">
            <a:spLocks/>
          </p:cNvSpPr>
          <p:nvPr/>
        </p:nvSpPr>
        <p:spPr>
          <a:xfrm>
            <a:off x="1070517" y="-232121"/>
            <a:ext cx="10050967" cy="9476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u="sng" dirty="0">
                <a:latin typeface="Helvetica" pitchFamily="2" charset="0"/>
                <a:cs typeface="Times New Roman" panose="02020603050405020304" pitchFamily="18" charset="0"/>
              </a:rPr>
              <a:t>CERES L2 Surface Fluxes</a:t>
            </a:r>
            <a:endParaRPr lang="en-US" sz="2800" u="sng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02DFE4-2B9E-F149-8577-7B6863B9366A}"/>
              </a:ext>
            </a:extLst>
          </p:cNvPr>
          <p:cNvSpPr txBox="1"/>
          <p:nvPr/>
        </p:nvSpPr>
        <p:spPr>
          <a:xfrm>
            <a:off x="523905" y="597835"/>
            <a:ext cx="10975314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Helvetica" pitchFamily="2" charset="0"/>
              </a:rPr>
              <a:t>Climate studies require info on energy flows internal to the climate system, esp. @ surface, on various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Current L2 Single Scanner Footprint (SSF) products estimate broadband surface fluxes with simple parameterizations: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" dirty="0">
              <a:latin typeface="Helvetica" pitchFamily="2" charset="0"/>
            </a:endParaRPr>
          </a:p>
          <a:p>
            <a:pPr lvl="1"/>
            <a:r>
              <a:rPr lang="en-US" sz="1400" dirty="0">
                <a:latin typeface="Helvetica" pitchFamily="2" charset="0"/>
              </a:rPr>
              <a:t>      Surface-Only Flux Algorithms (SOFA) Models A, B, C – all are limited in scope &amp; accuracy, were meant as a temporary 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  <a:cs typeface="Times New Roman" panose="02020603050405020304" pitchFamily="18" charset="0"/>
            </a:endParaRPr>
          </a:p>
          <a:p>
            <a:pPr lvl="1"/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endParaRPr lang="en-US" sz="1700" dirty="0">
              <a:latin typeface="Helvetica" pitchFamily="2" charset="0"/>
            </a:endParaRPr>
          </a:p>
          <a:p>
            <a:pPr lvl="1"/>
            <a:endParaRPr lang="en-US" sz="17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" dirty="0"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10D7BD-1CC8-0C4B-8104-4D3E731C9D0A}"/>
              </a:ext>
            </a:extLst>
          </p:cNvPr>
          <p:cNvSpPr txBox="1"/>
          <p:nvPr/>
        </p:nvSpPr>
        <p:spPr>
          <a:xfrm>
            <a:off x="3716931" y="6071218"/>
            <a:ext cx="47581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000" dirty="0">
                <a:latin typeface="Helvetica" pitchFamily="2" charset="0"/>
                <a:cs typeface="Times New Roman" panose="02020603050405020304" pitchFamily="18" charset="0"/>
              </a:rPr>
              <a:t>Spring 2022 CERES Science Team Meeting</a:t>
            </a:r>
          </a:p>
          <a:p>
            <a:pPr algn="ctr"/>
            <a:r>
              <a:rPr lang="en-US" sz="1100" u="sng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ryan.c.scott@nasa.gov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9976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3CB35176-1931-B942-A6EB-DDC7B3CB51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9302" y="945756"/>
            <a:ext cx="8713396" cy="4966489"/>
          </a:xfrm>
          <a:prstGeom prst="rect">
            <a:avLst/>
          </a:prstGeom>
          <a:ln w="38100">
            <a:solidFill>
              <a:schemeClr val="accent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08ED52-CBA9-C04B-A522-06FD641F47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9EE05E52-5F29-8241-BCCF-27422B88B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1121831D-DF2E-5A42-8065-5E20E91F0AC8}"/>
              </a:ext>
            </a:extLst>
          </p:cNvPr>
          <p:cNvSpPr/>
          <p:nvPr/>
        </p:nvSpPr>
        <p:spPr>
          <a:xfrm>
            <a:off x="503482" y="6406597"/>
            <a:ext cx="68835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i. CRS vs SOFA Surface Flux Validation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8FB441B-3E21-6E45-B104-B770533005F2}"/>
              </a:ext>
            </a:extLst>
          </p:cNvPr>
          <p:cNvSpPr txBox="1"/>
          <p:nvPr/>
        </p:nvSpPr>
        <p:spPr>
          <a:xfrm>
            <a:off x="3736686" y="150914"/>
            <a:ext cx="47186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CERES Aqua FM3 Surface LW↓ [W m</a:t>
            </a:r>
            <a:r>
              <a:rPr lang="en-US" sz="2000" baseline="30000" dirty="0">
                <a:latin typeface="Helvetica" pitchFamily="2" charset="0"/>
                <a:cs typeface="Times New Roman" panose="02020603050405020304" pitchFamily="18" charset="0"/>
              </a:rPr>
              <a:t>-2</a:t>
            </a:r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]</a:t>
            </a:r>
          </a:p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 CRS vs SOFA All-Sky </a:t>
            </a:r>
            <a:r>
              <a:rPr lang="en-US" sz="2000" dirty="0">
                <a:solidFill>
                  <a:srgbClr val="00B050"/>
                </a:solidFill>
                <a:latin typeface="Helvetica" pitchFamily="2" charset="0"/>
                <a:cs typeface="Times New Roman" panose="02020603050405020304" pitchFamily="18" charset="0"/>
              </a:rPr>
              <a:t>LW Model 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1949CA-EF5C-864A-ADEB-C8836FBE0DC1}"/>
              </a:ext>
            </a:extLst>
          </p:cNvPr>
          <p:cNvSpPr txBox="1"/>
          <p:nvPr/>
        </p:nvSpPr>
        <p:spPr>
          <a:xfrm>
            <a:off x="4441899" y="6217587"/>
            <a:ext cx="3101939" cy="5155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50" dirty="0">
                <a:latin typeface="Helvetica" pitchFamily="2" charset="0"/>
                <a:cs typeface="Times New Roman" panose="02020603050405020304" pitchFamily="18" charset="0"/>
              </a:rPr>
              <a:t>Cells with multiple entries correspond to</a:t>
            </a:r>
          </a:p>
          <a:p>
            <a:pPr algn="ctr"/>
            <a:endParaRPr lang="en-US" sz="300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CRS (Fu-Liou), SSF Ed4A (Model C)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1B949815-7AC6-FA4F-B3CF-055D993FC30A}"/>
              </a:ext>
            </a:extLst>
          </p:cNvPr>
          <p:cNvSpPr/>
          <p:nvPr/>
        </p:nvSpPr>
        <p:spPr>
          <a:xfrm>
            <a:off x="7884610" y="1176227"/>
            <a:ext cx="570739" cy="4476715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13D3166F-B081-B942-8360-88AA9D322EF0}"/>
              </a:ext>
            </a:extLst>
          </p:cNvPr>
          <p:cNvSpPr/>
          <p:nvPr/>
        </p:nvSpPr>
        <p:spPr>
          <a:xfrm>
            <a:off x="9290282" y="1189976"/>
            <a:ext cx="493370" cy="4722268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2001C99-61E5-4B44-AD59-3CDD2D8FF2AC}"/>
              </a:ext>
            </a:extLst>
          </p:cNvPr>
          <p:cNvSpPr/>
          <p:nvPr/>
        </p:nvSpPr>
        <p:spPr>
          <a:xfrm>
            <a:off x="6639029" y="2845133"/>
            <a:ext cx="521963" cy="727800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86A73D6F-9454-EC4A-B824-6B8E054C2AF0}"/>
              </a:ext>
            </a:extLst>
          </p:cNvPr>
          <p:cNvSpPr/>
          <p:nvPr/>
        </p:nvSpPr>
        <p:spPr>
          <a:xfrm>
            <a:off x="6671298" y="1905284"/>
            <a:ext cx="472761" cy="252507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81578A6-1EFE-294F-9BBD-8B0BAF940E25}"/>
              </a:ext>
            </a:extLst>
          </p:cNvPr>
          <p:cNvSpPr/>
          <p:nvPr/>
        </p:nvSpPr>
        <p:spPr>
          <a:xfrm>
            <a:off x="6649091" y="1201627"/>
            <a:ext cx="511901" cy="252507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C184024-EBF7-E146-B2D3-12D3BA55E559}"/>
              </a:ext>
            </a:extLst>
          </p:cNvPr>
          <p:cNvSpPr/>
          <p:nvPr/>
        </p:nvSpPr>
        <p:spPr>
          <a:xfrm>
            <a:off x="6605548" y="4665131"/>
            <a:ext cx="555444" cy="269442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06EAFB58-46FB-C749-A5D4-FE891A90653D}"/>
              </a:ext>
            </a:extLst>
          </p:cNvPr>
          <p:cNvSpPr/>
          <p:nvPr/>
        </p:nvSpPr>
        <p:spPr>
          <a:xfrm>
            <a:off x="6650688" y="5165501"/>
            <a:ext cx="493371" cy="487441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99D265A6-1339-3547-BE90-B5976A41F5FD}"/>
              </a:ext>
            </a:extLst>
          </p:cNvPr>
          <p:cNvSpPr/>
          <p:nvPr/>
        </p:nvSpPr>
        <p:spPr>
          <a:xfrm>
            <a:off x="5234383" y="4699636"/>
            <a:ext cx="569956" cy="970560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8E48F5F8-FE65-3745-84E4-2F1B22CB2528}"/>
              </a:ext>
            </a:extLst>
          </p:cNvPr>
          <p:cNvSpPr/>
          <p:nvPr/>
        </p:nvSpPr>
        <p:spPr>
          <a:xfrm>
            <a:off x="5257933" y="1633644"/>
            <a:ext cx="570739" cy="558014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101677E-234C-3D43-9F33-1E4A48B1509F}"/>
              </a:ext>
            </a:extLst>
          </p:cNvPr>
          <p:cNvSpPr/>
          <p:nvPr/>
        </p:nvSpPr>
        <p:spPr>
          <a:xfrm>
            <a:off x="5257932" y="1192126"/>
            <a:ext cx="511901" cy="252507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BBC7D90-6F5A-5C49-8788-4504AE12360F}"/>
              </a:ext>
            </a:extLst>
          </p:cNvPr>
          <p:cNvSpPr/>
          <p:nvPr/>
        </p:nvSpPr>
        <p:spPr>
          <a:xfrm>
            <a:off x="5322939" y="2839914"/>
            <a:ext cx="447291" cy="727800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9931B9F4-7CF9-D046-AABA-45EE14E82041}"/>
              </a:ext>
            </a:extLst>
          </p:cNvPr>
          <p:cNvSpPr/>
          <p:nvPr/>
        </p:nvSpPr>
        <p:spPr>
          <a:xfrm>
            <a:off x="5327055" y="3971102"/>
            <a:ext cx="511901" cy="252507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D8138389-2B39-B149-B478-5D15D12B524B}"/>
              </a:ext>
            </a:extLst>
          </p:cNvPr>
          <p:cNvSpPr/>
          <p:nvPr/>
        </p:nvSpPr>
        <p:spPr>
          <a:xfrm>
            <a:off x="6649091" y="4004578"/>
            <a:ext cx="511901" cy="252507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3518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EEBE5E2-B01E-0E49-A8C3-42F1575055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5190" y="266917"/>
            <a:ext cx="7989980" cy="6059156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7875173-EB7C-9744-BECF-46F328867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C54BBE8-8CF1-004E-9632-D7BDC2FC91B1}"/>
              </a:ext>
            </a:extLst>
          </p:cNvPr>
          <p:cNvSpPr txBox="1"/>
          <p:nvPr/>
        </p:nvSpPr>
        <p:spPr>
          <a:xfrm>
            <a:off x="197300" y="122816"/>
            <a:ext cx="3885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Arctic Summer CRS Surface</a:t>
            </a:r>
          </a:p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 LW↓ Flux Validation @ MOSAiC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E8E096B-4FC7-AC4B-9E8D-5BA8ABD49BD6}"/>
              </a:ext>
            </a:extLst>
          </p:cNvPr>
          <p:cNvSpPr txBox="1"/>
          <p:nvPr/>
        </p:nvSpPr>
        <p:spPr>
          <a:xfrm>
            <a:off x="3716931" y="6071218"/>
            <a:ext cx="47581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000" dirty="0">
                <a:latin typeface="Helvetica" pitchFamily="2" charset="0"/>
                <a:cs typeface="Times New Roman" panose="02020603050405020304" pitchFamily="18" charset="0"/>
              </a:rPr>
              <a:t>Spring 2022 CERES Science Team Meeting</a:t>
            </a:r>
          </a:p>
          <a:p>
            <a:pPr algn="ctr"/>
            <a:r>
              <a:rPr lang="en-US" sz="1100" u="sng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ryan.c.scott@nasa.gov</a:t>
            </a:r>
          </a:p>
          <a:p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D2E32DC-CB3F-154D-ADF9-B71FFDDA144A}"/>
              </a:ext>
            </a:extLst>
          </p:cNvPr>
          <p:cNvSpPr/>
          <p:nvPr/>
        </p:nvSpPr>
        <p:spPr>
          <a:xfrm>
            <a:off x="503483" y="6406597"/>
            <a:ext cx="26557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ii. CRS vs MOSAiC in the Arctic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114430B-936F-9244-BB98-51013D3A77E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505" t="11383" r="9831" b="10513"/>
          <a:stretch/>
        </p:blipFill>
        <p:spPr>
          <a:xfrm>
            <a:off x="1039" y="936219"/>
            <a:ext cx="4412996" cy="443790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8C89D46A-E7FB-EA41-B019-04B33E899D50}"/>
              </a:ext>
            </a:extLst>
          </p:cNvPr>
          <p:cNvSpPr/>
          <p:nvPr/>
        </p:nvSpPr>
        <p:spPr>
          <a:xfrm>
            <a:off x="5105035" y="967095"/>
            <a:ext cx="979705" cy="677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Polarstern </a:t>
            </a:r>
          </a:p>
          <a:p>
            <a:pPr algn="ctr"/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Ship Track</a:t>
            </a:r>
          </a:p>
          <a:p>
            <a:pPr algn="ctr"/>
            <a:endParaRPr lang="en-US" sz="200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06/2020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6AB3714-DF5F-6C48-944D-FD821BEA9DBE}"/>
              </a:ext>
            </a:extLst>
          </p:cNvPr>
          <p:cNvCxnSpPr>
            <a:cxnSpLocks/>
          </p:cNvCxnSpPr>
          <p:nvPr/>
        </p:nvCxnSpPr>
        <p:spPr>
          <a:xfrm flipH="1">
            <a:off x="2546647" y="2805193"/>
            <a:ext cx="3048241" cy="1069384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DB3FCD7-F1D2-B149-9515-B956830897CB}"/>
              </a:ext>
            </a:extLst>
          </p:cNvPr>
          <p:cNvSpPr txBox="1"/>
          <p:nvPr/>
        </p:nvSpPr>
        <p:spPr>
          <a:xfrm>
            <a:off x="252061" y="5453384"/>
            <a:ext cx="3895006" cy="800219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MOSAiC measured surface fluxes in the high Arctic from the Polarstern icebreaker from 09/2019-10/2020 (Shupe et al. 2022)</a:t>
            </a:r>
            <a:endParaRPr lang="en-US" sz="10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AA2216A-24FC-3D41-BD98-2025EEBE8D5E}"/>
              </a:ext>
            </a:extLst>
          </p:cNvPr>
          <p:cNvSpPr/>
          <p:nvPr/>
        </p:nvSpPr>
        <p:spPr>
          <a:xfrm>
            <a:off x="2185260" y="3806752"/>
            <a:ext cx="252901" cy="34679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364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7875173-EB7C-9744-BECF-46F328867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67DDAEE-6300-2647-91BF-CB02F7590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98" y="964745"/>
            <a:ext cx="3895005" cy="2591026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0D676865-E4B3-A54A-970A-8DD0CFBFBCE3}"/>
              </a:ext>
            </a:extLst>
          </p:cNvPr>
          <p:cNvSpPr txBox="1"/>
          <p:nvPr/>
        </p:nvSpPr>
        <p:spPr>
          <a:xfrm>
            <a:off x="3542756" y="3380257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Helvetica" pitchFamily="2" charset="0"/>
                <a:cs typeface="Times New Roman" panose="02020603050405020304" pitchFamily="18" charset="0"/>
              </a:rPr>
              <a:t>@ESA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8B0752BE-9B38-6F48-8BE9-BD8BD0A7B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5190" y="266917"/>
            <a:ext cx="7989980" cy="6059156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CC54BBE8-8CF1-004E-9632-D7BDC2FC91B1}"/>
              </a:ext>
            </a:extLst>
          </p:cNvPr>
          <p:cNvSpPr txBox="1"/>
          <p:nvPr/>
        </p:nvSpPr>
        <p:spPr>
          <a:xfrm>
            <a:off x="197300" y="122816"/>
            <a:ext cx="38850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Arctic Summer CRS Surface</a:t>
            </a:r>
          </a:p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 LW↓ Flux Validation @ MOSAiC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5E4EC00-9EF6-8F4E-BA38-6E557F30947F}"/>
              </a:ext>
            </a:extLst>
          </p:cNvPr>
          <p:cNvSpPr txBox="1"/>
          <p:nvPr/>
        </p:nvSpPr>
        <p:spPr>
          <a:xfrm>
            <a:off x="218874" y="3767836"/>
            <a:ext cx="3895006" cy="193899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CRS surface LW</a:t>
            </a:r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r>
              <a:rPr lang="en-US" sz="1200" dirty="0">
                <a:latin typeface="Helvetica" pitchFamily="2" charset="0"/>
              </a:rPr>
              <a:t> from </a:t>
            </a:r>
            <a:r>
              <a:rPr lang="en-US" sz="1200" i="1" dirty="0">
                <a:latin typeface="Helvetica" pitchFamily="2" charset="0"/>
              </a:rPr>
              <a:t>Terra</a:t>
            </a:r>
            <a:r>
              <a:rPr lang="en-US" sz="1200" dirty="0">
                <a:latin typeface="Helvetica" pitchFamily="2" charset="0"/>
              </a:rPr>
              <a:t> FM1 &amp; </a:t>
            </a:r>
            <a:r>
              <a:rPr lang="en-US" sz="1200" i="1" dirty="0">
                <a:latin typeface="Helvetica" pitchFamily="2" charset="0"/>
              </a:rPr>
              <a:t>Aqua</a:t>
            </a:r>
            <a:r>
              <a:rPr lang="en-US" sz="1200" dirty="0">
                <a:latin typeface="Helvetica" pitchFamily="2" charset="0"/>
              </a:rPr>
              <a:t> FM3 vs pyrgeometer measurements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CRS captures the variations in LW</a:t>
            </a:r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Small mean LW</a:t>
            </a:r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r>
              <a:rPr lang="en-US" sz="1200" dirty="0">
                <a:latin typeface="Helvetica" pitchFamily="2" charset="0"/>
              </a:rPr>
              <a:t> bias of -4.4 W m</a:t>
            </a:r>
            <a:r>
              <a:rPr lang="en-US" sz="1200" baseline="30000" dirty="0">
                <a:latin typeface="Helvetica" pitchFamily="2" charset="0"/>
              </a:rPr>
              <a:t>-2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Lower RMS𝚫 (14 W m</a:t>
            </a:r>
            <a:r>
              <a:rPr lang="en-US" sz="1200" baseline="30000" dirty="0">
                <a:latin typeface="Helvetica" pitchFamily="2" charset="0"/>
              </a:rPr>
              <a:t>-2</a:t>
            </a:r>
            <a:r>
              <a:rPr lang="en-US" sz="1200" dirty="0">
                <a:latin typeface="Helvetica" pitchFamily="2" charset="0"/>
              </a:rPr>
              <a:t>!) than typically seen at routine surface measurement sites </a:t>
            </a:r>
          </a:p>
          <a:p>
            <a:endParaRPr lang="en-US" sz="1200" dirty="0">
              <a:latin typeface="Helvetica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E8E096B-4FC7-AC4B-9E8D-5BA8ABD49BD6}"/>
              </a:ext>
            </a:extLst>
          </p:cNvPr>
          <p:cNvSpPr txBox="1"/>
          <p:nvPr/>
        </p:nvSpPr>
        <p:spPr>
          <a:xfrm>
            <a:off x="3716931" y="6071218"/>
            <a:ext cx="47581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000" dirty="0">
                <a:latin typeface="Helvetica" pitchFamily="2" charset="0"/>
                <a:cs typeface="Times New Roman" panose="02020603050405020304" pitchFamily="18" charset="0"/>
              </a:rPr>
              <a:t>Spring 2022 CERES Science Team Meeting</a:t>
            </a:r>
          </a:p>
          <a:p>
            <a:pPr algn="ctr"/>
            <a:r>
              <a:rPr lang="en-US" sz="1100" u="sng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ryan.c.scott@nasa.gov</a:t>
            </a:r>
          </a:p>
          <a:p>
            <a:endParaRPr lang="en-US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D2E32DC-CB3F-154D-ADF9-B71FFDDA144A}"/>
              </a:ext>
            </a:extLst>
          </p:cNvPr>
          <p:cNvSpPr/>
          <p:nvPr/>
        </p:nvSpPr>
        <p:spPr>
          <a:xfrm>
            <a:off x="503483" y="6406597"/>
            <a:ext cx="26557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ii. CRS vs MOSAiC in the Arctic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77C47AF-5668-8D4F-9A85-59408DAD7494}"/>
              </a:ext>
            </a:extLst>
          </p:cNvPr>
          <p:cNvSpPr/>
          <p:nvPr/>
        </p:nvSpPr>
        <p:spPr>
          <a:xfrm>
            <a:off x="5105035" y="967095"/>
            <a:ext cx="979705" cy="677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Polarstern </a:t>
            </a:r>
          </a:p>
          <a:p>
            <a:pPr algn="ctr"/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Ship Track</a:t>
            </a:r>
          </a:p>
          <a:p>
            <a:pPr algn="ctr"/>
            <a:endParaRPr lang="en-US" sz="200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06/2020</a:t>
            </a:r>
          </a:p>
        </p:txBody>
      </p:sp>
    </p:spTree>
    <p:extLst>
      <p:ext uri="{BB962C8B-B14F-4D97-AF65-F5344CB8AC3E}">
        <p14:creationId xmlns:p14="http://schemas.microsoft.com/office/powerpoint/2010/main" val="34822478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F7875173-EB7C-9744-BECF-46F328867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B8955B6-DE3E-3D41-8238-F505F6B23B69}"/>
              </a:ext>
            </a:extLst>
          </p:cNvPr>
          <p:cNvSpPr txBox="1"/>
          <p:nvPr/>
        </p:nvSpPr>
        <p:spPr>
          <a:xfrm>
            <a:off x="3716931" y="6071218"/>
            <a:ext cx="47581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000" dirty="0">
                <a:latin typeface="Helvetica" pitchFamily="2" charset="0"/>
                <a:cs typeface="Times New Roman" panose="02020603050405020304" pitchFamily="18" charset="0"/>
              </a:rPr>
              <a:t>Spring 2022 CERES Science Team Meeting</a:t>
            </a:r>
          </a:p>
          <a:p>
            <a:pPr algn="ctr"/>
            <a:r>
              <a:rPr lang="en-US" sz="1100" u="sng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ryan.c.scott@nasa.gov</a:t>
            </a:r>
          </a:p>
          <a:p>
            <a:endParaRPr lang="en-US" dirty="0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E9AC6AB5-84F1-C641-B765-66392AC5B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698" y="964745"/>
            <a:ext cx="3895005" cy="2591026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CF82270-9EE6-5E49-A7A4-26DB0CEC4C8F}"/>
              </a:ext>
            </a:extLst>
          </p:cNvPr>
          <p:cNvSpPr txBox="1"/>
          <p:nvPr/>
        </p:nvSpPr>
        <p:spPr>
          <a:xfrm>
            <a:off x="173415" y="122816"/>
            <a:ext cx="3932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Arctic Summer CRS Surface</a:t>
            </a:r>
          </a:p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 SW↓ Flux Validation @ MOSAiC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845DD82-DDE1-E645-A69A-6D9E679DDA15}"/>
              </a:ext>
            </a:extLst>
          </p:cNvPr>
          <p:cNvSpPr txBox="1"/>
          <p:nvPr/>
        </p:nvSpPr>
        <p:spPr>
          <a:xfrm>
            <a:off x="3542756" y="3380257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Helvetica" pitchFamily="2" charset="0"/>
                <a:cs typeface="Times New Roman" panose="02020603050405020304" pitchFamily="18" charset="0"/>
              </a:rPr>
              <a:t>@ESA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B9AC8E3-CF14-6045-BD3C-D42B5ACDDC59}"/>
              </a:ext>
            </a:extLst>
          </p:cNvPr>
          <p:cNvSpPr txBox="1"/>
          <p:nvPr/>
        </p:nvSpPr>
        <p:spPr>
          <a:xfrm>
            <a:off x="191269" y="3665667"/>
            <a:ext cx="3923102" cy="2123658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endParaRPr lang="en-US" sz="6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CRS surface SW</a:t>
            </a:r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r>
              <a:rPr lang="en-US" sz="1200" dirty="0">
                <a:latin typeface="Helvetica" pitchFamily="2" charset="0"/>
              </a:rPr>
              <a:t> from </a:t>
            </a:r>
            <a:r>
              <a:rPr lang="en-US" sz="1200" i="1" dirty="0">
                <a:latin typeface="Helvetica" pitchFamily="2" charset="0"/>
              </a:rPr>
              <a:t>Terra</a:t>
            </a:r>
            <a:r>
              <a:rPr lang="en-US" sz="1200" dirty="0">
                <a:latin typeface="Helvetica" pitchFamily="2" charset="0"/>
              </a:rPr>
              <a:t> FM1 &amp; </a:t>
            </a:r>
            <a:r>
              <a:rPr lang="en-US" sz="1200" i="1" dirty="0">
                <a:latin typeface="Helvetica" pitchFamily="2" charset="0"/>
              </a:rPr>
              <a:t>Aqua</a:t>
            </a:r>
            <a:r>
              <a:rPr lang="en-US" sz="1200" dirty="0">
                <a:latin typeface="Helvetica" pitchFamily="2" charset="0"/>
              </a:rPr>
              <a:t> FM3 </a:t>
            </a:r>
            <a:r>
              <a:rPr lang="en-US" sz="1200" i="1" dirty="0">
                <a:latin typeface="Helvetica" pitchFamily="2" charset="0"/>
              </a:rPr>
              <a:t>vs</a:t>
            </a:r>
            <a:r>
              <a:rPr lang="en-US" sz="1200" dirty="0">
                <a:latin typeface="Helvetica" pitchFamily="2" charset="0"/>
              </a:rPr>
              <a:t> unshaded PSP measurements (Shupe et al. 2022)</a:t>
            </a:r>
          </a:p>
          <a:p>
            <a:endParaRPr lang="en-US" sz="12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Small mean bias of -12 W m</a:t>
            </a:r>
            <a:r>
              <a:rPr lang="en-US" sz="1200" baseline="30000" dirty="0">
                <a:latin typeface="Helvetica" pitchFamily="2" charset="0"/>
              </a:rPr>
              <a:t>-2 </a:t>
            </a:r>
            <a:r>
              <a:rPr lang="en-US" sz="1200" dirty="0">
                <a:latin typeface="Helvetica" pitchFamily="2" charset="0"/>
              </a:rPr>
              <a:t>consistent w/ well documented Ed4A polar cloud optical depth bias</a:t>
            </a:r>
            <a:endParaRPr lang="en-US" sz="1200" baseline="300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Lower RMS𝚫 than typical at routine surface measurement sites </a:t>
            </a:r>
          </a:p>
          <a:p>
            <a:endParaRPr lang="en-US" sz="10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B5B6420-4674-4B44-BF58-FE71CF8DBF0A}"/>
              </a:ext>
            </a:extLst>
          </p:cNvPr>
          <p:cNvSpPr/>
          <p:nvPr/>
        </p:nvSpPr>
        <p:spPr>
          <a:xfrm>
            <a:off x="503483" y="6406597"/>
            <a:ext cx="26557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ii. CRS vs MOSAiC in the Arctic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2E5BAC1-AD3D-E840-98D3-9077B33F62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2211" y="266916"/>
            <a:ext cx="7975937" cy="6059157"/>
          </a:xfrm>
          <a:prstGeom prst="rect">
            <a:avLst/>
          </a:prstGeom>
          <a:ln w="22225">
            <a:solidFill>
              <a:schemeClr val="accent1"/>
            </a:soli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D4AF14-92DC-0746-94B0-2587FEF1F79B}"/>
              </a:ext>
            </a:extLst>
          </p:cNvPr>
          <p:cNvSpPr/>
          <p:nvPr/>
        </p:nvSpPr>
        <p:spPr>
          <a:xfrm>
            <a:off x="5105035" y="967095"/>
            <a:ext cx="979705" cy="67710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Polarstern </a:t>
            </a:r>
          </a:p>
          <a:p>
            <a:pPr algn="ctr"/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Ship Track</a:t>
            </a:r>
          </a:p>
          <a:p>
            <a:pPr algn="ctr"/>
            <a:endParaRPr lang="en-US" sz="200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06/2020</a:t>
            </a:r>
          </a:p>
        </p:txBody>
      </p:sp>
    </p:spTree>
    <p:extLst>
      <p:ext uri="{BB962C8B-B14F-4D97-AF65-F5344CB8AC3E}">
        <p14:creationId xmlns:p14="http://schemas.microsoft.com/office/powerpoint/2010/main" val="3952608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1AB90-0775-A24E-B68F-87155DD11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7"/>
          <a:stretch/>
        </p:blipFill>
        <p:spPr>
          <a:xfrm>
            <a:off x="0" y="297130"/>
            <a:ext cx="12191999" cy="626374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72FD57-B634-CC41-91D3-0B01C4C9B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CF27DB6-94D9-F046-9FF7-FDF7CBBC2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10265267" y="2293742"/>
            <a:ext cx="168088" cy="2857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D2014C9-72A0-454A-A1FA-273C4872BF36}"/>
              </a:ext>
            </a:extLst>
          </p:cNvPr>
          <p:cNvSpPr txBox="1"/>
          <p:nvPr/>
        </p:nvSpPr>
        <p:spPr>
          <a:xfrm>
            <a:off x="8384758" y="3606354"/>
            <a:ext cx="3518867" cy="24622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lvl="1" algn="ctr"/>
            <a:r>
              <a:rPr lang="en-US" sz="1000" dirty="0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1000" dirty="0">
                <a:latin typeface="Helvetica" pitchFamily="2" charset="0"/>
              </a:rPr>
              <a:t>           CERES MODIS Ed4 Cloud Fraction      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A86873-DDC8-CB48-BD8A-FB962018EB06}"/>
              </a:ext>
            </a:extLst>
          </p:cNvPr>
          <p:cNvSpPr txBox="1"/>
          <p:nvPr/>
        </p:nvSpPr>
        <p:spPr>
          <a:xfrm>
            <a:off x="4614714" y="385236"/>
            <a:ext cx="70543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L</a:t>
            </a:r>
            <a:r>
              <a:rPr lang="en-US" sz="1800" b="1" dirty="0">
                <a:latin typeface="Helvetica" pitchFamily="2" charset="0"/>
                <a:cs typeface="Times New Roman" panose="02020603050405020304" pitchFamily="18" charset="0"/>
              </a:rPr>
              <a:t>W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1436831-6787-3E41-BFDD-C49DCC194B6E}"/>
              </a:ext>
            </a:extLst>
          </p:cNvPr>
          <p:cNvSpPr txBox="1"/>
          <p:nvPr/>
        </p:nvSpPr>
        <p:spPr>
          <a:xfrm>
            <a:off x="4614717" y="3483243"/>
            <a:ext cx="70543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Helvetica" pitchFamily="2" charset="0"/>
                <a:cs typeface="Times New Roman" panose="02020603050405020304" pitchFamily="18" charset="0"/>
              </a:rPr>
              <a:t>SW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52A1D0-C14A-5146-B443-DB9FAA65BCDB}"/>
              </a:ext>
            </a:extLst>
          </p:cNvPr>
          <p:cNvSpPr txBox="1"/>
          <p:nvPr/>
        </p:nvSpPr>
        <p:spPr>
          <a:xfrm>
            <a:off x="173415" y="450552"/>
            <a:ext cx="3932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Antarctic Summer CRS Surface</a:t>
            </a:r>
          </a:p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Flux Validation @ Siple Dome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C4D96C1-C42A-AD42-83E0-8F4A35CB2591}"/>
              </a:ext>
            </a:extLst>
          </p:cNvPr>
          <p:cNvSpPr/>
          <p:nvPr/>
        </p:nvSpPr>
        <p:spPr>
          <a:xfrm>
            <a:off x="173415" y="1173936"/>
            <a:ext cx="3631142" cy="3111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8022C20-EED8-8346-BA0E-E7A9C38BD01D}"/>
              </a:ext>
            </a:extLst>
          </p:cNvPr>
          <p:cNvSpPr txBox="1"/>
          <p:nvPr/>
        </p:nvSpPr>
        <p:spPr>
          <a:xfrm>
            <a:off x="164935" y="4973014"/>
            <a:ext cx="3923102" cy="178510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endParaRPr lang="en-US" sz="6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Lubin et al. measurements (Scripps/UCSD)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6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3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Good clear-sky SW</a:t>
            </a:r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r>
              <a:rPr lang="en-US" sz="1200" dirty="0">
                <a:latin typeface="Helvetica" pitchFamily="2" charset="0"/>
              </a:rPr>
              <a:t>, cloudy LW</a:t>
            </a:r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r>
              <a:rPr lang="en-US" sz="1200" dirty="0">
                <a:latin typeface="Helvetica" pitchFamily="2" charset="0"/>
              </a:rPr>
              <a:t>, but…</a:t>
            </a:r>
          </a:p>
          <a:p>
            <a:endParaRPr lang="en-US" sz="300" dirty="0">
              <a:latin typeface="Helvetica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Occasional cloud base height errors?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Clear-sky LW</a:t>
            </a:r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↓ </a:t>
            </a:r>
            <a:r>
              <a:rPr lang="en-US" sz="1200" dirty="0">
                <a:latin typeface="Helvetica" pitchFamily="2" charset="0"/>
              </a:rPr>
              <a:t>: unresolved surface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dT/dz &gt; 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Excessive cloud optical depth (expect to be resolved in Ed5)</a:t>
            </a:r>
            <a:endParaRPr lang="en-US" sz="10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9238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91AB90-0775-A24E-B68F-87155DD11A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7"/>
          <a:stretch/>
        </p:blipFill>
        <p:spPr>
          <a:xfrm>
            <a:off x="0" y="297130"/>
            <a:ext cx="12191999" cy="626374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72FD57-B634-CC41-91D3-0B01C4C9B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73D3E1-AA85-1D4E-BE63-57634D95F6BA}"/>
              </a:ext>
            </a:extLst>
          </p:cNvPr>
          <p:cNvSpPr txBox="1"/>
          <p:nvPr/>
        </p:nvSpPr>
        <p:spPr>
          <a:xfrm>
            <a:off x="173415" y="450552"/>
            <a:ext cx="39328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Antarctic Summer CRS Surface</a:t>
            </a:r>
          </a:p>
          <a:p>
            <a:pPr algn="ctr"/>
            <a:r>
              <a:rPr lang="en-US" sz="2000" dirty="0">
                <a:latin typeface="Helvetica" pitchFamily="2" charset="0"/>
                <a:cs typeface="Times New Roman" panose="02020603050405020304" pitchFamily="18" charset="0"/>
              </a:rPr>
              <a:t>Flux Validation @ Siple Dome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645D0E-7DF8-AF48-8AC0-366CD0E6D3C5}"/>
              </a:ext>
            </a:extLst>
          </p:cNvPr>
          <p:cNvSpPr/>
          <p:nvPr/>
        </p:nvSpPr>
        <p:spPr>
          <a:xfrm>
            <a:off x="25269" y="4886023"/>
            <a:ext cx="3953364" cy="203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9A887A-AD68-9B4C-AE18-2517434313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24" y="1296793"/>
            <a:ext cx="3932809" cy="358923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557B399-9F95-AF40-856C-5CF0BBB3FC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10265267" y="2293742"/>
            <a:ext cx="168088" cy="2857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A289A8-2611-BD46-B08C-60677F9B76D3}"/>
              </a:ext>
            </a:extLst>
          </p:cNvPr>
          <p:cNvSpPr txBox="1"/>
          <p:nvPr/>
        </p:nvSpPr>
        <p:spPr>
          <a:xfrm>
            <a:off x="8384758" y="3606354"/>
            <a:ext cx="3518867" cy="246221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lvl="1" algn="ctr"/>
            <a:r>
              <a:rPr lang="en-US" sz="1000" dirty="0">
                <a:solidFill>
                  <a:schemeClr val="bg1"/>
                </a:solidFill>
                <a:latin typeface="Helvetica" pitchFamily="2" charset="0"/>
              </a:rPr>
              <a:t>0</a:t>
            </a:r>
            <a:r>
              <a:rPr lang="en-US" sz="1000" dirty="0">
                <a:latin typeface="Helvetica" pitchFamily="2" charset="0"/>
              </a:rPr>
              <a:t>           CERES MODIS Ed4 Cloud Fraction      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3F4D8CF-F466-2346-BEE3-FAAAE9421194}"/>
              </a:ext>
            </a:extLst>
          </p:cNvPr>
          <p:cNvSpPr txBox="1"/>
          <p:nvPr/>
        </p:nvSpPr>
        <p:spPr>
          <a:xfrm>
            <a:off x="4614714" y="385236"/>
            <a:ext cx="70543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L</a:t>
            </a:r>
            <a:r>
              <a:rPr lang="en-US" sz="1800" b="1" dirty="0">
                <a:latin typeface="Helvetica" pitchFamily="2" charset="0"/>
                <a:cs typeface="Times New Roman" panose="02020603050405020304" pitchFamily="18" charset="0"/>
              </a:rPr>
              <a:t>W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FF44C3-8692-6D47-A235-952EA35646F8}"/>
              </a:ext>
            </a:extLst>
          </p:cNvPr>
          <p:cNvSpPr txBox="1"/>
          <p:nvPr/>
        </p:nvSpPr>
        <p:spPr>
          <a:xfrm>
            <a:off x="4614717" y="3483243"/>
            <a:ext cx="705434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Helvetica" pitchFamily="2" charset="0"/>
                <a:cs typeface="Times New Roman" panose="02020603050405020304" pitchFamily="18" charset="0"/>
              </a:rPr>
              <a:t>SW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endParaRPr lang="en-US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580BB42-B672-8B47-9C1B-D62307C2E00E}"/>
              </a:ext>
            </a:extLst>
          </p:cNvPr>
          <p:cNvCxnSpPr>
            <a:cxnSpLocks/>
          </p:cNvCxnSpPr>
          <p:nvPr/>
        </p:nvCxnSpPr>
        <p:spPr>
          <a:xfrm>
            <a:off x="2544707" y="1961421"/>
            <a:ext cx="0" cy="600521"/>
          </a:xfrm>
          <a:prstGeom prst="line">
            <a:avLst/>
          </a:prstGeom>
          <a:ln w="38100">
            <a:solidFill>
              <a:schemeClr val="tx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62492A2-7DF3-024E-BF53-2BF07D484E21}"/>
              </a:ext>
            </a:extLst>
          </p:cNvPr>
          <p:cNvSpPr txBox="1"/>
          <p:nvPr/>
        </p:nvSpPr>
        <p:spPr>
          <a:xfrm>
            <a:off x="1753753" y="2450915"/>
            <a:ext cx="1581907" cy="4308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latin typeface="Helvetica" pitchFamily="2" charset="0"/>
              </a:rPr>
              <a:t>Kipp &amp; Zonen </a:t>
            </a:r>
          </a:p>
          <a:p>
            <a:pPr algn="ctr"/>
            <a:r>
              <a:rPr lang="en-US" sz="1100" dirty="0">
                <a:latin typeface="Helvetica" pitchFamily="2" charset="0"/>
              </a:rPr>
              <a:t>SW &amp; LW radiometers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6BF9247-C589-4E4E-AF66-50DA985B88D0}"/>
              </a:ext>
            </a:extLst>
          </p:cNvPr>
          <p:cNvSpPr txBox="1"/>
          <p:nvPr/>
        </p:nvSpPr>
        <p:spPr>
          <a:xfrm>
            <a:off x="164935" y="4973014"/>
            <a:ext cx="3923102" cy="1785104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endParaRPr lang="en-US" sz="6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Lubin et al. measurements (Scripps/UCSD)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6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3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Good clear-sky SW</a:t>
            </a:r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r>
              <a:rPr lang="en-US" sz="1200" dirty="0">
                <a:latin typeface="Helvetica" pitchFamily="2" charset="0"/>
              </a:rPr>
              <a:t>, cloudy LW</a:t>
            </a:r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r>
              <a:rPr lang="en-US" sz="1200" dirty="0">
                <a:latin typeface="Helvetica" pitchFamily="2" charset="0"/>
              </a:rPr>
              <a:t>, but…</a:t>
            </a:r>
          </a:p>
          <a:p>
            <a:endParaRPr lang="en-US" sz="300" dirty="0">
              <a:latin typeface="Helvetica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Occasional cloud base height errors?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Clear-sky LW</a:t>
            </a:r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↓ </a:t>
            </a:r>
            <a:r>
              <a:rPr lang="en-US" sz="1200" dirty="0">
                <a:latin typeface="Helvetica" pitchFamily="2" charset="0"/>
              </a:rPr>
              <a:t>: unresolved surface </a:t>
            </a:r>
            <a:r>
              <a:rPr lang="en-US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dT/dz &gt; 0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Excessive cloud optical depth (expect to be resolved in Ed5)</a:t>
            </a:r>
            <a:endParaRPr lang="en-US" sz="10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3857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Picture 76">
            <a:extLst>
              <a:ext uri="{FF2B5EF4-FFF2-40B4-BE49-F238E27FC236}">
                <a16:creationId xmlns:a16="http://schemas.microsoft.com/office/drawing/2014/main" id="{9462834B-565B-5B44-BC09-4F4D3123A8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333" b="89250" l="4625" r="89042">
                        <a14:foregroundMark x1="13333" y1="18417" x2="5229" y2="40784"/>
                        <a14:foregroundMark x1="4718" y1="46083" x2="11375" y2="71333"/>
                        <a14:foregroundMark x1="11375" y1="71333" x2="9750" y2="24583"/>
                        <a14:foregroundMark x1="9750" y1="24583" x2="11792" y2="58000"/>
                        <a14:foregroundMark x1="11792" y1="58000" x2="11792" y2="56417"/>
                        <a14:foregroundMark x1="10250" y1="48167" x2="10250" y2="48167"/>
                        <a14:foregroundMark x1="10250" y1="48167" x2="10250" y2="48167"/>
                        <a14:foregroundMark x1="29750" y1="89250" x2="29750" y2="89250"/>
                        <a14:foregroundMark x1="29750" y1="89250" x2="29750" y2="89250"/>
                        <a14:foregroundMark x1="62083" y1="87167" x2="62083" y2="87167"/>
                        <a14:foregroundMark x1="62083" y1="87167" x2="62083" y2="87167"/>
                        <a14:foregroundMark x1="59000" y1="86167" x2="62583" y2="87167"/>
                        <a14:foregroundMark x1="82583" y1="38917" x2="82583" y2="38917"/>
                        <a14:foregroundMark x1="82583" y1="38917" x2="82583" y2="38917"/>
                        <a14:foregroundMark x1="85667" y1="51250" x2="85667" y2="51250"/>
                        <a14:foregroundMark x1="85667" y1="51250" x2="85667" y2="51250"/>
                        <a14:foregroundMark x1="83083" y1="45083" x2="83083" y2="45083"/>
                        <a14:foregroundMark x1="83083" y1="45083" x2="83083" y2="45083"/>
                        <a14:foregroundMark x1="86708" y1="49167" x2="86708" y2="49167"/>
                        <a14:foregroundMark x1="86708" y1="49167" x2="86708" y2="49167"/>
                        <a14:foregroundMark x1="82583" y1="45083" x2="82583" y2="45083"/>
                        <a14:foregroundMark x1="82583" y1="45083" x2="82583" y2="45083"/>
                        <a14:foregroundMark x1="60542" y1="13333" x2="60542" y2="13333"/>
                        <a14:foregroundMark x1="60542" y1="13333" x2="60542" y2="13333"/>
                        <a14:foregroundMark x1="44125" y1="11250" x2="27917" y2="12667"/>
                        <a14:foregroundMark x1="27917" y1="12667" x2="43292" y2="6083"/>
                        <a14:foregroundMark x1="43292" y1="6083" x2="75625" y2="10833"/>
                        <a14:foregroundMark x1="75625" y1="10833" x2="22042" y2="12917"/>
                        <a14:foregroundMark x1="22042" y1="12917" x2="37458" y2="7167"/>
                        <a14:foregroundMark x1="37458" y1="7167" x2="52958" y2="14333"/>
                        <a14:foregroundMark x1="52958" y1="14333" x2="68625" y2="12250"/>
                        <a14:foregroundMark x1="68625" y1="12250" x2="70292" y2="10250"/>
                        <a14:foregroundMark x1="22042" y1="9167" x2="22042" y2="9167"/>
                        <a14:foregroundMark x1="22042" y1="9167" x2="22042" y2="9167"/>
                        <a14:foregroundMark x1="23500" y1="10167" x2="23500" y2="10167"/>
                        <a14:foregroundMark x1="23500" y1="10167" x2="23500" y2="10167"/>
                        <a14:foregroundMark x1="25167" y1="10167" x2="25167" y2="10167"/>
                        <a14:foregroundMark x1="25167" y1="10167" x2="25167" y2="10167"/>
                        <a14:foregroundMark x1="16542" y1="12750" x2="16542" y2="12750"/>
                        <a14:foregroundMark x1="16542" y1="12750" x2="16542" y2="12750"/>
                        <a14:foregroundMark x1="18917" y1="10583" x2="18917" y2="10583"/>
                        <a14:foregroundMark x1="18917" y1="10583" x2="18917" y2="10583"/>
                        <a14:foregroundMark x1="20208" y1="12000" x2="20208" y2="12000"/>
                        <a14:foregroundMark x1="20208" y1="12000" x2="20208" y2="12000"/>
                        <a14:foregroundMark x1="17083" y1="12417" x2="17083" y2="12417"/>
                        <a14:foregroundMark x1="17083" y1="12417" x2="17083" y2="12417"/>
                        <a14:foregroundMark x1="75667" y1="12000" x2="75667" y2="12000"/>
                        <a14:foregroundMark x1="75667" y1="12000" x2="75667" y2="12000"/>
                        <a14:foregroundMark x1="76208" y1="12417" x2="76208" y2="12417"/>
                        <a14:foregroundMark x1="76208" y1="12417" x2="76208" y2="12417"/>
                        <a14:foregroundMark x1="76583" y1="11667" x2="76583" y2="11667"/>
                        <a14:foregroundMark x1="76583" y1="11667" x2="76583" y2="11667"/>
                        <a14:foregroundMark x1="77125" y1="12417" x2="77125" y2="12417"/>
                        <a14:foregroundMark x1="77125" y1="12417" x2="77125" y2="12417"/>
                        <a14:foregroundMark x1="77125" y1="12750" x2="77125" y2="12750"/>
                        <a14:foregroundMark x1="77125" y1="12750" x2="77125" y2="12750"/>
                        <a14:foregroundMark x1="77333" y1="13167" x2="77333" y2="13167"/>
                        <a14:foregroundMark x1="77333" y1="13167" x2="77333" y2="13167"/>
                        <a14:foregroundMark x1="83583" y1="38083" x2="83583" y2="38083"/>
                        <a14:foregroundMark x1="83583" y1="38083" x2="83583" y2="38083"/>
                        <a14:foregroundMark x1="84125" y1="45083" x2="84125" y2="45083"/>
                        <a14:foregroundMark x1="84125" y1="45083" x2="84125" y2="45083"/>
                        <a14:foregroundMark x1="80625" y1="19750" x2="83750" y2="52000"/>
                        <a14:foregroundMark x1="83750" y1="52000" x2="77125" y2="81833"/>
                        <a14:foregroundMark x1="77125" y1="81833" x2="85042" y2="54000"/>
                        <a14:foregroundMark x1="85042" y1="54000" x2="83000" y2="30000"/>
                        <a14:foregroundMark x1="89083" y1="48000" x2="89083" y2="48000"/>
                        <a14:foregroundMark x1="89083" y1="48000" x2="89083" y2="48000"/>
                        <a14:foregroundMark x1="83958" y1="33333" x2="83958" y2="33333"/>
                        <a14:foregroundMark x1="83958" y1="33333" x2="83958" y2="33333"/>
                        <a14:foregroundMark x1="68333" y1="8333" x2="68333" y2="8333"/>
                        <a14:foregroundMark x1="68333" y1="8333" x2="68333" y2="8333"/>
                        <a14:foregroundMark x1="61917" y1="88417" x2="67792" y2="87333"/>
                        <a14:foregroundMark x1="82458" y1="24167" x2="82458" y2="24167"/>
                        <a14:foregroundMark x1="82458" y1="24167" x2="82458" y2="24167"/>
                        <a14:foregroundMark x1="85042" y1="29333" x2="84292" y2="26750"/>
                        <a14:backgroundMark x1="3708" y1="46583" x2="4042" y2="41417"/>
                        <a14:backgroundMark x1="3708" y1="44000" x2="3708" y2="44000"/>
                        <a14:backgroundMark x1="3708" y1="44000" x2="3708" y2="44000"/>
                        <a14:backgroundMark x1="3542" y1="44583" x2="3542" y2="44583"/>
                        <a14:backgroundMark x1="3542" y1="44583" x2="3542" y2="44583"/>
                        <a14:backgroundMark x1="3542" y1="42333" x2="4208" y2="38833"/>
                        <a14:backgroundMark x1="4208" y1="35250" x2="4208" y2="44917"/>
                        <a14:backgroundMark x1="3875" y1="40417" x2="4667" y2="38167"/>
                        <a14:backgroundMark x1="4208" y1="37500" x2="4833" y2="44333"/>
                        <a14:backgroundMark x1="3708" y1="45583" x2="3708" y2="45583"/>
                        <a14:backgroundMark x1="3708" y1="45583" x2="3708" y2="45583"/>
                        <a14:backgroundMark x1="4208" y1="45583" x2="4208" y2="45583"/>
                        <a14:backgroundMark x1="4000" y1="46083" x2="4000" y2="46083"/>
                        <a14:backgroundMark x1="4000" y1="46083" x2="4000" y2="46083"/>
                        <a14:backgroundMark x1="4083" y1="41750" x2="4000" y2="47750"/>
                      </a14:backgroundRemoval>
                    </a14:imgEffect>
                  </a14:imgLayer>
                </a14:imgProps>
              </a:ext>
            </a:extLst>
          </a:blip>
          <a:srcRect l="3466" t="1572" r="9419" b="6896"/>
          <a:stretch/>
        </p:blipFill>
        <p:spPr>
          <a:xfrm>
            <a:off x="4728293" y="5377876"/>
            <a:ext cx="2677359" cy="1406556"/>
          </a:xfrm>
          <a:prstGeom prst="rect">
            <a:avLst/>
          </a:prstGeom>
          <a:ln w="53975">
            <a:noFill/>
          </a:ln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F8F62D-544A-A64C-961F-2121360F0B2C}"/>
              </a:ext>
            </a:extLst>
          </p:cNvPr>
          <p:cNvSpPr/>
          <p:nvPr/>
        </p:nvSpPr>
        <p:spPr>
          <a:xfrm>
            <a:off x="267953" y="161069"/>
            <a:ext cx="11656095" cy="3357753"/>
          </a:xfrm>
          <a:prstGeom prst="roundRect">
            <a:avLst/>
          </a:prstGeom>
          <a:noFill/>
          <a:ln w="444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72FD57-B634-CC41-91D3-0B01C4C9BA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964416-0A15-EB45-B54A-9FDAAE79F5DC}"/>
              </a:ext>
            </a:extLst>
          </p:cNvPr>
          <p:cNvSpPr/>
          <p:nvPr/>
        </p:nvSpPr>
        <p:spPr>
          <a:xfrm>
            <a:off x="503483" y="6406597"/>
            <a:ext cx="25474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iii. CRS / FLASHFlux Machine Learning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D9DE6-C255-D340-8C4C-AA94FF977518}"/>
              </a:ext>
            </a:extLst>
          </p:cNvPr>
          <p:cNvSpPr txBox="1"/>
          <p:nvPr/>
        </p:nvSpPr>
        <p:spPr>
          <a:xfrm>
            <a:off x="8968580" y="224274"/>
            <a:ext cx="2734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Precipitable Water Vapor (PWV)</a:t>
            </a: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B8A2A3E8-12B3-BF44-A9CF-A770E00103E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00" b="91250" l="3917" r="88333">
                        <a14:foregroundMark x1="28375" y1="9167" x2="12917" y2="19917"/>
                        <a14:foregroundMark x1="12917" y1="19917" x2="7625" y2="50250"/>
                        <a14:foregroundMark x1="7625" y1="50250" x2="12917" y2="79750"/>
                        <a14:foregroundMark x1="12917" y1="79750" x2="31792" y2="81750"/>
                        <a14:foregroundMark x1="31792" y1="81750" x2="84875" y2="74667"/>
                        <a14:foregroundMark x1="84875" y1="74667" x2="81875" y2="44583"/>
                        <a14:foregroundMark x1="81875" y1="44583" x2="63667" y2="12667"/>
                        <a14:foregroundMark x1="63667" y1="12667" x2="42804" y2="5172"/>
                        <a14:foregroundMark x1="28554" y1="4833" x2="18583" y2="13083"/>
                        <a14:foregroundMark x1="63083" y1="9167" x2="63083" y2="9167"/>
                        <a14:foregroundMark x1="63083" y1="9167" x2="63083" y2="9167"/>
                        <a14:foregroundMark x1="67000" y1="9167" x2="67000" y2="9167"/>
                        <a14:foregroundMark x1="67000" y1="9167" x2="67000" y2="9167"/>
                        <a14:foregroundMark x1="71875" y1="11083" x2="71875" y2="11083"/>
                        <a14:foregroundMark x1="71875" y1="11083" x2="71875" y2="11083"/>
                        <a14:foregroundMark x1="77250" y1="17000" x2="62875" y2="5250"/>
                        <a14:foregroundMark x1="62875" y1="5250" x2="31708" y2="8167"/>
                        <a14:foregroundMark x1="31708" y1="8167" x2="68458" y2="14083"/>
                        <a14:foregroundMark x1="68458" y1="14083" x2="37667" y2="12083"/>
                        <a14:foregroundMark x1="37667" y1="12083" x2="54208" y2="6250"/>
                        <a14:foregroundMark x1="54208" y1="6250" x2="38917" y2="10167"/>
                        <a14:foregroundMark x1="38917" y1="10167" x2="37667" y2="12083"/>
                        <a14:foregroundMark x1="82625" y1="40417" x2="82625" y2="40417"/>
                        <a14:foregroundMark x1="82625" y1="40417" x2="82625" y2="40417"/>
                        <a14:foregroundMark x1="86542" y1="47333" x2="86542" y2="47333"/>
                        <a14:foregroundMark x1="86542" y1="47333" x2="86542" y2="47333"/>
                        <a14:foregroundMark x1="82625" y1="44333" x2="83625" y2="51250"/>
                        <a14:foregroundMark x1="73833" y1="84417" x2="35594" y2="91380"/>
                        <a14:foregroundMark x1="34204" y1="90982" x2="59875" y2="84417"/>
                        <a14:foregroundMark x1="59875" y1="84417" x2="28375" y2="89333"/>
                        <a14:foregroundMark x1="28375" y1="89333" x2="44917" y2="89750"/>
                        <a14:foregroundMark x1="44917" y1="89750" x2="63083" y2="88167"/>
                        <a14:foregroundMark x1="63083" y1="88167" x2="46458" y2="91333"/>
                        <a14:foregroundMark x1="69917" y1="10167" x2="69917" y2="10167"/>
                        <a14:foregroundMark x1="69917" y1="10167" x2="69917" y2="10167"/>
                        <a14:foregroundMark x1="72375" y1="11083" x2="72375" y2="11083"/>
                        <a14:foregroundMark x1="72375" y1="11083" x2="72375" y2="11083"/>
                        <a14:foregroundMark x1="76792" y1="18000" x2="67000" y2="6250"/>
                        <a14:foregroundMark x1="84125" y1="48250" x2="86542" y2="49250"/>
                        <a14:foregroundMark x1="82625" y1="37500" x2="82625" y2="37500"/>
                        <a14:foregroundMark x1="82625" y1="37500" x2="82625" y2="37500"/>
                        <a14:foregroundMark x1="83625" y1="35583" x2="83625" y2="35583"/>
                        <a14:foregroundMark x1="83625" y1="35583" x2="83625" y2="35583"/>
                        <a14:foregroundMark x1="84125" y1="50250" x2="85583" y2="48250"/>
                        <a14:foregroundMark x1="84125" y1="40417" x2="84125" y2="40417"/>
                        <a14:foregroundMark x1="84125" y1="40417" x2="84125" y2="40417"/>
                        <a14:foregroundMark x1="72375" y1="12083" x2="72375" y2="12083"/>
                        <a14:foregroundMark x1="72375" y1="12083" x2="72375" y2="12083"/>
                        <a14:foregroundMark x1="77250" y1="18000" x2="80208" y2="18917"/>
                        <a14:foregroundMark x1="71417" y1="12083" x2="71417" y2="12083"/>
                        <a14:foregroundMark x1="71417" y1="12083" x2="71417" y2="12083"/>
                        <a14:foregroundMark x1="72875" y1="11083" x2="72875" y2="11083"/>
                        <a14:foregroundMark x1="72875" y1="11083" x2="72875" y2="11083"/>
                        <a14:foregroundMark x1="36583" y1="7083" x2="36583" y2="7083"/>
                        <a14:foregroundMark x1="36583" y1="7083" x2="36583" y2="7083"/>
                        <a14:foregroundMark x1="66583" y1="8417" x2="69208" y2="6417"/>
                        <a14:foregroundMark x1="67917" y1="7750" x2="71875" y2="15000"/>
                        <a14:foregroundMark x1="88333" y1="49250" x2="88333" y2="49250"/>
                        <a14:foregroundMark x1="88333" y1="49250" x2="88333" y2="49250"/>
                        <a14:foregroundMark x1="72542" y1="12333" x2="72542" y2="12333"/>
                        <a14:foregroundMark x1="72542" y1="12333" x2="72542" y2="12333"/>
                        <a14:foregroundMark x1="79125" y1="20250" x2="79792" y2="16917"/>
                        <a14:foregroundMark x1="74167" y1="11667" x2="74167" y2="11667"/>
                        <a14:foregroundMark x1="74167" y1="11667" x2="74167" y2="11667"/>
                        <a14:foregroundMark x1="39875" y1="9083" x2="39875" y2="7750"/>
                        <a14:foregroundMark x1="39875" y1="7750" x2="33292" y2="6417"/>
                        <a14:foregroundMark x1="36583" y1="8417" x2="36583" y2="8417"/>
                        <a14:foregroundMark x1="36583" y1="8417" x2="36583" y2="8417"/>
                        <a14:foregroundMark x1="36583" y1="7083" x2="36583" y2="7083"/>
                        <a14:foregroundMark x1="36583" y1="7083" x2="36583" y2="7083"/>
                        <a14:foregroundMark x1="72208" y1="11000" x2="72208" y2="11000"/>
                        <a14:foregroundMark x1="72208" y1="11000" x2="72208" y2="11000"/>
                        <a14:foregroundMark x1="77792" y1="16333" x2="77125" y2="12333"/>
                        <a14:foregroundMark x1="73500" y1="11000" x2="73500" y2="11000"/>
                        <a14:foregroundMark x1="73500" y1="11000" x2="73500" y2="11000"/>
                        <a14:foregroundMark x1="77792" y1="19583" x2="71542" y2="7750"/>
                        <a14:foregroundMark x1="73833" y1="11667" x2="73833" y2="11667"/>
                        <a14:foregroundMark x1="73833" y1="11667" x2="73833" y2="11667"/>
                        <a14:foregroundMark x1="78125" y1="20250" x2="78458" y2="13667"/>
                        <a14:foregroundMark x1="73500" y1="12333" x2="73500" y2="12333"/>
                        <a14:foregroundMark x1="40167" y1="5750" x2="36208" y2="6000"/>
                        <a14:foregroundMark x1="40167" y1="6417" x2="36708" y2="6417"/>
                        <a14:foregroundMark x1="36833" y1="6250" x2="39958" y2="6667"/>
                        <a14:foregroundMark x1="71458" y1="7167" x2="73375" y2="10583"/>
                        <a14:foregroundMark x1="79000" y1="14167" x2="77208" y2="15083"/>
                        <a14:foregroundMark x1="75167" y1="10750" x2="75167" y2="10750"/>
                        <a14:foregroundMark x1="75167" y1="10750" x2="75167" y2="10750"/>
                        <a14:foregroundMark x1="77583" y1="12500" x2="77583" y2="12500"/>
                        <a14:foregroundMark x1="77583" y1="12500" x2="77583" y2="12500"/>
                        <a14:foregroundMark x1="77708" y1="12917" x2="77708" y2="12917"/>
                        <a14:foregroundMark x1="77708" y1="12917" x2="77708" y2="12917"/>
                        <a14:foregroundMark x1="78042" y1="13167" x2="78042" y2="13167"/>
                        <a14:foregroundMark x1="78042" y1="13167" x2="78042" y2="13167"/>
                        <a14:foregroundMark x1="38750" y1="5750" x2="38750" y2="5750"/>
                        <a14:foregroundMark x1="38750" y1="5750" x2="38750" y2="5750"/>
                        <a14:foregroundMark x1="38750" y1="5500" x2="38750" y2="5500"/>
                        <a14:foregroundMark x1="38750" y1="5500" x2="38750" y2="5500"/>
                        <a14:foregroundMark x1="38875" y1="5500" x2="38875" y2="5500"/>
                        <a14:foregroundMark x1="38875" y1="5500" x2="38875" y2="5500"/>
                        <a14:foregroundMark x1="39708" y1="6250" x2="38500" y2="5750"/>
                        <a14:foregroundMark x1="31292" y1="5500" x2="40167" y2="5750"/>
                        <a14:foregroundMark x1="26583" y1="7167" x2="39958" y2="6417"/>
                        <a14:foregroundMark x1="24917" y1="7417" x2="25292" y2="6250"/>
                        <a14:foregroundMark x1="23583" y1="7167" x2="23583" y2="7167"/>
                        <a14:foregroundMark x1="23583" y1="7167" x2="23583" y2="7167"/>
                        <a14:foregroundMark x1="38750" y1="5750" x2="38750" y2="5750"/>
                        <a14:foregroundMark x1="38750" y1="5750" x2="38750" y2="5750"/>
                        <a14:backgroundMark x1="32625" y1="3750" x2="32625" y2="3750"/>
                        <a14:backgroundMark x1="32625" y1="3750" x2="32625" y2="3750"/>
                        <a14:backgroundMark x1="33625" y1="3750" x2="34625" y2="1750"/>
                        <a14:backgroundMark x1="39875" y1="1750" x2="27375" y2="3083"/>
                        <a14:backgroundMark x1="38991" y1="5221" x2="41542" y2="3750"/>
                        <a14:backgroundMark x1="26000" y1="93000" x2="26000" y2="93000"/>
                        <a14:backgroundMark x1="26000" y1="93000" x2="26000" y2="93000"/>
                        <a14:backgroundMark x1="24083" y1="93500" x2="35500" y2="93750"/>
                        <a14:backgroundMark x1="33458" y1="93500" x2="28500" y2="93500"/>
                        <a14:backgroundMark x1="29958" y1="93000" x2="29958" y2="93000"/>
                        <a14:backgroundMark x1="29958" y1="93000" x2="29958" y2="93000"/>
                        <a14:backgroundMark x1="27667" y1="93250" x2="35750" y2="93500"/>
                        <a14:backgroundMark x1="32833" y1="94000" x2="32833" y2="94000"/>
                        <a14:backgroundMark x1="31750" y1="93000" x2="31750" y2="93000"/>
                        <a14:backgroundMark x1="31750" y1="93000" x2="31750" y2="93000"/>
                        <a14:backgroundMark x1="34667" y1="93000" x2="29583" y2="93250"/>
                        <a14:backgroundMark x1="28750" y1="93000" x2="34750" y2="93250"/>
                        <a14:backgroundMark x1="32625" y1="92750" x2="32625" y2="92750"/>
                        <a14:backgroundMark x1="32625" y1="92750" x2="32625" y2="92750"/>
                        <a14:backgroundMark x1="29958" y1="93000" x2="29958" y2="93000"/>
                        <a14:backgroundMark x1="29958" y1="93000" x2="29958" y2="93000"/>
                        <a14:backgroundMark x1="30083" y1="92500" x2="30083" y2="92500"/>
                        <a14:backgroundMark x1="30083" y1="92500" x2="30083" y2="92500"/>
                        <a14:backgroundMark x1="29000" y1="92500" x2="35375" y2="92083"/>
                        <a14:backgroundMark x1="29792" y1="4667" x2="28583" y2="4917"/>
                        <a14:backgroundMark x1="43042" y1="3833" x2="40917" y2="4417"/>
                        <a14:backgroundMark x1="12917" y1="83500" x2="12500" y2="80333"/>
                        <a14:backgroundMark x1="12500" y1="80583" x2="12500" y2="80583"/>
                        <a14:backgroundMark x1="12500" y1="80583" x2="12500" y2="80583"/>
                        <a14:backgroundMark x1="13333" y1="83250" x2="12125" y2="80083"/>
                        <a14:backgroundMark x1="3208" y1="45833" x2="3500" y2="48750"/>
                      </a14:backgroundRemoval>
                    </a14:imgEffect>
                  </a14:imgLayer>
                </a14:imgProps>
              </a:ext>
            </a:extLst>
          </a:blip>
          <a:srcRect l="2359" r="9370" b="4911"/>
          <a:stretch/>
        </p:blipFill>
        <p:spPr>
          <a:xfrm>
            <a:off x="3258208" y="1994596"/>
            <a:ext cx="2751478" cy="1481997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55D1011-7448-9E48-AAAD-E7A9D70EDE3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833" b="91500" l="7167" r="87000">
                        <a14:foregroundMark x1="7208" y1="52083" x2="7208" y2="52083"/>
                        <a14:foregroundMark x1="46917" y1="45417" x2="46917" y2="45417"/>
                        <a14:foregroundMark x1="55833" y1="9833" x2="55833" y2="9833"/>
                        <a14:foregroundMark x1="57333" y1="9833" x2="57333" y2="9833"/>
                        <a14:foregroundMark x1="61042" y1="11333" x2="61042" y2="11333"/>
                        <a14:foregroundMark x1="64375" y1="11333" x2="64375" y2="11333"/>
                        <a14:foregroundMark x1="64375" y1="11333" x2="64375" y2="11333"/>
                        <a14:foregroundMark x1="41000" y1="10583" x2="41000" y2="10583"/>
                        <a14:foregroundMark x1="23167" y1="9083" x2="23167" y2="9083"/>
                        <a14:foregroundMark x1="23167" y1="9083" x2="23167" y2="9083"/>
                        <a14:foregroundMark x1="83667" y1="41750" x2="83667" y2="41750"/>
                        <a14:foregroundMark x1="83667" y1="43250" x2="83667" y2="43250"/>
                        <a14:foregroundMark x1="87000" y1="42500" x2="87000" y2="42500"/>
                        <a14:foregroundMark x1="69208" y1="52833" x2="69208" y2="52833"/>
                        <a14:foregroundMark x1="55458" y1="42500" x2="73875" y2="41917"/>
                        <a14:foregroundMark x1="73875" y1="41917" x2="54375" y2="53583"/>
                        <a14:foregroundMark x1="54375" y1="53583" x2="71708" y2="48417"/>
                        <a14:foregroundMark x1="71708" y1="48417" x2="50625" y2="43250"/>
                        <a14:foregroundMark x1="50625" y1="43250" x2="52125" y2="41000"/>
                        <a14:foregroundMark x1="49167" y1="36500" x2="47292" y2="58083"/>
                        <a14:foregroundMark x1="75125" y1="75833" x2="83542" y2="49333"/>
                        <a14:foregroundMark x1="83542" y1="49333" x2="76333" y2="76500"/>
                        <a14:foregroundMark x1="76333" y1="76500" x2="82542" y2="47083"/>
                        <a14:foregroundMark x1="82542" y1="47083" x2="86292" y2="51417"/>
                        <a14:foregroundMark x1="82917" y1="58833" x2="83292" y2="61000"/>
                        <a14:foregroundMark x1="61792" y1="91500" x2="61792" y2="91500"/>
                        <a14:foregroundMark x1="61792" y1="91500" x2="61792" y2="91500"/>
                        <a14:foregroundMark x1="79208" y1="60250" x2="78833" y2="69917"/>
                        <a14:foregroundMark x1="79583" y1="64750" x2="79583" y2="64750"/>
                        <a14:foregroundMark x1="79583" y1="64750" x2="79583" y2="64750"/>
                        <a14:foregroundMark x1="79583" y1="67000" x2="79583" y2="67000"/>
                        <a14:foregroundMark x1="64750" y1="11333" x2="18208" y2="14250"/>
                        <a14:foregroundMark x1="18208" y1="14250" x2="49542" y2="6833"/>
                        <a14:foregroundMark x1="49542" y1="6833" x2="65208" y2="8750"/>
                        <a14:foregroundMark x1="65208" y1="8750" x2="28083" y2="14250"/>
                        <a14:foregroundMark x1="28083" y1="14250" x2="55458" y2="9833"/>
                        <a14:foregroundMark x1="66958" y1="9083" x2="66958" y2="9083"/>
                        <a14:foregroundMark x1="66958" y1="9083" x2="66958" y2="9083"/>
                        <a14:foregroundMark x1="71042" y1="12000" x2="71042" y2="12000"/>
                        <a14:foregroundMark x1="71042" y1="12000" x2="71042" y2="12000"/>
                        <a14:foregroundMark x1="75125" y1="12750" x2="71417" y2="6833"/>
                        <a14:foregroundMark x1="74750" y1="13500" x2="74750" y2="13500"/>
                        <a14:foregroundMark x1="74750" y1="13500" x2="74750" y2="13500"/>
                        <a14:foregroundMark x1="82542" y1="41750" x2="85542" y2="35750"/>
                        <a14:foregroundMark x1="83667" y1="32833" x2="83667" y2="32833"/>
                        <a14:foregroundMark x1="83667" y1="32833" x2="83667" y2="32833"/>
                        <a14:foregroundMark x1="79958" y1="65500" x2="79958" y2="65500"/>
                        <a14:foregroundMark x1="79958" y1="65500" x2="79958" y2="65500"/>
                        <a14:foregroundMark x1="80333" y1="64750" x2="80333" y2="64750"/>
                        <a14:foregroundMark x1="80333" y1="64750" x2="80333" y2="64750"/>
                        <a14:foregroundMark x1="81083" y1="62500" x2="80333" y2="66250"/>
                        <a14:foregroundMark x1="71417" y1="11333" x2="78125" y2="14250"/>
                        <a14:foregroundMark x1="59167" y1="85500" x2="74708" y2="87750"/>
                        <a14:foregroundMark x1="74708" y1="87750" x2="68083" y2="87750"/>
                        <a14:foregroundMark x1="61792" y1="88500" x2="65875" y2="87750"/>
                      </a14:backgroundRemoval>
                    </a14:imgEffect>
                  </a14:imgLayer>
                </a14:imgProps>
              </a:ext>
            </a:extLst>
          </a:blip>
          <a:srcRect r="9793"/>
          <a:stretch/>
        </p:blipFill>
        <p:spPr>
          <a:xfrm>
            <a:off x="6064649" y="402636"/>
            <a:ext cx="2813167" cy="1559302"/>
          </a:xfrm>
          <a:prstGeom prst="rect">
            <a:avLst/>
          </a:prstGeom>
        </p:spPr>
      </p:pic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42DA252-D1DF-2A48-9DA5-A9D4FC450D74}"/>
              </a:ext>
            </a:extLst>
          </p:cNvPr>
          <p:cNvCxnSpPr>
            <a:cxnSpLocks/>
            <a:endCxn id="2" idx="2"/>
          </p:cNvCxnSpPr>
          <p:nvPr/>
        </p:nvCxnSpPr>
        <p:spPr>
          <a:xfrm flipH="1" flipV="1">
            <a:off x="6096001" y="3518822"/>
            <a:ext cx="2" cy="266842"/>
          </a:xfrm>
          <a:prstGeom prst="line">
            <a:avLst/>
          </a:prstGeom>
          <a:ln w="31750"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5D672573-68F8-7F43-8064-4EEC6394A760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000" b="91833" l="3875" r="89167">
                        <a14:foregroundMark x1="20000" y1="53917" x2="20000" y2="53917"/>
                        <a14:foregroundMark x1="20000" y1="53917" x2="20000" y2="53917"/>
                        <a14:foregroundMark x1="20958" y1="58833" x2="20500" y2="70583"/>
                        <a14:foregroundMark x1="10208" y1="61750" x2="8750" y2="37333"/>
                        <a14:foregroundMark x1="3875" y1="44167" x2="3875" y2="44167"/>
                        <a14:foregroundMark x1="3875" y1="44167" x2="3875" y2="44167"/>
                        <a14:foregroundMark x1="3875" y1="44167" x2="3875" y2="44167"/>
                        <a14:foregroundMark x1="46833" y1="47083" x2="46833" y2="57833"/>
                        <a14:foregroundMark x1="47833" y1="39333" x2="49292" y2="40250"/>
                        <a14:foregroundMark x1="6583" y1="46083" x2="6583" y2="46083"/>
                        <a14:foregroundMark x1="6583" y1="46083" x2="6583" y2="46083"/>
                        <a14:foregroundMark x1="8083" y1="37250" x2="6917" y2="58583"/>
                        <a14:foregroundMark x1="80292" y1="34250" x2="80292" y2="34250"/>
                        <a14:foregroundMark x1="80292" y1="34250" x2="80292" y2="34250"/>
                        <a14:foregroundMark x1="86542" y1="32250" x2="86542" y2="32250"/>
                        <a14:foregroundMark x1="86542" y1="32250" x2="86542" y2="32250"/>
                        <a14:foregroundMark x1="71417" y1="37250" x2="70583" y2="58917"/>
                        <a14:foregroundMark x1="29958" y1="63250" x2="30958" y2="44750"/>
                        <a14:foregroundMark x1="75375" y1="76667" x2="82750" y2="45500"/>
                        <a14:foregroundMark x1="82750" y1="45500" x2="84417" y2="27000"/>
                        <a14:foregroundMark x1="84083" y1="37583" x2="84083" y2="37583"/>
                        <a14:foregroundMark x1="84083" y1="37583" x2="84083" y2="37583"/>
                        <a14:foregroundMark x1="84417" y1="35583" x2="84417" y2="35583"/>
                        <a14:foregroundMark x1="84417" y1="35583" x2="84417" y2="35583"/>
                        <a14:foregroundMark x1="84417" y1="42167" x2="84417" y2="42167"/>
                        <a14:foregroundMark x1="84417" y1="42167" x2="84417" y2="42167"/>
                        <a14:foregroundMark x1="84417" y1="48083" x2="84417" y2="48083"/>
                        <a14:foregroundMark x1="84417" y1="48083" x2="84417" y2="48083"/>
                        <a14:foregroundMark x1="85250" y1="44750" x2="85250" y2="44750"/>
                        <a14:foregroundMark x1="85250" y1="44750" x2="85250" y2="44750"/>
                        <a14:foregroundMark x1="82292" y1="55000" x2="82292" y2="55000"/>
                        <a14:foregroundMark x1="82292" y1="55000" x2="82292" y2="55000"/>
                        <a14:foregroundMark x1="83917" y1="55667" x2="83917" y2="55667"/>
                        <a14:foregroundMark x1="83917" y1="55667" x2="83917" y2="55667"/>
                        <a14:foregroundMark x1="82292" y1="57333" x2="82292" y2="57333"/>
                        <a14:foregroundMark x1="82292" y1="57333" x2="82292" y2="57333"/>
                        <a14:foregroundMark x1="82458" y1="61250" x2="82458" y2="61250"/>
                        <a14:foregroundMark x1="82458" y1="61250" x2="82458" y2="61250"/>
                        <a14:foregroundMark x1="80625" y1="63833" x2="80625" y2="63833"/>
                        <a14:foregroundMark x1="80625" y1="63833" x2="80625" y2="63833"/>
                        <a14:foregroundMark x1="82292" y1="62917" x2="80292" y2="70167"/>
                        <a14:foregroundMark x1="89167" y1="46750" x2="89167" y2="46750"/>
                        <a14:foregroundMark x1="89167" y1="46750" x2="89167" y2="46750"/>
                        <a14:foregroundMark x1="77167" y1="35250" x2="77000" y2="35250"/>
                        <a14:foregroundMark x1="71750" y1="31583" x2="67458" y2="31583"/>
                        <a14:foregroundMark x1="77000" y1="31583" x2="78000" y2="39167"/>
                        <a14:foregroundMark x1="76667" y1="47083" x2="76667" y2="47083"/>
                        <a14:foregroundMark x1="76667" y1="47083" x2="76667" y2="47083"/>
                        <a14:foregroundMark x1="77167" y1="39500" x2="78167" y2="45417"/>
                        <a14:foregroundMark x1="63333" y1="11917" x2="63333" y2="11917"/>
                        <a14:foregroundMark x1="63333" y1="11917" x2="63333" y2="11917"/>
                        <a14:foregroundMark x1="60542" y1="9583" x2="28917" y2="6583"/>
                        <a14:foregroundMark x1="28917" y1="6583" x2="47750" y2="12833"/>
                        <a14:foregroundMark x1="47750" y1="12833" x2="64708" y2="12167"/>
                        <a14:foregroundMark x1="64708" y1="12167" x2="31375" y2="6083"/>
                        <a14:foregroundMark x1="31375" y1="6083" x2="47208" y2="6583"/>
                        <a14:foregroundMark x1="47208" y1="6583" x2="66542" y2="5917"/>
                        <a14:foregroundMark x1="66542" y1="5917" x2="48792" y2="10333"/>
                        <a14:foregroundMark x1="48792" y1="10333" x2="48375" y2="5000"/>
                        <a14:foregroundMark x1="68958" y1="6917" x2="68958" y2="6917"/>
                        <a14:foregroundMark x1="68958" y1="6917" x2="68958" y2="6917"/>
                        <a14:foregroundMark x1="70917" y1="8917" x2="70917" y2="8917"/>
                        <a14:foregroundMark x1="70917" y1="8917" x2="70917" y2="8917"/>
                        <a14:foregroundMark x1="73875" y1="9917" x2="73875" y2="9917"/>
                        <a14:foregroundMark x1="73875" y1="9917" x2="73875" y2="9917"/>
                        <a14:foregroundMark x1="78500" y1="13500" x2="65167" y2="8917"/>
                        <a14:foregroundMark x1="67292" y1="6250" x2="67292" y2="6250"/>
                        <a14:foregroundMark x1="67292" y1="6250" x2="67292" y2="6250"/>
                        <a14:foregroundMark x1="69458" y1="6917" x2="69458" y2="6917"/>
                        <a14:foregroundMark x1="69458" y1="6917" x2="69458" y2="6917"/>
                        <a14:foregroundMark x1="69917" y1="7250" x2="69917" y2="7250"/>
                        <a14:foregroundMark x1="69917" y1="7250" x2="69917" y2="7250"/>
                        <a14:foregroundMark x1="66792" y1="30333" x2="66792" y2="30333"/>
                        <a14:foregroundMark x1="66792" y1="30333" x2="66792" y2="30333"/>
                        <a14:foregroundMark x1="38667" y1="87250" x2="38667" y2="87250"/>
                        <a14:foregroundMark x1="38667" y1="87250" x2="38667" y2="87250"/>
                        <a14:foregroundMark x1="48542" y1="88917" x2="48542" y2="88917"/>
                        <a14:foregroundMark x1="48542" y1="88917" x2="48542" y2="88917"/>
                        <a14:foregroundMark x1="61208" y1="86583" x2="61208" y2="86583"/>
                        <a14:foregroundMark x1="61208" y1="86583" x2="61208" y2="86583"/>
                        <a14:foregroundMark x1="63500" y1="86917" x2="63500" y2="86917"/>
                        <a14:foregroundMark x1="63500" y1="86917" x2="63500" y2="86917"/>
                        <a14:foregroundMark x1="61042" y1="89250" x2="63500" y2="89833"/>
                        <a14:foregroundMark x1="55125" y1="86583" x2="55125" y2="86583"/>
                        <a14:foregroundMark x1="55125" y1="86583" x2="55125" y2="86583"/>
                        <a14:foregroundMark x1="23708" y1="10917" x2="23708" y2="10917"/>
                        <a14:foregroundMark x1="23708" y1="10917" x2="23708" y2="10917"/>
                        <a14:foregroundMark x1="30625" y1="13833" x2="28125" y2="12167"/>
                        <a14:foregroundMark x1="25167" y1="10917" x2="25167" y2="10917"/>
                        <a14:foregroundMark x1="25167" y1="10917" x2="25167" y2="10917"/>
                        <a14:foregroundMark x1="27000" y1="7250" x2="27000" y2="7250"/>
                        <a14:foregroundMark x1="27000" y1="7250" x2="27000" y2="7250"/>
                        <a14:foregroundMark x1="32083" y1="88917" x2="32083" y2="88917"/>
                        <a14:foregroundMark x1="32083" y1="88917" x2="32083" y2="88917"/>
                        <a14:foregroundMark x1="24542" y1="91833" x2="24542" y2="91833"/>
                        <a14:foregroundMark x1="24542" y1="91833" x2="24542" y2="91833"/>
                        <a14:foregroundMark x1="22208" y1="8917" x2="22208" y2="8917"/>
                        <a14:foregroundMark x1="22208" y1="8917" x2="22208" y2="8917"/>
                        <a14:foregroundMark x1="17625" y1="12500" x2="17625" y2="12500"/>
                        <a14:foregroundMark x1="17625" y1="12500" x2="17625" y2="12500"/>
                        <a14:foregroundMark x1="18583" y1="10583" x2="18583" y2="10583"/>
                        <a14:foregroundMark x1="18583" y1="10583" x2="18583" y2="10583"/>
                        <a14:foregroundMark x1="24208" y1="6917" x2="24208" y2="6917"/>
                        <a14:foregroundMark x1="24208" y1="6917" x2="24208" y2="6917"/>
                        <a14:foregroundMark x1="24208" y1="6917" x2="24208" y2="6917"/>
                        <a14:foregroundMark x1="24208" y1="6917" x2="24208" y2="6917"/>
                        <a14:foregroundMark x1="25333" y1="6917" x2="25333" y2="6917"/>
                        <a14:foregroundMark x1="25333" y1="6917" x2="25333" y2="6917"/>
                        <a14:foregroundMark x1="28958" y1="6583" x2="21875" y2="7583"/>
                        <a14:foregroundMark x1="73708" y1="9917" x2="73875" y2="8917"/>
                        <a14:foregroundMark x1="70417" y1="7583" x2="70417" y2="7583"/>
                        <a14:foregroundMark x1="70417" y1="7583" x2="70417" y2="7583"/>
                        <a14:foregroundMark x1="70583" y1="6583" x2="70583" y2="6583"/>
                        <a14:foregroundMark x1="70583" y1="6583" x2="70583" y2="6583"/>
                        <a14:backgroundMark x1="24042" y1="4000" x2="59125" y2="250"/>
                        <a14:backgroundMark x1="59125" y1="250" x2="39250" y2="250"/>
                        <a14:backgroundMark x1="39250" y1="250" x2="58500" y2="1500"/>
                        <a14:backgroundMark x1="58500" y1="1500" x2="54792" y2="4000"/>
                      </a14:backgroundRemoval>
                    </a14:imgEffect>
                  </a14:imgLayer>
                </a14:imgProps>
              </a:ext>
            </a:extLst>
          </a:blip>
          <a:srcRect l="3165" r="9419" b="5066"/>
          <a:stretch/>
        </p:blipFill>
        <p:spPr>
          <a:xfrm>
            <a:off x="6195704" y="2009018"/>
            <a:ext cx="2684021" cy="1457411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90D3DEB0-6AB2-4C4A-854F-062F9D00A7C2}"/>
              </a:ext>
            </a:extLst>
          </p:cNvPr>
          <p:cNvSpPr txBox="1"/>
          <p:nvPr/>
        </p:nvSpPr>
        <p:spPr>
          <a:xfrm>
            <a:off x="6275809" y="204938"/>
            <a:ext cx="2355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Cloud Optical Depth (COD)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3FDAA41-9DDD-BD42-9577-13203B364D6E}"/>
              </a:ext>
            </a:extLst>
          </p:cNvPr>
          <p:cNvSpPr txBox="1"/>
          <p:nvPr/>
        </p:nvSpPr>
        <p:spPr>
          <a:xfrm>
            <a:off x="6538628" y="1831590"/>
            <a:ext cx="1923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Surface Altitude (ALT)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902CCF4-7B82-1147-A7E7-C02F9CE2484C}"/>
              </a:ext>
            </a:extLst>
          </p:cNvPr>
          <p:cNvSpPr txBox="1"/>
          <p:nvPr/>
        </p:nvSpPr>
        <p:spPr>
          <a:xfrm>
            <a:off x="1850261" y="5826692"/>
            <a:ext cx="136659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LW</a:t>
            </a:r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E3E3109-9C63-A045-8E44-87AA31B88C8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750" b="93000" l="3917" r="88000">
                        <a14:foregroundMark x1="8000" y1="61667" x2="8000" y2="61667"/>
                        <a14:foregroundMark x1="3917" y1="42583" x2="3917" y2="42583"/>
                        <a14:foregroundMark x1="83042" y1="71250" x2="83042" y2="71250"/>
                        <a14:foregroundMark x1="85083" y1="60333" x2="85083" y2="60333"/>
                        <a14:foregroundMark x1="85792" y1="39833" x2="85792" y2="39833"/>
                        <a14:foregroundMark x1="85083" y1="63083" x2="85083" y2="63083"/>
                        <a14:foregroundMark x1="85792" y1="43917" x2="85792" y2="43917"/>
                        <a14:foregroundMark x1="62583" y1="12583" x2="62583" y2="12583"/>
                        <a14:foregroundMark x1="56458" y1="12583" x2="56458" y2="12583"/>
                        <a14:foregroundMark x1="56458" y1="12583" x2="56458" y2="12583"/>
                        <a14:foregroundMark x1="42125" y1="8500" x2="42125" y2="8500"/>
                        <a14:foregroundMark x1="42125" y1="8500" x2="42125" y2="8500"/>
                        <a14:foregroundMark x1="61208" y1="93083" x2="61208" y2="93083"/>
                        <a14:foregroundMark x1="61208" y1="93083" x2="61208" y2="93083"/>
                        <a14:foregroundMark x1="81667" y1="49417" x2="81667" y2="49417"/>
                        <a14:foregroundMark x1="81667" y1="49417" x2="81667" y2="49417"/>
                        <a14:foregroundMark x1="81667" y1="49417" x2="81667" y2="49417"/>
                        <a14:foregroundMark x1="81667" y1="42583" x2="81667" y2="42583"/>
                        <a14:foregroundMark x1="81667" y1="42583" x2="81667" y2="42583"/>
                        <a14:foregroundMark x1="81667" y1="42583" x2="81667" y2="42583"/>
                        <a14:foregroundMark x1="84708" y1="46667" x2="84708" y2="46667"/>
                        <a14:foregroundMark x1="84708" y1="46667" x2="84708" y2="46667"/>
                        <a14:foregroundMark x1="84500" y1="53833" x2="84500" y2="53833"/>
                        <a14:foregroundMark x1="84500" y1="53833" x2="84500" y2="53833"/>
                        <a14:foregroundMark x1="84500" y1="53833" x2="84500" y2="53833"/>
                        <a14:foregroundMark x1="84500" y1="53833" x2="84500" y2="53833"/>
                        <a14:foregroundMark x1="84500" y1="53833" x2="84500" y2="53833"/>
                        <a14:foregroundMark x1="82708" y1="56583" x2="82708" y2="56583"/>
                        <a14:foregroundMark x1="82708" y1="56583" x2="82708" y2="56583"/>
                        <a14:foregroundMark x1="84292" y1="32833" x2="84292" y2="32833"/>
                        <a14:foregroundMark x1="84292" y1="32833" x2="84292" y2="32833"/>
                        <a14:foregroundMark x1="67042" y1="8250" x2="67042" y2="8250"/>
                        <a14:foregroundMark x1="67042" y1="8250" x2="67042" y2="8250"/>
                        <a14:foregroundMark x1="62500" y1="5833" x2="62500" y2="5833"/>
                        <a14:foregroundMark x1="62500" y1="5833" x2="62500" y2="5833"/>
                        <a14:foregroundMark x1="60708" y1="5833" x2="60708" y2="5833"/>
                        <a14:foregroundMark x1="60708" y1="5833" x2="60708" y2="5833"/>
                        <a14:foregroundMark x1="65292" y1="9417" x2="65292" y2="9417"/>
                        <a14:foregroundMark x1="65292" y1="9417" x2="65292" y2="9417"/>
                        <a14:foregroundMark x1="66250" y1="12583" x2="66250" y2="12583"/>
                        <a14:foregroundMark x1="66250" y1="12583" x2="66250" y2="12583"/>
                        <a14:foregroundMark x1="70042" y1="12583" x2="70042" y2="12583"/>
                        <a14:foregroundMark x1="70042" y1="12583" x2="70042" y2="12583"/>
                        <a14:foregroundMark x1="82708" y1="57000" x2="82708" y2="57000"/>
                        <a14:foregroundMark x1="82708" y1="57000" x2="82708" y2="57000"/>
                        <a14:foregroundMark x1="81958" y1="50167" x2="81958" y2="50167"/>
                        <a14:foregroundMark x1="81958" y1="50167" x2="81958" y2="50167"/>
                        <a14:foregroundMark x1="81958" y1="50167" x2="81958" y2="50167"/>
                        <a14:foregroundMark x1="81958" y1="47917" x2="84208" y2="44167"/>
                        <a14:foregroundMark x1="80833" y1="54750" x2="81583" y2="60750"/>
                        <a14:foregroundMark x1="40958" y1="11083" x2="25542" y2="13333"/>
                        <a14:foregroundMark x1="25542" y1="13333" x2="41583" y2="9750"/>
                        <a14:foregroundMark x1="41583" y1="9750" x2="71417" y2="13333"/>
                        <a14:foregroundMark x1="72542" y1="12583" x2="67292" y2="11083"/>
                        <a14:foregroundMark x1="69542" y1="11083" x2="69542" y2="11083"/>
                        <a14:foregroundMark x1="69542" y1="11083" x2="69542" y2="11083"/>
                        <a14:foregroundMark x1="71792" y1="11083" x2="71792" y2="11083"/>
                        <a14:foregroundMark x1="71792" y1="11083" x2="71792" y2="11083"/>
                        <a14:foregroundMark x1="68792" y1="8833" x2="68417" y2="5833"/>
                        <a14:foregroundMark x1="26667" y1="12583" x2="36083" y2="7333"/>
                        <a14:foregroundMark x1="23667" y1="12583" x2="23667" y2="12583"/>
                        <a14:foregroundMark x1="23667" y1="12583" x2="23667" y2="12583"/>
                        <a14:foregroundMark x1="23667" y1="12583" x2="23667" y2="12583"/>
                        <a14:foregroundMark x1="88000" y1="47917" x2="88000" y2="47917"/>
                        <a14:foregroundMark x1="88000" y1="47917" x2="88000" y2="47917"/>
                        <a14:foregroundMark x1="81958" y1="57000" x2="81958" y2="57000"/>
                        <a14:foregroundMark x1="81958" y1="57000" x2="81958" y2="57000"/>
                        <a14:foregroundMark x1="81583" y1="61500" x2="84958" y2="50167"/>
                        <a14:foregroundMark x1="66542" y1="10333" x2="68792" y2="7333"/>
                        <a14:foregroundMark x1="69167" y1="9583" x2="69167" y2="9583"/>
                        <a14:foregroundMark x1="69167" y1="9583" x2="69167" y2="9583"/>
                        <a14:foregroundMark x1="69167" y1="9583" x2="69167" y2="9583"/>
                        <a14:foregroundMark x1="47750" y1="19333" x2="47750" y2="19333"/>
                        <a14:foregroundMark x1="47750" y1="19333" x2="47750" y2="19333"/>
                        <a14:foregroundMark x1="21792" y1="11083" x2="21792" y2="11083"/>
                        <a14:foregroundMark x1="21792" y1="11083" x2="21792" y2="11083"/>
                        <a14:foregroundMark x1="23292" y1="11083" x2="31958" y2="8833"/>
                        <a14:foregroundMark x1="17292" y1="11833" x2="17292" y2="11833"/>
                        <a14:foregroundMark x1="17292" y1="11833" x2="17292" y2="11833"/>
                        <a14:foregroundMark x1="18792" y1="11833" x2="18792" y2="11833"/>
                        <a14:foregroundMark x1="18792" y1="11833" x2="18792" y2="11833"/>
                        <a14:foregroundMark x1="72542" y1="12583" x2="72542" y2="12583"/>
                        <a14:foregroundMark x1="72542" y1="12583" x2="72542" y2="12583"/>
                        <a14:foregroundMark x1="69167" y1="9583" x2="69167" y2="9583"/>
                        <a14:foregroundMark x1="69167" y1="9583" x2="69167" y2="9583"/>
                        <a14:foregroundMark x1="74833" y1="14833" x2="69542" y2="6583"/>
                        <a14:foregroundMark x1="73292" y1="11083" x2="73292" y2="11083"/>
                        <a14:foregroundMark x1="73292" y1="11083" x2="73292" y2="11083"/>
                        <a14:foregroundMark x1="62042" y1="88583" x2="62042" y2="88583"/>
                        <a14:foregroundMark x1="62042" y1="88583" x2="62042" y2="88583"/>
                        <a14:foregroundMark x1="60917" y1="89333" x2="59792" y2="87833"/>
                        <a14:foregroundMark x1="66542" y1="89333" x2="64292" y2="87833"/>
                      </a14:backgroundRemoval>
                    </a14:imgEffect>
                  </a14:imgLayer>
                </a14:imgProps>
              </a:ext>
            </a:extLst>
          </a:blip>
          <a:srcRect l="3586" r="9462"/>
          <a:stretch/>
        </p:blipFill>
        <p:spPr>
          <a:xfrm>
            <a:off x="393829" y="394788"/>
            <a:ext cx="2710485" cy="155863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F7DCF5F-F399-864D-AB82-CFA705D6304A}"/>
              </a:ext>
            </a:extLst>
          </p:cNvPr>
          <p:cNvSpPr txBox="1"/>
          <p:nvPr/>
        </p:nvSpPr>
        <p:spPr>
          <a:xfrm>
            <a:off x="546936" y="212331"/>
            <a:ext cx="26977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Eff. Emission Temperature (T) 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7CA6D195-2A3F-C643-983F-12EC94F857B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000" b="92750" l="4542" r="87500">
                        <a14:foregroundMark x1="4542" y1="48417" x2="4542" y2="48417"/>
                        <a14:foregroundMark x1="83417" y1="65417" x2="83417" y2="65417"/>
                        <a14:foregroundMark x1="85375" y1="38000" x2="85375" y2="38000"/>
                        <a14:foregroundMark x1="56042" y1="11917" x2="56042" y2="11917"/>
                        <a14:foregroundMark x1="56042" y1="11917" x2="56042" y2="11917"/>
                        <a14:foregroundMark x1="56042" y1="11917" x2="56042" y2="11917"/>
                        <a14:foregroundMark x1="63875" y1="10667" x2="63875" y2="10667"/>
                        <a14:foregroundMark x1="63875" y1="10667" x2="63875" y2="10667"/>
                        <a14:foregroundMark x1="63875" y1="10667" x2="63875" y2="10667"/>
                        <a14:foregroundMark x1="63875" y1="10667" x2="63875" y2="10667"/>
                        <a14:foregroundMark x1="63875" y1="10667" x2="63875" y2="10667"/>
                        <a14:foregroundMark x1="63875" y1="10667" x2="63875" y2="10667"/>
                        <a14:foregroundMark x1="63875" y1="10667" x2="63875" y2="10667"/>
                        <a14:foregroundMark x1="67125" y1="17167" x2="67125" y2="17167"/>
                        <a14:foregroundMark x1="67125" y1="17167" x2="67125" y2="17167"/>
                        <a14:foregroundMark x1="65167" y1="10667" x2="65167" y2="10667"/>
                        <a14:foregroundMark x1="65167" y1="10667" x2="65167" y2="10667"/>
                        <a14:foregroundMark x1="65167" y1="10667" x2="65167" y2="10667"/>
                        <a14:foregroundMark x1="65167" y1="10667" x2="65167" y2="10667"/>
                        <a14:foregroundMark x1="71708" y1="13250" x2="71708" y2="13250"/>
                        <a14:foregroundMark x1="71708" y1="13250" x2="71708" y2="13250"/>
                        <a14:foregroundMark x1="66500" y1="11917" x2="66500" y2="11917"/>
                        <a14:foregroundMark x1="66500" y1="11917" x2="66500" y2="11917"/>
                        <a14:foregroundMark x1="69083" y1="14500" x2="69083" y2="14500"/>
                        <a14:foregroundMark x1="58000" y1="92750" x2="58000" y2="92750"/>
                        <a14:foregroundMark x1="69542" y1="9000" x2="69542" y2="9000"/>
                        <a14:foregroundMark x1="77125" y1="13583" x2="77125" y2="13583"/>
                        <a14:foregroundMark x1="87500" y1="46417" x2="87500" y2="46417"/>
                        <a14:foregroundMark x1="60958" y1="88417" x2="60958" y2="88417"/>
                        <a14:foregroundMark x1="61458" y1="88417" x2="61458" y2="88417"/>
                        <a14:foregroundMark x1="61458" y1="88417" x2="61458" y2="88417"/>
                        <a14:foregroundMark x1="61708" y1="87917" x2="61708" y2="87917"/>
                        <a14:foregroundMark x1="61708" y1="87917" x2="61708" y2="87917"/>
                        <a14:foregroundMark x1="74083" y1="12583" x2="74083" y2="12583"/>
                        <a14:foregroundMark x1="74083" y1="12583" x2="74083" y2="12583"/>
                      </a14:backgroundRemoval>
                    </a14:imgEffect>
                  </a14:imgLayer>
                </a14:imgProps>
              </a:ext>
            </a:extLst>
          </a:blip>
          <a:srcRect l="3276" r="10237"/>
          <a:stretch/>
        </p:blipFill>
        <p:spPr>
          <a:xfrm>
            <a:off x="3208348" y="386761"/>
            <a:ext cx="2751478" cy="1590675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E41E3326-5AF3-834F-A52D-6874A856BE0D}"/>
              </a:ext>
            </a:extLst>
          </p:cNvPr>
          <p:cNvSpPr txBox="1"/>
          <p:nvPr/>
        </p:nvSpPr>
        <p:spPr>
          <a:xfrm>
            <a:off x="3756142" y="198476"/>
            <a:ext cx="17556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Cloud Fraction (CF)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9789C8-005E-E344-8AF3-ED21CFDE2B02}"/>
              </a:ext>
            </a:extLst>
          </p:cNvPr>
          <p:cNvSpPr txBox="1"/>
          <p:nvPr/>
        </p:nvSpPr>
        <p:spPr>
          <a:xfrm>
            <a:off x="3314369" y="1817974"/>
            <a:ext cx="29172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Lower Tropospheric Stability (LTS)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DEE67CF-52E0-654C-9D04-71A2AE942E42}"/>
              </a:ext>
            </a:extLst>
          </p:cNvPr>
          <p:cNvCxnSpPr>
            <a:cxnSpLocks/>
          </p:cNvCxnSpPr>
          <p:nvPr/>
        </p:nvCxnSpPr>
        <p:spPr>
          <a:xfrm flipH="1" flipV="1">
            <a:off x="6082984" y="4924524"/>
            <a:ext cx="2" cy="299500"/>
          </a:xfrm>
          <a:prstGeom prst="line">
            <a:avLst/>
          </a:prstGeom>
          <a:ln w="31750"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28C2398-7A50-184D-81C7-13DBC1AB0B86}"/>
              </a:ext>
            </a:extLst>
          </p:cNvPr>
          <p:cNvSpPr/>
          <p:nvPr/>
        </p:nvSpPr>
        <p:spPr>
          <a:xfrm>
            <a:off x="1161221" y="4330087"/>
            <a:ext cx="2917722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X = </a:t>
            </a:r>
          </a:p>
          <a:p>
            <a:endParaRPr lang="en-US" sz="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T, CF, COD, CT, PWV, LTS, ALT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33A5E937-F1EA-7C43-A92C-958F6E305169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750" b="91000" l="6167" r="86625">
                        <a14:foregroundMark x1="7708" y1="30917" x2="7083" y2="63000"/>
                        <a14:foregroundMark x1="7083" y1="63000" x2="7833" y2="30667"/>
                        <a14:foregroundMark x1="7833" y1="30667" x2="7250" y2="63167"/>
                        <a14:foregroundMark x1="7250" y1="63167" x2="6167" y2="33250"/>
                        <a14:foregroundMark x1="14625" y1="16333" x2="30500" y2="8583"/>
                        <a14:foregroundMark x1="30500" y1="8583" x2="48750" y2="9417"/>
                        <a14:foregroundMark x1="48750" y1="9417" x2="64750" y2="7250"/>
                        <a14:foregroundMark x1="64750" y1="7250" x2="49417" y2="18667"/>
                        <a14:foregroundMark x1="49417" y1="18667" x2="32792" y2="18667"/>
                        <a14:foregroundMark x1="32792" y1="18667" x2="67000" y2="10167"/>
                        <a14:foregroundMark x1="67000" y1="10167" x2="29875" y2="13250"/>
                        <a14:foregroundMark x1="29875" y1="13250" x2="48042" y2="5583"/>
                        <a14:foregroundMark x1="48042" y1="5583" x2="62000" y2="5583"/>
                        <a14:foregroundMark x1="69667" y1="4750" x2="69667" y2="4750"/>
                        <a14:foregroundMark x1="70458" y1="11667" x2="71208" y2="14000"/>
                        <a14:foregroundMark x1="72000" y1="9417" x2="72000" y2="9417"/>
                        <a14:foregroundMark x1="72000" y1="9417" x2="72000" y2="9417"/>
                        <a14:foregroundMark x1="75833" y1="17083" x2="71625" y2="13250"/>
                        <a14:foregroundMark x1="72750" y1="12500" x2="72750" y2="12500"/>
                        <a14:foregroundMark x1="72750" y1="12500" x2="72750" y2="12500"/>
                        <a14:foregroundMark x1="66583" y1="7833" x2="66583" y2="7833"/>
                        <a14:foregroundMark x1="66583" y1="7833" x2="66583" y2="7833"/>
                        <a14:foregroundMark x1="73167" y1="11667" x2="73167" y2="11667"/>
                        <a14:foregroundMark x1="73167" y1="11667" x2="73167" y2="11667"/>
                        <a14:foregroundMark x1="74292" y1="11667" x2="74292" y2="11667"/>
                        <a14:foregroundMark x1="74292" y1="11667" x2="74292" y2="11667"/>
                        <a14:foregroundMark x1="82792" y1="41750" x2="82792" y2="41750"/>
                        <a14:foregroundMark x1="82792" y1="41750" x2="82792" y2="41750"/>
                        <a14:foregroundMark x1="83167" y1="45583" x2="83167" y2="45583"/>
                        <a14:foregroundMark x1="83167" y1="45583" x2="83167" y2="45583"/>
                        <a14:foregroundMark x1="83917" y1="45583" x2="83917" y2="45583"/>
                        <a14:foregroundMark x1="83917" y1="45583" x2="83917" y2="45583"/>
                        <a14:foregroundMark x1="86625" y1="51000" x2="86625" y2="51000"/>
                        <a14:foregroundMark x1="86625" y1="51000" x2="86625" y2="51000"/>
                        <a14:foregroundMark x1="61583" y1="91000" x2="61583" y2="91000"/>
                        <a14:foregroundMark x1="61583" y1="91000" x2="61583" y2="91000"/>
                        <a14:foregroundMark x1="60833" y1="87917" x2="60833" y2="87917"/>
                        <a14:foregroundMark x1="60833" y1="87917" x2="60833" y2="87917"/>
                        <a14:foregroundMark x1="62375" y1="87917" x2="62375" y2="87917"/>
                        <a14:foregroundMark x1="62375" y1="87917" x2="62375" y2="87917"/>
                      </a14:backgroundRemoval>
                    </a14:imgEffect>
                  </a14:imgLayer>
                </a14:imgProps>
              </a:ext>
            </a:extLst>
          </a:blip>
          <a:srcRect r="9503"/>
          <a:stretch/>
        </p:blipFill>
        <p:spPr>
          <a:xfrm>
            <a:off x="8916864" y="450382"/>
            <a:ext cx="2821041" cy="155863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1708E3C-22D8-B849-AFAB-726F53F21E48}"/>
              </a:ext>
            </a:extLst>
          </p:cNvPr>
          <p:cNvSpPr txBox="1"/>
          <p:nvPr/>
        </p:nvSpPr>
        <p:spPr>
          <a:xfrm>
            <a:off x="4854331" y="5146777"/>
            <a:ext cx="2569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Surface Longwave Flux (LW</a:t>
            </a:r>
            <a:r>
              <a:rPr lang="en-US" sz="1400" b="1" dirty="0">
                <a:latin typeface="Helvetica" pitchFamily="2" charset="0"/>
                <a:cs typeface="Times New Roman" panose="02020603050405020304" pitchFamily="18" charset="0"/>
              </a:rPr>
              <a:t>↓)</a:t>
            </a:r>
            <a:endParaRPr lang="en-US" sz="1400" dirty="0">
              <a:latin typeface="Helvetica" pitchFamily="2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F1E0897-74A0-724F-9E7B-1323E37352B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7917" b="90000" l="6792" r="90000">
                        <a14:foregroundMark x1="7708" y1="35333" x2="6792" y2="60417"/>
                        <a14:foregroundMark x1="6792" y1="60417" x2="7250" y2="61917"/>
                        <a14:foregroundMark x1="26833" y1="90000" x2="31250" y2="90000"/>
                        <a14:foregroundMark x1="31250" y1="90000" x2="46000" y2="87583"/>
                        <a14:foregroundMark x1="46000" y1="87583" x2="50333" y2="88083"/>
                        <a14:foregroundMark x1="50333" y1="88083" x2="54833" y2="87833"/>
                        <a14:foregroundMark x1="54833" y1="87833" x2="58500" y2="87833"/>
                        <a14:foregroundMark x1="62042" y1="87833" x2="62042" y2="87833"/>
                        <a14:foregroundMark x1="62042" y1="87833" x2="62042" y2="87833"/>
                        <a14:foregroundMark x1="84875" y1="45500" x2="84875" y2="45500"/>
                        <a14:foregroundMark x1="84875" y1="45500" x2="84875" y2="45500"/>
                        <a14:foregroundMark x1="83792" y1="32583" x2="83958" y2="53417"/>
                        <a14:foregroundMark x1="83958" y1="53417" x2="83042" y2="58833"/>
                        <a14:foregroundMark x1="71625" y1="10000" x2="24500" y2="7917"/>
                        <a14:foregroundMark x1="24500" y1="7917" x2="18667" y2="12500"/>
                        <a14:foregroundMark x1="73750" y1="9750" x2="73750" y2="9750"/>
                        <a14:foregroundMark x1="73750" y1="9750" x2="73750" y2="9750"/>
                        <a14:foregroundMark x1="75625" y1="12167" x2="75625" y2="12167"/>
                        <a14:foregroundMark x1="75625" y1="12167" x2="75625" y2="12167"/>
                        <a14:foregroundMark x1="77458" y1="12833" x2="77458" y2="12833"/>
                        <a14:foregroundMark x1="77458" y1="12833" x2="77458" y2="12833"/>
                        <a14:foregroundMark x1="47833" y1="43333" x2="47833" y2="43333"/>
                        <a14:foregroundMark x1="47833" y1="43333" x2="47833" y2="43333"/>
                        <a14:foregroundMark x1="47833" y1="43333" x2="47375" y2="53083"/>
                        <a14:foregroundMark x1="47375" y1="53083" x2="49208" y2="390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6757" y="2009018"/>
            <a:ext cx="3051919" cy="152596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1DD63F72-8439-E84F-A6EE-34125F949DB6}"/>
              </a:ext>
            </a:extLst>
          </p:cNvPr>
          <p:cNvSpPr txBox="1"/>
          <p:nvPr/>
        </p:nvSpPr>
        <p:spPr>
          <a:xfrm>
            <a:off x="572049" y="1816287"/>
            <a:ext cx="242515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Eff. Cloud Temperature (CT)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BA021497-2449-6242-8154-08851A004590}"/>
              </a:ext>
            </a:extLst>
          </p:cNvPr>
          <p:cNvSpPr/>
          <p:nvPr/>
        </p:nvSpPr>
        <p:spPr>
          <a:xfrm>
            <a:off x="7972012" y="3772141"/>
            <a:ext cx="355704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Standardize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 prior to training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800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Train on day &amp; night footprints for multiple days from same month of the previous year</a:t>
            </a:r>
          </a:p>
          <a:p>
            <a:pPr algn="ctr"/>
            <a:endParaRPr lang="en-US" sz="800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Evaluate generalization performance &amp; tune hyperparameters using: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  <a:cs typeface="Times New Roman" panose="02020603050405020304" pitchFamily="18" charset="0"/>
            </a:endParaRPr>
          </a:p>
          <a:p>
            <a:pPr lvl="1" algn="ctr"/>
            <a:endParaRPr lang="en-US" sz="1000" dirty="0">
              <a:latin typeface="Helvetica" pitchFamily="2" charset="0"/>
              <a:cs typeface="Times New Roman" panose="02020603050405020304" pitchFamily="18" charset="0"/>
            </a:endParaRPr>
          </a:p>
          <a:p>
            <a:pPr lvl="1" algn="ctr"/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K-Fold Cross Validation (CV) </a:t>
            </a:r>
          </a:p>
          <a:p>
            <a:pPr lvl="1" algn="ctr"/>
            <a:endParaRPr lang="en-US" sz="1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 algn="ctr"/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Randomized Grid Search CV</a:t>
            </a:r>
          </a:p>
          <a:p>
            <a:pPr lvl="1"/>
            <a:endParaRPr lang="en-US" sz="1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8D371F4-7F97-1F44-A853-318E23BB90D6}"/>
              </a:ext>
            </a:extLst>
          </p:cNvPr>
          <p:cNvSpPr/>
          <p:nvPr/>
        </p:nvSpPr>
        <p:spPr>
          <a:xfrm>
            <a:off x="796499" y="3791218"/>
            <a:ext cx="34066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Provides functional mappings between meteorological parameters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   that are physically relevant and readily available in the FLASHFlux data processing stream &amp; the CRS flux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523BEC6-EA31-8C41-B77A-6EB21BC8CE3F}"/>
              </a:ext>
            </a:extLst>
          </p:cNvPr>
          <p:cNvSpPr/>
          <p:nvPr/>
        </p:nvSpPr>
        <p:spPr>
          <a:xfrm>
            <a:off x="4832545" y="3799207"/>
            <a:ext cx="2526910" cy="999241"/>
          </a:xfrm>
          <a:prstGeom prst="rect">
            <a:avLst/>
          </a:prstGeom>
          <a:ln w="53975">
            <a:solidFill>
              <a:schemeClr val="accent5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u="sng" dirty="0">
                <a:latin typeface="Helvetica" pitchFamily="2" charset="0"/>
                <a:cs typeface="Times New Roman" panose="02020603050405020304" pitchFamily="18" charset="0"/>
              </a:rPr>
              <a:t>Supervised ML Algorithms</a:t>
            </a:r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Random Forest</a:t>
            </a:r>
          </a:p>
          <a:p>
            <a:pPr algn="ctr"/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Deep Neural Network</a:t>
            </a:r>
          </a:p>
          <a:p>
            <a:pPr algn="ctr"/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XGBoost</a:t>
            </a:r>
          </a:p>
        </p:txBody>
      </p:sp>
    </p:spTree>
    <p:extLst>
      <p:ext uri="{BB962C8B-B14F-4D97-AF65-F5344CB8AC3E}">
        <p14:creationId xmlns:p14="http://schemas.microsoft.com/office/powerpoint/2010/main" val="775678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78877C-D47F-054E-9ACA-0F84F21940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193" y="0"/>
            <a:ext cx="11263614" cy="6858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96757B-292D-A44C-B42B-5E26ACEC3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B27338-F74E-2748-9C81-DB0D9807C72F}"/>
              </a:ext>
            </a:extLst>
          </p:cNvPr>
          <p:cNvSpPr txBox="1"/>
          <p:nvPr/>
        </p:nvSpPr>
        <p:spPr>
          <a:xfrm>
            <a:off x="695726" y="189241"/>
            <a:ext cx="72076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Helvetica" pitchFamily="2" charset="0"/>
                <a:cs typeface="Times New Roman" panose="02020603050405020304" pitchFamily="18" charset="0"/>
              </a:rPr>
              <a:t>LW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endParaRPr lang="en-US" dirty="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379E2B6-5DCF-0C48-8AFC-CD74954A2650}"/>
              </a:ext>
            </a:extLst>
          </p:cNvPr>
          <p:cNvSpPr/>
          <p:nvPr/>
        </p:nvSpPr>
        <p:spPr>
          <a:xfrm>
            <a:off x="4848155" y="471351"/>
            <a:ext cx="1411968" cy="184666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4158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B0F8F62D-544A-A64C-961F-2121360F0B2C}"/>
              </a:ext>
            </a:extLst>
          </p:cNvPr>
          <p:cNvSpPr/>
          <p:nvPr/>
        </p:nvSpPr>
        <p:spPr>
          <a:xfrm>
            <a:off x="267953" y="161069"/>
            <a:ext cx="11656095" cy="3357753"/>
          </a:xfrm>
          <a:prstGeom prst="roundRect">
            <a:avLst/>
          </a:prstGeom>
          <a:noFill/>
          <a:ln w="444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F72FD57-B634-CC41-91D3-0B01C4C9B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964416-0A15-EB45-B54A-9FDAAE79F5DC}"/>
              </a:ext>
            </a:extLst>
          </p:cNvPr>
          <p:cNvSpPr/>
          <p:nvPr/>
        </p:nvSpPr>
        <p:spPr>
          <a:xfrm>
            <a:off x="503483" y="6406597"/>
            <a:ext cx="254745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iii. CRS / FLASHFlux Machine Learning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30D9DE6-C255-D340-8C4C-AA94FF977518}"/>
              </a:ext>
            </a:extLst>
          </p:cNvPr>
          <p:cNvSpPr txBox="1"/>
          <p:nvPr/>
        </p:nvSpPr>
        <p:spPr>
          <a:xfrm>
            <a:off x="6633254" y="212331"/>
            <a:ext cx="18244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TOA Insolation (INS)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542DA252-D1DF-2A48-9DA5-A9D4FC450D74}"/>
              </a:ext>
            </a:extLst>
          </p:cNvPr>
          <p:cNvCxnSpPr>
            <a:cxnSpLocks/>
            <a:endCxn id="2" idx="2"/>
          </p:cNvCxnSpPr>
          <p:nvPr/>
        </p:nvCxnSpPr>
        <p:spPr>
          <a:xfrm flipH="1" flipV="1">
            <a:off x="6096001" y="3518822"/>
            <a:ext cx="2" cy="266842"/>
          </a:xfrm>
          <a:prstGeom prst="line">
            <a:avLst/>
          </a:prstGeom>
          <a:ln w="31750"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2" name="Picture 71">
            <a:extLst>
              <a:ext uri="{FF2B5EF4-FFF2-40B4-BE49-F238E27FC236}">
                <a16:creationId xmlns:a16="http://schemas.microsoft.com/office/drawing/2014/main" id="{5D672573-68F8-7F43-8064-4EEC6394A7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1833" l="3875" r="89167">
                        <a14:foregroundMark x1="20000" y1="53917" x2="20000" y2="53917"/>
                        <a14:foregroundMark x1="20000" y1="53917" x2="20000" y2="53917"/>
                        <a14:foregroundMark x1="20958" y1="58833" x2="20500" y2="70583"/>
                        <a14:foregroundMark x1="10208" y1="61750" x2="8750" y2="37333"/>
                        <a14:foregroundMark x1="3875" y1="44167" x2="3875" y2="44167"/>
                        <a14:foregroundMark x1="3875" y1="44167" x2="3875" y2="44167"/>
                        <a14:foregroundMark x1="3875" y1="44167" x2="3875" y2="44167"/>
                        <a14:foregroundMark x1="46833" y1="47083" x2="46833" y2="57833"/>
                        <a14:foregroundMark x1="47833" y1="39333" x2="49292" y2="40250"/>
                        <a14:foregroundMark x1="6583" y1="46083" x2="6583" y2="46083"/>
                        <a14:foregroundMark x1="6583" y1="46083" x2="6583" y2="46083"/>
                        <a14:foregroundMark x1="8083" y1="37250" x2="6917" y2="58583"/>
                        <a14:foregroundMark x1="80292" y1="34250" x2="80292" y2="34250"/>
                        <a14:foregroundMark x1="80292" y1="34250" x2="80292" y2="34250"/>
                        <a14:foregroundMark x1="86542" y1="32250" x2="86542" y2="32250"/>
                        <a14:foregroundMark x1="86542" y1="32250" x2="86542" y2="32250"/>
                        <a14:foregroundMark x1="71417" y1="37250" x2="70583" y2="58917"/>
                        <a14:foregroundMark x1="29958" y1="63250" x2="30958" y2="44750"/>
                        <a14:foregroundMark x1="75375" y1="76667" x2="82750" y2="45500"/>
                        <a14:foregroundMark x1="82750" y1="45500" x2="84417" y2="27000"/>
                        <a14:foregroundMark x1="84083" y1="37583" x2="84083" y2="37583"/>
                        <a14:foregroundMark x1="84083" y1="37583" x2="84083" y2="37583"/>
                        <a14:foregroundMark x1="84417" y1="35583" x2="84417" y2="35583"/>
                        <a14:foregroundMark x1="84417" y1="35583" x2="84417" y2="35583"/>
                        <a14:foregroundMark x1="84417" y1="42167" x2="84417" y2="42167"/>
                        <a14:foregroundMark x1="84417" y1="42167" x2="84417" y2="42167"/>
                        <a14:foregroundMark x1="84417" y1="48083" x2="84417" y2="48083"/>
                        <a14:foregroundMark x1="84417" y1="48083" x2="84417" y2="48083"/>
                        <a14:foregroundMark x1="85250" y1="44750" x2="85250" y2="44750"/>
                        <a14:foregroundMark x1="85250" y1="44750" x2="85250" y2="44750"/>
                        <a14:foregroundMark x1="82292" y1="55000" x2="82292" y2="55000"/>
                        <a14:foregroundMark x1="82292" y1="55000" x2="82292" y2="55000"/>
                        <a14:foregroundMark x1="83917" y1="55667" x2="83917" y2="55667"/>
                        <a14:foregroundMark x1="83917" y1="55667" x2="83917" y2="55667"/>
                        <a14:foregroundMark x1="82292" y1="57333" x2="82292" y2="57333"/>
                        <a14:foregroundMark x1="82292" y1="57333" x2="82292" y2="57333"/>
                        <a14:foregroundMark x1="82458" y1="61250" x2="82458" y2="61250"/>
                        <a14:foregroundMark x1="82458" y1="61250" x2="82458" y2="61250"/>
                        <a14:foregroundMark x1="80625" y1="63833" x2="80625" y2="63833"/>
                        <a14:foregroundMark x1="80625" y1="63833" x2="80625" y2="63833"/>
                        <a14:foregroundMark x1="82292" y1="62917" x2="80292" y2="70167"/>
                        <a14:foregroundMark x1="89167" y1="46750" x2="89167" y2="46750"/>
                        <a14:foregroundMark x1="89167" y1="46750" x2="89167" y2="46750"/>
                        <a14:foregroundMark x1="77167" y1="35250" x2="77000" y2="35250"/>
                        <a14:foregroundMark x1="71750" y1="31583" x2="67458" y2="31583"/>
                        <a14:foregroundMark x1="77000" y1="31583" x2="78000" y2="39167"/>
                        <a14:foregroundMark x1="76667" y1="47083" x2="76667" y2="47083"/>
                        <a14:foregroundMark x1="76667" y1="47083" x2="76667" y2="47083"/>
                        <a14:foregroundMark x1="77167" y1="39500" x2="78167" y2="45417"/>
                        <a14:foregroundMark x1="63333" y1="11917" x2="63333" y2="11917"/>
                        <a14:foregroundMark x1="63333" y1="11917" x2="63333" y2="11917"/>
                        <a14:foregroundMark x1="60542" y1="9583" x2="28917" y2="6583"/>
                        <a14:foregroundMark x1="28917" y1="6583" x2="47750" y2="12833"/>
                        <a14:foregroundMark x1="47750" y1="12833" x2="64708" y2="12167"/>
                        <a14:foregroundMark x1="64708" y1="12167" x2="31375" y2="6083"/>
                        <a14:foregroundMark x1="31375" y1="6083" x2="47208" y2="6583"/>
                        <a14:foregroundMark x1="47208" y1="6583" x2="66542" y2="5917"/>
                        <a14:foregroundMark x1="66542" y1="5917" x2="48792" y2="10333"/>
                        <a14:foregroundMark x1="48792" y1="10333" x2="48375" y2="5000"/>
                        <a14:foregroundMark x1="68958" y1="6917" x2="68958" y2="6917"/>
                        <a14:foregroundMark x1="68958" y1="6917" x2="68958" y2="6917"/>
                        <a14:foregroundMark x1="70917" y1="8917" x2="70917" y2="8917"/>
                        <a14:foregroundMark x1="70917" y1="8917" x2="70917" y2="8917"/>
                        <a14:foregroundMark x1="73875" y1="9917" x2="73875" y2="9917"/>
                        <a14:foregroundMark x1="73875" y1="9917" x2="73875" y2="9917"/>
                        <a14:foregroundMark x1="78500" y1="13500" x2="65167" y2="8917"/>
                        <a14:foregroundMark x1="67292" y1="6250" x2="67292" y2="6250"/>
                        <a14:foregroundMark x1="67292" y1="6250" x2="67292" y2="6250"/>
                        <a14:foregroundMark x1="69458" y1="6917" x2="69458" y2="6917"/>
                        <a14:foregroundMark x1="69458" y1="6917" x2="69458" y2="6917"/>
                        <a14:foregroundMark x1="69917" y1="7250" x2="69917" y2="7250"/>
                        <a14:foregroundMark x1="69917" y1="7250" x2="69917" y2="7250"/>
                        <a14:foregroundMark x1="66792" y1="30333" x2="66792" y2="30333"/>
                        <a14:foregroundMark x1="66792" y1="30333" x2="66792" y2="30333"/>
                        <a14:foregroundMark x1="38667" y1="87250" x2="38667" y2="87250"/>
                        <a14:foregroundMark x1="38667" y1="87250" x2="38667" y2="87250"/>
                        <a14:foregroundMark x1="48542" y1="88917" x2="48542" y2="88917"/>
                        <a14:foregroundMark x1="48542" y1="88917" x2="48542" y2="88917"/>
                        <a14:foregroundMark x1="61208" y1="86583" x2="61208" y2="86583"/>
                        <a14:foregroundMark x1="61208" y1="86583" x2="61208" y2="86583"/>
                        <a14:foregroundMark x1="63500" y1="86917" x2="63500" y2="86917"/>
                        <a14:foregroundMark x1="63500" y1="86917" x2="63500" y2="86917"/>
                        <a14:foregroundMark x1="61042" y1="89250" x2="63500" y2="89833"/>
                        <a14:foregroundMark x1="55125" y1="86583" x2="55125" y2="86583"/>
                        <a14:foregroundMark x1="55125" y1="86583" x2="55125" y2="86583"/>
                        <a14:foregroundMark x1="23708" y1="10917" x2="23708" y2="10917"/>
                        <a14:foregroundMark x1="23708" y1="10917" x2="23708" y2="10917"/>
                        <a14:foregroundMark x1="30625" y1="13833" x2="28125" y2="12167"/>
                        <a14:foregroundMark x1="25167" y1="10917" x2="25167" y2="10917"/>
                        <a14:foregroundMark x1="25167" y1="10917" x2="25167" y2="10917"/>
                        <a14:foregroundMark x1="27000" y1="7250" x2="27000" y2="7250"/>
                        <a14:foregroundMark x1="27000" y1="7250" x2="27000" y2="7250"/>
                        <a14:foregroundMark x1="32083" y1="88917" x2="32083" y2="88917"/>
                        <a14:foregroundMark x1="32083" y1="88917" x2="32083" y2="88917"/>
                        <a14:foregroundMark x1="24542" y1="91833" x2="24542" y2="91833"/>
                        <a14:foregroundMark x1="24542" y1="91833" x2="24542" y2="91833"/>
                        <a14:foregroundMark x1="22208" y1="8917" x2="22208" y2="8917"/>
                        <a14:foregroundMark x1="22208" y1="8917" x2="22208" y2="8917"/>
                        <a14:foregroundMark x1="17625" y1="12500" x2="17625" y2="12500"/>
                        <a14:foregroundMark x1="17625" y1="12500" x2="17625" y2="12500"/>
                        <a14:foregroundMark x1="18583" y1="10583" x2="18583" y2="10583"/>
                        <a14:foregroundMark x1="18583" y1="10583" x2="18583" y2="10583"/>
                        <a14:foregroundMark x1="24208" y1="6917" x2="24208" y2="6917"/>
                        <a14:foregroundMark x1="24208" y1="6917" x2="24208" y2="6917"/>
                        <a14:foregroundMark x1="24208" y1="6917" x2="24208" y2="6917"/>
                        <a14:foregroundMark x1="24208" y1="6917" x2="24208" y2="6917"/>
                        <a14:foregroundMark x1="25333" y1="6917" x2="25333" y2="6917"/>
                        <a14:foregroundMark x1="25333" y1="6917" x2="25333" y2="6917"/>
                        <a14:foregroundMark x1="28958" y1="6583" x2="21875" y2="7583"/>
                        <a14:foregroundMark x1="73708" y1="9917" x2="73875" y2="8917"/>
                        <a14:foregroundMark x1="70417" y1="7583" x2="70417" y2="7583"/>
                        <a14:foregroundMark x1="70417" y1="7583" x2="70417" y2="7583"/>
                        <a14:foregroundMark x1="70583" y1="6583" x2="70583" y2="6583"/>
                        <a14:foregroundMark x1="70583" y1="6583" x2="70583" y2="6583"/>
                        <a14:backgroundMark x1="24042" y1="4000" x2="59125" y2="250"/>
                        <a14:backgroundMark x1="59125" y1="250" x2="39250" y2="250"/>
                        <a14:backgroundMark x1="39250" y1="250" x2="58500" y2="1500"/>
                        <a14:backgroundMark x1="58500" y1="1500" x2="54792" y2="4000"/>
                      </a14:backgroundRemoval>
                    </a14:imgEffect>
                  </a14:imgLayer>
                </a14:imgProps>
              </a:ext>
            </a:extLst>
          </a:blip>
          <a:srcRect l="3165" r="9419" b="5066"/>
          <a:stretch/>
        </p:blipFill>
        <p:spPr>
          <a:xfrm>
            <a:off x="6207113" y="2009018"/>
            <a:ext cx="2684021" cy="1457411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53FDAA41-9DDD-BD42-9577-13203B364D6E}"/>
              </a:ext>
            </a:extLst>
          </p:cNvPr>
          <p:cNvSpPr txBox="1"/>
          <p:nvPr/>
        </p:nvSpPr>
        <p:spPr>
          <a:xfrm>
            <a:off x="6538628" y="1831590"/>
            <a:ext cx="19233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Surface Altitude (ALT)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7DCF5F-F399-864D-AB82-CFA705D6304A}"/>
              </a:ext>
            </a:extLst>
          </p:cNvPr>
          <p:cNvSpPr txBox="1"/>
          <p:nvPr/>
        </p:nvSpPr>
        <p:spPr>
          <a:xfrm>
            <a:off x="546936" y="212331"/>
            <a:ext cx="21531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        Cloud Fraction (CF)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E41E3326-5AF3-834F-A52D-6874A856BE0D}"/>
              </a:ext>
            </a:extLst>
          </p:cNvPr>
          <p:cNvSpPr txBox="1"/>
          <p:nvPr/>
        </p:nvSpPr>
        <p:spPr>
          <a:xfrm>
            <a:off x="3480811" y="200865"/>
            <a:ext cx="23551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Cloud Optical Depth (COD)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7DEE67CF-52E0-654C-9D04-71A2AE942E42}"/>
              </a:ext>
            </a:extLst>
          </p:cNvPr>
          <p:cNvCxnSpPr>
            <a:cxnSpLocks/>
          </p:cNvCxnSpPr>
          <p:nvPr/>
        </p:nvCxnSpPr>
        <p:spPr>
          <a:xfrm flipH="1" flipV="1">
            <a:off x="6082984" y="4924524"/>
            <a:ext cx="2" cy="299500"/>
          </a:xfrm>
          <a:prstGeom prst="line">
            <a:avLst/>
          </a:prstGeom>
          <a:ln w="31750">
            <a:head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12B7BC1A-53E6-9041-B749-EF6517EB663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000" b="92750" l="4542" r="87500">
                        <a14:foregroundMark x1="4542" y1="48417" x2="4542" y2="48417"/>
                        <a14:foregroundMark x1="83417" y1="65417" x2="83417" y2="65417"/>
                        <a14:foregroundMark x1="85375" y1="38000" x2="85375" y2="38000"/>
                        <a14:foregroundMark x1="56042" y1="11917" x2="56042" y2="11917"/>
                        <a14:foregroundMark x1="56042" y1="11917" x2="56042" y2="11917"/>
                        <a14:foregroundMark x1="56042" y1="11917" x2="56042" y2="11917"/>
                        <a14:foregroundMark x1="63875" y1="10667" x2="63875" y2="10667"/>
                        <a14:foregroundMark x1="63875" y1="10667" x2="63875" y2="10667"/>
                        <a14:foregroundMark x1="63875" y1="10667" x2="63875" y2="10667"/>
                        <a14:foregroundMark x1="63875" y1="10667" x2="63875" y2="10667"/>
                        <a14:foregroundMark x1="63875" y1="10667" x2="63875" y2="10667"/>
                        <a14:foregroundMark x1="63875" y1="10667" x2="63875" y2="10667"/>
                        <a14:foregroundMark x1="63875" y1="10667" x2="63875" y2="10667"/>
                        <a14:foregroundMark x1="67125" y1="17167" x2="67125" y2="17167"/>
                        <a14:foregroundMark x1="67125" y1="17167" x2="67125" y2="17167"/>
                        <a14:foregroundMark x1="65167" y1="10667" x2="65167" y2="10667"/>
                        <a14:foregroundMark x1="65167" y1="10667" x2="65167" y2="10667"/>
                        <a14:foregroundMark x1="65167" y1="10667" x2="65167" y2="10667"/>
                        <a14:foregroundMark x1="65167" y1="10667" x2="65167" y2="10667"/>
                        <a14:foregroundMark x1="71708" y1="13250" x2="71708" y2="13250"/>
                        <a14:foregroundMark x1="71708" y1="13250" x2="71708" y2="13250"/>
                        <a14:foregroundMark x1="66500" y1="11917" x2="66500" y2="11917"/>
                        <a14:foregroundMark x1="66500" y1="11917" x2="66500" y2="11917"/>
                        <a14:foregroundMark x1="69083" y1="14500" x2="69083" y2="14500"/>
                        <a14:foregroundMark x1="58000" y1="92750" x2="58000" y2="92750"/>
                        <a14:foregroundMark x1="69542" y1="9000" x2="69542" y2="9000"/>
                        <a14:foregroundMark x1="77125" y1="13583" x2="77125" y2="13583"/>
                        <a14:foregroundMark x1="87500" y1="46417" x2="87500" y2="46417"/>
                        <a14:foregroundMark x1="60958" y1="88417" x2="60958" y2="88417"/>
                        <a14:foregroundMark x1="61458" y1="88417" x2="61458" y2="88417"/>
                        <a14:foregroundMark x1="61458" y1="88417" x2="61458" y2="88417"/>
                        <a14:foregroundMark x1="61708" y1="87917" x2="61708" y2="87917"/>
                        <a14:foregroundMark x1="61708" y1="87917" x2="61708" y2="87917"/>
                        <a14:foregroundMark x1="74083" y1="12583" x2="74083" y2="12583"/>
                        <a14:foregroundMark x1="74083" y1="12583" x2="74083" y2="12583"/>
                      </a14:backgroundRemoval>
                    </a14:imgEffect>
                  </a14:imgLayer>
                </a14:imgProps>
              </a:ext>
            </a:extLst>
          </a:blip>
          <a:srcRect l="3276" r="10237"/>
          <a:stretch/>
        </p:blipFill>
        <p:spPr>
          <a:xfrm>
            <a:off x="395994" y="386640"/>
            <a:ext cx="2696059" cy="1558636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DBCE8226-C753-5148-A244-4CC0667CA0F8}"/>
              </a:ext>
            </a:extLst>
          </p:cNvPr>
          <p:cNvSpPr txBox="1"/>
          <p:nvPr/>
        </p:nvSpPr>
        <p:spPr>
          <a:xfrm>
            <a:off x="422139" y="1829760"/>
            <a:ext cx="2734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Precipitable Water Vapor (PWV)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95AACDC6-B7B6-0C41-B669-1E328E31793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417" b="90000" l="6042" r="88667">
                        <a14:foregroundMark x1="6083" y1="44167" x2="6083" y2="44167"/>
                        <a14:foregroundMark x1="6083" y1="44167" x2="6083" y2="44167"/>
                        <a14:foregroundMark x1="24833" y1="10583" x2="24833" y2="10583"/>
                        <a14:foregroundMark x1="24833" y1="10583" x2="24833" y2="10583"/>
                        <a14:foregroundMark x1="59083" y1="7667" x2="59083" y2="7667"/>
                        <a14:foregroundMark x1="59083" y1="7667" x2="59083" y2="7667"/>
                        <a14:foregroundMark x1="82708" y1="26917" x2="86167" y2="57667"/>
                        <a14:foregroundMark x1="86167" y1="57667" x2="82958" y2="64333"/>
                        <a14:foregroundMark x1="87417" y1="50917" x2="88708" y2="43917"/>
                        <a14:foregroundMark x1="25458" y1="9833" x2="41542" y2="10083"/>
                        <a14:foregroundMark x1="41542" y1="10083" x2="63167" y2="7417"/>
                        <a14:foregroundMark x1="61958" y1="89583" x2="61958" y2="89583"/>
                        <a14:foregroundMark x1="61958" y1="89583" x2="61958" y2="89583"/>
                        <a14:foregroundMark x1="48750" y1="37417" x2="47542" y2="55917"/>
                        <a14:foregroundMark x1="75167" y1="35250" x2="75167" y2="35250"/>
                        <a14:foregroundMark x1="75167" y1="35250" x2="75167" y2="35250"/>
                        <a14:foregroundMark x1="75875" y1="34333" x2="70000" y2="40083"/>
                        <a14:foregroundMark x1="72625" y1="11750" x2="72625" y2="11750"/>
                        <a14:foregroundMark x1="72625" y1="11750" x2="72625" y2="11750"/>
                      </a14:backgroundRemoval>
                    </a14:imgEffect>
                  </a14:imgLayer>
                </a14:imgProps>
              </a:ext>
            </a:extLst>
          </a:blip>
          <a:srcRect r="9259"/>
          <a:stretch/>
        </p:blipFill>
        <p:spPr>
          <a:xfrm>
            <a:off x="3169204" y="2005399"/>
            <a:ext cx="2821039" cy="155443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954197C-2F00-0848-BECA-C5F1375EF94B}"/>
              </a:ext>
            </a:extLst>
          </p:cNvPr>
          <p:cNvSpPr txBox="1"/>
          <p:nvPr/>
        </p:nvSpPr>
        <p:spPr>
          <a:xfrm>
            <a:off x="9387976" y="235848"/>
            <a:ext cx="21657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Solar Zenith Angle (SZA)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AFC32C7-73F7-084D-86F3-072C8ADAEF89}"/>
              </a:ext>
            </a:extLst>
          </p:cNvPr>
          <p:cNvSpPr/>
          <p:nvPr/>
        </p:nvSpPr>
        <p:spPr>
          <a:xfrm>
            <a:off x="728087" y="4330087"/>
            <a:ext cx="3326295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X = </a:t>
            </a:r>
          </a:p>
          <a:p>
            <a:endParaRPr lang="en-US" sz="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    INS, SZA, CF, COD, AOD, PWV, ALT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29789C8-005E-E344-8AF3-ED21CFDE2B02}"/>
              </a:ext>
            </a:extLst>
          </p:cNvPr>
          <p:cNvSpPr txBox="1"/>
          <p:nvPr/>
        </p:nvSpPr>
        <p:spPr>
          <a:xfrm>
            <a:off x="3454815" y="1831313"/>
            <a:ext cx="2484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Aerosol Optical Depth (AOD)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63B832A-7BA5-6744-A6C2-46A285CCF76A}"/>
              </a:ext>
            </a:extLst>
          </p:cNvPr>
          <p:cNvSpPr txBox="1"/>
          <p:nvPr/>
        </p:nvSpPr>
        <p:spPr>
          <a:xfrm>
            <a:off x="1849781" y="5826692"/>
            <a:ext cx="140936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</a:t>
            </a:r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</a:t>
            </a:r>
            <a:r>
              <a:rPr lang="en-US" i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r>
              <a:rPr lang="en-US" i="1" baseline="-2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CD6C1C15-D493-8540-A15B-663CE2BA5D7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750" b="91000" l="6167" r="86625">
                        <a14:foregroundMark x1="7708" y1="30917" x2="7083" y2="63000"/>
                        <a14:foregroundMark x1="7083" y1="63000" x2="7833" y2="30667"/>
                        <a14:foregroundMark x1="7833" y1="30667" x2="7250" y2="63167"/>
                        <a14:foregroundMark x1="7250" y1="63167" x2="6167" y2="33250"/>
                        <a14:foregroundMark x1="14625" y1="16333" x2="30500" y2="8583"/>
                        <a14:foregroundMark x1="30500" y1="8583" x2="48750" y2="9417"/>
                        <a14:foregroundMark x1="48750" y1="9417" x2="64750" y2="7250"/>
                        <a14:foregroundMark x1="64750" y1="7250" x2="49417" y2="18667"/>
                        <a14:foregroundMark x1="49417" y1="18667" x2="32792" y2="18667"/>
                        <a14:foregroundMark x1="32792" y1="18667" x2="67000" y2="10167"/>
                        <a14:foregroundMark x1="67000" y1="10167" x2="29875" y2="13250"/>
                        <a14:foregroundMark x1="29875" y1="13250" x2="48042" y2="5583"/>
                        <a14:foregroundMark x1="48042" y1="5583" x2="62000" y2="5583"/>
                        <a14:foregroundMark x1="69667" y1="4750" x2="69667" y2="4750"/>
                        <a14:foregroundMark x1="70458" y1="11667" x2="71208" y2="14000"/>
                        <a14:foregroundMark x1="72000" y1="9417" x2="72000" y2="9417"/>
                        <a14:foregroundMark x1="72000" y1="9417" x2="72000" y2="9417"/>
                        <a14:foregroundMark x1="75833" y1="17083" x2="71625" y2="13250"/>
                        <a14:foregroundMark x1="72750" y1="12500" x2="72750" y2="12500"/>
                        <a14:foregroundMark x1="72750" y1="12500" x2="72750" y2="12500"/>
                        <a14:foregroundMark x1="66583" y1="7833" x2="66583" y2="7833"/>
                        <a14:foregroundMark x1="66583" y1="7833" x2="66583" y2="7833"/>
                        <a14:foregroundMark x1="73167" y1="11667" x2="73167" y2="11667"/>
                        <a14:foregroundMark x1="73167" y1="11667" x2="73167" y2="11667"/>
                        <a14:foregroundMark x1="74292" y1="11667" x2="74292" y2="11667"/>
                        <a14:foregroundMark x1="74292" y1="11667" x2="74292" y2="11667"/>
                        <a14:foregroundMark x1="82792" y1="41750" x2="82792" y2="41750"/>
                        <a14:foregroundMark x1="82792" y1="41750" x2="82792" y2="41750"/>
                        <a14:foregroundMark x1="83167" y1="45583" x2="83167" y2="45583"/>
                        <a14:foregroundMark x1="83167" y1="45583" x2="83167" y2="45583"/>
                        <a14:foregroundMark x1="83917" y1="45583" x2="83917" y2="45583"/>
                        <a14:foregroundMark x1="83917" y1="45583" x2="83917" y2="45583"/>
                        <a14:foregroundMark x1="86625" y1="51000" x2="86625" y2="51000"/>
                        <a14:foregroundMark x1="86625" y1="51000" x2="86625" y2="51000"/>
                        <a14:foregroundMark x1="61583" y1="91000" x2="61583" y2="91000"/>
                        <a14:foregroundMark x1="61583" y1="91000" x2="61583" y2="91000"/>
                        <a14:foregroundMark x1="60833" y1="87917" x2="60833" y2="87917"/>
                        <a14:foregroundMark x1="60833" y1="87917" x2="60833" y2="87917"/>
                        <a14:foregroundMark x1="62375" y1="87917" x2="62375" y2="87917"/>
                        <a14:foregroundMark x1="62375" y1="87917" x2="62375" y2="87917"/>
                      </a14:backgroundRemoval>
                    </a14:imgEffect>
                  </a14:imgLayer>
                </a14:imgProps>
              </a:ext>
            </a:extLst>
          </a:blip>
          <a:srcRect r="9503"/>
          <a:stretch/>
        </p:blipFill>
        <p:spPr>
          <a:xfrm>
            <a:off x="289331" y="1989007"/>
            <a:ext cx="2879874" cy="1558636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72EEC77-ECDF-8B4B-85E3-36D6D2F15867}"/>
              </a:ext>
            </a:extLst>
          </p:cNvPr>
          <p:cNvSpPr txBox="1"/>
          <p:nvPr/>
        </p:nvSpPr>
        <p:spPr>
          <a:xfrm>
            <a:off x="4854331" y="5146777"/>
            <a:ext cx="26340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Helvetica" pitchFamily="2" charset="0"/>
              </a:rPr>
              <a:t>Surface Shortwave Flux (SW</a:t>
            </a:r>
            <a:r>
              <a:rPr lang="en-US" sz="1400" b="1" dirty="0">
                <a:latin typeface="Helvetica" pitchFamily="2" charset="0"/>
                <a:cs typeface="Times New Roman" panose="02020603050405020304" pitchFamily="18" charset="0"/>
              </a:rPr>
              <a:t>↓)</a:t>
            </a:r>
            <a:endParaRPr lang="en-US" sz="1400" dirty="0">
              <a:latin typeface="Helvetica" pitchFamily="2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7E78532-EC32-6C40-9ADF-2E5796BE5706}"/>
              </a:ext>
            </a:extLst>
          </p:cNvPr>
          <p:cNvSpPr/>
          <p:nvPr/>
        </p:nvSpPr>
        <p:spPr>
          <a:xfrm>
            <a:off x="796499" y="3791218"/>
            <a:ext cx="340662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Provides functional mappings between meteorological parameters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   that are physically relevant and readily available in the FLASHFlux data processing stream &amp; the CRS flux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EB432EB0-BA35-D347-930B-5AF3B9251487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250" b="90000" l="6792" r="87667">
                        <a14:foregroundMark x1="6792" y1="39667" x2="7167" y2="57500"/>
                        <a14:foregroundMark x1="19125" y1="53083" x2="33125" y2="65333"/>
                        <a14:foregroundMark x1="33125" y1="65333" x2="65292" y2="62750"/>
                        <a14:foregroundMark x1="65292" y1="62750" x2="76542" y2="49333"/>
                        <a14:foregroundMark x1="80458" y1="65417" x2="84917" y2="43167"/>
                        <a14:foregroundMark x1="87667" y1="37333" x2="87667" y2="59250"/>
                        <a14:foregroundMark x1="40750" y1="89417" x2="40750" y2="89417"/>
                        <a14:foregroundMark x1="40750" y1="89417" x2="40750" y2="89417"/>
                        <a14:foregroundMark x1="46917" y1="11917" x2="46917" y2="11917"/>
                        <a14:foregroundMark x1="46917" y1="11917" x2="46917" y2="11917"/>
                        <a14:foregroundMark x1="45000" y1="10917" x2="45000" y2="10917"/>
                        <a14:foregroundMark x1="45000" y1="10917" x2="45000" y2="10917"/>
                        <a14:foregroundMark x1="22042" y1="11250" x2="55917" y2="11250"/>
                        <a14:foregroundMark x1="55917" y1="11250" x2="72917" y2="9250"/>
                        <a14:foregroundMark x1="15375" y1="14333" x2="15375" y2="14333"/>
                        <a14:foregroundMark x1="15375" y1="14333" x2="15375" y2="14333"/>
                      </a14:backgroundRemoval>
                    </a14:imgEffect>
                  </a14:imgLayer>
                </a14:imgProps>
              </a:ext>
            </a:extLst>
          </a:blip>
          <a:srcRect r="9341"/>
          <a:stretch/>
        </p:blipFill>
        <p:spPr>
          <a:xfrm>
            <a:off x="4606848" y="5350100"/>
            <a:ext cx="2835254" cy="156369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026A7A8-1720-ED46-A938-6875C972D64C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500" b="90000" l="4750" r="87042">
                        <a14:foregroundMark x1="5417" y1="40417" x2="5417" y2="40417"/>
                        <a14:foregroundMark x1="4750" y1="52417" x2="4750" y2="52417"/>
                        <a14:foregroundMark x1="85583" y1="35833" x2="85583" y2="35833"/>
                        <a14:foregroundMark x1="87083" y1="41000" x2="87083" y2="41000"/>
                        <a14:foregroundMark x1="85042" y1="42917" x2="85042" y2="42917"/>
                        <a14:foregroundMark x1="84083" y1="47833" x2="84083" y2="47833"/>
                        <a14:foregroundMark x1="83125" y1="55667" x2="83125" y2="55667"/>
                        <a14:foregroundMark x1="82708" y1="62250" x2="82708" y2="62250"/>
                        <a14:foregroundMark x1="53583" y1="44833" x2="53583" y2="44833"/>
                        <a14:foregroundMark x1="53583" y1="44833" x2="53583" y2="44833"/>
                        <a14:foregroundMark x1="53583" y1="44833" x2="53583" y2="44833"/>
                        <a14:foregroundMark x1="53583" y1="44833" x2="53583" y2="44833"/>
                        <a14:foregroundMark x1="54958" y1="36083" x2="52375" y2="58667"/>
                        <a14:foregroundMark x1="58750" y1="10250" x2="58750" y2="10250"/>
                        <a14:foregroundMark x1="58750" y1="10250" x2="58750" y2="10250"/>
                        <a14:foregroundMark x1="66792" y1="10500" x2="20667" y2="11167"/>
                        <a14:foregroundMark x1="20667" y1="11167" x2="38917" y2="9750"/>
                        <a14:foregroundMark x1="38917" y1="9750" x2="52917" y2="9917"/>
                        <a14:foregroundMark x1="71583" y1="9167" x2="71583" y2="9167"/>
                        <a14:foregroundMark x1="71583" y1="9167" x2="71583" y2="9167"/>
                        <a14:foregroundMark x1="75500" y1="12917" x2="65833" y2="7500"/>
                        <a14:foregroundMark x1="77000" y1="16250" x2="77000" y2="16250"/>
                        <a14:foregroundMark x1="77000" y1="13250" x2="77000" y2="13250"/>
                        <a14:foregroundMark x1="77000" y1="13250" x2="77000" y2="13250"/>
                        <a14:foregroundMark x1="62833" y1="90000" x2="62833" y2="90000"/>
                        <a14:foregroundMark x1="62833" y1="90000" x2="62833" y2="90000"/>
                        <a14:foregroundMark x1="61917" y1="87833" x2="61917" y2="87833"/>
                        <a14:foregroundMark x1="61917" y1="87833" x2="61917" y2="87833"/>
                      </a14:backgroundRemoval>
                    </a14:imgEffect>
                  </a14:imgLayer>
                </a14:imgProps>
              </a:ext>
            </a:extLst>
          </a:blip>
          <a:srcRect r="9793"/>
          <a:stretch/>
        </p:blipFill>
        <p:spPr>
          <a:xfrm>
            <a:off x="3108679" y="402636"/>
            <a:ext cx="2855636" cy="1582842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4436A75-5188-B344-87D2-6D0A206A572C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917" b="90000" l="4375" r="90000">
                        <a14:foregroundMark x1="8417" y1="35500" x2="7792" y2="45083"/>
                        <a14:foregroundMark x1="7792" y1="45083" x2="11125" y2="52000"/>
                        <a14:foregroundMark x1="11125" y1="52000" x2="11792" y2="60833"/>
                        <a14:foregroundMark x1="11792" y1="60833" x2="8042" y2="53917"/>
                        <a14:foregroundMark x1="8042" y1="53917" x2="7792" y2="53167"/>
                        <a14:foregroundMark x1="50083" y1="87750" x2="50083" y2="87750"/>
                        <a14:foregroundMark x1="50083" y1="87750" x2="50083" y2="87750"/>
                        <a14:foregroundMark x1="84167" y1="43833" x2="84167" y2="43833"/>
                        <a14:foregroundMark x1="84167" y1="43833" x2="84167" y2="43833"/>
                        <a14:foregroundMark x1="83542" y1="28417" x2="82917" y2="49500"/>
                        <a14:foregroundMark x1="82917" y1="49500" x2="86292" y2="43667"/>
                        <a14:foregroundMark x1="86292" y1="43667" x2="86250" y2="37500"/>
                        <a14:foregroundMark x1="73375" y1="11750" x2="24750" y2="12083"/>
                        <a14:foregroundMark x1="24750" y1="12083" x2="30542" y2="7833"/>
                        <a14:foregroundMark x1="30542" y1="7833" x2="35333" y2="7583"/>
                        <a14:foregroundMark x1="35333" y1="7583" x2="62792" y2="9417"/>
                        <a14:foregroundMark x1="62792" y1="9417" x2="67375" y2="8833"/>
                        <a14:foregroundMark x1="67375" y1="8833" x2="68958" y2="8833"/>
                        <a14:foregroundMark x1="15167" y1="14667" x2="15167" y2="14667"/>
                        <a14:foregroundMark x1="15167" y1="14667" x2="15167" y2="14667"/>
                        <a14:foregroundMark x1="4375" y1="47833" x2="4375" y2="47833"/>
                        <a14:foregroundMark x1="4375" y1="47833" x2="4375" y2="47833"/>
                        <a14:foregroundMark x1="19917" y1="12000" x2="19917" y2="12000"/>
                        <a14:foregroundMark x1="19917" y1="12000" x2="19917" y2="12000"/>
                        <a14:foregroundMark x1="26042" y1="6333" x2="26042" y2="6333"/>
                        <a14:foregroundMark x1="26042" y1="6333" x2="26042" y2="6333"/>
                        <a14:foregroundMark x1="50833" y1="6167" x2="50833" y2="6167"/>
                        <a14:foregroundMark x1="50833" y1="6167" x2="50833" y2="6167"/>
                        <a14:foregroundMark x1="57208" y1="6167" x2="61708" y2="7083"/>
                        <a14:foregroundMark x1="61708" y1="7083" x2="66167" y2="5917"/>
                        <a14:foregroundMark x1="66167" y1="5917" x2="67500" y2="5917"/>
                      </a14:backgroundRemoval>
                    </a14:imgEffect>
                  </a14:imgLayer>
                </a14:imgProps>
              </a:ext>
            </a:extLst>
          </a:blip>
          <a:srcRect t="4754"/>
          <a:stretch/>
        </p:blipFill>
        <p:spPr>
          <a:xfrm>
            <a:off x="8911963" y="496538"/>
            <a:ext cx="3150938" cy="150057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8345103-FB08-0C4E-A784-1F4FBC2FFB8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667" b="91750" l="5333" r="88042">
                        <a14:foregroundMark x1="81125" y1="37250" x2="81125" y2="37250"/>
                        <a14:foregroundMark x1="81125" y1="37250" x2="81125" y2="37250"/>
                        <a14:foregroundMark x1="84875" y1="42917" x2="84875" y2="42917"/>
                        <a14:foregroundMark x1="84875" y1="42917" x2="84875" y2="42917"/>
                        <a14:foregroundMark x1="88083" y1="53750" x2="88083" y2="53750"/>
                        <a14:foregroundMark x1="88083" y1="53750" x2="88083" y2="53750"/>
                        <a14:foregroundMark x1="51958" y1="8250" x2="51958" y2="8250"/>
                        <a14:foregroundMark x1="51958" y1="8250" x2="51958" y2="8250"/>
                        <a14:foregroundMark x1="30000" y1="11083" x2="30000" y2="11083"/>
                        <a14:foregroundMark x1="30000" y1="11083" x2="30000" y2="11083"/>
                        <a14:foregroundMark x1="23042" y1="10000" x2="23042" y2="10000"/>
                        <a14:foregroundMark x1="23042" y1="10000" x2="23042" y2="10000"/>
                        <a14:foregroundMark x1="23042" y1="10000" x2="23042" y2="10000"/>
                        <a14:foregroundMark x1="23042" y1="10000" x2="23042" y2="10000"/>
                        <a14:foregroundMark x1="23333" y1="11333" x2="55917" y2="7000"/>
                        <a14:foregroundMark x1="55917" y1="7000" x2="71458" y2="8500"/>
                        <a14:foregroundMark x1="71458" y1="8500" x2="18708" y2="13750"/>
                        <a14:foregroundMark x1="18708" y1="13750" x2="34500" y2="5667"/>
                        <a14:foregroundMark x1="34500" y1="5667" x2="43625" y2="7750"/>
                        <a14:foregroundMark x1="69958" y1="87417" x2="25125" y2="91750"/>
                        <a14:foregroundMark x1="84333" y1="32167" x2="84333" y2="32167"/>
                        <a14:foregroundMark x1="84333" y1="32167" x2="84333" y2="32167"/>
                        <a14:foregroundMark x1="5333" y1="48333" x2="5333" y2="48333"/>
                        <a14:foregroundMark x1="5333" y1="48333" x2="5333" y2="48333"/>
                      </a14:backgroundRemoval>
                    </a14:imgEffect>
                  </a14:imgLayer>
                </a14:imgProps>
              </a:ext>
            </a:extLst>
          </a:blip>
          <a:srcRect r="9512"/>
          <a:stretch/>
        </p:blipFill>
        <p:spPr>
          <a:xfrm>
            <a:off x="6070511" y="410920"/>
            <a:ext cx="2813167" cy="1554432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ACCDE7B8-34C8-3046-96C5-F31522B0AF50}"/>
              </a:ext>
            </a:extLst>
          </p:cNvPr>
          <p:cNvSpPr/>
          <p:nvPr/>
        </p:nvSpPr>
        <p:spPr>
          <a:xfrm>
            <a:off x="4832545" y="3799207"/>
            <a:ext cx="2526910" cy="999241"/>
          </a:xfrm>
          <a:prstGeom prst="rect">
            <a:avLst/>
          </a:prstGeom>
          <a:ln w="53975">
            <a:solidFill>
              <a:schemeClr val="accent5">
                <a:lumMod val="75000"/>
              </a:schemeClr>
            </a:solidFill>
          </a:ln>
          <a:effectLst>
            <a:softEdge rad="12700"/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u="sng" dirty="0">
                <a:latin typeface="Helvetica" pitchFamily="2" charset="0"/>
                <a:cs typeface="Times New Roman" panose="02020603050405020304" pitchFamily="18" charset="0"/>
              </a:rPr>
              <a:t>Supervised ML Algorithms</a:t>
            </a:r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Random Forest</a:t>
            </a:r>
          </a:p>
          <a:p>
            <a:pPr algn="ctr"/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Deep Neural Network</a:t>
            </a:r>
          </a:p>
          <a:p>
            <a:pPr algn="ctr"/>
            <a:r>
              <a:rPr lang="en-US" sz="1400" b="1" dirty="0">
                <a:latin typeface="Consolas" panose="020B0609020204030204" pitchFamily="49" charset="0"/>
                <a:cs typeface="Consolas" panose="020B0609020204030204" pitchFamily="49" charset="0"/>
              </a:rPr>
              <a:t>XGBoost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2CD2B87-BF6B-0B46-AE7A-0B6C244B4A8F}"/>
              </a:ext>
            </a:extLst>
          </p:cNvPr>
          <p:cNvSpPr/>
          <p:nvPr/>
        </p:nvSpPr>
        <p:spPr>
          <a:xfrm>
            <a:off x="7972012" y="3772141"/>
            <a:ext cx="355704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Standardize </a:t>
            </a:r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 prior to training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800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accent1">
                    <a:lumMod val="7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Train using multiple days of daytime footprints only from same month of the previous year</a:t>
            </a:r>
          </a:p>
          <a:p>
            <a:pPr algn="ctr"/>
            <a:endParaRPr lang="en-US" sz="800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Evaluate generalization performance &amp; tune hyperparameters using: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  <a:cs typeface="Times New Roman" panose="02020603050405020304" pitchFamily="18" charset="0"/>
            </a:endParaRPr>
          </a:p>
          <a:p>
            <a:pPr lvl="1" algn="ctr"/>
            <a:endParaRPr lang="en-US" sz="1000" dirty="0">
              <a:latin typeface="Helvetica" pitchFamily="2" charset="0"/>
              <a:cs typeface="Times New Roman" panose="02020603050405020304" pitchFamily="18" charset="0"/>
            </a:endParaRPr>
          </a:p>
          <a:p>
            <a:pPr lvl="1" algn="ctr"/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K-Fold Cross Validation (CV) </a:t>
            </a:r>
          </a:p>
          <a:p>
            <a:pPr lvl="1" algn="ctr"/>
            <a:endParaRPr lang="en-US" sz="10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 algn="ctr"/>
            <a:r>
              <a:rPr lang="en-US" sz="1400" dirty="0">
                <a:latin typeface="Consolas" panose="020B0609020204030204" pitchFamily="49" charset="0"/>
                <a:cs typeface="Consolas" panose="020B0609020204030204" pitchFamily="49" charset="0"/>
              </a:rPr>
              <a:t>Randomized Grid Search CV</a:t>
            </a:r>
          </a:p>
          <a:p>
            <a:pPr lvl="1" algn="ctr"/>
            <a:endParaRPr lang="en-US" sz="14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pPr lvl="1"/>
            <a:endParaRPr lang="en-US" sz="1000" dirty="0"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78261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4DFEE2-362C-8547-A565-A95C6BD4E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673" y="17585"/>
            <a:ext cx="11256654" cy="6858000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96757B-292D-A44C-B42B-5E26ACEC3C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B27338-F74E-2748-9C81-DB0D9807C72F}"/>
              </a:ext>
            </a:extLst>
          </p:cNvPr>
          <p:cNvSpPr txBox="1"/>
          <p:nvPr/>
        </p:nvSpPr>
        <p:spPr>
          <a:xfrm>
            <a:off x="695726" y="189241"/>
            <a:ext cx="720767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latin typeface="Helvetica" pitchFamily="2" charset="0"/>
                <a:cs typeface="Times New Roman" panose="02020603050405020304" pitchFamily="18" charset="0"/>
              </a:rPr>
              <a:t>SW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endParaRPr lang="en-US" dirty="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D215233C-83D9-2546-AA9A-30F469714056}"/>
              </a:ext>
            </a:extLst>
          </p:cNvPr>
          <p:cNvSpPr/>
          <p:nvPr/>
        </p:nvSpPr>
        <p:spPr>
          <a:xfrm>
            <a:off x="4848155" y="471351"/>
            <a:ext cx="1411968" cy="184666"/>
          </a:xfrm>
          <a:prstGeom prst="roundRect">
            <a:avLst/>
          </a:prstGeom>
          <a:noFill/>
          <a:ln w="31750">
            <a:solidFill>
              <a:srgbClr val="C00000">
                <a:alpha val="69801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0932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B77BD6-A6C3-C84A-B85F-17344F7B3B75}"/>
              </a:ext>
            </a:extLst>
          </p:cNvPr>
          <p:cNvSpPr txBox="1"/>
          <p:nvPr/>
        </p:nvSpPr>
        <p:spPr>
          <a:xfrm>
            <a:off x="1022507" y="805049"/>
            <a:ext cx="10146984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" dirty="0">
              <a:latin typeface="Helvetica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96757B-292D-A44C-B42B-5E26ACEC3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A0B64D-ABB5-D44D-9399-EB1EDA316BE1}"/>
              </a:ext>
            </a:extLst>
          </p:cNvPr>
          <p:cNvSpPr txBox="1">
            <a:spLocks/>
          </p:cNvSpPr>
          <p:nvPr/>
        </p:nvSpPr>
        <p:spPr>
          <a:xfrm>
            <a:off x="1070517" y="-232121"/>
            <a:ext cx="10050967" cy="9476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u="sng" dirty="0">
                <a:latin typeface="Helvetica" pitchFamily="2" charset="0"/>
                <a:cs typeface="Times New Roman" panose="02020603050405020304" pitchFamily="18" charset="0"/>
              </a:rPr>
              <a:t>CERES L2 Surface Fluxes</a:t>
            </a:r>
            <a:endParaRPr lang="en-US" sz="2800" u="sng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02DFE4-2B9E-F149-8577-7B6863B9366A}"/>
              </a:ext>
            </a:extLst>
          </p:cNvPr>
          <p:cNvSpPr txBox="1"/>
          <p:nvPr/>
        </p:nvSpPr>
        <p:spPr>
          <a:xfrm>
            <a:off x="523905" y="597835"/>
            <a:ext cx="1097531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Climate studies require info on energy flows internal to the climate system, esp. @ surface, on various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2">
                  <a:lumMod val="75000"/>
                </a:schemeClr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Current L2 Single Scanner Footprint (SSF) products estimate broadband surface fluxes with simple parameterizations: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" dirty="0">
              <a:solidFill>
                <a:schemeClr val="bg2">
                  <a:lumMod val="75000"/>
                </a:schemeClr>
              </a:solidFill>
              <a:latin typeface="Helvetica" pitchFamily="2" charset="0"/>
            </a:endParaRPr>
          </a:p>
          <a:p>
            <a:pPr lvl="1"/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      Surface-Only Flux Algorithms (SOFA) Models A, B, C – all are limited in scope &amp; accuracy, were meant as a temporary 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Helvetica" pitchFamily="2" charset="0"/>
                <a:cs typeface="Times New Roman" panose="02020603050405020304" pitchFamily="18" charset="0"/>
              </a:rPr>
              <a:t>The </a:t>
            </a:r>
            <a:r>
              <a:rPr lang="en-US" sz="1700" dirty="0">
                <a:latin typeface="Helvetica" pitchFamily="2" charset="0"/>
              </a:rPr>
              <a:t>Cloud Radiative Swath (CRS) data product builds upon the standard L2 SSF by calculating a suite of instantaneous irradiances at the footprint scale using the NASA LaRC Fu-Liou radiative transfer model (RTM)</a:t>
            </a:r>
          </a:p>
          <a:p>
            <a:endParaRPr lang="en-US" sz="800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Developed in 2000s &amp; last released w/ Ed 2. SARB has resurrected CRS to provide more sophisticated L2 flux products</a:t>
            </a:r>
            <a:endParaRPr lang="en-US" sz="1400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SW↓↑ &amp; LW↓↑ broadband flux profiles; spectral surface (↓) &amp; TOA (↑) fluxes;</a:t>
            </a:r>
            <a:r>
              <a:rPr lang="en-US" sz="1400" dirty="0">
                <a:latin typeface="Helvetica" pitchFamily="2" charset="0"/>
              </a:rPr>
              <a:t> surface direct + diffuse SW</a:t>
            </a:r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↓, PAR, UV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  <a:cs typeface="Times New Roman" panose="02020603050405020304" pitchFamily="18" charset="0"/>
            </a:endParaRPr>
          </a:p>
          <a:p>
            <a:pPr lvl="1"/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endParaRPr lang="en-US" sz="1700" dirty="0">
              <a:latin typeface="Helvetica" pitchFamily="2" charset="0"/>
            </a:endParaRPr>
          </a:p>
          <a:p>
            <a:pPr lvl="1"/>
            <a:endParaRPr lang="en-US" sz="17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" dirty="0">
              <a:latin typeface="Helvetica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D10D7BD-1CC8-0C4B-8104-4D3E731C9D0A}"/>
              </a:ext>
            </a:extLst>
          </p:cNvPr>
          <p:cNvSpPr txBox="1"/>
          <p:nvPr/>
        </p:nvSpPr>
        <p:spPr>
          <a:xfrm>
            <a:off x="3716931" y="6071218"/>
            <a:ext cx="47581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000" dirty="0">
                <a:latin typeface="Helvetica" pitchFamily="2" charset="0"/>
                <a:cs typeface="Times New Roman" panose="02020603050405020304" pitchFamily="18" charset="0"/>
              </a:rPr>
              <a:t>Spring 2022 CERES Science Team Meeting</a:t>
            </a:r>
          </a:p>
          <a:p>
            <a:pPr algn="ctr"/>
            <a:r>
              <a:rPr lang="en-US" sz="1100" u="sng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ryan.c.scott@nasa.gov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058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96757B-292D-A44C-B42B-5E26ACEC3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02E2B0C-966F-FF4E-9236-89A57CDADD73}"/>
              </a:ext>
            </a:extLst>
          </p:cNvPr>
          <p:cNvSpPr txBox="1">
            <a:spLocks/>
          </p:cNvSpPr>
          <p:nvPr/>
        </p:nvSpPr>
        <p:spPr>
          <a:xfrm>
            <a:off x="1077776" y="-199886"/>
            <a:ext cx="10050967" cy="9476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u="sng" dirty="0">
                <a:latin typeface="Helvetica" pitchFamily="2" charset="0"/>
                <a:cs typeface="Times New Roman" panose="02020603050405020304" pitchFamily="18" charset="0"/>
              </a:rPr>
              <a:t>Summary</a:t>
            </a:r>
            <a:r>
              <a:rPr lang="en-US" sz="2800" u="sng" dirty="0">
                <a:latin typeface="Helvetica" pitchFamily="2" charset="0"/>
                <a:cs typeface="Times New Roman" panose="02020603050405020304" pitchFamily="18" charset="0"/>
              </a:rPr>
              <a:t> &amp; Outlook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375BC-5166-824B-B259-C419D5F5BE68}"/>
              </a:ext>
            </a:extLst>
          </p:cNvPr>
          <p:cNvSpPr txBox="1"/>
          <p:nvPr/>
        </p:nvSpPr>
        <p:spPr>
          <a:xfrm>
            <a:off x="3716931" y="6071218"/>
            <a:ext cx="47581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000" dirty="0">
                <a:latin typeface="Helvetica" pitchFamily="2" charset="0"/>
                <a:cs typeface="Times New Roman" panose="02020603050405020304" pitchFamily="18" charset="0"/>
              </a:rPr>
              <a:t>Spring 2022 CERES Science Team Meeting</a:t>
            </a:r>
          </a:p>
          <a:p>
            <a:pPr algn="ctr"/>
            <a:r>
              <a:rPr lang="en-US" sz="1100" u="sng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ryan.c.scott@nasa.gov</a:t>
            </a:r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A69E21B-5408-4045-8C59-F906BBAF882B}"/>
              </a:ext>
            </a:extLst>
          </p:cNvPr>
          <p:cNvSpPr txBox="1"/>
          <p:nvPr/>
        </p:nvSpPr>
        <p:spPr>
          <a:xfrm>
            <a:off x="472049" y="838541"/>
            <a:ext cx="11293861" cy="5555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Helvetica" pitchFamily="2" charset="0"/>
              </a:rPr>
              <a:t>CRS generally outperforms SOFA parameterizations available on the CERES/FLASH SSF products (Ed4A, v4A)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50" dirty="0">
                <a:latin typeface="Helvetica" pitchFamily="2" charset="0"/>
              </a:rPr>
              <a:t>Based upon comprehensive validation &amp; comparisons to SOFA Models A, B, &amp; C at a network of 40 surface sites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50" dirty="0">
                <a:latin typeface="Helvetica" pitchFamily="2" charset="0"/>
              </a:rPr>
              <a:t>CRS SW</a:t>
            </a:r>
            <a:r>
              <a:rPr lang="en-US" sz="1450" b="1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r>
              <a:rPr lang="en-US" sz="1450" dirty="0">
                <a:latin typeface="Helvetica" pitchFamily="2" charset="0"/>
              </a:rPr>
              <a:t> &amp; LW</a:t>
            </a:r>
            <a:r>
              <a:rPr lang="en-US" sz="1450" b="1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r>
              <a:rPr lang="en-US" sz="1450" dirty="0">
                <a:latin typeface="Helvetica" pitchFamily="2" charset="0"/>
              </a:rPr>
              <a:t> fluxes show lower RMS</a:t>
            </a:r>
            <a:r>
              <a:rPr lang="en-US" sz="14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𝚫</a:t>
            </a:r>
            <a:r>
              <a:rPr lang="en-US" sz="1450" dirty="0">
                <a:latin typeface="Helvetica" pitchFamily="2" charset="0"/>
              </a:rPr>
              <a:t> &amp; higher corr. w/ measurements – independent of sky conditions &amp; surface type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50" dirty="0">
                <a:latin typeface="Helvetica" pitchFamily="2" charset="0"/>
              </a:rPr>
              <a:t>In some places/conditions, CRS is often but not always less biased, highlighting a need to refine the CRS flux algorithm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50" dirty="0">
                <a:latin typeface="Helvetica" pitchFamily="2" charset="0"/>
              </a:rPr>
              <a:t>Comparisons with remote polar field measurements in the Arctic &amp; Antarctica show impressive performance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latin typeface="Helvetica" pitchFamily="2" charset="0"/>
              </a:rPr>
              <a:t>Scott, R. C., F. G. Rose, P. W. Stackhouse, Jr., N. G. Loeb, S. Kato, D. R. Doelling, D. A. Rutan, P. C. Taylor, W. L. Smith, Jr. (2022), Clouds &amp; the Earth’s Radiant Energy System (CERES) Cloud Radiative Swath (CRS) Edition 4 Data Product,</a:t>
            </a:r>
          </a:p>
          <a:p>
            <a:r>
              <a:rPr lang="en-US" sz="1500" i="1" dirty="0">
                <a:latin typeface="Helvetica" pitchFamily="2" charset="0"/>
              </a:rPr>
              <a:t>     Journal of Atmospheric &amp; Oceanic Technology</a:t>
            </a:r>
            <a:r>
              <a:rPr lang="en-US" sz="1500" dirty="0">
                <a:latin typeface="Helvetica" pitchFamily="2" charset="0"/>
              </a:rPr>
              <a:t>, </a:t>
            </a:r>
            <a:r>
              <a:rPr lang="en-US" sz="1500" i="1" dirty="0">
                <a:latin typeface="Helvetica" pitchFamily="2" charset="0"/>
              </a:rPr>
              <a:t>in review </a:t>
            </a:r>
          </a:p>
          <a:p>
            <a:endParaRPr lang="en-US" sz="12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Helvetica" pitchFamily="2" charset="0"/>
              </a:rPr>
              <a:t>We’ve successfully tuned machine learning model hyperparameters &amp; developed a scalable method to provide CRS-quality surface </a:t>
            </a:r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↓ </a:t>
            </a:r>
            <a:r>
              <a:rPr lang="en-US" sz="1700" dirty="0">
                <a:latin typeface="Helvetica" pitchFamily="2" charset="0"/>
              </a:rPr>
              <a:t>radiative fluxes in near real-time on the FLASHFlux SSF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50" dirty="0">
                <a:latin typeface="Helvetica" pitchFamily="2" charset="0"/>
              </a:rPr>
              <a:t>Need near real-time fluxes during May 2022? Use models trained on CRS computations for May 2021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50" dirty="0">
                <a:latin typeface="Helvetica" pitchFamily="2" charset="0"/>
              </a:rPr>
              <a:t>Tuned XGBoost SW</a:t>
            </a:r>
            <a:r>
              <a:rPr lang="en-US" sz="1450" b="1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r>
              <a:rPr lang="en-US" sz="1450" dirty="0">
                <a:latin typeface="Helvetica" pitchFamily="2" charset="0"/>
              </a:rPr>
              <a:t> &amp; LW </a:t>
            </a:r>
            <a:r>
              <a:rPr lang="en-US" sz="1450" b="1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r>
              <a:rPr lang="en-US" sz="1450" dirty="0">
                <a:latin typeface="Helvetica" pitchFamily="2" charset="0"/>
              </a:rPr>
              <a:t>  fluxes are &gt; 50% closer (global MAE, RMSE) to CRS than FF SSF Model B fluxes are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50" dirty="0">
                <a:latin typeface="Helvetica" pitchFamily="2" charset="0"/>
              </a:rPr>
              <a:t>Beginning to work w/ FLASHFlux team to integrate models into production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50" i="1" u="sng" dirty="0">
                <a:latin typeface="Helvetica" pitchFamily="2" charset="0"/>
              </a:rPr>
              <a:t>Next steps</a:t>
            </a:r>
            <a:r>
              <a:rPr lang="en-US" sz="1450" i="1" dirty="0">
                <a:latin typeface="Helvetica" pitchFamily="2" charset="0"/>
              </a:rPr>
              <a:t>: </a:t>
            </a:r>
            <a:r>
              <a:rPr lang="en-US" sz="1450" dirty="0">
                <a:latin typeface="Helvetica" pitchFamily="2" charset="0"/>
              </a:rPr>
              <a:t>(1) predict fluxes in near real-time using FLASHFlux-derived meteorological predictors </a:t>
            </a:r>
            <a:r>
              <a:rPr lang="en-US" sz="145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450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FLASH</a:t>
            </a:r>
            <a:endParaRPr lang="en-US" sz="1450" baseline="-25000" dirty="0">
              <a:latin typeface="Helvetica" pitchFamily="2" charset="0"/>
            </a:endParaRPr>
          </a:p>
          <a:p>
            <a:pPr lvl="3"/>
            <a:r>
              <a:rPr lang="en-US" sz="1450" dirty="0">
                <a:latin typeface="Helvetica" pitchFamily="2" charset="0"/>
              </a:rPr>
              <a:t>       (2) validate the fluxes to confirm performance enhancements &amp; refine algorithms as necessary</a:t>
            </a:r>
          </a:p>
          <a:p>
            <a:endParaRPr lang="en-US" sz="1400" i="1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latin typeface="Helvetica" pitchFamily="2" charset="0"/>
              </a:rPr>
              <a:t>CRS data will be released (ahead of schedule) as part of Ed4 for a 5-year period (2017-2021)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50" dirty="0">
                <a:latin typeface="Helvetica" pitchFamily="2" charset="0"/>
              </a:rPr>
              <a:t>Terra FM1 &amp; Aqua FM3 data will be accompanied by the above publication &amp; Data Quality Summary (in progress)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i="1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Helvetica" pitchFamily="2" charset="0"/>
              </a:rPr>
              <a:t>Thank You! </a:t>
            </a:r>
            <a:endParaRPr lang="en-US" sz="1600" i="1" dirty="0"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929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96757B-292D-A44C-B42B-5E26ACEC3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C20A08C-34E6-6242-81C7-81932E506009}"/>
              </a:ext>
            </a:extLst>
          </p:cNvPr>
          <p:cNvSpPr txBox="1">
            <a:spLocks/>
          </p:cNvSpPr>
          <p:nvPr/>
        </p:nvSpPr>
        <p:spPr>
          <a:xfrm>
            <a:off x="1070517" y="2376071"/>
            <a:ext cx="10050967" cy="9476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u="sng" dirty="0">
                <a:latin typeface="Helvetica" pitchFamily="2" charset="0"/>
                <a:cs typeface="Times New Roman" panose="02020603050405020304" pitchFamily="18" charset="0"/>
              </a:rPr>
              <a:t>Extra Slides</a:t>
            </a:r>
            <a:endParaRPr lang="en-US" sz="2800" u="sng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C83B926-0395-984E-B181-70E5E43A7E5D}"/>
              </a:ext>
            </a:extLst>
          </p:cNvPr>
          <p:cNvSpPr txBox="1"/>
          <p:nvPr/>
        </p:nvSpPr>
        <p:spPr>
          <a:xfrm>
            <a:off x="3716931" y="6071218"/>
            <a:ext cx="47581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000" dirty="0">
                <a:latin typeface="Helvetica" pitchFamily="2" charset="0"/>
                <a:cs typeface="Times New Roman" panose="02020603050405020304" pitchFamily="18" charset="0"/>
              </a:rPr>
              <a:t>Spring 2022 CERES Science Team Meeting</a:t>
            </a:r>
          </a:p>
          <a:p>
            <a:pPr algn="ctr"/>
            <a:r>
              <a:rPr lang="en-US" sz="1100" u="sng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ryan.c.scott@nasa.gov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4285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96757B-292D-A44C-B42B-5E26ACEC3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55A21D-86A5-AB4F-B90E-ED9F58150049}"/>
              </a:ext>
            </a:extLst>
          </p:cNvPr>
          <p:cNvSpPr txBox="1"/>
          <p:nvPr/>
        </p:nvSpPr>
        <p:spPr>
          <a:xfrm>
            <a:off x="1839082" y="180018"/>
            <a:ext cx="851393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Helvetica" pitchFamily="2" charset="0"/>
                <a:cs typeface="Times New Roman" panose="02020603050405020304" pitchFamily="18" charset="0"/>
              </a:rPr>
              <a:t>Hyperparameter Tuning Improves Generalization Performance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D2E9C7-57D3-0A45-8995-6BA2AFDFBC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42" t="2814" r="1970" b="2948"/>
          <a:stretch/>
        </p:blipFill>
        <p:spPr>
          <a:xfrm>
            <a:off x="797137" y="184629"/>
            <a:ext cx="10597726" cy="6488742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9E85941-0EC7-C041-9EED-B07A28032DA5}"/>
              </a:ext>
            </a:extLst>
          </p:cNvPr>
          <p:cNvSpPr txBox="1"/>
          <p:nvPr/>
        </p:nvSpPr>
        <p:spPr>
          <a:xfrm>
            <a:off x="984119" y="395461"/>
            <a:ext cx="1320931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L</a:t>
            </a:r>
            <a:r>
              <a:rPr lang="en-US" sz="1800" b="1" dirty="0">
                <a:latin typeface="Helvetica" pitchFamily="2" charset="0"/>
                <a:cs typeface="Times New Roman" panose="02020603050405020304" pitchFamily="18" charset="0"/>
              </a:rPr>
              <a:t>W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</a:p>
          <a:p>
            <a:pPr algn="ctr"/>
            <a:r>
              <a:rPr lang="en-US" sz="1600" dirty="0">
                <a:latin typeface="Helvetica" pitchFamily="2" charset="0"/>
                <a:cs typeface="Times New Roman" panose="02020603050405020304" pitchFamily="18" charset="0"/>
              </a:rPr>
              <a:t>XGBoost untuned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88166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96757B-292D-A44C-B42B-5E26ACEC3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221D89-9E97-2442-9F75-59086FEC6D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339" t="2812" r="1966" b="2946"/>
          <a:stretch/>
        </p:blipFill>
        <p:spPr>
          <a:xfrm>
            <a:off x="797137" y="180018"/>
            <a:ext cx="10597726" cy="6488741"/>
          </a:xfrm>
          <a:prstGeom prst="rect">
            <a:avLst/>
          </a:prstGeom>
          <a:ln w="19050"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1E859FA-07DA-984E-A159-B1B182CEE796}"/>
              </a:ext>
            </a:extLst>
          </p:cNvPr>
          <p:cNvSpPr txBox="1"/>
          <p:nvPr/>
        </p:nvSpPr>
        <p:spPr>
          <a:xfrm>
            <a:off x="984119" y="395461"/>
            <a:ext cx="1320931" cy="8617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L</a:t>
            </a:r>
            <a:r>
              <a:rPr lang="en-US" sz="1800" b="1" dirty="0">
                <a:latin typeface="Helvetica" pitchFamily="2" charset="0"/>
                <a:cs typeface="Times New Roman" panose="02020603050405020304" pitchFamily="18" charset="0"/>
              </a:rPr>
              <a:t>W</a:t>
            </a:r>
            <a:r>
              <a:rPr lang="en-US" sz="1800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</a:p>
          <a:p>
            <a:pPr algn="ctr"/>
            <a:r>
              <a:rPr lang="en-US" sz="1600" dirty="0">
                <a:latin typeface="Helvetica" pitchFamily="2" charset="0"/>
                <a:cs typeface="Times New Roman" panose="02020603050405020304" pitchFamily="18" charset="0"/>
              </a:rPr>
              <a:t>XGBoost tuned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30834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D5CED63-75DC-034E-B5E7-10E5BA0D689D}"/>
              </a:ext>
            </a:extLst>
          </p:cNvPr>
          <p:cNvSpPr/>
          <p:nvPr/>
        </p:nvSpPr>
        <p:spPr>
          <a:xfrm>
            <a:off x="931985" y="3622431"/>
            <a:ext cx="10410092" cy="13540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8B7CB-B785-D444-9ABD-2A389E4A8BD9}"/>
              </a:ext>
            </a:extLst>
          </p:cNvPr>
          <p:cNvSpPr txBox="1"/>
          <p:nvPr/>
        </p:nvSpPr>
        <p:spPr>
          <a:xfrm>
            <a:off x="524169" y="597835"/>
            <a:ext cx="11224344" cy="678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Climate studies require info on energy flows internal to the climate system, esp. @ surface, on various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2">
                  <a:lumMod val="75000"/>
                </a:schemeClr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Current L2 Single Scanner Footprint (SSF) products estimate broadband surface fluxes with simple parameterizations: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" dirty="0">
              <a:solidFill>
                <a:schemeClr val="bg2">
                  <a:lumMod val="75000"/>
                </a:schemeClr>
              </a:solidFill>
              <a:latin typeface="Helvetica" pitchFamily="2" charset="0"/>
            </a:endParaRPr>
          </a:p>
          <a:p>
            <a:pPr lvl="1"/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      Surface-Only Flux Algorithms (SOFA) Models A, B, C – all are limited in scope &amp; accuracy, were meant as a temporary solution</a:t>
            </a:r>
          </a:p>
          <a:p>
            <a:pPr lvl="1"/>
            <a:endParaRPr lang="en-US" sz="14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The </a:t>
            </a:r>
            <a:r>
              <a:rPr lang="en-US" sz="17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Cloud Radiative Swath (CRS) data product builds upon the standard L2 SSF by calculating a suite of instantaneous irradiances at the footprint scale using the NASA LaRC Fu-Liou radiative transfer model (RTM)</a:t>
            </a:r>
          </a:p>
          <a:p>
            <a:endParaRPr lang="en-US" sz="800" dirty="0">
              <a:solidFill>
                <a:schemeClr val="bg2">
                  <a:lumMod val="75000"/>
                </a:schemeClr>
              </a:solidFill>
              <a:latin typeface="Helvetica" pitchFamily="2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Developed in 2000s &amp; last released w/ Ed 2. SARB has resurrected CRS to provide more sophisticated L2 flux products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bg2">
                  <a:lumMod val="75000"/>
                </a:schemeClr>
              </a:solidFill>
              <a:latin typeface="Helvetica" pitchFamily="2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SW↓↑ &amp; LW↓↑ broadband flux profiles; spectral surface (↓) &amp; TOA (↑) fluxes;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 surface direct + diffuse SW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↓, PAR, UV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bg2">
                  <a:lumMod val="75000"/>
                </a:schemeClr>
              </a:solidFill>
              <a:latin typeface="Helvetica" pitchFamily="2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B0F0"/>
                </a:solidFill>
                <a:latin typeface="Helvetica" pitchFamily="2" charset="0"/>
              </a:rPr>
              <a:t>Here we report our latest progress toward enhancing the CERES &amp; FLASHFlux Level 2 surface flux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latin typeface="Helvetica" pitchFamily="2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 b="1" dirty="0">
                <a:latin typeface="Helvetica" pitchFamily="2" charset="0"/>
              </a:rPr>
              <a:t>How accurate are CRS Ed4 surface fluxes? How does CRS perform compared to current-generation SOFA models?</a:t>
            </a:r>
          </a:p>
          <a:p>
            <a:pPr lvl="1"/>
            <a:endParaRPr lang="en-US" sz="400" dirty="0">
              <a:latin typeface="Helvetica" pitchFamily="2" charset="0"/>
            </a:endParaRPr>
          </a:p>
          <a:p>
            <a:pPr lvl="2"/>
            <a:endParaRPr lang="en-US" sz="400" dirty="0">
              <a:solidFill>
                <a:schemeClr val="bg2">
                  <a:lumMod val="75000"/>
                </a:schemeClr>
              </a:solidFill>
              <a:latin typeface="Helvetica" pitchFamily="2" charset="0"/>
              <a:cs typeface="Times New Roman" panose="02020603050405020304" pitchFamily="18" charset="0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400" dirty="0">
                <a:latin typeface="Helvetica" pitchFamily="2" charset="0"/>
              </a:rPr>
              <a:t>Validation </a:t>
            </a:r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of surface ↓ </a:t>
            </a:r>
            <a:r>
              <a:rPr lang="en-US" sz="1400" dirty="0">
                <a:latin typeface="Helvetica" pitchFamily="2" charset="0"/>
              </a:rPr>
              <a:t>fluxes stratified by cloud conditions &amp; surface type against a global network of observations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600" dirty="0">
              <a:latin typeface="Helvetica" pitchFamily="2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400" dirty="0">
                <a:latin typeface="Helvetica" pitchFamily="2" charset="0"/>
              </a:rPr>
              <a:t>CRS </a:t>
            </a:r>
            <a:r>
              <a:rPr lang="en-US" sz="1400" i="1" dirty="0">
                <a:latin typeface="Helvetica" pitchFamily="2" charset="0"/>
              </a:rPr>
              <a:t>vs</a:t>
            </a:r>
            <a:r>
              <a:rPr lang="en-US" sz="1400" dirty="0">
                <a:latin typeface="Helvetica" pitchFamily="2" charset="0"/>
              </a:rPr>
              <a:t> the SOFA (Models A, B, C) fluxes available in current CERES &amp; FLASHFlux SSF products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600" dirty="0">
              <a:latin typeface="Helvetica" pitchFamily="2" charset="0"/>
            </a:endParaRPr>
          </a:p>
          <a:p>
            <a:pPr marL="1257300" lvl="2" indent="-342900">
              <a:buFont typeface="+mj-lt"/>
              <a:buAutoNum type="romanLcPeriod"/>
            </a:pPr>
            <a:r>
              <a:rPr lang="en-US" sz="1400" dirty="0">
                <a:latin typeface="Helvetica" pitchFamily="2" charset="0"/>
              </a:rPr>
              <a:t>Plus: unique validation opportunities in remote polar environments - MOSAiC, Arctic Ocean &amp; Siple Dome, Antarctica</a:t>
            </a:r>
          </a:p>
          <a:p>
            <a:pPr marL="1257300" lvl="2" indent="-342900">
              <a:buFont typeface="+mj-lt"/>
              <a:buAutoNum type="romanLcPeriod"/>
            </a:pPr>
            <a:endParaRPr lang="en-US" sz="400" dirty="0">
              <a:latin typeface="Helvetica" pitchFamily="2" charset="0"/>
            </a:endParaRPr>
          </a:p>
          <a:p>
            <a:pPr marL="1257300" lvl="2" indent="-342900">
              <a:buFont typeface="+mj-lt"/>
              <a:buAutoNum type="romanLcPeriod"/>
            </a:pPr>
            <a:endParaRPr lang="en-US" sz="1400" dirty="0">
              <a:latin typeface="Helvetica" pitchFamily="2" charset="0"/>
            </a:endParaRPr>
          </a:p>
          <a:p>
            <a:pPr lvl="1"/>
            <a:endParaRPr lang="en-US" sz="1400" dirty="0">
              <a:latin typeface="Helvetica" pitchFamily="2" charset="0"/>
            </a:endParaRPr>
          </a:p>
          <a:p>
            <a:pPr lvl="1"/>
            <a:endParaRPr lang="en-US" sz="1400" dirty="0">
              <a:latin typeface="Helvetica" pitchFamily="2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1400" dirty="0">
              <a:latin typeface="Helvetica" pitchFamily="2" charset="0"/>
            </a:endParaRPr>
          </a:p>
          <a:p>
            <a:pPr lvl="1"/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endParaRPr lang="en-US" sz="1700" dirty="0">
              <a:latin typeface="Helvetica" pitchFamily="2" charset="0"/>
            </a:endParaRPr>
          </a:p>
          <a:p>
            <a:pPr lvl="1"/>
            <a:endParaRPr lang="en-US" sz="17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96757B-292D-A44C-B42B-5E26ACEC3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A0B64D-ABB5-D44D-9399-EB1EDA316BE1}"/>
              </a:ext>
            </a:extLst>
          </p:cNvPr>
          <p:cNvSpPr txBox="1">
            <a:spLocks/>
          </p:cNvSpPr>
          <p:nvPr/>
        </p:nvSpPr>
        <p:spPr>
          <a:xfrm>
            <a:off x="1070517" y="-232121"/>
            <a:ext cx="10050967" cy="9476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u="sng" dirty="0">
                <a:latin typeface="Helvetica" pitchFamily="2" charset="0"/>
                <a:cs typeface="Times New Roman" panose="02020603050405020304" pitchFamily="18" charset="0"/>
              </a:rPr>
              <a:t>CERES L2 Surface Fluxes</a:t>
            </a:r>
            <a:endParaRPr lang="en-US" sz="2800" u="sng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418A368-515F-AD4E-B6E9-032D42E52588}"/>
              </a:ext>
            </a:extLst>
          </p:cNvPr>
          <p:cNvSpPr txBox="1"/>
          <p:nvPr/>
        </p:nvSpPr>
        <p:spPr>
          <a:xfrm>
            <a:off x="3716931" y="6071218"/>
            <a:ext cx="47581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000" dirty="0">
                <a:latin typeface="Helvetica" pitchFamily="2" charset="0"/>
                <a:cs typeface="Times New Roman" panose="02020603050405020304" pitchFamily="18" charset="0"/>
              </a:rPr>
              <a:t>Spring 2022 CERES Science Team Meeting</a:t>
            </a:r>
          </a:p>
          <a:p>
            <a:pPr algn="ctr"/>
            <a:r>
              <a:rPr lang="en-US" sz="1100" u="sng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ryan.c.scott@nasa.gov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5004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AFB2990E-2EDA-414C-932D-16A7250484A0}"/>
              </a:ext>
            </a:extLst>
          </p:cNvPr>
          <p:cNvSpPr/>
          <p:nvPr/>
        </p:nvSpPr>
        <p:spPr>
          <a:xfrm>
            <a:off x="931985" y="3622431"/>
            <a:ext cx="10410092" cy="135401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C7715E96-B0A6-6549-B692-64046E87FF8E}"/>
              </a:ext>
            </a:extLst>
          </p:cNvPr>
          <p:cNvSpPr/>
          <p:nvPr/>
        </p:nvSpPr>
        <p:spPr>
          <a:xfrm>
            <a:off x="937848" y="4994032"/>
            <a:ext cx="10410092" cy="10947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E8B7CB-B785-D444-9ABD-2A389E4A8BD9}"/>
              </a:ext>
            </a:extLst>
          </p:cNvPr>
          <p:cNvSpPr txBox="1"/>
          <p:nvPr/>
        </p:nvSpPr>
        <p:spPr>
          <a:xfrm>
            <a:off x="524169" y="597835"/>
            <a:ext cx="11224344" cy="7017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7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Climate studies require info on energy flows internal to the climate system, esp. @ surface, on various scales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2">
                  <a:lumMod val="75000"/>
                </a:schemeClr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Current L2 Single Scanner Footprint (SSF) products estimate broadband surface fluxes with simple parameterizations:     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200" dirty="0">
              <a:solidFill>
                <a:schemeClr val="bg2">
                  <a:lumMod val="75000"/>
                </a:schemeClr>
              </a:solidFill>
              <a:latin typeface="Helvetica" pitchFamily="2" charset="0"/>
            </a:endParaRPr>
          </a:p>
          <a:p>
            <a:pPr lvl="1"/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      Surface-Only Flux Algorithms (SOFA) Models A, B, C – all are limited in scope &amp; accuracy, were meant as a temporary solution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2">
                  <a:lumMod val="75000"/>
                </a:schemeClr>
              </a:solidFill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The </a:t>
            </a:r>
            <a:r>
              <a:rPr lang="en-US" sz="17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Cloud Radiative Swath (CRS) data product builds upon the standard L2 SSF by calculating a suite of instantaneous irradiances at the footprint scale using the NASA LaRC Fu-Liou radiative transfer model (RTM)</a:t>
            </a:r>
          </a:p>
          <a:p>
            <a:endParaRPr lang="en-US" sz="800" dirty="0">
              <a:solidFill>
                <a:schemeClr val="bg2">
                  <a:lumMod val="75000"/>
                </a:schemeClr>
              </a:solidFill>
              <a:latin typeface="Helvetica" pitchFamily="2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Developed in 2000s &amp; last released w/ Ed 2. SARB has resurrected CRS to provide more sophisticated L2 flux products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bg2">
                  <a:lumMod val="75000"/>
                </a:schemeClr>
              </a:solidFill>
              <a:latin typeface="Helvetica" pitchFamily="2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SW↓↑ &amp; LW↓↑ broadband flux profiles; spectral surface (↓) &amp; TOA (↑) fluxes;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 surface direct + diffuse SW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↓, PAR, UV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400" dirty="0">
              <a:solidFill>
                <a:schemeClr val="bg2">
                  <a:lumMod val="75000"/>
                </a:schemeClr>
              </a:solidFill>
              <a:latin typeface="Helvetica" pitchFamily="2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>
                <a:solidFill>
                  <a:srgbClr val="00B0F0"/>
                </a:solidFill>
                <a:latin typeface="Helvetica" pitchFamily="2" charset="0"/>
              </a:rPr>
              <a:t>Here we report our latest progress toward enhancing the CERES &amp; FLASHFlux Level 2 surface flux products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chemeClr val="bg2">
                  <a:lumMod val="75000"/>
                </a:schemeClr>
              </a:solidFill>
              <a:latin typeface="Helvetica" pitchFamily="2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 b="1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How accurate are CRS Ed4 surface fluxes? How does CRS perform compared to current-generation SOFA models?</a:t>
            </a:r>
          </a:p>
          <a:p>
            <a:pPr lvl="2"/>
            <a:endParaRPr lang="en-US" sz="800" dirty="0">
              <a:solidFill>
                <a:schemeClr val="bg2">
                  <a:lumMod val="75000"/>
                </a:schemeClr>
              </a:solidFill>
              <a:latin typeface="Helvetica" pitchFamily="2" charset="0"/>
              <a:cs typeface="Times New Roman" panose="02020603050405020304" pitchFamily="18" charset="0"/>
            </a:endParaRPr>
          </a:p>
          <a:p>
            <a:pPr marL="1314450" lvl="2" indent="-400050">
              <a:buFont typeface="+mj-lt"/>
              <a:buAutoNum type="romanLcPeriod"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Validation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  <a:cs typeface="Times New Roman" panose="02020603050405020304" pitchFamily="18" charset="0"/>
              </a:rPr>
              <a:t>of surface ↓ 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fluxes stratified by cloud conditions &amp; surface type against a global network of observations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2">
                  <a:lumMod val="75000"/>
                </a:schemeClr>
              </a:solidFill>
              <a:latin typeface="Helvetica" pitchFamily="2" charset="0"/>
            </a:endParaRPr>
          </a:p>
          <a:p>
            <a:pPr marL="1714500" lvl="3" indent="-342900"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CRS </a:t>
            </a:r>
            <a:r>
              <a:rPr lang="en-US" sz="1400" i="1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vs</a:t>
            </a: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 the SOFA (Models A, B, C) fluxes available in current CERES &amp; FLASHFlux SSF products</a:t>
            </a:r>
          </a:p>
          <a:p>
            <a:pPr marL="1714500" lvl="3" indent="-342900">
              <a:buFont typeface="Arial" panose="020B0604020202020204" pitchFamily="34" charset="0"/>
              <a:buChar char="•"/>
            </a:pPr>
            <a:endParaRPr lang="en-US" sz="600" dirty="0">
              <a:solidFill>
                <a:schemeClr val="bg2">
                  <a:lumMod val="75000"/>
                </a:schemeClr>
              </a:solidFill>
              <a:latin typeface="Helvetica" pitchFamily="2" charset="0"/>
            </a:endParaRPr>
          </a:p>
          <a:p>
            <a:pPr marL="1257300" lvl="2" indent="-342900">
              <a:buFont typeface="+mj-lt"/>
              <a:buAutoNum type="romanLcPeriod"/>
            </a:pPr>
            <a:r>
              <a:rPr lang="en-US" sz="1400" dirty="0">
                <a:solidFill>
                  <a:schemeClr val="bg2">
                    <a:lumMod val="75000"/>
                  </a:schemeClr>
                </a:solidFill>
                <a:latin typeface="Helvetica" pitchFamily="2" charset="0"/>
              </a:rPr>
              <a:t>Plus: unique validation opportunities in remote polar environments - MOSAiC, Arctic Ocean &amp; Siple Dome, Antarctica</a:t>
            </a:r>
          </a:p>
          <a:p>
            <a:pPr lvl="2"/>
            <a:endParaRPr lang="en-US" sz="1400" dirty="0">
              <a:latin typeface="Helvetica" pitchFamily="2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US" sz="1400" b="1" dirty="0">
                <a:latin typeface="Helvetica" pitchFamily="2" charset="0"/>
              </a:rPr>
              <a:t>Using Machine Learning to provide CRS-quality surface</a:t>
            </a:r>
            <a:r>
              <a:rPr lang="en-US" sz="1400" dirty="0">
                <a:latin typeface="Helvetica" pitchFamily="2" charset="0"/>
                <a:cs typeface="Times New Roman" panose="02020603050405020304" pitchFamily="18" charset="0"/>
              </a:rPr>
              <a:t> ↓ </a:t>
            </a:r>
            <a:r>
              <a:rPr lang="en-US" sz="1400" b="1" dirty="0">
                <a:latin typeface="Helvetica" pitchFamily="2" charset="0"/>
              </a:rPr>
              <a:t>fluxes in near real-time on the FLASHFlux SSF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1000" dirty="0">
              <a:latin typeface="Helvetica" pitchFamily="2" charset="0"/>
            </a:endParaRPr>
          </a:p>
          <a:p>
            <a:pPr lvl="2"/>
            <a:r>
              <a:rPr lang="en-US" sz="1400" dirty="0">
                <a:latin typeface="Helvetica" pitchFamily="2" charset="0"/>
              </a:rPr>
              <a:t>iii.    Tuning hyperparameters of </a:t>
            </a:r>
            <a:r>
              <a:rPr lang="en-US" sz="1400" b="1" dirty="0">
                <a:latin typeface="Helvetica" pitchFamily="2" charset="0"/>
              </a:rPr>
              <a:t>XGBoost </a:t>
            </a:r>
            <a:r>
              <a:rPr lang="en-US" sz="1400" dirty="0">
                <a:latin typeface="Helvetica" pitchFamily="2" charset="0"/>
              </a:rPr>
              <a:t>regressor trained on CRS simulations for enhanced generalization performance</a:t>
            </a:r>
          </a:p>
          <a:p>
            <a:pPr marL="1257300" lvl="2" indent="-342900">
              <a:buAutoNum type="arabicPeriod" startAt="3"/>
            </a:pPr>
            <a:endParaRPr lang="en-US" sz="600" dirty="0">
              <a:latin typeface="Helvetica" pitchFamily="2" charset="0"/>
            </a:endParaRPr>
          </a:p>
          <a:p>
            <a:pPr lvl="2"/>
            <a:r>
              <a:rPr lang="en-US" sz="1400" dirty="0">
                <a:latin typeface="Helvetica" pitchFamily="2" charset="0"/>
              </a:rPr>
              <a:t>iv.    How the models will be applied to FLASHFlux SSF near real-time data production</a:t>
            </a:r>
            <a:endParaRPr lang="en-US" sz="400" dirty="0">
              <a:latin typeface="Helvetica" pitchFamily="2" charset="0"/>
            </a:endParaRPr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en-US" sz="200" dirty="0">
              <a:latin typeface="Helvetica" pitchFamily="2" charset="0"/>
            </a:endParaRPr>
          </a:p>
          <a:p>
            <a:pPr lvl="1"/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endParaRPr lang="en-US" sz="1400" dirty="0">
              <a:latin typeface="Helvetica" pitchFamily="2" charset="0"/>
            </a:endParaRPr>
          </a:p>
          <a:p>
            <a:endParaRPr lang="en-US" sz="1700" dirty="0">
              <a:latin typeface="Helvetica" pitchFamily="2" charset="0"/>
            </a:endParaRPr>
          </a:p>
          <a:p>
            <a:pPr lvl="1"/>
            <a:endParaRPr lang="en-US" sz="17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00" dirty="0"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" dirty="0">
              <a:latin typeface="Helvetica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96757B-292D-A44C-B42B-5E26ACEC3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5A0B64D-ABB5-D44D-9399-EB1EDA316BE1}"/>
              </a:ext>
            </a:extLst>
          </p:cNvPr>
          <p:cNvSpPr txBox="1">
            <a:spLocks/>
          </p:cNvSpPr>
          <p:nvPr/>
        </p:nvSpPr>
        <p:spPr>
          <a:xfrm>
            <a:off x="1070517" y="-232121"/>
            <a:ext cx="10050967" cy="9476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u="sng" dirty="0">
                <a:latin typeface="Helvetica" pitchFamily="2" charset="0"/>
                <a:cs typeface="Times New Roman" panose="02020603050405020304" pitchFamily="18" charset="0"/>
              </a:rPr>
              <a:t>CERES L2 Surface Fluxes</a:t>
            </a:r>
            <a:endParaRPr lang="en-US" sz="2800" u="sng" dirty="0">
              <a:latin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984B77A-611B-4E40-924A-FA61633DAAC5}"/>
              </a:ext>
            </a:extLst>
          </p:cNvPr>
          <p:cNvSpPr txBox="1"/>
          <p:nvPr/>
        </p:nvSpPr>
        <p:spPr>
          <a:xfrm>
            <a:off x="3716931" y="6071218"/>
            <a:ext cx="47581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000" dirty="0">
                <a:latin typeface="Helvetica" pitchFamily="2" charset="0"/>
                <a:cs typeface="Times New Roman" panose="02020603050405020304" pitchFamily="18" charset="0"/>
              </a:rPr>
              <a:t>Spring 2022 CERES Science Team Meeting</a:t>
            </a:r>
          </a:p>
          <a:p>
            <a:pPr algn="ctr"/>
            <a:r>
              <a:rPr lang="en-US" sz="1100" u="sng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ryan.c.scott@nasa.gov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477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91DDF24-E376-FD4D-B8A3-78E1292BA570}"/>
              </a:ext>
            </a:extLst>
          </p:cNvPr>
          <p:cNvSpPr/>
          <p:nvPr/>
        </p:nvSpPr>
        <p:spPr>
          <a:xfrm>
            <a:off x="4874419" y="4874359"/>
            <a:ext cx="2443163" cy="757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" pitchFamily="2" charset="0"/>
              </a:rPr>
              <a:t>Surface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C49CEF9-C960-A44C-98BB-B4C9BC4C6F4A}"/>
              </a:ext>
            </a:extLst>
          </p:cNvPr>
          <p:cNvSpPr/>
          <p:nvPr/>
        </p:nvSpPr>
        <p:spPr>
          <a:xfrm>
            <a:off x="4874419" y="1527974"/>
            <a:ext cx="2443163" cy="757238"/>
          </a:xfrm>
          <a:prstGeom prst="ellipse">
            <a:avLst/>
          </a:prstGeom>
          <a:blipFill dpi="0" rotWithShape="1">
            <a:blip r:embed="rId4">
              <a:alphaModFix amt="39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" pitchFamily="2" charset="0"/>
              </a:rPr>
              <a:t>TOA</a:t>
            </a:r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01CC6B58-1612-C848-80B8-FA20EF934D4C}"/>
              </a:ext>
            </a:extLst>
          </p:cNvPr>
          <p:cNvSpPr/>
          <p:nvPr/>
        </p:nvSpPr>
        <p:spPr>
          <a:xfrm>
            <a:off x="4859759" y="5786535"/>
            <a:ext cx="2443163" cy="100013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C52E22-5D67-784C-B1EA-E4428D8BB3F8}"/>
              </a:ext>
            </a:extLst>
          </p:cNvPr>
          <p:cNvSpPr txBox="1"/>
          <p:nvPr/>
        </p:nvSpPr>
        <p:spPr>
          <a:xfrm>
            <a:off x="5515549" y="5884483"/>
            <a:ext cx="116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~20-50 km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5FC3DF-EDFD-8E4E-824E-550B3C93BA10}"/>
              </a:ext>
            </a:extLst>
          </p:cNvPr>
          <p:cNvSpPr/>
          <p:nvPr/>
        </p:nvSpPr>
        <p:spPr>
          <a:xfrm>
            <a:off x="3769938" y="5062696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SW↓↑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F07CC1A3-0344-3843-8B23-59825FFA49ED}"/>
              </a:ext>
            </a:extLst>
          </p:cNvPr>
          <p:cNvSpPr/>
          <p:nvPr/>
        </p:nvSpPr>
        <p:spPr>
          <a:xfrm>
            <a:off x="4442747" y="3355474"/>
            <a:ext cx="3306507" cy="70113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8446F2-2A64-A542-8BC6-248E77FD0734}"/>
              </a:ext>
            </a:extLst>
          </p:cNvPr>
          <p:cNvSpPr/>
          <p:nvPr/>
        </p:nvSpPr>
        <p:spPr>
          <a:xfrm>
            <a:off x="7605352" y="5062696"/>
            <a:ext cx="826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LW↓↑ </a:t>
            </a:r>
            <a:endParaRPr lang="en-US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359A2F-D75C-F64E-BEE9-B461ABDAC1B2}"/>
              </a:ext>
            </a:extLst>
          </p:cNvPr>
          <p:cNvSpPr txBox="1"/>
          <p:nvPr/>
        </p:nvSpPr>
        <p:spPr>
          <a:xfrm>
            <a:off x="3962246" y="2650977"/>
            <a:ext cx="4267508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b="1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Surface-Only Flux Algorithms</a:t>
            </a:r>
            <a:r>
              <a:rPr lang="en-US" dirty="0">
                <a:latin typeface="Helvetica" pitchFamily="2" charset="0"/>
                <a:cs typeface="Times New Roman" panose="02020603050405020304" pitchFamily="18" charset="0"/>
              </a:rPr>
              <a:t> (</a:t>
            </a:r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SOFA</a:t>
            </a:r>
            <a:r>
              <a:rPr lang="en-US" dirty="0">
                <a:latin typeface="Helvetica" pitchFamily="2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1000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Helvetica" pitchFamily="2" charset="0"/>
                <a:cs typeface="Times New Roman" panose="02020603050405020304" pitchFamily="18" charset="0"/>
              </a:rPr>
              <a:t>Model B </a:t>
            </a:r>
            <a:r>
              <a:rPr lang="en-US" sz="1600" dirty="0">
                <a:latin typeface="Helvetica" pitchFamily="2" charset="0"/>
                <a:cs typeface="Times New Roman" panose="02020603050405020304" pitchFamily="18" charset="0"/>
              </a:rPr>
              <a:t>(</a:t>
            </a:r>
            <a:r>
              <a:rPr lang="en-US" sz="1600" b="1" dirty="0">
                <a:latin typeface="Helvetica" pitchFamily="2" charset="0"/>
                <a:cs typeface="Times New Roman" panose="02020603050405020304" pitchFamily="18" charset="0"/>
              </a:rPr>
              <a:t>All-Sky</a:t>
            </a:r>
            <a:r>
              <a:rPr lang="en-US" sz="1600" dirty="0">
                <a:latin typeface="Helvetica" pitchFamily="2" charset="0"/>
                <a:cs typeface="Times New Roman" panose="02020603050405020304" pitchFamily="18" charset="0"/>
              </a:rPr>
              <a:t>)</a:t>
            </a:r>
          </a:p>
          <a:p>
            <a:pPr marL="342900" indent="-342900" algn="ctr">
              <a:buAutoNum type="arabicParenBoth"/>
            </a:pPr>
            <a:endParaRPr lang="en-US" sz="200" b="1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100" dirty="0">
                <a:latin typeface="Helvetica" pitchFamily="2" charset="0"/>
                <a:cs typeface="Times New Roman" panose="02020603050405020304" pitchFamily="18" charset="0"/>
              </a:rPr>
              <a:t> Langley Parameterized LW Algorithm</a:t>
            </a:r>
          </a:p>
          <a:p>
            <a:pPr algn="ctr"/>
            <a:r>
              <a:rPr lang="en-US" sz="1100" dirty="0">
                <a:latin typeface="Helvetica" pitchFamily="2" charset="0"/>
                <a:cs typeface="Times New Roman" panose="02020603050405020304" pitchFamily="18" charset="0"/>
              </a:rPr>
              <a:t>Langley Parameterized SW Algorithm</a:t>
            </a:r>
          </a:p>
          <a:p>
            <a:pPr algn="ctr"/>
            <a:endParaRPr lang="en-US" sz="1000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Helvetica" pitchFamily="2" charset="0"/>
                <a:cs typeface="Times New Roman" panose="02020603050405020304" pitchFamily="18" charset="0"/>
              </a:rPr>
              <a:t>Model A </a:t>
            </a:r>
            <a:r>
              <a:rPr lang="en-US" sz="1600" dirty="0">
                <a:latin typeface="Helvetica" pitchFamily="2" charset="0"/>
                <a:cs typeface="Times New Roman" panose="02020603050405020304" pitchFamily="18" charset="0"/>
              </a:rPr>
              <a:t>(</a:t>
            </a:r>
            <a:r>
              <a:rPr lang="en-US" sz="1600" b="1" dirty="0">
                <a:latin typeface="Helvetica" pitchFamily="2" charset="0"/>
                <a:cs typeface="Times New Roman" panose="02020603050405020304" pitchFamily="18" charset="0"/>
              </a:rPr>
              <a:t>Clear-Sky Only</a:t>
            </a:r>
            <a:r>
              <a:rPr lang="en-US" sz="1600" dirty="0">
                <a:latin typeface="Helvetica" pitchFamily="2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500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600" b="1" dirty="0">
                <a:latin typeface="Helvetica" pitchFamily="2" charset="0"/>
                <a:cs typeface="Times New Roman" panose="02020603050405020304" pitchFamily="18" charset="0"/>
              </a:rPr>
              <a:t>Model C </a:t>
            </a:r>
            <a:r>
              <a:rPr lang="en-US" sz="1600" dirty="0">
                <a:latin typeface="Helvetica" pitchFamily="2" charset="0"/>
                <a:cs typeface="Times New Roman" panose="02020603050405020304" pitchFamily="18" charset="0"/>
              </a:rPr>
              <a:t>(</a:t>
            </a:r>
            <a:r>
              <a:rPr lang="en-US" sz="1600" b="1" dirty="0">
                <a:latin typeface="Helvetica" pitchFamily="2" charset="0"/>
                <a:cs typeface="Times New Roman" panose="02020603050405020304" pitchFamily="18" charset="0"/>
              </a:rPr>
              <a:t>All-Sky, LW Only</a:t>
            </a:r>
            <a:r>
              <a:rPr lang="en-US" sz="1600" dirty="0">
                <a:latin typeface="Helvetica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B880E4-A915-F64A-A1B8-E51493C2B254}"/>
              </a:ext>
            </a:extLst>
          </p:cNvPr>
          <p:cNvSpPr txBox="1"/>
          <p:nvPr/>
        </p:nvSpPr>
        <p:spPr>
          <a:xfrm>
            <a:off x="3716931" y="5912792"/>
            <a:ext cx="47581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CERES Footprint / FOV</a:t>
            </a:r>
          </a:p>
          <a:p>
            <a:pPr algn="ctr"/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Terra, Aqua, NPP, NOAA-20</a:t>
            </a:r>
            <a:endParaRPr lang="en-US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C840BBA-B831-E047-9EA0-73FDCD9AF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1BB3131-D780-884C-ADCE-03C8E8217C73}"/>
              </a:ext>
            </a:extLst>
          </p:cNvPr>
          <p:cNvCxnSpPr>
            <a:cxnSpLocks/>
          </p:cNvCxnSpPr>
          <p:nvPr/>
        </p:nvCxnSpPr>
        <p:spPr>
          <a:xfrm flipH="1" flipV="1">
            <a:off x="5812489" y="1077290"/>
            <a:ext cx="215152" cy="347629"/>
          </a:xfrm>
          <a:prstGeom prst="straightConnector1">
            <a:avLst/>
          </a:prstGeom>
          <a:ln>
            <a:solidFill>
              <a:schemeClr val="accent2">
                <a:lumMod val="7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2B766AB-0D2B-6F43-A269-32379C67530F}"/>
              </a:ext>
            </a:extLst>
          </p:cNvPr>
          <p:cNvCxnSpPr>
            <a:cxnSpLocks/>
          </p:cNvCxnSpPr>
          <p:nvPr/>
        </p:nvCxnSpPr>
        <p:spPr>
          <a:xfrm flipV="1">
            <a:off x="6078067" y="1038616"/>
            <a:ext cx="0" cy="377354"/>
          </a:xfrm>
          <a:prstGeom prst="straightConnector1">
            <a:avLst/>
          </a:prstGeom>
          <a:ln>
            <a:solidFill>
              <a:schemeClr val="accent2">
                <a:lumMod val="7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F68C391-B6C5-7949-B415-41A1C65779F8}"/>
              </a:ext>
            </a:extLst>
          </p:cNvPr>
          <p:cNvCxnSpPr>
            <a:cxnSpLocks/>
          </p:cNvCxnSpPr>
          <p:nvPr/>
        </p:nvCxnSpPr>
        <p:spPr>
          <a:xfrm flipV="1">
            <a:off x="6136334" y="1101526"/>
            <a:ext cx="231890" cy="319378"/>
          </a:xfrm>
          <a:prstGeom prst="straightConnector1">
            <a:avLst/>
          </a:prstGeom>
          <a:ln>
            <a:solidFill>
              <a:schemeClr val="accent2">
                <a:lumMod val="7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C443251-4415-4B44-9E3A-542F6E97B528}"/>
              </a:ext>
            </a:extLst>
          </p:cNvPr>
          <p:cNvCxnSpPr>
            <a:cxnSpLocks/>
          </p:cNvCxnSpPr>
          <p:nvPr/>
        </p:nvCxnSpPr>
        <p:spPr>
          <a:xfrm flipV="1">
            <a:off x="6156440" y="1275545"/>
            <a:ext cx="351852" cy="171491"/>
          </a:xfrm>
          <a:prstGeom prst="straightConnector1">
            <a:avLst/>
          </a:prstGeom>
          <a:ln>
            <a:solidFill>
              <a:schemeClr val="accent2">
                <a:lumMod val="7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99BE6BFB-7ED8-AD46-B4D8-6986EE1BA9B1}"/>
              </a:ext>
            </a:extLst>
          </p:cNvPr>
          <p:cNvCxnSpPr>
            <a:cxnSpLocks/>
          </p:cNvCxnSpPr>
          <p:nvPr/>
        </p:nvCxnSpPr>
        <p:spPr>
          <a:xfrm flipH="1" flipV="1">
            <a:off x="5636615" y="1283484"/>
            <a:ext cx="371475" cy="168368"/>
          </a:xfrm>
          <a:prstGeom prst="straightConnector1">
            <a:avLst/>
          </a:prstGeom>
          <a:ln>
            <a:solidFill>
              <a:schemeClr val="accent2">
                <a:lumMod val="75000"/>
                <a:alpha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itle 1">
            <a:extLst>
              <a:ext uri="{FF2B5EF4-FFF2-40B4-BE49-F238E27FC236}">
                <a16:creationId xmlns:a16="http://schemas.microsoft.com/office/drawing/2014/main" id="{C020065F-1B1D-2945-9644-A64EF5E795EE}"/>
              </a:ext>
            </a:extLst>
          </p:cNvPr>
          <p:cNvSpPr txBox="1">
            <a:spLocks/>
          </p:cNvSpPr>
          <p:nvPr/>
        </p:nvSpPr>
        <p:spPr>
          <a:xfrm>
            <a:off x="4665182" y="-102864"/>
            <a:ext cx="2861628" cy="9476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u="sng" dirty="0">
                <a:latin typeface="Helvetica" pitchFamily="2" charset="0"/>
                <a:cs typeface="Times New Roman" panose="02020603050405020304" pitchFamily="18" charset="0"/>
              </a:rPr>
              <a:t>CERES SSF</a:t>
            </a:r>
          </a:p>
        </p:txBody>
      </p:sp>
    </p:spTree>
    <p:extLst>
      <p:ext uri="{BB962C8B-B14F-4D97-AF65-F5344CB8AC3E}">
        <p14:creationId xmlns:p14="http://schemas.microsoft.com/office/powerpoint/2010/main" val="2204251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893811-CB5E-B341-A4BE-2060E950F473}"/>
              </a:ext>
            </a:extLst>
          </p:cNvPr>
          <p:cNvSpPr txBox="1"/>
          <p:nvPr/>
        </p:nvSpPr>
        <p:spPr>
          <a:xfrm>
            <a:off x="3716931" y="5912792"/>
            <a:ext cx="475813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CERES Footprint / FOV</a:t>
            </a:r>
          </a:p>
          <a:p>
            <a:pPr algn="ctr"/>
            <a:r>
              <a:rPr lang="en-US" sz="1200" i="1" dirty="0">
                <a:latin typeface="Helvetica" pitchFamily="2" charset="0"/>
                <a:cs typeface="Times New Roman" panose="02020603050405020304" pitchFamily="18" charset="0"/>
              </a:rPr>
              <a:t>Terra</a:t>
            </a:r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 FM1, </a:t>
            </a:r>
            <a:r>
              <a:rPr lang="en-US" sz="1200" i="1" dirty="0">
                <a:latin typeface="Helvetica" pitchFamily="2" charset="0"/>
                <a:cs typeface="Times New Roman" panose="02020603050405020304" pitchFamily="18" charset="0"/>
              </a:rPr>
              <a:t>Aqua</a:t>
            </a:r>
            <a:r>
              <a:rPr lang="en-US" sz="1200" dirty="0">
                <a:latin typeface="Helvetica" pitchFamily="2" charset="0"/>
                <a:cs typeface="Times New Roman" panose="02020603050405020304" pitchFamily="18" charset="0"/>
              </a:rPr>
              <a:t> FM3</a:t>
            </a:r>
            <a:endParaRPr lang="en-US" sz="1200" dirty="0"/>
          </a:p>
          <a:p>
            <a:endParaRPr 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91DDF24-E376-FD4D-B8A3-78E1292BA570}"/>
              </a:ext>
            </a:extLst>
          </p:cNvPr>
          <p:cNvSpPr/>
          <p:nvPr/>
        </p:nvSpPr>
        <p:spPr>
          <a:xfrm>
            <a:off x="4874419" y="4874359"/>
            <a:ext cx="2443163" cy="75723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" pitchFamily="2" charset="0"/>
              </a:rPr>
              <a:t>Surface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55DD050-98C1-764E-880A-901C1753AED6}"/>
              </a:ext>
            </a:extLst>
          </p:cNvPr>
          <p:cNvSpPr/>
          <p:nvPr/>
        </p:nvSpPr>
        <p:spPr>
          <a:xfrm>
            <a:off x="4874419" y="4375014"/>
            <a:ext cx="2443163" cy="75723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" pitchFamily="2" charset="0"/>
              </a:rPr>
              <a:t>850 mb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2DC5ED3-CA7E-EC4E-85C4-22F66E2A0C92}"/>
              </a:ext>
            </a:extLst>
          </p:cNvPr>
          <p:cNvSpPr/>
          <p:nvPr/>
        </p:nvSpPr>
        <p:spPr>
          <a:xfrm>
            <a:off x="4874419" y="3709852"/>
            <a:ext cx="2443163" cy="75723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" pitchFamily="2" charset="0"/>
              </a:rPr>
              <a:t>500 mb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9BF8FE1-C3D1-EE4A-89AA-5B6CCCEE2721}"/>
              </a:ext>
            </a:extLst>
          </p:cNvPr>
          <p:cNvSpPr/>
          <p:nvPr/>
        </p:nvSpPr>
        <p:spPr>
          <a:xfrm>
            <a:off x="4874419" y="2992308"/>
            <a:ext cx="2443163" cy="75723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" pitchFamily="2" charset="0"/>
              </a:rPr>
              <a:t>200 mb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804A563-3F9D-9447-A30A-DC058E191420}"/>
              </a:ext>
            </a:extLst>
          </p:cNvPr>
          <p:cNvSpPr/>
          <p:nvPr/>
        </p:nvSpPr>
        <p:spPr>
          <a:xfrm>
            <a:off x="4874419" y="2255479"/>
            <a:ext cx="2443163" cy="757238"/>
          </a:xfrm>
          <a:prstGeom prst="ellipse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" pitchFamily="2" charset="0"/>
              </a:rPr>
              <a:t>70 mb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C49CEF9-C960-A44C-98BB-B4C9BC4C6F4A}"/>
              </a:ext>
            </a:extLst>
          </p:cNvPr>
          <p:cNvSpPr/>
          <p:nvPr/>
        </p:nvSpPr>
        <p:spPr>
          <a:xfrm>
            <a:off x="4874419" y="1527974"/>
            <a:ext cx="2443163" cy="757238"/>
          </a:xfrm>
          <a:prstGeom prst="ellipse">
            <a:avLst/>
          </a:prstGeom>
          <a:blipFill dpi="0" rotWithShape="1">
            <a:blip r:embed="rId3">
              <a:alphaModFix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latin typeface="Helvetica" pitchFamily="2" charset="0"/>
              </a:rPr>
              <a:t>TOA</a:t>
            </a:r>
          </a:p>
        </p:txBody>
      </p:sp>
      <p:sp>
        <p:nvSpPr>
          <p:cNvPr id="6" name="Left-Right Arrow 5">
            <a:extLst>
              <a:ext uri="{FF2B5EF4-FFF2-40B4-BE49-F238E27FC236}">
                <a16:creationId xmlns:a16="http://schemas.microsoft.com/office/drawing/2014/main" id="{01CC6B58-1612-C848-80B8-FA20EF934D4C}"/>
              </a:ext>
            </a:extLst>
          </p:cNvPr>
          <p:cNvSpPr/>
          <p:nvPr/>
        </p:nvSpPr>
        <p:spPr>
          <a:xfrm>
            <a:off x="4859759" y="5786535"/>
            <a:ext cx="2443163" cy="100013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C52E22-5D67-784C-B1EA-E4428D8BB3F8}"/>
              </a:ext>
            </a:extLst>
          </p:cNvPr>
          <p:cNvSpPr txBox="1"/>
          <p:nvPr/>
        </p:nvSpPr>
        <p:spPr>
          <a:xfrm>
            <a:off x="5515549" y="5884483"/>
            <a:ext cx="11608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Helvetica" pitchFamily="2" charset="0"/>
              </a:rPr>
              <a:t>~20-50 km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C5FC3DF-EDFD-8E4E-824E-550B3C93BA10}"/>
              </a:ext>
            </a:extLst>
          </p:cNvPr>
          <p:cNvSpPr/>
          <p:nvPr/>
        </p:nvSpPr>
        <p:spPr>
          <a:xfrm>
            <a:off x="3874714" y="3111617"/>
            <a:ext cx="787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SW↓↑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38446F2-2A64-A542-8BC6-248E77FD0734}"/>
              </a:ext>
            </a:extLst>
          </p:cNvPr>
          <p:cNvSpPr/>
          <p:nvPr/>
        </p:nvSpPr>
        <p:spPr>
          <a:xfrm>
            <a:off x="7526810" y="3111617"/>
            <a:ext cx="8260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latin typeface="Helvetica" pitchFamily="2" charset="0"/>
                <a:cs typeface="Times New Roman" panose="02020603050405020304" pitchFamily="18" charset="0"/>
              </a:rPr>
              <a:t>LW↓↑ </a:t>
            </a:r>
            <a:endParaRPr lang="en-US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8CF1A3B-CF67-BA43-8AFF-6CC809553A77}"/>
              </a:ext>
            </a:extLst>
          </p:cNvPr>
          <p:cNvSpPr txBox="1"/>
          <p:nvPr/>
        </p:nvSpPr>
        <p:spPr>
          <a:xfrm>
            <a:off x="8687378" y="438752"/>
            <a:ext cx="2756178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u="sng" dirty="0">
                <a:latin typeface="Helvetica" pitchFamily="2" charset="0"/>
              </a:rPr>
              <a:t>Outputs</a:t>
            </a:r>
          </a:p>
          <a:p>
            <a:pPr algn="ctr"/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instantaneous vertical profiles </a:t>
            </a:r>
            <a:r>
              <a:rPr lang="en-US" sz="1200" dirty="0">
                <a:latin typeface="Helvetica" pitchFamily="2" charset="0"/>
              </a:rPr>
              <a:t>(6 levels) </a:t>
            </a:r>
            <a:r>
              <a:rPr lang="en-US" sz="1600" dirty="0">
                <a:latin typeface="Helvetica" pitchFamily="2" charset="0"/>
              </a:rPr>
              <a:t>of </a:t>
            </a:r>
            <a:r>
              <a:rPr lang="en-US" sz="1600" b="1" dirty="0">
                <a:latin typeface="Helvetica" pitchFamily="2" charset="0"/>
              </a:rPr>
              <a:t>broadband</a:t>
            </a:r>
            <a:r>
              <a:rPr lang="en-US" sz="1600" dirty="0">
                <a:latin typeface="Helvetica" pitchFamily="2" charset="0"/>
              </a:rPr>
              <a:t> &amp; </a:t>
            </a:r>
            <a:r>
              <a:rPr lang="en-US" sz="1600" b="1" dirty="0">
                <a:latin typeface="Helvetica" pitchFamily="2" charset="0"/>
              </a:rPr>
              <a:t>spectrally-resolved</a:t>
            </a:r>
            <a:r>
              <a:rPr lang="en-US" sz="1600" dirty="0">
                <a:latin typeface="Helvetica" pitchFamily="2" charset="0"/>
              </a:rPr>
              <a:t> fluxes @ the surface (</a:t>
            </a:r>
            <a:r>
              <a:rPr lang="en-US" sz="1600" b="1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r>
              <a:rPr lang="en-US" sz="1600" dirty="0">
                <a:latin typeface="Helvetica" pitchFamily="2" charset="0"/>
              </a:rPr>
              <a:t>) and TOA (</a:t>
            </a:r>
            <a:r>
              <a:rPr lang="en-US" sz="1600" b="1" dirty="0">
                <a:latin typeface="Helvetica" pitchFamily="2" charset="0"/>
                <a:cs typeface="Times New Roman" panose="02020603050405020304" pitchFamily="18" charset="0"/>
              </a:rPr>
              <a:t>↑</a:t>
            </a:r>
            <a:r>
              <a:rPr lang="en-US" sz="1600" dirty="0">
                <a:latin typeface="Helvetica" pitchFamily="2" charset="0"/>
              </a:rPr>
              <a:t>)</a:t>
            </a:r>
          </a:p>
          <a:p>
            <a:pPr algn="ctr"/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2-stream LW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4-stream SW</a:t>
            </a:r>
          </a:p>
          <a:p>
            <a:pPr algn="ctr"/>
            <a:endParaRPr lang="en-US" sz="16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LW : 12 bands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SW : 14 bands</a:t>
            </a:r>
          </a:p>
          <a:p>
            <a:pPr algn="ctr"/>
            <a:endParaRPr lang="en-US" sz="12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SW</a:t>
            </a:r>
            <a:r>
              <a:rPr lang="en-US" sz="1600" b="1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r>
              <a:rPr lang="en-US" sz="1600" dirty="0">
                <a:latin typeface="Helvetica" pitchFamily="2" charset="0"/>
              </a:rPr>
              <a:t> direct + diffuse 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PAR, UV fluxes</a:t>
            </a:r>
          </a:p>
          <a:p>
            <a:pPr algn="ctr"/>
            <a:endParaRPr lang="en-US" sz="1600" b="1" dirty="0">
              <a:latin typeface="Helvetica" pitchFamily="2" charset="0"/>
            </a:endParaRPr>
          </a:p>
          <a:p>
            <a:pPr algn="ctr"/>
            <a:endParaRPr lang="en-US" sz="400" dirty="0">
              <a:latin typeface="Helvetica" pitchFamily="2" charset="0"/>
            </a:endParaRPr>
          </a:p>
          <a:p>
            <a:pPr algn="ctr"/>
            <a:r>
              <a:rPr lang="en-US" sz="1600" dirty="0">
                <a:latin typeface="Helvetica" pitchFamily="2" charset="0"/>
              </a:rPr>
              <a:t>All-sky 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Clear-sky 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Pristine-sky 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All-sky no aerosol</a:t>
            </a:r>
          </a:p>
          <a:p>
            <a:pPr algn="ctr"/>
            <a:endParaRPr lang="en-US" sz="1600" dirty="0">
              <a:latin typeface="Helvetica" pitchFamily="2" charset="0"/>
            </a:endParaRPr>
          </a:p>
          <a:p>
            <a:pPr algn="ctr"/>
            <a:endParaRPr lang="en-US" sz="1600" dirty="0">
              <a:latin typeface="Helvetica" pitchFamily="2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CB66631-07B1-AA42-95AC-5C1290084F80}"/>
              </a:ext>
            </a:extLst>
          </p:cNvPr>
          <p:cNvSpPr/>
          <p:nvPr/>
        </p:nvSpPr>
        <p:spPr>
          <a:xfrm>
            <a:off x="4889913" y="884895"/>
            <a:ext cx="2492350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Helvetica" pitchFamily="2" charset="0"/>
              </a:rPr>
              <a:t> </a:t>
            </a:r>
            <a:r>
              <a:rPr lang="en-US" sz="1500" b="1" dirty="0">
                <a:latin typeface="Helvetica" pitchFamily="2" charset="0"/>
              </a:rPr>
              <a:t>NASA Langley Fu-Liou </a:t>
            </a:r>
          </a:p>
          <a:p>
            <a:pPr algn="ctr"/>
            <a:r>
              <a:rPr lang="en-US" sz="1500" b="1" dirty="0">
                <a:latin typeface="Helvetica" pitchFamily="2" charset="0"/>
              </a:rPr>
              <a:t>Radiative Transfer Model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7875173-EB7C-9744-BECF-46F3288675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4727269-D33F-B74D-87D1-6A288155765C}"/>
              </a:ext>
            </a:extLst>
          </p:cNvPr>
          <p:cNvSpPr txBox="1"/>
          <p:nvPr/>
        </p:nvSpPr>
        <p:spPr>
          <a:xfrm>
            <a:off x="949283" y="454744"/>
            <a:ext cx="2258952" cy="58323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u="sng" dirty="0">
                <a:latin typeface="Helvetica" pitchFamily="2" charset="0"/>
              </a:rPr>
              <a:t>Inputs</a:t>
            </a:r>
          </a:p>
          <a:p>
            <a:pPr algn="ctr"/>
            <a:endParaRPr lang="en-US" b="1" dirty="0">
              <a:latin typeface="Helvetica" pitchFamily="2" charset="0"/>
            </a:endParaRPr>
          </a:p>
          <a:p>
            <a:pPr algn="ctr"/>
            <a:r>
              <a:rPr lang="en-US" b="1" dirty="0">
                <a:latin typeface="Helvetica" pitchFamily="2" charset="0"/>
              </a:rPr>
              <a:t>CERES SSF Ed4A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geolocated FOVs, etc.</a:t>
            </a:r>
          </a:p>
          <a:p>
            <a:pPr algn="ctr"/>
            <a:endParaRPr lang="en-US" dirty="0">
              <a:latin typeface="Helvetica" pitchFamily="2" charset="0"/>
            </a:endParaRPr>
          </a:p>
          <a:p>
            <a:pPr algn="ctr"/>
            <a:r>
              <a:rPr lang="en-US" b="1" dirty="0">
                <a:latin typeface="Helvetica" pitchFamily="2" charset="0"/>
              </a:rPr>
              <a:t>GEOS 5.4.1</a:t>
            </a:r>
            <a:endParaRPr lang="en-US" dirty="0">
              <a:latin typeface="Helvetica" pitchFamily="2" charset="0"/>
            </a:endParaRPr>
          </a:p>
          <a:p>
            <a:pPr algn="ctr"/>
            <a:r>
              <a:rPr lang="en-US" sz="1700" i="1" dirty="0">
                <a:latin typeface="Times" pitchFamily="2" charset="0"/>
              </a:rPr>
              <a:t>T(z)</a:t>
            </a:r>
            <a:r>
              <a:rPr lang="en-US" sz="1700" i="1" dirty="0">
                <a:latin typeface="Helvetica" pitchFamily="2" charset="0"/>
              </a:rPr>
              <a:t>, 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p(z),</a:t>
            </a:r>
            <a:r>
              <a:rPr lang="en-US" sz="1700" i="1" dirty="0">
                <a:latin typeface="Helvetica" pitchFamily="2" charset="0"/>
              </a:rPr>
              <a:t> 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q(z)</a:t>
            </a:r>
            <a:r>
              <a:rPr lang="en-US" sz="1700" i="1" dirty="0">
                <a:latin typeface="Helvetica" pitchFamily="2" charset="0"/>
              </a:rPr>
              <a:t>, 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sz="1700" i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7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(z)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surface wind speed</a:t>
            </a:r>
          </a:p>
          <a:p>
            <a:pPr algn="ctr"/>
            <a:endParaRPr lang="en-US" dirty="0">
              <a:latin typeface="Helvetica" pitchFamily="2" charset="0"/>
            </a:endParaRPr>
          </a:p>
          <a:p>
            <a:pPr algn="ctr"/>
            <a:r>
              <a:rPr lang="en-US" b="1" dirty="0">
                <a:latin typeface="Helvetica" pitchFamily="2" charset="0"/>
              </a:rPr>
              <a:t>MODIS 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cloud properties </a:t>
            </a:r>
            <a:r>
              <a:rPr lang="en-US" sz="1200" dirty="0">
                <a:latin typeface="Helvetica" pitchFamily="2" charset="0"/>
              </a:rPr>
              <a:t>(Ed4)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AOD </a:t>
            </a:r>
            <a:r>
              <a:rPr lang="en-US" sz="1200" dirty="0">
                <a:latin typeface="Helvetica" pitchFamily="2" charset="0"/>
              </a:rPr>
              <a:t>(sometimes)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spectral albedo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land temp </a:t>
            </a:r>
            <a:r>
              <a:rPr lang="en-US" sz="1200" dirty="0">
                <a:latin typeface="Helvetica" pitchFamily="2" charset="0"/>
              </a:rPr>
              <a:t>(clear)</a:t>
            </a:r>
          </a:p>
          <a:p>
            <a:pPr algn="ctr"/>
            <a:endParaRPr lang="en-US" dirty="0">
              <a:latin typeface="Helvetica" pitchFamily="2" charset="0"/>
            </a:endParaRPr>
          </a:p>
          <a:p>
            <a:pPr algn="ctr"/>
            <a:r>
              <a:rPr lang="en-US" b="1" dirty="0">
                <a:latin typeface="Helvetica" pitchFamily="2" charset="0"/>
              </a:rPr>
              <a:t>MATCH </a:t>
            </a:r>
            <a:r>
              <a:rPr lang="en-US" sz="1600" dirty="0">
                <a:latin typeface="Helvetica" pitchFamily="2" charset="0"/>
              </a:rPr>
              <a:t>hourly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aerosol profiles &amp; AOD</a:t>
            </a:r>
          </a:p>
          <a:p>
            <a:pPr algn="ctr"/>
            <a:endParaRPr lang="en-US" dirty="0">
              <a:latin typeface="Helvetica" pitchFamily="2" charset="0"/>
            </a:endParaRPr>
          </a:p>
          <a:p>
            <a:pPr algn="ctr"/>
            <a:r>
              <a:rPr lang="en-US" sz="1600" b="1" dirty="0">
                <a:latin typeface="Helvetica" pitchFamily="2" charset="0"/>
              </a:rPr>
              <a:t>IGBP</a:t>
            </a:r>
            <a:r>
              <a:rPr lang="en-US" sz="1600" dirty="0">
                <a:latin typeface="Helvetica" pitchFamily="2" charset="0"/>
              </a:rPr>
              <a:t> surface type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 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Surface albedo history</a:t>
            </a:r>
          </a:p>
          <a:p>
            <a:pPr algn="ctr"/>
            <a:r>
              <a:rPr lang="en-US" sz="1600" dirty="0">
                <a:latin typeface="Helvetica" pitchFamily="2" charset="0"/>
              </a:rPr>
              <a:t>map </a:t>
            </a:r>
            <a:r>
              <a:rPr lang="en-US" sz="1200" dirty="0">
                <a:latin typeface="Helvetica" pitchFamily="2" charset="0"/>
              </a:rPr>
              <a:t>(cloudy)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B8A64B42-B7BE-D14F-B6BB-D04B8743524F}"/>
              </a:ext>
            </a:extLst>
          </p:cNvPr>
          <p:cNvSpPr txBox="1">
            <a:spLocks/>
          </p:cNvSpPr>
          <p:nvPr/>
        </p:nvSpPr>
        <p:spPr>
          <a:xfrm>
            <a:off x="4665182" y="-102864"/>
            <a:ext cx="2861628" cy="9476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u="sng" dirty="0">
                <a:latin typeface="Helvetica" pitchFamily="2" charset="0"/>
                <a:cs typeface="Times New Roman" panose="02020603050405020304" pitchFamily="18" charset="0"/>
              </a:rPr>
              <a:t>CERES CRS</a:t>
            </a:r>
          </a:p>
        </p:txBody>
      </p:sp>
    </p:spTree>
    <p:extLst>
      <p:ext uri="{BB962C8B-B14F-4D97-AF65-F5344CB8AC3E}">
        <p14:creationId xmlns:p14="http://schemas.microsoft.com/office/powerpoint/2010/main" val="4734156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ACAA5C5A-FC41-B544-B3FB-67E1399CC7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49" b="92170" l="8980" r="90000">
                        <a14:foregroundMark x1="11480" y1="42170" x2="11480" y2="42170"/>
                        <a14:foregroundMark x1="29439" y1="9508" x2="29439" y2="9508"/>
                        <a14:foregroundMark x1="41837" y1="9284" x2="41837" y2="9284"/>
                        <a14:foregroundMark x1="8980" y1="48658" x2="8980" y2="48658"/>
                        <a14:foregroundMark x1="58776" y1="90492" x2="58776" y2="90492"/>
                        <a14:foregroundMark x1="64643" y1="91275" x2="25816" y2="92170"/>
                      </a14:backgroundRemoval>
                    </a14:imgEffect>
                  </a14:imgLayer>
                </a14:imgProps>
              </a:ext>
            </a:extLst>
          </a:blip>
          <a:srcRect t="3595" b="1"/>
          <a:stretch/>
        </p:blipFill>
        <p:spPr>
          <a:xfrm>
            <a:off x="0" y="970125"/>
            <a:ext cx="12192000" cy="5361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92ADC4-038F-7547-A88A-AA9F1AC36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58A946E3-1C75-6C4F-B368-DC82F2A07316}"/>
              </a:ext>
            </a:extLst>
          </p:cNvPr>
          <p:cNvSpPr txBox="1">
            <a:spLocks/>
          </p:cNvSpPr>
          <p:nvPr/>
        </p:nvSpPr>
        <p:spPr>
          <a:xfrm>
            <a:off x="1070517" y="-3423"/>
            <a:ext cx="10050967" cy="9476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Helvetica" pitchFamily="2" charset="0"/>
                <a:cs typeface="Times New Roman" panose="02020603050405020304" pitchFamily="18" charset="0"/>
              </a:rPr>
              <a:t>CERES L2 Surface Validation Sites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C4B4DBF-BF0D-B14C-92B2-8F53A71F4055}"/>
              </a:ext>
            </a:extLst>
          </p:cNvPr>
          <p:cNvSpPr txBox="1"/>
          <p:nvPr/>
        </p:nvSpPr>
        <p:spPr>
          <a:xfrm>
            <a:off x="3716931" y="6071218"/>
            <a:ext cx="47581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000" dirty="0">
                <a:latin typeface="Helvetica" pitchFamily="2" charset="0"/>
                <a:cs typeface="Times New Roman" panose="02020603050405020304" pitchFamily="18" charset="0"/>
              </a:rPr>
              <a:t>Spring 2022 CERES Science Team Meeting</a:t>
            </a:r>
          </a:p>
          <a:p>
            <a:pPr algn="ctr"/>
            <a:r>
              <a:rPr lang="en-US" sz="1100" u="sng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ryan.c.scott@nasa.gov</a:t>
            </a:r>
          </a:p>
          <a:p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572E4F1-ECDB-5E49-BF03-7E9226886F93}"/>
              </a:ext>
            </a:extLst>
          </p:cNvPr>
          <p:cNvSpPr/>
          <p:nvPr/>
        </p:nvSpPr>
        <p:spPr>
          <a:xfrm>
            <a:off x="503483" y="6406597"/>
            <a:ext cx="26557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i. CRS vs SOFA Surface Flux Validation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324FA61-C95A-B74B-B9B4-D865D952A71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439" t="15013" r="10226" b="74398"/>
          <a:stretch/>
        </p:blipFill>
        <p:spPr>
          <a:xfrm>
            <a:off x="9787409" y="1109271"/>
            <a:ext cx="882469" cy="69494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38234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E1791AA-C3DC-9740-8869-6ED21B4016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49" b="92170" l="8980" r="90000">
                        <a14:foregroundMark x1="11480" y1="42170" x2="11480" y2="42170"/>
                        <a14:foregroundMark x1="29439" y1="9508" x2="29439" y2="9508"/>
                        <a14:foregroundMark x1="41837" y1="9284" x2="41837" y2="9284"/>
                        <a14:foregroundMark x1="8980" y1="48658" x2="8980" y2="48658"/>
                        <a14:foregroundMark x1="58776" y1="90492" x2="58776" y2="90492"/>
                        <a14:foregroundMark x1="64643" y1="91275" x2="25816" y2="92170"/>
                      </a14:backgroundRemoval>
                    </a14:imgEffect>
                  </a14:imgLayer>
                </a14:imgProps>
              </a:ext>
            </a:extLst>
          </a:blip>
          <a:srcRect t="3595" b="1"/>
          <a:stretch/>
        </p:blipFill>
        <p:spPr>
          <a:xfrm>
            <a:off x="0" y="970125"/>
            <a:ext cx="12192000" cy="53611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78E11E-8E00-D44D-9EA7-820A9CA6F7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9059" y="6217587"/>
            <a:ext cx="498005" cy="4980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392ADC4-038F-7547-A88A-AA9F1AC36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935" y="6217587"/>
            <a:ext cx="530791" cy="45117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710EAB3-7C95-9449-A650-7BD22F8AA3E2}"/>
              </a:ext>
            </a:extLst>
          </p:cNvPr>
          <p:cNvSpPr txBox="1"/>
          <p:nvPr/>
        </p:nvSpPr>
        <p:spPr>
          <a:xfrm>
            <a:off x="268949" y="805049"/>
            <a:ext cx="3027615" cy="307776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2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Using 1-min resolution surface data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Extracting footprints within 10 km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Helvetica" pitchFamily="2" charset="0"/>
              </a:rPr>
              <a:t>LW</a:t>
            </a:r>
            <a:r>
              <a:rPr lang="en-US" sz="1200" b="1" dirty="0">
                <a:latin typeface="Helvetica" pitchFamily="2" charset="0"/>
                <a:cs typeface="Times New Roman" panose="02020603050405020304" pitchFamily="18" charset="0"/>
              </a:rPr>
              <a:t>↓ </a:t>
            </a:r>
            <a:r>
              <a:rPr lang="en-US" sz="1200" dirty="0">
                <a:latin typeface="Helvetica" pitchFamily="2" charset="0"/>
              </a:rPr>
              <a:t>: instantaneous match to pyrgeometer obs. at footprint time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4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>
                <a:latin typeface="Helvetica" pitchFamily="2" charset="0"/>
              </a:rPr>
              <a:t>SW</a:t>
            </a:r>
            <a:r>
              <a:rPr lang="en-US" sz="1200" b="1" dirty="0">
                <a:latin typeface="Helvetica" pitchFamily="2" charset="0"/>
                <a:cs typeface="Times New Roman" panose="02020603050405020304" pitchFamily="18" charset="0"/>
              </a:rPr>
              <a:t>↓ </a:t>
            </a:r>
            <a:r>
              <a:rPr lang="en-US" sz="1200" dirty="0">
                <a:latin typeface="Helvetica" pitchFamily="2" charset="0"/>
              </a:rPr>
              <a:t>: averaging surface obs. for 30 mins centered at footprint time</a:t>
            </a:r>
          </a:p>
          <a:p>
            <a:endParaRPr lang="en-US" sz="600" dirty="0">
              <a:latin typeface="Helvetica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b="1" dirty="0">
                <a:solidFill>
                  <a:schemeClr val="accent1"/>
                </a:solidFill>
                <a:latin typeface="Helvetica" pitchFamily="2" charset="0"/>
              </a:rPr>
              <a:t>Total = Direct + Diffuse</a:t>
            </a:r>
            <a:r>
              <a:rPr lang="en-US" sz="1100" dirty="0">
                <a:latin typeface="Helvetica" pitchFamily="2" charset="0"/>
              </a:rPr>
              <a:t>, resort to </a:t>
            </a:r>
            <a:r>
              <a:rPr lang="en-US" sz="1100" dirty="0">
                <a:solidFill>
                  <a:srgbClr val="FF0000"/>
                </a:solidFill>
                <a:latin typeface="Helvetica" pitchFamily="2" charset="0"/>
              </a:rPr>
              <a:t>Global</a:t>
            </a:r>
            <a:r>
              <a:rPr lang="en-US" sz="1100" dirty="0">
                <a:latin typeface="Helvetica" pitchFamily="2" charset="0"/>
              </a:rPr>
              <a:t> from </a:t>
            </a:r>
            <a:r>
              <a:rPr lang="en-US" sz="1100" dirty="0">
                <a:solidFill>
                  <a:srgbClr val="FF0000"/>
                </a:solidFill>
                <a:latin typeface="Helvetica" pitchFamily="2" charset="0"/>
              </a:rPr>
              <a:t>unshaded PSP </a:t>
            </a:r>
            <a:r>
              <a:rPr lang="en-US" sz="1100" dirty="0">
                <a:latin typeface="Helvetica" pitchFamily="2" charset="0"/>
              </a:rPr>
              <a:t>if total is unavailable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600" dirty="0">
              <a:latin typeface="Helvetica" pitchFamily="2" charset="0"/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100" b="1" dirty="0">
                <a:latin typeface="Helvetica" pitchFamily="2" charset="0"/>
              </a:rPr>
              <a:t>SW</a:t>
            </a:r>
            <a:r>
              <a:rPr lang="en-US" sz="1100" b="1" dirty="0">
                <a:latin typeface="Helvetica" pitchFamily="2" charset="0"/>
                <a:cs typeface="Times New Roman" panose="02020603050405020304" pitchFamily="18" charset="0"/>
              </a:rPr>
              <a:t>↓</a:t>
            </a:r>
            <a:r>
              <a:rPr lang="en-US" sz="1100" b="1" baseline="-25000" dirty="0">
                <a:latin typeface="Helvetica" pitchFamily="2" charset="0"/>
              </a:rPr>
              <a:t>CRS</a:t>
            </a:r>
            <a:r>
              <a:rPr lang="en-US" sz="1100" b="1" dirty="0">
                <a:latin typeface="Helvetica" pitchFamily="2" charset="0"/>
              </a:rPr>
              <a:t> </a:t>
            </a:r>
            <a:r>
              <a:rPr lang="en-US" sz="1100" dirty="0">
                <a:latin typeface="Helvetica" pitchFamily="2" charset="0"/>
              </a:rPr>
              <a:t>scaled</a:t>
            </a:r>
            <a:r>
              <a:rPr lang="en-US" sz="1100" b="1" dirty="0">
                <a:latin typeface="Helvetica" pitchFamily="2" charset="0"/>
              </a:rPr>
              <a:t> </a:t>
            </a:r>
            <a:r>
              <a:rPr lang="en-US" sz="1100" dirty="0">
                <a:latin typeface="Helvetica" pitchFamily="2" charset="0"/>
              </a:rPr>
              <a:t>by avg(</a:t>
            </a:r>
            <a:r>
              <a:rPr lang="el-G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100" b="1" baseline="-25000" dirty="0">
                <a:latin typeface="Helvetica" pitchFamily="2" charset="0"/>
              </a:rPr>
              <a:t>OBS</a:t>
            </a:r>
            <a:r>
              <a:rPr lang="en-US" sz="1100" b="1" dirty="0">
                <a:latin typeface="Helvetica" pitchFamily="2" charset="0"/>
              </a:rPr>
              <a:t>)</a:t>
            </a:r>
            <a:r>
              <a:rPr lang="en-US" sz="1100" b="1" baseline="-25000" dirty="0">
                <a:latin typeface="Helvetica" pitchFamily="2" charset="0"/>
              </a:rPr>
              <a:t> </a:t>
            </a:r>
            <a:r>
              <a:rPr lang="en-US" sz="1100" b="1" dirty="0">
                <a:latin typeface="Helvetica" pitchFamily="2" charset="0"/>
              </a:rPr>
              <a:t>/ </a:t>
            </a:r>
            <a:r>
              <a:rPr lang="el-G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n-US" sz="1100" b="1" baseline="-25000" dirty="0">
                <a:latin typeface="Helvetica" pitchFamily="2" charset="0"/>
              </a:rPr>
              <a:t>CRS</a:t>
            </a:r>
            <a:r>
              <a:rPr lang="en-US" sz="1100" b="1" dirty="0">
                <a:latin typeface="Helvetica" pitchFamily="2" charset="0"/>
              </a:rPr>
              <a:t> </a:t>
            </a:r>
            <a:r>
              <a:rPr lang="en-US" sz="1100" dirty="0">
                <a:latin typeface="Helvetica" pitchFamily="2" charset="0"/>
              </a:rPr>
              <a:t>to account for changing </a:t>
            </a:r>
            <a:r>
              <a:rPr lang="el-GR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μ</a:t>
            </a:r>
            <a:r>
              <a:rPr lang="el-GR" sz="1100" b="1" dirty="0">
                <a:latin typeface="Helvetica" pitchFamily="2" charset="0"/>
              </a:rPr>
              <a:t> </a:t>
            </a:r>
            <a:r>
              <a:rPr lang="en-US" sz="1100" dirty="0">
                <a:latin typeface="Helvetica" pitchFamily="2" charset="0"/>
              </a:rPr>
              <a:t>= cos</a:t>
            </a:r>
            <a:r>
              <a:rPr lang="en-US" sz="1100" b="1" dirty="0">
                <a:latin typeface="Helvetica" pitchFamily="2" charset="0"/>
              </a:rPr>
              <a:t>(</a:t>
            </a:r>
            <a:r>
              <a:rPr lang="en-US" sz="1100" dirty="0">
                <a:latin typeface="Helvetica" pitchFamily="2" charset="0"/>
              </a:rPr>
              <a:t>SZA)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sz="1200" dirty="0">
              <a:latin typeface="Helvetica" pitchFamily="2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>
                <a:latin typeface="Helvetica" pitchFamily="2" charset="0"/>
              </a:rPr>
              <a:t>Sort by surface type &amp; cloud conditions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600" dirty="0">
              <a:latin typeface="Helvetica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7F21D3E-DF06-6B41-94EF-903D2C83C61E}"/>
              </a:ext>
            </a:extLst>
          </p:cNvPr>
          <p:cNvCxnSpPr>
            <a:cxnSpLocks/>
          </p:cNvCxnSpPr>
          <p:nvPr/>
        </p:nvCxnSpPr>
        <p:spPr>
          <a:xfrm flipV="1">
            <a:off x="3661908" y="1923697"/>
            <a:ext cx="2281692" cy="892596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ECF2C66-4C5A-2644-B637-10D34C515374}"/>
              </a:ext>
            </a:extLst>
          </p:cNvPr>
          <p:cNvCxnSpPr>
            <a:cxnSpLocks/>
          </p:cNvCxnSpPr>
          <p:nvPr/>
        </p:nvCxnSpPr>
        <p:spPr>
          <a:xfrm flipH="1" flipV="1">
            <a:off x="6026727" y="1922821"/>
            <a:ext cx="5115008" cy="895224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9DF2EF8B-4EFC-9F4F-B88B-E5144D76116F}"/>
              </a:ext>
            </a:extLst>
          </p:cNvPr>
          <p:cNvSpPr/>
          <p:nvPr/>
        </p:nvSpPr>
        <p:spPr>
          <a:xfrm>
            <a:off x="3701165" y="5794635"/>
            <a:ext cx="242748" cy="1312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0B90FE4A-7978-5849-8809-401D0488CA5D}"/>
              </a:ext>
            </a:extLst>
          </p:cNvPr>
          <p:cNvSpPr txBox="1">
            <a:spLocks/>
          </p:cNvSpPr>
          <p:nvPr/>
        </p:nvSpPr>
        <p:spPr>
          <a:xfrm>
            <a:off x="1070517" y="-3423"/>
            <a:ext cx="10050967" cy="9476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Helvetica" pitchFamily="2" charset="0"/>
                <a:cs typeface="Times New Roman" panose="02020603050405020304" pitchFamily="18" charset="0"/>
              </a:rPr>
              <a:t>Surface Flux Validation Methodology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AB9DB7-4C45-F54F-925D-963E64631129}"/>
              </a:ext>
            </a:extLst>
          </p:cNvPr>
          <p:cNvSpPr/>
          <p:nvPr/>
        </p:nvSpPr>
        <p:spPr>
          <a:xfrm>
            <a:off x="503483" y="6406597"/>
            <a:ext cx="2655748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en-US" sz="800" dirty="0">
                <a:solidFill>
                  <a:schemeClr val="tx1">
                    <a:lumMod val="50000"/>
                    <a:lumOff val="50000"/>
                  </a:schemeClr>
                </a:solidFill>
                <a:latin typeface="Helvetica" pitchFamily="2" charset="0"/>
              </a:rPr>
              <a:t>i. CRS vs SOFA Surface Flux Validation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BD0317A-7014-5942-85B8-96F447D5B4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2439" t="15013" r="10226" b="74398"/>
          <a:stretch/>
        </p:blipFill>
        <p:spPr>
          <a:xfrm>
            <a:off x="9787409" y="1109271"/>
            <a:ext cx="882469" cy="694944"/>
          </a:xfrm>
          <a:prstGeom prst="rect">
            <a:avLst/>
          </a:prstGeom>
          <a:ln>
            <a:noFill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F530158-7209-5643-B1B6-DE54E05212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1908" y="2816293"/>
            <a:ext cx="7471998" cy="3131828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0844B44D-E927-F641-8DBD-69D8AB5A29C7}"/>
              </a:ext>
            </a:extLst>
          </p:cNvPr>
          <p:cNvSpPr txBox="1">
            <a:spLocks/>
          </p:cNvSpPr>
          <p:nvPr/>
        </p:nvSpPr>
        <p:spPr>
          <a:xfrm>
            <a:off x="4126569" y="2976899"/>
            <a:ext cx="1867006" cy="451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300" dirty="0">
                <a:latin typeface="Helvetica" pitchFamily="2" charset="0"/>
                <a:cs typeface="Times New Roman" panose="02020603050405020304" pitchFamily="18" charset="0"/>
              </a:rPr>
              <a:t>Cabauw, Netherlands</a:t>
            </a:r>
            <a:endParaRPr lang="en-US" sz="1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089BB1-CAA5-A24C-9F03-D8C508BB27AF}"/>
              </a:ext>
            </a:extLst>
          </p:cNvPr>
          <p:cNvSpPr txBox="1"/>
          <p:nvPr/>
        </p:nvSpPr>
        <p:spPr>
          <a:xfrm>
            <a:off x="3716931" y="6071218"/>
            <a:ext cx="475813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Helvetica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1000" dirty="0">
                <a:latin typeface="Helvetica" pitchFamily="2" charset="0"/>
                <a:cs typeface="Times New Roman" panose="02020603050405020304" pitchFamily="18" charset="0"/>
              </a:rPr>
              <a:t>Spring 2022 CERES Science Team Meeting</a:t>
            </a:r>
          </a:p>
          <a:p>
            <a:pPr algn="ctr"/>
            <a:r>
              <a:rPr lang="en-US" sz="1100" u="sng" dirty="0">
                <a:solidFill>
                  <a:srgbClr val="00206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ryan.c.scott@nasa.gov</a:t>
            </a:r>
          </a:p>
          <a:p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67CC608-972B-5040-B0E8-B884B34212E1}"/>
              </a:ext>
            </a:extLst>
          </p:cNvPr>
          <p:cNvSpPr/>
          <p:nvPr/>
        </p:nvSpPr>
        <p:spPr>
          <a:xfrm>
            <a:off x="3701165" y="5788884"/>
            <a:ext cx="242748" cy="1534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994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114971</TotalTime>
  <Words>2949</Words>
  <Application>Microsoft Macintosh PowerPoint</Application>
  <PresentationFormat>Widescreen</PresentationFormat>
  <Paragraphs>530</Paragraphs>
  <Slides>33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Consolas</vt:lpstr>
      <vt:lpstr>Helvetica</vt:lpstr>
      <vt:lpstr>Times</vt:lpstr>
      <vt:lpstr>Times New Roman</vt:lpstr>
      <vt:lpstr>Office Theme</vt:lpstr>
      <vt:lpstr>  Cloud Radiative Swath Update: Enhancing Level 2 Surface Fluxes w/ the Fu-Liou RTM &amp; Machine Learning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Computed Fluxes at the CERES Footprint Level: Reintroducing the CERES  Cloud Radiative Swath (CRS) Product</dc:title>
  <dc:creator>Scott, Ryan C. (LARC-E302)[Science Systems &amp; Applications, Inc.]</dc:creator>
  <cp:lastModifiedBy>Scott, Ryan C. (LARC-E302)</cp:lastModifiedBy>
  <cp:revision>956</cp:revision>
  <cp:lastPrinted>2020-09-14T15:29:08Z</cp:lastPrinted>
  <dcterms:created xsi:type="dcterms:W3CDTF">2020-08-22T15:37:13Z</dcterms:created>
  <dcterms:modified xsi:type="dcterms:W3CDTF">2022-05-02T16:26:15Z</dcterms:modified>
</cp:coreProperties>
</file>