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2004000" cy="512064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28">
          <p15:clr>
            <a:srgbClr val="A4A3A4"/>
          </p15:clr>
        </p15:guide>
        <p15:guide id="2" pos="100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26C"/>
    <a:srgbClr val="FFFF00"/>
    <a:srgbClr val="003399"/>
    <a:srgbClr val="0033CC"/>
    <a:srgbClr val="006699"/>
    <a:srgbClr val="48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896" autoAdjust="0"/>
    <p:restoredTop sz="94674"/>
  </p:normalViewPr>
  <p:slideViewPr>
    <p:cSldViewPr snapToGrid="0">
      <p:cViewPr>
        <p:scale>
          <a:sx n="60" d="100"/>
          <a:sy n="60" d="100"/>
        </p:scale>
        <p:origin x="2120" y="-5320"/>
      </p:cViewPr>
      <p:guideLst>
        <p:guide orient="horz" pos="16128"/>
        <p:guide pos="10080"/>
      </p:guideLst>
    </p:cSldViewPr>
  </p:slideViewPr>
  <p:notesTextViewPr>
    <p:cViewPr>
      <p:scale>
        <a:sx n="100" d="100"/>
        <a:sy n="100" d="100"/>
      </p:scale>
      <p:origin x="0" y="0"/>
    </p:cViewPr>
  </p:notesTextViewPr>
  <p:gridSpacing cx="38405" cy="38405"/>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C4EC24-B541-7C42-ADE5-D2B9169A4D14}" type="datetimeFigureOut">
              <a:rPr lang="en-US" smtClean="0"/>
              <a:t>4/20/22</a:t>
            </a:fld>
            <a:endParaRPr lang="en-US"/>
          </a:p>
        </p:txBody>
      </p:sp>
      <p:sp>
        <p:nvSpPr>
          <p:cNvPr id="4" name="Slide Image Placeholder 3"/>
          <p:cNvSpPr>
            <a:spLocks noGrp="1" noRot="1" noChangeAspect="1"/>
          </p:cNvSpPr>
          <p:nvPr>
            <p:ph type="sldImg" idx="2"/>
          </p:nvPr>
        </p:nvSpPr>
        <p:spPr>
          <a:xfrm>
            <a:off x="2357438" y="685800"/>
            <a:ext cx="2143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6CB658-EA93-EC49-B1B8-9BDCA8641BFD}" type="slidenum">
              <a:rPr lang="en-US" smtClean="0"/>
              <a:t>‹#›</a:t>
            </a:fld>
            <a:endParaRPr lang="en-US"/>
          </a:p>
        </p:txBody>
      </p:sp>
    </p:spTree>
    <p:extLst>
      <p:ext uri="{BB962C8B-B14F-4D97-AF65-F5344CB8AC3E}">
        <p14:creationId xmlns:p14="http://schemas.microsoft.com/office/powerpoint/2010/main" val="11667799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CB658-EA93-EC49-B1B8-9BDCA8641BFD}" type="slidenum">
              <a:rPr lang="en-US" smtClean="0"/>
              <a:t>1</a:t>
            </a:fld>
            <a:endParaRPr lang="en-US"/>
          </a:p>
        </p:txBody>
      </p:sp>
    </p:spTree>
    <p:extLst>
      <p:ext uri="{BB962C8B-B14F-4D97-AF65-F5344CB8AC3E}">
        <p14:creationId xmlns:p14="http://schemas.microsoft.com/office/powerpoint/2010/main" val="192972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15907180"/>
            <a:ext cx="27203400" cy="10976187"/>
          </a:xfrm>
        </p:spPr>
        <p:txBody>
          <a:bodyPr/>
          <a:lstStyle/>
          <a:p>
            <a:r>
              <a:rPr lang="en-US"/>
              <a:t>Click to edit Master title style</a:t>
            </a:r>
          </a:p>
        </p:txBody>
      </p:sp>
      <p:sp>
        <p:nvSpPr>
          <p:cNvPr id="3" name="Subtitle 2"/>
          <p:cNvSpPr>
            <a:spLocks noGrp="1"/>
          </p:cNvSpPr>
          <p:nvPr>
            <p:ph type="subTitle" idx="1"/>
          </p:nvPr>
        </p:nvSpPr>
        <p:spPr>
          <a:xfrm>
            <a:off x="4800600" y="29016960"/>
            <a:ext cx="22402800" cy="130860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3E3C61-127E-4E26-9A97-039E1A6DB7A3}"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3C61-127E-4E26-9A97-039E1A6DB7A3}"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51072" y="11485889"/>
            <a:ext cx="30242667" cy="244664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23063" y="11485889"/>
            <a:ext cx="90194608" cy="244664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3C61-127E-4E26-9A97-039E1A6DB7A3}"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3C61-127E-4E26-9A97-039E1A6DB7A3}"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8096" y="32904857"/>
            <a:ext cx="27203400" cy="101701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2528096" y="21703462"/>
            <a:ext cx="27203400" cy="112013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3E3C61-127E-4E26-9A97-039E1A6DB7A3}"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23066" y="66912079"/>
            <a:ext cx="60218638" cy="1892384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475103" y="66912079"/>
            <a:ext cx="60218638" cy="1892384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3E3C61-127E-4E26-9A97-039E1A6DB7A3}"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0630"/>
            <a:ext cx="28803600" cy="853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00200" y="11462177"/>
            <a:ext cx="14140658" cy="4776890"/>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1600200" y="16239067"/>
            <a:ext cx="14140658" cy="29502950"/>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257590" y="11462177"/>
            <a:ext cx="14146213" cy="4776890"/>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257590" y="16239067"/>
            <a:ext cx="14146213" cy="29502950"/>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3E3C61-127E-4E26-9A97-039E1A6DB7A3}" type="datetimeFigureOut">
              <a:rPr lang="en-US" smtClean="0"/>
              <a:t>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3E3C61-127E-4E26-9A97-039E1A6DB7A3}" type="datetimeFigureOut">
              <a:rPr lang="en-US" smtClean="0"/>
              <a:t>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E3C61-127E-4E26-9A97-039E1A6DB7A3}" type="datetimeFigureOut">
              <a:rPr lang="en-US" smtClean="0"/>
              <a:t>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3" y="2038773"/>
            <a:ext cx="10529096" cy="86766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2512676" y="2038779"/>
            <a:ext cx="17891125" cy="43703246"/>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00203" y="10715419"/>
            <a:ext cx="10529096" cy="35026606"/>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AF3E3C61-127E-4E26-9A97-039E1A6DB7A3}"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3008" y="35844481"/>
            <a:ext cx="19202400" cy="4231646"/>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6273008" y="4575387"/>
            <a:ext cx="19202400" cy="307238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6273008" y="40076125"/>
            <a:ext cx="19202400" cy="60096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AF3E3C61-127E-4E26-9A97-039E1A6DB7A3}"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C995F-61FC-4B34-8D14-0E7FA41E55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050630"/>
            <a:ext cx="28803600" cy="8534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1600200" y="11948168"/>
            <a:ext cx="28803600" cy="33793857"/>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00200" y="47460753"/>
            <a:ext cx="7467600" cy="2726267"/>
          </a:xfrm>
          <a:prstGeom prst="rect">
            <a:avLst/>
          </a:prstGeom>
        </p:spPr>
        <p:txBody>
          <a:bodyPr vert="horz" lIns="438912" tIns="219456" rIns="438912" bIns="219456" rtlCol="0" anchor="ctr"/>
          <a:lstStyle>
            <a:lvl1pPr algn="l">
              <a:defRPr sz="5800">
                <a:solidFill>
                  <a:schemeClr val="tx1">
                    <a:tint val="75000"/>
                  </a:schemeClr>
                </a:solidFill>
              </a:defRPr>
            </a:lvl1pPr>
          </a:lstStyle>
          <a:p>
            <a:fld id="{AF3E3C61-127E-4E26-9A97-039E1A6DB7A3}" type="datetimeFigureOut">
              <a:rPr lang="en-US" smtClean="0"/>
              <a:t>4/20/22</a:t>
            </a:fld>
            <a:endParaRPr lang="en-US"/>
          </a:p>
        </p:txBody>
      </p:sp>
      <p:sp>
        <p:nvSpPr>
          <p:cNvPr id="5" name="Footer Placeholder 4"/>
          <p:cNvSpPr>
            <a:spLocks noGrp="1"/>
          </p:cNvSpPr>
          <p:nvPr>
            <p:ph type="ftr" sz="quarter" idx="3"/>
          </p:nvPr>
        </p:nvSpPr>
        <p:spPr>
          <a:xfrm>
            <a:off x="10934700" y="47460753"/>
            <a:ext cx="10134600" cy="2726267"/>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936200" y="47460753"/>
            <a:ext cx="7467600" cy="2726267"/>
          </a:xfrm>
          <a:prstGeom prst="rect">
            <a:avLst/>
          </a:prstGeom>
        </p:spPr>
        <p:txBody>
          <a:bodyPr vert="horz" lIns="438912" tIns="219456" rIns="438912" bIns="219456" rtlCol="0" anchor="ctr"/>
          <a:lstStyle>
            <a:lvl1pPr algn="r">
              <a:defRPr sz="5800">
                <a:solidFill>
                  <a:schemeClr val="tx1">
                    <a:tint val="75000"/>
                  </a:schemeClr>
                </a:solidFill>
              </a:defRPr>
            </a:lvl1pPr>
          </a:lstStyle>
          <a:p>
            <a:fld id="{904C995F-61FC-4B34-8D14-0E7FA41E55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2.jp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306219" y="795576"/>
            <a:ext cx="31387312" cy="49624193"/>
          </a:xfrm>
          <a:prstGeom prst="rect">
            <a:avLst/>
          </a:prstGeom>
          <a:solidFill>
            <a:srgbClr val="0033CC">
              <a:alpha val="50000"/>
            </a:srgbClr>
          </a:solidFill>
          <a:ln w="254000" cmpd="thickThi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
        <p:nvSpPr>
          <p:cNvPr id="46" name="Text Box 7"/>
          <p:cNvSpPr txBox="1">
            <a:spLocks noChangeArrowheads="1"/>
          </p:cNvSpPr>
          <p:nvPr/>
        </p:nvSpPr>
        <p:spPr bwMode="auto">
          <a:xfrm>
            <a:off x="914400" y="36344037"/>
            <a:ext cx="30175200" cy="788698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r>
              <a:rPr lang="en-US" sz="4400" b="1" u="sng" cap="small" dirty="0">
                <a:latin typeface="Times New Roman" panose="02020603050405020304" pitchFamily="18" charset="0"/>
                <a:cs typeface="Times New Roman" panose="02020603050405020304" pitchFamily="18" charset="0"/>
              </a:rPr>
              <a:t>Wildfire CO Plume Age Estimation</a:t>
            </a:r>
          </a:p>
        </p:txBody>
      </p:sp>
      <p:sp>
        <p:nvSpPr>
          <p:cNvPr id="52" name="Oval 51"/>
          <p:cNvSpPr/>
          <p:nvPr/>
        </p:nvSpPr>
        <p:spPr>
          <a:xfrm>
            <a:off x="2997195" y="1049690"/>
            <a:ext cx="26009601" cy="3140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
        <p:nvSpPr>
          <p:cNvPr id="53" name="Rectangle 4"/>
          <p:cNvSpPr>
            <a:spLocks noChangeArrowheads="1"/>
          </p:cNvSpPr>
          <p:nvPr/>
        </p:nvSpPr>
        <p:spPr bwMode="auto">
          <a:xfrm>
            <a:off x="750433" y="1544609"/>
            <a:ext cx="30709985" cy="882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74293" tIns="0" rIns="274293" bIns="0" anchor="ctr">
            <a:spAutoFit/>
          </a:bodyPr>
          <a:lstStyle/>
          <a:p>
            <a:pPr algn="ctr" defTabSz="4387419">
              <a:lnSpc>
                <a:spcPts val="7300"/>
              </a:lnSpc>
            </a:pPr>
            <a:r>
              <a:rPr lang="en-US" sz="6000" b="1" cap="small" dirty="0">
                <a:solidFill>
                  <a:srgbClr val="003399"/>
                </a:solidFill>
                <a:latin typeface="Times New Roman"/>
                <a:cs typeface="Times New Roman"/>
              </a:rPr>
              <a:t>Wildfire-Induced CO Plume Observation from NAST-I</a:t>
            </a:r>
          </a:p>
        </p:txBody>
      </p:sp>
      <p:sp>
        <p:nvSpPr>
          <p:cNvPr id="55" name="Line 6"/>
          <p:cNvSpPr>
            <a:spLocks noChangeShapeType="1"/>
          </p:cNvSpPr>
          <p:nvPr/>
        </p:nvSpPr>
        <p:spPr bwMode="auto">
          <a:xfrm flipV="1">
            <a:off x="613829" y="4460989"/>
            <a:ext cx="30858811" cy="0"/>
          </a:xfrm>
          <a:prstGeom prst="line">
            <a:avLst/>
          </a:prstGeom>
          <a:noFill/>
          <a:ln w="254000" cmpd="thickThin">
            <a:solidFill>
              <a:srgbClr val="003399"/>
            </a:solidFill>
            <a:round/>
            <a:headEnd/>
            <a:tailEnd/>
          </a:ln>
          <a:extLst>
            <a:ext uri="{909E8E84-426E-40dd-AFC4-6F175D3DCCD1}">
              <a14:hiddenFill xmlns="" xmlns:a14="http://schemas.microsoft.com/office/drawing/2010/main">
                <a:noFill/>
              </a14:hiddenFill>
            </a:ext>
          </a:extLst>
        </p:spPr>
        <p:txBody>
          <a:bodyPr lIns="91423" tIns="45712" rIns="91423" bIns="45712"/>
          <a:lstStyle/>
          <a:p>
            <a:endParaRPr lang="en-US" dirty="0">
              <a:latin typeface="Times New Roman"/>
              <a:cs typeface="Times New Roman"/>
            </a:endParaRPr>
          </a:p>
        </p:txBody>
      </p:sp>
      <p:sp>
        <p:nvSpPr>
          <p:cNvPr id="56" name="Rectangle 55"/>
          <p:cNvSpPr/>
          <p:nvPr/>
        </p:nvSpPr>
        <p:spPr>
          <a:xfrm>
            <a:off x="750433" y="2540212"/>
            <a:ext cx="30690743" cy="1592744"/>
          </a:xfrm>
          <a:prstGeom prst="rect">
            <a:avLst/>
          </a:prstGeom>
        </p:spPr>
        <p:txBody>
          <a:bodyPr wrap="square">
            <a:spAutoFit/>
          </a:bodyPr>
          <a:lstStyle/>
          <a:p>
            <a:pPr algn="ctr">
              <a:lnSpc>
                <a:spcPts val="3700"/>
              </a:lnSpc>
            </a:pPr>
            <a:r>
              <a:rPr lang="en-US" sz="3200" b="1" dirty="0">
                <a:latin typeface="Times New Roman"/>
                <a:cs typeface="Times New Roman"/>
              </a:rPr>
              <a:t>Daniel K. Zhou, Allen M. Larar, Xu Liu, and Anna M. Noe </a:t>
            </a:r>
            <a:endParaRPr lang="en-US" sz="3200" b="1" baseline="30000" dirty="0">
              <a:latin typeface="Times New Roman"/>
              <a:cs typeface="Times New Roman"/>
            </a:endParaRPr>
          </a:p>
          <a:p>
            <a:pPr algn="ctr">
              <a:lnSpc>
                <a:spcPts val="3700"/>
              </a:lnSpc>
            </a:pPr>
            <a:r>
              <a:rPr lang="en-US" sz="3200" b="1" dirty="0">
                <a:latin typeface="Times New Roman"/>
                <a:cs typeface="Times New Roman"/>
              </a:rPr>
              <a:t>NASA Langley Research Center, Hampton, VA 23681</a:t>
            </a:r>
          </a:p>
          <a:p>
            <a:pPr algn="ctr">
              <a:lnSpc>
                <a:spcPts val="3700"/>
              </a:lnSpc>
              <a:spcBef>
                <a:spcPts val="600"/>
              </a:spcBef>
            </a:pPr>
            <a:r>
              <a:rPr lang="en-US" sz="2400" dirty="0">
                <a:latin typeface="Times New Roman"/>
                <a:cs typeface="Times New Roman"/>
              </a:rPr>
              <a:t>IRS 2022; Thessaloniki, Greece; July 4-8, 2022</a:t>
            </a:r>
          </a:p>
        </p:txBody>
      </p:sp>
      <p:sp>
        <p:nvSpPr>
          <p:cNvPr id="57" name="Text Box 7"/>
          <p:cNvSpPr txBox="1">
            <a:spLocks noChangeArrowheads="1"/>
          </p:cNvSpPr>
          <p:nvPr/>
        </p:nvSpPr>
        <p:spPr bwMode="auto">
          <a:xfrm>
            <a:off x="913132" y="4754880"/>
            <a:ext cx="9804092" cy="1051560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spcAft>
                <a:spcPct val="20000"/>
              </a:spcAft>
            </a:pPr>
            <a:r>
              <a:rPr lang="en-US" sz="4400" b="1" u="sng" cap="small" dirty="0">
                <a:latin typeface="Times New Roman"/>
                <a:cs typeface="Times New Roman"/>
              </a:rPr>
              <a:t>Introduction</a:t>
            </a:r>
          </a:p>
        </p:txBody>
      </p:sp>
      <p:sp>
        <p:nvSpPr>
          <p:cNvPr id="105" name="TextBox 53"/>
          <p:cNvSpPr txBox="1">
            <a:spLocks noChangeArrowheads="1"/>
          </p:cNvSpPr>
          <p:nvPr/>
        </p:nvSpPr>
        <p:spPr bwMode="auto">
          <a:xfrm>
            <a:off x="1159298" y="5479626"/>
            <a:ext cx="9403134" cy="9571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l-GR" sz="2800" dirty="0">
                <a:latin typeface="Times New Roman" panose="02020603050405020304" pitchFamily="18" charset="0"/>
                <a:cs typeface="Times New Roman" panose="02020603050405020304" pitchFamily="18" charset="0"/>
              </a:rPr>
              <a:t>Ultra-spectral resolved infrared measurements from aircraft and space-based observations contain information about tropospheric carbon monoxide (CO) and ozone (O</a:t>
            </a:r>
            <a:r>
              <a:rPr lang="el-GR" sz="2800" baseline="-25000" dirty="0">
                <a:latin typeface="Times New Roman" panose="02020603050405020304" pitchFamily="18" charset="0"/>
                <a:cs typeface="Times New Roman" panose="02020603050405020304" pitchFamily="18" charset="0"/>
              </a:rPr>
              <a:t>3</a:t>
            </a:r>
            <a:r>
              <a:rPr lang="el-GR" sz="2800" dirty="0">
                <a:latin typeface="Times New Roman" panose="02020603050405020304" pitchFamily="18" charset="0"/>
                <a:cs typeface="Times New Roman" panose="02020603050405020304" pitchFamily="18" charset="0"/>
              </a:rPr>
              <a:t>), as well as other trace species. A methodology of retrieving these tropospheric trace species from such remotely sensed spectral data has been developed and validated for the National Airborne Sounder Testbed-Interferometer (NAST‑I). The Fire Influence on Regional to Global Environments and Air Quality (FIREX‑AQ) field campaign was conducted during August 2019 to investigate the impact of wildfire and biomass smoke on air quality and weather in the continental United States. NAST‑I CO and O</a:t>
            </a:r>
            <a:r>
              <a:rPr lang="el-GR" sz="2800" baseline="-25000" dirty="0">
                <a:latin typeface="Times New Roman" panose="02020603050405020304" pitchFamily="18" charset="0"/>
                <a:cs typeface="Times New Roman" panose="02020603050405020304" pitchFamily="18" charset="0"/>
              </a:rPr>
              <a:t>3 </a:t>
            </a:r>
            <a:r>
              <a:rPr lang="el-GR" sz="2800" dirty="0">
                <a:latin typeface="Times New Roman" panose="02020603050405020304" pitchFamily="18" charset="0"/>
                <a:cs typeface="Times New Roman" panose="02020603050405020304" pitchFamily="18" charset="0"/>
              </a:rPr>
              <a:t>measurements from the recent FIREX‑AQ field campaign are presented herein and used to estimate wildfire plume age. Results show enhanced CO plume evolution and transport away from fire ground site, and its plume age associated with the plume distance in both vertical and horizontal directions from the wildfire location, as enabled by the moderate-vertical and high-horizontal resolution obtained from the NAST‑I remotely sensed IR spectrometer onboard NASA ER‑2 aircraft. This study advances our knowledge of fire-induced plume with its evolution and age in 3-dimensional space</a:t>
            </a:r>
            <a:r>
              <a:rPr lang="en-US" sz="2800" i="1" dirty="0">
                <a:latin typeface="Times New Roman" panose="02020603050405020304" pitchFamily="18" charset="0"/>
                <a:cs typeface="Times New Roman" panose="02020603050405020304" pitchFamily="18" charset="0"/>
              </a:rPr>
              <a:t>.  </a:t>
            </a:r>
          </a:p>
        </p:txBody>
      </p:sp>
      <p:sp>
        <p:nvSpPr>
          <p:cNvPr id="106" name="TextBox 105"/>
          <p:cNvSpPr txBox="1"/>
          <p:nvPr/>
        </p:nvSpPr>
        <p:spPr>
          <a:xfrm>
            <a:off x="6056312" y="692912"/>
            <a:ext cx="184666" cy="1415772"/>
          </a:xfrm>
          <a:prstGeom prst="rect">
            <a:avLst/>
          </a:prstGeom>
          <a:noFill/>
        </p:spPr>
        <p:txBody>
          <a:bodyPr wrap="none" rtlCol="0">
            <a:spAutoFit/>
          </a:bodyPr>
          <a:lstStyle/>
          <a:p>
            <a:endParaRPr lang="en-US" dirty="0"/>
          </a:p>
        </p:txBody>
      </p:sp>
      <p:sp>
        <p:nvSpPr>
          <p:cNvPr id="80" name="Text Box 7"/>
          <p:cNvSpPr txBox="1">
            <a:spLocks noChangeArrowheads="1"/>
          </p:cNvSpPr>
          <p:nvPr/>
        </p:nvSpPr>
        <p:spPr bwMode="auto">
          <a:xfrm>
            <a:off x="914400" y="44479914"/>
            <a:ext cx="30175200" cy="553780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r>
              <a:rPr lang="en-US" sz="4400" b="1" u="sng" cap="small" dirty="0">
                <a:latin typeface="Times New Roman"/>
                <a:cs typeface="Times New Roman"/>
              </a:rPr>
              <a:t>Conclusion</a:t>
            </a:r>
            <a:endParaRPr lang="en-US" sz="4400" cap="small" dirty="0">
              <a:latin typeface="Times New Roman"/>
              <a:cs typeface="Times New Roman"/>
            </a:endParaRPr>
          </a:p>
        </p:txBody>
      </p:sp>
      <p:sp>
        <p:nvSpPr>
          <p:cNvPr id="107" name="Text Box 7"/>
          <p:cNvSpPr txBox="1">
            <a:spLocks noChangeArrowheads="1"/>
          </p:cNvSpPr>
          <p:nvPr/>
        </p:nvSpPr>
        <p:spPr bwMode="auto">
          <a:xfrm>
            <a:off x="10955867" y="4754880"/>
            <a:ext cx="20116800" cy="1051560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r>
              <a:rPr lang="en-US" sz="4400" b="1" u="sng" cap="small" dirty="0">
                <a:latin typeface="Times New Roman" panose="02020603050405020304" pitchFamily="18" charset="0"/>
                <a:cs typeface="Times New Roman" panose="02020603050405020304" pitchFamily="18" charset="0"/>
              </a:rPr>
              <a:t>NAST-I: Brief </a:t>
            </a:r>
            <a:r>
              <a:rPr lang="en-US" altLang="en-US" sz="4400" b="1" u="sng" cap="small" dirty="0">
                <a:latin typeface="Times New Roman" panose="02020603050405020304" pitchFamily="18" charset="0"/>
                <a:cs typeface="Times New Roman" panose="02020603050405020304" pitchFamily="18" charset="0"/>
              </a:rPr>
              <a:t>Description and Objectives</a:t>
            </a:r>
            <a:r>
              <a:rPr lang="en-US" sz="4400" b="1" u="sng" cap="small" dirty="0">
                <a:latin typeface="Times New Roman" panose="02020603050405020304" pitchFamily="18" charset="0"/>
                <a:cs typeface="Times New Roman" panose="02020603050405020304" pitchFamily="18" charset="0"/>
              </a:rPr>
              <a:t> </a:t>
            </a:r>
          </a:p>
        </p:txBody>
      </p:sp>
      <p:sp>
        <p:nvSpPr>
          <p:cNvPr id="129" name="Text Box 7"/>
          <p:cNvSpPr txBox="1">
            <a:spLocks noChangeArrowheads="1"/>
          </p:cNvSpPr>
          <p:nvPr/>
        </p:nvSpPr>
        <p:spPr bwMode="auto">
          <a:xfrm>
            <a:off x="914400" y="15482971"/>
            <a:ext cx="30175200" cy="8955193"/>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r>
              <a:rPr lang="en-US" sz="4400" b="1" u="sng" cap="small" dirty="0">
                <a:latin typeface="Times New Roman" panose="02020603050405020304" pitchFamily="18" charset="0"/>
                <a:cs typeface="Times New Roman" panose="02020603050405020304" pitchFamily="18" charset="0"/>
              </a:rPr>
              <a:t>NAST-I Level 2 Data Processing</a:t>
            </a:r>
            <a:endParaRPr lang="en-US" sz="2400" u="sng" cap="small" dirty="0">
              <a:latin typeface="Times New Roman" panose="02020603050405020304" pitchFamily="18" charset="0"/>
              <a:cs typeface="Times New Roman" panose="02020603050405020304" pitchFamily="18" charset="0"/>
            </a:endParaRPr>
          </a:p>
        </p:txBody>
      </p:sp>
      <p:pic>
        <p:nvPicPr>
          <p:cNvPr id="81" name="Picture 4" descr="NASA_Meatball_c"/>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26653" y="1310078"/>
            <a:ext cx="2286000" cy="1908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 name="Text Box 7"/>
          <p:cNvSpPr txBox="1">
            <a:spLocks noChangeArrowheads="1"/>
          </p:cNvSpPr>
          <p:nvPr/>
        </p:nvSpPr>
        <p:spPr bwMode="auto">
          <a:xfrm>
            <a:off x="16002964" y="24688800"/>
            <a:ext cx="15067187" cy="11430000"/>
          </a:xfrm>
          <a:prstGeom prst="rect">
            <a:avLst/>
          </a:prstGeom>
          <a:solidFill>
            <a:schemeClr val="bg1"/>
          </a:solidFill>
          <a:ln w="38100">
            <a:noFill/>
            <a:miter lim="800000"/>
            <a:headEnd/>
            <a:tailEnd/>
          </a:ln>
          <a:effectLst>
            <a:outerShdw blurRad="127000" dist="127000" dir="2700000" algn="tl" rotWithShape="0">
              <a:srgbClr val="000000">
                <a:alpha val="80000"/>
              </a:srgbClr>
            </a:outerShdw>
          </a:effectLst>
        </p:spPr>
        <p:txBody>
          <a:bodyPr lIns="182865" tIns="0" rIns="182865" bIns="137148"/>
          <a:lstStyle>
            <a:lvl1pPr defTabSz="4335463" eaLnBrk="0" hangingPunct="0">
              <a:tabLst>
                <a:tab pos="406400" algn="l"/>
              </a:tabLst>
              <a:defRPr sz="8600">
                <a:solidFill>
                  <a:schemeClr val="tx1"/>
                </a:solidFill>
                <a:latin typeface="Arial" charset="0"/>
                <a:ea typeface="ヒラギノ角ゴ Pro W3" charset="0"/>
                <a:cs typeface="ヒラギノ角ゴ Pro W3" charset="0"/>
              </a:defRPr>
            </a:lvl1pPr>
            <a:lvl2pPr marL="742950" indent="-285750" defTabSz="4335463" eaLnBrk="0" hangingPunct="0">
              <a:tabLst>
                <a:tab pos="406400" algn="l"/>
              </a:tabLst>
              <a:defRPr sz="8600">
                <a:solidFill>
                  <a:schemeClr val="tx1"/>
                </a:solidFill>
                <a:latin typeface="Arial" charset="0"/>
                <a:ea typeface="ヒラギノ角ゴ Pro W3" charset="0"/>
                <a:cs typeface="ヒラギノ角ゴ Pro W3" charset="0"/>
              </a:defRPr>
            </a:lvl2pPr>
            <a:lvl3pPr marL="1143000" indent="-228600" defTabSz="4335463" eaLnBrk="0" hangingPunct="0">
              <a:tabLst>
                <a:tab pos="406400" algn="l"/>
              </a:tabLst>
              <a:defRPr sz="8600">
                <a:solidFill>
                  <a:schemeClr val="tx1"/>
                </a:solidFill>
                <a:latin typeface="Arial" charset="0"/>
                <a:ea typeface="ヒラギノ角ゴ Pro W3" charset="0"/>
                <a:cs typeface="ヒラギノ角ゴ Pro W3" charset="0"/>
              </a:defRPr>
            </a:lvl3pPr>
            <a:lvl4pPr marL="1600200" indent="-228600" defTabSz="4335463" eaLnBrk="0" hangingPunct="0">
              <a:tabLst>
                <a:tab pos="406400" algn="l"/>
              </a:tabLst>
              <a:defRPr sz="8600">
                <a:solidFill>
                  <a:schemeClr val="tx1"/>
                </a:solidFill>
                <a:latin typeface="Arial" charset="0"/>
                <a:ea typeface="ヒラギノ角ゴ Pro W3" charset="0"/>
                <a:cs typeface="ヒラギノ角ゴ Pro W3" charset="0"/>
              </a:defRPr>
            </a:lvl4pPr>
            <a:lvl5pPr marL="2057400" indent="-228600" defTabSz="4335463" eaLnBrk="0" hangingPunct="0">
              <a:tabLst>
                <a:tab pos="406400" algn="l"/>
              </a:tabLst>
              <a:defRPr sz="8600">
                <a:solidFill>
                  <a:schemeClr val="tx1"/>
                </a:solidFill>
                <a:latin typeface="Arial" charset="0"/>
                <a:ea typeface="ヒラギノ角ゴ Pro W3" charset="0"/>
                <a:cs typeface="ヒラギノ角ゴ Pro W3" charset="0"/>
              </a:defRPr>
            </a:lvl5pPr>
            <a:lvl6pPr marL="2514600" indent="-228600" defTabSz="4335463" eaLnBrk="0" fontAlgn="base" hangingPunct="0">
              <a:spcBef>
                <a:spcPct val="0"/>
              </a:spcBef>
              <a:spcAft>
                <a:spcPct val="0"/>
              </a:spcAft>
              <a:tabLst>
                <a:tab pos="406400" algn="l"/>
              </a:tabLst>
              <a:defRPr sz="8600">
                <a:solidFill>
                  <a:schemeClr val="tx1"/>
                </a:solidFill>
                <a:latin typeface="Arial" charset="0"/>
                <a:ea typeface="ヒラギノ角ゴ Pro W3" charset="0"/>
                <a:cs typeface="ヒラギノ角ゴ Pro W3" charset="0"/>
              </a:defRPr>
            </a:lvl6pPr>
            <a:lvl7pPr marL="2971800" indent="-228600" defTabSz="4335463" eaLnBrk="0" fontAlgn="base" hangingPunct="0">
              <a:spcBef>
                <a:spcPct val="0"/>
              </a:spcBef>
              <a:spcAft>
                <a:spcPct val="0"/>
              </a:spcAft>
              <a:tabLst>
                <a:tab pos="406400" algn="l"/>
              </a:tabLst>
              <a:defRPr sz="8600">
                <a:solidFill>
                  <a:schemeClr val="tx1"/>
                </a:solidFill>
                <a:latin typeface="Arial" charset="0"/>
                <a:ea typeface="ヒラギノ角ゴ Pro W3" charset="0"/>
                <a:cs typeface="ヒラギノ角ゴ Pro W3" charset="0"/>
              </a:defRPr>
            </a:lvl7pPr>
            <a:lvl8pPr marL="3429000" indent="-228600" defTabSz="4335463" eaLnBrk="0" fontAlgn="base" hangingPunct="0">
              <a:spcBef>
                <a:spcPct val="0"/>
              </a:spcBef>
              <a:spcAft>
                <a:spcPct val="0"/>
              </a:spcAft>
              <a:tabLst>
                <a:tab pos="406400" algn="l"/>
              </a:tabLst>
              <a:defRPr sz="8600">
                <a:solidFill>
                  <a:schemeClr val="tx1"/>
                </a:solidFill>
                <a:latin typeface="Arial" charset="0"/>
                <a:ea typeface="ヒラギノ角ゴ Pro W3" charset="0"/>
                <a:cs typeface="ヒラギノ角ゴ Pro W3" charset="0"/>
              </a:defRPr>
            </a:lvl8pPr>
            <a:lvl9pPr marL="3886200" indent="-228600" defTabSz="4335463" eaLnBrk="0" fontAlgn="base" hangingPunct="0">
              <a:spcBef>
                <a:spcPct val="0"/>
              </a:spcBef>
              <a:spcAft>
                <a:spcPct val="0"/>
              </a:spcAft>
              <a:tabLst>
                <a:tab pos="406400" algn="l"/>
              </a:tabLst>
              <a:defRPr sz="8600">
                <a:solidFill>
                  <a:schemeClr val="tx1"/>
                </a:solidFill>
                <a:latin typeface="Arial" charset="0"/>
                <a:ea typeface="ヒラギノ角ゴ Pro W3" charset="0"/>
                <a:cs typeface="ヒラギノ角ゴ Pro W3" charset="0"/>
              </a:defRPr>
            </a:lvl9pPr>
          </a:lstStyle>
          <a:p>
            <a:pPr eaLnBrk="1" hangingPunct="1">
              <a:spcAft>
                <a:spcPts val="1150"/>
              </a:spcAft>
              <a:defRPr/>
            </a:pPr>
            <a:r>
              <a:rPr lang="en-US" sz="4400" b="1" u="sng" cap="small" dirty="0">
                <a:latin typeface="Times New Roman" panose="02020603050405020304" pitchFamily="18" charset="0"/>
                <a:cs typeface="Times New Roman" panose="02020603050405020304" pitchFamily="18" charset="0"/>
              </a:rPr>
              <a:t>Sheridan Fire Induced CO Distribution and Evolution </a:t>
            </a:r>
          </a:p>
        </p:txBody>
      </p:sp>
      <p:sp>
        <p:nvSpPr>
          <p:cNvPr id="95" name="TextBox 94"/>
          <p:cNvSpPr txBox="1"/>
          <p:nvPr/>
        </p:nvSpPr>
        <p:spPr>
          <a:xfrm>
            <a:off x="1116024" y="45313600"/>
            <a:ext cx="9601200" cy="4278094"/>
          </a:xfrm>
          <a:prstGeom prst="rect">
            <a:avLst/>
          </a:prstGeom>
          <a:noFill/>
          <a:ln>
            <a:noFill/>
          </a:ln>
        </p:spPr>
        <p:txBody>
          <a:bodyPr wrap="square" rtlCol="0">
            <a:spAutoFit/>
          </a:bodyPr>
          <a:lstStyle/>
          <a:p>
            <a:pPr marL="457200" indent="-457200">
              <a:spcBef>
                <a:spcPts val="1200"/>
              </a:spcBef>
              <a:buFont typeface="Wingdings" charset="2"/>
              <a:buChar char="Ø"/>
            </a:pPr>
            <a:r>
              <a:rPr lang="en-US" sz="2800" dirty="0">
                <a:latin typeface="Times New Roman" panose="02020603050405020304" pitchFamily="18" charset="0"/>
                <a:cs typeface="Times New Roman" panose="02020603050405020304" pitchFamily="18" charset="0"/>
              </a:rPr>
              <a:t>Wildfire induced CO plumes in the troposphere, in conjunction with their evolution and transport, are readily identified with NAST‑I measurements.</a:t>
            </a:r>
          </a:p>
          <a:p>
            <a:pPr marL="457200" indent="-457200">
              <a:spcBef>
                <a:spcPts val="1200"/>
              </a:spcBef>
              <a:buFont typeface="Wingdings" charset="2"/>
              <a:buChar char="Ø"/>
            </a:pPr>
            <a:r>
              <a:rPr lang="en-US" sz="2800" dirty="0">
                <a:latin typeface="Times New Roman" panose="02020603050405020304" pitchFamily="18" charset="0"/>
                <a:cs typeface="Times New Roman" panose="02020603050405020304" pitchFamily="18" charset="0"/>
              </a:rPr>
              <a:t>NAST‑I retrieval ability is demonstrated showing the contrast between nominal atmospheric background levels and fire-induced elevated CO profiles.</a:t>
            </a:r>
          </a:p>
          <a:p>
            <a:pPr marL="457200" indent="-457200">
              <a:spcBef>
                <a:spcPts val="1200"/>
              </a:spcBef>
              <a:buFont typeface="Wingdings" charset="2"/>
              <a:buChar char="Ø"/>
            </a:pPr>
            <a:r>
              <a:rPr lang="en-US" sz="2800" dirty="0">
                <a:latin typeface="Times New Roman" panose="02020603050405020304" pitchFamily="18" charset="0"/>
                <a:cs typeface="Times New Roman" panose="02020603050405020304" pitchFamily="18" charset="0"/>
              </a:rPr>
              <a:t>NAST‑I remotely-sensed CO is evaluated by favorable inter-comparisons with the DACOM in-situ CO measurements which show a positive agreement (not shown here).</a:t>
            </a:r>
          </a:p>
        </p:txBody>
      </p:sp>
      <p:sp>
        <p:nvSpPr>
          <p:cNvPr id="137" name="TextBox 136"/>
          <p:cNvSpPr txBox="1"/>
          <p:nvPr/>
        </p:nvSpPr>
        <p:spPr>
          <a:xfrm>
            <a:off x="21164501" y="45313600"/>
            <a:ext cx="9601200" cy="4124206"/>
          </a:xfrm>
          <a:prstGeom prst="rect">
            <a:avLst/>
          </a:prstGeom>
          <a:noFill/>
          <a:ln>
            <a:noFill/>
          </a:ln>
        </p:spPr>
        <p:txBody>
          <a:bodyPr wrap="square" rtlCol="0">
            <a:spAutoFit/>
          </a:bodyPr>
          <a:lstStyle/>
          <a:p>
            <a:pPr marL="457200" indent="-457200">
              <a:spcBef>
                <a:spcPts val="1200"/>
              </a:spcBef>
              <a:buFont typeface="Wingdings" pitchFamily="2" charset="2"/>
              <a:buChar char="Ø"/>
            </a:pPr>
            <a:r>
              <a:rPr lang="en-US" sz="2800" dirty="0">
                <a:latin typeface="Times New Roman" panose="02020603050405020304" pitchFamily="18" charset="0"/>
                <a:cs typeface="Times New Roman" panose="02020603050405020304" pitchFamily="18" charset="0"/>
              </a:rPr>
              <a:t>Plume age estimation in a 3-d high-spatial-resolution adds critical temporal information of the fire-induced plume, demonstrating the capability of an ultraspectral remote sensor with a higher spectral and spatial resolution to monitor CO and 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and its advantage of giving broader spatial and temporal assessment by rapidly covering a large field of observation.</a:t>
            </a:r>
          </a:p>
          <a:p>
            <a:pPr marL="457200" indent="-457200">
              <a:spcBef>
                <a:spcPts val="1200"/>
              </a:spcBef>
              <a:buFont typeface="Wingdings" pitchFamily="2" charset="2"/>
              <a:buChar char="Ø"/>
            </a:pPr>
            <a:r>
              <a:rPr lang="en-US" sz="2800" dirty="0">
                <a:latin typeface="Times New Roman" panose="02020603050405020304" pitchFamily="18" charset="0"/>
                <a:cs typeface="Times New Roman" panose="02020603050405020304" pitchFamily="18" charset="0"/>
              </a:rPr>
              <a:t>This work also demonstrates 3-d plume age estimation and advances our measurement ability to observe fire-induced plumes and characterize their evolution and age . </a:t>
            </a:r>
          </a:p>
        </p:txBody>
      </p:sp>
      <p:sp>
        <p:nvSpPr>
          <p:cNvPr id="138" name="TextBox 137"/>
          <p:cNvSpPr txBox="1"/>
          <p:nvPr/>
        </p:nvSpPr>
        <p:spPr>
          <a:xfrm>
            <a:off x="11158738" y="45313600"/>
            <a:ext cx="9601200" cy="3970318"/>
          </a:xfrm>
          <a:prstGeom prst="rect">
            <a:avLst/>
          </a:prstGeom>
          <a:noFill/>
          <a:ln>
            <a:noFill/>
          </a:ln>
        </p:spPr>
        <p:txBody>
          <a:bodyPr wrap="square" rtlCol="0">
            <a:spAutoFit/>
          </a:bodyPr>
          <a:lstStyle/>
          <a:p>
            <a:pPr marL="457200" indent="-457200">
              <a:spcBef>
                <a:spcPts val="1200"/>
              </a:spcBef>
              <a:buFont typeface="Wingdings" charset="2"/>
              <a:buChar char="Ø"/>
            </a:pPr>
            <a:r>
              <a:rPr lang="en-US" sz="2800" dirty="0">
                <a:latin typeface="Times New Roman" panose="02020603050405020304" pitchFamily="18" charset="0"/>
                <a:cs typeface="Times New Roman" panose="02020603050405020304" pitchFamily="18" charset="0"/>
              </a:rPr>
              <a:t>Plume characterization correlation between CO and smoke-dust detected by the CPL and eMAS is assessed and presented a good correspondence.</a:t>
            </a:r>
          </a:p>
          <a:p>
            <a:pPr marL="457200" lvl="0" indent="-457200">
              <a:buFont typeface="Wingdings" pitchFamily="2" charset="2"/>
              <a:buChar char="Ø"/>
            </a:pPr>
            <a:r>
              <a:rPr lang="en-US" sz="2800" dirty="0">
                <a:latin typeface="Times New Roman" panose="02020603050405020304" pitchFamily="18" charset="0"/>
                <a:cs typeface="Times New Roman" panose="02020603050405020304" pitchFamily="18" charset="0"/>
              </a:rPr>
              <a:t>Plume characterization correlation between CO and smoke-dust detected by the CPL and eMAS is assessed and presented a good correspondence. </a:t>
            </a:r>
          </a:p>
          <a:p>
            <a:pPr marL="457200" lvl="0" indent="-457200">
              <a:buFont typeface="Wingdings" pitchFamily="2" charset="2"/>
              <a:buChar char="Ø"/>
            </a:pPr>
            <a:r>
              <a:rPr lang="en-US" sz="2800" dirty="0">
                <a:latin typeface="Times New Roman" panose="02020603050405020304" pitchFamily="18" charset="0"/>
                <a:cs typeface="Times New Roman" panose="02020603050405020304" pitchFamily="18" charset="0"/>
              </a:rPr>
              <a:t>Elevated tropospheric CO induced by the wildfire is associated and correlated with the total carbon emission from biomass burning (not shown here).</a:t>
            </a:r>
          </a:p>
        </p:txBody>
      </p:sp>
      <p:sp>
        <p:nvSpPr>
          <p:cNvPr id="120" name="Text Box 7"/>
          <p:cNvSpPr txBox="1">
            <a:spLocks noChangeArrowheads="1"/>
          </p:cNvSpPr>
          <p:nvPr/>
        </p:nvSpPr>
        <p:spPr bwMode="auto">
          <a:xfrm>
            <a:off x="914400" y="24688800"/>
            <a:ext cx="14871340" cy="1143000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r>
              <a:rPr lang="en-US" sz="4400" b="1" u="sng" cap="small" dirty="0">
                <a:latin typeface="Times New Roman" panose="02020603050405020304" pitchFamily="18" charset="0"/>
                <a:cs typeface="Times New Roman" panose="02020603050405020304" pitchFamily="18" charset="0"/>
              </a:rPr>
              <a:t>Williams Flats Fire Induced CO Plume Progression</a:t>
            </a:r>
          </a:p>
        </p:txBody>
      </p:sp>
      <p:pic>
        <p:nvPicPr>
          <p:cNvPr id="121" name="Picture 120" descr="C7130106-A4AA-466F-BCDD-7ED5490DBB6A.png"/>
          <p:cNvPicPr>
            <a:picLocks noChangeAspect="1"/>
          </p:cNvPicPr>
          <p:nvPr/>
        </p:nvPicPr>
        <p:blipFill>
          <a:blip r:embed="rId4">
            <a:extLst>
              <a:ext uri="{BEBA8EAE-BF5A-486C-A8C5-ECC9F3942E4B}">
                <a14:imgProps xmlns:a14="http://schemas.microsoft.com/office/drawing/2010/main">
                  <a14:imgLayer r:embed="rId5">
                    <a14:imgEffect>
                      <a14:backgroundRemoval t="5714" b="93143" l="7500" r="93500">
                        <a14:foregroundMark x1="70500" y1="60571" x2="70500" y2="60571"/>
                      </a14:backgroundRemoval>
                    </a14:imgEffect>
                  </a14:imgLayer>
                </a14:imgProps>
              </a:ext>
              <a:ext uri="{28A0092B-C50C-407E-A947-70E740481C1C}">
                <a14:useLocalDpi xmlns:a14="http://schemas.microsoft.com/office/drawing/2010/main" val="0"/>
              </a:ext>
            </a:extLst>
          </a:blip>
          <a:stretch>
            <a:fillRect/>
          </a:stretch>
        </p:blipFill>
        <p:spPr>
          <a:xfrm>
            <a:off x="29193060" y="1276350"/>
            <a:ext cx="2194560" cy="1920240"/>
          </a:xfrm>
          <a:prstGeom prst="rect">
            <a:avLst/>
          </a:prstGeom>
        </p:spPr>
      </p:pic>
      <p:sp>
        <p:nvSpPr>
          <p:cNvPr id="193" name="Text Box 15">
            <a:extLst>
              <a:ext uri="{FF2B5EF4-FFF2-40B4-BE49-F238E27FC236}">
                <a16:creationId xmlns:a16="http://schemas.microsoft.com/office/drawing/2014/main" id="{FD52B49F-D1FB-434B-B19A-F72E3943618D}"/>
              </a:ext>
            </a:extLst>
          </p:cNvPr>
          <p:cNvSpPr txBox="1">
            <a:spLocks noChangeArrowheads="1"/>
          </p:cNvSpPr>
          <p:nvPr/>
        </p:nvSpPr>
        <p:spPr bwMode="auto">
          <a:xfrm>
            <a:off x="11132724" y="5445760"/>
            <a:ext cx="8778240" cy="978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600"/>
              </a:spcBef>
            </a:pPr>
            <a:r>
              <a:rPr lang="en-US" altLang="en-US" sz="2800" b="1" dirty="0">
                <a:latin typeface="Times New Roman" panose="02020603050405020304" pitchFamily="18" charset="0"/>
                <a:cs typeface="Times New Roman" panose="02020603050405020304" pitchFamily="18" charset="0"/>
              </a:rPr>
              <a:t>NAST-I was developed in 1997-1998; refurbished in 2009 &amp; 2016. </a:t>
            </a:r>
          </a:p>
          <a:p>
            <a:pPr>
              <a:spcBef>
                <a:spcPts val="600"/>
              </a:spcBef>
            </a:pPr>
            <a:r>
              <a:rPr lang="en-US" altLang="en-US" sz="2800" b="1" dirty="0">
                <a:latin typeface="Times New Roman" panose="02020603050405020304" pitchFamily="18" charset="0"/>
                <a:cs typeface="Times New Roman" panose="02020603050405020304" pitchFamily="18" charset="0"/>
              </a:rPr>
              <a:t>NAST-I Sensor Characteristics:</a:t>
            </a: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Michelson interferometer (FTE).</a:t>
            </a: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~8500 spectral channels, ~650-2800 cm</a:t>
            </a:r>
            <a:r>
              <a:rPr lang="en-US" altLang="en-US" sz="2800" baseline="30000" dirty="0">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at 0.25 cm</a:t>
            </a:r>
            <a:r>
              <a:rPr lang="en-US" altLang="en-US" sz="2800" baseline="30000" dirty="0">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spectral resolution.</a:t>
            </a:r>
            <a:endParaRPr lang="en-US" altLang="en-US" sz="2800" baseline="30000" dirty="0">
              <a:latin typeface="Times New Roman" panose="02020603050405020304" pitchFamily="18" charset="0"/>
              <a:cs typeface="Times New Roman" panose="02020603050405020304" pitchFamily="18" charset="0"/>
            </a:endParaRP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Spatial resolution ~130 m/km flight altitude.</a:t>
            </a: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Radiances ~0.5 K absolute accuracy with 0.1 K precision.</a:t>
            </a:r>
            <a:endParaRPr lang="en-US" altLang="en-US" sz="2800" b="1" dirty="0">
              <a:latin typeface="Times New Roman" panose="02020603050405020304" pitchFamily="18" charset="0"/>
              <a:cs typeface="Times New Roman" panose="02020603050405020304" pitchFamily="18" charset="0"/>
            </a:endParaRPr>
          </a:p>
          <a:p>
            <a:pPr>
              <a:spcBef>
                <a:spcPts val="600"/>
              </a:spcBef>
            </a:pPr>
            <a:r>
              <a:rPr lang="en-US" altLang="en-US" sz="2800" b="1" dirty="0">
                <a:latin typeface="Times New Roman" panose="02020603050405020304" pitchFamily="18" charset="0"/>
                <a:cs typeface="Times New Roman" panose="02020603050405020304" pitchFamily="18" charset="0"/>
              </a:rPr>
              <a:t>Aircraft Accommodation:</a:t>
            </a: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ER-2  wing super pod</a:t>
            </a: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PROTEUS underbelly pod</a:t>
            </a:r>
          </a:p>
          <a:p>
            <a:pPr marL="344488"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WB-57 underbelly pallet.</a:t>
            </a:r>
          </a:p>
          <a:p>
            <a:pPr>
              <a:spcBef>
                <a:spcPts val="600"/>
              </a:spcBef>
            </a:pPr>
            <a:r>
              <a:rPr lang="en-US" altLang="en-US" sz="2800" b="1" dirty="0">
                <a:latin typeface="Times New Roman" panose="02020603050405020304" pitchFamily="18" charset="0"/>
                <a:cs typeface="Times New Roman" panose="02020603050405020304" pitchFamily="18" charset="0"/>
              </a:rPr>
              <a:t>NAST-I Field Campaigns:</a:t>
            </a:r>
          </a:p>
          <a:p>
            <a:pPr marL="344488" lvl="1"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Before AIRS launch (&lt;2002): 9 missions collecting geophysical field state characterization for satellite remote sensing system risk mitigation (sensors and algorithms).</a:t>
            </a:r>
          </a:p>
          <a:p>
            <a:pPr marL="344488" lvl="1"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After AIRS launch (&gt;2002): 13 missions for advanced satellite remote sensor Cal/Val (e.g., Aqua AIRS, MetOp IASI, &amp; SNPP/JPSS CrIS), and airborne science.</a:t>
            </a:r>
          </a:p>
          <a:p>
            <a:pPr marL="344488" lvl="1" indent="-169863">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The most recent field campaign: FIREX-AQ (August 2019).</a:t>
            </a:r>
          </a:p>
        </p:txBody>
      </p:sp>
      <p:pic>
        <p:nvPicPr>
          <p:cNvPr id="198" name="Picture 197">
            <a:extLst>
              <a:ext uri="{FF2B5EF4-FFF2-40B4-BE49-F238E27FC236}">
                <a16:creationId xmlns:a16="http://schemas.microsoft.com/office/drawing/2014/main" id="{5D8B4AED-43F5-7D4C-8F80-4EE4C342CD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632544" y="5628641"/>
            <a:ext cx="5303520" cy="3951122"/>
          </a:xfrm>
          <a:prstGeom prst="rect">
            <a:avLst/>
          </a:prstGeom>
        </p:spPr>
      </p:pic>
      <p:pic>
        <p:nvPicPr>
          <p:cNvPr id="199" name="Picture 198">
            <a:extLst>
              <a:ext uri="{FF2B5EF4-FFF2-40B4-BE49-F238E27FC236}">
                <a16:creationId xmlns:a16="http://schemas.microsoft.com/office/drawing/2014/main" id="{A4A788EC-C446-5041-B1D3-ED953738893A}"/>
              </a:ext>
            </a:extLst>
          </p:cNvPr>
          <p:cNvPicPr>
            <a:picLocks noChangeAspect="1"/>
          </p:cNvPicPr>
          <p:nvPr/>
        </p:nvPicPr>
        <p:blipFill>
          <a:blip r:embed="rId7"/>
          <a:stretch>
            <a:fillRect/>
          </a:stretch>
        </p:blipFill>
        <p:spPr>
          <a:xfrm>
            <a:off x="20181109" y="5628640"/>
            <a:ext cx="5303520" cy="3954910"/>
          </a:xfrm>
          <a:prstGeom prst="rect">
            <a:avLst/>
          </a:prstGeom>
        </p:spPr>
      </p:pic>
      <p:pic>
        <p:nvPicPr>
          <p:cNvPr id="200" name="Picture 199">
            <a:extLst>
              <a:ext uri="{FF2B5EF4-FFF2-40B4-BE49-F238E27FC236}">
                <a16:creationId xmlns:a16="http://schemas.microsoft.com/office/drawing/2014/main" id="{1588AAED-11C6-AA43-874C-5D3F478D12A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9835508" y="9953086"/>
            <a:ext cx="6309360" cy="4218324"/>
          </a:xfrm>
          <a:prstGeom prst="rect">
            <a:avLst/>
          </a:prstGeom>
        </p:spPr>
      </p:pic>
      <p:pic>
        <p:nvPicPr>
          <p:cNvPr id="201" name="Picture 3">
            <a:extLst>
              <a:ext uri="{FF2B5EF4-FFF2-40B4-BE49-F238E27FC236}">
                <a16:creationId xmlns:a16="http://schemas.microsoft.com/office/drawing/2014/main" id="{BF3B018B-EA44-C94A-9295-51C435E5C3E6}"/>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r="2858"/>
          <a:stretch/>
        </p:blipFill>
        <p:spPr>
          <a:xfrm>
            <a:off x="26168108" y="10328627"/>
            <a:ext cx="4796607" cy="3865326"/>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pic>
      <p:sp>
        <p:nvSpPr>
          <p:cNvPr id="194" name="Rectangle 1028">
            <a:extLst>
              <a:ext uri="{FF2B5EF4-FFF2-40B4-BE49-F238E27FC236}">
                <a16:creationId xmlns:a16="http://schemas.microsoft.com/office/drawing/2014/main" id="{2C03AEC9-AC02-5640-97D2-56E68C68EE8D}"/>
              </a:ext>
            </a:extLst>
          </p:cNvPr>
          <p:cNvSpPr>
            <a:spLocks noChangeArrowheads="1"/>
          </p:cNvSpPr>
          <p:nvPr/>
        </p:nvSpPr>
        <p:spPr bwMode="auto">
          <a:xfrm>
            <a:off x="20005355" y="14007687"/>
            <a:ext cx="6158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000" dirty="0">
                <a:latin typeface="Times New Roman" panose="02020603050405020304" pitchFamily="18" charset="0"/>
                <a:cs typeface="Times New Roman" panose="02020603050405020304" pitchFamily="18" charset="0"/>
              </a:rPr>
              <a:t>NAST-I spectral coverage encompasses all satellite IR sounders with a higher (or equivalent) spectral resolution and higher spatial resolution.</a:t>
            </a:r>
          </a:p>
        </p:txBody>
      </p:sp>
      <p:grpSp>
        <p:nvGrpSpPr>
          <p:cNvPr id="41" name="Group 40">
            <a:extLst>
              <a:ext uri="{FF2B5EF4-FFF2-40B4-BE49-F238E27FC236}">
                <a16:creationId xmlns:a16="http://schemas.microsoft.com/office/drawing/2014/main" id="{7DCBE75D-8A27-BA41-883B-E9A3A7A4A910}"/>
              </a:ext>
            </a:extLst>
          </p:cNvPr>
          <p:cNvGrpSpPr/>
          <p:nvPr/>
        </p:nvGrpSpPr>
        <p:grpSpPr>
          <a:xfrm>
            <a:off x="1085944" y="16474753"/>
            <a:ext cx="29651944" cy="7680964"/>
            <a:chOff x="107754" y="16264463"/>
            <a:chExt cx="29651944" cy="7680964"/>
          </a:xfrm>
        </p:grpSpPr>
        <p:pic>
          <p:nvPicPr>
            <p:cNvPr id="34" name="Picture 33" descr="Diagram&#10;&#10;Description automatically generated">
              <a:extLst>
                <a:ext uri="{FF2B5EF4-FFF2-40B4-BE49-F238E27FC236}">
                  <a16:creationId xmlns:a16="http://schemas.microsoft.com/office/drawing/2014/main" id="{F5E3336B-BA05-0341-BEE6-AE8FDF88E49F}"/>
                </a:ext>
              </a:extLst>
            </p:cNvPr>
            <p:cNvPicPr>
              <a:picLocks noChangeAspect="1"/>
            </p:cNvPicPr>
            <p:nvPr/>
          </p:nvPicPr>
          <p:blipFill rotWithShape="1">
            <a:blip r:embed="rId10">
              <a:extLst>
                <a:ext uri="{28A0092B-C50C-407E-A947-70E740481C1C}">
                  <a14:useLocalDpi xmlns:a14="http://schemas.microsoft.com/office/drawing/2010/main" val="0"/>
                </a:ext>
              </a:extLst>
            </a:blip>
            <a:srcRect l="45926" t="5930" r="8783"/>
            <a:stretch/>
          </p:blipFill>
          <p:spPr>
            <a:xfrm>
              <a:off x="19587476" y="16264463"/>
              <a:ext cx="10172222" cy="7680960"/>
            </a:xfrm>
            <a:prstGeom prst="rect">
              <a:avLst/>
            </a:prstGeom>
          </p:spPr>
        </p:pic>
        <p:pic>
          <p:nvPicPr>
            <p:cNvPr id="39" name="Picture 38" descr="Diagram&#10;&#10;Description automatically generated">
              <a:extLst>
                <a:ext uri="{FF2B5EF4-FFF2-40B4-BE49-F238E27FC236}">
                  <a16:creationId xmlns:a16="http://schemas.microsoft.com/office/drawing/2014/main" id="{83D583EB-0D3A-C440-B1E3-E5C6EC6536D4}"/>
                </a:ext>
              </a:extLst>
            </p:cNvPr>
            <p:cNvPicPr>
              <a:picLocks noChangeAspect="1"/>
            </p:cNvPicPr>
            <p:nvPr/>
          </p:nvPicPr>
          <p:blipFill rotWithShape="1">
            <a:blip r:embed="rId11">
              <a:extLst>
                <a:ext uri="{28A0092B-C50C-407E-A947-70E740481C1C}">
                  <a14:useLocalDpi xmlns:a14="http://schemas.microsoft.com/office/drawing/2010/main" val="0"/>
                </a:ext>
              </a:extLst>
            </a:blip>
            <a:srcRect t="5930" r="13018"/>
            <a:stretch/>
          </p:blipFill>
          <p:spPr>
            <a:xfrm>
              <a:off x="107754" y="16264467"/>
              <a:ext cx="19535825" cy="7680960"/>
            </a:xfrm>
            <a:prstGeom prst="rect">
              <a:avLst/>
            </a:prstGeom>
          </p:spPr>
        </p:pic>
      </p:grpSp>
      <p:pic>
        <p:nvPicPr>
          <p:cNvPr id="44" name="Picture 43" descr="Graphical user interface, application, table&#10;&#10;Description automatically generated">
            <a:extLst>
              <a:ext uri="{FF2B5EF4-FFF2-40B4-BE49-F238E27FC236}">
                <a16:creationId xmlns:a16="http://schemas.microsoft.com/office/drawing/2014/main" id="{4E7A1A80-EB51-D248-A044-8BDCB394F276}"/>
              </a:ext>
            </a:extLst>
          </p:cNvPr>
          <p:cNvPicPr>
            <a:picLocks noChangeAspect="1"/>
          </p:cNvPicPr>
          <p:nvPr/>
        </p:nvPicPr>
        <p:blipFill rotWithShape="1">
          <a:blip r:embed="rId12">
            <a:extLst>
              <a:ext uri="{28A0092B-C50C-407E-A947-70E740481C1C}">
                <a14:useLocalDpi xmlns:a14="http://schemas.microsoft.com/office/drawing/2010/main" val="0"/>
              </a:ext>
            </a:extLst>
          </a:blip>
          <a:srcRect t="885" b="47309"/>
          <a:stretch/>
        </p:blipFill>
        <p:spPr>
          <a:xfrm>
            <a:off x="1170631" y="25418162"/>
            <a:ext cx="14350889" cy="9529808"/>
          </a:xfrm>
          <a:prstGeom prst="rect">
            <a:avLst/>
          </a:prstGeom>
        </p:spPr>
      </p:pic>
      <p:sp>
        <p:nvSpPr>
          <p:cNvPr id="45" name="TextBox 44">
            <a:extLst>
              <a:ext uri="{FF2B5EF4-FFF2-40B4-BE49-F238E27FC236}">
                <a16:creationId xmlns:a16="http://schemas.microsoft.com/office/drawing/2014/main" id="{D925CC96-E0BC-2F44-BEF8-4B43548ECFB6}"/>
              </a:ext>
            </a:extLst>
          </p:cNvPr>
          <p:cNvSpPr txBox="1"/>
          <p:nvPr/>
        </p:nvSpPr>
        <p:spPr>
          <a:xfrm>
            <a:off x="1233389" y="34986850"/>
            <a:ext cx="14463469" cy="1015663"/>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Williams Flats fire progression </a:t>
            </a:r>
            <a:r>
              <a:rPr lang="en-US" sz="2000" dirty="0">
                <a:latin typeface="Times New Roman" panose="02020603050405020304" pitchFamily="18" charset="0"/>
                <a:cs typeface="Times New Roman" panose="02020603050405020304" pitchFamily="18" charset="0"/>
              </a:rPr>
              <a:t>from August 6 (left column), to August 7 (middle column), then to August 8 (right column). (A) eMAS true-color imageries, (B) CO column density (10</a:t>
            </a:r>
            <a:r>
              <a:rPr lang="en-US" sz="2000" baseline="30000" dirty="0">
                <a:latin typeface="Times New Roman" panose="02020603050405020304" pitchFamily="18" charset="0"/>
                <a:cs typeface="Times New Roman" panose="02020603050405020304" pitchFamily="18" charset="0"/>
              </a:rPr>
              <a:t>18</a:t>
            </a:r>
            <a:r>
              <a:rPr lang="en-US" sz="2000" dirty="0">
                <a:latin typeface="Times New Roman" panose="02020603050405020304" pitchFamily="18" charset="0"/>
                <a:cs typeface="Times New Roman" panose="02020603050405020304" pitchFamily="18" charset="0"/>
              </a:rPr>
              <a:t>/cm</a:t>
            </a:r>
            <a:r>
              <a:rPr lang="en-US" sz="2000" baseline="30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(C) CO vertical profile (ppb) cross section with CPL layer top, and (D) the relative humidity vertical profile (%) cross section with CPL layer top.</a:t>
            </a:r>
          </a:p>
        </p:txBody>
      </p:sp>
      <p:sp>
        <p:nvSpPr>
          <p:cNvPr id="59" name="TextBox 58">
            <a:extLst>
              <a:ext uri="{FF2B5EF4-FFF2-40B4-BE49-F238E27FC236}">
                <a16:creationId xmlns:a16="http://schemas.microsoft.com/office/drawing/2014/main" id="{0F65BD62-9B60-174A-9586-A77ACC488C47}"/>
              </a:ext>
            </a:extLst>
          </p:cNvPr>
          <p:cNvSpPr txBox="1"/>
          <p:nvPr/>
        </p:nvSpPr>
        <p:spPr>
          <a:xfrm>
            <a:off x="16363196" y="34980119"/>
            <a:ext cx="14630400"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CO time-evolution</a:t>
            </a:r>
            <a:r>
              <a:rPr lang="en-US" sz="2000" dirty="0">
                <a:latin typeface="Times New Roman" panose="02020603050405020304" pitchFamily="18" charset="0"/>
                <a:cs typeface="Times New Roman" panose="02020603050405020304" pitchFamily="18" charset="0"/>
              </a:rPr>
              <a:t> shown in its vertical profile cross sections up- and down-wind of the Sheridan fire location (about 140 km) from (A) 23:28:13–23:39:37 UTC of August 21, 2019, to (B) 00:38:35–00:49:24 UTC of August 22, 2019. (A) and (B) are about 70 minutes apart.</a:t>
            </a:r>
          </a:p>
        </p:txBody>
      </p:sp>
      <p:pic>
        <p:nvPicPr>
          <p:cNvPr id="64" name="Picture 63" descr="Graphical user interface&#10;&#10;Description automatically generated">
            <a:extLst>
              <a:ext uri="{FF2B5EF4-FFF2-40B4-BE49-F238E27FC236}">
                <a16:creationId xmlns:a16="http://schemas.microsoft.com/office/drawing/2014/main" id="{672AD50B-42FD-804D-8C1E-74F4657CDC23}"/>
              </a:ext>
            </a:extLst>
          </p:cNvPr>
          <p:cNvPicPr>
            <a:picLocks noChangeAspect="1"/>
          </p:cNvPicPr>
          <p:nvPr/>
        </p:nvPicPr>
        <p:blipFill rotWithShape="1">
          <a:blip r:embed="rId13">
            <a:extLst>
              <a:ext uri="{28A0092B-C50C-407E-A947-70E740481C1C}">
                <a14:useLocalDpi xmlns:a14="http://schemas.microsoft.com/office/drawing/2010/main" val="0"/>
              </a:ext>
            </a:extLst>
          </a:blip>
          <a:srcRect l="3944" t="2202" r="3553" b="78627"/>
          <a:stretch/>
        </p:blipFill>
        <p:spPr>
          <a:xfrm>
            <a:off x="16433013" y="25929541"/>
            <a:ext cx="14396483" cy="4201372"/>
          </a:xfrm>
          <a:prstGeom prst="rect">
            <a:avLst/>
          </a:prstGeom>
        </p:spPr>
      </p:pic>
      <p:sp>
        <p:nvSpPr>
          <p:cNvPr id="65" name="TextBox 64">
            <a:extLst>
              <a:ext uri="{FF2B5EF4-FFF2-40B4-BE49-F238E27FC236}">
                <a16:creationId xmlns:a16="http://schemas.microsoft.com/office/drawing/2014/main" id="{05D6B817-F452-6B4B-93C6-173AAC3C379D}"/>
              </a:ext>
            </a:extLst>
          </p:cNvPr>
          <p:cNvSpPr txBox="1"/>
          <p:nvPr/>
        </p:nvSpPr>
        <p:spPr>
          <a:xfrm>
            <a:off x="16363196" y="30472512"/>
            <a:ext cx="14630400"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NAST‑I three-dimensional CO (ppb) distribution </a:t>
            </a:r>
            <a:r>
              <a:rPr lang="en-US" sz="2000" dirty="0">
                <a:latin typeface="Times New Roman" panose="02020603050405020304" pitchFamily="18" charset="0"/>
                <a:cs typeface="Times New Roman" panose="02020603050405020304" pitchFamily="18" charset="0"/>
              </a:rPr>
              <a:t>shows the plume evolution and transport near the Sheridan fire ground location (34.80º latitude, ‑112.85º longitude) from August 21, 2019.</a:t>
            </a:r>
          </a:p>
        </p:txBody>
      </p:sp>
      <p:pic>
        <p:nvPicPr>
          <p:cNvPr id="648" name="Picture 647" descr="Graphical user interface, application&#10;&#10;Description automatically generated">
            <a:extLst>
              <a:ext uri="{FF2B5EF4-FFF2-40B4-BE49-F238E27FC236}">
                <a16:creationId xmlns:a16="http://schemas.microsoft.com/office/drawing/2014/main" id="{3C3932E1-21D9-AC44-90AA-CCB6E8256E11}"/>
              </a:ext>
            </a:extLst>
          </p:cNvPr>
          <p:cNvPicPr>
            <a:picLocks noChangeAspect="1"/>
          </p:cNvPicPr>
          <p:nvPr/>
        </p:nvPicPr>
        <p:blipFill rotWithShape="1">
          <a:blip r:embed="rId14">
            <a:extLst>
              <a:ext uri="{28A0092B-C50C-407E-A947-70E740481C1C}">
                <a14:useLocalDpi xmlns:a14="http://schemas.microsoft.com/office/drawing/2010/main" val="0"/>
              </a:ext>
            </a:extLst>
          </a:blip>
          <a:srcRect t="12792" r="50863" b="74415"/>
          <a:stretch/>
        </p:blipFill>
        <p:spPr>
          <a:xfrm>
            <a:off x="23305020" y="32023231"/>
            <a:ext cx="7680960" cy="2880493"/>
          </a:xfrm>
          <a:prstGeom prst="rect">
            <a:avLst/>
          </a:prstGeom>
        </p:spPr>
      </p:pic>
      <p:pic>
        <p:nvPicPr>
          <p:cNvPr id="58" name="Picture 57" descr="Graphical user interface, application&#10;&#10;Description automatically generated">
            <a:extLst>
              <a:ext uri="{FF2B5EF4-FFF2-40B4-BE49-F238E27FC236}">
                <a16:creationId xmlns:a16="http://schemas.microsoft.com/office/drawing/2014/main" id="{815E61E9-69BE-AA42-8171-6B367FBCEDAB}"/>
              </a:ext>
            </a:extLst>
          </p:cNvPr>
          <p:cNvPicPr>
            <a:picLocks noChangeAspect="1"/>
          </p:cNvPicPr>
          <p:nvPr/>
        </p:nvPicPr>
        <p:blipFill rotWithShape="1">
          <a:blip r:embed="rId14">
            <a:extLst>
              <a:ext uri="{28A0092B-C50C-407E-A947-70E740481C1C}">
                <a14:useLocalDpi xmlns:a14="http://schemas.microsoft.com/office/drawing/2010/main" val="0"/>
              </a:ext>
            </a:extLst>
          </a:blip>
          <a:srcRect r="50863" b="87207"/>
          <a:stretch/>
        </p:blipFill>
        <p:spPr>
          <a:xfrm>
            <a:off x="16115206" y="31989365"/>
            <a:ext cx="7680960" cy="2880494"/>
          </a:xfrm>
          <a:prstGeom prst="rect">
            <a:avLst/>
          </a:prstGeom>
        </p:spPr>
      </p:pic>
      <p:sp>
        <p:nvSpPr>
          <p:cNvPr id="67" name="TextBox 66">
            <a:extLst>
              <a:ext uri="{FF2B5EF4-FFF2-40B4-BE49-F238E27FC236}">
                <a16:creationId xmlns:a16="http://schemas.microsoft.com/office/drawing/2014/main" id="{726DF7D5-DE4F-214F-B083-7819296D491E}"/>
              </a:ext>
            </a:extLst>
          </p:cNvPr>
          <p:cNvSpPr txBox="1"/>
          <p:nvPr/>
        </p:nvSpPr>
        <p:spPr>
          <a:xfrm>
            <a:off x="1190859" y="37057608"/>
            <a:ext cx="14270437" cy="275460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Wildfire plume age is estimated using 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and CO data based on an empirical relationship derived from in-situ measurements*.  A positive relationship is found between the △O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/△CO ratio and plume age. </a:t>
            </a:r>
          </a:p>
          <a:p>
            <a:pPr>
              <a:spcBef>
                <a:spcPts val="600"/>
              </a:spcBef>
            </a:pPr>
            <a:r>
              <a:rPr lang="en-US" sz="2800" dirty="0">
                <a:latin typeface="Times New Roman" panose="02020603050405020304" pitchFamily="18" charset="0"/>
                <a:cs typeface="Times New Roman" panose="02020603050405020304" pitchFamily="18" charset="0"/>
              </a:rPr>
              <a:t>For this case study of wildfire plume age, we have chosen the ER‑2 sorties over the William Flats fire and the extended downwind area from August 7, 2019, as the ER-2 sorties have ~450 km downwind flight leg segments </a:t>
            </a:r>
          </a:p>
        </p:txBody>
      </p:sp>
      <p:pic>
        <p:nvPicPr>
          <p:cNvPr id="653" name="Picture 652" descr="Timeline&#10;&#10;Description automatically generated">
            <a:extLst>
              <a:ext uri="{FF2B5EF4-FFF2-40B4-BE49-F238E27FC236}">
                <a16:creationId xmlns:a16="http://schemas.microsoft.com/office/drawing/2014/main" id="{2A55FC9B-0A94-8342-862A-ACC7957EDC3E}"/>
              </a:ext>
            </a:extLst>
          </p:cNvPr>
          <p:cNvPicPr>
            <a:picLocks noChangeAspect="1"/>
          </p:cNvPicPr>
          <p:nvPr/>
        </p:nvPicPr>
        <p:blipFill rotWithShape="1">
          <a:blip r:embed="rId15"/>
          <a:srcRect b="38495"/>
          <a:stretch/>
        </p:blipFill>
        <p:spPr bwMode="auto">
          <a:xfrm>
            <a:off x="1005840" y="39976060"/>
            <a:ext cx="7319853" cy="3374136"/>
          </a:xfrm>
          <a:prstGeom prst="rect">
            <a:avLst/>
          </a:prstGeom>
          <a:ln>
            <a:noFill/>
          </a:ln>
          <a:extLst>
            <a:ext uri="{53640926-AAD7-44D8-BBD7-CCE9431645EC}">
              <a14:shadowObscured xmlns:a14="http://schemas.microsoft.com/office/drawing/2010/main"/>
            </a:ext>
          </a:extLst>
        </p:spPr>
      </p:pic>
      <p:sp>
        <p:nvSpPr>
          <p:cNvPr id="68" name="TextBox 67">
            <a:extLst>
              <a:ext uri="{FF2B5EF4-FFF2-40B4-BE49-F238E27FC236}">
                <a16:creationId xmlns:a16="http://schemas.microsoft.com/office/drawing/2014/main" id="{D8C6CC88-D4B2-4841-8ED4-09D2BBCFF047}"/>
              </a:ext>
            </a:extLst>
          </p:cNvPr>
          <p:cNvSpPr txBox="1"/>
          <p:nvPr/>
        </p:nvSpPr>
        <p:spPr>
          <a:xfrm>
            <a:off x="1280160" y="43267900"/>
            <a:ext cx="6849439" cy="400110"/>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(a) △O</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and (b) △CO distribution within the fire-induced plumes</a:t>
            </a:r>
          </a:p>
        </p:txBody>
      </p:sp>
      <p:pic>
        <p:nvPicPr>
          <p:cNvPr id="654" name="Picture 653" descr="Text&#10;&#10;Description automatically generated">
            <a:extLst>
              <a:ext uri="{FF2B5EF4-FFF2-40B4-BE49-F238E27FC236}">
                <a16:creationId xmlns:a16="http://schemas.microsoft.com/office/drawing/2014/main" id="{DBC36D9E-50C2-CD40-B2E7-8DA933FCCA4B}"/>
              </a:ext>
            </a:extLst>
          </p:cNvPr>
          <p:cNvPicPr>
            <a:picLocks noChangeAspect="1"/>
          </p:cNvPicPr>
          <p:nvPr/>
        </p:nvPicPr>
        <p:blipFill rotWithShape="1">
          <a:blip r:embed="rId16"/>
          <a:srcRect b="37877"/>
          <a:stretch/>
        </p:blipFill>
        <p:spPr bwMode="auto">
          <a:xfrm>
            <a:off x="8348685" y="39976060"/>
            <a:ext cx="7315200" cy="3405858"/>
          </a:xfrm>
          <a:prstGeom prst="rect">
            <a:avLst/>
          </a:prstGeom>
          <a:ln>
            <a:noFill/>
          </a:ln>
          <a:extLst>
            <a:ext uri="{53640926-AAD7-44D8-BBD7-CCE9431645EC}">
              <a14:shadowObscured xmlns:a14="http://schemas.microsoft.com/office/drawing/2010/main"/>
            </a:ext>
          </a:extLst>
        </p:spPr>
      </p:pic>
      <p:sp>
        <p:nvSpPr>
          <p:cNvPr id="69" name="TextBox 68">
            <a:extLst>
              <a:ext uri="{FF2B5EF4-FFF2-40B4-BE49-F238E27FC236}">
                <a16:creationId xmlns:a16="http://schemas.microsoft.com/office/drawing/2014/main" id="{FE29B6DD-5820-7D4D-968C-822980396410}"/>
              </a:ext>
            </a:extLst>
          </p:cNvPr>
          <p:cNvSpPr txBox="1"/>
          <p:nvPr/>
        </p:nvSpPr>
        <p:spPr>
          <a:xfrm>
            <a:off x="8348685" y="43267900"/>
            <a:ext cx="7038174"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/△CO distribution along the longitude within the fire-induced plumes, and (b) estimated plume age distribution</a:t>
            </a:r>
          </a:p>
        </p:txBody>
      </p:sp>
      <p:pic>
        <p:nvPicPr>
          <p:cNvPr id="655" name="Picture 654" descr="Chart, scatter chart&#10;&#10;Description automatically generated">
            <a:extLst>
              <a:ext uri="{FF2B5EF4-FFF2-40B4-BE49-F238E27FC236}">
                <a16:creationId xmlns:a16="http://schemas.microsoft.com/office/drawing/2014/main" id="{A38541F6-5B04-9E49-BEE8-C9323CCFD641}"/>
              </a:ext>
            </a:extLst>
          </p:cNvPr>
          <p:cNvPicPr>
            <a:picLocks noChangeAspect="1"/>
          </p:cNvPicPr>
          <p:nvPr/>
        </p:nvPicPr>
        <p:blipFill rotWithShape="1">
          <a:blip r:embed="rId17"/>
          <a:srcRect t="1" b="2090"/>
          <a:stretch/>
        </p:blipFill>
        <p:spPr bwMode="auto">
          <a:xfrm>
            <a:off x="15748109" y="37126530"/>
            <a:ext cx="7315200" cy="5367867"/>
          </a:xfrm>
          <a:prstGeom prst="rect">
            <a:avLst/>
          </a:prstGeom>
          <a:ln>
            <a:noFill/>
          </a:ln>
          <a:extLst>
            <a:ext uri="{53640926-AAD7-44D8-BBD7-CCE9431645EC}">
              <a14:shadowObscured xmlns:a14="http://schemas.microsoft.com/office/drawing/2010/main"/>
            </a:ext>
          </a:extLst>
        </p:spPr>
      </p:pic>
      <p:sp>
        <p:nvSpPr>
          <p:cNvPr id="656" name="TextBox 655">
            <a:extLst>
              <a:ext uri="{FF2B5EF4-FFF2-40B4-BE49-F238E27FC236}">
                <a16:creationId xmlns:a16="http://schemas.microsoft.com/office/drawing/2014/main" id="{CF4149E3-8857-0745-98E7-B6040A26B266}"/>
              </a:ext>
            </a:extLst>
          </p:cNvPr>
          <p:cNvSpPr txBox="1"/>
          <p:nvPr/>
        </p:nvSpPr>
        <p:spPr>
          <a:xfrm>
            <a:off x="16148730" y="42521490"/>
            <a:ext cx="6858000" cy="163121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 Plume age distribution along the longitude.  Plume age distribution along the altitude: (b) all data shown from (a), (c) data from longitude less than ‑117.0º (near fire location), and (d) data from longitude greater than ‑117.0º (further away from fire location.</a:t>
            </a:r>
          </a:p>
        </p:txBody>
      </p:sp>
      <p:pic>
        <p:nvPicPr>
          <p:cNvPr id="657" name="Picture 656" descr="Graphical user interface, application&#10;&#10;Description automatically generated">
            <a:extLst>
              <a:ext uri="{FF2B5EF4-FFF2-40B4-BE49-F238E27FC236}">
                <a16:creationId xmlns:a16="http://schemas.microsoft.com/office/drawing/2014/main" id="{FD57BF18-7C65-914D-9278-23C793FB6A94}"/>
              </a:ext>
            </a:extLst>
          </p:cNvPr>
          <p:cNvPicPr>
            <a:picLocks noChangeAspect="1"/>
          </p:cNvPicPr>
          <p:nvPr/>
        </p:nvPicPr>
        <p:blipFill rotWithShape="1">
          <a:blip r:embed="rId18"/>
          <a:srcRect b="29772"/>
          <a:stretch/>
        </p:blipFill>
        <p:spPr bwMode="auto">
          <a:xfrm>
            <a:off x="23278240" y="37126530"/>
            <a:ext cx="7315200" cy="3850640"/>
          </a:xfrm>
          <a:prstGeom prst="rect">
            <a:avLst/>
          </a:prstGeom>
          <a:ln>
            <a:noFill/>
          </a:ln>
          <a:extLst>
            <a:ext uri="{53640926-AAD7-44D8-BBD7-CCE9431645EC}">
              <a14:shadowObscured xmlns:a14="http://schemas.microsoft.com/office/drawing/2010/main"/>
            </a:ext>
          </a:extLst>
        </p:spPr>
      </p:pic>
      <p:sp>
        <p:nvSpPr>
          <p:cNvPr id="71" name="TextBox 70">
            <a:extLst>
              <a:ext uri="{FF2B5EF4-FFF2-40B4-BE49-F238E27FC236}">
                <a16:creationId xmlns:a16="http://schemas.microsoft.com/office/drawing/2014/main" id="{CE59922E-118D-D646-866C-8E2EE6CE6A47}"/>
              </a:ext>
            </a:extLst>
          </p:cNvPr>
          <p:cNvSpPr txBox="1"/>
          <p:nvPr/>
        </p:nvSpPr>
        <p:spPr>
          <a:xfrm>
            <a:off x="23597900" y="40967010"/>
            <a:ext cx="6858000"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Distribution of (a) CO column density and (b) vertical mean CO plume age (VMCOPA).</a:t>
            </a:r>
          </a:p>
        </p:txBody>
      </p:sp>
      <p:sp>
        <p:nvSpPr>
          <p:cNvPr id="72" name="TextBox 71">
            <a:extLst>
              <a:ext uri="{FF2B5EF4-FFF2-40B4-BE49-F238E27FC236}">
                <a16:creationId xmlns:a16="http://schemas.microsoft.com/office/drawing/2014/main" id="{4BEDDE7E-75EA-5845-87BD-BFFC9DE6AB36}"/>
              </a:ext>
            </a:extLst>
          </p:cNvPr>
          <p:cNvSpPr txBox="1"/>
          <p:nvPr/>
        </p:nvSpPr>
        <p:spPr>
          <a:xfrm>
            <a:off x="23716308" y="43174380"/>
            <a:ext cx="6959745"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*D. A. Jaffe and N. L. Wigder, “Ozone production from wildfires: A critical review,” </a:t>
            </a:r>
            <a:r>
              <a:rPr lang="en-US" sz="2000" i="1" dirty="0">
                <a:latin typeface="Times New Roman" panose="02020603050405020304" pitchFamily="18" charset="0"/>
                <a:cs typeface="Times New Roman" panose="02020603050405020304" pitchFamily="18" charset="0"/>
              </a:rPr>
              <a:t>Atmospheric Environment</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51</a:t>
            </a:r>
            <a:r>
              <a:rPr lang="en-US" sz="2000" dirty="0">
                <a:latin typeface="Times New Roman" panose="02020603050405020304" pitchFamily="18" charset="0"/>
                <a:cs typeface="Times New Roman" panose="02020603050405020304" pitchFamily="18" charset="0"/>
              </a:rPr>
              <a:t>, 1-10 (2012).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7461</TotalTime>
  <Words>1071</Words>
  <Application>Microsoft Macintosh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Times New Roman</vt:lpstr>
      <vt:lpstr>Wingdings</vt:lpstr>
      <vt:lpstr>Office Theme</vt:lpstr>
      <vt:lpstr>PowerPoint Presentation</vt:lpstr>
    </vt:vector>
  </TitlesOfParts>
  <Company>NASA/ODIN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jdwhitco</dc:creator>
  <cp:lastModifiedBy>Zhou, Daniel K. (LARC-E303)</cp:lastModifiedBy>
  <cp:revision>487</cp:revision>
  <cp:lastPrinted>2022-04-20T12:36:48Z</cp:lastPrinted>
  <dcterms:created xsi:type="dcterms:W3CDTF">2012-07-14T16:35:02Z</dcterms:created>
  <dcterms:modified xsi:type="dcterms:W3CDTF">2022-04-20T12:36:49Z</dcterms:modified>
</cp:coreProperties>
</file>