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23"/>
  </p:notesMasterIdLst>
  <p:handoutMasterIdLst>
    <p:handoutMasterId r:id="rId24"/>
  </p:handoutMasterIdLst>
  <p:sldIdLst>
    <p:sldId id="1910" r:id="rId2"/>
    <p:sldId id="1865" r:id="rId3"/>
    <p:sldId id="1868" r:id="rId4"/>
    <p:sldId id="1670" r:id="rId5"/>
    <p:sldId id="1944" r:id="rId6"/>
    <p:sldId id="1943" r:id="rId7"/>
    <p:sldId id="1939" r:id="rId8"/>
    <p:sldId id="1867" r:id="rId9"/>
    <p:sldId id="1931" r:id="rId10"/>
    <p:sldId id="1882" r:id="rId11"/>
    <p:sldId id="1941" r:id="rId12"/>
    <p:sldId id="1942" r:id="rId13"/>
    <p:sldId id="1911" r:id="rId14"/>
    <p:sldId id="1934" r:id="rId15"/>
    <p:sldId id="1935" r:id="rId16"/>
    <p:sldId id="1936" r:id="rId17"/>
    <p:sldId id="1937" r:id="rId18"/>
    <p:sldId id="1908" r:id="rId19"/>
    <p:sldId id="1912" r:id="rId20"/>
    <p:sldId id="1928" r:id="rId21"/>
    <p:sldId id="760" r:id="rId22"/>
  </p:sldIdLst>
  <p:sldSz cx="9144000" cy="6858000" type="screen4x3"/>
  <p:notesSz cx="6858000" cy="93138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6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AEEFF"/>
    <a:srgbClr val="D2DBFE"/>
    <a:srgbClr val="B8FFB8"/>
    <a:srgbClr val="00B0F0"/>
    <a:srgbClr val="C47500"/>
    <a:srgbClr val="A47D00"/>
    <a:srgbClr val="000000"/>
    <a:srgbClr val="996633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05" autoAdjust="0"/>
    <p:restoredTop sz="93899" autoAdjust="0"/>
  </p:normalViewPr>
  <p:slideViewPr>
    <p:cSldViewPr>
      <p:cViewPr varScale="1">
        <p:scale>
          <a:sx n="76" d="100"/>
          <a:sy n="76" d="100"/>
        </p:scale>
        <p:origin x="1766" y="48"/>
      </p:cViewPr>
      <p:guideLst>
        <p:guide orient="horz" pos="2160"/>
        <p:guide pos="4608"/>
      </p:guideLst>
    </p:cSldViewPr>
  </p:slideViewPr>
  <p:outlineViewPr>
    <p:cViewPr>
      <p:scale>
        <a:sx n="33" d="100"/>
        <a:sy n="33" d="100"/>
      </p:scale>
      <p:origin x="0" y="-30034"/>
    </p:cViewPr>
    <p:sldLst>
      <p:sld r:id="rId1" collapse="1"/>
    </p:sldLst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40" d="100"/>
        <a:sy n="140" d="100"/>
      </p:scale>
      <p:origin x="0" y="-742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89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6684" y="4423732"/>
            <a:ext cx="5024642" cy="4191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222" tIns="45791" rIns="93222" bIns="457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1250" y="704850"/>
            <a:ext cx="4637088" cy="3479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65786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905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869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833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218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761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9663" y="704850"/>
            <a:ext cx="4638675" cy="34798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722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057400" y="6324600"/>
            <a:ext cx="62484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2286000" y="6305764"/>
            <a:ext cx="616585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xfrm>
            <a:off x="304800" y="6305764"/>
            <a:ext cx="1905000" cy="3810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1"/>
          </p:nvPr>
        </p:nvSpPr>
        <p:spPr>
          <a:xfrm>
            <a:off x="152400" y="6324600"/>
            <a:ext cx="19050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5425"/>
            <a:ext cx="60960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79450" y="19431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225425"/>
            <a:ext cx="6096000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1943100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8644" name="Rectangle 4"/>
          <p:cNvSpPr>
            <a:spLocks noChangeArrowheads="1"/>
          </p:cNvSpPr>
          <p:nvPr/>
        </p:nvSpPr>
        <p:spPr bwMode="auto">
          <a:xfrm>
            <a:off x="153988" y="165100"/>
            <a:ext cx="8801100" cy="6480175"/>
          </a:xfrm>
          <a:prstGeom prst="rect">
            <a:avLst/>
          </a:prstGeom>
          <a:noFill/>
          <a:ln w="57150" cmpd="thinThick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368645" name="Line 5"/>
          <p:cNvSpPr>
            <a:spLocks noChangeShapeType="1"/>
          </p:cNvSpPr>
          <p:nvPr/>
        </p:nvSpPr>
        <p:spPr bwMode="auto">
          <a:xfrm flipH="1">
            <a:off x="177800" y="1358900"/>
            <a:ext cx="8724900" cy="0"/>
          </a:xfrm>
          <a:prstGeom prst="line">
            <a:avLst/>
          </a:prstGeom>
          <a:noFill/>
          <a:ln w="57150" cmpd="thinThick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368647" name="Rectangle 7"/>
          <p:cNvSpPr>
            <a:spLocks noChangeArrowheads="1"/>
          </p:cNvSpPr>
          <p:nvPr/>
        </p:nvSpPr>
        <p:spPr bwMode="auto">
          <a:xfrm>
            <a:off x="7620000" y="6324600"/>
            <a:ext cx="1273175" cy="271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defRPr/>
            </a:pPr>
            <a:r>
              <a:rPr lang="en-US" sz="1200" dirty="0">
                <a:latin typeface="Times" pitchFamily="18" charset="0"/>
              </a:rPr>
              <a:t>                     </a:t>
            </a:r>
            <a:fld id="{2E158FB7-A64D-4DD8-85FE-2F488377349C}" type="slidenum">
              <a:rPr lang="en-US" sz="1200">
                <a:latin typeface="Times" pitchFamily="18" charset="0"/>
              </a:rPr>
              <a:pPr>
                <a:defRPr/>
              </a:pPr>
              <a:t>‹#›</a:t>
            </a:fld>
            <a:endParaRPr lang="en-US" sz="1200" dirty="0">
              <a:latin typeface="Times" pitchFamily="18" charset="0"/>
            </a:endParaRPr>
          </a:p>
        </p:txBody>
      </p:sp>
      <p:pic>
        <p:nvPicPr>
          <p:cNvPr id="2055" name="Picture 9" descr="NASA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0" y="2286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5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81200" y="6335356"/>
            <a:ext cx="6248400" cy="27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pitchFamily="18" charset="0"/>
              </a:defRPr>
            </a:lvl1pPr>
          </a:lstStyle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  <p:sp>
        <p:nvSpPr>
          <p:cNvPr id="368653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2022" y="6321425"/>
            <a:ext cx="178917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pitchFamily="18" charset="0"/>
              </a:defRPr>
            </a:lvl1pPr>
          </a:lstStyle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pic>
        <p:nvPicPr>
          <p:cNvPr id="2058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3400" y="304800"/>
            <a:ext cx="990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5CE65E-3FD2-4AA5-B4CC-39E6511819BF}"/>
              </a:ext>
            </a:extLst>
          </p:cNvPr>
          <p:cNvSpPr txBox="1"/>
          <p:nvPr userDrawn="1"/>
        </p:nvSpPr>
        <p:spPr>
          <a:xfrm>
            <a:off x="1716088" y="6645275"/>
            <a:ext cx="5676900" cy="24622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1000" dirty="0">
                <a:latin typeface="+mn-lt"/>
              </a:rPr>
              <a:t>This document has been reviewed and determined not to contain export controlled technical data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6" r:id="rId3"/>
    <p:sldLayoutId id="2147483657" r:id="rId4"/>
    <p:sldLayoutId id="2147483662" r:id="rId5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68300" y="1786286"/>
            <a:ext cx="8407400" cy="2987327"/>
          </a:xfrm>
          <a:noFill/>
        </p:spPr>
        <p:txBody>
          <a:bodyPr lIns="90488" rIns="90488"/>
          <a:lstStyle/>
          <a:p>
            <a:r>
              <a:rPr lang="en-US" sz="4000" dirty="0"/>
              <a:t> Aqua vs. GCOM-W1</a:t>
            </a:r>
            <a:br>
              <a:rPr lang="en-US" sz="4000" dirty="0"/>
            </a:br>
            <a:r>
              <a:rPr lang="en-US" sz="4000" dirty="0"/>
              <a:t>Orbit Passing Event </a:t>
            </a:r>
            <a:br>
              <a:rPr lang="en-US" sz="4000" dirty="0"/>
            </a:br>
            <a:r>
              <a:rPr lang="en-US" sz="4000" dirty="0"/>
              <a:t>Executive Summary</a:t>
            </a:r>
            <a:br>
              <a:rPr lang="en-US" sz="4000" dirty="0"/>
            </a:br>
            <a:br>
              <a:rPr lang="en-US" sz="4000" dirty="0"/>
            </a:br>
            <a:r>
              <a:rPr lang="en-US" dirty="0"/>
              <a:t>May 18, 2022</a:t>
            </a:r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1447800" y="457200"/>
            <a:ext cx="6172200" cy="69916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400" b="1" dirty="0"/>
              <a:t>Aqua</a:t>
            </a:r>
            <a:endParaRPr lang="en-US" sz="4400" b="1" dirty="0">
              <a:solidFill>
                <a:srgbClr val="00279F"/>
              </a:solidFill>
            </a:endParaRPr>
          </a:p>
        </p:txBody>
      </p:sp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6892925" y="1627188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 dirty="0">
              <a:latin typeface="Times" pitchFamily="18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37669D51-14E4-41A3-BC24-22113DF5D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846538"/>
            <a:ext cx="8762999" cy="1630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algn="ctr" defTabSz="903288">
              <a:spcBef>
                <a:spcPct val="20000"/>
              </a:spcBef>
              <a:buSzPct val="100000"/>
            </a:pPr>
            <a:r>
              <a:rPr lang="en-US" sz="2000" b="1" dirty="0">
                <a:latin typeface="Arial" charset="0"/>
              </a:rPr>
              <a:t>Bill Guit</a:t>
            </a:r>
          </a:p>
          <a:p>
            <a:pPr algn="ctr" defTabSz="903288">
              <a:spcBef>
                <a:spcPct val="20000"/>
              </a:spcBef>
              <a:buSzPct val="100000"/>
            </a:pPr>
            <a:r>
              <a:rPr lang="en-US" sz="1600" b="1" dirty="0">
                <a:latin typeface="Arial" charset="0"/>
              </a:rPr>
              <a:t>Aqua Mission Director - Code 584/428</a:t>
            </a:r>
          </a:p>
          <a:p>
            <a:pPr lvl="0" algn="ctr" defTabSz="4572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latin typeface="+mn-lt"/>
                <a:cs typeface="Times New Roman"/>
              </a:rPr>
              <a:t>Mission Validation and Operations Branch</a:t>
            </a:r>
          </a:p>
          <a:p>
            <a:pPr lvl="0" algn="ctr" defTabSz="4572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latin typeface="+mn-lt"/>
                <a:cs typeface="Times New Roman"/>
              </a:rPr>
              <a:t>Earth Science Mission Operations Project</a:t>
            </a:r>
          </a:p>
          <a:p>
            <a:pPr lvl="0" algn="ctr" defTabSz="4572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latin typeface="+mn-lt"/>
                <a:cs typeface="Times New Roman"/>
              </a:rPr>
              <a:t>NASA/Goddard Space Flight Center</a:t>
            </a:r>
            <a:endParaRPr lang="en-US" sz="1600" b="1" dirty="0">
              <a:latin typeface="+mn-lt"/>
            </a:endParaRPr>
          </a:p>
          <a:p>
            <a:pPr algn="ctr" defTabSz="903288">
              <a:spcBef>
                <a:spcPct val="20000"/>
              </a:spcBef>
              <a:buSzPct val="100000"/>
            </a:pPr>
            <a:r>
              <a:rPr lang="en-US" sz="1600" b="1" dirty="0">
                <a:latin typeface="+mn-lt"/>
              </a:rPr>
              <a:t>William.J.Guit@nasa.gov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C14BF4-0291-453F-B37E-E24DB246281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7B90111-A687-4566-9F86-A7C14C623CCB}"/>
              </a:ext>
            </a:extLst>
          </p:cNvPr>
          <p:cNvSpPr txBox="1">
            <a:spLocks noChangeArrowheads="1"/>
          </p:cNvSpPr>
          <p:nvPr/>
        </p:nvSpPr>
        <p:spPr>
          <a:xfrm>
            <a:off x="368300" y="1386120"/>
            <a:ext cx="8470900" cy="5014680"/>
          </a:xfrm>
          <a:prstGeom prst="rect">
            <a:avLst/>
          </a:prstGeom>
          <a:noFill/>
        </p:spPr>
        <p:txBody>
          <a:bodyPr lIns="90488" rIns="90488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kern="0" dirty="0"/>
              <a:t>Aqua team working closely with GCOM-W1 team. </a:t>
            </a:r>
            <a:r>
              <a:rPr lang="en-US" sz="2000" kern="0" dirty="0">
                <a:solidFill>
                  <a:schemeClr val="tx1"/>
                </a:solidFill>
              </a:rPr>
              <a:t>(See slides 4&amp;5)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kern="0" dirty="0"/>
              <a:t>Aqua predicted to pass GCOM-W1 on April 3, 2022.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kern="0" dirty="0"/>
              <a:t>Northern Hemisphere close approaches generally have a smaller overall miss distance and smaller radial miss distances. </a:t>
            </a:r>
          </a:p>
          <a:p>
            <a:pPr marL="800100" lvl="1" indent="-342900" algn="l">
              <a:buFont typeface="Arial" panose="020B0604020202020204" pitchFamily="34" charset="0"/>
              <a:buChar char="−"/>
            </a:pPr>
            <a:r>
              <a:rPr lang="en-US" sz="1800" b="0" kern="0" dirty="0"/>
              <a:t>Actively monitored multiple consecutive close approach (CA) events </a:t>
            </a:r>
          </a:p>
          <a:p>
            <a:pPr marL="800100" lvl="1" indent="-342900" algn="l">
              <a:buFont typeface="Arial" panose="020B0604020202020204" pitchFamily="34" charset="0"/>
              <a:buChar char="−"/>
            </a:pPr>
            <a:r>
              <a:rPr lang="en-US" sz="1800" b="0" kern="0" dirty="0"/>
              <a:t>09:08:46 UTC CA minimum miss distance  </a:t>
            </a:r>
          </a:p>
          <a:p>
            <a:pPr marL="800100" lvl="1" indent="-342900" algn="l">
              <a:buFont typeface="Arial" panose="020B0604020202020204" pitchFamily="34" charset="0"/>
              <a:buChar char="−"/>
            </a:pPr>
            <a:r>
              <a:rPr lang="en-US" sz="1800" b="0" kern="0" dirty="0">
                <a:solidFill>
                  <a:schemeClr val="tx1"/>
                </a:solidFill>
              </a:rPr>
              <a:t>See Pc Time History (slide 13) and RIC Miss Distances (slides 15-17)</a:t>
            </a:r>
            <a:r>
              <a:rPr lang="en-US" sz="2000" b="0" kern="0" dirty="0">
                <a:solidFill>
                  <a:schemeClr val="tx1"/>
                </a:solidFill>
              </a:rPr>
              <a:t> </a:t>
            </a:r>
            <a:endParaRPr lang="en-US" sz="1800" b="0" kern="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kern="0" dirty="0"/>
              <a:t>Timing and miss distances of the minimum miss distance close approach complicated by changes in atmospheric drag.</a:t>
            </a:r>
          </a:p>
          <a:p>
            <a:pPr marL="800100" lvl="1" indent="-342900" algn="l">
              <a:buFont typeface="Arial" panose="020B0604020202020204" pitchFamily="34" charset="0"/>
              <a:buChar char="−"/>
            </a:pPr>
            <a:r>
              <a:rPr lang="en-US" sz="1800" b="0" kern="0" dirty="0"/>
              <a:t>3/30: X-Class Solar Flare (X1.38) with peak at 17:37 GMT</a:t>
            </a:r>
          </a:p>
          <a:p>
            <a:pPr marL="800100" lvl="1" indent="-342900" algn="l">
              <a:buFont typeface="Arial" panose="020B0604020202020204" pitchFamily="34" charset="0"/>
              <a:buChar char="−"/>
            </a:pPr>
            <a:r>
              <a:rPr lang="en-US" sz="1800" b="0" kern="0" dirty="0"/>
              <a:t>Atmospheric Drag prediction on 3/30 shown on slide 3</a:t>
            </a:r>
          </a:p>
          <a:p>
            <a:pPr marL="800100" lvl="1" indent="-342900" algn="l">
              <a:buFont typeface="Arial" panose="020B0604020202020204" pitchFamily="34" charset="0"/>
              <a:buChar char="−"/>
            </a:pPr>
            <a:r>
              <a:rPr lang="en-US" sz="1800" b="0" kern="0" dirty="0"/>
              <a:t>Closely monitored all screening reports, Daily status updates provided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FF0000"/>
                </a:solidFill>
              </a:rPr>
              <a:t>Aqua entered Safe Mode on 3/31 at 17:59:08 UTC.</a:t>
            </a:r>
          </a:p>
          <a:p>
            <a:pPr marL="800100" lvl="1" indent="-342900" algn="l">
              <a:buFont typeface="Arial" panose="020B0604020202020204" pitchFamily="34" charset="0"/>
              <a:buChar char="−"/>
            </a:pPr>
            <a:r>
              <a:rPr lang="en-US" sz="1800" b="0" kern="0" dirty="0">
                <a:solidFill>
                  <a:srgbClr val="FF0000"/>
                </a:solidFill>
              </a:rPr>
              <a:t>Maneuver capability recovery not expected before the 4/3 passing event </a:t>
            </a:r>
          </a:p>
          <a:p>
            <a:pPr marL="800100" lvl="1" indent="-342900" algn="l">
              <a:buFont typeface="Arial" panose="020B0604020202020204" pitchFamily="34" charset="0"/>
              <a:buChar char="−"/>
            </a:pPr>
            <a:r>
              <a:rPr lang="en-US" sz="1800" b="0" kern="0" dirty="0">
                <a:solidFill>
                  <a:srgbClr val="FF0000"/>
                </a:solidFill>
              </a:rPr>
              <a:t>3/31: ESMO recommended GCOM-W1 begin RMM planning</a:t>
            </a:r>
          </a:p>
          <a:p>
            <a:pPr marL="800100" lvl="1" indent="-342900" algn="l">
              <a:buFont typeface="Arial" panose="020B0604020202020204" pitchFamily="34" charset="0"/>
              <a:buChar char="−"/>
            </a:pPr>
            <a:r>
              <a:rPr lang="en-US" sz="1800" b="0" kern="0" dirty="0"/>
              <a:t>4/1: By late in the GMT day, it appeared risk level was dropping (slide 13)</a:t>
            </a:r>
          </a:p>
          <a:p>
            <a:pPr marL="800100" lvl="1" indent="-342900" algn="l">
              <a:buFont typeface="Arial" panose="020B0604020202020204" pitchFamily="34" charset="0"/>
              <a:buChar char="−"/>
            </a:pPr>
            <a:r>
              <a:rPr lang="en-US" sz="1800" b="0" kern="0" dirty="0"/>
              <a:t>4/2: GCOM-W1 Telecon cancelled, Aqua recovered maneuver capability</a:t>
            </a:r>
            <a:br>
              <a:rPr lang="en-US" sz="2000" kern="0" dirty="0"/>
            </a:br>
            <a:endParaRPr lang="en-US" sz="2000" kern="0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B2760F3-B5CF-465D-A30D-D96FE1B83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52400"/>
            <a:ext cx="6172200" cy="118872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0488" tIns="44450" rIns="90488" bIns="44450" anchor="ctr" anchorCtr="1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/>
              <a:t>Aqua/GCOM-W1</a:t>
            </a:r>
          </a:p>
          <a:p>
            <a:pPr algn="ctr">
              <a:lnSpc>
                <a:spcPct val="90000"/>
              </a:lnSpc>
            </a:pPr>
            <a:r>
              <a:rPr lang="en-US" sz="3200" b="1" dirty="0"/>
              <a:t>Passing/Crossing Summary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ADD445-8272-45FF-B22A-2CEA01EAD4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96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81E2D-44BD-4505-A62A-1E46781F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Atmospheric Density Predictions (3/30/2022)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FBBCE-48E5-4415-96C1-133EB502EA3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820BCEF-B517-4AF2-8240-003934BB87C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428401"/>
            <a:ext cx="8610600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7F2F1-DBB6-4852-B7E2-135337C3BB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044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382554"/>
            <a:ext cx="87630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</a:rPr>
              <a:t>01/21/2022: Aqua Passing Plan, Initial DRAFT, V3 DRAFT on 1/31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02/07/2022: GCOM-W1 Kick-off Telecon #1 </a:t>
            </a:r>
          </a:p>
          <a:p>
            <a:pPr marL="1200150" lvl="2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−"/>
              <a:defRPr/>
            </a:pPr>
            <a:r>
              <a:rPr lang="en-US" sz="1600" dirty="0"/>
              <a:t>Passing/Crossing predicted for 3/21 (had be 3/28)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02/11/2022: Aqua Passing Plan V5.1 distributed by Mike Machado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02/28/2022: GCOM-W1 Telecon #2 – Passing/Crossing predicted for 3/31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03/14/2022: GCOM-W1 Telecon #3 – Passing/Crossing predicted for 4/3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03/22/2022: Distributed FINAL Aqua/GCOM-W1 Passing Plan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03/28/2022: Passing events in Conjunction Assessment (CA) Reports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03/29/2022: GCOM-W1 Telecon #4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FF0000"/>
                </a:solidFill>
              </a:rPr>
              <a:t>03/31/2022: Aqua Sate Mode 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03/31/2022: GCOM-W1 Telecon #5 (Emergency/Aqua Anomaly Telecon)</a:t>
            </a:r>
          </a:p>
          <a:p>
            <a:pPr marL="1200150" lvl="2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−"/>
              <a:defRPr/>
            </a:pPr>
            <a:r>
              <a:rPr lang="en-US" sz="1600" dirty="0"/>
              <a:t>Briefed Aqua situation to JAXA/GCOM-W1 team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04/01/2022: CARA HIE Briefing for Aqua/GCOM-W1 Passing Event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04/01/2022: GCOM-W1 Telecon #6 – </a:t>
            </a:r>
          </a:p>
          <a:p>
            <a:pPr marL="1200150" lvl="2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−"/>
              <a:defRPr/>
            </a:pPr>
            <a:r>
              <a:rPr lang="en-US" sz="1600" dirty="0"/>
              <a:t>Suggested GCOM-W1 should begin RMM planning (if needed)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04/02/2022: GCOM-W1 Telecon #7 – Cancelled after risk dropped off</a:t>
            </a:r>
            <a:endParaRPr lang="en-US" sz="1600" dirty="0"/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04/03/2022: Aqua safely flew under GCOM-W1 </a:t>
            </a:r>
          </a:p>
          <a:p>
            <a:pPr marL="1200150" lvl="2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−"/>
              <a:defRPr/>
            </a:pPr>
            <a:r>
              <a:rPr lang="en-US" sz="1600" dirty="0"/>
              <a:t>Total Miss Distance = 1028 m, Radial Miss Distance = 73.3 m, Pc = 0.0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04/18/2022: Post Event Briefing</a:t>
            </a:r>
            <a:endParaRPr kumimoji="0" lang="en-US" sz="1600" i="0" u="none" strike="noStrike" kern="1200" cap="none" spc="0" normalizeH="0" noProof="0" dirty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E8FA9CB5-9B7D-4401-BC88-83390F3C0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52400"/>
            <a:ext cx="6172200" cy="118872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0488" tIns="44450" rIns="90488" bIns="44450" anchor="ctr" anchorCtr="1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/>
              <a:t>Aqua/GCOM-W1</a:t>
            </a:r>
          </a:p>
          <a:p>
            <a:pPr algn="ctr">
              <a:lnSpc>
                <a:spcPct val="90000"/>
              </a:lnSpc>
            </a:pPr>
            <a:r>
              <a:rPr lang="en-US" sz="3200" b="1" dirty="0"/>
              <a:t>Passing/Crossing Activities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C8E42E-065F-4BC7-96D2-9BA49FB54B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72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70AA3A-786B-401D-B362-E18C6058B5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0706C8D-3A4A-4DFD-A1F9-DD7B33C9F5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159320"/>
              </p:ext>
            </p:extLst>
          </p:nvPr>
        </p:nvGraphicFramePr>
        <p:xfrm>
          <a:off x="202177" y="1371600"/>
          <a:ext cx="8713223" cy="5235916"/>
        </p:xfrm>
        <a:graphic>
          <a:graphicData uri="http://schemas.openxmlformats.org/drawingml/2006/table">
            <a:tbl>
              <a:tblPr firstRow="1" firstCol="1" bandRow="1"/>
              <a:tblGrid>
                <a:gridCol w="520406">
                  <a:extLst>
                    <a:ext uri="{9D8B030D-6E8A-4147-A177-3AD203B41FA5}">
                      <a16:colId xmlns:a16="http://schemas.microsoft.com/office/drawing/2014/main" val="2363912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3245947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1349025139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692047528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3223077728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261915165"/>
                    </a:ext>
                  </a:extLst>
                </a:gridCol>
                <a:gridCol w="1517697">
                  <a:extLst>
                    <a:ext uri="{9D8B030D-6E8A-4147-A177-3AD203B41FA5}">
                      <a16:colId xmlns:a16="http://schemas.microsoft.com/office/drawing/2014/main" val="338485264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939092259"/>
                    </a:ext>
                  </a:extLst>
                </a:gridCol>
              </a:tblGrid>
              <a:tr h="17698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Wed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Thu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Fri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Sat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412343"/>
                  </a:ext>
                </a:extLst>
              </a:tr>
              <a:tr h="284918"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endParaRPr lang="en-US" sz="10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January 2022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January 16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9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r>
                        <a:rPr lang="en-US" sz="9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► </a:t>
                      </a:r>
                      <a:r>
                        <a:rPr lang="en-US" sz="10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GCOM-W1 IAM #21</a:t>
                      </a:r>
                      <a:endParaRPr lang="en-US" sz="10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lang="en-US" sz="900" b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►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OCO-2 IAM #33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988831"/>
                  </a:ext>
                </a:extLst>
              </a:tr>
              <a:tr h="2862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FF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FF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FF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►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OCO-2 IAM #34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173256"/>
                  </a:ext>
                </a:extLst>
              </a:tr>
              <a:tr h="3319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 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  </a:t>
                      </a:r>
                      <a:r>
                        <a:rPr lang="en-US" sz="900" b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►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OCO-2 IAM #35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  </a:t>
                      </a:r>
                      <a:r>
                        <a:rPr lang="en-US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Distribute Baseline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Aqua/GCOM-W1 Passing Plan</a:t>
                      </a:r>
                      <a:endParaRPr lang="en-US" sz="9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913611"/>
                  </a:ext>
                </a:extLst>
              </a:tr>
              <a:tr h="365760">
                <a:tc rowSpan="4">
                  <a:txBody>
                    <a:bodyPr/>
                    <a:lstStyle/>
                    <a:p>
                      <a:pPr marL="71755" marR="71755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endParaRPr lang="en-US" sz="10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February 2022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r>
                        <a:rPr lang="en-US" sz="9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 </a:t>
                      </a:r>
                      <a:r>
                        <a:rPr lang="en-US" sz="9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Aqua/</a:t>
                      </a:r>
                      <a:r>
                        <a:rPr lang="en-US" sz="10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GCOM-W1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Kick-Off Telecon #1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▲ </a:t>
                      </a:r>
                      <a:r>
                        <a:rPr lang="en-US" sz="10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GCOM-W1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r>
                        <a:rPr lang="en-US" sz="10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Retro-grade Maneuver</a:t>
                      </a:r>
                      <a:endParaRPr lang="en-US" sz="10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►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OCO-2 IAM #36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en-US" sz="900" b="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National Foundation Day (Japan)	</a:t>
                      </a:r>
                      <a:endParaRPr lang="en-US" sz="10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068014"/>
                  </a:ext>
                </a:extLst>
              </a:tr>
              <a:tr h="2909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 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en-US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Aqua/GCOM-W1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Passing Plan Feedback due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74134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lang="en-US" sz="1000" b="1" i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President’s Day (US)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 </a:t>
                      </a:r>
                      <a:r>
                        <a:rPr lang="en-US" sz="8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Emperor's Birthday (Japan)</a:t>
                      </a:r>
                      <a:endParaRPr lang="en-US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r>
                        <a:rPr lang="en-US" sz="9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► GCOM-W1 IAM #22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8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428456"/>
                  </a:ext>
                </a:extLst>
              </a:tr>
              <a:tr h="4519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indent="-2286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lain" startAt="28"/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Aqua/GCOM-W1  Telecon #2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►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Aura IAM #77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 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GCOM-W1/81668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HIE – Potential RMM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  </a:t>
                      </a:r>
                      <a:r>
                        <a:rPr lang="en-US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GCOM-W1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Tentative DMUM Plan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Update Passing Plan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 39874  HIE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400989"/>
                  </a:ext>
                </a:extLst>
              </a:tr>
              <a:tr h="462735">
                <a:tc rowSpan="4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endParaRPr lang="en-US" sz="10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March 2022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 1-Month to Passing GCOM-W1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  </a:t>
                      </a:r>
                      <a:r>
                        <a:rPr lang="en-US" sz="10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Aqua/GCOM-W1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Telecon 8pm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***IF NEEDED***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08 </a:t>
                      </a:r>
                      <a:r>
                        <a:rPr lang="en-US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GCOM-W1 Fixed DMUM Plan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 </a:t>
                      </a:r>
                      <a:r>
                        <a:rPr lang="en-US" sz="900" b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►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Aura IAM #78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▲ </a:t>
                      </a:r>
                      <a:r>
                        <a:rPr lang="en-US" sz="10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</a:rPr>
                        <a:t>GCOM-W1 Drag Make Up Maneuver</a:t>
                      </a:r>
                      <a:endParaRPr lang="en-US" sz="10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en-US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GCOM-W1 Post DMUM Ephemeris delivery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797439"/>
                  </a:ext>
                </a:extLst>
              </a:tr>
              <a:tr h="462735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en-US" sz="800" b="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Daylight saving time starts (U.S.)</a:t>
                      </a:r>
                      <a:endParaRPr lang="en-US" sz="10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</a:t>
                      </a:r>
                      <a:r>
                        <a:rPr lang="en-US" sz="10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Aqua/GCOM-W1  Telecon #3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en-US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GCOM-W1 Ephemeris delivery 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 </a:t>
                      </a:r>
                      <a:r>
                        <a:rPr lang="en-US" sz="900" b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►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Aura IAM #79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endParaRPr lang="en-U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en-US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Distribute updated Aqua/GCOM-W1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r>
                        <a:rPr lang="en-US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Passing Plan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GCOM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38132 HIE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632910"/>
                  </a:ext>
                </a:extLst>
              </a:tr>
              <a:tr h="451908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  </a:t>
                      </a:r>
                      <a:r>
                        <a:rPr lang="en-US" sz="900" b="0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Vernal Equinox Day (Japan)</a:t>
                      </a:r>
                      <a:r>
                        <a:rPr lang="en-US" sz="9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en-US" sz="9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</a:t>
                      </a:r>
                      <a:r>
                        <a:rPr lang="en-US" sz="8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GCOM-W1 Ephemeris Delivery</a:t>
                      </a:r>
                      <a:endParaRPr lang="en-US" sz="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465808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</a:t>
                      </a: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Aqua/GCOM-W1 Conjunction Assessment (CA) Data In Daily CA Screening Reports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 </a:t>
                      </a:r>
                      <a:r>
                        <a:rPr lang="en-US" sz="10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Aqua/GCOM-W1  </a:t>
                      </a:r>
                      <a:r>
                        <a:rPr lang="en-US" sz="11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Telecon #4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Aqua/42251 HIE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“Not Actionable”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GCOM-W1/82932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TCA on 3/31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HIE – Potential RMM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 </a:t>
                      </a: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 Safe Mode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Aqua/GCOM-W1  Telecon 8pm</a:t>
                      </a:r>
                      <a:endParaRPr lang="en-US" sz="1200" b="1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  <a:tab pos="2171700" algn="l"/>
                          <a:tab pos="3429000" algn="l"/>
                        </a:tabLst>
                        <a:defRPr/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Aqua/GCOM-W1  Telecon 8pm</a:t>
                      </a:r>
                      <a:endParaRPr lang="en-US" sz="1200" b="1" dirty="0"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endParaRPr lang="en-US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FF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FF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995051"/>
                  </a:ext>
                </a:extLst>
              </a:tr>
              <a:tr h="451908"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April 2022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FF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 Passing GCOM-W1</a:t>
                      </a:r>
                      <a:endParaRPr lang="en-US" sz="11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FF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 </a:t>
                      </a:r>
                      <a:r>
                        <a:rPr lang="en-US" sz="900" b="1" kern="12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Aqua/GCOM-W1</a:t>
                      </a:r>
                    </a:p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900" b="1" kern="12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Telecon (Post-Passing)</a:t>
                      </a:r>
                    </a:p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kern="12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*** Postponed ***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FF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Aqua/36012 Low Miss Distance HIE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Self-mitigated</a:t>
                      </a:r>
                      <a:endParaRPr lang="en-US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FF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Aqua/35227 HIE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Self-mitigated</a:t>
                      </a:r>
                      <a:endParaRPr lang="en-US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FF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FF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 </a:t>
                      </a:r>
                      <a:r>
                        <a:rPr lang="en-US" sz="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Old Aqua / GCOM-W1 Passing Date (one of many)</a:t>
                      </a:r>
                      <a:endParaRPr lang="en-US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FF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85800" algn="l"/>
                          <a:tab pos="2171700" algn="l"/>
                          <a:tab pos="3429000" algn="l"/>
                        </a:tabLs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7655" marR="57655" marT="831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FF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985846"/>
                  </a:ext>
                </a:extLst>
              </a:tr>
            </a:tbl>
          </a:graphicData>
        </a:graphic>
      </p:graphicFrame>
      <p:sp>
        <p:nvSpPr>
          <p:cNvPr id="5" name="Rectangle 8">
            <a:extLst>
              <a:ext uri="{FF2B5EF4-FFF2-40B4-BE49-F238E27FC236}">
                <a16:creationId xmlns:a16="http://schemas.microsoft.com/office/drawing/2014/main" id="{7A896934-90D3-4962-8F8D-EC7228990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52400"/>
            <a:ext cx="6172200" cy="118872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90488" tIns="44450" rIns="90488" bIns="44450" anchor="ctr" anchorCtr="1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/>
              <a:t>Aqua/GCOM-W1</a:t>
            </a:r>
          </a:p>
          <a:p>
            <a:pPr algn="ctr">
              <a:lnSpc>
                <a:spcPct val="90000"/>
              </a:lnSpc>
            </a:pPr>
            <a:r>
              <a:rPr lang="en-US" sz="3200" b="1" dirty="0"/>
              <a:t>Passing/Crossing Calendar</a:t>
            </a:r>
          </a:p>
        </p:txBody>
      </p:sp>
    </p:spTree>
    <p:extLst>
      <p:ext uri="{BB962C8B-B14F-4D97-AF65-F5344CB8AC3E}">
        <p14:creationId xmlns:p14="http://schemas.microsoft.com/office/powerpoint/2010/main" val="3910070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5D9B8-5393-4E21-AE14-DC1F4D9D4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Aqua Pre-Passing Analysis</a:t>
            </a:r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84F4A-9B3E-41E4-B472-1D1CB75CE16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9B18C0F-A8D8-4C41-829B-52251E4598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119786"/>
              </p:ext>
            </p:extLst>
          </p:nvPr>
        </p:nvGraphicFramePr>
        <p:xfrm>
          <a:off x="336452" y="4724400"/>
          <a:ext cx="8229600" cy="1562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164705178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4106984905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530642188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567362199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53946115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051174143"/>
                    </a:ext>
                  </a:extLst>
                </a:gridCol>
              </a:tblGrid>
              <a:tr h="222250">
                <a:tc grid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GCOM-W1 vs. Aqua: Passing Analysis (FDS)</a:t>
                      </a: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52880117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TCA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(UTC)</a:t>
                      </a:r>
                    </a:p>
                  </a:txBody>
                  <a:tcPr marL="9525" marR="9525" marT="9525" marB="9525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Total Miss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(m)</a:t>
                      </a:r>
                    </a:p>
                  </a:txBody>
                  <a:tcPr marL="9525" marR="9525" marT="9525" marB="9525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Radial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(m)</a:t>
                      </a:r>
                    </a:p>
                  </a:txBody>
                  <a:tcPr marL="9525" marR="9525" marT="9525" marB="9525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Along-Arc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(m)</a:t>
                      </a:r>
                    </a:p>
                  </a:txBody>
                  <a:tcPr marL="9525" marR="9525" marT="9525" marB="9525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Cross Track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(m)</a:t>
                      </a:r>
                    </a:p>
                  </a:txBody>
                  <a:tcPr marL="9525" marR="9525" marT="9525" marB="9525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Crossing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D2D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282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Apr 03 13:15:58.1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932.41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321.92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875.02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7.27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Southern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EAE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06882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FF"/>
                          </a:solidFill>
                          <a:effectLst/>
                        </a:rPr>
                        <a:t>Apr 03 14:05:24.7</a:t>
                      </a:r>
                      <a:endParaRPr lang="en-US" sz="1600" b="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</a:rPr>
                        <a:t>102.20</a:t>
                      </a:r>
                      <a:endParaRPr lang="en-US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</a:rPr>
                        <a:t>102.11</a:t>
                      </a:r>
                      <a:endParaRPr lang="en-US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</a:rPr>
                        <a:t>2.37</a:t>
                      </a:r>
                      <a:endParaRPr lang="en-US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</a:rPr>
                        <a:t>3.59</a:t>
                      </a:r>
                      <a:endParaRPr lang="en-US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</a:rPr>
                        <a:t>Northern</a:t>
                      </a:r>
                      <a:endParaRPr lang="en-US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rgbClr val="D2D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43973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53A5348-1B80-4F25-86E2-4D7C0B7F05D4}"/>
              </a:ext>
            </a:extLst>
          </p:cNvPr>
          <p:cNvSpPr txBox="1"/>
          <p:nvPr/>
        </p:nvSpPr>
        <p:spPr>
          <a:xfrm>
            <a:off x="274320" y="1371600"/>
            <a:ext cx="8595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The Aqua team performed weekly passing analysis using the latest GCOM-W1 ephem delivered to CCS and current Aqua ephemeris. Analysis was performed with Aqua being the primary object.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2675DBF-AB17-4D55-9766-2D1610C9EF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561783"/>
              </p:ext>
            </p:extLst>
          </p:nvPr>
        </p:nvGraphicFramePr>
        <p:xfrm>
          <a:off x="323892" y="2388870"/>
          <a:ext cx="8229600" cy="5067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1647051784"/>
                    </a:ext>
                  </a:extLst>
                </a:gridCol>
              </a:tblGrid>
              <a:tr h="2222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GCOM-W1:  SOEMP-MAN-LONG.GCOMW1.F20220322.000000.T20220501.000000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Aqua: PM_EOSEPHM7_082_2022_01.e (Predicted STK3 format product rule)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5288011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02E098A-98A3-48E5-B2C7-A11086DB89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200193"/>
              </p:ext>
            </p:extLst>
          </p:nvPr>
        </p:nvGraphicFramePr>
        <p:xfrm>
          <a:off x="381000" y="2966306"/>
          <a:ext cx="8172492" cy="15851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0958">
                  <a:extLst>
                    <a:ext uri="{9D8B030D-6E8A-4147-A177-3AD203B41FA5}">
                      <a16:colId xmlns:a16="http://schemas.microsoft.com/office/drawing/2014/main" val="3102288230"/>
                    </a:ext>
                  </a:extLst>
                </a:gridCol>
                <a:gridCol w="1154307">
                  <a:extLst>
                    <a:ext uri="{9D8B030D-6E8A-4147-A177-3AD203B41FA5}">
                      <a16:colId xmlns:a16="http://schemas.microsoft.com/office/drawing/2014/main" val="3735701322"/>
                    </a:ext>
                  </a:extLst>
                </a:gridCol>
                <a:gridCol w="1058073">
                  <a:extLst>
                    <a:ext uri="{9D8B030D-6E8A-4147-A177-3AD203B41FA5}">
                      <a16:colId xmlns:a16="http://schemas.microsoft.com/office/drawing/2014/main" val="1948752755"/>
                    </a:ext>
                  </a:extLst>
                </a:gridCol>
                <a:gridCol w="1231260">
                  <a:extLst>
                    <a:ext uri="{9D8B030D-6E8A-4147-A177-3AD203B41FA5}">
                      <a16:colId xmlns:a16="http://schemas.microsoft.com/office/drawing/2014/main" val="342415792"/>
                    </a:ext>
                  </a:extLst>
                </a:gridCol>
                <a:gridCol w="1308214">
                  <a:extLst>
                    <a:ext uri="{9D8B030D-6E8A-4147-A177-3AD203B41FA5}">
                      <a16:colId xmlns:a16="http://schemas.microsoft.com/office/drawing/2014/main" val="3527432668"/>
                    </a:ext>
                  </a:extLst>
                </a:gridCol>
                <a:gridCol w="1019680">
                  <a:extLst>
                    <a:ext uri="{9D8B030D-6E8A-4147-A177-3AD203B41FA5}">
                      <a16:colId xmlns:a16="http://schemas.microsoft.com/office/drawing/2014/main" val="2791312168"/>
                    </a:ext>
                  </a:extLst>
                </a:gridCol>
              </a:tblGrid>
              <a:tr h="234773">
                <a:tc grid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GCOM-W1 vs. Aqua: Passing Analysis (SpaceNav)</a:t>
                      </a:r>
                    </a:p>
                  </a:txBody>
                  <a:tcPr marL="43466" marR="43466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3466" marR="43466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3466" marR="43466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3466" marR="43466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3466" marR="43466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466" marR="43466" marT="0" marB="0"/>
                </a:tc>
                <a:extLst>
                  <a:ext uri="{0D108BD9-81ED-4DB2-BD59-A6C34878D82A}">
                    <a16:rowId xmlns:a16="http://schemas.microsoft.com/office/drawing/2014/main" val="1608297439"/>
                  </a:ext>
                </a:extLst>
              </a:tr>
              <a:tr h="54882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TCA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(UTC)</a:t>
                      </a:r>
                    </a:p>
                  </a:txBody>
                  <a:tcPr marL="43466" marR="43466" marT="0" marB="0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Total Miss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(m)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3466" marR="43466" marT="0" marB="0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Radial 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(m)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3466" marR="43466" marT="0" marB="0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In-Track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(m)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3466" marR="43466" marT="0" marB="0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Cross-Track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</a:rPr>
                        <a:t>(m)</a:t>
                      </a:r>
                      <a:endParaRPr lang="en-U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3466" marR="43466" marT="0" marB="0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Crossing</a:t>
                      </a:r>
                    </a:p>
                  </a:txBody>
                  <a:tcPr marL="43466" marR="43466" marT="0" marB="0">
                    <a:solidFill>
                      <a:srgbClr val="EAE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1155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2022-04-03 at 13:15:58 </a:t>
                      </a:r>
                    </a:p>
                  </a:txBody>
                  <a:tcPr marL="7620" marR="7620" marT="7620" marB="0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932.396</a:t>
                      </a:r>
                    </a:p>
                  </a:txBody>
                  <a:tcPr marL="7620" marR="7620" marT="7620" marB="0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321.862</a:t>
                      </a:r>
                    </a:p>
                  </a:txBody>
                  <a:tcPr marL="7620" marR="7620" marT="7620" marB="0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875.006</a:t>
                      </a:r>
                    </a:p>
                  </a:txBody>
                  <a:tcPr marL="7620" marR="7620" marT="7620" marB="0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11.478</a:t>
                      </a:r>
                    </a:p>
                  </a:txBody>
                  <a:tcPr marL="7620" marR="7620" marT="7620" marB="0" anchor="ctr">
                    <a:solidFill>
                      <a:srgbClr val="D2DBF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south</a:t>
                      </a:r>
                    </a:p>
                  </a:txBody>
                  <a:tcPr marL="7620" marR="7620" marT="7620" marB="0" anchor="ctr">
                    <a:solidFill>
                      <a:srgbClr val="D2D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97075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2022-04-03 at 14:05:25 </a:t>
                      </a:r>
                    </a:p>
                  </a:txBody>
                  <a:tcPr marL="7620" marR="7620" marT="7620" marB="0" anchor="ctr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102.133</a:t>
                      </a:r>
                    </a:p>
                  </a:txBody>
                  <a:tcPr marL="7620" marR="7620" marT="7620" marB="0" anchor="ctr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102.106</a:t>
                      </a:r>
                    </a:p>
                  </a:txBody>
                  <a:tcPr marL="7620" marR="7620" marT="7620" marB="0" anchor="ctr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2.345</a:t>
                      </a:r>
                    </a:p>
                  </a:txBody>
                  <a:tcPr marL="7620" marR="7620" marT="7620" marB="0" anchor="ctr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-0.007</a:t>
                      </a:r>
                    </a:p>
                  </a:txBody>
                  <a:tcPr marL="7620" marR="7620" marT="7620" marB="0" anchor="ctr">
                    <a:solidFill>
                      <a:srgbClr val="EAEE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north</a:t>
                      </a:r>
                    </a:p>
                  </a:txBody>
                  <a:tcPr marL="7620" marR="7620" marT="7620" marB="0" anchor="ctr">
                    <a:solidFill>
                      <a:srgbClr val="EAE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263842"/>
                  </a:ext>
                </a:extLst>
              </a:tr>
            </a:tbl>
          </a:graphicData>
        </a:graphic>
      </p:graphicFrame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0C3BC12-3892-45C9-B6D0-E602A9C7C8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795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D2011-E611-4A0B-886D-754C4C553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25425"/>
            <a:ext cx="7162800" cy="1097280"/>
          </a:xfrm>
        </p:spPr>
        <p:txBody>
          <a:bodyPr/>
          <a:lstStyle/>
          <a:p>
            <a:r>
              <a:rPr lang="en-US" dirty="0"/>
              <a:t>Minimum Miss Distance</a:t>
            </a:r>
            <a:br>
              <a:rPr lang="en-US" dirty="0"/>
            </a:br>
            <a:r>
              <a:rPr lang="en-US" dirty="0"/>
              <a:t>Close Approach </a:t>
            </a:r>
            <a:r>
              <a:rPr lang="en-US" sz="2000" dirty="0"/>
              <a:t>(ASW vs. ASW)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C4A53-C0D7-4A70-9F10-835E985111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0176" y="6324600"/>
            <a:ext cx="1973424" cy="457200"/>
          </a:xfrm>
        </p:spPr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9C9CFFD-DC47-416B-BEAA-9025CA5B0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983192"/>
              </p:ext>
            </p:extLst>
          </p:nvPr>
        </p:nvGraphicFramePr>
        <p:xfrm>
          <a:off x="228599" y="3064450"/>
          <a:ext cx="8686801" cy="3291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5850">
                  <a:extLst>
                    <a:ext uri="{9D8B030D-6E8A-4147-A177-3AD203B41FA5}">
                      <a16:colId xmlns:a16="http://schemas.microsoft.com/office/drawing/2014/main" val="4043188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76733329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835489338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517234611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1502691054"/>
                    </a:ext>
                  </a:extLst>
                </a:gridCol>
                <a:gridCol w="1055688">
                  <a:extLst>
                    <a:ext uri="{9D8B030D-6E8A-4147-A177-3AD203B41FA5}">
                      <a16:colId xmlns:a16="http://schemas.microsoft.com/office/drawing/2014/main" val="304244651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3479560228"/>
                    </a:ext>
                  </a:extLst>
                </a:gridCol>
                <a:gridCol w="1477963">
                  <a:extLst>
                    <a:ext uri="{9D8B030D-6E8A-4147-A177-3AD203B41FA5}">
                      <a16:colId xmlns:a16="http://schemas.microsoft.com/office/drawing/2014/main" val="406304215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Report Gen Time to TCA [Days]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Screening Epoch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TCA [UTC]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Collision Probability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Total Miss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Radial Miss (Uncertainty) 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In-Track Miss  (Uncertainty) 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Cross-Track Miss  (Uncertainty)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9448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6.7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2022-03-27 14:09:49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2022-04-03 09:08:45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1.72e-04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1:5814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825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68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(27.3)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823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(3219.0)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-7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(33.9)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13243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6.4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2022-03-27 22:14:43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2022-04-03 09:08:45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4.92e-07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1:2M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767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114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(26.4)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759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(3132.2)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-7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(33.7)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2273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6.1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2022-03-28 06:10:33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2022-04-03 09:08:45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1.29e-07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1:8M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194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131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(27.9)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(2952.7)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(31.8)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471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5.7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2022-03-28 14:27:47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2022-04-03 09:08:45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8.07e-08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1:12M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382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127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(25.6)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360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(2244.8)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(24.9)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75144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5.4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2022-03-28 22:05:29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2022-04-03 09:08:45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6.02e-09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1:166M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260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145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(26.4)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216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(2273.3)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-2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(25.3)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28677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5.0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2022-03-29 07:08:22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2022-04-03 09:08:45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7.43e-09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1:135M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435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152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(27.7)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-407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(2286.0)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(25.6)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11077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4266A87-F6F7-40FD-92B6-19B4751BA6A1}"/>
              </a:ext>
            </a:extLst>
          </p:cNvPr>
          <p:cNvSpPr txBox="1"/>
          <p:nvPr/>
        </p:nvSpPr>
        <p:spPr>
          <a:xfrm>
            <a:off x="228599" y="1414457"/>
            <a:ext cx="86106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6-Days and 5-Days from the predicted passing/crossing time (4/3 at 09:08:45 UTC) data in the CRMS Screening Reports was as expected. This far from Time of Closest Approach (TCA) data is for situational awareness.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89BC2B4-1975-4134-BBF8-9AF75A7BF6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221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D2011-E611-4A0B-886D-754C4C553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25425"/>
            <a:ext cx="7162800" cy="1097280"/>
          </a:xfrm>
        </p:spPr>
        <p:txBody>
          <a:bodyPr/>
          <a:lstStyle/>
          <a:p>
            <a:r>
              <a:rPr lang="en-US" dirty="0"/>
              <a:t>Minimum Miss Distance</a:t>
            </a:r>
            <a:br>
              <a:rPr lang="en-US" dirty="0"/>
            </a:br>
            <a:r>
              <a:rPr lang="en-US" dirty="0"/>
              <a:t>Close Approach </a:t>
            </a:r>
            <a:r>
              <a:rPr lang="en-US" sz="2000" dirty="0"/>
              <a:t>(ASW vs. ASW)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C4A53-C0D7-4A70-9F10-835E985111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0176" y="6324600"/>
            <a:ext cx="1973424" cy="457200"/>
          </a:xfrm>
        </p:spPr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9C9CFFD-DC47-416B-BEAA-9025CA5B0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47870"/>
              </p:ext>
            </p:extLst>
          </p:nvPr>
        </p:nvGraphicFramePr>
        <p:xfrm>
          <a:off x="228598" y="2623587"/>
          <a:ext cx="8686801" cy="3657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5850">
                  <a:extLst>
                    <a:ext uri="{9D8B030D-6E8A-4147-A177-3AD203B41FA5}">
                      <a16:colId xmlns:a16="http://schemas.microsoft.com/office/drawing/2014/main" val="4043188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76733329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835489338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517234611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1502691054"/>
                    </a:ext>
                  </a:extLst>
                </a:gridCol>
                <a:gridCol w="1055688">
                  <a:extLst>
                    <a:ext uri="{9D8B030D-6E8A-4147-A177-3AD203B41FA5}">
                      <a16:colId xmlns:a16="http://schemas.microsoft.com/office/drawing/2014/main" val="304244651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3479560228"/>
                    </a:ext>
                  </a:extLst>
                </a:gridCol>
                <a:gridCol w="1477963">
                  <a:extLst>
                    <a:ext uri="{9D8B030D-6E8A-4147-A177-3AD203B41FA5}">
                      <a16:colId xmlns:a16="http://schemas.microsoft.com/office/drawing/2014/main" val="406304215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Report Gen Time to TCA [Days]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Screening Epoch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TCA [UTC]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Collision Probability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Total Miss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Radial Miss (Uncertainty) 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In-Track Miss  (Uncertainty) 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Cross-Track Miss  (Uncertainty)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9448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4.7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2022-03-29 14:04:43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2022-04-03 09:08:45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2.47e-05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1:40K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(28.6)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-10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(1920.6)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(22.4)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55047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2022-03-29 22:12:36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2022-04-03 09:08:45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1.57e-06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1:636K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374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106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(24.1)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-358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(1883.6)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(22.3)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56107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2022-03-30 07:09:14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2022-04-03 09:08:44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3.71e-06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1:269K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990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96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(24.7)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-986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(2961.1)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(31.8)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65657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3.7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2022-03-30 14:04:07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2022-04-03 09:08:44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1.77e-05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1:56K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899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81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(22.6)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-896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(2667.2)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(29.0)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320605"/>
                  </a:ext>
                </a:extLst>
              </a:tr>
              <a:tr h="365760">
                <a:tc gridSpan="8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3/30: X-Class Solar Flare (X1.38) with peak at 17:37 GMT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50136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3.4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2022-03-30 22:13:05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1.31e-04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1:7634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64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(21.2)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-1002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(2524.5)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(27.3)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50982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3.1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2022-03-31 05:57:37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2022-04-03 09:08:44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8.41e-04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1:1189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1040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45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(19.7)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-1039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(2322.3)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(25.2)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16916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E39EDA3-6105-4595-90D1-9048E471872F}"/>
              </a:ext>
            </a:extLst>
          </p:cNvPr>
          <p:cNvSpPr txBox="1"/>
          <p:nvPr/>
        </p:nvSpPr>
        <p:spPr>
          <a:xfrm>
            <a:off x="228598" y="1371600"/>
            <a:ext cx="8686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4-Days and 3-Days from the predicted passing/crossing event time the conjunction transitioned from “planning” potential RMMs to “execute” RMM if risk remains high.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5F1CE6E-51C6-4786-8B1E-75E467133B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58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D2011-E611-4A0B-886D-754C4C553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25425"/>
            <a:ext cx="7162800" cy="1097280"/>
          </a:xfrm>
        </p:spPr>
        <p:txBody>
          <a:bodyPr/>
          <a:lstStyle/>
          <a:p>
            <a:r>
              <a:rPr lang="en-US" dirty="0"/>
              <a:t>Minimum Miss Distance</a:t>
            </a:r>
            <a:br>
              <a:rPr lang="en-US" dirty="0"/>
            </a:br>
            <a:r>
              <a:rPr lang="en-US" dirty="0"/>
              <a:t>Close Approach </a:t>
            </a:r>
            <a:r>
              <a:rPr lang="en-US" sz="2000" dirty="0"/>
              <a:t>(ASW vs. ASW)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C4A53-C0D7-4A70-9F10-835E985111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0176" y="6324600"/>
            <a:ext cx="1973424" cy="457200"/>
          </a:xfrm>
        </p:spPr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9C9CFFD-DC47-416B-BEAA-9025CA5B0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839096"/>
              </p:ext>
            </p:extLst>
          </p:nvPr>
        </p:nvGraphicFramePr>
        <p:xfrm>
          <a:off x="228598" y="2590800"/>
          <a:ext cx="8686801" cy="3733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5850">
                  <a:extLst>
                    <a:ext uri="{9D8B030D-6E8A-4147-A177-3AD203B41FA5}">
                      <a16:colId xmlns:a16="http://schemas.microsoft.com/office/drawing/2014/main" val="4043188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76733329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835489338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517234611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1502691054"/>
                    </a:ext>
                  </a:extLst>
                </a:gridCol>
                <a:gridCol w="1055688">
                  <a:extLst>
                    <a:ext uri="{9D8B030D-6E8A-4147-A177-3AD203B41FA5}">
                      <a16:colId xmlns:a16="http://schemas.microsoft.com/office/drawing/2014/main" val="304244651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3479560228"/>
                    </a:ext>
                  </a:extLst>
                </a:gridCol>
                <a:gridCol w="1477963">
                  <a:extLst>
                    <a:ext uri="{9D8B030D-6E8A-4147-A177-3AD203B41FA5}">
                      <a16:colId xmlns:a16="http://schemas.microsoft.com/office/drawing/2014/main" val="406304215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Report Gen Time to TCA [Days]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Screening Epoch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TCA [UTC]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Collision Probability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Total Miss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Radial Miss (Uncertainty) 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In-Track Miss  (Uncertainty) 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Cross-Track Miss  (Uncertainty)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9448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2.9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2022-03-31 08:15:02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2022-04-03 09:08:44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2.23e-03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1:448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938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34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(18.6)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-938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(2056.1)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(22.8)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26497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2.7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2022-03-31 14:26:14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2.67e-03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1:375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1087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(17.6)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-1087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(1764.0)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(20.1)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6544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2.7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2022-03-31 14:41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2.67e-03</a:t>
                      </a:r>
                      <a:b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1:375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1087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33.5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-1087.4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8.9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24389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2022-03-31 22:03:35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2022-04-03 09:08:44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3.23e-03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1:310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1023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(17.5)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-1022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(1431.9)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(17.2)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8083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2.1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2022-04-01 02:23:43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2.05e-03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1:488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871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39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(17.1)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-870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(1367.9)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(17.4)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28451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2.1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2022-04-01 03:11:12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1.44e-03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1:694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849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43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(16.7)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-848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(1216.6)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(15.4)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71433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2.1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2022-04-01 03:43:36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1.53e-03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1:654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834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(16.6)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-833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(1212.9)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(15.3)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11499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65E645E-2F0B-4226-8AB5-0E592908C3CB}"/>
              </a:ext>
            </a:extLst>
          </p:cNvPr>
          <p:cNvSpPr txBox="1"/>
          <p:nvPr/>
        </p:nvSpPr>
        <p:spPr>
          <a:xfrm>
            <a:off x="228598" y="1371600"/>
            <a:ext cx="8610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Less than 3-days to the  the predicted TCA the SpaceNav Collision Risk Management System (CRMS) begins generating RMM options to be screened.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213B41C-992F-4B11-90EE-D0F03E6979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237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C4A53-C0D7-4A70-9F10-835E985111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0176" y="6324600"/>
            <a:ext cx="1973424" cy="457200"/>
          </a:xfrm>
        </p:spPr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9C9CFFD-DC47-416B-BEAA-9025CA5B0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971655"/>
              </p:ext>
            </p:extLst>
          </p:nvPr>
        </p:nvGraphicFramePr>
        <p:xfrm>
          <a:off x="228598" y="2159596"/>
          <a:ext cx="8686801" cy="4175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5850">
                  <a:extLst>
                    <a:ext uri="{9D8B030D-6E8A-4147-A177-3AD203B41FA5}">
                      <a16:colId xmlns:a16="http://schemas.microsoft.com/office/drawing/2014/main" val="4043188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76733329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835489338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517234611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1502691054"/>
                    </a:ext>
                  </a:extLst>
                </a:gridCol>
                <a:gridCol w="1055688">
                  <a:extLst>
                    <a:ext uri="{9D8B030D-6E8A-4147-A177-3AD203B41FA5}">
                      <a16:colId xmlns:a16="http://schemas.microsoft.com/office/drawing/2014/main" val="304244651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3479560228"/>
                    </a:ext>
                  </a:extLst>
                </a:gridCol>
                <a:gridCol w="1477963">
                  <a:extLst>
                    <a:ext uri="{9D8B030D-6E8A-4147-A177-3AD203B41FA5}">
                      <a16:colId xmlns:a16="http://schemas.microsoft.com/office/drawing/2014/main" val="406304215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 Gen Time to TCA [Days]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Screening Epoch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TCA [UTC]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Collision Probability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Miss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Radial Miss (Uncertainty) 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In-Track Miss  (Uncertainty) 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Cross-Track Miss  (Uncertainty)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94484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1.9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2022-04-01 06:07:48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2.36e-03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1:424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608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42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(15.7)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-606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(734.0)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(11.7)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25868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1.9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2022-04-01 07:40:53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09:08:45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2.36e-03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1:424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608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42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(15.7)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-606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(734.0)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(11.7)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26073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1.7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2022-04-01 14:25:20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2.42e-03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1:413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842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37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(14.8)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-841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(579.9)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(10.8)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95651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1.4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2022-04-01 22:09:09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4.08e-07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1:2M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1071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76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(13.7)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-1068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(433.9)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(10.4)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6499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1.3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2022-04-02 00:13:15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6.31e-08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1:16M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1051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80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(13.1)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-1048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(376.5)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(10.4)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718547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1.2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2022-04-02 02:36:31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6.32e-08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1:16M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1078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79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(12.9)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-1075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(364.1)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(10.3)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03121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1.2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2022-04-02 04:11:41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2.12e-08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1:47M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1048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78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(12.9)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-1045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(273.2)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(10.1)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00464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1.1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2022-04-02 06:04:44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09:08:45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5.91e-09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1:169M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1011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78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(12.8)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-1008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(236.2)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(10.0)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189721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727913F7-0DE8-4512-87DD-D2FFFAD9D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25425"/>
            <a:ext cx="7162800" cy="1097280"/>
          </a:xfrm>
        </p:spPr>
        <p:txBody>
          <a:bodyPr/>
          <a:lstStyle/>
          <a:p>
            <a:r>
              <a:rPr lang="en-US" dirty="0"/>
              <a:t>Minimum Miss Distance</a:t>
            </a:r>
            <a:br>
              <a:rPr lang="en-US" dirty="0"/>
            </a:br>
            <a:r>
              <a:rPr lang="en-US" dirty="0"/>
              <a:t>Close Approach </a:t>
            </a:r>
            <a:r>
              <a:rPr lang="en-US" sz="2000" dirty="0"/>
              <a:t>(ASW vs. ASW)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F803B0-93FA-4A69-B20F-C79D35240D21}"/>
              </a:ext>
            </a:extLst>
          </p:cNvPr>
          <p:cNvSpPr txBox="1"/>
          <p:nvPr/>
        </p:nvSpPr>
        <p:spPr>
          <a:xfrm>
            <a:off x="228598" y="1371600"/>
            <a:ext cx="8686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About 35-hours from the predicted TCA the Pc dropped below the RMM planning threshold of 1.0e-05.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998286-91F3-4BD8-9D57-149E765592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675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C4A53-C0D7-4A70-9F10-835E985111A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0176" y="6324600"/>
            <a:ext cx="1973424" cy="457200"/>
          </a:xfrm>
        </p:spPr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9C9CFFD-DC47-416B-BEAA-9025CA5B0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180741"/>
              </p:ext>
            </p:extLst>
          </p:nvPr>
        </p:nvGraphicFramePr>
        <p:xfrm>
          <a:off x="221303" y="2571929"/>
          <a:ext cx="8686801" cy="37124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5850">
                  <a:extLst>
                    <a:ext uri="{9D8B030D-6E8A-4147-A177-3AD203B41FA5}">
                      <a16:colId xmlns:a16="http://schemas.microsoft.com/office/drawing/2014/main" val="40431888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767333299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835489338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517234611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1502691054"/>
                    </a:ext>
                  </a:extLst>
                </a:gridCol>
                <a:gridCol w="1055688">
                  <a:extLst>
                    <a:ext uri="{9D8B030D-6E8A-4147-A177-3AD203B41FA5}">
                      <a16:colId xmlns:a16="http://schemas.microsoft.com/office/drawing/2014/main" val="3042446511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3479560228"/>
                    </a:ext>
                  </a:extLst>
                </a:gridCol>
                <a:gridCol w="1477963">
                  <a:extLst>
                    <a:ext uri="{9D8B030D-6E8A-4147-A177-3AD203B41FA5}">
                      <a16:colId xmlns:a16="http://schemas.microsoft.com/office/drawing/2014/main" val="406304215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 Gen Time to TCA [Days]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Screening Epoch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TCA [UTC]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Collision Probability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Miss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Radial Miss (Uncertainty) 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In-Track Miss  (Uncertainty) 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Cross-Track Miss  (Uncertainty)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[m]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3950" marR="33950" marT="33950" marB="339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94484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0.7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2022-04-02 14:26:30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6.60e-14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1:15T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997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50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(11.5)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-996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(141.0)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(9.5)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22579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2022-04-02 20:52:14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09:08:44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4.70e-33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968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54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(10.5)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-966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(82.4)</a:t>
                      </a:r>
                      <a:endParaRPr lang="en-US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(9.2)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16943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0.4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2022-04-02 21:58:56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6.13e-42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954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(10.5)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-953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(71.7)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(9.1)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890448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06:34:51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2022-04-03 09:08:45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0.00e+00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997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49</a:t>
                      </a:r>
                      <a:b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(10.3)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-996</a:t>
                      </a:r>
                      <a:b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(54.8)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b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(9.2)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159849"/>
                  </a:ext>
                </a:extLst>
              </a:tr>
              <a:tr h="420624">
                <a:tc gridSpan="8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Post-Event Analyses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7051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Post-Event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CDM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2022-04-04 12:02:29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2022-04-03 09:08:44.933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0.00e+00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1028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73.2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-1025.9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9.0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275749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Definitive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2022-04-08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2022-04-03 09:08:44.8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0.00e+00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974.18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104.22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</a:rPr>
                        <a:t>-968.55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8.0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677240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9F717189-0C98-4908-A2C5-4317A1E82E73}"/>
              </a:ext>
            </a:extLst>
          </p:cNvPr>
          <p:cNvSpPr txBox="1">
            <a:spLocks/>
          </p:cNvSpPr>
          <p:nvPr/>
        </p:nvSpPr>
        <p:spPr bwMode="auto">
          <a:xfrm>
            <a:off x="990600" y="-152400"/>
            <a:ext cx="7162800" cy="1755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tx1"/>
                </a:solidFill>
              </a:rPr>
              <a:t>Minimum Miss Distance CA</a:t>
            </a:r>
            <a:br>
              <a:rPr lang="en-US" kern="0" dirty="0">
                <a:solidFill>
                  <a:schemeClr val="tx1"/>
                </a:solidFill>
              </a:rPr>
            </a:br>
            <a:r>
              <a:rPr lang="en-US" sz="2000" kern="0" dirty="0">
                <a:solidFill>
                  <a:schemeClr val="tx1"/>
                </a:solidFill>
              </a:rPr>
              <a:t>ASW vs. ASW Screening Epoch: 4/3 at 6:34:51Z </a:t>
            </a:r>
          </a:p>
          <a:p>
            <a:r>
              <a:rPr lang="en-US" sz="2000" kern="0" dirty="0">
                <a:solidFill>
                  <a:schemeClr val="tx1"/>
                </a:solidFill>
              </a:rPr>
              <a:t>(Last Screening prior to TCA)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C1593E-F314-410F-988A-EE89E47DD426}"/>
              </a:ext>
            </a:extLst>
          </p:cNvPr>
          <p:cNvSpPr txBox="1"/>
          <p:nvPr/>
        </p:nvSpPr>
        <p:spPr>
          <a:xfrm>
            <a:off x="228599" y="1371600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 day of the predicted passing event the Pc continued to drop and Aqua uneventfully passed GCOM-W1 with nether mission required to take evasive action.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ADE56-DD43-4E45-A0F0-24FD54C2C8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565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68EE9-D562-4DE0-8822-C9B74E1C5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Post-Event FDS Definitive</a:t>
            </a:r>
            <a:br>
              <a:rPr lang="en-US" dirty="0"/>
            </a:br>
            <a:r>
              <a:rPr lang="en-US" sz="2000" dirty="0"/>
              <a:t>(4/8/2022)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387B8-D974-489F-97D9-2535C07E940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21CF2DF-5B9D-4293-A22E-B5A9861C20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125699"/>
              </p:ext>
            </p:extLst>
          </p:nvPr>
        </p:nvGraphicFramePr>
        <p:xfrm>
          <a:off x="281856" y="3328187"/>
          <a:ext cx="8595360" cy="25488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1999">
                  <a:extLst>
                    <a:ext uri="{9D8B030D-6E8A-4147-A177-3AD203B41FA5}">
                      <a16:colId xmlns:a16="http://schemas.microsoft.com/office/drawing/2014/main" val="3184825234"/>
                    </a:ext>
                  </a:extLst>
                </a:gridCol>
                <a:gridCol w="1543378">
                  <a:extLst>
                    <a:ext uri="{9D8B030D-6E8A-4147-A177-3AD203B41FA5}">
                      <a16:colId xmlns:a16="http://schemas.microsoft.com/office/drawing/2014/main" val="3377031597"/>
                    </a:ext>
                  </a:extLst>
                </a:gridCol>
                <a:gridCol w="1554572">
                  <a:extLst>
                    <a:ext uri="{9D8B030D-6E8A-4147-A177-3AD203B41FA5}">
                      <a16:colId xmlns:a16="http://schemas.microsoft.com/office/drawing/2014/main" val="216709831"/>
                    </a:ext>
                  </a:extLst>
                </a:gridCol>
                <a:gridCol w="1298782">
                  <a:extLst>
                    <a:ext uri="{9D8B030D-6E8A-4147-A177-3AD203B41FA5}">
                      <a16:colId xmlns:a16="http://schemas.microsoft.com/office/drawing/2014/main" val="883362838"/>
                    </a:ext>
                  </a:extLst>
                </a:gridCol>
                <a:gridCol w="1228144">
                  <a:extLst>
                    <a:ext uri="{9D8B030D-6E8A-4147-A177-3AD203B41FA5}">
                      <a16:colId xmlns:a16="http://schemas.microsoft.com/office/drawing/2014/main" val="2095144021"/>
                    </a:ext>
                  </a:extLst>
                </a:gridCol>
                <a:gridCol w="1418485">
                  <a:extLst>
                    <a:ext uri="{9D8B030D-6E8A-4147-A177-3AD203B41FA5}">
                      <a16:colId xmlns:a16="http://schemas.microsoft.com/office/drawing/2014/main" val="1597383691"/>
                    </a:ext>
                  </a:extLst>
                </a:gridCol>
              </a:tblGrid>
              <a:tr h="348580">
                <a:tc gridSpan="6">
                  <a:txBody>
                    <a:bodyPr/>
                    <a:lstStyle/>
                    <a:p>
                      <a:pPr marL="0" marR="0" algn="ctr"/>
                      <a:r>
                        <a:rPr lang="en-US" sz="2000" dirty="0">
                          <a:effectLst/>
                          <a:latin typeface="+mn-lt"/>
                        </a:rPr>
                        <a:t>GCOM-W1 vs. Aqua: Passing</a:t>
                      </a:r>
                    </a:p>
                    <a:p>
                      <a:pPr marL="0" marR="0" algn="ctr"/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GCOM: </a:t>
                      </a:r>
                      <a:r>
                        <a:rPr lang="en-US" sz="1600" dirty="0">
                          <a:latin typeface="+mn-lt"/>
                        </a:rPr>
                        <a:t>SOEMP-DEF_GCOMW1_F20220327_000000_T20220404_000000</a:t>
                      </a:r>
                    </a:p>
                    <a:p>
                      <a:pPr marL="0" marR="0" algn="ctr"/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Aqua: PM_EOSEPHM7_097_2022_01.e (Predicted STK3 format product rule</a:t>
                      </a: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19179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effectLst/>
                          <a:latin typeface="+mn-lt"/>
                        </a:rPr>
                        <a:t>Crossing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effectLst/>
                          <a:latin typeface="+mn-lt"/>
                        </a:rPr>
                        <a:t>TCA</a:t>
                      </a:r>
                    </a:p>
                    <a:p>
                      <a:pPr marL="0" marR="0" algn="ctr"/>
                      <a:r>
                        <a:rPr lang="en-US" sz="1600" dirty="0">
                          <a:effectLst/>
                          <a:latin typeface="+mn-lt"/>
                        </a:rPr>
                        <a:t>(UTC) </a:t>
                      </a: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effectLst/>
                          <a:latin typeface="+mn-lt"/>
                        </a:rPr>
                        <a:t>Total Miss</a:t>
                      </a:r>
                    </a:p>
                    <a:p>
                      <a:pPr marL="0" marR="0" algn="ctr"/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(m)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effectLst/>
                          <a:latin typeface="+mn-lt"/>
                        </a:rPr>
                        <a:t>Radial</a:t>
                      </a:r>
                    </a:p>
                    <a:p>
                      <a:pPr marL="0" marR="0" algn="ctr"/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(m)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effectLst/>
                          <a:latin typeface="+mn-lt"/>
                        </a:rPr>
                        <a:t>Along-Arc</a:t>
                      </a:r>
                    </a:p>
                    <a:p>
                      <a:pPr marL="0" marR="0" algn="ctr"/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(m)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effectLst/>
                          <a:latin typeface="+mn-lt"/>
                        </a:rPr>
                        <a:t>Cross Track</a:t>
                      </a:r>
                    </a:p>
                    <a:p>
                      <a:pPr marL="0" marR="0" algn="ctr"/>
                      <a:r>
                        <a:rPr lang="en-US" sz="16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(m)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388527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effectLst/>
                        </a:rPr>
                        <a:t>Southern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effectLst/>
                        </a:rPr>
                        <a:t>Apr 03 08:19:18.0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effectLst/>
                        </a:rPr>
                        <a:t>347.59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effectLst/>
                        </a:rPr>
                        <a:t>333.27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effectLst/>
                        </a:rPr>
                        <a:t>-98.61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effectLst/>
                        </a:rPr>
                        <a:t>-5.17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6623809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effectLst/>
                        </a:rPr>
                        <a:t>Northern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</a:rPr>
                        <a:t>Apr 03 09:08:44.8</a:t>
                      </a:r>
                      <a:endParaRPr lang="en-US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</a:rPr>
                        <a:t>974.18</a:t>
                      </a:r>
                      <a:endParaRPr lang="en-US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</a:rPr>
                        <a:t>104.22</a:t>
                      </a:r>
                      <a:endParaRPr lang="en-US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</a:rPr>
                        <a:t>-968.55</a:t>
                      </a:r>
                      <a:endParaRPr lang="en-US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/>
                      <a:r>
                        <a:rPr lang="en-US" sz="1600" dirty="0">
                          <a:solidFill>
                            <a:srgbClr val="0000FF"/>
                          </a:solidFill>
                          <a:effectLst/>
                        </a:rPr>
                        <a:t>8.00</a:t>
                      </a:r>
                      <a:endParaRPr lang="en-US" sz="16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0648003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68B6096-4A76-430E-8F72-121CE23BD784}"/>
              </a:ext>
            </a:extLst>
          </p:cNvPr>
          <p:cNvSpPr txBox="1"/>
          <p:nvPr/>
        </p:nvSpPr>
        <p:spPr>
          <a:xfrm>
            <a:off x="281856" y="1379802"/>
            <a:ext cx="85953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The EOS Aqua Flight Dynamics Support (FDS) team performed a post-event analysis using the latest GCOM-W1 definitive ephemeris delivered to CCS, and an Aqua definitive ephemeris. The analysis was performed with Aqua as the primary object and the following passing information was found: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693CBD-14C8-416E-BACC-9BBF80249B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78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6BEE9-61FC-478A-BBB0-E197E2FF8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25425"/>
            <a:ext cx="6324600" cy="1066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Aqua passing GCOM-W1 Event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(4/4/2022 Post-Event Collision Probability)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25D8E-4715-4DEA-8747-A417079A0FD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0176" y="6324600"/>
            <a:ext cx="1744824" cy="457200"/>
          </a:xfrm>
        </p:spPr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006BFFA6-9A01-4948-A1D6-D365442C4B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020" y="1447799"/>
            <a:ext cx="8686800" cy="4695568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CDF1D-001B-4DB7-B900-FEA0FB2EA0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93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25D8E-4715-4DEA-8747-A417079A0FD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0176" y="6324600"/>
            <a:ext cx="1744824" cy="457200"/>
          </a:xfrm>
        </p:spPr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D34A7F87-FBAD-4D2A-AE79-F4DDE266B0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1447800"/>
            <a:ext cx="8686800" cy="4826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2E7C164-067A-48E4-BCAC-3B3883584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25425"/>
            <a:ext cx="6324600" cy="1066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Aqua passing GCOM-W1 Event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(4/4/2022 Post-Event Miss Distance)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9686759-B467-43D1-BD35-7BF89958F9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283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25D8E-4715-4DEA-8747-A417079A0FD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0176" y="6324600"/>
            <a:ext cx="1744824" cy="457200"/>
          </a:xfrm>
        </p:spPr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pic>
        <p:nvPicPr>
          <p:cNvPr id="6" name="Picture 5" descr="Chart, scatter chart&#10;&#10;Description automatically generated">
            <a:extLst>
              <a:ext uri="{FF2B5EF4-FFF2-40B4-BE49-F238E27FC236}">
                <a16:creationId xmlns:a16="http://schemas.microsoft.com/office/drawing/2014/main" id="{28A49390-4DB5-499A-BBD6-6D9B2F7EB9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1523998"/>
            <a:ext cx="8686800" cy="454263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930975D-C6FB-4F52-A8AD-8A4488277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25425"/>
            <a:ext cx="6324600" cy="1066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Aqua passing GCOM-W1 Event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(4/4/2022 Post-Event Radial Miss)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CAE57F-A36B-4276-B890-5BEB402E2F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415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25D8E-4715-4DEA-8747-A417079A0FD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0176" y="6324600"/>
            <a:ext cx="1744824" cy="457200"/>
          </a:xfrm>
        </p:spPr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6D59925D-08E0-44DB-8465-D2E6FBAC53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176" y="1523999"/>
            <a:ext cx="8778240" cy="451189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5FD0C2D-141B-4EF2-A6F8-54E5E12E2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25425"/>
            <a:ext cx="6324600" cy="1066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Aqua passing GCOM-W1 Event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(4/4/2022 Post-Event In-track Miss)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0626E5-3D2D-4166-8926-F06BC82413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995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25D8E-4715-4DEA-8747-A417079A0FD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60176" y="6324600"/>
            <a:ext cx="1744824" cy="457200"/>
          </a:xfrm>
        </p:spPr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pic>
        <p:nvPicPr>
          <p:cNvPr id="5" name="Picture 4" descr="Chart, box and whisker chart&#10;&#10;Description automatically generated">
            <a:extLst>
              <a:ext uri="{FF2B5EF4-FFF2-40B4-BE49-F238E27FC236}">
                <a16:creationId xmlns:a16="http://schemas.microsoft.com/office/drawing/2014/main" id="{4E0C47B2-ADC7-4577-981F-7EB807FB58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1523999"/>
            <a:ext cx="8686800" cy="450134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28EC1EC-38B0-4AA6-9E56-0583DF34B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25425"/>
            <a:ext cx="6324600" cy="1066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Aqua passing GCOM-W1 Event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(4/4/2022 Post-Event Cross-track Miss)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43B4C6-6913-40EE-AE59-CEEF65F253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990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EEE1F-6875-4E79-AB35-3677C70C2AD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3B79717B-1B07-44DB-A415-D4DECC384F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1396037"/>
            <a:ext cx="8534400" cy="4968778"/>
          </a:xfrm>
          <a:prstGeom prst="rect">
            <a:avLst/>
          </a:prstGeom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9EED0182-4646-4DA7-9AA6-57054E3CA664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53340"/>
            <a:ext cx="8407400" cy="1280160"/>
          </a:xfrm>
          <a:prstGeom prst="rect">
            <a:avLst/>
          </a:prstGeom>
          <a:noFill/>
        </p:spPr>
        <p:txBody>
          <a:bodyPr lIns="90488" rIns="90488" anchor="ctr" anchorCtr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4000" kern="0" dirty="0"/>
              <a:t> </a:t>
            </a:r>
            <a:r>
              <a:rPr lang="en-US" kern="0" dirty="0"/>
              <a:t>Aqua passing GCOM-W1</a:t>
            </a:r>
            <a:br>
              <a:rPr lang="en-US" kern="0" dirty="0"/>
            </a:br>
            <a:r>
              <a:rPr lang="en-US" sz="2000" kern="0" dirty="0"/>
              <a:t>SpaceNav Orbit Phasing Analysis</a:t>
            </a:r>
            <a:br>
              <a:rPr lang="en-US" sz="2000" kern="0" dirty="0"/>
            </a:br>
            <a:r>
              <a:rPr lang="en-US" sz="2000" kern="0" dirty="0"/>
              <a:t>4/6/2022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FA1C8C-2F8A-4C53-A225-118FCB1F13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338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C9BB0-4B70-423B-B1A5-CBA037F2B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</a:t>
            </a:r>
            <a:br>
              <a:rPr lang="en-US" dirty="0"/>
            </a:br>
            <a:r>
              <a:rPr lang="en-US" sz="2400" dirty="0"/>
              <a:t>(Lessons Learned)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6D76B-B201-46C3-9979-3BF95696BCD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A86939-F637-4FF4-AE42-F7C6960747AB}"/>
              </a:ext>
            </a:extLst>
          </p:cNvPr>
          <p:cNvSpPr txBox="1"/>
          <p:nvPr/>
        </p:nvSpPr>
        <p:spPr>
          <a:xfrm>
            <a:off x="164960" y="1337131"/>
            <a:ext cx="867424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Every passing/crossing event is unique.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Despite multiple passing/crossing events experienced by the International ESC Morning Constellation (MC) &amp; A-Train missions. </a:t>
            </a:r>
          </a:p>
          <a:p>
            <a:pPr marL="914400" lvl="1" indent="-457200">
              <a:buFont typeface="Arial" panose="020B0604020202020204" pitchFamily="34" charset="0"/>
              <a:buChar char="−"/>
            </a:pPr>
            <a:r>
              <a:rPr lang="en-US" sz="2000" dirty="0"/>
              <a:t>2011: Landsat-5 and SAC-C crossings with the A-Train</a:t>
            </a:r>
          </a:p>
          <a:p>
            <a:pPr marL="914400" lvl="1" indent="-457200">
              <a:buFont typeface="Arial" panose="020B0604020202020204" pitchFamily="34" charset="0"/>
              <a:buChar char="−"/>
            </a:pPr>
            <a:r>
              <a:rPr lang="en-US" sz="2000" dirty="0"/>
              <a:t>2021: Landsat-7 crossings with the MC and the A-Train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Aqua passing GCOM-W1 event experienced significant complicating factors. </a:t>
            </a:r>
          </a:p>
          <a:p>
            <a:pPr marL="914400" lvl="1" indent="-457200">
              <a:buFont typeface="Arial" panose="020B0604020202020204" pitchFamily="34" charset="0"/>
              <a:buChar char="−"/>
            </a:pPr>
            <a:r>
              <a:rPr lang="en-US" sz="2000" dirty="0"/>
              <a:t>General nature of the passing event – Surely a 1</a:t>
            </a:r>
            <a:r>
              <a:rPr lang="en-US" sz="2000" baseline="30000" dirty="0"/>
              <a:t>st</a:t>
            </a:r>
            <a:r>
              <a:rPr lang="en-US" sz="2000" dirty="0"/>
              <a:t> for Aqua</a:t>
            </a:r>
          </a:p>
          <a:p>
            <a:pPr marL="1371600" lvl="2" indent="-457200">
              <a:buFont typeface="Arial" panose="020B0604020202020204" pitchFamily="34" charset="0"/>
              <a:buChar char="&gt;"/>
            </a:pPr>
            <a:r>
              <a:rPr lang="en-US" sz="1800" dirty="0"/>
              <a:t>Near co-planar, low relative velocity</a:t>
            </a:r>
          </a:p>
          <a:p>
            <a:pPr marL="1371600" lvl="2" indent="-457200">
              <a:buFont typeface="Arial" panose="020B0604020202020204" pitchFamily="34" charset="0"/>
              <a:buChar char="&gt;"/>
            </a:pPr>
            <a:r>
              <a:rPr lang="en-US" sz="1800" dirty="0"/>
              <a:t>Multiple monitor volume violations</a:t>
            </a:r>
          </a:p>
          <a:p>
            <a:pPr marL="914400" lvl="1" indent="-457200">
              <a:buFont typeface="Arial" panose="020B0604020202020204" pitchFamily="34" charset="0"/>
              <a:buChar char="−"/>
            </a:pPr>
            <a:r>
              <a:rPr lang="en-US" sz="2000" dirty="0"/>
              <a:t>Significant X-Class Solar Flare (X1.38) at 17:37 GMT on 3/30</a:t>
            </a:r>
          </a:p>
          <a:p>
            <a:pPr marL="914400" lvl="1" indent="-457200">
              <a:buFont typeface="Arial" panose="020B0604020202020204" pitchFamily="34" charset="0"/>
              <a:buChar char="−"/>
            </a:pPr>
            <a:r>
              <a:rPr lang="en-US" sz="2000" dirty="0"/>
              <a:t>Aqua Safe Mode at 17:59:08 GMT on 3/31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Despite the multiple challenges it was successfully managed by the multiple teams involved – Thank You.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D40101-1BA5-4DD9-AF9D-7E4CAACCED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67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440AD-4557-4CA2-88A7-9F0DE7F7A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048000"/>
            <a:ext cx="6096000" cy="1066800"/>
          </a:xfrm>
        </p:spPr>
        <p:txBody>
          <a:bodyPr/>
          <a:lstStyle/>
          <a:p>
            <a:r>
              <a:rPr lang="en-US" dirty="0"/>
              <a:t>Questions/Comments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09A82-98D9-4DE7-8CEE-971AC677C49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F44FD-9078-4898-8579-064216EC78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397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5486400" cy="1066800"/>
          </a:xfrm>
        </p:spPr>
        <p:txBody>
          <a:bodyPr/>
          <a:lstStyle/>
          <a:p>
            <a:r>
              <a:rPr lang="en-US" sz="2800" dirty="0"/>
              <a:t>Abbreviations / Acronyms List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8763000" cy="4953000"/>
          </a:xfrm>
          <a:noFill/>
        </p:spPr>
        <p:txBody>
          <a:bodyPr numCol="3" spcCol="0"/>
          <a:lstStyle/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CA – 	Conjunction Assessment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CA – 	Close Approach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CAM – 	Command Authorization Meeting 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CARA – 	Conjunction Assessment  Risk Analysis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CCS – 	Constellation Coordination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CRMS – 	Collision Risk Management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DAM – 	Debris Avoidance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EOS – 	Earth Observing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ESC – 	Earth Science Constellation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ESMO – 	Earth Science Mission Operations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FDS – 	Flight Dynamics System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FDSS-III – 	Flight Dynamics Support Services III contract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FOT – 	Flight Operations Team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GCOM-W1 –	Global Change Observation Mission for Water (1)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GMT – 	Greenwich Mean Time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HIE – 	High Interest Event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JAXA – 	Japan Aerospace Exploration Agency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km – 	kilometer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m –	meter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NASA – 	National Aeronautics &amp; Space Administration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NID – 	NASA Interim Directive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OCO-2 –	Orbiting Carbon Observatory-2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PMCOC –	Post Maneuver Conjunction of Concern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RIC – 	Radial, In-track and Cross-track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RMM – 	Risk Mitigation Maneuver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s or sec –	second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TCA – 	Time of Closest Approach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1376363" algn="l"/>
                <a:tab pos="5541963" algn="l"/>
              </a:tabLst>
            </a:pPr>
            <a:r>
              <a:rPr lang="en-US" sz="1200" dirty="0"/>
              <a:t>UTC – 	Coordinated Universal Time</a:t>
            </a:r>
          </a:p>
          <a:p>
            <a:pPr marL="857250" lvl="1" indent="-771525" defTabSz="1196975">
              <a:lnSpc>
                <a:spcPct val="90000"/>
              </a:lnSpc>
              <a:buNone/>
              <a:tabLst>
                <a:tab pos="5541963" algn="l"/>
              </a:tabLst>
            </a:pPr>
            <a:endParaRPr lang="en-US" sz="9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5/18/2022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09F1D0-F145-441D-9C63-87C18079E5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AQUA-GCOM-W1-Passing-Event-Executive-Summary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41946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51249</TotalTime>
  <Pages>88</Pages>
  <Words>2745</Words>
  <Application>Microsoft Office PowerPoint</Application>
  <PresentationFormat>On-screen Show (4:3)</PresentationFormat>
  <Paragraphs>675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</vt:lpstr>
      <vt:lpstr>Times New Roman</vt:lpstr>
      <vt:lpstr>Default Design</vt:lpstr>
      <vt:lpstr> Aqua vs. GCOM-W1 Orbit Passing Event  Executive Summary  May 18, 2022</vt:lpstr>
      <vt:lpstr>PowerPoint Presentation</vt:lpstr>
      <vt:lpstr>Atmospheric Density Predictions (3/30/2022)</vt:lpstr>
      <vt:lpstr>PowerPoint Presentation</vt:lpstr>
      <vt:lpstr>PowerPoint Presentation</vt:lpstr>
      <vt:lpstr>Aqua Pre-Passing Analysis</vt:lpstr>
      <vt:lpstr>Minimum Miss Distance Close Approach (ASW vs. ASW)</vt:lpstr>
      <vt:lpstr>Minimum Miss Distance Close Approach (ASW vs. ASW)</vt:lpstr>
      <vt:lpstr>Minimum Miss Distance Close Approach (ASW vs. ASW)</vt:lpstr>
      <vt:lpstr>Minimum Miss Distance Close Approach (ASW vs. ASW)</vt:lpstr>
      <vt:lpstr>PowerPoint Presentation</vt:lpstr>
      <vt:lpstr>Post-Event FDS Definitive (4/8/2022)</vt:lpstr>
      <vt:lpstr>Aqua passing GCOM-W1 Event (4/4/2022 Post-Event Collision Probability)</vt:lpstr>
      <vt:lpstr>Aqua passing GCOM-W1 Event (4/4/2022 Post-Event Miss Distance)</vt:lpstr>
      <vt:lpstr>Aqua passing GCOM-W1 Event (4/4/2022 Post-Event Radial Miss)</vt:lpstr>
      <vt:lpstr>Aqua passing GCOM-W1 Event (4/4/2022 Post-Event In-track Miss)</vt:lpstr>
      <vt:lpstr>Aqua passing GCOM-W1 Event (4/4/2022 Post-Event Cross-track Miss)</vt:lpstr>
      <vt:lpstr>PowerPoint Presentation</vt:lpstr>
      <vt:lpstr>Observations (Lessons Learned)</vt:lpstr>
      <vt:lpstr>Questions/Comments</vt:lpstr>
      <vt:lpstr>Abbreviations / Acronyms List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Spacecraft Status</dc:title>
  <dc:subject>Aqua</dc:subject>
  <dc:creator>Bill Guit</dc:creator>
  <cp:lastModifiedBy>Guit, William J. (GSFC-5840)</cp:lastModifiedBy>
  <cp:revision>6054</cp:revision>
  <cp:lastPrinted>2022-05-02T15:14:05Z</cp:lastPrinted>
  <dcterms:created xsi:type="dcterms:W3CDTF">1999-09-30T01:16:08Z</dcterms:created>
  <dcterms:modified xsi:type="dcterms:W3CDTF">2022-05-09T23:47:54Z</dcterms:modified>
</cp:coreProperties>
</file>