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8"/>
  </p:notesMasterIdLst>
  <p:handoutMasterIdLst>
    <p:handoutMasterId r:id="rId19"/>
  </p:handoutMasterIdLst>
  <p:sldIdLst>
    <p:sldId id="374" r:id="rId5"/>
    <p:sldId id="831" r:id="rId6"/>
    <p:sldId id="832" r:id="rId7"/>
    <p:sldId id="833" r:id="rId8"/>
    <p:sldId id="834" r:id="rId9"/>
    <p:sldId id="835" r:id="rId10"/>
    <p:sldId id="836" r:id="rId11"/>
    <p:sldId id="364" r:id="rId12"/>
    <p:sldId id="268" r:id="rId13"/>
    <p:sldId id="851" r:id="rId14"/>
    <p:sldId id="842" r:id="rId15"/>
    <p:sldId id="845" r:id="rId16"/>
    <p:sldId id="363" r:id="rId1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46" userDrawn="1">
          <p15:clr>
            <a:srgbClr val="A4A3A4"/>
          </p15:clr>
        </p15:guide>
        <p15:guide id="2" pos="72" userDrawn="1">
          <p15:clr>
            <a:srgbClr val="A4A3A4"/>
          </p15:clr>
        </p15:guide>
        <p15:guide id="4" orient="horz" pos="1598" userDrawn="1">
          <p15:clr>
            <a:srgbClr val="A4A3A4"/>
          </p15:clr>
        </p15:guide>
        <p15:guide id="5" pos="2880" userDrawn="1">
          <p15:clr>
            <a:srgbClr val="A4A3A4"/>
          </p15:clr>
        </p15:guide>
        <p15:guide id="6" pos="5688" userDrawn="1">
          <p15:clr>
            <a:srgbClr val="A4A3A4"/>
          </p15:clr>
        </p15:guide>
        <p15:guide id="7" orient="horz" pos="41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1341"/>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4841CB-B857-A2E9-71B0-EE1081F3DB0C}" v="69" dt="2022-05-09T19:35:58.463"/>
    <p1510:client id="{9CFC4F46-5A30-9249-A57B-C46F9AEC6875}" v="1" dt="2022-05-09T19:39:52.9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93401" autoAdjust="0"/>
  </p:normalViewPr>
  <p:slideViewPr>
    <p:cSldViewPr snapToGrid="0" snapToObjects="1" showGuides="1">
      <p:cViewPr varScale="1">
        <p:scale>
          <a:sx n="153" d="100"/>
          <a:sy n="153" d="100"/>
        </p:scale>
        <p:origin x="952" y="176"/>
      </p:cViewPr>
      <p:guideLst>
        <p:guide orient="horz" pos="3046"/>
        <p:guide pos="72"/>
        <p:guide orient="horz" pos="1598"/>
        <p:guide pos="2880"/>
        <p:guide pos="5688"/>
        <p:guide orient="horz" pos="410"/>
      </p:guideLst>
    </p:cSldViewPr>
  </p:slideViewPr>
  <p:outlineViewPr>
    <p:cViewPr>
      <p:scale>
        <a:sx n="33" d="100"/>
        <a:sy n="33" d="100"/>
      </p:scale>
      <p:origin x="0" y="0"/>
    </p:cViewPr>
  </p:outlineViewPr>
  <p:notesTextViewPr>
    <p:cViewPr>
      <p:scale>
        <a:sx n="20" d="100"/>
        <a:sy n="20" d="100"/>
      </p:scale>
      <p:origin x="0" y="0"/>
    </p:cViewPr>
  </p:notesTextViewPr>
  <p:sorterViewPr>
    <p:cViewPr>
      <p:scale>
        <a:sx n="1" d="1"/>
        <a:sy n="1" d="1"/>
      </p:scale>
      <p:origin x="0" y="0"/>
    </p:cViewPr>
  </p:sorterViewPr>
  <p:notesViewPr>
    <p:cSldViewPr snapToGrid="0" snapToObjects="1" showGuides="1">
      <p:cViewPr varScale="1">
        <p:scale>
          <a:sx n="95" d="100"/>
          <a:sy n="95" d="100"/>
        </p:scale>
        <p:origin x="2512" y="1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72EFB07-380D-BE47-AA96-3179ACB84E13}" type="datetime1">
              <a:rPr lang="en-US" smtClean="0"/>
              <a:t>5/10/22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E3CEAA0-7090-4741-A31A-C3228EAC57F6}" type="slidenum">
              <a:rPr lang="en-US" smtClean="0"/>
              <a:t>‹#›</a:t>
            </a:fld>
            <a:endParaRPr lang="en-US"/>
          </a:p>
        </p:txBody>
      </p:sp>
    </p:spTree>
    <p:extLst>
      <p:ext uri="{BB962C8B-B14F-4D97-AF65-F5344CB8AC3E}">
        <p14:creationId xmlns:p14="http://schemas.microsoft.com/office/powerpoint/2010/main" val="9604665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941111-E31F-1745-A9DD-F2490535CC8D}" type="datetime1">
              <a:rPr lang="en-US" smtClean="0"/>
              <a:t>5/10/22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464F32-4C5C-8144-BF5E-F81E68DE32A9}" type="slidenum">
              <a:rPr lang="en-US" smtClean="0"/>
              <a:t>‹#›</a:t>
            </a:fld>
            <a:endParaRPr lang="en-US"/>
          </a:p>
        </p:txBody>
      </p:sp>
    </p:spTree>
    <p:extLst>
      <p:ext uri="{BB962C8B-B14F-4D97-AF65-F5344CB8AC3E}">
        <p14:creationId xmlns:p14="http://schemas.microsoft.com/office/powerpoint/2010/main" val="42173738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1464F32-4C5C-8144-BF5E-F81E68DE32A9}" type="slidenum">
              <a:rPr lang="en-US" smtClean="0"/>
              <a:t>1</a:t>
            </a:fld>
            <a:endParaRPr lang="en-US"/>
          </a:p>
        </p:txBody>
      </p:sp>
    </p:spTree>
    <p:extLst>
      <p:ext uri="{BB962C8B-B14F-4D97-AF65-F5344CB8AC3E}">
        <p14:creationId xmlns:p14="http://schemas.microsoft.com/office/powerpoint/2010/main" val="2093269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464F32-4C5C-8144-BF5E-F81E68DE32A9}" type="slidenum">
              <a:rPr lang="en-US" smtClean="0"/>
              <a:t>2</a:t>
            </a:fld>
            <a:endParaRPr lang="en-US"/>
          </a:p>
        </p:txBody>
      </p:sp>
    </p:spTree>
    <p:extLst>
      <p:ext uri="{BB962C8B-B14F-4D97-AF65-F5344CB8AC3E}">
        <p14:creationId xmlns:p14="http://schemas.microsoft.com/office/powerpoint/2010/main" val="1532822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69B285-87D9-454F-8CB1-AD307DD70F3A}" type="slidenum">
              <a:rPr lang="en-US" smtClean="0"/>
              <a:t>3</a:t>
            </a:fld>
            <a:endParaRPr lang="en-US"/>
          </a:p>
        </p:txBody>
      </p:sp>
    </p:spTree>
    <p:extLst>
      <p:ext uri="{BB962C8B-B14F-4D97-AF65-F5344CB8AC3E}">
        <p14:creationId xmlns:p14="http://schemas.microsoft.com/office/powerpoint/2010/main" val="720549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69B285-87D9-454F-8CB1-AD307DD70F3A}" type="slidenum">
              <a:rPr lang="en-US" smtClean="0"/>
              <a:t>4</a:t>
            </a:fld>
            <a:endParaRPr lang="en-US"/>
          </a:p>
        </p:txBody>
      </p:sp>
    </p:spTree>
    <p:extLst>
      <p:ext uri="{BB962C8B-B14F-4D97-AF65-F5344CB8AC3E}">
        <p14:creationId xmlns:p14="http://schemas.microsoft.com/office/powerpoint/2010/main" val="1805842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464F32-4C5C-8144-BF5E-F81E68DE32A9}" type="slidenum">
              <a:rPr lang="en-US" smtClean="0"/>
              <a:t>5</a:t>
            </a:fld>
            <a:endParaRPr lang="en-US"/>
          </a:p>
        </p:txBody>
      </p:sp>
    </p:spTree>
    <p:extLst>
      <p:ext uri="{BB962C8B-B14F-4D97-AF65-F5344CB8AC3E}">
        <p14:creationId xmlns:p14="http://schemas.microsoft.com/office/powerpoint/2010/main" val="527411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464F32-4C5C-8144-BF5E-F81E68DE32A9}" type="slidenum">
              <a:rPr lang="en-US" smtClean="0"/>
              <a:t>6</a:t>
            </a:fld>
            <a:endParaRPr lang="en-US"/>
          </a:p>
        </p:txBody>
      </p:sp>
    </p:spTree>
    <p:extLst>
      <p:ext uri="{BB962C8B-B14F-4D97-AF65-F5344CB8AC3E}">
        <p14:creationId xmlns:p14="http://schemas.microsoft.com/office/powerpoint/2010/main" val="3770936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464F32-4C5C-8144-BF5E-F81E68DE32A9}" type="slidenum">
              <a:rPr lang="en-US" smtClean="0"/>
              <a:t>7</a:t>
            </a:fld>
            <a:endParaRPr lang="en-US"/>
          </a:p>
        </p:txBody>
      </p:sp>
    </p:spTree>
    <p:extLst>
      <p:ext uri="{BB962C8B-B14F-4D97-AF65-F5344CB8AC3E}">
        <p14:creationId xmlns:p14="http://schemas.microsoft.com/office/powerpoint/2010/main" val="534882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464F32-4C5C-8144-BF5E-F81E68DE32A9}" type="slidenum">
              <a:rPr lang="en-US" smtClean="0"/>
              <a:t>8</a:t>
            </a:fld>
            <a:endParaRPr lang="en-US"/>
          </a:p>
        </p:txBody>
      </p:sp>
    </p:spTree>
    <p:extLst>
      <p:ext uri="{BB962C8B-B14F-4D97-AF65-F5344CB8AC3E}">
        <p14:creationId xmlns:p14="http://schemas.microsoft.com/office/powerpoint/2010/main" val="1661787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Lessons Learned:  </a:t>
            </a:r>
            <a:r>
              <a:rPr lang="en-US" dirty="0">
                <a:solidFill>
                  <a:srgbClr val="FF0000"/>
                </a:solidFill>
              </a:rPr>
              <a:t>(see 2013, 2015 reports)</a:t>
            </a:r>
          </a:p>
          <a:p>
            <a:endParaRPr lang="en-US" dirty="0"/>
          </a:p>
        </p:txBody>
      </p:sp>
      <p:sp>
        <p:nvSpPr>
          <p:cNvPr id="4" name="Slide Number Placeholder 3"/>
          <p:cNvSpPr>
            <a:spLocks noGrp="1"/>
          </p:cNvSpPr>
          <p:nvPr>
            <p:ph type="sldNum" sz="quarter" idx="10"/>
          </p:nvPr>
        </p:nvSpPr>
        <p:spPr/>
        <p:txBody>
          <a:bodyPr/>
          <a:lstStyle/>
          <a:p>
            <a:fld id="{48B20CE9-8473-3340-B577-81FDDA169F3F}" type="slidenum">
              <a:rPr lang="en-US" smtClean="0"/>
              <a:t>9</a:t>
            </a:fld>
            <a:endParaRPr lang="en-US"/>
          </a:p>
        </p:txBody>
      </p:sp>
    </p:spTree>
    <p:extLst>
      <p:ext uri="{BB962C8B-B14F-4D97-AF65-F5344CB8AC3E}">
        <p14:creationId xmlns:p14="http://schemas.microsoft.com/office/powerpoint/2010/main" val="2732321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464F32-4C5C-8144-BF5E-F81E68DE32A9}" type="slidenum">
              <a:rPr lang="en-US" smtClean="0"/>
              <a:t>12</a:t>
            </a:fld>
            <a:endParaRPr lang="en-US"/>
          </a:p>
        </p:txBody>
      </p:sp>
    </p:spTree>
    <p:extLst>
      <p:ext uri="{BB962C8B-B14F-4D97-AF65-F5344CB8AC3E}">
        <p14:creationId xmlns:p14="http://schemas.microsoft.com/office/powerpoint/2010/main" val="16176663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Globe Title Slide">
    <p:spTree>
      <p:nvGrpSpPr>
        <p:cNvPr id="1" name=""/>
        <p:cNvGrpSpPr/>
        <p:nvPr/>
      </p:nvGrpSpPr>
      <p:grpSpPr>
        <a:xfrm>
          <a:off x="0" y="0"/>
          <a:ext cx="0" cy="0"/>
          <a:chOff x="0" y="0"/>
          <a:chExt cx="0" cy="0"/>
        </a:xfrm>
      </p:grpSpPr>
      <p:sp>
        <p:nvSpPr>
          <p:cNvPr id="9" name="Rectangle 8"/>
          <p:cNvSpPr/>
          <p:nvPr userDrawn="1"/>
        </p:nvSpPr>
        <p:spPr bwMode="auto">
          <a:xfrm>
            <a:off x="0" y="2"/>
            <a:ext cx="9144000" cy="5143497"/>
          </a:xfrm>
          <a:prstGeom prst="rect">
            <a:avLst/>
          </a:prstGeom>
          <a:solidFill>
            <a:schemeClr val="tx1">
              <a:lumMod val="95000"/>
              <a:lumOff val="5000"/>
            </a:schemeClr>
          </a:solidFill>
          <a:ln w="9525" cap="flat" cmpd="sng" algn="ctr">
            <a:noFill/>
            <a:prstDash val="solid"/>
            <a:round/>
            <a:headEnd type="none" w="med" len="med"/>
            <a:tailEnd type="none" w="med" len="med"/>
          </a:ln>
          <a:effectLst>
            <a:outerShdw blurRad="50800" dist="12700" dir="5400000" algn="t" rotWithShape="0">
              <a:prstClr val="black">
                <a:alpha val="40000"/>
              </a:prstClr>
            </a:outerShdw>
          </a:effectLst>
        </p:spPr>
        <p:txBody>
          <a:bodyPr vert="horz" wrap="square" lIns="82296" tIns="41148" rIns="82296" bIns="41148" numCol="1" rtlCol="0" anchor="t" anchorCtr="0" compatLnSpc="1">
            <a:prstTxWarp prst="textNoShape">
              <a:avLst/>
            </a:prstTxWarp>
          </a:bodyPr>
          <a:lstStyle/>
          <a:p>
            <a:pPr marL="0" marR="0" indent="0" algn="l" defTabSz="822960" rtl="0" eaLnBrk="0" fontAlgn="base" latinLnBrk="0" hangingPunct="0">
              <a:lnSpc>
                <a:spcPct val="100000"/>
              </a:lnSpc>
              <a:spcBef>
                <a:spcPct val="0"/>
              </a:spcBef>
              <a:spcAft>
                <a:spcPct val="0"/>
              </a:spcAft>
              <a:buClrTx/>
              <a:buSzTx/>
              <a:buFontTx/>
              <a:buNone/>
              <a:tabLst/>
            </a:pPr>
            <a:endParaRPr kumimoji="0" lang="en-US" sz="810" b="0" i="0" u="none" strike="noStrike" cap="none" normalizeH="0" baseline="0">
              <a:ln>
                <a:noFill/>
              </a:ln>
              <a:solidFill>
                <a:srgbClr val="666666"/>
              </a:solidFill>
              <a:effectLst/>
              <a:latin typeface="55 Helvetica Roman" charset="0"/>
              <a:ea typeface="ＭＳ Ｐゴシック" charset="0"/>
            </a:endParaRPr>
          </a:p>
        </p:txBody>
      </p:sp>
      <p:pic>
        <p:nvPicPr>
          <p:cNvPr id="12" name="Picture 11" descr="a.jpg"/>
          <p:cNvPicPr>
            <a:picLocks noChangeAspect="1"/>
          </p:cNvPicPr>
          <p:nvPr userDrawn="1"/>
        </p:nvPicPr>
        <p:blipFill>
          <a:blip r:embed="rId2" cstate="print"/>
          <a:stretch>
            <a:fillRect/>
          </a:stretch>
        </p:blipFill>
        <p:spPr>
          <a:xfrm>
            <a:off x="-1" y="-1028701"/>
            <a:ext cx="9144001" cy="6172201"/>
          </a:xfrm>
          <a:prstGeom prst="rect">
            <a:avLst/>
          </a:prstGeom>
        </p:spPr>
      </p:pic>
      <p:sp>
        <p:nvSpPr>
          <p:cNvPr id="2" name="Title 1"/>
          <p:cNvSpPr>
            <a:spLocks noGrp="1"/>
          </p:cNvSpPr>
          <p:nvPr>
            <p:ph type="ctrTitle"/>
          </p:nvPr>
        </p:nvSpPr>
        <p:spPr>
          <a:xfrm>
            <a:off x="5249335" y="1119195"/>
            <a:ext cx="3652829" cy="1366837"/>
          </a:xfrm>
          <a:prstGeom prst="rect">
            <a:avLst/>
          </a:prstGeom>
        </p:spPr>
        <p:txBody>
          <a:bodyPr anchor="b"/>
          <a:lstStyle/>
          <a:p>
            <a:r>
              <a:rPr lang="en-US"/>
              <a:t>Click to edit Master title style</a:t>
            </a:r>
          </a:p>
        </p:txBody>
      </p:sp>
      <p:sp>
        <p:nvSpPr>
          <p:cNvPr id="3" name="Subtitle 2"/>
          <p:cNvSpPr>
            <a:spLocks noGrp="1"/>
          </p:cNvSpPr>
          <p:nvPr>
            <p:ph type="subTitle" idx="1"/>
          </p:nvPr>
        </p:nvSpPr>
        <p:spPr>
          <a:xfrm>
            <a:off x="5249332" y="2700345"/>
            <a:ext cx="3652830" cy="1369314"/>
          </a:xfrm>
        </p:spPr>
        <p:txBody>
          <a:bodyPr>
            <a:normAutofit/>
          </a:bodyPr>
          <a:lstStyle>
            <a:lvl1pPr marL="0" indent="0" algn="ctr">
              <a:buNone/>
              <a:defRPr sz="1080">
                <a:solidFill>
                  <a:srgbClr val="FFFFFF"/>
                </a:solidFill>
              </a:defRPr>
            </a:lvl1pPr>
            <a:lvl2pPr marL="411480" indent="0" algn="ctr">
              <a:buNone/>
              <a:defRPr>
                <a:solidFill>
                  <a:schemeClr val="tx1">
                    <a:tint val="75000"/>
                  </a:schemeClr>
                </a:solidFill>
              </a:defRPr>
            </a:lvl2pPr>
            <a:lvl3pPr marL="822960" indent="0" algn="ctr">
              <a:buNone/>
              <a:defRPr>
                <a:solidFill>
                  <a:schemeClr val="tx1">
                    <a:tint val="75000"/>
                  </a:schemeClr>
                </a:solidFill>
              </a:defRPr>
            </a:lvl3pPr>
            <a:lvl4pPr marL="1234440" indent="0" algn="ctr">
              <a:buNone/>
              <a:defRPr>
                <a:solidFill>
                  <a:schemeClr val="tx1">
                    <a:tint val="75000"/>
                  </a:schemeClr>
                </a:solidFill>
              </a:defRPr>
            </a:lvl4pPr>
            <a:lvl5pPr marL="1645920" indent="0" algn="ctr">
              <a:buNone/>
              <a:defRPr>
                <a:solidFill>
                  <a:schemeClr val="tx1">
                    <a:tint val="75000"/>
                  </a:schemeClr>
                </a:solidFill>
              </a:defRPr>
            </a:lvl5pPr>
            <a:lvl6pPr marL="2057400" indent="0" algn="ctr">
              <a:buNone/>
              <a:defRPr>
                <a:solidFill>
                  <a:schemeClr val="tx1">
                    <a:tint val="75000"/>
                  </a:schemeClr>
                </a:solidFill>
              </a:defRPr>
            </a:lvl6pPr>
            <a:lvl7pPr marL="2468880" indent="0" algn="ctr">
              <a:buNone/>
              <a:defRPr>
                <a:solidFill>
                  <a:schemeClr val="tx1">
                    <a:tint val="75000"/>
                  </a:schemeClr>
                </a:solidFill>
              </a:defRPr>
            </a:lvl7pPr>
            <a:lvl8pPr marL="2880360" indent="0" algn="ctr">
              <a:buNone/>
              <a:defRPr>
                <a:solidFill>
                  <a:schemeClr val="tx1">
                    <a:tint val="75000"/>
                  </a:schemeClr>
                </a:solidFill>
              </a:defRPr>
            </a:lvl8pPr>
            <a:lvl9pPr marL="3291840" indent="0" algn="ctr">
              <a:buNone/>
              <a:defRPr>
                <a:solidFill>
                  <a:schemeClr val="tx1">
                    <a:tint val="75000"/>
                  </a:schemeClr>
                </a:solidFill>
              </a:defRPr>
            </a:lvl9pPr>
          </a:lstStyle>
          <a:p>
            <a:r>
              <a:rPr lang="en-US" dirty="0"/>
              <a:t>Click to edit Master subtitle style</a:t>
            </a:r>
          </a:p>
        </p:txBody>
      </p:sp>
      <p:sp>
        <p:nvSpPr>
          <p:cNvPr id="16" name="Rectangle 15"/>
          <p:cNvSpPr/>
          <p:nvPr userDrawn="1"/>
        </p:nvSpPr>
        <p:spPr>
          <a:xfrm>
            <a:off x="151475" y="4861283"/>
            <a:ext cx="3338173" cy="203133"/>
          </a:xfrm>
          <a:prstGeom prst="rect">
            <a:avLst/>
          </a:prstGeom>
        </p:spPr>
        <p:txBody>
          <a:bodyPr wrap="square" anchor="ctr">
            <a:spAutoFit/>
          </a:bodyPr>
          <a:lstStyle/>
          <a:p>
            <a:r>
              <a:rPr lang="en-US" sz="720" err="1">
                <a:solidFill>
                  <a:schemeClr val="bg1"/>
                </a:solidFill>
                <a:latin typeface="Helvetica"/>
                <a:cs typeface="Helvetica"/>
              </a:rPr>
              <a:t>www.nasa.gov</a:t>
            </a:r>
            <a:endParaRPr lang="en-US" sz="720">
              <a:solidFill>
                <a:schemeClr val="bg1"/>
              </a:solidFill>
              <a:latin typeface="Helvetica"/>
              <a:cs typeface="Helvetica"/>
            </a:endParaRPr>
          </a:p>
        </p:txBody>
      </p:sp>
      <p:cxnSp>
        <p:nvCxnSpPr>
          <p:cNvPr id="10" name="Straight Connector 9"/>
          <p:cNvCxnSpPr/>
          <p:nvPr userDrawn="1"/>
        </p:nvCxnSpPr>
        <p:spPr>
          <a:xfrm>
            <a:off x="8386255" y="94156"/>
            <a:ext cx="2" cy="395514"/>
          </a:xfrm>
          <a:prstGeom prst="line">
            <a:avLst/>
          </a:prstGeom>
          <a:ln w="127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TextBox 11"/>
          <p:cNvSpPr txBox="1">
            <a:spLocks noChangeArrowheads="1"/>
          </p:cNvSpPr>
          <p:nvPr userDrawn="1"/>
        </p:nvSpPr>
        <p:spPr bwMode="auto">
          <a:xfrm>
            <a:off x="7080960" y="143028"/>
            <a:ext cx="1217000" cy="3139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37931725" indent="-37474525"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defTabSz="411480" eaLnBrk="1" fontAlgn="base" hangingPunct="1">
              <a:spcBef>
                <a:spcPct val="0"/>
              </a:spcBef>
              <a:spcAft>
                <a:spcPct val="0"/>
              </a:spcAft>
            </a:pPr>
            <a:r>
              <a:rPr lang="en-US" sz="720" dirty="0">
                <a:solidFill>
                  <a:prstClr val="white"/>
                </a:solidFill>
                <a:latin typeface="Helvetica"/>
                <a:cs typeface="Helvetica"/>
              </a:rPr>
              <a:t>National Aeronautics and</a:t>
            </a:r>
          </a:p>
          <a:p>
            <a:pPr algn="r" defTabSz="411480" eaLnBrk="1" fontAlgn="base" hangingPunct="1">
              <a:spcBef>
                <a:spcPct val="0"/>
              </a:spcBef>
              <a:spcAft>
                <a:spcPct val="0"/>
              </a:spcAft>
            </a:pPr>
            <a:r>
              <a:rPr lang="en-US" sz="720" dirty="0">
                <a:solidFill>
                  <a:prstClr val="white"/>
                </a:solidFill>
                <a:latin typeface="Helvetica"/>
                <a:cs typeface="Helvetica"/>
              </a:rPr>
              <a:t>Space Administration</a:t>
            </a:r>
          </a:p>
        </p:txBody>
      </p:sp>
      <p:pic>
        <p:nvPicPr>
          <p:cNvPr id="13" name="Picture 12" descr="niw_print1500x1247ppi.png">
            <a:extLst>
              <a:ext uri="{FF2B5EF4-FFF2-40B4-BE49-F238E27FC236}">
                <a16:creationId xmlns:a16="http://schemas.microsoft.com/office/drawing/2014/main" id="{993B2EAF-A3ED-7B4D-AB6C-529EE51C0F3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74552" y="81428"/>
            <a:ext cx="575251" cy="464137"/>
          </a:xfrm>
          <a:prstGeom prst="rect">
            <a:avLst/>
          </a:prstGeom>
        </p:spPr>
      </p:pic>
    </p:spTree>
    <p:extLst>
      <p:ext uri="{BB962C8B-B14F-4D97-AF65-F5344CB8AC3E}">
        <p14:creationId xmlns:p14="http://schemas.microsoft.com/office/powerpoint/2010/main" val="3442179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ars Title Slide">
    <p:spTree>
      <p:nvGrpSpPr>
        <p:cNvPr id="1" name=""/>
        <p:cNvGrpSpPr/>
        <p:nvPr/>
      </p:nvGrpSpPr>
      <p:grpSpPr>
        <a:xfrm>
          <a:off x="0" y="0"/>
          <a:ext cx="0" cy="0"/>
          <a:chOff x="0" y="0"/>
          <a:chExt cx="0" cy="0"/>
        </a:xfrm>
      </p:grpSpPr>
      <p:sp>
        <p:nvSpPr>
          <p:cNvPr id="6" name="Rectangle 5"/>
          <p:cNvSpPr/>
          <p:nvPr userDrawn="1"/>
        </p:nvSpPr>
        <p:spPr>
          <a:xfrm>
            <a:off x="18288" y="0"/>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sp>
        <p:nvSpPr>
          <p:cNvPr id="2" name="Title 1"/>
          <p:cNvSpPr>
            <a:spLocks noGrp="1"/>
          </p:cNvSpPr>
          <p:nvPr>
            <p:ph type="title"/>
          </p:nvPr>
        </p:nvSpPr>
        <p:spPr>
          <a:xfrm>
            <a:off x="4576763" y="1465366"/>
            <a:ext cx="4344988" cy="875110"/>
          </a:xfrm>
          <a:prstGeom prst="rect">
            <a:avLst/>
          </a:prstGeom>
        </p:spPr>
        <p:txBody>
          <a:bodyPr anchor="b">
            <a:normAutofit/>
          </a:bodyPr>
          <a:lstStyle>
            <a:lvl1pPr algn="l">
              <a:defRPr sz="1260" b="1" cap="all"/>
            </a:lvl1pPr>
          </a:lstStyle>
          <a:p>
            <a:r>
              <a:rPr lang="en-US" dirty="0"/>
              <a:t>Click to edit Master title style</a:t>
            </a:r>
          </a:p>
        </p:txBody>
      </p:sp>
      <p:sp>
        <p:nvSpPr>
          <p:cNvPr id="3" name="Text Placeholder 2"/>
          <p:cNvSpPr>
            <a:spLocks noGrp="1"/>
          </p:cNvSpPr>
          <p:nvPr>
            <p:ph type="body" idx="1"/>
          </p:nvPr>
        </p:nvSpPr>
        <p:spPr>
          <a:xfrm>
            <a:off x="4576762" y="2340476"/>
            <a:ext cx="4344988" cy="1125140"/>
          </a:xfrm>
        </p:spPr>
        <p:txBody>
          <a:bodyPr anchor="t">
            <a:normAutofit/>
          </a:bodyPr>
          <a:lstStyle>
            <a:lvl1pPr marL="0" indent="0">
              <a:buNone/>
              <a:defRPr sz="1080">
                <a:solidFill>
                  <a:schemeClr val="tx1">
                    <a:tint val="75000"/>
                  </a:schemeClr>
                </a:solidFill>
              </a:defRPr>
            </a:lvl1pPr>
            <a:lvl2pPr marL="411480" indent="0">
              <a:buNone/>
              <a:defRPr sz="1620">
                <a:solidFill>
                  <a:schemeClr val="tx1">
                    <a:tint val="75000"/>
                  </a:schemeClr>
                </a:solidFill>
              </a:defRPr>
            </a:lvl2pPr>
            <a:lvl3pPr marL="822960" indent="0">
              <a:buNone/>
              <a:defRPr sz="1440">
                <a:solidFill>
                  <a:schemeClr val="tx1">
                    <a:tint val="75000"/>
                  </a:schemeClr>
                </a:solidFill>
              </a:defRPr>
            </a:lvl3pPr>
            <a:lvl4pPr marL="1234440" indent="0">
              <a:buNone/>
              <a:defRPr sz="1260">
                <a:solidFill>
                  <a:schemeClr val="tx1">
                    <a:tint val="75000"/>
                  </a:schemeClr>
                </a:solidFill>
              </a:defRPr>
            </a:lvl4pPr>
            <a:lvl5pPr marL="1645920" indent="0">
              <a:buNone/>
              <a:defRPr sz="1260">
                <a:solidFill>
                  <a:schemeClr val="tx1">
                    <a:tint val="75000"/>
                  </a:schemeClr>
                </a:solidFill>
              </a:defRPr>
            </a:lvl5pPr>
            <a:lvl6pPr marL="2057400" indent="0">
              <a:buNone/>
              <a:defRPr sz="1260">
                <a:solidFill>
                  <a:schemeClr val="tx1">
                    <a:tint val="75000"/>
                  </a:schemeClr>
                </a:solidFill>
              </a:defRPr>
            </a:lvl6pPr>
            <a:lvl7pPr marL="2468880" indent="0">
              <a:buNone/>
              <a:defRPr sz="1260">
                <a:solidFill>
                  <a:schemeClr val="tx1">
                    <a:tint val="75000"/>
                  </a:schemeClr>
                </a:solidFill>
              </a:defRPr>
            </a:lvl7pPr>
            <a:lvl8pPr marL="2880360" indent="0">
              <a:buNone/>
              <a:defRPr sz="1260">
                <a:solidFill>
                  <a:schemeClr val="tx1">
                    <a:tint val="75000"/>
                  </a:schemeClr>
                </a:solidFill>
              </a:defRPr>
            </a:lvl8pPr>
            <a:lvl9pPr marL="3291840" indent="0">
              <a:buNone/>
              <a:defRPr sz="1260">
                <a:solidFill>
                  <a:schemeClr val="tx1">
                    <a:tint val="75000"/>
                  </a:schemeClr>
                </a:solidFill>
              </a:defRPr>
            </a:lvl9pPr>
          </a:lstStyle>
          <a:p>
            <a:pPr lvl="0"/>
            <a:r>
              <a:rPr lang="en-US"/>
              <a:t>Click to edit Master text styles</a:t>
            </a:r>
          </a:p>
        </p:txBody>
      </p:sp>
      <p:pic>
        <p:nvPicPr>
          <p:cNvPr id="11" name="Picture 10" descr="niw_print1500x1247pp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5418" y="81188"/>
            <a:ext cx="720294" cy="581164"/>
          </a:xfrm>
          <a:prstGeom prst="rect">
            <a:avLst/>
          </a:prstGeom>
        </p:spPr>
      </p:pic>
      <p:cxnSp>
        <p:nvCxnSpPr>
          <p:cNvPr id="12" name="Straight Connector 11"/>
          <p:cNvCxnSpPr>
            <a:cxnSpLocks/>
          </p:cNvCxnSpPr>
          <p:nvPr userDrawn="1"/>
        </p:nvCxnSpPr>
        <p:spPr>
          <a:xfrm>
            <a:off x="8331391" y="94156"/>
            <a:ext cx="0" cy="568196"/>
          </a:xfrm>
          <a:prstGeom prst="line">
            <a:avLst/>
          </a:prstGeom>
          <a:ln w="127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3" name="TextBox 11"/>
          <p:cNvSpPr txBox="1">
            <a:spLocks noChangeArrowheads="1"/>
          </p:cNvSpPr>
          <p:nvPr userDrawn="1"/>
        </p:nvSpPr>
        <p:spPr bwMode="auto">
          <a:xfrm>
            <a:off x="6797228" y="170460"/>
            <a:ext cx="150073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37931725" indent="-37474525"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defTabSz="411480" eaLnBrk="1" fontAlgn="base" hangingPunct="1">
              <a:spcBef>
                <a:spcPct val="0"/>
              </a:spcBef>
              <a:spcAft>
                <a:spcPct val="0"/>
              </a:spcAft>
            </a:pPr>
            <a:r>
              <a:rPr lang="en-US" sz="1000" dirty="0">
                <a:solidFill>
                  <a:prstClr val="white"/>
                </a:solidFill>
                <a:latin typeface="Calibri" panose="020F0502020204030204" pitchFamily="34" charset="0"/>
                <a:cs typeface="Calibri" panose="020F0502020204030204" pitchFamily="34" charset="0"/>
              </a:rPr>
              <a:t>National Aeronautics and</a:t>
            </a:r>
          </a:p>
          <a:p>
            <a:pPr algn="r" defTabSz="411480" eaLnBrk="1" fontAlgn="base" hangingPunct="1">
              <a:spcBef>
                <a:spcPct val="0"/>
              </a:spcBef>
              <a:spcAft>
                <a:spcPct val="0"/>
              </a:spcAft>
            </a:pPr>
            <a:r>
              <a:rPr lang="en-US" sz="1000" dirty="0">
                <a:solidFill>
                  <a:prstClr val="white"/>
                </a:solidFill>
                <a:latin typeface="Calibri" panose="020F0502020204030204" pitchFamily="34" charset="0"/>
                <a:cs typeface="Calibri" panose="020F0502020204030204" pitchFamily="34" charset="0"/>
              </a:rPr>
              <a:t>Space Administration</a:t>
            </a:r>
          </a:p>
        </p:txBody>
      </p:sp>
      <p:sp>
        <p:nvSpPr>
          <p:cNvPr id="14" name="Rectangle 13"/>
          <p:cNvSpPr/>
          <p:nvPr userDrawn="1"/>
        </p:nvSpPr>
        <p:spPr>
          <a:xfrm>
            <a:off x="151475" y="4861283"/>
            <a:ext cx="3338173" cy="203133"/>
          </a:xfrm>
          <a:prstGeom prst="rect">
            <a:avLst/>
          </a:prstGeom>
        </p:spPr>
        <p:txBody>
          <a:bodyPr wrap="square" anchor="ctr">
            <a:spAutoFit/>
          </a:bodyPr>
          <a:lstStyle/>
          <a:p>
            <a:r>
              <a:rPr lang="en-US" sz="720" dirty="0" err="1">
                <a:solidFill>
                  <a:schemeClr val="bg1"/>
                </a:solidFill>
                <a:latin typeface="Helvetica"/>
                <a:cs typeface="Helvetica"/>
              </a:rPr>
              <a:t>www.nasa.gov</a:t>
            </a:r>
            <a:endParaRPr lang="en-US" sz="720" dirty="0">
              <a:solidFill>
                <a:schemeClr val="bg1"/>
              </a:solidFill>
              <a:latin typeface="Helvetica"/>
              <a:cs typeface="Helvetica"/>
            </a:endParaRPr>
          </a:p>
        </p:txBody>
      </p:sp>
      <p:sp>
        <p:nvSpPr>
          <p:cNvPr id="5" name="Picture Placeholder 4"/>
          <p:cNvSpPr>
            <a:spLocks noGrp="1"/>
          </p:cNvSpPr>
          <p:nvPr>
            <p:ph type="pic" sz="quarter" idx="10"/>
          </p:nvPr>
        </p:nvSpPr>
        <p:spPr>
          <a:xfrm>
            <a:off x="228600" y="1465898"/>
            <a:ext cx="4109904" cy="2000250"/>
          </a:xfrm>
        </p:spPr>
        <p:txBody>
          <a:bodyPr/>
          <a:lstStyle/>
          <a:p>
            <a:endParaRPr lang="en-US"/>
          </a:p>
        </p:txBody>
      </p:sp>
    </p:spTree>
    <p:extLst>
      <p:ext uri="{BB962C8B-B14F-4D97-AF65-F5344CB8AC3E}">
        <p14:creationId xmlns:p14="http://schemas.microsoft.com/office/powerpoint/2010/main" val="1500802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6" name="Rectangle 15"/>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2"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dirty="0"/>
              <a:t>Click to edit Master title style</a:t>
            </a:r>
          </a:p>
        </p:txBody>
      </p:sp>
      <p:sp>
        <p:nvSpPr>
          <p:cNvPr id="3" name="Content Placeholder 2"/>
          <p:cNvSpPr>
            <a:spLocks noGrp="1"/>
          </p:cNvSpPr>
          <p:nvPr>
            <p:ph idx="1"/>
          </p:nvPr>
        </p:nvSpPr>
        <p:spPr>
          <a:xfrm>
            <a:off x="151475" y="700818"/>
            <a:ext cx="8843945" cy="4061422"/>
          </a:xfrm>
        </p:spPr>
        <p:txBody>
          <a:bodyPr/>
          <a:lstStyle>
            <a:lvl1pPr>
              <a:defRPr sz="1170"/>
            </a:lvl1pPr>
            <a:lvl2pPr>
              <a:defRPr sz="1170"/>
            </a:lvl2pPr>
            <a:lvl3pPr>
              <a:defRPr sz="990"/>
            </a:lvl3pPr>
            <a:lvl4pPr>
              <a:defRPr sz="990"/>
            </a:lvl4pPr>
            <a:lvl5pPr>
              <a:defRPr sz="99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14" name="Rectangle 13"/>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9" name="Picture 8" descr="niw_print1500x1247ppi.png">
            <a:extLst>
              <a:ext uri="{FF2B5EF4-FFF2-40B4-BE49-F238E27FC236}">
                <a16:creationId xmlns:a16="http://schemas.microsoft.com/office/drawing/2014/main" id="{D8F7CCE8-2491-5A4A-A8E8-19756C1D62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288" y="58376"/>
            <a:ext cx="575251" cy="464137"/>
          </a:xfrm>
          <a:prstGeom prst="rect">
            <a:avLst/>
          </a:prstGeom>
        </p:spPr>
      </p:pic>
    </p:spTree>
    <p:extLst>
      <p:ext uri="{BB962C8B-B14F-4D97-AF65-F5344CB8AC3E}">
        <p14:creationId xmlns:p14="http://schemas.microsoft.com/office/powerpoint/2010/main" val="2136495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nd Sidebar Pictures">
    <p:spTree>
      <p:nvGrpSpPr>
        <p:cNvPr id="1" name=""/>
        <p:cNvGrpSpPr/>
        <p:nvPr/>
      </p:nvGrpSpPr>
      <p:grpSpPr>
        <a:xfrm>
          <a:off x="0" y="0"/>
          <a:ext cx="0" cy="0"/>
          <a:chOff x="0" y="0"/>
          <a:chExt cx="0" cy="0"/>
        </a:xfrm>
      </p:grpSpPr>
      <p:sp>
        <p:nvSpPr>
          <p:cNvPr id="3" name="Content Placeholder 2"/>
          <p:cNvSpPr>
            <a:spLocks noGrp="1"/>
          </p:cNvSpPr>
          <p:nvPr>
            <p:ph idx="1"/>
          </p:nvPr>
        </p:nvSpPr>
        <p:spPr>
          <a:xfrm>
            <a:off x="151474" y="696695"/>
            <a:ext cx="6245038"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0"/>
          </p:nvPr>
        </p:nvSpPr>
        <p:spPr>
          <a:xfrm>
            <a:off x="6526940" y="696695"/>
            <a:ext cx="2468479" cy="1275235"/>
          </a:xfrm>
        </p:spPr>
        <p:txBody>
          <a:bodyPr/>
          <a:lstStyle/>
          <a:p>
            <a:endParaRPr lang="en-US"/>
          </a:p>
        </p:txBody>
      </p:sp>
      <p:sp>
        <p:nvSpPr>
          <p:cNvPr id="10" name="Picture Placeholder 4"/>
          <p:cNvSpPr>
            <a:spLocks noGrp="1"/>
          </p:cNvSpPr>
          <p:nvPr>
            <p:ph type="pic" sz="quarter" idx="11"/>
          </p:nvPr>
        </p:nvSpPr>
        <p:spPr>
          <a:xfrm>
            <a:off x="6526298" y="2091623"/>
            <a:ext cx="2468479" cy="1275235"/>
          </a:xfrm>
        </p:spPr>
        <p:txBody>
          <a:bodyPr/>
          <a:lstStyle/>
          <a:p>
            <a:endParaRPr lang="en-US"/>
          </a:p>
        </p:txBody>
      </p:sp>
      <p:sp>
        <p:nvSpPr>
          <p:cNvPr id="11" name="Picture Placeholder 4"/>
          <p:cNvSpPr>
            <a:spLocks noGrp="1"/>
          </p:cNvSpPr>
          <p:nvPr>
            <p:ph type="pic" sz="quarter" idx="12"/>
          </p:nvPr>
        </p:nvSpPr>
        <p:spPr>
          <a:xfrm>
            <a:off x="6526298" y="3486551"/>
            <a:ext cx="2468479" cy="1275235"/>
          </a:xfrm>
        </p:spPr>
        <p:txBody>
          <a:bodyPr/>
          <a:lstStyle/>
          <a:p>
            <a:endParaRPr lang="en-US"/>
          </a:p>
        </p:txBody>
      </p:sp>
      <p:sp>
        <p:nvSpPr>
          <p:cNvPr id="13" name="Rectangle 12"/>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17"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dirty="0"/>
              <a:t>Click to edit Master title style</a:t>
            </a:r>
          </a:p>
        </p:txBody>
      </p:sp>
      <p:sp>
        <p:nvSpPr>
          <p:cNvPr id="19"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20" name="Rectangle 19"/>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12" name="Picture 11" descr="niw_print1500x1247ppi.png">
            <a:extLst>
              <a:ext uri="{FF2B5EF4-FFF2-40B4-BE49-F238E27FC236}">
                <a16:creationId xmlns:a16="http://schemas.microsoft.com/office/drawing/2014/main" id="{548C278D-C700-0C41-B426-266CB4894E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288" y="58376"/>
            <a:ext cx="575251" cy="464137"/>
          </a:xfrm>
          <a:prstGeom prst="rect">
            <a:avLst/>
          </a:prstGeom>
        </p:spPr>
      </p:pic>
    </p:spTree>
    <p:extLst>
      <p:ext uri="{BB962C8B-B14F-4D97-AF65-F5344CB8AC3E}">
        <p14:creationId xmlns:p14="http://schemas.microsoft.com/office/powerpoint/2010/main" val="3562472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debar Left">
    <p:spTree>
      <p:nvGrpSpPr>
        <p:cNvPr id="1" name=""/>
        <p:cNvGrpSpPr/>
        <p:nvPr/>
      </p:nvGrpSpPr>
      <p:grpSpPr>
        <a:xfrm>
          <a:off x="0" y="0"/>
          <a:ext cx="0" cy="0"/>
          <a:chOff x="0" y="0"/>
          <a:chExt cx="0" cy="0"/>
        </a:xfrm>
      </p:grpSpPr>
      <p:sp>
        <p:nvSpPr>
          <p:cNvPr id="14" name="Rectangle 13"/>
          <p:cNvSpPr/>
          <p:nvPr userDrawn="1"/>
        </p:nvSpPr>
        <p:spPr>
          <a:xfrm>
            <a:off x="-4762" y="0"/>
            <a:ext cx="3494409" cy="515173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3" name="Content Placeholder 2"/>
          <p:cNvSpPr>
            <a:spLocks noGrp="1"/>
          </p:cNvSpPr>
          <p:nvPr>
            <p:ph idx="1"/>
          </p:nvPr>
        </p:nvSpPr>
        <p:spPr>
          <a:xfrm>
            <a:off x="3600174" y="696695"/>
            <a:ext cx="5395243"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idx="10"/>
          </p:nvPr>
        </p:nvSpPr>
        <p:spPr>
          <a:xfrm>
            <a:off x="160217" y="696695"/>
            <a:ext cx="3197001"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17"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dirty="0"/>
              <a:t>Click to edit Master title style</a:t>
            </a:r>
          </a:p>
        </p:txBody>
      </p:sp>
      <p:sp>
        <p:nvSpPr>
          <p:cNvPr id="20" name="Rectangle 19"/>
          <p:cNvSpPr/>
          <p:nvPr userDrawn="1"/>
        </p:nvSpPr>
        <p:spPr>
          <a:xfrm>
            <a:off x="151475" y="4861283"/>
            <a:ext cx="3338173" cy="203133"/>
          </a:xfrm>
          <a:prstGeom prst="rect">
            <a:avLst/>
          </a:prstGeom>
        </p:spPr>
        <p:txBody>
          <a:bodyPr wrap="square" anchor="ctr">
            <a:spAutoFit/>
          </a:bodyPr>
          <a:lstStyle/>
          <a:p>
            <a:r>
              <a:rPr lang="en-US" sz="720">
                <a:solidFill>
                  <a:schemeClr val="tx1"/>
                </a:solidFill>
                <a:latin typeface="Helvetica"/>
                <a:cs typeface="Helvetica"/>
              </a:rPr>
              <a:t>National Aeronautics and Space Administration</a:t>
            </a:r>
          </a:p>
        </p:txBody>
      </p:sp>
      <p:sp>
        <p:nvSpPr>
          <p:cNvPr id="19"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pic>
        <p:nvPicPr>
          <p:cNvPr id="10" name="Picture 9" descr="niw_print1500x1247ppi.png">
            <a:extLst>
              <a:ext uri="{FF2B5EF4-FFF2-40B4-BE49-F238E27FC236}">
                <a16:creationId xmlns:a16="http://schemas.microsoft.com/office/drawing/2014/main" id="{48E30C50-DBD2-EF44-A52C-F725F7A090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4552" y="58376"/>
            <a:ext cx="575251" cy="464137"/>
          </a:xfrm>
          <a:prstGeom prst="rect">
            <a:avLst/>
          </a:prstGeom>
        </p:spPr>
      </p:pic>
    </p:spTree>
    <p:extLst>
      <p:ext uri="{BB962C8B-B14F-4D97-AF65-F5344CB8AC3E}">
        <p14:creationId xmlns:p14="http://schemas.microsoft.com/office/powerpoint/2010/main" val="254726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bar Right">
    <p:spTree>
      <p:nvGrpSpPr>
        <p:cNvPr id="1" name=""/>
        <p:cNvGrpSpPr/>
        <p:nvPr/>
      </p:nvGrpSpPr>
      <p:grpSpPr>
        <a:xfrm>
          <a:off x="0" y="0"/>
          <a:ext cx="0" cy="0"/>
          <a:chOff x="0" y="0"/>
          <a:chExt cx="0" cy="0"/>
        </a:xfrm>
      </p:grpSpPr>
      <p:sp>
        <p:nvSpPr>
          <p:cNvPr id="14" name="Rectangle 13"/>
          <p:cNvSpPr/>
          <p:nvPr userDrawn="1"/>
        </p:nvSpPr>
        <p:spPr>
          <a:xfrm>
            <a:off x="5660635" y="0"/>
            <a:ext cx="3494409" cy="515173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3" name="Content Placeholder 2"/>
          <p:cNvSpPr>
            <a:spLocks noGrp="1"/>
          </p:cNvSpPr>
          <p:nvPr>
            <p:ph idx="1"/>
          </p:nvPr>
        </p:nvSpPr>
        <p:spPr>
          <a:xfrm>
            <a:off x="140432" y="701219"/>
            <a:ext cx="5395243"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idx="10"/>
          </p:nvPr>
        </p:nvSpPr>
        <p:spPr>
          <a:xfrm>
            <a:off x="5825613" y="701219"/>
            <a:ext cx="3197001" cy="40650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Rectangle 12"/>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17"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dirty="0"/>
              <a:t>Click to edit Master title style</a:t>
            </a:r>
          </a:p>
        </p:txBody>
      </p:sp>
      <p:sp>
        <p:nvSpPr>
          <p:cNvPr id="20" name="Rectangle 19"/>
          <p:cNvSpPr/>
          <p:nvPr userDrawn="1"/>
        </p:nvSpPr>
        <p:spPr>
          <a:xfrm>
            <a:off x="151475" y="4861283"/>
            <a:ext cx="3338173" cy="203133"/>
          </a:xfrm>
          <a:prstGeom prst="rect">
            <a:avLst/>
          </a:prstGeom>
        </p:spPr>
        <p:txBody>
          <a:bodyPr wrap="square" anchor="ctr">
            <a:spAutoFit/>
          </a:bodyPr>
          <a:lstStyle/>
          <a:p>
            <a:r>
              <a:rPr lang="en-US" sz="720">
                <a:solidFill>
                  <a:schemeClr val="tx1">
                    <a:lumMod val="50000"/>
                    <a:lumOff val="50000"/>
                  </a:schemeClr>
                </a:solidFill>
                <a:latin typeface="Helvetica"/>
                <a:cs typeface="Helvetica"/>
              </a:rPr>
              <a:t>National Aeronautics and Space Administration</a:t>
            </a:r>
          </a:p>
        </p:txBody>
      </p:sp>
      <p:sp>
        <p:nvSpPr>
          <p:cNvPr id="19"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000000"/>
                </a:solidFill>
                <a:latin typeface="Helvetica"/>
                <a:cs typeface="Helvetica"/>
              </a:defRPr>
            </a:lvl1pPr>
          </a:lstStyle>
          <a:p>
            <a:fld id="{919F2107-1728-CF4B-B9CE-67131BF22805}" type="slidenum">
              <a:rPr lang="en-US" smtClean="0"/>
              <a:pPr/>
              <a:t>‹#›</a:t>
            </a:fld>
            <a:endParaRPr lang="en-US"/>
          </a:p>
        </p:txBody>
      </p:sp>
      <p:pic>
        <p:nvPicPr>
          <p:cNvPr id="10" name="Picture 9" descr="niw_print1500x1247ppi.png">
            <a:extLst>
              <a:ext uri="{FF2B5EF4-FFF2-40B4-BE49-F238E27FC236}">
                <a16:creationId xmlns:a16="http://schemas.microsoft.com/office/drawing/2014/main" id="{61019A43-4ED2-7945-9A04-FF5E4ABC49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4552" y="58376"/>
            <a:ext cx="575251" cy="464137"/>
          </a:xfrm>
          <a:prstGeom prst="rect">
            <a:avLst/>
          </a:prstGeom>
        </p:spPr>
      </p:pic>
    </p:spTree>
    <p:extLst>
      <p:ext uri="{BB962C8B-B14F-4D97-AF65-F5344CB8AC3E}">
        <p14:creationId xmlns:p14="http://schemas.microsoft.com/office/powerpoint/2010/main" val="2387298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6" name="Rectangle 5"/>
          <p:cNvSpPr/>
          <p:nvPr userDrawn="1"/>
        </p:nvSpPr>
        <p:spPr>
          <a:xfrm>
            <a:off x="0" y="-1"/>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sp>
        <p:nvSpPr>
          <p:cNvPr id="2" name="Title 1"/>
          <p:cNvSpPr>
            <a:spLocks noGrp="1"/>
          </p:cNvSpPr>
          <p:nvPr>
            <p:ph type="title"/>
          </p:nvPr>
        </p:nvSpPr>
        <p:spPr>
          <a:xfrm>
            <a:off x="1139826" y="1793472"/>
            <a:ext cx="6858001" cy="547005"/>
          </a:xfrm>
          <a:prstGeom prst="rect">
            <a:avLst/>
          </a:prstGeom>
        </p:spPr>
        <p:txBody>
          <a:bodyPr anchor="b">
            <a:normAutofit/>
          </a:bodyPr>
          <a:lstStyle>
            <a:lvl1pPr algn="l">
              <a:defRPr sz="1260" b="1" cap="all"/>
            </a:lvl1pPr>
          </a:lstStyle>
          <a:p>
            <a:r>
              <a:rPr lang="en-US" dirty="0"/>
              <a:t>Click to edit Master title style</a:t>
            </a:r>
          </a:p>
        </p:txBody>
      </p:sp>
      <p:sp>
        <p:nvSpPr>
          <p:cNvPr id="3" name="Text Placeholder 2"/>
          <p:cNvSpPr>
            <a:spLocks noGrp="1"/>
          </p:cNvSpPr>
          <p:nvPr>
            <p:ph type="body" idx="1"/>
          </p:nvPr>
        </p:nvSpPr>
        <p:spPr>
          <a:xfrm>
            <a:off x="1139827" y="2340476"/>
            <a:ext cx="6858001" cy="1125140"/>
          </a:xfrm>
        </p:spPr>
        <p:txBody>
          <a:bodyPr anchor="t">
            <a:normAutofit/>
          </a:bodyPr>
          <a:lstStyle>
            <a:lvl1pPr marL="0" indent="0">
              <a:buNone/>
              <a:defRPr sz="1080">
                <a:solidFill>
                  <a:schemeClr val="tx1">
                    <a:tint val="75000"/>
                  </a:schemeClr>
                </a:solidFill>
              </a:defRPr>
            </a:lvl1pPr>
            <a:lvl2pPr marL="411480" indent="0">
              <a:buNone/>
              <a:defRPr sz="1620">
                <a:solidFill>
                  <a:schemeClr val="tx1">
                    <a:tint val="75000"/>
                  </a:schemeClr>
                </a:solidFill>
              </a:defRPr>
            </a:lvl2pPr>
            <a:lvl3pPr marL="822960" indent="0">
              <a:buNone/>
              <a:defRPr sz="1440">
                <a:solidFill>
                  <a:schemeClr val="tx1">
                    <a:tint val="75000"/>
                  </a:schemeClr>
                </a:solidFill>
              </a:defRPr>
            </a:lvl3pPr>
            <a:lvl4pPr marL="1234440" indent="0">
              <a:buNone/>
              <a:defRPr sz="1260">
                <a:solidFill>
                  <a:schemeClr val="tx1">
                    <a:tint val="75000"/>
                  </a:schemeClr>
                </a:solidFill>
              </a:defRPr>
            </a:lvl4pPr>
            <a:lvl5pPr marL="1645920" indent="0">
              <a:buNone/>
              <a:defRPr sz="1260">
                <a:solidFill>
                  <a:schemeClr val="tx1">
                    <a:tint val="75000"/>
                  </a:schemeClr>
                </a:solidFill>
              </a:defRPr>
            </a:lvl5pPr>
            <a:lvl6pPr marL="2057400" indent="0">
              <a:buNone/>
              <a:defRPr sz="1260">
                <a:solidFill>
                  <a:schemeClr val="tx1">
                    <a:tint val="75000"/>
                  </a:schemeClr>
                </a:solidFill>
              </a:defRPr>
            </a:lvl6pPr>
            <a:lvl7pPr marL="2468880" indent="0">
              <a:buNone/>
              <a:defRPr sz="1260">
                <a:solidFill>
                  <a:schemeClr val="tx1">
                    <a:tint val="75000"/>
                  </a:schemeClr>
                </a:solidFill>
              </a:defRPr>
            </a:lvl7pPr>
            <a:lvl8pPr marL="2880360" indent="0">
              <a:buNone/>
              <a:defRPr sz="1260">
                <a:solidFill>
                  <a:schemeClr val="tx1">
                    <a:tint val="75000"/>
                  </a:schemeClr>
                </a:solidFill>
              </a:defRPr>
            </a:lvl8pPr>
            <a:lvl9pPr marL="3291840" indent="0">
              <a:buNone/>
              <a:defRPr sz="1260">
                <a:solidFill>
                  <a:schemeClr val="tx1">
                    <a:tint val="75000"/>
                  </a:schemeClr>
                </a:solidFill>
              </a:defRPr>
            </a:lvl9pPr>
          </a:lstStyle>
          <a:p>
            <a:pPr lvl="0"/>
            <a:r>
              <a:rPr lang="en-US"/>
              <a:t>Click to edit Master text styles</a:t>
            </a:r>
          </a:p>
        </p:txBody>
      </p:sp>
      <p:pic>
        <p:nvPicPr>
          <p:cNvPr id="7" name="Picture 6" descr="niw_print1500x1247ppi.png">
            <a:extLst>
              <a:ext uri="{FF2B5EF4-FFF2-40B4-BE49-F238E27FC236}">
                <a16:creationId xmlns:a16="http://schemas.microsoft.com/office/drawing/2014/main" id="{E92708C1-9616-CB49-8AD7-B98345B31B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43816" y="150584"/>
            <a:ext cx="575251" cy="464137"/>
          </a:xfrm>
          <a:prstGeom prst="rect">
            <a:avLst/>
          </a:prstGeom>
        </p:spPr>
      </p:pic>
    </p:spTree>
    <p:extLst>
      <p:ext uri="{BB962C8B-B14F-4D97-AF65-F5344CB8AC3E}">
        <p14:creationId xmlns:p14="http://schemas.microsoft.com/office/powerpoint/2010/main" val="1246261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Rectangle 8"/>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11"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dirty="0"/>
              <a:t>Click to edit Master title style</a:t>
            </a:r>
          </a:p>
        </p:txBody>
      </p:sp>
      <p:sp>
        <p:nvSpPr>
          <p:cNvPr id="13"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chemeClr val="bg1"/>
                </a:solidFill>
                <a:latin typeface="Helvetica"/>
                <a:cs typeface="Helvetica"/>
              </a:defRPr>
            </a:lvl1pPr>
          </a:lstStyle>
          <a:p>
            <a:fld id="{919F2107-1728-CF4B-B9CE-67131BF22805}" type="slidenum">
              <a:rPr lang="en-US" smtClean="0"/>
              <a:pPr/>
              <a:t>‹#›</a:t>
            </a:fld>
            <a:endParaRPr lang="en-US" dirty="0"/>
          </a:p>
        </p:txBody>
      </p:sp>
      <p:pic>
        <p:nvPicPr>
          <p:cNvPr id="8" name="Picture 7" descr="niw_print1500x1247ppi.png">
            <a:extLst>
              <a:ext uri="{FF2B5EF4-FFF2-40B4-BE49-F238E27FC236}">
                <a16:creationId xmlns:a16="http://schemas.microsoft.com/office/drawing/2014/main" id="{4E6E399F-E9D3-3340-BAE1-7E02191FBB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95216" y="85010"/>
            <a:ext cx="575251" cy="464137"/>
          </a:xfrm>
          <a:prstGeom prst="rect">
            <a:avLst/>
          </a:prstGeom>
        </p:spPr>
      </p:pic>
    </p:spTree>
    <p:extLst>
      <p:ext uri="{BB962C8B-B14F-4D97-AF65-F5344CB8AC3E}">
        <p14:creationId xmlns:p14="http://schemas.microsoft.com/office/powerpoint/2010/main" val="3545787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900">
                <a:solidFill>
                  <a:srgbClr val="7F7F7F"/>
                </a:solidFill>
                <a:latin typeface="Helvetica"/>
                <a:cs typeface="Helvetica"/>
              </a:defRPr>
            </a:lvl1pPr>
          </a:lstStyle>
          <a:p>
            <a:fld id="{919F2107-1728-CF4B-B9CE-67131BF22805}" type="slidenum">
              <a:rPr lang="en-US" smtClean="0"/>
              <a:pPr/>
              <a:t>‹#›</a:t>
            </a:fld>
            <a:endParaRPr lang="en-US"/>
          </a:p>
        </p:txBody>
      </p:sp>
    </p:spTree>
    <p:extLst>
      <p:ext uri="{BB962C8B-B14F-4D97-AF65-F5344CB8AC3E}">
        <p14:creationId xmlns:p14="http://schemas.microsoft.com/office/powerpoint/2010/main" val="2607744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Slide Picture - Dark">
    <p:spTree>
      <p:nvGrpSpPr>
        <p:cNvPr id="1" name=""/>
        <p:cNvGrpSpPr/>
        <p:nvPr/>
      </p:nvGrpSpPr>
      <p:grpSpPr>
        <a:xfrm>
          <a:off x="0" y="0"/>
          <a:ext cx="0" cy="0"/>
          <a:chOff x="0" y="0"/>
          <a:chExt cx="0" cy="0"/>
        </a:xfrm>
      </p:grpSpPr>
      <p:sp>
        <p:nvSpPr>
          <p:cNvPr id="10" name="Rectangle 9"/>
          <p:cNvSpPr/>
          <p:nvPr userDrawn="1"/>
        </p:nvSpPr>
        <p:spPr>
          <a:xfrm>
            <a:off x="0" y="-1"/>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sp>
        <p:nvSpPr>
          <p:cNvPr id="3" name="Picture Placeholder 2"/>
          <p:cNvSpPr>
            <a:spLocks noGrp="1"/>
          </p:cNvSpPr>
          <p:nvPr>
            <p:ph type="pic" idx="1"/>
          </p:nvPr>
        </p:nvSpPr>
        <p:spPr>
          <a:xfrm>
            <a:off x="2" y="0"/>
            <a:ext cx="9143999" cy="5143500"/>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en-US"/>
          </a:p>
        </p:txBody>
      </p:sp>
      <p:sp>
        <p:nvSpPr>
          <p:cNvPr id="12"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13" name="Rectangle 12"/>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8" name="Picture 7" descr="niw_print1500x1247ppi.png">
            <a:extLst>
              <a:ext uri="{FF2B5EF4-FFF2-40B4-BE49-F238E27FC236}">
                <a16:creationId xmlns:a16="http://schemas.microsoft.com/office/drawing/2014/main" id="{3F81C459-8D64-4F46-B371-C591A9235F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288" y="66060"/>
            <a:ext cx="575251" cy="464137"/>
          </a:xfrm>
          <a:prstGeom prst="rect">
            <a:avLst/>
          </a:prstGeom>
        </p:spPr>
      </p:pic>
    </p:spTree>
    <p:extLst>
      <p:ext uri="{BB962C8B-B14F-4D97-AF65-F5344CB8AC3E}">
        <p14:creationId xmlns:p14="http://schemas.microsoft.com/office/powerpoint/2010/main" val="3040313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Slide Picture - Light">
    <p:spTree>
      <p:nvGrpSpPr>
        <p:cNvPr id="1" name=""/>
        <p:cNvGrpSpPr/>
        <p:nvPr/>
      </p:nvGrpSpPr>
      <p:grpSpPr>
        <a:xfrm>
          <a:off x="0" y="0"/>
          <a:ext cx="0" cy="0"/>
          <a:chOff x="0" y="0"/>
          <a:chExt cx="0" cy="0"/>
        </a:xfrm>
      </p:grpSpPr>
      <p:sp>
        <p:nvSpPr>
          <p:cNvPr id="12" name="Picture Placeholder 2"/>
          <p:cNvSpPr>
            <a:spLocks noGrp="1"/>
          </p:cNvSpPr>
          <p:nvPr>
            <p:ph type="pic" idx="1"/>
          </p:nvPr>
        </p:nvSpPr>
        <p:spPr>
          <a:xfrm>
            <a:off x="2" y="0"/>
            <a:ext cx="9143998" cy="5143500"/>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en-US"/>
          </a:p>
        </p:txBody>
      </p:sp>
      <p:sp>
        <p:nvSpPr>
          <p:cNvPr id="6"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7" name="Rectangle 6"/>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3" name="Picture 2" descr="NASA Mono Color Black.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2913" y="81429"/>
            <a:ext cx="546890" cy="411480"/>
          </a:xfrm>
          <a:prstGeom prst="rect">
            <a:avLst/>
          </a:prstGeom>
        </p:spPr>
      </p:pic>
    </p:spTree>
    <p:extLst>
      <p:ext uri="{BB962C8B-B14F-4D97-AF65-F5344CB8AC3E}">
        <p14:creationId xmlns:p14="http://schemas.microsoft.com/office/powerpoint/2010/main" val="1943066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userDrawn="1"/>
        </p:nvSpPr>
        <p:spPr>
          <a:xfrm>
            <a:off x="0" y="-1"/>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sp>
        <p:nvSpPr>
          <p:cNvPr id="3" name="Picture Placeholder 2"/>
          <p:cNvSpPr>
            <a:spLocks noGrp="1"/>
          </p:cNvSpPr>
          <p:nvPr>
            <p:ph type="pic" idx="1"/>
          </p:nvPr>
        </p:nvSpPr>
        <p:spPr>
          <a:xfrm>
            <a:off x="3" y="571504"/>
            <a:ext cx="9143999" cy="3567107"/>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en-US"/>
          </a:p>
        </p:txBody>
      </p:sp>
      <p:sp>
        <p:nvSpPr>
          <p:cNvPr id="2" name="Title 1"/>
          <p:cNvSpPr>
            <a:spLocks noGrp="1"/>
          </p:cNvSpPr>
          <p:nvPr>
            <p:ph type="title"/>
          </p:nvPr>
        </p:nvSpPr>
        <p:spPr>
          <a:xfrm>
            <a:off x="151473" y="4171532"/>
            <a:ext cx="8843946" cy="259977"/>
          </a:xfrm>
          <a:prstGeom prst="rect">
            <a:avLst/>
          </a:prstGeom>
        </p:spPr>
        <p:txBody>
          <a:bodyPr anchor="b">
            <a:normAutofit/>
          </a:bodyPr>
          <a:lstStyle>
            <a:lvl1pPr algn="l">
              <a:defRPr sz="1260" b="1"/>
            </a:lvl1pPr>
          </a:lstStyle>
          <a:p>
            <a:r>
              <a:rPr lang="en-US" dirty="0"/>
              <a:t>Click to edit Master title style</a:t>
            </a:r>
          </a:p>
        </p:txBody>
      </p:sp>
      <p:sp>
        <p:nvSpPr>
          <p:cNvPr id="4" name="Text Placeholder 3"/>
          <p:cNvSpPr>
            <a:spLocks noGrp="1"/>
          </p:cNvSpPr>
          <p:nvPr>
            <p:ph type="body" sz="half" idx="2"/>
          </p:nvPr>
        </p:nvSpPr>
        <p:spPr>
          <a:xfrm>
            <a:off x="151474" y="4439446"/>
            <a:ext cx="8843947" cy="346868"/>
          </a:xfrm>
        </p:spPr>
        <p:txBody>
          <a:bodyPr>
            <a:normAutofit/>
          </a:bodyPr>
          <a:lstStyle>
            <a:lvl1pPr marL="0" indent="0">
              <a:buNone/>
              <a:defRPr sz="990">
                <a:solidFill>
                  <a:schemeClr val="bg1"/>
                </a:solidFill>
              </a:defRPr>
            </a:lvl1pPr>
            <a:lvl2pPr marL="411480" indent="0">
              <a:buNone/>
              <a:defRPr sz="1080"/>
            </a:lvl2pPr>
            <a:lvl3pPr marL="822960" indent="0">
              <a:buNone/>
              <a:defRPr sz="900"/>
            </a:lvl3pPr>
            <a:lvl4pPr marL="1234440" indent="0">
              <a:buNone/>
              <a:defRPr sz="810"/>
            </a:lvl4pPr>
            <a:lvl5pPr marL="1645920" indent="0">
              <a:buNone/>
              <a:defRPr sz="810"/>
            </a:lvl5pPr>
            <a:lvl6pPr marL="2057400" indent="0">
              <a:buNone/>
              <a:defRPr sz="810"/>
            </a:lvl6pPr>
            <a:lvl7pPr marL="2468880" indent="0">
              <a:buNone/>
              <a:defRPr sz="810"/>
            </a:lvl7pPr>
            <a:lvl8pPr marL="2880360" indent="0">
              <a:buNone/>
              <a:defRPr sz="810"/>
            </a:lvl8pPr>
            <a:lvl9pPr marL="3291840" indent="0">
              <a:buNone/>
              <a:defRPr sz="810"/>
            </a:lvl9pPr>
          </a:lstStyle>
          <a:p>
            <a:pPr lvl="0"/>
            <a:r>
              <a:rPr lang="en-US" dirty="0"/>
              <a:t>Click to edit Master text styles</a:t>
            </a:r>
          </a:p>
        </p:txBody>
      </p:sp>
      <p:sp>
        <p:nvSpPr>
          <p:cNvPr id="13"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14" name="Rectangle 13"/>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9" name="Picture 8" descr="niw_print1500x1247ppi.png">
            <a:extLst>
              <a:ext uri="{FF2B5EF4-FFF2-40B4-BE49-F238E27FC236}">
                <a16:creationId xmlns:a16="http://schemas.microsoft.com/office/drawing/2014/main" id="{5EEE24FF-AE79-F040-8558-6CBB5DDD86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4552" y="81428"/>
            <a:ext cx="575251" cy="464137"/>
          </a:xfrm>
          <a:prstGeom prst="rect">
            <a:avLst/>
          </a:prstGeom>
        </p:spPr>
      </p:pic>
    </p:spTree>
    <p:extLst>
      <p:ext uri="{BB962C8B-B14F-4D97-AF65-F5344CB8AC3E}">
        <p14:creationId xmlns:p14="http://schemas.microsoft.com/office/powerpoint/2010/main" val="4002251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6" name="Rectangle 5"/>
          <p:cNvSpPr/>
          <p:nvPr userDrawn="1"/>
        </p:nvSpPr>
        <p:spPr>
          <a:xfrm>
            <a:off x="0" y="-1"/>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pic>
        <p:nvPicPr>
          <p:cNvPr id="10" name="Picture 9" descr="niw_print1500x1247pp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84415" y="1762692"/>
            <a:ext cx="1828800" cy="1510706"/>
          </a:xfrm>
          <a:prstGeom prst="rect">
            <a:avLst/>
          </a:prstGeom>
        </p:spPr>
      </p:pic>
    </p:spTree>
    <p:extLst>
      <p:ext uri="{BB962C8B-B14F-4D97-AF65-F5344CB8AC3E}">
        <p14:creationId xmlns:p14="http://schemas.microsoft.com/office/powerpoint/2010/main" val="2472213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1475" y="863556"/>
            <a:ext cx="8843945" cy="39082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900">
                <a:solidFill>
                  <a:srgbClr val="7F7F7F"/>
                </a:solidFill>
                <a:latin typeface="Helvetica"/>
                <a:cs typeface="Helvetica"/>
              </a:defRPr>
            </a:lvl1pPr>
          </a:lstStyle>
          <a:p>
            <a:fld id="{919F2107-1728-CF4B-B9CE-67131BF22805}" type="slidenum">
              <a:rPr lang="en-US" smtClean="0"/>
              <a:pPr/>
              <a:t>‹#›</a:t>
            </a:fld>
            <a:endParaRPr lang="en-US"/>
          </a:p>
        </p:txBody>
      </p:sp>
      <p:sp>
        <p:nvSpPr>
          <p:cNvPr id="5" name="Title 1"/>
          <p:cNvSpPr txBox="1">
            <a:spLocks/>
          </p:cNvSpPr>
          <p:nvPr userDrawn="1"/>
        </p:nvSpPr>
        <p:spPr>
          <a:xfrm>
            <a:off x="769437" y="81430"/>
            <a:ext cx="7610922" cy="411480"/>
          </a:xfrm>
          <a:prstGeom prst="rect">
            <a:avLst/>
          </a:prstGeom>
        </p:spPr>
        <p:txBody>
          <a:bodyPr anchor="ctr">
            <a:normAutofit/>
          </a:bodyPr>
          <a:lstStyle>
            <a:lvl1pPr algn="ctr" defTabSz="457200" rtl="0" eaLnBrk="1" latinLnBrk="0" hangingPunct="1">
              <a:spcBef>
                <a:spcPct val="0"/>
              </a:spcBef>
              <a:buNone/>
              <a:defRPr sz="1400" kern="1200">
                <a:solidFill>
                  <a:schemeClr val="bg1"/>
                </a:solidFill>
                <a:latin typeface="Helvetica"/>
                <a:ea typeface="+mj-ea"/>
                <a:cs typeface="Helvetica"/>
              </a:defRPr>
            </a:lvl1pPr>
          </a:lstStyle>
          <a:p>
            <a:r>
              <a:rPr lang="en-US" sz="1260"/>
              <a:t>Click to edit Master title style</a:t>
            </a:r>
          </a:p>
        </p:txBody>
      </p:sp>
    </p:spTree>
    <p:extLst>
      <p:ext uri="{BB962C8B-B14F-4D97-AF65-F5344CB8AC3E}">
        <p14:creationId xmlns:p14="http://schemas.microsoft.com/office/powerpoint/2010/main" val="299495724"/>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62" r:id="rId4"/>
    <p:sldLayoutId id="2147483663" r:id="rId5"/>
    <p:sldLayoutId id="2147483664" r:id="rId6"/>
    <p:sldLayoutId id="2147483651" r:id="rId7"/>
    <p:sldLayoutId id="2147483654" r:id="rId8"/>
    <p:sldLayoutId id="2147483655" r:id="rId9"/>
    <p:sldLayoutId id="2147483657" r:id="rId10"/>
    <p:sldLayoutId id="2147483660" r:id="rId11"/>
    <p:sldLayoutId id="2147483659" r:id="rId12"/>
    <p:sldLayoutId id="2147483658" r:id="rId13"/>
  </p:sldLayoutIdLst>
  <p:hf hdr="0" ftr="0" dt="0"/>
  <p:txStyles>
    <p:titleStyle>
      <a:lvl1pPr algn="ctr" defTabSz="411480" rtl="0" eaLnBrk="1" latinLnBrk="0" hangingPunct="1">
        <a:spcBef>
          <a:spcPct val="0"/>
        </a:spcBef>
        <a:buNone/>
        <a:defRPr sz="1260" kern="1200">
          <a:solidFill>
            <a:schemeClr val="bg1"/>
          </a:solidFill>
          <a:latin typeface="Helvetica"/>
          <a:ea typeface="+mj-ea"/>
          <a:cs typeface="Helvetica"/>
        </a:defRPr>
      </a:lvl1pPr>
    </p:titleStyle>
    <p:bodyStyle>
      <a:lvl1pPr marL="0" indent="0" algn="l" defTabSz="411480" rtl="0" eaLnBrk="1" latinLnBrk="0" hangingPunct="1">
        <a:spcBef>
          <a:spcPct val="20000"/>
        </a:spcBef>
        <a:buFont typeface="Arial"/>
        <a:buNone/>
        <a:defRPr sz="1170" kern="1200">
          <a:solidFill>
            <a:schemeClr val="tx1"/>
          </a:solidFill>
          <a:latin typeface="Helvetica"/>
          <a:ea typeface="+mn-ea"/>
          <a:cs typeface="Helvetica"/>
        </a:defRPr>
      </a:lvl1pPr>
      <a:lvl2pPr marL="255118" indent="-205740" algn="l" defTabSz="411480" rtl="0" eaLnBrk="1" latinLnBrk="0" hangingPunct="1">
        <a:spcBef>
          <a:spcPts val="270"/>
        </a:spcBef>
        <a:buFont typeface="Arial"/>
        <a:buChar char="•"/>
        <a:defRPr sz="1170" kern="1200">
          <a:solidFill>
            <a:schemeClr val="tx1"/>
          </a:solidFill>
          <a:latin typeface="Helvetica"/>
          <a:ea typeface="+mn-ea"/>
          <a:cs typeface="Helvetica"/>
        </a:defRPr>
      </a:lvl2pPr>
      <a:lvl3pPr marL="469087" indent="-205740" algn="l" defTabSz="411480" rtl="0" eaLnBrk="1" latinLnBrk="0" hangingPunct="1">
        <a:spcBef>
          <a:spcPts val="270"/>
        </a:spcBef>
        <a:buFont typeface="Lucida Grande"/>
        <a:buChar char="-"/>
        <a:defRPr sz="990" kern="1200">
          <a:solidFill>
            <a:schemeClr val="tx1"/>
          </a:solidFill>
          <a:latin typeface="Helvetica"/>
          <a:ea typeface="+mn-ea"/>
          <a:cs typeface="Helvetica"/>
        </a:defRPr>
      </a:lvl3pPr>
      <a:lvl4pPr marL="658368" indent="0" algn="l" defTabSz="411480" rtl="0" eaLnBrk="1" latinLnBrk="0" hangingPunct="1">
        <a:spcBef>
          <a:spcPts val="270"/>
        </a:spcBef>
        <a:buFont typeface="Arial"/>
        <a:buNone/>
        <a:defRPr sz="990" kern="1200">
          <a:solidFill>
            <a:schemeClr val="tx1"/>
          </a:solidFill>
          <a:latin typeface="Helvetica"/>
          <a:ea typeface="+mn-ea"/>
          <a:cs typeface="Helvetica"/>
        </a:defRPr>
      </a:lvl4pPr>
      <a:lvl5pPr marL="905256" indent="0" algn="l" defTabSz="411480" rtl="0" eaLnBrk="1" latinLnBrk="0" hangingPunct="1">
        <a:spcBef>
          <a:spcPts val="270"/>
        </a:spcBef>
        <a:buFont typeface="Arial"/>
        <a:buNone/>
        <a:defRPr sz="990" kern="1200">
          <a:solidFill>
            <a:schemeClr val="tx1"/>
          </a:solidFill>
          <a:latin typeface="Helvetica"/>
          <a:ea typeface="+mn-ea"/>
          <a:cs typeface="Helvetica"/>
        </a:defRPr>
      </a:lvl5pPr>
      <a:lvl6pPr marL="2263140" indent="-205740" algn="l" defTabSz="411480" rtl="0" eaLnBrk="1" latinLnBrk="0" hangingPunct="1">
        <a:spcBef>
          <a:spcPct val="20000"/>
        </a:spcBef>
        <a:buFont typeface="Arial"/>
        <a:buChar char="•"/>
        <a:defRPr sz="1800" kern="1200">
          <a:solidFill>
            <a:schemeClr val="tx1"/>
          </a:solidFill>
          <a:latin typeface="+mn-lt"/>
          <a:ea typeface="+mn-ea"/>
          <a:cs typeface="+mn-cs"/>
        </a:defRPr>
      </a:lvl6pPr>
      <a:lvl7pPr marL="2674620" indent="-205740" algn="l" defTabSz="411480" rtl="0" eaLnBrk="1" latinLnBrk="0" hangingPunct="1">
        <a:spcBef>
          <a:spcPct val="20000"/>
        </a:spcBef>
        <a:buFont typeface="Arial"/>
        <a:buChar char="•"/>
        <a:defRPr sz="1800" kern="1200">
          <a:solidFill>
            <a:schemeClr val="tx1"/>
          </a:solidFill>
          <a:latin typeface="+mn-lt"/>
          <a:ea typeface="+mn-ea"/>
          <a:cs typeface="+mn-cs"/>
        </a:defRPr>
      </a:lvl7pPr>
      <a:lvl8pPr marL="3086100" indent="-205740" algn="l" defTabSz="411480" rtl="0" eaLnBrk="1" latinLnBrk="0" hangingPunct="1">
        <a:spcBef>
          <a:spcPct val="20000"/>
        </a:spcBef>
        <a:buFont typeface="Arial"/>
        <a:buChar char="•"/>
        <a:defRPr sz="1800" kern="1200">
          <a:solidFill>
            <a:schemeClr val="tx1"/>
          </a:solidFill>
          <a:latin typeface="+mn-lt"/>
          <a:ea typeface="+mn-ea"/>
          <a:cs typeface="+mn-cs"/>
        </a:defRPr>
      </a:lvl8pPr>
      <a:lvl9pPr marL="3497580" indent="-205740" algn="l" defTabSz="411480" rtl="0" eaLnBrk="1" latinLnBrk="0" hangingPunct="1">
        <a:spcBef>
          <a:spcPct val="20000"/>
        </a:spcBef>
        <a:buFont typeface="Arial"/>
        <a:buChar char="•"/>
        <a:defRPr sz="1800" kern="1200">
          <a:solidFill>
            <a:schemeClr val="tx1"/>
          </a:solidFill>
          <a:latin typeface="+mn-lt"/>
          <a:ea typeface="+mn-ea"/>
          <a:cs typeface="+mn-cs"/>
        </a:defRPr>
      </a:lvl9pPr>
    </p:bodyStyle>
    <p:otherStyle>
      <a:defPPr>
        <a:defRPr lang="en-US"/>
      </a:defPPr>
      <a:lvl1pPr marL="0" algn="l" defTabSz="411480" rtl="0" eaLnBrk="1" latinLnBrk="0" hangingPunct="1">
        <a:defRPr sz="1620" kern="1200">
          <a:solidFill>
            <a:schemeClr val="tx1"/>
          </a:solidFill>
          <a:latin typeface="+mn-lt"/>
          <a:ea typeface="+mn-ea"/>
          <a:cs typeface="+mn-cs"/>
        </a:defRPr>
      </a:lvl1pPr>
      <a:lvl2pPr marL="411480" algn="l" defTabSz="411480" rtl="0" eaLnBrk="1" latinLnBrk="0" hangingPunct="1">
        <a:defRPr sz="1620" kern="1200">
          <a:solidFill>
            <a:schemeClr val="tx1"/>
          </a:solidFill>
          <a:latin typeface="+mn-lt"/>
          <a:ea typeface="+mn-ea"/>
          <a:cs typeface="+mn-cs"/>
        </a:defRPr>
      </a:lvl2pPr>
      <a:lvl3pPr marL="822960" algn="l" defTabSz="411480" rtl="0" eaLnBrk="1" latinLnBrk="0" hangingPunct="1">
        <a:defRPr sz="1620" kern="1200">
          <a:solidFill>
            <a:schemeClr val="tx1"/>
          </a:solidFill>
          <a:latin typeface="+mn-lt"/>
          <a:ea typeface="+mn-ea"/>
          <a:cs typeface="+mn-cs"/>
        </a:defRPr>
      </a:lvl3pPr>
      <a:lvl4pPr marL="1234440" algn="l" defTabSz="411480" rtl="0" eaLnBrk="1" latinLnBrk="0" hangingPunct="1">
        <a:defRPr sz="1620" kern="1200">
          <a:solidFill>
            <a:schemeClr val="tx1"/>
          </a:solidFill>
          <a:latin typeface="+mn-lt"/>
          <a:ea typeface="+mn-ea"/>
          <a:cs typeface="+mn-cs"/>
        </a:defRPr>
      </a:lvl4pPr>
      <a:lvl5pPr marL="1645920" algn="l" defTabSz="411480" rtl="0" eaLnBrk="1" latinLnBrk="0" hangingPunct="1">
        <a:defRPr sz="1620" kern="1200">
          <a:solidFill>
            <a:schemeClr val="tx1"/>
          </a:solidFill>
          <a:latin typeface="+mn-lt"/>
          <a:ea typeface="+mn-ea"/>
          <a:cs typeface="+mn-cs"/>
        </a:defRPr>
      </a:lvl5pPr>
      <a:lvl6pPr marL="2057400" algn="l" defTabSz="411480" rtl="0" eaLnBrk="1" latinLnBrk="0" hangingPunct="1">
        <a:defRPr sz="1620" kern="1200">
          <a:solidFill>
            <a:schemeClr val="tx1"/>
          </a:solidFill>
          <a:latin typeface="+mn-lt"/>
          <a:ea typeface="+mn-ea"/>
          <a:cs typeface="+mn-cs"/>
        </a:defRPr>
      </a:lvl6pPr>
      <a:lvl7pPr marL="2468880" algn="l" defTabSz="411480" rtl="0" eaLnBrk="1" latinLnBrk="0" hangingPunct="1">
        <a:defRPr sz="1620" kern="1200">
          <a:solidFill>
            <a:schemeClr val="tx1"/>
          </a:solidFill>
          <a:latin typeface="+mn-lt"/>
          <a:ea typeface="+mn-ea"/>
          <a:cs typeface="+mn-cs"/>
        </a:defRPr>
      </a:lvl7pPr>
      <a:lvl8pPr marL="2880360" algn="l" defTabSz="411480" rtl="0" eaLnBrk="1" latinLnBrk="0" hangingPunct="1">
        <a:defRPr sz="1620" kern="1200">
          <a:solidFill>
            <a:schemeClr val="tx1"/>
          </a:solidFill>
          <a:latin typeface="+mn-lt"/>
          <a:ea typeface="+mn-ea"/>
          <a:cs typeface="+mn-cs"/>
        </a:defRPr>
      </a:lvl8pPr>
      <a:lvl9pPr marL="3291840" algn="l" defTabSz="41148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2.jp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12.jp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6EBF06A5-4173-45DE-87B1-0791E098A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C7D779C-FAAA-A346-9263-C8E12E0E4646}"/>
              </a:ext>
            </a:extLst>
          </p:cNvPr>
          <p:cNvPicPr>
            <a:picLocks noChangeAspect="1"/>
          </p:cNvPicPr>
          <p:nvPr/>
        </p:nvPicPr>
        <p:blipFill rotWithShape="1">
          <a:blip r:embed="rId3"/>
          <a:srcRect l="19078" r="14951" b="1"/>
          <a:stretch/>
        </p:blipFill>
        <p:spPr>
          <a:xfrm>
            <a:off x="4133691" y="392853"/>
            <a:ext cx="5010309" cy="4272029"/>
          </a:xfrm>
          <a:custGeom>
            <a:avLst/>
            <a:gdLst/>
            <a:ahLst/>
            <a:cxnLst/>
            <a:rect l="l" t="t" r="r" b="b"/>
            <a:pathLst>
              <a:path w="6680411" h="5696039">
                <a:moveTo>
                  <a:pt x="3592766" y="0"/>
                </a:moveTo>
                <a:lnTo>
                  <a:pt x="4718262" y="0"/>
                </a:lnTo>
                <a:lnTo>
                  <a:pt x="4718262" y="2"/>
                </a:lnTo>
                <a:lnTo>
                  <a:pt x="6680411" y="2"/>
                </a:lnTo>
                <a:lnTo>
                  <a:pt x="6680411" y="5696022"/>
                </a:lnTo>
                <a:lnTo>
                  <a:pt x="3888773" y="5696022"/>
                </a:lnTo>
                <a:lnTo>
                  <a:pt x="3888773" y="5696039"/>
                </a:lnTo>
                <a:lnTo>
                  <a:pt x="0" y="5696039"/>
                </a:lnTo>
                <a:lnTo>
                  <a:pt x="2763278" y="19"/>
                </a:lnTo>
                <a:lnTo>
                  <a:pt x="3447183" y="19"/>
                </a:lnTo>
                <a:lnTo>
                  <a:pt x="3447183" y="2"/>
                </a:lnTo>
                <a:lnTo>
                  <a:pt x="3592765" y="2"/>
                </a:lnTo>
                <a:close/>
              </a:path>
            </a:pathLst>
          </a:custGeom>
        </p:spPr>
      </p:pic>
      <p:sp>
        <p:nvSpPr>
          <p:cNvPr id="14" name="Freeform: Shape 13">
            <a:extLst>
              <a:ext uri="{FF2B5EF4-FFF2-40B4-BE49-F238E27FC236}">
                <a16:creationId xmlns:a16="http://schemas.microsoft.com/office/drawing/2014/main" id="{206E9F47-DC46-4A02-B5DB-26B56C39C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2853"/>
            <a:ext cx="5850331" cy="4272015"/>
          </a:xfrm>
          <a:custGeom>
            <a:avLst/>
            <a:gdLst>
              <a:gd name="connsiteX0" fmla="*/ 0 w 7800441"/>
              <a:gd name="connsiteY0" fmla="*/ 0 h 5696020"/>
              <a:gd name="connsiteX1" fmla="*/ 7800441 w 7800441"/>
              <a:gd name="connsiteY1" fmla="*/ 0 h 5696020"/>
              <a:gd name="connsiteX2" fmla="*/ 5037161 w 7800441"/>
              <a:gd name="connsiteY2" fmla="*/ 5696020 h 5696020"/>
              <a:gd name="connsiteX3" fmla="*/ 0 w 7800441"/>
              <a:gd name="connsiteY3" fmla="*/ 5696020 h 5696020"/>
            </a:gdLst>
            <a:ahLst/>
            <a:cxnLst>
              <a:cxn ang="0">
                <a:pos x="connsiteX0" y="connsiteY0"/>
              </a:cxn>
              <a:cxn ang="0">
                <a:pos x="connsiteX1" y="connsiteY1"/>
              </a:cxn>
              <a:cxn ang="0">
                <a:pos x="connsiteX2" y="connsiteY2"/>
              </a:cxn>
              <a:cxn ang="0">
                <a:pos x="connsiteX3" y="connsiteY3"/>
              </a:cxn>
            </a:cxnLst>
            <a:rect l="l" t="t" r="r" b="b"/>
            <a:pathLst>
              <a:path w="7800441" h="5696020">
                <a:moveTo>
                  <a:pt x="0" y="0"/>
                </a:moveTo>
                <a:lnTo>
                  <a:pt x="7800441" y="0"/>
                </a:lnTo>
                <a:lnTo>
                  <a:pt x="5037161" y="5696020"/>
                </a:lnTo>
                <a:lnTo>
                  <a:pt x="0" y="569602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Title 1"/>
          <p:cNvSpPr>
            <a:spLocks noGrp="1"/>
          </p:cNvSpPr>
          <p:nvPr>
            <p:ph type="title"/>
          </p:nvPr>
        </p:nvSpPr>
        <p:spPr>
          <a:xfrm>
            <a:off x="184826" y="938728"/>
            <a:ext cx="5321029" cy="821531"/>
          </a:xfrm>
        </p:spPr>
        <p:txBody>
          <a:bodyPr vert="horz" lIns="91440" tIns="45720" rIns="91440" bIns="45720" rtlCol="0" anchor="ctr">
            <a:normAutofit fontScale="90000"/>
          </a:bodyPr>
          <a:lstStyle/>
          <a:p>
            <a:pPr defTabSz="914400">
              <a:lnSpc>
                <a:spcPct val="90000"/>
              </a:lnSpc>
            </a:pPr>
            <a:r>
              <a:rPr lang="en-US" sz="2400" dirty="0">
                <a:solidFill>
                  <a:schemeClr val="bg2">
                    <a:lumMod val="40000"/>
                    <a:lumOff val="60000"/>
                  </a:schemeClr>
                </a:solidFill>
                <a:latin typeface="Calibri" panose="020F0502020204030204" pitchFamily="34" charset="0"/>
                <a:cs typeface="Calibri" panose="020F0502020204030204" pitchFamily="34" charset="0"/>
              </a:rPr>
              <a:t>Space Technology Mission Directorate</a:t>
            </a:r>
            <a:br>
              <a:rPr lang="en-US" sz="2400" dirty="0">
                <a:solidFill>
                  <a:srgbClr val="FFFFFF"/>
                </a:solidFill>
                <a:latin typeface="Calibri" panose="020F0502020204030204" pitchFamily="34" charset="0"/>
                <a:cs typeface="Calibri" panose="020F0502020204030204" pitchFamily="34" charset="0"/>
              </a:rPr>
            </a:br>
            <a:r>
              <a:rPr lang="en-US" sz="2400" dirty="0">
                <a:solidFill>
                  <a:srgbClr val="FFFFFF"/>
                </a:solidFill>
                <a:latin typeface="Calibri" panose="020F0502020204030204" pitchFamily="34" charset="0"/>
                <a:cs typeface="Calibri" panose="020F0502020204030204" pitchFamily="34" charset="0"/>
              </a:rPr>
              <a:t>Small Spacecraft Technology</a:t>
            </a:r>
            <a:br>
              <a:rPr lang="en-US" sz="1100" dirty="0">
                <a:solidFill>
                  <a:srgbClr val="FFFFFF"/>
                </a:solidFill>
                <a:latin typeface="+mj-lt"/>
                <a:cs typeface="+mj-cs"/>
              </a:rPr>
            </a:br>
            <a:endParaRPr lang="en-US" sz="1100" cap="none" dirty="0">
              <a:solidFill>
                <a:srgbClr val="FFFFFF"/>
              </a:solidFill>
              <a:latin typeface="+mj-lt"/>
              <a:cs typeface="+mj-cs"/>
            </a:endParaRPr>
          </a:p>
        </p:txBody>
      </p:sp>
      <p:sp>
        <p:nvSpPr>
          <p:cNvPr id="3" name="Text Placeholder 2"/>
          <p:cNvSpPr>
            <a:spLocks noGrp="1"/>
          </p:cNvSpPr>
          <p:nvPr>
            <p:ph type="body" idx="1"/>
          </p:nvPr>
        </p:nvSpPr>
        <p:spPr>
          <a:xfrm>
            <a:off x="184826" y="1993412"/>
            <a:ext cx="4863829" cy="2657475"/>
          </a:xfrm>
        </p:spPr>
        <p:txBody>
          <a:bodyPr vert="horz" lIns="91440" tIns="45720" rIns="91440" bIns="45720" rtlCol="0" anchor="t">
            <a:normAutofit/>
          </a:bodyPr>
          <a:lstStyle/>
          <a:p>
            <a:pPr defTabSz="914400">
              <a:lnSpc>
                <a:spcPct val="90000"/>
              </a:lnSpc>
            </a:pPr>
            <a:r>
              <a:rPr lang="en-US" sz="180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rPr>
              <a:t>Roger Hunter</a:t>
            </a:r>
          </a:p>
          <a:p>
            <a:pPr defTabSz="914400">
              <a:lnSpc>
                <a:spcPct val="90000"/>
              </a:lnSpc>
            </a:pPr>
            <a:r>
              <a:rPr lang="en-US" sz="180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rPr>
              <a:t>Program Manager, </a:t>
            </a:r>
          </a:p>
          <a:p>
            <a:pPr defTabSz="914400">
              <a:lnSpc>
                <a:spcPct val="90000"/>
              </a:lnSpc>
            </a:pPr>
            <a:r>
              <a:rPr lang="en-US" sz="180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rPr>
              <a:t>Small Spacecraft Technology </a:t>
            </a:r>
          </a:p>
          <a:p>
            <a:pPr defTabSz="914400">
              <a:lnSpc>
                <a:spcPct val="90000"/>
              </a:lnSpc>
            </a:pPr>
            <a:r>
              <a:rPr lang="en-US" sz="180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rPr>
              <a:t>NASA Ames Research Center</a:t>
            </a:r>
          </a:p>
          <a:p>
            <a:pPr indent="-228600" defTabSz="914400">
              <a:lnSpc>
                <a:spcPct val="90000"/>
              </a:lnSpc>
              <a:buFont typeface="Arial" panose="020B0604020202020204" pitchFamily="34" charset="0"/>
              <a:buChar char="•"/>
            </a:pPr>
            <a:endParaRPr lang="en-US" sz="180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endParaRPr>
          </a:p>
          <a:p>
            <a:pPr defTabSz="914400">
              <a:lnSpc>
                <a:spcPct val="90000"/>
              </a:lnSpc>
            </a:pPr>
            <a:r>
              <a:rPr lang="en-US" sz="180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rPr>
              <a:t>4S Symposium</a:t>
            </a:r>
          </a:p>
          <a:p>
            <a:pPr defTabSz="914400">
              <a:lnSpc>
                <a:spcPct val="90000"/>
              </a:lnSpc>
            </a:pPr>
            <a:r>
              <a:rPr lang="en-US" sz="1800" dirty="0" err="1">
                <a:solidFill>
                  <a:srgbClr val="FFFFFF"/>
                </a:solidFill>
                <a:latin typeface="Helvetica Neue" panose="02000503000000020004" pitchFamily="2" charset="0"/>
                <a:ea typeface="Helvetica Neue" panose="02000503000000020004" pitchFamily="2" charset="0"/>
                <a:cs typeface="Helvetica Neue" panose="02000503000000020004" pitchFamily="2" charset="0"/>
              </a:rPr>
              <a:t>Vilamoura</a:t>
            </a:r>
            <a:r>
              <a:rPr lang="en-US" sz="180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rPr>
              <a:t>, Portugal</a:t>
            </a:r>
          </a:p>
          <a:p>
            <a:pPr defTabSz="914400">
              <a:lnSpc>
                <a:spcPct val="90000"/>
              </a:lnSpc>
            </a:pPr>
            <a:r>
              <a:rPr lang="en-US" sz="180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rPr>
              <a:t>16-20 May 2022</a:t>
            </a:r>
          </a:p>
        </p:txBody>
      </p:sp>
      <p:pic>
        <p:nvPicPr>
          <p:cNvPr id="27" name="Picture 26" descr="niw_print1500x1247ppi.png">
            <a:extLst>
              <a:ext uri="{FF2B5EF4-FFF2-40B4-BE49-F238E27FC236}">
                <a16:creationId xmlns:a16="http://schemas.microsoft.com/office/drawing/2014/main" id="{EC811761-D693-9B46-A0F1-2E3E7C9A09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78570" y="465236"/>
            <a:ext cx="606539" cy="489382"/>
          </a:xfrm>
          <a:prstGeom prst="rect">
            <a:avLst/>
          </a:prstGeom>
        </p:spPr>
      </p:pic>
      <p:cxnSp>
        <p:nvCxnSpPr>
          <p:cNvPr id="28" name="Straight Connector 27">
            <a:extLst>
              <a:ext uri="{FF2B5EF4-FFF2-40B4-BE49-F238E27FC236}">
                <a16:creationId xmlns:a16="http://schemas.microsoft.com/office/drawing/2014/main" id="{9D4ED760-F4AF-DD4D-933F-938E40268C17}"/>
              </a:ext>
            </a:extLst>
          </p:cNvPr>
          <p:cNvCxnSpPr>
            <a:cxnSpLocks/>
          </p:cNvCxnSpPr>
          <p:nvPr/>
        </p:nvCxnSpPr>
        <p:spPr>
          <a:xfrm>
            <a:off x="8422831" y="432484"/>
            <a:ext cx="0" cy="568196"/>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9" name="TextBox 11">
            <a:extLst>
              <a:ext uri="{FF2B5EF4-FFF2-40B4-BE49-F238E27FC236}">
                <a16:creationId xmlns:a16="http://schemas.microsoft.com/office/drawing/2014/main" id="{E05984D8-6D72-7141-A097-77586FF41FC5}"/>
              </a:ext>
            </a:extLst>
          </p:cNvPr>
          <p:cNvSpPr txBox="1">
            <a:spLocks noChangeArrowheads="1"/>
          </p:cNvSpPr>
          <p:nvPr/>
        </p:nvSpPr>
        <p:spPr bwMode="auto">
          <a:xfrm>
            <a:off x="7018512" y="508788"/>
            <a:ext cx="13708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37931725" indent="-37474525"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defTabSz="411480" eaLnBrk="1" fontAlgn="base" hangingPunct="1">
              <a:spcBef>
                <a:spcPct val="0"/>
              </a:spcBef>
              <a:spcAft>
                <a:spcPct val="0"/>
              </a:spcAft>
            </a:pPr>
            <a:r>
              <a:rPr lang="en-US" sz="900" dirty="0">
                <a:solidFill>
                  <a:prstClr val="white"/>
                </a:solidFill>
                <a:latin typeface="Calibri" panose="020F0502020204030204" pitchFamily="34" charset="0"/>
                <a:cs typeface="Calibri" panose="020F0502020204030204" pitchFamily="34" charset="0"/>
              </a:rPr>
              <a:t>National Aeronautics and</a:t>
            </a:r>
          </a:p>
          <a:p>
            <a:pPr algn="r" defTabSz="411480" eaLnBrk="1" fontAlgn="base" hangingPunct="1">
              <a:spcBef>
                <a:spcPct val="0"/>
              </a:spcBef>
              <a:spcAft>
                <a:spcPct val="0"/>
              </a:spcAft>
            </a:pPr>
            <a:r>
              <a:rPr lang="en-US" sz="900" dirty="0">
                <a:solidFill>
                  <a:prstClr val="white"/>
                </a:solidFill>
                <a:latin typeface="Calibri" panose="020F0502020204030204" pitchFamily="34" charset="0"/>
                <a:cs typeface="Calibri" panose="020F0502020204030204" pitchFamily="34" charset="0"/>
              </a:rPr>
              <a:t>Space Administration</a:t>
            </a:r>
          </a:p>
        </p:txBody>
      </p:sp>
      <p:sp>
        <p:nvSpPr>
          <p:cNvPr id="8" name="TextBox 7">
            <a:extLst>
              <a:ext uri="{FF2B5EF4-FFF2-40B4-BE49-F238E27FC236}">
                <a16:creationId xmlns:a16="http://schemas.microsoft.com/office/drawing/2014/main" id="{3E950AE1-0D8A-734C-960A-445A53E43402}"/>
              </a:ext>
            </a:extLst>
          </p:cNvPr>
          <p:cNvSpPr txBox="1"/>
          <p:nvPr/>
        </p:nvSpPr>
        <p:spPr>
          <a:xfrm>
            <a:off x="184826" y="4791456"/>
            <a:ext cx="1032655" cy="246221"/>
          </a:xfrm>
          <a:prstGeom prst="rect">
            <a:avLst/>
          </a:prstGeom>
          <a:noFill/>
        </p:spPr>
        <p:txBody>
          <a:bodyPr wrap="none" rtlCol="0">
            <a:spAutoFit/>
          </a:bodyPr>
          <a:lstStyle/>
          <a:p>
            <a:r>
              <a:rPr lang="en-US" sz="1000"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www.nasa.gov</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0" name="Picture 9" descr="A picture containing text&#10;&#10;Description automatically generated">
            <a:extLst>
              <a:ext uri="{FF2B5EF4-FFF2-40B4-BE49-F238E27FC236}">
                <a16:creationId xmlns:a16="http://schemas.microsoft.com/office/drawing/2014/main" id="{FBACE070-7EFD-D14F-803C-CA95810C53D2}"/>
              </a:ext>
            </a:extLst>
          </p:cNvPr>
          <p:cNvPicPr>
            <a:picLocks noChangeAspect="1"/>
          </p:cNvPicPr>
          <p:nvPr/>
        </p:nvPicPr>
        <p:blipFill>
          <a:blip r:embed="rId5"/>
          <a:stretch>
            <a:fillRect/>
          </a:stretch>
        </p:blipFill>
        <p:spPr>
          <a:xfrm>
            <a:off x="2845340" y="4187085"/>
            <a:ext cx="876300" cy="396240"/>
          </a:xfrm>
          <a:prstGeom prst="rect">
            <a:avLst/>
          </a:prstGeom>
        </p:spPr>
      </p:pic>
    </p:spTree>
    <p:extLst>
      <p:ext uri="{BB962C8B-B14F-4D97-AF65-F5344CB8AC3E}">
        <p14:creationId xmlns:p14="http://schemas.microsoft.com/office/powerpoint/2010/main" val="144839083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9709" y="81430"/>
            <a:ext cx="7610922" cy="411480"/>
          </a:xfrm>
        </p:spPr>
        <p:txBody>
          <a:bodyPr>
            <a:noAutofit/>
          </a:bodyPr>
          <a:lstStyle/>
          <a:p>
            <a:r>
              <a:rPr lang="en-US" sz="2400" dirty="0">
                <a:latin typeface="Helvetica Neue" panose="02000503000000020004" pitchFamily="2" charset="0"/>
                <a:ea typeface="Helvetica Neue" panose="02000503000000020004" pitchFamily="2" charset="0"/>
                <a:cs typeface="Helvetica Neue" panose="02000503000000020004" pitchFamily="2" charset="0"/>
              </a:rPr>
              <a:t>NASA Organizational Chart </a:t>
            </a:r>
          </a:p>
        </p:txBody>
      </p:sp>
      <p:sp>
        <p:nvSpPr>
          <p:cNvPr id="3" name="Slide Number Placeholder 2"/>
          <p:cNvSpPr>
            <a:spLocks noGrp="1"/>
          </p:cNvSpPr>
          <p:nvPr>
            <p:ph type="sldNum" sz="quarter" idx="4"/>
          </p:nvPr>
        </p:nvSpPr>
        <p:spPr/>
        <p:txBody>
          <a:bodyPr/>
          <a:lstStyle/>
          <a:p>
            <a:fld id="{919F2107-1728-CF4B-B9CE-67131BF22805}" type="slidenum">
              <a:rPr lang="en-US" smtClean="0"/>
              <a:pPr/>
              <a:t>2</a:t>
            </a:fld>
            <a:endParaRPr lang="en-US"/>
          </a:p>
        </p:txBody>
      </p:sp>
      <p:sp>
        <p:nvSpPr>
          <p:cNvPr id="8" name="Rectangle 7">
            <a:extLst>
              <a:ext uri="{FF2B5EF4-FFF2-40B4-BE49-F238E27FC236}">
                <a16:creationId xmlns:a16="http://schemas.microsoft.com/office/drawing/2014/main" id="{9F8CB8CF-7FC4-0C40-A59B-0BEF2549E33D}"/>
              </a:ext>
            </a:extLst>
          </p:cNvPr>
          <p:cNvSpPr/>
          <p:nvPr/>
        </p:nvSpPr>
        <p:spPr>
          <a:xfrm>
            <a:off x="0" y="-9144"/>
            <a:ext cx="9153144" cy="7223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6C60E70-9AC0-1843-84A7-74FC0AA4137F}"/>
              </a:ext>
            </a:extLst>
          </p:cNvPr>
          <p:cNvPicPr>
            <a:picLocks noChangeAspect="1"/>
          </p:cNvPicPr>
          <p:nvPr/>
        </p:nvPicPr>
        <p:blipFill rotWithShape="1">
          <a:blip r:embed="rId3"/>
          <a:srcRect l="25001" t="23112" r="27000" b="21773"/>
          <a:stretch/>
        </p:blipFill>
        <p:spPr>
          <a:xfrm>
            <a:off x="709654" y="-10010"/>
            <a:ext cx="7958772" cy="5140510"/>
          </a:xfrm>
          <a:prstGeom prst="rect">
            <a:avLst/>
          </a:prstGeom>
        </p:spPr>
      </p:pic>
      <p:sp>
        <p:nvSpPr>
          <p:cNvPr id="9" name="Rectangle 8">
            <a:extLst>
              <a:ext uri="{FF2B5EF4-FFF2-40B4-BE49-F238E27FC236}">
                <a16:creationId xmlns:a16="http://schemas.microsoft.com/office/drawing/2014/main" id="{B8C73BE6-A3BA-7943-A34F-B7724E1E17F1}"/>
              </a:ext>
            </a:extLst>
          </p:cNvPr>
          <p:cNvSpPr/>
          <p:nvPr/>
        </p:nvSpPr>
        <p:spPr>
          <a:xfrm>
            <a:off x="155448" y="4718304"/>
            <a:ext cx="941832" cy="375620"/>
          </a:xfrm>
          <a:prstGeom prst="rect">
            <a:avLst/>
          </a:prstGeom>
          <a:solidFill>
            <a:schemeClr val="bg1"/>
          </a:solidFill>
          <a:ln>
            <a:noFill/>
          </a:ln>
          <a:effectLst>
            <a:outerShdw blurRad="50800" dist="50800" dir="5400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0812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2F2DBD-29DA-BE43-8A1A-758C571C3B43}"/>
              </a:ext>
            </a:extLst>
          </p:cNvPr>
          <p:cNvSpPr>
            <a:spLocks noChangeAspect="1"/>
          </p:cNvSpPr>
          <p:nvPr/>
        </p:nvSpPr>
        <p:spPr>
          <a:xfrm>
            <a:off x="4087776" y="680126"/>
            <a:ext cx="1801489" cy="4285519"/>
          </a:xfrm>
          <a:prstGeom prst="rect">
            <a:avLst/>
          </a:prstGeom>
          <a:gradFill flip="none" rotWithShape="1">
            <a:gsLst>
              <a:gs pos="72000">
                <a:srgbClr val="FFFFFF">
                  <a:alpha val="50000"/>
                </a:srgbClr>
              </a:gs>
              <a:gs pos="17000">
                <a:srgbClr val="FFFFFF"/>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2A24204E-A9E8-5F4D-A066-8952458D0C00}"/>
              </a:ext>
            </a:extLst>
          </p:cNvPr>
          <p:cNvPicPr>
            <a:picLocks noChangeAspect="1"/>
          </p:cNvPicPr>
          <p:nvPr/>
        </p:nvPicPr>
        <p:blipFill>
          <a:blip r:embed="rId3">
            <a:alphaModFix amt="38000"/>
          </a:blip>
          <a:stretch>
            <a:fillRect/>
          </a:stretch>
        </p:blipFill>
        <p:spPr>
          <a:xfrm>
            <a:off x="0" y="9144"/>
            <a:ext cx="9144000" cy="5143500"/>
          </a:xfrm>
          <a:prstGeom prst="rect">
            <a:avLst/>
          </a:prstGeom>
          <a:effectLst/>
        </p:spPr>
      </p:pic>
      <p:sp>
        <p:nvSpPr>
          <p:cNvPr id="2" name="Content Placeholder 1">
            <a:extLst>
              <a:ext uri="{FF2B5EF4-FFF2-40B4-BE49-F238E27FC236}">
                <a16:creationId xmlns:a16="http://schemas.microsoft.com/office/drawing/2014/main" id="{62093232-B552-7B4D-933F-76F68509201C}"/>
              </a:ext>
            </a:extLst>
          </p:cNvPr>
          <p:cNvSpPr>
            <a:spLocks noGrp="1"/>
          </p:cNvSpPr>
          <p:nvPr>
            <p:ph idx="1"/>
          </p:nvPr>
        </p:nvSpPr>
        <p:spPr>
          <a:xfrm>
            <a:off x="420624" y="725833"/>
            <a:ext cx="8266176" cy="4255266"/>
          </a:xfrm>
        </p:spPr>
        <p:txBody>
          <a:bodyPr anchor="ctr">
            <a:noAutofit/>
          </a:bodyPr>
          <a:lstStyle/>
          <a:p>
            <a:pPr>
              <a:spcAft>
                <a:spcPts val="750"/>
              </a:spcAft>
            </a:pPr>
            <a:r>
              <a:rPr lang="en-US" sz="1800" dirty="0">
                <a:latin typeface="Helvetica Neue" panose="02000503000000020004" pitchFamily="2" charset="0"/>
                <a:ea typeface="Helvetica Neue" panose="02000503000000020004" pitchFamily="2" charset="0"/>
                <a:cs typeface="Helvetica Neue" panose="02000503000000020004" pitchFamily="2" charset="0"/>
              </a:rPr>
              <a:t>The Small Spacecraft Technology program </a:t>
            </a:r>
            <a:r>
              <a:rPr lang="en-US" sz="1800" b="1" dirty="0">
                <a:latin typeface="Helvetica Neue" panose="02000503000000020004" pitchFamily="2" charset="0"/>
                <a:ea typeface="Helvetica Neue" panose="02000503000000020004" pitchFamily="2" charset="0"/>
                <a:cs typeface="Helvetica Neue" panose="02000503000000020004" pitchFamily="2" charset="0"/>
              </a:rPr>
              <a:t>expands U.S. capability to execute unique missions through rapid development and demonstration</a:t>
            </a:r>
            <a:r>
              <a:rPr lang="en-US" sz="1800" dirty="0">
                <a:latin typeface="Helvetica Neue" panose="02000503000000020004" pitchFamily="2" charset="0"/>
                <a:ea typeface="Helvetica Neue" panose="02000503000000020004" pitchFamily="2" charset="0"/>
                <a:cs typeface="Helvetica Neue" panose="02000503000000020004" pitchFamily="2" charset="0"/>
              </a:rPr>
              <a:t> of capabilities for small spacecraft applicable to exploration, science and the commercial space sector.</a:t>
            </a:r>
          </a:p>
          <a:p>
            <a:pPr marL="214304" indent="-214304">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Enable execution of missions at much </a:t>
            </a:r>
            <a:r>
              <a:rPr lang="en-US" sz="1800" b="1" dirty="0">
                <a:latin typeface="Helvetica Neue" panose="02000503000000020004" pitchFamily="2" charset="0"/>
                <a:ea typeface="Helvetica Neue" panose="02000503000000020004" pitchFamily="2" charset="0"/>
                <a:cs typeface="Helvetica Neue" panose="02000503000000020004" pitchFamily="2" charset="0"/>
              </a:rPr>
              <a:t>lower cost </a:t>
            </a:r>
            <a:r>
              <a:rPr lang="en-US" sz="1800" dirty="0">
                <a:latin typeface="Helvetica Neue" panose="02000503000000020004" pitchFamily="2" charset="0"/>
                <a:ea typeface="Helvetica Neue" panose="02000503000000020004" pitchFamily="2" charset="0"/>
                <a:cs typeface="Helvetica Neue" panose="02000503000000020004" pitchFamily="2" charset="0"/>
              </a:rPr>
              <a:t>than previously possible. </a:t>
            </a:r>
          </a:p>
          <a:p>
            <a:pPr marL="214304" indent="-214304">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Substantially </a:t>
            </a:r>
            <a:r>
              <a:rPr lang="en-US" sz="1800" b="1" dirty="0">
                <a:latin typeface="Helvetica Neue" panose="02000503000000020004" pitchFamily="2" charset="0"/>
                <a:ea typeface="Helvetica Neue" panose="02000503000000020004" pitchFamily="2" charset="0"/>
                <a:cs typeface="Helvetica Neue" panose="02000503000000020004" pitchFamily="2" charset="0"/>
              </a:rPr>
              <a:t>reduce time </a:t>
            </a:r>
            <a:r>
              <a:rPr lang="en-US" sz="1800" dirty="0">
                <a:latin typeface="Helvetica Neue" panose="02000503000000020004" pitchFamily="2" charset="0"/>
                <a:ea typeface="Helvetica Neue" panose="02000503000000020004" pitchFamily="2" charset="0"/>
                <a:cs typeface="Helvetica Neue" panose="02000503000000020004" pitchFamily="2" charset="0"/>
              </a:rPr>
              <a:t>required for development of spacecraft. </a:t>
            </a:r>
          </a:p>
          <a:p>
            <a:pPr marL="214304" indent="-214304">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Enable and demonstrate </a:t>
            </a:r>
            <a:r>
              <a:rPr lang="en-US" sz="1800" b="1" dirty="0">
                <a:latin typeface="Helvetica Neue" panose="02000503000000020004" pitchFamily="2" charset="0"/>
                <a:ea typeface="Helvetica Neue" panose="02000503000000020004" pitchFamily="2" charset="0"/>
                <a:cs typeface="Helvetica Neue" panose="02000503000000020004" pitchFamily="2" charset="0"/>
              </a:rPr>
              <a:t>new mission architectures</a:t>
            </a:r>
            <a:r>
              <a:rPr lang="en-US" sz="1800" dirty="0">
                <a:latin typeface="Helvetica Neue" panose="02000503000000020004" pitchFamily="2" charset="0"/>
                <a:ea typeface="Helvetica Neue" panose="02000503000000020004" pitchFamily="2" charset="0"/>
                <a:cs typeface="Helvetica Neue" panose="02000503000000020004" pitchFamily="2" charset="0"/>
              </a:rPr>
              <a:t>.</a:t>
            </a:r>
          </a:p>
          <a:p>
            <a:pPr marL="214304" indent="-214304">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Expand the capability of small spacecraft to execute missions at </a:t>
            </a:r>
            <a:r>
              <a:rPr lang="en-US" sz="1800" b="1" dirty="0">
                <a:latin typeface="Helvetica Neue" panose="02000503000000020004" pitchFamily="2" charset="0"/>
                <a:ea typeface="Helvetica Neue" panose="02000503000000020004" pitchFamily="2" charset="0"/>
                <a:cs typeface="Helvetica Neue" panose="02000503000000020004" pitchFamily="2" charset="0"/>
              </a:rPr>
              <a:t>new destinations </a:t>
            </a:r>
            <a:r>
              <a:rPr lang="en-US" sz="1800" dirty="0">
                <a:latin typeface="Helvetica Neue" panose="02000503000000020004" pitchFamily="2" charset="0"/>
                <a:ea typeface="Helvetica Neue" panose="02000503000000020004" pitchFamily="2" charset="0"/>
                <a:cs typeface="Helvetica Neue" panose="02000503000000020004" pitchFamily="2" charset="0"/>
              </a:rPr>
              <a:t>and in challenging new environments. </a:t>
            </a:r>
          </a:p>
          <a:p>
            <a:pPr marL="214304" indent="-214304">
              <a:buFont typeface="Arial" panose="020B0604020202020204" pitchFamily="34" charset="0"/>
              <a:buChar char="•"/>
            </a:pPr>
            <a:r>
              <a:rPr lang="en-US" sz="1800" dirty="0">
                <a:latin typeface="Helvetica Neue" panose="02000503000000020004" pitchFamily="2" charset="0"/>
                <a:ea typeface="Helvetica Neue" panose="02000503000000020004" pitchFamily="2" charset="0"/>
                <a:cs typeface="Helvetica Neue" panose="02000503000000020004" pitchFamily="2" charset="0"/>
              </a:rPr>
              <a:t>Enable the </a:t>
            </a:r>
            <a:r>
              <a:rPr lang="en-US" sz="1800" b="1" dirty="0">
                <a:latin typeface="Helvetica Neue" panose="02000503000000020004" pitchFamily="2" charset="0"/>
                <a:ea typeface="Helvetica Neue" panose="02000503000000020004" pitchFamily="2" charset="0"/>
                <a:cs typeface="Helvetica Neue" panose="02000503000000020004" pitchFamily="2" charset="0"/>
              </a:rPr>
              <a:t>augmentation of existing assets and future missions </a:t>
            </a:r>
            <a:r>
              <a:rPr lang="en-US" sz="1800" dirty="0">
                <a:latin typeface="Helvetica Neue" panose="02000503000000020004" pitchFamily="2" charset="0"/>
                <a:ea typeface="Helvetica Neue" panose="02000503000000020004" pitchFamily="2" charset="0"/>
                <a:cs typeface="Helvetica Neue" panose="02000503000000020004" pitchFamily="2" charset="0"/>
              </a:rPr>
              <a:t>with supporting small spacecraft. </a:t>
            </a:r>
          </a:p>
        </p:txBody>
      </p:sp>
      <p:sp>
        <p:nvSpPr>
          <p:cNvPr id="3" name="Title 2">
            <a:extLst>
              <a:ext uri="{FF2B5EF4-FFF2-40B4-BE49-F238E27FC236}">
                <a16:creationId xmlns:a16="http://schemas.microsoft.com/office/drawing/2014/main" id="{5AB5A7F6-30ED-0A4F-B2B7-CAE7C42C4EDF}"/>
              </a:ext>
            </a:extLst>
          </p:cNvPr>
          <p:cNvSpPr>
            <a:spLocks noGrp="1"/>
          </p:cNvSpPr>
          <p:nvPr>
            <p:ph type="title"/>
          </p:nvPr>
        </p:nvSpPr>
        <p:spPr>
          <a:xfrm>
            <a:off x="677997" y="81430"/>
            <a:ext cx="7610922"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NASA Small Spacecraft Technology Objectives</a:t>
            </a:r>
          </a:p>
        </p:txBody>
      </p:sp>
      <p:sp>
        <p:nvSpPr>
          <p:cNvPr id="4" name="Slide Number Placeholder 3">
            <a:extLst>
              <a:ext uri="{FF2B5EF4-FFF2-40B4-BE49-F238E27FC236}">
                <a16:creationId xmlns:a16="http://schemas.microsoft.com/office/drawing/2014/main" id="{DEA68B5D-62D3-CC4E-BF92-DADCE3C1A9DB}"/>
              </a:ext>
            </a:extLst>
          </p:cNvPr>
          <p:cNvSpPr>
            <a:spLocks noGrp="1"/>
          </p:cNvSpPr>
          <p:nvPr>
            <p:ph type="sldNum" sz="quarter" idx="4294967295"/>
          </p:nvPr>
        </p:nvSpPr>
        <p:spPr/>
        <p:txBody>
          <a:bodyPr/>
          <a:lstStyle/>
          <a:p>
            <a:fld id="{919F2107-1728-CF4B-B9CE-67131BF22805}" type="slidenum">
              <a:rPr lang="en-US" smtClean="0"/>
              <a:pPr/>
              <a:t>3</a:t>
            </a:fld>
            <a:endParaRPr lang="en-US"/>
          </a:p>
        </p:txBody>
      </p:sp>
    </p:spTree>
    <p:extLst>
      <p:ext uri="{BB962C8B-B14F-4D97-AF65-F5344CB8AC3E}">
        <p14:creationId xmlns:p14="http://schemas.microsoft.com/office/powerpoint/2010/main" val="2906886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2F2DBD-29DA-BE43-8A1A-758C571C3B43}"/>
              </a:ext>
            </a:extLst>
          </p:cNvPr>
          <p:cNvSpPr>
            <a:spLocks noChangeAspect="1"/>
          </p:cNvSpPr>
          <p:nvPr/>
        </p:nvSpPr>
        <p:spPr>
          <a:xfrm>
            <a:off x="4087776" y="680126"/>
            <a:ext cx="1801489" cy="4285519"/>
          </a:xfrm>
          <a:prstGeom prst="rect">
            <a:avLst/>
          </a:prstGeom>
          <a:gradFill flip="none" rotWithShape="1">
            <a:gsLst>
              <a:gs pos="72000">
                <a:srgbClr val="FFFFFF">
                  <a:alpha val="50000"/>
                </a:srgbClr>
              </a:gs>
              <a:gs pos="17000">
                <a:srgbClr val="FFFFFF"/>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itle 2">
            <a:extLst>
              <a:ext uri="{FF2B5EF4-FFF2-40B4-BE49-F238E27FC236}">
                <a16:creationId xmlns:a16="http://schemas.microsoft.com/office/drawing/2014/main" id="{5AB5A7F6-30ED-0A4F-B2B7-CAE7C42C4EDF}"/>
              </a:ext>
            </a:extLst>
          </p:cNvPr>
          <p:cNvSpPr>
            <a:spLocks noGrp="1"/>
          </p:cNvSpPr>
          <p:nvPr>
            <p:ph type="title"/>
          </p:nvPr>
        </p:nvSpPr>
        <p:spPr>
          <a:xfrm>
            <a:off x="1151386" y="81430"/>
            <a:ext cx="6560858"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2022-2023 Launch Schedule</a:t>
            </a:r>
          </a:p>
        </p:txBody>
      </p:sp>
      <p:sp>
        <p:nvSpPr>
          <p:cNvPr id="4" name="Slide Number Placeholder 3">
            <a:extLst>
              <a:ext uri="{FF2B5EF4-FFF2-40B4-BE49-F238E27FC236}">
                <a16:creationId xmlns:a16="http://schemas.microsoft.com/office/drawing/2014/main" id="{DEA68B5D-62D3-CC4E-BF92-DADCE3C1A9DB}"/>
              </a:ext>
            </a:extLst>
          </p:cNvPr>
          <p:cNvSpPr>
            <a:spLocks noGrp="1"/>
          </p:cNvSpPr>
          <p:nvPr>
            <p:ph type="sldNum" sz="quarter" idx="4294967295"/>
          </p:nvPr>
        </p:nvSpPr>
        <p:spPr/>
        <p:txBody>
          <a:bodyPr/>
          <a:lstStyle/>
          <a:p>
            <a:fld id="{919F2107-1728-CF4B-B9CE-67131BF22805}" type="slidenum">
              <a:rPr lang="en-US" smtClean="0"/>
              <a:pPr/>
              <a:t>4</a:t>
            </a:fld>
            <a:endParaRPr lang="en-US"/>
          </a:p>
        </p:txBody>
      </p:sp>
      <p:graphicFrame>
        <p:nvGraphicFramePr>
          <p:cNvPr id="9" name="Table 9">
            <a:extLst>
              <a:ext uri="{FF2B5EF4-FFF2-40B4-BE49-F238E27FC236}">
                <a16:creationId xmlns:a16="http://schemas.microsoft.com/office/drawing/2014/main" id="{715A729C-3171-A345-B406-57F7F51576CA}"/>
              </a:ext>
            </a:extLst>
          </p:cNvPr>
          <p:cNvGraphicFramePr>
            <a:graphicFrameLocks noGrp="1"/>
          </p:cNvGraphicFramePr>
          <p:nvPr>
            <p:ph idx="1"/>
            <p:extLst>
              <p:ext uri="{D42A27DB-BD31-4B8C-83A1-F6EECF244321}">
                <p14:modId xmlns:p14="http://schemas.microsoft.com/office/powerpoint/2010/main" val="2014196433"/>
              </p:ext>
            </p:extLst>
          </p:nvPr>
        </p:nvGraphicFramePr>
        <p:xfrm>
          <a:off x="99082" y="717204"/>
          <a:ext cx="8947412" cy="4267672"/>
        </p:xfrm>
        <a:graphic>
          <a:graphicData uri="http://schemas.openxmlformats.org/drawingml/2006/table">
            <a:tbl>
              <a:tblPr firstRow="1" bandRow="1">
                <a:tableStyleId>{073A0DAA-6AF3-43AB-8588-CEC1D06C72B9}</a:tableStyleId>
              </a:tblPr>
              <a:tblGrid>
                <a:gridCol w="7163873">
                  <a:extLst>
                    <a:ext uri="{9D8B030D-6E8A-4147-A177-3AD203B41FA5}">
                      <a16:colId xmlns:a16="http://schemas.microsoft.com/office/drawing/2014/main" val="3644830350"/>
                    </a:ext>
                  </a:extLst>
                </a:gridCol>
                <a:gridCol w="1783539">
                  <a:extLst>
                    <a:ext uri="{9D8B030D-6E8A-4147-A177-3AD203B41FA5}">
                      <a16:colId xmlns:a16="http://schemas.microsoft.com/office/drawing/2014/main" val="224987496"/>
                    </a:ext>
                  </a:extLst>
                </a:gridCol>
              </a:tblGrid>
              <a:tr h="297416">
                <a:tc>
                  <a:txBody>
                    <a:bodyPr/>
                    <a:lstStyle/>
                    <a:p>
                      <a:r>
                        <a:rPr lang="en-US" sz="1300" dirty="0">
                          <a:latin typeface="Helvetica Neue" panose="02000503000000020004" pitchFamily="2" charset="0"/>
                          <a:ea typeface="Helvetica Neue" panose="02000503000000020004" pitchFamily="2" charset="0"/>
                          <a:cs typeface="Helvetica Neue" panose="02000503000000020004" pitchFamily="2" charset="0"/>
                        </a:rPr>
                        <a:t>Technology Demonstrations</a:t>
                      </a:r>
                    </a:p>
                  </a:txBody>
                  <a:tcPr>
                    <a:solidFill>
                      <a:schemeClr val="tx1">
                        <a:lumMod val="65000"/>
                        <a:lumOff val="35000"/>
                      </a:schemeClr>
                    </a:solidFill>
                  </a:tcPr>
                </a:tc>
                <a:tc>
                  <a:txBody>
                    <a:bodyPr/>
                    <a:lstStyle/>
                    <a:p>
                      <a:r>
                        <a:rPr lang="en-US" sz="1300" dirty="0">
                          <a:latin typeface="Helvetica Neue"/>
                          <a:ea typeface="Helvetica Neue" panose="02000503000000020004" pitchFamily="2" charset="0"/>
                          <a:cs typeface="Helvetica Neue" panose="02000503000000020004" pitchFamily="2" charset="0"/>
                        </a:rPr>
                        <a:t>Launch Timeframe</a:t>
                      </a:r>
                    </a:p>
                  </a:txBody>
                  <a:tcPr>
                    <a:solidFill>
                      <a:schemeClr val="tx1">
                        <a:lumMod val="65000"/>
                        <a:lumOff val="35000"/>
                      </a:schemeClr>
                    </a:solidFill>
                  </a:tcPr>
                </a:tc>
                <a:extLst>
                  <a:ext uri="{0D108BD9-81ED-4DB2-BD59-A6C34878D82A}">
                    <a16:rowId xmlns:a16="http://schemas.microsoft.com/office/drawing/2014/main" val="1112532020"/>
                  </a:ext>
                </a:extLst>
              </a:tr>
              <a:tr h="267674">
                <a:tc>
                  <a:txBody>
                    <a:bodyPr/>
                    <a:lstStyle/>
                    <a:p>
                      <a:r>
                        <a:rPr lang="en-US" sz="1300" b="1" dirty="0">
                          <a:latin typeface="Helvetica Neue" panose="02000503000000020004" pitchFamily="2" charset="0"/>
                          <a:ea typeface="Helvetica Neue" panose="02000503000000020004" pitchFamily="2" charset="0"/>
                          <a:cs typeface="Helvetica Neue" panose="02000503000000020004" pitchFamily="2" charset="0"/>
                        </a:rPr>
                        <a:t>Pathfinder Technology Demonstrator-3</a:t>
                      </a:r>
                      <a:r>
                        <a:rPr lang="en-US" sz="1300" dirty="0">
                          <a:latin typeface="Helvetica Neue" panose="02000503000000020004" pitchFamily="2" charset="0"/>
                          <a:ea typeface="Helvetica Neue" panose="02000503000000020004" pitchFamily="2" charset="0"/>
                          <a:cs typeface="Helvetica Neue" panose="02000503000000020004" pitchFamily="2" charset="0"/>
                        </a:rPr>
                        <a:t>: </a:t>
                      </a:r>
                      <a:r>
                        <a:rPr lang="en-US" sz="1300" i="1" dirty="0">
                          <a:latin typeface="Helvetica Neue" panose="02000503000000020004" pitchFamily="2" charset="0"/>
                          <a:ea typeface="Helvetica Neue" panose="02000503000000020004" pitchFamily="2" charset="0"/>
                          <a:cs typeface="Helvetica Neue" panose="02000503000000020004" pitchFamily="2" charset="0"/>
                        </a:rPr>
                        <a:t>Payload: TBIRD 200GB Laser Communications</a:t>
                      </a:r>
                    </a:p>
                  </a:txBody>
                  <a:tcPr/>
                </a:tc>
                <a:tc>
                  <a:txBody>
                    <a:bodyPr/>
                    <a:lstStyle/>
                    <a:p>
                      <a:r>
                        <a:rPr lang="en-US" sz="1300" dirty="0">
                          <a:latin typeface="Helvetica Neue"/>
                          <a:ea typeface="Helvetica Neue" panose="02000503000000020004" pitchFamily="2" charset="0"/>
                          <a:cs typeface="Helvetica Neue" panose="02000503000000020004" pitchFamily="2" charset="0"/>
                        </a:rPr>
                        <a:t>May 25, 2022</a:t>
                      </a:r>
                      <a:endParaRPr lang="en-US" sz="1300" i="1" dirty="0">
                        <a:latin typeface="Helvetica Neue"/>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158580249"/>
                  </a:ext>
                </a:extLst>
              </a:tr>
              <a:tr h="267674">
                <a:tc>
                  <a:txBody>
                    <a:bodyPr/>
                    <a:lstStyle/>
                    <a:p>
                      <a:r>
                        <a:rPr lang="en-US" sz="1300" b="1" dirty="0">
                          <a:latin typeface="Helvetica Neue" panose="02000503000000020004" pitchFamily="2" charset="0"/>
                          <a:ea typeface="Helvetica Neue" panose="02000503000000020004" pitchFamily="2" charset="0"/>
                          <a:cs typeface="Helvetica Neue" panose="02000503000000020004" pitchFamily="2" charset="0"/>
                        </a:rPr>
                        <a:t>CPOD</a:t>
                      </a:r>
                      <a:r>
                        <a:rPr lang="en-US" sz="1300" dirty="0">
                          <a:latin typeface="Helvetica Neue" panose="02000503000000020004" pitchFamily="2" charset="0"/>
                          <a:ea typeface="Helvetica Neue" panose="02000503000000020004" pitchFamily="2" charset="0"/>
                          <a:cs typeface="Helvetica Neue" panose="02000503000000020004" pitchFamily="2" charset="0"/>
                        </a:rPr>
                        <a:t>: </a:t>
                      </a:r>
                      <a:r>
                        <a:rPr lang="en-US" sz="1300" i="1" dirty="0">
                          <a:latin typeface="Helvetica Neue" panose="02000503000000020004" pitchFamily="2" charset="0"/>
                          <a:ea typeface="Helvetica Neue" panose="02000503000000020004" pitchFamily="2" charset="0"/>
                          <a:cs typeface="Helvetica Neue" panose="02000503000000020004" pitchFamily="2" charset="0"/>
                        </a:rPr>
                        <a:t>CubeSat Proximity Operations Demonstration</a:t>
                      </a:r>
                    </a:p>
                  </a:txBody>
                  <a:tcPr/>
                </a:tc>
                <a:tc>
                  <a:txBody>
                    <a:bodyPr/>
                    <a:lstStyle/>
                    <a:p>
                      <a:r>
                        <a:rPr lang="en-US" sz="1300" dirty="0">
                          <a:latin typeface="Helvetica Neue" panose="02000503000000020004" pitchFamily="2" charset="0"/>
                          <a:ea typeface="Helvetica Neue" panose="02000503000000020004" pitchFamily="2" charset="0"/>
                          <a:cs typeface="Helvetica Neue" panose="02000503000000020004" pitchFamily="2" charset="0"/>
                        </a:rPr>
                        <a:t>May 25, 2022</a:t>
                      </a:r>
                      <a:endParaRPr lang="en-US" sz="1300" i="1" dirty="0">
                        <a:latin typeface="Helvetica Neue" panose="02000503000000020004" pitchFamily="2" charset="0"/>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847878202"/>
                  </a:ext>
                </a:extLst>
              </a:tr>
              <a:tr h="267674">
                <a:tc>
                  <a:txBody>
                    <a:bodyPr/>
                    <a:lstStyle/>
                    <a:p>
                      <a:r>
                        <a:rPr lang="en-US" sz="1300" b="1" dirty="0">
                          <a:latin typeface="Helvetica Neue" panose="02000503000000020004" pitchFamily="2" charset="0"/>
                          <a:ea typeface="Helvetica Neue" panose="02000503000000020004" pitchFamily="2" charset="0"/>
                          <a:cs typeface="Helvetica Neue" panose="02000503000000020004" pitchFamily="2" charset="0"/>
                        </a:rPr>
                        <a:t>CAPSTONE</a:t>
                      </a:r>
                      <a:r>
                        <a:rPr lang="en-US" sz="1300" dirty="0">
                          <a:latin typeface="Helvetica Neue" panose="02000503000000020004" pitchFamily="2" charset="0"/>
                          <a:ea typeface="Helvetica Neue" panose="02000503000000020004" pitchFamily="2" charset="0"/>
                          <a:cs typeface="Helvetica Neue" panose="02000503000000020004" pitchFamily="2" charset="0"/>
                        </a:rPr>
                        <a:t>: </a:t>
                      </a:r>
                      <a:r>
                        <a:rPr lang="en-US" sz="1300" i="1" dirty="0">
                          <a:latin typeface="Helvetica Neue" panose="02000503000000020004" pitchFamily="2" charset="0"/>
                          <a:ea typeface="Helvetica Neue" panose="02000503000000020004" pitchFamily="2" charset="0"/>
                          <a:cs typeface="Helvetica Neue" panose="02000503000000020004" pitchFamily="2" charset="0"/>
                        </a:rPr>
                        <a:t>Cislunar Autonomous Positioning System Tech Ops and Navigation Experiment</a:t>
                      </a:r>
                    </a:p>
                  </a:txBody>
                  <a:tcPr/>
                </a:tc>
                <a:tc>
                  <a:txBody>
                    <a:bodyPr/>
                    <a:lstStyle/>
                    <a:p>
                      <a:r>
                        <a:rPr lang="en-US" sz="1300" dirty="0">
                          <a:latin typeface="Helvetica Neue"/>
                          <a:ea typeface="Helvetica Neue" panose="02000503000000020004" pitchFamily="2" charset="0"/>
                          <a:cs typeface="Helvetica Neue" panose="02000503000000020004" pitchFamily="2" charset="0"/>
                        </a:rPr>
                        <a:t>May 27, 2022 </a:t>
                      </a:r>
                      <a:r>
                        <a:rPr lang="en-US" sz="1300" i="0" dirty="0">
                          <a:latin typeface="Helvetica Neue"/>
                          <a:ea typeface="Helvetica Neue" panose="02000503000000020004" pitchFamily="2" charset="0"/>
                          <a:cs typeface="Helvetica Neue" panose="02000503000000020004" pitchFamily="2" charset="0"/>
                        </a:rPr>
                        <a:t>(NET)</a:t>
                      </a:r>
                      <a:endParaRPr lang="en-US" dirty="0"/>
                    </a:p>
                  </a:txBody>
                  <a:tcPr/>
                </a:tc>
                <a:extLst>
                  <a:ext uri="{0D108BD9-81ED-4DB2-BD59-A6C34878D82A}">
                    <a16:rowId xmlns:a16="http://schemas.microsoft.com/office/drawing/2014/main" val="2400628111"/>
                  </a:ext>
                </a:extLst>
              </a:tr>
              <a:tr h="267674">
                <a:tc>
                  <a:txBody>
                    <a:bodyPr/>
                    <a:lstStyle/>
                    <a:p>
                      <a:r>
                        <a:rPr lang="en-US" sz="1300" b="1" dirty="0">
                          <a:latin typeface="Helvetica Neue" panose="02000503000000020004" pitchFamily="2" charset="0"/>
                          <a:ea typeface="Helvetica Neue" panose="02000503000000020004" pitchFamily="2" charset="0"/>
                          <a:cs typeface="Helvetica Neue" panose="02000503000000020004" pitchFamily="2" charset="0"/>
                        </a:rPr>
                        <a:t>CLICK-A</a:t>
                      </a:r>
                      <a:r>
                        <a:rPr lang="en-US" sz="1300" dirty="0">
                          <a:latin typeface="Helvetica Neue" panose="02000503000000020004" pitchFamily="2" charset="0"/>
                          <a:ea typeface="Helvetica Neue" panose="02000503000000020004" pitchFamily="2" charset="0"/>
                          <a:cs typeface="Helvetica Neue" panose="02000503000000020004" pitchFamily="2" charset="0"/>
                        </a:rPr>
                        <a:t>: </a:t>
                      </a:r>
                      <a:r>
                        <a:rPr lang="en-US" sz="1300" i="1" dirty="0">
                          <a:latin typeface="Helvetica Neue" panose="02000503000000020004" pitchFamily="2" charset="0"/>
                          <a:ea typeface="Helvetica Neue" panose="02000503000000020004" pitchFamily="2" charset="0"/>
                          <a:cs typeface="Helvetica Neue" panose="02000503000000020004" pitchFamily="2" charset="0"/>
                        </a:rPr>
                        <a:t>CubeSat Laser Infrared </a:t>
                      </a:r>
                      <a:r>
                        <a:rPr lang="en-US" sz="1300" i="1" dirty="0" err="1">
                          <a:latin typeface="Helvetica Neue" panose="02000503000000020004" pitchFamily="2" charset="0"/>
                          <a:ea typeface="Helvetica Neue" panose="02000503000000020004" pitchFamily="2" charset="0"/>
                          <a:cs typeface="Helvetica Neue" panose="02000503000000020004" pitchFamily="2" charset="0"/>
                        </a:rPr>
                        <a:t>CrossLinK</a:t>
                      </a:r>
                      <a:endParaRPr lang="en-US" sz="1300" i="1" dirty="0">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300" dirty="0">
                          <a:latin typeface="Helvetica Neue" panose="02000503000000020004" pitchFamily="2" charset="0"/>
                          <a:ea typeface="Helvetica Neue" panose="02000503000000020004" pitchFamily="2" charset="0"/>
                          <a:cs typeface="Helvetica Neue" panose="02000503000000020004" pitchFamily="2" charset="0"/>
                        </a:rPr>
                        <a:t>Jun. 2022 (NET)</a:t>
                      </a:r>
                      <a:endParaRPr lang="en-US" sz="1300" i="1" dirty="0">
                        <a:latin typeface="Helvetica Neue" panose="02000503000000020004" pitchFamily="2" charset="0"/>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1721213912"/>
                  </a:ext>
                </a:extLst>
              </a:tr>
              <a:tr h="267674">
                <a:tc>
                  <a:txBody>
                    <a:bodyPr/>
                    <a:lstStyle/>
                    <a:p>
                      <a:r>
                        <a:rPr lang="en-US" sz="1300" b="1" dirty="0">
                          <a:latin typeface="Helvetica Neue" panose="02000503000000020004" pitchFamily="2" charset="0"/>
                          <a:ea typeface="Helvetica Neue" panose="02000503000000020004" pitchFamily="2" charset="0"/>
                          <a:cs typeface="Helvetica Neue" panose="02000503000000020004" pitchFamily="2" charset="0"/>
                        </a:rPr>
                        <a:t>Starling</a:t>
                      </a:r>
                      <a:r>
                        <a:rPr lang="en-US" sz="1300" dirty="0">
                          <a:latin typeface="Helvetica Neue" panose="02000503000000020004" pitchFamily="2" charset="0"/>
                          <a:ea typeface="Helvetica Neue" panose="02000503000000020004" pitchFamily="2" charset="0"/>
                          <a:cs typeface="Helvetica Neue" panose="02000503000000020004" pitchFamily="2" charset="0"/>
                        </a:rPr>
                        <a:t>: </a:t>
                      </a:r>
                      <a:r>
                        <a:rPr lang="en-US" sz="1300" i="1" dirty="0">
                          <a:latin typeface="Helvetica Neue" panose="02000503000000020004" pitchFamily="2" charset="0"/>
                          <a:ea typeface="Helvetica Neue" panose="02000503000000020004" pitchFamily="2" charset="0"/>
                          <a:cs typeface="Helvetica Neue" panose="02000503000000020004" pitchFamily="2" charset="0"/>
                        </a:rPr>
                        <a:t>D</a:t>
                      </a:r>
                      <a:r>
                        <a:rPr lang="en-US" sz="1300" b="0" i="1" kern="1200" dirty="0">
                          <a:solidFill>
                            <a:schemeClr val="dk1"/>
                          </a:solidFill>
                          <a:effectLst/>
                          <a:latin typeface="Helvetica Neue" panose="02000503000000020004" pitchFamily="2" charset="0"/>
                          <a:ea typeface="Helvetica Neue" panose="02000503000000020004" pitchFamily="2" charset="0"/>
                          <a:cs typeface="Helvetica Neue" panose="02000503000000020004" pitchFamily="2" charset="0"/>
                        </a:rPr>
                        <a:t>emonstration of Autonomous Swarm Technologies</a:t>
                      </a:r>
                      <a:endParaRPr lang="en-US" sz="1300" b="0" i="0" kern="1200" dirty="0">
                        <a:solidFill>
                          <a:schemeClr val="dk1"/>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300" b="0" i="0" kern="1200" dirty="0">
                          <a:solidFill>
                            <a:schemeClr val="dk1"/>
                          </a:solidFill>
                          <a:effectLst/>
                          <a:latin typeface="Helvetica Neue" panose="02000503000000020004" pitchFamily="2" charset="0"/>
                          <a:ea typeface="Helvetica Neue" panose="02000503000000020004" pitchFamily="2" charset="0"/>
                          <a:cs typeface="Helvetica Neue" panose="02000503000000020004" pitchFamily="2" charset="0"/>
                        </a:rPr>
                        <a:t>Aug. 2022 (NET)</a:t>
                      </a:r>
                    </a:p>
                  </a:txBody>
                  <a:tcPr/>
                </a:tc>
                <a:extLst>
                  <a:ext uri="{0D108BD9-81ED-4DB2-BD59-A6C34878D82A}">
                    <a16:rowId xmlns:a16="http://schemas.microsoft.com/office/drawing/2014/main" val="1902586113"/>
                  </a:ext>
                </a:extLst>
              </a:tr>
              <a:tr h="267674">
                <a:tc>
                  <a:txBody>
                    <a:bodyPr/>
                    <a:lstStyle/>
                    <a:p>
                      <a:r>
                        <a:rPr lang="en-US" sz="1300" b="1" dirty="0">
                          <a:latin typeface="Helvetica Neue" panose="02000503000000020004" pitchFamily="2" charset="0"/>
                          <a:ea typeface="Helvetica Neue" panose="02000503000000020004" pitchFamily="2" charset="0"/>
                          <a:cs typeface="Helvetica Neue" panose="02000503000000020004" pitchFamily="2" charset="0"/>
                        </a:rPr>
                        <a:t>PACE-2</a:t>
                      </a:r>
                      <a:r>
                        <a:rPr lang="en-US" sz="1300" dirty="0">
                          <a:latin typeface="Helvetica Neue" panose="02000503000000020004" pitchFamily="2" charset="0"/>
                          <a:ea typeface="Helvetica Neue" panose="02000503000000020004" pitchFamily="2" charset="0"/>
                          <a:cs typeface="Helvetica Neue" panose="02000503000000020004" pitchFamily="2" charset="0"/>
                        </a:rPr>
                        <a:t>: </a:t>
                      </a:r>
                      <a:r>
                        <a:rPr lang="en-US" sz="1300" i="1" dirty="0">
                          <a:latin typeface="Helvetica Neue" panose="02000503000000020004" pitchFamily="2" charset="0"/>
                          <a:ea typeface="Helvetica Neue" panose="02000503000000020004" pitchFamily="2" charset="0"/>
                          <a:cs typeface="Helvetica Neue" panose="02000503000000020004" pitchFamily="2" charset="0"/>
                        </a:rPr>
                        <a:t>Payload Accelerator for CubeSat Endeavors</a:t>
                      </a:r>
                    </a:p>
                  </a:txBody>
                  <a:tcPr/>
                </a:tc>
                <a:tc>
                  <a:txBody>
                    <a:bodyPr/>
                    <a:lstStyle/>
                    <a:p>
                      <a:r>
                        <a:rPr lang="en-US" sz="1300" dirty="0">
                          <a:latin typeface="Helvetica Neue"/>
                          <a:ea typeface="Helvetica Neue" panose="02000503000000020004" pitchFamily="2" charset="0"/>
                          <a:cs typeface="Helvetica Neue" panose="02000503000000020004" pitchFamily="2" charset="0"/>
                        </a:rPr>
                        <a:t>Oct. 2022</a:t>
                      </a:r>
                      <a:endParaRPr lang="en-US" sz="1300" i="1" dirty="0">
                        <a:latin typeface="Helvetica Neue"/>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3477749514"/>
                  </a:ext>
                </a:extLst>
              </a:tr>
              <a:tr h="267674">
                <a:tc>
                  <a:txBody>
                    <a:bodyPr/>
                    <a:lstStyle/>
                    <a:p>
                      <a:r>
                        <a:rPr lang="en-US" sz="1300" b="1" dirty="0">
                          <a:latin typeface="Helvetica Neue" panose="02000503000000020004" pitchFamily="2" charset="0"/>
                          <a:ea typeface="Helvetica Neue" panose="02000503000000020004" pitchFamily="2" charset="0"/>
                          <a:cs typeface="Helvetica Neue" panose="02000503000000020004" pitchFamily="2" charset="0"/>
                        </a:rPr>
                        <a:t>ACS3</a:t>
                      </a:r>
                      <a:r>
                        <a:rPr lang="en-US" sz="1300" dirty="0">
                          <a:latin typeface="Helvetica Neue" panose="02000503000000020004" pitchFamily="2" charset="0"/>
                          <a:ea typeface="Helvetica Neue" panose="02000503000000020004" pitchFamily="2" charset="0"/>
                          <a:cs typeface="Helvetica Neue" panose="02000503000000020004" pitchFamily="2" charset="0"/>
                        </a:rPr>
                        <a:t>: </a:t>
                      </a:r>
                      <a:r>
                        <a:rPr lang="en-US" sz="1300" i="1" dirty="0">
                          <a:latin typeface="Helvetica Neue" panose="02000503000000020004" pitchFamily="2" charset="0"/>
                          <a:ea typeface="Helvetica Neue" panose="02000503000000020004" pitchFamily="2" charset="0"/>
                          <a:cs typeface="Helvetica Neue" panose="02000503000000020004" pitchFamily="2" charset="0"/>
                        </a:rPr>
                        <a:t>Advanced Composite Solar Sail System</a:t>
                      </a:r>
                    </a:p>
                  </a:txBody>
                  <a:tcPr/>
                </a:tc>
                <a:tc>
                  <a:txBody>
                    <a:bodyPr/>
                    <a:lstStyle/>
                    <a:p>
                      <a:r>
                        <a:rPr lang="en-US" sz="1300" dirty="0">
                          <a:latin typeface="Helvetica Neue"/>
                          <a:ea typeface="Helvetica Neue" panose="02000503000000020004" pitchFamily="2" charset="0"/>
                          <a:cs typeface="Helvetica Neue" panose="02000503000000020004" pitchFamily="2" charset="0"/>
                        </a:rPr>
                        <a:t>Nov. 2022</a:t>
                      </a:r>
                      <a:endParaRPr lang="en-US" sz="1300" i="1" dirty="0">
                        <a:latin typeface="Helvetica Neue"/>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1831193196"/>
                  </a:ext>
                </a:extLst>
              </a:tr>
              <a:tr h="281883">
                <a:tc>
                  <a:txBody>
                    <a:bodyPr/>
                    <a:lstStyle/>
                    <a:p>
                      <a:r>
                        <a:rPr lang="en-US" sz="1300" b="1" dirty="0">
                          <a:latin typeface="Helvetica Neue" panose="02000503000000020004" pitchFamily="2" charset="0"/>
                          <a:ea typeface="Helvetica Neue" panose="02000503000000020004" pitchFamily="2" charset="0"/>
                          <a:cs typeface="Helvetica Neue" panose="02000503000000020004" pitchFamily="2" charset="0"/>
                        </a:rPr>
                        <a:t>Lunar Flashlight</a:t>
                      </a:r>
                      <a:r>
                        <a:rPr lang="en-US" sz="1300" dirty="0">
                          <a:latin typeface="Helvetica Neue" panose="02000503000000020004" pitchFamily="2" charset="0"/>
                          <a:ea typeface="Helvetica Neue" panose="02000503000000020004" pitchFamily="2" charset="0"/>
                          <a:cs typeface="Helvetica Neue" panose="02000503000000020004" pitchFamily="2" charset="0"/>
                        </a:rPr>
                        <a:t>: </a:t>
                      </a:r>
                      <a:r>
                        <a:rPr lang="en-US" sz="1300" i="1" dirty="0">
                          <a:latin typeface="Helvetica Neue" panose="02000503000000020004" pitchFamily="2" charset="0"/>
                          <a:ea typeface="Helvetica Neue" panose="02000503000000020004" pitchFamily="2" charset="0"/>
                          <a:cs typeface="Helvetica Neue" panose="02000503000000020004" pitchFamily="2" charset="0"/>
                        </a:rPr>
                        <a:t>Mapping of Water and Volatiles at the Lunar Surface</a:t>
                      </a:r>
                    </a:p>
                  </a:txBody>
                  <a:tcPr/>
                </a:tc>
                <a:tc>
                  <a:txBody>
                    <a:bodyPr/>
                    <a:lstStyle/>
                    <a:p>
                      <a:r>
                        <a:rPr lang="en-US" sz="1300" dirty="0">
                          <a:latin typeface="Helvetica Neue"/>
                          <a:ea typeface="Helvetica Neue" panose="02000503000000020004" pitchFamily="2" charset="0"/>
                          <a:cs typeface="Helvetica Neue" panose="02000503000000020004" pitchFamily="2" charset="0"/>
                        </a:rPr>
                        <a:t>First Half of 2023</a:t>
                      </a:r>
                      <a:endParaRPr lang="en-US" sz="1300" i="1" dirty="0">
                        <a:latin typeface="Helvetica Neue"/>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2341719585"/>
                  </a:ext>
                </a:extLst>
              </a:tr>
              <a:tr h="327252">
                <a:tc>
                  <a:txBody>
                    <a:bodyPr/>
                    <a:lstStyle/>
                    <a:p>
                      <a:r>
                        <a:rPr lang="en-US" sz="1300" b="1" dirty="0">
                          <a:latin typeface="Helvetica Neue" panose="02000503000000020004" pitchFamily="2" charset="0"/>
                          <a:ea typeface="Helvetica Neue" panose="02000503000000020004" pitchFamily="2" charset="0"/>
                          <a:cs typeface="Helvetica Neue" panose="02000503000000020004" pitchFamily="2" charset="0"/>
                        </a:rPr>
                        <a:t>Pathfinder Technology Demonstrator-4</a:t>
                      </a:r>
                      <a:r>
                        <a:rPr lang="en-US" sz="1300" dirty="0">
                          <a:latin typeface="Helvetica Neue" panose="02000503000000020004" pitchFamily="2" charset="0"/>
                          <a:ea typeface="Helvetica Neue" panose="02000503000000020004" pitchFamily="2" charset="0"/>
                          <a:cs typeface="Helvetica Neue" panose="02000503000000020004" pitchFamily="2" charset="0"/>
                        </a:rPr>
                        <a:t>: </a:t>
                      </a:r>
                      <a:r>
                        <a:rPr lang="en-US" sz="1300" i="1" dirty="0">
                          <a:latin typeface="Helvetica Neue" panose="02000503000000020004" pitchFamily="2" charset="0"/>
                          <a:ea typeface="Helvetica Neue" panose="02000503000000020004" pitchFamily="2" charset="0"/>
                          <a:cs typeface="Helvetica Neue" panose="02000503000000020004" pitchFamily="2" charset="0"/>
                        </a:rPr>
                        <a:t>Payload: LISA-T </a:t>
                      </a:r>
                      <a:r>
                        <a:rPr lang="en-US" sz="1300" b="0" i="1" kern="1200" dirty="0">
                          <a:solidFill>
                            <a:schemeClr val="dk1"/>
                          </a:solidFill>
                          <a:effectLst/>
                          <a:latin typeface="Helvetica Neue" panose="02000503000000020004" pitchFamily="2" charset="0"/>
                          <a:ea typeface="Helvetica Neue" panose="02000503000000020004" pitchFamily="2" charset="0"/>
                          <a:cs typeface="Helvetica Neue" panose="02000503000000020004" pitchFamily="2" charset="0"/>
                        </a:rPr>
                        <a:t>High-Power Deployable Solar Array Antenna</a:t>
                      </a:r>
                      <a:endParaRPr lang="en-US" sz="1300" i="1" dirty="0">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300" dirty="0">
                          <a:latin typeface="Helvetica Neue"/>
                          <a:ea typeface="Helvetica Neue" panose="02000503000000020004" pitchFamily="2" charset="0"/>
                          <a:cs typeface="Helvetica Neue" panose="02000503000000020004" pitchFamily="2" charset="0"/>
                        </a:rPr>
                        <a:t>Jan. 2023 (NET)</a:t>
                      </a:r>
                      <a:endParaRPr lang="en-US" sz="1300" i="1" dirty="0">
                        <a:latin typeface="Helvetica Neue"/>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2631900922"/>
                  </a:ext>
                </a:extLst>
              </a:tr>
              <a:tr h="272211">
                <a:tc>
                  <a:txBody>
                    <a:bodyPr/>
                    <a:lstStyle/>
                    <a:p>
                      <a:r>
                        <a:rPr lang="en-US" sz="1300" b="1" dirty="0">
                          <a:latin typeface="Helvetica Neue" panose="02000503000000020004" pitchFamily="2" charset="0"/>
                          <a:ea typeface="Helvetica Neue" panose="02000503000000020004" pitchFamily="2" charset="0"/>
                          <a:cs typeface="Helvetica Neue" panose="02000503000000020004" pitchFamily="2" charset="0"/>
                        </a:rPr>
                        <a:t>CLICK B/C</a:t>
                      </a:r>
                      <a:r>
                        <a:rPr lang="en-US" sz="1300" dirty="0">
                          <a:latin typeface="Helvetica Neue" panose="02000503000000020004" pitchFamily="2" charset="0"/>
                          <a:ea typeface="Helvetica Neue" panose="02000503000000020004" pitchFamily="2" charset="0"/>
                          <a:cs typeface="Helvetica Neue" panose="02000503000000020004" pitchFamily="2" charset="0"/>
                        </a:rPr>
                        <a:t>: </a:t>
                      </a:r>
                      <a:r>
                        <a:rPr lang="en-US" sz="1300" i="1" dirty="0">
                          <a:latin typeface="Helvetica Neue" panose="02000503000000020004" pitchFamily="2" charset="0"/>
                          <a:ea typeface="Helvetica Neue" panose="02000503000000020004" pitchFamily="2" charset="0"/>
                          <a:cs typeface="Helvetica Neue" panose="02000503000000020004" pitchFamily="2" charset="0"/>
                        </a:rPr>
                        <a:t>CubeSat Laser Infrared </a:t>
                      </a:r>
                      <a:r>
                        <a:rPr lang="en-US" sz="1300" i="1" dirty="0" err="1">
                          <a:latin typeface="Helvetica Neue" panose="02000503000000020004" pitchFamily="2" charset="0"/>
                          <a:ea typeface="Helvetica Neue" panose="02000503000000020004" pitchFamily="2" charset="0"/>
                          <a:cs typeface="Helvetica Neue" panose="02000503000000020004" pitchFamily="2" charset="0"/>
                        </a:rPr>
                        <a:t>CrossLinK</a:t>
                      </a:r>
                      <a:endParaRPr lang="en-US" sz="1300" i="1" dirty="0">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300" dirty="0">
                          <a:latin typeface="Helvetica Neue" panose="02000503000000020004" pitchFamily="2" charset="0"/>
                          <a:ea typeface="Helvetica Neue" panose="02000503000000020004" pitchFamily="2" charset="0"/>
                          <a:cs typeface="Helvetica Neue" panose="02000503000000020004" pitchFamily="2" charset="0"/>
                        </a:rPr>
                        <a:t>Jun. 2023 (NET)</a:t>
                      </a:r>
                      <a:endParaRPr lang="en-US" sz="1300" i="1" dirty="0">
                        <a:latin typeface="Helvetica Neue" panose="02000503000000020004" pitchFamily="2" charset="0"/>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3796034285"/>
                  </a:ext>
                </a:extLst>
              </a:tr>
              <a:tr h="297416">
                <a:tc gridSpan="2">
                  <a:txBody>
                    <a:bodyPr/>
                    <a:lstStyle/>
                    <a:p>
                      <a:r>
                        <a:rPr lang="en-US" sz="1300" b="1" i="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Tipping Points</a:t>
                      </a:r>
                    </a:p>
                  </a:txBody>
                  <a:tcPr>
                    <a:solidFill>
                      <a:schemeClr val="tx1">
                        <a:lumMod val="65000"/>
                        <a:lumOff val="35000"/>
                      </a:schemeClr>
                    </a:solidFill>
                  </a:tcPr>
                </a:tc>
                <a:tc hMerge="1">
                  <a:txBody>
                    <a:bodyPr/>
                    <a:lstStyle/>
                    <a:p>
                      <a:endParaRPr lang="en-US"/>
                    </a:p>
                  </a:txBody>
                  <a:tcPr/>
                </a:tc>
                <a:extLst>
                  <a:ext uri="{0D108BD9-81ED-4DB2-BD59-A6C34878D82A}">
                    <a16:rowId xmlns:a16="http://schemas.microsoft.com/office/drawing/2014/main" val="1371392131"/>
                  </a:ext>
                </a:extLst>
              </a:tr>
              <a:tr h="267674">
                <a:tc>
                  <a:txBody>
                    <a:bodyPr/>
                    <a:lstStyle/>
                    <a:p>
                      <a:r>
                        <a:rPr lang="en-US" sz="1300" b="1" i="0" kern="120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rPr>
                        <a:t>DUPLEX</a:t>
                      </a:r>
                      <a:r>
                        <a:rPr lang="en-US" sz="1300" b="0" i="0" kern="120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rPr>
                        <a:t>: </a:t>
                      </a:r>
                      <a:r>
                        <a:rPr lang="en-US" sz="1300" b="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Dual Propulsion Experiment</a:t>
                      </a:r>
                      <a:endParaRPr lang="en-US" sz="13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300" dirty="0">
                          <a:latin typeface="Helvetica Neue" panose="02000503000000020004" pitchFamily="2" charset="0"/>
                          <a:ea typeface="Helvetica Neue" panose="02000503000000020004" pitchFamily="2" charset="0"/>
                          <a:cs typeface="Helvetica Neue" panose="02000503000000020004" pitchFamily="2" charset="0"/>
                        </a:rPr>
                        <a:t>Sep. 2022</a:t>
                      </a:r>
                      <a:endParaRPr lang="en-US" sz="13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1110900606"/>
                  </a:ext>
                </a:extLst>
              </a:tr>
              <a:tr h="237567">
                <a:tc>
                  <a:txBody>
                    <a:bodyPr/>
                    <a:lstStyle/>
                    <a:p>
                      <a:r>
                        <a:rPr lang="en-US" sz="13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SEP</a:t>
                      </a:r>
                      <a:r>
                        <a:rPr lang="en-US" sz="1300" b="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Solar Electric Propulsion</a:t>
                      </a:r>
                      <a:endParaRPr lang="en-US" sz="13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300" dirty="0">
                          <a:latin typeface="Helvetica Neue" panose="02000503000000020004" pitchFamily="2" charset="0"/>
                          <a:ea typeface="Helvetica Neue" panose="02000503000000020004" pitchFamily="2" charset="0"/>
                          <a:cs typeface="Helvetica Neue" panose="02000503000000020004" pitchFamily="2" charset="0"/>
                        </a:rPr>
                        <a:t>Dec. 2022</a:t>
                      </a:r>
                      <a:endParaRPr lang="en-US" sz="13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4180128901"/>
                  </a:ext>
                </a:extLst>
              </a:tr>
            </a:tbl>
          </a:graphicData>
        </a:graphic>
      </p:graphicFrame>
    </p:spTree>
    <p:extLst>
      <p:ext uri="{BB962C8B-B14F-4D97-AF65-F5344CB8AC3E}">
        <p14:creationId xmlns:p14="http://schemas.microsoft.com/office/powerpoint/2010/main" val="3199631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0140" y="-9184"/>
            <a:ext cx="7132868" cy="662512"/>
          </a:xfrm>
        </p:spPr>
        <p:txBody>
          <a:bodyPr>
            <a:normAutofit/>
          </a:bodyPr>
          <a:lstStyle/>
          <a:p>
            <a:r>
              <a:rPr lang="en-US" sz="2200" dirty="0"/>
              <a:t>Upcoming U-Class Exploration Missions</a:t>
            </a:r>
          </a:p>
        </p:txBody>
      </p:sp>
      <p:sp>
        <p:nvSpPr>
          <p:cNvPr id="3" name="Slide Number Placeholder 2"/>
          <p:cNvSpPr>
            <a:spLocks noGrp="1"/>
          </p:cNvSpPr>
          <p:nvPr>
            <p:ph type="sldNum" sz="quarter" idx="4"/>
          </p:nvPr>
        </p:nvSpPr>
        <p:spPr>
          <a:xfrm>
            <a:off x="6403664" y="4064270"/>
            <a:ext cx="342900" cy="142875"/>
          </a:xfrm>
          <a:prstGeom prst="rect">
            <a:avLst/>
          </a:prstGeom>
        </p:spPr>
        <p:txBody>
          <a:bodyPr vert="horz" lIns="68580" tIns="34290" rIns="68580" bIns="34290" rtlCol="0" anchor="ctr"/>
          <a:lstStyle>
            <a:defPPr>
              <a:defRPr lang="en-US"/>
            </a:defPPr>
            <a:lvl1pPr marL="0" algn="r" defTabSz="342900" rtl="0" eaLnBrk="1" latinLnBrk="0" hangingPunct="1">
              <a:defRPr sz="600" kern="1200">
                <a:solidFill>
                  <a:srgbClr val="7F7F7F"/>
                </a:solidFill>
                <a:latin typeface="Helvetica"/>
                <a:ea typeface="+mn-ea"/>
                <a:cs typeface="Helvetica"/>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fld id="{919F2107-1728-CF4B-B9CE-67131BF22805}" type="slidenum">
              <a:rPr lang="en-US" smtClean="0"/>
              <a:pPr/>
              <a:t>5</a:t>
            </a:fld>
            <a:endParaRPr lang="en-US"/>
          </a:p>
        </p:txBody>
      </p:sp>
      <p:sp>
        <p:nvSpPr>
          <p:cNvPr id="11" name="TextBox 10"/>
          <p:cNvSpPr txBox="1"/>
          <p:nvPr/>
        </p:nvSpPr>
        <p:spPr>
          <a:xfrm>
            <a:off x="4558704" y="3184937"/>
            <a:ext cx="4381317" cy="1938992"/>
          </a:xfrm>
          <a:prstGeom prst="rect">
            <a:avLst/>
          </a:prstGeom>
          <a:noFill/>
        </p:spPr>
        <p:txBody>
          <a:bodyPr wrap="square" rIns="41148"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Lunar Flashlight</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Launch Timeframe: First Half of 2023</a:t>
            </a:r>
          </a:p>
          <a:p>
            <a:pPr algn="ctr"/>
            <a:endParaRPr lang="en-US" sz="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Characterize lunar </a:t>
            </a:r>
            <a:r>
              <a:rPr lang="en-US" sz="1600" i="1"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in-situ</a:t>
            </a:r>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 resource utilization potential. Measure quantity and distribution of surface ice deposits in lunar South Pole cold traps with a compact laser spectrometer</a:t>
            </a:r>
          </a:p>
          <a:p>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 name="TextBox 16">
            <a:extLst>
              <a:ext uri="{FF2B5EF4-FFF2-40B4-BE49-F238E27FC236}">
                <a16:creationId xmlns:a16="http://schemas.microsoft.com/office/drawing/2014/main" id="{A93BED13-5B42-894E-9FA7-DF3D68A17B93}"/>
              </a:ext>
            </a:extLst>
          </p:cNvPr>
          <p:cNvSpPr txBox="1"/>
          <p:nvPr/>
        </p:nvSpPr>
        <p:spPr>
          <a:xfrm>
            <a:off x="316307" y="3184937"/>
            <a:ext cx="4083631" cy="2091342"/>
          </a:xfrm>
          <a:prstGeom prst="rect">
            <a:avLst/>
          </a:prstGeom>
          <a:noFill/>
        </p:spPr>
        <p:txBody>
          <a:bodyPr wrap="square" rIns="41148"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CAPSTONE</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Launch Timeframe: NET May 27, 2022</a:t>
            </a:r>
          </a:p>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Demonstrate how to enter and function in a near rectilinear halo orbit around the Moon and demonstrate spacecraft-to-spacecraft navigation</a:t>
            </a:r>
          </a:p>
          <a:p>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ctr"/>
            <a:endParaRPr lang="en-US" sz="990" dirty="0">
              <a:solidFill>
                <a:schemeClr val="bg1"/>
              </a:solidFill>
              <a:latin typeface="Helvetica"/>
              <a:ea typeface="Helvetica Neue" charset="0"/>
              <a:cs typeface="Helvetica"/>
            </a:endParaRPr>
          </a:p>
        </p:txBody>
      </p:sp>
      <p:pic>
        <p:nvPicPr>
          <p:cNvPr id="5" name="Picture 4">
            <a:extLst>
              <a:ext uri="{FF2B5EF4-FFF2-40B4-BE49-F238E27FC236}">
                <a16:creationId xmlns:a16="http://schemas.microsoft.com/office/drawing/2014/main" id="{407431AC-79D8-8848-8AD6-C5452A2956EC}"/>
              </a:ext>
            </a:extLst>
          </p:cNvPr>
          <p:cNvPicPr>
            <a:picLocks noChangeAspect="1"/>
          </p:cNvPicPr>
          <p:nvPr/>
        </p:nvPicPr>
        <p:blipFill>
          <a:blip r:embed="rId3"/>
          <a:stretch>
            <a:fillRect/>
          </a:stretch>
        </p:blipFill>
        <p:spPr>
          <a:xfrm>
            <a:off x="5213170" y="753850"/>
            <a:ext cx="3072384" cy="2304288"/>
          </a:xfrm>
          <a:prstGeom prst="rect">
            <a:avLst/>
          </a:prstGeom>
        </p:spPr>
      </p:pic>
      <p:pic>
        <p:nvPicPr>
          <p:cNvPr id="8" name="Picture 7" descr="A picture containing indoor, person, working, preparing&#10;&#10;Description automatically generated">
            <a:extLst>
              <a:ext uri="{FF2B5EF4-FFF2-40B4-BE49-F238E27FC236}">
                <a16:creationId xmlns:a16="http://schemas.microsoft.com/office/drawing/2014/main" id="{2C59AA41-312B-E948-8126-D7AFAC69EEAD}"/>
              </a:ext>
            </a:extLst>
          </p:cNvPr>
          <p:cNvPicPr>
            <a:picLocks noChangeAspect="1"/>
          </p:cNvPicPr>
          <p:nvPr/>
        </p:nvPicPr>
        <p:blipFill>
          <a:blip r:embed="rId4"/>
          <a:stretch>
            <a:fillRect/>
          </a:stretch>
        </p:blipFill>
        <p:spPr>
          <a:xfrm>
            <a:off x="637907" y="753850"/>
            <a:ext cx="3440430" cy="2293620"/>
          </a:xfrm>
          <a:prstGeom prst="rect">
            <a:avLst/>
          </a:prstGeom>
        </p:spPr>
      </p:pic>
      <p:sp>
        <p:nvSpPr>
          <p:cNvPr id="13" name="TextBox 12">
            <a:extLst>
              <a:ext uri="{FF2B5EF4-FFF2-40B4-BE49-F238E27FC236}">
                <a16:creationId xmlns:a16="http://schemas.microsoft.com/office/drawing/2014/main" id="{F0690C18-01B6-3F4B-A08D-6A2B9A46D55A}"/>
              </a:ext>
            </a:extLst>
          </p:cNvPr>
          <p:cNvSpPr txBox="1"/>
          <p:nvPr/>
        </p:nvSpPr>
        <p:spPr>
          <a:xfrm>
            <a:off x="5621602" y="4910857"/>
            <a:ext cx="2255520"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NASA/JPL-Caltech</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 name="TextBox 13">
            <a:extLst>
              <a:ext uri="{FF2B5EF4-FFF2-40B4-BE49-F238E27FC236}">
                <a16:creationId xmlns:a16="http://schemas.microsoft.com/office/drawing/2014/main" id="{196DD4CE-4FF9-1343-B4C6-56B112DB92F3}"/>
              </a:ext>
            </a:extLst>
          </p:cNvPr>
          <p:cNvSpPr txBox="1"/>
          <p:nvPr/>
        </p:nvSpPr>
        <p:spPr>
          <a:xfrm>
            <a:off x="1635127" y="4910857"/>
            <a:ext cx="1445991"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 name="Slide Number Placeholder 2">
            <a:extLst>
              <a:ext uri="{FF2B5EF4-FFF2-40B4-BE49-F238E27FC236}">
                <a16:creationId xmlns:a16="http://schemas.microsoft.com/office/drawing/2014/main" id="{79FC72BC-9899-2443-89C1-1C910721ADFB}"/>
              </a:ext>
            </a:extLst>
          </p:cNvPr>
          <p:cNvSpPr txBox="1">
            <a:spLocks/>
          </p:cNvSpPr>
          <p:nvPr/>
        </p:nvSpPr>
        <p:spPr>
          <a:xfrm>
            <a:off x="8538218" y="4877123"/>
            <a:ext cx="457200" cy="171450"/>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bg1"/>
                </a:solidFill>
                <a:latin typeface="Helvetica"/>
                <a:ea typeface="+mn-ea"/>
                <a:cs typeface="Helvetic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9F2107-1728-CF4B-B9CE-67131BF22805}" type="slidenum">
              <a:rPr lang="en-US" smtClean="0"/>
              <a:pPr/>
              <a:t>5</a:t>
            </a:fld>
            <a:endParaRPr lang="en-US" dirty="0"/>
          </a:p>
        </p:txBody>
      </p:sp>
    </p:spTree>
    <p:extLst>
      <p:ext uri="{BB962C8B-B14F-4D97-AF65-F5344CB8AC3E}">
        <p14:creationId xmlns:p14="http://schemas.microsoft.com/office/powerpoint/2010/main" val="1115370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3350" y="72034"/>
            <a:ext cx="7886700" cy="577892"/>
          </a:xfrm>
        </p:spPr>
        <p:txBody>
          <a:bodyPr>
            <a:normAutofit/>
          </a:bodyPr>
          <a:lstStyle/>
          <a:p>
            <a:r>
              <a:rPr lang="en-US" sz="2100" dirty="0"/>
              <a:t>Upcoming U-Class Technology Demonstration Missions – 2022</a:t>
            </a:r>
          </a:p>
        </p:txBody>
      </p:sp>
      <p:sp>
        <p:nvSpPr>
          <p:cNvPr id="3" name="Slide Number Placeholder 2"/>
          <p:cNvSpPr>
            <a:spLocks noGrp="1"/>
          </p:cNvSpPr>
          <p:nvPr>
            <p:ph type="sldNum" sz="quarter" idx="4"/>
          </p:nvPr>
        </p:nvSpPr>
        <p:spPr>
          <a:xfrm>
            <a:off x="6403664" y="4064270"/>
            <a:ext cx="342900" cy="142875"/>
          </a:xfrm>
          <a:prstGeom prst="rect">
            <a:avLst/>
          </a:prstGeom>
        </p:spPr>
        <p:txBody>
          <a:bodyPr vert="horz" lIns="68580" tIns="34290" rIns="68580" bIns="34290" rtlCol="0" anchor="ctr"/>
          <a:lstStyle>
            <a:defPPr>
              <a:defRPr lang="en-US"/>
            </a:defPPr>
            <a:lvl1pPr marL="0" algn="r" defTabSz="342900" rtl="0" eaLnBrk="1" latinLnBrk="0" hangingPunct="1">
              <a:defRPr sz="600" kern="1200">
                <a:solidFill>
                  <a:srgbClr val="7F7F7F"/>
                </a:solidFill>
                <a:latin typeface="Helvetica"/>
                <a:ea typeface="+mn-ea"/>
                <a:cs typeface="Helvetica"/>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fld id="{919F2107-1728-CF4B-B9CE-67131BF22805}" type="slidenum">
              <a:rPr lang="en-US" smtClean="0"/>
              <a:pPr/>
              <a:t>6</a:t>
            </a:fld>
            <a:endParaRPr lang="en-US"/>
          </a:p>
        </p:txBody>
      </p:sp>
      <p:sp>
        <p:nvSpPr>
          <p:cNvPr id="17" name="TextBox 16">
            <a:extLst>
              <a:ext uri="{FF2B5EF4-FFF2-40B4-BE49-F238E27FC236}">
                <a16:creationId xmlns:a16="http://schemas.microsoft.com/office/drawing/2014/main" id="{52432E51-C6B9-A847-A584-765DF7CFA829}"/>
              </a:ext>
            </a:extLst>
          </p:cNvPr>
          <p:cNvSpPr txBox="1"/>
          <p:nvPr/>
        </p:nvSpPr>
        <p:spPr>
          <a:xfrm>
            <a:off x="6190614" y="2549668"/>
            <a:ext cx="2907666" cy="2185214"/>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CubeSat Laser Infrared </a:t>
            </a:r>
            <a:r>
              <a:rPr lang="en-US" sz="1600" b="1"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CrossLinK</a:t>
            </a: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(CLICK-A)</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Launch: NET June 2022</a:t>
            </a:r>
          </a:p>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Risk reduction mission to test elements of an optical  communications system via a single 3U spacecraft and a ground station telescope</a:t>
            </a:r>
          </a:p>
        </p:txBody>
      </p:sp>
      <p:sp>
        <p:nvSpPr>
          <p:cNvPr id="4" name="Rectangle 2">
            <a:extLst>
              <a:ext uri="{FF2B5EF4-FFF2-40B4-BE49-F238E27FC236}">
                <a16:creationId xmlns:a16="http://schemas.microsoft.com/office/drawing/2014/main" id="{0EF28CEC-BF40-9A48-987B-FE2A4D4AD2CD}"/>
              </a:ext>
            </a:extLst>
          </p:cNvPr>
          <p:cNvSpPr>
            <a:spLocks noChangeArrowheads="1"/>
          </p:cNvSpPr>
          <p:nvPr/>
        </p:nvSpPr>
        <p:spPr bwMode="auto">
          <a:xfrm>
            <a:off x="4236781" y="56338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16" name="TextBox 15">
            <a:extLst>
              <a:ext uri="{FF2B5EF4-FFF2-40B4-BE49-F238E27FC236}">
                <a16:creationId xmlns:a16="http://schemas.microsoft.com/office/drawing/2014/main" id="{EC290BB4-E867-CA41-AF38-3BD280DC09F5}"/>
              </a:ext>
            </a:extLst>
          </p:cNvPr>
          <p:cNvSpPr txBox="1"/>
          <p:nvPr/>
        </p:nvSpPr>
        <p:spPr>
          <a:xfrm>
            <a:off x="3161388" y="2496561"/>
            <a:ext cx="3066635" cy="2185214"/>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CubeSat Proximity Operations Demonstration (CPOD)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Launch: May 25, 2022</a:t>
            </a:r>
          </a:p>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Demonstrate rendezvous, proximity operations and docking using two 3U CubeSats </a:t>
            </a:r>
          </a:p>
        </p:txBody>
      </p:sp>
      <p:pic>
        <p:nvPicPr>
          <p:cNvPr id="8" name="Picture 7" descr="A picture containing indoor&#10;&#10;Description automatically generated">
            <a:extLst>
              <a:ext uri="{FF2B5EF4-FFF2-40B4-BE49-F238E27FC236}">
                <a16:creationId xmlns:a16="http://schemas.microsoft.com/office/drawing/2014/main" id="{C0C3BCC0-93EA-074B-B2CA-5BA2D7217DC7}"/>
              </a:ext>
            </a:extLst>
          </p:cNvPr>
          <p:cNvPicPr>
            <a:picLocks noChangeAspect="1"/>
          </p:cNvPicPr>
          <p:nvPr/>
        </p:nvPicPr>
        <p:blipFill rotWithShape="1">
          <a:blip r:embed="rId3"/>
          <a:srcRect l="36054" t="32955" r="-489" b="14018"/>
          <a:stretch/>
        </p:blipFill>
        <p:spPr>
          <a:xfrm>
            <a:off x="3106642" y="782663"/>
            <a:ext cx="3237949" cy="1713898"/>
          </a:xfrm>
          <a:prstGeom prst="rect">
            <a:avLst/>
          </a:prstGeom>
        </p:spPr>
      </p:pic>
      <p:sp>
        <p:nvSpPr>
          <p:cNvPr id="21" name="TextBox 20">
            <a:extLst>
              <a:ext uri="{FF2B5EF4-FFF2-40B4-BE49-F238E27FC236}">
                <a16:creationId xmlns:a16="http://schemas.microsoft.com/office/drawing/2014/main" id="{C9CBCDED-1C9A-9C46-84B0-B66865660608}"/>
              </a:ext>
            </a:extLst>
          </p:cNvPr>
          <p:cNvSpPr txBox="1"/>
          <p:nvPr/>
        </p:nvSpPr>
        <p:spPr>
          <a:xfrm>
            <a:off x="91440" y="2549668"/>
            <a:ext cx="3120232" cy="2677656"/>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Pathfinder Technology Demonstrator (PTD-3)</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Launch: May 25, 2022</a:t>
            </a:r>
          </a:p>
          <a:p>
            <a:endParaRPr lang="en-US" sz="8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lumMod val="85000"/>
                  </a:schemeClr>
                </a:solidFill>
                <a:latin typeface="Helvetica Neue" panose="02000503000000020004" pitchFamily="2" charset="0"/>
                <a:ea typeface="Helvetica Neue" panose="02000503000000020004" pitchFamily="2" charset="0"/>
                <a:cs typeface="Helvetica Neue" panose="02000503000000020004" pitchFamily="2" charset="0"/>
              </a:rPr>
              <a:t>Demonstrate </a:t>
            </a:r>
            <a:r>
              <a:rPr lang="en-US" sz="1600" dirty="0" err="1">
                <a:solidFill>
                  <a:schemeClr val="bg1">
                    <a:lumMod val="85000"/>
                  </a:schemeClr>
                </a:solidFill>
                <a:latin typeface="Helvetica Neue" panose="02000503000000020004" pitchFamily="2" charset="0"/>
                <a:ea typeface="Helvetica Neue" panose="02000503000000020004" pitchFamily="2" charset="0"/>
                <a:cs typeface="Helvetica Neue" panose="02000503000000020004" pitchFamily="2" charset="0"/>
              </a:rPr>
              <a:t>TeraByte</a:t>
            </a:r>
            <a:r>
              <a:rPr lang="en-US" sz="1600" dirty="0">
                <a:solidFill>
                  <a:schemeClr val="bg1">
                    <a:lumMod val="85000"/>
                  </a:schemeClr>
                </a:solidFill>
                <a:latin typeface="Helvetica Neue" panose="02000503000000020004" pitchFamily="2" charset="0"/>
                <a:ea typeface="Helvetica Neue" panose="02000503000000020004" pitchFamily="2" charset="0"/>
                <a:cs typeface="Helvetica Neue" panose="02000503000000020004" pitchFamily="2" charset="0"/>
              </a:rPr>
              <a:t> InfraRed Delivery (TBIRD) technology for high-bandwidth laser communications - 200 gigabit per second data downlink rate</a:t>
            </a:r>
          </a:p>
          <a:p>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0" name="Picture 9">
            <a:extLst>
              <a:ext uri="{FF2B5EF4-FFF2-40B4-BE49-F238E27FC236}">
                <a16:creationId xmlns:a16="http://schemas.microsoft.com/office/drawing/2014/main" id="{CE291410-97D6-F545-B2AF-E62961C3B61E}"/>
              </a:ext>
            </a:extLst>
          </p:cNvPr>
          <p:cNvPicPr>
            <a:picLocks noChangeAspect="1"/>
          </p:cNvPicPr>
          <p:nvPr/>
        </p:nvPicPr>
        <p:blipFill>
          <a:blip r:embed="rId4"/>
          <a:stretch>
            <a:fillRect/>
          </a:stretch>
        </p:blipFill>
        <p:spPr>
          <a:xfrm>
            <a:off x="417223" y="800349"/>
            <a:ext cx="2322068" cy="1696212"/>
          </a:xfrm>
          <a:prstGeom prst="rect">
            <a:avLst/>
          </a:prstGeom>
        </p:spPr>
      </p:pic>
      <p:sp>
        <p:nvSpPr>
          <p:cNvPr id="12" name="TextBox 11">
            <a:extLst>
              <a:ext uri="{FF2B5EF4-FFF2-40B4-BE49-F238E27FC236}">
                <a16:creationId xmlns:a16="http://schemas.microsoft.com/office/drawing/2014/main" id="{B7DD28C2-1505-0549-AF62-D1604F474843}"/>
              </a:ext>
            </a:extLst>
          </p:cNvPr>
          <p:cNvSpPr txBox="1"/>
          <p:nvPr/>
        </p:nvSpPr>
        <p:spPr>
          <a:xfrm>
            <a:off x="324201" y="4752916"/>
            <a:ext cx="2654711" cy="246221"/>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Terran Orbital Corporation </a:t>
            </a:r>
          </a:p>
        </p:txBody>
      </p:sp>
      <p:sp>
        <p:nvSpPr>
          <p:cNvPr id="13" name="TextBox 12">
            <a:extLst>
              <a:ext uri="{FF2B5EF4-FFF2-40B4-BE49-F238E27FC236}">
                <a16:creationId xmlns:a16="http://schemas.microsoft.com/office/drawing/2014/main" id="{FDA14644-6D8F-D245-A4ED-4019B1FA28A0}"/>
              </a:ext>
            </a:extLst>
          </p:cNvPr>
          <p:cNvSpPr txBox="1"/>
          <p:nvPr/>
        </p:nvSpPr>
        <p:spPr>
          <a:xfrm>
            <a:off x="3240873" y="4752916"/>
            <a:ext cx="2907665" cy="246221"/>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Terran Orbital Corporation </a:t>
            </a:r>
          </a:p>
        </p:txBody>
      </p:sp>
      <p:sp>
        <p:nvSpPr>
          <p:cNvPr id="14" name="TextBox 13">
            <a:extLst>
              <a:ext uri="{FF2B5EF4-FFF2-40B4-BE49-F238E27FC236}">
                <a16:creationId xmlns:a16="http://schemas.microsoft.com/office/drawing/2014/main" id="{9B3620C6-0496-6A4B-999A-CD343DFD4215}"/>
              </a:ext>
            </a:extLst>
          </p:cNvPr>
          <p:cNvSpPr txBox="1"/>
          <p:nvPr/>
        </p:nvSpPr>
        <p:spPr>
          <a:xfrm>
            <a:off x="6190615" y="4752916"/>
            <a:ext cx="2907665"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a:t>
            </a:r>
            <a:r>
              <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Blue Canyon Technologies</a:t>
            </a:r>
          </a:p>
        </p:txBody>
      </p:sp>
      <p:pic>
        <p:nvPicPr>
          <p:cNvPr id="7" name="Picture 6">
            <a:extLst>
              <a:ext uri="{FF2B5EF4-FFF2-40B4-BE49-F238E27FC236}">
                <a16:creationId xmlns:a16="http://schemas.microsoft.com/office/drawing/2014/main" id="{B374C677-BDE6-AB4D-A410-6E622B8D5608}"/>
              </a:ext>
            </a:extLst>
          </p:cNvPr>
          <p:cNvPicPr>
            <a:picLocks noChangeAspect="1"/>
          </p:cNvPicPr>
          <p:nvPr/>
        </p:nvPicPr>
        <p:blipFill>
          <a:blip r:embed="rId5"/>
          <a:stretch>
            <a:fillRect/>
          </a:stretch>
        </p:blipFill>
        <p:spPr>
          <a:xfrm>
            <a:off x="6711942" y="770794"/>
            <a:ext cx="1989708" cy="1725767"/>
          </a:xfrm>
          <a:prstGeom prst="rect">
            <a:avLst/>
          </a:prstGeom>
        </p:spPr>
      </p:pic>
      <p:sp>
        <p:nvSpPr>
          <p:cNvPr id="18" name="Slide Number Placeholder 2">
            <a:extLst>
              <a:ext uri="{FF2B5EF4-FFF2-40B4-BE49-F238E27FC236}">
                <a16:creationId xmlns:a16="http://schemas.microsoft.com/office/drawing/2014/main" id="{43332D7E-459D-AE41-B150-CF16BF01D54F}"/>
              </a:ext>
            </a:extLst>
          </p:cNvPr>
          <p:cNvSpPr txBox="1">
            <a:spLocks/>
          </p:cNvSpPr>
          <p:nvPr/>
        </p:nvSpPr>
        <p:spPr>
          <a:xfrm>
            <a:off x="8538218" y="4877123"/>
            <a:ext cx="457200" cy="171450"/>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bg1"/>
                </a:solidFill>
                <a:latin typeface="Helvetica"/>
                <a:ea typeface="+mn-ea"/>
                <a:cs typeface="Helvetic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9F2107-1728-CF4B-B9CE-67131BF22805}" type="slidenum">
              <a:rPr lang="en-US" smtClean="0"/>
              <a:pPr/>
              <a:t>6</a:t>
            </a:fld>
            <a:endParaRPr lang="en-US" dirty="0"/>
          </a:p>
        </p:txBody>
      </p:sp>
    </p:spTree>
    <p:extLst>
      <p:ext uri="{BB962C8B-B14F-4D97-AF65-F5344CB8AC3E}">
        <p14:creationId xmlns:p14="http://schemas.microsoft.com/office/powerpoint/2010/main" val="1552294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A22F079-8A5D-BD41-8976-90DBB632A9E3}"/>
              </a:ext>
            </a:extLst>
          </p:cNvPr>
          <p:cNvSpPr/>
          <p:nvPr/>
        </p:nvSpPr>
        <p:spPr>
          <a:xfrm>
            <a:off x="457201" y="797347"/>
            <a:ext cx="2387744" cy="1804261"/>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20" dirty="0"/>
          </a:p>
        </p:txBody>
      </p:sp>
      <p:sp>
        <p:nvSpPr>
          <p:cNvPr id="2" name="Title 1"/>
          <p:cNvSpPr>
            <a:spLocks noGrp="1"/>
          </p:cNvSpPr>
          <p:nvPr>
            <p:ph type="title"/>
          </p:nvPr>
        </p:nvSpPr>
        <p:spPr>
          <a:xfrm>
            <a:off x="349135" y="72034"/>
            <a:ext cx="8024656" cy="577892"/>
          </a:xfrm>
        </p:spPr>
        <p:txBody>
          <a:bodyPr>
            <a:noAutofit/>
          </a:bodyPr>
          <a:lstStyle/>
          <a:p>
            <a:r>
              <a:rPr lang="en-US" sz="2200" dirty="0"/>
              <a:t>Upcoming U-Class Technology Demonstration Missions – 2022</a:t>
            </a:r>
          </a:p>
        </p:txBody>
      </p:sp>
      <p:sp>
        <p:nvSpPr>
          <p:cNvPr id="3" name="Slide Number Placeholder 2"/>
          <p:cNvSpPr>
            <a:spLocks noGrp="1"/>
          </p:cNvSpPr>
          <p:nvPr>
            <p:ph type="sldNum" sz="quarter" idx="4"/>
          </p:nvPr>
        </p:nvSpPr>
        <p:spPr>
          <a:xfrm>
            <a:off x="6403664" y="4064270"/>
            <a:ext cx="342900" cy="142875"/>
          </a:xfrm>
          <a:prstGeom prst="rect">
            <a:avLst/>
          </a:prstGeom>
        </p:spPr>
        <p:txBody>
          <a:bodyPr vert="horz" lIns="68580" tIns="34290" rIns="68580" bIns="34290" rtlCol="0" anchor="ctr"/>
          <a:lstStyle>
            <a:defPPr>
              <a:defRPr lang="en-US"/>
            </a:defPPr>
            <a:lvl1pPr marL="0" algn="r" defTabSz="342900" rtl="0" eaLnBrk="1" latinLnBrk="0" hangingPunct="1">
              <a:defRPr sz="600" kern="1200">
                <a:solidFill>
                  <a:srgbClr val="7F7F7F"/>
                </a:solidFill>
                <a:latin typeface="Helvetica"/>
                <a:ea typeface="+mn-ea"/>
                <a:cs typeface="Helvetica"/>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fld id="{919F2107-1728-CF4B-B9CE-67131BF22805}" type="slidenum">
              <a:rPr lang="en-US" smtClean="0"/>
              <a:pPr/>
              <a:t>7</a:t>
            </a:fld>
            <a:endParaRPr lang="en-US"/>
          </a:p>
        </p:txBody>
      </p:sp>
      <p:sp>
        <p:nvSpPr>
          <p:cNvPr id="4" name="Rectangle 2">
            <a:extLst>
              <a:ext uri="{FF2B5EF4-FFF2-40B4-BE49-F238E27FC236}">
                <a16:creationId xmlns:a16="http://schemas.microsoft.com/office/drawing/2014/main" id="{0EF28CEC-BF40-9A48-987B-FE2A4D4AD2CD}"/>
              </a:ext>
            </a:extLst>
          </p:cNvPr>
          <p:cNvSpPr>
            <a:spLocks noChangeArrowheads="1"/>
          </p:cNvSpPr>
          <p:nvPr/>
        </p:nvSpPr>
        <p:spPr bwMode="auto">
          <a:xfrm>
            <a:off x="4236781" y="56338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12" name="TextBox 11">
            <a:extLst>
              <a:ext uri="{FF2B5EF4-FFF2-40B4-BE49-F238E27FC236}">
                <a16:creationId xmlns:a16="http://schemas.microsoft.com/office/drawing/2014/main" id="{17EBF82C-AE6C-A046-9A7B-C88430597F1C}"/>
              </a:ext>
            </a:extLst>
          </p:cNvPr>
          <p:cNvSpPr txBox="1"/>
          <p:nvPr/>
        </p:nvSpPr>
        <p:spPr>
          <a:xfrm>
            <a:off x="3282435" y="2549668"/>
            <a:ext cx="2825428" cy="1938992"/>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PACE-2</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Launch: Oct. 2022</a:t>
            </a:r>
          </a:p>
          <a:p>
            <a:pPr algn="ctr"/>
            <a:endPar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endParaRPr lang="en-US" sz="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Demonstrate upgrades to the PACE avionics system as well as a camera and image processing payload</a:t>
            </a:r>
            <a:endParaRPr lang="en-US" sz="1600" b="1"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4" name="Picture 13" descr="A picture containing indoor, blue&#10;&#10;Description automatically generated">
            <a:extLst>
              <a:ext uri="{FF2B5EF4-FFF2-40B4-BE49-F238E27FC236}">
                <a16:creationId xmlns:a16="http://schemas.microsoft.com/office/drawing/2014/main" id="{8315C286-CD31-AF4B-8CE3-D3342A911C7C}"/>
              </a:ext>
            </a:extLst>
          </p:cNvPr>
          <p:cNvPicPr>
            <a:picLocks noChangeAspect="1"/>
          </p:cNvPicPr>
          <p:nvPr/>
        </p:nvPicPr>
        <p:blipFill rotWithShape="1">
          <a:blip r:embed="rId3"/>
          <a:srcRect t="4674" r="40" b="14387"/>
          <a:stretch/>
        </p:blipFill>
        <p:spPr>
          <a:xfrm>
            <a:off x="3374579" y="816004"/>
            <a:ext cx="2597157" cy="1708651"/>
          </a:xfrm>
          <a:prstGeom prst="rect">
            <a:avLst/>
          </a:prstGeom>
        </p:spPr>
      </p:pic>
      <p:sp>
        <p:nvSpPr>
          <p:cNvPr id="18" name="TextBox 17">
            <a:extLst>
              <a:ext uri="{FF2B5EF4-FFF2-40B4-BE49-F238E27FC236}">
                <a16:creationId xmlns:a16="http://schemas.microsoft.com/office/drawing/2014/main" id="{F26B121A-0B6B-9F4C-8BD7-0003A15F07F1}"/>
              </a:ext>
            </a:extLst>
          </p:cNvPr>
          <p:cNvSpPr txBox="1"/>
          <p:nvPr/>
        </p:nvSpPr>
        <p:spPr>
          <a:xfrm>
            <a:off x="242217" y="2549668"/>
            <a:ext cx="3040218" cy="2431435"/>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Starling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Autonomous Swarm Tech.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Launch: NET Aug. 2022</a:t>
            </a:r>
          </a:p>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Demonstrate swarm maneuver planning and execution, communications networking, relative navigation, and autonomous coordination between four 6U CubeSats</a:t>
            </a:r>
          </a:p>
        </p:txBody>
      </p:sp>
      <p:sp>
        <p:nvSpPr>
          <p:cNvPr id="20" name="TextBox 19">
            <a:extLst>
              <a:ext uri="{FF2B5EF4-FFF2-40B4-BE49-F238E27FC236}">
                <a16:creationId xmlns:a16="http://schemas.microsoft.com/office/drawing/2014/main" id="{45425F3B-CB1D-754A-8304-4464D5794A7C}"/>
              </a:ext>
            </a:extLst>
          </p:cNvPr>
          <p:cNvSpPr txBox="1"/>
          <p:nvPr/>
        </p:nvSpPr>
        <p:spPr>
          <a:xfrm>
            <a:off x="6083538" y="2549668"/>
            <a:ext cx="3142512" cy="2185214"/>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Advanced Composite Solar Sail System (ACS3)</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Launch: Nov. 2022</a:t>
            </a:r>
          </a:p>
          <a:p>
            <a:pPr algn="ctr"/>
            <a:endParaRPr lang="en-US" sz="8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Demonstrate deployment </a:t>
            </a:r>
          </a:p>
          <a:p>
            <a:pPr algn="ctr"/>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of the composite boom </a:t>
            </a:r>
          </a:p>
          <a:p>
            <a:pPr algn="ctr"/>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solar sail in low-Earth orbit. The unfurled solar sail will measure approximately 84 m</a:t>
            </a:r>
            <a:r>
              <a:rPr lang="en-US" sz="1600" baseline="300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2</a:t>
            </a:r>
          </a:p>
        </p:txBody>
      </p:sp>
      <p:pic>
        <p:nvPicPr>
          <p:cNvPr id="7" name="Picture 6">
            <a:extLst>
              <a:ext uri="{FF2B5EF4-FFF2-40B4-BE49-F238E27FC236}">
                <a16:creationId xmlns:a16="http://schemas.microsoft.com/office/drawing/2014/main" id="{7CB79E12-FCCC-474A-90F5-3D5441B00F20}"/>
              </a:ext>
            </a:extLst>
          </p:cNvPr>
          <p:cNvPicPr>
            <a:picLocks noChangeAspect="1"/>
          </p:cNvPicPr>
          <p:nvPr/>
        </p:nvPicPr>
        <p:blipFill rotWithShape="1">
          <a:blip r:embed="rId4"/>
          <a:srcRect l="35428" t="11783" r="8284" b="15256"/>
          <a:stretch/>
        </p:blipFill>
        <p:spPr>
          <a:xfrm>
            <a:off x="790529" y="816004"/>
            <a:ext cx="1896160" cy="1737360"/>
          </a:xfrm>
          <a:prstGeom prst="rect">
            <a:avLst/>
          </a:prstGeom>
        </p:spPr>
      </p:pic>
      <p:pic>
        <p:nvPicPr>
          <p:cNvPr id="22" name="Picture 21">
            <a:extLst>
              <a:ext uri="{FF2B5EF4-FFF2-40B4-BE49-F238E27FC236}">
                <a16:creationId xmlns:a16="http://schemas.microsoft.com/office/drawing/2014/main" id="{3AA33BDE-0DBB-304B-99DC-054482097A9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59626" y="816004"/>
            <a:ext cx="1930527" cy="1707642"/>
          </a:xfrm>
          <a:prstGeom prst="rect">
            <a:avLst/>
          </a:prstGeom>
          <a:noFill/>
        </p:spPr>
      </p:pic>
      <p:sp>
        <p:nvSpPr>
          <p:cNvPr id="16" name="TextBox 15">
            <a:extLst>
              <a:ext uri="{FF2B5EF4-FFF2-40B4-BE49-F238E27FC236}">
                <a16:creationId xmlns:a16="http://schemas.microsoft.com/office/drawing/2014/main" id="{7DEBDD4A-DED2-D544-B765-E0EE460B19EF}"/>
              </a:ext>
            </a:extLst>
          </p:cNvPr>
          <p:cNvSpPr txBox="1"/>
          <p:nvPr/>
        </p:nvSpPr>
        <p:spPr>
          <a:xfrm>
            <a:off x="3972154" y="4868253"/>
            <a:ext cx="1445991"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 name="TextBox 16">
            <a:extLst>
              <a:ext uri="{FF2B5EF4-FFF2-40B4-BE49-F238E27FC236}">
                <a16:creationId xmlns:a16="http://schemas.microsoft.com/office/drawing/2014/main" id="{CF8BD797-9748-714A-A0A1-F4D2D7A170A7}"/>
              </a:ext>
            </a:extLst>
          </p:cNvPr>
          <p:cNvSpPr txBox="1"/>
          <p:nvPr/>
        </p:nvSpPr>
        <p:spPr>
          <a:xfrm>
            <a:off x="6931799" y="4857992"/>
            <a:ext cx="1445991"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 name="TextBox 18">
            <a:extLst>
              <a:ext uri="{FF2B5EF4-FFF2-40B4-BE49-F238E27FC236}">
                <a16:creationId xmlns:a16="http://schemas.microsoft.com/office/drawing/2014/main" id="{34452291-3990-434E-A957-90664E5FF7A5}"/>
              </a:ext>
            </a:extLst>
          </p:cNvPr>
          <p:cNvSpPr txBox="1"/>
          <p:nvPr/>
        </p:nvSpPr>
        <p:spPr>
          <a:xfrm>
            <a:off x="1039331" y="4897279"/>
            <a:ext cx="1445991"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 name="Slide Number Placeholder 2">
            <a:extLst>
              <a:ext uri="{FF2B5EF4-FFF2-40B4-BE49-F238E27FC236}">
                <a16:creationId xmlns:a16="http://schemas.microsoft.com/office/drawing/2014/main" id="{F1999BA9-27F2-334C-A6D9-53A685262A7D}"/>
              </a:ext>
            </a:extLst>
          </p:cNvPr>
          <p:cNvSpPr txBox="1">
            <a:spLocks/>
          </p:cNvSpPr>
          <p:nvPr/>
        </p:nvSpPr>
        <p:spPr>
          <a:xfrm>
            <a:off x="8538218" y="4877123"/>
            <a:ext cx="457200" cy="171450"/>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bg1"/>
                </a:solidFill>
                <a:latin typeface="Helvetica"/>
                <a:ea typeface="+mn-ea"/>
                <a:cs typeface="Helvetic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9F2107-1728-CF4B-B9CE-67131BF22805}" type="slidenum">
              <a:rPr lang="en-US" smtClean="0"/>
              <a:pPr/>
              <a:t>7</a:t>
            </a:fld>
            <a:endParaRPr lang="en-US" dirty="0"/>
          </a:p>
        </p:txBody>
      </p:sp>
    </p:spTree>
    <p:extLst>
      <p:ext uri="{BB962C8B-B14F-4D97-AF65-F5344CB8AC3E}">
        <p14:creationId xmlns:p14="http://schemas.microsoft.com/office/powerpoint/2010/main" val="2792163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4205" y="72034"/>
            <a:ext cx="8008058" cy="577892"/>
          </a:xfrm>
        </p:spPr>
        <p:txBody>
          <a:bodyPr>
            <a:normAutofit fontScale="90000"/>
          </a:bodyPr>
          <a:lstStyle/>
          <a:p>
            <a:r>
              <a:rPr lang="en-US" sz="2400" dirty="0"/>
              <a:t>Upcoming U-Class Technology Demonstration Missions - 2023</a:t>
            </a:r>
          </a:p>
        </p:txBody>
      </p:sp>
      <p:sp>
        <p:nvSpPr>
          <p:cNvPr id="17" name="TextBox 16">
            <a:extLst>
              <a:ext uri="{FF2B5EF4-FFF2-40B4-BE49-F238E27FC236}">
                <a16:creationId xmlns:a16="http://schemas.microsoft.com/office/drawing/2014/main" id="{52432E51-C6B9-A847-A584-765DF7CFA829}"/>
              </a:ext>
            </a:extLst>
          </p:cNvPr>
          <p:cNvSpPr txBox="1"/>
          <p:nvPr/>
        </p:nvSpPr>
        <p:spPr>
          <a:xfrm>
            <a:off x="4857216" y="2883503"/>
            <a:ext cx="4241431" cy="1677382"/>
          </a:xfrm>
          <a:prstGeom prst="rect">
            <a:avLst/>
          </a:prstGeom>
          <a:noFill/>
        </p:spPr>
        <p:txBody>
          <a:bodyPr wrap="square" rtlCol="0">
            <a:spAutoFit/>
          </a:bodyPr>
          <a:lstStyle/>
          <a:p>
            <a:pPr algn="ctr"/>
            <a:r>
              <a:rPr lang="en-US" sz="15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CubeSat Laser Infrared </a:t>
            </a:r>
            <a:r>
              <a:rPr lang="en-US" sz="1500" b="1"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CrosslinK</a:t>
            </a:r>
            <a:r>
              <a:rPr lang="en-US" sz="15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a:t>
            </a:r>
          </a:p>
          <a:p>
            <a:pPr algn="ctr"/>
            <a:r>
              <a:rPr lang="en-US" sz="15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(CLICK B/C)</a:t>
            </a:r>
          </a:p>
          <a:p>
            <a:pPr algn="ctr"/>
            <a:r>
              <a:rPr lang="en-US" sz="15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Launch: Jun. 2023</a:t>
            </a:r>
          </a:p>
          <a:p>
            <a:pPr algn="ctr"/>
            <a:endParaRPr lang="en-US" sz="105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Demonstrate optical crosslink and precision ranging between two 3U CubeSats at a data rate of 20 Mbps and range up to 580 km </a:t>
            </a:r>
          </a:p>
        </p:txBody>
      </p:sp>
      <p:pic>
        <p:nvPicPr>
          <p:cNvPr id="6" name="Picture 5">
            <a:extLst>
              <a:ext uri="{FF2B5EF4-FFF2-40B4-BE49-F238E27FC236}">
                <a16:creationId xmlns:a16="http://schemas.microsoft.com/office/drawing/2014/main" id="{C5F4F306-B5BB-9940-BF8C-80474A350243}"/>
              </a:ext>
            </a:extLst>
          </p:cNvPr>
          <p:cNvPicPr>
            <a:picLocks noChangeAspect="1"/>
          </p:cNvPicPr>
          <p:nvPr/>
        </p:nvPicPr>
        <p:blipFill>
          <a:blip r:embed="rId3"/>
          <a:stretch>
            <a:fillRect/>
          </a:stretch>
        </p:blipFill>
        <p:spPr>
          <a:xfrm>
            <a:off x="5095888" y="1179145"/>
            <a:ext cx="2095500" cy="1955800"/>
          </a:xfrm>
          <a:prstGeom prst="rect">
            <a:avLst/>
          </a:prstGeom>
        </p:spPr>
      </p:pic>
      <p:pic>
        <p:nvPicPr>
          <p:cNvPr id="21" name="Picture 20">
            <a:extLst>
              <a:ext uri="{FF2B5EF4-FFF2-40B4-BE49-F238E27FC236}">
                <a16:creationId xmlns:a16="http://schemas.microsoft.com/office/drawing/2014/main" id="{7F3E9874-BB0F-C744-84C4-5C84A928ED35}"/>
              </a:ext>
            </a:extLst>
          </p:cNvPr>
          <p:cNvPicPr>
            <a:picLocks noChangeAspect="1"/>
          </p:cNvPicPr>
          <p:nvPr/>
        </p:nvPicPr>
        <p:blipFill>
          <a:blip r:embed="rId3"/>
          <a:stretch>
            <a:fillRect/>
          </a:stretch>
        </p:blipFill>
        <p:spPr>
          <a:xfrm>
            <a:off x="6279887" y="49358"/>
            <a:ext cx="2095500" cy="1955800"/>
          </a:xfrm>
          <a:prstGeom prst="rect">
            <a:avLst/>
          </a:prstGeom>
        </p:spPr>
      </p:pic>
      <p:sp>
        <p:nvSpPr>
          <p:cNvPr id="4" name="Rectangle 2">
            <a:extLst>
              <a:ext uri="{FF2B5EF4-FFF2-40B4-BE49-F238E27FC236}">
                <a16:creationId xmlns:a16="http://schemas.microsoft.com/office/drawing/2014/main" id="{0EF28CEC-BF40-9A48-987B-FE2A4D4AD2CD}"/>
              </a:ext>
            </a:extLst>
          </p:cNvPr>
          <p:cNvSpPr>
            <a:spLocks noChangeArrowheads="1"/>
          </p:cNvSpPr>
          <p:nvPr/>
        </p:nvSpPr>
        <p:spPr bwMode="auto">
          <a:xfrm>
            <a:off x="4236781" y="56338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20" name="TextBox 19">
            <a:extLst>
              <a:ext uri="{FF2B5EF4-FFF2-40B4-BE49-F238E27FC236}">
                <a16:creationId xmlns:a16="http://schemas.microsoft.com/office/drawing/2014/main" id="{E53D25F3-A4B3-1047-9C2A-05F5C39EABFA}"/>
              </a:ext>
            </a:extLst>
          </p:cNvPr>
          <p:cNvSpPr txBox="1"/>
          <p:nvPr/>
        </p:nvSpPr>
        <p:spPr>
          <a:xfrm>
            <a:off x="102336" y="2883503"/>
            <a:ext cx="4754880" cy="1692771"/>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Pathfinder Technology Demonstrator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(PTD-4)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Launch: Jan. 2023</a:t>
            </a:r>
          </a:p>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Demonstra</a:t>
            </a:r>
            <a:r>
              <a:rPr lang="en-US" sz="1600" dirty="0">
                <a:solidFill>
                  <a:schemeClr val="bg1">
                    <a:lumMod val="85000"/>
                  </a:schemeClr>
                </a:solidFill>
                <a:latin typeface="Helvetica Neue" panose="02000503000000020004" pitchFamily="2" charset="0"/>
                <a:ea typeface="Helvetica Neue" panose="02000503000000020004" pitchFamily="2" charset="0"/>
                <a:cs typeface="Helvetica Neue" panose="02000503000000020004" pitchFamily="2" charset="0"/>
              </a:rPr>
              <a:t>te Lightweight Integrated Solar Array and </a:t>
            </a:r>
            <a:r>
              <a:rPr lang="en-US" sz="1600" dirty="0" err="1">
                <a:solidFill>
                  <a:schemeClr val="bg1">
                    <a:lumMod val="85000"/>
                  </a:schemeClr>
                </a:solidFill>
                <a:latin typeface="Helvetica Neue" panose="02000503000000020004" pitchFamily="2" charset="0"/>
                <a:ea typeface="Helvetica Neue" panose="02000503000000020004" pitchFamily="2" charset="0"/>
                <a:cs typeface="Helvetica Neue" panose="02000503000000020004" pitchFamily="2" charset="0"/>
              </a:rPr>
              <a:t>anTenna</a:t>
            </a:r>
            <a:r>
              <a:rPr lang="en-US" sz="1600" dirty="0">
                <a:solidFill>
                  <a:schemeClr val="bg1">
                    <a:lumMod val="85000"/>
                  </a:schemeClr>
                </a:solidFill>
                <a:latin typeface="Helvetica Neue" panose="02000503000000020004" pitchFamily="2" charset="0"/>
                <a:ea typeface="Helvetica Neue" panose="02000503000000020004" pitchFamily="2" charset="0"/>
                <a:cs typeface="Helvetica Neue" panose="02000503000000020004" pitchFamily="2" charset="0"/>
              </a:rPr>
              <a:t> (LISA-T), a high-power, low-volume deployable </a:t>
            </a:r>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solar array with an integrated antenna</a:t>
            </a:r>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5" name="Picture 4">
            <a:extLst>
              <a:ext uri="{FF2B5EF4-FFF2-40B4-BE49-F238E27FC236}">
                <a16:creationId xmlns:a16="http://schemas.microsoft.com/office/drawing/2014/main" id="{4A6324C0-F872-7F42-84AD-05AE2FE1310A}"/>
              </a:ext>
            </a:extLst>
          </p:cNvPr>
          <p:cNvPicPr>
            <a:picLocks noChangeAspect="1"/>
          </p:cNvPicPr>
          <p:nvPr/>
        </p:nvPicPr>
        <p:blipFill rotWithShape="1">
          <a:blip r:embed="rId4"/>
          <a:srcRect l="24886" t="13556" r="21791" b="31334"/>
          <a:stretch/>
        </p:blipFill>
        <p:spPr>
          <a:xfrm>
            <a:off x="1031939" y="729955"/>
            <a:ext cx="3115130" cy="2145814"/>
          </a:xfrm>
          <a:prstGeom prst="rect">
            <a:avLst/>
          </a:prstGeom>
        </p:spPr>
      </p:pic>
      <p:sp>
        <p:nvSpPr>
          <p:cNvPr id="10" name="TextBox 9">
            <a:extLst>
              <a:ext uri="{FF2B5EF4-FFF2-40B4-BE49-F238E27FC236}">
                <a16:creationId xmlns:a16="http://schemas.microsoft.com/office/drawing/2014/main" id="{F0BC4150-AC56-D540-97EF-6A4C439DAD32}"/>
              </a:ext>
            </a:extLst>
          </p:cNvPr>
          <p:cNvSpPr txBox="1"/>
          <p:nvPr/>
        </p:nvSpPr>
        <p:spPr>
          <a:xfrm>
            <a:off x="1756781" y="4752916"/>
            <a:ext cx="1445991"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1" name="Picture 10">
            <a:extLst>
              <a:ext uri="{FF2B5EF4-FFF2-40B4-BE49-F238E27FC236}">
                <a16:creationId xmlns:a16="http://schemas.microsoft.com/office/drawing/2014/main" id="{93BD3621-74E9-7947-8004-A67A526BD2CA}"/>
              </a:ext>
            </a:extLst>
          </p:cNvPr>
          <p:cNvPicPr>
            <a:picLocks noChangeAspect="1"/>
          </p:cNvPicPr>
          <p:nvPr/>
        </p:nvPicPr>
        <p:blipFill>
          <a:blip r:embed="rId5"/>
          <a:stretch>
            <a:fillRect/>
          </a:stretch>
        </p:blipFill>
        <p:spPr>
          <a:xfrm>
            <a:off x="7231791" y="1652966"/>
            <a:ext cx="1260875" cy="1093616"/>
          </a:xfrm>
          <a:prstGeom prst="rect">
            <a:avLst/>
          </a:prstGeom>
        </p:spPr>
      </p:pic>
      <p:sp>
        <p:nvSpPr>
          <p:cNvPr id="12" name="TextBox 11">
            <a:extLst>
              <a:ext uri="{FF2B5EF4-FFF2-40B4-BE49-F238E27FC236}">
                <a16:creationId xmlns:a16="http://schemas.microsoft.com/office/drawing/2014/main" id="{625783EC-7771-864C-9C71-05A5CA2A5E83}"/>
              </a:ext>
            </a:extLst>
          </p:cNvPr>
          <p:cNvSpPr txBox="1"/>
          <p:nvPr/>
        </p:nvSpPr>
        <p:spPr>
          <a:xfrm>
            <a:off x="5049379" y="4752916"/>
            <a:ext cx="3857104" cy="400110"/>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 (illustration) and </a:t>
            </a:r>
          </a:p>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Blue Canyon Technologies (photograph)</a:t>
            </a:r>
          </a:p>
        </p:txBody>
      </p:sp>
      <p:sp>
        <p:nvSpPr>
          <p:cNvPr id="3" name="Slide Number Placeholder 2">
            <a:extLst>
              <a:ext uri="{FF2B5EF4-FFF2-40B4-BE49-F238E27FC236}">
                <a16:creationId xmlns:a16="http://schemas.microsoft.com/office/drawing/2014/main" id="{1E6D8437-4648-3D4D-9DD0-DEBC47FA758A}"/>
              </a:ext>
            </a:extLst>
          </p:cNvPr>
          <p:cNvSpPr>
            <a:spLocks noGrp="1"/>
          </p:cNvSpPr>
          <p:nvPr>
            <p:ph type="sldNum" sz="quarter" idx="4"/>
          </p:nvPr>
        </p:nvSpPr>
        <p:spPr/>
        <p:txBody>
          <a:bodyPr/>
          <a:lstStyle/>
          <a:p>
            <a:fld id="{919F2107-1728-CF4B-B9CE-67131BF22805}" type="slidenum">
              <a:rPr lang="en-US" smtClean="0"/>
              <a:pPr/>
              <a:t>8</a:t>
            </a:fld>
            <a:endParaRPr lang="en-US"/>
          </a:p>
        </p:txBody>
      </p:sp>
    </p:spTree>
    <p:extLst>
      <p:ext uri="{BB962C8B-B14F-4D97-AF65-F5344CB8AC3E}">
        <p14:creationId xmlns:p14="http://schemas.microsoft.com/office/powerpoint/2010/main" val="1731826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0BD3A5-BC22-B64E-8279-09B317CD70C2}"/>
              </a:ext>
            </a:extLst>
          </p:cNvPr>
          <p:cNvSpPr>
            <a:spLocks noGrp="1"/>
          </p:cNvSpPr>
          <p:nvPr>
            <p:ph idx="1"/>
          </p:nvPr>
        </p:nvSpPr>
        <p:spPr>
          <a:xfrm>
            <a:off x="109728" y="612952"/>
            <a:ext cx="4057367" cy="3913628"/>
          </a:xfrm>
        </p:spPr>
        <p:txBody>
          <a:bodyPr>
            <a:noAutofit/>
          </a:bodyPr>
          <a:lstStyle/>
          <a:p>
            <a:pPr>
              <a:spcBef>
                <a:spcPts val="1080"/>
              </a:spcBef>
            </a:pPr>
            <a:r>
              <a:rPr lang="en-US" sz="1200" u="sng"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Overview:</a:t>
            </a:r>
          </a:p>
          <a:p>
            <a:pPr marL="236538" indent="-228600">
              <a:spcBef>
                <a:spcPts val="0"/>
              </a:spcBef>
              <a:buFont typeface="Arial" panose="020B0604020202020204" pitchFamily="34" charset="0"/>
              <a:buChar char="•"/>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U.S.-based university and NASA center,  PI-lead cooperative agreements</a:t>
            </a:r>
          </a:p>
          <a:p>
            <a:pPr marL="236538" indent="-228600">
              <a:spcBef>
                <a:spcPts val="0"/>
              </a:spcBef>
              <a:buFont typeface="Arial" panose="020B0604020202020204" pitchFamily="34" charset="0"/>
              <a:buChar char="•"/>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Competitive solicitations</a:t>
            </a:r>
          </a:p>
          <a:p>
            <a:pPr marL="236538" indent="-228600">
              <a:spcBef>
                <a:spcPts val="0"/>
              </a:spcBef>
              <a:buFont typeface="Arial" panose="020B0604020202020204" pitchFamily="34" charset="0"/>
              <a:buChar char="•"/>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Specific technology topics vary</a:t>
            </a:r>
          </a:p>
          <a:p>
            <a:pPr marL="236538" indent="-228600">
              <a:spcBef>
                <a:spcPts val="0"/>
              </a:spcBef>
              <a:buFont typeface="Arial" panose="020B0604020202020204" pitchFamily="34" charset="0"/>
              <a:buChar char="•"/>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Grants for max duration of two years</a:t>
            </a:r>
          </a:p>
          <a:p>
            <a:pPr marL="236538" indent="-228600">
              <a:spcBef>
                <a:spcPts val="0"/>
              </a:spcBef>
              <a:buFont typeface="Arial" panose="020B0604020202020204" pitchFamily="34" charset="0"/>
              <a:buChar char="•"/>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Year-2 option after first annual review</a:t>
            </a:r>
          </a:p>
          <a:p>
            <a:pPr marL="236538" indent="-228600">
              <a:spcBef>
                <a:spcPts val="0"/>
              </a:spcBef>
              <a:buFont typeface="Arial" panose="020B0604020202020204" pitchFamily="34" charset="0"/>
              <a:buChar char="•"/>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5 “classes” to-date:   2013, 2015, 2016, 2018, 2020</a:t>
            </a:r>
            <a:endParaRPr lang="en-US" sz="1200" u="sng"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spcBef>
                <a:spcPts val="1080"/>
              </a:spcBef>
            </a:pPr>
            <a:r>
              <a:rPr lang="en-US" sz="1200" u="sng"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Investments</a:t>
            </a: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t>
            </a:r>
          </a:p>
          <a:p>
            <a:pPr lvl="1">
              <a:spcBef>
                <a:spcPts val="0"/>
              </a:spcBef>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Over $26,468,000 awarded</a:t>
            </a:r>
          </a:p>
          <a:p>
            <a:pPr lvl="1">
              <a:spcBef>
                <a:spcPts val="0"/>
              </a:spcBef>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8 of 10 NASA Centers partnered</a:t>
            </a:r>
          </a:p>
          <a:p>
            <a:pPr lvl="1">
              <a:spcBef>
                <a:spcPts val="0"/>
              </a:spcBef>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30 Universities in 18 states</a:t>
            </a:r>
          </a:p>
          <a:p>
            <a:pPr lvl="1">
              <a:spcBef>
                <a:spcPts val="0"/>
              </a:spcBef>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46 partnerships in 5 class years</a:t>
            </a:r>
          </a:p>
          <a:p>
            <a:pPr>
              <a:spcBef>
                <a:spcPts val="1485"/>
              </a:spcBef>
            </a:pPr>
            <a:r>
              <a:rPr lang="en-US" sz="1200" u="sng"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Results</a:t>
            </a: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t>
            </a:r>
          </a:p>
          <a:p>
            <a:pPr lvl="1">
              <a:spcBef>
                <a:spcPts val="0"/>
              </a:spcBef>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1 Intersatellite Network Planning/ Routing tool software open-sourced</a:t>
            </a:r>
          </a:p>
          <a:p>
            <a:pPr lvl="1">
              <a:spcBef>
                <a:spcPts val="0"/>
              </a:spcBef>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4 New Technology Reports / Patents</a:t>
            </a:r>
          </a:p>
          <a:p>
            <a:pPr lvl="1">
              <a:spcBef>
                <a:spcPts val="0"/>
              </a:spcBef>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13 flight demonstrations planned</a:t>
            </a:r>
          </a:p>
          <a:p>
            <a:pPr lvl="1">
              <a:spcBef>
                <a:spcPts val="0"/>
              </a:spcBef>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27+ Conference presentations</a:t>
            </a:r>
          </a:p>
          <a:p>
            <a:pPr lvl="1">
              <a:spcBef>
                <a:spcPts val="0"/>
              </a:spcBef>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46+ Papers published</a:t>
            </a:r>
          </a:p>
          <a:p>
            <a:pPr lvl="1">
              <a:spcBef>
                <a:spcPts val="0"/>
              </a:spcBef>
            </a:pPr>
            <a:r>
              <a:rPr lang="en-US" sz="12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100+ Students involved + Many TRLs raised</a:t>
            </a:r>
          </a:p>
        </p:txBody>
      </p:sp>
      <p:sp>
        <p:nvSpPr>
          <p:cNvPr id="4" name="Freeform 9">
            <a:extLst>
              <a:ext uri="{FF2B5EF4-FFF2-40B4-BE49-F238E27FC236}">
                <a16:creationId xmlns:a16="http://schemas.microsoft.com/office/drawing/2014/main" id="{B03B6B25-E32A-5444-A366-D9751F477485}"/>
              </a:ext>
            </a:extLst>
          </p:cNvPr>
          <p:cNvSpPr>
            <a:spLocks/>
          </p:cNvSpPr>
          <p:nvPr/>
        </p:nvSpPr>
        <p:spPr bwMode="auto">
          <a:xfrm>
            <a:off x="7800783" y="1824530"/>
            <a:ext cx="150019" cy="233600"/>
          </a:xfrm>
          <a:custGeom>
            <a:avLst/>
            <a:gdLst>
              <a:gd name="T0" fmla="*/ 2147483647 w 179"/>
              <a:gd name="T1" fmla="*/ 0 h 294"/>
              <a:gd name="T2" fmla="*/ 0 w 179"/>
              <a:gd name="T3" fmla="*/ 2147483647 h 294"/>
              <a:gd name="T4" fmla="*/ 0 w 179"/>
              <a:gd name="T5" fmla="*/ 2147483647 h 294"/>
              <a:gd name="T6" fmla="*/ 2147483647 w 179"/>
              <a:gd name="T7" fmla="*/ 2147483647 h 294"/>
              <a:gd name="T8" fmla="*/ 2147483647 w 179"/>
              <a:gd name="T9" fmla="*/ 0 h 294"/>
              <a:gd name="T10" fmla="*/ 0 60000 65536"/>
              <a:gd name="T11" fmla="*/ 0 60000 65536"/>
              <a:gd name="T12" fmla="*/ 0 60000 65536"/>
              <a:gd name="T13" fmla="*/ 0 60000 65536"/>
              <a:gd name="T14" fmla="*/ 0 60000 65536"/>
              <a:gd name="T15" fmla="*/ 0 w 179"/>
              <a:gd name="T16" fmla="*/ 0 h 294"/>
              <a:gd name="T17" fmla="*/ 179 w 179"/>
              <a:gd name="T18" fmla="*/ 294 h 294"/>
            </a:gdLst>
            <a:ahLst/>
            <a:cxnLst>
              <a:cxn ang="T10">
                <a:pos x="T0" y="T1"/>
              </a:cxn>
              <a:cxn ang="T11">
                <a:pos x="T2" y="T3"/>
              </a:cxn>
              <a:cxn ang="T12">
                <a:pos x="T4" y="T5"/>
              </a:cxn>
              <a:cxn ang="T13">
                <a:pos x="T6" y="T7"/>
              </a:cxn>
              <a:cxn ang="T14">
                <a:pos x="T8" y="T9"/>
              </a:cxn>
            </a:cxnLst>
            <a:rect l="T15" t="T16" r="T17" b="T18"/>
            <a:pathLst>
              <a:path w="179" h="294">
                <a:moveTo>
                  <a:pt x="179" y="0"/>
                </a:moveTo>
                <a:lnTo>
                  <a:pt x="0" y="139"/>
                </a:lnTo>
                <a:lnTo>
                  <a:pt x="0" y="294"/>
                </a:lnTo>
                <a:lnTo>
                  <a:pt x="179" y="157"/>
                </a:lnTo>
                <a:lnTo>
                  <a:pt x="179"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5" name="Freeform 10">
            <a:extLst>
              <a:ext uri="{FF2B5EF4-FFF2-40B4-BE49-F238E27FC236}">
                <a16:creationId xmlns:a16="http://schemas.microsoft.com/office/drawing/2014/main" id="{68DD34ED-BF75-EF4C-8AF6-039A1DBE73DA}"/>
              </a:ext>
            </a:extLst>
          </p:cNvPr>
          <p:cNvSpPr>
            <a:spLocks/>
          </p:cNvSpPr>
          <p:nvPr/>
        </p:nvSpPr>
        <p:spPr bwMode="auto">
          <a:xfrm>
            <a:off x="6451686" y="2871446"/>
            <a:ext cx="148947" cy="171450"/>
          </a:xfrm>
          <a:custGeom>
            <a:avLst/>
            <a:gdLst>
              <a:gd name="T0" fmla="*/ 0 w 175"/>
              <a:gd name="T1" fmla="*/ 0 h 215"/>
              <a:gd name="T2" fmla="*/ 2147483647 w 175"/>
              <a:gd name="T3" fmla="*/ 2147483647 h 215"/>
              <a:gd name="T4" fmla="*/ 2147483647 w 175"/>
              <a:gd name="T5" fmla="*/ 2147483647 h 215"/>
              <a:gd name="T6" fmla="*/ 0 w 175"/>
              <a:gd name="T7" fmla="*/ 2147483647 h 215"/>
              <a:gd name="T8" fmla="*/ 0 w 175"/>
              <a:gd name="T9" fmla="*/ 0 h 215"/>
              <a:gd name="T10" fmla="*/ 0 60000 65536"/>
              <a:gd name="T11" fmla="*/ 0 60000 65536"/>
              <a:gd name="T12" fmla="*/ 0 60000 65536"/>
              <a:gd name="T13" fmla="*/ 0 60000 65536"/>
              <a:gd name="T14" fmla="*/ 0 60000 65536"/>
              <a:gd name="T15" fmla="*/ 0 w 175"/>
              <a:gd name="T16" fmla="*/ 0 h 215"/>
              <a:gd name="T17" fmla="*/ 175 w 175"/>
              <a:gd name="T18" fmla="*/ 215 h 215"/>
            </a:gdLst>
            <a:ahLst/>
            <a:cxnLst>
              <a:cxn ang="T10">
                <a:pos x="T0" y="T1"/>
              </a:cxn>
              <a:cxn ang="T11">
                <a:pos x="T2" y="T3"/>
              </a:cxn>
              <a:cxn ang="T12">
                <a:pos x="T4" y="T5"/>
              </a:cxn>
              <a:cxn ang="T13">
                <a:pos x="T6" y="T7"/>
              </a:cxn>
              <a:cxn ang="T14">
                <a:pos x="T8" y="T9"/>
              </a:cxn>
            </a:cxnLst>
            <a:rect l="T15" t="T16" r="T17" b="T18"/>
            <a:pathLst>
              <a:path w="175" h="215">
                <a:moveTo>
                  <a:pt x="0" y="0"/>
                </a:moveTo>
                <a:lnTo>
                  <a:pt x="175" y="62"/>
                </a:lnTo>
                <a:lnTo>
                  <a:pt x="175" y="215"/>
                </a:lnTo>
                <a:lnTo>
                  <a:pt x="0" y="153"/>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6" name="Freeform 11">
            <a:extLst>
              <a:ext uri="{FF2B5EF4-FFF2-40B4-BE49-F238E27FC236}">
                <a16:creationId xmlns:a16="http://schemas.microsoft.com/office/drawing/2014/main" id="{7042B343-FCC0-4241-8242-CC2CE37F750B}"/>
              </a:ext>
            </a:extLst>
          </p:cNvPr>
          <p:cNvSpPr>
            <a:spLocks/>
          </p:cNvSpPr>
          <p:nvPr/>
        </p:nvSpPr>
        <p:spPr bwMode="auto">
          <a:xfrm>
            <a:off x="7091409" y="3062184"/>
            <a:ext cx="20360" cy="124302"/>
          </a:xfrm>
          <a:custGeom>
            <a:avLst/>
            <a:gdLst>
              <a:gd name="T0" fmla="*/ 0 w 24"/>
              <a:gd name="T1" fmla="*/ 0 h 156"/>
              <a:gd name="T2" fmla="*/ 0 w 24"/>
              <a:gd name="T3" fmla="*/ 2147483647 h 156"/>
              <a:gd name="T4" fmla="*/ 2147483647 w 24"/>
              <a:gd name="T5" fmla="*/ 2147483647 h 156"/>
              <a:gd name="T6" fmla="*/ 2147483647 w 24"/>
              <a:gd name="T7" fmla="*/ 2147483647 h 156"/>
              <a:gd name="T8" fmla="*/ 0 w 24"/>
              <a:gd name="T9" fmla="*/ 0 h 156"/>
              <a:gd name="T10" fmla="*/ 0 60000 65536"/>
              <a:gd name="T11" fmla="*/ 0 60000 65536"/>
              <a:gd name="T12" fmla="*/ 0 60000 65536"/>
              <a:gd name="T13" fmla="*/ 0 60000 65536"/>
              <a:gd name="T14" fmla="*/ 0 60000 65536"/>
              <a:gd name="T15" fmla="*/ 0 w 24"/>
              <a:gd name="T16" fmla="*/ 0 h 156"/>
              <a:gd name="T17" fmla="*/ 24 w 24"/>
              <a:gd name="T18" fmla="*/ 156 h 156"/>
            </a:gdLst>
            <a:ahLst/>
            <a:cxnLst>
              <a:cxn ang="T10">
                <a:pos x="T0" y="T1"/>
              </a:cxn>
              <a:cxn ang="T11">
                <a:pos x="T2" y="T3"/>
              </a:cxn>
              <a:cxn ang="T12">
                <a:pos x="T4" y="T5"/>
              </a:cxn>
              <a:cxn ang="T13">
                <a:pos x="T6" y="T7"/>
              </a:cxn>
              <a:cxn ang="T14">
                <a:pos x="T8" y="T9"/>
              </a:cxn>
            </a:cxnLst>
            <a:rect l="T15" t="T16" r="T17" b="T18"/>
            <a:pathLst>
              <a:path w="24" h="156">
                <a:moveTo>
                  <a:pt x="0" y="0"/>
                </a:moveTo>
                <a:lnTo>
                  <a:pt x="0" y="156"/>
                </a:lnTo>
                <a:lnTo>
                  <a:pt x="24" y="156"/>
                </a:lnTo>
                <a:lnTo>
                  <a:pt x="24" y="2"/>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7" name="Freeform 12">
            <a:extLst>
              <a:ext uri="{FF2B5EF4-FFF2-40B4-BE49-F238E27FC236}">
                <a16:creationId xmlns:a16="http://schemas.microsoft.com/office/drawing/2014/main" id="{C7A80EED-6A77-A046-9064-261EAB5B9E21}"/>
              </a:ext>
            </a:extLst>
          </p:cNvPr>
          <p:cNvSpPr>
            <a:spLocks/>
          </p:cNvSpPr>
          <p:nvPr/>
        </p:nvSpPr>
        <p:spPr bwMode="auto">
          <a:xfrm>
            <a:off x="7110696" y="3063255"/>
            <a:ext cx="17145" cy="236815"/>
          </a:xfrm>
          <a:custGeom>
            <a:avLst/>
            <a:gdLst>
              <a:gd name="T0" fmla="*/ 0 w 21"/>
              <a:gd name="T1" fmla="*/ 0 h 299"/>
              <a:gd name="T2" fmla="*/ 2147483647 w 21"/>
              <a:gd name="T3" fmla="*/ 2147483647 h 299"/>
              <a:gd name="T4" fmla="*/ 2147483647 w 21"/>
              <a:gd name="T5" fmla="*/ 2147483647 h 299"/>
              <a:gd name="T6" fmla="*/ 0 w 21"/>
              <a:gd name="T7" fmla="*/ 2147483647 h 299"/>
              <a:gd name="T8" fmla="*/ 0 w 21"/>
              <a:gd name="T9" fmla="*/ 0 h 299"/>
              <a:gd name="T10" fmla="*/ 0 60000 65536"/>
              <a:gd name="T11" fmla="*/ 0 60000 65536"/>
              <a:gd name="T12" fmla="*/ 0 60000 65536"/>
              <a:gd name="T13" fmla="*/ 0 60000 65536"/>
              <a:gd name="T14" fmla="*/ 0 60000 65536"/>
              <a:gd name="T15" fmla="*/ 0 w 21"/>
              <a:gd name="T16" fmla="*/ 0 h 299"/>
              <a:gd name="T17" fmla="*/ 21 w 21"/>
              <a:gd name="T18" fmla="*/ 299 h 299"/>
            </a:gdLst>
            <a:ahLst/>
            <a:cxnLst>
              <a:cxn ang="T10">
                <a:pos x="T0" y="T1"/>
              </a:cxn>
              <a:cxn ang="T11">
                <a:pos x="T2" y="T3"/>
              </a:cxn>
              <a:cxn ang="T12">
                <a:pos x="T4" y="T5"/>
              </a:cxn>
              <a:cxn ang="T13">
                <a:pos x="T6" y="T7"/>
              </a:cxn>
              <a:cxn ang="T14">
                <a:pos x="T8" y="T9"/>
              </a:cxn>
            </a:cxnLst>
            <a:rect l="T15" t="T16" r="T17" b="T18"/>
            <a:pathLst>
              <a:path w="21" h="299">
                <a:moveTo>
                  <a:pt x="0" y="0"/>
                </a:moveTo>
                <a:lnTo>
                  <a:pt x="21" y="149"/>
                </a:lnTo>
                <a:lnTo>
                  <a:pt x="21" y="299"/>
                </a:lnTo>
                <a:lnTo>
                  <a:pt x="0" y="154"/>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8" name="Freeform 13">
            <a:extLst>
              <a:ext uri="{FF2B5EF4-FFF2-40B4-BE49-F238E27FC236}">
                <a16:creationId xmlns:a16="http://schemas.microsoft.com/office/drawing/2014/main" id="{68E4E01C-7D26-7D48-A202-A923239690E9}"/>
              </a:ext>
            </a:extLst>
          </p:cNvPr>
          <p:cNvSpPr>
            <a:spLocks/>
          </p:cNvSpPr>
          <p:nvPr/>
        </p:nvSpPr>
        <p:spPr bwMode="auto">
          <a:xfrm>
            <a:off x="7232855" y="2622843"/>
            <a:ext cx="70723" cy="195025"/>
          </a:xfrm>
          <a:custGeom>
            <a:avLst/>
            <a:gdLst>
              <a:gd name="T0" fmla="*/ 0 w 85"/>
              <a:gd name="T1" fmla="*/ 2147483647 h 246"/>
              <a:gd name="T2" fmla="*/ 2147483647 w 85"/>
              <a:gd name="T3" fmla="*/ 0 h 246"/>
              <a:gd name="T4" fmla="*/ 2147483647 w 85"/>
              <a:gd name="T5" fmla="*/ 2147483647 h 246"/>
              <a:gd name="T6" fmla="*/ 0 w 85"/>
              <a:gd name="T7" fmla="*/ 2147483647 h 246"/>
              <a:gd name="T8" fmla="*/ 0 w 85"/>
              <a:gd name="T9" fmla="*/ 2147483647 h 246"/>
              <a:gd name="T10" fmla="*/ 0 60000 65536"/>
              <a:gd name="T11" fmla="*/ 0 60000 65536"/>
              <a:gd name="T12" fmla="*/ 0 60000 65536"/>
              <a:gd name="T13" fmla="*/ 0 60000 65536"/>
              <a:gd name="T14" fmla="*/ 0 60000 65536"/>
              <a:gd name="T15" fmla="*/ 0 w 85"/>
              <a:gd name="T16" fmla="*/ 0 h 246"/>
              <a:gd name="T17" fmla="*/ 85 w 85"/>
              <a:gd name="T18" fmla="*/ 246 h 246"/>
            </a:gdLst>
            <a:ahLst/>
            <a:cxnLst>
              <a:cxn ang="T10">
                <a:pos x="T0" y="T1"/>
              </a:cxn>
              <a:cxn ang="T11">
                <a:pos x="T2" y="T3"/>
              </a:cxn>
              <a:cxn ang="T12">
                <a:pos x="T4" y="T5"/>
              </a:cxn>
              <a:cxn ang="T13">
                <a:pos x="T6" y="T7"/>
              </a:cxn>
              <a:cxn ang="T14">
                <a:pos x="T8" y="T9"/>
              </a:cxn>
            </a:cxnLst>
            <a:rect l="T15" t="T16" r="T17" b="T18"/>
            <a:pathLst>
              <a:path w="85" h="246">
                <a:moveTo>
                  <a:pt x="0" y="89"/>
                </a:moveTo>
                <a:lnTo>
                  <a:pt x="85" y="0"/>
                </a:lnTo>
                <a:lnTo>
                  <a:pt x="85" y="156"/>
                </a:lnTo>
                <a:lnTo>
                  <a:pt x="0" y="246"/>
                </a:lnTo>
                <a:lnTo>
                  <a:pt x="0" y="89"/>
                </a:lnTo>
                <a:close/>
              </a:path>
            </a:pathLst>
          </a:custGeom>
          <a:solidFill>
            <a:srgbClr val="9D9D9D"/>
          </a:solidFill>
          <a:ln w="12700">
            <a:solidFill>
              <a:srgbClr val="000000"/>
            </a:solidFill>
            <a:prstDash val="solid"/>
            <a:round/>
            <a:headEnd/>
            <a:tailEnd/>
          </a:ln>
        </p:spPr>
        <p:txBody>
          <a:bodyPr/>
          <a:lstStyle/>
          <a:p>
            <a:endParaRPr lang="en-US" sz="1215"/>
          </a:p>
        </p:txBody>
      </p:sp>
      <p:sp>
        <p:nvSpPr>
          <p:cNvPr id="9" name="Freeform 14">
            <a:extLst>
              <a:ext uri="{FF2B5EF4-FFF2-40B4-BE49-F238E27FC236}">
                <a16:creationId xmlns:a16="http://schemas.microsoft.com/office/drawing/2014/main" id="{6A627E00-DC46-A74F-824E-E2F4ABF923A5}"/>
              </a:ext>
            </a:extLst>
          </p:cNvPr>
          <p:cNvSpPr>
            <a:spLocks/>
          </p:cNvSpPr>
          <p:nvPr/>
        </p:nvSpPr>
        <p:spPr bwMode="auto">
          <a:xfrm>
            <a:off x="7336797" y="2553192"/>
            <a:ext cx="79295" cy="144661"/>
          </a:xfrm>
          <a:custGeom>
            <a:avLst/>
            <a:gdLst>
              <a:gd name="T0" fmla="*/ 0 w 95"/>
              <a:gd name="T1" fmla="*/ 2147483647 h 184"/>
              <a:gd name="T2" fmla="*/ 2147483647 w 95"/>
              <a:gd name="T3" fmla="*/ 0 h 184"/>
              <a:gd name="T4" fmla="*/ 2147483647 w 95"/>
              <a:gd name="T5" fmla="*/ 2147483647 h 184"/>
              <a:gd name="T6" fmla="*/ 0 w 95"/>
              <a:gd name="T7" fmla="*/ 2147483647 h 184"/>
              <a:gd name="T8" fmla="*/ 0 w 95"/>
              <a:gd name="T9" fmla="*/ 2147483647 h 184"/>
              <a:gd name="T10" fmla="*/ 0 60000 65536"/>
              <a:gd name="T11" fmla="*/ 0 60000 65536"/>
              <a:gd name="T12" fmla="*/ 0 60000 65536"/>
              <a:gd name="T13" fmla="*/ 0 60000 65536"/>
              <a:gd name="T14" fmla="*/ 0 60000 65536"/>
              <a:gd name="T15" fmla="*/ 0 w 95"/>
              <a:gd name="T16" fmla="*/ 0 h 184"/>
              <a:gd name="T17" fmla="*/ 95 w 95"/>
              <a:gd name="T18" fmla="*/ 184 h 184"/>
            </a:gdLst>
            <a:ahLst/>
            <a:cxnLst>
              <a:cxn ang="T10">
                <a:pos x="T0" y="T1"/>
              </a:cxn>
              <a:cxn ang="T11">
                <a:pos x="T2" y="T3"/>
              </a:cxn>
              <a:cxn ang="T12">
                <a:pos x="T4" y="T5"/>
              </a:cxn>
              <a:cxn ang="T13">
                <a:pos x="T6" y="T7"/>
              </a:cxn>
              <a:cxn ang="T14">
                <a:pos x="T8" y="T9"/>
              </a:cxn>
            </a:cxnLst>
            <a:rect l="T15" t="T16" r="T17" b="T18"/>
            <a:pathLst>
              <a:path w="95" h="184">
                <a:moveTo>
                  <a:pt x="0" y="28"/>
                </a:moveTo>
                <a:lnTo>
                  <a:pt x="95" y="0"/>
                </a:lnTo>
                <a:lnTo>
                  <a:pt x="95" y="154"/>
                </a:lnTo>
                <a:lnTo>
                  <a:pt x="0" y="184"/>
                </a:lnTo>
                <a:lnTo>
                  <a:pt x="0" y="28"/>
                </a:lnTo>
                <a:close/>
              </a:path>
            </a:pathLst>
          </a:custGeom>
          <a:solidFill>
            <a:srgbClr val="9D9D9D"/>
          </a:solidFill>
          <a:ln w="12700">
            <a:solidFill>
              <a:srgbClr val="000000"/>
            </a:solidFill>
            <a:prstDash val="solid"/>
            <a:round/>
            <a:headEnd/>
            <a:tailEnd/>
          </a:ln>
        </p:spPr>
        <p:txBody>
          <a:bodyPr/>
          <a:lstStyle/>
          <a:p>
            <a:endParaRPr lang="en-US" sz="1215"/>
          </a:p>
        </p:txBody>
      </p:sp>
      <p:sp>
        <p:nvSpPr>
          <p:cNvPr id="10" name="Freeform 15">
            <a:extLst>
              <a:ext uri="{FF2B5EF4-FFF2-40B4-BE49-F238E27FC236}">
                <a16:creationId xmlns:a16="http://schemas.microsoft.com/office/drawing/2014/main" id="{C89A2A28-AD06-4E4C-8AE2-BDD1EF5B1370}"/>
              </a:ext>
            </a:extLst>
          </p:cNvPr>
          <p:cNvSpPr>
            <a:spLocks/>
          </p:cNvSpPr>
          <p:nvPr/>
        </p:nvSpPr>
        <p:spPr bwMode="auto">
          <a:xfrm>
            <a:off x="7508246" y="2222079"/>
            <a:ext cx="41791" cy="174665"/>
          </a:xfrm>
          <a:custGeom>
            <a:avLst/>
            <a:gdLst>
              <a:gd name="T0" fmla="*/ 0 w 49"/>
              <a:gd name="T1" fmla="*/ 2147483647 h 220"/>
              <a:gd name="T2" fmla="*/ 2147483647 w 49"/>
              <a:gd name="T3" fmla="*/ 0 h 220"/>
              <a:gd name="T4" fmla="*/ 2147483647 w 49"/>
              <a:gd name="T5" fmla="*/ 2147483647 h 220"/>
              <a:gd name="T6" fmla="*/ 0 w 49"/>
              <a:gd name="T7" fmla="*/ 2147483647 h 220"/>
              <a:gd name="T8" fmla="*/ 0 w 49"/>
              <a:gd name="T9" fmla="*/ 2147483647 h 220"/>
              <a:gd name="T10" fmla="*/ 0 60000 65536"/>
              <a:gd name="T11" fmla="*/ 0 60000 65536"/>
              <a:gd name="T12" fmla="*/ 0 60000 65536"/>
              <a:gd name="T13" fmla="*/ 0 60000 65536"/>
              <a:gd name="T14" fmla="*/ 0 60000 65536"/>
              <a:gd name="T15" fmla="*/ 0 w 49"/>
              <a:gd name="T16" fmla="*/ 0 h 220"/>
              <a:gd name="T17" fmla="*/ 49 w 49"/>
              <a:gd name="T18" fmla="*/ 220 h 220"/>
            </a:gdLst>
            <a:ahLst/>
            <a:cxnLst>
              <a:cxn ang="T10">
                <a:pos x="T0" y="T1"/>
              </a:cxn>
              <a:cxn ang="T11">
                <a:pos x="T2" y="T3"/>
              </a:cxn>
              <a:cxn ang="T12">
                <a:pos x="T4" y="T5"/>
              </a:cxn>
              <a:cxn ang="T13">
                <a:pos x="T6" y="T7"/>
              </a:cxn>
              <a:cxn ang="T14">
                <a:pos x="T8" y="T9"/>
              </a:cxn>
            </a:cxnLst>
            <a:rect l="T15" t="T16" r="T17" b="T18"/>
            <a:pathLst>
              <a:path w="49" h="220">
                <a:moveTo>
                  <a:pt x="0" y="63"/>
                </a:moveTo>
                <a:lnTo>
                  <a:pt x="49" y="0"/>
                </a:lnTo>
                <a:lnTo>
                  <a:pt x="49" y="155"/>
                </a:lnTo>
                <a:lnTo>
                  <a:pt x="0" y="220"/>
                </a:lnTo>
                <a:lnTo>
                  <a:pt x="0" y="63"/>
                </a:lnTo>
                <a:close/>
              </a:path>
            </a:pathLst>
          </a:custGeom>
          <a:solidFill>
            <a:srgbClr val="9D9D9D"/>
          </a:solidFill>
          <a:ln w="12700">
            <a:solidFill>
              <a:srgbClr val="000000"/>
            </a:solidFill>
            <a:prstDash val="solid"/>
            <a:round/>
            <a:headEnd/>
            <a:tailEnd/>
          </a:ln>
        </p:spPr>
        <p:txBody>
          <a:bodyPr/>
          <a:lstStyle/>
          <a:p>
            <a:endParaRPr lang="en-US" sz="1215"/>
          </a:p>
        </p:txBody>
      </p:sp>
      <p:sp>
        <p:nvSpPr>
          <p:cNvPr id="11" name="Freeform 16">
            <a:extLst>
              <a:ext uri="{FF2B5EF4-FFF2-40B4-BE49-F238E27FC236}">
                <a16:creationId xmlns:a16="http://schemas.microsoft.com/office/drawing/2014/main" id="{9B3D5B4D-110B-5F48-AFB6-A08DC022F949}"/>
              </a:ext>
            </a:extLst>
          </p:cNvPr>
          <p:cNvSpPr>
            <a:spLocks/>
          </p:cNvSpPr>
          <p:nvPr/>
        </p:nvSpPr>
        <p:spPr bwMode="auto">
          <a:xfrm>
            <a:off x="7748277" y="2081705"/>
            <a:ext cx="43934" cy="137160"/>
          </a:xfrm>
          <a:custGeom>
            <a:avLst/>
            <a:gdLst>
              <a:gd name="T0" fmla="*/ 0 w 54"/>
              <a:gd name="T1" fmla="*/ 2147483647 h 173"/>
              <a:gd name="T2" fmla="*/ 2147483647 w 54"/>
              <a:gd name="T3" fmla="*/ 0 h 173"/>
              <a:gd name="T4" fmla="*/ 2147483647 w 54"/>
              <a:gd name="T5" fmla="*/ 2147483647 h 173"/>
              <a:gd name="T6" fmla="*/ 0 w 54"/>
              <a:gd name="T7" fmla="*/ 2147483647 h 173"/>
              <a:gd name="T8" fmla="*/ 0 w 54"/>
              <a:gd name="T9" fmla="*/ 2147483647 h 173"/>
              <a:gd name="T10" fmla="*/ 0 60000 65536"/>
              <a:gd name="T11" fmla="*/ 0 60000 65536"/>
              <a:gd name="T12" fmla="*/ 0 60000 65536"/>
              <a:gd name="T13" fmla="*/ 0 60000 65536"/>
              <a:gd name="T14" fmla="*/ 0 60000 65536"/>
              <a:gd name="T15" fmla="*/ 0 w 54"/>
              <a:gd name="T16" fmla="*/ 0 h 173"/>
              <a:gd name="T17" fmla="*/ 54 w 54"/>
              <a:gd name="T18" fmla="*/ 173 h 173"/>
            </a:gdLst>
            <a:ahLst/>
            <a:cxnLst>
              <a:cxn ang="T10">
                <a:pos x="T0" y="T1"/>
              </a:cxn>
              <a:cxn ang="T11">
                <a:pos x="T2" y="T3"/>
              </a:cxn>
              <a:cxn ang="T12">
                <a:pos x="T4" y="T5"/>
              </a:cxn>
              <a:cxn ang="T13">
                <a:pos x="T6" y="T7"/>
              </a:cxn>
              <a:cxn ang="T14">
                <a:pos x="T8" y="T9"/>
              </a:cxn>
            </a:cxnLst>
            <a:rect l="T15" t="T16" r="T17" b="T18"/>
            <a:pathLst>
              <a:path w="54" h="173">
                <a:moveTo>
                  <a:pt x="0" y="20"/>
                </a:moveTo>
                <a:lnTo>
                  <a:pt x="54" y="0"/>
                </a:lnTo>
                <a:lnTo>
                  <a:pt x="54" y="153"/>
                </a:lnTo>
                <a:lnTo>
                  <a:pt x="0" y="173"/>
                </a:lnTo>
                <a:lnTo>
                  <a:pt x="0" y="2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12" name="Freeform 17">
            <a:extLst>
              <a:ext uri="{FF2B5EF4-FFF2-40B4-BE49-F238E27FC236}">
                <a16:creationId xmlns:a16="http://schemas.microsoft.com/office/drawing/2014/main" id="{618D91DE-B6C9-6D48-BB5C-C5FD256CA887}"/>
              </a:ext>
            </a:extLst>
          </p:cNvPr>
          <p:cNvSpPr>
            <a:spLocks/>
          </p:cNvSpPr>
          <p:nvPr/>
        </p:nvSpPr>
        <p:spPr bwMode="auto">
          <a:xfrm>
            <a:off x="7586470" y="2105278"/>
            <a:ext cx="120015" cy="137160"/>
          </a:xfrm>
          <a:custGeom>
            <a:avLst/>
            <a:gdLst>
              <a:gd name="T0" fmla="*/ 2147483647 w 143"/>
              <a:gd name="T1" fmla="*/ 0 h 173"/>
              <a:gd name="T2" fmla="*/ 2147483647 w 143"/>
              <a:gd name="T3" fmla="*/ 2147483647 h 173"/>
              <a:gd name="T4" fmla="*/ 0 w 143"/>
              <a:gd name="T5" fmla="*/ 2147483647 h 173"/>
              <a:gd name="T6" fmla="*/ 0 w 143"/>
              <a:gd name="T7" fmla="*/ 2147483647 h 173"/>
              <a:gd name="T8" fmla="*/ 2147483647 w 143"/>
              <a:gd name="T9" fmla="*/ 2147483647 h 173"/>
              <a:gd name="T10" fmla="*/ 2147483647 w 143"/>
              <a:gd name="T11" fmla="*/ 2147483647 h 173"/>
              <a:gd name="T12" fmla="*/ 2147483647 w 143"/>
              <a:gd name="T13" fmla="*/ 0 h 173"/>
              <a:gd name="T14" fmla="*/ 0 60000 65536"/>
              <a:gd name="T15" fmla="*/ 0 60000 65536"/>
              <a:gd name="T16" fmla="*/ 0 60000 65536"/>
              <a:gd name="T17" fmla="*/ 0 60000 65536"/>
              <a:gd name="T18" fmla="*/ 0 60000 65536"/>
              <a:gd name="T19" fmla="*/ 0 60000 65536"/>
              <a:gd name="T20" fmla="*/ 0 60000 65536"/>
              <a:gd name="T21" fmla="*/ 0 w 143"/>
              <a:gd name="T22" fmla="*/ 0 h 173"/>
              <a:gd name="T23" fmla="*/ 143 w 143"/>
              <a:gd name="T24" fmla="*/ 173 h 1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173">
                <a:moveTo>
                  <a:pt x="143" y="0"/>
                </a:moveTo>
                <a:lnTo>
                  <a:pt x="113" y="4"/>
                </a:lnTo>
                <a:lnTo>
                  <a:pt x="0" y="20"/>
                </a:lnTo>
                <a:lnTo>
                  <a:pt x="0" y="173"/>
                </a:lnTo>
                <a:lnTo>
                  <a:pt x="115" y="159"/>
                </a:lnTo>
                <a:lnTo>
                  <a:pt x="143" y="155"/>
                </a:lnTo>
                <a:lnTo>
                  <a:pt x="143"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13" name="Freeform 18">
            <a:extLst>
              <a:ext uri="{FF2B5EF4-FFF2-40B4-BE49-F238E27FC236}">
                <a16:creationId xmlns:a16="http://schemas.microsoft.com/office/drawing/2014/main" id="{FFE5CCD3-F92F-794D-9A88-8C082BF2C62B}"/>
              </a:ext>
            </a:extLst>
          </p:cNvPr>
          <p:cNvSpPr>
            <a:spLocks/>
          </p:cNvSpPr>
          <p:nvPr/>
        </p:nvSpPr>
        <p:spPr bwMode="auto">
          <a:xfrm>
            <a:off x="5824822" y="2822154"/>
            <a:ext cx="50364" cy="206812"/>
          </a:xfrm>
          <a:custGeom>
            <a:avLst/>
            <a:gdLst>
              <a:gd name="T0" fmla="*/ 0 w 59"/>
              <a:gd name="T1" fmla="*/ 0 h 262"/>
              <a:gd name="T2" fmla="*/ 2147483647 w 59"/>
              <a:gd name="T3" fmla="*/ 2147483647 h 262"/>
              <a:gd name="T4" fmla="*/ 2147483647 w 59"/>
              <a:gd name="T5" fmla="*/ 2147483647 h 262"/>
              <a:gd name="T6" fmla="*/ 0 w 59"/>
              <a:gd name="T7" fmla="*/ 2147483647 h 262"/>
              <a:gd name="T8" fmla="*/ 0 w 59"/>
              <a:gd name="T9" fmla="*/ 0 h 262"/>
              <a:gd name="T10" fmla="*/ 0 60000 65536"/>
              <a:gd name="T11" fmla="*/ 0 60000 65536"/>
              <a:gd name="T12" fmla="*/ 0 60000 65536"/>
              <a:gd name="T13" fmla="*/ 0 60000 65536"/>
              <a:gd name="T14" fmla="*/ 0 60000 65536"/>
              <a:gd name="T15" fmla="*/ 0 w 59"/>
              <a:gd name="T16" fmla="*/ 0 h 262"/>
              <a:gd name="T17" fmla="*/ 59 w 59"/>
              <a:gd name="T18" fmla="*/ 262 h 262"/>
            </a:gdLst>
            <a:ahLst/>
            <a:cxnLst>
              <a:cxn ang="T10">
                <a:pos x="T0" y="T1"/>
              </a:cxn>
              <a:cxn ang="T11">
                <a:pos x="T2" y="T3"/>
              </a:cxn>
              <a:cxn ang="T12">
                <a:pos x="T4" y="T5"/>
              </a:cxn>
              <a:cxn ang="T13">
                <a:pos x="T6" y="T7"/>
              </a:cxn>
              <a:cxn ang="T14">
                <a:pos x="T8" y="T9"/>
              </a:cxn>
            </a:cxnLst>
            <a:rect l="T15" t="T16" r="T17" b="T18"/>
            <a:pathLst>
              <a:path w="59" h="262">
                <a:moveTo>
                  <a:pt x="0" y="0"/>
                </a:moveTo>
                <a:lnTo>
                  <a:pt x="59" y="108"/>
                </a:lnTo>
                <a:lnTo>
                  <a:pt x="59" y="262"/>
                </a:lnTo>
                <a:lnTo>
                  <a:pt x="0" y="153"/>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14" name="Freeform 19">
            <a:extLst>
              <a:ext uri="{FF2B5EF4-FFF2-40B4-BE49-F238E27FC236}">
                <a16:creationId xmlns:a16="http://schemas.microsoft.com/office/drawing/2014/main" id="{319E0077-47E6-0F4D-B710-956B79A73F23}"/>
              </a:ext>
            </a:extLst>
          </p:cNvPr>
          <p:cNvSpPr>
            <a:spLocks/>
          </p:cNvSpPr>
          <p:nvPr/>
        </p:nvSpPr>
        <p:spPr bwMode="auto">
          <a:xfrm>
            <a:off x="5968411" y="2899306"/>
            <a:ext cx="69652" cy="142519"/>
          </a:xfrm>
          <a:custGeom>
            <a:avLst/>
            <a:gdLst>
              <a:gd name="T0" fmla="*/ 0 w 84"/>
              <a:gd name="T1" fmla="*/ 0 h 180"/>
              <a:gd name="T2" fmla="*/ 2147483647 w 84"/>
              <a:gd name="T3" fmla="*/ 2147483647 h 180"/>
              <a:gd name="T4" fmla="*/ 2147483647 w 84"/>
              <a:gd name="T5" fmla="*/ 2147483647 h 180"/>
              <a:gd name="T6" fmla="*/ 0 w 84"/>
              <a:gd name="T7" fmla="*/ 2147483647 h 180"/>
              <a:gd name="T8" fmla="*/ 0 w 84"/>
              <a:gd name="T9" fmla="*/ 0 h 180"/>
              <a:gd name="T10" fmla="*/ 0 60000 65536"/>
              <a:gd name="T11" fmla="*/ 0 60000 65536"/>
              <a:gd name="T12" fmla="*/ 0 60000 65536"/>
              <a:gd name="T13" fmla="*/ 0 60000 65536"/>
              <a:gd name="T14" fmla="*/ 0 60000 65536"/>
              <a:gd name="T15" fmla="*/ 0 w 84"/>
              <a:gd name="T16" fmla="*/ 0 h 180"/>
              <a:gd name="T17" fmla="*/ 84 w 84"/>
              <a:gd name="T18" fmla="*/ 180 h 180"/>
            </a:gdLst>
            <a:ahLst/>
            <a:cxnLst>
              <a:cxn ang="T10">
                <a:pos x="T0" y="T1"/>
              </a:cxn>
              <a:cxn ang="T11">
                <a:pos x="T2" y="T3"/>
              </a:cxn>
              <a:cxn ang="T12">
                <a:pos x="T4" y="T5"/>
              </a:cxn>
              <a:cxn ang="T13">
                <a:pos x="T6" y="T7"/>
              </a:cxn>
              <a:cxn ang="T14">
                <a:pos x="T8" y="T9"/>
              </a:cxn>
            </a:cxnLst>
            <a:rect l="T15" t="T16" r="T17" b="T18"/>
            <a:pathLst>
              <a:path w="84" h="180">
                <a:moveTo>
                  <a:pt x="0" y="0"/>
                </a:moveTo>
                <a:lnTo>
                  <a:pt x="84" y="29"/>
                </a:lnTo>
                <a:lnTo>
                  <a:pt x="84" y="180"/>
                </a:lnTo>
                <a:lnTo>
                  <a:pt x="0" y="153"/>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15" name="Freeform 21">
            <a:extLst>
              <a:ext uri="{FF2B5EF4-FFF2-40B4-BE49-F238E27FC236}">
                <a16:creationId xmlns:a16="http://schemas.microsoft.com/office/drawing/2014/main" id="{0A26220F-C1CD-4846-9BEC-41976FEB6D94}"/>
              </a:ext>
            </a:extLst>
          </p:cNvPr>
          <p:cNvSpPr>
            <a:spLocks/>
          </p:cNvSpPr>
          <p:nvPr/>
        </p:nvSpPr>
        <p:spPr bwMode="auto">
          <a:xfrm>
            <a:off x="6859951" y="2841441"/>
            <a:ext cx="60008" cy="171450"/>
          </a:xfrm>
          <a:custGeom>
            <a:avLst/>
            <a:gdLst>
              <a:gd name="T0" fmla="*/ 0 w 71"/>
              <a:gd name="T1" fmla="*/ 0 h 217"/>
              <a:gd name="T2" fmla="*/ 0 w 71"/>
              <a:gd name="T3" fmla="*/ 2147483647 h 217"/>
              <a:gd name="T4" fmla="*/ 2147483647 w 71"/>
              <a:gd name="T5" fmla="*/ 2147483647 h 217"/>
              <a:gd name="T6" fmla="*/ 2147483647 w 71"/>
              <a:gd name="T7" fmla="*/ 2147483647 h 217"/>
              <a:gd name="T8" fmla="*/ 0 w 71"/>
              <a:gd name="T9" fmla="*/ 0 h 217"/>
              <a:gd name="T10" fmla="*/ 0 60000 65536"/>
              <a:gd name="T11" fmla="*/ 0 60000 65536"/>
              <a:gd name="T12" fmla="*/ 0 60000 65536"/>
              <a:gd name="T13" fmla="*/ 0 60000 65536"/>
              <a:gd name="T14" fmla="*/ 0 60000 65536"/>
              <a:gd name="T15" fmla="*/ 0 w 71"/>
              <a:gd name="T16" fmla="*/ 0 h 217"/>
              <a:gd name="T17" fmla="*/ 71 w 71"/>
              <a:gd name="T18" fmla="*/ 217 h 217"/>
            </a:gdLst>
            <a:ahLst/>
            <a:cxnLst>
              <a:cxn ang="T10">
                <a:pos x="T0" y="T1"/>
              </a:cxn>
              <a:cxn ang="T11">
                <a:pos x="T2" y="T3"/>
              </a:cxn>
              <a:cxn ang="T12">
                <a:pos x="T4" y="T5"/>
              </a:cxn>
              <a:cxn ang="T13">
                <a:pos x="T6" y="T7"/>
              </a:cxn>
              <a:cxn ang="T14">
                <a:pos x="T8" y="T9"/>
              </a:cxn>
            </a:cxnLst>
            <a:rect l="T15" t="T16" r="T17" b="T18"/>
            <a:pathLst>
              <a:path w="71" h="217">
                <a:moveTo>
                  <a:pt x="0" y="0"/>
                </a:moveTo>
                <a:lnTo>
                  <a:pt x="0" y="153"/>
                </a:lnTo>
                <a:lnTo>
                  <a:pt x="71" y="217"/>
                </a:lnTo>
                <a:lnTo>
                  <a:pt x="71" y="60"/>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16" name="Freeform 22">
            <a:extLst>
              <a:ext uri="{FF2B5EF4-FFF2-40B4-BE49-F238E27FC236}">
                <a16:creationId xmlns:a16="http://schemas.microsoft.com/office/drawing/2014/main" id="{5073484F-8A3B-B441-9BEE-6E208CC103F6}"/>
              </a:ext>
            </a:extLst>
          </p:cNvPr>
          <p:cNvSpPr>
            <a:spLocks/>
          </p:cNvSpPr>
          <p:nvPr/>
        </p:nvSpPr>
        <p:spPr bwMode="auto">
          <a:xfrm>
            <a:off x="7045331" y="2992533"/>
            <a:ext cx="47149" cy="190738"/>
          </a:xfrm>
          <a:custGeom>
            <a:avLst/>
            <a:gdLst>
              <a:gd name="T0" fmla="*/ 0 w 57"/>
              <a:gd name="T1" fmla="*/ 0 h 242"/>
              <a:gd name="T2" fmla="*/ 2147483647 w 57"/>
              <a:gd name="T3" fmla="*/ 2147483647 h 242"/>
              <a:gd name="T4" fmla="*/ 2147483647 w 57"/>
              <a:gd name="T5" fmla="*/ 2147483647 h 242"/>
              <a:gd name="T6" fmla="*/ 0 w 57"/>
              <a:gd name="T7" fmla="*/ 2147483647 h 242"/>
              <a:gd name="T8" fmla="*/ 0 w 57"/>
              <a:gd name="T9" fmla="*/ 0 h 242"/>
              <a:gd name="T10" fmla="*/ 0 60000 65536"/>
              <a:gd name="T11" fmla="*/ 0 60000 65536"/>
              <a:gd name="T12" fmla="*/ 0 60000 65536"/>
              <a:gd name="T13" fmla="*/ 0 60000 65536"/>
              <a:gd name="T14" fmla="*/ 0 60000 65536"/>
              <a:gd name="T15" fmla="*/ 0 w 57"/>
              <a:gd name="T16" fmla="*/ 0 h 242"/>
              <a:gd name="T17" fmla="*/ 57 w 57"/>
              <a:gd name="T18" fmla="*/ 242 h 242"/>
            </a:gdLst>
            <a:ahLst/>
            <a:cxnLst>
              <a:cxn ang="T10">
                <a:pos x="T0" y="T1"/>
              </a:cxn>
              <a:cxn ang="T11">
                <a:pos x="T2" y="T3"/>
              </a:cxn>
              <a:cxn ang="T12">
                <a:pos x="T4" y="T5"/>
              </a:cxn>
              <a:cxn ang="T13">
                <a:pos x="T6" y="T7"/>
              </a:cxn>
              <a:cxn ang="T14">
                <a:pos x="T8" y="T9"/>
              </a:cxn>
            </a:cxnLst>
            <a:rect l="T15" t="T16" r="T17" b="T18"/>
            <a:pathLst>
              <a:path w="57" h="242">
                <a:moveTo>
                  <a:pt x="0" y="0"/>
                </a:moveTo>
                <a:lnTo>
                  <a:pt x="57" y="86"/>
                </a:lnTo>
                <a:lnTo>
                  <a:pt x="57" y="242"/>
                </a:lnTo>
                <a:lnTo>
                  <a:pt x="0" y="154"/>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17" name="Freeform 23">
            <a:extLst>
              <a:ext uri="{FF2B5EF4-FFF2-40B4-BE49-F238E27FC236}">
                <a16:creationId xmlns:a16="http://schemas.microsoft.com/office/drawing/2014/main" id="{561EF694-B162-0042-9E14-B3CE257F03A4}"/>
              </a:ext>
            </a:extLst>
          </p:cNvPr>
          <p:cNvSpPr>
            <a:spLocks/>
          </p:cNvSpPr>
          <p:nvPr/>
        </p:nvSpPr>
        <p:spPr bwMode="auto">
          <a:xfrm>
            <a:off x="6993896" y="2872517"/>
            <a:ext cx="63222" cy="174665"/>
          </a:xfrm>
          <a:custGeom>
            <a:avLst/>
            <a:gdLst>
              <a:gd name="T0" fmla="*/ 0 w 74"/>
              <a:gd name="T1" fmla="*/ 0 h 220"/>
              <a:gd name="T2" fmla="*/ 2147483647 w 74"/>
              <a:gd name="T3" fmla="*/ 2147483647 h 220"/>
              <a:gd name="T4" fmla="*/ 2147483647 w 74"/>
              <a:gd name="T5" fmla="*/ 2147483647 h 220"/>
              <a:gd name="T6" fmla="*/ 2147483647 w 74"/>
              <a:gd name="T7" fmla="*/ 2147483647 h 220"/>
              <a:gd name="T8" fmla="*/ 0 w 74"/>
              <a:gd name="T9" fmla="*/ 2147483647 h 220"/>
              <a:gd name="T10" fmla="*/ 0 w 74"/>
              <a:gd name="T11" fmla="*/ 0 h 220"/>
              <a:gd name="T12" fmla="*/ 0 60000 65536"/>
              <a:gd name="T13" fmla="*/ 0 60000 65536"/>
              <a:gd name="T14" fmla="*/ 0 60000 65536"/>
              <a:gd name="T15" fmla="*/ 0 60000 65536"/>
              <a:gd name="T16" fmla="*/ 0 60000 65536"/>
              <a:gd name="T17" fmla="*/ 0 60000 65536"/>
              <a:gd name="T18" fmla="*/ 0 w 74"/>
              <a:gd name="T19" fmla="*/ 0 h 220"/>
              <a:gd name="T20" fmla="*/ 74 w 74"/>
              <a:gd name="T21" fmla="*/ 220 h 220"/>
            </a:gdLst>
            <a:ahLst/>
            <a:cxnLst>
              <a:cxn ang="T12">
                <a:pos x="T0" y="T1"/>
              </a:cxn>
              <a:cxn ang="T13">
                <a:pos x="T2" y="T3"/>
              </a:cxn>
              <a:cxn ang="T14">
                <a:pos x="T4" y="T5"/>
              </a:cxn>
              <a:cxn ang="T15">
                <a:pos x="T6" y="T7"/>
              </a:cxn>
              <a:cxn ang="T16">
                <a:pos x="T8" y="T9"/>
              </a:cxn>
              <a:cxn ang="T17">
                <a:pos x="T10" y="T11"/>
              </a:cxn>
            </a:cxnLst>
            <a:rect l="T18" t="T19" r="T20" b="T21"/>
            <a:pathLst>
              <a:path w="74" h="220">
                <a:moveTo>
                  <a:pt x="0" y="0"/>
                </a:moveTo>
                <a:lnTo>
                  <a:pt x="74" y="79"/>
                </a:lnTo>
                <a:lnTo>
                  <a:pt x="58" y="151"/>
                </a:lnTo>
                <a:lnTo>
                  <a:pt x="58" y="220"/>
                </a:lnTo>
                <a:lnTo>
                  <a:pt x="0" y="153"/>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18" name="Freeform 24">
            <a:extLst>
              <a:ext uri="{FF2B5EF4-FFF2-40B4-BE49-F238E27FC236}">
                <a16:creationId xmlns:a16="http://schemas.microsoft.com/office/drawing/2014/main" id="{645826E7-54EF-0E40-9D2A-75AECBBC076F}"/>
              </a:ext>
            </a:extLst>
          </p:cNvPr>
          <p:cNvSpPr>
            <a:spLocks/>
          </p:cNvSpPr>
          <p:nvPr/>
        </p:nvSpPr>
        <p:spPr bwMode="auto">
          <a:xfrm>
            <a:off x="6600633" y="2919666"/>
            <a:ext cx="111443" cy="124302"/>
          </a:xfrm>
          <a:custGeom>
            <a:avLst/>
            <a:gdLst>
              <a:gd name="T0" fmla="*/ 0 w 135"/>
              <a:gd name="T1" fmla="*/ 0 h 159"/>
              <a:gd name="T2" fmla="*/ 0 w 135"/>
              <a:gd name="T3" fmla="*/ 2147483647 h 159"/>
              <a:gd name="T4" fmla="*/ 2147483647 w 135"/>
              <a:gd name="T5" fmla="*/ 2147483647 h 159"/>
              <a:gd name="T6" fmla="*/ 2147483647 w 135"/>
              <a:gd name="T7" fmla="*/ 2147483647 h 159"/>
              <a:gd name="T8" fmla="*/ 0 w 135"/>
              <a:gd name="T9" fmla="*/ 0 h 159"/>
              <a:gd name="T10" fmla="*/ 0 60000 65536"/>
              <a:gd name="T11" fmla="*/ 0 60000 65536"/>
              <a:gd name="T12" fmla="*/ 0 60000 65536"/>
              <a:gd name="T13" fmla="*/ 0 60000 65536"/>
              <a:gd name="T14" fmla="*/ 0 60000 65536"/>
              <a:gd name="T15" fmla="*/ 0 w 135"/>
              <a:gd name="T16" fmla="*/ 0 h 159"/>
              <a:gd name="T17" fmla="*/ 135 w 135"/>
              <a:gd name="T18" fmla="*/ 159 h 159"/>
            </a:gdLst>
            <a:ahLst/>
            <a:cxnLst>
              <a:cxn ang="T10">
                <a:pos x="T0" y="T1"/>
              </a:cxn>
              <a:cxn ang="T11">
                <a:pos x="T2" y="T3"/>
              </a:cxn>
              <a:cxn ang="T12">
                <a:pos x="T4" y="T5"/>
              </a:cxn>
              <a:cxn ang="T13">
                <a:pos x="T6" y="T7"/>
              </a:cxn>
              <a:cxn ang="T14">
                <a:pos x="T8" y="T9"/>
              </a:cxn>
            </a:cxnLst>
            <a:rect l="T15" t="T16" r="T17" b="T18"/>
            <a:pathLst>
              <a:path w="135" h="159">
                <a:moveTo>
                  <a:pt x="0" y="0"/>
                </a:moveTo>
                <a:lnTo>
                  <a:pt x="0" y="153"/>
                </a:lnTo>
                <a:lnTo>
                  <a:pt x="135" y="159"/>
                </a:lnTo>
                <a:lnTo>
                  <a:pt x="135" y="4"/>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19" name="Freeform 25">
            <a:extLst>
              <a:ext uri="{FF2B5EF4-FFF2-40B4-BE49-F238E27FC236}">
                <a16:creationId xmlns:a16="http://schemas.microsoft.com/office/drawing/2014/main" id="{FF7279BE-BE0F-5A47-BE79-0BA75DD0E4EB}"/>
              </a:ext>
            </a:extLst>
          </p:cNvPr>
          <p:cNvSpPr>
            <a:spLocks/>
          </p:cNvSpPr>
          <p:nvPr/>
        </p:nvSpPr>
        <p:spPr bwMode="auto">
          <a:xfrm>
            <a:off x="7127841" y="3172555"/>
            <a:ext cx="52507" cy="124302"/>
          </a:xfrm>
          <a:custGeom>
            <a:avLst/>
            <a:gdLst>
              <a:gd name="T0" fmla="*/ 0 w 61"/>
              <a:gd name="T1" fmla="*/ 2147483647 h 157"/>
              <a:gd name="T2" fmla="*/ 2147483647 w 61"/>
              <a:gd name="T3" fmla="*/ 0 h 157"/>
              <a:gd name="T4" fmla="*/ 2147483647 w 61"/>
              <a:gd name="T5" fmla="*/ 2147483647 h 157"/>
              <a:gd name="T6" fmla="*/ 0 w 61"/>
              <a:gd name="T7" fmla="*/ 2147483647 h 157"/>
              <a:gd name="T8" fmla="*/ 0 w 61"/>
              <a:gd name="T9" fmla="*/ 2147483647 h 157"/>
              <a:gd name="T10" fmla="*/ 0 60000 65536"/>
              <a:gd name="T11" fmla="*/ 0 60000 65536"/>
              <a:gd name="T12" fmla="*/ 0 60000 65536"/>
              <a:gd name="T13" fmla="*/ 0 60000 65536"/>
              <a:gd name="T14" fmla="*/ 0 60000 65536"/>
              <a:gd name="T15" fmla="*/ 0 w 61"/>
              <a:gd name="T16" fmla="*/ 0 h 157"/>
              <a:gd name="T17" fmla="*/ 61 w 61"/>
              <a:gd name="T18" fmla="*/ 157 h 157"/>
            </a:gdLst>
            <a:ahLst/>
            <a:cxnLst>
              <a:cxn ang="T10">
                <a:pos x="T0" y="T1"/>
              </a:cxn>
              <a:cxn ang="T11">
                <a:pos x="T2" y="T3"/>
              </a:cxn>
              <a:cxn ang="T12">
                <a:pos x="T4" y="T5"/>
              </a:cxn>
              <a:cxn ang="T13">
                <a:pos x="T6" y="T7"/>
              </a:cxn>
              <a:cxn ang="T14">
                <a:pos x="T8" y="T9"/>
              </a:cxn>
            </a:cxnLst>
            <a:rect l="T15" t="T16" r="T17" b="T18"/>
            <a:pathLst>
              <a:path w="61" h="157">
                <a:moveTo>
                  <a:pt x="0" y="4"/>
                </a:moveTo>
                <a:lnTo>
                  <a:pt x="61" y="0"/>
                </a:lnTo>
                <a:lnTo>
                  <a:pt x="61" y="151"/>
                </a:lnTo>
                <a:lnTo>
                  <a:pt x="0" y="157"/>
                </a:lnTo>
                <a:lnTo>
                  <a:pt x="0" y="4"/>
                </a:lnTo>
                <a:close/>
              </a:path>
            </a:pathLst>
          </a:custGeom>
          <a:solidFill>
            <a:srgbClr val="9D9D9D"/>
          </a:solidFill>
          <a:ln w="12700">
            <a:solidFill>
              <a:srgbClr val="000000"/>
            </a:solidFill>
            <a:prstDash val="solid"/>
            <a:round/>
            <a:headEnd/>
            <a:tailEnd/>
          </a:ln>
        </p:spPr>
        <p:txBody>
          <a:bodyPr/>
          <a:lstStyle/>
          <a:p>
            <a:endParaRPr lang="en-US" sz="1215"/>
          </a:p>
        </p:txBody>
      </p:sp>
      <p:sp>
        <p:nvSpPr>
          <p:cNvPr id="20" name="Freeform 26">
            <a:extLst>
              <a:ext uri="{FF2B5EF4-FFF2-40B4-BE49-F238E27FC236}">
                <a16:creationId xmlns:a16="http://schemas.microsoft.com/office/drawing/2014/main" id="{6EAC9F95-343E-8341-A6AB-A0902682B8C6}"/>
              </a:ext>
            </a:extLst>
          </p:cNvPr>
          <p:cNvSpPr>
            <a:spLocks/>
          </p:cNvSpPr>
          <p:nvPr/>
        </p:nvSpPr>
        <p:spPr bwMode="auto">
          <a:xfrm>
            <a:off x="4780048" y="2263870"/>
            <a:ext cx="192882" cy="429696"/>
          </a:xfrm>
          <a:custGeom>
            <a:avLst/>
            <a:gdLst>
              <a:gd name="T0" fmla="*/ 0 w 231"/>
              <a:gd name="T1" fmla="*/ 0 h 543"/>
              <a:gd name="T2" fmla="*/ 0 w 231"/>
              <a:gd name="T3" fmla="*/ 2147483647 h 543"/>
              <a:gd name="T4" fmla="*/ 2147483647 w 231"/>
              <a:gd name="T5" fmla="*/ 2147483647 h 543"/>
              <a:gd name="T6" fmla="*/ 2147483647 w 231"/>
              <a:gd name="T7" fmla="*/ 2147483647 h 543"/>
              <a:gd name="T8" fmla="*/ 2147483647 w 231"/>
              <a:gd name="T9" fmla="*/ 2147483647 h 543"/>
              <a:gd name="T10" fmla="*/ 2147483647 w 231"/>
              <a:gd name="T11" fmla="*/ 2147483647 h 543"/>
              <a:gd name="T12" fmla="*/ 0 w 231"/>
              <a:gd name="T13" fmla="*/ 0 h 543"/>
              <a:gd name="T14" fmla="*/ 0 60000 65536"/>
              <a:gd name="T15" fmla="*/ 0 60000 65536"/>
              <a:gd name="T16" fmla="*/ 0 60000 65536"/>
              <a:gd name="T17" fmla="*/ 0 60000 65536"/>
              <a:gd name="T18" fmla="*/ 0 60000 65536"/>
              <a:gd name="T19" fmla="*/ 0 60000 65536"/>
              <a:gd name="T20" fmla="*/ 0 60000 65536"/>
              <a:gd name="T21" fmla="*/ 0 w 231"/>
              <a:gd name="T22" fmla="*/ 0 h 543"/>
              <a:gd name="T23" fmla="*/ 231 w 231"/>
              <a:gd name="T24" fmla="*/ 543 h 5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1" h="543">
                <a:moveTo>
                  <a:pt x="0" y="0"/>
                </a:moveTo>
                <a:lnTo>
                  <a:pt x="0" y="154"/>
                </a:lnTo>
                <a:lnTo>
                  <a:pt x="82" y="280"/>
                </a:lnTo>
                <a:lnTo>
                  <a:pt x="231" y="543"/>
                </a:lnTo>
                <a:lnTo>
                  <a:pt x="231" y="391"/>
                </a:lnTo>
                <a:lnTo>
                  <a:pt x="92" y="145"/>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21" name="Freeform 27">
            <a:extLst>
              <a:ext uri="{FF2B5EF4-FFF2-40B4-BE49-F238E27FC236}">
                <a16:creationId xmlns:a16="http://schemas.microsoft.com/office/drawing/2014/main" id="{37C816B7-161C-5A4F-A7DE-5B32D8883170}"/>
              </a:ext>
            </a:extLst>
          </p:cNvPr>
          <p:cNvSpPr>
            <a:spLocks/>
          </p:cNvSpPr>
          <p:nvPr/>
        </p:nvSpPr>
        <p:spPr bwMode="auto">
          <a:xfrm>
            <a:off x="5020079" y="2574623"/>
            <a:ext cx="138231" cy="220742"/>
          </a:xfrm>
          <a:custGeom>
            <a:avLst/>
            <a:gdLst>
              <a:gd name="T0" fmla="*/ 0 w 163"/>
              <a:gd name="T1" fmla="*/ 0 h 281"/>
              <a:gd name="T2" fmla="*/ 0 w 163"/>
              <a:gd name="T3" fmla="*/ 2147483647 h 281"/>
              <a:gd name="T4" fmla="*/ 2147483647 w 163"/>
              <a:gd name="T5" fmla="*/ 2147483647 h 281"/>
              <a:gd name="T6" fmla="*/ 2147483647 w 163"/>
              <a:gd name="T7" fmla="*/ 2147483647 h 281"/>
              <a:gd name="T8" fmla="*/ 0 w 163"/>
              <a:gd name="T9" fmla="*/ 0 h 281"/>
              <a:gd name="T10" fmla="*/ 0 60000 65536"/>
              <a:gd name="T11" fmla="*/ 0 60000 65536"/>
              <a:gd name="T12" fmla="*/ 0 60000 65536"/>
              <a:gd name="T13" fmla="*/ 0 60000 65536"/>
              <a:gd name="T14" fmla="*/ 0 60000 65536"/>
              <a:gd name="T15" fmla="*/ 0 w 163"/>
              <a:gd name="T16" fmla="*/ 0 h 281"/>
              <a:gd name="T17" fmla="*/ 163 w 163"/>
              <a:gd name="T18" fmla="*/ 281 h 281"/>
            </a:gdLst>
            <a:ahLst/>
            <a:cxnLst>
              <a:cxn ang="T10">
                <a:pos x="T0" y="T1"/>
              </a:cxn>
              <a:cxn ang="T11">
                <a:pos x="T2" y="T3"/>
              </a:cxn>
              <a:cxn ang="T12">
                <a:pos x="T4" y="T5"/>
              </a:cxn>
              <a:cxn ang="T13">
                <a:pos x="T6" y="T7"/>
              </a:cxn>
              <a:cxn ang="T14">
                <a:pos x="T8" y="T9"/>
              </a:cxn>
            </a:cxnLst>
            <a:rect l="T15" t="T16" r="T17" b="T18"/>
            <a:pathLst>
              <a:path w="163" h="281">
                <a:moveTo>
                  <a:pt x="0" y="0"/>
                </a:moveTo>
                <a:lnTo>
                  <a:pt x="0" y="150"/>
                </a:lnTo>
                <a:lnTo>
                  <a:pt x="163" y="281"/>
                </a:lnTo>
                <a:lnTo>
                  <a:pt x="163" y="128"/>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22" name="Freeform 28">
            <a:extLst>
              <a:ext uri="{FF2B5EF4-FFF2-40B4-BE49-F238E27FC236}">
                <a16:creationId xmlns:a16="http://schemas.microsoft.com/office/drawing/2014/main" id="{8000CB84-82EB-B347-8EDF-6400892429D3}"/>
              </a:ext>
            </a:extLst>
          </p:cNvPr>
          <p:cNvSpPr>
            <a:spLocks/>
          </p:cNvSpPr>
          <p:nvPr/>
        </p:nvSpPr>
        <p:spPr bwMode="auto">
          <a:xfrm>
            <a:off x="5311543" y="2701068"/>
            <a:ext cx="188595" cy="204668"/>
          </a:xfrm>
          <a:custGeom>
            <a:avLst/>
            <a:gdLst>
              <a:gd name="T0" fmla="*/ 0 w 224"/>
              <a:gd name="T1" fmla="*/ 0 h 260"/>
              <a:gd name="T2" fmla="*/ 2147483647 w 224"/>
              <a:gd name="T3" fmla="*/ 2147483647 h 260"/>
              <a:gd name="T4" fmla="*/ 2147483647 w 224"/>
              <a:gd name="T5" fmla="*/ 2147483647 h 260"/>
              <a:gd name="T6" fmla="*/ 0 w 224"/>
              <a:gd name="T7" fmla="*/ 2147483647 h 260"/>
              <a:gd name="T8" fmla="*/ 0 w 224"/>
              <a:gd name="T9" fmla="*/ 0 h 260"/>
              <a:gd name="T10" fmla="*/ 0 60000 65536"/>
              <a:gd name="T11" fmla="*/ 0 60000 65536"/>
              <a:gd name="T12" fmla="*/ 0 60000 65536"/>
              <a:gd name="T13" fmla="*/ 0 60000 65536"/>
              <a:gd name="T14" fmla="*/ 0 60000 65536"/>
              <a:gd name="T15" fmla="*/ 0 w 224"/>
              <a:gd name="T16" fmla="*/ 0 h 260"/>
              <a:gd name="T17" fmla="*/ 224 w 224"/>
              <a:gd name="T18" fmla="*/ 260 h 260"/>
            </a:gdLst>
            <a:ahLst/>
            <a:cxnLst>
              <a:cxn ang="T10">
                <a:pos x="T0" y="T1"/>
              </a:cxn>
              <a:cxn ang="T11">
                <a:pos x="T2" y="T3"/>
              </a:cxn>
              <a:cxn ang="T12">
                <a:pos x="T4" y="T5"/>
              </a:cxn>
              <a:cxn ang="T13">
                <a:pos x="T6" y="T7"/>
              </a:cxn>
              <a:cxn ang="T14">
                <a:pos x="T8" y="T9"/>
              </a:cxn>
            </a:cxnLst>
            <a:rect l="T15" t="T16" r="T17" b="T18"/>
            <a:pathLst>
              <a:path w="224" h="260">
                <a:moveTo>
                  <a:pt x="0" y="0"/>
                </a:moveTo>
                <a:lnTo>
                  <a:pt x="224" y="107"/>
                </a:lnTo>
                <a:lnTo>
                  <a:pt x="224" y="260"/>
                </a:lnTo>
                <a:lnTo>
                  <a:pt x="0" y="154"/>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23" name="Freeform 29">
            <a:extLst>
              <a:ext uri="{FF2B5EF4-FFF2-40B4-BE49-F238E27FC236}">
                <a16:creationId xmlns:a16="http://schemas.microsoft.com/office/drawing/2014/main" id="{1352D4BA-CA21-C24C-AF80-73429A45C519}"/>
              </a:ext>
            </a:extLst>
          </p:cNvPr>
          <p:cNvSpPr>
            <a:spLocks/>
          </p:cNvSpPr>
          <p:nvPr/>
        </p:nvSpPr>
        <p:spPr bwMode="auto">
          <a:xfrm>
            <a:off x="5715522" y="2735357"/>
            <a:ext cx="109300" cy="205740"/>
          </a:xfrm>
          <a:custGeom>
            <a:avLst/>
            <a:gdLst>
              <a:gd name="T0" fmla="*/ 0 w 132"/>
              <a:gd name="T1" fmla="*/ 0 h 262"/>
              <a:gd name="T2" fmla="*/ 2147483647 w 132"/>
              <a:gd name="T3" fmla="*/ 2147483647 h 262"/>
              <a:gd name="T4" fmla="*/ 2147483647 w 132"/>
              <a:gd name="T5" fmla="*/ 2147483647 h 262"/>
              <a:gd name="T6" fmla="*/ 0 w 132"/>
              <a:gd name="T7" fmla="*/ 2147483647 h 262"/>
              <a:gd name="T8" fmla="*/ 0 w 132"/>
              <a:gd name="T9" fmla="*/ 0 h 262"/>
              <a:gd name="T10" fmla="*/ 0 60000 65536"/>
              <a:gd name="T11" fmla="*/ 0 60000 65536"/>
              <a:gd name="T12" fmla="*/ 0 60000 65536"/>
              <a:gd name="T13" fmla="*/ 0 60000 65536"/>
              <a:gd name="T14" fmla="*/ 0 60000 65536"/>
              <a:gd name="T15" fmla="*/ 0 w 132"/>
              <a:gd name="T16" fmla="*/ 0 h 262"/>
              <a:gd name="T17" fmla="*/ 132 w 132"/>
              <a:gd name="T18" fmla="*/ 262 h 262"/>
            </a:gdLst>
            <a:ahLst/>
            <a:cxnLst>
              <a:cxn ang="T10">
                <a:pos x="T0" y="T1"/>
              </a:cxn>
              <a:cxn ang="T11">
                <a:pos x="T2" y="T3"/>
              </a:cxn>
              <a:cxn ang="T12">
                <a:pos x="T4" y="T5"/>
              </a:cxn>
              <a:cxn ang="T13">
                <a:pos x="T6" y="T7"/>
              </a:cxn>
              <a:cxn ang="T14">
                <a:pos x="T8" y="T9"/>
              </a:cxn>
            </a:cxnLst>
            <a:rect l="T15" t="T16" r="T17" b="T18"/>
            <a:pathLst>
              <a:path w="132" h="262">
                <a:moveTo>
                  <a:pt x="0" y="0"/>
                </a:moveTo>
                <a:lnTo>
                  <a:pt x="132" y="109"/>
                </a:lnTo>
                <a:lnTo>
                  <a:pt x="132" y="262"/>
                </a:lnTo>
                <a:lnTo>
                  <a:pt x="0" y="147"/>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24" name="Freeform 30">
            <a:extLst>
              <a:ext uri="{FF2B5EF4-FFF2-40B4-BE49-F238E27FC236}">
                <a16:creationId xmlns:a16="http://schemas.microsoft.com/office/drawing/2014/main" id="{8984014E-B5BE-1545-92CC-D2C4A4847010}"/>
              </a:ext>
            </a:extLst>
          </p:cNvPr>
          <p:cNvSpPr>
            <a:spLocks/>
          </p:cNvSpPr>
          <p:nvPr/>
        </p:nvSpPr>
        <p:spPr bwMode="auto">
          <a:xfrm>
            <a:off x="5875185" y="2905736"/>
            <a:ext cx="54650" cy="152162"/>
          </a:xfrm>
          <a:custGeom>
            <a:avLst/>
            <a:gdLst>
              <a:gd name="T0" fmla="*/ 0 w 66"/>
              <a:gd name="T1" fmla="*/ 0 h 192"/>
              <a:gd name="T2" fmla="*/ 2147483647 w 66"/>
              <a:gd name="T3" fmla="*/ 2147483647 h 192"/>
              <a:gd name="T4" fmla="*/ 2147483647 w 66"/>
              <a:gd name="T5" fmla="*/ 2147483647 h 192"/>
              <a:gd name="T6" fmla="*/ 0 w 66"/>
              <a:gd name="T7" fmla="*/ 2147483647 h 192"/>
              <a:gd name="T8" fmla="*/ 0 w 66"/>
              <a:gd name="T9" fmla="*/ 0 h 192"/>
              <a:gd name="T10" fmla="*/ 0 60000 65536"/>
              <a:gd name="T11" fmla="*/ 0 60000 65536"/>
              <a:gd name="T12" fmla="*/ 0 60000 65536"/>
              <a:gd name="T13" fmla="*/ 0 60000 65536"/>
              <a:gd name="T14" fmla="*/ 0 60000 65536"/>
              <a:gd name="T15" fmla="*/ 0 w 66"/>
              <a:gd name="T16" fmla="*/ 0 h 192"/>
              <a:gd name="T17" fmla="*/ 66 w 66"/>
              <a:gd name="T18" fmla="*/ 192 h 192"/>
            </a:gdLst>
            <a:ahLst/>
            <a:cxnLst>
              <a:cxn ang="T10">
                <a:pos x="T0" y="T1"/>
              </a:cxn>
              <a:cxn ang="T11">
                <a:pos x="T2" y="T3"/>
              </a:cxn>
              <a:cxn ang="T12">
                <a:pos x="T4" y="T5"/>
              </a:cxn>
              <a:cxn ang="T13">
                <a:pos x="T6" y="T7"/>
              </a:cxn>
              <a:cxn ang="T14">
                <a:pos x="T8" y="T9"/>
              </a:cxn>
            </a:cxnLst>
            <a:rect l="T15" t="T16" r="T17" b="T18"/>
            <a:pathLst>
              <a:path w="66" h="192">
                <a:moveTo>
                  <a:pt x="0" y="0"/>
                </a:moveTo>
                <a:lnTo>
                  <a:pt x="66" y="39"/>
                </a:lnTo>
                <a:lnTo>
                  <a:pt x="66" y="192"/>
                </a:lnTo>
                <a:lnTo>
                  <a:pt x="0" y="152"/>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25" name="Freeform 31">
            <a:extLst>
              <a:ext uri="{FF2B5EF4-FFF2-40B4-BE49-F238E27FC236}">
                <a16:creationId xmlns:a16="http://schemas.microsoft.com/office/drawing/2014/main" id="{6F1FFB29-C210-214C-B1BB-EFC23547F051}"/>
              </a:ext>
            </a:extLst>
          </p:cNvPr>
          <p:cNvSpPr>
            <a:spLocks/>
          </p:cNvSpPr>
          <p:nvPr/>
        </p:nvSpPr>
        <p:spPr bwMode="auto">
          <a:xfrm>
            <a:off x="6128074" y="3058969"/>
            <a:ext cx="135017" cy="166092"/>
          </a:xfrm>
          <a:custGeom>
            <a:avLst/>
            <a:gdLst>
              <a:gd name="T0" fmla="*/ 0 w 161"/>
              <a:gd name="T1" fmla="*/ 0 h 210"/>
              <a:gd name="T2" fmla="*/ 2147483647 w 161"/>
              <a:gd name="T3" fmla="*/ 2147483647 h 210"/>
              <a:gd name="T4" fmla="*/ 2147483647 w 161"/>
              <a:gd name="T5" fmla="*/ 2147483647 h 210"/>
              <a:gd name="T6" fmla="*/ 0 w 161"/>
              <a:gd name="T7" fmla="*/ 2147483647 h 210"/>
              <a:gd name="T8" fmla="*/ 0 w 161"/>
              <a:gd name="T9" fmla="*/ 0 h 210"/>
              <a:gd name="T10" fmla="*/ 0 60000 65536"/>
              <a:gd name="T11" fmla="*/ 0 60000 65536"/>
              <a:gd name="T12" fmla="*/ 0 60000 65536"/>
              <a:gd name="T13" fmla="*/ 0 60000 65536"/>
              <a:gd name="T14" fmla="*/ 0 60000 65536"/>
              <a:gd name="T15" fmla="*/ 0 w 161"/>
              <a:gd name="T16" fmla="*/ 0 h 210"/>
              <a:gd name="T17" fmla="*/ 161 w 161"/>
              <a:gd name="T18" fmla="*/ 210 h 210"/>
            </a:gdLst>
            <a:ahLst/>
            <a:cxnLst>
              <a:cxn ang="T10">
                <a:pos x="T0" y="T1"/>
              </a:cxn>
              <a:cxn ang="T11">
                <a:pos x="T2" y="T3"/>
              </a:cxn>
              <a:cxn ang="T12">
                <a:pos x="T4" y="T5"/>
              </a:cxn>
              <a:cxn ang="T13">
                <a:pos x="T6" y="T7"/>
              </a:cxn>
              <a:cxn ang="T14">
                <a:pos x="T8" y="T9"/>
              </a:cxn>
            </a:cxnLst>
            <a:rect l="T15" t="T16" r="T17" b="T18"/>
            <a:pathLst>
              <a:path w="161" h="210">
                <a:moveTo>
                  <a:pt x="0" y="0"/>
                </a:moveTo>
                <a:lnTo>
                  <a:pt x="161" y="54"/>
                </a:lnTo>
                <a:lnTo>
                  <a:pt x="161" y="210"/>
                </a:lnTo>
                <a:lnTo>
                  <a:pt x="0" y="154"/>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26" name="Freeform 32">
            <a:extLst>
              <a:ext uri="{FF2B5EF4-FFF2-40B4-BE49-F238E27FC236}">
                <a16:creationId xmlns:a16="http://schemas.microsoft.com/office/drawing/2014/main" id="{09494BC5-7577-A948-8781-B656EE9B327A}"/>
              </a:ext>
            </a:extLst>
          </p:cNvPr>
          <p:cNvSpPr>
            <a:spLocks/>
          </p:cNvSpPr>
          <p:nvPr/>
        </p:nvSpPr>
        <p:spPr bwMode="auto">
          <a:xfrm>
            <a:off x="6039134" y="2917523"/>
            <a:ext cx="88940" cy="264676"/>
          </a:xfrm>
          <a:custGeom>
            <a:avLst/>
            <a:gdLst>
              <a:gd name="T0" fmla="*/ 0 w 106"/>
              <a:gd name="T1" fmla="*/ 0 h 334"/>
              <a:gd name="T2" fmla="*/ 2147483647 w 106"/>
              <a:gd name="T3" fmla="*/ 2147483647 h 334"/>
              <a:gd name="T4" fmla="*/ 2147483647 w 106"/>
              <a:gd name="T5" fmla="*/ 2147483647 h 334"/>
              <a:gd name="T6" fmla="*/ 0 w 106"/>
              <a:gd name="T7" fmla="*/ 2147483647 h 334"/>
              <a:gd name="T8" fmla="*/ 0 w 106"/>
              <a:gd name="T9" fmla="*/ 0 h 334"/>
              <a:gd name="T10" fmla="*/ 0 60000 65536"/>
              <a:gd name="T11" fmla="*/ 0 60000 65536"/>
              <a:gd name="T12" fmla="*/ 0 60000 65536"/>
              <a:gd name="T13" fmla="*/ 0 60000 65536"/>
              <a:gd name="T14" fmla="*/ 0 60000 65536"/>
              <a:gd name="T15" fmla="*/ 0 w 106"/>
              <a:gd name="T16" fmla="*/ 0 h 334"/>
              <a:gd name="T17" fmla="*/ 106 w 106"/>
              <a:gd name="T18" fmla="*/ 334 h 334"/>
            </a:gdLst>
            <a:ahLst/>
            <a:cxnLst>
              <a:cxn ang="T10">
                <a:pos x="T0" y="T1"/>
              </a:cxn>
              <a:cxn ang="T11">
                <a:pos x="T2" y="T3"/>
              </a:cxn>
              <a:cxn ang="T12">
                <a:pos x="T4" y="T5"/>
              </a:cxn>
              <a:cxn ang="T13">
                <a:pos x="T6" y="T7"/>
              </a:cxn>
              <a:cxn ang="T14">
                <a:pos x="T8" y="T9"/>
              </a:cxn>
            </a:cxnLst>
            <a:rect l="T15" t="T16" r="T17" b="T18"/>
            <a:pathLst>
              <a:path w="106" h="334">
                <a:moveTo>
                  <a:pt x="0" y="0"/>
                </a:moveTo>
                <a:lnTo>
                  <a:pt x="106" y="180"/>
                </a:lnTo>
                <a:lnTo>
                  <a:pt x="106" y="334"/>
                </a:lnTo>
                <a:lnTo>
                  <a:pt x="0" y="155"/>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27" name="Freeform 33">
            <a:extLst>
              <a:ext uri="{FF2B5EF4-FFF2-40B4-BE49-F238E27FC236}">
                <a16:creationId xmlns:a16="http://schemas.microsoft.com/office/drawing/2014/main" id="{4BAD129A-0FFA-CE44-BBA0-343B15E451C1}"/>
              </a:ext>
            </a:extLst>
          </p:cNvPr>
          <p:cNvSpPr>
            <a:spLocks/>
          </p:cNvSpPr>
          <p:nvPr/>
        </p:nvSpPr>
        <p:spPr bwMode="auto">
          <a:xfrm>
            <a:off x="6772083" y="1794526"/>
            <a:ext cx="66437" cy="183237"/>
          </a:xfrm>
          <a:custGeom>
            <a:avLst/>
            <a:gdLst>
              <a:gd name="T0" fmla="*/ 2147483647 w 81"/>
              <a:gd name="T1" fmla="*/ 0 h 232"/>
              <a:gd name="T2" fmla="*/ 2147483647 w 81"/>
              <a:gd name="T3" fmla="*/ 2147483647 h 232"/>
              <a:gd name="T4" fmla="*/ 0 w 81"/>
              <a:gd name="T5" fmla="*/ 2147483647 h 232"/>
              <a:gd name="T6" fmla="*/ 0 w 81"/>
              <a:gd name="T7" fmla="*/ 2147483647 h 232"/>
              <a:gd name="T8" fmla="*/ 2147483647 w 81"/>
              <a:gd name="T9" fmla="*/ 0 h 232"/>
              <a:gd name="T10" fmla="*/ 0 60000 65536"/>
              <a:gd name="T11" fmla="*/ 0 60000 65536"/>
              <a:gd name="T12" fmla="*/ 0 60000 65536"/>
              <a:gd name="T13" fmla="*/ 0 60000 65536"/>
              <a:gd name="T14" fmla="*/ 0 60000 65536"/>
              <a:gd name="T15" fmla="*/ 0 w 81"/>
              <a:gd name="T16" fmla="*/ 0 h 232"/>
              <a:gd name="T17" fmla="*/ 81 w 81"/>
              <a:gd name="T18" fmla="*/ 232 h 232"/>
            </a:gdLst>
            <a:ahLst/>
            <a:cxnLst>
              <a:cxn ang="T10">
                <a:pos x="T0" y="T1"/>
              </a:cxn>
              <a:cxn ang="T11">
                <a:pos x="T2" y="T3"/>
              </a:cxn>
              <a:cxn ang="T12">
                <a:pos x="T4" y="T5"/>
              </a:cxn>
              <a:cxn ang="T13">
                <a:pos x="T6" y="T7"/>
              </a:cxn>
              <a:cxn ang="T14">
                <a:pos x="T8" y="T9"/>
              </a:cxn>
            </a:cxnLst>
            <a:rect l="T15" t="T16" r="T17" b="T18"/>
            <a:pathLst>
              <a:path w="81" h="232">
                <a:moveTo>
                  <a:pt x="81" y="0"/>
                </a:moveTo>
                <a:lnTo>
                  <a:pt x="81" y="151"/>
                </a:lnTo>
                <a:lnTo>
                  <a:pt x="0" y="232"/>
                </a:lnTo>
                <a:lnTo>
                  <a:pt x="0" y="79"/>
                </a:lnTo>
                <a:lnTo>
                  <a:pt x="81"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28" name="Freeform 34">
            <a:extLst>
              <a:ext uri="{FF2B5EF4-FFF2-40B4-BE49-F238E27FC236}">
                <a16:creationId xmlns:a16="http://schemas.microsoft.com/office/drawing/2014/main" id="{BD069C68-F949-BB46-87DF-2F0753A19185}"/>
              </a:ext>
            </a:extLst>
          </p:cNvPr>
          <p:cNvSpPr>
            <a:spLocks/>
          </p:cNvSpPr>
          <p:nvPr/>
        </p:nvSpPr>
        <p:spPr bwMode="auto">
          <a:xfrm>
            <a:off x="6777441" y="1920970"/>
            <a:ext cx="16073" cy="141447"/>
          </a:xfrm>
          <a:custGeom>
            <a:avLst/>
            <a:gdLst>
              <a:gd name="T0" fmla="*/ 2147483647 w 18"/>
              <a:gd name="T1" fmla="*/ 0 h 179"/>
              <a:gd name="T2" fmla="*/ 2147483647 w 18"/>
              <a:gd name="T3" fmla="*/ 2147483647 h 179"/>
              <a:gd name="T4" fmla="*/ 2147483647 w 18"/>
              <a:gd name="T5" fmla="*/ 2147483647 h 179"/>
              <a:gd name="T6" fmla="*/ 0 w 18"/>
              <a:gd name="T7" fmla="*/ 2147483647 h 179"/>
              <a:gd name="T8" fmla="*/ 2147483647 w 18"/>
              <a:gd name="T9" fmla="*/ 0 h 179"/>
              <a:gd name="T10" fmla="*/ 0 60000 65536"/>
              <a:gd name="T11" fmla="*/ 0 60000 65536"/>
              <a:gd name="T12" fmla="*/ 0 60000 65536"/>
              <a:gd name="T13" fmla="*/ 0 60000 65536"/>
              <a:gd name="T14" fmla="*/ 0 60000 65536"/>
              <a:gd name="T15" fmla="*/ 0 w 18"/>
              <a:gd name="T16" fmla="*/ 0 h 179"/>
              <a:gd name="T17" fmla="*/ 18 w 18"/>
              <a:gd name="T18" fmla="*/ 179 h 179"/>
            </a:gdLst>
            <a:ahLst/>
            <a:cxnLst>
              <a:cxn ang="T10">
                <a:pos x="T0" y="T1"/>
              </a:cxn>
              <a:cxn ang="T11">
                <a:pos x="T2" y="T3"/>
              </a:cxn>
              <a:cxn ang="T12">
                <a:pos x="T4" y="T5"/>
              </a:cxn>
              <a:cxn ang="T13">
                <a:pos x="T6" y="T7"/>
              </a:cxn>
              <a:cxn ang="T14">
                <a:pos x="T8" y="T9"/>
              </a:cxn>
            </a:cxnLst>
            <a:rect l="T15" t="T16" r="T17" b="T18"/>
            <a:pathLst>
              <a:path w="18" h="179">
                <a:moveTo>
                  <a:pt x="18" y="0"/>
                </a:moveTo>
                <a:lnTo>
                  <a:pt x="18" y="145"/>
                </a:lnTo>
                <a:lnTo>
                  <a:pt x="14" y="179"/>
                </a:lnTo>
                <a:lnTo>
                  <a:pt x="0" y="141"/>
                </a:lnTo>
                <a:lnTo>
                  <a:pt x="18"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29" name="Freeform 36">
            <a:extLst>
              <a:ext uri="{FF2B5EF4-FFF2-40B4-BE49-F238E27FC236}">
                <a16:creationId xmlns:a16="http://schemas.microsoft.com/office/drawing/2014/main" id="{EC434223-6D25-104C-B409-73DE4C322E1B}"/>
              </a:ext>
            </a:extLst>
          </p:cNvPr>
          <p:cNvSpPr>
            <a:spLocks/>
          </p:cNvSpPr>
          <p:nvPr/>
        </p:nvSpPr>
        <p:spPr bwMode="auto">
          <a:xfrm>
            <a:off x="7734346" y="2019554"/>
            <a:ext cx="18217" cy="46077"/>
          </a:xfrm>
          <a:custGeom>
            <a:avLst/>
            <a:gdLst>
              <a:gd name="T0" fmla="*/ 2147483647 w 22"/>
              <a:gd name="T1" fmla="*/ 0 h 58"/>
              <a:gd name="T2" fmla="*/ 0 w 22"/>
              <a:gd name="T3" fmla="*/ 2147483647 h 58"/>
              <a:gd name="T4" fmla="*/ 2147483647 w 22"/>
              <a:gd name="T5" fmla="*/ 2147483647 h 58"/>
              <a:gd name="T6" fmla="*/ 2147483647 w 22"/>
              <a:gd name="T7" fmla="*/ 0 h 58"/>
              <a:gd name="T8" fmla="*/ 0 60000 65536"/>
              <a:gd name="T9" fmla="*/ 0 60000 65536"/>
              <a:gd name="T10" fmla="*/ 0 60000 65536"/>
              <a:gd name="T11" fmla="*/ 0 60000 65536"/>
              <a:gd name="T12" fmla="*/ 0 w 22"/>
              <a:gd name="T13" fmla="*/ 0 h 58"/>
              <a:gd name="T14" fmla="*/ 22 w 22"/>
              <a:gd name="T15" fmla="*/ 58 h 58"/>
            </a:gdLst>
            <a:ahLst/>
            <a:cxnLst>
              <a:cxn ang="T8">
                <a:pos x="T0" y="T1"/>
              </a:cxn>
              <a:cxn ang="T9">
                <a:pos x="T2" y="T3"/>
              </a:cxn>
              <a:cxn ang="T10">
                <a:pos x="T4" y="T5"/>
              </a:cxn>
              <a:cxn ang="T11">
                <a:pos x="T6" y="T7"/>
              </a:cxn>
            </a:cxnLst>
            <a:rect l="T12" t="T13" r="T14" b="T15"/>
            <a:pathLst>
              <a:path w="22" h="58">
                <a:moveTo>
                  <a:pt x="22" y="0"/>
                </a:moveTo>
                <a:lnTo>
                  <a:pt x="0" y="22"/>
                </a:lnTo>
                <a:lnTo>
                  <a:pt x="22" y="58"/>
                </a:lnTo>
                <a:lnTo>
                  <a:pt x="22"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30" name="Freeform 37">
            <a:extLst>
              <a:ext uri="{FF2B5EF4-FFF2-40B4-BE49-F238E27FC236}">
                <a16:creationId xmlns:a16="http://schemas.microsoft.com/office/drawing/2014/main" id="{03EBB177-A4E7-4D4F-B37E-D88EF63F5E20}"/>
              </a:ext>
            </a:extLst>
          </p:cNvPr>
          <p:cNvSpPr>
            <a:spLocks/>
          </p:cNvSpPr>
          <p:nvPr/>
        </p:nvSpPr>
        <p:spPr bwMode="auto">
          <a:xfrm>
            <a:off x="7795425" y="1934899"/>
            <a:ext cx="5358" cy="150019"/>
          </a:xfrm>
          <a:custGeom>
            <a:avLst/>
            <a:gdLst>
              <a:gd name="T0" fmla="*/ 2147483647 w 7"/>
              <a:gd name="T1" fmla="*/ 0 h 189"/>
              <a:gd name="T2" fmla="*/ 0 w 7"/>
              <a:gd name="T3" fmla="*/ 2147483647 h 189"/>
              <a:gd name="T4" fmla="*/ 0 w 7"/>
              <a:gd name="T5" fmla="*/ 2147483647 h 189"/>
              <a:gd name="T6" fmla="*/ 2147483647 w 7"/>
              <a:gd name="T7" fmla="*/ 2147483647 h 189"/>
              <a:gd name="T8" fmla="*/ 2147483647 w 7"/>
              <a:gd name="T9" fmla="*/ 0 h 189"/>
              <a:gd name="T10" fmla="*/ 0 60000 65536"/>
              <a:gd name="T11" fmla="*/ 0 60000 65536"/>
              <a:gd name="T12" fmla="*/ 0 60000 65536"/>
              <a:gd name="T13" fmla="*/ 0 60000 65536"/>
              <a:gd name="T14" fmla="*/ 0 60000 65536"/>
              <a:gd name="T15" fmla="*/ 0 w 7"/>
              <a:gd name="T16" fmla="*/ 0 h 189"/>
              <a:gd name="T17" fmla="*/ 7 w 7"/>
              <a:gd name="T18" fmla="*/ 189 h 189"/>
            </a:gdLst>
            <a:ahLst/>
            <a:cxnLst>
              <a:cxn ang="T10">
                <a:pos x="T0" y="T1"/>
              </a:cxn>
              <a:cxn ang="T11">
                <a:pos x="T2" y="T3"/>
              </a:cxn>
              <a:cxn ang="T12">
                <a:pos x="T4" y="T5"/>
              </a:cxn>
              <a:cxn ang="T13">
                <a:pos x="T6" y="T7"/>
              </a:cxn>
              <a:cxn ang="T14">
                <a:pos x="T8" y="T9"/>
              </a:cxn>
            </a:cxnLst>
            <a:rect l="T15" t="T16" r="T17" b="T18"/>
            <a:pathLst>
              <a:path w="7" h="189">
                <a:moveTo>
                  <a:pt x="6" y="0"/>
                </a:moveTo>
                <a:lnTo>
                  <a:pt x="0" y="30"/>
                </a:lnTo>
                <a:lnTo>
                  <a:pt x="0" y="189"/>
                </a:lnTo>
                <a:lnTo>
                  <a:pt x="7" y="157"/>
                </a:lnTo>
                <a:lnTo>
                  <a:pt x="6"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31" name="Freeform 38">
            <a:extLst>
              <a:ext uri="{FF2B5EF4-FFF2-40B4-BE49-F238E27FC236}">
                <a16:creationId xmlns:a16="http://schemas.microsoft.com/office/drawing/2014/main" id="{A2C0C037-2977-454D-B104-4C83722E7BAC}"/>
              </a:ext>
            </a:extLst>
          </p:cNvPr>
          <p:cNvSpPr>
            <a:spLocks/>
          </p:cNvSpPr>
          <p:nvPr/>
        </p:nvSpPr>
        <p:spPr bwMode="auto">
          <a:xfrm>
            <a:off x="7721487" y="2078490"/>
            <a:ext cx="26789" cy="139303"/>
          </a:xfrm>
          <a:custGeom>
            <a:avLst/>
            <a:gdLst>
              <a:gd name="T0" fmla="*/ 0 w 31"/>
              <a:gd name="T1" fmla="*/ 0 h 177"/>
              <a:gd name="T2" fmla="*/ 2147483647 w 31"/>
              <a:gd name="T3" fmla="*/ 2147483647 h 177"/>
              <a:gd name="T4" fmla="*/ 2147483647 w 31"/>
              <a:gd name="T5" fmla="*/ 2147483647 h 177"/>
              <a:gd name="T6" fmla="*/ 0 w 31"/>
              <a:gd name="T7" fmla="*/ 2147483647 h 177"/>
              <a:gd name="T8" fmla="*/ 0 w 31"/>
              <a:gd name="T9" fmla="*/ 0 h 177"/>
              <a:gd name="T10" fmla="*/ 0 60000 65536"/>
              <a:gd name="T11" fmla="*/ 0 60000 65536"/>
              <a:gd name="T12" fmla="*/ 0 60000 65536"/>
              <a:gd name="T13" fmla="*/ 0 60000 65536"/>
              <a:gd name="T14" fmla="*/ 0 60000 65536"/>
              <a:gd name="T15" fmla="*/ 0 w 31"/>
              <a:gd name="T16" fmla="*/ 0 h 177"/>
              <a:gd name="T17" fmla="*/ 31 w 31"/>
              <a:gd name="T18" fmla="*/ 177 h 177"/>
            </a:gdLst>
            <a:ahLst/>
            <a:cxnLst>
              <a:cxn ang="T10">
                <a:pos x="T0" y="T1"/>
              </a:cxn>
              <a:cxn ang="T11">
                <a:pos x="T2" y="T3"/>
              </a:cxn>
              <a:cxn ang="T12">
                <a:pos x="T4" y="T5"/>
              </a:cxn>
              <a:cxn ang="T13">
                <a:pos x="T6" y="T7"/>
              </a:cxn>
              <a:cxn ang="T14">
                <a:pos x="T8" y="T9"/>
              </a:cxn>
            </a:cxnLst>
            <a:rect l="T15" t="T16" r="T17" b="T18"/>
            <a:pathLst>
              <a:path w="31" h="177">
                <a:moveTo>
                  <a:pt x="0" y="0"/>
                </a:moveTo>
                <a:lnTo>
                  <a:pt x="31" y="28"/>
                </a:lnTo>
                <a:lnTo>
                  <a:pt x="31" y="177"/>
                </a:lnTo>
                <a:lnTo>
                  <a:pt x="0" y="151"/>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32" name="Freeform 40">
            <a:extLst>
              <a:ext uri="{FF2B5EF4-FFF2-40B4-BE49-F238E27FC236}">
                <a16:creationId xmlns:a16="http://schemas.microsoft.com/office/drawing/2014/main" id="{E0CC6CE1-B92D-5940-A536-42C772839693}"/>
              </a:ext>
            </a:extLst>
          </p:cNvPr>
          <p:cNvSpPr>
            <a:spLocks/>
          </p:cNvSpPr>
          <p:nvPr/>
        </p:nvSpPr>
        <p:spPr bwMode="auto">
          <a:xfrm>
            <a:off x="7746133" y="1934901"/>
            <a:ext cx="54650" cy="173593"/>
          </a:xfrm>
          <a:custGeom>
            <a:avLst/>
            <a:gdLst>
              <a:gd name="T0" fmla="*/ 0 w 66"/>
              <a:gd name="T1" fmla="*/ 2147483647 h 221"/>
              <a:gd name="T2" fmla="*/ 2147483647 w 66"/>
              <a:gd name="T3" fmla="*/ 2147483647 h 221"/>
              <a:gd name="T4" fmla="*/ 2147483647 w 66"/>
              <a:gd name="T5" fmla="*/ 0 h 221"/>
              <a:gd name="T6" fmla="*/ 2147483647 w 66"/>
              <a:gd name="T7" fmla="*/ 2147483647 h 221"/>
              <a:gd name="T8" fmla="*/ 2147483647 w 66"/>
              <a:gd name="T9" fmla="*/ 2147483647 h 221"/>
              <a:gd name="T10" fmla="*/ 0 w 66"/>
              <a:gd name="T11" fmla="*/ 2147483647 h 221"/>
              <a:gd name="T12" fmla="*/ 0 w 66"/>
              <a:gd name="T13" fmla="*/ 2147483647 h 221"/>
              <a:gd name="T14" fmla="*/ 0 60000 65536"/>
              <a:gd name="T15" fmla="*/ 0 60000 65536"/>
              <a:gd name="T16" fmla="*/ 0 60000 65536"/>
              <a:gd name="T17" fmla="*/ 0 60000 65536"/>
              <a:gd name="T18" fmla="*/ 0 60000 65536"/>
              <a:gd name="T19" fmla="*/ 0 60000 65536"/>
              <a:gd name="T20" fmla="*/ 0 60000 65536"/>
              <a:gd name="T21" fmla="*/ 0 w 66"/>
              <a:gd name="T22" fmla="*/ 0 h 221"/>
              <a:gd name="T23" fmla="*/ 66 w 66"/>
              <a:gd name="T24" fmla="*/ 221 h 2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21">
                <a:moveTo>
                  <a:pt x="0" y="63"/>
                </a:moveTo>
                <a:lnTo>
                  <a:pt x="58" y="28"/>
                </a:lnTo>
                <a:lnTo>
                  <a:pt x="66" y="0"/>
                </a:lnTo>
                <a:lnTo>
                  <a:pt x="66" y="153"/>
                </a:lnTo>
                <a:lnTo>
                  <a:pt x="58" y="191"/>
                </a:lnTo>
                <a:lnTo>
                  <a:pt x="0" y="221"/>
                </a:lnTo>
                <a:lnTo>
                  <a:pt x="0" y="63"/>
                </a:lnTo>
                <a:close/>
              </a:path>
            </a:pathLst>
          </a:custGeom>
          <a:solidFill>
            <a:srgbClr val="9D9D9D"/>
          </a:solidFill>
          <a:ln w="12700">
            <a:solidFill>
              <a:srgbClr val="000000"/>
            </a:solidFill>
            <a:prstDash val="solid"/>
            <a:round/>
            <a:headEnd/>
            <a:tailEnd/>
          </a:ln>
        </p:spPr>
        <p:txBody>
          <a:bodyPr/>
          <a:lstStyle/>
          <a:p>
            <a:endParaRPr lang="en-US" sz="1215"/>
          </a:p>
        </p:txBody>
      </p:sp>
      <p:sp>
        <p:nvSpPr>
          <p:cNvPr id="33" name="Freeform 41">
            <a:extLst>
              <a:ext uri="{FF2B5EF4-FFF2-40B4-BE49-F238E27FC236}">
                <a16:creationId xmlns:a16="http://schemas.microsoft.com/office/drawing/2014/main" id="{3F1C8025-9220-2345-9728-349F7E0DBBBC}"/>
              </a:ext>
            </a:extLst>
          </p:cNvPr>
          <p:cNvSpPr>
            <a:spLocks/>
          </p:cNvSpPr>
          <p:nvPr/>
        </p:nvSpPr>
        <p:spPr bwMode="auto">
          <a:xfrm>
            <a:off x="6691715" y="2845729"/>
            <a:ext cx="41791" cy="135017"/>
          </a:xfrm>
          <a:custGeom>
            <a:avLst/>
            <a:gdLst>
              <a:gd name="T0" fmla="*/ 0 w 48"/>
              <a:gd name="T1" fmla="*/ 2147483647 h 171"/>
              <a:gd name="T2" fmla="*/ 2147483647 w 48"/>
              <a:gd name="T3" fmla="*/ 2147483647 h 171"/>
              <a:gd name="T4" fmla="*/ 2147483647 w 48"/>
              <a:gd name="T5" fmla="*/ 2147483647 h 171"/>
              <a:gd name="T6" fmla="*/ 2147483647 w 48"/>
              <a:gd name="T7" fmla="*/ 2147483647 h 171"/>
              <a:gd name="T8" fmla="*/ 2147483647 w 48"/>
              <a:gd name="T9" fmla="*/ 0 h 171"/>
              <a:gd name="T10" fmla="*/ 0 w 48"/>
              <a:gd name="T11" fmla="*/ 2147483647 h 171"/>
              <a:gd name="T12" fmla="*/ 0 60000 65536"/>
              <a:gd name="T13" fmla="*/ 0 60000 65536"/>
              <a:gd name="T14" fmla="*/ 0 60000 65536"/>
              <a:gd name="T15" fmla="*/ 0 60000 65536"/>
              <a:gd name="T16" fmla="*/ 0 60000 65536"/>
              <a:gd name="T17" fmla="*/ 0 60000 65536"/>
              <a:gd name="T18" fmla="*/ 0 w 48"/>
              <a:gd name="T19" fmla="*/ 0 h 171"/>
              <a:gd name="T20" fmla="*/ 48 w 48"/>
              <a:gd name="T21" fmla="*/ 171 h 171"/>
            </a:gdLst>
            <a:ahLst/>
            <a:cxnLst>
              <a:cxn ang="T12">
                <a:pos x="T0" y="T1"/>
              </a:cxn>
              <a:cxn ang="T13">
                <a:pos x="T2" y="T3"/>
              </a:cxn>
              <a:cxn ang="T14">
                <a:pos x="T4" y="T5"/>
              </a:cxn>
              <a:cxn ang="T15">
                <a:pos x="T6" y="T7"/>
              </a:cxn>
              <a:cxn ang="T16">
                <a:pos x="T8" y="T9"/>
              </a:cxn>
              <a:cxn ang="T17">
                <a:pos x="T10" y="T11"/>
              </a:cxn>
            </a:cxnLst>
            <a:rect l="T18" t="T19" r="T20" b="T21"/>
            <a:pathLst>
              <a:path w="48" h="171">
                <a:moveTo>
                  <a:pt x="0" y="30"/>
                </a:moveTo>
                <a:lnTo>
                  <a:pt x="22" y="97"/>
                </a:lnTo>
                <a:lnTo>
                  <a:pt x="22" y="171"/>
                </a:lnTo>
                <a:lnTo>
                  <a:pt x="48" y="153"/>
                </a:lnTo>
                <a:lnTo>
                  <a:pt x="48" y="0"/>
                </a:lnTo>
                <a:lnTo>
                  <a:pt x="0" y="3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34" name="Freeform 42">
            <a:extLst>
              <a:ext uri="{FF2B5EF4-FFF2-40B4-BE49-F238E27FC236}">
                <a16:creationId xmlns:a16="http://schemas.microsoft.com/office/drawing/2014/main" id="{02EEF3DD-6E28-0746-BEF1-2DE0880E658D}"/>
              </a:ext>
            </a:extLst>
          </p:cNvPr>
          <p:cNvSpPr>
            <a:spLocks/>
          </p:cNvSpPr>
          <p:nvPr/>
        </p:nvSpPr>
        <p:spPr bwMode="auto">
          <a:xfrm>
            <a:off x="6733506" y="2841442"/>
            <a:ext cx="125374" cy="126445"/>
          </a:xfrm>
          <a:custGeom>
            <a:avLst/>
            <a:gdLst>
              <a:gd name="T0" fmla="*/ 0 w 151"/>
              <a:gd name="T1" fmla="*/ 2147483647 h 159"/>
              <a:gd name="T2" fmla="*/ 2147483647 w 151"/>
              <a:gd name="T3" fmla="*/ 0 h 159"/>
              <a:gd name="T4" fmla="*/ 2147483647 w 151"/>
              <a:gd name="T5" fmla="*/ 0 h 159"/>
              <a:gd name="T6" fmla="*/ 2147483647 w 151"/>
              <a:gd name="T7" fmla="*/ 2147483647 h 159"/>
              <a:gd name="T8" fmla="*/ 2147483647 w 151"/>
              <a:gd name="T9" fmla="*/ 2147483647 h 159"/>
              <a:gd name="T10" fmla="*/ 0 w 151"/>
              <a:gd name="T11" fmla="*/ 2147483647 h 159"/>
              <a:gd name="T12" fmla="*/ 0 w 151"/>
              <a:gd name="T13" fmla="*/ 2147483647 h 159"/>
              <a:gd name="T14" fmla="*/ 0 60000 65536"/>
              <a:gd name="T15" fmla="*/ 0 60000 65536"/>
              <a:gd name="T16" fmla="*/ 0 60000 65536"/>
              <a:gd name="T17" fmla="*/ 0 60000 65536"/>
              <a:gd name="T18" fmla="*/ 0 60000 65536"/>
              <a:gd name="T19" fmla="*/ 0 60000 65536"/>
              <a:gd name="T20" fmla="*/ 0 60000 65536"/>
              <a:gd name="T21" fmla="*/ 0 w 151"/>
              <a:gd name="T22" fmla="*/ 0 h 159"/>
              <a:gd name="T23" fmla="*/ 151 w 151"/>
              <a:gd name="T24" fmla="*/ 159 h 1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1" h="159">
                <a:moveTo>
                  <a:pt x="0" y="6"/>
                </a:moveTo>
                <a:lnTo>
                  <a:pt x="64" y="0"/>
                </a:lnTo>
                <a:lnTo>
                  <a:pt x="151" y="0"/>
                </a:lnTo>
                <a:lnTo>
                  <a:pt x="151" y="155"/>
                </a:lnTo>
                <a:lnTo>
                  <a:pt x="64" y="155"/>
                </a:lnTo>
                <a:lnTo>
                  <a:pt x="0" y="159"/>
                </a:lnTo>
                <a:lnTo>
                  <a:pt x="0" y="6"/>
                </a:lnTo>
                <a:close/>
              </a:path>
            </a:pathLst>
          </a:custGeom>
          <a:solidFill>
            <a:srgbClr val="9D9D9D"/>
          </a:solidFill>
          <a:ln w="12700">
            <a:solidFill>
              <a:srgbClr val="000000"/>
            </a:solidFill>
            <a:prstDash val="solid"/>
            <a:round/>
            <a:headEnd/>
            <a:tailEnd/>
          </a:ln>
        </p:spPr>
        <p:txBody>
          <a:bodyPr/>
          <a:lstStyle/>
          <a:p>
            <a:endParaRPr lang="en-US" sz="1215"/>
          </a:p>
        </p:txBody>
      </p:sp>
      <p:sp>
        <p:nvSpPr>
          <p:cNvPr id="35" name="Freeform 43">
            <a:extLst>
              <a:ext uri="{FF2B5EF4-FFF2-40B4-BE49-F238E27FC236}">
                <a16:creationId xmlns:a16="http://schemas.microsoft.com/office/drawing/2014/main" id="{0FE8DE87-607B-914E-A664-1C6417CED43F}"/>
              </a:ext>
            </a:extLst>
          </p:cNvPr>
          <p:cNvSpPr>
            <a:spLocks/>
          </p:cNvSpPr>
          <p:nvPr/>
        </p:nvSpPr>
        <p:spPr bwMode="auto">
          <a:xfrm>
            <a:off x="6921030" y="2874661"/>
            <a:ext cx="73938" cy="138231"/>
          </a:xfrm>
          <a:custGeom>
            <a:avLst/>
            <a:gdLst>
              <a:gd name="T0" fmla="*/ 0 w 88"/>
              <a:gd name="T1" fmla="*/ 2147483647 h 175"/>
              <a:gd name="T2" fmla="*/ 2147483647 w 88"/>
              <a:gd name="T3" fmla="*/ 0 h 175"/>
              <a:gd name="T4" fmla="*/ 2147483647 w 88"/>
              <a:gd name="T5" fmla="*/ 2147483647 h 175"/>
              <a:gd name="T6" fmla="*/ 0 w 88"/>
              <a:gd name="T7" fmla="*/ 2147483647 h 175"/>
              <a:gd name="T8" fmla="*/ 0 w 88"/>
              <a:gd name="T9" fmla="*/ 2147483647 h 175"/>
              <a:gd name="T10" fmla="*/ 0 60000 65536"/>
              <a:gd name="T11" fmla="*/ 0 60000 65536"/>
              <a:gd name="T12" fmla="*/ 0 60000 65536"/>
              <a:gd name="T13" fmla="*/ 0 60000 65536"/>
              <a:gd name="T14" fmla="*/ 0 60000 65536"/>
              <a:gd name="T15" fmla="*/ 0 w 88"/>
              <a:gd name="T16" fmla="*/ 0 h 175"/>
              <a:gd name="T17" fmla="*/ 88 w 88"/>
              <a:gd name="T18" fmla="*/ 175 h 175"/>
            </a:gdLst>
            <a:ahLst/>
            <a:cxnLst>
              <a:cxn ang="T10">
                <a:pos x="T0" y="T1"/>
              </a:cxn>
              <a:cxn ang="T11">
                <a:pos x="T2" y="T3"/>
              </a:cxn>
              <a:cxn ang="T12">
                <a:pos x="T4" y="T5"/>
              </a:cxn>
              <a:cxn ang="T13">
                <a:pos x="T6" y="T7"/>
              </a:cxn>
              <a:cxn ang="T14">
                <a:pos x="T8" y="T9"/>
              </a:cxn>
            </a:cxnLst>
            <a:rect l="T15" t="T16" r="T17" b="T18"/>
            <a:pathLst>
              <a:path w="88" h="175">
                <a:moveTo>
                  <a:pt x="0" y="22"/>
                </a:moveTo>
                <a:lnTo>
                  <a:pt x="88" y="0"/>
                </a:lnTo>
                <a:lnTo>
                  <a:pt x="88" y="155"/>
                </a:lnTo>
                <a:lnTo>
                  <a:pt x="0" y="175"/>
                </a:lnTo>
                <a:lnTo>
                  <a:pt x="0" y="22"/>
                </a:lnTo>
                <a:close/>
              </a:path>
            </a:pathLst>
          </a:custGeom>
          <a:solidFill>
            <a:srgbClr val="9D9D9D"/>
          </a:solidFill>
          <a:ln w="12700">
            <a:solidFill>
              <a:srgbClr val="000000"/>
            </a:solidFill>
            <a:prstDash val="solid"/>
            <a:round/>
            <a:headEnd/>
            <a:tailEnd/>
          </a:ln>
        </p:spPr>
        <p:txBody>
          <a:bodyPr/>
          <a:lstStyle/>
          <a:p>
            <a:endParaRPr lang="en-US" sz="1215"/>
          </a:p>
        </p:txBody>
      </p:sp>
      <p:sp>
        <p:nvSpPr>
          <p:cNvPr id="36" name="Freeform 44">
            <a:extLst>
              <a:ext uri="{FF2B5EF4-FFF2-40B4-BE49-F238E27FC236}">
                <a16:creationId xmlns:a16="http://schemas.microsoft.com/office/drawing/2014/main" id="{9C8CDACB-C50F-F74B-A68C-58DE50166CB8}"/>
              </a:ext>
            </a:extLst>
          </p:cNvPr>
          <p:cNvSpPr>
            <a:spLocks/>
          </p:cNvSpPr>
          <p:nvPr/>
        </p:nvSpPr>
        <p:spPr bwMode="auto">
          <a:xfrm>
            <a:off x="6249160" y="2891806"/>
            <a:ext cx="130730" cy="216455"/>
          </a:xfrm>
          <a:custGeom>
            <a:avLst/>
            <a:gdLst>
              <a:gd name="T0" fmla="*/ 2147483647 w 155"/>
              <a:gd name="T1" fmla="*/ 2147483647 h 273"/>
              <a:gd name="T2" fmla="*/ 0 w 155"/>
              <a:gd name="T3" fmla="*/ 2147483647 h 273"/>
              <a:gd name="T4" fmla="*/ 2147483647 w 155"/>
              <a:gd name="T5" fmla="*/ 2147483647 h 273"/>
              <a:gd name="T6" fmla="*/ 2147483647 w 155"/>
              <a:gd name="T7" fmla="*/ 0 h 273"/>
              <a:gd name="T8" fmla="*/ 2147483647 w 155"/>
              <a:gd name="T9" fmla="*/ 2147483647 h 273"/>
              <a:gd name="T10" fmla="*/ 2147483647 w 155"/>
              <a:gd name="T11" fmla="*/ 2147483647 h 273"/>
              <a:gd name="T12" fmla="*/ 2147483647 w 155"/>
              <a:gd name="T13" fmla="*/ 2147483647 h 273"/>
              <a:gd name="T14" fmla="*/ 0 60000 65536"/>
              <a:gd name="T15" fmla="*/ 0 60000 65536"/>
              <a:gd name="T16" fmla="*/ 0 60000 65536"/>
              <a:gd name="T17" fmla="*/ 0 60000 65536"/>
              <a:gd name="T18" fmla="*/ 0 60000 65536"/>
              <a:gd name="T19" fmla="*/ 0 60000 65536"/>
              <a:gd name="T20" fmla="*/ 0 60000 65536"/>
              <a:gd name="T21" fmla="*/ 0 w 155"/>
              <a:gd name="T22" fmla="*/ 0 h 273"/>
              <a:gd name="T23" fmla="*/ 155 w 155"/>
              <a:gd name="T24" fmla="*/ 273 h 2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273">
                <a:moveTo>
                  <a:pt x="14" y="273"/>
                </a:moveTo>
                <a:lnTo>
                  <a:pt x="0" y="187"/>
                </a:lnTo>
                <a:lnTo>
                  <a:pt x="32" y="99"/>
                </a:lnTo>
                <a:lnTo>
                  <a:pt x="155" y="0"/>
                </a:lnTo>
                <a:lnTo>
                  <a:pt x="155" y="153"/>
                </a:lnTo>
                <a:lnTo>
                  <a:pt x="34" y="250"/>
                </a:lnTo>
                <a:lnTo>
                  <a:pt x="14" y="273"/>
                </a:lnTo>
                <a:close/>
              </a:path>
            </a:pathLst>
          </a:custGeom>
          <a:solidFill>
            <a:srgbClr val="9D9D9D"/>
          </a:solidFill>
          <a:ln w="12700">
            <a:solidFill>
              <a:srgbClr val="000000"/>
            </a:solidFill>
            <a:prstDash val="solid"/>
            <a:round/>
            <a:headEnd/>
            <a:tailEnd/>
          </a:ln>
        </p:spPr>
        <p:txBody>
          <a:bodyPr/>
          <a:lstStyle/>
          <a:p>
            <a:endParaRPr lang="en-US" sz="1215"/>
          </a:p>
        </p:txBody>
      </p:sp>
      <p:sp>
        <p:nvSpPr>
          <p:cNvPr id="37" name="Freeform 45">
            <a:extLst>
              <a:ext uri="{FF2B5EF4-FFF2-40B4-BE49-F238E27FC236}">
                <a16:creationId xmlns:a16="http://schemas.microsoft.com/office/drawing/2014/main" id="{85ED7173-41B1-1848-8D34-8206A689D0E5}"/>
              </a:ext>
            </a:extLst>
          </p:cNvPr>
          <p:cNvSpPr>
            <a:spLocks/>
          </p:cNvSpPr>
          <p:nvPr/>
        </p:nvSpPr>
        <p:spPr bwMode="auto">
          <a:xfrm>
            <a:off x="6379891" y="2871446"/>
            <a:ext cx="71795" cy="139303"/>
          </a:xfrm>
          <a:custGeom>
            <a:avLst/>
            <a:gdLst>
              <a:gd name="T0" fmla="*/ 0 w 87"/>
              <a:gd name="T1" fmla="*/ 2147483647 h 175"/>
              <a:gd name="T2" fmla="*/ 0 w 87"/>
              <a:gd name="T3" fmla="*/ 2147483647 h 175"/>
              <a:gd name="T4" fmla="*/ 2147483647 w 87"/>
              <a:gd name="T5" fmla="*/ 2147483647 h 175"/>
              <a:gd name="T6" fmla="*/ 2147483647 w 87"/>
              <a:gd name="T7" fmla="*/ 0 h 175"/>
              <a:gd name="T8" fmla="*/ 0 w 87"/>
              <a:gd name="T9" fmla="*/ 2147483647 h 175"/>
              <a:gd name="T10" fmla="*/ 0 60000 65536"/>
              <a:gd name="T11" fmla="*/ 0 60000 65536"/>
              <a:gd name="T12" fmla="*/ 0 60000 65536"/>
              <a:gd name="T13" fmla="*/ 0 60000 65536"/>
              <a:gd name="T14" fmla="*/ 0 60000 65536"/>
              <a:gd name="T15" fmla="*/ 0 w 87"/>
              <a:gd name="T16" fmla="*/ 0 h 175"/>
              <a:gd name="T17" fmla="*/ 87 w 87"/>
              <a:gd name="T18" fmla="*/ 175 h 175"/>
            </a:gdLst>
            <a:ahLst/>
            <a:cxnLst>
              <a:cxn ang="T10">
                <a:pos x="T0" y="T1"/>
              </a:cxn>
              <a:cxn ang="T11">
                <a:pos x="T2" y="T3"/>
              </a:cxn>
              <a:cxn ang="T12">
                <a:pos x="T4" y="T5"/>
              </a:cxn>
              <a:cxn ang="T13">
                <a:pos x="T6" y="T7"/>
              </a:cxn>
              <a:cxn ang="T14">
                <a:pos x="T8" y="T9"/>
              </a:cxn>
            </a:cxnLst>
            <a:rect l="T15" t="T16" r="T17" b="T18"/>
            <a:pathLst>
              <a:path w="87" h="175">
                <a:moveTo>
                  <a:pt x="0" y="24"/>
                </a:moveTo>
                <a:lnTo>
                  <a:pt x="0" y="175"/>
                </a:lnTo>
                <a:lnTo>
                  <a:pt x="87" y="153"/>
                </a:lnTo>
                <a:lnTo>
                  <a:pt x="87" y="0"/>
                </a:lnTo>
                <a:lnTo>
                  <a:pt x="0" y="24"/>
                </a:lnTo>
                <a:close/>
              </a:path>
            </a:pathLst>
          </a:custGeom>
          <a:solidFill>
            <a:srgbClr val="9D9D9D"/>
          </a:solidFill>
          <a:ln w="12700">
            <a:solidFill>
              <a:srgbClr val="000000"/>
            </a:solidFill>
            <a:prstDash val="solid"/>
            <a:round/>
            <a:headEnd/>
            <a:tailEnd/>
          </a:ln>
        </p:spPr>
        <p:txBody>
          <a:bodyPr/>
          <a:lstStyle/>
          <a:p>
            <a:endParaRPr lang="en-US" sz="1215"/>
          </a:p>
        </p:txBody>
      </p:sp>
      <p:sp>
        <p:nvSpPr>
          <p:cNvPr id="38" name="Freeform 46">
            <a:extLst>
              <a:ext uri="{FF2B5EF4-FFF2-40B4-BE49-F238E27FC236}">
                <a16:creationId xmlns:a16="http://schemas.microsoft.com/office/drawing/2014/main" id="{4E2F66C1-B5CF-E94B-8C94-806386B5C64D}"/>
              </a:ext>
            </a:extLst>
          </p:cNvPr>
          <p:cNvSpPr>
            <a:spLocks/>
          </p:cNvSpPr>
          <p:nvPr/>
        </p:nvSpPr>
        <p:spPr bwMode="auto">
          <a:xfrm>
            <a:off x="7180348" y="3116833"/>
            <a:ext cx="63222" cy="178951"/>
          </a:xfrm>
          <a:custGeom>
            <a:avLst/>
            <a:gdLst>
              <a:gd name="T0" fmla="*/ 0 w 76"/>
              <a:gd name="T1" fmla="*/ 2147483647 h 226"/>
              <a:gd name="T2" fmla="*/ 2147483647 w 76"/>
              <a:gd name="T3" fmla="*/ 0 h 226"/>
              <a:gd name="T4" fmla="*/ 2147483647 w 76"/>
              <a:gd name="T5" fmla="*/ 2147483647 h 226"/>
              <a:gd name="T6" fmla="*/ 0 w 76"/>
              <a:gd name="T7" fmla="*/ 2147483647 h 226"/>
              <a:gd name="T8" fmla="*/ 0 w 76"/>
              <a:gd name="T9" fmla="*/ 2147483647 h 226"/>
              <a:gd name="T10" fmla="*/ 0 60000 65536"/>
              <a:gd name="T11" fmla="*/ 0 60000 65536"/>
              <a:gd name="T12" fmla="*/ 0 60000 65536"/>
              <a:gd name="T13" fmla="*/ 0 60000 65536"/>
              <a:gd name="T14" fmla="*/ 0 60000 65536"/>
              <a:gd name="T15" fmla="*/ 0 w 76"/>
              <a:gd name="T16" fmla="*/ 0 h 226"/>
              <a:gd name="T17" fmla="*/ 76 w 76"/>
              <a:gd name="T18" fmla="*/ 226 h 226"/>
            </a:gdLst>
            <a:ahLst/>
            <a:cxnLst>
              <a:cxn ang="T10">
                <a:pos x="T0" y="T1"/>
              </a:cxn>
              <a:cxn ang="T11">
                <a:pos x="T2" y="T3"/>
              </a:cxn>
              <a:cxn ang="T12">
                <a:pos x="T4" y="T5"/>
              </a:cxn>
              <a:cxn ang="T13">
                <a:pos x="T6" y="T7"/>
              </a:cxn>
              <a:cxn ang="T14">
                <a:pos x="T8" y="T9"/>
              </a:cxn>
            </a:cxnLst>
            <a:rect l="T15" t="T16" r="T17" b="T18"/>
            <a:pathLst>
              <a:path w="76" h="226">
                <a:moveTo>
                  <a:pt x="0" y="73"/>
                </a:moveTo>
                <a:lnTo>
                  <a:pt x="76" y="0"/>
                </a:lnTo>
                <a:lnTo>
                  <a:pt x="76" y="152"/>
                </a:lnTo>
                <a:lnTo>
                  <a:pt x="0" y="226"/>
                </a:lnTo>
                <a:lnTo>
                  <a:pt x="0" y="73"/>
                </a:lnTo>
                <a:close/>
              </a:path>
            </a:pathLst>
          </a:custGeom>
          <a:solidFill>
            <a:srgbClr val="9D9D9D"/>
          </a:solidFill>
          <a:ln w="12700">
            <a:solidFill>
              <a:srgbClr val="000000"/>
            </a:solidFill>
            <a:prstDash val="solid"/>
            <a:round/>
            <a:headEnd/>
            <a:tailEnd/>
          </a:ln>
        </p:spPr>
        <p:txBody>
          <a:bodyPr/>
          <a:lstStyle/>
          <a:p>
            <a:endParaRPr lang="en-US" sz="1215"/>
          </a:p>
        </p:txBody>
      </p:sp>
      <p:sp>
        <p:nvSpPr>
          <p:cNvPr id="39" name="Freeform 47">
            <a:extLst>
              <a:ext uri="{FF2B5EF4-FFF2-40B4-BE49-F238E27FC236}">
                <a16:creationId xmlns:a16="http://schemas.microsoft.com/office/drawing/2014/main" id="{CB2CFD07-D434-4E41-83A1-E05322273AFF}"/>
              </a:ext>
            </a:extLst>
          </p:cNvPr>
          <p:cNvSpPr>
            <a:spLocks/>
          </p:cNvSpPr>
          <p:nvPr/>
        </p:nvSpPr>
        <p:spPr bwMode="auto">
          <a:xfrm>
            <a:off x="7180349" y="2693567"/>
            <a:ext cx="52506" cy="139303"/>
          </a:xfrm>
          <a:custGeom>
            <a:avLst/>
            <a:gdLst>
              <a:gd name="T0" fmla="*/ 0 w 64"/>
              <a:gd name="T1" fmla="*/ 2147483647 h 177"/>
              <a:gd name="T2" fmla="*/ 2147483647 w 64"/>
              <a:gd name="T3" fmla="*/ 0 h 177"/>
              <a:gd name="T4" fmla="*/ 2147483647 w 64"/>
              <a:gd name="T5" fmla="*/ 2147483647 h 177"/>
              <a:gd name="T6" fmla="*/ 0 w 64"/>
              <a:gd name="T7" fmla="*/ 2147483647 h 177"/>
              <a:gd name="T8" fmla="*/ 0 w 64"/>
              <a:gd name="T9" fmla="*/ 2147483647 h 177"/>
              <a:gd name="T10" fmla="*/ 0 60000 65536"/>
              <a:gd name="T11" fmla="*/ 0 60000 65536"/>
              <a:gd name="T12" fmla="*/ 0 60000 65536"/>
              <a:gd name="T13" fmla="*/ 0 60000 65536"/>
              <a:gd name="T14" fmla="*/ 0 60000 65536"/>
              <a:gd name="T15" fmla="*/ 0 w 64"/>
              <a:gd name="T16" fmla="*/ 0 h 177"/>
              <a:gd name="T17" fmla="*/ 64 w 64"/>
              <a:gd name="T18" fmla="*/ 177 h 177"/>
            </a:gdLst>
            <a:ahLst/>
            <a:cxnLst>
              <a:cxn ang="T10">
                <a:pos x="T0" y="T1"/>
              </a:cxn>
              <a:cxn ang="T11">
                <a:pos x="T2" y="T3"/>
              </a:cxn>
              <a:cxn ang="T12">
                <a:pos x="T4" y="T5"/>
              </a:cxn>
              <a:cxn ang="T13">
                <a:pos x="T6" y="T7"/>
              </a:cxn>
              <a:cxn ang="T14">
                <a:pos x="T8" y="T9"/>
              </a:cxn>
            </a:cxnLst>
            <a:rect l="T15" t="T16" r="T17" b="T18"/>
            <a:pathLst>
              <a:path w="64" h="177">
                <a:moveTo>
                  <a:pt x="0" y="22"/>
                </a:moveTo>
                <a:lnTo>
                  <a:pt x="64" y="0"/>
                </a:lnTo>
                <a:lnTo>
                  <a:pt x="64" y="155"/>
                </a:lnTo>
                <a:lnTo>
                  <a:pt x="0" y="177"/>
                </a:lnTo>
                <a:lnTo>
                  <a:pt x="0" y="22"/>
                </a:lnTo>
                <a:close/>
              </a:path>
            </a:pathLst>
          </a:custGeom>
          <a:solidFill>
            <a:srgbClr val="9D9D9D"/>
          </a:solidFill>
          <a:ln w="12700">
            <a:solidFill>
              <a:srgbClr val="000000"/>
            </a:solidFill>
            <a:prstDash val="solid"/>
            <a:round/>
            <a:headEnd/>
            <a:tailEnd/>
          </a:ln>
        </p:spPr>
        <p:txBody>
          <a:bodyPr/>
          <a:lstStyle/>
          <a:p>
            <a:endParaRPr lang="en-US" sz="1215"/>
          </a:p>
        </p:txBody>
      </p:sp>
      <p:sp>
        <p:nvSpPr>
          <p:cNvPr id="40" name="Freeform 48">
            <a:extLst>
              <a:ext uri="{FF2B5EF4-FFF2-40B4-BE49-F238E27FC236}">
                <a16:creationId xmlns:a16="http://schemas.microsoft.com/office/drawing/2014/main" id="{E3D8DAC1-A109-D54E-9644-677B09B45A3B}"/>
              </a:ext>
            </a:extLst>
          </p:cNvPr>
          <p:cNvSpPr>
            <a:spLocks/>
          </p:cNvSpPr>
          <p:nvPr/>
        </p:nvSpPr>
        <p:spPr bwMode="auto">
          <a:xfrm>
            <a:off x="7305721" y="2576766"/>
            <a:ext cx="31076" cy="170378"/>
          </a:xfrm>
          <a:custGeom>
            <a:avLst/>
            <a:gdLst>
              <a:gd name="T0" fmla="*/ 0 w 38"/>
              <a:gd name="T1" fmla="*/ 2147483647 h 215"/>
              <a:gd name="T2" fmla="*/ 0 w 38"/>
              <a:gd name="T3" fmla="*/ 2147483647 h 215"/>
              <a:gd name="T4" fmla="*/ 2147483647 w 38"/>
              <a:gd name="T5" fmla="*/ 2147483647 h 215"/>
              <a:gd name="T6" fmla="*/ 2147483647 w 38"/>
              <a:gd name="T7" fmla="*/ 0 h 215"/>
              <a:gd name="T8" fmla="*/ 0 w 38"/>
              <a:gd name="T9" fmla="*/ 2147483647 h 215"/>
              <a:gd name="T10" fmla="*/ 0 60000 65536"/>
              <a:gd name="T11" fmla="*/ 0 60000 65536"/>
              <a:gd name="T12" fmla="*/ 0 60000 65536"/>
              <a:gd name="T13" fmla="*/ 0 60000 65536"/>
              <a:gd name="T14" fmla="*/ 0 60000 65536"/>
              <a:gd name="T15" fmla="*/ 0 w 38"/>
              <a:gd name="T16" fmla="*/ 0 h 215"/>
              <a:gd name="T17" fmla="*/ 38 w 38"/>
              <a:gd name="T18" fmla="*/ 215 h 215"/>
            </a:gdLst>
            <a:ahLst/>
            <a:cxnLst>
              <a:cxn ang="T10">
                <a:pos x="T0" y="T1"/>
              </a:cxn>
              <a:cxn ang="T11">
                <a:pos x="T2" y="T3"/>
              </a:cxn>
              <a:cxn ang="T12">
                <a:pos x="T4" y="T5"/>
              </a:cxn>
              <a:cxn ang="T13">
                <a:pos x="T6" y="T7"/>
              </a:cxn>
              <a:cxn ang="T14">
                <a:pos x="T8" y="T9"/>
              </a:cxn>
            </a:cxnLst>
            <a:rect l="T15" t="T16" r="T17" b="T18"/>
            <a:pathLst>
              <a:path w="38" h="215">
                <a:moveTo>
                  <a:pt x="0" y="63"/>
                </a:moveTo>
                <a:lnTo>
                  <a:pt x="0" y="215"/>
                </a:lnTo>
                <a:lnTo>
                  <a:pt x="38" y="152"/>
                </a:lnTo>
                <a:lnTo>
                  <a:pt x="38" y="0"/>
                </a:lnTo>
                <a:lnTo>
                  <a:pt x="0" y="63"/>
                </a:lnTo>
                <a:close/>
              </a:path>
            </a:pathLst>
          </a:custGeom>
          <a:solidFill>
            <a:srgbClr val="9D9D9D"/>
          </a:solidFill>
          <a:ln w="12700">
            <a:solidFill>
              <a:srgbClr val="000000"/>
            </a:solidFill>
            <a:prstDash val="solid"/>
            <a:round/>
            <a:headEnd/>
            <a:tailEnd/>
          </a:ln>
        </p:spPr>
        <p:txBody>
          <a:bodyPr/>
          <a:lstStyle/>
          <a:p>
            <a:endParaRPr lang="en-US" sz="1215"/>
          </a:p>
        </p:txBody>
      </p:sp>
      <p:sp>
        <p:nvSpPr>
          <p:cNvPr id="41" name="Freeform 49">
            <a:extLst>
              <a:ext uri="{FF2B5EF4-FFF2-40B4-BE49-F238E27FC236}">
                <a16:creationId xmlns:a16="http://schemas.microsoft.com/office/drawing/2014/main" id="{BF86FD43-0074-554B-BD0C-7FF190D6690D}"/>
              </a:ext>
            </a:extLst>
          </p:cNvPr>
          <p:cNvSpPr>
            <a:spLocks/>
          </p:cNvSpPr>
          <p:nvPr/>
        </p:nvSpPr>
        <p:spPr bwMode="auto">
          <a:xfrm>
            <a:off x="7138557" y="2712855"/>
            <a:ext cx="41792" cy="183237"/>
          </a:xfrm>
          <a:custGeom>
            <a:avLst/>
            <a:gdLst>
              <a:gd name="T0" fmla="*/ 2147483647 w 49"/>
              <a:gd name="T1" fmla="*/ 0 h 232"/>
              <a:gd name="T2" fmla="*/ 2147483647 w 49"/>
              <a:gd name="T3" fmla="*/ 2147483647 h 232"/>
              <a:gd name="T4" fmla="*/ 2147483647 w 49"/>
              <a:gd name="T5" fmla="*/ 2147483647 h 232"/>
              <a:gd name="T6" fmla="*/ 2147483647 w 49"/>
              <a:gd name="T7" fmla="*/ 2147483647 h 232"/>
              <a:gd name="T8" fmla="*/ 2147483647 w 49"/>
              <a:gd name="T9" fmla="*/ 2147483647 h 232"/>
              <a:gd name="T10" fmla="*/ 0 w 49"/>
              <a:gd name="T11" fmla="*/ 2147483647 h 232"/>
              <a:gd name="T12" fmla="*/ 2147483647 w 49"/>
              <a:gd name="T13" fmla="*/ 2147483647 h 232"/>
              <a:gd name="T14" fmla="*/ 2147483647 w 49"/>
              <a:gd name="T15" fmla="*/ 0 h 232"/>
              <a:gd name="T16" fmla="*/ 0 60000 65536"/>
              <a:gd name="T17" fmla="*/ 0 60000 65536"/>
              <a:gd name="T18" fmla="*/ 0 60000 65536"/>
              <a:gd name="T19" fmla="*/ 0 60000 65536"/>
              <a:gd name="T20" fmla="*/ 0 60000 65536"/>
              <a:gd name="T21" fmla="*/ 0 60000 65536"/>
              <a:gd name="T22" fmla="*/ 0 60000 65536"/>
              <a:gd name="T23" fmla="*/ 0 60000 65536"/>
              <a:gd name="T24" fmla="*/ 0 w 49"/>
              <a:gd name="T25" fmla="*/ 0 h 232"/>
              <a:gd name="T26" fmla="*/ 49 w 49"/>
              <a:gd name="T27" fmla="*/ 232 h 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9" h="232">
                <a:moveTo>
                  <a:pt x="49" y="0"/>
                </a:moveTo>
                <a:lnTo>
                  <a:pt x="49" y="159"/>
                </a:lnTo>
                <a:lnTo>
                  <a:pt x="41" y="202"/>
                </a:lnTo>
                <a:lnTo>
                  <a:pt x="29" y="232"/>
                </a:lnTo>
                <a:lnTo>
                  <a:pt x="10" y="204"/>
                </a:lnTo>
                <a:lnTo>
                  <a:pt x="0" y="149"/>
                </a:lnTo>
                <a:lnTo>
                  <a:pt x="39" y="51"/>
                </a:lnTo>
                <a:lnTo>
                  <a:pt x="49"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42" name="Freeform 50">
            <a:extLst>
              <a:ext uri="{FF2B5EF4-FFF2-40B4-BE49-F238E27FC236}">
                <a16:creationId xmlns:a16="http://schemas.microsoft.com/office/drawing/2014/main" id="{DF63B488-2BBE-8C40-BFF3-C1E70BB54CA8}"/>
              </a:ext>
            </a:extLst>
          </p:cNvPr>
          <p:cNvSpPr>
            <a:spLocks/>
          </p:cNvSpPr>
          <p:nvPr/>
        </p:nvSpPr>
        <p:spPr bwMode="auto">
          <a:xfrm>
            <a:off x="7416092" y="2497471"/>
            <a:ext cx="56793" cy="176808"/>
          </a:xfrm>
          <a:custGeom>
            <a:avLst/>
            <a:gdLst>
              <a:gd name="T0" fmla="*/ 0 w 66"/>
              <a:gd name="T1" fmla="*/ 2147483647 h 225"/>
              <a:gd name="T2" fmla="*/ 0 w 66"/>
              <a:gd name="T3" fmla="*/ 2147483647 h 225"/>
              <a:gd name="T4" fmla="*/ 2147483647 w 66"/>
              <a:gd name="T5" fmla="*/ 2147483647 h 225"/>
              <a:gd name="T6" fmla="*/ 2147483647 w 66"/>
              <a:gd name="T7" fmla="*/ 0 h 225"/>
              <a:gd name="T8" fmla="*/ 0 w 66"/>
              <a:gd name="T9" fmla="*/ 2147483647 h 225"/>
              <a:gd name="T10" fmla="*/ 0 60000 65536"/>
              <a:gd name="T11" fmla="*/ 0 60000 65536"/>
              <a:gd name="T12" fmla="*/ 0 60000 65536"/>
              <a:gd name="T13" fmla="*/ 0 60000 65536"/>
              <a:gd name="T14" fmla="*/ 0 60000 65536"/>
              <a:gd name="T15" fmla="*/ 0 w 66"/>
              <a:gd name="T16" fmla="*/ 0 h 225"/>
              <a:gd name="T17" fmla="*/ 66 w 66"/>
              <a:gd name="T18" fmla="*/ 225 h 225"/>
            </a:gdLst>
            <a:ahLst/>
            <a:cxnLst>
              <a:cxn ang="T10">
                <a:pos x="T0" y="T1"/>
              </a:cxn>
              <a:cxn ang="T11">
                <a:pos x="T2" y="T3"/>
              </a:cxn>
              <a:cxn ang="T12">
                <a:pos x="T4" y="T5"/>
              </a:cxn>
              <a:cxn ang="T13">
                <a:pos x="T6" y="T7"/>
              </a:cxn>
              <a:cxn ang="T14">
                <a:pos x="T8" y="T9"/>
              </a:cxn>
            </a:cxnLst>
            <a:rect l="T15" t="T16" r="T17" b="T18"/>
            <a:pathLst>
              <a:path w="66" h="225">
                <a:moveTo>
                  <a:pt x="0" y="70"/>
                </a:moveTo>
                <a:lnTo>
                  <a:pt x="0" y="225"/>
                </a:lnTo>
                <a:lnTo>
                  <a:pt x="66" y="154"/>
                </a:lnTo>
                <a:lnTo>
                  <a:pt x="66" y="0"/>
                </a:lnTo>
                <a:lnTo>
                  <a:pt x="0" y="7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43" name="Freeform 51">
            <a:extLst>
              <a:ext uri="{FF2B5EF4-FFF2-40B4-BE49-F238E27FC236}">
                <a16:creationId xmlns:a16="http://schemas.microsoft.com/office/drawing/2014/main" id="{85CCB143-7FBE-8C4B-A3C8-7A4F4CCA06EB}"/>
              </a:ext>
            </a:extLst>
          </p:cNvPr>
          <p:cNvSpPr>
            <a:spLocks/>
          </p:cNvSpPr>
          <p:nvPr/>
        </p:nvSpPr>
        <p:spPr bwMode="auto">
          <a:xfrm>
            <a:off x="7476100" y="2229580"/>
            <a:ext cx="33218" cy="167164"/>
          </a:xfrm>
          <a:custGeom>
            <a:avLst/>
            <a:gdLst>
              <a:gd name="T0" fmla="*/ 0 w 40"/>
              <a:gd name="T1" fmla="*/ 0 h 212"/>
              <a:gd name="T2" fmla="*/ 2147483647 w 40"/>
              <a:gd name="T3" fmla="*/ 2147483647 h 212"/>
              <a:gd name="T4" fmla="*/ 2147483647 w 40"/>
              <a:gd name="T5" fmla="*/ 2147483647 h 212"/>
              <a:gd name="T6" fmla="*/ 0 w 40"/>
              <a:gd name="T7" fmla="*/ 2147483647 h 212"/>
              <a:gd name="T8" fmla="*/ 0 w 40"/>
              <a:gd name="T9" fmla="*/ 0 h 212"/>
              <a:gd name="T10" fmla="*/ 0 60000 65536"/>
              <a:gd name="T11" fmla="*/ 0 60000 65536"/>
              <a:gd name="T12" fmla="*/ 0 60000 65536"/>
              <a:gd name="T13" fmla="*/ 0 60000 65536"/>
              <a:gd name="T14" fmla="*/ 0 60000 65536"/>
              <a:gd name="T15" fmla="*/ 0 w 40"/>
              <a:gd name="T16" fmla="*/ 0 h 212"/>
              <a:gd name="T17" fmla="*/ 40 w 40"/>
              <a:gd name="T18" fmla="*/ 212 h 212"/>
            </a:gdLst>
            <a:ahLst/>
            <a:cxnLst>
              <a:cxn ang="T10">
                <a:pos x="T0" y="T1"/>
              </a:cxn>
              <a:cxn ang="T11">
                <a:pos x="T2" y="T3"/>
              </a:cxn>
              <a:cxn ang="T12">
                <a:pos x="T4" y="T5"/>
              </a:cxn>
              <a:cxn ang="T13">
                <a:pos x="T6" y="T7"/>
              </a:cxn>
              <a:cxn ang="T14">
                <a:pos x="T8" y="T9"/>
              </a:cxn>
            </a:cxnLst>
            <a:rect l="T15" t="T16" r="T17" b="T18"/>
            <a:pathLst>
              <a:path w="40" h="212">
                <a:moveTo>
                  <a:pt x="0" y="0"/>
                </a:moveTo>
                <a:lnTo>
                  <a:pt x="40" y="55"/>
                </a:lnTo>
                <a:lnTo>
                  <a:pt x="40" y="212"/>
                </a:lnTo>
                <a:lnTo>
                  <a:pt x="0" y="156"/>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44" name="Freeform 52">
            <a:extLst>
              <a:ext uri="{FF2B5EF4-FFF2-40B4-BE49-F238E27FC236}">
                <a16:creationId xmlns:a16="http://schemas.microsoft.com/office/drawing/2014/main" id="{39C5D7CE-2640-7344-B5FC-8C9A2E09D882}"/>
              </a:ext>
            </a:extLst>
          </p:cNvPr>
          <p:cNvSpPr>
            <a:spLocks/>
          </p:cNvSpPr>
          <p:nvPr/>
        </p:nvSpPr>
        <p:spPr bwMode="auto">
          <a:xfrm>
            <a:off x="7457883" y="2290659"/>
            <a:ext cx="42863" cy="197168"/>
          </a:xfrm>
          <a:custGeom>
            <a:avLst/>
            <a:gdLst>
              <a:gd name="T0" fmla="*/ 2147483647 w 52"/>
              <a:gd name="T1" fmla="*/ 0 h 250"/>
              <a:gd name="T2" fmla="*/ 0 w 52"/>
              <a:gd name="T3" fmla="*/ 2147483647 h 250"/>
              <a:gd name="T4" fmla="*/ 0 w 52"/>
              <a:gd name="T5" fmla="*/ 2147483647 h 250"/>
              <a:gd name="T6" fmla="*/ 2147483647 w 52"/>
              <a:gd name="T7" fmla="*/ 2147483647 h 250"/>
              <a:gd name="T8" fmla="*/ 2147483647 w 52"/>
              <a:gd name="T9" fmla="*/ 0 h 250"/>
              <a:gd name="T10" fmla="*/ 0 60000 65536"/>
              <a:gd name="T11" fmla="*/ 0 60000 65536"/>
              <a:gd name="T12" fmla="*/ 0 60000 65536"/>
              <a:gd name="T13" fmla="*/ 0 60000 65536"/>
              <a:gd name="T14" fmla="*/ 0 60000 65536"/>
              <a:gd name="T15" fmla="*/ 0 w 52"/>
              <a:gd name="T16" fmla="*/ 0 h 250"/>
              <a:gd name="T17" fmla="*/ 52 w 52"/>
              <a:gd name="T18" fmla="*/ 250 h 250"/>
            </a:gdLst>
            <a:ahLst/>
            <a:cxnLst>
              <a:cxn ang="T10">
                <a:pos x="T0" y="T1"/>
              </a:cxn>
              <a:cxn ang="T11">
                <a:pos x="T2" y="T3"/>
              </a:cxn>
              <a:cxn ang="T12">
                <a:pos x="T4" y="T5"/>
              </a:cxn>
              <a:cxn ang="T13">
                <a:pos x="T6" y="T7"/>
              </a:cxn>
              <a:cxn ang="T14">
                <a:pos x="T8" y="T9"/>
              </a:cxn>
            </a:cxnLst>
            <a:rect l="T15" t="T16" r="T17" b="T18"/>
            <a:pathLst>
              <a:path w="52" h="250">
                <a:moveTo>
                  <a:pt x="52" y="0"/>
                </a:moveTo>
                <a:lnTo>
                  <a:pt x="0" y="97"/>
                </a:lnTo>
                <a:lnTo>
                  <a:pt x="0" y="250"/>
                </a:lnTo>
                <a:lnTo>
                  <a:pt x="52" y="157"/>
                </a:lnTo>
                <a:lnTo>
                  <a:pt x="52"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45" name="Freeform 53">
            <a:extLst>
              <a:ext uri="{FF2B5EF4-FFF2-40B4-BE49-F238E27FC236}">
                <a16:creationId xmlns:a16="http://schemas.microsoft.com/office/drawing/2014/main" id="{1EF3597E-9640-6D47-AA6F-3EFBCF88EACF}"/>
              </a:ext>
            </a:extLst>
          </p:cNvPr>
          <p:cNvSpPr>
            <a:spLocks/>
          </p:cNvSpPr>
          <p:nvPr/>
        </p:nvSpPr>
        <p:spPr bwMode="auto">
          <a:xfrm>
            <a:off x="7430022" y="2368883"/>
            <a:ext cx="27860" cy="88940"/>
          </a:xfrm>
          <a:custGeom>
            <a:avLst/>
            <a:gdLst>
              <a:gd name="T0" fmla="*/ 2147483647 w 32"/>
              <a:gd name="T1" fmla="*/ 0 h 113"/>
              <a:gd name="T2" fmla="*/ 0 w 32"/>
              <a:gd name="T3" fmla="*/ 2147483647 h 113"/>
              <a:gd name="T4" fmla="*/ 2147483647 w 32"/>
              <a:gd name="T5" fmla="*/ 2147483647 h 113"/>
              <a:gd name="T6" fmla="*/ 2147483647 w 32"/>
              <a:gd name="T7" fmla="*/ 0 h 113"/>
              <a:gd name="T8" fmla="*/ 0 60000 65536"/>
              <a:gd name="T9" fmla="*/ 0 60000 65536"/>
              <a:gd name="T10" fmla="*/ 0 60000 65536"/>
              <a:gd name="T11" fmla="*/ 0 60000 65536"/>
              <a:gd name="T12" fmla="*/ 0 w 32"/>
              <a:gd name="T13" fmla="*/ 0 h 113"/>
              <a:gd name="T14" fmla="*/ 32 w 32"/>
              <a:gd name="T15" fmla="*/ 113 h 113"/>
            </a:gdLst>
            <a:ahLst/>
            <a:cxnLst>
              <a:cxn ang="T8">
                <a:pos x="T0" y="T1"/>
              </a:cxn>
              <a:cxn ang="T9">
                <a:pos x="T2" y="T3"/>
              </a:cxn>
              <a:cxn ang="T10">
                <a:pos x="T4" y="T5"/>
              </a:cxn>
              <a:cxn ang="T11">
                <a:pos x="T6" y="T7"/>
              </a:cxn>
            </a:cxnLst>
            <a:rect l="T12" t="T13" r="T14" b="T15"/>
            <a:pathLst>
              <a:path w="32" h="113">
                <a:moveTo>
                  <a:pt x="32" y="0"/>
                </a:moveTo>
                <a:lnTo>
                  <a:pt x="0" y="34"/>
                </a:lnTo>
                <a:lnTo>
                  <a:pt x="32" y="113"/>
                </a:lnTo>
                <a:lnTo>
                  <a:pt x="32"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46" name="Freeform 54">
            <a:extLst>
              <a:ext uri="{FF2B5EF4-FFF2-40B4-BE49-F238E27FC236}">
                <a16:creationId xmlns:a16="http://schemas.microsoft.com/office/drawing/2014/main" id="{B9C588CB-A153-7441-8FF4-E5EE4046765D}"/>
              </a:ext>
            </a:extLst>
          </p:cNvPr>
          <p:cNvSpPr>
            <a:spLocks/>
          </p:cNvSpPr>
          <p:nvPr/>
        </p:nvSpPr>
        <p:spPr bwMode="auto">
          <a:xfrm>
            <a:off x="7706485" y="2081705"/>
            <a:ext cx="15002" cy="147875"/>
          </a:xfrm>
          <a:custGeom>
            <a:avLst/>
            <a:gdLst>
              <a:gd name="T0" fmla="*/ 2147483647 w 18"/>
              <a:gd name="T1" fmla="*/ 0 h 187"/>
              <a:gd name="T2" fmla="*/ 2147483647 w 18"/>
              <a:gd name="T3" fmla="*/ 2147483647 h 187"/>
              <a:gd name="T4" fmla="*/ 0 w 18"/>
              <a:gd name="T5" fmla="*/ 2147483647 h 187"/>
              <a:gd name="T6" fmla="*/ 0 w 18"/>
              <a:gd name="T7" fmla="*/ 2147483647 h 187"/>
              <a:gd name="T8" fmla="*/ 2147483647 w 18"/>
              <a:gd name="T9" fmla="*/ 0 h 187"/>
              <a:gd name="T10" fmla="*/ 0 60000 65536"/>
              <a:gd name="T11" fmla="*/ 0 60000 65536"/>
              <a:gd name="T12" fmla="*/ 0 60000 65536"/>
              <a:gd name="T13" fmla="*/ 0 60000 65536"/>
              <a:gd name="T14" fmla="*/ 0 60000 65536"/>
              <a:gd name="T15" fmla="*/ 0 w 18"/>
              <a:gd name="T16" fmla="*/ 0 h 187"/>
              <a:gd name="T17" fmla="*/ 18 w 18"/>
              <a:gd name="T18" fmla="*/ 187 h 187"/>
            </a:gdLst>
            <a:ahLst/>
            <a:cxnLst>
              <a:cxn ang="T10">
                <a:pos x="T0" y="T1"/>
              </a:cxn>
              <a:cxn ang="T11">
                <a:pos x="T2" y="T3"/>
              </a:cxn>
              <a:cxn ang="T12">
                <a:pos x="T4" y="T5"/>
              </a:cxn>
              <a:cxn ang="T13">
                <a:pos x="T6" y="T7"/>
              </a:cxn>
              <a:cxn ang="T14">
                <a:pos x="T8" y="T9"/>
              </a:cxn>
            </a:cxnLst>
            <a:rect l="T15" t="T16" r="T17" b="T18"/>
            <a:pathLst>
              <a:path w="18" h="187">
                <a:moveTo>
                  <a:pt x="18" y="0"/>
                </a:moveTo>
                <a:lnTo>
                  <a:pt x="18" y="145"/>
                </a:lnTo>
                <a:lnTo>
                  <a:pt x="0" y="187"/>
                </a:lnTo>
                <a:lnTo>
                  <a:pt x="0" y="30"/>
                </a:lnTo>
                <a:lnTo>
                  <a:pt x="18"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47" name="Freeform 55">
            <a:extLst>
              <a:ext uri="{FF2B5EF4-FFF2-40B4-BE49-F238E27FC236}">
                <a16:creationId xmlns:a16="http://schemas.microsoft.com/office/drawing/2014/main" id="{F6D95C10-CB51-194D-A5B2-3FFC4B73E789}"/>
              </a:ext>
            </a:extLst>
          </p:cNvPr>
          <p:cNvSpPr>
            <a:spLocks/>
          </p:cNvSpPr>
          <p:nvPr/>
        </p:nvSpPr>
        <p:spPr bwMode="auto">
          <a:xfrm>
            <a:off x="7543608" y="2124567"/>
            <a:ext cx="42863" cy="159663"/>
          </a:xfrm>
          <a:custGeom>
            <a:avLst/>
            <a:gdLst>
              <a:gd name="T0" fmla="*/ 2147483647 w 50"/>
              <a:gd name="T1" fmla="*/ 0 h 200"/>
              <a:gd name="T2" fmla="*/ 2147483647 w 50"/>
              <a:gd name="T3" fmla="*/ 2147483647 h 200"/>
              <a:gd name="T4" fmla="*/ 2147483647 w 50"/>
              <a:gd name="T5" fmla="*/ 2147483647 h 200"/>
              <a:gd name="T6" fmla="*/ 2147483647 w 50"/>
              <a:gd name="T7" fmla="*/ 2147483647 h 200"/>
              <a:gd name="T8" fmla="*/ 2147483647 w 50"/>
              <a:gd name="T9" fmla="*/ 2147483647 h 200"/>
              <a:gd name="T10" fmla="*/ 2147483647 w 50"/>
              <a:gd name="T11" fmla="*/ 2147483647 h 200"/>
              <a:gd name="T12" fmla="*/ 0 w 50"/>
              <a:gd name="T13" fmla="*/ 2147483647 h 200"/>
              <a:gd name="T14" fmla="*/ 2147483647 w 50"/>
              <a:gd name="T15" fmla="*/ 2147483647 h 200"/>
              <a:gd name="T16" fmla="*/ 2147483647 w 50"/>
              <a:gd name="T17" fmla="*/ 0 h 2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
              <a:gd name="T28" fmla="*/ 0 h 200"/>
              <a:gd name="T29" fmla="*/ 50 w 50"/>
              <a:gd name="T30" fmla="*/ 200 h 2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 h="200">
                <a:moveTo>
                  <a:pt x="50" y="0"/>
                </a:moveTo>
                <a:lnTo>
                  <a:pt x="50" y="151"/>
                </a:lnTo>
                <a:lnTo>
                  <a:pt x="18" y="171"/>
                </a:lnTo>
                <a:lnTo>
                  <a:pt x="6" y="200"/>
                </a:lnTo>
                <a:lnTo>
                  <a:pt x="6" y="123"/>
                </a:lnTo>
                <a:lnTo>
                  <a:pt x="14" y="63"/>
                </a:lnTo>
                <a:lnTo>
                  <a:pt x="0" y="58"/>
                </a:lnTo>
                <a:lnTo>
                  <a:pt x="16" y="22"/>
                </a:lnTo>
                <a:lnTo>
                  <a:pt x="5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48" name="Rectangle 56">
            <a:extLst>
              <a:ext uri="{FF2B5EF4-FFF2-40B4-BE49-F238E27FC236}">
                <a16:creationId xmlns:a16="http://schemas.microsoft.com/office/drawing/2014/main" id="{C47EEF9E-3B74-1B48-85B1-866317BC4483}"/>
              </a:ext>
            </a:extLst>
          </p:cNvPr>
          <p:cNvSpPr>
            <a:spLocks noChangeArrowheads="1"/>
          </p:cNvSpPr>
          <p:nvPr/>
        </p:nvSpPr>
        <p:spPr bwMode="auto">
          <a:xfrm>
            <a:off x="4976143" y="2578909"/>
            <a:ext cx="39649" cy="114657"/>
          </a:xfrm>
          <a:prstGeom prst="rect">
            <a:avLst/>
          </a:prstGeom>
          <a:solidFill>
            <a:srgbClr val="9D9D9D"/>
          </a:solidFill>
          <a:ln w="12700">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15"/>
          </a:p>
        </p:txBody>
      </p:sp>
      <p:sp>
        <p:nvSpPr>
          <p:cNvPr id="49" name="Freeform 57">
            <a:extLst>
              <a:ext uri="{FF2B5EF4-FFF2-40B4-BE49-F238E27FC236}">
                <a16:creationId xmlns:a16="http://schemas.microsoft.com/office/drawing/2014/main" id="{989D182C-B652-9C4A-AB61-F9578D40C6B5}"/>
              </a:ext>
            </a:extLst>
          </p:cNvPr>
          <p:cNvSpPr>
            <a:spLocks/>
          </p:cNvSpPr>
          <p:nvPr/>
        </p:nvSpPr>
        <p:spPr bwMode="auto">
          <a:xfrm>
            <a:off x="5158310" y="2674278"/>
            <a:ext cx="155377" cy="124302"/>
          </a:xfrm>
          <a:custGeom>
            <a:avLst/>
            <a:gdLst>
              <a:gd name="T0" fmla="*/ 0 w 186"/>
              <a:gd name="T1" fmla="*/ 2147483647 h 157"/>
              <a:gd name="T2" fmla="*/ 0 w 186"/>
              <a:gd name="T3" fmla="*/ 2147483647 h 157"/>
              <a:gd name="T4" fmla="*/ 2147483647 w 186"/>
              <a:gd name="T5" fmla="*/ 2147483647 h 157"/>
              <a:gd name="T6" fmla="*/ 2147483647 w 186"/>
              <a:gd name="T7" fmla="*/ 0 h 157"/>
              <a:gd name="T8" fmla="*/ 0 w 186"/>
              <a:gd name="T9" fmla="*/ 2147483647 h 157"/>
              <a:gd name="T10" fmla="*/ 0 60000 65536"/>
              <a:gd name="T11" fmla="*/ 0 60000 65536"/>
              <a:gd name="T12" fmla="*/ 0 60000 65536"/>
              <a:gd name="T13" fmla="*/ 0 60000 65536"/>
              <a:gd name="T14" fmla="*/ 0 60000 65536"/>
              <a:gd name="T15" fmla="*/ 0 w 186"/>
              <a:gd name="T16" fmla="*/ 0 h 157"/>
              <a:gd name="T17" fmla="*/ 186 w 186"/>
              <a:gd name="T18" fmla="*/ 157 h 157"/>
            </a:gdLst>
            <a:ahLst/>
            <a:cxnLst>
              <a:cxn ang="T10">
                <a:pos x="T0" y="T1"/>
              </a:cxn>
              <a:cxn ang="T11">
                <a:pos x="T2" y="T3"/>
              </a:cxn>
              <a:cxn ang="T12">
                <a:pos x="T4" y="T5"/>
              </a:cxn>
              <a:cxn ang="T13">
                <a:pos x="T6" y="T7"/>
              </a:cxn>
              <a:cxn ang="T14">
                <a:pos x="T8" y="T9"/>
              </a:cxn>
            </a:cxnLst>
            <a:rect l="T15" t="T16" r="T17" b="T18"/>
            <a:pathLst>
              <a:path w="186" h="157">
                <a:moveTo>
                  <a:pt x="0" y="2"/>
                </a:moveTo>
                <a:lnTo>
                  <a:pt x="0" y="157"/>
                </a:lnTo>
                <a:lnTo>
                  <a:pt x="186" y="157"/>
                </a:lnTo>
                <a:lnTo>
                  <a:pt x="186" y="0"/>
                </a:lnTo>
                <a:lnTo>
                  <a:pt x="0" y="2"/>
                </a:lnTo>
                <a:close/>
              </a:path>
            </a:pathLst>
          </a:custGeom>
          <a:solidFill>
            <a:srgbClr val="9D9D9D"/>
          </a:solidFill>
          <a:ln w="12700">
            <a:solidFill>
              <a:srgbClr val="000000"/>
            </a:solidFill>
            <a:prstDash val="solid"/>
            <a:round/>
            <a:headEnd/>
            <a:tailEnd/>
          </a:ln>
        </p:spPr>
        <p:txBody>
          <a:bodyPr/>
          <a:lstStyle/>
          <a:p>
            <a:endParaRPr lang="en-US" sz="1215"/>
          </a:p>
        </p:txBody>
      </p:sp>
      <p:sp>
        <p:nvSpPr>
          <p:cNvPr id="50" name="Rectangle 58">
            <a:extLst>
              <a:ext uri="{FF2B5EF4-FFF2-40B4-BE49-F238E27FC236}">
                <a16:creationId xmlns:a16="http://schemas.microsoft.com/office/drawing/2014/main" id="{D11CCBAF-BF72-9F43-9F57-9BE174F43875}"/>
              </a:ext>
            </a:extLst>
          </p:cNvPr>
          <p:cNvSpPr>
            <a:spLocks noChangeArrowheads="1"/>
          </p:cNvSpPr>
          <p:nvPr/>
        </p:nvSpPr>
        <p:spPr bwMode="auto">
          <a:xfrm>
            <a:off x="5504424" y="2791078"/>
            <a:ext cx="144661" cy="111443"/>
          </a:xfrm>
          <a:prstGeom prst="rect">
            <a:avLst/>
          </a:prstGeom>
          <a:solidFill>
            <a:srgbClr val="9D9D9D"/>
          </a:solidFill>
          <a:ln w="12700">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15"/>
          </a:p>
        </p:txBody>
      </p:sp>
      <p:sp>
        <p:nvSpPr>
          <p:cNvPr id="51" name="Freeform 59">
            <a:extLst>
              <a:ext uri="{FF2B5EF4-FFF2-40B4-BE49-F238E27FC236}">
                <a16:creationId xmlns:a16="http://schemas.microsoft.com/office/drawing/2014/main" id="{E9924A38-2142-1A45-80F0-F1DF5BF74DAE}"/>
              </a:ext>
            </a:extLst>
          </p:cNvPr>
          <p:cNvSpPr>
            <a:spLocks/>
          </p:cNvSpPr>
          <p:nvPr/>
        </p:nvSpPr>
        <p:spPr bwMode="auto">
          <a:xfrm>
            <a:off x="5652300" y="2732143"/>
            <a:ext cx="63222" cy="121087"/>
          </a:xfrm>
          <a:custGeom>
            <a:avLst/>
            <a:gdLst>
              <a:gd name="T0" fmla="*/ 0 w 75"/>
              <a:gd name="T1" fmla="*/ 2147483647 h 151"/>
              <a:gd name="T2" fmla="*/ 0 w 75"/>
              <a:gd name="T3" fmla="*/ 2147483647 h 151"/>
              <a:gd name="T4" fmla="*/ 2147483647 w 75"/>
              <a:gd name="T5" fmla="*/ 2147483647 h 151"/>
              <a:gd name="T6" fmla="*/ 2147483647 w 75"/>
              <a:gd name="T7" fmla="*/ 0 h 151"/>
              <a:gd name="T8" fmla="*/ 0 w 75"/>
              <a:gd name="T9" fmla="*/ 2147483647 h 151"/>
              <a:gd name="T10" fmla="*/ 0 60000 65536"/>
              <a:gd name="T11" fmla="*/ 0 60000 65536"/>
              <a:gd name="T12" fmla="*/ 0 60000 65536"/>
              <a:gd name="T13" fmla="*/ 0 60000 65536"/>
              <a:gd name="T14" fmla="*/ 0 60000 65536"/>
              <a:gd name="T15" fmla="*/ 0 w 75"/>
              <a:gd name="T16" fmla="*/ 0 h 151"/>
              <a:gd name="T17" fmla="*/ 75 w 75"/>
              <a:gd name="T18" fmla="*/ 151 h 151"/>
            </a:gdLst>
            <a:ahLst/>
            <a:cxnLst>
              <a:cxn ang="T10">
                <a:pos x="T0" y="T1"/>
              </a:cxn>
              <a:cxn ang="T11">
                <a:pos x="T2" y="T3"/>
              </a:cxn>
              <a:cxn ang="T12">
                <a:pos x="T4" y="T5"/>
              </a:cxn>
              <a:cxn ang="T13">
                <a:pos x="T6" y="T7"/>
              </a:cxn>
              <a:cxn ang="T14">
                <a:pos x="T8" y="T9"/>
              </a:cxn>
            </a:cxnLst>
            <a:rect l="T15" t="T16" r="T17" b="T18"/>
            <a:pathLst>
              <a:path w="75" h="151">
                <a:moveTo>
                  <a:pt x="0" y="2"/>
                </a:moveTo>
                <a:lnTo>
                  <a:pt x="0" y="151"/>
                </a:lnTo>
                <a:lnTo>
                  <a:pt x="75" y="151"/>
                </a:lnTo>
                <a:lnTo>
                  <a:pt x="75" y="0"/>
                </a:lnTo>
                <a:lnTo>
                  <a:pt x="0" y="2"/>
                </a:lnTo>
                <a:close/>
              </a:path>
            </a:pathLst>
          </a:custGeom>
          <a:solidFill>
            <a:srgbClr val="9D9D9D"/>
          </a:solidFill>
          <a:ln w="12700">
            <a:solidFill>
              <a:srgbClr val="000000"/>
            </a:solidFill>
            <a:prstDash val="solid"/>
            <a:round/>
            <a:headEnd/>
            <a:tailEnd/>
          </a:ln>
        </p:spPr>
        <p:txBody>
          <a:bodyPr/>
          <a:lstStyle/>
          <a:p>
            <a:endParaRPr lang="en-US" sz="1215"/>
          </a:p>
        </p:txBody>
      </p:sp>
      <p:sp>
        <p:nvSpPr>
          <p:cNvPr id="52" name="Freeform 60">
            <a:extLst>
              <a:ext uri="{FF2B5EF4-FFF2-40B4-BE49-F238E27FC236}">
                <a16:creationId xmlns:a16="http://schemas.microsoft.com/office/drawing/2014/main" id="{50CE6497-1F23-C846-8BDB-B1A9304723F5}"/>
              </a:ext>
            </a:extLst>
          </p:cNvPr>
          <p:cNvSpPr>
            <a:spLocks/>
          </p:cNvSpPr>
          <p:nvPr/>
        </p:nvSpPr>
        <p:spPr bwMode="auto">
          <a:xfrm>
            <a:off x="5931978" y="2899307"/>
            <a:ext cx="36433" cy="156448"/>
          </a:xfrm>
          <a:custGeom>
            <a:avLst/>
            <a:gdLst>
              <a:gd name="T0" fmla="*/ 2147483647 w 45"/>
              <a:gd name="T1" fmla="*/ 0 h 200"/>
              <a:gd name="T2" fmla="*/ 0 w 45"/>
              <a:gd name="T3" fmla="*/ 2147483647 h 200"/>
              <a:gd name="T4" fmla="*/ 0 w 45"/>
              <a:gd name="T5" fmla="*/ 2147483647 h 200"/>
              <a:gd name="T6" fmla="*/ 2147483647 w 45"/>
              <a:gd name="T7" fmla="*/ 2147483647 h 200"/>
              <a:gd name="T8" fmla="*/ 2147483647 w 45"/>
              <a:gd name="T9" fmla="*/ 0 h 200"/>
              <a:gd name="T10" fmla="*/ 0 60000 65536"/>
              <a:gd name="T11" fmla="*/ 0 60000 65536"/>
              <a:gd name="T12" fmla="*/ 0 60000 65536"/>
              <a:gd name="T13" fmla="*/ 0 60000 65536"/>
              <a:gd name="T14" fmla="*/ 0 60000 65536"/>
              <a:gd name="T15" fmla="*/ 0 w 45"/>
              <a:gd name="T16" fmla="*/ 0 h 200"/>
              <a:gd name="T17" fmla="*/ 45 w 45"/>
              <a:gd name="T18" fmla="*/ 200 h 200"/>
            </a:gdLst>
            <a:ahLst/>
            <a:cxnLst>
              <a:cxn ang="T10">
                <a:pos x="T0" y="T1"/>
              </a:cxn>
              <a:cxn ang="T11">
                <a:pos x="T2" y="T3"/>
              </a:cxn>
              <a:cxn ang="T12">
                <a:pos x="T4" y="T5"/>
              </a:cxn>
              <a:cxn ang="T13">
                <a:pos x="T6" y="T7"/>
              </a:cxn>
              <a:cxn ang="T14">
                <a:pos x="T8" y="T9"/>
              </a:cxn>
            </a:cxnLst>
            <a:rect l="T15" t="T16" r="T17" b="T18"/>
            <a:pathLst>
              <a:path w="45" h="200">
                <a:moveTo>
                  <a:pt x="45" y="0"/>
                </a:moveTo>
                <a:lnTo>
                  <a:pt x="0" y="51"/>
                </a:lnTo>
                <a:lnTo>
                  <a:pt x="0" y="200"/>
                </a:lnTo>
                <a:lnTo>
                  <a:pt x="45" y="151"/>
                </a:lnTo>
                <a:lnTo>
                  <a:pt x="45"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53" name="Freeform 61">
            <a:extLst>
              <a:ext uri="{FF2B5EF4-FFF2-40B4-BE49-F238E27FC236}">
                <a16:creationId xmlns:a16="http://schemas.microsoft.com/office/drawing/2014/main" id="{EEAAD6C5-61A2-CE42-89B7-A6A4DC30621A}"/>
              </a:ext>
            </a:extLst>
          </p:cNvPr>
          <p:cNvSpPr>
            <a:spLocks/>
          </p:cNvSpPr>
          <p:nvPr/>
        </p:nvSpPr>
        <p:spPr bwMode="auto">
          <a:xfrm>
            <a:off x="4743615" y="1642364"/>
            <a:ext cx="31075" cy="202525"/>
          </a:xfrm>
          <a:custGeom>
            <a:avLst/>
            <a:gdLst>
              <a:gd name="T0" fmla="*/ 0 w 36"/>
              <a:gd name="T1" fmla="*/ 0 h 256"/>
              <a:gd name="T2" fmla="*/ 2147483647 w 36"/>
              <a:gd name="T3" fmla="*/ 2147483647 h 256"/>
              <a:gd name="T4" fmla="*/ 2147483647 w 36"/>
              <a:gd name="T5" fmla="*/ 2147483647 h 256"/>
              <a:gd name="T6" fmla="*/ 0 w 36"/>
              <a:gd name="T7" fmla="*/ 2147483647 h 256"/>
              <a:gd name="T8" fmla="*/ 0 w 36"/>
              <a:gd name="T9" fmla="*/ 0 h 256"/>
              <a:gd name="T10" fmla="*/ 0 60000 65536"/>
              <a:gd name="T11" fmla="*/ 0 60000 65536"/>
              <a:gd name="T12" fmla="*/ 0 60000 65536"/>
              <a:gd name="T13" fmla="*/ 0 60000 65536"/>
              <a:gd name="T14" fmla="*/ 0 60000 65536"/>
              <a:gd name="T15" fmla="*/ 0 w 36"/>
              <a:gd name="T16" fmla="*/ 0 h 256"/>
              <a:gd name="T17" fmla="*/ 36 w 36"/>
              <a:gd name="T18" fmla="*/ 256 h 256"/>
            </a:gdLst>
            <a:ahLst/>
            <a:cxnLst>
              <a:cxn ang="T10">
                <a:pos x="T0" y="T1"/>
              </a:cxn>
              <a:cxn ang="T11">
                <a:pos x="T2" y="T3"/>
              </a:cxn>
              <a:cxn ang="T12">
                <a:pos x="T4" y="T5"/>
              </a:cxn>
              <a:cxn ang="T13">
                <a:pos x="T6" y="T7"/>
              </a:cxn>
              <a:cxn ang="T14">
                <a:pos x="T8" y="T9"/>
              </a:cxn>
            </a:cxnLst>
            <a:rect l="T15" t="T16" r="T17" b="T18"/>
            <a:pathLst>
              <a:path w="36" h="256">
                <a:moveTo>
                  <a:pt x="0" y="0"/>
                </a:moveTo>
                <a:lnTo>
                  <a:pt x="36" y="157"/>
                </a:lnTo>
                <a:lnTo>
                  <a:pt x="24" y="256"/>
                </a:lnTo>
                <a:lnTo>
                  <a:pt x="0" y="155"/>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54" name="Freeform 62">
            <a:extLst>
              <a:ext uri="{FF2B5EF4-FFF2-40B4-BE49-F238E27FC236}">
                <a16:creationId xmlns:a16="http://schemas.microsoft.com/office/drawing/2014/main" id="{60238E38-5CE4-3943-8C26-80DE3990F59F}"/>
              </a:ext>
            </a:extLst>
          </p:cNvPr>
          <p:cNvSpPr>
            <a:spLocks/>
          </p:cNvSpPr>
          <p:nvPr/>
        </p:nvSpPr>
        <p:spPr bwMode="auto">
          <a:xfrm>
            <a:off x="4742543" y="2159928"/>
            <a:ext cx="47149" cy="170379"/>
          </a:xfrm>
          <a:custGeom>
            <a:avLst/>
            <a:gdLst>
              <a:gd name="T0" fmla="*/ 0 w 56"/>
              <a:gd name="T1" fmla="*/ 0 h 214"/>
              <a:gd name="T2" fmla="*/ 2147483647 w 56"/>
              <a:gd name="T3" fmla="*/ 2147483647 h 214"/>
              <a:gd name="T4" fmla="*/ 2147483647 w 56"/>
              <a:gd name="T5" fmla="*/ 2147483647 h 214"/>
              <a:gd name="T6" fmla="*/ 2147483647 w 56"/>
              <a:gd name="T7" fmla="*/ 2147483647 h 214"/>
              <a:gd name="T8" fmla="*/ 0 w 56"/>
              <a:gd name="T9" fmla="*/ 2147483647 h 214"/>
              <a:gd name="T10" fmla="*/ 0 w 56"/>
              <a:gd name="T11" fmla="*/ 0 h 214"/>
              <a:gd name="T12" fmla="*/ 0 60000 65536"/>
              <a:gd name="T13" fmla="*/ 0 60000 65536"/>
              <a:gd name="T14" fmla="*/ 0 60000 65536"/>
              <a:gd name="T15" fmla="*/ 0 60000 65536"/>
              <a:gd name="T16" fmla="*/ 0 60000 65536"/>
              <a:gd name="T17" fmla="*/ 0 60000 65536"/>
              <a:gd name="T18" fmla="*/ 0 w 56"/>
              <a:gd name="T19" fmla="*/ 0 h 214"/>
              <a:gd name="T20" fmla="*/ 56 w 56"/>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56" h="214">
                <a:moveTo>
                  <a:pt x="0" y="0"/>
                </a:moveTo>
                <a:lnTo>
                  <a:pt x="56" y="79"/>
                </a:lnTo>
                <a:lnTo>
                  <a:pt x="44" y="131"/>
                </a:lnTo>
                <a:lnTo>
                  <a:pt x="44" y="214"/>
                </a:lnTo>
                <a:lnTo>
                  <a:pt x="0" y="154"/>
                </a:lnTo>
                <a:lnTo>
                  <a:pt x="0"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55" name="Freeform 63">
            <a:extLst>
              <a:ext uri="{FF2B5EF4-FFF2-40B4-BE49-F238E27FC236}">
                <a16:creationId xmlns:a16="http://schemas.microsoft.com/office/drawing/2014/main" id="{9D52205E-68E6-2D4A-B327-023916938EFC}"/>
              </a:ext>
            </a:extLst>
          </p:cNvPr>
          <p:cNvSpPr>
            <a:spLocks/>
          </p:cNvSpPr>
          <p:nvPr/>
        </p:nvSpPr>
        <p:spPr bwMode="auto">
          <a:xfrm>
            <a:off x="6831018" y="1774165"/>
            <a:ext cx="174665" cy="140375"/>
          </a:xfrm>
          <a:custGeom>
            <a:avLst/>
            <a:gdLst>
              <a:gd name="T0" fmla="*/ 0 w 209"/>
              <a:gd name="T1" fmla="*/ 2147483647 h 179"/>
              <a:gd name="T2" fmla="*/ 2147483647 w 209"/>
              <a:gd name="T3" fmla="*/ 0 h 179"/>
              <a:gd name="T4" fmla="*/ 2147483647 w 209"/>
              <a:gd name="T5" fmla="*/ 2147483647 h 179"/>
              <a:gd name="T6" fmla="*/ 0 w 209"/>
              <a:gd name="T7" fmla="*/ 2147483647 h 179"/>
              <a:gd name="T8" fmla="*/ 0 w 209"/>
              <a:gd name="T9" fmla="*/ 2147483647 h 179"/>
              <a:gd name="T10" fmla="*/ 0 60000 65536"/>
              <a:gd name="T11" fmla="*/ 0 60000 65536"/>
              <a:gd name="T12" fmla="*/ 0 60000 65536"/>
              <a:gd name="T13" fmla="*/ 0 60000 65536"/>
              <a:gd name="T14" fmla="*/ 0 60000 65536"/>
              <a:gd name="T15" fmla="*/ 0 w 209"/>
              <a:gd name="T16" fmla="*/ 0 h 179"/>
              <a:gd name="T17" fmla="*/ 209 w 209"/>
              <a:gd name="T18" fmla="*/ 179 h 179"/>
            </a:gdLst>
            <a:ahLst/>
            <a:cxnLst>
              <a:cxn ang="T10">
                <a:pos x="T0" y="T1"/>
              </a:cxn>
              <a:cxn ang="T11">
                <a:pos x="T2" y="T3"/>
              </a:cxn>
              <a:cxn ang="T12">
                <a:pos x="T4" y="T5"/>
              </a:cxn>
              <a:cxn ang="T13">
                <a:pos x="T6" y="T7"/>
              </a:cxn>
              <a:cxn ang="T14">
                <a:pos x="T8" y="T9"/>
              </a:cxn>
            </a:cxnLst>
            <a:rect l="T15" t="T16" r="T17" b="T18"/>
            <a:pathLst>
              <a:path w="209" h="179">
                <a:moveTo>
                  <a:pt x="0" y="26"/>
                </a:moveTo>
                <a:lnTo>
                  <a:pt x="209" y="0"/>
                </a:lnTo>
                <a:lnTo>
                  <a:pt x="209" y="149"/>
                </a:lnTo>
                <a:lnTo>
                  <a:pt x="0" y="179"/>
                </a:lnTo>
                <a:lnTo>
                  <a:pt x="0" y="26"/>
                </a:lnTo>
                <a:close/>
              </a:path>
            </a:pathLst>
          </a:custGeom>
          <a:solidFill>
            <a:srgbClr val="9D9D9D"/>
          </a:solidFill>
          <a:ln w="12700">
            <a:solidFill>
              <a:srgbClr val="000000"/>
            </a:solidFill>
            <a:prstDash val="solid"/>
            <a:round/>
            <a:headEnd/>
            <a:tailEnd/>
          </a:ln>
        </p:spPr>
        <p:txBody>
          <a:bodyPr/>
          <a:lstStyle/>
          <a:p>
            <a:endParaRPr lang="en-US" sz="1215"/>
          </a:p>
        </p:txBody>
      </p:sp>
      <p:sp>
        <p:nvSpPr>
          <p:cNvPr id="56" name="Freeform 64">
            <a:extLst>
              <a:ext uri="{FF2B5EF4-FFF2-40B4-BE49-F238E27FC236}">
                <a16:creationId xmlns:a16="http://schemas.microsoft.com/office/drawing/2014/main" id="{59EBF263-E7C2-914C-9959-C8387C8D0DA6}"/>
              </a:ext>
            </a:extLst>
          </p:cNvPr>
          <p:cNvSpPr>
            <a:spLocks/>
          </p:cNvSpPr>
          <p:nvPr/>
        </p:nvSpPr>
        <p:spPr bwMode="auto">
          <a:xfrm>
            <a:off x="6527766" y="1618789"/>
            <a:ext cx="98584" cy="127516"/>
          </a:xfrm>
          <a:custGeom>
            <a:avLst/>
            <a:gdLst>
              <a:gd name="T0" fmla="*/ 2147483647 w 119"/>
              <a:gd name="T1" fmla="*/ 0 h 159"/>
              <a:gd name="T2" fmla="*/ 2147483647 w 119"/>
              <a:gd name="T3" fmla="*/ 2147483647 h 159"/>
              <a:gd name="T4" fmla="*/ 0 w 119"/>
              <a:gd name="T5" fmla="*/ 2147483647 h 159"/>
              <a:gd name="T6" fmla="*/ 2147483647 w 119"/>
              <a:gd name="T7" fmla="*/ 2147483647 h 159"/>
              <a:gd name="T8" fmla="*/ 2147483647 w 119"/>
              <a:gd name="T9" fmla="*/ 2147483647 h 159"/>
              <a:gd name="T10" fmla="*/ 2147483647 w 119"/>
              <a:gd name="T11" fmla="*/ 0 h 159"/>
              <a:gd name="T12" fmla="*/ 0 60000 65536"/>
              <a:gd name="T13" fmla="*/ 0 60000 65536"/>
              <a:gd name="T14" fmla="*/ 0 60000 65536"/>
              <a:gd name="T15" fmla="*/ 0 60000 65536"/>
              <a:gd name="T16" fmla="*/ 0 60000 65536"/>
              <a:gd name="T17" fmla="*/ 0 60000 65536"/>
              <a:gd name="T18" fmla="*/ 0 w 119"/>
              <a:gd name="T19" fmla="*/ 0 h 159"/>
              <a:gd name="T20" fmla="*/ 119 w 119"/>
              <a:gd name="T21" fmla="*/ 159 h 159"/>
            </a:gdLst>
            <a:ahLst/>
            <a:cxnLst>
              <a:cxn ang="T12">
                <a:pos x="T0" y="T1"/>
              </a:cxn>
              <a:cxn ang="T13">
                <a:pos x="T2" y="T3"/>
              </a:cxn>
              <a:cxn ang="T14">
                <a:pos x="T4" y="T5"/>
              </a:cxn>
              <a:cxn ang="T15">
                <a:pos x="T6" y="T7"/>
              </a:cxn>
              <a:cxn ang="T16">
                <a:pos x="T8" y="T9"/>
              </a:cxn>
              <a:cxn ang="T17">
                <a:pos x="T10" y="T11"/>
              </a:cxn>
            </a:cxnLst>
            <a:rect l="T18" t="T19" r="T20" b="T21"/>
            <a:pathLst>
              <a:path w="119" h="159">
                <a:moveTo>
                  <a:pt x="119" y="0"/>
                </a:moveTo>
                <a:lnTo>
                  <a:pt x="14" y="97"/>
                </a:lnTo>
                <a:lnTo>
                  <a:pt x="0" y="153"/>
                </a:lnTo>
                <a:lnTo>
                  <a:pt x="95" y="121"/>
                </a:lnTo>
                <a:lnTo>
                  <a:pt x="119" y="159"/>
                </a:lnTo>
                <a:lnTo>
                  <a:pt x="119"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57" name="Freeform 65">
            <a:extLst>
              <a:ext uri="{FF2B5EF4-FFF2-40B4-BE49-F238E27FC236}">
                <a16:creationId xmlns:a16="http://schemas.microsoft.com/office/drawing/2014/main" id="{5246F404-6E9A-8B4C-B058-FA604F835119}"/>
              </a:ext>
            </a:extLst>
          </p:cNvPr>
          <p:cNvSpPr>
            <a:spLocks/>
          </p:cNvSpPr>
          <p:nvPr/>
        </p:nvSpPr>
        <p:spPr bwMode="auto">
          <a:xfrm>
            <a:off x="6737793" y="1691656"/>
            <a:ext cx="55722" cy="62150"/>
          </a:xfrm>
          <a:custGeom>
            <a:avLst/>
            <a:gdLst>
              <a:gd name="T0" fmla="*/ 2147483647 w 66"/>
              <a:gd name="T1" fmla="*/ 0 h 79"/>
              <a:gd name="T2" fmla="*/ 0 w 66"/>
              <a:gd name="T3" fmla="*/ 2147483647 h 79"/>
              <a:gd name="T4" fmla="*/ 2147483647 w 66"/>
              <a:gd name="T5" fmla="*/ 2147483647 h 79"/>
              <a:gd name="T6" fmla="*/ 2147483647 w 66"/>
              <a:gd name="T7" fmla="*/ 0 h 79"/>
              <a:gd name="T8" fmla="*/ 0 60000 65536"/>
              <a:gd name="T9" fmla="*/ 0 60000 65536"/>
              <a:gd name="T10" fmla="*/ 0 60000 65536"/>
              <a:gd name="T11" fmla="*/ 0 60000 65536"/>
              <a:gd name="T12" fmla="*/ 0 w 66"/>
              <a:gd name="T13" fmla="*/ 0 h 79"/>
              <a:gd name="T14" fmla="*/ 66 w 66"/>
              <a:gd name="T15" fmla="*/ 79 h 79"/>
            </a:gdLst>
            <a:ahLst/>
            <a:cxnLst>
              <a:cxn ang="T8">
                <a:pos x="T0" y="T1"/>
              </a:cxn>
              <a:cxn ang="T9">
                <a:pos x="T2" y="T3"/>
              </a:cxn>
              <a:cxn ang="T10">
                <a:pos x="T4" y="T5"/>
              </a:cxn>
              <a:cxn ang="T11">
                <a:pos x="T6" y="T7"/>
              </a:cxn>
            </a:cxnLst>
            <a:rect l="T12" t="T13" r="T14" b="T15"/>
            <a:pathLst>
              <a:path w="66" h="79">
                <a:moveTo>
                  <a:pt x="66" y="0"/>
                </a:moveTo>
                <a:lnTo>
                  <a:pt x="0" y="54"/>
                </a:lnTo>
                <a:lnTo>
                  <a:pt x="66" y="79"/>
                </a:lnTo>
                <a:lnTo>
                  <a:pt x="66"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58" name="Freeform 66">
            <a:extLst>
              <a:ext uri="{FF2B5EF4-FFF2-40B4-BE49-F238E27FC236}">
                <a16:creationId xmlns:a16="http://schemas.microsoft.com/office/drawing/2014/main" id="{90799C51-B55E-0049-8D87-9B7EDA1F473E}"/>
              </a:ext>
            </a:extLst>
          </p:cNvPr>
          <p:cNvSpPr>
            <a:spLocks/>
          </p:cNvSpPr>
          <p:nvPr/>
        </p:nvSpPr>
        <p:spPr bwMode="auto">
          <a:xfrm>
            <a:off x="6796728" y="1864176"/>
            <a:ext cx="37505" cy="171450"/>
          </a:xfrm>
          <a:custGeom>
            <a:avLst/>
            <a:gdLst>
              <a:gd name="T0" fmla="*/ 2147483647 w 46"/>
              <a:gd name="T1" fmla="*/ 0 h 219"/>
              <a:gd name="T2" fmla="*/ 0 w 46"/>
              <a:gd name="T3" fmla="*/ 2147483647 h 219"/>
              <a:gd name="T4" fmla="*/ 0 w 46"/>
              <a:gd name="T5" fmla="*/ 2147483647 h 219"/>
              <a:gd name="T6" fmla="*/ 2147483647 w 46"/>
              <a:gd name="T7" fmla="*/ 2147483647 h 219"/>
              <a:gd name="T8" fmla="*/ 2147483647 w 46"/>
              <a:gd name="T9" fmla="*/ 0 h 219"/>
              <a:gd name="T10" fmla="*/ 0 60000 65536"/>
              <a:gd name="T11" fmla="*/ 0 60000 65536"/>
              <a:gd name="T12" fmla="*/ 0 60000 65536"/>
              <a:gd name="T13" fmla="*/ 0 60000 65536"/>
              <a:gd name="T14" fmla="*/ 0 60000 65536"/>
              <a:gd name="T15" fmla="*/ 0 w 46"/>
              <a:gd name="T16" fmla="*/ 0 h 219"/>
              <a:gd name="T17" fmla="*/ 46 w 46"/>
              <a:gd name="T18" fmla="*/ 219 h 219"/>
            </a:gdLst>
            <a:ahLst/>
            <a:cxnLst>
              <a:cxn ang="T10">
                <a:pos x="T0" y="T1"/>
              </a:cxn>
              <a:cxn ang="T11">
                <a:pos x="T2" y="T3"/>
              </a:cxn>
              <a:cxn ang="T12">
                <a:pos x="T4" y="T5"/>
              </a:cxn>
              <a:cxn ang="T13">
                <a:pos x="T6" y="T7"/>
              </a:cxn>
              <a:cxn ang="T14">
                <a:pos x="T8" y="T9"/>
              </a:cxn>
            </a:cxnLst>
            <a:rect l="T15" t="T16" r="T17" b="T18"/>
            <a:pathLst>
              <a:path w="46" h="219">
                <a:moveTo>
                  <a:pt x="46" y="0"/>
                </a:moveTo>
                <a:lnTo>
                  <a:pt x="0" y="60"/>
                </a:lnTo>
                <a:lnTo>
                  <a:pt x="0" y="219"/>
                </a:lnTo>
                <a:lnTo>
                  <a:pt x="46" y="154"/>
                </a:lnTo>
                <a:lnTo>
                  <a:pt x="46"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59" name="Freeform 67">
            <a:extLst>
              <a:ext uri="{FF2B5EF4-FFF2-40B4-BE49-F238E27FC236}">
                <a16:creationId xmlns:a16="http://schemas.microsoft.com/office/drawing/2014/main" id="{2F9DE242-081B-BA43-B79E-3C0F1DDE563E}"/>
              </a:ext>
            </a:extLst>
          </p:cNvPr>
          <p:cNvSpPr>
            <a:spLocks/>
          </p:cNvSpPr>
          <p:nvPr/>
        </p:nvSpPr>
        <p:spPr bwMode="auto">
          <a:xfrm>
            <a:off x="7006755" y="1890966"/>
            <a:ext cx="49292" cy="63222"/>
          </a:xfrm>
          <a:custGeom>
            <a:avLst/>
            <a:gdLst>
              <a:gd name="T0" fmla="*/ 2147483647 w 57"/>
              <a:gd name="T1" fmla="*/ 0 h 82"/>
              <a:gd name="T2" fmla="*/ 0 w 57"/>
              <a:gd name="T3" fmla="*/ 2147483647 h 82"/>
              <a:gd name="T4" fmla="*/ 2147483647 w 57"/>
              <a:gd name="T5" fmla="*/ 2147483647 h 82"/>
              <a:gd name="T6" fmla="*/ 2147483647 w 57"/>
              <a:gd name="T7" fmla="*/ 2147483647 h 82"/>
              <a:gd name="T8" fmla="*/ 2147483647 w 57"/>
              <a:gd name="T9" fmla="*/ 0 h 82"/>
              <a:gd name="T10" fmla="*/ 0 60000 65536"/>
              <a:gd name="T11" fmla="*/ 0 60000 65536"/>
              <a:gd name="T12" fmla="*/ 0 60000 65536"/>
              <a:gd name="T13" fmla="*/ 0 60000 65536"/>
              <a:gd name="T14" fmla="*/ 0 60000 65536"/>
              <a:gd name="T15" fmla="*/ 0 w 57"/>
              <a:gd name="T16" fmla="*/ 0 h 82"/>
              <a:gd name="T17" fmla="*/ 57 w 57"/>
              <a:gd name="T18" fmla="*/ 82 h 82"/>
            </a:gdLst>
            <a:ahLst/>
            <a:cxnLst>
              <a:cxn ang="T10">
                <a:pos x="T0" y="T1"/>
              </a:cxn>
              <a:cxn ang="T11">
                <a:pos x="T2" y="T3"/>
              </a:cxn>
              <a:cxn ang="T12">
                <a:pos x="T4" y="T5"/>
              </a:cxn>
              <a:cxn ang="T13">
                <a:pos x="T6" y="T7"/>
              </a:cxn>
              <a:cxn ang="T14">
                <a:pos x="T8" y="T9"/>
              </a:cxn>
            </a:cxnLst>
            <a:rect l="T15" t="T16" r="T17" b="T18"/>
            <a:pathLst>
              <a:path w="57" h="82">
                <a:moveTo>
                  <a:pt x="57" y="0"/>
                </a:moveTo>
                <a:lnTo>
                  <a:pt x="0" y="58"/>
                </a:lnTo>
                <a:lnTo>
                  <a:pt x="16" y="82"/>
                </a:lnTo>
                <a:lnTo>
                  <a:pt x="57" y="58"/>
                </a:lnTo>
                <a:lnTo>
                  <a:pt x="57"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60" name="Freeform 68">
            <a:extLst>
              <a:ext uri="{FF2B5EF4-FFF2-40B4-BE49-F238E27FC236}">
                <a16:creationId xmlns:a16="http://schemas.microsoft.com/office/drawing/2014/main" id="{614977DF-4053-274B-8F0D-500048550200}"/>
              </a:ext>
            </a:extLst>
          </p:cNvPr>
          <p:cNvSpPr>
            <a:spLocks/>
          </p:cNvSpPr>
          <p:nvPr/>
        </p:nvSpPr>
        <p:spPr bwMode="auto">
          <a:xfrm>
            <a:off x="7037830" y="2008838"/>
            <a:ext cx="50364" cy="92155"/>
          </a:xfrm>
          <a:custGeom>
            <a:avLst/>
            <a:gdLst>
              <a:gd name="T0" fmla="*/ 2147483647 w 59"/>
              <a:gd name="T1" fmla="*/ 0 h 116"/>
              <a:gd name="T2" fmla="*/ 0 w 59"/>
              <a:gd name="T3" fmla="*/ 2147483647 h 116"/>
              <a:gd name="T4" fmla="*/ 0 w 59"/>
              <a:gd name="T5" fmla="*/ 2147483647 h 116"/>
              <a:gd name="T6" fmla="*/ 2147483647 w 59"/>
              <a:gd name="T7" fmla="*/ 2147483647 h 116"/>
              <a:gd name="T8" fmla="*/ 2147483647 w 59"/>
              <a:gd name="T9" fmla="*/ 2147483647 h 116"/>
              <a:gd name="T10" fmla="*/ 2147483647 w 59"/>
              <a:gd name="T11" fmla="*/ 0 h 116"/>
              <a:gd name="T12" fmla="*/ 0 60000 65536"/>
              <a:gd name="T13" fmla="*/ 0 60000 65536"/>
              <a:gd name="T14" fmla="*/ 0 60000 65536"/>
              <a:gd name="T15" fmla="*/ 0 60000 65536"/>
              <a:gd name="T16" fmla="*/ 0 60000 65536"/>
              <a:gd name="T17" fmla="*/ 0 60000 65536"/>
              <a:gd name="T18" fmla="*/ 0 w 59"/>
              <a:gd name="T19" fmla="*/ 0 h 116"/>
              <a:gd name="T20" fmla="*/ 59 w 59"/>
              <a:gd name="T21" fmla="*/ 116 h 116"/>
            </a:gdLst>
            <a:ahLst/>
            <a:cxnLst>
              <a:cxn ang="T12">
                <a:pos x="T0" y="T1"/>
              </a:cxn>
              <a:cxn ang="T13">
                <a:pos x="T2" y="T3"/>
              </a:cxn>
              <a:cxn ang="T14">
                <a:pos x="T4" y="T5"/>
              </a:cxn>
              <a:cxn ang="T15">
                <a:pos x="T6" y="T7"/>
              </a:cxn>
              <a:cxn ang="T16">
                <a:pos x="T8" y="T9"/>
              </a:cxn>
              <a:cxn ang="T17">
                <a:pos x="T10" y="T11"/>
              </a:cxn>
            </a:cxnLst>
            <a:rect l="T18" t="T19" r="T20" b="T21"/>
            <a:pathLst>
              <a:path w="59" h="116">
                <a:moveTo>
                  <a:pt x="59" y="0"/>
                </a:moveTo>
                <a:lnTo>
                  <a:pt x="0" y="77"/>
                </a:lnTo>
                <a:lnTo>
                  <a:pt x="0" y="92"/>
                </a:lnTo>
                <a:lnTo>
                  <a:pt x="44" y="116"/>
                </a:lnTo>
                <a:lnTo>
                  <a:pt x="59" y="116"/>
                </a:lnTo>
                <a:lnTo>
                  <a:pt x="59" y="0"/>
                </a:lnTo>
                <a:close/>
              </a:path>
            </a:pathLst>
          </a:custGeom>
          <a:solidFill>
            <a:srgbClr val="9D9D9D"/>
          </a:solidFill>
          <a:ln w="12700">
            <a:solidFill>
              <a:srgbClr val="000000"/>
            </a:solidFill>
            <a:prstDash val="solid"/>
            <a:round/>
            <a:headEnd/>
            <a:tailEnd/>
          </a:ln>
        </p:spPr>
        <p:txBody>
          <a:bodyPr/>
          <a:lstStyle/>
          <a:p>
            <a:endParaRPr lang="en-US" sz="1215"/>
          </a:p>
        </p:txBody>
      </p:sp>
      <p:sp>
        <p:nvSpPr>
          <p:cNvPr id="61" name="Freeform 69">
            <a:extLst>
              <a:ext uri="{FF2B5EF4-FFF2-40B4-BE49-F238E27FC236}">
                <a16:creationId xmlns:a16="http://schemas.microsoft.com/office/drawing/2014/main" id="{D07F4F7D-4EAC-4945-8B67-EEEDCAEEF76B}"/>
              </a:ext>
            </a:extLst>
          </p:cNvPr>
          <p:cNvSpPr>
            <a:spLocks/>
          </p:cNvSpPr>
          <p:nvPr/>
        </p:nvSpPr>
        <p:spPr bwMode="auto">
          <a:xfrm>
            <a:off x="7242499" y="1851318"/>
            <a:ext cx="351473" cy="293608"/>
          </a:xfrm>
          <a:custGeom>
            <a:avLst/>
            <a:gdLst>
              <a:gd name="T0" fmla="*/ 0 w 417"/>
              <a:gd name="T1" fmla="*/ 2147483647 h 370"/>
              <a:gd name="T2" fmla="*/ 0 w 417"/>
              <a:gd name="T3" fmla="*/ 2147483647 h 370"/>
              <a:gd name="T4" fmla="*/ 2147483647 w 417"/>
              <a:gd name="T5" fmla="*/ 2147483647 h 370"/>
              <a:gd name="T6" fmla="*/ 2147483647 w 417"/>
              <a:gd name="T7" fmla="*/ 2147483647 h 370"/>
              <a:gd name="T8" fmla="*/ 2147483647 w 417"/>
              <a:gd name="T9" fmla="*/ 2147483647 h 370"/>
              <a:gd name="T10" fmla="*/ 2147483647 w 417"/>
              <a:gd name="T11" fmla="*/ 2147483647 h 370"/>
              <a:gd name="T12" fmla="*/ 2147483647 w 417"/>
              <a:gd name="T13" fmla="*/ 2147483647 h 370"/>
              <a:gd name="T14" fmla="*/ 2147483647 w 417"/>
              <a:gd name="T15" fmla="*/ 2147483647 h 370"/>
              <a:gd name="T16" fmla="*/ 2147483647 w 417"/>
              <a:gd name="T17" fmla="*/ 2147483647 h 370"/>
              <a:gd name="T18" fmla="*/ 2147483647 w 417"/>
              <a:gd name="T19" fmla="*/ 2147483647 h 370"/>
              <a:gd name="T20" fmla="*/ 2147483647 w 417"/>
              <a:gd name="T21" fmla="*/ 2147483647 h 370"/>
              <a:gd name="T22" fmla="*/ 2147483647 w 417"/>
              <a:gd name="T23" fmla="*/ 0 h 370"/>
              <a:gd name="T24" fmla="*/ 2147483647 w 417"/>
              <a:gd name="T25" fmla="*/ 0 h 370"/>
              <a:gd name="T26" fmla="*/ 2147483647 w 417"/>
              <a:gd name="T27" fmla="*/ 2147483647 h 370"/>
              <a:gd name="T28" fmla="*/ 2147483647 w 417"/>
              <a:gd name="T29" fmla="*/ 2147483647 h 370"/>
              <a:gd name="T30" fmla="*/ 2147483647 w 417"/>
              <a:gd name="T31" fmla="*/ 2147483647 h 370"/>
              <a:gd name="T32" fmla="*/ 2147483647 w 417"/>
              <a:gd name="T33" fmla="*/ 2147483647 h 370"/>
              <a:gd name="T34" fmla="*/ 2147483647 w 417"/>
              <a:gd name="T35" fmla="*/ 2147483647 h 370"/>
              <a:gd name="T36" fmla="*/ 2147483647 w 417"/>
              <a:gd name="T37" fmla="*/ 2147483647 h 370"/>
              <a:gd name="T38" fmla="*/ 0 w 417"/>
              <a:gd name="T39" fmla="*/ 2147483647 h 3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7"/>
              <a:gd name="T61" fmla="*/ 0 h 370"/>
              <a:gd name="T62" fmla="*/ 417 w 417"/>
              <a:gd name="T63" fmla="*/ 370 h 3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7" h="370">
                <a:moveTo>
                  <a:pt x="0" y="234"/>
                </a:moveTo>
                <a:lnTo>
                  <a:pt x="0" y="273"/>
                </a:lnTo>
                <a:lnTo>
                  <a:pt x="274" y="273"/>
                </a:lnTo>
                <a:lnTo>
                  <a:pt x="321" y="343"/>
                </a:lnTo>
                <a:lnTo>
                  <a:pt x="371" y="351"/>
                </a:lnTo>
                <a:lnTo>
                  <a:pt x="371" y="370"/>
                </a:lnTo>
                <a:lnTo>
                  <a:pt x="407" y="342"/>
                </a:lnTo>
                <a:lnTo>
                  <a:pt x="415" y="261"/>
                </a:lnTo>
                <a:lnTo>
                  <a:pt x="417" y="218"/>
                </a:lnTo>
                <a:lnTo>
                  <a:pt x="417" y="133"/>
                </a:lnTo>
                <a:lnTo>
                  <a:pt x="401" y="119"/>
                </a:lnTo>
                <a:lnTo>
                  <a:pt x="409" y="0"/>
                </a:lnTo>
                <a:lnTo>
                  <a:pt x="320" y="0"/>
                </a:lnTo>
                <a:lnTo>
                  <a:pt x="224" y="95"/>
                </a:lnTo>
                <a:lnTo>
                  <a:pt x="240" y="127"/>
                </a:lnTo>
                <a:lnTo>
                  <a:pt x="181" y="170"/>
                </a:lnTo>
                <a:lnTo>
                  <a:pt x="107" y="160"/>
                </a:lnTo>
                <a:lnTo>
                  <a:pt x="42" y="160"/>
                </a:lnTo>
                <a:lnTo>
                  <a:pt x="28" y="204"/>
                </a:lnTo>
                <a:lnTo>
                  <a:pt x="0" y="234"/>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62" name="Freeform 70">
            <a:extLst>
              <a:ext uri="{FF2B5EF4-FFF2-40B4-BE49-F238E27FC236}">
                <a16:creationId xmlns:a16="http://schemas.microsoft.com/office/drawing/2014/main" id="{6673935D-40CB-8C46-8E16-97CE1A103613}"/>
              </a:ext>
            </a:extLst>
          </p:cNvPr>
          <p:cNvSpPr>
            <a:spLocks/>
          </p:cNvSpPr>
          <p:nvPr/>
        </p:nvSpPr>
        <p:spPr bwMode="auto">
          <a:xfrm>
            <a:off x="7577898" y="1854533"/>
            <a:ext cx="131802" cy="148947"/>
          </a:xfrm>
          <a:custGeom>
            <a:avLst/>
            <a:gdLst>
              <a:gd name="T0" fmla="*/ 2147483647 w 155"/>
              <a:gd name="T1" fmla="*/ 0 h 189"/>
              <a:gd name="T2" fmla="*/ 2147483647 w 155"/>
              <a:gd name="T3" fmla="*/ 0 h 189"/>
              <a:gd name="T4" fmla="*/ 2147483647 w 155"/>
              <a:gd name="T5" fmla="*/ 2147483647 h 189"/>
              <a:gd name="T6" fmla="*/ 2147483647 w 155"/>
              <a:gd name="T7" fmla="*/ 2147483647 h 189"/>
              <a:gd name="T8" fmla="*/ 2147483647 w 155"/>
              <a:gd name="T9" fmla="*/ 2147483647 h 189"/>
              <a:gd name="T10" fmla="*/ 2147483647 w 155"/>
              <a:gd name="T11" fmla="*/ 2147483647 h 189"/>
              <a:gd name="T12" fmla="*/ 2147483647 w 155"/>
              <a:gd name="T13" fmla="*/ 2147483647 h 189"/>
              <a:gd name="T14" fmla="*/ 0 w 155"/>
              <a:gd name="T15" fmla="*/ 2147483647 h 189"/>
              <a:gd name="T16" fmla="*/ 2147483647 w 155"/>
              <a:gd name="T17" fmla="*/ 0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5"/>
              <a:gd name="T28" fmla="*/ 0 h 189"/>
              <a:gd name="T29" fmla="*/ 155 w 155"/>
              <a:gd name="T30" fmla="*/ 189 h 1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5" h="189">
                <a:moveTo>
                  <a:pt x="10" y="0"/>
                </a:moveTo>
                <a:lnTo>
                  <a:pt x="155" y="0"/>
                </a:lnTo>
                <a:lnTo>
                  <a:pt x="149" y="46"/>
                </a:lnTo>
                <a:lnTo>
                  <a:pt x="123" y="56"/>
                </a:lnTo>
                <a:lnTo>
                  <a:pt x="83" y="189"/>
                </a:lnTo>
                <a:lnTo>
                  <a:pt x="18" y="189"/>
                </a:lnTo>
                <a:lnTo>
                  <a:pt x="18" y="130"/>
                </a:lnTo>
                <a:lnTo>
                  <a:pt x="0" y="116"/>
                </a:lnTo>
                <a:lnTo>
                  <a:pt x="10"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63" name="Freeform 71">
            <a:extLst>
              <a:ext uri="{FF2B5EF4-FFF2-40B4-BE49-F238E27FC236}">
                <a16:creationId xmlns:a16="http://schemas.microsoft.com/office/drawing/2014/main" id="{66E6D8ED-29B0-D84B-B759-C6FE4B8B59D9}"/>
              </a:ext>
            </a:extLst>
          </p:cNvPr>
          <p:cNvSpPr>
            <a:spLocks/>
          </p:cNvSpPr>
          <p:nvPr/>
        </p:nvSpPr>
        <p:spPr bwMode="auto">
          <a:xfrm>
            <a:off x="7647550" y="1800955"/>
            <a:ext cx="97512" cy="202525"/>
          </a:xfrm>
          <a:custGeom>
            <a:avLst/>
            <a:gdLst>
              <a:gd name="T0" fmla="*/ 2147483647 w 116"/>
              <a:gd name="T1" fmla="*/ 2147483647 h 256"/>
              <a:gd name="T2" fmla="*/ 2147483647 w 116"/>
              <a:gd name="T3" fmla="*/ 0 h 256"/>
              <a:gd name="T4" fmla="*/ 2147483647 w 116"/>
              <a:gd name="T5" fmla="*/ 2147483647 h 256"/>
              <a:gd name="T6" fmla="*/ 2147483647 w 116"/>
              <a:gd name="T7" fmla="*/ 2147483647 h 256"/>
              <a:gd name="T8" fmla="*/ 0 w 116"/>
              <a:gd name="T9" fmla="*/ 2147483647 h 256"/>
              <a:gd name="T10" fmla="*/ 2147483647 w 116"/>
              <a:gd name="T11" fmla="*/ 2147483647 h 256"/>
              <a:gd name="T12" fmla="*/ 2147483647 w 116"/>
              <a:gd name="T13" fmla="*/ 2147483647 h 256"/>
              <a:gd name="T14" fmla="*/ 2147483647 w 116"/>
              <a:gd name="T15" fmla="*/ 2147483647 h 256"/>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56"/>
              <a:gd name="T26" fmla="*/ 116 w 116"/>
              <a:gd name="T27" fmla="*/ 256 h 2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56">
                <a:moveTo>
                  <a:pt x="72" y="67"/>
                </a:moveTo>
                <a:lnTo>
                  <a:pt x="116" y="0"/>
                </a:lnTo>
                <a:lnTo>
                  <a:pt x="116" y="234"/>
                </a:lnTo>
                <a:lnTo>
                  <a:pt x="74" y="256"/>
                </a:lnTo>
                <a:lnTo>
                  <a:pt x="0" y="254"/>
                </a:lnTo>
                <a:lnTo>
                  <a:pt x="42" y="123"/>
                </a:lnTo>
                <a:lnTo>
                  <a:pt x="67" y="112"/>
                </a:lnTo>
                <a:lnTo>
                  <a:pt x="72" y="67"/>
                </a:lnTo>
                <a:close/>
              </a:path>
            </a:pathLst>
          </a:custGeom>
          <a:solidFill>
            <a:schemeClr val="bg1">
              <a:lumMod val="85000"/>
            </a:schemeClr>
          </a:solidFill>
          <a:ln w="6350" cmpd="sng">
            <a:solidFill>
              <a:schemeClr val="tx1"/>
            </a:solidFill>
            <a:prstDash val="solid"/>
            <a:round/>
            <a:headEnd/>
            <a:tailEnd/>
          </a:ln>
        </p:spPr>
        <p:txBody>
          <a:bodyPr/>
          <a:lstStyle/>
          <a:p>
            <a:endParaRPr lang="en-US" sz="1215">
              <a:latin typeface="Arial" charset="0"/>
            </a:endParaRPr>
          </a:p>
        </p:txBody>
      </p:sp>
      <p:sp>
        <p:nvSpPr>
          <p:cNvPr id="64" name="Freeform 72">
            <a:extLst>
              <a:ext uri="{FF2B5EF4-FFF2-40B4-BE49-F238E27FC236}">
                <a16:creationId xmlns:a16="http://schemas.microsoft.com/office/drawing/2014/main" id="{79D96294-6940-F84B-A8A6-ED44D6827DE6}"/>
              </a:ext>
            </a:extLst>
          </p:cNvPr>
          <p:cNvSpPr>
            <a:spLocks/>
          </p:cNvSpPr>
          <p:nvPr/>
        </p:nvSpPr>
        <p:spPr bwMode="auto">
          <a:xfrm>
            <a:off x="7745061" y="1691656"/>
            <a:ext cx="206812" cy="292536"/>
          </a:xfrm>
          <a:custGeom>
            <a:avLst/>
            <a:gdLst>
              <a:gd name="T0" fmla="*/ 0 w 246"/>
              <a:gd name="T1" fmla="*/ 2147483647 h 373"/>
              <a:gd name="T2" fmla="*/ 0 w 246"/>
              <a:gd name="T3" fmla="*/ 2147483647 h 373"/>
              <a:gd name="T4" fmla="*/ 2147483647 w 246"/>
              <a:gd name="T5" fmla="*/ 2147483647 h 373"/>
              <a:gd name="T6" fmla="*/ 2147483647 w 246"/>
              <a:gd name="T7" fmla="*/ 2147483647 h 373"/>
              <a:gd name="T8" fmla="*/ 2147483647 w 246"/>
              <a:gd name="T9" fmla="*/ 2147483647 h 373"/>
              <a:gd name="T10" fmla="*/ 2147483647 w 246"/>
              <a:gd name="T11" fmla="*/ 2147483647 h 373"/>
              <a:gd name="T12" fmla="*/ 2147483647 w 246"/>
              <a:gd name="T13" fmla="*/ 2147483647 h 373"/>
              <a:gd name="T14" fmla="*/ 2147483647 w 246"/>
              <a:gd name="T15" fmla="*/ 2147483647 h 373"/>
              <a:gd name="T16" fmla="*/ 2147483647 w 246"/>
              <a:gd name="T17" fmla="*/ 2147483647 h 373"/>
              <a:gd name="T18" fmla="*/ 2147483647 w 246"/>
              <a:gd name="T19" fmla="*/ 0 h 373"/>
              <a:gd name="T20" fmla="*/ 2147483647 w 246"/>
              <a:gd name="T21" fmla="*/ 2147483647 h 373"/>
              <a:gd name="T22" fmla="*/ 0 w 246"/>
              <a:gd name="T23" fmla="*/ 2147483647 h 3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6"/>
              <a:gd name="T37" fmla="*/ 0 h 373"/>
              <a:gd name="T38" fmla="*/ 246 w 246"/>
              <a:gd name="T39" fmla="*/ 373 h 3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6" h="373">
                <a:moveTo>
                  <a:pt x="0" y="145"/>
                </a:moveTo>
                <a:lnTo>
                  <a:pt x="0" y="373"/>
                </a:lnTo>
                <a:lnTo>
                  <a:pt x="59" y="340"/>
                </a:lnTo>
                <a:lnTo>
                  <a:pt x="63" y="310"/>
                </a:lnTo>
                <a:lnTo>
                  <a:pt x="246" y="177"/>
                </a:lnTo>
                <a:lnTo>
                  <a:pt x="236" y="127"/>
                </a:lnTo>
                <a:lnTo>
                  <a:pt x="204" y="113"/>
                </a:lnTo>
                <a:lnTo>
                  <a:pt x="182" y="6"/>
                </a:lnTo>
                <a:lnTo>
                  <a:pt x="133" y="20"/>
                </a:lnTo>
                <a:lnTo>
                  <a:pt x="107" y="0"/>
                </a:lnTo>
                <a:lnTo>
                  <a:pt x="59" y="38"/>
                </a:lnTo>
                <a:lnTo>
                  <a:pt x="0" y="145"/>
                </a:lnTo>
                <a:close/>
              </a:path>
            </a:pathLst>
          </a:custGeom>
          <a:solidFill>
            <a:schemeClr val="bg1">
              <a:lumMod val="85000"/>
            </a:schemeClr>
          </a:solidFill>
          <a:ln w="6350" cmpd="sng">
            <a:solidFill>
              <a:schemeClr val="tx1"/>
            </a:solidFill>
            <a:prstDash val="solid"/>
            <a:round/>
            <a:headEnd/>
            <a:tailEnd/>
          </a:ln>
        </p:spPr>
        <p:txBody>
          <a:bodyPr/>
          <a:lstStyle/>
          <a:p>
            <a:endParaRPr lang="en-US" sz="1215"/>
          </a:p>
        </p:txBody>
      </p:sp>
      <p:sp>
        <p:nvSpPr>
          <p:cNvPr id="65" name="Freeform 73">
            <a:extLst>
              <a:ext uri="{FF2B5EF4-FFF2-40B4-BE49-F238E27FC236}">
                <a16:creationId xmlns:a16="http://schemas.microsoft.com/office/drawing/2014/main" id="{BA0956E6-484F-3645-9568-EDF8EDD13CDF}"/>
              </a:ext>
            </a:extLst>
          </p:cNvPr>
          <p:cNvSpPr>
            <a:spLocks/>
          </p:cNvSpPr>
          <p:nvPr/>
        </p:nvSpPr>
        <p:spPr bwMode="auto">
          <a:xfrm>
            <a:off x="7592900" y="1984191"/>
            <a:ext cx="198239" cy="115729"/>
          </a:xfrm>
          <a:custGeom>
            <a:avLst/>
            <a:gdLst>
              <a:gd name="T0" fmla="*/ 2147483647 w 236"/>
              <a:gd name="T1" fmla="*/ 2147483647 h 143"/>
              <a:gd name="T2" fmla="*/ 2147483647 w 236"/>
              <a:gd name="T3" fmla="*/ 2147483647 h 143"/>
              <a:gd name="T4" fmla="*/ 2147483647 w 236"/>
              <a:gd name="T5" fmla="*/ 0 h 143"/>
              <a:gd name="T6" fmla="*/ 2147483647 w 236"/>
              <a:gd name="T7" fmla="*/ 2147483647 h 143"/>
              <a:gd name="T8" fmla="*/ 2147483647 w 236"/>
              <a:gd name="T9" fmla="*/ 2147483647 h 143"/>
              <a:gd name="T10" fmla="*/ 2147483647 w 236"/>
              <a:gd name="T11" fmla="*/ 2147483647 h 143"/>
              <a:gd name="T12" fmla="*/ 2147483647 w 236"/>
              <a:gd name="T13" fmla="*/ 2147483647 h 143"/>
              <a:gd name="T14" fmla="*/ 2147483647 w 236"/>
              <a:gd name="T15" fmla="*/ 2147483647 h 143"/>
              <a:gd name="T16" fmla="*/ 2147483647 w 236"/>
              <a:gd name="T17" fmla="*/ 2147483647 h 143"/>
              <a:gd name="T18" fmla="*/ 0 w 236"/>
              <a:gd name="T19" fmla="*/ 2147483647 h 143"/>
              <a:gd name="T20" fmla="*/ 2147483647 w 236"/>
              <a:gd name="T21" fmla="*/ 2147483647 h 1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6"/>
              <a:gd name="T34" fmla="*/ 0 h 143"/>
              <a:gd name="T35" fmla="*/ 236 w 236"/>
              <a:gd name="T36" fmla="*/ 143 h 14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6" h="143">
                <a:moveTo>
                  <a:pt x="2" y="20"/>
                </a:moveTo>
                <a:lnTo>
                  <a:pt x="141" y="23"/>
                </a:lnTo>
                <a:lnTo>
                  <a:pt x="182" y="0"/>
                </a:lnTo>
                <a:lnTo>
                  <a:pt x="191" y="43"/>
                </a:lnTo>
                <a:lnTo>
                  <a:pt x="169" y="65"/>
                </a:lnTo>
                <a:lnTo>
                  <a:pt x="201" y="123"/>
                </a:lnTo>
                <a:lnTo>
                  <a:pt x="236" y="123"/>
                </a:lnTo>
                <a:lnTo>
                  <a:pt x="185" y="143"/>
                </a:lnTo>
                <a:lnTo>
                  <a:pt x="136" y="94"/>
                </a:lnTo>
                <a:lnTo>
                  <a:pt x="0" y="94"/>
                </a:lnTo>
                <a:lnTo>
                  <a:pt x="2" y="2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latin typeface="Arial" charset="0"/>
            </a:endParaRPr>
          </a:p>
        </p:txBody>
      </p:sp>
      <p:sp>
        <p:nvSpPr>
          <p:cNvPr id="66" name="Freeform 74">
            <a:extLst>
              <a:ext uri="{FF2B5EF4-FFF2-40B4-BE49-F238E27FC236}">
                <a16:creationId xmlns:a16="http://schemas.microsoft.com/office/drawing/2014/main" id="{15CE34F3-A9F0-324E-9EDD-81E68BD3B5CB}"/>
              </a:ext>
            </a:extLst>
          </p:cNvPr>
          <p:cNvSpPr>
            <a:spLocks/>
          </p:cNvSpPr>
          <p:nvPr/>
        </p:nvSpPr>
        <p:spPr bwMode="auto">
          <a:xfrm>
            <a:off x="7679696" y="2061344"/>
            <a:ext cx="46077" cy="47149"/>
          </a:xfrm>
          <a:custGeom>
            <a:avLst/>
            <a:gdLst>
              <a:gd name="T0" fmla="*/ 2147483647 w 55"/>
              <a:gd name="T1" fmla="*/ 0 h 63"/>
              <a:gd name="T2" fmla="*/ 2147483647 w 55"/>
              <a:gd name="T3" fmla="*/ 0 h 63"/>
              <a:gd name="T4" fmla="*/ 2147483647 w 55"/>
              <a:gd name="T5" fmla="*/ 2147483647 h 63"/>
              <a:gd name="T6" fmla="*/ 2147483647 w 55"/>
              <a:gd name="T7" fmla="*/ 2147483647 h 63"/>
              <a:gd name="T8" fmla="*/ 0 w 55"/>
              <a:gd name="T9" fmla="*/ 2147483647 h 63"/>
              <a:gd name="T10" fmla="*/ 2147483647 w 55"/>
              <a:gd name="T11" fmla="*/ 0 h 63"/>
              <a:gd name="T12" fmla="*/ 0 60000 65536"/>
              <a:gd name="T13" fmla="*/ 0 60000 65536"/>
              <a:gd name="T14" fmla="*/ 0 60000 65536"/>
              <a:gd name="T15" fmla="*/ 0 60000 65536"/>
              <a:gd name="T16" fmla="*/ 0 60000 65536"/>
              <a:gd name="T17" fmla="*/ 0 60000 65536"/>
              <a:gd name="T18" fmla="*/ 0 w 55"/>
              <a:gd name="T19" fmla="*/ 0 h 63"/>
              <a:gd name="T20" fmla="*/ 55 w 5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55" h="63">
                <a:moveTo>
                  <a:pt x="1" y="0"/>
                </a:moveTo>
                <a:lnTo>
                  <a:pt x="29" y="0"/>
                </a:lnTo>
                <a:lnTo>
                  <a:pt x="55" y="22"/>
                </a:lnTo>
                <a:lnTo>
                  <a:pt x="30" y="59"/>
                </a:lnTo>
                <a:lnTo>
                  <a:pt x="0" y="63"/>
                </a:lnTo>
                <a:lnTo>
                  <a:pt x="1"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67" name="Freeform 75">
            <a:extLst>
              <a:ext uri="{FF2B5EF4-FFF2-40B4-BE49-F238E27FC236}">
                <a16:creationId xmlns:a16="http://schemas.microsoft.com/office/drawing/2014/main" id="{125172DB-32FC-814A-826D-05FB5803D73A}"/>
              </a:ext>
            </a:extLst>
          </p:cNvPr>
          <p:cNvSpPr>
            <a:spLocks/>
          </p:cNvSpPr>
          <p:nvPr/>
        </p:nvSpPr>
        <p:spPr bwMode="auto">
          <a:xfrm>
            <a:off x="7585399" y="2061344"/>
            <a:ext cx="95369" cy="60008"/>
          </a:xfrm>
          <a:custGeom>
            <a:avLst/>
            <a:gdLst>
              <a:gd name="T0" fmla="*/ 2147483647 w 115"/>
              <a:gd name="T1" fmla="*/ 0 h 78"/>
              <a:gd name="T2" fmla="*/ 2147483647 w 115"/>
              <a:gd name="T3" fmla="*/ 0 h 78"/>
              <a:gd name="T4" fmla="*/ 2147483647 w 115"/>
              <a:gd name="T5" fmla="*/ 2147483647 h 78"/>
              <a:gd name="T6" fmla="*/ 0 w 115"/>
              <a:gd name="T7" fmla="*/ 2147483647 h 78"/>
              <a:gd name="T8" fmla="*/ 2147483647 w 115"/>
              <a:gd name="T9" fmla="*/ 0 h 78"/>
              <a:gd name="T10" fmla="*/ 0 60000 65536"/>
              <a:gd name="T11" fmla="*/ 0 60000 65536"/>
              <a:gd name="T12" fmla="*/ 0 60000 65536"/>
              <a:gd name="T13" fmla="*/ 0 60000 65536"/>
              <a:gd name="T14" fmla="*/ 0 60000 65536"/>
              <a:gd name="T15" fmla="*/ 0 w 115"/>
              <a:gd name="T16" fmla="*/ 0 h 78"/>
              <a:gd name="T17" fmla="*/ 115 w 115"/>
              <a:gd name="T18" fmla="*/ 78 h 78"/>
            </a:gdLst>
            <a:ahLst/>
            <a:cxnLst>
              <a:cxn ang="T10">
                <a:pos x="T0" y="T1"/>
              </a:cxn>
              <a:cxn ang="T11">
                <a:pos x="T2" y="T3"/>
              </a:cxn>
              <a:cxn ang="T12">
                <a:pos x="T4" y="T5"/>
              </a:cxn>
              <a:cxn ang="T13">
                <a:pos x="T6" y="T7"/>
              </a:cxn>
              <a:cxn ang="T14">
                <a:pos x="T8" y="T9"/>
              </a:cxn>
            </a:cxnLst>
            <a:rect l="T15" t="T16" r="T17" b="T18"/>
            <a:pathLst>
              <a:path w="115" h="78">
                <a:moveTo>
                  <a:pt x="6" y="0"/>
                </a:moveTo>
                <a:lnTo>
                  <a:pt x="115" y="0"/>
                </a:lnTo>
                <a:lnTo>
                  <a:pt x="115" y="62"/>
                </a:lnTo>
                <a:lnTo>
                  <a:pt x="0" y="78"/>
                </a:lnTo>
                <a:lnTo>
                  <a:pt x="6"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68" name="Freeform 76">
            <a:extLst>
              <a:ext uri="{FF2B5EF4-FFF2-40B4-BE49-F238E27FC236}">
                <a16:creationId xmlns:a16="http://schemas.microsoft.com/office/drawing/2014/main" id="{37F4EBA5-9BDE-EB48-BBDF-8761EC2477BC}"/>
              </a:ext>
            </a:extLst>
          </p:cNvPr>
          <p:cNvSpPr>
            <a:spLocks/>
          </p:cNvSpPr>
          <p:nvPr/>
        </p:nvSpPr>
        <p:spPr bwMode="auto">
          <a:xfrm>
            <a:off x="7472885" y="2119210"/>
            <a:ext cx="83582" cy="148947"/>
          </a:xfrm>
          <a:custGeom>
            <a:avLst/>
            <a:gdLst>
              <a:gd name="T0" fmla="*/ 2147483647 w 100"/>
              <a:gd name="T1" fmla="*/ 0 h 191"/>
              <a:gd name="T2" fmla="*/ 2147483647 w 100"/>
              <a:gd name="T3" fmla="*/ 2147483647 h 191"/>
              <a:gd name="T4" fmla="*/ 2147483647 w 100"/>
              <a:gd name="T5" fmla="*/ 2147483647 h 191"/>
              <a:gd name="T6" fmla="*/ 2147483647 w 100"/>
              <a:gd name="T7" fmla="*/ 2147483647 h 191"/>
              <a:gd name="T8" fmla="*/ 0 w 100"/>
              <a:gd name="T9" fmla="*/ 2147483647 h 191"/>
              <a:gd name="T10" fmla="*/ 2147483647 w 100"/>
              <a:gd name="T11" fmla="*/ 2147483647 h 191"/>
              <a:gd name="T12" fmla="*/ 2147483647 w 100"/>
              <a:gd name="T13" fmla="*/ 2147483647 h 191"/>
              <a:gd name="T14" fmla="*/ 2147483647 w 100"/>
              <a:gd name="T15" fmla="*/ 2147483647 h 191"/>
              <a:gd name="T16" fmla="*/ 2147483647 w 100"/>
              <a:gd name="T17" fmla="*/ 2147483647 h 191"/>
              <a:gd name="T18" fmla="*/ 2147483647 w 100"/>
              <a:gd name="T19" fmla="*/ 2147483647 h 191"/>
              <a:gd name="T20" fmla="*/ 2147483647 w 100"/>
              <a:gd name="T21" fmla="*/ 2147483647 h 191"/>
              <a:gd name="T22" fmla="*/ 2147483647 w 100"/>
              <a:gd name="T23" fmla="*/ 0 h 1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91"/>
              <a:gd name="T38" fmla="*/ 100 w 100"/>
              <a:gd name="T39" fmla="*/ 191 h 1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91">
                <a:moveTo>
                  <a:pt x="47" y="0"/>
                </a:moveTo>
                <a:lnTo>
                  <a:pt x="22" y="22"/>
                </a:lnTo>
                <a:lnTo>
                  <a:pt x="43" y="77"/>
                </a:lnTo>
                <a:lnTo>
                  <a:pt x="22" y="103"/>
                </a:lnTo>
                <a:lnTo>
                  <a:pt x="0" y="132"/>
                </a:lnTo>
                <a:lnTo>
                  <a:pt x="43" y="191"/>
                </a:lnTo>
                <a:lnTo>
                  <a:pt x="87" y="132"/>
                </a:lnTo>
                <a:lnTo>
                  <a:pt x="100" y="65"/>
                </a:lnTo>
                <a:lnTo>
                  <a:pt x="84" y="62"/>
                </a:lnTo>
                <a:lnTo>
                  <a:pt x="99" y="28"/>
                </a:lnTo>
                <a:lnTo>
                  <a:pt x="98" y="9"/>
                </a:lnTo>
                <a:lnTo>
                  <a:pt x="47"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69" name="Freeform 77">
            <a:extLst>
              <a:ext uri="{FF2B5EF4-FFF2-40B4-BE49-F238E27FC236}">
                <a16:creationId xmlns:a16="http://schemas.microsoft.com/office/drawing/2014/main" id="{C1C0AB8A-F426-EF45-A395-8A38A7712971}"/>
              </a:ext>
            </a:extLst>
          </p:cNvPr>
          <p:cNvSpPr>
            <a:spLocks/>
          </p:cNvSpPr>
          <p:nvPr/>
        </p:nvSpPr>
        <p:spPr bwMode="auto">
          <a:xfrm>
            <a:off x="7437523" y="2201720"/>
            <a:ext cx="63222" cy="105013"/>
          </a:xfrm>
          <a:custGeom>
            <a:avLst/>
            <a:gdLst>
              <a:gd name="T0" fmla="*/ 2147483647 w 77"/>
              <a:gd name="T1" fmla="*/ 0 h 134"/>
              <a:gd name="T2" fmla="*/ 0 w 77"/>
              <a:gd name="T3" fmla="*/ 0 h 134"/>
              <a:gd name="T4" fmla="*/ 0 w 77"/>
              <a:gd name="T5" fmla="*/ 2147483647 h 134"/>
              <a:gd name="T6" fmla="*/ 2147483647 w 77"/>
              <a:gd name="T7" fmla="*/ 2147483647 h 134"/>
              <a:gd name="T8" fmla="*/ 2147483647 w 77"/>
              <a:gd name="T9" fmla="*/ 2147483647 h 134"/>
              <a:gd name="T10" fmla="*/ 2147483647 w 77"/>
              <a:gd name="T11" fmla="*/ 2147483647 h 134"/>
              <a:gd name="T12" fmla="*/ 2147483647 w 77"/>
              <a:gd name="T13" fmla="*/ 2147483647 h 134"/>
              <a:gd name="T14" fmla="*/ 2147483647 w 77"/>
              <a:gd name="T15" fmla="*/ 0 h 134"/>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134"/>
              <a:gd name="T26" fmla="*/ 77 w 77"/>
              <a:gd name="T27" fmla="*/ 134 h 1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134">
                <a:moveTo>
                  <a:pt x="66" y="0"/>
                </a:moveTo>
                <a:lnTo>
                  <a:pt x="0" y="0"/>
                </a:lnTo>
                <a:lnTo>
                  <a:pt x="0" y="134"/>
                </a:lnTo>
                <a:lnTo>
                  <a:pt x="64" y="134"/>
                </a:lnTo>
                <a:lnTo>
                  <a:pt x="77" y="113"/>
                </a:lnTo>
                <a:lnTo>
                  <a:pt x="44" y="71"/>
                </a:lnTo>
                <a:lnTo>
                  <a:pt x="45" y="34"/>
                </a:lnTo>
                <a:lnTo>
                  <a:pt x="66"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70" name="Freeform 78">
            <a:extLst>
              <a:ext uri="{FF2B5EF4-FFF2-40B4-BE49-F238E27FC236}">
                <a16:creationId xmlns:a16="http://schemas.microsoft.com/office/drawing/2014/main" id="{E55D6E2E-79B8-B24C-851C-4E549D818579}"/>
              </a:ext>
            </a:extLst>
          </p:cNvPr>
          <p:cNvSpPr>
            <a:spLocks/>
          </p:cNvSpPr>
          <p:nvPr/>
        </p:nvSpPr>
        <p:spPr bwMode="auto">
          <a:xfrm>
            <a:off x="7248928" y="2216721"/>
            <a:ext cx="243245" cy="145733"/>
          </a:xfrm>
          <a:custGeom>
            <a:avLst/>
            <a:gdLst>
              <a:gd name="T0" fmla="*/ 0 w 287"/>
              <a:gd name="T1" fmla="*/ 0 h 185"/>
              <a:gd name="T2" fmla="*/ 2147483647 w 287"/>
              <a:gd name="T3" fmla="*/ 0 h 185"/>
              <a:gd name="T4" fmla="*/ 2147483647 w 287"/>
              <a:gd name="T5" fmla="*/ 2147483647 h 185"/>
              <a:gd name="T6" fmla="*/ 2147483647 w 287"/>
              <a:gd name="T7" fmla="*/ 2147483647 h 185"/>
              <a:gd name="T8" fmla="*/ 2147483647 w 287"/>
              <a:gd name="T9" fmla="*/ 2147483647 h 185"/>
              <a:gd name="T10" fmla="*/ 2147483647 w 287"/>
              <a:gd name="T11" fmla="*/ 2147483647 h 185"/>
              <a:gd name="T12" fmla="*/ 2147483647 w 287"/>
              <a:gd name="T13" fmla="*/ 2147483647 h 185"/>
              <a:gd name="T14" fmla="*/ 2147483647 w 287"/>
              <a:gd name="T15" fmla="*/ 2147483647 h 185"/>
              <a:gd name="T16" fmla="*/ 2147483647 w 287"/>
              <a:gd name="T17" fmla="*/ 2147483647 h 185"/>
              <a:gd name="T18" fmla="*/ 0 w 287"/>
              <a:gd name="T19" fmla="*/ 2147483647 h 185"/>
              <a:gd name="T20" fmla="*/ 0 w 287"/>
              <a:gd name="T21" fmla="*/ 0 h 1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7"/>
              <a:gd name="T34" fmla="*/ 0 h 185"/>
              <a:gd name="T35" fmla="*/ 287 w 287"/>
              <a:gd name="T36" fmla="*/ 185 h 1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7" h="185">
                <a:moveTo>
                  <a:pt x="0" y="0"/>
                </a:moveTo>
                <a:lnTo>
                  <a:pt x="223" y="0"/>
                </a:lnTo>
                <a:lnTo>
                  <a:pt x="223" y="115"/>
                </a:lnTo>
                <a:lnTo>
                  <a:pt x="287" y="115"/>
                </a:lnTo>
                <a:lnTo>
                  <a:pt x="251" y="185"/>
                </a:lnTo>
                <a:lnTo>
                  <a:pt x="175" y="165"/>
                </a:lnTo>
                <a:lnTo>
                  <a:pt x="150" y="73"/>
                </a:lnTo>
                <a:lnTo>
                  <a:pt x="141" y="51"/>
                </a:lnTo>
                <a:lnTo>
                  <a:pt x="86" y="34"/>
                </a:lnTo>
                <a:lnTo>
                  <a:pt x="0" y="75"/>
                </a:lnTo>
                <a:lnTo>
                  <a:pt x="0"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latin typeface="Arial" charset="0"/>
            </a:endParaRPr>
          </a:p>
        </p:txBody>
      </p:sp>
      <p:sp>
        <p:nvSpPr>
          <p:cNvPr id="71" name="Freeform 79">
            <a:extLst>
              <a:ext uri="{FF2B5EF4-FFF2-40B4-BE49-F238E27FC236}">
                <a16:creationId xmlns:a16="http://schemas.microsoft.com/office/drawing/2014/main" id="{627D05CD-BD66-644E-A61E-AE09CE9647F4}"/>
              </a:ext>
            </a:extLst>
          </p:cNvPr>
          <p:cNvSpPr>
            <a:spLocks/>
          </p:cNvSpPr>
          <p:nvPr/>
        </p:nvSpPr>
        <p:spPr bwMode="auto">
          <a:xfrm>
            <a:off x="5874113" y="1780594"/>
            <a:ext cx="425411" cy="252889"/>
          </a:xfrm>
          <a:custGeom>
            <a:avLst/>
            <a:gdLst>
              <a:gd name="T0" fmla="*/ 0 w 507"/>
              <a:gd name="T1" fmla="*/ 0 h 320"/>
              <a:gd name="T2" fmla="*/ 2147483647 w 507"/>
              <a:gd name="T3" fmla="*/ 2147483647 h 320"/>
              <a:gd name="T4" fmla="*/ 2147483647 w 507"/>
              <a:gd name="T5" fmla="*/ 2147483647 h 320"/>
              <a:gd name="T6" fmla="*/ 2147483647 w 507"/>
              <a:gd name="T7" fmla="*/ 2147483647 h 320"/>
              <a:gd name="T8" fmla="*/ 2147483647 w 507"/>
              <a:gd name="T9" fmla="*/ 2147483647 h 320"/>
              <a:gd name="T10" fmla="*/ 2147483647 w 507"/>
              <a:gd name="T11" fmla="*/ 2147483647 h 320"/>
              <a:gd name="T12" fmla="*/ 2147483647 w 507"/>
              <a:gd name="T13" fmla="*/ 2147483647 h 320"/>
              <a:gd name="T14" fmla="*/ 2147483647 w 507"/>
              <a:gd name="T15" fmla="*/ 2147483647 h 320"/>
              <a:gd name="T16" fmla="*/ 2147483647 w 507"/>
              <a:gd name="T17" fmla="*/ 2147483647 h 320"/>
              <a:gd name="T18" fmla="*/ 2147483647 w 507"/>
              <a:gd name="T19" fmla="*/ 2147483647 h 320"/>
              <a:gd name="T20" fmla="*/ 0 w 507"/>
              <a:gd name="T21" fmla="*/ 2147483647 h 320"/>
              <a:gd name="T22" fmla="*/ 0 w 507"/>
              <a:gd name="T23" fmla="*/ 0 h 3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7"/>
              <a:gd name="T37" fmla="*/ 0 h 320"/>
              <a:gd name="T38" fmla="*/ 507 w 507"/>
              <a:gd name="T39" fmla="*/ 320 h 3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7" h="320">
                <a:moveTo>
                  <a:pt x="0" y="0"/>
                </a:moveTo>
                <a:lnTo>
                  <a:pt x="497" y="1"/>
                </a:lnTo>
                <a:lnTo>
                  <a:pt x="498" y="30"/>
                </a:lnTo>
                <a:lnTo>
                  <a:pt x="479" y="52"/>
                </a:lnTo>
                <a:lnTo>
                  <a:pt x="507" y="90"/>
                </a:lnTo>
                <a:lnTo>
                  <a:pt x="507" y="229"/>
                </a:lnTo>
                <a:lnTo>
                  <a:pt x="485" y="229"/>
                </a:lnTo>
                <a:lnTo>
                  <a:pt x="485" y="320"/>
                </a:lnTo>
                <a:lnTo>
                  <a:pt x="399" y="292"/>
                </a:lnTo>
                <a:lnTo>
                  <a:pt x="364" y="271"/>
                </a:lnTo>
                <a:lnTo>
                  <a:pt x="0" y="273"/>
                </a:lnTo>
                <a:lnTo>
                  <a:pt x="0"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72" name="Freeform 80">
            <a:extLst>
              <a:ext uri="{FF2B5EF4-FFF2-40B4-BE49-F238E27FC236}">
                <a16:creationId xmlns:a16="http://schemas.microsoft.com/office/drawing/2014/main" id="{8EA609F7-6DBF-D24F-B96D-6909F0E5A015}"/>
              </a:ext>
            </a:extLst>
          </p:cNvPr>
          <p:cNvSpPr>
            <a:spLocks/>
          </p:cNvSpPr>
          <p:nvPr/>
        </p:nvSpPr>
        <p:spPr bwMode="auto">
          <a:xfrm>
            <a:off x="6280235" y="1961690"/>
            <a:ext cx="368618" cy="197168"/>
          </a:xfrm>
          <a:custGeom>
            <a:avLst/>
            <a:gdLst>
              <a:gd name="T0" fmla="*/ 0 w 439"/>
              <a:gd name="T1" fmla="*/ 0 h 249"/>
              <a:gd name="T2" fmla="*/ 2147483647 w 439"/>
              <a:gd name="T3" fmla="*/ 0 h 249"/>
              <a:gd name="T4" fmla="*/ 2147483647 w 439"/>
              <a:gd name="T5" fmla="*/ 2147483647 h 249"/>
              <a:gd name="T6" fmla="*/ 2147483647 w 439"/>
              <a:gd name="T7" fmla="*/ 2147483647 h 249"/>
              <a:gd name="T8" fmla="*/ 2147483647 w 439"/>
              <a:gd name="T9" fmla="*/ 2147483647 h 249"/>
              <a:gd name="T10" fmla="*/ 2147483647 w 439"/>
              <a:gd name="T11" fmla="*/ 2147483647 h 249"/>
              <a:gd name="T12" fmla="*/ 2147483647 w 439"/>
              <a:gd name="T13" fmla="*/ 2147483647 h 249"/>
              <a:gd name="T14" fmla="*/ 2147483647 w 439"/>
              <a:gd name="T15" fmla="*/ 2147483647 h 249"/>
              <a:gd name="T16" fmla="*/ 2147483647 w 439"/>
              <a:gd name="T17" fmla="*/ 2147483647 h 249"/>
              <a:gd name="T18" fmla="*/ 2147483647 w 439"/>
              <a:gd name="T19" fmla="*/ 2147483647 h 249"/>
              <a:gd name="T20" fmla="*/ 0 w 439"/>
              <a:gd name="T21" fmla="*/ 2147483647 h 249"/>
              <a:gd name="T22" fmla="*/ 0 w 439"/>
              <a:gd name="T23" fmla="*/ 0 h 2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9"/>
              <a:gd name="T37" fmla="*/ 0 h 249"/>
              <a:gd name="T38" fmla="*/ 439 w 439"/>
              <a:gd name="T39" fmla="*/ 249 h 2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9" h="249">
                <a:moveTo>
                  <a:pt x="0" y="0"/>
                </a:moveTo>
                <a:lnTo>
                  <a:pt x="374" y="0"/>
                </a:lnTo>
                <a:lnTo>
                  <a:pt x="386" y="28"/>
                </a:lnTo>
                <a:lnTo>
                  <a:pt x="384" y="62"/>
                </a:lnTo>
                <a:lnTo>
                  <a:pt x="420" y="96"/>
                </a:lnTo>
                <a:lnTo>
                  <a:pt x="439" y="137"/>
                </a:lnTo>
                <a:lnTo>
                  <a:pt x="386" y="176"/>
                </a:lnTo>
                <a:lnTo>
                  <a:pt x="396" y="202"/>
                </a:lnTo>
                <a:lnTo>
                  <a:pt x="361" y="249"/>
                </a:lnTo>
                <a:lnTo>
                  <a:pt x="52" y="248"/>
                </a:lnTo>
                <a:lnTo>
                  <a:pt x="0" y="90"/>
                </a:lnTo>
                <a:lnTo>
                  <a:pt x="0"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73" name="Freeform 81">
            <a:extLst>
              <a:ext uri="{FF2B5EF4-FFF2-40B4-BE49-F238E27FC236}">
                <a16:creationId xmlns:a16="http://schemas.microsoft.com/office/drawing/2014/main" id="{6CAC44F7-5EE9-B647-ABE9-9C9B47F98B24}"/>
              </a:ext>
            </a:extLst>
          </p:cNvPr>
          <p:cNvSpPr>
            <a:spLocks/>
          </p:cNvSpPr>
          <p:nvPr/>
        </p:nvSpPr>
        <p:spPr bwMode="auto">
          <a:xfrm>
            <a:off x="6248089" y="1571641"/>
            <a:ext cx="378261" cy="392192"/>
          </a:xfrm>
          <a:custGeom>
            <a:avLst/>
            <a:gdLst>
              <a:gd name="T0" fmla="*/ 0 w 451"/>
              <a:gd name="T1" fmla="*/ 0 h 495"/>
              <a:gd name="T2" fmla="*/ 2147483647 w 451"/>
              <a:gd name="T3" fmla="*/ 0 h 495"/>
              <a:gd name="T4" fmla="*/ 2147483647 w 451"/>
              <a:gd name="T5" fmla="*/ 2147483647 h 495"/>
              <a:gd name="T6" fmla="*/ 2147483647 w 451"/>
              <a:gd name="T7" fmla="*/ 2147483647 h 495"/>
              <a:gd name="T8" fmla="*/ 2147483647 w 451"/>
              <a:gd name="T9" fmla="*/ 2147483647 h 495"/>
              <a:gd name="T10" fmla="*/ 2147483647 w 451"/>
              <a:gd name="T11" fmla="*/ 2147483647 h 495"/>
              <a:gd name="T12" fmla="*/ 2147483647 w 451"/>
              <a:gd name="T13" fmla="*/ 2147483647 h 495"/>
              <a:gd name="T14" fmla="*/ 2147483647 w 451"/>
              <a:gd name="T15" fmla="*/ 2147483647 h 495"/>
              <a:gd name="T16" fmla="*/ 2147483647 w 451"/>
              <a:gd name="T17" fmla="*/ 2147483647 h 495"/>
              <a:gd name="T18" fmla="*/ 2147483647 w 451"/>
              <a:gd name="T19" fmla="*/ 2147483647 h 495"/>
              <a:gd name="T20" fmla="*/ 2147483647 w 451"/>
              <a:gd name="T21" fmla="*/ 2147483647 h 495"/>
              <a:gd name="T22" fmla="*/ 2147483647 w 451"/>
              <a:gd name="T23" fmla="*/ 2147483647 h 495"/>
              <a:gd name="T24" fmla="*/ 2147483647 w 451"/>
              <a:gd name="T25" fmla="*/ 2147483647 h 495"/>
              <a:gd name="T26" fmla="*/ 2147483647 w 451"/>
              <a:gd name="T27" fmla="*/ 2147483647 h 495"/>
              <a:gd name="T28" fmla="*/ 0 w 451"/>
              <a:gd name="T29" fmla="*/ 0 h 49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1"/>
              <a:gd name="T46" fmla="*/ 0 h 495"/>
              <a:gd name="T47" fmla="*/ 451 w 451"/>
              <a:gd name="T48" fmla="*/ 495 h 49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1" h="495">
                <a:moveTo>
                  <a:pt x="0" y="0"/>
                </a:moveTo>
                <a:lnTo>
                  <a:pt x="151" y="0"/>
                </a:lnTo>
                <a:lnTo>
                  <a:pt x="451" y="60"/>
                </a:lnTo>
                <a:lnTo>
                  <a:pt x="348" y="157"/>
                </a:lnTo>
                <a:lnTo>
                  <a:pt x="304" y="304"/>
                </a:lnTo>
                <a:lnTo>
                  <a:pt x="304" y="382"/>
                </a:lnTo>
                <a:lnTo>
                  <a:pt x="408" y="456"/>
                </a:lnTo>
                <a:lnTo>
                  <a:pt x="413" y="495"/>
                </a:lnTo>
                <a:lnTo>
                  <a:pt x="60" y="495"/>
                </a:lnTo>
                <a:lnTo>
                  <a:pt x="60" y="352"/>
                </a:lnTo>
                <a:lnTo>
                  <a:pt x="30" y="316"/>
                </a:lnTo>
                <a:lnTo>
                  <a:pt x="50" y="294"/>
                </a:lnTo>
                <a:lnTo>
                  <a:pt x="50" y="263"/>
                </a:lnTo>
                <a:lnTo>
                  <a:pt x="38" y="177"/>
                </a:lnTo>
                <a:lnTo>
                  <a:pt x="0"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74" name="Freeform 82">
            <a:extLst>
              <a:ext uri="{FF2B5EF4-FFF2-40B4-BE49-F238E27FC236}">
                <a16:creationId xmlns:a16="http://schemas.microsoft.com/office/drawing/2014/main" id="{6F627B7E-9526-9849-A360-EB074DF0CA7B}"/>
              </a:ext>
            </a:extLst>
          </p:cNvPr>
          <p:cNvSpPr>
            <a:spLocks/>
          </p:cNvSpPr>
          <p:nvPr/>
        </p:nvSpPr>
        <p:spPr bwMode="auto">
          <a:xfrm>
            <a:off x="6504191" y="1716302"/>
            <a:ext cx="330042" cy="319325"/>
          </a:xfrm>
          <a:custGeom>
            <a:avLst/>
            <a:gdLst>
              <a:gd name="T0" fmla="*/ 2147483647 w 393"/>
              <a:gd name="T1" fmla="*/ 2147483647 h 403"/>
              <a:gd name="T2" fmla="*/ 2147483647 w 393"/>
              <a:gd name="T3" fmla="*/ 0 h 403"/>
              <a:gd name="T4" fmla="*/ 2147483647 w 393"/>
              <a:gd name="T5" fmla="*/ 2147483647 h 403"/>
              <a:gd name="T6" fmla="*/ 2147483647 w 393"/>
              <a:gd name="T7" fmla="*/ 2147483647 h 403"/>
              <a:gd name="T8" fmla="*/ 2147483647 w 393"/>
              <a:gd name="T9" fmla="*/ 2147483647 h 403"/>
              <a:gd name="T10" fmla="*/ 2147483647 w 393"/>
              <a:gd name="T11" fmla="*/ 2147483647 h 403"/>
              <a:gd name="T12" fmla="*/ 2147483647 w 393"/>
              <a:gd name="T13" fmla="*/ 2147483647 h 403"/>
              <a:gd name="T14" fmla="*/ 2147483647 w 393"/>
              <a:gd name="T15" fmla="*/ 2147483647 h 403"/>
              <a:gd name="T16" fmla="*/ 2147483647 w 393"/>
              <a:gd name="T17" fmla="*/ 2147483647 h 403"/>
              <a:gd name="T18" fmla="*/ 2147483647 w 393"/>
              <a:gd name="T19" fmla="*/ 2147483647 h 403"/>
              <a:gd name="T20" fmla="*/ 2147483647 w 393"/>
              <a:gd name="T21" fmla="*/ 2147483647 h 403"/>
              <a:gd name="T22" fmla="*/ 2147483647 w 393"/>
              <a:gd name="T23" fmla="*/ 2147483647 h 403"/>
              <a:gd name="T24" fmla="*/ 2147483647 w 393"/>
              <a:gd name="T25" fmla="*/ 2147483647 h 403"/>
              <a:gd name="T26" fmla="*/ 2147483647 w 393"/>
              <a:gd name="T27" fmla="*/ 2147483647 h 403"/>
              <a:gd name="T28" fmla="*/ 2147483647 w 393"/>
              <a:gd name="T29" fmla="*/ 2147483647 h 403"/>
              <a:gd name="T30" fmla="*/ 0 w 393"/>
              <a:gd name="T31" fmla="*/ 2147483647 h 403"/>
              <a:gd name="T32" fmla="*/ 0 w 393"/>
              <a:gd name="T33" fmla="*/ 2147483647 h 403"/>
              <a:gd name="T34" fmla="*/ 2147483647 w 393"/>
              <a:gd name="T35" fmla="*/ 2147483647 h 4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
              <a:gd name="T55" fmla="*/ 0 h 403"/>
              <a:gd name="T56" fmla="*/ 393 w 393"/>
              <a:gd name="T57" fmla="*/ 403 h 40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 h="403">
                <a:moveTo>
                  <a:pt x="25" y="30"/>
                </a:moveTo>
                <a:lnTo>
                  <a:pt x="125" y="0"/>
                </a:lnTo>
                <a:lnTo>
                  <a:pt x="145" y="38"/>
                </a:lnTo>
                <a:lnTo>
                  <a:pt x="280" y="105"/>
                </a:lnTo>
                <a:lnTo>
                  <a:pt x="311" y="143"/>
                </a:lnTo>
                <a:lnTo>
                  <a:pt x="321" y="180"/>
                </a:lnTo>
                <a:lnTo>
                  <a:pt x="373" y="171"/>
                </a:lnTo>
                <a:lnTo>
                  <a:pt x="393" y="188"/>
                </a:lnTo>
                <a:lnTo>
                  <a:pt x="349" y="252"/>
                </a:lnTo>
                <a:lnTo>
                  <a:pt x="327" y="403"/>
                </a:lnTo>
                <a:lnTo>
                  <a:pt x="153" y="403"/>
                </a:lnTo>
                <a:lnTo>
                  <a:pt x="119" y="375"/>
                </a:lnTo>
                <a:lnTo>
                  <a:pt x="121" y="339"/>
                </a:lnTo>
                <a:lnTo>
                  <a:pt x="107" y="306"/>
                </a:lnTo>
                <a:lnTo>
                  <a:pt x="103" y="272"/>
                </a:lnTo>
                <a:lnTo>
                  <a:pt x="0" y="198"/>
                </a:lnTo>
                <a:lnTo>
                  <a:pt x="0" y="123"/>
                </a:lnTo>
                <a:lnTo>
                  <a:pt x="25" y="3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75" name="Freeform 83">
            <a:extLst>
              <a:ext uri="{FF2B5EF4-FFF2-40B4-BE49-F238E27FC236}">
                <a16:creationId xmlns:a16="http://schemas.microsoft.com/office/drawing/2014/main" id="{435B7FB9-D215-8946-BAD6-1961D0A4B39A}"/>
              </a:ext>
            </a:extLst>
          </p:cNvPr>
          <p:cNvSpPr>
            <a:spLocks/>
          </p:cNvSpPr>
          <p:nvPr/>
        </p:nvSpPr>
        <p:spPr bwMode="auto">
          <a:xfrm>
            <a:off x="6626350" y="1684154"/>
            <a:ext cx="379333" cy="172522"/>
          </a:xfrm>
          <a:custGeom>
            <a:avLst/>
            <a:gdLst>
              <a:gd name="T0" fmla="*/ 0 w 450"/>
              <a:gd name="T1" fmla="*/ 2147483647 h 220"/>
              <a:gd name="T2" fmla="*/ 2147483647 w 450"/>
              <a:gd name="T3" fmla="*/ 2147483647 h 220"/>
              <a:gd name="T4" fmla="*/ 2147483647 w 450"/>
              <a:gd name="T5" fmla="*/ 2147483647 h 220"/>
              <a:gd name="T6" fmla="*/ 2147483647 w 450"/>
              <a:gd name="T7" fmla="*/ 2147483647 h 220"/>
              <a:gd name="T8" fmla="*/ 2147483647 w 450"/>
              <a:gd name="T9" fmla="*/ 2147483647 h 220"/>
              <a:gd name="T10" fmla="*/ 2147483647 w 450"/>
              <a:gd name="T11" fmla="*/ 2147483647 h 220"/>
              <a:gd name="T12" fmla="*/ 2147483647 w 450"/>
              <a:gd name="T13" fmla="*/ 2147483647 h 220"/>
              <a:gd name="T14" fmla="*/ 2147483647 w 450"/>
              <a:gd name="T15" fmla="*/ 2147483647 h 220"/>
              <a:gd name="T16" fmla="*/ 2147483647 w 450"/>
              <a:gd name="T17" fmla="*/ 2147483647 h 220"/>
              <a:gd name="T18" fmla="*/ 2147483647 w 450"/>
              <a:gd name="T19" fmla="*/ 2147483647 h 220"/>
              <a:gd name="T20" fmla="*/ 2147483647 w 450"/>
              <a:gd name="T21" fmla="*/ 0 h 220"/>
              <a:gd name="T22" fmla="*/ 0 w 450"/>
              <a:gd name="T23" fmla="*/ 2147483647 h 2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0"/>
              <a:gd name="T37" fmla="*/ 0 h 220"/>
              <a:gd name="T38" fmla="*/ 450 w 450"/>
              <a:gd name="T39" fmla="*/ 220 h 2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0" h="220">
                <a:moveTo>
                  <a:pt x="0" y="80"/>
                </a:moveTo>
                <a:lnTo>
                  <a:pt x="137" y="151"/>
                </a:lnTo>
                <a:lnTo>
                  <a:pt x="164" y="187"/>
                </a:lnTo>
                <a:lnTo>
                  <a:pt x="174" y="220"/>
                </a:lnTo>
                <a:lnTo>
                  <a:pt x="252" y="143"/>
                </a:lnTo>
                <a:lnTo>
                  <a:pt x="450" y="113"/>
                </a:lnTo>
                <a:lnTo>
                  <a:pt x="363" y="58"/>
                </a:lnTo>
                <a:lnTo>
                  <a:pt x="246" y="109"/>
                </a:lnTo>
                <a:lnTo>
                  <a:pt x="135" y="64"/>
                </a:lnTo>
                <a:lnTo>
                  <a:pt x="200" y="10"/>
                </a:lnTo>
                <a:lnTo>
                  <a:pt x="143" y="0"/>
                </a:lnTo>
                <a:lnTo>
                  <a:pt x="0" y="8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76" name="Freeform 84">
            <a:extLst>
              <a:ext uri="{FF2B5EF4-FFF2-40B4-BE49-F238E27FC236}">
                <a16:creationId xmlns:a16="http://schemas.microsoft.com/office/drawing/2014/main" id="{6221CC8F-5C8E-1244-8E4D-370F119BE00A}"/>
              </a:ext>
            </a:extLst>
          </p:cNvPr>
          <p:cNvSpPr>
            <a:spLocks/>
          </p:cNvSpPr>
          <p:nvPr/>
        </p:nvSpPr>
        <p:spPr bwMode="auto">
          <a:xfrm>
            <a:off x="6842805" y="1815956"/>
            <a:ext cx="245389" cy="270034"/>
          </a:xfrm>
          <a:custGeom>
            <a:avLst/>
            <a:gdLst>
              <a:gd name="T0" fmla="*/ 2147483647 w 295"/>
              <a:gd name="T1" fmla="*/ 0 h 342"/>
              <a:gd name="T2" fmla="*/ 2147483647 w 295"/>
              <a:gd name="T3" fmla="*/ 2147483647 h 342"/>
              <a:gd name="T4" fmla="*/ 2147483647 w 295"/>
              <a:gd name="T5" fmla="*/ 2147483647 h 342"/>
              <a:gd name="T6" fmla="*/ 2147483647 w 295"/>
              <a:gd name="T7" fmla="*/ 2147483647 h 342"/>
              <a:gd name="T8" fmla="*/ 2147483647 w 295"/>
              <a:gd name="T9" fmla="*/ 2147483647 h 342"/>
              <a:gd name="T10" fmla="*/ 2147483647 w 295"/>
              <a:gd name="T11" fmla="*/ 2147483647 h 342"/>
              <a:gd name="T12" fmla="*/ 2147483647 w 295"/>
              <a:gd name="T13" fmla="*/ 2147483647 h 342"/>
              <a:gd name="T14" fmla="*/ 2147483647 w 295"/>
              <a:gd name="T15" fmla="*/ 2147483647 h 342"/>
              <a:gd name="T16" fmla="*/ 2147483647 w 295"/>
              <a:gd name="T17" fmla="*/ 2147483647 h 342"/>
              <a:gd name="T18" fmla="*/ 2147483647 w 295"/>
              <a:gd name="T19" fmla="*/ 2147483647 h 342"/>
              <a:gd name="T20" fmla="*/ 0 w 295"/>
              <a:gd name="T21" fmla="*/ 2147483647 h 342"/>
              <a:gd name="T22" fmla="*/ 2147483647 w 295"/>
              <a:gd name="T23" fmla="*/ 2147483647 h 342"/>
              <a:gd name="T24" fmla="*/ 2147483647 w 295"/>
              <a:gd name="T25" fmla="*/ 2147483647 h 342"/>
              <a:gd name="T26" fmla="*/ 2147483647 w 295"/>
              <a:gd name="T27" fmla="*/ 2147483647 h 342"/>
              <a:gd name="T28" fmla="*/ 2147483647 w 295"/>
              <a:gd name="T29" fmla="*/ 0 h 3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5"/>
              <a:gd name="T46" fmla="*/ 0 h 342"/>
              <a:gd name="T47" fmla="*/ 295 w 295"/>
              <a:gd name="T48" fmla="*/ 342 h 3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5" h="342">
                <a:moveTo>
                  <a:pt x="141" y="0"/>
                </a:moveTo>
                <a:lnTo>
                  <a:pt x="235" y="28"/>
                </a:lnTo>
                <a:lnTo>
                  <a:pt x="255" y="95"/>
                </a:lnTo>
                <a:lnTo>
                  <a:pt x="200" y="151"/>
                </a:lnTo>
                <a:lnTo>
                  <a:pt x="214" y="177"/>
                </a:lnTo>
                <a:lnTo>
                  <a:pt x="267" y="147"/>
                </a:lnTo>
                <a:lnTo>
                  <a:pt x="289" y="153"/>
                </a:lnTo>
                <a:lnTo>
                  <a:pt x="295" y="246"/>
                </a:lnTo>
                <a:lnTo>
                  <a:pt x="237" y="323"/>
                </a:lnTo>
                <a:lnTo>
                  <a:pt x="237" y="342"/>
                </a:lnTo>
                <a:lnTo>
                  <a:pt x="0" y="342"/>
                </a:lnTo>
                <a:lnTo>
                  <a:pt x="34" y="246"/>
                </a:lnTo>
                <a:lnTo>
                  <a:pt x="16" y="171"/>
                </a:lnTo>
                <a:lnTo>
                  <a:pt x="47" y="91"/>
                </a:lnTo>
                <a:lnTo>
                  <a:pt x="141"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77" name="Freeform 85">
            <a:extLst>
              <a:ext uri="{FF2B5EF4-FFF2-40B4-BE49-F238E27FC236}">
                <a16:creationId xmlns:a16="http://schemas.microsoft.com/office/drawing/2014/main" id="{2DFD1A0C-FA84-5B42-ABCD-028F6FE81501}"/>
              </a:ext>
            </a:extLst>
          </p:cNvPr>
          <p:cNvSpPr>
            <a:spLocks/>
          </p:cNvSpPr>
          <p:nvPr/>
        </p:nvSpPr>
        <p:spPr bwMode="auto">
          <a:xfrm>
            <a:off x="6575987" y="2035627"/>
            <a:ext cx="225028" cy="361117"/>
          </a:xfrm>
          <a:custGeom>
            <a:avLst/>
            <a:gdLst>
              <a:gd name="T0" fmla="*/ 2147483647 w 268"/>
              <a:gd name="T1" fmla="*/ 0 h 457"/>
              <a:gd name="T2" fmla="*/ 2147483647 w 268"/>
              <a:gd name="T3" fmla="*/ 0 h 457"/>
              <a:gd name="T4" fmla="*/ 2147483647 w 268"/>
              <a:gd name="T5" fmla="*/ 2147483647 h 457"/>
              <a:gd name="T6" fmla="*/ 2147483647 w 268"/>
              <a:gd name="T7" fmla="*/ 2147483647 h 457"/>
              <a:gd name="T8" fmla="*/ 2147483647 w 268"/>
              <a:gd name="T9" fmla="*/ 2147483647 h 457"/>
              <a:gd name="T10" fmla="*/ 2147483647 w 268"/>
              <a:gd name="T11" fmla="*/ 2147483647 h 457"/>
              <a:gd name="T12" fmla="*/ 2147483647 w 268"/>
              <a:gd name="T13" fmla="*/ 2147483647 h 457"/>
              <a:gd name="T14" fmla="*/ 2147483647 w 268"/>
              <a:gd name="T15" fmla="*/ 2147483647 h 457"/>
              <a:gd name="T16" fmla="*/ 2147483647 w 268"/>
              <a:gd name="T17" fmla="*/ 2147483647 h 457"/>
              <a:gd name="T18" fmla="*/ 2147483647 w 268"/>
              <a:gd name="T19" fmla="*/ 2147483647 h 457"/>
              <a:gd name="T20" fmla="*/ 2147483647 w 268"/>
              <a:gd name="T21" fmla="*/ 2147483647 h 457"/>
              <a:gd name="T22" fmla="*/ 2147483647 w 268"/>
              <a:gd name="T23" fmla="*/ 2147483647 h 457"/>
              <a:gd name="T24" fmla="*/ 0 w 268"/>
              <a:gd name="T25" fmla="*/ 2147483647 h 457"/>
              <a:gd name="T26" fmla="*/ 2147483647 w 268"/>
              <a:gd name="T27" fmla="*/ 2147483647 h 457"/>
              <a:gd name="T28" fmla="*/ 2147483647 w 268"/>
              <a:gd name="T29" fmla="*/ 2147483647 h 457"/>
              <a:gd name="T30" fmla="*/ 2147483647 w 268"/>
              <a:gd name="T31" fmla="*/ 2147483647 h 457"/>
              <a:gd name="T32" fmla="*/ 2147483647 w 268"/>
              <a:gd name="T33" fmla="*/ 2147483647 h 457"/>
              <a:gd name="T34" fmla="*/ 2147483647 w 268"/>
              <a:gd name="T35" fmla="*/ 0 h 4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8"/>
              <a:gd name="T55" fmla="*/ 0 h 457"/>
              <a:gd name="T56" fmla="*/ 268 w 268"/>
              <a:gd name="T57" fmla="*/ 457 h 4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8" h="457">
                <a:moveTo>
                  <a:pt x="68" y="0"/>
                </a:moveTo>
                <a:lnTo>
                  <a:pt x="244" y="0"/>
                </a:lnTo>
                <a:lnTo>
                  <a:pt x="266" y="68"/>
                </a:lnTo>
                <a:lnTo>
                  <a:pt x="266" y="303"/>
                </a:lnTo>
                <a:lnTo>
                  <a:pt x="268" y="324"/>
                </a:lnTo>
                <a:lnTo>
                  <a:pt x="234" y="364"/>
                </a:lnTo>
                <a:lnTo>
                  <a:pt x="227" y="419"/>
                </a:lnTo>
                <a:lnTo>
                  <a:pt x="161" y="457"/>
                </a:lnTo>
                <a:lnTo>
                  <a:pt x="131" y="447"/>
                </a:lnTo>
                <a:lnTo>
                  <a:pt x="64" y="350"/>
                </a:lnTo>
                <a:lnTo>
                  <a:pt x="83" y="320"/>
                </a:lnTo>
                <a:lnTo>
                  <a:pt x="56" y="301"/>
                </a:lnTo>
                <a:lnTo>
                  <a:pt x="0" y="209"/>
                </a:lnTo>
                <a:lnTo>
                  <a:pt x="4" y="152"/>
                </a:lnTo>
                <a:lnTo>
                  <a:pt x="44" y="106"/>
                </a:lnTo>
                <a:lnTo>
                  <a:pt x="34" y="80"/>
                </a:lnTo>
                <a:lnTo>
                  <a:pt x="85" y="43"/>
                </a:lnTo>
                <a:lnTo>
                  <a:pt x="68"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78" name="Freeform 86">
            <a:extLst>
              <a:ext uri="{FF2B5EF4-FFF2-40B4-BE49-F238E27FC236}">
                <a16:creationId xmlns:a16="http://schemas.microsoft.com/office/drawing/2014/main" id="{6C1D0711-8778-7849-8408-579FF0BCF5E0}"/>
              </a:ext>
            </a:extLst>
          </p:cNvPr>
          <p:cNvSpPr>
            <a:spLocks/>
          </p:cNvSpPr>
          <p:nvPr/>
        </p:nvSpPr>
        <p:spPr bwMode="auto">
          <a:xfrm>
            <a:off x="6765654" y="2084918"/>
            <a:ext cx="182165" cy="279679"/>
          </a:xfrm>
          <a:custGeom>
            <a:avLst/>
            <a:gdLst>
              <a:gd name="T0" fmla="*/ 2147483647 w 217"/>
              <a:gd name="T1" fmla="*/ 0 h 354"/>
              <a:gd name="T2" fmla="*/ 2147483647 w 217"/>
              <a:gd name="T3" fmla="*/ 2147483647 h 354"/>
              <a:gd name="T4" fmla="*/ 2147483647 w 217"/>
              <a:gd name="T5" fmla="*/ 2147483647 h 354"/>
              <a:gd name="T6" fmla="*/ 2147483647 w 217"/>
              <a:gd name="T7" fmla="*/ 2147483647 h 354"/>
              <a:gd name="T8" fmla="*/ 2147483647 w 217"/>
              <a:gd name="T9" fmla="*/ 2147483647 h 354"/>
              <a:gd name="T10" fmla="*/ 2147483647 w 217"/>
              <a:gd name="T11" fmla="*/ 2147483647 h 354"/>
              <a:gd name="T12" fmla="*/ 0 w 217"/>
              <a:gd name="T13" fmla="*/ 2147483647 h 354"/>
              <a:gd name="T14" fmla="*/ 2147483647 w 217"/>
              <a:gd name="T15" fmla="*/ 2147483647 h 354"/>
              <a:gd name="T16" fmla="*/ 2147483647 w 217"/>
              <a:gd name="T17" fmla="*/ 2147483647 h 354"/>
              <a:gd name="T18" fmla="*/ 2147483647 w 217"/>
              <a:gd name="T19" fmla="*/ 0 h 3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7"/>
              <a:gd name="T31" fmla="*/ 0 h 354"/>
              <a:gd name="T32" fmla="*/ 217 w 217"/>
              <a:gd name="T33" fmla="*/ 354 h 3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7" h="354">
                <a:moveTo>
                  <a:pt x="40" y="0"/>
                </a:moveTo>
                <a:lnTo>
                  <a:pt x="58" y="12"/>
                </a:lnTo>
                <a:lnTo>
                  <a:pt x="88" y="2"/>
                </a:lnTo>
                <a:lnTo>
                  <a:pt x="217" y="2"/>
                </a:lnTo>
                <a:lnTo>
                  <a:pt x="217" y="230"/>
                </a:lnTo>
                <a:lnTo>
                  <a:pt x="137" y="327"/>
                </a:lnTo>
                <a:lnTo>
                  <a:pt x="0" y="354"/>
                </a:lnTo>
                <a:lnTo>
                  <a:pt x="8" y="299"/>
                </a:lnTo>
                <a:lnTo>
                  <a:pt x="40" y="264"/>
                </a:lnTo>
                <a:lnTo>
                  <a:pt x="40"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79" name="Freeform 87">
            <a:extLst>
              <a:ext uri="{FF2B5EF4-FFF2-40B4-BE49-F238E27FC236}">
                <a16:creationId xmlns:a16="http://schemas.microsoft.com/office/drawing/2014/main" id="{A368FB36-46C8-5449-AB40-0344FC87B67C}"/>
              </a:ext>
            </a:extLst>
          </p:cNvPr>
          <p:cNvSpPr>
            <a:spLocks/>
          </p:cNvSpPr>
          <p:nvPr/>
        </p:nvSpPr>
        <p:spPr bwMode="auto">
          <a:xfrm>
            <a:off x="6947819" y="2068846"/>
            <a:ext cx="250745" cy="241101"/>
          </a:xfrm>
          <a:custGeom>
            <a:avLst/>
            <a:gdLst>
              <a:gd name="T0" fmla="*/ 0 w 300"/>
              <a:gd name="T1" fmla="*/ 2147483647 h 303"/>
              <a:gd name="T2" fmla="*/ 2147483647 w 300"/>
              <a:gd name="T3" fmla="*/ 2147483647 h 303"/>
              <a:gd name="T4" fmla="*/ 2147483647 w 300"/>
              <a:gd name="T5" fmla="*/ 2147483647 h 303"/>
              <a:gd name="T6" fmla="*/ 2147483647 w 300"/>
              <a:gd name="T7" fmla="*/ 2147483647 h 303"/>
              <a:gd name="T8" fmla="*/ 2147483647 w 300"/>
              <a:gd name="T9" fmla="*/ 0 h 303"/>
              <a:gd name="T10" fmla="*/ 2147483647 w 300"/>
              <a:gd name="T11" fmla="*/ 2147483647 h 303"/>
              <a:gd name="T12" fmla="*/ 2147483647 w 300"/>
              <a:gd name="T13" fmla="*/ 2147483647 h 303"/>
              <a:gd name="T14" fmla="*/ 2147483647 w 300"/>
              <a:gd name="T15" fmla="*/ 2147483647 h 303"/>
              <a:gd name="T16" fmla="*/ 2147483647 w 300"/>
              <a:gd name="T17" fmla="*/ 2147483647 h 303"/>
              <a:gd name="T18" fmla="*/ 2147483647 w 300"/>
              <a:gd name="T19" fmla="*/ 2147483647 h 303"/>
              <a:gd name="T20" fmla="*/ 2147483647 w 300"/>
              <a:gd name="T21" fmla="*/ 2147483647 h 303"/>
              <a:gd name="T22" fmla="*/ 2147483647 w 300"/>
              <a:gd name="T23" fmla="*/ 2147483647 h 303"/>
              <a:gd name="T24" fmla="*/ 0 w 300"/>
              <a:gd name="T25" fmla="*/ 2147483647 h 303"/>
              <a:gd name="T26" fmla="*/ 0 w 300"/>
              <a:gd name="T27" fmla="*/ 2147483647 h 3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0"/>
              <a:gd name="T43" fmla="*/ 0 h 303"/>
              <a:gd name="T44" fmla="*/ 300 w 300"/>
              <a:gd name="T45" fmla="*/ 303 h 3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0" h="303">
                <a:moveTo>
                  <a:pt x="0" y="22"/>
                </a:moveTo>
                <a:lnTo>
                  <a:pt x="113" y="21"/>
                </a:lnTo>
                <a:lnTo>
                  <a:pt x="155" y="41"/>
                </a:lnTo>
                <a:lnTo>
                  <a:pt x="218" y="41"/>
                </a:lnTo>
                <a:lnTo>
                  <a:pt x="300" y="0"/>
                </a:lnTo>
                <a:lnTo>
                  <a:pt x="300" y="132"/>
                </a:lnTo>
                <a:lnTo>
                  <a:pt x="288" y="138"/>
                </a:lnTo>
                <a:lnTo>
                  <a:pt x="248" y="218"/>
                </a:lnTo>
                <a:lnTo>
                  <a:pt x="226" y="218"/>
                </a:lnTo>
                <a:lnTo>
                  <a:pt x="153" y="303"/>
                </a:lnTo>
                <a:lnTo>
                  <a:pt x="129" y="281"/>
                </a:lnTo>
                <a:lnTo>
                  <a:pt x="92" y="291"/>
                </a:lnTo>
                <a:lnTo>
                  <a:pt x="0" y="220"/>
                </a:lnTo>
                <a:lnTo>
                  <a:pt x="0" y="22"/>
                </a:lnTo>
                <a:close/>
              </a:path>
            </a:pathLst>
          </a:custGeom>
          <a:solidFill>
            <a:schemeClr val="bg2"/>
          </a:solidFill>
          <a:ln w="6350" cmpd="sng">
            <a:solidFill>
              <a:schemeClr val="tx1"/>
            </a:solidFill>
            <a:prstDash val="solid"/>
            <a:round/>
            <a:headEnd/>
            <a:tailEnd/>
          </a:ln>
        </p:spPr>
        <p:txBody>
          <a:bodyPr/>
          <a:lstStyle/>
          <a:p>
            <a:pPr>
              <a:defRPr/>
            </a:pPr>
            <a:endParaRPr lang="en-US" sz="1215">
              <a:latin typeface="Arial" charset="0"/>
            </a:endParaRPr>
          </a:p>
        </p:txBody>
      </p:sp>
      <p:sp>
        <p:nvSpPr>
          <p:cNvPr id="80" name="Freeform 88">
            <a:extLst>
              <a:ext uri="{FF2B5EF4-FFF2-40B4-BE49-F238E27FC236}">
                <a16:creationId xmlns:a16="http://schemas.microsoft.com/office/drawing/2014/main" id="{6BB6DBD6-41E4-7844-88B9-5AFB0B376CF6}"/>
              </a:ext>
            </a:extLst>
          </p:cNvPr>
          <p:cNvSpPr>
            <a:spLocks/>
          </p:cNvSpPr>
          <p:nvPr/>
        </p:nvSpPr>
        <p:spPr bwMode="auto">
          <a:xfrm>
            <a:off x="5201171" y="1571641"/>
            <a:ext cx="672942" cy="326826"/>
          </a:xfrm>
          <a:custGeom>
            <a:avLst/>
            <a:gdLst>
              <a:gd name="T0" fmla="*/ 2147483647 w 803"/>
              <a:gd name="T1" fmla="*/ 0 h 413"/>
              <a:gd name="T2" fmla="*/ 2147483647 w 803"/>
              <a:gd name="T3" fmla="*/ 2147483647 h 413"/>
              <a:gd name="T4" fmla="*/ 2147483647 w 803"/>
              <a:gd name="T5" fmla="*/ 2147483647 h 413"/>
              <a:gd name="T6" fmla="*/ 2147483647 w 803"/>
              <a:gd name="T7" fmla="*/ 2147483647 h 413"/>
              <a:gd name="T8" fmla="*/ 2147483647 w 803"/>
              <a:gd name="T9" fmla="*/ 2147483647 h 413"/>
              <a:gd name="T10" fmla="*/ 2147483647 w 803"/>
              <a:gd name="T11" fmla="*/ 2147483647 h 413"/>
              <a:gd name="T12" fmla="*/ 2147483647 w 803"/>
              <a:gd name="T13" fmla="*/ 2147483647 h 413"/>
              <a:gd name="T14" fmla="*/ 2147483647 w 803"/>
              <a:gd name="T15" fmla="*/ 2147483647 h 413"/>
              <a:gd name="T16" fmla="*/ 2147483647 w 803"/>
              <a:gd name="T17" fmla="*/ 2147483647 h 413"/>
              <a:gd name="T18" fmla="*/ 2147483647 w 803"/>
              <a:gd name="T19" fmla="*/ 2147483647 h 413"/>
              <a:gd name="T20" fmla="*/ 0 w 803"/>
              <a:gd name="T21" fmla="*/ 2147483647 h 413"/>
              <a:gd name="T22" fmla="*/ 2147483647 w 803"/>
              <a:gd name="T23" fmla="*/ 0 h 4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3"/>
              <a:gd name="T37" fmla="*/ 0 h 413"/>
              <a:gd name="T38" fmla="*/ 803 w 803"/>
              <a:gd name="T39" fmla="*/ 413 h 4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3" h="413">
                <a:moveTo>
                  <a:pt x="2" y="0"/>
                </a:moveTo>
                <a:lnTo>
                  <a:pt x="803" y="1"/>
                </a:lnTo>
                <a:lnTo>
                  <a:pt x="803" y="358"/>
                </a:lnTo>
                <a:lnTo>
                  <a:pt x="329" y="358"/>
                </a:lnTo>
                <a:lnTo>
                  <a:pt x="329" y="380"/>
                </a:lnTo>
                <a:lnTo>
                  <a:pt x="216" y="413"/>
                </a:lnTo>
                <a:lnTo>
                  <a:pt x="157" y="298"/>
                </a:lnTo>
                <a:lnTo>
                  <a:pt x="115" y="316"/>
                </a:lnTo>
                <a:lnTo>
                  <a:pt x="99" y="292"/>
                </a:lnTo>
                <a:lnTo>
                  <a:pt x="123" y="231"/>
                </a:lnTo>
                <a:lnTo>
                  <a:pt x="0" y="104"/>
                </a:lnTo>
                <a:lnTo>
                  <a:pt x="2"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81" name="Rectangle 89">
            <a:extLst>
              <a:ext uri="{FF2B5EF4-FFF2-40B4-BE49-F238E27FC236}">
                <a16:creationId xmlns:a16="http://schemas.microsoft.com/office/drawing/2014/main" id="{9C1B18DC-673B-0C47-B17B-6CD6324BAC56}"/>
              </a:ext>
            </a:extLst>
          </p:cNvPr>
          <p:cNvSpPr>
            <a:spLocks noChangeArrowheads="1"/>
          </p:cNvSpPr>
          <p:nvPr/>
        </p:nvSpPr>
        <p:spPr bwMode="auto">
          <a:xfrm>
            <a:off x="5471206" y="1854533"/>
            <a:ext cx="402908" cy="278607"/>
          </a:xfrm>
          <a:prstGeom prst="rect">
            <a:avLst/>
          </a:prstGeom>
          <a:solidFill>
            <a:srgbClr val="DDDDDD"/>
          </a:solidFill>
          <a:ln w="6350">
            <a:solidFill>
              <a:schemeClr val="tx1"/>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15"/>
          </a:p>
        </p:txBody>
      </p:sp>
      <p:sp>
        <p:nvSpPr>
          <p:cNvPr id="82" name="Freeform 90">
            <a:extLst>
              <a:ext uri="{FF2B5EF4-FFF2-40B4-BE49-F238E27FC236}">
                <a16:creationId xmlns:a16="http://schemas.microsoft.com/office/drawing/2014/main" id="{876FAE0A-05DC-7D41-9A80-F5E1D836242B}"/>
              </a:ext>
            </a:extLst>
          </p:cNvPr>
          <p:cNvSpPr>
            <a:spLocks/>
          </p:cNvSpPr>
          <p:nvPr/>
        </p:nvSpPr>
        <p:spPr bwMode="auto">
          <a:xfrm>
            <a:off x="5874113" y="1571641"/>
            <a:ext cx="417910" cy="210027"/>
          </a:xfrm>
          <a:custGeom>
            <a:avLst/>
            <a:gdLst>
              <a:gd name="T0" fmla="*/ 0 w 498"/>
              <a:gd name="T1" fmla="*/ 2147483647 h 266"/>
              <a:gd name="T2" fmla="*/ 2147483647 w 498"/>
              <a:gd name="T3" fmla="*/ 0 h 266"/>
              <a:gd name="T4" fmla="*/ 2147483647 w 498"/>
              <a:gd name="T5" fmla="*/ 2147483647 h 266"/>
              <a:gd name="T6" fmla="*/ 2147483647 w 498"/>
              <a:gd name="T7" fmla="*/ 2147483647 h 266"/>
              <a:gd name="T8" fmla="*/ 0 w 498"/>
              <a:gd name="T9" fmla="*/ 2147483647 h 266"/>
              <a:gd name="T10" fmla="*/ 0 w 498"/>
              <a:gd name="T11" fmla="*/ 2147483647 h 266"/>
              <a:gd name="T12" fmla="*/ 0 60000 65536"/>
              <a:gd name="T13" fmla="*/ 0 60000 65536"/>
              <a:gd name="T14" fmla="*/ 0 60000 65536"/>
              <a:gd name="T15" fmla="*/ 0 60000 65536"/>
              <a:gd name="T16" fmla="*/ 0 60000 65536"/>
              <a:gd name="T17" fmla="*/ 0 60000 65536"/>
              <a:gd name="T18" fmla="*/ 0 w 498"/>
              <a:gd name="T19" fmla="*/ 0 h 266"/>
              <a:gd name="T20" fmla="*/ 498 w 498"/>
              <a:gd name="T21" fmla="*/ 266 h 266"/>
            </a:gdLst>
            <a:ahLst/>
            <a:cxnLst>
              <a:cxn ang="T12">
                <a:pos x="T0" y="T1"/>
              </a:cxn>
              <a:cxn ang="T13">
                <a:pos x="T2" y="T3"/>
              </a:cxn>
              <a:cxn ang="T14">
                <a:pos x="T4" y="T5"/>
              </a:cxn>
              <a:cxn ang="T15">
                <a:pos x="T6" y="T7"/>
              </a:cxn>
              <a:cxn ang="T16">
                <a:pos x="T8" y="T9"/>
              </a:cxn>
              <a:cxn ang="T17">
                <a:pos x="T10" y="T11"/>
              </a:cxn>
            </a:cxnLst>
            <a:rect l="T18" t="T19" r="T20" b="T21"/>
            <a:pathLst>
              <a:path w="498" h="266">
                <a:moveTo>
                  <a:pt x="0" y="1"/>
                </a:moveTo>
                <a:lnTo>
                  <a:pt x="448" y="0"/>
                </a:lnTo>
                <a:lnTo>
                  <a:pt x="490" y="200"/>
                </a:lnTo>
                <a:lnTo>
                  <a:pt x="498" y="266"/>
                </a:lnTo>
                <a:lnTo>
                  <a:pt x="0" y="265"/>
                </a:lnTo>
                <a:lnTo>
                  <a:pt x="0" y="1"/>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83" name="Freeform 91">
            <a:extLst>
              <a:ext uri="{FF2B5EF4-FFF2-40B4-BE49-F238E27FC236}">
                <a16:creationId xmlns:a16="http://schemas.microsoft.com/office/drawing/2014/main" id="{61243A9F-F180-5D4F-85EC-6EC24549D1B4}"/>
              </a:ext>
            </a:extLst>
          </p:cNvPr>
          <p:cNvSpPr>
            <a:spLocks/>
          </p:cNvSpPr>
          <p:nvPr/>
        </p:nvSpPr>
        <p:spPr bwMode="auto">
          <a:xfrm>
            <a:off x="5874113" y="1994908"/>
            <a:ext cx="495062" cy="215384"/>
          </a:xfrm>
          <a:custGeom>
            <a:avLst/>
            <a:gdLst>
              <a:gd name="T0" fmla="*/ 0 w 590"/>
              <a:gd name="T1" fmla="*/ 0 h 274"/>
              <a:gd name="T2" fmla="*/ 2147483647 w 590"/>
              <a:gd name="T3" fmla="*/ 0 h 274"/>
              <a:gd name="T4" fmla="*/ 2147483647 w 590"/>
              <a:gd name="T5" fmla="*/ 2147483647 h 274"/>
              <a:gd name="T6" fmla="*/ 2147483647 w 590"/>
              <a:gd name="T7" fmla="*/ 2147483647 h 274"/>
              <a:gd name="T8" fmla="*/ 2147483647 w 590"/>
              <a:gd name="T9" fmla="*/ 2147483647 h 274"/>
              <a:gd name="T10" fmla="*/ 2147483647 w 590"/>
              <a:gd name="T11" fmla="*/ 2147483647 h 274"/>
              <a:gd name="T12" fmla="*/ 2147483647 w 590"/>
              <a:gd name="T13" fmla="*/ 2147483647 h 274"/>
              <a:gd name="T14" fmla="*/ 2147483647 w 590"/>
              <a:gd name="T15" fmla="*/ 2147483647 h 274"/>
              <a:gd name="T16" fmla="*/ 0 w 590"/>
              <a:gd name="T17" fmla="*/ 2147483647 h 274"/>
              <a:gd name="T18" fmla="*/ 0 w 590"/>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0"/>
              <a:gd name="T31" fmla="*/ 0 h 274"/>
              <a:gd name="T32" fmla="*/ 590 w 590"/>
              <a:gd name="T33" fmla="*/ 274 h 2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0" h="274">
                <a:moveTo>
                  <a:pt x="0" y="0"/>
                </a:moveTo>
                <a:lnTo>
                  <a:pt x="364" y="0"/>
                </a:lnTo>
                <a:lnTo>
                  <a:pt x="401" y="25"/>
                </a:lnTo>
                <a:lnTo>
                  <a:pt x="485" y="47"/>
                </a:lnTo>
                <a:lnTo>
                  <a:pt x="540" y="208"/>
                </a:lnTo>
                <a:lnTo>
                  <a:pt x="590" y="274"/>
                </a:lnTo>
                <a:lnTo>
                  <a:pt x="125" y="273"/>
                </a:lnTo>
                <a:lnTo>
                  <a:pt x="125" y="175"/>
                </a:lnTo>
                <a:lnTo>
                  <a:pt x="0" y="177"/>
                </a:lnTo>
                <a:lnTo>
                  <a:pt x="0"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84" name="Rectangle 92">
            <a:extLst>
              <a:ext uri="{FF2B5EF4-FFF2-40B4-BE49-F238E27FC236}">
                <a16:creationId xmlns:a16="http://schemas.microsoft.com/office/drawing/2014/main" id="{0E0D9B70-6598-FD48-852D-3A88276B2DE9}"/>
              </a:ext>
            </a:extLst>
          </p:cNvPr>
          <p:cNvSpPr>
            <a:spLocks noChangeArrowheads="1"/>
          </p:cNvSpPr>
          <p:nvPr/>
        </p:nvSpPr>
        <p:spPr bwMode="auto">
          <a:xfrm>
            <a:off x="5594435" y="2130997"/>
            <a:ext cx="384691" cy="276463"/>
          </a:xfrm>
          <a:prstGeom prst="rect">
            <a:avLst/>
          </a:prstGeom>
          <a:solidFill>
            <a:schemeClr val="accent4">
              <a:lumMod val="20000"/>
              <a:lumOff val="80000"/>
            </a:schemeClr>
          </a:solidFill>
          <a:ln w="6350">
            <a:solidFill>
              <a:schemeClr val="tx1"/>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15"/>
          </a:p>
        </p:txBody>
      </p:sp>
      <p:sp>
        <p:nvSpPr>
          <p:cNvPr id="85" name="Freeform 93">
            <a:extLst>
              <a:ext uri="{FF2B5EF4-FFF2-40B4-BE49-F238E27FC236}">
                <a16:creationId xmlns:a16="http://schemas.microsoft.com/office/drawing/2014/main" id="{8C267713-36D4-F84D-B013-BA32DBBB1525}"/>
              </a:ext>
            </a:extLst>
          </p:cNvPr>
          <p:cNvSpPr>
            <a:spLocks/>
          </p:cNvSpPr>
          <p:nvPr/>
        </p:nvSpPr>
        <p:spPr bwMode="auto">
          <a:xfrm>
            <a:off x="7076406" y="2174930"/>
            <a:ext cx="300038" cy="214313"/>
          </a:xfrm>
          <a:custGeom>
            <a:avLst/>
            <a:gdLst>
              <a:gd name="T0" fmla="*/ 2147483647 w 357"/>
              <a:gd name="T1" fmla="*/ 0 h 270"/>
              <a:gd name="T2" fmla="*/ 2147483647 w 357"/>
              <a:gd name="T3" fmla="*/ 0 h 270"/>
              <a:gd name="T4" fmla="*/ 2147483647 w 357"/>
              <a:gd name="T5" fmla="*/ 2147483647 h 270"/>
              <a:gd name="T6" fmla="*/ 2147483647 w 357"/>
              <a:gd name="T7" fmla="*/ 2147483647 h 270"/>
              <a:gd name="T8" fmla="*/ 0 w 357"/>
              <a:gd name="T9" fmla="*/ 2147483647 h 270"/>
              <a:gd name="T10" fmla="*/ 2147483647 w 357"/>
              <a:gd name="T11" fmla="*/ 2147483647 h 270"/>
              <a:gd name="T12" fmla="*/ 2147483647 w 357"/>
              <a:gd name="T13" fmla="*/ 2147483647 h 270"/>
              <a:gd name="T14" fmla="*/ 2147483647 w 357"/>
              <a:gd name="T15" fmla="*/ 2147483647 h 270"/>
              <a:gd name="T16" fmla="*/ 2147483647 w 357"/>
              <a:gd name="T17" fmla="*/ 2147483647 h 270"/>
              <a:gd name="T18" fmla="*/ 2147483647 w 357"/>
              <a:gd name="T19" fmla="*/ 2147483647 h 270"/>
              <a:gd name="T20" fmla="*/ 2147483647 w 357"/>
              <a:gd name="T21" fmla="*/ 2147483647 h 270"/>
              <a:gd name="T22" fmla="*/ 2147483647 w 357"/>
              <a:gd name="T23" fmla="*/ 2147483647 h 270"/>
              <a:gd name="T24" fmla="*/ 2147483647 w 357"/>
              <a:gd name="T25" fmla="*/ 2147483647 h 270"/>
              <a:gd name="T26" fmla="*/ 2147483647 w 357"/>
              <a:gd name="T27" fmla="*/ 2147483647 h 270"/>
              <a:gd name="T28" fmla="*/ 2147483647 w 357"/>
              <a:gd name="T29" fmla="*/ 2147483647 h 270"/>
              <a:gd name="T30" fmla="*/ 2147483647 w 357"/>
              <a:gd name="T31" fmla="*/ 2147483647 h 270"/>
              <a:gd name="T32" fmla="*/ 2147483647 w 357"/>
              <a:gd name="T33" fmla="*/ 0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7"/>
              <a:gd name="T52" fmla="*/ 0 h 270"/>
              <a:gd name="T53" fmla="*/ 357 w 3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7" h="270">
                <a:moveTo>
                  <a:pt x="147" y="0"/>
                </a:moveTo>
                <a:lnTo>
                  <a:pt x="137" y="0"/>
                </a:lnTo>
                <a:lnTo>
                  <a:pt x="95" y="82"/>
                </a:lnTo>
                <a:lnTo>
                  <a:pt x="71" y="82"/>
                </a:lnTo>
                <a:lnTo>
                  <a:pt x="0" y="165"/>
                </a:lnTo>
                <a:lnTo>
                  <a:pt x="31" y="252"/>
                </a:lnTo>
                <a:lnTo>
                  <a:pt x="141" y="270"/>
                </a:lnTo>
                <a:lnTo>
                  <a:pt x="170" y="248"/>
                </a:lnTo>
                <a:lnTo>
                  <a:pt x="202" y="185"/>
                </a:lnTo>
                <a:lnTo>
                  <a:pt x="210" y="179"/>
                </a:lnTo>
                <a:lnTo>
                  <a:pt x="357" y="127"/>
                </a:lnTo>
                <a:lnTo>
                  <a:pt x="347" y="103"/>
                </a:lnTo>
                <a:lnTo>
                  <a:pt x="290" y="84"/>
                </a:lnTo>
                <a:lnTo>
                  <a:pt x="208" y="127"/>
                </a:lnTo>
                <a:lnTo>
                  <a:pt x="208" y="52"/>
                </a:lnTo>
                <a:lnTo>
                  <a:pt x="147" y="52"/>
                </a:lnTo>
                <a:lnTo>
                  <a:pt x="147"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86" name="Freeform 94">
            <a:extLst>
              <a:ext uri="{FF2B5EF4-FFF2-40B4-BE49-F238E27FC236}">
                <a16:creationId xmlns:a16="http://schemas.microsoft.com/office/drawing/2014/main" id="{0F43593C-6C51-6946-B3B0-27403EEF2346}"/>
              </a:ext>
            </a:extLst>
          </p:cNvPr>
          <p:cNvSpPr>
            <a:spLocks/>
          </p:cNvSpPr>
          <p:nvPr/>
        </p:nvSpPr>
        <p:spPr bwMode="auto">
          <a:xfrm>
            <a:off x="6982108" y="2276729"/>
            <a:ext cx="475774" cy="159663"/>
          </a:xfrm>
          <a:custGeom>
            <a:avLst/>
            <a:gdLst>
              <a:gd name="T0" fmla="*/ 0 w 570"/>
              <a:gd name="T1" fmla="*/ 2147483647 h 204"/>
              <a:gd name="T2" fmla="*/ 2147483647 w 570"/>
              <a:gd name="T3" fmla="*/ 2147483647 h 204"/>
              <a:gd name="T4" fmla="*/ 2147483647 w 570"/>
              <a:gd name="T5" fmla="*/ 2147483647 h 204"/>
              <a:gd name="T6" fmla="*/ 2147483647 w 570"/>
              <a:gd name="T7" fmla="*/ 2147483647 h 204"/>
              <a:gd name="T8" fmla="*/ 2147483647 w 570"/>
              <a:gd name="T9" fmla="*/ 2147483647 h 204"/>
              <a:gd name="T10" fmla="*/ 2147483647 w 570"/>
              <a:gd name="T11" fmla="*/ 2147483647 h 204"/>
              <a:gd name="T12" fmla="*/ 2147483647 w 570"/>
              <a:gd name="T13" fmla="*/ 0 h 204"/>
              <a:gd name="T14" fmla="*/ 2147483647 w 570"/>
              <a:gd name="T15" fmla="*/ 2147483647 h 204"/>
              <a:gd name="T16" fmla="*/ 2147483647 w 570"/>
              <a:gd name="T17" fmla="*/ 2147483647 h 204"/>
              <a:gd name="T18" fmla="*/ 2147483647 w 570"/>
              <a:gd name="T19" fmla="*/ 2147483647 h 204"/>
              <a:gd name="T20" fmla="*/ 2147483647 w 570"/>
              <a:gd name="T21" fmla="*/ 2147483647 h 204"/>
              <a:gd name="T22" fmla="*/ 0 w 570"/>
              <a:gd name="T23" fmla="*/ 2147483647 h 2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0"/>
              <a:gd name="T37" fmla="*/ 0 h 204"/>
              <a:gd name="T38" fmla="*/ 570 w 570"/>
              <a:gd name="T39" fmla="*/ 204 h 2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0" h="204">
                <a:moveTo>
                  <a:pt x="0" y="204"/>
                </a:moveTo>
                <a:lnTo>
                  <a:pt x="17" y="184"/>
                </a:lnTo>
                <a:lnTo>
                  <a:pt x="145" y="125"/>
                </a:lnTo>
                <a:lnTo>
                  <a:pt x="256" y="143"/>
                </a:lnTo>
                <a:lnTo>
                  <a:pt x="289" y="114"/>
                </a:lnTo>
                <a:lnTo>
                  <a:pt x="310" y="57"/>
                </a:lnTo>
                <a:lnTo>
                  <a:pt x="472" y="0"/>
                </a:lnTo>
                <a:lnTo>
                  <a:pt x="498" y="91"/>
                </a:lnTo>
                <a:lnTo>
                  <a:pt x="570" y="109"/>
                </a:lnTo>
                <a:lnTo>
                  <a:pt x="534" y="152"/>
                </a:lnTo>
                <a:lnTo>
                  <a:pt x="558" y="204"/>
                </a:lnTo>
                <a:lnTo>
                  <a:pt x="0" y="204"/>
                </a:lnTo>
                <a:close/>
              </a:path>
            </a:pathLst>
          </a:custGeom>
          <a:solidFill>
            <a:schemeClr val="bg1">
              <a:lumMod val="85000"/>
            </a:schemeClr>
          </a:solidFill>
          <a:ln w="6350" cmpd="sng">
            <a:solidFill>
              <a:schemeClr val="tx1"/>
            </a:solidFill>
            <a:prstDash val="solid"/>
            <a:round/>
            <a:headEnd/>
            <a:tailEnd/>
          </a:ln>
        </p:spPr>
        <p:txBody>
          <a:bodyPr/>
          <a:lstStyle/>
          <a:p>
            <a:pPr>
              <a:defRPr/>
            </a:pPr>
            <a:endParaRPr lang="en-US" sz="1215">
              <a:latin typeface="Arial" charset="0"/>
            </a:endParaRPr>
          </a:p>
        </p:txBody>
      </p:sp>
      <p:sp>
        <p:nvSpPr>
          <p:cNvPr id="87" name="Freeform 95">
            <a:extLst>
              <a:ext uri="{FF2B5EF4-FFF2-40B4-BE49-F238E27FC236}">
                <a16:creationId xmlns:a16="http://schemas.microsoft.com/office/drawing/2014/main" id="{78BC344F-A2EC-F749-9EA6-AADE6FDD225D}"/>
              </a:ext>
            </a:extLst>
          </p:cNvPr>
          <p:cNvSpPr>
            <a:spLocks/>
          </p:cNvSpPr>
          <p:nvPr/>
        </p:nvSpPr>
        <p:spPr bwMode="auto">
          <a:xfrm>
            <a:off x="6691715" y="2238153"/>
            <a:ext cx="411480" cy="214313"/>
          </a:xfrm>
          <a:custGeom>
            <a:avLst/>
            <a:gdLst>
              <a:gd name="T0" fmla="*/ 0 w 489"/>
              <a:gd name="T1" fmla="*/ 2147483647 h 268"/>
              <a:gd name="T2" fmla="*/ 2147483647 w 489"/>
              <a:gd name="T3" fmla="*/ 2147483647 h 268"/>
              <a:gd name="T4" fmla="*/ 2147483647 w 489"/>
              <a:gd name="T5" fmla="*/ 2147483647 h 268"/>
              <a:gd name="T6" fmla="*/ 2147483647 w 489"/>
              <a:gd name="T7" fmla="*/ 2147483647 h 268"/>
              <a:gd name="T8" fmla="*/ 2147483647 w 489"/>
              <a:gd name="T9" fmla="*/ 2147483647 h 268"/>
              <a:gd name="T10" fmla="*/ 2147483647 w 489"/>
              <a:gd name="T11" fmla="*/ 0 h 268"/>
              <a:gd name="T12" fmla="*/ 2147483647 w 489"/>
              <a:gd name="T13" fmla="*/ 2147483647 h 268"/>
              <a:gd name="T14" fmla="*/ 2147483647 w 489"/>
              <a:gd name="T15" fmla="*/ 2147483647 h 268"/>
              <a:gd name="T16" fmla="*/ 2147483647 w 489"/>
              <a:gd name="T17" fmla="*/ 2147483647 h 268"/>
              <a:gd name="T18" fmla="*/ 2147483647 w 489"/>
              <a:gd name="T19" fmla="*/ 2147483647 h 268"/>
              <a:gd name="T20" fmla="*/ 2147483647 w 489"/>
              <a:gd name="T21" fmla="*/ 2147483647 h 268"/>
              <a:gd name="T22" fmla="*/ 2147483647 w 489"/>
              <a:gd name="T23" fmla="*/ 2147483647 h 268"/>
              <a:gd name="T24" fmla="*/ 2147483647 w 489"/>
              <a:gd name="T25" fmla="*/ 2147483647 h 268"/>
              <a:gd name="T26" fmla="*/ 2147483647 w 489"/>
              <a:gd name="T27" fmla="*/ 2147483647 h 268"/>
              <a:gd name="T28" fmla="*/ 0 w 489"/>
              <a:gd name="T29" fmla="*/ 2147483647 h 2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9"/>
              <a:gd name="T46" fmla="*/ 0 h 268"/>
              <a:gd name="T47" fmla="*/ 489 w 489"/>
              <a:gd name="T48" fmla="*/ 268 h 2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9" h="268">
                <a:moveTo>
                  <a:pt x="0" y="268"/>
                </a:moveTo>
                <a:lnTo>
                  <a:pt x="23" y="198"/>
                </a:lnTo>
                <a:lnTo>
                  <a:pt x="86" y="157"/>
                </a:lnTo>
                <a:lnTo>
                  <a:pt x="225" y="129"/>
                </a:lnTo>
                <a:lnTo>
                  <a:pt x="306" y="31"/>
                </a:lnTo>
                <a:lnTo>
                  <a:pt x="306" y="0"/>
                </a:lnTo>
                <a:lnTo>
                  <a:pt x="399" y="75"/>
                </a:lnTo>
                <a:lnTo>
                  <a:pt x="433" y="63"/>
                </a:lnTo>
                <a:lnTo>
                  <a:pt x="459" y="88"/>
                </a:lnTo>
                <a:lnTo>
                  <a:pt x="489" y="175"/>
                </a:lnTo>
                <a:lnTo>
                  <a:pt x="361" y="230"/>
                </a:lnTo>
                <a:lnTo>
                  <a:pt x="343" y="250"/>
                </a:lnTo>
                <a:lnTo>
                  <a:pt x="98" y="250"/>
                </a:lnTo>
                <a:lnTo>
                  <a:pt x="98" y="268"/>
                </a:lnTo>
                <a:lnTo>
                  <a:pt x="0" y="268"/>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88" name="Freeform 96">
            <a:extLst>
              <a:ext uri="{FF2B5EF4-FFF2-40B4-BE49-F238E27FC236}">
                <a16:creationId xmlns:a16="http://schemas.microsoft.com/office/drawing/2014/main" id="{ADB9BEB3-DE61-2445-9061-4051608545F9}"/>
              </a:ext>
            </a:extLst>
          </p:cNvPr>
          <p:cNvSpPr>
            <a:spLocks/>
          </p:cNvSpPr>
          <p:nvPr/>
        </p:nvSpPr>
        <p:spPr bwMode="auto">
          <a:xfrm>
            <a:off x="6397035" y="2439607"/>
            <a:ext cx="287179" cy="233600"/>
          </a:xfrm>
          <a:custGeom>
            <a:avLst/>
            <a:gdLst>
              <a:gd name="T0" fmla="*/ 0 w 341"/>
              <a:gd name="T1" fmla="*/ 0 h 297"/>
              <a:gd name="T2" fmla="*/ 2147483647 w 341"/>
              <a:gd name="T3" fmla="*/ 0 h 297"/>
              <a:gd name="T4" fmla="*/ 2147483647 w 341"/>
              <a:gd name="T5" fmla="*/ 2147483647 h 297"/>
              <a:gd name="T6" fmla="*/ 2147483647 w 341"/>
              <a:gd name="T7" fmla="*/ 2147483647 h 297"/>
              <a:gd name="T8" fmla="*/ 2147483647 w 341"/>
              <a:gd name="T9" fmla="*/ 2147483647 h 297"/>
              <a:gd name="T10" fmla="*/ 2147483647 w 341"/>
              <a:gd name="T11" fmla="*/ 2147483647 h 297"/>
              <a:gd name="T12" fmla="*/ 2147483647 w 341"/>
              <a:gd name="T13" fmla="*/ 2147483647 h 297"/>
              <a:gd name="T14" fmla="*/ 2147483647 w 341"/>
              <a:gd name="T15" fmla="*/ 2147483647 h 297"/>
              <a:gd name="T16" fmla="*/ 2147483647 w 341"/>
              <a:gd name="T17" fmla="*/ 2147483647 h 297"/>
              <a:gd name="T18" fmla="*/ 2147483647 w 341"/>
              <a:gd name="T19" fmla="*/ 2147483647 h 297"/>
              <a:gd name="T20" fmla="*/ 2147483647 w 341"/>
              <a:gd name="T21" fmla="*/ 2147483647 h 297"/>
              <a:gd name="T22" fmla="*/ 0 w 341"/>
              <a:gd name="T23" fmla="*/ 0 h 2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1"/>
              <a:gd name="T37" fmla="*/ 0 h 297"/>
              <a:gd name="T38" fmla="*/ 341 w 341"/>
              <a:gd name="T39" fmla="*/ 297 h 2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1" h="297">
                <a:moveTo>
                  <a:pt x="0" y="0"/>
                </a:moveTo>
                <a:lnTo>
                  <a:pt x="306" y="0"/>
                </a:lnTo>
                <a:lnTo>
                  <a:pt x="294" y="40"/>
                </a:lnTo>
                <a:lnTo>
                  <a:pt x="341" y="42"/>
                </a:lnTo>
                <a:lnTo>
                  <a:pt x="299" y="145"/>
                </a:lnTo>
                <a:lnTo>
                  <a:pt x="254" y="210"/>
                </a:lnTo>
                <a:lnTo>
                  <a:pt x="227" y="297"/>
                </a:lnTo>
                <a:lnTo>
                  <a:pt x="48" y="297"/>
                </a:lnTo>
                <a:lnTo>
                  <a:pt x="45" y="257"/>
                </a:lnTo>
                <a:lnTo>
                  <a:pt x="12" y="249"/>
                </a:lnTo>
                <a:lnTo>
                  <a:pt x="12" y="62"/>
                </a:lnTo>
                <a:lnTo>
                  <a:pt x="0"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89" name="Freeform 97">
            <a:extLst>
              <a:ext uri="{FF2B5EF4-FFF2-40B4-BE49-F238E27FC236}">
                <a16:creationId xmlns:a16="http://schemas.microsoft.com/office/drawing/2014/main" id="{324543AC-C342-0B41-852C-5A47B57333C3}"/>
              </a:ext>
            </a:extLst>
          </p:cNvPr>
          <p:cNvSpPr>
            <a:spLocks/>
          </p:cNvSpPr>
          <p:nvPr/>
        </p:nvSpPr>
        <p:spPr bwMode="auto">
          <a:xfrm>
            <a:off x="6648854" y="2436391"/>
            <a:ext cx="482203" cy="118944"/>
          </a:xfrm>
          <a:custGeom>
            <a:avLst/>
            <a:gdLst>
              <a:gd name="T0" fmla="*/ 2147483647 w 575"/>
              <a:gd name="T1" fmla="*/ 2147483647 h 148"/>
              <a:gd name="T2" fmla="*/ 2147483647 w 575"/>
              <a:gd name="T3" fmla="*/ 2147483647 h 148"/>
              <a:gd name="T4" fmla="*/ 2147483647 w 575"/>
              <a:gd name="T5" fmla="*/ 0 h 148"/>
              <a:gd name="T6" fmla="*/ 2147483647 w 575"/>
              <a:gd name="T7" fmla="*/ 0 h 148"/>
              <a:gd name="T8" fmla="*/ 2147483647 w 575"/>
              <a:gd name="T9" fmla="*/ 2147483647 h 148"/>
              <a:gd name="T10" fmla="*/ 2147483647 w 575"/>
              <a:gd name="T11" fmla="*/ 2147483647 h 148"/>
              <a:gd name="T12" fmla="*/ 2147483647 w 575"/>
              <a:gd name="T13" fmla="*/ 2147483647 h 148"/>
              <a:gd name="T14" fmla="*/ 0 w 575"/>
              <a:gd name="T15" fmla="*/ 2147483647 h 148"/>
              <a:gd name="T16" fmla="*/ 2147483647 w 575"/>
              <a:gd name="T17" fmla="*/ 2147483647 h 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48"/>
              <a:gd name="T29" fmla="*/ 575 w 575"/>
              <a:gd name="T30" fmla="*/ 148 h 1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48">
                <a:moveTo>
                  <a:pt x="51" y="16"/>
                </a:moveTo>
                <a:lnTo>
                  <a:pt x="151" y="16"/>
                </a:lnTo>
                <a:lnTo>
                  <a:pt x="151" y="0"/>
                </a:lnTo>
                <a:lnTo>
                  <a:pt x="575" y="0"/>
                </a:lnTo>
                <a:lnTo>
                  <a:pt x="569" y="36"/>
                </a:lnTo>
                <a:lnTo>
                  <a:pt x="397" y="105"/>
                </a:lnTo>
                <a:lnTo>
                  <a:pt x="381" y="148"/>
                </a:lnTo>
                <a:lnTo>
                  <a:pt x="0" y="147"/>
                </a:lnTo>
                <a:lnTo>
                  <a:pt x="51" y="16"/>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90" name="Freeform 98">
            <a:extLst>
              <a:ext uri="{FF2B5EF4-FFF2-40B4-BE49-F238E27FC236}">
                <a16:creationId xmlns:a16="http://schemas.microsoft.com/office/drawing/2014/main" id="{B405DC76-1224-6846-ADF3-5B445B3A4BE9}"/>
              </a:ext>
            </a:extLst>
          </p:cNvPr>
          <p:cNvSpPr>
            <a:spLocks/>
          </p:cNvSpPr>
          <p:nvPr/>
        </p:nvSpPr>
        <p:spPr bwMode="auto">
          <a:xfrm>
            <a:off x="6968179" y="2436391"/>
            <a:ext cx="502563" cy="186452"/>
          </a:xfrm>
          <a:custGeom>
            <a:avLst/>
            <a:gdLst>
              <a:gd name="T0" fmla="*/ 2147483647 w 599"/>
              <a:gd name="T1" fmla="*/ 0 h 236"/>
              <a:gd name="T2" fmla="*/ 2147483647 w 599"/>
              <a:gd name="T3" fmla="*/ 0 h 236"/>
              <a:gd name="T4" fmla="*/ 2147483647 w 599"/>
              <a:gd name="T5" fmla="*/ 2147483647 h 236"/>
              <a:gd name="T6" fmla="*/ 2147483647 w 599"/>
              <a:gd name="T7" fmla="*/ 2147483647 h 236"/>
              <a:gd name="T8" fmla="*/ 2147483647 w 599"/>
              <a:gd name="T9" fmla="*/ 2147483647 h 236"/>
              <a:gd name="T10" fmla="*/ 2147483647 w 599"/>
              <a:gd name="T11" fmla="*/ 2147483647 h 236"/>
              <a:gd name="T12" fmla="*/ 2147483647 w 599"/>
              <a:gd name="T13" fmla="*/ 2147483647 h 236"/>
              <a:gd name="T14" fmla="*/ 2147483647 w 599"/>
              <a:gd name="T15" fmla="*/ 2147483647 h 236"/>
              <a:gd name="T16" fmla="*/ 2147483647 w 599"/>
              <a:gd name="T17" fmla="*/ 2147483647 h 236"/>
              <a:gd name="T18" fmla="*/ 2147483647 w 599"/>
              <a:gd name="T19" fmla="*/ 2147483647 h 236"/>
              <a:gd name="T20" fmla="*/ 2147483647 w 599"/>
              <a:gd name="T21" fmla="*/ 2147483647 h 236"/>
              <a:gd name="T22" fmla="*/ 0 w 599"/>
              <a:gd name="T23" fmla="*/ 2147483647 h 236"/>
              <a:gd name="T24" fmla="*/ 2147483647 w 599"/>
              <a:gd name="T25" fmla="*/ 2147483647 h 236"/>
              <a:gd name="T26" fmla="*/ 2147483647 w 599"/>
              <a:gd name="T27" fmla="*/ 2147483647 h 236"/>
              <a:gd name="T28" fmla="*/ 2147483647 w 599"/>
              <a:gd name="T29" fmla="*/ 0 h 2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99"/>
              <a:gd name="T46" fmla="*/ 0 h 236"/>
              <a:gd name="T47" fmla="*/ 599 w 599"/>
              <a:gd name="T48" fmla="*/ 236 h 2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99" h="236">
                <a:moveTo>
                  <a:pt x="191" y="0"/>
                </a:moveTo>
                <a:lnTo>
                  <a:pt x="569" y="0"/>
                </a:lnTo>
                <a:lnTo>
                  <a:pt x="599" y="74"/>
                </a:lnTo>
                <a:lnTo>
                  <a:pt x="533" y="145"/>
                </a:lnTo>
                <a:lnTo>
                  <a:pt x="438" y="175"/>
                </a:lnTo>
                <a:lnTo>
                  <a:pt x="400" y="236"/>
                </a:lnTo>
                <a:lnTo>
                  <a:pt x="307" y="135"/>
                </a:lnTo>
                <a:lnTo>
                  <a:pt x="233" y="135"/>
                </a:lnTo>
                <a:lnTo>
                  <a:pt x="220" y="115"/>
                </a:lnTo>
                <a:lnTo>
                  <a:pt x="120" y="115"/>
                </a:lnTo>
                <a:lnTo>
                  <a:pt x="87" y="148"/>
                </a:lnTo>
                <a:lnTo>
                  <a:pt x="0" y="147"/>
                </a:lnTo>
                <a:lnTo>
                  <a:pt x="14" y="106"/>
                </a:lnTo>
                <a:lnTo>
                  <a:pt x="184" y="36"/>
                </a:lnTo>
                <a:lnTo>
                  <a:pt x="191"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91" name="Freeform 99">
            <a:extLst>
              <a:ext uri="{FF2B5EF4-FFF2-40B4-BE49-F238E27FC236}">
                <a16:creationId xmlns:a16="http://schemas.microsoft.com/office/drawing/2014/main" id="{EE933C79-1F2A-A346-9319-F5907B250ABA}"/>
              </a:ext>
            </a:extLst>
          </p:cNvPr>
          <p:cNvSpPr>
            <a:spLocks/>
          </p:cNvSpPr>
          <p:nvPr/>
        </p:nvSpPr>
        <p:spPr bwMode="auto">
          <a:xfrm>
            <a:off x="7030330" y="2528546"/>
            <a:ext cx="273248" cy="221814"/>
          </a:xfrm>
          <a:custGeom>
            <a:avLst/>
            <a:gdLst>
              <a:gd name="T0" fmla="*/ 2147483647 w 327"/>
              <a:gd name="T1" fmla="*/ 2147483647 h 283"/>
              <a:gd name="T2" fmla="*/ 2147483647 w 327"/>
              <a:gd name="T3" fmla="*/ 0 h 283"/>
              <a:gd name="T4" fmla="*/ 2147483647 w 327"/>
              <a:gd name="T5" fmla="*/ 0 h 283"/>
              <a:gd name="T6" fmla="*/ 2147483647 w 327"/>
              <a:gd name="T7" fmla="*/ 2147483647 h 283"/>
              <a:gd name="T8" fmla="*/ 2147483647 w 327"/>
              <a:gd name="T9" fmla="*/ 2147483647 h 283"/>
              <a:gd name="T10" fmla="*/ 2147483647 w 327"/>
              <a:gd name="T11" fmla="*/ 2147483647 h 283"/>
              <a:gd name="T12" fmla="*/ 2147483647 w 327"/>
              <a:gd name="T13" fmla="*/ 2147483647 h 283"/>
              <a:gd name="T14" fmla="*/ 2147483647 w 327"/>
              <a:gd name="T15" fmla="*/ 2147483647 h 283"/>
              <a:gd name="T16" fmla="*/ 2147483647 w 327"/>
              <a:gd name="T17" fmla="*/ 2147483647 h 283"/>
              <a:gd name="T18" fmla="*/ 2147483647 w 327"/>
              <a:gd name="T19" fmla="*/ 2147483647 h 283"/>
              <a:gd name="T20" fmla="*/ 0 w 327"/>
              <a:gd name="T21" fmla="*/ 2147483647 h 283"/>
              <a:gd name="T22" fmla="*/ 2147483647 w 327"/>
              <a:gd name="T23" fmla="*/ 2147483647 h 2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7"/>
              <a:gd name="T37" fmla="*/ 0 h 283"/>
              <a:gd name="T38" fmla="*/ 327 w 327"/>
              <a:gd name="T39" fmla="*/ 283 h 28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7" h="283">
                <a:moveTo>
                  <a:pt x="13" y="34"/>
                </a:moveTo>
                <a:lnTo>
                  <a:pt x="47" y="0"/>
                </a:lnTo>
                <a:lnTo>
                  <a:pt x="147" y="0"/>
                </a:lnTo>
                <a:lnTo>
                  <a:pt x="158" y="20"/>
                </a:lnTo>
                <a:lnTo>
                  <a:pt x="234" y="20"/>
                </a:lnTo>
                <a:lnTo>
                  <a:pt x="327" y="121"/>
                </a:lnTo>
                <a:lnTo>
                  <a:pt x="242" y="210"/>
                </a:lnTo>
                <a:lnTo>
                  <a:pt x="178" y="232"/>
                </a:lnTo>
                <a:lnTo>
                  <a:pt x="170" y="283"/>
                </a:lnTo>
                <a:lnTo>
                  <a:pt x="137" y="224"/>
                </a:lnTo>
                <a:lnTo>
                  <a:pt x="0" y="62"/>
                </a:lnTo>
                <a:lnTo>
                  <a:pt x="13" y="34"/>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92" name="Freeform 100">
            <a:extLst>
              <a:ext uri="{FF2B5EF4-FFF2-40B4-BE49-F238E27FC236}">
                <a16:creationId xmlns:a16="http://schemas.microsoft.com/office/drawing/2014/main" id="{CCABCDFD-CC09-724E-9FE8-359664D74E94}"/>
              </a:ext>
            </a:extLst>
          </p:cNvPr>
          <p:cNvSpPr>
            <a:spLocks/>
          </p:cNvSpPr>
          <p:nvPr/>
        </p:nvSpPr>
        <p:spPr bwMode="auto">
          <a:xfrm>
            <a:off x="6910315" y="2553192"/>
            <a:ext cx="262533" cy="285035"/>
          </a:xfrm>
          <a:custGeom>
            <a:avLst/>
            <a:gdLst>
              <a:gd name="T0" fmla="*/ 0 w 313"/>
              <a:gd name="T1" fmla="*/ 0 h 360"/>
              <a:gd name="T2" fmla="*/ 2147483647 w 313"/>
              <a:gd name="T3" fmla="*/ 0 h 360"/>
              <a:gd name="T4" fmla="*/ 2147483647 w 313"/>
              <a:gd name="T5" fmla="*/ 2147483647 h 360"/>
              <a:gd name="T6" fmla="*/ 2147483647 w 313"/>
              <a:gd name="T7" fmla="*/ 2147483647 h 360"/>
              <a:gd name="T8" fmla="*/ 2147483647 w 313"/>
              <a:gd name="T9" fmla="*/ 2147483647 h 360"/>
              <a:gd name="T10" fmla="*/ 2147483647 w 313"/>
              <a:gd name="T11" fmla="*/ 2147483647 h 360"/>
              <a:gd name="T12" fmla="*/ 2147483647 w 313"/>
              <a:gd name="T13" fmla="*/ 2147483647 h 360"/>
              <a:gd name="T14" fmla="*/ 2147483647 w 313"/>
              <a:gd name="T15" fmla="*/ 2147483647 h 360"/>
              <a:gd name="T16" fmla="*/ 2147483647 w 313"/>
              <a:gd name="T17" fmla="*/ 2147483647 h 360"/>
              <a:gd name="T18" fmla="*/ 2147483647 w 313"/>
              <a:gd name="T19" fmla="*/ 2147483647 h 360"/>
              <a:gd name="T20" fmla="*/ 0 w 313"/>
              <a:gd name="T21" fmla="*/ 0 h 3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3"/>
              <a:gd name="T34" fmla="*/ 0 h 360"/>
              <a:gd name="T35" fmla="*/ 313 w 313"/>
              <a:gd name="T36" fmla="*/ 360 h 3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3" h="360">
                <a:moveTo>
                  <a:pt x="0" y="0"/>
                </a:moveTo>
                <a:lnTo>
                  <a:pt x="157" y="0"/>
                </a:lnTo>
                <a:lnTo>
                  <a:pt x="144" y="27"/>
                </a:lnTo>
                <a:lnTo>
                  <a:pt x="280" y="191"/>
                </a:lnTo>
                <a:lnTo>
                  <a:pt x="313" y="250"/>
                </a:lnTo>
                <a:lnTo>
                  <a:pt x="277" y="359"/>
                </a:lnTo>
                <a:lnTo>
                  <a:pt x="55" y="360"/>
                </a:lnTo>
                <a:lnTo>
                  <a:pt x="31" y="312"/>
                </a:lnTo>
                <a:lnTo>
                  <a:pt x="20" y="256"/>
                </a:lnTo>
                <a:lnTo>
                  <a:pt x="42" y="225"/>
                </a:lnTo>
                <a:lnTo>
                  <a:pt x="0"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93" name="Freeform 101">
            <a:extLst>
              <a:ext uri="{FF2B5EF4-FFF2-40B4-BE49-F238E27FC236}">
                <a16:creationId xmlns:a16="http://schemas.microsoft.com/office/drawing/2014/main" id="{702666AC-56FA-0849-A432-A64FFF35638F}"/>
              </a:ext>
            </a:extLst>
          </p:cNvPr>
          <p:cNvSpPr>
            <a:spLocks/>
          </p:cNvSpPr>
          <p:nvPr/>
        </p:nvSpPr>
        <p:spPr bwMode="auto">
          <a:xfrm>
            <a:off x="6583488" y="2553192"/>
            <a:ext cx="190738" cy="318254"/>
          </a:xfrm>
          <a:custGeom>
            <a:avLst/>
            <a:gdLst>
              <a:gd name="T0" fmla="*/ 2147483647 w 227"/>
              <a:gd name="T1" fmla="*/ 0 h 401"/>
              <a:gd name="T2" fmla="*/ 2147483647 w 227"/>
              <a:gd name="T3" fmla="*/ 0 h 401"/>
              <a:gd name="T4" fmla="*/ 2147483647 w 227"/>
              <a:gd name="T5" fmla="*/ 2147483647 h 401"/>
              <a:gd name="T6" fmla="*/ 2147483647 w 227"/>
              <a:gd name="T7" fmla="*/ 2147483647 h 401"/>
              <a:gd name="T8" fmla="*/ 2147483647 w 227"/>
              <a:gd name="T9" fmla="*/ 2147483647 h 401"/>
              <a:gd name="T10" fmla="*/ 2147483647 w 227"/>
              <a:gd name="T11" fmla="*/ 2147483647 h 401"/>
              <a:gd name="T12" fmla="*/ 0 w 227"/>
              <a:gd name="T13" fmla="*/ 2147483647 h 401"/>
              <a:gd name="T14" fmla="*/ 2147483647 w 227"/>
              <a:gd name="T15" fmla="*/ 2147483647 h 401"/>
              <a:gd name="T16" fmla="*/ 2147483647 w 227"/>
              <a:gd name="T17" fmla="*/ 2147483647 h 401"/>
              <a:gd name="T18" fmla="*/ 2147483647 w 227"/>
              <a:gd name="T19" fmla="*/ 2147483647 h 401"/>
              <a:gd name="T20" fmla="*/ 2147483647 w 227"/>
              <a:gd name="T21" fmla="*/ 0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7"/>
              <a:gd name="T34" fmla="*/ 0 h 401"/>
              <a:gd name="T35" fmla="*/ 227 w 227"/>
              <a:gd name="T36" fmla="*/ 401 h 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7" h="401">
                <a:moveTo>
                  <a:pt x="76" y="0"/>
                </a:moveTo>
                <a:lnTo>
                  <a:pt x="227" y="0"/>
                </a:lnTo>
                <a:lnTo>
                  <a:pt x="178" y="267"/>
                </a:lnTo>
                <a:lnTo>
                  <a:pt x="176" y="371"/>
                </a:lnTo>
                <a:lnTo>
                  <a:pt x="129" y="401"/>
                </a:lnTo>
                <a:lnTo>
                  <a:pt x="105" y="332"/>
                </a:lnTo>
                <a:lnTo>
                  <a:pt x="0" y="332"/>
                </a:lnTo>
                <a:lnTo>
                  <a:pt x="33" y="217"/>
                </a:lnTo>
                <a:lnTo>
                  <a:pt x="1" y="157"/>
                </a:lnTo>
                <a:lnTo>
                  <a:pt x="31" y="60"/>
                </a:lnTo>
                <a:lnTo>
                  <a:pt x="76"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94" name="Freeform 102">
            <a:extLst>
              <a:ext uri="{FF2B5EF4-FFF2-40B4-BE49-F238E27FC236}">
                <a16:creationId xmlns:a16="http://schemas.microsoft.com/office/drawing/2014/main" id="{B61E5B55-2665-E848-834D-EF0697656123}"/>
              </a:ext>
            </a:extLst>
          </p:cNvPr>
          <p:cNvSpPr>
            <a:spLocks/>
          </p:cNvSpPr>
          <p:nvPr/>
        </p:nvSpPr>
        <p:spPr bwMode="auto">
          <a:xfrm>
            <a:off x="6784942" y="2800723"/>
            <a:ext cx="457557" cy="376119"/>
          </a:xfrm>
          <a:custGeom>
            <a:avLst/>
            <a:gdLst>
              <a:gd name="T0" fmla="*/ 2147483647 w 547"/>
              <a:gd name="T1" fmla="*/ 0 h 478"/>
              <a:gd name="T2" fmla="*/ 2147483647 w 547"/>
              <a:gd name="T3" fmla="*/ 0 h 478"/>
              <a:gd name="T4" fmla="*/ 2147483647 w 547"/>
              <a:gd name="T5" fmla="*/ 2147483647 h 478"/>
              <a:gd name="T6" fmla="*/ 2147483647 w 547"/>
              <a:gd name="T7" fmla="*/ 2147483647 h 478"/>
              <a:gd name="T8" fmla="*/ 2147483647 w 547"/>
              <a:gd name="T9" fmla="*/ 2147483647 h 478"/>
              <a:gd name="T10" fmla="*/ 2147483647 w 547"/>
              <a:gd name="T11" fmla="*/ 2147483647 h 478"/>
              <a:gd name="T12" fmla="*/ 2147483647 w 547"/>
              <a:gd name="T13" fmla="*/ 2147483647 h 478"/>
              <a:gd name="T14" fmla="*/ 2147483647 w 547"/>
              <a:gd name="T15" fmla="*/ 2147483647 h 478"/>
              <a:gd name="T16" fmla="*/ 2147483647 w 547"/>
              <a:gd name="T17" fmla="*/ 2147483647 h 478"/>
              <a:gd name="T18" fmla="*/ 2147483647 w 547"/>
              <a:gd name="T19" fmla="*/ 2147483647 h 478"/>
              <a:gd name="T20" fmla="*/ 2147483647 w 547"/>
              <a:gd name="T21" fmla="*/ 2147483647 h 478"/>
              <a:gd name="T22" fmla="*/ 2147483647 w 547"/>
              <a:gd name="T23" fmla="*/ 2147483647 h 478"/>
              <a:gd name="T24" fmla="*/ 2147483647 w 547"/>
              <a:gd name="T25" fmla="*/ 2147483647 h 478"/>
              <a:gd name="T26" fmla="*/ 2147483647 w 547"/>
              <a:gd name="T27" fmla="*/ 2147483647 h 478"/>
              <a:gd name="T28" fmla="*/ 2147483647 w 547"/>
              <a:gd name="T29" fmla="*/ 2147483647 h 478"/>
              <a:gd name="T30" fmla="*/ 2147483647 w 547"/>
              <a:gd name="T31" fmla="*/ 2147483647 h 478"/>
              <a:gd name="T32" fmla="*/ 2147483647 w 547"/>
              <a:gd name="T33" fmla="*/ 2147483647 h 478"/>
              <a:gd name="T34" fmla="*/ 0 w 547"/>
              <a:gd name="T35" fmla="*/ 2147483647 h 478"/>
              <a:gd name="T36" fmla="*/ 2147483647 w 547"/>
              <a:gd name="T37" fmla="*/ 0 h 4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7"/>
              <a:gd name="T58" fmla="*/ 0 h 478"/>
              <a:gd name="T59" fmla="*/ 547 w 547"/>
              <a:gd name="T60" fmla="*/ 478 h 4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7" h="478">
                <a:moveTo>
                  <a:pt x="2" y="0"/>
                </a:moveTo>
                <a:lnTo>
                  <a:pt x="182" y="0"/>
                </a:lnTo>
                <a:lnTo>
                  <a:pt x="206" y="48"/>
                </a:lnTo>
                <a:lnTo>
                  <a:pt x="424" y="48"/>
                </a:lnTo>
                <a:lnTo>
                  <a:pt x="430" y="90"/>
                </a:lnTo>
                <a:lnTo>
                  <a:pt x="507" y="229"/>
                </a:lnTo>
                <a:lnTo>
                  <a:pt x="537" y="330"/>
                </a:lnTo>
                <a:lnTo>
                  <a:pt x="547" y="400"/>
                </a:lnTo>
                <a:lnTo>
                  <a:pt x="471" y="472"/>
                </a:lnTo>
                <a:lnTo>
                  <a:pt x="408" y="478"/>
                </a:lnTo>
                <a:lnTo>
                  <a:pt x="390" y="332"/>
                </a:lnTo>
                <a:lnTo>
                  <a:pt x="370" y="334"/>
                </a:lnTo>
                <a:lnTo>
                  <a:pt x="308" y="246"/>
                </a:lnTo>
                <a:lnTo>
                  <a:pt x="322" y="173"/>
                </a:lnTo>
                <a:lnTo>
                  <a:pt x="252" y="94"/>
                </a:lnTo>
                <a:lnTo>
                  <a:pt x="160" y="117"/>
                </a:lnTo>
                <a:lnTo>
                  <a:pt x="89" y="54"/>
                </a:lnTo>
                <a:lnTo>
                  <a:pt x="0" y="52"/>
                </a:lnTo>
                <a:lnTo>
                  <a:pt x="2"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dirty="0"/>
          </a:p>
        </p:txBody>
      </p:sp>
      <p:sp>
        <p:nvSpPr>
          <p:cNvPr id="95" name="Freeform 103">
            <a:extLst>
              <a:ext uri="{FF2B5EF4-FFF2-40B4-BE49-F238E27FC236}">
                <a16:creationId xmlns:a16="http://schemas.microsoft.com/office/drawing/2014/main" id="{1346424A-071D-C14D-9867-C85CA56EEB08}"/>
              </a:ext>
            </a:extLst>
          </p:cNvPr>
          <p:cNvSpPr>
            <a:spLocks/>
          </p:cNvSpPr>
          <p:nvPr/>
        </p:nvSpPr>
        <p:spPr bwMode="auto">
          <a:xfrm>
            <a:off x="6731363" y="2553191"/>
            <a:ext cx="213242" cy="294680"/>
          </a:xfrm>
          <a:custGeom>
            <a:avLst/>
            <a:gdLst>
              <a:gd name="T0" fmla="*/ 2147483647 w 255"/>
              <a:gd name="T1" fmla="*/ 0 h 371"/>
              <a:gd name="T2" fmla="*/ 2147483647 w 255"/>
              <a:gd name="T3" fmla="*/ 0 h 371"/>
              <a:gd name="T4" fmla="*/ 2147483647 w 255"/>
              <a:gd name="T5" fmla="*/ 2147483647 h 371"/>
              <a:gd name="T6" fmla="*/ 2147483647 w 255"/>
              <a:gd name="T7" fmla="*/ 2147483647 h 371"/>
              <a:gd name="T8" fmla="*/ 2147483647 w 255"/>
              <a:gd name="T9" fmla="*/ 2147483647 h 371"/>
              <a:gd name="T10" fmla="*/ 2147483647 w 255"/>
              <a:gd name="T11" fmla="*/ 2147483647 h 371"/>
              <a:gd name="T12" fmla="*/ 2147483647 w 255"/>
              <a:gd name="T13" fmla="*/ 2147483647 h 371"/>
              <a:gd name="T14" fmla="*/ 0 w 255"/>
              <a:gd name="T15" fmla="*/ 2147483647 h 371"/>
              <a:gd name="T16" fmla="*/ 2147483647 w 255"/>
              <a:gd name="T17" fmla="*/ 2147483647 h 371"/>
              <a:gd name="T18" fmla="*/ 2147483647 w 255"/>
              <a:gd name="T19" fmla="*/ 0 h 3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371"/>
              <a:gd name="T32" fmla="*/ 255 w 255"/>
              <a:gd name="T33" fmla="*/ 371 h 3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371">
                <a:moveTo>
                  <a:pt x="52" y="0"/>
                </a:moveTo>
                <a:lnTo>
                  <a:pt x="212" y="0"/>
                </a:lnTo>
                <a:lnTo>
                  <a:pt x="255" y="227"/>
                </a:lnTo>
                <a:lnTo>
                  <a:pt x="234" y="257"/>
                </a:lnTo>
                <a:lnTo>
                  <a:pt x="244" y="310"/>
                </a:lnTo>
                <a:lnTo>
                  <a:pt x="66" y="310"/>
                </a:lnTo>
                <a:lnTo>
                  <a:pt x="63" y="362"/>
                </a:lnTo>
                <a:lnTo>
                  <a:pt x="0" y="371"/>
                </a:lnTo>
                <a:lnTo>
                  <a:pt x="2" y="267"/>
                </a:lnTo>
                <a:lnTo>
                  <a:pt x="52" y="0"/>
                </a:lnTo>
                <a:close/>
              </a:path>
            </a:pathLst>
          </a:custGeom>
          <a:solidFill>
            <a:schemeClr val="bg2"/>
          </a:solidFill>
          <a:ln w="6350" cmpd="sng">
            <a:solidFill>
              <a:schemeClr val="tx1"/>
            </a:solidFill>
            <a:prstDash val="solid"/>
            <a:round/>
            <a:headEnd/>
            <a:tailEnd/>
          </a:ln>
        </p:spPr>
        <p:txBody>
          <a:bodyPr/>
          <a:lstStyle/>
          <a:p>
            <a:endParaRPr lang="en-US" sz="1215"/>
          </a:p>
        </p:txBody>
      </p:sp>
      <p:sp>
        <p:nvSpPr>
          <p:cNvPr id="96" name="Freeform 104">
            <a:extLst>
              <a:ext uri="{FF2B5EF4-FFF2-40B4-BE49-F238E27FC236}">
                <a16:creationId xmlns:a16="http://schemas.microsoft.com/office/drawing/2014/main" id="{6C07DD82-2109-AD49-83B5-31550A5435A5}"/>
              </a:ext>
            </a:extLst>
          </p:cNvPr>
          <p:cNvSpPr>
            <a:spLocks/>
          </p:cNvSpPr>
          <p:nvPr/>
        </p:nvSpPr>
        <p:spPr bwMode="auto">
          <a:xfrm>
            <a:off x="6433469" y="2673206"/>
            <a:ext cx="280750" cy="252889"/>
          </a:xfrm>
          <a:custGeom>
            <a:avLst/>
            <a:gdLst>
              <a:gd name="T0" fmla="*/ 2147483647 w 334"/>
              <a:gd name="T1" fmla="*/ 0 h 322"/>
              <a:gd name="T2" fmla="*/ 2147483647 w 334"/>
              <a:gd name="T3" fmla="*/ 0 h 322"/>
              <a:gd name="T4" fmla="*/ 2147483647 w 334"/>
              <a:gd name="T5" fmla="*/ 2147483647 h 322"/>
              <a:gd name="T6" fmla="*/ 2147483647 w 334"/>
              <a:gd name="T7" fmla="*/ 2147483647 h 322"/>
              <a:gd name="T8" fmla="*/ 2147483647 w 334"/>
              <a:gd name="T9" fmla="*/ 2147483647 h 322"/>
              <a:gd name="T10" fmla="*/ 2147483647 w 334"/>
              <a:gd name="T11" fmla="*/ 2147483647 h 322"/>
              <a:gd name="T12" fmla="*/ 2147483647 w 334"/>
              <a:gd name="T13" fmla="*/ 2147483647 h 322"/>
              <a:gd name="T14" fmla="*/ 2147483647 w 334"/>
              <a:gd name="T15" fmla="*/ 2147483647 h 322"/>
              <a:gd name="T16" fmla="*/ 2147483647 w 334"/>
              <a:gd name="T17" fmla="*/ 2147483647 h 322"/>
              <a:gd name="T18" fmla="*/ 2147483647 w 334"/>
              <a:gd name="T19" fmla="*/ 2147483647 h 322"/>
              <a:gd name="T20" fmla="*/ 0 w 334"/>
              <a:gd name="T21" fmla="*/ 2147483647 h 322"/>
              <a:gd name="T22" fmla="*/ 2147483647 w 334"/>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4"/>
              <a:gd name="T37" fmla="*/ 0 h 322"/>
              <a:gd name="T38" fmla="*/ 334 w 334"/>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4" h="322">
                <a:moveTo>
                  <a:pt x="3" y="0"/>
                </a:moveTo>
                <a:lnTo>
                  <a:pt x="182" y="0"/>
                </a:lnTo>
                <a:lnTo>
                  <a:pt x="213" y="69"/>
                </a:lnTo>
                <a:lnTo>
                  <a:pt x="180" y="178"/>
                </a:lnTo>
                <a:lnTo>
                  <a:pt x="285" y="178"/>
                </a:lnTo>
                <a:lnTo>
                  <a:pt x="309" y="249"/>
                </a:lnTo>
                <a:lnTo>
                  <a:pt x="334" y="322"/>
                </a:lnTo>
                <a:lnTo>
                  <a:pt x="193" y="314"/>
                </a:lnTo>
                <a:lnTo>
                  <a:pt x="23" y="250"/>
                </a:lnTo>
                <a:lnTo>
                  <a:pt x="43" y="200"/>
                </a:lnTo>
                <a:lnTo>
                  <a:pt x="0" y="99"/>
                </a:lnTo>
                <a:lnTo>
                  <a:pt x="3"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97" name="Freeform 105">
            <a:extLst>
              <a:ext uri="{FF2B5EF4-FFF2-40B4-BE49-F238E27FC236}">
                <a16:creationId xmlns:a16="http://schemas.microsoft.com/office/drawing/2014/main" id="{DB5E9423-3747-334C-A011-DA260A9B47AD}"/>
              </a:ext>
            </a:extLst>
          </p:cNvPr>
          <p:cNvSpPr>
            <a:spLocks/>
          </p:cNvSpPr>
          <p:nvPr/>
        </p:nvSpPr>
        <p:spPr bwMode="auto">
          <a:xfrm>
            <a:off x="5921262" y="2407460"/>
            <a:ext cx="487562" cy="231458"/>
          </a:xfrm>
          <a:custGeom>
            <a:avLst/>
            <a:gdLst>
              <a:gd name="T0" fmla="*/ 0 w 583"/>
              <a:gd name="T1" fmla="*/ 0 h 294"/>
              <a:gd name="T2" fmla="*/ 2147483647 w 583"/>
              <a:gd name="T3" fmla="*/ 0 h 294"/>
              <a:gd name="T4" fmla="*/ 2147483647 w 583"/>
              <a:gd name="T5" fmla="*/ 2147483647 h 294"/>
              <a:gd name="T6" fmla="*/ 2147483647 w 583"/>
              <a:gd name="T7" fmla="*/ 2147483647 h 294"/>
              <a:gd name="T8" fmla="*/ 2147483647 w 583"/>
              <a:gd name="T9" fmla="*/ 2147483647 h 294"/>
              <a:gd name="T10" fmla="*/ 2147483647 w 583"/>
              <a:gd name="T11" fmla="*/ 2147483647 h 294"/>
              <a:gd name="T12" fmla="*/ 2147483647 w 583"/>
              <a:gd name="T13" fmla="*/ 2147483647 h 294"/>
              <a:gd name="T14" fmla="*/ 2147483647 w 583"/>
              <a:gd name="T15" fmla="*/ 2147483647 h 294"/>
              <a:gd name="T16" fmla="*/ 2147483647 w 583"/>
              <a:gd name="T17" fmla="*/ 2147483647 h 294"/>
              <a:gd name="T18" fmla="*/ 0 w 583"/>
              <a:gd name="T19" fmla="*/ 2147483647 h 294"/>
              <a:gd name="T20" fmla="*/ 0 w 583"/>
              <a:gd name="T21" fmla="*/ 0 h 2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3"/>
              <a:gd name="T34" fmla="*/ 0 h 294"/>
              <a:gd name="T35" fmla="*/ 583 w 583"/>
              <a:gd name="T36" fmla="*/ 294 h 2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3" h="294">
                <a:moveTo>
                  <a:pt x="0" y="0"/>
                </a:moveTo>
                <a:lnTo>
                  <a:pt x="554" y="0"/>
                </a:lnTo>
                <a:lnTo>
                  <a:pt x="571" y="43"/>
                </a:lnTo>
                <a:lnTo>
                  <a:pt x="581" y="105"/>
                </a:lnTo>
                <a:lnTo>
                  <a:pt x="583" y="294"/>
                </a:lnTo>
                <a:lnTo>
                  <a:pt x="482" y="273"/>
                </a:lnTo>
                <a:lnTo>
                  <a:pt x="440" y="281"/>
                </a:lnTo>
                <a:lnTo>
                  <a:pt x="197" y="231"/>
                </a:lnTo>
                <a:lnTo>
                  <a:pt x="197" y="88"/>
                </a:lnTo>
                <a:lnTo>
                  <a:pt x="0" y="86"/>
                </a:lnTo>
                <a:lnTo>
                  <a:pt x="0"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98" name="Freeform 106">
            <a:extLst>
              <a:ext uri="{FF2B5EF4-FFF2-40B4-BE49-F238E27FC236}">
                <a16:creationId xmlns:a16="http://schemas.microsoft.com/office/drawing/2014/main" id="{07226696-7556-9F4A-8207-DD61DAE03D61}"/>
              </a:ext>
            </a:extLst>
          </p:cNvPr>
          <p:cNvSpPr>
            <a:spLocks/>
          </p:cNvSpPr>
          <p:nvPr/>
        </p:nvSpPr>
        <p:spPr bwMode="auto">
          <a:xfrm>
            <a:off x="5593364" y="2407460"/>
            <a:ext cx="326827" cy="379333"/>
          </a:xfrm>
          <a:custGeom>
            <a:avLst/>
            <a:gdLst>
              <a:gd name="T0" fmla="*/ 0 w 390"/>
              <a:gd name="T1" fmla="*/ 0 h 482"/>
              <a:gd name="T2" fmla="*/ 2147483647 w 390"/>
              <a:gd name="T3" fmla="*/ 0 h 482"/>
              <a:gd name="T4" fmla="*/ 2147483647 w 390"/>
              <a:gd name="T5" fmla="*/ 2147483647 h 482"/>
              <a:gd name="T6" fmla="*/ 2147483647 w 390"/>
              <a:gd name="T7" fmla="*/ 2147483647 h 482"/>
              <a:gd name="T8" fmla="*/ 2147483647 w 390"/>
              <a:gd name="T9" fmla="*/ 2147483647 h 482"/>
              <a:gd name="T10" fmla="*/ 2147483647 w 390"/>
              <a:gd name="T11" fmla="*/ 2147483647 h 482"/>
              <a:gd name="T12" fmla="*/ 2147483647 w 390"/>
              <a:gd name="T13" fmla="*/ 2147483647 h 482"/>
              <a:gd name="T14" fmla="*/ 0 w 390"/>
              <a:gd name="T15" fmla="*/ 0 h 482"/>
              <a:gd name="T16" fmla="*/ 0 60000 65536"/>
              <a:gd name="T17" fmla="*/ 0 60000 65536"/>
              <a:gd name="T18" fmla="*/ 0 60000 65536"/>
              <a:gd name="T19" fmla="*/ 0 60000 65536"/>
              <a:gd name="T20" fmla="*/ 0 60000 65536"/>
              <a:gd name="T21" fmla="*/ 0 60000 65536"/>
              <a:gd name="T22" fmla="*/ 0 60000 65536"/>
              <a:gd name="T23" fmla="*/ 0 60000 65536"/>
              <a:gd name="T24" fmla="*/ 0 w 390"/>
              <a:gd name="T25" fmla="*/ 0 h 482"/>
              <a:gd name="T26" fmla="*/ 390 w 390"/>
              <a:gd name="T27" fmla="*/ 482 h 4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0" h="482">
                <a:moveTo>
                  <a:pt x="0" y="0"/>
                </a:moveTo>
                <a:lnTo>
                  <a:pt x="390" y="0"/>
                </a:lnTo>
                <a:lnTo>
                  <a:pt x="390" y="415"/>
                </a:lnTo>
                <a:lnTo>
                  <a:pt x="137" y="415"/>
                </a:lnTo>
                <a:lnTo>
                  <a:pt x="66" y="415"/>
                </a:lnTo>
                <a:lnTo>
                  <a:pt x="66" y="482"/>
                </a:lnTo>
                <a:lnTo>
                  <a:pt x="2" y="482"/>
                </a:lnTo>
                <a:lnTo>
                  <a:pt x="0"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99" name="Freeform 107">
            <a:extLst>
              <a:ext uri="{FF2B5EF4-FFF2-40B4-BE49-F238E27FC236}">
                <a16:creationId xmlns:a16="http://schemas.microsoft.com/office/drawing/2014/main" id="{0404B1C6-C09A-5047-A4BE-428DE7B3D622}"/>
              </a:ext>
            </a:extLst>
          </p:cNvPr>
          <p:cNvSpPr>
            <a:spLocks/>
          </p:cNvSpPr>
          <p:nvPr/>
        </p:nvSpPr>
        <p:spPr bwMode="auto">
          <a:xfrm>
            <a:off x="5710165" y="2471753"/>
            <a:ext cx="762953" cy="633293"/>
          </a:xfrm>
          <a:custGeom>
            <a:avLst/>
            <a:gdLst>
              <a:gd name="T0" fmla="*/ 2147483647 w 910"/>
              <a:gd name="T1" fmla="*/ 0 h 802"/>
              <a:gd name="T2" fmla="*/ 2147483647 w 910"/>
              <a:gd name="T3" fmla="*/ 0 h 802"/>
              <a:gd name="T4" fmla="*/ 2147483647 w 910"/>
              <a:gd name="T5" fmla="*/ 2147483647 h 802"/>
              <a:gd name="T6" fmla="*/ 2147483647 w 910"/>
              <a:gd name="T7" fmla="*/ 2147483647 h 802"/>
              <a:gd name="T8" fmla="*/ 2147483647 w 910"/>
              <a:gd name="T9" fmla="*/ 2147483647 h 802"/>
              <a:gd name="T10" fmla="*/ 2147483647 w 910"/>
              <a:gd name="T11" fmla="*/ 2147483647 h 802"/>
              <a:gd name="T12" fmla="*/ 2147483647 w 910"/>
              <a:gd name="T13" fmla="*/ 2147483647 h 802"/>
              <a:gd name="T14" fmla="*/ 2147483647 w 910"/>
              <a:gd name="T15" fmla="*/ 2147483647 h 802"/>
              <a:gd name="T16" fmla="*/ 2147483647 w 910"/>
              <a:gd name="T17" fmla="*/ 2147483647 h 802"/>
              <a:gd name="T18" fmla="*/ 2147483647 w 910"/>
              <a:gd name="T19" fmla="*/ 2147483647 h 802"/>
              <a:gd name="T20" fmla="*/ 2147483647 w 910"/>
              <a:gd name="T21" fmla="*/ 2147483647 h 802"/>
              <a:gd name="T22" fmla="*/ 2147483647 w 910"/>
              <a:gd name="T23" fmla="*/ 2147483647 h 802"/>
              <a:gd name="T24" fmla="*/ 2147483647 w 910"/>
              <a:gd name="T25" fmla="*/ 2147483647 h 802"/>
              <a:gd name="T26" fmla="*/ 2147483647 w 910"/>
              <a:gd name="T27" fmla="*/ 2147483647 h 802"/>
              <a:gd name="T28" fmla="*/ 2147483647 w 910"/>
              <a:gd name="T29" fmla="*/ 2147483647 h 802"/>
              <a:gd name="T30" fmla="*/ 2147483647 w 910"/>
              <a:gd name="T31" fmla="*/ 2147483647 h 802"/>
              <a:gd name="T32" fmla="*/ 2147483647 w 910"/>
              <a:gd name="T33" fmla="*/ 2147483647 h 802"/>
              <a:gd name="T34" fmla="*/ 2147483647 w 910"/>
              <a:gd name="T35" fmla="*/ 2147483647 h 802"/>
              <a:gd name="T36" fmla="*/ 2147483647 w 910"/>
              <a:gd name="T37" fmla="*/ 2147483647 h 802"/>
              <a:gd name="T38" fmla="*/ 2147483647 w 910"/>
              <a:gd name="T39" fmla="*/ 2147483647 h 802"/>
              <a:gd name="T40" fmla="*/ 0 w 910"/>
              <a:gd name="T41" fmla="*/ 2147483647 h 802"/>
              <a:gd name="T42" fmla="*/ 2147483647 w 910"/>
              <a:gd name="T43" fmla="*/ 2147483647 h 802"/>
              <a:gd name="T44" fmla="*/ 2147483647 w 910"/>
              <a:gd name="T45" fmla="*/ 0 h 8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10"/>
              <a:gd name="T70" fmla="*/ 0 h 802"/>
              <a:gd name="T71" fmla="*/ 910 w 910"/>
              <a:gd name="T72" fmla="*/ 802 h 8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10" h="802">
                <a:moveTo>
                  <a:pt x="252" y="0"/>
                </a:moveTo>
                <a:lnTo>
                  <a:pt x="449" y="0"/>
                </a:lnTo>
                <a:lnTo>
                  <a:pt x="449" y="143"/>
                </a:lnTo>
                <a:lnTo>
                  <a:pt x="692" y="194"/>
                </a:lnTo>
                <a:lnTo>
                  <a:pt x="732" y="188"/>
                </a:lnTo>
                <a:lnTo>
                  <a:pt x="836" y="209"/>
                </a:lnTo>
                <a:lnTo>
                  <a:pt x="868" y="218"/>
                </a:lnTo>
                <a:lnTo>
                  <a:pt x="865" y="356"/>
                </a:lnTo>
                <a:lnTo>
                  <a:pt x="910" y="455"/>
                </a:lnTo>
                <a:lnTo>
                  <a:pt x="890" y="505"/>
                </a:lnTo>
                <a:lnTo>
                  <a:pt x="798" y="529"/>
                </a:lnTo>
                <a:lnTo>
                  <a:pt x="672" y="632"/>
                </a:lnTo>
                <a:lnTo>
                  <a:pt x="641" y="714"/>
                </a:lnTo>
                <a:lnTo>
                  <a:pt x="657" y="802"/>
                </a:lnTo>
                <a:lnTo>
                  <a:pt x="495" y="743"/>
                </a:lnTo>
                <a:lnTo>
                  <a:pt x="389" y="567"/>
                </a:lnTo>
                <a:lnTo>
                  <a:pt x="306" y="541"/>
                </a:lnTo>
                <a:lnTo>
                  <a:pt x="260" y="589"/>
                </a:lnTo>
                <a:lnTo>
                  <a:pt x="195" y="551"/>
                </a:lnTo>
                <a:lnTo>
                  <a:pt x="135" y="442"/>
                </a:lnTo>
                <a:lnTo>
                  <a:pt x="0" y="329"/>
                </a:lnTo>
                <a:lnTo>
                  <a:pt x="252" y="329"/>
                </a:lnTo>
                <a:lnTo>
                  <a:pt x="252"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100" name="Freeform 108">
            <a:extLst>
              <a:ext uri="{FF2B5EF4-FFF2-40B4-BE49-F238E27FC236}">
                <a16:creationId xmlns:a16="http://schemas.microsoft.com/office/drawing/2014/main" id="{3E132851-60AD-354E-AEDD-E9B30AEF02AB}"/>
              </a:ext>
            </a:extLst>
          </p:cNvPr>
          <p:cNvSpPr>
            <a:spLocks/>
          </p:cNvSpPr>
          <p:nvPr/>
        </p:nvSpPr>
        <p:spPr bwMode="auto">
          <a:xfrm>
            <a:off x="5311543" y="2066703"/>
            <a:ext cx="282893" cy="337542"/>
          </a:xfrm>
          <a:custGeom>
            <a:avLst/>
            <a:gdLst>
              <a:gd name="T0" fmla="*/ 2147483647 w 335"/>
              <a:gd name="T1" fmla="*/ 2147483647 h 427"/>
              <a:gd name="T2" fmla="*/ 2147483647 w 335"/>
              <a:gd name="T3" fmla="*/ 2147483647 h 427"/>
              <a:gd name="T4" fmla="*/ 2147483647 w 335"/>
              <a:gd name="T5" fmla="*/ 2147483647 h 427"/>
              <a:gd name="T6" fmla="*/ 0 w 335"/>
              <a:gd name="T7" fmla="*/ 2147483647 h 427"/>
              <a:gd name="T8" fmla="*/ 0 w 335"/>
              <a:gd name="T9" fmla="*/ 0 h 427"/>
              <a:gd name="T10" fmla="*/ 2147483647 w 335"/>
              <a:gd name="T11" fmla="*/ 0 h 427"/>
              <a:gd name="T12" fmla="*/ 2147483647 w 335"/>
              <a:gd name="T13" fmla="*/ 2147483647 h 427"/>
              <a:gd name="T14" fmla="*/ 0 60000 65536"/>
              <a:gd name="T15" fmla="*/ 0 60000 65536"/>
              <a:gd name="T16" fmla="*/ 0 60000 65536"/>
              <a:gd name="T17" fmla="*/ 0 60000 65536"/>
              <a:gd name="T18" fmla="*/ 0 60000 65536"/>
              <a:gd name="T19" fmla="*/ 0 60000 65536"/>
              <a:gd name="T20" fmla="*/ 0 60000 65536"/>
              <a:gd name="T21" fmla="*/ 0 w 335"/>
              <a:gd name="T22" fmla="*/ 0 h 427"/>
              <a:gd name="T23" fmla="*/ 335 w 335"/>
              <a:gd name="T24" fmla="*/ 427 h 4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5" h="427">
                <a:moveTo>
                  <a:pt x="195" y="79"/>
                </a:moveTo>
                <a:lnTo>
                  <a:pt x="335" y="80"/>
                </a:lnTo>
                <a:lnTo>
                  <a:pt x="335" y="427"/>
                </a:lnTo>
                <a:lnTo>
                  <a:pt x="0" y="426"/>
                </a:lnTo>
                <a:lnTo>
                  <a:pt x="0" y="0"/>
                </a:lnTo>
                <a:lnTo>
                  <a:pt x="195" y="0"/>
                </a:lnTo>
                <a:lnTo>
                  <a:pt x="195" y="79"/>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101" name="Freeform 109">
            <a:extLst>
              <a:ext uri="{FF2B5EF4-FFF2-40B4-BE49-F238E27FC236}">
                <a16:creationId xmlns:a16="http://schemas.microsoft.com/office/drawing/2014/main" id="{E320A80A-5AFE-F44B-8D28-14489152544F}"/>
              </a:ext>
            </a:extLst>
          </p:cNvPr>
          <p:cNvSpPr>
            <a:spLocks/>
          </p:cNvSpPr>
          <p:nvPr/>
        </p:nvSpPr>
        <p:spPr bwMode="auto">
          <a:xfrm>
            <a:off x="4745758" y="1766665"/>
            <a:ext cx="420053" cy="302180"/>
          </a:xfrm>
          <a:custGeom>
            <a:avLst/>
            <a:gdLst>
              <a:gd name="T0" fmla="*/ 2147483647 w 501"/>
              <a:gd name="T1" fmla="*/ 0 h 381"/>
              <a:gd name="T2" fmla="*/ 2147483647 w 501"/>
              <a:gd name="T3" fmla="*/ 2147483647 h 381"/>
              <a:gd name="T4" fmla="*/ 2147483647 w 501"/>
              <a:gd name="T5" fmla="*/ 2147483647 h 381"/>
              <a:gd name="T6" fmla="*/ 2147483647 w 501"/>
              <a:gd name="T7" fmla="*/ 2147483647 h 381"/>
              <a:gd name="T8" fmla="*/ 2147483647 w 501"/>
              <a:gd name="T9" fmla="*/ 2147483647 h 381"/>
              <a:gd name="T10" fmla="*/ 2147483647 w 501"/>
              <a:gd name="T11" fmla="*/ 2147483647 h 381"/>
              <a:gd name="T12" fmla="*/ 2147483647 w 501"/>
              <a:gd name="T13" fmla="*/ 2147483647 h 381"/>
              <a:gd name="T14" fmla="*/ 2147483647 w 501"/>
              <a:gd name="T15" fmla="*/ 2147483647 h 381"/>
              <a:gd name="T16" fmla="*/ 2147483647 w 501"/>
              <a:gd name="T17" fmla="*/ 2147483647 h 381"/>
              <a:gd name="T18" fmla="*/ 2147483647 w 501"/>
              <a:gd name="T19" fmla="*/ 2147483647 h 381"/>
              <a:gd name="T20" fmla="*/ 0 w 501"/>
              <a:gd name="T21" fmla="*/ 2147483647 h 381"/>
              <a:gd name="T22" fmla="*/ 2147483647 w 501"/>
              <a:gd name="T23" fmla="*/ 0 h 3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1"/>
              <a:gd name="T37" fmla="*/ 0 h 381"/>
              <a:gd name="T38" fmla="*/ 501 w 501"/>
              <a:gd name="T39" fmla="*/ 381 h 3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1" h="381">
                <a:moveTo>
                  <a:pt x="32" y="0"/>
                </a:moveTo>
                <a:lnTo>
                  <a:pt x="88" y="2"/>
                </a:lnTo>
                <a:lnTo>
                  <a:pt x="101" y="51"/>
                </a:lnTo>
                <a:lnTo>
                  <a:pt x="314" y="8"/>
                </a:lnTo>
                <a:lnTo>
                  <a:pt x="477" y="8"/>
                </a:lnTo>
                <a:lnTo>
                  <a:pt x="501" y="47"/>
                </a:lnTo>
                <a:lnTo>
                  <a:pt x="467" y="190"/>
                </a:lnTo>
                <a:lnTo>
                  <a:pt x="489" y="196"/>
                </a:lnTo>
                <a:lnTo>
                  <a:pt x="489" y="381"/>
                </a:lnTo>
                <a:lnTo>
                  <a:pt x="14" y="381"/>
                </a:lnTo>
                <a:lnTo>
                  <a:pt x="0" y="299"/>
                </a:lnTo>
                <a:lnTo>
                  <a:pt x="32"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102" name="Freeform 110">
            <a:extLst>
              <a:ext uri="{FF2B5EF4-FFF2-40B4-BE49-F238E27FC236}">
                <a16:creationId xmlns:a16="http://schemas.microsoft.com/office/drawing/2014/main" id="{CCE5B7C1-F4EF-A547-99CA-28B47037B8D8}"/>
              </a:ext>
            </a:extLst>
          </p:cNvPr>
          <p:cNvSpPr>
            <a:spLocks/>
          </p:cNvSpPr>
          <p:nvPr/>
        </p:nvSpPr>
        <p:spPr bwMode="auto">
          <a:xfrm>
            <a:off x="5134735" y="1571640"/>
            <a:ext cx="341829" cy="497205"/>
          </a:xfrm>
          <a:custGeom>
            <a:avLst/>
            <a:gdLst>
              <a:gd name="T0" fmla="*/ 2147483647 w 406"/>
              <a:gd name="T1" fmla="*/ 0 h 628"/>
              <a:gd name="T2" fmla="*/ 2147483647 w 406"/>
              <a:gd name="T3" fmla="*/ 0 h 628"/>
              <a:gd name="T4" fmla="*/ 2147483647 w 406"/>
              <a:gd name="T5" fmla="*/ 2147483647 h 628"/>
              <a:gd name="T6" fmla="*/ 2147483647 w 406"/>
              <a:gd name="T7" fmla="*/ 2147483647 h 628"/>
              <a:gd name="T8" fmla="*/ 2147483647 w 406"/>
              <a:gd name="T9" fmla="*/ 2147483647 h 628"/>
              <a:gd name="T10" fmla="*/ 2147483647 w 406"/>
              <a:gd name="T11" fmla="*/ 2147483647 h 628"/>
              <a:gd name="T12" fmla="*/ 2147483647 w 406"/>
              <a:gd name="T13" fmla="*/ 2147483647 h 628"/>
              <a:gd name="T14" fmla="*/ 2147483647 w 406"/>
              <a:gd name="T15" fmla="*/ 2147483647 h 628"/>
              <a:gd name="T16" fmla="*/ 2147483647 w 406"/>
              <a:gd name="T17" fmla="*/ 2147483647 h 628"/>
              <a:gd name="T18" fmla="*/ 2147483647 w 406"/>
              <a:gd name="T19" fmla="*/ 2147483647 h 628"/>
              <a:gd name="T20" fmla="*/ 2147483647 w 406"/>
              <a:gd name="T21" fmla="*/ 2147483647 h 628"/>
              <a:gd name="T22" fmla="*/ 2147483647 w 406"/>
              <a:gd name="T23" fmla="*/ 2147483647 h 628"/>
              <a:gd name="T24" fmla="*/ 2147483647 w 406"/>
              <a:gd name="T25" fmla="*/ 2147483647 h 628"/>
              <a:gd name="T26" fmla="*/ 0 w 406"/>
              <a:gd name="T27" fmla="*/ 2147483647 h 628"/>
              <a:gd name="T28" fmla="*/ 2147483647 w 406"/>
              <a:gd name="T29" fmla="*/ 2147483647 h 628"/>
              <a:gd name="T30" fmla="*/ 2147483647 w 406"/>
              <a:gd name="T31" fmla="*/ 2147483647 h 628"/>
              <a:gd name="T32" fmla="*/ 2147483647 w 406"/>
              <a:gd name="T33" fmla="*/ 0 h 6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6"/>
              <a:gd name="T52" fmla="*/ 0 h 628"/>
              <a:gd name="T53" fmla="*/ 406 w 406"/>
              <a:gd name="T54" fmla="*/ 628 h 6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6" h="628">
                <a:moveTo>
                  <a:pt x="12" y="0"/>
                </a:moveTo>
                <a:lnTo>
                  <a:pt x="84" y="0"/>
                </a:lnTo>
                <a:lnTo>
                  <a:pt x="84" y="104"/>
                </a:lnTo>
                <a:lnTo>
                  <a:pt x="205" y="233"/>
                </a:lnTo>
                <a:lnTo>
                  <a:pt x="180" y="290"/>
                </a:lnTo>
                <a:lnTo>
                  <a:pt x="190" y="316"/>
                </a:lnTo>
                <a:lnTo>
                  <a:pt x="235" y="300"/>
                </a:lnTo>
                <a:lnTo>
                  <a:pt x="299" y="413"/>
                </a:lnTo>
                <a:lnTo>
                  <a:pt x="406" y="380"/>
                </a:lnTo>
                <a:lnTo>
                  <a:pt x="406" y="628"/>
                </a:lnTo>
                <a:lnTo>
                  <a:pt x="211" y="628"/>
                </a:lnTo>
                <a:lnTo>
                  <a:pt x="24" y="628"/>
                </a:lnTo>
                <a:lnTo>
                  <a:pt x="24" y="443"/>
                </a:lnTo>
                <a:lnTo>
                  <a:pt x="0" y="439"/>
                </a:lnTo>
                <a:lnTo>
                  <a:pt x="36" y="296"/>
                </a:lnTo>
                <a:lnTo>
                  <a:pt x="12" y="253"/>
                </a:lnTo>
                <a:lnTo>
                  <a:pt x="12"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103" name="Freeform 111">
            <a:extLst>
              <a:ext uri="{FF2B5EF4-FFF2-40B4-BE49-F238E27FC236}">
                <a16:creationId xmlns:a16="http://schemas.microsoft.com/office/drawing/2014/main" id="{8D0BBB80-875E-BC40-8DA8-2CEAE7F2191D}"/>
              </a:ext>
            </a:extLst>
          </p:cNvPr>
          <p:cNvSpPr>
            <a:spLocks/>
          </p:cNvSpPr>
          <p:nvPr/>
        </p:nvSpPr>
        <p:spPr bwMode="auto">
          <a:xfrm>
            <a:off x="4992218" y="2066703"/>
            <a:ext cx="324683" cy="489704"/>
          </a:xfrm>
          <a:custGeom>
            <a:avLst/>
            <a:gdLst>
              <a:gd name="T0" fmla="*/ 0 w 386"/>
              <a:gd name="T1" fmla="*/ 0 h 619"/>
              <a:gd name="T2" fmla="*/ 2147483647 w 386"/>
              <a:gd name="T3" fmla="*/ 0 h 619"/>
              <a:gd name="T4" fmla="*/ 2147483647 w 386"/>
              <a:gd name="T5" fmla="*/ 2147483647 h 619"/>
              <a:gd name="T6" fmla="*/ 2147483647 w 386"/>
              <a:gd name="T7" fmla="*/ 2147483647 h 619"/>
              <a:gd name="T8" fmla="*/ 2147483647 w 386"/>
              <a:gd name="T9" fmla="*/ 2147483647 h 619"/>
              <a:gd name="T10" fmla="*/ 2147483647 w 386"/>
              <a:gd name="T11" fmla="*/ 2147483647 h 619"/>
              <a:gd name="T12" fmla="*/ 0 w 386"/>
              <a:gd name="T13" fmla="*/ 2147483647 h 619"/>
              <a:gd name="T14" fmla="*/ 0 w 386"/>
              <a:gd name="T15" fmla="*/ 0 h 619"/>
              <a:gd name="T16" fmla="*/ 0 60000 65536"/>
              <a:gd name="T17" fmla="*/ 0 60000 65536"/>
              <a:gd name="T18" fmla="*/ 0 60000 65536"/>
              <a:gd name="T19" fmla="*/ 0 60000 65536"/>
              <a:gd name="T20" fmla="*/ 0 60000 65536"/>
              <a:gd name="T21" fmla="*/ 0 60000 65536"/>
              <a:gd name="T22" fmla="*/ 0 60000 65536"/>
              <a:gd name="T23" fmla="*/ 0 60000 65536"/>
              <a:gd name="T24" fmla="*/ 0 w 386"/>
              <a:gd name="T25" fmla="*/ 0 h 619"/>
              <a:gd name="T26" fmla="*/ 386 w 386"/>
              <a:gd name="T27" fmla="*/ 619 h 6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6" h="619">
                <a:moveTo>
                  <a:pt x="0" y="0"/>
                </a:moveTo>
                <a:lnTo>
                  <a:pt x="386" y="0"/>
                </a:lnTo>
                <a:lnTo>
                  <a:pt x="386" y="424"/>
                </a:lnTo>
                <a:lnTo>
                  <a:pt x="385" y="519"/>
                </a:lnTo>
                <a:lnTo>
                  <a:pt x="341" y="509"/>
                </a:lnTo>
                <a:lnTo>
                  <a:pt x="356" y="619"/>
                </a:lnTo>
                <a:lnTo>
                  <a:pt x="0" y="263"/>
                </a:lnTo>
                <a:lnTo>
                  <a:pt x="0"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104" name="Freeform 112">
            <a:extLst>
              <a:ext uri="{FF2B5EF4-FFF2-40B4-BE49-F238E27FC236}">
                <a16:creationId xmlns:a16="http://schemas.microsoft.com/office/drawing/2014/main" id="{C9408121-DFF7-FE4B-8F1F-EB2EB977C542}"/>
              </a:ext>
            </a:extLst>
          </p:cNvPr>
          <p:cNvSpPr>
            <a:spLocks/>
          </p:cNvSpPr>
          <p:nvPr/>
        </p:nvSpPr>
        <p:spPr bwMode="auto">
          <a:xfrm>
            <a:off x="4743615" y="1571641"/>
            <a:ext cx="402908" cy="234672"/>
          </a:xfrm>
          <a:custGeom>
            <a:avLst/>
            <a:gdLst>
              <a:gd name="T0" fmla="*/ 2147483647 w 480"/>
              <a:gd name="T1" fmla="*/ 0 h 298"/>
              <a:gd name="T2" fmla="*/ 2147483647 w 480"/>
              <a:gd name="T3" fmla="*/ 2147483647 h 298"/>
              <a:gd name="T4" fmla="*/ 2147483647 w 480"/>
              <a:gd name="T5" fmla="*/ 2147483647 h 298"/>
              <a:gd name="T6" fmla="*/ 0 w 480"/>
              <a:gd name="T7" fmla="*/ 2147483647 h 298"/>
              <a:gd name="T8" fmla="*/ 2147483647 w 480"/>
              <a:gd name="T9" fmla="*/ 2147483647 h 298"/>
              <a:gd name="T10" fmla="*/ 2147483647 w 480"/>
              <a:gd name="T11" fmla="*/ 2147483647 h 298"/>
              <a:gd name="T12" fmla="*/ 2147483647 w 480"/>
              <a:gd name="T13" fmla="*/ 2147483647 h 298"/>
              <a:gd name="T14" fmla="*/ 2147483647 w 480"/>
              <a:gd name="T15" fmla="*/ 2147483647 h 298"/>
              <a:gd name="T16" fmla="*/ 2147483647 w 480"/>
              <a:gd name="T17" fmla="*/ 2147483647 h 298"/>
              <a:gd name="T18" fmla="*/ 2147483647 w 480"/>
              <a:gd name="T19" fmla="*/ 0 h 298"/>
              <a:gd name="T20" fmla="*/ 2147483647 w 480"/>
              <a:gd name="T21" fmla="*/ 0 h 2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0"/>
              <a:gd name="T34" fmla="*/ 0 h 298"/>
              <a:gd name="T35" fmla="*/ 480 w 480"/>
              <a:gd name="T36" fmla="*/ 298 h 29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0" h="298">
                <a:moveTo>
                  <a:pt x="107" y="0"/>
                </a:moveTo>
                <a:lnTo>
                  <a:pt x="125" y="88"/>
                </a:lnTo>
                <a:lnTo>
                  <a:pt x="115" y="108"/>
                </a:lnTo>
                <a:lnTo>
                  <a:pt x="0" y="90"/>
                </a:lnTo>
                <a:lnTo>
                  <a:pt x="36" y="247"/>
                </a:lnTo>
                <a:lnTo>
                  <a:pt x="90" y="251"/>
                </a:lnTo>
                <a:lnTo>
                  <a:pt x="101" y="298"/>
                </a:lnTo>
                <a:lnTo>
                  <a:pt x="320" y="255"/>
                </a:lnTo>
                <a:lnTo>
                  <a:pt x="479" y="255"/>
                </a:lnTo>
                <a:lnTo>
                  <a:pt x="480" y="0"/>
                </a:lnTo>
                <a:lnTo>
                  <a:pt x="107"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105" name="Freeform 113">
            <a:extLst>
              <a:ext uri="{FF2B5EF4-FFF2-40B4-BE49-F238E27FC236}">
                <a16:creationId xmlns:a16="http://schemas.microsoft.com/office/drawing/2014/main" id="{A31E2B56-FBE9-EE45-B95E-F9C82FBB094F}"/>
              </a:ext>
            </a:extLst>
          </p:cNvPr>
          <p:cNvSpPr>
            <a:spLocks/>
          </p:cNvSpPr>
          <p:nvPr/>
        </p:nvSpPr>
        <p:spPr bwMode="auto">
          <a:xfrm>
            <a:off x="4742543" y="2066703"/>
            <a:ext cx="580787" cy="610790"/>
          </a:xfrm>
          <a:custGeom>
            <a:avLst/>
            <a:gdLst>
              <a:gd name="T0" fmla="*/ 2147483647 w 693"/>
              <a:gd name="T1" fmla="*/ 0 h 772"/>
              <a:gd name="T2" fmla="*/ 2147483647 w 693"/>
              <a:gd name="T3" fmla="*/ 0 h 772"/>
              <a:gd name="T4" fmla="*/ 2147483647 w 693"/>
              <a:gd name="T5" fmla="*/ 2147483647 h 772"/>
              <a:gd name="T6" fmla="*/ 2147483647 w 693"/>
              <a:gd name="T7" fmla="*/ 2147483647 h 772"/>
              <a:gd name="T8" fmla="*/ 2147483647 w 693"/>
              <a:gd name="T9" fmla="*/ 2147483647 h 772"/>
              <a:gd name="T10" fmla="*/ 2147483647 w 693"/>
              <a:gd name="T11" fmla="*/ 2147483647 h 772"/>
              <a:gd name="T12" fmla="*/ 2147483647 w 693"/>
              <a:gd name="T13" fmla="*/ 2147483647 h 772"/>
              <a:gd name="T14" fmla="*/ 2147483647 w 693"/>
              <a:gd name="T15" fmla="*/ 2147483647 h 772"/>
              <a:gd name="T16" fmla="*/ 2147483647 w 693"/>
              <a:gd name="T17" fmla="*/ 2147483647 h 772"/>
              <a:gd name="T18" fmla="*/ 2147483647 w 693"/>
              <a:gd name="T19" fmla="*/ 2147483647 h 772"/>
              <a:gd name="T20" fmla="*/ 2147483647 w 693"/>
              <a:gd name="T21" fmla="*/ 2147483647 h 772"/>
              <a:gd name="T22" fmla="*/ 2147483647 w 693"/>
              <a:gd name="T23" fmla="*/ 2147483647 h 772"/>
              <a:gd name="T24" fmla="*/ 0 w 693"/>
              <a:gd name="T25" fmla="*/ 2147483647 h 772"/>
              <a:gd name="T26" fmla="*/ 2147483647 w 693"/>
              <a:gd name="T27" fmla="*/ 0 h 7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3"/>
              <a:gd name="T43" fmla="*/ 0 h 772"/>
              <a:gd name="T44" fmla="*/ 693 w 693"/>
              <a:gd name="T45" fmla="*/ 772 h 7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3" h="772">
                <a:moveTo>
                  <a:pt x="16" y="0"/>
                </a:moveTo>
                <a:lnTo>
                  <a:pt x="298" y="0"/>
                </a:lnTo>
                <a:lnTo>
                  <a:pt x="298" y="263"/>
                </a:lnTo>
                <a:lnTo>
                  <a:pt x="661" y="625"/>
                </a:lnTo>
                <a:lnTo>
                  <a:pt x="693" y="667"/>
                </a:lnTo>
                <a:lnTo>
                  <a:pt x="677" y="772"/>
                </a:lnTo>
                <a:lnTo>
                  <a:pt x="495" y="772"/>
                </a:lnTo>
                <a:lnTo>
                  <a:pt x="334" y="642"/>
                </a:lnTo>
                <a:lnTo>
                  <a:pt x="277" y="642"/>
                </a:lnTo>
                <a:lnTo>
                  <a:pt x="140" y="400"/>
                </a:lnTo>
                <a:lnTo>
                  <a:pt x="44" y="251"/>
                </a:lnTo>
                <a:lnTo>
                  <a:pt x="56" y="194"/>
                </a:lnTo>
                <a:lnTo>
                  <a:pt x="0" y="118"/>
                </a:lnTo>
                <a:lnTo>
                  <a:pt x="16" y="0"/>
                </a:lnTo>
                <a:close/>
              </a:path>
            </a:pathLst>
          </a:custGeom>
          <a:solidFill>
            <a:schemeClr val="accent4">
              <a:lumMod val="20000"/>
              <a:lumOff val="80000"/>
            </a:schemeClr>
          </a:solidFill>
          <a:ln w="6350" cmpd="sng">
            <a:solidFill>
              <a:srgbClr val="000000"/>
            </a:solidFill>
            <a:prstDash val="solid"/>
            <a:round/>
            <a:headEnd/>
            <a:tailEnd/>
          </a:ln>
        </p:spPr>
        <p:txBody>
          <a:bodyPr/>
          <a:lstStyle/>
          <a:p>
            <a:pPr>
              <a:defRPr/>
            </a:pPr>
            <a:endParaRPr lang="en-US" sz="1215">
              <a:latin typeface="Arial" charset="0"/>
            </a:endParaRPr>
          </a:p>
        </p:txBody>
      </p:sp>
      <p:sp>
        <p:nvSpPr>
          <p:cNvPr id="106" name="Freeform 114">
            <a:extLst>
              <a:ext uri="{FF2B5EF4-FFF2-40B4-BE49-F238E27FC236}">
                <a16:creationId xmlns:a16="http://schemas.microsoft.com/office/drawing/2014/main" id="{C93C13DF-B817-AE47-B185-97A9878CA52C}"/>
              </a:ext>
            </a:extLst>
          </p:cNvPr>
          <p:cNvSpPr>
            <a:spLocks/>
          </p:cNvSpPr>
          <p:nvPr/>
        </p:nvSpPr>
        <p:spPr bwMode="auto">
          <a:xfrm>
            <a:off x="7198564" y="2035627"/>
            <a:ext cx="312897" cy="181094"/>
          </a:xfrm>
          <a:custGeom>
            <a:avLst/>
            <a:gdLst>
              <a:gd name="T0" fmla="*/ 0 w 371"/>
              <a:gd name="T1" fmla="*/ 2147483647 h 228"/>
              <a:gd name="T2" fmla="*/ 2147483647 w 371"/>
              <a:gd name="T3" fmla="*/ 0 h 228"/>
              <a:gd name="T4" fmla="*/ 2147483647 w 371"/>
              <a:gd name="T5" fmla="*/ 2147483647 h 228"/>
              <a:gd name="T6" fmla="*/ 2147483647 w 371"/>
              <a:gd name="T7" fmla="*/ 2147483647 h 228"/>
              <a:gd name="T8" fmla="*/ 2147483647 w 371"/>
              <a:gd name="T9" fmla="*/ 2147483647 h 228"/>
              <a:gd name="T10" fmla="*/ 2147483647 w 371"/>
              <a:gd name="T11" fmla="*/ 2147483647 h 228"/>
              <a:gd name="T12" fmla="*/ 2147483647 w 371"/>
              <a:gd name="T13" fmla="*/ 2147483647 h 228"/>
              <a:gd name="T14" fmla="*/ 2147483647 w 371"/>
              <a:gd name="T15" fmla="*/ 2147483647 h 228"/>
              <a:gd name="T16" fmla="*/ 2147483647 w 371"/>
              <a:gd name="T17" fmla="*/ 2147483647 h 228"/>
              <a:gd name="T18" fmla="*/ 2147483647 w 371"/>
              <a:gd name="T19" fmla="*/ 2147483647 h 228"/>
              <a:gd name="T20" fmla="*/ 0 w 371"/>
              <a:gd name="T21" fmla="*/ 2147483647 h 228"/>
              <a:gd name="T22" fmla="*/ 0 w 371"/>
              <a:gd name="T23" fmla="*/ 2147483647 h 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1"/>
              <a:gd name="T37" fmla="*/ 0 h 228"/>
              <a:gd name="T38" fmla="*/ 371 w 371"/>
              <a:gd name="T39" fmla="*/ 228 h 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1" h="228">
                <a:moveTo>
                  <a:pt x="0" y="43"/>
                </a:moveTo>
                <a:lnTo>
                  <a:pt x="53" y="0"/>
                </a:lnTo>
                <a:lnTo>
                  <a:pt x="54" y="39"/>
                </a:lnTo>
                <a:lnTo>
                  <a:pt x="331" y="38"/>
                </a:lnTo>
                <a:lnTo>
                  <a:pt x="371" y="108"/>
                </a:lnTo>
                <a:lnTo>
                  <a:pt x="348" y="131"/>
                </a:lnTo>
                <a:lnTo>
                  <a:pt x="369" y="185"/>
                </a:lnTo>
                <a:lnTo>
                  <a:pt x="352" y="209"/>
                </a:lnTo>
                <a:lnTo>
                  <a:pt x="282" y="209"/>
                </a:lnTo>
                <a:lnTo>
                  <a:pt x="282" y="227"/>
                </a:lnTo>
                <a:lnTo>
                  <a:pt x="0" y="228"/>
                </a:lnTo>
                <a:lnTo>
                  <a:pt x="0" y="43"/>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111" name="Rectangle 110">
            <a:extLst>
              <a:ext uri="{FF2B5EF4-FFF2-40B4-BE49-F238E27FC236}">
                <a16:creationId xmlns:a16="http://schemas.microsoft.com/office/drawing/2014/main" id="{FC76AEEF-0379-8A4E-BAB0-060875063C76}"/>
              </a:ext>
            </a:extLst>
          </p:cNvPr>
          <p:cNvSpPr/>
          <p:nvPr/>
        </p:nvSpPr>
        <p:spPr>
          <a:xfrm>
            <a:off x="4572000" y="1014984"/>
            <a:ext cx="3784044" cy="2498027"/>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Freeform 115">
            <a:extLst>
              <a:ext uri="{FF2B5EF4-FFF2-40B4-BE49-F238E27FC236}">
                <a16:creationId xmlns:a16="http://schemas.microsoft.com/office/drawing/2014/main" id="{0FB2CD24-ADB3-3941-8FF0-CA253B00A20E}"/>
              </a:ext>
            </a:extLst>
          </p:cNvPr>
          <p:cNvSpPr>
            <a:spLocks/>
          </p:cNvSpPr>
          <p:nvPr/>
        </p:nvSpPr>
        <p:spPr bwMode="auto">
          <a:xfrm>
            <a:off x="6325242" y="2156713"/>
            <a:ext cx="385763" cy="317183"/>
          </a:xfrm>
          <a:custGeom>
            <a:avLst/>
            <a:gdLst>
              <a:gd name="T0" fmla="*/ 0 w 461"/>
              <a:gd name="T1" fmla="*/ 0 h 400"/>
              <a:gd name="T2" fmla="*/ 2147483647 w 461"/>
              <a:gd name="T3" fmla="*/ 0 h 400"/>
              <a:gd name="T4" fmla="*/ 2147483647 w 461"/>
              <a:gd name="T5" fmla="*/ 2147483647 h 400"/>
              <a:gd name="T6" fmla="*/ 2147483647 w 461"/>
              <a:gd name="T7" fmla="*/ 2147483647 h 400"/>
              <a:gd name="T8" fmla="*/ 2147483647 w 461"/>
              <a:gd name="T9" fmla="*/ 2147483647 h 400"/>
              <a:gd name="T10" fmla="*/ 2147483647 w 461"/>
              <a:gd name="T11" fmla="*/ 2147483647 h 400"/>
              <a:gd name="T12" fmla="*/ 2147483647 w 461"/>
              <a:gd name="T13" fmla="*/ 2147483647 h 400"/>
              <a:gd name="T14" fmla="*/ 2147483647 w 461"/>
              <a:gd name="T15" fmla="*/ 2147483647 h 400"/>
              <a:gd name="T16" fmla="*/ 2147483647 w 461"/>
              <a:gd name="T17" fmla="*/ 2147483647 h 400"/>
              <a:gd name="T18" fmla="*/ 2147483647 w 461"/>
              <a:gd name="T19" fmla="*/ 2147483647 h 400"/>
              <a:gd name="T20" fmla="*/ 2147483647 w 461"/>
              <a:gd name="T21" fmla="*/ 2147483647 h 400"/>
              <a:gd name="T22" fmla="*/ 2147483647 w 461"/>
              <a:gd name="T23" fmla="*/ 2147483647 h 400"/>
              <a:gd name="T24" fmla="*/ 2147483647 w 461"/>
              <a:gd name="T25" fmla="*/ 2147483647 h 400"/>
              <a:gd name="T26" fmla="*/ 2147483647 w 461"/>
              <a:gd name="T27" fmla="*/ 2147483647 h 400"/>
              <a:gd name="T28" fmla="*/ 2147483647 w 461"/>
              <a:gd name="T29" fmla="*/ 2147483647 h 400"/>
              <a:gd name="T30" fmla="*/ 2147483647 w 461"/>
              <a:gd name="T31" fmla="*/ 2147483647 h 400"/>
              <a:gd name="T32" fmla="*/ 0 w 461"/>
              <a:gd name="T33" fmla="*/ 0 h 4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1"/>
              <a:gd name="T52" fmla="*/ 0 h 400"/>
              <a:gd name="T53" fmla="*/ 461 w 461"/>
              <a:gd name="T54" fmla="*/ 400 h 4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1" h="400">
                <a:moveTo>
                  <a:pt x="0" y="0"/>
                </a:moveTo>
                <a:lnTo>
                  <a:pt x="304" y="0"/>
                </a:lnTo>
                <a:lnTo>
                  <a:pt x="300" y="53"/>
                </a:lnTo>
                <a:lnTo>
                  <a:pt x="354" y="144"/>
                </a:lnTo>
                <a:lnTo>
                  <a:pt x="383" y="166"/>
                </a:lnTo>
                <a:lnTo>
                  <a:pt x="366" y="194"/>
                </a:lnTo>
                <a:lnTo>
                  <a:pt x="431" y="293"/>
                </a:lnTo>
                <a:lnTo>
                  <a:pt x="461" y="303"/>
                </a:lnTo>
                <a:lnTo>
                  <a:pt x="429" y="400"/>
                </a:lnTo>
                <a:lnTo>
                  <a:pt x="381" y="399"/>
                </a:lnTo>
                <a:lnTo>
                  <a:pt x="393" y="357"/>
                </a:lnTo>
                <a:lnTo>
                  <a:pt x="87" y="357"/>
                </a:lnTo>
                <a:lnTo>
                  <a:pt x="72" y="313"/>
                </a:lnTo>
                <a:lnTo>
                  <a:pt x="72" y="127"/>
                </a:lnTo>
                <a:lnTo>
                  <a:pt x="40" y="97"/>
                </a:lnTo>
                <a:lnTo>
                  <a:pt x="60" y="75"/>
                </a:lnTo>
                <a:lnTo>
                  <a:pt x="0"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108" name="Freeform 116">
            <a:extLst>
              <a:ext uri="{FF2B5EF4-FFF2-40B4-BE49-F238E27FC236}">
                <a16:creationId xmlns:a16="http://schemas.microsoft.com/office/drawing/2014/main" id="{158C9BBB-73AB-A24E-9C78-4207124814DC}"/>
              </a:ext>
            </a:extLst>
          </p:cNvPr>
          <p:cNvSpPr>
            <a:spLocks/>
          </p:cNvSpPr>
          <p:nvPr/>
        </p:nvSpPr>
        <p:spPr bwMode="auto">
          <a:xfrm>
            <a:off x="5979126" y="2206005"/>
            <a:ext cx="408266" cy="201454"/>
          </a:xfrm>
          <a:custGeom>
            <a:avLst/>
            <a:gdLst>
              <a:gd name="T0" fmla="*/ 0 w 487"/>
              <a:gd name="T1" fmla="*/ 0 h 252"/>
              <a:gd name="T2" fmla="*/ 2147483647 w 487"/>
              <a:gd name="T3" fmla="*/ 0 h 252"/>
              <a:gd name="T4" fmla="*/ 2147483647 w 487"/>
              <a:gd name="T5" fmla="*/ 2147483647 h 252"/>
              <a:gd name="T6" fmla="*/ 2147483647 w 487"/>
              <a:gd name="T7" fmla="*/ 2147483647 h 252"/>
              <a:gd name="T8" fmla="*/ 2147483647 w 487"/>
              <a:gd name="T9" fmla="*/ 2147483647 h 252"/>
              <a:gd name="T10" fmla="*/ 2147483647 w 487"/>
              <a:gd name="T11" fmla="*/ 2147483647 h 252"/>
              <a:gd name="T12" fmla="*/ 0 w 487"/>
              <a:gd name="T13" fmla="*/ 2147483647 h 252"/>
              <a:gd name="T14" fmla="*/ 0 w 487"/>
              <a:gd name="T15" fmla="*/ 0 h 252"/>
              <a:gd name="T16" fmla="*/ 0 60000 65536"/>
              <a:gd name="T17" fmla="*/ 0 60000 65536"/>
              <a:gd name="T18" fmla="*/ 0 60000 65536"/>
              <a:gd name="T19" fmla="*/ 0 60000 65536"/>
              <a:gd name="T20" fmla="*/ 0 60000 65536"/>
              <a:gd name="T21" fmla="*/ 0 60000 65536"/>
              <a:gd name="T22" fmla="*/ 0 60000 65536"/>
              <a:gd name="T23" fmla="*/ 0 60000 65536"/>
              <a:gd name="T24" fmla="*/ 0 w 487"/>
              <a:gd name="T25" fmla="*/ 0 h 252"/>
              <a:gd name="T26" fmla="*/ 487 w 487"/>
              <a:gd name="T27" fmla="*/ 252 h 2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7" h="252">
                <a:moveTo>
                  <a:pt x="0" y="0"/>
                </a:moveTo>
                <a:lnTo>
                  <a:pt x="460" y="0"/>
                </a:lnTo>
                <a:lnTo>
                  <a:pt x="474" y="13"/>
                </a:lnTo>
                <a:lnTo>
                  <a:pt x="456" y="37"/>
                </a:lnTo>
                <a:lnTo>
                  <a:pt x="487" y="66"/>
                </a:lnTo>
                <a:lnTo>
                  <a:pt x="486" y="252"/>
                </a:lnTo>
                <a:lnTo>
                  <a:pt x="0" y="252"/>
                </a:lnTo>
                <a:lnTo>
                  <a:pt x="0" y="0"/>
                </a:lnTo>
                <a:close/>
              </a:path>
            </a:pathLst>
          </a:custGeom>
          <a:solidFill>
            <a:srgbClr val="DDDDDD"/>
          </a:solidFill>
          <a:ln w="6350" cmpd="sng">
            <a:solidFill>
              <a:schemeClr val="tx1"/>
            </a:solidFill>
            <a:prstDash val="solid"/>
            <a:round/>
            <a:headEnd/>
            <a:tailEnd/>
          </a:ln>
        </p:spPr>
        <p:txBody>
          <a:bodyPr/>
          <a:lstStyle/>
          <a:p>
            <a:endParaRPr lang="en-US" sz="1215"/>
          </a:p>
        </p:txBody>
      </p:sp>
      <p:sp>
        <p:nvSpPr>
          <p:cNvPr id="109" name="Freeform 117">
            <a:extLst>
              <a:ext uri="{FF2B5EF4-FFF2-40B4-BE49-F238E27FC236}">
                <a16:creationId xmlns:a16="http://schemas.microsoft.com/office/drawing/2014/main" id="{13DC51F5-4E64-644C-A016-352966025E25}"/>
              </a:ext>
            </a:extLst>
          </p:cNvPr>
          <p:cNvSpPr>
            <a:spLocks/>
          </p:cNvSpPr>
          <p:nvPr/>
        </p:nvSpPr>
        <p:spPr bwMode="auto">
          <a:xfrm>
            <a:off x="5278325" y="2404244"/>
            <a:ext cx="316112" cy="382549"/>
          </a:xfrm>
          <a:custGeom>
            <a:avLst/>
            <a:gdLst>
              <a:gd name="T0" fmla="*/ 2147483647 w 377"/>
              <a:gd name="T1" fmla="*/ 0 h 484"/>
              <a:gd name="T2" fmla="*/ 2147483647 w 377"/>
              <a:gd name="T3" fmla="*/ 2147483647 h 484"/>
              <a:gd name="T4" fmla="*/ 2147483647 w 377"/>
              <a:gd name="T5" fmla="*/ 2147483647 h 484"/>
              <a:gd name="T6" fmla="*/ 2147483647 w 377"/>
              <a:gd name="T7" fmla="*/ 2147483647 h 484"/>
              <a:gd name="T8" fmla="*/ 2147483647 w 377"/>
              <a:gd name="T9" fmla="*/ 2147483647 h 484"/>
              <a:gd name="T10" fmla="*/ 2147483647 w 377"/>
              <a:gd name="T11" fmla="*/ 2147483647 h 484"/>
              <a:gd name="T12" fmla="*/ 2147483647 w 377"/>
              <a:gd name="T13" fmla="*/ 2147483647 h 484"/>
              <a:gd name="T14" fmla="*/ 2147483647 w 377"/>
              <a:gd name="T15" fmla="*/ 2147483647 h 484"/>
              <a:gd name="T16" fmla="*/ 0 w 377"/>
              <a:gd name="T17" fmla="*/ 2147483647 h 484"/>
              <a:gd name="T18" fmla="*/ 2147483647 w 377"/>
              <a:gd name="T19" fmla="*/ 2147483647 h 484"/>
              <a:gd name="T20" fmla="*/ 2147483647 w 377"/>
              <a:gd name="T21" fmla="*/ 0 h 4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7"/>
              <a:gd name="T34" fmla="*/ 0 h 484"/>
              <a:gd name="T35" fmla="*/ 377 w 377"/>
              <a:gd name="T36" fmla="*/ 484 h 4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7" h="484">
                <a:moveTo>
                  <a:pt x="44" y="0"/>
                </a:moveTo>
                <a:lnTo>
                  <a:pt x="377" y="1"/>
                </a:lnTo>
                <a:lnTo>
                  <a:pt x="377" y="484"/>
                </a:lnTo>
                <a:lnTo>
                  <a:pt x="260" y="484"/>
                </a:lnTo>
                <a:lnTo>
                  <a:pt x="37" y="377"/>
                </a:lnTo>
                <a:lnTo>
                  <a:pt x="37" y="343"/>
                </a:lnTo>
                <a:lnTo>
                  <a:pt x="51" y="240"/>
                </a:lnTo>
                <a:lnTo>
                  <a:pt x="16" y="192"/>
                </a:lnTo>
                <a:lnTo>
                  <a:pt x="0" y="84"/>
                </a:lnTo>
                <a:lnTo>
                  <a:pt x="44" y="92"/>
                </a:lnTo>
                <a:lnTo>
                  <a:pt x="44" y="0"/>
                </a:lnTo>
                <a:close/>
              </a:path>
            </a:pathLst>
          </a:custGeom>
          <a:solidFill>
            <a:schemeClr val="accent4">
              <a:lumMod val="20000"/>
              <a:lumOff val="80000"/>
            </a:schemeClr>
          </a:solidFill>
          <a:ln w="6350" cmpd="sng">
            <a:solidFill>
              <a:schemeClr val="tx1"/>
            </a:solidFill>
            <a:prstDash val="solid"/>
            <a:round/>
            <a:headEnd/>
            <a:tailEnd/>
          </a:ln>
        </p:spPr>
        <p:txBody>
          <a:bodyPr/>
          <a:lstStyle/>
          <a:p>
            <a:endParaRPr lang="en-US" sz="1215"/>
          </a:p>
        </p:txBody>
      </p:sp>
      <p:sp>
        <p:nvSpPr>
          <p:cNvPr id="110" name="Oval 119">
            <a:extLst>
              <a:ext uri="{FF2B5EF4-FFF2-40B4-BE49-F238E27FC236}">
                <a16:creationId xmlns:a16="http://schemas.microsoft.com/office/drawing/2014/main" id="{3DAE32D8-EADE-FE46-B143-E7129C55EDFA}"/>
              </a:ext>
            </a:extLst>
          </p:cNvPr>
          <p:cNvSpPr>
            <a:spLocks noChangeAspect="1" noChangeArrowheads="1"/>
          </p:cNvSpPr>
          <p:nvPr/>
        </p:nvSpPr>
        <p:spPr bwMode="auto">
          <a:xfrm>
            <a:off x="4844342" y="2219936"/>
            <a:ext cx="52506" cy="51435"/>
          </a:xfrm>
          <a:prstGeom prst="ellipse">
            <a:avLst/>
          </a:prstGeom>
          <a:solidFill>
            <a:schemeClr val="accent2"/>
          </a:solidFill>
          <a:ln>
            <a:noFill/>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15"/>
          </a:p>
        </p:txBody>
      </p:sp>
      <p:sp>
        <p:nvSpPr>
          <p:cNvPr id="112" name="Oval 122">
            <a:extLst>
              <a:ext uri="{FF2B5EF4-FFF2-40B4-BE49-F238E27FC236}">
                <a16:creationId xmlns:a16="http://schemas.microsoft.com/office/drawing/2014/main" id="{933FC9E8-EB82-3C4C-B9C3-3F9CBCD24467}"/>
              </a:ext>
            </a:extLst>
          </p:cNvPr>
          <p:cNvSpPr>
            <a:spLocks noChangeAspect="1" noChangeArrowheads="1"/>
          </p:cNvSpPr>
          <p:nvPr/>
        </p:nvSpPr>
        <p:spPr bwMode="auto">
          <a:xfrm>
            <a:off x="7027115" y="2089205"/>
            <a:ext cx="52507" cy="51435"/>
          </a:xfrm>
          <a:prstGeom prst="ellipse">
            <a:avLst/>
          </a:prstGeom>
          <a:solidFill>
            <a:schemeClr val="accent2"/>
          </a:solidFill>
          <a:ln>
            <a:noFill/>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15"/>
          </a:p>
        </p:txBody>
      </p:sp>
      <p:sp>
        <p:nvSpPr>
          <p:cNvPr id="113" name="Oval 132">
            <a:extLst>
              <a:ext uri="{FF2B5EF4-FFF2-40B4-BE49-F238E27FC236}">
                <a16:creationId xmlns:a16="http://schemas.microsoft.com/office/drawing/2014/main" id="{2CE6ED02-435E-7E4F-8923-4093842019BB}"/>
              </a:ext>
            </a:extLst>
          </p:cNvPr>
          <p:cNvSpPr>
            <a:spLocks noChangeAspect="1" noChangeArrowheads="1"/>
          </p:cNvSpPr>
          <p:nvPr/>
        </p:nvSpPr>
        <p:spPr bwMode="auto">
          <a:xfrm>
            <a:off x="7285361" y="2341022"/>
            <a:ext cx="51435" cy="51435"/>
          </a:xfrm>
          <a:prstGeom prst="ellipse">
            <a:avLst/>
          </a:prstGeom>
          <a:solidFill>
            <a:schemeClr val="accent2"/>
          </a:solidFill>
          <a:ln>
            <a:noFill/>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15"/>
          </a:p>
        </p:txBody>
      </p:sp>
      <p:sp>
        <p:nvSpPr>
          <p:cNvPr id="114" name="Oval 132">
            <a:extLst>
              <a:ext uri="{FF2B5EF4-FFF2-40B4-BE49-F238E27FC236}">
                <a16:creationId xmlns:a16="http://schemas.microsoft.com/office/drawing/2014/main" id="{74898462-BADB-0248-832E-F8BB655914BA}"/>
              </a:ext>
            </a:extLst>
          </p:cNvPr>
          <p:cNvSpPr>
            <a:spLocks noChangeAspect="1" noChangeArrowheads="1"/>
          </p:cNvSpPr>
          <p:nvPr/>
        </p:nvSpPr>
        <p:spPr bwMode="auto">
          <a:xfrm>
            <a:off x="7417163" y="2322806"/>
            <a:ext cx="51435" cy="51435"/>
          </a:xfrm>
          <a:prstGeom prst="ellipse">
            <a:avLst/>
          </a:prstGeom>
          <a:solidFill>
            <a:schemeClr val="accent2"/>
          </a:solidFill>
          <a:ln>
            <a:noFill/>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15"/>
          </a:p>
        </p:txBody>
      </p:sp>
      <p:sp>
        <p:nvSpPr>
          <p:cNvPr id="128" name="TextBox 127">
            <a:extLst>
              <a:ext uri="{FF2B5EF4-FFF2-40B4-BE49-F238E27FC236}">
                <a16:creationId xmlns:a16="http://schemas.microsoft.com/office/drawing/2014/main" id="{07BC02F8-2889-DA41-B49F-7EE09F8FEE8A}"/>
              </a:ext>
            </a:extLst>
          </p:cNvPr>
          <p:cNvSpPr txBox="1"/>
          <p:nvPr/>
        </p:nvSpPr>
        <p:spPr>
          <a:xfrm>
            <a:off x="6290787" y="3821936"/>
            <a:ext cx="184731" cy="279307"/>
          </a:xfrm>
          <a:prstGeom prst="rect">
            <a:avLst/>
          </a:prstGeom>
          <a:noFill/>
        </p:spPr>
        <p:txBody>
          <a:bodyPr wrap="none" rtlCol="0">
            <a:spAutoFit/>
          </a:bodyPr>
          <a:lstStyle/>
          <a:p>
            <a:endParaRPr lang="en-US" sz="1215" dirty="0"/>
          </a:p>
        </p:txBody>
      </p:sp>
      <p:sp>
        <p:nvSpPr>
          <p:cNvPr id="131" name="TextBox 130">
            <a:extLst>
              <a:ext uri="{FF2B5EF4-FFF2-40B4-BE49-F238E27FC236}">
                <a16:creationId xmlns:a16="http://schemas.microsoft.com/office/drawing/2014/main" id="{6A35792F-BB30-8245-ADB8-03A92FA09608}"/>
              </a:ext>
            </a:extLst>
          </p:cNvPr>
          <p:cNvSpPr txBox="1"/>
          <p:nvPr/>
        </p:nvSpPr>
        <p:spPr>
          <a:xfrm>
            <a:off x="5847160" y="3513011"/>
            <a:ext cx="124693" cy="279307"/>
          </a:xfrm>
          <a:prstGeom prst="rect">
            <a:avLst/>
          </a:prstGeom>
          <a:noFill/>
        </p:spPr>
        <p:txBody>
          <a:bodyPr wrap="square" rtlCol="0">
            <a:spAutoFit/>
          </a:bodyPr>
          <a:lstStyle/>
          <a:p>
            <a:endParaRPr lang="en-US" sz="1215" dirty="0"/>
          </a:p>
        </p:txBody>
      </p:sp>
      <p:sp>
        <p:nvSpPr>
          <p:cNvPr id="132" name="TextBox 131">
            <a:extLst>
              <a:ext uri="{FF2B5EF4-FFF2-40B4-BE49-F238E27FC236}">
                <a16:creationId xmlns:a16="http://schemas.microsoft.com/office/drawing/2014/main" id="{5F932185-77F2-634B-844A-55C0F5D37BC7}"/>
              </a:ext>
            </a:extLst>
          </p:cNvPr>
          <p:cNvSpPr txBox="1"/>
          <p:nvPr/>
        </p:nvSpPr>
        <p:spPr>
          <a:xfrm>
            <a:off x="4329244" y="3949966"/>
            <a:ext cx="4278476" cy="1169551"/>
          </a:xfrm>
          <a:prstGeom prst="rect">
            <a:avLst/>
          </a:prstGeom>
          <a:noFill/>
        </p:spPr>
        <p:txBody>
          <a:bodyPr wrap="square" rtlCol="0">
            <a:spAutoFit/>
          </a:bodyPr>
          <a:lstStyle/>
          <a:p>
            <a:r>
              <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2013  $6,500,000 17 awards; 13 Y2 option</a:t>
            </a:r>
          </a:p>
          <a:p>
            <a:r>
              <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2015  $3,590,150 8 awards; 	  8 Y2 option</a:t>
            </a:r>
          </a:p>
          <a:p>
            <a:r>
              <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2016  $4,676,693 8 awards; 	  8 Y2 option</a:t>
            </a:r>
          </a:p>
          <a:p>
            <a:pPr marL="231458" indent="-231458">
              <a:buAutoNum type="arabicPlain" startAt="2018"/>
            </a:pPr>
            <a:r>
              <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$5,802,500 8 awards; 	  8 Y2 option</a:t>
            </a:r>
          </a:p>
          <a:p>
            <a:r>
              <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2020  $5,900,000 9 awards:    (assumes 2 </a:t>
            </a:r>
            <a:r>
              <a:rPr lang="en-US" sz="1400"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yrs</a:t>
            </a:r>
            <a:r>
              <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t>
            </a:r>
          </a:p>
        </p:txBody>
      </p:sp>
      <p:sp>
        <p:nvSpPr>
          <p:cNvPr id="133" name="Oval 132">
            <a:extLst>
              <a:ext uri="{FF2B5EF4-FFF2-40B4-BE49-F238E27FC236}">
                <a16:creationId xmlns:a16="http://schemas.microsoft.com/office/drawing/2014/main" id="{C298F555-C5B8-EC4D-A312-36F53792C153}"/>
              </a:ext>
            </a:extLst>
          </p:cNvPr>
          <p:cNvSpPr>
            <a:spLocks noChangeAspect="1" noChangeArrowheads="1"/>
          </p:cNvSpPr>
          <p:nvPr/>
        </p:nvSpPr>
        <p:spPr bwMode="auto">
          <a:xfrm>
            <a:off x="7122681" y="2939105"/>
            <a:ext cx="51435" cy="51435"/>
          </a:xfrm>
          <a:prstGeom prst="ellipse">
            <a:avLst/>
          </a:prstGeom>
          <a:solidFill>
            <a:schemeClr val="accent2"/>
          </a:solidFill>
          <a:ln>
            <a:noFill/>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15"/>
          </a:p>
        </p:txBody>
      </p:sp>
      <p:sp>
        <p:nvSpPr>
          <p:cNvPr id="134" name="Oval 132">
            <a:extLst>
              <a:ext uri="{FF2B5EF4-FFF2-40B4-BE49-F238E27FC236}">
                <a16:creationId xmlns:a16="http://schemas.microsoft.com/office/drawing/2014/main" id="{4A3AE3C6-31B4-E54E-AFBE-2A33B4875F50}"/>
              </a:ext>
            </a:extLst>
          </p:cNvPr>
          <p:cNvSpPr>
            <a:spLocks noChangeAspect="1" noChangeArrowheads="1"/>
          </p:cNvSpPr>
          <p:nvPr/>
        </p:nvSpPr>
        <p:spPr bwMode="auto">
          <a:xfrm>
            <a:off x="6189677" y="2982165"/>
            <a:ext cx="51435" cy="51435"/>
          </a:xfrm>
          <a:prstGeom prst="ellipse">
            <a:avLst/>
          </a:prstGeom>
          <a:solidFill>
            <a:schemeClr val="accent2"/>
          </a:solidFill>
          <a:ln>
            <a:noFill/>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15"/>
          </a:p>
        </p:txBody>
      </p:sp>
      <p:sp>
        <p:nvSpPr>
          <p:cNvPr id="135" name="Oval 132">
            <a:extLst>
              <a:ext uri="{FF2B5EF4-FFF2-40B4-BE49-F238E27FC236}">
                <a16:creationId xmlns:a16="http://schemas.microsoft.com/office/drawing/2014/main" id="{1237A3F7-53D7-8044-BEF6-50EBB7109F4E}"/>
              </a:ext>
            </a:extLst>
          </p:cNvPr>
          <p:cNvSpPr>
            <a:spLocks noChangeAspect="1" noChangeArrowheads="1"/>
          </p:cNvSpPr>
          <p:nvPr/>
        </p:nvSpPr>
        <p:spPr bwMode="auto">
          <a:xfrm>
            <a:off x="6840091" y="2601189"/>
            <a:ext cx="51435" cy="51435"/>
          </a:xfrm>
          <a:prstGeom prst="ellipse">
            <a:avLst/>
          </a:prstGeom>
          <a:solidFill>
            <a:schemeClr val="accent2"/>
          </a:solidFill>
          <a:ln>
            <a:noFill/>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15"/>
          </a:p>
        </p:txBody>
      </p:sp>
      <p:sp>
        <p:nvSpPr>
          <p:cNvPr id="136" name="Oval 132">
            <a:extLst>
              <a:ext uri="{FF2B5EF4-FFF2-40B4-BE49-F238E27FC236}">
                <a16:creationId xmlns:a16="http://schemas.microsoft.com/office/drawing/2014/main" id="{DBC8A981-2D70-A740-A958-CA7A4CEC97A1}"/>
              </a:ext>
            </a:extLst>
          </p:cNvPr>
          <p:cNvSpPr>
            <a:spLocks noChangeAspect="1" noChangeArrowheads="1"/>
          </p:cNvSpPr>
          <p:nvPr/>
        </p:nvSpPr>
        <p:spPr bwMode="auto">
          <a:xfrm>
            <a:off x="5105949" y="2565906"/>
            <a:ext cx="51435" cy="51435"/>
          </a:xfrm>
          <a:prstGeom prst="ellipse">
            <a:avLst/>
          </a:prstGeom>
          <a:solidFill>
            <a:schemeClr val="accent2"/>
          </a:solidFill>
          <a:ln>
            <a:noFill/>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15"/>
          </a:p>
        </p:txBody>
      </p:sp>
      <p:grpSp>
        <p:nvGrpSpPr>
          <p:cNvPr id="125" name="Group 124">
            <a:extLst>
              <a:ext uri="{FF2B5EF4-FFF2-40B4-BE49-F238E27FC236}">
                <a16:creationId xmlns:a16="http://schemas.microsoft.com/office/drawing/2014/main" id="{75E93A52-5F2B-F641-BEF3-C929CB7A37A8}"/>
              </a:ext>
            </a:extLst>
          </p:cNvPr>
          <p:cNvGrpSpPr>
            <a:grpSpLocks noChangeAspect="1"/>
          </p:cNvGrpSpPr>
          <p:nvPr/>
        </p:nvGrpSpPr>
        <p:grpSpPr>
          <a:xfrm>
            <a:off x="4153344" y="665270"/>
            <a:ext cx="4630276" cy="3197200"/>
            <a:chOff x="1781176" y="1141413"/>
            <a:chExt cx="7310990" cy="5048250"/>
          </a:xfrm>
        </p:grpSpPr>
        <p:sp>
          <p:nvSpPr>
            <p:cNvPr id="126" name="Rectangle 125">
              <a:extLst>
                <a:ext uri="{FF2B5EF4-FFF2-40B4-BE49-F238E27FC236}">
                  <a16:creationId xmlns:a16="http://schemas.microsoft.com/office/drawing/2014/main" id="{68F78E98-BAA4-0D42-B12B-AF9D62657917}"/>
                </a:ext>
              </a:extLst>
            </p:cNvPr>
            <p:cNvSpPr/>
            <p:nvPr/>
          </p:nvSpPr>
          <p:spPr>
            <a:xfrm>
              <a:off x="6935550" y="5359381"/>
              <a:ext cx="192024" cy="171021"/>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7" name="Rectangle 126">
              <a:extLst>
                <a:ext uri="{FF2B5EF4-FFF2-40B4-BE49-F238E27FC236}">
                  <a16:creationId xmlns:a16="http://schemas.microsoft.com/office/drawing/2014/main" id="{DFC01674-F535-D74F-B3C2-31C86A00A39B}"/>
                </a:ext>
              </a:extLst>
            </p:cNvPr>
            <p:cNvSpPr/>
            <p:nvPr/>
          </p:nvSpPr>
          <p:spPr>
            <a:xfrm>
              <a:off x="2544556" y="4505340"/>
              <a:ext cx="192024" cy="171021"/>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29" name="Picture 128" descr="Icon&#10;&#10;Description automatically generated">
              <a:extLst>
                <a:ext uri="{FF2B5EF4-FFF2-40B4-BE49-F238E27FC236}">
                  <a16:creationId xmlns:a16="http://schemas.microsoft.com/office/drawing/2014/main" id="{E1EA9368-4F4A-1542-ABAE-8C0B8CFA3D19}"/>
                </a:ext>
              </a:extLst>
            </p:cNvPr>
            <p:cNvPicPr>
              <a:picLocks noChangeAspect="1"/>
            </p:cNvPicPr>
            <p:nvPr/>
          </p:nvPicPr>
          <p:blipFill rotWithShape="1">
            <a:blip r:embed="rId3"/>
            <a:srcRect l="24611" t="9433" r="24700" b="9133"/>
            <a:stretch/>
          </p:blipFill>
          <p:spPr>
            <a:xfrm>
              <a:off x="1960179" y="1729028"/>
              <a:ext cx="398547" cy="320133"/>
            </a:xfrm>
            <a:prstGeom prst="rect">
              <a:avLst/>
            </a:prstGeom>
          </p:spPr>
        </p:pic>
        <p:sp>
          <p:nvSpPr>
            <p:cNvPr id="130" name="TextBox 129">
              <a:extLst>
                <a:ext uri="{FF2B5EF4-FFF2-40B4-BE49-F238E27FC236}">
                  <a16:creationId xmlns:a16="http://schemas.microsoft.com/office/drawing/2014/main" id="{8F37A3C6-0EE4-CA47-87B9-8D9FA43DF899}"/>
                </a:ext>
              </a:extLst>
            </p:cNvPr>
            <p:cNvSpPr txBox="1"/>
            <p:nvPr/>
          </p:nvSpPr>
          <p:spPr>
            <a:xfrm>
              <a:off x="2378613" y="1601977"/>
              <a:ext cx="6713553" cy="485967"/>
            </a:xfrm>
            <a:prstGeom prst="rect">
              <a:avLst/>
            </a:prstGeom>
            <a:noFill/>
          </p:spPr>
          <p:txBody>
            <a:bodyPr wrap="square">
              <a:spAutoFit/>
            </a:bodyPr>
            <a:lstStyle/>
            <a:p>
              <a:r>
                <a:rPr lang="en-US" sz="1400" b="1"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 8 NASA Centers (including JPL FFRDC) </a:t>
              </a:r>
              <a:endPar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137" name="Group 4">
              <a:extLst>
                <a:ext uri="{FF2B5EF4-FFF2-40B4-BE49-F238E27FC236}">
                  <a16:creationId xmlns:a16="http://schemas.microsoft.com/office/drawing/2014/main" id="{D7290E6F-E739-A64A-84F1-AD38E8A26B36}"/>
                </a:ext>
              </a:extLst>
            </p:cNvPr>
            <p:cNvGrpSpPr>
              <a:grpSpLocks noChangeAspect="1"/>
            </p:cNvGrpSpPr>
            <p:nvPr/>
          </p:nvGrpSpPr>
          <p:grpSpPr bwMode="auto">
            <a:xfrm>
              <a:off x="1781176" y="1141413"/>
              <a:ext cx="7051675" cy="5048250"/>
              <a:chOff x="1122" y="719"/>
              <a:chExt cx="4442" cy="3180"/>
            </a:xfrm>
          </p:grpSpPr>
          <p:grpSp>
            <p:nvGrpSpPr>
              <p:cNvPr id="179" name="Group 205">
                <a:extLst>
                  <a:ext uri="{FF2B5EF4-FFF2-40B4-BE49-F238E27FC236}">
                    <a16:creationId xmlns:a16="http://schemas.microsoft.com/office/drawing/2014/main" id="{DFC1341C-2ABC-9D48-8B46-5212EA816D20}"/>
                  </a:ext>
                </a:extLst>
              </p:cNvPr>
              <p:cNvGrpSpPr>
                <a:grpSpLocks/>
              </p:cNvGrpSpPr>
              <p:nvPr/>
            </p:nvGrpSpPr>
            <p:grpSpPr bwMode="auto">
              <a:xfrm>
                <a:off x="1122" y="1498"/>
                <a:ext cx="4442" cy="2401"/>
                <a:chOff x="1122" y="1498"/>
                <a:chExt cx="4442" cy="2401"/>
              </a:xfrm>
            </p:grpSpPr>
            <p:sp>
              <p:nvSpPr>
                <p:cNvPr id="198" name="Freeform 5">
                  <a:extLst>
                    <a:ext uri="{FF2B5EF4-FFF2-40B4-BE49-F238E27FC236}">
                      <a16:creationId xmlns:a16="http://schemas.microsoft.com/office/drawing/2014/main" id="{1715645E-5A74-2A41-B37E-8FB1CE0F3FE5}"/>
                    </a:ext>
                  </a:extLst>
                </p:cNvPr>
                <p:cNvSpPr>
                  <a:spLocks/>
                </p:cNvSpPr>
                <p:nvPr/>
              </p:nvSpPr>
              <p:spPr bwMode="auto">
                <a:xfrm>
                  <a:off x="5362" y="1855"/>
                  <a:ext cx="202" cy="321"/>
                </a:xfrm>
                <a:custGeom>
                  <a:avLst/>
                  <a:gdLst>
                    <a:gd name="T0" fmla="*/ 227 w 227"/>
                    <a:gd name="T1" fmla="*/ 0 h 360"/>
                    <a:gd name="T2" fmla="*/ 227 w 227"/>
                    <a:gd name="T3" fmla="*/ 0 h 360"/>
                    <a:gd name="T4" fmla="*/ 0 w 227"/>
                    <a:gd name="T5" fmla="*/ 170 h 360"/>
                    <a:gd name="T6" fmla="*/ 0 w 227"/>
                    <a:gd name="T7" fmla="*/ 360 h 360"/>
                    <a:gd name="T8" fmla="*/ 227 w 227"/>
                    <a:gd name="T9" fmla="*/ 192 h 360"/>
                    <a:gd name="T10" fmla="*/ 227 w 227"/>
                    <a:gd name="T11" fmla="*/ 0 h 360"/>
                    <a:gd name="T12" fmla="*/ 227 w 227"/>
                    <a:gd name="T13" fmla="*/ 0 h 360"/>
                  </a:gdLst>
                  <a:ahLst/>
                  <a:cxnLst>
                    <a:cxn ang="0">
                      <a:pos x="T0" y="T1"/>
                    </a:cxn>
                    <a:cxn ang="0">
                      <a:pos x="T2" y="T3"/>
                    </a:cxn>
                    <a:cxn ang="0">
                      <a:pos x="T4" y="T5"/>
                    </a:cxn>
                    <a:cxn ang="0">
                      <a:pos x="T6" y="T7"/>
                    </a:cxn>
                    <a:cxn ang="0">
                      <a:pos x="T8" y="T9"/>
                    </a:cxn>
                    <a:cxn ang="0">
                      <a:pos x="T10" y="T11"/>
                    </a:cxn>
                    <a:cxn ang="0">
                      <a:pos x="T12" y="T13"/>
                    </a:cxn>
                  </a:cxnLst>
                  <a:rect l="0" t="0" r="r" b="b"/>
                  <a:pathLst>
                    <a:path w="227" h="360">
                      <a:moveTo>
                        <a:pt x="227" y="0"/>
                      </a:moveTo>
                      <a:lnTo>
                        <a:pt x="227" y="0"/>
                      </a:lnTo>
                      <a:lnTo>
                        <a:pt x="0" y="170"/>
                      </a:lnTo>
                      <a:lnTo>
                        <a:pt x="0" y="360"/>
                      </a:lnTo>
                      <a:lnTo>
                        <a:pt x="227" y="192"/>
                      </a:lnTo>
                      <a:lnTo>
                        <a:pt x="227" y="0"/>
                      </a:lnTo>
                      <a:lnTo>
                        <a:pt x="227"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9" name="Freeform 6">
                  <a:extLst>
                    <a:ext uri="{FF2B5EF4-FFF2-40B4-BE49-F238E27FC236}">
                      <a16:creationId xmlns:a16="http://schemas.microsoft.com/office/drawing/2014/main" id="{70FC7C7F-CE2E-5046-9B90-EBF1AA7585FB}"/>
                    </a:ext>
                  </a:extLst>
                </p:cNvPr>
                <p:cNvSpPr>
                  <a:spLocks/>
                </p:cNvSpPr>
                <p:nvPr/>
              </p:nvSpPr>
              <p:spPr bwMode="auto">
                <a:xfrm>
                  <a:off x="5362" y="1855"/>
                  <a:ext cx="202" cy="321"/>
                </a:xfrm>
                <a:custGeom>
                  <a:avLst/>
                  <a:gdLst>
                    <a:gd name="T0" fmla="*/ 227 w 227"/>
                    <a:gd name="T1" fmla="*/ 0 h 360"/>
                    <a:gd name="T2" fmla="*/ 227 w 227"/>
                    <a:gd name="T3" fmla="*/ 0 h 360"/>
                    <a:gd name="T4" fmla="*/ 0 w 227"/>
                    <a:gd name="T5" fmla="*/ 170 h 360"/>
                    <a:gd name="T6" fmla="*/ 0 w 227"/>
                    <a:gd name="T7" fmla="*/ 360 h 360"/>
                    <a:gd name="T8" fmla="*/ 227 w 227"/>
                    <a:gd name="T9" fmla="*/ 192 h 360"/>
                    <a:gd name="T10" fmla="*/ 227 w 227"/>
                    <a:gd name="T11" fmla="*/ 0 h 360"/>
                    <a:gd name="T12" fmla="*/ 227 w 227"/>
                    <a:gd name="T13" fmla="*/ 0 h 360"/>
                  </a:gdLst>
                  <a:ahLst/>
                  <a:cxnLst>
                    <a:cxn ang="0">
                      <a:pos x="T0" y="T1"/>
                    </a:cxn>
                    <a:cxn ang="0">
                      <a:pos x="T2" y="T3"/>
                    </a:cxn>
                    <a:cxn ang="0">
                      <a:pos x="T4" y="T5"/>
                    </a:cxn>
                    <a:cxn ang="0">
                      <a:pos x="T6" y="T7"/>
                    </a:cxn>
                    <a:cxn ang="0">
                      <a:pos x="T8" y="T9"/>
                    </a:cxn>
                    <a:cxn ang="0">
                      <a:pos x="T10" y="T11"/>
                    </a:cxn>
                    <a:cxn ang="0">
                      <a:pos x="T12" y="T13"/>
                    </a:cxn>
                  </a:cxnLst>
                  <a:rect l="0" t="0" r="r" b="b"/>
                  <a:pathLst>
                    <a:path w="227" h="360">
                      <a:moveTo>
                        <a:pt x="227" y="0"/>
                      </a:moveTo>
                      <a:lnTo>
                        <a:pt x="227" y="0"/>
                      </a:lnTo>
                      <a:lnTo>
                        <a:pt x="0" y="170"/>
                      </a:lnTo>
                      <a:lnTo>
                        <a:pt x="0" y="360"/>
                      </a:lnTo>
                      <a:lnTo>
                        <a:pt x="227" y="192"/>
                      </a:lnTo>
                      <a:lnTo>
                        <a:pt x="227" y="0"/>
                      </a:lnTo>
                      <a:lnTo>
                        <a:pt x="227"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0" name="Freeform 7">
                  <a:extLst>
                    <a:ext uri="{FF2B5EF4-FFF2-40B4-BE49-F238E27FC236}">
                      <a16:creationId xmlns:a16="http://schemas.microsoft.com/office/drawing/2014/main" id="{F9AE92C1-D26B-BB4F-B2A5-461ACEF56A54}"/>
                    </a:ext>
                  </a:extLst>
                </p:cNvPr>
                <p:cNvSpPr>
                  <a:spLocks/>
                </p:cNvSpPr>
                <p:nvPr/>
              </p:nvSpPr>
              <p:spPr bwMode="auto">
                <a:xfrm>
                  <a:off x="3485" y="3304"/>
                  <a:ext cx="214" cy="238"/>
                </a:xfrm>
                <a:custGeom>
                  <a:avLst/>
                  <a:gdLst>
                    <a:gd name="T0" fmla="*/ 0 w 240"/>
                    <a:gd name="T1" fmla="*/ 0 h 267"/>
                    <a:gd name="T2" fmla="*/ 0 w 240"/>
                    <a:gd name="T3" fmla="*/ 0 h 267"/>
                    <a:gd name="T4" fmla="*/ 240 w 240"/>
                    <a:gd name="T5" fmla="*/ 77 h 267"/>
                    <a:gd name="T6" fmla="*/ 240 w 240"/>
                    <a:gd name="T7" fmla="*/ 267 h 267"/>
                    <a:gd name="T8" fmla="*/ 0 w 240"/>
                    <a:gd name="T9" fmla="*/ 190 h 267"/>
                    <a:gd name="T10" fmla="*/ 0 w 240"/>
                    <a:gd name="T11" fmla="*/ 0 h 267"/>
                    <a:gd name="T12" fmla="*/ 0 w 240"/>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240" h="267">
                      <a:moveTo>
                        <a:pt x="0" y="0"/>
                      </a:moveTo>
                      <a:lnTo>
                        <a:pt x="0" y="0"/>
                      </a:lnTo>
                      <a:lnTo>
                        <a:pt x="240" y="77"/>
                      </a:lnTo>
                      <a:lnTo>
                        <a:pt x="240" y="267"/>
                      </a:lnTo>
                      <a:lnTo>
                        <a:pt x="0" y="190"/>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1" name="Freeform 8">
                  <a:extLst>
                    <a:ext uri="{FF2B5EF4-FFF2-40B4-BE49-F238E27FC236}">
                      <a16:creationId xmlns:a16="http://schemas.microsoft.com/office/drawing/2014/main" id="{2D7D423D-BA26-3C4E-86E1-73CF19219C89}"/>
                    </a:ext>
                  </a:extLst>
                </p:cNvPr>
                <p:cNvSpPr>
                  <a:spLocks/>
                </p:cNvSpPr>
                <p:nvPr/>
              </p:nvSpPr>
              <p:spPr bwMode="auto">
                <a:xfrm>
                  <a:off x="3485" y="3304"/>
                  <a:ext cx="214" cy="238"/>
                </a:xfrm>
                <a:custGeom>
                  <a:avLst/>
                  <a:gdLst>
                    <a:gd name="T0" fmla="*/ 0 w 240"/>
                    <a:gd name="T1" fmla="*/ 0 h 267"/>
                    <a:gd name="T2" fmla="*/ 0 w 240"/>
                    <a:gd name="T3" fmla="*/ 0 h 267"/>
                    <a:gd name="T4" fmla="*/ 240 w 240"/>
                    <a:gd name="T5" fmla="*/ 77 h 267"/>
                    <a:gd name="T6" fmla="*/ 240 w 240"/>
                    <a:gd name="T7" fmla="*/ 267 h 267"/>
                    <a:gd name="T8" fmla="*/ 0 w 240"/>
                    <a:gd name="T9" fmla="*/ 190 h 267"/>
                    <a:gd name="T10" fmla="*/ 0 w 240"/>
                    <a:gd name="T11" fmla="*/ 0 h 267"/>
                    <a:gd name="T12" fmla="*/ 0 w 240"/>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240" h="267">
                      <a:moveTo>
                        <a:pt x="0" y="0"/>
                      </a:moveTo>
                      <a:lnTo>
                        <a:pt x="0" y="0"/>
                      </a:lnTo>
                      <a:lnTo>
                        <a:pt x="240" y="77"/>
                      </a:lnTo>
                      <a:lnTo>
                        <a:pt x="240" y="267"/>
                      </a:lnTo>
                      <a:lnTo>
                        <a:pt x="0" y="190"/>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2" name="Freeform 9">
                  <a:extLst>
                    <a:ext uri="{FF2B5EF4-FFF2-40B4-BE49-F238E27FC236}">
                      <a16:creationId xmlns:a16="http://schemas.microsoft.com/office/drawing/2014/main" id="{5161E08F-DD41-DC45-B882-E60B0EAED957}"/>
                    </a:ext>
                  </a:extLst>
                </p:cNvPr>
                <p:cNvSpPr>
                  <a:spLocks/>
                </p:cNvSpPr>
                <p:nvPr/>
              </p:nvSpPr>
              <p:spPr bwMode="auto">
                <a:xfrm>
                  <a:off x="4376" y="3566"/>
                  <a:ext cx="24" cy="179"/>
                </a:xfrm>
                <a:custGeom>
                  <a:avLst/>
                  <a:gdLst>
                    <a:gd name="T0" fmla="*/ 0 w 27"/>
                    <a:gd name="T1" fmla="*/ 0 h 200"/>
                    <a:gd name="T2" fmla="*/ 0 w 27"/>
                    <a:gd name="T3" fmla="*/ 0 h 200"/>
                    <a:gd name="T4" fmla="*/ 0 w 27"/>
                    <a:gd name="T5" fmla="*/ 200 h 200"/>
                    <a:gd name="T6" fmla="*/ 27 w 27"/>
                    <a:gd name="T7" fmla="*/ 200 h 200"/>
                    <a:gd name="T8" fmla="*/ 27 w 27"/>
                    <a:gd name="T9" fmla="*/ 2 h 200"/>
                    <a:gd name="T10" fmla="*/ 0 w 27"/>
                    <a:gd name="T11" fmla="*/ 0 h 200"/>
                    <a:gd name="T12" fmla="*/ 0 w 27"/>
                    <a:gd name="T13" fmla="*/ 0 h 200"/>
                  </a:gdLst>
                  <a:ahLst/>
                  <a:cxnLst>
                    <a:cxn ang="0">
                      <a:pos x="T0" y="T1"/>
                    </a:cxn>
                    <a:cxn ang="0">
                      <a:pos x="T2" y="T3"/>
                    </a:cxn>
                    <a:cxn ang="0">
                      <a:pos x="T4" y="T5"/>
                    </a:cxn>
                    <a:cxn ang="0">
                      <a:pos x="T6" y="T7"/>
                    </a:cxn>
                    <a:cxn ang="0">
                      <a:pos x="T8" y="T9"/>
                    </a:cxn>
                    <a:cxn ang="0">
                      <a:pos x="T10" y="T11"/>
                    </a:cxn>
                    <a:cxn ang="0">
                      <a:pos x="T12" y="T13"/>
                    </a:cxn>
                  </a:cxnLst>
                  <a:rect l="0" t="0" r="r" b="b"/>
                  <a:pathLst>
                    <a:path w="27" h="200">
                      <a:moveTo>
                        <a:pt x="0" y="0"/>
                      </a:moveTo>
                      <a:lnTo>
                        <a:pt x="0" y="0"/>
                      </a:lnTo>
                      <a:lnTo>
                        <a:pt x="0" y="200"/>
                      </a:lnTo>
                      <a:lnTo>
                        <a:pt x="27" y="200"/>
                      </a:lnTo>
                      <a:lnTo>
                        <a:pt x="27" y="2"/>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3" name="Freeform 10">
                  <a:extLst>
                    <a:ext uri="{FF2B5EF4-FFF2-40B4-BE49-F238E27FC236}">
                      <a16:creationId xmlns:a16="http://schemas.microsoft.com/office/drawing/2014/main" id="{EDF89886-03D4-7E49-810A-163F3F8DD973}"/>
                    </a:ext>
                  </a:extLst>
                </p:cNvPr>
                <p:cNvSpPr>
                  <a:spLocks/>
                </p:cNvSpPr>
                <p:nvPr/>
              </p:nvSpPr>
              <p:spPr bwMode="auto">
                <a:xfrm>
                  <a:off x="4376" y="3566"/>
                  <a:ext cx="24" cy="179"/>
                </a:xfrm>
                <a:custGeom>
                  <a:avLst/>
                  <a:gdLst>
                    <a:gd name="T0" fmla="*/ 0 w 27"/>
                    <a:gd name="T1" fmla="*/ 0 h 200"/>
                    <a:gd name="T2" fmla="*/ 0 w 27"/>
                    <a:gd name="T3" fmla="*/ 0 h 200"/>
                    <a:gd name="T4" fmla="*/ 0 w 27"/>
                    <a:gd name="T5" fmla="*/ 200 h 200"/>
                    <a:gd name="T6" fmla="*/ 27 w 27"/>
                    <a:gd name="T7" fmla="*/ 200 h 200"/>
                    <a:gd name="T8" fmla="*/ 27 w 27"/>
                    <a:gd name="T9" fmla="*/ 2 h 200"/>
                    <a:gd name="T10" fmla="*/ 0 w 27"/>
                    <a:gd name="T11" fmla="*/ 0 h 200"/>
                    <a:gd name="T12" fmla="*/ 0 w 27"/>
                    <a:gd name="T13" fmla="*/ 0 h 200"/>
                  </a:gdLst>
                  <a:ahLst/>
                  <a:cxnLst>
                    <a:cxn ang="0">
                      <a:pos x="T0" y="T1"/>
                    </a:cxn>
                    <a:cxn ang="0">
                      <a:pos x="T2" y="T3"/>
                    </a:cxn>
                    <a:cxn ang="0">
                      <a:pos x="T4" y="T5"/>
                    </a:cxn>
                    <a:cxn ang="0">
                      <a:pos x="T6" y="T7"/>
                    </a:cxn>
                    <a:cxn ang="0">
                      <a:pos x="T8" y="T9"/>
                    </a:cxn>
                    <a:cxn ang="0">
                      <a:pos x="T10" y="T11"/>
                    </a:cxn>
                    <a:cxn ang="0">
                      <a:pos x="T12" y="T13"/>
                    </a:cxn>
                  </a:cxnLst>
                  <a:rect l="0" t="0" r="r" b="b"/>
                  <a:pathLst>
                    <a:path w="27" h="200">
                      <a:moveTo>
                        <a:pt x="0" y="0"/>
                      </a:moveTo>
                      <a:lnTo>
                        <a:pt x="0" y="0"/>
                      </a:lnTo>
                      <a:lnTo>
                        <a:pt x="0" y="200"/>
                      </a:lnTo>
                      <a:lnTo>
                        <a:pt x="27" y="200"/>
                      </a:lnTo>
                      <a:lnTo>
                        <a:pt x="27" y="2"/>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4" name="Freeform 11">
                  <a:extLst>
                    <a:ext uri="{FF2B5EF4-FFF2-40B4-BE49-F238E27FC236}">
                      <a16:creationId xmlns:a16="http://schemas.microsoft.com/office/drawing/2014/main" id="{4C2FDC54-69B5-F446-A849-621BDEC196F5}"/>
                    </a:ext>
                  </a:extLst>
                </p:cNvPr>
                <p:cNvSpPr>
                  <a:spLocks/>
                </p:cNvSpPr>
                <p:nvPr/>
              </p:nvSpPr>
              <p:spPr bwMode="auto">
                <a:xfrm>
                  <a:off x="4400" y="3566"/>
                  <a:ext cx="24" cy="333"/>
                </a:xfrm>
                <a:custGeom>
                  <a:avLst/>
                  <a:gdLst>
                    <a:gd name="T0" fmla="*/ 0 w 27"/>
                    <a:gd name="T1" fmla="*/ 0 h 373"/>
                    <a:gd name="T2" fmla="*/ 0 w 27"/>
                    <a:gd name="T3" fmla="*/ 0 h 373"/>
                    <a:gd name="T4" fmla="*/ 27 w 27"/>
                    <a:gd name="T5" fmla="*/ 186 h 373"/>
                    <a:gd name="T6" fmla="*/ 27 w 27"/>
                    <a:gd name="T7" fmla="*/ 373 h 373"/>
                    <a:gd name="T8" fmla="*/ 0 w 27"/>
                    <a:gd name="T9" fmla="*/ 192 h 373"/>
                    <a:gd name="T10" fmla="*/ 0 w 27"/>
                    <a:gd name="T11" fmla="*/ 0 h 373"/>
                    <a:gd name="T12" fmla="*/ 0 w 27"/>
                    <a:gd name="T13" fmla="*/ 0 h 373"/>
                  </a:gdLst>
                  <a:ahLst/>
                  <a:cxnLst>
                    <a:cxn ang="0">
                      <a:pos x="T0" y="T1"/>
                    </a:cxn>
                    <a:cxn ang="0">
                      <a:pos x="T2" y="T3"/>
                    </a:cxn>
                    <a:cxn ang="0">
                      <a:pos x="T4" y="T5"/>
                    </a:cxn>
                    <a:cxn ang="0">
                      <a:pos x="T6" y="T7"/>
                    </a:cxn>
                    <a:cxn ang="0">
                      <a:pos x="T8" y="T9"/>
                    </a:cxn>
                    <a:cxn ang="0">
                      <a:pos x="T10" y="T11"/>
                    </a:cxn>
                    <a:cxn ang="0">
                      <a:pos x="T12" y="T13"/>
                    </a:cxn>
                  </a:cxnLst>
                  <a:rect l="0" t="0" r="r" b="b"/>
                  <a:pathLst>
                    <a:path w="27" h="373">
                      <a:moveTo>
                        <a:pt x="0" y="0"/>
                      </a:moveTo>
                      <a:lnTo>
                        <a:pt x="0" y="0"/>
                      </a:lnTo>
                      <a:lnTo>
                        <a:pt x="27" y="186"/>
                      </a:lnTo>
                      <a:lnTo>
                        <a:pt x="27" y="373"/>
                      </a:lnTo>
                      <a:lnTo>
                        <a:pt x="0" y="192"/>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5" name="Freeform 12">
                  <a:extLst>
                    <a:ext uri="{FF2B5EF4-FFF2-40B4-BE49-F238E27FC236}">
                      <a16:creationId xmlns:a16="http://schemas.microsoft.com/office/drawing/2014/main" id="{BE40EEC5-EBC6-8946-8F84-B13D2291431A}"/>
                    </a:ext>
                  </a:extLst>
                </p:cNvPr>
                <p:cNvSpPr>
                  <a:spLocks/>
                </p:cNvSpPr>
                <p:nvPr/>
              </p:nvSpPr>
              <p:spPr bwMode="auto">
                <a:xfrm>
                  <a:off x="4400" y="3566"/>
                  <a:ext cx="24" cy="333"/>
                </a:xfrm>
                <a:custGeom>
                  <a:avLst/>
                  <a:gdLst>
                    <a:gd name="T0" fmla="*/ 0 w 27"/>
                    <a:gd name="T1" fmla="*/ 0 h 373"/>
                    <a:gd name="T2" fmla="*/ 0 w 27"/>
                    <a:gd name="T3" fmla="*/ 0 h 373"/>
                    <a:gd name="T4" fmla="*/ 27 w 27"/>
                    <a:gd name="T5" fmla="*/ 186 h 373"/>
                    <a:gd name="T6" fmla="*/ 27 w 27"/>
                    <a:gd name="T7" fmla="*/ 373 h 373"/>
                    <a:gd name="T8" fmla="*/ 0 w 27"/>
                    <a:gd name="T9" fmla="*/ 192 h 373"/>
                    <a:gd name="T10" fmla="*/ 0 w 27"/>
                    <a:gd name="T11" fmla="*/ 0 h 373"/>
                    <a:gd name="T12" fmla="*/ 0 w 27"/>
                    <a:gd name="T13" fmla="*/ 0 h 373"/>
                  </a:gdLst>
                  <a:ahLst/>
                  <a:cxnLst>
                    <a:cxn ang="0">
                      <a:pos x="T0" y="T1"/>
                    </a:cxn>
                    <a:cxn ang="0">
                      <a:pos x="T2" y="T3"/>
                    </a:cxn>
                    <a:cxn ang="0">
                      <a:pos x="T4" y="T5"/>
                    </a:cxn>
                    <a:cxn ang="0">
                      <a:pos x="T6" y="T7"/>
                    </a:cxn>
                    <a:cxn ang="0">
                      <a:pos x="T8" y="T9"/>
                    </a:cxn>
                    <a:cxn ang="0">
                      <a:pos x="T10" y="T11"/>
                    </a:cxn>
                    <a:cxn ang="0">
                      <a:pos x="T12" y="T13"/>
                    </a:cxn>
                  </a:cxnLst>
                  <a:rect l="0" t="0" r="r" b="b"/>
                  <a:pathLst>
                    <a:path w="27" h="373">
                      <a:moveTo>
                        <a:pt x="0" y="0"/>
                      </a:moveTo>
                      <a:lnTo>
                        <a:pt x="0" y="0"/>
                      </a:lnTo>
                      <a:lnTo>
                        <a:pt x="27" y="186"/>
                      </a:lnTo>
                      <a:lnTo>
                        <a:pt x="27" y="373"/>
                      </a:lnTo>
                      <a:lnTo>
                        <a:pt x="0" y="192"/>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6" name="Freeform 13">
                  <a:extLst>
                    <a:ext uri="{FF2B5EF4-FFF2-40B4-BE49-F238E27FC236}">
                      <a16:creationId xmlns:a16="http://schemas.microsoft.com/office/drawing/2014/main" id="{3696D77F-1E98-E34F-A843-BCD3771D3715}"/>
                    </a:ext>
                  </a:extLst>
                </p:cNvPr>
                <p:cNvSpPr>
                  <a:spLocks/>
                </p:cNvSpPr>
                <p:nvPr/>
              </p:nvSpPr>
              <p:spPr bwMode="auto">
                <a:xfrm>
                  <a:off x="4566" y="2960"/>
                  <a:ext cx="107" cy="273"/>
                </a:xfrm>
                <a:custGeom>
                  <a:avLst/>
                  <a:gdLst>
                    <a:gd name="T0" fmla="*/ 0 w 120"/>
                    <a:gd name="T1" fmla="*/ 110 h 306"/>
                    <a:gd name="T2" fmla="*/ 0 w 120"/>
                    <a:gd name="T3" fmla="*/ 110 h 306"/>
                    <a:gd name="T4" fmla="*/ 120 w 120"/>
                    <a:gd name="T5" fmla="*/ 0 h 306"/>
                    <a:gd name="T6" fmla="*/ 120 w 120"/>
                    <a:gd name="T7" fmla="*/ 194 h 306"/>
                    <a:gd name="T8" fmla="*/ 0 w 120"/>
                    <a:gd name="T9" fmla="*/ 306 h 306"/>
                    <a:gd name="T10" fmla="*/ 0 w 120"/>
                    <a:gd name="T11" fmla="*/ 110 h 306"/>
                    <a:gd name="T12" fmla="*/ 0 w 120"/>
                    <a:gd name="T13" fmla="*/ 110 h 306"/>
                  </a:gdLst>
                  <a:ahLst/>
                  <a:cxnLst>
                    <a:cxn ang="0">
                      <a:pos x="T0" y="T1"/>
                    </a:cxn>
                    <a:cxn ang="0">
                      <a:pos x="T2" y="T3"/>
                    </a:cxn>
                    <a:cxn ang="0">
                      <a:pos x="T4" y="T5"/>
                    </a:cxn>
                    <a:cxn ang="0">
                      <a:pos x="T6" y="T7"/>
                    </a:cxn>
                    <a:cxn ang="0">
                      <a:pos x="T8" y="T9"/>
                    </a:cxn>
                    <a:cxn ang="0">
                      <a:pos x="T10" y="T11"/>
                    </a:cxn>
                    <a:cxn ang="0">
                      <a:pos x="T12" y="T13"/>
                    </a:cxn>
                  </a:cxnLst>
                  <a:rect l="0" t="0" r="r" b="b"/>
                  <a:pathLst>
                    <a:path w="120" h="306">
                      <a:moveTo>
                        <a:pt x="0" y="110"/>
                      </a:moveTo>
                      <a:lnTo>
                        <a:pt x="0" y="110"/>
                      </a:lnTo>
                      <a:lnTo>
                        <a:pt x="120" y="0"/>
                      </a:lnTo>
                      <a:lnTo>
                        <a:pt x="120" y="194"/>
                      </a:lnTo>
                      <a:lnTo>
                        <a:pt x="0" y="306"/>
                      </a:lnTo>
                      <a:lnTo>
                        <a:pt x="0" y="110"/>
                      </a:lnTo>
                      <a:lnTo>
                        <a:pt x="0" y="11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7" name="Freeform 14">
                  <a:extLst>
                    <a:ext uri="{FF2B5EF4-FFF2-40B4-BE49-F238E27FC236}">
                      <a16:creationId xmlns:a16="http://schemas.microsoft.com/office/drawing/2014/main" id="{1876B705-02EE-E447-91B1-4B09C9B4190E}"/>
                    </a:ext>
                  </a:extLst>
                </p:cNvPr>
                <p:cNvSpPr>
                  <a:spLocks/>
                </p:cNvSpPr>
                <p:nvPr/>
              </p:nvSpPr>
              <p:spPr bwMode="auto">
                <a:xfrm>
                  <a:off x="4566" y="2960"/>
                  <a:ext cx="107" cy="273"/>
                </a:xfrm>
                <a:custGeom>
                  <a:avLst/>
                  <a:gdLst>
                    <a:gd name="T0" fmla="*/ 0 w 120"/>
                    <a:gd name="T1" fmla="*/ 110 h 306"/>
                    <a:gd name="T2" fmla="*/ 0 w 120"/>
                    <a:gd name="T3" fmla="*/ 110 h 306"/>
                    <a:gd name="T4" fmla="*/ 120 w 120"/>
                    <a:gd name="T5" fmla="*/ 0 h 306"/>
                    <a:gd name="T6" fmla="*/ 120 w 120"/>
                    <a:gd name="T7" fmla="*/ 194 h 306"/>
                    <a:gd name="T8" fmla="*/ 0 w 120"/>
                    <a:gd name="T9" fmla="*/ 306 h 306"/>
                    <a:gd name="T10" fmla="*/ 0 w 120"/>
                    <a:gd name="T11" fmla="*/ 110 h 306"/>
                    <a:gd name="T12" fmla="*/ 0 w 120"/>
                    <a:gd name="T13" fmla="*/ 110 h 306"/>
                  </a:gdLst>
                  <a:ahLst/>
                  <a:cxnLst>
                    <a:cxn ang="0">
                      <a:pos x="T0" y="T1"/>
                    </a:cxn>
                    <a:cxn ang="0">
                      <a:pos x="T2" y="T3"/>
                    </a:cxn>
                    <a:cxn ang="0">
                      <a:pos x="T4" y="T5"/>
                    </a:cxn>
                    <a:cxn ang="0">
                      <a:pos x="T6" y="T7"/>
                    </a:cxn>
                    <a:cxn ang="0">
                      <a:pos x="T8" y="T9"/>
                    </a:cxn>
                    <a:cxn ang="0">
                      <a:pos x="T10" y="T11"/>
                    </a:cxn>
                    <a:cxn ang="0">
                      <a:pos x="T12" y="T13"/>
                    </a:cxn>
                  </a:cxnLst>
                  <a:rect l="0" t="0" r="r" b="b"/>
                  <a:pathLst>
                    <a:path w="120" h="306">
                      <a:moveTo>
                        <a:pt x="0" y="110"/>
                      </a:moveTo>
                      <a:lnTo>
                        <a:pt x="0" y="110"/>
                      </a:lnTo>
                      <a:lnTo>
                        <a:pt x="120" y="0"/>
                      </a:lnTo>
                      <a:lnTo>
                        <a:pt x="120" y="194"/>
                      </a:lnTo>
                      <a:lnTo>
                        <a:pt x="0" y="306"/>
                      </a:lnTo>
                      <a:lnTo>
                        <a:pt x="0" y="110"/>
                      </a:lnTo>
                      <a:lnTo>
                        <a:pt x="0" y="11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8" name="Freeform 15">
                  <a:extLst>
                    <a:ext uri="{FF2B5EF4-FFF2-40B4-BE49-F238E27FC236}">
                      <a16:creationId xmlns:a16="http://schemas.microsoft.com/office/drawing/2014/main" id="{CCC2E3F2-B3C5-3C46-81DB-DFF0A5BBA6AE}"/>
                    </a:ext>
                  </a:extLst>
                </p:cNvPr>
                <p:cNvSpPr>
                  <a:spLocks/>
                </p:cNvSpPr>
                <p:nvPr/>
              </p:nvSpPr>
              <p:spPr bwMode="auto">
                <a:xfrm>
                  <a:off x="4720" y="2865"/>
                  <a:ext cx="107" cy="202"/>
                </a:xfrm>
                <a:custGeom>
                  <a:avLst/>
                  <a:gdLst>
                    <a:gd name="T0" fmla="*/ 0 w 120"/>
                    <a:gd name="T1" fmla="*/ 34 h 227"/>
                    <a:gd name="T2" fmla="*/ 0 w 120"/>
                    <a:gd name="T3" fmla="*/ 34 h 227"/>
                    <a:gd name="T4" fmla="*/ 120 w 120"/>
                    <a:gd name="T5" fmla="*/ 0 h 227"/>
                    <a:gd name="T6" fmla="*/ 120 w 120"/>
                    <a:gd name="T7" fmla="*/ 190 h 227"/>
                    <a:gd name="T8" fmla="*/ 0 w 120"/>
                    <a:gd name="T9" fmla="*/ 227 h 227"/>
                    <a:gd name="T10" fmla="*/ 0 w 120"/>
                    <a:gd name="T11" fmla="*/ 34 h 227"/>
                    <a:gd name="T12" fmla="*/ 0 w 120"/>
                    <a:gd name="T13" fmla="*/ 34 h 227"/>
                  </a:gdLst>
                  <a:ahLst/>
                  <a:cxnLst>
                    <a:cxn ang="0">
                      <a:pos x="T0" y="T1"/>
                    </a:cxn>
                    <a:cxn ang="0">
                      <a:pos x="T2" y="T3"/>
                    </a:cxn>
                    <a:cxn ang="0">
                      <a:pos x="T4" y="T5"/>
                    </a:cxn>
                    <a:cxn ang="0">
                      <a:pos x="T6" y="T7"/>
                    </a:cxn>
                    <a:cxn ang="0">
                      <a:pos x="T8" y="T9"/>
                    </a:cxn>
                    <a:cxn ang="0">
                      <a:pos x="T10" y="T11"/>
                    </a:cxn>
                    <a:cxn ang="0">
                      <a:pos x="T12" y="T13"/>
                    </a:cxn>
                  </a:cxnLst>
                  <a:rect l="0" t="0" r="r" b="b"/>
                  <a:pathLst>
                    <a:path w="120" h="227">
                      <a:moveTo>
                        <a:pt x="0" y="34"/>
                      </a:moveTo>
                      <a:lnTo>
                        <a:pt x="0" y="34"/>
                      </a:lnTo>
                      <a:lnTo>
                        <a:pt x="120" y="0"/>
                      </a:lnTo>
                      <a:lnTo>
                        <a:pt x="120" y="190"/>
                      </a:lnTo>
                      <a:lnTo>
                        <a:pt x="0" y="227"/>
                      </a:lnTo>
                      <a:lnTo>
                        <a:pt x="0" y="34"/>
                      </a:lnTo>
                      <a:lnTo>
                        <a:pt x="0" y="34"/>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9" name="Freeform 16">
                  <a:extLst>
                    <a:ext uri="{FF2B5EF4-FFF2-40B4-BE49-F238E27FC236}">
                      <a16:creationId xmlns:a16="http://schemas.microsoft.com/office/drawing/2014/main" id="{57A1C8DB-A9B2-FE45-94E2-AC189165903F}"/>
                    </a:ext>
                  </a:extLst>
                </p:cNvPr>
                <p:cNvSpPr>
                  <a:spLocks/>
                </p:cNvSpPr>
                <p:nvPr/>
              </p:nvSpPr>
              <p:spPr bwMode="auto">
                <a:xfrm>
                  <a:off x="4720" y="2865"/>
                  <a:ext cx="107" cy="202"/>
                </a:xfrm>
                <a:custGeom>
                  <a:avLst/>
                  <a:gdLst>
                    <a:gd name="T0" fmla="*/ 0 w 120"/>
                    <a:gd name="T1" fmla="*/ 34 h 227"/>
                    <a:gd name="T2" fmla="*/ 0 w 120"/>
                    <a:gd name="T3" fmla="*/ 34 h 227"/>
                    <a:gd name="T4" fmla="*/ 120 w 120"/>
                    <a:gd name="T5" fmla="*/ 0 h 227"/>
                    <a:gd name="T6" fmla="*/ 120 w 120"/>
                    <a:gd name="T7" fmla="*/ 190 h 227"/>
                    <a:gd name="T8" fmla="*/ 0 w 120"/>
                    <a:gd name="T9" fmla="*/ 227 h 227"/>
                    <a:gd name="T10" fmla="*/ 0 w 120"/>
                    <a:gd name="T11" fmla="*/ 34 h 227"/>
                    <a:gd name="T12" fmla="*/ 0 w 120"/>
                    <a:gd name="T13" fmla="*/ 34 h 227"/>
                  </a:gdLst>
                  <a:ahLst/>
                  <a:cxnLst>
                    <a:cxn ang="0">
                      <a:pos x="T0" y="T1"/>
                    </a:cxn>
                    <a:cxn ang="0">
                      <a:pos x="T2" y="T3"/>
                    </a:cxn>
                    <a:cxn ang="0">
                      <a:pos x="T4" y="T5"/>
                    </a:cxn>
                    <a:cxn ang="0">
                      <a:pos x="T6" y="T7"/>
                    </a:cxn>
                    <a:cxn ang="0">
                      <a:pos x="T8" y="T9"/>
                    </a:cxn>
                    <a:cxn ang="0">
                      <a:pos x="T10" y="T11"/>
                    </a:cxn>
                    <a:cxn ang="0">
                      <a:pos x="T12" y="T13"/>
                    </a:cxn>
                  </a:cxnLst>
                  <a:rect l="0" t="0" r="r" b="b"/>
                  <a:pathLst>
                    <a:path w="120" h="227">
                      <a:moveTo>
                        <a:pt x="0" y="34"/>
                      </a:moveTo>
                      <a:lnTo>
                        <a:pt x="0" y="34"/>
                      </a:lnTo>
                      <a:lnTo>
                        <a:pt x="120" y="0"/>
                      </a:lnTo>
                      <a:lnTo>
                        <a:pt x="120" y="190"/>
                      </a:lnTo>
                      <a:lnTo>
                        <a:pt x="0" y="227"/>
                      </a:lnTo>
                      <a:lnTo>
                        <a:pt x="0" y="34"/>
                      </a:lnTo>
                      <a:lnTo>
                        <a:pt x="0" y="34"/>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0" name="Freeform 17">
                  <a:extLst>
                    <a:ext uri="{FF2B5EF4-FFF2-40B4-BE49-F238E27FC236}">
                      <a16:creationId xmlns:a16="http://schemas.microsoft.com/office/drawing/2014/main" id="{F4BF8F3F-0673-2942-8469-50DF1D5A92A6}"/>
                    </a:ext>
                  </a:extLst>
                </p:cNvPr>
                <p:cNvSpPr>
                  <a:spLocks/>
                </p:cNvSpPr>
                <p:nvPr/>
              </p:nvSpPr>
              <p:spPr bwMode="auto">
                <a:xfrm>
                  <a:off x="4958" y="2401"/>
                  <a:ext cx="47" cy="250"/>
                </a:xfrm>
                <a:custGeom>
                  <a:avLst/>
                  <a:gdLst>
                    <a:gd name="T0" fmla="*/ 0 w 53"/>
                    <a:gd name="T1" fmla="*/ 80 h 280"/>
                    <a:gd name="T2" fmla="*/ 0 w 53"/>
                    <a:gd name="T3" fmla="*/ 80 h 280"/>
                    <a:gd name="T4" fmla="*/ 53 w 53"/>
                    <a:gd name="T5" fmla="*/ 0 h 280"/>
                    <a:gd name="T6" fmla="*/ 53 w 53"/>
                    <a:gd name="T7" fmla="*/ 197 h 280"/>
                    <a:gd name="T8" fmla="*/ 0 w 53"/>
                    <a:gd name="T9" fmla="*/ 280 h 280"/>
                    <a:gd name="T10" fmla="*/ 0 w 53"/>
                    <a:gd name="T11" fmla="*/ 80 h 280"/>
                    <a:gd name="T12" fmla="*/ 0 w 53"/>
                    <a:gd name="T13" fmla="*/ 80 h 280"/>
                  </a:gdLst>
                  <a:ahLst/>
                  <a:cxnLst>
                    <a:cxn ang="0">
                      <a:pos x="T0" y="T1"/>
                    </a:cxn>
                    <a:cxn ang="0">
                      <a:pos x="T2" y="T3"/>
                    </a:cxn>
                    <a:cxn ang="0">
                      <a:pos x="T4" y="T5"/>
                    </a:cxn>
                    <a:cxn ang="0">
                      <a:pos x="T6" y="T7"/>
                    </a:cxn>
                    <a:cxn ang="0">
                      <a:pos x="T8" y="T9"/>
                    </a:cxn>
                    <a:cxn ang="0">
                      <a:pos x="T10" y="T11"/>
                    </a:cxn>
                    <a:cxn ang="0">
                      <a:pos x="T12" y="T13"/>
                    </a:cxn>
                  </a:cxnLst>
                  <a:rect l="0" t="0" r="r" b="b"/>
                  <a:pathLst>
                    <a:path w="53" h="280">
                      <a:moveTo>
                        <a:pt x="0" y="80"/>
                      </a:moveTo>
                      <a:lnTo>
                        <a:pt x="0" y="80"/>
                      </a:lnTo>
                      <a:lnTo>
                        <a:pt x="53" y="0"/>
                      </a:lnTo>
                      <a:lnTo>
                        <a:pt x="53" y="197"/>
                      </a:lnTo>
                      <a:lnTo>
                        <a:pt x="0" y="280"/>
                      </a:lnTo>
                      <a:lnTo>
                        <a:pt x="0" y="80"/>
                      </a:lnTo>
                      <a:lnTo>
                        <a:pt x="0" y="8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1" name="Freeform 18">
                  <a:extLst>
                    <a:ext uri="{FF2B5EF4-FFF2-40B4-BE49-F238E27FC236}">
                      <a16:creationId xmlns:a16="http://schemas.microsoft.com/office/drawing/2014/main" id="{2DE3BE43-3AE4-364D-B0DB-A8BCB270AB2B}"/>
                    </a:ext>
                  </a:extLst>
                </p:cNvPr>
                <p:cNvSpPr>
                  <a:spLocks/>
                </p:cNvSpPr>
                <p:nvPr/>
              </p:nvSpPr>
              <p:spPr bwMode="auto">
                <a:xfrm>
                  <a:off x="4958" y="2401"/>
                  <a:ext cx="47" cy="250"/>
                </a:xfrm>
                <a:custGeom>
                  <a:avLst/>
                  <a:gdLst>
                    <a:gd name="T0" fmla="*/ 0 w 53"/>
                    <a:gd name="T1" fmla="*/ 80 h 280"/>
                    <a:gd name="T2" fmla="*/ 0 w 53"/>
                    <a:gd name="T3" fmla="*/ 80 h 280"/>
                    <a:gd name="T4" fmla="*/ 53 w 53"/>
                    <a:gd name="T5" fmla="*/ 0 h 280"/>
                    <a:gd name="T6" fmla="*/ 53 w 53"/>
                    <a:gd name="T7" fmla="*/ 197 h 280"/>
                    <a:gd name="T8" fmla="*/ 0 w 53"/>
                    <a:gd name="T9" fmla="*/ 280 h 280"/>
                    <a:gd name="T10" fmla="*/ 0 w 53"/>
                    <a:gd name="T11" fmla="*/ 80 h 280"/>
                    <a:gd name="T12" fmla="*/ 0 w 53"/>
                    <a:gd name="T13" fmla="*/ 80 h 280"/>
                  </a:gdLst>
                  <a:ahLst/>
                  <a:cxnLst>
                    <a:cxn ang="0">
                      <a:pos x="T0" y="T1"/>
                    </a:cxn>
                    <a:cxn ang="0">
                      <a:pos x="T2" y="T3"/>
                    </a:cxn>
                    <a:cxn ang="0">
                      <a:pos x="T4" y="T5"/>
                    </a:cxn>
                    <a:cxn ang="0">
                      <a:pos x="T6" y="T7"/>
                    </a:cxn>
                    <a:cxn ang="0">
                      <a:pos x="T8" y="T9"/>
                    </a:cxn>
                    <a:cxn ang="0">
                      <a:pos x="T10" y="T11"/>
                    </a:cxn>
                    <a:cxn ang="0">
                      <a:pos x="T12" y="T13"/>
                    </a:cxn>
                  </a:cxnLst>
                  <a:rect l="0" t="0" r="r" b="b"/>
                  <a:pathLst>
                    <a:path w="53" h="280">
                      <a:moveTo>
                        <a:pt x="0" y="80"/>
                      </a:moveTo>
                      <a:lnTo>
                        <a:pt x="0" y="80"/>
                      </a:lnTo>
                      <a:lnTo>
                        <a:pt x="53" y="0"/>
                      </a:lnTo>
                      <a:lnTo>
                        <a:pt x="53" y="197"/>
                      </a:lnTo>
                      <a:lnTo>
                        <a:pt x="0" y="280"/>
                      </a:lnTo>
                      <a:lnTo>
                        <a:pt x="0" y="80"/>
                      </a:lnTo>
                      <a:lnTo>
                        <a:pt x="0" y="8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2" name="Freeform 19">
                  <a:extLst>
                    <a:ext uri="{FF2B5EF4-FFF2-40B4-BE49-F238E27FC236}">
                      <a16:creationId xmlns:a16="http://schemas.microsoft.com/office/drawing/2014/main" id="{7F951E89-3410-6D42-A028-DE9D649CC049}"/>
                    </a:ext>
                  </a:extLst>
                </p:cNvPr>
                <p:cNvSpPr>
                  <a:spLocks/>
                </p:cNvSpPr>
                <p:nvPr/>
              </p:nvSpPr>
              <p:spPr bwMode="auto">
                <a:xfrm>
                  <a:off x="5290" y="2211"/>
                  <a:ext cx="60" cy="190"/>
                </a:xfrm>
                <a:custGeom>
                  <a:avLst/>
                  <a:gdLst>
                    <a:gd name="T0" fmla="*/ 0 w 67"/>
                    <a:gd name="T1" fmla="*/ 24 h 213"/>
                    <a:gd name="T2" fmla="*/ 0 w 67"/>
                    <a:gd name="T3" fmla="*/ 24 h 213"/>
                    <a:gd name="T4" fmla="*/ 67 w 67"/>
                    <a:gd name="T5" fmla="*/ 0 h 213"/>
                    <a:gd name="T6" fmla="*/ 67 w 67"/>
                    <a:gd name="T7" fmla="*/ 188 h 213"/>
                    <a:gd name="T8" fmla="*/ 0 w 67"/>
                    <a:gd name="T9" fmla="*/ 213 h 213"/>
                    <a:gd name="T10" fmla="*/ 0 w 67"/>
                    <a:gd name="T11" fmla="*/ 24 h 213"/>
                    <a:gd name="T12" fmla="*/ 0 w 67"/>
                    <a:gd name="T13" fmla="*/ 24 h 213"/>
                  </a:gdLst>
                  <a:ahLst/>
                  <a:cxnLst>
                    <a:cxn ang="0">
                      <a:pos x="T0" y="T1"/>
                    </a:cxn>
                    <a:cxn ang="0">
                      <a:pos x="T2" y="T3"/>
                    </a:cxn>
                    <a:cxn ang="0">
                      <a:pos x="T4" y="T5"/>
                    </a:cxn>
                    <a:cxn ang="0">
                      <a:pos x="T6" y="T7"/>
                    </a:cxn>
                    <a:cxn ang="0">
                      <a:pos x="T8" y="T9"/>
                    </a:cxn>
                    <a:cxn ang="0">
                      <a:pos x="T10" y="T11"/>
                    </a:cxn>
                    <a:cxn ang="0">
                      <a:pos x="T12" y="T13"/>
                    </a:cxn>
                  </a:cxnLst>
                  <a:rect l="0" t="0" r="r" b="b"/>
                  <a:pathLst>
                    <a:path w="67" h="213">
                      <a:moveTo>
                        <a:pt x="0" y="24"/>
                      </a:moveTo>
                      <a:lnTo>
                        <a:pt x="0" y="24"/>
                      </a:lnTo>
                      <a:lnTo>
                        <a:pt x="67" y="0"/>
                      </a:lnTo>
                      <a:lnTo>
                        <a:pt x="67" y="188"/>
                      </a:lnTo>
                      <a:lnTo>
                        <a:pt x="0" y="213"/>
                      </a:lnTo>
                      <a:lnTo>
                        <a:pt x="0" y="24"/>
                      </a:lnTo>
                      <a:lnTo>
                        <a:pt x="0" y="24"/>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3" name="Freeform 20">
                  <a:extLst>
                    <a:ext uri="{FF2B5EF4-FFF2-40B4-BE49-F238E27FC236}">
                      <a16:creationId xmlns:a16="http://schemas.microsoft.com/office/drawing/2014/main" id="{AE1FA19C-7F91-E146-9874-3E46F0151BB9}"/>
                    </a:ext>
                  </a:extLst>
                </p:cNvPr>
                <p:cNvSpPr>
                  <a:spLocks/>
                </p:cNvSpPr>
                <p:nvPr/>
              </p:nvSpPr>
              <p:spPr bwMode="auto">
                <a:xfrm>
                  <a:off x="5290" y="2211"/>
                  <a:ext cx="60" cy="190"/>
                </a:xfrm>
                <a:custGeom>
                  <a:avLst/>
                  <a:gdLst>
                    <a:gd name="T0" fmla="*/ 0 w 67"/>
                    <a:gd name="T1" fmla="*/ 24 h 213"/>
                    <a:gd name="T2" fmla="*/ 0 w 67"/>
                    <a:gd name="T3" fmla="*/ 24 h 213"/>
                    <a:gd name="T4" fmla="*/ 67 w 67"/>
                    <a:gd name="T5" fmla="*/ 0 h 213"/>
                    <a:gd name="T6" fmla="*/ 67 w 67"/>
                    <a:gd name="T7" fmla="*/ 188 h 213"/>
                    <a:gd name="T8" fmla="*/ 0 w 67"/>
                    <a:gd name="T9" fmla="*/ 213 h 213"/>
                    <a:gd name="T10" fmla="*/ 0 w 67"/>
                    <a:gd name="T11" fmla="*/ 24 h 213"/>
                    <a:gd name="T12" fmla="*/ 0 w 67"/>
                    <a:gd name="T13" fmla="*/ 24 h 213"/>
                  </a:gdLst>
                  <a:ahLst/>
                  <a:cxnLst>
                    <a:cxn ang="0">
                      <a:pos x="T0" y="T1"/>
                    </a:cxn>
                    <a:cxn ang="0">
                      <a:pos x="T2" y="T3"/>
                    </a:cxn>
                    <a:cxn ang="0">
                      <a:pos x="T4" y="T5"/>
                    </a:cxn>
                    <a:cxn ang="0">
                      <a:pos x="T6" y="T7"/>
                    </a:cxn>
                    <a:cxn ang="0">
                      <a:pos x="T8" y="T9"/>
                    </a:cxn>
                    <a:cxn ang="0">
                      <a:pos x="T10" y="T11"/>
                    </a:cxn>
                    <a:cxn ang="0">
                      <a:pos x="T12" y="T13"/>
                    </a:cxn>
                  </a:cxnLst>
                  <a:rect l="0" t="0" r="r" b="b"/>
                  <a:pathLst>
                    <a:path w="67" h="213">
                      <a:moveTo>
                        <a:pt x="0" y="24"/>
                      </a:moveTo>
                      <a:lnTo>
                        <a:pt x="0" y="24"/>
                      </a:lnTo>
                      <a:lnTo>
                        <a:pt x="67" y="0"/>
                      </a:lnTo>
                      <a:lnTo>
                        <a:pt x="67" y="188"/>
                      </a:lnTo>
                      <a:lnTo>
                        <a:pt x="0" y="213"/>
                      </a:lnTo>
                      <a:lnTo>
                        <a:pt x="0" y="24"/>
                      </a:lnTo>
                      <a:lnTo>
                        <a:pt x="0" y="24"/>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4" name="Freeform 21">
                  <a:extLst>
                    <a:ext uri="{FF2B5EF4-FFF2-40B4-BE49-F238E27FC236}">
                      <a16:creationId xmlns:a16="http://schemas.microsoft.com/office/drawing/2014/main" id="{57A3E497-BFA2-8A44-83B4-4DD08A3E9990}"/>
                    </a:ext>
                  </a:extLst>
                </p:cNvPr>
                <p:cNvSpPr>
                  <a:spLocks/>
                </p:cNvSpPr>
                <p:nvPr/>
              </p:nvSpPr>
              <p:spPr bwMode="auto">
                <a:xfrm>
                  <a:off x="5065" y="2247"/>
                  <a:ext cx="166" cy="190"/>
                </a:xfrm>
                <a:custGeom>
                  <a:avLst/>
                  <a:gdLst>
                    <a:gd name="T0" fmla="*/ 186 w 186"/>
                    <a:gd name="T1" fmla="*/ 0 h 213"/>
                    <a:gd name="T2" fmla="*/ 186 w 186"/>
                    <a:gd name="T3" fmla="*/ 0 h 213"/>
                    <a:gd name="T4" fmla="*/ 147 w 186"/>
                    <a:gd name="T5" fmla="*/ 4 h 213"/>
                    <a:gd name="T6" fmla="*/ 0 w 186"/>
                    <a:gd name="T7" fmla="*/ 24 h 213"/>
                    <a:gd name="T8" fmla="*/ 0 w 186"/>
                    <a:gd name="T9" fmla="*/ 213 h 213"/>
                    <a:gd name="T10" fmla="*/ 150 w 186"/>
                    <a:gd name="T11" fmla="*/ 196 h 213"/>
                    <a:gd name="T12" fmla="*/ 186 w 186"/>
                    <a:gd name="T13" fmla="*/ 191 h 213"/>
                    <a:gd name="T14" fmla="*/ 186 w 186"/>
                    <a:gd name="T15" fmla="*/ 0 h 213"/>
                    <a:gd name="T16" fmla="*/ 186 w 186"/>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213">
                      <a:moveTo>
                        <a:pt x="186" y="0"/>
                      </a:moveTo>
                      <a:lnTo>
                        <a:pt x="186" y="0"/>
                      </a:lnTo>
                      <a:lnTo>
                        <a:pt x="147" y="4"/>
                      </a:lnTo>
                      <a:lnTo>
                        <a:pt x="0" y="24"/>
                      </a:lnTo>
                      <a:lnTo>
                        <a:pt x="0" y="213"/>
                      </a:lnTo>
                      <a:lnTo>
                        <a:pt x="150" y="196"/>
                      </a:lnTo>
                      <a:lnTo>
                        <a:pt x="186" y="191"/>
                      </a:lnTo>
                      <a:lnTo>
                        <a:pt x="186" y="0"/>
                      </a:lnTo>
                      <a:lnTo>
                        <a:pt x="186"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5" name="Freeform 22">
                  <a:extLst>
                    <a:ext uri="{FF2B5EF4-FFF2-40B4-BE49-F238E27FC236}">
                      <a16:creationId xmlns:a16="http://schemas.microsoft.com/office/drawing/2014/main" id="{40FE9C6A-44E4-1741-9004-C2097C788C95}"/>
                    </a:ext>
                  </a:extLst>
                </p:cNvPr>
                <p:cNvSpPr>
                  <a:spLocks/>
                </p:cNvSpPr>
                <p:nvPr/>
              </p:nvSpPr>
              <p:spPr bwMode="auto">
                <a:xfrm>
                  <a:off x="5065" y="2247"/>
                  <a:ext cx="166" cy="190"/>
                </a:xfrm>
                <a:custGeom>
                  <a:avLst/>
                  <a:gdLst>
                    <a:gd name="T0" fmla="*/ 186 w 186"/>
                    <a:gd name="T1" fmla="*/ 0 h 213"/>
                    <a:gd name="T2" fmla="*/ 186 w 186"/>
                    <a:gd name="T3" fmla="*/ 0 h 213"/>
                    <a:gd name="T4" fmla="*/ 147 w 186"/>
                    <a:gd name="T5" fmla="*/ 4 h 213"/>
                    <a:gd name="T6" fmla="*/ 0 w 186"/>
                    <a:gd name="T7" fmla="*/ 24 h 213"/>
                    <a:gd name="T8" fmla="*/ 0 w 186"/>
                    <a:gd name="T9" fmla="*/ 213 h 213"/>
                    <a:gd name="T10" fmla="*/ 150 w 186"/>
                    <a:gd name="T11" fmla="*/ 196 h 213"/>
                    <a:gd name="T12" fmla="*/ 186 w 186"/>
                    <a:gd name="T13" fmla="*/ 191 h 213"/>
                    <a:gd name="T14" fmla="*/ 186 w 186"/>
                    <a:gd name="T15" fmla="*/ 0 h 213"/>
                    <a:gd name="T16" fmla="*/ 186 w 186"/>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213">
                      <a:moveTo>
                        <a:pt x="186" y="0"/>
                      </a:moveTo>
                      <a:lnTo>
                        <a:pt x="186" y="0"/>
                      </a:lnTo>
                      <a:lnTo>
                        <a:pt x="147" y="4"/>
                      </a:lnTo>
                      <a:lnTo>
                        <a:pt x="0" y="24"/>
                      </a:lnTo>
                      <a:lnTo>
                        <a:pt x="0" y="213"/>
                      </a:lnTo>
                      <a:lnTo>
                        <a:pt x="150" y="196"/>
                      </a:lnTo>
                      <a:lnTo>
                        <a:pt x="186" y="191"/>
                      </a:lnTo>
                      <a:lnTo>
                        <a:pt x="186" y="0"/>
                      </a:lnTo>
                      <a:lnTo>
                        <a:pt x="186"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6" name="Freeform 23">
                  <a:extLst>
                    <a:ext uri="{FF2B5EF4-FFF2-40B4-BE49-F238E27FC236}">
                      <a16:creationId xmlns:a16="http://schemas.microsoft.com/office/drawing/2014/main" id="{F048E9CA-CFC3-7B4E-A3AB-13443E29598A}"/>
                    </a:ext>
                  </a:extLst>
                </p:cNvPr>
                <p:cNvSpPr>
                  <a:spLocks/>
                </p:cNvSpPr>
                <p:nvPr/>
              </p:nvSpPr>
              <p:spPr bwMode="auto">
                <a:xfrm>
                  <a:off x="2619" y="3233"/>
                  <a:ext cx="71" cy="285"/>
                </a:xfrm>
                <a:custGeom>
                  <a:avLst/>
                  <a:gdLst>
                    <a:gd name="T0" fmla="*/ 0 w 80"/>
                    <a:gd name="T1" fmla="*/ 0 h 320"/>
                    <a:gd name="T2" fmla="*/ 0 w 80"/>
                    <a:gd name="T3" fmla="*/ 0 h 320"/>
                    <a:gd name="T4" fmla="*/ 80 w 80"/>
                    <a:gd name="T5" fmla="*/ 132 h 320"/>
                    <a:gd name="T6" fmla="*/ 80 w 80"/>
                    <a:gd name="T7" fmla="*/ 320 h 320"/>
                    <a:gd name="T8" fmla="*/ 0 w 80"/>
                    <a:gd name="T9" fmla="*/ 187 h 320"/>
                    <a:gd name="T10" fmla="*/ 0 w 80"/>
                    <a:gd name="T11" fmla="*/ 0 h 320"/>
                    <a:gd name="T12" fmla="*/ 0 w 80"/>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80" h="320">
                      <a:moveTo>
                        <a:pt x="0" y="0"/>
                      </a:moveTo>
                      <a:lnTo>
                        <a:pt x="0" y="0"/>
                      </a:lnTo>
                      <a:lnTo>
                        <a:pt x="80" y="132"/>
                      </a:lnTo>
                      <a:lnTo>
                        <a:pt x="80" y="320"/>
                      </a:lnTo>
                      <a:lnTo>
                        <a:pt x="0" y="187"/>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7" name="Freeform 24">
                  <a:extLst>
                    <a:ext uri="{FF2B5EF4-FFF2-40B4-BE49-F238E27FC236}">
                      <a16:creationId xmlns:a16="http://schemas.microsoft.com/office/drawing/2014/main" id="{EB8DC929-3855-2C4C-BF4A-6E32CBBA5229}"/>
                    </a:ext>
                  </a:extLst>
                </p:cNvPr>
                <p:cNvSpPr>
                  <a:spLocks/>
                </p:cNvSpPr>
                <p:nvPr/>
              </p:nvSpPr>
              <p:spPr bwMode="auto">
                <a:xfrm>
                  <a:off x="2619" y="3233"/>
                  <a:ext cx="71" cy="285"/>
                </a:xfrm>
                <a:custGeom>
                  <a:avLst/>
                  <a:gdLst>
                    <a:gd name="T0" fmla="*/ 0 w 80"/>
                    <a:gd name="T1" fmla="*/ 0 h 320"/>
                    <a:gd name="T2" fmla="*/ 0 w 80"/>
                    <a:gd name="T3" fmla="*/ 0 h 320"/>
                    <a:gd name="T4" fmla="*/ 80 w 80"/>
                    <a:gd name="T5" fmla="*/ 132 h 320"/>
                    <a:gd name="T6" fmla="*/ 80 w 80"/>
                    <a:gd name="T7" fmla="*/ 320 h 320"/>
                    <a:gd name="T8" fmla="*/ 0 w 80"/>
                    <a:gd name="T9" fmla="*/ 187 h 320"/>
                    <a:gd name="T10" fmla="*/ 0 w 80"/>
                    <a:gd name="T11" fmla="*/ 0 h 320"/>
                    <a:gd name="T12" fmla="*/ 0 w 80"/>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80" h="320">
                      <a:moveTo>
                        <a:pt x="0" y="0"/>
                      </a:moveTo>
                      <a:lnTo>
                        <a:pt x="0" y="0"/>
                      </a:lnTo>
                      <a:lnTo>
                        <a:pt x="80" y="132"/>
                      </a:lnTo>
                      <a:lnTo>
                        <a:pt x="80" y="320"/>
                      </a:lnTo>
                      <a:lnTo>
                        <a:pt x="0" y="187"/>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8" name="Freeform 25">
                  <a:extLst>
                    <a:ext uri="{FF2B5EF4-FFF2-40B4-BE49-F238E27FC236}">
                      <a16:creationId xmlns:a16="http://schemas.microsoft.com/office/drawing/2014/main" id="{876716AF-E661-0C47-A6F3-21EC79220089}"/>
                    </a:ext>
                  </a:extLst>
                </p:cNvPr>
                <p:cNvSpPr>
                  <a:spLocks/>
                </p:cNvSpPr>
                <p:nvPr/>
              </p:nvSpPr>
              <p:spPr bwMode="auto">
                <a:xfrm>
                  <a:off x="2821" y="3340"/>
                  <a:ext cx="94" cy="202"/>
                </a:xfrm>
                <a:custGeom>
                  <a:avLst/>
                  <a:gdLst>
                    <a:gd name="T0" fmla="*/ 0 w 106"/>
                    <a:gd name="T1" fmla="*/ 0 h 227"/>
                    <a:gd name="T2" fmla="*/ 0 w 106"/>
                    <a:gd name="T3" fmla="*/ 0 h 227"/>
                    <a:gd name="T4" fmla="*/ 106 w 106"/>
                    <a:gd name="T5" fmla="*/ 37 h 227"/>
                    <a:gd name="T6" fmla="*/ 106 w 106"/>
                    <a:gd name="T7" fmla="*/ 227 h 227"/>
                    <a:gd name="T8" fmla="*/ 0 w 106"/>
                    <a:gd name="T9" fmla="*/ 193 h 227"/>
                    <a:gd name="T10" fmla="*/ 0 w 106"/>
                    <a:gd name="T11" fmla="*/ 0 h 227"/>
                    <a:gd name="T12" fmla="*/ 0 w 106"/>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106" h="227">
                      <a:moveTo>
                        <a:pt x="0" y="0"/>
                      </a:moveTo>
                      <a:lnTo>
                        <a:pt x="0" y="0"/>
                      </a:lnTo>
                      <a:lnTo>
                        <a:pt x="106" y="37"/>
                      </a:lnTo>
                      <a:lnTo>
                        <a:pt x="106" y="227"/>
                      </a:lnTo>
                      <a:lnTo>
                        <a:pt x="0" y="193"/>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9" name="Freeform 26">
                  <a:extLst>
                    <a:ext uri="{FF2B5EF4-FFF2-40B4-BE49-F238E27FC236}">
                      <a16:creationId xmlns:a16="http://schemas.microsoft.com/office/drawing/2014/main" id="{EC68C62A-5D5D-9B45-BB26-A6957C0AFBA9}"/>
                    </a:ext>
                  </a:extLst>
                </p:cNvPr>
                <p:cNvSpPr>
                  <a:spLocks/>
                </p:cNvSpPr>
                <p:nvPr/>
              </p:nvSpPr>
              <p:spPr bwMode="auto">
                <a:xfrm>
                  <a:off x="2821" y="3340"/>
                  <a:ext cx="94" cy="202"/>
                </a:xfrm>
                <a:custGeom>
                  <a:avLst/>
                  <a:gdLst>
                    <a:gd name="T0" fmla="*/ 0 w 106"/>
                    <a:gd name="T1" fmla="*/ 0 h 227"/>
                    <a:gd name="T2" fmla="*/ 0 w 106"/>
                    <a:gd name="T3" fmla="*/ 0 h 227"/>
                    <a:gd name="T4" fmla="*/ 106 w 106"/>
                    <a:gd name="T5" fmla="*/ 37 h 227"/>
                    <a:gd name="T6" fmla="*/ 106 w 106"/>
                    <a:gd name="T7" fmla="*/ 227 h 227"/>
                    <a:gd name="T8" fmla="*/ 0 w 106"/>
                    <a:gd name="T9" fmla="*/ 193 h 227"/>
                    <a:gd name="T10" fmla="*/ 0 w 106"/>
                    <a:gd name="T11" fmla="*/ 0 h 227"/>
                    <a:gd name="T12" fmla="*/ 0 w 106"/>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106" h="227">
                      <a:moveTo>
                        <a:pt x="0" y="0"/>
                      </a:moveTo>
                      <a:lnTo>
                        <a:pt x="0" y="0"/>
                      </a:lnTo>
                      <a:lnTo>
                        <a:pt x="106" y="37"/>
                      </a:lnTo>
                      <a:lnTo>
                        <a:pt x="106" y="227"/>
                      </a:lnTo>
                      <a:lnTo>
                        <a:pt x="0" y="193"/>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0" name="Freeform 27">
                  <a:extLst>
                    <a:ext uri="{FF2B5EF4-FFF2-40B4-BE49-F238E27FC236}">
                      <a16:creationId xmlns:a16="http://schemas.microsoft.com/office/drawing/2014/main" id="{CD17444D-D6C9-674B-94EF-4A2D9CEF7051}"/>
                    </a:ext>
                  </a:extLst>
                </p:cNvPr>
                <p:cNvSpPr>
                  <a:spLocks/>
                </p:cNvSpPr>
                <p:nvPr/>
              </p:nvSpPr>
              <p:spPr bwMode="auto">
                <a:xfrm>
                  <a:off x="4055" y="3257"/>
                  <a:ext cx="84" cy="238"/>
                </a:xfrm>
                <a:custGeom>
                  <a:avLst/>
                  <a:gdLst>
                    <a:gd name="T0" fmla="*/ 0 w 94"/>
                    <a:gd name="T1" fmla="*/ 0 h 267"/>
                    <a:gd name="T2" fmla="*/ 0 w 94"/>
                    <a:gd name="T3" fmla="*/ 0 h 267"/>
                    <a:gd name="T4" fmla="*/ 0 w 94"/>
                    <a:gd name="T5" fmla="*/ 188 h 267"/>
                    <a:gd name="T6" fmla="*/ 94 w 94"/>
                    <a:gd name="T7" fmla="*/ 267 h 267"/>
                    <a:gd name="T8" fmla="*/ 94 w 94"/>
                    <a:gd name="T9" fmla="*/ 74 h 267"/>
                    <a:gd name="T10" fmla="*/ 0 w 94"/>
                    <a:gd name="T11" fmla="*/ 0 h 267"/>
                    <a:gd name="T12" fmla="*/ 0 w 94"/>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94" h="267">
                      <a:moveTo>
                        <a:pt x="0" y="0"/>
                      </a:moveTo>
                      <a:lnTo>
                        <a:pt x="0" y="0"/>
                      </a:lnTo>
                      <a:lnTo>
                        <a:pt x="0" y="188"/>
                      </a:lnTo>
                      <a:lnTo>
                        <a:pt x="94" y="267"/>
                      </a:lnTo>
                      <a:lnTo>
                        <a:pt x="94" y="74"/>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1" name="Freeform 28">
                  <a:extLst>
                    <a:ext uri="{FF2B5EF4-FFF2-40B4-BE49-F238E27FC236}">
                      <a16:creationId xmlns:a16="http://schemas.microsoft.com/office/drawing/2014/main" id="{841AB44D-D122-E742-8A97-F5F99CA43D5E}"/>
                    </a:ext>
                  </a:extLst>
                </p:cNvPr>
                <p:cNvSpPr>
                  <a:spLocks/>
                </p:cNvSpPr>
                <p:nvPr/>
              </p:nvSpPr>
              <p:spPr bwMode="auto">
                <a:xfrm>
                  <a:off x="4055" y="3257"/>
                  <a:ext cx="84" cy="238"/>
                </a:xfrm>
                <a:custGeom>
                  <a:avLst/>
                  <a:gdLst>
                    <a:gd name="T0" fmla="*/ 0 w 94"/>
                    <a:gd name="T1" fmla="*/ 0 h 267"/>
                    <a:gd name="T2" fmla="*/ 0 w 94"/>
                    <a:gd name="T3" fmla="*/ 0 h 267"/>
                    <a:gd name="T4" fmla="*/ 0 w 94"/>
                    <a:gd name="T5" fmla="*/ 188 h 267"/>
                    <a:gd name="T6" fmla="*/ 94 w 94"/>
                    <a:gd name="T7" fmla="*/ 267 h 267"/>
                    <a:gd name="T8" fmla="*/ 94 w 94"/>
                    <a:gd name="T9" fmla="*/ 74 h 267"/>
                    <a:gd name="T10" fmla="*/ 0 w 94"/>
                    <a:gd name="T11" fmla="*/ 0 h 267"/>
                    <a:gd name="T12" fmla="*/ 0 w 94"/>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94" h="267">
                      <a:moveTo>
                        <a:pt x="0" y="0"/>
                      </a:moveTo>
                      <a:lnTo>
                        <a:pt x="0" y="0"/>
                      </a:lnTo>
                      <a:lnTo>
                        <a:pt x="0" y="188"/>
                      </a:lnTo>
                      <a:lnTo>
                        <a:pt x="94" y="267"/>
                      </a:lnTo>
                      <a:lnTo>
                        <a:pt x="94" y="74"/>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2" name="Freeform 29">
                  <a:extLst>
                    <a:ext uri="{FF2B5EF4-FFF2-40B4-BE49-F238E27FC236}">
                      <a16:creationId xmlns:a16="http://schemas.microsoft.com/office/drawing/2014/main" id="{FE5437FE-FA18-DC4B-BE0D-9C0A38110574}"/>
                    </a:ext>
                  </a:extLst>
                </p:cNvPr>
                <p:cNvSpPr>
                  <a:spLocks/>
                </p:cNvSpPr>
                <p:nvPr/>
              </p:nvSpPr>
              <p:spPr bwMode="auto">
                <a:xfrm>
                  <a:off x="4317" y="3471"/>
                  <a:ext cx="59" cy="261"/>
                </a:xfrm>
                <a:custGeom>
                  <a:avLst/>
                  <a:gdLst>
                    <a:gd name="T0" fmla="*/ 0 w 66"/>
                    <a:gd name="T1" fmla="*/ 0 h 293"/>
                    <a:gd name="T2" fmla="*/ 0 w 66"/>
                    <a:gd name="T3" fmla="*/ 0 h 293"/>
                    <a:gd name="T4" fmla="*/ 66 w 66"/>
                    <a:gd name="T5" fmla="*/ 104 h 293"/>
                    <a:gd name="T6" fmla="*/ 66 w 66"/>
                    <a:gd name="T7" fmla="*/ 293 h 293"/>
                    <a:gd name="T8" fmla="*/ 0 w 66"/>
                    <a:gd name="T9" fmla="*/ 187 h 293"/>
                    <a:gd name="T10" fmla="*/ 0 w 66"/>
                    <a:gd name="T11" fmla="*/ 0 h 293"/>
                    <a:gd name="T12" fmla="*/ 0 w 66"/>
                    <a:gd name="T13" fmla="*/ 0 h 293"/>
                  </a:gdLst>
                  <a:ahLst/>
                  <a:cxnLst>
                    <a:cxn ang="0">
                      <a:pos x="T0" y="T1"/>
                    </a:cxn>
                    <a:cxn ang="0">
                      <a:pos x="T2" y="T3"/>
                    </a:cxn>
                    <a:cxn ang="0">
                      <a:pos x="T4" y="T5"/>
                    </a:cxn>
                    <a:cxn ang="0">
                      <a:pos x="T6" y="T7"/>
                    </a:cxn>
                    <a:cxn ang="0">
                      <a:pos x="T8" y="T9"/>
                    </a:cxn>
                    <a:cxn ang="0">
                      <a:pos x="T10" y="T11"/>
                    </a:cxn>
                    <a:cxn ang="0">
                      <a:pos x="T12" y="T13"/>
                    </a:cxn>
                  </a:cxnLst>
                  <a:rect l="0" t="0" r="r" b="b"/>
                  <a:pathLst>
                    <a:path w="66" h="293">
                      <a:moveTo>
                        <a:pt x="0" y="0"/>
                      </a:moveTo>
                      <a:lnTo>
                        <a:pt x="0" y="0"/>
                      </a:lnTo>
                      <a:lnTo>
                        <a:pt x="66" y="104"/>
                      </a:lnTo>
                      <a:lnTo>
                        <a:pt x="66" y="293"/>
                      </a:lnTo>
                      <a:lnTo>
                        <a:pt x="0" y="187"/>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3" name="Freeform 30">
                  <a:extLst>
                    <a:ext uri="{FF2B5EF4-FFF2-40B4-BE49-F238E27FC236}">
                      <a16:creationId xmlns:a16="http://schemas.microsoft.com/office/drawing/2014/main" id="{E31FE41F-E128-1E42-BA55-E38355995B9F}"/>
                    </a:ext>
                  </a:extLst>
                </p:cNvPr>
                <p:cNvSpPr>
                  <a:spLocks/>
                </p:cNvSpPr>
                <p:nvPr/>
              </p:nvSpPr>
              <p:spPr bwMode="auto">
                <a:xfrm>
                  <a:off x="4317" y="3471"/>
                  <a:ext cx="59" cy="261"/>
                </a:xfrm>
                <a:custGeom>
                  <a:avLst/>
                  <a:gdLst>
                    <a:gd name="T0" fmla="*/ 0 w 66"/>
                    <a:gd name="T1" fmla="*/ 0 h 293"/>
                    <a:gd name="T2" fmla="*/ 0 w 66"/>
                    <a:gd name="T3" fmla="*/ 0 h 293"/>
                    <a:gd name="T4" fmla="*/ 66 w 66"/>
                    <a:gd name="T5" fmla="*/ 104 h 293"/>
                    <a:gd name="T6" fmla="*/ 66 w 66"/>
                    <a:gd name="T7" fmla="*/ 293 h 293"/>
                    <a:gd name="T8" fmla="*/ 0 w 66"/>
                    <a:gd name="T9" fmla="*/ 187 h 293"/>
                    <a:gd name="T10" fmla="*/ 0 w 66"/>
                    <a:gd name="T11" fmla="*/ 0 h 293"/>
                    <a:gd name="T12" fmla="*/ 0 w 66"/>
                    <a:gd name="T13" fmla="*/ 0 h 293"/>
                  </a:gdLst>
                  <a:ahLst/>
                  <a:cxnLst>
                    <a:cxn ang="0">
                      <a:pos x="T0" y="T1"/>
                    </a:cxn>
                    <a:cxn ang="0">
                      <a:pos x="T2" y="T3"/>
                    </a:cxn>
                    <a:cxn ang="0">
                      <a:pos x="T4" y="T5"/>
                    </a:cxn>
                    <a:cxn ang="0">
                      <a:pos x="T6" y="T7"/>
                    </a:cxn>
                    <a:cxn ang="0">
                      <a:pos x="T8" y="T9"/>
                    </a:cxn>
                    <a:cxn ang="0">
                      <a:pos x="T10" y="T11"/>
                    </a:cxn>
                    <a:cxn ang="0">
                      <a:pos x="T12" y="T13"/>
                    </a:cxn>
                  </a:cxnLst>
                  <a:rect l="0" t="0" r="r" b="b"/>
                  <a:pathLst>
                    <a:path w="66" h="293">
                      <a:moveTo>
                        <a:pt x="0" y="0"/>
                      </a:moveTo>
                      <a:lnTo>
                        <a:pt x="0" y="0"/>
                      </a:lnTo>
                      <a:lnTo>
                        <a:pt x="66" y="104"/>
                      </a:lnTo>
                      <a:lnTo>
                        <a:pt x="66" y="293"/>
                      </a:lnTo>
                      <a:lnTo>
                        <a:pt x="0" y="187"/>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4" name="Freeform 31">
                  <a:extLst>
                    <a:ext uri="{FF2B5EF4-FFF2-40B4-BE49-F238E27FC236}">
                      <a16:creationId xmlns:a16="http://schemas.microsoft.com/office/drawing/2014/main" id="{2B07E33F-B4AA-6A4B-B67A-B291A9022BFB}"/>
                    </a:ext>
                  </a:extLst>
                </p:cNvPr>
                <p:cNvSpPr>
                  <a:spLocks/>
                </p:cNvSpPr>
                <p:nvPr/>
              </p:nvSpPr>
              <p:spPr bwMode="auto">
                <a:xfrm>
                  <a:off x="4246" y="3304"/>
                  <a:ext cx="83" cy="238"/>
                </a:xfrm>
                <a:custGeom>
                  <a:avLst/>
                  <a:gdLst>
                    <a:gd name="T0" fmla="*/ 0 w 93"/>
                    <a:gd name="T1" fmla="*/ 0 h 267"/>
                    <a:gd name="T2" fmla="*/ 0 w 93"/>
                    <a:gd name="T3" fmla="*/ 0 h 267"/>
                    <a:gd name="T4" fmla="*/ 93 w 93"/>
                    <a:gd name="T5" fmla="*/ 96 h 267"/>
                    <a:gd name="T6" fmla="*/ 73 w 93"/>
                    <a:gd name="T7" fmla="*/ 183 h 267"/>
                    <a:gd name="T8" fmla="*/ 73 w 93"/>
                    <a:gd name="T9" fmla="*/ 267 h 267"/>
                    <a:gd name="T10" fmla="*/ 0 w 93"/>
                    <a:gd name="T11" fmla="*/ 186 h 267"/>
                    <a:gd name="T12" fmla="*/ 0 w 93"/>
                    <a:gd name="T13" fmla="*/ 0 h 267"/>
                    <a:gd name="T14" fmla="*/ 0 w 93"/>
                    <a:gd name="T15" fmla="*/ 0 h 2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67">
                      <a:moveTo>
                        <a:pt x="0" y="0"/>
                      </a:moveTo>
                      <a:lnTo>
                        <a:pt x="0" y="0"/>
                      </a:lnTo>
                      <a:lnTo>
                        <a:pt x="93" y="96"/>
                      </a:lnTo>
                      <a:lnTo>
                        <a:pt x="73" y="183"/>
                      </a:lnTo>
                      <a:lnTo>
                        <a:pt x="73" y="267"/>
                      </a:lnTo>
                      <a:lnTo>
                        <a:pt x="0" y="186"/>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5" name="Freeform 32">
                  <a:extLst>
                    <a:ext uri="{FF2B5EF4-FFF2-40B4-BE49-F238E27FC236}">
                      <a16:creationId xmlns:a16="http://schemas.microsoft.com/office/drawing/2014/main" id="{89A36B0C-41A6-2249-AA68-C35D16706CB0}"/>
                    </a:ext>
                  </a:extLst>
                </p:cNvPr>
                <p:cNvSpPr>
                  <a:spLocks/>
                </p:cNvSpPr>
                <p:nvPr/>
              </p:nvSpPr>
              <p:spPr bwMode="auto">
                <a:xfrm>
                  <a:off x="4246" y="3304"/>
                  <a:ext cx="83" cy="238"/>
                </a:xfrm>
                <a:custGeom>
                  <a:avLst/>
                  <a:gdLst>
                    <a:gd name="T0" fmla="*/ 0 w 93"/>
                    <a:gd name="T1" fmla="*/ 0 h 267"/>
                    <a:gd name="T2" fmla="*/ 0 w 93"/>
                    <a:gd name="T3" fmla="*/ 0 h 267"/>
                    <a:gd name="T4" fmla="*/ 93 w 93"/>
                    <a:gd name="T5" fmla="*/ 96 h 267"/>
                    <a:gd name="T6" fmla="*/ 73 w 93"/>
                    <a:gd name="T7" fmla="*/ 183 h 267"/>
                    <a:gd name="T8" fmla="*/ 73 w 93"/>
                    <a:gd name="T9" fmla="*/ 267 h 267"/>
                    <a:gd name="T10" fmla="*/ 0 w 93"/>
                    <a:gd name="T11" fmla="*/ 186 h 267"/>
                    <a:gd name="T12" fmla="*/ 0 w 93"/>
                    <a:gd name="T13" fmla="*/ 0 h 267"/>
                    <a:gd name="T14" fmla="*/ 0 w 93"/>
                    <a:gd name="T15" fmla="*/ 0 h 2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67">
                      <a:moveTo>
                        <a:pt x="0" y="0"/>
                      </a:moveTo>
                      <a:lnTo>
                        <a:pt x="0" y="0"/>
                      </a:lnTo>
                      <a:lnTo>
                        <a:pt x="93" y="96"/>
                      </a:lnTo>
                      <a:lnTo>
                        <a:pt x="73" y="183"/>
                      </a:lnTo>
                      <a:lnTo>
                        <a:pt x="73" y="267"/>
                      </a:lnTo>
                      <a:lnTo>
                        <a:pt x="0" y="186"/>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6" name="Freeform 33">
                  <a:extLst>
                    <a:ext uri="{FF2B5EF4-FFF2-40B4-BE49-F238E27FC236}">
                      <a16:creationId xmlns:a16="http://schemas.microsoft.com/office/drawing/2014/main" id="{BA42FA22-1938-5242-A27F-91D51E993226}"/>
                    </a:ext>
                  </a:extLst>
                </p:cNvPr>
                <p:cNvSpPr>
                  <a:spLocks/>
                </p:cNvSpPr>
                <p:nvPr/>
              </p:nvSpPr>
              <p:spPr bwMode="auto">
                <a:xfrm>
                  <a:off x="3699" y="3376"/>
                  <a:ext cx="155" cy="166"/>
                </a:xfrm>
                <a:custGeom>
                  <a:avLst/>
                  <a:gdLst>
                    <a:gd name="T0" fmla="*/ 0 w 174"/>
                    <a:gd name="T1" fmla="*/ 0 h 187"/>
                    <a:gd name="T2" fmla="*/ 0 w 174"/>
                    <a:gd name="T3" fmla="*/ 0 h 187"/>
                    <a:gd name="T4" fmla="*/ 0 w 174"/>
                    <a:gd name="T5" fmla="*/ 180 h 187"/>
                    <a:gd name="T6" fmla="*/ 174 w 174"/>
                    <a:gd name="T7" fmla="*/ 187 h 187"/>
                    <a:gd name="T8" fmla="*/ 174 w 174"/>
                    <a:gd name="T9" fmla="*/ 5 h 187"/>
                    <a:gd name="T10" fmla="*/ 0 w 174"/>
                    <a:gd name="T11" fmla="*/ 0 h 187"/>
                    <a:gd name="T12" fmla="*/ 0 w 174"/>
                    <a:gd name="T13" fmla="*/ 0 h 187"/>
                  </a:gdLst>
                  <a:ahLst/>
                  <a:cxnLst>
                    <a:cxn ang="0">
                      <a:pos x="T0" y="T1"/>
                    </a:cxn>
                    <a:cxn ang="0">
                      <a:pos x="T2" y="T3"/>
                    </a:cxn>
                    <a:cxn ang="0">
                      <a:pos x="T4" y="T5"/>
                    </a:cxn>
                    <a:cxn ang="0">
                      <a:pos x="T6" y="T7"/>
                    </a:cxn>
                    <a:cxn ang="0">
                      <a:pos x="T8" y="T9"/>
                    </a:cxn>
                    <a:cxn ang="0">
                      <a:pos x="T10" y="T11"/>
                    </a:cxn>
                    <a:cxn ang="0">
                      <a:pos x="T12" y="T13"/>
                    </a:cxn>
                  </a:cxnLst>
                  <a:rect l="0" t="0" r="r" b="b"/>
                  <a:pathLst>
                    <a:path w="174" h="187">
                      <a:moveTo>
                        <a:pt x="0" y="0"/>
                      </a:moveTo>
                      <a:lnTo>
                        <a:pt x="0" y="0"/>
                      </a:lnTo>
                      <a:lnTo>
                        <a:pt x="0" y="180"/>
                      </a:lnTo>
                      <a:lnTo>
                        <a:pt x="174" y="187"/>
                      </a:lnTo>
                      <a:lnTo>
                        <a:pt x="174" y="5"/>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7" name="Freeform 34">
                  <a:extLst>
                    <a:ext uri="{FF2B5EF4-FFF2-40B4-BE49-F238E27FC236}">
                      <a16:creationId xmlns:a16="http://schemas.microsoft.com/office/drawing/2014/main" id="{3E4DFFE3-3F5E-E44B-A2FB-1DB771A2D67E}"/>
                    </a:ext>
                  </a:extLst>
                </p:cNvPr>
                <p:cNvSpPr>
                  <a:spLocks/>
                </p:cNvSpPr>
                <p:nvPr/>
              </p:nvSpPr>
              <p:spPr bwMode="auto">
                <a:xfrm>
                  <a:off x="3699" y="3376"/>
                  <a:ext cx="155" cy="166"/>
                </a:xfrm>
                <a:custGeom>
                  <a:avLst/>
                  <a:gdLst>
                    <a:gd name="T0" fmla="*/ 0 w 174"/>
                    <a:gd name="T1" fmla="*/ 0 h 187"/>
                    <a:gd name="T2" fmla="*/ 0 w 174"/>
                    <a:gd name="T3" fmla="*/ 0 h 187"/>
                    <a:gd name="T4" fmla="*/ 0 w 174"/>
                    <a:gd name="T5" fmla="*/ 180 h 187"/>
                    <a:gd name="T6" fmla="*/ 174 w 174"/>
                    <a:gd name="T7" fmla="*/ 187 h 187"/>
                    <a:gd name="T8" fmla="*/ 174 w 174"/>
                    <a:gd name="T9" fmla="*/ 5 h 187"/>
                    <a:gd name="T10" fmla="*/ 0 w 174"/>
                    <a:gd name="T11" fmla="*/ 0 h 187"/>
                    <a:gd name="T12" fmla="*/ 0 w 174"/>
                    <a:gd name="T13" fmla="*/ 0 h 187"/>
                  </a:gdLst>
                  <a:ahLst/>
                  <a:cxnLst>
                    <a:cxn ang="0">
                      <a:pos x="T0" y="T1"/>
                    </a:cxn>
                    <a:cxn ang="0">
                      <a:pos x="T2" y="T3"/>
                    </a:cxn>
                    <a:cxn ang="0">
                      <a:pos x="T4" y="T5"/>
                    </a:cxn>
                    <a:cxn ang="0">
                      <a:pos x="T6" y="T7"/>
                    </a:cxn>
                    <a:cxn ang="0">
                      <a:pos x="T8" y="T9"/>
                    </a:cxn>
                    <a:cxn ang="0">
                      <a:pos x="T10" y="T11"/>
                    </a:cxn>
                    <a:cxn ang="0">
                      <a:pos x="T12" y="T13"/>
                    </a:cxn>
                  </a:cxnLst>
                  <a:rect l="0" t="0" r="r" b="b"/>
                  <a:pathLst>
                    <a:path w="174" h="187">
                      <a:moveTo>
                        <a:pt x="0" y="0"/>
                      </a:moveTo>
                      <a:lnTo>
                        <a:pt x="0" y="0"/>
                      </a:lnTo>
                      <a:lnTo>
                        <a:pt x="0" y="180"/>
                      </a:lnTo>
                      <a:lnTo>
                        <a:pt x="174" y="187"/>
                      </a:lnTo>
                      <a:lnTo>
                        <a:pt x="174" y="5"/>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8" name="Freeform 35">
                  <a:extLst>
                    <a:ext uri="{FF2B5EF4-FFF2-40B4-BE49-F238E27FC236}">
                      <a16:creationId xmlns:a16="http://schemas.microsoft.com/office/drawing/2014/main" id="{595AE93B-60DB-4F47-B6AF-531C419FBF0E}"/>
                    </a:ext>
                  </a:extLst>
                </p:cNvPr>
                <p:cNvSpPr>
                  <a:spLocks/>
                </p:cNvSpPr>
                <p:nvPr/>
              </p:nvSpPr>
              <p:spPr bwMode="auto">
                <a:xfrm>
                  <a:off x="4424" y="3721"/>
                  <a:ext cx="71" cy="178"/>
                </a:xfrm>
                <a:custGeom>
                  <a:avLst/>
                  <a:gdLst>
                    <a:gd name="T0" fmla="*/ 0 w 80"/>
                    <a:gd name="T1" fmla="*/ 5 h 200"/>
                    <a:gd name="T2" fmla="*/ 0 w 80"/>
                    <a:gd name="T3" fmla="*/ 5 h 200"/>
                    <a:gd name="T4" fmla="*/ 80 w 80"/>
                    <a:gd name="T5" fmla="*/ 0 h 200"/>
                    <a:gd name="T6" fmla="*/ 80 w 80"/>
                    <a:gd name="T7" fmla="*/ 192 h 200"/>
                    <a:gd name="T8" fmla="*/ 0 w 80"/>
                    <a:gd name="T9" fmla="*/ 200 h 200"/>
                    <a:gd name="T10" fmla="*/ 0 w 80"/>
                    <a:gd name="T11" fmla="*/ 5 h 200"/>
                    <a:gd name="T12" fmla="*/ 0 w 80"/>
                    <a:gd name="T13" fmla="*/ 5 h 200"/>
                  </a:gdLst>
                  <a:ahLst/>
                  <a:cxnLst>
                    <a:cxn ang="0">
                      <a:pos x="T0" y="T1"/>
                    </a:cxn>
                    <a:cxn ang="0">
                      <a:pos x="T2" y="T3"/>
                    </a:cxn>
                    <a:cxn ang="0">
                      <a:pos x="T4" y="T5"/>
                    </a:cxn>
                    <a:cxn ang="0">
                      <a:pos x="T6" y="T7"/>
                    </a:cxn>
                    <a:cxn ang="0">
                      <a:pos x="T8" y="T9"/>
                    </a:cxn>
                    <a:cxn ang="0">
                      <a:pos x="T10" y="T11"/>
                    </a:cxn>
                    <a:cxn ang="0">
                      <a:pos x="T12" y="T13"/>
                    </a:cxn>
                  </a:cxnLst>
                  <a:rect l="0" t="0" r="r" b="b"/>
                  <a:pathLst>
                    <a:path w="80" h="200">
                      <a:moveTo>
                        <a:pt x="0" y="5"/>
                      </a:moveTo>
                      <a:lnTo>
                        <a:pt x="0" y="5"/>
                      </a:lnTo>
                      <a:lnTo>
                        <a:pt x="80" y="0"/>
                      </a:lnTo>
                      <a:lnTo>
                        <a:pt x="80" y="192"/>
                      </a:lnTo>
                      <a:lnTo>
                        <a:pt x="0" y="200"/>
                      </a:lnTo>
                      <a:lnTo>
                        <a:pt x="0" y="5"/>
                      </a:lnTo>
                      <a:lnTo>
                        <a:pt x="0" y="5"/>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9" name="Freeform 36">
                  <a:extLst>
                    <a:ext uri="{FF2B5EF4-FFF2-40B4-BE49-F238E27FC236}">
                      <a16:creationId xmlns:a16="http://schemas.microsoft.com/office/drawing/2014/main" id="{3DBD47FF-2269-174B-B851-34726497C3CE}"/>
                    </a:ext>
                  </a:extLst>
                </p:cNvPr>
                <p:cNvSpPr>
                  <a:spLocks/>
                </p:cNvSpPr>
                <p:nvPr/>
              </p:nvSpPr>
              <p:spPr bwMode="auto">
                <a:xfrm>
                  <a:off x="4424" y="3721"/>
                  <a:ext cx="71" cy="178"/>
                </a:xfrm>
                <a:custGeom>
                  <a:avLst/>
                  <a:gdLst>
                    <a:gd name="T0" fmla="*/ 0 w 80"/>
                    <a:gd name="T1" fmla="*/ 5 h 200"/>
                    <a:gd name="T2" fmla="*/ 0 w 80"/>
                    <a:gd name="T3" fmla="*/ 5 h 200"/>
                    <a:gd name="T4" fmla="*/ 80 w 80"/>
                    <a:gd name="T5" fmla="*/ 0 h 200"/>
                    <a:gd name="T6" fmla="*/ 80 w 80"/>
                    <a:gd name="T7" fmla="*/ 192 h 200"/>
                    <a:gd name="T8" fmla="*/ 0 w 80"/>
                    <a:gd name="T9" fmla="*/ 200 h 200"/>
                    <a:gd name="T10" fmla="*/ 0 w 80"/>
                    <a:gd name="T11" fmla="*/ 5 h 200"/>
                    <a:gd name="T12" fmla="*/ 0 w 80"/>
                    <a:gd name="T13" fmla="*/ 5 h 200"/>
                  </a:gdLst>
                  <a:ahLst/>
                  <a:cxnLst>
                    <a:cxn ang="0">
                      <a:pos x="T0" y="T1"/>
                    </a:cxn>
                    <a:cxn ang="0">
                      <a:pos x="T2" y="T3"/>
                    </a:cxn>
                    <a:cxn ang="0">
                      <a:pos x="T4" y="T5"/>
                    </a:cxn>
                    <a:cxn ang="0">
                      <a:pos x="T6" y="T7"/>
                    </a:cxn>
                    <a:cxn ang="0">
                      <a:pos x="T8" y="T9"/>
                    </a:cxn>
                    <a:cxn ang="0">
                      <a:pos x="T10" y="T11"/>
                    </a:cxn>
                    <a:cxn ang="0">
                      <a:pos x="T12" y="T13"/>
                    </a:cxn>
                  </a:cxnLst>
                  <a:rect l="0" t="0" r="r" b="b"/>
                  <a:pathLst>
                    <a:path w="80" h="200">
                      <a:moveTo>
                        <a:pt x="0" y="5"/>
                      </a:moveTo>
                      <a:lnTo>
                        <a:pt x="0" y="5"/>
                      </a:lnTo>
                      <a:lnTo>
                        <a:pt x="80" y="0"/>
                      </a:lnTo>
                      <a:lnTo>
                        <a:pt x="80" y="192"/>
                      </a:lnTo>
                      <a:lnTo>
                        <a:pt x="0" y="200"/>
                      </a:lnTo>
                      <a:lnTo>
                        <a:pt x="0" y="5"/>
                      </a:lnTo>
                      <a:lnTo>
                        <a:pt x="0" y="5"/>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0" name="Freeform 37">
                  <a:extLst>
                    <a:ext uri="{FF2B5EF4-FFF2-40B4-BE49-F238E27FC236}">
                      <a16:creationId xmlns:a16="http://schemas.microsoft.com/office/drawing/2014/main" id="{E827F637-0810-634B-AF59-414B975CC962}"/>
                    </a:ext>
                  </a:extLst>
                </p:cNvPr>
                <p:cNvSpPr>
                  <a:spLocks/>
                </p:cNvSpPr>
                <p:nvPr/>
              </p:nvSpPr>
              <p:spPr bwMode="auto">
                <a:xfrm>
                  <a:off x="1170" y="2461"/>
                  <a:ext cx="273" cy="594"/>
                </a:xfrm>
                <a:custGeom>
                  <a:avLst/>
                  <a:gdLst>
                    <a:gd name="T0" fmla="*/ 0 w 307"/>
                    <a:gd name="T1" fmla="*/ 0 h 666"/>
                    <a:gd name="T2" fmla="*/ 0 w 307"/>
                    <a:gd name="T3" fmla="*/ 0 h 666"/>
                    <a:gd name="T4" fmla="*/ 0 w 307"/>
                    <a:gd name="T5" fmla="*/ 189 h 666"/>
                    <a:gd name="T6" fmla="*/ 109 w 307"/>
                    <a:gd name="T7" fmla="*/ 343 h 666"/>
                    <a:gd name="T8" fmla="*/ 307 w 307"/>
                    <a:gd name="T9" fmla="*/ 666 h 666"/>
                    <a:gd name="T10" fmla="*/ 307 w 307"/>
                    <a:gd name="T11" fmla="*/ 480 h 666"/>
                    <a:gd name="T12" fmla="*/ 123 w 307"/>
                    <a:gd name="T13" fmla="*/ 178 h 666"/>
                    <a:gd name="T14" fmla="*/ 0 w 307"/>
                    <a:gd name="T15" fmla="*/ 0 h 666"/>
                    <a:gd name="T16" fmla="*/ 0 w 307"/>
                    <a:gd name="T17"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7" h="666">
                      <a:moveTo>
                        <a:pt x="0" y="0"/>
                      </a:moveTo>
                      <a:lnTo>
                        <a:pt x="0" y="0"/>
                      </a:lnTo>
                      <a:lnTo>
                        <a:pt x="0" y="189"/>
                      </a:lnTo>
                      <a:lnTo>
                        <a:pt x="109" y="343"/>
                      </a:lnTo>
                      <a:lnTo>
                        <a:pt x="307" y="666"/>
                      </a:lnTo>
                      <a:lnTo>
                        <a:pt x="307" y="480"/>
                      </a:lnTo>
                      <a:lnTo>
                        <a:pt x="123" y="178"/>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1" name="Freeform 38">
                  <a:extLst>
                    <a:ext uri="{FF2B5EF4-FFF2-40B4-BE49-F238E27FC236}">
                      <a16:creationId xmlns:a16="http://schemas.microsoft.com/office/drawing/2014/main" id="{04ECE5CC-7D19-FF47-B22C-92919B18E17A}"/>
                    </a:ext>
                  </a:extLst>
                </p:cNvPr>
                <p:cNvSpPr>
                  <a:spLocks/>
                </p:cNvSpPr>
                <p:nvPr/>
              </p:nvSpPr>
              <p:spPr bwMode="auto">
                <a:xfrm>
                  <a:off x="1170" y="2461"/>
                  <a:ext cx="273" cy="594"/>
                </a:xfrm>
                <a:custGeom>
                  <a:avLst/>
                  <a:gdLst>
                    <a:gd name="T0" fmla="*/ 0 w 307"/>
                    <a:gd name="T1" fmla="*/ 0 h 666"/>
                    <a:gd name="T2" fmla="*/ 0 w 307"/>
                    <a:gd name="T3" fmla="*/ 0 h 666"/>
                    <a:gd name="T4" fmla="*/ 0 w 307"/>
                    <a:gd name="T5" fmla="*/ 189 h 666"/>
                    <a:gd name="T6" fmla="*/ 109 w 307"/>
                    <a:gd name="T7" fmla="*/ 343 h 666"/>
                    <a:gd name="T8" fmla="*/ 307 w 307"/>
                    <a:gd name="T9" fmla="*/ 666 h 666"/>
                    <a:gd name="T10" fmla="*/ 307 w 307"/>
                    <a:gd name="T11" fmla="*/ 480 h 666"/>
                    <a:gd name="T12" fmla="*/ 123 w 307"/>
                    <a:gd name="T13" fmla="*/ 178 h 666"/>
                    <a:gd name="T14" fmla="*/ 0 w 307"/>
                    <a:gd name="T15" fmla="*/ 0 h 666"/>
                    <a:gd name="T16" fmla="*/ 0 w 307"/>
                    <a:gd name="T17"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7" h="666">
                      <a:moveTo>
                        <a:pt x="0" y="0"/>
                      </a:moveTo>
                      <a:lnTo>
                        <a:pt x="0" y="0"/>
                      </a:lnTo>
                      <a:lnTo>
                        <a:pt x="0" y="189"/>
                      </a:lnTo>
                      <a:lnTo>
                        <a:pt x="109" y="343"/>
                      </a:lnTo>
                      <a:lnTo>
                        <a:pt x="307" y="666"/>
                      </a:lnTo>
                      <a:lnTo>
                        <a:pt x="307" y="480"/>
                      </a:lnTo>
                      <a:lnTo>
                        <a:pt x="123" y="178"/>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2" name="Freeform 39">
                  <a:extLst>
                    <a:ext uri="{FF2B5EF4-FFF2-40B4-BE49-F238E27FC236}">
                      <a16:creationId xmlns:a16="http://schemas.microsoft.com/office/drawing/2014/main" id="{2BF8A9AD-FD43-F345-9AFC-43BA2CFBAADF}"/>
                    </a:ext>
                  </a:extLst>
                </p:cNvPr>
                <p:cNvSpPr>
                  <a:spLocks/>
                </p:cNvSpPr>
                <p:nvPr/>
              </p:nvSpPr>
              <p:spPr bwMode="auto">
                <a:xfrm>
                  <a:off x="1503" y="2889"/>
                  <a:ext cx="189" cy="308"/>
                </a:xfrm>
                <a:custGeom>
                  <a:avLst/>
                  <a:gdLst>
                    <a:gd name="T0" fmla="*/ 0 w 213"/>
                    <a:gd name="T1" fmla="*/ 0 h 346"/>
                    <a:gd name="T2" fmla="*/ 0 w 213"/>
                    <a:gd name="T3" fmla="*/ 0 h 346"/>
                    <a:gd name="T4" fmla="*/ 0 w 213"/>
                    <a:gd name="T5" fmla="*/ 185 h 346"/>
                    <a:gd name="T6" fmla="*/ 213 w 213"/>
                    <a:gd name="T7" fmla="*/ 346 h 346"/>
                    <a:gd name="T8" fmla="*/ 213 w 213"/>
                    <a:gd name="T9" fmla="*/ 157 h 346"/>
                    <a:gd name="T10" fmla="*/ 0 w 213"/>
                    <a:gd name="T11" fmla="*/ 0 h 346"/>
                    <a:gd name="T12" fmla="*/ 0 w 213"/>
                    <a:gd name="T13" fmla="*/ 0 h 346"/>
                  </a:gdLst>
                  <a:ahLst/>
                  <a:cxnLst>
                    <a:cxn ang="0">
                      <a:pos x="T0" y="T1"/>
                    </a:cxn>
                    <a:cxn ang="0">
                      <a:pos x="T2" y="T3"/>
                    </a:cxn>
                    <a:cxn ang="0">
                      <a:pos x="T4" y="T5"/>
                    </a:cxn>
                    <a:cxn ang="0">
                      <a:pos x="T6" y="T7"/>
                    </a:cxn>
                    <a:cxn ang="0">
                      <a:pos x="T8" y="T9"/>
                    </a:cxn>
                    <a:cxn ang="0">
                      <a:pos x="T10" y="T11"/>
                    </a:cxn>
                    <a:cxn ang="0">
                      <a:pos x="T12" y="T13"/>
                    </a:cxn>
                  </a:cxnLst>
                  <a:rect l="0" t="0" r="r" b="b"/>
                  <a:pathLst>
                    <a:path w="213" h="346">
                      <a:moveTo>
                        <a:pt x="0" y="0"/>
                      </a:moveTo>
                      <a:lnTo>
                        <a:pt x="0" y="0"/>
                      </a:lnTo>
                      <a:lnTo>
                        <a:pt x="0" y="185"/>
                      </a:lnTo>
                      <a:lnTo>
                        <a:pt x="213" y="346"/>
                      </a:lnTo>
                      <a:lnTo>
                        <a:pt x="213" y="157"/>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3" name="Freeform 40">
                  <a:extLst>
                    <a:ext uri="{FF2B5EF4-FFF2-40B4-BE49-F238E27FC236}">
                      <a16:creationId xmlns:a16="http://schemas.microsoft.com/office/drawing/2014/main" id="{CA4EB2F3-9B1B-7449-8334-71D67FD6DF3D}"/>
                    </a:ext>
                  </a:extLst>
                </p:cNvPr>
                <p:cNvSpPr>
                  <a:spLocks/>
                </p:cNvSpPr>
                <p:nvPr/>
              </p:nvSpPr>
              <p:spPr bwMode="auto">
                <a:xfrm>
                  <a:off x="1503" y="2889"/>
                  <a:ext cx="189" cy="308"/>
                </a:xfrm>
                <a:custGeom>
                  <a:avLst/>
                  <a:gdLst>
                    <a:gd name="T0" fmla="*/ 0 w 213"/>
                    <a:gd name="T1" fmla="*/ 0 h 346"/>
                    <a:gd name="T2" fmla="*/ 0 w 213"/>
                    <a:gd name="T3" fmla="*/ 0 h 346"/>
                    <a:gd name="T4" fmla="*/ 0 w 213"/>
                    <a:gd name="T5" fmla="*/ 185 h 346"/>
                    <a:gd name="T6" fmla="*/ 213 w 213"/>
                    <a:gd name="T7" fmla="*/ 346 h 346"/>
                    <a:gd name="T8" fmla="*/ 213 w 213"/>
                    <a:gd name="T9" fmla="*/ 157 h 346"/>
                    <a:gd name="T10" fmla="*/ 0 w 213"/>
                    <a:gd name="T11" fmla="*/ 0 h 346"/>
                    <a:gd name="T12" fmla="*/ 0 w 213"/>
                    <a:gd name="T13" fmla="*/ 0 h 346"/>
                  </a:gdLst>
                  <a:ahLst/>
                  <a:cxnLst>
                    <a:cxn ang="0">
                      <a:pos x="T0" y="T1"/>
                    </a:cxn>
                    <a:cxn ang="0">
                      <a:pos x="T2" y="T3"/>
                    </a:cxn>
                    <a:cxn ang="0">
                      <a:pos x="T4" y="T5"/>
                    </a:cxn>
                    <a:cxn ang="0">
                      <a:pos x="T6" y="T7"/>
                    </a:cxn>
                    <a:cxn ang="0">
                      <a:pos x="T8" y="T9"/>
                    </a:cxn>
                    <a:cxn ang="0">
                      <a:pos x="T10" y="T11"/>
                    </a:cxn>
                    <a:cxn ang="0">
                      <a:pos x="T12" y="T13"/>
                    </a:cxn>
                  </a:cxnLst>
                  <a:rect l="0" t="0" r="r" b="b"/>
                  <a:pathLst>
                    <a:path w="213" h="346">
                      <a:moveTo>
                        <a:pt x="0" y="0"/>
                      </a:moveTo>
                      <a:lnTo>
                        <a:pt x="0" y="0"/>
                      </a:lnTo>
                      <a:lnTo>
                        <a:pt x="0" y="185"/>
                      </a:lnTo>
                      <a:lnTo>
                        <a:pt x="213" y="346"/>
                      </a:lnTo>
                      <a:lnTo>
                        <a:pt x="213" y="157"/>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4" name="Freeform 41">
                  <a:extLst>
                    <a:ext uri="{FF2B5EF4-FFF2-40B4-BE49-F238E27FC236}">
                      <a16:creationId xmlns:a16="http://schemas.microsoft.com/office/drawing/2014/main" id="{DD5410C6-0377-0946-8F67-D98722CDFA22}"/>
                    </a:ext>
                  </a:extLst>
                </p:cNvPr>
                <p:cNvSpPr>
                  <a:spLocks/>
                </p:cNvSpPr>
                <p:nvPr/>
              </p:nvSpPr>
              <p:spPr bwMode="auto">
                <a:xfrm>
                  <a:off x="1906" y="3067"/>
                  <a:ext cx="261" cy="285"/>
                </a:xfrm>
                <a:custGeom>
                  <a:avLst/>
                  <a:gdLst>
                    <a:gd name="T0" fmla="*/ 0 w 293"/>
                    <a:gd name="T1" fmla="*/ 0 h 320"/>
                    <a:gd name="T2" fmla="*/ 0 w 293"/>
                    <a:gd name="T3" fmla="*/ 0 h 320"/>
                    <a:gd name="T4" fmla="*/ 293 w 293"/>
                    <a:gd name="T5" fmla="*/ 131 h 320"/>
                    <a:gd name="T6" fmla="*/ 293 w 293"/>
                    <a:gd name="T7" fmla="*/ 320 h 320"/>
                    <a:gd name="T8" fmla="*/ 0 w 293"/>
                    <a:gd name="T9" fmla="*/ 189 h 320"/>
                    <a:gd name="T10" fmla="*/ 0 w 293"/>
                    <a:gd name="T11" fmla="*/ 0 h 320"/>
                    <a:gd name="T12" fmla="*/ 0 w 293"/>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293" h="320">
                      <a:moveTo>
                        <a:pt x="0" y="0"/>
                      </a:moveTo>
                      <a:lnTo>
                        <a:pt x="0" y="0"/>
                      </a:lnTo>
                      <a:lnTo>
                        <a:pt x="293" y="131"/>
                      </a:lnTo>
                      <a:lnTo>
                        <a:pt x="293" y="320"/>
                      </a:lnTo>
                      <a:lnTo>
                        <a:pt x="0" y="189"/>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5" name="Freeform 42">
                  <a:extLst>
                    <a:ext uri="{FF2B5EF4-FFF2-40B4-BE49-F238E27FC236}">
                      <a16:creationId xmlns:a16="http://schemas.microsoft.com/office/drawing/2014/main" id="{5DD5EAA6-FCA5-6647-ACEE-2B19BBE01D45}"/>
                    </a:ext>
                  </a:extLst>
                </p:cNvPr>
                <p:cNvSpPr>
                  <a:spLocks/>
                </p:cNvSpPr>
                <p:nvPr/>
              </p:nvSpPr>
              <p:spPr bwMode="auto">
                <a:xfrm>
                  <a:off x="1906" y="3067"/>
                  <a:ext cx="261" cy="285"/>
                </a:xfrm>
                <a:custGeom>
                  <a:avLst/>
                  <a:gdLst>
                    <a:gd name="T0" fmla="*/ 0 w 293"/>
                    <a:gd name="T1" fmla="*/ 0 h 320"/>
                    <a:gd name="T2" fmla="*/ 0 w 293"/>
                    <a:gd name="T3" fmla="*/ 0 h 320"/>
                    <a:gd name="T4" fmla="*/ 293 w 293"/>
                    <a:gd name="T5" fmla="*/ 131 h 320"/>
                    <a:gd name="T6" fmla="*/ 293 w 293"/>
                    <a:gd name="T7" fmla="*/ 320 h 320"/>
                    <a:gd name="T8" fmla="*/ 0 w 293"/>
                    <a:gd name="T9" fmla="*/ 189 h 320"/>
                    <a:gd name="T10" fmla="*/ 0 w 293"/>
                    <a:gd name="T11" fmla="*/ 0 h 320"/>
                    <a:gd name="T12" fmla="*/ 0 w 293"/>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293" h="320">
                      <a:moveTo>
                        <a:pt x="0" y="0"/>
                      </a:moveTo>
                      <a:lnTo>
                        <a:pt x="0" y="0"/>
                      </a:lnTo>
                      <a:lnTo>
                        <a:pt x="293" y="131"/>
                      </a:lnTo>
                      <a:lnTo>
                        <a:pt x="293" y="320"/>
                      </a:lnTo>
                      <a:lnTo>
                        <a:pt x="0" y="189"/>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6" name="Freeform 43">
                  <a:extLst>
                    <a:ext uri="{FF2B5EF4-FFF2-40B4-BE49-F238E27FC236}">
                      <a16:creationId xmlns:a16="http://schemas.microsoft.com/office/drawing/2014/main" id="{BAC9AB98-EB91-9745-A26F-31CD66756890}"/>
                    </a:ext>
                  </a:extLst>
                </p:cNvPr>
                <p:cNvSpPr>
                  <a:spLocks/>
                </p:cNvSpPr>
                <p:nvPr/>
              </p:nvSpPr>
              <p:spPr bwMode="auto">
                <a:xfrm>
                  <a:off x="2465" y="3114"/>
                  <a:ext cx="154" cy="286"/>
                </a:xfrm>
                <a:custGeom>
                  <a:avLst/>
                  <a:gdLst>
                    <a:gd name="T0" fmla="*/ 0 w 173"/>
                    <a:gd name="T1" fmla="*/ 0 h 320"/>
                    <a:gd name="T2" fmla="*/ 0 w 173"/>
                    <a:gd name="T3" fmla="*/ 0 h 320"/>
                    <a:gd name="T4" fmla="*/ 173 w 173"/>
                    <a:gd name="T5" fmla="*/ 133 h 320"/>
                    <a:gd name="T6" fmla="*/ 173 w 173"/>
                    <a:gd name="T7" fmla="*/ 320 h 320"/>
                    <a:gd name="T8" fmla="*/ 0 w 173"/>
                    <a:gd name="T9" fmla="*/ 179 h 320"/>
                    <a:gd name="T10" fmla="*/ 0 w 173"/>
                    <a:gd name="T11" fmla="*/ 0 h 320"/>
                    <a:gd name="T12" fmla="*/ 0 w 173"/>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173" h="320">
                      <a:moveTo>
                        <a:pt x="0" y="0"/>
                      </a:moveTo>
                      <a:lnTo>
                        <a:pt x="0" y="0"/>
                      </a:lnTo>
                      <a:lnTo>
                        <a:pt x="173" y="133"/>
                      </a:lnTo>
                      <a:lnTo>
                        <a:pt x="173" y="320"/>
                      </a:lnTo>
                      <a:lnTo>
                        <a:pt x="0" y="179"/>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7" name="Freeform 44">
                  <a:extLst>
                    <a:ext uri="{FF2B5EF4-FFF2-40B4-BE49-F238E27FC236}">
                      <a16:creationId xmlns:a16="http://schemas.microsoft.com/office/drawing/2014/main" id="{97CC224E-737A-0D4D-B8AB-97A7A21A140E}"/>
                    </a:ext>
                  </a:extLst>
                </p:cNvPr>
                <p:cNvSpPr>
                  <a:spLocks/>
                </p:cNvSpPr>
                <p:nvPr/>
              </p:nvSpPr>
              <p:spPr bwMode="auto">
                <a:xfrm>
                  <a:off x="2465" y="3114"/>
                  <a:ext cx="154" cy="286"/>
                </a:xfrm>
                <a:custGeom>
                  <a:avLst/>
                  <a:gdLst>
                    <a:gd name="T0" fmla="*/ 0 w 173"/>
                    <a:gd name="T1" fmla="*/ 0 h 320"/>
                    <a:gd name="T2" fmla="*/ 0 w 173"/>
                    <a:gd name="T3" fmla="*/ 0 h 320"/>
                    <a:gd name="T4" fmla="*/ 173 w 173"/>
                    <a:gd name="T5" fmla="*/ 133 h 320"/>
                    <a:gd name="T6" fmla="*/ 173 w 173"/>
                    <a:gd name="T7" fmla="*/ 320 h 320"/>
                    <a:gd name="T8" fmla="*/ 0 w 173"/>
                    <a:gd name="T9" fmla="*/ 179 h 320"/>
                    <a:gd name="T10" fmla="*/ 0 w 173"/>
                    <a:gd name="T11" fmla="*/ 0 h 320"/>
                    <a:gd name="T12" fmla="*/ 0 w 173"/>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173" h="320">
                      <a:moveTo>
                        <a:pt x="0" y="0"/>
                      </a:moveTo>
                      <a:lnTo>
                        <a:pt x="0" y="0"/>
                      </a:lnTo>
                      <a:lnTo>
                        <a:pt x="173" y="133"/>
                      </a:lnTo>
                      <a:lnTo>
                        <a:pt x="173" y="320"/>
                      </a:lnTo>
                      <a:lnTo>
                        <a:pt x="0" y="179"/>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8" name="Freeform 45">
                  <a:extLst>
                    <a:ext uri="{FF2B5EF4-FFF2-40B4-BE49-F238E27FC236}">
                      <a16:creationId xmlns:a16="http://schemas.microsoft.com/office/drawing/2014/main" id="{E1850B51-186A-4340-829D-6729D16F50AC}"/>
                    </a:ext>
                  </a:extLst>
                </p:cNvPr>
                <p:cNvSpPr>
                  <a:spLocks/>
                </p:cNvSpPr>
                <p:nvPr/>
              </p:nvSpPr>
              <p:spPr bwMode="auto">
                <a:xfrm>
                  <a:off x="2690" y="3352"/>
                  <a:ext cx="71" cy="214"/>
                </a:xfrm>
                <a:custGeom>
                  <a:avLst/>
                  <a:gdLst>
                    <a:gd name="T0" fmla="*/ 0 w 80"/>
                    <a:gd name="T1" fmla="*/ 0 h 240"/>
                    <a:gd name="T2" fmla="*/ 0 w 80"/>
                    <a:gd name="T3" fmla="*/ 0 h 240"/>
                    <a:gd name="T4" fmla="*/ 80 w 80"/>
                    <a:gd name="T5" fmla="*/ 48 h 240"/>
                    <a:gd name="T6" fmla="*/ 80 w 80"/>
                    <a:gd name="T7" fmla="*/ 240 h 240"/>
                    <a:gd name="T8" fmla="*/ 0 w 80"/>
                    <a:gd name="T9" fmla="*/ 190 h 240"/>
                    <a:gd name="T10" fmla="*/ 0 w 80"/>
                    <a:gd name="T11" fmla="*/ 0 h 240"/>
                    <a:gd name="T12" fmla="*/ 0 w 80"/>
                    <a:gd name="T13" fmla="*/ 0 h 240"/>
                  </a:gdLst>
                  <a:ahLst/>
                  <a:cxnLst>
                    <a:cxn ang="0">
                      <a:pos x="T0" y="T1"/>
                    </a:cxn>
                    <a:cxn ang="0">
                      <a:pos x="T2" y="T3"/>
                    </a:cxn>
                    <a:cxn ang="0">
                      <a:pos x="T4" y="T5"/>
                    </a:cxn>
                    <a:cxn ang="0">
                      <a:pos x="T6" y="T7"/>
                    </a:cxn>
                    <a:cxn ang="0">
                      <a:pos x="T8" y="T9"/>
                    </a:cxn>
                    <a:cxn ang="0">
                      <a:pos x="T10" y="T11"/>
                    </a:cxn>
                    <a:cxn ang="0">
                      <a:pos x="T12" y="T13"/>
                    </a:cxn>
                  </a:cxnLst>
                  <a:rect l="0" t="0" r="r" b="b"/>
                  <a:pathLst>
                    <a:path w="80" h="240">
                      <a:moveTo>
                        <a:pt x="0" y="0"/>
                      </a:moveTo>
                      <a:lnTo>
                        <a:pt x="0" y="0"/>
                      </a:lnTo>
                      <a:lnTo>
                        <a:pt x="80" y="48"/>
                      </a:lnTo>
                      <a:lnTo>
                        <a:pt x="80" y="240"/>
                      </a:lnTo>
                      <a:lnTo>
                        <a:pt x="0" y="190"/>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9" name="Freeform 46">
                  <a:extLst>
                    <a:ext uri="{FF2B5EF4-FFF2-40B4-BE49-F238E27FC236}">
                      <a16:creationId xmlns:a16="http://schemas.microsoft.com/office/drawing/2014/main" id="{200F3297-C33B-A24E-81EB-83D23AABD48A}"/>
                    </a:ext>
                  </a:extLst>
                </p:cNvPr>
                <p:cNvSpPr>
                  <a:spLocks/>
                </p:cNvSpPr>
                <p:nvPr/>
              </p:nvSpPr>
              <p:spPr bwMode="auto">
                <a:xfrm>
                  <a:off x="2690" y="3352"/>
                  <a:ext cx="71" cy="214"/>
                </a:xfrm>
                <a:custGeom>
                  <a:avLst/>
                  <a:gdLst>
                    <a:gd name="T0" fmla="*/ 0 w 80"/>
                    <a:gd name="T1" fmla="*/ 0 h 240"/>
                    <a:gd name="T2" fmla="*/ 0 w 80"/>
                    <a:gd name="T3" fmla="*/ 0 h 240"/>
                    <a:gd name="T4" fmla="*/ 80 w 80"/>
                    <a:gd name="T5" fmla="*/ 48 h 240"/>
                    <a:gd name="T6" fmla="*/ 80 w 80"/>
                    <a:gd name="T7" fmla="*/ 240 h 240"/>
                    <a:gd name="T8" fmla="*/ 0 w 80"/>
                    <a:gd name="T9" fmla="*/ 190 h 240"/>
                    <a:gd name="T10" fmla="*/ 0 w 80"/>
                    <a:gd name="T11" fmla="*/ 0 h 240"/>
                    <a:gd name="T12" fmla="*/ 0 w 80"/>
                    <a:gd name="T13" fmla="*/ 0 h 240"/>
                  </a:gdLst>
                  <a:ahLst/>
                  <a:cxnLst>
                    <a:cxn ang="0">
                      <a:pos x="T0" y="T1"/>
                    </a:cxn>
                    <a:cxn ang="0">
                      <a:pos x="T2" y="T3"/>
                    </a:cxn>
                    <a:cxn ang="0">
                      <a:pos x="T4" y="T5"/>
                    </a:cxn>
                    <a:cxn ang="0">
                      <a:pos x="T6" y="T7"/>
                    </a:cxn>
                    <a:cxn ang="0">
                      <a:pos x="T8" y="T9"/>
                    </a:cxn>
                    <a:cxn ang="0">
                      <a:pos x="T10" y="T11"/>
                    </a:cxn>
                    <a:cxn ang="0">
                      <a:pos x="T12" y="T13"/>
                    </a:cxn>
                  </a:cxnLst>
                  <a:rect l="0" t="0" r="r" b="b"/>
                  <a:pathLst>
                    <a:path w="80" h="240">
                      <a:moveTo>
                        <a:pt x="0" y="0"/>
                      </a:moveTo>
                      <a:lnTo>
                        <a:pt x="0" y="0"/>
                      </a:lnTo>
                      <a:lnTo>
                        <a:pt x="80" y="48"/>
                      </a:lnTo>
                      <a:lnTo>
                        <a:pt x="80" y="240"/>
                      </a:lnTo>
                      <a:lnTo>
                        <a:pt x="0" y="190"/>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0" name="Freeform 47">
                  <a:extLst>
                    <a:ext uri="{FF2B5EF4-FFF2-40B4-BE49-F238E27FC236}">
                      <a16:creationId xmlns:a16="http://schemas.microsoft.com/office/drawing/2014/main" id="{9C257FA8-31BD-7346-A171-FC4835B0AFBB}"/>
                    </a:ext>
                  </a:extLst>
                </p:cNvPr>
                <p:cNvSpPr>
                  <a:spLocks/>
                </p:cNvSpPr>
                <p:nvPr/>
              </p:nvSpPr>
              <p:spPr bwMode="auto">
                <a:xfrm>
                  <a:off x="3046" y="3566"/>
                  <a:ext cx="178" cy="226"/>
                </a:xfrm>
                <a:custGeom>
                  <a:avLst/>
                  <a:gdLst>
                    <a:gd name="T0" fmla="*/ 0 w 200"/>
                    <a:gd name="T1" fmla="*/ 0 h 253"/>
                    <a:gd name="T2" fmla="*/ 0 w 200"/>
                    <a:gd name="T3" fmla="*/ 0 h 253"/>
                    <a:gd name="T4" fmla="*/ 200 w 200"/>
                    <a:gd name="T5" fmla="*/ 65 h 253"/>
                    <a:gd name="T6" fmla="*/ 200 w 200"/>
                    <a:gd name="T7" fmla="*/ 253 h 253"/>
                    <a:gd name="T8" fmla="*/ 0 w 200"/>
                    <a:gd name="T9" fmla="*/ 185 h 253"/>
                    <a:gd name="T10" fmla="*/ 0 w 200"/>
                    <a:gd name="T11" fmla="*/ 0 h 253"/>
                    <a:gd name="T12" fmla="*/ 0 w 200"/>
                    <a:gd name="T13" fmla="*/ 0 h 253"/>
                  </a:gdLst>
                  <a:ahLst/>
                  <a:cxnLst>
                    <a:cxn ang="0">
                      <a:pos x="T0" y="T1"/>
                    </a:cxn>
                    <a:cxn ang="0">
                      <a:pos x="T2" y="T3"/>
                    </a:cxn>
                    <a:cxn ang="0">
                      <a:pos x="T4" y="T5"/>
                    </a:cxn>
                    <a:cxn ang="0">
                      <a:pos x="T6" y="T7"/>
                    </a:cxn>
                    <a:cxn ang="0">
                      <a:pos x="T8" y="T9"/>
                    </a:cxn>
                    <a:cxn ang="0">
                      <a:pos x="T10" y="T11"/>
                    </a:cxn>
                    <a:cxn ang="0">
                      <a:pos x="T12" y="T13"/>
                    </a:cxn>
                  </a:cxnLst>
                  <a:rect l="0" t="0" r="r" b="b"/>
                  <a:pathLst>
                    <a:path w="200" h="253">
                      <a:moveTo>
                        <a:pt x="0" y="0"/>
                      </a:moveTo>
                      <a:lnTo>
                        <a:pt x="0" y="0"/>
                      </a:lnTo>
                      <a:lnTo>
                        <a:pt x="200" y="65"/>
                      </a:lnTo>
                      <a:lnTo>
                        <a:pt x="200" y="253"/>
                      </a:lnTo>
                      <a:lnTo>
                        <a:pt x="0" y="185"/>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1" name="Freeform 48">
                  <a:extLst>
                    <a:ext uri="{FF2B5EF4-FFF2-40B4-BE49-F238E27FC236}">
                      <a16:creationId xmlns:a16="http://schemas.microsoft.com/office/drawing/2014/main" id="{F6C92F7E-7BDF-B744-82AB-AF2A630DAA25}"/>
                    </a:ext>
                  </a:extLst>
                </p:cNvPr>
                <p:cNvSpPr>
                  <a:spLocks/>
                </p:cNvSpPr>
                <p:nvPr/>
              </p:nvSpPr>
              <p:spPr bwMode="auto">
                <a:xfrm>
                  <a:off x="3046" y="3566"/>
                  <a:ext cx="178" cy="226"/>
                </a:xfrm>
                <a:custGeom>
                  <a:avLst/>
                  <a:gdLst>
                    <a:gd name="T0" fmla="*/ 0 w 200"/>
                    <a:gd name="T1" fmla="*/ 0 h 253"/>
                    <a:gd name="T2" fmla="*/ 0 w 200"/>
                    <a:gd name="T3" fmla="*/ 0 h 253"/>
                    <a:gd name="T4" fmla="*/ 200 w 200"/>
                    <a:gd name="T5" fmla="*/ 65 h 253"/>
                    <a:gd name="T6" fmla="*/ 200 w 200"/>
                    <a:gd name="T7" fmla="*/ 253 h 253"/>
                    <a:gd name="T8" fmla="*/ 0 w 200"/>
                    <a:gd name="T9" fmla="*/ 185 h 253"/>
                    <a:gd name="T10" fmla="*/ 0 w 200"/>
                    <a:gd name="T11" fmla="*/ 0 h 253"/>
                    <a:gd name="T12" fmla="*/ 0 w 200"/>
                    <a:gd name="T13" fmla="*/ 0 h 253"/>
                  </a:gdLst>
                  <a:ahLst/>
                  <a:cxnLst>
                    <a:cxn ang="0">
                      <a:pos x="T0" y="T1"/>
                    </a:cxn>
                    <a:cxn ang="0">
                      <a:pos x="T2" y="T3"/>
                    </a:cxn>
                    <a:cxn ang="0">
                      <a:pos x="T4" y="T5"/>
                    </a:cxn>
                    <a:cxn ang="0">
                      <a:pos x="T6" y="T7"/>
                    </a:cxn>
                    <a:cxn ang="0">
                      <a:pos x="T8" y="T9"/>
                    </a:cxn>
                    <a:cxn ang="0">
                      <a:pos x="T10" y="T11"/>
                    </a:cxn>
                    <a:cxn ang="0">
                      <a:pos x="T12" y="T13"/>
                    </a:cxn>
                  </a:cxnLst>
                  <a:rect l="0" t="0" r="r" b="b"/>
                  <a:pathLst>
                    <a:path w="200" h="253">
                      <a:moveTo>
                        <a:pt x="0" y="0"/>
                      </a:moveTo>
                      <a:lnTo>
                        <a:pt x="0" y="0"/>
                      </a:lnTo>
                      <a:lnTo>
                        <a:pt x="200" y="65"/>
                      </a:lnTo>
                      <a:lnTo>
                        <a:pt x="200" y="253"/>
                      </a:lnTo>
                      <a:lnTo>
                        <a:pt x="0" y="185"/>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2" name="Freeform 49">
                  <a:extLst>
                    <a:ext uri="{FF2B5EF4-FFF2-40B4-BE49-F238E27FC236}">
                      <a16:creationId xmlns:a16="http://schemas.microsoft.com/office/drawing/2014/main" id="{7C5A8D95-288C-5B46-A606-6AEA743E5E9C}"/>
                    </a:ext>
                  </a:extLst>
                </p:cNvPr>
                <p:cNvSpPr>
                  <a:spLocks/>
                </p:cNvSpPr>
                <p:nvPr/>
              </p:nvSpPr>
              <p:spPr bwMode="auto">
                <a:xfrm>
                  <a:off x="2915" y="3364"/>
                  <a:ext cx="131" cy="368"/>
                </a:xfrm>
                <a:custGeom>
                  <a:avLst/>
                  <a:gdLst>
                    <a:gd name="T0" fmla="*/ 0 w 147"/>
                    <a:gd name="T1" fmla="*/ 0 h 413"/>
                    <a:gd name="T2" fmla="*/ 0 w 147"/>
                    <a:gd name="T3" fmla="*/ 0 h 413"/>
                    <a:gd name="T4" fmla="*/ 147 w 147"/>
                    <a:gd name="T5" fmla="*/ 223 h 413"/>
                    <a:gd name="T6" fmla="*/ 147 w 147"/>
                    <a:gd name="T7" fmla="*/ 413 h 413"/>
                    <a:gd name="T8" fmla="*/ 0 w 147"/>
                    <a:gd name="T9" fmla="*/ 192 h 413"/>
                    <a:gd name="T10" fmla="*/ 0 w 147"/>
                    <a:gd name="T11" fmla="*/ 0 h 413"/>
                    <a:gd name="T12" fmla="*/ 0 w 147"/>
                    <a:gd name="T13" fmla="*/ 0 h 413"/>
                  </a:gdLst>
                  <a:ahLst/>
                  <a:cxnLst>
                    <a:cxn ang="0">
                      <a:pos x="T0" y="T1"/>
                    </a:cxn>
                    <a:cxn ang="0">
                      <a:pos x="T2" y="T3"/>
                    </a:cxn>
                    <a:cxn ang="0">
                      <a:pos x="T4" y="T5"/>
                    </a:cxn>
                    <a:cxn ang="0">
                      <a:pos x="T6" y="T7"/>
                    </a:cxn>
                    <a:cxn ang="0">
                      <a:pos x="T8" y="T9"/>
                    </a:cxn>
                    <a:cxn ang="0">
                      <a:pos x="T10" y="T11"/>
                    </a:cxn>
                    <a:cxn ang="0">
                      <a:pos x="T12" y="T13"/>
                    </a:cxn>
                  </a:cxnLst>
                  <a:rect l="0" t="0" r="r" b="b"/>
                  <a:pathLst>
                    <a:path w="147" h="413">
                      <a:moveTo>
                        <a:pt x="0" y="0"/>
                      </a:moveTo>
                      <a:lnTo>
                        <a:pt x="0" y="0"/>
                      </a:lnTo>
                      <a:lnTo>
                        <a:pt x="147" y="223"/>
                      </a:lnTo>
                      <a:lnTo>
                        <a:pt x="147" y="413"/>
                      </a:lnTo>
                      <a:lnTo>
                        <a:pt x="0" y="192"/>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3" name="Freeform 50">
                  <a:extLst>
                    <a:ext uri="{FF2B5EF4-FFF2-40B4-BE49-F238E27FC236}">
                      <a16:creationId xmlns:a16="http://schemas.microsoft.com/office/drawing/2014/main" id="{D29723AB-AC09-AA4B-BCC8-A00B45EB2EEC}"/>
                    </a:ext>
                  </a:extLst>
                </p:cNvPr>
                <p:cNvSpPr>
                  <a:spLocks/>
                </p:cNvSpPr>
                <p:nvPr/>
              </p:nvSpPr>
              <p:spPr bwMode="auto">
                <a:xfrm>
                  <a:off x="2915" y="3364"/>
                  <a:ext cx="131" cy="368"/>
                </a:xfrm>
                <a:custGeom>
                  <a:avLst/>
                  <a:gdLst>
                    <a:gd name="T0" fmla="*/ 0 w 147"/>
                    <a:gd name="T1" fmla="*/ 0 h 413"/>
                    <a:gd name="T2" fmla="*/ 0 w 147"/>
                    <a:gd name="T3" fmla="*/ 0 h 413"/>
                    <a:gd name="T4" fmla="*/ 147 w 147"/>
                    <a:gd name="T5" fmla="*/ 223 h 413"/>
                    <a:gd name="T6" fmla="*/ 147 w 147"/>
                    <a:gd name="T7" fmla="*/ 413 h 413"/>
                    <a:gd name="T8" fmla="*/ 0 w 147"/>
                    <a:gd name="T9" fmla="*/ 192 h 413"/>
                    <a:gd name="T10" fmla="*/ 0 w 147"/>
                    <a:gd name="T11" fmla="*/ 0 h 413"/>
                    <a:gd name="T12" fmla="*/ 0 w 147"/>
                    <a:gd name="T13" fmla="*/ 0 h 413"/>
                  </a:gdLst>
                  <a:ahLst/>
                  <a:cxnLst>
                    <a:cxn ang="0">
                      <a:pos x="T0" y="T1"/>
                    </a:cxn>
                    <a:cxn ang="0">
                      <a:pos x="T2" y="T3"/>
                    </a:cxn>
                    <a:cxn ang="0">
                      <a:pos x="T4" y="T5"/>
                    </a:cxn>
                    <a:cxn ang="0">
                      <a:pos x="T6" y="T7"/>
                    </a:cxn>
                    <a:cxn ang="0">
                      <a:pos x="T8" y="T9"/>
                    </a:cxn>
                    <a:cxn ang="0">
                      <a:pos x="T10" y="T11"/>
                    </a:cxn>
                    <a:cxn ang="0">
                      <a:pos x="T12" y="T13"/>
                    </a:cxn>
                  </a:cxnLst>
                  <a:rect l="0" t="0" r="r" b="b"/>
                  <a:pathLst>
                    <a:path w="147" h="413">
                      <a:moveTo>
                        <a:pt x="0" y="0"/>
                      </a:moveTo>
                      <a:lnTo>
                        <a:pt x="0" y="0"/>
                      </a:lnTo>
                      <a:lnTo>
                        <a:pt x="147" y="223"/>
                      </a:lnTo>
                      <a:lnTo>
                        <a:pt x="147" y="413"/>
                      </a:lnTo>
                      <a:lnTo>
                        <a:pt x="0" y="192"/>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4" name="Freeform 51">
                  <a:extLst>
                    <a:ext uri="{FF2B5EF4-FFF2-40B4-BE49-F238E27FC236}">
                      <a16:creationId xmlns:a16="http://schemas.microsoft.com/office/drawing/2014/main" id="{C71DE673-DA96-654D-B806-3361ABD4B791}"/>
                    </a:ext>
                  </a:extLst>
                </p:cNvPr>
                <p:cNvSpPr>
                  <a:spLocks/>
                </p:cNvSpPr>
                <p:nvPr/>
              </p:nvSpPr>
              <p:spPr bwMode="auto">
                <a:xfrm>
                  <a:off x="3937" y="1807"/>
                  <a:ext cx="83" cy="262"/>
                </a:xfrm>
                <a:custGeom>
                  <a:avLst/>
                  <a:gdLst>
                    <a:gd name="T0" fmla="*/ 93 w 93"/>
                    <a:gd name="T1" fmla="*/ 0 h 294"/>
                    <a:gd name="T2" fmla="*/ 93 w 93"/>
                    <a:gd name="T3" fmla="*/ 0 h 294"/>
                    <a:gd name="T4" fmla="*/ 93 w 93"/>
                    <a:gd name="T5" fmla="*/ 191 h 294"/>
                    <a:gd name="T6" fmla="*/ 0 w 93"/>
                    <a:gd name="T7" fmla="*/ 294 h 294"/>
                    <a:gd name="T8" fmla="*/ 0 w 93"/>
                    <a:gd name="T9" fmla="*/ 100 h 294"/>
                    <a:gd name="T10" fmla="*/ 93 w 93"/>
                    <a:gd name="T11" fmla="*/ 0 h 294"/>
                    <a:gd name="T12" fmla="*/ 93 w 93"/>
                    <a:gd name="T13" fmla="*/ 0 h 294"/>
                  </a:gdLst>
                  <a:ahLst/>
                  <a:cxnLst>
                    <a:cxn ang="0">
                      <a:pos x="T0" y="T1"/>
                    </a:cxn>
                    <a:cxn ang="0">
                      <a:pos x="T2" y="T3"/>
                    </a:cxn>
                    <a:cxn ang="0">
                      <a:pos x="T4" y="T5"/>
                    </a:cxn>
                    <a:cxn ang="0">
                      <a:pos x="T6" y="T7"/>
                    </a:cxn>
                    <a:cxn ang="0">
                      <a:pos x="T8" y="T9"/>
                    </a:cxn>
                    <a:cxn ang="0">
                      <a:pos x="T10" y="T11"/>
                    </a:cxn>
                    <a:cxn ang="0">
                      <a:pos x="T12" y="T13"/>
                    </a:cxn>
                  </a:cxnLst>
                  <a:rect l="0" t="0" r="r" b="b"/>
                  <a:pathLst>
                    <a:path w="93" h="294">
                      <a:moveTo>
                        <a:pt x="93" y="0"/>
                      </a:moveTo>
                      <a:lnTo>
                        <a:pt x="93" y="0"/>
                      </a:lnTo>
                      <a:lnTo>
                        <a:pt x="93" y="191"/>
                      </a:lnTo>
                      <a:lnTo>
                        <a:pt x="0" y="294"/>
                      </a:lnTo>
                      <a:lnTo>
                        <a:pt x="0" y="100"/>
                      </a:lnTo>
                      <a:lnTo>
                        <a:pt x="93" y="0"/>
                      </a:lnTo>
                      <a:lnTo>
                        <a:pt x="93"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5" name="Freeform 52">
                  <a:extLst>
                    <a:ext uri="{FF2B5EF4-FFF2-40B4-BE49-F238E27FC236}">
                      <a16:creationId xmlns:a16="http://schemas.microsoft.com/office/drawing/2014/main" id="{1109B1F8-307F-874A-B705-116F47860794}"/>
                    </a:ext>
                  </a:extLst>
                </p:cNvPr>
                <p:cNvSpPr>
                  <a:spLocks/>
                </p:cNvSpPr>
                <p:nvPr/>
              </p:nvSpPr>
              <p:spPr bwMode="auto">
                <a:xfrm>
                  <a:off x="3937" y="1807"/>
                  <a:ext cx="83" cy="262"/>
                </a:xfrm>
                <a:custGeom>
                  <a:avLst/>
                  <a:gdLst>
                    <a:gd name="T0" fmla="*/ 93 w 93"/>
                    <a:gd name="T1" fmla="*/ 0 h 294"/>
                    <a:gd name="T2" fmla="*/ 93 w 93"/>
                    <a:gd name="T3" fmla="*/ 0 h 294"/>
                    <a:gd name="T4" fmla="*/ 93 w 93"/>
                    <a:gd name="T5" fmla="*/ 191 h 294"/>
                    <a:gd name="T6" fmla="*/ 0 w 93"/>
                    <a:gd name="T7" fmla="*/ 294 h 294"/>
                    <a:gd name="T8" fmla="*/ 0 w 93"/>
                    <a:gd name="T9" fmla="*/ 100 h 294"/>
                    <a:gd name="T10" fmla="*/ 93 w 93"/>
                    <a:gd name="T11" fmla="*/ 0 h 294"/>
                    <a:gd name="T12" fmla="*/ 93 w 93"/>
                    <a:gd name="T13" fmla="*/ 0 h 294"/>
                  </a:gdLst>
                  <a:ahLst/>
                  <a:cxnLst>
                    <a:cxn ang="0">
                      <a:pos x="T0" y="T1"/>
                    </a:cxn>
                    <a:cxn ang="0">
                      <a:pos x="T2" y="T3"/>
                    </a:cxn>
                    <a:cxn ang="0">
                      <a:pos x="T4" y="T5"/>
                    </a:cxn>
                    <a:cxn ang="0">
                      <a:pos x="T6" y="T7"/>
                    </a:cxn>
                    <a:cxn ang="0">
                      <a:pos x="T8" y="T9"/>
                    </a:cxn>
                    <a:cxn ang="0">
                      <a:pos x="T10" y="T11"/>
                    </a:cxn>
                    <a:cxn ang="0">
                      <a:pos x="T12" y="T13"/>
                    </a:cxn>
                  </a:cxnLst>
                  <a:rect l="0" t="0" r="r" b="b"/>
                  <a:pathLst>
                    <a:path w="93" h="294">
                      <a:moveTo>
                        <a:pt x="93" y="0"/>
                      </a:moveTo>
                      <a:lnTo>
                        <a:pt x="93" y="0"/>
                      </a:lnTo>
                      <a:lnTo>
                        <a:pt x="93" y="191"/>
                      </a:lnTo>
                      <a:lnTo>
                        <a:pt x="0" y="294"/>
                      </a:lnTo>
                      <a:lnTo>
                        <a:pt x="0" y="100"/>
                      </a:lnTo>
                      <a:lnTo>
                        <a:pt x="93" y="0"/>
                      </a:lnTo>
                      <a:lnTo>
                        <a:pt x="93"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6" name="Freeform 53">
                  <a:extLst>
                    <a:ext uri="{FF2B5EF4-FFF2-40B4-BE49-F238E27FC236}">
                      <a16:creationId xmlns:a16="http://schemas.microsoft.com/office/drawing/2014/main" id="{EF227501-CEA5-F14A-A9B7-3FBB8DCA29B4}"/>
                    </a:ext>
                  </a:extLst>
                </p:cNvPr>
                <p:cNvSpPr>
                  <a:spLocks/>
                </p:cNvSpPr>
                <p:nvPr/>
              </p:nvSpPr>
              <p:spPr bwMode="auto">
                <a:xfrm>
                  <a:off x="3937" y="1985"/>
                  <a:ext cx="24" cy="202"/>
                </a:xfrm>
                <a:custGeom>
                  <a:avLst/>
                  <a:gdLst>
                    <a:gd name="T0" fmla="*/ 27 w 27"/>
                    <a:gd name="T1" fmla="*/ 0 h 227"/>
                    <a:gd name="T2" fmla="*/ 27 w 27"/>
                    <a:gd name="T3" fmla="*/ 0 h 227"/>
                    <a:gd name="T4" fmla="*/ 27 w 27"/>
                    <a:gd name="T5" fmla="*/ 184 h 227"/>
                    <a:gd name="T6" fmla="*/ 21 w 27"/>
                    <a:gd name="T7" fmla="*/ 227 h 227"/>
                    <a:gd name="T8" fmla="*/ 0 w 27"/>
                    <a:gd name="T9" fmla="*/ 179 h 227"/>
                    <a:gd name="T10" fmla="*/ 27 w 27"/>
                    <a:gd name="T11" fmla="*/ 0 h 227"/>
                    <a:gd name="T12" fmla="*/ 27 w 27"/>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27" h="227">
                      <a:moveTo>
                        <a:pt x="27" y="0"/>
                      </a:moveTo>
                      <a:lnTo>
                        <a:pt x="27" y="0"/>
                      </a:lnTo>
                      <a:lnTo>
                        <a:pt x="27" y="184"/>
                      </a:lnTo>
                      <a:lnTo>
                        <a:pt x="21" y="227"/>
                      </a:lnTo>
                      <a:lnTo>
                        <a:pt x="0" y="179"/>
                      </a:lnTo>
                      <a:lnTo>
                        <a:pt x="27" y="0"/>
                      </a:lnTo>
                      <a:lnTo>
                        <a:pt x="27"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7" name="Freeform 54">
                  <a:extLst>
                    <a:ext uri="{FF2B5EF4-FFF2-40B4-BE49-F238E27FC236}">
                      <a16:creationId xmlns:a16="http://schemas.microsoft.com/office/drawing/2014/main" id="{FFB659A6-DFF2-F347-B16E-D8876AE7668C}"/>
                    </a:ext>
                  </a:extLst>
                </p:cNvPr>
                <p:cNvSpPr>
                  <a:spLocks/>
                </p:cNvSpPr>
                <p:nvPr/>
              </p:nvSpPr>
              <p:spPr bwMode="auto">
                <a:xfrm>
                  <a:off x="3937" y="1985"/>
                  <a:ext cx="24" cy="202"/>
                </a:xfrm>
                <a:custGeom>
                  <a:avLst/>
                  <a:gdLst>
                    <a:gd name="T0" fmla="*/ 27 w 27"/>
                    <a:gd name="T1" fmla="*/ 0 h 227"/>
                    <a:gd name="T2" fmla="*/ 27 w 27"/>
                    <a:gd name="T3" fmla="*/ 0 h 227"/>
                    <a:gd name="T4" fmla="*/ 27 w 27"/>
                    <a:gd name="T5" fmla="*/ 184 h 227"/>
                    <a:gd name="T6" fmla="*/ 21 w 27"/>
                    <a:gd name="T7" fmla="*/ 227 h 227"/>
                    <a:gd name="T8" fmla="*/ 0 w 27"/>
                    <a:gd name="T9" fmla="*/ 179 h 227"/>
                    <a:gd name="T10" fmla="*/ 27 w 27"/>
                    <a:gd name="T11" fmla="*/ 0 h 227"/>
                    <a:gd name="T12" fmla="*/ 27 w 27"/>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27" h="227">
                      <a:moveTo>
                        <a:pt x="27" y="0"/>
                      </a:moveTo>
                      <a:lnTo>
                        <a:pt x="27" y="0"/>
                      </a:lnTo>
                      <a:lnTo>
                        <a:pt x="27" y="184"/>
                      </a:lnTo>
                      <a:lnTo>
                        <a:pt x="21" y="227"/>
                      </a:lnTo>
                      <a:lnTo>
                        <a:pt x="0" y="179"/>
                      </a:lnTo>
                      <a:lnTo>
                        <a:pt x="27" y="0"/>
                      </a:lnTo>
                      <a:lnTo>
                        <a:pt x="27"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8" name="Freeform 55">
                  <a:extLst>
                    <a:ext uri="{FF2B5EF4-FFF2-40B4-BE49-F238E27FC236}">
                      <a16:creationId xmlns:a16="http://schemas.microsoft.com/office/drawing/2014/main" id="{04AB0863-060C-EA42-B91B-BDCB3A8941B1}"/>
                    </a:ext>
                  </a:extLst>
                </p:cNvPr>
                <p:cNvSpPr>
                  <a:spLocks/>
                </p:cNvSpPr>
                <p:nvPr/>
              </p:nvSpPr>
              <p:spPr bwMode="auto">
                <a:xfrm>
                  <a:off x="5266" y="2127"/>
                  <a:ext cx="24" cy="60"/>
                </a:xfrm>
                <a:custGeom>
                  <a:avLst/>
                  <a:gdLst>
                    <a:gd name="T0" fmla="*/ 27 w 27"/>
                    <a:gd name="T1" fmla="*/ 0 h 67"/>
                    <a:gd name="T2" fmla="*/ 27 w 27"/>
                    <a:gd name="T3" fmla="*/ 0 h 67"/>
                    <a:gd name="T4" fmla="*/ 0 w 27"/>
                    <a:gd name="T5" fmla="*/ 25 h 67"/>
                    <a:gd name="T6" fmla="*/ 27 w 27"/>
                    <a:gd name="T7" fmla="*/ 67 h 67"/>
                    <a:gd name="T8" fmla="*/ 27 w 27"/>
                    <a:gd name="T9" fmla="*/ 0 h 67"/>
                    <a:gd name="T10" fmla="*/ 27 w 27"/>
                    <a:gd name="T11" fmla="*/ 0 h 67"/>
                  </a:gdLst>
                  <a:ahLst/>
                  <a:cxnLst>
                    <a:cxn ang="0">
                      <a:pos x="T0" y="T1"/>
                    </a:cxn>
                    <a:cxn ang="0">
                      <a:pos x="T2" y="T3"/>
                    </a:cxn>
                    <a:cxn ang="0">
                      <a:pos x="T4" y="T5"/>
                    </a:cxn>
                    <a:cxn ang="0">
                      <a:pos x="T6" y="T7"/>
                    </a:cxn>
                    <a:cxn ang="0">
                      <a:pos x="T8" y="T9"/>
                    </a:cxn>
                    <a:cxn ang="0">
                      <a:pos x="T10" y="T11"/>
                    </a:cxn>
                  </a:cxnLst>
                  <a:rect l="0" t="0" r="r" b="b"/>
                  <a:pathLst>
                    <a:path w="27" h="67">
                      <a:moveTo>
                        <a:pt x="27" y="0"/>
                      </a:moveTo>
                      <a:lnTo>
                        <a:pt x="27" y="0"/>
                      </a:lnTo>
                      <a:lnTo>
                        <a:pt x="0" y="25"/>
                      </a:lnTo>
                      <a:lnTo>
                        <a:pt x="27" y="67"/>
                      </a:lnTo>
                      <a:lnTo>
                        <a:pt x="27" y="0"/>
                      </a:lnTo>
                      <a:lnTo>
                        <a:pt x="27"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9" name="Freeform 56">
                  <a:extLst>
                    <a:ext uri="{FF2B5EF4-FFF2-40B4-BE49-F238E27FC236}">
                      <a16:creationId xmlns:a16="http://schemas.microsoft.com/office/drawing/2014/main" id="{2E501F70-7C6F-CF45-BC67-EC2CB50DF446}"/>
                    </a:ext>
                  </a:extLst>
                </p:cNvPr>
                <p:cNvSpPr>
                  <a:spLocks/>
                </p:cNvSpPr>
                <p:nvPr/>
              </p:nvSpPr>
              <p:spPr bwMode="auto">
                <a:xfrm>
                  <a:off x="5266" y="2127"/>
                  <a:ext cx="24" cy="60"/>
                </a:xfrm>
                <a:custGeom>
                  <a:avLst/>
                  <a:gdLst>
                    <a:gd name="T0" fmla="*/ 27 w 27"/>
                    <a:gd name="T1" fmla="*/ 0 h 67"/>
                    <a:gd name="T2" fmla="*/ 27 w 27"/>
                    <a:gd name="T3" fmla="*/ 0 h 67"/>
                    <a:gd name="T4" fmla="*/ 0 w 27"/>
                    <a:gd name="T5" fmla="*/ 25 h 67"/>
                    <a:gd name="T6" fmla="*/ 27 w 27"/>
                    <a:gd name="T7" fmla="*/ 67 h 67"/>
                    <a:gd name="T8" fmla="*/ 27 w 27"/>
                    <a:gd name="T9" fmla="*/ 0 h 67"/>
                    <a:gd name="T10" fmla="*/ 27 w 27"/>
                    <a:gd name="T11" fmla="*/ 0 h 67"/>
                  </a:gdLst>
                  <a:ahLst/>
                  <a:cxnLst>
                    <a:cxn ang="0">
                      <a:pos x="T0" y="T1"/>
                    </a:cxn>
                    <a:cxn ang="0">
                      <a:pos x="T2" y="T3"/>
                    </a:cxn>
                    <a:cxn ang="0">
                      <a:pos x="T4" y="T5"/>
                    </a:cxn>
                    <a:cxn ang="0">
                      <a:pos x="T6" y="T7"/>
                    </a:cxn>
                    <a:cxn ang="0">
                      <a:pos x="T8" y="T9"/>
                    </a:cxn>
                    <a:cxn ang="0">
                      <a:pos x="T10" y="T11"/>
                    </a:cxn>
                  </a:cxnLst>
                  <a:rect l="0" t="0" r="r" b="b"/>
                  <a:pathLst>
                    <a:path w="27" h="67">
                      <a:moveTo>
                        <a:pt x="27" y="0"/>
                      </a:moveTo>
                      <a:lnTo>
                        <a:pt x="27" y="0"/>
                      </a:lnTo>
                      <a:lnTo>
                        <a:pt x="0" y="25"/>
                      </a:lnTo>
                      <a:lnTo>
                        <a:pt x="27" y="67"/>
                      </a:lnTo>
                      <a:lnTo>
                        <a:pt x="27" y="0"/>
                      </a:lnTo>
                      <a:lnTo>
                        <a:pt x="27"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0" name="Freeform 57">
                  <a:extLst>
                    <a:ext uri="{FF2B5EF4-FFF2-40B4-BE49-F238E27FC236}">
                      <a16:creationId xmlns:a16="http://schemas.microsoft.com/office/drawing/2014/main" id="{3127A68B-F2E1-434A-B3A3-332679E14CE9}"/>
                    </a:ext>
                  </a:extLst>
                </p:cNvPr>
                <p:cNvSpPr>
                  <a:spLocks/>
                </p:cNvSpPr>
                <p:nvPr/>
              </p:nvSpPr>
              <p:spPr bwMode="auto">
                <a:xfrm>
                  <a:off x="5350" y="2009"/>
                  <a:ext cx="12" cy="202"/>
                </a:xfrm>
                <a:custGeom>
                  <a:avLst/>
                  <a:gdLst>
                    <a:gd name="T0" fmla="*/ 11 w 13"/>
                    <a:gd name="T1" fmla="*/ 0 h 227"/>
                    <a:gd name="T2" fmla="*/ 11 w 13"/>
                    <a:gd name="T3" fmla="*/ 0 h 227"/>
                    <a:gd name="T4" fmla="*/ 0 w 13"/>
                    <a:gd name="T5" fmla="*/ 36 h 227"/>
                    <a:gd name="T6" fmla="*/ 0 w 13"/>
                    <a:gd name="T7" fmla="*/ 227 h 227"/>
                    <a:gd name="T8" fmla="*/ 13 w 13"/>
                    <a:gd name="T9" fmla="*/ 188 h 227"/>
                    <a:gd name="T10" fmla="*/ 11 w 13"/>
                    <a:gd name="T11" fmla="*/ 0 h 227"/>
                    <a:gd name="T12" fmla="*/ 11 w 13"/>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13" h="227">
                      <a:moveTo>
                        <a:pt x="11" y="0"/>
                      </a:moveTo>
                      <a:lnTo>
                        <a:pt x="11" y="0"/>
                      </a:lnTo>
                      <a:lnTo>
                        <a:pt x="0" y="36"/>
                      </a:lnTo>
                      <a:lnTo>
                        <a:pt x="0" y="227"/>
                      </a:lnTo>
                      <a:lnTo>
                        <a:pt x="13" y="188"/>
                      </a:lnTo>
                      <a:lnTo>
                        <a:pt x="11" y="0"/>
                      </a:lnTo>
                      <a:lnTo>
                        <a:pt x="11"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1" name="Freeform 58">
                  <a:extLst>
                    <a:ext uri="{FF2B5EF4-FFF2-40B4-BE49-F238E27FC236}">
                      <a16:creationId xmlns:a16="http://schemas.microsoft.com/office/drawing/2014/main" id="{B03ECC9A-5F7E-C144-B7BC-1CEC58D6DFB6}"/>
                    </a:ext>
                  </a:extLst>
                </p:cNvPr>
                <p:cNvSpPr>
                  <a:spLocks/>
                </p:cNvSpPr>
                <p:nvPr/>
              </p:nvSpPr>
              <p:spPr bwMode="auto">
                <a:xfrm>
                  <a:off x="5350" y="2009"/>
                  <a:ext cx="12" cy="202"/>
                </a:xfrm>
                <a:custGeom>
                  <a:avLst/>
                  <a:gdLst>
                    <a:gd name="T0" fmla="*/ 11 w 13"/>
                    <a:gd name="T1" fmla="*/ 0 h 227"/>
                    <a:gd name="T2" fmla="*/ 11 w 13"/>
                    <a:gd name="T3" fmla="*/ 0 h 227"/>
                    <a:gd name="T4" fmla="*/ 0 w 13"/>
                    <a:gd name="T5" fmla="*/ 36 h 227"/>
                    <a:gd name="T6" fmla="*/ 0 w 13"/>
                    <a:gd name="T7" fmla="*/ 227 h 227"/>
                    <a:gd name="T8" fmla="*/ 13 w 13"/>
                    <a:gd name="T9" fmla="*/ 188 h 227"/>
                    <a:gd name="T10" fmla="*/ 11 w 13"/>
                    <a:gd name="T11" fmla="*/ 0 h 227"/>
                    <a:gd name="T12" fmla="*/ 11 w 13"/>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13" h="227">
                      <a:moveTo>
                        <a:pt x="11" y="0"/>
                      </a:moveTo>
                      <a:lnTo>
                        <a:pt x="11" y="0"/>
                      </a:lnTo>
                      <a:lnTo>
                        <a:pt x="0" y="36"/>
                      </a:lnTo>
                      <a:lnTo>
                        <a:pt x="0" y="227"/>
                      </a:lnTo>
                      <a:lnTo>
                        <a:pt x="13" y="188"/>
                      </a:lnTo>
                      <a:lnTo>
                        <a:pt x="11" y="0"/>
                      </a:lnTo>
                      <a:lnTo>
                        <a:pt x="11"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2" name="Freeform 59">
                  <a:extLst>
                    <a:ext uri="{FF2B5EF4-FFF2-40B4-BE49-F238E27FC236}">
                      <a16:creationId xmlns:a16="http://schemas.microsoft.com/office/drawing/2014/main" id="{D02E52F9-95EF-1A40-8EA4-55F593FAD846}"/>
                    </a:ext>
                  </a:extLst>
                </p:cNvPr>
                <p:cNvSpPr>
                  <a:spLocks/>
                </p:cNvSpPr>
                <p:nvPr/>
              </p:nvSpPr>
              <p:spPr bwMode="auto">
                <a:xfrm>
                  <a:off x="5243" y="2199"/>
                  <a:ext cx="47" cy="202"/>
                </a:xfrm>
                <a:custGeom>
                  <a:avLst/>
                  <a:gdLst>
                    <a:gd name="T0" fmla="*/ 0 w 53"/>
                    <a:gd name="T1" fmla="*/ 0 h 227"/>
                    <a:gd name="T2" fmla="*/ 0 w 53"/>
                    <a:gd name="T3" fmla="*/ 0 h 227"/>
                    <a:gd name="T4" fmla="*/ 53 w 53"/>
                    <a:gd name="T5" fmla="*/ 36 h 227"/>
                    <a:gd name="T6" fmla="*/ 53 w 53"/>
                    <a:gd name="T7" fmla="*/ 227 h 227"/>
                    <a:gd name="T8" fmla="*/ 0 w 53"/>
                    <a:gd name="T9" fmla="*/ 194 h 227"/>
                    <a:gd name="T10" fmla="*/ 0 w 53"/>
                    <a:gd name="T11" fmla="*/ 0 h 227"/>
                    <a:gd name="T12" fmla="*/ 0 w 53"/>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53" h="227">
                      <a:moveTo>
                        <a:pt x="0" y="0"/>
                      </a:moveTo>
                      <a:lnTo>
                        <a:pt x="0" y="0"/>
                      </a:lnTo>
                      <a:lnTo>
                        <a:pt x="53" y="36"/>
                      </a:lnTo>
                      <a:lnTo>
                        <a:pt x="53" y="227"/>
                      </a:lnTo>
                      <a:lnTo>
                        <a:pt x="0" y="194"/>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3" name="Freeform 60">
                  <a:extLst>
                    <a:ext uri="{FF2B5EF4-FFF2-40B4-BE49-F238E27FC236}">
                      <a16:creationId xmlns:a16="http://schemas.microsoft.com/office/drawing/2014/main" id="{97015449-0A3D-C640-AF3E-BA1E6045C18E}"/>
                    </a:ext>
                  </a:extLst>
                </p:cNvPr>
                <p:cNvSpPr>
                  <a:spLocks/>
                </p:cNvSpPr>
                <p:nvPr/>
              </p:nvSpPr>
              <p:spPr bwMode="auto">
                <a:xfrm>
                  <a:off x="5243" y="2199"/>
                  <a:ext cx="47" cy="202"/>
                </a:xfrm>
                <a:custGeom>
                  <a:avLst/>
                  <a:gdLst>
                    <a:gd name="T0" fmla="*/ 0 w 53"/>
                    <a:gd name="T1" fmla="*/ 0 h 227"/>
                    <a:gd name="T2" fmla="*/ 0 w 53"/>
                    <a:gd name="T3" fmla="*/ 0 h 227"/>
                    <a:gd name="T4" fmla="*/ 53 w 53"/>
                    <a:gd name="T5" fmla="*/ 36 h 227"/>
                    <a:gd name="T6" fmla="*/ 53 w 53"/>
                    <a:gd name="T7" fmla="*/ 227 h 227"/>
                    <a:gd name="T8" fmla="*/ 0 w 53"/>
                    <a:gd name="T9" fmla="*/ 194 h 227"/>
                    <a:gd name="T10" fmla="*/ 0 w 53"/>
                    <a:gd name="T11" fmla="*/ 0 h 227"/>
                    <a:gd name="T12" fmla="*/ 0 w 53"/>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53" h="227">
                      <a:moveTo>
                        <a:pt x="0" y="0"/>
                      </a:moveTo>
                      <a:lnTo>
                        <a:pt x="0" y="0"/>
                      </a:lnTo>
                      <a:lnTo>
                        <a:pt x="53" y="36"/>
                      </a:lnTo>
                      <a:lnTo>
                        <a:pt x="53" y="227"/>
                      </a:lnTo>
                      <a:lnTo>
                        <a:pt x="0" y="194"/>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4" name="Freeform 61">
                  <a:extLst>
                    <a:ext uri="{FF2B5EF4-FFF2-40B4-BE49-F238E27FC236}">
                      <a16:creationId xmlns:a16="http://schemas.microsoft.com/office/drawing/2014/main" id="{B15FA462-44BC-1840-B1D1-5EE19556C1AA}"/>
                    </a:ext>
                  </a:extLst>
                </p:cNvPr>
                <p:cNvSpPr>
                  <a:spLocks/>
                </p:cNvSpPr>
                <p:nvPr/>
              </p:nvSpPr>
              <p:spPr bwMode="auto">
                <a:xfrm>
                  <a:off x="5279" y="2009"/>
                  <a:ext cx="83" cy="238"/>
                </a:xfrm>
                <a:custGeom>
                  <a:avLst/>
                  <a:gdLst>
                    <a:gd name="T0" fmla="*/ 0 w 93"/>
                    <a:gd name="T1" fmla="*/ 76 h 267"/>
                    <a:gd name="T2" fmla="*/ 0 w 93"/>
                    <a:gd name="T3" fmla="*/ 76 h 267"/>
                    <a:gd name="T4" fmla="*/ 82 w 93"/>
                    <a:gd name="T5" fmla="*/ 34 h 267"/>
                    <a:gd name="T6" fmla="*/ 93 w 93"/>
                    <a:gd name="T7" fmla="*/ 0 h 267"/>
                    <a:gd name="T8" fmla="*/ 93 w 93"/>
                    <a:gd name="T9" fmla="*/ 184 h 267"/>
                    <a:gd name="T10" fmla="*/ 82 w 93"/>
                    <a:gd name="T11" fmla="*/ 230 h 267"/>
                    <a:gd name="T12" fmla="*/ 0 w 93"/>
                    <a:gd name="T13" fmla="*/ 267 h 267"/>
                    <a:gd name="T14" fmla="*/ 0 w 93"/>
                    <a:gd name="T15" fmla="*/ 76 h 267"/>
                    <a:gd name="T16" fmla="*/ 0 w 93"/>
                    <a:gd name="T17" fmla="*/ 7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67">
                      <a:moveTo>
                        <a:pt x="0" y="76"/>
                      </a:moveTo>
                      <a:lnTo>
                        <a:pt x="0" y="76"/>
                      </a:lnTo>
                      <a:lnTo>
                        <a:pt x="82" y="34"/>
                      </a:lnTo>
                      <a:lnTo>
                        <a:pt x="93" y="0"/>
                      </a:lnTo>
                      <a:lnTo>
                        <a:pt x="93" y="184"/>
                      </a:lnTo>
                      <a:lnTo>
                        <a:pt x="82" y="230"/>
                      </a:lnTo>
                      <a:lnTo>
                        <a:pt x="0" y="267"/>
                      </a:lnTo>
                      <a:lnTo>
                        <a:pt x="0" y="76"/>
                      </a:lnTo>
                      <a:lnTo>
                        <a:pt x="0" y="76"/>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5" name="Freeform 62">
                  <a:extLst>
                    <a:ext uri="{FF2B5EF4-FFF2-40B4-BE49-F238E27FC236}">
                      <a16:creationId xmlns:a16="http://schemas.microsoft.com/office/drawing/2014/main" id="{2D498718-0999-E444-83F3-CD74BD47792D}"/>
                    </a:ext>
                  </a:extLst>
                </p:cNvPr>
                <p:cNvSpPr>
                  <a:spLocks/>
                </p:cNvSpPr>
                <p:nvPr/>
              </p:nvSpPr>
              <p:spPr bwMode="auto">
                <a:xfrm>
                  <a:off x="5279" y="2009"/>
                  <a:ext cx="83" cy="238"/>
                </a:xfrm>
                <a:custGeom>
                  <a:avLst/>
                  <a:gdLst>
                    <a:gd name="T0" fmla="*/ 0 w 93"/>
                    <a:gd name="T1" fmla="*/ 76 h 267"/>
                    <a:gd name="T2" fmla="*/ 0 w 93"/>
                    <a:gd name="T3" fmla="*/ 76 h 267"/>
                    <a:gd name="T4" fmla="*/ 82 w 93"/>
                    <a:gd name="T5" fmla="*/ 34 h 267"/>
                    <a:gd name="T6" fmla="*/ 93 w 93"/>
                    <a:gd name="T7" fmla="*/ 0 h 267"/>
                    <a:gd name="T8" fmla="*/ 93 w 93"/>
                    <a:gd name="T9" fmla="*/ 184 h 267"/>
                    <a:gd name="T10" fmla="*/ 82 w 93"/>
                    <a:gd name="T11" fmla="*/ 230 h 267"/>
                    <a:gd name="T12" fmla="*/ 0 w 93"/>
                    <a:gd name="T13" fmla="*/ 267 h 267"/>
                    <a:gd name="T14" fmla="*/ 0 w 93"/>
                    <a:gd name="T15" fmla="*/ 76 h 267"/>
                    <a:gd name="T16" fmla="*/ 0 w 93"/>
                    <a:gd name="T17" fmla="*/ 7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67">
                      <a:moveTo>
                        <a:pt x="0" y="76"/>
                      </a:moveTo>
                      <a:lnTo>
                        <a:pt x="0" y="76"/>
                      </a:lnTo>
                      <a:lnTo>
                        <a:pt x="82" y="34"/>
                      </a:lnTo>
                      <a:lnTo>
                        <a:pt x="93" y="0"/>
                      </a:lnTo>
                      <a:lnTo>
                        <a:pt x="93" y="184"/>
                      </a:lnTo>
                      <a:lnTo>
                        <a:pt x="82" y="230"/>
                      </a:lnTo>
                      <a:lnTo>
                        <a:pt x="0" y="267"/>
                      </a:lnTo>
                      <a:lnTo>
                        <a:pt x="0" y="76"/>
                      </a:lnTo>
                      <a:lnTo>
                        <a:pt x="0" y="76"/>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6" name="Freeform 63">
                  <a:extLst>
                    <a:ext uri="{FF2B5EF4-FFF2-40B4-BE49-F238E27FC236}">
                      <a16:creationId xmlns:a16="http://schemas.microsoft.com/office/drawing/2014/main" id="{3299AAA9-F429-774C-9782-E92426764EA5}"/>
                    </a:ext>
                  </a:extLst>
                </p:cNvPr>
                <p:cNvSpPr>
                  <a:spLocks/>
                </p:cNvSpPr>
                <p:nvPr/>
              </p:nvSpPr>
              <p:spPr bwMode="auto">
                <a:xfrm>
                  <a:off x="3818" y="3269"/>
                  <a:ext cx="59" cy="190"/>
                </a:xfrm>
                <a:custGeom>
                  <a:avLst/>
                  <a:gdLst>
                    <a:gd name="T0" fmla="*/ 0 w 66"/>
                    <a:gd name="T1" fmla="*/ 38 h 214"/>
                    <a:gd name="T2" fmla="*/ 0 w 66"/>
                    <a:gd name="T3" fmla="*/ 38 h 214"/>
                    <a:gd name="T4" fmla="*/ 30 w 66"/>
                    <a:gd name="T5" fmla="*/ 121 h 214"/>
                    <a:gd name="T6" fmla="*/ 30 w 66"/>
                    <a:gd name="T7" fmla="*/ 214 h 214"/>
                    <a:gd name="T8" fmla="*/ 66 w 66"/>
                    <a:gd name="T9" fmla="*/ 191 h 214"/>
                    <a:gd name="T10" fmla="*/ 66 w 66"/>
                    <a:gd name="T11" fmla="*/ 0 h 214"/>
                    <a:gd name="T12" fmla="*/ 0 w 66"/>
                    <a:gd name="T13" fmla="*/ 38 h 214"/>
                    <a:gd name="T14" fmla="*/ 0 w 66"/>
                    <a:gd name="T15" fmla="*/ 38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14">
                      <a:moveTo>
                        <a:pt x="0" y="38"/>
                      </a:moveTo>
                      <a:lnTo>
                        <a:pt x="0" y="38"/>
                      </a:lnTo>
                      <a:lnTo>
                        <a:pt x="30" y="121"/>
                      </a:lnTo>
                      <a:lnTo>
                        <a:pt x="30" y="214"/>
                      </a:lnTo>
                      <a:lnTo>
                        <a:pt x="66" y="191"/>
                      </a:lnTo>
                      <a:lnTo>
                        <a:pt x="66" y="0"/>
                      </a:lnTo>
                      <a:lnTo>
                        <a:pt x="0" y="38"/>
                      </a:lnTo>
                      <a:lnTo>
                        <a:pt x="0" y="38"/>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7" name="Freeform 64">
                  <a:extLst>
                    <a:ext uri="{FF2B5EF4-FFF2-40B4-BE49-F238E27FC236}">
                      <a16:creationId xmlns:a16="http://schemas.microsoft.com/office/drawing/2014/main" id="{094017BF-FD9B-E94F-9D64-96661BC4163D}"/>
                    </a:ext>
                  </a:extLst>
                </p:cNvPr>
                <p:cNvSpPr>
                  <a:spLocks/>
                </p:cNvSpPr>
                <p:nvPr/>
              </p:nvSpPr>
              <p:spPr bwMode="auto">
                <a:xfrm>
                  <a:off x="3818" y="3269"/>
                  <a:ext cx="59" cy="190"/>
                </a:xfrm>
                <a:custGeom>
                  <a:avLst/>
                  <a:gdLst>
                    <a:gd name="T0" fmla="*/ 0 w 66"/>
                    <a:gd name="T1" fmla="*/ 38 h 214"/>
                    <a:gd name="T2" fmla="*/ 0 w 66"/>
                    <a:gd name="T3" fmla="*/ 38 h 214"/>
                    <a:gd name="T4" fmla="*/ 30 w 66"/>
                    <a:gd name="T5" fmla="*/ 121 h 214"/>
                    <a:gd name="T6" fmla="*/ 30 w 66"/>
                    <a:gd name="T7" fmla="*/ 214 h 214"/>
                    <a:gd name="T8" fmla="*/ 66 w 66"/>
                    <a:gd name="T9" fmla="*/ 191 h 214"/>
                    <a:gd name="T10" fmla="*/ 66 w 66"/>
                    <a:gd name="T11" fmla="*/ 0 h 214"/>
                    <a:gd name="T12" fmla="*/ 0 w 66"/>
                    <a:gd name="T13" fmla="*/ 38 h 214"/>
                    <a:gd name="T14" fmla="*/ 0 w 66"/>
                    <a:gd name="T15" fmla="*/ 38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14">
                      <a:moveTo>
                        <a:pt x="0" y="38"/>
                      </a:moveTo>
                      <a:lnTo>
                        <a:pt x="0" y="38"/>
                      </a:lnTo>
                      <a:lnTo>
                        <a:pt x="30" y="121"/>
                      </a:lnTo>
                      <a:lnTo>
                        <a:pt x="30" y="214"/>
                      </a:lnTo>
                      <a:lnTo>
                        <a:pt x="66" y="191"/>
                      </a:lnTo>
                      <a:lnTo>
                        <a:pt x="66" y="0"/>
                      </a:lnTo>
                      <a:lnTo>
                        <a:pt x="0" y="38"/>
                      </a:lnTo>
                      <a:lnTo>
                        <a:pt x="0" y="38"/>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8" name="Freeform 65">
                  <a:extLst>
                    <a:ext uri="{FF2B5EF4-FFF2-40B4-BE49-F238E27FC236}">
                      <a16:creationId xmlns:a16="http://schemas.microsoft.com/office/drawing/2014/main" id="{B8741A16-751C-D94E-A073-B72FF2EE1879}"/>
                    </a:ext>
                  </a:extLst>
                </p:cNvPr>
                <p:cNvSpPr>
                  <a:spLocks/>
                </p:cNvSpPr>
                <p:nvPr/>
              </p:nvSpPr>
              <p:spPr bwMode="auto">
                <a:xfrm>
                  <a:off x="3877" y="3257"/>
                  <a:ext cx="178" cy="178"/>
                </a:xfrm>
                <a:custGeom>
                  <a:avLst/>
                  <a:gdLst>
                    <a:gd name="T0" fmla="*/ 0 w 200"/>
                    <a:gd name="T1" fmla="*/ 7 h 200"/>
                    <a:gd name="T2" fmla="*/ 0 w 200"/>
                    <a:gd name="T3" fmla="*/ 7 h 200"/>
                    <a:gd name="T4" fmla="*/ 85 w 200"/>
                    <a:gd name="T5" fmla="*/ 0 h 200"/>
                    <a:gd name="T6" fmla="*/ 200 w 200"/>
                    <a:gd name="T7" fmla="*/ 0 h 200"/>
                    <a:gd name="T8" fmla="*/ 200 w 200"/>
                    <a:gd name="T9" fmla="*/ 195 h 200"/>
                    <a:gd name="T10" fmla="*/ 85 w 200"/>
                    <a:gd name="T11" fmla="*/ 195 h 200"/>
                    <a:gd name="T12" fmla="*/ 0 w 200"/>
                    <a:gd name="T13" fmla="*/ 200 h 200"/>
                    <a:gd name="T14" fmla="*/ 0 w 200"/>
                    <a:gd name="T15" fmla="*/ 7 h 200"/>
                    <a:gd name="T16" fmla="*/ 0 w 200"/>
                    <a:gd name="T17" fmla="*/ 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0" y="7"/>
                      </a:moveTo>
                      <a:lnTo>
                        <a:pt x="0" y="7"/>
                      </a:lnTo>
                      <a:lnTo>
                        <a:pt x="85" y="0"/>
                      </a:lnTo>
                      <a:lnTo>
                        <a:pt x="200" y="0"/>
                      </a:lnTo>
                      <a:lnTo>
                        <a:pt x="200" y="195"/>
                      </a:lnTo>
                      <a:lnTo>
                        <a:pt x="85" y="195"/>
                      </a:lnTo>
                      <a:lnTo>
                        <a:pt x="0" y="200"/>
                      </a:lnTo>
                      <a:lnTo>
                        <a:pt x="0" y="7"/>
                      </a:lnTo>
                      <a:lnTo>
                        <a:pt x="0" y="7"/>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9" name="Freeform 66">
                  <a:extLst>
                    <a:ext uri="{FF2B5EF4-FFF2-40B4-BE49-F238E27FC236}">
                      <a16:creationId xmlns:a16="http://schemas.microsoft.com/office/drawing/2014/main" id="{15236186-F2F6-3447-A1BE-387B08F02CF7}"/>
                    </a:ext>
                  </a:extLst>
                </p:cNvPr>
                <p:cNvSpPr>
                  <a:spLocks/>
                </p:cNvSpPr>
                <p:nvPr/>
              </p:nvSpPr>
              <p:spPr bwMode="auto">
                <a:xfrm>
                  <a:off x="3877" y="3257"/>
                  <a:ext cx="178" cy="178"/>
                </a:xfrm>
                <a:custGeom>
                  <a:avLst/>
                  <a:gdLst>
                    <a:gd name="T0" fmla="*/ 0 w 200"/>
                    <a:gd name="T1" fmla="*/ 7 h 200"/>
                    <a:gd name="T2" fmla="*/ 0 w 200"/>
                    <a:gd name="T3" fmla="*/ 7 h 200"/>
                    <a:gd name="T4" fmla="*/ 85 w 200"/>
                    <a:gd name="T5" fmla="*/ 0 h 200"/>
                    <a:gd name="T6" fmla="*/ 200 w 200"/>
                    <a:gd name="T7" fmla="*/ 0 h 200"/>
                    <a:gd name="T8" fmla="*/ 200 w 200"/>
                    <a:gd name="T9" fmla="*/ 195 h 200"/>
                    <a:gd name="T10" fmla="*/ 85 w 200"/>
                    <a:gd name="T11" fmla="*/ 195 h 200"/>
                    <a:gd name="T12" fmla="*/ 0 w 200"/>
                    <a:gd name="T13" fmla="*/ 200 h 200"/>
                    <a:gd name="T14" fmla="*/ 0 w 200"/>
                    <a:gd name="T15" fmla="*/ 7 h 200"/>
                    <a:gd name="T16" fmla="*/ 0 w 200"/>
                    <a:gd name="T17" fmla="*/ 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0" y="7"/>
                      </a:moveTo>
                      <a:lnTo>
                        <a:pt x="0" y="7"/>
                      </a:lnTo>
                      <a:lnTo>
                        <a:pt x="85" y="0"/>
                      </a:lnTo>
                      <a:lnTo>
                        <a:pt x="200" y="0"/>
                      </a:lnTo>
                      <a:lnTo>
                        <a:pt x="200" y="195"/>
                      </a:lnTo>
                      <a:lnTo>
                        <a:pt x="85" y="195"/>
                      </a:lnTo>
                      <a:lnTo>
                        <a:pt x="0" y="200"/>
                      </a:lnTo>
                      <a:lnTo>
                        <a:pt x="0" y="7"/>
                      </a:lnTo>
                      <a:lnTo>
                        <a:pt x="0" y="7"/>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0" name="Freeform 67">
                  <a:extLst>
                    <a:ext uri="{FF2B5EF4-FFF2-40B4-BE49-F238E27FC236}">
                      <a16:creationId xmlns:a16="http://schemas.microsoft.com/office/drawing/2014/main" id="{19E93095-2484-F34F-A2E4-2332E3522478}"/>
                    </a:ext>
                  </a:extLst>
                </p:cNvPr>
                <p:cNvSpPr>
                  <a:spLocks/>
                </p:cNvSpPr>
                <p:nvPr/>
              </p:nvSpPr>
              <p:spPr bwMode="auto">
                <a:xfrm>
                  <a:off x="4139" y="3304"/>
                  <a:ext cx="107" cy="191"/>
                </a:xfrm>
                <a:custGeom>
                  <a:avLst/>
                  <a:gdLst>
                    <a:gd name="T0" fmla="*/ 0 w 120"/>
                    <a:gd name="T1" fmla="*/ 27 h 214"/>
                    <a:gd name="T2" fmla="*/ 0 w 120"/>
                    <a:gd name="T3" fmla="*/ 27 h 214"/>
                    <a:gd name="T4" fmla="*/ 120 w 120"/>
                    <a:gd name="T5" fmla="*/ 0 h 214"/>
                    <a:gd name="T6" fmla="*/ 120 w 120"/>
                    <a:gd name="T7" fmla="*/ 189 h 214"/>
                    <a:gd name="T8" fmla="*/ 0 w 120"/>
                    <a:gd name="T9" fmla="*/ 214 h 214"/>
                    <a:gd name="T10" fmla="*/ 0 w 120"/>
                    <a:gd name="T11" fmla="*/ 27 h 214"/>
                    <a:gd name="T12" fmla="*/ 0 w 120"/>
                    <a:gd name="T13" fmla="*/ 27 h 214"/>
                  </a:gdLst>
                  <a:ahLst/>
                  <a:cxnLst>
                    <a:cxn ang="0">
                      <a:pos x="T0" y="T1"/>
                    </a:cxn>
                    <a:cxn ang="0">
                      <a:pos x="T2" y="T3"/>
                    </a:cxn>
                    <a:cxn ang="0">
                      <a:pos x="T4" y="T5"/>
                    </a:cxn>
                    <a:cxn ang="0">
                      <a:pos x="T6" y="T7"/>
                    </a:cxn>
                    <a:cxn ang="0">
                      <a:pos x="T8" y="T9"/>
                    </a:cxn>
                    <a:cxn ang="0">
                      <a:pos x="T10" y="T11"/>
                    </a:cxn>
                    <a:cxn ang="0">
                      <a:pos x="T12" y="T13"/>
                    </a:cxn>
                  </a:cxnLst>
                  <a:rect l="0" t="0" r="r" b="b"/>
                  <a:pathLst>
                    <a:path w="120" h="214">
                      <a:moveTo>
                        <a:pt x="0" y="27"/>
                      </a:moveTo>
                      <a:lnTo>
                        <a:pt x="0" y="27"/>
                      </a:lnTo>
                      <a:lnTo>
                        <a:pt x="120" y="0"/>
                      </a:lnTo>
                      <a:lnTo>
                        <a:pt x="120" y="189"/>
                      </a:lnTo>
                      <a:lnTo>
                        <a:pt x="0" y="214"/>
                      </a:lnTo>
                      <a:lnTo>
                        <a:pt x="0" y="27"/>
                      </a:lnTo>
                      <a:lnTo>
                        <a:pt x="0" y="27"/>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1" name="Freeform 68">
                  <a:extLst>
                    <a:ext uri="{FF2B5EF4-FFF2-40B4-BE49-F238E27FC236}">
                      <a16:creationId xmlns:a16="http://schemas.microsoft.com/office/drawing/2014/main" id="{3B851D09-3EE2-154C-A208-70A06EAD7AE5}"/>
                    </a:ext>
                  </a:extLst>
                </p:cNvPr>
                <p:cNvSpPr>
                  <a:spLocks/>
                </p:cNvSpPr>
                <p:nvPr/>
              </p:nvSpPr>
              <p:spPr bwMode="auto">
                <a:xfrm>
                  <a:off x="4139" y="3304"/>
                  <a:ext cx="107" cy="191"/>
                </a:xfrm>
                <a:custGeom>
                  <a:avLst/>
                  <a:gdLst>
                    <a:gd name="T0" fmla="*/ 0 w 120"/>
                    <a:gd name="T1" fmla="*/ 27 h 214"/>
                    <a:gd name="T2" fmla="*/ 0 w 120"/>
                    <a:gd name="T3" fmla="*/ 27 h 214"/>
                    <a:gd name="T4" fmla="*/ 120 w 120"/>
                    <a:gd name="T5" fmla="*/ 0 h 214"/>
                    <a:gd name="T6" fmla="*/ 120 w 120"/>
                    <a:gd name="T7" fmla="*/ 189 h 214"/>
                    <a:gd name="T8" fmla="*/ 0 w 120"/>
                    <a:gd name="T9" fmla="*/ 214 h 214"/>
                    <a:gd name="T10" fmla="*/ 0 w 120"/>
                    <a:gd name="T11" fmla="*/ 27 h 214"/>
                    <a:gd name="T12" fmla="*/ 0 w 120"/>
                    <a:gd name="T13" fmla="*/ 27 h 214"/>
                  </a:gdLst>
                  <a:ahLst/>
                  <a:cxnLst>
                    <a:cxn ang="0">
                      <a:pos x="T0" y="T1"/>
                    </a:cxn>
                    <a:cxn ang="0">
                      <a:pos x="T2" y="T3"/>
                    </a:cxn>
                    <a:cxn ang="0">
                      <a:pos x="T4" y="T5"/>
                    </a:cxn>
                    <a:cxn ang="0">
                      <a:pos x="T6" y="T7"/>
                    </a:cxn>
                    <a:cxn ang="0">
                      <a:pos x="T8" y="T9"/>
                    </a:cxn>
                    <a:cxn ang="0">
                      <a:pos x="T10" y="T11"/>
                    </a:cxn>
                    <a:cxn ang="0">
                      <a:pos x="T12" y="T13"/>
                    </a:cxn>
                  </a:cxnLst>
                  <a:rect l="0" t="0" r="r" b="b"/>
                  <a:pathLst>
                    <a:path w="120" h="214">
                      <a:moveTo>
                        <a:pt x="0" y="27"/>
                      </a:moveTo>
                      <a:lnTo>
                        <a:pt x="0" y="27"/>
                      </a:lnTo>
                      <a:lnTo>
                        <a:pt x="120" y="0"/>
                      </a:lnTo>
                      <a:lnTo>
                        <a:pt x="120" y="189"/>
                      </a:lnTo>
                      <a:lnTo>
                        <a:pt x="0" y="214"/>
                      </a:lnTo>
                      <a:lnTo>
                        <a:pt x="0" y="27"/>
                      </a:lnTo>
                      <a:lnTo>
                        <a:pt x="0" y="27"/>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2" name="Freeform 69">
                  <a:extLst>
                    <a:ext uri="{FF2B5EF4-FFF2-40B4-BE49-F238E27FC236}">
                      <a16:creationId xmlns:a16="http://schemas.microsoft.com/office/drawing/2014/main" id="{2A9EA613-55B9-FE4C-B602-2F03B7051689}"/>
                    </a:ext>
                  </a:extLst>
                </p:cNvPr>
                <p:cNvSpPr>
                  <a:spLocks/>
                </p:cNvSpPr>
                <p:nvPr/>
              </p:nvSpPr>
              <p:spPr bwMode="auto">
                <a:xfrm>
                  <a:off x="3213" y="3328"/>
                  <a:ext cx="178" cy="310"/>
                </a:xfrm>
                <a:custGeom>
                  <a:avLst/>
                  <a:gdLst>
                    <a:gd name="T0" fmla="*/ 18 w 200"/>
                    <a:gd name="T1" fmla="*/ 347 h 347"/>
                    <a:gd name="T2" fmla="*/ 18 w 200"/>
                    <a:gd name="T3" fmla="*/ 347 h 347"/>
                    <a:gd name="T4" fmla="*/ 0 w 200"/>
                    <a:gd name="T5" fmla="*/ 237 h 347"/>
                    <a:gd name="T6" fmla="*/ 41 w 200"/>
                    <a:gd name="T7" fmla="*/ 126 h 347"/>
                    <a:gd name="T8" fmla="*/ 200 w 200"/>
                    <a:gd name="T9" fmla="*/ 0 h 347"/>
                    <a:gd name="T10" fmla="*/ 200 w 200"/>
                    <a:gd name="T11" fmla="*/ 194 h 347"/>
                    <a:gd name="T12" fmla="*/ 44 w 200"/>
                    <a:gd name="T13" fmla="*/ 317 h 347"/>
                    <a:gd name="T14" fmla="*/ 18 w 200"/>
                    <a:gd name="T15" fmla="*/ 347 h 347"/>
                    <a:gd name="T16" fmla="*/ 18 w 200"/>
                    <a:gd name="T17"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347">
                      <a:moveTo>
                        <a:pt x="18" y="347"/>
                      </a:moveTo>
                      <a:lnTo>
                        <a:pt x="18" y="347"/>
                      </a:lnTo>
                      <a:lnTo>
                        <a:pt x="0" y="237"/>
                      </a:lnTo>
                      <a:lnTo>
                        <a:pt x="41" y="126"/>
                      </a:lnTo>
                      <a:lnTo>
                        <a:pt x="200" y="0"/>
                      </a:lnTo>
                      <a:lnTo>
                        <a:pt x="200" y="194"/>
                      </a:lnTo>
                      <a:lnTo>
                        <a:pt x="44" y="317"/>
                      </a:lnTo>
                      <a:lnTo>
                        <a:pt x="18" y="347"/>
                      </a:lnTo>
                      <a:lnTo>
                        <a:pt x="18" y="347"/>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3" name="Freeform 70">
                  <a:extLst>
                    <a:ext uri="{FF2B5EF4-FFF2-40B4-BE49-F238E27FC236}">
                      <a16:creationId xmlns:a16="http://schemas.microsoft.com/office/drawing/2014/main" id="{2F03C303-2E45-364C-856A-97CE15F17360}"/>
                    </a:ext>
                  </a:extLst>
                </p:cNvPr>
                <p:cNvSpPr>
                  <a:spLocks/>
                </p:cNvSpPr>
                <p:nvPr/>
              </p:nvSpPr>
              <p:spPr bwMode="auto">
                <a:xfrm>
                  <a:off x="3213" y="3328"/>
                  <a:ext cx="178" cy="310"/>
                </a:xfrm>
                <a:custGeom>
                  <a:avLst/>
                  <a:gdLst>
                    <a:gd name="T0" fmla="*/ 18 w 200"/>
                    <a:gd name="T1" fmla="*/ 347 h 347"/>
                    <a:gd name="T2" fmla="*/ 18 w 200"/>
                    <a:gd name="T3" fmla="*/ 347 h 347"/>
                    <a:gd name="T4" fmla="*/ 0 w 200"/>
                    <a:gd name="T5" fmla="*/ 237 h 347"/>
                    <a:gd name="T6" fmla="*/ 41 w 200"/>
                    <a:gd name="T7" fmla="*/ 126 h 347"/>
                    <a:gd name="T8" fmla="*/ 200 w 200"/>
                    <a:gd name="T9" fmla="*/ 0 h 347"/>
                    <a:gd name="T10" fmla="*/ 200 w 200"/>
                    <a:gd name="T11" fmla="*/ 194 h 347"/>
                    <a:gd name="T12" fmla="*/ 44 w 200"/>
                    <a:gd name="T13" fmla="*/ 317 h 347"/>
                    <a:gd name="T14" fmla="*/ 18 w 200"/>
                    <a:gd name="T15" fmla="*/ 347 h 347"/>
                    <a:gd name="T16" fmla="*/ 18 w 200"/>
                    <a:gd name="T17"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347">
                      <a:moveTo>
                        <a:pt x="18" y="347"/>
                      </a:moveTo>
                      <a:lnTo>
                        <a:pt x="18" y="347"/>
                      </a:lnTo>
                      <a:lnTo>
                        <a:pt x="0" y="237"/>
                      </a:lnTo>
                      <a:lnTo>
                        <a:pt x="41" y="126"/>
                      </a:lnTo>
                      <a:lnTo>
                        <a:pt x="200" y="0"/>
                      </a:lnTo>
                      <a:lnTo>
                        <a:pt x="200" y="194"/>
                      </a:lnTo>
                      <a:lnTo>
                        <a:pt x="44" y="317"/>
                      </a:lnTo>
                      <a:lnTo>
                        <a:pt x="18" y="347"/>
                      </a:lnTo>
                      <a:lnTo>
                        <a:pt x="18" y="347"/>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4" name="Freeform 71">
                  <a:extLst>
                    <a:ext uri="{FF2B5EF4-FFF2-40B4-BE49-F238E27FC236}">
                      <a16:creationId xmlns:a16="http://schemas.microsoft.com/office/drawing/2014/main" id="{3A09763D-B62E-FC4B-BDC1-C9C8251F52F4}"/>
                    </a:ext>
                  </a:extLst>
                </p:cNvPr>
                <p:cNvSpPr>
                  <a:spLocks/>
                </p:cNvSpPr>
                <p:nvPr/>
              </p:nvSpPr>
              <p:spPr bwMode="auto">
                <a:xfrm>
                  <a:off x="3391" y="3304"/>
                  <a:ext cx="94" cy="191"/>
                </a:xfrm>
                <a:custGeom>
                  <a:avLst/>
                  <a:gdLst>
                    <a:gd name="T0" fmla="*/ 0 w 106"/>
                    <a:gd name="T1" fmla="*/ 29 h 214"/>
                    <a:gd name="T2" fmla="*/ 0 w 106"/>
                    <a:gd name="T3" fmla="*/ 29 h 214"/>
                    <a:gd name="T4" fmla="*/ 0 w 106"/>
                    <a:gd name="T5" fmla="*/ 214 h 214"/>
                    <a:gd name="T6" fmla="*/ 106 w 106"/>
                    <a:gd name="T7" fmla="*/ 187 h 214"/>
                    <a:gd name="T8" fmla="*/ 106 w 106"/>
                    <a:gd name="T9" fmla="*/ 0 h 214"/>
                    <a:gd name="T10" fmla="*/ 0 w 106"/>
                    <a:gd name="T11" fmla="*/ 29 h 214"/>
                    <a:gd name="T12" fmla="*/ 0 w 106"/>
                    <a:gd name="T13" fmla="*/ 29 h 214"/>
                  </a:gdLst>
                  <a:ahLst/>
                  <a:cxnLst>
                    <a:cxn ang="0">
                      <a:pos x="T0" y="T1"/>
                    </a:cxn>
                    <a:cxn ang="0">
                      <a:pos x="T2" y="T3"/>
                    </a:cxn>
                    <a:cxn ang="0">
                      <a:pos x="T4" y="T5"/>
                    </a:cxn>
                    <a:cxn ang="0">
                      <a:pos x="T6" y="T7"/>
                    </a:cxn>
                    <a:cxn ang="0">
                      <a:pos x="T8" y="T9"/>
                    </a:cxn>
                    <a:cxn ang="0">
                      <a:pos x="T10" y="T11"/>
                    </a:cxn>
                    <a:cxn ang="0">
                      <a:pos x="T12" y="T13"/>
                    </a:cxn>
                  </a:cxnLst>
                  <a:rect l="0" t="0" r="r" b="b"/>
                  <a:pathLst>
                    <a:path w="106" h="214">
                      <a:moveTo>
                        <a:pt x="0" y="29"/>
                      </a:moveTo>
                      <a:lnTo>
                        <a:pt x="0" y="29"/>
                      </a:lnTo>
                      <a:lnTo>
                        <a:pt x="0" y="214"/>
                      </a:lnTo>
                      <a:lnTo>
                        <a:pt x="106" y="187"/>
                      </a:lnTo>
                      <a:lnTo>
                        <a:pt x="106" y="0"/>
                      </a:lnTo>
                      <a:lnTo>
                        <a:pt x="0" y="29"/>
                      </a:lnTo>
                      <a:lnTo>
                        <a:pt x="0" y="29"/>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5" name="Freeform 72">
                  <a:extLst>
                    <a:ext uri="{FF2B5EF4-FFF2-40B4-BE49-F238E27FC236}">
                      <a16:creationId xmlns:a16="http://schemas.microsoft.com/office/drawing/2014/main" id="{6824CE18-845D-CE40-8D16-D7651404FF8A}"/>
                    </a:ext>
                  </a:extLst>
                </p:cNvPr>
                <p:cNvSpPr>
                  <a:spLocks/>
                </p:cNvSpPr>
                <p:nvPr/>
              </p:nvSpPr>
              <p:spPr bwMode="auto">
                <a:xfrm>
                  <a:off x="3391" y="3304"/>
                  <a:ext cx="94" cy="191"/>
                </a:xfrm>
                <a:custGeom>
                  <a:avLst/>
                  <a:gdLst>
                    <a:gd name="T0" fmla="*/ 0 w 106"/>
                    <a:gd name="T1" fmla="*/ 29 h 214"/>
                    <a:gd name="T2" fmla="*/ 0 w 106"/>
                    <a:gd name="T3" fmla="*/ 29 h 214"/>
                    <a:gd name="T4" fmla="*/ 0 w 106"/>
                    <a:gd name="T5" fmla="*/ 214 h 214"/>
                    <a:gd name="T6" fmla="*/ 106 w 106"/>
                    <a:gd name="T7" fmla="*/ 187 h 214"/>
                    <a:gd name="T8" fmla="*/ 106 w 106"/>
                    <a:gd name="T9" fmla="*/ 0 h 214"/>
                    <a:gd name="T10" fmla="*/ 0 w 106"/>
                    <a:gd name="T11" fmla="*/ 29 h 214"/>
                    <a:gd name="T12" fmla="*/ 0 w 106"/>
                    <a:gd name="T13" fmla="*/ 29 h 214"/>
                  </a:gdLst>
                  <a:ahLst/>
                  <a:cxnLst>
                    <a:cxn ang="0">
                      <a:pos x="T0" y="T1"/>
                    </a:cxn>
                    <a:cxn ang="0">
                      <a:pos x="T2" y="T3"/>
                    </a:cxn>
                    <a:cxn ang="0">
                      <a:pos x="T4" y="T5"/>
                    </a:cxn>
                    <a:cxn ang="0">
                      <a:pos x="T6" y="T7"/>
                    </a:cxn>
                    <a:cxn ang="0">
                      <a:pos x="T8" y="T9"/>
                    </a:cxn>
                    <a:cxn ang="0">
                      <a:pos x="T10" y="T11"/>
                    </a:cxn>
                    <a:cxn ang="0">
                      <a:pos x="T12" y="T13"/>
                    </a:cxn>
                  </a:cxnLst>
                  <a:rect l="0" t="0" r="r" b="b"/>
                  <a:pathLst>
                    <a:path w="106" h="214">
                      <a:moveTo>
                        <a:pt x="0" y="29"/>
                      </a:moveTo>
                      <a:lnTo>
                        <a:pt x="0" y="29"/>
                      </a:lnTo>
                      <a:lnTo>
                        <a:pt x="0" y="214"/>
                      </a:lnTo>
                      <a:lnTo>
                        <a:pt x="106" y="187"/>
                      </a:lnTo>
                      <a:lnTo>
                        <a:pt x="106" y="0"/>
                      </a:lnTo>
                      <a:lnTo>
                        <a:pt x="0" y="29"/>
                      </a:lnTo>
                      <a:lnTo>
                        <a:pt x="0" y="29"/>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6" name="Freeform 73">
                  <a:extLst>
                    <a:ext uri="{FF2B5EF4-FFF2-40B4-BE49-F238E27FC236}">
                      <a16:creationId xmlns:a16="http://schemas.microsoft.com/office/drawing/2014/main" id="{F9271EC9-E392-5C4A-8A4A-B5BF3F2FA234}"/>
                    </a:ext>
                  </a:extLst>
                </p:cNvPr>
                <p:cNvSpPr>
                  <a:spLocks/>
                </p:cNvSpPr>
                <p:nvPr/>
              </p:nvSpPr>
              <p:spPr bwMode="auto">
                <a:xfrm>
                  <a:off x="4495" y="3649"/>
                  <a:ext cx="95" cy="238"/>
                </a:xfrm>
                <a:custGeom>
                  <a:avLst/>
                  <a:gdLst>
                    <a:gd name="T0" fmla="*/ 0 w 106"/>
                    <a:gd name="T1" fmla="*/ 86 h 267"/>
                    <a:gd name="T2" fmla="*/ 0 w 106"/>
                    <a:gd name="T3" fmla="*/ 86 h 267"/>
                    <a:gd name="T4" fmla="*/ 106 w 106"/>
                    <a:gd name="T5" fmla="*/ 0 h 267"/>
                    <a:gd name="T6" fmla="*/ 106 w 106"/>
                    <a:gd name="T7" fmla="*/ 179 h 267"/>
                    <a:gd name="T8" fmla="*/ 0 w 106"/>
                    <a:gd name="T9" fmla="*/ 267 h 267"/>
                    <a:gd name="T10" fmla="*/ 0 w 106"/>
                    <a:gd name="T11" fmla="*/ 86 h 267"/>
                    <a:gd name="T12" fmla="*/ 0 w 106"/>
                    <a:gd name="T13" fmla="*/ 86 h 267"/>
                  </a:gdLst>
                  <a:ahLst/>
                  <a:cxnLst>
                    <a:cxn ang="0">
                      <a:pos x="T0" y="T1"/>
                    </a:cxn>
                    <a:cxn ang="0">
                      <a:pos x="T2" y="T3"/>
                    </a:cxn>
                    <a:cxn ang="0">
                      <a:pos x="T4" y="T5"/>
                    </a:cxn>
                    <a:cxn ang="0">
                      <a:pos x="T6" y="T7"/>
                    </a:cxn>
                    <a:cxn ang="0">
                      <a:pos x="T8" y="T9"/>
                    </a:cxn>
                    <a:cxn ang="0">
                      <a:pos x="T10" y="T11"/>
                    </a:cxn>
                    <a:cxn ang="0">
                      <a:pos x="T12" y="T13"/>
                    </a:cxn>
                  </a:cxnLst>
                  <a:rect l="0" t="0" r="r" b="b"/>
                  <a:pathLst>
                    <a:path w="106" h="267">
                      <a:moveTo>
                        <a:pt x="0" y="86"/>
                      </a:moveTo>
                      <a:lnTo>
                        <a:pt x="0" y="86"/>
                      </a:lnTo>
                      <a:lnTo>
                        <a:pt x="106" y="0"/>
                      </a:lnTo>
                      <a:lnTo>
                        <a:pt x="106" y="179"/>
                      </a:lnTo>
                      <a:lnTo>
                        <a:pt x="0" y="267"/>
                      </a:lnTo>
                      <a:lnTo>
                        <a:pt x="0" y="86"/>
                      </a:lnTo>
                      <a:lnTo>
                        <a:pt x="0" y="86"/>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7" name="Freeform 74">
                  <a:extLst>
                    <a:ext uri="{FF2B5EF4-FFF2-40B4-BE49-F238E27FC236}">
                      <a16:creationId xmlns:a16="http://schemas.microsoft.com/office/drawing/2014/main" id="{75AEC059-A027-EB47-8FFA-D05FAC7833DD}"/>
                    </a:ext>
                  </a:extLst>
                </p:cNvPr>
                <p:cNvSpPr>
                  <a:spLocks/>
                </p:cNvSpPr>
                <p:nvPr/>
              </p:nvSpPr>
              <p:spPr bwMode="auto">
                <a:xfrm>
                  <a:off x="4495" y="3649"/>
                  <a:ext cx="95" cy="238"/>
                </a:xfrm>
                <a:custGeom>
                  <a:avLst/>
                  <a:gdLst>
                    <a:gd name="T0" fmla="*/ 0 w 106"/>
                    <a:gd name="T1" fmla="*/ 86 h 267"/>
                    <a:gd name="T2" fmla="*/ 0 w 106"/>
                    <a:gd name="T3" fmla="*/ 86 h 267"/>
                    <a:gd name="T4" fmla="*/ 106 w 106"/>
                    <a:gd name="T5" fmla="*/ 0 h 267"/>
                    <a:gd name="T6" fmla="*/ 106 w 106"/>
                    <a:gd name="T7" fmla="*/ 179 h 267"/>
                    <a:gd name="T8" fmla="*/ 0 w 106"/>
                    <a:gd name="T9" fmla="*/ 267 h 267"/>
                    <a:gd name="T10" fmla="*/ 0 w 106"/>
                    <a:gd name="T11" fmla="*/ 86 h 267"/>
                    <a:gd name="T12" fmla="*/ 0 w 106"/>
                    <a:gd name="T13" fmla="*/ 86 h 267"/>
                  </a:gdLst>
                  <a:ahLst/>
                  <a:cxnLst>
                    <a:cxn ang="0">
                      <a:pos x="T0" y="T1"/>
                    </a:cxn>
                    <a:cxn ang="0">
                      <a:pos x="T2" y="T3"/>
                    </a:cxn>
                    <a:cxn ang="0">
                      <a:pos x="T4" y="T5"/>
                    </a:cxn>
                    <a:cxn ang="0">
                      <a:pos x="T6" y="T7"/>
                    </a:cxn>
                    <a:cxn ang="0">
                      <a:pos x="T8" y="T9"/>
                    </a:cxn>
                    <a:cxn ang="0">
                      <a:pos x="T10" y="T11"/>
                    </a:cxn>
                    <a:cxn ang="0">
                      <a:pos x="T12" y="T13"/>
                    </a:cxn>
                  </a:cxnLst>
                  <a:rect l="0" t="0" r="r" b="b"/>
                  <a:pathLst>
                    <a:path w="106" h="267">
                      <a:moveTo>
                        <a:pt x="0" y="86"/>
                      </a:moveTo>
                      <a:lnTo>
                        <a:pt x="0" y="86"/>
                      </a:lnTo>
                      <a:lnTo>
                        <a:pt x="106" y="0"/>
                      </a:lnTo>
                      <a:lnTo>
                        <a:pt x="106" y="179"/>
                      </a:lnTo>
                      <a:lnTo>
                        <a:pt x="0" y="267"/>
                      </a:lnTo>
                      <a:lnTo>
                        <a:pt x="0" y="86"/>
                      </a:lnTo>
                      <a:lnTo>
                        <a:pt x="0" y="86"/>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8" name="Freeform 75">
                  <a:extLst>
                    <a:ext uri="{FF2B5EF4-FFF2-40B4-BE49-F238E27FC236}">
                      <a16:creationId xmlns:a16="http://schemas.microsoft.com/office/drawing/2014/main" id="{4DBACF43-88B0-D346-937E-18E2CBCDF30E}"/>
                    </a:ext>
                  </a:extLst>
                </p:cNvPr>
                <p:cNvSpPr>
                  <a:spLocks/>
                </p:cNvSpPr>
                <p:nvPr/>
              </p:nvSpPr>
              <p:spPr bwMode="auto">
                <a:xfrm>
                  <a:off x="4495" y="3055"/>
                  <a:ext cx="71" cy="190"/>
                </a:xfrm>
                <a:custGeom>
                  <a:avLst/>
                  <a:gdLst>
                    <a:gd name="T0" fmla="*/ 0 w 80"/>
                    <a:gd name="T1" fmla="*/ 27 h 214"/>
                    <a:gd name="T2" fmla="*/ 0 w 80"/>
                    <a:gd name="T3" fmla="*/ 27 h 214"/>
                    <a:gd name="T4" fmla="*/ 80 w 80"/>
                    <a:gd name="T5" fmla="*/ 0 h 214"/>
                    <a:gd name="T6" fmla="*/ 80 w 80"/>
                    <a:gd name="T7" fmla="*/ 187 h 214"/>
                    <a:gd name="T8" fmla="*/ 0 w 80"/>
                    <a:gd name="T9" fmla="*/ 214 h 214"/>
                    <a:gd name="T10" fmla="*/ 0 w 80"/>
                    <a:gd name="T11" fmla="*/ 27 h 214"/>
                    <a:gd name="T12" fmla="*/ 0 w 80"/>
                    <a:gd name="T13" fmla="*/ 27 h 214"/>
                  </a:gdLst>
                  <a:ahLst/>
                  <a:cxnLst>
                    <a:cxn ang="0">
                      <a:pos x="T0" y="T1"/>
                    </a:cxn>
                    <a:cxn ang="0">
                      <a:pos x="T2" y="T3"/>
                    </a:cxn>
                    <a:cxn ang="0">
                      <a:pos x="T4" y="T5"/>
                    </a:cxn>
                    <a:cxn ang="0">
                      <a:pos x="T6" y="T7"/>
                    </a:cxn>
                    <a:cxn ang="0">
                      <a:pos x="T8" y="T9"/>
                    </a:cxn>
                    <a:cxn ang="0">
                      <a:pos x="T10" y="T11"/>
                    </a:cxn>
                    <a:cxn ang="0">
                      <a:pos x="T12" y="T13"/>
                    </a:cxn>
                  </a:cxnLst>
                  <a:rect l="0" t="0" r="r" b="b"/>
                  <a:pathLst>
                    <a:path w="80" h="214">
                      <a:moveTo>
                        <a:pt x="0" y="27"/>
                      </a:moveTo>
                      <a:lnTo>
                        <a:pt x="0" y="27"/>
                      </a:lnTo>
                      <a:lnTo>
                        <a:pt x="80" y="0"/>
                      </a:lnTo>
                      <a:lnTo>
                        <a:pt x="80" y="187"/>
                      </a:lnTo>
                      <a:lnTo>
                        <a:pt x="0" y="214"/>
                      </a:lnTo>
                      <a:lnTo>
                        <a:pt x="0" y="27"/>
                      </a:lnTo>
                      <a:lnTo>
                        <a:pt x="0" y="27"/>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9" name="Freeform 76">
                  <a:extLst>
                    <a:ext uri="{FF2B5EF4-FFF2-40B4-BE49-F238E27FC236}">
                      <a16:creationId xmlns:a16="http://schemas.microsoft.com/office/drawing/2014/main" id="{CFF6980C-E695-C34E-9702-A4F5D074C2C0}"/>
                    </a:ext>
                  </a:extLst>
                </p:cNvPr>
                <p:cNvSpPr>
                  <a:spLocks/>
                </p:cNvSpPr>
                <p:nvPr/>
              </p:nvSpPr>
              <p:spPr bwMode="auto">
                <a:xfrm>
                  <a:off x="4495" y="3055"/>
                  <a:ext cx="71" cy="190"/>
                </a:xfrm>
                <a:custGeom>
                  <a:avLst/>
                  <a:gdLst>
                    <a:gd name="T0" fmla="*/ 0 w 80"/>
                    <a:gd name="T1" fmla="*/ 27 h 214"/>
                    <a:gd name="T2" fmla="*/ 0 w 80"/>
                    <a:gd name="T3" fmla="*/ 27 h 214"/>
                    <a:gd name="T4" fmla="*/ 80 w 80"/>
                    <a:gd name="T5" fmla="*/ 0 h 214"/>
                    <a:gd name="T6" fmla="*/ 80 w 80"/>
                    <a:gd name="T7" fmla="*/ 187 h 214"/>
                    <a:gd name="T8" fmla="*/ 0 w 80"/>
                    <a:gd name="T9" fmla="*/ 214 h 214"/>
                    <a:gd name="T10" fmla="*/ 0 w 80"/>
                    <a:gd name="T11" fmla="*/ 27 h 214"/>
                    <a:gd name="T12" fmla="*/ 0 w 80"/>
                    <a:gd name="T13" fmla="*/ 27 h 214"/>
                  </a:gdLst>
                  <a:ahLst/>
                  <a:cxnLst>
                    <a:cxn ang="0">
                      <a:pos x="T0" y="T1"/>
                    </a:cxn>
                    <a:cxn ang="0">
                      <a:pos x="T2" y="T3"/>
                    </a:cxn>
                    <a:cxn ang="0">
                      <a:pos x="T4" y="T5"/>
                    </a:cxn>
                    <a:cxn ang="0">
                      <a:pos x="T6" y="T7"/>
                    </a:cxn>
                    <a:cxn ang="0">
                      <a:pos x="T8" y="T9"/>
                    </a:cxn>
                    <a:cxn ang="0">
                      <a:pos x="T10" y="T11"/>
                    </a:cxn>
                    <a:cxn ang="0">
                      <a:pos x="T12" y="T13"/>
                    </a:cxn>
                  </a:cxnLst>
                  <a:rect l="0" t="0" r="r" b="b"/>
                  <a:pathLst>
                    <a:path w="80" h="214">
                      <a:moveTo>
                        <a:pt x="0" y="27"/>
                      </a:moveTo>
                      <a:lnTo>
                        <a:pt x="0" y="27"/>
                      </a:lnTo>
                      <a:lnTo>
                        <a:pt x="80" y="0"/>
                      </a:lnTo>
                      <a:lnTo>
                        <a:pt x="80" y="187"/>
                      </a:lnTo>
                      <a:lnTo>
                        <a:pt x="0" y="214"/>
                      </a:lnTo>
                      <a:lnTo>
                        <a:pt x="0" y="27"/>
                      </a:lnTo>
                      <a:lnTo>
                        <a:pt x="0" y="27"/>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0" name="Freeform 77">
                  <a:extLst>
                    <a:ext uri="{FF2B5EF4-FFF2-40B4-BE49-F238E27FC236}">
                      <a16:creationId xmlns:a16="http://schemas.microsoft.com/office/drawing/2014/main" id="{C9A6682F-3EC8-1A46-8F83-821AF6A56402}"/>
                    </a:ext>
                  </a:extLst>
                </p:cNvPr>
                <p:cNvSpPr>
                  <a:spLocks/>
                </p:cNvSpPr>
                <p:nvPr/>
              </p:nvSpPr>
              <p:spPr bwMode="auto">
                <a:xfrm>
                  <a:off x="4673" y="2900"/>
                  <a:ext cx="47" cy="226"/>
                </a:xfrm>
                <a:custGeom>
                  <a:avLst/>
                  <a:gdLst>
                    <a:gd name="T0" fmla="*/ 0 w 53"/>
                    <a:gd name="T1" fmla="*/ 74 h 253"/>
                    <a:gd name="T2" fmla="*/ 0 w 53"/>
                    <a:gd name="T3" fmla="*/ 74 h 253"/>
                    <a:gd name="T4" fmla="*/ 0 w 53"/>
                    <a:gd name="T5" fmla="*/ 253 h 253"/>
                    <a:gd name="T6" fmla="*/ 53 w 53"/>
                    <a:gd name="T7" fmla="*/ 179 h 253"/>
                    <a:gd name="T8" fmla="*/ 53 w 53"/>
                    <a:gd name="T9" fmla="*/ 0 h 253"/>
                    <a:gd name="T10" fmla="*/ 0 w 53"/>
                    <a:gd name="T11" fmla="*/ 74 h 253"/>
                    <a:gd name="T12" fmla="*/ 0 w 53"/>
                    <a:gd name="T13" fmla="*/ 74 h 253"/>
                  </a:gdLst>
                  <a:ahLst/>
                  <a:cxnLst>
                    <a:cxn ang="0">
                      <a:pos x="T0" y="T1"/>
                    </a:cxn>
                    <a:cxn ang="0">
                      <a:pos x="T2" y="T3"/>
                    </a:cxn>
                    <a:cxn ang="0">
                      <a:pos x="T4" y="T5"/>
                    </a:cxn>
                    <a:cxn ang="0">
                      <a:pos x="T6" y="T7"/>
                    </a:cxn>
                    <a:cxn ang="0">
                      <a:pos x="T8" y="T9"/>
                    </a:cxn>
                    <a:cxn ang="0">
                      <a:pos x="T10" y="T11"/>
                    </a:cxn>
                    <a:cxn ang="0">
                      <a:pos x="T12" y="T13"/>
                    </a:cxn>
                  </a:cxnLst>
                  <a:rect l="0" t="0" r="r" b="b"/>
                  <a:pathLst>
                    <a:path w="53" h="253">
                      <a:moveTo>
                        <a:pt x="0" y="74"/>
                      </a:moveTo>
                      <a:lnTo>
                        <a:pt x="0" y="74"/>
                      </a:lnTo>
                      <a:lnTo>
                        <a:pt x="0" y="253"/>
                      </a:lnTo>
                      <a:lnTo>
                        <a:pt x="53" y="179"/>
                      </a:lnTo>
                      <a:lnTo>
                        <a:pt x="53" y="0"/>
                      </a:lnTo>
                      <a:lnTo>
                        <a:pt x="0" y="74"/>
                      </a:lnTo>
                      <a:lnTo>
                        <a:pt x="0" y="74"/>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1" name="Freeform 78">
                  <a:extLst>
                    <a:ext uri="{FF2B5EF4-FFF2-40B4-BE49-F238E27FC236}">
                      <a16:creationId xmlns:a16="http://schemas.microsoft.com/office/drawing/2014/main" id="{9F9C965A-243A-4942-95BE-C5D62DF252B3}"/>
                    </a:ext>
                  </a:extLst>
                </p:cNvPr>
                <p:cNvSpPr>
                  <a:spLocks/>
                </p:cNvSpPr>
                <p:nvPr/>
              </p:nvSpPr>
              <p:spPr bwMode="auto">
                <a:xfrm>
                  <a:off x="4673" y="2900"/>
                  <a:ext cx="47" cy="226"/>
                </a:xfrm>
                <a:custGeom>
                  <a:avLst/>
                  <a:gdLst>
                    <a:gd name="T0" fmla="*/ 0 w 53"/>
                    <a:gd name="T1" fmla="*/ 74 h 253"/>
                    <a:gd name="T2" fmla="*/ 0 w 53"/>
                    <a:gd name="T3" fmla="*/ 74 h 253"/>
                    <a:gd name="T4" fmla="*/ 0 w 53"/>
                    <a:gd name="T5" fmla="*/ 253 h 253"/>
                    <a:gd name="T6" fmla="*/ 53 w 53"/>
                    <a:gd name="T7" fmla="*/ 179 h 253"/>
                    <a:gd name="T8" fmla="*/ 53 w 53"/>
                    <a:gd name="T9" fmla="*/ 0 h 253"/>
                    <a:gd name="T10" fmla="*/ 0 w 53"/>
                    <a:gd name="T11" fmla="*/ 74 h 253"/>
                    <a:gd name="T12" fmla="*/ 0 w 53"/>
                    <a:gd name="T13" fmla="*/ 74 h 253"/>
                  </a:gdLst>
                  <a:ahLst/>
                  <a:cxnLst>
                    <a:cxn ang="0">
                      <a:pos x="T0" y="T1"/>
                    </a:cxn>
                    <a:cxn ang="0">
                      <a:pos x="T2" y="T3"/>
                    </a:cxn>
                    <a:cxn ang="0">
                      <a:pos x="T4" y="T5"/>
                    </a:cxn>
                    <a:cxn ang="0">
                      <a:pos x="T6" y="T7"/>
                    </a:cxn>
                    <a:cxn ang="0">
                      <a:pos x="T8" y="T9"/>
                    </a:cxn>
                    <a:cxn ang="0">
                      <a:pos x="T10" y="T11"/>
                    </a:cxn>
                    <a:cxn ang="0">
                      <a:pos x="T12" y="T13"/>
                    </a:cxn>
                  </a:cxnLst>
                  <a:rect l="0" t="0" r="r" b="b"/>
                  <a:pathLst>
                    <a:path w="53" h="253">
                      <a:moveTo>
                        <a:pt x="0" y="74"/>
                      </a:moveTo>
                      <a:lnTo>
                        <a:pt x="0" y="74"/>
                      </a:lnTo>
                      <a:lnTo>
                        <a:pt x="0" y="253"/>
                      </a:lnTo>
                      <a:lnTo>
                        <a:pt x="53" y="179"/>
                      </a:lnTo>
                      <a:lnTo>
                        <a:pt x="53" y="0"/>
                      </a:lnTo>
                      <a:lnTo>
                        <a:pt x="0" y="74"/>
                      </a:lnTo>
                      <a:lnTo>
                        <a:pt x="0" y="74"/>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2" name="Freeform 79">
                  <a:extLst>
                    <a:ext uri="{FF2B5EF4-FFF2-40B4-BE49-F238E27FC236}">
                      <a16:creationId xmlns:a16="http://schemas.microsoft.com/office/drawing/2014/main" id="{1C1139FA-E126-C347-83EF-5FDDD1CA257C}"/>
                    </a:ext>
                  </a:extLst>
                </p:cNvPr>
                <p:cNvSpPr>
                  <a:spLocks/>
                </p:cNvSpPr>
                <p:nvPr/>
              </p:nvSpPr>
              <p:spPr bwMode="auto">
                <a:xfrm>
                  <a:off x="4435" y="3079"/>
                  <a:ext cx="60" cy="261"/>
                </a:xfrm>
                <a:custGeom>
                  <a:avLst/>
                  <a:gdLst>
                    <a:gd name="T0" fmla="*/ 67 w 67"/>
                    <a:gd name="T1" fmla="*/ 0 h 293"/>
                    <a:gd name="T2" fmla="*/ 67 w 67"/>
                    <a:gd name="T3" fmla="*/ 0 h 293"/>
                    <a:gd name="T4" fmla="*/ 67 w 67"/>
                    <a:gd name="T5" fmla="*/ 201 h 293"/>
                    <a:gd name="T6" fmla="*/ 56 w 67"/>
                    <a:gd name="T7" fmla="*/ 255 h 293"/>
                    <a:gd name="T8" fmla="*/ 40 w 67"/>
                    <a:gd name="T9" fmla="*/ 293 h 293"/>
                    <a:gd name="T10" fmla="*/ 14 w 67"/>
                    <a:gd name="T11" fmla="*/ 258 h 293"/>
                    <a:gd name="T12" fmla="*/ 0 w 67"/>
                    <a:gd name="T13" fmla="*/ 188 h 293"/>
                    <a:gd name="T14" fmla="*/ 53 w 67"/>
                    <a:gd name="T15" fmla="*/ 64 h 293"/>
                    <a:gd name="T16" fmla="*/ 67 w 67"/>
                    <a:gd name="T17" fmla="*/ 0 h 293"/>
                    <a:gd name="T18" fmla="*/ 67 w 67"/>
                    <a:gd name="T19"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293">
                      <a:moveTo>
                        <a:pt x="67" y="0"/>
                      </a:moveTo>
                      <a:lnTo>
                        <a:pt x="67" y="0"/>
                      </a:lnTo>
                      <a:lnTo>
                        <a:pt x="67" y="201"/>
                      </a:lnTo>
                      <a:lnTo>
                        <a:pt x="56" y="255"/>
                      </a:lnTo>
                      <a:lnTo>
                        <a:pt x="40" y="293"/>
                      </a:lnTo>
                      <a:lnTo>
                        <a:pt x="14" y="258"/>
                      </a:lnTo>
                      <a:lnTo>
                        <a:pt x="0" y="188"/>
                      </a:lnTo>
                      <a:lnTo>
                        <a:pt x="53" y="64"/>
                      </a:lnTo>
                      <a:lnTo>
                        <a:pt x="67" y="0"/>
                      </a:lnTo>
                      <a:lnTo>
                        <a:pt x="67"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3" name="Freeform 80">
                  <a:extLst>
                    <a:ext uri="{FF2B5EF4-FFF2-40B4-BE49-F238E27FC236}">
                      <a16:creationId xmlns:a16="http://schemas.microsoft.com/office/drawing/2014/main" id="{545DB2B0-6626-1D41-9C76-0A73D723C943}"/>
                    </a:ext>
                  </a:extLst>
                </p:cNvPr>
                <p:cNvSpPr>
                  <a:spLocks/>
                </p:cNvSpPr>
                <p:nvPr/>
              </p:nvSpPr>
              <p:spPr bwMode="auto">
                <a:xfrm>
                  <a:off x="4435" y="3079"/>
                  <a:ext cx="60" cy="261"/>
                </a:xfrm>
                <a:custGeom>
                  <a:avLst/>
                  <a:gdLst>
                    <a:gd name="T0" fmla="*/ 67 w 67"/>
                    <a:gd name="T1" fmla="*/ 0 h 293"/>
                    <a:gd name="T2" fmla="*/ 67 w 67"/>
                    <a:gd name="T3" fmla="*/ 0 h 293"/>
                    <a:gd name="T4" fmla="*/ 67 w 67"/>
                    <a:gd name="T5" fmla="*/ 201 h 293"/>
                    <a:gd name="T6" fmla="*/ 56 w 67"/>
                    <a:gd name="T7" fmla="*/ 255 h 293"/>
                    <a:gd name="T8" fmla="*/ 40 w 67"/>
                    <a:gd name="T9" fmla="*/ 293 h 293"/>
                    <a:gd name="T10" fmla="*/ 14 w 67"/>
                    <a:gd name="T11" fmla="*/ 258 h 293"/>
                    <a:gd name="T12" fmla="*/ 0 w 67"/>
                    <a:gd name="T13" fmla="*/ 188 h 293"/>
                    <a:gd name="T14" fmla="*/ 53 w 67"/>
                    <a:gd name="T15" fmla="*/ 64 h 293"/>
                    <a:gd name="T16" fmla="*/ 67 w 67"/>
                    <a:gd name="T17" fmla="*/ 0 h 293"/>
                    <a:gd name="T18" fmla="*/ 67 w 67"/>
                    <a:gd name="T19"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293">
                      <a:moveTo>
                        <a:pt x="67" y="0"/>
                      </a:moveTo>
                      <a:lnTo>
                        <a:pt x="67" y="0"/>
                      </a:lnTo>
                      <a:lnTo>
                        <a:pt x="67" y="201"/>
                      </a:lnTo>
                      <a:lnTo>
                        <a:pt x="56" y="255"/>
                      </a:lnTo>
                      <a:lnTo>
                        <a:pt x="40" y="293"/>
                      </a:lnTo>
                      <a:lnTo>
                        <a:pt x="14" y="258"/>
                      </a:lnTo>
                      <a:lnTo>
                        <a:pt x="0" y="188"/>
                      </a:lnTo>
                      <a:lnTo>
                        <a:pt x="53" y="64"/>
                      </a:lnTo>
                      <a:lnTo>
                        <a:pt x="67" y="0"/>
                      </a:lnTo>
                      <a:lnTo>
                        <a:pt x="67"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4" name="Freeform 81">
                  <a:extLst>
                    <a:ext uri="{FF2B5EF4-FFF2-40B4-BE49-F238E27FC236}">
                      <a16:creationId xmlns:a16="http://schemas.microsoft.com/office/drawing/2014/main" id="{87BA006A-E83D-6141-B858-333304D82199}"/>
                    </a:ext>
                  </a:extLst>
                </p:cNvPr>
                <p:cNvSpPr>
                  <a:spLocks/>
                </p:cNvSpPr>
                <p:nvPr/>
              </p:nvSpPr>
              <p:spPr bwMode="auto">
                <a:xfrm>
                  <a:off x="4827" y="2782"/>
                  <a:ext cx="72" cy="249"/>
                </a:xfrm>
                <a:custGeom>
                  <a:avLst/>
                  <a:gdLst>
                    <a:gd name="T0" fmla="*/ 0 w 80"/>
                    <a:gd name="T1" fmla="*/ 87 h 280"/>
                    <a:gd name="T2" fmla="*/ 0 w 80"/>
                    <a:gd name="T3" fmla="*/ 87 h 280"/>
                    <a:gd name="T4" fmla="*/ 0 w 80"/>
                    <a:gd name="T5" fmla="*/ 280 h 280"/>
                    <a:gd name="T6" fmla="*/ 80 w 80"/>
                    <a:gd name="T7" fmla="*/ 191 h 280"/>
                    <a:gd name="T8" fmla="*/ 80 w 80"/>
                    <a:gd name="T9" fmla="*/ 0 h 280"/>
                    <a:gd name="T10" fmla="*/ 0 w 80"/>
                    <a:gd name="T11" fmla="*/ 87 h 280"/>
                    <a:gd name="T12" fmla="*/ 0 w 80"/>
                    <a:gd name="T13" fmla="*/ 87 h 280"/>
                  </a:gdLst>
                  <a:ahLst/>
                  <a:cxnLst>
                    <a:cxn ang="0">
                      <a:pos x="T0" y="T1"/>
                    </a:cxn>
                    <a:cxn ang="0">
                      <a:pos x="T2" y="T3"/>
                    </a:cxn>
                    <a:cxn ang="0">
                      <a:pos x="T4" y="T5"/>
                    </a:cxn>
                    <a:cxn ang="0">
                      <a:pos x="T6" y="T7"/>
                    </a:cxn>
                    <a:cxn ang="0">
                      <a:pos x="T8" y="T9"/>
                    </a:cxn>
                    <a:cxn ang="0">
                      <a:pos x="T10" y="T11"/>
                    </a:cxn>
                    <a:cxn ang="0">
                      <a:pos x="T12" y="T13"/>
                    </a:cxn>
                  </a:cxnLst>
                  <a:rect l="0" t="0" r="r" b="b"/>
                  <a:pathLst>
                    <a:path w="80" h="280">
                      <a:moveTo>
                        <a:pt x="0" y="87"/>
                      </a:moveTo>
                      <a:lnTo>
                        <a:pt x="0" y="87"/>
                      </a:lnTo>
                      <a:lnTo>
                        <a:pt x="0" y="280"/>
                      </a:lnTo>
                      <a:lnTo>
                        <a:pt x="80" y="191"/>
                      </a:lnTo>
                      <a:lnTo>
                        <a:pt x="80" y="0"/>
                      </a:lnTo>
                      <a:lnTo>
                        <a:pt x="0" y="87"/>
                      </a:lnTo>
                      <a:lnTo>
                        <a:pt x="0" y="87"/>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5" name="Freeform 82">
                  <a:extLst>
                    <a:ext uri="{FF2B5EF4-FFF2-40B4-BE49-F238E27FC236}">
                      <a16:creationId xmlns:a16="http://schemas.microsoft.com/office/drawing/2014/main" id="{02B1E7A4-8112-F14B-B6CB-322A63171C69}"/>
                    </a:ext>
                  </a:extLst>
                </p:cNvPr>
                <p:cNvSpPr>
                  <a:spLocks/>
                </p:cNvSpPr>
                <p:nvPr/>
              </p:nvSpPr>
              <p:spPr bwMode="auto">
                <a:xfrm>
                  <a:off x="4827" y="2782"/>
                  <a:ext cx="72" cy="249"/>
                </a:xfrm>
                <a:custGeom>
                  <a:avLst/>
                  <a:gdLst>
                    <a:gd name="T0" fmla="*/ 0 w 80"/>
                    <a:gd name="T1" fmla="*/ 87 h 280"/>
                    <a:gd name="T2" fmla="*/ 0 w 80"/>
                    <a:gd name="T3" fmla="*/ 87 h 280"/>
                    <a:gd name="T4" fmla="*/ 0 w 80"/>
                    <a:gd name="T5" fmla="*/ 280 h 280"/>
                    <a:gd name="T6" fmla="*/ 80 w 80"/>
                    <a:gd name="T7" fmla="*/ 191 h 280"/>
                    <a:gd name="T8" fmla="*/ 80 w 80"/>
                    <a:gd name="T9" fmla="*/ 0 h 280"/>
                    <a:gd name="T10" fmla="*/ 0 w 80"/>
                    <a:gd name="T11" fmla="*/ 87 h 280"/>
                    <a:gd name="T12" fmla="*/ 0 w 80"/>
                    <a:gd name="T13" fmla="*/ 87 h 280"/>
                  </a:gdLst>
                  <a:ahLst/>
                  <a:cxnLst>
                    <a:cxn ang="0">
                      <a:pos x="T0" y="T1"/>
                    </a:cxn>
                    <a:cxn ang="0">
                      <a:pos x="T2" y="T3"/>
                    </a:cxn>
                    <a:cxn ang="0">
                      <a:pos x="T4" y="T5"/>
                    </a:cxn>
                    <a:cxn ang="0">
                      <a:pos x="T6" y="T7"/>
                    </a:cxn>
                    <a:cxn ang="0">
                      <a:pos x="T8" y="T9"/>
                    </a:cxn>
                    <a:cxn ang="0">
                      <a:pos x="T10" y="T11"/>
                    </a:cxn>
                    <a:cxn ang="0">
                      <a:pos x="T12" y="T13"/>
                    </a:cxn>
                  </a:cxnLst>
                  <a:rect l="0" t="0" r="r" b="b"/>
                  <a:pathLst>
                    <a:path w="80" h="280">
                      <a:moveTo>
                        <a:pt x="0" y="87"/>
                      </a:moveTo>
                      <a:lnTo>
                        <a:pt x="0" y="87"/>
                      </a:lnTo>
                      <a:lnTo>
                        <a:pt x="0" y="280"/>
                      </a:lnTo>
                      <a:lnTo>
                        <a:pt x="80" y="191"/>
                      </a:lnTo>
                      <a:lnTo>
                        <a:pt x="80" y="0"/>
                      </a:lnTo>
                      <a:lnTo>
                        <a:pt x="0" y="87"/>
                      </a:lnTo>
                      <a:lnTo>
                        <a:pt x="0" y="87"/>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6" name="Freeform 83">
                  <a:extLst>
                    <a:ext uri="{FF2B5EF4-FFF2-40B4-BE49-F238E27FC236}">
                      <a16:creationId xmlns:a16="http://schemas.microsoft.com/office/drawing/2014/main" id="{584E0C86-B33B-B843-A9CF-F7C82B65D651}"/>
                    </a:ext>
                  </a:extLst>
                </p:cNvPr>
                <p:cNvSpPr>
                  <a:spLocks/>
                </p:cNvSpPr>
                <p:nvPr/>
              </p:nvSpPr>
              <p:spPr bwMode="auto">
                <a:xfrm>
                  <a:off x="4910" y="2413"/>
                  <a:ext cx="48" cy="238"/>
                </a:xfrm>
                <a:custGeom>
                  <a:avLst/>
                  <a:gdLst>
                    <a:gd name="T0" fmla="*/ 0 w 54"/>
                    <a:gd name="T1" fmla="*/ 0 h 267"/>
                    <a:gd name="T2" fmla="*/ 0 w 54"/>
                    <a:gd name="T3" fmla="*/ 0 h 267"/>
                    <a:gd name="T4" fmla="*/ 54 w 54"/>
                    <a:gd name="T5" fmla="*/ 69 h 267"/>
                    <a:gd name="T6" fmla="*/ 54 w 54"/>
                    <a:gd name="T7" fmla="*/ 267 h 267"/>
                    <a:gd name="T8" fmla="*/ 0 w 54"/>
                    <a:gd name="T9" fmla="*/ 196 h 267"/>
                    <a:gd name="T10" fmla="*/ 0 w 54"/>
                    <a:gd name="T11" fmla="*/ 0 h 267"/>
                    <a:gd name="T12" fmla="*/ 0 w 54"/>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54" h="267">
                      <a:moveTo>
                        <a:pt x="0" y="0"/>
                      </a:moveTo>
                      <a:lnTo>
                        <a:pt x="0" y="0"/>
                      </a:lnTo>
                      <a:lnTo>
                        <a:pt x="54" y="69"/>
                      </a:lnTo>
                      <a:lnTo>
                        <a:pt x="54" y="267"/>
                      </a:lnTo>
                      <a:lnTo>
                        <a:pt x="0" y="196"/>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7" name="Freeform 84">
                  <a:extLst>
                    <a:ext uri="{FF2B5EF4-FFF2-40B4-BE49-F238E27FC236}">
                      <a16:creationId xmlns:a16="http://schemas.microsoft.com/office/drawing/2014/main" id="{6E83AE2F-450B-0849-8AD1-2A6E9C84025C}"/>
                    </a:ext>
                  </a:extLst>
                </p:cNvPr>
                <p:cNvSpPr>
                  <a:spLocks/>
                </p:cNvSpPr>
                <p:nvPr/>
              </p:nvSpPr>
              <p:spPr bwMode="auto">
                <a:xfrm>
                  <a:off x="4910" y="2413"/>
                  <a:ext cx="48" cy="238"/>
                </a:xfrm>
                <a:custGeom>
                  <a:avLst/>
                  <a:gdLst>
                    <a:gd name="T0" fmla="*/ 0 w 54"/>
                    <a:gd name="T1" fmla="*/ 0 h 267"/>
                    <a:gd name="T2" fmla="*/ 0 w 54"/>
                    <a:gd name="T3" fmla="*/ 0 h 267"/>
                    <a:gd name="T4" fmla="*/ 54 w 54"/>
                    <a:gd name="T5" fmla="*/ 69 h 267"/>
                    <a:gd name="T6" fmla="*/ 54 w 54"/>
                    <a:gd name="T7" fmla="*/ 267 h 267"/>
                    <a:gd name="T8" fmla="*/ 0 w 54"/>
                    <a:gd name="T9" fmla="*/ 196 h 267"/>
                    <a:gd name="T10" fmla="*/ 0 w 54"/>
                    <a:gd name="T11" fmla="*/ 0 h 267"/>
                    <a:gd name="T12" fmla="*/ 0 w 54"/>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54" h="267">
                      <a:moveTo>
                        <a:pt x="0" y="0"/>
                      </a:moveTo>
                      <a:lnTo>
                        <a:pt x="0" y="0"/>
                      </a:lnTo>
                      <a:lnTo>
                        <a:pt x="54" y="69"/>
                      </a:lnTo>
                      <a:lnTo>
                        <a:pt x="54" y="267"/>
                      </a:lnTo>
                      <a:lnTo>
                        <a:pt x="0" y="196"/>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8" name="Freeform 85">
                  <a:extLst>
                    <a:ext uri="{FF2B5EF4-FFF2-40B4-BE49-F238E27FC236}">
                      <a16:creationId xmlns:a16="http://schemas.microsoft.com/office/drawing/2014/main" id="{39D26AAB-D7FA-5B43-8629-6CE6393F0D40}"/>
                    </a:ext>
                  </a:extLst>
                </p:cNvPr>
                <p:cNvSpPr>
                  <a:spLocks/>
                </p:cNvSpPr>
                <p:nvPr/>
              </p:nvSpPr>
              <p:spPr bwMode="auto">
                <a:xfrm>
                  <a:off x="4887" y="2497"/>
                  <a:ext cx="59" cy="272"/>
                </a:xfrm>
                <a:custGeom>
                  <a:avLst/>
                  <a:gdLst>
                    <a:gd name="T0" fmla="*/ 66 w 66"/>
                    <a:gd name="T1" fmla="*/ 0 h 306"/>
                    <a:gd name="T2" fmla="*/ 66 w 66"/>
                    <a:gd name="T3" fmla="*/ 0 h 306"/>
                    <a:gd name="T4" fmla="*/ 0 w 66"/>
                    <a:gd name="T5" fmla="*/ 118 h 306"/>
                    <a:gd name="T6" fmla="*/ 0 w 66"/>
                    <a:gd name="T7" fmla="*/ 306 h 306"/>
                    <a:gd name="T8" fmla="*/ 66 w 66"/>
                    <a:gd name="T9" fmla="*/ 192 h 306"/>
                    <a:gd name="T10" fmla="*/ 66 w 66"/>
                    <a:gd name="T11" fmla="*/ 0 h 306"/>
                    <a:gd name="T12" fmla="*/ 66 w 66"/>
                    <a:gd name="T13" fmla="*/ 0 h 306"/>
                  </a:gdLst>
                  <a:ahLst/>
                  <a:cxnLst>
                    <a:cxn ang="0">
                      <a:pos x="T0" y="T1"/>
                    </a:cxn>
                    <a:cxn ang="0">
                      <a:pos x="T2" y="T3"/>
                    </a:cxn>
                    <a:cxn ang="0">
                      <a:pos x="T4" y="T5"/>
                    </a:cxn>
                    <a:cxn ang="0">
                      <a:pos x="T6" y="T7"/>
                    </a:cxn>
                    <a:cxn ang="0">
                      <a:pos x="T8" y="T9"/>
                    </a:cxn>
                    <a:cxn ang="0">
                      <a:pos x="T10" y="T11"/>
                    </a:cxn>
                    <a:cxn ang="0">
                      <a:pos x="T12" y="T13"/>
                    </a:cxn>
                  </a:cxnLst>
                  <a:rect l="0" t="0" r="r" b="b"/>
                  <a:pathLst>
                    <a:path w="66" h="306">
                      <a:moveTo>
                        <a:pt x="66" y="0"/>
                      </a:moveTo>
                      <a:lnTo>
                        <a:pt x="66" y="0"/>
                      </a:lnTo>
                      <a:lnTo>
                        <a:pt x="0" y="118"/>
                      </a:lnTo>
                      <a:lnTo>
                        <a:pt x="0" y="306"/>
                      </a:lnTo>
                      <a:lnTo>
                        <a:pt x="66" y="192"/>
                      </a:lnTo>
                      <a:lnTo>
                        <a:pt x="66" y="0"/>
                      </a:lnTo>
                      <a:lnTo>
                        <a:pt x="66"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9" name="Freeform 86">
                  <a:extLst>
                    <a:ext uri="{FF2B5EF4-FFF2-40B4-BE49-F238E27FC236}">
                      <a16:creationId xmlns:a16="http://schemas.microsoft.com/office/drawing/2014/main" id="{DD984698-2A38-A74D-AAD0-AD4E81873EF5}"/>
                    </a:ext>
                  </a:extLst>
                </p:cNvPr>
                <p:cNvSpPr>
                  <a:spLocks/>
                </p:cNvSpPr>
                <p:nvPr/>
              </p:nvSpPr>
              <p:spPr bwMode="auto">
                <a:xfrm>
                  <a:off x="4887" y="2497"/>
                  <a:ext cx="59" cy="272"/>
                </a:xfrm>
                <a:custGeom>
                  <a:avLst/>
                  <a:gdLst>
                    <a:gd name="T0" fmla="*/ 66 w 66"/>
                    <a:gd name="T1" fmla="*/ 0 h 306"/>
                    <a:gd name="T2" fmla="*/ 66 w 66"/>
                    <a:gd name="T3" fmla="*/ 0 h 306"/>
                    <a:gd name="T4" fmla="*/ 0 w 66"/>
                    <a:gd name="T5" fmla="*/ 118 h 306"/>
                    <a:gd name="T6" fmla="*/ 0 w 66"/>
                    <a:gd name="T7" fmla="*/ 306 h 306"/>
                    <a:gd name="T8" fmla="*/ 66 w 66"/>
                    <a:gd name="T9" fmla="*/ 192 h 306"/>
                    <a:gd name="T10" fmla="*/ 66 w 66"/>
                    <a:gd name="T11" fmla="*/ 0 h 306"/>
                    <a:gd name="T12" fmla="*/ 66 w 66"/>
                    <a:gd name="T13" fmla="*/ 0 h 306"/>
                  </a:gdLst>
                  <a:ahLst/>
                  <a:cxnLst>
                    <a:cxn ang="0">
                      <a:pos x="T0" y="T1"/>
                    </a:cxn>
                    <a:cxn ang="0">
                      <a:pos x="T2" y="T3"/>
                    </a:cxn>
                    <a:cxn ang="0">
                      <a:pos x="T4" y="T5"/>
                    </a:cxn>
                    <a:cxn ang="0">
                      <a:pos x="T6" y="T7"/>
                    </a:cxn>
                    <a:cxn ang="0">
                      <a:pos x="T8" y="T9"/>
                    </a:cxn>
                    <a:cxn ang="0">
                      <a:pos x="T10" y="T11"/>
                    </a:cxn>
                    <a:cxn ang="0">
                      <a:pos x="T12" y="T13"/>
                    </a:cxn>
                  </a:cxnLst>
                  <a:rect l="0" t="0" r="r" b="b"/>
                  <a:pathLst>
                    <a:path w="66" h="306">
                      <a:moveTo>
                        <a:pt x="66" y="0"/>
                      </a:moveTo>
                      <a:lnTo>
                        <a:pt x="66" y="0"/>
                      </a:lnTo>
                      <a:lnTo>
                        <a:pt x="0" y="118"/>
                      </a:lnTo>
                      <a:lnTo>
                        <a:pt x="0" y="306"/>
                      </a:lnTo>
                      <a:lnTo>
                        <a:pt x="66" y="192"/>
                      </a:lnTo>
                      <a:lnTo>
                        <a:pt x="66" y="0"/>
                      </a:lnTo>
                      <a:lnTo>
                        <a:pt x="66"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0" name="Freeform 87">
                  <a:extLst>
                    <a:ext uri="{FF2B5EF4-FFF2-40B4-BE49-F238E27FC236}">
                      <a16:creationId xmlns:a16="http://schemas.microsoft.com/office/drawing/2014/main" id="{ED104CF9-B6F5-8843-A0C4-0DD230CF6DC2}"/>
                    </a:ext>
                  </a:extLst>
                </p:cNvPr>
                <p:cNvSpPr>
                  <a:spLocks/>
                </p:cNvSpPr>
                <p:nvPr/>
              </p:nvSpPr>
              <p:spPr bwMode="auto">
                <a:xfrm>
                  <a:off x="4839" y="2604"/>
                  <a:ext cx="48" cy="130"/>
                </a:xfrm>
                <a:custGeom>
                  <a:avLst/>
                  <a:gdLst>
                    <a:gd name="T0" fmla="*/ 54 w 54"/>
                    <a:gd name="T1" fmla="*/ 0 h 146"/>
                    <a:gd name="T2" fmla="*/ 54 w 54"/>
                    <a:gd name="T3" fmla="*/ 0 h 146"/>
                    <a:gd name="T4" fmla="*/ 0 w 54"/>
                    <a:gd name="T5" fmla="*/ 44 h 146"/>
                    <a:gd name="T6" fmla="*/ 54 w 54"/>
                    <a:gd name="T7" fmla="*/ 146 h 146"/>
                    <a:gd name="T8" fmla="*/ 54 w 54"/>
                    <a:gd name="T9" fmla="*/ 0 h 146"/>
                    <a:gd name="T10" fmla="*/ 54 w 54"/>
                    <a:gd name="T11" fmla="*/ 0 h 146"/>
                  </a:gdLst>
                  <a:ahLst/>
                  <a:cxnLst>
                    <a:cxn ang="0">
                      <a:pos x="T0" y="T1"/>
                    </a:cxn>
                    <a:cxn ang="0">
                      <a:pos x="T2" y="T3"/>
                    </a:cxn>
                    <a:cxn ang="0">
                      <a:pos x="T4" y="T5"/>
                    </a:cxn>
                    <a:cxn ang="0">
                      <a:pos x="T6" y="T7"/>
                    </a:cxn>
                    <a:cxn ang="0">
                      <a:pos x="T8" y="T9"/>
                    </a:cxn>
                    <a:cxn ang="0">
                      <a:pos x="T10" y="T11"/>
                    </a:cxn>
                  </a:cxnLst>
                  <a:rect l="0" t="0" r="r" b="b"/>
                  <a:pathLst>
                    <a:path w="54" h="146">
                      <a:moveTo>
                        <a:pt x="54" y="0"/>
                      </a:moveTo>
                      <a:lnTo>
                        <a:pt x="54" y="0"/>
                      </a:lnTo>
                      <a:lnTo>
                        <a:pt x="0" y="44"/>
                      </a:lnTo>
                      <a:lnTo>
                        <a:pt x="54" y="146"/>
                      </a:lnTo>
                      <a:lnTo>
                        <a:pt x="54" y="0"/>
                      </a:lnTo>
                      <a:lnTo>
                        <a:pt x="54"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1" name="Freeform 88">
                  <a:extLst>
                    <a:ext uri="{FF2B5EF4-FFF2-40B4-BE49-F238E27FC236}">
                      <a16:creationId xmlns:a16="http://schemas.microsoft.com/office/drawing/2014/main" id="{1099DEF6-20EE-1547-BE49-7C5D3286B637}"/>
                    </a:ext>
                  </a:extLst>
                </p:cNvPr>
                <p:cNvSpPr>
                  <a:spLocks/>
                </p:cNvSpPr>
                <p:nvPr/>
              </p:nvSpPr>
              <p:spPr bwMode="auto">
                <a:xfrm>
                  <a:off x="4839" y="2604"/>
                  <a:ext cx="48" cy="130"/>
                </a:xfrm>
                <a:custGeom>
                  <a:avLst/>
                  <a:gdLst>
                    <a:gd name="T0" fmla="*/ 54 w 54"/>
                    <a:gd name="T1" fmla="*/ 0 h 146"/>
                    <a:gd name="T2" fmla="*/ 54 w 54"/>
                    <a:gd name="T3" fmla="*/ 0 h 146"/>
                    <a:gd name="T4" fmla="*/ 0 w 54"/>
                    <a:gd name="T5" fmla="*/ 44 h 146"/>
                    <a:gd name="T6" fmla="*/ 54 w 54"/>
                    <a:gd name="T7" fmla="*/ 146 h 146"/>
                    <a:gd name="T8" fmla="*/ 54 w 54"/>
                    <a:gd name="T9" fmla="*/ 0 h 146"/>
                    <a:gd name="T10" fmla="*/ 54 w 54"/>
                    <a:gd name="T11" fmla="*/ 0 h 146"/>
                  </a:gdLst>
                  <a:ahLst/>
                  <a:cxnLst>
                    <a:cxn ang="0">
                      <a:pos x="T0" y="T1"/>
                    </a:cxn>
                    <a:cxn ang="0">
                      <a:pos x="T2" y="T3"/>
                    </a:cxn>
                    <a:cxn ang="0">
                      <a:pos x="T4" y="T5"/>
                    </a:cxn>
                    <a:cxn ang="0">
                      <a:pos x="T6" y="T7"/>
                    </a:cxn>
                    <a:cxn ang="0">
                      <a:pos x="T8" y="T9"/>
                    </a:cxn>
                    <a:cxn ang="0">
                      <a:pos x="T10" y="T11"/>
                    </a:cxn>
                  </a:cxnLst>
                  <a:rect l="0" t="0" r="r" b="b"/>
                  <a:pathLst>
                    <a:path w="54" h="146">
                      <a:moveTo>
                        <a:pt x="54" y="0"/>
                      </a:moveTo>
                      <a:lnTo>
                        <a:pt x="54" y="0"/>
                      </a:lnTo>
                      <a:lnTo>
                        <a:pt x="0" y="44"/>
                      </a:lnTo>
                      <a:lnTo>
                        <a:pt x="54" y="146"/>
                      </a:lnTo>
                      <a:lnTo>
                        <a:pt x="54" y="0"/>
                      </a:lnTo>
                      <a:lnTo>
                        <a:pt x="54"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2" name="Freeform 89">
                  <a:extLst>
                    <a:ext uri="{FF2B5EF4-FFF2-40B4-BE49-F238E27FC236}">
                      <a16:creationId xmlns:a16="http://schemas.microsoft.com/office/drawing/2014/main" id="{48AB0100-7B5D-D04B-A997-549D8E2EFCD5}"/>
                    </a:ext>
                  </a:extLst>
                </p:cNvPr>
                <p:cNvSpPr>
                  <a:spLocks/>
                </p:cNvSpPr>
                <p:nvPr/>
              </p:nvSpPr>
              <p:spPr bwMode="auto">
                <a:xfrm>
                  <a:off x="5231" y="2211"/>
                  <a:ext cx="12" cy="202"/>
                </a:xfrm>
                <a:custGeom>
                  <a:avLst/>
                  <a:gdLst>
                    <a:gd name="T0" fmla="*/ 14 w 14"/>
                    <a:gd name="T1" fmla="*/ 0 h 226"/>
                    <a:gd name="T2" fmla="*/ 14 w 14"/>
                    <a:gd name="T3" fmla="*/ 0 h 226"/>
                    <a:gd name="T4" fmla="*/ 14 w 14"/>
                    <a:gd name="T5" fmla="*/ 175 h 226"/>
                    <a:gd name="T6" fmla="*/ 0 w 14"/>
                    <a:gd name="T7" fmla="*/ 226 h 226"/>
                    <a:gd name="T8" fmla="*/ 0 w 14"/>
                    <a:gd name="T9" fmla="*/ 36 h 226"/>
                    <a:gd name="T10" fmla="*/ 14 w 14"/>
                    <a:gd name="T11" fmla="*/ 0 h 226"/>
                    <a:gd name="T12" fmla="*/ 14 w 14"/>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4" h="226">
                      <a:moveTo>
                        <a:pt x="14" y="0"/>
                      </a:moveTo>
                      <a:lnTo>
                        <a:pt x="14" y="0"/>
                      </a:lnTo>
                      <a:lnTo>
                        <a:pt x="14" y="175"/>
                      </a:lnTo>
                      <a:lnTo>
                        <a:pt x="0" y="226"/>
                      </a:lnTo>
                      <a:lnTo>
                        <a:pt x="0" y="36"/>
                      </a:lnTo>
                      <a:lnTo>
                        <a:pt x="14" y="0"/>
                      </a:lnTo>
                      <a:lnTo>
                        <a:pt x="14"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3" name="Freeform 90">
                  <a:extLst>
                    <a:ext uri="{FF2B5EF4-FFF2-40B4-BE49-F238E27FC236}">
                      <a16:creationId xmlns:a16="http://schemas.microsoft.com/office/drawing/2014/main" id="{FCE2459D-845C-9740-8714-BB0C11575C76}"/>
                    </a:ext>
                  </a:extLst>
                </p:cNvPr>
                <p:cNvSpPr>
                  <a:spLocks/>
                </p:cNvSpPr>
                <p:nvPr/>
              </p:nvSpPr>
              <p:spPr bwMode="auto">
                <a:xfrm>
                  <a:off x="5231" y="2211"/>
                  <a:ext cx="12" cy="202"/>
                </a:xfrm>
                <a:custGeom>
                  <a:avLst/>
                  <a:gdLst>
                    <a:gd name="T0" fmla="*/ 14 w 14"/>
                    <a:gd name="T1" fmla="*/ 0 h 226"/>
                    <a:gd name="T2" fmla="*/ 14 w 14"/>
                    <a:gd name="T3" fmla="*/ 0 h 226"/>
                    <a:gd name="T4" fmla="*/ 14 w 14"/>
                    <a:gd name="T5" fmla="*/ 175 h 226"/>
                    <a:gd name="T6" fmla="*/ 0 w 14"/>
                    <a:gd name="T7" fmla="*/ 226 h 226"/>
                    <a:gd name="T8" fmla="*/ 0 w 14"/>
                    <a:gd name="T9" fmla="*/ 36 h 226"/>
                    <a:gd name="T10" fmla="*/ 14 w 14"/>
                    <a:gd name="T11" fmla="*/ 0 h 226"/>
                    <a:gd name="T12" fmla="*/ 14 w 14"/>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4" h="226">
                      <a:moveTo>
                        <a:pt x="14" y="0"/>
                      </a:moveTo>
                      <a:lnTo>
                        <a:pt x="14" y="0"/>
                      </a:lnTo>
                      <a:lnTo>
                        <a:pt x="14" y="175"/>
                      </a:lnTo>
                      <a:lnTo>
                        <a:pt x="0" y="226"/>
                      </a:lnTo>
                      <a:lnTo>
                        <a:pt x="0" y="36"/>
                      </a:lnTo>
                      <a:lnTo>
                        <a:pt x="14" y="0"/>
                      </a:lnTo>
                      <a:lnTo>
                        <a:pt x="14"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4" name="Freeform 91">
                  <a:extLst>
                    <a:ext uri="{FF2B5EF4-FFF2-40B4-BE49-F238E27FC236}">
                      <a16:creationId xmlns:a16="http://schemas.microsoft.com/office/drawing/2014/main" id="{9202AED0-082A-1C44-9A40-88FB06E0F6A6}"/>
                    </a:ext>
                  </a:extLst>
                </p:cNvPr>
                <p:cNvSpPr>
                  <a:spLocks/>
                </p:cNvSpPr>
                <p:nvPr/>
              </p:nvSpPr>
              <p:spPr bwMode="auto">
                <a:xfrm>
                  <a:off x="5005" y="2270"/>
                  <a:ext cx="60" cy="214"/>
                </a:xfrm>
                <a:custGeom>
                  <a:avLst/>
                  <a:gdLst>
                    <a:gd name="T0" fmla="*/ 67 w 67"/>
                    <a:gd name="T1" fmla="*/ 0 h 240"/>
                    <a:gd name="T2" fmla="*/ 67 w 67"/>
                    <a:gd name="T3" fmla="*/ 0 h 240"/>
                    <a:gd name="T4" fmla="*/ 67 w 67"/>
                    <a:gd name="T5" fmla="*/ 181 h 240"/>
                    <a:gd name="T6" fmla="*/ 24 w 67"/>
                    <a:gd name="T7" fmla="*/ 205 h 240"/>
                    <a:gd name="T8" fmla="*/ 8 w 67"/>
                    <a:gd name="T9" fmla="*/ 240 h 240"/>
                    <a:gd name="T10" fmla="*/ 8 w 67"/>
                    <a:gd name="T11" fmla="*/ 148 h 240"/>
                    <a:gd name="T12" fmla="*/ 19 w 67"/>
                    <a:gd name="T13" fmla="*/ 76 h 240"/>
                    <a:gd name="T14" fmla="*/ 0 w 67"/>
                    <a:gd name="T15" fmla="*/ 70 h 240"/>
                    <a:gd name="T16" fmla="*/ 21 w 67"/>
                    <a:gd name="T17" fmla="*/ 27 h 240"/>
                    <a:gd name="T18" fmla="*/ 67 w 67"/>
                    <a:gd name="T19" fmla="*/ 0 h 240"/>
                    <a:gd name="T20" fmla="*/ 67 w 67"/>
                    <a:gd name="T2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240">
                      <a:moveTo>
                        <a:pt x="67" y="0"/>
                      </a:moveTo>
                      <a:lnTo>
                        <a:pt x="67" y="0"/>
                      </a:lnTo>
                      <a:lnTo>
                        <a:pt x="67" y="181"/>
                      </a:lnTo>
                      <a:lnTo>
                        <a:pt x="24" y="205"/>
                      </a:lnTo>
                      <a:lnTo>
                        <a:pt x="8" y="240"/>
                      </a:lnTo>
                      <a:lnTo>
                        <a:pt x="8" y="148"/>
                      </a:lnTo>
                      <a:lnTo>
                        <a:pt x="19" y="76"/>
                      </a:lnTo>
                      <a:lnTo>
                        <a:pt x="0" y="70"/>
                      </a:lnTo>
                      <a:lnTo>
                        <a:pt x="21" y="27"/>
                      </a:lnTo>
                      <a:lnTo>
                        <a:pt x="67" y="0"/>
                      </a:lnTo>
                      <a:lnTo>
                        <a:pt x="67"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5" name="Freeform 92">
                  <a:extLst>
                    <a:ext uri="{FF2B5EF4-FFF2-40B4-BE49-F238E27FC236}">
                      <a16:creationId xmlns:a16="http://schemas.microsoft.com/office/drawing/2014/main" id="{C7E7D57E-B564-6542-AAC0-C50B1ADE9531}"/>
                    </a:ext>
                  </a:extLst>
                </p:cNvPr>
                <p:cNvSpPr>
                  <a:spLocks/>
                </p:cNvSpPr>
                <p:nvPr/>
              </p:nvSpPr>
              <p:spPr bwMode="auto">
                <a:xfrm>
                  <a:off x="5005" y="2270"/>
                  <a:ext cx="60" cy="214"/>
                </a:xfrm>
                <a:custGeom>
                  <a:avLst/>
                  <a:gdLst>
                    <a:gd name="T0" fmla="*/ 67 w 67"/>
                    <a:gd name="T1" fmla="*/ 0 h 240"/>
                    <a:gd name="T2" fmla="*/ 67 w 67"/>
                    <a:gd name="T3" fmla="*/ 0 h 240"/>
                    <a:gd name="T4" fmla="*/ 67 w 67"/>
                    <a:gd name="T5" fmla="*/ 181 h 240"/>
                    <a:gd name="T6" fmla="*/ 24 w 67"/>
                    <a:gd name="T7" fmla="*/ 205 h 240"/>
                    <a:gd name="T8" fmla="*/ 8 w 67"/>
                    <a:gd name="T9" fmla="*/ 240 h 240"/>
                    <a:gd name="T10" fmla="*/ 8 w 67"/>
                    <a:gd name="T11" fmla="*/ 148 h 240"/>
                    <a:gd name="T12" fmla="*/ 19 w 67"/>
                    <a:gd name="T13" fmla="*/ 76 h 240"/>
                    <a:gd name="T14" fmla="*/ 0 w 67"/>
                    <a:gd name="T15" fmla="*/ 70 h 240"/>
                    <a:gd name="T16" fmla="*/ 21 w 67"/>
                    <a:gd name="T17" fmla="*/ 27 h 240"/>
                    <a:gd name="T18" fmla="*/ 67 w 67"/>
                    <a:gd name="T19" fmla="*/ 0 h 240"/>
                    <a:gd name="T20" fmla="*/ 67 w 67"/>
                    <a:gd name="T2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240">
                      <a:moveTo>
                        <a:pt x="67" y="0"/>
                      </a:moveTo>
                      <a:lnTo>
                        <a:pt x="67" y="0"/>
                      </a:lnTo>
                      <a:lnTo>
                        <a:pt x="67" y="181"/>
                      </a:lnTo>
                      <a:lnTo>
                        <a:pt x="24" y="205"/>
                      </a:lnTo>
                      <a:lnTo>
                        <a:pt x="8" y="240"/>
                      </a:lnTo>
                      <a:lnTo>
                        <a:pt x="8" y="148"/>
                      </a:lnTo>
                      <a:lnTo>
                        <a:pt x="19" y="76"/>
                      </a:lnTo>
                      <a:lnTo>
                        <a:pt x="0" y="70"/>
                      </a:lnTo>
                      <a:lnTo>
                        <a:pt x="21" y="27"/>
                      </a:lnTo>
                      <a:lnTo>
                        <a:pt x="67" y="0"/>
                      </a:lnTo>
                      <a:lnTo>
                        <a:pt x="67"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6" name="Freeform 93">
                  <a:extLst>
                    <a:ext uri="{FF2B5EF4-FFF2-40B4-BE49-F238E27FC236}">
                      <a16:creationId xmlns:a16="http://schemas.microsoft.com/office/drawing/2014/main" id="{B6A91D44-B5F5-C742-8FAE-579EABE276DE}"/>
                    </a:ext>
                  </a:extLst>
                </p:cNvPr>
                <p:cNvSpPr>
                  <a:spLocks/>
                </p:cNvSpPr>
                <p:nvPr/>
              </p:nvSpPr>
              <p:spPr bwMode="auto">
                <a:xfrm>
                  <a:off x="1443" y="2900"/>
                  <a:ext cx="60" cy="155"/>
                </a:xfrm>
                <a:custGeom>
                  <a:avLst/>
                  <a:gdLst>
                    <a:gd name="T0" fmla="*/ 0 w 67"/>
                    <a:gd name="T1" fmla="*/ 0 h 173"/>
                    <a:gd name="T2" fmla="*/ 0 w 67"/>
                    <a:gd name="T3" fmla="*/ 0 h 173"/>
                    <a:gd name="T4" fmla="*/ 67 w 67"/>
                    <a:gd name="T5" fmla="*/ 0 h 173"/>
                    <a:gd name="T6" fmla="*/ 67 w 67"/>
                    <a:gd name="T7" fmla="*/ 173 h 173"/>
                    <a:gd name="T8" fmla="*/ 0 w 67"/>
                    <a:gd name="T9" fmla="*/ 173 h 173"/>
                    <a:gd name="T10" fmla="*/ 0 w 67"/>
                    <a:gd name="T11" fmla="*/ 0 h 173"/>
                  </a:gdLst>
                  <a:ahLst/>
                  <a:cxnLst>
                    <a:cxn ang="0">
                      <a:pos x="T0" y="T1"/>
                    </a:cxn>
                    <a:cxn ang="0">
                      <a:pos x="T2" y="T3"/>
                    </a:cxn>
                    <a:cxn ang="0">
                      <a:pos x="T4" y="T5"/>
                    </a:cxn>
                    <a:cxn ang="0">
                      <a:pos x="T6" y="T7"/>
                    </a:cxn>
                    <a:cxn ang="0">
                      <a:pos x="T8" y="T9"/>
                    </a:cxn>
                    <a:cxn ang="0">
                      <a:pos x="T10" y="T11"/>
                    </a:cxn>
                  </a:cxnLst>
                  <a:rect l="0" t="0" r="r" b="b"/>
                  <a:pathLst>
                    <a:path w="67" h="173">
                      <a:moveTo>
                        <a:pt x="0" y="0"/>
                      </a:moveTo>
                      <a:lnTo>
                        <a:pt x="0" y="0"/>
                      </a:lnTo>
                      <a:lnTo>
                        <a:pt x="67" y="0"/>
                      </a:lnTo>
                      <a:lnTo>
                        <a:pt x="67" y="173"/>
                      </a:lnTo>
                      <a:lnTo>
                        <a:pt x="0" y="173"/>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7" name="Freeform 94">
                  <a:extLst>
                    <a:ext uri="{FF2B5EF4-FFF2-40B4-BE49-F238E27FC236}">
                      <a16:creationId xmlns:a16="http://schemas.microsoft.com/office/drawing/2014/main" id="{70712877-361D-FF4B-8AD3-8C781E27194B}"/>
                    </a:ext>
                  </a:extLst>
                </p:cNvPr>
                <p:cNvSpPr>
                  <a:spLocks/>
                </p:cNvSpPr>
                <p:nvPr/>
              </p:nvSpPr>
              <p:spPr bwMode="auto">
                <a:xfrm>
                  <a:off x="1443" y="2900"/>
                  <a:ext cx="60" cy="155"/>
                </a:xfrm>
                <a:custGeom>
                  <a:avLst/>
                  <a:gdLst>
                    <a:gd name="T0" fmla="*/ 0 w 67"/>
                    <a:gd name="T1" fmla="*/ 0 h 173"/>
                    <a:gd name="T2" fmla="*/ 0 w 67"/>
                    <a:gd name="T3" fmla="*/ 0 h 173"/>
                    <a:gd name="T4" fmla="*/ 67 w 67"/>
                    <a:gd name="T5" fmla="*/ 0 h 173"/>
                    <a:gd name="T6" fmla="*/ 67 w 67"/>
                    <a:gd name="T7" fmla="*/ 173 h 173"/>
                    <a:gd name="T8" fmla="*/ 0 w 67"/>
                    <a:gd name="T9" fmla="*/ 173 h 173"/>
                    <a:gd name="T10" fmla="*/ 0 w 67"/>
                    <a:gd name="T11" fmla="*/ 0 h 173"/>
                  </a:gdLst>
                  <a:ahLst/>
                  <a:cxnLst>
                    <a:cxn ang="0">
                      <a:pos x="T0" y="T1"/>
                    </a:cxn>
                    <a:cxn ang="0">
                      <a:pos x="T2" y="T3"/>
                    </a:cxn>
                    <a:cxn ang="0">
                      <a:pos x="T4" y="T5"/>
                    </a:cxn>
                    <a:cxn ang="0">
                      <a:pos x="T6" y="T7"/>
                    </a:cxn>
                    <a:cxn ang="0">
                      <a:pos x="T8" y="T9"/>
                    </a:cxn>
                    <a:cxn ang="0">
                      <a:pos x="T10" y="T11"/>
                    </a:cxn>
                  </a:cxnLst>
                  <a:rect l="0" t="0" r="r" b="b"/>
                  <a:pathLst>
                    <a:path w="67" h="173">
                      <a:moveTo>
                        <a:pt x="0" y="0"/>
                      </a:moveTo>
                      <a:lnTo>
                        <a:pt x="0" y="0"/>
                      </a:lnTo>
                      <a:lnTo>
                        <a:pt x="67" y="0"/>
                      </a:lnTo>
                      <a:lnTo>
                        <a:pt x="67" y="173"/>
                      </a:lnTo>
                      <a:lnTo>
                        <a:pt x="0" y="173"/>
                      </a:lnTo>
                      <a:lnTo>
                        <a:pt x="0" y="0"/>
                      </a:lnTo>
                      <a:close/>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8" name="Freeform 95">
                  <a:extLst>
                    <a:ext uri="{FF2B5EF4-FFF2-40B4-BE49-F238E27FC236}">
                      <a16:creationId xmlns:a16="http://schemas.microsoft.com/office/drawing/2014/main" id="{50C80CC2-D024-064E-B54C-1A5F15D2AD61}"/>
                    </a:ext>
                  </a:extLst>
                </p:cNvPr>
                <p:cNvSpPr>
                  <a:spLocks/>
                </p:cNvSpPr>
                <p:nvPr/>
              </p:nvSpPr>
              <p:spPr bwMode="auto">
                <a:xfrm>
                  <a:off x="1692" y="3031"/>
                  <a:ext cx="226" cy="166"/>
                </a:xfrm>
                <a:custGeom>
                  <a:avLst/>
                  <a:gdLst>
                    <a:gd name="T0" fmla="*/ 0 w 253"/>
                    <a:gd name="T1" fmla="*/ 2 h 186"/>
                    <a:gd name="T2" fmla="*/ 0 w 253"/>
                    <a:gd name="T3" fmla="*/ 2 h 186"/>
                    <a:gd name="T4" fmla="*/ 0 w 253"/>
                    <a:gd name="T5" fmla="*/ 186 h 186"/>
                    <a:gd name="T6" fmla="*/ 253 w 253"/>
                    <a:gd name="T7" fmla="*/ 186 h 186"/>
                    <a:gd name="T8" fmla="*/ 253 w 253"/>
                    <a:gd name="T9" fmla="*/ 0 h 186"/>
                    <a:gd name="T10" fmla="*/ 0 w 253"/>
                    <a:gd name="T11" fmla="*/ 2 h 186"/>
                    <a:gd name="T12" fmla="*/ 0 w 253"/>
                    <a:gd name="T13" fmla="*/ 2 h 186"/>
                  </a:gdLst>
                  <a:ahLst/>
                  <a:cxnLst>
                    <a:cxn ang="0">
                      <a:pos x="T0" y="T1"/>
                    </a:cxn>
                    <a:cxn ang="0">
                      <a:pos x="T2" y="T3"/>
                    </a:cxn>
                    <a:cxn ang="0">
                      <a:pos x="T4" y="T5"/>
                    </a:cxn>
                    <a:cxn ang="0">
                      <a:pos x="T6" y="T7"/>
                    </a:cxn>
                    <a:cxn ang="0">
                      <a:pos x="T8" y="T9"/>
                    </a:cxn>
                    <a:cxn ang="0">
                      <a:pos x="T10" y="T11"/>
                    </a:cxn>
                    <a:cxn ang="0">
                      <a:pos x="T12" y="T13"/>
                    </a:cxn>
                  </a:cxnLst>
                  <a:rect l="0" t="0" r="r" b="b"/>
                  <a:pathLst>
                    <a:path w="253" h="186">
                      <a:moveTo>
                        <a:pt x="0" y="2"/>
                      </a:moveTo>
                      <a:lnTo>
                        <a:pt x="0" y="2"/>
                      </a:lnTo>
                      <a:lnTo>
                        <a:pt x="0" y="186"/>
                      </a:lnTo>
                      <a:lnTo>
                        <a:pt x="253" y="186"/>
                      </a:lnTo>
                      <a:lnTo>
                        <a:pt x="253" y="0"/>
                      </a:lnTo>
                      <a:lnTo>
                        <a:pt x="0" y="2"/>
                      </a:lnTo>
                      <a:lnTo>
                        <a:pt x="0" y="2"/>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89" name="Freeform 96">
                  <a:extLst>
                    <a:ext uri="{FF2B5EF4-FFF2-40B4-BE49-F238E27FC236}">
                      <a16:creationId xmlns:a16="http://schemas.microsoft.com/office/drawing/2014/main" id="{8DD04644-9D6D-9645-BECA-2CCA209B6A9C}"/>
                    </a:ext>
                  </a:extLst>
                </p:cNvPr>
                <p:cNvSpPr>
                  <a:spLocks/>
                </p:cNvSpPr>
                <p:nvPr/>
              </p:nvSpPr>
              <p:spPr bwMode="auto">
                <a:xfrm>
                  <a:off x="1692" y="3031"/>
                  <a:ext cx="226" cy="166"/>
                </a:xfrm>
                <a:custGeom>
                  <a:avLst/>
                  <a:gdLst>
                    <a:gd name="T0" fmla="*/ 0 w 253"/>
                    <a:gd name="T1" fmla="*/ 2 h 186"/>
                    <a:gd name="T2" fmla="*/ 0 w 253"/>
                    <a:gd name="T3" fmla="*/ 2 h 186"/>
                    <a:gd name="T4" fmla="*/ 0 w 253"/>
                    <a:gd name="T5" fmla="*/ 186 h 186"/>
                    <a:gd name="T6" fmla="*/ 253 w 253"/>
                    <a:gd name="T7" fmla="*/ 186 h 186"/>
                    <a:gd name="T8" fmla="*/ 253 w 253"/>
                    <a:gd name="T9" fmla="*/ 0 h 186"/>
                    <a:gd name="T10" fmla="*/ 0 w 253"/>
                    <a:gd name="T11" fmla="*/ 2 h 186"/>
                    <a:gd name="T12" fmla="*/ 0 w 253"/>
                    <a:gd name="T13" fmla="*/ 2 h 186"/>
                  </a:gdLst>
                  <a:ahLst/>
                  <a:cxnLst>
                    <a:cxn ang="0">
                      <a:pos x="T0" y="T1"/>
                    </a:cxn>
                    <a:cxn ang="0">
                      <a:pos x="T2" y="T3"/>
                    </a:cxn>
                    <a:cxn ang="0">
                      <a:pos x="T4" y="T5"/>
                    </a:cxn>
                    <a:cxn ang="0">
                      <a:pos x="T6" y="T7"/>
                    </a:cxn>
                    <a:cxn ang="0">
                      <a:pos x="T8" y="T9"/>
                    </a:cxn>
                    <a:cxn ang="0">
                      <a:pos x="T10" y="T11"/>
                    </a:cxn>
                    <a:cxn ang="0">
                      <a:pos x="T12" y="T13"/>
                    </a:cxn>
                  </a:cxnLst>
                  <a:rect l="0" t="0" r="r" b="b"/>
                  <a:pathLst>
                    <a:path w="253" h="186">
                      <a:moveTo>
                        <a:pt x="0" y="2"/>
                      </a:moveTo>
                      <a:lnTo>
                        <a:pt x="0" y="2"/>
                      </a:lnTo>
                      <a:lnTo>
                        <a:pt x="0" y="186"/>
                      </a:lnTo>
                      <a:lnTo>
                        <a:pt x="253" y="186"/>
                      </a:lnTo>
                      <a:lnTo>
                        <a:pt x="253" y="0"/>
                      </a:lnTo>
                      <a:lnTo>
                        <a:pt x="0" y="2"/>
                      </a:lnTo>
                      <a:lnTo>
                        <a:pt x="0" y="2"/>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0" name="Freeform 97">
                  <a:extLst>
                    <a:ext uri="{FF2B5EF4-FFF2-40B4-BE49-F238E27FC236}">
                      <a16:creationId xmlns:a16="http://schemas.microsoft.com/office/drawing/2014/main" id="{856C712C-86AC-8946-B9AA-DC91616AF5B7}"/>
                    </a:ext>
                  </a:extLst>
                </p:cNvPr>
                <p:cNvSpPr>
                  <a:spLocks/>
                </p:cNvSpPr>
                <p:nvPr/>
              </p:nvSpPr>
              <p:spPr bwMode="auto">
                <a:xfrm>
                  <a:off x="2180" y="3197"/>
                  <a:ext cx="201" cy="155"/>
                </a:xfrm>
                <a:custGeom>
                  <a:avLst/>
                  <a:gdLst>
                    <a:gd name="T0" fmla="*/ 0 w 226"/>
                    <a:gd name="T1" fmla="*/ 0 h 174"/>
                    <a:gd name="T2" fmla="*/ 0 w 226"/>
                    <a:gd name="T3" fmla="*/ 0 h 174"/>
                    <a:gd name="T4" fmla="*/ 226 w 226"/>
                    <a:gd name="T5" fmla="*/ 0 h 174"/>
                    <a:gd name="T6" fmla="*/ 226 w 226"/>
                    <a:gd name="T7" fmla="*/ 174 h 174"/>
                    <a:gd name="T8" fmla="*/ 0 w 226"/>
                    <a:gd name="T9" fmla="*/ 174 h 174"/>
                    <a:gd name="T10" fmla="*/ 0 w 226"/>
                    <a:gd name="T11" fmla="*/ 0 h 174"/>
                  </a:gdLst>
                  <a:ahLst/>
                  <a:cxnLst>
                    <a:cxn ang="0">
                      <a:pos x="T0" y="T1"/>
                    </a:cxn>
                    <a:cxn ang="0">
                      <a:pos x="T2" y="T3"/>
                    </a:cxn>
                    <a:cxn ang="0">
                      <a:pos x="T4" y="T5"/>
                    </a:cxn>
                    <a:cxn ang="0">
                      <a:pos x="T6" y="T7"/>
                    </a:cxn>
                    <a:cxn ang="0">
                      <a:pos x="T8" y="T9"/>
                    </a:cxn>
                    <a:cxn ang="0">
                      <a:pos x="T10" y="T11"/>
                    </a:cxn>
                  </a:cxnLst>
                  <a:rect l="0" t="0" r="r" b="b"/>
                  <a:pathLst>
                    <a:path w="226" h="174">
                      <a:moveTo>
                        <a:pt x="0" y="0"/>
                      </a:moveTo>
                      <a:lnTo>
                        <a:pt x="0" y="0"/>
                      </a:lnTo>
                      <a:lnTo>
                        <a:pt x="226" y="0"/>
                      </a:lnTo>
                      <a:lnTo>
                        <a:pt x="226" y="174"/>
                      </a:lnTo>
                      <a:lnTo>
                        <a:pt x="0" y="174"/>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1" name="Freeform 98">
                  <a:extLst>
                    <a:ext uri="{FF2B5EF4-FFF2-40B4-BE49-F238E27FC236}">
                      <a16:creationId xmlns:a16="http://schemas.microsoft.com/office/drawing/2014/main" id="{7105053D-B450-0B4C-B5CE-A448CBD38573}"/>
                    </a:ext>
                  </a:extLst>
                </p:cNvPr>
                <p:cNvSpPr>
                  <a:spLocks/>
                </p:cNvSpPr>
                <p:nvPr/>
              </p:nvSpPr>
              <p:spPr bwMode="auto">
                <a:xfrm>
                  <a:off x="2180" y="3197"/>
                  <a:ext cx="201" cy="155"/>
                </a:xfrm>
                <a:custGeom>
                  <a:avLst/>
                  <a:gdLst>
                    <a:gd name="T0" fmla="*/ 0 w 226"/>
                    <a:gd name="T1" fmla="*/ 0 h 174"/>
                    <a:gd name="T2" fmla="*/ 0 w 226"/>
                    <a:gd name="T3" fmla="*/ 0 h 174"/>
                    <a:gd name="T4" fmla="*/ 226 w 226"/>
                    <a:gd name="T5" fmla="*/ 0 h 174"/>
                    <a:gd name="T6" fmla="*/ 226 w 226"/>
                    <a:gd name="T7" fmla="*/ 174 h 174"/>
                    <a:gd name="T8" fmla="*/ 0 w 226"/>
                    <a:gd name="T9" fmla="*/ 174 h 174"/>
                    <a:gd name="T10" fmla="*/ 0 w 226"/>
                    <a:gd name="T11" fmla="*/ 0 h 174"/>
                  </a:gdLst>
                  <a:ahLst/>
                  <a:cxnLst>
                    <a:cxn ang="0">
                      <a:pos x="T0" y="T1"/>
                    </a:cxn>
                    <a:cxn ang="0">
                      <a:pos x="T2" y="T3"/>
                    </a:cxn>
                    <a:cxn ang="0">
                      <a:pos x="T4" y="T5"/>
                    </a:cxn>
                    <a:cxn ang="0">
                      <a:pos x="T6" y="T7"/>
                    </a:cxn>
                    <a:cxn ang="0">
                      <a:pos x="T8" y="T9"/>
                    </a:cxn>
                    <a:cxn ang="0">
                      <a:pos x="T10" y="T11"/>
                    </a:cxn>
                  </a:cxnLst>
                  <a:rect l="0" t="0" r="r" b="b"/>
                  <a:pathLst>
                    <a:path w="226" h="174">
                      <a:moveTo>
                        <a:pt x="0" y="0"/>
                      </a:moveTo>
                      <a:lnTo>
                        <a:pt x="0" y="0"/>
                      </a:lnTo>
                      <a:lnTo>
                        <a:pt x="226" y="0"/>
                      </a:lnTo>
                      <a:lnTo>
                        <a:pt x="226" y="174"/>
                      </a:lnTo>
                      <a:lnTo>
                        <a:pt x="0" y="174"/>
                      </a:lnTo>
                      <a:lnTo>
                        <a:pt x="0" y="0"/>
                      </a:lnTo>
                      <a:close/>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2" name="Freeform 99">
                  <a:extLst>
                    <a:ext uri="{FF2B5EF4-FFF2-40B4-BE49-F238E27FC236}">
                      <a16:creationId xmlns:a16="http://schemas.microsoft.com/office/drawing/2014/main" id="{22ED5CAE-B26D-794A-9C51-9053CEB2F282}"/>
                    </a:ext>
                  </a:extLst>
                </p:cNvPr>
                <p:cNvSpPr>
                  <a:spLocks/>
                </p:cNvSpPr>
                <p:nvPr/>
              </p:nvSpPr>
              <p:spPr bwMode="auto">
                <a:xfrm>
                  <a:off x="2381" y="3114"/>
                  <a:ext cx="84" cy="167"/>
                </a:xfrm>
                <a:custGeom>
                  <a:avLst/>
                  <a:gdLst>
                    <a:gd name="T0" fmla="*/ 0 w 94"/>
                    <a:gd name="T1" fmla="*/ 2 h 187"/>
                    <a:gd name="T2" fmla="*/ 0 w 94"/>
                    <a:gd name="T3" fmla="*/ 2 h 187"/>
                    <a:gd name="T4" fmla="*/ 0 w 94"/>
                    <a:gd name="T5" fmla="*/ 187 h 187"/>
                    <a:gd name="T6" fmla="*/ 94 w 94"/>
                    <a:gd name="T7" fmla="*/ 187 h 187"/>
                    <a:gd name="T8" fmla="*/ 94 w 94"/>
                    <a:gd name="T9" fmla="*/ 0 h 187"/>
                    <a:gd name="T10" fmla="*/ 0 w 94"/>
                    <a:gd name="T11" fmla="*/ 2 h 187"/>
                    <a:gd name="T12" fmla="*/ 0 w 94"/>
                    <a:gd name="T13" fmla="*/ 2 h 187"/>
                  </a:gdLst>
                  <a:ahLst/>
                  <a:cxnLst>
                    <a:cxn ang="0">
                      <a:pos x="T0" y="T1"/>
                    </a:cxn>
                    <a:cxn ang="0">
                      <a:pos x="T2" y="T3"/>
                    </a:cxn>
                    <a:cxn ang="0">
                      <a:pos x="T4" y="T5"/>
                    </a:cxn>
                    <a:cxn ang="0">
                      <a:pos x="T6" y="T7"/>
                    </a:cxn>
                    <a:cxn ang="0">
                      <a:pos x="T8" y="T9"/>
                    </a:cxn>
                    <a:cxn ang="0">
                      <a:pos x="T10" y="T11"/>
                    </a:cxn>
                    <a:cxn ang="0">
                      <a:pos x="T12" y="T13"/>
                    </a:cxn>
                  </a:cxnLst>
                  <a:rect l="0" t="0" r="r" b="b"/>
                  <a:pathLst>
                    <a:path w="94" h="187">
                      <a:moveTo>
                        <a:pt x="0" y="2"/>
                      </a:moveTo>
                      <a:lnTo>
                        <a:pt x="0" y="2"/>
                      </a:lnTo>
                      <a:lnTo>
                        <a:pt x="0" y="187"/>
                      </a:lnTo>
                      <a:lnTo>
                        <a:pt x="94" y="187"/>
                      </a:lnTo>
                      <a:lnTo>
                        <a:pt x="94" y="0"/>
                      </a:lnTo>
                      <a:lnTo>
                        <a:pt x="0" y="2"/>
                      </a:lnTo>
                      <a:lnTo>
                        <a:pt x="0" y="2"/>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3" name="Freeform 100">
                  <a:extLst>
                    <a:ext uri="{FF2B5EF4-FFF2-40B4-BE49-F238E27FC236}">
                      <a16:creationId xmlns:a16="http://schemas.microsoft.com/office/drawing/2014/main" id="{641384D5-BE4B-8F48-9419-B4C995FEB9A1}"/>
                    </a:ext>
                  </a:extLst>
                </p:cNvPr>
                <p:cNvSpPr>
                  <a:spLocks/>
                </p:cNvSpPr>
                <p:nvPr/>
              </p:nvSpPr>
              <p:spPr bwMode="auto">
                <a:xfrm>
                  <a:off x="2381" y="3114"/>
                  <a:ext cx="84" cy="167"/>
                </a:xfrm>
                <a:custGeom>
                  <a:avLst/>
                  <a:gdLst>
                    <a:gd name="T0" fmla="*/ 0 w 94"/>
                    <a:gd name="T1" fmla="*/ 2 h 187"/>
                    <a:gd name="T2" fmla="*/ 0 w 94"/>
                    <a:gd name="T3" fmla="*/ 2 h 187"/>
                    <a:gd name="T4" fmla="*/ 0 w 94"/>
                    <a:gd name="T5" fmla="*/ 187 h 187"/>
                    <a:gd name="T6" fmla="*/ 94 w 94"/>
                    <a:gd name="T7" fmla="*/ 187 h 187"/>
                    <a:gd name="T8" fmla="*/ 94 w 94"/>
                    <a:gd name="T9" fmla="*/ 0 h 187"/>
                    <a:gd name="T10" fmla="*/ 0 w 94"/>
                    <a:gd name="T11" fmla="*/ 2 h 187"/>
                    <a:gd name="T12" fmla="*/ 0 w 94"/>
                    <a:gd name="T13" fmla="*/ 2 h 187"/>
                  </a:gdLst>
                  <a:ahLst/>
                  <a:cxnLst>
                    <a:cxn ang="0">
                      <a:pos x="T0" y="T1"/>
                    </a:cxn>
                    <a:cxn ang="0">
                      <a:pos x="T2" y="T3"/>
                    </a:cxn>
                    <a:cxn ang="0">
                      <a:pos x="T4" y="T5"/>
                    </a:cxn>
                    <a:cxn ang="0">
                      <a:pos x="T6" y="T7"/>
                    </a:cxn>
                    <a:cxn ang="0">
                      <a:pos x="T8" y="T9"/>
                    </a:cxn>
                    <a:cxn ang="0">
                      <a:pos x="T10" y="T11"/>
                    </a:cxn>
                    <a:cxn ang="0">
                      <a:pos x="T12" y="T13"/>
                    </a:cxn>
                  </a:cxnLst>
                  <a:rect l="0" t="0" r="r" b="b"/>
                  <a:pathLst>
                    <a:path w="94" h="187">
                      <a:moveTo>
                        <a:pt x="0" y="2"/>
                      </a:moveTo>
                      <a:lnTo>
                        <a:pt x="0" y="2"/>
                      </a:lnTo>
                      <a:lnTo>
                        <a:pt x="0" y="187"/>
                      </a:lnTo>
                      <a:lnTo>
                        <a:pt x="94" y="187"/>
                      </a:lnTo>
                      <a:lnTo>
                        <a:pt x="94" y="0"/>
                      </a:lnTo>
                      <a:lnTo>
                        <a:pt x="0" y="2"/>
                      </a:lnTo>
                      <a:lnTo>
                        <a:pt x="0" y="2"/>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4" name="Freeform 101">
                  <a:extLst>
                    <a:ext uri="{FF2B5EF4-FFF2-40B4-BE49-F238E27FC236}">
                      <a16:creationId xmlns:a16="http://schemas.microsoft.com/office/drawing/2014/main" id="{C7C1E2AB-8CC1-4A46-9369-1962D5EB62C4}"/>
                    </a:ext>
                  </a:extLst>
                </p:cNvPr>
                <p:cNvSpPr>
                  <a:spLocks/>
                </p:cNvSpPr>
                <p:nvPr/>
              </p:nvSpPr>
              <p:spPr bwMode="auto">
                <a:xfrm>
                  <a:off x="2773" y="3340"/>
                  <a:ext cx="48" cy="214"/>
                </a:xfrm>
                <a:custGeom>
                  <a:avLst/>
                  <a:gdLst>
                    <a:gd name="T0" fmla="*/ 54 w 54"/>
                    <a:gd name="T1" fmla="*/ 0 h 240"/>
                    <a:gd name="T2" fmla="*/ 54 w 54"/>
                    <a:gd name="T3" fmla="*/ 0 h 240"/>
                    <a:gd name="T4" fmla="*/ 0 w 54"/>
                    <a:gd name="T5" fmla="*/ 61 h 240"/>
                    <a:gd name="T6" fmla="*/ 0 w 54"/>
                    <a:gd name="T7" fmla="*/ 240 h 240"/>
                    <a:gd name="T8" fmla="*/ 54 w 54"/>
                    <a:gd name="T9" fmla="*/ 181 h 240"/>
                    <a:gd name="T10" fmla="*/ 54 w 54"/>
                    <a:gd name="T11" fmla="*/ 0 h 240"/>
                    <a:gd name="T12" fmla="*/ 54 w 54"/>
                    <a:gd name="T13" fmla="*/ 0 h 240"/>
                  </a:gdLst>
                  <a:ahLst/>
                  <a:cxnLst>
                    <a:cxn ang="0">
                      <a:pos x="T0" y="T1"/>
                    </a:cxn>
                    <a:cxn ang="0">
                      <a:pos x="T2" y="T3"/>
                    </a:cxn>
                    <a:cxn ang="0">
                      <a:pos x="T4" y="T5"/>
                    </a:cxn>
                    <a:cxn ang="0">
                      <a:pos x="T6" y="T7"/>
                    </a:cxn>
                    <a:cxn ang="0">
                      <a:pos x="T8" y="T9"/>
                    </a:cxn>
                    <a:cxn ang="0">
                      <a:pos x="T10" y="T11"/>
                    </a:cxn>
                    <a:cxn ang="0">
                      <a:pos x="T12" y="T13"/>
                    </a:cxn>
                  </a:cxnLst>
                  <a:rect l="0" t="0" r="r" b="b"/>
                  <a:pathLst>
                    <a:path w="54" h="240">
                      <a:moveTo>
                        <a:pt x="54" y="0"/>
                      </a:moveTo>
                      <a:lnTo>
                        <a:pt x="54" y="0"/>
                      </a:lnTo>
                      <a:lnTo>
                        <a:pt x="0" y="61"/>
                      </a:lnTo>
                      <a:lnTo>
                        <a:pt x="0" y="240"/>
                      </a:lnTo>
                      <a:lnTo>
                        <a:pt x="54" y="181"/>
                      </a:lnTo>
                      <a:lnTo>
                        <a:pt x="54" y="0"/>
                      </a:lnTo>
                      <a:lnTo>
                        <a:pt x="54"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5" name="Freeform 102">
                  <a:extLst>
                    <a:ext uri="{FF2B5EF4-FFF2-40B4-BE49-F238E27FC236}">
                      <a16:creationId xmlns:a16="http://schemas.microsoft.com/office/drawing/2014/main" id="{34C85AD4-AED5-734C-B8FF-1B596EFF5E68}"/>
                    </a:ext>
                  </a:extLst>
                </p:cNvPr>
                <p:cNvSpPr>
                  <a:spLocks/>
                </p:cNvSpPr>
                <p:nvPr/>
              </p:nvSpPr>
              <p:spPr bwMode="auto">
                <a:xfrm>
                  <a:off x="2773" y="3340"/>
                  <a:ext cx="48" cy="214"/>
                </a:xfrm>
                <a:custGeom>
                  <a:avLst/>
                  <a:gdLst>
                    <a:gd name="T0" fmla="*/ 54 w 54"/>
                    <a:gd name="T1" fmla="*/ 0 h 240"/>
                    <a:gd name="T2" fmla="*/ 54 w 54"/>
                    <a:gd name="T3" fmla="*/ 0 h 240"/>
                    <a:gd name="T4" fmla="*/ 0 w 54"/>
                    <a:gd name="T5" fmla="*/ 61 h 240"/>
                    <a:gd name="T6" fmla="*/ 0 w 54"/>
                    <a:gd name="T7" fmla="*/ 240 h 240"/>
                    <a:gd name="T8" fmla="*/ 54 w 54"/>
                    <a:gd name="T9" fmla="*/ 181 h 240"/>
                    <a:gd name="T10" fmla="*/ 54 w 54"/>
                    <a:gd name="T11" fmla="*/ 0 h 240"/>
                    <a:gd name="T12" fmla="*/ 54 w 54"/>
                    <a:gd name="T13" fmla="*/ 0 h 240"/>
                  </a:gdLst>
                  <a:ahLst/>
                  <a:cxnLst>
                    <a:cxn ang="0">
                      <a:pos x="T0" y="T1"/>
                    </a:cxn>
                    <a:cxn ang="0">
                      <a:pos x="T2" y="T3"/>
                    </a:cxn>
                    <a:cxn ang="0">
                      <a:pos x="T4" y="T5"/>
                    </a:cxn>
                    <a:cxn ang="0">
                      <a:pos x="T6" y="T7"/>
                    </a:cxn>
                    <a:cxn ang="0">
                      <a:pos x="T8" y="T9"/>
                    </a:cxn>
                    <a:cxn ang="0">
                      <a:pos x="T10" y="T11"/>
                    </a:cxn>
                    <a:cxn ang="0">
                      <a:pos x="T12" y="T13"/>
                    </a:cxn>
                  </a:cxnLst>
                  <a:rect l="0" t="0" r="r" b="b"/>
                  <a:pathLst>
                    <a:path w="54" h="240">
                      <a:moveTo>
                        <a:pt x="54" y="0"/>
                      </a:moveTo>
                      <a:lnTo>
                        <a:pt x="54" y="0"/>
                      </a:lnTo>
                      <a:lnTo>
                        <a:pt x="0" y="61"/>
                      </a:lnTo>
                      <a:lnTo>
                        <a:pt x="0" y="240"/>
                      </a:lnTo>
                      <a:lnTo>
                        <a:pt x="54" y="181"/>
                      </a:lnTo>
                      <a:lnTo>
                        <a:pt x="54" y="0"/>
                      </a:lnTo>
                      <a:lnTo>
                        <a:pt x="54"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6" name="Freeform 103">
                  <a:extLst>
                    <a:ext uri="{FF2B5EF4-FFF2-40B4-BE49-F238E27FC236}">
                      <a16:creationId xmlns:a16="http://schemas.microsoft.com/office/drawing/2014/main" id="{B6AA16BC-CD59-2842-8259-A88C63F8ABFA}"/>
                    </a:ext>
                  </a:extLst>
                </p:cNvPr>
                <p:cNvSpPr>
                  <a:spLocks/>
                </p:cNvSpPr>
                <p:nvPr/>
              </p:nvSpPr>
              <p:spPr bwMode="auto">
                <a:xfrm>
                  <a:off x="1122" y="1605"/>
                  <a:ext cx="48" cy="273"/>
                </a:xfrm>
                <a:custGeom>
                  <a:avLst/>
                  <a:gdLst>
                    <a:gd name="T0" fmla="*/ 0 w 53"/>
                    <a:gd name="T1" fmla="*/ 0 h 306"/>
                    <a:gd name="T2" fmla="*/ 0 w 53"/>
                    <a:gd name="T3" fmla="*/ 0 h 306"/>
                    <a:gd name="T4" fmla="*/ 53 w 53"/>
                    <a:gd name="T5" fmla="*/ 188 h 306"/>
                    <a:gd name="T6" fmla="*/ 36 w 53"/>
                    <a:gd name="T7" fmla="*/ 306 h 306"/>
                    <a:gd name="T8" fmla="*/ 0 w 53"/>
                    <a:gd name="T9" fmla="*/ 185 h 306"/>
                    <a:gd name="T10" fmla="*/ 0 w 53"/>
                    <a:gd name="T11" fmla="*/ 0 h 306"/>
                    <a:gd name="T12" fmla="*/ 0 w 53"/>
                    <a:gd name="T13" fmla="*/ 0 h 306"/>
                  </a:gdLst>
                  <a:ahLst/>
                  <a:cxnLst>
                    <a:cxn ang="0">
                      <a:pos x="T0" y="T1"/>
                    </a:cxn>
                    <a:cxn ang="0">
                      <a:pos x="T2" y="T3"/>
                    </a:cxn>
                    <a:cxn ang="0">
                      <a:pos x="T4" y="T5"/>
                    </a:cxn>
                    <a:cxn ang="0">
                      <a:pos x="T6" y="T7"/>
                    </a:cxn>
                    <a:cxn ang="0">
                      <a:pos x="T8" y="T9"/>
                    </a:cxn>
                    <a:cxn ang="0">
                      <a:pos x="T10" y="T11"/>
                    </a:cxn>
                    <a:cxn ang="0">
                      <a:pos x="T12" y="T13"/>
                    </a:cxn>
                  </a:cxnLst>
                  <a:rect l="0" t="0" r="r" b="b"/>
                  <a:pathLst>
                    <a:path w="53" h="306">
                      <a:moveTo>
                        <a:pt x="0" y="0"/>
                      </a:moveTo>
                      <a:lnTo>
                        <a:pt x="0" y="0"/>
                      </a:lnTo>
                      <a:lnTo>
                        <a:pt x="53" y="188"/>
                      </a:lnTo>
                      <a:lnTo>
                        <a:pt x="36" y="306"/>
                      </a:lnTo>
                      <a:lnTo>
                        <a:pt x="0" y="185"/>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7" name="Freeform 104">
                  <a:extLst>
                    <a:ext uri="{FF2B5EF4-FFF2-40B4-BE49-F238E27FC236}">
                      <a16:creationId xmlns:a16="http://schemas.microsoft.com/office/drawing/2014/main" id="{E5A2801C-22BF-844C-B368-E02A08B01C56}"/>
                    </a:ext>
                  </a:extLst>
                </p:cNvPr>
                <p:cNvSpPr>
                  <a:spLocks/>
                </p:cNvSpPr>
                <p:nvPr/>
              </p:nvSpPr>
              <p:spPr bwMode="auto">
                <a:xfrm>
                  <a:off x="1122" y="1605"/>
                  <a:ext cx="48" cy="273"/>
                </a:xfrm>
                <a:custGeom>
                  <a:avLst/>
                  <a:gdLst>
                    <a:gd name="T0" fmla="*/ 0 w 54"/>
                    <a:gd name="T1" fmla="*/ 0 h 306"/>
                    <a:gd name="T2" fmla="*/ 0 w 54"/>
                    <a:gd name="T3" fmla="*/ 0 h 306"/>
                    <a:gd name="T4" fmla="*/ 54 w 54"/>
                    <a:gd name="T5" fmla="*/ 188 h 306"/>
                    <a:gd name="T6" fmla="*/ 36 w 54"/>
                    <a:gd name="T7" fmla="*/ 306 h 306"/>
                    <a:gd name="T8" fmla="*/ 0 w 54"/>
                    <a:gd name="T9" fmla="*/ 185 h 306"/>
                    <a:gd name="T10" fmla="*/ 0 w 54"/>
                    <a:gd name="T11" fmla="*/ 0 h 306"/>
                    <a:gd name="T12" fmla="*/ 0 w 54"/>
                    <a:gd name="T13" fmla="*/ 0 h 306"/>
                  </a:gdLst>
                  <a:ahLst/>
                  <a:cxnLst>
                    <a:cxn ang="0">
                      <a:pos x="T0" y="T1"/>
                    </a:cxn>
                    <a:cxn ang="0">
                      <a:pos x="T2" y="T3"/>
                    </a:cxn>
                    <a:cxn ang="0">
                      <a:pos x="T4" y="T5"/>
                    </a:cxn>
                    <a:cxn ang="0">
                      <a:pos x="T6" y="T7"/>
                    </a:cxn>
                    <a:cxn ang="0">
                      <a:pos x="T8" y="T9"/>
                    </a:cxn>
                    <a:cxn ang="0">
                      <a:pos x="T10" y="T11"/>
                    </a:cxn>
                    <a:cxn ang="0">
                      <a:pos x="T12" y="T13"/>
                    </a:cxn>
                  </a:cxnLst>
                  <a:rect l="0" t="0" r="r" b="b"/>
                  <a:pathLst>
                    <a:path w="54" h="306">
                      <a:moveTo>
                        <a:pt x="0" y="0"/>
                      </a:moveTo>
                      <a:lnTo>
                        <a:pt x="0" y="0"/>
                      </a:lnTo>
                      <a:lnTo>
                        <a:pt x="54" y="188"/>
                      </a:lnTo>
                      <a:lnTo>
                        <a:pt x="36" y="306"/>
                      </a:lnTo>
                      <a:lnTo>
                        <a:pt x="0" y="185"/>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8" name="Freeform 105">
                  <a:extLst>
                    <a:ext uri="{FF2B5EF4-FFF2-40B4-BE49-F238E27FC236}">
                      <a16:creationId xmlns:a16="http://schemas.microsoft.com/office/drawing/2014/main" id="{49F2F301-91CB-744D-B12C-11D7C09A254D}"/>
                    </a:ext>
                  </a:extLst>
                </p:cNvPr>
                <p:cNvSpPr>
                  <a:spLocks/>
                </p:cNvSpPr>
                <p:nvPr/>
              </p:nvSpPr>
              <p:spPr bwMode="auto">
                <a:xfrm>
                  <a:off x="1122" y="2318"/>
                  <a:ext cx="60" cy="237"/>
                </a:xfrm>
                <a:custGeom>
                  <a:avLst/>
                  <a:gdLst>
                    <a:gd name="T0" fmla="*/ 0 w 67"/>
                    <a:gd name="T1" fmla="*/ 0 h 266"/>
                    <a:gd name="T2" fmla="*/ 0 w 67"/>
                    <a:gd name="T3" fmla="*/ 0 h 266"/>
                    <a:gd name="T4" fmla="*/ 67 w 67"/>
                    <a:gd name="T5" fmla="*/ 98 h 266"/>
                    <a:gd name="T6" fmla="*/ 53 w 67"/>
                    <a:gd name="T7" fmla="*/ 163 h 266"/>
                    <a:gd name="T8" fmla="*/ 53 w 67"/>
                    <a:gd name="T9" fmla="*/ 266 h 266"/>
                    <a:gd name="T10" fmla="*/ 0 w 67"/>
                    <a:gd name="T11" fmla="*/ 191 h 266"/>
                    <a:gd name="T12" fmla="*/ 0 w 67"/>
                    <a:gd name="T13" fmla="*/ 0 h 266"/>
                    <a:gd name="T14" fmla="*/ 0 w 67"/>
                    <a:gd name="T15" fmla="*/ 0 h 2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66">
                      <a:moveTo>
                        <a:pt x="0" y="0"/>
                      </a:moveTo>
                      <a:lnTo>
                        <a:pt x="0" y="0"/>
                      </a:lnTo>
                      <a:lnTo>
                        <a:pt x="67" y="98"/>
                      </a:lnTo>
                      <a:lnTo>
                        <a:pt x="53" y="163"/>
                      </a:lnTo>
                      <a:lnTo>
                        <a:pt x="53" y="266"/>
                      </a:lnTo>
                      <a:lnTo>
                        <a:pt x="0" y="191"/>
                      </a:lnTo>
                      <a:lnTo>
                        <a:pt x="0" y="0"/>
                      </a:lnTo>
                      <a:lnTo>
                        <a:pt x="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99" name="Freeform 106">
                  <a:extLst>
                    <a:ext uri="{FF2B5EF4-FFF2-40B4-BE49-F238E27FC236}">
                      <a16:creationId xmlns:a16="http://schemas.microsoft.com/office/drawing/2014/main" id="{303C5296-D8D3-C749-9642-BE3C7915B076}"/>
                    </a:ext>
                  </a:extLst>
                </p:cNvPr>
                <p:cNvSpPr>
                  <a:spLocks/>
                </p:cNvSpPr>
                <p:nvPr/>
              </p:nvSpPr>
              <p:spPr bwMode="auto">
                <a:xfrm>
                  <a:off x="1122" y="2318"/>
                  <a:ext cx="60" cy="237"/>
                </a:xfrm>
                <a:custGeom>
                  <a:avLst/>
                  <a:gdLst>
                    <a:gd name="T0" fmla="*/ 0 w 67"/>
                    <a:gd name="T1" fmla="*/ 0 h 266"/>
                    <a:gd name="T2" fmla="*/ 0 w 67"/>
                    <a:gd name="T3" fmla="*/ 0 h 266"/>
                    <a:gd name="T4" fmla="*/ 67 w 67"/>
                    <a:gd name="T5" fmla="*/ 98 h 266"/>
                    <a:gd name="T6" fmla="*/ 53 w 67"/>
                    <a:gd name="T7" fmla="*/ 163 h 266"/>
                    <a:gd name="T8" fmla="*/ 53 w 67"/>
                    <a:gd name="T9" fmla="*/ 266 h 266"/>
                    <a:gd name="T10" fmla="*/ 0 w 67"/>
                    <a:gd name="T11" fmla="*/ 191 h 266"/>
                    <a:gd name="T12" fmla="*/ 0 w 67"/>
                    <a:gd name="T13" fmla="*/ 0 h 266"/>
                    <a:gd name="T14" fmla="*/ 0 w 67"/>
                    <a:gd name="T15" fmla="*/ 0 h 2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66">
                      <a:moveTo>
                        <a:pt x="0" y="0"/>
                      </a:moveTo>
                      <a:lnTo>
                        <a:pt x="0" y="0"/>
                      </a:lnTo>
                      <a:lnTo>
                        <a:pt x="67" y="98"/>
                      </a:lnTo>
                      <a:lnTo>
                        <a:pt x="53" y="163"/>
                      </a:lnTo>
                      <a:lnTo>
                        <a:pt x="53" y="266"/>
                      </a:lnTo>
                      <a:lnTo>
                        <a:pt x="0" y="191"/>
                      </a:lnTo>
                      <a:lnTo>
                        <a:pt x="0" y="0"/>
                      </a:lnTo>
                      <a:lnTo>
                        <a:pt x="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0" name="Freeform 107">
                  <a:extLst>
                    <a:ext uri="{FF2B5EF4-FFF2-40B4-BE49-F238E27FC236}">
                      <a16:creationId xmlns:a16="http://schemas.microsoft.com/office/drawing/2014/main" id="{3A5CBA6E-A3AE-7048-A2E0-C20EB5B94D21}"/>
                    </a:ext>
                  </a:extLst>
                </p:cNvPr>
                <p:cNvSpPr>
                  <a:spLocks/>
                </p:cNvSpPr>
                <p:nvPr/>
              </p:nvSpPr>
              <p:spPr bwMode="auto">
                <a:xfrm>
                  <a:off x="4020" y="1783"/>
                  <a:ext cx="237" cy="190"/>
                </a:xfrm>
                <a:custGeom>
                  <a:avLst/>
                  <a:gdLst>
                    <a:gd name="T0" fmla="*/ 0 w 267"/>
                    <a:gd name="T1" fmla="*/ 30 h 213"/>
                    <a:gd name="T2" fmla="*/ 0 w 267"/>
                    <a:gd name="T3" fmla="*/ 30 h 213"/>
                    <a:gd name="T4" fmla="*/ 267 w 267"/>
                    <a:gd name="T5" fmla="*/ 0 h 213"/>
                    <a:gd name="T6" fmla="*/ 267 w 267"/>
                    <a:gd name="T7" fmla="*/ 177 h 213"/>
                    <a:gd name="T8" fmla="*/ 0 w 267"/>
                    <a:gd name="T9" fmla="*/ 213 h 213"/>
                    <a:gd name="T10" fmla="*/ 0 w 267"/>
                    <a:gd name="T11" fmla="*/ 30 h 213"/>
                    <a:gd name="T12" fmla="*/ 0 w 267"/>
                    <a:gd name="T13" fmla="*/ 30 h 213"/>
                  </a:gdLst>
                  <a:ahLst/>
                  <a:cxnLst>
                    <a:cxn ang="0">
                      <a:pos x="T0" y="T1"/>
                    </a:cxn>
                    <a:cxn ang="0">
                      <a:pos x="T2" y="T3"/>
                    </a:cxn>
                    <a:cxn ang="0">
                      <a:pos x="T4" y="T5"/>
                    </a:cxn>
                    <a:cxn ang="0">
                      <a:pos x="T6" y="T7"/>
                    </a:cxn>
                    <a:cxn ang="0">
                      <a:pos x="T8" y="T9"/>
                    </a:cxn>
                    <a:cxn ang="0">
                      <a:pos x="T10" y="T11"/>
                    </a:cxn>
                    <a:cxn ang="0">
                      <a:pos x="T12" y="T13"/>
                    </a:cxn>
                  </a:cxnLst>
                  <a:rect l="0" t="0" r="r" b="b"/>
                  <a:pathLst>
                    <a:path w="267" h="213">
                      <a:moveTo>
                        <a:pt x="0" y="30"/>
                      </a:moveTo>
                      <a:lnTo>
                        <a:pt x="0" y="30"/>
                      </a:lnTo>
                      <a:lnTo>
                        <a:pt x="267" y="0"/>
                      </a:lnTo>
                      <a:lnTo>
                        <a:pt x="267" y="177"/>
                      </a:lnTo>
                      <a:lnTo>
                        <a:pt x="0" y="213"/>
                      </a:lnTo>
                      <a:lnTo>
                        <a:pt x="0" y="30"/>
                      </a:lnTo>
                      <a:lnTo>
                        <a:pt x="0" y="3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1" name="Freeform 108">
                  <a:extLst>
                    <a:ext uri="{FF2B5EF4-FFF2-40B4-BE49-F238E27FC236}">
                      <a16:creationId xmlns:a16="http://schemas.microsoft.com/office/drawing/2014/main" id="{8A87945B-8F47-3745-9FA4-B7924C1289EF}"/>
                    </a:ext>
                  </a:extLst>
                </p:cNvPr>
                <p:cNvSpPr>
                  <a:spLocks/>
                </p:cNvSpPr>
                <p:nvPr/>
              </p:nvSpPr>
              <p:spPr bwMode="auto">
                <a:xfrm>
                  <a:off x="4020" y="1783"/>
                  <a:ext cx="237" cy="190"/>
                </a:xfrm>
                <a:custGeom>
                  <a:avLst/>
                  <a:gdLst>
                    <a:gd name="T0" fmla="*/ 0 w 267"/>
                    <a:gd name="T1" fmla="*/ 30 h 213"/>
                    <a:gd name="T2" fmla="*/ 0 w 267"/>
                    <a:gd name="T3" fmla="*/ 30 h 213"/>
                    <a:gd name="T4" fmla="*/ 267 w 267"/>
                    <a:gd name="T5" fmla="*/ 0 h 213"/>
                    <a:gd name="T6" fmla="*/ 267 w 267"/>
                    <a:gd name="T7" fmla="*/ 177 h 213"/>
                    <a:gd name="T8" fmla="*/ 0 w 267"/>
                    <a:gd name="T9" fmla="*/ 213 h 213"/>
                    <a:gd name="T10" fmla="*/ 0 w 267"/>
                    <a:gd name="T11" fmla="*/ 30 h 213"/>
                    <a:gd name="T12" fmla="*/ 0 w 267"/>
                    <a:gd name="T13" fmla="*/ 30 h 213"/>
                  </a:gdLst>
                  <a:ahLst/>
                  <a:cxnLst>
                    <a:cxn ang="0">
                      <a:pos x="T0" y="T1"/>
                    </a:cxn>
                    <a:cxn ang="0">
                      <a:pos x="T2" y="T3"/>
                    </a:cxn>
                    <a:cxn ang="0">
                      <a:pos x="T4" y="T5"/>
                    </a:cxn>
                    <a:cxn ang="0">
                      <a:pos x="T6" y="T7"/>
                    </a:cxn>
                    <a:cxn ang="0">
                      <a:pos x="T8" y="T9"/>
                    </a:cxn>
                    <a:cxn ang="0">
                      <a:pos x="T10" y="T11"/>
                    </a:cxn>
                    <a:cxn ang="0">
                      <a:pos x="T12" y="T13"/>
                    </a:cxn>
                  </a:cxnLst>
                  <a:rect l="0" t="0" r="r" b="b"/>
                  <a:pathLst>
                    <a:path w="267" h="213">
                      <a:moveTo>
                        <a:pt x="0" y="30"/>
                      </a:moveTo>
                      <a:lnTo>
                        <a:pt x="0" y="30"/>
                      </a:lnTo>
                      <a:lnTo>
                        <a:pt x="267" y="0"/>
                      </a:lnTo>
                      <a:lnTo>
                        <a:pt x="267" y="177"/>
                      </a:lnTo>
                      <a:lnTo>
                        <a:pt x="0" y="213"/>
                      </a:lnTo>
                      <a:lnTo>
                        <a:pt x="0" y="30"/>
                      </a:lnTo>
                      <a:lnTo>
                        <a:pt x="0" y="3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2" name="Freeform 109">
                  <a:extLst>
                    <a:ext uri="{FF2B5EF4-FFF2-40B4-BE49-F238E27FC236}">
                      <a16:creationId xmlns:a16="http://schemas.microsoft.com/office/drawing/2014/main" id="{2498D01F-44A7-DA4B-A711-0E1D2E0FCA63}"/>
                    </a:ext>
                  </a:extLst>
                </p:cNvPr>
                <p:cNvSpPr>
                  <a:spLocks/>
                </p:cNvSpPr>
                <p:nvPr/>
              </p:nvSpPr>
              <p:spPr bwMode="auto">
                <a:xfrm>
                  <a:off x="3592" y="1569"/>
                  <a:ext cx="143" cy="179"/>
                </a:xfrm>
                <a:custGeom>
                  <a:avLst/>
                  <a:gdLst>
                    <a:gd name="T0" fmla="*/ 160 w 160"/>
                    <a:gd name="T1" fmla="*/ 0 h 200"/>
                    <a:gd name="T2" fmla="*/ 160 w 160"/>
                    <a:gd name="T3" fmla="*/ 0 h 200"/>
                    <a:gd name="T4" fmla="*/ 19 w 160"/>
                    <a:gd name="T5" fmla="*/ 122 h 200"/>
                    <a:gd name="T6" fmla="*/ 0 w 160"/>
                    <a:gd name="T7" fmla="*/ 192 h 200"/>
                    <a:gd name="T8" fmla="*/ 128 w 160"/>
                    <a:gd name="T9" fmla="*/ 152 h 200"/>
                    <a:gd name="T10" fmla="*/ 160 w 160"/>
                    <a:gd name="T11" fmla="*/ 200 h 200"/>
                    <a:gd name="T12" fmla="*/ 160 w 160"/>
                    <a:gd name="T13" fmla="*/ 0 h 200"/>
                    <a:gd name="T14" fmla="*/ 160 w 160"/>
                    <a:gd name="T15" fmla="*/ 0 h 2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200">
                      <a:moveTo>
                        <a:pt x="160" y="0"/>
                      </a:moveTo>
                      <a:lnTo>
                        <a:pt x="160" y="0"/>
                      </a:lnTo>
                      <a:lnTo>
                        <a:pt x="19" y="122"/>
                      </a:lnTo>
                      <a:lnTo>
                        <a:pt x="0" y="192"/>
                      </a:lnTo>
                      <a:lnTo>
                        <a:pt x="128" y="152"/>
                      </a:lnTo>
                      <a:lnTo>
                        <a:pt x="160" y="200"/>
                      </a:lnTo>
                      <a:lnTo>
                        <a:pt x="160" y="0"/>
                      </a:lnTo>
                      <a:lnTo>
                        <a:pt x="16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3" name="Freeform 110">
                  <a:extLst>
                    <a:ext uri="{FF2B5EF4-FFF2-40B4-BE49-F238E27FC236}">
                      <a16:creationId xmlns:a16="http://schemas.microsoft.com/office/drawing/2014/main" id="{7CE9E695-45CC-EA47-A583-3DCD0F5B20E0}"/>
                    </a:ext>
                  </a:extLst>
                </p:cNvPr>
                <p:cNvSpPr>
                  <a:spLocks/>
                </p:cNvSpPr>
                <p:nvPr/>
              </p:nvSpPr>
              <p:spPr bwMode="auto">
                <a:xfrm>
                  <a:off x="3592" y="1569"/>
                  <a:ext cx="143" cy="179"/>
                </a:xfrm>
                <a:custGeom>
                  <a:avLst/>
                  <a:gdLst>
                    <a:gd name="T0" fmla="*/ 160 w 160"/>
                    <a:gd name="T1" fmla="*/ 0 h 200"/>
                    <a:gd name="T2" fmla="*/ 160 w 160"/>
                    <a:gd name="T3" fmla="*/ 0 h 200"/>
                    <a:gd name="T4" fmla="*/ 19 w 160"/>
                    <a:gd name="T5" fmla="*/ 122 h 200"/>
                    <a:gd name="T6" fmla="*/ 0 w 160"/>
                    <a:gd name="T7" fmla="*/ 192 h 200"/>
                    <a:gd name="T8" fmla="*/ 128 w 160"/>
                    <a:gd name="T9" fmla="*/ 152 h 200"/>
                    <a:gd name="T10" fmla="*/ 160 w 160"/>
                    <a:gd name="T11" fmla="*/ 200 h 200"/>
                    <a:gd name="T12" fmla="*/ 160 w 160"/>
                    <a:gd name="T13" fmla="*/ 0 h 200"/>
                    <a:gd name="T14" fmla="*/ 160 w 160"/>
                    <a:gd name="T15" fmla="*/ 0 h 2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200">
                      <a:moveTo>
                        <a:pt x="160" y="0"/>
                      </a:moveTo>
                      <a:lnTo>
                        <a:pt x="160" y="0"/>
                      </a:lnTo>
                      <a:lnTo>
                        <a:pt x="19" y="122"/>
                      </a:lnTo>
                      <a:lnTo>
                        <a:pt x="0" y="192"/>
                      </a:lnTo>
                      <a:lnTo>
                        <a:pt x="128" y="152"/>
                      </a:lnTo>
                      <a:lnTo>
                        <a:pt x="160" y="200"/>
                      </a:lnTo>
                      <a:lnTo>
                        <a:pt x="160" y="0"/>
                      </a:lnTo>
                      <a:lnTo>
                        <a:pt x="16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4" name="Freeform 111">
                  <a:extLst>
                    <a:ext uri="{FF2B5EF4-FFF2-40B4-BE49-F238E27FC236}">
                      <a16:creationId xmlns:a16="http://schemas.microsoft.com/office/drawing/2014/main" id="{5262A005-553F-B645-9625-6C5EBE9686EA}"/>
                    </a:ext>
                  </a:extLst>
                </p:cNvPr>
                <p:cNvSpPr>
                  <a:spLocks/>
                </p:cNvSpPr>
                <p:nvPr/>
              </p:nvSpPr>
              <p:spPr bwMode="auto">
                <a:xfrm>
                  <a:off x="3890" y="1664"/>
                  <a:ext cx="71" cy="95"/>
                </a:xfrm>
                <a:custGeom>
                  <a:avLst/>
                  <a:gdLst>
                    <a:gd name="T0" fmla="*/ 80 w 80"/>
                    <a:gd name="T1" fmla="*/ 0 h 107"/>
                    <a:gd name="T2" fmla="*/ 80 w 80"/>
                    <a:gd name="T3" fmla="*/ 0 h 107"/>
                    <a:gd name="T4" fmla="*/ 0 w 80"/>
                    <a:gd name="T5" fmla="*/ 73 h 107"/>
                    <a:gd name="T6" fmla="*/ 80 w 80"/>
                    <a:gd name="T7" fmla="*/ 107 h 107"/>
                    <a:gd name="T8" fmla="*/ 80 w 80"/>
                    <a:gd name="T9" fmla="*/ 0 h 107"/>
                    <a:gd name="T10" fmla="*/ 80 w 80"/>
                    <a:gd name="T11" fmla="*/ 0 h 107"/>
                  </a:gdLst>
                  <a:ahLst/>
                  <a:cxnLst>
                    <a:cxn ang="0">
                      <a:pos x="T0" y="T1"/>
                    </a:cxn>
                    <a:cxn ang="0">
                      <a:pos x="T2" y="T3"/>
                    </a:cxn>
                    <a:cxn ang="0">
                      <a:pos x="T4" y="T5"/>
                    </a:cxn>
                    <a:cxn ang="0">
                      <a:pos x="T6" y="T7"/>
                    </a:cxn>
                    <a:cxn ang="0">
                      <a:pos x="T8" y="T9"/>
                    </a:cxn>
                    <a:cxn ang="0">
                      <a:pos x="T10" y="T11"/>
                    </a:cxn>
                  </a:cxnLst>
                  <a:rect l="0" t="0" r="r" b="b"/>
                  <a:pathLst>
                    <a:path w="80" h="107">
                      <a:moveTo>
                        <a:pt x="80" y="0"/>
                      </a:moveTo>
                      <a:lnTo>
                        <a:pt x="80" y="0"/>
                      </a:lnTo>
                      <a:lnTo>
                        <a:pt x="0" y="73"/>
                      </a:lnTo>
                      <a:lnTo>
                        <a:pt x="80" y="107"/>
                      </a:lnTo>
                      <a:lnTo>
                        <a:pt x="80" y="0"/>
                      </a:lnTo>
                      <a:lnTo>
                        <a:pt x="8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5" name="Freeform 112">
                  <a:extLst>
                    <a:ext uri="{FF2B5EF4-FFF2-40B4-BE49-F238E27FC236}">
                      <a16:creationId xmlns:a16="http://schemas.microsoft.com/office/drawing/2014/main" id="{0D958D87-F018-2541-BD14-D7B811003444}"/>
                    </a:ext>
                  </a:extLst>
                </p:cNvPr>
                <p:cNvSpPr>
                  <a:spLocks/>
                </p:cNvSpPr>
                <p:nvPr/>
              </p:nvSpPr>
              <p:spPr bwMode="auto">
                <a:xfrm>
                  <a:off x="3890" y="1664"/>
                  <a:ext cx="71" cy="95"/>
                </a:xfrm>
                <a:custGeom>
                  <a:avLst/>
                  <a:gdLst>
                    <a:gd name="T0" fmla="*/ 80 w 80"/>
                    <a:gd name="T1" fmla="*/ 0 h 107"/>
                    <a:gd name="T2" fmla="*/ 80 w 80"/>
                    <a:gd name="T3" fmla="*/ 0 h 107"/>
                    <a:gd name="T4" fmla="*/ 0 w 80"/>
                    <a:gd name="T5" fmla="*/ 73 h 107"/>
                    <a:gd name="T6" fmla="*/ 80 w 80"/>
                    <a:gd name="T7" fmla="*/ 107 h 107"/>
                    <a:gd name="T8" fmla="*/ 80 w 80"/>
                    <a:gd name="T9" fmla="*/ 0 h 107"/>
                    <a:gd name="T10" fmla="*/ 80 w 80"/>
                    <a:gd name="T11" fmla="*/ 0 h 107"/>
                  </a:gdLst>
                  <a:ahLst/>
                  <a:cxnLst>
                    <a:cxn ang="0">
                      <a:pos x="T0" y="T1"/>
                    </a:cxn>
                    <a:cxn ang="0">
                      <a:pos x="T2" y="T3"/>
                    </a:cxn>
                    <a:cxn ang="0">
                      <a:pos x="T4" y="T5"/>
                    </a:cxn>
                    <a:cxn ang="0">
                      <a:pos x="T6" y="T7"/>
                    </a:cxn>
                    <a:cxn ang="0">
                      <a:pos x="T8" y="T9"/>
                    </a:cxn>
                    <a:cxn ang="0">
                      <a:pos x="T10" y="T11"/>
                    </a:cxn>
                  </a:cxnLst>
                  <a:rect l="0" t="0" r="r" b="b"/>
                  <a:pathLst>
                    <a:path w="80" h="107">
                      <a:moveTo>
                        <a:pt x="80" y="0"/>
                      </a:moveTo>
                      <a:lnTo>
                        <a:pt x="80" y="0"/>
                      </a:lnTo>
                      <a:lnTo>
                        <a:pt x="0" y="73"/>
                      </a:lnTo>
                      <a:lnTo>
                        <a:pt x="80" y="107"/>
                      </a:lnTo>
                      <a:lnTo>
                        <a:pt x="80" y="0"/>
                      </a:lnTo>
                      <a:lnTo>
                        <a:pt x="8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6" name="Freeform 113">
                  <a:extLst>
                    <a:ext uri="{FF2B5EF4-FFF2-40B4-BE49-F238E27FC236}">
                      <a16:creationId xmlns:a16="http://schemas.microsoft.com/office/drawing/2014/main" id="{848DA366-0AA4-7243-8A8B-5EAD3A54AD0B}"/>
                    </a:ext>
                  </a:extLst>
                </p:cNvPr>
                <p:cNvSpPr>
                  <a:spLocks/>
                </p:cNvSpPr>
                <p:nvPr/>
              </p:nvSpPr>
              <p:spPr bwMode="auto">
                <a:xfrm>
                  <a:off x="3972" y="1902"/>
                  <a:ext cx="48" cy="238"/>
                </a:xfrm>
                <a:custGeom>
                  <a:avLst/>
                  <a:gdLst>
                    <a:gd name="T0" fmla="*/ 53 w 53"/>
                    <a:gd name="T1" fmla="*/ 0 h 267"/>
                    <a:gd name="T2" fmla="*/ 53 w 53"/>
                    <a:gd name="T3" fmla="*/ 0 h 267"/>
                    <a:gd name="T4" fmla="*/ 0 w 53"/>
                    <a:gd name="T5" fmla="*/ 73 h 267"/>
                    <a:gd name="T6" fmla="*/ 0 w 53"/>
                    <a:gd name="T7" fmla="*/ 267 h 267"/>
                    <a:gd name="T8" fmla="*/ 53 w 53"/>
                    <a:gd name="T9" fmla="*/ 187 h 267"/>
                    <a:gd name="T10" fmla="*/ 53 w 53"/>
                    <a:gd name="T11" fmla="*/ 0 h 267"/>
                    <a:gd name="T12" fmla="*/ 53 w 53"/>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53" h="267">
                      <a:moveTo>
                        <a:pt x="53" y="0"/>
                      </a:moveTo>
                      <a:lnTo>
                        <a:pt x="53" y="0"/>
                      </a:lnTo>
                      <a:lnTo>
                        <a:pt x="0" y="73"/>
                      </a:lnTo>
                      <a:lnTo>
                        <a:pt x="0" y="267"/>
                      </a:lnTo>
                      <a:lnTo>
                        <a:pt x="53" y="187"/>
                      </a:lnTo>
                      <a:lnTo>
                        <a:pt x="53" y="0"/>
                      </a:lnTo>
                      <a:lnTo>
                        <a:pt x="53"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7" name="Freeform 114">
                  <a:extLst>
                    <a:ext uri="{FF2B5EF4-FFF2-40B4-BE49-F238E27FC236}">
                      <a16:creationId xmlns:a16="http://schemas.microsoft.com/office/drawing/2014/main" id="{B6CBF645-4164-FB48-9D5B-AB6EAAF233E1}"/>
                    </a:ext>
                  </a:extLst>
                </p:cNvPr>
                <p:cNvSpPr>
                  <a:spLocks/>
                </p:cNvSpPr>
                <p:nvPr/>
              </p:nvSpPr>
              <p:spPr bwMode="auto">
                <a:xfrm>
                  <a:off x="3972" y="1902"/>
                  <a:ext cx="48" cy="238"/>
                </a:xfrm>
                <a:custGeom>
                  <a:avLst/>
                  <a:gdLst>
                    <a:gd name="T0" fmla="*/ 53 w 53"/>
                    <a:gd name="T1" fmla="*/ 0 h 267"/>
                    <a:gd name="T2" fmla="*/ 53 w 53"/>
                    <a:gd name="T3" fmla="*/ 0 h 267"/>
                    <a:gd name="T4" fmla="*/ 0 w 53"/>
                    <a:gd name="T5" fmla="*/ 73 h 267"/>
                    <a:gd name="T6" fmla="*/ 0 w 53"/>
                    <a:gd name="T7" fmla="*/ 267 h 267"/>
                    <a:gd name="T8" fmla="*/ 53 w 53"/>
                    <a:gd name="T9" fmla="*/ 187 h 267"/>
                    <a:gd name="T10" fmla="*/ 53 w 53"/>
                    <a:gd name="T11" fmla="*/ 0 h 267"/>
                    <a:gd name="T12" fmla="*/ 53 w 53"/>
                    <a:gd name="T13" fmla="*/ 0 h 267"/>
                  </a:gdLst>
                  <a:ahLst/>
                  <a:cxnLst>
                    <a:cxn ang="0">
                      <a:pos x="T0" y="T1"/>
                    </a:cxn>
                    <a:cxn ang="0">
                      <a:pos x="T2" y="T3"/>
                    </a:cxn>
                    <a:cxn ang="0">
                      <a:pos x="T4" y="T5"/>
                    </a:cxn>
                    <a:cxn ang="0">
                      <a:pos x="T6" y="T7"/>
                    </a:cxn>
                    <a:cxn ang="0">
                      <a:pos x="T8" y="T9"/>
                    </a:cxn>
                    <a:cxn ang="0">
                      <a:pos x="T10" y="T11"/>
                    </a:cxn>
                    <a:cxn ang="0">
                      <a:pos x="T12" y="T13"/>
                    </a:cxn>
                  </a:cxnLst>
                  <a:rect l="0" t="0" r="r" b="b"/>
                  <a:pathLst>
                    <a:path w="53" h="267">
                      <a:moveTo>
                        <a:pt x="53" y="0"/>
                      </a:moveTo>
                      <a:lnTo>
                        <a:pt x="53" y="0"/>
                      </a:lnTo>
                      <a:lnTo>
                        <a:pt x="0" y="73"/>
                      </a:lnTo>
                      <a:lnTo>
                        <a:pt x="0" y="267"/>
                      </a:lnTo>
                      <a:lnTo>
                        <a:pt x="53" y="187"/>
                      </a:lnTo>
                      <a:lnTo>
                        <a:pt x="53" y="0"/>
                      </a:lnTo>
                      <a:lnTo>
                        <a:pt x="53"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8" name="Freeform 115">
                  <a:extLst>
                    <a:ext uri="{FF2B5EF4-FFF2-40B4-BE49-F238E27FC236}">
                      <a16:creationId xmlns:a16="http://schemas.microsoft.com/office/drawing/2014/main" id="{DE567311-A694-2A44-8452-FC4BD633FB5B}"/>
                    </a:ext>
                  </a:extLst>
                </p:cNvPr>
                <p:cNvSpPr>
                  <a:spLocks/>
                </p:cNvSpPr>
                <p:nvPr/>
              </p:nvSpPr>
              <p:spPr bwMode="auto">
                <a:xfrm>
                  <a:off x="4257" y="1949"/>
                  <a:ext cx="72" cy="84"/>
                </a:xfrm>
                <a:custGeom>
                  <a:avLst/>
                  <a:gdLst>
                    <a:gd name="T0" fmla="*/ 80 w 80"/>
                    <a:gd name="T1" fmla="*/ 0 h 94"/>
                    <a:gd name="T2" fmla="*/ 80 w 80"/>
                    <a:gd name="T3" fmla="*/ 0 h 94"/>
                    <a:gd name="T4" fmla="*/ 0 w 80"/>
                    <a:gd name="T5" fmla="*/ 66 h 94"/>
                    <a:gd name="T6" fmla="*/ 23 w 80"/>
                    <a:gd name="T7" fmla="*/ 94 h 94"/>
                    <a:gd name="T8" fmla="*/ 80 w 80"/>
                    <a:gd name="T9" fmla="*/ 66 h 94"/>
                    <a:gd name="T10" fmla="*/ 80 w 80"/>
                    <a:gd name="T11" fmla="*/ 0 h 94"/>
                    <a:gd name="T12" fmla="*/ 80 w 80"/>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80" h="94">
                      <a:moveTo>
                        <a:pt x="80" y="0"/>
                      </a:moveTo>
                      <a:lnTo>
                        <a:pt x="80" y="0"/>
                      </a:lnTo>
                      <a:lnTo>
                        <a:pt x="0" y="66"/>
                      </a:lnTo>
                      <a:lnTo>
                        <a:pt x="23" y="94"/>
                      </a:lnTo>
                      <a:lnTo>
                        <a:pt x="80" y="66"/>
                      </a:lnTo>
                      <a:lnTo>
                        <a:pt x="80" y="0"/>
                      </a:lnTo>
                      <a:lnTo>
                        <a:pt x="8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9" name="Freeform 116">
                  <a:extLst>
                    <a:ext uri="{FF2B5EF4-FFF2-40B4-BE49-F238E27FC236}">
                      <a16:creationId xmlns:a16="http://schemas.microsoft.com/office/drawing/2014/main" id="{F5205328-0CA6-C447-ACAB-B8A7D45DED9C}"/>
                    </a:ext>
                  </a:extLst>
                </p:cNvPr>
                <p:cNvSpPr>
                  <a:spLocks/>
                </p:cNvSpPr>
                <p:nvPr/>
              </p:nvSpPr>
              <p:spPr bwMode="auto">
                <a:xfrm>
                  <a:off x="4257" y="1949"/>
                  <a:ext cx="72" cy="84"/>
                </a:xfrm>
                <a:custGeom>
                  <a:avLst/>
                  <a:gdLst>
                    <a:gd name="T0" fmla="*/ 80 w 80"/>
                    <a:gd name="T1" fmla="*/ 0 h 94"/>
                    <a:gd name="T2" fmla="*/ 80 w 80"/>
                    <a:gd name="T3" fmla="*/ 0 h 94"/>
                    <a:gd name="T4" fmla="*/ 0 w 80"/>
                    <a:gd name="T5" fmla="*/ 66 h 94"/>
                    <a:gd name="T6" fmla="*/ 23 w 80"/>
                    <a:gd name="T7" fmla="*/ 94 h 94"/>
                    <a:gd name="T8" fmla="*/ 80 w 80"/>
                    <a:gd name="T9" fmla="*/ 66 h 94"/>
                    <a:gd name="T10" fmla="*/ 80 w 80"/>
                    <a:gd name="T11" fmla="*/ 0 h 94"/>
                    <a:gd name="T12" fmla="*/ 80 w 80"/>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80" h="94">
                      <a:moveTo>
                        <a:pt x="80" y="0"/>
                      </a:moveTo>
                      <a:lnTo>
                        <a:pt x="80" y="0"/>
                      </a:lnTo>
                      <a:lnTo>
                        <a:pt x="0" y="66"/>
                      </a:lnTo>
                      <a:lnTo>
                        <a:pt x="23" y="94"/>
                      </a:lnTo>
                      <a:lnTo>
                        <a:pt x="80" y="66"/>
                      </a:lnTo>
                      <a:lnTo>
                        <a:pt x="80" y="0"/>
                      </a:lnTo>
                      <a:lnTo>
                        <a:pt x="8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0" name="Freeform 117">
                  <a:extLst>
                    <a:ext uri="{FF2B5EF4-FFF2-40B4-BE49-F238E27FC236}">
                      <a16:creationId xmlns:a16="http://schemas.microsoft.com/office/drawing/2014/main" id="{3F13AE97-AB8B-3748-9587-5277B8066B7B}"/>
                    </a:ext>
                  </a:extLst>
                </p:cNvPr>
                <p:cNvSpPr>
                  <a:spLocks/>
                </p:cNvSpPr>
                <p:nvPr/>
              </p:nvSpPr>
              <p:spPr bwMode="auto">
                <a:xfrm>
                  <a:off x="4305" y="2104"/>
                  <a:ext cx="71" cy="130"/>
                </a:xfrm>
                <a:custGeom>
                  <a:avLst/>
                  <a:gdLst>
                    <a:gd name="T0" fmla="*/ 80 w 80"/>
                    <a:gd name="T1" fmla="*/ 0 h 146"/>
                    <a:gd name="T2" fmla="*/ 80 w 80"/>
                    <a:gd name="T3" fmla="*/ 0 h 146"/>
                    <a:gd name="T4" fmla="*/ 0 w 80"/>
                    <a:gd name="T5" fmla="*/ 97 h 146"/>
                    <a:gd name="T6" fmla="*/ 0 w 80"/>
                    <a:gd name="T7" fmla="*/ 116 h 146"/>
                    <a:gd name="T8" fmla="*/ 60 w 80"/>
                    <a:gd name="T9" fmla="*/ 146 h 146"/>
                    <a:gd name="T10" fmla="*/ 80 w 80"/>
                    <a:gd name="T11" fmla="*/ 146 h 146"/>
                    <a:gd name="T12" fmla="*/ 80 w 80"/>
                    <a:gd name="T13" fmla="*/ 0 h 146"/>
                    <a:gd name="T14" fmla="*/ 80 w 80"/>
                    <a:gd name="T15" fmla="*/ 0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6">
                      <a:moveTo>
                        <a:pt x="80" y="0"/>
                      </a:moveTo>
                      <a:lnTo>
                        <a:pt x="80" y="0"/>
                      </a:lnTo>
                      <a:lnTo>
                        <a:pt x="0" y="97"/>
                      </a:lnTo>
                      <a:lnTo>
                        <a:pt x="0" y="116"/>
                      </a:lnTo>
                      <a:lnTo>
                        <a:pt x="60" y="146"/>
                      </a:lnTo>
                      <a:lnTo>
                        <a:pt x="80" y="146"/>
                      </a:lnTo>
                      <a:lnTo>
                        <a:pt x="80" y="0"/>
                      </a:lnTo>
                      <a:lnTo>
                        <a:pt x="80" y="0"/>
                      </a:lnTo>
                      <a:close/>
                    </a:path>
                  </a:pathLst>
                </a:custGeom>
                <a:solidFill>
                  <a:srgbClr val="9D9D9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1" name="Freeform 118">
                  <a:extLst>
                    <a:ext uri="{FF2B5EF4-FFF2-40B4-BE49-F238E27FC236}">
                      <a16:creationId xmlns:a16="http://schemas.microsoft.com/office/drawing/2014/main" id="{993B4689-ACEC-3B49-8B6A-227F9A0A5DBD}"/>
                    </a:ext>
                  </a:extLst>
                </p:cNvPr>
                <p:cNvSpPr>
                  <a:spLocks/>
                </p:cNvSpPr>
                <p:nvPr/>
              </p:nvSpPr>
              <p:spPr bwMode="auto">
                <a:xfrm>
                  <a:off x="4305" y="2104"/>
                  <a:ext cx="71" cy="130"/>
                </a:xfrm>
                <a:custGeom>
                  <a:avLst/>
                  <a:gdLst>
                    <a:gd name="T0" fmla="*/ 80 w 80"/>
                    <a:gd name="T1" fmla="*/ 0 h 146"/>
                    <a:gd name="T2" fmla="*/ 80 w 80"/>
                    <a:gd name="T3" fmla="*/ 0 h 146"/>
                    <a:gd name="T4" fmla="*/ 0 w 80"/>
                    <a:gd name="T5" fmla="*/ 97 h 146"/>
                    <a:gd name="T6" fmla="*/ 0 w 80"/>
                    <a:gd name="T7" fmla="*/ 116 h 146"/>
                    <a:gd name="T8" fmla="*/ 60 w 80"/>
                    <a:gd name="T9" fmla="*/ 146 h 146"/>
                    <a:gd name="T10" fmla="*/ 80 w 80"/>
                    <a:gd name="T11" fmla="*/ 146 h 146"/>
                    <a:gd name="T12" fmla="*/ 80 w 80"/>
                    <a:gd name="T13" fmla="*/ 0 h 146"/>
                    <a:gd name="T14" fmla="*/ 80 w 80"/>
                    <a:gd name="T15" fmla="*/ 0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6">
                      <a:moveTo>
                        <a:pt x="80" y="0"/>
                      </a:moveTo>
                      <a:lnTo>
                        <a:pt x="80" y="0"/>
                      </a:lnTo>
                      <a:lnTo>
                        <a:pt x="0" y="97"/>
                      </a:lnTo>
                      <a:lnTo>
                        <a:pt x="0" y="116"/>
                      </a:lnTo>
                      <a:lnTo>
                        <a:pt x="60" y="146"/>
                      </a:lnTo>
                      <a:lnTo>
                        <a:pt x="80" y="146"/>
                      </a:lnTo>
                      <a:lnTo>
                        <a:pt x="80" y="0"/>
                      </a:lnTo>
                      <a:lnTo>
                        <a:pt x="80" y="0"/>
                      </a:lnTo>
                      <a:close/>
                    </a:path>
                  </a:pathLst>
                </a:cu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2" name="Freeform 119">
                  <a:extLst>
                    <a:ext uri="{FF2B5EF4-FFF2-40B4-BE49-F238E27FC236}">
                      <a16:creationId xmlns:a16="http://schemas.microsoft.com/office/drawing/2014/main" id="{FA0CEFF2-0EDC-E540-86CC-A5F3327A6B5D}"/>
                    </a:ext>
                  </a:extLst>
                </p:cNvPr>
                <p:cNvSpPr>
                  <a:spLocks/>
                </p:cNvSpPr>
                <p:nvPr/>
              </p:nvSpPr>
              <p:spPr bwMode="auto">
                <a:xfrm>
                  <a:off x="4590" y="1890"/>
                  <a:ext cx="487" cy="404"/>
                </a:xfrm>
                <a:custGeom>
                  <a:avLst/>
                  <a:gdLst>
                    <a:gd name="T0" fmla="*/ 0 w 547"/>
                    <a:gd name="T1" fmla="*/ 286 h 453"/>
                    <a:gd name="T2" fmla="*/ 0 w 547"/>
                    <a:gd name="T3" fmla="*/ 286 h 453"/>
                    <a:gd name="T4" fmla="*/ 0 w 547"/>
                    <a:gd name="T5" fmla="*/ 334 h 453"/>
                    <a:gd name="T6" fmla="*/ 360 w 547"/>
                    <a:gd name="T7" fmla="*/ 334 h 453"/>
                    <a:gd name="T8" fmla="*/ 421 w 547"/>
                    <a:gd name="T9" fmla="*/ 420 h 453"/>
                    <a:gd name="T10" fmla="*/ 487 w 547"/>
                    <a:gd name="T11" fmla="*/ 430 h 453"/>
                    <a:gd name="T12" fmla="*/ 487 w 547"/>
                    <a:gd name="T13" fmla="*/ 453 h 453"/>
                    <a:gd name="T14" fmla="*/ 534 w 547"/>
                    <a:gd name="T15" fmla="*/ 419 h 453"/>
                    <a:gd name="T16" fmla="*/ 545 w 547"/>
                    <a:gd name="T17" fmla="*/ 319 h 453"/>
                    <a:gd name="T18" fmla="*/ 547 w 547"/>
                    <a:gd name="T19" fmla="*/ 267 h 453"/>
                    <a:gd name="T20" fmla="*/ 547 w 547"/>
                    <a:gd name="T21" fmla="*/ 162 h 453"/>
                    <a:gd name="T22" fmla="*/ 526 w 547"/>
                    <a:gd name="T23" fmla="*/ 145 h 453"/>
                    <a:gd name="T24" fmla="*/ 537 w 547"/>
                    <a:gd name="T25" fmla="*/ 0 h 453"/>
                    <a:gd name="T26" fmla="*/ 420 w 547"/>
                    <a:gd name="T27" fmla="*/ 0 h 453"/>
                    <a:gd name="T28" fmla="*/ 294 w 547"/>
                    <a:gd name="T29" fmla="*/ 116 h 453"/>
                    <a:gd name="T30" fmla="*/ 315 w 547"/>
                    <a:gd name="T31" fmla="*/ 155 h 453"/>
                    <a:gd name="T32" fmla="*/ 238 w 547"/>
                    <a:gd name="T33" fmla="*/ 208 h 453"/>
                    <a:gd name="T34" fmla="*/ 141 w 547"/>
                    <a:gd name="T35" fmla="*/ 196 h 453"/>
                    <a:gd name="T36" fmla="*/ 56 w 547"/>
                    <a:gd name="T37" fmla="*/ 196 h 453"/>
                    <a:gd name="T38" fmla="*/ 37 w 547"/>
                    <a:gd name="T39" fmla="*/ 249 h 453"/>
                    <a:gd name="T40" fmla="*/ 0 w 547"/>
                    <a:gd name="T41" fmla="*/ 286 h 453"/>
                    <a:gd name="T42" fmla="*/ 0 w 547"/>
                    <a:gd name="T43" fmla="*/ 286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453">
                      <a:moveTo>
                        <a:pt x="0" y="286"/>
                      </a:moveTo>
                      <a:lnTo>
                        <a:pt x="0" y="286"/>
                      </a:lnTo>
                      <a:lnTo>
                        <a:pt x="0" y="334"/>
                      </a:lnTo>
                      <a:lnTo>
                        <a:pt x="360" y="334"/>
                      </a:lnTo>
                      <a:lnTo>
                        <a:pt x="421" y="420"/>
                      </a:lnTo>
                      <a:lnTo>
                        <a:pt x="487" y="430"/>
                      </a:lnTo>
                      <a:lnTo>
                        <a:pt x="487" y="453"/>
                      </a:lnTo>
                      <a:lnTo>
                        <a:pt x="534" y="419"/>
                      </a:lnTo>
                      <a:lnTo>
                        <a:pt x="545" y="319"/>
                      </a:lnTo>
                      <a:lnTo>
                        <a:pt x="547" y="267"/>
                      </a:lnTo>
                      <a:lnTo>
                        <a:pt x="547" y="162"/>
                      </a:lnTo>
                      <a:lnTo>
                        <a:pt x="526" y="145"/>
                      </a:lnTo>
                      <a:lnTo>
                        <a:pt x="537" y="0"/>
                      </a:lnTo>
                      <a:lnTo>
                        <a:pt x="420" y="0"/>
                      </a:lnTo>
                      <a:lnTo>
                        <a:pt x="294" y="116"/>
                      </a:lnTo>
                      <a:lnTo>
                        <a:pt x="315" y="155"/>
                      </a:lnTo>
                      <a:lnTo>
                        <a:pt x="238" y="208"/>
                      </a:lnTo>
                      <a:lnTo>
                        <a:pt x="141" y="196"/>
                      </a:lnTo>
                      <a:lnTo>
                        <a:pt x="56" y="196"/>
                      </a:lnTo>
                      <a:lnTo>
                        <a:pt x="37" y="249"/>
                      </a:lnTo>
                      <a:lnTo>
                        <a:pt x="0" y="286"/>
                      </a:lnTo>
                      <a:lnTo>
                        <a:pt x="0" y="286"/>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3" name="Freeform 120">
                  <a:extLst>
                    <a:ext uri="{FF2B5EF4-FFF2-40B4-BE49-F238E27FC236}">
                      <a16:creationId xmlns:a16="http://schemas.microsoft.com/office/drawing/2014/main" id="{151CE194-4650-184F-BD39-C0A16D9B6521}"/>
                    </a:ext>
                  </a:extLst>
                </p:cNvPr>
                <p:cNvSpPr>
                  <a:spLocks/>
                </p:cNvSpPr>
                <p:nvPr/>
              </p:nvSpPr>
              <p:spPr bwMode="auto">
                <a:xfrm>
                  <a:off x="4590" y="1890"/>
                  <a:ext cx="487" cy="404"/>
                </a:xfrm>
                <a:custGeom>
                  <a:avLst/>
                  <a:gdLst>
                    <a:gd name="T0" fmla="*/ 0 w 547"/>
                    <a:gd name="T1" fmla="*/ 286 h 453"/>
                    <a:gd name="T2" fmla="*/ 0 w 547"/>
                    <a:gd name="T3" fmla="*/ 286 h 453"/>
                    <a:gd name="T4" fmla="*/ 0 w 547"/>
                    <a:gd name="T5" fmla="*/ 334 h 453"/>
                    <a:gd name="T6" fmla="*/ 360 w 547"/>
                    <a:gd name="T7" fmla="*/ 334 h 453"/>
                    <a:gd name="T8" fmla="*/ 421 w 547"/>
                    <a:gd name="T9" fmla="*/ 420 h 453"/>
                    <a:gd name="T10" fmla="*/ 487 w 547"/>
                    <a:gd name="T11" fmla="*/ 430 h 453"/>
                    <a:gd name="T12" fmla="*/ 487 w 547"/>
                    <a:gd name="T13" fmla="*/ 453 h 453"/>
                    <a:gd name="T14" fmla="*/ 534 w 547"/>
                    <a:gd name="T15" fmla="*/ 419 h 453"/>
                    <a:gd name="T16" fmla="*/ 545 w 547"/>
                    <a:gd name="T17" fmla="*/ 319 h 453"/>
                    <a:gd name="T18" fmla="*/ 547 w 547"/>
                    <a:gd name="T19" fmla="*/ 267 h 453"/>
                    <a:gd name="T20" fmla="*/ 547 w 547"/>
                    <a:gd name="T21" fmla="*/ 162 h 453"/>
                    <a:gd name="T22" fmla="*/ 526 w 547"/>
                    <a:gd name="T23" fmla="*/ 145 h 453"/>
                    <a:gd name="T24" fmla="*/ 537 w 547"/>
                    <a:gd name="T25" fmla="*/ 0 h 453"/>
                    <a:gd name="T26" fmla="*/ 420 w 547"/>
                    <a:gd name="T27" fmla="*/ 0 h 453"/>
                    <a:gd name="T28" fmla="*/ 294 w 547"/>
                    <a:gd name="T29" fmla="*/ 116 h 453"/>
                    <a:gd name="T30" fmla="*/ 315 w 547"/>
                    <a:gd name="T31" fmla="*/ 155 h 453"/>
                    <a:gd name="T32" fmla="*/ 238 w 547"/>
                    <a:gd name="T33" fmla="*/ 208 h 453"/>
                    <a:gd name="T34" fmla="*/ 141 w 547"/>
                    <a:gd name="T35" fmla="*/ 196 h 453"/>
                    <a:gd name="T36" fmla="*/ 56 w 547"/>
                    <a:gd name="T37" fmla="*/ 196 h 453"/>
                    <a:gd name="T38" fmla="*/ 37 w 547"/>
                    <a:gd name="T39" fmla="*/ 249 h 453"/>
                    <a:gd name="T40" fmla="*/ 0 w 547"/>
                    <a:gd name="T41" fmla="*/ 286 h 453"/>
                    <a:gd name="T42" fmla="*/ 0 w 547"/>
                    <a:gd name="T43" fmla="*/ 286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453">
                      <a:moveTo>
                        <a:pt x="0" y="286"/>
                      </a:moveTo>
                      <a:lnTo>
                        <a:pt x="0" y="286"/>
                      </a:lnTo>
                      <a:lnTo>
                        <a:pt x="0" y="334"/>
                      </a:lnTo>
                      <a:lnTo>
                        <a:pt x="360" y="334"/>
                      </a:lnTo>
                      <a:lnTo>
                        <a:pt x="421" y="420"/>
                      </a:lnTo>
                      <a:lnTo>
                        <a:pt x="487" y="430"/>
                      </a:lnTo>
                      <a:lnTo>
                        <a:pt x="487" y="453"/>
                      </a:lnTo>
                      <a:lnTo>
                        <a:pt x="534" y="419"/>
                      </a:lnTo>
                      <a:lnTo>
                        <a:pt x="545" y="319"/>
                      </a:lnTo>
                      <a:lnTo>
                        <a:pt x="547" y="267"/>
                      </a:lnTo>
                      <a:lnTo>
                        <a:pt x="547" y="162"/>
                      </a:lnTo>
                      <a:lnTo>
                        <a:pt x="526" y="145"/>
                      </a:lnTo>
                      <a:lnTo>
                        <a:pt x="537" y="0"/>
                      </a:lnTo>
                      <a:lnTo>
                        <a:pt x="420" y="0"/>
                      </a:lnTo>
                      <a:lnTo>
                        <a:pt x="294" y="116"/>
                      </a:lnTo>
                      <a:lnTo>
                        <a:pt x="315" y="155"/>
                      </a:lnTo>
                      <a:lnTo>
                        <a:pt x="238" y="208"/>
                      </a:lnTo>
                      <a:lnTo>
                        <a:pt x="141" y="196"/>
                      </a:lnTo>
                      <a:lnTo>
                        <a:pt x="56" y="196"/>
                      </a:lnTo>
                      <a:lnTo>
                        <a:pt x="37" y="249"/>
                      </a:lnTo>
                      <a:lnTo>
                        <a:pt x="0" y="286"/>
                      </a:lnTo>
                      <a:lnTo>
                        <a:pt x="0" y="286"/>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4" name="Freeform 121">
                  <a:extLst>
                    <a:ext uri="{FF2B5EF4-FFF2-40B4-BE49-F238E27FC236}">
                      <a16:creationId xmlns:a16="http://schemas.microsoft.com/office/drawing/2014/main" id="{07BE73FE-6CDF-E84E-9735-79D7A3BD2424}"/>
                    </a:ext>
                  </a:extLst>
                </p:cNvPr>
                <p:cNvSpPr>
                  <a:spLocks/>
                </p:cNvSpPr>
                <p:nvPr/>
              </p:nvSpPr>
              <p:spPr bwMode="auto">
                <a:xfrm>
                  <a:off x="5053" y="1890"/>
                  <a:ext cx="178" cy="214"/>
                </a:xfrm>
                <a:custGeom>
                  <a:avLst/>
                  <a:gdLst>
                    <a:gd name="T0" fmla="*/ 13 w 200"/>
                    <a:gd name="T1" fmla="*/ 0 h 240"/>
                    <a:gd name="T2" fmla="*/ 13 w 200"/>
                    <a:gd name="T3" fmla="*/ 0 h 240"/>
                    <a:gd name="T4" fmla="*/ 200 w 200"/>
                    <a:gd name="T5" fmla="*/ 0 h 240"/>
                    <a:gd name="T6" fmla="*/ 193 w 200"/>
                    <a:gd name="T7" fmla="*/ 58 h 240"/>
                    <a:gd name="T8" fmla="*/ 159 w 200"/>
                    <a:gd name="T9" fmla="*/ 71 h 240"/>
                    <a:gd name="T10" fmla="*/ 108 w 200"/>
                    <a:gd name="T11" fmla="*/ 240 h 240"/>
                    <a:gd name="T12" fmla="*/ 24 w 200"/>
                    <a:gd name="T13" fmla="*/ 240 h 240"/>
                    <a:gd name="T14" fmla="*/ 24 w 200"/>
                    <a:gd name="T15" fmla="*/ 165 h 240"/>
                    <a:gd name="T16" fmla="*/ 0 w 200"/>
                    <a:gd name="T17" fmla="*/ 147 h 240"/>
                    <a:gd name="T18" fmla="*/ 13 w 200"/>
                    <a:gd name="T19" fmla="*/ 0 h 240"/>
                    <a:gd name="T20" fmla="*/ 13 w 200"/>
                    <a:gd name="T2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240">
                      <a:moveTo>
                        <a:pt x="13" y="0"/>
                      </a:moveTo>
                      <a:lnTo>
                        <a:pt x="13" y="0"/>
                      </a:lnTo>
                      <a:lnTo>
                        <a:pt x="200" y="0"/>
                      </a:lnTo>
                      <a:lnTo>
                        <a:pt x="193" y="58"/>
                      </a:lnTo>
                      <a:lnTo>
                        <a:pt x="159" y="71"/>
                      </a:lnTo>
                      <a:lnTo>
                        <a:pt x="108" y="240"/>
                      </a:lnTo>
                      <a:lnTo>
                        <a:pt x="24" y="240"/>
                      </a:lnTo>
                      <a:lnTo>
                        <a:pt x="24" y="165"/>
                      </a:lnTo>
                      <a:lnTo>
                        <a:pt x="0" y="147"/>
                      </a:lnTo>
                      <a:lnTo>
                        <a:pt x="13" y="0"/>
                      </a:lnTo>
                      <a:lnTo>
                        <a:pt x="13"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5" name="Freeform 122">
                  <a:extLst>
                    <a:ext uri="{FF2B5EF4-FFF2-40B4-BE49-F238E27FC236}">
                      <a16:creationId xmlns:a16="http://schemas.microsoft.com/office/drawing/2014/main" id="{081176D2-807E-3C4D-A16C-0B213DD0A997}"/>
                    </a:ext>
                  </a:extLst>
                </p:cNvPr>
                <p:cNvSpPr>
                  <a:spLocks/>
                </p:cNvSpPr>
                <p:nvPr/>
              </p:nvSpPr>
              <p:spPr bwMode="auto">
                <a:xfrm>
                  <a:off x="5053" y="1890"/>
                  <a:ext cx="178" cy="214"/>
                </a:xfrm>
                <a:custGeom>
                  <a:avLst/>
                  <a:gdLst>
                    <a:gd name="T0" fmla="*/ 13 w 200"/>
                    <a:gd name="T1" fmla="*/ 0 h 240"/>
                    <a:gd name="T2" fmla="*/ 13 w 200"/>
                    <a:gd name="T3" fmla="*/ 0 h 240"/>
                    <a:gd name="T4" fmla="*/ 200 w 200"/>
                    <a:gd name="T5" fmla="*/ 0 h 240"/>
                    <a:gd name="T6" fmla="*/ 193 w 200"/>
                    <a:gd name="T7" fmla="*/ 58 h 240"/>
                    <a:gd name="T8" fmla="*/ 159 w 200"/>
                    <a:gd name="T9" fmla="*/ 71 h 240"/>
                    <a:gd name="T10" fmla="*/ 108 w 200"/>
                    <a:gd name="T11" fmla="*/ 240 h 240"/>
                    <a:gd name="T12" fmla="*/ 24 w 200"/>
                    <a:gd name="T13" fmla="*/ 240 h 240"/>
                    <a:gd name="T14" fmla="*/ 24 w 200"/>
                    <a:gd name="T15" fmla="*/ 165 h 240"/>
                    <a:gd name="T16" fmla="*/ 0 w 200"/>
                    <a:gd name="T17" fmla="*/ 147 h 240"/>
                    <a:gd name="T18" fmla="*/ 13 w 200"/>
                    <a:gd name="T19" fmla="*/ 0 h 240"/>
                    <a:gd name="T20" fmla="*/ 13 w 200"/>
                    <a:gd name="T2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240">
                      <a:moveTo>
                        <a:pt x="13" y="0"/>
                      </a:moveTo>
                      <a:lnTo>
                        <a:pt x="13" y="0"/>
                      </a:lnTo>
                      <a:lnTo>
                        <a:pt x="200" y="0"/>
                      </a:lnTo>
                      <a:lnTo>
                        <a:pt x="193" y="58"/>
                      </a:lnTo>
                      <a:lnTo>
                        <a:pt x="159" y="71"/>
                      </a:lnTo>
                      <a:lnTo>
                        <a:pt x="108" y="240"/>
                      </a:lnTo>
                      <a:lnTo>
                        <a:pt x="24" y="240"/>
                      </a:lnTo>
                      <a:lnTo>
                        <a:pt x="24" y="165"/>
                      </a:lnTo>
                      <a:lnTo>
                        <a:pt x="0" y="147"/>
                      </a:lnTo>
                      <a:lnTo>
                        <a:pt x="13" y="0"/>
                      </a:lnTo>
                      <a:lnTo>
                        <a:pt x="13"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6" name="Freeform 123">
                  <a:extLst>
                    <a:ext uri="{FF2B5EF4-FFF2-40B4-BE49-F238E27FC236}">
                      <a16:creationId xmlns:a16="http://schemas.microsoft.com/office/drawing/2014/main" id="{ECA2C860-438C-5F44-8BA8-372098D50B93}"/>
                    </a:ext>
                  </a:extLst>
                </p:cNvPr>
                <p:cNvSpPr>
                  <a:spLocks/>
                </p:cNvSpPr>
                <p:nvPr/>
              </p:nvSpPr>
              <p:spPr bwMode="auto">
                <a:xfrm>
                  <a:off x="5148" y="1819"/>
                  <a:ext cx="131" cy="285"/>
                </a:xfrm>
                <a:custGeom>
                  <a:avLst/>
                  <a:gdLst>
                    <a:gd name="T0" fmla="*/ 91 w 147"/>
                    <a:gd name="T1" fmla="*/ 83 h 320"/>
                    <a:gd name="T2" fmla="*/ 91 w 147"/>
                    <a:gd name="T3" fmla="*/ 83 h 320"/>
                    <a:gd name="T4" fmla="*/ 147 w 147"/>
                    <a:gd name="T5" fmla="*/ 0 h 320"/>
                    <a:gd name="T6" fmla="*/ 147 w 147"/>
                    <a:gd name="T7" fmla="*/ 292 h 320"/>
                    <a:gd name="T8" fmla="*/ 94 w 147"/>
                    <a:gd name="T9" fmla="*/ 320 h 320"/>
                    <a:gd name="T10" fmla="*/ 0 w 147"/>
                    <a:gd name="T11" fmla="*/ 317 h 320"/>
                    <a:gd name="T12" fmla="*/ 53 w 147"/>
                    <a:gd name="T13" fmla="*/ 153 h 320"/>
                    <a:gd name="T14" fmla="*/ 85 w 147"/>
                    <a:gd name="T15" fmla="*/ 140 h 320"/>
                    <a:gd name="T16" fmla="*/ 91 w 147"/>
                    <a:gd name="T17" fmla="*/ 83 h 320"/>
                    <a:gd name="T18" fmla="*/ 91 w 147"/>
                    <a:gd name="T19" fmla="*/ 8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320">
                      <a:moveTo>
                        <a:pt x="91" y="83"/>
                      </a:moveTo>
                      <a:lnTo>
                        <a:pt x="91" y="83"/>
                      </a:lnTo>
                      <a:lnTo>
                        <a:pt x="147" y="0"/>
                      </a:lnTo>
                      <a:lnTo>
                        <a:pt x="147" y="292"/>
                      </a:lnTo>
                      <a:lnTo>
                        <a:pt x="94" y="320"/>
                      </a:lnTo>
                      <a:lnTo>
                        <a:pt x="0" y="317"/>
                      </a:lnTo>
                      <a:lnTo>
                        <a:pt x="53" y="153"/>
                      </a:lnTo>
                      <a:lnTo>
                        <a:pt x="85" y="140"/>
                      </a:lnTo>
                      <a:lnTo>
                        <a:pt x="91" y="83"/>
                      </a:lnTo>
                      <a:lnTo>
                        <a:pt x="91" y="83"/>
                      </a:lnTo>
                      <a:close/>
                    </a:path>
                  </a:pathLst>
                </a:custGeom>
                <a:solidFill>
                  <a:srgbClr val="D9D9D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7" name="Freeform 124">
                  <a:extLst>
                    <a:ext uri="{FF2B5EF4-FFF2-40B4-BE49-F238E27FC236}">
                      <a16:creationId xmlns:a16="http://schemas.microsoft.com/office/drawing/2014/main" id="{D212118F-0DCE-654C-B971-B33566C70770}"/>
                    </a:ext>
                  </a:extLst>
                </p:cNvPr>
                <p:cNvSpPr>
                  <a:spLocks/>
                </p:cNvSpPr>
                <p:nvPr/>
              </p:nvSpPr>
              <p:spPr bwMode="auto">
                <a:xfrm>
                  <a:off x="5148" y="1819"/>
                  <a:ext cx="131" cy="285"/>
                </a:xfrm>
                <a:custGeom>
                  <a:avLst/>
                  <a:gdLst>
                    <a:gd name="T0" fmla="*/ 91 w 147"/>
                    <a:gd name="T1" fmla="*/ 83 h 320"/>
                    <a:gd name="T2" fmla="*/ 91 w 147"/>
                    <a:gd name="T3" fmla="*/ 83 h 320"/>
                    <a:gd name="T4" fmla="*/ 147 w 147"/>
                    <a:gd name="T5" fmla="*/ 0 h 320"/>
                    <a:gd name="T6" fmla="*/ 147 w 147"/>
                    <a:gd name="T7" fmla="*/ 292 h 320"/>
                    <a:gd name="T8" fmla="*/ 94 w 147"/>
                    <a:gd name="T9" fmla="*/ 320 h 320"/>
                    <a:gd name="T10" fmla="*/ 0 w 147"/>
                    <a:gd name="T11" fmla="*/ 317 h 320"/>
                    <a:gd name="T12" fmla="*/ 53 w 147"/>
                    <a:gd name="T13" fmla="*/ 153 h 320"/>
                    <a:gd name="T14" fmla="*/ 85 w 147"/>
                    <a:gd name="T15" fmla="*/ 140 h 320"/>
                    <a:gd name="T16" fmla="*/ 91 w 147"/>
                    <a:gd name="T17" fmla="*/ 83 h 320"/>
                    <a:gd name="T18" fmla="*/ 91 w 147"/>
                    <a:gd name="T19" fmla="*/ 8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320">
                      <a:moveTo>
                        <a:pt x="91" y="83"/>
                      </a:moveTo>
                      <a:lnTo>
                        <a:pt x="91" y="83"/>
                      </a:lnTo>
                      <a:lnTo>
                        <a:pt x="147" y="0"/>
                      </a:lnTo>
                      <a:lnTo>
                        <a:pt x="147" y="292"/>
                      </a:lnTo>
                      <a:lnTo>
                        <a:pt x="94" y="320"/>
                      </a:lnTo>
                      <a:lnTo>
                        <a:pt x="0" y="317"/>
                      </a:lnTo>
                      <a:lnTo>
                        <a:pt x="53" y="153"/>
                      </a:lnTo>
                      <a:lnTo>
                        <a:pt x="85" y="140"/>
                      </a:lnTo>
                      <a:lnTo>
                        <a:pt x="91" y="83"/>
                      </a:lnTo>
                      <a:lnTo>
                        <a:pt x="91" y="83"/>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8" name="Freeform 125">
                  <a:extLst>
                    <a:ext uri="{FF2B5EF4-FFF2-40B4-BE49-F238E27FC236}">
                      <a16:creationId xmlns:a16="http://schemas.microsoft.com/office/drawing/2014/main" id="{AEED48FB-E903-8A40-B587-0ACD6FDE674B}"/>
                    </a:ext>
                  </a:extLst>
                </p:cNvPr>
                <p:cNvSpPr>
                  <a:spLocks/>
                </p:cNvSpPr>
                <p:nvPr/>
              </p:nvSpPr>
              <p:spPr bwMode="auto">
                <a:xfrm>
                  <a:off x="5279" y="1664"/>
                  <a:ext cx="285" cy="405"/>
                </a:xfrm>
                <a:custGeom>
                  <a:avLst/>
                  <a:gdLst>
                    <a:gd name="T0" fmla="*/ 0 w 320"/>
                    <a:gd name="T1" fmla="*/ 176 h 454"/>
                    <a:gd name="T2" fmla="*/ 0 w 320"/>
                    <a:gd name="T3" fmla="*/ 176 h 454"/>
                    <a:gd name="T4" fmla="*/ 0 w 320"/>
                    <a:gd name="T5" fmla="*/ 454 h 454"/>
                    <a:gd name="T6" fmla="*/ 77 w 320"/>
                    <a:gd name="T7" fmla="*/ 413 h 454"/>
                    <a:gd name="T8" fmla="*/ 82 w 320"/>
                    <a:gd name="T9" fmla="*/ 377 h 454"/>
                    <a:gd name="T10" fmla="*/ 320 w 320"/>
                    <a:gd name="T11" fmla="*/ 215 h 454"/>
                    <a:gd name="T12" fmla="*/ 307 w 320"/>
                    <a:gd name="T13" fmla="*/ 155 h 454"/>
                    <a:gd name="T14" fmla="*/ 265 w 320"/>
                    <a:gd name="T15" fmla="*/ 138 h 454"/>
                    <a:gd name="T16" fmla="*/ 237 w 320"/>
                    <a:gd name="T17" fmla="*/ 7 h 454"/>
                    <a:gd name="T18" fmla="*/ 173 w 320"/>
                    <a:gd name="T19" fmla="*/ 24 h 454"/>
                    <a:gd name="T20" fmla="*/ 139 w 320"/>
                    <a:gd name="T21" fmla="*/ 0 h 454"/>
                    <a:gd name="T22" fmla="*/ 77 w 320"/>
                    <a:gd name="T23" fmla="*/ 46 h 454"/>
                    <a:gd name="T24" fmla="*/ 0 w 320"/>
                    <a:gd name="T25" fmla="*/ 176 h 454"/>
                    <a:gd name="T26" fmla="*/ 0 w 320"/>
                    <a:gd name="T27" fmla="*/ 17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454">
                      <a:moveTo>
                        <a:pt x="0" y="176"/>
                      </a:moveTo>
                      <a:lnTo>
                        <a:pt x="0" y="176"/>
                      </a:lnTo>
                      <a:lnTo>
                        <a:pt x="0" y="454"/>
                      </a:lnTo>
                      <a:lnTo>
                        <a:pt x="77" y="413"/>
                      </a:lnTo>
                      <a:lnTo>
                        <a:pt x="82" y="377"/>
                      </a:lnTo>
                      <a:lnTo>
                        <a:pt x="320" y="215"/>
                      </a:lnTo>
                      <a:lnTo>
                        <a:pt x="307" y="155"/>
                      </a:lnTo>
                      <a:lnTo>
                        <a:pt x="265" y="138"/>
                      </a:lnTo>
                      <a:lnTo>
                        <a:pt x="237" y="7"/>
                      </a:lnTo>
                      <a:lnTo>
                        <a:pt x="173" y="24"/>
                      </a:lnTo>
                      <a:lnTo>
                        <a:pt x="139" y="0"/>
                      </a:lnTo>
                      <a:lnTo>
                        <a:pt x="77" y="46"/>
                      </a:lnTo>
                      <a:lnTo>
                        <a:pt x="0" y="176"/>
                      </a:lnTo>
                      <a:lnTo>
                        <a:pt x="0" y="176"/>
                      </a:lnTo>
                      <a:close/>
                    </a:path>
                  </a:pathLst>
                </a:custGeom>
                <a:solidFill>
                  <a:srgbClr val="D9D9D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9" name="Freeform 126">
                  <a:extLst>
                    <a:ext uri="{FF2B5EF4-FFF2-40B4-BE49-F238E27FC236}">
                      <a16:creationId xmlns:a16="http://schemas.microsoft.com/office/drawing/2014/main" id="{98297BEC-1DE4-4341-902E-C9D6FB34B8B9}"/>
                    </a:ext>
                  </a:extLst>
                </p:cNvPr>
                <p:cNvSpPr>
                  <a:spLocks/>
                </p:cNvSpPr>
                <p:nvPr/>
              </p:nvSpPr>
              <p:spPr bwMode="auto">
                <a:xfrm>
                  <a:off x="5279" y="1664"/>
                  <a:ext cx="285" cy="405"/>
                </a:xfrm>
                <a:custGeom>
                  <a:avLst/>
                  <a:gdLst>
                    <a:gd name="T0" fmla="*/ 0 w 320"/>
                    <a:gd name="T1" fmla="*/ 176 h 454"/>
                    <a:gd name="T2" fmla="*/ 0 w 320"/>
                    <a:gd name="T3" fmla="*/ 176 h 454"/>
                    <a:gd name="T4" fmla="*/ 0 w 320"/>
                    <a:gd name="T5" fmla="*/ 454 h 454"/>
                    <a:gd name="T6" fmla="*/ 77 w 320"/>
                    <a:gd name="T7" fmla="*/ 413 h 454"/>
                    <a:gd name="T8" fmla="*/ 82 w 320"/>
                    <a:gd name="T9" fmla="*/ 377 h 454"/>
                    <a:gd name="T10" fmla="*/ 320 w 320"/>
                    <a:gd name="T11" fmla="*/ 215 h 454"/>
                    <a:gd name="T12" fmla="*/ 307 w 320"/>
                    <a:gd name="T13" fmla="*/ 155 h 454"/>
                    <a:gd name="T14" fmla="*/ 265 w 320"/>
                    <a:gd name="T15" fmla="*/ 138 h 454"/>
                    <a:gd name="T16" fmla="*/ 237 w 320"/>
                    <a:gd name="T17" fmla="*/ 7 h 454"/>
                    <a:gd name="T18" fmla="*/ 173 w 320"/>
                    <a:gd name="T19" fmla="*/ 24 h 454"/>
                    <a:gd name="T20" fmla="*/ 139 w 320"/>
                    <a:gd name="T21" fmla="*/ 0 h 454"/>
                    <a:gd name="T22" fmla="*/ 77 w 320"/>
                    <a:gd name="T23" fmla="*/ 46 h 454"/>
                    <a:gd name="T24" fmla="*/ 0 w 320"/>
                    <a:gd name="T25" fmla="*/ 176 h 454"/>
                    <a:gd name="T26" fmla="*/ 0 w 320"/>
                    <a:gd name="T27" fmla="*/ 17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454">
                      <a:moveTo>
                        <a:pt x="0" y="176"/>
                      </a:moveTo>
                      <a:lnTo>
                        <a:pt x="0" y="176"/>
                      </a:lnTo>
                      <a:lnTo>
                        <a:pt x="0" y="454"/>
                      </a:lnTo>
                      <a:lnTo>
                        <a:pt x="77" y="413"/>
                      </a:lnTo>
                      <a:lnTo>
                        <a:pt x="82" y="377"/>
                      </a:lnTo>
                      <a:lnTo>
                        <a:pt x="320" y="215"/>
                      </a:lnTo>
                      <a:lnTo>
                        <a:pt x="307" y="155"/>
                      </a:lnTo>
                      <a:lnTo>
                        <a:pt x="265" y="138"/>
                      </a:lnTo>
                      <a:lnTo>
                        <a:pt x="237" y="7"/>
                      </a:lnTo>
                      <a:lnTo>
                        <a:pt x="173" y="24"/>
                      </a:lnTo>
                      <a:lnTo>
                        <a:pt x="139" y="0"/>
                      </a:lnTo>
                      <a:lnTo>
                        <a:pt x="77" y="46"/>
                      </a:lnTo>
                      <a:lnTo>
                        <a:pt x="0" y="176"/>
                      </a:lnTo>
                      <a:lnTo>
                        <a:pt x="0" y="176"/>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0" name="Freeform 127">
                  <a:extLst>
                    <a:ext uri="{FF2B5EF4-FFF2-40B4-BE49-F238E27FC236}">
                      <a16:creationId xmlns:a16="http://schemas.microsoft.com/office/drawing/2014/main" id="{AC4CFC33-F6C5-B543-B98F-0224C6655B90}"/>
                    </a:ext>
                  </a:extLst>
                </p:cNvPr>
                <p:cNvSpPr>
                  <a:spLocks/>
                </p:cNvSpPr>
                <p:nvPr/>
              </p:nvSpPr>
              <p:spPr bwMode="auto">
                <a:xfrm>
                  <a:off x="5065" y="2069"/>
                  <a:ext cx="285" cy="165"/>
                </a:xfrm>
                <a:custGeom>
                  <a:avLst/>
                  <a:gdLst>
                    <a:gd name="T0" fmla="*/ 3 w 320"/>
                    <a:gd name="T1" fmla="*/ 26 h 186"/>
                    <a:gd name="T2" fmla="*/ 3 w 320"/>
                    <a:gd name="T3" fmla="*/ 26 h 186"/>
                    <a:gd name="T4" fmla="*/ 191 w 320"/>
                    <a:gd name="T5" fmla="*/ 30 h 186"/>
                    <a:gd name="T6" fmla="*/ 247 w 320"/>
                    <a:gd name="T7" fmla="*/ 0 h 186"/>
                    <a:gd name="T8" fmla="*/ 259 w 320"/>
                    <a:gd name="T9" fmla="*/ 56 h 186"/>
                    <a:gd name="T10" fmla="*/ 229 w 320"/>
                    <a:gd name="T11" fmla="*/ 84 h 186"/>
                    <a:gd name="T12" fmla="*/ 272 w 320"/>
                    <a:gd name="T13" fmla="*/ 160 h 186"/>
                    <a:gd name="T14" fmla="*/ 320 w 320"/>
                    <a:gd name="T15" fmla="*/ 160 h 186"/>
                    <a:gd name="T16" fmla="*/ 251 w 320"/>
                    <a:gd name="T17" fmla="*/ 186 h 186"/>
                    <a:gd name="T18" fmla="*/ 184 w 320"/>
                    <a:gd name="T19" fmla="*/ 122 h 186"/>
                    <a:gd name="T20" fmla="*/ 0 w 320"/>
                    <a:gd name="T21" fmla="*/ 122 h 186"/>
                    <a:gd name="T22" fmla="*/ 3 w 320"/>
                    <a:gd name="T23" fmla="*/ 26 h 186"/>
                    <a:gd name="T24" fmla="*/ 3 w 320"/>
                    <a:gd name="T25" fmla="*/ 2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186">
                      <a:moveTo>
                        <a:pt x="3" y="26"/>
                      </a:moveTo>
                      <a:lnTo>
                        <a:pt x="3" y="26"/>
                      </a:lnTo>
                      <a:lnTo>
                        <a:pt x="191" y="30"/>
                      </a:lnTo>
                      <a:lnTo>
                        <a:pt x="247" y="0"/>
                      </a:lnTo>
                      <a:lnTo>
                        <a:pt x="259" y="56"/>
                      </a:lnTo>
                      <a:lnTo>
                        <a:pt x="229" y="84"/>
                      </a:lnTo>
                      <a:lnTo>
                        <a:pt x="272" y="160"/>
                      </a:lnTo>
                      <a:lnTo>
                        <a:pt x="320" y="160"/>
                      </a:lnTo>
                      <a:lnTo>
                        <a:pt x="251" y="186"/>
                      </a:lnTo>
                      <a:lnTo>
                        <a:pt x="184" y="122"/>
                      </a:lnTo>
                      <a:lnTo>
                        <a:pt x="0" y="122"/>
                      </a:lnTo>
                      <a:lnTo>
                        <a:pt x="3" y="26"/>
                      </a:lnTo>
                      <a:lnTo>
                        <a:pt x="3" y="26"/>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1" name="Freeform 128">
                  <a:extLst>
                    <a:ext uri="{FF2B5EF4-FFF2-40B4-BE49-F238E27FC236}">
                      <a16:creationId xmlns:a16="http://schemas.microsoft.com/office/drawing/2014/main" id="{047F9374-5F99-2949-BBBE-B8C2D6EEBE9E}"/>
                    </a:ext>
                  </a:extLst>
                </p:cNvPr>
                <p:cNvSpPr>
                  <a:spLocks/>
                </p:cNvSpPr>
                <p:nvPr/>
              </p:nvSpPr>
              <p:spPr bwMode="auto">
                <a:xfrm>
                  <a:off x="5065" y="2069"/>
                  <a:ext cx="285" cy="165"/>
                </a:xfrm>
                <a:custGeom>
                  <a:avLst/>
                  <a:gdLst>
                    <a:gd name="T0" fmla="*/ 3 w 320"/>
                    <a:gd name="T1" fmla="*/ 26 h 186"/>
                    <a:gd name="T2" fmla="*/ 3 w 320"/>
                    <a:gd name="T3" fmla="*/ 26 h 186"/>
                    <a:gd name="T4" fmla="*/ 191 w 320"/>
                    <a:gd name="T5" fmla="*/ 30 h 186"/>
                    <a:gd name="T6" fmla="*/ 247 w 320"/>
                    <a:gd name="T7" fmla="*/ 0 h 186"/>
                    <a:gd name="T8" fmla="*/ 259 w 320"/>
                    <a:gd name="T9" fmla="*/ 56 h 186"/>
                    <a:gd name="T10" fmla="*/ 229 w 320"/>
                    <a:gd name="T11" fmla="*/ 84 h 186"/>
                    <a:gd name="T12" fmla="*/ 272 w 320"/>
                    <a:gd name="T13" fmla="*/ 160 h 186"/>
                    <a:gd name="T14" fmla="*/ 320 w 320"/>
                    <a:gd name="T15" fmla="*/ 160 h 186"/>
                    <a:gd name="T16" fmla="*/ 251 w 320"/>
                    <a:gd name="T17" fmla="*/ 186 h 186"/>
                    <a:gd name="T18" fmla="*/ 184 w 320"/>
                    <a:gd name="T19" fmla="*/ 122 h 186"/>
                    <a:gd name="T20" fmla="*/ 0 w 320"/>
                    <a:gd name="T21" fmla="*/ 122 h 186"/>
                    <a:gd name="T22" fmla="*/ 3 w 320"/>
                    <a:gd name="T23" fmla="*/ 26 h 186"/>
                    <a:gd name="T24" fmla="*/ 3 w 320"/>
                    <a:gd name="T25" fmla="*/ 2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186">
                      <a:moveTo>
                        <a:pt x="3" y="26"/>
                      </a:moveTo>
                      <a:lnTo>
                        <a:pt x="3" y="26"/>
                      </a:lnTo>
                      <a:lnTo>
                        <a:pt x="191" y="30"/>
                      </a:lnTo>
                      <a:lnTo>
                        <a:pt x="247" y="0"/>
                      </a:lnTo>
                      <a:lnTo>
                        <a:pt x="259" y="56"/>
                      </a:lnTo>
                      <a:lnTo>
                        <a:pt x="229" y="84"/>
                      </a:lnTo>
                      <a:lnTo>
                        <a:pt x="272" y="160"/>
                      </a:lnTo>
                      <a:lnTo>
                        <a:pt x="320" y="160"/>
                      </a:lnTo>
                      <a:lnTo>
                        <a:pt x="251" y="186"/>
                      </a:lnTo>
                      <a:lnTo>
                        <a:pt x="184" y="122"/>
                      </a:lnTo>
                      <a:lnTo>
                        <a:pt x="0" y="122"/>
                      </a:lnTo>
                      <a:lnTo>
                        <a:pt x="3" y="26"/>
                      </a:lnTo>
                      <a:lnTo>
                        <a:pt x="3" y="26"/>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2" name="Freeform 129">
                  <a:extLst>
                    <a:ext uri="{FF2B5EF4-FFF2-40B4-BE49-F238E27FC236}">
                      <a16:creationId xmlns:a16="http://schemas.microsoft.com/office/drawing/2014/main" id="{B1DB2CD4-39C1-3A48-AB46-69461DAD1752}"/>
                    </a:ext>
                  </a:extLst>
                </p:cNvPr>
                <p:cNvSpPr>
                  <a:spLocks/>
                </p:cNvSpPr>
                <p:nvPr/>
              </p:nvSpPr>
              <p:spPr bwMode="auto">
                <a:xfrm>
                  <a:off x="5195" y="2176"/>
                  <a:ext cx="60" cy="71"/>
                </a:xfrm>
                <a:custGeom>
                  <a:avLst/>
                  <a:gdLst>
                    <a:gd name="T0" fmla="*/ 2 w 67"/>
                    <a:gd name="T1" fmla="*/ 0 h 80"/>
                    <a:gd name="T2" fmla="*/ 2 w 67"/>
                    <a:gd name="T3" fmla="*/ 0 h 80"/>
                    <a:gd name="T4" fmla="*/ 36 w 67"/>
                    <a:gd name="T5" fmla="*/ 0 h 80"/>
                    <a:gd name="T6" fmla="*/ 67 w 67"/>
                    <a:gd name="T7" fmla="*/ 27 h 80"/>
                    <a:gd name="T8" fmla="*/ 37 w 67"/>
                    <a:gd name="T9" fmla="*/ 74 h 80"/>
                    <a:gd name="T10" fmla="*/ 0 w 67"/>
                    <a:gd name="T11" fmla="*/ 80 h 80"/>
                    <a:gd name="T12" fmla="*/ 2 w 67"/>
                    <a:gd name="T13" fmla="*/ 0 h 80"/>
                    <a:gd name="T14" fmla="*/ 2 w 67"/>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0">
                      <a:moveTo>
                        <a:pt x="2" y="0"/>
                      </a:moveTo>
                      <a:lnTo>
                        <a:pt x="2" y="0"/>
                      </a:lnTo>
                      <a:lnTo>
                        <a:pt x="36" y="0"/>
                      </a:lnTo>
                      <a:lnTo>
                        <a:pt x="67" y="27"/>
                      </a:lnTo>
                      <a:lnTo>
                        <a:pt x="37" y="74"/>
                      </a:lnTo>
                      <a:lnTo>
                        <a:pt x="0" y="80"/>
                      </a:lnTo>
                      <a:lnTo>
                        <a:pt x="2" y="0"/>
                      </a:lnTo>
                      <a:lnTo>
                        <a:pt x="2"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3" name="Freeform 130">
                  <a:extLst>
                    <a:ext uri="{FF2B5EF4-FFF2-40B4-BE49-F238E27FC236}">
                      <a16:creationId xmlns:a16="http://schemas.microsoft.com/office/drawing/2014/main" id="{3879239D-727E-1841-B39E-B3716685F0A1}"/>
                    </a:ext>
                  </a:extLst>
                </p:cNvPr>
                <p:cNvSpPr>
                  <a:spLocks/>
                </p:cNvSpPr>
                <p:nvPr/>
              </p:nvSpPr>
              <p:spPr bwMode="auto">
                <a:xfrm>
                  <a:off x="5195" y="2176"/>
                  <a:ext cx="60" cy="71"/>
                </a:xfrm>
                <a:custGeom>
                  <a:avLst/>
                  <a:gdLst>
                    <a:gd name="T0" fmla="*/ 2 w 67"/>
                    <a:gd name="T1" fmla="*/ 0 h 80"/>
                    <a:gd name="T2" fmla="*/ 2 w 67"/>
                    <a:gd name="T3" fmla="*/ 0 h 80"/>
                    <a:gd name="T4" fmla="*/ 36 w 67"/>
                    <a:gd name="T5" fmla="*/ 0 h 80"/>
                    <a:gd name="T6" fmla="*/ 67 w 67"/>
                    <a:gd name="T7" fmla="*/ 27 h 80"/>
                    <a:gd name="T8" fmla="*/ 37 w 67"/>
                    <a:gd name="T9" fmla="*/ 74 h 80"/>
                    <a:gd name="T10" fmla="*/ 0 w 67"/>
                    <a:gd name="T11" fmla="*/ 80 h 80"/>
                    <a:gd name="T12" fmla="*/ 2 w 67"/>
                    <a:gd name="T13" fmla="*/ 0 h 80"/>
                    <a:gd name="T14" fmla="*/ 2 w 67"/>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0">
                      <a:moveTo>
                        <a:pt x="2" y="0"/>
                      </a:moveTo>
                      <a:lnTo>
                        <a:pt x="2" y="0"/>
                      </a:lnTo>
                      <a:lnTo>
                        <a:pt x="36" y="0"/>
                      </a:lnTo>
                      <a:lnTo>
                        <a:pt x="67" y="27"/>
                      </a:lnTo>
                      <a:lnTo>
                        <a:pt x="37" y="74"/>
                      </a:lnTo>
                      <a:lnTo>
                        <a:pt x="0" y="80"/>
                      </a:lnTo>
                      <a:lnTo>
                        <a:pt x="2" y="0"/>
                      </a:lnTo>
                      <a:lnTo>
                        <a:pt x="2"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4" name="Freeform 131">
                  <a:extLst>
                    <a:ext uri="{FF2B5EF4-FFF2-40B4-BE49-F238E27FC236}">
                      <a16:creationId xmlns:a16="http://schemas.microsoft.com/office/drawing/2014/main" id="{70F0F279-CEA3-1946-AD54-B28CABBA1CF4}"/>
                    </a:ext>
                  </a:extLst>
                </p:cNvPr>
                <p:cNvSpPr>
                  <a:spLocks/>
                </p:cNvSpPr>
                <p:nvPr/>
              </p:nvSpPr>
              <p:spPr bwMode="auto">
                <a:xfrm>
                  <a:off x="5065" y="2176"/>
                  <a:ext cx="130" cy="83"/>
                </a:xfrm>
                <a:custGeom>
                  <a:avLst/>
                  <a:gdLst>
                    <a:gd name="T0" fmla="*/ 7 w 146"/>
                    <a:gd name="T1" fmla="*/ 0 h 93"/>
                    <a:gd name="T2" fmla="*/ 7 w 146"/>
                    <a:gd name="T3" fmla="*/ 0 h 93"/>
                    <a:gd name="T4" fmla="*/ 146 w 146"/>
                    <a:gd name="T5" fmla="*/ 0 h 93"/>
                    <a:gd name="T6" fmla="*/ 146 w 146"/>
                    <a:gd name="T7" fmla="*/ 74 h 93"/>
                    <a:gd name="T8" fmla="*/ 0 w 146"/>
                    <a:gd name="T9" fmla="*/ 93 h 93"/>
                    <a:gd name="T10" fmla="*/ 7 w 146"/>
                    <a:gd name="T11" fmla="*/ 0 h 93"/>
                    <a:gd name="T12" fmla="*/ 7 w 146"/>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146" h="93">
                      <a:moveTo>
                        <a:pt x="7" y="0"/>
                      </a:moveTo>
                      <a:lnTo>
                        <a:pt x="7" y="0"/>
                      </a:lnTo>
                      <a:lnTo>
                        <a:pt x="146" y="0"/>
                      </a:lnTo>
                      <a:lnTo>
                        <a:pt x="146" y="74"/>
                      </a:lnTo>
                      <a:lnTo>
                        <a:pt x="0" y="93"/>
                      </a:lnTo>
                      <a:lnTo>
                        <a:pt x="7" y="0"/>
                      </a:lnTo>
                      <a:lnTo>
                        <a:pt x="7"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5" name="Freeform 132">
                  <a:extLst>
                    <a:ext uri="{FF2B5EF4-FFF2-40B4-BE49-F238E27FC236}">
                      <a16:creationId xmlns:a16="http://schemas.microsoft.com/office/drawing/2014/main" id="{1F0C2A36-DBCF-C240-9B85-CEDF196F3BF0}"/>
                    </a:ext>
                  </a:extLst>
                </p:cNvPr>
                <p:cNvSpPr>
                  <a:spLocks/>
                </p:cNvSpPr>
                <p:nvPr/>
              </p:nvSpPr>
              <p:spPr bwMode="auto">
                <a:xfrm>
                  <a:off x="5065" y="2176"/>
                  <a:ext cx="130" cy="83"/>
                </a:xfrm>
                <a:custGeom>
                  <a:avLst/>
                  <a:gdLst>
                    <a:gd name="T0" fmla="*/ 7 w 146"/>
                    <a:gd name="T1" fmla="*/ 0 h 93"/>
                    <a:gd name="T2" fmla="*/ 7 w 146"/>
                    <a:gd name="T3" fmla="*/ 0 h 93"/>
                    <a:gd name="T4" fmla="*/ 146 w 146"/>
                    <a:gd name="T5" fmla="*/ 0 h 93"/>
                    <a:gd name="T6" fmla="*/ 146 w 146"/>
                    <a:gd name="T7" fmla="*/ 74 h 93"/>
                    <a:gd name="T8" fmla="*/ 0 w 146"/>
                    <a:gd name="T9" fmla="*/ 93 h 93"/>
                    <a:gd name="T10" fmla="*/ 7 w 146"/>
                    <a:gd name="T11" fmla="*/ 0 h 93"/>
                    <a:gd name="T12" fmla="*/ 7 w 146"/>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146" h="93">
                      <a:moveTo>
                        <a:pt x="7" y="0"/>
                      </a:moveTo>
                      <a:lnTo>
                        <a:pt x="7" y="0"/>
                      </a:lnTo>
                      <a:lnTo>
                        <a:pt x="146" y="0"/>
                      </a:lnTo>
                      <a:lnTo>
                        <a:pt x="146" y="74"/>
                      </a:lnTo>
                      <a:lnTo>
                        <a:pt x="0" y="93"/>
                      </a:lnTo>
                      <a:lnTo>
                        <a:pt x="7" y="0"/>
                      </a:lnTo>
                      <a:lnTo>
                        <a:pt x="7"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6" name="Freeform 133">
                  <a:extLst>
                    <a:ext uri="{FF2B5EF4-FFF2-40B4-BE49-F238E27FC236}">
                      <a16:creationId xmlns:a16="http://schemas.microsoft.com/office/drawing/2014/main" id="{4F3A5DFE-A05B-044C-8CB9-1B3A00B36262}"/>
                    </a:ext>
                  </a:extLst>
                </p:cNvPr>
                <p:cNvSpPr>
                  <a:spLocks/>
                </p:cNvSpPr>
                <p:nvPr/>
              </p:nvSpPr>
              <p:spPr bwMode="auto">
                <a:xfrm>
                  <a:off x="4899" y="2259"/>
                  <a:ext cx="118" cy="213"/>
                </a:xfrm>
                <a:custGeom>
                  <a:avLst/>
                  <a:gdLst>
                    <a:gd name="T0" fmla="*/ 63 w 133"/>
                    <a:gd name="T1" fmla="*/ 0 h 240"/>
                    <a:gd name="T2" fmla="*/ 63 w 133"/>
                    <a:gd name="T3" fmla="*/ 0 h 240"/>
                    <a:gd name="T4" fmla="*/ 29 w 133"/>
                    <a:gd name="T5" fmla="*/ 27 h 240"/>
                    <a:gd name="T6" fmla="*/ 57 w 133"/>
                    <a:gd name="T7" fmla="*/ 97 h 240"/>
                    <a:gd name="T8" fmla="*/ 29 w 133"/>
                    <a:gd name="T9" fmla="*/ 129 h 240"/>
                    <a:gd name="T10" fmla="*/ 0 w 133"/>
                    <a:gd name="T11" fmla="*/ 166 h 240"/>
                    <a:gd name="T12" fmla="*/ 57 w 133"/>
                    <a:gd name="T13" fmla="*/ 240 h 240"/>
                    <a:gd name="T14" fmla="*/ 116 w 133"/>
                    <a:gd name="T15" fmla="*/ 166 h 240"/>
                    <a:gd name="T16" fmla="*/ 133 w 133"/>
                    <a:gd name="T17" fmla="*/ 82 h 240"/>
                    <a:gd name="T18" fmla="*/ 112 w 133"/>
                    <a:gd name="T19" fmla="*/ 78 h 240"/>
                    <a:gd name="T20" fmla="*/ 132 w 133"/>
                    <a:gd name="T21" fmla="*/ 35 h 240"/>
                    <a:gd name="T22" fmla="*/ 131 w 133"/>
                    <a:gd name="T23" fmla="*/ 11 h 240"/>
                    <a:gd name="T24" fmla="*/ 63 w 133"/>
                    <a:gd name="T25" fmla="*/ 0 h 240"/>
                    <a:gd name="T26" fmla="*/ 63 w 133"/>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40">
                      <a:moveTo>
                        <a:pt x="63" y="0"/>
                      </a:moveTo>
                      <a:lnTo>
                        <a:pt x="63" y="0"/>
                      </a:lnTo>
                      <a:lnTo>
                        <a:pt x="29" y="27"/>
                      </a:lnTo>
                      <a:lnTo>
                        <a:pt x="57" y="97"/>
                      </a:lnTo>
                      <a:lnTo>
                        <a:pt x="29" y="129"/>
                      </a:lnTo>
                      <a:lnTo>
                        <a:pt x="0" y="166"/>
                      </a:lnTo>
                      <a:lnTo>
                        <a:pt x="57" y="240"/>
                      </a:lnTo>
                      <a:lnTo>
                        <a:pt x="116" y="166"/>
                      </a:lnTo>
                      <a:lnTo>
                        <a:pt x="133" y="82"/>
                      </a:lnTo>
                      <a:lnTo>
                        <a:pt x="112" y="78"/>
                      </a:lnTo>
                      <a:lnTo>
                        <a:pt x="132" y="35"/>
                      </a:lnTo>
                      <a:lnTo>
                        <a:pt x="131" y="11"/>
                      </a:lnTo>
                      <a:lnTo>
                        <a:pt x="63" y="0"/>
                      </a:lnTo>
                      <a:lnTo>
                        <a:pt x="63"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7" name="Freeform 134">
                  <a:extLst>
                    <a:ext uri="{FF2B5EF4-FFF2-40B4-BE49-F238E27FC236}">
                      <a16:creationId xmlns:a16="http://schemas.microsoft.com/office/drawing/2014/main" id="{529F5D86-46BD-0B44-98C6-73D0B3C42DBA}"/>
                    </a:ext>
                  </a:extLst>
                </p:cNvPr>
                <p:cNvSpPr>
                  <a:spLocks/>
                </p:cNvSpPr>
                <p:nvPr/>
              </p:nvSpPr>
              <p:spPr bwMode="auto">
                <a:xfrm>
                  <a:off x="4899" y="2259"/>
                  <a:ext cx="118" cy="213"/>
                </a:xfrm>
                <a:custGeom>
                  <a:avLst/>
                  <a:gdLst>
                    <a:gd name="T0" fmla="*/ 63 w 133"/>
                    <a:gd name="T1" fmla="*/ 0 h 240"/>
                    <a:gd name="T2" fmla="*/ 63 w 133"/>
                    <a:gd name="T3" fmla="*/ 0 h 240"/>
                    <a:gd name="T4" fmla="*/ 29 w 133"/>
                    <a:gd name="T5" fmla="*/ 27 h 240"/>
                    <a:gd name="T6" fmla="*/ 57 w 133"/>
                    <a:gd name="T7" fmla="*/ 97 h 240"/>
                    <a:gd name="T8" fmla="*/ 29 w 133"/>
                    <a:gd name="T9" fmla="*/ 129 h 240"/>
                    <a:gd name="T10" fmla="*/ 0 w 133"/>
                    <a:gd name="T11" fmla="*/ 166 h 240"/>
                    <a:gd name="T12" fmla="*/ 57 w 133"/>
                    <a:gd name="T13" fmla="*/ 240 h 240"/>
                    <a:gd name="T14" fmla="*/ 116 w 133"/>
                    <a:gd name="T15" fmla="*/ 166 h 240"/>
                    <a:gd name="T16" fmla="*/ 133 w 133"/>
                    <a:gd name="T17" fmla="*/ 82 h 240"/>
                    <a:gd name="T18" fmla="*/ 112 w 133"/>
                    <a:gd name="T19" fmla="*/ 78 h 240"/>
                    <a:gd name="T20" fmla="*/ 132 w 133"/>
                    <a:gd name="T21" fmla="*/ 35 h 240"/>
                    <a:gd name="T22" fmla="*/ 131 w 133"/>
                    <a:gd name="T23" fmla="*/ 11 h 240"/>
                    <a:gd name="T24" fmla="*/ 63 w 133"/>
                    <a:gd name="T25" fmla="*/ 0 h 240"/>
                    <a:gd name="T26" fmla="*/ 63 w 133"/>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40">
                      <a:moveTo>
                        <a:pt x="63" y="0"/>
                      </a:moveTo>
                      <a:lnTo>
                        <a:pt x="63" y="0"/>
                      </a:lnTo>
                      <a:lnTo>
                        <a:pt x="29" y="27"/>
                      </a:lnTo>
                      <a:lnTo>
                        <a:pt x="57" y="97"/>
                      </a:lnTo>
                      <a:lnTo>
                        <a:pt x="29" y="129"/>
                      </a:lnTo>
                      <a:lnTo>
                        <a:pt x="0" y="166"/>
                      </a:lnTo>
                      <a:lnTo>
                        <a:pt x="57" y="240"/>
                      </a:lnTo>
                      <a:lnTo>
                        <a:pt x="116" y="166"/>
                      </a:lnTo>
                      <a:lnTo>
                        <a:pt x="133" y="82"/>
                      </a:lnTo>
                      <a:lnTo>
                        <a:pt x="112" y="78"/>
                      </a:lnTo>
                      <a:lnTo>
                        <a:pt x="132" y="35"/>
                      </a:lnTo>
                      <a:lnTo>
                        <a:pt x="131" y="11"/>
                      </a:lnTo>
                      <a:lnTo>
                        <a:pt x="63" y="0"/>
                      </a:lnTo>
                      <a:lnTo>
                        <a:pt x="63"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8" name="Freeform 135">
                  <a:extLst>
                    <a:ext uri="{FF2B5EF4-FFF2-40B4-BE49-F238E27FC236}">
                      <a16:creationId xmlns:a16="http://schemas.microsoft.com/office/drawing/2014/main" id="{E062146A-069D-1347-BA0B-9C335473F918}"/>
                    </a:ext>
                  </a:extLst>
                </p:cNvPr>
                <p:cNvSpPr>
                  <a:spLocks/>
                </p:cNvSpPr>
                <p:nvPr/>
              </p:nvSpPr>
              <p:spPr bwMode="auto">
                <a:xfrm>
                  <a:off x="4851" y="2377"/>
                  <a:ext cx="95" cy="143"/>
                </a:xfrm>
                <a:custGeom>
                  <a:avLst/>
                  <a:gdLst>
                    <a:gd name="T0" fmla="*/ 91 w 106"/>
                    <a:gd name="T1" fmla="*/ 0 h 160"/>
                    <a:gd name="T2" fmla="*/ 91 w 106"/>
                    <a:gd name="T3" fmla="*/ 0 h 160"/>
                    <a:gd name="T4" fmla="*/ 0 w 106"/>
                    <a:gd name="T5" fmla="*/ 0 h 160"/>
                    <a:gd name="T6" fmla="*/ 0 w 106"/>
                    <a:gd name="T7" fmla="*/ 160 h 160"/>
                    <a:gd name="T8" fmla="*/ 88 w 106"/>
                    <a:gd name="T9" fmla="*/ 160 h 160"/>
                    <a:gd name="T10" fmla="*/ 106 w 106"/>
                    <a:gd name="T11" fmla="*/ 135 h 160"/>
                    <a:gd name="T12" fmla="*/ 61 w 106"/>
                    <a:gd name="T13" fmla="*/ 85 h 160"/>
                    <a:gd name="T14" fmla="*/ 62 w 106"/>
                    <a:gd name="T15" fmla="*/ 41 h 160"/>
                    <a:gd name="T16" fmla="*/ 91 w 106"/>
                    <a:gd name="T17" fmla="*/ 0 h 160"/>
                    <a:gd name="T18" fmla="*/ 91 w 106"/>
                    <a:gd name="T1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60">
                      <a:moveTo>
                        <a:pt x="91" y="0"/>
                      </a:moveTo>
                      <a:lnTo>
                        <a:pt x="91" y="0"/>
                      </a:lnTo>
                      <a:lnTo>
                        <a:pt x="0" y="0"/>
                      </a:lnTo>
                      <a:lnTo>
                        <a:pt x="0" y="160"/>
                      </a:lnTo>
                      <a:lnTo>
                        <a:pt x="88" y="160"/>
                      </a:lnTo>
                      <a:lnTo>
                        <a:pt x="106" y="135"/>
                      </a:lnTo>
                      <a:lnTo>
                        <a:pt x="61" y="85"/>
                      </a:lnTo>
                      <a:lnTo>
                        <a:pt x="62" y="41"/>
                      </a:lnTo>
                      <a:lnTo>
                        <a:pt x="91" y="0"/>
                      </a:lnTo>
                      <a:lnTo>
                        <a:pt x="91"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9" name="Freeform 136">
                  <a:extLst>
                    <a:ext uri="{FF2B5EF4-FFF2-40B4-BE49-F238E27FC236}">
                      <a16:creationId xmlns:a16="http://schemas.microsoft.com/office/drawing/2014/main" id="{A7D00261-AB28-0F49-8EFC-815E235DAB8D}"/>
                    </a:ext>
                  </a:extLst>
                </p:cNvPr>
                <p:cNvSpPr>
                  <a:spLocks/>
                </p:cNvSpPr>
                <p:nvPr/>
              </p:nvSpPr>
              <p:spPr bwMode="auto">
                <a:xfrm>
                  <a:off x="4851" y="2377"/>
                  <a:ext cx="95" cy="143"/>
                </a:xfrm>
                <a:custGeom>
                  <a:avLst/>
                  <a:gdLst>
                    <a:gd name="T0" fmla="*/ 91 w 106"/>
                    <a:gd name="T1" fmla="*/ 0 h 160"/>
                    <a:gd name="T2" fmla="*/ 91 w 106"/>
                    <a:gd name="T3" fmla="*/ 0 h 160"/>
                    <a:gd name="T4" fmla="*/ 0 w 106"/>
                    <a:gd name="T5" fmla="*/ 0 h 160"/>
                    <a:gd name="T6" fmla="*/ 0 w 106"/>
                    <a:gd name="T7" fmla="*/ 160 h 160"/>
                    <a:gd name="T8" fmla="*/ 88 w 106"/>
                    <a:gd name="T9" fmla="*/ 160 h 160"/>
                    <a:gd name="T10" fmla="*/ 106 w 106"/>
                    <a:gd name="T11" fmla="*/ 135 h 160"/>
                    <a:gd name="T12" fmla="*/ 61 w 106"/>
                    <a:gd name="T13" fmla="*/ 85 h 160"/>
                    <a:gd name="T14" fmla="*/ 62 w 106"/>
                    <a:gd name="T15" fmla="*/ 41 h 160"/>
                    <a:gd name="T16" fmla="*/ 91 w 106"/>
                    <a:gd name="T17" fmla="*/ 0 h 160"/>
                    <a:gd name="T18" fmla="*/ 91 w 106"/>
                    <a:gd name="T1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60">
                      <a:moveTo>
                        <a:pt x="91" y="0"/>
                      </a:moveTo>
                      <a:lnTo>
                        <a:pt x="91" y="0"/>
                      </a:lnTo>
                      <a:lnTo>
                        <a:pt x="0" y="0"/>
                      </a:lnTo>
                      <a:lnTo>
                        <a:pt x="0" y="160"/>
                      </a:lnTo>
                      <a:lnTo>
                        <a:pt x="88" y="160"/>
                      </a:lnTo>
                      <a:lnTo>
                        <a:pt x="106" y="135"/>
                      </a:lnTo>
                      <a:lnTo>
                        <a:pt x="61" y="85"/>
                      </a:lnTo>
                      <a:lnTo>
                        <a:pt x="62" y="41"/>
                      </a:lnTo>
                      <a:lnTo>
                        <a:pt x="91" y="0"/>
                      </a:lnTo>
                      <a:lnTo>
                        <a:pt x="91"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0" name="Freeform 137">
                  <a:extLst>
                    <a:ext uri="{FF2B5EF4-FFF2-40B4-BE49-F238E27FC236}">
                      <a16:creationId xmlns:a16="http://schemas.microsoft.com/office/drawing/2014/main" id="{CA367CAA-C9BD-144E-AE8B-C6A8C0EFE84F}"/>
                    </a:ext>
                  </a:extLst>
                </p:cNvPr>
                <p:cNvSpPr>
                  <a:spLocks/>
                </p:cNvSpPr>
                <p:nvPr/>
              </p:nvSpPr>
              <p:spPr bwMode="auto">
                <a:xfrm>
                  <a:off x="4590" y="2401"/>
                  <a:ext cx="344" cy="203"/>
                </a:xfrm>
                <a:custGeom>
                  <a:avLst/>
                  <a:gdLst>
                    <a:gd name="T0" fmla="*/ 0 w 387"/>
                    <a:gd name="T1" fmla="*/ 0 h 227"/>
                    <a:gd name="T2" fmla="*/ 0 w 387"/>
                    <a:gd name="T3" fmla="*/ 0 h 227"/>
                    <a:gd name="T4" fmla="*/ 301 w 387"/>
                    <a:gd name="T5" fmla="*/ 0 h 227"/>
                    <a:gd name="T6" fmla="*/ 301 w 387"/>
                    <a:gd name="T7" fmla="*/ 141 h 227"/>
                    <a:gd name="T8" fmla="*/ 387 w 387"/>
                    <a:gd name="T9" fmla="*/ 141 h 227"/>
                    <a:gd name="T10" fmla="*/ 339 w 387"/>
                    <a:gd name="T11" fmla="*/ 227 h 227"/>
                    <a:gd name="T12" fmla="*/ 236 w 387"/>
                    <a:gd name="T13" fmla="*/ 202 h 227"/>
                    <a:gd name="T14" fmla="*/ 203 w 387"/>
                    <a:gd name="T15" fmla="*/ 89 h 227"/>
                    <a:gd name="T16" fmla="*/ 190 w 387"/>
                    <a:gd name="T17" fmla="*/ 62 h 227"/>
                    <a:gd name="T18" fmla="*/ 116 w 387"/>
                    <a:gd name="T19" fmla="*/ 41 h 227"/>
                    <a:gd name="T20" fmla="*/ 0 w 387"/>
                    <a:gd name="T21" fmla="*/ 92 h 227"/>
                    <a:gd name="T22" fmla="*/ 0 w 387"/>
                    <a:gd name="T23" fmla="*/ 0 h 227"/>
                    <a:gd name="T24" fmla="*/ 0 w 387"/>
                    <a:gd name="T2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7" h="227">
                      <a:moveTo>
                        <a:pt x="0" y="0"/>
                      </a:moveTo>
                      <a:lnTo>
                        <a:pt x="0" y="0"/>
                      </a:lnTo>
                      <a:lnTo>
                        <a:pt x="301" y="0"/>
                      </a:lnTo>
                      <a:lnTo>
                        <a:pt x="301" y="141"/>
                      </a:lnTo>
                      <a:lnTo>
                        <a:pt x="387" y="141"/>
                      </a:lnTo>
                      <a:lnTo>
                        <a:pt x="339" y="227"/>
                      </a:lnTo>
                      <a:lnTo>
                        <a:pt x="236" y="202"/>
                      </a:lnTo>
                      <a:lnTo>
                        <a:pt x="203" y="89"/>
                      </a:lnTo>
                      <a:lnTo>
                        <a:pt x="190" y="62"/>
                      </a:lnTo>
                      <a:lnTo>
                        <a:pt x="116" y="41"/>
                      </a:lnTo>
                      <a:lnTo>
                        <a:pt x="0" y="92"/>
                      </a:lnTo>
                      <a:lnTo>
                        <a:pt x="0" y="0"/>
                      </a:lnTo>
                      <a:lnTo>
                        <a:pt x="0"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1" name="Freeform 138">
                  <a:extLst>
                    <a:ext uri="{FF2B5EF4-FFF2-40B4-BE49-F238E27FC236}">
                      <a16:creationId xmlns:a16="http://schemas.microsoft.com/office/drawing/2014/main" id="{74A2C8F2-0521-A447-AB76-D95AA40D0D7E}"/>
                    </a:ext>
                  </a:extLst>
                </p:cNvPr>
                <p:cNvSpPr>
                  <a:spLocks/>
                </p:cNvSpPr>
                <p:nvPr/>
              </p:nvSpPr>
              <p:spPr bwMode="auto">
                <a:xfrm>
                  <a:off x="4590" y="2401"/>
                  <a:ext cx="344" cy="203"/>
                </a:xfrm>
                <a:custGeom>
                  <a:avLst/>
                  <a:gdLst>
                    <a:gd name="T0" fmla="*/ 0 w 387"/>
                    <a:gd name="T1" fmla="*/ 0 h 227"/>
                    <a:gd name="T2" fmla="*/ 0 w 387"/>
                    <a:gd name="T3" fmla="*/ 0 h 227"/>
                    <a:gd name="T4" fmla="*/ 301 w 387"/>
                    <a:gd name="T5" fmla="*/ 0 h 227"/>
                    <a:gd name="T6" fmla="*/ 301 w 387"/>
                    <a:gd name="T7" fmla="*/ 141 h 227"/>
                    <a:gd name="T8" fmla="*/ 387 w 387"/>
                    <a:gd name="T9" fmla="*/ 141 h 227"/>
                    <a:gd name="T10" fmla="*/ 339 w 387"/>
                    <a:gd name="T11" fmla="*/ 227 h 227"/>
                    <a:gd name="T12" fmla="*/ 236 w 387"/>
                    <a:gd name="T13" fmla="*/ 202 h 227"/>
                    <a:gd name="T14" fmla="*/ 203 w 387"/>
                    <a:gd name="T15" fmla="*/ 89 h 227"/>
                    <a:gd name="T16" fmla="*/ 190 w 387"/>
                    <a:gd name="T17" fmla="*/ 62 h 227"/>
                    <a:gd name="T18" fmla="*/ 116 w 387"/>
                    <a:gd name="T19" fmla="*/ 41 h 227"/>
                    <a:gd name="T20" fmla="*/ 0 w 387"/>
                    <a:gd name="T21" fmla="*/ 92 h 227"/>
                    <a:gd name="T22" fmla="*/ 0 w 387"/>
                    <a:gd name="T23" fmla="*/ 0 h 227"/>
                    <a:gd name="T24" fmla="*/ 0 w 387"/>
                    <a:gd name="T2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7" h="227">
                      <a:moveTo>
                        <a:pt x="0" y="0"/>
                      </a:moveTo>
                      <a:lnTo>
                        <a:pt x="0" y="0"/>
                      </a:lnTo>
                      <a:lnTo>
                        <a:pt x="301" y="0"/>
                      </a:lnTo>
                      <a:lnTo>
                        <a:pt x="301" y="141"/>
                      </a:lnTo>
                      <a:lnTo>
                        <a:pt x="387" y="141"/>
                      </a:lnTo>
                      <a:lnTo>
                        <a:pt x="339" y="227"/>
                      </a:lnTo>
                      <a:lnTo>
                        <a:pt x="236" y="202"/>
                      </a:lnTo>
                      <a:lnTo>
                        <a:pt x="203" y="89"/>
                      </a:lnTo>
                      <a:lnTo>
                        <a:pt x="190" y="62"/>
                      </a:lnTo>
                      <a:lnTo>
                        <a:pt x="116" y="41"/>
                      </a:lnTo>
                      <a:lnTo>
                        <a:pt x="0" y="92"/>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2" name="Freeform 139">
                  <a:extLst>
                    <a:ext uri="{FF2B5EF4-FFF2-40B4-BE49-F238E27FC236}">
                      <a16:creationId xmlns:a16="http://schemas.microsoft.com/office/drawing/2014/main" id="{4F657C43-E079-5847-BDA0-A435F7F8F2B8}"/>
                    </a:ext>
                  </a:extLst>
                </p:cNvPr>
                <p:cNvSpPr>
                  <a:spLocks/>
                </p:cNvSpPr>
                <p:nvPr/>
              </p:nvSpPr>
              <p:spPr bwMode="auto">
                <a:xfrm>
                  <a:off x="2690" y="1795"/>
                  <a:ext cx="594" cy="345"/>
                </a:xfrm>
                <a:custGeom>
                  <a:avLst/>
                  <a:gdLst>
                    <a:gd name="T0" fmla="*/ 0 w 667"/>
                    <a:gd name="T1" fmla="*/ 0 h 387"/>
                    <a:gd name="T2" fmla="*/ 0 w 667"/>
                    <a:gd name="T3" fmla="*/ 0 h 387"/>
                    <a:gd name="T4" fmla="*/ 654 w 667"/>
                    <a:gd name="T5" fmla="*/ 1 h 387"/>
                    <a:gd name="T6" fmla="*/ 655 w 667"/>
                    <a:gd name="T7" fmla="*/ 36 h 387"/>
                    <a:gd name="T8" fmla="*/ 630 w 667"/>
                    <a:gd name="T9" fmla="*/ 63 h 387"/>
                    <a:gd name="T10" fmla="*/ 667 w 667"/>
                    <a:gd name="T11" fmla="*/ 109 h 387"/>
                    <a:gd name="T12" fmla="*/ 667 w 667"/>
                    <a:gd name="T13" fmla="*/ 277 h 387"/>
                    <a:gd name="T14" fmla="*/ 638 w 667"/>
                    <a:gd name="T15" fmla="*/ 277 h 387"/>
                    <a:gd name="T16" fmla="*/ 638 w 667"/>
                    <a:gd name="T17" fmla="*/ 387 h 387"/>
                    <a:gd name="T18" fmla="*/ 525 w 667"/>
                    <a:gd name="T19" fmla="*/ 353 h 387"/>
                    <a:gd name="T20" fmla="*/ 479 w 667"/>
                    <a:gd name="T21" fmla="*/ 327 h 387"/>
                    <a:gd name="T22" fmla="*/ 0 w 667"/>
                    <a:gd name="T23" fmla="*/ 330 h 387"/>
                    <a:gd name="T24" fmla="*/ 0 w 667"/>
                    <a:gd name="T25" fmla="*/ 0 h 387"/>
                    <a:gd name="T26" fmla="*/ 0 w 667"/>
                    <a:gd name="T27"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7" h="387">
                      <a:moveTo>
                        <a:pt x="0" y="0"/>
                      </a:moveTo>
                      <a:lnTo>
                        <a:pt x="0" y="0"/>
                      </a:lnTo>
                      <a:lnTo>
                        <a:pt x="654" y="1"/>
                      </a:lnTo>
                      <a:lnTo>
                        <a:pt x="655" y="36"/>
                      </a:lnTo>
                      <a:lnTo>
                        <a:pt x="630" y="63"/>
                      </a:lnTo>
                      <a:lnTo>
                        <a:pt x="667" y="109"/>
                      </a:lnTo>
                      <a:lnTo>
                        <a:pt x="667" y="277"/>
                      </a:lnTo>
                      <a:lnTo>
                        <a:pt x="638" y="277"/>
                      </a:lnTo>
                      <a:lnTo>
                        <a:pt x="638" y="387"/>
                      </a:lnTo>
                      <a:lnTo>
                        <a:pt x="525" y="353"/>
                      </a:lnTo>
                      <a:lnTo>
                        <a:pt x="479" y="327"/>
                      </a:lnTo>
                      <a:lnTo>
                        <a:pt x="0" y="330"/>
                      </a:lnTo>
                      <a:lnTo>
                        <a:pt x="0" y="0"/>
                      </a:lnTo>
                      <a:lnTo>
                        <a:pt x="0"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3" name="Freeform 140">
                  <a:extLst>
                    <a:ext uri="{FF2B5EF4-FFF2-40B4-BE49-F238E27FC236}">
                      <a16:creationId xmlns:a16="http://schemas.microsoft.com/office/drawing/2014/main" id="{1F97DFE9-3984-A740-9237-A3232A45F6D0}"/>
                    </a:ext>
                  </a:extLst>
                </p:cNvPr>
                <p:cNvSpPr>
                  <a:spLocks/>
                </p:cNvSpPr>
                <p:nvPr/>
              </p:nvSpPr>
              <p:spPr bwMode="auto">
                <a:xfrm>
                  <a:off x="2690" y="1795"/>
                  <a:ext cx="594" cy="345"/>
                </a:xfrm>
                <a:custGeom>
                  <a:avLst/>
                  <a:gdLst>
                    <a:gd name="T0" fmla="*/ 0 w 667"/>
                    <a:gd name="T1" fmla="*/ 0 h 387"/>
                    <a:gd name="T2" fmla="*/ 0 w 667"/>
                    <a:gd name="T3" fmla="*/ 0 h 387"/>
                    <a:gd name="T4" fmla="*/ 654 w 667"/>
                    <a:gd name="T5" fmla="*/ 1 h 387"/>
                    <a:gd name="T6" fmla="*/ 655 w 667"/>
                    <a:gd name="T7" fmla="*/ 36 h 387"/>
                    <a:gd name="T8" fmla="*/ 630 w 667"/>
                    <a:gd name="T9" fmla="*/ 63 h 387"/>
                    <a:gd name="T10" fmla="*/ 667 w 667"/>
                    <a:gd name="T11" fmla="*/ 109 h 387"/>
                    <a:gd name="T12" fmla="*/ 667 w 667"/>
                    <a:gd name="T13" fmla="*/ 277 h 387"/>
                    <a:gd name="T14" fmla="*/ 638 w 667"/>
                    <a:gd name="T15" fmla="*/ 277 h 387"/>
                    <a:gd name="T16" fmla="*/ 638 w 667"/>
                    <a:gd name="T17" fmla="*/ 387 h 387"/>
                    <a:gd name="T18" fmla="*/ 525 w 667"/>
                    <a:gd name="T19" fmla="*/ 353 h 387"/>
                    <a:gd name="T20" fmla="*/ 479 w 667"/>
                    <a:gd name="T21" fmla="*/ 327 h 387"/>
                    <a:gd name="T22" fmla="*/ 0 w 667"/>
                    <a:gd name="T23" fmla="*/ 330 h 387"/>
                    <a:gd name="T24" fmla="*/ 0 w 667"/>
                    <a:gd name="T25" fmla="*/ 0 h 387"/>
                    <a:gd name="T26" fmla="*/ 0 w 667"/>
                    <a:gd name="T27"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7" h="387">
                      <a:moveTo>
                        <a:pt x="0" y="0"/>
                      </a:moveTo>
                      <a:lnTo>
                        <a:pt x="0" y="0"/>
                      </a:lnTo>
                      <a:lnTo>
                        <a:pt x="654" y="1"/>
                      </a:lnTo>
                      <a:lnTo>
                        <a:pt x="655" y="36"/>
                      </a:lnTo>
                      <a:lnTo>
                        <a:pt x="630" y="63"/>
                      </a:lnTo>
                      <a:lnTo>
                        <a:pt x="667" y="109"/>
                      </a:lnTo>
                      <a:lnTo>
                        <a:pt x="667" y="277"/>
                      </a:lnTo>
                      <a:lnTo>
                        <a:pt x="638" y="277"/>
                      </a:lnTo>
                      <a:lnTo>
                        <a:pt x="638" y="387"/>
                      </a:lnTo>
                      <a:lnTo>
                        <a:pt x="525" y="353"/>
                      </a:lnTo>
                      <a:lnTo>
                        <a:pt x="479" y="327"/>
                      </a:lnTo>
                      <a:lnTo>
                        <a:pt x="0" y="330"/>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4" name="Freeform 141">
                  <a:extLst>
                    <a:ext uri="{FF2B5EF4-FFF2-40B4-BE49-F238E27FC236}">
                      <a16:creationId xmlns:a16="http://schemas.microsoft.com/office/drawing/2014/main" id="{FDC8F6C8-5259-904B-9171-B9DF0BD6CE9D}"/>
                    </a:ext>
                  </a:extLst>
                </p:cNvPr>
                <p:cNvSpPr>
                  <a:spLocks/>
                </p:cNvSpPr>
                <p:nvPr/>
              </p:nvSpPr>
              <p:spPr bwMode="auto">
                <a:xfrm>
                  <a:off x="3248" y="2045"/>
                  <a:ext cx="511" cy="273"/>
                </a:xfrm>
                <a:custGeom>
                  <a:avLst/>
                  <a:gdLst>
                    <a:gd name="T0" fmla="*/ 0 w 573"/>
                    <a:gd name="T1" fmla="*/ 0 h 307"/>
                    <a:gd name="T2" fmla="*/ 0 w 573"/>
                    <a:gd name="T3" fmla="*/ 0 h 307"/>
                    <a:gd name="T4" fmla="*/ 488 w 573"/>
                    <a:gd name="T5" fmla="*/ 0 h 307"/>
                    <a:gd name="T6" fmla="*/ 504 w 573"/>
                    <a:gd name="T7" fmla="*/ 34 h 307"/>
                    <a:gd name="T8" fmla="*/ 501 w 573"/>
                    <a:gd name="T9" fmla="*/ 76 h 307"/>
                    <a:gd name="T10" fmla="*/ 548 w 573"/>
                    <a:gd name="T11" fmla="*/ 118 h 307"/>
                    <a:gd name="T12" fmla="*/ 573 w 573"/>
                    <a:gd name="T13" fmla="*/ 169 h 307"/>
                    <a:gd name="T14" fmla="*/ 504 w 573"/>
                    <a:gd name="T15" fmla="*/ 217 h 307"/>
                    <a:gd name="T16" fmla="*/ 517 w 573"/>
                    <a:gd name="T17" fmla="*/ 249 h 307"/>
                    <a:gd name="T18" fmla="*/ 471 w 573"/>
                    <a:gd name="T19" fmla="*/ 307 h 307"/>
                    <a:gd name="T20" fmla="*/ 68 w 573"/>
                    <a:gd name="T21" fmla="*/ 305 h 307"/>
                    <a:gd name="T22" fmla="*/ 0 w 573"/>
                    <a:gd name="T23" fmla="*/ 111 h 307"/>
                    <a:gd name="T24" fmla="*/ 0 w 573"/>
                    <a:gd name="T25" fmla="*/ 0 h 307"/>
                    <a:gd name="T26" fmla="*/ 0 w 573"/>
                    <a:gd name="T27"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3" h="307">
                      <a:moveTo>
                        <a:pt x="0" y="0"/>
                      </a:moveTo>
                      <a:lnTo>
                        <a:pt x="0" y="0"/>
                      </a:lnTo>
                      <a:lnTo>
                        <a:pt x="488" y="0"/>
                      </a:lnTo>
                      <a:lnTo>
                        <a:pt x="504" y="34"/>
                      </a:lnTo>
                      <a:lnTo>
                        <a:pt x="501" y="76"/>
                      </a:lnTo>
                      <a:lnTo>
                        <a:pt x="548" y="118"/>
                      </a:lnTo>
                      <a:lnTo>
                        <a:pt x="573" y="169"/>
                      </a:lnTo>
                      <a:lnTo>
                        <a:pt x="504" y="217"/>
                      </a:lnTo>
                      <a:lnTo>
                        <a:pt x="517" y="249"/>
                      </a:lnTo>
                      <a:lnTo>
                        <a:pt x="471" y="307"/>
                      </a:lnTo>
                      <a:lnTo>
                        <a:pt x="68" y="305"/>
                      </a:lnTo>
                      <a:lnTo>
                        <a:pt x="0" y="111"/>
                      </a:lnTo>
                      <a:lnTo>
                        <a:pt x="0" y="0"/>
                      </a:lnTo>
                      <a:lnTo>
                        <a:pt x="0"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5" name="Freeform 142">
                  <a:extLst>
                    <a:ext uri="{FF2B5EF4-FFF2-40B4-BE49-F238E27FC236}">
                      <a16:creationId xmlns:a16="http://schemas.microsoft.com/office/drawing/2014/main" id="{AA0BB26B-EE31-7D4A-9ADB-7CDFC8C1C6A3}"/>
                    </a:ext>
                  </a:extLst>
                </p:cNvPr>
                <p:cNvSpPr>
                  <a:spLocks/>
                </p:cNvSpPr>
                <p:nvPr/>
              </p:nvSpPr>
              <p:spPr bwMode="auto">
                <a:xfrm>
                  <a:off x="3248" y="2045"/>
                  <a:ext cx="511" cy="273"/>
                </a:xfrm>
                <a:custGeom>
                  <a:avLst/>
                  <a:gdLst>
                    <a:gd name="T0" fmla="*/ 0 w 573"/>
                    <a:gd name="T1" fmla="*/ 0 h 307"/>
                    <a:gd name="T2" fmla="*/ 0 w 573"/>
                    <a:gd name="T3" fmla="*/ 0 h 307"/>
                    <a:gd name="T4" fmla="*/ 488 w 573"/>
                    <a:gd name="T5" fmla="*/ 0 h 307"/>
                    <a:gd name="T6" fmla="*/ 504 w 573"/>
                    <a:gd name="T7" fmla="*/ 34 h 307"/>
                    <a:gd name="T8" fmla="*/ 501 w 573"/>
                    <a:gd name="T9" fmla="*/ 76 h 307"/>
                    <a:gd name="T10" fmla="*/ 548 w 573"/>
                    <a:gd name="T11" fmla="*/ 118 h 307"/>
                    <a:gd name="T12" fmla="*/ 573 w 573"/>
                    <a:gd name="T13" fmla="*/ 169 h 307"/>
                    <a:gd name="T14" fmla="*/ 504 w 573"/>
                    <a:gd name="T15" fmla="*/ 217 h 307"/>
                    <a:gd name="T16" fmla="*/ 517 w 573"/>
                    <a:gd name="T17" fmla="*/ 249 h 307"/>
                    <a:gd name="T18" fmla="*/ 471 w 573"/>
                    <a:gd name="T19" fmla="*/ 307 h 307"/>
                    <a:gd name="T20" fmla="*/ 68 w 573"/>
                    <a:gd name="T21" fmla="*/ 305 h 307"/>
                    <a:gd name="T22" fmla="*/ 0 w 573"/>
                    <a:gd name="T23" fmla="*/ 111 h 307"/>
                    <a:gd name="T24" fmla="*/ 0 w 573"/>
                    <a:gd name="T25" fmla="*/ 0 h 307"/>
                    <a:gd name="T26" fmla="*/ 0 w 573"/>
                    <a:gd name="T27"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3" h="307">
                      <a:moveTo>
                        <a:pt x="0" y="0"/>
                      </a:moveTo>
                      <a:lnTo>
                        <a:pt x="0" y="0"/>
                      </a:lnTo>
                      <a:lnTo>
                        <a:pt x="488" y="0"/>
                      </a:lnTo>
                      <a:lnTo>
                        <a:pt x="504" y="34"/>
                      </a:lnTo>
                      <a:lnTo>
                        <a:pt x="501" y="76"/>
                      </a:lnTo>
                      <a:lnTo>
                        <a:pt x="548" y="118"/>
                      </a:lnTo>
                      <a:lnTo>
                        <a:pt x="573" y="169"/>
                      </a:lnTo>
                      <a:lnTo>
                        <a:pt x="504" y="217"/>
                      </a:lnTo>
                      <a:lnTo>
                        <a:pt x="517" y="249"/>
                      </a:lnTo>
                      <a:lnTo>
                        <a:pt x="471" y="307"/>
                      </a:lnTo>
                      <a:lnTo>
                        <a:pt x="68" y="305"/>
                      </a:lnTo>
                      <a:lnTo>
                        <a:pt x="0" y="111"/>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6" name="Freeform 143">
                  <a:extLst>
                    <a:ext uri="{FF2B5EF4-FFF2-40B4-BE49-F238E27FC236}">
                      <a16:creationId xmlns:a16="http://schemas.microsoft.com/office/drawing/2014/main" id="{C97DFC92-88B2-0648-9ABF-35B0A60564E9}"/>
                    </a:ext>
                  </a:extLst>
                </p:cNvPr>
                <p:cNvSpPr>
                  <a:spLocks/>
                </p:cNvSpPr>
                <p:nvPr/>
              </p:nvSpPr>
              <p:spPr bwMode="auto">
                <a:xfrm>
                  <a:off x="3213" y="1498"/>
                  <a:ext cx="522" cy="547"/>
                </a:xfrm>
                <a:custGeom>
                  <a:avLst/>
                  <a:gdLst>
                    <a:gd name="T0" fmla="*/ 0 w 586"/>
                    <a:gd name="T1" fmla="*/ 0 h 613"/>
                    <a:gd name="T2" fmla="*/ 0 w 586"/>
                    <a:gd name="T3" fmla="*/ 0 h 613"/>
                    <a:gd name="T4" fmla="*/ 196 w 586"/>
                    <a:gd name="T5" fmla="*/ 0 h 613"/>
                    <a:gd name="T6" fmla="*/ 586 w 586"/>
                    <a:gd name="T7" fmla="*/ 74 h 613"/>
                    <a:gd name="T8" fmla="*/ 453 w 586"/>
                    <a:gd name="T9" fmla="*/ 194 h 613"/>
                    <a:gd name="T10" fmla="*/ 395 w 586"/>
                    <a:gd name="T11" fmla="*/ 376 h 613"/>
                    <a:gd name="T12" fmla="*/ 395 w 586"/>
                    <a:gd name="T13" fmla="*/ 473 h 613"/>
                    <a:gd name="T14" fmla="*/ 531 w 586"/>
                    <a:gd name="T15" fmla="*/ 565 h 613"/>
                    <a:gd name="T16" fmla="*/ 537 w 586"/>
                    <a:gd name="T17" fmla="*/ 613 h 613"/>
                    <a:gd name="T18" fmla="*/ 78 w 586"/>
                    <a:gd name="T19" fmla="*/ 613 h 613"/>
                    <a:gd name="T20" fmla="*/ 78 w 586"/>
                    <a:gd name="T21" fmla="*/ 436 h 613"/>
                    <a:gd name="T22" fmla="*/ 39 w 586"/>
                    <a:gd name="T23" fmla="*/ 391 h 613"/>
                    <a:gd name="T24" fmla="*/ 65 w 586"/>
                    <a:gd name="T25" fmla="*/ 364 h 613"/>
                    <a:gd name="T26" fmla="*/ 65 w 586"/>
                    <a:gd name="T27" fmla="*/ 325 h 613"/>
                    <a:gd name="T28" fmla="*/ 49 w 586"/>
                    <a:gd name="T29" fmla="*/ 219 h 613"/>
                    <a:gd name="T30" fmla="*/ 0 w 586"/>
                    <a:gd name="T31" fmla="*/ 0 h 613"/>
                    <a:gd name="T32" fmla="*/ 0 w 586"/>
                    <a:gd name="T33"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6" h="613">
                      <a:moveTo>
                        <a:pt x="0" y="0"/>
                      </a:moveTo>
                      <a:lnTo>
                        <a:pt x="0" y="0"/>
                      </a:lnTo>
                      <a:lnTo>
                        <a:pt x="196" y="0"/>
                      </a:lnTo>
                      <a:lnTo>
                        <a:pt x="586" y="74"/>
                      </a:lnTo>
                      <a:lnTo>
                        <a:pt x="453" y="194"/>
                      </a:lnTo>
                      <a:lnTo>
                        <a:pt x="395" y="376"/>
                      </a:lnTo>
                      <a:lnTo>
                        <a:pt x="395" y="473"/>
                      </a:lnTo>
                      <a:lnTo>
                        <a:pt x="531" y="565"/>
                      </a:lnTo>
                      <a:lnTo>
                        <a:pt x="537" y="613"/>
                      </a:lnTo>
                      <a:lnTo>
                        <a:pt x="78" y="613"/>
                      </a:lnTo>
                      <a:lnTo>
                        <a:pt x="78" y="436"/>
                      </a:lnTo>
                      <a:lnTo>
                        <a:pt x="39" y="391"/>
                      </a:lnTo>
                      <a:lnTo>
                        <a:pt x="65" y="364"/>
                      </a:lnTo>
                      <a:lnTo>
                        <a:pt x="65" y="325"/>
                      </a:lnTo>
                      <a:lnTo>
                        <a:pt x="49" y="219"/>
                      </a:lnTo>
                      <a:lnTo>
                        <a:pt x="0" y="0"/>
                      </a:lnTo>
                      <a:lnTo>
                        <a:pt x="0"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7" name="Freeform 144">
                  <a:extLst>
                    <a:ext uri="{FF2B5EF4-FFF2-40B4-BE49-F238E27FC236}">
                      <a16:creationId xmlns:a16="http://schemas.microsoft.com/office/drawing/2014/main" id="{ABE37F7E-2D2E-214C-8047-BDDBFEFE98ED}"/>
                    </a:ext>
                  </a:extLst>
                </p:cNvPr>
                <p:cNvSpPr>
                  <a:spLocks/>
                </p:cNvSpPr>
                <p:nvPr/>
              </p:nvSpPr>
              <p:spPr bwMode="auto">
                <a:xfrm>
                  <a:off x="3213" y="1498"/>
                  <a:ext cx="522" cy="547"/>
                </a:xfrm>
                <a:custGeom>
                  <a:avLst/>
                  <a:gdLst>
                    <a:gd name="T0" fmla="*/ 0 w 586"/>
                    <a:gd name="T1" fmla="*/ 0 h 613"/>
                    <a:gd name="T2" fmla="*/ 0 w 586"/>
                    <a:gd name="T3" fmla="*/ 0 h 613"/>
                    <a:gd name="T4" fmla="*/ 196 w 586"/>
                    <a:gd name="T5" fmla="*/ 0 h 613"/>
                    <a:gd name="T6" fmla="*/ 586 w 586"/>
                    <a:gd name="T7" fmla="*/ 74 h 613"/>
                    <a:gd name="T8" fmla="*/ 453 w 586"/>
                    <a:gd name="T9" fmla="*/ 194 h 613"/>
                    <a:gd name="T10" fmla="*/ 395 w 586"/>
                    <a:gd name="T11" fmla="*/ 376 h 613"/>
                    <a:gd name="T12" fmla="*/ 395 w 586"/>
                    <a:gd name="T13" fmla="*/ 473 h 613"/>
                    <a:gd name="T14" fmla="*/ 531 w 586"/>
                    <a:gd name="T15" fmla="*/ 565 h 613"/>
                    <a:gd name="T16" fmla="*/ 537 w 586"/>
                    <a:gd name="T17" fmla="*/ 613 h 613"/>
                    <a:gd name="T18" fmla="*/ 78 w 586"/>
                    <a:gd name="T19" fmla="*/ 613 h 613"/>
                    <a:gd name="T20" fmla="*/ 78 w 586"/>
                    <a:gd name="T21" fmla="*/ 436 h 613"/>
                    <a:gd name="T22" fmla="*/ 39 w 586"/>
                    <a:gd name="T23" fmla="*/ 391 h 613"/>
                    <a:gd name="T24" fmla="*/ 65 w 586"/>
                    <a:gd name="T25" fmla="*/ 364 h 613"/>
                    <a:gd name="T26" fmla="*/ 65 w 586"/>
                    <a:gd name="T27" fmla="*/ 325 h 613"/>
                    <a:gd name="T28" fmla="*/ 49 w 586"/>
                    <a:gd name="T29" fmla="*/ 219 h 613"/>
                    <a:gd name="T30" fmla="*/ 0 w 586"/>
                    <a:gd name="T31" fmla="*/ 0 h 613"/>
                    <a:gd name="T32" fmla="*/ 0 w 586"/>
                    <a:gd name="T33"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6" h="613">
                      <a:moveTo>
                        <a:pt x="0" y="0"/>
                      </a:moveTo>
                      <a:lnTo>
                        <a:pt x="0" y="0"/>
                      </a:lnTo>
                      <a:lnTo>
                        <a:pt x="196" y="0"/>
                      </a:lnTo>
                      <a:lnTo>
                        <a:pt x="586" y="74"/>
                      </a:lnTo>
                      <a:lnTo>
                        <a:pt x="453" y="194"/>
                      </a:lnTo>
                      <a:lnTo>
                        <a:pt x="395" y="376"/>
                      </a:lnTo>
                      <a:lnTo>
                        <a:pt x="395" y="473"/>
                      </a:lnTo>
                      <a:lnTo>
                        <a:pt x="531" y="565"/>
                      </a:lnTo>
                      <a:lnTo>
                        <a:pt x="537" y="613"/>
                      </a:lnTo>
                      <a:lnTo>
                        <a:pt x="78" y="613"/>
                      </a:lnTo>
                      <a:lnTo>
                        <a:pt x="78" y="436"/>
                      </a:lnTo>
                      <a:lnTo>
                        <a:pt x="39" y="391"/>
                      </a:lnTo>
                      <a:lnTo>
                        <a:pt x="65" y="364"/>
                      </a:lnTo>
                      <a:lnTo>
                        <a:pt x="65" y="325"/>
                      </a:lnTo>
                      <a:lnTo>
                        <a:pt x="49" y="219"/>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8" name="Freeform 145">
                  <a:extLst>
                    <a:ext uri="{FF2B5EF4-FFF2-40B4-BE49-F238E27FC236}">
                      <a16:creationId xmlns:a16="http://schemas.microsoft.com/office/drawing/2014/main" id="{C29D713F-D8C5-F845-A936-B1EF5BBD5822}"/>
                    </a:ext>
                  </a:extLst>
                </p:cNvPr>
                <p:cNvSpPr>
                  <a:spLocks/>
                </p:cNvSpPr>
                <p:nvPr/>
              </p:nvSpPr>
              <p:spPr bwMode="auto">
                <a:xfrm>
                  <a:off x="3556" y="1700"/>
                  <a:ext cx="464" cy="440"/>
                </a:xfrm>
                <a:custGeom>
                  <a:avLst/>
                  <a:gdLst>
                    <a:gd name="T0" fmla="*/ 34 w 520"/>
                    <a:gd name="T1" fmla="*/ 37 h 494"/>
                    <a:gd name="T2" fmla="*/ 34 w 520"/>
                    <a:gd name="T3" fmla="*/ 37 h 494"/>
                    <a:gd name="T4" fmla="*/ 166 w 520"/>
                    <a:gd name="T5" fmla="*/ 0 h 494"/>
                    <a:gd name="T6" fmla="*/ 192 w 520"/>
                    <a:gd name="T7" fmla="*/ 47 h 494"/>
                    <a:gd name="T8" fmla="*/ 371 w 520"/>
                    <a:gd name="T9" fmla="*/ 129 h 494"/>
                    <a:gd name="T10" fmla="*/ 412 w 520"/>
                    <a:gd name="T11" fmla="*/ 175 h 494"/>
                    <a:gd name="T12" fmla="*/ 425 w 520"/>
                    <a:gd name="T13" fmla="*/ 221 h 494"/>
                    <a:gd name="T14" fmla="*/ 494 w 520"/>
                    <a:gd name="T15" fmla="*/ 209 h 494"/>
                    <a:gd name="T16" fmla="*/ 520 w 520"/>
                    <a:gd name="T17" fmla="*/ 230 h 494"/>
                    <a:gd name="T18" fmla="*/ 462 w 520"/>
                    <a:gd name="T19" fmla="*/ 309 h 494"/>
                    <a:gd name="T20" fmla="*/ 433 w 520"/>
                    <a:gd name="T21" fmla="*/ 494 h 494"/>
                    <a:gd name="T22" fmla="*/ 203 w 520"/>
                    <a:gd name="T23" fmla="*/ 494 h 494"/>
                    <a:gd name="T24" fmla="*/ 158 w 520"/>
                    <a:gd name="T25" fmla="*/ 459 h 494"/>
                    <a:gd name="T26" fmla="*/ 161 w 520"/>
                    <a:gd name="T27" fmla="*/ 415 h 494"/>
                    <a:gd name="T28" fmla="*/ 142 w 520"/>
                    <a:gd name="T29" fmla="*/ 375 h 494"/>
                    <a:gd name="T30" fmla="*/ 137 w 520"/>
                    <a:gd name="T31" fmla="*/ 333 h 494"/>
                    <a:gd name="T32" fmla="*/ 0 w 520"/>
                    <a:gd name="T33" fmla="*/ 243 h 494"/>
                    <a:gd name="T34" fmla="*/ 0 w 520"/>
                    <a:gd name="T35" fmla="*/ 151 h 494"/>
                    <a:gd name="T36" fmla="*/ 34 w 520"/>
                    <a:gd name="T37" fmla="*/ 37 h 494"/>
                    <a:gd name="T38" fmla="*/ 34 w 520"/>
                    <a:gd name="T39" fmla="*/ 37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0" h="494">
                      <a:moveTo>
                        <a:pt x="34" y="37"/>
                      </a:moveTo>
                      <a:lnTo>
                        <a:pt x="34" y="37"/>
                      </a:lnTo>
                      <a:lnTo>
                        <a:pt x="166" y="0"/>
                      </a:lnTo>
                      <a:lnTo>
                        <a:pt x="192" y="47"/>
                      </a:lnTo>
                      <a:lnTo>
                        <a:pt x="371" y="129"/>
                      </a:lnTo>
                      <a:lnTo>
                        <a:pt x="412" y="175"/>
                      </a:lnTo>
                      <a:lnTo>
                        <a:pt x="425" y="221"/>
                      </a:lnTo>
                      <a:lnTo>
                        <a:pt x="494" y="209"/>
                      </a:lnTo>
                      <a:lnTo>
                        <a:pt x="520" y="230"/>
                      </a:lnTo>
                      <a:lnTo>
                        <a:pt x="462" y="309"/>
                      </a:lnTo>
                      <a:lnTo>
                        <a:pt x="433" y="494"/>
                      </a:lnTo>
                      <a:lnTo>
                        <a:pt x="203" y="494"/>
                      </a:lnTo>
                      <a:lnTo>
                        <a:pt x="158" y="459"/>
                      </a:lnTo>
                      <a:lnTo>
                        <a:pt x="161" y="415"/>
                      </a:lnTo>
                      <a:lnTo>
                        <a:pt x="142" y="375"/>
                      </a:lnTo>
                      <a:lnTo>
                        <a:pt x="137" y="333"/>
                      </a:lnTo>
                      <a:lnTo>
                        <a:pt x="0" y="243"/>
                      </a:lnTo>
                      <a:lnTo>
                        <a:pt x="0" y="151"/>
                      </a:lnTo>
                      <a:lnTo>
                        <a:pt x="34" y="37"/>
                      </a:lnTo>
                      <a:lnTo>
                        <a:pt x="34" y="37"/>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39" name="Freeform 146">
                  <a:extLst>
                    <a:ext uri="{FF2B5EF4-FFF2-40B4-BE49-F238E27FC236}">
                      <a16:creationId xmlns:a16="http://schemas.microsoft.com/office/drawing/2014/main" id="{337D1C92-A6D9-E449-93B4-FC33B15C166A}"/>
                    </a:ext>
                  </a:extLst>
                </p:cNvPr>
                <p:cNvSpPr>
                  <a:spLocks/>
                </p:cNvSpPr>
                <p:nvPr/>
              </p:nvSpPr>
              <p:spPr bwMode="auto">
                <a:xfrm>
                  <a:off x="3556" y="1700"/>
                  <a:ext cx="464" cy="440"/>
                </a:xfrm>
                <a:custGeom>
                  <a:avLst/>
                  <a:gdLst>
                    <a:gd name="T0" fmla="*/ 34 w 520"/>
                    <a:gd name="T1" fmla="*/ 37 h 494"/>
                    <a:gd name="T2" fmla="*/ 34 w 520"/>
                    <a:gd name="T3" fmla="*/ 37 h 494"/>
                    <a:gd name="T4" fmla="*/ 166 w 520"/>
                    <a:gd name="T5" fmla="*/ 0 h 494"/>
                    <a:gd name="T6" fmla="*/ 192 w 520"/>
                    <a:gd name="T7" fmla="*/ 47 h 494"/>
                    <a:gd name="T8" fmla="*/ 371 w 520"/>
                    <a:gd name="T9" fmla="*/ 129 h 494"/>
                    <a:gd name="T10" fmla="*/ 412 w 520"/>
                    <a:gd name="T11" fmla="*/ 175 h 494"/>
                    <a:gd name="T12" fmla="*/ 425 w 520"/>
                    <a:gd name="T13" fmla="*/ 221 h 494"/>
                    <a:gd name="T14" fmla="*/ 494 w 520"/>
                    <a:gd name="T15" fmla="*/ 209 h 494"/>
                    <a:gd name="T16" fmla="*/ 520 w 520"/>
                    <a:gd name="T17" fmla="*/ 230 h 494"/>
                    <a:gd name="T18" fmla="*/ 462 w 520"/>
                    <a:gd name="T19" fmla="*/ 309 h 494"/>
                    <a:gd name="T20" fmla="*/ 433 w 520"/>
                    <a:gd name="T21" fmla="*/ 494 h 494"/>
                    <a:gd name="T22" fmla="*/ 203 w 520"/>
                    <a:gd name="T23" fmla="*/ 494 h 494"/>
                    <a:gd name="T24" fmla="*/ 158 w 520"/>
                    <a:gd name="T25" fmla="*/ 459 h 494"/>
                    <a:gd name="T26" fmla="*/ 161 w 520"/>
                    <a:gd name="T27" fmla="*/ 415 h 494"/>
                    <a:gd name="T28" fmla="*/ 142 w 520"/>
                    <a:gd name="T29" fmla="*/ 375 h 494"/>
                    <a:gd name="T30" fmla="*/ 137 w 520"/>
                    <a:gd name="T31" fmla="*/ 333 h 494"/>
                    <a:gd name="T32" fmla="*/ 0 w 520"/>
                    <a:gd name="T33" fmla="*/ 243 h 494"/>
                    <a:gd name="T34" fmla="*/ 0 w 520"/>
                    <a:gd name="T35" fmla="*/ 151 h 494"/>
                    <a:gd name="T36" fmla="*/ 34 w 520"/>
                    <a:gd name="T37" fmla="*/ 37 h 494"/>
                    <a:gd name="T38" fmla="*/ 34 w 520"/>
                    <a:gd name="T39" fmla="*/ 37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0" h="494">
                      <a:moveTo>
                        <a:pt x="34" y="37"/>
                      </a:moveTo>
                      <a:lnTo>
                        <a:pt x="34" y="37"/>
                      </a:lnTo>
                      <a:lnTo>
                        <a:pt x="166" y="0"/>
                      </a:lnTo>
                      <a:lnTo>
                        <a:pt x="192" y="47"/>
                      </a:lnTo>
                      <a:lnTo>
                        <a:pt x="371" y="129"/>
                      </a:lnTo>
                      <a:lnTo>
                        <a:pt x="412" y="175"/>
                      </a:lnTo>
                      <a:lnTo>
                        <a:pt x="425" y="221"/>
                      </a:lnTo>
                      <a:lnTo>
                        <a:pt x="494" y="209"/>
                      </a:lnTo>
                      <a:lnTo>
                        <a:pt x="520" y="230"/>
                      </a:lnTo>
                      <a:lnTo>
                        <a:pt x="462" y="309"/>
                      </a:lnTo>
                      <a:lnTo>
                        <a:pt x="433" y="494"/>
                      </a:lnTo>
                      <a:lnTo>
                        <a:pt x="203" y="494"/>
                      </a:lnTo>
                      <a:lnTo>
                        <a:pt x="158" y="459"/>
                      </a:lnTo>
                      <a:lnTo>
                        <a:pt x="161" y="415"/>
                      </a:lnTo>
                      <a:lnTo>
                        <a:pt x="142" y="375"/>
                      </a:lnTo>
                      <a:lnTo>
                        <a:pt x="137" y="333"/>
                      </a:lnTo>
                      <a:lnTo>
                        <a:pt x="0" y="243"/>
                      </a:lnTo>
                      <a:lnTo>
                        <a:pt x="0" y="151"/>
                      </a:lnTo>
                      <a:lnTo>
                        <a:pt x="34" y="37"/>
                      </a:lnTo>
                      <a:lnTo>
                        <a:pt x="34" y="37"/>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0" name="Freeform 147">
                  <a:extLst>
                    <a:ext uri="{FF2B5EF4-FFF2-40B4-BE49-F238E27FC236}">
                      <a16:creationId xmlns:a16="http://schemas.microsoft.com/office/drawing/2014/main" id="{21EB1A1B-F701-1246-A6B3-A5D2CF128236}"/>
                    </a:ext>
                  </a:extLst>
                </p:cNvPr>
                <p:cNvSpPr>
                  <a:spLocks/>
                </p:cNvSpPr>
                <p:nvPr/>
              </p:nvSpPr>
              <p:spPr bwMode="auto">
                <a:xfrm>
                  <a:off x="3735" y="1652"/>
                  <a:ext cx="522" cy="250"/>
                </a:xfrm>
                <a:custGeom>
                  <a:avLst/>
                  <a:gdLst>
                    <a:gd name="T0" fmla="*/ 0 w 587"/>
                    <a:gd name="T1" fmla="*/ 102 h 280"/>
                    <a:gd name="T2" fmla="*/ 0 w 587"/>
                    <a:gd name="T3" fmla="*/ 102 h 280"/>
                    <a:gd name="T4" fmla="*/ 179 w 587"/>
                    <a:gd name="T5" fmla="*/ 192 h 280"/>
                    <a:gd name="T6" fmla="*/ 214 w 587"/>
                    <a:gd name="T7" fmla="*/ 238 h 280"/>
                    <a:gd name="T8" fmla="*/ 227 w 587"/>
                    <a:gd name="T9" fmla="*/ 280 h 280"/>
                    <a:gd name="T10" fmla="*/ 329 w 587"/>
                    <a:gd name="T11" fmla="*/ 182 h 280"/>
                    <a:gd name="T12" fmla="*/ 587 w 587"/>
                    <a:gd name="T13" fmla="*/ 144 h 280"/>
                    <a:gd name="T14" fmla="*/ 474 w 587"/>
                    <a:gd name="T15" fmla="*/ 74 h 280"/>
                    <a:gd name="T16" fmla="*/ 321 w 587"/>
                    <a:gd name="T17" fmla="*/ 139 h 280"/>
                    <a:gd name="T18" fmla="*/ 176 w 587"/>
                    <a:gd name="T19" fmla="*/ 81 h 280"/>
                    <a:gd name="T20" fmla="*/ 261 w 587"/>
                    <a:gd name="T21" fmla="*/ 13 h 280"/>
                    <a:gd name="T22" fmla="*/ 187 w 587"/>
                    <a:gd name="T23" fmla="*/ 0 h 280"/>
                    <a:gd name="T24" fmla="*/ 0 w 587"/>
                    <a:gd name="T25" fmla="*/ 102 h 280"/>
                    <a:gd name="T26" fmla="*/ 0 w 587"/>
                    <a:gd name="T27" fmla="*/ 10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7" h="280">
                      <a:moveTo>
                        <a:pt x="0" y="102"/>
                      </a:moveTo>
                      <a:lnTo>
                        <a:pt x="0" y="102"/>
                      </a:lnTo>
                      <a:lnTo>
                        <a:pt x="179" y="192"/>
                      </a:lnTo>
                      <a:lnTo>
                        <a:pt x="214" y="238"/>
                      </a:lnTo>
                      <a:lnTo>
                        <a:pt x="227" y="280"/>
                      </a:lnTo>
                      <a:lnTo>
                        <a:pt x="329" y="182"/>
                      </a:lnTo>
                      <a:lnTo>
                        <a:pt x="587" y="144"/>
                      </a:lnTo>
                      <a:lnTo>
                        <a:pt x="474" y="74"/>
                      </a:lnTo>
                      <a:lnTo>
                        <a:pt x="321" y="139"/>
                      </a:lnTo>
                      <a:lnTo>
                        <a:pt x="176" y="81"/>
                      </a:lnTo>
                      <a:lnTo>
                        <a:pt x="261" y="13"/>
                      </a:lnTo>
                      <a:lnTo>
                        <a:pt x="187" y="0"/>
                      </a:lnTo>
                      <a:lnTo>
                        <a:pt x="0" y="102"/>
                      </a:lnTo>
                      <a:lnTo>
                        <a:pt x="0" y="102"/>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1" name="Freeform 148">
                  <a:extLst>
                    <a:ext uri="{FF2B5EF4-FFF2-40B4-BE49-F238E27FC236}">
                      <a16:creationId xmlns:a16="http://schemas.microsoft.com/office/drawing/2014/main" id="{FEB1E318-A398-B142-A8EB-550814595774}"/>
                    </a:ext>
                  </a:extLst>
                </p:cNvPr>
                <p:cNvSpPr>
                  <a:spLocks/>
                </p:cNvSpPr>
                <p:nvPr/>
              </p:nvSpPr>
              <p:spPr bwMode="auto">
                <a:xfrm>
                  <a:off x="3735" y="1652"/>
                  <a:ext cx="522" cy="250"/>
                </a:xfrm>
                <a:custGeom>
                  <a:avLst/>
                  <a:gdLst>
                    <a:gd name="T0" fmla="*/ 0 w 587"/>
                    <a:gd name="T1" fmla="*/ 102 h 280"/>
                    <a:gd name="T2" fmla="*/ 0 w 587"/>
                    <a:gd name="T3" fmla="*/ 102 h 280"/>
                    <a:gd name="T4" fmla="*/ 179 w 587"/>
                    <a:gd name="T5" fmla="*/ 192 h 280"/>
                    <a:gd name="T6" fmla="*/ 214 w 587"/>
                    <a:gd name="T7" fmla="*/ 238 h 280"/>
                    <a:gd name="T8" fmla="*/ 227 w 587"/>
                    <a:gd name="T9" fmla="*/ 280 h 280"/>
                    <a:gd name="T10" fmla="*/ 329 w 587"/>
                    <a:gd name="T11" fmla="*/ 182 h 280"/>
                    <a:gd name="T12" fmla="*/ 587 w 587"/>
                    <a:gd name="T13" fmla="*/ 144 h 280"/>
                    <a:gd name="T14" fmla="*/ 474 w 587"/>
                    <a:gd name="T15" fmla="*/ 74 h 280"/>
                    <a:gd name="T16" fmla="*/ 321 w 587"/>
                    <a:gd name="T17" fmla="*/ 139 h 280"/>
                    <a:gd name="T18" fmla="*/ 176 w 587"/>
                    <a:gd name="T19" fmla="*/ 81 h 280"/>
                    <a:gd name="T20" fmla="*/ 261 w 587"/>
                    <a:gd name="T21" fmla="*/ 13 h 280"/>
                    <a:gd name="T22" fmla="*/ 187 w 587"/>
                    <a:gd name="T23" fmla="*/ 0 h 280"/>
                    <a:gd name="T24" fmla="*/ 0 w 587"/>
                    <a:gd name="T25" fmla="*/ 102 h 280"/>
                    <a:gd name="T26" fmla="*/ 0 w 587"/>
                    <a:gd name="T27" fmla="*/ 10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7" h="280">
                      <a:moveTo>
                        <a:pt x="0" y="102"/>
                      </a:moveTo>
                      <a:lnTo>
                        <a:pt x="0" y="102"/>
                      </a:lnTo>
                      <a:lnTo>
                        <a:pt x="179" y="192"/>
                      </a:lnTo>
                      <a:lnTo>
                        <a:pt x="214" y="238"/>
                      </a:lnTo>
                      <a:lnTo>
                        <a:pt x="227" y="280"/>
                      </a:lnTo>
                      <a:lnTo>
                        <a:pt x="329" y="182"/>
                      </a:lnTo>
                      <a:lnTo>
                        <a:pt x="587" y="144"/>
                      </a:lnTo>
                      <a:lnTo>
                        <a:pt x="474" y="74"/>
                      </a:lnTo>
                      <a:lnTo>
                        <a:pt x="321" y="139"/>
                      </a:lnTo>
                      <a:lnTo>
                        <a:pt x="176" y="81"/>
                      </a:lnTo>
                      <a:lnTo>
                        <a:pt x="261" y="13"/>
                      </a:lnTo>
                      <a:lnTo>
                        <a:pt x="187" y="0"/>
                      </a:lnTo>
                      <a:lnTo>
                        <a:pt x="0" y="102"/>
                      </a:lnTo>
                      <a:lnTo>
                        <a:pt x="0" y="102"/>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2" name="Freeform 149">
                  <a:extLst>
                    <a:ext uri="{FF2B5EF4-FFF2-40B4-BE49-F238E27FC236}">
                      <a16:creationId xmlns:a16="http://schemas.microsoft.com/office/drawing/2014/main" id="{E870493D-CE71-3144-8EA5-09490C1A2367}"/>
                    </a:ext>
                  </a:extLst>
                </p:cNvPr>
                <p:cNvSpPr>
                  <a:spLocks/>
                </p:cNvSpPr>
                <p:nvPr/>
              </p:nvSpPr>
              <p:spPr bwMode="auto">
                <a:xfrm>
                  <a:off x="4032" y="1842"/>
                  <a:ext cx="344" cy="369"/>
                </a:xfrm>
                <a:custGeom>
                  <a:avLst/>
                  <a:gdLst>
                    <a:gd name="T0" fmla="*/ 185 w 386"/>
                    <a:gd name="T1" fmla="*/ 0 h 414"/>
                    <a:gd name="T2" fmla="*/ 185 w 386"/>
                    <a:gd name="T3" fmla="*/ 0 h 414"/>
                    <a:gd name="T4" fmla="*/ 308 w 386"/>
                    <a:gd name="T5" fmla="*/ 34 h 414"/>
                    <a:gd name="T6" fmla="*/ 334 w 386"/>
                    <a:gd name="T7" fmla="*/ 115 h 414"/>
                    <a:gd name="T8" fmla="*/ 262 w 386"/>
                    <a:gd name="T9" fmla="*/ 183 h 414"/>
                    <a:gd name="T10" fmla="*/ 280 w 386"/>
                    <a:gd name="T11" fmla="*/ 214 h 414"/>
                    <a:gd name="T12" fmla="*/ 350 w 386"/>
                    <a:gd name="T13" fmla="*/ 178 h 414"/>
                    <a:gd name="T14" fmla="*/ 379 w 386"/>
                    <a:gd name="T15" fmla="*/ 185 h 414"/>
                    <a:gd name="T16" fmla="*/ 386 w 386"/>
                    <a:gd name="T17" fmla="*/ 297 h 414"/>
                    <a:gd name="T18" fmla="*/ 310 w 386"/>
                    <a:gd name="T19" fmla="*/ 391 h 414"/>
                    <a:gd name="T20" fmla="*/ 310 w 386"/>
                    <a:gd name="T21" fmla="*/ 414 h 414"/>
                    <a:gd name="T22" fmla="*/ 0 w 386"/>
                    <a:gd name="T23" fmla="*/ 414 h 414"/>
                    <a:gd name="T24" fmla="*/ 44 w 386"/>
                    <a:gd name="T25" fmla="*/ 297 h 414"/>
                    <a:gd name="T26" fmla="*/ 21 w 386"/>
                    <a:gd name="T27" fmla="*/ 207 h 414"/>
                    <a:gd name="T28" fmla="*/ 61 w 386"/>
                    <a:gd name="T29" fmla="*/ 110 h 414"/>
                    <a:gd name="T30" fmla="*/ 185 w 386"/>
                    <a:gd name="T31" fmla="*/ 0 h 414"/>
                    <a:gd name="T32" fmla="*/ 185 w 386"/>
                    <a:gd name="T33" fmla="*/ 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6" h="414">
                      <a:moveTo>
                        <a:pt x="185" y="0"/>
                      </a:moveTo>
                      <a:lnTo>
                        <a:pt x="185" y="0"/>
                      </a:lnTo>
                      <a:lnTo>
                        <a:pt x="308" y="34"/>
                      </a:lnTo>
                      <a:lnTo>
                        <a:pt x="334" y="115"/>
                      </a:lnTo>
                      <a:lnTo>
                        <a:pt x="262" y="183"/>
                      </a:lnTo>
                      <a:lnTo>
                        <a:pt x="280" y="214"/>
                      </a:lnTo>
                      <a:lnTo>
                        <a:pt x="350" y="178"/>
                      </a:lnTo>
                      <a:lnTo>
                        <a:pt x="379" y="185"/>
                      </a:lnTo>
                      <a:lnTo>
                        <a:pt x="386" y="297"/>
                      </a:lnTo>
                      <a:lnTo>
                        <a:pt x="310" y="391"/>
                      </a:lnTo>
                      <a:lnTo>
                        <a:pt x="310" y="414"/>
                      </a:lnTo>
                      <a:lnTo>
                        <a:pt x="0" y="414"/>
                      </a:lnTo>
                      <a:lnTo>
                        <a:pt x="44" y="297"/>
                      </a:lnTo>
                      <a:lnTo>
                        <a:pt x="21" y="207"/>
                      </a:lnTo>
                      <a:lnTo>
                        <a:pt x="61" y="110"/>
                      </a:lnTo>
                      <a:lnTo>
                        <a:pt x="185" y="0"/>
                      </a:lnTo>
                      <a:lnTo>
                        <a:pt x="185"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3" name="Freeform 150">
                  <a:extLst>
                    <a:ext uri="{FF2B5EF4-FFF2-40B4-BE49-F238E27FC236}">
                      <a16:creationId xmlns:a16="http://schemas.microsoft.com/office/drawing/2014/main" id="{81412163-E382-5940-887A-8AD2F8F1B94F}"/>
                    </a:ext>
                  </a:extLst>
                </p:cNvPr>
                <p:cNvSpPr>
                  <a:spLocks/>
                </p:cNvSpPr>
                <p:nvPr/>
              </p:nvSpPr>
              <p:spPr bwMode="auto">
                <a:xfrm>
                  <a:off x="4032" y="1842"/>
                  <a:ext cx="344" cy="369"/>
                </a:xfrm>
                <a:custGeom>
                  <a:avLst/>
                  <a:gdLst>
                    <a:gd name="T0" fmla="*/ 185 w 386"/>
                    <a:gd name="T1" fmla="*/ 0 h 414"/>
                    <a:gd name="T2" fmla="*/ 185 w 386"/>
                    <a:gd name="T3" fmla="*/ 0 h 414"/>
                    <a:gd name="T4" fmla="*/ 308 w 386"/>
                    <a:gd name="T5" fmla="*/ 34 h 414"/>
                    <a:gd name="T6" fmla="*/ 334 w 386"/>
                    <a:gd name="T7" fmla="*/ 115 h 414"/>
                    <a:gd name="T8" fmla="*/ 262 w 386"/>
                    <a:gd name="T9" fmla="*/ 183 h 414"/>
                    <a:gd name="T10" fmla="*/ 280 w 386"/>
                    <a:gd name="T11" fmla="*/ 214 h 414"/>
                    <a:gd name="T12" fmla="*/ 350 w 386"/>
                    <a:gd name="T13" fmla="*/ 178 h 414"/>
                    <a:gd name="T14" fmla="*/ 379 w 386"/>
                    <a:gd name="T15" fmla="*/ 185 h 414"/>
                    <a:gd name="T16" fmla="*/ 386 w 386"/>
                    <a:gd name="T17" fmla="*/ 297 h 414"/>
                    <a:gd name="T18" fmla="*/ 310 w 386"/>
                    <a:gd name="T19" fmla="*/ 391 h 414"/>
                    <a:gd name="T20" fmla="*/ 310 w 386"/>
                    <a:gd name="T21" fmla="*/ 414 h 414"/>
                    <a:gd name="T22" fmla="*/ 0 w 386"/>
                    <a:gd name="T23" fmla="*/ 414 h 414"/>
                    <a:gd name="T24" fmla="*/ 44 w 386"/>
                    <a:gd name="T25" fmla="*/ 297 h 414"/>
                    <a:gd name="T26" fmla="*/ 21 w 386"/>
                    <a:gd name="T27" fmla="*/ 207 h 414"/>
                    <a:gd name="T28" fmla="*/ 61 w 386"/>
                    <a:gd name="T29" fmla="*/ 110 h 414"/>
                    <a:gd name="T30" fmla="*/ 185 w 386"/>
                    <a:gd name="T31" fmla="*/ 0 h 414"/>
                    <a:gd name="T32" fmla="*/ 185 w 386"/>
                    <a:gd name="T33" fmla="*/ 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6" h="414">
                      <a:moveTo>
                        <a:pt x="185" y="0"/>
                      </a:moveTo>
                      <a:lnTo>
                        <a:pt x="185" y="0"/>
                      </a:lnTo>
                      <a:lnTo>
                        <a:pt x="308" y="34"/>
                      </a:lnTo>
                      <a:lnTo>
                        <a:pt x="334" y="115"/>
                      </a:lnTo>
                      <a:lnTo>
                        <a:pt x="262" y="183"/>
                      </a:lnTo>
                      <a:lnTo>
                        <a:pt x="280" y="214"/>
                      </a:lnTo>
                      <a:lnTo>
                        <a:pt x="350" y="178"/>
                      </a:lnTo>
                      <a:lnTo>
                        <a:pt x="379" y="185"/>
                      </a:lnTo>
                      <a:lnTo>
                        <a:pt x="386" y="297"/>
                      </a:lnTo>
                      <a:lnTo>
                        <a:pt x="310" y="391"/>
                      </a:lnTo>
                      <a:lnTo>
                        <a:pt x="310" y="414"/>
                      </a:lnTo>
                      <a:lnTo>
                        <a:pt x="0" y="414"/>
                      </a:lnTo>
                      <a:lnTo>
                        <a:pt x="44" y="297"/>
                      </a:lnTo>
                      <a:lnTo>
                        <a:pt x="21" y="207"/>
                      </a:lnTo>
                      <a:lnTo>
                        <a:pt x="61" y="110"/>
                      </a:lnTo>
                      <a:lnTo>
                        <a:pt x="185" y="0"/>
                      </a:lnTo>
                      <a:lnTo>
                        <a:pt x="185"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4" name="Freeform 151">
                  <a:extLst>
                    <a:ext uri="{FF2B5EF4-FFF2-40B4-BE49-F238E27FC236}">
                      <a16:creationId xmlns:a16="http://schemas.microsoft.com/office/drawing/2014/main" id="{1009563B-5FA9-DF42-B7FB-AB43C4ED438B}"/>
                    </a:ext>
                  </a:extLst>
                </p:cNvPr>
                <p:cNvSpPr>
                  <a:spLocks/>
                </p:cNvSpPr>
                <p:nvPr/>
              </p:nvSpPr>
              <p:spPr bwMode="auto">
                <a:xfrm>
                  <a:off x="3663" y="2140"/>
                  <a:ext cx="309" cy="511"/>
                </a:xfrm>
                <a:custGeom>
                  <a:avLst/>
                  <a:gdLst>
                    <a:gd name="T0" fmla="*/ 88 w 347"/>
                    <a:gd name="T1" fmla="*/ 0 h 573"/>
                    <a:gd name="T2" fmla="*/ 88 w 347"/>
                    <a:gd name="T3" fmla="*/ 0 h 573"/>
                    <a:gd name="T4" fmla="*/ 316 w 347"/>
                    <a:gd name="T5" fmla="*/ 0 h 573"/>
                    <a:gd name="T6" fmla="*/ 345 w 347"/>
                    <a:gd name="T7" fmla="*/ 85 h 573"/>
                    <a:gd name="T8" fmla="*/ 345 w 347"/>
                    <a:gd name="T9" fmla="*/ 380 h 573"/>
                    <a:gd name="T10" fmla="*/ 347 w 347"/>
                    <a:gd name="T11" fmla="*/ 406 h 573"/>
                    <a:gd name="T12" fmla="*/ 303 w 347"/>
                    <a:gd name="T13" fmla="*/ 456 h 573"/>
                    <a:gd name="T14" fmla="*/ 294 w 347"/>
                    <a:gd name="T15" fmla="*/ 525 h 573"/>
                    <a:gd name="T16" fmla="*/ 209 w 347"/>
                    <a:gd name="T17" fmla="*/ 573 h 573"/>
                    <a:gd name="T18" fmla="*/ 170 w 347"/>
                    <a:gd name="T19" fmla="*/ 560 h 573"/>
                    <a:gd name="T20" fmla="*/ 83 w 347"/>
                    <a:gd name="T21" fmla="*/ 439 h 573"/>
                    <a:gd name="T22" fmla="*/ 108 w 347"/>
                    <a:gd name="T23" fmla="*/ 401 h 573"/>
                    <a:gd name="T24" fmla="*/ 73 w 347"/>
                    <a:gd name="T25" fmla="*/ 377 h 573"/>
                    <a:gd name="T26" fmla="*/ 0 w 347"/>
                    <a:gd name="T27" fmla="*/ 262 h 573"/>
                    <a:gd name="T28" fmla="*/ 6 w 347"/>
                    <a:gd name="T29" fmla="*/ 190 h 573"/>
                    <a:gd name="T30" fmla="*/ 57 w 347"/>
                    <a:gd name="T31" fmla="*/ 132 h 573"/>
                    <a:gd name="T32" fmla="*/ 44 w 347"/>
                    <a:gd name="T33" fmla="*/ 100 h 573"/>
                    <a:gd name="T34" fmla="*/ 110 w 347"/>
                    <a:gd name="T35" fmla="*/ 53 h 573"/>
                    <a:gd name="T36" fmla="*/ 88 w 347"/>
                    <a:gd name="T37" fmla="*/ 0 h 573"/>
                    <a:gd name="T38" fmla="*/ 88 w 347"/>
                    <a:gd name="T39"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7" h="573">
                      <a:moveTo>
                        <a:pt x="88" y="0"/>
                      </a:moveTo>
                      <a:lnTo>
                        <a:pt x="88" y="0"/>
                      </a:lnTo>
                      <a:lnTo>
                        <a:pt x="316" y="0"/>
                      </a:lnTo>
                      <a:lnTo>
                        <a:pt x="345" y="85"/>
                      </a:lnTo>
                      <a:lnTo>
                        <a:pt x="345" y="380"/>
                      </a:lnTo>
                      <a:lnTo>
                        <a:pt x="347" y="406"/>
                      </a:lnTo>
                      <a:lnTo>
                        <a:pt x="303" y="456"/>
                      </a:lnTo>
                      <a:lnTo>
                        <a:pt x="294" y="525"/>
                      </a:lnTo>
                      <a:lnTo>
                        <a:pt x="209" y="573"/>
                      </a:lnTo>
                      <a:lnTo>
                        <a:pt x="170" y="560"/>
                      </a:lnTo>
                      <a:lnTo>
                        <a:pt x="83" y="439"/>
                      </a:lnTo>
                      <a:lnTo>
                        <a:pt x="108" y="401"/>
                      </a:lnTo>
                      <a:lnTo>
                        <a:pt x="73" y="377"/>
                      </a:lnTo>
                      <a:lnTo>
                        <a:pt x="0" y="262"/>
                      </a:lnTo>
                      <a:lnTo>
                        <a:pt x="6" y="190"/>
                      </a:lnTo>
                      <a:lnTo>
                        <a:pt x="57" y="132"/>
                      </a:lnTo>
                      <a:lnTo>
                        <a:pt x="44" y="100"/>
                      </a:lnTo>
                      <a:lnTo>
                        <a:pt x="110" y="53"/>
                      </a:lnTo>
                      <a:lnTo>
                        <a:pt x="88" y="0"/>
                      </a:lnTo>
                      <a:lnTo>
                        <a:pt x="88"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5" name="Freeform 152">
                  <a:extLst>
                    <a:ext uri="{FF2B5EF4-FFF2-40B4-BE49-F238E27FC236}">
                      <a16:creationId xmlns:a16="http://schemas.microsoft.com/office/drawing/2014/main" id="{F5B4F4F3-946F-2D4E-8450-2E5E762BA396}"/>
                    </a:ext>
                  </a:extLst>
                </p:cNvPr>
                <p:cNvSpPr>
                  <a:spLocks/>
                </p:cNvSpPr>
                <p:nvPr/>
              </p:nvSpPr>
              <p:spPr bwMode="auto">
                <a:xfrm>
                  <a:off x="3663" y="2140"/>
                  <a:ext cx="309" cy="511"/>
                </a:xfrm>
                <a:custGeom>
                  <a:avLst/>
                  <a:gdLst>
                    <a:gd name="T0" fmla="*/ 88 w 347"/>
                    <a:gd name="T1" fmla="*/ 0 h 573"/>
                    <a:gd name="T2" fmla="*/ 88 w 347"/>
                    <a:gd name="T3" fmla="*/ 0 h 573"/>
                    <a:gd name="T4" fmla="*/ 316 w 347"/>
                    <a:gd name="T5" fmla="*/ 0 h 573"/>
                    <a:gd name="T6" fmla="*/ 345 w 347"/>
                    <a:gd name="T7" fmla="*/ 85 h 573"/>
                    <a:gd name="T8" fmla="*/ 345 w 347"/>
                    <a:gd name="T9" fmla="*/ 380 h 573"/>
                    <a:gd name="T10" fmla="*/ 347 w 347"/>
                    <a:gd name="T11" fmla="*/ 406 h 573"/>
                    <a:gd name="T12" fmla="*/ 303 w 347"/>
                    <a:gd name="T13" fmla="*/ 456 h 573"/>
                    <a:gd name="T14" fmla="*/ 294 w 347"/>
                    <a:gd name="T15" fmla="*/ 525 h 573"/>
                    <a:gd name="T16" fmla="*/ 209 w 347"/>
                    <a:gd name="T17" fmla="*/ 573 h 573"/>
                    <a:gd name="T18" fmla="*/ 170 w 347"/>
                    <a:gd name="T19" fmla="*/ 560 h 573"/>
                    <a:gd name="T20" fmla="*/ 83 w 347"/>
                    <a:gd name="T21" fmla="*/ 439 h 573"/>
                    <a:gd name="T22" fmla="*/ 108 w 347"/>
                    <a:gd name="T23" fmla="*/ 401 h 573"/>
                    <a:gd name="T24" fmla="*/ 73 w 347"/>
                    <a:gd name="T25" fmla="*/ 377 h 573"/>
                    <a:gd name="T26" fmla="*/ 0 w 347"/>
                    <a:gd name="T27" fmla="*/ 262 h 573"/>
                    <a:gd name="T28" fmla="*/ 6 w 347"/>
                    <a:gd name="T29" fmla="*/ 190 h 573"/>
                    <a:gd name="T30" fmla="*/ 57 w 347"/>
                    <a:gd name="T31" fmla="*/ 132 h 573"/>
                    <a:gd name="T32" fmla="*/ 44 w 347"/>
                    <a:gd name="T33" fmla="*/ 100 h 573"/>
                    <a:gd name="T34" fmla="*/ 110 w 347"/>
                    <a:gd name="T35" fmla="*/ 53 h 573"/>
                    <a:gd name="T36" fmla="*/ 88 w 347"/>
                    <a:gd name="T37" fmla="*/ 0 h 573"/>
                    <a:gd name="T38" fmla="*/ 88 w 347"/>
                    <a:gd name="T39"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7" h="573">
                      <a:moveTo>
                        <a:pt x="88" y="0"/>
                      </a:moveTo>
                      <a:lnTo>
                        <a:pt x="88" y="0"/>
                      </a:lnTo>
                      <a:lnTo>
                        <a:pt x="316" y="0"/>
                      </a:lnTo>
                      <a:lnTo>
                        <a:pt x="345" y="85"/>
                      </a:lnTo>
                      <a:lnTo>
                        <a:pt x="345" y="380"/>
                      </a:lnTo>
                      <a:lnTo>
                        <a:pt x="347" y="406"/>
                      </a:lnTo>
                      <a:lnTo>
                        <a:pt x="303" y="456"/>
                      </a:lnTo>
                      <a:lnTo>
                        <a:pt x="294" y="525"/>
                      </a:lnTo>
                      <a:lnTo>
                        <a:pt x="209" y="573"/>
                      </a:lnTo>
                      <a:lnTo>
                        <a:pt x="170" y="560"/>
                      </a:lnTo>
                      <a:lnTo>
                        <a:pt x="83" y="439"/>
                      </a:lnTo>
                      <a:lnTo>
                        <a:pt x="108" y="401"/>
                      </a:lnTo>
                      <a:lnTo>
                        <a:pt x="73" y="377"/>
                      </a:lnTo>
                      <a:lnTo>
                        <a:pt x="0" y="262"/>
                      </a:lnTo>
                      <a:lnTo>
                        <a:pt x="6" y="190"/>
                      </a:lnTo>
                      <a:lnTo>
                        <a:pt x="57" y="132"/>
                      </a:lnTo>
                      <a:lnTo>
                        <a:pt x="44" y="100"/>
                      </a:lnTo>
                      <a:lnTo>
                        <a:pt x="110" y="53"/>
                      </a:lnTo>
                      <a:lnTo>
                        <a:pt x="88" y="0"/>
                      </a:lnTo>
                      <a:lnTo>
                        <a:pt x="88"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6" name="Freeform 153">
                  <a:extLst>
                    <a:ext uri="{FF2B5EF4-FFF2-40B4-BE49-F238E27FC236}">
                      <a16:creationId xmlns:a16="http://schemas.microsoft.com/office/drawing/2014/main" id="{C03EF152-AC53-564D-9D85-0D4D031EA385}"/>
                    </a:ext>
                  </a:extLst>
                </p:cNvPr>
                <p:cNvSpPr>
                  <a:spLocks/>
                </p:cNvSpPr>
                <p:nvPr/>
              </p:nvSpPr>
              <p:spPr bwMode="auto">
                <a:xfrm>
                  <a:off x="3925" y="2211"/>
                  <a:ext cx="250" cy="393"/>
                </a:xfrm>
                <a:custGeom>
                  <a:avLst/>
                  <a:gdLst>
                    <a:gd name="T0" fmla="*/ 51 w 280"/>
                    <a:gd name="T1" fmla="*/ 0 h 440"/>
                    <a:gd name="T2" fmla="*/ 51 w 280"/>
                    <a:gd name="T3" fmla="*/ 0 h 440"/>
                    <a:gd name="T4" fmla="*/ 75 w 280"/>
                    <a:gd name="T5" fmla="*/ 14 h 440"/>
                    <a:gd name="T6" fmla="*/ 113 w 280"/>
                    <a:gd name="T7" fmla="*/ 2 h 440"/>
                    <a:gd name="T8" fmla="*/ 280 w 280"/>
                    <a:gd name="T9" fmla="*/ 2 h 440"/>
                    <a:gd name="T10" fmla="*/ 280 w 280"/>
                    <a:gd name="T11" fmla="*/ 285 h 440"/>
                    <a:gd name="T12" fmla="*/ 177 w 280"/>
                    <a:gd name="T13" fmla="*/ 406 h 440"/>
                    <a:gd name="T14" fmla="*/ 0 w 280"/>
                    <a:gd name="T15" fmla="*/ 440 h 440"/>
                    <a:gd name="T16" fmla="*/ 10 w 280"/>
                    <a:gd name="T17" fmla="*/ 371 h 440"/>
                    <a:gd name="T18" fmla="*/ 51 w 280"/>
                    <a:gd name="T19" fmla="*/ 328 h 440"/>
                    <a:gd name="T20" fmla="*/ 51 w 280"/>
                    <a:gd name="T21" fmla="*/ 0 h 440"/>
                    <a:gd name="T22" fmla="*/ 51 w 280"/>
                    <a:gd name="T23"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0" h="440">
                      <a:moveTo>
                        <a:pt x="51" y="0"/>
                      </a:moveTo>
                      <a:lnTo>
                        <a:pt x="51" y="0"/>
                      </a:lnTo>
                      <a:lnTo>
                        <a:pt x="75" y="14"/>
                      </a:lnTo>
                      <a:lnTo>
                        <a:pt x="113" y="2"/>
                      </a:lnTo>
                      <a:lnTo>
                        <a:pt x="280" y="2"/>
                      </a:lnTo>
                      <a:lnTo>
                        <a:pt x="280" y="285"/>
                      </a:lnTo>
                      <a:lnTo>
                        <a:pt x="177" y="406"/>
                      </a:lnTo>
                      <a:lnTo>
                        <a:pt x="0" y="440"/>
                      </a:lnTo>
                      <a:lnTo>
                        <a:pt x="10" y="371"/>
                      </a:lnTo>
                      <a:lnTo>
                        <a:pt x="51" y="328"/>
                      </a:lnTo>
                      <a:lnTo>
                        <a:pt x="51" y="0"/>
                      </a:lnTo>
                      <a:lnTo>
                        <a:pt x="51"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7" name="Freeform 154">
                  <a:extLst>
                    <a:ext uri="{FF2B5EF4-FFF2-40B4-BE49-F238E27FC236}">
                      <a16:creationId xmlns:a16="http://schemas.microsoft.com/office/drawing/2014/main" id="{51F3218D-BD96-1340-8CB3-ABE62FAA102C}"/>
                    </a:ext>
                  </a:extLst>
                </p:cNvPr>
                <p:cNvSpPr>
                  <a:spLocks/>
                </p:cNvSpPr>
                <p:nvPr/>
              </p:nvSpPr>
              <p:spPr bwMode="auto">
                <a:xfrm>
                  <a:off x="3925" y="2211"/>
                  <a:ext cx="250" cy="393"/>
                </a:xfrm>
                <a:custGeom>
                  <a:avLst/>
                  <a:gdLst>
                    <a:gd name="T0" fmla="*/ 51 w 280"/>
                    <a:gd name="T1" fmla="*/ 0 h 440"/>
                    <a:gd name="T2" fmla="*/ 51 w 280"/>
                    <a:gd name="T3" fmla="*/ 0 h 440"/>
                    <a:gd name="T4" fmla="*/ 75 w 280"/>
                    <a:gd name="T5" fmla="*/ 14 h 440"/>
                    <a:gd name="T6" fmla="*/ 113 w 280"/>
                    <a:gd name="T7" fmla="*/ 2 h 440"/>
                    <a:gd name="T8" fmla="*/ 280 w 280"/>
                    <a:gd name="T9" fmla="*/ 2 h 440"/>
                    <a:gd name="T10" fmla="*/ 280 w 280"/>
                    <a:gd name="T11" fmla="*/ 285 h 440"/>
                    <a:gd name="T12" fmla="*/ 177 w 280"/>
                    <a:gd name="T13" fmla="*/ 406 h 440"/>
                    <a:gd name="T14" fmla="*/ 0 w 280"/>
                    <a:gd name="T15" fmla="*/ 440 h 440"/>
                    <a:gd name="T16" fmla="*/ 10 w 280"/>
                    <a:gd name="T17" fmla="*/ 371 h 440"/>
                    <a:gd name="T18" fmla="*/ 51 w 280"/>
                    <a:gd name="T19" fmla="*/ 328 h 440"/>
                    <a:gd name="T20" fmla="*/ 51 w 280"/>
                    <a:gd name="T21" fmla="*/ 0 h 440"/>
                    <a:gd name="T22" fmla="*/ 51 w 280"/>
                    <a:gd name="T23"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0" h="440">
                      <a:moveTo>
                        <a:pt x="51" y="0"/>
                      </a:moveTo>
                      <a:lnTo>
                        <a:pt x="51" y="0"/>
                      </a:lnTo>
                      <a:lnTo>
                        <a:pt x="75" y="14"/>
                      </a:lnTo>
                      <a:lnTo>
                        <a:pt x="113" y="2"/>
                      </a:lnTo>
                      <a:lnTo>
                        <a:pt x="280" y="2"/>
                      </a:lnTo>
                      <a:lnTo>
                        <a:pt x="280" y="285"/>
                      </a:lnTo>
                      <a:lnTo>
                        <a:pt x="177" y="406"/>
                      </a:lnTo>
                      <a:lnTo>
                        <a:pt x="0" y="440"/>
                      </a:lnTo>
                      <a:lnTo>
                        <a:pt x="10" y="371"/>
                      </a:lnTo>
                      <a:lnTo>
                        <a:pt x="51" y="328"/>
                      </a:lnTo>
                      <a:lnTo>
                        <a:pt x="51" y="0"/>
                      </a:lnTo>
                      <a:lnTo>
                        <a:pt x="51"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8" name="Freeform 155">
                  <a:extLst>
                    <a:ext uri="{FF2B5EF4-FFF2-40B4-BE49-F238E27FC236}">
                      <a16:creationId xmlns:a16="http://schemas.microsoft.com/office/drawing/2014/main" id="{4695D1B4-1998-1E44-9351-8B31401CFB86}"/>
                    </a:ext>
                  </a:extLst>
                </p:cNvPr>
                <p:cNvSpPr>
                  <a:spLocks/>
                </p:cNvSpPr>
                <p:nvPr/>
              </p:nvSpPr>
              <p:spPr bwMode="auto">
                <a:xfrm>
                  <a:off x="4175" y="2187"/>
                  <a:ext cx="343" cy="333"/>
                </a:xfrm>
                <a:custGeom>
                  <a:avLst/>
                  <a:gdLst>
                    <a:gd name="T0" fmla="*/ 0 w 386"/>
                    <a:gd name="T1" fmla="*/ 27 h 373"/>
                    <a:gd name="T2" fmla="*/ 0 w 386"/>
                    <a:gd name="T3" fmla="*/ 27 h 373"/>
                    <a:gd name="T4" fmla="*/ 145 w 386"/>
                    <a:gd name="T5" fmla="*/ 26 h 373"/>
                    <a:gd name="T6" fmla="*/ 200 w 386"/>
                    <a:gd name="T7" fmla="*/ 50 h 373"/>
                    <a:gd name="T8" fmla="*/ 281 w 386"/>
                    <a:gd name="T9" fmla="*/ 50 h 373"/>
                    <a:gd name="T10" fmla="*/ 386 w 386"/>
                    <a:gd name="T11" fmla="*/ 0 h 373"/>
                    <a:gd name="T12" fmla="*/ 386 w 386"/>
                    <a:gd name="T13" fmla="*/ 162 h 373"/>
                    <a:gd name="T14" fmla="*/ 371 w 386"/>
                    <a:gd name="T15" fmla="*/ 170 h 373"/>
                    <a:gd name="T16" fmla="*/ 319 w 386"/>
                    <a:gd name="T17" fmla="*/ 268 h 373"/>
                    <a:gd name="T18" fmla="*/ 291 w 386"/>
                    <a:gd name="T19" fmla="*/ 268 h 373"/>
                    <a:gd name="T20" fmla="*/ 197 w 386"/>
                    <a:gd name="T21" fmla="*/ 373 h 373"/>
                    <a:gd name="T22" fmla="*/ 166 w 386"/>
                    <a:gd name="T23" fmla="*/ 346 h 373"/>
                    <a:gd name="T24" fmla="*/ 118 w 386"/>
                    <a:gd name="T25" fmla="*/ 358 h 373"/>
                    <a:gd name="T26" fmla="*/ 0 w 386"/>
                    <a:gd name="T27" fmla="*/ 271 h 373"/>
                    <a:gd name="T28" fmla="*/ 0 w 386"/>
                    <a:gd name="T29" fmla="*/ 27 h 373"/>
                    <a:gd name="T30" fmla="*/ 0 w 386"/>
                    <a:gd name="T31" fmla="*/ 2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6" h="373">
                      <a:moveTo>
                        <a:pt x="0" y="27"/>
                      </a:moveTo>
                      <a:lnTo>
                        <a:pt x="0" y="27"/>
                      </a:lnTo>
                      <a:lnTo>
                        <a:pt x="145" y="26"/>
                      </a:lnTo>
                      <a:lnTo>
                        <a:pt x="200" y="50"/>
                      </a:lnTo>
                      <a:lnTo>
                        <a:pt x="281" y="50"/>
                      </a:lnTo>
                      <a:lnTo>
                        <a:pt x="386" y="0"/>
                      </a:lnTo>
                      <a:lnTo>
                        <a:pt x="386" y="162"/>
                      </a:lnTo>
                      <a:lnTo>
                        <a:pt x="371" y="170"/>
                      </a:lnTo>
                      <a:lnTo>
                        <a:pt x="319" y="268"/>
                      </a:lnTo>
                      <a:lnTo>
                        <a:pt x="291" y="268"/>
                      </a:lnTo>
                      <a:lnTo>
                        <a:pt x="197" y="373"/>
                      </a:lnTo>
                      <a:lnTo>
                        <a:pt x="166" y="346"/>
                      </a:lnTo>
                      <a:lnTo>
                        <a:pt x="118" y="358"/>
                      </a:lnTo>
                      <a:lnTo>
                        <a:pt x="0" y="271"/>
                      </a:lnTo>
                      <a:lnTo>
                        <a:pt x="0" y="27"/>
                      </a:lnTo>
                      <a:lnTo>
                        <a:pt x="0" y="27"/>
                      </a:lnTo>
                      <a:close/>
                    </a:path>
                  </a:pathLst>
                </a:custGeom>
                <a:solidFill>
                  <a:srgbClr val="E7E6E6"/>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49" name="Freeform 156">
                  <a:extLst>
                    <a:ext uri="{FF2B5EF4-FFF2-40B4-BE49-F238E27FC236}">
                      <a16:creationId xmlns:a16="http://schemas.microsoft.com/office/drawing/2014/main" id="{8BD4C6F1-30AA-6F40-B348-79CDF9FE2B08}"/>
                    </a:ext>
                  </a:extLst>
                </p:cNvPr>
                <p:cNvSpPr>
                  <a:spLocks/>
                </p:cNvSpPr>
                <p:nvPr/>
              </p:nvSpPr>
              <p:spPr bwMode="auto">
                <a:xfrm>
                  <a:off x="4175" y="2187"/>
                  <a:ext cx="343" cy="333"/>
                </a:xfrm>
                <a:custGeom>
                  <a:avLst/>
                  <a:gdLst>
                    <a:gd name="T0" fmla="*/ 0 w 386"/>
                    <a:gd name="T1" fmla="*/ 27 h 373"/>
                    <a:gd name="T2" fmla="*/ 0 w 386"/>
                    <a:gd name="T3" fmla="*/ 27 h 373"/>
                    <a:gd name="T4" fmla="*/ 145 w 386"/>
                    <a:gd name="T5" fmla="*/ 26 h 373"/>
                    <a:gd name="T6" fmla="*/ 200 w 386"/>
                    <a:gd name="T7" fmla="*/ 50 h 373"/>
                    <a:gd name="T8" fmla="*/ 281 w 386"/>
                    <a:gd name="T9" fmla="*/ 50 h 373"/>
                    <a:gd name="T10" fmla="*/ 386 w 386"/>
                    <a:gd name="T11" fmla="*/ 0 h 373"/>
                    <a:gd name="T12" fmla="*/ 386 w 386"/>
                    <a:gd name="T13" fmla="*/ 162 h 373"/>
                    <a:gd name="T14" fmla="*/ 371 w 386"/>
                    <a:gd name="T15" fmla="*/ 170 h 373"/>
                    <a:gd name="T16" fmla="*/ 319 w 386"/>
                    <a:gd name="T17" fmla="*/ 268 h 373"/>
                    <a:gd name="T18" fmla="*/ 291 w 386"/>
                    <a:gd name="T19" fmla="*/ 268 h 373"/>
                    <a:gd name="T20" fmla="*/ 197 w 386"/>
                    <a:gd name="T21" fmla="*/ 373 h 373"/>
                    <a:gd name="T22" fmla="*/ 166 w 386"/>
                    <a:gd name="T23" fmla="*/ 346 h 373"/>
                    <a:gd name="T24" fmla="*/ 118 w 386"/>
                    <a:gd name="T25" fmla="*/ 358 h 373"/>
                    <a:gd name="T26" fmla="*/ 0 w 386"/>
                    <a:gd name="T27" fmla="*/ 271 h 373"/>
                    <a:gd name="T28" fmla="*/ 0 w 386"/>
                    <a:gd name="T29" fmla="*/ 27 h 373"/>
                    <a:gd name="T30" fmla="*/ 0 w 386"/>
                    <a:gd name="T31" fmla="*/ 2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6" h="373">
                      <a:moveTo>
                        <a:pt x="0" y="27"/>
                      </a:moveTo>
                      <a:lnTo>
                        <a:pt x="0" y="27"/>
                      </a:lnTo>
                      <a:lnTo>
                        <a:pt x="145" y="26"/>
                      </a:lnTo>
                      <a:lnTo>
                        <a:pt x="200" y="50"/>
                      </a:lnTo>
                      <a:lnTo>
                        <a:pt x="281" y="50"/>
                      </a:lnTo>
                      <a:lnTo>
                        <a:pt x="386" y="0"/>
                      </a:lnTo>
                      <a:lnTo>
                        <a:pt x="386" y="162"/>
                      </a:lnTo>
                      <a:lnTo>
                        <a:pt x="371" y="170"/>
                      </a:lnTo>
                      <a:lnTo>
                        <a:pt x="319" y="268"/>
                      </a:lnTo>
                      <a:lnTo>
                        <a:pt x="291" y="268"/>
                      </a:lnTo>
                      <a:lnTo>
                        <a:pt x="197" y="373"/>
                      </a:lnTo>
                      <a:lnTo>
                        <a:pt x="166" y="346"/>
                      </a:lnTo>
                      <a:lnTo>
                        <a:pt x="118" y="358"/>
                      </a:lnTo>
                      <a:lnTo>
                        <a:pt x="0" y="271"/>
                      </a:lnTo>
                      <a:lnTo>
                        <a:pt x="0" y="27"/>
                      </a:lnTo>
                      <a:lnTo>
                        <a:pt x="0" y="27"/>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0" name="Freeform 157">
                  <a:extLst>
                    <a:ext uri="{FF2B5EF4-FFF2-40B4-BE49-F238E27FC236}">
                      <a16:creationId xmlns:a16="http://schemas.microsoft.com/office/drawing/2014/main" id="{E1424828-95D7-1047-A512-4CBFDADED27A}"/>
                    </a:ext>
                  </a:extLst>
                </p:cNvPr>
                <p:cNvSpPr>
                  <a:spLocks/>
                </p:cNvSpPr>
                <p:nvPr/>
              </p:nvSpPr>
              <p:spPr bwMode="auto">
                <a:xfrm>
                  <a:off x="1752" y="1498"/>
                  <a:ext cx="938" cy="451"/>
                </a:xfrm>
                <a:custGeom>
                  <a:avLst/>
                  <a:gdLst>
                    <a:gd name="T0" fmla="*/ 2 w 1053"/>
                    <a:gd name="T1" fmla="*/ 0 h 506"/>
                    <a:gd name="T2" fmla="*/ 2 w 1053"/>
                    <a:gd name="T3" fmla="*/ 0 h 506"/>
                    <a:gd name="T4" fmla="*/ 1053 w 1053"/>
                    <a:gd name="T5" fmla="*/ 1 h 506"/>
                    <a:gd name="T6" fmla="*/ 1053 w 1053"/>
                    <a:gd name="T7" fmla="*/ 439 h 506"/>
                    <a:gd name="T8" fmla="*/ 431 w 1053"/>
                    <a:gd name="T9" fmla="*/ 439 h 506"/>
                    <a:gd name="T10" fmla="*/ 431 w 1053"/>
                    <a:gd name="T11" fmla="*/ 466 h 506"/>
                    <a:gd name="T12" fmla="*/ 283 w 1053"/>
                    <a:gd name="T13" fmla="*/ 506 h 506"/>
                    <a:gd name="T14" fmla="*/ 206 w 1053"/>
                    <a:gd name="T15" fmla="*/ 365 h 506"/>
                    <a:gd name="T16" fmla="*/ 151 w 1053"/>
                    <a:gd name="T17" fmla="*/ 387 h 506"/>
                    <a:gd name="T18" fmla="*/ 130 w 1053"/>
                    <a:gd name="T19" fmla="*/ 358 h 506"/>
                    <a:gd name="T20" fmla="*/ 161 w 1053"/>
                    <a:gd name="T21" fmla="*/ 283 h 506"/>
                    <a:gd name="T22" fmla="*/ 0 w 1053"/>
                    <a:gd name="T23" fmla="*/ 127 h 506"/>
                    <a:gd name="T24" fmla="*/ 2 w 1053"/>
                    <a:gd name="T25" fmla="*/ 0 h 506"/>
                    <a:gd name="T26" fmla="*/ 2 w 1053"/>
                    <a:gd name="T27" fmla="*/ 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3" h="506">
                      <a:moveTo>
                        <a:pt x="2" y="0"/>
                      </a:moveTo>
                      <a:lnTo>
                        <a:pt x="2" y="0"/>
                      </a:lnTo>
                      <a:lnTo>
                        <a:pt x="1053" y="1"/>
                      </a:lnTo>
                      <a:lnTo>
                        <a:pt x="1053" y="439"/>
                      </a:lnTo>
                      <a:lnTo>
                        <a:pt x="431" y="439"/>
                      </a:lnTo>
                      <a:lnTo>
                        <a:pt x="431" y="466"/>
                      </a:lnTo>
                      <a:lnTo>
                        <a:pt x="283" y="506"/>
                      </a:lnTo>
                      <a:lnTo>
                        <a:pt x="206" y="365"/>
                      </a:lnTo>
                      <a:lnTo>
                        <a:pt x="151" y="387"/>
                      </a:lnTo>
                      <a:lnTo>
                        <a:pt x="130" y="358"/>
                      </a:lnTo>
                      <a:lnTo>
                        <a:pt x="161" y="283"/>
                      </a:lnTo>
                      <a:lnTo>
                        <a:pt x="0" y="127"/>
                      </a:lnTo>
                      <a:lnTo>
                        <a:pt x="2" y="0"/>
                      </a:lnTo>
                      <a:lnTo>
                        <a:pt x="2"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1" name="Freeform 158">
                  <a:extLst>
                    <a:ext uri="{FF2B5EF4-FFF2-40B4-BE49-F238E27FC236}">
                      <a16:creationId xmlns:a16="http://schemas.microsoft.com/office/drawing/2014/main" id="{E97B5DC3-3BFD-B84A-BB82-A707760907A9}"/>
                    </a:ext>
                  </a:extLst>
                </p:cNvPr>
                <p:cNvSpPr>
                  <a:spLocks/>
                </p:cNvSpPr>
                <p:nvPr/>
              </p:nvSpPr>
              <p:spPr bwMode="auto">
                <a:xfrm>
                  <a:off x="1752" y="1498"/>
                  <a:ext cx="938" cy="451"/>
                </a:xfrm>
                <a:custGeom>
                  <a:avLst/>
                  <a:gdLst>
                    <a:gd name="T0" fmla="*/ 2 w 1053"/>
                    <a:gd name="T1" fmla="*/ 0 h 506"/>
                    <a:gd name="T2" fmla="*/ 2 w 1053"/>
                    <a:gd name="T3" fmla="*/ 0 h 506"/>
                    <a:gd name="T4" fmla="*/ 1053 w 1053"/>
                    <a:gd name="T5" fmla="*/ 1 h 506"/>
                    <a:gd name="T6" fmla="*/ 1053 w 1053"/>
                    <a:gd name="T7" fmla="*/ 439 h 506"/>
                    <a:gd name="T8" fmla="*/ 431 w 1053"/>
                    <a:gd name="T9" fmla="*/ 439 h 506"/>
                    <a:gd name="T10" fmla="*/ 431 w 1053"/>
                    <a:gd name="T11" fmla="*/ 466 h 506"/>
                    <a:gd name="T12" fmla="*/ 283 w 1053"/>
                    <a:gd name="T13" fmla="*/ 506 h 506"/>
                    <a:gd name="T14" fmla="*/ 206 w 1053"/>
                    <a:gd name="T15" fmla="*/ 365 h 506"/>
                    <a:gd name="T16" fmla="*/ 151 w 1053"/>
                    <a:gd name="T17" fmla="*/ 387 h 506"/>
                    <a:gd name="T18" fmla="*/ 130 w 1053"/>
                    <a:gd name="T19" fmla="*/ 358 h 506"/>
                    <a:gd name="T20" fmla="*/ 161 w 1053"/>
                    <a:gd name="T21" fmla="*/ 283 h 506"/>
                    <a:gd name="T22" fmla="*/ 0 w 1053"/>
                    <a:gd name="T23" fmla="*/ 127 h 506"/>
                    <a:gd name="T24" fmla="*/ 2 w 1053"/>
                    <a:gd name="T25" fmla="*/ 0 h 506"/>
                    <a:gd name="T26" fmla="*/ 2 w 1053"/>
                    <a:gd name="T27" fmla="*/ 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3" h="506">
                      <a:moveTo>
                        <a:pt x="2" y="0"/>
                      </a:moveTo>
                      <a:lnTo>
                        <a:pt x="2" y="0"/>
                      </a:lnTo>
                      <a:lnTo>
                        <a:pt x="1053" y="1"/>
                      </a:lnTo>
                      <a:lnTo>
                        <a:pt x="1053" y="439"/>
                      </a:lnTo>
                      <a:lnTo>
                        <a:pt x="431" y="439"/>
                      </a:lnTo>
                      <a:lnTo>
                        <a:pt x="431" y="466"/>
                      </a:lnTo>
                      <a:lnTo>
                        <a:pt x="283" y="506"/>
                      </a:lnTo>
                      <a:lnTo>
                        <a:pt x="206" y="365"/>
                      </a:lnTo>
                      <a:lnTo>
                        <a:pt x="151" y="387"/>
                      </a:lnTo>
                      <a:lnTo>
                        <a:pt x="130" y="358"/>
                      </a:lnTo>
                      <a:lnTo>
                        <a:pt x="161" y="283"/>
                      </a:lnTo>
                      <a:lnTo>
                        <a:pt x="0" y="127"/>
                      </a:lnTo>
                      <a:lnTo>
                        <a:pt x="2" y="0"/>
                      </a:lnTo>
                      <a:lnTo>
                        <a:pt x="2"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2" name="Freeform 159">
                  <a:extLst>
                    <a:ext uri="{FF2B5EF4-FFF2-40B4-BE49-F238E27FC236}">
                      <a16:creationId xmlns:a16="http://schemas.microsoft.com/office/drawing/2014/main" id="{032EAD93-C068-7F4F-8589-0AAD969E3B40}"/>
                    </a:ext>
                  </a:extLst>
                </p:cNvPr>
                <p:cNvSpPr>
                  <a:spLocks/>
                </p:cNvSpPr>
                <p:nvPr/>
              </p:nvSpPr>
              <p:spPr bwMode="auto">
                <a:xfrm>
                  <a:off x="2131" y="1890"/>
                  <a:ext cx="559" cy="393"/>
                </a:xfrm>
                <a:custGeom>
                  <a:avLst/>
                  <a:gdLst>
                    <a:gd name="T0" fmla="*/ 0 w 627"/>
                    <a:gd name="T1" fmla="*/ 0 h 440"/>
                    <a:gd name="T2" fmla="*/ 0 w 627"/>
                    <a:gd name="T3" fmla="*/ 0 h 440"/>
                    <a:gd name="T4" fmla="*/ 627 w 627"/>
                    <a:gd name="T5" fmla="*/ 0 h 440"/>
                    <a:gd name="T6" fmla="*/ 627 w 627"/>
                    <a:gd name="T7" fmla="*/ 440 h 440"/>
                    <a:gd name="T8" fmla="*/ 0 w 627"/>
                    <a:gd name="T9" fmla="*/ 440 h 440"/>
                    <a:gd name="T10" fmla="*/ 0 w 627"/>
                    <a:gd name="T11" fmla="*/ 0 h 440"/>
                  </a:gdLst>
                  <a:ahLst/>
                  <a:cxnLst>
                    <a:cxn ang="0">
                      <a:pos x="T0" y="T1"/>
                    </a:cxn>
                    <a:cxn ang="0">
                      <a:pos x="T2" y="T3"/>
                    </a:cxn>
                    <a:cxn ang="0">
                      <a:pos x="T4" y="T5"/>
                    </a:cxn>
                    <a:cxn ang="0">
                      <a:pos x="T6" y="T7"/>
                    </a:cxn>
                    <a:cxn ang="0">
                      <a:pos x="T8" y="T9"/>
                    </a:cxn>
                    <a:cxn ang="0">
                      <a:pos x="T10" y="T11"/>
                    </a:cxn>
                  </a:cxnLst>
                  <a:rect l="0" t="0" r="r" b="b"/>
                  <a:pathLst>
                    <a:path w="627" h="440">
                      <a:moveTo>
                        <a:pt x="0" y="0"/>
                      </a:moveTo>
                      <a:lnTo>
                        <a:pt x="0" y="0"/>
                      </a:lnTo>
                      <a:lnTo>
                        <a:pt x="627" y="0"/>
                      </a:lnTo>
                      <a:lnTo>
                        <a:pt x="627" y="440"/>
                      </a:lnTo>
                      <a:lnTo>
                        <a:pt x="0" y="440"/>
                      </a:lnTo>
                      <a:lnTo>
                        <a:pt x="0"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3" name="Freeform 160">
                  <a:extLst>
                    <a:ext uri="{FF2B5EF4-FFF2-40B4-BE49-F238E27FC236}">
                      <a16:creationId xmlns:a16="http://schemas.microsoft.com/office/drawing/2014/main" id="{7B020D37-9A36-B743-8906-74CE0976F13F}"/>
                    </a:ext>
                  </a:extLst>
                </p:cNvPr>
                <p:cNvSpPr>
                  <a:spLocks/>
                </p:cNvSpPr>
                <p:nvPr/>
              </p:nvSpPr>
              <p:spPr bwMode="auto">
                <a:xfrm>
                  <a:off x="2131" y="1890"/>
                  <a:ext cx="559" cy="393"/>
                </a:xfrm>
                <a:custGeom>
                  <a:avLst/>
                  <a:gdLst>
                    <a:gd name="T0" fmla="*/ 0 w 627"/>
                    <a:gd name="T1" fmla="*/ 0 h 440"/>
                    <a:gd name="T2" fmla="*/ 0 w 627"/>
                    <a:gd name="T3" fmla="*/ 0 h 440"/>
                    <a:gd name="T4" fmla="*/ 627 w 627"/>
                    <a:gd name="T5" fmla="*/ 0 h 440"/>
                    <a:gd name="T6" fmla="*/ 627 w 627"/>
                    <a:gd name="T7" fmla="*/ 440 h 440"/>
                    <a:gd name="T8" fmla="*/ 0 w 627"/>
                    <a:gd name="T9" fmla="*/ 440 h 440"/>
                    <a:gd name="T10" fmla="*/ 0 w 627"/>
                    <a:gd name="T11" fmla="*/ 0 h 440"/>
                  </a:gdLst>
                  <a:ahLst/>
                  <a:cxnLst>
                    <a:cxn ang="0">
                      <a:pos x="T0" y="T1"/>
                    </a:cxn>
                    <a:cxn ang="0">
                      <a:pos x="T2" y="T3"/>
                    </a:cxn>
                    <a:cxn ang="0">
                      <a:pos x="T4" y="T5"/>
                    </a:cxn>
                    <a:cxn ang="0">
                      <a:pos x="T6" y="T7"/>
                    </a:cxn>
                    <a:cxn ang="0">
                      <a:pos x="T8" y="T9"/>
                    </a:cxn>
                    <a:cxn ang="0">
                      <a:pos x="T10" y="T11"/>
                    </a:cxn>
                  </a:cxnLst>
                  <a:rect l="0" t="0" r="r" b="b"/>
                  <a:pathLst>
                    <a:path w="627" h="440">
                      <a:moveTo>
                        <a:pt x="0" y="0"/>
                      </a:moveTo>
                      <a:lnTo>
                        <a:pt x="0" y="0"/>
                      </a:lnTo>
                      <a:lnTo>
                        <a:pt x="627" y="0"/>
                      </a:lnTo>
                      <a:lnTo>
                        <a:pt x="627" y="440"/>
                      </a:lnTo>
                      <a:lnTo>
                        <a:pt x="0" y="440"/>
                      </a:lnTo>
                      <a:lnTo>
                        <a:pt x="0" y="0"/>
                      </a:lnTo>
                      <a:close/>
                    </a:path>
                  </a:pathLst>
                </a:cu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4" name="Freeform 161">
                  <a:extLst>
                    <a:ext uri="{FF2B5EF4-FFF2-40B4-BE49-F238E27FC236}">
                      <a16:creationId xmlns:a16="http://schemas.microsoft.com/office/drawing/2014/main" id="{ACB27596-D605-4B43-92DB-41541A5C0AEB}"/>
                    </a:ext>
                  </a:extLst>
                </p:cNvPr>
                <p:cNvSpPr>
                  <a:spLocks/>
                </p:cNvSpPr>
                <p:nvPr/>
              </p:nvSpPr>
              <p:spPr bwMode="auto">
                <a:xfrm>
                  <a:off x="2690" y="1498"/>
                  <a:ext cx="581" cy="297"/>
                </a:xfrm>
                <a:custGeom>
                  <a:avLst/>
                  <a:gdLst>
                    <a:gd name="T0" fmla="*/ 0 w 653"/>
                    <a:gd name="T1" fmla="*/ 1 h 333"/>
                    <a:gd name="T2" fmla="*/ 0 w 653"/>
                    <a:gd name="T3" fmla="*/ 1 h 333"/>
                    <a:gd name="T4" fmla="*/ 588 w 653"/>
                    <a:gd name="T5" fmla="*/ 0 h 333"/>
                    <a:gd name="T6" fmla="*/ 643 w 653"/>
                    <a:gd name="T7" fmla="*/ 250 h 333"/>
                    <a:gd name="T8" fmla="*/ 653 w 653"/>
                    <a:gd name="T9" fmla="*/ 333 h 333"/>
                    <a:gd name="T10" fmla="*/ 0 w 653"/>
                    <a:gd name="T11" fmla="*/ 332 h 333"/>
                    <a:gd name="T12" fmla="*/ 0 w 653"/>
                    <a:gd name="T13" fmla="*/ 1 h 333"/>
                    <a:gd name="T14" fmla="*/ 0 w 653"/>
                    <a:gd name="T15" fmla="*/ 1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3" h="333">
                      <a:moveTo>
                        <a:pt x="0" y="1"/>
                      </a:moveTo>
                      <a:lnTo>
                        <a:pt x="0" y="1"/>
                      </a:lnTo>
                      <a:lnTo>
                        <a:pt x="588" y="0"/>
                      </a:lnTo>
                      <a:lnTo>
                        <a:pt x="643" y="250"/>
                      </a:lnTo>
                      <a:lnTo>
                        <a:pt x="653" y="333"/>
                      </a:lnTo>
                      <a:lnTo>
                        <a:pt x="0" y="332"/>
                      </a:lnTo>
                      <a:lnTo>
                        <a:pt x="0" y="1"/>
                      </a:lnTo>
                      <a:lnTo>
                        <a:pt x="0" y="1"/>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5" name="Freeform 162">
                  <a:extLst>
                    <a:ext uri="{FF2B5EF4-FFF2-40B4-BE49-F238E27FC236}">
                      <a16:creationId xmlns:a16="http://schemas.microsoft.com/office/drawing/2014/main" id="{4166C731-9A34-4E4E-AB24-B2A62E288611}"/>
                    </a:ext>
                  </a:extLst>
                </p:cNvPr>
                <p:cNvSpPr>
                  <a:spLocks/>
                </p:cNvSpPr>
                <p:nvPr/>
              </p:nvSpPr>
              <p:spPr bwMode="auto">
                <a:xfrm>
                  <a:off x="2690" y="1498"/>
                  <a:ext cx="581" cy="297"/>
                </a:xfrm>
                <a:custGeom>
                  <a:avLst/>
                  <a:gdLst>
                    <a:gd name="T0" fmla="*/ 0 w 653"/>
                    <a:gd name="T1" fmla="*/ 1 h 333"/>
                    <a:gd name="T2" fmla="*/ 0 w 653"/>
                    <a:gd name="T3" fmla="*/ 1 h 333"/>
                    <a:gd name="T4" fmla="*/ 588 w 653"/>
                    <a:gd name="T5" fmla="*/ 0 h 333"/>
                    <a:gd name="T6" fmla="*/ 643 w 653"/>
                    <a:gd name="T7" fmla="*/ 250 h 333"/>
                    <a:gd name="T8" fmla="*/ 653 w 653"/>
                    <a:gd name="T9" fmla="*/ 333 h 333"/>
                    <a:gd name="T10" fmla="*/ 0 w 653"/>
                    <a:gd name="T11" fmla="*/ 332 h 333"/>
                    <a:gd name="T12" fmla="*/ 0 w 653"/>
                    <a:gd name="T13" fmla="*/ 1 h 333"/>
                    <a:gd name="T14" fmla="*/ 0 w 653"/>
                    <a:gd name="T15" fmla="*/ 1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3" h="333">
                      <a:moveTo>
                        <a:pt x="0" y="1"/>
                      </a:moveTo>
                      <a:lnTo>
                        <a:pt x="0" y="1"/>
                      </a:lnTo>
                      <a:lnTo>
                        <a:pt x="588" y="0"/>
                      </a:lnTo>
                      <a:lnTo>
                        <a:pt x="643" y="250"/>
                      </a:lnTo>
                      <a:lnTo>
                        <a:pt x="653" y="333"/>
                      </a:lnTo>
                      <a:lnTo>
                        <a:pt x="0" y="332"/>
                      </a:lnTo>
                      <a:lnTo>
                        <a:pt x="0" y="1"/>
                      </a:lnTo>
                      <a:lnTo>
                        <a:pt x="0" y="1"/>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6" name="Freeform 163">
                  <a:extLst>
                    <a:ext uri="{FF2B5EF4-FFF2-40B4-BE49-F238E27FC236}">
                      <a16:creationId xmlns:a16="http://schemas.microsoft.com/office/drawing/2014/main" id="{D55FC40F-593B-1E4A-9BBF-C7B72B200B24}"/>
                    </a:ext>
                  </a:extLst>
                </p:cNvPr>
                <p:cNvSpPr>
                  <a:spLocks/>
                </p:cNvSpPr>
                <p:nvPr/>
              </p:nvSpPr>
              <p:spPr bwMode="auto">
                <a:xfrm>
                  <a:off x="2690" y="2092"/>
                  <a:ext cx="688" cy="298"/>
                </a:xfrm>
                <a:custGeom>
                  <a:avLst/>
                  <a:gdLst>
                    <a:gd name="T0" fmla="*/ 0 w 773"/>
                    <a:gd name="T1" fmla="*/ 0 h 334"/>
                    <a:gd name="T2" fmla="*/ 0 w 773"/>
                    <a:gd name="T3" fmla="*/ 0 h 334"/>
                    <a:gd name="T4" fmla="*/ 477 w 773"/>
                    <a:gd name="T5" fmla="*/ 0 h 334"/>
                    <a:gd name="T6" fmla="*/ 526 w 773"/>
                    <a:gd name="T7" fmla="*/ 31 h 334"/>
                    <a:gd name="T8" fmla="*/ 636 w 773"/>
                    <a:gd name="T9" fmla="*/ 57 h 334"/>
                    <a:gd name="T10" fmla="*/ 708 w 773"/>
                    <a:gd name="T11" fmla="*/ 253 h 334"/>
                    <a:gd name="T12" fmla="*/ 773 w 773"/>
                    <a:gd name="T13" fmla="*/ 334 h 334"/>
                    <a:gd name="T14" fmla="*/ 164 w 773"/>
                    <a:gd name="T15" fmla="*/ 332 h 334"/>
                    <a:gd name="T16" fmla="*/ 164 w 773"/>
                    <a:gd name="T17" fmla="*/ 213 h 334"/>
                    <a:gd name="T18" fmla="*/ 0 w 773"/>
                    <a:gd name="T19" fmla="*/ 215 h 334"/>
                    <a:gd name="T20" fmla="*/ 0 w 773"/>
                    <a:gd name="T21" fmla="*/ 0 h 334"/>
                    <a:gd name="T22" fmla="*/ 0 w 773"/>
                    <a:gd name="T23"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3" h="334">
                      <a:moveTo>
                        <a:pt x="0" y="0"/>
                      </a:moveTo>
                      <a:lnTo>
                        <a:pt x="0" y="0"/>
                      </a:lnTo>
                      <a:lnTo>
                        <a:pt x="477" y="0"/>
                      </a:lnTo>
                      <a:lnTo>
                        <a:pt x="526" y="31"/>
                      </a:lnTo>
                      <a:lnTo>
                        <a:pt x="636" y="57"/>
                      </a:lnTo>
                      <a:lnTo>
                        <a:pt x="708" y="253"/>
                      </a:lnTo>
                      <a:lnTo>
                        <a:pt x="773" y="334"/>
                      </a:lnTo>
                      <a:lnTo>
                        <a:pt x="164" y="332"/>
                      </a:lnTo>
                      <a:lnTo>
                        <a:pt x="164" y="213"/>
                      </a:lnTo>
                      <a:lnTo>
                        <a:pt x="0" y="215"/>
                      </a:lnTo>
                      <a:lnTo>
                        <a:pt x="0" y="0"/>
                      </a:lnTo>
                      <a:lnTo>
                        <a:pt x="0"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7" name="Freeform 164">
                  <a:extLst>
                    <a:ext uri="{FF2B5EF4-FFF2-40B4-BE49-F238E27FC236}">
                      <a16:creationId xmlns:a16="http://schemas.microsoft.com/office/drawing/2014/main" id="{3EBDE67B-99CA-4144-8AA8-A86E9959A8C3}"/>
                    </a:ext>
                  </a:extLst>
                </p:cNvPr>
                <p:cNvSpPr>
                  <a:spLocks/>
                </p:cNvSpPr>
                <p:nvPr/>
              </p:nvSpPr>
              <p:spPr bwMode="auto">
                <a:xfrm>
                  <a:off x="2690" y="2092"/>
                  <a:ext cx="688" cy="298"/>
                </a:xfrm>
                <a:custGeom>
                  <a:avLst/>
                  <a:gdLst>
                    <a:gd name="T0" fmla="*/ 0 w 773"/>
                    <a:gd name="T1" fmla="*/ 0 h 334"/>
                    <a:gd name="T2" fmla="*/ 0 w 773"/>
                    <a:gd name="T3" fmla="*/ 0 h 334"/>
                    <a:gd name="T4" fmla="*/ 477 w 773"/>
                    <a:gd name="T5" fmla="*/ 0 h 334"/>
                    <a:gd name="T6" fmla="*/ 526 w 773"/>
                    <a:gd name="T7" fmla="*/ 31 h 334"/>
                    <a:gd name="T8" fmla="*/ 636 w 773"/>
                    <a:gd name="T9" fmla="*/ 57 h 334"/>
                    <a:gd name="T10" fmla="*/ 708 w 773"/>
                    <a:gd name="T11" fmla="*/ 253 h 334"/>
                    <a:gd name="T12" fmla="*/ 773 w 773"/>
                    <a:gd name="T13" fmla="*/ 334 h 334"/>
                    <a:gd name="T14" fmla="*/ 164 w 773"/>
                    <a:gd name="T15" fmla="*/ 332 h 334"/>
                    <a:gd name="T16" fmla="*/ 164 w 773"/>
                    <a:gd name="T17" fmla="*/ 213 h 334"/>
                    <a:gd name="T18" fmla="*/ 0 w 773"/>
                    <a:gd name="T19" fmla="*/ 215 h 334"/>
                    <a:gd name="T20" fmla="*/ 0 w 773"/>
                    <a:gd name="T21" fmla="*/ 0 h 334"/>
                    <a:gd name="T22" fmla="*/ 0 w 773"/>
                    <a:gd name="T23"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3" h="334">
                      <a:moveTo>
                        <a:pt x="0" y="0"/>
                      </a:moveTo>
                      <a:lnTo>
                        <a:pt x="0" y="0"/>
                      </a:lnTo>
                      <a:lnTo>
                        <a:pt x="477" y="0"/>
                      </a:lnTo>
                      <a:lnTo>
                        <a:pt x="526" y="31"/>
                      </a:lnTo>
                      <a:lnTo>
                        <a:pt x="636" y="57"/>
                      </a:lnTo>
                      <a:lnTo>
                        <a:pt x="708" y="253"/>
                      </a:lnTo>
                      <a:lnTo>
                        <a:pt x="773" y="334"/>
                      </a:lnTo>
                      <a:lnTo>
                        <a:pt x="164" y="332"/>
                      </a:lnTo>
                      <a:lnTo>
                        <a:pt x="164" y="213"/>
                      </a:lnTo>
                      <a:lnTo>
                        <a:pt x="0" y="215"/>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8" name="Freeform 165">
                  <a:extLst>
                    <a:ext uri="{FF2B5EF4-FFF2-40B4-BE49-F238E27FC236}">
                      <a16:creationId xmlns:a16="http://schemas.microsoft.com/office/drawing/2014/main" id="{01CC9955-556D-F148-B9D5-B0B6C30CE136}"/>
                    </a:ext>
                  </a:extLst>
                </p:cNvPr>
                <p:cNvSpPr>
                  <a:spLocks/>
                </p:cNvSpPr>
                <p:nvPr/>
              </p:nvSpPr>
              <p:spPr bwMode="auto">
                <a:xfrm>
                  <a:off x="2298" y="2283"/>
                  <a:ext cx="534" cy="379"/>
                </a:xfrm>
                <a:custGeom>
                  <a:avLst/>
                  <a:gdLst>
                    <a:gd name="T0" fmla="*/ 0 w 600"/>
                    <a:gd name="T1" fmla="*/ 0 h 426"/>
                    <a:gd name="T2" fmla="*/ 0 w 600"/>
                    <a:gd name="T3" fmla="*/ 0 h 426"/>
                    <a:gd name="T4" fmla="*/ 600 w 600"/>
                    <a:gd name="T5" fmla="*/ 0 h 426"/>
                    <a:gd name="T6" fmla="*/ 600 w 600"/>
                    <a:gd name="T7" fmla="*/ 426 h 426"/>
                    <a:gd name="T8" fmla="*/ 0 w 600"/>
                    <a:gd name="T9" fmla="*/ 426 h 426"/>
                    <a:gd name="T10" fmla="*/ 0 w 600"/>
                    <a:gd name="T11" fmla="*/ 0 h 426"/>
                  </a:gdLst>
                  <a:ahLst/>
                  <a:cxnLst>
                    <a:cxn ang="0">
                      <a:pos x="T0" y="T1"/>
                    </a:cxn>
                    <a:cxn ang="0">
                      <a:pos x="T2" y="T3"/>
                    </a:cxn>
                    <a:cxn ang="0">
                      <a:pos x="T4" y="T5"/>
                    </a:cxn>
                    <a:cxn ang="0">
                      <a:pos x="T6" y="T7"/>
                    </a:cxn>
                    <a:cxn ang="0">
                      <a:pos x="T8" y="T9"/>
                    </a:cxn>
                    <a:cxn ang="0">
                      <a:pos x="T10" y="T11"/>
                    </a:cxn>
                  </a:cxnLst>
                  <a:rect l="0" t="0" r="r" b="b"/>
                  <a:pathLst>
                    <a:path w="600" h="426">
                      <a:moveTo>
                        <a:pt x="0" y="0"/>
                      </a:moveTo>
                      <a:lnTo>
                        <a:pt x="0" y="0"/>
                      </a:lnTo>
                      <a:lnTo>
                        <a:pt x="600" y="0"/>
                      </a:lnTo>
                      <a:lnTo>
                        <a:pt x="600" y="426"/>
                      </a:lnTo>
                      <a:lnTo>
                        <a:pt x="0" y="426"/>
                      </a:lnTo>
                      <a:lnTo>
                        <a:pt x="0"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9" name="Freeform 166">
                  <a:extLst>
                    <a:ext uri="{FF2B5EF4-FFF2-40B4-BE49-F238E27FC236}">
                      <a16:creationId xmlns:a16="http://schemas.microsoft.com/office/drawing/2014/main" id="{5ACD7D28-71D3-F64F-839D-8DE9AE2AFDE3}"/>
                    </a:ext>
                  </a:extLst>
                </p:cNvPr>
                <p:cNvSpPr>
                  <a:spLocks/>
                </p:cNvSpPr>
                <p:nvPr/>
              </p:nvSpPr>
              <p:spPr bwMode="auto">
                <a:xfrm>
                  <a:off x="2298" y="2283"/>
                  <a:ext cx="534" cy="379"/>
                </a:xfrm>
                <a:custGeom>
                  <a:avLst/>
                  <a:gdLst>
                    <a:gd name="T0" fmla="*/ 0 w 600"/>
                    <a:gd name="T1" fmla="*/ 0 h 426"/>
                    <a:gd name="T2" fmla="*/ 0 w 600"/>
                    <a:gd name="T3" fmla="*/ 0 h 426"/>
                    <a:gd name="T4" fmla="*/ 600 w 600"/>
                    <a:gd name="T5" fmla="*/ 0 h 426"/>
                    <a:gd name="T6" fmla="*/ 600 w 600"/>
                    <a:gd name="T7" fmla="*/ 426 h 426"/>
                    <a:gd name="T8" fmla="*/ 0 w 600"/>
                    <a:gd name="T9" fmla="*/ 426 h 426"/>
                    <a:gd name="T10" fmla="*/ 0 w 600"/>
                    <a:gd name="T11" fmla="*/ 0 h 426"/>
                  </a:gdLst>
                  <a:ahLst/>
                  <a:cxnLst>
                    <a:cxn ang="0">
                      <a:pos x="T0" y="T1"/>
                    </a:cxn>
                    <a:cxn ang="0">
                      <a:pos x="T2" y="T3"/>
                    </a:cxn>
                    <a:cxn ang="0">
                      <a:pos x="T4" y="T5"/>
                    </a:cxn>
                    <a:cxn ang="0">
                      <a:pos x="T6" y="T7"/>
                    </a:cxn>
                    <a:cxn ang="0">
                      <a:pos x="T8" y="T9"/>
                    </a:cxn>
                    <a:cxn ang="0">
                      <a:pos x="T10" y="T11"/>
                    </a:cxn>
                  </a:cxnLst>
                  <a:rect l="0" t="0" r="r" b="b"/>
                  <a:pathLst>
                    <a:path w="600" h="426">
                      <a:moveTo>
                        <a:pt x="0" y="0"/>
                      </a:moveTo>
                      <a:lnTo>
                        <a:pt x="0" y="0"/>
                      </a:lnTo>
                      <a:lnTo>
                        <a:pt x="600" y="0"/>
                      </a:lnTo>
                      <a:lnTo>
                        <a:pt x="600" y="426"/>
                      </a:lnTo>
                      <a:lnTo>
                        <a:pt x="0" y="426"/>
                      </a:lnTo>
                      <a:lnTo>
                        <a:pt x="0" y="0"/>
                      </a:lnTo>
                      <a:close/>
                    </a:path>
                  </a:pathLst>
                </a:custGeom>
                <a:noFill/>
                <a:ln w="79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60" name="Freeform 167">
                  <a:extLst>
                    <a:ext uri="{FF2B5EF4-FFF2-40B4-BE49-F238E27FC236}">
                      <a16:creationId xmlns:a16="http://schemas.microsoft.com/office/drawing/2014/main" id="{2E1094C9-40BD-564F-90B1-D9EFF036A02B}"/>
                    </a:ext>
                  </a:extLst>
                </p:cNvPr>
                <p:cNvSpPr>
                  <a:spLocks/>
                </p:cNvSpPr>
                <p:nvPr/>
              </p:nvSpPr>
              <p:spPr bwMode="auto">
                <a:xfrm>
                  <a:off x="4353" y="2341"/>
                  <a:ext cx="415" cy="298"/>
                </a:xfrm>
                <a:custGeom>
                  <a:avLst/>
                  <a:gdLst>
                    <a:gd name="T0" fmla="*/ 192 w 466"/>
                    <a:gd name="T1" fmla="*/ 0 h 334"/>
                    <a:gd name="T2" fmla="*/ 192 w 466"/>
                    <a:gd name="T3" fmla="*/ 0 h 334"/>
                    <a:gd name="T4" fmla="*/ 179 w 466"/>
                    <a:gd name="T5" fmla="*/ 0 h 334"/>
                    <a:gd name="T6" fmla="*/ 124 w 466"/>
                    <a:gd name="T7" fmla="*/ 101 h 334"/>
                    <a:gd name="T8" fmla="*/ 93 w 466"/>
                    <a:gd name="T9" fmla="*/ 101 h 334"/>
                    <a:gd name="T10" fmla="*/ 0 w 466"/>
                    <a:gd name="T11" fmla="*/ 204 h 334"/>
                    <a:gd name="T12" fmla="*/ 40 w 466"/>
                    <a:gd name="T13" fmla="*/ 311 h 334"/>
                    <a:gd name="T14" fmla="*/ 184 w 466"/>
                    <a:gd name="T15" fmla="*/ 334 h 334"/>
                    <a:gd name="T16" fmla="*/ 222 w 466"/>
                    <a:gd name="T17" fmla="*/ 306 h 334"/>
                    <a:gd name="T18" fmla="*/ 264 w 466"/>
                    <a:gd name="T19" fmla="*/ 229 h 334"/>
                    <a:gd name="T20" fmla="*/ 274 w 466"/>
                    <a:gd name="T21" fmla="*/ 221 h 334"/>
                    <a:gd name="T22" fmla="*/ 466 w 466"/>
                    <a:gd name="T23" fmla="*/ 157 h 334"/>
                    <a:gd name="T24" fmla="*/ 453 w 466"/>
                    <a:gd name="T25" fmla="*/ 127 h 334"/>
                    <a:gd name="T26" fmla="*/ 379 w 466"/>
                    <a:gd name="T27" fmla="*/ 104 h 334"/>
                    <a:gd name="T28" fmla="*/ 272 w 466"/>
                    <a:gd name="T29" fmla="*/ 157 h 334"/>
                    <a:gd name="T30" fmla="*/ 272 w 466"/>
                    <a:gd name="T31" fmla="*/ 64 h 334"/>
                    <a:gd name="T32" fmla="*/ 192 w 466"/>
                    <a:gd name="T33" fmla="*/ 64 h 334"/>
                    <a:gd name="T34" fmla="*/ 192 w 466"/>
                    <a:gd name="T35" fmla="*/ 0 h 334"/>
                    <a:gd name="T36" fmla="*/ 192 w 466"/>
                    <a:gd name="T37"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6" h="334">
                      <a:moveTo>
                        <a:pt x="192" y="0"/>
                      </a:moveTo>
                      <a:lnTo>
                        <a:pt x="192" y="0"/>
                      </a:lnTo>
                      <a:lnTo>
                        <a:pt x="179" y="0"/>
                      </a:lnTo>
                      <a:lnTo>
                        <a:pt x="124" y="101"/>
                      </a:lnTo>
                      <a:lnTo>
                        <a:pt x="93" y="101"/>
                      </a:lnTo>
                      <a:lnTo>
                        <a:pt x="0" y="204"/>
                      </a:lnTo>
                      <a:lnTo>
                        <a:pt x="40" y="311"/>
                      </a:lnTo>
                      <a:lnTo>
                        <a:pt x="184" y="334"/>
                      </a:lnTo>
                      <a:lnTo>
                        <a:pt x="222" y="306"/>
                      </a:lnTo>
                      <a:lnTo>
                        <a:pt x="264" y="229"/>
                      </a:lnTo>
                      <a:lnTo>
                        <a:pt x="274" y="221"/>
                      </a:lnTo>
                      <a:lnTo>
                        <a:pt x="466" y="157"/>
                      </a:lnTo>
                      <a:lnTo>
                        <a:pt x="453" y="127"/>
                      </a:lnTo>
                      <a:lnTo>
                        <a:pt x="379" y="104"/>
                      </a:lnTo>
                      <a:lnTo>
                        <a:pt x="272" y="157"/>
                      </a:lnTo>
                      <a:lnTo>
                        <a:pt x="272" y="64"/>
                      </a:lnTo>
                      <a:lnTo>
                        <a:pt x="192" y="64"/>
                      </a:lnTo>
                      <a:lnTo>
                        <a:pt x="192" y="0"/>
                      </a:lnTo>
                      <a:lnTo>
                        <a:pt x="192"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61" name="Freeform 168">
                  <a:extLst>
                    <a:ext uri="{FF2B5EF4-FFF2-40B4-BE49-F238E27FC236}">
                      <a16:creationId xmlns:a16="http://schemas.microsoft.com/office/drawing/2014/main" id="{566B999E-B696-FE49-B161-E5F8CDA1D49D}"/>
                    </a:ext>
                  </a:extLst>
                </p:cNvPr>
                <p:cNvSpPr>
                  <a:spLocks/>
                </p:cNvSpPr>
                <p:nvPr/>
              </p:nvSpPr>
              <p:spPr bwMode="auto">
                <a:xfrm>
                  <a:off x="4353" y="2341"/>
                  <a:ext cx="415" cy="298"/>
                </a:xfrm>
                <a:custGeom>
                  <a:avLst/>
                  <a:gdLst>
                    <a:gd name="T0" fmla="*/ 192 w 466"/>
                    <a:gd name="T1" fmla="*/ 0 h 334"/>
                    <a:gd name="T2" fmla="*/ 192 w 466"/>
                    <a:gd name="T3" fmla="*/ 0 h 334"/>
                    <a:gd name="T4" fmla="*/ 179 w 466"/>
                    <a:gd name="T5" fmla="*/ 0 h 334"/>
                    <a:gd name="T6" fmla="*/ 124 w 466"/>
                    <a:gd name="T7" fmla="*/ 101 h 334"/>
                    <a:gd name="T8" fmla="*/ 93 w 466"/>
                    <a:gd name="T9" fmla="*/ 101 h 334"/>
                    <a:gd name="T10" fmla="*/ 0 w 466"/>
                    <a:gd name="T11" fmla="*/ 204 h 334"/>
                    <a:gd name="T12" fmla="*/ 40 w 466"/>
                    <a:gd name="T13" fmla="*/ 311 h 334"/>
                    <a:gd name="T14" fmla="*/ 184 w 466"/>
                    <a:gd name="T15" fmla="*/ 334 h 334"/>
                    <a:gd name="T16" fmla="*/ 222 w 466"/>
                    <a:gd name="T17" fmla="*/ 306 h 334"/>
                    <a:gd name="T18" fmla="*/ 264 w 466"/>
                    <a:gd name="T19" fmla="*/ 229 h 334"/>
                    <a:gd name="T20" fmla="*/ 274 w 466"/>
                    <a:gd name="T21" fmla="*/ 221 h 334"/>
                    <a:gd name="T22" fmla="*/ 466 w 466"/>
                    <a:gd name="T23" fmla="*/ 157 h 334"/>
                    <a:gd name="T24" fmla="*/ 453 w 466"/>
                    <a:gd name="T25" fmla="*/ 127 h 334"/>
                    <a:gd name="T26" fmla="*/ 379 w 466"/>
                    <a:gd name="T27" fmla="*/ 104 h 334"/>
                    <a:gd name="T28" fmla="*/ 272 w 466"/>
                    <a:gd name="T29" fmla="*/ 157 h 334"/>
                    <a:gd name="T30" fmla="*/ 272 w 466"/>
                    <a:gd name="T31" fmla="*/ 64 h 334"/>
                    <a:gd name="T32" fmla="*/ 192 w 466"/>
                    <a:gd name="T33" fmla="*/ 64 h 334"/>
                    <a:gd name="T34" fmla="*/ 192 w 466"/>
                    <a:gd name="T35" fmla="*/ 0 h 334"/>
                    <a:gd name="T36" fmla="*/ 192 w 466"/>
                    <a:gd name="T37"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6" h="334">
                      <a:moveTo>
                        <a:pt x="192" y="0"/>
                      </a:moveTo>
                      <a:lnTo>
                        <a:pt x="192" y="0"/>
                      </a:lnTo>
                      <a:lnTo>
                        <a:pt x="179" y="0"/>
                      </a:lnTo>
                      <a:lnTo>
                        <a:pt x="124" y="101"/>
                      </a:lnTo>
                      <a:lnTo>
                        <a:pt x="93" y="101"/>
                      </a:lnTo>
                      <a:lnTo>
                        <a:pt x="0" y="204"/>
                      </a:lnTo>
                      <a:lnTo>
                        <a:pt x="40" y="311"/>
                      </a:lnTo>
                      <a:lnTo>
                        <a:pt x="184" y="334"/>
                      </a:lnTo>
                      <a:lnTo>
                        <a:pt x="222" y="306"/>
                      </a:lnTo>
                      <a:lnTo>
                        <a:pt x="264" y="229"/>
                      </a:lnTo>
                      <a:lnTo>
                        <a:pt x="274" y="221"/>
                      </a:lnTo>
                      <a:lnTo>
                        <a:pt x="466" y="157"/>
                      </a:lnTo>
                      <a:lnTo>
                        <a:pt x="453" y="127"/>
                      </a:lnTo>
                      <a:lnTo>
                        <a:pt x="379" y="104"/>
                      </a:lnTo>
                      <a:lnTo>
                        <a:pt x="272" y="157"/>
                      </a:lnTo>
                      <a:lnTo>
                        <a:pt x="272" y="64"/>
                      </a:lnTo>
                      <a:lnTo>
                        <a:pt x="192" y="64"/>
                      </a:lnTo>
                      <a:lnTo>
                        <a:pt x="192" y="0"/>
                      </a:lnTo>
                      <a:lnTo>
                        <a:pt x="192"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62" name="Freeform 169">
                  <a:extLst>
                    <a:ext uri="{FF2B5EF4-FFF2-40B4-BE49-F238E27FC236}">
                      <a16:creationId xmlns:a16="http://schemas.microsoft.com/office/drawing/2014/main" id="{88769E44-8A36-4E4F-B91F-9838B3C39DBA}"/>
                    </a:ext>
                  </a:extLst>
                </p:cNvPr>
                <p:cNvSpPr>
                  <a:spLocks/>
                </p:cNvSpPr>
                <p:nvPr/>
              </p:nvSpPr>
              <p:spPr bwMode="auto">
                <a:xfrm>
                  <a:off x="4222" y="2484"/>
                  <a:ext cx="665" cy="214"/>
                </a:xfrm>
                <a:custGeom>
                  <a:avLst/>
                  <a:gdLst>
                    <a:gd name="T0" fmla="*/ 0 w 747"/>
                    <a:gd name="T1" fmla="*/ 240 h 240"/>
                    <a:gd name="T2" fmla="*/ 0 w 747"/>
                    <a:gd name="T3" fmla="*/ 240 h 240"/>
                    <a:gd name="T4" fmla="*/ 22 w 747"/>
                    <a:gd name="T5" fmla="*/ 217 h 240"/>
                    <a:gd name="T6" fmla="*/ 190 w 747"/>
                    <a:gd name="T7" fmla="*/ 147 h 240"/>
                    <a:gd name="T8" fmla="*/ 336 w 747"/>
                    <a:gd name="T9" fmla="*/ 168 h 240"/>
                    <a:gd name="T10" fmla="*/ 379 w 747"/>
                    <a:gd name="T11" fmla="*/ 134 h 240"/>
                    <a:gd name="T12" fmla="*/ 406 w 747"/>
                    <a:gd name="T13" fmla="*/ 67 h 240"/>
                    <a:gd name="T14" fmla="*/ 618 w 747"/>
                    <a:gd name="T15" fmla="*/ 0 h 240"/>
                    <a:gd name="T16" fmla="*/ 653 w 747"/>
                    <a:gd name="T17" fmla="*/ 107 h 240"/>
                    <a:gd name="T18" fmla="*/ 747 w 747"/>
                    <a:gd name="T19" fmla="*/ 128 h 240"/>
                    <a:gd name="T20" fmla="*/ 700 w 747"/>
                    <a:gd name="T21" fmla="*/ 179 h 240"/>
                    <a:gd name="T22" fmla="*/ 731 w 747"/>
                    <a:gd name="T23" fmla="*/ 240 h 240"/>
                    <a:gd name="T24" fmla="*/ 0 w 747"/>
                    <a:gd name="T25" fmla="*/ 240 h 240"/>
                    <a:gd name="T26" fmla="*/ 0 w 747"/>
                    <a:gd name="T27"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7" h="240">
                      <a:moveTo>
                        <a:pt x="0" y="240"/>
                      </a:moveTo>
                      <a:lnTo>
                        <a:pt x="0" y="240"/>
                      </a:lnTo>
                      <a:lnTo>
                        <a:pt x="22" y="217"/>
                      </a:lnTo>
                      <a:lnTo>
                        <a:pt x="190" y="147"/>
                      </a:lnTo>
                      <a:lnTo>
                        <a:pt x="336" y="168"/>
                      </a:lnTo>
                      <a:lnTo>
                        <a:pt x="379" y="134"/>
                      </a:lnTo>
                      <a:lnTo>
                        <a:pt x="406" y="67"/>
                      </a:lnTo>
                      <a:lnTo>
                        <a:pt x="618" y="0"/>
                      </a:lnTo>
                      <a:lnTo>
                        <a:pt x="653" y="107"/>
                      </a:lnTo>
                      <a:lnTo>
                        <a:pt x="747" y="128"/>
                      </a:lnTo>
                      <a:lnTo>
                        <a:pt x="700" y="179"/>
                      </a:lnTo>
                      <a:lnTo>
                        <a:pt x="731" y="240"/>
                      </a:lnTo>
                      <a:lnTo>
                        <a:pt x="0" y="240"/>
                      </a:lnTo>
                      <a:lnTo>
                        <a:pt x="0" y="240"/>
                      </a:lnTo>
                      <a:close/>
                    </a:path>
                  </a:pathLst>
                </a:custGeom>
                <a:solidFill>
                  <a:srgbClr val="D9D9D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63" name="Freeform 170">
                  <a:extLst>
                    <a:ext uri="{FF2B5EF4-FFF2-40B4-BE49-F238E27FC236}">
                      <a16:creationId xmlns:a16="http://schemas.microsoft.com/office/drawing/2014/main" id="{8E7F34C4-E5DA-684C-BD4F-AEBD696FCB00}"/>
                    </a:ext>
                  </a:extLst>
                </p:cNvPr>
                <p:cNvSpPr>
                  <a:spLocks/>
                </p:cNvSpPr>
                <p:nvPr/>
              </p:nvSpPr>
              <p:spPr bwMode="auto">
                <a:xfrm>
                  <a:off x="4222" y="2484"/>
                  <a:ext cx="665" cy="214"/>
                </a:xfrm>
                <a:custGeom>
                  <a:avLst/>
                  <a:gdLst>
                    <a:gd name="T0" fmla="*/ 0 w 747"/>
                    <a:gd name="T1" fmla="*/ 240 h 240"/>
                    <a:gd name="T2" fmla="*/ 0 w 747"/>
                    <a:gd name="T3" fmla="*/ 240 h 240"/>
                    <a:gd name="T4" fmla="*/ 22 w 747"/>
                    <a:gd name="T5" fmla="*/ 217 h 240"/>
                    <a:gd name="T6" fmla="*/ 190 w 747"/>
                    <a:gd name="T7" fmla="*/ 147 h 240"/>
                    <a:gd name="T8" fmla="*/ 336 w 747"/>
                    <a:gd name="T9" fmla="*/ 168 h 240"/>
                    <a:gd name="T10" fmla="*/ 379 w 747"/>
                    <a:gd name="T11" fmla="*/ 134 h 240"/>
                    <a:gd name="T12" fmla="*/ 406 w 747"/>
                    <a:gd name="T13" fmla="*/ 67 h 240"/>
                    <a:gd name="T14" fmla="*/ 618 w 747"/>
                    <a:gd name="T15" fmla="*/ 0 h 240"/>
                    <a:gd name="T16" fmla="*/ 653 w 747"/>
                    <a:gd name="T17" fmla="*/ 107 h 240"/>
                    <a:gd name="T18" fmla="*/ 747 w 747"/>
                    <a:gd name="T19" fmla="*/ 128 h 240"/>
                    <a:gd name="T20" fmla="*/ 700 w 747"/>
                    <a:gd name="T21" fmla="*/ 179 h 240"/>
                    <a:gd name="T22" fmla="*/ 731 w 747"/>
                    <a:gd name="T23" fmla="*/ 240 h 240"/>
                    <a:gd name="T24" fmla="*/ 0 w 747"/>
                    <a:gd name="T25" fmla="*/ 240 h 240"/>
                    <a:gd name="T26" fmla="*/ 0 w 747"/>
                    <a:gd name="T27"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7" h="240">
                      <a:moveTo>
                        <a:pt x="0" y="240"/>
                      </a:moveTo>
                      <a:lnTo>
                        <a:pt x="0" y="240"/>
                      </a:lnTo>
                      <a:lnTo>
                        <a:pt x="22" y="217"/>
                      </a:lnTo>
                      <a:lnTo>
                        <a:pt x="190" y="147"/>
                      </a:lnTo>
                      <a:lnTo>
                        <a:pt x="336" y="168"/>
                      </a:lnTo>
                      <a:lnTo>
                        <a:pt x="379" y="134"/>
                      </a:lnTo>
                      <a:lnTo>
                        <a:pt x="406" y="67"/>
                      </a:lnTo>
                      <a:lnTo>
                        <a:pt x="618" y="0"/>
                      </a:lnTo>
                      <a:lnTo>
                        <a:pt x="653" y="107"/>
                      </a:lnTo>
                      <a:lnTo>
                        <a:pt x="747" y="128"/>
                      </a:lnTo>
                      <a:lnTo>
                        <a:pt x="700" y="179"/>
                      </a:lnTo>
                      <a:lnTo>
                        <a:pt x="731" y="240"/>
                      </a:lnTo>
                      <a:lnTo>
                        <a:pt x="0" y="240"/>
                      </a:lnTo>
                      <a:lnTo>
                        <a:pt x="0" y="24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64" name="Freeform 171">
                  <a:extLst>
                    <a:ext uri="{FF2B5EF4-FFF2-40B4-BE49-F238E27FC236}">
                      <a16:creationId xmlns:a16="http://schemas.microsoft.com/office/drawing/2014/main" id="{40317908-3174-F347-9C81-E08752569915}"/>
                    </a:ext>
                  </a:extLst>
                </p:cNvPr>
                <p:cNvSpPr>
                  <a:spLocks/>
                </p:cNvSpPr>
                <p:nvPr/>
              </p:nvSpPr>
              <p:spPr bwMode="auto">
                <a:xfrm>
                  <a:off x="3818" y="2425"/>
                  <a:ext cx="570" cy="297"/>
                </a:xfrm>
                <a:custGeom>
                  <a:avLst/>
                  <a:gdLst>
                    <a:gd name="T0" fmla="*/ 0 w 640"/>
                    <a:gd name="T1" fmla="*/ 333 h 333"/>
                    <a:gd name="T2" fmla="*/ 0 w 640"/>
                    <a:gd name="T3" fmla="*/ 333 h 333"/>
                    <a:gd name="T4" fmla="*/ 30 w 640"/>
                    <a:gd name="T5" fmla="*/ 246 h 333"/>
                    <a:gd name="T6" fmla="*/ 112 w 640"/>
                    <a:gd name="T7" fmla="*/ 195 h 333"/>
                    <a:gd name="T8" fmla="*/ 294 w 640"/>
                    <a:gd name="T9" fmla="*/ 160 h 333"/>
                    <a:gd name="T10" fmla="*/ 400 w 640"/>
                    <a:gd name="T11" fmla="*/ 38 h 333"/>
                    <a:gd name="T12" fmla="*/ 400 w 640"/>
                    <a:gd name="T13" fmla="*/ 0 h 333"/>
                    <a:gd name="T14" fmla="*/ 522 w 640"/>
                    <a:gd name="T15" fmla="*/ 93 h 333"/>
                    <a:gd name="T16" fmla="*/ 567 w 640"/>
                    <a:gd name="T17" fmla="*/ 78 h 333"/>
                    <a:gd name="T18" fmla="*/ 601 w 640"/>
                    <a:gd name="T19" fmla="*/ 109 h 333"/>
                    <a:gd name="T20" fmla="*/ 640 w 640"/>
                    <a:gd name="T21" fmla="*/ 217 h 333"/>
                    <a:gd name="T22" fmla="*/ 472 w 640"/>
                    <a:gd name="T23" fmla="*/ 286 h 333"/>
                    <a:gd name="T24" fmla="*/ 449 w 640"/>
                    <a:gd name="T25" fmla="*/ 310 h 333"/>
                    <a:gd name="T26" fmla="*/ 128 w 640"/>
                    <a:gd name="T27" fmla="*/ 310 h 333"/>
                    <a:gd name="T28" fmla="*/ 128 w 640"/>
                    <a:gd name="T29" fmla="*/ 333 h 333"/>
                    <a:gd name="T30" fmla="*/ 0 w 640"/>
                    <a:gd name="T31" fmla="*/ 333 h 333"/>
                    <a:gd name="T32" fmla="*/ 0 w 640"/>
                    <a:gd name="T33" fmla="*/ 33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0" h="333">
                      <a:moveTo>
                        <a:pt x="0" y="333"/>
                      </a:moveTo>
                      <a:lnTo>
                        <a:pt x="0" y="333"/>
                      </a:lnTo>
                      <a:lnTo>
                        <a:pt x="30" y="246"/>
                      </a:lnTo>
                      <a:lnTo>
                        <a:pt x="112" y="195"/>
                      </a:lnTo>
                      <a:lnTo>
                        <a:pt x="294" y="160"/>
                      </a:lnTo>
                      <a:lnTo>
                        <a:pt x="400" y="38"/>
                      </a:lnTo>
                      <a:lnTo>
                        <a:pt x="400" y="0"/>
                      </a:lnTo>
                      <a:lnTo>
                        <a:pt x="522" y="93"/>
                      </a:lnTo>
                      <a:lnTo>
                        <a:pt x="567" y="78"/>
                      </a:lnTo>
                      <a:lnTo>
                        <a:pt x="601" y="109"/>
                      </a:lnTo>
                      <a:lnTo>
                        <a:pt x="640" y="217"/>
                      </a:lnTo>
                      <a:lnTo>
                        <a:pt x="472" y="286"/>
                      </a:lnTo>
                      <a:lnTo>
                        <a:pt x="449" y="310"/>
                      </a:lnTo>
                      <a:lnTo>
                        <a:pt x="128" y="310"/>
                      </a:lnTo>
                      <a:lnTo>
                        <a:pt x="128" y="333"/>
                      </a:lnTo>
                      <a:lnTo>
                        <a:pt x="0" y="333"/>
                      </a:lnTo>
                      <a:lnTo>
                        <a:pt x="0" y="333"/>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65" name="Freeform 172">
                  <a:extLst>
                    <a:ext uri="{FF2B5EF4-FFF2-40B4-BE49-F238E27FC236}">
                      <a16:creationId xmlns:a16="http://schemas.microsoft.com/office/drawing/2014/main" id="{330FB0A0-11DF-FA45-8C21-31429CFC6FE4}"/>
                    </a:ext>
                  </a:extLst>
                </p:cNvPr>
                <p:cNvSpPr>
                  <a:spLocks/>
                </p:cNvSpPr>
                <p:nvPr/>
              </p:nvSpPr>
              <p:spPr bwMode="auto">
                <a:xfrm>
                  <a:off x="3818" y="2425"/>
                  <a:ext cx="570" cy="297"/>
                </a:xfrm>
                <a:custGeom>
                  <a:avLst/>
                  <a:gdLst>
                    <a:gd name="T0" fmla="*/ 0 w 640"/>
                    <a:gd name="T1" fmla="*/ 333 h 333"/>
                    <a:gd name="T2" fmla="*/ 0 w 640"/>
                    <a:gd name="T3" fmla="*/ 333 h 333"/>
                    <a:gd name="T4" fmla="*/ 30 w 640"/>
                    <a:gd name="T5" fmla="*/ 246 h 333"/>
                    <a:gd name="T6" fmla="*/ 112 w 640"/>
                    <a:gd name="T7" fmla="*/ 195 h 333"/>
                    <a:gd name="T8" fmla="*/ 294 w 640"/>
                    <a:gd name="T9" fmla="*/ 160 h 333"/>
                    <a:gd name="T10" fmla="*/ 400 w 640"/>
                    <a:gd name="T11" fmla="*/ 38 h 333"/>
                    <a:gd name="T12" fmla="*/ 400 w 640"/>
                    <a:gd name="T13" fmla="*/ 0 h 333"/>
                    <a:gd name="T14" fmla="*/ 522 w 640"/>
                    <a:gd name="T15" fmla="*/ 93 h 333"/>
                    <a:gd name="T16" fmla="*/ 567 w 640"/>
                    <a:gd name="T17" fmla="*/ 78 h 333"/>
                    <a:gd name="T18" fmla="*/ 601 w 640"/>
                    <a:gd name="T19" fmla="*/ 109 h 333"/>
                    <a:gd name="T20" fmla="*/ 640 w 640"/>
                    <a:gd name="T21" fmla="*/ 217 h 333"/>
                    <a:gd name="T22" fmla="*/ 472 w 640"/>
                    <a:gd name="T23" fmla="*/ 286 h 333"/>
                    <a:gd name="T24" fmla="*/ 449 w 640"/>
                    <a:gd name="T25" fmla="*/ 310 h 333"/>
                    <a:gd name="T26" fmla="*/ 128 w 640"/>
                    <a:gd name="T27" fmla="*/ 310 h 333"/>
                    <a:gd name="T28" fmla="*/ 128 w 640"/>
                    <a:gd name="T29" fmla="*/ 333 h 333"/>
                    <a:gd name="T30" fmla="*/ 0 w 640"/>
                    <a:gd name="T31" fmla="*/ 333 h 333"/>
                    <a:gd name="T32" fmla="*/ 0 w 640"/>
                    <a:gd name="T33" fmla="*/ 33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0" h="333">
                      <a:moveTo>
                        <a:pt x="0" y="333"/>
                      </a:moveTo>
                      <a:lnTo>
                        <a:pt x="0" y="333"/>
                      </a:lnTo>
                      <a:lnTo>
                        <a:pt x="30" y="246"/>
                      </a:lnTo>
                      <a:lnTo>
                        <a:pt x="112" y="195"/>
                      </a:lnTo>
                      <a:lnTo>
                        <a:pt x="294" y="160"/>
                      </a:lnTo>
                      <a:lnTo>
                        <a:pt x="400" y="38"/>
                      </a:lnTo>
                      <a:lnTo>
                        <a:pt x="400" y="0"/>
                      </a:lnTo>
                      <a:lnTo>
                        <a:pt x="522" y="93"/>
                      </a:lnTo>
                      <a:lnTo>
                        <a:pt x="567" y="78"/>
                      </a:lnTo>
                      <a:lnTo>
                        <a:pt x="601" y="109"/>
                      </a:lnTo>
                      <a:lnTo>
                        <a:pt x="640" y="217"/>
                      </a:lnTo>
                      <a:lnTo>
                        <a:pt x="472" y="286"/>
                      </a:lnTo>
                      <a:lnTo>
                        <a:pt x="449" y="310"/>
                      </a:lnTo>
                      <a:lnTo>
                        <a:pt x="128" y="310"/>
                      </a:lnTo>
                      <a:lnTo>
                        <a:pt x="128" y="333"/>
                      </a:lnTo>
                      <a:lnTo>
                        <a:pt x="0" y="333"/>
                      </a:lnTo>
                      <a:lnTo>
                        <a:pt x="0" y="333"/>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66" name="Freeform 173">
                  <a:extLst>
                    <a:ext uri="{FF2B5EF4-FFF2-40B4-BE49-F238E27FC236}">
                      <a16:creationId xmlns:a16="http://schemas.microsoft.com/office/drawing/2014/main" id="{70BFB417-BB36-194A-8A5F-7F2B5F3AAAE8}"/>
                    </a:ext>
                  </a:extLst>
                </p:cNvPr>
                <p:cNvSpPr>
                  <a:spLocks/>
                </p:cNvSpPr>
                <p:nvPr/>
              </p:nvSpPr>
              <p:spPr bwMode="auto">
                <a:xfrm>
                  <a:off x="3414" y="2711"/>
                  <a:ext cx="392" cy="320"/>
                </a:xfrm>
                <a:custGeom>
                  <a:avLst/>
                  <a:gdLst>
                    <a:gd name="T0" fmla="*/ 0 w 440"/>
                    <a:gd name="T1" fmla="*/ 0 h 360"/>
                    <a:gd name="T2" fmla="*/ 0 w 440"/>
                    <a:gd name="T3" fmla="*/ 0 h 360"/>
                    <a:gd name="T4" fmla="*/ 395 w 440"/>
                    <a:gd name="T5" fmla="*/ 0 h 360"/>
                    <a:gd name="T6" fmla="*/ 380 w 440"/>
                    <a:gd name="T7" fmla="*/ 48 h 360"/>
                    <a:gd name="T8" fmla="*/ 440 w 440"/>
                    <a:gd name="T9" fmla="*/ 50 h 360"/>
                    <a:gd name="T10" fmla="*/ 386 w 440"/>
                    <a:gd name="T11" fmla="*/ 175 h 360"/>
                    <a:gd name="T12" fmla="*/ 328 w 440"/>
                    <a:gd name="T13" fmla="*/ 254 h 360"/>
                    <a:gd name="T14" fmla="*/ 293 w 440"/>
                    <a:gd name="T15" fmla="*/ 360 h 360"/>
                    <a:gd name="T16" fmla="*/ 62 w 440"/>
                    <a:gd name="T17" fmla="*/ 360 h 360"/>
                    <a:gd name="T18" fmla="*/ 59 w 440"/>
                    <a:gd name="T19" fmla="*/ 311 h 360"/>
                    <a:gd name="T20" fmla="*/ 16 w 440"/>
                    <a:gd name="T21" fmla="*/ 301 h 360"/>
                    <a:gd name="T22" fmla="*/ 16 w 440"/>
                    <a:gd name="T23" fmla="*/ 75 h 360"/>
                    <a:gd name="T24" fmla="*/ 0 w 440"/>
                    <a:gd name="T25" fmla="*/ 0 h 360"/>
                    <a:gd name="T26" fmla="*/ 0 w 440"/>
                    <a:gd name="T27"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0" h="360">
                      <a:moveTo>
                        <a:pt x="0" y="0"/>
                      </a:moveTo>
                      <a:lnTo>
                        <a:pt x="0" y="0"/>
                      </a:lnTo>
                      <a:lnTo>
                        <a:pt x="395" y="0"/>
                      </a:lnTo>
                      <a:lnTo>
                        <a:pt x="380" y="48"/>
                      </a:lnTo>
                      <a:lnTo>
                        <a:pt x="440" y="50"/>
                      </a:lnTo>
                      <a:lnTo>
                        <a:pt x="386" y="175"/>
                      </a:lnTo>
                      <a:lnTo>
                        <a:pt x="328" y="254"/>
                      </a:lnTo>
                      <a:lnTo>
                        <a:pt x="293" y="360"/>
                      </a:lnTo>
                      <a:lnTo>
                        <a:pt x="62" y="360"/>
                      </a:lnTo>
                      <a:lnTo>
                        <a:pt x="59" y="311"/>
                      </a:lnTo>
                      <a:lnTo>
                        <a:pt x="16" y="301"/>
                      </a:lnTo>
                      <a:lnTo>
                        <a:pt x="16" y="75"/>
                      </a:lnTo>
                      <a:lnTo>
                        <a:pt x="0" y="0"/>
                      </a:lnTo>
                      <a:lnTo>
                        <a:pt x="0"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67" name="Freeform 174">
                  <a:extLst>
                    <a:ext uri="{FF2B5EF4-FFF2-40B4-BE49-F238E27FC236}">
                      <a16:creationId xmlns:a16="http://schemas.microsoft.com/office/drawing/2014/main" id="{6191F6E8-A8B5-D843-A536-0CF1E4278159}"/>
                    </a:ext>
                  </a:extLst>
                </p:cNvPr>
                <p:cNvSpPr>
                  <a:spLocks/>
                </p:cNvSpPr>
                <p:nvPr/>
              </p:nvSpPr>
              <p:spPr bwMode="auto">
                <a:xfrm>
                  <a:off x="3414" y="2711"/>
                  <a:ext cx="392" cy="320"/>
                </a:xfrm>
                <a:custGeom>
                  <a:avLst/>
                  <a:gdLst>
                    <a:gd name="T0" fmla="*/ 0 w 440"/>
                    <a:gd name="T1" fmla="*/ 0 h 360"/>
                    <a:gd name="T2" fmla="*/ 0 w 440"/>
                    <a:gd name="T3" fmla="*/ 0 h 360"/>
                    <a:gd name="T4" fmla="*/ 395 w 440"/>
                    <a:gd name="T5" fmla="*/ 0 h 360"/>
                    <a:gd name="T6" fmla="*/ 380 w 440"/>
                    <a:gd name="T7" fmla="*/ 48 h 360"/>
                    <a:gd name="T8" fmla="*/ 440 w 440"/>
                    <a:gd name="T9" fmla="*/ 50 h 360"/>
                    <a:gd name="T10" fmla="*/ 386 w 440"/>
                    <a:gd name="T11" fmla="*/ 175 h 360"/>
                    <a:gd name="T12" fmla="*/ 328 w 440"/>
                    <a:gd name="T13" fmla="*/ 254 h 360"/>
                    <a:gd name="T14" fmla="*/ 293 w 440"/>
                    <a:gd name="T15" fmla="*/ 360 h 360"/>
                    <a:gd name="T16" fmla="*/ 62 w 440"/>
                    <a:gd name="T17" fmla="*/ 360 h 360"/>
                    <a:gd name="T18" fmla="*/ 59 w 440"/>
                    <a:gd name="T19" fmla="*/ 311 h 360"/>
                    <a:gd name="T20" fmla="*/ 16 w 440"/>
                    <a:gd name="T21" fmla="*/ 301 h 360"/>
                    <a:gd name="T22" fmla="*/ 16 w 440"/>
                    <a:gd name="T23" fmla="*/ 75 h 360"/>
                    <a:gd name="T24" fmla="*/ 0 w 440"/>
                    <a:gd name="T25" fmla="*/ 0 h 360"/>
                    <a:gd name="T26" fmla="*/ 0 w 440"/>
                    <a:gd name="T27"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0" h="360">
                      <a:moveTo>
                        <a:pt x="0" y="0"/>
                      </a:moveTo>
                      <a:lnTo>
                        <a:pt x="0" y="0"/>
                      </a:lnTo>
                      <a:lnTo>
                        <a:pt x="395" y="0"/>
                      </a:lnTo>
                      <a:lnTo>
                        <a:pt x="380" y="48"/>
                      </a:lnTo>
                      <a:lnTo>
                        <a:pt x="440" y="50"/>
                      </a:lnTo>
                      <a:lnTo>
                        <a:pt x="386" y="175"/>
                      </a:lnTo>
                      <a:lnTo>
                        <a:pt x="328" y="254"/>
                      </a:lnTo>
                      <a:lnTo>
                        <a:pt x="293" y="360"/>
                      </a:lnTo>
                      <a:lnTo>
                        <a:pt x="62" y="360"/>
                      </a:lnTo>
                      <a:lnTo>
                        <a:pt x="59" y="311"/>
                      </a:lnTo>
                      <a:lnTo>
                        <a:pt x="16" y="301"/>
                      </a:lnTo>
                      <a:lnTo>
                        <a:pt x="16" y="75"/>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68" name="Freeform 175">
                  <a:extLst>
                    <a:ext uri="{FF2B5EF4-FFF2-40B4-BE49-F238E27FC236}">
                      <a16:creationId xmlns:a16="http://schemas.microsoft.com/office/drawing/2014/main" id="{B00C4C89-55B7-2D47-B1A1-CE6310CD0184}"/>
                    </a:ext>
                  </a:extLst>
                </p:cNvPr>
                <p:cNvSpPr>
                  <a:spLocks/>
                </p:cNvSpPr>
                <p:nvPr/>
              </p:nvSpPr>
              <p:spPr bwMode="auto">
                <a:xfrm>
                  <a:off x="3759" y="2698"/>
                  <a:ext cx="676" cy="167"/>
                </a:xfrm>
                <a:custGeom>
                  <a:avLst/>
                  <a:gdLst>
                    <a:gd name="T0" fmla="*/ 68 w 760"/>
                    <a:gd name="T1" fmla="*/ 20 h 187"/>
                    <a:gd name="T2" fmla="*/ 68 w 760"/>
                    <a:gd name="T3" fmla="*/ 20 h 187"/>
                    <a:gd name="T4" fmla="*/ 200 w 760"/>
                    <a:gd name="T5" fmla="*/ 20 h 187"/>
                    <a:gd name="T6" fmla="*/ 200 w 760"/>
                    <a:gd name="T7" fmla="*/ 0 h 187"/>
                    <a:gd name="T8" fmla="*/ 760 w 760"/>
                    <a:gd name="T9" fmla="*/ 0 h 187"/>
                    <a:gd name="T10" fmla="*/ 752 w 760"/>
                    <a:gd name="T11" fmla="*/ 46 h 187"/>
                    <a:gd name="T12" fmla="*/ 525 w 760"/>
                    <a:gd name="T13" fmla="*/ 133 h 187"/>
                    <a:gd name="T14" fmla="*/ 504 w 760"/>
                    <a:gd name="T15" fmla="*/ 187 h 187"/>
                    <a:gd name="T16" fmla="*/ 0 w 760"/>
                    <a:gd name="T17" fmla="*/ 186 h 187"/>
                    <a:gd name="T18" fmla="*/ 68 w 760"/>
                    <a:gd name="T19" fmla="*/ 20 h 187"/>
                    <a:gd name="T20" fmla="*/ 68 w 760"/>
                    <a:gd name="T21" fmla="*/ 2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0" h="187">
                      <a:moveTo>
                        <a:pt x="68" y="20"/>
                      </a:moveTo>
                      <a:lnTo>
                        <a:pt x="68" y="20"/>
                      </a:lnTo>
                      <a:lnTo>
                        <a:pt x="200" y="20"/>
                      </a:lnTo>
                      <a:lnTo>
                        <a:pt x="200" y="0"/>
                      </a:lnTo>
                      <a:lnTo>
                        <a:pt x="760" y="0"/>
                      </a:lnTo>
                      <a:lnTo>
                        <a:pt x="752" y="46"/>
                      </a:lnTo>
                      <a:lnTo>
                        <a:pt x="525" y="133"/>
                      </a:lnTo>
                      <a:lnTo>
                        <a:pt x="504" y="187"/>
                      </a:lnTo>
                      <a:lnTo>
                        <a:pt x="0" y="186"/>
                      </a:lnTo>
                      <a:lnTo>
                        <a:pt x="68" y="20"/>
                      </a:lnTo>
                      <a:lnTo>
                        <a:pt x="68" y="2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69" name="Freeform 176">
                  <a:extLst>
                    <a:ext uri="{FF2B5EF4-FFF2-40B4-BE49-F238E27FC236}">
                      <a16:creationId xmlns:a16="http://schemas.microsoft.com/office/drawing/2014/main" id="{DAAEA4C7-37F8-8742-91DD-4B6BA9F15F8D}"/>
                    </a:ext>
                  </a:extLst>
                </p:cNvPr>
                <p:cNvSpPr>
                  <a:spLocks/>
                </p:cNvSpPr>
                <p:nvPr/>
              </p:nvSpPr>
              <p:spPr bwMode="auto">
                <a:xfrm>
                  <a:off x="3759" y="2698"/>
                  <a:ext cx="676" cy="167"/>
                </a:xfrm>
                <a:custGeom>
                  <a:avLst/>
                  <a:gdLst>
                    <a:gd name="T0" fmla="*/ 68 w 760"/>
                    <a:gd name="T1" fmla="*/ 20 h 187"/>
                    <a:gd name="T2" fmla="*/ 68 w 760"/>
                    <a:gd name="T3" fmla="*/ 20 h 187"/>
                    <a:gd name="T4" fmla="*/ 200 w 760"/>
                    <a:gd name="T5" fmla="*/ 20 h 187"/>
                    <a:gd name="T6" fmla="*/ 200 w 760"/>
                    <a:gd name="T7" fmla="*/ 0 h 187"/>
                    <a:gd name="T8" fmla="*/ 760 w 760"/>
                    <a:gd name="T9" fmla="*/ 0 h 187"/>
                    <a:gd name="T10" fmla="*/ 752 w 760"/>
                    <a:gd name="T11" fmla="*/ 46 h 187"/>
                    <a:gd name="T12" fmla="*/ 525 w 760"/>
                    <a:gd name="T13" fmla="*/ 133 h 187"/>
                    <a:gd name="T14" fmla="*/ 504 w 760"/>
                    <a:gd name="T15" fmla="*/ 187 h 187"/>
                    <a:gd name="T16" fmla="*/ 0 w 760"/>
                    <a:gd name="T17" fmla="*/ 186 h 187"/>
                    <a:gd name="T18" fmla="*/ 68 w 760"/>
                    <a:gd name="T19" fmla="*/ 20 h 187"/>
                    <a:gd name="T20" fmla="*/ 68 w 760"/>
                    <a:gd name="T21" fmla="*/ 2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0" h="187">
                      <a:moveTo>
                        <a:pt x="68" y="20"/>
                      </a:moveTo>
                      <a:lnTo>
                        <a:pt x="68" y="20"/>
                      </a:lnTo>
                      <a:lnTo>
                        <a:pt x="200" y="20"/>
                      </a:lnTo>
                      <a:lnTo>
                        <a:pt x="200" y="0"/>
                      </a:lnTo>
                      <a:lnTo>
                        <a:pt x="760" y="0"/>
                      </a:lnTo>
                      <a:lnTo>
                        <a:pt x="752" y="46"/>
                      </a:lnTo>
                      <a:lnTo>
                        <a:pt x="525" y="133"/>
                      </a:lnTo>
                      <a:lnTo>
                        <a:pt x="504" y="187"/>
                      </a:lnTo>
                      <a:lnTo>
                        <a:pt x="0" y="186"/>
                      </a:lnTo>
                      <a:lnTo>
                        <a:pt x="68" y="20"/>
                      </a:lnTo>
                      <a:lnTo>
                        <a:pt x="68" y="2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70" name="Freeform 177">
                  <a:extLst>
                    <a:ext uri="{FF2B5EF4-FFF2-40B4-BE49-F238E27FC236}">
                      <a16:creationId xmlns:a16="http://schemas.microsoft.com/office/drawing/2014/main" id="{1D68F7BB-9332-AA49-8025-CF05BF64F239}"/>
                    </a:ext>
                  </a:extLst>
                </p:cNvPr>
                <p:cNvSpPr>
                  <a:spLocks/>
                </p:cNvSpPr>
                <p:nvPr/>
              </p:nvSpPr>
              <p:spPr bwMode="auto">
                <a:xfrm>
                  <a:off x="4210" y="2698"/>
                  <a:ext cx="689" cy="262"/>
                </a:xfrm>
                <a:custGeom>
                  <a:avLst/>
                  <a:gdLst>
                    <a:gd name="T0" fmla="*/ 246 w 773"/>
                    <a:gd name="T1" fmla="*/ 0 h 294"/>
                    <a:gd name="T2" fmla="*/ 246 w 773"/>
                    <a:gd name="T3" fmla="*/ 0 h 294"/>
                    <a:gd name="T4" fmla="*/ 734 w 773"/>
                    <a:gd name="T5" fmla="*/ 0 h 294"/>
                    <a:gd name="T6" fmla="*/ 773 w 773"/>
                    <a:gd name="T7" fmla="*/ 92 h 294"/>
                    <a:gd name="T8" fmla="*/ 688 w 773"/>
                    <a:gd name="T9" fmla="*/ 180 h 294"/>
                    <a:gd name="T10" fmla="*/ 565 w 773"/>
                    <a:gd name="T11" fmla="*/ 218 h 294"/>
                    <a:gd name="T12" fmla="*/ 516 w 773"/>
                    <a:gd name="T13" fmla="*/ 294 h 294"/>
                    <a:gd name="T14" fmla="*/ 396 w 773"/>
                    <a:gd name="T15" fmla="*/ 168 h 294"/>
                    <a:gd name="T16" fmla="*/ 301 w 773"/>
                    <a:gd name="T17" fmla="*/ 168 h 294"/>
                    <a:gd name="T18" fmla="*/ 284 w 773"/>
                    <a:gd name="T19" fmla="*/ 143 h 294"/>
                    <a:gd name="T20" fmla="*/ 155 w 773"/>
                    <a:gd name="T21" fmla="*/ 143 h 294"/>
                    <a:gd name="T22" fmla="*/ 112 w 773"/>
                    <a:gd name="T23" fmla="*/ 184 h 294"/>
                    <a:gd name="T24" fmla="*/ 0 w 773"/>
                    <a:gd name="T25" fmla="*/ 183 h 294"/>
                    <a:gd name="T26" fmla="*/ 18 w 773"/>
                    <a:gd name="T27" fmla="*/ 132 h 294"/>
                    <a:gd name="T28" fmla="*/ 237 w 773"/>
                    <a:gd name="T29" fmla="*/ 45 h 294"/>
                    <a:gd name="T30" fmla="*/ 246 w 773"/>
                    <a:gd name="T31" fmla="*/ 0 h 294"/>
                    <a:gd name="T32" fmla="*/ 246 w 773"/>
                    <a:gd name="T33"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3" h="294">
                      <a:moveTo>
                        <a:pt x="246" y="0"/>
                      </a:moveTo>
                      <a:lnTo>
                        <a:pt x="246" y="0"/>
                      </a:lnTo>
                      <a:lnTo>
                        <a:pt x="734" y="0"/>
                      </a:lnTo>
                      <a:lnTo>
                        <a:pt x="773" y="92"/>
                      </a:lnTo>
                      <a:lnTo>
                        <a:pt x="688" y="180"/>
                      </a:lnTo>
                      <a:lnTo>
                        <a:pt x="565" y="218"/>
                      </a:lnTo>
                      <a:lnTo>
                        <a:pt x="516" y="294"/>
                      </a:lnTo>
                      <a:lnTo>
                        <a:pt x="396" y="168"/>
                      </a:lnTo>
                      <a:lnTo>
                        <a:pt x="301" y="168"/>
                      </a:lnTo>
                      <a:lnTo>
                        <a:pt x="284" y="143"/>
                      </a:lnTo>
                      <a:lnTo>
                        <a:pt x="155" y="143"/>
                      </a:lnTo>
                      <a:lnTo>
                        <a:pt x="112" y="184"/>
                      </a:lnTo>
                      <a:lnTo>
                        <a:pt x="0" y="183"/>
                      </a:lnTo>
                      <a:lnTo>
                        <a:pt x="18" y="132"/>
                      </a:lnTo>
                      <a:lnTo>
                        <a:pt x="237" y="45"/>
                      </a:lnTo>
                      <a:lnTo>
                        <a:pt x="246" y="0"/>
                      </a:lnTo>
                      <a:lnTo>
                        <a:pt x="246"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71" name="Freeform 178">
                  <a:extLst>
                    <a:ext uri="{FF2B5EF4-FFF2-40B4-BE49-F238E27FC236}">
                      <a16:creationId xmlns:a16="http://schemas.microsoft.com/office/drawing/2014/main" id="{745CB0DA-0562-4F40-B967-53EBA35EB987}"/>
                    </a:ext>
                  </a:extLst>
                </p:cNvPr>
                <p:cNvSpPr>
                  <a:spLocks/>
                </p:cNvSpPr>
                <p:nvPr/>
              </p:nvSpPr>
              <p:spPr bwMode="auto">
                <a:xfrm>
                  <a:off x="4210" y="2698"/>
                  <a:ext cx="689" cy="262"/>
                </a:xfrm>
                <a:custGeom>
                  <a:avLst/>
                  <a:gdLst>
                    <a:gd name="T0" fmla="*/ 246 w 773"/>
                    <a:gd name="T1" fmla="*/ 0 h 294"/>
                    <a:gd name="T2" fmla="*/ 246 w 773"/>
                    <a:gd name="T3" fmla="*/ 0 h 294"/>
                    <a:gd name="T4" fmla="*/ 734 w 773"/>
                    <a:gd name="T5" fmla="*/ 0 h 294"/>
                    <a:gd name="T6" fmla="*/ 773 w 773"/>
                    <a:gd name="T7" fmla="*/ 92 h 294"/>
                    <a:gd name="T8" fmla="*/ 688 w 773"/>
                    <a:gd name="T9" fmla="*/ 180 h 294"/>
                    <a:gd name="T10" fmla="*/ 565 w 773"/>
                    <a:gd name="T11" fmla="*/ 218 h 294"/>
                    <a:gd name="T12" fmla="*/ 516 w 773"/>
                    <a:gd name="T13" fmla="*/ 294 h 294"/>
                    <a:gd name="T14" fmla="*/ 396 w 773"/>
                    <a:gd name="T15" fmla="*/ 168 h 294"/>
                    <a:gd name="T16" fmla="*/ 301 w 773"/>
                    <a:gd name="T17" fmla="*/ 168 h 294"/>
                    <a:gd name="T18" fmla="*/ 284 w 773"/>
                    <a:gd name="T19" fmla="*/ 143 h 294"/>
                    <a:gd name="T20" fmla="*/ 155 w 773"/>
                    <a:gd name="T21" fmla="*/ 143 h 294"/>
                    <a:gd name="T22" fmla="*/ 112 w 773"/>
                    <a:gd name="T23" fmla="*/ 184 h 294"/>
                    <a:gd name="T24" fmla="*/ 0 w 773"/>
                    <a:gd name="T25" fmla="*/ 183 h 294"/>
                    <a:gd name="T26" fmla="*/ 18 w 773"/>
                    <a:gd name="T27" fmla="*/ 132 h 294"/>
                    <a:gd name="T28" fmla="*/ 237 w 773"/>
                    <a:gd name="T29" fmla="*/ 45 h 294"/>
                    <a:gd name="T30" fmla="*/ 246 w 773"/>
                    <a:gd name="T31" fmla="*/ 0 h 294"/>
                    <a:gd name="T32" fmla="*/ 246 w 773"/>
                    <a:gd name="T33"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3" h="294">
                      <a:moveTo>
                        <a:pt x="246" y="0"/>
                      </a:moveTo>
                      <a:lnTo>
                        <a:pt x="246" y="0"/>
                      </a:lnTo>
                      <a:lnTo>
                        <a:pt x="734" y="0"/>
                      </a:lnTo>
                      <a:lnTo>
                        <a:pt x="773" y="92"/>
                      </a:lnTo>
                      <a:lnTo>
                        <a:pt x="688" y="180"/>
                      </a:lnTo>
                      <a:lnTo>
                        <a:pt x="565" y="218"/>
                      </a:lnTo>
                      <a:lnTo>
                        <a:pt x="516" y="294"/>
                      </a:lnTo>
                      <a:lnTo>
                        <a:pt x="396" y="168"/>
                      </a:lnTo>
                      <a:lnTo>
                        <a:pt x="301" y="168"/>
                      </a:lnTo>
                      <a:lnTo>
                        <a:pt x="284" y="143"/>
                      </a:lnTo>
                      <a:lnTo>
                        <a:pt x="155" y="143"/>
                      </a:lnTo>
                      <a:lnTo>
                        <a:pt x="112" y="184"/>
                      </a:lnTo>
                      <a:lnTo>
                        <a:pt x="0" y="183"/>
                      </a:lnTo>
                      <a:lnTo>
                        <a:pt x="18" y="132"/>
                      </a:lnTo>
                      <a:lnTo>
                        <a:pt x="237" y="45"/>
                      </a:lnTo>
                      <a:lnTo>
                        <a:pt x="246" y="0"/>
                      </a:lnTo>
                      <a:lnTo>
                        <a:pt x="246"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72" name="Freeform 179">
                  <a:extLst>
                    <a:ext uri="{FF2B5EF4-FFF2-40B4-BE49-F238E27FC236}">
                      <a16:creationId xmlns:a16="http://schemas.microsoft.com/office/drawing/2014/main" id="{9C944334-5556-094A-ADD5-2924DBED180B}"/>
                    </a:ext>
                  </a:extLst>
                </p:cNvPr>
                <p:cNvSpPr>
                  <a:spLocks/>
                </p:cNvSpPr>
                <p:nvPr/>
              </p:nvSpPr>
              <p:spPr bwMode="auto">
                <a:xfrm>
                  <a:off x="4293" y="2829"/>
                  <a:ext cx="380" cy="309"/>
                </a:xfrm>
                <a:custGeom>
                  <a:avLst/>
                  <a:gdLst>
                    <a:gd name="T0" fmla="*/ 17 w 427"/>
                    <a:gd name="T1" fmla="*/ 41 h 347"/>
                    <a:gd name="T2" fmla="*/ 17 w 427"/>
                    <a:gd name="T3" fmla="*/ 41 h 347"/>
                    <a:gd name="T4" fmla="*/ 61 w 427"/>
                    <a:gd name="T5" fmla="*/ 0 h 347"/>
                    <a:gd name="T6" fmla="*/ 192 w 427"/>
                    <a:gd name="T7" fmla="*/ 0 h 347"/>
                    <a:gd name="T8" fmla="*/ 206 w 427"/>
                    <a:gd name="T9" fmla="*/ 24 h 347"/>
                    <a:gd name="T10" fmla="*/ 305 w 427"/>
                    <a:gd name="T11" fmla="*/ 24 h 347"/>
                    <a:gd name="T12" fmla="*/ 427 w 427"/>
                    <a:gd name="T13" fmla="*/ 148 h 347"/>
                    <a:gd name="T14" fmla="*/ 316 w 427"/>
                    <a:gd name="T15" fmla="*/ 257 h 347"/>
                    <a:gd name="T16" fmla="*/ 232 w 427"/>
                    <a:gd name="T17" fmla="*/ 284 h 347"/>
                    <a:gd name="T18" fmla="*/ 222 w 427"/>
                    <a:gd name="T19" fmla="*/ 347 h 347"/>
                    <a:gd name="T20" fmla="*/ 179 w 427"/>
                    <a:gd name="T21" fmla="*/ 274 h 347"/>
                    <a:gd name="T22" fmla="*/ 0 w 427"/>
                    <a:gd name="T23" fmla="*/ 76 h 347"/>
                    <a:gd name="T24" fmla="*/ 17 w 427"/>
                    <a:gd name="T25" fmla="*/ 41 h 347"/>
                    <a:gd name="T26" fmla="*/ 17 w 427"/>
                    <a:gd name="T27" fmla="*/ 41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7" h="347">
                      <a:moveTo>
                        <a:pt x="17" y="41"/>
                      </a:moveTo>
                      <a:lnTo>
                        <a:pt x="17" y="41"/>
                      </a:lnTo>
                      <a:lnTo>
                        <a:pt x="61" y="0"/>
                      </a:lnTo>
                      <a:lnTo>
                        <a:pt x="192" y="0"/>
                      </a:lnTo>
                      <a:lnTo>
                        <a:pt x="206" y="24"/>
                      </a:lnTo>
                      <a:lnTo>
                        <a:pt x="305" y="24"/>
                      </a:lnTo>
                      <a:lnTo>
                        <a:pt x="427" y="148"/>
                      </a:lnTo>
                      <a:lnTo>
                        <a:pt x="316" y="257"/>
                      </a:lnTo>
                      <a:lnTo>
                        <a:pt x="232" y="284"/>
                      </a:lnTo>
                      <a:lnTo>
                        <a:pt x="222" y="347"/>
                      </a:lnTo>
                      <a:lnTo>
                        <a:pt x="179" y="274"/>
                      </a:lnTo>
                      <a:lnTo>
                        <a:pt x="0" y="76"/>
                      </a:lnTo>
                      <a:lnTo>
                        <a:pt x="17" y="41"/>
                      </a:lnTo>
                      <a:lnTo>
                        <a:pt x="17" y="41"/>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73" name="Freeform 180">
                  <a:extLst>
                    <a:ext uri="{FF2B5EF4-FFF2-40B4-BE49-F238E27FC236}">
                      <a16:creationId xmlns:a16="http://schemas.microsoft.com/office/drawing/2014/main" id="{671B24B4-329B-D94C-8205-BFCA91037DF4}"/>
                    </a:ext>
                  </a:extLst>
                </p:cNvPr>
                <p:cNvSpPr>
                  <a:spLocks/>
                </p:cNvSpPr>
                <p:nvPr/>
              </p:nvSpPr>
              <p:spPr bwMode="auto">
                <a:xfrm>
                  <a:off x="4293" y="2829"/>
                  <a:ext cx="380" cy="309"/>
                </a:xfrm>
                <a:custGeom>
                  <a:avLst/>
                  <a:gdLst>
                    <a:gd name="T0" fmla="*/ 17 w 427"/>
                    <a:gd name="T1" fmla="*/ 41 h 347"/>
                    <a:gd name="T2" fmla="*/ 17 w 427"/>
                    <a:gd name="T3" fmla="*/ 41 h 347"/>
                    <a:gd name="T4" fmla="*/ 61 w 427"/>
                    <a:gd name="T5" fmla="*/ 0 h 347"/>
                    <a:gd name="T6" fmla="*/ 192 w 427"/>
                    <a:gd name="T7" fmla="*/ 0 h 347"/>
                    <a:gd name="T8" fmla="*/ 206 w 427"/>
                    <a:gd name="T9" fmla="*/ 24 h 347"/>
                    <a:gd name="T10" fmla="*/ 305 w 427"/>
                    <a:gd name="T11" fmla="*/ 24 h 347"/>
                    <a:gd name="T12" fmla="*/ 427 w 427"/>
                    <a:gd name="T13" fmla="*/ 148 h 347"/>
                    <a:gd name="T14" fmla="*/ 316 w 427"/>
                    <a:gd name="T15" fmla="*/ 257 h 347"/>
                    <a:gd name="T16" fmla="*/ 232 w 427"/>
                    <a:gd name="T17" fmla="*/ 284 h 347"/>
                    <a:gd name="T18" fmla="*/ 222 w 427"/>
                    <a:gd name="T19" fmla="*/ 347 h 347"/>
                    <a:gd name="T20" fmla="*/ 179 w 427"/>
                    <a:gd name="T21" fmla="*/ 274 h 347"/>
                    <a:gd name="T22" fmla="*/ 0 w 427"/>
                    <a:gd name="T23" fmla="*/ 76 h 347"/>
                    <a:gd name="T24" fmla="*/ 17 w 427"/>
                    <a:gd name="T25" fmla="*/ 41 h 347"/>
                    <a:gd name="T26" fmla="*/ 17 w 427"/>
                    <a:gd name="T27" fmla="*/ 41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7" h="347">
                      <a:moveTo>
                        <a:pt x="17" y="41"/>
                      </a:moveTo>
                      <a:lnTo>
                        <a:pt x="17" y="41"/>
                      </a:lnTo>
                      <a:lnTo>
                        <a:pt x="61" y="0"/>
                      </a:lnTo>
                      <a:lnTo>
                        <a:pt x="192" y="0"/>
                      </a:lnTo>
                      <a:lnTo>
                        <a:pt x="206" y="24"/>
                      </a:lnTo>
                      <a:lnTo>
                        <a:pt x="305" y="24"/>
                      </a:lnTo>
                      <a:lnTo>
                        <a:pt x="427" y="148"/>
                      </a:lnTo>
                      <a:lnTo>
                        <a:pt x="316" y="257"/>
                      </a:lnTo>
                      <a:lnTo>
                        <a:pt x="232" y="284"/>
                      </a:lnTo>
                      <a:lnTo>
                        <a:pt x="222" y="347"/>
                      </a:lnTo>
                      <a:lnTo>
                        <a:pt x="179" y="274"/>
                      </a:lnTo>
                      <a:lnTo>
                        <a:pt x="0" y="76"/>
                      </a:lnTo>
                      <a:lnTo>
                        <a:pt x="17" y="41"/>
                      </a:lnTo>
                      <a:lnTo>
                        <a:pt x="17" y="41"/>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74" name="Freeform 181">
                  <a:extLst>
                    <a:ext uri="{FF2B5EF4-FFF2-40B4-BE49-F238E27FC236}">
                      <a16:creationId xmlns:a16="http://schemas.microsoft.com/office/drawing/2014/main" id="{F5E83372-AB19-D640-8AF3-6BDCC898929C}"/>
                    </a:ext>
                  </a:extLst>
                </p:cNvPr>
                <p:cNvSpPr>
                  <a:spLocks/>
                </p:cNvSpPr>
                <p:nvPr/>
              </p:nvSpPr>
              <p:spPr bwMode="auto">
                <a:xfrm>
                  <a:off x="4126" y="2865"/>
                  <a:ext cx="357" cy="392"/>
                </a:xfrm>
                <a:custGeom>
                  <a:avLst/>
                  <a:gdLst>
                    <a:gd name="T0" fmla="*/ 0 w 400"/>
                    <a:gd name="T1" fmla="*/ 0 h 440"/>
                    <a:gd name="T2" fmla="*/ 0 w 400"/>
                    <a:gd name="T3" fmla="*/ 0 h 440"/>
                    <a:gd name="T4" fmla="*/ 201 w 400"/>
                    <a:gd name="T5" fmla="*/ 0 h 440"/>
                    <a:gd name="T6" fmla="*/ 185 w 400"/>
                    <a:gd name="T7" fmla="*/ 33 h 440"/>
                    <a:gd name="T8" fmla="*/ 358 w 400"/>
                    <a:gd name="T9" fmla="*/ 233 h 440"/>
                    <a:gd name="T10" fmla="*/ 400 w 400"/>
                    <a:gd name="T11" fmla="*/ 305 h 440"/>
                    <a:gd name="T12" fmla="*/ 354 w 400"/>
                    <a:gd name="T13" fmla="*/ 439 h 440"/>
                    <a:gd name="T14" fmla="*/ 71 w 400"/>
                    <a:gd name="T15" fmla="*/ 440 h 440"/>
                    <a:gd name="T16" fmla="*/ 40 w 400"/>
                    <a:gd name="T17" fmla="*/ 381 h 440"/>
                    <a:gd name="T18" fmla="*/ 26 w 400"/>
                    <a:gd name="T19" fmla="*/ 313 h 440"/>
                    <a:gd name="T20" fmla="*/ 54 w 400"/>
                    <a:gd name="T21" fmla="*/ 275 h 440"/>
                    <a:gd name="T22" fmla="*/ 0 w 400"/>
                    <a:gd name="T23" fmla="*/ 0 h 440"/>
                    <a:gd name="T24" fmla="*/ 0 w 40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0" h="440">
                      <a:moveTo>
                        <a:pt x="0" y="0"/>
                      </a:moveTo>
                      <a:lnTo>
                        <a:pt x="0" y="0"/>
                      </a:lnTo>
                      <a:lnTo>
                        <a:pt x="201" y="0"/>
                      </a:lnTo>
                      <a:lnTo>
                        <a:pt x="185" y="33"/>
                      </a:lnTo>
                      <a:lnTo>
                        <a:pt x="358" y="233"/>
                      </a:lnTo>
                      <a:lnTo>
                        <a:pt x="400" y="305"/>
                      </a:lnTo>
                      <a:lnTo>
                        <a:pt x="354" y="439"/>
                      </a:lnTo>
                      <a:lnTo>
                        <a:pt x="71" y="440"/>
                      </a:lnTo>
                      <a:lnTo>
                        <a:pt x="40" y="381"/>
                      </a:lnTo>
                      <a:lnTo>
                        <a:pt x="26" y="313"/>
                      </a:lnTo>
                      <a:lnTo>
                        <a:pt x="54" y="275"/>
                      </a:lnTo>
                      <a:lnTo>
                        <a:pt x="0" y="0"/>
                      </a:lnTo>
                      <a:lnTo>
                        <a:pt x="0"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75" name="Freeform 182">
                  <a:extLst>
                    <a:ext uri="{FF2B5EF4-FFF2-40B4-BE49-F238E27FC236}">
                      <a16:creationId xmlns:a16="http://schemas.microsoft.com/office/drawing/2014/main" id="{BCD78ABF-A97E-444A-9068-D6CD418AF904}"/>
                    </a:ext>
                  </a:extLst>
                </p:cNvPr>
                <p:cNvSpPr>
                  <a:spLocks/>
                </p:cNvSpPr>
                <p:nvPr/>
              </p:nvSpPr>
              <p:spPr bwMode="auto">
                <a:xfrm>
                  <a:off x="4126" y="2865"/>
                  <a:ext cx="357" cy="392"/>
                </a:xfrm>
                <a:custGeom>
                  <a:avLst/>
                  <a:gdLst>
                    <a:gd name="T0" fmla="*/ 0 w 400"/>
                    <a:gd name="T1" fmla="*/ 0 h 440"/>
                    <a:gd name="T2" fmla="*/ 0 w 400"/>
                    <a:gd name="T3" fmla="*/ 0 h 440"/>
                    <a:gd name="T4" fmla="*/ 201 w 400"/>
                    <a:gd name="T5" fmla="*/ 0 h 440"/>
                    <a:gd name="T6" fmla="*/ 185 w 400"/>
                    <a:gd name="T7" fmla="*/ 33 h 440"/>
                    <a:gd name="T8" fmla="*/ 358 w 400"/>
                    <a:gd name="T9" fmla="*/ 233 h 440"/>
                    <a:gd name="T10" fmla="*/ 400 w 400"/>
                    <a:gd name="T11" fmla="*/ 305 h 440"/>
                    <a:gd name="T12" fmla="*/ 354 w 400"/>
                    <a:gd name="T13" fmla="*/ 439 h 440"/>
                    <a:gd name="T14" fmla="*/ 71 w 400"/>
                    <a:gd name="T15" fmla="*/ 440 h 440"/>
                    <a:gd name="T16" fmla="*/ 40 w 400"/>
                    <a:gd name="T17" fmla="*/ 381 h 440"/>
                    <a:gd name="T18" fmla="*/ 26 w 400"/>
                    <a:gd name="T19" fmla="*/ 313 h 440"/>
                    <a:gd name="T20" fmla="*/ 54 w 400"/>
                    <a:gd name="T21" fmla="*/ 275 h 440"/>
                    <a:gd name="T22" fmla="*/ 0 w 400"/>
                    <a:gd name="T23" fmla="*/ 0 h 440"/>
                    <a:gd name="T24" fmla="*/ 0 w 40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0" h="440">
                      <a:moveTo>
                        <a:pt x="0" y="0"/>
                      </a:moveTo>
                      <a:lnTo>
                        <a:pt x="0" y="0"/>
                      </a:lnTo>
                      <a:lnTo>
                        <a:pt x="201" y="0"/>
                      </a:lnTo>
                      <a:lnTo>
                        <a:pt x="185" y="33"/>
                      </a:lnTo>
                      <a:lnTo>
                        <a:pt x="358" y="233"/>
                      </a:lnTo>
                      <a:lnTo>
                        <a:pt x="400" y="305"/>
                      </a:lnTo>
                      <a:lnTo>
                        <a:pt x="354" y="439"/>
                      </a:lnTo>
                      <a:lnTo>
                        <a:pt x="71" y="440"/>
                      </a:lnTo>
                      <a:lnTo>
                        <a:pt x="40" y="381"/>
                      </a:lnTo>
                      <a:lnTo>
                        <a:pt x="26" y="313"/>
                      </a:lnTo>
                      <a:lnTo>
                        <a:pt x="54" y="275"/>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76" name="Freeform 183">
                  <a:extLst>
                    <a:ext uri="{FF2B5EF4-FFF2-40B4-BE49-F238E27FC236}">
                      <a16:creationId xmlns:a16="http://schemas.microsoft.com/office/drawing/2014/main" id="{FAC04ED1-9A77-0341-A9DE-0D22E90B0DE1}"/>
                    </a:ext>
                  </a:extLst>
                </p:cNvPr>
                <p:cNvSpPr>
                  <a:spLocks/>
                </p:cNvSpPr>
                <p:nvPr/>
              </p:nvSpPr>
              <p:spPr bwMode="auto">
                <a:xfrm>
                  <a:off x="3676" y="2865"/>
                  <a:ext cx="261" cy="439"/>
                </a:xfrm>
                <a:custGeom>
                  <a:avLst/>
                  <a:gdLst>
                    <a:gd name="T0" fmla="*/ 98 w 293"/>
                    <a:gd name="T1" fmla="*/ 0 h 493"/>
                    <a:gd name="T2" fmla="*/ 98 w 293"/>
                    <a:gd name="T3" fmla="*/ 0 h 493"/>
                    <a:gd name="T4" fmla="*/ 293 w 293"/>
                    <a:gd name="T5" fmla="*/ 0 h 493"/>
                    <a:gd name="T6" fmla="*/ 230 w 293"/>
                    <a:gd name="T7" fmla="*/ 328 h 493"/>
                    <a:gd name="T8" fmla="*/ 227 w 293"/>
                    <a:gd name="T9" fmla="*/ 456 h 493"/>
                    <a:gd name="T10" fmla="*/ 167 w 293"/>
                    <a:gd name="T11" fmla="*/ 493 h 493"/>
                    <a:gd name="T12" fmla="*/ 136 w 293"/>
                    <a:gd name="T13" fmla="*/ 408 h 493"/>
                    <a:gd name="T14" fmla="*/ 0 w 293"/>
                    <a:gd name="T15" fmla="*/ 408 h 493"/>
                    <a:gd name="T16" fmla="*/ 42 w 293"/>
                    <a:gd name="T17" fmla="*/ 267 h 493"/>
                    <a:gd name="T18" fmla="*/ 1 w 293"/>
                    <a:gd name="T19" fmla="*/ 193 h 493"/>
                    <a:gd name="T20" fmla="*/ 40 w 293"/>
                    <a:gd name="T21" fmla="*/ 74 h 493"/>
                    <a:gd name="T22" fmla="*/ 98 w 293"/>
                    <a:gd name="T23" fmla="*/ 0 h 493"/>
                    <a:gd name="T24" fmla="*/ 98 w 293"/>
                    <a:gd name="T25"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3" h="493">
                      <a:moveTo>
                        <a:pt x="98" y="0"/>
                      </a:moveTo>
                      <a:lnTo>
                        <a:pt x="98" y="0"/>
                      </a:lnTo>
                      <a:lnTo>
                        <a:pt x="293" y="0"/>
                      </a:lnTo>
                      <a:lnTo>
                        <a:pt x="230" y="328"/>
                      </a:lnTo>
                      <a:lnTo>
                        <a:pt x="227" y="456"/>
                      </a:lnTo>
                      <a:lnTo>
                        <a:pt x="167" y="493"/>
                      </a:lnTo>
                      <a:lnTo>
                        <a:pt x="136" y="408"/>
                      </a:lnTo>
                      <a:lnTo>
                        <a:pt x="0" y="408"/>
                      </a:lnTo>
                      <a:lnTo>
                        <a:pt x="42" y="267"/>
                      </a:lnTo>
                      <a:lnTo>
                        <a:pt x="1" y="193"/>
                      </a:lnTo>
                      <a:lnTo>
                        <a:pt x="40" y="74"/>
                      </a:lnTo>
                      <a:lnTo>
                        <a:pt x="98" y="0"/>
                      </a:lnTo>
                      <a:lnTo>
                        <a:pt x="98"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77" name="Freeform 184">
                  <a:extLst>
                    <a:ext uri="{FF2B5EF4-FFF2-40B4-BE49-F238E27FC236}">
                      <a16:creationId xmlns:a16="http://schemas.microsoft.com/office/drawing/2014/main" id="{8A4FF804-3DFA-F44E-B20B-66BDC8FDC194}"/>
                    </a:ext>
                  </a:extLst>
                </p:cNvPr>
                <p:cNvSpPr>
                  <a:spLocks/>
                </p:cNvSpPr>
                <p:nvPr/>
              </p:nvSpPr>
              <p:spPr bwMode="auto">
                <a:xfrm>
                  <a:off x="3676" y="2865"/>
                  <a:ext cx="261" cy="439"/>
                </a:xfrm>
                <a:custGeom>
                  <a:avLst/>
                  <a:gdLst>
                    <a:gd name="T0" fmla="*/ 98 w 293"/>
                    <a:gd name="T1" fmla="*/ 0 h 493"/>
                    <a:gd name="T2" fmla="*/ 98 w 293"/>
                    <a:gd name="T3" fmla="*/ 0 h 493"/>
                    <a:gd name="T4" fmla="*/ 293 w 293"/>
                    <a:gd name="T5" fmla="*/ 0 h 493"/>
                    <a:gd name="T6" fmla="*/ 230 w 293"/>
                    <a:gd name="T7" fmla="*/ 328 h 493"/>
                    <a:gd name="T8" fmla="*/ 227 w 293"/>
                    <a:gd name="T9" fmla="*/ 456 h 493"/>
                    <a:gd name="T10" fmla="*/ 167 w 293"/>
                    <a:gd name="T11" fmla="*/ 493 h 493"/>
                    <a:gd name="T12" fmla="*/ 136 w 293"/>
                    <a:gd name="T13" fmla="*/ 408 h 493"/>
                    <a:gd name="T14" fmla="*/ 0 w 293"/>
                    <a:gd name="T15" fmla="*/ 408 h 493"/>
                    <a:gd name="T16" fmla="*/ 42 w 293"/>
                    <a:gd name="T17" fmla="*/ 267 h 493"/>
                    <a:gd name="T18" fmla="*/ 1 w 293"/>
                    <a:gd name="T19" fmla="*/ 193 h 493"/>
                    <a:gd name="T20" fmla="*/ 40 w 293"/>
                    <a:gd name="T21" fmla="*/ 74 h 493"/>
                    <a:gd name="T22" fmla="*/ 98 w 293"/>
                    <a:gd name="T23" fmla="*/ 0 h 493"/>
                    <a:gd name="T24" fmla="*/ 98 w 293"/>
                    <a:gd name="T25"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3" h="493">
                      <a:moveTo>
                        <a:pt x="98" y="0"/>
                      </a:moveTo>
                      <a:lnTo>
                        <a:pt x="98" y="0"/>
                      </a:lnTo>
                      <a:lnTo>
                        <a:pt x="293" y="0"/>
                      </a:lnTo>
                      <a:lnTo>
                        <a:pt x="230" y="328"/>
                      </a:lnTo>
                      <a:lnTo>
                        <a:pt x="227" y="456"/>
                      </a:lnTo>
                      <a:lnTo>
                        <a:pt x="167" y="493"/>
                      </a:lnTo>
                      <a:lnTo>
                        <a:pt x="136" y="408"/>
                      </a:lnTo>
                      <a:lnTo>
                        <a:pt x="0" y="408"/>
                      </a:lnTo>
                      <a:lnTo>
                        <a:pt x="42" y="267"/>
                      </a:lnTo>
                      <a:lnTo>
                        <a:pt x="1" y="193"/>
                      </a:lnTo>
                      <a:lnTo>
                        <a:pt x="40" y="74"/>
                      </a:lnTo>
                      <a:lnTo>
                        <a:pt x="98" y="0"/>
                      </a:lnTo>
                      <a:lnTo>
                        <a:pt x="98"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78" name="Freeform 185">
                  <a:extLst>
                    <a:ext uri="{FF2B5EF4-FFF2-40B4-BE49-F238E27FC236}">
                      <a16:creationId xmlns:a16="http://schemas.microsoft.com/office/drawing/2014/main" id="{A8023AA4-D947-0340-BD41-35B09496FE0E}"/>
                    </a:ext>
                  </a:extLst>
                </p:cNvPr>
                <p:cNvSpPr>
                  <a:spLocks/>
                </p:cNvSpPr>
                <p:nvPr/>
              </p:nvSpPr>
              <p:spPr bwMode="auto">
                <a:xfrm>
                  <a:off x="3948" y="3210"/>
                  <a:ext cx="642" cy="522"/>
                </a:xfrm>
                <a:custGeom>
                  <a:avLst/>
                  <a:gdLst>
                    <a:gd name="T0" fmla="*/ 3 w 720"/>
                    <a:gd name="T1" fmla="*/ 0 h 586"/>
                    <a:gd name="T2" fmla="*/ 3 w 720"/>
                    <a:gd name="T3" fmla="*/ 0 h 586"/>
                    <a:gd name="T4" fmla="*/ 240 w 720"/>
                    <a:gd name="T5" fmla="*/ 0 h 586"/>
                    <a:gd name="T6" fmla="*/ 272 w 720"/>
                    <a:gd name="T7" fmla="*/ 58 h 586"/>
                    <a:gd name="T8" fmla="*/ 559 w 720"/>
                    <a:gd name="T9" fmla="*/ 58 h 586"/>
                    <a:gd name="T10" fmla="*/ 566 w 720"/>
                    <a:gd name="T11" fmla="*/ 110 h 586"/>
                    <a:gd name="T12" fmla="*/ 668 w 720"/>
                    <a:gd name="T13" fmla="*/ 281 h 586"/>
                    <a:gd name="T14" fmla="*/ 707 w 720"/>
                    <a:gd name="T15" fmla="*/ 405 h 586"/>
                    <a:gd name="T16" fmla="*/ 720 w 720"/>
                    <a:gd name="T17" fmla="*/ 490 h 586"/>
                    <a:gd name="T18" fmla="*/ 620 w 720"/>
                    <a:gd name="T19" fmla="*/ 579 h 586"/>
                    <a:gd name="T20" fmla="*/ 538 w 720"/>
                    <a:gd name="T21" fmla="*/ 586 h 586"/>
                    <a:gd name="T22" fmla="*/ 514 w 720"/>
                    <a:gd name="T23" fmla="*/ 407 h 586"/>
                    <a:gd name="T24" fmla="*/ 488 w 720"/>
                    <a:gd name="T25" fmla="*/ 409 h 586"/>
                    <a:gd name="T26" fmla="*/ 406 w 720"/>
                    <a:gd name="T27" fmla="*/ 301 h 586"/>
                    <a:gd name="T28" fmla="*/ 424 w 720"/>
                    <a:gd name="T29" fmla="*/ 212 h 586"/>
                    <a:gd name="T30" fmla="*/ 332 w 720"/>
                    <a:gd name="T31" fmla="*/ 115 h 586"/>
                    <a:gd name="T32" fmla="*/ 211 w 720"/>
                    <a:gd name="T33" fmla="*/ 143 h 586"/>
                    <a:gd name="T34" fmla="*/ 118 w 720"/>
                    <a:gd name="T35" fmla="*/ 66 h 586"/>
                    <a:gd name="T36" fmla="*/ 0 w 720"/>
                    <a:gd name="T37" fmla="*/ 63 h 586"/>
                    <a:gd name="T38" fmla="*/ 3 w 720"/>
                    <a:gd name="T39" fmla="*/ 0 h 586"/>
                    <a:gd name="T40" fmla="*/ 3 w 720"/>
                    <a:gd name="T41" fmla="*/ 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0" h="586">
                      <a:moveTo>
                        <a:pt x="3" y="0"/>
                      </a:moveTo>
                      <a:lnTo>
                        <a:pt x="3" y="0"/>
                      </a:lnTo>
                      <a:lnTo>
                        <a:pt x="240" y="0"/>
                      </a:lnTo>
                      <a:lnTo>
                        <a:pt x="272" y="58"/>
                      </a:lnTo>
                      <a:lnTo>
                        <a:pt x="559" y="58"/>
                      </a:lnTo>
                      <a:lnTo>
                        <a:pt x="566" y="110"/>
                      </a:lnTo>
                      <a:lnTo>
                        <a:pt x="668" y="281"/>
                      </a:lnTo>
                      <a:lnTo>
                        <a:pt x="707" y="405"/>
                      </a:lnTo>
                      <a:lnTo>
                        <a:pt x="720" y="490"/>
                      </a:lnTo>
                      <a:lnTo>
                        <a:pt x="620" y="579"/>
                      </a:lnTo>
                      <a:lnTo>
                        <a:pt x="538" y="586"/>
                      </a:lnTo>
                      <a:lnTo>
                        <a:pt x="514" y="407"/>
                      </a:lnTo>
                      <a:lnTo>
                        <a:pt x="488" y="409"/>
                      </a:lnTo>
                      <a:lnTo>
                        <a:pt x="406" y="301"/>
                      </a:lnTo>
                      <a:lnTo>
                        <a:pt x="424" y="212"/>
                      </a:lnTo>
                      <a:lnTo>
                        <a:pt x="332" y="115"/>
                      </a:lnTo>
                      <a:lnTo>
                        <a:pt x="211" y="143"/>
                      </a:lnTo>
                      <a:lnTo>
                        <a:pt x="118" y="66"/>
                      </a:lnTo>
                      <a:lnTo>
                        <a:pt x="0" y="63"/>
                      </a:lnTo>
                      <a:lnTo>
                        <a:pt x="3" y="0"/>
                      </a:lnTo>
                      <a:lnTo>
                        <a:pt x="3"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79" name="Freeform 186">
                  <a:extLst>
                    <a:ext uri="{FF2B5EF4-FFF2-40B4-BE49-F238E27FC236}">
                      <a16:creationId xmlns:a16="http://schemas.microsoft.com/office/drawing/2014/main" id="{66614913-706A-7F46-8E2B-4E5E40B97559}"/>
                    </a:ext>
                  </a:extLst>
                </p:cNvPr>
                <p:cNvSpPr>
                  <a:spLocks/>
                </p:cNvSpPr>
                <p:nvPr/>
              </p:nvSpPr>
              <p:spPr bwMode="auto">
                <a:xfrm>
                  <a:off x="3948" y="3210"/>
                  <a:ext cx="642" cy="522"/>
                </a:xfrm>
                <a:custGeom>
                  <a:avLst/>
                  <a:gdLst>
                    <a:gd name="T0" fmla="*/ 3 w 720"/>
                    <a:gd name="T1" fmla="*/ 0 h 586"/>
                    <a:gd name="T2" fmla="*/ 3 w 720"/>
                    <a:gd name="T3" fmla="*/ 0 h 586"/>
                    <a:gd name="T4" fmla="*/ 240 w 720"/>
                    <a:gd name="T5" fmla="*/ 0 h 586"/>
                    <a:gd name="T6" fmla="*/ 272 w 720"/>
                    <a:gd name="T7" fmla="*/ 58 h 586"/>
                    <a:gd name="T8" fmla="*/ 559 w 720"/>
                    <a:gd name="T9" fmla="*/ 58 h 586"/>
                    <a:gd name="T10" fmla="*/ 566 w 720"/>
                    <a:gd name="T11" fmla="*/ 110 h 586"/>
                    <a:gd name="T12" fmla="*/ 668 w 720"/>
                    <a:gd name="T13" fmla="*/ 281 h 586"/>
                    <a:gd name="T14" fmla="*/ 707 w 720"/>
                    <a:gd name="T15" fmla="*/ 405 h 586"/>
                    <a:gd name="T16" fmla="*/ 720 w 720"/>
                    <a:gd name="T17" fmla="*/ 490 h 586"/>
                    <a:gd name="T18" fmla="*/ 620 w 720"/>
                    <a:gd name="T19" fmla="*/ 579 h 586"/>
                    <a:gd name="T20" fmla="*/ 538 w 720"/>
                    <a:gd name="T21" fmla="*/ 586 h 586"/>
                    <a:gd name="T22" fmla="*/ 514 w 720"/>
                    <a:gd name="T23" fmla="*/ 407 h 586"/>
                    <a:gd name="T24" fmla="*/ 488 w 720"/>
                    <a:gd name="T25" fmla="*/ 409 h 586"/>
                    <a:gd name="T26" fmla="*/ 406 w 720"/>
                    <a:gd name="T27" fmla="*/ 301 h 586"/>
                    <a:gd name="T28" fmla="*/ 424 w 720"/>
                    <a:gd name="T29" fmla="*/ 212 h 586"/>
                    <a:gd name="T30" fmla="*/ 332 w 720"/>
                    <a:gd name="T31" fmla="*/ 115 h 586"/>
                    <a:gd name="T32" fmla="*/ 211 w 720"/>
                    <a:gd name="T33" fmla="*/ 143 h 586"/>
                    <a:gd name="T34" fmla="*/ 118 w 720"/>
                    <a:gd name="T35" fmla="*/ 66 h 586"/>
                    <a:gd name="T36" fmla="*/ 0 w 720"/>
                    <a:gd name="T37" fmla="*/ 63 h 586"/>
                    <a:gd name="T38" fmla="*/ 3 w 720"/>
                    <a:gd name="T39" fmla="*/ 0 h 586"/>
                    <a:gd name="T40" fmla="*/ 3 w 720"/>
                    <a:gd name="T41" fmla="*/ 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0" h="586">
                      <a:moveTo>
                        <a:pt x="3" y="0"/>
                      </a:moveTo>
                      <a:lnTo>
                        <a:pt x="3" y="0"/>
                      </a:lnTo>
                      <a:lnTo>
                        <a:pt x="240" y="0"/>
                      </a:lnTo>
                      <a:lnTo>
                        <a:pt x="272" y="58"/>
                      </a:lnTo>
                      <a:lnTo>
                        <a:pt x="559" y="58"/>
                      </a:lnTo>
                      <a:lnTo>
                        <a:pt x="566" y="110"/>
                      </a:lnTo>
                      <a:lnTo>
                        <a:pt x="668" y="281"/>
                      </a:lnTo>
                      <a:lnTo>
                        <a:pt x="707" y="405"/>
                      </a:lnTo>
                      <a:lnTo>
                        <a:pt x="720" y="490"/>
                      </a:lnTo>
                      <a:lnTo>
                        <a:pt x="620" y="579"/>
                      </a:lnTo>
                      <a:lnTo>
                        <a:pt x="538" y="586"/>
                      </a:lnTo>
                      <a:lnTo>
                        <a:pt x="514" y="407"/>
                      </a:lnTo>
                      <a:lnTo>
                        <a:pt x="488" y="409"/>
                      </a:lnTo>
                      <a:lnTo>
                        <a:pt x="406" y="301"/>
                      </a:lnTo>
                      <a:lnTo>
                        <a:pt x="424" y="212"/>
                      </a:lnTo>
                      <a:lnTo>
                        <a:pt x="332" y="115"/>
                      </a:lnTo>
                      <a:lnTo>
                        <a:pt x="211" y="143"/>
                      </a:lnTo>
                      <a:lnTo>
                        <a:pt x="118" y="66"/>
                      </a:lnTo>
                      <a:lnTo>
                        <a:pt x="0" y="63"/>
                      </a:lnTo>
                      <a:lnTo>
                        <a:pt x="3" y="0"/>
                      </a:lnTo>
                      <a:lnTo>
                        <a:pt x="3"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80" name="Freeform 187">
                  <a:extLst>
                    <a:ext uri="{FF2B5EF4-FFF2-40B4-BE49-F238E27FC236}">
                      <a16:creationId xmlns:a16="http://schemas.microsoft.com/office/drawing/2014/main" id="{FB11C022-B7FB-E343-A8AF-00055F636661}"/>
                    </a:ext>
                  </a:extLst>
                </p:cNvPr>
                <p:cNvSpPr>
                  <a:spLocks/>
                </p:cNvSpPr>
                <p:nvPr/>
              </p:nvSpPr>
              <p:spPr bwMode="auto">
                <a:xfrm>
                  <a:off x="3877" y="2865"/>
                  <a:ext cx="298" cy="404"/>
                </a:xfrm>
                <a:custGeom>
                  <a:avLst/>
                  <a:gdLst>
                    <a:gd name="T0" fmla="*/ 68 w 334"/>
                    <a:gd name="T1" fmla="*/ 0 h 453"/>
                    <a:gd name="T2" fmla="*/ 68 w 334"/>
                    <a:gd name="T3" fmla="*/ 0 h 453"/>
                    <a:gd name="T4" fmla="*/ 278 w 334"/>
                    <a:gd name="T5" fmla="*/ 0 h 453"/>
                    <a:gd name="T6" fmla="*/ 334 w 334"/>
                    <a:gd name="T7" fmla="*/ 277 h 453"/>
                    <a:gd name="T8" fmla="*/ 306 w 334"/>
                    <a:gd name="T9" fmla="*/ 314 h 453"/>
                    <a:gd name="T10" fmla="*/ 319 w 334"/>
                    <a:gd name="T11" fmla="*/ 379 h 453"/>
                    <a:gd name="T12" fmla="*/ 87 w 334"/>
                    <a:gd name="T13" fmla="*/ 379 h 453"/>
                    <a:gd name="T14" fmla="*/ 83 w 334"/>
                    <a:gd name="T15" fmla="*/ 442 h 453"/>
                    <a:gd name="T16" fmla="*/ 0 w 334"/>
                    <a:gd name="T17" fmla="*/ 453 h 453"/>
                    <a:gd name="T18" fmla="*/ 3 w 334"/>
                    <a:gd name="T19" fmla="*/ 326 h 453"/>
                    <a:gd name="T20" fmla="*/ 68 w 334"/>
                    <a:gd name="T21" fmla="*/ 0 h 453"/>
                    <a:gd name="T22" fmla="*/ 68 w 334"/>
                    <a:gd name="T23"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4" h="453">
                      <a:moveTo>
                        <a:pt x="68" y="0"/>
                      </a:moveTo>
                      <a:lnTo>
                        <a:pt x="68" y="0"/>
                      </a:lnTo>
                      <a:lnTo>
                        <a:pt x="278" y="0"/>
                      </a:lnTo>
                      <a:lnTo>
                        <a:pt x="334" y="277"/>
                      </a:lnTo>
                      <a:lnTo>
                        <a:pt x="306" y="314"/>
                      </a:lnTo>
                      <a:lnTo>
                        <a:pt x="319" y="379"/>
                      </a:lnTo>
                      <a:lnTo>
                        <a:pt x="87" y="379"/>
                      </a:lnTo>
                      <a:lnTo>
                        <a:pt x="83" y="442"/>
                      </a:lnTo>
                      <a:lnTo>
                        <a:pt x="0" y="453"/>
                      </a:lnTo>
                      <a:lnTo>
                        <a:pt x="3" y="326"/>
                      </a:lnTo>
                      <a:lnTo>
                        <a:pt x="68" y="0"/>
                      </a:lnTo>
                      <a:lnTo>
                        <a:pt x="68" y="0"/>
                      </a:lnTo>
                      <a:close/>
                    </a:path>
                  </a:pathLst>
                </a:custGeom>
                <a:solidFill>
                  <a:srgbClr val="E7E6E6"/>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81" name="Freeform 188">
                  <a:extLst>
                    <a:ext uri="{FF2B5EF4-FFF2-40B4-BE49-F238E27FC236}">
                      <a16:creationId xmlns:a16="http://schemas.microsoft.com/office/drawing/2014/main" id="{C9542300-2474-494E-B2F8-28404C985709}"/>
                    </a:ext>
                  </a:extLst>
                </p:cNvPr>
                <p:cNvSpPr>
                  <a:spLocks/>
                </p:cNvSpPr>
                <p:nvPr/>
              </p:nvSpPr>
              <p:spPr bwMode="auto">
                <a:xfrm>
                  <a:off x="3877" y="2865"/>
                  <a:ext cx="298" cy="404"/>
                </a:xfrm>
                <a:custGeom>
                  <a:avLst/>
                  <a:gdLst>
                    <a:gd name="T0" fmla="*/ 68 w 334"/>
                    <a:gd name="T1" fmla="*/ 0 h 453"/>
                    <a:gd name="T2" fmla="*/ 68 w 334"/>
                    <a:gd name="T3" fmla="*/ 0 h 453"/>
                    <a:gd name="T4" fmla="*/ 278 w 334"/>
                    <a:gd name="T5" fmla="*/ 0 h 453"/>
                    <a:gd name="T6" fmla="*/ 334 w 334"/>
                    <a:gd name="T7" fmla="*/ 277 h 453"/>
                    <a:gd name="T8" fmla="*/ 306 w 334"/>
                    <a:gd name="T9" fmla="*/ 314 h 453"/>
                    <a:gd name="T10" fmla="*/ 319 w 334"/>
                    <a:gd name="T11" fmla="*/ 379 h 453"/>
                    <a:gd name="T12" fmla="*/ 87 w 334"/>
                    <a:gd name="T13" fmla="*/ 379 h 453"/>
                    <a:gd name="T14" fmla="*/ 83 w 334"/>
                    <a:gd name="T15" fmla="*/ 442 h 453"/>
                    <a:gd name="T16" fmla="*/ 0 w 334"/>
                    <a:gd name="T17" fmla="*/ 453 h 453"/>
                    <a:gd name="T18" fmla="*/ 3 w 334"/>
                    <a:gd name="T19" fmla="*/ 326 h 453"/>
                    <a:gd name="T20" fmla="*/ 68 w 334"/>
                    <a:gd name="T21" fmla="*/ 0 h 453"/>
                    <a:gd name="T22" fmla="*/ 68 w 334"/>
                    <a:gd name="T23"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4" h="453">
                      <a:moveTo>
                        <a:pt x="68" y="0"/>
                      </a:moveTo>
                      <a:lnTo>
                        <a:pt x="68" y="0"/>
                      </a:lnTo>
                      <a:lnTo>
                        <a:pt x="278" y="0"/>
                      </a:lnTo>
                      <a:lnTo>
                        <a:pt x="334" y="277"/>
                      </a:lnTo>
                      <a:lnTo>
                        <a:pt x="306" y="314"/>
                      </a:lnTo>
                      <a:lnTo>
                        <a:pt x="319" y="379"/>
                      </a:lnTo>
                      <a:lnTo>
                        <a:pt x="87" y="379"/>
                      </a:lnTo>
                      <a:lnTo>
                        <a:pt x="83" y="442"/>
                      </a:lnTo>
                      <a:lnTo>
                        <a:pt x="0" y="453"/>
                      </a:lnTo>
                      <a:lnTo>
                        <a:pt x="3" y="326"/>
                      </a:lnTo>
                      <a:lnTo>
                        <a:pt x="68" y="0"/>
                      </a:lnTo>
                      <a:lnTo>
                        <a:pt x="68"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82" name="Freeform 189">
                  <a:extLst>
                    <a:ext uri="{FF2B5EF4-FFF2-40B4-BE49-F238E27FC236}">
                      <a16:creationId xmlns:a16="http://schemas.microsoft.com/office/drawing/2014/main" id="{0C4E44FF-8651-E344-A352-99463951B1EE}"/>
                    </a:ext>
                  </a:extLst>
                </p:cNvPr>
                <p:cNvSpPr>
                  <a:spLocks/>
                </p:cNvSpPr>
                <p:nvPr/>
              </p:nvSpPr>
              <p:spPr bwMode="auto">
                <a:xfrm>
                  <a:off x="3462" y="3031"/>
                  <a:ext cx="392" cy="345"/>
                </a:xfrm>
                <a:custGeom>
                  <a:avLst/>
                  <a:gdLst>
                    <a:gd name="T0" fmla="*/ 4 w 440"/>
                    <a:gd name="T1" fmla="*/ 0 h 386"/>
                    <a:gd name="T2" fmla="*/ 4 w 440"/>
                    <a:gd name="T3" fmla="*/ 0 h 386"/>
                    <a:gd name="T4" fmla="*/ 240 w 440"/>
                    <a:gd name="T5" fmla="*/ 0 h 386"/>
                    <a:gd name="T6" fmla="*/ 280 w 440"/>
                    <a:gd name="T7" fmla="*/ 82 h 386"/>
                    <a:gd name="T8" fmla="*/ 237 w 440"/>
                    <a:gd name="T9" fmla="*/ 213 h 386"/>
                    <a:gd name="T10" fmla="*/ 375 w 440"/>
                    <a:gd name="T11" fmla="*/ 213 h 386"/>
                    <a:gd name="T12" fmla="*/ 407 w 440"/>
                    <a:gd name="T13" fmla="*/ 299 h 386"/>
                    <a:gd name="T14" fmla="*/ 440 w 440"/>
                    <a:gd name="T15" fmla="*/ 386 h 386"/>
                    <a:gd name="T16" fmla="*/ 254 w 440"/>
                    <a:gd name="T17" fmla="*/ 377 h 386"/>
                    <a:gd name="T18" fmla="*/ 30 w 440"/>
                    <a:gd name="T19" fmla="*/ 300 h 386"/>
                    <a:gd name="T20" fmla="*/ 56 w 440"/>
                    <a:gd name="T21" fmla="*/ 240 h 386"/>
                    <a:gd name="T22" fmla="*/ 0 w 440"/>
                    <a:gd name="T23" fmla="*/ 118 h 386"/>
                    <a:gd name="T24" fmla="*/ 4 w 440"/>
                    <a:gd name="T25" fmla="*/ 0 h 386"/>
                    <a:gd name="T26" fmla="*/ 4 w 440"/>
                    <a:gd name="T27"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0" h="386">
                      <a:moveTo>
                        <a:pt x="4" y="0"/>
                      </a:moveTo>
                      <a:lnTo>
                        <a:pt x="4" y="0"/>
                      </a:lnTo>
                      <a:lnTo>
                        <a:pt x="240" y="0"/>
                      </a:lnTo>
                      <a:lnTo>
                        <a:pt x="280" y="82"/>
                      </a:lnTo>
                      <a:lnTo>
                        <a:pt x="237" y="213"/>
                      </a:lnTo>
                      <a:lnTo>
                        <a:pt x="375" y="213"/>
                      </a:lnTo>
                      <a:lnTo>
                        <a:pt x="407" y="299"/>
                      </a:lnTo>
                      <a:lnTo>
                        <a:pt x="440" y="386"/>
                      </a:lnTo>
                      <a:lnTo>
                        <a:pt x="254" y="377"/>
                      </a:lnTo>
                      <a:lnTo>
                        <a:pt x="30" y="300"/>
                      </a:lnTo>
                      <a:lnTo>
                        <a:pt x="56" y="240"/>
                      </a:lnTo>
                      <a:lnTo>
                        <a:pt x="0" y="118"/>
                      </a:lnTo>
                      <a:lnTo>
                        <a:pt x="4" y="0"/>
                      </a:lnTo>
                      <a:lnTo>
                        <a:pt x="4"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83" name="Freeform 190">
                  <a:extLst>
                    <a:ext uri="{FF2B5EF4-FFF2-40B4-BE49-F238E27FC236}">
                      <a16:creationId xmlns:a16="http://schemas.microsoft.com/office/drawing/2014/main" id="{8D2AC11A-D810-D542-9067-6162315C2591}"/>
                    </a:ext>
                  </a:extLst>
                </p:cNvPr>
                <p:cNvSpPr>
                  <a:spLocks/>
                </p:cNvSpPr>
                <p:nvPr/>
              </p:nvSpPr>
              <p:spPr bwMode="auto">
                <a:xfrm>
                  <a:off x="3462" y="3031"/>
                  <a:ext cx="392" cy="345"/>
                </a:xfrm>
                <a:custGeom>
                  <a:avLst/>
                  <a:gdLst>
                    <a:gd name="T0" fmla="*/ 4 w 440"/>
                    <a:gd name="T1" fmla="*/ 0 h 386"/>
                    <a:gd name="T2" fmla="*/ 4 w 440"/>
                    <a:gd name="T3" fmla="*/ 0 h 386"/>
                    <a:gd name="T4" fmla="*/ 240 w 440"/>
                    <a:gd name="T5" fmla="*/ 0 h 386"/>
                    <a:gd name="T6" fmla="*/ 280 w 440"/>
                    <a:gd name="T7" fmla="*/ 82 h 386"/>
                    <a:gd name="T8" fmla="*/ 237 w 440"/>
                    <a:gd name="T9" fmla="*/ 213 h 386"/>
                    <a:gd name="T10" fmla="*/ 375 w 440"/>
                    <a:gd name="T11" fmla="*/ 213 h 386"/>
                    <a:gd name="T12" fmla="*/ 407 w 440"/>
                    <a:gd name="T13" fmla="*/ 299 h 386"/>
                    <a:gd name="T14" fmla="*/ 440 w 440"/>
                    <a:gd name="T15" fmla="*/ 386 h 386"/>
                    <a:gd name="T16" fmla="*/ 254 w 440"/>
                    <a:gd name="T17" fmla="*/ 377 h 386"/>
                    <a:gd name="T18" fmla="*/ 30 w 440"/>
                    <a:gd name="T19" fmla="*/ 300 h 386"/>
                    <a:gd name="T20" fmla="*/ 56 w 440"/>
                    <a:gd name="T21" fmla="*/ 240 h 386"/>
                    <a:gd name="T22" fmla="*/ 0 w 440"/>
                    <a:gd name="T23" fmla="*/ 118 h 386"/>
                    <a:gd name="T24" fmla="*/ 4 w 440"/>
                    <a:gd name="T25" fmla="*/ 0 h 386"/>
                    <a:gd name="T26" fmla="*/ 4 w 440"/>
                    <a:gd name="T27"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0" h="386">
                      <a:moveTo>
                        <a:pt x="4" y="0"/>
                      </a:moveTo>
                      <a:lnTo>
                        <a:pt x="4" y="0"/>
                      </a:lnTo>
                      <a:lnTo>
                        <a:pt x="240" y="0"/>
                      </a:lnTo>
                      <a:lnTo>
                        <a:pt x="280" y="82"/>
                      </a:lnTo>
                      <a:lnTo>
                        <a:pt x="237" y="213"/>
                      </a:lnTo>
                      <a:lnTo>
                        <a:pt x="375" y="213"/>
                      </a:lnTo>
                      <a:lnTo>
                        <a:pt x="407" y="299"/>
                      </a:lnTo>
                      <a:lnTo>
                        <a:pt x="440" y="386"/>
                      </a:lnTo>
                      <a:lnTo>
                        <a:pt x="254" y="377"/>
                      </a:lnTo>
                      <a:lnTo>
                        <a:pt x="30" y="300"/>
                      </a:lnTo>
                      <a:lnTo>
                        <a:pt x="56" y="240"/>
                      </a:lnTo>
                      <a:lnTo>
                        <a:pt x="0" y="118"/>
                      </a:lnTo>
                      <a:lnTo>
                        <a:pt x="4" y="0"/>
                      </a:lnTo>
                      <a:lnTo>
                        <a:pt x="4"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84" name="Freeform 191">
                  <a:extLst>
                    <a:ext uri="{FF2B5EF4-FFF2-40B4-BE49-F238E27FC236}">
                      <a16:creationId xmlns:a16="http://schemas.microsoft.com/office/drawing/2014/main" id="{4D5B92D3-B593-034A-B8C0-6F80B838510D}"/>
                    </a:ext>
                  </a:extLst>
                </p:cNvPr>
                <p:cNvSpPr>
                  <a:spLocks/>
                </p:cNvSpPr>
                <p:nvPr/>
              </p:nvSpPr>
              <p:spPr bwMode="auto">
                <a:xfrm>
                  <a:off x="2750" y="2662"/>
                  <a:ext cx="676" cy="321"/>
                </a:xfrm>
                <a:custGeom>
                  <a:avLst/>
                  <a:gdLst>
                    <a:gd name="T0" fmla="*/ 0 w 760"/>
                    <a:gd name="T1" fmla="*/ 0 h 360"/>
                    <a:gd name="T2" fmla="*/ 0 w 760"/>
                    <a:gd name="T3" fmla="*/ 0 h 360"/>
                    <a:gd name="T4" fmla="*/ 722 w 760"/>
                    <a:gd name="T5" fmla="*/ 0 h 360"/>
                    <a:gd name="T6" fmla="*/ 744 w 760"/>
                    <a:gd name="T7" fmla="*/ 53 h 360"/>
                    <a:gd name="T8" fmla="*/ 757 w 760"/>
                    <a:gd name="T9" fmla="*/ 129 h 360"/>
                    <a:gd name="T10" fmla="*/ 760 w 760"/>
                    <a:gd name="T11" fmla="*/ 360 h 360"/>
                    <a:gd name="T12" fmla="*/ 628 w 760"/>
                    <a:gd name="T13" fmla="*/ 334 h 360"/>
                    <a:gd name="T14" fmla="*/ 573 w 760"/>
                    <a:gd name="T15" fmla="*/ 344 h 360"/>
                    <a:gd name="T16" fmla="*/ 257 w 760"/>
                    <a:gd name="T17" fmla="*/ 283 h 360"/>
                    <a:gd name="T18" fmla="*/ 257 w 760"/>
                    <a:gd name="T19" fmla="*/ 108 h 360"/>
                    <a:gd name="T20" fmla="*/ 0 w 760"/>
                    <a:gd name="T21" fmla="*/ 105 h 360"/>
                    <a:gd name="T22" fmla="*/ 0 w 760"/>
                    <a:gd name="T23" fmla="*/ 0 h 360"/>
                    <a:gd name="T24" fmla="*/ 0 w 760"/>
                    <a:gd name="T25"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0" h="360">
                      <a:moveTo>
                        <a:pt x="0" y="0"/>
                      </a:moveTo>
                      <a:lnTo>
                        <a:pt x="0" y="0"/>
                      </a:lnTo>
                      <a:lnTo>
                        <a:pt x="722" y="0"/>
                      </a:lnTo>
                      <a:lnTo>
                        <a:pt x="744" y="53"/>
                      </a:lnTo>
                      <a:lnTo>
                        <a:pt x="757" y="129"/>
                      </a:lnTo>
                      <a:lnTo>
                        <a:pt x="760" y="360"/>
                      </a:lnTo>
                      <a:lnTo>
                        <a:pt x="628" y="334"/>
                      </a:lnTo>
                      <a:lnTo>
                        <a:pt x="573" y="344"/>
                      </a:lnTo>
                      <a:lnTo>
                        <a:pt x="257" y="283"/>
                      </a:lnTo>
                      <a:lnTo>
                        <a:pt x="257" y="108"/>
                      </a:lnTo>
                      <a:lnTo>
                        <a:pt x="0" y="105"/>
                      </a:lnTo>
                      <a:lnTo>
                        <a:pt x="0" y="0"/>
                      </a:lnTo>
                      <a:lnTo>
                        <a:pt x="0"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85" name="Freeform 192">
                  <a:extLst>
                    <a:ext uri="{FF2B5EF4-FFF2-40B4-BE49-F238E27FC236}">
                      <a16:creationId xmlns:a16="http://schemas.microsoft.com/office/drawing/2014/main" id="{41D97CBB-44C3-474B-9E99-FA74D37CAB7B}"/>
                    </a:ext>
                  </a:extLst>
                </p:cNvPr>
                <p:cNvSpPr>
                  <a:spLocks/>
                </p:cNvSpPr>
                <p:nvPr/>
              </p:nvSpPr>
              <p:spPr bwMode="auto">
                <a:xfrm>
                  <a:off x="2750" y="2662"/>
                  <a:ext cx="676" cy="321"/>
                </a:xfrm>
                <a:custGeom>
                  <a:avLst/>
                  <a:gdLst>
                    <a:gd name="T0" fmla="*/ 0 w 760"/>
                    <a:gd name="T1" fmla="*/ 0 h 360"/>
                    <a:gd name="T2" fmla="*/ 0 w 760"/>
                    <a:gd name="T3" fmla="*/ 0 h 360"/>
                    <a:gd name="T4" fmla="*/ 722 w 760"/>
                    <a:gd name="T5" fmla="*/ 0 h 360"/>
                    <a:gd name="T6" fmla="*/ 744 w 760"/>
                    <a:gd name="T7" fmla="*/ 53 h 360"/>
                    <a:gd name="T8" fmla="*/ 757 w 760"/>
                    <a:gd name="T9" fmla="*/ 129 h 360"/>
                    <a:gd name="T10" fmla="*/ 760 w 760"/>
                    <a:gd name="T11" fmla="*/ 360 h 360"/>
                    <a:gd name="T12" fmla="*/ 628 w 760"/>
                    <a:gd name="T13" fmla="*/ 334 h 360"/>
                    <a:gd name="T14" fmla="*/ 573 w 760"/>
                    <a:gd name="T15" fmla="*/ 344 h 360"/>
                    <a:gd name="T16" fmla="*/ 257 w 760"/>
                    <a:gd name="T17" fmla="*/ 283 h 360"/>
                    <a:gd name="T18" fmla="*/ 257 w 760"/>
                    <a:gd name="T19" fmla="*/ 108 h 360"/>
                    <a:gd name="T20" fmla="*/ 0 w 760"/>
                    <a:gd name="T21" fmla="*/ 105 h 360"/>
                    <a:gd name="T22" fmla="*/ 0 w 760"/>
                    <a:gd name="T23" fmla="*/ 0 h 360"/>
                    <a:gd name="T24" fmla="*/ 0 w 760"/>
                    <a:gd name="T25"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0" h="360">
                      <a:moveTo>
                        <a:pt x="0" y="0"/>
                      </a:moveTo>
                      <a:lnTo>
                        <a:pt x="0" y="0"/>
                      </a:lnTo>
                      <a:lnTo>
                        <a:pt x="722" y="0"/>
                      </a:lnTo>
                      <a:lnTo>
                        <a:pt x="744" y="53"/>
                      </a:lnTo>
                      <a:lnTo>
                        <a:pt x="757" y="129"/>
                      </a:lnTo>
                      <a:lnTo>
                        <a:pt x="760" y="360"/>
                      </a:lnTo>
                      <a:lnTo>
                        <a:pt x="628" y="334"/>
                      </a:lnTo>
                      <a:lnTo>
                        <a:pt x="573" y="344"/>
                      </a:lnTo>
                      <a:lnTo>
                        <a:pt x="257" y="283"/>
                      </a:lnTo>
                      <a:lnTo>
                        <a:pt x="257" y="108"/>
                      </a:lnTo>
                      <a:lnTo>
                        <a:pt x="0" y="105"/>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86" name="Freeform 193">
                  <a:extLst>
                    <a:ext uri="{FF2B5EF4-FFF2-40B4-BE49-F238E27FC236}">
                      <a16:creationId xmlns:a16="http://schemas.microsoft.com/office/drawing/2014/main" id="{485C4E7B-D2AB-9640-A44A-5B68C0ABD187}"/>
                    </a:ext>
                  </a:extLst>
                </p:cNvPr>
                <p:cNvSpPr>
                  <a:spLocks/>
                </p:cNvSpPr>
                <p:nvPr/>
              </p:nvSpPr>
              <p:spPr bwMode="auto">
                <a:xfrm>
                  <a:off x="2298" y="2662"/>
                  <a:ext cx="452" cy="524"/>
                </a:xfrm>
                <a:custGeom>
                  <a:avLst/>
                  <a:gdLst>
                    <a:gd name="T0" fmla="*/ 0 w 507"/>
                    <a:gd name="T1" fmla="*/ 0 h 587"/>
                    <a:gd name="T2" fmla="*/ 0 w 507"/>
                    <a:gd name="T3" fmla="*/ 0 h 587"/>
                    <a:gd name="T4" fmla="*/ 507 w 507"/>
                    <a:gd name="T5" fmla="*/ 0 h 587"/>
                    <a:gd name="T6" fmla="*/ 507 w 507"/>
                    <a:gd name="T7" fmla="*/ 505 h 587"/>
                    <a:gd name="T8" fmla="*/ 178 w 507"/>
                    <a:gd name="T9" fmla="*/ 505 h 587"/>
                    <a:gd name="T10" fmla="*/ 86 w 507"/>
                    <a:gd name="T11" fmla="*/ 505 h 587"/>
                    <a:gd name="T12" fmla="*/ 86 w 507"/>
                    <a:gd name="T13" fmla="*/ 587 h 587"/>
                    <a:gd name="T14" fmla="*/ 3 w 507"/>
                    <a:gd name="T15" fmla="*/ 587 h 587"/>
                    <a:gd name="T16" fmla="*/ 0 w 507"/>
                    <a:gd name="T17" fmla="*/ 0 h 587"/>
                    <a:gd name="T18" fmla="*/ 0 w 507"/>
                    <a:gd name="T19"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87">
                      <a:moveTo>
                        <a:pt x="0" y="0"/>
                      </a:moveTo>
                      <a:lnTo>
                        <a:pt x="0" y="0"/>
                      </a:lnTo>
                      <a:lnTo>
                        <a:pt x="507" y="0"/>
                      </a:lnTo>
                      <a:lnTo>
                        <a:pt x="507" y="505"/>
                      </a:lnTo>
                      <a:lnTo>
                        <a:pt x="178" y="505"/>
                      </a:lnTo>
                      <a:lnTo>
                        <a:pt x="86" y="505"/>
                      </a:lnTo>
                      <a:lnTo>
                        <a:pt x="86" y="587"/>
                      </a:lnTo>
                      <a:lnTo>
                        <a:pt x="3" y="587"/>
                      </a:lnTo>
                      <a:lnTo>
                        <a:pt x="0" y="0"/>
                      </a:lnTo>
                      <a:lnTo>
                        <a:pt x="0"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87" name="Freeform 194">
                  <a:extLst>
                    <a:ext uri="{FF2B5EF4-FFF2-40B4-BE49-F238E27FC236}">
                      <a16:creationId xmlns:a16="http://schemas.microsoft.com/office/drawing/2014/main" id="{77FD24FD-88EF-8F4B-8C60-63EDDFB0F367}"/>
                    </a:ext>
                  </a:extLst>
                </p:cNvPr>
                <p:cNvSpPr>
                  <a:spLocks/>
                </p:cNvSpPr>
                <p:nvPr/>
              </p:nvSpPr>
              <p:spPr bwMode="auto">
                <a:xfrm>
                  <a:off x="2298" y="2662"/>
                  <a:ext cx="452" cy="524"/>
                </a:xfrm>
                <a:custGeom>
                  <a:avLst/>
                  <a:gdLst>
                    <a:gd name="T0" fmla="*/ 0 w 507"/>
                    <a:gd name="T1" fmla="*/ 0 h 587"/>
                    <a:gd name="T2" fmla="*/ 0 w 507"/>
                    <a:gd name="T3" fmla="*/ 0 h 587"/>
                    <a:gd name="T4" fmla="*/ 507 w 507"/>
                    <a:gd name="T5" fmla="*/ 0 h 587"/>
                    <a:gd name="T6" fmla="*/ 507 w 507"/>
                    <a:gd name="T7" fmla="*/ 505 h 587"/>
                    <a:gd name="T8" fmla="*/ 178 w 507"/>
                    <a:gd name="T9" fmla="*/ 505 h 587"/>
                    <a:gd name="T10" fmla="*/ 86 w 507"/>
                    <a:gd name="T11" fmla="*/ 505 h 587"/>
                    <a:gd name="T12" fmla="*/ 86 w 507"/>
                    <a:gd name="T13" fmla="*/ 587 h 587"/>
                    <a:gd name="T14" fmla="*/ 3 w 507"/>
                    <a:gd name="T15" fmla="*/ 587 h 587"/>
                    <a:gd name="T16" fmla="*/ 0 w 507"/>
                    <a:gd name="T17" fmla="*/ 0 h 587"/>
                    <a:gd name="T18" fmla="*/ 0 w 507"/>
                    <a:gd name="T19"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87">
                      <a:moveTo>
                        <a:pt x="0" y="0"/>
                      </a:moveTo>
                      <a:lnTo>
                        <a:pt x="0" y="0"/>
                      </a:lnTo>
                      <a:lnTo>
                        <a:pt x="507" y="0"/>
                      </a:lnTo>
                      <a:lnTo>
                        <a:pt x="507" y="505"/>
                      </a:lnTo>
                      <a:lnTo>
                        <a:pt x="178" y="505"/>
                      </a:lnTo>
                      <a:lnTo>
                        <a:pt x="86" y="505"/>
                      </a:lnTo>
                      <a:lnTo>
                        <a:pt x="86" y="587"/>
                      </a:lnTo>
                      <a:lnTo>
                        <a:pt x="3" y="587"/>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88" name="Freeform 195">
                  <a:extLst>
                    <a:ext uri="{FF2B5EF4-FFF2-40B4-BE49-F238E27FC236}">
                      <a16:creationId xmlns:a16="http://schemas.microsoft.com/office/drawing/2014/main" id="{BB3D8898-0C54-FD46-B3D5-E7039E3F31D9}"/>
                    </a:ext>
                  </a:extLst>
                </p:cNvPr>
                <p:cNvSpPr>
                  <a:spLocks/>
                </p:cNvSpPr>
                <p:nvPr/>
              </p:nvSpPr>
              <p:spPr bwMode="auto">
                <a:xfrm>
                  <a:off x="2465" y="2746"/>
                  <a:ext cx="1056" cy="879"/>
                </a:xfrm>
                <a:custGeom>
                  <a:avLst/>
                  <a:gdLst>
                    <a:gd name="T0" fmla="*/ 328 w 1186"/>
                    <a:gd name="T1" fmla="*/ 0 h 986"/>
                    <a:gd name="T2" fmla="*/ 328 w 1186"/>
                    <a:gd name="T3" fmla="*/ 0 h 986"/>
                    <a:gd name="T4" fmla="*/ 585 w 1186"/>
                    <a:gd name="T5" fmla="*/ 0 h 986"/>
                    <a:gd name="T6" fmla="*/ 585 w 1186"/>
                    <a:gd name="T7" fmla="*/ 175 h 986"/>
                    <a:gd name="T8" fmla="*/ 902 w 1186"/>
                    <a:gd name="T9" fmla="*/ 238 h 986"/>
                    <a:gd name="T10" fmla="*/ 954 w 1186"/>
                    <a:gd name="T11" fmla="*/ 231 h 986"/>
                    <a:gd name="T12" fmla="*/ 1090 w 1186"/>
                    <a:gd name="T13" fmla="*/ 257 h 986"/>
                    <a:gd name="T14" fmla="*/ 1132 w 1186"/>
                    <a:gd name="T15" fmla="*/ 268 h 986"/>
                    <a:gd name="T16" fmla="*/ 1128 w 1186"/>
                    <a:gd name="T17" fmla="*/ 437 h 986"/>
                    <a:gd name="T18" fmla="*/ 1186 w 1186"/>
                    <a:gd name="T19" fmla="*/ 559 h 986"/>
                    <a:gd name="T20" fmla="*/ 1160 w 1186"/>
                    <a:gd name="T21" fmla="*/ 621 h 986"/>
                    <a:gd name="T22" fmla="*/ 1040 w 1186"/>
                    <a:gd name="T23" fmla="*/ 650 h 986"/>
                    <a:gd name="T24" fmla="*/ 876 w 1186"/>
                    <a:gd name="T25" fmla="*/ 777 h 986"/>
                    <a:gd name="T26" fmla="*/ 836 w 1186"/>
                    <a:gd name="T27" fmla="*/ 878 h 986"/>
                    <a:gd name="T28" fmla="*/ 857 w 1186"/>
                    <a:gd name="T29" fmla="*/ 986 h 986"/>
                    <a:gd name="T30" fmla="*/ 645 w 1186"/>
                    <a:gd name="T31" fmla="*/ 914 h 986"/>
                    <a:gd name="T32" fmla="*/ 507 w 1186"/>
                    <a:gd name="T33" fmla="*/ 697 h 986"/>
                    <a:gd name="T34" fmla="*/ 399 w 1186"/>
                    <a:gd name="T35" fmla="*/ 665 h 986"/>
                    <a:gd name="T36" fmla="*/ 339 w 1186"/>
                    <a:gd name="T37" fmla="*/ 724 h 986"/>
                    <a:gd name="T38" fmla="*/ 254 w 1186"/>
                    <a:gd name="T39" fmla="*/ 677 h 986"/>
                    <a:gd name="T40" fmla="*/ 176 w 1186"/>
                    <a:gd name="T41" fmla="*/ 543 h 986"/>
                    <a:gd name="T42" fmla="*/ 0 w 1186"/>
                    <a:gd name="T43" fmla="*/ 404 h 986"/>
                    <a:gd name="T44" fmla="*/ 328 w 1186"/>
                    <a:gd name="T45" fmla="*/ 404 h 986"/>
                    <a:gd name="T46" fmla="*/ 328 w 1186"/>
                    <a:gd name="T47" fmla="*/ 0 h 986"/>
                    <a:gd name="T48" fmla="*/ 328 w 1186"/>
                    <a:gd name="T49"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6" h="986">
                      <a:moveTo>
                        <a:pt x="328" y="0"/>
                      </a:moveTo>
                      <a:lnTo>
                        <a:pt x="328" y="0"/>
                      </a:lnTo>
                      <a:lnTo>
                        <a:pt x="585" y="0"/>
                      </a:lnTo>
                      <a:lnTo>
                        <a:pt x="585" y="175"/>
                      </a:lnTo>
                      <a:lnTo>
                        <a:pt x="902" y="238"/>
                      </a:lnTo>
                      <a:lnTo>
                        <a:pt x="954" y="231"/>
                      </a:lnTo>
                      <a:lnTo>
                        <a:pt x="1090" y="257"/>
                      </a:lnTo>
                      <a:lnTo>
                        <a:pt x="1132" y="268"/>
                      </a:lnTo>
                      <a:lnTo>
                        <a:pt x="1128" y="437"/>
                      </a:lnTo>
                      <a:lnTo>
                        <a:pt x="1186" y="559"/>
                      </a:lnTo>
                      <a:lnTo>
                        <a:pt x="1160" y="621"/>
                      </a:lnTo>
                      <a:lnTo>
                        <a:pt x="1040" y="650"/>
                      </a:lnTo>
                      <a:lnTo>
                        <a:pt x="876" y="777"/>
                      </a:lnTo>
                      <a:lnTo>
                        <a:pt x="836" y="878"/>
                      </a:lnTo>
                      <a:lnTo>
                        <a:pt x="857" y="986"/>
                      </a:lnTo>
                      <a:lnTo>
                        <a:pt x="645" y="914"/>
                      </a:lnTo>
                      <a:lnTo>
                        <a:pt x="507" y="697"/>
                      </a:lnTo>
                      <a:lnTo>
                        <a:pt x="399" y="665"/>
                      </a:lnTo>
                      <a:lnTo>
                        <a:pt x="339" y="724"/>
                      </a:lnTo>
                      <a:lnTo>
                        <a:pt x="254" y="677"/>
                      </a:lnTo>
                      <a:lnTo>
                        <a:pt x="176" y="543"/>
                      </a:lnTo>
                      <a:lnTo>
                        <a:pt x="0" y="404"/>
                      </a:lnTo>
                      <a:lnTo>
                        <a:pt x="328" y="404"/>
                      </a:lnTo>
                      <a:lnTo>
                        <a:pt x="328" y="0"/>
                      </a:lnTo>
                      <a:lnTo>
                        <a:pt x="328"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89" name="Freeform 196">
                  <a:extLst>
                    <a:ext uri="{FF2B5EF4-FFF2-40B4-BE49-F238E27FC236}">
                      <a16:creationId xmlns:a16="http://schemas.microsoft.com/office/drawing/2014/main" id="{4D2C93B0-7BF6-0B4A-9B64-797B4DE36DE7}"/>
                    </a:ext>
                  </a:extLst>
                </p:cNvPr>
                <p:cNvSpPr>
                  <a:spLocks/>
                </p:cNvSpPr>
                <p:nvPr/>
              </p:nvSpPr>
              <p:spPr bwMode="auto">
                <a:xfrm>
                  <a:off x="2465" y="2746"/>
                  <a:ext cx="1056" cy="879"/>
                </a:xfrm>
                <a:custGeom>
                  <a:avLst/>
                  <a:gdLst>
                    <a:gd name="T0" fmla="*/ 328 w 1186"/>
                    <a:gd name="T1" fmla="*/ 0 h 986"/>
                    <a:gd name="T2" fmla="*/ 328 w 1186"/>
                    <a:gd name="T3" fmla="*/ 0 h 986"/>
                    <a:gd name="T4" fmla="*/ 585 w 1186"/>
                    <a:gd name="T5" fmla="*/ 0 h 986"/>
                    <a:gd name="T6" fmla="*/ 585 w 1186"/>
                    <a:gd name="T7" fmla="*/ 175 h 986"/>
                    <a:gd name="T8" fmla="*/ 902 w 1186"/>
                    <a:gd name="T9" fmla="*/ 238 h 986"/>
                    <a:gd name="T10" fmla="*/ 954 w 1186"/>
                    <a:gd name="T11" fmla="*/ 231 h 986"/>
                    <a:gd name="T12" fmla="*/ 1090 w 1186"/>
                    <a:gd name="T13" fmla="*/ 257 h 986"/>
                    <a:gd name="T14" fmla="*/ 1132 w 1186"/>
                    <a:gd name="T15" fmla="*/ 268 h 986"/>
                    <a:gd name="T16" fmla="*/ 1128 w 1186"/>
                    <a:gd name="T17" fmla="*/ 437 h 986"/>
                    <a:gd name="T18" fmla="*/ 1186 w 1186"/>
                    <a:gd name="T19" fmla="*/ 559 h 986"/>
                    <a:gd name="T20" fmla="*/ 1160 w 1186"/>
                    <a:gd name="T21" fmla="*/ 621 h 986"/>
                    <a:gd name="T22" fmla="*/ 1040 w 1186"/>
                    <a:gd name="T23" fmla="*/ 650 h 986"/>
                    <a:gd name="T24" fmla="*/ 876 w 1186"/>
                    <a:gd name="T25" fmla="*/ 777 h 986"/>
                    <a:gd name="T26" fmla="*/ 836 w 1186"/>
                    <a:gd name="T27" fmla="*/ 878 h 986"/>
                    <a:gd name="T28" fmla="*/ 857 w 1186"/>
                    <a:gd name="T29" fmla="*/ 986 h 986"/>
                    <a:gd name="T30" fmla="*/ 645 w 1186"/>
                    <a:gd name="T31" fmla="*/ 914 h 986"/>
                    <a:gd name="T32" fmla="*/ 507 w 1186"/>
                    <a:gd name="T33" fmla="*/ 697 h 986"/>
                    <a:gd name="T34" fmla="*/ 399 w 1186"/>
                    <a:gd name="T35" fmla="*/ 665 h 986"/>
                    <a:gd name="T36" fmla="*/ 339 w 1186"/>
                    <a:gd name="T37" fmla="*/ 724 h 986"/>
                    <a:gd name="T38" fmla="*/ 254 w 1186"/>
                    <a:gd name="T39" fmla="*/ 677 h 986"/>
                    <a:gd name="T40" fmla="*/ 176 w 1186"/>
                    <a:gd name="T41" fmla="*/ 543 h 986"/>
                    <a:gd name="T42" fmla="*/ 0 w 1186"/>
                    <a:gd name="T43" fmla="*/ 404 h 986"/>
                    <a:gd name="T44" fmla="*/ 328 w 1186"/>
                    <a:gd name="T45" fmla="*/ 404 h 986"/>
                    <a:gd name="T46" fmla="*/ 328 w 1186"/>
                    <a:gd name="T47" fmla="*/ 0 h 986"/>
                    <a:gd name="T48" fmla="*/ 328 w 1186"/>
                    <a:gd name="T49"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6" h="986">
                      <a:moveTo>
                        <a:pt x="328" y="0"/>
                      </a:moveTo>
                      <a:lnTo>
                        <a:pt x="328" y="0"/>
                      </a:lnTo>
                      <a:lnTo>
                        <a:pt x="585" y="0"/>
                      </a:lnTo>
                      <a:lnTo>
                        <a:pt x="585" y="175"/>
                      </a:lnTo>
                      <a:lnTo>
                        <a:pt x="902" y="238"/>
                      </a:lnTo>
                      <a:lnTo>
                        <a:pt x="954" y="231"/>
                      </a:lnTo>
                      <a:lnTo>
                        <a:pt x="1090" y="257"/>
                      </a:lnTo>
                      <a:lnTo>
                        <a:pt x="1132" y="268"/>
                      </a:lnTo>
                      <a:lnTo>
                        <a:pt x="1128" y="437"/>
                      </a:lnTo>
                      <a:lnTo>
                        <a:pt x="1186" y="559"/>
                      </a:lnTo>
                      <a:lnTo>
                        <a:pt x="1160" y="621"/>
                      </a:lnTo>
                      <a:lnTo>
                        <a:pt x="1040" y="650"/>
                      </a:lnTo>
                      <a:lnTo>
                        <a:pt x="876" y="777"/>
                      </a:lnTo>
                      <a:lnTo>
                        <a:pt x="836" y="878"/>
                      </a:lnTo>
                      <a:lnTo>
                        <a:pt x="857" y="986"/>
                      </a:lnTo>
                      <a:lnTo>
                        <a:pt x="645" y="914"/>
                      </a:lnTo>
                      <a:lnTo>
                        <a:pt x="507" y="697"/>
                      </a:lnTo>
                      <a:lnTo>
                        <a:pt x="399" y="665"/>
                      </a:lnTo>
                      <a:lnTo>
                        <a:pt x="339" y="724"/>
                      </a:lnTo>
                      <a:lnTo>
                        <a:pt x="254" y="677"/>
                      </a:lnTo>
                      <a:lnTo>
                        <a:pt x="176" y="543"/>
                      </a:lnTo>
                      <a:lnTo>
                        <a:pt x="0" y="404"/>
                      </a:lnTo>
                      <a:lnTo>
                        <a:pt x="328" y="404"/>
                      </a:lnTo>
                      <a:lnTo>
                        <a:pt x="328" y="0"/>
                      </a:lnTo>
                      <a:lnTo>
                        <a:pt x="328"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90" name="Freeform 197">
                  <a:extLst>
                    <a:ext uri="{FF2B5EF4-FFF2-40B4-BE49-F238E27FC236}">
                      <a16:creationId xmlns:a16="http://schemas.microsoft.com/office/drawing/2014/main" id="{EC56AFAE-5DA3-7446-9639-A2A8D460F429}"/>
                    </a:ext>
                  </a:extLst>
                </p:cNvPr>
                <p:cNvSpPr>
                  <a:spLocks/>
                </p:cNvSpPr>
                <p:nvPr/>
              </p:nvSpPr>
              <p:spPr bwMode="auto">
                <a:xfrm>
                  <a:off x="1906" y="2187"/>
                  <a:ext cx="392" cy="464"/>
                </a:xfrm>
                <a:custGeom>
                  <a:avLst/>
                  <a:gdLst>
                    <a:gd name="T0" fmla="*/ 256 w 440"/>
                    <a:gd name="T1" fmla="*/ 96 h 520"/>
                    <a:gd name="T2" fmla="*/ 256 w 440"/>
                    <a:gd name="T3" fmla="*/ 96 h 520"/>
                    <a:gd name="T4" fmla="*/ 440 w 440"/>
                    <a:gd name="T5" fmla="*/ 97 h 520"/>
                    <a:gd name="T6" fmla="*/ 440 w 440"/>
                    <a:gd name="T7" fmla="*/ 520 h 520"/>
                    <a:gd name="T8" fmla="*/ 0 w 440"/>
                    <a:gd name="T9" fmla="*/ 519 h 520"/>
                    <a:gd name="T10" fmla="*/ 0 w 440"/>
                    <a:gd name="T11" fmla="*/ 0 h 520"/>
                    <a:gd name="T12" fmla="*/ 256 w 440"/>
                    <a:gd name="T13" fmla="*/ 0 h 520"/>
                    <a:gd name="T14" fmla="*/ 256 w 440"/>
                    <a:gd name="T15" fmla="*/ 96 h 520"/>
                    <a:gd name="T16" fmla="*/ 256 w 440"/>
                    <a:gd name="T17" fmla="*/ 96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0" h="520">
                      <a:moveTo>
                        <a:pt x="256" y="96"/>
                      </a:moveTo>
                      <a:lnTo>
                        <a:pt x="256" y="96"/>
                      </a:lnTo>
                      <a:lnTo>
                        <a:pt x="440" y="97"/>
                      </a:lnTo>
                      <a:lnTo>
                        <a:pt x="440" y="520"/>
                      </a:lnTo>
                      <a:lnTo>
                        <a:pt x="0" y="519"/>
                      </a:lnTo>
                      <a:lnTo>
                        <a:pt x="0" y="0"/>
                      </a:lnTo>
                      <a:lnTo>
                        <a:pt x="256" y="0"/>
                      </a:lnTo>
                      <a:lnTo>
                        <a:pt x="256" y="96"/>
                      </a:lnTo>
                      <a:lnTo>
                        <a:pt x="256" y="96"/>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91" name="Freeform 198">
                  <a:extLst>
                    <a:ext uri="{FF2B5EF4-FFF2-40B4-BE49-F238E27FC236}">
                      <a16:creationId xmlns:a16="http://schemas.microsoft.com/office/drawing/2014/main" id="{3A0AD93D-289D-9046-BA1C-72C3424A9971}"/>
                    </a:ext>
                  </a:extLst>
                </p:cNvPr>
                <p:cNvSpPr>
                  <a:spLocks/>
                </p:cNvSpPr>
                <p:nvPr/>
              </p:nvSpPr>
              <p:spPr bwMode="auto">
                <a:xfrm>
                  <a:off x="1906" y="2187"/>
                  <a:ext cx="392" cy="464"/>
                </a:xfrm>
                <a:custGeom>
                  <a:avLst/>
                  <a:gdLst>
                    <a:gd name="T0" fmla="*/ 256 w 440"/>
                    <a:gd name="T1" fmla="*/ 96 h 520"/>
                    <a:gd name="T2" fmla="*/ 256 w 440"/>
                    <a:gd name="T3" fmla="*/ 96 h 520"/>
                    <a:gd name="T4" fmla="*/ 440 w 440"/>
                    <a:gd name="T5" fmla="*/ 97 h 520"/>
                    <a:gd name="T6" fmla="*/ 440 w 440"/>
                    <a:gd name="T7" fmla="*/ 520 h 520"/>
                    <a:gd name="T8" fmla="*/ 0 w 440"/>
                    <a:gd name="T9" fmla="*/ 519 h 520"/>
                    <a:gd name="T10" fmla="*/ 0 w 440"/>
                    <a:gd name="T11" fmla="*/ 0 h 520"/>
                    <a:gd name="T12" fmla="*/ 256 w 440"/>
                    <a:gd name="T13" fmla="*/ 0 h 520"/>
                    <a:gd name="T14" fmla="*/ 256 w 440"/>
                    <a:gd name="T15" fmla="*/ 96 h 520"/>
                    <a:gd name="T16" fmla="*/ 256 w 440"/>
                    <a:gd name="T17" fmla="*/ 96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0" h="520">
                      <a:moveTo>
                        <a:pt x="256" y="96"/>
                      </a:moveTo>
                      <a:lnTo>
                        <a:pt x="256" y="96"/>
                      </a:lnTo>
                      <a:lnTo>
                        <a:pt x="440" y="97"/>
                      </a:lnTo>
                      <a:lnTo>
                        <a:pt x="440" y="520"/>
                      </a:lnTo>
                      <a:lnTo>
                        <a:pt x="0" y="519"/>
                      </a:lnTo>
                      <a:lnTo>
                        <a:pt x="0" y="0"/>
                      </a:lnTo>
                      <a:lnTo>
                        <a:pt x="256" y="0"/>
                      </a:lnTo>
                      <a:lnTo>
                        <a:pt x="256" y="96"/>
                      </a:lnTo>
                      <a:lnTo>
                        <a:pt x="256" y="96"/>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92" name="Freeform 199">
                  <a:extLst>
                    <a:ext uri="{FF2B5EF4-FFF2-40B4-BE49-F238E27FC236}">
                      <a16:creationId xmlns:a16="http://schemas.microsoft.com/office/drawing/2014/main" id="{35610634-D92C-4449-AFF0-72A0791B9FE7}"/>
                    </a:ext>
                  </a:extLst>
                </p:cNvPr>
                <p:cNvSpPr>
                  <a:spLocks/>
                </p:cNvSpPr>
                <p:nvPr/>
              </p:nvSpPr>
              <p:spPr bwMode="auto">
                <a:xfrm>
                  <a:off x="1122" y="1771"/>
                  <a:ext cx="582" cy="416"/>
                </a:xfrm>
                <a:custGeom>
                  <a:avLst/>
                  <a:gdLst>
                    <a:gd name="T0" fmla="*/ 42 w 653"/>
                    <a:gd name="T1" fmla="*/ 0 h 467"/>
                    <a:gd name="T2" fmla="*/ 42 w 653"/>
                    <a:gd name="T3" fmla="*/ 0 h 467"/>
                    <a:gd name="T4" fmla="*/ 115 w 653"/>
                    <a:gd name="T5" fmla="*/ 3 h 467"/>
                    <a:gd name="T6" fmla="*/ 132 w 653"/>
                    <a:gd name="T7" fmla="*/ 63 h 467"/>
                    <a:gd name="T8" fmla="*/ 410 w 653"/>
                    <a:gd name="T9" fmla="*/ 10 h 467"/>
                    <a:gd name="T10" fmla="*/ 622 w 653"/>
                    <a:gd name="T11" fmla="*/ 10 h 467"/>
                    <a:gd name="T12" fmla="*/ 653 w 653"/>
                    <a:gd name="T13" fmla="*/ 58 h 467"/>
                    <a:gd name="T14" fmla="*/ 609 w 653"/>
                    <a:gd name="T15" fmla="*/ 233 h 467"/>
                    <a:gd name="T16" fmla="*/ 638 w 653"/>
                    <a:gd name="T17" fmla="*/ 240 h 467"/>
                    <a:gd name="T18" fmla="*/ 638 w 653"/>
                    <a:gd name="T19" fmla="*/ 467 h 467"/>
                    <a:gd name="T20" fmla="*/ 18 w 653"/>
                    <a:gd name="T21" fmla="*/ 467 h 467"/>
                    <a:gd name="T22" fmla="*/ 0 w 653"/>
                    <a:gd name="T23" fmla="*/ 366 h 467"/>
                    <a:gd name="T24" fmla="*/ 42 w 653"/>
                    <a:gd name="T25" fmla="*/ 0 h 467"/>
                    <a:gd name="T26" fmla="*/ 42 w 653"/>
                    <a:gd name="T27" fmla="*/ 0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3" h="467">
                      <a:moveTo>
                        <a:pt x="42" y="0"/>
                      </a:moveTo>
                      <a:lnTo>
                        <a:pt x="42" y="0"/>
                      </a:lnTo>
                      <a:lnTo>
                        <a:pt x="115" y="3"/>
                      </a:lnTo>
                      <a:lnTo>
                        <a:pt x="132" y="63"/>
                      </a:lnTo>
                      <a:lnTo>
                        <a:pt x="410" y="10"/>
                      </a:lnTo>
                      <a:lnTo>
                        <a:pt x="622" y="10"/>
                      </a:lnTo>
                      <a:lnTo>
                        <a:pt x="653" y="58"/>
                      </a:lnTo>
                      <a:lnTo>
                        <a:pt x="609" y="233"/>
                      </a:lnTo>
                      <a:lnTo>
                        <a:pt x="638" y="240"/>
                      </a:lnTo>
                      <a:lnTo>
                        <a:pt x="638" y="467"/>
                      </a:lnTo>
                      <a:lnTo>
                        <a:pt x="18" y="467"/>
                      </a:lnTo>
                      <a:lnTo>
                        <a:pt x="0" y="366"/>
                      </a:lnTo>
                      <a:lnTo>
                        <a:pt x="42" y="0"/>
                      </a:lnTo>
                      <a:lnTo>
                        <a:pt x="42"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93" name="Freeform 200">
                  <a:extLst>
                    <a:ext uri="{FF2B5EF4-FFF2-40B4-BE49-F238E27FC236}">
                      <a16:creationId xmlns:a16="http://schemas.microsoft.com/office/drawing/2014/main" id="{E4868294-B2B9-874F-BBE3-1511AD110BF3}"/>
                    </a:ext>
                  </a:extLst>
                </p:cNvPr>
                <p:cNvSpPr>
                  <a:spLocks/>
                </p:cNvSpPr>
                <p:nvPr/>
              </p:nvSpPr>
              <p:spPr bwMode="auto">
                <a:xfrm>
                  <a:off x="1122" y="1771"/>
                  <a:ext cx="583" cy="416"/>
                </a:xfrm>
                <a:custGeom>
                  <a:avLst/>
                  <a:gdLst>
                    <a:gd name="T0" fmla="*/ 42 w 654"/>
                    <a:gd name="T1" fmla="*/ 0 h 467"/>
                    <a:gd name="T2" fmla="*/ 42 w 654"/>
                    <a:gd name="T3" fmla="*/ 0 h 467"/>
                    <a:gd name="T4" fmla="*/ 115 w 654"/>
                    <a:gd name="T5" fmla="*/ 3 h 467"/>
                    <a:gd name="T6" fmla="*/ 132 w 654"/>
                    <a:gd name="T7" fmla="*/ 63 h 467"/>
                    <a:gd name="T8" fmla="*/ 410 w 654"/>
                    <a:gd name="T9" fmla="*/ 10 h 467"/>
                    <a:gd name="T10" fmla="*/ 622 w 654"/>
                    <a:gd name="T11" fmla="*/ 10 h 467"/>
                    <a:gd name="T12" fmla="*/ 654 w 654"/>
                    <a:gd name="T13" fmla="*/ 58 h 467"/>
                    <a:gd name="T14" fmla="*/ 609 w 654"/>
                    <a:gd name="T15" fmla="*/ 233 h 467"/>
                    <a:gd name="T16" fmla="*/ 638 w 654"/>
                    <a:gd name="T17" fmla="*/ 240 h 467"/>
                    <a:gd name="T18" fmla="*/ 638 w 654"/>
                    <a:gd name="T19" fmla="*/ 467 h 467"/>
                    <a:gd name="T20" fmla="*/ 18 w 654"/>
                    <a:gd name="T21" fmla="*/ 467 h 467"/>
                    <a:gd name="T22" fmla="*/ 0 w 654"/>
                    <a:gd name="T23" fmla="*/ 366 h 467"/>
                    <a:gd name="T24" fmla="*/ 42 w 654"/>
                    <a:gd name="T25" fmla="*/ 0 h 467"/>
                    <a:gd name="T26" fmla="*/ 42 w 654"/>
                    <a:gd name="T27" fmla="*/ 0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4" h="467">
                      <a:moveTo>
                        <a:pt x="42" y="0"/>
                      </a:moveTo>
                      <a:lnTo>
                        <a:pt x="42" y="0"/>
                      </a:lnTo>
                      <a:lnTo>
                        <a:pt x="115" y="3"/>
                      </a:lnTo>
                      <a:lnTo>
                        <a:pt x="132" y="63"/>
                      </a:lnTo>
                      <a:lnTo>
                        <a:pt x="410" y="10"/>
                      </a:lnTo>
                      <a:lnTo>
                        <a:pt x="622" y="10"/>
                      </a:lnTo>
                      <a:lnTo>
                        <a:pt x="654" y="58"/>
                      </a:lnTo>
                      <a:lnTo>
                        <a:pt x="609" y="233"/>
                      </a:lnTo>
                      <a:lnTo>
                        <a:pt x="638" y="240"/>
                      </a:lnTo>
                      <a:lnTo>
                        <a:pt x="638" y="467"/>
                      </a:lnTo>
                      <a:lnTo>
                        <a:pt x="18" y="467"/>
                      </a:lnTo>
                      <a:lnTo>
                        <a:pt x="0" y="366"/>
                      </a:lnTo>
                      <a:lnTo>
                        <a:pt x="42" y="0"/>
                      </a:lnTo>
                      <a:lnTo>
                        <a:pt x="42"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94" name="Freeform 201">
                  <a:extLst>
                    <a:ext uri="{FF2B5EF4-FFF2-40B4-BE49-F238E27FC236}">
                      <a16:creationId xmlns:a16="http://schemas.microsoft.com/office/drawing/2014/main" id="{F0829C25-58EF-0E4C-B230-740E25FF4F5A}"/>
                    </a:ext>
                  </a:extLst>
                </p:cNvPr>
                <p:cNvSpPr>
                  <a:spLocks/>
                </p:cNvSpPr>
                <p:nvPr/>
              </p:nvSpPr>
              <p:spPr bwMode="auto">
                <a:xfrm>
                  <a:off x="1668" y="1498"/>
                  <a:ext cx="476" cy="689"/>
                </a:xfrm>
                <a:custGeom>
                  <a:avLst/>
                  <a:gdLst>
                    <a:gd name="T0" fmla="*/ 16 w 534"/>
                    <a:gd name="T1" fmla="*/ 0 h 773"/>
                    <a:gd name="T2" fmla="*/ 16 w 534"/>
                    <a:gd name="T3" fmla="*/ 0 h 773"/>
                    <a:gd name="T4" fmla="*/ 111 w 534"/>
                    <a:gd name="T5" fmla="*/ 0 h 773"/>
                    <a:gd name="T6" fmla="*/ 111 w 534"/>
                    <a:gd name="T7" fmla="*/ 128 h 773"/>
                    <a:gd name="T8" fmla="*/ 270 w 534"/>
                    <a:gd name="T9" fmla="*/ 286 h 773"/>
                    <a:gd name="T10" fmla="*/ 237 w 534"/>
                    <a:gd name="T11" fmla="*/ 357 h 773"/>
                    <a:gd name="T12" fmla="*/ 250 w 534"/>
                    <a:gd name="T13" fmla="*/ 389 h 773"/>
                    <a:gd name="T14" fmla="*/ 309 w 534"/>
                    <a:gd name="T15" fmla="*/ 369 h 773"/>
                    <a:gd name="T16" fmla="*/ 393 w 534"/>
                    <a:gd name="T17" fmla="*/ 508 h 773"/>
                    <a:gd name="T18" fmla="*/ 534 w 534"/>
                    <a:gd name="T19" fmla="*/ 467 h 773"/>
                    <a:gd name="T20" fmla="*/ 534 w 534"/>
                    <a:gd name="T21" fmla="*/ 773 h 773"/>
                    <a:gd name="T22" fmla="*/ 278 w 534"/>
                    <a:gd name="T23" fmla="*/ 773 h 773"/>
                    <a:gd name="T24" fmla="*/ 32 w 534"/>
                    <a:gd name="T25" fmla="*/ 773 h 773"/>
                    <a:gd name="T26" fmla="*/ 32 w 534"/>
                    <a:gd name="T27" fmla="*/ 545 h 773"/>
                    <a:gd name="T28" fmla="*/ 0 w 534"/>
                    <a:gd name="T29" fmla="*/ 540 h 773"/>
                    <a:gd name="T30" fmla="*/ 48 w 534"/>
                    <a:gd name="T31" fmla="*/ 364 h 773"/>
                    <a:gd name="T32" fmla="*/ 16 w 534"/>
                    <a:gd name="T33" fmla="*/ 311 h 773"/>
                    <a:gd name="T34" fmla="*/ 16 w 534"/>
                    <a:gd name="T35" fmla="*/ 0 h 773"/>
                    <a:gd name="T36" fmla="*/ 16 w 534"/>
                    <a:gd name="T37"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4" h="773">
                      <a:moveTo>
                        <a:pt x="16" y="0"/>
                      </a:moveTo>
                      <a:lnTo>
                        <a:pt x="16" y="0"/>
                      </a:lnTo>
                      <a:lnTo>
                        <a:pt x="111" y="0"/>
                      </a:lnTo>
                      <a:lnTo>
                        <a:pt x="111" y="128"/>
                      </a:lnTo>
                      <a:lnTo>
                        <a:pt x="270" y="286"/>
                      </a:lnTo>
                      <a:lnTo>
                        <a:pt x="237" y="357"/>
                      </a:lnTo>
                      <a:lnTo>
                        <a:pt x="250" y="389"/>
                      </a:lnTo>
                      <a:lnTo>
                        <a:pt x="309" y="369"/>
                      </a:lnTo>
                      <a:lnTo>
                        <a:pt x="393" y="508"/>
                      </a:lnTo>
                      <a:lnTo>
                        <a:pt x="534" y="467"/>
                      </a:lnTo>
                      <a:lnTo>
                        <a:pt x="534" y="773"/>
                      </a:lnTo>
                      <a:lnTo>
                        <a:pt x="278" y="773"/>
                      </a:lnTo>
                      <a:lnTo>
                        <a:pt x="32" y="773"/>
                      </a:lnTo>
                      <a:lnTo>
                        <a:pt x="32" y="545"/>
                      </a:lnTo>
                      <a:lnTo>
                        <a:pt x="0" y="540"/>
                      </a:lnTo>
                      <a:lnTo>
                        <a:pt x="48" y="364"/>
                      </a:lnTo>
                      <a:lnTo>
                        <a:pt x="16" y="311"/>
                      </a:lnTo>
                      <a:lnTo>
                        <a:pt x="16" y="0"/>
                      </a:lnTo>
                      <a:lnTo>
                        <a:pt x="16"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95" name="Freeform 202">
                  <a:extLst>
                    <a:ext uri="{FF2B5EF4-FFF2-40B4-BE49-F238E27FC236}">
                      <a16:creationId xmlns:a16="http://schemas.microsoft.com/office/drawing/2014/main" id="{E229C82D-FE26-774F-B6BA-2C231A64CB65}"/>
                    </a:ext>
                  </a:extLst>
                </p:cNvPr>
                <p:cNvSpPr>
                  <a:spLocks/>
                </p:cNvSpPr>
                <p:nvPr/>
              </p:nvSpPr>
              <p:spPr bwMode="auto">
                <a:xfrm>
                  <a:off x="1668" y="1498"/>
                  <a:ext cx="476" cy="689"/>
                </a:xfrm>
                <a:custGeom>
                  <a:avLst/>
                  <a:gdLst>
                    <a:gd name="T0" fmla="*/ 16 w 534"/>
                    <a:gd name="T1" fmla="*/ 0 h 773"/>
                    <a:gd name="T2" fmla="*/ 16 w 534"/>
                    <a:gd name="T3" fmla="*/ 0 h 773"/>
                    <a:gd name="T4" fmla="*/ 111 w 534"/>
                    <a:gd name="T5" fmla="*/ 0 h 773"/>
                    <a:gd name="T6" fmla="*/ 111 w 534"/>
                    <a:gd name="T7" fmla="*/ 128 h 773"/>
                    <a:gd name="T8" fmla="*/ 270 w 534"/>
                    <a:gd name="T9" fmla="*/ 286 h 773"/>
                    <a:gd name="T10" fmla="*/ 237 w 534"/>
                    <a:gd name="T11" fmla="*/ 357 h 773"/>
                    <a:gd name="T12" fmla="*/ 250 w 534"/>
                    <a:gd name="T13" fmla="*/ 389 h 773"/>
                    <a:gd name="T14" fmla="*/ 309 w 534"/>
                    <a:gd name="T15" fmla="*/ 369 h 773"/>
                    <a:gd name="T16" fmla="*/ 393 w 534"/>
                    <a:gd name="T17" fmla="*/ 508 h 773"/>
                    <a:gd name="T18" fmla="*/ 534 w 534"/>
                    <a:gd name="T19" fmla="*/ 467 h 773"/>
                    <a:gd name="T20" fmla="*/ 534 w 534"/>
                    <a:gd name="T21" fmla="*/ 773 h 773"/>
                    <a:gd name="T22" fmla="*/ 278 w 534"/>
                    <a:gd name="T23" fmla="*/ 773 h 773"/>
                    <a:gd name="T24" fmla="*/ 32 w 534"/>
                    <a:gd name="T25" fmla="*/ 773 h 773"/>
                    <a:gd name="T26" fmla="*/ 32 w 534"/>
                    <a:gd name="T27" fmla="*/ 545 h 773"/>
                    <a:gd name="T28" fmla="*/ 0 w 534"/>
                    <a:gd name="T29" fmla="*/ 540 h 773"/>
                    <a:gd name="T30" fmla="*/ 48 w 534"/>
                    <a:gd name="T31" fmla="*/ 364 h 773"/>
                    <a:gd name="T32" fmla="*/ 16 w 534"/>
                    <a:gd name="T33" fmla="*/ 311 h 773"/>
                    <a:gd name="T34" fmla="*/ 16 w 534"/>
                    <a:gd name="T35" fmla="*/ 0 h 773"/>
                    <a:gd name="T36" fmla="*/ 16 w 534"/>
                    <a:gd name="T37"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4" h="773">
                      <a:moveTo>
                        <a:pt x="16" y="0"/>
                      </a:moveTo>
                      <a:lnTo>
                        <a:pt x="16" y="0"/>
                      </a:lnTo>
                      <a:lnTo>
                        <a:pt x="111" y="0"/>
                      </a:lnTo>
                      <a:lnTo>
                        <a:pt x="111" y="128"/>
                      </a:lnTo>
                      <a:lnTo>
                        <a:pt x="270" y="286"/>
                      </a:lnTo>
                      <a:lnTo>
                        <a:pt x="237" y="357"/>
                      </a:lnTo>
                      <a:lnTo>
                        <a:pt x="250" y="389"/>
                      </a:lnTo>
                      <a:lnTo>
                        <a:pt x="309" y="369"/>
                      </a:lnTo>
                      <a:lnTo>
                        <a:pt x="393" y="508"/>
                      </a:lnTo>
                      <a:lnTo>
                        <a:pt x="534" y="467"/>
                      </a:lnTo>
                      <a:lnTo>
                        <a:pt x="534" y="773"/>
                      </a:lnTo>
                      <a:lnTo>
                        <a:pt x="278" y="773"/>
                      </a:lnTo>
                      <a:lnTo>
                        <a:pt x="32" y="773"/>
                      </a:lnTo>
                      <a:lnTo>
                        <a:pt x="32" y="545"/>
                      </a:lnTo>
                      <a:lnTo>
                        <a:pt x="0" y="540"/>
                      </a:lnTo>
                      <a:lnTo>
                        <a:pt x="48" y="364"/>
                      </a:lnTo>
                      <a:lnTo>
                        <a:pt x="16" y="311"/>
                      </a:lnTo>
                      <a:lnTo>
                        <a:pt x="16" y="0"/>
                      </a:lnTo>
                      <a:lnTo>
                        <a:pt x="16"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96" name="Freeform 203">
                  <a:extLst>
                    <a:ext uri="{FF2B5EF4-FFF2-40B4-BE49-F238E27FC236}">
                      <a16:creationId xmlns:a16="http://schemas.microsoft.com/office/drawing/2014/main" id="{6E287769-A371-3343-BA21-9A4538A6BC02}"/>
                    </a:ext>
                  </a:extLst>
                </p:cNvPr>
                <p:cNvSpPr>
                  <a:spLocks/>
                </p:cNvSpPr>
                <p:nvPr/>
              </p:nvSpPr>
              <p:spPr bwMode="auto">
                <a:xfrm>
                  <a:off x="1467" y="2187"/>
                  <a:ext cx="451" cy="678"/>
                </a:xfrm>
                <a:custGeom>
                  <a:avLst/>
                  <a:gdLst>
                    <a:gd name="T0" fmla="*/ 0 w 506"/>
                    <a:gd name="T1" fmla="*/ 0 h 760"/>
                    <a:gd name="T2" fmla="*/ 0 w 506"/>
                    <a:gd name="T3" fmla="*/ 0 h 760"/>
                    <a:gd name="T4" fmla="*/ 506 w 506"/>
                    <a:gd name="T5" fmla="*/ 0 h 760"/>
                    <a:gd name="T6" fmla="*/ 506 w 506"/>
                    <a:gd name="T7" fmla="*/ 520 h 760"/>
                    <a:gd name="T8" fmla="*/ 505 w 506"/>
                    <a:gd name="T9" fmla="*/ 637 h 760"/>
                    <a:gd name="T10" fmla="*/ 447 w 506"/>
                    <a:gd name="T11" fmla="*/ 625 h 760"/>
                    <a:gd name="T12" fmla="*/ 467 w 506"/>
                    <a:gd name="T13" fmla="*/ 760 h 760"/>
                    <a:gd name="T14" fmla="*/ 0 w 506"/>
                    <a:gd name="T15" fmla="*/ 323 h 760"/>
                    <a:gd name="T16" fmla="*/ 0 w 506"/>
                    <a:gd name="T17" fmla="*/ 0 h 760"/>
                    <a:gd name="T18" fmla="*/ 0 w 506"/>
                    <a:gd name="T19" fmla="*/ 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6" h="760">
                      <a:moveTo>
                        <a:pt x="0" y="0"/>
                      </a:moveTo>
                      <a:lnTo>
                        <a:pt x="0" y="0"/>
                      </a:lnTo>
                      <a:lnTo>
                        <a:pt x="506" y="0"/>
                      </a:lnTo>
                      <a:lnTo>
                        <a:pt x="506" y="520"/>
                      </a:lnTo>
                      <a:lnTo>
                        <a:pt x="505" y="637"/>
                      </a:lnTo>
                      <a:lnTo>
                        <a:pt x="447" y="625"/>
                      </a:lnTo>
                      <a:lnTo>
                        <a:pt x="467" y="760"/>
                      </a:lnTo>
                      <a:lnTo>
                        <a:pt x="0" y="323"/>
                      </a:lnTo>
                      <a:lnTo>
                        <a:pt x="0" y="0"/>
                      </a:lnTo>
                      <a:lnTo>
                        <a:pt x="0"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97" name="Freeform 204">
                  <a:extLst>
                    <a:ext uri="{FF2B5EF4-FFF2-40B4-BE49-F238E27FC236}">
                      <a16:creationId xmlns:a16="http://schemas.microsoft.com/office/drawing/2014/main" id="{8E9FED62-1FF9-6347-A3CF-6C8C7E4E61EC}"/>
                    </a:ext>
                  </a:extLst>
                </p:cNvPr>
                <p:cNvSpPr>
                  <a:spLocks/>
                </p:cNvSpPr>
                <p:nvPr/>
              </p:nvSpPr>
              <p:spPr bwMode="auto">
                <a:xfrm>
                  <a:off x="1467" y="2187"/>
                  <a:ext cx="451" cy="678"/>
                </a:xfrm>
                <a:custGeom>
                  <a:avLst/>
                  <a:gdLst>
                    <a:gd name="T0" fmla="*/ 0 w 506"/>
                    <a:gd name="T1" fmla="*/ 0 h 760"/>
                    <a:gd name="T2" fmla="*/ 0 w 506"/>
                    <a:gd name="T3" fmla="*/ 0 h 760"/>
                    <a:gd name="T4" fmla="*/ 506 w 506"/>
                    <a:gd name="T5" fmla="*/ 0 h 760"/>
                    <a:gd name="T6" fmla="*/ 506 w 506"/>
                    <a:gd name="T7" fmla="*/ 520 h 760"/>
                    <a:gd name="T8" fmla="*/ 505 w 506"/>
                    <a:gd name="T9" fmla="*/ 637 h 760"/>
                    <a:gd name="T10" fmla="*/ 447 w 506"/>
                    <a:gd name="T11" fmla="*/ 625 h 760"/>
                    <a:gd name="T12" fmla="*/ 467 w 506"/>
                    <a:gd name="T13" fmla="*/ 760 h 760"/>
                    <a:gd name="T14" fmla="*/ 0 w 506"/>
                    <a:gd name="T15" fmla="*/ 323 h 760"/>
                    <a:gd name="T16" fmla="*/ 0 w 506"/>
                    <a:gd name="T17" fmla="*/ 0 h 760"/>
                    <a:gd name="T18" fmla="*/ 0 w 506"/>
                    <a:gd name="T19" fmla="*/ 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6" h="760">
                      <a:moveTo>
                        <a:pt x="0" y="0"/>
                      </a:moveTo>
                      <a:lnTo>
                        <a:pt x="0" y="0"/>
                      </a:lnTo>
                      <a:lnTo>
                        <a:pt x="506" y="0"/>
                      </a:lnTo>
                      <a:lnTo>
                        <a:pt x="506" y="520"/>
                      </a:lnTo>
                      <a:lnTo>
                        <a:pt x="505" y="637"/>
                      </a:lnTo>
                      <a:lnTo>
                        <a:pt x="447" y="625"/>
                      </a:lnTo>
                      <a:lnTo>
                        <a:pt x="467" y="760"/>
                      </a:lnTo>
                      <a:lnTo>
                        <a:pt x="0" y="323"/>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grpSp>
          <p:sp>
            <p:nvSpPr>
              <p:cNvPr id="180" name="Freeform 206">
                <a:extLst>
                  <a:ext uri="{FF2B5EF4-FFF2-40B4-BE49-F238E27FC236}">
                    <a16:creationId xmlns:a16="http://schemas.microsoft.com/office/drawing/2014/main" id="{08981D5C-A46B-FF42-ACF3-E7EFFA16FB40}"/>
                  </a:ext>
                </a:extLst>
              </p:cNvPr>
              <p:cNvSpPr>
                <a:spLocks/>
              </p:cNvSpPr>
              <p:nvPr/>
            </p:nvSpPr>
            <p:spPr bwMode="auto">
              <a:xfrm>
                <a:off x="1122" y="1498"/>
                <a:ext cx="559" cy="333"/>
              </a:xfrm>
              <a:custGeom>
                <a:avLst/>
                <a:gdLst>
                  <a:gd name="T0" fmla="*/ 140 w 627"/>
                  <a:gd name="T1" fmla="*/ 0 h 373"/>
                  <a:gd name="T2" fmla="*/ 140 w 627"/>
                  <a:gd name="T3" fmla="*/ 0 h 373"/>
                  <a:gd name="T4" fmla="*/ 163 w 627"/>
                  <a:gd name="T5" fmla="*/ 110 h 373"/>
                  <a:gd name="T6" fmla="*/ 150 w 627"/>
                  <a:gd name="T7" fmla="*/ 135 h 373"/>
                  <a:gd name="T8" fmla="*/ 0 w 627"/>
                  <a:gd name="T9" fmla="*/ 112 h 373"/>
                  <a:gd name="T10" fmla="*/ 47 w 627"/>
                  <a:gd name="T11" fmla="*/ 309 h 373"/>
                  <a:gd name="T12" fmla="*/ 118 w 627"/>
                  <a:gd name="T13" fmla="*/ 314 h 373"/>
                  <a:gd name="T14" fmla="*/ 132 w 627"/>
                  <a:gd name="T15" fmla="*/ 373 h 373"/>
                  <a:gd name="T16" fmla="*/ 418 w 627"/>
                  <a:gd name="T17" fmla="*/ 319 h 373"/>
                  <a:gd name="T18" fmla="*/ 626 w 627"/>
                  <a:gd name="T19" fmla="*/ 319 h 373"/>
                  <a:gd name="T20" fmla="*/ 627 w 627"/>
                  <a:gd name="T21" fmla="*/ 0 h 373"/>
                  <a:gd name="T22" fmla="*/ 140 w 627"/>
                  <a:gd name="T23" fmla="*/ 0 h 373"/>
                  <a:gd name="T24" fmla="*/ 140 w 627"/>
                  <a:gd name="T25"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7" h="373">
                    <a:moveTo>
                      <a:pt x="140" y="0"/>
                    </a:moveTo>
                    <a:lnTo>
                      <a:pt x="140" y="0"/>
                    </a:lnTo>
                    <a:lnTo>
                      <a:pt x="163" y="110"/>
                    </a:lnTo>
                    <a:lnTo>
                      <a:pt x="150" y="135"/>
                    </a:lnTo>
                    <a:lnTo>
                      <a:pt x="0" y="112"/>
                    </a:lnTo>
                    <a:lnTo>
                      <a:pt x="47" y="309"/>
                    </a:lnTo>
                    <a:lnTo>
                      <a:pt x="118" y="314"/>
                    </a:lnTo>
                    <a:lnTo>
                      <a:pt x="132" y="373"/>
                    </a:lnTo>
                    <a:lnTo>
                      <a:pt x="418" y="319"/>
                    </a:lnTo>
                    <a:lnTo>
                      <a:pt x="626" y="319"/>
                    </a:lnTo>
                    <a:lnTo>
                      <a:pt x="627" y="0"/>
                    </a:lnTo>
                    <a:lnTo>
                      <a:pt x="140" y="0"/>
                    </a:lnTo>
                    <a:lnTo>
                      <a:pt x="140"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1" name="Freeform 207">
                <a:extLst>
                  <a:ext uri="{FF2B5EF4-FFF2-40B4-BE49-F238E27FC236}">
                    <a16:creationId xmlns:a16="http://schemas.microsoft.com/office/drawing/2014/main" id="{F1DFB9D2-3813-B84C-A11D-3776E218D2EF}"/>
                  </a:ext>
                </a:extLst>
              </p:cNvPr>
              <p:cNvSpPr>
                <a:spLocks/>
              </p:cNvSpPr>
              <p:nvPr/>
            </p:nvSpPr>
            <p:spPr bwMode="auto">
              <a:xfrm>
                <a:off x="1122" y="1498"/>
                <a:ext cx="559" cy="333"/>
              </a:xfrm>
              <a:custGeom>
                <a:avLst/>
                <a:gdLst>
                  <a:gd name="T0" fmla="*/ 140 w 627"/>
                  <a:gd name="T1" fmla="*/ 0 h 373"/>
                  <a:gd name="T2" fmla="*/ 140 w 627"/>
                  <a:gd name="T3" fmla="*/ 0 h 373"/>
                  <a:gd name="T4" fmla="*/ 163 w 627"/>
                  <a:gd name="T5" fmla="*/ 110 h 373"/>
                  <a:gd name="T6" fmla="*/ 150 w 627"/>
                  <a:gd name="T7" fmla="*/ 135 h 373"/>
                  <a:gd name="T8" fmla="*/ 0 w 627"/>
                  <a:gd name="T9" fmla="*/ 112 h 373"/>
                  <a:gd name="T10" fmla="*/ 47 w 627"/>
                  <a:gd name="T11" fmla="*/ 309 h 373"/>
                  <a:gd name="T12" fmla="*/ 118 w 627"/>
                  <a:gd name="T13" fmla="*/ 314 h 373"/>
                  <a:gd name="T14" fmla="*/ 132 w 627"/>
                  <a:gd name="T15" fmla="*/ 373 h 373"/>
                  <a:gd name="T16" fmla="*/ 418 w 627"/>
                  <a:gd name="T17" fmla="*/ 319 h 373"/>
                  <a:gd name="T18" fmla="*/ 626 w 627"/>
                  <a:gd name="T19" fmla="*/ 319 h 373"/>
                  <a:gd name="T20" fmla="*/ 627 w 627"/>
                  <a:gd name="T21" fmla="*/ 0 h 373"/>
                  <a:gd name="T22" fmla="*/ 140 w 627"/>
                  <a:gd name="T23" fmla="*/ 0 h 373"/>
                  <a:gd name="T24" fmla="*/ 140 w 627"/>
                  <a:gd name="T25"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7" h="373">
                    <a:moveTo>
                      <a:pt x="140" y="0"/>
                    </a:moveTo>
                    <a:lnTo>
                      <a:pt x="140" y="0"/>
                    </a:lnTo>
                    <a:lnTo>
                      <a:pt x="163" y="110"/>
                    </a:lnTo>
                    <a:lnTo>
                      <a:pt x="150" y="135"/>
                    </a:lnTo>
                    <a:lnTo>
                      <a:pt x="0" y="112"/>
                    </a:lnTo>
                    <a:lnTo>
                      <a:pt x="47" y="309"/>
                    </a:lnTo>
                    <a:lnTo>
                      <a:pt x="118" y="314"/>
                    </a:lnTo>
                    <a:lnTo>
                      <a:pt x="132" y="373"/>
                    </a:lnTo>
                    <a:lnTo>
                      <a:pt x="418" y="319"/>
                    </a:lnTo>
                    <a:lnTo>
                      <a:pt x="626" y="319"/>
                    </a:lnTo>
                    <a:lnTo>
                      <a:pt x="627" y="0"/>
                    </a:lnTo>
                    <a:lnTo>
                      <a:pt x="140" y="0"/>
                    </a:lnTo>
                    <a:lnTo>
                      <a:pt x="14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2" name="Freeform 208">
                <a:extLst>
                  <a:ext uri="{FF2B5EF4-FFF2-40B4-BE49-F238E27FC236}">
                    <a16:creationId xmlns:a16="http://schemas.microsoft.com/office/drawing/2014/main" id="{90DCBC35-64FE-9040-A81B-C72836080CBB}"/>
                  </a:ext>
                </a:extLst>
              </p:cNvPr>
              <p:cNvSpPr>
                <a:spLocks/>
              </p:cNvSpPr>
              <p:nvPr/>
            </p:nvSpPr>
            <p:spPr bwMode="auto">
              <a:xfrm>
                <a:off x="1122" y="2187"/>
                <a:ext cx="808" cy="844"/>
              </a:xfrm>
              <a:custGeom>
                <a:avLst/>
                <a:gdLst>
                  <a:gd name="T0" fmla="*/ 21 w 907"/>
                  <a:gd name="T1" fmla="*/ 0 h 947"/>
                  <a:gd name="T2" fmla="*/ 21 w 907"/>
                  <a:gd name="T3" fmla="*/ 0 h 947"/>
                  <a:gd name="T4" fmla="*/ 390 w 907"/>
                  <a:gd name="T5" fmla="*/ 0 h 947"/>
                  <a:gd name="T6" fmla="*/ 390 w 907"/>
                  <a:gd name="T7" fmla="*/ 322 h 947"/>
                  <a:gd name="T8" fmla="*/ 865 w 907"/>
                  <a:gd name="T9" fmla="*/ 766 h 947"/>
                  <a:gd name="T10" fmla="*/ 907 w 907"/>
                  <a:gd name="T11" fmla="*/ 818 h 947"/>
                  <a:gd name="T12" fmla="*/ 886 w 907"/>
                  <a:gd name="T13" fmla="*/ 947 h 947"/>
                  <a:gd name="T14" fmla="*/ 648 w 907"/>
                  <a:gd name="T15" fmla="*/ 947 h 947"/>
                  <a:gd name="T16" fmla="*/ 437 w 907"/>
                  <a:gd name="T17" fmla="*/ 787 h 947"/>
                  <a:gd name="T18" fmla="*/ 363 w 907"/>
                  <a:gd name="T19" fmla="*/ 787 h 947"/>
                  <a:gd name="T20" fmla="*/ 183 w 907"/>
                  <a:gd name="T21" fmla="*/ 490 h 947"/>
                  <a:gd name="T22" fmla="*/ 58 w 907"/>
                  <a:gd name="T23" fmla="*/ 308 h 947"/>
                  <a:gd name="T24" fmla="*/ 73 w 907"/>
                  <a:gd name="T25" fmla="*/ 238 h 947"/>
                  <a:gd name="T26" fmla="*/ 0 w 907"/>
                  <a:gd name="T27" fmla="*/ 145 h 947"/>
                  <a:gd name="T28" fmla="*/ 21 w 907"/>
                  <a:gd name="T29" fmla="*/ 0 h 947"/>
                  <a:gd name="T30" fmla="*/ 21 w 907"/>
                  <a:gd name="T31"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7" h="947">
                    <a:moveTo>
                      <a:pt x="21" y="0"/>
                    </a:moveTo>
                    <a:lnTo>
                      <a:pt x="21" y="0"/>
                    </a:lnTo>
                    <a:lnTo>
                      <a:pt x="390" y="0"/>
                    </a:lnTo>
                    <a:lnTo>
                      <a:pt x="390" y="322"/>
                    </a:lnTo>
                    <a:lnTo>
                      <a:pt x="865" y="766"/>
                    </a:lnTo>
                    <a:lnTo>
                      <a:pt x="907" y="818"/>
                    </a:lnTo>
                    <a:lnTo>
                      <a:pt x="886" y="947"/>
                    </a:lnTo>
                    <a:lnTo>
                      <a:pt x="648" y="947"/>
                    </a:lnTo>
                    <a:lnTo>
                      <a:pt x="437" y="787"/>
                    </a:lnTo>
                    <a:lnTo>
                      <a:pt x="363" y="787"/>
                    </a:lnTo>
                    <a:lnTo>
                      <a:pt x="183" y="490"/>
                    </a:lnTo>
                    <a:lnTo>
                      <a:pt x="58" y="308"/>
                    </a:lnTo>
                    <a:lnTo>
                      <a:pt x="73" y="238"/>
                    </a:lnTo>
                    <a:lnTo>
                      <a:pt x="0" y="145"/>
                    </a:lnTo>
                    <a:lnTo>
                      <a:pt x="21" y="0"/>
                    </a:lnTo>
                    <a:lnTo>
                      <a:pt x="21"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3" name="Freeform 209">
                <a:extLst>
                  <a:ext uri="{FF2B5EF4-FFF2-40B4-BE49-F238E27FC236}">
                    <a16:creationId xmlns:a16="http://schemas.microsoft.com/office/drawing/2014/main" id="{2AC8A49B-7E27-E64D-BA8F-84BDA04B0FF3}"/>
                  </a:ext>
                </a:extLst>
              </p:cNvPr>
              <p:cNvSpPr>
                <a:spLocks/>
              </p:cNvSpPr>
              <p:nvPr/>
            </p:nvSpPr>
            <p:spPr bwMode="auto">
              <a:xfrm>
                <a:off x="1122" y="2187"/>
                <a:ext cx="808" cy="844"/>
              </a:xfrm>
              <a:custGeom>
                <a:avLst/>
                <a:gdLst>
                  <a:gd name="T0" fmla="*/ 21 w 907"/>
                  <a:gd name="T1" fmla="*/ 0 h 947"/>
                  <a:gd name="T2" fmla="*/ 21 w 907"/>
                  <a:gd name="T3" fmla="*/ 0 h 947"/>
                  <a:gd name="T4" fmla="*/ 390 w 907"/>
                  <a:gd name="T5" fmla="*/ 0 h 947"/>
                  <a:gd name="T6" fmla="*/ 390 w 907"/>
                  <a:gd name="T7" fmla="*/ 322 h 947"/>
                  <a:gd name="T8" fmla="*/ 865 w 907"/>
                  <a:gd name="T9" fmla="*/ 766 h 947"/>
                  <a:gd name="T10" fmla="*/ 907 w 907"/>
                  <a:gd name="T11" fmla="*/ 818 h 947"/>
                  <a:gd name="T12" fmla="*/ 886 w 907"/>
                  <a:gd name="T13" fmla="*/ 947 h 947"/>
                  <a:gd name="T14" fmla="*/ 648 w 907"/>
                  <a:gd name="T15" fmla="*/ 947 h 947"/>
                  <a:gd name="T16" fmla="*/ 437 w 907"/>
                  <a:gd name="T17" fmla="*/ 787 h 947"/>
                  <a:gd name="T18" fmla="*/ 363 w 907"/>
                  <a:gd name="T19" fmla="*/ 787 h 947"/>
                  <a:gd name="T20" fmla="*/ 183 w 907"/>
                  <a:gd name="T21" fmla="*/ 490 h 947"/>
                  <a:gd name="T22" fmla="*/ 58 w 907"/>
                  <a:gd name="T23" fmla="*/ 308 h 947"/>
                  <a:gd name="T24" fmla="*/ 73 w 907"/>
                  <a:gd name="T25" fmla="*/ 238 h 947"/>
                  <a:gd name="T26" fmla="*/ 0 w 907"/>
                  <a:gd name="T27" fmla="*/ 145 h 947"/>
                  <a:gd name="T28" fmla="*/ 21 w 907"/>
                  <a:gd name="T29" fmla="*/ 0 h 947"/>
                  <a:gd name="T30" fmla="*/ 21 w 907"/>
                  <a:gd name="T31"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7" h="947">
                    <a:moveTo>
                      <a:pt x="21" y="0"/>
                    </a:moveTo>
                    <a:lnTo>
                      <a:pt x="21" y="0"/>
                    </a:lnTo>
                    <a:lnTo>
                      <a:pt x="390" y="0"/>
                    </a:lnTo>
                    <a:lnTo>
                      <a:pt x="390" y="322"/>
                    </a:lnTo>
                    <a:lnTo>
                      <a:pt x="865" y="766"/>
                    </a:lnTo>
                    <a:lnTo>
                      <a:pt x="907" y="818"/>
                    </a:lnTo>
                    <a:lnTo>
                      <a:pt x="886" y="947"/>
                    </a:lnTo>
                    <a:lnTo>
                      <a:pt x="648" y="947"/>
                    </a:lnTo>
                    <a:lnTo>
                      <a:pt x="437" y="787"/>
                    </a:lnTo>
                    <a:lnTo>
                      <a:pt x="363" y="787"/>
                    </a:lnTo>
                    <a:lnTo>
                      <a:pt x="183" y="490"/>
                    </a:lnTo>
                    <a:lnTo>
                      <a:pt x="58" y="308"/>
                    </a:lnTo>
                    <a:lnTo>
                      <a:pt x="73" y="238"/>
                    </a:lnTo>
                    <a:lnTo>
                      <a:pt x="0" y="145"/>
                    </a:lnTo>
                    <a:lnTo>
                      <a:pt x="21" y="0"/>
                    </a:lnTo>
                    <a:lnTo>
                      <a:pt x="21"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4" name="Freeform 210">
                <a:extLst>
                  <a:ext uri="{FF2B5EF4-FFF2-40B4-BE49-F238E27FC236}">
                    <a16:creationId xmlns:a16="http://schemas.microsoft.com/office/drawing/2014/main" id="{A8E59124-8188-274B-9108-EE2395584D42}"/>
                  </a:ext>
                </a:extLst>
              </p:cNvPr>
              <p:cNvSpPr>
                <a:spLocks/>
              </p:cNvSpPr>
              <p:nvPr/>
            </p:nvSpPr>
            <p:spPr bwMode="auto">
              <a:xfrm>
                <a:off x="4518" y="2140"/>
                <a:ext cx="440" cy="261"/>
              </a:xfrm>
              <a:custGeom>
                <a:avLst/>
                <a:gdLst>
                  <a:gd name="T0" fmla="*/ 0 w 494"/>
                  <a:gd name="T1" fmla="*/ 55 h 293"/>
                  <a:gd name="T2" fmla="*/ 0 w 494"/>
                  <a:gd name="T3" fmla="*/ 55 h 293"/>
                  <a:gd name="T4" fmla="*/ 71 w 494"/>
                  <a:gd name="T5" fmla="*/ 0 h 293"/>
                  <a:gd name="T6" fmla="*/ 72 w 494"/>
                  <a:gd name="T7" fmla="*/ 50 h 293"/>
                  <a:gd name="T8" fmla="*/ 441 w 494"/>
                  <a:gd name="T9" fmla="*/ 48 h 293"/>
                  <a:gd name="T10" fmla="*/ 494 w 494"/>
                  <a:gd name="T11" fmla="*/ 138 h 293"/>
                  <a:gd name="T12" fmla="*/ 463 w 494"/>
                  <a:gd name="T13" fmla="*/ 168 h 293"/>
                  <a:gd name="T14" fmla="*/ 491 w 494"/>
                  <a:gd name="T15" fmla="*/ 238 h 293"/>
                  <a:gd name="T16" fmla="*/ 469 w 494"/>
                  <a:gd name="T17" fmla="*/ 268 h 293"/>
                  <a:gd name="T18" fmla="*/ 375 w 494"/>
                  <a:gd name="T19" fmla="*/ 268 h 293"/>
                  <a:gd name="T20" fmla="*/ 375 w 494"/>
                  <a:gd name="T21" fmla="*/ 292 h 293"/>
                  <a:gd name="T22" fmla="*/ 0 w 494"/>
                  <a:gd name="T23" fmla="*/ 293 h 293"/>
                  <a:gd name="T24" fmla="*/ 0 w 494"/>
                  <a:gd name="T25" fmla="*/ 55 h 293"/>
                  <a:gd name="T26" fmla="*/ 0 w 494"/>
                  <a:gd name="T27" fmla="*/ 5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4" h="293">
                    <a:moveTo>
                      <a:pt x="0" y="55"/>
                    </a:moveTo>
                    <a:lnTo>
                      <a:pt x="0" y="55"/>
                    </a:lnTo>
                    <a:lnTo>
                      <a:pt x="71" y="0"/>
                    </a:lnTo>
                    <a:lnTo>
                      <a:pt x="72" y="50"/>
                    </a:lnTo>
                    <a:lnTo>
                      <a:pt x="441" y="48"/>
                    </a:lnTo>
                    <a:lnTo>
                      <a:pt x="494" y="138"/>
                    </a:lnTo>
                    <a:lnTo>
                      <a:pt x="463" y="168"/>
                    </a:lnTo>
                    <a:lnTo>
                      <a:pt x="491" y="238"/>
                    </a:lnTo>
                    <a:lnTo>
                      <a:pt x="469" y="268"/>
                    </a:lnTo>
                    <a:lnTo>
                      <a:pt x="375" y="268"/>
                    </a:lnTo>
                    <a:lnTo>
                      <a:pt x="375" y="292"/>
                    </a:lnTo>
                    <a:lnTo>
                      <a:pt x="0" y="293"/>
                    </a:lnTo>
                    <a:lnTo>
                      <a:pt x="0" y="55"/>
                    </a:lnTo>
                    <a:lnTo>
                      <a:pt x="0" y="55"/>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5" name="Freeform 211">
                <a:extLst>
                  <a:ext uri="{FF2B5EF4-FFF2-40B4-BE49-F238E27FC236}">
                    <a16:creationId xmlns:a16="http://schemas.microsoft.com/office/drawing/2014/main" id="{7778C22B-D759-9142-84B1-3D350D653506}"/>
                  </a:ext>
                </a:extLst>
              </p:cNvPr>
              <p:cNvSpPr>
                <a:spLocks/>
              </p:cNvSpPr>
              <p:nvPr/>
            </p:nvSpPr>
            <p:spPr bwMode="auto">
              <a:xfrm>
                <a:off x="4518" y="2140"/>
                <a:ext cx="440" cy="261"/>
              </a:xfrm>
              <a:custGeom>
                <a:avLst/>
                <a:gdLst>
                  <a:gd name="T0" fmla="*/ 0 w 494"/>
                  <a:gd name="T1" fmla="*/ 55 h 293"/>
                  <a:gd name="T2" fmla="*/ 0 w 494"/>
                  <a:gd name="T3" fmla="*/ 55 h 293"/>
                  <a:gd name="T4" fmla="*/ 71 w 494"/>
                  <a:gd name="T5" fmla="*/ 0 h 293"/>
                  <a:gd name="T6" fmla="*/ 72 w 494"/>
                  <a:gd name="T7" fmla="*/ 50 h 293"/>
                  <a:gd name="T8" fmla="*/ 441 w 494"/>
                  <a:gd name="T9" fmla="*/ 48 h 293"/>
                  <a:gd name="T10" fmla="*/ 494 w 494"/>
                  <a:gd name="T11" fmla="*/ 138 h 293"/>
                  <a:gd name="T12" fmla="*/ 463 w 494"/>
                  <a:gd name="T13" fmla="*/ 168 h 293"/>
                  <a:gd name="T14" fmla="*/ 491 w 494"/>
                  <a:gd name="T15" fmla="*/ 238 h 293"/>
                  <a:gd name="T16" fmla="*/ 469 w 494"/>
                  <a:gd name="T17" fmla="*/ 268 h 293"/>
                  <a:gd name="T18" fmla="*/ 375 w 494"/>
                  <a:gd name="T19" fmla="*/ 268 h 293"/>
                  <a:gd name="T20" fmla="*/ 375 w 494"/>
                  <a:gd name="T21" fmla="*/ 292 h 293"/>
                  <a:gd name="T22" fmla="*/ 0 w 494"/>
                  <a:gd name="T23" fmla="*/ 293 h 293"/>
                  <a:gd name="T24" fmla="*/ 0 w 494"/>
                  <a:gd name="T25" fmla="*/ 55 h 293"/>
                  <a:gd name="T26" fmla="*/ 0 w 494"/>
                  <a:gd name="T27" fmla="*/ 5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4" h="293">
                    <a:moveTo>
                      <a:pt x="0" y="55"/>
                    </a:moveTo>
                    <a:lnTo>
                      <a:pt x="0" y="55"/>
                    </a:lnTo>
                    <a:lnTo>
                      <a:pt x="71" y="0"/>
                    </a:lnTo>
                    <a:lnTo>
                      <a:pt x="72" y="50"/>
                    </a:lnTo>
                    <a:lnTo>
                      <a:pt x="441" y="48"/>
                    </a:lnTo>
                    <a:lnTo>
                      <a:pt x="494" y="138"/>
                    </a:lnTo>
                    <a:lnTo>
                      <a:pt x="463" y="168"/>
                    </a:lnTo>
                    <a:lnTo>
                      <a:pt x="491" y="238"/>
                    </a:lnTo>
                    <a:lnTo>
                      <a:pt x="469" y="268"/>
                    </a:lnTo>
                    <a:lnTo>
                      <a:pt x="375" y="268"/>
                    </a:lnTo>
                    <a:lnTo>
                      <a:pt x="375" y="292"/>
                    </a:lnTo>
                    <a:lnTo>
                      <a:pt x="0" y="293"/>
                    </a:lnTo>
                    <a:lnTo>
                      <a:pt x="0" y="55"/>
                    </a:lnTo>
                    <a:lnTo>
                      <a:pt x="0" y="55"/>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6" name="Freeform 212">
                <a:extLst>
                  <a:ext uri="{FF2B5EF4-FFF2-40B4-BE49-F238E27FC236}">
                    <a16:creationId xmlns:a16="http://schemas.microsoft.com/office/drawing/2014/main" id="{7836250D-7C19-3C4A-B7C4-E9B84636E47E}"/>
                  </a:ext>
                </a:extLst>
              </p:cNvPr>
              <p:cNvSpPr>
                <a:spLocks/>
              </p:cNvSpPr>
              <p:nvPr/>
            </p:nvSpPr>
            <p:spPr bwMode="auto">
              <a:xfrm>
                <a:off x="3320" y="2318"/>
                <a:ext cx="534" cy="440"/>
              </a:xfrm>
              <a:custGeom>
                <a:avLst/>
                <a:gdLst>
                  <a:gd name="T0" fmla="*/ 0 w 600"/>
                  <a:gd name="T1" fmla="*/ 0 h 493"/>
                  <a:gd name="T2" fmla="*/ 0 w 600"/>
                  <a:gd name="T3" fmla="*/ 0 h 493"/>
                  <a:gd name="T4" fmla="*/ 395 w 600"/>
                  <a:gd name="T5" fmla="*/ 0 h 493"/>
                  <a:gd name="T6" fmla="*/ 390 w 600"/>
                  <a:gd name="T7" fmla="*/ 65 h 493"/>
                  <a:gd name="T8" fmla="*/ 461 w 600"/>
                  <a:gd name="T9" fmla="*/ 177 h 493"/>
                  <a:gd name="T10" fmla="*/ 498 w 600"/>
                  <a:gd name="T11" fmla="*/ 204 h 493"/>
                  <a:gd name="T12" fmla="*/ 476 w 600"/>
                  <a:gd name="T13" fmla="*/ 239 h 493"/>
                  <a:gd name="T14" fmla="*/ 561 w 600"/>
                  <a:gd name="T15" fmla="*/ 361 h 493"/>
                  <a:gd name="T16" fmla="*/ 600 w 600"/>
                  <a:gd name="T17" fmla="*/ 373 h 493"/>
                  <a:gd name="T18" fmla="*/ 558 w 600"/>
                  <a:gd name="T19" fmla="*/ 493 h 493"/>
                  <a:gd name="T20" fmla="*/ 496 w 600"/>
                  <a:gd name="T21" fmla="*/ 492 h 493"/>
                  <a:gd name="T22" fmla="*/ 511 w 600"/>
                  <a:gd name="T23" fmla="*/ 440 h 493"/>
                  <a:gd name="T24" fmla="*/ 113 w 600"/>
                  <a:gd name="T25" fmla="*/ 440 h 493"/>
                  <a:gd name="T26" fmla="*/ 94 w 600"/>
                  <a:gd name="T27" fmla="*/ 386 h 493"/>
                  <a:gd name="T28" fmla="*/ 94 w 600"/>
                  <a:gd name="T29" fmla="*/ 156 h 493"/>
                  <a:gd name="T30" fmla="*/ 52 w 600"/>
                  <a:gd name="T31" fmla="*/ 119 h 493"/>
                  <a:gd name="T32" fmla="*/ 78 w 600"/>
                  <a:gd name="T33" fmla="*/ 92 h 493"/>
                  <a:gd name="T34" fmla="*/ 0 w 600"/>
                  <a:gd name="T35" fmla="*/ 0 h 493"/>
                  <a:gd name="T36" fmla="*/ 0 w 600"/>
                  <a:gd name="T37"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0" h="493">
                    <a:moveTo>
                      <a:pt x="0" y="0"/>
                    </a:moveTo>
                    <a:lnTo>
                      <a:pt x="0" y="0"/>
                    </a:lnTo>
                    <a:lnTo>
                      <a:pt x="395" y="0"/>
                    </a:lnTo>
                    <a:lnTo>
                      <a:pt x="390" y="65"/>
                    </a:lnTo>
                    <a:lnTo>
                      <a:pt x="461" y="177"/>
                    </a:lnTo>
                    <a:lnTo>
                      <a:pt x="498" y="204"/>
                    </a:lnTo>
                    <a:lnTo>
                      <a:pt x="476" y="239"/>
                    </a:lnTo>
                    <a:lnTo>
                      <a:pt x="561" y="361"/>
                    </a:lnTo>
                    <a:lnTo>
                      <a:pt x="600" y="373"/>
                    </a:lnTo>
                    <a:lnTo>
                      <a:pt x="558" y="493"/>
                    </a:lnTo>
                    <a:lnTo>
                      <a:pt x="496" y="492"/>
                    </a:lnTo>
                    <a:lnTo>
                      <a:pt x="511" y="440"/>
                    </a:lnTo>
                    <a:lnTo>
                      <a:pt x="113" y="440"/>
                    </a:lnTo>
                    <a:lnTo>
                      <a:pt x="94" y="386"/>
                    </a:lnTo>
                    <a:lnTo>
                      <a:pt x="94" y="156"/>
                    </a:lnTo>
                    <a:lnTo>
                      <a:pt x="52" y="119"/>
                    </a:lnTo>
                    <a:lnTo>
                      <a:pt x="78" y="92"/>
                    </a:lnTo>
                    <a:lnTo>
                      <a:pt x="0" y="0"/>
                    </a:lnTo>
                    <a:lnTo>
                      <a:pt x="0"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7" name="Freeform 213">
                <a:extLst>
                  <a:ext uri="{FF2B5EF4-FFF2-40B4-BE49-F238E27FC236}">
                    <a16:creationId xmlns:a16="http://schemas.microsoft.com/office/drawing/2014/main" id="{EF796F18-7DA8-AD45-9CD6-0E6410488C74}"/>
                  </a:ext>
                </a:extLst>
              </p:cNvPr>
              <p:cNvSpPr>
                <a:spLocks/>
              </p:cNvSpPr>
              <p:nvPr/>
            </p:nvSpPr>
            <p:spPr bwMode="auto">
              <a:xfrm>
                <a:off x="3320" y="2318"/>
                <a:ext cx="534" cy="440"/>
              </a:xfrm>
              <a:custGeom>
                <a:avLst/>
                <a:gdLst>
                  <a:gd name="T0" fmla="*/ 0 w 600"/>
                  <a:gd name="T1" fmla="*/ 0 h 493"/>
                  <a:gd name="T2" fmla="*/ 0 w 600"/>
                  <a:gd name="T3" fmla="*/ 0 h 493"/>
                  <a:gd name="T4" fmla="*/ 395 w 600"/>
                  <a:gd name="T5" fmla="*/ 0 h 493"/>
                  <a:gd name="T6" fmla="*/ 390 w 600"/>
                  <a:gd name="T7" fmla="*/ 65 h 493"/>
                  <a:gd name="T8" fmla="*/ 461 w 600"/>
                  <a:gd name="T9" fmla="*/ 177 h 493"/>
                  <a:gd name="T10" fmla="*/ 498 w 600"/>
                  <a:gd name="T11" fmla="*/ 204 h 493"/>
                  <a:gd name="T12" fmla="*/ 476 w 600"/>
                  <a:gd name="T13" fmla="*/ 239 h 493"/>
                  <a:gd name="T14" fmla="*/ 561 w 600"/>
                  <a:gd name="T15" fmla="*/ 361 h 493"/>
                  <a:gd name="T16" fmla="*/ 600 w 600"/>
                  <a:gd name="T17" fmla="*/ 373 h 493"/>
                  <a:gd name="T18" fmla="*/ 558 w 600"/>
                  <a:gd name="T19" fmla="*/ 493 h 493"/>
                  <a:gd name="T20" fmla="*/ 496 w 600"/>
                  <a:gd name="T21" fmla="*/ 492 h 493"/>
                  <a:gd name="T22" fmla="*/ 511 w 600"/>
                  <a:gd name="T23" fmla="*/ 440 h 493"/>
                  <a:gd name="T24" fmla="*/ 113 w 600"/>
                  <a:gd name="T25" fmla="*/ 440 h 493"/>
                  <a:gd name="T26" fmla="*/ 94 w 600"/>
                  <a:gd name="T27" fmla="*/ 386 h 493"/>
                  <a:gd name="T28" fmla="*/ 94 w 600"/>
                  <a:gd name="T29" fmla="*/ 156 h 493"/>
                  <a:gd name="T30" fmla="*/ 52 w 600"/>
                  <a:gd name="T31" fmla="*/ 119 h 493"/>
                  <a:gd name="T32" fmla="*/ 78 w 600"/>
                  <a:gd name="T33" fmla="*/ 92 h 493"/>
                  <a:gd name="T34" fmla="*/ 0 w 600"/>
                  <a:gd name="T35" fmla="*/ 0 h 493"/>
                  <a:gd name="T36" fmla="*/ 0 w 600"/>
                  <a:gd name="T37"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0" h="493">
                    <a:moveTo>
                      <a:pt x="0" y="0"/>
                    </a:moveTo>
                    <a:lnTo>
                      <a:pt x="0" y="0"/>
                    </a:lnTo>
                    <a:lnTo>
                      <a:pt x="395" y="0"/>
                    </a:lnTo>
                    <a:lnTo>
                      <a:pt x="390" y="65"/>
                    </a:lnTo>
                    <a:lnTo>
                      <a:pt x="461" y="177"/>
                    </a:lnTo>
                    <a:lnTo>
                      <a:pt x="498" y="204"/>
                    </a:lnTo>
                    <a:lnTo>
                      <a:pt x="476" y="239"/>
                    </a:lnTo>
                    <a:lnTo>
                      <a:pt x="561" y="361"/>
                    </a:lnTo>
                    <a:lnTo>
                      <a:pt x="600" y="373"/>
                    </a:lnTo>
                    <a:lnTo>
                      <a:pt x="558" y="493"/>
                    </a:lnTo>
                    <a:lnTo>
                      <a:pt x="496" y="492"/>
                    </a:lnTo>
                    <a:lnTo>
                      <a:pt x="511" y="440"/>
                    </a:lnTo>
                    <a:lnTo>
                      <a:pt x="113" y="440"/>
                    </a:lnTo>
                    <a:lnTo>
                      <a:pt x="94" y="386"/>
                    </a:lnTo>
                    <a:lnTo>
                      <a:pt x="94" y="156"/>
                    </a:lnTo>
                    <a:lnTo>
                      <a:pt x="52" y="119"/>
                    </a:lnTo>
                    <a:lnTo>
                      <a:pt x="78" y="92"/>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8" name="Freeform 214">
                <a:extLst>
                  <a:ext uri="{FF2B5EF4-FFF2-40B4-BE49-F238E27FC236}">
                    <a16:creationId xmlns:a16="http://schemas.microsoft.com/office/drawing/2014/main" id="{AB2FFB2C-0770-ED45-AFF5-0C816391BACD}"/>
                  </a:ext>
                </a:extLst>
              </p:cNvPr>
              <p:cNvSpPr>
                <a:spLocks/>
              </p:cNvSpPr>
              <p:nvPr/>
            </p:nvSpPr>
            <p:spPr bwMode="auto">
              <a:xfrm>
                <a:off x="2832" y="2377"/>
                <a:ext cx="570" cy="285"/>
              </a:xfrm>
              <a:custGeom>
                <a:avLst/>
                <a:gdLst>
                  <a:gd name="T0" fmla="*/ 0 w 640"/>
                  <a:gd name="T1" fmla="*/ 0 h 320"/>
                  <a:gd name="T2" fmla="*/ 0 w 640"/>
                  <a:gd name="T3" fmla="*/ 0 h 320"/>
                  <a:gd name="T4" fmla="*/ 605 w 640"/>
                  <a:gd name="T5" fmla="*/ 0 h 320"/>
                  <a:gd name="T6" fmla="*/ 623 w 640"/>
                  <a:gd name="T7" fmla="*/ 17 h 320"/>
                  <a:gd name="T8" fmla="*/ 599 w 640"/>
                  <a:gd name="T9" fmla="*/ 47 h 320"/>
                  <a:gd name="T10" fmla="*/ 640 w 640"/>
                  <a:gd name="T11" fmla="*/ 84 h 320"/>
                  <a:gd name="T12" fmla="*/ 639 w 640"/>
                  <a:gd name="T13" fmla="*/ 320 h 320"/>
                  <a:gd name="T14" fmla="*/ 0 w 640"/>
                  <a:gd name="T15" fmla="*/ 320 h 320"/>
                  <a:gd name="T16" fmla="*/ 0 w 640"/>
                  <a:gd name="T17" fmla="*/ 0 h 320"/>
                  <a:gd name="T18" fmla="*/ 0 w 640"/>
                  <a:gd name="T19"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0" h="320">
                    <a:moveTo>
                      <a:pt x="0" y="0"/>
                    </a:moveTo>
                    <a:lnTo>
                      <a:pt x="0" y="0"/>
                    </a:lnTo>
                    <a:lnTo>
                      <a:pt x="605" y="0"/>
                    </a:lnTo>
                    <a:lnTo>
                      <a:pt x="623" y="17"/>
                    </a:lnTo>
                    <a:lnTo>
                      <a:pt x="599" y="47"/>
                    </a:lnTo>
                    <a:lnTo>
                      <a:pt x="640" y="84"/>
                    </a:lnTo>
                    <a:lnTo>
                      <a:pt x="639" y="320"/>
                    </a:lnTo>
                    <a:lnTo>
                      <a:pt x="0" y="320"/>
                    </a:lnTo>
                    <a:lnTo>
                      <a:pt x="0" y="0"/>
                    </a:lnTo>
                    <a:lnTo>
                      <a:pt x="0" y="0"/>
                    </a:lnTo>
                    <a:close/>
                  </a:path>
                </a:pathLst>
              </a:custGeom>
              <a:solidFill>
                <a:srgbClr val="DDDDD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9" name="Freeform 215">
                <a:extLst>
                  <a:ext uri="{FF2B5EF4-FFF2-40B4-BE49-F238E27FC236}">
                    <a16:creationId xmlns:a16="http://schemas.microsoft.com/office/drawing/2014/main" id="{4324A95B-BE0C-B045-871D-55F8F02C75FD}"/>
                  </a:ext>
                </a:extLst>
              </p:cNvPr>
              <p:cNvSpPr>
                <a:spLocks/>
              </p:cNvSpPr>
              <p:nvPr/>
            </p:nvSpPr>
            <p:spPr bwMode="auto">
              <a:xfrm>
                <a:off x="2832" y="2377"/>
                <a:ext cx="570" cy="285"/>
              </a:xfrm>
              <a:custGeom>
                <a:avLst/>
                <a:gdLst>
                  <a:gd name="T0" fmla="*/ 0 w 640"/>
                  <a:gd name="T1" fmla="*/ 0 h 320"/>
                  <a:gd name="T2" fmla="*/ 0 w 640"/>
                  <a:gd name="T3" fmla="*/ 0 h 320"/>
                  <a:gd name="T4" fmla="*/ 605 w 640"/>
                  <a:gd name="T5" fmla="*/ 0 h 320"/>
                  <a:gd name="T6" fmla="*/ 623 w 640"/>
                  <a:gd name="T7" fmla="*/ 17 h 320"/>
                  <a:gd name="T8" fmla="*/ 599 w 640"/>
                  <a:gd name="T9" fmla="*/ 47 h 320"/>
                  <a:gd name="T10" fmla="*/ 640 w 640"/>
                  <a:gd name="T11" fmla="*/ 84 h 320"/>
                  <a:gd name="T12" fmla="*/ 639 w 640"/>
                  <a:gd name="T13" fmla="*/ 320 h 320"/>
                  <a:gd name="T14" fmla="*/ 0 w 640"/>
                  <a:gd name="T15" fmla="*/ 320 h 320"/>
                  <a:gd name="T16" fmla="*/ 0 w 640"/>
                  <a:gd name="T17" fmla="*/ 0 h 320"/>
                  <a:gd name="T18" fmla="*/ 0 w 640"/>
                  <a:gd name="T19"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0" h="320">
                    <a:moveTo>
                      <a:pt x="0" y="0"/>
                    </a:moveTo>
                    <a:lnTo>
                      <a:pt x="0" y="0"/>
                    </a:lnTo>
                    <a:lnTo>
                      <a:pt x="605" y="0"/>
                    </a:lnTo>
                    <a:lnTo>
                      <a:pt x="623" y="17"/>
                    </a:lnTo>
                    <a:lnTo>
                      <a:pt x="599" y="47"/>
                    </a:lnTo>
                    <a:lnTo>
                      <a:pt x="640" y="84"/>
                    </a:lnTo>
                    <a:lnTo>
                      <a:pt x="639" y="320"/>
                    </a:lnTo>
                    <a:lnTo>
                      <a:pt x="0" y="320"/>
                    </a:lnTo>
                    <a:lnTo>
                      <a:pt x="0" y="0"/>
                    </a:lnTo>
                    <a:lnTo>
                      <a:pt x="0"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0" name="Freeform 216">
                <a:extLst>
                  <a:ext uri="{FF2B5EF4-FFF2-40B4-BE49-F238E27FC236}">
                    <a16:creationId xmlns:a16="http://schemas.microsoft.com/office/drawing/2014/main" id="{D69DFB84-7807-764F-8F82-C65792D1B4D0}"/>
                  </a:ext>
                </a:extLst>
              </p:cNvPr>
              <p:cNvSpPr>
                <a:spLocks/>
              </p:cNvSpPr>
              <p:nvPr/>
            </p:nvSpPr>
            <p:spPr bwMode="auto">
              <a:xfrm>
                <a:off x="1859" y="2651"/>
                <a:ext cx="439" cy="535"/>
              </a:xfrm>
              <a:custGeom>
                <a:avLst/>
                <a:gdLst>
                  <a:gd name="T0" fmla="*/ 57 w 493"/>
                  <a:gd name="T1" fmla="*/ 0 h 600"/>
                  <a:gd name="T2" fmla="*/ 57 w 493"/>
                  <a:gd name="T3" fmla="*/ 0 h 600"/>
                  <a:gd name="T4" fmla="*/ 493 w 493"/>
                  <a:gd name="T5" fmla="*/ 1 h 600"/>
                  <a:gd name="T6" fmla="*/ 493 w 493"/>
                  <a:gd name="T7" fmla="*/ 600 h 600"/>
                  <a:gd name="T8" fmla="*/ 340 w 493"/>
                  <a:gd name="T9" fmla="*/ 600 h 600"/>
                  <a:gd name="T10" fmla="*/ 48 w 493"/>
                  <a:gd name="T11" fmla="*/ 467 h 600"/>
                  <a:gd name="T12" fmla="*/ 48 w 493"/>
                  <a:gd name="T13" fmla="*/ 425 h 600"/>
                  <a:gd name="T14" fmla="*/ 67 w 493"/>
                  <a:gd name="T15" fmla="*/ 297 h 600"/>
                  <a:gd name="T16" fmla="*/ 21 w 493"/>
                  <a:gd name="T17" fmla="*/ 238 h 600"/>
                  <a:gd name="T18" fmla="*/ 0 w 493"/>
                  <a:gd name="T19" fmla="*/ 104 h 600"/>
                  <a:gd name="T20" fmla="*/ 57 w 493"/>
                  <a:gd name="T21" fmla="*/ 114 h 600"/>
                  <a:gd name="T22" fmla="*/ 57 w 493"/>
                  <a:gd name="T23" fmla="*/ 0 h 600"/>
                  <a:gd name="T24" fmla="*/ 57 w 493"/>
                  <a:gd name="T25"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3" h="600">
                    <a:moveTo>
                      <a:pt x="57" y="0"/>
                    </a:moveTo>
                    <a:lnTo>
                      <a:pt x="57" y="0"/>
                    </a:lnTo>
                    <a:lnTo>
                      <a:pt x="493" y="1"/>
                    </a:lnTo>
                    <a:lnTo>
                      <a:pt x="493" y="600"/>
                    </a:lnTo>
                    <a:lnTo>
                      <a:pt x="340" y="600"/>
                    </a:lnTo>
                    <a:lnTo>
                      <a:pt x="48" y="467"/>
                    </a:lnTo>
                    <a:lnTo>
                      <a:pt x="48" y="425"/>
                    </a:lnTo>
                    <a:lnTo>
                      <a:pt x="67" y="297"/>
                    </a:lnTo>
                    <a:lnTo>
                      <a:pt x="21" y="238"/>
                    </a:lnTo>
                    <a:lnTo>
                      <a:pt x="0" y="104"/>
                    </a:lnTo>
                    <a:lnTo>
                      <a:pt x="57" y="114"/>
                    </a:lnTo>
                    <a:lnTo>
                      <a:pt x="57" y="0"/>
                    </a:lnTo>
                    <a:lnTo>
                      <a:pt x="57" y="0"/>
                    </a:lnTo>
                    <a:close/>
                  </a:path>
                </a:pathLst>
              </a:custGeom>
              <a:solidFill>
                <a:srgbClr val="FFF2C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1" name="Freeform 217">
                <a:extLst>
                  <a:ext uri="{FF2B5EF4-FFF2-40B4-BE49-F238E27FC236}">
                    <a16:creationId xmlns:a16="http://schemas.microsoft.com/office/drawing/2014/main" id="{3BBBE662-1193-8C49-B4D9-3068E4CF6EEF}"/>
                  </a:ext>
                </a:extLst>
              </p:cNvPr>
              <p:cNvSpPr>
                <a:spLocks/>
              </p:cNvSpPr>
              <p:nvPr/>
            </p:nvSpPr>
            <p:spPr bwMode="auto">
              <a:xfrm>
                <a:off x="1859" y="2651"/>
                <a:ext cx="439" cy="535"/>
              </a:xfrm>
              <a:custGeom>
                <a:avLst/>
                <a:gdLst>
                  <a:gd name="T0" fmla="*/ 57 w 493"/>
                  <a:gd name="T1" fmla="*/ 0 h 600"/>
                  <a:gd name="T2" fmla="*/ 57 w 493"/>
                  <a:gd name="T3" fmla="*/ 0 h 600"/>
                  <a:gd name="T4" fmla="*/ 493 w 493"/>
                  <a:gd name="T5" fmla="*/ 1 h 600"/>
                  <a:gd name="T6" fmla="*/ 493 w 493"/>
                  <a:gd name="T7" fmla="*/ 600 h 600"/>
                  <a:gd name="T8" fmla="*/ 340 w 493"/>
                  <a:gd name="T9" fmla="*/ 600 h 600"/>
                  <a:gd name="T10" fmla="*/ 48 w 493"/>
                  <a:gd name="T11" fmla="*/ 467 h 600"/>
                  <a:gd name="T12" fmla="*/ 48 w 493"/>
                  <a:gd name="T13" fmla="*/ 425 h 600"/>
                  <a:gd name="T14" fmla="*/ 67 w 493"/>
                  <a:gd name="T15" fmla="*/ 297 h 600"/>
                  <a:gd name="T16" fmla="*/ 21 w 493"/>
                  <a:gd name="T17" fmla="*/ 238 h 600"/>
                  <a:gd name="T18" fmla="*/ 0 w 493"/>
                  <a:gd name="T19" fmla="*/ 104 h 600"/>
                  <a:gd name="T20" fmla="*/ 57 w 493"/>
                  <a:gd name="T21" fmla="*/ 114 h 600"/>
                  <a:gd name="T22" fmla="*/ 57 w 493"/>
                  <a:gd name="T23" fmla="*/ 0 h 600"/>
                  <a:gd name="T24" fmla="*/ 57 w 493"/>
                  <a:gd name="T25"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3" h="600">
                    <a:moveTo>
                      <a:pt x="57" y="0"/>
                    </a:moveTo>
                    <a:lnTo>
                      <a:pt x="57" y="0"/>
                    </a:lnTo>
                    <a:lnTo>
                      <a:pt x="493" y="1"/>
                    </a:lnTo>
                    <a:lnTo>
                      <a:pt x="493" y="600"/>
                    </a:lnTo>
                    <a:lnTo>
                      <a:pt x="340" y="600"/>
                    </a:lnTo>
                    <a:lnTo>
                      <a:pt x="48" y="467"/>
                    </a:lnTo>
                    <a:lnTo>
                      <a:pt x="48" y="425"/>
                    </a:lnTo>
                    <a:lnTo>
                      <a:pt x="67" y="297"/>
                    </a:lnTo>
                    <a:lnTo>
                      <a:pt x="21" y="238"/>
                    </a:lnTo>
                    <a:lnTo>
                      <a:pt x="0" y="104"/>
                    </a:lnTo>
                    <a:lnTo>
                      <a:pt x="57" y="114"/>
                    </a:lnTo>
                    <a:lnTo>
                      <a:pt x="57" y="0"/>
                    </a:lnTo>
                    <a:lnTo>
                      <a:pt x="57" y="0"/>
                    </a:lnTo>
                    <a:close/>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2" name="Rectangle 228">
                <a:extLst>
                  <a:ext uri="{FF2B5EF4-FFF2-40B4-BE49-F238E27FC236}">
                    <a16:creationId xmlns:a16="http://schemas.microsoft.com/office/drawing/2014/main" id="{B7E10392-17C2-A747-8A60-46F725532DA9}"/>
                  </a:ext>
                </a:extLst>
              </p:cNvPr>
              <p:cNvSpPr>
                <a:spLocks noChangeArrowheads="1"/>
              </p:cNvSpPr>
              <p:nvPr/>
            </p:nvSpPr>
            <p:spPr bwMode="auto">
              <a:xfrm>
                <a:off x="2276" y="719"/>
                <a:ext cx="107"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000" b="1"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3" name="Rectangle 241">
                <a:extLst>
                  <a:ext uri="{FF2B5EF4-FFF2-40B4-BE49-F238E27FC236}">
                    <a16:creationId xmlns:a16="http://schemas.microsoft.com/office/drawing/2014/main" id="{D4D784A7-FE09-8D48-9654-465926104256}"/>
                  </a:ext>
                </a:extLst>
              </p:cNvPr>
              <p:cNvSpPr>
                <a:spLocks noChangeArrowheads="1"/>
              </p:cNvSpPr>
              <p:nvPr/>
            </p:nvSpPr>
            <p:spPr bwMode="auto">
              <a:xfrm>
                <a:off x="3490" y="719"/>
                <a:ext cx="107"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000" b="1"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4" name="Rectangle 244">
                <a:extLst>
                  <a:ext uri="{FF2B5EF4-FFF2-40B4-BE49-F238E27FC236}">
                    <a16:creationId xmlns:a16="http://schemas.microsoft.com/office/drawing/2014/main" id="{5A76FE8E-52EC-BD44-8656-9DFF705BC92C}"/>
                  </a:ext>
                </a:extLst>
              </p:cNvPr>
              <p:cNvSpPr>
                <a:spLocks noChangeArrowheads="1"/>
              </p:cNvSpPr>
              <p:nvPr/>
            </p:nvSpPr>
            <p:spPr bwMode="auto">
              <a:xfrm>
                <a:off x="3728" y="719"/>
                <a:ext cx="107"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000" b="1"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5" name="Rectangle 247">
                <a:extLst>
                  <a:ext uri="{FF2B5EF4-FFF2-40B4-BE49-F238E27FC236}">
                    <a16:creationId xmlns:a16="http://schemas.microsoft.com/office/drawing/2014/main" id="{E5C8DA8A-9F3F-6842-A5A2-2FDFE11A86BB}"/>
                  </a:ext>
                </a:extLst>
              </p:cNvPr>
              <p:cNvSpPr>
                <a:spLocks noChangeArrowheads="1"/>
              </p:cNvSpPr>
              <p:nvPr/>
            </p:nvSpPr>
            <p:spPr bwMode="auto">
              <a:xfrm>
                <a:off x="4022" y="719"/>
                <a:ext cx="107"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000" b="1"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6" name="Rectangle 255">
                <a:extLst>
                  <a:ext uri="{FF2B5EF4-FFF2-40B4-BE49-F238E27FC236}">
                    <a16:creationId xmlns:a16="http://schemas.microsoft.com/office/drawing/2014/main" id="{B098D4CA-08EA-A84B-A4F5-7FBCAA3D0AF9}"/>
                  </a:ext>
                </a:extLst>
              </p:cNvPr>
              <p:cNvSpPr>
                <a:spLocks noChangeArrowheads="1"/>
              </p:cNvSpPr>
              <p:nvPr/>
            </p:nvSpPr>
            <p:spPr bwMode="auto">
              <a:xfrm>
                <a:off x="2316" y="1005"/>
                <a:ext cx="107"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000" b="1" i="0" u="none" strike="noStrike" cap="none" normalizeH="0" baseline="0" dirty="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a:t>
                </a:r>
                <a:endParaRPr kumimoji="0" lang="en-US" altLang="en-US" sz="1800" b="0" i="0" u="none" strike="noStrike" cap="none" normalizeH="0" baseline="0" dirty="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7" name="Rectangle 260">
                <a:extLst>
                  <a:ext uri="{FF2B5EF4-FFF2-40B4-BE49-F238E27FC236}">
                    <a16:creationId xmlns:a16="http://schemas.microsoft.com/office/drawing/2014/main" id="{70BF33BC-CD88-A84B-AA70-0310283096AB}"/>
                  </a:ext>
                </a:extLst>
              </p:cNvPr>
              <p:cNvSpPr>
                <a:spLocks noChangeArrowheads="1"/>
              </p:cNvSpPr>
              <p:nvPr/>
            </p:nvSpPr>
            <p:spPr bwMode="auto">
              <a:xfrm>
                <a:off x="2923" y="1005"/>
                <a:ext cx="107"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000" b="1" i="0" u="none" strike="noStrike" cap="none" normalizeH="0" baseline="0">
                    <a:ln>
                      <a:noFill/>
                    </a:ln>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a:t>
                </a:r>
                <a:endParaRPr kumimoji="0" lang="en-US" altLang="en-US" sz="1800" b="0" i="0" u="none" strike="noStrike" cap="none" normalizeH="0" baseline="0">
                  <a:ln>
                    <a:noFill/>
                  </a:ln>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138" name="Picture 137" descr="Icon&#10;&#10;Description automatically generated">
              <a:extLst>
                <a:ext uri="{FF2B5EF4-FFF2-40B4-BE49-F238E27FC236}">
                  <a16:creationId xmlns:a16="http://schemas.microsoft.com/office/drawing/2014/main" id="{1F041D86-677A-FF49-BC71-5B92F5BAC277}"/>
                </a:ext>
              </a:extLst>
            </p:cNvPr>
            <p:cNvPicPr>
              <a:picLocks noChangeAspect="1"/>
            </p:cNvPicPr>
            <p:nvPr/>
          </p:nvPicPr>
          <p:blipFill rotWithShape="1">
            <a:blip r:embed="rId3"/>
            <a:srcRect l="24611" t="9433" r="24700" b="9133"/>
            <a:stretch/>
          </p:blipFill>
          <p:spPr>
            <a:xfrm>
              <a:off x="1993217" y="3976874"/>
              <a:ext cx="252810" cy="203070"/>
            </a:xfrm>
            <a:prstGeom prst="rect">
              <a:avLst/>
            </a:prstGeom>
          </p:spPr>
        </p:pic>
        <p:sp>
          <p:nvSpPr>
            <p:cNvPr id="139" name="Isosceles Triangle 316">
              <a:extLst>
                <a:ext uri="{FF2B5EF4-FFF2-40B4-BE49-F238E27FC236}">
                  <a16:creationId xmlns:a16="http://schemas.microsoft.com/office/drawing/2014/main" id="{74758737-8F9B-214E-8FFD-0F7DDBC56069}"/>
                </a:ext>
              </a:extLst>
            </p:cNvPr>
            <p:cNvSpPr/>
            <p:nvPr/>
          </p:nvSpPr>
          <p:spPr>
            <a:xfrm>
              <a:off x="1953680" y="3991735"/>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1" name="Isosceles Triangle 317">
              <a:extLst>
                <a:ext uri="{FF2B5EF4-FFF2-40B4-BE49-F238E27FC236}">
                  <a16:creationId xmlns:a16="http://schemas.microsoft.com/office/drawing/2014/main" id="{0864F9C3-B33E-7546-B92F-8F7AF85F6A7B}"/>
                </a:ext>
              </a:extLst>
            </p:cNvPr>
            <p:cNvSpPr/>
            <p:nvPr/>
          </p:nvSpPr>
          <p:spPr>
            <a:xfrm>
              <a:off x="2411341" y="4413134"/>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42" name="Picture 141" descr="Icon&#10;&#10;Description automatically generated">
              <a:extLst>
                <a:ext uri="{FF2B5EF4-FFF2-40B4-BE49-F238E27FC236}">
                  <a16:creationId xmlns:a16="http://schemas.microsoft.com/office/drawing/2014/main" id="{F01162BB-F9A9-DD4B-82E4-19DC587925A9}"/>
                </a:ext>
              </a:extLst>
            </p:cNvPr>
            <p:cNvPicPr>
              <a:picLocks noChangeAspect="1"/>
            </p:cNvPicPr>
            <p:nvPr/>
          </p:nvPicPr>
          <p:blipFill rotWithShape="1">
            <a:blip r:embed="rId3"/>
            <a:srcRect l="24611" t="9433" r="24700" b="9133"/>
            <a:stretch/>
          </p:blipFill>
          <p:spPr>
            <a:xfrm>
              <a:off x="2506893" y="4443369"/>
              <a:ext cx="252810" cy="203070"/>
            </a:xfrm>
            <a:prstGeom prst="rect">
              <a:avLst/>
            </a:prstGeom>
          </p:spPr>
        </p:pic>
        <p:sp>
          <p:nvSpPr>
            <p:cNvPr id="143" name="Isosceles Triangle 319">
              <a:extLst>
                <a:ext uri="{FF2B5EF4-FFF2-40B4-BE49-F238E27FC236}">
                  <a16:creationId xmlns:a16="http://schemas.microsoft.com/office/drawing/2014/main" id="{4A1FA09B-D469-8642-B240-A52298F9E2A7}"/>
                </a:ext>
              </a:extLst>
            </p:cNvPr>
            <p:cNvSpPr/>
            <p:nvPr/>
          </p:nvSpPr>
          <p:spPr>
            <a:xfrm>
              <a:off x="2419310" y="4495918"/>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4" name="Isosceles Triangle 320">
              <a:extLst>
                <a:ext uri="{FF2B5EF4-FFF2-40B4-BE49-F238E27FC236}">
                  <a16:creationId xmlns:a16="http://schemas.microsoft.com/office/drawing/2014/main" id="{9B691799-42AF-8444-97D2-D8ACB4FA0E4E}"/>
                </a:ext>
              </a:extLst>
            </p:cNvPr>
            <p:cNvSpPr/>
            <p:nvPr/>
          </p:nvSpPr>
          <p:spPr>
            <a:xfrm>
              <a:off x="2504567" y="4529787"/>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5" name="Isosceles Triangle 321">
              <a:extLst>
                <a:ext uri="{FF2B5EF4-FFF2-40B4-BE49-F238E27FC236}">
                  <a16:creationId xmlns:a16="http://schemas.microsoft.com/office/drawing/2014/main" id="{0EC6326E-5AD0-D344-91AD-2F8BAB08085F}"/>
                </a:ext>
              </a:extLst>
            </p:cNvPr>
            <p:cNvSpPr/>
            <p:nvPr/>
          </p:nvSpPr>
          <p:spPr>
            <a:xfrm>
              <a:off x="2565710" y="4570528"/>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6" name="Isosceles Triangle 322">
              <a:extLst>
                <a:ext uri="{FF2B5EF4-FFF2-40B4-BE49-F238E27FC236}">
                  <a16:creationId xmlns:a16="http://schemas.microsoft.com/office/drawing/2014/main" id="{035A6535-FF66-0249-9281-1C36ADF310CA}"/>
                </a:ext>
              </a:extLst>
            </p:cNvPr>
            <p:cNvSpPr/>
            <p:nvPr/>
          </p:nvSpPr>
          <p:spPr>
            <a:xfrm>
              <a:off x="2651323" y="4662657"/>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7" name="Isosceles Triangle 323">
              <a:extLst>
                <a:ext uri="{FF2B5EF4-FFF2-40B4-BE49-F238E27FC236}">
                  <a16:creationId xmlns:a16="http://schemas.microsoft.com/office/drawing/2014/main" id="{07C76DB7-EA0B-D443-A81C-FAC0CE04644C}"/>
                </a:ext>
              </a:extLst>
            </p:cNvPr>
            <p:cNvSpPr/>
            <p:nvPr/>
          </p:nvSpPr>
          <p:spPr>
            <a:xfrm>
              <a:off x="3229515" y="4637011"/>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8" name="Isosceles Triangle 324">
              <a:extLst>
                <a:ext uri="{FF2B5EF4-FFF2-40B4-BE49-F238E27FC236}">
                  <a16:creationId xmlns:a16="http://schemas.microsoft.com/office/drawing/2014/main" id="{AAF62DD4-AE13-064C-A0D0-C69210079EC9}"/>
                </a:ext>
              </a:extLst>
            </p:cNvPr>
            <p:cNvSpPr/>
            <p:nvPr/>
          </p:nvSpPr>
          <p:spPr>
            <a:xfrm>
              <a:off x="3218601" y="3449052"/>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9" name="Isosceles Triangle 325">
              <a:extLst>
                <a:ext uri="{FF2B5EF4-FFF2-40B4-BE49-F238E27FC236}">
                  <a16:creationId xmlns:a16="http://schemas.microsoft.com/office/drawing/2014/main" id="{0F2203F9-7681-E644-977C-638233FDFAF7}"/>
                </a:ext>
              </a:extLst>
            </p:cNvPr>
            <p:cNvSpPr/>
            <p:nvPr/>
          </p:nvSpPr>
          <p:spPr>
            <a:xfrm>
              <a:off x="3834210" y="4441163"/>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0" name="Isosceles Triangle 326">
              <a:extLst>
                <a:ext uri="{FF2B5EF4-FFF2-40B4-BE49-F238E27FC236}">
                  <a16:creationId xmlns:a16="http://schemas.microsoft.com/office/drawing/2014/main" id="{F7169A0D-34F0-F744-A929-276882A4BE5E}"/>
                </a:ext>
              </a:extLst>
            </p:cNvPr>
            <p:cNvSpPr/>
            <p:nvPr/>
          </p:nvSpPr>
          <p:spPr>
            <a:xfrm>
              <a:off x="3961376" y="3835335"/>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1" name="Isosceles Triangle 327">
              <a:extLst>
                <a:ext uri="{FF2B5EF4-FFF2-40B4-BE49-F238E27FC236}">
                  <a16:creationId xmlns:a16="http://schemas.microsoft.com/office/drawing/2014/main" id="{0F3506A0-2E89-F341-88D8-FEABD9948CC8}"/>
                </a:ext>
              </a:extLst>
            </p:cNvPr>
            <p:cNvSpPr/>
            <p:nvPr/>
          </p:nvSpPr>
          <p:spPr>
            <a:xfrm>
              <a:off x="3957240" y="3745032"/>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2" name="Isosceles Triangle 328">
              <a:extLst>
                <a:ext uri="{FF2B5EF4-FFF2-40B4-BE49-F238E27FC236}">
                  <a16:creationId xmlns:a16="http://schemas.microsoft.com/office/drawing/2014/main" id="{54E55641-DD71-1B46-B257-3C4E99F4D8E7}"/>
                </a:ext>
              </a:extLst>
            </p:cNvPr>
            <p:cNvSpPr/>
            <p:nvPr/>
          </p:nvSpPr>
          <p:spPr>
            <a:xfrm>
              <a:off x="3381915" y="4789411"/>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53" name="Picture 152" descr="Icon&#10;&#10;Description automatically generated">
              <a:extLst>
                <a:ext uri="{FF2B5EF4-FFF2-40B4-BE49-F238E27FC236}">
                  <a16:creationId xmlns:a16="http://schemas.microsoft.com/office/drawing/2014/main" id="{0CCD978A-67A4-EF4F-B587-6AB497A12ED7}"/>
                </a:ext>
              </a:extLst>
            </p:cNvPr>
            <p:cNvPicPr>
              <a:picLocks noChangeAspect="1"/>
            </p:cNvPicPr>
            <p:nvPr/>
          </p:nvPicPr>
          <p:blipFill rotWithShape="1">
            <a:blip r:embed="rId3"/>
            <a:srcRect l="24611" t="9433" r="24700" b="9133"/>
            <a:stretch/>
          </p:blipFill>
          <p:spPr>
            <a:xfrm>
              <a:off x="5123688" y="5169787"/>
              <a:ext cx="252810" cy="203070"/>
            </a:xfrm>
            <a:prstGeom prst="rect">
              <a:avLst/>
            </a:prstGeom>
          </p:spPr>
        </p:pic>
        <p:sp>
          <p:nvSpPr>
            <p:cNvPr id="154" name="Isosceles Triangle 330">
              <a:extLst>
                <a:ext uri="{FF2B5EF4-FFF2-40B4-BE49-F238E27FC236}">
                  <a16:creationId xmlns:a16="http://schemas.microsoft.com/office/drawing/2014/main" id="{6DA6C36A-ED6A-BD4A-8CCC-D51AB2ABBE1A}"/>
                </a:ext>
              </a:extLst>
            </p:cNvPr>
            <p:cNvSpPr/>
            <p:nvPr/>
          </p:nvSpPr>
          <p:spPr>
            <a:xfrm>
              <a:off x="5018088" y="5082958"/>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5" name="Isosceles Triangle 331">
              <a:extLst>
                <a:ext uri="{FF2B5EF4-FFF2-40B4-BE49-F238E27FC236}">
                  <a16:creationId xmlns:a16="http://schemas.microsoft.com/office/drawing/2014/main" id="{04192598-C345-214F-B508-7B8A00DE61F1}"/>
                </a:ext>
              </a:extLst>
            </p:cNvPr>
            <p:cNvSpPr/>
            <p:nvPr/>
          </p:nvSpPr>
          <p:spPr>
            <a:xfrm>
              <a:off x="4809831" y="5117678"/>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6" name="Isosceles Triangle 332">
              <a:extLst>
                <a:ext uri="{FF2B5EF4-FFF2-40B4-BE49-F238E27FC236}">
                  <a16:creationId xmlns:a16="http://schemas.microsoft.com/office/drawing/2014/main" id="{86602319-A832-2F49-8486-D7391E174930}"/>
                </a:ext>
              </a:extLst>
            </p:cNvPr>
            <p:cNvSpPr/>
            <p:nvPr/>
          </p:nvSpPr>
          <p:spPr>
            <a:xfrm>
              <a:off x="5109798" y="5161830"/>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57" name="Picture 156" descr="Icon&#10;&#10;Description automatically generated">
              <a:extLst>
                <a:ext uri="{FF2B5EF4-FFF2-40B4-BE49-F238E27FC236}">
                  <a16:creationId xmlns:a16="http://schemas.microsoft.com/office/drawing/2014/main" id="{DFEC9254-2A12-9348-B940-B4F9DEA03AD7}"/>
                </a:ext>
              </a:extLst>
            </p:cNvPr>
            <p:cNvPicPr>
              <a:picLocks noChangeAspect="1"/>
            </p:cNvPicPr>
            <p:nvPr/>
          </p:nvPicPr>
          <p:blipFill rotWithShape="1">
            <a:blip r:embed="rId3"/>
            <a:srcRect l="24611" t="9433" r="24700" b="9133"/>
            <a:stretch/>
          </p:blipFill>
          <p:spPr>
            <a:xfrm>
              <a:off x="6273927" y="4590851"/>
              <a:ext cx="252810" cy="203070"/>
            </a:xfrm>
            <a:prstGeom prst="rect">
              <a:avLst/>
            </a:prstGeom>
          </p:spPr>
        </p:pic>
        <p:pic>
          <p:nvPicPr>
            <p:cNvPr id="158" name="Picture 157" descr="Icon&#10;&#10;Description automatically generated">
              <a:extLst>
                <a:ext uri="{FF2B5EF4-FFF2-40B4-BE49-F238E27FC236}">
                  <a16:creationId xmlns:a16="http://schemas.microsoft.com/office/drawing/2014/main" id="{D93798D6-9F0F-E44A-AB40-658B2AF94976}"/>
                </a:ext>
              </a:extLst>
            </p:cNvPr>
            <p:cNvPicPr>
              <a:picLocks noChangeAspect="1"/>
            </p:cNvPicPr>
            <p:nvPr/>
          </p:nvPicPr>
          <p:blipFill rotWithShape="1">
            <a:blip r:embed="rId3"/>
            <a:srcRect l="24611" t="9433" r="24700" b="9133"/>
            <a:stretch/>
          </p:blipFill>
          <p:spPr>
            <a:xfrm>
              <a:off x="7042319" y="5428867"/>
              <a:ext cx="252810" cy="203070"/>
            </a:xfrm>
            <a:prstGeom prst="rect">
              <a:avLst/>
            </a:prstGeom>
          </p:spPr>
        </p:pic>
        <p:sp>
          <p:nvSpPr>
            <p:cNvPr id="159" name="Isosceles Triangle 335">
              <a:extLst>
                <a:ext uri="{FF2B5EF4-FFF2-40B4-BE49-F238E27FC236}">
                  <a16:creationId xmlns:a16="http://schemas.microsoft.com/office/drawing/2014/main" id="{162A9635-F5E3-4348-82A4-3703FF0E1266}"/>
                </a:ext>
              </a:extLst>
            </p:cNvPr>
            <p:cNvSpPr/>
            <p:nvPr/>
          </p:nvSpPr>
          <p:spPr>
            <a:xfrm>
              <a:off x="6882386" y="5280346"/>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0" name="Isosceles Triangle 336">
              <a:extLst>
                <a:ext uri="{FF2B5EF4-FFF2-40B4-BE49-F238E27FC236}">
                  <a16:creationId xmlns:a16="http://schemas.microsoft.com/office/drawing/2014/main" id="{D5DB1E9A-C7D8-1F43-98A1-7482BE74D623}"/>
                </a:ext>
              </a:extLst>
            </p:cNvPr>
            <p:cNvSpPr/>
            <p:nvPr/>
          </p:nvSpPr>
          <p:spPr>
            <a:xfrm>
              <a:off x="7127574" y="5681132"/>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1" name="Isosceles Triangle 337">
              <a:extLst>
                <a:ext uri="{FF2B5EF4-FFF2-40B4-BE49-F238E27FC236}">
                  <a16:creationId xmlns:a16="http://schemas.microsoft.com/office/drawing/2014/main" id="{95C43E2F-B223-FB46-94BC-539807D35320}"/>
                </a:ext>
              </a:extLst>
            </p:cNvPr>
            <p:cNvSpPr/>
            <p:nvPr/>
          </p:nvSpPr>
          <p:spPr>
            <a:xfrm>
              <a:off x="5422749" y="4298105"/>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62" name="Picture 161" descr="Icon&#10;&#10;Description automatically generated">
              <a:extLst>
                <a:ext uri="{FF2B5EF4-FFF2-40B4-BE49-F238E27FC236}">
                  <a16:creationId xmlns:a16="http://schemas.microsoft.com/office/drawing/2014/main" id="{C66033BB-A872-1B4F-AC83-1F43684B738B}"/>
                </a:ext>
              </a:extLst>
            </p:cNvPr>
            <p:cNvPicPr>
              <a:picLocks noChangeAspect="1"/>
            </p:cNvPicPr>
            <p:nvPr/>
          </p:nvPicPr>
          <p:blipFill rotWithShape="1">
            <a:blip r:embed="rId3"/>
            <a:srcRect l="24611" t="9433" r="24700" b="9133"/>
            <a:stretch/>
          </p:blipFill>
          <p:spPr>
            <a:xfrm>
              <a:off x="6868668" y="3474720"/>
              <a:ext cx="252810" cy="203070"/>
            </a:xfrm>
            <a:prstGeom prst="rect">
              <a:avLst/>
            </a:prstGeom>
          </p:spPr>
        </p:pic>
        <p:pic>
          <p:nvPicPr>
            <p:cNvPr id="163" name="Picture 162" descr="Icon&#10;&#10;Description automatically generated">
              <a:extLst>
                <a:ext uri="{FF2B5EF4-FFF2-40B4-BE49-F238E27FC236}">
                  <a16:creationId xmlns:a16="http://schemas.microsoft.com/office/drawing/2014/main" id="{09F0A3E1-E7F5-8944-9CD1-FD0F5BD4DBB7}"/>
                </a:ext>
              </a:extLst>
            </p:cNvPr>
            <p:cNvPicPr>
              <a:picLocks noChangeAspect="1"/>
            </p:cNvPicPr>
            <p:nvPr/>
          </p:nvPicPr>
          <p:blipFill rotWithShape="1">
            <a:blip r:embed="rId3"/>
            <a:srcRect l="24611" t="9433" r="24700" b="9133"/>
            <a:stretch/>
          </p:blipFill>
          <p:spPr>
            <a:xfrm>
              <a:off x="7559040" y="3805234"/>
              <a:ext cx="252810" cy="203070"/>
            </a:xfrm>
            <a:prstGeom prst="rect">
              <a:avLst/>
            </a:prstGeom>
          </p:spPr>
        </p:pic>
        <p:pic>
          <p:nvPicPr>
            <p:cNvPr id="164" name="Picture 163" descr="Icon&#10;&#10;Description automatically generated">
              <a:extLst>
                <a:ext uri="{FF2B5EF4-FFF2-40B4-BE49-F238E27FC236}">
                  <a16:creationId xmlns:a16="http://schemas.microsoft.com/office/drawing/2014/main" id="{B343597B-96CA-B54D-A72E-F5A39CA5049B}"/>
                </a:ext>
              </a:extLst>
            </p:cNvPr>
            <p:cNvPicPr>
              <a:picLocks noChangeAspect="1"/>
            </p:cNvPicPr>
            <p:nvPr/>
          </p:nvPicPr>
          <p:blipFill rotWithShape="1">
            <a:blip r:embed="rId3"/>
            <a:srcRect l="24611" t="9433" r="24700" b="9133"/>
            <a:stretch/>
          </p:blipFill>
          <p:spPr>
            <a:xfrm>
              <a:off x="7560216" y="4066600"/>
              <a:ext cx="252810" cy="203070"/>
            </a:xfrm>
            <a:prstGeom prst="rect">
              <a:avLst/>
            </a:prstGeom>
          </p:spPr>
        </p:pic>
        <p:sp>
          <p:nvSpPr>
            <p:cNvPr id="165" name="Isosceles Triangle 341">
              <a:extLst>
                <a:ext uri="{FF2B5EF4-FFF2-40B4-BE49-F238E27FC236}">
                  <a16:creationId xmlns:a16="http://schemas.microsoft.com/office/drawing/2014/main" id="{6101A54F-BA3F-F743-9267-B3008A1BB0B8}"/>
                </a:ext>
              </a:extLst>
            </p:cNvPr>
            <p:cNvSpPr/>
            <p:nvPr/>
          </p:nvSpPr>
          <p:spPr>
            <a:xfrm>
              <a:off x="6679779" y="3296389"/>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6" name="Isosceles Triangle 342">
              <a:extLst>
                <a:ext uri="{FF2B5EF4-FFF2-40B4-BE49-F238E27FC236}">
                  <a16:creationId xmlns:a16="http://schemas.microsoft.com/office/drawing/2014/main" id="{C2B833DC-6498-0D40-BD2A-AE9048D84C0D}"/>
                </a:ext>
              </a:extLst>
            </p:cNvPr>
            <p:cNvSpPr/>
            <p:nvPr/>
          </p:nvSpPr>
          <p:spPr>
            <a:xfrm>
              <a:off x="6277443" y="3621642"/>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7" name="Isosceles Triangle 343">
              <a:extLst>
                <a:ext uri="{FF2B5EF4-FFF2-40B4-BE49-F238E27FC236}">
                  <a16:creationId xmlns:a16="http://schemas.microsoft.com/office/drawing/2014/main" id="{E1CB6C6B-7052-864D-92BC-CB3D7B780B23}"/>
                </a:ext>
              </a:extLst>
            </p:cNvPr>
            <p:cNvSpPr/>
            <p:nvPr/>
          </p:nvSpPr>
          <p:spPr>
            <a:xfrm>
              <a:off x="6096000" y="3676673"/>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8" name="Isosceles Triangle 344">
              <a:extLst>
                <a:ext uri="{FF2B5EF4-FFF2-40B4-BE49-F238E27FC236}">
                  <a16:creationId xmlns:a16="http://schemas.microsoft.com/office/drawing/2014/main" id="{14C42EB4-9109-0C41-B7E0-2EF172A6740C}"/>
                </a:ext>
              </a:extLst>
            </p:cNvPr>
            <p:cNvSpPr/>
            <p:nvPr/>
          </p:nvSpPr>
          <p:spPr>
            <a:xfrm>
              <a:off x="7538967" y="3857429"/>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9" name="Isosceles Triangle 345">
              <a:extLst>
                <a:ext uri="{FF2B5EF4-FFF2-40B4-BE49-F238E27FC236}">
                  <a16:creationId xmlns:a16="http://schemas.microsoft.com/office/drawing/2014/main" id="{33C4D6FC-D9ED-814B-AA5E-42CFDD86EA10}"/>
                </a:ext>
              </a:extLst>
            </p:cNvPr>
            <p:cNvSpPr/>
            <p:nvPr/>
          </p:nvSpPr>
          <p:spPr>
            <a:xfrm>
              <a:off x="6998210" y="4285931"/>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0" name="Isosceles Triangle 346">
              <a:extLst>
                <a:ext uri="{FF2B5EF4-FFF2-40B4-BE49-F238E27FC236}">
                  <a16:creationId xmlns:a16="http://schemas.microsoft.com/office/drawing/2014/main" id="{4861F8D1-BFFE-DB4C-9B36-3CD48356003D}"/>
                </a:ext>
              </a:extLst>
            </p:cNvPr>
            <p:cNvSpPr/>
            <p:nvPr/>
          </p:nvSpPr>
          <p:spPr>
            <a:xfrm>
              <a:off x="3258138" y="2783064"/>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1" name="Isosceles Triangle 347">
              <a:extLst>
                <a:ext uri="{FF2B5EF4-FFF2-40B4-BE49-F238E27FC236}">
                  <a16:creationId xmlns:a16="http://schemas.microsoft.com/office/drawing/2014/main" id="{E929198B-9B5D-6C40-A705-789D79B1CE31}"/>
                </a:ext>
              </a:extLst>
            </p:cNvPr>
            <p:cNvSpPr/>
            <p:nvPr/>
          </p:nvSpPr>
          <p:spPr>
            <a:xfrm>
              <a:off x="7153743" y="3803087"/>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2" name="Isosceles Triangle 348">
              <a:extLst>
                <a:ext uri="{FF2B5EF4-FFF2-40B4-BE49-F238E27FC236}">
                  <a16:creationId xmlns:a16="http://schemas.microsoft.com/office/drawing/2014/main" id="{5DD66CDB-E3B7-3D4D-90D8-EB52899A008E}"/>
                </a:ext>
              </a:extLst>
            </p:cNvPr>
            <p:cNvSpPr/>
            <p:nvPr/>
          </p:nvSpPr>
          <p:spPr>
            <a:xfrm>
              <a:off x="6458799" y="3304009"/>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3" name="Isosceles Triangle 349">
              <a:extLst>
                <a:ext uri="{FF2B5EF4-FFF2-40B4-BE49-F238E27FC236}">
                  <a16:creationId xmlns:a16="http://schemas.microsoft.com/office/drawing/2014/main" id="{9C2CE468-7771-844C-80C7-16BDC1E1D7CD}"/>
                </a:ext>
              </a:extLst>
            </p:cNvPr>
            <p:cNvSpPr/>
            <p:nvPr/>
          </p:nvSpPr>
          <p:spPr>
            <a:xfrm>
              <a:off x="8312983" y="3356914"/>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4" name="Isosceles Triangle 350">
              <a:extLst>
                <a:ext uri="{FF2B5EF4-FFF2-40B4-BE49-F238E27FC236}">
                  <a16:creationId xmlns:a16="http://schemas.microsoft.com/office/drawing/2014/main" id="{2C01B2AF-02ED-1F44-AD08-038BF210D3C4}"/>
                </a:ext>
              </a:extLst>
            </p:cNvPr>
            <p:cNvSpPr/>
            <p:nvPr/>
          </p:nvSpPr>
          <p:spPr>
            <a:xfrm>
              <a:off x="7481141" y="3216425"/>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5" name="Isosceles Triangle 351">
              <a:extLst>
                <a:ext uri="{FF2B5EF4-FFF2-40B4-BE49-F238E27FC236}">
                  <a16:creationId xmlns:a16="http://schemas.microsoft.com/office/drawing/2014/main" id="{73EA563B-A02F-D34D-A9D2-0696AE2D3613}"/>
                </a:ext>
              </a:extLst>
            </p:cNvPr>
            <p:cNvSpPr/>
            <p:nvPr/>
          </p:nvSpPr>
          <p:spPr>
            <a:xfrm>
              <a:off x="8026732" y="3006650"/>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6" name="Isosceles Triangle 352">
              <a:extLst>
                <a:ext uri="{FF2B5EF4-FFF2-40B4-BE49-F238E27FC236}">
                  <a16:creationId xmlns:a16="http://schemas.microsoft.com/office/drawing/2014/main" id="{A35B8B82-2778-F045-A543-99E1AC52182C}"/>
                </a:ext>
              </a:extLst>
            </p:cNvPr>
            <p:cNvSpPr/>
            <p:nvPr/>
          </p:nvSpPr>
          <p:spPr>
            <a:xfrm>
              <a:off x="7435421" y="3262145"/>
              <a:ext cx="170514" cy="12720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7" name="Isosceles Triangle 353">
              <a:extLst>
                <a:ext uri="{FF2B5EF4-FFF2-40B4-BE49-F238E27FC236}">
                  <a16:creationId xmlns:a16="http://schemas.microsoft.com/office/drawing/2014/main" id="{DD42DB3F-53EF-DB43-819E-A65B3E9DC05D}"/>
                </a:ext>
              </a:extLst>
            </p:cNvPr>
            <p:cNvSpPr/>
            <p:nvPr/>
          </p:nvSpPr>
          <p:spPr>
            <a:xfrm>
              <a:off x="1995845" y="1363805"/>
              <a:ext cx="284288" cy="212823"/>
            </a:xfrm>
            <a:prstGeom prst="triangl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8" name="TextBox 177">
              <a:extLst>
                <a:ext uri="{FF2B5EF4-FFF2-40B4-BE49-F238E27FC236}">
                  <a16:creationId xmlns:a16="http://schemas.microsoft.com/office/drawing/2014/main" id="{CC2A88BD-97FD-694A-A200-71760C4A9EFF}"/>
                </a:ext>
              </a:extLst>
            </p:cNvPr>
            <p:cNvSpPr txBox="1"/>
            <p:nvPr/>
          </p:nvSpPr>
          <p:spPr>
            <a:xfrm>
              <a:off x="2332577" y="1155752"/>
              <a:ext cx="6713537" cy="485967"/>
            </a:xfrm>
            <a:prstGeom prst="rect">
              <a:avLst/>
            </a:prstGeom>
            <a:noFill/>
          </p:spPr>
          <p:txBody>
            <a:bodyPr wrap="square">
              <a:spAutoFit/>
            </a:bodyPr>
            <a:lstStyle/>
            <a:p>
              <a:r>
                <a:rPr lang="en-US" sz="1400" b="1" dirty="0">
                  <a:effectLst/>
                  <a:latin typeface="Helvetica Neue" panose="02000503000000020004" pitchFamily="2" charset="0"/>
                  <a:ea typeface="Helvetica Neue" panose="02000503000000020004" pitchFamily="2" charset="0"/>
                  <a:cs typeface="Helvetica Neue" panose="02000503000000020004" pitchFamily="2" charset="0"/>
                </a:rPr>
                <a:t> </a:t>
              </a: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30 Universities in 18 States</a:t>
              </a:r>
            </a:p>
          </p:txBody>
        </p:sp>
      </p:grpSp>
      <p:sp>
        <p:nvSpPr>
          <p:cNvPr id="2" name="Title 1">
            <a:extLst>
              <a:ext uri="{FF2B5EF4-FFF2-40B4-BE49-F238E27FC236}">
                <a16:creationId xmlns:a16="http://schemas.microsoft.com/office/drawing/2014/main" id="{91FDCE9B-53C9-5948-9008-D0CB4834FD4B}"/>
              </a:ext>
            </a:extLst>
          </p:cNvPr>
          <p:cNvSpPr>
            <a:spLocks noGrp="1"/>
          </p:cNvSpPr>
          <p:nvPr>
            <p:ph type="title"/>
          </p:nvPr>
        </p:nvSpPr>
        <p:spPr>
          <a:xfrm>
            <a:off x="922401" y="82590"/>
            <a:ext cx="7098030" cy="469062"/>
          </a:xfrm>
        </p:spPr>
        <p:txBody>
          <a:bodyPr>
            <a:normAutofit/>
          </a:bodyPr>
          <a:lstStyle/>
          <a:p>
            <a:r>
              <a:rPr lang="en-US" sz="2200" dirty="0" err="1">
                <a:latin typeface="Helvetica Neue" panose="02000503000000020004" pitchFamily="2" charset="0"/>
                <a:ea typeface="Helvetica Neue" panose="02000503000000020004" pitchFamily="2" charset="0"/>
                <a:cs typeface="Helvetica Neue" panose="02000503000000020004" pitchFamily="2" charset="0"/>
              </a:rPr>
              <a:t>SmallSat</a:t>
            </a:r>
            <a:r>
              <a:rPr lang="en-US" sz="2200" dirty="0">
                <a:latin typeface="Helvetica Neue" panose="02000503000000020004" pitchFamily="2" charset="0"/>
                <a:ea typeface="Helvetica Neue" panose="02000503000000020004" pitchFamily="2" charset="0"/>
                <a:cs typeface="Helvetica Neue" panose="02000503000000020004" pitchFamily="2" charset="0"/>
              </a:rPr>
              <a:t> Technology Partnerships Overview</a:t>
            </a:r>
          </a:p>
        </p:txBody>
      </p:sp>
      <p:sp>
        <p:nvSpPr>
          <p:cNvPr id="115" name="Slide Number Placeholder 114">
            <a:extLst>
              <a:ext uri="{FF2B5EF4-FFF2-40B4-BE49-F238E27FC236}">
                <a16:creationId xmlns:a16="http://schemas.microsoft.com/office/drawing/2014/main" id="{F1B952A4-333F-204E-AA4F-3ABD8B22AB66}"/>
              </a:ext>
            </a:extLst>
          </p:cNvPr>
          <p:cNvSpPr>
            <a:spLocks noGrp="1"/>
          </p:cNvSpPr>
          <p:nvPr>
            <p:ph type="sldNum" sz="quarter" idx="4"/>
          </p:nvPr>
        </p:nvSpPr>
        <p:spPr/>
        <p:txBody>
          <a:bodyPr/>
          <a:lstStyle/>
          <a:p>
            <a:fld id="{919F2107-1728-CF4B-B9CE-67131BF22805}" type="slidenum">
              <a:rPr lang="en-US" smtClean="0"/>
              <a:pPr/>
              <a:t>9</a:t>
            </a:fld>
            <a:endParaRPr lang="en-US"/>
          </a:p>
        </p:txBody>
      </p:sp>
    </p:spTree>
    <p:extLst>
      <p:ext uri="{BB962C8B-B14F-4D97-AF65-F5344CB8AC3E}">
        <p14:creationId xmlns:p14="http://schemas.microsoft.com/office/powerpoint/2010/main" val="3906043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7064-F79B-C849-8768-17C231EC5EB2}"/>
              </a:ext>
            </a:extLst>
          </p:cNvPr>
          <p:cNvSpPr>
            <a:spLocks noGrp="1"/>
          </p:cNvSpPr>
          <p:nvPr>
            <p:ph type="title"/>
          </p:nvPr>
        </p:nvSpPr>
        <p:spPr>
          <a:xfrm>
            <a:off x="474738" y="162461"/>
            <a:ext cx="7964723"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Announcement of Collaboration Opportunity Projects – 2018</a:t>
            </a:r>
          </a:p>
        </p:txBody>
      </p:sp>
      <p:sp>
        <p:nvSpPr>
          <p:cNvPr id="3" name="Slide Number Placeholder 2">
            <a:extLst>
              <a:ext uri="{FF2B5EF4-FFF2-40B4-BE49-F238E27FC236}">
                <a16:creationId xmlns:a16="http://schemas.microsoft.com/office/drawing/2014/main" id="{521E1942-7979-8B43-9E39-17B7D21AB270}"/>
              </a:ext>
            </a:extLst>
          </p:cNvPr>
          <p:cNvSpPr>
            <a:spLocks noGrp="1"/>
          </p:cNvSpPr>
          <p:nvPr>
            <p:ph type="sldNum" sz="quarter" idx="4"/>
          </p:nvPr>
        </p:nvSpPr>
        <p:spPr/>
        <p:txBody>
          <a:bodyPr/>
          <a:lstStyle/>
          <a:p>
            <a:fld id="{919F2107-1728-CF4B-B9CE-67131BF22805}" type="slidenum">
              <a:rPr lang="en-US" smtClean="0"/>
              <a:pPr/>
              <a:t>10</a:t>
            </a:fld>
            <a:endParaRPr lang="en-US"/>
          </a:p>
        </p:txBody>
      </p:sp>
      <p:pic>
        <p:nvPicPr>
          <p:cNvPr id="8" name="Picture 42" descr="Diagram, schematic&#10;&#10;Description automatically generated">
            <a:extLst>
              <a:ext uri="{FF2B5EF4-FFF2-40B4-BE49-F238E27FC236}">
                <a16:creationId xmlns:a16="http://schemas.microsoft.com/office/drawing/2014/main" id="{B4250158-D210-F44F-877E-CCFFB2B50F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373" y="759713"/>
            <a:ext cx="2261062" cy="22610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3" descr="A picture containing electronics, drive, projector&#10;&#10;Description automatically generated">
            <a:extLst>
              <a:ext uri="{FF2B5EF4-FFF2-40B4-BE49-F238E27FC236}">
                <a16:creationId xmlns:a16="http://schemas.microsoft.com/office/drawing/2014/main" id="{0AEFE584-1543-ED4A-A6D2-73EA25A79F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145" t="14176" r="6335" b="24737"/>
          <a:stretch/>
        </p:blipFill>
        <p:spPr bwMode="auto">
          <a:xfrm>
            <a:off x="407373" y="3314212"/>
            <a:ext cx="2261062" cy="161504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8D9D2CB-12C9-794B-B125-8A7A0D952F61}"/>
              </a:ext>
            </a:extLst>
          </p:cNvPr>
          <p:cNvSpPr txBox="1"/>
          <p:nvPr/>
        </p:nvSpPr>
        <p:spPr>
          <a:xfrm>
            <a:off x="2787103" y="670933"/>
            <a:ext cx="5949523" cy="2523768"/>
          </a:xfrm>
          <a:prstGeom prst="rect">
            <a:avLst/>
          </a:prstGeom>
          <a:noFill/>
        </p:spPr>
        <p:txBody>
          <a:bodyPr wrap="square" rtlCol="0">
            <a:spAutoFit/>
          </a:bodyPr>
          <a:lstStyle/>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Diagram of the concept of operations for the Cislunar Autonomous Position System (CAPS). CAPS is an innovative spacecraft-to-spacecraft navigation solution to be demonstrated on the CAPSTONE mission launching no earlier than May 2022. CAPS is anticipated to allow future spacecraft the ability to determine their location relative to the Moon without relying exclusively on tracking from Earth. </a:t>
            </a:r>
          </a:p>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Advanced Space, LLC</a:t>
            </a:r>
          </a:p>
          <a:p>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A public-private partnership with NASA’s Goddard Space Flight Center</a:t>
            </a:r>
          </a:p>
        </p:txBody>
      </p:sp>
      <p:sp>
        <p:nvSpPr>
          <p:cNvPr id="18" name="TextBox 17">
            <a:extLst>
              <a:ext uri="{FF2B5EF4-FFF2-40B4-BE49-F238E27FC236}">
                <a16:creationId xmlns:a16="http://schemas.microsoft.com/office/drawing/2014/main" id="{FDE3DD35-FFC1-3344-9981-3EF236A702BB}"/>
              </a:ext>
            </a:extLst>
          </p:cNvPr>
          <p:cNvSpPr txBox="1"/>
          <p:nvPr/>
        </p:nvSpPr>
        <p:spPr>
          <a:xfrm>
            <a:off x="2784376" y="3243178"/>
            <a:ext cx="6021933" cy="1785104"/>
          </a:xfrm>
          <a:prstGeom prst="rect">
            <a:avLst/>
          </a:prstGeom>
          <a:noFill/>
        </p:spPr>
        <p:txBody>
          <a:bodyPr wrap="square" rtlCol="0" anchor="ctr" anchorCtr="0">
            <a:spAutoFit/>
          </a:bodyPr>
          <a:lstStyle/>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Vulcan Wireless CubeSat radio, NSR-SDR-S/S. This CubeSat radio is a fully integrated, full-duplex, software-defined radio transponder. The radio transponder is being tested for compatibility with NASA’s Space Network.  </a:t>
            </a:r>
          </a:p>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Vulcan Wireless, Inc. </a:t>
            </a:r>
          </a:p>
          <a:p>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A public-private partnership with NASA’s Goddard Space Flight Center</a:t>
            </a:r>
          </a:p>
        </p:txBody>
      </p:sp>
      <p:sp>
        <p:nvSpPr>
          <p:cNvPr id="5" name="Rectangle 4">
            <a:extLst>
              <a:ext uri="{FF2B5EF4-FFF2-40B4-BE49-F238E27FC236}">
                <a16:creationId xmlns:a16="http://schemas.microsoft.com/office/drawing/2014/main" id="{E772D0ED-6A50-C942-97C1-75E5251101F2}"/>
              </a:ext>
            </a:extLst>
          </p:cNvPr>
          <p:cNvSpPr/>
          <p:nvPr/>
        </p:nvSpPr>
        <p:spPr>
          <a:xfrm>
            <a:off x="284085" y="638593"/>
            <a:ext cx="8549197" cy="2511931"/>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5924806-02B7-8640-B753-7B4E049C881A}"/>
              </a:ext>
            </a:extLst>
          </p:cNvPr>
          <p:cNvSpPr/>
          <p:nvPr/>
        </p:nvSpPr>
        <p:spPr>
          <a:xfrm>
            <a:off x="288704" y="3221848"/>
            <a:ext cx="8549197" cy="1845213"/>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4876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7064-F79B-C849-8768-17C231EC5EB2}"/>
              </a:ext>
            </a:extLst>
          </p:cNvPr>
          <p:cNvSpPr>
            <a:spLocks noGrp="1"/>
          </p:cNvSpPr>
          <p:nvPr>
            <p:ph type="title"/>
          </p:nvPr>
        </p:nvSpPr>
        <p:spPr>
          <a:xfrm>
            <a:off x="532015" y="227113"/>
            <a:ext cx="7756904"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Announcement of Collaboration Opportunity Projects - 2020</a:t>
            </a:r>
          </a:p>
        </p:txBody>
      </p:sp>
      <p:sp>
        <p:nvSpPr>
          <p:cNvPr id="3" name="Slide Number Placeholder 2">
            <a:extLst>
              <a:ext uri="{FF2B5EF4-FFF2-40B4-BE49-F238E27FC236}">
                <a16:creationId xmlns:a16="http://schemas.microsoft.com/office/drawing/2014/main" id="{521E1942-7979-8B43-9E39-17B7D21AB270}"/>
              </a:ext>
            </a:extLst>
          </p:cNvPr>
          <p:cNvSpPr>
            <a:spLocks noGrp="1"/>
          </p:cNvSpPr>
          <p:nvPr>
            <p:ph type="sldNum" sz="quarter" idx="4"/>
          </p:nvPr>
        </p:nvSpPr>
        <p:spPr/>
        <p:txBody>
          <a:bodyPr/>
          <a:lstStyle/>
          <a:p>
            <a:fld id="{919F2107-1728-CF4B-B9CE-67131BF22805}" type="slidenum">
              <a:rPr lang="en-US" smtClean="0"/>
              <a:pPr/>
              <a:t>11</a:t>
            </a:fld>
            <a:endParaRPr lang="en-US" dirty="0"/>
          </a:p>
        </p:txBody>
      </p:sp>
      <p:pic>
        <p:nvPicPr>
          <p:cNvPr id="11" name="Picture 10" descr="Diagram&#10;&#10;Description automatically generated">
            <a:extLst>
              <a:ext uri="{FF2B5EF4-FFF2-40B4-BE49-F238E27FC236}">
                <a16:creationId xmlns:a16="http://schemas.microsoft.com/office/drawing/2014/main" id="{1C3C2FAA-692E-D742-8138-9AE17B915D9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095" r="5466" b="963"/>
          <a:stretch/>
        </p:blipFill>
        <p:spPr bwMode="auto">
          <a:xfrm>
            <a:off x="340638" y="815721"/>
            <a:ext cx="3214967" cy="1909012"/>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06E9861E-A077-E44A-AD8A-62D3AAF0B177}"/>
              </a:ext>
            </a:extLst>
          </p:cNvPr>
          <p:cNvPicPr>
            <a:picLocks noChangeAspect="1"/>
          </p:cNvPicPr>
          <p:nvPr/>
        </p:nvPicPr>
        <p:blipFill rotWithShape="1">
          <a:blip r:embed="rId3"/>
          <a:srcRect l="6621" r="4310"/>
          <a:stretch/>
        </p:blipFill>
        <p:spPr>
          <a:xfrm rot="16200000">
            <a:off x="1012442" y="2373993"/>
            <a:ext cx="1894763" cy="3238373"/>
          </a:xfrm>
          <a:prstGeom prst="rect">
            <a:avLst/>
          </a:prstGeom>
        </p:spPr>
      </p:pic>
      <p:sp>
        <p:nvSpPr>
          <p:cNvPr id="19" name="TextBox 18">
            <a:extLst>
              <a:ext uri="{FF2B5EF4-FFF2-40B4-BE49-F238E27FC236}">
                <a16:creationId xmlns:a16="http://schemas.microsoft.com/office/drawing/2014/main" id="{11A575F7-BA14-9748-81F9-3DF530BD2EB6}"/>
              </a:ext>
            </a:extLst>
          </p:cNvPr>
          <p:cNvSpPr txBox="1"/>
          <p:nvPr/>
        </p:nvSpPr>
        <p:spPr>
          <a:xfrm>
            <a:off x="3609386" y="747207"/>
            <a:ext cx="5352783" cy="2031325"/>
          </a:xfrm>
          <a:prstGeom prst="rect">
            <a:avLst/>
          </a:prstGeom>
          <a:noFill/>
        </p:spPr>
        <p:txBody>
          <a:bodyPr wrap="square" rtlCol="0">
            <a:spAutoFit/>
          </a:bodyPr>
          <a:lstStyle/>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Phase Four RF plasma thruster operates by using RF to heat propellant into ionized plasma that is then ejected away from a spacecraft by a permanent magnet, creating thrust.          </a:t>
            </a:r>
          </a:p>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a:t>
            </a:r>
            <a:r>
              <a:rPr lang="en-GB" sz="16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Credits: Phase Four</a:t>
            </a:r>
          </a:p>
          <a:p>
            <a:endParaRPr lang="en-GB" sz="16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GB" sz="8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GB" sz="8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A public-private partnership with NASA’s Glenn Research Center</a:t>
            </a:r>
          </a:p>
        </p:txBody>
      </p:sp>
      <p:sp>
        <p:nvSpPr>
          <p:cNvPr id="20" name="TextBox 19">
            <a:extLst>
              <a:ext uri="{FF2B5EF4-FFF2-40B4-BE49-F238E27FC236}">
                <a16:creationId xmlns:a16="http://schemas.microsoft.com/office/drawing/2014/main" id="{F1B2A8CD-039A-304B-9AC9-1102B863301D}"/>
              </a:ext>
            </a:extLst>
          </p:cNvPr>
          <p:cNvSpPr txBox="1"/>
          <p:nvPr/>
        </p:nvSpPr>
        <p:spPr>
          <a:xfrm>
            <a:off x="3609386" y="2900886"/>
            <a:ext cx="5352783" cy="2154436"/>
          </a:xfrm>
          <a:prstGeom prst="rect">
            <a:avLst/>
          </a:prstGeom>
          <a:noFill/>
        </p:spPr>
        <p:txBody>
          <a:bodyPr wrap="square" rtlCol="0">
            <a:spAutoFit/>
          </a:bodyPr>
          <a:lstStyle/>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 prototype bipropellant thruster is shown in ambient pressure testing. The key technology being tested is the propellant pump - an enabling technology for launch safety approval (no stored gas) and system performance (lightweight tanks). Testing includes a propulsion system composed of monopropellant and bipropellant systems. </a:t>
            </a:r>
          </a:p>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a:t>
            </a:r>
            <a:r>
              <a:rPr lang="en-GB" sz="16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Credits: Stellar Exploration, Inc.</a:t>
            </a:r>
            <a:endParaRPr lang="en-GB" sz="8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GB" sz="8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A public-private partnership with NASA’s Ames Research Center</a:t>
            </a:r>
          </a:p>
        </p:txBody>
      </p:sp>
      <p:sp>
        <p:nvSpPr>
          <p:cNvPr id="14" name="Rectangle 13">
            <a:extLst>
              <a:ext uri="{FF2B5EF4-FFF2-40B4-BE49-F238E27FC236}">
                <a16:creationId xmlns:a16="http://schemas.microsoft.com/office/drawing/2014/main" id="{ED24C715-8DAA-B440-94C0-BB7B702B277F}"/>
              </a:ext>
            </a:extLst>
          </p:cNvPr>
          <p:cNvSpPr/>
          <p:nvPr/>
        </p:nvSpPr>
        <p:spPr>
          <a:xfrm>
            <a:off x="230819" y="683492"/>
            <a:ext cx="8682362" cy="2174303"/>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5042825-72D8-BB45-9F7D-7EDCB20AB512}"/>
              </a:ext>
            </a:extLst>
          </p:cNvPr>
          <p:cNvSpPr/>
          <p:nvPr/>
        </p:nvSpPr>
        <p:spPr>
          <a:xfrm>
            <a:off x="235536" y="2896662"/>
            <a:ext cx="8677541" cy="2174303"/>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9734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7064-F79B-C849-8768-17C231EC5EB2}"/>
              </a:ext>
            </a:extLst>
          </p:cNvPr>
          <p:cNvSpPr>
            <a:spLocks noGrp="1"/>
          </p:cNvSpPr>
          <p:nvPr>
            <p:ph type="title"/>
          </p:nvPr>
        </p:nvSpPr>
        <p:spPr>
          <a:xfrm>
            <a:off x="677997" y="135700"/>
            <a:ext cx="7610922"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Tipping Point Projects – 2019</a:t>
            </a:r>
          </a:p>
        </p:txBody>
      </p:sp>
      <p:sp>
        <p:nvSpPr>
          <p:cNvPr id="3" name="Slide Number Placeholder 2">
            <a:extLst>
              <a:ext uri="{FF2B5EF4-FFF2-40B4-BE49-F238E27FC236}">
                <a16:creationId xmlns:a16="http://schemas.microsoft.com/office/drawing/2014/main" id="{521E1942-7979-8B43-9E39-17B7D21AB270}"/>
              </a:ext>
            </a:extLst>
          </p:cNvPr>
          <p:cNvSpPr>
            <a:spLocks noGrp="1"/>
          </p:cNvSpPr>
          <p:nvPr>
            <p:ph type="sldNum" sz="quarter" idx="4"/>
          </p:nvPr>
        </p:nvSpPr>
        <p:spPr/>
        <p:txBody>
          <a:bodyPr/>
          <a:lstStyle/>
          <a:p>
            <a:fld id="{919F2107-1728-CF4B-B9CE-67131BF22805}" type="slidenum">
              <a:rPr lang="en-US" smtClean="0"/>
              <a:pPr/>
              <a:t>12</a:t>
            </a:fld>
            <a:endParaRPr lang="en-US"/>
          </a:p>
        </p:txBody>
      </p:sp>
      <p:pic>
        <p:nvPicPr>
          <p:cNvPr id="14" name="Picture 13">
            <a:extLst>
              <a:ext uri="{FF2B5EF4-FFF2-40B4-BE49-F238E27FC236}">
                <a16:creationId xmlns:a16="http://schemas.microsoft.com/office/drawing/2014/main" id="{72D3540A-558B-E440-B36B-FA1B7ADAC9E8}"/>
              </a:ext>
            </a:extLst>
          </p:cNvPr>
          <p:cNvPicPr>
            <a:picLocks noChangeAspect="1"/>
          </p:cNvPicPr>
          <p:nvPr/>
        </p:nvPicPr>
        <p:blipFill rotWithShape="1">
          <a:blip r:embed="rId3"/>
          <a:srcRect t="13691" b="6893"/>
          <a:stretch/>
        </p:blipFill>
        <p:spPr>
          <a:xfrm>
            <a:off x="6048298" y="661934"/>
            <a:ext cx="2945930" cy="1756859"/>
          </a:xfrm>
          <a:prstGeom prst="rect">
            <a:avLst/>
          </a:prstGeom>
        </p:spPr>
      </p:pic>
      <p:pic>
        <p:nvPicPr>
          <p:cNvPr id="15" name="Picture 14" descr="A satellite in space&#10;&#10;Description automatically generated with low confidence">
            <a:extLst>
              <a:ext uri="{FF2B5EF4-FFF2-40B4-BE49-F238E27FC236}">
                <a16:creationId xmlns:a16="http://schemas.microsoft.com/office/drawing/2014/main" id="{3351FA16-BAA6-404C-AC54-316E542C847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49" t="4624" r="1451" b="5484"/>
          <a:stretch/>
        </p:blipFill>
        <p:spPr>
          <a:xfrm>
            <a:off x="139707" y="744616"/>
            <a:ext cx="2981175" cy="1679096"/>
          </a:xfrm>
          <a:prstGeom prst="rect">
            <a:avLst/>
          </a:prstGeom>
        </p:spPr>
      </p:pic>
      <p:sp>
        <p:nvSpPr>
          <p:cNvPr id="9" name="Rectangle 8">
            <a:extLst>
              <a:ext uri="{FF2B5EF4-FFF2-40B4-BE49-F238E27FC236}">
                <a16:creationId xmlns:a16="http://schemas.microsoft.com/office/drawing/2014/main" id="{6F249347-D292-FD4A-98F0-D7F449E38160}"/>
              </a:ext>
            </a:extLst>
          </p:cNvPr>
          <p:cNvSpPr/>
          <p:nvPr/>
        </p:nvSpPr>
        <p:spPr>
          <a:xfrm>
            <a:off x="3241790" y="2006353"/>
            <a:ext cx="2667842" cy="421318"/>
          </a:xfrm>
          <a:prstGeom prst="rect">
            <a:avLst/>
          </a:prstGeom>
          <a:solidFill>
            <a:srgbClr val="141341"/>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9AE0E46-BBD3-224A-BF97-FF87DADE7D64}"/>
              </a:ext>
            </a:extLst>
          </p:cNvPr>
          <p:cNvSpPr/>
          <p:nvPr/>
        </p:nvSpPr>
        <p:spPr>
          <a:xfrm>
            <a:off x="3241790" y="630310"/>
            <a:ext cx="2667842" cy="1384921"/>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A close-up of a computer chip&#10;&#10;Description automatically generated with low confidence">
            <a:extLst>
              <a:ext uri="{FF2B5EF4-FFF2-40B4-BE49-F238E27FC236}">
                <a16:creationId xmlns:a16="http://schemas.microsoft.com/office/drawing/2014/main" id="{C66D8840-D2B9-9946-89BD-CA66D5BE83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6708" y="659478"/>
            <a:ext cx="1660794" cy="1759315"/>
          </a:xfrm>
          <a:prstGeom prst="rect">
            <a:avLst/>
          </a:prstGeom>
        </p:spPr>
      </p:pic>
      <p:sp>
        <p:nvSpPr>
          <p:cNvPr id="5" name="Rectangle 4">
            <a:extLst>
              <a:ext uri="{FF2B5EF4-FFF2-40B4-BE49-F238E27FC236}">
                <a16:creationId xmlns:a16="http://schemas.microsoft.com/office/drawing/2014/main" id="{C88857E5-6973-824C-B309-FEF237A26A97}"/>
              </a:ext>
            </a:extLst>
          </p:cNvPr>
          <p:cNvSpPr/>
          <p:nvPr/>
        </p:nvSpPr>
        <p:spPr>
          <a:xfrm>
            <a:off x="5995030" y="2411946"/>
            <a:ext cx="3095702" cy="2893100"/>
          </a:xfrm>
          <a:prstGeom prst="rect">
            <a:avLst/>
          </a:prstGeom>
        </p:spPr>
        <p:txBody>
          <a:bodyPr wrap="square" lIns="91440" tIns="45720" rIns="91440" bIns="45720" anchor="t">
            <a:spAutoFit/>
          </a:bodyPr>
          <a:lstStyle/>
          <a:p>
            <a:r>
              <a:rPr lang="en-US" sz="1600" dirty="0">
                <a:solidFill>
                  <a:schemeClr val="bg1"/>
                </a:solidFill>
                <a:latin typeface="Helvetica Neue"/>
                <a:ea typeface="Helvetica Neue" panose="02000503000000020004" pitchFamily="2" charset="0"/>
                <a:cs typeface="Helvetica Neue" panose="02000503000000020004" pitchFamily="2" charset="0"/>
              </a:rPr>
              <a:t>A 6U Dual Propulsion Experiment CubeSat. Both propulsion systems, the Fiber-fed Pulsed Plasma Thruster and Monofilament Vaporization Propulsion, were developed with NASA SBIR funding. </a:t>
            </a:r>
            <a:endParaRPr lang="en-US">
              <a:solidFill>
                <a:schemeClr val="bg1"/>
              </a:solidFill>
              <a:latin typeface="Helvetica Neue"/>
            </a:endParaRPr>
          </a:p>
          <a:p>
            <a:endParaRPr lang="en-US" sz="1600" dirty="0">
              <a:solidFill>
                <a:schemeClr val="bg1"/>
              </a:solidFill>
              <a:latin typeface="Helvetica Neue"/>
              <a:ea typeface="Helvetica Neue" panose="02000503000000020004" pitchFamily="2" charset="0"/>
              <a:cs typeface="Helvetica Neue" panose="02000503000000020004" pitchFamily="2" charset="0"/>
            </a:endParaRPr>
          </a:p>
          <a:p>
            <a:r>
              <a:rPr lang="en-US" sz="1600" dirty="0">
                <a:solidFill>
                  <a:schemeClr val="bg1"/>
                </a:solidFill>
                <a:latin typeface="Helvetica Neue"/>
                <a:ea typeface="Helvetica Neue" panose="02000503000000020004" pitchFamily="2" charset="0"/>
                <a:cs typeface="Helvetica Neue" panose="02000503000000020004" pitchFamily="2" charset="0"/>
              </a:rPr>
              <a:t>Image Credits: CU Aerospace, LLC.</a:t>
            </a:r>
            <a:endParaRPr lang="en-US">
              <a:solidFill>
                <a:schemeClr val="bg1"/>
              </a:solidFill>
              <a:latin typeface="Helvetica Neue"/>
            </a:endParaRPr>
          </a:p>
          <a:p>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Rectangle 5">
            <a:extLst>
              <a:ext uri="{FF2B5EF4-FFF2-40B4-BE49-F238E27FC236}">
                <a16:creationId xmlns:a16="http://schemas.microsoft.com/office/drawing/2014/main" id="{EE750B3D-AFBE-E445-9592-F13DA47E6493}"/>
              </a:ext>
            </a:extLst>
          </p:cNvPr>
          <p:cNvSpPr/>
          <p:nvPr/>
        </p:nvSpPr>
        <p:spPr>
          <a:xfrm>
            <a:off x="148582" y="2411946"/>
            <a:ext cx="3057698" cy="2554545"/>
          </a:xfrm>
          <a:prstGeom prst="rect">
            <a:avLst/>
          </a:prstGeom>
        </p:spPr>
        <p:txBody>
          <a:bodyPr wrap="square" lIns="91440" tIns="45720" rIns="91440" bIns="45720" anchor="t">
            <a:spAutoFit/>
          </a:bodyPr>
          <a:lstStyle/>
          <a:p>
            <a:r>
              <a:rPr lang="en-US" sz="1600" dirty="0">
                <a:solidFill>
                  <a:schemeClr val="bg1"/>
                </a:solidFill>
                <a:latin typeface="Helvetica Neue"/>
                <a:ea typeface="Helvetica Neue" panose="02000503000000020004" pitchFamily="2" charset="0"/>
                <a:cs typeface="Helvetica Neue" panose="02000503000000020004" pitchFamily="2" charset="0"/>
              </a:rPr>
              <a:t>The 12U Courier CubeSat contains a compact, high impulse solar electric propulsion module. The mission will demonstrate a Halo Hall Effect Thruster which operates between 85-175 watts. </a:t>
            </a:r>
          </a:p>
          <a:p>
            <a:r>
              <a:rPr lang="en-US" sz="1600" dirty="0">
                <a:solidFill>
                  <a:schemeClr val="bg1"/>
                </a:solidFill>
                <a:latin typeface="Helvetica Neue"/>
                <a:ea typeface="Helvetica Neue" panose="02000503000000020004" pitchFamily="2" charset="0"/>
                <a:cs typeface="Helvetica Neue" panose="02000503000000020004" pitchFamily="2" charset="0"/>
              </a:rPr>
              <a:t>Image Credits: </a:t>
            </a:r>
            <a:r>
              <a:rPr lang="en-US" sz="1600" dirty="0" err="1">
                <a:solidFill>
                  <a:schemeClr val="bg1"/>
                </a:solidFill>
                <a:latin typeface="Helvetica Neue"/>
                <a:ea typeface="Helvetica Neue" panose="02000503000000020004" pitchFamily="2" charset="0"/>
                <a:cs typeface="Helvetica Neue" panose="02000503000000020004" pitchFamily="2" charset="0"/>
              </a:rPr>
              <a:t>ExoTerra</a:t>
            </a:r>
            <a:r>
              <a:rPr lang="en-US" sz="1600" dirty="0">
                <a:solidFill>
                  <a:schemeClr val="bg1"/>
                </a:solidFill>
                <a:latin typeface="Helvetica Neue"/>
                <a:ea typeface="Helvetica Neue" panose="02000503000000020004" pitchFamily="2" charset="0"/>
                <a:cs typeface="Helvetica Neue" panose="02000503000000020004" pitchFamily="2" charset="0"/>
              </a:rPr>
              <a:t> Resource, LLC. </a:t>
            </a:r>
            <a:endParaRPr lang="en-US" sz="1400" i="1" dirty="0">
              <a:solidFill>
                <a:schemeClr val="bg1"/>
              </a:solidFill>
              <a:latin typeface="Helvetica Neue"/>
              <a:ea typeface="Helvetica Neue" panose="02000503000000020004" pitchFamily="2" charset="0"/>
              <a:cs typeface="Helvetica Neue" panose="02000503000000020004" pitchFamily="2" charset="0"/>
            </a:endParaRPr>
          </a:p>
        </p:txBody>
      </p:sp>
      <p:sp>
        <p:nvSpPr>
          <p:cNvPr id="7" name="Rectangle 6">
            <a:extLst>
              <a:ext uri="{FF2B5EF4-FFF2-40B4-BE49-F238E27FC236}">
                <a16:creationId xmlns:a16="http://schemas.microsoft.com/office/drawing/2014/main" id="{EF39F442-5386-714F-AC3B-E4E8A7D7A7BC}"/>
              </a:ext>
            </a:extLst>
          </p:cNvPr>
          <p:cNvSpPr/>
          <p:nvPr/>
        </p:nvSpPr>
        <p:spPr>
          <a:xfrm>
            <a:off x="3232915" y="2411946"/>
            <a:ext cx="2847511" cy="2893100"/>
          </a:xfrm>
          <a:prstGeom prst="rect">
            <a:avLst/>
          </a:prstGeom>
        </p:spPr>
        <p:txBody>
          <a:bodyPr wrap="square" lIns="91440" tIns="45720" rIns="91440" bIns="45720" anchor="t">
            <a:spAutoFit/>
          </a:bodyPr>
          <a:lstStyle/>
          <a:p>
            <a:r>
              <a:rPr lang="en-GB" sz="1600" dirty="0">
                <a:solidFill>
                  <a:schemeClr val="bg1"/>
                </a:solidFill>
                <a:latin typeface="Helvetica Neue"/>
                <a:ea typeface="Helvetica Neue" panose="02000503000000020004" pitchFamily="2" charset="0"/>
                <a:cs typeface="Helvetica Neue" panose="02000503000000020004" pitchFamily="2" charset="0"/>
              </a:rPr>
              <a:t>Accion’s Tiled Ionic Liquid Electrospray 3. The </a:t>
            </a:r>
          </a:p>
          <a:p>
            <a:r>
              <a:rPr lang="en-GB" sz="1600" dirty="0">
                <a:solidFill>
                  <a:schemeClr val="bg1"/>
                </a:solidFill>
                <a:latin typeface="Helvetica Neue"/>
                <a:ea typeface="Helvetica Neue" panose="02000503000000020004" pitchFamily="2" charset="0"/>
                <a:cs typeface="Helvetica Neue" panose="02000503000000020004" pitchFamily="2" charset="0"/>
              </a:rPr>
              <a:t>compact, modular electric system uses a non-volatile ionic salt propellant. </a:t>
            </a:r>
            <a:endParaRPr lang="en-GB" sz="1600">
              <a:solidFill>
                <a:schemeClr val="bg1"/>
              </a:solidFill>
              <a:latin typeface="Helvetica Neue"/>
              <a:ea typeface="Helvetica Neue" panose="02000503000000020004" pitchFamily="2" charset="0"/>
              <a:cs typeface="Helvetica Neue" panose="02000503000000020004" pitchFamily="2" charset="0"/>
            </a:endParaRPr>
          </a:p>
          <a:p>
            <a:endParaRPr lang="en-GB" sz="1600" dirty="0">
              <a:solidFill>
                <a:schemeClr val="bg1"/>
              </a:solidFill>
              <a:latin typeface="Helvetica Neue"/>
              <a:ea typeface="Helvetica Neue" panose="02000503000000020004" pitchFamily="2" charset="0"/>
              <a:cs typeface="Helvetica Neue" panose="02000503000000020004" pitchFamily="2" charset="0"/>
            </a:endParaRPr>
          </a:p>
          <a:p>
            <a:endParaRPr lang="en-GB" sz="1600" dirty="0">
              <a:solidFill>
                <a:schemeClr val="bg1"/>
              </a:solidFill>
              <a:latin typeface="Helvetica Neue"/>
              <a:ea typeface="Helvetica Neue" panose="02000503000000020004" pitchFamily="2" charset="0"/>
              <a:cs typeface="Helvetica Neue" panose="02000503000000020004" pitchFamily="2" charset="0"/>
            </a:endParaRPr>
          </a:p>
          <a:p>
            <a:endParaRPr lang="en-GB" sz="1600" dirty="0">
              <a:solidFill>
                <a:schemeClr val="bg1"/>
              </a:solidFill>
              <a:latin typeface="Helvetica Neue"/>
              <a:ea typeface="Helvetica Neue" panose="02000503000000020004" pitchFamily="2" charset="0"/>
              <a:cs typeface="Helvetica Neue" panose="02000503000000020004" pitchFamily="2" charset="0"/>
            </a:endParaRPr>
          </a:p>
          <a:p>
            <a:r>
              <a:rPr lang="en-GB" sz="1600" dirty="0">
                <a:solidFill>
                  <a:schemeClr val="bg1"/>
                </a:solidFill>
                <a:latin typeface="Helvetica Neue"/>
                <a:ea typeface="Helvetica Neue" panose="02000503000000020004" pitchFamily="2" charset="0"/>
                <a:cs typeface="Helvetica Neue" panose="02000503000000020004" pitchFamily="2" charset="0"/>
              </a:rPr>
              <a:t>Image Credits: Accion Systems, Inc. </a:t>
            </a:r>
            <a:endParaRPr lang="en-US" sz="800" i="1">
              <a:solidFill>
                <a:schemeClr val="bg1"/>
              </a:solidFill>
              <a:latin typeface="Helvetica Neue"/>
              <a:ea typeface="Helvetica Neue" panose="02000503000000020004" pitchFamily="2" charset="0"/>
              <a:cs typeface="Helvetica Neue" panose="02000503000000020004" pitchFamily="2" charset="0"/>
            </a:endParaRPr>
          </a:p>
          <a:p>
            <a:endParaRPr lang="en-US" sz="8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Rectangle 3">
            <a:extLst>
              <a:ext uri="{FF2B5EF4-FFF2-40B4-BE49-F238E27FC236}">
                <a16:creationId xmlns:a16="http://schemas.microsoft.com/office/drawing/2014/main" id="{334BA4C8-1D33-184F-A9A0-E0B1BED0772A}"/>
              </a:ext>
            </a:extLst>
          </p:cNvPr>
          <p:cNvSpPr/>
          <p:nvPr/>
        </p:nvSpPr>
        <p:spPr>
          <a:xfrm>
            <a:off x="139707" y="630311"/>
            <a:ext cx="2981176" cy="4320604"/>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C7056BE-2751-0041-9CB1-575CA3A1BA28}"/>
              </a:ext>
            </a:extLst>
          </p:cNvPr>
          <p:cNvSpPr/>
          <p:nvPr/>
        </p:nvSpPr>
        <p:spPr>
          <a:xfrm>
            <a:off x="6030542" y="630311"/>
            <a:ext cx="2981176" cy="4320604"/>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9095D0-A780-DC4F-9806-4B4B4B6BA8D3}"/>
              </a:ext>
            </a:extLst>
          </p:cNvPr>
          <p:cNvSpPr/>
          <p:nvPr/>
        </p:nvSpPr>
        <p:spPr>
          <a:xfrm>
            <a:off x="3241790" y="630311"/>
            <a:ext cx="2667842" cy="4320604"/>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1651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00637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DBDC61403394EAA63AE97D6A62752" ma:contentTypeVersion="18" ma:contentTypeDescription="Create a new document." ma:contentTypeScope="" ma:versionID="910b10d47eb66ae887dd46951873f652">
  <xsd:schema xmlns:xsd="http://www.w3.org/2001/XMLSchema" xmlns:xs="http://www.w3.org/2001/XMLSchema" xmlns:p="http://schemas.microsoft.com/office/2006/metadata/properties" xmlns:ns2="7bb0c73d-aac2-4d90-9304-0cef3268e164" xmlns:ns3="99c7c3cf-5a2b-4818-9c71-301ab410e3bc" xmlns:ns4="d900e117-17a0-4b24-9e47-511ef1d02c43" targetNamespace="http://schemas.microsoft.com/office/2006/metadata/properties" ma:root="true" ma:fieldsID="29ecd2a8fbc280e4487197355e0ae623" ns2:_="" ns3:_="" ns4:_="">
    <xsd:import namespace="7bb0c73d-aac2-4d90-9304-0cef3268e164"/>
    <xsd:import namespace="99c7c3cf-5a2b-4818-9c71-301ab410e3bc"/>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CR" minOccurs="0"/>
                <xsd:element ref="ns2:MediaServiceLocation" minOccurs="0"/>
                <xsd:element ref="ns4:Data_x0020_Categorization" minOccurs="0"/>
                <xsd:element ref="ns2:Not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b0c73d-aac2-4d90-9304-0cef3268e1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Note" ma:index="19" nillable="true" ma:displayName="Note" ma:format="Dropdown" ma:internalName="Not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9c7c3cf-5a2b-4818-9c71-301ab410e3b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Data_x0020_Categorization" ma:index="18" nillable="true" ma:displayName="Data Categorization" ma:description="This column is for noting what type of file is being stored so items are clearly marked. Please note that for something to be considered  for &quot;Public Release&quot; it must go through for Center Export Control Representative. And if you have questions about data classifications or want to have your data reviewed, visit: https://nasa.sharepoint.com/sites/privacy" ma:format="Dropdown" ma:internalName="Data_x0020_Categorization">
      <xsd:complexType>
        <xsd:complexContent>
          <xsd:extension base="dms:MultiChoiceFillIn">
            <xsd:sequence>
              <xsd:element name="Value" maxOccurs="unbounded" minOccurs="0" nillable="true">
                <xsd:simpleType>
                  <xsd:union memberTypes="dms:Text">
                    <xsd:simpleType>
                      <xsd:restriction base="dms:Choice">
                        <xsd:enumeration value="NASA Internal"/>
                        <xsd:enumeration value="ITAR/EAR...CUI: Export Control"/>
                        <xsd:enumeration value="CUI: General Proprietary Business Information"/>
                        <xsd:enumeration value="CUI: Emergency Management"/>
                        <xsd:enumeration value="CUI: General Financial Information"/>
                        <xsd:enumeration value="CUI: General Critical Infrastructure Information"/>
                        <xsd:enumeration value="CUI: Internal Personnel Rules/Practice"/>
                        <xsd:enumeration value="CUI: Investigation"/>
                        <xsd:enumeration value="CUI: Information Systems Vulnerability Information"/>
                        <xsd:enumeration value="CUI: Patent Application"/>
                        <xsd:enumeration value="Sensitive PII...CUI: General Privacy"/>
                        <xsd:enumeration value="SBU: Company Proprietary Information"/>
                        <xsd:enumeration value="SBU: Financial Institution Information"/>
                        <xsd:enumeration value="SBU"/>
                        <xsd:enumeration value="EAR"/>
                        <xsd:enumeration value="ITAR"/>
                        <xsd:enumeration value="CUI"/>
                        <xsd:enumeration value="CUI//SP-PROCURE"/>
                        <xsd:enumeration value="CUI//SP-PROPIN"/>
                        <xsd:enumeration value="CUI//SP-EXPT"/>
                      </xsd:restriction>
                    </xsd:simpleType>
                  </xsd:union>
                </xsd:simpleType>
              </xsd:element>
            </xsd:sequence>
          </xsd:extension>
        </xsd:complexContent>
      </xsd:complexType>
    </xsd:element>
    <xsd:element name="TaxCatchAll" ma:index="22" nillable="true" ma:displayName="Taxonomy Catch All Column" ma:hidden="true" ma:list="{c0724002-d4db-44ac-8776-594a50b3999b}" ma:internalName="TaxCatchAll" ma:showField="CatchAllData" ma:web="99c7c3cf-5a2b-4818-9c71-301ab410e3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 xmlns="7bb0c73d-aac2-4d90-9304-0cef3268e164" xsi:nil="true"/>
    <TaxCatchAll xmlns="d900e117-17a0-4b24-9e47-511ef1d02c43" xsi:nil="true"/>
    <Data_x0020_Categorization xmlns="d900e117-17a0-4b24-9e47-511ef1d02c43" xsi:nil="true"/>
    <lcf76f155ced4ddcb4097134ff3c332f xmlns="7bb0c73d-aac2-4d90-9304-0cef3268e164">
      <Terms xmlns="http://schemas.microsoft.com/office/infopath/2007/PartnerControls"/>
    </lcf76f155ced4ddcb4097134ff3c332f>
    <SharedWithUsers xmlns="99c7c3cf-5a2b-4818-9c71-301ab410e3bc">
      <UserInfo>
        <DisplayName>Hunter, Roger C. (ARC-P)</DisplayName>
        <AccountId>22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D38D65-A673-4139-BF53-D040F1AEFAB3}">
  <ds:schemaRefs>
    <ds:schemaRef ds:uri="7bb0c73d-aac2-4d90-9304-0cef3268e164"/>
    <ds:schemaRef ds:uri="99c7c3cf-5a2b-4818-9c71-301ab410e3bc"/>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7F138A9-95CD-4AB8-9D83-C7F8F90C37F8}">
  <ds:schemaRefs>
    <ds:schemaRef ds:uri="7bb0c73d-aac2-4d90-9304-0cef3268e164"/>
    <ds:schemaRef ds:uri="99c7c3cf-5a2b-4818-9c71-301ab410e3bc"/>
    <ds:schemaRef ds:uri="d900e117-17a0-4b24-9e47-511ef1d02c43"/>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DF01276-647C-4137-B133-821AA7422952}">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1510</TotalTime>
  <Words>1284</Words>
  <Application>Microsoft Macintosh PowerPoint</Application>
  <PresentationFormat>On-screen Show (16:9)</PresentationFormat>
  <Paragraphs>200</Paragraphs>
  <Slides>13</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55 Helvetica Roman</vt:lpstr>
      <vt:lpstr>Arial</vt:lpstr>
      <vt:lpstr>Calibri</vt:lpstr>
      <vt:lpstr>Helvetica</vt:lpstr>
      <vt:lpstr>Helvetica Neue</vt:lpstr>
      <vt:lpstr>Lucida Grande</vt:lpstr>
      <vt:lpstr>Office Theme</vt:lpstr>
      <vt:lpstr>Space Technology Mission Directorate Small Spacecraft Technology </vt:lpstr>
      <vt:lpstr>NASA Organizational Chart </vt:lpstr>
      <vt:lpstr>NASA Small Spacecraft Technology Objectives</vt:lpstr>
      <vt:lpstr>2022-2023 Launch Schedule</vt:lpstr>
      <vt:lpstr>Upcoming U-Class Exploration Missions</vt:lpstr>
      <vt:lpstr>Upcoming U-Class Technology Demonstration Missions – 2022</vt:lpstr>
      <vt:lpstr>Upcoming U-Class Technology Demonstration Missions – 2022</vt:lpstr>
      <vt:lpstr>Upcoming U-Class Technology Demonstration Missions - 2023</vt:lpstr>
      <vt:lpstr>SmallSat Technology Partnerships Overview</vt:lpstr>
      <vt:lpstr>Announcement of Collaboration Opportunity Projects – 2018</vt:lpstr>
      <vt:lpstr>Announcement of Collaboration Opportunity Projects - 2020</vt:lpstr>
      <vt:lpstr>Tipping Point Projects – 2019</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Hunter, Roger C. (ARC-P)</dc:creator>
  <cp:lastModifiedBy>Fishman, Julianna L. (ARC-PX)[MILLENNIUM ENGINEERING &amp; INTEGRATION CO]</cp:lastModifiedBy>
  <cp:revision>175</cp:revision>
  <dcterms:created xsi:type="dcterms:W3CDTF">2020-04-11T17:09:31Z</dcterms:created>
  <dcterms:modified xsi:type="dcterms:W3CDTF">2022-05-10T15:06:41Z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0x010100E83DBDC61403394EAA63AE97D6A62752</vt:lpwstr>
  </property>
  <property fmtid="{D5CDD505-2E9C-101B-9397-08002B2CF9AE}" pid="3" name="MediaServiceImageTags">
    <vt:lpwstr/>
  </property>
</Properties>
</file>