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DB745C-A808-4F9F-8D7B-AEE477052733}" v="6" dt="2022-05-09T17:29:55.926"/>
    <p1510:client id="{8FDCD004-60A9-40F2-8F7D-724B3036F610}" v="3" dt="2022-05-11T19:00:12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>
        <p:scale>
          <a:sx n="115" d="100"/>
          <a:sy n="115" d="100"/>
        </p:scale>
        <p:origin x="14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tle, Aaron M. (LARC-D320)" userId="S::adutle@ndc.nasa.gov::1daee064-79ed-4b6e-84f4-78c7c277c923" providerId="AD" clId="Web-{8FDCD004-60A9-40F2-8F7D-724B3036F610}"/>
    <pc:docChg chg="modSld">
      <pc:chgData name="Dutle, Aaron M. (LARC-D320)" userId="S::adutle@ndc.nasa.gov::1daee064-79ed-4b6e-84f4-78c7c277c923" providerId="AD" clId="Web-{8FDCD004-60A9-40F2-8F7D-724B3036F610}" dt="2022-05-11T19:00:12.520" v="2" actId="20577"/>
      <pc:docMkLst>
        <pc:docMk/>
      </pc:docMkLst>
      <pc:sldChg chg="modSp">
        <pc:chgData name="Dutle, Aaron M. (LARC-D320)" userId="S::adutle@ndc.nasa.gov::1daee064-79ed-4b6e-84f4-78c7c277c923" providerId="AD" clId="Web-{8FDCD004-60A9-40F2-8F7D-724B3036F610}" dt="2022-05-11T19:00:12.520" v="2" actId="20577"/>
        <pc:sldMkLst>
          <pc:docMk/>
          <pc:sldMk cId="3666958136" sldId="264"/>
        </pc:sldMkLst>
        <pc:spChg chg="mod">
          <ac:chgData name="Dutle, Aaron M. (LARC-D320)" userId="S::adutle@ndc.nasa.gov::1daee064-79ed-4b6e-84f4-78c7c277c923" providerId="AD" clId="Web-{8FDCD004-60A9-40F2-8F7D-724B3036F610}" dt="2022-05-11T19:00:12.520" v="2" actId="20577"/>
          <ac:spMkLst>
            <pc:docMk/>
            <pc:sldMk cId="3666958136" sldId="264"/>
            <ac:spMk id="3" creationId="{DA2DCAF8-DE52-8941-A9F5-048E212147F4}"/>
          </ac:spMkLst>
        </pc:spChg>
      </pc:sldChg>
    </pc:docChg>
  </pc:docChgLst>
  <pc:docChgLst>
    <pc:chgData name="Dutle, Aaron M. (LARC-D320)" userId="S::adutle@ndc.nasa.gov::1daee064-79ed-4b6e-84f4-78c7c277c923" providerId="AD" clId="Web-{05DB745C-A808-4F9F-8D7B-AEE477052733}"/>
    <pc:docChg chg="modSld">
      <pc:chgData name="Dutle, Aaron M. (LARC-D320)" userId="S::adutle@ndc.nasa.gov::1daee064-79ed-4b6e-84f4-78c7c277c923" providerId="AD" clId="Web-{05DB745C-A808-4F9F-8D7B-AEE477052733}" dt="2022-05-09T17:29:55.926" v="4" actId="20577"/>
      <pc:docMkLst>
        <pc:docMk/>
      </pc:docMkLst>
      <pc:sldChg chg="modSp">
        <pc:chgData name="Dutle, Aaron M. (LARC-D320)" userId="S::adutle@ndc.nasa.gov::1daee064-79ed-4b6e-84f4-78c7c277c923" providerId="AD" clId="Web-{05DB745C-A808-4F9F-8D7B-AEE477052733}" dt="2022-05-09T17:25:42.112" v="1" actId="20577"/>
        <pc:sldMkLst>
          <pc:docMk/>
          <pc:sldMk cId="4039034771" sldId="259"/>
        </pc:sldMkLst>
        <pc:spChg chg="mod">
          <ac:chgData name="Dutle, Aaron M. (LARC-D320)" userId="S::adutle@ndc.nasa.gov::1daee064-79ed-4b6e-84f4-78c7c277c923" providerId="AD" clId="Web-{05DB745C-A808-4F9F-8D7B-AEE477052733}" dt="2022-05-09T17:25:42.112" v="1" actId="20577"/>
          <ac:spMkLst>
            <pc:docMk/>
            <pc:sldMk cId="4039034771" sldId="259"/>
            <ac:spMk id="3" creationId="{F644845F-75FE-8D4C-A00E-5AE33F728AB3}"/>
          </ac:spMkLst>
        </pc:spChg>
      </pc:sldChg>
      <pc:sldChg chg="modSp">
        <pc:chgData name="Dutle, Aaron M. (LARC-D320)" userId="S::adutle@ndc.nasa.gov::1daee064-79ed-4b6e-84f4-78c7c277c923" providerId="AD" clId="Web-{05DB745C-A808-4F9F-8D7B-AEE477052733}" dt="2022-05-09T17:29:55.926" v="4" actId="20577"/>
        <pc:sldMkLst>
          <pc:docMk/>
          <pc:sldMk cId="3666958136" sldId="264"/>
        </pc:sldMkLst>
        <pc:spChg chg="mod">
          <ac:chgData name="Dutle, Aaron M. (LARC-D320)" userId="S::adutle@ndc.nasa.gov::1daee064-79ed-4b6e-84f4-78c7c277c923" providerId="AD" clId="Web-{05DB745C-A808-4F9F-8D7B-AEE477052733}" dt="2022-05-09T17:29:55.926" v="4" actId="20577"/>
          <ac:spMkLst>
            <pc:docMk/>
            <pc:sldMk cId="3666958136" sldId="264"/>
            <ac:spMk id="3" creationId="{DA2DCAF8-DE52-8941-A9F5-048E212147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2D77-05AE-3C4D-B2B7-B6DD701B3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2292A1-C092-4E4E-BD53-C34072F66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19268-6946-6242-99BD-6DDF9F2E4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78F06-6182-4D40-BF40-A6A315B5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CA0FA-8117-7649-AD3E-CA4F87E0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69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5E4D-F6C2-7244-9319-4595A55E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5E088-E967-4943-9440-BE38976F0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7E743-BB7F-7E45-AD4A-8A2B580B4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831C5-71F7-3A4A-A014-2D58022D8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2E4AF-F9B8-2E4C-9D6C-D917D617B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9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2912-BAD6-DB40-9780-72DC84FB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523E1-D64A-4A4F-911D-CD3999CAF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55825-7E72-F14E-9DAB-F719AB81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80A0-B155-F548-95B7-52B9CD7E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CCA66-86FB-674E-B771-339566D45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1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D4897-294F-2E42-871A-A45DB1FCC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4B411-DDEC-7046-B641-EE3474CD0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00460-43CB-3F49-9871-AD29C08B9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F61FE-B3BB-C14B-A6B5-D24ED72D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4DF00-85C4-1E40-B7F5-5CFA8122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EAA07-54F4-5440-BFAF-895395BB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4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8381-2370-5D4D-986F-77F0463A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8C844-4BF9-1547-9E6E-B79A7EF19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1AEA53-7AB2-E441-A51A-5ECA7C22B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A32A4-3BF4-3E43-A652-E6BC65B50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BDA037-1344-CC42-BA33-9D282322D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DEFD00-0D89-D741-B657-3BBA83B3C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4BA4E2-1A5D-3C4E-8538-D6A36FC1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21C37-98AE-DA41-A3FB-D81DDC23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8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066B-CE8E-9247-9181-469F3515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5E6767-E283-304C-AAA7-1F4F58F5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5C533-A2AA-A041-B8C8-E2FFA0E1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D6BD9F-3D45-B742-8211-A8236884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7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6B8D6-DBE7-E640-B834-828DC634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8215BE-391F-8F48-A7E1-58D68A1BB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D3F01-C8C3-4B4F-9276-71DCFCC69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44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59DB-DA8D-3544-88EB-EE632070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39904-6146-D541-B7D8-9052E7731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64115-6C80-734B-BE50-66BE18646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3E9C23-8CC8-BD46-B67E-D6C916A69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02398-1AB8-7543-B902-E8357555C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669AA-A73D-404F-B613-55B3EF07F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41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0BF9B-AF8F-C64B-83DE-02E262EC9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E46B17-EF95-0542-9CE8-F38BCA43C7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6B50E-2C31-1445-8A9F-CCDAA1E83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F08B0-E207-6B44-A6A6-9AE5BFB5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4407B-7479-BC48-BB4B-003E616F2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CAC01-E7CF-1844-A0B2-6C6C4F358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3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09AC4-2E48-E744-BB92-2D556BF9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D98E9E-4550-4543-92CA-889F743C6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B8817-5C35-EC4C-8672-1E40B132E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3DCEF-39CE-9D4A-B06B-69C73CC1E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A3757-3974-C444-938F-FBA02DB33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9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8A956-ACF2-504F-AFF8-F0604A000E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8BE67C-7967-4E49-8CBC-A12D53950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9BC61-0DBA-C14D-B03F-64676F369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05183-1A62-CD44-A9E0-22294C42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FD39F-8C2E-4549-8737-8693A1E7E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4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FB9DA6-F06D-8946-8FE6-B5153E649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6FCF-B8F1-7840-8241-A1F069510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7AAAE-4E54-1D4A-B8A6-BC1376D34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2615B-758E-CF40-95F1-C86024A9181D}" type="datetimeFigureOut">
              <a:t>5/11/2022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1D162-368E-1C47-AE4F-D5187C3BA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7DE15-AFD2-5340-8EC8-B76BA8237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9EE1-78D1-FC42-9462-EAA4FB59A1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8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F682A-9FEE-824D-A30C-6C99A7A6C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96243"/>
            <a:ext cx="9144000" cy="2387600"/>
          </a:xfrm>
        </p:spPr>
        <p:txBody>
          <a:bodyPr/>
          <a:lstStyle/>
          <a:p>
            <a:r>
              <a:rPr lang="en-US" sz="4800"/>
              <a:t>Proof Mate: An Interactive Proof Helper for PVS</a:t>
            </a:r>
            <a:br>
              <a:rPr lang="en-US"/>
            </a:br>
            <a:r>
              <a:rPr lang="en-US" sz="4000"/>
              <a:t>(tool paper)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8F4D5-93F7-8E45-A498-58BE84E40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4981903" cy="1655762"/>
          </a:xfrm>
        </p:spPr>
        <p:txBody>
          <a:bodyPr/>
          <a:lstStyle/>
          <a:p>
            <a:r>
              <a:rPr lang="en-US" b="1"/>
              <a:t>Paolo Masci</a:t>
            </a:r>
          </a:p>
          <a:p>
            <a:r>
              <a:rPr lang="en-US"/>
              <a:t>National Institute of Aerospace</a:t>
            </a:r>
          </a:p>
          <a:p>
            <a:r>
              <a:rPr lang="en-US"/>
              <a:t>paolo.masci@nianet.org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ECD21E6-4E07-094E-8730-5EA3AB783ADF}"/>
              </a:ext>
            </a:extLst>
          </p:cNvPr>
          <p:cNvSpPr txBox="1">
            <a:spLocks/>
          </p:cNvSpPr>
          <p:nvPr/>
        </p:nvSpPr>
        <p:spPr>
          <a:xfrm>
            <a:off x="6353502" y="3602038"/>
            <a:ext cx="5134304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Aaron Dutle</a:t>
            </a:r>
          </a:p>
          <a:p>
            <a:r>
              <a:rPr lang="en-US"/>
              <a:t>NASA Langley Research Center</a:t>
            </a:r>
          </a:p>
          <a:p>
            <a:r>
              <a:rPr lang="en-US"/>
              <a:t>aaron.m.dutle@nasa.gov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9E13AF5-8799-CB4E-91A3-9CB0E57C5D21}"/>
              </a:ext>
            </a:extLst>
          </p:cNvPr>
          <p:cNvSpPr txBox="1">
            <a:spLocks/>
          </p:cNvSpPr>
          <p:nvPr/>
        </p:nvSpPr>
        <p:spPr>
          <a:xfrm>
            <a:off x="1040523" y="5614383"/>
            <a:ext cx="10315903" cy="912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NASA Formal Methods 2022</a:t>
            </a:r>
          </a:p>
          <a:p>
            <a:r>
              <a:rPr lang="en-US"/>
              <a:t>May 27, 2022</a:t>
            </a:r>
          </a:p>
        </p:txBody>
      </p:sp>
    </p:spTree>
    <p:extLst>
      <p:ext uri="{BB962C8B-B14F-4D97-AF65-F5344CB8AC3E}">
        <p14:creationId xmlns:p14="http://schemas.microsoft.com/office/powerpoint/2010/main" val="1502706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2BB6938-1B9E-9C41-81ED-40897FC11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8463"/>
          <a:stretch/>
        </p:blipFill>
        <p:spPr>
          <a:xfrm>
            <a:off x="6800244" y="1762337"/>
            <a:ext cx="5391756" cy="452574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706F5-714E-3142-B883-39A7CF2B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Contribution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2BF442-A4F9-9D48-AF6B-AC7B1E4FC572}"/>
              </a:ext>
            </a:extLst>
          </p:cNvPr>
          <p:cNvSpPr/>
          <p:nvPr/>
        </p:nvSpPr>
        <p:spPr>
          <a:xfrm>
            <a:off x="7105146" y="3742595"/>
            <a:ext cx="2669049" cy="2360138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EF0CCD-E896-7F40-AA8D-812B02A595E1}"/>
              </a:ext>
            </a:extLst>
          </p:cNvPr>
          <p:cNvSpPr txBox="1">
            <a:spLocks/>
          </p:cNvSpPr>
          <p:nvPr/>
        </p:nvSpPr>
        <p:spPr>
          <a:xfrm>
            <a:off x="838200" y="1702055"/>
            <a:ext cx="5735596" cy="4859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/>
              <a:t>Proof Mate tool, a new extension designed to further improve the front-end of the PVS verification system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Suggest proof commands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Sketch proof attempts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Repair broken proofs</a:t>
            </a:r>
          </a:p>
          <a:p>
            <a:pPr>
              <a:lnSpc>
                <a:spcPct val="100000"/>
              </a:lnSpc>
            </a:pPr>
            <a:endParaRPr lang="en-US" sz="2400"/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Tool integrated in VSCode-PVS</a:t>
            </a:r>
            <a:r>
              <a:rPr lang="en-US" sz="2400" baseline="30000"/>
              <a:t>1</a:t>
            </a:r>
            <a:r>
              <a:rPr lang="en-US" sz="2400"/>
              <a:t>, available for download from the Visual Studio Code marketplace (NASA Open Source License)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336D28-7824-5E42-BDB8-810907201220}"/>
              </a:ext>
            </a:extLst>
          </p:cNvPr>
          <p:cNvSpPr/>
          <p:nvPr/>
        </p:nvSpPr>
        <p:spPr>
          <a:xfrm>
            <a:off x="226741" y="6359206"/>
            <a:ext cx="111270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effectLst/>
              </a:rPr>
              <a:t>[1] Masci, P., Muñoz, C.A.: An Integrated Development Environment for the Prototype Verification System, F-IDE Workshop, </a:t>
            </a:r>
            <a:r>
              <a:rPr lang="en-US" sz="1400"/>
              <a:t>EPTCS, vol. 310, 2019</a:t>
            </a:r>
          </a:p>
          <a:p>
            <a:r>
              <a:rPr lang="en-US" sz="1400"/>
              <a:t>      Download link: https://github.com/nasa/vscode-pvs</a:t>
            </a:r>
          </a:p>
        </p:txBody>
      </p:sp>
    </p:spTree>
    <p:extLst>
      <p:ext uri="{BB962C8B-B14F-4D97-AF65-F5344CB8AC3E}">
        <p14:creationId xmlns:p14="http://schemas.microsoft.com/office/powerpoint/2010/main" val="891271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A33C-9482-5D4F-86FB-E905311D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on the PVS Verification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2357-DA8C-9F44-9E9F-092BFD34A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5357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/>
              <a:t>PVS is an interactive theorem prover extensively used by NASA Langley Research Center's formal methods team for the verification of avionics algorithms and protocols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/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Recent analysis examples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Compact Position Reporting</a:t>
            </a:r>
            <a:r>
              <a:rPr lang="en-US" sz="2400" baseline="30000"/>
              <a:t>1</a:t>
            </a:r>
            <a:r>
              <a:rPr lang="en-US" sz="2400"/>
              <a:t>, a core component of the ADS-B protocol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DAIDALUS</a:t>
            </a:r>
            <a:r>
              <a:rPr lang="en-US" sz="2400" baseline="30000"/>
              <a:t>2</a:t>
            </a:r>
            <a:r>
              <a:rPr lang="en-US" sz="2400"/>
              <a:t>, a collection of algorithms for aircraft route conflict detection and maneuver guidance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545510-7BD6-834F-969F-6E173A8D20C6}"/>
              </a:ext>
            </a:extLst>
          </p:cNvPr>
          <p:cNvSpPr/>
          <p:nvPr/>
        </p:nvSpPr>
        <p:spPr>
          <a:xfrm>
            <a:off x="700221" y="6159157"/>
            <a:ext cx="11211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effectLst/>
              </a:rPr>
              <a:t>[1] Dutle, A., Moscato, M., Titolo, L., Muñoz, et al: Formal analysis of the Compact Position Reporting algorithm. Formal Aspects of Computing, 2020</a:t>
            </a:r>
          </a:p>
          <a:p>
            <a:r>
              <a:rPr lang="en-US" sz="1400"/>
              <a:t>[2] Muñoz, C., Narkawicz, A.: Formal Analysis of Extended Well-Clear Boundaries for Unmanned Aircraft. In 8th NASA Formal Methods Symposium, 2016</a:t>
            </a:r>
          </a:p>
        </p:txBody>
      </p:sp>
    </p:spTree>
    <p:extLst>
      <p:ext uri="{BB962C8B-B14F-4D97-AF65-F5344CB8AC3E}">
        <p14:creationId xmlns:p14="http://schemas.microsoft.com/office/powerpoint/2010/main" val="343469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808D-E425-4744-9B60-AE2D5AE53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Proving in PVS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4845F-75FE-8D4C-A00E-5AE33F728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45351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/>
              <a:t>- PVS builds on the sequent calculus</a:t>
            </a:r>
          </a:p>
          <a:p>
            <a:pPr marL="0" indent="0">
              <a:buNone/>
            </a:pPr>
            <a:r>
              <a:rPr lang="en-US" sz="2400" dirty="0"/>
              <a:t>- Proofs are constructed interactively by entering proof commands at a prover console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/>
              <a:t>- Proof commands are organized into a proof tree</a:t>
            </a:r>
            <a:endParaRPr lang="en-US" sz="24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/>
              <a:t>- In the standard </a:t>
            </a:r>
            <a:r>
              <a:rPr lang="en-US" sz="2400" dirty="0" err="1"/>
              <a:t>VSCode</a:t>
            </a:r>
            <a:r>
              <a:rPr lang="en-US" sz="2400" dirty="0"/>
              <a:t>-PVS front-end, the proof tree is displayed in Proof Explorer as a collapsible tree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/>
              <a:t>- Edit operations in Proof Explorer </a:t>
            </a:r>
            <a:r>
              <a:rPr lang="en-US" sz="2400" dirty="0">
                <a:solidFill>
                  <a:schemeClr val="accent1"/>
                </a:solidFill>
              </a:rPr>
              <a:t>are allowed but intentionally limited</a:t>
            </a:r>
            <a:r>
              <a:rPr lang="en-US" sz="2400" dirty="0"/>
              <a:t> because the proof tree shown in the view is intended to reflect the proof structure computed by PVS when a proof command is executed</a:t>
            </a:r>
            <a:endParaRPr lang="en-US" sz="2400" dirty="0">
              <a:ea typeface="Calibri"/>
              <a:cs typeface="Calibri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0C6356F8-894A-7141-9BC2-01B6B9E2F2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828"/>
          <a:stretch/>
        </p:blipFill>
        <p:spPr>
          <a:xfrm>
            <a:off x="7968605" y="0"/>
            <a:ext cx="422339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22EBBA-FD23-1642-A837-3C24686D7646}"/>
              </a:ext>
            </a:extLst>
          </p:cNvPr>
          <p:cNvSpPr/>
          <p:nvPr/>
        </p:nvSpPr>
        <p:spPr>
          <a:xfrm>
            <a:off x="8365535" y="734137"/>
            <a:ext cx="3113892" cy="5758738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3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CCC10-C7DA-AA40-8BCE-B15E8113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 Mate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D7D36-7B61-3848-BBDE-D62106C89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1449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/>
              <a:t>New interactive view designed to support </a:t>
            </a:r>
            <a:r>
              <a:rPr lang="en-US" sz="2400">
                <a:solidFill>
                  <a:schemeClr val="accent1"/>
                </a:solidFill>
              </a:rPr>
              <a:t>proof development, editing and repair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Not tied directly to the proof structure generated by PVS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Unrestricted editing functions, e.g., for experimenting and writing proof ideas in the mind of a proof engineer developing the proof</a:t>
            </a:r>
            <a:endParaRPr lang="en-US"/>
          </a:p>
        </p:txBody>
      </p:sp>
      <p:pic>
        <p:nvPicPr>
          <p:cNvPr id="5" name="Content Placeholder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F381900-0D52-FB46-9D67-745D3E6154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463"/>
          <a:stretch/>
        </p:blipFill>
        <p:spPr>
          <a:xfrm>
            <a:off x="6800244" y="1862696"/>
            <a:ext cx="5391756" cy="45257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B95E73-2F07-AC40-81BA-8856484E9C85}"/>
              </a:ext>
            </a:extLst>
          </p:cNvPr>
          <p:cNvSpPr/>
          <p:nvPr/>
        </p:nvSpPr>
        <p:spPr>
          <a:xfrm>
            <a:off x="7105146" y="3842954"/>
            <a:ext cx="2669049" cy="2360138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30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4DC8-0E42-DC41-AFEB-906EF09F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Suggesting Proof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DCAF8-DE52-8941-A9F5-048E21214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950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Proof Mate provides </a:t>
            </a:r>
            <a:r>
              <a:rPr lang="en-US" sz="2400">
                <a:solidFill>
                  <a:schemeClr val="accent1"/>
                </a:solidFill>
              </a:rPr>
              <a:t>hints suggesting </a:t>
            </a:r>
            <a:br>
              <a:rPr lang="en-US" sz="2400">
                <a:solidFill>
                  <a:schemeClr val="accent1"/>
                </a:solidFill>
              </a:rPr>
            </a:br>
            <a:r>
              <a:rPr lang="en-US" sz="2400">
                <a:solidFill>
                  <a:schemeClr val="accent1"/>
                </a:solidFill>
              </a:rPr>
              <a:t>proof commands </a:t>
            </a:r>
            <a:r>
              <a:rPr lang="en-US" sz="2400"/>
              <a:t>that can be used to </a:t>
            </a:r>
            <a:br>
              <a:rPr lang="en-US" sz="2400"/>
            </a:br>
            <a:r>
              <a:rPr lang="en-US" sz="2400"/>
              <a:t>make progress with the proof</a:t>
            </a:r>
          </a:p>
          <a:p>
            <a:pPr marL="0" indent="0">
              <a:buNone/>
            </a:pPr>
            <a:r>
              <a:rPr lang="en-US" sz="2400"/>
              <a:t>- Suggestions are based on heuristics capturing expert knowledge on common PVS proof patterns</a:t>
            </a:r>
          </a:p>
          <a:p>
            <a:pPr marL="0" indent="0">
              <a:buNone/>
            </a:pPr>
            <a:r>
              <a:rPr lang="en-US" sz="2400"/>
              <a:t>- Example heuristic: </a:t>
            </a:r>
            <a:r>
              <a:rPr lang="en-US" sz="2400" i="1"/>
              <a:t>"if the proof state contains a universal quantifier, then recommend skolemization commands"</a:t>
            </a:r>
          </a:p>
          <a:p>
            <a:pPr marL="0" indent="0">
              <a:buNone/>
            </a:pPr>
            <a:r>
              <a:rPr lang="en-US" sz="2400"/>
              <a:t>- 10 heuristics are currently implemented</a:t>
            </a:r>
          </a:p>
        </p:txBody>
      </p:sp>
      <p:pic>
        <p:nvPicPr>
          <p:cNvPr id="4" name="Content Placeholder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6305A30-6C5C-EC44-BBF7-3F0EFF94A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463"/>
          <a:stretch/>
        </p:blipFill>
        <p:spPr>
          <a:xfrm>
            <a:off x="6800244" y="1862696"/>
            <a:ext cx="5391756" cy="45257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CE74E7-1ABC-DF41-86E0-25B523054294}"/>
              </a:ext>
            </a:extLst>
          </p:cNvPr>
          <p:cNvSpPr/>
          <p:nvPr/>
        </p:nvSpPr>
        <p:spPr>
          <a:xfrm>
            <a:off x="7105146" y="4003288"/>
            <a:ext cx="2669049" cy="557561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>
            <a:extLst>
              <a:ext uri="{FF2B5EF4-FFF2-40B4-BE49-F238E27FC236}">
                <a16:creationId xmlns:a16="http://schemas.microsoft.com/office/drawing/2014/main" id="{A01475B8-866E-4340-93EB-534567A00B14}"/>
              </a:ext>
            </a:extLst>
          </p:cNvPr>
          <p:cNvSpPr/>
          <p:nvPr/>
        </p:nvSpPr>
        <p:spPr>
          <a:xfrm rot="10800000">
            <a:off x="9633048" y="3941955"/>
            <a:ext cx="1115122" cy="680225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06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4DC8-0E42-DC41-AFEB-906EF09F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Sketching Proof Attempts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DCAF8-DE52-8941-A9F5-048E21214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950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/>
              <a:t>Proof Mate provides a sketchpad that can be used to </a:t>
            </a:r>
            <a:r>
              <a:rPr lang="en-US" sz="2400">
                <a:solidFill>
                  <a:schemeClr val="accent1"/>
                </a:solidFill>
              </a:rPr>
              <a:t>create proof clips reflecting ideas in the mind of the proof engineer</a:t>
            </a:r>
            <a:endParaRPr lang="en-US" sz="2400"/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Add/delete/edit proof commands and proof branches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Copy/paste proof fragments across different proof sessions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Execute proof fragments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/>
              <a:t>- Point-and-click interactions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</p:txBody>
      </p:sp>
      <p:pic>
        <p:nvPicPr>
          <p:cNvPr id="4" name="Content Placeholder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6305A30-6C5C-EC44-BBF7-3F0EFF94A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463"/>
          <a:stretch/>
        </p:blipFill>
        <p:spPr>
          <a:xfrm>
            <a:off x="6800244" y="1862696"/>
            <a:ext cx="5391756" cy="45257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CE74E7-1ABC-DF41-86E0-25B523054294}"/>
              </a:ext>
            </a:extLst>
          </p:cNvPr>
          <p:cNvSpPr/>
          <p:nvPr/>
        </p:nvSpPr>
        <p:spPr>
          <a:xfrm>
            <a:off x="7105146" y="4538546"/>
            <a:ext cx="2669049" cy="1664546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>
            <a:extLst>
              <a:ext uri="{FF2B5EF4-FFF2-40B4-BE49-F238E27FC236}">
                <a16:creationId xmlns:a16="http://schemas.microsoft.com/office/drawing/2014/main" id="{A01475B8-866E-4340-93EB-534567A00B14}"/>
              </a:ext>
            </a:extLst>
          </p:cNvPr>
          <p:cNvSpPr/>
          <p:nvPr/>
        </p:nvSpPr>
        <p:spPr>
          <a:xfrm rot="10800000">
            <a:off x="9521536" y="4933810"/>
            <a:ext cx="1115122" cy="680225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66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4DC8-0E42-DC41-AFEB-906EF09F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Repairing Broken Proofs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DCAF8-DE52-8941-A9F5-048E21214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011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A PVS proof may break when a definition used in a theorem is changed, e.g., to refactor terms or to reflect new hypotheses in a theorem</a:t>
            </a:r>
          </a:p>
          <a:p>
            <a:pPr marL="0" indent="0">
              <a:buNone/>
            </a:pPr>
            <a:r>
              <a:rPr lang="en-US" sz="2400"/>
              <a:t>- </a:t>
            </a:r>
            <a:r>
              <a:rPr lang="en-US" sz="2400">
                <a:solidFill>
                  <a:schemeClr val="accent1"/>
                </a:solidFill>
              </a:rPr>
              <a:t>When a proof breaks, PVS automatically prunes sections of the proof tree </a:t>
            </a:r>
            <a:r>
              <a:rPr lang="en-US" sz="2400"/>
              <a:t>that are not valid anymore, to ensure the proof structure is well-formed</a:t>
            </a:r>
          </a:p>
          <a:p>
            <a:pPr marL="0" indent="0">
              <a:buNone/>
            </a:pPr>
            <a:r>
              <a:rPr lang="en-US" sz="2400"/>
              <a:t>- From a user's perspective, </a:t>
            </a:r>
            <a:r>
              <a:rPr lang="en-US" sz="2400">
                <a:solidFill>
                  <a:schemeClr val="accent1"/>
                </a:solidFill>
              </a:rPr>
              <a:t>part of the proof is discarded and lost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>
                <a:solidFill>
                  <a:schemeClr val="accent1"/>
                </a:solidFill>
              </a:rPr>
              <a:t>Proof Mate seamlessly detects broken proofs and saves proof sections </a:t>
            </a:r>
            <a:r>
              <a:rPr lang="en-US" sz="2400"/>
              <a:t>that would otherwise be lost</a:t>
            </a:r>
          </a:p>
          <a:p>
            <a:pPr marL="0" indent="0">
              <a:buNone/>
            </a:pPr>
            <a:r>
              <a:rPr lang="en-US" sz="2400"/>
              <a:t>- The saved fragments can be inspected to understand what caused the break and identify the necessary repair actions</a:t>
            </a:r>
          </a:p>
        </p:txBody>
      </p:sp>
    </p:spTree>
    <p:extLst>
      <p:ext uri="{BB962C8B-B14F-4D97-AF65-F5344CB8AC3E}">
        <p14:creationId xmlns:p14="http://schemas.microsoft.com/office/powerpoint/2010/main" val="2867488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4DC8-0E42-DC41-AFEB-906EF09F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DCAF8-DE52-8941-A9F5-048E21214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0114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Proof Mate introduces new capabilities to both novice and expert PVS users</a:t>
            </a:r>
          </a:p>
          <a:p>
            <a:pPr marL="0" indent="0">
              <a:buNone/>
            </a:pPr>
            <a:r>
              <a:rPr lang="en-US" sz="2400" dirty="0"/>
              <a:t>- The proof command suggester is especially useful to novice users, provides guidance based on heuristics capturing expert knowledge on common proof patterns in PVS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/>
              <a:t>- Sketchpad functions can be used to create proof ideas, as well as to repair broken proofs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dirty="0"/>
              <a:t>On-going and future work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/>
              <a:t>- Use of machine learning techniques to identify and suggest lemmas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/>
              <a:t>- Create local proof strategies from a set of proof commands</a:t>
            </a:r>
            <a:endParaRPr lang="en-US" sz="2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695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711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Proof Mate: An Interactive Proof Helper for PVS (tool paper)</vt:lpstr>
      <vt:lpstr>Contribution</vt:lpstr>
      <vt:lpstr>Background on the PVS Verification System</vt:lpstr>
      <vt:lpstr>Proving in PVS</vt:lpstr>
      <vt:lpstr>Proof Mate</vt:lpstr>
      <vt:lpstr>Suggesting Proof Commands</vt:lpstr>
      <vt:lpstr>Sketching Proof Attempts</vt:lpstr>
      <vt:lpstr>Repairing Broken Proofs</vt:lpstr>
      <vt:lpstr>Final Remarks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Proof Mate: An Interactive Proof Helper for PVS (tool paper)</dc:title>
  <dc:creator>Masci, Paolo M. (LARC-D320)[NATIONAL INSTITUTE OF AEROSPACE]</dc:creator>
  <cp:lastModifiedBy>Masci, Paolo M. (LARC-D320)[NATIONAL INSTITUTE OF AEROSPACE]</cp:lastModifiedBy>
  <cp:revision>20</cp:revision>
  <dcterms:created xsi:type="dcterms:W3CDTF">2022-05-09T15:22:05Z</dcterms:created>
  <dcterms:modified xsi:type="dcterms:W3CDTF">2022-05-11T19:00:12Z</dcterms:modified>
</cp:coreProperties>
</file>