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5" r:id="rId3"/>
    <p:sldId id="260" r:id="rId4"/>
    <p:sldId id="261" r:id="rId5"/>
    <p:sldId id="292" r:id="rId6"/>
    <p:sldId id="296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CE490-ED68-433B-839B-22F37458114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9A35D0-3DDE-41E5-B31C-C67DD4B300E7}">
      <dgm:prSet/>
      <dgm:spPr/>
      <dgm:t>
        <a:bodyPr/>
        <a:lstStyle/>
        <a:p>
          <a:r>
            <a:rPr lang="en-US"/>
            <a:t>1. What is the chemical composition of the Hunga-Tonga plume and how it will evolve within the next 6 months ?</a:t>
          </a:r>
        </a:p>
      </dgm:t>
    </dgm:pt>
    <dgm:pt modelId="{F5C006FF-8ADB-44E8-8237-3E18563D7DB3}" type="parTrans" cxnId="{D2E6CBA1-0C09-4BC6-B275-3B3ED3203215}">
      <dgm:prSet/>
      <dgm:spPr/>
      <dgm:t>
        <a:bodyPr/>
        <a:lstStyle/>
        <a:p>
          <a:endParaRPr lang="en-US"/>
        </a:p>
      </dgm:t>
    </dgm:pt>
    <dgm:pt modelId="{5E33CC9C-835B-4446-B9CE-B25B1A10E807}" type="sibTrans" cxnId="{D2E6CBA1-0C09-4BC6-B275-3B3ED3203215}">
      <dgm:prSet/>
      <dgm:spPr/>
      <dgm:t>
        <a:bodyPr/>
        <a:lstStyle/>
        <a:p>
          <a:endParaRPr lang="en-US"/>
        </a:p>
      </dgm:t>
    </dgm:pt>
    <dgm:pt modelId="{A2983262-8566-4E26-9610-CC124863967D}">
      <dgm:prSet/>
      <dgm:spPr/>
      <dgm:t>
        <a:bodyPr/>
        <a:lstStyle/>
        <a:p>
          <a:r>
            <a:rPr lang="en-US"/>
            <a:t>2. What are the microphysical properties and how it will affect its dispersion ?</a:t>
          </a:r>
        </a:p>
      </dgm:t>
    </dgm:pt>
    <dgm:pt modelId="{D28F210F-2312-4896-A868-78A8856E5752}" type="parTrans" cxnId="{DC3BE9FD-3275-4DB2-B79A-38DB6465A087}">
      <dgm:prSet/>
      <dgm:spPr/>
      <dgm:t>
        <a:bodyPr/>
        <a:lstStyle/>
        <a:p>
          <a:endParaRPr lang="en-US"/>
        </a:p>
      </dgm:t>
    </dgm:pt>
    <dgm:pt modelId="{DE759051-70BF-4BA6-83AD-667459CFBB7B}" type="sibTrans" cxnId="{DC3BE9FD-3275-4DB2-B79A-38DB6465A087}">
      <dgm:prSet/>
      <dgm:spPr/>
      <dgm:t>
        <a:bodyPr/>
        <a:lstStyle/>
        <a:p>
          <a:endParaRPr lang="en-US"/>
        </a:p>
      </dgm:t>
    </dgm:pt>
    <dgm:pt modelId="{1ACE74F3-FF77-404F-BE27-AF0A88BB3F16}">
      <dgm:prSet/>
      <dgm:spPr/>
      <dgm:t>
        <a:bodyPr/>
        <a:lstStyle/>
        <a:p>
          <a:r>
            <a:rPr lang="en-US" dirty="0"/>
            <a:t>3. Will the </a:t>
          </a:r>
          <a:r>
            <a:rPr lang="en-US" dirty="0" err="1"/>
            <a:t>Hunga</a:t>
          </a:r>
          <a:r>
            <a:rPr lang="en-US" dirty="0"/>
            <a:t>-Tonga plume have radiative and climate impacts ?</a:t>
          </a:r>
        </a:p>
      </dgm:t>
    </dgm:pt>
    <dgm:pt modelId="{57B67E98-A08C-42D1-9700-7BB20CBDF00B}" type="parTrans" cxnId="{EA314631-8195-401B-A69A-3F07BCA28322}">
      <dgm:prSet/>
      <dgm:spPr/>
      <dgm:t>
        <a:bodyPr/>
        <a:lstStyle/>
        <a:p>
          <a:endParaRPr lang="en-US"/>
        </a:p>
      </dgm:t>
    </dgm:pt>
    <dgm:pt modelId="{23435F8E-0AE9-4BD0-9DC7-15E07CC32CD2}" type="sibTrans" cxnId="{EA314631-8195-401B-A69A-3F07BCA28322}">
      <dgm:prSet/>
      <dgm:spPr/>
      <dgm:t>
        <a:bodyPr/>
        <a:lstStyle/>
        <a:p>
          <a:endParaRPr lang="en-US"/>
        </a:p>
      </dgm:t>
    </dgm:pt>
    <dgm:pt modelId="{B0921A19-928D-4526-9267-88EAB7DE6AA8}" type="pres">
      <dgm:prSet presAssocID="{AB3CE490-ED68-433B-839B-22F374581146}" presName="linear" presStyleCnt="0">
        <dgm:presLayoutVars>
          <dgm:animLvl val="lvl"/>
          <dgm:resizeHandles val="exact"/>
        </dgm:presLayoutVars>
      </dgm:prSet>
      <dgm:spPr/>
    </dgm:pt>
    <dgm:pt modelId="{901DB52B-2ED4-432A-9C9C-E5648C3910D6}" type="pres">
      <dgm:prSet presAssocID="{549A35D0-3DDE-41E5-B31C-C67DD4B300E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104AB4-8649-4626-A26E-969D9C16C7CA}" type="pres">
      <dgm:prSet presAssocID="{5E33CC9C-835B-4446-B9CE-B25B1A10E807}" presName="spacer" presStyleCnt="0"/>
      <dgm:spPr/>
    </dgm:pt>
    <dgm:pt modelId="{9E663838-AB7A-45D5-A357-DFCB4223FAD4}" type="pres">
      <dgm:prSet presAssocID="{A2983262-8566-4E26-9610-CC12486396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493423-5A85-43E8-BDE6-CA623AB9A8B7}" type="pres">
      <dgm:prSet presAssocID="{DE759051-70BF-4BA6-83AD-667459CFBB7B}" presName="spacer" presStyleCnt="0"/>
      <dgm:spPr/>
    </dgm:pt>
    <dgm:pt modelId="{9570CEFD-5D29-4F65-AB00-9B20FBF4A195}" type="pres">
      <dgm:prSet presAssocID="{1ACE74F3-FF77-404F-BE27-AF0A88BB3F1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1711410-0845-4365-BD50-25A4400B5AC3}" type="presOf" srcId="{549A35D0-3DDE-41E5-B31C-C67DD4B300E7}" destId="{901DB52B-2ED4-432A-9C9C-E5648C3910D6}" srcOrd="0" destOrd="0" presId="urn:microsoft.com/office/officeart/2005/8/layout/vList2"/>
    <dgm:cxn modelId="{72ABE322-6A64-42E2-8A00-7FE9E2822178}" type="presOf" srcId="{A2983262-8566-4E26-9610-CC124863967D}" destId="{9E663838-AB7A-45D5-A357-DFCB4223FAD4}" srcOrd="0" destOrd="0" presId="urn:microsoft.com/office/officeart/2005/8/layout/vList2"/>
    <dgm:cxn modelId="{EA314631-8195-401B-A69A-3F07BCA28322}" srcId="{AB3CE490-ED68-433B-839B-22F374581146}" destId="{1ACE74F3-FF77-404F-BE27-AF0A88BB3F16}" srcOrd="2" destOrd="0" parTransId="{57B67E98-A08C-42D1-9700-7BB20CBDF00B}" sibTransId="{23435F8E-0AE9-4BD0-9DC7-15E07CC32CD2}"/>
    <dgm:cxn modelId="{5917E76D-8792-4E61-BA90-483DD9BE3814}" type="presOf" srcId="{1ACE74F3-FF77-404F-BE27-AF0A88BB3F16}" destId="{9570CEFD-5D29-4F65-AB00-9B20FBF4A195}" srcOrd="0" destOrd="0" presId="urn:microsoft.com/office/officeart/2005/8/layout/vList2"/>
    <dgm:cxn modelId="{D2E6CBA1-0C09-4BC6-B275-3B3ED3203215}" srcId="{AB3CE490-ED68-433B-839B-22F374581146}" destId="{549A35D0-3DDE-41E5-B31C-C67DD4B300E7}" srcOrd="0" destOrd="0" parTransId="{F5C006FF-8ADB-44E8-8237-3E18563D7DB3}" sibTransId="{5E33CC9C-835B-4446-B9CE-B25B1A10E807}"/>
    <dgm:cxn modelId="{F0E644D9-0C86-4CA5-8B6B-DF57E8BA50D8}" type="presOf" srcId="{AB3CE490-ED68-433B-839B-22F374581146}" destId="{B0921A19-928D-4526-9267-88EAB7DE6AA8}" srcOrd="0" destOrd="0" presId="urn:microsoft.com/office/officeart/2005/8/layout/vList2"/>
    <dgm:cxn modelId="{DC3BE9FD-3275-4DB2-B79A-38DB6465A087}" srcId="{AB3CE490-ED68-433B-839B-22F374581146}" destId="{A2983262-8566-4E26-9610-CC124863967D}" srcOrd="1" destOrd="0" parTransId="{D28F210F-2312-4896-A868-78A8856E5752}" sibTransId="{DE759051-70BF-4BA6-83AD-667459CFBB7B}"/>
    <dgm:cxn modelId="{D370F454-0F42-4B3F-B04C-F9AF75AD4DA0}" type="presParOf" srcId="{B0921A19-928D-4526-9267-88EAB7DE6AA8}" destId="{901DB52B-2ED4-432A-9C9C-E5648C3910D6}" srcOrd="0" destOrd="0" presId="urn:microsoft.com/office/officeart/2005/8/layout/vList2"/>
    <dgm:cxn modelId="{CB3A673D-E17C-4677-A208-87FDDE98CB75}" type="presParOf" srcId="{B0921A19-928D-4526-9267-88EAB7DE6AA8}" destId="{13104AB4-8649-4626-A26E-969D9C16C7CA}" srcOrd="1" destOrd="0" presId="urn:microsoft.com/office/officeart/2005/8/layout/vList2"/>
    <dgm:cxn modelId="{5CF5943A-79B5-45D9-9FC2-27B6EC31CF99}" type="presParOf" srcId="{B0921A19-928D-4526-9267-88EAB7DE6AA8}" destId="{9E663838-AB7A-45D5-A357-DFCB4223FAD4}" srcOrd="2" destOrd="0" presId="urn:microsoft.com/office/officeart/2005/8/layout/vList2"/>
    <dgm:cxn modelId="{75457904-32DD-436D-857B-973474C6B129}" type="presParOf" srcId="{B0921A19-928D-4526-9267-88EAB7DE6AA8}" destId="{7A493423-5A85-43E8-BDE6-CA623AB9A8B7}" srcOrd="3" destOrd="0" presId="urn:microsoft.com/office/officeart/2005/8/layout/vList2"/>
    <dgm:cxn modelId="{155A4EED-EAA3-4838-A313-C1802A54EBCE}" type="presParOf" srcId="{B0921A19-928D-4526-9267-88EAB7DE6AA8}" destId="{9570CEFD-5D29-4F65-AB00-9B20FBF4A19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644642-9D03-44AA-BFBB-DD816782C19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89A941C-D231-47CD-BB52-ADF570058A42}">
      <dgm:prSet/>
      <dgm:spPr/>
      <dgm:t>
        <a:bodyPr/>
        <a:lstStyle/>
        <a:p>
          <a:r>
            <a:rPr lang="en-US"/>
            <a:t>Aerosol Sampler -&gt; aerosol chemical composition for lab analysis (Ion Chromatography, Aerosol Mass spectrometry (2.2 kg) </a:t>
          </a:r>
        </a:p>
      </dgm:t>
    </dgm:pt>
    <dgm:pt modelId="{6C87B024-237E-4C17-A630-A3523E95CF73}" type="parTrans" cxnId="{790D49F8-9303-48A9-8F78-0A5F957BA317}">
      <dgm:prSet/>
      <dgm:spPr/>
      <dgm:t>
        <a:bodyPr/>
        <a:lstStyle/>
        <a:p>
          <a:endParaRPr lang="en-US"/>
        </a:p>
      </dgm:t>
    </dgm:pt>
    <dgm:pt modelId="{E22FDD45-DAD0-4A67-9E49-3E2B4FB097E0}" type="sibTrans" cxnId="{790D49F8-9303-48A9-8F78-0A5F957BA317}">
      <dgm:prSet/>
      <dgm:spPr/>
      <dgm:t>
        <a:bodyPr/>
        <a:lstStyle/>
        <a:p>
          <a:endParaRPr lang="en-US"/>
        </a:p>
      </dgm:t>
    </dgm:pt>
    <dgm:pt modelId="{88140C38-D04A-4539-9FAB-9B584D59ACEE}">
      <dgm:prSet/>
      <dgm:spPr/>
      <dgm:t>
        <a:bodyPr/>
        <a:lstStyle/>
        <a:p>
          <a:r>
            <a:rPr lang="en-US"/>
            <a:t>Lightweight OPC (POPC) -&gt; aerosol size distribution 6 channels (1.6 kg) </a:t>
          </a:r>
        </a:p>
      </dgm:t>
    </dgm:pt>
    <dgm:pt modelId="{47B526DF-F2EA-4EF4-8BED-8676B9D54D9C}" type="parTrans" cxnId="{12ADD627-3B85-4DEF-8338-097BD79E732C}">
      <dgm:prSet/>
      <dgm:spPr/>
      <dgm:t>
        <a:bodyPr/>
        <a:lstStyle/>
        <a:p>
          <a:endParaRPr lang="en-US"/>
        </a:p>
      </dgm:t>
    </dgm:pt>
    <dgm:pt modelId="{9F20F0F6-2302-4999-AB7E-F73101BBF6E5}" type="sibTrans" cxnId="{12ADD627-3B85-4DEF-8338-097BD79E732C}">
      <dgm:prSet/>
      <dgm:spPr/>
      <dgm:t>
        <a:bodyPr/>
        <a:lstStyle/>
        <a:p>
          <a:endParaRPr lang="en-US"/>
        </a:p>
      </dgm:t>
    </dgm:pt>
    <dgm:pt modelId="{325A409E-719B-4C55-9918-CC66C07B582D}">
      <dgm:prSet/>
      <dgm:spPr/>
      <dgm:t>
        <a:bodyPr/>
        <a:lstStyle/>
        <a:p>
          <a:r>
            <a:rPr lang="en-US"/>
            <a:t>Very lightweight OPC (NPOPC) -&gt; aerosol size distribution 30 channels (0.8 kg)</a:t>
          </a:r>
        </a:p>
      </dgm:t>
    </dgm:pt>
    <dgm:pt modelId="{42AC19AF-7303-4974-873E-685817C63105}" type="parTrans" cxnId="{B90C351B-46C2-4C61-99CE-3FC754B38FBE}">
      <dgm:prSet/>
      <dgm:spPr/>
      <dgm:t>
        <a:bodyPr/>
        <a:lstStyle/>
        <a:p>
          <a:endParaRPr lang="en-US"/>
        </a:p>
      </dgm:t>
    </dgm:pt>
    <dgm:pt modelId="{ACAC524C-AA34-4451-AAD6-4E81C84EB25C}" type="sibTrans" cxnId="{B90C351B-46C2-4C61-99CE-3FC754B38FBE}">
      <dgm:prSet/>
      <dgm:spPr/>
      <dgm:t>
        <a:bodyPr/>
        <a:lstStyle/>
        <a:p>
          <a:endParaRPr lang="en-US"/>
        </a:p>
      </dgm:t>
    </dgm:pt>
    <dgm:pt modelId="{B1DDC4AB-B6BD-4E8F-A40E-D572826464EA}">
      <dgm:prSet/>
      <dgm:spPr/>
      <dgm:t>
        <a:bodyPr/>
        <a:lstStyle/>
        <a:p>
          <a:r>
            <a:rPr lang="en-US"/>
            <a:t>COBALD backscatter sonde -&gt; aerosol backscatter, satellite validation, ground-based lidar comparison (0.5 kg)</a:t>
          </a:r>
        </a:p>
      </dgm:t>
    </dgm:pt>
    <dgm:pt modelId="{2B94AB90-5396-4644-87C9-AAD711304798}" type="parTrans" cxnId="{C6466CB9-2BC7-4C21-93A1-499056159E58}">
      <dgm:prSet/>
      <dgm:spPr/>
      <dgm:t>
        <a:bodyPr/>
        <a:lstStyle/>
        <a:p>
          <a:endParaRPr lang="en-US"/>
        </a:p>
      </dgm:t>
    </dgm:pt>
    <dgm:pt modelId="{12DBE3C3-5128-4AA8-8D87-E8F97758C501}" type="sibTrans" cxnId="{C6466CB9-2BC7-4C21-93A1-499056159E58}">
      <dgm:prSet/>
      <dgm:spPr/>
      <dgm:t>
        <a:bodyPr/>
        <a:lstStyle/>
        <a:p>
          <a:endParaRPr lang="en-US"/>
        </a:p>
      </dgm:t>
    </dgm:pt>
    <dgm:pt modelId="{B143DD22-36DB-4F5C-B15C-D444ED30C8FB}" type="pres">
      <dgm:prSet presAssocID="{3D644642-9D03-44AA-BFBB-DD816782C195}" presName="linear" presStyleCnt="0">
        <dgm:presLayoutVars>
          <dgm:animLvl val="lvl"/>
          <dgm:resizeHandles val="exact"/>
        </dgm:presLayoutVars>
      </dgm:prSet>
      <dgm:spPr/>
    </dgm:pt>
    <dgm:pt modelId="{1BDEB9B6-3FE2-4A01-8411-21989247DE3A}" type="pres">
      <dgm:prSet presAssocID="{C89A941C-D231-47CD-BB52-ADF570058A4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91AD37C-AFD7-4E56-BFDE-EBB5C42F3DC3}" type="pres">
      <dgm:prSet presAssocID="{E22FDD45-DAD0-4A67-9E49-3E2B4FB097E0}" presName="spacer" presStyleCnt="0"/>
      <dgm:spPr/>
    </dgm:pt>
    <dgm:pt modelId="{9C34A354-489E-4391-9C4C-AD3EA42CE14C}" type="pres">
      <dgm:prSet presAssocID="{88140C38-D04A-4539-9FAB-9B584D59ACE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04005ED-8573-49F8-A9DB-5BD02042ADDD}" type="pres">
      <dgm:prSet presAssocID="{9F20F0F6-2302-4999-AB7E-F73101BBF6E5}" presName="spacer" presStyleCnt="0"/>
      <dgm:spPr/>
    </dgm:pt>
    <dgm:pt modelId="{09215D04-E168-4007-AACB-000D5DDF5471}" type="pres">
      <dgm:prSet presAssocID="{325A409E-719B-4C55-9918-CC66C07B582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B3CAB52-A9E4-4643-9616-0F18D521F39E}" type="pres">
      <dgm:prSet presAssocID="{ACAC524C-AA34-4451-AAD6-4E81C84EB25C}" presName="spacer" presStyleCnt="0"/>
      <dgm:spPr/>
    </dgm:pt>
    <dgm:pt modelId="{91403487-F150-4977-AF96-AA7CBD078DAE}" type="pres">
      <dgm:prSet presAssocID="{B1DDC4AB-B6BD-4E8F-A40E-D572826464E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90C351B-46C2-4C61-99CE-3FC754B38FBE}" srcId="{3D644642-9D03-44AA-BFBB-DD816782C195}" destId="{325A409E-719B-4C55-9918-CC66C07B582D}" srcOrd="2" destOrd="0" parTransId="{42AC19AF-7303-4974-873E-685817C63105}" sibTransId="{ACAC524C-AA34-4451-AAD6-4E81C84EB25C}"/>
    <dgm:cxn modelId="{E9E50C24-2E99-48BE-9868-6C20DAB0FAB0}" type="presOf" srcId="{B1DDC4AB-B6BD-4E8F-A40E-D572826464EA}" destId="{91403487-F150-4977-AF96-AA7CBD078DAE}" srcOrd="0" destOrd="0" presId="urn:microsoft.com/office/officeart/2005/8/layout/vList2"/>
    <dgm:cxn modelId="{12ADD627-3B85-4DEF-8338-097BD79E732C}" srcId="{3D644642-9D03-44AA-BFBB-DD816782C195}" destId="{88140C38-D04A-4539-9FAB-9B584D59ACEE}" srcOrd="1" destOrd="0" parTransId="{47B526DF-F2EA-4EF4-8BED-8676B9D54D9C}" sibTransId="{9F20F0F6-2302-4999-AB7E-F73101BBF6E5}"/>
    <dgm:cxn modelId="{17D02788-F06A-4C5D-B104-DC6F391FBF49}" type="presOf" srcId="{3D644642-9D03-44AA-BFBB-DD816782C195}" destId="{B143DD22-36DB-4F5C-B15C-D444ED30C8FB}" srcOrd="0" destOrd="0" presId="urn:microsoft.com/office/officeart/2005/8/layout/vList2"/>
    <dgm:cxn modelId="{425B6E8F-ADC5-4EB1-9617-76E01AAFDA62}" type="presOf" srcId="{C89A941C-D231-47CD-BB52-ADF570058A42}" destId="{1BDEB9B6-3FE2-4A01-8411-21989247DE3A}" srcOrd="0" destOrd="0" presId="urn:microsoft.com/office/officeart/2005/8/layout/vList2"/>
    <dgm:cxn modelId="{C6466CB9-2BC7-4C21-93A1-499056159E58}" srcId="{3D644642-9D03-44AA-BFBB-DD816782C195}" destId="{B1DDC4AB-B6BD-4E8F-A40E-D572826464EA}" srcOrd="3" destOrd="0" parTransId="{2B94AB90-5396-4644-87C9-AAD711304798}" sibTransId="{12DBE3C3-5128-4AA8-8D87-E8F97758C501}"/>
    <dgm:cxn modelId="{EB20A8C5-AEEF-47CD-8A4B-8C5E68219EEB}" type="presOf" srcId="{325A409E-719B-4C55-9918-CC66C07B582D}" destId="{09215D04-E168-4007-AACB-000D5DDF5471}" srcOrd="0" destOrd="0" presId="urn:microsoft.com/office/officeart/2005/8/layout/vList2"/>
    <dgm:cxn modelId="{CDBA4CD9-6169-432C-9C8E-7E05B57935D1}" type="presOf" srcId="{88140C38-D04A-4539-9FAB-9B584D59ACEE}" destId="{9C34A354-489E-4391-9C4C-AD3EA42CE14C}" srcOrd="0" destOrd="0" presId="urn:microsoft.com/office/officeart/2005/8/layout/vList2"/>
    <dgm:cxn modelId="{790D49F8-9303-48A9-8F78-0A5F957BA317}" srcId="{3D644642-9D03-44AA-BFBB-DD816782C195}" destId="{C89A941C-D231-47CD-BB52-ADF570058A42}" srcOrd="0" destOrd="0" parTransId="{6C87B024-237E-4C17-A630-A3523E95CF73}" sibTransId="{E22FDD45-DAD0-4A67-9E49-3E2B4FB097E0}"/>
    <dgm:cxn modelId="{9198F25B-5D93-40D6-8A60-AF7E8AD19776}" type="presParOf" srcId="{B143DD22-36DB-4F5C-B15C-D444ED30C8FB}" destId="{1BDEB9B6-3FE2-4A01-8411-21989247DE3A}" srcOrd="0" destOrd="0" presId="urn:microsoft.com/office/officeart/2005/8/layout/vList2"/>
    <dgm:cxn modelId="{E644DF97-52AE-4668-9CA7-1CF8463A41A6}" type="presParOf" srcId="{B143DD22-36DB-4F5C-B15C-D444ED30C8FB}" destId="{B91AD37C-AFD7-4E56-BFDE-EBB5C42F3DC3}" srcOrd="1" destOrd="0" presId="urn:microsoft.com/office/officeart/2005/8/layout/vList2"/>
    <dgm:cxn modelId="{CEF3291A-4C3D-46D6-9505-F4391CDEDE09}" type="presParOf" srcId="{B143DD22-36DB-4F5C-B15C-D444ED30C8FB}" destId="{9C34A354-489E-4391-9C4C-AD3EA42CE14C}" srcOrd="2" destOrd="0" presId="urn:microsoft.com/office/officeart/2005/8/layout/vList2"/>
    <dgm:cxn modelId="{1521607B-1D77-4030-85DD-CF8B024E476A}" type="presParOf" srcId="{B143DD22-36DB-4F5C-B15C-D444ED30C8FB}" destId="{604005ED-8573-49F8-A9DB-5BD02042ADDD}" srcOrd="3" destOrd="0" presId="urn:microsoft.com/office/officeart/2005/8/layout/vList2"/>
    <dgm:cxn modelId="{6F9EB373-A90B-40F9-ADA5-52B6D0BC9AEB}" type="presParOf" srcId="{B143DD22-36DB-4F5C-B15C-D444ED30C8FB}" destId="{09215D04-E168-4007-AACB-000D5DDF5471}" srcOrd="4" destOrd="0" presId="urn:microsoft.com/office/officeart/2005/8/layout/vList2"/>
    <dgm:cxn modelId="{7B8F8DD2-0C41-4E52-8635-AA9F1450BCA7}" type="presParOf" srcId="{B143DD22-36DB-4F5C-B15C-D444ED30C8FB}" destId="{FB3CAB52-A9E4-4643-9616-0F18D521F39E}" srcOrd="5" destOrd="0" presId="urn:microsoft.com/office/officeart/2005/8/layout/vList2"/>
    <dgm:cxn modelId="{085A01BB-4ED1-4C09-9607-D92904917B50}" type="presParOf" srcId="{B143DD22-36DB-4F5C-B15C-D444ED30C8FB}" destId="{91403487-F150-4977-AF96-AA7CBD078DA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DB51CD-0B29-4E68-B997-E41C8BCFDA3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D43596-1AF8-481F-9322-1FDCCB946D55}">
      <dgm:prSet/>
      <dgm:spPr/>
      <dgm:t>
        <a:bodyPr/>
        <a:lstStyle/>
        <a:p>
          <a:r>
            <a:rPr lang="en-US"/>
            <a:t>HT-HH January eruption was the most explosive event recorded in the satellite era (plume up to 55 km)</a:t>
          </a:r>
        </a:p>
      </dgm:t>
    </dgm:pt>
    <dgm:pt modelId="{75A000F1-1A8F-44C3-8484-8BBE4A1E2DEC}" type="parTrans" cxnId="{3E0F0345-45DF-4595-B0CA-7A4D12B8242B}">
      <dgm:prSet/>
      <dgm:spPr/>
      <dgm:t>
        <a:bodyPr/>
        <a:lstStyle/>
        <a:p>
          <a:endParaRPr lang="en-US"/>
        </a:p>
      </dgm:t>
    </dgm:pt>
    <dgm:pt modelId="{307D4CDA-3601-461B-B5AF-1A21A5631F8D}" type="sibTrans" cxnId="{3E0F0345-45DF-4595-B0CA-7A4D12B8242B}">
      <dgm:prSet/>
      <dgm:spPr/>
      <dgm:t>
        <a:bodyPr/>
        <a:lstStyle/>
        <a:p>
          <a:endParaRPr lang="en-US"/>
        </a:p>
      </dgm:t>
    </dgm:pt>
    <dgm:pt modelId="{27AAA5D9-1DC9-4CAB-82A2-61E92DB097F8}">
      <dgm:prSet/>
      <dgm:spPr/>
      <dgm:t>
        <a:bodyPr/>
        <a:lstStyle/>
        <a:p>
          <a:r>
            <a:rPr lang="en-US" dirty="0"/>
            <a:t>VolRes triggered some discussions among the community to plan for a deployment</a:t>
          </a:r>
        </a:p>
      </dgm:t>
    </dgm:pt>
    <dgm:pt modelId="{5A8E228E-247A-447F-B803-32026CFA0E0D}" type="parTrans" cxnId="{1A015544-9079-401F-8617-F755A64F7AB9}">
      <dgm:prSet/>
      <dgm:spPr/>
      <dgm:t>
        <a:bodyPr/>
        <a:lstStyle/>
        <a:p>
          <a:endParaRPr lang="en-US"/>
        </a:p>
      </dgm:t>
    </dgm:pt>
    <dgm:pt modelId="{D225CDB0-732E-4DB0-978C-D3AD3592C67E}" type="sibTrans" cxnId="{1A015544-9079-401F-8617-F755A64F7AB9}">
      <dgm:prSet/>
      <dgm:spPr/>
      <dgm:t>
        <a:bodyPr/>
        <a:lstStyle/>
        <a:p>
          <a:endParaRPr lang="en-US"/>
        </a:p>
      </dgm:t>
    </dgm:pt>
    <dgm:pt modelId="{30CD99CE-6C4D-4E76-B6D4-C807DED4BD40}">
      <dgm:prSet/>
      <dgm:spPr/>
      <dgm:t>
        <a:bodyPr/>
        <a:lstStyle/>
        <a:p>
          <a:r>
            <a:rPr lang="en-US" dirty="0"/>
            <a:t>Goal: derive size distribution of the HT-HH volcanic aerosols, chemical composition, is there a significant fraction of “unusual” materials which may have been injected ? Sea salt ?</a:t>
          </a:r>
        </a:p>
      </dgm:t>
    </dgm:pt>
    <dgm:pt modelId="{1F191B13-9139-4C32-A9D2-B09A0E771EF0}" type="parTrans" cxnId="{C4A66BB6-1F3C-485E-AEF9-5084C6B9C1B7}">
      <dgm:prSet/>
      <dgm:spPr/>
      <dgm:t>
        <a:bodyPr/>
        <a:lstStyle/>
        <a:p>
          <a:endParaRPr lang="en-US"/>
        </a:p>
      </dgm:t>
    </dgm:pt>
    <dgm:pt modelId="{62CE81ED-5A53-4B9E-8BEE-93EA6F831761}" type="sibTrans" cxnId="{C4A66BB6-1F3C-485E-AEF9-5084C6B9C1B7}">
      <dgm:prSet/>
      <dgm:spPr/>
      <dgm:t>
        <a:bodyPr/>
        <a:lstStyle/>
        <a:p>
          <a:endParaRPr lang="en-US"/>
        </a:p>
      </dgm:t>
    </dgm:pt>
    <dgm:pt modelId="{64FFE981-9008-46D8-98BF-5AB495B16AA4}" type="pres">
      <dgm:prSet presAssocID="{D2DB51CD-0B29-4E68-B997-E41C8BCFDA39}" presName="linear" presStyleCnt="0">
        <dgm:presLayoutVars>
          <dgm:animLvl val="lvl"/>
          <dgm:resizeHandles val="exact"/>
        </dgm:presLayoutVars>
      </dgm:prSet>
      <dgm:spPr/>
    </dgm:pt>
    <dgm:pt modelId="{6D4A9BC2-CF06-4F9D-AA8D-D12EADD83436}" type="pres">
      <dgm:prSet presAssocID="{1ED43596-1AF8-481F-9322-1FDCCB946D5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42D630-32C5-4E92-A158-4EB24E7041AC}" type="pres">
      <dgm:prSet presAssocID="{307D4CDA-3601-461B-B5AF-1A21A5631F8D}" presName="spacer" presStyleCnt="0"/>
      <dgm:spPr/>
    </dgm:pt>
    <dgm:pt modelId="{52D4DB95-426F-4BC4-92D3-EF80A9C35DF5}" type="pres">
      <dgm:prSet presAssocID="{27AAA5D9-1DC9-4CAB-82A2-61E92DB097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F3708E-320A-4491-9DAB-0DB2BCEF193A}" type="pres">
      <dgm:prSet presAssocID="{D225CDB0-732E-4DB0-978C-D3AD3592C67E}" presName="spacer" presStyleCnt="0"/>
      <dgm:spPr/>
    </dgm:pt>
    <dgm:pt modelId="{B37A44AA-AB94-42E7-803C-1459AC606566}" type="pres">
      <dgm:prSet presAssocID="{30CD99CE-6C4D-4E76-B6D4-C807DED4BD4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A015544-9079-401F-8617-F755A64F7AB9}" srcId="{D2DB51CD-0B29-4E68-B997-E41C8BCFDA39}" destId="{27AAA5D9-1DC9-4CAB-82A2-61E92DB097F8}" srcOrd="1" destOrd="0" parTransId="{5A8E228E-247A-447F-B803-32026CFA0E0D}" sibTransId="{D225CDB0-732E-4DB0-978C-D3AD3592C67E}"/>
    <dgm:cxn modelId="{3E0F0345-45DF-4595-B0CA-7A4D12B8242B}" srcId="{D2DB51CD-0B29-4E68-B997-E41C8BCFDA39}" destId="{1ED43596-1AF8-481F-9322-1FDCCB946D55}" srcOrd="0" destOrd="0" parTransId="{75A000F1-1A8F-44C3-8484-8BBE4A1E2DEC}" sibTransId="{307D4CDA-3601-461B-B5AF-1A21A5631F8D}"/>
    <dgm:cxn modelId="{8949067C-5804-4C85-BFAB-B00A444CC155}" type="presOf" srcId="{D2DB51CD-0B29-4E68-B997-E41C8BCFDA39}" destId="{64FFE981-9008-46D8-98BF-5AB495B16AA4}" srcOrd="0" destOrd="0" presId="urn:microsoft.com/office/officeart/2005/8/layout/vList2"/>
    <dgm:cxn modelId="{890466A7-9313-4A50-947C-E0A1CF6C14AD}" type="presOf" srcId="{27AAA5D9-1DC9-4CAB-82A2-61E92DB097F8}" destId="{52D4DB95-426F-4BC4-92D3-EF80A9C35DF5}" srcOrd="0" destOrd="0" presId="urn:microsoft.com/office/officeart/2005/8/layout/vList2"/>
    <dgm:cxn modelId="{C4A66BB6-1F3C-485E-AEF9-5084C6B9C1B7}" srcId="{D2DB51CD-0B29-4E68-B997-E41C8BCFDA39}" destId="{30CD99CE-6C4D-4E76-B6D4-C807DED4BD40}" srcOrd="2" destOrd="0" parTransId="{1F191B13-9139-4C32-A9D2-B09A0E771EF0}" sibTransId="{62CE81ED-5A53-4B9E-8BEE-93EA6F831761}"/>
    <dgm:cxn modelId="{DC47BEDD-A742-4C56-AF1C-5BF48744FA0A}" type="presOf" srcId="{30CD99CE-6C4D-4E76-B6D4-C807DED4BD40}" destId="{B37A44AA-AB94-42E7-803C-1459AC606566}" srcOrd="0" destOrd="0" presId="urn:microsoft.com/office/officeart/2005/8/layout/vList2"/>
    <dgm:cxn modelId="{8BB70CFE-328F-4072-AFA7-0311A07A5D33}" type="presOf" srcId="{1ED43596-1AF8-481F-9322-1FDCCB946D55}" destId="{6D4A9BC2-CF06-4F9D-AA8D-D12EADD83436}" srcOrd="0" destOrd="0" presId="urn:microsoft.com/office/officeart/2005/8/layout/vList2"/>
    <dgm:cxn modelId="{D8219DE1-0B77-4127-A3D0-B29BB34CF7D5}" type="presParOf" srcId="{64FFE981-9008-46D8-98BF-5AB495B16AA4}" destId="{6D4A9BC2-CF06-4F9D-AA8D-D12EADD83436}" srcOrd="0" destOrd="0" presId="urn:microsoft.com/office/officeart/2005/8/layout/vList2"/>
    <dgm:cxn modelId="{0C30FF30-1AC8-4E40-A97D-59B994754F8A}" type="presParOf" srcId="{64FFE981-9008-46D8-98BF-5AB495B16AA4}" destId="{5142D630-32C5-4E92-A158-4EB24E7041AC}" srcOrd="1" destOrd="0" presId="urn:microsoft.com/office/officeart/2005/8/layout/vList2"/>
    <dgm:cxn modelId="{AFB0CA7B-DF41-49CE-97CF-9CE3E90E74A9}" type="presParOf" srcId="{64FFE981-9008-46D8-98BF-5AB495B16AA4}" destId="{52D4DB95-426F-4BC4-92D3-EF80A9C35DF5}" srcOrd="2" destOrd="0" presId="urn:microsoft.com/office/officeart/2005/8/layout/vList2"/>
    <dgm:cxn modelId="{507A580A-F44F-462D-87C5-B201B423219A}" type="presParOf" srcId="{64FFE981-9008-46D8-98BF-5AB495B16AA4}" destId="{7EF3708E-320A-4491-9DAB-0DB2BCEF193A}" srcOrd="3" destOrd="0" presId="urn:microsoft.com/office/officeart/2005/8/layout/vList2"/>
    <dgm:cxn modelId="{DB75E5CE-B87C-436C-A483-D1B6E516A2DB}" type="presParOf" srcId="{64FFE981-9008-46D8-98BF-5AB495B16AA4}" destId="{B37A44AA-AB94-42E7-803C-1459AC6065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DB52B-2ED4-432A-9C9C-E5648C3910D6}">
      <dsp:nvSpPr>
        <dsp:cNvPr id="0" name=""/>
        <dsp:cNvSpPr/>
      </dsp:nvSpPr>
      <dsp:spPr>
        <a:xfrm>
          <a:off x="0" y="319088"/>
          <a:ext cx="6245265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1. What is the chemical composition of the Hunga-Tonga plume and how it will evolve within the next 6 months ?</a:t>
          </a:r>
        </a:p>
      </dsp:txBody>
      <dsp:txXfrm>
        <a:off x="77847" y="396935"/>
        <a:ext cx="6089571" cy="1439016"/>
      </dsp:txXfrm>
    </dsp:sp>
    <dsp:sp modelId="{9E663838-AB7A-45D5-A357-DFCB4223FAD4}">
      <dsp:nvSpPr>
        <dsp:cNvPr id="0" name=""/>
        <dsp:cNvSpPr/>
      </dsp:nvSpPr>
      <dsp:spPr>
        <a:xfrm>
          <a:off x="0" y="1997318"/>
          <a:ext cx="6245265" cy="15947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2. What are the microphysical properties and how it will affect its dispersion ?</a:t>
          </a:r>
        </a:p>
      </dsp:txBody>
      <dsp:txXfrm>
        <a:off x="77847" y="2075165"/>
        <a:ext cx="6089571" cy="1439016"/>
      </dsp:txXfrm>
    </dsp:sp>
    <dsp:sp modelId="{9570CEFD-5D29-4F65-AB00-9B20FBF4A195}">
      <dsp:nvSpPr>
        <dsp:cNvPr id="0" name=""/>
        <dsp:cNvSpPr/>
      </dsp:nvSpPr>
      <dsp:spPr>
        <a:xfrm>
          <a:off x="0" y="3675548"/>
          <a:ext cx="6245265" cy="15947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3. Will the </a:t>
          </a:r>
          <a:r>
            <a:rPr lang="en-US" sz="2900" kern="1200" dirty="0" err="1"/>
            <a:t>Hunga</a:t>
          </a:r>
          <a:r>
            <a:rPr lang="en-US" sz="2900" kern="1200" dirty="0"/>
            <a:t>-Tonga plume have radiative and climate impacts ?</a:t>
          </a:r>
        </a:p>
      </dsp:txBody>
      <dsp:txXfrm>
        <a:off x="77847" y="3753395"/>
        <a:ext cx="6089571" cy="1439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EB9B6-3FE2-4A01-8411-21989247DE3A}">
      <dsp:nvSpPr>
        <dsp:cNvPr id="0" name=""/>
        <dsp:cNvSpPr/>
      </dsp:nvSpPr>
      <dsp:spPr>
        <a:xfrm>
          <a:off x="0" y="165773"/>
          <a:ext cx="6245265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Aerosol Sampler -&gt; aerosol chemical composition for lab analysis (Ion Chromatography, Aerosol Mass spectrometry (2.2 kg) </a:t>
          </a:r>
        </a:p>
      </dsp:txBody>
      <dsp:txXfrm>
        <a:off x="61741" y="227514"/>
        <a:ext cx="6121783" cy="1141288"/>
      </dsp:txXfrm>
    </dsp:sp>
    <dsp:sp modelId="{9C34A354-489E-4391-9C4C-AD3EA42CE14C}">
      <dsp:nvSpPr>
        <dsp:cNvPr id="0" name=""/>
        <dsp:cNvSpPr/>
      </dsp:nvSpPr>
      <dsp:spPr>
        <a:xfrm>
          <a:off x="0" y="1496783"/>
          <a:ext cx="6245265" cy="126477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Lightweight OPC (POPC) -&gt; aerosol size distribution 6 channels (1.6 kg) </a:t>
          </a:r>
        </a:p>
      </dsp:txBody>
      <dsp:txXfrm>
        <a:off x="61741" y="1558524"/>
        <a:ext cx="6121783" cy="1141288"/>
      </dsp:txXfrm>
    </dsp:sp>
    <dsp:sp modelId="{09215D04-E168-4007-AACB-000D5DDF5471}">
      <dsp:nvSpPr>
        <dsp:cNvPr id="0" name=""/>
        <dsp:cNvSpPr/>
      </dsp:nvSpPr>
      <dsp:spPr>
        <a:xfrm>
          <a:off x="0" y="2827793"/>
          <a:ext cx="6245265" cy="126477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Very lightweight OPC (NPOPC) -&gt; aerosol size distribution 30 channels (0.8 kg)</a:t>
          </a:r>
        </a:p>
      </dsp:txBody>
      <dsp:txXfrm>
        <a:off x="61741" y="2889534"/>
        <a:ext cx="6121783" cy="1141288"/>
      </dsp:txXfrm>
    </dsp:sp>
    <dsp:sp modelId="{91403487-F150-4977-AF96-AA7CBD078DAE}">
      <dsp:nvSpPr>
        <dsp:cNvPr id="0" name=""/>
        <dsp:cNvSpPr/>
      </dsp:nvSpPr>
      <dsp:spPr>
        <a:xfrm>
          <a:off x="0" y="4158803"/>
          <a:ext cx="6245265" cy="12647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COBALD backscatter sonde -&gt; aerosol backscatter, satellite validation, ground-based lidar comparison (0.5 kg)</a:t>
          </a:r>
        </a:p>
      </dsp:txBody>
      <dsp:txXfrm>
        <a:off x="61741" y="4220544"/>
        <a:ext cx="6121783" cy="1141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A9BC2-CF06-4F9D-AA8D-D12EADD83436}">
      <dsp:nvSpPr>
        <dsp:cNvPr id="0" name=""/>
        <dsp:cNvSpPr/>
      </dsp:nvSpPr>
      <dsp:spPr>
        <a:xfrm>
          <a:off x="0" y="53972"/>
          <a:ext cx="6900512" cy="17613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HT-HH January eruption was the most explosive event recorded in the satellite era (plume up to 55 km)</a:t>
          </a:r>
        </a:p>
      </dsp:txBody>
      <dsp:txXfrm>
        <a:off x="85984" y="139956"/>
        <a:ext cx="6728544" cy="1589430"/>
      </dsp:txXfrm>
    </dsp:sp>
    <dsp:sp modelId="{52D4DB95-426F-4BC4-92D3-EF80A9C35DF5}">
      <dsp:nvSpPr>
        <dsp:cNvPr id="0" name=""/>
        <dsp:cNvSpPr/>
      </dsp:nvSpPr>
      <dsp:spPr>
        <a:xfrm>
          <a:off x="0" y="1887371"/>
          <a:ext cx="6900512" cy="176139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VolRes triggered some discussions among the community to plan for a deployment</a:t>
          </a:r>
        </a:p>
      </dsp:txBody>
      <dsp:txXfrm>
        <a:off x="85984" y="1973355"/>
        <a:ext cx="6728544" cy="1589430"/>
      </dsp:txXfrm>
    </dsp:sp>
    <dsp:sp modelId="{B37A44AA-AB94-42E7-803C-1459AC606566}">
      <dsp:nvSpPr>
        <dsp:cNvPr id="0" name=""/>
        <dsp:cNvSpPr/>
      </dsp:nvSpPr>
      <dsp:spPr>
        <a:xfrm>
          <a:off x="0" y="3720769"/>
          <a:ext cx="6900512" cy="17613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Goal: derive size distribution of the HT-HH volcanic aerosols, chemical composition, is there a significant fraction of “unusual” materials which may have been injected ? Sea salt ?</a:t>
          </a:r>
        </a:p>
      </dsp:txBody>
      <dsp:txXfrm>
        <a:off x="85984" y="3806753"/>
        <a:ext cx="6728544" cy="1589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FBD3A-CB10-46E2-958E-1644C110ECA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A90A2-2509-4ED0-8B4A-1768C50DA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9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BE36-5A40-1101-CC38-1995D130C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11B98-4734-5599-D675-AD5170B54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ECFBB-B146-5CEC-800D-4FCF173B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4B25-41BE-4923-84D1-6D50D66B0B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70C2E-A4D0-9CCA-0547-4CBF929C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5A3DD-D072-4694-E297-3BC307F4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EA71-B385-45F0-960F-6BD7C034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5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C7466-F228-624E-918F-B9C0DC03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01EC9-91A4-D6E3-E9BB-A51D07F9F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CC281-C308-DE36-3D67-6014A5AE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4B25-41BE-4923-84D1-6D50D66B0B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83F6A-EB15-9B83-6698-32BECFFC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BB07F-7081-DFA4-032B-08D74CE2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EA71-B385-45F0-960F-6BD7C034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C38976-AB82-616A-A972-730BE6C35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522E8-7BE6-26E9-3ABC-9873CE64C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28FD3-8512-57A0-7448-44413D3C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4B25-41BE-4923-84D1-6D50D66B0B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D7800-BCA2-82CD-BA5C-8908FBED5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D437E-2018-3E9D-98FB-59E3D562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EA71-B385-45F0-960F-6BD7C034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5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AA7D-C465-B6BD-49A5-5C951CC1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C425A-329F-F688-7CA0-729C68F2C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CF4AA-FCDB-A058-BCD0-605F8D14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4B25-41BE-4923-84D1-6D50D66B0B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FE82A-0181-F67A-0156-3F4CCD43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CBBDE-9272-5744-62DC-CA304ACC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EA71-B385-45F0-960F-6BD7C034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8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B694-D5AF-4372-CDBF-66CFE872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147EE-EA17-6316-8014-7D6022BEC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F1115-FBF9-901B-F64D-5E1BA04C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4B25-41BE-4923-84D1-6D50D66B0B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2E8AD-E6A4-E3F5-1D73-38C3A36F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EE2F3-D8DF-BE2C-460E-FECC26BB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EA71-B385-45F0-960F-6BD7C034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4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853A-FF7B-8BB5-CB40-C5F03D05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9E91D-752B-1078-B473-B7C05E604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477E-F0BD-E2CB-F849-844D09451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0FEE1-C733-AC17-0591-1128DA12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4B25-41BE-4923-84D1-6D50D66B0B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B3B3E-2110-2673-64AC-0213867F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1A3F5-90FE-A322-886F-3A3D7C03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EA71-B385-45F0-960F-6BD7C034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9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B891-B563-C2DD-5565-90D34F6F1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519D2-9A83-F4C1-C0F7-814DF8465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4D58A-23C4-DA5C-6C1E-131E5EC71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23295-38BA-68D7-DA26-BBB223E5B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5E834-560B-2889-FA37-9AD416796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C4C6DC-13BD-A7D1-2471-BE4D45036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4B25-41BE-4923-84D1-6D50D66B0B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0A5101-D768-8B7D-19D8-62E2358D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539CF-1D52-1B55-11B1-77EBF44F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EA71-B385-45F0-960F-6BD7C034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64CF1-065C-B8CA-8C2A-9D5D0276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1D04E-E102-64A1-AB8F-3A1808FE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4B25-41BE-4923-84D1-6D50D66B0B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87BDD-4A57-9BC8-F111-C0E2E568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EABF2-D84C-33B8-2F12-C446890D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EA71-B385-45F0-960F-6BD7C034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444257-2052-41DB-E109-BC377C7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4B25-41BE-4923-84D1-6D50D66B0B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2B375-7D6B-780E-56A9-3070623D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43A74-5236-29BE-8FBB-BA6050B1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EA71-B385-45F0-960F-6BD7C034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273C-95FF-10D8-6E5E-41C6B92E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BCF50-E16B-D25A-E8C3-E829D85E8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EE9E9-F39A-A2A7-EBB8-8DD6ECAD4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29B4E-5207-C1E2-E93C-4899A0E8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4B25-41BE-4923-84D1-6D50D66B0B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BE6E2-8AA5-9397-5FA1-B65EE80B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F74B4-764F-24FB-ECF6-3DDA420F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EA71-B385-45F0-960F-6BD7C034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4CB3-EFFF-2206-A7DF-6E1E3B88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ED9E6-7F2B-B969-876D-EB8EE35EA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DAFD4-D168-D5A6-8242-7BDA1A44D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BB76E-4DC3-865E-3EC9-31E727EE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4B25-41BE-4923-84D1-6D50D66B0B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76779-759A-EB02-647E-430C622C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011B2-B788-FDEF-310D-BCD65BAC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EA71-B385-45F0-960F-6BD7C034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7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EB76B-27C0-C370-7259-F22B4EDB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07D56-B2B9-4C66-883C-B52378F91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01CAC-5DAE-25B0-35E7-C5D6DA1EF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54B25-41BE-4923-84D1-6D50D66B0B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00A13-1BD5-2922-921D-88B09011C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699FF-CFD6-DAAA-DA19-2113C47E2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8EA71-B385-45F0-960F-6BD7C034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42F27-FBB3-4E40-7A09-B11DD064C331}"/>
              </a:ext>
            </a:extLst>
          </p:cNvPr>
          <p:cNvSpPr txBox="1"/>
          <p:nvPr/>
        </p:nvSpPr>
        <p:spPr>
          <a:xfrm>
            <a:off x="594360" y="640263"/>
            <a:ext cx="3822192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Brazil Volcano (BraVo) campaign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Balloon deployment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2327DD7-AE16-9A8B-F018-AC8DFBD675B7}"/>
              </a:ext>
            </a:extLst>
          </p:cNvPr>
          <p:cNvSpPr txBox="1"/>
          <p:nvPr/>
        </p:nvSpPr>
        <p:spPr>
          <a:xfrm>
            <a:off x="452850" y="2138529"/>
            <a:ext cx="4334256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J.-P. Vernier, NIA/NASA Langley, USA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J. Mau, NASA Langley, USA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A. Pandit, NIA/NASA Langley, USA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D. </a:t>
            </a:r>
            <a:r>
              <a:rPr lang="en-US" sz="2000" dirty="0" err="1">
                <a:solidFill>
                  <a:schemeClr val="bg1"/>
                </a:solidFill>
              </a:rPr>
              <a:t>Quintao</a:t>
            </a:r>
            <a:r>
              <a:rPr lang="en-US" sz="2000" dirty="0">
                <a:solidFill>
                  <a:schemeClr val="bg1"/>
                </a:solidFill>
              </a:rPr>
              <a:t>, UNESP, Bauru, Brazil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B. Biazon, UNESP, Bauru, Brazil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E. </a:t>
            </a:r>
            <a:r>
              <a:rPr lang="en-US" sz="2000" dirty="0" err="1">
                <a:solidFill>
                  <a:schemeClr val="bg1"/>
                </a:solidFill>
              </a:rPr>
              <a:t>Landfullo</a:t>
            </a:r>
            <a:r>
              <a:rPr lang="en-US" sz="2000" dirty="0">
                <a:solidFill>
                  <a:schemeClr val="bg1"/>
                </a:solidFill>
              </a:rPr>
              <a:t>, IPEN/CNEN-SP, Sao Paulo, Brazil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F. Lopes , IPEN/CNEN-SP, Sao Paulo, Brazil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H. Vernier, LPC2E-CNRS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10" descr="Hunga Tonga-Hunga Ha&amp;#39;apai Erupts">
            <a:extLst>
              <a:ext uri="{FF2B5EF4-FFF2-40B4-BE49-F238E27FC236}">
                <a16:creationId xmlns:a16="http://schemas.microsoft.com/office/drawing/2014/main" id="{60A02DCB-EB20-4C22-3E6B-39547F797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"/>
          <a:stretch/>
        </p:blipFill>
        <p:spPr bwMode="auto">
          <a:xfrm>
            <a:off x="4740945" y="1548956"/>
            <a:ext cx="7443567" cy="30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5E522C-83E4-8707-DA1A-545FB08EEC75}"/>
              </a:ext>
            </a:extLst>
          </p:cNvPr>
          <p:cNvSpPr txBox="1"/>
          <p:nvPr/>
        </p:nvSpPr>
        <p:spPr>
          <a:xfrm>
            <a:off x="5297489" y="4724379"/>
            <a:ext cx="6905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Stratospheric plume Credit: earthobservatory.nasa.gov, CALIPSO team</a:t>
            </a:r>
          </a:p>
        </p:txBody>
      </p:sp>
    </p:spTree>
    <p:extLst>
      <p:ext uri="{BB962C8B-B14F-4D97-AF65-F5344CB8AC3E}">
        <p14:creationId xmlns:p14="http://schemas.microsoft.com/office/powerpoint/2010/main" val="124660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1713D189-924E-482E-8015-B1D9D395E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t="16889" r="23583" b="16444"/>
          <a:stretch/>
        </p:blipFill>
        <p:spPr bwMode="auto">
          <a:xfrm>
            <a:off x="1753815" y="1123784"/>
            <a:ext cx="8684370" cy="584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497564-E69D-4909-BE38-CC0739D4DDEC}"/>
              </a:ext>
            </a:extLst>
          </p:cNvPr>
          <p:cNvSpPr/>
          <p:nvPr/>
        </p:nvSpPr>
        <p:spPr>
          <a:xfrm>
            <a:off x="5220141" y="1584818"/>
            <a:ext cx="99392" cy="37967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5D732-9485-4ACD-A0D3-3AFD95C35A0B}"/>
              </a:ext>
            </a:extLst>
          </p:cNvPr>
          <p:cNvSpPr txBox="1"/>
          <p:nvPr/>
        </p:nvSpPr>
        <p:spPr>
          <a:xfrm>
            <a:off x="3189245" y="1221591"/>
            <a:ext cx="598666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28 January 2022 -06 February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19CC2-2C8B-4985-AEF7-105A72EA046B}"/>
              </a:ext>
            </a:extLst>
          </p:cNvPr>
          <p:cNvSpPr txBox="1"/>
          <p:nvPr/>
        </p:nvSpPr>
        <p:spPr>
          <a:xfrm>
            <a:off x="0" y="200770"/>
            <a:ext cx="1168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Early transport of the HT-HH plume observed by CALIOP</a:t>
            </a:r>
          </a:p>
        </p:txBody>
      </p:sp>
    </p:spTree>
    <p:extLst>
      <p:ext uri="{BB962C8B-B14F-4D97-AF65-F5344CB8AC3E}">
        <p14:creationId xmlns:p14="http://schemas.microsoft.com/office/powerpoint/2010/main" val="175141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855AF-2EC4-4E89-9BE8-29BC3A86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7400"/>
              <a:t>Science questions triggered by this eruption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D0A979-23BD-4A5D-E9D0-A3FC0F557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58821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22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32D67-E850-4942-9E18-C85D82164D17}"/>
              </a:ext>
            </a:extLst>
          </p:cNvPr>
          <p:cNvSpPr txBox="1"/>
          <p:nvPr/>
        </p:nvSpPr>
        <p:spPr>
          <a:xfrm>
            <a:off x="289155" y="1070800"/>
            <a:ext cx="4248657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Instruments from NIA/NASA LaRC to study the plume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28B68B70-D183-6D33-E11F-F4AAAC517A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14662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501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38BE-2658-44D4-95BB-58E90B2EE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657" y="160180"/>
            <a:ext cx="11982169" cy="1325563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4 flight sequences to sample HT-HH plume</a:t>
            </a:r>
            <a:br>
              <a:rPr lang="en-US" i="1" dirty="0"/>
            </a:b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9C8DC8-4F39-4F86-904C-A0CB16618B3B}"/>
              </a:ext>
            </a:extLst>
          </p:cNvPr>
          <p:cNvCxnSpPr/>
          <p:nvPr/>
        </p:nvCxnSpPr>
        <p:spPr>
          <a:xfrm>
            <a:off x="950336" y="2166474"/>
            <a:ext cx="95316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8E8D28-0A9A-4C49-AE3E-F468F62994D8}"/>
              </a:ext>
            </a:extLst>
          </p:cNvPr>
          <p:cNvCxnSpPr/>
          <p:nvPr/>
        </p:nvCxnSpPr>
        <p:spPr>
          <a:xfrm>
            <a:off x="6623885" y="1830991"/>
            <a:ext cx="0" cy="427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56B06ED-D45C-445A-9AFD-FB1BC5AEDA7C}"/>
              </a:ext>
            </a:extLst>
          </p:cNvPr>
          <p:cNvSpPr txBox="1"/>
          <p:nvPr/>
        </p:nvSpPr>
        <p:spPr>
          <a:xfrm>
            <a:off x="7433472" y="1097642"/>
            <a:ext cx="354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Flight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A5B0C-A65E-4455-8FB6-5893370D1871}"/>
              </a:ext>
            </a:extLst>
          </p:cNvPr>
          <p:cNvSpPr txBox="1"/>
          <p:nvPr/>
        </p:nvSpPr>
        <p:spPr>
          <a:xfrm>
            <a:off x="2393130" y="1151850"/>
            <a:ext cx="395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Flight D-1 (previous Nighttime), 7pm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BCA40-923A-4734-96E6-522A507C73FF}"/>
              </a:ext>
            </a:extLst>
          </p:cNvPr>
          <p:cNvSpPr txBox="1"/>
          <p:nvPr/>
        </p:nvSpPr>
        <p:spPr>
          <a:xfrm>
            <a:off x="2501512" y="1791239"/>
            <a:ext cx="3385916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Flight #CN: COBALD-NPOPC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8A8CE2-2B0F-42C5-B036-DBA7DAB4D5F0}"/>
              </a:ext>
            </a:extLst>
          </p:cNvPr>
          <p:cNvSpPr txBox="1"/>
          <p:nvPr/>
        </p:nvSpPr>
        <p:spPr>
          <a:xfrm>
            <a:off x="6348919" y="1804041"/>
            <a:ext cx="3385916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Flight #NS: NPOPC-Sampler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25D17A-A6D1-46FA-9870-1B732B4DA93C}"/>
              </a:ext>
            </a:extLst>
          </p:cNvPr>
          <p:cNvSpPr/>
          <p:nvPr/>
        </p:nvSpPr>
        <p:spPr>
          <a:xfrm>
            <a:off x="2728190" y="2470259"/>
            <a:ext cx="576470" cy="5367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D7919F-1050-412B-BF3D-3C453F54C527}"/>
              </a:ext>
            </a:extLst>
          </p:cNvPr>
          <p:cNvCxnSpPr>
            <a:cxnSpLocks/>
            <a:stCxn id="17" idx="4"/>
            <a:endCxn id="20" idx="0"/>
          </p:cNvCxnSpPr>
          <p:nvPr/>
        </p:nvCxnSpPr>
        <p:spPr>
          <a:xfrm>
            <a:off x="3016425" y="3006972"/>
            <a:ext cx="0" cy="1489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15C4A7A-F702-4D31-B878-B73F9B891B2A}"/>
              </a:ext>
            </a:extLst>
          </p:cNvPr>
          <p:cNvSpPr/>
          <p:nvPr/>
        </p:nvSpPr>
        <p:spPr>
          <a:xfrm>
            <a:off x="2693403" y="4496931"/>
            <a:ext cx="646044" cy="29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0E13E94-BDCD-4221-8B41-5976A3F830DF}"/>
              </a:ext>
            </a:extLst>
          </p:cNvPr>
          <p:cNvSpPr/>
          <p:nvPr/>
        </p:nvSpPr>
        <p:spPr>
          <a:xfrm>
            <a:off x="2804006" y="3254470"/>
            <a:ext cx="417439" cy="208791"/>
          </a:xfrm>
          <a:custGeom>
            <a:avLst/>
            <a:gdLst>
              <a:gd name="connsiteX0" fmla="*/ 0 w 387626"/>
              <a:gd name="connsiteY0" fmla="*/ 198852 h 198852"/>
              <a:gd name="connsiteX1" fmla="*/ 89453 w 387626"/>
              <a:gd name="connsiteY1" fmla="*/ 69643 h 198852"/>
              <a:gd name="connsiteX2" fmla="*/ 198783 w 387626"/>
              <a:gd name="connsiteY2" fmla="*/ 69 h 198852"/>
              <a:gd name="connsiteX3" fmla="*/ 337931 w 387626"/>
              <a:gd name="connsiteY3" fmla="*/ 59704 h 198852"/>
              <a:gd name="connsiteX4" fmla="*/ 387626 w 387626"/>
              <a:gd name="connsiteY4" fmla="*/ 198852 h 19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626" h="198852">
                <a:moveTo>
                  <a:pt x="0" y="198852"/>
                </a:moveTo>
                <a:cubicBezTo>
                  <a:pt x="28161" y="150812"/>
                  <a:pt x="56323" y="102773"/>
                  <a:pt x="89453" y="69643"/>
                </a:cubicBezTo>
                <a:cubicBezTo>
                  <a:pt x="122583" y="36513"/>
                  <a:pt x="157370" y="1725"/>
                  <a:pt x="198783" y="69"/>
                </a:cubicBezTo>
                <a:cubicBezTo>
                  <a:pt x="240196" y="-1587"/>
                  <a:pt x="306457" y="26574"/>
                  <a:pt x="337931" y="59704"/>
                </a:cubicBezTo>
                <a:cubicBezTo>
                  <a:pt x="369405" y="92834"/>
                  <a:pt x="378515" y="145843"/>
                  <a:pt x="387626" y="1988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A71A72-E2B6-4BD5-A42D-7DE2BF5C7315}"/>
              </a:ext>
            </a:extLst>
          </p:cNvPr>
          <p:cNvCxnSpPr>
            <a:endCxn id="24" idx="0"/>
          </p:cNvCxnSpPr>
          <p:nvPr/>
        </p:nvCxnSpPr>
        <p:spPr>
          <a:xfrm flipH="1" flipV="1">
            <a:off x="2804006" y="3463261"/>
            <a:ext cx="212419" cy="99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F17E5C-6D11-4971-A5F5-1F059530C5DC}"/>
              </a:ext>
            </a:extLst>
          </p:cNvPr>
          <p:cNvCxnSpPr>
            <a:cxnSpLocks/>
            <a:stCxn id="24" idx="4"/>
          </p:cNvCxnSpPr>
          <p:nvPr/>
        </p:nvCxnSpPr>
        <p:spPr>
          <a:xfrm flipH="1">
            <a:off x="3016425" y="3463261"/>
            <a:ext cx="205020" cy="99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10B8E07-9070-4F11-B52D-3BF3A6A82E32}"/>
              </a:ext>
            </a:extLst>
          </p:cNvPr>
          <p:cNvSpPr txBox="1"/>
          <p:nvPr/>
        </p:nvSpPr>
        <p:spPr>
          <a:xfrm>
            <a:off x="3539502" y="2470259"/>
            <a:ext cx="174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Balloon (1500g)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670E57-8AE3-44FC-B51C-3804B5CF69BF}"/>
              </a:ext>
            </a:extLst>
          </p:cNvPr>
          <p:cNvSpPr txBox="1"/>
          <p:nvPr/>
        </p:nvSpPr>
        <p:spPr>
          <a:xfrm>
            <a:off x="3433864" y="3168591"/>
            <a:ext cx="124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Parachute (3-4 ft)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2DCBB6-5DC5-488F-BEB6-03E31FEDC8B0}"/>
              </a:ext>
            </a:extLst>
          </p:cNvPr>
          <p:cNvSpPr txBox="1"/>
          <p:nvPr/>
        </p:nvSpPr>
        <p:spPr>
          <a:xfrm>
            <a:off x="3339446" y="4461352"/>
            <a:ext cx="246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COBALD/NPOPC/</a:t>
            </a:r>
            <a:r>
              <a:rPr lang="en-US" dirty="0" err="1"/>
              <a:t>Imet</a:t>
            </a:r>
            <a:endParaRPr lang="en-US" dirty="0"/>
          </a:p>
          <a:p>
            <a:r>
              <a:rPr lang="en-US" dirty="0"/>
              <a:t>~1.5 kg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2A6251E-0874-46BC-9452-CC89AB34C2F5}"/>
              </a:ext>
            </a:extLst>
          </p:cNvPr>
          <p:cNvSpPr/>
          <p:nvPr/>
        </p:nvSpPr>
        <p:spPr>
          <a:xfrm>
            <a:off x="6727614" y="2412264"/>
            <a:ext cx="702746" cy="7188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3BD97E-0909-4F3C-BF9A-C66C874D0773}"/>
              </a:ext>
            </a:extLst>
          </p:cNvPr>
          <p:cNvCxnSpPr>
            <a:cxnSpLocks/>
            <a:stCxn id="36" idx="4"/>
            <a:endCxn id="38" idx="0"/>
          </p:cNvCxnSpPr>
          <p:nvPr/>
        </p:nvCxnSpPr>
        <p:spPr>
          <a:xfrm flipH="1">
            <a:off x="7072554" y="3131125"/>
            <a:ext cx="6433" cy="1489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2B2CC3C-FA9F-44CE-9168-01AB34C58230}"/>
              </a:ext>
            </a:extLst>
          </p:cNvPr>
          <p:cNvSpPr/>
          <p:nvPr/>
        </p:nvSpPr>
        <p:spPr>
          <a:xfrm>
            <a:off x="6749532" y="4621084"/>
            <a:ext cx="646044" cy="29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412FDA1-DA0F-42B2-BB3D-EC676CCD63E9}"/>
              </a:ext>
            </a:extLst>
          </p:cNvPr>
          <p:cNvSpPr/>
          <p:nvPr/>
        </p:nvSpPr>
        <p:spPr>
          <a:xfrm>
            <a:off x="6860135" y="3378623"/>
            <a:ext cx="417439" cy="208791"/>
          </a:xfrm>
          <a:custGeom>
            <a:avLst/>
            <a:gdLst>
              <a:gd name="connsiteX0" fmla="*/ 0 w 387626"/>
              <a:gd name="connsiteY0" fmla="*/ 198852 h 198852"/>
              <a:gd name="connsiteX1" fmla="*/ 89453 w 387626"/>
              <a:gd name="connsiteY1" fmla="*/ 69643 h 198852"/>
              <a:gd name="connsiteX2" fmla="*/ 198783 w 387626"/>
              <a:gd name="connsiteY2" fmla="*/ 69 h 198852"/>
              <a:gd name="connsiteX3" fmla="*/ 337931 w 387626"/>
              <a:gd name="connsiteY3" fmla="*/ 59704 h 198852"/>
              <a:gd name="connsiteX4" fmla="*/ 387626 w 387626"/>
              <a:gd name="connsiteY4" fmla="*/ 198852 h 19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626" h="198852">
                <a:moveTo>
                  <a:pt x="0" y="198852"/>
                </a:moveTo>
                <a:cubicBezTo>
                  <a:pt x="28161" y="150812"/>
                  <a:pt x="56323" y="102773"/>
                  <a:pt x="89453" y="69643"/>
                </a:cubicBezTo>
                <a:cubicBezTo>
                  <a:pt x="122583" y="36513"/>
                  <a:pt x="157370" y="1725"/>
                  <a:pt x="198783" y="69"/>
                </a:cubicBezTo>
                <a:cubicBezTo>
                  <a:pt x="240196" y="-1587"/>
                  <a:pt x="306457" y="26574"/>
                  <a:pt x="337931" y="59704"/>
                </a:cubicBezTo>
                <a:cubicBezTo>
                  <a:pt x="369405" y="92834"/>
                  <a:pt x="378515" y="145843"/>
                  <a:pt x="387626" y="1988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342389-9E4F-4E70-9D83-2090C378CB0A}"/>
              </a:ext>
            </a:extLst>
          </p:cNvPr>
          <p:cNvCxnSpPr>
            <a:endCxn id="39" idx="0"/>
          </p:cNvCxnSpPr>
          <p:nvPr/>
        </p:nvCxnSpPr>
        <p:spPr>
          <a:xfrm flipH="1" flipV="1">
            <a:off x="6860135" y="3587414"/>
            <a:ext cx="212419" cy="99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6C03AAD-2828-4FAF-A695-0992FD9CB135}"/>
              </a:ext>
            </a:extLst>
          </p:cNvPr>
          <p:cNvCxnSpPr>
            <a:cxnSpLocks/>
            <a:stCxn id="39" idx="4"/>
          </p:cNvCxnSpPr>
          <p:nvPr/>
        </p:nvCxnSpPr>
        <p:spPr>
          <a:xfrm flipH="1">
            <a:off x="7072554" y="3587414"/>
            <a:ext cx="205020" cy="99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0ED2B8C-9BAD-4142-BA4E-9B94DB4A9245}"/>
              </a:ext>
            </a:extLst>
          </p:cNvPr>
          <p:cNvSpPr txBox="1"/>
          <p:nvPr/>
        </p:nvSpPr>
        <p:spPr>
          <a:xfrm>
            <a:off x="7595631" y="2594412"/>
            <a:ext cx="174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Balloon (2000g)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76BF59-D460-4C17-97DD-89286F08A9DD}"/>
              </a:ext>
            </a:extLst>
          </p:cNvPr>
          <p:cNvSpPr txBox="1"/>
          <p:nvPr/>
        </p:nvSpPr>
        <p:spPr>
          <a:xfrm>
            <a:off x="7489993" y="3292744"/>
            <a:ext cx="138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Parachute</a:t>
            </a:r>
          </a:p>
          <a:p>
            <a:r>
              <a:rPr lang="en-US" dirty="0"/>
              <a:t>(4-5 ft)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CC0691-5DC1-4B18-8CE3-10215E86D5B2}"/>
              </a:ext>
            </a:extLst>
          </p:cNvPr>
          <p:cNvSpPr txBox="1"/>
          <p:nvPr/>
        </p:nvSpPr>
        <p:spPr>
          <a:xfrm>
            <a:off x="7395575" y="4585505"/>
            <a:ext cx="309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Sampler/NPOPC/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POPC</a:t>
            </a:r>
            <a:r>
              <a:rPr lang="en-US" dirty="0"/>
              <a:t>/Imetx2</a:t>
            </a:r>
          </a:p>
          <a:p>
            <a:r>
              <a:rPr lang="en-US" dirty="0"/>
              <a:t>0.5 kg + 2.2 kg= 2.7 kg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54C520E-F7B0-4C73-9614-EAF9A8D7BD8E}"/>
              </a:ext>
            </a:extLst>
          </p:cNvPr>
          <p:cNvCxnSpPr>
            <a:cxnSpLocks/>
          </p:cNvCxnSpPr>
          <p:nvPr/>
        </p:nvCxnSpPr>
        <p:spPr>
          <a:xfrm flipH="1">
            <a:off x="6197045" y="1333468"/>
            <a:ext cx="33129" cy="54764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B8E9284A-68BA-4FF9-A293-C9E2659E4E74}"/>
              </a:ext>
            </a:extLst>
          </p:cNvPr>
          <p:cNvSpPr/>
          <p:nvPr/>
        </p:nvSpPr>
        <p:spPr>
          <a:xfrm>
            <a:off x="2943899" y="4309864"/>
            <a:ext cx="157358" cy="20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1CF5D1B-05EF-45D4-AC66-A4D79E3306D7}"/>
              </a:ext>
            </a:extLst>
          </p:cNvPr>
          <p:cNvCxnSpPr>
            <a:stCxn id="59" idx="3"/>
          </p:cNvCxnSpPr>
          <p:nvPr/>
        </p:nvCxnSpPr>
        <p:spPr>
          <a:xfrm flipV="1">
            <a:off x="3101257" y="4225215"/>
            <a:ext cx="409429" cy="186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E1054A9-3EC0-4015-B493-93218EC35825}"/>
              </a:ext>
            </a:extLst>
          </p:cNvPr>
          <p:cNvSpPr txBox="1"/>
          <p:nvPr/>
        </p:nvSpPr>
        <p:spPr>
          <a:xfrm>
            <a:off x="3510685" y="4076128"/>
            <a:ext cx="119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2AA5F92-3DE8-4D7E-9AA6-B05C700A38E6}"/>
              </a:ext>
            </a:extLst>
          </p:cNvPr>
          <p:cNvSpPr/>
          <p:nvPr/>
        </p:nvSpPr>
        <p:spPr>
          <a:xfrm>
            <a:off x="7016526" y="4434017"/>
            <a:ext cx="157358" cy="20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729ED59-0C30-4B7F-AEDB-7A4B7732B661}"/>
              </a:ext>
            </a:extLst>
          </p:cNvPr>
          <p:cNvCxnSpPr>
            <a:stCxn id="63" idx="3"/>
          </p:cNvCxnSpPr>
          <p:nvPr/>
        </p:nvCxnSpPr>
        <p:spPr>
          <a:xfrm flipV="1">
            <a:off x="7173884" y="4349368"/>
            <a:ext cx="409429" cy="186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C7B6E3D-6488-416A-BBB9-76D1CD1B1AD0}"/>
              </a:ext>
            </a:extLst>
          </p:cNvPr>
          <p:cNvSpPr txBox="1"/>
          <p:nvPr/>
        </p:nvSpPr>
        <p:spPr>
          <a:xfrm>
            <a:off x="7583312" y="4200281"/>
            <a:ext cx="119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2758A0C-0574-41EC-A6AC-2BF63FFAA9D6}"/>
              </a:ext>
            </a:extLst>
          </p:cNvPr>
          <p:cNvSpPr txBox="1"/>
          <p:nvPr/>
        </p:nvSpPr>
        <p:spPr>
          <a:xfrm>
            <a:off x="7568654" y="1485743"/>
            <a:ext cx="137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am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5AA7D47-C0EE-4929-A0B9-48C678AA6BF0}"/>
              </a:ext>
            </a:extLst>
          </p:cNvPr>
          <p:cNvSpPr txBox="1"/>
          <p:nvPr/>
        </p:nvSpPr>
        <p:spPr>
          <a:xfrm>
            <a:off x="2534796" y="6109799"/>
            <a:ext cx="24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Lightweight: 1 .5 kg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4472C6-F748-4E4F-91B1-2BB1397631FB}"/>
              </a:ext>
            </a:extLst>
          </p:cNvPr>
          <p:cNvSpPr txBox="1"/>
          <p:nvPr/>
        </p:nvSpPr>
        <p:spPr>
          <a:xfrm>
            <a:off x="7121333" y="6220212"/>
            <a:ext cx="24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Medium weight: 3.9 kg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E4459D-FDA9-496D-B36D-7EC9FD5C6C73}"/>
              </a:ext>
            </a:extLst>
          </p:cNvPr>
          <p:cNvCxnSpPr>
            <a:stCxn id="38" idx="2"/>
          </p:cNvCxnSpPr>
          <p:nvPr/>
        </p:nvCxnSpPr>
        <p:spPr>
          <a:xfrm flipH="1">
            <a:off x="7068854" y="4919258"/>
            <a:ext cx="3700" cy="662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E748B74-BFAD-46D6-A9D0-5D31B7AC10F7}"/>
              </a:ext>
            </a:extLst>
          </p:cNvPr>
          <p:cNvSpPr/>
          <p:nvPr/>
        </p:nvSpPr>
        <p:spPr>
          <a:xfrm>
            <a:off x="6880376" y="5282708"/>
            <a:ext cx="450097" cy="2399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F670FB-E8BD-46AE-82C2-8326362AEB17}"/>
              </a:ext>
            </a:extLst>
          </p:cNvPr>
          <p:cNvSpPr/>
          <p:nvPr/>
        </p:nvSpPr>
        <p:spPr>
          <a:xfrm>
            <a:off x="6880376" y="5952928"/>
            <a:ext cx="450097" cy="2399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57215A8-5C0D-40F2-8EE1-5C87D10585A4}"/>
              </a:ext>
            </a:extLst>
          </p:cNvPr>
          <p:cNvCxnSpPr/>
          <p:nvPr/>
        </p:nvCxnSpPr>
        <p:spPr>
          <a:xfrm flipH="1">
            <a:off x="7092570" y="5300536"/>
            <a:ext cx="3700" cy="662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84DBEDB-18A4-4C5F-B8BE-46D222AC0C1B}"/>
              </a:ext>
            </a:extLst>
          </p:cNvPr>
          <p:cNvSpPr txBox="1"/>
          <p:nvPr/>
        </p:nvSpPr>
        <p:spPr>
          <a:xfrm>
            <a:off x="7320362" y="5182025"/>
            <a:ext cx="63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ECC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C68E6D0-E010-43A5-B1F5-5FE8D1718D09}"/>
              </a:ext>
            </a:extLst>
          </p:cNvPr>
          <p:cNvSpPr txBox="1"/>
          <p:nvPr/>
        </p:nvSpPr>
        <p:spPr>
          <a:xfrm>
            <a:off x="7324617" y="5840790"/>
            <a:ext cx="56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CFH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FCCB18A-7393-41D5-988A-9C7D91DF3DCF}"/>
              </a:ext>
            </a:extLst>
          </p:cNvPr>
          <p:cNvSpPr/>
          <p:nvPr/>
        </p:nvSpPr>
        <p:spPr>
          <a:xfrm flipH="1">
            <a:off x="6942437" y="5877505"/>
            <a:ext cx="96506" cy="419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B0F4FF3-388B-4CD1-B5B9-4B4BF5C8D025}"/>
              </a:ext>
            </a:extLst>
          </p:cNvPr>
          <p:cNvSpPr txBox="1"/>
          <p:nvPr/>
        </p:nvSpPr>
        <p:spPr>
          <a:xfrm>
            <a:off x="7697649" y="5194297"/>
            <a:ext cx="959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: 0.5 kg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15FF0C6-6DCB-4AF9-8047-48156D6264A8}"/>
              </a:ext>
            </a:extLst>
          </p:cNvPr>
          <p:cNvSpPr txBox="1"/>
          <p:nvPr/>
        </p:nvSpPr>
        <p:spPr>
          <a:xfrm>
            <a:off x="7732457" y="5830700"/>
            <a:ext cx="959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: 0.7 kg</a:t>
            </a:r>
          </a:p>
        </p:txBody>
      </p:sp>
    </p:spTree>
    <p:extLst>
      <p:ext uri="{BB962C8B-B14F-4D97-AF65-F5344CB8AC3E}">
        <p14:creationId xmlns:p14="http://schemas.microsoft.com/office/powerpoint/2010/main" val="268097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150075-2090-C077-1913-2CAF57556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05" t="21895" r="6763" b="15088"/>
          <a:stretch/>
        </p:blipFill>
        <p:spPr>
          <a:xfrm>
            <a:off x="8672206" y="1080728"/>
            <a:ext cx="3406537" cy="2272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B4CCCF-F304-3103-EDF7-C6EB076D1D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21" t="19815" r="26562" b="38148"/>
          <a:stretch/>
        </p:blipFill>
        <p:spPr>
          <a:xfrm>
            <a:off x="169584" y="1619766"/>
            <a:ext cx="8502622" cy="3987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0A3DE1-85DF-C840-C562-9537B4DD7C49}"/>
              </a:ext>
            </a:extLst>
          </p:cNvPr>
          <p:cNvSpPr/>
          <p:nvPr/>
        </p:nvSpPr>
        <p:spPr>
          <a:xfrm>
            <a:off x="3501644" y="1912676"/>
            <a:ext cx="104199" cy="30205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3C4815-406A-A599-D564-F98D31AD1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27" t="73777" r="27256" b="16244"/>
          <a:stretch/>
        </p:blipFill>
        <p:spPr>
          <a:xfrm>
            <a:off x="263384" y="5684512"/>
            <a:ext cx="8315022" cy="9258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CB2F31-5C07-1E46-50EF-612B073D5E65}"/>
              </a:ext>
            </a:extLst>
          </p:cNvPr>
          <p:cNvSpPr txBox="1"/>
          <p:nvPr/>
        </p:nvSpPr>
        <p:spPr>
          <a:xfrm>
            <a:off x="9245599" y="2337777"/>
            <a:ext cx="2946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Bauru</a:t>
            </a:r>
          </a:p>
          <a:p>
            <a:pPr algn="ctr"/>
            <a:r>
              <a:rPr lang="en-US" sz="3200" dirty="0"/>
              <a:t>-19.54,-60.57</a:t>
            </a:r>
          </a:p>
          <a:p>
            <a:endParaRPr lang="en-US" sz="3200" dirty="0"/>
          </a:p>
          <a:p>
            <a:endParaRPr lang="en-US" sz="3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2C2333-EC6B-0E62-95FD-CA9173DDDBE4}"/>
              </a:ext>
            </a:extLst>
          </p:cNvPr>
          <p:cNvSpPr txBox="1"/>
          <p:nvPr/>
        </p:nvSpPr>
        <p:spPr>
          <a:xfrm>
            <a:off x="584200" y="215900"/>
            <a:ext cx="5334000" cy="132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F5529-1367-1F1B-2F87-076C6F0367BA}"/>
              </a:ext>
            </a:extLst>
          </p:cNvPr>
          <p:cNvSpPr txBox="1"/>
          <p:nvPr/>
        </p:nvSpPr>
        <p:spPr>
          <a:xfrm>
            <a:off x="584200" y="171474"/>
            <a:ext cx="9023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CALIPSO recent observations of the plume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AE6D19-889D-0F73-2C8E-78A94D1D372F}"/>
              </a:ext>
            </a:extLst>
          </p:cNvPr>
          <p:cNvSpPr txBox="1"/>
          <p:nvPr/>
        </p:nvSpPr>
        <p:spPr>
          <a:xfrm>
            <a:off x="1736748" y="1619766"/>
            <a:ext cx="5659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CALIOP/CALIPSO 30 April-8 May 2022</a:t>
            </a:r>
          </a:p>
        </p:txBody>
      </p:sp>
    </p:spTree>
    <p:extLst>
      <p:ext uri="{BB962C8B-B14F-4D97-AF65-F5344CB8AC3E}">
        <p14:creationId xmlns:p14="http://schemas.microsoft.com/office/powerpoint/2010/main" val="195616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0E547-2A2D-7756-5294-1793C95FD83A}"/>
              </a:ext>
            </a:extLst>
          </p:cNvPr>
          <p:cNvSpPr txBox="1"/>
          <p:nvPr/>
        </p:nvSpPr>
        <p:spPr>
          <a:xfrm>
            <a:off x="635000" y="640823"/>
            <a:ext cx="3688406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extBox 10">
            <a:extLst>
              <a:ext uri="{FF2B5EF4-FFF2-40B4-BE49-F238E27FC236}">
                <a16:creationId xmlns:a16="http://schemas.microsoft.com/office/drawing/2014/main" id="{F59AF380-BB7D-D992-47A9-E6DEB6A25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8431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8216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422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Science questions triggered by this eruption</vt:lpstr>
      <vt:lpstr>PowerPoint Presentation</vt:lpstr>
      <vt:lpstr>4 flight sequences to sample HT-HH plume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 Response initiative</dc:title>
  <dc:creator>Vernier, Jean Paul (LARC-E303)[National Institute of Aerospace Associates]</dc:creator>
  <cp:lastModifiedBy>Vernier, Jean Paul (LARC-E303)[National Institute of Aerospace Associates]</cp:lastModifiedBy>
  <cp:revision>4</cp:revision>
  <dcterms:created xsi:type="dcterms:W3CDTF">2022-05-11T15:31:56Z</dcterms:created>
  <dcterms:modified xsi:type="dcterms:W3CDTF">2022-05-11T21:02:15Z</dcterms:modified>
</cp:coreProperties>
</file>