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 id="2147483710" r:id="rId5"/>
  </p:sldMasterIdLst>
  <p:notesMasterIdLst>
    <p:notesMasterId r:id="rId41"/>
  </p:notesMasterIdLst>
  <p:sldIdLst>
    <p:sldId id="256" r:id="rId6"/>
    <p:sldId id="258" r:id="rId7"/>
    <p:sldId id="257" r:id="rId8"/>
    <p:sldId id="270" r:id="rId9"/>
    <p:sldId id="276" r:id="rId10"/>
    <p:sldId id="259" r:id="rId11"/>
    <p:sldId id="265" r:id="rId12"/>
    <p:sldId id="261" r:id="rId13"/>
    <p:sldId id="262" r:id="rId14"/>
    <p:sldId id="263" r:id="rId15"/>
    <p:sldId id="264" r:id="rId16"/>
    <p:sldId id="260" r:id="rId17"/>
    <p:sldId id="299" r:id="rId18"/>
    <p:sldId id="273" r:id="rId19"/>
    <p:sldId id="275" r:id="rId20"/>
    <p:sldId id="279" r:id="rId21"/>
    <p:sldId id="298" r:id="rId22"/>
    <p:sldId id="278" r:id="rId23"/>
    <p:sldId id="274" r:id="rId24"/>
    <p:sldId id="272" r:id="rId25"/>
    <p:sldId id="300" r:id="rId26"/>
    <p:sldId id="280" r:id="rId27"/>
    <p:sldId id="266" r:id="rId28"/>
    <p:sldId id="283" r:id="rId29"/>
    <p:sldId id="301" r:id="rId30"/>
    <p:sldId id="302" r:id="rId31"/>
    <p:sldId id="303" r:id="rId32"/>
    <p:sldId id="282" r:id="rId33"/>
    <p:sldId id="290" r:id="rId34"/>
    <p:sldId id="293" r:id="rId35"/>
    <p:sldId id="294" r:id="rId36"/>
    <p:sldId id="295" r:id="rId37"/>
    <p:sldId id="296" r:id="rId38"/>
    <p:sldId id="271" r:id="rId39"/>
    <p:sldId id="30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mpbell, Newton H. (GSFC-B702)[LITES II]" initials="NHC" lastIdx="1" clrIdx="0">
    <p:extLst>
      <p:ext uri="{19B8F6BF-5375-455C-9EA6-DF929625EA0E}">
        <p15:presenceInfo xmlns:p15="http://schemas.microsoft.com/office/powerpoint/2012/main" userId="Campbell, Newton H. (GSFC-B702)[LITES I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6D1E61-1324-49D7-B141-5C02CD9F3C63}" v="13" dt="2022-05-19T13:11:06.7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89513" autoAdjust="0"/>
  </p:normalViewPr>
  <p:slideViewPr>
    <p:cSldViewPr snapToGrid="0">
      <p:cViewPr varScale="1">
        <p:scale>
          <a:sx n="102" d="100"/>
          <a:sy n="102" d="100"/>
        </p:scale>
        <p:origin x="780"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pbell, Newton H. (GSFC-B702)[EAST2]" userId="74056aab-798b-4b8f-94be-58c548b5b8c4" providerId="ADAL" clId="{139AB1B5-9C4C-47AD-BDE8-790BC3842AE0}"/>
    <pc:docChg chg="undo custSel addSld delSld modSld sldOrd">
      <pc:chgData name="Campbell, Newton H. (GSFC-B702)[EAST2]" userId="74056aab-798b-4b8f-94be-58c548b5b8c4" providerId="ADAL" clId="{139AB1B5-9C4C-47AD-BDE8-790BC3842AE0}" dt="2022-05-13T14:12:03.943" v="1924" actId="478"/>
      <pc:docMkLst>
        <pc:docMk/>
      </pc:docMkLst>
      <pc:sldChg chg="addSp delSp modSp mod setBg modNotesTx">
        <pc:chgData name="Campbell, Newton H. (GSFC-B702)[EAST2]" userId="74056aab-798b-4b8f-94be-58c548b5b8c4" providerId="ADAL" clId="{139AB1B5-9C4C-47AD-BDE8-790BC3842AE0}" dt="2022-05-12T22:12:54.828" v="1431" actId="1076"/>
        <pc:sldMkLst>
          <pc:docMk/>
          <pc:sldMk cId="1770975053" sldId="256"/>
        </pc:sldMkLst>
        <pc:spChg chg="mod">
          <ac:chgData name="Campbell, Newton H. (GSFC-B702)[EAST2]" userId="74056aab-798b-4b8f-94be-58c548b5b8c4" providerId="ADAL" clId="{139AB1B5-9C4C-47AD-BDE8-790BC3842AE0}" dt="2022-05-12T22:11:55.946" v="1425" actId="26606"/>
          <ac:spMkLst>
            <pc:docMk/>
            <pc:sldMk cId="1770975053" sldId="256"/>
            <ac:spMk id="2" creationId="{00000000-0000-0000-0000-000000000000}"/>
          </ac:spMkLst>
        </pc:spChg>
        <pc:spChg chg="mod">
          <ac:chgData name="Campbell, Newton H. (GSFC-B702)[EAST2]" userId="74056aab-798b-4b8f-94be-58c548b5b8c4" providerId="ADAL" clId="{139AB1B5-9C4C-47AD-BDE8-790BC3842AE0}" dt="2022-05-12T22:12:02.430" v="1426" actId="207"/>
          <ac:spMkLst>
            <pc:docMk/>
            <pc:sldMk cId="1770975053" sldId="256"/>
            <ac:spMk id="3" creationId="{00000000-0000-0000-0000-000000000000}"/>
          </ac:spMkLst>
        </pc:spChg>
        <pc:spChg chg="add del mod">
          <ac:chgData name="Campbell, Newton H. (GSFC-B702)[EAST2]" userId="74056aab-798b-4b8f-94be-58c548b5b8c4" providerId="ADAL" clId="{139AB1B5-9C4C-47AD-BDE8-790BC3842AE0}" dt="2022-05-12T22:09:02.849" v="1344"/>
          <ac:spMkLst>
            <pc:docMk/>
            <pc:sldMk cId="1770975053" sldId="256"/>
            <ac:spMk id="4" creationId="{6B80249C-2F2B-46EE-BD94-700B80782328}"/>
          </ac:spMkLst>
        </pc:spChg>
        <pc:spChg chg="add">
          <ac:chgData name="Campbell, Newton H. (GSFC-B702)[EAST2]" userId="74056aab-798b-4b8f-94be-58c548b5b8c4" providerId="ADAL" clId="{139AB1B5-9C4C-47AD-BDE8-790BC3842AE0}" dt="2022-05-12T22:11:55.946" v="1425" actId="26606"/>
          <ac:spMkLst>
            <pc:docMk/>
            <pc:sldMk cId="1770975053" sldId="256"/>
            <ac:spMk id="10" creationId="{53E559B7-FFF0-4CD8-9260-633468131126}"/>
          </ac:spMkLst>
        </pc:spChg>
        <pc:picChg chg="add del">
          <ac:chgData name="Campbell, Newton H. (GSFC-B702)[EAST2]" userId="74056aab-798b-4b8f-94be-58c548b5b8c4" providerId="ADAL" clId="{139AB1B5-9C4C-47AD-BDE8-790BC3842AE0}" dt="2022-05-12T22:12:42.420" v="1428" actId="478"/>
          <ac:picMkLst>
            <pc:docMk/>
            <pc:sldMk cId="1770975053" sldId="256"/>
            <ac:picMk id="7" creationId="{AAA088BC-E9F1-7876-31A9-12D868895D20}"/>
          </ac:picMkLst>
        </pc:picChg>
        <pc:picChg chg="add mod">
          <ac:chgData name="Campbell, Newton H. (GSFC-B702)[EAST2]" userId="74056aab-798b-4b8f-94be-58c548b5b8c4" providerId="ADAL" clId="{139AB1B5-9C4C-47AD-BDE8-790BC3842AE0}" dt="2022-05-12T22:12:54.828" v="1431" actId="1076"/>
          <ac:picMkLst>
            <pc:docMk/>
            <pc:sldMk cId="1770975053" sldId="256"/>
            <ac:picMk id="8" creationId="{2E5A6DA1-F24E-47D5-9890-CC4AD2D8D5CB}"/>
          </ac:picMkLst>
        </pc:picChg>
        <pc:picChg chg="add">
          <ac:chgData name="Campbell, Newton H. (GSFC-B702)[EAST2]" userId="74056aab-798b-4b8f-94be-58c548b5b8c4" providerId="ADAL" clId="{139AB1B5-9C4C-47AD-BDE8-790BC3842AE0}" dt="2022-05-12T22:11:55.946" v="1425" actId="26606"/>
          <ac:picMkLst>
            <pc:docMk/>
            <pc:sldMk cId="1770975053" sldId="256"/>
            <ac:picMk id="12" creationId="{180BC9E0-1901-4FD9-90B5-82D9EE5137E1}"/>
          </ac:picMkLst>
        </pc:picChg>
      </pc:sldChg>
      <pc:sldChg chg="addSp modSp mod">
        <pc:chgData name="Campbell, Newton H. (GSFC-B702)[EAST2]" userId="74056aab-798b-4b8f-94be-58c548b5b8c4" providerId="ADAL" clId="{139AB1B5-9C4C-47AD-BDE8-790BC3842AE0}" dt="2022-05-13T13:47:20.477" v="1897" actId="1076"/>
        <pc:sldMkLst>
          <pc:docMk/>
          <pc:sldMk cId="3913459304" sldId="257"/>
        </pc:sldMkLst>
        <pc:spChg chg="mod">
          <ac:chgData name="Campbell, Newton H. (GSFC-B702)[EAST2]" userId="74056aab-798b-4b8f-94be-58c548b5b8c4" providerId="ADAL" clId="{139AB1B5-9C4C-47AD-BDE8-790BC3842AE0}" dt="2022-05-13T13:36:59.270" v="1733" actId="20577"/>
          <ac:spMkLst>
            <pc:docMk/>
            <pc:sldMk cId="3913459304" sldId="257"/>
            <ac:spMk id="3" creationId="{00000000-0000-0000-0000-000000000000}"/>
          </ac:spMkLst>
        </pc:spChg>
        <pc:spChg chg="add mod">
          <ac:chgData name="Campbell, Newton H. (GSFC-B702)[EAST2]" userId="74056aab-798b-4b8f-94be-58c548b5b8c4" providerId="ADAL" clId="{139AB1B5-9C4C-47AD-BDE8-790BC3842AE0}" dt="2022-05-13T13:47:20.477" v="1897" actId="1076"/>
          <ac:spMkLst>
            <pc:docMk/>
            <pc:sldMk cId="3913459304" sldId="257"/>
            <ac:spMk id="4" creationId="{2BBB362D-F79B-4038-A341-AA93E2A58B4F}"/>
          </ac:spMkLst>
        </pc:spChg>
      </pc:sldChg>
      <pc:sldChg chg="addSp modSp mod modNotesTx">
        <pc:chgData name="Campbell, Newton H. (GSFC-B702)[EAST2]" userId="74056aab-798b-4b8f-94be-58c548b5b8c4" providerId="ADAL" clId="{139AB1B5-9C4C-47AD-BDE8-790BC3842AE0}" dt="2022-05-12T22:09:38.838" v="1363" actId="692"/>
        <pc:sldMkLst>
          <pc:docMk/>
          <pc:sldMk cId="3997066963" sldId="258"/>
        </pc:sldMkLst>
        <pc:spChg chg="add mod">
          <ac:chgData name="Campbell, Newton H. (GSFC-B702)[EAST2]" userId="74056aab-798b-4b8f-94be-58c548b5b8c4" providerId="ADAL" clId="{139AB1B5-9C4C-47AD-BDE8-790BC3842AE0}" dt="2022-05-12T22:09:38.838" v="1363" actId="692"/>
          <ac:spMkLst>
            <pc:docMk/>
            <pc:sldMk cId="3997066963" sldId="258"/>
            <ac:spMk id="3" creationId="{024CEF8A-B23E-4A20-945D-0B4FD3FF9A7C}"/>
          </ac:spMkLst>
        </pc:spChg>
        <pc:graphicFrameChg chg="modGraphic">
          <ac:chgData name="Campbell, Newton H. (GSFC-B702)[EAST2]" userId="74056aab-798b-4b8f-94be-58c548b5b8c4" providerId="ADAL" clId="{139AB1B5-9C4C-47AD-BDE8-790BC3842AE0}" dt="2022-05-12T19:56:45.308" v="8" actId="20577"/>
          <ac:graphicFrameMkLst>
            <pc:docMk/>
            <pc:sldMk cId="3997066963" sldId="258"/>
            <ac:graphicFrameMk id="7" creationId="{00000000-0000-0000-0000-000000000000}"/>
          </ac:graphicFrameMkLst>
        </pc:graphicFrameChg>
        <pc:picChg chg="add mod">
          <ac:chgData name="Campbell, Newton H. (GSFC-B702)[EAST2]" userId="74056aab-798b-4b8f-94be-58c548b5b8c4" providerId="ADAL" clId="{139AB1B5-9C4C-47AD-BDE8-790BC3842AE0}" dt="2022-05-12T19:57:30.358" v="15" actId="167"/>
          <ac:picMkLst>
            <pc:docMk/>
            <pc:sldMk cId="3997066963" sldId="258"/>
            <ac:picMk id="1026" creationId="{B75FEE16-ADBF-43E7-8550-9C913EBD3DED}"/>
          </ac:picMkLst>
        </pc:picChg>
        <pc:picChg chg="add mod">
          <ac:chgData name="Campbell, Newton H. (GSFC-B702)[EAST2]" userId="74056aab-798b-4b8f-94be-58c548b5b8c4" providerId="ADAL" clId="{139AB1B5-9C4C-47AD-BDE8-790BC3842AE0}" dt="2022-05-12T19:57:17.210" v="11" actId="14100"/>
          <ac:picMkLst>
            <pc:docMk/>
            <pc:sldMk cId="3997066963" sldId="258"/>
            <ac:picMk id="1028" creationId="{28D8F03C-F416-4060-977A-75EF7342126B}"/>
          </ac:picMkLst>
        </pc:picChg>
        <pc:picChg chg="add mod">
          <ac:chgData name="Campbell, Newton H. (GSFC-B702)[EAST2]" userId="74056aab-798b-4b8f-94be-58c548b5b8c4" providerId="ADAL" clId="{139AB1B5-9C4C-47AD-BDE8-790BC3842AE0}" dt="2022-05-12T19:58:11.521" v="18" actId="14100"/>
          <ac:picMkLst>
            <pc:docMk/>
            <pc:sldMk cId="3997066963" sldId="258"/>
            <ac:picMk id="1030" creationId="{F4A5E86D-3903-4D2F-816C-B43535D20E58}"/>
          </ac:picMkLst>
        </pc:picChg>
      </pc:sldChg>
      <pc:sldChg chg="modSp mod">
        <pc:chgData name="Campbell, Newton H. (GSFC-B702)[EAST2]" userId="74056aab-798b-4b8f-94be-58c548b5b8c4" providerId="ADAL" clId="{139AB1B5-9C4C-47AD-BDE8-790BC3842AE0}" dt="2022-05-12T22:13:55.399" v="1439" actId="403"/>
        <pc:sldMkLst>
          <pc:docMk/>
          <pc:sldMk cId="2922469342" sldId="260"/>
        </pc:sldMkLst>
        <pc:spChg chg="mod">
          <ac:chgData name="Campbell, Newton H. (GSFC-B702)[EAST2]" userId="74056aab-798b-4b8f-94be-58c548b5b8c4" providerId="ADAL" clId="{139AB1B5-9C4C-47AD-BDE8-790BC3842AE0}" dt="2022-05-12T22:13:55.399" v="1439" actId="403"/>
          <ac:spMkLst>
            <pc:docMk/>
            <pc:sldMk cId="2922469342" sldId="260"/>
            <ac:spMk id="3" creationId="{00000000-0000-0000-0000-000000000000}"/>
          </ac:spMkLst>
        </pc:spChg>
      </pc:sldChg>
      <pc:sldChg chg="addSp delSp modSp mod setBg">
        <pc:chgData name="Campbell, Newton H. (GSFC-B702)[EAST2]" userId="74056aab-798b-4b8f-94be-58c548b5b8c4" providerId="ADAL" clId="{139AB1B5-9C4C-47AD-BDE8-790BC3842AE0}" dt="2022-05-13T13:28:55.683" v="1658" actId="26606"/>
        <pc:sldMkLst>
          <pc:docMk/>
          <pc:sldMk cId="2244245928" sldId="262"/>
        </pc:sldMkLst>
        <pc:spChg chg="mod ord">
          <ac:chgData name="Campbell, Newton H. (GSFC-B702)[EAST2]" userId="74056aab-798b-4b8f-94be-58c548b5b8c4" providerId="ADAL" clId="{139AB1B5-9C4C-47AD-BDE8-790BC3842AE0}" dt="2022-05-13T13:28:55.683" v="1658" actId="26606"/>
          <ac:spMkLst>
            <pc:docMk/>
            <pc:sldMk cId="2244245928" sldId="262"/>
            <ac:spMk id="2" creationId="{00000000-0000-0000-0000-000000000000}"/>
          </ac:spMkLst>
        </pc:spChg>
        <pc:spChg chg="mod ord">
          <ac:chgData name="Campbell, Newton H. (GSFC-B702)[EAST2]" userId="74056aab-798b-4b8f-94be-58c548b5b8c4" providerId="ADAL" clId="{139AB1B5-9C4C-47AD-BDE8-790BC3842AE0}" dt="2022-05-13T13:28:55.683" v="1658" actId="26606"/>
          <ac:spMkLst>
            <pc:docMk/>
            <pc:sldMk cId="2244245928" sldId="262"/>
            <ac:spMk id="3" creationId="{00000000-0000-0000-0000-000000000000}"/>
          </ac:spMkLst>
        </pc:spChg>
        <pc:spChg chg="add del">
          <ac:chgData name="Campbell, Newton H. (GSFC-B702)[EAST2]" userId="74056aab-798b-4b8f-94be-58c548b5b8c4" providerId="ADAL" clId="{139AB1B5-9C4C-47AD-BDE8-790BC3842AE0}" dt="2022-05-13T13:28:50.687" v="1653" actId="26606"/>
          <ac:spMkLst>
            <pc:docMk/>
            <pc:sldMk cId="2244245928" sldId="262"/>
            <ac:spMk id="9" creationId="{6E3254AE-C4CD-426D-A6E8-7FA13B0F889C}"/>
          </ac:spMkLst>
        </pc:spChg>
        <pc:spChg chg="add del">
          <ac:chgData name="Campbell, Newton H. (GSFC-B702)[EAST2]" userId="74056aab-798b-4b8f-94be-58c548b5b8c4" providerId="ADAL" clId="{139AB1B5-9C4C-47AD-BDE8-790BC3842AE0}" dt="2022-05-13T13:28:53.215" v="1655" actId="26606"/>
          <ac:spMkLst>
            <pc:docMk/>
            <pc:sldMk cId="2244245928" sldId="262"/>
            <ac:spMk id="13" creationId="{10D21FCB-56CB-4EFA-A79A-A9A8EC0F722E}"/>
          </ac:spMkLst>
        </pc:spChg>
        <pc:spChg chg="add del">
          <ac:chgData name="Campbell, Newton H. (GSFC-B702)[EAST2]" userId="74056aab-798b-4b8f-94be-58c548b5b8c4" providerId="ADAL" clId="{139AB1B5-9C4C-47AD-BDE8-790BC3842AE0}" dt="2022-05-13T13:28:55.671" v="1657" actId="26606"/>
          <ac:spMkLst>
            <pc:docMk/>
            <pc:sldMk cId="2244245928" sldId="262"/>
            <ac:spMk id="16" creationId="{446F2B05-D14A-46C1-B94D-81BAFA34CA8C}"/>
          </ac:spMkLst>
        </pc:spChg>
        <pc:spChg chg="add">
          <ac:chgData name="Campbell, Newton H. (GSFC-B702)[EAST2]" userId="74056aab-798b-4b8f-94be-58c548b5b8c4" providerId="ADAL" clId="{139AB1B5-9C4C-47AD-BDE8-790BC3842AE0}" dt="2022-05-13T13:28:55.683" v="1658" actId="26606"/>
          <ac:spMkLst>
            <pc:docMk/>
            <pc:sldMk cId="2244245928" sldId="262"/>
            <ac:spMk id="19" creationId="{48FE65CB-EFD8-497D-A30A-093E20EACB05}"/>
          </ac:spMkLst>
        </pc:spChg>
        <pc:picChg chg="mod ord">
          <ac:chgData name="Campbell, Newton H. (GSFC-B702)[EAST2]" userId="74056aab-798b-4b8f-94be-58c548b5b8c4" providerId="ADAL" clId="{139AB1B5-9C4C-47AD-BDE8-790BC3842AE0}" dt="2022-05-13T13:28:55.683" v="1658" actId="26606"/>
          <ac:picMkLst>
            <pc:docMk/>
            <pc:sldMk cId="2244245928" sldId="262"/>
            <ac:picMk id="4" creationId="{00000000-0000-0000-0000-000000000000}"/>
          </ac:picMkLst>
        </pc:picChg>
        <pc:picChg chg="del">
          <ac:chgData name="Campbell, Newton H. (GSFC-B702)[EAST2]" userId="74056aab-798b-4b8f-94be-58c548b5b8c4" providerId="ADAL" clId="{139AB1B5-9C4C-47AD-BDE8-790BC3842AE0}" dt="2022-05-13T13:28:44.413" v="1651" actId="478"/>
          <ac:picMkLst>
            <pc:docMk/>
            <pc:sldMk cId="2244245928" sldId="262"/>
            <ac:picMk id="5" creationId="{00000000-0000-0000-0000-000000000000}"/>
          </ac:picMkLst>
        </pc:picChg>
        <pc:picChg chg="add del">
          <ac:chgData name="Campbell, Newton H. (GSFC-B702)[EAST2]" userId="74056aab-798b-4b8f-94be-58c548b5b8c4" providerId="ADAL" clId="{139AB1B5-9C4C-47AD-BDE8-790BC3842AE0}" dt="2022-05-13T13:28:50.687" v="1653" actId="26606"/>
          <ac:picMkLst>
            <pc:docMk/>
            <pc:sldMk cId="2244245928" sldId="262"/>
            <ac:picMk id="11" creationId="{F5C53434-A0C7-4A81-8EB0-D460DAD9BB65}"/>
          </ac:picMkLst>
        </pc:picChg>
        <pc:picChg chg="add del">
          <ac:chgData name="Campbell, Newton H. (GSFC-B702)[EAST2]" userId="74056aab-798b-4b8f-94be-58c548b5b8c4" providerId="ADAL" clId="{139AB1B5-9C4C-47AD-BDE8-790BC3842AE0}" dt="2022-05-13T13:28:53.215" v="1655" actId="26606"/>
          <ac:picMkLst>
            <pc:docMk/>
            <pc:sldMk cId="2244245928" sldId="262"/>
            <ac:picMk id="14" creationId="{B1027BD9-272C-4CC4-9396-1708F8B1F40D}"/>
          </ac:picMkLst>
        </pc:picChg>
        <pc:picChg chg="add del">
          <ac:chgData name="Campbell, Newton H. (GSFC-B702)[EAST2]" userId="74056aab-798b-4b8f-94be-58c548b5b8c4" providerId="ADAL" clId="{139AB1B5-9C4C-47AD-BDE8-790BC3842AE0}" dt="2022-05-13T13:28:55.671" v="1657" actId="26606"/>
          <ac:picMkLst>
            <pc:docMk/>
            <pc:sldMk cId="2244245928" sldId="262"/>
            <ac:picMk id="17" creationId="{DC21F734-A85A-4FEA-8CB8-6C72B8195C37}"/>
          </ac:picMkLst>
        </pc:picChg>
        <pc:picChg chg="add">
          <ac:chgData name="Campbell, Newton H. (GSFC-B702)[EAST2]" userId="74056aab-798b-4b8f-94be-58c548b5b8c4" providerId="ADAL" clId="{139AB1B5-9C4C-47AD-BDE8-790BC3842AE0}" dt="2022-05-13T13:28:55.683" v="1658" actId="26606"/>
          <ac:picMkLst>
            <pc:docMk/>
            <pc:sldMk cId="2244245928" sldId="262"/>
            <ac:picMk id="20" creationId="{00E374F5-52B2-4260-8B1C-54237931F069}"/>
          </ac:picMkLst>
        </pc:picChg>
      </pc:sldChg>
      <pc:sldChg chg="addSp delSp modSp mod setBg">
        <pc:chgData name="Campbell, Newton H. (GSFC-B702)[EAST2]" userId="74056aab-798b-4b8f-94be-58c548b5b8c4" providerId="ADAL" clId="{139AB1B5-9C4C-47AD-BDE8-790BC3842AE0}" dt="2022-05-13T14:12:03.943" v="1924" actId="478"/>
        <pc:sldMkLst>
          <pc:docMk/>
          <pc:sldMk cId="823625543" sldId="263"/>
        </pc:sldMkLst>
        <pc:spChg chg="mod ord">
          <ac:chgData name="Campbell, Newton H. (GSFC-B702)[EAST2]" userId="74056aab-798b-4b8f-94be-58c548b5b8c4" providerId="ADAL" clId="{139AB1B5-9C4C-47AD-BDE8-790BC3842AE0}" dt="2022-05-13T13:28:21.494" v="1646" actId="26606"/>
          <ac:spMkLst>
            <pc:docMk/>
            <pc:sldMk cId="823625543" sldId="263"/>
            <ac:spMk id="2" creationId="{00000000-0000-0000-0000-000000000000}"/>
          </ac:spMkLst>
        </pc:spChg>
        <pc:spChg chg="mod ord">
          <ac:chgData name="Campbell, Newton H. (GSFC-B702)[EAST2]" userId="74056aab-798b-4b8f-94be-58c548b5b8c4" providerId="ADAL" clId="{139AB1B5-9C4C-47AD-BDE8-790BC3842AE0}" dt="2022-05-13T13:28:21.494" v="1646" actId="26606"/>
          <ac:spMkLst>
            <pc:docMk/>
            <pc:sldMk cId="823625543" sldId="263"/>
            <ac:spMk id="3" creationId="{00000000-0000-0000-0000-000000000000}"/>
          </ac:spMkLst>
        </pc:spChg>
        <pc:spChg chg="add del mod">
          <ac:chgData name="Campbell, Newton H. (GSFC-B702)[EAST2]" userId="74056aab-798b-4b8f-94be-58c548b5b8c4" providerId="ADAL" clId="{139AB1B5-9C4C-47AD-BDE8-790BC3842AE0}" dt="2022-05-13T14:12:03.943" v="1924" actId="478"/>
          <ac:spMkLst>
            <pc:docMk/>
            <pc:sldMk cId="823625543" sldId="263"/>
            <ac:spMk id="4" creationId="{527B0AFA-1A26-48C4-AA2B-EB0D42111EA1}"/>
          </ac:spMkLst>
        </pc:spChg>
        <pc:spChg chg="add del">
          <ac:chgData name="Campbell, Newton H. (GSFC-B702)[EAST2]" userId="74056aab-798b-4b8f-94be-58c548b5b8c4" providerId="ADAL" clId="{139AB1B5-9C4C-47AD-BDE8-790BC3842AE0}" dt="2022-05-13T13:28:10.920" v="1638" actId="26606"/>
          <ac:spMkLst>
            <pc:docMk/>
            <pc:sldMk cId="823625543" sldId="263"/>
            <ac:spMk id="71" creationId="{446F2B05-D14A-46C1-B94D-81BAFA34CA8C}"/>
          </ac:spMkLst>
        </pc:spChg>
        <pc:spChg chg="add del">
          <ac:chgData name="Campbell, Newton H. (GSFC-B702)[EAST2]" userId="74056aab-798b-4b8f-94be-58c548b5b8c4" providerId="ADAL" clId="{139AB1B5-9C4C-47AD-BDE8-790BC3842AE0}" dt="2022-05-13T13:28:14.737" v="1640" actId="26606"/>
          <ac:spMkLst>
            <pc:docMk/>
            <pc:sldMk cId="823625543" sldId="263"/>
            <ac:spMk id="2052" creationId="{48FE65CB-EFD8-497D-A30A-093E20EACB05}"/>
          </ac:spMkLst>
        </pc:spChg>
        <pc:spChg chg="add del">
          <ac:chgData name="Campbell, Newton H. (GSFC-B702)[EAST2]" userId="74056aab-798b-4b8f-94be-58c548b5b8c4" providerId="ADAL" clId="{139AB1B5-9C4C-47AD-BDE8-790BC3842AE0}" dt="2022-05-13T13:28:16.895" v="1642" actId="26606"/>
          <ac:spMkLst>
            <pc:docMk/>
            <pc:sldMk cId="823625543" sldId="263"/>
            <ac:spMk id="2055" creationId="{DC3B8C6B-63CA-4384-8059-2036BE520277}"/>
          </ac:spMkLst>
        </pc:spChg>
        <pc:spChg chg="add del">
          <ac:chgData name="Campbell, Newton H. (GSFC-B702)[EAST2]" userId="74056aab-798b-4b8f-94be-58c548b5b8c4" providerId="ADAL" clId="{139AB1B5-9C4C-47AD-BDE8-790BC3842AE0}" dt="2022-05-13T13:28:16.895" v="1642" actId="26606"/>
          <ac:spMkLst>
            <pc:docMk/>
            <pc:sldMk cId="823625543" sldId="263"/>
            <ac:spMk id="2056" creationId="{C71B03AA-C0EB-4104-84F8-E1AB8BFBEF60}"/>
          </ac:spMkLst>
        </pc:spChg>
        <pc:spChg chg="add del">
          <ac:chgData name="Campbell, Newton H. (GSFC-B702)[EAST2]" userId="74056aab-798b-4b8f-94be-58c548b5b8c4" providerId="ADAL" clId="{139AB1B5-9C4C-47AD-BDE8-790BC3842AE0}" dt="2022-05-13T13:28:19.704" v="1644" actId="26606"/>
          <ac:spMkLst>
            <pc:docMk/>
            <pc:sldMk cId="823625543" sldId="263"/>
            <ac:spMk id="2058" creationId="{D20EF05B-48CD-41DE-82FE-C25A5A3008F6}"/>
          </ac:spMkLst>
        </pc:spChg>
        <pc:spChg chg="add del">
          <ac:chgData name="Campbell, Newton H. (GSFC-B702)[EAST2]" userId="74056aab-798b-4b8f-94be-58c548b5b8c4" providerId="ADAL" clId="{139AB1B5-9C4C-47AD-BDE8-790BC3842AE0}" dt="2022-05-13T13:28:19.704" v="1644" actId="26606"/>
          <ac:spMkLst>
            <pc:docMk/>
            <pc:sldMk cId="823625543" sldId="263"/>
            <ac:spMk id="2059" creationId="{C9DFF8EB-B522-4773-B8CF-C10622C1FA6F}"/>
          </ac:spMkLst>
        </pc:spChg>
        <pc:spChg chg="add del">
          <ac:chgData name="Campbell, Newton H. (GSFC-B702)[EAST2]" userId="74056aab-798b-4b8f-94be-58c548b5b8c4" providerId="ADAL" clId="{139AB1B5-9C4C-47AD-BDE8-790BC3842AE0}" dt="2022-05-13T13:28:21.494" v="1646" actId="26606"/>
          <ac:spMkLst>
            <pc:docMk/>
            <pc:sldMk cId="823625543" sldId="263"/>
            <ac:spMk id="2062" creationId="{48FE65CB-EFD8-497D-A30A-093E20EACB05}"/>
          </ac:spMkLst>
        </pc:spChg>
        <pc:picChg chg="add del mod">
          <ac:chgData name="Campbell, Newton H. (GSFC-B702)[EAST2]" userId="74056aab-798b-4b8f-94be-58c548b5b8c4" providerId="ADAL" clId="{139AB1B5-9C4C-47AD-BDE8-790BC3842AE0}" dt="2022-05-13T13:28:24.337" v="1650" actId="478"/>
          <ac:picMkLst>
            <pc:docMk/>
            <pc:sldMk cId="823625543" sldId="263"/>
            <ac:picMk id="4" creationId="{00000000-0000-0000-0000-000000000000}"/>
          </ac:picMkLst>
        </pc:picChg>
        <pc:picChg chg="add mod">
          <ac:chgData name="Campbell, Newton H. (GSFC-B702)[EAST2]" userId="74056aab-798b-4b8f-94be-58c548b5b8c4" providerId="ADAL" clId="{139AB1B5-9C4C-47AD-BDE8-790BC3842AE0}" dt="2022-05-13T14:12:01.493" v="1923" actId="14100"/>
          <ac:picMkLst>
            <pc:docMk/>
            <pc:sldMk cId="823625543" sldId="263"/>
            <ac:picMk id="6" creationId="{026C967D-9B2E-401B-A98C-AAC0C40455D5}"/>
          </ac:picMkLst>
        </pc:picChg>
        <pc:picChg chg="add del">
          <ac:chgData name="Campbell, Newton H. (GSFC-B702)[EAST2]" userId="74056aab-798b-4b8f-94be-58c548b5b8c4" providerId="ADAL" clId="{139AB1B5-9C4C-47AD-BDE8-790BC3842AE0}" dt="2022-05-13T13:28:10.920" v="1638" actId="26606"/>
          <ac:picMkLst>
            <pc:docMk/>
            <pc:sldMk cId="823625543" sldId="263"/>
            <ac:picMk id="73" creationId="{DC21F734-A85A-4FEA-8CB8-6C72B8195C37}"/>
          </ac:picMkLst>
        </pc:picChg>
        <pc:picChg chg="add del">
          <ac:chgData name="Campbell, Newton H. (GSFC-B702)[EAST2]" userId="74056aab-798b-4b8f-94be-58c548b5b8c4" providerId="ADAL" clId="{139AB1B5-9C4C-47AD-BDE8-790BC3842AE0}" dt="2022-05-13T13:28:16.895" v="1642" actId="26606"/>
          <ac:picMkLst>
            <pc:docMk/>
            <pc:sldMk cId="823625543" sldId="263"/>
            <ac:picMk id="75" creationId="{09C2B723-6C2F-49DE-A429-50BDFD1ADB45}"/>
          </ac:picMkLst>
        </pc:picChg>
        <pc:picChg chg="del mod ord">
          <ac:chgData name="Campbell, Newton H. (GSFC-B702)[EAST2]" userId="74056aab-798b-4b8f-94be-58c548b5b8c4" providerId="ADAL" clId="{139AB1B5-9C4C-47AD-BDE8-790BC3842AE0}" dt="2022-05-13T14:11:50.508" v="1919" actId="478"/>
          <ac:picMkLst>
            <pc:docMk/>
            <pc:sldMk cId="823625543" sldId="263"/>
            <ac:picMk id="2050" creationId="{00000000-0000-0000-0000-000000000000}"/>
          </ac:picMkLst>
        </pc:picChg>
        <pc:picChg chg="add del">
          <ac:chgData name="Campbell, Newton H. (GSFC-B702)[EAST2]" userId="74056aab-798b-4b8f-94be-58c548b5b8c4" providerId="ADAL" clId="{139AB1B5-9C4C-47AD-BDE8-790BC3842AE0}" dt="2022-05-13T13:28:14.737" v="1640" actId="26606"/>
          <ac:picMkLst>
            <pc:docMk/>
            <pc:sldMk cId="823625543" sldId="263"/>
            <ac:picMk id="2053" creationId="{00E374F5-52B2-4260-8B1C-54237931F069}"/>
          </ac:picMkLst>
        </pc:picChg>
        <pc:picChg chg="add del">
          <ac:chgData name="Campbell, Newton H. (GSFC-B702)[EAST2]" userId="74056aab-798b-4b8f-94be-58c548b5b8c4" providerId="ADAL" clId="{139AB1B5-9C4C-47AD-BDE8-790BC3842AE0}" dt="2022-05-13T13:28:19.704" v="1644" actId="26606"/>
          <ac:picMkLst>
            <pc:docMk/>
            <pc:sldMk cId="823625543" sldId="263"/>
            <ac:picMk id="2060" creationId="{6EA99E25-F57B-4182-929C-D5A100153A73}"/>
          </ac:picMkLst>
        </pc:picChg>
        <pc:picChg chg="add del">
          <ac:chgData name="Campbell, Newton H. (GSFC-B702)[EAST2]" userId="74056aab-798b-4b8f-94be-58c548b5b8c4" providerId="ADAL" clId="{139AB1B5-9C4C-47AD-BDE8-790BC3842AE0}" dt="2022-05-13T13:28:21.494" v="1646" actId="26606"/>
          <ac:picMkLst>
            <pc:docMk/>
            <pc:sldMk cId="823625543" sldId="263"/>
            <ac:picMk id="2063" creationId="{00E374F5-52B2-4260-8B1C-54237931F069}"/>
          </ac:picMkLst>
        </pc:picChg>
      </pc:sldChg>
      <pc:sldChg chg="addSp delSp modSp mod setBg">
        <pc:chgData name="Campbell, Newton H. (GSFC-B702)[EAST2]" userId="74056aab-798b-4b8f-94be-58c548b5b8c4" providerId="ADAL" clId="{139AB1B5-9C4C-47AD-BDE8-790BC3842AE0}" dt="2022-05-13T13:27:53.723" v="1634" actId="26606"/>
        <pc:sldMkLst>
          <pc:docMk/>
          <pc:sldMk cId="3134888656" sldId="264"/>
        </pc:sldMkLst>
        <pc:spChg chg="mod ord">
          <ac:chgData name="Campbell, Newton H. (GSFC-B702)[EAST2]" userId="74056aab-798b-4b8f-94be-58c548b5b8c4" providerId="ADAL" clId="{139AB1B5-9C4C-47AD-BDE8-790BC3842AE0}" dt="2022-05-13T13:27:53.723" v="1634" actId="26606"/>
          <ac:spMkLst>
            <pc:docMk/>
            <pc:sldMk cId="3134888656" sldId="264"/>
            <ac:spMk id="2" creationId="{00000000-0000-0000-0000-000000000000}"/>
          </ac:spMkLst>
        </pc:spChg>
        <pc:spChg chg="mod ord">
          <ac:chgData name="Campbell, Newton H. (GSFC-B702)[EAST2]" userId="74056aab-798b-4b8f-94be-58c548b5b8c4" providerId="ADAL" clId="{139AB1B5-9C4C-47AD-BDE8-790BC3842AE0}" dt="2022-05-13T13:27:53.723" v="1634" actId="26606"/>
          <ac:spMkLst>
            <pc:docMk/>
            <pc:sldMk cId="3134888656" sldId="264"/>
            <ac:spMk id="3" creationId="{00000000-0000-0000-0000-000000000000}"/>
          </ac:spMkLst>
        </pc:spChg>
        <pc:spChg chg="add">
          <ac:chgData name="Campbell, Newton H. (GSFC-B702)[EAST2]" userId="74056aab-798b-4b8f-94be-58c548b5b8c4" providerId="ADAL" clId="{139AB1B5-9C4C-47AD-BDE8-790BC3842AE0}" dt="2022-05-13T13:27:53.723" v="1634" actId="26606"/>
          <ac:spMkLst>
            <pc:docMk/>
            <pc:sldMk cId="3134888656" sldId="264"/>
            <ac:spMk id="6" creationId="{48FE65CB-EFD8-497D-A30A-093E20EACB05}"/>
          </ac:spMkLst>
        </pc:spChg>
        <pc:spChg chg="add del">
          <ac:chgData name="Campbell, Newton H. (GSFC-B702)[EAST2]" userId="74056aab-798b-4b8f-94be-58c548b5b8c4" providerId="ADAL" clId="{139AB1B5-9C4C-47AD-BDE8-790BC3842AE0}" dt="2022-05-13T13:27:52.412" v="1633" actId="26606"/>
          <ac:spMkLst>
            <pc:docMk/>
            <pc:sldMk cId="3134888656" sldId="264"/>
            <ac:spMk id="9" creationId="{48FE65CB-EFD8-497D-A30A-093E20EACB05}"/>
          </ac:spMkLst>
        </pc:spChg>
        <pc:picChg chg="mod">
          <ac:chgData name="Campbell, Newton H. (GSFC-B702)[EAST2]" userId="74056aab-798b-4b8f-94be-58c548b5b8c4" providerId="ADAL" clId="{139AB1B5-9C4C-47AD-BDE8-790BC3842AE0}" dt="2022-05-13T13:27:53.723" v="1634" actId="26606"/>
          <ac:picMkLst>
            <pc:docMk/>
            <pc:sldMk cId="3134888656" sldId="264"/>
            <ac:picMk id="4" creationId="{00000000-0000-0000-0000-000000000000}"/>
          </ac:picMkLst>
        </pc:picChg>
        <pc:picChg chg="del mod">
          <ac:chgData name="Campbell, Newton H. (GSFC-B702)[EAST2]" userId="74056aab-798b-4b8f-94be-58c548b5b8c4" providerId="ADAL" clId="{139AB1B5-9C4C-47AD-BDE8-790BC3842AE0}" dt="2022-05-13T13:27:43.357" v="1631" actId="478"/>
          <ac:picMkLst>
            <pc:docMk/>
            <pc:sldMk cId="3134888656" sldId="264"/>
            <ac:picMk id="5" creationId="{00000000-0000-0000-0000-000000000000}"/>
          </ac:picMkLst>
        </pc:picChg>
        <pc:picChg chg="add">
          <ac:chgData name="Campbell, Newton H. (GSFC-B702)[EAST2]" userId="74056aab-798b-4b8f-94be-58c548b5b8c4" providerId="ADAL" clId="{139AB1B5-9C4C-47AD-BDE8-790BC3842AE0}" dt="2022-05-13T13:27:53.723" v="1634" actId="26606"/>
          <ac:picMkLst>
            <pc:docMk/>
            <pc:sldMk cId="3134888656" sldId="264"/>
            <ac:picMk id="7" creationId="{00E374F5-52B2-4260-8B1C-54237931F069}"/>
          </ac:picMkLst>
        </pc:picChg>
        <pc:picChg chg="add del">
          <ac:chgData name="Campbell, Newton H. (GSFC-B702)[EAST2]" userId="74056aab-798b-4b8f-94be-58c548b5b8c4" providerId="ADAL" clId="{139AB1B5-9C4C-47AD-BDE8-790BC3842AE0}" dt="2022-05-13T13:27:52.412" v="1633" actId="26606"/>
          <ac:picMkLst>
            <pc:docMk/>
            <pc:sldMk cId="3134888656" sldId="264"/>
            <ac:picMk id="11" creationId="{00E374F5-52B2-4260-8B1C-54237931F069}"/>
          </ac:picMkLst>
        </pc:picChg>
      </pc:sldChg>
      <pc:sldChg chg="modSp mod setBg">
        <pc:chgData name="Campbell, Newton H. (GSFC-B702)[EAST2]" userId="74056aab-798b-4b8f-94be-58c548b5b8c4" providerId="ADAL" clId="{139AB1B5-9C4C-47AD-BDE8-790BC3842AE0}" dt="2022-05-12T22:13:17.934" v="1432" actId="26606"/>
        <pc:sldMkLst>
          <pc:docMk/>
          <pc:sldMk cId="3595383971" sldId="265"/>
        </pc:sldMkLst>
        <pc:spChg chg="mod">
          <ac:chgData name="Campbell, Newton H. (GSFC-B702)[EAST2]" userId="74056aab-798b-4b8f-94be-58c548b5b8c4" providerId="ADAL" clId="{139AB1B5-9C4C-47AD-BDE8-790BC3842AE0}" dt="2022-05-12T22:13:17.934" v="1432" actId="26606"/>
          <ac:spMkLst>
            <pc:docMk/>
            <pc:sldMk cId="3595383971" sldId="265"/>
            <ac:spMk id="2" creationId="{00000000-0000-0000-0000-000000000000}"/>
          </ac:spMkLst>
        </pc:spChg>
        <pc:graphicFrameChg chg="mod modGraphic">
          <ac:chgData name="Campbell, Newton H. (GSFC-B702)[EAST2]" userId="74056aab-798b-4b8f-94be-58c548b5b8c4" providerId="ADAL" clId="{139AB1B5-9C4C-47AD-BDE8-790BC3842AE0}" dt="2022-05-12T22:13:17.934" v="1432" actId="26606"/>
          <ac:graphicFrameMkLst>
            <pc:docMk/>
            <pc:sldMk cId="3595383971" sldId="265"/>
            <ac:graphicFrameMk id="4" creationId="{00000000-0000-0000-0000-000000000000}"/>
          </ac:graphicFrameMkLst>
        </pc:graphicFrameChg>
      </pc:sldChg>
      <pc:sldChg chg="addSp modSp add mod">
        <pc:chgData name="Campbell, Newton H. (GSFC-B702)[EAST2]" userId="74056aab-798b-4b8f-94be-58c548b5b8c4" providerId="ADAL" clId="{139AB1B5-9C4C-47AD-BDE8-790BC3842AE0}" dt="2022-05-12T22:03:40.248" v="1089"/>
        <pc:sldMkLst>
          <pc:docMk/>
          <pc:sldMk cId="2032699318" sldId="266"/>
        </pc:sldMkLst>
        <pc:spChg chg="mod">
          <ac:chgData name="Campbell, Newton H. (GSFC-B702)[EAST2]" userId="74056aab-798b-4b8f-94be-58c548b5b8c4" providerId="ADAL" clId="{139AB1B5-9C4C-47AD-BDE8-790BC3842AE0}" dt="2022-05-12T21:42:47.549" v="720" actId="20577"/>
          <ac:spMkLst>
            <pc:docMk/>
            <pc:sldMk cId="2032699318" sldId="266"/>
            <ac:spMk id="8" creationId="{3DBAEF08-A825-604A-A563-1E539915AAF9}"/>
          </ac:spMkLst>
        </pc:spChg>
        <pc:spChg chg="add mod">
          <ac:chgData name="Campbell, Newton H. (GSFC-B702)[EAST2]" userId="74056aab-798b-4b8f-94be-58c548b5b8c4" providerId="ADAL" clId="{139AB1B5-9C4C-47AD-BDE8-790BC3842AE0}" dt="2022-05-12T22:03:40.248" v="1089"/>
          <ac:spMkLst>
            <pc:docMk/>
            <pc:sldMk cId="2032699318" sldId="266"/>
            <ac:spMk id="42" creationId="{06C0492D-837B-4201-AB1D-53637AFEE997}"/>
          </ac:spMkLst>
        </pc:spChg>
      </pc:sldChg>
      <pc:sldChg chg="del">
        <pc:chgData name="Campbell, Newton H. (GSFC-B702)[EAST2]" userId="74056aab-798b-4b8f-94be-58c548b5b8c4" providerId="ADAL" clId="{139AB1B5-9C4C-47AD-BDE8-790BC3842AE0}" dt="2022-05-12T20:14:17.903" v="221" actId="47"/>
        <pc:sldMkLst>
          <pc:docMk/>
          <pc:sldMk cId="3201722288" sldId="267"/>
        </pc:sldMkLst>
      </pc:sldChg>
      <pc:sldChg chg="del">
        <pc:chgData name="Campbell, Newton H. (GSFC-B702)[EAST2]" userId="74056aab-798b-4b8f-94be-58c548b5b8c4" providerId="ADAL" clId="{139AB1B5-9C4C-47AD-BDE8-790BC3842AE0}" dt="2022-05-12T20:14:17.903" v="221" actId="47"/>
        <pc:sldMkLst>
          <pc:docMk/>
          <pc:sldMk cId="3520546157" sldId="269"/>
        </pc:sldMkLst>
      </pc:sldChg>
      <pc:sldChg chg="addSp delSp modSp mod">
        <pc:chgData name="Campbell, Newton H. (GSFC-B702)[EAST2]" userId="74056aab-798b-4b8f-94be-58c548b5b8c4" providerId="ADAL" clId="{139AB1B5-9C4C-47AD-BDE8-790BC3842AE0}" dt="2022-05-13T13:46:33.444" v="1881" actId="20577"/>
        <pc:sldMkLst>
          <pc:docMk/>
          <pc:sldMk cId="4252586846" sldId="270"/>
        </pc:sldMkLst>
        <pc:spChg chg="add mod">
          <ac:chgData name="Campbell, Newton H. (GSFC-B702)[EAST2]" userId="74056aab-798b-4b8f-94be-58c548b5b8c4" providerId="ADAL" clId="{139AB1B5-9C4C-47AD-BDE8-790BC3842AE0}" dt="2022-05-13T13:43:48.378" v="1829" actId="1076"/>
          <ac:spMkLst>
            <pc:docMk/>
            <pc:sldMk cId="4252586846" sldId="270"/>
            <ac:spMk id="3" creationId="{F5346155-1BCD-4F46-885F-8AE0C81884CC}"/>
          </ac:spMkLst>
        </pc:spChg>
        <pc:spChg chg="add mod">
          <ac:chgData name="Campbell, Newton H. (GSFC-B702)[EAST2]" userId="74056aab-798b-4b8f-94be-58c548b5b8c4" providerId="ADAL" clId="{139AB1B5-9C4C-47AD-BDE8-790BC3842AE0}" dt="2022-05-13T13:44:30.953" v="1843" actId="1076"/>
          <ac:spMkLst>
            <pc:docMk/>
            <pc:sldMk cId="4252586846" sldId="270"/>
            <ac:spMk id="4" creationId="{93E78D9F-7BE1-4C81-BF1E-86C81354915D}"/>
          </ac:spMkLst>
        </pc:spChg>
        <pc:spChg chg="add del mod">
          <ac:chgData name="Campbell, Newton H. (GSFC-B702)[EAST2]" userId="74056aab-798b-4b8f-94be-58c548b5b8c4" providerId="ADAL" clId="{139AB1B5-9C4C-47AD-BDE8-790BC3842AE0}" dt="2022-05-13T13:45:23.069" v="1859" actId="478"/>
          <ac:spMkLst>
            <pc:docMk/>
            <pc:sldMk cId="4252586846" sldId="270"/>
            <ac:spMk id="8" creationId="{6EB96D4E-F3B9-4AB5-88CC-68BDCF5926B4}"/>
          </ac:spMkLst>
        </pc:spChg>
        <pc:spChg chg="add mod">
          <ac:chgData name="Campbell, Newton H. (GSFC-B702)[EAST2]" userId="74056aab-798b-4b8f-94be-58c548b5b8c4" providerId="ADAL" clId="{139AB1B5-9C4C-47AD-BDE8-790BC3842AE0}" dt="2022-05-13T13:46:33.444" v="1881" actId="20577"/>
          <ac:spMkLst>
            <pc:docMk/>
            <pc:sldMk cId="4252586846" sldId="270"/>
            <ac:spMk id="9" creationId="{C1CD01A2-E082-4529-832B-61694FC3A99B}"/>
          </ac:spMkLst>
        </pc:spChg>
        <pc:picChg chg="add mod">
          <ac:chgData name="Campbell, Newton H. (GSFC-B702)[EAST2]" userId="74056aab-798b-4b8f-94be-58c548b5b8c4" providerId="ADAL" clId="{139AB1B5-9C4C-47AD-BDE8-790BC3842AE0}" dt="2022-05-13T13:45:27.239" v="1861" actId="14100"/>
          <ac:picMkLst>
            <pc:docMk/>
            <pc:sldMk cId="4252586846" sldId="270"/>
            <ac:picMk id="5" creationId="{68548F4E-432C-431B-956E-2D312D567F04}"/>
          </ac:picMkLst>
        </pc:picChg>
        <pc:picChg chg="mod">
          <ac:chgData name="Campbell, Newton H. (GSFC-B702)[EAST2]" userId="74056aab-798b-4b8f-94be-58c548b5b8c4" providerId="ADAL" clId="{139AB1B5-9C4C-47AD-BDE8-790BC3842AE0}" dt="2022-05-13T13:43:30.223" v="1823" actId="1076"/>
          <ac:picMkLst>
            <pc:docMk/>
            <pc:sldMk cId="4252586846" sldId="270"/>
            <ac:picMk id="7" creationId="{00000000-0000-0000-0000-000000000000}"/>
          </ac:picMkLst>
        </pc:picChg>
        <pc:picChg chg="del">
          <ac:chgData name="Campbell, Newton H. (GSFC-B702)[EAST2]" userId="74056aab-798b-4b8f-94be-58c548b5b8c4" providerId="ADAL" clId="{139AB1B5-9C4C-47AD-BDE8-790BC3842AE0}" dt="2022-05-13T13:44:52.132" v="1844" actId="478"/>
          <ac:picMkLst>
            <pc:docMk/>
            <pc:sldMk cId="4252586846" sldId="270"/>
            <ac:picMk id="1026" creationId="{00000000-0000-0000-0000-000000000000}"/>
          </ac:picMkLst>
        </pc:picChg>
      </pc:sldChg>
      <pc:sldChg chg="addSp delSp modSp mod modClrScheme chgLayout modNotesTx">
        <pc:chgData name="Campbell, Newton H. (GSFC-B702)[EAST2]" userId="74056aab-798b-4b8f-94be-58c548b5b8c4" providerId="ADAL" clId="{139AB1B5-9C4C-47AD-BDE8-790BC3842AE0}" dt="2022-05-13T13:38:59.677" v="1806" actId="20577"/>
        <pc:sldMkLst>
          <pc:docMk/>
          <pc:sldMk cId="3718437500" sldId="271"/>
        </pc:sldMkLst>
        <pc:spChg chg="mod ord">
          <ac:chgData name="Campbell, Newton H. (GSFC-B702)[EAST2]" userId="74056aab-798b-4b8f-94be-58c548b5b8c4" providerId="ADAL" clId="{139AB1B5-9C4C-47AD-BDE8-790BC3842AE0}" dt="2022-05-12T22:04:43.501" v="1115" actId="700"/>
          <ac:spMkLst>
            <pc:docMk/>
            <pc:sldMk cId="3718437500" sldId="271"/>
            <ac:spMk id="2" creationId="{00000000-0000-0000-0000-000000000000}"/>
          </ac:spMkLst>
        </pc:spChg>
        <pc:spChg chg="mod ord">
          <ac:chgData name="Campbell, Newton H. (GSFC-B702)[EAST2]" userId="74056aab-798b-4b8f-94be-58c548b5b8c4" providerId="ADAL" clId="{139AB1B5-9C4C-47AD-BDE8-790BC3842AE0}" dt="2022-05-12T22:07:27.335" v="1301" actId="20577"/>
          <ac:spMkLst>
            <pc:docMk/>
            <pc:sldMk cId="3718437500" sldId="271"/>
            <ac:spMk id="3" creationId="{00000000-0000-0000-0000-000000000000}"/>
          </ac:spMkLst>
        </pc:spChg>
        <pc:spChg chg="add del mod">
          <ac:chgData name="Campbell, Newton H. (GSFC-B702)[EAST2]" userId="74056aab-798b-4b8f-94be-58c548b5b8c4" providerId="ADAL" clId="{139AB1B5-9C4C-47AD-BDE8-790BC3842AE0}" dt="2022-05-12T22:04:38.859" v="1114" actId="478"/>
          <ac:spMkLst>
            <pc:docMk/>
            <pc:sldMk cId="3718437500" sldId="271"/>
            <ac:spMk id="4" creationId="{D73BA935-4529-4B94-8D77-1792443EFDFE}"/>
          </ac:spMkLst>
        </pc:spChg>
        <pc:spChg chg="add mod ord">
          <ac:chgData name="Campbell, Newton H. (GSFC-B702)[EAST2]" userId="74056aab-798b-4b8f-94be-58c548b5b8c4" providerId="ADAL" clId="{139AB1B5-9C4C-47AD-BDE8-790BC3842AE0}" dt="2022-05-13T13:38:59.677" v="1806" actId="20577"/>
          <ac:spMkLst>
            <pc:docMk/>
            <pc:sldMk cId="3718437500" sldId="271"/>
            <ac:spMk id="5" creationId="{995FD1C7-C579-43FA-BA64-97D333E11481}"/>
          </ac:spMkLst>
        </pc:spChg>
      </pc:sldChg>
      <pc:sldChg chg="new del">
        <pc:chgData name="Campbell, Newton H. (GSFC-B702)[EAST2]" userId="74056aab-798b-4b8f-94be-58c548b5b8c4" providerId="ADAL" clId="{139AB1B5-9C4C-47AD-BDE8-790BC3842AE0}" dt="2022-05-12T20:01:27.899" v="220" actId="47"/>
        <pc:sldMkLst>
          <pc:docMk/>
          <pc:sldMk cId="601079175" sldId="272"/>
        </pc:sldMkLst>
      </pc:sldChg>
      <pc:sldChg chg="addSp delSp modSp new mod setBg modClrScheme delDesignElem chgLayout">
        <pc:chgData name="Campbell, Newton H. (GSFC-B702)[EAST2]" userId="74056aab-798b-4b8f-94be-58c548b5b8c4" providerId="ADAL" clId="{139AB1B5-9C4C-47AD-BDE8-790BC3842AE0}" dt="2022-05-13T13:39:29.811" v="1807" actId="12385"/>
        <pc:sldMkLst>
          <pc:docMk/>
          <pc:sldMk cId="3432560866" sldId="272"/>
        </pc:sldMkLst>
        <pc:spChg chg="mod ord">
          <ac:chgData name="Campbell, Newton H. (GSFC-B702)[EAST2]" userId="74056aab-798b-4b8f-94be-58c548b5b8c4" providerId="ADAL" clId="{139AB1B5-9C4C-47AD-BDE8-790BC3842AE0}" dt="2022-05-12T21:39:35.986" v="640" actId="1076"/>
          <ac:spMkLst>
            <pc:docMk/>
            <pc:sldMk cId="3432560866" sldId="272"/>
            <ac:spMk id="2" creationId="{EB815017-F4AD-4535-ABCB-C27B7D3A9B27}"/>
          </ac:spMkLst>
        </pc:spChg>
        <pc:spChg chg="del mod ord">
          <ac:chgData name="Campbell, Newton H. (GSFC-B702)[EAST2]" userId="74056aab-798b-4b8f-94be-58c548b5b8c4" providerId="ADAL" clId="{139AB1B5-9C4C-47AD-BDE8-790BC3842AE0}" dt="2022-05-12T20:35:37.157" v="230" actId="700"/>
          <ac:spMkLst>
            <pc:docMk/>
            <pc:sldMk cId="3432560866" sldId="272"/>
            <ac:spMk id="3" creationId="{7628EB5B-1CC8-418F-A8DC-823742357A88}"/>
          </ac:spMkLst>
        </pc:spChg>
        <pc:spChg chg="add del mod ord">
          <ac:chgData name="Campbell, Newton H. (GSFC-B702)[EAST2]" userId="74056aab-798b-4b8f-94be-58c548b5b8c4" providerId="ADAL" clId="{139AB1B5-9C4C-47AD-BDE8-790BC3842AE0}" dt="2022-05-12T21:38:48.119" v="606" actId="478"/>
          <ac:spMkLst>
            <pc:docMk/>
            <pc:sldMk cId="3432560866" sldId="272"/>
            <ac:spMk id="4" creationId="{A97567BB-4390-4C44-9987-27D228B9517A}"/>
          </ac:spMkLst>
        </pc:spChg>
        <pc:spChg chg="add del mod ord">
          <ac:chgData name="Campbell, Newton H. (GSFC-B702)[EAST2]" userId="74056aab-798b-4b8f-94be-58c548b5b8c4" providerId="ADAL" clId="{139AB1B5-9C4C-47AD-BDE8-790BC3842AE0}" dt="2022-05-12T21:28:19.303" v="406" actId="478"/>
          <ac:spMkLst>
            <pc:docMk/>
            <pc:sldMk cId="3432560866" sldId="272"/>
            <ac:spMk id="5" creationId="{B5F15D65-699C-41DC-B1CB-758D943EFAAC}"/>
          </ac:spMkLst>
        </pc:spChg>
        <pc:spChg chg="add del mod ord">
          <ac:chgData name="Campbell, Newton H. (GSFC-B702)[EAST2]" userId="74056aab-798b-4b8f-94be-58c548b5b8c4" providerId="ADAL" clId="{139AB1B5-9C4C-47AD-BDE8-790BC3842AE0}" dt="2022-05-12T21:28:13.943" v="405" actId="700"/>
          <ac:spMkLst>
            <pc:docMk/>
            <pc:sldMk cId="3432560866" sldId="272"/>
            <ac:spMk id="6" creationId="{11E6204E-12E0-41AC-8FDC-AB1CF2E72478}"/>
          </ac:spMkLst>
        </pc:spChg>
        <pc:spChg chg="add del mod ord">
          <ac:chgData name="Campbell, Newton H. (GSFC-B702)[EAST2]" userId="74056aab-798b-4b8f-94be-58c548b5b8c4" providerId="ADAL" clId="{139AB1B5-9C4C-47AD-BDE8-790BC3842AE0}" dt="2022-05-12T21:28:13.943" v="405" actId="700"/>
          <ac:spMkLst>
            <pc:docMk/>
            <pc:sldMk cId="3432560866" sldId="272"/>
            <ac:spMk id="7" creationId="{8D6FDD9F-4314-4AB0-B66E-709B22BEA9BA}"/>
          </ac:spMkLst>
        </pc:spChg>
        <pc:spChg chg="add del mod">
          <ac:chgData name="Campbell, Newton H. (GSFC-B702)[EAST2]" userId="74056aab-798b-4b8f-94be-58c548b5b8c4" providerId="ADAL" clId="{139AB1B5-9C4C-47AD-BDE8-790BC3842AE0}" dt="2022-05-12T21:38:50.629" v="607" actId="478"/>
          <ac:spMkLst>
            <pc:docMk/>
            <pc:sldMk cId="3432560866" sldId="272"/>
            <ac:spMk id="11" creationId="{31B61838-6419-4CEB-A224-B6DD3E3627DA}"/>
          </ac:spMkLst>
        </pc:spChg>
        <pc:spChg chg="add del">
          <ac:chgData name="Campbell, Newton H. (GSFC-B702)[EAST2]" userId="74056aab-798b-4b8f-94be-58c548b5b8c4" providerId="ADAL" clId="{139AB1B5-9C4C-47AD-BDE8-790BC3842AE0}" dt="2022-05-12T21:38:31.599" v="603" actId="700"/>
          <ac:spMkLst>
            <pc:docMk/>
            <pc:sldMk cId="3432560866" sldId="272"/>
            <ac:spMk id="17" creationId="{48EC41B9-2D25-48A6-BC40-DA8F79F3EBD8}"/>
          </ac:spMkLst>
        </pc:spChg>
        <pc:graphicFrameChg chg="add mod modGraphic">
          <ac:chgData name="Campbell, Newton H. (GSFC-B702)[EAST2]" userId="74056aab-798b-4b8f-94be-58c548b5b8c4" providerId="ADAL" clId="{139AB1B5-9C4C-47AD-BDE8-790BC3842AE0}" dt="2022-05-13T13:30:10.585" v="1695" actId="20577"/>
          <ac:graphicFrameMkLst>
            <pc:docMk/>
            <pc:sldMk cId="3432560866" sldId="272"/>
            <ac:graphicFrameMk id="8" creationId="{D9DACAD7-39DC-452E-91E1-6157FB5A7296}"/>
          </ac:graphicFrameMkLst>
        </pc:graphicFrameChg>
        <pc:graphicFrameChg chg="add mod modGraphic">
          <ac:chgData name="Campbell, Newton H. (GSFC-B702)[EAST2]" userId="74056aab-798b-4b8f-94be-58c548b5b8c4" providerId="ADAL" clId="{139AB1B5-9C4C-47AD-BDE8-790BC3842AE0}" dt="2022-05-13T13:39:29.811" v="1807" actId="12385"/>
          <ac:graphicFrameMkLst>
            <pc:docMk/>
            <pc:sldMk cId="3432560866" sldId="272"/>
            <ac:graphicFrameMk id="9" creationId="{ACE94989-A073-45A7-A7F6-94B87681880D}"/>
          </ac:graphicFrameMkLst>
        </pc:graphicFrameChg>
        <pc:picChg chg="add del">
          <ac:chgData name="Campbell, Newton H. (GSFC-B702)[EAST2]" userId="74056aab-798b-4b8f-94be-58c548b5b8c4" providerId="ADAL" clId="{139AB1B5-9C4C-47AD-BDE8-790BC3842AE0}" dt="2022-05-12T21:38:31.599" v="603" actId="700"/>
          <ac:picMkLst>
            <pc:docMk/>
            <pc:sldMk cId="3432560866" sldId="272"/>
            <ac:picMk id="13" creationId="{25496B42-CC46-4183-B481-887CD3E8C725}"/>
          </ac:picMkLst>
        </pc:picChg>
        <pc:picChg chg="add del">
          <ac:chgData name="Campbell, Newton H. (GSFC-B702)[EAST2]" userId="74056aab-798b-4b8f-94be-58c548b5b8c4" providerId="ADAL" clId="{139AB1B5-9C4C-47AD-BDE8-790BC3842AE0}" dt="2022-05-12T21:38:31.599" v="603" actId="700"/>
          <ac:picMkLst>
            <pc:docMk/>
            <pc:sldMk cId="3432560866" sldId="272"/>
            <ac:picMk id="15" creationId="{E2758CE0-F916-4DCE-88D1-71430BE441B2}"/>
          </ac:picMkLst>
        </pc:picChg>
        <pc:picChg chg="add del">
          <ac:chgData name="Campbell, Newton H. (GSFC-B702)[EAST2]" userId="74056aab-798b-4b8f-94be-58c548b5b8c4" providerId="ADAL" clId="{139AB1B5-9C4C-47AD-BDE8-790BC3842AE0}" dt="2022-05-12T21:38:31.599" v="603" actId="700"/>
          <ac:picMkLst>
            <pc:docMk/>
            <pc:sldMk cId="3432560866" sldId="272"/>
            <ac:picMk id="19" creationId="{F8F21547-A433-450A-B2A3-930DCFABD93F}"/>
          </ac:picMkLst>
        </pc:picChg>
        <pc:picChg chg="add del">
          <ac:chgData name="Campbell, Newton H. (GSFC-B702)[EAST2]" userId="74056aab-798b-4b8f-94be-58c548b5b8c4" providerId="ADAL" clId="{139AB1B5-9C4C-47AD-BDE8-790BC3842AE0}" dt="2022-05-12T21:38:31.599" v="603" actId="700"/>
          <ac:picMkLst>
            <pc:docMk/>
            <pc:sldMk cId="3432560866" sldId="272"/>
            <ac:picMk id="21" creationId="{A73B520B-D7E7-436A-B263-0682940B4FB1}"/>
          </ac:picMkLst>
        </pc:picChg>
      </pc:sldChg>
      <pc:sldChg chg="addSp modSp mod ord modClrScheme chgLayout">
        <pc:chgData name="Campbell, Newton H. (GSFC-B702)[EAST2]" userId="74056aab-798b-4b8f-94be-58c548b5b8c4" providerId="ADAL" clId="{139AB1B5-9C4C-47AD-BDE8-790BC3842AE0}" dt="2022-05-12T21:33:30.195" v="553" actId="20577"/>
        <pc:sldMkLst>
          <pc:docMk/>
          <pc:sldMk cId="2728278070" sldId="273"/>
        </pc:sldMkLst>
        <pc:spChg chg="add mod ord">
          <ac:chgData name="Campbell, Newton H. (GSFC-B702)[EAST2]" userId="74056aab-798b-4b8f-94be-58c548b5b8c4" providerId="ADAL" clId="{139AB1B5-9C4C-47AD-BDE8-790BC3842AE0}" dt="2022-05-12T21:33:30.195" v="553" actId="20577"/>
          <ac:spMkLst>
            <pc:docMk/>
            <pc:sldMk cId="2728278070" sldId="273"/>
            <ac:spMk id="3" creationId="{B2F77082-EC9F-4911-8D2B-D0BA772525C1}"/>
          </ac:spMkLst>
        </pc:spChg>
      </pc:sldChg>
      <pc:sldChg chg="addSp delSp modSp new mod ord modClrScheme chgLayout">
        <pc:chgData name="Campbell, Newton H. (GSFC-B702)[EAST2]" userId="74056aab-798b-4b8f-94be-58c548b5b8c4" providerId="ADAL" clId="{139AB1B5-9C4C-47AD-BDE8-790BC3842AE0}" dt="2022-05-12T21:35:08.072" v="571"/>
        <pc:sldMkLst>
          <pc:docMk/>
          <pc:sldMk cId="3528205591" sldId="274"/>
        </pc:sldMkLst>
        <pc:spChg chg="mod ord">
          <ac:chgData name="Campbell, Newton H. (GSFC-B702)[EAST2]" userId="74056aab-798b-4b8f-94be-58c548b5b8c4" providerId="ADAL" clId="{139AB1B5-9C4C-47AD-BDE8-790BC3842AE0}" dt="2022-05-12T21:21:53.564" v="268" actId="700"/>
          <ac:spMkLst>
            <pc:docMk/>
            <pc:sldMk cId="3528205591" sldId="274"/>
            <ac:spMk id="2" creationId="{244052AE-30BB-4251-A7A0-E6E325C6A472}"/>
          </ac:spMkLst>
        </pc:spChg>
        <pc:spChg chg="del mod ord">
          <ac:chgData name="Campbell, Newton H. (GSFC-B702)[EAST2]" userId="74056aab-798b-4b8f-94be-58c548b5b8c4" providerId="ADAL" clId="{139AB1B5-9C4C-47AD-BDE8-790BC3842AE0}" dt="2022-05-12T21:21:53.564" v="268" actId="700"/>
          <ac:spMkLst>
            <pc:docMk/>
            <pc:sldMk cId="3528205591" sldId="274"/>
            <ac:spMk id="3" creationId="{F8A25C63-0DF4-4196-84CD-80E85BBE15FE}"/>
          </ac:spMkLst>
        </pc:spChg>
        <pc:spChg chg="add mod ord">
          <ac:chgData name="Campbell, Newton H. (GSFC-B702)[EAST2]" userId="74056aab-798b-4b8f-94be-58c548b5b8c4" providerId="ADAL" clId="{139AB1B5-9C4C-47AD-BDE8-790BC3842AE0}" dt="2022-05-12T21:24:41.273" v="335" actId="1036"/>
          <ac:spMkLst>
            <pc:docMk/>
            <pc:sldMk cId="3528205591" sldId="274"/>
            <ac:spMk id="4" creationId="{ACA2B9F4-BCEA-4AF8-B289-D0847D36E6CC}"/>
          </ac:spMkLst>
        </pc:spChg>
        <pc:spChg chg="add mod ord">
          <ac:chgData name="Campbell, Newton H. (GSFC-B702)[EAST2]" userId="74056aab-798b-4b8f-94be-58c548b5b8c4" providerId="ADAL" clId="{139AB1B5-9C4C-47AD-BDE8-790BC3842AE0}" dt="2022-05-12T21:24:41.273" v="335" actId="1036"/>
          <ac:spMkLst>
            <pc:docMk/>
            <pc:sldMk cId="3528205591" sldId="274"/>
            <ac:spMk id="5" creationId="{7ADCA814-6FE3-4D1E-8AD4-83AC596C9BA3}"/>
          </ac:spMkLst>
        </pc:spChg>
        <pc:spChg chg="add del mod ord">
          <ac:chgData name="Campbell, Newton H. (GSFC-B702)[EAST2]" userId="74056aab-798b-4b8f-94be-58c548b5b8c4" providerId="ADAL" clId="{139AB1B5-9C4C-47AD-BDE8-790BC3842AE0}" dt="2022-05-12T21:22:05.299" v="281"/>
          <ac:spMkLst>
            <pc:docMk/>
            <pc:sldMk cId="3528205591" sldId="274"/>
            <ac:spMk id="6" creationId="{6CD39AD5-742E-4DD8-B934-4113A9AFFC10}"/>
          </ac:spMkLst>
        </pc:spChg>
        <pc:spChg chg="add del mod ord">
          <ac:chgData name="Campbell, Newton H. (GSFC-B702)[EAST2]" userId="74056aab-798b-4b8f-94be-58c548b5b8c4" providerId="ADAL" clId="{139AB1B5-9C4C-47AD-BDE8-790BC3842AE0}" dt="2022-05-12T21:23:05.765" v="282"/>
          <ac:spMkLst>
            <pc:docMk/>
            <pc:sldMk cId="3528205591" sldId="274"/>
            <ac:spMk id="7" creationId="{BA8A1C20-DA5C-4627-8362-318A97782864}"/>
          </ac:spMkLst>
        </pc:spChg>
        <pc:spChg chg="add mod">
          <ac:chgData name="Campbell, Newton H. (GSFC-B702)[EAST2]" userId="74056aab-798b-4b8f-94be-58c548b5b8c4" providerId="ADAL" clId="{139AB1B5-9C4C-47AD-BDE8-790BC3842AE0}" dt="2022-05-12T21:25:37.513" v="360" actId="20577"/>
          <ac:spMkLst>
            <pc:docMk/>
            <pc:sldMk cId="3528205591" sldId="274"/>
            <ac:spMk id="11" creationId="{CF9155B9-5687-47D8-9517-1799A85E5083}"/>
          </ac:spMkLst>
        </pc:spChg>
        <pc:spChg chg="add mod">
          <ac:chgData name="Campbell, Newton H. (GSFC-B702)[EAST2]" userId="74056aab-798b-4b8f-94be-58c548b5b8c4" providerId="ADAL" clId="{139AB1B5-9C4C-47AD-BDE8-790BC3842AE0}" dt="2022-05-12T21:25:55.465" v="373" actId="122"/>
          <ac:spMkLst>
            <pc:docMk/>
            <pc:sldMk cId="3528205591" sldId="274"/>
            <ac:spMk id="12" creationId="{F8E36459-AF70-4245-8510-8C4790FFFC2B}"/>
          </ac:spMkLst>
        </pc:spChg>
        <pc:spChg chg="add mod">
          <ac:chgData name="Campbell, Newton H. (GSFC-B702)[EAST2]" userId="74056aab-798b-4b8f-94be-58c548b5b8c4" providerId="ADAL" clId="{139AB1B5-9C4C-47AD-BDE8-790BC3842AE0}" dt="2022-05-12T21:26:40.287" v="396" actId="1076"/>
          <ac:spMkLst>
            <pc:docMk/>
            <pc:sldMk cId="3528205591" sldId="274"/>
            <ac:spMk id="13" creationId="{4DA06CB8-120B-45A5-8042-B32D492EA295}"/>
          </ac:spMkLst>
        </pc:spChg>
        <pc:graphicFrameChg chg="add mod modGraphic">
          <ac:chgData name="Campbell, Newton H. (GSFC-B702)[EAST2]" userId="74056aab-798b-4b8f-94be-58c548b5b8c4" providerId="ADAL" clId="{139AB1B5-9C4C-47AD-BDE8-790BC3842AE0}" dt="2022-05-12T21:26:14.560" v="376" actId="1076"/>
          <ac:graphicFrameMkLst>
            <pc:docMk/>
            <pc:sldMk cId="3528205591" sldId="274"/>
            <ac:graphicFrameMk id="8" creationId="{58BC122E-A622-4CFA-8BF3-78A8667B2EC9}"/>
          </ac:graphicFrameMkLst>
        </pc:graphicFrameChg>
        <pc:graphicFrameChg chg="add mod modGraphic">
          <ac:chgData name="Campbell, Newton H. (GSFC-B702)[EAST2]" userId="74056aab-798b-4b8f-94be-58c548b5b8c4" providerId="ADAL" clId="{139AB1B5-9C4C-47AD-BDE8-790BC3842AE0}" dt="2022-05-12T21:26:02.552" v="375" actId="1038"/>
          <ac:graphicFrameMkLst>
            <pc:docMk/>
            <pc:sldMk cId="3528205591" sldId="274"/>
            <ac:graphicFrameMk id="9" creationId="{F15EF9D4-DB83-49DB-9E49-CEBCE4A98876}"/>
          </ac:graphicFrameMkLst>
        </pc:graphicFrameChg>
        <pc:graphicFrameChg chg="add mod modGraphic">
          <ac:chgData name="Campbell, Newton H. (GSFC-B702)[EAST2]" userId="74056aab-798b-4b8f-94be-58c548b5b8c4" providerId="ADAL" clId="{139AB1B5-9C4C-47AD-BDE8-790BC3842AE0}" dt="2022-05-12T21:26:02.552" v="375" actId="1038"/>
          <ac:graphicFrameMkLst>
            <pc:docMk/>
            <pc:sldMk cId="3528205591" sldId="274"/>
            <ac:graphicFrameMk id="10" creationId="{C72AF1D1-4C2C-434B-B860-060BC739AFBB}"/>
          </ac:graphicFrameMkLst>
        </pc:graphicFrameChg>
      </pc:sldChg>
      <pc:sldChg chg="modSp mod">
        <pc:chgData name="Campbell, Newton H. (GSFC-B702)[EAST2]" userId="74056aab-798b-4b8f-94be-58c548b5b8c4" providerId="ADAL" clId="{139AB1B5-9C4C-47AD-BDE8-790BC3842AE0}" dt="2022-05-12T21:27:58.520" v="404" actId="20577"/>
        <pc:sldMkLst>
          <pc:docMk/>
          <pc:sldMk cId="0" sldId="275"/>
        </pc:sldMkLst>
        <pc:spChg chg="mod">
          <ac:chgData name="Campbell, Newton H. (GSFC-B702)[EAST2]" userId="74056aab-798b-4b8f-94be-58c548b5b8c4" providerId="ADAL" clId="{139AB1B5-9C4C-47AD-BDE8-790BC3842AE0}" dt="2022-05-12T21:27:58.520" v="404" actId="20577"/>
          <ac:spMkLst>
            <pc:docMk/>
            <pc:sldMk cId="0" sldId="275"/>
            <ac:spMk id="341" creationId="{00000000-0000-0000-0000-000000000000}"/>
          </ac:spMkLst>
        </pc:spChg>
      </pc:sldChg>
      <pc:sldChg chg="modSp mod modNotesTx">
        <pc:chgData name="Campbell, Newton H. (GSFC-B702)[EAST2]" userId="74056aab-798b-4b8f-94be-58c548b5b8c4" providerId="ADAL" clId="{139AB1B5-9C4C-47AD-BDE8-790BC3842AE0}" dt="2022-05-12T21:45:28.547" v="733"/>
        <pc:sldMkLst>
          <pc:docMk/>
          <pc:sldMk cId="0" sldId="276"/>
        </pc:sldMkLst>
        <pc:spChg chg="mod">
          <ac:chgData name="Campbell, Newton H. (GSFC-B702)[EAST2]" userId="74056aab-798b-4b8f-94be-58c548b5b8c4" providerId="ADAL" clId="{139AB1B5-9C4C-47AD-BDE8-790BC3842AE0}" dt="2022-05-12T21:29:02.228" v="426" actId="20577"/>
          <ac:spMkLst>
            <pc:docMk/>
            <pc:sldMk cId="0" sldId="276"/>
            <ac:spMk id="213" creationId="{00000000-0000-0000-0000-000000000000}"/>
          </ac:spMkLst>
        </pc:spChg>
      </pc:sldChg>
      <pc:sldChg chg="addSp delSp modSp new del mod">
        <pc:chgData name="Campbell, Newton H. (GSFC-B702)[EAST2]" userId="74056aab-798b-4b8f-94be-58c548b5b8c4" providerId="ADAL" clId="{139AB1B5-9C4C-47AD-BDE8-790BC3842AE0}" dt="2022-05-12T21:32:42.619" v="525" actId="47"/>
        <pc:sldMkLst>
          <pc:docMk/>
          <pc:sldMk cId="3019783514" sldId="277"/>
        </pc:sldMkLst>
        <pc:spChg chg="mod">
          <ac:chgData name="Campbell, Newton H. (GSFC-B702)[EAST2]" userId="74056aab-798b-4b8f-94be-58c548b5b8c4" providerId="ADAL" clId="{139AB1B5-9C4C-47AD-BDE8-790BC3842AE0}" dt="2022-05-12T21:29:53.968" v="455" actId="20577"/>
          <ac:spMkLst>
            <pc:docMk/>
            <pc:sldMk cId="3019783514" sldId="277"/>
            <ac:spMk id="2" creationId="{B4A489A2-6DB4-4599-B2CE-E0288474353A}"/>
          </ac:spMkLst>
        </pc:spChg>
        <pc:spChg chg="del">
          <ac:chgData name="Campbell, Newton H. (GSFC-B702)[EAST2]" userId="74056aab-798b-4b8f-94be-58c548b5b8c4" providerId="ADAL" clId="{139AB1B5-9C4C-47AD-BDE8-790BC3842AE0}" dt="2022-05-12T21:30:07.676" v="456"/>
          <ac:spMkLst>
            <pc:docMk/>
            <pc:sldMk cId="3019783514" sldId="277"/>
            <ac:spMk id="3" creationId="{24798143-408D-4B2E-AC95-E3F8EDB8AD8D}"/>
          </ac:spMkLst>
        </pc:spChg>
        <pc:picChg chg="add mod">
          <ac:chgData name="Campbell, Newton H. (GSFC-B702)[EAST2]" userId="74056aab-798b-4b8f-94be-58c548b5b8c4" providerId="ADAL" clId="{139AB1B5-9C4C-47AD-BDE8-790BC3842AE0}" dt="2022-05-12T21:30:17.022" v="459" actId="1076"/>
          <ac:picMkLst>
            <pc:docMk/>
            <pc:sldMk cId="3019783514" sldId="277"/>
            <ac:picMk id="4" creationId="{8BBDC940-A218-498E-A097-A5BD34320324}"/>
          </ac:picMkLst>
        </pc:picChg>
      </pc:sldChg>
      <pc:sldChg chg="addSp delSp modSp new mod ord">
        <pc:chgData name="Campbell, Newton H. (GSFC-B702)[EAST2]" userId="74056aab-798b-4b8f-94be-58c548b5b8c4" providerId="ADAL" clId="{139AB1B5-9C4C-47AD-BDE8-790BC3842AE0}" dt="2022-05-12T21:35:08.072" v="571"/>
        <pc:sldMkLst>
          <pc:docMk/>
          <pc:sldMk cId="2812233042" sldId="278"/>
        </pc:sldMkLst>
        <pc:spChg chg="mod">
          <ac:chgData name="Campbell, Newton H. (GSFC-B702)[EAST2]" userId="74056aab-798b-4b8f-94be-58c548b5b8c4" providerId="ADAL" clId="{139AB1B5-9C4C-47AD-BDE8-790BC3842AE0}" dt="2022-05-12T21:30:31.982" v="485" actId="20577"/>
          <ac:spMkLst>
            <pc:docMk/>
            <pc:sldMk cId="2812233042" sldId="278"/>
            <ac:spMk id="2" creationId="{73512B51-1BD8-4D93-A56D-EC91B445AE7D}"/>
          </ac:spMkLst>
        </pc:spChg>
        <pc:spChg chg="del">
          <ac:chgData name="Campbell, Newton H. (GSFC-B702)[EAST2]" userId="74056aab-798b-4b8f-94be-58c548b5b8c4" providerId="ADAL" clId="{139AB1B5-9C4C-47AD-BDE8-790BC3842AE0}" dt="2022-05-12T21:30:43.790" v="488" actId="478"/>
          <ac:spMkLst>
            <pc:docMk/>
            <pc:sldMk cId="2812233042" sldId="278"/>
            <ac:spMk id="3" creationId="{5B24358E-7D67-4CA5-ABB6-E17B71E8148D}"/>
          </ac:spMkLst>
        </pc:spChg>
        <pc:spChg chg="add del mod">
          <ac:chgData name="Campbell, Newton H. (GSFC-B702)[EAST2]" userId="74056aab-798b-4b8f-94be-58c548b5b8c4" providerId="ADAL" clId="{139AB1B5-9C4C-47AD-BDE8-790BC3842AE0}" dt="2022-05-12T21:30:42.173" v="487"/>
          <ac:spMkLst>
            <pc:docMk/>
            <pc:sldMk cId="2812233042" sldId="278"/>
            <ac:spMk id="4" creationId="{FD8090D4-3D99-4611-80BA-C39C892FA3C1}"/>
          </ac:spMkLst>
        </pc:spChg>
        <pc:spChg chg="add mod">
          <ac:chgData name="Campbell, Newton H. (GSFC-B702)[EAST2]" userId="74056aab-798b-4b8f-94be-58c548b5b8c4" providerId="ADAL" clId="{139AB1B5-9C4C-47AD-BDE8-790BC3842AE0}" dt="2022-05-12T21:30:43.972" v="489"/>
          <ac:spMkLst>
            <pc:docMk/>
            <pc:sldMk cId="2812233042" sldId="278"/>
            <ac:spMk id="6" creationId="{38298B26-0C55-4562-BF5E-1FDB347F9186}"/>
          </ac:spMkLst>
        </pc:spChg>
        <pc:picChg chg="add del mod">
          <ac:chgData name="Campbell, Newton H. (GSFC-B702)[EAST2]" userId="74056aab-798b-4b8f-94be-58c548b5b8c4" providerId="ADAL" clId="{139AB1B5-9C4C-47AD-BDE8-790BC3842AE0}" dt="2022-05-12T21:30:42.173" v="487"/>
          <ac:picMkLst>
            <pc:docMk/>
            <pc:sldMk cId="2812233042" sldId="278"/>
            <ac:picMk id="5" creationId="{2926905D-D32B-45FA-A2AF-F58AA3C0C5C9}"/>
          </ac:picMkLst>
        </pc:picChg>
        <pc:picChg chg="add mod">
          <ac:chgData name="Campbell, Newton H. (GSFC-B702)[EAST2]" userId="74056aab-798b-4b8f-94be-58c548b5b8c4" providerId="ADAL" clId="{139AB1B5-9C4C-47AD-BDE8-790BC3842AE0}" dt="2022-05-12T21:30:43.972" v="489"/>
          <ac:picMkLst>
            <pc:docMk/>
            <pc:sldMk cId="2812233042" sldId="278"/>
            <ac:picMk id="7" creationId="{7F6B3FFE-181D-4642-8B58-A2A4052C1CDD}"/>
          </ac:picMkLst>
        </pc:picChg>
      </pc:sldChg>
      <pc:sldChg chg="modSp mod">
        <pc:chgData name="Campbell, Newton H. (GSFC-B702)[EAST2]" userId="74056aab-798b-4b8f-94be-58c548b5b8c4" providerId="ADAL" clId="{139AB1B5-9C4C-47AD-BDE8-790BC3842AE0}" dt="2022-05-12T21:31:56.952" v="496" actId="20577"/>
        <pc:sldMkLst>
          <pc:docMk/>
          <pc:sldMk cId="0" sldId="279"/>
        </pc:sldMkLst>
        <pc:spChg chg="mod">
          <ac:chgData name="Campbell, Newton H. (GSFC-B702)[EAST2]" userId="74056aab-798b-4b8f-94be-58c548b5b8c4" providerId="ADAL" clId="{139AB1B5-9C4C-47AD-BDE8-790BC3842AE0}" dt="2022-05-12T21:31:56.952" v="496" actId="20577"/>
          <ac:spMkLst>
            <pc:docMk/>
            <pc:sldMk cId="0" sldId="279"/>
            <ac:spMk id="319" creationId="{00000000-0000-0000-0000-000000000000}"/>
          </ac:spMkLst>
        </pc:spChg>
      </pc:sldChg>
      <pc:sldChg chg="addSp modSp add mod">
        <pc:chgData name="Campbell, Newton H. (GSFC-B702)[EAST2]" userId="74056aab-798b-4b8f-94be-58c548b5b8c4" providerId="ADAL" clId="{139AB1B5-9C4C-47AD-BDE8-790BC3842AE0}" dt="2022-05-12T22:03:38.616" v="1088" actId="1076"/>
        <pc:sldMkLst>
          <pc:docMk/>
          <pc:sldMk cId="4103888728" sldId="280"/>
        </pc:sldMkLst>
        <pc:spChg chg="add mod">
          <ac:chgData name="Campbell, Newton H. (GSFC-B702)[EAST2]" userId="74056aab-798b-4b8f-94be-58c548b5b8c4" providerId="ADAL" clId="{139AB1B5-9C4C-47AD-BDE8-790BC3842AE0}" dt="2022-05-12T22:03:38.616" v="1088" actId="1076"/>
          <ac:spMkLst>
            <pc:docMk/>
            <pc:sldMk cId="4103888728" sldId="280"/>
            <ac:spMk id="3" creationId="{43334E70-E53F-4454-860F-CA516B16D50B}"/>
          </ac:spMkLst>
        </pc:spChg>
      </pc:sldChg>
      <pc:sldChg chg="addSp modSp add mod">
        <pc:chgData name="Campbell, Newton H. (GSFC-B702)[EAST2]" userId="74056aab-798b-4b8f-94be-58c548b5b8c4" providerId="ADAL" clId="{139AB1B5-9C4C-47AD-BDE8-790BC3842AE0}" dt="2022-05-12T22:03:48.536" v="1095" actId="20577"/>
        <pc:sldMkLst>
          <pc:docMk/>
          <pc:sldMk cId="0" sldId="282"/>
        </pc:sldMkLst>
        <pc:spChg chg="add mod">
          <ac:chgData name="Campbell, Newton H. (GSFC-B702)[EAST2]" userId="74056aab-798b-4b8f-94be-58c548b5b8c4" providerId="ADAL" clId="{139AB1B5-9C4C-47AD-BDE8-790BC3842AE0}" dt="2022-05-12T22:03:48.536" v="1095" actId="20577"/>
          <ac:spMkLst>
            <pc:docMk/>
            <pc:sldMk cId="0" sldId="282"/>
            <ac:spMk id="7" creationId="{47A15C18-88FF-40D8-901C-26AEB82C793F}"/>
          </ac:spMkLst>
        </pc:spChg>
      </pc:sldChg>
      <pc:sldChg chg="addSp modSp add mod">
        <pc:chgData name="Campbell, Newton H. (GSFC-B702)[EAST2]" userId="74056aab-798b-4b8f-94be-58c548b5b8c4" providerId="ADAL" clId="{139AB1B5-9C4C-47AD-BDE8-790BC3842AE0}" dt="2022-05-12T22:03:41.266" v="1090"/>
        <pc:sldMkLst>
          <pc:docMk/>
          <pc:sldMk cId="2072997793" sldId="283"/>
        </pc:sldMkLst>
        <pc:spChg chg="mod">
          <ac:chgData name="Campbell, Newton H. (GSFC-B702)[EAST2]" userId="74056aab-798b-4b8f-94be-58c548b5b8c4" providerId="ADAL" clId="{139AB1B5-9C4C-47AD-BDE8-790BC3842AE0}" dt="2022-05-12T21:42:39.982" v="710" actId="20577"/>
          <ac:spMkLst>
            <pc:docMk/>
            <pc:sldMk cId="2072997793" sldId="283"/>
            <ac:spMk id="8" creationId="{3DBAEF08-A825-604A-A563-1E539915AAF9}"/>
          </ac:spMkLst>
        </pc:spChg>
        <pc:spChg chg="add mod">
          <ac:chgData name="Campbell, Newton H. (GSFC-B702)[EAST2]" userId="74056aab-798b-4b8f-94be-58c548b5b8c4" providerId="ADAL" clId="{139AB1B5-9C4C-47AD-BDE8-790BC3842AE0}" dt="2022-05-12T22:03:41.266" v="1090"/>
          <ac:spMkLst>
            <pc:docMk/>
            <pc:sldMk cId="2072997793" sldId="283"/>
            <ac:spMk id="45" creationId="{E24DDB94-6BD3-4483-BCB9-1F9D3E237755}"/>
          </ac:spMkLst>
        </pc:spChg>
      </pc:sldChg>
      <pc:sldChg chg="addSp modSp add del mod">
        <pc:chgData name="Campbell, Newton H. (GSFC-B702)[EAST2]" userId="74056aab-798b-4b8f-94be-58c548b5b8c4" providerId="ADAL" clId="{139AB1B5-9C4C-47AD-BDE8-790BC3842AE0}" dt="2022-05-13T13:40:04.061" v="1811" actId="20577"/>
        <pc:sldMkLst>
          <pc:docMk/>
          <pc:sldMk cId="0" sldId="290"/>
        </pc:sldMkLst>
        <pc:spChg chg="add mod">
          <ac:chgData name="Campbell, Newton H. (GSFC-B702)[EAST2]" userId="74056aab-798b-4b8f-94be-58c548b5b8c4" providerId="ADAL" clId="{139AB1B5-9C4C-47AD-BDE8-790BC3842AE0}" dt="2022-05-12T22:04:22.704" v="1105" actId="1076"/>
          <ac:spMkLst>
            <pc:docMk/>
            <pc:sldMk cId="0" sldId="290"/>
            <ac:spMk id="6" creationId="{6EC8F7D5-9774-4A93-83E7-44DC5DC52245}"/>
          </ac:spMkLst>
        </pc:spChg>
        <pc:spChg chg="mod">
          <ac:chgData name="Campbell, Newton H. (GSFC-B702)[EAST2]" userId="74056aab-798b-4b8f-94be-58c548b5b8c4" providerId="ADAL" clId="{139AB1B5-9C4C-47AD-BDE8-790BC3842AE0}" dt="2022-05-12T21:57:59.754" v="799"/>
          <ac:spMkLst>
            <pc:docMk/>
            <pc:sldMk cId="0" sldId="290"/>
            <ac:spMk id="578" creationId="{00000000-0000-0000-0000-000000000000}"/>
          </ac:spMkLst>
        </pc:spChg>
        <pc:graphicFrameChg chg="modGraphic">
          <ac:chgData name="Campbell, Newton H. (GSFC-B702)[EAST2]" userId="74056aab-798b-4b8f-94be-58c548b5b8c4" providerId="ADAL" clId="{139AB1B5-9C4C-47AD-BDE8-790BC3842AE0}" dt="2022-05-13T13:40:04.061" v="1811" actId="20577"/>
          <ac:graphicFrameMkLst>
            <pc:docMk/>
            <pc:sldMk cId="0" sldId="290"/>
            <ac:graphicFrameMk id="579" creationId="{00000000-0000-0000-0000-000000000000}"/>
          </ac:graphicFrameMkLst>
        </pc:graphicFrameChg>
      </pc:sldChg>
      <pc:sldChg chg="addSp modSp mod">
        <pc:chgData name="Campbell, Newton H. (GSFC-B702)[EAST2]" userId="74056aab-798b-4b8f-94be-58c548b5b8c4" providerId="ADAL" clId="{139AB1B5-9C4C-47AD-BDE8-790BC3842AE0}" dt="2022-05-12T22:04:17.135" v="1104" actId="1076"/>
        <pc:sldMkLst>
          <pc:docMk/>
          <pc:sldMk cId="0" sldId="293"/>
        </pc:sldMkLst>
        <pc:spChg chg="add mod">
          <ac:chgData name="Campbell, Newton H. (GSFC-B702)[EAST2]" userId="74056aab-798b-4b8f-94be-58c548b5b8c4" providerId="ADAL" clId="{139AB1B5-9C4C-47AD-BDE8-790BC3842AE0}" dt="2022-05-12T22:04:17.135" v="1104" actId="1076"/>
          <ac:spMkLst>
            <pc:docMk/>
            <pc:sldMk cId="0" sldId="293"/>
            <ac:spMk id="6" creationId="{859BCE68-B2CB-40B2-B6B6-47BCA7339218}"/>
          </ac:spMkLst>
        </pc:spChg>
        <pc:spChg chg="mod">
          <ac:chgData name="Campbell, Newton H. (GSFC-B702)[EAST2]" userId="74056aab-798b-4b8f-94be-58c548b5b8c4" providerId="ADAL" clId="{139AB1B5-9C4C-47AD-BDE8-790BC3842AE0}" dt="2022-05-12T21:59:20.380" v="808" actId="6549"/>
          <ac:spMkLst>
            <pc:docMk/>
            <pc:sldMk cId="0" sldId="293"/>
            <ac:spMk id="602" creationId="{00000000-0000-0000-0000-000000000000}"/>
          </ac:spMkLst>
        </pc:spChg>
      </pc:sldChg>
      <pc:sldChg chg="addSp delSp modSp mod">
        <pc:chgData name="Campbell, Newton H. (GSFC-B702)[EAST2]" userId="74056aab-798b-4b8f-94be-58c548b5b8c4" providerId="ADAL" clId="{139AB1B5-9C4C-47AD-BDE8-790BC3842AE0}" dt="2022-05-12T22:04:32.223" v="1110"/>
        <pc:sldMkLst>
          <pc:docMk/>
          <pc:sldMk cId="0" sldId="294"/>
        </pc:sldMkLst>
        <pc:spChg chg="add del">
          <ac:chgData name="Campbell, Newton H. (GSFC-B702)[EAST2]" userId="74056aab-798b-4b8f-94be-58c548b5b8c4" providerId="ADAL" clId="{139AB1B5-9C4C-47AD-BDE8-790BC3842AE0}" dt="2022-05-12T22:04:26.073" v="1107" actId="22"/>
          <ac:spMkLst>
            <pc:docMk/>
            <pc:sldMk cId="0" sldId="294"/>
            <ac:spMk id="7" creationId="{35451751-1701-427C-8BA5-155F94C1710F}"/>
          </ac:spMkLst>
        </pc:spChg>
        <pc:spChg chg="add del">
          <ac:chgData name="Campbell, Newton H. (GSFC-B702)[EAST2]" userId="74056aab-798b-4b8f-94be-58c548b5b8c4" providerId="ADAL" clId="{139AB1B5-9C4C-47AD-BDE8-790BC3842AE0}" dt="2022-05-12T22:04:28.026" v="1109" actId="22"/>
          <ac:spMkLst>
            <pc:docMk/>
            <pc:sldMk cId="0" sldId="294"/>
            <ac:spMk id="9" creationId="{1591C6F4-6849-46BF-99D9-876383EDF8B8}"/>
          </ac:spMkLst>
        </pc:spChg>
        <pc:spChg chg="add mod">
          <ac:chgData name="Campbell, Newton H. (GSFC-B702)[EAST2]" userId="74056aab-798b-4b8f-94be-58c548b5b8c4" providerId="ADAL" clId="{139AB1B5-9C4C-47AD-BDE8-790BC3842AE0}" dt="2022-05-12T22:04:32.223" v="1110"/>
          <ac:spMkLst>
            <pc:docMk/>
            <pc:sldMk cId="0" sldId="294"/>
            <ac:spMk id="10" creationId="{AFBA194C-B4C7-4B2F-8E0E-9CDD6B4A3348}"/>
          </ac:spMkLst>
        </pc:spChg>
        <pc:spChg chg="mod">
          <ac:chgData name="Campbell, Newton H. (GSFC-B702)[EAST2]" userId="74056aab-798b-4b8f-94be-58c548b5b8c4" providerId="ADAL" clId="{139AB1B5-9C4C-47AD-BDE8-790BC3842AE0}" dt="2022-05-12T21:59:16.142" v="807" actId="6549"/>
          <ac:spMkLst>
            <pc:docMk/>
            <pc:sldMk cId="0" sldId="294"/>
            <ac:spMk id="611" creationId="{00000000-0000-0000-0000-000000000000}"/>
          </ac:spMkLst>
        </pc:spChg>
      </pc:sldChg>
      <pc:sldChg chg="addSp modSp mod">
        <pc:chgData name="Campbell, Newton H. (GSFC-B702)[EAST2]" userId="74056aab-798b-4b8f-94be-58c548b5b8c4" providerId="ADAL" clId="{139AB1B5-9C4C-47AD-BDE8-790BC3842AE0}" dt="2022-05-12T22:04:33.712" v="1111"/>
        <pc:sldMkLst>
          <pc:docMk/>
          <pc:sldMk cId="0" sldId="295"/>
        </pc:sldMkLst>
        <pc:spChg chg="add mod">
          <ac:chgData name="Campbell, Newton H. (GSFC-B702)[EAST2]" userId="74056aab-798b-4b8f-94be-58c548b5b8c4" providerId="ADAL" clId="{139AB1B5-9C4C-47AD-BDE8-790BC3842AE0}" dt="2022-05-12T22:04:33.712" v="1111"/>
          <ac:spMkLst>
            <pc:docMk/>
            <pc:sldMk cId="0" sldId="295"/>
            <ac:spMk id="6" creationId="{86C61018-8ABB-4A98-B486-EA60A910B34E}"/>
          </ac:spMkLst>
        </pc:spChg>
        <pc:spChg chg="mod">
          <ac:chgData name="Campbell, Newton H. (GSFC-B702)[EAST2]" userId="74056aab-798b-4b8f-94be-58c548b5b8c4" providerId="ADAL" clId="{139AB1B5-9C4C-47AD-BDE8-790BC3842AE0}" dt="2022-05-12T21:59:11.964" v="806" actId="6549"/>
          <ac:spMkLst>
            <pc:docMk/>
            <pc:sldMk cId="0" sldId="295"/>
            <ac:spMk id="620" creationId="{00000000-0000-0000-0000-000000000000}"/>
          </ac:spMkLst>
        </pc:spChg>
      </pc:sldChg>
      <pc:sldChg chg="addSp modSp mod">
        <pc:chgData name="Campbell, Newton H. (GSFC-B702)[EAST2]" userId="74056aab-798b-4b8f-94be-58c548b5b8c4" providerId="ADAL" clId="{139AB1B5-9C4C-47AD-BDE8-790BC3842AE0}" dt="2022-05-12T22:04:34.797" v="1112"/>
        <pc:sldMkLst>
          <pc:docMk/>
          <pc:sldMk cId="0" sldId="296"/>
        </pc:sldMkLst>
        <pc:spChg chg="add mod">
          <ac:chgData name="Campbell, Newton H. (GSFC-B702)[EAST2]" userId="74056aab-798b-4b8f-94be-58c548b5b8c4" providerId="ADAL" clId="{139AB1B5-9C4C-47AD-BDE8-790BC3842AE0}" dt="2022-05-12T22:04:34.797" v="1112"/>
          <ac:spMkLst>
            <pc:docMk/>
            <pc:sldMk cId="0" sldId="296"/>
            <ac:spMk id="7" creationId="{9B794150-D835-4475-B562-4397E28D0DCD}"/>
          </ac:spMkLst>
        </pc:spChg>
        <pc:spChg chg="mod">
          <ac:chgData name="Campbell, Newton H. (GSFC-B702)[EAST2]" userId="74056aab-798b-4b8f-94be-58c548b5b8c4" providerId="ADAL" clId="{139AB1B5-9C4C-47AD-BDE8-790BC3842AE0}" dt="2022-05-12T21:58:45.709" v="801" actId="6549"/>
          <ac:spMkLst>
            <pc:docMk/>
            <pc:sldMk cId="0" sldId="296"/>
            <ac:spMk id="629" creationId="{00000000-0000-0000-0000-000000000000}"/>
          </ac:spMkLst>
        </pc:spChg>
        <pc:spChg chg="mod">
          <ac:chgData name="Campbell, Newton H. (GSFC-B702)[EAST2]" userId="74056aab-798b-4b8f-94be-58c548b5b8c4" providerId="ADAL" clId="{139AB1B5-9C4C-47AD-BDE8-790BC3842AE0}" dt="2022-05-12T21:59:06.347" v="805" actId="15"/>
          <ac:spMkLst>
            <pc:docMk/>
            <pc:sldMk cId="0" sldId="296"/>
            <ac:spMk id="630" creationId="{00000000-0000-0000-0000-000000000000}"/>
          </ac:spMkLst>
        </pc:spChg>
      </pc:sldChg>
      <pc:sldChg chg="modSp add mod ord">
        <pc:chgData name="Campbell, Newton H. (GSFC-B702)[EAST2]" userId="74056aab-798b-4b8f-94be-58c548b5b8c4" providerId="ADAL" clId="{139AB1B5-9C4C-47AD-BDE8-790BC3842AE0}" dt="2022-05-13T13:37:40.889" v="1745" actId="1076"/>
        <pc:sldMkLst>
          <pc:docMk/>
          <pc:sldMk cId="1852040337" sldId="298"/>
        </pc:sldMkLst>
        <pc:spChg chg="mod">
          <ac:chgData name="Campbell, Newton H. (GSFC-B702)[EAST2]" userId="74056aab-798b-4b8f-94be-58c548b5b8c4" providerId="ADAL" clId="{139AB1B5-9C4C-47AD-BDE8-790BC3842AE0}" dt="2022-05-12T21:32:40.038" v="524" actId="20577"/>
          <ac:spMkLst>
            <pc:docMk/>
            <pc:sldMk cId="1852040337" sldId="298"/>
            <ac:spMk id="4" creationId="{52EA509C-F0CD-C243-A6CB-248AAE16A1ED}"/>
          </ac:spMkLst>
        </pc:spChg>
        <pc:spChg chg="mod">
          <ac:chgData name="Campbell, Newton H. (GSFC-B702)[EAST2]" userId="74056aab-798b-4b8f-94be-58c548b5b8c4" providerId="ADAL" clId="{139AB1B5-9C4C-47AD-BDE8-790BC3842AE0}" dt="2022-05-13T13:37:27.779" v="1743" actId="20577"/>
          <ac:spMkLst>
            <pc:docMk/>
            <pc:sldMk cId="1852040337" sldId="298"/>
            <ac:spMk id="13" creationId="{DC81F18F-BB49-2446-B17A-4A1BEB2B27B5}"/>
          </ac:spMkLst>
        </pc:spChg>
        <pc:spChg chg="mod">
          <ac:chgData name="Campbell, Newton H. (GSFC-B702)[EAST2]" userId="74056aab-798b-4b8f-94be-58c548b5b8c4" providerId="ADAL" clId="{139AB1B5-9C4C-47AD-BDE8-790BC3842AE0}" dt="2022-05-13T13:37:40.889" v="1745" actId="1076"/>
          <ac:spMkLst>
            <pc:docMk/>
            <pc:sldMk cId="1852040337" sldId="298"/>
            <ac:spMk id="16" creationId="{BEA0BA1A-CF1E-C040-89F9-B30516239311}"/>
          </ac:spMkLst>
        </pc:spChg>
      </pc:sldChg>
      <pc:sldChg chg="addSp modSp add mod">
        <pc:chgData name="Campbell, Newton H. (GSFC-B702)[EAST2]" userId="74056aab-798b-4b8f-94be-58c548b5b8c4" providerId="ADAL" clId="{139AB1B5-9C4C-47AD-BDE8-790BC3842AE0}" dt="2022-05-12T21:33:22.916" v="540" actId="20577"/>
        <pc:sldMkLst>
          <pc:docMk/>
          <pc:sldMk cId="522316606" sldId="299"/>
        </pc:sldMkLst>
        <pc:spChg chg="add mod">
          <ac:chgData name="Campbell, Newton H. (GSFC-B702)[EAST2]" userId="74056aab-798b-4b8f-94be-58c548b5b8c4" providerId="ADAL" clId="{139AB1B5-9C4C-47AD-BDE8-790BC3842AE0}" dt="2022-05-12T21:33:22.916" v="540" actId="20577"/>
          <ac:spMkLst>
            <pc:docMk/>
            <pc:sldMk cId="522316606" sldId="299"/>
            <ac:spMk id="22" creationId="{2EE3E563-70E4-4FFE-BE59-02D29D98C249}"/>
          </ac:spMkLst>
        </pc:spChg>
      </pc:sldChg>
      <pc:sldChg chg="addSp delSp modSp new mod modClrScheme chgLayout">
        <pc:chgData name="Campbell, Newton H. (GSFC-B702)[EAST2]" userId="74056aab-798b-4b8f-94be-58c548b5b8c4" providerId="ADAL" clId="{139AB1B5-9C4C-47AD-BDE8-790BC3842AE0}" dt="2022-05-12T21:46:14.932" v="735" actId="478"/>
        <pc:sldMkLst>
          <pc:docMk/>
          <pc:sldMk cId="3543915541" sldId="300"/>
        </pc:sldMkLst>
        <pc:spChg chg="mod ord">
          <ac:chgData name="Campbell, Newton H. (GSFC-B702)[EAST2]" userId="74056aab-798b-4b8f-94be-58c548b5b8c4" providerId="ADAL" clId="{139AB1B5-9C4C-47AD-BDE8-790BC3842AE0}" dt="2022-05-12T21:46:11.967" v="734" actId="700"/>
          <ac:spMkLst>
            <pc:docMk/>
            <pc:sldMk cId="3543915541" sldId="300"/>
            <ac:spMk id="2" creationId="{31C66FBE-08F2-4B37-9F2E-0F98C653F7E4}"/>
          </ac:spMkLst>
        </pc:spChg>
        <pc:spChg chg="del mod ord">
          <ac:chgData name="Campbell, Newton H. (GSFC-B702)[EAST2]" userId="74056aab-798b-4b8f-94be-58c548b5b8c4" providerId="ADAL" clId="{139AB1B5-9C4C-47AD-BDE8-790BC3842AE0}" dt="2022-05-12T21:46:11.967" v="734" actId="700"/>
          <ac:spMkLst>
            <pc:docMk/>
            <pc:sldMk cId="3543915541" sldId="300"/>
            <ac:spMk id="3" creationId="{AEF5DD97-60D6-44BF-AF3B-A65F35E4EC58}"/>
          </ac:spMkLst>
        </pc:spChg>
        <pc:spChg chg="add del mod ord">
          <ac:chgData name="Campbell, Newton H. (GSFC-B702)[EAST2]" userId="74056aab-798b-4b8f-94be-58c548b5b8c4" providerId="ADAL" clId="{139AB1B5-9C4C-47AD-BDE8-790BC3842AE0}" dt="2022-05-12T21:46:14.932" v="735" actId="478"/>
          <ac:spMkLst>
            <pc:docMk/>
            <pc:sldMk cId="3543915541" sldId="300"/>
            <ac:spMk id="4" creationId="{E4B75EB6-E2ED-4630-96D0-1ADD017C4C9B}"/>
          </ac:spMkLst>
        </pc:spChg>
      </pc:sldChg>
      <pc:sldChg chg="addSp delSp modSp new mod ord setBg modClrScheme delDesignElem chgLayout">
        <pc:chgData name="Campbell, Newton H. (GSFC-B702)[EAST2]" userId="74056aab-798b-4b8f-94be-58c548b5b8c4" providerId="ADAL" clId="{139AB1B5-9C4C-47AD-BDE8-790BC3842AE0}" dt="2022-05-13T13:31:08.609" v="1704" actId="1076"/>
        <pc:sldMkLst>
          <pc:docMk/>
          <pc:sldMk cId="115154790" sldId="301"/>
        </pc:sldMkLst>
        <pc:spChg chg="del mod">
          <ac:chgData name="Campbell, Newton H. (GSFC-B702)[EAST2]" userId="74056aab-798b-4b8f-94be-58c548b5b8c4" providerId="ADAL" clId="{139AB1B5-9C4C-47AD-BDE8-790BC3842AE0}" dt="2022-05-12T21:47:44.039" v="767" actId="478"/>
          <ac:spMkLst>
            <pc:docMk/>
            <pc:sldMk cId="115154790" sldId="301"/>
            <ac:spMk id="2" creationId="{1DD95B8A-ACB6-41E7-96B3-420A793E1A07}"/>
          </ac:spMkLst>
        </pc:spChg>
        <pc:spChg chg="del">
          <ac:chgData name="Campbell, Newton H. (GSFC-B702)[EAST2]" userId="74056aab-798b-4b8f-94be-58c548b5b8c4" providerId="ADAL" clId="{139AB1B5-9C4C-47AD-BDE8-790BC3842AE0}" dt="2022-05-12T21:47:20.289" v="762" actId="478"/>
          <ac:spMkLst>
            <pc:docMk/>
            <pc:sldMk cId="115154790" sldId="301"/>
            <ac:spMk id="3" creationId="{A3B21811-70DF-46AC-ACB2-0B5ED51E6D68}"/>
          </ac:spMkLst>
        </pc:spChg>
        <pc:spChg chg="add del mod">
          <ac:chgData name="Campbell, Newton H. (GSFC-B702)[EAST2]" userId="74056aab-798b-4b8f-94be-58c548b5b8c4" providerId="ADAL" clId="{139AB1B5-9C4C-47AD-BDE8-790BC3842AE0}" dt="2022-05-12T21:47:46.661" v="768" actId="478"/>
          <ac:spMkLst>
            <pc:docMk/>
            <pc:sldMk cId="115154790" sldId="301"/>
            <ac:spMk id="6" creationId="{901C8C57-EF38-48D7-8625-338856D8462F}"/>
          </ac:spMkLst>
        </pc:spChg>
        <pc:spChg chg="add del mod">
          <ac:chgData name="Campbell, Newton H. (GSFC-B702)[EAST2]" userId="74056aab-798b-4b8f-94be-58c548b5b8c4" providerId="ADAL" clId="{139AB1B5-9C4C-47AD-BDE8-790BC3842AE0}" dt="2022-05-12T21:47:55.858" v="770"/>
          <ac:spMkLst>
            <pc:docMk/>
            <pc:sldMk cId="115154790" sldId="301"/>
            <ac:spMk id="7" creationId="{84649F5A-FC39-487E-81FB-41D687096AD0}"/>
          </ac:spMkLst>
        </pc:spChg>
        <pc:spChg chg="add mod">
          <ac:chgData name="Campbell, Newton H. (GSFC-B702)[EAST2]" userId="74056aab-798b-4b8f-94be-58c548b5b8c4" providerId="ADAL" clId="{139AB1B5-9C4C-47AD-BDE8-790BC3842AE0}" dt="2022-05-12T22:03:42.297" v="1091"/>
          <ac:spMkLst>
            <pc:docMk/>
            <pc:sldMk cId="115154790" sldId="301"/>
            <ac:spMk id="15" creationId="{68193BEF-AD82-4779-B0F3-9F9CE4FDC955}"/>
          </ac:spMkLst>
        </pc:spChg>
        <pc:spChg chg="add del">
          <ac:chgData name="Campbell, Newton H. (GSFC-B702)[EAST2]" userId="74056aab-798b-4b8f-94be-58c548b5b8c4" providerId="ADAL" clId="{139AB1B5-9C4C-47AD-BDE8-790BC3842AE0}" dt="2022-05-12T21:48:48.535" v="783" actId="700"/>
          <ac:spMkLst>
            <pc:docMk/>
            <pc:sldMk cId="115154790" sldId="301"/>
            <ac:spMk id="16" creationId="{417CDA24-35F8-4540-8C52-3096D6D94949}"/>
          </ac:spMkLst>
        </pc:spChg>
        <pc:spChg chg="add del">
          <ac:chgData name="Campbell, Newton H. (GSFC-B702)[EAST2]" userId="74056aab-798b-4b8f-94be-58c548b5b8c4" providerId="ADAL" clId="{139AB1B5-9C4C-47AD-BDE8-790BC3842AE0}" dt="2022-05-12T21:48:48.535" v="783" actId="700"/>
          <ac:spMkLst>
            <pc:docMk/>
            <pc:sldMk cId="115154790" sldId="301"/>
            <ac:spMk id="18" creationId="{8658BFE0-4E65-4174-9C75-687C94E88273}"/>
          </ac:spMkLst>
        </pc:spChg>
        <pc:spChg chg="add del">
          <ac:chgData name="Campbell, Newton H. (GSFC-B702)[EAST2]" userId="74056aab-798b-4b8f-94be-58c548b5b8c4" providerId="ADAL" clId="{139AB1B5-9C4C-47AD-BDE8-790BC3842AE0}" dt="2022-05-12T21:48:48.535" v="783" actId="700"/>
          <ac:spMkLst>
            <pc:docMk/>
            <pc:sldMk cId="115154790" sldId="301"/>
            <ac:spMk id="20" creationId="{FA75DFED-A0C1-4A83-BE1D-0271C1826EF6}"/>
          </ac:spMkLst>
        </pc:spChg>
        <pc:picChg chg="add mod ord">
          <ac:chgData name="Campbell, Newton H. (GSFC-B702)[EAST2]" userId="74056aab-798b-4b8f-94be-58c548b5b8c4" providerId="ADAL" clId="{139AB1B5-9C4C-47AD-BDE8-790BC3842AE0}" dt="2022-05-13T13:31:08.609" v="1704" actId="1076"/>
          <ac:picMkLst>
            <pc:docMk/>
            <pc:sldMk cId="115154790" sldId="301"/>
            <ac:picMk id="4" creationId="{7B4A40EB-2C41-4FAE-923A-996C799F3FD0}"/>
          </ac:picMkLst>
        </pc:picChg>
        <pc:picChg chg="add del mod">
          <ac:chgData name="Campbell, Newton H. (GSFC-B702)[EAST2]" userId="74056aab-798b-4b8f-94be-58c548b5b8c4" providerId="ADAL" clId="{139AB1B5-9C4C-47AD-BDE8-790BC3842AE0}" dt="2022-05-12T21:47:55.858" v="770"/>
          <ac:picMkLst>
            <pc:docMk/>
            <pc:sldMk cId="115154790" sldId="301"/>
            <ac:picMk id="8" creationId="{2405B37D-A3A3-46A0-99B7-70BEBF25A946}"/>
          </ac:picMkLst>
        </pc:picChg>
        <pc:picChg chg="add mod ord">
          <ac:chgData name="Campbell, Newton H. (GSFC-B702)[EAST2]" userId="74056aab-798b-4b8f-94be-58c548b5b8c4" providerId="ADAL" clId="{139AB1B5-9C4C-47AD-BDE8-790BC3842AE0}" dt="2022-05-13T13:30:54.977" v="1702" actId="1076"/>
          <ac:picMkLst>
            <pc:docMk/>
            <pc:sldMk cId="115154790" sldId="301"/>
            <ac:picMk id="9" creationId="{48D8ECCE-012D-49A4-A241-AC0A7201715B}"/>
          </ac:picMkLst>
        </pc:picChg>
        <pc:picChg chg="add mod">
          <ac:chgData name="Campbell, Newton H. (GSFC-B702)[EAST2]" userId="74056aab-798b-4b8f-94be-58c548b5b8c4" providerId="ADAL" clId="{139AB1B5-9C4C-47AD-BDE8-790BC3842AE0}" dt="2022-05-13T13:30:47.930" v="1701" actId="14100"/>
          <ac:picMkLst>
            <pc:docMk/>
            <pc:sldMk cId="115154790" sldId="301"/>
            <ac:picMk id="10" creationId="{2C2BD2B2-24B7-4EA5-B833-256BC53D9B9B}"/>
          </ac:picMkLst>
        </pc:picChg>
        <pc:picChg chg="add mod">
          <ac:chgData name="Campbell, Newton H. (GSFC-B702)[EAST2]" userId="74056aab-798b-4b8f-94be-58c548b5b8c4" providerId="ADAL" clId="{139AB1B5-9C4C-47AD-BDE8-790BC3842AE0}" dt="2022-05-13T13:31:00.754" v="1703" actId="1076"/>
          <ac:picMkLst>
            <pc:docMk/>
            <pc:sldMk cId="115154790" sldId="301"/>
            <ac:picMk id="11" creationId="{431E71A7-3069-4FDD-9C9C-09BCB46F8610}"/>
          </ac:picMkLst>
        </pc:picChg>
      </pc:sldChg>
      <pc:sldChg chg="addSp modSp add">
        <pc:chgData name="Campbell, Newton H. (GSFC-B702)[EAST2]" userId="74056aab-798b-4b8f-94be-58c548b5b8c4" providerId="ADAL" clId="{139AB1B5-9C4C-47AD-BDE8-790BC3842AE0}" dt="2022-05-12T22:03:43.288" v="1092"/>
        <pc:sldMkLst>
          <pc:docMk/>
          <pc:sldMk cId="943328818" sldId="302"/>
        </pc:sldMkLst>
        <pc:spChg chg="add mod">
          <ac:chgData name="Campbell, Newton H. (GSFC-B702)[EAST2]" userId="74056aab-798b-4b8f-94be-58c548b5b8c4" providerId="ADAL" clId="{139AB1B5-9C4C-47AD-BDE8-790BC3842AE0}" dt="2022-05-12T22:03:43.288" v="1092"/>
          <ac:spMkLst>
            <pc:docMk/>
            <pc:sldMk cId="943328818" sldId="302"/>
            <ac:spMk id="31" creationId="{BB7ACA83-3388-4E44-BDDF-F7283A62B6CB}"/>
          </ac:spMkLst>
        </pc:spChg>
      </pc:sldChg>
      <pc:sldChg chg="modSp add mod">
        <pc:chgData name="Campbell, Newton H. (GSFC-B702)[EAST2]" userId="74056aab-798b-4b8f-94be-58c548b5b8c4" providerId="ADAL" clId="{139AB1B5-9C4C-47AD-BDE8-790BC3842AE0}" dt="2022-05-12T21:52:56.547" v="794" actId="20577"/>
        <pc:sldMkLst>
          <pc:docMk/>
          <pc:sldMk cId="35020025" sldId="303"/>
        </pc:sldMkLst>
        <pc:spChg chg="mod">
          <ac:chgData name="Campbell, Newton H. (GSFC-B702)[EAST2]" userId="74056aab-798b-4b8f-94be-58c548b5b8c4" providerId="ADAL" clId="{139AB1B5-9C4C-47AD-BDE8-790BC3842AE0}" dt="2022-05-12T21:52:56.547" v="794" actId="20577"/>
          <ac:spMkLst>
            <pc:docMk/>
            <pc:sldMk cId="35020025" sldId="303"/>
            <ac:spMk id="2" creationId="{31C66FBE-08F2-4B37-9F2E-0F98C653F7E4}"/>
          </ac:spMkLst>
        </pc:spChg>
      </pc:sldChg>
      <pc:sldChg chg="addSp delSp modSp new mod modClrScheme chgLayout">
        <pc:chgData name="Campbell, Newton H. (GSFC-B702)[EAST2]" userId="74056aab-798b-4b8f-94be-58c548b5b8c4" providerId="ADAL" clId="{139AB1B5-9C4C-47AD-BDE8-790BC3842AE0}" dt="2022-05-13T13:31:55.962" v="1707" actId="1076"/>
        <pc:sldMkLst>
          <pc:docMk/>
          <pc:sldMk cId="236873507" sldId="304"/>
        </pc:sldMkLst>
        <pc:spChg chg="mod ord">
          <ac:chgData name="Campbell, Newton H. (GSFC-B702)[EAST2]" userId="74056aab-798b-4b8f-94be-58c548b5b8c4" providerId="ADAL" clId="{139AB1B5-9C4C-47AD-BDE8-790BC3842AE0}" dt="2022-05-13T13:14:32.332" v="1458" actId="700"/>
          <ac:spMkLst>
            <pc:docMk/>
            <pc:sldMk cId="236873507" sldId="304"/>
            <ac:spMk id="2" creationId="{B4864AE7-93F0-4F28-8FE1-6D28C6DED996}"/>
          </ac:spMkLst>
        </pc:spChg>
        <pc:spChg chg="del mod ord">
          <ac:chgData name="Campbell, Newton H. (GSFC-B702)[EAST2]" userId="74056aab-798b-4b8f-94be-58c548b5b8c4" providerId="ADAL" clId="{139AB1B5-9C4C-47AD-BDE8-790BC3842AE0}" dt="2022-05-13T13:14:32.332" v="1458" actId="700"/>
          <ac:spMkLst>
            <pc:docMk/>
            <pc:sldMk cId="236873507" sldId="304"/>
            <ac:spMk id="3" creationId="{8F489B13-804A-49C5-8AB3-CD519C86D5FC}"/>
          </ac:spMkLst>
        </pc:spChg>
        <pc:spChg chg="del mod ord">
          <ac:chgData name="Campbell, Newton H. (GSFC-B702)[EAST2]" userId="74056aab-798b-4b8f-94be-58c548b5b8c4" providerId="ADAL" clId="{139AB1B5-9C4C-47AD-BDE8-790BC3842AE0}" dt="2022-05-13T13:14:32.332" v="1458" actId="700"/>
          <ac:spMkLst>
            <pc:docMk/>
            <pc:sldMk cId="236873507" sldId="304"/>
            <ac:spMk id="4" creationId="{E594442A-8CE5-4203-BC84-E2E6248CF30F}"/>
          </ac:spMkLst>
        </pc:spChg>
        <pc:spChg chg="add mod ord">
          <ac:chgData name="Campbell, Newton H. (GSFC-B702)[EAST2]" userId="74056aab-798b-4b8f-94be-58c548b5b8c4" providerId="ADAL" clId="{139AB1B5-9C4C-47AD-BDE8-790BC3842AE0}" dt="2022-05-13T13:19:32.806" v="1621" actId="1076"/>
          <ac:spMkLst>
            <pc:docMk/>
            <pc:sldMk cId="236873507" sldId="304"/>
            <ac:spMk id="5" creationId="{B852E423-F9E6-4FB8-A77B-F69E7B8492E4}"/>
          </ac:spMkLst>
        </pc:spChg>
        <pc:spChg chg="add mod ord">
          <ac:chgData name="Campbell, Newton H. (GSFC-B702)[EAST2]" userId="74056aab-798b-4b8f-94be-58c548b5b8c4" providerId="ADAL" clId="{139AB1B5-9C4C-47AD-BDE8-790BC3842AE0}" dt="2022-05-13T13:31:52.746" v="1706" actId="1076"/>
          <ac:spMkLst>
            <pc:docMk/>
            <pc:sldMk cId="236873507" sldId="304"/>
            <ac:spMk id="6" creationId="{C6EBD17F-73C9-4239-BF44-C9F9C3A358A4}"/>
          </ac:spMkLst>
        </pc:spChg>
        <pc:spChg chg="add del mod ord">
          <ac:chgData name="Campbell, Newton H. (GSFC-B702)[EAST2]" userId="74056aab-798b-4b8f-94be-58c548b5b8c4" providerId="ADAL" clId="{139AB1B5-9C4C-47AD-BDE8-790BC3842AE0}" dt="2022-05-13T13:14:50.959" v="1459"/>
          <ac:spMkLst>
            <pc:docMk/>
            <pc:sldMk cId="236873507" sldId="304"/>
            <ac:spMk id="7" creationId="{EB587AD9-31E1-40C9-9C2D-DE544AF8BB59}"/>
          </ac:spMkLst>
        </pc:spChg>
        <pc:spChg chg="add del mod ord">
          <ac:chgData name="Campbell, Newton H. (GSFC-B702)[EAST2]" userId="74056aab-798b-4b8f-94be-58c548b5b8c4" providerId="ADAL" clId="{139AB1B5-9C4C-47AD-BDE8-790BC3842AE0}" dt="2022-05-13T13:15:02.683" v="1460"/>
          <ac:spMkLst>
            <pc:docMk/>
            <pc:sldMk cId="236873507" sldId="304"/>
            <ac:spMk id="8" creationId="{CD33A5A9-587E-4CF5-981D-8ECF2C7222BA}"/>
          </ac:spMkLst>
        </pc:spChg>
        <pc:graphicFrameChg chg="add mod modGraphic">
          <ac:chgData name="Campbell, Newton H. (GSFC-B702)[EAST2]" userId="74056aab-798b-4b8f-94be-58c548b5b8c4" providerId="ADAL" clId="{139AB1B5-9C4C-47AD-BDE8-790BC3842AE0}" dt="2022-05-13T13:20:12.904" v="1629" actId="120"/>
          <ac:graphicFrameMkLst>
            <pc:docMk/>
            <pc:sldMk cId="236873507" sldId="304"/>
            <ac:graphicFrameMk id="9" creationId="{39872CB5-6F21-4D67-B3F2-2DB9FB3EF7DD}"/>
          </ac:graphicFrameMkLst>
        </pc:graphicFrameChg>
        <pc:graphicFrameChg chg="add mod modGraphic">
          <ac:chgData name="Campbell, Newton H. (GSFC-B702)[EAST2]" userId="74056aab-798b-4b8f-94be-58c548b5b8c4" providerId="ADAL" clId="{139AB1B5-9C4C-47AD-BDE8-790BC3842AE0}" dt="2022-05-13T13:31:55.962" v="1707" actId="1076"/>
          <ac:graphicFrameMkLst>
            <pc:docMk/>
            <pc:sldMk cId="236873507" sldId="304"/>
            <ac:graphicFrameMk id="10" creationId="{5006FF03-2A12-480D-BDC6-838E5A963A27}"/>
          </ac:graphicFrameMkLst>
        </pc:graphicFrameChg>
      </pc:sldChg>
    </pc:docChg>
  </pc:docChgLst>
  <pc:docChgLst>
    <pc:chgData name="Campbell, Newton H. (GSFC-B702)[EAST2]" userId="74056aab-798b-4b8f-94be-58c548b5b8c4" providerId="ADAL" clId="{ED6D1E61-1324-49D7-B141-5C02CD9F3C63}"/>
    <pc:docChg chg="undo custSel modSld modMainMaster">
      <pc:chgData name="Campbell, Newton H. (GSFC-B702)[EAST2]" userId="74056aab-798b-4b8f-94be-58c548b5b8c4" providerId="ADAL" clId="{ED6D1E61-1324-49D7-B141-5C02CD9F3C63}" dt="2022-05-19T13:11:24.925" v="332" actId="12385"/>
      <pc:docMkLst>
        <pc:docMk/>
      </pc:docMkLst>
      <pc:sldChg chg="addSp modSp mod">
        <pc:chgData name="Campbell, Newton H. (GSFC-B702)[EAST2]" userId="74056aab-798b-4b8f-94be-58c548b5b8c4" providerId="ADAL" clId="{ED6D1E61-1324-49D7-B141-5C02CD9F3C63}" dt="2022-05-19T13:11:24.925" v="332" actId="12385"/>
        <pc:sldMkLst>
          <pc:docMk/>
          <pc:sldMk cId="1770975053" sldId="256"/>
        </pc:sldMkLst>
        <pc:spChg chg="mod">
          <ac:chgData name="Campbell, Newton H. (GSFC-B702)[EAST2]" userId="74056aab-798b-4b8f-94be-58c548b5b8c4" providerId="ADAL" clId="{ED6D1E61-1324-49D7-B141-5C02CD9F3C63}" dt="2022-05-19T01:06:51.955" v="326" actId="27636"/>
          <ac:spMkLst>
            <pc:docMk/>
            <pc:sldMk cId="1770975053" sldId="256"/>
            <ac:spMk id="3" creationId="{00000000-0000-0000-0000-000000000000}"/>
          </ac:spMkLst>
        </pc:spChg>
        <pc:graphicFrameChg chg="add mod modGraphic">
          <ac:chgData name="Campbell, Newton H. (GSFC-B702)[EAST2]" userId="74056aab-798b-4b8f-94be-58c548b5b8c4" providerId="ADAL" clId="{ED6D1E61-1324-49D7-B141-5C02CD9F3C63}" dt="2022-05-19T13:11:24.925" v="332" actId="12385"/>
          <ac:graphicFrameMkLst>
            <pc:docMk/>
            <pc:sldMk cId="1770975053" sldId="256"/>
            <ac:graphicFrameMk id="4" creationId="{C2B2EC29-F520-472C-AC46-99500EF5584E}"/>
          </ac:graphicFrameMkLst>
        </pc:graphicFrameChg>
      </pc:sldChg>
      <pc:sldChg chg="addSp delSp modSp mod">
        <pc:chgData name="Campbell, Newton H. (GSFC-B702)[EAST2]" userId="74056aab-798b-4b8f-94be-58c548b5b8c4" providerId="ADAL" clId="{ED6D1E61-1324-49D7-B141-5C02CD9F3C63}" dt="2022-05-19T01:03:50.391" v="276" actId="1076"/>
        <pc:sldMkLst>
          <pc:docMk/>
          <pc:sldMk cId="1455159407" sldId="259"/>
        </pc:sldMkLst>
        <pc:spChg chg="add mod">
          <ac:chgData name="Campbell, Newton H. (GSFC-B702)[EAST2]" userId="74056aab-798b-4b8f-94be-58c548b5b8c4" providerId="ADAL" clId="{ED6D1E61-1324-49D7-B141-5C02CD9F3C63}" dt="2022-05-19T01:03:47.351" v="275" actId="1076"/>
          <ac:spMkLst>
            <pc:docMk/>
            <pc:sldMk cId="1455159407" sldId="259"/>
            <ac:spMk id="3" creationId="{B6BA73F9-0B07-4B5E-BAA8-21CDFFBFB554}"/>
          </ac:spMkLst>
        </pc:spChg>
        <pc:spChg chg="add mod">
          <ac:chgData name="Campbell, Newton H. (GSFC-B702)[EAST2]" userId="74056aab-798b-4b8f-94be-58c548b5b8c4" providerId="ADAL" clId="{ED6D1E61-1324-49D7-B141-5C02CD9F3C63}" dt="2022-05-19T01:03:44.695" v="274" actId="1076"/>
          <ac:spMkLst>
            <pc:docMk/>
            <pc:sldMk cId="1455159407" sldId="259"/>
            <ac:spMk id="31" creationId="{8306E3D6-434F-4B11-86A6-4B20CFE68FEA}"/>
          </ac:spMkLst>
        </pc:spChg>
        <pc:spChg chg="add mod">
          <ac:chgData name="Campbell, Newton H. (GSFC-B702)[EAST2]" userId="74056aab-798b-4b8f-94be-58c548b5b8c4" providerId="ADAL" clId="{ED6D1E61-1324-49D7-B141-5C02CD9F3C63}" dt="2022-05-19T01:03:50.391" v="276" actId="1076"/>
          <ac:spMkLst>
            <pc:docMk/>
            <pc:sldMk cId="1455159407" sldId="259"/>
            <ac:spMk id="33" creationId="{8F620ED2-056E-4D24-BC74-B09260CF7563}"/>
          </ac:spMkLst>
        </pc:spChg>
        <pc:picChg chg="del">
          <ac:chgData name="Campbell, Newton H. (GSFC-B702)[EAST2]" userId="74056aab-798b-4b8f-94be-58c548b5b8c4" providerId="ADAL" clId="{ED6D1E61-1324-49D7-B141-5C02CD9F3C63}" dt="2022-05-19T01:02:23.063" v="199" actId="478"/>
          <ac:picMkLst>
            <pc:docMk/>
            <pc:sldMk cId="1455159407" sldId="259"/>
            <ac:picMk id="7" creationId="{00000000-0000-0000-0000-000000000000}"/>
          </ac:picMkLst>
        </pc:picChg>
        <pc:picChg chg="del">
          <ac:chgData name="Campbell, Newton H. (GSFC-B702)[EAST2]" userId="74056aab-798b-4b8f-94be-58c548b5b8c4" providerId="ADAL" clId="{ED6D1E61-1324-49D7-B141-5C02CD9F3C63}" dt="2022-05-19T01:03:07.263" v="233" actId="478"/>
          <ac:picMkLst>
            <pc:docMk/>
            <pc:sldMk cId="1455159407" sldId="259"/>
            <ac:picMk id="13" creationId="{00000000-0000-0000-0000-000000000000}"/>
          </ac:picMkLst>
        </pc:picChg>
        <pc:picChg chg="del">
          <ac:chgData name="Campbell, Newton H. (GSFC-B702)[EAST2]" userId="74056aab-798b-4b8f-94be-58c548b5b8c4" providerId="ADAL" clId="{ED6D1E61-1324-49D7-B141-5C02CD9F3C63}" dt="2022-05-19T01:02:47.231" v="212" actId="478"/>
          <ac:picMkLst>
            <pc:docMk/>
            <pc:sldMk cId="1455159407" sldId="259"/>
            <ac:picMk id="17" creationId="{00000000-0000-0000-0000-000000000000}"/>
          </ac:picMkLst>
        </pc:picChg>
      </pc:sldChg>
      <pc:sldChg chg="addSp delSp modSp mod modClrScheme delDesignElem chgLayout">
        <pc:chgData name="Campbell, Newton H. (GSFC-B702)[EAST2]" userId="74056aab-798b-4b8f-94be-58c548b5b8c4" providerId="ADAL" clId="{ED6D1E61-1324-49D7-B141-5C02CD9F3C63}" dt="2022-05-19T00:58:28.560" v="20" actId="22"/>
        <pc:sldMkLst>
          <pc:docMk/>
          <pc:sldMk cId="2244245928" sldId="262"/>
        </pc:sldMkLst>
        <pc:spChg chg="mod ord">
          <ac:chgData name="Campbell, Newton H. (GSFC-B702)[EAST2]" userId="74056aab-798b-4b8f-94be-58c548b5b8c4" providerId="ADAL" clId="{ED6D1E61-1324-49D7-B141-5C02CD9F3C63}" dt="2022-05-19T00:58:24.318" v="18" actId="700"/>
          <ac:spMkLst>
            <pc:docMk/>
            <pc:sldMk cId="2244245928" sldId="262"/>
            <ac:spMk id="2" creationId="{00000000-0000-0000-0000-000000000000}"/>
          </ac:spMkLst>
        </pc:spChg>
        <pc:spChg chg="mod ord">
          <ac:chgData name="Campbell, Newton H. (GSFC-B702)[EAST2]" userId="74056aab-798b-4b8f-94be-58c548b5b8c4" providerId="ADAL" clId="{ED6D1E61-1324-49D7-B141-5C02CD9F3C63}" dt="2022-05-19T00:58:24.318" v="18" actId="700"/>
          <ac:spMkLst>
            <pc:docMk/>
            <pc:sldMk cId="2244245928" sldId="262"/>
            <ac:spMk id="3" creationId="{00000000-0000-0000-0000-000000000000}"/>
          </ac:spMkLst>
        </pc:spChg>
        <pc:spChg chg="add del">
          <ac:chgData name="Campbell, Newton H. (GSFC-B702)[EAST2]" userId="74056aab-798b-4b8f-94be-58c548b5b8c4" providerId="ADAL" clId="{ED6D1E61-1324-49D7-B141-5C02CD9F3C63}" dt="2022-05-19T00:58:23.928" v="17" actId="26606"/>
          <ac:spMkLst>
            <pc:docMk/>
            <pc:sldMk cId="2244245928" sldId="262"/>
            <ac:spMk id="8" creationId="{6E3254AE-C4CD-426D-A6E8-7FA13B0F889C}"/>
          </ac:spMkLst>
        </pc:spChg>
        <pc:spChg chg="add del">
          <ac:chgData name="Campbell, Newton H. (GSFC-B702)[EAST2]" userId="74056aab-798b-4b8f-94be-58c548b5b8c4" providerId="ADAL" clId="{ED6D1E61-1324-49D7-B141-5C02CD9F3C63}" dt="2022-05-19T00:58:28.560" v="20" actId="22"/>
          <ac:spMkLst>
            <pc:docMk/>
            <pc:sldMk cId="2244245928" sldId="262"/>
            <ac:spMk id="12" creationId="{FF45BD14-DF17-46D6-B6DD-439A3D4F0D03}"/>
          </ac:spMkLst>
        </pc:spChg>
        <pc:spChg chg="add del">
          <ac:chgData name="Campbell, Newton H. (GSFC-B702)[EAST2]" userId="74056aab-798b-4b8f-94be-58c548b5b8c4" providerId="ADAL" clId="{ED6D1E61-1324-49D7-B141-5C02CD9F3C63}" dt="2022-05-19T00:58:24.318" v="18" actId="700"/>
          <ac:spMkLst>
            <pc:docMk/>
            <pc:sldMk cId="2244245928" sldId="262"/>
            <ac:spMk id="19" creationId="{48FE65CB-EFD8-497D-A30A-093E20EACB05}"/>
          </ac:spMkLst>
        </pc:spChg>
        <pc:picChg chg="mod">
          <ac:chgData name="Campbell, Newton H. (GSFC-B702)[EAST2]" userId="74056aab-798b-4b8f-94be-58c548b5b8c4" providerId="ADAL" clId="{ED6D1E61-1324-49D7-B141-5C02CD9F3C63}" dt="2022-05-19T00:58:23.928" v="17" actId="26606"/>
          <ac:picMkLst>
            <pc:docMk/>
            <pc:sldMk cId="2244245928" sldId="262"/>
            <ac:picMk id="4" creationId="{00000000-0000-0000-0000-000000000000}"/>
          </ac:picMkLst>
        </pc:picChg>
        <pc:picChg chg="add del">
          <ac:chgData name="Campbell, Newton H. (GSFC-B702)[EAST2]" userId="74056aab-798b-4b8f-94be-58c548b5b8c4" providerId="ADAL" clId="{ED6D1E61-1324-49D7-B141-5C02CD9F3C63}" dt="2022-05-19T00:58:23.928" v="17" actId="26606"/>
          <ac:picMkLst>
            <pc:docMk/>
            <pc:sldMk cId="2244245928" sldId="262"/>
            <ac:picMk id="6" creationId="{25496B42-CC46-4183-B481-887CD3E8C725}"/>
          </ac:picMkLst>
        </pc:picChg>
        <pc:picChg chg="add del">
          <ac:chgData name="Campbell, Newton H. (GSFC-B702)[EAST2]" userId="74056aab-798b-4b8f-94be-58c548b5b8c4" providerId="ADAL" clId="{ED6D1E61-1324-49D7-B141-5C02CD9F3C63}" dt="2022-05-19T00:58:23.928" v="17" actId="26606"/>
          <ac:picMkLst>
            <pc:docMk/>
            <pc:sldMk cId="2244245928" sldId="262"/>
            <ac:picMk id="7" creationId="{765E2D7E-B7BD-404F-9F71-D6620D37B909}"/>
          </ac:picMkLst>
        </pc:picChg>
        <pc:picChg chg="add del">
          <ac:chgData name="Campbell, Newton H. (GSFC-B702)[EAST2]" userId="74056aab-798b-4b8f-94be-58c548b5b8c4" providerId="ADAL" clId="{ED6D1E61-1324-49D7-B141-5C02CD9F3C63}" dt="2022-05-19T00:58:23.928" v="17" actId="26606"/>
          <ac:picMkLst>
            <pc:docMk/>
            <pc:sldMk cId="2244245928" sldId="262"/>
            <ac:picMk id="15" creationId="{F5C53434-A0C7-4A81-8EB0-D460DAD9BB65}"/>
          </ac:picMkLst>
        </pc:picChg>
        <pc:picChg chg="add del">
          <ac:chgData name="Campbell, Newton H. (GSFC-B702)[EAST2]" userId="74056aab-798b-4b8f-94be-58c548b5b8c4" providerId="ADAL" clId="{ED6D1E61-1324-49D7-B141-5C02CD9F3C63}" dt="2022-05-19T00:58:24.318" v="18" actId="700"/>
          <ac:picMkLst>
            <pc:docMk/>
            <pc:sldMk cId="2244245928" sldId="262"/>
            <ac:picMk id="20" creationId="{00E374F5-52B2-4260-8B1C-54237931F069}"/>
          </ac:picMkLst>
        </pc:picChg>
      </pc:sldChg>
      <pc:sldChg chg="addSp delSp modSp mod">
        <pc:chgData name="Campbell, Newton H. (GSFC-B702)[EAST2]" userId="74056aab-798b-4b8f-94be-58c548b5b8c4" providerId="ADAL" clId="{ED6D1E61-1324-49D7-B141-5C02CD9F3C63}" dt="2022-05-19T01:06:00.888" v="287" actId="13822"/>
        <pc:sldMkLst>
          <pc:docMk/>
          <pc:sldMk cId="2728278070" sldId="273"/>
        </pc:sldMkLst>
        <pc:spChg chg="add mod">
          <ac:chgData name="Campbell, Newton H. (GSFC-B702)[EAST2]" userId="74056aab-798b-4b8f-94be-58c548b5b8c4" providerId="ADAL" clId="{ED6D1E61-1324-49D7-B141-5C02CD9F3C63}" dt="2022-05-19T01:00:53.544" v="130" actId="113"/>
          <ac:spMkLst>
            <pc:docMk/>
            <pc:sldMk cId="2728278070" sldId="273"/>
            <ac:spMk id="4" creationId="{FEBCA1ED-A146-4F5D-93C0-2435B8D4FE0D}"/>
          </ac:spMkLst>
        </pc:spChg>
        <pc:spChg chg="add mod">
          <ac:chgData name="Campbell, Newton H. (GSFC-B702)[EAST2]" userId="74056aab-798b-4b8f-94be-58c548b5b8c4" providerId="ADAL" clId="{ED6D1E61-1324-49D7-B141-5C02CD9F3C63}" dt="2022-05-19T01:05:11.777" v="283" actId="13822"/>
          <ac:spMkLst>
            <pc:docMk/>
            <pc:sldMk cId="2728278070" sldId="273"/>
            <ac:spMk id="27" creationId="{9BB8EA78-6605-4088-BA0B-6826A5726831}"/>
          </ac:spMkLst>
        </pc:spChg>
        <pc:spChg chg="add mod">
          <ac:chgData name="Campbell, Newton H. (GSFC-B702)[EAST2]" userId="74056aab-798b-4b8f-94be-58c548b5b8c4" providerId="ADAL" clId="{ED6D1E61-1324-49D7-B141-5C02CD9F3C63}" dt="2022-05-19T01:06:00.888" v="287" actId="13822"/>
          <ac:spMkLst>
            <pc:docMk/>
            <pc:sldMk cId="2728278070" sldId="273"/>
            <ac:spMk id="28" creationId="{625F6507-244D-49FF-B3EB-E0621AB7E5FD}"/>
          </ac:spMkLst>
        </pc:spChg>
        <pc:picChg chg="del">
          <ac:chgData name="Campbell, Newton H. (GSFC-B702)[EAST2]" userId="74056aab-798b-4b8f-94be-58c548b5b8c4" providerId="ADAL" clId="{ED6D1E61-1324-49D7-B141-5C02CD9F3C63}" dt="2022-05-19T01:04:46.887" v="277" actId="478"/>
          <ac:picMkLst>
            <pc:docMk/>
            <pc:sldMk cId="2728278070" sldId="273"/>
            <ac:picMk id="25" creationId="{3C94D34E-4AB6-2A45-BEBE-AB29D3E6429A}"/>
          </ac:picMkLst>
        </pc:picChg>
        <pc:picChg chg="del">
          <ac:chgData name="Campbell, Newton H. (GSFC-B702)[EAST2]" userId="74056aab-798b-4b8f-94be-58c548b5b8c4" providerId="ADAL" clId="{ED6D1E61-1324-49D7-B141-5C02CD9F3C63}" dt="2022-05-19T01:05:50.383" v="284" actId="478"/>
          <ac:picMkLst>
            <pc:docMk/>
            <pc:sldMk cId="2728278070" sldId="273"/>
            <ac:picMk id="26" creationId="{193B3682-5EAA-B54B-BFC7-B69AF16370EA}"/>
          </ac:picMkLst>
        </pc:picChg>
        <pc:picChg chg="add del">
          <ac:chgData name="Campbell, Newton H. (GSFC-B702)[EAST2]" userId="74056aab-798b-4b8f-94be-58c548b5b8c4" providerId="ADAL" clId="{ED6D1E61-1324-49D7-B141-5C02CD9F3C63}" dt="2022-05-19T01:00:43.631" v="121" actId="478"/>
          <ac:picMkLst>
            <pc:docMk/>
            <pc:sldMk cId="2728278070" sldId="273"/>
            <ac:picMk id="39" creationId="{3A262F92-BC2F-EF4E-99EE-ACB8F18E6053}"/>
          </ac:picMkLst>
        </pc:picChg>
        <pc:cxnChg chg="mod">
          <ac:chgData name="Campbell, Newton H. (GSFC-B702)[EAST2]" userId="74056aab-798b-4b8f-94be-58c548b5b8c4" providerId="ADAL" clId="{ED6D1E61-1324-49D7-B141-5C02CD9F3C63}" dt="2022-05-19T01:04:46.887" v="277" actId="478"/>
          <ac:cxnSpMkLst>
            <pc:docMk/>
            <pc:sldMk cId="2728278070" sldId="273"/>
            <ac:cxnSpMk id="12" creationId="{2C17FB9F-6AC2-BA42-915D-9476BDDA0D5A}"/>
          </ac:cxnSpMkLst>
        </pc:cxnChg>
        <pc:cxnChg chg="mod">
          <ac:chgData name="Campbell, Newton H. (GSFC-B702)[EAST2]" userId="74056aab-798b-4b8f-94be-58c548b5b8c4" providerId="ADAL" clId="{ED6D1E61-1324-49D7-B141-5C02CD9F3C63}" dt="2022-05-19T01:04:46.887" v="277" actId="478"/>
          <ac:cxnSpMkLst>
            <pc:docMk/>
            <pc:sldMk cId="2728278070" sldId="273"/>
            <ac:cxnSpMk id="13" creationId="{D1ED5D0E-2641-D047-96C3-246D4A7B979A}"/>
          </ac:cxnSpMkLst>
        </pc:cxnChg>
        <pc:cxnChg chg="mod">
          <ac:chgData name="Campbell, Newton H. (GSFC-B702)[EAST2]" userId="74056aab-798b-4b8f-94be-58c548b5b8c4" providerId="ADAL" clId="{ED6D1E61-1324-49D7-B141-5C02CD9F3C63}" dt="2022-05-19T01:05:50.383" v="284" actId="478"/>
          <ac:cxnSpMkLst>
            <pc:docMk/>
            <pc:sldMk cId="2728278070" sldId="273"/>
            <ac:cxnSpMk id="16" creationId="{47D12C5D-6926-2C48-81A0-358E42559F5E}"/>
          </ac:cxnSpMkLst>
        </pc:cxnChg>
      </pc:sldChg>
      <pc:sldChg chg="delSp mod">
        <pc:chgData name="Campbell, Newton H. (GSFC-B702)[EAST2]" userId="74056aab-798b-4b8f-94be-58c548b5b8c4" providerId="ADAL" clId="{ED6D1E61-1324-49D7-B141-5C02CD9F3C63}" dt="2022-05-19T00:57:43.077" v="7" actId="478"/>
        <pc:sldMkLst>
          <pc:docMk/>
          <pc:sldMk cId="0" sldId="275"/>
        </pc:sldMkLst>
        <pc:picChg chg="del">
          <ac:chgData name="Campbell, Newton H. (GSFC-B702)[EAST2]" userId="74056aab-798b-4b8f-94be-58c548b5b8c4" providerId="ADAL" clId="{ED6D1E61-1324-49D7-B141-5C02CD9F3C63}" dt="2022-05-19T00:57:43.077" v="7" actId="478"/>
          <ac:picMkLst>
            <pc:docMk/>
            <pc:sldMk cId="0" sldId="275"/>
            <ac:picMk id="362" creationId="{00000000-0000-0000-0000-000000000000}"/>
          </ac:picMkLst>
        </pc:picChg>
      </pc:sldChg>
      <pc:sldChg chg="delSp mod">
        <pc:chgData name="Campbell, Newton H. (GSFC-B702)[EAST2]" userId="74056aab-798b-4b8f-94be-58c548b5b8c4" providerId="ADAL" clId="{ED6D1E61-1324-49D7-B141-5C02CD9F3C63}" dt="2022-05-19T00:58:32.913" v="21" actId="478"/>
        <pc:sldMkLst>
          <pc:docMk/>
          <pc:sldMk cId="0" sldId="276"/>
        </pc:sldMkLst>
        <pc:picChg chg="del">
          <ac:chgData name="Campbell, Newton H. (GSFC-B702)[EAST2]" userId="74056aab-798b-4b8f-94be-58c548b5b8c4" providerId="ADAL" clId="{ED6D1E61-1324-49D7-B141-5C02CD9F3C63}" dt="2022-05-19T00:58:32.913" v="21" actId="478"/>
          <ac:picMkLst>
            <pc:docMk/>
            <pc:sldMk cId="0" sldId="276"/>
            <ac:picMk id="216" creationId="{00000000-0000-0000-0000-000000000000}"/>
          </ac:picMkLst>
        </pc:picChg>
      </pc:sldChg>
      <pc:sldChg chg="delSp modSp mod">
        <pc:chgData name="Campbell, Newton H. (GSFC-B702)[EAST2]" userId="74056aab-798b-4b8f-94be-58c548b5b8c4" providerId="ADAL" clId="{ED6D1E61-1324-49D7-B141-5C02CD9F3C63}" dt="2022-05-19T01:00:19.110" v="118" actId="15"/>
        <pc:sldMkLst>
          <pc:docMk/>
          <pc:sldMk cId="0" sldId="279"/>
        </pc:sldMkLst>
        <pc:spChg chg="mod">
          <ac:chgData name="Campbell, Newton H. (GSFC-B702)[EAST2]" userId="74056aab-798b-4b8f-94be-58c548b5b8c4" providerId="ADAL" clId="{ED6D1E61-1324-49D7-B141-5C02CD9F3C63}" dt="2022-05-19T00:59:57.568" v="115" actId="6549"/>
          <ac:spMkLst>
            <pc:docMk/>
            <pc:sldMk cId="0" sldId="279"/>
            <ac:spMk id="328" creationId="{00000000-0000-0000-0000-000000000000}"/>
          </ac:spMkLst>
        </pc:spChg>
        <pc:spChg chg="mod">
          <ac:chgData name="Campbell, Newton H. (GSFC-B702)[EAST2]" userId="74056aab-798b-4b8f-94be-58c548b5b8c4" providerId="ADAL" clId="{ED6D1E61-1324-49D7-B141-5C02CD9F3C63}" dt="2022-05-19T01:00:15.791" v="117" actId="15"/>
          <ac:spMkLst>
            <pc:docMk/>
            <pc:sldMk cId="0" sldId="279"/>
            <ac:spMk id="329" creationId="{00000000-0000-0000-0000-000000000000}"/>
          </ac:spMkLst>
        </pc:spChg>
        <pc:spChg chg="mod">
          <ac:chgData name="Campbell, Newton H. (GSFC-B702)[EAST2]" userId="74056aab-798b-4b8f-94be-58c548b5b8c4" providerId="ADAL" clId="{ED6D1E61-1324-49D7-B141-5C02CD9F3C63}" dt="2022-05-19T01:00:19.110" v="118" actId="15"/>
          <ac:spMkLst>
            <pc:docMk/>
            <pc:sldMk cId="0" sldId="279"/>
            <ac:spMk id="332" creationId="{00000000-0000-0000-0000-000000000000}"/>
          </ac:spMkLst>
        </pc:spChg>
        <pc:grpChg chg="del">
          <ac:chgData name="Campbell, Newton H. (GSFC-B702)[EAST2]" userId="74056aab-798b-4b8f-94be-58c548b5b8c4" providerId="ADAL" clId="{ED6D1E61-1324-49D7-B141-5C02CD9F3C63}" dt="2022-05-19T00:59:33.855" v="102" actId="478"/>
          <ac:grpSpMkLst>
            <pc:docMk/>
            <pc:sldMk cId="0" sldId="279"/>
            <ac:grpSpMk id="324" creationId="{00000000-0000-0000-0000-000000000000}"/>
          </ac:grpSpMkLst>
        </pc:grpChg>
        <pc:picChg chg="del">
          <ac:chgData name="Campbell, Newton H. (GSFC-B702)[EAST2]" userId="74056aab-798b-4b8f-94be-58c548b5b8c4" providerId="ADAL" clId="{ED6D1E61-1324-49D7-B141-5C02CD9F3C63}" dt="2022-05-19T00:59:52.327" v="114" actId="478"/>
          <ac:picMkLst>
            <pc:docMk/>
            <pc:sldMk cId="0" sldId="279"/>
            <ac:picMk id="320" creationId="{00000000-0000-0000-0000-000000000000}"/>
          </ac:picMkLst>
        </pc:picChg>
        <pc:picChg chg="del">
          <ac:chgData name="Campbell, Newton H. (GSFC-B702)[EAST2]" userId="74056aab-798b-4b8f-94be-58c548b5b8c4" providerId="ADAL" clId="{ED6D1E61-1324-49D7-B141-5C02CD9F3C63}" dt="2022-05-19T01:00:01.593" v="116" actId="478"/>
          <ac:picMkLst>
            <pc:docMk/>
            <pc:sldMk cId="0" sldId="279"/>
            <ac:picMk id="321" creationId="{00000000-0000-0000-0000-000000000000}"/>
          </ac:picMkLst>
        </pc:picChg>
        <pc:picChg chg="del">
          <ac:chgData name="Campbell, Newton H. (GSFC-B702)[EAST2]" userId="74056aab-798b-4b8f-94be-58c548b5b8c4" providerId="ADAL" clId="{ED6D1E61-1324-49D7-B141-5C02CD9F3C63}" dt="2022-05-19T01:00:01.593" v="116" actId="478"/>
          <ac:picMkLst>
            <pc:docMk/>
            <pc:sldMk cId="0" sldId="279"/>
            <ac:picMk id="322" creationId="{00000000-0000-0000-0000-000000000000}"/>
          </ac:picMkLst>
        </pc:picChg>
        <pc:picChg chg="del">
          <ac:chgData name="Campbell, Newton H. (GSFC-B702)[EAST2]" userId="74056aab-798b-4b8f-94be-58c548b5b8c4" providerId="ADAL" clId="{ED6D1E61-1324-49D7-B141-5C02CD9F3C63}" dt="2022-05-19T00:59:13.055" v="70" actId="478"/>
          <ac:picMkLst>
            <pc:docMk/>
            <pc:sldMk cId="0" sldId="279"/>
            <ac:picMk id="323" creationId="{00000000-0000-0000-0000-000000000000}"/>
          </ac:picMkLst>
        </pc:picChg>
        <pc:picChg chg="del">
          <ac:chgData name="Campbell, Newton H. (GSFC-B702)[EAST2]" userId="74056aab-798b-4b8f-94be-58c548b5b8c4" providerId="ADAL" clId="{ED6D1E61-1324-49D7-B141-5C02CD9F3C63}" dt="2022-05-19T00:59:13.055" v="70" actId="478"/>
          <ac:picMkLst>
            <pc:docMk/>
            <pc:sldMk cId="0" sldId="279"/>
            <ac:picMk id="330" creationId="{00000000-0000-0000-0000-000000000000}"/>
          </ac:picMkLst>
        </pc:picChg>
        <pc:picChg chg="del">
          <ac:chgData name="Campbell, Newton H. (GSFC-B702)[EAST2]" userId="74056aab-798b-4b8f-94be-58c548b5b8c4" providerId="ADAL" clId="{ED6D1E61-1324-49D7-B141-5C02CD9F3C63}" dt="2022-05-19T00:59:13.055" v="70" actId="478"/>
          <ac:picMkLst>
            <pc:docMk/>
            <pc:sldMk cId="0" sldId="279"/>
            <ac:picMk id="331" creationId="{00000000-0000-0000-0000-000000000000}"/>
          </ac:picMkLst>
        </pc:picChg>
        <pc:picChg chg="del">
          <ac:chgData name="Campbell, Newton H. (GSFC-B702)[EAST2]" userId="74056aab-798b-4b8f-94be-58c548b5b8c4" providerId="ADAL" clId="{ED6D1E61-1324-49D7-B141-5C02CD9F3C63}" dt="2022-05-19T00:59:13.055" v="70" actId="478"/>
          <ac:picMkLst>
            <pc:docMk/>
            <pc:sldMk cId="0" sldId="279"/>
            <ac:picMk id="333" creationId="{00000000-0000-0000-0000-000000000000}"/>
          </ac:picMkLst>
        </pc:picChg>
        <pc:picChg chg="del">
          <ac:chgData name="Campbell, Newton H. (GSFC-B702)[EAST2]" userId="74056aab-798b-4b8f-94be-58c548b5b8c4" providerId="ADAL" clId="{ED6D1E61-1324-49D7-B141-5C02CD9F3C63}" dt="2022-05-19T00:59:13.055" v="70" actId="478"/>
          <ac:picMkLst>
            <pc:docMk/>
            <pc:sldMk cId="0" sldId="279"/>
            <ac:picMk id="334" creationId="{00000000-0000-0000-0000-000000000000}"/>
          </ac:picMkLst>
        </pc:picChg>
        <pc:picChg chg="del">
          <ac:chgData name="Campbell, Newton H. (GSFC-B702)[EAST2]" userId="74056aab-798b-4b8f-94be-58c548b5b8c4" providerId="ADAL" clId="{ED6D1E61-1324-49D7-B141-5C02CD9F3C63}" dt="2022-05-19T00:57:46.570" v="8" actId="478"/>
          <ac:picMkLst>
            <pc:docMk/>
            <pc:sldMk cId="0" sldId="279"/>
            <ac:picMk id="335" creationId="{00000000-0000-0000-0000-000000000000}"/>
          </ac:picMkLst>
        </pc:picChg>
      </pc:sldChg>
      <pc:sldChg chg="delSp mod">
        <pc:chgData name="Campbell, Newton H. (GSFC-B702)[EAST2]" userId="74056aab-798b-4b8f-94be-58c548b5b8c4" providerId="ADAL" clId="{ED6D1E61-1324-49D7-B141-5C02CD9F3C63}" dt="2022-05-19T00:57:50.231" v="9" actId="478"/>
        <pc:sldMkLst>
          <pc:docMk/>
          <pc:sldMk cId="0" sldId="282"/>
        </pc:sldMkLst>
        <pc:picChg chg="del">
          <ac:chgData name="Campbell, Newton H. (GSFC-B702)[EAST2]" userId="74056aab-798b-4b8f-94be-58c548b5b8c4" providerId="ADAL" clId="{ED6D1E61-1324-49D7-B141-5C02CD9F3C63}" dt="2022-05-19T00:57:50.231" v="9" actId="478"/>
          <ac:picMkLst>
            <pc:docMk/>
            <pc:sldMk cId="0" sldId="282"/>
            <ac:picMk id="497" creationId="{00000000-0000-0000-0000-000000000000}"/>
          </ac:picMkLst>
        </pc:picChg>
      </pc:sldChg>
      <pc:sldChg chg="delSp mod">
        <pc:chgData name="Campbell, Newton H. (GSFC-B702)[EAST2]" userId="74056aab-798b-4b8f-94be-58c548b5b8c4" providerId="ADAL" clId="{ED6D1E61-1324-49D7-B141-5C02CD9F3C63}" dt="2022-05-19T00:57:59.951" v="14" actId="478"/>
        <pc:sldMkLst>
          <pc:docMk/>
          <pc:sldMk cId="0" sldId="290"/>
        </pc:sldMkLst>
        <pc:picChg chg="del">
          <ac:chgData name="Campbell, Newton H. (GSFC-B702)[EAST2]" userId="74056aab-798b-4b8f-94be-58c548b5b8c4" providerId="ADAL" clId="{ED6D1E61-1324-49D7-B141-5C02CD9F3C63}" dt="2022-05-19T00:57:59.951" v="14" actId="478"/>
          <ac:picMkLst>
            <pc:docMk/>
            <pc:sldMk cId="0" sldId="290"/>
            <ac:picMk id="580" creationId="{00000000-0000-0000-0000-000000000000}"/>
          </ac:picMkLst>
        </pc:picChg>
      </pc:sldChg>
      <pc:sldChg chg="delSp mod">
        <pc:chgData name="Campbell, Newton H. (GSFC-B702)[EAST2]" userId="74056aab-798b-4b8f-94be-58c548b5b8c4" providerId="ADAL" clId="{ED6D1E61-1324-49D7-B141-5C02CD9F3C63}" dt="2022-05-19T00:57:51.569" v="10" actId="478"/>
        <pc:sldMkLst>
          <pc:docMk/>
          <pc:sldMk cId="0" sldId="293"/>
        </pc:sldMkLst>
        <pc:picChg chg="del">
          <ac:chgData name="Campbell, Newton H. (GSFC-B702)[EAST2]" userId="74056aab-798b-4b8f-94be-58c548b5b8c4" providerId="ADAL" clId="{ED6D1E61-1324-49D7-B141-5C02CD9F3C63}" dt="2022-05-19T00:57:51.569" v="10" actId="478"/>
          <ac:picMkLst>
            <pc:docMk/>
            <pc:sldMk cId="0" sldId="293"/>
            <ac:picMk id="605" creationId="{00000000-0000-0000-0000-000000000000}"/>
          </ac:picMkLst>
        </pc:picChg>
      </pc:sldChg>
      <pc:sldChg chg="delSp mod">
        <pc:chgData name="Campbell, Newton H. (GSFC-B702)[EAST2]" userId="74056aab-798b-4b8f-94be-58c548b5b8c4" providerId="ADAL" clId="{ED6D1E61-1324-49D7-B141-5C02CD9F3C63}" dt="2022-05-19T00:57:58.159" v="13" actId="478"/>
        <pc:sldMkLst>
          <pc:docMk/>
          <pc:sldMk cId="0" sldId="294"/>
        </pc:sldMkLst>
        <pc:picChg chg="del">
          <ac:chgData name="Campbell, Newton H. (GSFC-B702)[EAST2]" userId="74056aab-798b-4b8f-94be-58c548b5b8c4" providerId="ADAL" clId="{ED6D1E61-1324-49D7-B141-5C02CD9F3C63}" dt="2022-05-19T00:57:58.159" v="13" actId="478"/>
          <ac:picMkLst>
            <pc:docMk/>
            <pc:sldMk cId="0" sldId="294"/>
            <ac:picMk id="614" creationId="{00000000-0000-0000-0000-000000000000}"/>
          </ac:picMkLst>
        </pc:picChg>
      </pc:sldChg>
      <pc:sldChg chg="delSp mod">
        <pc:chgData name="Campbell, Newton H. (GSFC-B702)[EAST2]" userId="74056aab-798b-4b8f-94be-58c548b5b8c4" providerId="ADAL" clId="{ED6D1E61-1324-49D7-B141-5C02CD9F3C63}" dt="2022-05-19T00:57:52.807" v="11" actId="478"/>
        <pc:sldMkLst>
          <pc:docMk/>
          <pc:sldMk cId="0" sldId="295"/>
        </pc:sldMkLst>
        <pc:picChg chg="del">
          <ac:chgData name="Campbell, Newton H. (GSFC-B702)[EAST2]" userId="74056aab-798b-4b8f-94be-58c548b5b8c4" providerId="ADAL" clId="{ED6D1E61-1324-49D7-B141-5C02CD9F3C63}" dt="2022-05-19T00:57:52.807" v="11" actId="478"/>
          <ac:picMkLst>
            <pc:docMk/>
            <pc:sldMk cId="0" sldId="295"/>
            <ac:picMk id="623" creationId="{00000000-0000-0000-0000-000000000000}"/>
          </ac:picMkLst>
        </pc:picChg>
      </pc:sldChg>
      <pc:sldChg chg="delSp mod">
        <pc:chgData name="Campbell, Newton H. (GSFC-B702)[EAST2]" userId="74056aab-798b-4b8f-94be-58c548b5b8c4" providerId="ADAL" clId="{ED6D1E61-1324-49D7-B141-5C02CD9F3C63}" dt="2022-05-19T00:57:54.671" v="12" actId="478"/>
        <pc:sldMkLst>
          <pc:docMk/>
          <pc:sldMk cId="0" sldId="296"/>
        </pc:sldMkLst>
        <pc:picChg chg="del">
          <ac:chgData name="Campbell, Newton H. (GSFC-B702)[EAST2]" userId="74056aab-798b-4b8f-94be-58c548b5b8c4" providerId="ADAL" clId="{ED6D1E61-1324-49D7-B141-5C02CD9F3C63}" dt="2022-05-19T00:57:54.671" v="12" actId="478"/>
          <ac:picMkLst>
            <pc:docMk/>
            <pc:sldMk cId="0" sldId="296"/>
            <ac:picMk id="633" creationId="{00000000-0000-0000-0000-000000000000}"/>
          </ac:picMkLst>
        </pc:picChg>
      </pc:sldChg>
      <pc:sldChg chg="addSp delSp modSp mod">
        <pc:chgData name="Campbell, Newton H. (GSFC-B702)[EAST2]" userId="74056aab-798b-4b8f-94be-58c548b5b8c4" providerId="ADAL" clId="{ED6D1E61-1324-49D7-B141-5C02CD9F3C63}" dt="2022-05-19T01:02:05.727" v="198" actId="1076"/>
        <pc:sldMkLst>
          <pc:docMk/>
          <pc:sldMk cId="522316606" sldId="299"/>
        </pc:sldMkLst>
        <pc:spChg chg="add mod">
          <ac:chgData name="Campbell, Newton H. (GSFC-B702)[EAST2]" userId="74056aab-798b-4b8f-94be-58c548b5b8c4" providerId="ADAL" clId="{ED6D1E61-1324-49D7-B141-5C02CD9F3C63}" dt="2022-05-19T01:01:33.791" v="173" actId="1076"/>
          <ac:spMkLst>
            <pc:docMk/>
            <pc:sldMk cId="522316606" sldId="299"/>
            <ac:spMk id="2" creationId="{00D0E480-3E02-4E36-A47C-ACCD143937F6}"/>
          </ac:spMkLst>
        </pc:spChg>
        <pc:spChg chg="add mod">
          <ac:chgData name="Campbell, Newton H. (GSFC-B702)[EAST2]" userId="74056aab-798b-4b8f-94be-58c548b5b8c4" providerId="ADAL" clId="{ED6D1E61-1324-49D7-B141-5C02CD9F3C63}" dt="2022-05-19T01:02:05.727" v="198" actId="1076"/>
          <ac:spMkLst>
            <pc:docMk/>
            <pc:sldMk cId="522316606" sldId="299"/>
            <ac:spMk id="24" creationId="{4A0D8B96-528F-4ED0-A5C4-6E2FA6370CDB}"/>
          </ac:spMkLst>
        </pc:spChg>
        <pc:picChg chg="del">
          <ac:chgData name="Campbell, Newton H. (GSFC-B702)[EAST2]" userId="74056aab-798b-4b8f-94be-58c548b5b8c4" providerId="ADAL" clId="{ED6D1E61-1324-49D7-B141-5C02CD9F3C63}" dt="2022-05-19T01:01:39.767" v="174" actId="478"/>
          <ac:picMkLst>
            <pc:docMk/>
            <pc:sldMk cId="522316606" sldId="299"/>
            <ac:picMk id="15" creationId="{5E488A0C-0122-B04B-A2F0-625F42BD32A8}"/>
          </ac:picMkLst>
        </pc:picChg>
        <pc:picChg chg="del">
          <ac:chgData name="Campbell, Newton H. (GSFC-B702)[EAST2]" userId="74056aab-798b-4b8f-94be-58c548b5b8c4" providerId="ADAL" clId="{ED6D1E61-1324-49D7-B141-5C02CD9F3C63}" dt="2022-05-19T01:01:10.167" v="131" actId="478"/>
          <ac:picMkLst>
            <pc:docMk/>
            <pc:sldMk cId="522316606" sldId="299"/>
            <ac:picMk id="17" creationId="{2D670417-9737-B240-ACFA-5276DA8E2BEA}"/>
          </ac:picMkLst>
        </pc:picChg>
      </pc:sldChg>
      <pc:sldMasterChg chg="delSp modSp">
        <pc:chgData name="Campbell, Newton H. (GSFC-B702)[EAST2]" userId="74056aab-798b-4b8f-94be-58c548b5b8c4" providerId="ADAL" clId="{ED6D1E61-1324-49D7-B141-5C02CD9F3C63}" dt="2022-05-19T00:56:47.992" v="5" actId="1076"/>
        <pc:sldMasterMkLst>
          <pc:docMk/>
          <pc:sldMasterMk cId="3907685061" sldId="2147483690"/>
        </pc:sldMasterMkLst>
        <pc:picChg chg="del mod">
          <ac:chgData name="Campbell, Newton H. (GSFC-B702)[EAST2]" userId="74056aab-798b-4b8f-94be-58c548b5b8c4" providerId="ADAL" clId="{ED6D1E61-1324-49D7-B141-5C02CD9F3C63}" dt="2022-05-19T00:56:40.313" v="2" actId="478"/>
          <ac:picMkLst>
            <pc:docMk/>
            <pc:sldMasterMk cId="3907685061" sldId="2147483690"/>
            <ac:picMk id="7" creationId="{00000000-0000-0000-0000-000000000000}"/>
          </ac:picMkLst>
        </pc:picChg>
        <pc:picChg chg="del">
          <ac:chgData name="Campbell, Newton H. (GSFC-B702)[EAST2]" userId="74056aab-798b-4b8f-94be-58c548b5b8c4" providerId="ADAL" clId="{ED6D1E61-1324-49D7-B141-5C02CD9F3C63}" dt="2022-05-19T00:56:39.384" v="0" actId="478"/>
          <ac:picMkLst>
            <pc:docMk/>
            <pc:sldMasterMk cId="3907685061" sldId="2147483690"/>
            <ac:picMk id="9" creationId="{00000000-0000-0000-0000-000000000000}"/>
          </ac:picMkLst>
        </pc:picChg>
        <pc:picChg chg="mod">
          <ac:chgData name="Campbell, Newton H. (GSFC-B702)[EAST2]" userId="74056aab-798b-4b8f-94be-58c548b5b8c4" providerId="ADAL" clId="{ED6D1E61-1324-49D7-B141-5C02CD9F3C63}" dt="2022-05-19T00:56:42.625" v="4" actId="1076"/>
          <ac:picMkLst>
            <pc:docMk/>
            <pc:sldMasterMk cId="3907685061" sldId="2147483690"/>
            <ac:picMk id="1026" creationId="{00000000-0000-0000-0000-000000000000}"/>
          </ac:picMkLst>
        </pc:picChg>
        <pc:picChg chg="mod">
          <ac:chgData name="Campbell, Newton H. (GSFC-B702)[EAST2]" userId="74056aab-798b-4b8f-94be-58c548b5b8c4" providerId="ADAL" clId="{ED6D1E61-1324-49D7-B141-5C02CD9F3C63}" dt="2022-05-19T00:56:47.992" v="5" actId="1076"/>
          <ac:picMkLst>
            <pc:docMk/>
            <pc:sldMasterMk cId="3907685061" sldId="2147483690"/>
            <ac:picMk id="2050" creationId="{00000000-0000-0000-0000-000000000000}"/>
          </ac:picMkLst>
        </pc:picChg>
      </pc:sldMasterChg>
      <pc:sldMasterChg chg="delSp mod">
        <pc:chgData name="Campbell, Newton H. (GSFC-B702)[EAST2]" userId="74056aab-798b-4b8f-94be-58c548b5b8c4" providerId="ADAL" clId="{ED6D1E61-1324-49D7-B141-5C02CD9F3C63}" dt="2022-05-19T00:56:56.487" v="6" actId="478"/>
        <pc:sldMasterMkLst>
          <pc:docMk/>
          <pc:sldMasterMk cId="575928283" sldId="2147483710"/>
        </pc:sldMasterMkLst>
        <pc:picChg chg="del">
          <ac:chgData name="Campbell, Newton H. (GSFC-B702)[EAST2]" userId="74056aab-798b-4b8f-94be-58c548b5b8c4" providerId="ADAL" clId="{ED6D1E61-1324-49D7-B141-5C02CD9F3C63}" dt="2022-05-19T00:56:56.487" v="6" actId="478"/>
          <ac:picMkLst>
            <pc:docMk/>
            <pc:sldMasterMk cId="575928283" sldId="2147483710"/>
            <ac:picMk id="17" creationId="{00000000-0000-0000-0000-000000000000}"/>
          </ac:picMkLst>
        </pc:picChg>
        <pc:picChg chg="del">
          <ac:chgData name="Campbell, Newton H. (GSFC-B702)[EAST2]" userId="74056aab-798b-4b8f-94be-58c548b5b8c4" providerId="ADAL" clId="{ED6D1E61-1324-49D7-B141-5C02CD9F3C63}" dt="2022-05-19T00:56:56.487" v="6" actId="478"/>
          <ac:picMkLst>
            <pc:docMk/>
            <pc:sldMasterMk cId="575928283" sldId="2147483710"/>
            <ac:picMk id="18" creationId="{00000000-0000-0000-0000-000000000000}"/>
          </ac:picMkLst>
        </pc:pic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4E216C-997A-40E5-860F-FD8E5BDF1DA8}"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510667E-E57A-4112-A8FB-C4D1328369CE}">
      <dgm:prSet phldrT="[Text]"/>
      <dgm:spPr/>
      <dgm:t>
        <a:bodyPr/>
        <a:lstStyle/>
        <a:p>
          <a:pPr>
            <a:lnSpc>
              <a:spcPct val="100000"/>
            </a:lnSpc>
          </a:pPr>
          <a:r>
            <a:rPr lang="en-US" dirty="0"/>
            <a:t>Cross-Validate Open-Source Reef Databases</a:t>
          </a:r>
        </a:p>
      </dgm:t>
    </dgm:pt>
    <dgm:pt modelId="{D9AD3065-EF3C-493A-BFF6-3BAAD3D3D9FE}" type="parTrans" cxnId="{283C39B6-E68B-4E1A-AFAB-3F6320032D21}">
      <dgm:prSet/>
      <dgm:spPr/>
      <dgm:t>
        <a:bodyPr/>
        <a:lstStyle/>
        <a:p>
          <a:endParaRPr lang="en-US"/>
        </a:p>
      </dgm:t>
    </dgm:pt>
    <dgm:pt modelId="{0F415808-616B-421A-BCD0-6613BBC94D05}" type="sibTrans" cxnId="{283C39B6-E68B-4E1A-AFAB-3F6320032D21}">
      <dgm:prSet/>
      <dgm:spPr/>
      <dgm:t>
        <a:bodyPr/>
        <a:lstStyle/>
        <a:p>
          <a:pPr>
            <a:lnSpc>
              <a:spcPct val="100000"/>
            </a:lnSpc>
          </a:pPr>
          <a:endParaRPr lang="en-US"/>
        </a:p>
      </dgm:t>
    </dgm:pt>
    <dgm:pt modelId="{0A5297F0-30A9-40FD-8C63-CE4775544AC4}">
      <dgm:prSet phldrT="[Text]"/>
      <dgm:spPr/>
      <dgm:t>
        <a:bodyPr/>
        <a:lstStyle/>
        <a:p>
          <a:pPr>
            <a:lnSpc>
              <a:spcPct val="100000"/>
            </a:lnSpc>
          </a:pPr>
          <a:r>
            <a:rPr lang="en-US" dirty="0"/>
            <a:t>Time-Align and Geo-Align with Corresponding CALIPSO Data</a:t>
          </a:r>
        </a:p>
      </dgm:t>
    </dgm:pt>
    <dgm:pt modelId="{475FB41C-1A97-438E-8639-54AE789838ED}" type="parTrans" cxnId="{23A7B8FA-04F8-4329-8C16-1E8851F761E4}">
      <dgm:prSet/>
      <dgm:spPr/>
      <dgm:t>
        <a:bodyPr/>
        <a:lstStyle/>
        <a:p>
          <a:endParaRPr lang="en-US"/>
        </a:p>
      </dgm:t>
    </dgm:pt>
    <dgm:pt modelId="{AED08B47-4795-4264-A40A-3A49E83D979E}" type="sibTrans" cxnId="{23A7B8FA-04F8-4329-8C16-1E8851F761E4}">
      <dgm:prSet/>
      <dgm:spPr/>
      <dgm:t>
        <a:bodyPr/>
        <a:lstStyle/>
        <a:p>
          <a:pPr>
            <a:lnSpc>
              <a:spcPct val="100000"/>
            </a:lnSpc>
          </a:pPr>
          <a:endParaRPr lang="en-US"/>
        </a:p>
      </dgm:t>
    </dgm:pt>
    <dgm:pt modelId="{C7F7265B-A5B7-4E29-8BA5-17060FAB8A57}">
      <dgm:prSet phldrT="[Text]"/>
      <dgm:spPr/>
      <dgm:t>
        <a:bodyPr/>
        <a:lstStyle/>
        <a:p>
          <a:pPr>
            <a:lnSpc>
              <a:spcPct val="100000"/>
            </a:lnSpc>
          </a:pPr>
          <a:r>
            <a:rPr lang="en-US" dirty="0"/>
            <a:t>Correlate imagery backscatter with state of Coral in observed global regions</a:t>
          </a:r>
        </a:p>
      </dgm:t>
    </dgm:pt>
    <dgm:pt modelId="{EB7486D3-AEC8-42B8-939D-A2F555D76769}" type="parTrans" cxnId="{95B1AF29-5F6B-42A1-A443-730CE1EB0A36}">
      <dgm:prSet/>
      <dgm:spPr/>
      <dgm:t>
        <a:bodyPr/>
        <a:lstStyle/>
        <a:p>
          <a:endParaRPr lang="en-US"/>
        </a:p>
      </dgm:t>
    </dgm:pt>
    <dgm:pt modelId="{8E88B5F1-2D71-445D-B6BF-649E413D06F6}" type="sibTrans" cxnId="{95B1AF29-5F6B-42A1-A443-730CE1EB0A36}">
      <dgm:prSet/>
      <dgm:spPr/>
      <dgm:t>
        <a:bodyPr/>
        <a:lstStyle/>
        <a:p>
          <a:pPr>
            <a:lnSpc>
              <a:spcPct val="100000"/>
            </a:lnSpc>
          </a:pPr>
          <a:endParaRPr lang="en-US"/>
        </a:p>
      </dgm:t>
    </dgm:pt>
    <dgm:pt modelId="{93A3DB0F-3DEA-451B-BFEA-1000A3A1DC51}">
      <dgm:prSet phldrT="[Text]"/>
      <dgm:spPr/>
      <dgm:t>
        <a:bodyPr/>
        <a:lstStyle/>
        <a:p>
          <a:pPr>
            <a:lnSpc>
              <a:spcPct val="100000"/>
            </a:lnSpc>
          </a:pPr>
          <a:r>
            <a:rPr lang="en-US" dirty="0"/>
            <a:t>Interpret trends in known global region based on backscatter alone</a:t>
          </a:r>
        </a:p>
      </dgm:t>
    </dgm:pt>
    <dgm:pt modelId="{960A8908-96FE-431B-A4EE-A68E97F575D5}" type="parTrans" cxnId="{DE0ACA1A-13BC-49F0-883F-D6CE56241FB4}">
      <dgm:prSet/>
      <dgm:spPr/>
      <dgm:t>
        <a:bodyPr/>
        <a:lstStyle/>
        <a:p>
          <a:endParaRPr lang="en-US"/>
        </a:p>
      </dgm:t>
    </dgm:pt>
    <dgm:pt modelId="{FF80A501-F03B-443B-9022-9296868093E2}" type="sibTrans" cxnId="{DE0ACA1A-13BC-49F0-883F-D6CE56241FB4}">
      <dgm:prSet/>
      <dgm:spPr/>
      <dgm:t>
        <a:bodyPr/>
        <a:lstStyle/>
        <a:p>
          <a:endParaRPr lang="en-US"/>
        </a:p>
      </dgm:t>
    </dgm:pt>
    <dgm:pt modelId="{9FEACA61-38C9-4125-A10A-D8D670BDF181}" type="pres">
      <dgm:prSet presAssocID="{774E216C-997A-40E5-860F-FD8E5BDF1DA8}" presName="root" presStyleCnt="0">
        <dgm:presLayoutVars>
          <dgm:dir/>
          <dgm:resizeHandles val="exact"/>
        </dgm:presLayoutVars>
      </dgm:prSet>
      <dgm:spPr/>
    </dgm:pt>
    <dgm:pt modelId="{A695CF2A-26DF-4EA2-936F-4E34CD97E3F7}" type="pres">
      <dgm:prSet presAssocID="{774E216C-997A-40E5-860F-FD8E5BDF1DA8}" presName="container" presStyleCnt="0">
        <dgm:presLayoutVars>
          <dgm:dir/>
          <dgm:resizeHandles val="exact"/>
        </dgm:presLayoutVars>
      </dgm:prSet>
      <dgm:spPr/>
    </dgm:pt>
    <dgm:pt modelId="{400E449B-FC75-4C6E-8688-9DADB5777E78}" type="pres">
      <dgm:prSet presAssocID="{E510667E-E57A-4112-A8FB-C4D1328369CE}" presName="compNode" presStyleCnt="0"/>
      <dgm:spPr/>
    </dgm:pt>
    <dgm:pt modelId="{CE126996-A2CB-4278-82E8-6165B30DB157}" type="pres">
      <dgm:prSet presAssocID="{E510667E-E57A-4112-A8FB-C4D1328369CE}" presName="iconBgRect" presStyleLbl="bgShp" presStyleIdx="0" presStyleCnt="4"/>
      <dgm:spPr/>
    </dgm:pt>
    <dgm:pt modelId="{FB7A9752-D577-4F27-B94C-00FC543C0CED}" type="pres">
      <dgm:prSet presAssocID="{E510667E-E57A-4112-A8FB-C4D1328369C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reath"/>
        </a:ext>
      </dgm:extLst>
    </dgm:pt>
    <dgm:pt modelId="{C48F4DF5-C67B-4A8A-BC4A-ECCF9A41BA79}" type="pres">
      <dgm:prSet presAssocID="{E510667E-E57A-4112-A8FB-C4D1328369CE}" presName="spaceRect" presStyleCnt="0"/>
      <dgm:spPr/>
    </dgm:pt>
    <dgm:pt modelId="{9F18BF5A-EB19-4355-86FF-F83CDAD13E9D}" type="pres">
      <dgm:prSet presAssocID="{E510667E-E57A-4112-A8FB-C4D1328369CE}" presName="textRect" presStyleLbl="revTx" presStyleIdx="0" presStyleCnt="4">
        <dgm:presLayoutVars>
          <dgm:chMax val="1"/>
          <dgm:chPref val="1"/>
        </dgm:presLayoutVars>
      </dgm:prSet>
      <dgm:spPr/>
    </dgm:pt>
    <dgm:pt modelId="{B6BEA35D-32CD-4C53-A18B-487313A8E4EA}" type="pres">
      <dgm:prSet presAssocID="{0F415808-616B-421A-BCD0-6613BBC94D05}" presName="sibTrans" presStyleLbl="sibTrans2D1" presStyleIdx="0" presStyleCnt="0"/>
      <dgm:spPr/>
    </dgm:pt>
    <dgm:pt modelId="{8A0A21EF-4998-45D4-AF9B-C248523FC021}" type="pres">
      <dgm:prSet presAssocID="{0A5297F0-30A9-40FD-8C63-CE4775544AC4}" presName="compNode" presStyleCnt="0"/>
      <dgm:spPr/>
    </dgm:pt>
    <dgm:pt modelId="{4DB11D13-522B-42C3-B55C-8182B04E074C}" type="pres">
      <dgm:prSet presAssocID="{0A5297F0-30A9-40FD-8C63-CE4775544AC4}" presName="iconBgRect" presStyleLbl="bgShp" presStyleIdx="1" presStyleCnt="4"/>
      <dgm:spPr/>
    </dgm:pt>
    <dgm:pt modelId="{EF22A898-3EA7-4B86-A6F5-01F56A454DF6}" type="pres">
      <dgm:prSet presAssocID="{0A5297F0-30A9-40FD-8C63-CE4775544AC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53D52AC2-F911-42B3-B388-81C8A6B59BE8}" type="pres">
      <dgm:prSet presAssocID="{0A5297F0-30A9-40FD-8C63-CE4775544AC4}" presName="spaceRect" presStyleCnt="0"/>
      <dgm:spPr/>
    </dgm:pt>
    <dgm:pt modelId="{1D93EE7B-2B4D-4294-9C8D-9276E9DD2EDE}" type="pres">
      <dgm:prSet presAssocID="{0A5297F0-30A9-40FD-8C63-CE4775544AC4}" presName="textRect" presStyleLbl="revTx" presStyleIdx="1" presStyleCnt="4">
        <dgm:presLayoutVars>
          <dgm:chMax val="1"/>
          <dgm:chPref val="1"/>
        </dgm:presLayoutVars>
      </dgm:prSet>
      <dgm:spPr/>
    </dgm:pt>
    <dgm:pt modelId="{42CEDB41-15A8-45BD-8434-17B1A48EA442}" type="pres">
      <dgm:prSet presAssocID="{AED08B47-4795-4264-A40A-3A49E83D979E}" presName="sibTrans" presStyleLbl="sibTrans2D1" presStyleIdx="0" presStyleCnt="0"/>
      <dgm:spPr/>
    </dgm:pt>
    <dgm:pt modelId="{8B5C0115-9C93-4FD4-9417-9ABBECFE3CEF}" type="pres">
      <dgm:prSet presAssocID="{C7F7265B-A5B7-4E29-8BA5-17060FAB8A57}" presName="compNode" presStyleCnt="0"/>
      <dgm:spPr/>
    </dgm:pt>
    <dgm:pt modelId="{A5823957-CA03-4B6B-A246-9C08476770E8}" type="pres">
      <dgm:prSet presAssocID="{C7F7265B-A5B7-4E29-8BA5-17060FAB8A57}" presName="iconBgRect" presStyleLbl="bgShp" presStyleIdx="2" presStyleCnt="4"/>
      <dgm:spPr/>
    </dgm:pt>
    <dgm:pt modelId="{3F3D59A2-BB13-45DC-AC0F-E49F63B90FFB}" type="pres">
      <dgm:prSet presAssocID="{C7F7265B-A5B7-4E29-8BA5-17060FAB8A5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sh"/>
        </a:ext>
      </dgm:extLst>
    </dgm:pt>
    <dgm:pt modelId="{004E99BA-3EA9-4977-AFC0-9A6F97766F92}" type="pres">
      <dgm:prSet presAssocID="{C7F7265B-A5B7-4E29-8BA5-17060FAB8A57}" presName="spaceRect" presStyleCnt="0"/>
      <dgm:spPr/>
    </dgm:pt>
    <dgm:pt modelId="{E48E2BD3-8F95-4E35-A970-CE630F893703}" type="pres">
      <dgm:prSet presAssocID="{C7F7265B-A5B7-4E29-8BA5-17060FAB8A57}" presName="textRect" presStyleLbl="revTx" presStyleIdx="2" presStyleCnt="4">
        <dgm:presLayoutVars>
          <dgm:chMax val="1"/>
          <dgm:chPref val="1"/>
        </dgm:presLayoutVars>
      </dgm:prSet>
      <dgm:spPr/>
    </dgm:pt>
    <dgm:pt modelId="{EECFF7FF-39CE-4065-8B01-911498E74CF4}" type="pres">
      <dgm:prSet presAssocID="{8E88B5F1-2D71-445D-B6BF-649E413D06F6}" presName="sibTrans" presStyleLbl="sibTrans2D1" presStyleIdx="0" presStyleCnt="0"/>
      <dgm:spPr/>
    </dgm:pt>
    <dgm:pt modelId="{6C8CB470-5AD4-4FDE-8AAA-39F8F0373E34}" type="pres">
      <dgm:prSet presAssocID="{93A3DB0F-3DEA-451B-BFEA-1000A3A1DC51}" presName="compNode" presStyleCnt="0"/>
      <dgm:spPr/>
    </dgm:pt>
    <dgm:pt modelId="{CBD021CF-AF4A-4640-BA48-BCFAADE37C70}" type="pres">
      <dgm:prSet presAssocID="{93A3DB0F-3DEA-451B-BFEA-1000A3A1DC51}" presName="iconBgRect" presStyleLbl="bgShp" presStyleIdx="3" presStyleCnt="4"/>
      <dgm:spPr/>
    </dgm:pt>
    <dgm:pt modelId="{A1AA6645-F2B1-4D78-97A4-E7FB0AEBD54B}" type="pres">
      <dgm:prSet presAssocID="{93A3DB0F-3DEA-451B-BFEA-1000A3A1DC5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arth Globe Americas"/>
        </a:ext>
      </dgm:extLst>
    </dgm:pt>
    <dgm:pt modelId="{8A841C04-38E8-438A-97FB-D684134AF75B}" type="pres">
      <dgm:prSet presAssocID="{93A3DB0F-3DEA-451B-BFEA-1000A3A1DC51}" presName="spaceRect" presStyleCnt="0"/>
      <dgm:spPr/>
    </dgm:pt>
    <dgm:pt modelId="{CB3EA8C1-5DCE-4542-BCCF-B1BF317E2886}" type="pres">
      <dgm:prSet presAssocID="{93A3DB0F-3DEA-451B-BFEA-1000A3A1DC51}" presName="textRect" presStyleLbl="revTx" presStyleIdx="3" presStyleCnt="4">
        <dgm:presLayoutVars>
          <dgm:chMax val="1"/>
          <dgm:chPref val="1"/>
        </dgm:presLayoutVars>
      </dgm:prSet>
      <dgm:spPr/>
    </dgm:pt>
  </dgm:ptLst>
  <dgm:cxnLst>
    <dgm:cxn modelId="{D0430407-E4C5-4660-AAEB-922836991FDF}" type="presOf" srcId="{774E216C-997A-40E5-860F-FD8E5BDF1DA8}" destId="{9FEACA61-38C9-4125-A10A-D8D670BDF181}" srcOrd="0" destOrd="0" presId="urn:microsoft.com/office/officeart/2018/2/layout/IconCircleList"/>
    <dgm:cxn modelId="{DE0ACA1A-13BC-49F0-883F-D6CE56241FB4}" srcId="{774E216C-997A-40E5-860F-FD8E5BDF1DA8}" destId="{93A3DB0F-3DEA-451B-BFEA-1000A3A1DC51}" srcOrd="3" destOrd="0" parTransId="{960A8908-96FE-431B-A4EE-A68E97F575D5}" sibTransId="{FF80A501-F03B-443B-9022-9296868093E2}"/>
    <dgm:cxn modelId="{21D53127-7BA2-4C23-9D06-A590A4A4C808}" type="presOf" srcId="{E510667E-E57A-4112-A8FB-C4D1328369CE}" destId="{9F18BF5A-EB19-4355-86FF-F83CDAD13E9D}" srcOrd="0" destOrd="0" presId="urn:microsoft.com/office/officeart/2018/2/layout/IconCircleList"/>
    <dgm:cxn modelId="{95B1AF29-5F6B-42A1-A443-730CE1EB0A36}" srcId="{774E216C-997A-40E5-860F-FD8E5BDF1DA8}" destId="{C7F7265B-A5B7-4E29-8BA5-17060FAB8A57}" srcOrd="2" destOrd="0" parTransId="{EB7486D3-AEC8-42B8-939D-A2F555D76769}" sibTransId="{8E88B5F1-2D71-445D-B6BF-649E413D06F6}"/>
    <dgm:cxn modelId="{6F9C333C-0985-48C7-AF0E-ADCFA0A24D48}" type="presOf" srcId="{AED08B47-4795-4264-A40A-3A49E83D979E}" destId="{42CEDB41-15A8-45BD-8434-17B1A48EA442}" srcOrd="0" destOrd="0" presId="urn:microsoft.com/office/officeart/2018/2/layout/IconCircleList"/>
    <dgm:cxn modelId="{484C886D-A3A3-4E8A-AC2D-3E8DACC78D3F}" type="presOf" srcId="{0A5297F0-30A9-40FD-8C63-CE4775544AC4}" destId="{1D93EE7B-2B4D-4294-9C8D-9276E9DD2EDE}" srcOrd="0" destOrd="0" presId="urn:microsoft.com/office/officeart/2018/2/layout/IconCircleList"/>
    <dgm:cxn modelId="{DC981655-1081-4052-B0D4-8C354D7AE60E}" type="presOf" srcId="{0F415808-616B-421A-BCD0-6613BBC94D05}" destId="{B6BEA35D-32CD-4C53-A18B-487313A8E4EA}" srcOrd="0" destOrd="0" presId="urn:microsoft.com/office/officeart/2018/2/layout/IconCircleList"/>
    <dgm:cxn modelId="{1B24F380-C198-4BF2-A859-0A7F19D97E02}" type="presOf" srcId="{C7F7265B-A5B7-4E29-8BA5-17060FAB8A57}" destId="{E48E2BD3-8F95-4E35-A970-CE630F893703}" srcOrd="0" destOrd="0" presId="urn:microsoft.com/office/officeart/2018/2/layout/IconCircleList"/>
    <dgm:cxn modelId="{675C14B2-A126-42FE-AF04-3F343018C545}" type="presOf" srcId="{93A3DB0F-3DEA-451B-BFEA-1000A3A1DC51}" destId="{CB3EA8C1-5DCE-4542-BCCF-B1BF317E2886}" srcOrd="0" destOrd="0" presId="urn:microsoft.com/office/officeart/2018/2/layout/IconCircleList"/>
    <dgm:cxn modelId="{283C39B6-E68B-4E1A-AFAB-3F6320032D21}" srcId="{774E216C-997A-40E5-860F-FD8E5BDF1DA8}" destId="{E510667E-E57A-4112-A8FB-C4D1328369CE}" srcOrd="0" destOrd="0" parTransId="{D9AD3065-EF3C-493A-BFF6-3BAAD3D3D9FE}" sibTransId="{0F415808-616B-421A-BCD0-6613BBC94D05}"/>
    <dgm:cxn modelId="{56B875C7-C343-4C53-BF52-E08BB38AFD63}" type="presOf" srcId="{8E88B5F1-2D71-445D-B6BF-649E413D06F6}" destId="{EECFF7FF-39CE-4065-8B01-911498E74CF4}" srcOrd="0" destOrd="0" presId="urn:microsoft.com/office/officeart/2018/2/layout/IconCircleList"/>
    <dgm:cxn modelId="{23A7B8FA-04F8-4329-8C16-1E8851F761E4}" srcId="{774E216C-997A-40E5-860F-FD8E5BDF1DA8}" destId="{0A5297F0-30A9-40FD-8C63-CE4775544AC4}" srcOrd="1" destOrd="0" parTransId="{475FB41C-1A97-438E-8639-54AE789838ED}" sibTransId="{AED08B47-4795-4264-A40A-3A49E83D979E}"/>
    <dgm:cxn modelId="{58E5B2B9-47E3-4CF0-BA17-D47CCA6B6134}" type="presParOf" srcId="{9FEACA61-38C9-4125-A10A-D8D670BDF181}" destId="{A695CF2A-26DF-4EA2-936F-4E34CD97E3F7}" srcOrd="0" destOrd="0" presId="urn:microsoft.com/office/officeart/2018/2/layout/IconCircleList"/>
    <dgm:cxn modelId="{7F57DAFD-DB7F-4D53-8A36-C8B8F0360C15}" type="presParOf" srcId="{A695CF2A-26DF-4EA2-936F-4E34CD97E3F7}" destId="{400E449B-FC75-4C6E-8688-9DADB5777E78}" srcOrd="0" destOrd="0" presId="urn:microsoft.com/office/officeart/2018/2/layout/IconCircleList"/>
    <dgm:cxn modelId="{ABB6CACE-35C0-4001-B784-9B1D1B1052F4}" type="presParOf" srcId="{400E449B-FC75-4C6E-8688-9DADB5777E78}" destId="{CE126996-A2CB-4278-82E8-6165B30DB157}" srcOrd="0" destOrd="0" presId="urn:microsoft.com/office/officeart/2018/2/layout/IconCircleList"/>
    <dgm:cxn modelId="{9BAEC594-1BB8-476D-96F4-1C368F854C9B}" type="presParOf" srcId="{400E449B-FC75-4C6E-8688-9DADB5777E78}" destId="{FB7A9752-D577-4F27-B94C-00FC543C0CED}" srcOrd="1" destOrd="0" presId="urn:microsoft.com/office/officeart/2018/2/layout/IconCircleList"/>
    <dgm:cxn modelId="{44FCF9A2-45E3-440D-B155-FC31F313353D}" type="presParOf" srcId="{400E449B-FC75-4C6E-8688-9DADB5777E78}" destId="{C48F4DF5-C67B-4A8A-BC4A-ECCF9A41BA79}" srcOrd="2" destOrd="0" presId="urn:microsoft.com/office/officeart/2018/2/layout/IconCircleList"/>
    <dgm:cxn modelId="{62587150-0E7B-4047-9C73-4149629FE11B}" type="presParOf" srcId="{400E449B-FC75-4C6E-8688-9DADB5777E78}" destId="{9F18BF5A-EB19-4355-86FF-F83CDAD13E9D}" srcOrd="3" destOrd="0" presId="urn:microsoft.com/office/officeart/2018/2/layout/IconCircleList"/>
    <dgm:cxn modelId="{15908076-06AD-4028-A0E9-ECF6039E1CAA}" type="presParOf" srcId="{A695CF2A-26DF-4EA2-936F-4E34CD97E3F7}" destId="{B6BEA35D-32CD-4C53-A18B-487313A8E4EA}" srcOrd="1" destOrd="0" presId="urn:microsoft.com/office/officeart/2018/2/layout/IconCircleList"/>
    <dgm:cxn modelId="{2ACDE6A6-BA76-40AC-B93C-8AD48325FF5C}" type="presParOf" srcId="{A695CF2A-26DF-4EA2-936F-4E34CD97E3F7}" destId="{8A0A21EF-4998-45D4-AF9B-C248523FC021}" srcOrd="2" destOrd="0" presId="urn:microsoft.com/office/officeart/2018/2/layout/IconCircleList"/>
    <dgm:cxn modelId="{DF5890F7-EE29-4C3B-AA5E-082A93EE617B}" type="presParOf" srcId="{8A0A21EF-4998-45D4-AF9B-C248523FC021}" destId="{4DB11D13-522B-42C3-B55C-8182B04E074C}" srcOrd="0" destOrd="0" presId="urn:microsoft.com/office/officeart/2018/2/layout/IconCircleList"/>
    <dgm:cxn modelId="{4C0C984E-46FD-4C98-BCE1-476FDC52074A}" type="presParOf" srcId="{8A0A21EF-4998-45D4-AF9B-C248523FC021}" destId="{EF22A898-3EA7-4B86-A6F5-01F56A454DF6}" srcOrd="1" destOrd="0" presId="urn:microsoft.com/office/officeart/2018/2/layout/IconCircleList"/>
    <dgm:cxn modelId="{0D3ADF13-7E65-4DA4-A594-99A7FE57FF68}" type="presParOf" srcId="{8A0A21EF-4998-45D4-AF9B-C248523FC021}" destId="{53D52AC2-F911-42B3-B388-81C8A6B59BE8}" srcOrd="2" destOrd="0" presId="urn:microsoft.com/office/officeart/2018/2/layout/IconCircleList"/>
    <dgm:cxn modelId="{BE34101C-CC2C-4411-82BF-C62D71000611}" type="presParOf" srcId="{8A0A21EF-4998-45D4-AF9B-C248523FC021}" destId="{1D93EE7B-2B4D-4294-9C8D-9276E9DD2EDE}" srcOrd="3" destOrd="0" presId="urn:microsoft.com/office/officeart/2018/2/layout/IconCircleList"/>
    <dgm:cxn modelId="{6F0C9FA0-963B-4F2C-9964-A14464BF78F8}" type="presParOf" srcId="{A695CF2A-26DF-4EA2-936F-4E34CD97E3F7}" destId="{42CEDB41-15A8-45BD-8434-17B1A48EA442}" srcOrd="3" destOrd="0" presId="urn:microsoft.com/office/officeart/2018/2/layout/IconCircleList"/>
    <dgm:cxn modelId="{D650AB40-4566-4DD4-BDD1-D9D8188CA3A4}" type="presParOf" srcId="{A695CF2A-26DF-4EA2-936F-4E34CD97E3F7}" destId="{8B5C0115-9C93-4FD4-9417-9ABBECFE3CEF}" srcOrd="4" destOrd="0" presId="urn:microsoft.com/office/officeart/2018/2/layout/IconCircleList"/>
    <dgm:cxn modelId="{2E57281D-C435-446F-8AD9-27822C1332DD}" type="presParOf" srcId="{8B5C0115-9C93-4FD4-9417-9ABBECFE3CEF}" destId="{A5823957-CA03-4B6B-A246-9C08476770E8}" srcOrd="0" destOrd="0" presId="urn:microsoft.com/office/officeart/2018/2/layout/IconCircleList"/>
    <dgm:cxn modelId="{9F0805F1-34FB-42FB-8AFD-2D72A340A2DA}" type="presParOf" srcId="{8B5C0115-9C93-4FD4-9417-9ABBECFE3CEF}" destId="{3F3D59A2-BB13-45DC-AC0F-E49F63B90FFB}" srcOrd="1" destOrd="0" presId="urn:microsoft.com/office/officeart/2018/2/layout/IconCircleList"/>
    <dgm:cxn modelId="{AC85A4EB-95C2-42B6-A936-278FBE3D59CF}" type="presParOf" srcId="{8B5C0115-9C93-4FD4-9417-9ABBECFE3CEF}" destId="{004E99BA-3EA9-4977-AFC0-9A6F97766F92}" srcOrd="2" destOrd="0" presId="urn:microsoft.com/office/officeart/2018/2/layout/IconCircleList"/>
    <dgm:cxn modelId="{D0084FA6-3DB3-40E0-B9B8-A015AFC04FC0}" type="presParOf" srcId="{8B5C0115-9C93-4FD4-9417-9ABBECFE3CEF}" destId="{E48E2BD3-8F95-4E35-A970-CE630F893703}" srcOrd="3" destOrd="0" presId="urn:microsoft.com/office/officeart/2018/2/layout/IconCircleList"/>
    <dgm:cxn modelId="{84E96BEE-E896-4775-A08F-DD4FD3BEC508}" type="presParOf" srcId="{A695CF2A-26DF-4EA2-936F-4E34CD97E3F7}" destId="{EECFF7FF-39CE-4065-8B01-911498E74CF4}" srcOrd="5" destOrd="0" presId="urn:microsoft.com/office/officeart/2018/2/layout/IconCircleList"/>
    <dgm:cxn modelId="{F38C5189-708A-469B-B8A0-BBA427F61921}" type="presParOf" srcId="{A695CF2A-26DF-4EA2-936F-4E34CD97E3F7}" destId="{6C8CB470-5AD4-4FDE-8AAA-39F8F0373E34}" srcOrd="6" destOrd="0" presId="urn:microsoft.com/office/officeart/2018/2/layout/IconCircleList"/>
    <dgm:cxn modelId="{57EE6616-1306-46BA-8FA0-5D4201EF17AF}" type="presParOf" srcId="{6C8CB470-5AD4-4FDE-8AAA-39F8F0373E34}" destId="{CBD021CF-AF4A-4640-BA48-BCFAADE37C70}" srcOrd="0" destOrd="0" presId="urn:microsoft.com/office/officeart/2018/2/layout/IconCircleList"/>
    <dgm:cxn modelId="{9DA3B176-9E86-42DC-BD8A-DAAA622397FC}" type="presParOf" srcId="{6C8CB470-5AD4-4FDE-8AAA-39F8F0373E34}" destId="{A1AA6645-F2B1-4D78-97A4-E7FB0AEBD54B}" srcOrd="1" destOrd="0" presId="urn:microsoft.com/office/officeart/2018/2/layout/IconCircleList"/>
    <dgm:cxn modelId="{1D6927CE-9F3A-4AB2-A39F-9B021ECD316E}" type="presParOf" srcId="{6C8CB470-5AD4-4FDE-8AAA-39F8F0373E34}" destId="{8A841C04-38E8-438A-97FB-D684134AF75B}" srcOrd="2" destOrd="0" presId="urn:microsoft.com/office/officeart/2018/2/layout/IconCircleList"/>
    <dgm:cxn modelId="{62BD3719-8B47-4FD9-ABFB-973BB6AEE3DC}" type="presParOf" srcId="{6C8CB470-5AD4-4FDE-8AAA-39F8F0373E34}" destId="{CB3EA8C1-5DCE-4542-BCCF-B1BF317E288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126996-A2CB-4278-82E8-6165B30DB157}">
      <dsp:nvSpPr>
        <dsp:cNvPr id="0" name=""/>
        <dsp:cNvSpPr/>
      </dsp:nvSpPr>
      <dsp:spPr>
        <a:xfrm>
          <a:off x="457588" y="6260"/>
          <a:ext cx="1250801" cy="125080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7A9752-D577-4F27-B94C-00FC543C0CED}">
      <dsp:nvSpPr>
        <dsp:cNvPr id="0" name=""/>
        <dsp:cNvSpPr/>
      </dsp:nvSpPr>
      <dsp:spPr>
        <a:xfrm>
          <a:off x="720257" y="268929"/>
          <a:ext cx="725465" cy="7254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18BF5A-EB19-4355-86FF-F83CDAD13E9D}">
      <dsp:nvSpPr>
        <dsp:cNvPr id="0" name=""/>
        <dsp:cNvSpPr/>
      </dsp:nvSpPr>
      <dsp:spPr>
        <a:xfrm>
          <a:off x="1976419" y="6260"/>
          <a:ext cx="2948318" cy="1250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dirty="0"/>
            <a:t>Cross-Validate Open-Source Reef Databases</a:t>
          </a:r>
        </a:p>
      </dsp:txBody>
      <dsp:txXfrm>
        <a:off x="1976419" y="6260"/>
        <a:ext cx="2948318" cy="1250801"/>
      </dsp:txXfrm>
    </dsp:sp>
    <dsp:sp modelId="{4DB11D13-522B-42C3-B55C-8182B04E074C}">
      <dsp:nvSpPr>
        <dsp:cNvPr id="0" name=""/>
        <dsp:cNvSpPr/>
      </dsp:nvSpPr>
      <dsp:spPr>
        <a:xfrm>
          <a:off x="5438461" y="6260"/>
          <a:ext cx="1250801" cy="125080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22A898-3EA7-4B86-A6F5-01F56A454DF6}">
      <dsp:nvSpPr>
        <dsp:cNvPr id="0" name=""/>
        <dsp:cNvSpPr/>
      </dsp:nvSpPr>
      <dsp:spPr>
        <a:xfrm>
          <a:off x="5701129" y="268929"/>
          <a:ext cx="725465" cy="7254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93EE7B-2B4D-4294-9C8D-9276E9DD2EDE}">
      <dsp:nvSpPr>
        <dsp:cNvPr id="0" name=""/>
        <dsp:cNvSpPr/>
      </dsp:nvSpPr>
      <dsp:spPr>
        <a:xfrm>
          <a:off x="6957292" y="6260"/>
          <a:ext cx="2948318" cy="1250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dirty="0"/>
            <a:t>Time-Align and Geo-Align with Corresponding CALIPSO Data</a:t>
          </a:r>
        </a:p>
      </dsp:txBody>
      <dsp:txXfrm>
        <a:off x="6957292" y="6260"/>
        <a:ext cx="2948318" cy="1250801"/>
      </dsp:txXfrm>
    </dsp:sp>
    <dsp:sp modelId="{A5823957-CA03-4B6B-A246-9C08476770E8}">
      <dsp:nvSpPr>
        <dsp:cNvPr id="0" name=""/>
        <dsp:cNvSpPr/>
      </dsp:nvSpPr>
      <dsp:spPr>
        <a:xfrm>
          <a:off x="457588" y="1772004"/>
          <a:ext cx="1250801" cy="125080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3D59A2-BB13-45DC-AC0F-E49F63B90FFB}">
      <dsp:nvSpPr>
        <dsp:cNvPr id="0" name=""/>
        <dsp:cNvSpPr/>
      </dsp:nvSpPr>
      <dsp:spPr>
        <a:xfrm>
          <a:off x="720257" y="2034672"/>
          <a:ext cx="725465" cy="7254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8E2BD3-8F95-4E35-A970-CE630F893703}">
      <dsp:nvSpPr>
        <dsp:cNvPr id="0" name=""/>
        <dsp:cNvSpPr/>
      </dsp:nvSpPr>
      <dsp:spPr>
        <a:xfrm>
          <a:off x="1976419" y="1772004"/>
          <a:ext cx="2948318" cy="1250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dirty="0"/>
            <a:t>Correlate imagery backscatter with state of Coral in observed global regions</a:t>
          </a:r>
        </a:p>
      </dsp:txBody>
      <dsp:txXfrm>
        <a:off x="1976419" y="1772004"/>
        <a:ext cx="2948318" cy="1250801"/>
      </dsp:txXfrm>
    </dsp:sp>
    <dsp:sp modelId="{CBD021CF-AF4A-4640-BA48-BCFAADE37C70}">
      <dsp:nvSpPr>
        <dsp:cNvPr id="0" name=""/>
        <dsp:cNvSpPr/>
      </dsp:nvSpPr>
      <dsp:spPr>
        <a:xfrm>
          <a:off x="5438461" y="1772004"/>
          <a:ext cx="1250801" cy="125080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AA6645-F2B1-4D78-97A4-E7FB0AEBD54B}">
      <dsp:nvSpPr>
        <dsp:cNvPr id="0" name=""/>
        <dsp:cNvSpPr/>
      </dsp:nvSpPr>
      <dsp:spPr>
        <a:xfrm>
          <a:off x="5701129" y="2034672"/>
          <a:ext cx="725465" cy="72546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3EA8C1-5DCE-4542-BCCF-B1BF317E2886}">
      <dsp:nvSpPr>
        <dsp:cNvPr id="0" name=""/>
        <dsp:cNvSpPr/>
      </dsp:nvSpPr>
      <dsp:spPr>
        <a:xfrm>
          <a:off x="6957292" y="1772004"/>
          <a:ext cx="2948318" cy="1250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dirty="0"/>
            <a:t>Interpret trends in known global region based on backscatter alone</a:t>
          </a:r>
        </a:p>
      </dsp:txBody>
      <dsp:txXfrm>
        <a:off x="6957292" y="1772004"/>
        <a:ext cx="2948318" cy="1250801"/>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A9467C-64C9-49CC-BE57-9F1752DB602A}" type="datetimeFigureOut">
              <a:rPr lang="en-US" smtClean="0"/>
              <a:t>5/18/2022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5C74C3-768D-4A20-B281-B6CD7D1FE032}" type="slidenum">
              <a:rPr lang="en-US" smtClean="0"/>
              <a:t>‹#›</a:t>
            </a:fld>
            <a:endParaRPr lang="en-US"/>
          </a:p>
        </p:txBody>
      </p:sp>
    </p:spTree>
    <p:extLst>
      <p:ext uri="{BB962C8B-B14F-4D97-AF65-F5344CB8AC3E}">
        <p14:creationId xmlns:p14="http://schemas.microsoft.com/office/powerpoint/2010/main" val="2089186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tl.nist.gov/div898/handbook/pri/section3/pri336.ht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reefbase.org/global_database/default.aspx" TargetMode="External"/><Relationship Id="rId7" Type="http://schemas.openxmlformats.org/officeDocument/2006/relationships/hyperlink" Target="https://coastwatch.noaa.gov/cw_html/cwViewer.htm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giovanni.gsfc.nasa.gov/giovanni/" TargetMode="External"/><Relationship Id="rId5" Type="http://schemas.openxmlformats.org/officeDocument/2006/relationships/hyperlink" Target="https://coris.noaa.gov/" TargetMode="External"/><Relationship Id="rId4" Type="http://schemas.openxmlformats.org/officeDocument/2006/relationships/hyperlink" Target="https://www.icriforum.org/restoration/coral-restoration-databas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lipso.larc.nasa.gov/resources/calipso_users_guide/order_data.php"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presentation is to give you a sense of a NASA application in which we use existing space assets to assist with Earth-based CONOPS using artificial intelligence.</a:t>
            </a:r>
          </a:p>
        </p:txBody>
      </p:sp>
      <p:sp>
        <p:nvSpPr>
          <p:cNvPr id="4" name="Slide Number Placeholder 3"/>
          <p:cNvSpPr>
            <a:spLocks noGrp="1"/>
          </p:cNvSpPr>
          <p:nvPr>
            <p:ph type="sldNum" sz="quarter" idx="5"/>
          </p:nvPr>
        </p:nvSpPr>
        <p:spPr/>
        <p:txBody>
          <a:bodyPr/>
          <a:lstStyle/>
          <a:p>
            <a:fld id="{2C5C74C3-768D-4A20-B281-B6CD7D1FE032}" type="slidenum">
              <a:rPr lang="en-US" smtClean="0"/>
              <a:t>1</a:t>
            </a:fld>
            <a:endParaRPr lang="en-US"/>
          </a:p>
        </p:txBody>
      </p:sp>
    </p:spTree>
    <p:extLst>
      <p:ext uri="{BB962C8B-B14F-4D97-AF65-F5344CB8AC3E}">
        <p14:creationId xmlns:p14="http://schemas.microsoft.com/office/powerpoint/2010/main" val="1837102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Technical Area 4: Interpret Trends in a Known Global Region based on Backscatter Alone</a:t>
            </a:r>
          </a:p>
          <a:p>
            <a:pPr lvl="1"/>
            <a:r>
              <a:rPr lang="en-US" sz="1200" kern="1200" dirty="0">
                <a:solidFill>
                  <a:schemeClr val="tx1"/>
                </a:solidFill>
                <a:effectLst/>
                <a:latin typeface="+mn-lt"/>
                <a:ea typeface="+mn-ea"/>
                <a:cs typeface="+mn-cs"/>
              </a:rPr>
              <a:t>Question: Can we infer where growth and decay are happening from CALIPSO backscatter data? How does inference work across two different models?</a:t>
            </a:r>
          </a:p>
          <a:p>
            <a:pPr lvl="1"/>
            <a:r>
              <a:rPr lang="en-US" sz="1200" kern="1200" dirty="0">
                <a:solidFill>
                  <a:schemeClr val="tx1"/>
                </a:solidFill>
                <a:effectLst/>
                <a:latin typeface="+mn-lt"/>
                <a:ea typeface="+mn-ea"/>
                <a:cs typeface="+mn-cs"/>
              </a:rPr>
              <a:t>Challenge: Design and develop experiments to demonstrate the predictive accuracy of the developed models. Compare and contrast their performance. Characterize how changes to each model architecture impact performance.</a:t>
            </a:r>
          </a:p>
          <a:p>
            <a:pPr lvl="1"/>
            <a:r>
              <a:rPr lang="en-US" sz="1200" kern="1200" dirty="0">
                <a:solidFill>
                  <a:schemeClr val="tx1"/>
                </a:solidFill>
                <a:effectLst/>
                <a:latin typeface="+mn-lt"/>
                <a:ea typeface="+mn-ea"/>
                <a:cs typeface="+mn-cs"/>
              </a:rPr>
              <a:t>Deliverables: Students will provide scripts for analysis (preferably in </a:t>
            </a:r>
            <a:r>
              <a:rPr lang="en-US" sz="1200" kern="1200" dirty="0" err="1">
                <a:solidFill>
                  <a:schemeClr val="tx1"/>
                </a:solidFill>
                <a:effectLst/>
                <a:latin typeface="+mn-lt"/>
                <a:ea typeface="+mn-ea"/>
                <a:cs typeface="+mn-cs"/>
              </a:rPr>
              <a:t>Jupyter</a:t>
            </a:r>
            <a:r>
              <a:rPr lang="en-US" sz="1200" kern="1200" dirty="0">
                <a:solidFill>
                  <a:schemeClr val="tx1"/>
                </a:solidFill>
                <a:effectLst/>
                <a:latin typeface="+mn-lt"/>
                <a:ea typeface="+mn-ea"/>
                <a:cs typeface="+mn-cs"/>
              </a:rPr>
              <a:t> notebooks), a description of the data used for analysis, a description of the </a:t>
            </a:r>
            <a:r>
              <a:rPr lang="en-US" sz="1200" u="sng" kern="1200" dirty="0">
                <a:solidFill>
                  <a:schemeClr val="tx1"/>
                </a:solidFill>
                <a:effectLst/>
                <a:latin typeface="+mn-lt"/>
                <a:ea typeface="+mn-ea"/>
                <a:cs typeface="+mn-cs"/>
                <a:hlinkClick r:id="rId3"/>
              </a:rPr>
              <a:t>response surface</a:t>
            </a:r>
            <a:r>
              <a:rPr lang="en-US" sz="1200" kern="1200" dirty="0">
                <a:solidFill>
                  <a:schemeClr val="tx1"/>
                </a:solidFill>
                <a:effectLst/>
                <a:latin typeface="+mn-lt"/>
                <a:ea typeface="+mn-ea"/>
                <a:cs typeface="+mn-cs"/>
              </a:rPr>
              <a:t> for each model, and future recommendations. These descriptions can be provided in the Final Report.</a:t>
            </a:r>
          </a:p>
          <a:p>
            <a:endParaRPr lang="en-US" dirty="0"/>
          </a:p>
        </p:txBody>
      </p:sp>
      <p:sp>
        <p:nvSpPr>
          <p:cNvPr id="4" name="Slide Number Placeholder 3"/>
          <p:cNvSpPr>
            <a:spLocks noGrp="1"/>
          </p:cNvSpPr>
          <p:nvPr>
            <p:ph type="sldNum" sz="quarter" idx="10"/>
          </p:nvPr>
        </p:nvSpPr>
        <p:spPr/>
        <p:txBody>
          <a:bodyPr/>
          <a:lstStyle/>
          <a:p>
            <a:fld id="{2C5C74C3-768D-4A20-B281-B6CD7D1FE032}" type="slidenum">
              <a:rPr lang="en-US" smtClean="0"/>
              <a:t>11</a:t>
            </a:fld>
            <a:endParaRPr lang="en-US"/>
          </a:p>
        </p:txBody>
      </p:sp>
    </p:spTree>
    <p:extLst>
      <p:ext uri="{BB962C8B-B14F-4D97-AF65-F5344CB8AC3E}">
        <p14:creationId xmlns:p14="http://schemas.microsoft.com/office/powerpoint/2010/main" val="278390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050926bbb1_1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050926bbb1_1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g1050926bbb1_1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050926bbb1_1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050926bbb1_1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1050926bbb1_1_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5C74C3-768D-4A20-B281-B6CD7D1FE032}" type="slidenum">
              <a:rPr lang="en-US" smtClean="0"/>
              <a:t>19</a:t>
            </a:fld>
            <a:endParaRPr lang="en-US"/>
          </a:p>
        </p:txBody>
      </p:sp>
    </p:spTree>
    <p:extLst>
      <p:ext uri="{BB962C8B-B14F-4D97-AF65-F5344CB8AC3E}">
        <p14:creationId xmlns:p14="http://schemas.microsoft.com/office/powerpoint/2010/main" val="3864223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04eb597246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104eb597246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kareem add comments</a:t>
            </a:r>
            <a:endParaRPr/>
          </a:p>
        </p:txBody>
      </p:sp>
      <p:sp>
        <p:nvSpPr>
          <p:cNvPr id="491" name="Google Shape;491;g104eb597246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050926bbb1_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g1050926bbb1_0_2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Quinn - </a:t>
            </a:r>
            <a:endParaRPr/>
          </a:p>
        </p:txBody>
      </p:sp>
      <p:sp>
        <p:nvSpPr>
          <p:cNvPr id="575" name="Google Shape;575;g1050926bbb1_0_2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cfb4df11c9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gcfb4df11c9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result is yellow as it might be our best model with being our “best:</a:t>
            </a:r>
            <a:endParaRPr/>
          </a:p>
        </p:txBody>
      </p:sp>
      <p:sp>
        <p:nvSpPr>
          <p:cNvPr id="600" name="Google Shape;600;gcfb4df11c9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50926bbb1_1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1050926bbb1_1_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results for each model - Quinn</a:t>
            </a:r>
            <a:endParaRPr/>
          </a:p>
        </p:txBody>
      </p:sp>
      <p:sp>
        <p:nvSpPr>
          <p:cNvPr id="609" name="Google Shape;609;g1050926bbb1_1_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cfb4df11c9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cfb4df11c9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results for each model - Quinn</a:t>
            </a:r>
            <a:endParaRPr/>
          </a:p>
        </p:txBody>
      </p:sp>
      <p:sp>
        <p:nvSpPr>
          <p:cNvPr id="618" name="Google Shape;618;gcfb4df11c9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cfb4df11c9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cfb4df11c9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andy confusion matrix</a:t>
            </a:r>
            <a:endParaRPr/>
          </a:p>
        </p:txBody>
      </p:sp>
      <p:sp>
        <p:nvSpPr>
          <p:cNvPr id="627" name="Google Shape;627;gcfb4df11c9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120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NASA Langley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NASA's Langley Research Center (LaRC) has a long history of conducting Earth Science research, using a variety of satellites to image the land, oceans, and atmosphere. Data from satellite imagery, combined with data from open-source reef databases, has the potential to inform  coral reef vitality in known and unexplored areas.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OCIO Data Science Team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Within Langley's Office of the Chief Information Officer (OCIO) is a Data Science team that provides Data Science consulting expertise to Principal Investigators (PI) and subject matter experts (SME) on their research projects. The Data Science team's support of PI and SME customers, primarily at Langley initially, has recently expanded to include other centers as the agency transforms to a One NASA enterprise. In the case of the GOTECH project, the SME customer is an industry partner named Coral Vita.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Coral Vita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Coral Vita was founded by ecological entrepreneurs to restore coral reefs by growing replacement coral in land-based farms. The Bahamas-based company uses advanced techniques to grow coral up to 50x faster, while boosting resiliency to warming and acidifying oceans. The hardier land-grown coral is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outplanted</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to degraded reefs to bring them back to life. Coral Vita is one of five global winners of the first-ever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Earthshot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grand prize of £1 million, awarded in 2021 by Prince William, Duke of Cambridge.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60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Georgia Tech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Georgia Institute of Technology is ranked in the Top Ten nationwide by US News &amp; World Report for its Industrial Systems &amp; Engineering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ISyE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graduate program (#1), its Statistics &amp; Operational Research (#8), its Business, Quantitative Analysis (#6) and its college of Computer Science (#9). Georgia Tech's Masters of Science in Analytics program blends the strengths of the three colleges --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ISyE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Business and Computing – to produce graduates with the interdisciplinary skills needed to obtain deep insights into analytics problems.   </a:t>
            </a:r>
          </a:p>
          <a:p>
            <a:pPr marL="0" marR="0" algn="just">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MS Analytics program includes a one-semester applied analytics Practicum as a graduation requirement. During the Practicum, small teams of students work on impactful graduate-level data science projects submitted by industry.</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12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 Langley OCIO Data Science team has previously collaborated with Georgia Tech on its MS Analytics practicum and selected this program to execute the GOTECH project.  </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spcBef>
                <a:spcPts val="0"/>
              </a:spcBef>
              <a:spcAft>
                <a:spcPts val="60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National Institute of Aerospace -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National Institute of Aerospace (NIA) was created by NASA's Langley Research Center in 2002 as a nonprofit research, graduate education, and outreach institute located in Hampton, VA. NIA collaborates with NASA, other government agencies and laboratories, universities, and industry to conduct leading-edge research and technology development in space exploration, aeronautics, and science.</a:t>
            </a:r>
          </a:p>
          <a:p>
            <a:endParaRPr lang="en-US" dirty="0"/>
          </a:p>
        </p:txBody>
      </p:sp>
      <p:sp>
        <p:nvSpPr>
          <p:cNvPr id="4" name="Slide Number Placeholder 3"/>
          <p:cNvSpPr>
            <a:spLocks noGrp="1"/>
          </p:cNvSpPr>
          <p:nvPr>
            <p:ph type="sldNum" sz="quarter" idx="10"/>
          </p:nvPr>
        </p:nvSpPr>
        <p:spPr/>
        <p:txBody>
          <a:bodyPr/>
          <a:lstStyle/>
          <a:p>
            <a:fld id="{2C5C74C3-768D-4A20-B281-B6CD7D1FE032}" type="slidenum">
              <a:rPr lang="en-US" smtClean="0"/>
              <a:t>2</a:t>
            </a:fld>
            <a:endParaRPr lang="en-US"/>
          </a:p>
        </p:txBody>
      </p:sp>
    </p:spTree>
    <p:extLst>
      <p:ext uri="{BB962C8B-B14F-4D97-AF65-F5344CB8AC3E}">
        <p14:creationId xmlns:p14="http://schemas.microsoft.com/office/powerpoint/2010/main" val="2620282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Each data source provided unique challenges that students worked to overcome. In addition, storage and computation of the data also provided challenges. The nature of this data requires the capture, storage, and joining of millions of data points at a time. As a result, students had to curate their algorithms to adapt to aid high-performance computing environments in capturing, fusing, and processing the data.</a:t>
            </a:r>
          </a:p>
          <a:p>
            <a:pPr marL="0" marR="0" algn="just">
              <a:spcBef>
                <a:spcPts val="0"/>
              </a:spcBef>
              <a:spcAft>
                <a:spcPts val="6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the end, the models trained by both teams were compelling. However, they only provided academically acceptable confidence levels for predicting the presence of coral and vitality. The lack of separability between coral and algae and temporal and spatial sparsity among the datasets are key barriers that could be overcome by introducing additional datasets. Fundamentally, the students' models were trivial, indicating that a combination of other feature selection, tuning, and fusion of additional data sources (including additional satellites) would provide actionable results for coral reef restoration groups.</a:t>
            </a:r>
          </a:p>
          <a:p>
            <a:endParaRPr lang="en-US" dirty="0"/>
          </a:p>
        </p:txBody>
      </p:sp>
      <p:sp>
        <p:nvSpPr>
          <p:cNvPr id="4" name="Slide Number Placeholder 3"/>
          <p:cNvSpPr>
            <a:spLocks noGrp="1"/>
          </p:cNvSpPr>
          <p:nvPr>
            <p:ph type="sldNum" sz="quarter" idx="5"/>
          </p:nvPr>
        </p:nvSpPr>
        <p:spPr/>
        <p:txBody>
          <a:bodyPr/>
          <a:lstStyle/>
          <a:p>
            <a:fld id="{2C5C74C3-768D-4A20-B281-B6CD7D1FE032}" type="slidenum">
              <a:rPr lang="en-US" smtClean="0"/>
              <a:t>34</a:t>
            </a:fld>
            <a:endParaRPr lang="en-US"/>
          </a:p>
        </p:txBody>
      </p:sp>
    </p:spTree>
    <p:extLst>
      <p:ext uri="{BB962C8B-B14F-4D97-AF65-F5344CB8AC3E}">
        <p14:creationId xmlns:p14="http://schemas.microsoft.com/office/powerpoint/2010/main" val="3037069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According to the NASA Global Land-Ocean Temperature Index, global warming has raised the Earth’s temperature by about 1.18°C since 1880. More than 90% of this warming occurred in the ocean. The ocean is the Earth’s primary climate regulator, as ocean waters absorb most of the sun’s radiation. Within the ocean, much of the warming occurs at a depth of about 2,300 feet (700 meters), where much of the marine life relevant to human populations exist. In addition, due to the atmospheric carbon dioxide that the ocean absorbs, we have observed a faster synthesis of carbonic acid in the past 100-200 years than has occurred on Earth in the last 65 million years. Specifically, acidic ocean water is causing coral to grow more slowly and is weakening coral reefs around the planet. These reefs create a home for many living things and their health is essential to many ecosystems. Today, a number of organizations are interested in reconstituting coral reefs. Unfortunately, we do not have a consistent, real-time picture of which reefs need reconstitution, to allow for prioritization. The problem that we are trying to solve is that none of the existing Coral Reef databases alone capture enough data to make such a decision.</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And if you’re wondering why NASA? Well,</a:t>
            </a:r>
            <a:r>
              <a:rPr lang="en-US" sz="1200" kern="1200" baseline="0" dirty="0">
                <a:solidFill>
                  <a:schemeClr val="tx1"/>
                </a:solidFill>
                <a:effectLst/>
                <a:latin typeface="+mn-lt"/>
                <a:ea typeface="+mn-ea"/>
                <a:cs typeface="+mn-cs"/>
              </a:rPr>
              <a:t> this is a part of our statutory responsibility. Its why we launch so many Earth-observing satellites. According to 51 U.S.C. 20112, one of our responsibilities as an agency is to</a:t>
            </a:r>
            <a:r>
              <a:rPr lang="en-US" sz="1200" kern="1200" dirty="0">
                <a:solidFill>
                  <a:schemeClr val="tx1"/>
                </a:solidFill>
                <a:effectLst/>
                <a:latin typeface="+mn-lt"/>
                <a:ea typeface="+mn-ea"/>
                <a:cs typeface="+mn-cs"/>
              </a:rPr>
              <a:t> "provide for the widest practicable and appropriate dissemination of information concerning its activities and the results thereof." In short, we have always sought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inform the public. Our work in air and space are there to inform</a:t>
            </a:r>
            <a:r>
              <a:rPr lang="en-US" sz="1200" kern="1200" baseline="0" dirty="0">
                <a:solidFill>
                  <a:schemeClr val="tx1"/>
                </a:solidFill>
                <a:effectLst/>
                <a:latin typeface="+mn-lt"/>
                <a:ea typeface="+mn-ea"/>
                <a:cs typeface="+mn-cs"/>
              </a:rPr>
              <a:t> the public. Earth is a part of space. And in this project, we continue that legacy.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5C74C3-768D-4A20-B281-B6CD7D1FE032}" type="slidenum">
              <a:rPr lang="en-US" smtClean="0"/>
              <a:t>3</a:t>
            </a:fld>
            <a:endParaRPr lang="en-US"/>
          </a:p>
        </p:txBody>
      </p:sp>
    </p:spTree>
    <p:extLst>
      <p:ext uri="{BB962C8B-B14F-4D97-AF65-F5344CB8AC3E}">
        <p14:creationId xmlns:p14="http://schemas.microsoft.com/office/powerpoint/2010/main" val="1249077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NASA and its international partners operate several Earth-observing satellites that closely follow one another along the same (or very similar) orbital “track.” A particular example of a coordinated group of satellites are in a sun-synchronous polar orbit, crossing the equator in an ascending (northbound) direction at about 1:30 PM local solar time, within seconds to minutes of each other—hence the name Afternoon Constellation. This allows near-simultaneous observations from a wide variety of instruments that are synergistically used to aid the scientific community in advancing our knowledge of Earth-system science and applying this knowledge for the benefit of society.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original Afternoon Constellation comprised a single set of coordinated satellites, that began in earnest in 2006 when </a:t>
            </a:r>
            <a:r>
              <a:rPr lang="en-US" sz="1200" b="0" i="0" kern="1200" dirty="0" err="1">
                <a:solidFill>
                  <a:schemeClr val="tx1"/>
                </a:solidFill>
                <a:effectLst/>
                <a:latin typeface="+mn-lt"/>
                <a:ea typeface="+mn-ea"/>
                <a:cs typeface="+mn-cs"/>
              </a:rPr>
              <a:t>CloudSat</a:t>
            </a:r>
            <a:r>
              <a:rPr lang="en-US" sz="1200" b="0" i="0" kern="1200" dirty="0">
                <a:solidFill>
                  <a:schemeClr val="tx1"/>
                </a:solidFill>
                <a:effectLst/>
                <a:latin typeface="+mn-lt"/>
                <a:ea typeface="+mn-ea"/>
                <a:cs typeface="+mn-cs"/>
              </a:rPr>
              <a:t> and CALIPSO joined in orbit with the Aqua (launched in 2002), Aura (2004), and PARASOL (2004) satellites. The constellation was nicknamed the “A-Train” because satellite names starting with an “A” led and trailed the constellation at the time. The train was later expanded with the inclusion of GCOM-W1 (2012) and OCO-2 (2014). On November 16, 2011, PARASOL was lowered to 9.5 km under the A-Train and on December 18, 2013 PARASOL ceased operation, fully exiting the A-Train. In February 2018, </a:t>
            </a:r>
            <a:r>
              <a:rPr lang="en-US" sz="1200" b="0" i="0" kern="1200" dirty="0" err="1">
                <a:solidFill>
                  <a:schemeClr val="tx1"/>
                </a:solidFill>
                <a:effectLst/>
                <a:latin typeface="+mn-lt"/>
                <a:ea typeface="+mn-ea"/>
                <a:cs typeface="+mn-cs"/>
              </a:rPr>
              <a:t>CloudSat</a:t>
            </a:r>
            <a:r>
              <a:rPr lang="en-US" sz="1200" b="0" i="0" kern="1200" dirty="0">
                <a:solidFill>
                  <a:schemeClr val="tx1"/>
                </a:solidFill>
                <a:effectLst/>
                <a:latin typeface="+mn-lt"/>
                <a:ea typeface="+mn-ea"/>
                <a:cs typeface="+mn-cs"/>
              </a:rPr>
              <a:t> lowered its orbit out of the A-Train after technical issues that potentially affected the satellite’s maneuvering capability. In September 2018, CALIPSO executed a series of maneuvers to join </a:t>
            </a:r>
            <a:r>
              <a:rPr lang="en-US" sz="1200" b="0" i="0" kern="1200" dirty="0" err="1">
                <a:solidFill>
                  <a:schemeClr val="tx1"/>
                </a:solidFill>
                <a:effectLst/>
                <a:latin typeface="+mn-lt"/>
                <a:ea typeface="+mn-ea"/>
                <a:cs typeface="+mn-cs"/>
              </a:rPr>
              <a:t>CloudSat’s</a:t>
            </a:r>
            <a:r>
              <a:rPr lang="en-US" sz="1200" b="0" i="0" kern="1200" dirty="0">
                <a:solidFill>
                  <a:schemeClr val="tx1"/>
                </a:solidFill>
                <a:effectLst/>
                <a:latin typeface="+mn-lt"/>
                <a:ea typeface="+mn-ea"/>
                <a:cs typeface="+mn-cs"/>
              </a:rPr>
              <a:t> orbit. So the international Afternoon Constellation now includes the A-Train satellites (OCO-2, GCOM-W1, Aqua, and Aura) as well as the C-Train satellites (“C” for CALIPSO and </a:t>
            </a:r>
            <a:r>
              <a:rPr lang="en-US" sz="1200" b="0" i="0" kern="1200" dirty="0" err="1">
                <a:solidFill>
                  <a:schemeClr val="tx1"/>
                </a:solidFill>
                <a:effectLst/>
                <a:latin typeface="+mn-lt"/>
                <a:ea typeface="+mn-ea"/>
                <a:cs typeface="+mn-cs"/>
              </a:rPr>
              <a:t>CloudSat</a:t>
            </a:r>
            <a:r>
              <a:rPr lang="en-US" sz="1200" b="0" i="0" kern="1200" dirty="0">
                <a:solidFill>
                  <a:schemeClr val="tx1"/>
                </a:solidFill>
                <a:effectLst/>
                <a:latin typeface="+mn-lt"/>
                <a:ea typeface="+mn-ea"/>
                <a:cs typeface="+mn-cs"/>
              </a:rPr>
              <a:t>). The C-Train flies 16.5 km (~10 mi) below the A-Train and therefore follows a slightly different ground track, though it intersects the A-Train ground track about every 20 days allowing for regular simultaneity between A-Train and C-Train instrument observations. The instruments on these satellites are used synergistically to improve our knowledge of clouds, aerosols, atmospheric chemistry, and other elements critical for understanding Earth’s environment and changing climate.</a:t>
            </a:r>
          </a:p>
          <a:p>
            <a:pPr fontAlgn="base"/>
            <a:endParaRPr lang="en-US" sz="1200" b="0" i="1" kern="1200" dirty="0">
              <a:solidFill>
                <a:schemeClr val="tx1"/>
              </a:solidFill>
              <a:effectLst/>
              <a:latin typeface="+mn-lt"/>
              <a:ea typeface="+mn-ea"/>
              <a:cs typeface="+mn-cs"/>
            </a:endParaRPr>
          </a:p>
          <a:p>
            <a:pPr fontAlgn="base"/>
            <a:r>
              <a:rPr lang="en-US" sz="1200" b="0" i="1" kern="1200" dirty="0">
                <a:solidFill>
                  <a:schemeClr val="tx1"/>
                </a:solidFill>
                <a:effectLst/>
                <a:latin typeface="+mn-lt"/>
                <a:ea typeface="+mn-ea"/>
                <a:cs typeface="+mn-cs"/>
              </a:rPr>
              <a:t>Now, </a:t>
            </a:r>
            <a:r>
              <a:rPr lang="en-US" sz="1200" b="0" i="0" kern="1200" dirty="0">
                <a:solidFill>
                  <a:schemeClr val="tx1"/>
                </a:solidFill>
                <a:effectLst/>
                <a:latin typeface="+mn-lt"/>
                <a:ea typeface="+mn-ea"/>
                <a:cs typeface="+mn-cs"/>
              </a:rPr>
              <a:t>CALIPSO is a joint U.S. (NASA) / French (Centre National </a:t>
            </a:r>
            <a:r>
              <a:rPr lang="en-US" sz="1200" b="0" i="0" kern="1200" dirty="0" err="1">
                <a:solidFill>
                  <a:schemeClr val="tx1"/>
                </a:solidFill>
                <a:effectLst/>
                <a:latin typeface="+mn-lt"/>
                <a:ea typeface="+mn-ea"/>
                <a:cs typeface="+mn-cs"/>
              </a:rPr>
              <a:t>d'Etudes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Spatiales</a:t>
            </a:r>
            <a:r>
              <a:rPr lang="en-US" sz="1200" b="0" i="0" kern="1200" dirty="0">
                <a:solidFill>
                  <a:schemeClr val="tx1"/>
                </a:solidFill>
                <a:effectLst/>
                <a:latin typeface="+mn-lt"/>
                <a:ea typeface="+mn-ea"/>
                <a:cs typeface="+mn-cs"/>
              </a:rPr>
              <a:t>/CNES) mission. Observations from </a:t>
            </a:r>
            <a:r>
              <a:rPr lang="en-US" sz="1200" b="0" i="0" kern="1200" dirty="0" err="1">
                <a:solidFill>
                  <a:schemeClr val="tx1"/>
                </a:solidFill>
                <a:effectLst/>
                <a:latin typeface="+mn-lt"/>
                <a:ea typeface="+mn-ea"/>
                <a:cs typeface="+mn-cs"/>
              </a:rPr>
              <a:t>spaceborne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lidar</a:t>
            </a:r>
            <a:r>
              <a:rPr lang="en-US" sz="1200" b="0" i="0" kern="1200" dirty="0">
                <a:solidFill>
                  <a:schemeClr val="tx1"/>
                </a:solidFill>
                <a:effectLst/>
                <a:latin typeface="+mn-lt"/>
                <a:ea typeface="+mn-ea"/>
                <a:cs typeface="+mn-cs"/>
              </a:rPr>
              <a:t>, combined with passive imagery</a:t>
            </a:r>
            <a:r>
              <a:rPr lang="en-US" sz="1200" b="0" i="0" kern="1200" baseline="0" dirty="0">
                <a:solidFill>
                  <a:schemeClr val="tx1"/>
                </a:solidFill>
                <a:effectLst/>
                <a:latin typeface="+mn-lt"/>
                <a:ea typeface="+mn-ea"/>
                <a:cs typeface="+mn-cs"/>
              </a:rPr>
              <a:t> from the satellite have led </a:t>
            </a:r>
            <a:r>
              <a:rPr lang="en-US" sz="1200" b="0" i="0" kern="1200" dirty="0">
                <a:solidFill>
                  <a:schemeClr val="tx1"/>
                </a:solidFill>
                <a:effectLst/>
                <a:latin typeface="+mn-lt"/>
                <a:ea typeface="+mn-ea"/>
                <a:cs typeface="+mn-cs"/>
              </a:rPr>
              <a:t>to improved understanding of the role aerosols and clouds play in regulating the Earth's climate, in particular, how aerosols and clouds interact with one another. And in</a:t>
            </a:r>
            <a:r>
              <a:rPr lang="en-US" sz="1200" b="0" i="0" kern="1200" baseline="0" dirty="0">
                <a:solidFill>
                  <a:schemeClr val="tx1"/>
                </a:solidFill>
                <a:effectLst/>
                <a:latin typeface="+mn-lt"/>
                <a:ea typeface="+mn-ea"/>
                <a:cs typeface="+mn-cs"/>
              </a:rPr>
              <a:t> recent years, its led to other use cases, such as observing the migration of animals under the ocean or analyzing Australian bush fires.</a:t>
            </a:r>
            <a:endParaRPr lang="en-US" dirty="0"/>
          </a:p>
        </p:txBody>
      </p:sp>
      <p:sp>
        <p:nvSpPr>
          <p:cNvPr id="4" name="Slide Number Placeholder 3"/>
          <p:cNvSpPr>
            <a:spLocks noGrp="1"/>
          </p:cNvSpPr>
          <p:nvPr>
            <p:ph type="sldNum" sz="quarter" idx="10"/>
          </p:nvPr>
        </p:nvSpPr>
        <p:spPr/>
        <p:txBody>
          <a:bodyPr/>
          <a:lstStyle/>
          <a:p>
            <a:fld id="{2C5C74C3-768D-4A20-B281-B6CD7D1FE032}" type="slidenum">
              <a:rPr lang="en-US" smtClean="0"/>
              <a:t>4</a:t>
            </a:fld>
            <a:endParaRPr lang="en-US"/>
          </a:p>
        </p:txBody>
      </p:sp>
    </p:spTree>
    <p:extLst>
      <p:ext uri="{BB962C8B-B14F-4D97-AF65-F5344CB8AC3E}">
        <p14:creationId xmlns:p14="http://schemas.microsoft.com/office/powerpoint/2010/main" val="1004399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050926bbb1_0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050926bbb1_0_2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health of coral reefs is essential to many ecosystems. Unfortunately, reporting about bleaching and other vitality indicators typically rely on human sightings and manual data entry. This information is limited at best and inaccurate or erroneous at worst. Satellites such as GOES-R and NOAA-20 have demonstrated utility in inferring bleaching activity. While this data has proved useful, NASA seeks to further leverage its mission capability by bringing space-based LIDAR to bear on the problem. ICESat-2 is one mission that has begun to explore this capability.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So on July 24, 2020, the OCIO Data Science Team (DST) hosted a Jam Session, one of their custom hackathons, to assess the </a:t>
            </a:r>
            <a:r>
              <a:rPr lang="en-US" sz="1800" dirty="0" err="1">
                <a:effectLst/>
                <a:latin typeface="Times New Roman" panose="02020603050405020304" pitchFamily="18" charset="0"/>
                <a:ea typeface="Calibri" panose="020F0502020204030204" pitchFamily="34" charset="0"/>
              </a:rPr>
              <a:t>suitabililty</a:t>
            </a:r>
            <a:r>
              <a:rPr lang="en-US" sz="1800" dirty="0">
                <a:effectLst/>
                <a:latin typeface="Times New Roman" panose="02020603050405020304" pitchFamily="18" charset="0"/>
                <a:ea typeface="Calibri" panose="020F0502020204030204" pitchFamily="34" charset="0"/>
              </a:rPr>
              <a:t> of the above-named databases for machine learning studies. During a typical Jam Session, the DST solicits data scientists and analysts from across the NASA community to address a specific problem using advanced technologies and libraries. At this Jam Session, the team focused on analyzing coral reef databases using advanced computing resources provided by the NASA Marshall and Agency Computing Services (MACS) Google Cloud Platform (GCP) environment. A key question was whether or not the open data provided about coral reefs was sufficient to compare against other measurements for machine learning. Participants mined and summarized results from the following datasets, performing knowledge discovery and identifying inconsistencies within the dataset.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session revealed significant problems with any attempts to gather reliable information from a single coral reef database. These datasets were produced mainly through human observation over widely varying time scales. For example, coral bleaching, a phenomenon caused by the breakdown of the symbiosis between corals and their symbiotic microalgae, is often identified and reported by scuba divers that observe a loss of pigments and symbionts. Many other reports come from one-time observations during a scuba expedition or deliberate observation mission. During the Jam Session, participants noted data indicating that a patch of coral was bleaching at a specific time in one location would often be marked as normal or of low-severity by another database at the same corresponding time. In addition, each database tracks both temporal and spatial scales differently. This makes it difficult for any one of these data sources to serve as ground truth for any form of machine learning-based inference.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GOTECH, we investigated CALIPSO as an alternative, uncharacteristic satellite for this exploration. The project is motivated by the notion that NASA can leverage unintended space instruments to address climate-related missions.</a:t>
            </a:r>
          </a:p>
          <a:p>
            <a:pPr marL="0" lvl="0" indent="0" algn="l" rtl="0">
              <a:spcBef>
                <a:spcPts val="0"/>
              </a:spcBef>
              <a:spcAft>
                <a:spcPts val="0"/>
              </a:spcAft>
              <a:buNone/>
            </a:pPr>
            <a:endParaRPr dirty="0"/>
          </a:p>
        </p:txBody>
      </p:sp>
      <p:sp>
        <p:nvSpPr>
          <p:cNvPr id="211" name="Google Shape;211;g1050926bbb1_0_2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the</a:t>
            </a:r>
            <a:r>
              <a:rPr lang="en-US" sz="1200" kern="1200" baseline="0" dirty="0">
                <a:solidFill>
                  <a:schemeClr val="tx1"/>
                </a:solidFill>
                <a:effectLst/>
                <a:latin typeface="+mn-lt"/>
                <a:ea typeface="+mn-ea"/>
                <a:cs typeface="+mn-cs"/>
              </a:rPr>
              <a:t> GOTECH project, t</a:t>
            </a:r>
            <a:r>
              <a:rPr lang="en-US" sz="1200" kern="1200" dirty="0">
                <a:solidFill>
                  <a:schemeClr val="tx1"/>
                </a:solidFill>
                <a:effectLst/>
                <a:latin typeface="+mn-lt"/>
                <a:ea typeface="+mn-ea"/>
                <a:cs typeface="+mn-cs"/>
              </a:rPr>
              <a:t>he student team will develop machine learning models that predict the vitality of coral reefs in geographic regions based on backscatter data from the CALIPSO satellite. To train these models, students will fuse data to from a common operating picture of how coral reefs have grown and decayed round the world.</a:t>
            </a:r>
          </a:p>
          <a:p>
            <a:endParaRPr lang="en-US" dirty="0"/>
          </a:p>
          <a:p>
            <a:r>
              <a:rPr lang="en-US" sz="1200" kern="1200" dirty="0">
                <a:solidFill>
                  <a:schemeClr val="tx1"/>
                </a:solidFill>
                <a:effectLst/>
                <a:latin typeface="+mn-lt"/>
                <a:ea typeface="+mn-ea"/>
                <a:cs typeface="+mn-cs"/>
              </a:rPr>
              <a:t>Explicitly, the challenge here is to fuse open data sources regarding coral reefs to serve as ground truth for a machine learning model that predicts, based solely on CALIPSO imagery at a certain location, properties of the vitality of coral reefs at that location. The student team will incorporate at least four data sources and demonstrate prediction  from (solely) CALIPSO imagery on at least two machine learning models. The data fusion process must be repeatable and extendible, so that other data sources can be incorporated. NASA will provide coral reef subject-matter experts, such as those at Coral Vita, to help students understand the data that they are fusing and verify their assumptions. This study will occur over the 14-week summer semester at Georgia Tech, resulting in a Final Report of the models' performance.</a:t>
            </a:r>
            <a:endParaRPr lang="en-US" dirty="0"/>
          </a:p>
        </p:txBody>
      </p:sp>
      <p:sp>
        <p:nvSpPr>
          <p:cNvPr id="4" name="Slide Number Placeholder 3"/>
          <p:cNvSpPr>
            <a:spLocks noGrp="1"/>
          </p:cNvSpPr>
          <p:nvPr>
            <p:ph type="sldNum" sz="quarter" idx="10"/>
          </p:nvPr>
        </p:nvSpPr>
        <p:spPr/>
        <p:txBody>
          <a:bodyPr/>
          <a:lstStyle/>
          <a:p>
            <a:fld id="{2C5C74C3-768D-4A20-B281-B6CD7D1FE032}" type="slidenum">
              <a:rPr lang="en-US" smtClean="0"/>
              <a:t>6</a:t>
            </a:fld>
            <a:endParaRPr lang="en-US"/>
          </a:p>
        </p:txBody>
      </p:sp>
    </p:spTree>
    <p:extLst>
      <p:ext uri="{BB962C8B-B14F-4D97-AF65-F5344CB8AC3E}">
        <p14:creationId xmlns:p14="http://schemas.microsoft.com/office/powerpoint/2010/main" val="2155312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Technical Area 1: Cross-Validate the Open-Source Reef Databases</a:t>
            </a:r>
          </a:p>
          <a:p>
            <a:pPr lvl="1"/>
            <a:r>
              <a:rPr lang="en-US" sz="1200" kern="1200" dirty="0">
                <a:solidFill>
                  <a:schemeClr val="tx1"/>
                </a:solidFill>
                <a:effectLst/>
                <a:latin typeface="+mn-lt"/>
                <a:ea typeface="+mn-ea"/>
                <a:cs typeface="+mn-cs"/>
              </a:rPr>
              <a:t>Questions: What data can be pulled from these systems to serve as ground truth from?</a:t>
            </a:r>
          </a:p>
          <a:p>
            <a:pPr lvl="1"/>
            <a:r>
              <a:rPr lang="en-US" sz="1200" kern="1200" dirty="0">
                <a:solidFill>
                  <a:schemeClr val="tx1"/>
                </a:solidFill>
                <a:effectLst/>
                <a:latin typeface="+mn-lt"/>
                <a:ea typeface="+mn-ea"/>
                <a:cs typeface="+mn-cs"/>
              </a:rPr>
              <a:t>Challenge: Students shall identify at least four coral databases to combine into a single dataset for this technical area. Students will provide scripts to download and synthesize data from each source into a fused dataset. Below is an initial listing of sites. Students are welcome to identify additional databases to serve as ground truth.</a:t>
            </a:r>
          </a:p>
          <a:p>
            <a:pPr lvl="2"/>
            <a:r>
              <a:rPr lang="en-US" sz="1200" u="sng" kern="1200" dirty="0" err="1">
                <a:solidFill>
                  <a:schemeClr val="tx1"/>
                </a:solidFill>
                <a:effectLst/>
                <a:latin typeface="+mn-lt"/>
                <a:ea typeface="+mn-ea"/>
                <a:cs typeface="+mn-cs"/>
                <a:hlinkClick r:id="rId3"/>
              </a:rPr>
              <a:t>ReefBase</a:t>
            </a:r>
            <a:endParaRPr lang="en-US" sz="1200" kern="1200" dirty="0">
              <a:solidFill>
                <a:schemeClr val="tx1"/>
              </a:solidFill>
              <a:effectLst/>
              <a:latin typeface="+mn-lt"/>
              <a:ea typeface="+mn-ea"/>
              <a:cs typeface="+mn-cs"/>
            </a:endParaRPr>
          </a:p>
          <a:p>
            <a:pPr lvl="2"/>
            <a:r>
              <a:rPr lang="en-US" sz="1200" u="sng" kern="1200" dirty="0">
                <a:solidFill>
                  <a:schemeClr val="tx1"/>
                </a:solidFill>
                <a:effectLst/>
                <a:latin typeface="+mn-lt"/>
                <a:ea typeface="+mn-ea"/>
                <a:cs typeface="+mn-cs"/>
                <a:hlinkClick r:id="rId4"/>
              </a:rPr>
              <a:t>Coral Restoration Database</a:t>
            </a:r>
            <a:endParaRPr lang="en-US" sz="1200" kern="1200" dirty="0">
              <a:solidFill>
                <a:schemeClr val="tx1"/>
              </a:solidFill>
              <a:effectLst/>
              <a:latin typeface="+mn-lt"/>
              <a:ea typeface="+mn-ea"/>
              <a:cs typeface="+mn-cs"/>
            </a:endParaRPr>
          </a:p>
          <a:p>
            <a:pPr lvl="2"/>
            <a:r>
              <a:rPr lang="en-US" sz="1200" u="sng" kern="1200" dirty="0">
                <a:solidFill>
                  <a:schemeClr val="tx1"/>
                </a:solidFill>
                <a:effectLst/>
                <a:latin typeface="+mn-lt"/>
                <a:ea typeface="+mn-ea"/>
                <a:cs typeface="+mn-cs"/>
                <a:hlinkClick r:id="rId5"/>
              </a:rPr>
              <a:t>NOAA's </a:t>
            </a:r>
            <a:r>
              <a:rPr lang="en-US" sz="1200" u="sng" kern="1200" dirty="0" err="1">
                <a:solidFill>
                  <a:schemeClr val="tx1"/>
                </a:solidFill>
                <a:effectLst/>
                <a:latin typeface="+mn-lt"/>
                <a:ea typeface="+mn-ea"/>
                <a:cs typeface="+mn-cs"/>
                <a:hlinkClick r:id="rId5"/>
              </a:rPr>
              <a:t>CoRIS</a:t>
            </a:r>
            <a:endParaRPr lang="en-US" sz="1200" kern="1200" dirty="0">
              <a:solidFill>
                <a:schemeClr val="tx1"/>
              </a:solidFill>
              <a:effectLst/>
              <a:latin typeface="+mn-lt"/>
              <a:ea typeface="+mn-ea"/>
              <a:cs typeface="+mn-cs"/>
            </a:endParaRPr>
          </a:p>
          <a:p>
            <a:pPr lvl="2"/>
            <a:r>
              <a:rPr lang="en-US" sz="1200" u="sng" kern="1200" dirty="0">
                <a:solidFill>
                  <a:schemeClr val="tx1"/>
                </a:solidFill>
                <a:effectLst/>
                <a:latin typeface="+mn-lt"/>
                <a:ea typeface="+mn-ea"/>
                <a:cs typeface="+mn-cs"/>
                <a:hlinkClick r:id="rId6"/>
              </a:rPr>
              <a:t>Giovanni</a:t>
            </a:r>
            <a:r>
              <a:rPr lang="en-US" sz="1200" kern="1200" dirty="0">
                <a:solidFill>
                  <a:schemeClr val="tx1"/>
                </a:solidFill>
                <a:effectLst/>
                <a:latin typeface="+mn-lt"/>
                <a:ea typeface="+mn-ea"/>
                <a:cs typeface="+mn-cs"/>
              </a:rPr>
              <a:t> </a:t>
            </a:r>
          </a:p>
          <a:p>
            <a:pPr lvl="2"/>
            <a:r>
              <a:rPr lang="en-US" sz="1200" u="sng" kern="1200" dirty="0">
                <a:solidFill>
                  <a:schemeClr val="tx1"/>
                </a:solidFill>
                <a:effectLst/>
                <a:latin typeface="+mn-lt"/>
                <a:ea typeface="+mn-ea"/>
                <a:cs typeface="+mn-cs"/>
                <a:hlinkClick r:id="rId7"/>
              </a:rPr>
              <a:t>NOAA </a:t>
            </a:r>
            <a:r>
              <a:rPr lang="en-US" sz="1200" u="sng" kern="1200" dirty="0" err="1">
                <a:solidFill>
                  <a:schemeClr val="tx1"/>
                </a:solidFill>
                <a:effectLst/>
                <a:latin typeface="+mn-lt"/>
                <a:ea typeface="+mn-ea"/>
                <a:cs typeface="+mn-cs"/>
                <a:hlinkClick r:id="rId7"/>
              </a:rPr>
              <a:t>CoastWatch</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Deliverable: Students will provide one unified data source with fused data from each of the data sources and the scripts that were used for downloading and data fusion. </a:t>
            </a:r>
          </a:p>
          <a:p>
            <a:endParaRPr lang="en-US" dirty="0"/>
          </a:p>
        </p:txBody>
      </p:sp>
      <p:sp>
        <p:nvSpPr>
          <p:cNvPr id="4" name="Slide Number Placeholder 3"/>
          <p:cNvSpPr>
            <a:spLocks noGrp="1"/>
          </p:cNvSpPr>
          <p:nvPr>
            <p:ph type="sldNum" sz="quarter" idx="10"/>
          </p:nvPr>
        </p:nvSpPr>
        <p:spPr/>
        <p:txBody>
          <a:bodyPr/>
          <a:lstStyle/>
          <a:p>
            <a:fld id="{2C5C74C3-768D-4A20-B281-B6CD7D1FE032}" type="slidenum">
              <a:rPr lang="en-US" smtClean="0"/>
              <a:t>8</a:t>
            </a:fld>
            <a:endParaRPr lang="en-US"/>
          </a:p>
        </p:txBody>
      </p:sp>
    </p:spTree>
    <p:extLst>
      <p:ext uri="{BB962C8B-B14F-4D97-AF65-F5344CB8AC3E}">
        <p14:creationId xmlns:p14="http://schemas.microsoft.com/office/powerpoint/2010/main" val="2668042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Technical Area 2: Time-Align and Geo-Align with Corresponding CALIPSO Data</a:t>
            </a:r>
          </a:p>
          <a:p>
            <a:pPr lvl="1"/>
            <a:r>
              <a:rPr lang="en-US" sz="1200" kern="1200" dirty="0">
                <a:solidFill>
                  <a:schemeClr val="tx1"/>
                </a:solidFill>
                <a:effectLst/>
                <a:latin typeface="+mn-lt"/>
                <a:ea typeface="+mn-ea"/>
                <a:cs typeface="+mn-cs"/>
              </a:rPr>
              <a:t>Questions: What CALIPSO data do we need for training? What CALIPSO data do we need for inference?</a:t>
            </a:r>
          </a:p>
          <a:p>
            <a:pPr lvl="1"/>
            <a:r>
              <a:rPr lang="en-US" sz="1200" kern="1200" dirty="0">
                <a:solidFill>
                  <a:schemeClr val="tx1"/>
                </a:solidFill>
                <a:effectLst/>
                <a:latin typeface="+mn-lt"/>
                <a:ea typeface="+mn-ea"/>
                <a:cs typeface="+mn-cs"/>
              </a:rPr>
              <a:t>Challenge: Develop API clients for the </a:t>
            </a:r>
            <a:r>
              <a:rPr lang="en-US" sz="1200" u="sng" kern="1200" dirty="0">
                <a:solidFill>
                  <a:schemeClr val="tx1"/>
                </a:solidFill>
                <a:effectLst/>
                <a:latin typeface="+mn-lt"/>
                <a:ea typeface="+mn-ea"/>
                <a:cs typeface="+mn-cs"/>
                <a:hlinkClick r:id="rId3"/>
              </a:rPr>
              <a:t>CALIPSO database</a:t>
            </a:r>
            <a:r>
              <a:rPr lang="en-US" sz="1200" kern="1200" dirty="0">
                <a:solidFill>
                  <a:schemeClr val="tx1"/>
                </a:solidFill>
                <a:effectLst/>
                <a:latin typeface="+mn-lt"/>
                <a:ea typeface="+mn-ea"/>
                <a:cs typeface="+mn-cs"/>
              </a:rPr>
              <a:t> to acquire necessary data for neural network training and inference. </a:t>
            </a:r>
          </a:p>
          <a:p>
            <a:pPr lvl="1"/>
            <a:r>
              <a:rPr lang="en-US" sz="1200" kern="1200" dirty="0">
                <a:solidFill>
                  <a:schemeClr val="tx1"/>
                </a:solidFill>
                <a:effectLst/>
                <a:latin typeface="+mn-lt"/>
                <a:ea typeface="+mn-ea"/>
                <a:cs typeface="+mn-cs"/>
              </a:rPr>
              <a:t>Deliverables: Students will provide scripts for downloading the necessary data for training and inference and all the specific training/inference data used to produce the final report. </a:t>
            </a:r>
          </a:p>
          <a:p>
            <a:endParaRPr lang="en-US" dirty="0"/>
          </a:p>
          <a:p>
            <a:endParaRPr lang="en-US" dirty="0"/>
          </a:p>
          <a:p>
            <a:r>
              <a:rPr lang="en-US" dirty="0"/>
              <a:t>The CALIPSO payload consists of three co-aligned, near-nadir viewing instruments: a 2-wavelength polarization-sensitive </a:t>
            </a:r>
            <a:r>
              <a:rPr lang="en-US" dirty="0" err="1"/>
              <a:t>lidar</a:t>
            </a:r>
            <a:r>
              <a:rPr lang="en-US" dirty="0"/>
              <a:t>, an imaging infrared radiometer (IIR), and a high-resolution wide field camera (WFC). CALIOP is the name of the CALIPSO </a:t>
            </a:r>
            <a:r>
              <a:rPr lang="en-US" dirty="0" err="1"/>
              <a:t>lidar</a:t>
            </a:r>
            <a:r>
              <a:rPr lang="en-US" dirty="0"/>
              <a:t> and is an acronym for Cloud-Aerosol Lidar with Orthogonal Polarization. The </a:t>
            </a:r>
            <a:r>
              <a:rPr lang="en-US" dirty="0" err="1"/>
              <a:t>lidar</a:t>
            </a:r>
            <a:r>
              <a:rPr lang="en-US" dirty="0"/>
              <a:t> profiles provide information on the vertical distribution of aerosols and clouds, cloud particle phase, and classification of aerosol size. The CALIOP laser transmitter subsystem transmits laser light simultaneously at 532 nm and 1064 nm at a pulse repetition rate of 20.16 Hz. The CALIOP receiver subsystem measures backscatter intensity at 1064 nm and at two orthogonally polarized components of the 532 nm backscattered signal. The IIR provides medium spatial resolution nadir viewing images at 8.65, 10.6, and 12.05 m, providing information on cirrus cloud particle size and infrared emissivity. The WFC digital camera collects daytime high spatial resolution imagery in the 620 - 670 nm wavelength range and is used to ascertain cloud homogeneity, aid in cloud clearing, and provide meteorological context. CALIPSO provides complementary, near-simultaneous, observations with the other active and passive instruments in the constellation to better understand the effects of clouds and aerosols on climate, weather, and air quality. The Data Management System (DMS) uses the CALIPSO Automated Processing System (CAPS) to convert the CALIPSO instrument data into scientific data products. </a:t>
            </a:r>
          </a:p>
        </p:txBody>
      </p:sp>
      <p:sp>
        <p:nvSpPr>
          <p:cNvPr id="4" name="Slide Number Placeholder 3"/>
          <p:cNvSpPr>
            <a:spLocks noGrp="1"/>
          </p:cNvSpPr>
          <p:nvPr>
            <p:ph type="sldNum" sz="quarter" idx="10"/>
          </p:nvPr>
        </p:nvSpPr>
        <p:spPr/>
        <p:txBody>
          <a:bodyPr/>
          <a:lstStyle/>
          <a:p>
            <a:fld id="{2C5C74C3-768D-4A20-B281-B6CD7D1FE032}" type="slidenum">
              <a:rPr lang="en-US" smtClean="0"/>
              <a:t>9</a:t>
            </a:fld>
            <a:endParaRPr lang="en-US"/>
          </a:p>
        </p:txBody>
      </p:sp>
    </p:spTree>
    <p:extLst>
      <p:ext uri="{BB962C8B-B14F-4D97-AF65-F5344CB8AC3E}">
        <p14:creationId xmlns:p14="http://schemas.microsoft.com/office/powerpoint/2010/main" val="1659851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Technical Area 3: Correlate Imagery Backscatter with Coral Vitality</a:t>
            </a:r>
          </a:p>
          <a:p>
            <a:pPr lvl="1"/>
            <a:r>
              <a:rPr lang="en-US" sz="1200" kern="1200" dirty="0">
                <a:solidFill>
                  <a:schemeClr val="tx1"/>
                </a:solidFill>
                <a:effectLst/>
                <a:latin typeface="+mn-lt"/>
                <a:ea typeface="+mn-ea"/>
                <a:cs typeface="+mn-cs"/>
              </a:rPr>
              <a:t>Question: What neural network architectures are appropriate for this kind of inference? Can we infer the growth and decay of coral?</a:t>
            </a:r>
          </a:p>
          <a:p>
            <a:pPr lvl="1"/>
            <a:r>
              <a:rPr lang="en-US" sz="1200" kern="1200" dirty="0">
                <a:solidFill>
                  <a:schemeClr val="tx1"/>
                </a:solidFill>
                <a:effectLst/>
                <a:latin typeface="+mn-lt"/>
                <a:ea typeface="+mn-ea"/>
                <a:cs typeface="+mn-cs"/>
              </a:rPr>
              <a:t>Challenge: Choose two neural network models for this challenge. Implement methods for neural network training using the unified dataset. Use neural network inference (based on CALIPSO imagery) to demonstrate that we can predict the existence of coral in an observed region. Use inference to confirm that we can predict properties of vitality in an observed region.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Deliverables: Students will provide scripts for inference and training, a description of the data that was used for each, a description of how each model was trained, and a saved version of reported models. These descriptions can be provided in the Final Report.</a:t>
            </a:r>
          </a:p>
          <a:p>
            <a:endParaRPr lang="en-US" dirty="0"/>
          </a:p>
        </p:txBody>
      </p:sp>
      <p:sp>
        <p:nvSpPr>
          <p:cNvPr id="4" name="Slide Number Placeholder 3"/>
          <p:cNvSpPr>
            <a:spLocks noGrp="1"/>
          </p:cNvSpPr>
          <p:nvPr>
            <p:ph type="sldNum" sz="quarter" idx="10"/>
          </p:nvPr>
        </p:nvSpPr>
        <p:spPr/>
        <p:txBody>
          <a:bodyPr/>
          <a:lstStyle/>
          <a:p>
            <a:fld id="{2C5C74C3-768D-4A20-B281-B6CD7D1FE032}" type="slidenum">
              <a:rPr lang="en-US" smtClean="0"/>
              <a:t>10</a:t>
            </a:fld>
            <a:endParaRPr lang="en-US"/>
          </a:p>
        </p:txBody>
      </p:sp>
    </p:spTree>
    <p:extLst>
      <p:ext uri="{BB962C8B-B14F-4D97-AF65-F5344CB8AC3E}">
        <p14:creationId xmlns:p14="http://schemas.microsoft.com/office/powerpoint/2010/main" val="925781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EA03F3-A90F-407F-8885-E4B64A46CCBC}"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215630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EA03F3-A90F-407F-8885-E4B64A46CCBC}" type="datetimeFigureOut">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2001710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EA03F3-A90F-407F-8885-E4B64A46CCBC}" type="datetimeFigureOut">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2773036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EA03F3-A90F-407F-8885-E4B64A46CCBC}" type="datetimeFigureOut">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70109-0AE0-4846-8C34-466CF608C2BA}"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18880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EA03F3-A90F-407F-8885-E4B64A46CCBC}" type="datetimeFigureOut">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2636518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2EA03F3-A90F-407F-8885-E4B64A46CCBC}" type="datetimeFigureOut">
              <a:rPr lang="en-US" smtClean="0"/>
              <a:t>5/18/2022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676587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2EA03F3-A90F-407F-8885-E4B64A46CCBC}" type="datetimeFigureOut">
              <a:rPr lang="en-US" smtClean="0"/>
              <a:t>5/18/2022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2660552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A03F3-A90F-407F-8885-E4B64A46CCBC}"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4081670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A03F3-A90F-407F-8885-E4B64A46CCBC}"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948947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A03F3-A90F-407F-8885-E4B64A46CCBC}"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2241741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EA03F3-A90F-407F-8885-E4B64A46CCBC}" type="datetimeFigureOut">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209019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A03F3-A90F-407F-8885-E4B64A46CCBC}"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2446369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pic>
        <p:nvPicPr>
          <p:cNvPr id="20" name="Google Shape;20;p27" descr="Droplets-HD-Title-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27"/>
          <p:cNvSpPr txBox="1">
            <a:spLocks noGrp="1"/>
          </p:cNvSpPr>
          <p:nvPr>
            <p:ph type="ctrTitle"/>
          </p:nvPr>
        </p:nvSpPr>
        <p:spPr>
          <a:xfrm>
            <a:off x="1751012" y="1300785"/>
            <a:ext cx="8689976" cy="250921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wentieth Century"/>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7"/>
          <p:cNvSpPr txBox="1">
            <a:spLocks noGrp="1"/>
          </p:cNvSpPr>
          <p:nvPr>
            <p:ph type="subTitle" idx="1"/>
          </p:nvPr>
        </p:nvSpPr>
        <p:spPr>
          <a:xfrm>
            <a:off x="1751012" y="3886200"/>
            <a:ext cx="8689976" cy="1371599"/>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SzPts val="2200"/>
              <a:buNone/>
              <a:defRPr sz="2200">
                <a:solidFill>
                  <a:srgbClr val="7F7F7F"/>
                </a:solidFill>
              </a:defRPr>
            </a:lvl1pPr>
            <a:lvl2pPr lvl="1" algn="ctr">
              <a:lnSpc>
                <a:spcPct val="120000"/>
              </a:lnSpc>
              <a:spcBef>
                <a:spcPts val="500"/>
              </a:spcBef>
              <a:spcAft>
                <a:spcPts val="0"/>
              </a:spcAft>
              <a:buSzPts val="2000"/>
              <a:buNone/>
              <a:defRPr sz="20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23" name="Google Shape;23;p27"/>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7"/>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7"/>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46091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pic>
        <p:nvPicPr>
          <p:cNvPr id="27" name="Google Shape;27;p28"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8" name="Google Shape;28;p28"/>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913774" y="2367092"/>
            <a:ext cx="10363826"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30" name="Google Shape;30;p28"/>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8"/>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8"/>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4163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913775" y="2367093"/>
            <a:ext cx="10364452"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36" name="Google Shape;36;p2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724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pic>
        <p:nvPicPr>
          <p:cNvPr id="40" name="Google Shape;40;p30"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1" name="Google Shape;41;p30"/>
          <p:cNvSpPr txBox="1">
            <a:spLocks noGrp="1"/>
          </p:cNvSpPr>
          <p:nvPr>
            <p:ph type="title"/>
          </p:nvPr>
        </p:nvSpPr>
        <p:spPr>
          <a:xfrm>
            <a:off x="913774" y="828563"/>
            <a:ext cx="10351752" cy="27368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000"/>
              <a:buFont typeface="Twentieth Centur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913774" y="3657457"/>
            <a:ext cx="10351752" cy="1368183"/>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000"/>
              <a:buNone/>
              <a:defRPr sz="2000">
                <a:solidFill>
                  <a:srgbClr val="7F7F7F"/>
                </a:solidFill>
              </a:defRPr>
            </a:lvl1pPr>
            <a:lvl2pPr marL="914400" lvl="1" indent="-228600" algn="l">
              <a:lnSpc>
                <a:spcPct val="120000"/>
              </a:lnSpc>
              <a:spcBef>
                <a:spcPts val="500"/>
              </a:spcBef>
              <a:spcAft>
                <a:spcPts val="0"/>
              </a:spcAft>
              <a:buSzPts val="2000"/>
              <a:buNone/>
              <a:defRPr sz="2000">
                <a:solidFill>
                  <a:srgbClr val="888888"/>
                </a:solidFill>
              </a:defRPr>
            </a:lvl2pPr>
            <a:lvl3pPr marL="1371600" lvl="2" indent="-228600" algn="l">
              <a:lnSpc>
                <a:spcPct val="120000"/>
              </a:lnSpc>
              <a:spcBef>
                <a:spcPts val="500"/>
              </a:spcBef>
              <a:spcAft>
                <a:spcPts val="0"/>
              </a:spcAft>
              <a:buSzPts val="1800"/>
              <a:buNone/>
              <a:defRPr sz="1800">
                <a:solidFill>
                  <a:srgbClr val="888888"/>
                </a:solidFill>
              </a:defRPr>
            </a:lvl3pPr>
            <a:lvl4pPr marL="1828800" lvl="3" indent="-228600" algn="l">
              <a:lnSpc>
                <a:spcPct val="120000"/>
              </a:lnSpc>
              <a:spcBef>
                <a:spcPts val="500"/>
              </a:spcBef>
              <a:spcAft>
                <a:spcPts val="0"/>
              </a:spcAft>
              <a:buSzPts val="1600"/>
              <a:buNone/>
              <a:defRPr sz="1600">
                <a:solidFill>
                  <a:srgbClr val="888888"/>
                </a:solidFill>
              </a:defRPr>
            </a:lvl4pPr>
            <a:lvl5pPr marL="2286000" lvl="4" indent="-228600" algn="l">
              <a:lnSpc>
                <a:spcPct val="120000"/>
              </a:lnSpc>
              <a:spcBef>
                <a:spcPts val="500"/>
              </a:spcBef>
              <a:spcAft>
                <a:spcPts val="0"/>
              </a:spcAft>
              <a:buSzPts val="1600"/>
              <a:buNone/>
              <a:defRPr sz="1600">
                <a:solidFill>
                  <a:srgbClr val="888888"/>
                </a:solidFill>
              </a:defRPr>
            </a:lvl5pPr>
            <a:lvl6pPr marL="2743200" lvl="5" indent="-228600" algn="l">
              <a:lnSpc>
                <a:spcPct val="120000"/>
              </a:lnSpc>
              <a:spcBef>
                <a:spcPts val="500"/>
              </a:spcBef>
              <a:spcAft>
                <a:spcPts val="0"/>
              </a:spcAft>
              <a:buSzPts val="1600"/>
              <a:buNone/>
              <a:defRPr sz="1600">
                <a:solidFill>
                  <a:srgbClr val="888888"/>
                </a:solidFill>
              </a:defRPr>
            </a:lvl6pPr>
            <a:lvl7pPr marL="3200400" lvl="6" indent="-228600" algn="l">
              <a:lnSpc>
                <a:spcPct val="120000"/>
              </a:lnSpc>
              <a:spcBef>
                <a:spcPts val="500"/>
              </a:spcBef>
              <a:spcAft>
                <a:spcPts val="0"/>
              </a:spcAft>
              <a:buSzPts val="1600"/>
              <a:buNone/>
              <a:defRPr sz="1600">
                <a:solidFill>
                  <a:srgbClr val="888888"/>
                </a:solidFill>
              </a:defRPr>
            </a:lvl7pPr>
            <a:lvl8pPr marL="3657600" lvl="7" indent="-228600" algn="l">
              <a:lnSpc>
                <a:spcPct val="120000"/>
              </a:lnSpc>
              <a:spcBef>
                <a:spcPts val="500"/>
              </a:spcBef>
              <a:spcAft>
                <a:spcPts val="0"/>
              </a:spcAft>
              <a:buSzPts val="1600"/>
              <a:buNone/>
              <a:defRPr sz="1600">
                <a:solidFill>
                  <a:srgbClr val="888888"/>
                </a:solidFill>
              </a:defRPr>
            </a:lvl8pPr>
            <a:lvl9pPr marL="4114800" lvl="8" indent="-228600" algn="l">
              <a:lnSpc>
                <a:spcPct val="120000"/>
              </a:lnSpc>
              <a:spcBef>
                <a:spcPts val="500"/>
              </a:spcBef>
              <a:spcAft>
                <a:spcPts val="0"/>
              </a:spcAft>
              <a:buSzPts val="1600"/>
              <a:buNone/>
              <a:defRPr sz="1600">
                <a:solidFill>
                  <a:srgbClr val="888888"/>
                </a:solidFill>
              </a:defRPr>
            </a:lvl9pPr>
          </a:lstStyle>
          <a:p>
            <a:endParaRPr/>
          </a:p>
        </p:txBody>
      </p:sp>
      <p:sp>
        <p:nvSpPr>
          <p:cNvPr id="43" name="Google Shape;43;p30"/>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0"/>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0"/>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2688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6"/>
        <p:cNvGrpSpPr/>
        <p:nvPr/>
      </p:nvGrpSpPr>
      <p:grpSpPr>
        <a:xfrm>
          <a:off x="0" y="0"/>
          <a:ext cx="0" cy="0"/>
          <a:chOff x="0" y="0"/>
          <a:chExt cx="0" cy="0"/>
        </a:xfrm>
      </p:grpSpPr>
      <p:pic>
        <p:nvPicPr>
          <p:cNvPr id="47" name="Google Shape;47;p3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8" name="Google Shape;48;p31"/>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1"/>
          <p:cNvSpPr txBox="1">
            <a:spLocks noGrp="1"/>
          </p:cNvSpPr>
          <p:nvPr>
            <p:ph type="body" idx="1"/>
          </p:nvPr>
        </p:nvSpPr>
        <p:spPr>
          <a:xfrm>
            <a:off x="913774" y="2367092"/>
            <a:ext cx="5106026"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0" name="Google Shape;50;p31"/>
          <p:cNvSpPr txBox="1">
            <a:spLocks noGrp="1"/>
          </p:cNvSpPr>
          <p:nvPr>
            <p:ph type="body" idx="2"/>
          </p:nvPr>
        </p:nvSpPr>
        <p:spPr>
          <a:xfrm>
            <a:off x="6172200" y="2367092"/>
            <a:ext cx="5105400"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1" name="Google Shape;51;p3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9060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4"/>
        <p:cNvGrpSpPr/>
        <p:nvPr/>
      </p:nvGrpSpPr>
      <p:grpSpPr>
        <a:xfrm>
          <a:off x="0" y="0"/>
          <a:ext cx="0" cy="0"/>
          <a:chOff x="0" y="0"/>
          <a:chExt cx="0" cy="0"/>
        </a:xfrm>
      </p:grpSpPr>
      <p:pic>
        <p:nvPicPr>
          <p:cNvPr id="55" name="Google Shape;55;p32"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6" name="Google Shape;56;p32"/>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1146328" y="2371018"/>
            <a:ext cx="487347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8" name="Google Shape;58;p32"/>
          <p:cNvSpPr txBox="1">
            <a:spLocks noGrp="1"/>
          </p:cNvSpPr>
          <p:nvPr>
            <p:ph type="body" idx="2"/>
          </p:nvPr>
        </p:nvSpPr>
        <p:spPr>
          <a:xfrm>
            <a:off x="913774" y="3051012"/>
            <a:ext cx="5106027"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9" name="Google Shape;59;p32"/>
          <p:cNvSpPr txBox="1">
            <a:spLocks noGrp="1"/>
          </p:cNvSpPr>
          <p:nvPr>
            <p:ph type="body" idx="3"/>
          </p:nvPr>
        </p:nvSpPr>
        <p:spPr>
          <a:xfrm>
            <a:off x="6396423" y="2371018"/>
            <a:ext cx="488180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60" name="Google Shape;60;p32"/>
          <p:cNvSpPr txBox="1">
            <a:spLocks noGrp="1"/>
          </p:cNvSpPr>
          <p:nvPr>
            <p:ph type="body" idx="4"/>
          </p:nvPr>
        </p:nvSpPr>
        <p:spPr>
          <a:xfrm>
            <a:off x="6172200" y="3051012"/>
            <a:ext cx="5105401"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61" name="Google Shape;61;p3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7589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4"/>
        <p:cNvGrpSpPr/>
        <p:nvPr/>
      </p:nvGrpSpPr>
      <p:grpSpPr>
        <a:xfrm>
          <a:off x="0" y="0"/>
          <a:ext cx="0" cy="0"/>
          <a:chOff x="0" y="0"/>
          <a:chExt cx="0" cy="0"/>
        </a:xfrm>
      </p:grpSpPr>
      <p:pic>
        <p:nvPicPr>
          <p:cNvPr id="65" name="Google Shape;65;p3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6" name="Google Shape;66;p33"/>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5989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pic>
        <p:nvPicPr>
          <p:cNvPr id="71" name="Google Shape;71;p34"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2" name="Google Shape;72;p34"/>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4"/>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35280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5"/>
        <p:cNvGrpSpPr/>
        <p:nvPr/>
      </p:nvGrpSpPr>
      <p:grpSpPr>
        <a:xfrm>
          <a:off x="0" y="0"/>
          <a:ext cx="0" cy="0"/>
          <a:chOff x="0" y="0"/>
          <a:chExt cx="0" cy="0"/>
        </a:xfrm>
      </p:grpSpPr>
      <p:pic>
        <p:nvPicPr>
          <p:cNvPr id="76" name="Google Shape;76;p35"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7" name="Google Shape;77;p35"/>
          <p:cNvSpPr txBox="1">
            <a:spLocks noGrp="1"/>
          </p:cNvSpPr>
          <p:nvPr>
            <p:ph type="title"/>
          </p:nvPr>
        </p:nvSpPr>
        <p:spPr>
          <a:xfrm>
            <a:off x="913775" y="609600"/>
            <a:ext cx="3935688" cy="202325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5"/>
          <p:cNvSpPr txBox="1">
            <a:spLocks noGrp="1"/>
          </p:cNvSpPr>
          <p:nvPr>
            <p:ph type="body" idx="1"/>
          </p:nvPr>
        </p:nvSpPr>
        <p:spPr>
          <a:xfrm>
            <a:off x="5078062" y="609600"/>
            <a:ext cx="6200163" cy="518159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79" name="Google Shape;79;p35"/>
          <p:cNvSpPr txBox="1">
            <a:spLocks noGrp="1"/>
          </p:cNvSpPr>
          <p:nvPr>
            <p:ph type="body" idx="2"/>
          </p:nvPr>
        </p:nvSpPr>
        <p:spPr>
          <a:xfrm>
            <a:off x="913774" y="2632852"/>
            <a:ext cx="3935689" cy="315834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80" name="Google Shape;80;p35"/>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5"/>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55232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3"/>
        <p:cNvGrpSpPr/>
        <p:nvPr/>
      </p:nvGrpSpPr>
      <p:grpSpPr>
        <a:xfrm>
          <a:off x="0" y="0"/>
          <a:ext cx="0" cy="0"/>
          <a:chOff x="0" y="0"/>
          <a:chExt cx="0" cy="0"/>
        </a:xfrm>
      </p:grpSpPr>
      <p:pic>
        <p:nvPicPr>
          <p:cNvPr id="84" name="Google Shape;84;p36"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5" name="Google Shape;85;p36"/>
          <p:cNvSpPr txBox="1">
            <a:spLocks noGrp="1"/>
          </p:cNvSpPr>
          <p:nvPr>
            <p:ph type="title"/>
          </p:nvPr>
        </p:nvSpPr>
        <p:spPr>
          <a:xfrm>
            <a:off x="913774" y="609600"/>
            <a:ext cx="5934969" cy="202325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6"/>
          <p:cNvSpPr>
            <a:spLocks noGrp="1"/>
          </p:cNvSpPr>
          <p:nvPr>
            <p:ph type="pic" idx="2"/>
          </p:nvPr>
        </p:nvSpPr>
        <p:spPr>
          <a:xfrm>
            <a:off x="7424803" y="609601"/>
            <a:ext cx="3255358" cy="5181600"/>
          </a:xfrm>
          <a:prstGeom prst="roundRect">
            <a:avLst>
              <a:gd name="adj" fmla="val 4943"/>
            </a:avLst>
          </a:prstGeom>
          <a:noFill/>
          <a:ln w="82550" cap="sq" cmpd="sng">
            <a:solidFill>
              <a:srgbClr val="EAEAEA"/>
            </a:solidFill>
            <a:prstDash val="solid"/>
            <a:miter lim="800000"/>
            <a:headEnd type="none" w="sm" len="sm"/>
            <a:tailEnd type="none" w="sm" len="sm"/>
          </a:ln>
        </p:spPr>
      </p:sp>
      <p:sp>
        <p:nvSpPr>
          <p:cNvPr id="87" name="Google Shape;87;p36"/>
          <p:cNvSpPr txBox="1">
            <a:spLocks noGrp="1"/>
          </p:cNvSpPr>
          <p:nvPr>
            <p:ph type="body" idx="1"/>
          </p:nvPr>
        </p:nvSpPr>
        <p:spPr>
          <a:xfrm>
            <a:off x="913794" y="2632852"/>
            <a:ext cx="5934949" cy="3158347"/>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88" name="Google Shape;88;p3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00867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EA03F3-A90F-407F-8885-E4B64A46CCBC}" type="datetimeFigureOut">
              <a:rPr lang="en-US" smtClean="0"/>
              <a:t>5/18/2022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22259296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91"/>
        <p:cNvGrpSpPr/>
        <p:nvPr/>
      </p:nvGrpSpPr>
      <p:grpSpPr>
        <a:xfrm>
          <a:off x="0" y="0"/>
          <a:ext cx="0" cy="0"/>
          <a:chOff x="0" y="0"/>
          <a:chExt cx="0" cy="0"/>
        </a:xfrm>
      </p:grpSpPr>
      <p:pic>
        <p:nvPicPr>
          <p:cNvPr id="92" name="Google Shape;92;p37"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3" name="Google Shape;93;p37"/>
          <p:cNvSpPr txBox="1">
            <a:spLocks noGrp="1"/>
          </p:cNvSpPr>
          <p:nvPr>
            <p:ph type="title"/>
          </p:nvPr>
        </p:nvSpPr>
        <p:spPr>
          <a:xfrm>
            <a:off x="913794" y="4289374"/>
            <a:ext cx="10364432" cy="81161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7"/>
          <p:cNvSpPr>
            <a:spLocks noGrp="1"/>
          </p:cNvSpPr>
          <p:nvPr>
            <p:ph type="pic" idx="2"/>
          </p:nvPr>
        </p:nvSpPr>
        <p:spPr>
          <a:xfrm>
            <a:off x="1184744" y="698261"/>
            <a:ext cx="9822532" cy="3214136"/>
          </a:xfrm>
          <a:prstGeom prst="roundRect">
            <a:avLst>
              <a:gd name="adj" fmla="val 4944"/>
            </a:avLst>
          </a:prstGeom>
          <a:noFill/>
          <a:ln w="82550" cap="sq" cmpd="sng">
            <a:solidFill>
              <a:srgbClr val="EAEAEA"/>
            </a:solidFill>
            <a:prstDash val="solid"/>
            <a:miter lim="800000"/>
            <a:headEnd type="none" w="sm" len="sm"/>
            <a:tailEnd type="none" w="sm" len="sm"/>
          </a:ln>
        </p:spPr>
      </p:sp>
      <p:sp>
        <p:nvSpPr>
          <p:cNvPr id="95" name="Google Shape;95;p37"/>
          <p:cNvSpPr txBox="1">
            <a:spLocks noGrp="1"/>
          </p:cNvSpPr>
          <p:nvPr>
            <p:ph type="body" idx="1"/>
          </p:nvPr>
        </p:nvSpPr>
        <p:spPr>
          <a:xfrm>
            <a:off x="913774" y="5108728"/>
            <a:ext cx="10364452" cy="68247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6" name="Google Shape;96;p37"/>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7"/>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7"/>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62990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9"/>
        <p:cNvGrpSpPr/>
        <p:nvPr/>
      </p:nvGrpSpPr>
      <p:grpSpPr>
        <a:xfrm>
          <a:off x="0" y="0"/>
          <a:ext cx="0" cy="0"/>
          <a:chOff x="0" y="0"/>
          <a:chExt cx="0" cy="0"/>
        </a:xfrm>
      </p:grpSpPr>
      <p:pic>
        <p:nvPicPr>
          <p:cNvPr id="100" name="Google Shape;100;p38"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1" name="Google Shape;101;p38"/>
          <p:cNvSpPr txBox="1">
            <a:spLocks noGrp="1"/>
          </p:cNvSpPr>
          <p:nvPr>
            <p:ph type="title"/>
          </p:nvPr>
        </p:nvSpPr>
        <p:spPr>
          <a:xfrm>
            <a:off x="913774" y="609599"/>
            <a:ext cx="10364452" cy="3427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8"/>
          <p:cNvSpPr txBox="1">
            <a:spLocks noGrp="1"/>
          </p:cNvSpPr>
          <p:nvPr>
            <p:ph type="body" idx="1"/>
          </p:nvPr>
        </p:nvSpPr>
        <p:spPr>
          <a:xfrm>
            <a:off x="913775" y="4204821"/>
            <a:ext cx="10364452" cy="1586380"/>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03" name="Google Shape;103;p38"/>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38"/>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8"/>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8698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6"/>
        <p:cNvGrpSpPr/>
        <p:nvPr/>
      </p:nvGrpSpPr>
      <p:grpSpPr>
        <a:xfrm>
          <a:off x="0" y="0"/>
          <a:ext cx="0" cy="0"/>
          <a:chOff x="0" y="0"/>
          <a:chExt cx="0" cy="0"/>
        </a:xfrm>
      </p:grpSpPr>
      <p:pic>
        <p:nvPicPr>
          <p:cNvPr id="107" name="Google Shape;107;p39"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8" name="Google Shape;108;p39"/>
          <p:cNvSpPr txBox="1">
            <a:spLocks noGrp="1"/>
          </p:cNvSpPr>
          <p:nvPr>
            <p:ph type="title"/>
          </p:nvPr>
        </p:nvSpPr>
        <p:spPr>
          <a:xfrm>
            <a:off x="1446212" y="609600"/>
            <a:ext cx="9302752" cy="29929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39"/>
          <p:cNvSpPr txBox="1">
            <a:spLocks noGrp="1"/>
          </p:cNvSpPr>
          <p:nvPr>
            <p:ph type="body" idx="1"/>
          </p:nvPr>
        </p:nvSpPr>
        <p:spPr>
          <a:xfrm>
            <a:off x="1720644" y="3610032"/>
            <a:ext cx="8752299" cy="5947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10" name="Google Shape;110;p39"/>
          <p:cNvSpPr txBox="1">
            <a:spLocks noGrp="1"/>
          </p:cNvSpPr>
          <p:nvPr>
            <p:ph type="body" idx="2"/>
          </p:nvPr>
        </p:nvSpPr>
        <p:spPr>
          <a:xfrm>
            <a:off x="913774" y="4372796"/>
            <a:ext cx="10364452" cy="1421053"/>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11" name="Google Shape;111;p3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3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
        <p:nvSpPr>
          <p:cNvPr id="114" name="Google Shape;114;p39"/>
          <p:cNvSpPr txBox="1"/>
          <p:nvPr/>
        </p:nvSpPr>
        <p:spPr>
          <a:xfrm>
            <a:off x="1001488" y="75416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8000"/>
              <a:buFont typeface="Twentieth Century"/>
              <a:buNone/>
            </a:pPr>
            <a:r>
              <a:rPr lang="en-US" sz="8000" b="0" i="0" u="none" strike="noStrike" cap="none">
                <a:solidFill>
                  <a:schemeClr val="dk1"/>
                </a:solidFill>
                <a:latin typeface="Twentieth Century"/>
                <a:ea typeface="Twentieth Century"/>
                <a:cs typeface="Twentieth Century"/>
                <a:sym typeface="Twentieth Century"/>
              </a:rPr>
              <a:t>“</a:t>
            </a:r>
            <a:endParaRPr sz="1400" b="0" i="0" u="none" strike="noStrike" cap="none">
              <a:solidFill>
                <a:srgbClr val="000000"/>
              </a:solidFill>
              <a:latin typeface="Arial"/>
              <a:ea typeface="Arial"/>
              <a:cs typeface="Arial"/>
              <a:sym typeface="Arial"/>
            </a:endParaRPr>
          </a:p>
        </p:txBody>
      </p:sp>
      <p:sp>
        <p:nvSpPr>
          <p:cNvPr id="115" name="Google Shape;115;p39"/>
          <p:cNvSpPr txBox="1"/>
          <p:nvPr/>
        </p:nvSpPr>
        <p:spPr>
          <a:xfrm>
            <a:off x="10557558" y="2993578"/>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8000"/>
              <a:buFont typeface="Twentieth Century"/>
              <a:buNone/>
            </a:pPr>
            <a:r>
              <a:rPr lang="en-US" sz="8000" b="0" i="0" u="none" strike="noStrike" cap="none">
                <a:solidFill>
                  <a:schemeClr val="dk1"/>
                </a:solidFill>
                <a:latin typeface="Twentieth Century"/>
                <a:ea typeface="Twentieth Century"/>
                <a:cs typeface="Twentieth Century"/>
                <a:sym typeface="Twentieth Century"/>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78982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6"/>
        <p:cNvGrpSpPr/>
        <p:nvPr/>
      </p:nvGrpSpPr>
      <p:grpSpPr>
        <a:xfrm>
          <a:off x="0" y="0"/>
          <a:ext cx="0" cy="0"/>
          <a:chOff x="0" y="0"/>
          <a:chExt cx="0" cy="0"/>
        </a:xfrm>
      </p:grpSpPr>
      <p:pic>
        <p:nvPicPr>
          <p:cNvPr id="117" name="Google Shape;117;p40"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8" name="Google Shape;118;p40"/>
          <p:cNvSpPr txBox="1">
            <a:spLocks noGrp="1"/>
          </p:cNvSpPr>
          <p:nvPr>
            <p:ph type="title"/>
          </p:nvPr>
        </p:nvSpPr>
        <p:spPr>
          <a:xfrm>
            <a:off x="913775" y="2138721"/>
            <a:ext cx="10364452" cy="251183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40"/>
          <p:cNvSpPr txBox="1">
            <a:spLocks noGrp="1"/>
          </p:cNvSpPr>
          <p:nvPr>
            <p:ph type="body" idx="1"/>
          </p:nvPr>
        </p:nvSpPr>
        <p:spPr>
          <a:xfrm>
            <a:off x="913775" y="4662335"/>
            <a:ext cx="10364452" cy="1140644"/>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20" name="Google Shape;120;p40"/>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40"/>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40"/>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9285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23"/>
        <p:cNvGrpSpPr/>
        <p:nvPr/>
      </p:nvGrpSpPr>
      <p:grpSpPr>
        <a:xfrm>
          <a:off x="0" y="0"/>
          <a:ext cx="0" cy="0"/>
          <a:chOff x="0" y="0"/>
          <a:chExt cx="0" cy="0"/>
        </a:xfrm>
      </p:grpSpPr>
      <p:pic>
        <p:nvPicPr>
          <p:cNvPr id="124" name="Google Shape;124;p4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5" name="Google Shape;125;p41"/>
          <p:cNvSpPr txBox="1">
            <a:spLocks noGrp="1"/>
          </p:cNvSpPr>
          <p:nvPr>
            <p:ph type="title"/>
          </p:nvPr>
        </p:nvSpPr>
        <p:spPr>
          <a:xfrm>
            <a:off x="913774" y="609600"/>
            <a:ext cx="10364452" cy="160509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41"/>
          <p:cNvSpPr txBox="1">
            <a:spLocks noGrp="1"/>
          </p:cNvSpPr>
          <p:nvPr>
            <p:ph type="body" idx="1"/>
          </p:nvPr>
        </p:nvSpPr>
        <p:spPr>
          <a:xfrm>
            <a:off x="913774" y="2367093"/>
            <a:ext cx="3298976"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7" name="Google Shape;127;p41"/>
          <p:cNvSpPr txBox="1">
            <a:spLocks noGrp="1"/>
          </p:cNvSpPr>
          <p:nvPr>
            <p:ph type="body" idx="2"/>
          </p:nvPr>
        </p:nvSpPr>
        <p:spPr>
          <a:xfrm>
            <a:off x="913774" y="2943355"/>
            <a:ext cx="3298976"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28" name="Google Shape;128;p41"/>
          <p:cNvSpPr txBox="1">
            <a:spLocks noGrp="1"/>
          </p:cNvSpPr>
          <p:nvPr>
            <p:ph type="body" idx="3"/>
          </p:nvPr>
        </p:nvSpPr>
        <p:spPr>
          <a:xfrm>
            <a:off x="4452389" y="2367093"/>
            <a:ext cx="329152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9" name="Google Shape;129;p41"/>
          <p:cNvSpPr txBox="1">
            <a:spLocks noGrp="1"/>
          </p:cNvSpPr>
          <p:nvPr>
            <p:ph type="body" idx="4"/>
          </p:nvPr>
        </p:nvSpPr>
        <p:spPr>
          <a:xfrm>
            <a:off x="4441348" y="2943355"/>
            <a:ext cx="3303351"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0" name="Google Shape;130;p41"/>
          <p:cNvSpPr txBox="1">
            <a:spLocks noGrp="1"/>
          </p:cNvSpPr>
          <p:nvPr>
            <p:ph type="body" idx="5"/>
          </p:nvPr>
        </p:nvSpPr>
        <p:spPr>
          <a:xfrm>
            <a:off x="7973298" y="2367093"/>
            <a:ext cx="33049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31" name="Google Shape;131;p41"/>
          <p:cNvSpPr txBox="1">
            <a:spLocks noGrp="1"/>
          </p:cNvSpPr>
          <p:nvPr>
            <p:ph type="body" idx="6"/>
          </p:nvPr>
        </p:nvSpPr>
        <p:spPr>
          <a:xfrm>
            <a:off x="7973298" y="2943355"/>
            <a:ext cx="3304928"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2" name="Google Shape;132;p4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4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4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4828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35"/>
        <p:cNvGrpSpPr/>
        <p:nvPr/>
      </p:nvGrpSpPr>
      <p:grpSpPr>
        <a:xfrm>
          <a:off x="0" y="0"/>
          <a:ext cx="0" cy="0"/>
          <a:chOff x="0" y="0"/>
          <a:chExt cx="0" cy="0"/>
        </a:xfrm>
      </p:grpSpPr>
      <p:pic>
        <p:nvPicPr>
          <p:cNvPr id="136" name="Google Shape;136;p42"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 name="Google Shape;137;p42"/>
          <p:cNvSpPr txBox="1">
            <a:spLocks noGrp="1"/>
          </p:cNvSpPr>
          <p:nvPr>
            <p:ph type="title"/>
          </p:nvPr>
        </p:nvSpPr>
        <p:spPr>
          <a:xfrm>
            <a:off x="913774" y="610772"/>
            <a:ext cx="10364452" cy="160392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42"/>
          <p:cNvSpPr txBox="1">
            <a:spLocks noGrp="1"/>
          </p:cNvSpPr>
          <p:nvPr>
            <p:ph type="body" idx="1"/>
          </p:nvPr>
        </p:nvSpPr>
        <p:spPr>
          <a:xfrm>
            <a:off x="913774" y="4204820"/>
            <a:ext cx="3296409"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39" name="Google Shape;139;p42"/>
          <p:cNvSpPr>
            <a:spLocks noGrp="1"/>
          </p:cNvSpPr>
          <p:nvPr>
            <p:ph type="pic" idx="2"/>
          </p:nvPr>
        </p:nvSpPr>
        <p:spPr>
          <a:xfrm>
            <a:off x="913774" y="2367093"/>
            <a:ext cx="3296409" cy="1524000"/>
          </a:xfrm>
          <a:prstGeom prst="roundRect">
            <a:avLst>
              <a:gd name="adj" fmla="val 9363"/>
            </a:avLst>
          </a:prstGeom>
          <a:noFill/>
          <a:ln w="82550" cap="sq" cmpd="sng">
            <a:solidFill>
              <a:srgbClr val="EAEAEA"/>
            </a:solidFill>
            <a:prstDash val="solid"/>
            <a:miter lim="800000"/>
            <a:headEnd type="none" w="sm" len="sm"/>
            <a:tailEnd type="none" w="sm" len="sm"/>
          </a:ln>
        </p:spPr>
      </p:sp>
      <p:sp>
        <p:nvSpPr>
          <p:cNvPr id="140" name="Google Shape;140;p42"/>
          <p:cNvSpPr txBox="1">
            <a:spLocks noGrp="1"/>
          </p:cNvSpPr>
          <p:nvPr>
            <p:ph type="body" idx="3"/>
          </p:nvPr>
        </p:nvSpPr>
        <p:spPr>
          <a:xfrm>
            <a:off x="913774" y="4781082"/>
            <a:ext cx="3296409" cy="101011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41" name="Google Shape;141;p42"/>
          <p:cNvSpPr txBox="1">
            <a:spLocks noGrp="1"/>
          </p:cNvSpPr>
          <p:nvPr>
            <p:ph type="body" idx="4"/>
          </p:nvPr>
        </p:nvSpPr>
        <p:spPr>
          <a:xfrm>
            <a:off x="4442759" y="4204820"/>
            <a:ext cx="33018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42" name="Google Shape;142;p42"/>
          <p:cNvSpPr>
            <a:spLocks noGrp="1"/>
          </p:cNvSpPr>
          <p:nvPr>
            <p:ph type="pic" idx="5"/>
          </p:nvPr>
        </p:nvSpPr>
        <p:spPr>
          <a:xfrm>
            <a:off x="4441348" y="2367093"/>
            <a:ext cx="3303352" cy="1524000"/>
          </a:xfrm>
          <a:prstGeom prst="roundRect">
            <a:avLst>
              <a:gd name="adj" fmla="val 8841"/>
            </a:avLst>
          </a:prstGeom>
          <a:noFill/>
          <a:ln w="82550" cap="sq" cmpd="sng">
            <a:solidFill>
              <a:srgbClr val="EAEAEA"/>
            </a:solidFill>
            <a:prstDash val="solid"/>
            <a:miter lim="800000"/>
            <a:headEnd type="none" w="sm" len="sm"/>
            <a:tailEnd type="none" w="sm" len="sm"/>
          </a:ln>
        </p:spPr>
      </p:sp>
      <p:sp>
        <p:nvSpPr>
          <p:cNvPr id="143" name="Google Shape;143;p42"/>
          <p:cNvSpPr txBox="1">
            <a:spLocks noGrp="1"/>
          </p:cNvSpPr>
          <p:nvPr>
            <p:ph type="body" idx="6"/>
          </p:nvPr>
        </p:nvSpPr>
        <p:spPr>
          <a:xfrm>
            <a:off x="4441348" y="4781080"/>
            <a:ext cx="3303352" cy="101011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44" name="Google Shape;144;p42"/>
          <p:cNvSpPr txBox="1">
            <a:spLocks noGrp="1"/>
          </p:cNvSpPr>
          <p:nvPr>
            <p:ph type="body" idx="7"/>
          </p:nvPr>
        </p:nvSpPr>
        <p:spPr>
          <a:xfrm>
            <a:off x="7973298" y="4204820"/>
            <a:ext cx="330068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45" name="Google Shape;145;p42"/>
          <p:cNvSpPr>
            <a:spLocks noGrp="1"/>
          </p:cNvSpPr>
          <p:nvPr>
            <p:ph type="pic" idx="8"/>
          </p:nvPr>
        </p:nvSpPr>
        <p:spPr>
          <a:xfrm>
            <a:off x="7973298" y="2367093"/>
            <a:ext cx="3304928" cy="1524000"/>
          </a:xfrm>
          <a:prstGeom prst="roundRect">
            <a:avLst>
              <a:gd name="adj" fmla="val 8841"/>
            </a:avLst>
          </a:prstGeom>
          <a:noFill/>
          <a:ln w="82550" cap="sq" cmpd="sng">
            <a:solidFill>
              <a:srgbClr val="EAEAEA"/>
            </a:solidFill>
            <a:prstDash val="solid"/>
            <a:miter lim="800000"/>
            <a:headEnd type="none" w="sm" len="sm"/>
            <a:tailEnd type="none" w="sm" len="sm"/>
          </a:ln>
        </p:spPr>
      </p:sp>
      <p:sp>
        <p:nvSpPr>
          <p:cNvPr id="146" name="Google Shape;146;p42"/>
          <p:cNvSpPr txBox="1">
            <a:spLocks noGrp="1"/>
          </p:cNvSpPr>
          <p:nvPr>
            <p:ph type="body" idx="9"/>
          </p:nvPr>
        </p:nvSpPr>
        <p:spPr>
          <a:xfrm>
            <a:off x="7973173" y="4781078"/>
            <a:ext cx="3305053" cy="1010121"/>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47" name="Google Shape;147;p4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4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4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9265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0"/>
        <p:cNvGrpSpPr/>
        <p:nvPr/>
      </p:nvGrpSpPr>
      <p:grpSpPr>
        <a:xfrm>
          <a:off x="0" y="0"/>
          <a:ext cx="0" cy="0"/>
          <a:chOff x="0" y="0"/>
          <a:chExt cx="0" cy="0"/>
        </a:xfrm>
      </p:grpSpPr>
      <p:pic>
        <p:nvPicPr>
          <p:cNvPr id="151" name="Google Shape;151;p4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2" name="Google Shape;152;p43"/>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43"/>
          <p:cNvSpPr txBox="1">
            <a:spLocks noGrp="1"/>
          </p:cNvSpPr>
          <p:nvPr>
            <p:ph type="body" idx="1"/>
          </p:nvPr>
        </p:nvSpPr>
        <p:spPr>
          <a:xfrm rot="5400000">
            <a:off x="4383948" y="-1103079"/>
            <a:ext cx="3424107" cy="1036445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54" name="Google Shape;154;p4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4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4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7302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7"/>
        <p:cNvGrpSpPr/>
        <p:nvPr/>
      </p:nvGrpSpPr>
      <p:grpSpPr>
        <a:xfrm>
          <a:off x="0" y="0"/>
          <a:ext cx="0" cy="0"/>
          <a:chOff x="0" y="0"/>
          <a:chExt cx="0" cy="0"/>
        </a:xfrm>
      </p:grpSpPr>
      <p:pic>
        <p:nvPicPr>
          <p:cNvPr id="158" name="Google Shape;158;p44"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9" name="Google Shape;159;p44"/>
          <p:cNvSpPr txBox="1">
            <a:spLocks noGrp="1"/>
          </p:cNvSpPr>
          <p:nvPr>
            <p:ph type="title"/>
          </p:nvPr>
        </p:nvSpPr>
        <p:spPr>
          <a:xfrm rot="5400000">
            <a:off x="7410763" y="1923737"/>
            <a:ext cx="5181599" cy="25533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Twentieth Century"/>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44"/>
          <p:cNvSpPr txBox="1">
            <a:spLocks noGrp="1"/>
          </p:cNvSpPr>
          <p:nvPr>
            <p:ph type="body" idx="1"/>
          </p:nvPr>
        </p:nvSpPr>
        <p:spPr>
          <a:xfrm rot="5400000">
            <a:off x="2152338" y="-628961"/>
            <a:ext cx="5181599" cy="765872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61" name="Google Shape;161;p44"/>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44"/>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4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9596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EA03F3-A90F-407F-8885-E4B64A46CCBC}" type="datetimeFigureOut">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2363691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EA03F3-A90F-407F-8885-E4B64A46CCBC}" type="datetimeFigureOut">
              <a:rPr lang="en-US" smtClean="0"/>
              <a:t>5/18/2022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2451774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EA03F3-A90F-407F-8885-E4B64A46CCBC}" type="datetimeFigureOut">
              <a:rPr lang="en-US" smtClean="0"/>
              <a:t>5/18/2022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1946911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C2EA03F3-A90F-407F-8885-E4B64A46CCBC}" type="datetimeFigureOut">
              <a:rPr lang="en-US" smtClean="0"/>
              <a:t>5/18/2022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2934977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EA03F3-A90F-407F-8885-E4B64A46CCBC}" type="datetimeFigureOut">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1439327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EA03F3-A90F-407F-8885-E4B64A46CCBC}" type="datetimeFigureOut">
              <a:rPr lang="en-US" smtClean="0"/>
              <a:t>5/18/2022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E70109-0AE0-4846-8C34-466CF608C2BA}" type="slidenum">
              <a:rPr lang="en-US" smtClean="0"/>
              <a:t>‹#›</a:t>
            </a:fld>
            <a:endParaRPr lang="en-US"/>
          </a:p>
        </p:txBody>
      </p:sp>
    </p:spTree>
    <p:extLst>
      <p:ext uri="{BB962C8B-B14F-4D97-AF65-F5344CB8AC3E}">
        <p14:creationId xmlns:p14="http://schemas.microsoft.com/office/powerpoint/2010/main" val="52052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2.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C2EA03F3-A90F-407F-8885-E4B64A46CCBC}" type="datetimeFigureOut">
              <a:rPr lang="en-US" smtClean="0"/>
              <a:t>5/18/2022</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9BE70109-0AE0-4846-8C34-466CF608C2BA}" type="slidenum">
              <a:rPr lang="en-US" smtClean="0"/>
              <a:t>‹#›</a:t>
            </a:fld>
            <a:endParaRPr lang="en-US"/>
          </a:p>
        </p:txBody>
      </p:sp>
      <p:pic>
        <p:nvPicPr>
          <p:cNvPr id="2050" name="Picture 2" descr="NASA Logo | NASA Global Precipitation Measurement Mission"/>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11338752" y="69672"/>
            <a:ext cx="792724" cy="659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68506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9"/>
        <p:cNvGrpSpPr/>
        <p:nvPr/>
      </p:nvGrpSpPr>
      <p:grpSpPr>
        <a:xfrm>
          <a:off x="0" y="0"/>
          <a:ext cx="0" cy="0"/>
          <a:chOff x="0" y="0"/>
          <a:chExt cx="0" cy="0"/>
        </a:xfrm>
      </p:grpSpPr>
      <p:pic>
        <p:nvPicPr>
          <p:cNvPr id="10" name="Google Shape;10;p26" descr="\\DROBO-FS\QuickDrops\JB\PPTX NG\Droplets\LightingOverlay.png"/>
          <p:cNvPicPr preferRelativeResize="0"/>
          <p:nvPr/>
        </p:nvPicPr>
        <p:blipFill rotWithShape="1">
          <a:blip r:embed="rId20">
            <a:alphaModFix/>
          </a:blip>
          <a:srcRect/>
          <a:stretch/>
        </p:blipFill>
        <p:spPr>
          <a:xfrm>
            <a:off x="0" y="-1"/>
            <a:ext cx="12192003" cy="6858001"/>
          </a:xfrm>
          <a:prstGeom prst="rect">
            <a:avLst/>
          </a:prstGeom>
          <a:noFill/>
          <a:ln>
            <a:noFill/>
          </a:ln>
        </p:spPr>
      </p:pic>
      <p:sp>
        <p:nvSpPr>
          <p:cNvPr id="11" name="Google Shape;11;p26"/>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3600"/>
              <a:buFont typeface="Twentieth Century"/>
              <a:buNone/>
              <a:defRPr sz="36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6"/>
          <p:cNvSpPr txBox="1">
            <a:spLocks noGrp="1"/>
          </p:cNvSpPr>
          <p:nvPr>
            <p:ph type="body" idx="1"/>
          </p:nvPr>
        </p:nvSpPr>
        <p:spPr>
          <a:xfrm>
            <a:off x="913775" y="2367093"/>
            <a:ext cx="10364452" cy="342410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dk1"/>
              </a:buClr>
              <a:buSzPts val="2000"/>
              <a:buFont typeface="Arial"/>
              <a:buChar char="•"/>
              <a:defRPr sz="2000" b="0" i="0" u="none" strike="noStrike" cap="none">
                <a:solidFill>
                  <a:schemeClr val="dk1"/>
                </a:solidFill>
                <a:latin typeface="Twentieth Century"/>
                <a:ea typeface="Twentieth Century"/>
                <a:cs typeface="Twentieth Century"/>
                <a:sym typeface="Twentieth Century"/>
              </a:defRPr>
            </a:lvl1pPr>
            <a:lvl2pPr marL="914400" marR="0" lvl="1"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2pPr>
            <a:lvl3pPr marL="1371600" marR="0" lvl="2"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Twentieth Century"/>
                <a:ea typeface="Twentieth Century"/>
                <a:cs typeface="Twentieth Century"/>
                <a:sym typeface="Twentieth Century"/>
              </a:defRPr>
            </a:lvl3pPr>
            <a:lvl4pPr marL="1828800" marR="0" lvl="3"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4pPr>
            <a:lvl5pPr marL="2286000" marR="0" lvl="4"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5pPr>
            <a:lvl6pPr marL="2743200" marR="0" lvl="5"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 name="Google Shape;13;p2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4" name="Google Shape;14;p2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5" name="Google Shape;15;p2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26" descr="NASA Logo | NASA Global Precipitation Measurement Mission"/>
          <p:cNvPicPr preferRelativeResize="0"/>
          <p:nvPr/>
        </p:nvPicPr>
        <p:blipFill rotWithShape="1">
          <a:blip r:embed="rId21">
            <a:alphaModFix/>
          </a:blip>
          <a:srcRect/>
          <a:stretch/>
        </p:blipFill>
        <p:spPr>
          <a:xfrm>
            <a:off x="11278227" y="60021"/>
            <a:ext cx="792724" cy="659152"/>
          </a:xfrm>
          <a:prstGeom prst="rect">
            <a:avLst/>
          </a:prstGeom>
          <a:noFill/>
          <a:ln>
            <a:noFill/>
          </a:ln>
        </p:spPr>
      </p:pic>
    </p:spTree>
    <p:extLst>
      <p:ext uri="{BB962C8B-B14F-4D97-AF65-F5344CB8AC3E}">
        <p14:creationId xmlns:p14="http://schemas.microsoft.com/office/powerpoint/2010/main" val="575928283"/>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hyperlink" Target="https://ieeexplore.ieee.org/stamp/stamp.jsp?arnumber=9438231"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hyperlink" Target="mailto:newton.h.campbell@nasa.gov"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s://subset.larc.nasa.gov/calipso/"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hyperlink" Target="https://www.govinfo.gov/app/details/USCODE-2012-title51/USCODE-2012-title51-subtitleII-chap201-subchapII-sec20112/summary"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hyperlink" Target="https://www.noaa.gov/media/image_download/2e0c08d2-3631-4be8-848e-c0c60aab0a95" TargetMode="Externa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hyperlink" Target="https://sites.gatech.edu/gotech/teams/team-1/"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sites.gatech.edu/gotech/teams/team-2/"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hyperlink" Target="https://youtu.be/_anHG8awnUg" TargetMode="External"/><Relationship Id="rId3" Type="http://schemas.openxmlformats.org/officeDocument/2006/relationships/slideLayout" Target="../slideLayouts/slideLayout14.xml"/><Relationship Id="rId7" Type="http://schemas.openxmlformats.org/officeDocument/2006/relationships/hyperlink" Target="https://youtu.be/zO3OW60VF8M" TargetMode="External"/><Relationship Id="rId2" Type="http://schemas.openxmlformats.org/officeDocument/2006/relationships/video" Target="https://www.youtube.com/embed/zO3OW60VF8M" TargetMode="External"/><Relationship Id="rId1" Type="http://schemas.openxmlformats.org/officeDocument/2006/relationships/video" Target="https://www.youtube.com/embed/_anHG8awnUg" TargetMode="External"/><Relationship Id="rId6" Type="http://schemas.openxmlformats.org/officeDocument/2006/relationships/image" Target="../media/image13.png"/><Relationship Id="rId5" Type="http://schemas.openxmlformats.org/officeDocument/2006/relationships/hyperlink" Target="https://www.nature.com/articles/s41586-019-1796-9" TargetMode="External"/><Relationship Id="rId10" Type="http://schemas.openxmlformats.org/officeDocument/2006/relationships/hyperlink" Target="https://www-calipso.larc.nasa.gov/banner/calipso.jpg" TargetMode="External"/><Relationship Id="rId4" Type="http://schemas.openxmlformats.org/officeDocument/2006/relationships/notesSlide" Target="../notesSlides/notesSlide4.xm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www.reefbase.org/global_database/default.aspx" TargetMode="External"/><Relationship Id="rId7" Type="http://schemas.openxmlformats.org/officeDocument/2006/relationships/hyperlink" Target="https://coastwatch.noaa.gov/cw_html/cwViewer.html"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hyperlink" Target="https://giovanni.gsfc.nasa.gov/giovanni/" TargetMode="External"/><Relationship Id="rId5" Type="http://schemas.openxmlformats.org/officeDocument/2006/relationships/hyperlink" Target="https://coris.noaa.gov/" TargetMode="External"/><Relationship Id="rId4" Type="http://schemas.openxmlformats.org/officeDocument/2006/relationships/hyperlink" Target="https://www.icriforum.org/restoration/coral-restoration-databas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asdc.larc.nasa.gov/"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hyperlink" Target="https://www-calipso.larc.nasa.gov/products" TargetMode="External"/><Relationship Id="rId5" Type="http://schemas.openxmlformats.org/officeDocument/2006/relationships/hyperlink" Target="https://www-calipso.larc.nasa.gov/products/CALIPSO_DPC_Rev4x92.pdf" TargetMode="Externa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E559B7-FFF0-4CD8-9260-633468131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80BC9E0-1901-4FD9-90B5-82D9EE5137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60120" y="957486"/>
            <a:ext cx="4175471" cy="3131913"/>
          </a:xfrm>
        </p:spPr>
        <p:txBody>
          <a:bodyPr>
            <a:normAutofit/>
          </a:bodyPr>
          <a:lstStyle/>
          <a:p>
            <a:r>
              <a:rPr lang="en-US" sz="4400"/>
              <a:t>NASA Satellites and Data Fusion: A Case Study with Coral Reefs</a:t>
            </a:r>
          </a:p>
        </p:txBody>
      </p:sp>
      <p:sp>
        <p:nvSpPr>
          <p:cNvPr id="3" name="Subtitle 2"/>
          <p:cNvSpPr>
            <a:spLocks noGrp="1"/>
          </p:cNvSpPr>
          <p:nvPr>
            <p:ph type="subTitle" idx="1"/>
          </p:nvPr>
        </p:nvSpPr>
        <p:spPr>
          <a:xfrm>
            <a:off x="960120" y="4165600"/>
            <a:ext cx="4192557" cy="1727016"/>
          </a:xfrm>
        </p:spPr>
        <p:txBody>
          <a:bodyPr>
            <a:normAutofit/>
          </a:bodyPr>
          <a:lstStyle/>
          <a:p>
            <a:pPr>
              <a:lnSpc>
                <a:spcPct val="110000"/>
              </a:lnSpc>
            </a:pPr>
            <a:r>
              <a:rPr lang="en-US" sz="1500" dirty="0">
                <a:solidFill>
                  <a:schemeClr val="tx1">
                    <a:lumMod val="50000"/>
                    <a:lumOff val="50000"/>
                  </a:schemeClr>
                </a:solidFill>
              </a:rPr>
              <a:t>Based on results of the Geophysical observations toolkit </a:t>
            </a:r>
            <a:r>
              <a:rPr lang="en-US" sz="1500" cap="none" dirty="0">
                <a:solidFill>
                  <a:schemeClr val="tx1">
                    <a:lumMod val="50000"/>
                    <a:lumOff val="50000"/>
                  </a:schemeClr>
                </a:solidFill>
              </a:rPr>
              <a:t>for</a:t>
            </a:r>
            <a:r>
              <a:rPr lang="en-US" sz="1500" dirty="0">
                <a:solidFill>
                  <a:schemeClr val="tx1">
                    <a:lumMod val="50000"/>
                    <a:lumOff val="50000"/>
                  </a:schemeClr>
                </a:solidFill>
              </a:rPr>
              <a:t> evaluating coral health (GOTECH) Project</a:t>
            </a:r>
          </a:p>
          <a:p>
            <a:pPr>
              <a:lnSpc>
                <a:spcPct val="110000"/>
              </a:lnSpc>
            </a:pPr>
            <a:br>
              <a:rPr lang="en-US" sz="1500" b="1" dirty="0">
                <a:solidFill>
                  <a:schemeClr val="tx1">
                    <a:lumMod val="50000"/>
                    <a:lumOff val="50000"/>
                  </a:schemeClr>
                </a:solidFill>
                <a:latin typeface="Century Schoolbook" panose="02040604050505020304" pitchFamily="18" charset="0"/>
              </a:rPr>
            </a:br>
            <a:r>
              <a:rPr lang="en-US" sz="1500" b="1" dirty="0">
                <a:solidFill>
                  <a:schemeClr val="tx1"/>
                </a:solidFill>
                <a:latin typeface="Century Schoolbook" panose="02040604050505020304" pitchFamily="18" charset="0"/>
              </a:rPr>
              <a:t>NASA Langley Research Center OCIO Data Science Team</a:t>
            </a:r>
          </a:p>
        </p:txBody>
      </p:sp>
      <p:pic>
        <p:nvPicPr>
          <p:cNvPr id="8" name="Picture 7" descr="NASA - Mission Objectives">
            <a:extLst>
              <a:ext uri="{FF2B5EF4-FFF2-40B4-BE49-F238E27FC236}">
                <a16:creationId xmlns:a16="http://schemas.microsoft.com/office/drawing/2014/main" id="{2E5A6DA1-F24E-47D5-9890-CC4AD2D8D5C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95711" y="743628"/>
            <a:ext cx="5532846" cy="53707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C2B2EC29-F520-472C-AC46-99500EF5584E}"/>
              </a:ext>
            </a:extLst>
          </p:cNvPr>
          <p:cNvGraphicFramePr>
            <a:graphicFrameLocks noGrp="1"/>
          </p:cNvGraphicFramePr>
          <p:nvPr>
            <p:extLst>
              <p:ext uri="{D42A27DB-BD31-4B8C-83A1-F6EECF244321}">
                <p14:modId xmlns:p14="http://schemas.microsoft.com/office/powerpoint/2010/main" val="3147371071"/>
              </p:ext>
            </p:extLst>
          </p:nvPr>
        </p:nvGraphicFramePr>
        <p:xfrm>
          <a:off x="1170917" y="6398943"/>
          <a:ext cx="9849587" cy="396240"/>
        </p:xfrm>
        <a:graphic>
          <a:graphicData uri="http://schemas.openxmlformats.org/drawingml/2006/table">
            <a:tbl>
              <a:tblPr>
                <a:tableStyleId>{793D81CF-94F2-401A-BA57-92F5A7B2D0C5}</a:tableStyleId>
              </a:tblPr>
              <a:tblGrid>
                <a:gridCol w="9849587">
                  <a:extLst>
                    <a:ext uri="{9D8B030D-6E8A-4147-A177-3AD203B41FA5}">
                      <a16:colId xmlns:a16="http://schemas.microsoft.com/office/drawing/2014/main" val="1056714697"/>
                    </a:ext>
                  </a:extLst>
                </a:gridCol>
              </a:tblGrid>
              <a:tr h="0">
                <a:tc>
                  <a:txBody>
                    <a:bodyPr/>
                    <a:lstStyle/>
                    <a:p>
                      <a:pPr marL="0" marR="0" algn="just">
                        <a:spcBef>
                          <a:spcPts val="0"/>
                        </a:spcBef>
                        <a:spcAft>
                          <a:spcPts val="0"/>
                        </a:spcAft>
                      </a:pPr>
                      <a:r>
                        <a:rPr lang="en-US" sz="1000" dirty="0">
                          <a:effectLst/>
                        </a:rPr>
                        <a:t>The use of trademarks or names of manufacturers in this report is for accurate reporting and does not constitute an official endorsement, either expressed or implied, of such products or manufacturers by the National Aeronautics and Space Administration.</a:t>
                      </a:r>
                      <a:endParaRPr lang="en-US" sz="1200" dirty="0">
                        <a:effectLst/>
                        <a:latin typeface="Times New Roman" panose="02020603050405020304" pitchFamily="18" charset="0"/>
                        <a:ea typeface="Times New Roman" panose="02020603050405020304" pitchFamily="18" charset="0"/>
                      </a:endParaRPr>
                    </a:p>
                  </a:txBody>
                  <a:tcPr marL="45720" marR="45720"/>
                </a:tc>
                <a:extLst>
                  <a:ext uri="{0D108BD9-81ED-4DB2-BD59-A6C34878D82A}">
                    <a16:rowId xmlns:a16="http://schemas.microsoft.com/office/drawing/2014/main" val="626503567"/>
                  </a:ext>
                </a:extLst>
              </a:tr>
            </a:tbl>
          </a:graphicData>
        </a:graphic>
      </p:graphicFrame>
    </p:spTree>
    <p:extLst>
      <p:ext uri="{BB962C8B-B14F-4D97-AF65-F5344CB8AC3E}">
        <p14:creationId xmlns:p14="http://schemas.microsoft.com/office/powerpoint/2010/main" val="1770975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Correlate imagery backscatter with state of Coral in all global regions</a:t>
            </a:r>
            <a:endParaRPr lang="en-US" dirty="0"/>
          </a:p>
        </p:txBody>
      </p:sp>
      <p:sp>
        <p:nvSpPr>
          <p:cNvPr id="3" name="Content Placeholder 2"/>
          <p:cNvSpPr>
            <a:spLocks noGrp="1"/>
          </p:cNvSpPr>
          <p:nvPr>
            <p:ph idx="1"/>
          </p:nvPr>
        </p:nvSpPr>
        <p:spPr>
          <a:xfrm>
            <a:off x="913775" y="2367093"/>
            <a:ext cx="4391650" cy="3876391"/>
          </a:xfrm>
        </p:spPr>
        <p:txBody>
          <a:bodyPr>
            <a:normAutofit fontScale="85000" lnSpcReduction="20000"/>
          </a:bodyPr>
          <a:lstStyle/>
          <a:p>
            <a:pPr marL="0" indent="0">
              <a:buNone/>
            </a:pPr>
            <a:r>
              <a:rPr lang="en-US" b="1"/>
              <a:t>Question:</a:t>
            </a:r>
            <a:r>
              <a:rPr lang="en-US"/>
              <a:t> what neural network architectures are appropriate for this kind of inference? Can we infer growth and decay?</a:t>
            </a:r>
          </a:p>
          <a:p>
            <a:pPr marL="0" indent="0">
              <a:buNone/>
            </a:pPr>
            <a:r>
              <a:rPr lang="en-US" b="1"/>
              <a:t>Challenge: </a:t>
            </a:r>
            <a:r>
              <a:rPr lang="en-US"/>
              <a:t>demonstrate, using neural network models, that we can infer </a:t>
            </a:r>
          </a:p>
          <a:p>
            <a:r>
              <a:rPr lang="en-US"/>
              <a:t>Existence</a:t>
            </a:r>
          </a:p>
          <a:p>
            <a:r>
              <a:rPr lang="en-US"/>
              <a:t>Vitality Properties</a:t>
            </a:r>
          </a:p>
          <a:p>
            <a:r>
              <a:rPr lang="en-US"/>
              <a:t>growth or decay </a:t>
            </a:r>
          </a:p>
          <a:p>
            <a:pPr marL="0" indent="0">
              <a:buNone/>
            </a:pPr>
            <a:r>
              <a:rPr lang="en-US"/>
              <a:t>Use automatic hyperparameter tuning (or </a:t>
            </a:r>
            <a:r>
              <a:rPr lang="en-US">
                <a:hlinkClick r:id="rId3"/>
              </a:rPr>
              <a:t>similar methods</a:t>
            </a:r>
            <a:r>
              <a:rPr lang="en-US"/>
              <a:t>) to identify the best parameters.</a:t>
            </a:r>
            <a:endParaRPr lang="en-US" dirty="0"/>
          </a:p>
        </p:txBody>
      </p:sp>
      <p:pic>
        <p:nvPicPr>
          <p:cNvPr id="6" name="Graphic 5">
            <a:extLst>
              <a:ext uri="{FF2B5EF4-FFF2-40B4-BE49-F238E27FC236}">
                <a16:creationId xmlns:a16="http://schemas.microsoft.com/office/drawing/2014/main" id="{026C967D-9B2E-401B-A98C-AAC0C40455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99296" y="1955409"/>
            <a:ext cx="5481134" cy="3876391"/>
          </a:xfrm>
          <a:prstGeom prst="rect">
            <a:avLst/>
          </a:prstGeom>
        </p:spPr>
      </p:pic>
    </p:spTree>
    <p:extLst>
      <p:ext uri="{BB962C8B-B14F-4D97-AF65-F5344CB8AC3E}">
        <p14:creationId xmlns:p14="http://schemas.microsoft.com/office/powerpoint/2010/main" val="823625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5539220" y="640831"/>
            <a:ext cx="5718732" cy="5461389"/>
          </a:xfrm>
          <a:prstGeom prst="rect">
            <a:avLst/>
          </a:prstGeom>
        </p:spPr>
      </p:pic>
      <p:pic>
        <p:nvPicPr>
          <p:cNvPr id="7" name="Picture 10">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913774" y="2367092"/>
            <a:ext cx="3740509" cy="3881309"/>
          </a:xfrm>
        </p:spPr>
        <p:txBody>
          <a:bodyPr>
            <a:normAutofit/>
          </a:bodyPr>
          <a:lstStyle/>
          <a:p>
            <a:pPr marL="0" indent="0">
              <a:buNone/>
            </a:pPr>
            <a:r>
              <a:rPr lang="en-US" sz="1800" b="1"/>
              <a:t>Questions</a:t>
            </a:r>
            <a:r>
              <a:rPr lang="en-US" sz="1800"/>
              <a:t>: can we infer where growth and decay are happening from calipso backscatter data?</a:t>
            </a:r>
          </a:p>
          <a:p>
            <a:pPr marL="0" indent="0">
              <a:buNone/>
            </a:pPr>
            <a:r>
              <a:rPr lang="en-US" sz="1800" b="1"/>
              <a:t>Challenge</a:t>
            </a:r>
            <a:r>
              <a:rPr lang="en-US" sz="1800"/>
              <a:t>: design and develop experiments to demonstrate predictive accuracy of the developed models. Characterize how changes to model architectures impact inference.</a:t>
            </a:r>
          </a:p>
          <a:p>
            <a:endParaRPr lang="en-US" sz="1800"/>
          </a:p>
        </p:txBody>
      </p:sp>
      <p:sp>
        <p:nvSpPr>
          <p:cNvPr id="2" name="Title 1"/>
          <p:cNvSpPr>
            <a:spLocks noGrp="1"/>
          </p:cNvSpPr>
          <p:nvPr>
            <p:ph type="title"/>
          </p:nvPr>
        </p:nvSpPr>
        <p:spPr>
          <a:xfrm>
            <a:off x="913774" y="640831"/>
            <a:ext cx="3740515" cy="1573863"/>
          </a:xfrm>
        </p:spPr>
        <p:txBody>
          <a:bodyPr>
            <a:normAutofit/>
          </a:bodyPr>
          <a:lstStyle/>
          <a:p>
            <a:pPr algn="l"/>
            <a:r>
              <a:rPr lang="en-US" sz="2500"/>
              <a:t>Interpret trends in known global region based on backscatter alone</a:t>
            </a:r>
          </a:p>
        </p:txBody>
      </p:sp>
    </p:spTree>
    <p:extLst>
      <p:ext uri="{BB962C8B-B14F-4D97-AF65-F5344CB8AC3E}">
        <p14:creationId xmlns:p14="http://schemas.microsoft.com/office/powerpoint/2010/main" val="3134888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Outcomes</a:t>
            </a:r>
          </a:p>
        </p:txBody>
      </p:sp>
      <p:sp>
        <p:nvSpPr>
          <p:cNvPr id="3" name="Content Placeholder 2"/>
          <p:cNvSpPr>
            <a:spLocks noGrp="1"/>
          </p:cNvSpPr>
          <p:nvPr>
            <p:ph idx="1"/>
          </p:nvPr>
        </p:nvSpPr>
        <p:spPr>
          <a:xfrm>
            <a:off x="913775" y="2367093"/>
            <a:ext cx="5001833" cy="3424107"/>
          </a:xfrm>
        </p:spPr>
        <p:txBody>
          <a:bodyPr>
            <a:normAutofit fontScale="92500" lnSpcReduction="20000"/>
          </a:bodyPr>
          <a:lstStyle/>
          <a:p>
            <a:r>
              <a:rPr lang="en-US" sz="1600" dirty="0"/>
              <a:t>Data Fusion Algorithms and Downloadable Scripts/Notebooks/DATA</a:t>
            </a:r>
          </a:p>
          <a:p>
            <a:r>
              <a:rPr lang="en-US" sz="1600" dirty="0"/>
              <a:t>demonstrable set of machine learning models that can predict coral vitality based on satellite imagery</a:t>
            </a:r>
          </a:p>
          <a:p>
            <a:r>
              <a:rPr lang="en-US" sz="1600" dirty="0"/>
              <a:t>Experience of using real-world data and subject-matter expertise to inform machine learning models</a:t>
            </a:r>
          </a:p>
          <a:p>
            <a:r>
              <a:rPr lang="en-US" sz="1600" dirty="0"/>
              <a:t>enumeration of most significant variables that correlate backscatter with reef vitality</a:t>
            </a:r>
          </a:p>
          <a:p>
            <a:r>
              <a:rPr lang="en-US" sz="1600" dirty="0"/>
              <a:t>A common picture across reef databases about the current state of coral reefs</a:t>
            </a:r>
          </a:p>
          <a:p>
            <a:endParaRPr lang="en-US" sz="1600" dirty="0"/>
          </a:p>
        </p:txBody>
      </p:sp>
      <p:pic>
        <p:nvPicPr>
          <p:cNvPr id="4" name="Content Placeholder 5"/>
          <p:cNvPicPr>
            <a:picLocks noChangeAspect="1"/>
          </p:cNvPicPr>
          <p:nvPr/>
        </p:nvPicPr>
        <p:blipFill>
          <a:blip r:embed="rId2"/>
          <a:stretch>
            <a:fillRect/>
          </a:stretch>
        </p:blipFill>
        <p:spPr>
          <a:xfrm>
            <a:off x="7336615" y="2367093"/>
            <a:ext cx="3767137" cy="3767137"/>
          </a:xfrm>
          <a:prstGeom prst="rect">
            <a:avLst/>
          </a:prstGeom>
        </p:spPr>
      </p:pic>
    </p:spTree>
    <p:extLst>
      <p:ext uri="{BB962C8B-B14F-4D97-AF65-F5344CB8AC3E}">
        <p14:creationId xmlns:p14="http://schemas.microsoft.com/office/powerpoint/2010/main" val="2922469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ft-Right Arrow 7">
            <a:extLst>
              <a:ext uri="{FF2B5EF4-FFF2-40B4-BE49-F238E27FC236}">
                <a16:creationId xmlns:a16="http://schemas.microsoft.com/office/drawing/2014/main" id="{759FE86F-D2AF-4648-BB7E-9840247E040A}"/>
              </a:ext>
            </a:extLst>
          </p:cNvPr>
          <p:cNvSpPr/>
          <p:nvPr/>
        </p:nvSpPr>
        <p:spPr>
          <a:xfrm>
            <a:off x="8237418" y="2924354"/>
            <a:ext cx="2070340" cy="750499"/>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a:t>Date within 14 days</a:t>
            </a:r>
          </a:p>
          <a:p>
            <a:pPr algn="ctr"/>
            <a:r>
              <a:rPr lang="en-US" sz="900"/>
              <a:t>Distance within 0.5 degrees</a:t>
            </a:r>
          </a:p>
        </p:txBody>
      </p:sp>
      <p:sp>
        <p:nvSpPr>
          <p:cNvPr id="9" name="Left-Right Arrow 8">
            <a:extLst>
              <a:ext uri="{FF2B5EF4-FFF2-40B4-BE49-F238E27FC236}">
                <a16:creationId xmlns:a16="http://schemas.microsoft.com/office/drawing/2014/main" id="{707F8347-C9A6-CE43-ACE4-D5EA12FDCFF0}"/>
              </a:ext>
            </a:extLst>
          </p:cNvPr>
          <p:cNvSpPr/>
          <p:nvPr/>
        </p:nvSpPr>
        <p:spPr>
          <a:xfrm>
            <a:off x="5065802" y="2855343"/>
            <a:ext cx="1612441" cy="819510"/>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a:t>Distance within 0.5 degrees</a:t>
            </a:r>
          </a:p>
        </p:txBody>
      </p:sp>
      <p:sp>
        <p:nvSpPr>
          <p:cNvPr id="10" name="Left-Right Arrow 9">
            <a:extLst>
              <a:ext uri="{FF2B5EF4-FFF2-40B4-BE49-F238E27FC236}">
                <a16:creationId xmlns:a16="http://schemas.microsoft.com/office/drawing/2014/main" id="{4FBF1FFE-C060-2845-82A4-061DA87AD0A2}"/>
              </a:ext>
            </a:extLst>
          </p:cNvPr>
          <p:cNvSpPr/>
          <p:nvPr/>
        </p:nvSpPr>
        <p:spPr>
          <a:xfrm>
            <a:off x="1540738" y="2866743"/>
            <a:ext cx="1612441" cy="819510"/>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a:t>Closest Point</a:t>
            </a:r>
          </a:p>
        </p:txBody>
      </p:sp>
      <p:sp>
        <p:nvSpPr>
          <p:cNvPr id="11" name="Curved Up Arrow 10">
            <a:extLst>
              <a:ext uri="{FF2B5EF4-FFF2-40B4-BE49-F238E27FC236}">
                <a16:creationId xmlns:a16="http://schemas.microsoft.com/office/drawing/2014/main" id="{A0BA2130-44E4-6447-8D4F-5B794F206429}"/>
              </a:ext>
            </a:extLst>
          </p:cNvPr>
          <p:cNvSpPr/>
          <p:nvPr/>
        </p:nvSpPr>
        <p:spPr>
          <a:xfrm flipH="1">
            <a:off x="544608" y="4029736"/>
            <a:ext cx="6977626" cy="1175504"/>
          </a:xfrm>
          <a:prstGeom prst="curvedUpArrow">
            <a:avLst/>
          </a:prstGeom>
          <a:solidFill>
            <a:srgbClr val="0070C0"/>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Multiply 12">
            <a:extLst>
              <a:ext uri="{FF2B5EF4-FFF2-40B4-BE49-F238E27FC236}">
                <a16:creationId xmlns:a16="http://schemas.microsoft.com/office/drawing/2014/main" id="{5539F395-74CF-A547-89FF-A19FDC1CEC38}"/>
              </a:ext>
            </a:extLst>
          </p:cNvPr>
          <p:cNvSpPr/>
          <p:nvPr/>
        </p:nvSpPr>
        <p:spPr>
          <a:xfrm>
            <a:off x="3881642" y="4875542"/>
            <a:ext cx="854261" cy="633269"/>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819DB8-E7D3-F74D-B540-E436166553C3}"/>
              </a:ext>
            </a:extLst>
          </p:cNvPr>
          <p:cNvSpPr txBox="1"/>
          <p:nvPr/>
        </p:nvSpPr>
        <p:spPr>
          <a:xfrm>
            <a:off x="3202194" y="5437813"/>
            <a:ext cx="2013693" cy="430887"/>
          </a:xfrm>
          <a:prstGeom prst="rect">
            <a:avLst/>
          </a:prstGeom>
          <a:noFill/>
        </p:spPr>
        <p:txBody>
          <a:bodyPr wrap="none" lIns="91440" tIns="45720" rIns="91440" bIns="45720" rtlCol="0" anchor="t">
            <a:spAutoFit/>
          </a:bodyPr>
          <a:lstStyle/>
          <a:p>
            <a:pPr algn="ctr"/>
            <a:r>
              <a:rPr lang="en-US" sz="1100"/>
              <a:t>Distance within 0.5 degrees</a:t>
            </a:r>
          </a:p>
          <a:p>
            <a:pPr algn="ctr"/>
            <a:r>
              <a:rPr lang="en-US" sz="1100"/>
              <a:t>And nearest NEO </a:t>
            </a:r>
            <a:r>
              <a:rPr lang="en-US" sz="1100" i="1"/>
              <a:t>after</a:t>
            </a:r>
            <a:r>
              <a:rPr lang="en-US" sz="1100"/>
              <a:t> CALIPSO</a:t>
            </a:r>
          </a:p>
        </p:txBody>
      </p:sp>
      <p:pic>
        <p:nvPicPr>
          <p:cNvPr id="14" name="Picture 13" descr="Logo, company name&#10;&#10;Description automatically generated">
            <a:extLst>
              <a:ext uri="{FF2B5EF4-FFF2-40B4-BE49-F238E27FC236}">
                <a16:creationId xmlns:a16="http://schemas.microsoft.com/office/drawing/2014/main" id="{399CD5AC-58CE-A14F-9902-A5861245E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53" y="2676044"/>
            <a:ext cx="1247118" cy="1247118"/>
          </a:xfrm>
          <a:prstGeom prst="rect">
            <a:avLst/>
          </a:prstGeom>
          <a:ln>
            <a:solidFill>
              <a:schemeClr val="accent1"/>
            </a:solidFill>
          </a:ln>
        </p:spPr>
      </p:pic>
      <p:pic>
        <p:nvPicPr>
          <p:cNvPr id="16" name="Picture 15" descr="A satellite in space&#10;&#10;Description automatically generated with low confidence">
            <a:extLst>
              <a:ext uri="{FF2B5EF4-FFF2-40B4-BE49-F238E27FC236}">
                <a16:creationId xmlns:a16="http://schemas.microsoft.com/office/drawing/2014/main" id="{40AF37AC-5CE6-DA47-AFB3-2CF90504C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401" y="2676044"/>
            <a:ext cx="1266633" cy="1322589"/>
          </a:xfrm>
          <a:prstGeom prst="rect">
            <a:avLst/>
          </a:prstGeom>
          <a:ln>
            <a:solidFill>
              <a:schemeClr val="accent1"/>
            </a:solidFill>
          </a:ln>
        </p:spPr>
      </p:pic>
      <p:pic>
        <p:nvPicPr>
          <p:cNvPr id="7" name="Picture 6">
            <a:extLst>
              <a:ext uri="{FF2B5EF4-FFF2-40B4-BE49-F238E27FC236}">
                <a16:creationId xmlns:a16="http://schemas.microsoft.com/office/drawing/2014/main" id="{1B82068B-152B-49E8-A5FF-77C489DEA275}"/>
              </a:ext>
            </a:extLst>
          </p:cNvPr>
          <p:cNvPicPr>
            <a:picLocks noChangeAspect="1"/>
          </p:cNvPicPr>
          <p:nvPr/>
        </p:nvPicPr>
        <p:blipFill>
          <a:blip r:embed="rId4"/>
          <a:stretch>
            <a:fillRect/>
          </a:stretch>
        </p:blipFill>
        <p:spPr>
          <a:xfrm>
            <a:off x="2953082" y="859214"/>
            <a:ext cx="2160677" cy="1693388"/>
          </a:xfrm>
          <a:prstGeom prst="rect">
            <a:avLst/>
          </a:prstGeom>
          <a:ln>
            <a:solidFill>
              <a:schemeClr val="accent1"/>
            </a:solidFill>
          </a:ln>
        </p:spPr>
      </p:pic>
      <p:sp>
        <p:nvSpPr>
          <p:cNvPr id="18" name="TextBox 17">
            <a:extLst>
              <a:ext uri="{FF2B5EF4-FFF2-40B4-BE49-F238E27FC236}">
                <a16:creationId xmlns:a16="http://schemas.microsoft.com/office/drawing/2014/main" id="{91102654-F983-4FAA-87EA-1EC992DEEB71}"/>
              </a:ext>
            </a:extLst>
          </p:cNvPr>
          <p:cNvSpPr txBox="1"/>
          <p:nvPr/>
        </p:nvSpPr>
        <p:spPr>
          <a:xfrm>
            <a:off x="4071574" y="2139821"/>
            <a:ext cx="1266634" cy="461665"/>
          </a:xfrm>
          <a:prstGeom prst="rect">
            <a:avLst/>
          </a:prstGeom>
          <a:noFill/>
        </p:spPr>
        <p:txBody>
          <a:bodyPr wrap="square" rtlCol="0">
            <a:spAutoFit/>
          </a:bodyPr>
          <a:lstStyle/>
          <a:p>
            <a:pPr algn="ctr"/>
            <a:r>
              <a:rPr lang="en-US" sz="1200"/>
              <a:t>CALIOP Lidar Reading</a:t>
            </a:r>
          </a:p>
        </p:txBody>
      </p:sp>
      <p:sp>
        <p:nvSpPr>
          <p:cNvPr id="19" name="TextBox 18">
            <a:extLst>
              <a:ext uri="{FF2B5EF4-FFF2-40B4-BE49-F238E27FC236}">
                <a16:creationId xmlns:a16="http://schemas.microsoft.com/office/drawing/2014/main" id="{F5DB14A9-2173-457A-8A53-D97C5BC95D8B}"/>
              </a:ext>
            </a:extLst>
          </p:cNvPr>
          <p:cNvSpPr txBox="1"/>
          <p:nvPr/>
        </p:nvSpPr>
        <p:spPr>
          <a:xfrm>
            <a:off x="2878620" y="790338"/>
            <a:ext cx="1266634" cy="276999"/>
          </a:xfrm>
          <a:prstGeom prst="rect">
            <a:avLst/>
          </a:prstGeom>
          <a:noFill/>
        </p:spPr>
        <p:txBody>
          <a:bodyPr wrap="square" rtlCol="0">
            <a:spAutoFit/>
          </a:bodyPr>
          <a:lstStyle/>
          <a:p>
            <a:pPr algn="ctr"/>
            <a:r>
              <a:rPr lang="en-US" sz="1200"/>
              <a:t>Seagrass</a:t>
            </a:r>
          </a:p>
        </p:txBody>
      </p:sp>
      <p:sp>
        <p:nvSpPr>
          <p:cNvPr id="20" name="TextBox 19">
            <a:extLst>
              <a:ext uri="{FF2B5EF4-FFF2-40B4-BE49-F238E27FC236}">
                <a16:creationId xmlns:a16="http://schemas.microsoft.com/office/drawing/2014/main" id="{848287BE-9A8E-4EAE-B5CE-4A989C564387}"/>
              </a:ext>
            </a:extLst>
          </p:cNvPr>
          <p:cNvSpPr txBox="1"/>
          <p:nvPr/>
        </p:nvSpPr>
        <p:spPr>
          <a:xfrm>
            <a:off x="4187952" y="1322339"/>
            <a:ext cx="1266634" cy="276999"/>
          </a:xfrm>
          <a:prstGeom prst="rect">
            <a:avLst/>
          </a:prstGeom>
          <a:noFill/>
        </p:spPr>
        <p:txBody>
          <a:bodyPr wrap="square" rtlCol="0">
            <a:spAutoFit/>
          </a:bodyPr>
          <a:lstStyle/>
          <a:p>
            <a:pPr algn="ctr"/>
            <a:r>
              <a:rPr lang="en-US" sz="1200"/>
              <a:t>Seagrass</a:t>
            </a:r>
          </a:p>
        </p:txBody>
      </p:sp>
      <p:sp>
        <p:nvSpPr>
          <p:cNvPr id="21" name="TextBox 20">
            <a:extLst>
              <a:ext uri="{FF2B5EF4-FFF2-40B4-BE49-F238E27FC236}">
                <a16:creationId xmlns:a16="http://schemas.microsoft.com/office/drawing/2014/main" id="{D3957F09-EC77-4DC3-B18C-2373EACACB70}"/>
              </a:ext>
            </a:extLst>
          </p:cNvPr>
          <p:cNvSpPr txBox="1"/>
          <p:nvPr/>
        </p:nvSpPr>
        <p:spPr>
          <a:xfrm>
            <a:off x="3736386" y="1022911"/>
            <a:ext cx="1266634" cy="276999"/>
          </a:xfrm>
          <a:prstGeom prst="rect">
            <a:avLst/>
          </a:prstGeom>
          <a:noFill/>
        </p:spPr>
        <p:txBody>
          <a:bodyPr wrap="square" rtlCol="0">
            <a:spAutoFit/>
          </a:bodyPr>
          <a:lstStyle/>
          <a:p>
            <a:pPr algn="ctr"/>
            <a:r>
              <a:rPr lang="en-US" sz="1200"/>
              <a:t>Coral/Algae</a:t>
            </a:r>
          </a:p>
        </p:txBody>
      </p:sp>
      <p:cxnSp>
        <p:nvCxnSpPr>
          <p:cNvPr id="23" name="Straight Connector 22">
            <a:extLst>
              <a:ext uri="{FF2B5EF4-FFF2-40B4-BE49-F238E27FC236}">
                <a16:creationId xmlns:a16="http://schemas.microsoft.com/office/drawing/2014/main" id="{9C23C84A-EE80-4DC3-8EFE-20633726A539}"/>
              </a:ext>
            </a:extLst>
          </p:cNvPr>
          <p:cNvCxnSpPr>
            <a:cxnSpLocks/>
          </p:cNvCxnSpPr>
          <p:nvPr/>
        </p:nvCxnSpPr>
        <p:spPr>
          <a:xfrm flipV="1">
            <a:off x="4187952" y="1652760"/>
            <a:ext cx="542765" cy="70840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DB165811-1329-44AC-9293-285F42C5FE59}"/>
              </a:ext>
            </a:extLst>
          </p:cNvPr>
          <p:cNvCxnSpPr>
            <a:cxnSpLocks/>
          </p:cNvCxnSpPr>
          <p:nvPr/>
        </p:nvCxnSpPr>
        <p:spPr>
          <a:xfrm flipH="1" flipV="1">
            <a:off x="3881642" y="1396509"/>
            <a:ext cx="226449" cy="911912"/>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73BBF261-5BD2-4017-AFA6-8CB475B018A2}"/>
              </a:ext>
            </a:extLst>
          </p:cNvPr>
          <p:cNvCxnSpPr>
            <a:cxnSpLocks/>
          </p:cNvCxnSpPr>
          <p:nvPr/>
        </p:nvCxnSpPr>
        <p:spPr>
          <a:xfrm flipH="1" flipV="1">
            <a:off x="3150983" y="1031373"/>
            <a:ext cx="917620" cy="1339281"/>
          </a:xfrm>
          <a:prstGeom prst="line">
            <a:avLst/>
          </a:prstGeom>
        </p:spPr>
        <p:style>
          <a:lnRef idx="1">
            <a:schemeClr val="dk1"/>
          </a:lnRef>
          <a:fillRef idx="0">
            <a:schemeClr val="dk1"/>
          </a:fillRef>
          <a:effectRef idx="0">
            <a:schemeClr val="dk1"/>
          </a:effectRef>
          <a:fontRef idx="minor">
            <a:schemeClr val="tx1"/>
          </a:fontRef>
        </p:style>
      </p:cxnSp>
      <p:sp>
        <p:nvSpPr>
          <p:cNvPr id="22" name="Title 2">
            <a:extLst>
              <a:ext uri="{FF2B5EF4-FFF2-40B4-BE49-F238E27FC236}">
                <a16:creationId xmlns:a16="http://schemas.microsoft.com/office/drawing/2014/main" id="{2EE3E563-70E4-4FFE-BE59-02D29D98C249}"/>
              </a:ext>
            </a:extLst>
          </p:cNvPr>
          <p:cNvSpPr>
            <a:spLocks noGrp="1"/>
          </p:cNvSpPr>
          <p:nvPr>
            <p:ph type="title"/>
          </p:nvPr>
        </p:nvSpPr>
        <p:spPr>
          <a:xfrm>
            <a:off x="1020369" y="-291352"/>
            <a:ext cx="10364451" cy="1596177"/>
          </a:xfrm>
        </p:spPr>
        <p:txBody>
          <a:bodyPr/>
          <a:lstStyle/>
          <a:p>
            <a:r>
              <a:rPr lang="en-US" dirty="0"/>
              <a:t>Team 1 APPROACH</a:t>
            </a:r>
          </a:p>
        </p:txBody>
      </p:sp>
      <p:sp>
        <p:nvSpPr>
          <p:cNvPr id="2" name="Rectangle 1">
            <a:extLst>
              <a:ext uri="{FF2B5EF4-FFF2-40B4-BE49-F238E27FC236}">
                <a16:creationId xmlns:a16="http://schemas.microsoft.com/office/drawing/2014/main" id="{00D0E480-3E02-4E36-A47C-ACCD143937F6}"/>
              </a:ext>
            </a:extLst>
          </p:cNvPr>
          <p:cNvSpPr/>
          <p:nvPr/>
        </p:nvSpPr>
        <p:spPr>
          <a:xfrm>
            <a:off x="10507142" y="2638308"/>
            <a:ext cx="1266633" cy="1322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Australian Institute of Marine Science</a:t>
            </a:r>
          </a:p>
        </p:txBody>
      </p:sp>
      <p:sp>
        <p:nvSpPr>
          <p:cNvPr id="24" name="Rectangle 23">
            <a:extLst>
              <a:ext uri="{FF2B5EF4-FFF2-40B4-BE49-F238E27FC236}">
                <a16:creationId xmlns:a16="http://schemas.microsoft.com/office/drawing/2014/main" id="{4A0D8B96-528F-4ED0-A5C4-6E2FA6370CDB}"/>
              </a:ext>
            </a:extLst>
          </p:cNvPr>
          <p:cNvSpPr/>
          <p:nvPr/>
        </p:nvSpPr>
        <p:spPr>
          <a:xfrm>
            <a:off x="3315929" y="2939371"/>
            <a:ext cx="1658650" cy="667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Allen Coral Atlas</a:t>
            </a:r>
          </a:p>
        </p:txBody>
      </p:sp>
    </p:spTree>
    <p:extLst>
      <p:ext uri="{BB962C8B-B14F-4D97-AF65-F5344CB8AC3E}">
        <p14:creationId xmlns:p14="http://schemas.microsoft.com/office/powerpoint/2010/main" val="522316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ternal Storage 7">
            <a:extLst>
              <a:ext uri="{FF2B5EF4-FFF2-40B4-BE49-F238E27FC236}">
                <a16:creationId xmlns:a16="http://schemas.microsoft.com/office/drawing/2014/main" id="{223F1DE1-1B48-2C48-B1FF-0E4062CEDF28}"/>
              </a:ext>
            </a:extLst>
          </p:cNvPr>
          <p:cNvSpPr/>
          <p:nvPr/>
        </p:nvSpPr>
        <p:spPr>
          <a:xfrm>
            <a:off x="2891086" y="3074236"/>
            <a:ext cx="1808735" cy="1377875"/>
          </a:xfrm>
          <a:prstGeom prst="flowChartInternalStorag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Tw Cen MT" panose="020B0602020104020603"/>
                <a:ea typeface="+mn-ea"/>
                <a:cs typeface="+mn-cs"/>
              </a:rPr>
              <a:t>Baseline Dataset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Tw Cen MT" panose="020B0602020104020603"/>
                <a:ea typeface="+mn-ea"/>
                <a:cs typeface="+mn-cs"/>
              </a:rPr>
              <a:t>(Dense, Coral/Algae)</a:t>
            </a:r>
          </a:p>
        </p:txBody>
      </p:sp>
      <p:sp>
        <p:nvSpPr>
          <p:cNvPr id="9" name="Internal Storage 8">
            <a:extLst>
              <a:ext uri="{FF2B5EF4-FFF2-40B4-BE49-F238E27FC236}">
                <a16:creationId xmlns:a16="http://schemas.microsoft.com/office/drawing/2014/main" id="{C659BF54-25C1-734D-86B2-22268949F89C}"/>
              </a:ext>
            </a:extLst>
          </p:cNvPr>
          <p:cNvSpPr/>
          <p:nvPr/>
        </p:nvSpPr>
        <p:spPr>
          <a:xfrm>
            <a:off x="5298228" y="3086709"/>
            <a:ext cx="1808735" cy="1377875"/>
          </a:xfrm>
          <a:prstGeom prst="flowChartInternalStorag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Tw Cen MT" panose="020B0602020104020603"/>
                <a:ea typeface="+mn-ea"/>
                <a:cs typeface="+mn-cs"/>
              </a:rPr>
              <a:t>Florida Dataset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Tw Cen MT" panose="020B0602020104020603"/>
                <a:ea typeface="+mn-ea"/>
                <a:cs typeface="+mn-cs"/>
              </a:rPr>
              <a:t>(Dense, Coral/Algae)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Tw Cen MT" panose="020B0602020104020603"/>
                <a:ea typeface="+mn-ea"/>
                <a:cs typeface="Calibri" panose="020F0502020204030204"/>
              </a:rPr>
              <a:t>Primary Research</a:t>
            </a:r>
          </a:p>
        </p:txBody>
      </p:sp>
      <p:sp>
        <p:nvSpPr>
          <p:cNvPr id="10" name="Internal Storage 9">
            <a:extLst>
              <a:ext uri="{FF2B5EF4-FFF2-40B4-BE49-F238E27FC236}">
                <a16:creationId xmlns:a16="http://schemas.microsoft.com/office/drawing/2014/main" id="{13C0311E-4E42-1749-AA67-A89D5F6D0F5E}"/>
              </a:ext>
            </a:extLst>
          </p:cNvPr>
          <p:cNvSpPr/>
          <p:nvPr/>
        </p:nvSpPr>
        <p:spPr>
          <a:xfrm>
            <a:off x="7524818" y="3074236"/>
            <a:ext cx="1808735" cy="1377875"/>
          </a:xfrm>
          <a:prstGeom prst="flowChartInternalStorage">
            <a:avLst/>
          </a:prstGeom>
          <a:solidFill>
            <a:srgbClr val="FFCBCA"/>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GBR Dataset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(Sparse, Coral Only)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2-Way Temporal and Spatial</a:t>
            </a:r>
          </a:p>
        </p:txBody>
      </p:sp>
      <p:cxnSp>
        <p:nvCxnSpPr>
          <p:cNvPr id="11" name="Elbow Connector 10">
            <a:extLst>
              <a:ext uri="{FF2B5EF4-FFF2-40B4-BE49-F238E27FC236}">
                <a16:creationId xmlns:a16="http://schemas.microsoft.com/office/drawing/2014/main" id="{BD888514-CC2C-E34F-8E39-107BBC12EB84}"/>
              </a:ext>
            </a:extLst>
          </p:cNvPr>
          <p:cNvCxnSpPr>
            <a:cxnSpLocks/>
            <a:stCxn id="24" idx="2"/>
            <a:endCxn id="8" idx="0"/>
          </p:cNvCxnSpPr>
          <p:nvPr/>
        </p:nvCxnSpPr>
        <p:spPr>
          <a:xfrm rot="16200000" flipH="1">
            <a:off x="2952039" y="2230821"/>
            <a:ext cx="772012" cy="91481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2C17FB9F-6AC2-BA42-915D-9476BDDA0D5A}"/>
              </a:ext>
            </a:extLst>
          </p:cNvPr>
          <p:cNvCxnSpPr>
            <a:cxnSpLocks/>
            <a:endCxn id="8" idx="0"/>
          </p:cNvCxnSpPr>
          <p:nvPr/>
        </p:nvCxnSpPr>
        <p:spPr>
          <a:xfrm rot="5400000">
            <a:off x="4011234" y="2086446"/>
            <a:ext cx="772010" cy="1203570"/>
          </a:xfrm>
          <a:prstGeom prst="bentConnector3">
            <a:avLst/>
          </a:prstGeom>
          <a:ln w="38100">
            <a:solidFill>
              <a:srgbClr val="F1EC62"/>
            </a:solidFill>
            <a:tailEnd type="triangle"/>
          </a:ln>
          <a:effectLst>
            <a:outerShdw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D1ED5D0E-2641-D047-96C3-246D4A7B979A}"/>
              </a:ext>
            </a:extLst>
          </p:cNvPr>
          <p:cNvCxnSpPr>
            <a:cxnSpLocks/>
            <a:endCxn id="9" idx="0"/>
          </p:cNvCxnSpPr>
          <p:nvPr/>
        </p:nvCxnSpPr>
        <p:spPr>
          <a:xfrm rot="16200000" flipH="1">
            <a:off x="5208569" y="2092681"/>
            <a:ext cx="784483" cy="1203572"/>
          </a:xfrm>
          <a:prstGeom prst="bentConnector3">
            <a:avLst/>
          </a:prstGeom>
          <a:ln w="38100">
            <a:solidFill>
              <a:srgbClr val="F1EC62"/>
            </a:solidFill>
            <a:tailEnd type="triangle"/>
          </a:ln>
          <a:effectLst>
            <a:outerShdw dir="5400000" sx="101000" sy="101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D2026762-A99B-D542-9D7F-21375605A861}"/>
              </a:ext>
            </a:extLst>
          </p:cNvPr>
          <p:cNvCxnSpPr>
            <a:cxnSpLocks/>
            <a:stCxn id="23" idx="2"/>
            <a:endCxn id="9" idx="0"/>
          </p:cNvCxnSpPr>
          <p:nvPr/>
        </p:nvCxnSpPr>
        <p:spPr>
          <a:xfrm rot="5400000">
            <a:off x="6410383" y="2094438"/>
            <a:ext cx="784484" cy="120005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E4D4DCB5-6970-F14A-9F76-C19C5F8D6EF6}"/>
              </a:ext>
            </a:extLst>
          </p:cNvPr>
          <p:cNvCxnSpPr>
            <a:cxnSpLocks/>
            <a:stCxn id="23" idx="2"/>
            <a:endCxn id="10" idx="0"/>
          </p:cNvCxnSpPr>
          <p:nvPr/>
        </p:nvCxnSpPr>
        <p:spPr>
          <a:xfrm rot="16200000" flipH="1">
            <a:off x="7529915" y="2174964"/>
            <a:ext cx="772011" cy="1026532"/>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47D12C5D-6926-2C48-81A0-358E42559F5E}"/>
              </a:ext>
            </a:extLst>
          </p:cNvPr>
          <p:cNvCxnSpPr>
            <a:cxnSpLocks/>
            <a:endCxn id="10" idx="0"/>
          </p:cNvCxnSpPr>
          <p:nvPr/>
        </p:nvCxnSpPr>
        <p:spPr>
          <a:xfrm rot="5400000">
            <a:off x="8662920" y="2068491"/>
            <a:ext cx="772012" cy="1239479"/>
          </a:xfrm>
          <a:prstGeom prst="bentConnector3">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rminator 16">
            <a:extLst>
              <a:ext uri="{FF2B5EF4-FFF2-40B4-BE49-F238E27FC236}">
                <a16:creationId xmlns:a16="http://schemas.microsoft.com/office/drawing/2014/main" id="{EB603F5F-64DC-8C40-B698-97C65C8FE6A9}"/>
              </a:ext>
            </a:extLst>
          </p:cNvPr>
          <p:cNvSpPr/>
          <p:nvPr/>
        </p:nvSpPr>
        <p:spPr>
          <a:xfrm>
            <a:off x="3655939" y="5115049"/>
            <a:ext cx="5101779" cy="667998"/>
          </a:xfrm>
          <a:prstGeom prst="flowChartTerminator">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Tw Cen MT" panose="020B0602020104020603"/>
                <a:ea typeface="+mn-ea"/>
                <a:cs typeface="+mn-cs"/>
              </a:rPr>
              <a:t>Model Competition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Tw Cen MT" panose="020B0602020104020603"/>
                <a:ea typeface="+mn-ea"/>
                <a:cs typeface="+mn-cs"/>
              </a:rPr>
              <a:t>[Random Forest, </a:t>
            </a:r>
            <a:r>
              <a:rPr kumimoji="0" lang="en-US" sz="1400" b="0" i="0" u="none" strike="noStrike" kern="1200" cap="none" spc="0" normalizeH="0" baseline="0" noProof="0" err="1">
                <a:ln>
                  <a:noFill/>
                </a:ln>
                <a:solidFill>
                  <a:prstClr val="white"/>
                </a:solidFill>
                <a:effectLst/>
                <a:uLnTx/>
                <a:uFillTx/>
                <a:latin typeface="Tw Cen MT" panose="020B0602020104020603"/>
                <a:ea typeface="+mn-ea"/>
                <a:cs typeface="+mn-cs"/>
              </a:rPr>
              <a:t>XGBoost</a:t>
            </a:r>
            <a:r>
              <a:rPr kumimoji="0" lang="en-US" sz="1400" b="0" i="0" u="none" strike="noStrike" kern="1200" cap="none" spc="0" normalizeH="0" baseline="0" noProof="0">
                <a:ln>
                  <a:noFill/>
                </a:ln>
                <a:solidFill>
                  <a:prstClr val="white"/>
                </a:solidFill>
                <a:effectLst/>
                <a:uLnTx/>
                <a:uFillTx/>
                <a:latin typeface="Tw Cen MT" panose="020B0602020104020603"/>
                <a:ea typeface="+mn-ea"/>
                <a:cs typeface="+mn-cs"/>
              </a:rPr>
              <a:t> Classifier, SVC, Neural Network]</a:t>
            </a:r>
          </a:p>
        </p:txBody>
      </p:sp>
      <p:cxnSp>
        <p:nvCxnSpPr>
          <p:cNvPr id="18" name="Elbow Connector 17">
            <a:extLst>
              <a:ext uri="{FF2B5EF4-FFF2-40B4-BE49-F238E27FC236}">
                <a16:creationId xmlns:a16="http://schemas.microsoft.com/office/drawing/2014/main" id="{6BCF2BC2-FB25-3A4E-9294-C87E225A541B}"/>
              </a:ext>
            </a:extLst>
          </p:cNvPr>
          <p:cNvCxnSpPr>
            <a:cxnSpLocks/>
            <a:stCxn id="8" idx="2"/>
            <a:endCxn id="17" idx="0"/>
          </p:cNvCxnSpPr>
          <p:nvPr/>
        </p:nvCxnSpPr>
        <p:spPr>
          <a:xfrm rot="16200000" flipH="1">
            <a:off x="4669672" y="3577892"/>
            <a:ext cx="662938" cy="2411375"/>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DACC33C9-A5A6-234C-BFFB-656D2544A64D}"/>
              </a:ext>
            </a:extLst>
          </p:cNvPr>
          <p:cNvCxnSpPr>
            <a:cxnSpLocks/>
            <a:stCxn id="9" idx="2"/>
            <a:endCxn id="17" idx="0"/>
          </p:cNvCxnSpPr>
          <p:nvPr/>
        </p:nvCxnSpPr>
        <p:spPr>
          <a:xfrm rot="16200000" flipH="1">
            <a:off x="5879480" y="4787699"/>
            <a:ext cx="650465" cy="423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95F41F50-1150-C248-97FB-924F65D0C4EE}"/>
              </a:ext>
            </a:extLst>
          </p:cNvPr>
          <p:cNvCxnSpPr>
            <a:cxnSpLocks/>
            <a:stCxn id="10" idx="2"/>
            <a:endCxn id="17" idx="0"/>
          </p:cNvCxnSpPr>
          <p:nvPr/>
        </p:nvCxnSpPr>
        <p:spPr>
          <a:xfrm rot="5400000">
            <a:off x="6986539" y="3672402"/>
            <a:ext cx="662938" cy="2222357"/>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4AF6D94-E275-4949-93AA-60F250A8E17A}"/>
              </a:ext>
            </a:extLst>
          </p:cNvPr>
          <p:cNvSpPr txBox="1"/>
          <p:nvPr/>
        </p:nvSpPr>
        <p:spPr>
          <a:xfrm>
            <a:off x="1069330" y="3357642"/>
            <a:ext cx="174665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Match Long-Lat coordinates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Calibri"/>
              </a:rPr>
              <a:t>0.5</a:t>
            </a: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 (~</a:t>
            </a: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Calibri"/>
              </a:rPr>
              <a:t>3.5 miles) distance threshold</a:t>
            </a:r>
          </a:p>
        </p:txBody>
      </p:sp>
      <p:sp>
        <p:nvSpPr>
          <p:cNvPr id="2" name="TextBox 1">
            <a:extLst>
              <a:ext uri="{FF2B5EF4-FFF2-40B4-BE49-F238E27FC236}">
                <a16:creationId xmlns:a16="http://schemas.microsoft.com/office/drawing/2014/main" id="{F3F461AB-023F-644A-90F6-5AC3B62D07D0}"/>
              </a:ext>
            </a:extLst>
          </p:cNvPr>
          <p:cNvSpPr txBox="1"/>
          <p:nvPr/>
        </p:nvSpPr>
        <p:spPr>
          <a:xfrm>
            <a:off x="9522267" y="4513779"/>
            <a:ext cx="230066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w Cen MT" panose="020B0602020104020603"/>
                <a:ea typeface="+mn-ea"/>
                <a:cs typeface="+mn-cs"/>
              </a:rPr>
              <a:t>~3.6 million matched records</a:t>
            </a:r>
          </a:p>
        </p:txBody>
      </p:sp>
      <p:pic>
        <p:nvPicPr>
          <p:cNvPr id="23" name="Picture 22" descr="A satellite in space&#10;&#10;Description automatically generated with low confidence">
            <a:extLst>
              <a:ext uri="{FF2B5EF4-FFF2-40B4-BE49-F238E27FC236}">
                <a16:creationId xmlns:a16="http://schemas.microsoft.com/office/drawing/2014/main" id="{93D94DD9-631A-B440-A9FD-F078A898A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337" y="979636"/>
            <a:ext cx="1266633" cy="1322589"/>
          </a:xfrm>
          <a:prstGeom prst="rect">
            <a:avLst/>
          </a:prstGeom>
          <a:ln w="28575">
            <a:solidFill>
              <a:srgbClr val="FF0000"/>
            </a:solidFill>
          </a:ln>
        </p:spPr>
      </p:pic>
      <p:pic>
        <p:nvPicPr>
          <p:cNvPr id="24" name="Picture 23" descr="Logo, company name&#10;&#10;Description automatically generated">
            <a:extLst>
              <a:ext uri="{FF2B5EF4-FFF2-40B4-BE49-F238E27FC236}">
                <a16:creationId xmlns:a16="http://schemas.microsoft.com/office/drawing/2014/main" id="{D4A650D4-05B4-A842-AB0F-55A0D46C3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678" y="978906"/>
            <a:ext cx="1297918" cy="1323318"/>
          </a:xfrm>
          <a:prstGeom prst="rect">
            <a:avLst/>
          </a:prstGeom>
          <a:ln w="28575">
            <a:solidFill>
              <a:schemeClr val="accent1"/>
            </a:solidFill>
          </a:ln>
        </p:spPr>
      </p:pic>
      <p:sp>
        <p:nvSpPr>
          <p:cNvPr id="41" name="Rectangle 40">
            <a:extLst>
              <a:ext uri="{FF2B5EF4-FFF2-40B4-BE49-F238E27FC236}">
                <a16:creationId xmlns:a16="http://schemas.microsoft.com/office/drawing/2014/main" id="{EFB9186D-F94C-C040-A5AB-CD5F6FB84509}"/>
              </a:ext>
            </a:extLst>
          </p:cNvPr>
          <p:cNvSpPr/>
          <p:nvPr/>
        </p:nvSpPr>
        <p:spPr>
          <a:xfrm>
            <a:off x="878011" y="2840477"/>
            <a:ext cx="10944923" cy="209114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2">
            <a:extLst>
              <a:ext uri="{FF2B5EF4-FFF2-40B4-BE49-F238E27FC236}">
                <a16:creationId xmlns:a16="http://schemas.microsoft.com/office/drawing/2014/main" id="{B2F77082-EC9F-4911-8D2B-D0BA772525C1}"/>
              </a:ext>
            </a:extLst>
          </p:cNvPr>
          <p:cNvSpPr>
            <a:spLocks noGrp="1"/>
          </p:cNvSpPr>
          <p:nvPr>
            <p:ph type="title"/>
          </p:nvPr>
        </p:nvSpPr>
        <p:spPr>
          <a:xfrm>
            <a:off x="1020369" y="-291352"/>
            <a:ext cx="10364451" cy="1596177"/>
          </a:xfrm>
        </p:spPr>
        <p:txBody>
          <a:bodyPr/>
          <a:lstStyle/>
          <a:p>
            <a:r>
              <a:rPr lang="en-US" dirty="0"/>
              <a:t>Team 1 TECHNOLOGIES</a:t>
            </a:r>
          </a:p>
        </p:txBody>
      </p:sp>
      <p:sp>
        <p:nvSpPr>
          <p:cNvPr id="4" name="Rectangle 3">
            <a:extLst>
              <a:ext uri="{FF2B5EF4-FFF2-40B4-BE49-F238E27FC236}">
                <a16:creationId xmlns:a16="http://schemas.microsoft.com/office/drawing/2014/main" id="{FEBCA1ED-A146-4F5D-93C0-2435B8D4FE0D}"/>
              </a:ext>
            </a:extLst>
          </p:cNvPr>
          <p:cNvSpPr/>
          <p:nvPr/>
        </p:nvSpPr>
        <p:spPr>
          <a:xfrm>
            <a:off x="9807787" y="3142827"/>
            <a:ext cx="1632373" cy="1377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PostGIS</a:t>
            </a:r>
            <a:endParaRPr lang="en-US" b="1" dirty="0"/>
          </a:p>
        </p:txBody>
      </p:sp>
      <p:sp>
        <p:nvSpPr>
          <p:cNvPr id="27" name="Rectangle 26">
            <a:extLst>
              <a:ext uri="{FF2B5EF4-FFF2-40B4-BE49-F238E27FC236}">
                <a16:creationId xmlns:a16="http://schemas.microsoft.com/office/drawing/2014/main" id="{9BB8EA78-6605-4088-BA0B-6826A5726831}"/>
              </a:ext>
            </a:extLst>
          </p:cNvPr>
          <p:cNvSpPr/>
          <p:nvPr/>
        </p:nvSpPr>
        <p:spPr>
          <a:xfrm>
            <a:off x="4162913" y="1653794"/>
            <a:ext cx="1658650" cy="667462"/>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Allen Coral Atlas</a:t>
            </a:r>
          </a:p>
        </p:txBody>
      </p:sp>
      <p:sp>
        <p:nvSpPr>
          <p:cNvPr id="28" name="Rectangle 27">
            <a:extLst>
              <a:ext uri="{FF2B5EF4-FFF2-40B4-BE49-F238E27FC236}">
                <a16:creationId xmlns:a16="http://schemas.microsoft.com/office/drawing/2014/main" id="{625F6507-244D-49FF-B3EB-E0621AB7E5FD}"/>
              </a:ext>
            </a:extLst>
          </p:cNvPr>
          <p:cNvSpPr/>
          <p:nvPr/>
        </p:nvSpPr>
        <p:spPr>
          <a:xfrm>
            <a:off x="8995927" y="998667"/>
            <a:ext cx="1266633" cy="132258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Australian Institute of Marine Science</a:t>
            </a:r>
          </a:p>
        </p:txBody>
      </p:sp>
    </p:spTree>
    <p:extLst>
      <p:ext uri="{BB962C8B-B14F-4D97-AF65-F5344CB8AC3E}">
        <p14:creationId xmlns:p14="http://schemas.microsoft.com/office/powerpoint/2010/main" val="2728278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1050926bbb1_1_105"/>
          <p:cNvSpPr txBox="1">
            <a:spLocks noGrp="1"/>
          </p:cNvSpPr>
          <p:nvPr>
            <p:ph type="title"/>
          </p:nvPr>
        </p:nvSpPr>
        <p:spPr>
          <a:xfrm>
            <a:off x="913775" y="618517"/>
            <a:ext cx="10364400" cy="159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TEAM 2</a:t>
            </a:r>
            <a:endParaRPr dirty="0"/>
          </a:p>
        </p:txBody>
      </p:sp>
      <p:sp>
        <p:nvSpPr>
          <p:cNvPr id="342" name="Google Shape;342;g1050926bbb1_1_105"/>
          <p:cNvSpPr/>
          <p:nvPr/>
        </p:nvSpPr>
        <p:spPr>
          <a:xfrm>
            <a:off x="268275" y="2778514"/>
            <a:ext cx="2006400" cy="1398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Allen Coral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WCMC</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ReefBase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Florida Bleachwatch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g1050926bbb1_1_105"/>
          <p:cNvSpPr/>
          <p:nvPr/>
        </p:nvSpPr>
        <p:spPr>
          <a:xfrm>
            <a:off x="268275" y="4455494"/>
            <a:ext cx="2006400" cy="12024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NOAA Bleaching Alert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Giovanni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Calipso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g1050926bbb1_1_105"/>
          <p:cNvSpPr/>
          <p:nvPr/>
        </p:nvSpPr>
        <p:spPr>
          <a:xfrm>
            <a:off x="4181075" y="3718950"/>
            <a:ext cx="3121613" cy="1016975"/>
          </a:xfrm>
          <a:prstGeom prst="flowChartMagneticDrum">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Google Colab / Local Machine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g1050926bbb1_1_105"/>
          <p:cNvSpPr/>
          <p:nvPr/>
        </p:nvSpPr>
        <p:spPr>
          <a:xfrm>
            <a:off x="10195650" y="3429275"/>
            <a:ext cx="1431350" cy="1596300"/>
          </a:xfrm>
          <a:prstGeom prst="flowChartMagneticDisk">
            <a:avLst/>
          </a:prstGeom>
          <a:solidFill>
            <a:srgbClr val="4A70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cs typeface="Arial"/>
                <a:sym typeface="Arial"/>
              </a:rPr>
              <a:t>PostgreSQL</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6" name="Google Shape;346;g1050926bbb1_1_105"/>
          <p:cNvSpPr txBox="1"/>
          <p:nvPr/>
        </p:nvSpPr>
        <p:spPr>
          <a:xfrm>
            <a:off x="2440975" y="3062250"/>
            <a:ext cx="1871400" cy="415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rPr>
              <a:t>1. Direct Download </a:t>
            </a:r>
            <a:endParaRPr kumimoji="0" sz="15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347" name="Google Shape;347;g1050926bbb1_1_105"/>
          <p:cNvSpPr txBox="1"/>
          <p:nvPr/>
        </p:nvSpPr>
        <p:spPr>
          <a:xfrm>
            <a:off x="2507725" y="5065050"/>
            <a:ext cx="1431300" cy="415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rPr>
              <a:t>1. API</a:t>
            </a:r>
            <a:endParaRPr kumimoji="0" sz="15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348" name="Google Shape;348;g1050926bbb1_1_105"/>
          <p:cNvSpPr/>
          <p:nvPr/>
        </p:nvSpPr>
        <p:spPr>
          <a:xfrm>
            <a:off x="4403450" y="4735925"/>
            <a:ext cx="140400" cy="1467900"/>
          </a:xfrm>
          <a:prstGeom prst="upDownArrow">
            <a:avLst>
              <a:gd name="adj1" fmla="val 50000"/>
              <a:gd name="adj2" fmla="val 5000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g1050926bbb1_1_105"/>
          <p:cNvSpPr/>
          <p:nvPr/>
        </p:nvSpPr>
        <p:spPr>
          <a:xfrm>
            <a:off x="4403450" y="6203850"/>
            <a:ext cx="2262000" cy="3267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2. Data Preprocessing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g1050926bbb1_1_105"/>
          <p:cNvSpPr/>
          <p:nvPr/>
        </p:nvSpPr>
        <p:spPr>
          <a:xfrm>
            <a:off x="5855825" y="792350"/>
            <a:ext cx="5786700" cy="2269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Challenges: </a:t>
            </a:r>
            <a:endParaRPr kumimoji="0" sz="1600" b="1" i="0" u="none" strike="noStrike" kern="0" cap="none" spc="0" normalizeH="0" baseline="0" noProof="0">
              <a:ln>
                <a:noFill/>
              </a:ln>
              <a:solidFill>
                <a:srgbClr val="000000"/>
              </a:solidFill>
              <a:effectLst/>
              <a:uLnTx/>
              <a:uFillTx/>
              <a:latin typeface="Arial"/>
              <a:cs typeface="Arial"/>
              <a:sym typeface="Arial"/>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Performing spatial joins in using postGIS on larger datasets was time consuming → </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needed to perform joins on local machine or Colab+</a:t>
            </a:r>
            <a:br>
              <a:rPr kumimoji="0" lang="en-US" sz="1600" b="0" i="0" u="none" strike="noStrike" kern="0" cap="none" spc="0" normalizeH="0" baseline="0" noProof="0">
                <a:ln>
                  <a:noFill/>
                </a:ln>
                <a:solidFill>
                  <a:srgbClr val="000000"/>
                </a:solidFill>
                <a:effectLst/>
                <a:uLnTx/>
                <a:uFillTx/>
                <a:latin typeface="Arial"/>
                <a:cs typeface="Arial"/>
                <a:sym typeface="Arial"/>
              </a:rPr>
            </a:br>
            <a:endParaRPr kumimoji="0" sz="1600" b="0" i="0" u="none" strike="noStrike" kern="0" cap="none" spc="0" normalizeH="0" baseline="0" noProof="0">
              <a:ln>
                <a:noFill/>
              </a:ln>
              <a:solidFill>
                <a:srgbClr val="000000"/>
              </a:solidFill>
              <a:effectLst/>
              <a:uLnTx/>
              <a:uFillTx/>
              <a:latin typeface="Arial"/>
              <a:cs typeface="Arial"/>
              <a:sym typeface="Arial"/>
            </a:endParaRPr>
          </a:p>
          <a:p>
            <a:pPr marL="457200" marR="0" lvl="0" indent="-33020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Inserting data into PostgreSQL database was extremely time consuming → Google Colab TPU accelerator sped up the process by ~10x!</a:t>
            </a: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g1050926bbb1_1_105"/>
          <p:cNvSpPr/>
          <p:nvPr/>
        </p:nvSpPr>
        <p:spPr>
          <a:xfrm>
            <a:off x="4743500" y="4735925"/>
            <a:ext cx="140400" cy="1017000"/>
          </a:xfrm>
          <a:prstGeom prst="upDownArrow">
            <a:avLst>
              <a:gd name="adj1" fmla="val 50000"/>
              <a:gd name="adj2" fmla="val 5000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g1050926bbb1_1_105"/>
          <p:cNvSpPr/>
          <p:nvPr/>
        </p:nvSpPr>
        <p:spPr>
          <a:xfrm>
            <a:off x="4743400" y="5802150"/>
            <a:ext cx="1518900" cy="3267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5. </a:t>
            </a:r>
            <a:r>
              <a:rPr kumimoji="0" lang="en-US" sz="17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rPr>
              <a:t>Data Fusion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53" name="Google Shape;353;g1050926bbb1_1_105"/>
          <p:cNvCxnSpPr>
            <a:stCxn id="342" idx="3"/>
            <a:endCxn id="344" idx="1"/>
          </p:cNvCxnSpPr>
          <p:nvPr/>
        </p:nvCxnSpPr>
        <p:spPr>
          <a:xfrm>
            <a:off x="2274675" y="3477814"/>
            <a:ext cx="1906500" cy="749700"/>
          </a:xfrm>
          <a:prstGeom prst="bentConnector3">
            <a:avLst>
              <a:gd name="adj1" fmla="val 49997"/>
            </a:avLst>
          </a:prstGeom>
          <a:noFill/>
          <a:ln w="9525" cap="flat" cmpd="sng">
            <a:solidFill>
              <a:schemeClr val="dk2"/>
            </a:solidFill>
            <a:prstDash val="solid"/>
            <a:round/>
            <a:headEnd type="none" w="med" len="med"/>
            <a:tailEnd type="none" w="med" len="med"/>
          </a:ln>
        </p:spPr>
      </p:cxnSp>
      <p:cxnSp>
        <p:nvCxnSpPr>
          <p:cNvPr id="354" name="Google Shape;354;g1050926bbb1_1_105"/>
          <p:cNvCxnSpPr>
            <a:stCxn id="343" idx="3"/>
            <a:endCxn id="344" idx="1"/>
          </p:cNvCxnSpPr>
          <p:nvPr/>
        </p:nvCxnSpPr>
        <p:spPr>
          <a:xfrm rot="10800000" flipH="1">
            <a:off x="2274675" y="4227494"/>
            <a:ext cx="1906500" cy="829200"/>
          </a:xfrm>
          <a:prstGeom prst="bentConnector3">
            <a:avLst>
              <a:gd name="adj1" fmla="val 49997"/>
            </a:avLst>
          </a:prstGeom>
          <a:noFill/>
          <a:ln w="9525" cap="flat" cmpd="sng">
            <a:solidFill>
              <a:schemeClr val="dk2"/>
            </a:solidFill>
            <a:prstDash val="solid"/>
            <a:round/>
            <a:headEnd type="none" w="med" len="med"/>
            <a:tailEnd type="none" w="med" len="med"/>
          </a:ln>
        </p:spPr>
      </p:cxnSp>
      <p:sp>
        <p:nvSpPr>
          <p:cNvPr id="355" name="Google Shape;355;g1050926bbb1_1_105"/>
          <p:cNvSpPr txBox="1"/>
          <p:nvPr/>
        </p:nvSpPr>
        <p:spPr>
          <a:xfrm>
            <a:off x="7618175" y="3254625"/>
            <a:ext cx="2262000" cy="446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rPr>
              <a:t>3. Insert data into DB</a:t>
            </a:r>
            <a:endParaRPr kumimoji="0" sz="17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356" name="Google Shape;356;g1050926bbb1_1_105"/>
          <p:cNvSpPr txBox="1"/>
          <p:nvPr/>
        </p:nvSpPr>
        <p:spPr>
          <a:xfrm>
            <a:off x="7859950" y="3860850"/>
            <a:ext cx="1906200" cy="446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rPr>
              <a:t>4. Query DB</a:t>
            </a:r>
            <a:endParaRPr kumimoji="0" sz="17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357" name="Google Shape;357;g1050926bbb1_1_105"/>
          <p:cNvSpPr/>
          <p:nvPr/>
        </p:nvSpPr>
        <p:spPr>
          <a:xfrm>
            <a:off x="7501775" y="3681075"/>
            <a:ext cx="2494800" cy="263700"/>
          </a:xfrm>
          <a:prstGeom prst="rightArrow">
            <a:avLst>
              <a:gd name="adj1" fmla="val 50000"/>
              <a:gd name="adj2" fmla="val 50000"/>
            </a:avLst>
          </a:prstGeom>
          <a:solidFill>
            <a:srgbClr val="4A70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g1050926bbb1_1_105"/>
          <p:cNvSpPr/>
          <p:nvPr/>
        </p:nvSpPr>
        <p:spPr>
          <a:xfrm>
            <a:off x="7501775" y="4191800"/>
            <a:ext cx="2494800" cy="263700"/>
          </a:xfrm>
          <a:prstGeom prst="leftArrow">
            <a:avLst>
              <a:gd name="adj1" fmla="val 50000"/>
              <a:gd name="adj2" fmla="val 50000"/>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g1050926bbb1_1_105"/>
          <p:cNvSpPr/>
          <p:nvPr/>
        </p:nvSpPr>
        <p:spPr>
          <a:xfrm>
            <a:off x="7403850" y="5055288"/>
            <a:ext cx="2057700" cy="829200"/>
          </a:xfrm>
          <a:prstGeom prst="parallelogram">
            <a:avLst>
              <a:gd name="adj" fmla="val 250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Fused Dataset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60" name="Google Shape;360;g1050926bbb1_1_105"/>
          <p:cNvCxnSpPr>
            <a:stCxn id="344" idx="2"/>
            <a:endCxn id="359" idx="5"/>
          </p:cNvCxnSpPr>
          <p:nvPr/>
        </p:nvCxnSpPr>
        <p:spPr>
          <a:xfrm rot="-5400000" flipH="1">
            <a:off x="6257581" y="4220225"/>
            <a:ext cx="734100" cy="1765500"/>
          </a:xfrm>
          <a:prstGeom prst="bentConnector2">
            <a:avLst/>
          </a:prstGeom>
          <a:noFill/>
          <a:ln w="9525" cap="flat" cmpd="sng">
            <a:solidFill>
              <a:schemeClr val="dk2"/>
            </a:solidFill>
            <a:prstDash val="solid"/>
            <a:round/>
            <a:headEnd type="none" w="med" len="med"/>
            <a:tailEnd type="triangle" w="med" len="med"/>
          </a:ln>
        </p:spPr>
      </p:cxnSp>
      <p:cxnSp>
        <p:nvCxnSpPr>
          <p:cNvPr id="361" name="Google Shape;361;g1050926bbb1_1_105"/>
          <p:cNvCxnSpPr>
            <a:stCxn id="359" idx="2"/>
            <a:endCxn id="345" idx="3"/>
          </p:cNvCxnSpPr>
          <p:nvPr/>
        </p:nvCxnSpPr>
        <p:spPr>
          <a:xfrm rot="10800000" flipH="1">
            <a:off x="9357900" y="5025588"/>
            <a:ext cx="1553400" cy="444300"/>
          </a:xfrm>
          <a:prstGeom prst="bentConnector2">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050926bbb1_1_99"/>
          <p:cNvSpPr txBox="1">
            <a:spLocks noGrp="1"/>
          </p:cNvSpPr>
          <p:nvPr>
            <p:ph type="title"/>
          </p:nvPr>
        </p:nvSpPr>
        <p:spPr>
          <a:xfrm>
            <a:off x="913775" y="618517"/>
            <a:ext cx="10364400" cy="159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TEAM 2 Technologies</a:t>
            </a:r>
            <a:endParaRPr dirty="0"/>
          </a:p>
        </p:txBody>
      </p:sp>
      <p:sp>
        <p:nvSpPr>
          <p:cNvPr id="328" name="Google Shape;328;g1050926bbb1_1_99"/>
          <p:cNvSpPr txBox="1"/>
          <p:nvPr/>
        </p:nvSpPr>
        <p:spPr>
          <a:xfrm>
            <a:off x="639000" y="1789175"/>
            <a:ext cx="3348300" cy="969466"/>
          </a:xfrm>
          <a:prstGeom prst="rect">
            <a:avLst/>
          </a:prstGeom>
          <a:noFill/>
          <a:ln>
            <a:noFill/>
          </a:ln>
        </p:spPr>
        <p:txBody>
          <a:bodyPr spcFirstLastPara="1" wrap="square" lIns="91425" tIns="91425" rIns="91425" bIns="91425" anchor="t" anchorCtr="0">
            <a:spAutoFit/>
          </a:bodyPr>
          <a:lstStyle/>
          <a:p>
            <a:pPr marL="457200" marR="0" lvl="0" indent="-336550" algn="l" defTabSz="914400" rtl="0" eaLnBrk="1" fontAlgn="auto" latinLnBrk="0" hangingPunct="1">
              <a:lnSpc>
                <a:spcPct val="100000"/>
              </a:lnSpc>
              <a:spcBef>
                <a:spcPts val="0"/>
              </a:spcBef>
              <a:spcAft>
                <a:spcPts val="0"/>
              </a:spcAft>
              <a:buClr>
                <a:srgbClr val="000000"/>
              </a:buClr>
              <a:buSzPts val="1700"/>
              <a:buFont typeface="Twentieth Century"/>
              <a:buAutoNum type="arabicPeriod"/>
              <a:tabLst/>
              <a:defRPr/>
            </a:pPr>
            <a:r>
              <a:rPr kumimoji="0" lang="en-US" sz="1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rPr>
              <a:t>Data Storage: PostgreSQL on Google Cloud Platform</a:t>
            </a:r>
          </a:p>
          <a:p>
            <a:pPr marL="406400" marR="0" lvl="0" indent="-285750" algn="l" defTabSz="914400" rtl="0" eaLnBrk="1" fontAlgn="auto" latinLnBrk="0" hangingPunct="1">
              <a:lnSpc>
                <a:spcPct val="100000"/>
              </a:lnSpc>
              <a:spcBef>
                <a:spcPts val="0"/>
              </a:spcBef>
              <a:spcAft>
                <a:spcPts val="0"/>
              </a:spcAft>
              <a:buClr>
                <a:srgbClr val="000000"/>
              </a:buClr>
              <a:buSzPts val="1700"/>
              <a:buFont typeface="Arial" panose="020B0604020202020204" pitchFamily="34" charset="0"/>
              <a:buChar char="•"/>
              <a:tabLst/>
              <a:defRPr/>
            </a:pPr>
            <a:endParaRPr kumimoji="0" sz="1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p:txBody>
      </p:sp>
      <p:sp>
        <p:nvSpPr>
          <p:cNvPr id="329" name="Google Shape;329;g1050926bbb1_1_99"/>
          <p:cNvSpPr txBox="1"/>
          <p:nvPr/>
        </p:nvSpPr>
        <p:spPr>
          <a:xfrm>
            <a:off x="4369750" y="1789175"/>
            <a:ext cx="3796500" cy="2277516"/>
          </a:xfrm>
          <a:prstGeom prst="rect">
            <a:avLst/>
          </a:prstGeom>
          <a:noFill/>
          <a:ln>
            <a:noFill/>
          </a:ln>
        </p:spPr>
        <p:txBody>
          <a:bodyPr spcFirstLastPara="1" wrap="square" lIns="91425" tIns="91425" rIns="91425" bIns="91425" anchor="t" anchorCtr="0">
            <a:spAutoFit/>
          </a:bodyPr>
          <a:lstStyle/>
          <a:p>
            <a:pPr marL="457200" marR="0" lvl="0" indent="-336550" algn="l" defTabSz="914400" rtl="0" eaLnBrk="1" fontAlgn="auto" latinLnBrk="0" hangingPunct="1">
              <a:lnSpc>
                <a:spcPct val="100000"/>
              </a:lnSpc>
              <a:spcBef>
                <a:spcPts val="0"/>
              </a:spcBef>
              <a:spcAft>
                <a:spcPts val="0"/>
              </a:spcAft>
              <a:buClr>
                <a:srgbClr val="000000"/>
              </a:buClr>
              <a:buSzPts val="1700"/>
              <a:buFont typeface="Twentieth Century"/>
              <a:buAutoNum type="arabicPeriod" startAt="2"/>
              <a:tabLst/>
              <a:defRPr/>
            </a:pPr>
            <a:r>
              <a:rPr kumimoji="0" lang="en-US" sz="1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rPr>
              <a:t>ETL, Data Fusion, and Exploratory Data Analysis on local machine and Google </a:t>
            </a:r>
            <a:r>
              <a:rPr kumimoji="0" lang="en-US" sz="1700" b="0" i="0" u="none" strike="noStrike" kern="0" cap="none" spc="0" normalizeH="0" baseline="0" noProof="0" dirty="0" err="1">
                <a:ln>
                  <a:noFill/>
                </a:ln>
                <a:solidFill>
                  <a:srgbClr val="000000"/>
                </a:solidFill>
                <a:effectLst/>
                <a:uLnTx/>
                <a:uFillTx/>
                <a:latin typeface="Twentieth Century"/>
                <a:ea typeface="Twentieth Century"/>
                <a:cs typeface="Twentieth Century"/>
                <a:sym typeface="Twentieth Century"/>
              </a:rPr>
              <a:t>Colab</a:t>
            </a:r>
            <a:endParaRPr kumimoji="0" lang="en-US" sz="1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a:p>
            <a:pPr marL="863600" lvl="1" indent="-285750" defTabSz="914400">
              <a:buClr>
                <a:srgbClr val="000000"/>
              </a:buClr>
              <a:buSzPts val="1700"/>
              <a:buFont typeface="Arial" panose="020B0604020202020204" pitchFamily="34" charset="0"/>
              <a:buChar char="•"/>
              <a:defRPr/>
            </a:pPr>
            <a:r>
              <a:rPr lang="en-US" sz="1700" kern="0" dirty="0" err="1">
                <a:solidFill>
                  <a:srgbClr val="000000"/>
                </a:solidFill>
                <a:latin typeface="Twentieth Century"/>
                <a:ea typeface="Twentieth Century"/>
                <a:cs typeface="Twentieth Century"/>
                <a:sym typeface="Twentieth Century"/>
              </a:rPr>
              <a:t>GeoPandas</a:t>
            </a:r>
            <a:endParaRPr lang="en-US" sz="1700" kern="0" dirty="0">
              <a:solidFill>
                <a:srgbClr val="000000"/>
              </a:solidFill>
              <a:latin typeface="Twentieth Century"/>
              <a:ea typeface="Twentieth Century"/>
              <a:cs typeface="Twentieth Century"/>
              <a:sym typeface="Twentieth Century"/>
            </a:endParaRPr>
          </a:p>
          <a:p>
            <a:pPr marL="863600" lvl="1" indent="-285750" defTabSz="914400">
              <a:buClr>
                <a:srgbClr val="000000"/>
              </a:buClr>
              <a:buSzPts val="1700"/>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rPr>
              <a:t>Pandas</a:t>
            </a:r>
          </a:p>
          <a:p>
            <a:pPr marL="863600" lvl="1" indent="-285750" defTabSz="914400">
              <a:buClr>
                <a:srgbClr val="000000"/>
              </a:buClr>
              <a:buSzPts val="1700"/>
              <a:buFont typeface="Arial" panose="020B0604020202020204" pitchFamily="34" charset="0"/>
              <a:buChar char="•"/>
              <a:defRPr/>
            </a:pPr>
            <a:r>
              <a:rPr lang="en-US" sz="1700" kern="0" dirty="0" err="1">
                <a:solidFill>
                  <a:srgbClr val="000000"/>
                </a:solidFill>
                <a:latin typeface="Twentieth Century"/>
                <a:ea typeface="Twentieth Century"/>
                <a:cs typeface="Twentieth Century"/>
                <a:sym typeface="Twentieth Century"/>
              </a:rPr>
              <a:t>Numpy</a:t>
            </a:r>
            <a:endParaRPr lang="en-US" sz="1700" kern="0" dirty="0">
              <a:solidFill>
                <a:srgbClr val="000000"/>
              </a:solidFill>
              <a:latin typeface="Twentieth Century"/>
              <a:ea typeface="Twentieth Century"/>
              <a:cs typeface="Twentieth Century"/>
              <a:sym typeface="Twentieth Century"/>
            </a:endParaRPr>
          </a:p>
          <a:p>
            <a:pPr marL="863600" lvl="1" indent="-285750" defTabSz="914400">
              <a:buClr>
                <a:srgbClr val="000000"/>
              </a:buClr>
              <a:buSzPts val="1700"/>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rPr>
              <a:t>Seaborn</a:t>
            </a:r>
          </a:p>
          <a:p>
            <a:pPr marL="863600" lvl="1" indent="-285750" defTabSz="914400">
              <a:buClr>
                <a:srgbClr val="000000"/>
              </a:buClr>
              <a:buSzPts val="1700"/>
              <a:buFont typeface="Arial" panose="020B0604020202020204" pitchFamily="34" charset="0"/>
              <a:buChar char="•"/>
              <a:defRPr/>
            </a:pPr>
            <a:r>
              <a:rPr lang="en-US" sz="1700" kern="0" dirty="0">
                <a:solidFill>
                  <a:srgbClr val="000000"/>
                </a:solidFill>
                <a:latin typeface="Twentieth Century"/>
                <a:ea typeface="Twentieth Century"/>
                <a:cs typeface="Twentieth Century"/>
                <a:sym typeface="Twentieth Century"/>
              </a:rPr>
              <a:t>Matplotlib</a:t>
            </a:r>
            <a:endParaRPr kumimoji="0" sz="1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p:txBody>
      </p:sp>
      <p:sp>
        <p:nvSpPr>
          <p:cNvPr id="332" name="Google Shape;332;g1050926bbb1_1_99"/>
          <p:cNvSpPr txBox="1"/>
          <p:nvPr/>
        </p:nvSpPr>
        <p:spPr>
          <a:xfrm>
            <a:off x="8355200" y="1789175"/>
            <a:ext cx="3348300" cy="1754296"/>
          </a:xfrm>
          <a:prstGeom prst="rect">
            <a:avLst/>
          </a:prstGeom>
          <a:noFill/>
          <a:ln>
            <a:noFill/>
          </a:ln>
        </p:spPr>
        <p:txBody>
          <a:bodyPr spcFirstLastPara="1" wrap="square" lIns="91425" tIns="91425" rIns="91425" bIns="91425" anchor="t" anchorCtr="0">
            <a:spAutoFit/>
          </a:bodyPr>
          <a:lstStyle/>
          <a:p>
            <a:pPr marL="457200" marR="0" lvl="0" indent="-336550" algn="l" defTabSz="914400" rtl="0" eaLnBrk="1" fontAlgn="auto" latinLnBrk="0" hangingPunct="1">
              <a:lnSpc>
                <a:spcPct val="100000"/>
              </a:lnSpc>
              <a:spcBef>
                <a:spcPts val="0"/>
              </a:spcBef>
              <a:spcAft>
                <a:spcPts val="0"/>
              </a:spcAft>
              <a:buClr>
                <a:srgbClr val="000000"/>
              </a:buClr>
              <a:buSzPts val="1700"/>
              <a:buFont typeface="Twentieth Century"/>
              <a:buAutoNum type="arabicPeriod" startAt="3"/>
              <a:tabLst/>
              <a:defRPr/>
            </a:pPr>
            <a:r>
              <a:rPr kumimoji="0" lang="en-US" sz="1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rPr>
              <a:t>Modeling on local machine and Google </a:t>
            </a:r>
            <a:r>
              <a:rPr kumimoji="0" lang="en-US" sz="1700" b="0" i="0" u="none" strike="noStrike" kern="0" cap="none" spc="0" normalizeH="0" baseline="0" noProof="0" dirty="0" err="1">
                <a:ln>
                  <a:noFill/>
                </a:ln>
                <a:solidFill>
                  <a:srgbClr val="000000"/>
                </a:solidFill>
                <a:effectLst/>
                <a:uLnTx/>
                <a:uFillTx/>
                <a:latin typeface="Twentieth Century"/>
                <a:ea typeface="Twentieth Century"/>
                <a:cs typeface="Twentieth Century"/>
                <a:sym typeface="Twentieth Century"/>
              </a:rPr>
              <a:t>Colab</a:t>
            </a:r>
            <a:r>
              <a:rPr kumimoji="0" lang="en-US" sz="1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rPr>
              <a:t> leveraging GPU for Deep Learning Models</a:t>
            </a:r>
          </a:p>
          <a:p>
            <a:pPr marL="863600" lvl="1" indent="-285750" defTabSz="914400">
              <a:buClr>
                <a:srgbClr val="000000"/>
              </a:buClr>
              <a:buSzPts val="1700"/>
              <a:buFont typeface="Arial" panose="020B0604020202020204" pitchFamily="34" charset="0"/>
              <a:buChar char="•"/>
              <a:defRPr/>
            </a:pPr>
            <a:r>
              <a:rPr lang="en-US" sz="1700" kern="0" dirty="0" err="1">
                <a:solidFill>
                  <a:srgbClr val="000000"/>
                </a:solidFill>
                <a:latin typeface="Twentieth Century"/>
                <a:ea typeface="Twentieth Century"/>
                <a:cs typeface="Twentieth Century"/>
                <a:sym typeface="Twentieth Century"/>
              </a:rPr>
              <a:t>PyTorch</a:t>
            </a:r>
            <a:endParaRPr lang="en-US" sz="1700" kern="0" dirty="0">
              <a:solidFill>
                <a:srgbClr val="000000"/>
              </a:solidFill>
              <a:latin typeface="Twentieth Century"/>
              <a:ea typeface="Twentieth Century"/>
              <a:cs typeface="Twentieth Century"/>
              <a:sym typeface="Twentieth Century"/>
            </a:endParaRPr>
          </a:p>
          <a:p>
            <a:pPr marL="863600" lvl="1" indent="-285750" defTabSz="914400">
              <a:buClr>
                <a:srgbClr val="000000"/>
              </a:buClr>
              <a:buSzPts val="1700"/>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Twentieth Century"/>
                <a:ea typeface="Twentieth Century"/>
                <a:cs typeface="Twentieth Century"/>
                <a:sym typeface="Twentieth Century"/>
              </a:rPr>
              <a:t>Keras</a:t>
            </a:r>
            <a:endParaRPr kumimoji="0" lang="en-US" sz="1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a:p>
            <a:pPr marL="863600" lvl="1" indent="-285750" defTabSz="914400">
              <a:buClr>
                <a:srgbClr val="000000"/>
              </a:buClr>
              <a:buSzPts val="1700"/>
              <a:buFont typeface="Arial" panose="020B0604020202020204" pitchFamily="34" charset="0"/>
              <a:buChar char="•"/>
              <a:defRPr/>
            </a:pPr>
            <a:r>
              <a:rPr lang="en-US" sz="1700" kern="0" dirty="0" err="1">
                <a:solidFill>
                  <a:srgbClr val="000000"/>
                </a:solidFill>
                <a:latin typeface="Twentieth Century"/>
                <a:ea typeface="Twentieth Century"/>
                <a:cs typeface="Twentieth Century"/>
                <a:sym typeface="Twentieth Century"/>
              </a:rPr>
              <a:t>SciKit</a:t>
            </a:r>
            <a:r>
              <a:rPr lang="en-US" sz="1700" kern="0" dirty="0">
                <a:solidFill>
                  <a:srgbClr val="000000"/>
                </a:solidFill>
                <a:latin typeface="Twentieth Century"/>
                <a:ea typeface="Twentieth Century"/>
                <a:cs typeface="Twentieth Century"/>
                <a:sym typeface="Twentieth Century"/>
              </a:rPr>
              <a:t> Learn</a:t>
            </a:r>
            <a:endParaRPr kumimoji="0" sz="1700" b="0" i="0" u="none" strike="noStrike" kern="0" cap="none" spc="0" normalizeH="0" baseline="0" noProof="0" dirty="0">
              <a:ln>
                <a:noFill/>
              </a:ln>
              <a:solidFill>
                <a:srgbClr val="000000"/>
              </a:solidFill>
              <a:effectLst/>
              <a:uLnTx/>
              <a:uFillTx/>
              <a:latin typeface="Twentieth Century"/>
              <a:ea typeface="Twentieth Century"/>
              <a:cs typeface="Twentieth Century"/>
              <a:sym typeface="Twentieth Centur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EA509C-F0CD-C243-A6CB-248AAE16A1ED}"/>
              </a:ext>
            </a:extLst>
          </p:cNvPr>
          <p:cNvSpPr>
            <a:spLocks noGrp="1"/>
          </p:cNvSpPr>
          <p:nvPr>
            <p:ph type="title"/>
          </p:nvPr>
        </p:nvSpPr>
        <p:spPr/>
        <p:txBody>
          <a:bodyPr/>
          <a:lstStyle/>
          <a:p>
            <a:r>
              <a:rPr lang="en-US" dirty="0"/>
              <a:t>TEAM 1 – Region Of Focus</a:t>
            </a:r>
          </a:p>
        </p:txBody>
      </p:sp>
      <p:pic>
        <p:nvPicPr>
          <p:cNvPr id="7" name="Picture 6" descr="A picture containing text, invertebrate, coelenterate, hydrozoan&#10;&#10;Description automatically generated">
            <a:extLst>
              <a:ext uri="{FF2B5EF4-FFF2-40B4-BE49-F238E27FC236}">
                <a16:creationId xmlns:a16="http://schemas.microsoft.com/office/drawing/2014/main" id="{D17D2751-855E-EE49-8BDC-942BA5F8C8F4}"/>
              </a:ext>
            </a:extLst>
          </p:cNvPr>
          <p:cNvPicPr>
            <a:picLocks noChangeAspect="1"/>
          </p:cNvPicPr>
          <p:nvPr/>
        </p:nvPicPr>
        <p:blipFill rotWithShape="1">
          <a:blip r:embed="rId2">
            <a:extLst>
              <a:ext uri="{28A0092B-C50C-407E-A947-70E740481C1C}">
                <a14:useLocalDpi xmlns:a14="http://schemas.microsoft.com/office/drawing/2010/main" val="0"/>
              </a:ext>
            </a:extLst>
          </a:blip>
          <a:srcRect l="4368" t="2748" r="2049" b="1648"/>
          <a:stretch/>
        </p:blipFill>
        <p:spPr>
          <a:xfrm>
            <a:off x="9209289" y="2209192"/>
            <a:ext cx="2037331" cy="2503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4E514F5C-2425-7D49-AFBE-3B67E8F03605}"/>
              </a:ext>
            </a:extLst>
          </p:cNvPr>
          <p:cNvSpPr txBox="1"/>
          <p:nvPr/>
        </p:nvSpPr>
        <p:spPr>
          <a:xfrm>
            <a:off x="5527394" y="1737408"/>
            <a:ext cx="833883" cy="369332"/>
          </a:xfrm>
          <a:prstGeom prst="rect">
            <a:avLst/>
          </a:prstGeom>
          <a:noFill/>
        </p:spPr>
        <p:txBody>
          <a:bodyPr wrap="none" rtlCol="0">
            <a:spAutoFit/>
          </a:bodyPr>
          <a:lstStyle/>
          <a:p>
            <a:r>
              <a:rPr lang="en-US"/>
              <a:t>Florida</a:t>
            </a:r>
          </a:p>
        </p:txBody>
      </p:sp>
      <p:sp>
        <p:nvSpPr>
          <p:cNvPr id="9" name="TextBox 8">
            <a:extLst>
              <a:ext uri="{FF2B5EF4-FFF2-40B4-BE49-F238E27FC236}">
                <a16:creationId xmlns:a16="http://schemas.microsoft.com/office/drawing/2014/main" id="{F2F0949B-4967-5A43-AA7D-6DD7D9DFC05D}"/>
              </a:ext>
            </a:extLst>
          </p:cNvPr>
          <p:cNvSpPr txBox="1"/>
          <p:nvPr/>
        </p:nvSpPr>
        <p:spPr>
          <a:xfrm>
            <a:off x="9263811" y="1737408"/>
            <a:ext cx="1928285" cy="369332"/>
          </a:xfrm>
          <a:prstGeom prst="rect">
            <a:avLst/>
          </a:prstGeom>
          <a:noFill/>
        </p:spPr>
        <p:txBody>
          <a:bodyPr wrap="none" rtlCol="0">
            <a:spAutoFit/>
          </a:bodyPr>
          <a:lstStyle/>
          <a:p>
            <a:r>
              <a:rPr lang="en-US"/>
              <a:t>Great Barrier Reef</a:t>
            </a:r>
          </a:p>
        </p:txBody>
      </p:sp>
      <p:sp>
        <p:nvSpPr>
          <p:cNvPr id="12" name="TextBox 11">
            <a:extLst>
              <a:ext uri="{FF2B5EF4-FFF2-40B4-BE49-F238E27FC236}">
                <a16:creationId xmlns:a16="http://schemas.microsoft.com/office/drawing/2014/main" id="{2B1F1995-767D-5643-B173-BDAB9B7BB83E}"/>
              </a:ext>
            </a:extLst>
          </p:cNvPr>
          <p:cNvSpPr txBox="1"/>
          <p:nvPr/>
        </p:nvSpPr>
        <p:spPr>
          <a:xfrm>
            <a:off x="1087273" y="1737408"/>
            <a:ext cx="1605889" cy="369332"/>
          </a:xfrm>
          <a:prstGeom prst="rect">
            <a:avLst/>
          </a:prstGeom>
          <a:noFill/>
        </p:spPr>
        <p:txBody>
          <a:bodyPr wrap="none" rtlCol="0">
            <a:spAutoFit/>
          </a:bodyPr>
          <a:lstStyle/>
          <a:p>
            <a:r>
              <a:rPr lang="en-US"/>
              <a:t>Grand Bahama</a:t>
            </a:r>
          </a:p>
        </p:txBody>
      </p:sp>
      <p:sp>
        <p:nvSpPr>
          <p:cNvPr id="13" name="TextBox 12">
            <a:extLst>
              <a:ext uri="{FF2B5EF4-FFF2-40B4-BE49-F238E27FC236}">
                <a16:creationId xmlns:a16="http://schemas.microsoft.com/office/drawing/2014/main" id="{DC81F18F-BB49-2446-B17A-4A1BEB2B27B5}"/>
              </a:ext>
            </a:extLst>
          </p:cNvPr>
          <p:cNvSpPr txBox="1"/>
          <p:nvPr/>
        </p:nvSpPr>
        <p:spPr>
          <a:xfrm>
            <a:off x="505856" y="5047715"/>
            <a:ext cx="2835708" cy="1569660"/>
          </a:xfrm>
          <a:prstGeom prst="rect">
            <a:avLst/>
          </a:prstGeom>
          <a:noFill/>
        </p:spPr>
        <p:txBody>
          <a:bodyPr wrap="square" lIns="91440" tIns="45720" rIns="91440" bIns="45720" rtlCol="0" anchor="t">
            <a:spAutoFit/>
          </a:bodyPr>
          <a:lstStyle/>
          <a:p>
            <a:r>
              <a:rPr lang="en-US" sz="1200" dirty="0"/>
              <a:t>+ HQ of Coral Vita</a:t>
            </a:r>
          </a:p>
          <a:p>
            <a:r>
              <a:rPr lang="en-US" sz="1200" dirty="0"/>
              <a:t>+ GOTECH access to local subject matter experts</a:t>
            </a:r>
          </a:p>
          <a:p>
            <a:endParaRPr lang="en-US" sz="1200" dirty="0"/>
          </a:p>
          <a:p>
            <a:endParaRPr lang="en-US" sz="1200" dirty="0"/>
          </a:p>
          <a:p>
            <a:r>
              <a:rPr lang="en-US" sz="1200" dirty="0"/>
              <a:t>- Small geographical footprint made aligning coral data with CALIPSO records difficult.</a:t>
            </a:r>
          </a:p>
        </p:txBody>
      </p:sp>
      <p:sp>
        <p:nvSpPr>
          <p:cNvPr id="14" name="TextBox 13">
            <a:extLst>
              <a:ext uri="{FF2B5EF4-FFF2-40B4-BE49-F238E27FC236}">
                <a16:creationId xmlns:a16="http://schemas.microsoft.com/office/drawing/2014/main" id="{380D6E86-19B3-7D41-9813-DA1294128172}"/>
              </a:ext>
            </a:extLst>
          </p:cNvPr>
          <p:cNvSpPr txBox="1"/>
          <p:nvPr/>
        </p:nvSpPr>
        <p:spPr>
          <a:xfrm>
            <a:off x="4477523" y="5025304"/>
            <a:ext cx="3079302" cy="1200329"/>
          </a:xfrm>
          <a:prstGeom prst="rect">
            <a:avLst/>
          </a:prstGeom>
          <a:noFill/>
        </p:spPr>
        <p:txBody>
          <a:bodyPr wrap="square" lIns="91440" tIns="45720" rIns="91440" bIns="45720" rtlCol="0" anchor="t">
            <a:spAutoFit/>
          </a:bodyPr>
          <a:lstStyle/>
          <a:p>
            <a:r>
              <a:rPr lang="en-US" sz="1200"/>
              <a:t>+ Large footprint (frequent CALIPSO flyovers)</a:t>
            </a:r>
          </a:p>
          <a:p>
            <a:r>
              <a:rPr lang="en-US" sz="1200"/>
              <a:t>+ Frequently monitored reef activity</a:t>
            </a:r>
          </a:p>
          <a:p>
            <a:endParaRPr lang="en-US" sz="1200"/>
          </a:p>
          <a:p>
            <a:endParaRPr lang="en-US" sz="1200"/>
          </a:p>
          <a:p>
            <a:endParaRPr lang="en-US" sz="1200"/>
          </a:p>
          <a:p>
            <a:r>
              <a:rPr lang="en-US" sz="1200"/>
              <a:t>- Lack of reliable ground-truth survey data.</a:t>
            </a:r>
          </a:p>
        </p:txBody>
      </p:sp>
      <p:sp>
        <p:nvSpPr>
          <p:cNvPr id="15" name="TextBox 14">
            <a:extLst>
              <a:ext uri="{FF2B5EF4-FFF2-40B4-BE49-F238E27FC236}">
                <a16:creationId xmlns:a16="http://schemas.microsoft.com/office/drawing/2014/main" id="{F0147DA4-7643-F349-BCE6-14353F8E7245}"/>
              </a:ext>
            </a:extLst>
          </p:cNvPr>
          <p:cNvSpPr txBox="1"/>
          <p:nvPr/>
        </p:nvSpPr>
        <p:spPr>
          <a:xfrm>
            <a:off x="8660921" y="5025304"/>
            <a:ext cx="3531079" cy="1200329"/>
          </a:xfrm>
          <a:prstGeom prst="rect">
            <a:avLst/>
          </a:prstGeom>
          <a:noFill/>
        </p:spPr>
        <p:txBody>
          <a:bodyPr wrap="square" lIns="91440" tIns="45720" rIns="91440" bIns="45720" rtlCol="0" anchor="t">
            <a:spAutoFit/>
          </a:bodyPr>
          <a:lstStyle/>
          <a:p>
            <a:r>
              <a:rPr lang="en-US" sz="1200"/>
              <a:t>+ Large footprint</a:t>
            </a:r>
          </a:p>
          <a:p>
            <a:r>
              <a:rPr lang="en-US" sz="1200"/>
              <a:t>+ Frequently monitored reef activity</a:t>
            </a:r>
          </a:p>
          <a:p>
            <a:r>
              <a:rPr lang="en-US" sz="1200"/>
              <a:t>+ Most reliable, consistent, survey data of the three.</a:t>
            </a:r>
          </a:p>
          <a:p>
            <a:endParaRPr lang="en-US" sz="1200"/>
          </a:p>
          <a:p>
            <a:endParaRPr lang="en-US" sz="1200"/>
          </a:p>
          <a:p>
            <a:r>
              <a:rPr lang="en-US" sz="1200"/>
              <a:t>- Sparse data set not ideal for predictive modeling</a:t>
            </a:r>
          </a:p>
        </p:txBody>
      </p:sp>
      <p:sp>
        <p:nvSpPr>
          <p:cNvPr id="16" name="Rectangle 15">
            <a:extLst>
              <a:ext uri="{FF2B5EF4-FFF2-40B4-BE49-F238E27FC236}">
                <a16:creationId xmlns:a16="http://schemas.microsoft.com/office/drawing/2014/main" id="{BEA0BA1A-CF1E-C040-89F9-B30516239311}"/>
              </a:ext>
            </a:extLst>
          </p:cNvPr>
          <p:cNvSpPr/>
          <p:nvPr/>
        </p:nvSpPr>
        <p:spPr>
          <a:xfrm>
            <a:off x="4055" y="6611779"/>
            <a:ext cx="10621108" cy="246221"/>
          </a:xfrm>
          <a:prstGeom prst="rect">
            <a:avLst/>
          </a:prstGeom>
        </p:spPr>
        <p:txBody>
          <a:bodyPr wrap="square" lIns="91440" tIns="45720" rIns="91440" bIns="45720" anchor="t">
            <a:spAutoFit/>
          </a:bodyPr>
          <a:lstStyle/>
          <a:p>
            <a:r>
              <a:rPr lang="en-US" sz="1000" dirty="0">
                <a:solidFill>
                  <a:srgbClr val="333333"/>
                </a:solidFill>
                <a:latin typeface="proxima-nova"/>
              </a:rPr>
              <a:t>The Satellite Coral Reef Mosaic is © 2020 Planet Labs and licensed CC BY-SA-NC 4.0 (</a:t>
            </a:r>
            <a:r>
              <a:rPr lang="en-US" sz="1000" dirty="0">
                <a:solidFill>
                  <a:srgbClr val="0070C0"/>
                </a:solidFill>
                <a:latin typeface="proxima-nova"/>
                <a:hlinkClick r:id="rId3"/>
              </a:rPr>
              <a:t>https://creativecommons.org/licenses/by-nc-sa/4.0/</a:t>
            </a:r>
            <a:r>
              <a:rPr lang="en-US" sz="1000" dirty="0">
                <a:solidFill>
                  <a:schemeClr val="tx2"/>
                </a:solidFill>
                <a:latin typeface="proxima-nova"/>
              </a:rPr>
              <a:t>)</a:t>
            </a:r>
            <a:endParaRPr lang="en-US" sz="1000" dirty="0">
              <a:solidFill>
                <a:schemeClr val="tx2"/>
              </a:solidFill>
            </a:endParaRPr>
          </a:p>
        </p:txBody>
      </p:sp>
      <p:sp>
        <p:nvSpPr>
          <p:cNvPr id="2" name="Rectangle 1">
            <a:extLst>
              <a:ext uri="{FF2B5EF4-FFF2-40B4-BE49-F238E27FC236}">
                <a16:creationId xmlns:a16="http://schemas.microsoft.com/office/drawing/2014/main" id="{DE239905-AA90-4029-AA92-723541F29785}"/>
              </a:ext>
            </a:extLst>
          </p:cNvPr>
          <p:cNvSpPr/>
          <p:nvPr/>
        </p:nvSpPr>
        <p:spPr>
          <a:xfrm>
            <a:off x="4049754" y="1729688"/>
            <a:ext cx="3862444" cy="4621094"/>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64FAE0C-F6C9-4893-A3D9-1D3B29C3B343}"/>
              </a:ext>
            </a:extLst>
          </p:cNvPr>
          <p:cNvSpPr txBox="1"/>
          <p:nvPr/>
        </p:nvSpPr>
        <p:spPr>
          <a:xfrm>
            <a:off x="506559" y="4759678"/>
            <a:ext cx="1162306" cy="338554"/>
          </a:xfrm>
          <a:prstGeom prst="rect">
            <a:avLst/>
          </a:prstGeom>
          <a:noFill/>
        </p:spPr>
        <p:txBody>
          <a:bodyPr wrap="none" lIns="91440" tIns="45720" rIns="91440" bIns="45720" rtlCol="0" anchor="t">
            <a:spAutoFit/>
          </a:bodyPr>
          <a:lstStyle/>
          <a:p>
            <a:r>
              <a:rPr lang="en-US" sz="1600"/>
              <a:t>Advantages</a:t>
            </a:r>
          </a:p>
        </p:txBody>
      </p:sp>
      <p:sp>
        <p:nvSpPr>
          <p:cNvPr id="19" name="TextBox 18">
            <a:extLst>
              <a:ext uri="{FF2B5EF4-FFF2-40B4-BE49-F238E27FC236}">
                <a16:creationId xmlns:a16="http://schemas.microsoft.com/office/drawing/2014/main" id="{582828B3-EF70-400D-ADC2-FE2E979225F0}"/>
              </a:ext>
            </a:extLst>
          </p:cNvPr>
          <p:cNvSpPr txBox="1"/>
          <p:nvPr/>
        </p:nvSpPr>
        <p:spPr>
          <a:xfrm>
            <a:off x="506559" y="5623277"/>
            <a:ext cx="1389932" cy="338554"/>
          </a:xfrm>
          <a:prstGeom prst="rect">
            <a:avLst/>
          </a:prstGeom>
          <a:noFill/>
        </p:spPr>
        <p:txBody>
          <a:bodyPr wrap="none" lIns="91440" tIns="45720" rIns="91440" bIns="45720" rtlCol="0" anchor="t">
            <a:spAutoFit/>
          </a:bodyPr>
          <a:lstStyle/>
          <a:p>
            <a:r>
              <a:rPr lang="en-US" sz="1600"/>
              <a:t>Disadvantages</a:t>
            </a:r>
            <a:endParaRPr lang="en-US"/>
          </a:p>
        </p:txBody>
      </p:sp>
      <p:cxnSp>
        <p:nvCxnSpPr>
          <p:cNvPr id="5" name="Straight Arrow Connector 4">
            <a:extLst>
              <a:ext uri="{FF2B5EF4-FFF2-40B4-BE49-F238E27FC236}">
                <a16:creationId xmlns:a16="http://schemas.microsoft.com/office/drawing/2014/main" id="{5DE2A049-529F-4A5C-A858-5C4284C0ECF2}"/>
              </a:ext>
            </a:extLst>
          </p:cNvPr>
          <p:cNvCxnSpPr/>
          <p:nvPr/>
        </p:nvCxnSpPr>
        <p:spPr>
          <a:xfrm flipV="1">
            <a:off x="566955" y="5047068"/>
            <a:ext cx="2834838" cy="846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7BEC346-33A7-47E8-B929-6805FA2F3E65}"/>
              </a:ext>
            </a:extLst>
          </p:cNvPr>
          <p:cNvCxnSpPr>
            <a:cxnSpLocks/>
          </p:cNvCxnSpPr>
          <p:nvPr/>
        </p:nvCxnSpPr>
        <p:spPr>
          <a:xfrm flipV="1">
            <a:off x="566955" y="5943538"/>
            <a:ext cx="2834838" cy="846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AC59B61-B765-438B-BC94-E8C880999018}"/>
              </a:ext>
            </a:extLst>
          </p:cNvPr>
          <p:cNvSpPr txBox="1"/>
          <p:nvPr/>
        </p:nvSpPr>
        <p:spPr>
          <a:xfrm>
            <a:off x="4494359" y="4759678"/>
            <a:ext cx="1162306" cy="338554"/>
          </a:xfrm>
          <a:prstGeom prst="rect">
            <a:avLst/>
          </a:prstGeom>
          <a:noFill/>
        </p:spPr>
        <p:txBody>
          <a:bodyPr wrap="none" lIns="91440" tIns="45720" rIns="91440" bIns="45720" rtlCol="0" anchor="t">
            <a:spAutoFit/>
          </a:bodyPr>
          <a:lstStyle/>
          <a:p>
            <a:r>
              <a:rPr lang="en-US" sz="1600"/>
              <a:t>Advantages</a:t>
            </a:r>
            <a:endParaRPr lang="en-US"/>
          </a:p>
        </p:txBody>
      </p:sp>
      <p:cxnSp>
        <p:nvCxnSpPr>
          <p:cNvPr id="22" name="Straight Arrow Connector 21">
            <a:extLst>
              <a:ext uri="{FF2B5EF4-FFF2-40B4-BE49-F238E27FC236}">
                <a16:creationId xmlns:a16="http://schemas.microsoft.com/office/drawing/2014/main" id="{D0B95256-5A45-48A3-9868-EB4A5D986D9D}"/>
              </a:ext>
            </a:extLst>
          </p:cNvPr>
          <p:cNvCxnSpPr>
            <a:cxnSpLocks/>
          </p:cNvCxnSpPr>
          <p:nvPr/>
        </p:nvCxnSpPr>
        <p:spPr>
          <a:xfrm flipV="1">
            <a:off x="4554755" y="5047068"/>
            <a:ext cx="2834838" cy="846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F165789-0C4C-4EC0-ACA8-EDC8B35B7222}"/>
              </a:ext>
            </a:extLst>
          </p:cNvPr>
          <p:cNvSpPr txBox="1"/>
          <p:nvPr/>
        </p:nvSpPr>
        <p:spPr>
          <a:xfrm>
            <a:off x="8668425" y="4759678"/>
            <a:ext cx="1162306" cy="338554"/>
          </a:xfrm>
          <a:prstGeom prst="rect">
            <a:avLst/>
          </a:prstGeom>
          <a:noFill/>
        </p:spPr>
        <p:txBody>
          <a:bodyPr wrap="none" lIns="91440" tIns="45720" rIns="91440" bIns="45720" rtlCol="0" anchor="t">
            <a:spAutoFit/>
          </a:bodyPr>
          <a:lstStyle/>
          <a:p>
            <a:r>
              <a:rPr lang="en-US" sz="1600"/>
              <a:t>Advantages</a:t>
            </a:r>
            <a:endParaRPr lang="en-US"/>
          </a:p>
        </p:txBody>
      </p:sp>
      <p:cxnSp>
        <p:nvCxnSpPr>
          <p:cNvPr id="24" name="Straight Arrow Connector 23">
            <a:extLst>
              <a:ext uri="{FF2B5EF4-FFF2-40B4-BE49-F238E27FC236}">
                <a16:creationId xmlns:a16="http://schemas.microsoft.com/office/drawing/2014/main" id="{70778536-E5E3-4020-A3FD-D9CA5C0E3D45}"/>
              </a:ext>
            </a:extLst>
          </p:cNvPr>
          <p:cNvCxnSpPr>
            <a:cxnSpLocks/>
          </p:cNvCxnSpPr>
          <p:nvPr/>
        </p:nvCxnSpPr>
        <p:spPr>
          <a:xfrm flipV="1">
            <a:off x="8728821" y="5047068"/>
            <a:ext cx="3014132" cy="846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658C502-09FC-4801-A5E6-19C78995AE8B}"/>
              </a:ext>
            </a:extLst>
          </p:cNvPr>
          <p:cNvSpPr txBox="1"/>
          <p:nvPr/>
        </p:nvSpPr>
        <p:spPr>
          <a:xfrm>
            <a:off x="4511292" y="5623277"/>
            <a:ext cx="1389932" cy="338554"/>
          </a:xfrm>
          <a:prstGeom prst="rect">
            <a:avLst/>
          </a:prstGeom>
          <a:noFill/>
        </p:spPr>
        <p:txBody>
          <a:bodyPr wrap="none" lIns="91440" tIns="45720" rIns="91440" bIns="45720" rtlCol="0" anchor="t">
            <a:spAutoFit/>
          </a:bodyPr>
          <a:lstStyle/>
          <a:p>
            <a:r>
              <a:rPr lang="en-US" sz="1600"/>
              <a:t>Disadvantages</a:t>
            </a:r>
            <a:endParaRPr lang="en-US"/>
          </a:p>
        </p:txBody>
      </p:sp>
      <p:cxnSp>
        <p:nvCxnSpPr>
          <p:cNvPr id="26" name="Straight Arrow Connector 25">
            <a:extLst>
              <a:ext uri="{FF2B5EF4-FFF2-40B4-BE49-F238E27FC236}">
                <a16:creationId xmlns:a16="http://schemas.microsoft.com/office/drawing/2014/main" id="{1F6D69FC-AE0A-4B9D-8E9B-BE5FC2CCDCD1}"/>
              </a:ext>
            </a:extLst>
          </p:cNvPr>
          <p:cNvCxnSpPr>
            <a:cxnSpLocks/>
          </p:cNvCxnSpPr>
          <p:nvPr/>
        </p:nvCxnSpPr>
        <p:spPr>
          <a:xfrm flipV="1">
            <a:off x="4571688" y="5943538"/>
            <a:ext cx="2834838" cy="8466"/>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8AF20C2-1979-4BCD-8D5D-C4FC8BB8A57E}"/>
              </a:ext>
            </a:extLst>
          </p:cNvPr>
          <p:cNvSpPr txBox="1"/>
          <p:nvPr/>
        </p:nvSpPr>
        <p:spPr>
          <a:xfrm>
            <a:off x="8668425" y="5623277"/>
            <a:ext cx="1389932" cy="338554"/>
          </a:xfrm>
          <a:prstGeom prst="rect">
            <a:avLst/>
          </a:prstGeom>
          <a:noFill/>
        </p:spPr>
        <p:txBody>
          <a:bodyPr wrap="none" lIns="91440" tIns="45720" rIns="91440" bIns="45720" rtlCol="0" anchor="t">
            <a:spAutoFit/>
          </a:bodyPr>
          <a:lstStyle/>
          <a:p>
            <a:r>
              <a:rPr lang="en-US" sz="1600"/>
              <a:t>Disadvantages</a:t>
            </a:r>
            <a:endParaRPr lang="en-US"/>
          </a:p>
        </p:txBody>
      </p:sp>
      <p:cxnSp>
        <p:nvCxnSpPr>
          <p:cNvPr id="28" name="Straight Arrow Connector 27">
            <a:extLst>
              <a:ext uri="{FF2B5EF4-FFF2-40B4-BE49-F238E27FC236}">
                <a16:creationId xmlns:a16="http://schemas.microsoft.com/office/drawing/2014/main" id="{92B4DB7E-8927-4A70-991E-8EB16E37CA05}"/>
              </a:ext>
            </a:extLst>
          </p:cNvPr>
          <p:cNvCxnSpPr>
            <a:cxnSpLocks/>
          </p:cNvCxnSpPr>
          <p:nvPr/>
        </p:nvCxnSpPr>
        <p:spPr>
          <a:xfrm flipV="1">
            <a:off x="8728821" y="5943538"/>
            <a:ext cx="3014132" cy="8466"/>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3" name="Picture 2" descr="Map&#10;&#10;Description automatically generated">
            <a:extLst>
              <a:ext uri="{FF2B5EF4-FFF2-40B4-BE49-F238E27FC236}">
                <a16:creationId xmlns:a16="http://schemas.microsoft.com/office/drawing/2014/main" id="{C44BB7CA-3D4C-443B-9F9E-98148BA100F8}"/>
              </a:ext>
            </a:extLst>
          </p:cNvPr>
          <p:cNvPicPr>
            <a:picLocks noChangeAspect="1"/>
          </p:cNvPicPr>
          <p:nvPr/>
        </p:nvPicPr>
        <p:blipFill rotWithShape="1">
          <a:blip r:embed="rId4">
            <a:extLst>
              <a:ext uri="{28A0092B-C50C-407E-A947-70E740481C1C}">
                <a14:useLocalDpi xmlns:a14="http://schemas.microsoft.com/office/drawing/2010/main" val="0"/>
              </a:ext>
            </a:extLst>
          </a:blip>
          <a:srcRect l="1404" t="683" r="1660" b="2007"/>
          <a:stretch/>
        </p:blipFill>
        <p:spPr>
          <a:xfrm>
            <a:off x="4562189" y="2217658"/>
            <a:ext cx="2840494" cy="22743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satellite image of the earth&#10;&#10;Description automatically generated with low confidence">
            <a:extLst>
              <a:ext uri="{FF2B5EF4-FFF2-40B4-BE49-F238E27FC236}">
                <a16:creationId xmlns:a16="http://schemas.microsoft.com/office/drawing/2014/main" id="{E596F849-7372-42E7-B90E-FA1DE948C4B9}"/>
              </a:ext>
            </a:extLst>
          </p:cNvPr>
          <p:cNvPicPr>
            <a:picLocks noChangeAspect="1"/>
          </p:cNvPicPr>
          <p:nvPr/>
        </p:nvPicPr>
        <p:blipFill rotWithShape="1">
          <a:blip r:embed="rId5">
            <a:extLst>
              <a:ext uri="{28A0092B-C50C-407E-A947-70E740481C1C}">
                <a14:useLocalDpi xmlns:a14="http://schemas.microsoft.com/office/drawing/2010/main" val="0"/>
              </a:ext>
            </a:extLst>
          </a:blip>
          <a:srcRect l="1269" t="1258" r="1878" b="1258"/>
          <a:stretch/>
        </p:blipFill>
        <p:spPr>
          <a:xfrm>
            <a:off x="473943" y="2209192"/>
            <a:ext cx="2978185" cy="2280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2040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2B51-1BD8-4D93-A56D-EC91B445AE7D}"/>
              </a:ext>
            </a:extLst>
          </p:cNvPr>
          <p:cNvSpPr>
            <a:spLocks noGrp="1"/>
          </p:cNvSpPr>
          <p:nvPr>
            <p:ph type="title"/>
          </p:nvPr>
        </p:nvSpPr>
        <p:spPr/>
        <p:txBody>
          <a:bodyPr/>
          <a:lstStyle/>
          <a:p>
            <a:r>
              <a:rPr lang="en-US" dirty="0"/>
              <a:t>TEAM 2 – Region of Focus</a:t>
            </a:r>
          </a:p>
        </p:txBody>
      </p:sp>
      <p:sp>
        <p:nvSpPr>
          <p:cNvPr id="6" name="Google Shape;222;gf80316ded4_3_9">
            <a:extLst>
              <a:ext uri="{FF2B5EF4-FFF2-40B4-BE49-F238E27FC236}">
                <a16:creationId xmlns:a16="http://schemas.microsoft.com/office/drawing/2014/main" id="{38298B26-0C55-4562-BF5E-1FDB347F9186}"/>
              </a:ext>
            </a:extLst>
          </p:cNvPr>
          <p:cNvSpPr txBox="1">
            <a:spLocks/>
          </p:cNvSpPr>
          <p:nvPr/>
        </p:nvSpPr>
        <p:spPr>
          <a:xfrm>
            <a:off x="562300" y="2125950"/>
            <a:ext cx="5508300" cy="4184700"/>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500"/>
              </a:spcBef>
              <a:buFont typeface="Arial" panose="020B0604020202020204" pitchFamily="34" charset="0"/>
              <a:buNone/>
            </a:pPr>
            <a:r>
              <a:rPr lang="en-US" sz="1800"/>
              <a:t>Florida use-case:</a:t>
            </a:r>
          </a:p>
          <a:p>
            <a:pPr marL="457200" indent="-342900">
              <a:spcBef>
                <a:spcPts val="500"/>
              </a:spcBef>
              <a:buSzPts val="1800"/>
            </a:pPr>
            <a:r>
              <a:rPr lang="en-US" sz="1800"/>
              <a:t>One of few locations with detailed bleaching survey reports containing GIS information and dates ranging from 2014-2020. </a:t>
            </a:r>
          </a:p>
          <a:p>
            <a:pPr marL="914400" lvl="1" indent="-342900">
              <a:spcBef>
                <a:spcPts val="0"/>
              </a:spcBef>
              <a:buSzPts val="1800"/>
            </a:pPr>
            <a:r>
              <a:rPr lang="en-US"/>
              <a:t>Total of 2210 reports submitted with 1318 bleaching events and 892 non-bleaching events. </a:t>
            </a:r>
          </a:p>
          <a:p>
            <a:pPr marL="914400" lvl="1" indent="-342900">
              <a:spcBef>
                <a:spcPts val="0"/>
              </a:spcBef>
              <a:buSzPts val="1800"/>
            </a:pPr>
            <a:r>
              <a:rPr lang="en-US"/>
              <a:t>Unique locations: 1690</a:t>
            </a:r>
          </a:p>
          <a:p>
            <a:pPr marL="457200" indent="-342900">
              <a:spcBef>
                <a:spcPts val="0"/>
              </a:spcBef>
              <a:buSzPts val="1800"/>
            </a:pPr>
            <a:r>
              <a:rPr lang="en-US" sz="1800"/>
              <a:t>Over 2M unique locations from Allen Coral Atlas database. </a:t>
            </a:r>
          </a:p>
        </p:txBody>
      </p:sp>
      <p:pic>
        <p:nvPicPr>
          <p:cNvPr id="7" name="Google Shape;223;gf80316ded4_3_9">
            <a:extLst>
              <a:ext uri="{FF2B5EF4-FFF2-40B4-BE49-F238E27FC236}">
                <a16:creationId xmlns:a16="http://schemas.microsoft.com/office/drawing/2014/main" id="{7F6B3FFE-181D-4642-8B58-A2A4052C1CDD}"/>
              </a:ext>
            </a:extLst>
          </p:cNvPr>
          <p:cNvPicPr preferRelativeResize="0"/>
          <p:nvPr/>
        </p:nvPicPr>
        <p:blipFill>
          <a:blip r:embed="rId2">
            <a:alphaModFix/>
          </a:blip>
          <a:stretch>
            <a:fillRect/>
          </a:stretch>
        </p:blipFill>
        <p:spPr>
          <a:xfrm>
            <a:off x="6351600" y="1836425"/>
            <a:ext cx="5661500" cy="4763725"/>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812233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052AE-30BB-4251-A7A0-E6E325C6A472}"/>
              </a:ext>
            </a:extLst>
          </p:cNvPr>
          <p:cNvSpPr>
            <a:spLocks noGrp="1"/>
          </p:cNvSpPr>
          <p:nvPr>
            <p:ph type="title"/>
          </p:nvPr>
        </p:nvSpPr>
        <p:spPr/>
        <p:txBody>
          <a:bodyPr/>
          <a:lstStyle/>
          <a:p>
            <a:r>
              <a:rPr lang="en-US" dirty="0"/>
              <a:t>Datasets</a:t>
            </a:r>
          </a:p>
        </p:txBody>
      </p:sp>
      <p:sp>
        <p:nvSpPr>
          <p:cNvPr id="4" name="Text Placeholder 3">
            <a:extLst>
              <a:ext uri="{FF2B5EF4-FFF2-40B4-BE49-F238E27FC236}">
                <a16:creationId xmlns:a16="http://schemas.microsoft.com/office/drawing/2014/main" id="{ACA2B9F4-BCEA-4AF8-B289-D0847D36E6CC}"/>
              </a:ext>
            </a:extLst>
          </p:cNvPr>
          <p:cNvSpPr>
            <a:spLocks noGrp="1"/>
          </p:cNvSpPr>
          <p:nvPr>
            <p:ph type="body" idx="1"/>
          </p:nvPr>
        </p:nvSpPr>
        <p:spPr>
          <a:xfrm>
            <a:off x="1146328" y="1835443"/>
            <a:ext cx="4873474" cy="679994"/>
          </a:xfrm>
        </p:spPr>
        <p:txBody>
          <a:bodyPr/>
          <a:lstStyle/>
          <a:p>
            <a:pPr algn="ctr"/>
            <a:r>
              <a:rPr lang="en-US" dirty="0"/>
              <a:t>Team 1</a:t>
            </a:r>
          </a:p>
        </p:txBody>
      </p:sp>
      <p:graphicFrame>
        <p:nvGraphicFramePr>
          <p:cNvPr id="8" name="Content Placeholder 7">
            <a:extLst>
              <a:ext uri="{FF2B5EF4-FFF2-40B4-BE49-F238E27FC236}">
                <a16:creationId xmlns:a16="http://schemas.microsoft.com/office/drawing/2014/main" id="{58BC122E-A622-4CFA-8BF3-78A8667B2EC9}"/>
              </a:ext>
            </a:extLst>
          </p:cNvPr>
          <p:cNvGraphicFramePr>
            <a:graphicFrameLocks noGrp="1"/>
          </p:cNvGraphicFramePr>
          <p:nvPr>
            <p:ph sz="quarter" idx="13"/>
            <p:extLst>
              <p:ext uri="{D42A27DB-BD31-4B8C-83A1-F6EECF244321}">
                <p14:modId xmlns:p14="http://schemas.microsoft.com/office/powerpoint/2010/main" val="482663742"/>
              </p:ext>
            </p:extLst>
          </p:nvPr>
        </p:nvGraphicFramePr>
        <p:xfrm>
          <a:off x="365761" y="3273983"/>
          <a:ext cx="5627914" cy="2439578"/>
        </p:xfrm>
        <a:graphic>
          <a:graphicData uri="http://schemas.openxmlformats.org/drawingml/2006/table">
            <a:tbl>
              <a:tblPr firstRow="1" firstCol="1" bandRow="1">
                <a:tableStyleId>{8EC20E35-A176-4012-BC5E-935CFFF8708E}</a:tableStyleId>
              </a:tblPr>
              <a:tblGrid>
                <a:gridCol w="1838853">
                  <a:extLst>
                    <a:ext uri="{9D8B030D-6E8A-4147-A177-3AD203B41FA5}">
                      <a16:colId xmlns:a16="http://schemas.microsoft.com/office/drawing/2014/main" val="1049919618"/>
                    </a:ext>
                  </a:extLst>
                </a:gridCol>
                <a:gridCol w="3789061">
                  <a:extLst>
                    <a:ext uri="{9D8B030D-6E8A-4147-A177-3AD203B41FA5}">
                      <a16:colId xmlns:a16="http://schemas.microsoft.com/office/drawing/2014/main" val="1388919102"/>
                    </a:ext>
                  </a:extLst>
                </a:gridCol>
              </a:tblGrid>
              <a:tr h="221780">
                <a:tc>
                  <a:txBody>
                    <a:bodyPr/>
                    <a:lstStyle/>
                    <a:p>
                      <a:pPr marL="0" marR="0" algn="l">
                        <a:spcBef>
                          <a:spcPts val="0"/>
                        </a:spcBef>
                        <a:spcAft>
                          <a:spcPts val="600"/>
                        </a:spcAft>
                      </a:pPr>
                      <a:r>
                        <a:rPr lang="en-US" sz="1200" dirty="0">
                          <a:effectLst/>
                        </a:rPr>
                        <a:t>Dataset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tc>
                  <a:txBody>
                    <a:bodyPr/>
                    <a:lstStyle/>
                    <a:p>
                      <a:pPr marL="0" marR="0" algn="just">
                        <a:spcBef>
                          <a:spcPts val="0"/>
                        </a:spcBef>
                        <a:spcAft>
                          <a:spcPts val="600"/>
                        </a:spcAft>
                      </a:pPr>
                      <a:r>
                        <a:rPr lang="en-US" sz="1200">
                          <a:effectLst/>
                        </a:rPr>
                        <a:t>Utility in Study</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extLst>
                  <a:ext uri="{0D108BD9-81ED-4DB2-BD59-A6C34878D82A}">
                    <a16:rowId xmlns:a16="http://schemas.microsoft.com/office/drawing/2014/main" val="3777550147"/>
                  </a:ext>
                </a:extLst>
              </a:tr>
              <a:tr h="443559">
                <a:tc>
                  <a:txBody>
                    <a:bodyPr/>
                    <a:lstStyle/>
                    <a:p>
                      <a:pPr marL="0" marR="0" algn="l">
                        <a:spcBef>
                          <a:spcPts val="0"/>
                        </a:spcBef>
                        <a:spcAft>
                          <a:spcPts val="600"/>
                        </a:spcAft>
                      </a:pPr>
                      <a:r>
                        <a:rPr lang="en-US" sz="1200">
                          <a:effectLst/>
                        </a:rPr>
                        <a:t>CALIPSO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tc>
                  <a:txBody>
                    <a:bodyPr/>
                    <a:lstStyle/>
                    <a:p>
                      <a:pPr marL="0" marR="0" algn="just">
                        <a:spcBef>
                          <a:spcPts val="0"/>
                        </a:spcBef>
                        <a:spcAft>
                          <a:spcPts val="600"/>
                        </a:spcAft>
                      </a:pPr>
                      <a:r>
                        <a:rPr lang="en-US" sz="1200">
                          <a:effectLst/>
                        </a:rPr>
                        <a:t>Spatial/Temporal LIDAR observations used for training data and sole dataset for inference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extLst>
                  <a:ext uri="{0D108BD9-81ED-4DB2-BD59-A6C34878D82A}">
                    <a16:rowId xmlns:a16="http://schemas.microsoft.com/office/drawing/2014/main" val="3199790627"/>
                  </a:ext>
                </a:extLst>
              </a:tr>
              <a:tr h="665340">
                <a:tc>
                  <a:txBody>
                    <a:bodyPr/>
                    <a:lstStyle/>
                    <a:p>
                      <a:pPr marL="0" marR="0" algn="l">
                        <a:spcBef>
                          <a:spcPts val="0"/>
                        </a:spcBef>
                        <a:spcAft>
                          <a:spcPts val="600"/>
                        </a:spcAft>
                      </a:pPr>
                      <a:r>
                        <a:rPr lang="en-US" sz="1200" dirty="0">
                          <a:effectLst/>
                        </a:rPr>
                        <a:t>NASA Earth Observations Chlorophyll Concentration Map</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tc>
                  <a:txBody>
                    <a:bodyPr/>
                    <a:lstStyle/>
                    <a:p>
                      <a:pPr marL="0" marR="0" algn="just">
                        <a:spcBef>
                          <a:spcPts val="0"/>
                        </a:spcBef>
                        <a:spcAft>
                          <a:spcPts val="600"/>
                        </a:spcAft>
                      </a:pPr>
                      <a:r>
                        <a:rPr lang="en-US" sz="1200">
                          <a:effectLst/>
                        </a:rPr>
                        <a:t>8-day aggregations of chlorophyll concentration in the ocean, with a granularity of ~.69 square miles.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extLst>
                  <a:ext uri="{0D108BD9-81ED-4DB2-BD59-A6C34878D82A}">
                    <a16:rowId xmlns:a16="http://schemas.microsoft.com/office/drawing/2014/main" val="3577766902"/>
                  </a:ext>
                </a:extLst>
              </a:tr>
              <a:tr h="665340">
                <a:tc>
                  <a:txBody>
                    <a:bodyPr/>
                    <a:lstStyle/>
                    <a:p>
                      <a:pPr marL="0" marR="0" algn="l">
                        <a:spcBef>
                          <a:spcPts val="0"/>
                        </a:spcBef>
                        <a:spcAft>
                          <a:spcPts val="600"/>
                        </a:spcAft>
                      </a:pPr>
                      <a:r>
                        <a:rPr lang="en-US" sz="1200">
                          <a:effectLst/>
                        </a:rPr>
                        <a:t>Allen Coral Atlas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tc>
                  <a:txBody>
                    <a:bodyPr/>
                    <a:lstStyle/>
                    <a:p>
                      <a:pPr marL="0" marR="0" algn="just">
                        <a:spcBef>
                          <a:spcPts val="0"/>
                        </a:spcBef>
                        <a:spcAft>
                          <a:spcPts val="600"/>
                        </a:spcAft>
                      </a:pPr>
                      <a:r>
                        <a:rPr lang="en-US" sz="1200" dirty="0">
                          <a:effectLst/>
                        </a:rPr>
                        <a:t>Coral/Algae recorded polygons aggregated to centroids by the student team. Potentially coincides with ~2.4 million CALIPSO records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extLst>
                  <a:ext uri="{0D108BD9-81ED-4DB2-BD59-A6C34878D82A}">
                    <a16:rowId xmlns:a16="http://schemas.microsoft.com/office/drawing/2014/main" val="2668664568"/>
                  </a:ext>
                </a:extLst>
              </a:tr>
              <a:tr h="443559">
                <a:tc>
                  <a:txBody>
                    <a:bodyPr/>
                    <a:lstStyle/>
                    <a:p>
                      <a:pPr marL="0" marR="0" algn="l">
                        <a:spcBef>
                          <a:spcPts val="0"/>
                        </a:spcBef>
                        <a:spcAft>
                          <a:spcPts val="600"/>
                        </a:spcAft>
                      </a:pPr>
                      <a:r>
                        <a:rPr lang="en-US" sz="1200">
                          <a:effectLst/>
                        </a:rPr>
                        <a:t>Australian Institute of Marine Science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tc>
                  <a:txBody>
                    <a:bodyPr/>
                    <a:lstStyle/>
                    <a:p>
                      <a:pPr marL="0" marR="0" algn="just">
                        <a:spcBef>
                          <a:spcPts val="0"/>
                        </a:spcBef>
                        <a:spcAft>
                          <a:spcPts val="600"/>
                        </a:spcAft>
                      </a:pPr>
                      <a:r>
                        <a:rPr lang="en-US" sz="1200" dirty="0">
                          <a:effectLst/>
                        </a:rPr>
                        <a:t>High-accuracy coral observations concentrated on the Great Barrier Reef using Manta Tow observations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extLst>
                  <a:ext uri="{0D108BD9-81ED-4DB2-BD59-A6C34878D82A}">
                    <a16:rowId xmlns:a16="http://schemas.microsoft.com/office/drawing/2014/main" val="3642554192"/>
                  </a:ext>
                </a:extLst>
              </a:tr>
            </a:tbl>
          </a:graphicData>
        </a:graphic>
      </p:graphicFrame>
      <p:sp>
        <p:nvSpPr>
          <p:cNvPr id="5" name="Text Placeholder 4">
            <a:extLst>
              <a:ext uri="{FF2B5EF4-FFF2-40B4-BE49-F238E27FC236}">
                <a16:creationId xmlns:a16="http://schemas.microsoft.com/office/drawing/2014/main" id="{7ADCA814-6FE3-4D1E-8AD4-83AC596C9BA3}"/>
              </a:ext>
            </a:extLst>
          </p:cNvPr>
          <p:cNvSpPr>
            <a:spLocks noGrp="1"/>
          </p:cNvSpPr>
          <p:nvPr>
            <p:ph type="body" sz="quarter" idx="3"/>
          </p:nvPr>
        </p:nvSpPr>
        <p:spPr>
          <a:xfrm>
            <a:off x="6396423" y="1835443"/>
            <a:ext cx="4881804" cy="679994"/>
          </a:xfrm>
        </p:spPr>
        <p:txBody>
          <a:bodyPr/>
          <a:lstStyle/>
          <a:p>
            <a:pPr algn="ctr"/>
            <a:r>
              <a:rPr lang="en-US" dirty="0"/>
              <a:t>Team 2</a:t>
            </a:r>
          </a:p>
        </p:txBody>
      </p:sp>
      <p:graphicFrame>
        <p:nvGraphicFramePr>
          <p:cNvPr id="9" name="Content Placeholder 8">
            <a:extLst>
              <a:ext uri="{FF2B5EF4-FFF2-40B4-BE49-F238E27FC236}">
                <a16:creationId xmlns:a16="http://schemas.microsoft.com/office/drawing/2014/main" id="{F15EF9D4-DB83-49DB-9E49-CEBCE4A98876}"/>
              </a:ext>
            </a:extLst>
          </p:cNvPr>
          <p:cNvGraphicFramePr>
            <a:graphicFrameLocks noGrp="1"/>
          </p:cNvGraphicFramePr>
          <p:nvPr>
            <p:ph sz="quarter" idx="14"/>
            <p:extLst>
              <p:ext uri="{D42A27DB-BD31-4B8C-83A1-F6EECF244321}">
                <p14:modId xmlns:p14="http://schemas.microsoft.com/office/powerpoint/2010/main" val="776187164"/>
              </p:ext>
            </p:extLst>
          </p:nvPr>
        </p:nvGraphicFramePr>
        <p:xfrm>
          <a:off x="6422548" y="2664972"/>
          <a:ext cx="5403691" cy="1828800"/>
        </p:xfrm>
        <a:graphic>
          <a:graphicData uri="http://schemas.openxmlformats.org/drawingml/2006/table">
            <a:tbl>
              <a:tblPr firstRow="1" firstCol="1" bandRow="1">
                <a:tableStyleId>{073A0DAA-6AF3-43AB-8588-CEC1D06C72B9}</a:tableStyleId>
              </a:tblPr>
              <a:tblGrid>
                <a:gridCol w="1921634">
                  <a:extLst>
                    <a:ext uri="{9D8B030D-6E8A-4147-A177-3AD203B41FA5}">
                      <a16:colId xmlns:a16="http://schemas.microsoft.com/office/drawing/2014/main" val="1325968119"/>
                    </a:ext>
                  </a:extLst>
                </a:gridCol>
                <a:gridCol w="3482057">
                  <a:extLst>
                    <a:ext uri="{9D8B030D-6E8A-4147-A177-3AD203B41FA5}">
                      <a16:colId xmlns:a16="http://schemas.microsoft.com/office/drawing/2014/main" val="3155779891"/>
                    </a:ext>
                  </a:extLst>
                </a:gridCol>
              </a:tblGrid>
              <a:tr h="157257">
                <a:tc>
                  <a:txBody>
                    <a:bodyPr/>
                    <a:lstStyle/>
                    <a:p>
                      <a:pPr marL="0" marR="0" algn="l">
                        <a:spcBef>
                          <a:spcPts val="0"/>
                        </a:spcBef>
                        <a:spcAft>
                          <a:spcPts val="600"/>
                        </a:spcAft>
                      </a:pPr>
                      <a:r>
                        <a:rPr lang="en-US" sz="1200">
                          <a:effectLst/>
                        </a:rPr>
                        <a:t>Dataset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tc>
                  <a:txBody>
                    <a:bodyPr/>
                    <a:lstStyle/>
                    <a:p>
                      <a:pPr marL="0" marR="0" algn="just">
                        <a:spcBef>
                          <a:spcPts val="0"/>
                        </a:spcBef>
                        <a:spcAft>
                          <a:spcPts val="600"/>
                        </a:spcAft>
                      </a:pPr>
                      <a:r>
                        <a:rPr lang="en-US" sz="1200">
                          <a:effectLst/>
                        </a:rPr>
                        <a:t>Utility in Study</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extLst>
                  <a:ext uri="{0D108BD9-81ED-4DB2-BD59-A6C34878D82A}">
                    <a16:rowId xmlns:a16="http://schemas.microsoft.com/office/drawing/2014/main" val="547958775"/>
                  </a:ext>
                </a:extLst>
              </a:tr>
              <a:tr h="314514">
                <a:tc>
                  <a:txBody>
                    <a:bodyPr/>
                    <a:lstStyle/>
                    <a:p>
                      <a:pPr marL="0" marR="0" algn="l">
                        <a:spcBef>
                          <a:spcPts val="0"/>
                        </a:spcBef>
                        <a:spcAft>
                          <a:spcPts val="600"/>
                        </a:spcAft>
                      </a:pPr>
                      <a:r>
                        <a:rPr lang="en-US" sz="1200">
                          <a:effectLst/>
                        </a:rPr>
                        <a:t>CALIPSO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tc>
                  <a:txBody>
                    <a:bodyPr/>
                    <a:lstStyle/>
                    <a:p>
                      <a:pPr marL="0" marR="0" algn="just">
                        <a:spcBef>
                          <a:spcPts val="0"/>
                        </a:spcBef>
                        <a:spcAft>
                          <a:spcPts val="600"/>
                        </a:spcAft>
                      </a:pPr>
                      <a:r>
                        <a:rPr lang="en-US" sz="1200">
                          <a:effectLst/>
                        </a:rPr>
                        <a:t>Spatial/Temporal LIDAR observations used for training data and sole dataset for inference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extLst>
                  <a:ext uri="{0D108BD9-81ED-4DB2-BD59-A6C34878D82A}">
                    <a16:rowId xmlns:a16="http://schemas.microsoft.com/office/drawing/2014/main" val="442884224"/>
                  </a:ext>
                </a:extLst>
              </a:tr>
              <a:tr h="314514">
                <a:tc>
                  <a:txBody>
                    <a:bodyPr/>
                    <a:lstStyle/>
                    <a:p>
                      <a:pPr marL="0" marR="0" algn="l">
                        <a:spcBef>
                          <a:spcPts val="0"/>
                        </a:spcBef>
                        <a:spcAft>
                          <a:spcPts val="600"/>
                        </a:spcAft>
                      </a:pPr>
                      <a:r>
                        <a:rPr lang="en-US" sz="1200">
                          <a:effectLst/>
                        </a:rPr>
                        <a:t>UNEP World Conservation Monitoring Center (WCMC)</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tc>
                  <a:txBody>
                    <a:bodyPr/>
                    <a:lstStyle/>
                    <a:p>
                      <a:pPr marL="0" marR="0" algn="just">
                        <a:spcBef>
                          <a:spcPts val="0"/>
                        </a:spcBef>
                        <a:spcAft>
                          <a:spcPts val="600"/>
                        </a:spcAft>
                      </a:pPr>
                      <a:r>
                        <a:rPr lang="en-US" sz="1200" dirty="0">
                          <a:effectLst/>
                        </a:rPr>
                        <a:t>Worldwide coral observations specified using </a:t>
                      </a:r>
                      <a:r>
                        <a:rPr lang="en-US" sz="1200" dirty="0" err="1">
                          <a:effectLst/>
                        </a:rPr>
                        <a:t>geojson</a:t>
                      </a:r>
                      <a:r>
                        <a:rPr lang="en-US" sz="1200" dirty="0">
                          <a:effectLst/>
                        </a:rPr>
                        <a:t> polygons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extLst>
                  <a:ext uri="{0D108BD9-81ED-4DB2-BD59-A6C34878D82A}">
                    <a16:rowId xmlns:a16="http://schemas.microsoft.com/office/drawing/2014/main" val="3435056254"/>
                  </a:ext>
                </a:extLst>
              </a:tr>
              <a:tr h="471772">
                <a:tc>
                  <a:txBody>
                    <a:bodyPr/>
                    <a:lstStyle/>
                    <a:p>
                      <a:pPr marL="0" marR="0" algn="l">
                        <a:spcBef>
                          <a:spcPts val="0"/>
                        </a:spcBef>
                        <a:spcAft>
                          <a:spcPts val="600"/>
                        </a:spcAft>
                      </a:pPr>
                      <a:r>
                        <a:rPr lang="en-US" sz="1200">
                          <a:effectLst/>
                        </a:rPr>
                        <a:t>Allen Coral Atlas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tc>
                  <a:txBody>
                    <a:bodyPr/>
                    <a:lstStyle/>
                    <a:p>
                      <a:pPr marL="0" marR="0" algn="just">
                        <a:spcBef>
                          <a:spcPts val="0"/>
                        </a:spcBef>
                        <a:spcAft>
                          <a:spcPts val="600"/>
                        </a:spcAft>
                      </a:pPr>
                      <a:r>
                        <a:rPr lang="en-US" sz="1200" dirty="0">
                          <a:effectLst/>
                        </a:rPr>
                        <a:t>Coral/Algae recorded polygons aggregated to centroids by the student team. Potentially coincides with ~2.4 million CALIPSO records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extLst>
                  <a:ext uri="{0D108BD9-81ED-4DB2-BD59-A6C34878D82A}">
                    <a16:rowId xmlns:a16="http://schemas.microsoft.com/office/drawing/2014/main" val="210934505"/>
                  </a:ext>
                </a:extLst>
              </a:tr>
              <a:tr h="314514">
                <a:tc>
                  <a:txBody>
                    <a:bodyPr/>
                    <a:lstStyle/>
                    <a:p>
                      <a:pPr marL="0" marR="0" algn="l">
                        <a:spcBef>
                          <a:spcPts val="0"/>
                        </a:spcBef>
                        <a:spcAft>
                          <a:spcPts val="600"/>
                        </a:spcAft>
                      </a:pPr>
                      <a:r>
                        <a:rPr lang="en-US" sz="1200">
                          <a:effectLst/>
                        </a:rPr>
                        <a:t>ReefBase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tc>
                  <a:txBody>
                    <a:bodyPr/>
                    <a:lstStyle/>
                    <a:p>
                      <a:pPr marL="0" marR="0" algn="just">
                        <a:spcBef>
                          <a:spcPts val="0"/>
                        </a:spcBef>
                        <a:spcAft>
                          <a:spcPts val="600"/>
                        </a:spcAft>
                      </a:pPr>
                      <a:r>
                        <a:rPr lang="en-US" sz="1200" dirty="0">
                          <a:effectLst/>
                        </a:rPr>
                        <a:t>Coral location and bleaching data from over 120 countries and territories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71" marR="58971" marT="0" marB="0"/>
                </a:tc>
                <a:extLst>
                  <a:ext uri="{0D108BD9-81ED-4DB2-BD59-A6C34878D82A}">
                    <a16:rowId xmlns:a16="http://schemas.microsoft.com/office/drawing/2014/main" val="87367744"/>
                  </a:ext>
                </a:extLst>
              </a:tr>
            </a:tbl>
          </a:graphicData>
        </a:graphic>
      </p:graphicFrame>
      <p:graphicFrame>
        <p:nvGraphicFramePr>
          <p:cNvPr id="10" name="Table 9">
            <a:extLst>
              <a:ext uri="{FF2B5EF4-FFF2-40B4-BE49-F238E27FC236}">
                <a16:creationId xmlns:a16="http://schemas.microsoft.com/office/drawing/2014/main" id="{C72AF1D1-4C2C-434B-B860-060BC739AFBB}"/>
              </a:ext>
            </a:extLst>
          </p:cNvPr>
          <p:cNvGraphicFramePr>
            <a:graphicFrameLocks noGrp="1"/>
          </p:cNvGraphicFramePr>
          <p:nvPr>
            <p:extLst>
              <p:ext uri="{D42A27DB-BD31-4B8C-83A1-F6EECF244321}">
                <p14:modId xmlns:p14="http://schemas.microsoft.com/office/powerpoint/2010/main" val="524556553"/>
              </p:ext>
            </p:extLst>
          </p:nvPr>
        </p:nvGraphicFramePr>
        <p:xfrm>
          <a:off x="6422549" y="4643307"/>
          <a:ext cx="5519057" cy="2011680"/>
        </p:xfrm>
        <a:graphic>
          <a:graphicData uri="http://schemas.openxmlformats.org/drawingml/2006/table">
            <a:tbl>
              <a:tblPr firstRow="1" firstCol="1" bandRow="1">
                <a:tableStyleId>{073A0DAA-6AF3-43AB-8588-CEC1D06C72B9}</a:tableStyleId>
              </a:tblPr>
              <a:tblGrid>
                <a:gridCol w="1962659">
                  <a:extLst>
                    <a:ext uri="{9D8B030D-6E8A-4147-A177-3AD203B41FA5}">
                      <a16:colId xmlns:a16="http://schemas.microsoft.com/office/drawing/2014/main" val="3485409980"/>
                    </a:ext>
                  </a:extLst>
                </a:gridCol>
                <a:gridCol w="3556398">
                  <a:extLst>
                    <a:ext uri="{9D8B030D-6E8A-4147-A177-3AD203B41FA5}">
                      <a16:colId xmlns:a16="http://schemas.microsoft.com/office/drawing/2014/main" val="989002601"/>
                    </a:ext>
                  </a:extLst>
                </a:gridCol>
              </a:tblGrid>
              <a:tr h="0">
                <a:tc>
                  <a:txBody>
                    <a:bodyPr/>
                    <a:lstStyle/>
                    <a:p>
                      <a:pPr marL="0" marR="0" algn="l">
                        <a:spcBef>
                          <a:spcPts val="0"/>
                        </a:spcBef>
                        <a:spcAft>
                          <a:spcPts val="600"/>
                        </a:spcAft>
                      </a:pPr>
                      <a:r>
                        <a:rPr lang="en-US" sz="1200" dirty="0">
                          <a:effectLst/>
                        </a:rPr>
                        <a:t>Dataset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1200">
                          <a:effectLst/>
                        </a:rPr>
                        <a:t>Utility in Study</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7811906"/>
                  </a:ext>
                </a:extLst>
              </a:tr>
              <a:tr h="0">
                <a:tc>
                  <a:txBody>
                    <a:bodyPr/>
                    <a:lstStyle/>
                    <a:p>
                      <a:pPr marL="0" marR="0" algn="l">
                        <a:spcBef>
                          <a:spcPts val="0"/>
                        </a:spcBef>
                        <a:spcAft>
                          <a:spcPts val="600"/>
                        </a:spcAft>
                      </a:pPr>
                      <a:r>
                        <a:rPr lang="en-US" sz="1200">
                          <a:effectLst/>
                        </a:rPr>
                        <a:t>CALIPSO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1200" dirty="0">
                          <a:effectLst/>
                        </a:rPr>
                        <a:t>Spatial/Temporal LIDAR observations used for training data and sole dataset for inference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9477756"/>
                  </a:ext>
                </a:extLst>
              </a:tr>
              <a:tr h="0">
                <a:tc>
                  <a:txBody>
                    <a:bodyPr/>
                    <a:lstStyle/>
                    <a:p>
                      <a:pPr marL="0" marR="0" algn="l">
                        <a:spcBef>
                          <a:spcPts val="0"/>
                        </a:spcBef>
                        <a:spcAft>
                          <a:spcPts val="600"/>
                        </a:spcAft>
                      </a:pPr>
                      <a:r>
                        <a:rPr lang="en-US" sz="1200" dirty="0">
                          <a:effectLst/>
                        </a:rPr>
                        <a:t>Florida Bleach Watch Report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1200" dirty="0">
                          <a:effectLst/>
                        </a:rPr>
                        <a:t>Comprehensive surveys on coral health provided by volunteer field observations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5857838"/>
                  </a:ext>
                </a:extLst>
              </a:tr>
              <a:tr h="0">
                <a:tc>
                  <a:txBody>
                    <a:bodyPr/>
                    <a:lstStyle/>
                    <a:p>
                      <a:pPr marL="0" marR="0" algn="l">
                        <a:spcBef>
                          <a:spcPts val="0"/>
                        </a:spcBef>
                        <a:spcAft>
                          <a:spcPts val="600"/>
                        </a:spcAft>
                      </a:pPr>
                      <a:r>
                        <a:rPr lang="en-US" sz="1200">
                          <a:effectLst/>
                        </a:rPr>
                        <a:t>NOAA Coastwatch Coral Reef Watch Bleaching Report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1200" dirty="0">
                          <a:effectLst/>
                        </a:rPr>
                        <a:t>Satellite coral bleaching heat stress monitoring with 5 km coverage areas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448937"/>
                  </a:ext>
                </a:extLst>
              </a:tr>
              <a:tr h="0">
                <a:tc>
                  <a:txBody>
                    <a:bodyPr/>
                    <a:lstStyle/>
                    <a:p>
                      <a:pPr marL="0" marR="0" algn="l">
                        <a:spcBef>
                          <a:spcPts val="0"/>
                        </a:spcBef>
                        <a:spcAft>
                          <a:spcPts val="600"/>
                        </a:spcAft>
                      </a:pPr>
                      <a:r>
                        <a:rPr lang="en-US" sz="1200">
                          <a:effectLst/>
                        </a:rPr>
                        <a:t>NASA Giovanni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600"/>
                        </a:spcAft>
                      </a:pPr>
                      <a:r>
                        <a:rPr lang="en-US" sz="1200" dirty="0">
                          <a:effectLst/>
                        </a:rPr>
                        <a:t>Contains properties for inference such as chlorophyll, organic/inorganic particulates, and PAR over 5 km coverage areas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7801804"/>
                  </a:ext>
                </a:extLst>
              </a:tr>
            </a:tbl>
          </a:graphicData>
        </a:graphic>
      </p:graphicFrame>
      <p:sp>
        <p:nvSpPr>
          <p:cNvPr id="11" name="TextBox 10">
            <a:extLst>
              <a:ext uri="{FF2B5EF4-FFF2-40B4-BE49-F238E27FC236}">
                <a16:creationId xmlns:a16="http://schemas.microsoft.com/office/drawing/2014/main" id="{CF9155B9-5687-47D8-9517-1799A85E5083}"/>
              </a:ext>
            </a:extLst>
          </p:cNvPr>
          <p:cNvSpPr txBox="1"/>
          <p:nvPr/>
        </p:nvSpPr>
        <p:spPr>
          <a:xfrm rot="16200000">
            <a:off x="5594933" y="3394706"/>
            <a:ext cx="1371466" cy="369332"/>
          </a:xfrm>
          <a:prstGeom prst="rect">
            <a:avLst/>
          </a:prstGeom>
          <a:noFill/>
        </p:spPr>
        <p:txBody>
          <a:bodyPr wrap="none" rtlCol="0">
            <a:spAutoFit/>
          </a:bodyPr>
          <a:lstStyle/>
          <a:p>
            <a:r>
              <a:rPr lang="en-US" b="1" dirty="0"/>
              <a:t>Observation</a:t>
            </a:r>
          </a:p>
        </p:txBody>
      </p:sp>
      <p:sp>
        <p:nvSpPr>
          <p:cNvPr id="12" name="TextBox 11">
            <a:extLst>
              <a:ext uri="{FF2B5EF4-FFF2-40B4-BE49-F238E27FC236}">
                <a16:creationId xmlns:a16="http://schemas.microsoft.com/office/drawing/2014/main" id="{F8E36459-AF70-4245-8510-8C4790FFFC2B}"/>
              </a:ext>
            </a:extLst>
          </p:cNvPr>
          <p:cNvSpPr txBox="1"/>
          <p:nvPr/>
        </p:nvSpPr>
        <p:spPr>
          <a:xfrm rot="16200000">
            <a:off x="5594933" y="5464481"/>
            <a:ext cx="1371466" cy="369332"/>
          </a:xfrm>
          <a:prstGeom prst="rect">
            <a:avLst/>
          </a:prstGeom>
          <a:noFill/>
        </p:spPr>
        <p:txBody>
          <a:bodyPr wrap="square" rtlCol="0">
            <a:spAutoFit/>
          </a:bodyPr>
          <a:lstStyle/>
          <a:p>
            <a:pPr algn="ctr"/>
            <a:r>
              <a:rPr lang="en-US" b="1" dirty="0"/>
              <a:t>Vitality</a:t>
            </a:r>
          </a:p>
        </p:txBody>
      </p:sp>
      <p:sp>
        <p:nvSpPr>
          <p:cNvPr id="13" name="TextBox 12">
            <a:extLst>
              <a:ext uri="{FF2B5EF4-FFF2-40B4-BE49-F238E27FC236}">
                <a16:creationId xmlns:a16="http://schemas.microsoft.com/office/drawing/2014/main" id="{4DA06CB8-120B-45A5-8042-B32D492EA295}"/>
              </a:ext>
            </a:extLst>
          </p:cNvPr>
          <p:cNvSpPr txBox="1"/>
          <p:nvPr/>
        </p:nvSpPr>
        <p:spPr>
          <a:xfrm rot="16200000">
            <a:off x="-1017302" y="4309106"/>
            <a:ext cx="2439579" cy="369332"/>
          </a:xfrm>
          <a:prstGeom prst="rect">
            <a:avLst/>
          </a:prstGeom>
          <a:noFill/>
        </p:spPr>
        <p:txBody>
          <a:bodyPr wrap="square" rtlCol="0">
            <a:spAutoFit/>
          </a:bodyPr>
          <a:lstStyle/>
          <a:p>
            <a:pPr algn="ctr"/>
            <a:r>
              <a:rPr lang="en-US" b="1" dirty="0"/>
              <a:t>Observation &amp; Vitality</a:t>
            </a:r>
          </a:p>
        </p:txBody>
      </p:sp>
    </p:spTree>
    <p:extLst>
      <p:ext uri="{BB962C8B-B14F-4D97-AF65-F5344CB8AC3E}">
        <p14:creationId xmlns:p14="http://schemas.microsoft.com/office/powerpoint/2010/main" val="3528205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wton Campbell - Atlantic Council">
            <a:extLst>
              <a:ext uri="{FF2B5EF4-FFF2-40B4-BE49-F238E27FC236}">
                <a16:creationId xmlns:a16="http://schemas.microsoft.com/office/drawing/2014/main" id="{B75FEE16-ADBF-43E7-8550-9C913EBD3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523" y="3236293"/>
            <a:ext cx="2654642" cy="35351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3775" y="274388"/>
            <a:ext cx="10364451" cy="1596177"/>
          </a:xfrm>
        </p:spPr>
        <p:txBody>
          <a:bodyPr/>
          <a:lstStyle/>
          <a:p>
            <a:r>
              <a:rPr lang="en-US" dirty="0"/>
              <a:t>Points of Contact</a:t>
            </a:r>
          </a:p>
        </p:txBody>
      </p:sp>
      <p:graphicFrame>
        <p:nvGraphicFramePr>
          <p:cNvPr id="7" name="Table 6"/>
          <p:cNvGraphicFramePr>
            <a:graphicFrameLocks noGrp="1"/>
          </p:cNvGraphicFramePr>
          <p:nvPr>
            <p:extLst>
              <p:ext uri="{D42A27DB-BD31-4B8C-83A1-F6EECF244321}">
                <p14:modId xmlns:p14="http://schemas.microsoft.com/office/powerpoint/2010/main" val="2103047096"/>
              </p:ext>
            </p:extLst>
          </p:nvPr>
        </p:nvGraphicFramePr>
        <p:xfrm>
          <a:off x="913775" y="1967317"/>
          <a:ext cx="10363200" cy="1277430"/>
        </p:xfrm>
        <a:graphic>
          <a:graphicData uri="http://schemas.openxmlformats.org/drawingml/2006/table">
            <a:tbl>
              <a:tblPr bandRow="1"/>
              <a:tblGrid>
                <a:gridCol w="3455091">
                  <a:extLst>
                    <a:ext uri="{9D8B030D-6E8A-4147-A177-3AD203B41FA5}">
                      <a16:colId xmlns:a16="http://schemas.microsoft.com/office/drawing/2014/main" val="3070092376"/>
                    </a:ext>
                  </a:extLst>
                </a:gridCol>
                <a:gridCol w="3455091">
                  <a:extLst>
                    <a:ext uri="{9D8B030D-6E8A-4147-A177-3AD203B41FA5}">
                      <a16:colId xmlns:a16="http://schemas.microsoft.com/office/drawing/2014/main" val="58331562"/>
                    </a:ext>
                  </a:extLst>
                </a:gridCol>
                <a:gridCol w="3453018">
                  <a:extLst>
                    <a:ext uri="{9D8B030D-6E8A-4147-A177-3AD203B41FA5}">
                      <a16:colId xmlns:a16="http://schemas.microsoft.com/office/drawing/2014/main" val="676834126"/>
                    </a:ext>
                  </a:extLst>
                </a:gridCol>
              </a:tblGrid>
              <a:tr h="0">
                <a:tc>
                  <a:txBody>
                    <a:bodyPr/>
                    <a:lstStyle/>
                    <a:p>
                      <a:pPr marL="0" marR="0" algn="ctr">
                        <a:lnSpc>
                          <a:spcPct val="115000"/>
                        </a:lnSpc>
                        <a:spcBef>
                          <a:spcPts val="0"/>
                        </a:spcBef>
                        <a:spcAft>
                          <a:spcPts val="1000"/>
                        </a:spcAft>
                      </a:pPr>
                      <a:r>
                        <a:rPr lang="en-US" sz="2000" dirty="0">
                          <a:effectLst/>
                          <a:latin typeface="Times New Roman" panose="02020603050405020304" pitchFamily="18" charset="0"/>
                          <a:ea typeface="Times New Roman" panose="02020603050405020304" pitchFamily="18" charset="0"/>
                        </a:rPr>
                        <a:t>Dr. Newton Campbell</a:t>
                      </a:r>
                    </a:p>
                    <a:p>
                      <a:pPr marL="0" marR="0" algn="ctr">
                        <a:lnSpc>
                          <a:spcPct val="115000"/>
                        </a:lnSpc>
                        <a:spcBef>
                          <a:spcPts val="0"/>
                        </a:spcBef>
                        <a:spcAft>
                          <a:spcPts val="1000"/>
                        </a:spcAft>
                      </a:pPr>
                      <a:r>
                        <a:rPr lang="en-US" sz="2000" dirty="0">
                          <a:effectLst/>
                          <a:latin typeface="Times New Roman" panose="02020603050405020304" pitchFamily="18" charset="0"/>
                          <a:ea typeface="Times New Roman" panose="02020603050405020304" pitchFamily="18" charset="0"/>
                        </a:rPr>
                        <a:t>NASA AI SME</a:t>
                      </a:r>
                    </a:p>
                    <a:p>
                      <a:pPr marL="0" marR="0" algn="ctr">
                        <a:lnSpc>
                          <a:spcPct val="115000"/>
                        </a:lnSpc>
                        <a:spcBef>
                          <a:spcPts val="0"/>
                        </a:spcBef>
                        <a:spcAft>
                          <a:spcPts val="1000"/>
                        </a:spcAft>
                      </a:pPr>
                      <a:r>
                        <a:rPr lang="en-US" sz="2000" u="sng" dirty="0">
                          <a:solidFill>
                            <a:srgbClr val="0000FF"/>
                          </a:solidFill>
                          <a:effectLst/>
                          <a:latin typeface="Times New Roman" panose="02020603050405020304" pitchFamily="18" charset="0"/>
                          <a:ea typeface="Times New Roman" panose="02020603050405020304" pitchFamily="18" charset="0"/>
                          <a:hlinkClick r:id="rId4"/>
                        </a:rPr>
                        <a:t>newton.h.campbell@nasa.gov</a:t>
                      </a: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dirty="0">
                          <a:effectLst/>
                          <a:latin typeface="Times New Roman" panose="02020603050405020304" pitchFamily="18" charset="0"/>
                          <a:ea typeface="Times New Roman" panose="02020603050405020304" pitchFamily="18" charset="0"/>
                        </a:rPr>
                        <a:t>Mr. Douglas Trent</a:t>
                      </a:r>
                    </a:p>
                    <a:p>
                      <a:pPr marL="0" marR="0" algn="ctr">
                        <a:lnSpc>
                          <a:spcPct val="115000"/>
                        </a:lnSpc>
                        <a:spcBef>
                          <a:spcPts val="0"/>
                        </a:spcBef>
                        <a:spcAft>
                          <a:spcPts val="1000"/>
                        </a:spcAft>
                      </a:pPr>
                      <a:r>
                        <a:rPr lang="en-US" sz="2000" dirty="0">
                          <a:effectLst/>
                          <a:latin typeface="Times New Roman" panose="02020603050405020304" pitchFamily="18" charset="0"/>
                          <a:ea typeface="Times New Roman" panose="02020603050405020304" pitchFamily="18" charset="0"/>
                        </a:rPr>
                        <a:t>NASA Program Manager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2000" dirty="0">
                          <a:effectLst/>
                          <a:latin typeface="Times New Roman" panose="02020603050405020304" pitchFamily="18" charset="0"/>
                          <a:ea typeface="Times New Roman" panose="02020603050405020304" pitchFamily="18" charset="0"/>
                        </a:rPr>
                        <a:t>Dr. Katey Lesneski</a:t>
                      </a:r>
                      <a:br>
                        <a:rPr lang="en-US" sz="2000" dirty="0">
                          <a:effectLst/>
                          <a:latin typeface="Times New Roman" panose="02020603050405020304" pitchFamily="18" charset="0"/>
                          <a:ea typeface="Times New Roman" panose="02020603050405020304" pitchFamily="18" charset="0"/>
                        </a:rPr>
                      </a:br>
                      <a:r>
                        <a:rPr lang="en-US" sz="2000" dirty="0">
                          <a:effectLst/>
                          <a:latin typeface="Times New Roman" panose="02020603050405020304" pitchFamily="18" charset="0"/>
                          <a:ea typeface="Times New Roman" panose="02020603050405020304" pitchFamily="18" charset="0"/>
                        </a:rPr>
                        <a:t>Coral Vita Director of Restoration Science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224854"/>
                  </a:ext>
                </a:extLst>
              </a:tr>
            </a:tbl>
          </a:graphicData>
        </a:graphic>
      </p:graphicFrame>
      <p:pic>
        <p:nvPicPr>
          <p:cNvPr id="1028" name="Picture 4" descr="Douglas Trent - Program Manager, Digital Transformation - NASA Langley  Research Center | LinkedIn">
            <a:extLst>
              <a:ext uri="{FF2B5EF4-FFF2-40B4-BE49-F238E27FC236}">
                <a16:creationId xmlns:a16="http://schemas.microsoft.com/office/drawing/2014/main" id="{28D8F03C-F416-4060-977A-75EF73421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7912" y="3244747"/>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out Us">
            <a:extLst>
              <a:ext uri="{FF2B5EF4-FFF2-40B4-BE49-F238E27FC236}">
                <a16:creationId xmlns:a16="http://schemas.microsoft.com/office/drawing/2014/main" id="{F4A5E86D-3903-4D2F-816C-B43535D20E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6282" y="3428999"/>
            <a:ext cx="3342451" cy="33424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24CEF8A-B23E-4A20-945D-0B4FD3FF9A7C}"/>
              </a:ext>
            </a:extLst>
          </p:cNvPr>
          <p:cNvSpPr/>
          <p:nvPr/>
        </p:nvSpPr>
        <p:spPr>
          <a:xfrm>
            <a:off x="913775" y="1967317"/>
            <a:ext cx="3429000" cy="4804133"/>
          </a:xfrm>
          <a:prstGeom prst="rect">
            <a:avLst/>
          </a:prstGeom>
          <a:noFill/>
          <a:ln w="635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3997066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15017-F4AD-4535-ABCB-C27B7D3A9B27}"/>
              </a:ext>
            </a:extLst>
          </p:cNvPr>
          <p:cNvSpPr>
            <a:spLocks noGrp="1"/>
          </p:cNvSpPr>
          <p:nvPr>
            <p:ph type="title"/>
          </p:nvPr>
        </p:nvSpPr>
        <p:spPr>
          <a:xfrm>
            <a:off x="626230" y="5059947"/>
            <a:ext cx="10364451" cy="1596177"/>
          </a:xfrm>
        </p:spPr>
        <p:txBody>
          <a:bodyPr vert="horz" lIns="91440" tIns="45720" rIns="91440" bIns="45720" rtlCol="0" anchor="b">
            <a:normAutofit/>
          </a:bodyPr>
          <a:lstStyle/>
          <a:p>
            <a:r>
              <a:rPr lang="en-US" sz="4800" dirty="0"/>
              <a:t>DATASET ISSUES</a:t>
            </a:r>
          </a:p>
        </p:txBody>
      </p:sp>
      <p:graphicFrame>
        <p:nvGraphicFramePr>
          <p:cNvPr id="8" name="Table 7">
            <a:extLst>
              <a:ext uri="{FF2B5EF4-FFF2-40B4-BE49-F238E27FC236}">
                <a16:creationId xmlns:a16="http://schemas.microsoft.com/office/drawing/2014/main" id="{D9DACAD7-39DC-452E-91E1-6157FB5A7296}"/>
              </a:ext>
            </a:extLst>
          </p:cNvPr>
          <p:cNvGraphicFramePr>
            <a:graphicFrameLocks noGrp="1"/>
          </p:cNvGraphicFramePr>
          <p:nvPr>
            <p:extLst>
              <p:ext uri="{D42A27DB-BD31-4B8C-83A1-F6EECF244321}">
                <p14:modId xmlns:p14="http://schemas.microsoft.com/office/powerpoint/2010/main" val="1492027010"/>
              </p:ext>
            </p:extLst>
          </p:nvPr>
        </p:nvGraphicFramePr>
        <p:xfrm>
          <a:off x="139907" y="999964"/>
          <a:ext cx="5668549" cy="4145280"/>
        </p:xfrm>
        <a:graphic>
          <a:graphicData uri="http://schemas.openxmlformats.org/drawingml/2006/table">
            <a:tbl>
              <a:tblPr firstRow="1" firstCol="1" bandRow="1">
                <a:tableStyleId>{F5AB1C69-6EDB-4FF4-983F-18BD219EF322}</a:tableStyleId>
              </a:tblPr>
              <a:tblGrid>
                <a:gridCol w="1629282">
                  <a:extLst>
                    <a:ext uri="{9D8B030D-6E8A-4147-A177-3AD203B41FA5}">
                      <a16:colId xmlns:a16="http://schemas.microsoft.com/office/drawing/2014/main" val="2103806060"/>
                    </a:ext>
                  </a:extLst>
                </a:gridCol>
                <a:gridCol w="4039267">
                  <a:extLst>
                    <a:ext uri="{9D8B030D-6E8A-4147-A177-3AD203B41FA5}">
                      <a16:colId xmlns:a16="http://schemas.microsoft.com/office/drawing/2014/main" val="1735200326"/>
                    </a:ext>
                  </a:extLst>
                </a:gridCol>
              </a:tblGrid>
              <a:tr h="180255">
                <a:tc>
                  <a:txBody>
                    <a:bodyPr/>
                    <a:lstStyle/>
                    <a:p>
                      <a:pPr marL="0" marR="0" algn="l">
                        <a:spcBef>
                          <a:spcPts val="0"/>
                        </a:spcBef>
                        <a:spcAft>
                          <a:spcPts val="600"/>
                        </a:spcAft>
                      </a:pPr>
                      <a:r>
                        <a:rPr lang="en-US" sz="1600" dirty="0">
                          <a:effectLst/>
                        </a:rPr>
                        <a:t>Dataset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tc>
                  <a:txBody>
                    <a:bodyPr/>
                    <a:lstStyle/>
                    <a:p>
                      <a:pPr marL="0" marR="0" algn="just">
                        <a:spcBef>
                          <a:spcPts val="0"/>
                        </a:spcBef>
                        <a:spcAft>
                          <a:spcPts val="600"/>
                        </a:spcAft>
                      </a:pPr>
                      <a:r>
                        <a:rPr lang="en-US" sz="1600" dirty="0">
                          <a:effectLst/>
                        </a:rPr>
                        <a:t>Issues that Compromise this Study</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extLst>
                  <a:ext uri="{0D108BD9-81ED-4DB2-BD59-A6C34878D82A}">
                    <a16:rowId xmlns:a16="http://schemas.microsoft.com/office/drawing/2014/main" val="3830201932"/>
                  </a:ext>
                </a:extLst>
              </a:tr>
              <a:tr h="325622">
                <a:tc>
                  <a:txBody>
                    <a:bodyPr/>
                    <a:lstStyle/>
                    <a:p>
                      <a:pPr marL="0" marR="0" algn="l">
                        <a:spcBef>
                          <a:spcPts val="0"/>
                        </a:spcBef>
                        <a:spcAft>
                          <a:spcPts val="600"/>
                        </a:spcAft>
                      </a:pPr>
                      <a:r>
                        <a:rPr lang="en-US" sz="1600" dirty="0">
                          <a:effectLst/>
                        </a:rPr>
                        <a:t>Allen Coral Atlas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tc>
                  <a:txBody>
                    <a:bodyPr/>
                    <a:lstStyle/>
                    <a:p>
                      <a:pPr marL="342900" marR="0" lvl="0" indent="-342900" algn="just">
                        <a:spcBef>
                          <a:spcPts val="0"/>
                        </a:spcBef>
                        <a:spcAft>
                          <a:spcPts val="600"/>
                        </a:spcAft>
                        <a:buFont typeface="Symbol" panose="05050102010706020507" pitchFamily="18" charset="2"/>
                        <a:buChar char=""/>
                      </a:pPr>
                      <a:r>
                        <a:rPr lang="en-US" sz="1600" dirty="0">
                          <a:effectLst/>
                        </a:rPr>
                        <a:t>The presence of coral and the presence of algae are highly correlated</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extLst>
                  <a:ext uri="{0D108BD9-81ED-4DB2-BD59-A6C34878D82A}">
                    <a16:rowId xmlns:a16="http://schemas.microsoft.com/office/drawing/2014/main" val="3348480068"/>
                  </a:ext>
                </a:extLst>
              </a:tr>
              <a:tr h="325622">
                <a:tc>
                  <a:txBody>
                    <a:bodyPr/>
                    <a:lstStyle/>
                    <a:p>
                      <a:pPr marL="0" marR="0" algn="l">
                        <a:spcBef>
                          <a:spcPts val="0"/>
                        </a:spcBef>
                        <a:spcAft>
                          <a:spcPts val="600"/>
                        </a:spcAft>
                      </a:pPr>
                      <a:r>
                        <a:rPr lang="en-US" sz="1600">
                          <a:effectLst/>
                        </a:rPr>
                        <a:t>Australian Institute of Marine Science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tc>
                  <a:txBody>
                    <a:bodyPr/>
                    <a:lstStyle/>
                    <a:p>
                      <a:pPr marL="342900" marR="0" lvl="0" indent="-342900" algn="just">
                        <a:spcBef>
                          <a:spcPts val="0"/>
                        </a:spcBef>
                        <a:spcAft>
                          <a:spcPts val="600"/>
                        </a:spcAft>
                        <a:buFont typeface="Symbol" panose="05050102010706020507" pitchFamily="18" charset="2"/>
                        <a:buChar char=""/>
                      </a:pPr>
                      <a:r>
                        <a:rPr lang="en-US" sz="1600" dirty="0">
                          <a:effectLst/>
                        </a:rPr>
                        <a:t>Very small number of highly accurate observations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extLst>
                  <a:ext uri="{0D108BD9-81ED-4DB2-BD59-A6C34878D82A}">
                    <a16:rowId xmlns:a16="http://schemas.microsoft.com/office/drawing/2014/main" val="4244866557"/>
                  </a:ext>
                </a:extLst>
              </a:tr>
              <a:tr h="470989">
                <a:tc>
                  <a:txBody>
                    <a:bodyPr/>
                    <a:lstStyle/>
                    <a:p>
                      <a:pPr marL="0" marR="0" algn="l">
                        <a:spcBef>
                          <a:spcPts val="0"/>
                        </a:spcBef>
                        <a:spcAft>
                          <a:spcPts val="600"/>
                        </a:spcAft>
                      </a:pPr>
                      <a:r>
                        <a:rPr lang="en-US" sz="1600">
                          <a:effectLst/>
                        </a:rPr>
                        <a:t>CALIPSO</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tc>
                  <a:txBody>
                    <a:bodyPr/>
                    <a:lstStyle/>
                    <a:p>
                      <a:pPr marL="342900" marR="0" lvl="0" indent="-342900" algn="just">
                        <a:spcBef>
                          <a:spcPts val="0"/>
                        </a:spcBef>
                        <a:spcAft>
                          <a:spcPts val="0"/>
                        </a:spcAft>
                        <a:buFont typeface="Symbol" panose="05050102010706020507" pitchFamily="18" charset="2"/>
                        <a:buChar char=""/>
                      </a:pPr>
                      <a:r>
                        <a:rPr lang="en-US" sz="1600" dirty="0">
                          <a:effectLst/>
                        </a:rPr>
                        <a:t>Requires Large Data Pulls for this CONOPS</a:t>
                      </a:r>
                    </a:p>
                    <a:p>
                      <a:pPr marL="342900" marR="0" lvl="0" indent="-342900" algn="just">
                        <a:spcBef>
                          <a:spcPts val="0"/>
                        </a:spcBef>
                        <a:spcAft>
                          <a:spcPts val="0"/>
                        </a:spcAft>
                        <a:buFont typeface="Symbol" panose="05050102010706020507" pitchFamily="18" charset="2"/>
                        <a:buChar char=""/>
                      </a:pPr>
                      <a:r>
                        <a:rPr lang="en-US" sz="1600" dirty="0">
                          <a:effectLst/>
                        </a:rPr>
                        <a:t>Temporal gaps due to flyovers from the satellite make it difficult to align with other datasets</a:t>
                      </a:r>
                    </a:p>
                    <a:p>
                      <a:pPr marL="342900" marR="0" lvl="0" indent="-342900" algn="just">
                        <a:spcBef>
                          <a:spcPts val="0"/>
                        </a:spcBef>
                        <a:spcAft>
                          <a:spcPts val="600"/>
                        </a:spcAft>
                        <a:buFont typeface="Symbol" panose="05050102010706020507" pitchFamily="18" charset="2"/>
                        <a:buChar char=""/>
                      </a:pPr>
                      <a:r>
                        <a:rPr lang="en-US" sz="1600" dirty="0">
                          <a:effectLst/>
                        </a:rPr>
                        <a:t>Spatial gaps due to satellite trajectory miss significant number of potential data alignments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extLst>
                  <a:ext uri="{0D108BD9-81ED-4DB2-BD59-A6C34878D82A}">
                    <a16:rowId xmlns:a16="http://schemas.microsoft.com/office/drawing/2014/main" val="803524059"/>
                  </a:ext>
                </a:extLst>
              </a:tr>
              <a:tr h="325622">
                <a:tc>
                  <a:txBody>
                    <a:bodyPr/>
                    <a:lstStyle/>
                    <a:p>
                      <a:pPr marL="0" marR="0" algn="l">
                        <a:spcBef>
                          <a:spcPts val="0"/>
                        </a:spcBef>
                        <a:spcAft>
                          <a:spcPts val="600"/>
                        </a:spcAft>
                      </a:pPr>
                      <a:r>
                        <a:rPr lang="en-US" sz="1600">
                          <a:effectLst/>
                        </a:rPr>
                        <a:t>Florida Bleach Watch</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tc>
                  <a:txBody>
                    <a:bodyPr/>
                    <a:lstStyle/>
                    <a:p>
                      <a:pPr marL="342900" marR="0" lvl="0" indent="-342900" algn="just">
                        <a:spcBef>
                          <a:spcPts val="0"/>
                        </a:spcBef>
                        <a:spcAft>
                          <a:spcPts val="0"/>
                        </a:spcAft>
                        <a:buFont typeface="Symbol" panose="05050102010706020507" pitchFamily="18" charset="2"/>
                        <a:buChar char=""/>
                      </a:pPr>
                      <a:r>
                        <a:rPr lang="en-US" sz="1600" dirty="0">
                          <a:effectLst/>
                        </a:rPr>
                        <a:t>Smaller number of observations based on data collection methods</a:t>
                      </a:r>
                    </a:p>
                    <a:p>
                      <a:pPr marL="342900" marR="0" lvl="0" indent="-342900" algn="just">
                        <a:spcBef>
                          <a:spcPts val="0"/>
                        </a:spcBef>
                        <a:spcAft>
                          <a:spcPts val="600"/>
                        </a:spcAft>
                        <a:buFont typeface="Symbol" panose="05050102010706020507" pitchFamily="18" charset="2"/>
                        <a:buChar char=""/>
                      </a:pPr>
                      <a:r>
                        <a:rPr lang="en-US" sz="1600" dirty="0">
                          <a:effectLst/>
                        </a:rPr>
                        <a:t>Sometimes unreliable observations based on data collection methods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extLst>
                  <a:ext uri="{0D108BD9-81ED-4DB2-BD59-A6C34878D82A}">
                    <a16:rowId xmlns:a16="http://schemas.microsoft.com/office/drawing/2014/main" val="4196711532"/>
                  </a:ext>
                </a:extLst>
              </a:tr>
            </a:tbl>
          </a:graphicData>
        </a:graphic>
      </p:graphicFrame>
      <p:graphicFrame>
        <p:nvGraphicFramePr>
          <p:cNvPr id="9" name="Table 8">
            <a:extLst>
              <a:ext uri="{FF2B5EF4-FFF2-40B4-BE49-F238E27FC236}">
                <a16:creationId xmlns:a16="http://schemas.microsoft.com/office/drawing/2014/main" id="{ACE94989-A073-45A7-A7F6-94B87681880D}"/>
              </a:ext>
            </a:extLst>
          </p:cNvPr>
          <p:cNvGraphicFramePr>
            <a:graphicFrameLocks noGrp="1"/>
          </p:cNvGraphicFramePr>
          <p:nvPr>
            <p:extLst>
              <p:ext uri="{D42A27DB-BD31-4B8C-83A1-F6EECF244321}">
                <p14:modId xmlns:p14="http://schemas.microsoft.com/office/powerpoint/2010/main" val="2831781977"/>
              </p:ext>
            </p:extLst>
          </p:nvPr>
        </p:nvGraphicFramePr>
        <p:xfrm>
          <a:off x="5953576" y="999964"/>
          <a:ext cx="6098517" cy="4145280"/>
        </p:xfrm>
        <a:graphic>
          <a:graphicData uri="http://schemas.openxmlformats.org/drawingml/2006/table">
            <a:tbl>
              <a:tblPr firstRow="1" firstCol="1" bandRow="1">
                <a:tableStyleId>{F5AB1C69-6EDB-4FF4-983F-18BD219EF322}</a:tableStyleId>
              </a:tblPr>
              <a:tblGrid>
                <a:gridCol w="1818488">
                  <a:extLst>
                    <a:ext uri="{9D8B030D-6E8A-4147-A177-3AD203B41FA5}">
                      <a16:colId xmlns:a16="http://schemas.microsoft.com/office/drawing/2014/main" val="1611286763"/>
                    </a:ext>
                  </a:extLst>
                </a:gridCol>
                <a:gridCol w="4280029">
                  <a:extLst>
                    <a:ext uri="{9D8B030D-6E8A-4147-A177-3AD203B41FA5}">
                      <a16:colId xmlns:a16="http://schemas.microsoft.com/office/drawing/2014/main" val="2311467970"/>
                    </a:ext>
                  </a:extLst>
                </a:gridCol>
              </a:tblGrid>
              <a:tr h="259080">
                <a:tc>
                  <a:txBody>
                    <a:bodyPr/>
                    <a:lstStyle/>
                    <a:p>
                      <a:pPr marL="0" marR="0" algn="l">
                        <a:spcBef>
                          <a:spcPts val="0"/>
                        </a:spcBef>
                        <a:spcAft>
                          <a:spcPts val="600"/>
                        </a:spcAft>
                      </a:pPr>
                      <a:r>
                        <a:rPr lang="en-US" sz="1600" dirty="0">
                          <a:effectLst/>
                        </a:rPr>
                        <a:t>Dataset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tc>
                  <a:txBody>
                    <a:bodyPr/>
                    <a:lstStyle/>
                    <a:p>
                      <a:pPr marL="0" marR="0" algn="just">
                        <a:spcBef>
                          <a:spcPts val="0"/>
                        </a:spcBef>
                        <a:spcAft>
                          <a:spcPts val="600"/>
                        </a:spcAft>
                      </a:pPr>
                      <a:r>
                        <a:rPr lang="en-US" sz="1600" dirty="0">
                          <a:effectLst/>
                        </a:rPr>
                        <a:t>Issues that Compromise this Study</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extLst>
                  <a:ext uri="{0D108BD9-81ED-4DB2-BD59-A6C34878D82A}">
                    <a16:rowId xmlns:a16="http://schemas.microsoft.com/office/drawing/2014/main" val="9282507"/>
                  </a:ext>
                </a:extLst>
              </a:tr>
              <a:tr h="1036320">
                <a:tc>
                  <a:txBody>
                    <a:bodyPr/>
                    <a:lstStyle/>
                    <a:p>
                      <a:pPr marL="0" marR="0" algn="l">
                        <a:spcBef>
                          <a:spcPts val="0"/>
                        </a:spcBef>
                        <a:spcAft>
                          <a:spcPts val="600"/>
                        </a:spcAft>
                      </a:pPr>
                      <a:r>
                        <a:rPr lang="en-US" sz="1600" dirty="0">
                          <a:effectLst/>
                        </a:rPr>
                        <a:t>NASA Earth Observations Chlorophyll Concentration Map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tc>
                  <a:txBody>
                    <a:bodyPr/>
                    <a:lstStyle/>
                    <a:p>
                      <a:pPr marL="342900" marR="0" lvl="0" indent="-342900" algn="just">
                        <a:spcBef>
                          <a:spcPts val="0"/>
                        </a:spcBef>
                        <a:spcAft>
                          <a:spcPts val="600"/>
                        </a:spcAft>
                        <a:buFont typeface="Symbol" panose="05050102010706020507" pitchFamily="18" charset="2"/>
                        <a:buChar char=""/>
                      </a:pPr>
                      <a:r>
                        <a:rPr lang="en-US" sz="1600" dirty="0">
                          <a:effectLst/>
                        </a:rPr>
                        <a:t>Significant temporal and spatial misalignment with CALIPSO data</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extLst>
                  <a:ext uri="{0D108BD9-81ED-4DB2-BD59-A6C34878D82A}">
                    <a16:rowId xmlns:a16="http://schemas.microsoft.com/office/drawing/2014/main" val="3546839029"/>
                  </a:ext>
                </a:extLst>
              </a:tr>
              <a:tr h="518160">
                <a:tc>
                  <a:txBody>
                    <a:bodyPr/>
                    <a:lstStyle/>
                    <a:p>
                      <a:pPr marL="0" marR="0" algn="l">
                        <a:spcBef>
                          <a:spcPts val="0"/>
                        </a:spcBef>
                        <a:spcAft>
                          <a:spcPts val="600"/>
                        </a:spcAft>
                      </a:pPr>
                      <a:r>
                        <a:rPr lang="en-US" sz="1600" dirty="0">
                          <a:effectLst/>
                        </a:rPr>
                        <a:t>NASA Giovanni</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tc>
                  <a:txBody>
                    <a:bodyPr/>
                    <a:lstStyle/>
                    <a:p>
                      <a:pPr marL="342900" marR="0" lvl="0" indent="-342900" algn="just">
                        <a:spcBef>
                          <a:spcPts val="0"/>
                        </a:spcBef>
                        <a:spcAft>
                          <a:spcPts val="0"/>
                        </a:spcAft>
                        <a:buFont typeface="Symbol" panose="05050102010706020507" pitchFamily="18" charset="2"/>
                        <a:buChar char=""/>
                      </a:pPr>
                      <a:r>
                        <a:rPr lang="en-US" sz="1600" dirty="0">
                          <a:effectLst/>
                        </a:rPr>
                        <a:t>4km resolution</a:t>
                      </a:r>
                    </a:p>
                    <a:p>
                      <a:pPr marL="342900" marR="0" lvl="0" indent="-342900" algn="just">
                        <a:spcBef>
                          <a:spcPts val="0"/>
                        </a:spcBef>
                        <a:spcAft>
                          <a:spcPts val="600"/>
                        </a:spcAft>
                        <a:buFont typeface="Symbol" panose="05050102010706020507" pitchFamily="18" charset="2"/>
                        <a:buChar char=""/>
                      </a:pPr>
                      <a:r>
                        <a:rPr lang="en-US" sz="1600" dirty="0">
                          <a:effectLst/>
                        </a:rPr>
                        <a:t>Data acquisition scales exponentially</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extLst>
                  <a:ext uri="{0D108BD9-81ED-4DB2-BD59-A6C34878D82A}">
                    <a16:rowId xmlns:a16="http://schemas.microsoft.com/office/drawing/2014/main" val="64000729"/>
                  </a:ext>
                </a:extLst>
              </a:tr>
              <a:tr h="777240">
                <a:tc>
                  <a:txBody>
                    <a:bodyPr/>
                    <a:lstStyle/>
                    <a:p>
                      <a:pPr marL="0" marR="0" algn="l">
                        <a:spcBef>
                          <a:spcPts val="0"/>
                        </a:spcBef>
                        <a:spcAft>
                          <a:spcPts val="600"/>
                        </a:spcAft>
                      </a:pPr>
                      <a:r>
                        <a:rPr lang="en-US" sz="1600">
                          <a:effectLst/>
                        </a:rPr>
                        <a:t>NOAA CoastWatch (DHW)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tc>
                  <a:txBody>
                    <a:bodyPr/>
                    <a:lstStyle/>
                    <a:p>
                      <a:pPr marL="342900" marR="0" lvl="0" indent="-342900" algn="just">
                        <a:spcBef>
                          <a:spcPts val="0"/>
                        </a:spcBef>
                        <a:spcAft>
                          <a:spcPts val="0"/>
                        </a:spcAft>
                        <a:buFont typeface="Symbol" panose="05050102010706020507" pitchFamily="18" charset="2"/>
                        <a:buChar char=""/>
                      </a:pPr>
                      <a:r>
                        <a:rPr lang="en-US" sz="1600" dirty="0">
                          <a:effectLst/>
                        </a:rPr>
                        <a:t>Bleaching reports are from modeling, not real-world observations</a:t>
                      </a:r>
                    </a:p>
                    <a:p>
                      <a:pPr marL="342900" marR="0" lvl="0" indent="-342900" algn="just">
                        <a:spcBef>
                          <a:spcPts val="0"/>
                        </a:spcBef>
                        <a:spcAft>
                          <a:spcPts val="600"/>
                        </a:spcAft>
                        <a:buFont typeface="Symbol" panose="05050102010706020507" pitchFamily="18" charset="2"/>
                        <a:buChar char=""/>
                      </a:pPr>
                      <a:r>
                        <a:rPr lang="en-US" sz="1600" dirty="0">
                          <a:effectLst/>
                        </a:rPr>
                        <a:t>Reported bleaching erroneous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extLst>
                  <a:ext uri="{0D108BD9-81ED-4DB2-BD59-A6C34878D82A}">
                    <a16:rowId xmlns:a16="http://schemas.microsoft.com/office/drawing/2014/main" val="838138432"/>
                  </a:ext>
                </a:extLst>
              </a:tr>
              <a:tr h="518160">
                <a:tc>
                  <a:txBody>
                    <a:bodyPr/>
                    <a:lstStyle/>
                    <a:p>
                      <a:pPr marL="0" marR="0" algn="l">
                        <a:spcBef>
                          <a:spcPts val="0"/>
                        </a:spcBef>
                        <a:spcAft>
                          <a:spcPts val="600"/>
                        </a:spcAft>
                      </a:pPr>
                      <a:r>
                        <a:rPr lang="en-US" sz="1600">
                          <a:effectLst/>
                        </a:rPr>
                        <a:t>ReefBase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tc>
                  <a:txBody>
                    <a:bodyPr/>
                    <a:lstStyle/>
                    <a:p>
                      <a:pPr marL="342900" marR="0" lvl="0" indent="-342900" algn="just">
                        <a:spcBef>
                          <a:spcPts val="0"/>
                        </a:spcBef>
                        <a:spcAft>
                          <a:spcPts val="600"/>
                        </a:spcAft>
                        <a:buFont typeface="Symbol" panose="05050102010706020507" pitchFamily="18" charset="2"/>
                        <a:buChar char=""/>
                      </a:pPr>
                      <a:r>
                        <a:rPr lang="en-US" sz="1600" dirty="0">
                          <a:effectLst/>
                        </a:rPr>
                        <a:t>Significant gaps in temporal, spatial, and characteristic data features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extLst>
                  <a:ext uri="{0D108BD9-81ED-4DB2-BD59-A6C34878D82A}">
                    <a16:rowId xmlns:a16="http://schemas.microsoft.com/office/drawing/2014/main" val="2081816827"/>
                  </a:ext>
                </a:extLst>
              </a:tr>
              <a:tr h="1036320">
                <a:tc>
                  <a:txBody>
                    <a:bodyPr/>
                    <a:lstStyle/>
                    <a:p>
                      <a:pPr marL="0" marR="0" algn="l">
                        <a:spcBef>
                          <a:spcPts val="0"/>
                        </a:spcBef>
                        <a:spcAft>
                          <a:spcPts val="600"/>
                        </a:spcAft>
                      </a:pPr>
                      <a:r>
                        <a:rPr lang="en-US" sz="1600" dirty="0">
                          <a:effectLst/>
                        </a:rPr>
                        <a:t>UNEP World Conservation Monitoring Centre (WCMC)</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tc>
                  <a:txBody>
                    <a:bodyPr/>
                    <a:lstStyle/>
                    <a:p>
                      <a:pPr marL="342900" marR="0" lvl="0" indent="-342900" algn="just">
                        <a:spcBef>
                          <a:spcPts val="0"/>
                        </a:spcBef>
                        <a:spcAft>
                          <a:spcPts val="0"/>
                        </a:spcAft>
                        <a:buFont typeface="Symbol" panose="05050102010706020507" pitchFamily="18" charset="2"/>
                        <a:buChar char=""/>
                      </a:pPr>
                      <a:r>
                        <a:rPr lang="en-US" sz="1600" dirty="0">
                          <a:effectLst/>
                        </a:rPr>
                        <a:t>85% of database observations are older (1999-2002)</a:t>
                      </a:r>
                    </a:p>
                    <a:p>
                      <a:pPr marL="342900" marR="0" lvl="0" indent="-342900" algn="just">
                        <a:spcBef>
                          <a:spcPts val="0"/>
                        </a:spcBef>
                        <a:spcAft>
                          <a:spcPts val="600"/>
                        </a:spcAft>
                        <a:buFont typeface="Symbol" panose="05050102010706020507" pitchFamily="18" charset="2"/>
                        <a:buChar char=""/>
                      </a:pPr>
                      <a:r>
                        <a:rPr lang="en-US" sz="1600" dirty="0">
                          <a:effectLst/>
                        </a:rPr>
                        <a:t>~43% of the database is unvalidated</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276" marR="38276" marT="0" marB="0"/>
                </a:tc>
                <a:extLst>
                  <a:ext uri="{0D108BD9-81ED-4DB2-BD59-A6C34878D82A}">
                    <a16:rowId xmlns:a16="http://schemas.microsoft.com/office/drawing/2014/main" val="4100402388"/>
                  </a:ext>
                </a:extLst>
              </a:tr>
            </a:tbl>
          </a:graphicData>
        </a:graphic>
      </p:graphicFrame>
    </p:spTree>
    <p:extLst>
      <p:ext uri="{BB962C8B-B14F-4D97-AF65-F5344CB8AC3E}">
        <p14:creationId xmlns:p14="http://schemas.microsoft.com/office/powerpoint/2010/main" val="3432560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66FBE-08F2-4B37-9F2E-0F98C653F7E4}"/>
              </a:ext>
            </a:extLst>
          </p:cNvPr>
          <p:cNvSpPr>
            <a:spLocks noGrp="1"/>
          </p:cNvSpPr>
          <p:nvPr>
            <p:ph type="title"/>
          </p:nvPr>
        </p:nvSpPr>
        <p:spPr/>
        <p:txBody>
          <a:bodyPr/>
          <a:lstStyle/>
          <a:p>
            <a:r>
              <a:rPr lang="en-US" dirty="0"/>
              <a:t>Team 1 Prediction</a:t>
            </a:r>
          </a:p>
        </p:txBody>
      </p:sp>
    </p:spTree>
    <p:extLst>
      <p:ext uri="{BB962C8B-B14F-4D97-AF65-F5344CB8AC3E}">
        <p14:creationId xmlns:p14="http://schemas.microsoft.com/office/powerpoint/2010/main" val="3543915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83A5-8E67-5B43-ABED-8DFC47E8AF0B}"/>
              </a:ext>
            </a:extLst>
          </p:cNvPr>
          <p:cNvSpPr>
            <a:spLocks noGrp="1"/>
          </p:cNvSpPr>
          <p:nvPr>
            <p:ph type="title"/>
          </p:nvPr>
        </p:nvSpPr>
        <p:spPr/>
        <p:txBody>
          <a:bodyPr/>
          <a:lstStyle/>
          <a:p>
            <a:r>
              <a:rPr lang="en-US"/>
              <a:t>Feature Importance*</a:t>
            </a:r>
          </a:p>
        </p:txBody>
      </p:sp>
      <p:sp>
        <p:nvSpPr>
          <p:cNvPr id="6" name="TextBox 5">
            <a:extLst>
              <a:ext uri="{FF2B5EF4-FFF2-40B4-BE49-F238E27FC236}">
                <a16:creationId xmlns:a16="http://schemas.microsoft.com/office/drawing/2014/main" id="{80FB1668-2559-1649-B74D-2D20CA6C6767}"/>
              </a:ext>
            </a:extLst>
          </p:cNvPr>
          <p:cNvSpPr txBox="1"/>
          <p:nvPr/>
        </p:nvSpPr>
        <p:spPr>
          <a:xfrm>
            <a:off x="165943" y="4965426"/>
            <a:ext cx="3966855" cy="369332"/>
          </a:xfrm>
          <a:prstGeom prst="rect">
            <a:avLst/>
          </a:prstGeom>
          <a:noFill/>
        </p:spPr>
        <p:txBody>
          <a:bodyPr wrap="none" rtlCol="0">
            <a:spAutoFit/>
          </a:bodyPr>
          <a:lstStyle/>
          <a:p>
            <a:r>
              <a:rPr lang="en-US"/>
              <a:t>* Random Forest with default parameters</a:t>
            </a:r>
          </a:p>
        </p:txBody>
      </p:sp>
      <p:pic>
        <p:nvPicPr>
          <p:cNvPr id="8" name="Picture 7">
            <a:extLst>
              <a:ext uri="{FF2B5EF4-FFF2-40B4-BE49-F238E27FC236}">
                <a16:creationId xmlns:a16="http://schemas.microsoft.com/office/drawing/2014/main" id="{716200FB-C246-0C43-A846-FA4421E979A9}"/>
              </a:ext>
            </a:extLst>
          </p:cNvPr>
          <p:cNvPicPr>
            <a:picLocks noChangeAspect="1"/>
          </p:cNvPicPr>
          <p:nvPr/>
        </p:nvPicPr>
        <p:blipFill>
          <a:blip r:embed="rId2"/>
          <a:stretch>
            <a:fillRect/>
          </a:stretch>
        </p:blipFill>
        <p:spPr>
          <a:xfrm>
            <a:off x="203311" y="2091841"/>
            <a:ext cx="5740290" cy="2859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DDE9BEBC-8FCE-A84A-99D0-0A5053D75F38}"/>
              </a:ext>
            </a:extLst>
          </p:cNvPr>
          <p:cNvPicPr>
            <a:picLocks noChangeAspect="1"/>
          </p:cNvPicPr>
          <p:nvPr/>
        </p:nvPicPr>
        <p:blipFill>
          <a:blip r:embed="rId3"/>
          <a:stretch>
            <a:fillRect/>
          </a:stretch>
        </p:blipFill>
        <p:spPr>
          <a:xfrm>
            <a:off x="6285767" y="2106004"/>
            <a:ext cx="5740290" cy="2859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B4A86EFA-EF42-E145-B3D1-C81B38BB037C}"/>
              </a:ext>
            </a:extLst>
          </p:cNvPr>
          <p:cNvSpPr/>
          <p:nvPr/>
        </p:nvSpPr>
        <p:spPr>
          <a:xfrm>
            <a:off x="0" y="6211669"/>
            <a:ext cx="6840747" cy="461665"/>
          </a:xfrm>
          <a:prstGeom prst="rect">
            <a:avLst/>
          </a:prstGeom>
        </p:spPr>
        <p:txBody>
          <a:bodyPr wrap="square">
            <a:spAutoFit/>
          </a:bodyPr>
          <a:lstStyle/>
          <a:p>
            <a:r>
              <a:rPr lang="en-US" sz="1200"/>
              <a:t>CALIPSO data was</a:t>
            </a:r>
            <a:r>
              <a:rPr lang="en-US" sz="1100"/>
              <a:t> </a:t>
            </a:r>
            <a:r>
              <a:rPr lang="en-US" sz="1200"/>
              <a:t>obtained from the NASA Langley Research Center Atmospheric</a:t>
            </a:r>
            <a:r>
              <a:rPr lang="en-US" sz="1100"/>
              <a:t> </a:t>
            </a:r>
            <a:r>
              <a:rPr lang="en-US" sz="1200"/>
              <a:t>Science Data Center from  </a:t>
            </a:r>
            <a:r>
              <a:rPr lang="en-US" sz="1200">
                <a:solidFill>
                  <a:srgbClr val="0070C0"/>
                </a:solidFill>
                <a:hlinkClick r:id="rId4">
                  <a:extLst>
                    <a:ext uri="{A12FA001-AC4F-418D-AE19-62706E023703}">
                      <ahyp:hlinkClr xmlns:ahyp="http://schemas.microsoft.com/office/drawing/2018/hyperlinkcolor" val="tx"/>
                    </a:ext>
                  </a:extLst>
                </a:hlinkClick>
              </a:rPr>
              <a:t>https://subset.larc.nasa.gov/calipso/</a:t>
            </a:r>
            <a:r>
              <a:rPr lang="en-US" sz="1200">
                <a:solidFill>
                  <a:srgbClr val="0070C0"/>
                </a:solidFill>
              </a:rPr>
              <a:t>.</a:t>
            </a:r>
            <a:endParaRPr lang="en-US" sz="1100">
              <a:solidFill>
                <a:srgbClr val="0070C0"/>
              </a:solidFill>
            </a:endParaRPr>
          </a:p>
        </p:txBody>
      </p:sp>
      <p:sp>
        <p:nvSpPr>
          <p:cNvPr id="3" name="TextBox 2">
            <a:extLst>
              <a:ext uri="{FF2B5EF4-FFF2-40B4-BE49-F238E27FC236}">
                <a16:creationId xmlns:a16="http://schemas.microsoft.com/office/drawing/2014/main" id="{43334E70-E53F-4454-860F-CA516B16D50B}"/>
              </a:ext>
            </a:extLst>
          </p:cNvPr>
          <p:cNvSpPr txBox="1"/>
          <p:nvPr/>
        </p:nvSpPr>
        <p:spPr>
          <a:xfrm>
            <a:off x="9707474" y="6519445"/>
            <a:ext cx="2484526" cy="307777"/>
          </a:xfrm>
          <a:prstGeom prst="rect">
            <a:avLst/>
          </a:prstGeom>
          <a:noFill/>
        </p:spPr>
        <p:txBody>
          <a:bodyPr wrap="none" rtlCol="0">
            <a:spAutoFit/>
          </a:bodyPr>
          <a:lstStyle/>
          <a:p>
            <a:r>
              <a:rPr lang="en-US" sz="1400" dirty="0"/>
              <a:t>*From Team 1 Final Presentation</a:t>
            </a:r>
          </a:p>
        </p:txBody>
      </p:sp>
    </p:spTree>
    <p:extLst>
      <p:ext uri="{BB962C8B-B14F-4D97-AF65-F5344CB8AC3E}">
        <p14:creationId xmlns:p14="http://schemas.microsoft.com/office/powerpoint/2010/main" val="4103888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DBAEF08-A825-604A-A563-1E539915AAF9}"/>
              </a:ext>
            </a:extLst>
          </p:cNvPr>
          <p:cNvSpPr txBox="1"/>
          <p:nvPr/>
        </p:nvSpPr>
        <p:spPr>
          <a:xfrm>
            <a:off x="3525886" y="336431"/>
            <a:ext cx="6070060" cy="369332"/>
          </a:xfrm>
          <a:prstGeom prst="rect">
            <a:avLst/>
          </a:prstGeom>
          <a:noFill/>
        </p:spPr>
        <p:txBody>
          <a:bodyPr wrap="none" rtlCol="0">
            <a:spAutoFit/>
          </a:bodyPr>
          <a:lstStyle/>
          <a:p>
            <a:r>
              <a:rPr lang="en-US" dirty="0"/>
              <a:t>Team 1: Presence of Coral/Algae (Florida Baseline / NEO Only)</a:t>
            </a:r>
          </a:p>
        </p:txBody>
      </p:sp>
      <p:graphicFrame>
        <p:nvGraphicFramePr>
          <p:cNvPr id="17" name="Table 5">
            <a:extLst>
              <a:ext uri="{FF2B5EF4-FFF2-40B4-BE49-F238E27FC236}">
                <a16:creationId xmlns:a16="http://schemas.microsoft.com/office/drawing/2014/main" id="{94369C92-BDEE-447B-88EB-34A79AE3417B}"/>
              </a:ext>
            </a:extLst>
          </p:cNvPr>
          <p:cNvGraphicFramePr>
            <a:graphicFrameLocks noGrp="1"/>
          </p:cNvGraphicFramePr>
          <p:nvPr/>
        </p:nvGraphicFramePr>
        <p:xfrm>
          <a:off x="1022875" y="1444426"/>
          <a:ext cx="4206743" cy="1660878"/>
        </p:xfrm>
        <a:graphic>
          <a:graphicData uri="http://schemas.openxmlformats.org/drawingml/2006/table">
            <a:tbl>
              <a:tblPr firstRow="1" bandRow="1">
                <a:tableStyleId>{5C22544A-7EE6-4342-B048-85BDC9FD1C3A}</a:tableStyleId>
              </a:tblPr>
              <a:tblGrid>
                <a:gridCol w="2059209">
                  <a:extLst>
                    <a:ext uri="{9D8B030D-6E8A-4147-A177-3AD203B41FA5}">
                      <a16:colId xmlns:a16="http://schemas.microsoft.com/office/drawing/2014/main" val="172103710"/>
                    </a:ext>
                  </a:extLst>
                </a:gridCol>
                <a:gridCol w="2147534">
                  <a:extLst>
                    <a:ext uri="{9D8B030D-6E8A-4147-A177-3AD203B41FA5}">
                      <a16:colId xmlns:a16="http://schemas.microsoft.com/office/drawing/2014/main" val="1754154920"/>
                    </a:ext>
                  </a:extLst>
                </a:gridCol>
              </a:tblGrid>
              <a:tr h="830439">
                <a:tc>
                  <a:txBody>
                    <a:bodyPr/>
                    <a:lstStyle/>
                    <a:p>
                      <a:pPr algn="ctr"/>
                      <a:r>
                        <a:rPr lang="en-US">
                          <a:solidFill>
                            <a:schemeClr val="tx1"/>
                          </a:solidFill>
                        </a:rPr>
                        <a:t>9,038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957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3536234"/>
                  </a:ext>
                </a:extLst>
              </a:tr>
              <a:tr h="830439">
                <a:tc>
                  <a:txBody>
                    <a:bodyPr/>
                    <a:lstStyle/>
                    <a:p>
                      <a:pPr algn="ctr"/>
                      <a:r>
                        <a:rPr lang="en-US">
                          <a:solidFill>
                            <a:schemeClr val="tx1"/>
                          </a:solidFill>
                        </a:rPr>
                        <a:t>1,337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solidFill>
                            <a:schemeClr val="tx1"/>
                          </a:solidFill>
                        </a:rPr>
                        <a:t>13,335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5206174"/>
                  </a:ext>
                </a:extLst>
              </a:tr>
            </a:tbl>
          </a:graphicData>
        </a:graphic>
      </p:graphicFrame>
      <p:sp>
        <p:nvSpPr>
          <p:cNvPr id="18" name="TextBox 17">
            <a:extLst>
              <a:ext uri="{FF2B5EF4-FFF2-40B4-BE49-F238E27FC236}">
                <a16:creationId xmlns:a16="http://schemas.microsoft.com/office/drawing/2014/main" id="{8BCADA20-0EC9-46DF-B495-CADE4B228ED4}"/>
              </a:ext>
            </a:extLst>
          </p:cNvPr>
          <p:cNvSpPr txBox="1"/>
          <p:nvPr/>
        </p:nvSpPr>
        <p:spPr>
          <a:xfrm>
            <a:off x="2262394" y="711192"/>
            <a:ext cx="1629036" cy="369332"/>
          </a:xfrm>
          <a:prstGeom prst="rect">
            <a:avLst/>
          </a:prstGeom>
          <a:noFill/>
        </p:spPr>
        <p:txBody>
          <a:bodyPr wrap="none" rtlCol="0">
            <a:spAutoFit/>
          </a:bodyPr>
          <a:lstStyle/>
          <a:p>
            <a:r>
              <a:rPr lang="en-US" b="1"/>
              <a:t>Random Forest</a:t>
            </a:r>
          </a:p>
        </p:txBody>
      </p:sp>
      <p:sp>
        <p:nvSpPr>
          <p:cNvPr id="19" name="TextBox 18">
            <a:extLst>
              <a:ext uri="{FF2B5EF4-FFF2-40B4-BE49-F238E27FC236}">
                <a16:creationId xmlns:a16="http://schemas.microsoft.com/office/drawing/2014/main" id="{851A1E0B-F853-49FA-B0E2-C785D11D47F1}"/>
              </a:ext>
            </a:extLst>
          </p:cNvPr>
          <p:cNvSpPr txBox="1"/>
          <p:nvPr/>
        </p:nvSpPr>
        <p:spPr>
          <a:xfrm>
            <a:off x="1742535" y="1071193"/>
            <a:ext cx="652936" cy="369332"/>
          </a:xfrm>
          <a:prstGeom prst="rect">
            <a:avLst/>
          </a:prstGeom>
          <a:noFill/>
        </p:spPr>
        <p:txBody>
          <a:bodyPr wrap="none" rtlCol="0">
            <a:spAutoFit/>
          </a:bodyPr>
          <a:lstStyle/>
          <a:p>
            <a:r>
              <a:rPr lang="en-US"/>
              <a:t>False</a:t>
            </a:r>
          </a:p>
        </p:txBody>
      </p:sp>
      <p:sp>
        <p:nvSpPr>
          <p:cNvPr id="20" name="TextBox 19">
            <a:extLst>
              <a:ext uri="{FF2B5EF4-FFF2-40B4-BE49-F238E27FC236}">
                <a16:creationId xmlns:a16="http://schemas.microsoft.com/office/drawing/2014/main" id="{1BC34E23-8AF7-4F5E-89AB-94256D4B4138}"/>
              </a:ext>
            </a:extLst>
          </p:cNvPr>
          <p:cNvSpPr txBox="1"/>
          <p:nvPr/>
        </p:nvSpPr>
        <p:spPr>
          <a:xfrm>
            <a:off x="3913267" y="1071193"/>
            <a:ext cx="599972" cy="369332"/>
          </a:xfrm>
          <a:prstGeom prst="rect">
            <a:avLst/>
          </a:prstGeom>
          <a:noFill/>
        </p:spPr>
        <p:txBody>
          <a:bodyPr wrap="none" rtlCol="0">
            <a:spAutoFit/>
          </a:bodyPr>
          <a:lstStyle/>
          <a:p>
            <a:r>
              <a:rPr lang="en-US"/>
              <a:t>True</a:t>
            </a:r>
          </a:p>
        </p:txBody>
      </p:sp>
      <p:sp>
        <p:nvSpPr>
          <p:cNvPr id="21" name="TextBox 20">
            <a:extLst>
              <a:ext uri="{FF2B5EF4-FFF2-40B4-BE49-F238E27FC236}">
                <a16:creationId xmlns:a16="http://schemas.microsoft.com/office/drawing/2014/main" id="{4913C73E-BB93-407F-A50E-AF68F6A06078}"/>
              </a:ext>
            </a:extLst>
          </p:cNvPr>
          <p:cNvSpPr txBox="1"/>
          <p:nvPr/>
        </p:nvSpPr>
        <p:spPr>
          <a:xfrm>
            <a:off x="215660" y="1611689"/>
            <a:ext cx="652936" cy="369332"/>
          </a:xfrm>
          <a:prstGeom prst="rect">
            <a:avLst/>
          </a:prstGeom>
          <a:noFill/>
        </p:spPr>
        <p:txBody>
          <a:bodyPr wrap="none" rtlCol="0">
            <a:spAutoFit/>
          </a:bodyPr>
          <a:lstStyle/>
          <a:p>
            <a:r>
              <a:rPr lang="en-US"/>
              <a:t>False</a:t>
            </a:r>
          </a:p>
        </p:txBody>
      </p:sp>
      <p:sp>
        <p:nvSpPr>
          <p:cNvPr id="22" name="TextBox 21">
            <a:extLst>
              <a:ext uri="{FF2B5EF4-FFF2-40B4-BE49-F238E27FC236}">
                <a16:creationId xmlns:a16="http://schemas.microsoft.com/office/drawing/2014/main" id="{8827A6A6-35A7-4370-8BE6-029D9870A632}"/>
              </a:ext>
            </a:extLst>
          </p:cNvPr>
          <p:cNvSpPr txBox="1"/>
          <p:nvPr/>
        </p:nvSpPr>
        <p:spPr>
          <a:xfrm>
            <a:off x="215660" y="2599913"/>
            <a:ext cx="599972" cy="369332"/>
          </a:xfrm>
          <a:prstGeom prst="rect">
            <a:avLst/>
          </a:prstGeom>
          <a:noFill/>
        </p:spPr>
        <p:txBody>
          <a:bodyPr wrap="none" rtlCol="0">
            <a:spAutoFit/>
          </a:bodyPr>
          <a:lstStyle/>
          <a:p>
            <a:r>
              <a:rPr lang="en-US"/>
              <a:t>True</a:t>
            </a:r>
          </a:p>
        </p:txBody>
      </p:sp>
      <p:sp>
        <p:nvSpPr>
          <p:cNvPr id="23" name="TextBox 22">
            <a:extLst>
              <a:ext uri="{FF2B5EF4-FFF2-40B4-BE49-F238E27FC236}">
                <a16:creationId xmlns:a16="http://schemas.microsoft.com/office/drawing/2014/main" id="{70174CD3-BDA6-4250-B5C0-3F65566FBFEC}"/>
              </a:ext>
            </a:extLst>
          </p:cNvPr>
          <p:cNvSpPr txBox="1"/>
          <p:nvPr/>
        </p:nvSpPr>
        <p:spPr>
          <a:xfrm>
            <a:off x="2226969" y="3190337"/>
            <a:ext cx="1712392" cy="369332"/>
          </a:xfrm>
          <a:prstGeom prst="rect">
            <a:avLst/>
          </a:prstGeom>
          <a:noFill/>
        </p:spPr>
        <p:txBody>
          <a:bodyPr wrap="none" rtlCol="0">
            <a:spAutoFit/>
          </a:bodyPr>
          <a:lstStyle/>
          <a:p>
            <a:r>
              <a:rPr lang="en-US"/>
              <a:t>Accuracy: 90.7%</a:t>
            </a:r>
          </a:p>
        </p:txBody>
      </p:sp>
      <p:graphicFrame>
        <p:nvGraphicFramePr>
          <p:cNvPr id="24" name="Table 5">
            <a:extLst>
              <a:ext uri="{FF2B5EF4-FFF2-40B4-BE49-F238E27FC236}">
                <a16:creationId xmlns:a16="http://schemas.microsoft.com/office/drawing/2014/main" id="{F6656EB4-43CC-4F0E-B1DB-F3D7A50D7977}"/>
              </a:ext>
            </a:extLst>
          </p:cNvPr>
          <p:cNvGraphicFramePr>
            <a:graphicFrameLocks noGrp="1"/>
          </p:cNvGraphicFramePr>
          <p:nvPr/>
        </p:nvGraphicFramePr>
        <p:xfrm>
          <a:off x="7111290" y="1444427"/>
          <a:ext cx="4206743" cy="1660878"/>
        </p:xfrm>
        <a:graphic>
          <a:graphicData uri="http://schemas.openxmlformats.org/drawingml/2006/table">
            <a:tbl>
              <a:tblPr firstRow="1" bandRow="1">
                <a:tableStyleId>{5C22544A-7EE6-4342-B048-85BDC9FD1C3A}</a:tableStyleId>
              </a:tblPr>
              <a:tblGrid>
                <a:gridCol w="2059210">
                  <a:extLst>
                    <a:ext uri="{9D8B030D-6E8A-4147-A177-3AD203B41FA5}">
                      <a16:colId xmlns:a16="http://schemas.microsoft.com/office/drawing/2014/main" val="172103710"/>
                    </a:ext>
                  </a:extLst>
                </a:gridCol>
                <a:gridCol w="2147533">
                  <a:extLst>
                    <a:ext uri="{9D8B030D-6E8A-4147-A177-3AD203B41FA5}">
                      <a16:colId xmlns:a16="http://schemas.microsoft.com/office/drawing/2014/main" val="1754154920"/>
                    </a:ext>
                  </a:extLst>
                </a:gridCol>
              </a:tblGrid>
              <a:tr h="830439">
                <a:tc>
                  <a:txBody>
                    <a:bodyPr/>
                    <a:lstStyle/>
                    <a:p>
                      <a:pPr algn="ctr"/>
                      <a:r>
                        <a:rPr lang="en-US">
                          <a:solidFill>
                            <a:schemeClr val="tx1"/>
                          </a:solidFill>
                        </a:rPr>
                        <a:t>5,790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4,205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3536234"/>
                  </a:ext>
                </a:extLst>
              </a:tr>
              <a:tr h="830439">
                <a:tc>
                  <a:txBody>
                    <a:bodyPr/>
                    <a:lstStyle/>
                    <a:p>
                      <a:pPr algn="ctr"/>
                      <a:r>
                        <a:rPr lang="en-US">
                          <a:solidFill>
                            <a:schemeClr val="tx1"/>
                          </a:solidFill>
                        </a:rPr>
                        <a:t>2,034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solidFill>
                            <a:schemeClr val="tx1"/>
                          </a:solidFill>
                        </a:rPr>
                        <a:t>12,638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5206174"/>
                  </a:ext>
                </a:extLst>
              </a:tr>
            </a:tbl>
          </a:graphicData>
        </a:graphic>
      </p:graphicFrame>
      <p:sp>
        <p:nvSpPr>
          <p:cNvPr id="25" name="TextBox 24">
            <a:extLst>
              <a:ext uri="{FF2B5EF4-FFF2-40B4-BE49-F238E27FC236}">
                <a16:creationId xmlns:a16="http://schemas.microsoft.com/office/drawing/2014/main" id="{481CCE73-7BBD-478D-9FE5-633AFCD306A6}"/>
              </a:ext>
            </a:extLst>
          </p:cNvPr>
          <p:cNvSpPr txBox="1"/>
          <p:nvPr/>
        </p:nvSpPr>
        <p:spPr>
          <a:xfrm>
            <a:off x="8212746" y="711192"/>
            <a:ext cx="1906484" cy="369332"/>
          </a:xfrm>
          <a:prstGeom prst="rect">
            <a:avLst/>
          </a:prstGeom>
          <a:noFill/>
        </p:spPr>
        <p:txBody>
          <a:bodyPr wrap="none" rtlCol="0">
            <a:spAutoFit/>
          </a:bodyPr>
          <a:lstStyle/>
          <a:p>
            <a:r>
              <a:rPr lang="en-US" b="1" err="1"/>
              <a:t>XGBoost</a:t>
            </a:r>
            <a:r>
              <a:rPr lang="en-US" b="1"/>
              <a:t> Classifier</a:t>
            </a:r>
          </a:p>
        </p:txBody>
      </p:sp>
      <p:sp>
        <p:nvSpPr>
          <p:cNvPr id="26" name="TextBox 25">
            <a:extLst>
              <a:ext uri="{FF2B5EF4-FFF2-40B4-BE49-F238E27FC236}">
                <a16:creationId xmlns:a16="http://schemas.microsoft.com/office/drawing/2014/main" id="{65573571-10B0-4E48-8FFE-AA6B1B4DD63B}"/>
              </a:ext>
            </a:extLst>
          </p:cNvPr>
          <p:cNvSpPr txBox="1"/>
          <p:nvPr/>
        </p:nvSpPr>
        <p:spPr>
          <a:xfrm>
            <a:off x="7830950" y="1071193"/>
            <a:ext cx="652936" cy="369332"/>
          </a:xfrm>
          <a:prstGeom prst="rect">
            <a:avLst/>
          </a:prstGeom>
          <a:noFill/>
        </p:spPr>
        <p:txBody>
          <a:bodyPr wrap="none" rtlCol="0">
            <a:spAutoFit/>
          </a:bodyPr>
          <a:lstStyle/>
          <a:p>
            <a:r>
              <a:rPr lang="en-US"/>
              <a:t>False</a:t>
            </a:r>
          </a:p>
        </p:txBody>
      </p:sp>
      <p:sp>
        <p:nvSpPr>
          <p:cNvPr id="27" name="TextBox 26">
            <a:extLst>
              <a:ext uri="{FF2B5EF4-FFF2-40B4-BE49-F238E27FC236}">
                <a16:creationId xmlns:a16="http://schemas.microsoft.com/office/drawing/2014/main" id="{3629EAD9-A457-47E3-AA38-886F4EBAB2FA}"/>
              </a:ext>
            </a:extLst>
          </p:cNvPr>
          <p:cNvSpPr txBox="1"/>
          <p:nvPr/>
        </p:nvSpPr>
        <p:spPr>
          <a:xfrm>
            <a:off x="10001682" y="1071193"/>
            <a:ext cx="599972" cy="369332"/>
          </a:xfrm>
          <a:prstGeom prst="rect">
            <a:avLst/>
          </a:prstGeom>
          <a:noFill/>
        </p:spPr>
        <p:txBody>
          <a:bodyPr wrap="none" rtlCol="0">
            <a:spAutoFit/>
          </a:bodyPr>
          <a:lstStyle/>
          <a:p>
            <a:r>
              <a:rPr lang="en-US"/>
              <a:t>True</a:t>
            </a:r>
          </a:p>
        </p:txBody>
      </p:sp>
      <p:sp>
        <p:nvSpPr>
          <p:cNvPr id="30" name="TextBox 29">
            <a:extLst>
              <a:ext uri="{FF2B5EF4-FFF2-40B4-BE49-F238E27FC236}">
                <a16:creationId xmlns:a16="http://schemas.microsoft.com/office/drawing/2014/main" id="{6CF5D347-310F-468B-9674-84B7465FF49C}"/>
              </a:ext>
            </a:extLst>
          </p:cNvPr>
          <p:cNvSpPr txBox="1"/>
          <p:nvPr/>
        </p:nvSpPr>
        <p:spPr>
          <a:xfrm>
            <a:off x="8315384" y="3190337"/>
            <a:ext cx="1712392" cy="369332"/>
          </a:xfrm>
          <a:prstGeom prst="rect">
            <a:avLst/>
          </a:prstGeom>
          <a:noFill/>
        </p:spPr>
        <p:txBody>
          <a:bodyPr wrap="none" rtlCol="0">
            <a:spAutoFit/>
          </a:bodyPr>
          <a:lstStyle/>
          <a:p>
            <a:r>
              <a:rPr lang="en-US"/>
              <a:t>Accuracy: 74.7%</a:t>
            </a:r>
          </a:p>
        </p:txBody>
      </p:sp>
      <p:graphicFrame>
        <p:nvGraphicFramePr>
          <p:cNvPr id="31" name="Table 5">
            <a:extLst>
              <a:ext uri="{FF2B5EF4-FFF2-40B4-BE49-F238E27FC236}">
                <a16:creationId xmlns:a16="http://schemas.microsoft.com/office/drawing/2014/main" id="{DC23F3E0-91D5-4FEB-B941-0461590921A3}"/>
              </a:ext>
            </a:extLst>
          </p:cNvPr>
          <p:cNvGraphicFramePr>
            <a:graphicFrameLocks noGrp="1"/>
          </p:cNvGraphicFramePr>
          <p:nvPr/>
        </p:nvGraphicFramePr>
        <p:xfrm>
          <a:off x="1022875" y="4485929"/>
          <a:ext cx="4206743" cy="1660878"/>
        </p:xfrm>
        <a:graphic>
          <a:graphicData uri="http://schemas.openxmlformats.org/drawingml/2006/table">
            <a:tbl>
              <a:tblPr firstRow="1" bandRow="1">
                <a:tableStyleId>{5C22544A-7EE6-4342-B048-85BDC9FD1C3A}</a:tableStyleId>
              </a:tblPr>
              <a:tblGrid>
                <a:gridCol w="2059209">
                  <a:extLst>
                    <a:ext uri="{9D8B030D-6E8A-4147-A177-3AD203B41FA5}">
                      <a16:colId xmlns:a16="http://schemas.microsoft.com/office/drawing/2014/main" val="172103710"/>
                    </a:ext>
                  </a:extLst>
                </a:gridCol>
                <a:gridCol w="2147534">
                  <a:extLst>
                    <a:ext uri="{9D8B030D-6E8A-4147-A177-3AD203B41FA5}">
                      <a16:colId xmlns:a16="http://schemas.microsoft.com/office/drawing/2014/main" val="1754154920"/>
                    </a:ext>
                  </a:extLst>
                </a:gridCol>
              </a:tblGrid>
              <a:tr h="830439">
                <a:tc>
                  <a:txBody>
                    <a:bodyPr/>
                    <a:lstStyle/>
                    <a:p>
                      <a:pPr algn="ctr"/>
                      <a:r>
                        <a:rPr lang="en-US">
                          <a:solidFill>
                            <a:schemeClr val="tx1"/>
                          </a:solidFill>
                        </a:rPr>
                        <a:t>5,004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4,991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3536234"/>
                  </a:ext>
                </a:extLst>
              </a:tr>
              <a:tr h="830439">
                <a:tc>
                  <a:txBody>
                    <a:bodyPr/>
                    <a:lstStyle/>
                    <a:p>
                      <a:pPr algn="ctr"/>
                      <a:r>
                        <a:rPr lang="en-US">
                          <a:solidFill>
                            <a:schemeClr val="tx1"/>
                          </a:solidFill>
                        </a:rPr>
                        <a:t>2,012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solidFill>
                            <a:schemeClr val="tx1"/>
                          </a:solidFill>
                        </a:rPr>
                        <a:t>12,660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5206174"/>
                  </a:ext>
                </a:extLst>
              </a:tr>
            </a:tbl>
          </a:graphicData>
        </a:graphic>
      </p:graphicFrame>
      <p:sp>
        <p:nvSpPr>
          <p:cNvPr id="32" name="TextBox 31">
            <a:extLst>
              <a:ext uri="{FF2B5EF4-FFF2-40B4-BE49-F238E27FC236}">
                <a16:creationId xmlns:a16="http://schemas.microsoft.com/office/drawing/2014/main" id="{09897132-DCCF-4EB7-989D-F6761B12D568}"/>
              </a:ext>
            </a:extLst>
          </p:cNvPr>
          <p:cNvSpPr txBox="1"/>
          <p:nvPr/>
        </p:nvSpPr>
        <p:spPr>
          <a:xfrm>
            <a:off x="2812899" y="3752695"/>
            <a:ext cx="545662" cy="369332"/>
          </a:xfrm>
          <a:prstGeom prst="rect">
            <a:avLst/>
          </a:prstGeom>
          <a:noFill/>
        </p:spPr>
        <p:txBody>
          <a:bodyPr wrap="none" rtlCol="0">
            <a:spAutoFit/>
          </a:bodyPr>
          <a:lstStyle/>
          <a:p>
            <a:r>
              <a:rPr lang="en-US" b="1"/>
              <a:t>SVC</a:t>
            </a:r>
          </a:p>
        </p:txBody>
      </p:sp>
      <p:sp>
        <p:nvSpPr>
          <p:cNvPr id="33" name="TextBox 32">
            <a:extLst>
              <a:ext uri="{FF2B5EF4-FFF2-40B4-BE49-F238E27FC236}">
                <a16:creationId xmlns:a16="http://schemas.microsoft.com/office/drawing/2014/main" id="{3942D07B-A793-4D72-8B39-B2B2891A617D}"/>
              </a:ext>
            </a:extLst>
          </p:cNvPr>
          <p:cNvSpPr txBox="1"/>
          <p:nvPr/>
        </p:nvSpPr>
        <p:spPr>
          <a:xfrm>
            <a:off x="1742535" y="4103365"/>
            <a:ext cx="652936" cy="369332"/>
          </a:xfrm>
          <a:prstGeom prst="rect">
            <a:avLst/>
          </a:prstGeom>
          <a:noFill/>
        </p:spPr>
        <p:txBody>
          <a:bodyPr wrap="none" rtlCol="0">
            <a:spAutoFit/>
          </a:bodyPr>
          <a:lstStyle/>
          <a:p>
            <a:r>
              <a:rPr lang="en-US"/>
              <a:t>False</a:t>
            </a:r>
          </a:p>
        </p:txBody>
      </p:sp>
      <p:sp>
        <p:nvSpPr>
          <p:cNvPr id="34" name="TextBox 33">
            <a:extLst>
              <a:ext uri="{FF2B5EF4-FFF2-40B4-BE49-F238E27FC236}">
                <a16:creationId xmlns:a16="http://schemas.microsoft.com/office/drawing/2014/main" id="{C609E4E9-FEDF-4381-98F0-A61DB7A9D52D}"/>
              </a:ext>
            </a:extLst>
          </p:cNvPr>
          <p:cNvSpPr txBox="1"/>
          <p:nvPr/>
        </p:nvSpPr>
        <p:spPr>
          <a:xfrm>
            <a:off x="3913267" y="4103365"/>
            <a:ext cx="599972" cy="369332"/>
          </a:xfrm>
          <a:prstGeom prst="rect">
            <a:avLst/>
          </a:prstGeom>
          <a:noFill/>
        </p:spPr>
        <p:txBody>
          <a:bodyPr wrap="none" rtlCol="0">
            <a:spAutoFit/>
          </a:bodyPr>
          <a:lstStyle/>
          <a:p>
            <a:r>
              <a:rPr lang="en-US"/>
              <a:t>True</a:t>
            </a:r>
          </a:p>
        </p:txBody>
      </p:sp>
      <p:sp>
        <p:nvSpPr>
          <p:cNvPr id="35" name="TextBox 34">
            <a:extLst>
              <a:ext uri="{FF2B5EF4-FFF2-40B4-BE49-F238E27FC236}">
                <a16:creationId xmlns:a16="http://schemas.microsoft.com/office/drawing/2014/main" id="{8929B3F9-F72F-4E04-AE80-D7B9324F657E}"/>
              </a:ext>
            </a:extLst>
          </p:cNvPr>
          <p:cNvSpPr txBox="1"/>
          <p:nvPr/>
        </p:nvSpPr>
        <p:spPr>
          <a:xfrm>
            <a:off x="215660" y="4653192"/>
            <a:ext cx="652936" cy="369332"/>
          </a:xfrm>
          <a:prstGeom prst="rect">
            <a:avLst/>
          </a:prstGeom>
          <a:noFill/>
        </p:spPr>
        <p:txBody>
          <a:bodyPr wrap="none" rtlCol="0">
            <a:spAutoFit/>
          </a:bodyPr>
          <a:lstStyle/>
          <a:p>
            <a:r>
              <a:rPr lang="en-US"/>
              <a:t>False</a:t>
            </a:r>
          </a:p>
        </p:txBody>
      </p:sp>
      <p:sp>
        <p:nvSpPr>
          <p:cNvPr id="36" name="TextBox 35">
            <a:extLst>
              <a:ext uri="{FF2B5EF4-FFF2-40B4-BE49-F238E27FC236}">
                <a16:creationId xmlns:a16="http://schemas.microsoft.com/office/drawing/2014/main" id="{DE130BD1-D33D-4868-88A1-EF568A7D86D1}"/>
              </a:ext>
            </a:extLst>
          </p:cNvPr>
          <p:cNvSpPr txBox="1"/>
          <p:nvPr/>
        </p:nvSpPr>
        <p:spPr>
          <a:xfrm>
            <a:off x="215660" y="5641416"/>
            <a:ext cx="599972" cy="369332"/>
          </a:xfrm>
          <a:prstGeom prst="rect">
            <a:avLst/>
          </a:prstGeom>
          <a:noFill/>
        </p:spPr>
        <p:txBody>
          <a:bodyPr wrap="none" rtlCol="0">
            <a:spAutoFit/>
          </a:bodyPr>
          <a:lstStyle/>
          <a:p>
            <a:r>
              <a:rPr lang="en-US"/>
              <a:t>True</a:t>
            </a:r>
          </a:p>
        </p:txBody>
      </p:sp>
      <p:sp>
        <p:nvSpPr>
          <p:cNvPr id="37" name="TextBox 36">
            <a:extLst>
              <a:ext uri="{FF2B5EF4-FFF2-40B4-BE49-F238E27FC236}">
                <a16:creationId xmlns:a16="http://schemas.microsoft.com/office/drawing/2014/main" id="{0DE02930-4856-4587-A5C2-CDCD956E1992}"/>
              </a:ext>
            </a:extLst>
          </p:cNvPr>
          <p:cNvSpPr txBox="1"/>
          <p:nvPr/>
        </p:nvSpPr>
        <p:spPr>
          <a:xfrm>
            <a:off x="2226969" y="6231840"/>
            <a:ext cx="1829412" cy="369332"/>
          </a:xfrm>
          <a:prstGeom prst="rect">
            <a:avLst/>
          </a:prstGeom>
          <a:noFill/>
        </p:spPr>
        <p:txBody>
          <a:bodyPr wrap="none" rtlCol="0">
            <a:spAutoFit/>
          </a:bodyPr>
          <a:lstStyle/>
          <a:p>
            <a:r>
              <a:rPr lang="en-US"/>
              <a:t>Accuracy: 71.61%</a:t>
            </a:r>
          </a:p>
        </p:txBody>
      </p:sp>
      <p:graphicFrame>
        <p:nvGraphicFramePr>
          <p:cNvPr id="38" name="Table 5">
            <a:extLst>
              <a:ext uri="{FF2B5EF4-FFF2-40B4-BE49-F238E27FC236}">
                <a16:creationId xmlns:a16="http://schemas.microsoft.com/office/drawing/2014/main" id="{ECE442CE-F140-49CD-9D74-E813EE2E55E0}"/>
              </a:ext>
            </a:extLst>
          </p:cNvPr>
          <p:cNvGraphicFramePr>
            <a:graphicFrameLocks noGrp="1"/>
          </p:cNvGraphicFramePr>
          <p:nvPr/>
        </p:nvGraphicFramePr>
        <p:xfrm>
          <a:off x="7111290" y="4485930"/>
          <a:ext cx="4206743" cy="1660878"/>
        </p:xfrm>
        <a:graphic>
          <a:graphicData uri="http://schemas.openxmlformats.org/drawingml/2006/table">
            <a:tbl>
              <a:tblPr firstRow="1" bandRow="1">
                <a:tableStyleId>{5C22544A-7EE6-4342-B048-85BDC9FD1C3A}</a:tableStyleId>
              </a:tblPr>
              <a:tblGrid>
                <a:gridCol w="2059210">
                  <a:extLst>
                    <a:ext uri="{9D8B030D-6E8A-4147-A177-3AD203B41FA5}">
                      <a16:colId xmlns:a16="http://schemas.microsoft.com/office/drawing/2014/main" val="172103710"/>
                    </a:ext>
                  </a:extLst>
                </a:gridCol>
                <a:gridCol w="2147533">
                  <a:extLst>
                    <a:ext uri="{9D8B030D-6E8A-4147-A177-3AD203B41FA5}">
                      <a16:colId xmlns:a16="http://schemas.microsoft.com/office/drawing/2014/main" val="1754154920"/>
                    </a:ext>
                  </a:extLst>
                </a:gridCol>
              </a:tblGrid>
              <a:tr h="830439">
                <a:tc>
                  <a:txBody>
                    <a:bodyPr/>
                    <a:lstStyle/>
                    <a:p>
                      <a:pPr algn="ctr"/>
                      <a:r>
                        <a:rPr lang="en-US">
                          <a:solidFill>
                            <a:schemeClr val="tx1"/>
                          </a:solidFill>
                        </a:rPr>
                        <a:t>5,899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4,096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3536234"/>
                  </a:ext>
                </a:extLst>
              </a:tr>
              <a:tr h="830439">
                <a:tc>
                  <a:txBody>
                    <a:bodyPr/>
                    <a:lstStyle/>
                    <a:p>
                      <a:pPr algn="ctr"/>
                      <a:r>
                        <a:rPr lang="en-US">
                          <a:solidFill>
                            <a:schemeClr val="tx1"/>
                          </a:solidFill>
                        </a:rPr>
                        <a:t>2,735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solidFill>
                            <a:schemeClr val="tx1"/>
                          </a:solidFill>
                        </a:rPr>
                        <a:t>11,937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5206174"/>
                  </a:ext>
                </a:extLst>
              </a:tr>
            </a:tbl>
          </a:graphicData>
        </a:graphic>
      </p:graphicFrame>
      <p:sp>
        <p:nvSpPr>
          <p:cNvPr id="39" name="TextBox 38">
            <a:extLst>
              <a:ext uri="{FF2B5EF4-FFF2-40B4-BE49-F238E27FC236}">
                <a16:creationId xmlns:a16="http://schemas.microsoft.com/office/drawing/2014/main" id="{5963D2FF-F101-4943-8127-7B2C6A32C22D}"/>
              </a:ext>
            </a:extLst>
          </p:cNvPr>
          <p:cNvSpPr txBox="1"/>
          <p:nvPr/>
        </p:nvSpPr>
        <p:spPr>
          <a:xfrm>
            <a:off x="8837899" y="3752695"/>
            <a:ext cx="628698" cy="369332"/>
          </a:xfrm>
          <a:prstGeom prst="rect">
            <a:avLst/>
          </a:prstGeom>
          <a:noFill/>
        </p:spPr>
        <p:txBody>
          <a:bodyPr wrap="none" rtlCol="0">
            <a:spAutoFit/>
          </a:bodyPr>
          <a:lstStyle/>
          <a:p>
            <a:r>
              <a:rPr lang="en-US" b="1"/>
              <a:t>ANN</a:t>
            </a:r>
          </a:p>
        </p:txBody>
      </p:sp>
      <p:sp>
        <p:nvSpPr>
          <p:cNvPr id="40" name="TextBox 39">
            <a:extLst>
              <a:ext uri="{FF2B5EF4-FFF2-40B4-BE49-F238E27FC236}">
                <a16:creationId xmlns:a16="http://schemas.microsoft.com/office/drawing/2014/main" id="{FFB2FDDC-D5AC-4D97-AED2-B66C3AA67158}"/>
              </a:ext>
            </a:extLst>
          </p:cNvPr>
          <p:cNvSpPr txBox="1"/>
          <p:nvPr/>
        </p:nvSpPr>
        <p:spPr>
          <a:xfrm>
            <a:off x="7830950" y="4103365"/>
            <a:ext cx="652936" cy="369332"/>
          </a:xfrm>
          <a:prstGeom prst="rect">
            <a:avLst/>
          </a:prstGeom>
          <a:noFill/>
        </p:spPr>
        <p:txBody>
          <a:bodyPr wrap="none" rtlCol="0">
            <a:spAutoFit/>
          </a:bodyPr>
          <a:lstStyle/>
          <a:p>
            <a:r>
              <a:rPr lang="en-US"/>
              <a:t>False</a:t>
            </a:r>
          </a:p>
        </p:txBody>
      </p:sp>
      <p:sp>
        <p:nvSpPr>
          <p:cNvPr id="41" name="TextBox 40">
            <a:extLst>
              <a:ext uri="{FF2B5EF4-FFF2-40B4-BE49-F238E27FC236}">
                <a16:creationId xmlns:a16="http://schemas.microsoft.com/office/drawing/2014/main" id="{C482020C-7B2E-4467-998D-0D511A040E4B}"/>
              </a:ext>
            </a:extLst>
          </p:cNvPr>
          <p:cNvSpPr txBox="1"/>
          <p:nvPr/>
        </p:nvSpPr>
        <p:spPr>
          <a:xfrm>
            <a:off x="10001682" y="4103365"/>
            <a:ext cx="599972" cy="369332"/>
          </a:xfrm>
          <a:prstGeom prst="rect">
            <a:avLst/>
          </a:prstGeom>
          <a:noFill/>
        </p:spPr>
        <p:txBody>
          <a:bodyPr wrap="none" rtlCol="0">
            <a:spAutoFit/>
          </a:bodyPr>
          <a:lstStyle/>
          <a:p>
            <a:r>
              <a:rPr lang="en-US"/>
              <a:t>True</a:t>
            </a:r>
          </a:p>
        </p:txBody>
      </p:sp>
      <p:sp>
        <p:nvSpPr>
          <p:cNvPr id="44" name="TextBox 43">
            <a:extLst>
              <a:ext uri="{FF2B5EF4-FFF2-40B4-BE49-F238E27FC236}">
                <a16:creationId xmlns:a16="http://schemas.microsoft.com/office/drawing/2014/main" id="{6E16A92E-E85E-4D73-928C-1EAF654912A9}"/>
              </a:ext>
            </a:extLst>
          </p:cNvPr>
          <p:cNvSpPr txBox="1"/>
          <p:nvPr/>
        </p:nvSpPr>
        <p:spPr>
          <a:xfrm>
            <a:off x="8315384" y="6231840"/>
            <a:ext cx="1829412" cy="369332"/>
          </a:xfrm>
          <a:prstGeom prst="rect">
            <a:avLst/>
          </a:prstGeom>
          <a:noFill/>
        </p:spPr>
        <p:txBody>
          <a:bodyPr wrap="none" rtlCol="0">
            <a:spAutoFit/>
          </a:bodyPr>
          <a:lstStyle/>
          <a:p>
            <a:r>
              <a:rPr lang="en-US"/>
              <a:t>Accuracy: 72.31%</a:t>
            </a:r>
          </a:p>
        </p:txBody>
      </p:sp>
      <p:sp>
        <p:nvSpPr>
          <p:cNvPr id="45" name="TextBox 44">
            <a:extLst>
              <a:ext uri="{FF2B5EF4-FFF2-40B4-BE49-F238E27FC236}">
                <a16:creationId xmlns:a16="http://schemas.microsoft.com/office/drawing/2014/main" id="{C5E7AE5E-88FF-400B-87C3-DC26D2829A0B}"/>
              </a:ext>
            </a:extLst>
          </p:cNvPr>
          <p:cNvSpPr txBox="1"/>
          <p:nvPr/>
        </p:nvSpPr>
        <p:spPr>
          <a:xfrm>
            <a:off x="6304075" y="1611689"/>
            <a:ext cx="652936" cy="369332"/>
          </a:xfrm>
          <a:prstGeom prst="rect">
            <a:avLst/>
          </a:prstGeom>
          <a:noFill/>
        </p:spPr>
        <p:txBody>
          <a:bodyPr wrap="none" rtlCol="0">
            <a:spAutoFit/>
          </a:bodyPr>
          <a:lstStyle/>
          <a:p>
            <a:r>
              <a:rPr lang="en-US"/>
              <a:t>False</a:t>
            </a:r>
          </a:p>
        </p:txBody>
      </p:sp>
      <p:sp>
        <p:nvSpPr>
          <p:cNvPr id="46" name="TextBox 45">
            <a:extLst>
              <a:ext uri="{FF2B5EF4-FFF2-40B4-BE49-F238E27FC236}">
                <a16:creationId xmlns:a16="http://schemas.microsoft.com/office/drawing/2014/main" id="{1D17D07F-33C1-46D7-96A5-35F8C96435EC}"/>
              </a:ext>
            </a:extLst>
          </p:cNvPr>
          <p:cNvSpPr txBox="1"/>
          <p:nvPr/>
        </p:nvSpPr>
        <p:spPr>
          <a:xfrm>
            <a:off x="6304075" y="2599913"/>
            <a:ext cx="599972" cy="369332"/>
          </a:xfrm>
          <a:prstGeom prst="rect">
            <a:avLst/>
          </a:prstGeom>
          <a:noFill/>
        </p:spPr>
        <p:txBody>
          <a:bodyPr wrap="none" rtlCol="0">
            <a:spAutoFit/>
          </a:bodyPr>
          <a:lstStyle/>
          <a:p>
            <a:r>
              <a:rPr lang="en-US"/>
              <a:t>True</a:t>
            </a:r>
          </a:p>
        </p:txBody>
      </p:sp>
      <p:sp>
        <p:nvSpPr>
          <p:cNvPr id="47" name="TextBox 46">
            <a:extLst>
              <a:ext uri="{FF2B5EF4-FFF2-40B4-BE49-F238E27FC236}">
                <a16:creationId xmlns:a16="http://schemas.microsoft.com/office/drawing/2014/main" id="{7A0DE00D-5328-42A5-942F-DB78DD48F9B3}"/>
              </a:ext>
            </a:extLst>
          </p:cNvPr>
          <p:cNvSpPr txBox="1"/>
          <p:nvPr/>
        </p:nvSpPr>
        <p:spPr>
          <a:xfrm>
            <a:off x="6304075" y="4653192"/>
            <a:ext cx="652936" cy="369332"/>
          </a:xfrm>
          <a:prstGeom prst="rect">
            <a:avLst/>
          </a:prstGeom>
          <a:noFill/>
        </p:spPr>
        <p:txBody>
          <a:bodyPr wrap="none" rtlCol="0">
            <a:spAutoFit/>
          </a:bodyPr>
          <a:lstStyle/>
          <a:p>
            <a:r>
              <a:rPr lang="en-US"/>
              <a:t>False</a:t>
            </a:r>
          </a:p>
        </p:txBody>
      </p:sp>
      <p:sp>
        <p:nvSpPr>
          <p:cNvPr id="48" name="TextBox 47">
            <a:extLst>
              <a:ext uri="{FF2B5EF4-FFF2-40B4-BE49-F238E27FC236}">
                <a16:creationId xmlns:a16="http://schemas.microsoft.com/office/drawing/2014/main" id="{E8151913-4BDB-4A93-94D0-E22D43D86B80}"/>
              </a:ext>
            </a:extLst>
          </p:cNvPr>
          <p:cNvSpPr txBox="1"/>
          <p:nvPr/>
        </p:nvSpPr>
        <p:spPr>
          <a:xfrm>
            <a:off x="6304075" y="5641416"/>
            <a:ext cx="599972" cy="369332"/>
          </a:xfrm>
          <a:prstGeom prst="rect">
            <a:avLst/>
          </a:prstGeom>
          <a:noFill/>
        </p:spPr>
        <p:txBody>
          <a:bodyPr wrap="none" rtlCol="0">
            <a:spAutoFit/>
          </a:bodyPr>
          <a:lstStyle/>
          <a:p>
            <a:r>
              <a:rPr lang="en-US"/>
              <a:t>True</a:t>
            </a:r>
          </a:p>
        </p:txBody>
      </p:sp>
      <p:sp>
        <p:nvSpPr>
          <p:cNvPr id="42" name="TextBox 41">
            <a:extLst>
              <a:ext uri="{FF2B5EF4-FFF2-40B4-BE49-F238E27FC236}">
                <a16:creationId xmlns:a16="http://schemas.microsoft.com/office/drawing/2014/main" id="{06C0492D-837B-4201-AB1D-53637AFEE997}"/>
              </a:ext>
            </a:extLst>
          </p:cNvPr>
          <p:cNvSpPr txBox="1"/>
          <p:nvPr/>
        </p:nvSpPr>
        <p:spPr>
          <a:xfrm>
            <a:off x="9707474" y="6519445"/>
            <a:ext cx="2484526" cy="307777"/>
          </a:xfrm>
          <a:prstGeom prst="rect">
            <a:avLst/>
          </a:prstGeom>
          <a:noFill/>
        </p:spPr>
        <p:txBody>
          <a:bodyPr wrap="none" rtlCol="0">
            <a:spAutoFit/>
          </a:bodyPr>
          <a:lstStyle/>
          <a:p>
            <a:r>
              <a:rPr lang="en-US" sz="1400" dirty="0"/>
              <a:t>*From Team 1 Final Presentation</a:t>
            </a:r>
          </a:p>
        </p:txBody>
      </p:sp>
    </p:spTree>
    <p:extLst>
      <p:ext uri="{BB962C8B-B14F-4D97-AF65-F5344CB8AC3E}">
        <p14:creationId xmlns:p14="http://schemas.microsoft.com/office/powerpoint/2010/main" val="2032699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95533A83-D53B-48CD-A7BB-0A226CA95D91}"/>
              </a:ext>
            </a:extLst>
          </p:cNvPr>
          <p:cNvGraphicFramePr>
            <a:graphicFrameLocks noGrp="1"/>
          </p:cNvGraphicFramePr>
          <p:nvPr/>
        </p:nvGraphicFramePr>
        <p:xfrm>
          <a:off x="1022875" y="1444426"/>
          <a:ext cx="4206743" cy="1660878"/>
        </p:xfrm>
        <a:graphic>
          <a:graphicData uri="http://schemas.openxmlformats.org/drawingml/2006/table">
            <a:tbl>
              <a:tblPr firstRow="1" bandRow="1">
                <a:tableStyleId>{5C22544A-7EE6-4342-B048-85BDC9FD1C3A}</a:tableStyleId>
              </a:tblPr>
              <a:tblGrid>
                <a:gridCol w="2059209">
                  <a:extLst>
                    <a:ext uri="{9D8B030D-6E8A-4147-A177-3AD203B41FA5}">
                      <a16:colId xmlns:a16="http://schemas.microsoft.com/office/drawing/2014/main" val="172103710"/>
                    </a:ext>
                  </a:extLst>
                </a:gridCol>
                <a:gridCol w="2147534">
                  <a:extLst>
                    <a:ext uri="{9D8B030D-6E8A-4147-A177-3AD203B41FA5}">
                      <a16:colId xmlns:a16="http://schemas.microsoft.com/office/drawing/2014/main" val="1754154920"/>
                    </a:ext>
                  </a:extLst>
                </a:gridCol>
              </a:tblGrid>
              <a:tr h="830439">
                <a:tc>
                  <a:txBody>
                    <a:bodyPr/>
                    <a:lstStyle/>
                    <a:p>
                      <a:pPr algn="ctr"/>
                      <a:r>
                        <a:rPr lang="en-US">
                          <a:solidFill>
                            <a:schemeClr val="tx1"/>
                          </a:solidFill>
                        </a:rPr>
                        <a:t>7,013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2,982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3536234"/>
                  </a:ext>
                </a:extLst>
              </a:tr>
              <a:tr h="830439">
                <a:tc>
                  <a:txBody>
                    <a:bodyPr/>
                    <a:lstStyle/>
                    <a:p>
                      <a:pPr algn="ctr"/>
                      <a:r>
                        <a:rPr lang="en-US">
                          <a:solidFill>
                            <a:schemeClr val="tx1"/>
                          </a:solidFill>
                        </a:rPr>
                        <a:t>2,149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solidFill>
                            <a:schemeClr val="tx1"/>
                          </a:solidFill>
                        </a:rPr>
                        <a:t>12,523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5206174"/>
                  </a:ext>
                </a:extLst>
              </a:tr>
            </a:tbl>
          </a:graphicData>
        </a:graphic>
      </p:graphicFrame>
      <p:sp>
        <p:nvSpPr>
          <p:cNvPr id="2" name="TextBox 1">
            <a:extLst>
              <a:ext uri="{FF2B5EF4-FFF2-40B4-BE49-F238E27FC236}">
                <a16:creationId xmlns:a16="http://schemas.microsoft.com/office/drawing/2014/main" id="{D48AB5D8-C78F-EB45-A356-86B66E496093}"/>
              </a:ext>
            </a:extLst>
          </p:cNvPr>
          <p:cNvSpPr txBox="1"/>
          <p:nvPr/>
        </p:nvSpPr>
        <p:spPr>
          <a:xfrm>
            <a:off x="2262394" y="711192"/>
            <a:ext cx="1629036" cy="369332"/>
          </a:xfrm>
          <a:prstGeom prst="rect">
            <a:avLst/>
          </a:prstGeom>
          <a:noFill/>
        </p:spPr>
        <p:txBody>
          <a:bodyPr wrap="none" rtlCol="0">
            <a:spAutoFit/>
          </a:bodyPr>
          <a:lstStyle/>
          <a:p>
            <a:r>
              <a:rPr lang="en-US" b="1"/>
              <a:t>Random Forest</a:t>
            </a:r>
          </a:p>
        </p:txBody>
      </p:sp>
      <p:sp>
        <p:nvSpPr>
          <p:cNvPr id="3" name="TextBox 2">
            <a:extLst>
              <a:ext uri="{FF2B5EF4-FFF2-40B4-BE49-F238E27FC236}">
                <a16:creationId xmlns:a16="http://schemas.microsoft.com/office/drawing/2014/main" id="{52816B4C-9D79-554B-9E24-F0516BA2FEB7}"/>
              </a:ext>
            </a:extLst>
          </p:cNvPr>
          <p:cNvSpPr txBox="1"/>
          <p:nvPr/>
        </p:nvSpPr>
        <p:spPr>
          <a:xfrm>
            <a:off x="1742535" y="1071193"/>
            <a:ext cx="652936" cy="369332"/>
          </a:xfrm>
          <a:prstGeom prst="rect">
            <a:avLst/>
          </a:prstGeom>
          <a:noFill/>
        </p:spPr>
        <p:txBody>
          <a:bodyPr wrap="none" rtlCol="0">
            <a:spAutoFit/>
          </a:bodyPr>
          <a:lstStyle/>
          <a:p>
            <a:r>
              <a:rPr lang="en-US"/>
              <a:t>False</a:t>
            </a:r>
          </a:p>
        </p:txBody>
      </p:sp>
      <p:sp>
        <p:nvSpPr>
          <p:cNvPr id="4" name="TextBox 3">
            <a:extLst>
              <a:ext uri="{FF2B5EF4-FFF2-40B4-BE49-F238E27FC236}">
                <a16:creationId xmlns:a16="http://schemas.microsoft.com/office/drawing/2014/main" id="{8CA4AD7B-5447-A74D-89A9-893D35BE4C0C}"/>
              </a:ext>
            </a:extLst>
          </p:cNvPr>
          <p:cNvSpPr txBox="1"/>
          <p:nvPr/>
        </p:nvSpPr>
        <p:spPr>
          <a:xfrm>
            <a:off x="3913267" y="1071193"/>
            <a:ext cx="599972" cy="369332"/>
          </a:xfrm>
          <a:prstGeom prst="rect">
            <a:avLst/>
          </a:prstGeom>
          <a:noFill/>
        </p:spPr>
        <p:txBody>
          <a:bodyPr wrap="none" rtlCol="0">
            <a:spAutoFit/>
          </a:bodyPr>
          <a:lstStyle/>
          <a:p>
            <a:r>
              <a:rPr lang="en-US"/>
              <a:t>True</a:t>
            </a:r>
          </a:p>
        </p:txBody>
      </p:sp>
      <p:sp>
        <p:nvSpPr>
          <p:cNvPr id="6" name="TextBox 5">
            <a:extLst>
              <a:ext uri="{FF2B5EF4-FFF2-40B4-BE49-F238E27FC236}">
                <a16:creationId xmlns:a16="http://schemas.microsoft.com/office/drawing/2014/main" id="{35D8301E-AFE5-0443-9405-343CAB09A5FC}"/>
              </a:ext>
            </a:extLst>
          </p:cNvPr>
          <p:cNvSpPr txBox="1"/>
          <p:nvPr/>
        </p:nvSpPr>
        <p:spPr>
          <a:xfrm>
            <a:off x="215660" y="1611689"/>
            <a:ext cx="652936" cy="369332"/>
          </a:xfrm>
          <a:prstGeom prst="rect">
            <a:avLst/>
          </a:prstGeom>
          <a:noFill/>
        </p:spPr>
        <p:txBody>
          <a:bodyPr wrap="none" rtlCol="0">
            <a:spAutoFit/>
          </a:bodyPr>
          <a:lstStyle/>
          <a:p>
            <a:r>
              <a:rPr lang="en-US"/>
              <a:t>False</a:t>
            </a:r>
          </a:p>
        </p:txBody>
      </p:sp>
      <p:sp>
        <p:nvSpPr>
          <p:cNvPr id="7" name="TextBox 6">
            <a:extLst>
              <a:ext uri="{FF2B5EF4-FFF2-40B4-BE49-F238E27FC236}">
                <a16:creationId xmlns:a16="http://schemas.microsoft.com/office/drawing/2014/main" id="{FD3C0056-ECA0-1049-A881-039CDF7DD42A}"/>
              </a:ext>
            </a:extLst>
          </p:cNvPr>
          <p:cNvSpPr txBox="1"/>
          <p:nvPr/>
        </p:nvSpPr>
        <p:spPr>
          <a:xfrm>
            <a:off x="215660" y="2599913"/>
            <a:ext cx="599972" cy="369332"/>
          </a:xfrm>
          <a:prstGeom prst="rect">
            <a:avLst/>
          </a:prstGeom>
          <a:noFill/>
        </p:spPr>
        <p:txBody>
          <a:bodyPr wrap="none" rtlCol="0">
            <a:spAutoFit/>
          </a:bodyPr>
          <a:lstStyle/>
          <a:p>
            <a:r>
              <a:rPr lang="en-US"/>
              <a:t>True</a:t>
            </a:r>
          </a:p>
        </p:txBody>
      </p:sp>
      <p:sp>
        <p:nvSpPr>
          <p:cNvPr id="8" name="TextBox 7">
            <a:extLst>
              <a:ext uri="{FF2B5EF4-FFF2-40B4-BE49-F238E27FC236}">
                <a16:creationId xmlns:a16="http://schemas.microsoft.com/office/drawing/2014/main" id="{3DBAEF08-A825-604A-A563-1E539915AAF9}"/>
              </a:ext>
            </a:extLst>
          </p:cNvPr>
          <p:cNvSpPr txBox="1"/>
          <p:nvPr/>
        </p:nvSpPr>
        <p:spPr>
          <a:xfrm>
            <a:off x="4467605" y="336431"/>
            <a:ext cx="4117602" cy="369332"/>
          </a:xfrm>
          <a:prstGeom prst="rect">
            <a:avLst/>
          </a:prstGeom>
          <a:noFill/>
        </p:spPr>
        <p:txBody>
          <a:bodyPr wrap="none" rtlCol="0">
            <a:spAutoFit/>
          </a:bodyPr>
          <a:lstStyle/>
          <a:p>
            <a:r>
              <a:rPr lang="en-US" dirty="0"/>
              <a:t>Team 1: Presence of Coral/Algae (Florida)</a:t>
            </a:r>
          </a:p>
        </p:txBody>
      </p:sp>
      <p:sp>
        <p:nvSpPr>
          <p:cNvPr id="9" name="TextBox 8">
            <a:extLst>
              <a:ext uri="{FF2B5EF4-FFF2-40B4-BE49-F238E27FC236}">
                <a16:creationId xmlns:a16="http://schemas.microsoft.com/office/drawing/2014/main" id="{813DC36B-16BD-344E-91B2-A34B08579D25}"/>
              </a:ext>
            </a:extLst>
          </p:cNvPr>
          <p:cNvSpPr txBox="1"/>
          <p:nvPr/>
        </p:nvSpPr>
        <p:spPr>
          <a:xfrm>
            <a:off x="2226969" y="3190337"/>
            <a:ext cx="1712392" cy="369332"/>
          </a:xfrm>
          <a:prstGeom prst="rect">
            <a:avLst/>
          </a:prstGeom>
          <a:noFill/>
        </p:spPr>
        <p:txBody>
          <a:bodyPr wrap="none" rtlCol="0">
            <a:spAutoFit/>
          </a:bodyPr>
          <a:lstStyle/>
          <a:p>
            <a:r>
              <a:rPr lang="en-US"/>
              <a:t>Accuracy: 79.2%</a:t>
            </a:r>
          </a:p>
        </p:txBody>
      </p:sp>
      <p:graphicFrame>
        <p:nvGraphicFramePr>
          <p:cNvPr id="10" name="Table 5">
            <a:extLst>
              <a:ext uri="{FF2B5EF4-FFF2-40B4-BE49-F238E27FC236}">
                <a16:creationId xmlns:a16="http://schemas.microsoft.com/office/drawing/2014/main" id="{64C5C23D-AD9B-914F-88CF-560029E3C5C9}"/>
              </a:ext>
            </a:extLst>
          </p:cNvPr>
          <p:cNvGraphicFramePr>
            <a:graphicFrameLocks noGrp="1"/>
          </p:cNvGraphicFramePr>
          <p:nvPr/>
        </p:nvGraphicFramePr>
        <p:xfrm>
          <a:off x="7111290" y="1444427"/>
          <a:ext cx="4206743" cy="1660878"/>
        </p:xfrm>
        <a:graphic>
          <a:graphicData uri="http://schemas.openxmlformats.org/drawingml/2006/table">
            <a:tbl>
              <a:tblPr firstRow="1" bandRow="1">
                <a:tableStyleId>{5C22544A-7EE6-4342-B048-85BDC9FD1C3A}</a:tableStyleId>
              </a:tblPr>
              <a:tblGrid>
                <a:gridCol w="2059210">
                  <a:extLst>
                    <a:ext uri="{9D8B030D-6E8A-4147-A177-3AD203B41FA5}">
                      <a16:colId xmlns:a16="http://schemas.microsoft.com/office/drawing/2014/main" val="172103710"/>
                    </a:ext>
                  </a:extLst>
                </a:gridCol>
                <a:gridCol w="2147533">
                  <a:extLst>
                    <a:ext uri="{9D8B030D-6E8A-4147-A177-3AD203B41FA5}">
                      <a16:colId xmlns:a16="http://schemas.microsoft.com/office/drawing/2014/main" val="1754154920"/>
                    </a:ext>
                  </a:extLst>
                </a:gridCol>
              </a:tblGrid>
              <a:tr h="830439">
                <a:tc>
                  <a:txBody>
                    <a:bodyPr/>
                    <a:lstStyle/>
                    <a:p>
                      <a:pPr algn="ctr"/>
                      <a:r>
                        <a:rPr lang="en-US">
                          <a:solidFill>
                            <a:schemeClr val="tx1"/>
                          </a:solidFill>
                        </a:rPr>
                        <a:t>6,832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3,163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3536234"/>
                  </a:ext>
                </a:extLst>
              </a:tr>
              <a:tr h="830439">
                <a:tc>
                  <a:txBody>
                    <a:bodyPr/>
                    <a:lstStyle/>
                    <a:p>
                      <a:pPr algn="ctr"/>
                      <a:r>
                        <a:rPr lang="en-US">
                          <a:solidFill>
                            <a:schemeClr val="tx1"/>
                          </a:solidFill>
                        </a:rPr>
                        <a:t>2,044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solidFill>
                            <a:schemeClr val="tx1"/>
                          </a:solidFill>
                        </a:rPr>
                        <a:t>12,628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5206174"/>
                  </a:ext>
                </a:extLst>
              </a:tr>
            </a:tbl>
          </a:graphicData>
        </a:graphic>
      </p:graphicFrame>
      <p:sp>
        <p:nvSpPr>
          <p:cNvPr id="11" name="TextBox 10">
            <a:extLst>
              <a:ext uri="{FF2B5EF4-FFF2-40B4-BE49-F238E27FC236}">
                <a16:creationId xmlns:a16="http://schemas.microsoft.com/office/drawing/2014/main" id="{3715851E-4E11-AF47-9893-249906BD9286}"/>
              </a:ext>
            </a:extLst>
          </p:cNvPr>
          <p:cNvSpPr txBox="1"/>
          <p:nvPr/>
        </p:nvSpPr>
        <p:spPr>
          <a:xfrm>
            <a:off x="8212746" y="711192"/>
            <a:ext cx="1906484" cy="369332"/>
          </a:xfrm>
          <a:prstGeom prst="rect">
            <a:avLst/>
          </a:prstGeom>
          <a:noFill/>
        </p:spPr>
        <p:txBody>
          <a:bodyPr wrap="none" rtlCol="0">
            <a:spAutoFit/>
          </a:bodyPr>
          <a:lstStyle/>
          <a:p>
            <a:r>
              <a:rPr lang="en-US" b="1" err="1"/>
              <a:t>XGBoost</a:t>
            </a:r>
            <a:r>
              <a:rPr lang="en-US" b="1"/>
              <a:t> Classifier</a:t>
            </a:r>
          </a:p>
        </p:txBody>
      </p:sp>
      <p:sp>
        <p:nvSpPr>
          <p:cNvPr id="12" name="TextBox 11">
            <a:extLst>
              <a:ext uri="{FF2B5EF4-FFF2-40B4-BE49-F238E27FC236}">
                <a16:creationId xmlns:a16="http://schemas.microsoft.com/office/drawing/2014/main" id="{63AA15E7-4257-DF45-94C3-524C0F50E69D}"/>
              </a:ext>
            </a:extLst>
          </p:cNvPr>
          <p:cNvSpPr txBox="1"/>
          <p:nvPr/>
        </p:nvSpPr>
        <p:spPr>
          <a:xfrm>
            <a:off x="7830950" y="1071193"/>
            <a:ext cx="652936" cy="369332"/>
          </a:xfrm>
          <a:prstGeom prst="rect">
            <a:avLst/>
          </a:prstGeom>
          <a:noFill/>
        </p:spPr>
        <p:txBody>
          <a:bodyPr wrap="none" rtlCol="0">
            <a:spAutoFit/>
          </a:bodyPr>
          <a:lstStyle/>
          <a:p>
            <a:r>
              <a:rPr lang="en-US"/>
              <a:t>False</a:t>
            </a:r>
          </a:p>
        </p:txBody>
      </p:sp>
      <p:sp>
        <p:nvSpPr>
          <p:cNvPr id="13" name="TextBox 12">
            <a:extLst>
              <a:ext uri="{FF2B5EF4-FFF2-40B4-BE49-F238E27FC236}">
                <a16:creationId xmlns:a16="http://schemas.microsoft.com/office/drawing/2014/main" id="{52D98176-9AE9-B94E-9287-0585ECF88B9B}"/>
              </a:ext>
            </a:extLst>
          </p:cNvPr>
          <p:cNvSpPr txBox="1"/>
          <p:nvPr/>
        </p:nvSpPr>
        <p:spPr>
          <a:xfrm>
            <a:off x="10001682" y="1071193"/>
            <a:ext cx="599972" cy="369332"/>
          </a:xfrm>
          <a:prstGeom prst="rect">
            <a:avLst/>
          </a:prstGeom>
          <a:noFill/>
        </p:spPr>
        <p:txBody>
          <a:bodyPr wrap="none" rtlCol="0">
            <a:spAutoFit/>
          </a:bodyPr>
          <a:lstStyle/>
          <a:p>
            <a:r>
              <a:rPr lang="en-US"/>
              <a:t>True</a:t>
            </a:r>
          </a:p>
        </p:txBody>
      </p:sp>
      <p:sp>
        <p:nvSpPr>
          <p:cNvPr id="14" name="TextBox 13">
            <a:extLst>
              <a:ext uri="{FF2B5EF4-FFF2-40B4-BE49-F238E27FC236}">
                <a16:creationId xmlns:a16="http://schemas.microsoft.com/office/drawing/2014/main" id="{3BA82FD9-661B-7447-8B78-551577B7CC1B}"/>
              </a:ext>
            </a:extLst>
          </p:cNvPr>
          <p:cNvSpPr txBox="1"/>
          <p:nvPr/>
        </p:nvSpPr>
        <p:spPr>
          <a:xfrm>
            <a:off x="6304075" y="1611689"/>
            <a:ext cx="652936" cy="369332"/>
          </a:xfrm>
          <a:prstGeom prst="rect">
            <a:avLst/>
          </a:prstGeom>
          <a:noFill/>
        </p:spPr>
        <p:txBody>
          <a:bodyPr wrap="none" rtlCol="0">
            <a:spAutoFit/>
          </a:bodyPr>
          <a:lstStyle/>
          <a:p>
            <a:r>
              <a:rPr lang="en-US"/>
              <a:t>False</a:t>
            </a:r>
          </a:p>
        </p:txBody>
      </p:sp>
      <p:sp>
        <p:nvSpPr>
          <p:cNvPr id="15" name="TextBox 14">
            <a:extLst>
              <a:ext uri="{FF2B5EF4-FFF2-40B4-BE49-F238E27FC236}">
                <a16:creationId xmlns:a16="http://schemas.microsoft.com/office/drawing/2014/main" id="{B91C4D5A-5865-064A-B76E-2C6137723715}"/>
              </a:ext>
            </a:extLst>
          </p:cNvPr>
          <p:cNvSpPr txBox="1"/>
          <p:nvPr/>
        </p:nvSpPr>
        <p:spPr>
          <a:xfrm>
            <a:off x="6304075" y="2599913"/>
            <a:ext cx="599972" cy="369332"/>
          </a:xfrm>
          <a:prstGeom prst="rect">
            <a:avLst/>
          </a:prstGeom>
          <a:noFill/>
        </p:spPr>
        <p:txBody>
          <a:bodyPr wrap="none" rtlCol="0">
            <a:spAutoFit/>
          </a:bodyPr>
          <a:lstStyle/>
          <a:p>
            <a:r>
              <a:rPr lang="en-US"/>
              <a:t>True</a:t>
            </a:r>
          </a:p>
        </p:txBody>
      </p:sp>
      <p:sp>
        <p:nvSpPr>
          <p:cNvPr id="16" name="TextBox 15">
            <a:extLst>
              <a:ext uri="{FF2B5EF4-FFF2-40B4-BE49-F238E27FC236}">
                <a16:creationId xmlns:a16="http://schemas.microsoft.com/office/drawing/2014/main" id="{BF77AD34-F73E-A243-8778-0482EA45310B}"/>
              </a:ext>
            </a:extLst>
          </p:cNvPr>
          <p:cNvSpPr txBox="1"/>
          <p:nvPr/>
        </p:nvSpPr>
        <p:spPr>
          <a:xfrm>
            <a:off x="8315384" y="3190337"/>
            <a:ext cx="1712392" cy="369332"/>
          </a:xfrm>
          <a:prstGeom prst="rect">
            <a:avLst/>
          </a:prstGeom>
          <a:noFill/>
        </p:spPr>
        <p:txBody>
          <a:bodyPr wrap="none" rtlCol="0">
            <a:spAutoFit/>
          </a:bodyPr>
          <a:lstStyle/>
          <a:p>
            <a:r>
              <a:rPr lang="en-US"/>
              <a:t>Accuracy: 78.9%</a:t>
            </a:r>
          </a:p>
        </p:txBody>
      </p:sp>
      <p:graphicFrame>
        <p:nvGraphicFramePr>
          <p:cNvPr id="31" name="Table 5">
            <a:extLst>
              <a:ext uri="{FF2B5EF4-FFF2-40B4-BE49-F238E27FC236}">
                <a16:creationId xmlns:a16="http://schemas.microsoft.com/office/drawing/2014/main" id="{ED648436-8805-4EFE-9D1C-BD359F01AD36}"/>
              </a:ext>
            </a:extLst>
          </p:cNvPr>
          <p:cNvGraphicFramePr>
            <a:graphicFrameLocks noGrp="1"/>
          </p:cNvGraphicFramePr>
          <p:nvPr/>
        </p:nvGraphicFramePr>
        <p:xfrm>
          <a:off x="1022875" y="4485929"/>
          <a:ext cx="4206743" cy="1660878"/>
        </p:xfrm>
        <a:graphic>
          <a:graphicData uri="http://schemas.openxmlformats.org/drawingml/2006/table">
            <a:tbl>
              <a:tblPr firstRow="1" bandRow="1">
                <a:tableStyleId>{5C22544A-7EE6-4342-B048-85BDC9FD1C3A}</a:tableStyleId>
              </a:tblPr>
              <a:tblGrid>
                <a:gridCol w="2059209">
                  <a:extLst>
                    <a:ext uri="{9D8B030D-6E8A-4147-A177-3AD203B41FA5}">
                      <a16:colId xmlns:a16="http://schemas.microsoft.com/office/drawing/2014/main" val="172103710"/>
                    </a:ext>
                  </a:extLst>
                </a:gridCol>
                <a:gridCol w="2147534">
                  <a:extLst>
                    <a:ext uri="{9D8B030D-6E8A-4147-A177-3AD203B41FA5}">
                      <a16:colId xmlns:a16="http://schemas.microsoft.com/office/drawing/2014/main" val="1754154920"/>
                    </a:ext>
                  </a:extLst>
                </a:gridCol>
              </a:tblGrid>
              <a:tr h="830439">
                <a:tc>
                  <a:txBody>
                    <a:bodyPr/>
                    <a:lstStyle/>
                    <a:p>
                      <a:pPr algn="ctr"/>
                      <a:r>
                        <a:rPr lang="en-US">
                          <a:solidFill>
                            <a:schemeClr val="tx1"/>
                          </a:solidFill>
                        </a:rPr>
                        <a:t>4,547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5,448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3536234"/>
                  </a:ext>
                </a:extLst>
              </a:tr>
              <a:tr h="830439">
                <a:tc>
                  <a:txBody>
                    <a:bodyPr/>
                    <a:lstStyle/>
                    <a:p>
                      <a:pPr algn="ctr"/>
                      <a:r>
                        <a:rPr lang="en-US">
                          <a:solidFill>
                            <a:schemeClr val="tx1"/>
                          </a:solidFill>
                        </a:rPr>
                        <a:t>759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solidFill>
                            <a:schemeClr val="tx1"/>
                          </a:solidFill>
                        </a:rPr>
                        <a:t>13,913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5206174"/>
                  </a:ext>
                </a:extLst>
              </a:tr>
            </a:tbl>
          </a:graphicData>
        </a:graphic>
      </p:graphicFrame>
      <p:sp>
        <p:nvSpPr>
          <p:cNvPr id="32" name="TextBox 31">
            <a:extLst>
              <a:ext uri="{FF2B5EF4-FFF2-40B4-BE49-F238E27FC236}">
                <a16:creationId xmlns:a16="http://schemas.microsoft.com/office/drawing/2014/main" id="{208BA3D5-203A-42DB-A0C9-DE4C92A311D6}"/>
              </a:ext>
            </a:extLst>
          </p:cNvPr>
          <p:cNvSpPr txBox="1"/>
          <p:nvPr/>
        </p:nvSpPr>
        <p:spPr>
          <a:xfrm>
            <a:off x="2812899" y="3752695"/>
            <a:ext cx="545662" cy="369332"/>
          </a:xfrm>
          <a:prstGeom prst="rect">
            <a:avLst/>
          </a:prstGeom>
          <a:noFill/>
        </p:spPr>
        <p:txBody>
          <a:bodyPr wrap="none" rtlCol="0">
            <a:spAutoFit/>
          </a:bodyPr>
          <a:lstStyle/>
          <a:p>
            <a:r>
              <a:rPr lang="en-US" b="1"/>
              <a:t>SVC</a:t>
            </a:r>
          </a:p>
        </p:txBody>
      </p:sp>
      <p:sp>
        <p:nvSpPr>
          <p:cNvPr id="33" name="TextBox 32">
            <a:extLst>
              <a:ext uri="{FF2B5EF4-FFF2-40B4-BE49-F238E27FC236}">
                <a16:creationId xmlns:a16="http://schemas.microsoft.com/office/drawing/2014/main" id="{7C627AE2-C346-425B-9F7C-2D673450AACB}"/>
              </a:ext>
            </a:extLst>
          </p:cNvPr>
          <p:cNvSpPr txBox="1"/>
          <p:nvPr/>
        </p:nvSpPr>
        <p:spPr>
          <a:xfrm>
            <a:off x="1742535" y="4103365"/>
            <a:ext cx="652936" cy="369332"/>
          </a:xfrm>
          <a:prstGeom prst="rect">
            <a:avLst/>
          </a:prstGeom>
          <a:noFill/>
        </p:spPr>
        <p:txBody>
          <a:bodyPr wrap="none" rtlCol="0">
            <a:spAutoFit/>
          </a:bodyPr>
          <a:lstStyle/>
          <a:p>
            <a:r>
              <a:rPr lang="en-US"/>
              <a:t>False</a:t>
            </a:r>
          </a:p>
        </p:txBody>
      </p:sp>
      <p:sp>
        <p:nvSpPr>
          <p:cNvPr id="34" name="TextBox 33">
            <a:extLst>
              <a:ext uri="{FF2B5EF4-FFF2-40B4-BE49-F238E27FC236}">
                <a16:creationId xmlns:a16="http://schemas.microsoft.com/office/drawing/2014/main" id="{C774212F-8EE9-48F5-8A73-B56B35E6F10F}"/>
              </a:ext>
            </a:extLst>
          </p:cNvPr>
          <p:cNvSpPr txBox="1"/>
          <p:nvPr/>
        </p:nvSpPr>
        <p:spPr>
          <a:xfrm>
            <a:off x="3913267" y="4103365"/>
            <a:ext cx="599972" cy="369332"/>
          </a:xfrm>
          <a:prstGeom prst="rect">
            <a:avLst/>
          </a:prstGeom>
          <a:noFill/>
        </p:spPr>
        <p:txBody>
          <a:bodyPr wrap="none" rtlCol="0">
            <a:spAutoFit/>
          </a:bodyPr>
          <a:lstStyle/>
          <a:p>
            <a:r>
              <a:rPr lang="en-US"/>
              <a:t>True</a:t>
            </a:r>
          </a:p>
        </p:txBody>
      </p:sp>
      <p:sp>
        <p:nvSpPr>
          <p:cNvPr id="35" name="TextBox 34">
            <a:extLst>
              <a:ext uri="{FF2B5EF4-FFF2-40B4-BE49-F238E27FC236}">
                <a16:creationId xmlns:a16="http://schemas.microsoft.com/office/drawing/2014/main" id="{B723360C-C1B0-46CC-A68D-DAB5ACA3ADD9}"/>
              </a:ext>
            </a:extLst>
          </p:cNvPr>
          <p:cNvSpPr txBox="1"/>
          <p:nvPr/>
        </p:nvSpPr>
        <p:spPr>
          <a:xfrm>
            <a:off x="215660" y="4653192"/>
            <a:ext cx="652936" cy="369332"/>
          </a:xfrm>
          <a:prstGeom prst="rect">
            <a:avLst/>
          </a:prstGeom>
          <a:noFill/>
        </p:spPr>
        <p:txBody>
          <a:bodyPr wrap="none" rtlCol="0">
            <a:spAutoFit/>
          </a:bodyPr>
          <a:lstStyle/>
          <a:p>
            <a:r>
              <a:rPr lang="en-US"/>
              <a:t>False</a:t>
            </a:r>
          </a:p>
        </p:txBody>
      </p:sp>
      <p:sp>
        <p:nvSpPr>
          <p:cNvPr id="36" name="TextBox 35">
            <a:extLst>
              <a:ext uri="{FF2B5EF4-FFF2-40B4-BE49-F238E27FC236}">
                <a16:creationId xmlns:a16="http://schemas.microsoft.com/office/drawing/2014/main" id="{94FDE500-DECD-477E-B2AC-BFCADCE4EBC0}"/>
              </a:ext>
            </a:extLst>
          </p:cNvPr>
          <p:cNvSpPr txBox="1"/>
          <p:nvPr/>
        </p:nvSpPr>
        <p:spPr>
          <a:xfrm>
            <a:off x="215660" y="5641416"/>
            <a:ext cx="599972" cy="369332"/>
          </a:xfrm>
          <a:prstGeom prst="rect">
            <a:avLst/>
          </a:prstGeom>
          <a:noFill/>
        </p:spPr>
        <p:txBody>
          <a:bodyPr wrap="none" rtlCol="0">
            <a:spAutoFit/>
          </a:bodyPr>
          <a:lstStyle/>
          <a:p>
            <a:r>
              <a:rPr lang="en-US"/>
              <a:t>True</a:t>
            </a:r>
          </a:p>
        </p:txBody>
      </p:sp>
      <p:sp>
        <p:nvSpPr>
          <p:cNvPr id="37" name="TextBox 36">
            <a:extLst>
              <a:ext uri="{FF2B5EF4-FFF2-40B4-BE49-F238E27FC236}">
                <a16:creationId xmlns:a16="http://schemas.microsoft.com/office/drawing/2014/main" id="{904E3AF1-F724-45F4-85AB-28E623376135}"/>
              </a:ext>
            </a:extLst>
          </p:cNvPr>
          <p:cNvSpPr txBox="1"/>
          <p:nvPr/>
        </p:nvSpPr>
        <p:spPr>
          <a:xfrm>
            <a:off x="2226969" y="6231840"/>
            <a:ext cx="1829412" cy="369332"/>
          </a:xfrm>
          <a:prstGeom prst="rect">
            <a:avLst/>
          </a:prstGeom>
          <a:noFill/>
        </p:spPr>
        <p:txBody>
          <a:bodyPr wrap="none" rtlCol="0">
            <a:spAutoFit/>
          </a:bodyPr>
          <a:lstStyle/>
          <a:p>
            <a:r>
              <a:rPr lang="en-US"/>
              <a:t>Accuracy: 74.84%</a:t>
            </a:r>
          </a:p>
        </p:txBody>
      </p:sp>
      <p:graphicFrame>
        <p:nvGraphicFramePr>
          <p:cNvPr id="38" name="Table 5">
            <a:extLst>
              <a:ext uri="{FF2B5EF4-FFF2-40B4-BE49-F238E27FC236}">
                <a16:creationId xmlns:a16="http://schemas.microsoft.com/office/drawing/2014/main" id="{C2907630-1B41-4445-8BD1-6C5D8BEA1A47}"/>
              </a:ext>
            </a:extLst>
          </p:cNvPr>
          <p:cNvGraphicFramePr>
            <a:graphicFrameLocks noGrp="1"/>
          </p:cNvGraphicFramePr>
          <p:nvPr/>
        </p:nvGraphicFramePr>
        <p:xfrm>
          <a:off x="7111290" y="4485930"/>
          <a:ext cx="4206743" cy="1660878"/>
        </p:xfrm>
        <a:graphic>
          <a:graphicData uri="http://schemas.openxmlformats.org/drawingml/2006/table">
            <a:tbl>
              <a:tblPr firstRow="1" bandRow="1">
                <a:tableStyleId>{5C22544A-7EE6-4342-B048-85BDC9FD1C3A}</a:tableStyleId>
              </a:tblPr>
              <a:tblGrid>
                <a:gridCol w="2059210">
                  <a:extLst>
                    <a:ext uri="{9D8B030D-6E8A-4147-A177-3AD203B41FA5}">
                      <a16:colId xmlns:a16="http://schemas.microsoft.com/office/drawing/2014/main" val="172103710"/>
                    </a:ext>
                  </a:extLst>
                </a:gridCol>
                <a:gridCol w="2147533">
                  <a:extLst>
                    <a:ext uri="{9D8B030D-6E8A-4147-A177-3AD203B41FA5}">
                      <a16:colId xmlns:a16="http://schemas.microsoft.com/office/drawing/2014/main" val="1754154920"/>
                    </a:ext>
                  </a:extLst>
                </a:gridCol>
              </a:tblGrid>
              <a:tr h="830439">
                <a:tc>
                  <a:txBody>
                    <a:bodyPr/>
                    <a:lstStyle/>
                    <a:p>
                      <a:pPr algn="ctr"/>
                      <a:r>
                        <a:rPr lang="en-US">
                          <a:solidFill>
                            <a:schemeClr val="tx1"/>
                          </a:solidFill>
                        </a:rPr>
                        <a:t>7,461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2,534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3536234"/>
                  </a:ext>
                </a:extLst>
              </a:tr>
              <a:tr h="830439">
                <a:tc>
                  <a:txBody>
                    <a:bodyPr/>
                    <a:lstStyle/>
                    <a:p>
                      <a:pPr algn="ctr"/>
                      <a:r>
                        <a:rPr lang="en-US">
                          <a:solidFill>
                            <a:schemeClr val="tx1"/>
                          </a:solidFill>
                        </a:rPr>
                        <a:t>2,383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solidFill>
                            <a:schemeClr val="tx1"/>
                          </a:solidFill>
                        </a:rPr>
                        <a:t>12,289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5206174"/>
                  </a:ext>
                </a:extLst>
              </a:tr>
            </a:tbl>
          </a:graphicData>
        </a:graphic>
      </p:graphicFrame>
      <p:sp>
        <p:nvSpPr>
          <p:cNvPr id="39" name="TextBox 38">
            <a:extLst>
              <a:ext uri="{FF2B5EF4-FFF2-40B4-BE49-F238E27FC236}">
                <a16:creationId xmlns:a16="http://schemas.microsoft.com/office/drawing/2014/main" id="{B3D2C829-FBF3-4C16-81D4-3558DF6A092D}"/>
              </a:ext>
            </a:extLst>
          </p:cNvPr>
          <p:cNvSpPr txBox="1"/>
          <p:nvPr/>
        </p:nvSpPr>
        <p:spPr>
          <a:xfrm>
            <a:off x="8837899" y="3752695"/>
            <a:ext cx="628698" cy="369332"/>
          </a:xfrm>
          <a:prstGeom prst="rect">
            <a:avLst/>
          </a:prstGeom>
          <a:noFill/>
        </p:spPr>
        <p:txBody>
          <a:bodyPr wrap="none" rtlCol="0">
            <a:spAutoFit/>
          </a:bodyPr>
          <a:lstStyle/>
          <a:p>
            <a:r>
              <a:rPr lang="en-US" b="1"/>
              <a:t>ANN</a:t>
            </a:r>
          </a:p>
        </p:txBody>
      </p:sp>
      <p:sp>
        <p:nvSpPr>
          <p:cNvPr id="40" name="TextBox 39">
            <a:extLst>
              <a:ext uri="{FF2B5EF4-FFF2-40B4-BE49-F238E27FC236}">
                <a16:creationId xmlns:a16="http://schemas.microsoft.com/office/drawing/2014/main" id="{AF7A5E1A-9A5F-4FB7-AB93-3CDF662AB3F1}"/>
              </a:ext>
            </a:extLst>
          </p:cNvPr>
          <p:cNvSpPr txBox="1"/>
          <p:nvPr/>
        </p:nvSpPr>
        <p:spPr>
          <a:xfrm>
            <a:off x="7830950" y="4103365"/>
            <a:ext cx="652936" cy="369332"/>
          </a:xfrm>
          <a:prstGeom prst="rect">
            <a:avLst/>
          </a:prstGeom>
          <a:noFill/>
        </p:spPr>
        <p:txBody>
          <a:bodyPr wrap="none" rtlCol="0">
            <a:spAutoFit/>
          </a:bodyPr>
          <a:lstStyle/>
          <a:p>
            <a:r>
              <a:rPr lang="en-US"/>
              <a:t>False</a:t>
            </a:r>
          </a:p>
        </p:txBody>
      </p:sp>
      <p:sp>
        <p:nvSpPr>
          <p:cNvPr id="41" name="TextBox 40">
            <a:extLst>
              <a:ext uri="{FF2B5EF4-FFF2-40B4-BE49-F238E27FC236}">
                <a16:creationId xmlns:a16="http://schemas.microsoft.com/office/drawing/2014/main" id="{4713C822-0D0E-450D-A626-A5CAA94736FE}"/>
              </a:ext>
            </a:extLst>
          </p:cNvPr>
          <p:cNvSpPr txBox="1"/>
          <p:nvPr/>
        </p:nvSpPr>
        <p:spPr>
          <a:xfrm>
            <a:off x="10001682" y="4103365"/>
            <a:ext cx="599972" cy="369332"/>
          </a:xfrm>
          <a:prstGeom prst="rect">
            <a:avLst/>
          </a:prstGeom>
          <a:noFill/>
        </p:spPr>
        <p:txBody>
          <a:bodyPr wrap="none" rtlCol="0">
            <a:spAutoFit/>
          </a:bodyPr>
          <a:lstStyle/>
          <a:p>
            <a:r>
              <a:rPr lang="en-US"/>
              <a:t>True</a:t>
            </a:r>
          </a:p>
        </p:txBody>
      </p:sp>
      <p:sp>
        <p:nvSpPr>
          <p:cNvPr id="42" name="TextBox 41">
            <a:extLst>
              <a:ext uri="{FF2B5EF4-FFF2-40B4-BE49-F238E27FC236}">
                <a16:creationId xmlns:a16="http://schemas.microsoft.com/office/drawing/2014/main" id="{C2A87FDD-C63B-4D6C-B8FC-2341EB435865}"/>
              </a:ext>
            </a:extLst>
          </p:cNvPr>
          <p:cNvSpPr txBox="1"/>
          <p:nvPr/>
        </p:nvSpPr>
        <p:spPr>
          <a:xfrm>
            <a:off x="6304075" y="4653192"/>
            <a:ext cx="652936" cy="369332"/>
          </a:xfrm>
          <a:prstGeom prst="rect">
            <a:avLst/>
          </a:prstGeom>
          <a:noFill/>
        </p:spPr>
        <p:txBody>
          <a:bodyPr wrap="none" rtlCol="0">
            <a:spAutoFit/>
          </a:bodyPr>
          <a:lstStyle/>
          <a:p>
            <a:r>
              <a:rPr lang="en-US"/>
              <a:t>False</a:t>
            </a:r>
          </a:p>
        </p:txBody>
      </p:sp>
      <p:sp>
        <p:nvSpPr>
          <p:cNvPr id="43" name="TextBox 42">
            <a:extLst>
              <a:ext uri="{FF2B5EF4-FFF2-40B4-BE49-F238E27FC236}">
                <a16:creationId xmlns:a16="http://schemas.microsoft.com/office/drawing/2014/main" id="{91A797F2-8CD7-410E-AE83-B6733A17FC38}"/>
              </a:ext>
            </a:extLst>
          </p:cNvPr>
          <p:cNvSpPr txBox="1"/>
          <p:nvPr/>
        </p:nvSpPr>
        <p:spPr>
          <a:xfrm>
            <a:off x="6304075" y="5641416"/>
            <a:ext cx="599972" cy="369332"/>
          </a:xfrm>
          <a:prstGeom prst="rect">
            <a:avLst/>
          </a:prstGeom>
          <a:noFill/>
        </p:spPr>
        <p:txBody>
          <a:bodyPr wrap="none" rtlCol="0">
            <a:spAutoFit/>
          </a:bodyPr>
          <a:lstStyle/>
          <a:p>
            <a:r>
              <a:rPr lang="en-US"/>
              <a:t>True</a:t>
            </a:r>
          </a:p>
        </p:txBody>
      </p:sp>
      <p:sp>
        <p:nvSpPr>
          <p:cNvPr id="44" name="TextBox 43">
            <a:extLst>
              <a:ext uri="{FF2B5EF4-FFF2-40B4-BE49-F238E27FC236}">
                <a16:creationId xmlns:a16="http://schemas.microsoft.com/office/drawing/2014/main" id="{159CEA63-B85E-4384-8080-9F8CC26E590A}"/>
              </a:ext>
            </a:extLst>
          </p:cNvPr>
          <p:cNvSpPr txBox="1"/>
          <p:nvPr/>
        </p:nvSpPr>
        <p:spPr>
          <a:xfrm>
            <a:off x="8315384" y="6231840"/>
            <a:ext cx="1712392" cy="369332"/>
          </a:xfrm>
          <a:prstGeom prst="rect">
            <a:avLst/>
          </a:prstGeom>
          <a:noFill/>
        </p:spPr>
        <p:txBody>
          <a:bodyPr wrap="none" rtlCol="0">
            <a:spAutoFit/>
          </a:bodyPr>
          <a:lstStyle/>
          <a:p>
            <a:r>
              <a:rPr lang="en-US"/>
              <a:t>Accuracy: 80.1%</a:t>
            </a:r>
          </a:p>
        </p:txBody>
      </p:sp>
      <p:sp>
        <p:nvSpPr>
          <p:cNvPr id="45" name="TextBox 44">
            <a:extLst>
              <a:ext uri="{FF2B5EF4-FFF2-40B4-BE49-F238E27FC236}">
                <a16:creationId xmlns:a16="http://schemas.microsoft.com/office/drawing/2014/main" id="{E24DDB94-6BD3-4483-BCB9-1F9D3E237755}"/>
              </a:ext>
            </a:extLst>
          </p:cNvPr>
          <p:cNvSpPr txBox="1"/>
          <p:nvPr/>
        </p:nvSpPr>
        <p:spPr>
          <a:xfrm>
            <a:off x="9707474" y="6519445"/>
            <a:ext cx="2484526" cy="307777"/>
          </a:xfrm>
          <a:prstGeom prst="rect">
            <a:avLst/>
          </a:prstGeom>
          <a:noFill/>
        </p:spPr>
        <p:txBody>
          <a:bodyPr wrap="none" rtlCol="0">
            <a:spAutoFit/>
          </a:bodyPr>
          <a:lstStyle/>
          <a:p>
            <a:r>
              <a:rPr lang="en-US" sz="1400" dirty="0"/>
              <a:t>*From Team 1 Final Presentation</a:t>
            </a:r>
          </a:p>
        </p:txBody>
      </p:sp>
    </p:spTree>
    <p:extLst>
      <p:ext uri="{BB962C8B-B14F-4D97-AF65-F5344CB8AC3E}">
        <p14:creationId xmlns:p14="http://schemas.microsoft.com/office/powerpoint/2010/main" val="2072997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2BD2B2-24B7-4EA5-B833-256BC53D9B9B}"/>
              </a:ext>
            </a:extLst>
          </p:cNvPr>
          <p:cNvPicPr>
            <a:picLocks noChangeAspect="1"/>
          </p:cNvPicPr>
          <p:nvPr/>
        </p:nvPicPr>
        <p:blipFill>
          <a:blip r:embed="rId2"/>
          <a:stretch>
            <a:fillRect/>
          </a:stretch>
        </p:blipFill>
        <p:spPr>
          <a:xfrm>
            <a:off x="883049" y="321734"/>
            <a:ext cx="5039999" cy="3200400"/>
          </a:xfrm>
          <a:prstGeom prst="rect">
            <a:avLst/>
          </a:prstGeom>
        </p:spPr>
      </p:pic>
      <p:pic>
        <p:nvPicPr>
          <p:cNvPr id="11" name="Picture 10">
            <a:extLst>
              <a:ext uri="{FF2B5EF4-FFF2-40B4-BE49-F238E27FC236}">
                <a16:creationId xmlns:a16="http://schemas.microsoft.com/office/drawing/2014/main" id="{431E71A7-3069-4FDD-9C9C-09BCB46F8610}"/>
              </a:ext>
            </a:extLst>
          </p:cNvPr>
          <p:cNvPicPr>
            <a:picLocks noChangeAspect="1"/>
          </p:cNvPicPr>
          <p:nvPr/>
        </p:nvPicPr>
        <p:blipFill>
          <a:blip r:embed="rId3"/>
          <a:stretch>
            <a:fillRect/>
          </a:stretch>
        </p:blipFill>
        <p:spPr>
          <a:xfrm>
            <a:off x="5909738" y="3429000"/>
            <a:ext cx="5039999" cy="3200400"/>
          </a:xfrm>
          <a:prstGeom prst="rect">
            <a:avLst/>
          </a:prstGeom>
        </p:spPr>
      </p:pic>
      <p:pic>
        <p:nvPicPr>
          <p:cNvPr id="9" name="Picture 8">
            <a:extLst>
              <a:ext uri="{FF2B5EF4-FFF2-40B4-BE49-F238E27FC236}">
                <a16:creationId xmlns:a16="http://schemas.microsoft.com/office/drawing/2014/main" id="{48D8ECCE-012D-49A4-A241-AC0A7201715B}"/>
              </a:ext>
            </a:extLst>
          </p:cNvPr>
          <p:cNvPicPr>
            <a:picLocks noChangeAspect="1"/>
          </p:cNvPicPr>
          <p:nvPr/>
        </p:nvPicPr>
        <p:blipFill>
          <a:blip r:embed="rId4"/>
          <a:stretch>
            <a:fillRect/>
          </a:stretch>
        </p:blipFill>
        <p:spPr>
          <a:xfrm>
            <a:off x="5923048" y="321734"/>
            <a:ext cx="5039999" cy="3200400"/>
          </a:xfrm>
          <a:prstGeom prst="rect">
            <a:avLst/>
          </a:prstGeom>
        </p:spPr>
      </p:pic>
      <p:pic>
        <p:nvPicPr>
          <p:cNvPr id="4" name="Picture 3">
            <a:extLst>
              <a:ext uri="{FF2B5EF4-FFF2-40B4-BE49-F238E27FC236}">
                <a16:creationId xmlns:a16="http://schemas.microsoft.com/office/drawing/2014/main" id="{7B4A40EB-2C41-4FAE-923A-996C799F3FD0}"/>
              </a:ext>
            </a:extLst>
          </p:cNvPr>
          <p:cNvPicPr>
            <a:picLocks noChangeAspect="1"/>
          </p:cNvPicPr>
          <p:nvPr/>
        </p:nvPicPr>
        <p:blipFill>
          <a:blip r:embed="rId5"/>
          <a:stretch>
            <a:fillRect/>
          </a:stretch>
        </p:blipFill>
        <p:spPr>
          <a:xfrm>
            <a:off x="883049" y="3429000"/>
            <a:ext cx="5039999" cy="3200400"/>
          </a:xfrm>
          <a:prstGeom prst="rect">
            <a:avLst/>
          </a:prstGeom>
        </p:spPr>
      </p:pic>
      <p:sp>
        <p:nvSpPr>
          <p:cNvPr id="15" name="TextBox 14">
            <a:extLst>
              <a:ext uri="{FF2B5EF4-FFF2-40B4-BE49-F238E27FC236}">
                <a16:creationId xmlns:a16="http://schemas.microsoft.com/office/drawing/2014/main" id="{68193BEF-AD82-4779-B0F3-9F9CE4FDC955}"/>
              </a:ext>
            </a:extLst>
          </p:cNvPr>
          <p:cNvSpPr txBox="1"/>
          <p:nvPr/>
        </p:nvSpPr>
        <p:spPr>
          <a:xfrm>
            <a:off x="9707474" y="6519445"/>
            <a:ext cx="2484526" cy="307777"/>
          </a:xfrm>
          <a:prstGeom prst="rect">
            <a:avLst/>
          </a:prstGeom>
          <a:noFill/>
        </p:spPr>
        <p:txBody>
          <a:bodyPr wrap="none" rtlCol="0">
            <a:spAutoFit/>
          </a:bodyPr>
          <a:lstStyle/>
          <a:p>
            <a:r>
              <a:rPr lang="en-US" sz="1400" dirty="0"/>
              <a:t>*From Team 1 Final Presentation</a:t>
            </a:r>
          </a:p>
        </p:txBody>
      </p:sp>
    </p:spTree>
    <p:extLst>
      <p:ext uri="{BB962C8B-B14F-4D97-AF65-F5344CB8AC3E}">
        <p14:creationId xmlns:p14="http://schemas.microsoft.com/office/powerpoint/2010/main" val="115154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DBAEF08-A825-604A-A563-1E539915AAF9}"/>
              </a:ext>
            </a:extLst>
          </p:cNvPr>
          <p:cNvSpPr txBox="1"/>
          <p:nvPr/>
        </p:nvSpPr>
        <p:spPr>
          <a:xfrm>
            <a:off x="4467605" y="336431"/>
            <a:ext cx="3710118" cy="369332"/>
          </a:xfrm>
          <a:prstGeom prst="rect">
            <a:avLst/>
          </a:prstGeom>
          <a:noFill/>
        </p:spPr>
        <p:txBody>
          <a:bodyPr wrap="none" rtlCol="0">
            <a:spAutoFit/>
          </a:bodyPr>
          <a:lstStyle/>
          <a:p>
            <a:r>
              <a:rPr lang="en-US"/>
              <a:t>Presence of Coral (Great Barrier Reef)</a:t>
            </a:r>
          </a:p>
        </p:txBody>
      </p:sp>
      <p:graphicFrame>
        <p:nvGraphicFramePr>
          <p:cNvPr id="45" name="Table 5">
            <a:extLst>
              <a:ext uri="{FF2B5EF4-FFF2-40B4-BE49-F238E27FC236}">
                <a16:creationId xmlns:a16="http://schemas.microsoft.com/office/drawing/2014/main" id="{CBA5B6A3-8D9B-45BF-85C5-DF55D23EB90B}"/>
              </a:ext>
            </a:extLst>
          </p:cNvPr>
          <p:cNvGraphicFramePr>
            <a:graphicFrameLocks noGrp="1"/>
          </p:cNvGraphicFramePr>
          <p:nvPr/>
        </p:nvGraphicFramePr>
        <p:xfrm>
          <a:off x="1022875" y="1444426"/>
          <a:ext cx="4206743" cy="1660878"/>
        </p:xfrm>
        <a:graphic>
          <a:graphicData uri="http://schemas.openxmlformats.org/drawingml/2006/table">
            <a:tbl>
              <a:tblPr firstRow="1" bandRow="1">
                <a:tableStyleId>{5C22544A-7EE6-4342-B048-85BDC9FD1C3A}</a:tableStyleId>
              </a:tblPr>
              <a:tblGrid>
                <a:gridCol w="2059209">
                  <a:extLst>
                    <a:ext uri="{9D8B030D-6E8A-4147-A177-3AD203B41FA5}">
                      <a16:colId xmlns:a16="http://schemas.microsoft.com/office/drawing/2014/main" val="172103710"/>
                    </a:ext>
                  </a:extLst>
                </a:gridCol>
                <a:gridCol w="2147534">
                  <a:extLst>
                    <a:ext uri="{9D8B030D-6E8A-4147-A177-3AD203B41FA5}">
                      <a16:colId xmlns:a16="http://schemas.microsoft.com/office/drawing/2014/main" val="1754154920"/>
                    </a:ext>
                  </a:extLst>
                </a:gridCol>
              </a:tblGrid>
              <a:tr h="830439">
                <a:tc>
                  <a:txBody>
                    <a:bodyPr/>
                    <a:lstStyle/>
                    <a:p>
                      <a:pPr algn="ctr"/>
                      <a:r>
                        <a:rPr lang="en-US">
                          <a:solidFill>
                            <a:schemeClr val="tx1"/>
                          </a:solidFill>
                        </a:rPr>
                        <a:t>3,263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2,570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3536234"/>
                  </a:ext>
                </a:extLst>
              </a:tr>
              <a:tr h="830439">
                <a:tc>
                  <a:txBody>
                    <a:bodyPr/>
                    <a:lstStyle/>
                    <a:p>
                      <a:pPr algn="ctr"/>
                      <a:r>
                        <a:rPr lang="en-US">
                          <a:solidFill>
                            <a:schemeClr val="tx1"/>
                          </a:solidFill>
                        </a:rPr>
                        <a:t>507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solidFill>
                            <a:schemeClr val="tx1"/>
                          </a:solidFill>
                        </a:rPr>
                        <a:t>5,320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5206174"/>
                  </a:ext>
                </a:extLst>
              </a:tr>
            </a:tbl>
          </a:graphicData>
        </a:graphic>
      </p:graphicFrame>
      <p:sp>
        <p:nvSpPr>
          <p:cNvPr id="46" name="TextBox 45">
            <a:extLst>
              <a:ext uri="{FF2B5EF4-FFF2-40B4-BE49-F238E27FC236}">
                <a16:creationId xmlns:a16="http://schemas.microsoft.com/office/drawing/2014/main" id="{81984172-685E-41F3-BBD3-B5937154FFD2}"/>
              </a:ext>
            </a:extLst>
          </p:cNvPr>
          <p:cNvSpPr txBox="1"/>
          <p:nvPr/>
        </p:nvSpPr>
        <p:spPr>
          <a:xfrm>
            <a:off x="2262394" y="711192"/>
            <a:ext cx="1629036" cy="369332"/>
          </a:xfrm>
          <a:prstGeom prst="rect">
            <a:avLst/>
          </a:prstGeom>
          <a:noFill/>
        </p:spPr>
        <p:txBody>
          <a:bodyPr wrap="none" rtlCol="0">
            <a:spAutoFit/>
          </a:bodyPr>
          <a:lstStyle/>
          <a:p>
            <a:r>
              <a:rPr lang="en-US" b="1"/>
              <a:t>Random Forest</a:t>
            </a:r>
          </a:p>
        </p:txBody>
      </p:sp>
      <p:sp>
        <p:nvSpPr>
          <p:cNvPr id="47" name="TextBox 46">
            <a:extLst>
              <a:ext uri="{FF2B5EF4-FFF2-40B4-BE49-F238E27FC236}">
                <a16:creationId xmlns:a16="http://schemas.microsoft.com/office/drawing/2014/main" id="{8A5FFB7C-BBDC-487C-9245-2017D1B1EDEB}"/>
              </a:ext>
            </a:extLst>
          </p:cNvPr>
          <p:cNvSpPr txBox="1"/>
          <p:nvPr/>
        </p:nvSpPr>
        <p:spPr>
          <a:xfrm>
            <a:off x="1742535" y="1071193"/>
            <a:ext cx="652936" cy="369332"/>
          </a:xfrm>
          <a:prstGeom prst="rect">
            <a:avLst/>
          </a:prstGeom>
          <a:noFill/>
        </p:spPr>
        <p:txBody>
          <a:bodyPr wrap="none" rtlCol="0">
            <a:spAutoFit/>
          </a:bodyPr>
          <a:lstStyle/>
          <a:p>
            <a:r>
              <a:rPr lang="en-US"/>
              <a:t>False</a:t>
            </a:r>
          </a:p>
        </p:txBody>
      </p:sp>
      <p:sp>
        <p:nvSpPr>
          <p:cNvPr id="48" name="TextBox 47">
            <a:extLst>
              <a:ext uri="{FF2B5EF4-FFF2-40B4-BE49-F238E27FC236}">
                <a16:creationId xmlns:a16="http://schemas.microsoft.com/office/drawing/2014/main" id="{1BC2548D-4B1D-4F58-958E-6AC52FCC05AF}"/>
              </a:ext>
            </a:extLst>
          </p:cNvPr>
          <p:cNvSpPr txBox="1"/>
          <p:nvPr/>
        </p:nvSpPr>
        <p:spPr>
          <a:xfrm>
            <a:off x="3913267" y="1071193"/>
            <a:ext cx="599972" cy="369332"/>
          </a:xfrm>
          <a:prstGeom prst="rect">
            <a:avLst/>
          </a:prstGeom>
          <a:noFill/>
        </p:spPr>
        <p:txBody>
          <a:bodyPr wrap="none" rtlCol="0">
            <a:spAutoFit/>
          </a:bodyPr>
          <a:lstStyle/>
          <a:p>
            <a:r>
              <a:rPr lang="en-US"/>
              <a:t>True</a:t>
            </a:r>
          </a:p>
        </p:txBody>
      </p:sp>
      <p:sp>
        <p:nvSpPr>
          <p:cNvPr id="49" name="TextBox 48">
            <a:extLst>
              <a:ext uri="{FF2B5EF4-FFF2-40B4-BE49-F238E27FC236}">
                <a16:creationId xmlns:a16="http://schemas.microsoft.com/office/drawing/2014/main" id="{652796DA-674C-41FD-BFCA-168DF67E0E6F}"/>
              </a:ext>
            </a:extLst>
          </p:cNvPr>
          <p:cNvSpPr txBox="1"/>
          <p:nvPr/>
        </p:nvSpPr>
        <p:spPr>
          <a:xfrm>
            <a:off x="215660" y="1611689"/>
            <a:ext cx="652936" cy="369332"/>
          </a:xfrm>
          <a:prstGeom prst="rect">
            <a:avLst/>
          </a:prstGeom>
          <a:noFill/>
        </p:spPr>
        <p:txBody>
          <a:bodyPr wrap="none" rtlCol="0">
            <a:spAutoFit/>
          </a:bodyPr>
          <a:lstStyle/>
          <a:p>
            <a:r>
              <a:rPr lang="en-US"/>
              <a:t>False</a:t>
            </a:r>
          </a:p>
        </p:txBody>
      </p:sp>
      <p:sp>
        <p:nvSpPr>
          <p:cNvPr id="50" name="TextBox 49">
            <a:extLst>
              <a:ext uri="{FF2B5EF4-FFF2-40B4-BE49-F238E27FC236}">
                <a16:creationId xmlns:a16="http://schemas.microsoft.com/office/drawing/2014/main" id="{18F59527-364C-454E-B962-58CB3A72354C}"/>
              </a:ext>
            </a:extLst>
          </p:cNvPr>
          <p:cNvSpPr txBox="1"/>
          <p:nvPr/>
        </p:nvSpPr>
        <p:spPr>
          <a:xfrm>
            <a:off x="215660" y="2599913"/>
            <a:ext cx="599972" cy="369332"/>
          </a:xfrm>
          <a:prstGeom prst="rect">
            <a:avLst/>
          </a:prstGeom>
          <a:noFill/>
        </p:spPr>
        <p:txBody>
          <a:bodyPr wrap="none" rtlCol="0">
            <a:spAutoFit/>
          </a:bodyPr>
          <a:lstStyle/>
          <a:p>
            <a:r>
              <a:rPr lang="en-US"/>
              <a:t>True</a:t>
            </a:r>
          </a:p>
        </p:txBody>
      </p:sp>
      <p:sp>
        <p:nvSpPr>
          <p:cNvPr id="51" name="TextBox 50">
            <a:extLst>
              <a:ext uri="{FF2B5EF4-FFF2-40B4-BE49-F238E27FC236}">
                <a16:creationId xmlns:a16="http://schemas.microsoft.com/office/drawing/2014/main" id="{73529438-45D8-492D-AE2B-381169E9D295}"/>
              </a:ext>
            </a:extLst>
          </p:cNvPr>
          <p:cNvSpPr txBox="1"/>
          <p:nvPr/>
        </p:nvSpPr>
        <p:spPr>
          <a:xfrm>
            <a:off x="2226969" y="3190337"/>
            <a:ext cx="1712392" cy="369332"/>
          </a:xfrm>
          <a:prstGeom prst="rect">
            <a:avLst/>
          </a:prstGeom>
          <a:noFill/>
        </p:spPr>
        <p:txBody>
          <a:bodyPr wrap="none" rtlCol="0">
            <a:spAutoFit/>
          </a:bodyPr>
          <a:lstStyle/>
          <a:p>
            <a:r>
              <a:rPr lang="en-US"/>
              <a:t>Accuracy: 73.6%</a:t>
            </a:r>
          </a:p>
        </p:txBody>
      </p:sp>
      <p:graphicFrame>
        <p:nvGraphicFramePr>
          <p:cNvPr id="52" name="Table 5">
            <a:extLst>
              <a:ext uri="{FF2B5EF4-FFF2-40B4-BE49-F238E27FC236}">
                <a16:creationId xmlns:a16="http://schemas.microsoft.com/office/drawing/2014/main" id="{8E35561A-007E-4C0C-85BC-505572E56786}"/>
              </a:ext>
            </a:extLst>
          </p:cNvPr>
          <p:cNvGraphicFramePr>
            <a:graphicFrameLocks noGrp="1"/>
          </p:cNvGraphicFramePr>
          <p:nvPr/>
        </p:nvGraphicFramePr>
        <p:xfrm>
          <a:off x="7111290" y="1444427"/>
          <a:ext cx="4206743" cy="1660878"/>
        </p:xfrm>
        <a:graphic>
          <a:graphicData uri="http://schemas.openxmlformats.org/drawingml/2006/table">
            <a:tbl>
              <a:tblPr firstRow="1" bandRow="1">
                <a:tableStyleId>{5C22544A-7EE6-4342-B048-85BDC9FD1C3A}</a:tableStyleId>
              </a:tblPr>
              <a:tblGrid>
                <a:gridCol w="2059210">
                  <a:extLst>
                    <a:ext uri="{9D8B030D-6E8A-4147-A177-3AD203B41FA5}">
                      <a16:colId xmlns:a16="http://schemas.microsoft.com/office/drawing/2014/main" val="172103710"/>
                    </a:ext>
                  </a:extLst>
                </a:gridCol>
                <a:gridCol w="2147533">
                  <a:extLst>
                    <a:ext uri="{9D8B030D-6E8A-4147-A177-3AD203B41FA5}">
                      <a16:colId xmlns:a16="http://schemas.microsoft.com/office/drawing/2014/main" val="1754154920"/>
                    </a:ext>
                  </a:extLst>
                </a:gridCol>
              </a:tblGrid>
              <a:tr h="830439">
                <a:tc>
                  <a:txBody>
                    <a:bodyPr/>
                    <a:lstStyle/>
                    <a:p>
                      <a:pPr algn="ctr"/>
                      <a:r>
                        <a:rPr lang="en-US">
                          <a:solidFill>
                            <a:schemeClr val="tx1"/>
                          </a:solidFill>
                        </a:rPr>
                        <a:t>3,615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2,218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3536234"/>
                  </a:ext>
                </a:extLst>
              </a:tr>
              <a:tr h="830439">
                <a:tc>
                  <a:txBody>
                    <a:bodyPr/>
                    <a:lstStyle/>
                    <a:p>
                      <a:pPr algn="ctr"/>
                      <a:r>
                        <a:rPr lang="en-US">
                          <a:solidFill>
                            <a:schemeClr val="tx1"/>
                          </a:solidFill>
                        </a:rPr>
                        <a:t>816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solidFill>
                            <a:schemeClr val="tx1"/>
                          </a:solidFill>
                        </a:rPr>
                        <a:t>5,011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5206174"/>
                  </a:ext>
                </a:extLst>
              </a:tr>
            </a:tbl>
          </a:graphicData>
        </a:graphic>
      </p:graphicFrame>
      <p:sp>
        <p:nvSpPr>
          <p:cNvPr id="53" name="TextBox 52">
            <a:extLst>
              <a:ext uri="{FF2B5EF4-FFF2-40B4-BE49-F238E27FC236}">
                <a16:creationId xmlns:a16="http://schemas.microsoft.com/office/drawing/2014/main" id="{BF40DF30-AB96-4D91-8D07-A02DF0284002}"/>
              </a:ext>
            </a:extLst>
          </p:cNvPr>
          <p:cNvSpPr txBox="1"/>
          <p:nvPr/>
        </p:nvSpPr>
        <p:spPr>
          <a:xfrm>
            <a:off x="8212746" y="711192"/>
            <a:ext cx="1906484" cy="369332"/>
          </a:xfrm>
          <a:prstGeom prst="rect">
            <a:avLst/>
          </a:prstGeom>
          <a:noFill/>
        </p:spPr>
        <p:txBody>
          <a:bodyPr wrap="none" rtlCol="0">
            <a:spAutoFit/>
          </a:bodyPr>
          <a:lstStyle/>
          <a:p>
            <a:r>
              <a:rPr lang="en-US" b="1" err="1"/>
              <a:t>XGBoost</a:t>
            </a:r>
            <a:r>
              <a:rPr lang="en-US" b="1"/>
              <a:t> Classifier</a:t>
            </a:r>
          </a:p>
        </p:txBody>
      </p:sp>
      <p:sp>
        <p:nvSpPr>
          <p:cNvPr id="54" name="TextBox 53">
            <a:extLst>
              <a:ext uri="{FF2B5EF4-FFF2-40B4-BE49-F238E27FC236}">
                <a16:creationId xmlns:a16="http://schemas.microsoft.com/office/drawing/2014/main" id="{704F428E-88DA-4A67-B872-D068E996976A}"/>
              </a:ext>
            </a:extLst>
          </p:cNvPr>
          <p:cNvSpPr txBox="1"/>
          <p:nvPr/>
        </p:nvSpPr>
        <p:spPr>
          <a:xfrm>
            <a:off x="7830950" y="1071193"/>
            <a:ext cx="652936" cy="369332"/>
          </a:xfrm>
          <a:prstGeom prst="rect">
            <a:avLst/>
          </a:prstGeom>
          <a:noFill/>
        </p:spPr>
        <p:txBody>
          <a:bodyPr wrap="none" rtlCol="0">
            <a:spAutoFit/>
          </a:bodyPr>
          <a:lstStyle/>
          <a:p>
            <a:r>
              <a:rPr lang="en-US"/>
              <a:t>False</a:t>
            </a:r>
          </a:p>
        </p:txBody>
      </p:sp>
      <p:sp>
        <p:nvSpPr>
          <p:cNvPr id="55" name="TextBox 54">
            <a:extLst>
              <a:ext uri="{FF2B5EF4-FFF2-40B4-BE49-F238E27FC236}">
                <a16:creationId xmlns:a16="http://schemas.microsoft.com/office/drawing/2014/main" id="{0F83BDBE-E9FD-4360-BB58-4F434E970DB7}"/>
              </a:ext>
            </a:extLst>
          </p:cNvPr>
          <p:cNvSpPr txBox="1"/>
          <p:nvPr/>
        </p:nvSpPr>
        <p:spPr>
          <a:xfrm>
            <a:off x="10001682" y="1071193"/>
            <a:ext cx="599972" cy="369332"/>
          </a:xfrm>
          <a:prstGeom prst="rect">
            <a:avLst/>
          </a:prstGeom>
          <a:noFill/>
        </p:spPr>
        <p:txBody>
          <a:bodyPr wrap="none" rtlCol="0">
            <a:spAutoFit/>
          </a:bodyPr>
          <a:lstStyle/>
          <a:p>
            <a:r>
              <a:rPr lang="en-US"/>
              <a:t>True</a:t>
            </a:r>
          </a:p>
        </p:txBody>
      </p:sp>
      <p:sp>
        <p:nvSpPr>
          <p:cNvPr id="58" name="TextBox 57">
            <a:extLst>
              <a:ext uri="{FF2B5EF4-FFF2-40B4-BE49-F238E27FC236}">
                <a16:creationId xmlns:a16="http://schemas.microsoft.com/office/drawing/2014/main" id="{319E504F-F7F6-4850-86E5-5C7C951C041F}"/>
              </a:ext>
            </a:extLst>
          </p:cNvPr>
          <p:cNvSpPr txBox="1"/>
          <p:nvPr/>
        </p:nvSpPr>
        <p:spPr>
          <a:xfrm>
            <a:off x="8315384" y="3190337"/>
            <a:ext cx="1712392" cy="369332"/>
          </a:xfrm>
          <a:prstGeom prst="rect">
            <a:avLst/>
          </a:prstGeom>
          <a:noFill/>
        </p:spPr>
        <p:txBody>
          <a:bodyPr wrap="none" rtlCol="0">
            <a:spAutoFit/>
          </a:bodyPr>
          <a:lstStyle/>
          <a:p>
            <a:r>
              <a:rPr lang="en-US"/>
              <a:t>Accuracy: 74.0%</a:t>
            </a:r>
          </a:p>
        </p:txBody>
      </p:sp>
      <p:graphicFrame>
        <p:nvGraphicFramePr>
          <p:cNvPr id="59" name="Table 5">
            <a:extLst>
              <a:ext uri="{FF2B5EF4-FFF2-40B4-BE49-F238E27FC236}">
                <a16:creationId xmlns:a16="http://schemas.microsoft.com/office/drawing/2014/main" id="{91B7723A-F734-4F7F-A6E6-A84FE26284AC}"/>
              </a:ext>
            </a:extLst>
          </p:cNvPr>
          <p:cNvGraphicFramePr>
            <a:graphicFrameLocks noGrp="1"/>
          </p:cNvGraphicFramePr>
          <p:nvPr/>
        </p:nvGraphicFramePr>
        <p:xfrm>
          <a:off x="1022875" y="4485929"/>
          <a:ext cx="4206743" cy="1660878"/>
        </p:xfrm>
        <a:graphic>
          <a:graphicData uri="http://schemas.openxmlformats.org/drawingml/2006/table">
            <a:tbl>
              <a:tblPr firstRow="1" bandRow="1">
                <a:tableStyleId>{5C22544A-7EE6-4342-B048-85BDC9FD1C3A}</a:tableStyleId>
              </a:tblPr>
              <a:tblGrid>
                <a:gridCol w="2059209">
                  <a:extLst>
                    <a:ext uri="{9D8B030D-6E8A-4147-A177-3AD203B41FA5}">
                      <a16:colId xmlns:a16="http://schemas.microsoft.com/office/drawing/2014/main" val="172103710"/>
                    </a:ext>
                  </a:extLst>
                </a:gridCol>
                <a:gridCol w="2147534">
                  <a:extLst>
                    <a:ext uri="{9D8B030D-6E8A-4147-A177-3AD203B41FA5}">
                      <a16:colId xmlns:a16="http://schemas.microsoft.com/office/drawing/2014/main" val="1754154920"/>
                    </a:ext>
                  </a:extLst>
                </a:gridCol>
              </a:tblGrid>
              <a:tr h="830439">
                <a:tc>
                  <a:txBody>
                    <a:bodyPr/>
                    <a:lstStyle/>
                    <a:p>
                      <a:pPr algn="ctr"/>
                      <a:r>
                        <a:rPr lang="en-US">
                          <a:solidFill>
                            <a:schemeClr val="tx1"/>
                          </a:solidFill>
                        </a:rPr>
                        <a:t>3,224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2,609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3536234"/>
                  </a:ext>
                </a:extLst>
              </a:tr>
              <a:tr h="830439">
                <a:tc>
                  <a:txBody>
                    <a:bodyPr/>
                    <a:lstStyle/>
                    <a:p>
                      <a:pPr lvl="0" algn="ctr">
                        <a:buNone/>
                      </a:pPr>
                      <a:r>
                        <a:rPr lang="en-US">
                          <a:solidFill>
                            <a:schemeClr val="tx1"/>
                          </a:solidFill>
                        </a:rPr>
                        <a:t>688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b="1">
                          <a:solidFill>
                            <a:schemeClr val="tx1"/>
                          </a:solidFill>
                        </a:rPr>
                        <a:t>5,139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5206174"/>
                  </a:ext>
                </a:extLst>
              </a:tr>
            </a:tbl>
          </a:graphicData>
        </a:graphic>
      </p:graphicFrame>
      <p:sp>
        <p:nvSpPr>
          <p:cNvPr id="60" name="TextBox 59">
            <a:extLst>
              <a:ext uri="{FF2B5EF4-FFF2-40B4-BE49-F238E27FC236}">
                <a16:creationId xmlns:a16="http://schemas.microsoft.com/office/drawing/2014/main" id="{5EC44488-C630-4ED3-8BD7-A262B5742C2B}"/>
              </a:ext>
            </a:extLst>
          </p:cNvPr>
          <p:cNvSpPr txBox="1"/>
          <p:nvPr/>
        </p:nvSpPr>
        <p:spPr>
          <a:xfrm>
            <a:off x="2812899" y="3752695"/>
            <a:ext cx="545662" cy="369332"/>
          </a:xfrm>
          <a:prstGeom prst="rect">
            <a:avLst/>
          </a:prstGeom>
          <a:noFill/>
        </p:spPr>
        <p:txBody>
          <a:bodyPr wrap="none" rtlCol="0">
            <a:spAutoFit/>
          </a:bodyPr>
          <a:lstStyle/>
          <a:p>
            <a:r>
              <a:rPr lang="en-US" b="1"/>
              <a:t>SVC</a:t>
            </a:r>
          </a:p>
        </p:txBody>
      </p:sp>
      <p:sp>
        <p:nvSpPr>
          <p:cNvPr id="61" name="TextBox 60">
            <a:extLst>
              <a:ext uri="{FF2B5EF4-FFF2-40B4-BE49-F238E27FC236}">
                <a16:creationId xmlns:a16="http://schemas.microsoft.com/office/drawing/2014/main" id="{C7F64BDF-DD1A-4D3E-BAD5-4E1D83D6BF02}"/>
              </a:ext>
            </a:extLst>
          </p:cNvPr>
          <p:cNvSpPr txBox="1"/>
          <p:nvPr/>
        </p:nvSpPr>
        <p:spPr>
          <a:xfrm>
            <a:off x="1742535" y="4103365"/>
            <a:ext cx="652936" cy="369332"/>
          </a:xfrm>
          <a:prstGeom prst="rect">
            <a:avLst/>
          </a:prstGeom>
          <a:noFill/>
        </p:spPr>
        <p:txBody>
          <a:bodyPr wrap="none" rtlCol="0">
            <a:spAutoFit/>
          </a:bodyPr>
          <a:lstStyle/>
          <a:p>
            <a:r>
              <a:rPr lang="en-US"/>
              <a:t>False</a:t>
            </a:r>
          </a:p>
        </p:txBody>
      </p:sp>
      <p:sp>
        <p:nvSpPr>
          <p:cNvPr id="62" name="TextBox 61">
            <a:extLst>
              <a:ext uri="{FF2B5EF4-FFF2-40B4-BE49-F238E27FC236}">
                <a16:creationId xmlns:a16="http://schemas.microsoft.com/office/drawing/2014/main" id="{C60FA1F7-8798-45DD-8B1F-9A1B5F961DF5}"/>
              </a:ext>
            </a:extLst>
          </p:cNvPr>
          <p:cNvSpPr txBox="1"/>
          <p:nvPr/>
        </p:nvSpPr>
        <p:spPr>
          <a:xfrm>
            <a:off x="3913267" y="4103365"/>
            <a:ext cx="599972" cy="369332"/>
          </a:xfrm>
          <a:prstGeom prst="rect">
            <a:avLst/>
          </a:prstGeom>
          <a:noFill/>
        </p:spPr>
        <p:txBody>
          <a:bodyPr wrap="none" rtlCol="0">
            <a:spAutoFit/>
          </a:bodyPr>
          <a:lstStyle/>
          <a:p>
            <a:r>
              <a:rPr lang="en-US"/>
              <a:t>True</a:t>
            </a:r>
          </a:p>
        </p:txBody>
      </p:sp>
      <p:sp>
        <p:nvSpPr>
          <p:cNvPr id="63" name="TextBox 62">
            <a:extLst>
              <a:ext uri="{FF2B5EF4-FFF2-40B4-BE49-F238E27FC236}">
                <a16:creationId xmlns:a16="http://schemas.microsoft.com/office/drawing/2014/main" id="{8638A235-E782-4527-9D4D-D4D913932E2A}"/>
              </a:ext>
            </a:extLst>
          </p:cNvPr>
          <p:cNvSpPr txBox="1"/>
          <p:nvPr/>
        </p:nvSpPr>
        <p:spPr>
          <a:xfrm>
            <a:off x="215660" y="4653192"/>
            <a:ext cx="652936" cy="369332"/>
          </a:xfrm>
          <a:prstGeom prst="rect">
            <a:avLst/>
          </a:prstGeom>
          <a:noFill/>
        </p:spPr>
        <p:txBody>
          <a:bodyPr wrap="none" rtlCol="0">
            <a:spAutoFit/>
          </a:bodyPr>
          <a:lstStyle/>
          <a:p>
            <a:r>
              <a:rPr lang="en-US"/>
              <a:t>False</a:t>
            </a:r>
          </a:p>
        </p:txBody>
      </p:sp>
      <p:sp>
        <p:nvSpPr>
          <p:cNvPr id="64" name="TextBox 63">
            <a:extLst>
              <a:ext uri="{FF2B5EF4-FFF2-40B4-BE49-F238E27FC236}">
                <a16:creationId xmlns:a16="http://schemas.microsoft.com/office/drawing/2014/main" id="{74C6B570-6E9C-47E6-93B4-821A1F4BCD59}"/>
              </a:ext>
            </a:extLst>
          </p:cNvPr>
          <p:cNvSpPr txBox="1"/>
          <p:nvPr/>
        </p:nvSpPr>
        <p:spPr>
          <a:xfrm>
            <a:off x="215660" y="5641416"/>
            <a:ext cx="599972" cy="369332"/>
          </a:xfrm>
          <a:prstGeom prst="rect">
            <a:avLst/>
          </a:prstGeom>
          <a:noFill/>
        </p:spPr>
        <p:txBody>
          <a:bodyPr wrap="none" rtlCol="0">
            <a:spAutoFit/>
          </a:bodyPr>
          <a:lstStyle/>
          <a:p>
            <a:r>
              <a:rPr lang="en-US"/>
              <a:t>True</a:t>
            </a:r>
          </a:p>
        </p:txBody>
      </p:sp>
      <p:sp>
        <p:nvSpPr>
          <p:cNvPr id="65" name="TextBox 64">
            <a:extLst>
              <a:ext uri="{FF2B5EF4-FFF2-40B4-BE49-F238E27FC236}">
                <a16:creationId xmlns:a16="http://schemas.microsoft.com/office/drawing/2014/main" id="{1BDEC2DD-BED8-438B-BA5C-A2F1F216CE2F}"/>
              </a:ext>
            </a:extLst>
          </p:cNvPr>
          <p:cNvSpPr txBox="1"/>
          <p:nvPr/>
        </p:nvSpPr>
        <p:spPr>
          <a:xfrm>
            <a:off x="2226969" y="6231840"/>
            <a:ext cx="1747594" cy="369332"/>
          </a:xfrm>
          <a:prstGeom prst="rect">
            <a:avLst/>
          </a:prstGeom>
          <a:noFill/>
        </p:spPr>
        <p:txBody>
          <a:bodyPr wrap="none" lIns="91440" tIns="45720" rIns="91440" bIns="45720" rtlCol="0" anchor="t">
            <a:spAutoFit/>
          </a:bodyPr>
          <a:lstStyle/>
          <a:p>
            <a:r>
              <a:rPr lang="en-US"/>
              <a:t>Accuracy: 71.7%</a:t>
            </a:r>
          </a:p>
        </p:txBody>
      </p:sp>
      <p:graphicFrame>
        <p:nvGraphicFramePr>
          <p:cNvPr id="66" name="Table 5">
            <a:extLst>
              <a:ext uri="{FF2B5EF4-FFF2-40B4-BE49-F238E27FC236}">
                <a16:creationId xmlns:a16="http://schemas.microsoft.com/office/drawing/2014/main" id="{35865B6F-A926-4F12-821D-7E626BDD0D9F}"/>
              </a:ext>
            </a:extLst>
          </p:cNvPr>
          <p:cNvGraphicFramePr>
            <a:graphicFrameLocks noGrp="1"/>
          </p:cNvGraphicFramePr>
          <p:nvPr/>
        </p:nvGraphicFramePr>
        <p:xfrm>
          <a:off x="7111290" y="4485930"/>
          <a:ext cx="4206743" cy="1660878"/>
        </p:xfrm>
        <a:graphic>
          <a:graphicData uri="http://schemas.openxmlformats.org/drawingml/2006/table">
            <a:tbl>
              <a:tblPr firstRow="1" bandRow="1">
                <a:tableStyleId>{5C22544A-7EE6-4342-B048-85BDC9FD1C3A}</a:tableStyleId>
              </a:tblPr>
              <a:tblGrid>
                <a:gridCol w="2059210">
                  <a:extLst>
                    <a:ext uri="{9D8B030D-6E8A-4147-A177-3AD203B41FA5}">
                      <a16:colId xmlns:a16="http://schemas.microsoft.com/office/drawing/2014/main" val="172103710"/>
                    </a:ext>
                  </a:extLst>
                </a:gridCol>
                <a:gridCol w="2147533">
                  <a:extLst>
                    <a:ext uri="{9D8B030D-6E8A-4147-A177-3AD203B41FA5}">
                      <a16:colId xmlns:a16="http://schemas.microsoft.com/office/drawing/2014/main" val="1754154920"/>
                    </a:ext>
                  </a:extLst>
                </a:gridCol>
              </a:tblGrid>
              <a:tr h="830439">
                <a:tc>
                  <a:txBody>
                    <a:bodyPr/>
                    <a:lstStyle/>
                    <a:p>
                      <a:pPr algn="ctr"/>
                      <a:r>
                        <a:rPr lang="en-US">
                          <a:solidFill>
                            <a:schemeClr val="tx1"/>
                          </a:solidFill>
                        </a:rPr>
                        <a:t>3,789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2,044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3536234"/>
                  </a:ext>
                </a:extLst>
              </a:tr>
              <a:tr h="830439">
                <a:tc>
                  <a:txBody>
                    <a:bodyPr/>
                    <a:lstStyle/>
                    <a:p>
                      <a:pPr algn="ctr"/>
                      <a:r>
                        <a:rPr lang="en-US">
                          <a:solidFill>
                            <a:schemeClr val="tx1"/>
                          </a:solidFill>
                        </a:rPr>
                        <a:t>1,588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a:solidFill>
                            <a:schemeClr val="tx1"/>
                          </a:solidFill>
                        </a:rPr>
                        <a:t>4,239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5206174"/>
                  </a:ext>
                </a:extLst>
              </a:tr>
            </a:tbl>
          </a:graphicData>
        </a:graphic>
      </p:graphicFrame>
      <p:sp>
        <p:nvSpPr>
          <p:cNvPr id="67" name="TextBox 66">
            <a:extLst>
              <a:ext uri="{FF2B5EF4-FFF2-40B4-BE49-F238E27FC236}">
                <a16:creationId xmlns:a16="http://schemas.microsoft.com/office/drawing/2014/main" id="{9DC742A7-9A90-44DB-AB34-39B1FBEC28C5}"/>
              </a:ext>
            </a:extLst>
          </p:cNvPr>
          <p:cNvSpPr txBox="1"/>
          <p:nvPr/>
        </p:nvSpPr>
        <p:spPr>
          <a:xfrm>
            <a:off x="8837899" y="3752695"/>
            <a:ext cx="628698" cy="369332"/>
          </a:xfrm>
          <a:prstGeom prst="rect">
            <a:avLst/>
          </a:prstGeom>
          <a:noFill/>
        </p:spPr>
        <p:txBody>
          <a:bodyPr wrap="none" rtlCol="0">
            <a:spAutoFit/>
          </a:bodyPr>
          <a:lstStyle/>
          <a:p>
            <a:r>
              <a:rPr lang="en-US" b="1"/>
              <a:t>ANN</a:t>
            </a:r>
          </a:p>
        </p:txBody>
      </p:sp>
      <p:sp>
        <p:nvSpPr>
          <p:cNvPr id="68" name="TextBox 67">
            <a:extLst>
              <a:ext uri="{FF2B5EF4-FFF2-40B4-BE49-F238E27FC236}">
                <a16:creationId xmlns:a16="http://schemas.microsoft.com/office/drawing/2014/main" id="{FABEC26E-C395-4DBD-9452-E044D6E5A943}"/>
              </a:ext>
            </a:extLst>
          </p:cNvPr>
          <p:cNvSpPr txBox="1"/>
          <p:nvPr/>
        </p:nvSpPr>
        <p:spPr>
          <a:xfrm>
            <a:off x="7830950" y="4103365"/>
            <a:ext cx="652936" cy="369332"/>
          </a:xfrm>
          <a:prstGeom prst="rect">
            <a:avLst/>
          </a:prstGeom>
          <a:noFill/>
        </p:spPr>
        <p:txBody>
          <a:bodyPr wrap="none" rtlCol="0">
            <a:spAutoFit/>
          </a:bodyPr>
          <a:lstStyle/>
          <a:p>
            <a:r>
              <a:rPr lang="en-US"/>
              <a:t>False</a:t>
            </a:r>
          </a:p>
        </p:txBody>
      </p:sp>
      <p:sp>
        <p:nvSpPr>
          <p:cNvPr id="69" name="TextBox 68">
            <a:extLst>
              <a:ext uri="{FF2B5EF4-FFF2-40B4-BE49-F238E27FC236}">
                <a16:creationId xmlns:a16="http://schemas.microsoft.com/office/drawing/2014/main" id="{C475B7ED-82E6-4143-8FEB-102F840C92FF}"/>
              </a:ext>
            </a:extLst>
          </p:cNvPr>
          <p:cNvSpPr txBox="1"/>
          <p:nvPr/>
        </p:nvSpPr>
        <p:spPr>
          <a:xfrm>
            <a:off x="10001682" y="4103365"/>
            <a:ext cx="599972" cy="369332"/>
          </a:xfrm>
          <a:prstGeom prst="rect">
            <a:avLst/>
          </a:prstGeom>
          <a:noFill/>
        </p:spPr>
        <p:txBody>
          <a:bodyPr wrap="none" rtlCol="0">
            <a:spAutoFit/>
          </a:bodyPr>
          <a:lstStyle/>
          <a:p>
            <a:r>
              <a:rPr lang="en-US"/>
              <a:t>True</a:t>
            </a:r>
          </a:p>
        </p:txBody>
      </p:sp>
      <p:sp>
        <p:nvSpPr>
          <p:cNvPr id="72" name="TextBox 71">
            <a:extLst>
              <a:ext uri="{FF2B5EF4-FFF2-40B4-BE49-F238E27FC236}">
                <a16:creationId xmlns:a16="http://schemas.microsoft.com/office/drawing/2014/main" id="{A1562A34-BE95-4B48-8045-DA082D867198}"/>
              </a:ext>
            </a:extLst>
          </p:cNvPr>
          <p:cNvSpPr txBox="1"/>
          <p:nvPr/>
        </p:nvSpPr>
        <p:spPr>
          <a:xfrm>
            <a:off x="8315384" y="6231840"/>
            <a:ext cx="1747594" cy="369332"/>
          </a:xfrm>
          <a:prstGeom prst="rect">
            <a:avLst/>
          </a:prstGeom>
          <a:noFill/>
        </p:spPr>
        <p:txBody>
          <a:bodyPr wrap="none" lIns="91440" tIns="45720" rIns="91440" bIns="45720" rtlCol="0" anchor="t">
            <a:spAutoFit/>
          </a:bodyPr>
          <a:lstStyle/>
          <a:p>
            <a:r>
              <a:rPr lang="en-US"/>
              <a:t>Accuracy: 68.9%</a:t>
            </a:r>
          </a:p>
        </p:txBody>
      </p:sp>
      <p:sp>
        <p:nvSpPr>
          <p:cNvPr id="73" name="TextBox 72">
            <a:extLst>
              <a:ext uri="{FF2B5EF4-FFF2-40B4-BE49-F238E27FC236}">
                <a16:creationId xmlns:a16="http://schemas.microsoft.com/office/drawing/2014/main" id="{282DF713-B118-41E7-8848-2533B6511010}"/>
              </a:ext>
            </a:extLst>
          </p:cNvPr>
          <p:cNvSpPr txBox="1"/>
          <p:nvPr/>
        </p:nvSpPr>
        <p:spPr>
          <a:xfrm>
            <a:off x="6304075" y="1611689"/>
            <a:ext cx="652936" cy="369332"/>
          </a:xfrm>
          <a:prstGeom prst="rect">
            <a:avLst/>
          </a:prstGeom>
          <a:noFill/>
        </p:spPr>
        <p:txBody>
          <a:bodyPr wrap="none" rtlCol="0">
            <a:spAutoFit/>
          </a:bodyPr>
          <a:lstStyle/>
          <a:p>
            <a:r>
              <a:rPr lang="en-US"/>
              <a:t>False</a:t>
            </a:r>
          </a:p>
        </p:txBody>
      </p:sp>
      <p:sp>
        <p:nvSpPr>
          <p:cNvPr id="74" name="TextBox 73">
            <a:extLst>
              <a:ext uri="{FF2B5EF4-FFF2-40B4-BE49-F238E27FC236}">
                <a16:creationId xmlns:a16="http://schemas.microsoft.com/office/drawing/2014/main" id="{72CCF2D7-0723-4586-93CE-0550977AAFA4}"/>
              </a:ext>
            </a:extLst>
          </p:cNvPr>
          <p:cNvSpPr txBox="1"/>
          <p:nvPr/>
        </p:nvSpPr>
        <p:spPr>
          <a:xfrm>
            <a:off x="6304075" y="2599913"/>
            <a:ext cx="599972" cy="369332"/>
          </a:xfrm>
          <a:prstGeom prst="rect">
            <a:avLst/>
          </a:prstGeom>
          <a:noFill/>
        </p:spPr>
        <p:txBody>
          <a:bodyPr wrap="none" rtlCol="0">
            <a:spAutoFit/>
          </a:bodyPr>
          <a:lstStyle/>
          <a:p>
            <a:r>
              <a:rPr lang="en-US"/>
              <a:t>True</a:t>
            </a:r>
          </a:p>
        </p:txBody>
      </p:sp>
      <p:sp>
        <p:nvSpPr>
          <p:cNvPr id="75" name="TextBox 74">
            <a:extLst>
              <a:ext uri="{FF2B5EF4-FFF2-40B4-BE49-F238E27FC236}">
                <a16:creationId xmlns:a16="http://schemas.microsoft.com/office/drawing/2014/main" id="{65C03DC9-7107-4D00-960F-BBF5259C5DC6}"/>
              </a:ext>
            </a:extLst>
          </p:cNvPr>
          <p:cNvSpPr txBox="1"/>
          <p:nvPr/>
        </p:nvSpPr>
        <p:spPr>
          <a:xfrm>
            <a:off x="6304075" y="4653192"/>
            <a:ext cx="652936" cy="369332"/>
          </a:xfrm>
          <a:prstGeom prst="rect">
            <a:avLst/>
          </a:prstGeom>
          <a:noFill/>
        </p:spPr>
        <p:txBody>
          <a:bodyPr wrap="none" rtlCol="0">
            <a:spAutoFit/>
          </a:bodyPr>
          <a:lstStyle/>
          <a:p>
            <a:r>
              <a:rPr lang="en-US"/>
              <a:t>False</a:t>
            </a:r>
          </a:p>
        </p:txBody>
      </p:sp>
      <p:sp>
        <p:nvSpPr>
          <p:cNvPr id="76" name="TextBox 75">
            <a:extLst>
              <a:ext uri="{FF2B5EF4-FFF2-40B4-BE49-F238E27FC236}">
                <a16:creationId xmlns:a16="http://schemas.microsoft.com/office/drawing/2014/main" id="{702021E5-4D05-4E72-917B-A830890DB4CA}"/>
              </a:ext>
            </a:extLst>
          </p:cNvPr>
          <p:cNvSpPr txBox="1"/>
          <p:nvPr/>
        </p:nvSpPr>
        <p:spPr>
          <a:xfrm>
            <a:off x="6304075" y="5641416"/>
            <a:ext cx="599972" cy="369332"/>
          </a:xfrm>
          <a:prstGeom prst="rect">
            <a:avLst/>
          </a:prstGeom>
          <a:noFill/>
        </p:spPr>
        <p:txBody>
          <a:bodyPr wrap="none" rtlCol="0">
            <a:spAutoFit/>
          </a:bodyPr>
          <a:lstStyle/>
          <a:p>
            <a:r>
              <a:rPr lang="en-US"/>
              <a:t>True</a:t>
            </a:r>
          </a:p>
        </p:txBody>
      </p:sp>
      <p:sp>
        <p:nvSpPr>
          <p:cNvPr id="31" name="TextBox 30">
            <a:extLst>
              <a:ext uri="{FF2B5EF4-FFF2-40B4-BE49-F238E27FC236}">
                <a16:creationId xmlns:a16="http://schemas.microsoft.com/office/drawing/2014/main" id="{BB7ACA83-3388-4E44-BDDF-F7283A62B6CB}"/>
              </a:ext>
            </a:extLst>
          </p:cNvPr>
          <p:cNvSpPr txBox="1"/>
          <p:nvPr/>
        </p:nvSpPr>
        <p:spPr>
          <a:xfrm>
            <a:off x="9707474" y="6519445"/>
            <a:ext cx="2484526" cy="307777"/>
          </a:xfrm>
          <a:prstGeom prst="rect">
            <a:avLst/>
          </a:prstGeom>
          <a:noFill/>
        </p:spPr>
        <p:txBody>
          <a:bodyPr wrap="none" rtlCol="0">
            <a:spAutoFit/>
          </a:bodyPr>
          <a:lstStyle/>
          <a:p>
            <a:r>
              <a:rPr lang="en-US" sz="1400" dirty="0"/>
              <a:t>*From Team 1 Final Presentation</a:t>
            </a:r>
          </a:p>
        </p:txBody>
      </p:sp>
    </p:spTree>
    <p:extLst>
      <p:ext uri="{BB962C8B-B14F-4D97-AF65-F5344CB8AC3E}">
        <p14:creationId xmlns:p14="http://schemas.microsoft.com/office/powerpoint/2010/main" val="943328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66FBE-08F2-4B37-9F2E-0F98C653F7E4}"/>
              </a:ext>
            </a:extLst>
          </p:cNvPr>
          <p:cNvSpPr>
            <a:spLocks noGrp="1"/>
          </p:cNvSpPr>
          <p:nvPr>
            <p:ph type="title"/>
          </p:nvPr>
        </p:nvSpPr>
        <p:spPr/>
        <p:txBody>
          <a:bodyPr/>
          <a:lstStyle/>
          <a:p>
            <a:r>
              <a:rPr lang="en-US" dirty="0"/>
              <a:t>Team 2 Prediction</a:t>
            </a:r>
          </a:p>
        </p:txBody>
      </p:sp>
    </p:spTree>
    <p:extLst>
      <p:ext uri="{BB962C8B-B14F-4D97-AF65-F5344CB8AC3E}">
        <p14:creationId xmlns:p14="http://schemas.microsoft.com/office/powerpoint/2010/main" val="35020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104eb597246_0_21"/>
          <p:cNvSpPr txBox="1">
            <a:spLocks noGrp="1"/>
          </p:cNvSpPr>
          <p:nvPr>
            <p:ph type="title"/>
          </p:nvPr>
        </p:nvSpPr>
        <p:spPr>
          <a:xfrm>
            <a:off x="913775" y="618517"/>
            <a:ext cx="10364400" cy="159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Correlation Plot</a:t>
            </a:r>
            <a:endParaRPr/>
          </a:p>
        </p:txBody>
      </p:sp>
      <p:pic>
        <p:nvPicPr>
          <p:cNvPr id="494" name="Google Shape;494;g104eb597246_0_21"/>
          <p:cNvPicPr preferRelativeResize="0"/>
          <p:nvPr/>
        </p:nvPicPr>
        <p:blipFill>
          <a:blip r:embed="rId3">
            <a:alphaModFix/>
          </a:blip>
          <a:stretch>
            <a:fillRect/>
          </a:stretch>
        </p:blipFill>
        <p:spPr>
          <a:xfrm>
            <a:off x="5661475" y="935675"/>
            <a:ext cx="6119475" cy="5411126"/>
          </a:xfrm>
          <a:prstGeom prst="rect">
            <a:avLst/>
          </a:prstGeom>
          <a:noFill/>
          <a:ln w="9525" cap="flat" cmpd="sng">
            <a:solidFill>
              <a:schemeClr val="dk2"/>
            </a:solidFill>
            <a:prstDash val="solid"/>
            <a:round/>
            <a:headEnd type="none" w="sm" len="sm"/>
            <a:tailEnd type="none" w="sm" len="sm"/>
          </a:ln>
        </p:spPr>
      </p:pic>
      <p:sp>
        <p:nvSpPr>
          <p:cNvPr id="495" name="Google Shape;495;g104eb597246_0_21"/>
          <p:cNvSpPr txBox="1"/>
          <p:nvPr/>
        </p:nvSpPr>
        <p:spPr>
          <a:xfrm>
            <a:off x="690125" y="1980875"/>
            <a:ext cx="4626300" cy="25398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SzPts val="1700"/>
              <a:buFont typeface="Twentieth Century"/>
              <a:buChar char="●"/>
            </a:pPr>
            <a:r>
              <a:rPr lang="en-US" sz="1700">
                <a:latin typeface="Twentieth Century"/>
                <a:ea typeface="Twentieth Century"/>
                <a:cs typeface="Twentieth Century"/>
                <a:sym typeface="Twentieth Century"/>
              </a:rPr>
              <a:t>Strong correlation observed between Chlorophyll and Organic Particulates. </a:t>
            </a:r>
            <a:br>
              <a:rPr lang="en-US" sz="1700">
                <a:latin typeface="Twentieth Century"/>
                <a:ea typeface="Twentieth Century"/>
                <a:cs typeface="Twentieth Century"/>
                <a:sym typeface="Twentieth Century"/>
              </a:rPr>
            </a:br>
            <a:endParaRPr sz="1700">
              <a:latin typeface="Twentieth Century"/>
              <a:ea typeface="Twentieth Century"/>
              <a:cs typeface="Twentieth Century"/>
              <a:sym typeface="Twentieth Century"/>
            </a:endParaRPr>
          </a:p>
          <a:p>
            <a:pPr marL="457200" lvl="0" indent="-336550" algn="l" rtl="0">
              <a:spcBef>
                <a:spcPts val="0"/>
              </a:spcBef>
              <a:spcAft>
                <a:spcPts val="0"/>
              </a:spcAft>
              <a:buSzPts val="1700"/>
              <a:buFont typeface="Twentieth Century"/>
              <a:buChar char="●"/>
            </a:pPr>
            <a:r>
              <a:rPr lang="en-US" sz="1700">
                <a:latin typeface="Twentieth Century"/>
                <a:ea typeface="Twentieth Century"/>
                <a:cs typeface="Twentieth Century"/>
                <a:sym typeface="Twentieth Century"/>
              </a:rPr>
              <a:t>The average reflectance data from 300 </a:t>
            </a:r>
            <a:r>
              <a:rPr lang="en-US" sz="1700">
                <a:solidFill>
                  <a:schemeClr val="dk1"/>
                </a:solidFill>
                <a:latin typeface="Twentieth Century"/>
                <a:ea typeface="Twentieth Century"/>
                <a:cs typeface="Twentieth Century"/>
                <a:sym typeface="Twentieth Century"/>
              </a:rPr>
              <a:t>Calipso features along with features below and above Sea Level show no correlation to other coral reef parameters. </a:t>
            </a:r>
            <a:br>
              <a:rPr lang="en-US" sz="1700">
                <a:solidFill>
                  <a:schemeClr val="dk1"/>
                </a:solidFill>
                <a:latin typeface="Twentieth Century"/>
                <a:ea typeface="Twentieth Century"/>
                <a:cs typeface="Twentieth Century"/>
                <a:sym typeface="Twentieth Century"/>
              </a:rPr>
            </a:br>
            <a:endParaRPr sz="1700">
              <a:latin typeface="Twentieth Century"/>
              <a:ea typeface="Twentieth Century"/>
              <a:cs typeface="Twentieth Century"/>
              <a:sym typeface="Twentieth Century"/>
            </a:endParaRPr>
          </a:p>
          <a:p>
            <a:pPr marL="457200" lvl="0" indent="-336550" algn="l" rtl="0">
              <a:spcBef>
                <a:spcPts val="0"/>
              </a:spcBef>
              <a:spcAft>
                <a:spcPts val="0"/>
              </a:spcAft>
              <a:buSzPts val="1700"/>
              <a:buFont typeface="Twentieth Century"/>
              <a:buChar char="●"/>
            </a:pPr>
            <a:r>
              <a:rPr lang="en-US" sz="1700">
                <a:latin typeface="Twentieth Century"/>
                <a:ea typeface="Twentieth Century"/>
                <a:cs typeface="Twentieth Century"/>
                <a:sym typeface="Twentieth Century"/>
              </a:rPr>
              <a:t>No other significant correlations to note. </a:t>
            </a:r>
            <a:endParaRPr sz="1700">
              <a:latin typeface="Twentieth Century"/>
              <a:ea typeface="Twentieth Century"/>
              <a:cs typeface="Twentieth Century"/>
              <a:sym typeface="Twentieth Century"/>
            </a:endParaRPr>
          </a:p>
        </p:txBody>
      </p:sp>
      <p:sp>
        <p:nvSpPr>
          <p:cNvPr id="496" name="Google Shape;496;g104eb597246_0_21"/>
          <p:cNvSpPr/>
          <p:nvPr/>
        </p:nvSpPr>
        <p:spPr>
          <a:xfrm>
            <a:off x="7303125" y="1793100"/>
            <a:ext cx="1118100" cy="1138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47A15C18-88FF-40D8-901C-26AEB82C793F}"/>
              </a:ext>
            </a:extLst>
          </p:cNvPr>
          <p:cNvSpPr txBox="1"/>
          <p:nvPr/>
        </p:nvSpPr>
        <p:spPr>
          <a:xfrm>
            <a:off x="9707474" y="6519445"/>
            <a:ext cx="2484526" cy="307777"/>
          </a:xfrm>
          <a:prstGeom prst="rect">
            <a:avLst/>
          </a:prstGeom>
          <a:noFill/>
        </p:spPr>
        <p:txBody>
          <a:bodyPr wrap="none" rtlCol="0">
            <a:spAutoFit/>
          </a:bodyPr>
          <a:lstStyle/>
          <a:p>
            <a:r>
              <a:rPr lang="en-US" sz="1400" dirty="0"/>
              <a:t>*From Team 2 Final Presentation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g1050926bbb1_0_232"/>
          <p:cNvSpPr txBox="1">
            <a:spLocks noGrp="1"/>
          </p:cNvSpPr>
          <p:nvPr>
            <p:ph type="title"/>
          </p:nvPr>
        </p:nvSpPr>
        <p:spPr>
          <a:xfrm>
            <a:off x="913775" y="466117"/>
            <a:ext cx="10364400" cy="159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Technical Area 4: Model and Data Tuning</a:t>
            </a:r>
            <a:endParaRPr/>
          </a:p>
        </p:txBody>
      </p:sp>
      <p:sp>
        <p:nvSpPr>
          <p:cNvPr id="578" name="Google Shape;578;g1050926bbb1_0_232"/>
          <p:cNvSpPr txBox="1">
            <a:spLocks noGrp="1"/>
          </p:cNvSpPr>
          <p:nvPr>
            <p:ph type="body" idx="1"/>
          </p:nvPr>
        </p:nvSpPr>
        <p:spPr>
          <a:xfrm>
            <a:off x="914074" y="1815292"/>
            <a:ext cx="10363800" cy="3424200"/>
          </a:xfrm>
          <a:prstGeom prst="rect">
            <a:avLst/>
          </a:prstGeom>
          <a:noFill/>
          <a:ln>
            <a:noFill/>
          </a:ln>
        </p:spPr>
        <p:txBody>
          <a:bodyPr spcFirstLastPara="1" wrap="square" lIns="91425" tIns="45700" rIns="91425" bIns="45700" anchor="t" anchorCtr="0">
            <a:normAutofit/>
          </a:bodyPr>
          <a:lstStyle/>
          <a:p>
            <a:pPr marL="457200" lvl="0" indent="-342900" algn="l" rtl="0">
              <a:lnSpc>
                <a:spcPct val="120000"/>
              </a:lnSpc>
              <a:spcBef>
                <a:spcPts val="0"/>
              </a:spcBef>
              <a:spcAft>
                <a:spcPts val="0"/>
              </a:spcAft>
              <a:buSzPts val="1800"/>
              <a:buChar char="•"/>
            </a:pPr>
            <a:r>
              <a:rPr lang="en-US"/>
              <a:t>We wanted to to see if we could improve on our top performing accuracy of 75.38% </a:t>
            </a:r>
            <a:endParaRPr/>
          </a:p>
          <a:p>
            <a:pPr marL="457200" lvl="0" indent="-342900" algn="l" rtl="0">
              <a:lnSpc>
                <a:spcPct val="120000"/>
              </a:lnSpc>
              <a:spcBef>
                <a:spcPts val="0"/>
              </a:spcBef>
              <a:spcAft>
                <a:spcPts val="0"/>
              </a:spcAft>
              <a:buSzPts val="1800"/>
              <a:buChar char="•"/>
            </a:pPr>
            <a:r>
              <a:rPr lang="en-US"/>
              <a:t>The team identified 2 major areas where we thought we could enhance performance</a:t>
            </a:r>
            <a:endParaRPr/>
          </a:p>
          <a:p>
            <a:pPr marL="0" lvl="0" indent="0" algn="l" rtl="0">
              <a:lnSpc>
                <a:spcPct val="120000"/>
              </a:lnSpc>
              <a:spcBef>
                <a:spcPts val="0"/>
              </a:spcBef>
              <a:spcAft>
                <a:spcPts val="0"/>
              </a:spcAft>
              <a:buNone/>
            </a:pPr>
            <a:endParaRPr/>
          </a:p>
          <a:p>
            <a:pPr marL="914400" lvl="0" indent="-342900" algn="l" rtl="0">
              <a:lnSpc>
                <a:spcPct val="120000"/>
              </a:lnSpc>
              <a:spcBef>
                <a:spcPts val="0"/>
              </a:spcBef>
              <a:spcAft>
                <a:spcPts val="0"/>
              </a:spcAft>
              <a:buSzPts val="1800"/>
              <a:buAutoNum type="arabicPeriod"/>
            </a:pPr>
            <a:r>
              <a:rPr lang="en-US"/>
              <a:t>Only implement features which show a statistical difference between classes for CALIPSO reflectance data</a:t>
            </a:r>
            <a:endParaRPr/>
          </a:p>
          <a:p>
            <a:pPr marL="914400" lvl="0" indent="-342900" algn="l" rtl="0">
              <a:lnSpc>
                <a:spcPct val="120000"/>
              </a:lnSpc>
              <a:spcBef>
                <a:spcPts val="0"/>
              </a:spcBef>
              <a:spcAft>
                <a:spcPts val="0"/>
              </a:spcAft>
              <a:buSzPts val="1800"/>
              <a:buAutoNum type="arabicPeriod"/>
            </a:pPr>
            <a:r>
              <a:rPr lang="en-US"/>
              <a:t>Augment the training data with the 4 Giovanni parameters: Photosynthetically Available Radiation (PAR), Chlorohphyll A, Organic Particulate, and Inorganic Particulate</a:t>
            </a:r>
            <a:endParaRPr/>
          </a:p>
        </p:txBody>
      </p:sp>
      <p:graphicFrame>
        <p:nvGraphicFramePr>
          <p:cNvPr id="579" name="Google Shape;579;g1050926bbb1_0_232"/>
          <p:cNvGraphicFramePr/>
          <p:nvPr>
            <p:extLst>
              <p:ext uri="{D42A27DB-BD31-4B8C-83A1-F6EECF244321}">
                <p14:modId xmlns:p14="http://schemas.microsoft.com/office/powerpoint/2010/main" val="3262304190"/>
              </p:ext>
            </p:extLst>
          </p:nvPr>
        </p:nvGraphicFramePr>
        <p:xfrm>
          <a:off x="865775" y="4627513"/>
          <a:ext cx="10460375" cy="2023375"/>
        </p:xfrm>
        <a:graphic>
          <a:graphicData uri="http://schemas.openxmlformats.org/drawingml/2006/table">
            <a:tbl>
              <a:tblPr>
                <a:noFill/>
              </a:tblPr>
              <a:tblGrid>
                <a:gridCol w="3246475">
                  <a:extLst>
                    <a:ext uri="{9D8B030D-6E8A-4147-A177-3AD203B41FA5}">
                      <a16:colId xmlns:a16="http://schemas.microsoft.com/office/drawing/2014/main" val="20000"/>
                    </a:ext>
                  </a:extLst>
                </a:gridCol>
                <a:gridCol w="2211200">
                  <a:extLst>
                    <a:ext uri="{9D8B030D-6E8A-4147-A177-3AD203B41FA5}">
                      <a16:colId xmlns:a16="http://schemas.microsoft.com/office/drawing/2014/main" val="20001"/>
                    </a:ext>
                  </a:extLst>
                </a:gridCol>
                <a:gridCol w="5002700">
                  <a:extLst>
                    <a:ext uri="{9D8B030D-6E8A-4147-A177-3AD203B41FA5}">
                      <a16:colId xmlns:a16="http://schemas.microsoft.com/office/drawing/2014/main" val="20002"/>
                    </a:ext>
                  </a:extLst>
                </a:gridCol>
              </a:tblGrid>
              <a:tr h="239525">
                <a:tc>
                  <a:txBody>
                    <a:bodyPr/>
                    <a:lstStyle/>
                    <a:p>
                      <a:pPr marL="0" marR="0" lvl="0" indent="0" algn="l" rtl="0">
                        <a:lnSpc>
                          <a:spcPct val="100000"/>
                        </a:lnSpc>
                        <a:spcBef>
                          <a:spcPts val="0"/>
                        </a:spcBef>
                        <a:spcAft>
                          <a:spcPts val="0"/>
                        </a:spcAft>
                        <a:buNone/>
                      </a:pPr>
                      <a:r>
                        <a:rPr lang="en-US" sz="1500">
                          <a:solidFill>
                            <a:schemeClr val="lt1"/>
                          </a:solidFill>
                        </a:rPr>
                        <a:t>Parameters</a:t>
                      </a:r>
                      <a:endParaRPr sz="1500" u="none" strike="noStrike" cap="none">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tc>
                  <a:txBody>
                    <a:bodyPr/>
                    <a:lstStyle/>
                    <a:p>
                      <a:pPr marL="0" lvl="0" indent="0" algn="l" rtl="0">
                        <a:spcBef>
                          <a:spcPts val="0"/>
                        </a:spcBef>
                        <a:spcAft>
                          <a:spcPts val="0"/>
                        </a:spcAft>
                        <a:buNone/>
                      </a:pPr>
                      <a:r>
                        <a:rPr lang="en-US" sz="1500">
                          <a:solidFill>
                            <a:schemeClr val="lt1"/>
                          </a:solidFill>
                        </a:rPr>
                        <a:t>Distance from Labels</a:t>
                      </a:r>
                      <a:endParaRPr sz="180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tc>
                  <a:txBody>
                    <a:bodyPr/>
                    <a:lstStyle/>
                    <a:p>
                      <a:pPr marL="0" marR="0" lvl="0" indent="0" algn="l" rtl="0">
                        <a:lnSpc>
                          <a:spcPct val="100000"/>
                        </a:lnSpc>
                        <a:spcBef>
                          <a:spcPts val="0"/>
                        </a:spcBef>
                        <a:spcAft>
                          <a:spcPts val="0"/>
                        </a:spcAft>
                        <a:buNone/>
                      </a:pPr>
                      <a:r>
                        <a:rPr lang="en-US" sz="1500">
                          <a:solidFill>
                            <a:schemeClr val="lt1"/>
                          </a:solidFill>
                        </a:rPr>
                        <a:t>Hypothesis</a:t>
                      </a:r>
                      <a:endParaRPr sz="15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extLst>
                  <a:ext uri="{0D108BD9-81ED-4DB2-BD59-A6C34878D82A}">
                    <a16:rowId xmlns:a16="http://schemas.microsoft.com/office/drawing/2014/main" val="10000"/>
                  </a:ext>
                </a:extLst>
              </a:tr>
              <a:tr h="524475">
                <a:tc>
                  <a:txBody>
                    <a:bodyPr/>
                    <a:lstStyle/>
                    <a:p>
                      <a:pPr marL="0" lvl="0" indent="0" algn="ctr" rtl="0">
                        <a:spcBef>
                          <a:spcPts val="0"/>
                        </a:spcBef>
                        <a:spcAft>
                          <a:spcPts val="0"/>
                        </a:spcAft>
                        <a:buNone/>
                      </a:pPr>
                      <a:r>
                        <a:rPr lang="en-US" sz="1700">
                          <a:latin typeface="Calibri"/>
                          <a:ea typeface="Calibri"/>
                          <a:cs typeface="Calibri"/>
                          <a:sym typeface="Calibri"/>
                        </a:rPr>
                        <a:t>Calipso</a:t>
                      </a:r>
                      <a:endParaRPr sz="1700">
                        <a:latin typeface="Calibri"/>
                        <a:ea typeface="Calibri"/>
                        <a:cs typeface="Calibri"/>
                        <a:sym typeface="Calibri"/>
                      </a:endParaRPr>
                    </a:p>
                  </a:txBody>
                  <a:tcPr marL="9525" marR="9525" marT="9525" marB="91425" anchor="ctr">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rowSpan="3">
                  <a:txBody>
                    <a:bodyPr/>
                    <a:lstStyle/>
                    <a:p>
                      <a:pPr marL="0" marR="0" lvl="0" indent="0" algn="ctr" rtl="0">
                        <a:lnSpc>
                          <a:spcPct val="100000"/>
                        </a:lnSpc>
                        <a:spcBef>
                          <a:spcPts val="0"/>
                        </a:spcBef>
                        <a:spcAft>
                          <a:spcPts val="0"/>
                        </a:spcAft>
                        <a:buNone/>
                      </a:pPr>
                      <a:r>
                        <a:rPr lang="en-US" sz="1700">
                          <a:latin typeface="Calibri"/>
                          <a:ea typeface="Calibri"/>
                          <a:cs typeface="Calibri"/>
                          <a:sym typeface="Calibri"/>
                        </a:rPr>
                        <a:t>10 m</a:t>
                      </a:r>
                      <a:endParaRPr sz="1700">
                        <a:latin typeface="Calibri"/>
                        <a:ea typeface="Calibri"/>
                        <a:cs typeface="Calibri"/>
                        <a:sym typeface="Calibri"/>
                      </a:endParaRPr>
                    </a:p>
                    <a:p>
                      <a:pPr marL="0" marR="0" lvl="0" indent="0" algn="ctr" rtl="0">
                        <a:lnSpc>
                          <a:spcPct val="100000"/>
                        </a:lnSpc>
                        <a:spcBef>
                          <a:spcPts val="0"/>
                        </a:spcBef>
                        <a:spcAft>
                          <a:spcPts val="0"/>
                        </a:spcAft>
                        <a:buNone/>
                      </a:pPr>
                      <a:r>
                        <a:rPr lang="en-US" sz="1700">
                          <a:latin typeface="Calibri"/>
                          <a:ea typeface="Calibri"/>
                          <a:cs typeface="Calibri"/>
                          <a:sym typeface="Calibri"/>
                        </a:rPr>
                        <a:t>50 m</a:t>
                      </a:r>
                      <a:endParaRPr sz="1700">
                        <a:latin typeface="Calibri"/>
                        <a:ea typeface="Calibri"/>
                        <a:cs typeface="Calibri"/>
                        <a:sym typeface="Calibri"/>
                      </a:endParaRPr>
                    </a:p>
                    <a:p>
                      <a:pPr marL="0" marR="0" lvl="0" indent="0" algn="ctr" rtl="0">
                        <a:lnSpc>
                          <a:spcPct val="100000"/>
                        </a:lnSpc>
                        <a:spcBef>
                          <a:spcPts val="0"/>
                        </a:spcBef>
                        <a:spcAft>
                          <a:spcPts val="0"/>
                        </a:spcAft>
                        <a:buNone/>
                      </a:pPr>
                      <a:r>
                        <a:rPr lang="en-US" sz="1700">
                          <a:latin typeface="Calibri"/>
                          <a:ea typeface="Calibri"/>
                          <a:cs typeface="Calibri"/>
                          <a:sym typeface="Calibri"/>
                        </a:rPr>
                        <a:t>1 km</a:t>
                      </a:r>
                      <a:endParaRPr sz="17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rowSpan="3">
                  <a:txBody>
                    <a:bodyPr/>
                    <a:lstStyle/>
                    <a:p>
                      <a:pPr marL="285750" lvl="0" indent="-285750" algn="l" rtl="0">
                        <a:lnSpc>
                          <a:spcPct val="115000"/>
                        </a:lnSpc>
                        <a:spcBef>
                          <a:spcPts val="0"/>
                        </a:spcBef>
                        <a:spcAft>
                          <a:spcPts val="0"/>
                        </a:spcAft>
                        <a:buFont typeface="Arial" panose="020B0604020202020204" pitchFamily="34" charset="0"/>
                        <a:buChar char="•"/>
                      </a:pPr>
                      <a:r>
                        <a:rPr lang="en-US" sz="1700" dirty="0">
                          <a:latin typeface="Calibri"/>
                          <a:ea typeface="Calibri"/>
                          <a:cs typeface="Calibri"/>
                          <a:sym typeface="Calibri"/>
                        </a:rPr>
                        <a:t>Models will perform better for larger distances from Labels. </a:t>
                      </a:r>
                    </a:p>
                    <a:p>
                      <a:pPr marL="285750" lvl="0" indent="-285750" algn="l" rtl="0">
                        <a:lnSpc>
                          <a:spcPct val="115000"/>
                        </a:lnSpc>
                        <a:spcBef>
                          <a:spcPts val="0"/>
                        </a:spcBef>
                        <a:spcAft>
                          <a:spcPts val="0"/>
                        </a:spcAft>
                        <a:buFont typeface="Arial" panose="020B0604020202020204" pitchFamily="34" charset="0"/>
                        <a:buChar char="•"/>
                      </a:pPr>
                      <a:r>
                        <a:rPr lang="en-US" sz="1700" dirty="0">
                          <a:latin typeface="Calibri"/>
                          <a:ea typeface="Calibri"/>
                          <a:cs typeface="Calibri"/>
                          <a:sym typeface="Calibri"/>
                        </a:rPr>
                        <a:t>Models using </a:t>
                      </a:r>
                      <a:r>
                        <a:rPr lang="en-US" sz="1700" dirty="0" err="1">
                          <a:latin typeface="Calibri"/>
                          <a:ea typeface="Calibri"/>
                          <a:cs typeface="Calibri"/>
                          <a:sym typeface="Calibri"/>
                        </a:rPr>
                        <a:t>Calipso</a:t>
                      </a:r>
                      <a:r>
                        <a:rPr lang="en-US" sz="1700" dirty="0">
                          <a:latin typeface="Calibri"/>
                          <a:ea typeface="Calibri"/>
                          <a:cs typeface="Calibri"/>
                          <a:sym typeface="Calibri"/>
                        </a:rPr>
                        <a:t> + Giovanni parameters will perform best. </a:t>
                      </a:r>
                      <a:endParaRPr sz="1700" dirty="0">
                        <a:latin typeface="Calibri"/>
                        <a:ea typeface="Calibri"/>
                        <a:cs typeface="Calibri"/>
                        <a:sym typeface="Calibri"/>
                      </a:endParaRPr>
                    </a:p>
                  </a:txBody>
                  <a:tcPr marL="9525" marR="9525" marT="9525" marB="91425">
                    <a:lnL w="9525"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59625">
                <a:tc>
                  <a:txBody>
                    <a:bodyPr/>
                    <a:lstStyle/>
                    <a:p>
                      <a:pPr marL="0" lvl="0" indent="0" algn="ctr" rtl="0">
                        <a:spcBef>
                          <a:spcPts val="0"/>
                        </a:spcBef>
                        <a:spcAft>
                          <a:spcPts val="0"/>
                        </a:spcAft>
                        <a:buNone/>
                      </a:pPr>
                      <a:r>
                        <a:rPr lang="en-US" sz="1700">
                          <a:latin typeface="Calibri"/>
                          <a:ea typeface="Calibri"/>
                          <a:cs typeface="Calibri"/>
                          <a:sym typeface="Calibri"/>
                        </a:rPr>
                        <a:t>Calipso using Feature Selection</a:t>
                      </a:r>
                      <a:endParaRPr sz="1700" u="none" strike="noStrike" cap="none">
                        <a:latin typeface="Calibri"/>
                        <a:ea typeface="Calibri"/>
                        <a:cs typeface="Calibri"/>
                        <a:sym typeface="Calibri"/>
                      </a:endParaRPr>
                    </a:p>
                  </a:txBody>
                  <a:tcPr marL="9525" marR="9525" marT="9525" marB="91425" anchor="ctr">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27825">
                <a:tc>
                  <a:txBody>
                    <a:bodyPr/>
                    <a:lstStyle/>
                    <a:p>
                      <a:pPr marL="0" lvl="0" indent="0" algn="ctr" rtl="0">
                        <a:spcBef>
                          <a:spcPts val="0"/>
                        </a:spcBef>
                        <a:spcAft>
                          <a:spcPts val="0"/>
                        </a:spcAft>
                        <a:buNone/>
                      </a:pPr>
                      <a:r>
                        <a:rPr lang="en-US" sz="1700" dirty="0" err="1">
                          <a:latin typeface="Calibri"/>
                          <a:ea typeface="Calibri"/>
                          <a:cs typeface="Calibri"/>
                          <a:sym typeface="Calibri"/>
                        </a:rPr>
                        <a:t>Calipso</a:t>
                      </a:r>
                      <a:r>
                        <a:rPr lang="en-US" sz="1700" dirty="0">
                          <a:latin typeface="Calibri"/>
                          <a:ea typeface="Calibri"/>
                          <a:cs typeface="Calibri"/>
                          <a:sym typeface="Calibri"/>
                        </a:rPr>
                        <a:t> + Giovanni </a:t>
                      </a:r>
                      <a:endParaRPr sz="1700" dirty="0">
                        <a:latin typeface="Calibri"/>
                        <a:ea typeface="Calibri"/>
                        <a:cs typeface="Calibri"/>
                        <a:sym typeface="Calibri"/>
                      </a:endParaRPr>
                    </a:p>
                  </a:txBody>
                  <a:tcPr marL="9525" marR="9525" marT="9525" marB="91425" anchor="ctr">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6EC8F7D5-9774-4A93-83E7-44DC5DC52245}"/>
              </a:ext>
            </a:extLst>
          </p:cNvPr>
          <p:cNvSpPr txBox="1"/>
          <p:nvPr/>
        </p:nvSpPr>
        <p:spPr>
          <a:xfrm>
            <a:off x="9395144" y="6621041"/>
            <a:ext cx="2796856" cy="307777"/>
          </a:xfrm>
          <a:prstGeom prst="rect">
            <a:avLst/>
          </a:prstGeom>
          <a:noFill/>
        </p:spPr>
        <p:txBody>
          <a:bodyPr wrap="none" rtlCol="0">
            <a:spAutoFit/>
          </a:bodyPr>
          <a:lstStyle/>
          <a:p>
            <a:r>
              <a:rPr lang="en-US" sz="1400" dirty="0"/>
              <a:t>*From Team 2 Final Presentation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and Motivations</a:t>
            </a:r>
          </a:p>
        </p:txBody>
      </p:sp>
      <p:sp>
        <p:nvSpPr>
          <p:cNvPr id="3" name="Content Placeholder 2"/>
          <p:cNvSpPr>
            <a:spLocks noGrp="1"/>
          </p:cNvSpPr>
          <p:nvPr>
            <p:ph idx="1"/>
          </p:nvPr>
        </p:nvSpPr>
        <p:spPr>
          <a:xfrm>
            <a:off x="838200" y="1852908"/>
            <a:ext cx="5029200" cy="4700292"/>
          </a:xfrm>
        </p:spPr>
        <p:txBody>
          <a:bodyPr>
            <a:normAutofit/>
          </a:bodyPr>
          <a:lstStyle/>
          <a:p>
            <a:r>
              <a:rPr lang="en-US" dirty="0"/>
              <a:t>The ocean is Earth’s dominant climate regulator</a:t>
            </a:r>
          </a:p>
          <a:p>
            <a:r>
              <a:rPr lang="en-US" dirty="0"/>
              <a:t>Global warming has raised the average global temperature by about 1.2°F (0.68°C) over the past century</a:t>
            </a:r>
          </a:p>
          <a:p>
            <a:r>
              <a:rPr lang="en-US" dirty="0"/>
              <a:t>Over the next 20 years, scientists estimate about 70 to </a:t>
            </a:r>
            <a:r>
              <a:rPr lang="en-US" b="1" dirty="0"/>
              <a:t>90</a:t>
            </a:r>
            <a:r>
              <a:rPr lang="en-US" dirty="0"/>
              <a:t>% of all </a:t>
            </a:r>
            <a:r>
              <a:rPr lang="en-US" b="1" dirty="0"/>
              <a:t>coral reefs</a:t>
            </a:r>
            <a:r>
              <a:rPr lang="en-US" dirty="0"/>
              <a:t> will disappear primarily as a result of warming ocean waters and increased acidity</a:t>
            </a:r>
          </a:p>
          <a:p>
            <a:r>
              <a:rPr lang="en-US" dirty="0"/>
              <a:t>Why NASA? </a:t>
            </a:r>
            <a:r>
              <a:rPr lang="en-US" u="sng" dirty="0">
                <a:hlinkClick r:id="rId3"/>
              </a:rPr>
              <a:t>51 U.S.C. § 20112</a:t>
            </a:r>
            <a:endParaRPr lang="en-US" dirty="0"/>
          </a:p>
          <a:p>
            <a:endParaRPr lang="en-US" dirty="0"/>
          </a:p>
        </p:txBody>
      </p:sp>
      <p:pic>
        <p:nvPicPr>
          <p:cNvPr id="1026" name="Picture 2" descr="As temperatures rise and the pH decreases, corals will continue to bleach. Sea level rise can also have an effect if it rises enough that the dinoﬂagellates do not receive the amount of light they ne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5561" y="2214694"/>
            <a:ext cx="5505429" cy="35877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BB362D-F79B-4038-A341-AA93E2A58B4F}"/>
              </a:ext>
            </a:extLst>
          </p:cNvPr>
          <p:cNvSpPr txBox="1"/>
          <p:nvPr/>
        </p:nvSpPr>
        <p:spPr>
          <a:xfrm>
            <a:off x="6500938" y="5802399"/>
            <a:ext cx="5154674" cy="461665"/>
          </a:xfrm>
          <a:prstGeom prst="rect">
            <a:avLst/>
          </a:prstGeom>
          <a:noFill/>
        </p:spPr>
        <p:txBody>
          <a:bodyPr wrap="square" rtlCol="0">
            <a:spAutoFit/>
          </a:bodyPr>
          <a:lstStyle/>
          <a:p>
            <a:r>
              <a:rPr lang="en-US" sz="1200" dirty="0"/>
              <a:t>Credit: </a:t>
            </a:r>
            <a:r>
              <a:rPr lang="en-US" sz="1200" dirty="0">
                <a:hlinkClick r:id="rId5"/>
              </a:rPr>
              <a:t>https://www.noaa.gov/media/image_download/2e0c08d2-3631-4be8-848e-c0c60aab0a95</a:t>
            </a:r>
            <a:r>
              <a:rPr lang="en-US" sz="1200" dirty="0"/>
              <a:t> </a:t>
            </a:r>
          </a:p>
        </p:txBody>
      </p:sp>
    </p:spTree>
    <p:extLst>
      <p:ext uri="{BB962C8B-B14F-4D97-AF65-F5344CB8AC3E}">
        <p14:creationId xmlns:p14="http://schemas.microsoft.com/office/powerpoint/2010/main" val="3913459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cfb4df11c9_0_9"/>
          <p:cNvSpPr txBox="1">
            <a:spLocks noGrp="1"/>
          </p:cNvSpPr>
          <p:nvPr>
            <p:ph type="title"/>
          </p:nvPr>
        </p:nvSpPr>
        <p:spPr>
          <a:xfrm>
            <a:off x="913775" y="618517"/>
            <a:ext cx="10364400" cy="1596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800"/>
              <a:buNone/>
            </a:pPr>
            <a:r>
              <a:rPr lang="en-US" dirty="0"/>
              <a:t>Interpret Trends in a Known Global Region based on Backscatter Alone</a:t>
            </a:r>
            <a:endParaRPr dirty="0"/>
          </a:p>
        </p:txBody>
      </p:sp>
      <p:sp>
        <p:nvSpPr>
          <p:cNvPr id="603" name="Google Shape;603;gcfb4df11c9_0_9"/>
          <p:cNvSpPr txBox="1">
            <a:spLocks noGrp="1"/>
          </p:cNvSpPr>
          <p:nvPr>
            <p:ph type="body" idx="1"/>
          </p:nvPr>
        </p:nvSpPr>
        <p:spPr>
          <a:xfrm>
            <a:off x="881500" y="2019225"/>
            <a:ext cx="10363800" cy="40221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None/>
            </a:pPr>
            <a:r>
              <a:rPr lang="en-US" sz="1700"/>
              <a:t>Models at a distance filter of </a:t>
            </a:r>
            <a:r>
              <a:rPr lang="en-US" sz="1700" b="1"/>
              <a:t>10m</a:t>
            </a:r>
            <a:r>
              <a:rPr lang="en-US" sz="1700"/>
              <a:t>:</a:t>
            </a:r>
            <a:endParaRPr sz="1700"/>
          </a:p>
          <a:p>
            <a:pPr marL="0" lvl="0" indent="0" algn="l" rtl="0">
              <a:lnSpc>
                <a:spcPct val="120000"/>
              </a:lnSpc>
              <a:spcBef>
                <a:spcPts val="0"/>
              </a:spcBef>
              <a:spcAft>
                <a:spcPts val="0"/>
              </a:spcAft>
              <a:buNone/>
            </a:pPr>
            <a:endParaRPr/>
          </a:p>
        </p:txBody>
      </p:sp>
      <p:graphicFrame>
        <p:nvGraphicFramePr>
          <p:cNvPr id="604" name="Google Shape;604;gcfb4df11c9_0_9"/>
          <p:cNvGraphicFramePr/>
          <p:nvPr/>
        </p:nvGraphicFramePr>
        <p:xfrm>
          <a:off x="700263" y="2604288"/>
          <a:ext cx="10958100" cy="3906800"/>
        </p:xfrm>
        <a:graphic>
          <a:graphicData uri="http://schemas.openxmlformats.org/drawingml/2006/table">
            <a:tbl>
              <a:tblPr>
                <a:noFill/>
              </a:tblPr>
              <a:tblGrid>
                <a:gridCol w="2283900">
                  <a:extLst>
                    <a:ext uri="{9D8B030D-6E8A-4147-A177-3AD203B41FA5}">
                      <a16:colId xmlns:a16="http://schemas.microsoft.com/office/drawing/2014/main" val="20000"/>
                    </a:ext>
                  </a:extLst>
                </a:gridCol>
                <a:gridCol w="1032000">
                  <a:extLst>
                    <a:ext uri="{9D8B030D-6E8A-4147-A177-3AD203B41FA5}">
                      <a16:colId xmlns:a16="http://schemas.microsoft.com/office/drawing/2014/main" val="20001"/>
                    </a:ext>
                  </a:extLst>
                </a:gridCol>
                <a:gridCol w="1266925">
                  <a:extLst>
                    <a:ext uri="{9D8B030D-6E8A-4147-A177-3AD203B41FA5}">
                      <a16:colId xmlns:a16="http://schemas.microsoft.com/office/drawing/2014/main" val="20002"/>
                    </a:ext>
                  </a:extLst>
                </a:gridCol>
                <a:gridCol w="1346200">
                  <a:extLst>
                    <a:ext uri="{9D8B030D-6E8A-4147-A177-3AD203B41FA5}">
                      <a16:colId xmlns:a16="http://schemas.microsoft.com/office/drawing/2014/main" val="20003"/>
                    </a:ext>
                  </a:extLst>
                </a:gridCol>
                <a:gridCol w="1282800">
                  <a:extLst>
                    <a:ext uri="{9D8B030D-6E8A-4147-A177-3AD203B41FA5}">
                      <a16:colId xmlns:a16="http://schemas.microsoft.com/office/drawing/2014/main" val="20004"/>
                    </a:ext>
                  </a:extLst>
                </a:gridCol>
                <a:gridCol w="3746275">
                  <a:extLst>
                    <a:ext uri="{9D8B030D-6E8A-4147-A177-3AD203B41FA5}">
                      <a16:colId xmlns:a16="http://schemas.microsoft.com/office/drawing/2014/main" val="20005"/>
                    </a:ext>
                  </a:extLst>
                </a:gridCol>
              </a:tblGrid>
              <a:tr h="770025">
                <a:tc>
                  <a:txBody>
                    <a:bodyPr/>
                    <a:lstStyle/>
                    <a:p>
                      <a:pPr marL="0" marR="0" lvl="0" indent="0" algn="l" rtl="0">
                        <a:lnSpc>
                          <a:spcPct val="100000"/>
                        </a:lnSpc>
                        <a:spcBef>
                          <a:spcPts val="0"/>
                        </a:spcBef>
                        <a:spcAft>
                          <a:spcPts val="0"/>
                        </a:spcAft>
                        <a:buNone/>
                      </a:pPr>
                      <a:r>
                        <a:rPr lang="en-US" sz="1300">
                          <a:solidFill>
                            <a:schemeClr val="lt1"/>
                          </a:solidFill>
                        </a:rPr>
                        <a:t>Model</a:t>
                      </a:r>
                      <a:endParaRPr sz="1300" u="none" strike="noStrike" cap="none">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tc>
                  <a:txBody>
                    <a:bodyPr/>
                    <a:lstStyle/>
                    <a:p>
                      <a:pPr marL="0" marR="0" lvl="0" indent="0" algn="l" rtl="0">
                        <a:lnSpc>
                          <a:spcPct val="100000"/>
                        </a:lnSpc>
                        <a:spcBef>
                          <a:spcPts val="0"/>
                        </a:spcBef>
                        <a:spcAft>
                          <a:spcPts val="0"/>
                        </a:spcAft>
                        <a:buNone/>
                      </a:pPr>
                      <a:r>
                        <a:rPr lang="en-US" sz="1300">
                          <a:solidFill>
                            <a:schemeClr val="lt1"/>
                          </a:solidFill>
                        </a:rPr>
                        <a:t>Full Model Accuracy</a:t>
                      </a:r>
                      <a:endParaRPr sz="1300" u="none" strike="noStrike" cap="none">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tc>
                  <a:txBody>
                    <a:bodyPr/>
                    <a:lstStyle/>
                    <a:p>
                      <a:pPr marL="0" marR="0" lvl="0" indent="0" algn="l" rtl="0">
                        <a:lnSpc>
                          <a:spcPct val="100000"/>
                        </a:lnSpc>
                        <a:spcBef>
                          <a:spcPts val="0"/>
                        </a:spcBef>
                        <a:spcAft>
                          <a:spcPts val="0"/>
                        </a:spcAft>
                        <a:buNone/>
                      </a:pPr>
                      <a:r>
                        <a:rPr lang="en-US" sz="1300">
                          <a:solidFill>
                            <a:schemeClr val="lt1"/>
                          </a:solidFill>
                        </a:rPr>
                        <a:t>23 Features Accuracy</a:t>
                      </a:r>
                      <a:endParaRPr sz="1300" u="none" strike="noStrike" cap="none">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tc>
                  <a:txBody>
                    <a:bodyPr/>
                    <a:lstStyle/>
                    <a:p>
                      <a:pPr marL="0" marR="0" lvl="0" indent="0" algn="l" rtl="0">
                        <a:lnSpc>
                          <a:spcPct val="100000"/>
                        </a:lnSpc>
                        <a:spcBef>
                          <a:spcPts val="0"/>
                        </a:spcBef>
                        <a:spcAft>
                          <a:spcPts val="0"/>
                        </a:spcAft>
                        <a:buNone/>
                      </a:pPr>
                      <a:r>
                        <a:rPr lang="en-US" sz="1300">
                          <a:solidFill>
                            <a:schemeClr val="lt1"/>
                          </a:solidFill>
                        </a:rPr>
                        <a:t>Full + Giovanni</a:t>
                      </a:r>
                      <a:endParaRPr sz="13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tc>
                  <a:txBody>
                    <a:bodyPr/>
                    <a:lstStyle/>
                    <a:p>
                      <a:pPr marL="0" marR="0" lvl="0" indent="0" algn="l" rtl="0">
                        <a:lnSpc>
                          <a:spcPct val="100000"/>
                        </a:lnSpc>
                        <a:spcBef>
                          <a:spcPts val="0"/>
                        </a:spcBef>
                        <a:spcAft>
                          <a:spcPts val="0"/>
                        </a:spcAft>
                        <a:buNone/>
                      </a:pPr>
                      <a:r>
                        <a:rPr lang="en-US" sz="1300">
                          <a:solidFill>
                            <a:schemeClr val="lt1"/>
                          </a:solidFill>
                        </a:rPr>
                        <a:t>23 Features + GIovanni</a:t>
                      </a:r>
                      <a:endParaRPr sz="13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tc>
                  <a:txBody>
                    <a:bodyPr/>
                    <a:lstStyle/>
                    <a:p>
                      <a:pPr marL="0" marR="0" lvl="0" indent="0" algn="l" rtl="0">
                        <a:lnSpc>
                          <a:spcPct val="100000"/>
                        </a:lnSpc>
                        <a:spcBef>
                          <a:spcPts val="0"/>
                        </a:spcBef>
                        <a:spcAft>
                          <a:spcPts val="0"/>
                        </a:spcAft>
                        <a:buNone/>
                      </a:pPr>
                      <a:r>
                        <a:rPr lang="en-US" sz="1300">
                          <a:solidFill>
                            <a:schemeClr val="lt1"/>
                          </a:solidFill>
                        </a:rPr>
                        <a:t>Notes</a:t>
                      </a:r>
                      <a:endParaRPr sz="13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extLst>
                  <a:ext uri="{0D108BD9-81ED-4DB2-BD59-A6C34878D82A}">
                    <a16:rowId xmlns:a16="http://schemas.microsoft.com/office/drawing/2014/main" val="10000"/>
                  </a:ext>
                </a:extLst>
              </a:tr>
              <a:tr h="1101275">
                <a:tc>
                  <a:txBody>
                    <a:bodyPr/>
                    <a:lstStyle/>
                    <a:p>
                      <a:pPr marL="0" lvl="0" indent="0" algn="l" rtl="0">
                        <a:spcBef>
                          <a:spcPts val="0"/>
                        </a:spcBef>
                        <a:spcAft>
                          <a:spcPts val="0"/>
                        </a:spcAft>
                        <a:buNone/>
                      </a:pPr>
                      <a:r>
                        <a:rPr lang="en-US" sz="1600"/>
                        <a:t>Feed Forward Neural Network</a:t>
                      </a:r>
                      <a:endParaRPr sz="1600"/>
                    </a:p>
                    <a:p>
                      <a:pPr marL="0" lvl="0" indent="0" algn="l" rtl="0">
                        <a:spcBef>
                          <a:spcPts val="0"/>
                        </a:spcBef>
                        <a:spcAft>
                          <a:spcPts val="0"/>
                        </a:spcAft>
                        <a:buNone/>
                      </a:pPr>
                      <a:endParaRPr sz="1600"/>
                    </a:p>
                  </a:txBody>
                  <a:tcPr marL="9525" marR="9525" marT="9525" marB="91425" anchor="b">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68.63</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65.51</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76.16</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N/A</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rowSpan="4">
                  <a:txBody>
                    <a:bodyPr/>
                    <a:lstStyle/>
                    <a:p>
                      <a:pPr marL="0" lvl="0" indent="0" algn="l" rtl="0">
                        <a:lnSpc>
                          <a:spcPct val="115000"/>
                        </a:lnSpc>
                        <a:spcBef>
                          <a:spcPts val="0"/>
                        </a:spcBef>
                        <a:spcAft>
                          <a:spcPts val="0"/>
                        </a:spcAft>
                        <a:buNone/>
                      </a:pPr>
                      <a:r>
                        <a:rPr lang="en-US" sz="1700">
                          <a:latin typeface="Calibri"/>
                          <a:ea typeface="Calibri"/>
                          <a:cs typeface="Calibri"/>
                          <a:sym typeface="Calibri"/>
                        </a:rPr>
                        <a:t>Across all models and methods, the best </a:t>
                      </a:r>
                      <a:r>
                        <a:rPr lang="en-US" sz="1700" b="1">
                          <a:latin typeface="Calibri"/>
                          <a:ea typeface="Calibri"/>
                          <a:cs typeface="Calibri"/>
                          <a:sym typeface="Calibri"/>
                        </a:rPr>
                        <a:t>accuracy achieved is </a:t>
                      </a:r>
                      <a:r>
                        <a:rPr lang="en-US" sz="1900" b="1">
                          <a:solidFill>
                            <a:schemeClr val="dk1"/>
                          </a:solidFill>
                          <a:latin typeface="Calibri"/>
                          <a:ea typeface="Calibri"/>
                          <a:cs typeface="Calibri"/>
                          <a:sym typeface="Calibri"/>
                        </a:rPr>
                        <a:t>77.67</a:t>
                      </a:r>
                      <a:r>
                        <a:rPr lang="en-US" sz="1700" b="1">
                          <a:latin typeface="Calibri"/>
                          <a:ea typeface="Calibri"/>
                          <a:cs typeface="Calibri"/>
                          <a:sym typeface="Calibri"/>
                        </a:rPr>
                        <a:t>%</a:t>
                      </a:r>
                      <a:endParaRPr sz="1700" b="1">
                        <a:latin typeface="Calibri"/>
                        <a:ea typeface="Calibri"/>
                        <a:cs typeface="Calibri"/>
                        <a:sym typeface="Calibri"/>
                      </a:endParaRPr>
                    </a:p>
                    <a:p>
                      <a:pPr marL="0" lvl="0" indent="0" algn="l" rtl="0">
                        <a:lnSpc>
                          <a:spcPct val="115000"/>
                        </a:lnSpc>
                        <a:spcBef>
                          <a:spcPts val="0"/>
                        </a:spcBef>
                        <a:spcAft>
                          <a:spcPts val="0"/>
                        </a:spcAft>
                        <a:buNone/>
                      </a:pPr>
                      <a:endParaRPr sz="1700">
                        <a:latin typeface="Calibri"/>
                        <a:ea typeface="Calibri"/>
                        <a:cs typeface="Calibri"/>
                        <a:sym typeface="Calibri"/>
                      </a:endParaRPr>
                    </a:p>
                    <a:p>
                      <a:pPr marL="0" lvl="0" indent="0" algn="l" rtl="0">
                        <a:lnSpc>
                          <a:spcPct val="115000"/>
                        </a:lnSpc>
                        <a:spcBef>
                          <a:spcPts val="0"/>
                        </a:spcBef>
                        <a:spcAft>
                          <a:spcPts val="0"/>
                        </a:spcAft>
                        <a:buNone/>
                      </a:pPr>
                      <a:r>
                        <a:rPr lang="en-US" sz="1700">
                          <a:latin typeface="Calibri"/>
                          <a:ea typeface="Calibri"/>
                          <a:cs typeface="Calibri"/>
                          <a:sym typeface="Calibri"/>
                        </a:rPr>
                        <a:t>Limitations on the CALIPSO reflectance data severely hurt model performance</a:t>
                      </a:r>
                      <a:endParaRPr sz="1700">
                        <a:latin typeface="Calibri"/>
                        <a:ea typeface="Calibri"/>
                        <a:cs typeface="Calibri"/>
                        <a:sym typeface="Calibri"/>
                      </a:endParaRPr>
                    </a:p>
                  </a:txBody>
                  <a:tcPr marL="9525" marR="9525" marT="9525" marB="91425">
                    <a:lnL w="9525"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84200">
                <a:tc>
                  <a:txBody>
                    <a:bodyPr/>
                    <a:lstStyle/>
                    <a:p>
                      <a:pPr marL="0" lvl="0" indent="0" algn="l" rtl="0">
                        <a:spcBef>
                          <a:spcPts val="0"/>
                        </a:spcBef>
                        <a:spcAft>
                          <a:spcPts val="0"/>
                        </a:spcAft>
                        <a:buNone/>
                      </a:pPr>
                      <a:r>
                        <a:rPr lang="en-US" sz="1600">
                          <a:solidFill>
                            <a:schemeClr val="dk1"/>
                          </a:solidFill>
                        </a:rPr>
                        <a:t>1D CNN</a:t>
                      </a:r>
                      <a:endParaRPr sz="1600">
                        <a:solidFill>
                          <a:schemeClr val="dk1"/>
                        </a:solidFill>
                      </a:endParaRPr>
                    </a:p>
                    <a:p>
                      <a:pPr marL="0" lvl="0" indent="0" algn="l" rtl="0">
                        <a:spcBef>
                          <a:spcPts val="0"/>
                        </a:spcBef>
                        <a:spcAft>
                          <a:spcPts val="0"/>
                        </a:spcAft>
                        <a:buNone/>
                      </a:pPr>
                      <a:endParaRPr sz="1600"/>
                    </a:p>
                  </a:txBody>
                  <a:tcPr marL="9525" marR="9525" marT="9525" marB="91425" anchor="b">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75.31</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66.78</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N/A</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N/A</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vMerge="1">
                  <a:txBody>
                    <a:bodyPr/>
                    <a:lstStyle/>
                    <a:p>
                      <a:endParaRPr lang="en-US"/>
                    </a:p>
                  </a:txBody>
                  <a:tcPr/>
                </a:tc>
                <a:extLst>
                  <a:ext uri="{0D108BD9-81ED-4DB2-BD59-A6C34878D82A}">
                    <a16:rowId xmlns:a16="http://schemas.microsoft.com/office/drawing/2014/main" val="10002"/>
                  </a:ext>
                </a:extLst>
              </a:tr>
              <a:tr h="784200">
                <a:tc>
                  <a:txBody>
                    <a:bodyPr/>
                    <a:lstStyle/>
                    <a:p>
                      <a:pPr marL="0" lvl="0" indent="0" algn="l" rtl="0">
                        <a:spcBef>
                          <a:spcPts val="0"/>
                        </a:spcBef>
                        <a:spcAft>
                          <a:spcPts val="0"/>
                        </a:spcAft>
                        <a:buNone/>
                      </a:pPr>
                      <a:r>
                        <a:rPr lang="en-US" sz="1600">
                          <a:solidFill>
                            <a:schemeClr val="dk1"/>
                          </a:solidFill>
                        </a:rPr>
                        <a:t>Logistic Regression</a:t>
                      </a:r>
                      <a:endParaRPr sz="1600">
                        <a:solidFill>
                          <a:schemeClr val="dk1"/>
                        </a:solidFill>
                      </a:endParaRPr>
                    </a:p>
                    <a:p>
                      <a:pPr marL="0" lvl="0" indent="0" algn="l" rtl="0">
                        <a:spcBef>
                          <a:spcPts val="0"/>
                        </a:spcBef>
                        <a:spcAft>
                          <a:spcPts val="0"/>
                        </a:spcAft>
                        <a:buNone/>
                      </a:pPr>
                      <a:endParaRPr sz="1600"/>
                    </a:p>
                  </a:txBody>
                  <a:tcPr marL="9525" marR="9525" marT="9525" marB="91425" anchor="b">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53.65</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49.72</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66.27</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56.27</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vMerge="1">
                  <a:txBody>
                    <a:bodyPr/>
                    <a:lstStyle/>
                    <a:p>
                      <a:endParaRPr lang="en-US"/>
                    </a:p>
                  </a:txBody>
                  <a:tcPr/>
                </a:tc>
                <a:extLst>
                  <a:ext uri="{0D108BD9-81ED-4DB2-BD59-A6C34878D82A}">
                    <a16:rowId xmlns:a16="http://schemas.microsoft.com/office/drawing/2014/main" val="10003"/>
                  </a:ext>
                </a:extLst>
              </a:tr>
              <a:tr h="467100">
                <a:tc>
                  <a:txBody>
                    <a:bodyPr/>
                    <a:lstStyle/>
                    <a:p>
                      <a:pPr marL="0" lvl="0" indent="0" algn="l" rtl="0">
                        <a:spcBef>
                          <a:spcPts val="0"/>
                        </a:spcBef>
                        <a:spcAft>
                          <a:spcPts val="0"/>
                        </a:spcAft>
                        <a:buNone/>
                      </a:pPr>
                      <a:r>
                        <a:rPr lang="en-US" sz="1600">
                          <a:solidFill>
                            <a:schemeClr val="dk1"/>
                          </a:solidFill>
                        </a:rPr>
                        <a:t>Random Forest</a:t>
                      </a:r>
                      <a:endParaRPr sz="1600"/>
                    </a:p>
                  </a:txBody>
                  <a:tcPr marL="9525" marR="9525" marT="9525" marB="91425" anchor="b">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60.75</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58.55</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69.17</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66.68</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859BCE68-B2CB-40B2-B6B6-47BCA7339218}"/>
              </a:ext>
            </a:extLst>
          </p:cNvPr>
          <p:cNvSpPr txBox="1"/>
          <p:nvPr/>
        </p:nvSpPr>
        <p:spPr>
          <a:xfrm>
            <a:off x="9351601" y="6550223"/>
            <a:ext cx="2796856" cy="307777"/>
          </a:xfrm>
          <a:prstGeom prst="rect">
            <a:avLst/>
          </a:prstGeom>
          <a:noFill/>
        </p:spPr>
        <p:txBody>
          <a:bodyPr wrap="none" rtlCol="0">
            <a:spAutoFit/>
          </a:bodyPr>
          <a:lstStyle/>
          <a:p>
            <a:r>
              <a:rPr lang="en-US" sz="1400" dirty="0"/>
              <a:t>*From Team 2 Final Presentation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1050926bbb1_1_235"/>
          <p:cNvSpPr txBox="1">
            <a:spLocks noGrp="1"/>
          </p:cNvSpPr>
          <p:nvPr>
            <p:ph type="title"/>
          </p:nvPr>
        </p:nvSpPr>
        <p:spPr>
          <a:xfrm>
            <a:off x="913775" y="618517"/>
            <a:ext cx="10364400" cy="1596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800"/>
              <a:buNone/>
            </a:pPr>
            <a:r>
              <a:rPr lang="en-US" dirty="0"/>
              <a:t>Interpret Trends in a Known Global Region based on Backscatter Alone</a:t>
            </a:r>
            <a:endParaRPr dirty="0"/>
          </a:p>
        </p:txBody>
      </p:sp>
      <p:sp>
        <p:nvSpPr>
          <p:cNvPr id="612" name="Google Shape;612;g1050926bbb1_1_235"/>
          <p:cNvSpPr txBox="1">
            <a:spLocks noGrp="1"/>
          </p:cNvSpPr>
          <p:nvPr>
            <p:ph type="body" idx="1"/>
          </p:nvPr>
        </p:nvSpPr>
        <p:spPr>
          <a:xfrm>
            <a:off x="881500" y="2019225"/>
            <a:ext cx="10363800" cy="40221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None/>
            </a:pPr>
            <a:r>
              <a:rPr lang="en-US" sz="1700"/>
              <a:t>Models at a distance filter of </a:t>
            </a:r>
            <a:r>
              <a:rPr lang="en-US" sz="1700" b="1"/>
              <a:t>50m:</a:t>
            </a:r>
            <a:endParaRPr sz="1700" b="1"/>
          </a:p>
          <a:p>
            <a:pPr marL="0" lvl="0" indent="0" algn="l" rtl="0">
              <a:lnSpc>
                <a:spcPct val="120000"/>
              </a:lnSpc>
              <a:spcBef>
                <a:spcPts val="0"/>
              </a:spcBef>
              <a:spcAft>
                <a:spcPts val="0"/>
              </a:spcAft>
              <a:buNone/>
            </a:pPr>
            <a:endParaRPr/>
          </a:p>
        </p:txBody>
      </p:sp>
      <p:graphicFrame>
        <p:nvGraphicFramePr>
          <p:cNvPr id="613" name="Google Shape;613;g1050926bbb1_1_235"/>
          <p:cNvGraphicFramePr/>
          <p:nvPr/>
        </p:nvGraphicFramePr>
        <p:xfrm>
          <a:off x="670988" y="2565938"/>
          <a:ext cx="10913900" cy="3970775"/>
        </p:xfrm>
        <a:graphic>
          <a:graphicData uri="http://schemas.openxmlformats.org/drawingml/2006/table">
            <a:tbl>
              <a:tblPr>
                <a:noFill/>
              </a:tblPr>
              <a:tblGrid>
                <a:gridCol w="2306150">
                  <a:extLst>
                    <a:ext uri="{9D8B030D-6E8A-4147-A177-3AD203B41FA5}">
                      <a16:colId xmlns:a16="http://schemas.microsoft.com/office/drawing/2014/main" val="20000"/>
                    </a:ext>
                  </a:extLst>
                </a:gridCol>
                <a:gridCol w="987600">
                  <a:extLst>
                    <a:ext uri="{9D8B030D-6E8A-4147-A177-3AD203B41FA5}">
                      <a16:colId xmlns:a16="http://schemas.microsoft.com/office/drawing/2014/main" val="20001"/>
                    </a:ext>
                  </a:extLst>
                </a:gridCol>
                <a:gridCol w="1212425">
                  <a:extLst>
                    <a:ext uri="{9D8B030D-6E8A-4147-A177-3AD203B41FA5}">
                      <a16:colId xmlns:a16="http://schemas.microsoft.com/office/drawing/2014/main" val="20002"/>
                    </a:ext>
                  </a:extLst>
                </a:gridCol>
                <a:gridCol w="1288300">
                  <a:extLst>
                    <a:ext uri="{9D8B030D-6E8A-4147-A177-3AD203B41FA5}">
                      <a16:colId xmlns:a16="http://schemas.microsoft.com/office/drawing/2014/main" val="20003"/>
                    </a:ext>
                  </a:extLst>
                </a:gridCol>
                <a:gridCol w="1227600">
                  <a:extLst>
                    <a:ext uri="{9D8B030D-6E8A-4147-A177-3AD203B41FA5}">
                      <a16:colId xmlns:a16="http://schemas.microsoft.com/office/drawing/2014/main" val="20004"/>
                    </a:ext>
                  </a:extLst>
                </a:gridCol>
                <a:gridCol w="3891825">
                  <a:extLst>
                    <a:ext uri="{9D8B030D-6E8A-4147-A177-3AD203B41FA5}">
                      <a16:colId xmlns:a16="http://schemas.microsoft.com/office/drawing/2014/main" val="20005"/>
                    </a:ext>
                  </a:extLst>
                </a:gridCol>
              </a:tblGrid>
              <a:tr h="782625">
                <a:tc>
                  <a:txBody>
                    <a:bodyPr/>
                    <a:lstStyle/>
                    <a:p>
                      <a:pPr marL="0" marR="0" lvl="0" indent="0" algn="l" rtl="0">
                        <a:lnSpc>
                          <a:spcPct val="100000"/>
                        </a:lnSpc>
                        <a:spcBef>
                          <a:spcPts val="0"/>
                        </a:spcBef>
                        <a:spcAft>
                          <a:spcPts val="0"/>
                        </a:spcAft>
                        <a:buNone/>
                      </a:pPr>
                      <a:r>
                        <a:rPr lang="en-US" sz="1300">
                          <a:solidFill>
                            <a:schemeClr val="lt1"/>
                          </a:solidFill>
                        </a:rPr>
                        <a:t>Model</a:t>
                      </a:r>
                      <a:endParaRPr sz="1300" u="none" strike="noStrike" cap="none">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tc>
                  <a:txBody>
                    <a:bodyPr/>
                    <a:lstStyle/>
                    <a:p>
                      <a:pPr marL="0" marR="0" lvl="0" indent="0" algn="l" rtl="0">
                        <a:lnSpc>
                          <a:spcPct val="100000"/>
                        </a:lnSpc>
                        <a:spcBef>
                          <a:spcPts val="0"/>
                        </a:spcBef>
                        <a:spcAft>
                          <a:spcPts val="0"/>
                        </a:spcAft>
                        <a:buNone/>
                      </a:pPr>
                      <a:r>
                        <a:rPr lang="en-US" sz="1300">
                          <a:solidFill>
                            <a:schemeClr val="lt1"/>
                          </a:solidFill>
                        </a:rPr>
                        <a:t>Full Model Accuracy</a:t>
                      </a:r>
                      <a:endParaRPr sz="1300" u="none" strike="noStrike" cap="none">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tc>
                  <a:txBody>
                    <a:bodyPr/>
                    <a:lstStyle/>
                    <a:p>
                      <a:pPr marL="0" marR="0" lvl="0" indent="0" algn="l" rtl="0">
                        <a:lnSpc>
                          <a:spcPct val="100000"/>
                        </a:lnSpc>
                        <a:spcBef>
                          <a:spcPts val="0"/>
                        </a:spcBef>
                        <a:spcAft>
                          <a:spcPts val="0"/>
                        </a:spcAft>
                        <a:buNone/>
                      </a:pPr>
                      <a:r>
                        <a:rPr lang="en-US" sz="1300">
                          <a:solidFill>
                            <a:schemeClr val="lt1"/>
                          </a:solidFill>
                        </a:rPr>
                        <a:t>23 Features Accuracy</a:t>
                      </a:r>
                      <a:endParaRPr sz="1300" u="none" strike="noStrike" cap="none">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tc>
                  <a:txBody>
                    <a:bodyPr/>
                    <a:lstStyle/>
                    <a:p>
                      <a:pPr marL="0" marR="0" lvl="0" indent="0" algn="l" rtl="0">
                        <a:lnSpc>
                          <a:spcPct val="100000"/>
                        </a:lnSpc>
                        <a:spcBef>
                          <a:spcPts val="0"/>
                        </a:spcBef>
                        <a:spcAft>
                          <a:spcPts val="0"/>
                        </a:spcAft>
                        <a:buNone/>
                      </a:pPr>
                      <a:r>
                        <a:rPr lang="en-US" sz="1300">
                          <a:solidFill>
                            <a:schemeClr val="lt1"/>
                          </a:solidFill>
                        </a:rPr>
                        <a:t>Full + Giovanni</a:t>
                      </a:r>
                      <a:endParaRPr sz="13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tc>
                  <a:txBody>
                    <a:bodyPr/>
                    <a:lstStyle/>
                    <a:p>
                      <a:pPr marL="0" marR="0" lvl="0" indent="0" algn="l" rtl="0">
                        <a:lnSpc>
                          <a:spcPct val="100000"/>
                        </a:lnSpc>
                        <a:spcBef>
                          <a:spcPts val="0"/>
                        </a:spcBef>
                        <a:spcAft>
                          <a:spcPts val="0"/>
                        </a:spcAft>
                        <a:buNone/>
                      </a:pPr>
                      <a:r>
                        <a:rPr lang="en-US" sz="1300">
                          <a:solidFill>
                            <a:schemeClr val="lt1"/>
                          </a:solidFill>
                        </a:rPr>
                        <a:t>23 Features + GIovanni</a:t>
                      </a:r>
                      <a:endParaRPr sz="13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tc>
                  <a:txBody>
                    <a:bodyPr/>
                    <a:lstStyle/>
                    <a:p>
                      <a:pPr marL="0" marR="0" lvl="0" indent="0" algn="l" rtl="0">
                        <a:lnSpc>
                          <a:spcPct val="100000"/>
                        </a:lnSpc>
                        <a:spcBef>
                          <a:spcPts val="0"/>
                        </a:spcBef>
                        <a:spcAft>
                          <a:spcPts val="0"/>
                        </a:spcAft>
                        <a:buNone/>
                      </a:pPr>
                      <a:r>
                        <a:rPr lang="en-US" sz="1300">
                          <a:solidFill>
                            <a:schemeClr val="lt1"/>
                          </a:solidFill>
                        </a:rPr>
                        <a:t>Notes</a:t>
                      </a:r>
                      <a:endParaRPr sz="13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extLst>
                  <a:ext uri="{0D108BD9-81ED-4DB2-BD59-A6C34878D82A}">
                    <a16:rowId xmlns:a16="http://schemas.microsoft.com/office/drawing/2014/main" val="10000"/>
                  </a:ext>
                </a:extLst>
              </a:tr>
              <a:tr h="1119300">
                <a:tc>
                  <a:txBody>
                    <a:bodyPr/>
                    <a:lstStyle/>
                    <a:p>
                      <a:pPr marL="0" lvl="0" indent="0" algn="l" rtl="0">
                        <a:spcBef>
                          <a:spcPts val="0"/>
                        </a:spcBef>
                        <a:spcAft>
                          <a:spcPts val="0"/>
                        </a:spcAft>
                        <a:buNone/>
                      </a:pPr>
                      <a:r>
                        <a:rPr lang="en-US" sz="1600"/>
                        <a:t>Feed Forward Neural Network</a:t>
                      </a:r>
                      <a:endParaRPr sz="1600"/>
                    </a:p>
                    <a:p>
                      <a:pPr marL="0" lvl="0" indent="0" algn="l" rtl="0">
                        <a:spcBef>
                          <a:spcPts val="0"/>
                        </a:spcBef>
                        <a:spcAft>
                          <a:spcPts val="0"/>
                        </a:spcAft>
                        <a:buNone/>
                      </a:pPr>
                      <a:endParaRPr sz="1600"/>
                    </a:p>
                  </a:txBody>
                  <a:tcPr marL="9525" marR="9525" marT="9525" marB="91425" anchor="b">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72.85</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66.40</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74.82</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N/A</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rowSpan="4">
                  <a:txBody>
                    <a:bodyPr/>
                    <a:lstStyle/>
                    <a:p>
                      <a:pPr marL="0" lvl="0" indent="0" algn="l" rtl="0">
                        <a:lnSpc>
                          <a:spcPct val="115000"/>
                        </a:lnSpc>
                        <a:spcBef>
                          <a:spcPts val="0"/>
                        </a:spcBef>
                        <a:spcAft>
                          <a:spcPts val="0"/>
                        </a:spcAft>
                        <a:buClr>
                          <a:schemeClr val="dk1"/>
                        </a:buClr>
                        <a:buSzPts val="1100"/>
                        <a:buFont typeface="Arial"/>
                        <a:buNone/>
                      </a:pPr>
                      <a:r>
                        <a:rPr lang="en-US" sz="1700">
                          <a:solidFill>
                            <a:schemeClr val="dk1"/>
                          </a:solidFill>
                          <a:latin typeface="Calibri"/>
                          <a:ea typeface="Calibri"/>
                          <a:cs typeface="Calibri"/>
                          <a:sym typeface="Calibri"/>
                        </a:rPr>
                        <a:t>Across all models and methods, the best </a:t>
                      </a:r>
                      <a:r>
                        <a:rPr lang="en-US" sz="1700" b="1">
                          <a:solidFill>
                            <a:schemeClr val="dk1"/>
                          </a:solidFill>
                          <a:latin typeface="Calibri"/>
                          <a:ea typeface="Calibri"/>
                          <a:cs typeface="Calibri"/>
                          <a:sym typeface="Calibri"/>
                        </a:rPr>
                        <a:t>accuracy achieved is </a:t>
                      </a:r>
                      <a:r>
                        <a:rPr lang="en-US" sz="1900" b="1">
                          <a:solidFill>
                            <a:schemeClr val="dk1"/>
                          </a:solidFill>
                          <a:latin typeface="Calibri"/>
                          <a:ea typeface="Calibri"/>
                          <a:cs typeface="Calibri"/>
                          <a:sym typeface="Calibri"/>
                        </a:rPr>
                        <a:t>77.67</a:t>
                      </a:r>
                      <a:r>
                        <a:rPr lang="en-US" sz="1700" b="1">
                          <a:solidFill>
                            <a:schemeClr val="dk1"/>
                          </a:solidFill>
                          <a:latin typeface="Calibri"/>
                          <a:ea typeface="Calibri"/>
                          <a:cs typeface="Calibri"/>
                          <a:sym typeface="Calibri"/>
                        </a:rPr>
                        <a:t>%</a:t>
                      </a:r>
                      <a:endParaRPr sz="1700">
                        <a:latin typeface="Calibri"/>
                        <a:ea typeface="Calibri"/>
                        <a:cs typeface="Calibri"/>
                        <a:sym typeface="Calibri"/>
                      </a:endParaRPr>
                    </a:p>
                    <a:p>
                      <a:pPr marL="0" lvl="0" indent="0" algn="l" rtl="0">
                        <a:lnSpc>
                          <a:spcPct val="115000"/>
                        </a:lnSpc>
                        <a:spcBef>
                          <a:spcPts val="0"/>
                        </a:spcBef>
                        <a:spcAft>
                          <a:spcPts val="0"/>
                        </a:spcAft>
                        <a:buNone/>
                      </a:pPr>
                      <a:endParaRPr sz="1700">
                        <a:latin typeface="Calibri"/>
                        <a:ea typeface="Calibri"/>
                        <a:cs typeface="Calibri"/>
                        <a:sym typeface="Calibri"/>
                      </a:endParaRPr>
                    </a:p>
                    <a:p>
                      <a:pPr marL="0" lvl="0" indent="0" algn="l" rtl="0">
                        <a:lnSpc>
                          <a:spcPct val="115000"/>
                        </a:lnSpc>
                        <a:spcBef>
                          <a:spcPts val="0"/>
                        </a:spcBef>
                        <a:spcAft>
                          <a:spcPts val="0"/>
                        </a:spcAft>
                        <a:buNone/>
                      </a:pPr>
                      <a:r>
                        <a:rPr lang="en-US" sz="1700">
                          <a:latin typeface="Calibri"/>
                          <a:ea typeface="Calibri"/>
                          <a:cs typeface="Calibri"/>
                          <a:sym typeface="Calibri"/>
                        </a:rPr>
                        <a:t>Limitations on the CALIPSO reflectance data severely hurt model performance</a:t>
                      </a:r>
                      <a:endParaRPr sz="1700">
                        <a:latin typeface="Calibri"/>
                        <a:ea typeface="Calibri"/>
                        <a:cs typeface="Calibri"/>
                        <a:sym typeface="Calibri"/>
                      </a:endParaRPr>
                    </a:p>
                  </a:txBody>
                  <a:tcPr marL="9525" marR="9525" marT="9525" marB="91425">
                    <a:lnL w="9525"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97050">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1D CNN</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p>
                  </a:txBody>
                  <a:tcPr marL="9525" marR="9525" marT="9525" marB="91425" anchor="b">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75.38</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69.49</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N/A</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N/A</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vMerge="1">
                  <a:txBody>
                    <a:bodyPr/>
                    <a:lstStyle/>
                    <a:p>
                      <a:endParaRPr lang="en-US"/>
                    </a:p>
                  </a:txBody>
                  <a:tcPr/>
                </a:tc>
                <a:extLst>
                  <a:ext uri="{0D108BD9-81ED-4DB2-BD59-A6C34878D82A}">
                    <a16:rowId xmlns:a16="http://schemas.microsoft.com/office/drawing/2014/main" val="10002"/>
                  </a:ext>
                </a:extLst>
              </a:tr>
              <a:tr h="797050">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Logistic Regression</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p>
                  </a:txBody>
                  <a:tcPr marL="9525" marR="9525" marT="9525" marB="91425" anchor="b">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51.11</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51.11</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64.61</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53.60</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vMerge="1">
                  <a:txBody>
                    <a:bodyPr/>
                    <a:lstStyle/>
                    <a:p>
                      <a:endParaRPr lang="en-US"/>
                    </a:p>
                  </a:txBody>
                  <a:tcPr/>
                </a:tc>
                <a:extLst>
                  <a:ext uri="{0D108BD9-81ED-4DB2-BD59-A6C34878D82A}">
                    <a16:rowId xmlns:a16="http://schemas.microsoft.com/office/drawing/2014/main" val="10003"/>
                  </a:ext>
                </a:extLst>
              </a:tr>
              <a:tr h="474750">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Random Forest</a:t>
                      </a:r>
                      <a:endParaRPr sz="1600"/>
                    </a:p>
                  </a:txBody>
                  <a:tcPr marL="9525" marR="9525" marT="9525" marB="91425" anchor="b">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59.88</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58.07</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69.41</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68.94</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10" name="TextBox 9">
            <a:extLst>
              <a:ext uri="{FF2B5EF4-FFF2-40B4-BE49-F238E27FC236}">
                <a16:creationId xmlns:a16="http://schemas.microsoft.com/office/drawing/2014/main" id="{AFBA194C-B4C7-4B2F-8E0E-9CDD6B4A3348}"/>
              </a:ext>
            </a:extLst>
          </p:cNvPr>
          <p:cNvSpPr txBox="1"/>
          <p:nvPr/>
        </p:nvSpPr>
        <p:spPr>
          <a:xfrm>
            <a:off x="9351601" y="6550223"/>
            <a:ext cx="2796856" cy="307777"/>
          </a:xfrm>
          <a:prstGeom prst="rect">
            <a:avLst/>
          </a:prstGeom>
          <a:noFill/>
        </p:spPr>
        <p:txBody>
          <a:bodyPr wrap="none" rtlCol="0">
            <a:spAutoFit/>
          </a:bodyPr>
          <a:lstStyle/>
          <a:p>
            <a:r>
              <a:rPr lang="en-US" sz="1400" dirty="0"/>
              <a:t>*From Team 2 Final Presentation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cfb4df11c9_0_30"/>
          <p:cNvSpPr txBox="1">
            <a:spLocks noGrp="1"/>
          </p:cNvSpPr>
          <p:nvPr>
            <p:ph type="title"/>
          </p:nvPr>
        </p:nvSpPr>
        <p:spPr>
          <a:xfrm>
            <a:off x="913775" y="618517"/>
            <a:ext cx="10364400" cy="1596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800"/>
              <a:buNone/>
            </a:pPr>
            <a:r>
              <a:rPr lang="en-US" dirty="0"/>
              <a:t>Interpret Trends in a Known Global Region based on Backscatter Alone</a:t>
            </a:r>
            <a:endParaRPr dirty="0"/>
          </a:p>
        </p:txBody>
      </p:sp>
      <p:sp>
        <p:nvSpPr>
          <p:cNvPr id="621" name="Google Shape;621;gcfb4df11c9_0_30"/>
          <p:cNvSpPr txBox="1">
            <a:spLocks noGrp="1"/>
          </p:cNvSpPr>
          <p:nvPr>
            <p:ph type="body" idx="1"/>
          </p:nvPr>
        </p:nvSpPr>
        <p:spPr>
          <a:xfrm>
            <a:off x="881500" y="2019225"/>
            <a:ext cx="10363800" cy="40221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None/>
            </a:pPr>
            <a:r>
              <a:rPr lang="en-US" sz="1700"/>
              <a:t>Models at a distance filter of 1000m:</a:t>
            </a:r>
            <a:endParaRPr sz="1700"/>
          </a:p>
          <a:p>
            <a:pPr marL="0" lvl="0" indent="0" algn="l" rtl="0">
              <a:lnSpc>
                <a:spcPct val="120000"/>
              </a:lnSpc>
              <a:spcBef>
                <a:spcPts val="0"/>
              </a:spcBef>
              <a:spcAft>
                <a:spcPts val="0"/>
              </a:spcAft>
              <a:buNone/>
            </a:pPr>
            <a:endParaRPr/>
          </a:p>
        </p:txBody>
      </p:sp>
      <p:graphicFrame>
        <p:nvGraphicFramePr>
          <p:cNvPr id="622" name="Google Shape;622;gcfb4df11c9_0_30"/>
          <p:cNvGraphicFramePr/>
          <p:nvPr/>
        </p:nvGraphicFramePr>
        <p:xfrm>
          <a:off x="913763" y="2655413"/>
          <a:ext cx="10822800" cy="3779050"/>
        </p:xfrm>
        <a:graphic>
          <a:graphicData uri="http://schemas.openxmlformats.org/drawingml/2006/table">
            <a:tbl>
              <a:tblPr>
                <a:noFill/>
              </a:tblPr>
              <a:tblGrid>
                <a:gridCol w="2154600">
                  <a:extLst>
                    <a:ext uri="{9D8B030D-6E8A-4147-A177-3AD203B41FA5}">
                      <a16:colId xmlns:a16="http://schemas.microsoft.com/office/drawing/2014/main" val="20000"/>
                    </a:ext>
                  </a:extLst>
                </a:gridCol>
                <a:gridCol w="1031275">
                  <a:extLst>
                    <a:ext uri="{9D8B030D-6E8A-4147-A177-3AD203B41FA5}">
                      <a16:colId xmlns:a16="http://schemas.microsoft.com/office/drawing/2014/main" val="20001"/>
                    </a:ext>
                  </a:extLst>
                </a:gridCol>
                <a:gridCol w="1266050">
                  <a:extLst>
                    <a:ext uri="{9D8B030D-6E8A-4147-A177-3AD203B41FA5}">
                      <a16:colId xmlns:a16="http://schemas.microsoft.com/office/drawing/2014/main" val="20002"/>
                    </a:ext>
                  </a:extLst>
                </a:gridCol>
                <a:gridCol w="1345275">
                  <a:extLst>
                    <a:ext uri="{9D8B030D-6E8A-4147-A177-3AD203B41FA5}">
                      <a16:colId xmlns:a16="http://schemas.microsoft.com/office/drawing/2014/main" val="20003"/>
                    </a:ext>
                  </a:extLst>
                </a:gridCol>
                <a:gridCol w="1281900">
                  <a:extLst>
                    <a:ext uri="{9D8B030D-6E8A-4147-A177-3AD203B41FA5}">
                      <a16:colId xmlns:a16="http://schemas.microsoft.com/office/drawing/2014/main" val="20004"/>
                    </a:ext>
                  </a:extLst>
                </a:gridCol>
                <a:gridCol w="3743700">
                  <a:extLst>
                    <a:ext uri="{9D8B030D-6E8A-4147-A177-3AD203B41FA5}">
                      <a16:colId xmlns:a16="http://schemas.microsoft.com/office/drawing/2014/main" val="20005"/>
                    </a:ext>
                  </a:extLst>
                </a:gridCol>
              </a:tblGrid>
              <a:tr h="744850">
                <a:tc>
                  <a:txBody>
                    <a:bodyPr/>
                    <a:lstStyle/>
                    <a:p>
                      <a:pPr marL="0" marR="0" lvl="0" indent="0" algn="l" rtl="0">
                        <a:lnSpc>
                          <a:spcPct val="100000"/>
                        </a:lnSpc>
                        <a:spcBef>
                          <a:spcPts val="0"/>
                        </a:spcBef>
                        <a:spcAft>
                          <a:spcPts val="0"/>
                        </a:spcAft>
                        <a:buNone/>
                      </a:pPr>
                      <a:r>
                        <a:rPr lang="en-US" sz="1300">
                          <a:solidFill>
                            <a:schemeClr val="lt1"/>
                          </a:solidFill>
                        </a:rPr>
                        <a:t>Model</a:t>
                      </a:r>
                      <a:endParaRPr sz="1300" u="none" strike="noStrike" cap="none">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tc>
                  <a:txBody>
                    <a:bodyPr/>
                    <a:lstStyle/>
                    <a:p>
                      <a:pPr marL="0" marR="0" lvl="0" indent="0" algn="l" rtl="0">
                        <a:lnSpc>
                          <a:spcPct val="100000"/>
                        </a:lnSpc>
                        <a:spcBef>
                          <a:spcPts val="0"/>
                        </a:spcBef>
                        <a:spcAft>
                          <a:spcPts val="0"/>
                        </a:spcAft>
                        <a:buNone/>
                      </a:pPr>
                      <a:r>
                        <a:rPr lang="en-US" sz="1300">
                          <a:solidFill>
                            <a:schemeClr val="lt1"/>
                          </a:solidFill>
                        </a:rPr>
                        <a:t>Full Model Accuracy</a:t>
                      </a:r>
                      <a:endParaRPr sz="1300" u="none" strike="noStrike" cap="none">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tc>
                  <a:txBody>
                    <a:bodyPr/>
                    <a:lstStyle/>
                    <a:p>
                      <a:pPr marL="0" marR="0" lvl="0" indent="0" algn="l" rtl="0">
                        <a:lnSpc>
                          <a:spcPct val="100000"/>
                        </a:lnSpc>
                        <a:spcBef>
                          <a:spcPts val="0"/>
                        </a:spcBef>
                        <a:spcAft>
                          <a:spcPts val="0"/>
                        </a:spcAft>
                        <a:buNone/>
                      </a:pPr>
                      <a:r>
                        <a:rPr lang="en-US" sz="1300">
                          <a:solidFill>
                            <a:schemeClr val="lt1"/>
                          </a:solidFill>
                        </a:rPr>
                        <a:t>23 Features Accuracy</a:t>
                      </a:r>
                      <a:endParaRPr sz="1300" u="none" strike="noStrike" cap="none">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tc>
                  <a:txBody>
                    <a:bodyPr/>
                    <a:lstStyle/>
                    <a:p>
                      <a:pPr marL="0" marR="0" lvl="0" indent="0" algn="l" rtl="0">
                        <a:lnSpc>
                          <a:spcPct val="100000"/>
                        </a:lnSpc>
                        <a:spcBef>
                          <a:spcPts val="0"/>
                        </a:spcBef>
                        <a:spcAft>
                          <a:spcPts val="0"/>
                        </a:spcAft>
                        <a:buNone/>
                      </a:pPr>
                      <a:r>
                        <a:rPr lang="en-US" sz="1300">
                          <a:solidFill>
                            <a:schemeClr val="lt1"/>
                          </a:solidFill>
                        </a:rPr>
                        <a:t>Full + Giovanni</a:t>
                      </a:r>
                      <a:endParaRPr sz="13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tc>
                  <a:txBody>
                    <a:bodyPr/>
                    <a:lstStyle/>
                    <a:p>
                      <a:pPr marL="0" marR="0" lvl="0" indent="0" algn="l" rtl="0">
                        <a:lnSpc>
                          <a:spcPct val="100000"/>
                        </a:lnSpc>
                        <a:spcBef>
                          <a:spcPts val="0"/>
                        </a:spcBef>
                        <a:spcAft>
                          <a:spcPts val="0"/>
                        </a:spcAft>
                        <a:buNone/>
                      </a:pPr>
                      <a:r>
                        <a:rPr lang="en-US" sz="1300">
                          <a:solidFill>
                            <a:schemeClr val="lt1"/>
                          </a:solidFill>
                        </a:rPr>
                        <a:t>23 Features + GIovanni</a:t>
                      </a:r>
                      <a:endParaRPr sz="13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tc>
                  <a:txBody>
                    <a:bodyPr/>
                    <a:lstStyle/>
                    <a:p>
                      <a:pPr marL="0" marR="0" lvl="0" indent="0" algn="l" rtl="0">
                        <a:lnSpc>
                          <a:spcPct val="100000"/>
                        </a:lnSpc>
                        <a:spcBef>
                          <a:spcPts val="0"/>
                        </a:spcBef>
                        <a:spcAft>
                          <a:spcPts val="0"/>
                        </a:spcAft>
                        <a:buNone/>
                      </a:pPr>
                      <a:r>
                        <a:rPr lang="en-US" sz="1300">
                          <a:solidFill>
                            <a:schemeClr val="lt1"/>
                          </a:solidFill>
                        </a:rPr>
                        <a:t>Notes</a:t>
                      </a:r>
                      <a:endParaRPr sz="13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4A709E"/>
                        </a:gs>
                        <a:gs pos="100000">
                          <a:srgbClr val="243142"/>
                        </a:gs>
                      </a:gsLst>
                      <a:path path="circle">
                        <a:fillToRect l="50000" t="50000" r="50000" b="50000"/>
                      </a:path>
                      <a:tileRect/>
                    </a:gradFill>
                  </a:tcPr>
                </a:tc>
                <a:extLst>
                  <a:ext uri="{0D108BD9-81ED-4DB2-BD59-A6C34878D82A}">
                    <a16:rowId xmlns:a16="http://schemas.microsoft.com/office/drawing/2014/main" val="10000"/>
                  </a:ext>
                </a:extLst>
              </a:tr>
              <a:tr h="1065250">
                <a:tc>
                  <a:txBody>
                    <a:bodyPr/>
                    <a:lstStyle/>
                    <a:p>
                      <a:pPr marL="0" lvl="0" indent="0" algn="l" rtl="0">
                        <a:spcBef>
                          <a:spcPts val="0"/>
                        </a:spcBef>
                        <a:spcAft>
                          <a:spcPts val="0"/>
                        </a:spcAft>
                        <a:buNone/>
                      </a:pPr>
                      <a:r>
                        <a:rPr lang="en-US" sz="1600"/>
                        <a:t>Feed Forward Neural Network</a:t>
                      </a:r>
                      <a:endParaRPr sz="1600"/>
                    </a:p>
                    <a:p>
                      <a:pPr marL="0" lvl="0" indent="0" algn="l" rtl="0">
                        <a:spcBef>
                          <a:spcPts val="0"/>
                        </a:spcBef>
                        <a:spcAft>
                          <a:spcPts val="0"/>
                        </a:spcAft>
                        <a:buNone/>
                      </a:pPr>
                      <a:endParaRPr sz="1600"/>
                    </a:p>
                  </a:txBody>
                  <a:tcPr marL="9525" marR="9525" marT="9525" marB="91425" anchor="b">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73.14</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68.65</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77.67</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N/A</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rowSpan="4">
                  <a:txBody>
                    <a:bodyPr/>
                    <a:lstStyle/>
                    <a:p>
                      <a:pPr marL="0" lvl="0" indent="0" algn="l" rtl="0">
                        <a:lnSpc>
                          <a:spcPct val="115000"/>
                        </a:lnSpc>
                        <a:spcBef>
                          <a:spcPts val="0"/>
                        </a:spcBef>
                        <a:spcAft>
                          <a:spcPts val="0"/>
                        </a:spcAft>
                        <a:buClr>
                          <a:schemeClr val="dk1"/>
                        </a:buClr>
                        <a:buSzPts val="1100"/>
                        <a:buFont typeface="Arial"/>
                        <a:buNone/>
                      </a:pPr>
                      <a:r>
                        <a:rPr lang="en-US" sz="1700">
                          <a:solidFill>
                            <a:schemeClr val="dk1"/>
                          </a:solidFill>
                          <a:latin typeface="Calibri"/>
                          <a:ea typeface="Calibri"/>
                          <a:cs typeface="Calibri"/>
                          <a:sym typeface="Calibri"/>
                        </a:rPr>
                        <a:t>Across all models and methods, the best </a:t>
                      </a:r>
                      <a:r>
                        <a:rPr lang="en-US" sz="1700" b="1">
                          <a:solidFill>
                            <a:schemeClr val="dk1"/>
                          </a:solidFill>
                          <a:latin typeface="Calibri"/>
                          <a:ea typeface="Calibri"/>
                          <a:cs typeface="Calibri"/>
                          <a:sym typeface="Calibri"/>
                        </a:rPr>
                        <a:t>accuracy achieved is </a:t>
                      </a:r>
                      <a:r>
                        <a:rPr lang="en-US" sz="1900" b="1">
                          <a:solidFill>
                            <a:schemeClr val="dk1"/>
                          </a:solidFill>
                          <a:latin typeface="Calibri"/>
                          <a:ea typeface="Calibri"/>
                          <a:cs typeface="Calibri"/>
                          <a:sym typeface="Calibri"/>
                        </a:rPr>
                        <a:t>77.67</a:t>
                      </a:r>
                      <a:r>
                        <a:rPr lang="en-US" sz="1700" b="1">
                          <a:solidFill>
                            <a:schemeClr val="dk1"/>
                          </a:solidFill>
                          <a:latin typeface="Calibri"/>
                          <a:ea typeface="Calibri"/>
                          <a:cs typeface="Calibri"/>
                          <a:sym typeface="Calibri"/>
                        </a:rPr>
                        <a:t>%</a:t>
                      </a:r>
                      <a:endParaRPr sz="1700">
                        <a:latin typeface="Calibri"/>
                        <a:ea typeface="Calibri"/>
                        <a:cs typeface="Calibri"/>
                        <a:sym typeface="Calibri"/>
                      </a:endParaRPr>
                    </a:p>
                    <a:p>
                      <a:pPr marL="0" lvl="0" indent="0" algn="l" rtl="0">
                        <a:lnSpc>
                          <a:spcPct val="115000"/>
                        </a:lnSpc>
                        <a:spcBef>
                          <a:spcPts val="0"/>
                        </a:spcBef>
                        <a:spcAft>
                          <a:spcPts val="0"/>
                        </a:spcAft>
                        <a:buNone/>
                      </a:pPr>
                      <a:endParaRPr sz="1700">
                        <a:latin typeface="Calibri"/>
                        <a:ea typeface="Calibri"/>
                        <a:cs typeface="Calibri"/>
                        <a:sym typeface="Calibri"/>
                      </a:endParaRPr>
                    </a:p>
                    <a:p>
                      <a:pPr marL="0" lvl="0" indent="0" algn="l" rtl="0">
                        <a:lnSpc>
                          <a:spcPct val="115000"/>
                        </a:lnSpc>
                        <a:spcBef>
                          <a:spcPts val="0"/>
                        </a:spcBef>
                        <a:spcAft>
                          <a:spcPts val="0"/>
                        </a:spcAft>
                        <a:buNone/>
                      </a:pPr>
                      <a:r>
                        <a:rPr lang="en-US" sz="1700">
                          <a:latin typeface="Calibri"/>
                          <a:ea typeface="Calibri"/>
                          <a:cs typeface="Calibri"/>
                          <a:sym typeface="Calibri"/>
                        </a:rPr>
                        <a:t>Limitations on the CALIPSO reflectance data severely hurt model performance</a:t>
                      </a:r>
                      <a:endParaRPr sz="1700">
                        <a:latin typeface="Calibri"/>
                        <a:ea typeface="Calibri"/>
                        <a:cs typeface="Calibri"/>
                        <a:sym typeface="Calibri"/>
                      </a:endParaRPr>
                    </a:p>
                  </a:txBody>
                  <a:tcPr marL="9525" marR="9525" marT="9525" marB="91425">
                    <a:lnL w="9525"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58550">
                <a:tc>
                  <a:txBody>
                    <a:bodyPr/>
                    <a:lstStyle/>
                    <a:p>
                      <a:pPr marL="0" lvl="0" indent="0" algn="l" rtl="0">
                        <a:spcBef>
                          <a:spcPts val="0"/>
                        </a:spcBef>
                        <a:spcAft>
                          <a:spcPts val="0"/>
                        </a:spcAft>
                        <a:buNone/>
                      </a:pPr>
                      <a:r>
                        <a:rPr lang="en-US" sz="1600">
                          <a:solidFill>
                            <a:schemeClr val="dk1"/>
                          </a:solidFill>
                        </a:rPr>
                        <a:t>1D CNN</a:t>
                      </a:r>
                      <a:endParaRPr sz="1600">
                        <a:solidFill>
                          <a:schemeClr val="dk1"/>
                        </a:solidFill>
                      </a:endParaRPr>
                    </a:p>
                    <a:p>
                      <a:pPr marL="0" lvl="0" indent="0" algn="l" rtl="0">
                        <a:spcBef>
                          <a:spcPts val="0"/>
                        </a:spcBef>
                        <a:spcAft>
                          <a:spcPts val="0"/>
                        </a:spcAft>
                        <a:buNone/>
                      </a:pPr>
                      <a:endParaRPr sz="1600"/>
                    </a:p>
                  </a:txBody>
                  <a:tcPr marL="9525" marR="9525" marT="9525" marB="91425" anchor="b">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75.84</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71.98</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N/A</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N/A</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vMerge="1">
                  <a:txBody>
                    <a:bodyPr/>
                    <a:lstStyle/>
                    <a:p>
                      <a:endParaRPr lang="en-US"/>
                    </a:p>
                  </a:txBody>
                  <a:tcPr/>
                </a:tc>
                <a:extLst>
                  <a:ext uri="{0D108BD9-81ED-4DB2-BD59-A6C34878D82A}">
                    <a16:rowId xmlns:a16="http://schemas.microsoft.com/office/drawing/2014/main" val="10002"/>
                  </a:ext>
                </a:extLst>
              </a:tr>
              <a:tr h="758550">
                <a:tc>
                  <a:txBody>
                    <a:bodyPr/>
                    <a:lstStyle/>
                    <a:p>
                      <a:pPr marL="0" lvl="0" indent="0" algn="l" rtl="0">
                        <a:spcBef>
                          <a:spcPts val="0"/>
                        </a:spcBef>
                        <a:spcAft>
                          <a:spcPts val="0"/>
                        </a:spcAft>
                        <a:buNone/>
                      </a:pPr>
                      <a:r>
                        <a:rPr lang="en-US" sz="1600">
                          <a:solidFill>
                            <a:schemeClr val="dk1"/>
                          </a:solidFill>
                        </a:rPr>
                        <a:t>Logistic Regression</a:t>
                      </a:r>
                      <a:endParaRPr sz="1600">
                        <a:solidFill>
                          <a:schemeClr val="dk1"/>
                        </a:solidFill>
                      </a:endParaRPr>
                    </a:p>
                    <a:p>
                      <a:pPr marL="0" lvl="0" indent="0" algn="l" rtl="0">
                        <a:spcBef>
                          <a:spcPts val="0"/>
                        </a:spcBef>
                        <a:spcAft>
                          <a:spcPts val="0"/>
                        </a:spcAft>
                        <a:buNone/>
                      </a:pPr>
                      <a:endParaRPr sz="1600"/>
                    </a:p>
                  </a:txBody>
                  <a:tcPr marL="9525" marR="9525" marT="9525" marB="91425" anchor="b">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48.68</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48.68</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63.96</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63.96</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vMerge="1">
                  <a:txBody>
                    <a:bodyPr/>
                    <a:lstStyle/>
                    <a:p>
                      <a:endParaRPr lang="en-US"/>
                    </a:p>
                  </a:txBody>
                  <a:tcPr/>
                </a:tc>
                <a:extLst>
                  <a:ext uri="{0D108BD9-81ED-4DB2-BD59-A6C34878D82A}">
                    <a16:rowId xmlns:a16="http://schemas.microsoft.com/office/drawing/2014/main" val="10003"/>
                  </a:ext>
                </a:extLst>
              </a:tr>
              <a:tr h="451850">
                <a:tc>
                  <a:txBody>
                    <a:bodyPr/>
                    <a:lstStyle/>
                    <a:p>
                      <a:pPr marL="0" lvl="0" indent="0" algn="l" rtl="0">
                        <a:spcBef>
                          <a:spcPts val="0"/>
                        </a:spcBef>
                        <a:spcAft>
                          <a:spcPts val="0"/>
                        </a:spcAft>
                        <a:buNone/>
                      </a:pPr>
                      <a:r>
                        <a:rPr lang="en-US" sz="1600">
                          <a:solidFill>
                            <a:schemeClr val="dk1"/>
                          </a:solidFill>
                        </a:rPr>
                        <a:t>Random Forest</a:t>
                      </a:r>
                      <a:endParaRPr sz="1600"/>
                    </a:p>
                  </a:txBody>
                  <a:tcPr marL="9525" marR="9525" marT="9525" marB="91425" anchor="b">
                    <a:lnL w="126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61.74</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51.97</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68.88</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US" sz="1900">
                          <a:latin typeface="Calibri"/>
                          <a:ea typeface="Calibri"/>
                          <a:cs typeface="Calibri"/>
                          <a:sym typeface="Calibri"/>
                        </a:rPr>
                        <a:t>65.22</a:t>
                      </a:r>
                      <a:endParaRPr sz="1900">
                        <a:latin typeface="Calibri"/>
                        <a:ea typeface="Calibri"/>
                        <a:cs typeface="Calibri"/>
                        <a:sym typeface="Calibri"/>
                      </a:endParaRPr>
                    </a:p>
                  </a:txBody>
                  <a:tcPr marL="9525" marR="9525" marT="95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86C61018-8ABB-4A98-B486-EA60A910B34E}"/>
              </a:ext>
            </a:extLst>
          </p:cNvPr>
          <p:cNvSpPr txBox="1"/>
          <p:nvPr/>
        </p:nvSpPr>
        <p:spPr>
          <a:xfrm>
            <a:off x="9351601" y="6550223"/>
            <a:ext cx="2796856" cy="307777"/>
          </a:xfrm>
          <a:prstGeom prst="rect">
            <a:avLst/>
          </a:prstGeom>
          <a:noFill/>
        </p:spPr>
        <p:txBody>
          <a:bodyPr wrap="none" rtlCol="0">
            <a:spAutoFit/>
          </a:bodyPr>
          <a:lstStyle/>
          <a:p>
            <a:r>
              <a:rPr lang="en-US" sz="1400" dirty="0"/>
              <a:t>*From Team 2 Final Presentation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cfb4df11c9_0_23"/>
          <p:cNvSpPr txBox="1">
            <a:spLocks noGrp="1"/>
          </p:cNvSpPr>
          <p:nvPr>
            <p:ph type="title"/>
          </p:nvPr>
        </p:nvSpPr>
        <p:spPr>
          <a:xfrm>
            <a:off x="913775" y="618517"/>
            <a:ext cx="10364400" cy="15963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800"/>
              <a:buNone/>
            </a:pPr>
            <a:r>
              <a:rPr lang="en-US" dirty="0"/>
              <a:t>Best Models</a:t>
            </a:r>
            <a:endParaRPr dirty="0"/>
          </a:p>
        </p:txBody>
      </p:sp>
      <p:sp>
        <p:nvSpPr>
          <p:cNvPr id="630" name="Google Shape;630;gcfb4df11c9_0_23"/>
          <p:cNvSpPr txBox="1">
            <a:spLocks noGrp="1"/>
          </p:cNvSpPr>
          <p:nvPr>
            <p:ph type="body" idx="1"/>
          </p:nvPr>
        </p:nvSpPr>
        <p:spPr>
          <a:xfrm>
            <a:off x="721025" y="1761050"/>
            <a:ext cx="7324800" cy="4978800"/>
          </a:xfrm>
          <a:prstGeom prst="rect">
            <a:avLst/>
          </a:prstGeom>
          <a:noFill/>
          <a:ln>
            <a:noFill/>
          </a:ln>
        </p:spPr>
        <p:txBody>
          <a:bodyPr spcFirstLastPara="1" wrap="square" lIns="91425" tIns="45700" rIns="91425" bIns="45700" anchor="t" anchorCtr="0">
            <a:normAutofit/>
          </a:bodyPr>
          <a:lstStyle/>
          <a:p>
            <a:pPr marL="457200" lvl="0" indent="-355600" algn="l" rtl="0">
              <a:lnSpc>
                <a:spcPct val="110000"/>
              </a:lnSpc>
              <a:spcBef>
                <a:spcPts val="0"/>
              </a:spcBef>
              <a:spcAft>
                <a:spcPts val="0"/>
              </a:spcAft>
              <a:buSzPts val="2000"/>
              <a:buChar char="●"/>
            </a:pPr>
            <a:r>
              <a:rPr lang="en-US" dirty="0"/>
              <a:t>Best Accuracy Overall: </a:t>
            </a:r>
            <a:endParaRPr dirty="0"/>
          </a:p>
          <a:p>
            <a:pPr marL="914400" lvl="1" indent="-342900" algn="l" rtl="0">
              <a:lnSpc>
                <a:spcPct val="110000"/>
              </a:lnSpc>
              <a:spcBef>
                <a:spcPts val="0"/>
              </a:spcBef>
              <a:spcAft>
                <a:spcPts val="0"/>
              </a:spcAft>
              <a:buSzPts val="1800"/>
              <a:buChar char="○"/>
            </a:pPr>
            <a:r>
              <a:rPr lang="en-US" dirty="0"/>
              <a:t>77.67% - Feed Forward Neural Network with Full CALIPSO + Giovanni features with 1000m filter</a:t>
            </a:r>
            <a:endParaRPr sz="2000" dirty="0"/>
          </a:p>
          <a:p>
            <a:pPr marL="457200" lvl="0" indent="-342900" algn="l" rtl="0">
              <a:lnSpc>
                <a:spcPct val="110000"/>
              </a:lnSpc>
              <a:spcBef>
                <a:spcPts val="0"/>
              </a:spcBef>
              <a:spcAft>
                <a:spcPts val="0"/>
              </a:spcAft>
              <a:buSzPts val="1800"/>
              <a:buChar char="●"/>
            </a:pPr>
            <a:r>
              <a:rPr lang="en-US" dirty="0"/>
              <a:t>Best Accuracy that meets the NASA Requirements (CALIPSO only):</a:t>
            </a:r>
            <a:endParaRPr dirty="0"/>
          </a:p>
          <a:p>
            <a:pPr marL="914400" lvl="1" indent="-342900" algn="l" rtl="0">
              <a:lnSpc>
                <a:spcPct val="110000"/>
              </a:lnSpc>
              <a:spcBef>
                <a:spcPts val="0"/>
              </a:spcBef>
              <a:spcAft>
                <a:spcPts val="0"/>
              </a:spcAft>
              <a:buSzPts val="1800"/>
              <a:buChar char="○"/>
            </a:pPr>
            <a:r>
              <a:rPr lang="en-US" dirty="0"/>
              <a:t>75.84% - 1D CNN with Full CALIPSO and 1000m filter</a:t>
            </a:r>
            <a:endParaRPr sz="1400" dirty="0">
              <a:latin typeface="Arial"/>
              <a:ea typeface="Arial"/>
              <a:cs typeface="Arial"/>
              <a:sym typeface="Arial"/>
            </a:endParaRPr>
          </a:p>
          <a:p>
            <a:pPr marL="457200" lvl="0" indent="-342900" algn="l" rtl="0">
              <a:lnSpc>
                <a:spcPct val="110000"/>
              </a:lnSpc>
              <a:spcBef>
                <a:spcPts val="0"/>
              </a:spcBef>
              <a:spcAft>
                <a:spcPts val="0"/>
              </a:spcAft>
              <a:buSzPts val="1800"/>
              <a:buChar char="●"/>
            </a:pPr>
            <a:r>
              <a:rPr lang="en-US" dirty="0"/>
              <a:t>Team’s Pick:</a:t>
            </a:r>
            <a:endParaRPr dirty="0"/>
          </a:p>
          <a:p>
            <a:pPr marL="914400" lvl="1" indent="-342900" algn="l" rtl="0">
              <a:lnSpc>
                <a:spcPct val="110000"/>
              </a:lnSpc>
              <a:spcBef>
                <a:spcPts val="0"/>
              </a:spcBef>
              <a:spcAft>
                <a:spcPts val="0"/>
              </a:spcAft>
              <a:buSzPts val="1800"/>
              <a:buChar char="○"/>
            </a:pPr>
            <a:r>
              <a:rPr lang="en-US" dirty="0"/>
              <a:t>75.31% - 1D CNN with Full CALIPSO and 10m filter</a:t>
            </a:r>
            <a:endParaRPr dirty="0"/>
          </a:p>
          <a:p>
            <a:pPr lvl="1">
              <a:lnSpc>
                <a:spcPct val="110000"/>
              </a:lnSpc>
              <a:spcBef>
                <a:spcPts val="0"/>
              </a:spcBef>
              <a:buChar char="○"/>
            </a:pPr>
            <a:r>
              <a:rPr lang="en-US" dirty="0"/>
              <a:t>This model achieves the goals of the NASA prompt while providing a tool that can inform the Coral Vita team of a coral location to within 10m of a given </a:t>
            </a:r>
            <a:r>
              <a:rPr lang="en-US" dirty="0" err="1"/>
              <a:t>lat</a:t>
            </a:r>
            <a:r>
              <a:rPr lang="en-US" dirty="0"/>
              <a:t>/</a:t>
            </a:r>
            <a:r>
              <a:rPr lang="en-US" dirty="0" err="1"/>
              <a:t>lon</a:t>
            </a:r>
            <a:r>
              <a:rPr lang="en-US" dirty="0"/>
              <a:t> point which seems to far outweigh the marginal gain in accuracy presented by the other 2 models</a:t>
            </a:r>
            <a:endParaRPr dirty="0"/>
          </a:p>
          <a:p>
            <a:pPr marL="1828800" lvl="0" indent="0" algn="l" rtl="0">
              <a:lnSpc>
                <a:spcPct val="100000"/>
              </a:lnSpc>
              <a:spcBef>
                <a:spcPts val="0"/>
              </a:spcBef>
              <a:spcAft>
                <a:spcPts val="0"/>
              </a:spcAft>
              <a:buNone/>
            </a:pPr>
            <a:endParaRPr sz="1400" dirty="0">
              <a:latin typeface="Arial"/>
              <a:ea typeface="Arial"/>
              <a:cs typeface="Arial"/>
              <a:sym typeface="Arial"/>
            </a:endParaRPr>
          </a:p>
        </p:txBody>
      </p:sp>
      <p:pic>
        <p:nvPicPr>
          <p:cNvPr id="631" name="Google Shape;631;gcfb4df11c9_0_23"/>
          <p:cNvPicPr preferRelativeResize="0"/>
          <p:nvPr/>
        </p:nvPicPr>
        <p:blipFill>
          <a:blip r:embed="rId3">
            <a:alphaModFix/>
          </a:blip>
          <a:stretch>
            <a:fillRect/>
          </a:stretch>
        </p:blipFill>
        <p:spPr>
          <a:xfrm>
            <a:off x="8178800" y="2214825"/>
            <a:ext cx="3872601" cy="3384576"/>
          </a:xfrm>
          <a:prstGeom prst="rect">
            <a:avLst/>
          </a:prstGeom>
          <a:noFill/>
          <a:ln w="9525" cap="flat" cmpd="sng">
            <a:solidFill>
              <a:schemeClr val="dk2"/>
            </a:solidFill>
            <a:prstDash val="solid"/>
            <a:round/>
            <a:headEnd type="none" w="sm" len="sm"/>
            <a:tailEnd type="none" w="sm" len="sm"/>
          </a:ln>
        </p:spPr>
      </p:pic>
      <p:sp>
        <p:nvSpPr>
          <p:cNvPr id="632" name="Google Shape;632;gcfb4df11c9_0_23"/>
          <p:cNvSpPr txBox="1"/>
          <p:nvPr/>
        </p:nvSpPr>
        <p:spPr>
          <a:xfrm>
            <a:off x="8928050" y="5599400"/>
            <a:ext cx="24960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rPr>
              <a:t>Team’s Pick Confusion Matrix</a:t>
            </a:r>
            <a:endParaRPr kumimoji="0" sz="1400" b="0" i="0" u="none" strike="noStrike" kern="0" cap="none" spc="0" normalizeH="0" baseline="0" noProof="0">
              <a:ln>
                <a:noFill/>
              </a:ln>
              <a:solidFill>
                <a:srgbClr val="000000"/>
              </a:solidFill>
              <a:effectLst/>
              <a:uLnTx/>
              <a:uFillTx/>
              <a:latin typeface="Twentieth Century"/>
              <a:ea typeface="Twentieth Century"/>
              <a:cs typeface="Twentieth Century"/>
              <a:sym typeface="Twentieth Century"/>
            </a:endParaRPr>
          </a:p>
        </p:txBody>
      </p:sp>
      <p:sp>
        <p:nvSpPr>
          <p:cNvPr id="7" name="TextBox 6">
            <a:extLst>
              <a:ext uri="{FF2B5EF4-FFF2-40B4-BE49-F238E27FC236}">
                <a16:creationId xmlns:a16="http://schemas.microsoft.com/office/drawing/2014/main" id="{9B794150-D835-4475-B562-4397E28D0DCD}"/>
              </a:ext>
            </a:extLst>
          </p:cNvPr>
          <p:cNvSpPr txBox="1"/>
          <p:nvPr/>
        </p:nvSpPr>
        <p:spPr>
          <a:xfrm>
            <a:off x="9351601" y="6550223"/>
            <a:ext cx="2796856" cy="307777"/>
          </a:xfrm>
          <a:prstGeom prst="rect">
            <a:avLst/>
          </a:prstGeom>
          <a:noFill/>
        </p:spPr>
        <p:txBody>
          <a:bodyPr wrap="none" rtlCol="0">
            <a:spAutoFit/>
          </a:bodyPr>
          <a:lstStyle/>
          <a:p>
            <a:r>
              <a:rPr lang="en-US" sz="1400" dirty="0"/>
              <a:t>*From Team 2 Final Presentation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sz="quarter" idx="13"/>
          </p:nvPr>
        </p:nvSpPr>
        <p:spPr/>
        <p:txBody>
          <a:bodyPr>
            <a:normAutofit fontScale="92500" lnSpcReduction="10000"/>
          </a:bodyPr>
          <a:lstStyle/>
          <a:p>
            <a:r>
              <a:rPr lang="en-US" dirty="0"/>
              <a:t>Established a NASA template/Process for this kind of project</a:t>
            </a:r>
          </a:p>
          <a:p>
            <a:r>
              <a:rPr lang="en-US" dirty="0"/>
              <a:t>Each data source provides unique challenges</a:t>
            </a:r>
          </a:p>
          <a:p>
            <a:r>
              <a:rPr lang="en-US" dirty="0"/>
              <a:t>The process is technically viable</a:t>
            </a:r>
          </a:p>
          <a:p>
            <a:pPr lvl="1"/>
            <a:r>
              <a:rPr lang="en-US" dirty="0"/>
              <a:t>Even though the students provided academic levels of accuracy</a:t>
            </a:r>
          </a:p>
          <a:p>
            <a:r>
              <a:rPr lang="en-US" dirty="0"/>
              <a:t>More complex models and Additional Satellites can provide actionable results</a:t>
            </a:r>
          </a:p>
          <a:p>
            <a:endParaRPr lang="en-US" dirty="0"/>
          </a:p>
        </p:txBody>
      </p:sp>
      <p:sp>
        <p:nvSpPr>
          <p:cNvPr id="5" name="Content Placeholder 4">
            <a:extLst>
              <a:ext uri="{FF2B5EF4-FFF2-40B4-BE49-F238E27FC236}">
                <a16:creationId xmlns:a16="http://schemas.microsoft.com/office/drawing/2014/main" id="{995FD1C7-C579-43FA-BA64-97D333E11481}"/>
              </a:ext>
            </a:extLst>
          </p:cNvPr>
          <p:cNvSpPr>
            <a:spLocks noGrp="1"/>
          </p:cNvSpPr>
          <p:nvPr>
            <p:ph sz="quarter" idx="14"/>
          </p:nvPr>
        </p:nvSpPr>
        <p:spPr/>
        <p:txBody>
          <a:bodyPr/>
          <a:lstStyle/>
          <a:p>
            <a:r>
              <a:rPr lang="en-US" dirty="0"/>
              <a:t>Team 1 Final Report and Presentation</a:t>
            </a:r>
          </a:p>
          <a:p>
            <a:pPr lvl="1"/>
            <a:r>
              <a:rPr lang="en-US" sz="1400" dirty="0">
                <a:hlinkClick r:id="rId3"/>
              </a:rPr>
              <a:t>https://sites.gatech.edu/gotech/teams/team-1/</a:t>
            </a:r>
            <a:r>
              <a:rPr lang="en-US" sz="1400" dirty="0"/>
              <a:t> </a:t>
            </a:r>
          </a:p>
          <a:p>
            <a:r>
              <a:rPr lang="en-US" dirty="0"/>
              <a:t>Team 2 Final Report and Presentation</a:t>
            </a:r>
          </a:p>
          <a:p>
            <a:pPr lvl="1"/>
            <a:r>
              <a:rPr lang="en-US" sz="1400" dirty="0">
                <a:hlinkClick r:id="rId4"/>
              </a:rPr>
              <a:t>https://sites.gatech.edu/gotech/teams/team-2/</a:t>
            </a:r>
            <a:r>
              <a:rPr lang="en-US" sz="1400" dirty="0"/>
              <a:t> </a:t>
            </a:r>
          </a:p>
          <a:p>
            <a:r>
              <a:rPr lang="en-US" dirty="0"/>
              <a:t>NASA Final Report Under Review</a:t>
            </a:r>
          </a:p>
          <a:p>
            <a:r>
              <a:rPr lang="en-US" dirty="0"/>
              <a:t>Repeating the project with additional satellites in the fall</a:t>
            </a:r>
          </a:p>
        </p:txBody>
      </p:sp>
    </p:spTree>
    <p:extLst>
      <p:ext uri="{BB962C8B-B14F-4D97-AF65-F5344CB8AC3E}">
        <p14:creationId xmlns:p14="http://schemas.microsoft.com/office/powerpoint/2010/main" val="3718437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4AE7-93F0-4F28-8FE1-6D28C6DED996}"/>
              </a:ext>
            </a:extLst>
          </p:cNvPr>
          <p:cNvSpPr>
            <a:spLocks noGrp="1"/>
          </p:cNvSpPr>
          <p:nvPr>
            <p:ph type="title"/>
          </p:nvPr>
        </p:nvSpPr>
        <p:spPr/>
        <p:txBody>
          <a:bodyPr/>
          <a:lstStyle/>
          <a:p>
            <a:r>
              <a:rPr lang="en-US" dirty="0"/>
              <a:t>Special Thanks To</a:t>
            </a:r>
          </a:p>
        </p:txBody>
      </p:sp>
      <p:sp>
        <p:nvSpPr>
          <p:cNvPr id="5" name="Text Placeholder 4">
            <a:extLst>
              <a:ext uri="{FF2B5EF4-FFF2-40B4-BE49-F238E27FC236}">
                <a16:creationId xmlns:a16="http://schemas.microsoft.com/office/drawing/2014/main" id="{B852E423-F9E6-4FB8-A77B-F69E7B8492E4}"/>
              </a:ext>
            </a:extLst>
          </p:cNvPr>
          <p:cNvSpPr>
            <a:spLocks noGrp="1"/>
          </p:cNvSpPr>
          <p:nvPr>
            <p:ph type="body" idx="1"/>
          </p:nvPr>
        </p:nvSpPr>
        <p:spPr>
          <a:xfrm>
            <a:off x="1404936" y="1709383"/>
            <a:ext cx="4873474" cy="679994"/>
          </a:xfrm>
        </p:spPr>
        <p:txBody>
          <a:bodyPr/>
          <a:lstStyle/>
          <a:p>
            <a:r>
              <a:rPr lang="en-US" dirty="0"/>
              <a:t>Organization Leads and SMEs</a:t>
            </a:r>
          </a:p>
        </p:txBody>
      </p:sp>
      <p:graphicFrame>
        <p:nvGraphicFramePr>
          <p:cNvPr id="9" name="Content Placeholder 8">
            <a:extLst>
              <a:ext uri="{FF2B5EF4-FFF2-40B4-BE49-F238E27FC236}">
                <a16:creationId xmlns:a16="http://schemas.microsoft.com/office/drawing/2014/main" id="{39872CB5-6F21-4D67-B3F2-2DB9FB3EF7DD}"/>
              </a:ext>
            </a:extLst>
          </p:cNvPr>
          <p:cNvGraphicFramePr>
            <a:graphicFrameLocks noGrp="1"/>
          </p:cNvGraphicFramePr>
          <p:nvPr>
            <p:ph sz="quarter" idx="13"/>
            <p:extLst>
              <p:ext uri="{D42A27DB-BD31-4B8C-83A1-F6EECF244321}">
                <p14:modId xmlns:p14="http://schemas.microsoft.com/office/powerpoint/2010/main" val="3444090337"/>
              </p:ext>
            </p:extLst>
          </p:nvPr>
        </p:nvGraphicFramePr>
        <p:xfrm>
          <a:off x="115965" y="2393169"/>
          <a:ext cx="7451416" cy="4389120"/>
        </p:xfrm>
        <a:graphic>
          <a:graphicData uri="http://schemas.openxmlformats.org/drawingml/2006/table">
            <a:tbl>
              <a:tblPr firstCol="1" bandRow="1">
                <a:tableStyleId>{5C22544A-7EE6-4342-B048-85BDC9FD1C3A}</a:tableStyleId>
              </a:tblPr>
              <a:tblGrid>
                <a:gridCol w="1911355">
                  <a:extLst>
                    <a:ext uri="{9D8B030D-6E8A-4147-A177-3AD203B41FA5}">
                      <a16:colId xmlns:a16="http://schemas.microsoft.com/office/drawing/2014/main" val="2663174478"/>
                    </a:ext>
                  </a:extLst>
                </a:gridCol>
                <a:gridCol w="2544680">
                  <a:extLst>
                    <a:ext uri="{9D8B030D-6E8A-4147-A177-3AD203B41FA5}">
                      <a16:colId xmlns:a16="http://schemas.microsoft.com/office/drawing/2014/main" val="1422805310"/>
                    </a:ext>
                  </a:extLst>
                </a:gridCol>
                <a:gridCol w="2995381">
                  <a:extLst>
                    <a:ext uri="{9D8B030D-6E8A-4147-A177-3AD203B41FA5}">
                      <a16:colId xmlns:a16="http://schemas.microsoft.com/office/drawing/2014/main" val="4244135711"/>
                    </a:ext>
                  </a:extLst>
                </a:gridCol>
              </a:tblGrid>
              <a:tr h="138204">
                <a:tc rowSpan="3">
                  <a:txBody>
                    <a:bodyPr/>
                    <a:lstStyle/>
                    <a:p>
                      <a:pPr marL="0" marR="0" algn="just">
                        <a:spcBef>
                          <a:spcPts val="0"/>
                        </a:spcBef>
                        <a:spcAft>
                          <a:spcPts val="0"/>
                        </a:spcAft>
                      </a:pPr>
                      <a:r>
                        <a:rPr lang="en-US" sz="1800" dirty="0">
                          <a:effectLst/>
                        </a:rPr>
                        <a:t>NASA</a:t>
                      </a:r>
                    </a:p>
                    <a:p>
                      <a:pPr marL="0" marR="0" algn="just">
                        <a:spcBef>
                          <a:spcPts val="0"/>
                        </a:spcBef>
                        <a:spcAft>
                          <a:spcPts val="0"/>
                        </a:spcAft>
                        <a:tabLst>
                          <a:tab pos="1171575" algn="l"/>
                        </a:tabLst>
                      </a:pPr>
                      <a:r>
                        <a:rPr lang="en-US" sz="1800" dirty="0">
                          <a:effectLst/>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tc>
                  <a:txBody>
                    <a:bodyPr/>
                    <a:lstStyle/>
                    <a:p>
                      <a:pPr marL="0" marR="0" algn="just">
                        <a:spcBef>
                          <a:spcPts val="0"/>
                        </a:spcBef>
                        <a:spcAft>
                          <a:spcPts val="0"/>
                        </a:spcAft>
                      </a:pPr>
                      <a:r>
                        <a:rPr lang="en-US" sz="1800">
                          <a:effectLst/>
                        </a:rPr>
                        <a:t>Patrick Geitner</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tc>
                  <a:txBody>
                    <a:bodyPr/>
                    <a:lstStyle/>
                    <a:p>
                      <a:pPr marL="0" marR="0" algn="l">
                        <a:spcBef>
                          <a:spcPts val="0"/>
                        </a:spcBef>
                        <a:spcAft>
                          <a:spcPts val="0"/>
                        </a:spcAft>
                      </a:pPr>
                      <a:r>
                        <a:rPr lang="en-US" sz="1800" dirty="0">
                          <a:effectLst/>
                        </a:rPr>
                        <a:t>Langley Data Science Intern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extLst>
                  <a:ext uri="{0D108BD9-81ED-4DB2-BD59-A6C34878D82A}">
                    <a16:rowId xmlns:a16="http://schemas.microsoft.com/office/drawing/2014/main" val="1128409524"/>
                  </a:ext>
                </a:extLst>
              </a:tr>
              <a:tr h="138204">
                <a:tc vMerge="1">
                  <a:txBody>
                    <a:bodyPr/>
                    <a:lstStyle/>
                    <a:p>
                      <a:endParaRPr lang="en-US"/>
                    </a:p>
                  </a:txBody>
                  <a:tcPr/>
                </a:tc>
                <a:tc>
                  <a:txBody>
                    <a:bodyPr/>
                    <a:lstStyle/>
                    <a:p>
                      <a:pPr marL="0" marR="0" algn="just">
                        <a:spcBef>
                          <a:spcPts val="0"/>
                        </a:spcBef>
                        <a:spcAft>
                          <a:spcPts val="0"/>
                        </a:spcAft>
                      </a:pPr>
                      <a:r>
                        <a:rPr lang="en-US" sz="1800" dirty="0">
                          <a:effectLst/>
                        </a:rPr>
                        <a:t>Ed McLarney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tc>
                  <a:txBody>
                    <a:bodyPr/>
                    <a:lstStyle/>
                    <a:p>
                      <a:pPr marL="0" marR="0" algn="l">
                        <a:spcBef>
                          <a:spcPts val="0"/>
                        </a:spcBef>
                        <a:spcAft>
                          <a:spcPts val="0"/>
                        </a:spcAft>
                      </a:pPr>
                      <a:r>
                        <a:rPr lang="en-US" sz="1800">
                          <a:effectLst/>
                        </a:rPr>
                        <a:t>NASA AI/ML Lead, Langley DS Lead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extLst>
                  <a:ext uri="{0D108BD9-81ED-4DB2-BD59-A6C34878D82A}">
                    <a16:rowId xmlns:a16="http://schemas.microsoft.com/office/drawing/2014/main" val="2172375905"/>
                  </a:ext>
                </a:extLst>
              </a:tr>
              <a:tr h="146362">
                <a:tc vMerge="1">
                  <a:txBody>
                    <a:bodyPr/>
                    <a:lstStyle/>
                    <a:p>
                      <a:endParaRPr lang="en-US"/>
                    </a:p>
                  </a:txBody>
                  <a:tcPr/>
                </a:tc>
                <a:tc>
                  <a:txBody>
                    <a:bodyPr/>
                    <a:lstStyle/>
                    <a:p>
                      <a:pPr marL="0" marR="0" algn="just">
                        <a:spcBef>
                          <a:spcPts val="0"/>
                        </a:spcBef>
                        <a:spcAft>
                          <a:spcPts val="0"/>
                        </a:spcAft>
                      </a:pPr>
                      <a:r>
                        <a:rPr lang="en-US" sz="1800">
                          <a:effectLst/>
                        </a:rPr>
                        <a:t>Shan Zeng</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tc>
                  <a:txBody>
                    <a:bodyPr/>
                    <a:lstStyle/>
                    <a:p>
                      <a:pPr marL="0" marR="0" algn="l">
                        <a:spcBef>
                          <a:spcPts val="0"/>
                        </a:spcBef>
                        <a:spcAft>
                          <a:spcPts val="0"/>
                        </a:spcAft>
                      </a:pPr>
                      <a:r>
                        <a:rPr lang="en-US" sz="1800" dirty="0">
                          <a:effectLst/>
                        </a:rPr>
                        <a:t>Langley Earth Sciences Research</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extLst>
                  <a:ext uri="{0D108BD9-81ED-4DB2-BD59-A6C34878D82A}">
                    <a16:rowId xmlns:a16="http://schemas.microsoft.com/office/drawing/2014/main" val="1261880248"/>
                  </a:ext>
                </a:extLst>
              </a:tr>
              <a:tr h="138204">
                <a:tc rowSpan="2">
                  <a:txBody>
                    <a:bodyPr/>
                    <a:lstStyle/>
                    <a:p>
                      <a:pPr marL="0" marR="0" algn="just">
                        <a:spcBef>
                          <a:spcPts val="0"/>
                        </a:spcBef>
                        <a:spcAft>
                          <a:spcPts val="0"/>
                        </a:spcAft>
                      </a:pPr>
                      <a:r>
                        <a:rPr lang="en-US" sz="1800">
                          <a:effectLst/>
                        </a:rPr>
                        <a:t>Coral Vita</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tc>
                  <a:txBody>
                    <a:bodyPr/>
                    <a:lstStyle/>
                    <a:p>
                      <a:pPr marL="0" marR="0" algn="just">
                        <a:spcBef>
                          <a:spcPts val="0"/>
                        </a:spcBef>
                        <a:spcAft>
                          <a:spcPts val="0"/>
                        </a:spcAft>
                      </a:pPr>
                      <a:r>
                        <a:rPr lang="en-US" sz="1800">
                          <a:effectLst/>
                        </a:rPr>
                        <a:t>Joe Oliver</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tc>
                  <a:txBody>
                    <a:bodyPr/>
                    <a:lstStyle/>
                    <a:p>
                      <a:pPr marL="0" marR="0" algn="l">
                        <a:spcBef>
                          <a:spcPts val="0"/>
                        </a:spcBef>
                        <a:spcAft>
                          <a:spcPts val="0"/>
                        </a:spcAft>
                      </a:pPr>
                      <a:r>
                        <a:rPr lang="en-US" sz="1800">
                          <a:effectLst/>
                        </a:rPr>
                        <a:t>Director of Restoration Operations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extLst>
                  <a:ext uri="{0D108BD9-81ED-4DB2-BD59-A6C34878D82A}">
                    <a16:rowId xmlns:a16="http://schemas.microsoft.com/office/drawing/2014/main" val="691365502"/>
                  </a:ext>
                </a:extLst>
              </a:tr>
              <a:tr h="138204">
                <a:tc vMerge="1">
                  <a:txBody>
                    <a:bodyPr/>
                    <a:lstStyle/>
                    <a:p>
                      <a:endParaRPr lang="en-US"/>
                    </a:p>
                  </a:txBody>
                  <a:tcPr/>
                </a:tc>
                <a:tc>
                  <a:txBody>
                    <a:bodyPr/>
                    <a:lstStyle/>
                    <a:p>
                      <a:pPr marL="0" marR="0" algn="just">
                        <a:spcBef>
                          <a:spcPts val="0"/>
                        </a:spcBef>
                        <a:spcAft>
                          <a:spcPts val="0"/>
                        </a:spcAft>
                      </a:pPr>
                      <a:r>
                        <a:rPr lang="en-US" sz="1800">
                          <a:effectLst/>
                        </a:rPr>
                        <a:t>Sam Teicher</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tc>
                  <a:txBody>
                    <a:bodyPr/>
                    <a:lstStyle/>
                    <a:p>
                      <a:pPr marL="0" marR="0" algn="l">
                        <a:spcBef>
                          <a:spcPts val="0"/>
                        </a:spcBef>
                        <a:spcAft>
                          <a:spcPts val="0"/>
                        </a:spcAft>
                      </a:pPr>
                      <a:r>
                        <a:rPr lang="en-US" sz="1800">
                          <a:effectLst/>
                        </a:rPr>
                        <a:t>Chief Reef Officer</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extLst>
                  <a:ext uri="{0D108BD9-81ED-4DB2-BD59-A6C34878D82A}">
                    <a16:rowId xmlns:a16="http://schemas.microsoft.com/office/drawing/2014/main" val="946399895"/>
                  </a:ext>
                </a:extLst>
              </a:tr>
              <a:tr h="138204">
                <a:tc rowSpan="4">
                  <a:txBody>
                    <a:bodyPr/>
                    <a:lstStyle/>
                    <a:p>
                      <a:pPr marL="0" marR="0" algn="l">
                        <a:spcBef>
                          <a:spcPts val="0"/>
                        </a:spcBef>
                        <a:spcAft>
                          <a:spcPts val="0"/>
                        </a:spcAft>
                      </a:pPr>
                      <a:r>
                        <a:rPr lang="en-US" sz="1800">
                          <a:effectLst/>
                        </a:rPr>
                        <a:t>Georgia Institute of Technology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tc>
                  <a:txBody>
                    <a:bodyPr/>
                    <a:lstStyle/>
                    <a:p>
                      <a:pPr marL="0" marR="0" algn="just">
                        <a:spcBef>
                          <a:spcPts val="0"/>
                        </a:spcBef>
                        <a:spcAft>
                          <a:spcPts val="0"/>
                        </a:spcAft>
                      </a:pPr>
                      <a:r>
                        <a:rPr lang="en-US" sz="1800">
                          <a:effectLst/>
                        </a:rPr>
                        <a:t>Ann Blasick</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tc>
                  <a:txBody>
                    <a:bodyPr/>
                    <a:lstStyle/>
                    <a:p>
                      <a:pPr marL="0" marR="0" algn="l">
                        <a:spcBef>
                          <a:spcPts val="0"/>
                        </a:spcBef>
                        <a:spcAft>
                          <a:spcPts val="0"/>
                        </a:spcAft>
                      </a:pPr>
                      <a:r>
                        <a:rPr lang="en-US" sz="1800">
                          <a:effectLst/>
                        </a:rPr>
                        <a:t>Corporate Relations Manager</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extLst>
                  <a:ext uri="{0D108BD9-81ED-4DB2-BD59-A6C34878D82A}">
                    <a16:rowId xmlns:a16="http://schemas.microsoft.com/office/drawing/2014/main" val="1373893335"/>
                  </a:ext>
                </a:extLst>
              </a:tr>
              <a:tr h="138204">
                <a:tc vMerge="1">
                  <a:txBody>
                    <a:bodyPr/>
                    <a:lstStyle/>
                    <a:p>
                      <a:endParaRPr lang="en-US"/>
                    </a:p>
                  </a:txBody>
                  <a:tcPr/>
                </a:tc>
                <a:tc>
                  <a:txBody>
                    <a:bodyPr/>
                    <a:lstStyle/>
                    <a:p>
                      <a:pPr marL="0" marR="0" algn="just">
                        <a:spcBef>
                          <a:spcPts val="0"/>
                        </a:spcBef>
                        <a:spcAft>
                          <a:spcPts val="0"/>
                        </a:spcAft>
                      </a:pPr>
                      <a:r>
                        <a:rPr lang="en-US" sz="1800">
                          <a:effectLst/>
                        </a:rPr>
                        <a:t>Mariana Campili-Warren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tc>
                  <a:txBody>
                    <a:bodyPr/>
                    <a:lstStyle/>
                    <a:p>
                      <a:pPr marL="0" marR="0" algn="l">
                        <a:spcBef>
                          <a:spcPts val="0"/>
                        </a:spcBef>
                        <a:spcAft>
                          <a:spcPts val="0"/>
                        </a:spcAft>
                      </a:pPr>
                      <a:r>
                        <a:rPr lang="en-US" sz="1800">
                          <a:effectLst/>
                        </a:rPr>
                        <a:t>MS Analytics Instructional Lead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extLst>
                  <a:ext uri="{0D108BD9-81ED-4DB2-BD59-A6C34878D82A}">
                    <a16:rowId xmlns:a16="http://schemas.microsoft.com/office/drawing/2014/main" val="4135966355"/>
                  </a:ext>
                </a:extLst>
              </a:tr>
              <a:tr h="138204">
                <a:tc vMerge="1">
                  <a:txBody>
                    <a:bodyPr/>
                    <a:lstStyle/>
                    <a:p>
                      <a:endParaRPr lang="en-US"/>
                    </a:p>
                  </a:txBody>
                  <a:tcPr/>
                </a:tc>
                <a:tc>
                  <a:txBody>
                    <a:bodyPr/>
                    <a:lstStyle/>
                    <a:p>
                      <a:pPr marL="0" marR="0" algn="just">
                        <a:spcBef>
                          <a:spcPts val="0"/>
                        </a:spcBef>
                        <a:spcAft>
                          <a:spcPts val="0"/>
                        </a:spcAft>
                      </a:pPr>
                      <a:r>
                        <a:rPr lang="en-US" sz="1800">
                          <a:effectLst/>
                        </a:rPr>
                        <a:t>Renata Haque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tc>
                  <a:txBody>
                    <a:bodyPr/>
                    <a:lstStyle/>
                    <a:p>
                      <a:pPr marL="0" marR="0" algn="l">
                        <a:spcBef>
                          <a:spcPts val="0"/>
                        </a:spcBef>
                        <a:spcAft>
                          <a:spcPts val="0"/>
                        </a:spcAft>
                      </a:pPr>
                      <a:r>
                        <a:rPr lang="en-US" sz="1800">
                          <a:effectLst/>
                        </a:rPr>
                        <a:t>Practicum Teaching Assistant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extLst>
                  <a:ext uri="{0D108BD9-81ED-4DB2-BD59-A6C34878D82A}">
                    <a16:rowId xmlns:a16="http://schemas.microsoft.com/office/drawing/2014/main" val="3635951574"/>
                  </a:ext>
                </a:extLst>
              </a:tr>
              <a:tr h="138204">
                <a:tc vMerge="1">
                  <a:txBody>
                    <a:bodyPr/>
                    <a:lstStyle/>
                    <a:p>
                      <a:endParaRPr lang="en-US"/>
                    </a:p>
                  </a:txBody>
                  <a:tcPr/>
                </a:tc>
                <a:tc>
                  <a:txBody>
                    <a:bodyPr/>
                    <a:lstStyle/>
                    <a:p>
                      <a:pPr marL="0" marR="0" algn="just">
                        <a:spcBef>
                          <a:spcPts val="0"/>
                        </a:spcBef>
                        <a:spcAft>
                          <a:spcPts val="0"/>
                        </a:spcAft>
                      </a:pPr>
                      <a:r>
                        <a:rPr lang="en-US" sz="1800">
                          <a:effectLst/>
                        </a:rPr>
                        <a:t>Joel Sokol</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tc>
                  <a:txBody>
                    <a:bodyPr/>
                    <a:lstStyle/>
                    <a:p>
                      <a:pPr marL="0" marR="0" algn="l">
                        <a:spcBef>
                          <a:spcPts val="0"/>
                        </a:spcBef>
                        <a:spcAft>
                          <a:spcPts val="0"/>
                        </a:spcAft>
                      </a:pPr>
                      <a:r>
                        <a:rPr lang="en-US" sz="1800">
                          <a:effectLst/>
                        </a:rPr>
                        <a:t>Director, MS Analytics Program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extLst>
                  <a:ext uri="{0D108BD9-81ED-4DB2-BD59-A6C34878D82A}">
                    <a16:rowId xmlns:a16="http://schemas.microsoft.com/office/drawing/2014/main" val="2728272033"/>
                  </a:ext>
                </a:extLst>
              </a:tr>
              <a:tr h="138204">
                <a:tc rowSpan="3">
                  <a:txBody>
                    <a:bodyPr/>
                    <a:lstStyle/>
                    <a:p>
                      <a:pPr marL="0" marR="0" algn="l">
                        <a:spcBef>
                          <a:spcPts val="0"/>
                        </a:spcBef>
                        <a:spcAft>
                          <a:spcPts val="0"/>
                        </a:spcAft>
                      </a:pPr>
                      <a:r>
                        <a:rPr lang="en-US" sz="1800">
                          <a:effectLst/>
                        </a:rPr>
                        <a:t>National Institute of Aerospace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tc>
                  <a:txBody>
                    <a:bodyPr/>
                    <a:lstStyle/>
                    <a:p>
                      <a:pPr marL="0" marR="0" algn="just">
                        <a:spcBef>
                          <a:spcPts val="0"/>
                        </a:spcBef>
                        <a:spcAft>
                          <a:spcPts val="0"/>
                        </a:spcAft>
                      </a:pPr>
                      <a:r>
                        <a:rPr lang="en-US" sz="1800">
                          <a:effectLst/>
                        </a:rPr>
                        <a:t>Carly Bosco</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tc>
                  <a:txBody>
                    <a:bodyPr/>
                    <a:lstStyle/>
                    <a:p>
                      <a:pPr marL="0" marR="0" algn="l">
                        <a:spcBef>
                          <a:spcPts val="0"/>
                        </a:spcBef>
                        <a:spcAft>
                          <a:spcPts val="0"/>
                        </a:spcAft>
                      </a:pPr>
                      <a:r>
                        <a:rPr lang="en-US" sz="1800">
                          <a:effectLst/>
                        </a:rPr>
                        <a:t>Director, Research Programs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extLst>
                  <a:ext uri="{0D108BD9-81ED-4DB2-BD59-A6C34878D82A}">
                    <a16:rowId xmlns:a16="http://schemas.microsoft.com/office/drawing/2014/main" val="1402731999"/>
                  </a:ext>
                </a:extLst>
              </a:tr>
              <a:tr h="138204">
                <a:tc vMerge="1">
                  <a:txBody>
                    <a:bodyPr/>
                    <a:lstStyle/>
                    <a:p>
                      <a:endParaRPr lang="en-US"/>
                    </a:p>
                  </a:txBody>
                  <a:tcPr/>
                </a:tc>
                <a:tc>
                  <a:txBody>
                    <a:bodyPr/>
                    <a:lstStyle/>
                    <a:p>
                      <a:pPr marL="0" marR="0" algn="just">
                        <a:spcBef>
                          <a:spcPts val="0"/>
                        </a:spcBef>
                        <a:spcAft>
                          <a:spcPts val="0"/>
                        </a:spcAft>
                      </a:pPr>
                      <a:r>
                        <a:rPr lang="en-US" sz="1800">
                          <a:effectLst/>
                        </a:rPr>
                        <a:t>Shi Broadwell</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tc>
                  <a:txBody>
                    <a:bodyPr/>
                    <a:lstStyle/>
                    <a:p>
                      <a:pPr marL="0" marR="0" algn="l">
                        <a:spcBef>
                          <a:spcPts val="0"/>
                        </a:spcBef>
                        <a:spcAft>
                          <a:spcPts val="0"/>
                        </a:spcAft>
                      </a:pPr>
                      <a:r>
                        <a:rPr lang="en-US" sz="1800">
                          <a:effectLst/>
                        </a:rPr>
                        <a:t>Deputy Program Mgr for Langley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extLst>
                  <a:ext uri="{0D108BD9-81ED-4DB2-BD59-A6C34878D82A}">
                    <a16:rowId xmlns:a16="http://schemas.microsoft.com/office/drawing/2014/main" val="280148888"/>
                  </a:ext>
                </a:extLst>
              </a:tr>
              <a:tr h="138204">
                <a:tc vMerge="1">
                  <a:txBody>
                    <a:bodyPr/>
                    <a:lstStyle/>
                    <a:p>
                      <a:endParaRPr lang="en-US"/>
                    </a:p>
                  </a:txBody>
                  <a:tcPr/>
                </a:tc>
                <a:tc>
                  <a:txBody>
                    <a:bodyPr/>
                    <a:lstStyle/>
                    <a:p>
                      <a:pPr marL="0" marR="0" algn="just">
                        <a:spcBef>
                          <a:spcPts val="0"/>
                        </a:spcBef>
                        <a:spcAft>
                          <a:spcPts val="0"/>
                        </a:spcAft>
                      </a:pPr>
                      <a:r>
                        <a:rPr lang="en-US" sz="1800">
                          <a:effectLst/>
                        </a:rPr>
                        <a:t>Douglas Stanley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tc>
                  <a:txBody>
                    <a:bodyPr/>
                    <a:lstStyle/>
                    <a:p>
                      <a:pPr marL="0" marR="0" algn="l">
                        <a:spcBef>
                          <a:spcPts val="0"/>
                        </a:spcBef>
                        <a:spcAft>
                          <a:spcPts val="0"/>
                        </a:spcAft>
                      </a:pPr>
                      <a:r>
                        <a:rPr lang="en-US" sz="1800" dirty="0">
                          <a:effectLst/>
                        </a:rPr>
                        <a:t>President &amp; Executive Director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827" marR="51827" marT="0" marB="0"/>
                </a:tc>
                <a:extLst>
                  <a:ext uri="{0D108BD9-81ED-4DB2-BD59-A6C34878D82A}">
                    <a16:rowId xmlns:a16="http://schemas.microsoft.com/office/drawing/2014/main" val="2153966834"/>
                  </a:ext>
                </a:extLst>
              </a:tr>
            </a:tbl>
          </a:graphicData>
        </a:graphic>
      </p:graphicFrame>
      <p:sp>
        <p:nvSpPr>
          <p:cNvPr id="6" name="Text Placeholder 5">
            <a:extLst>
              <a:ext uri="{FF2B5EF4-FFF2-40B4-BE49-F238E27FC236}">
                <a16:creationId xmlns:a16="http://schemas.microsoft.com/office/drawing/2014/main" id="{C6EBD17F-73C9-4239-BF44-C9F9C3A358A4}"/>
              </a:ext>
            </a:extLst>
          </p:cNvPr>
          <p:cNvSpPr>
            <a:spLocks noGrp="1"/>
          </p:cNvSpPr>
          <p:nvPr>
            <p:ph type="body" sz="quarter" idx="3"/>
          </p:nvPr>
        </p:nvSpPr>
        <p:spPr>
          <a:xfrm>
            <a:off x="7306132" y="1874697"/>
            <a:ext cx="4881804" cy="679994"/>
          </a:xfrm>
        </p:spPr>
        <p:txBody>
          <a:bodyPr/>
          <a:lstStyle/>
          <a:p>
            <a:pPr algn="ctr"/>
            <a:r>
              <a:rPr lang="en-US" dirty="0"/>
              <a:t>Student Research Teams</a:t>
            </a:r>
          </a:p>
        </p:txBody>
      </p:sp>
      <p:graphicFrame>
        <p:nvGraphicFramePr>
          <p:cNvPr id="10" name="Content Placeholder 9">
            <a:extLst>
              <a:ext uri="{FF2B5EF4-FFF2-40B4-BE49-F238E27FC236}">
                <a16:creationId xmlns:a16="http://schemas.microsoft.com/office/drawing/2014/main" id="{5006FF03-2A12-480D-BDC6-838E5A963A27}"/>
              </a:ext>
            </a:extLst>
          </p:cNvPr>
          <p:cNvGraphicFramePr>
            <a:graphicFrameLocks noGrp="1"/>
          </p:cNvGraphicFramePr>
          <p:nvPr>
            <p:ph sz="quarter" idx="14"/>
            <p:extLst>
              <p:ext uri="{D42A27DB-BD31-4B8C-83A1-F6EECF244321}">
                <p14:modId xmlns:p14="http://schemas.microsoft.com/office/powerpoint/2010/main" val="3768217284"/>
              </p:ext>
            </p:extLst>
          </p:nvPr>
        </p:nvGraphicFramePr>
        <p:xfrm>
          <a:off x="7734860" y="2682573"/>
          <a:ext cx="4024348" cy="1645920"/>
        </p:xfrm>
        <a:graphic>
          <a:graphicData uri="http://schemas.openxmlformats.org/drawingml/2006/table">
            <a:tbl>
              <a:tblPr firstCol="1" bandRow="1">
                <a:tableStyleId>{5C22544A-7EE6-4342-B048-85BDC9FD1C3A}</a:tableStyleId>
              </a:tblPr>
              <a:tblGrid>
                <a:gridCol w="1325708">
                  <a:extLst>
                    <a:ext uri="{9D8B030D-6E8A-4147-A177-3AD203B41FA5}">
                      <a16:colId xmlns:a16="http://schemas.microsoft.com/office/drawing/2014/main" val="2235692225"/>
                    </a:ext>
                  </a:extLst>
                </a:gridCol>
                <a:gridCol w="2698640">
                  <a:extLst>
                    <a:ext uri="{9D8B030D-6E8A-4147-A177-3AD203B41FA5}">
                      <a16:colId xmlns:a16="http://schemas.microsoft.com/office/drawing/2014/main" val="4204181992"/>
                    </a:ext>
                  </a:extLst>
                </a:gridCol>
              </a:tblGrid>
              <a:tr h="107561">
                <a:tc rowSpan="3">
                  <a:txBody>
                    <a:bodyPr/>
                    <a:lstStyle/>
                    <a:p>
                      <a:pPr marL="0" marR="0" algn="ctr">
                        <a:spcBef>
                          <a:spcPts val="0"/>
                        </a:spcBef>
                        <a:spcAft>
                          <a:spcPts val="0"/>
                        </a:spcAft>
                      </a:pPr>
                      <a:r>
                        <a:rPr lang="en-US" sz="1800">
                          <a:effectLst/>
                        </a:rPr>
                        <a:t>GT Student Team 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0335" marR="40335" marT="0" marB="0"/>
                </a:tc>
                <a:tc>
                  <a:txBody>
                    <a:bodyPr/>
                    <a:lstStyle/>
                    <a:p>
                      <a:pPr marL="0" marR="0" algn="ctr">
                        <a:spcBef>
                          <a:spcPts val="0"/>
                        </a:spcBef>
                        <a:spcAft>
                          <a:spcPts val="0"/>
                        </a:spcAft>
                      </a:pPr>
                      <a:r>
                        <a:rPr lang="en-US" sz="1800" dirty="0">
                          <a:effectLst/>
                        </a:rPr>
                        <a:t>Tina Guo</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335" marR="40335" marT="0" marB="0"/>
                </a:tc>
                <a:extLst>
                  <a:ext uri="{0D108BD9-81ED-4DB2-BD59-A6C34878D82A}">
                    <a16:rowId xmlns:a16="http://schemas.microsoft.com/office/drawing/2014/main" val="1557107836"/>
                  </a:ext>
                </a:extLst>
              </a:tr>
              <a:tr h="107561">
                <a:tc vMerge="1">
                  <a:txBody>
                    <a:bodyPr/>
                    <a:lstStyle/>
                    <a:p>
                      <a:endParaRPr lang="en-US"/>
                    </a:p>
                  </a:txBody>
                  <a:tcPr/>
                </a:tc>
                <a:tc>
                  <a:txBody>
                    <a:bodyPr/>
                    <a:lstStyle/>
                    <a:p>
                      <a:pPr marL="0" marR="0" algn="ctr">
                        <a:spcBef>
                          <a:spcPts val="0"/>
                        </a:spcBef>
                        <a:spcAft>
                          <a:spcPts val="0"/>
                        </a:spcAft>
                      </a:pPr>
                      <a:r>
                        <a:rPr lang="en-US" sz="1800">
                          <a:effectLst/>
                        </a:rPr>
                        <a:t>Josh Mattingly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0335" marR="40335" marT="0" marB="0"/>
                </a:tc>
                <a:extLst>
                  <a:ext uri="{0D108BD9-81ED-4DB2-BD59-A6C34878D82A}">
                    <a16:rowId xmlns:a16="http://schemas.microsoft.com/office/drawing/2014/main" val="2184319263"/>
                  </a:ext>
                </a:extLst>
              </a:tr>
              <a:tr h="107561">
                <a:tc vMerge="1">
                  <a:txBody>
                    <a:bodyPr/>
                    <a:lstStyle/>
                    <a:p>
                      <a:endParaRPr lang="en-US"/>
                    </a:p>
                  </a:txBody>
                  <a:tcPr/>
                </a:tc>
                <a:tc>
                  <a:txBody>
                    <a:bodyPr/>
                    <a:lstStyle/>
                    <a:p>
                      <a:pPr marL="0" marR="0" algn="ctr">
                        <a:spcBef>
                          <a:spcPts val="0"/>
                        </a:spcBef>
                        <a:spcAft>
                          <a:spcPts val="0"/>
                        </a:spcAft>
                      </a:pPr>
                      <a:r>
                        <a:rPr lang="en-US" sz="1800">
                          <a:effectLst/>
                        </a:rPr>
                        <a:t>Dan Schauder</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0335" marR="40335" marT="0" marB="0"/>
                </a:tc>
                <a:extLst>
                  <a:ext uri="{0D108BD9-81ED-4DB2-BD59-A6C34878D82A}">
                    <a16:rowId xmlns:a16="http://schemas.microsoft.com/office/drawing/2014/main" val="388649596"/>
                  </a:ext>
                </a:extLst>
              </a:tr>
              <a:tr h="107561">
                <a:tc rowSpan="3">
                  <a:txBody>
                    <a:bodyPr/>
                    <a:lstStyle/>
                    <a:p>
                      <a:pPr marL="0" marR="0" algn="ctr">
                        <a:spcBef>
                          <a:spcPts val="0"/>
                        </a:spcBef>
                        <a:spcAft>
                          <a:spcPts val="0"/>
                        </a:spcAft>
                      </a:pPr>
                      <a:r>
                        <a:rPr lang="en-US" sz="1800">
                          <a:effectLst/>
                        </a:rPr>
                        <a:t>GT Student Team 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0335" marR="40335" marT="0" marB="0"/>
                </a:tc>
                <a:tc>
                  <a:txBody>
                    <a:bodyPr/>
                    <a:lstStyle/>
                    <a:p>
                      <a:pPr marL="0" marR="0" algn="ctr">
                        <a:spcBef>
                          <a:spcPts val="0"/>
                        </a:spcBef>
                        <a:spcAft>
                          <a:spcPts val="0"/>
                        </a:spcAft>
                      </a:pPr>
                      <a:r>
                        <a:rPr lang="en-US" sz="1800" dirty="0">
                          <a:effectLst/>
                        </a:rPr>
                        <a:t>Kareem Naguib</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335" marR="40335" marT="0" marB="0"/>
                </a:tc>
                <a:extLst>
                  <a:ext uri="{0D108BD9-81ED-4DB2-BD59-A6C34878D82A}">
                    <a16:rowId xmlns:a16="http://schemas.microsoft.com/office/drawing/2014/main" val="2081092484"/>
                  </a:ext>
                </a:extLst>
              </a:tr>
              <a:tr h="107561">
                <a:tc vMerge="1">
                  <a:txBody>
                    <a:bodyPr/>
                    <a:lstStyle/>
                    <a:p>
                      <a:endParaRPr lang="en-US"/>
                    </a:p>
                  </a:txBody>
                  <a:tcPr/>
                </a:tc>
                <a:tc>
                  <a:txBody>
                    <a:bodyPr/>
                    <a:lstStyle/>
                    <a:p>
                      <a:pPr marL="0" marR="0" algn="ctr">
                        <a:spcBef>
                          <a:spcPts val="0"/>
                        </a:spcBef>
                        <a:spcAft>
                          <a:spcPts val="0"/>
                        </a:spcAft>
                      </a:pPr>
                      <a:r>
                        <a:rPr lang="en-US" sz="1800">
                          <a:effectLst/>
                        </a:rPr>
                        <a:t>Quinn Stank</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0335" marR="40335" marT="0" marB="0"/>
                </a:tc>
                <a:extLst>
                  <a:ext uri="{0D108BD9-81ED-4DB2-BD59-A6C34878D82A}">
                    <a16:rowId xmlns:a16="http://schemas.microsoft.com/office/drawing/2014/main" val="3687026779"/>
                  </a:ext>
                </a:extLst>
              </a:tr>
              <a:tr h="107561">
                <a:tc vMerge="1">
                  <a:txBody>
                    <a:bodyPr/>
                    <a:lstStyle/>
                    <a:p>
                      <a:endParaRPr lang="en-US"/>
                    </a:p>
                  </a:txBody>
                  <a:tcPr/>
                </a:tc>
                <a:tc>
                  <a:txBody>
                    <a:bodyPr/>
                    <a:lstStyle/>
                    <a:p>
                      <a:pPr marL="0" marR="0" algn="ctr">
                        <a:spcBef>
                          <a:spcPts val="0"/>
                        </a:spcBef>
                        <a:spcAft>
                          <a:spcPts val="0"/>
                        </a:spcAft>
                      </a:pPr>
                      <a:r>
                        <a:rPr lang="en-US" sz="1800" dirty="0">
                          <a:effectLst/>
                        </a:rPr>
                        <a:t>Andrew Wang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335" marR="40335" marT="0" marB="0"/>
                </a:tc>
                <a:extLst>
                  <a:ext uri="{0D108BD9-81ED-4DB2-BD59-A6C34878D82A}">
                    <a16:rowId xmlns:a16="http://schemas.microsoft.com/office/drawing/2014/main" val="3576448991"/>
                  </a:ext>
                </a:extLst>
              </a:tr>
            </a:tbl>
          </a:graphicData>
        </a:graphic>
      </p:graphicFrame>
    </p:spTree>
    <p:extLst>
      <p:ext uri="{BB962C8B-B14F-4D97-AF65-F5344CB8AC3E}">
        <p14:creationId xmlns:p14="http://schemas.microsoft.com/office/powerpoint/2010/main" val="236873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CALIPSO</a:t>
            </a:r>
          </a:p>
        </p:txBody>
      </p:sp>
      <p:sp>
        <p:nvSpPr>
          <p:cNvPr id="13" name="Text Placeholder 12"/>
          <p:cNvSpPr>
            <a:spLocks noGrp="1"/>
          </p:cNvSpPr>
          <p:nvPr>
            <p:ph type="body" sz="half" idx="15"/>
          </p:nvPr>
        </p:nvSpPr>
        <p:spPr>
          <a:xfrm>
            <a:off x="913774" y="1953438"/>
            <a:ext cx="5536012" cy="3576506"/>
          </a:xfrm>
        </p:spPr>
        <p:txBody>
          <a:bodyPr/>
          <a:lstStyle/>
          <a:p>
            <a:pPr marL="285750" indent="-285750" algn="l">
              <a:buFont typeface="Arial" panose="020B0604020202020204" pitchFamily="34" charset="0"/>
              <a:buChar char="•"/>
            </a:pPr>
            <a:r>
              <a:rPr lang="en-US" dirty="0">
                <a:latin typeface="Arial" panose="020B0604020202020204" pitchFamily="34" charset="0"/>
                <a:cs typeface="Arial" panose="020B0604020202020204" pitchFamily="34" charset="0"/>
              </a:rPr>
              <a:t>Launched in 2006 – NASA/CNES</a:t>
            </a:r>
          </a:p>
          <a:p>
            <a:pPr marL="285750" indent="-285750" algn="l">
              <a:buFont typeface="Arial" panose="020B0604020202020204" pitchFamily="34" charset="0"/>
              <a:buChar char="•"/>
            </a:pPr>
            <a:r>
              <a:rPr lang="en-US" dirty="0">
                <a:latin typeface="Arial" panose="020B0604020202020204" pitchFamily="34" charset="0"/>
                <a:cs typeface="Arial" panose="020B0604020202020204" pitchFamily="34" charset="0"/>
              </a:rPr>
              <a:t>Mission Objective: Understand how aerosols and clouds interact with each other</a:t>
            </a:r>
          </a:p>
          <a:p>
            <a:pPr marL="285750" indent="-285750" algn="l">
              <a:buFont typeface="Arial" panose="020B0604020202020204" pitchFamily="34" charset="0"/>
              <a:buChar char="•"/>
            </a:pPr>
            <a:r>
              <a:rPr lang="en-US" dirty="0">
                <a:latin typeface="Arial" panose="020B0604020202020204" pitchFamily="34" charset="0"/>
                <a:cs typeface="Arial" panose="020B0604020202020204" pitchFamily="34" charset="0"/>
              </a:rPr>
              <a:t>Part of the a-train of satellites (and the c-train)</a:t>
            </a:r>
          </a:p>
          <a:p>
            <a:pPr marL="285750" indent="-285750" algn="l">
              <a:buFont typeface="Arial" panose="020B0604020202020204" pitchFamily="34" charset="0"/>
              <a:buChar char="•"/>
            </a:pPr>
            <a:r>
              <a:rPr lang="en-US" dirty="0">
                <a:latin typeface="Arial" panose="020B0604020202020204" pitchFamily="34" charset="0"/>
                <a:cs typeface="Arial" panose="020B0604020202020204" pitchFamily="34" charset="0"/>
              </a:rPr>
              <a:t>Has been used to track migration of Ocean animals (</a:t>
            </a:r>
            <a:r>
              <a:rPr lang="en-US" dirty="0">
                <a:latin typeface="Arial" panose="020B0604020202020204" pitchFamily="34" charset="0"/>
                <a:cs typeface="Arial" panose="020B0604020202020204" pitchFamily="34" charset="0"/>
                <a:hlinkClick r:id="rId5"/>
              </a:rPr>
              <a:t>Behrenfeld et. Al., 2019</a:t>
            </a:r>
            <a:r>
              <a:rPr lang="en-US" dirty="0">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6" name="_anHG8awnUg"/>
          <p:cNvPicPr>
            <a:picLocks noGrp="1" noRot="1" noChangeAspect="1"/>
          </p:cNvPicPr>
          <p:nvPr>
            <p:ph sz="quarter" idx="4294967295"/>
            <a:videoFile r:link="rId1"/>
          </p:nvPr>
        </p:nvPicPr>
        <p:blipFill>
          <a:blip r:embed="rId6"/>
          <a:stretch>
            <a:fillRect/>
          </a:stretch>
        </p:blipFill>
        <p:spPr>
          <a:xfrm>
            <a:off x="6671127" y="4313238"/>
            <a:ext cx="3822700" cy="2151062"/>
          </a:xfrm>
          <a:prstGeom prst="rect">
            <a:avLst/>
          </a:prstGeom>
        </p:spPr>
      </p:pic>
      <p:pic>
        <p:nvPicPr>
          <p:cNvPr id="7" name="zO3OW60VF8M"/>
          <p:cNvPicPr>
            <a:picLocks noGrp="1" noRot="1" noChangeAspect="1"/>
          </p:cNvPicPr>
          <p:nvPr>
            <p:ph sz="quarter" idx="4294967295"/>
            <a:videoFile r:link="rId2"/>
          </p:nvPr>
        </p:nvPicPr>
        <p:blipFill>
          <a:blip r:embed="rId6"/>
          <a:stretch>
            <a:fillRect/>
          </a:stretch>
        </p:blipFill>
        <p:spPr>
          <a:xfrm>
            <a:off x="1651907" y="4313238"/>
            <a:ext cx="3822700" cy="2149475"/>
          </a:xfrm>
          <a:prstGeom prst="rect">
            <a:avLst/>
          </a:prstGeom>
        </p:spPr>
      </p:pic>
      <p:sp>
        <p:nvSpPr>
          <p:cNvPr id="3" name="TextBox 2">
            <a:extLst>
              <a:ext uri="{FF2B5EF4-FFF2-40B4-BE49-F238E27FC236}">
                <a16:creationId xmlns:a16="http://schemas.microsoft.com/office/drawing/2014/main" id="{F5346155-1BCD-4F46-885F-8AE0C81884CC}"/>
              </a:ext>
            </a:extLst>
          </p:cNvPr>
          <p:cNvSpPr txBox="1"/>
          <p:nvPr/>
        </p:nvSpPr>
        <p:spPr>
          <a:xfrm>
            <a:off x="2175377" y="6462713"/>
            <a:ext cx="2775760" cy="276999"/>
          </a:xfrm>
          <a:prstGeom prst="rect">
            <a:avLst/>
          </a:prstGeom>
          <a:noFill/>
        </p:spPr>
        <p:txBody>
          <a:bodyPr wrap="none" rtlCol="0">
            <a:spAutoFit/>
          </a:bodyPr>
          <a:lstStyle/>
          <a:p>
            <a:r>
              <a:rPr lang="en-US" sz="1200" dirty="0"/>
              <a:t>*From </a:t>
            </a:r>
            <a:r>
              <a:rPr lang="en-US" sz="1200" dirty="0">
                <a:hlinkClick r:id="rId7"/>
              </a:rPr>
              <a:t>https://youtu.be/zO3OW60VF8M</a:t>
            </a:r>
            <a:r>
              <a:rPr lang="en-US" sz="1200" dirty="0"/>
              <a:t> </a:t>
            </a:r>
          </a:p>
        </p:txBody>
      </p:sp>
      <p:sp>
        <p:nvSpPr>
          <p:cNvPr id="4" name="TextBox 3">
            <a:extLst>
              <a:ext uri="{FF2B5EF4-FFF2-40B4-BE49-F238E27FC236}">
                <a16:creationId xmlns:a16="http://schemas.microsoft.com/office/drawing/2014/main" id="{93E78D9F-7BE1-4C81-BF1E-86C81354915D}"/>
              </a:ext>
            </a:extLst>
          </p:cNvPr>
          <p:cNvSpPr txBox="1"/>
          <p:nvPr/>
        </p:nvSpPr>
        <p:spPr>
          <a:xfrm>
            <a:off x="7252369" y="6462712"/>
            <a:ext cx="2660215" cy="276999"/>
          </a:xfrm>
          <a:prstGeom prst="rect">
            <a:avLst/>
          </a:prstGeom>
          <a:noFill/>
        </p:spPr>
        <p:txBody>
          <a:bodyPr wrap="none" rtlCol="0">
            <a:spAutoFit/>
          </a:bodyPr>
          <a:lstStyle/>
          <a:p>
            <a:r>
              <a:rPr lang="en-US" sz="1200" dirty="0"/>
              <a:t>*From </a:t>
            </a:r>
            <a:r>
              <a:rPr lang="en-US" sz="1200" dirty="0">
                <a:hlinkClick r:id="rId8"/>
              </a:rPr>
              <a:t>https://youtu.be/_anHG8awnUg</a:t>
            </a:r>
            <a:r>
              <a:rPr lang="en-US" sz="1200" dirty="0"/>
              <a:t> </a:t>
            </a:r>
          </a:p>
        </p:txBody>
      </p:sp>
      <p:pic>
        <p:nvPicPr>
          <p:cNvPr id="5" name="Picture 2">
            <a:extLst>
              <a:ext uri="{FF2B5EF4-FFF2-40B4-BE49-F238E27FC236}">
                <a16:creationId xmlns:a16="http://schemas.microsoft.com/office/drawing/2014/main" id="{68548F4E-432C-431B-956E-2D312D567F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61576" y="1508098"/>
            <a:ext cx="5593667" cy="19209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CD01A2-E082-4529-832B-61694FC3A99B}"/>
              </a:ext>
            </a:extLst>
          </p:cNvPr>
          <p:cNvSpPr txBox="1"/>
          <p:nvPr/>
        </p:nvSpPr>
        <p:spPr>
          <a:xfrm>
            <a:off x="7252369" y="3429000"/>
            <a:ext cx="4065793" cy="276999"/>
          </a:xfrm>
          <a:prstGeom prst="rect">
            <a:avLst/>
          </a:prstGeom>
          <a:noFill/>
        </p:spPr>
        <p:txBody>
          <a:bodyPr wrap="none" rtlCol="0">
            <a:spAutoFit/>
          </a:bodyPr>
          <a:lstStyle/>
          <a:p>
            <a:r>
              <a:rPr lang="en-US" sz="1200" dirty="0"/>
              <a:t>*Credit: </a:t>
            </a:r>
            <a:r>
              <a:rPr lang="en-US" sz="1200" dirty="0">
                <a:hlinkClick r:id="rId10"/>
              </a:rPr>
              <a:t>https://www-calipso.larc.nasa.gov/banner/calipso.jpg</a:t>
            </a:r>
            <a:r>
              <a:rPr lang="en-US" sz="1200" dirty="0"/>
              <a:t> </a:t>
            </a:r>
          </a:p>
        </p:txBody>
      </p:sp>
    </p:spTree>
    <p:extLst>
      <p:ext uri="{BB962C8B-B14F-4D97-AF65-F5344CB8AC3E}">
        <p14:creationId xmlns:p14="http://schemas.microsoft.com/office/powerpoint/2010/main" val="425258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remove"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p:cTn id="16" fill="remove"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1050926bbb1_0_219"/>
          <p:cNvSpPr txBox="1">
            <a:spLocks noGrp="1"/>
          </p:cNvSpPr>
          <p:nvPr>
            <p:ph type="title"/>
          </p:nvPr>
        </p:nvSpPr>
        <p:spPr>
          <a:xfrm>
            <a:off x="913775" y="618517"/>
            <a:ext cx="10364400" cy="159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Introduction: Basic Goals (from Student Team)</a:t>
            </a:r>
            <a:endParaRPr dirty="0"/>
          </a:p>
        </p:txBody>
      </p:sp>
      <p:pic>
        <p:nvPicPr>
          <p:cNvPr id="214" name="Google Shape;214;g1050926bbb1_0_219"/>
          <p:cNvPicPr preferRelativeResize="0"/>
          <p:nvPr/>
        </p:nvPicPr>
        <p:blipFill>
          <a:blip r:embed="rId3">
            <a:alphaModFix/>
          </a:blip>
          <a:stretch>
            <a:fillRect/>
          </a:stretch>
        </p:blipFill>
        <p:spPr>
          <a:xfrm>
            <a:off x="1333475" y="2476875"/>
            <a:ext cx="5059953" cy="313717"/>
          </a:xfrm>
          <a:prstGeom prst="rect">
            <a:avLst/>
          </a:prstGeom>
          <a:noFill/>
          <a:ln>
            <a:noFill/>
          </a:ln>
        </p:spPr>
      </p:pic>
      <p:pic>
        <p:nvPicPr>
          <p:cNvPr id="215" name="Google Shape;215;g1050926bbb1_0_219"/>
          <p:cNvPicPr preferRelativeResize="0"/>
          <p:nvPr/>
        </p:nvPicPr>
        <p:blipFill>
          <a:blip r:embed="rId4">
            <a:alphaModFix/>
          </a:blip>
          <a:stretch>
            <a:fillRect/>
          </a:stretch>
        </p:blipFill>
        <p:spPr>
          <a:xfrm>
            <a:off x="1956700" y="2427867"/>
            <a:ext cx="8351347" cy="381160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28304" y="5712294"/>
            <a:ext cx="7843391" cy="1131392"/>
          </a:xfrm>
          <a:prstGeom prst="rect">
            <a:avLst/>
          </a:prstGeom>
        </p:spPr>
      </p:pic>
      <p:sp>
        <p:nvSpPr>
          <p:cNvPr id="18" name="Rectangle 17"/>
          <p:cNvSpPr/>
          <p:nvPr/>
        </p:nvSpPr>
        <p:spPr>
          <a:xfrm>
            <a:off x="5070764" y="1352097"/>
            <a:ext cx="2926284" cy="79890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885783" y="-52232"/>
            <a:ext cx="10364451" cy="1596177"/>
          </a:xfrm>
        </p:spPr>
        <p:txBody>
          <a:bodyPr/>
          <a:lstStyle/>
          <a:p>
            <a:r>
              <a:rPr lang="en-US" dirty="0"/>
              <a:t>CONCEPT OF OPERATIONS</a:t>
            </a:r>
          </a:p>
        </p:txBody>
      </p:sp>
      <p:pic>
        <p:nvPicPr>
          <p:cNvPr id="1026" name="Picture 2" descr="NASA - Mission Objective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28304" y="2408262"/>
            <a:ext cx="3169920" cy="3304032"/>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3598224" y="3168164"/>
            <a:ext cx="1472540" cy="201880"/>
          </a:xfrm>
          <a:prstGeom prst="rightArrow">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070764" y="2691327"/>
            <a:ext cx="3657600" cy="15867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4773601" y="4339038"/>
            <a:ext cx="1448837" cy="1115996"/>
          </a:xfrm>
          <a:prstGeom prst="rect">
            <a:avLst/>
          </a:prstGeom>
        </p:spPr>
      </p:pic>
      <p:sp>
        <p:nvSpPr>
          <p:cNvPr id="9" name="Rectangle 8"/>
          <p:cNvSpPr/>
          <p:nvPr/>
        </p:nvSpPr>
        <p:spPr>
          <a:xfrm>
            <a:off x="4690113" y="5400034"/>
            <a:ext cx="2498548" cy="738664"/>
          </a:xfrm>
          <a:prstGeom prst="rect">
            <a:avLst/>
          </a:prstGeom>
        </p:spPr>
        <p:txBody>
          <a:bodyPr wrap="square">
            <a:spAutoFit/>
          </a:bodyPr>
          <a:lstStyle/>
          <a:p>
            <a:pPr algn="just"/>
            <a:r>
              <a:rPr lang="en-US" sz="1400" b="1" dirty="0">
                <a:solidFill>
                  <a:srgbClr val="405080"/>
                </a:solidFill>
                <a:latin typeface="Arial" panose="020B0604020202020204" pitchFamily="34" charset="0"/>
              </a:rPr>
              <a:t>Unfamiliar Region</a:t>
            </a:r>
          </a:p>
          <a:p>
            <a:br>
              <a:rPr lang="en-US" sz="1400" b="1" dirty="0"/>
            </a:br>
            <a:endParaRPr lang="en-US" sz="1400" b="1" dirty="0"/>
          </a:p>
        </p:txBody>
      </p:sp>
      <p:sp>
        <p:nvSpPr>
          <p:cNvPr id="10" name="Rectangle 9"/>
          <p:cNvSpPr/>
          <p:nvPr/>
        </p:nvSpPr>
        <p:spPr>
          <a:xfrm>
            <a:off x="5179394" y="3024812"/>
            <a:ext cx="1519986" cy="34523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Data Fusion</a:t>
            </a:r>
          </a:p>
        </p:txBody>
      </p:sp>
      <p:sp>
        <p:nvSpPr>
          <p:cNvPr id="12" name="Rectangle 11"/>
          <p:cNvSpPr/>
          <p:nvPr/>
        </p:nvSpPr>
        <p:spPr>
          <a:xfrm>
            <a:off x="7037780" y="2874674"/>
            <a:ext cx="1583706" cy="64550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Supervised Learning</a:t>
            </a:r>
          </a:p>
        </p:txBody>
      </p:sp>
      <p:sp>
        <p:nvSpPr>
          <p:cNvPr id="15" name="Rectangle 14"/>
          <p:cNvSpPr/>
          <p:nvPr/>
        </p:nvSpPr>
        <p:spPr>
          <a:xfrm>
            <a:off x="5802080" y="3688295"/>
            <a:ext cx="2194968" cy="37854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Geovisualization</a:t>
            </a:r>
          </a:p>
        </p:txBody>
      </p:sp>
      <p:sp>
        <p:nvSpPr>
          <p:cNvPr id="14" name="TextBox 13"/>
          <p:cNvSpPr txBox="1"/>
          <p:nvPr/>
        </p:nvSpPr>
        <p:spPr>
          <a:xfrm>
            <a:off x="3644499" y="1442813"/>
            <a:ext cx="1412566" cy="646331"/>
          </a:xfrm>
          <a:prstGeom prst="rect">
            <a:avLst/>
          </a:prstGeom>
          <a:noFill/>
        </p:spPr>
        <p:txBody>
          <a:bodyPr wrap="none" rtlCol="0">
            <a:spAutoFit/>
          </a:bodyPr>
          <a:lstStyle/>
          <a:p>
            <a:r>
              <a:rPr lang="en-US" b="1" dirty="0"/>
              <a:t>Open-Source</a:t>
            </a:r>
            <a:br>
              <a:rPr lang="en-US" b="1" dirty="0"/>
            </a:br>
            <a:r>
              <a:rPr lang="en-US" b="1" dirty="0"/>
              <a:t>Reef Data</a:t>
            </a:r>
          </a:p>
        </p:txBody>
      </p:sp>
      <p:sp>
        <p:nvSpPr>
          <p:cNvPr id="16" name="TextBox 15"/>
          <p:cNvSpPr txBox="1"/>
          <p:nvPr/>
        </p:nvSpPr>
        <p:spPr>
          <a:xfrm>
            <a:off x="3870023" y="2884925"/>
            <a:ext cx="970971" cy="369332"/>
          </a:xfrm>
          <a:prstGeom prst="rect">
            <a:avLst/>
          </a:prstGeom>
          <a:noFill/>
        </p:spPr>
        <p:txBody>
          <a:bodyPr wrap="none" rtlCol="0">
            <a:spAutoFit/>
          </a:bodyPr>
          <a:lstStyle/>
          <a:p>
            <a:r>
              <a:rPr lang="en-US" b="1" dirty="0"/>
              <a:t>Training</a:t>
            </a:r>
          </a:p>
        </p:txBody>
      </p:sp>
      <p:sp>
        <p:nvSpPr>
          <p:cNvPr id="21" name="Right Arrow 20"/>
          <p:cNvSpPr/>
          <p:nvPr/>
        </p:nvSpPr>
        <p:spPr>
          <a:xfrm rot="5400000" flipV="1">
            <a:off x="7795245" y="4356728"/>
            <a:ext cx="403605" cy="250553"/>
          </a:xfrm>
          <a:prstGeom prst="rightArrow">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2" name="TextBox 21"/>
          <p:cNvSpPr txBox="1"/>
          <p:nvPr/>
        </p:nvSpPr>
        <p:spPr>
          <a:xfrm>
            <a:off x="8592342" y="5085702"/>
            <a:ext cx="1063561" cy="369332"/>
          </a:xfrm>
          <a:prstGeom prst="rect">
            <a:avLst/>
          </a:prstGeom>
          <a:noFill/>
        </p:spPr>
        <p:txBody>
          <a:bodyPr wrap="none" rtlCol="0">
            <a:spAutoFit/>
          </a:bodyPr>
          <a:lstStyle/>
          <a:p>
            <a:r>
              <a:rPr lang="en-US" b="1" dirty="0"/>
              <a:t>Inference</a:t>
            </a:r>
          </a:p>
        </p:txBody>
      </p:sp>
      <p:sp>
        <p:nvSpPr>
          <p:cNvPr id="19" name="Down Arrow 18"/>
          <p:cNvSpPr/>
          <p:nvPr/>
        </p:nvSpPr>
        <p:spPr>
          <a:xfrm>
            <a:off x="5551714" y="2151002"/>
            <a:ext cx="149290" cy="540325"/>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Right Arrow 23"/>
          <p:cNvSpPr/>
          <p:nvPr/>
        </p:nvSpPr>
        <p:spPr>
          <a:xfrm>
            <a:off x="6177282" y="4939590"/>
            <a:ext cx="1344749" cy="229224"/>
          </a:xfrm>
          <a:prstGeom prst="rightArrow">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631767" y="2260085"/>
            <a:ext cx="1444819" cy="369332"/>
          </a:xfrm>
          <a:prstGeom prst="rect">
            <a:avLst/>
          </a:prstGeom>
          <a:noFill/>
        </p:spPr>
        <p:txBody>
          <a:bodyPr wrap="none" rtlCol="0">
            <a:spAutoFit/>
          </a:bodyPr>
          <a:lstStyle/>
          <a:p>
            <a:r>
              <a:rPr lang="en-US" b="1" dirty="0"/>
              <a:t>Ground Truth</a:t>
            </a:r>
          </a:p>
        </p:txBody>
      </p:sp>
      <p:sp>
        <p:nvSpPr>
          <p:cNvPr id="20" name="Rectangle 19"/>
          <p:cNvSpPr/>
          <p:nvPr/>
        </p:nvSpPr>
        <p:spPr>
          <a:xfrm>
            <a:off x="7522032" y="4687989"/>
            <a:ext cx="961652" cy="62695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Models</a:t>
            </a:r>
          </a:p>
        </p:txBody>
      </p:sp>
      <p:sp>
        <p:nvSpPr>
          <p:cNvPr id="27" name="Right Arrow 26"/>
          <p:cNvSpPr/>
          <p:nvPr/>
        </p:nvSpPr>
        <p:spPr>
          <a:xfrm>
            <a:off x="3598224" y="4913797"/>
            <a:ext cx="1225355" cy="225802"/>
          </a:xfrm>
          <a:prstGeom prst="rightArrow">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Scuba Diver Icons - Download Free Vector Icons | Noun Proj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7702" y="4101702"/>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0" name="Right Arrow 29"/>
          <p:cNvSpPr/>
          <p:nvPr/>
        </p:nvSpPr>
        <p:spPr>
          <a:xfrm>
            <a:off x="8505453" y="4939590"/>
            <a:ext cx="1114036" cy="200009"/>
          </a:xfrm>
          <a:prstGeom prst="rightArrow">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Callout 22"/>
          <p:cNvSpPr/>
          <p:nvPr/>
        </p:nvSpPr>
        <p:spPr>
          <a:xfrm>
            <a:off x="9305504" y="3370044"/>
            <a:ext cx="2832066" cy="1253309"/>
          </a:xfrm>
          <a:prstGeom prst="wedgeEllipseCallout">
            <a:avLst>
              <a:gd name="adj1" fmla="val -4356"/>
              <a:gd name="adj2" fmla="val 77054"/>
            </a:avLst>
          </a:prstGeom>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dirty="0"/>
              <a:t>- Are the coral healthy here?</a:t>
            </a:r>
          </a:p>
          <a:p>
            <a:pPr algn="ctr"/>
            <a:r>
              <a:rPr lang="en-US" dirty="0"/>
              <a:t>- Can we reconstitute coral here?</a:t>
            </a:r>
          </a:p>
        </p:txBody>
      </p:sp>
      <p:sp>
        <p:nvSpPr>
          <p:cNvPr id="32" name="Right Arrow 31"/>
          <p:cNvSpPr/>
          <p:nvPr/>
        </p:nvSpPr>
        <p:spPr>
          <a:xfrm rot="16200000" flipV="1">
            <a:off x="7801056" y="5411552"/>
            <a:ext cx="403605" cy="250553"/>
          </a:xfrm>
          <a:prstGeom prst="rightArrow">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6BA73F9-0B07-4B5E-BAA8-21CDFFBFB554}"/>
              </a:ext>
            </a:extLst>
          </p:cNvPr>
          <p:cNvSpPr txBox="1"/>
          <p:nvPr/>
        </p:nvSpPr>
        <p:spPr>
          <a:xfrm>
            <a:off x="5422492" y="1809858"/>
            <a:ext cx="898708" cy="307777"/>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US" sz="1400" b="1" dirty="0" err="1"/>
              <a:t>ReefBASE</a:t>
            </a:r>
            <a:endParaRPr lang="en-US" sz="1400" b="1" dirty="0"/>
          </a:p>
        </p:txBody>
      </p:sp>
      <p:sp>
        <p:nvSpPr>
          <p:cNvPr id="31" name="TextBox 30">
            <a:extLst>
              <a:ext uri="{FF2B5EF4-FFF2-40B4-BE49-F238E27FC236}">
                <a16:creationId xmlns:a16="http://schemas.microsoft.com/office/drawing/2014/main" id="{8306E3D6-434F-4B11-86A6-4B20CFE68FEA}"/>
              </a:ext>
            </a:extLst>
          </p:cNvPr>
          <p:cNvSpPr txBox="1"/>
          <p:nvPr/>
        </p:nvSpPr>
        <p:spPr>
          <a:xfrm>
            <a:off x="6839359" y="1621255"/>
            <a:ext cx="1157689" cy="523220"/>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algn="ctr"/>
            <a:r>
              <a:rPr lang="en-US" sz="1400" b="1" dirty="0"/>
              <a:t>Ocean Color </a:t>
            </a:r>
          </a:p>
          <a:p>
            <a:pPr algn="ctr"/>
            <a:r>
              <a:rPr lang="en-US" sz="1400" b="1" dirty="0"/>
              <a:t>Web</a:t>
            </a:r>
          </a:p>
        </p:txBody>
      </p:sp>
      <p:sp>
        <p:nvSpPr>
          <p:cNvPr id="33" name="TextBox 32">
            <a:extLst>
              <a:ext uri="{FF2B5EF4-FFF2-40B4-BE49-F238E27FC236}">
                <a16:creationId xmlns:a16="http://schemas.microsoft.com/office/drawing/2014/main" id="{8F620ED2-056E-4D24-BC74-B09260CF7563}"/>
              </a:ext>
            </a:extLst>
          </p:cNvPr>
          <p:cNvSpPr txBox="1"/>
          <p:nvPr/>
        </p:nvSpPr>
        <p:spPr>
          <a:xfrm>
            <a:off x="5106557" y="1308513"/>
            <a:ext cx="1706180"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1400" b="1" dirty="0"/>
              <a:t>Coral Reef Information System</a:t>
            </a:r>
          </a:p>
        </p:txBody>
      </p:sp>
    </p:spTree>
    <p:extLst>
      <p:ext uri="{BB962C8B-B14F-4D97-AF65-F5344CB8AC3E}">
        <p14:creationId xmlns:p14="http://schemas.microsoft.com/office/powerpoint/2010/main" val="1455159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596177"/>
          </a:xfrm>
        </p:spPr>
        <p:txBody>
          <a:bodyPr>
            <a:normAutofit/>
          </a:bodyPr>
          <a:lstStyle/>
          <a:p>
            <a:r>
              <a:rPr lang="en-US" dirty="0"/>
              <a:t>Technical approach</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05112340"/>
              </p:ext>
            </p:extLst>
          </p:nvPr>
        </p:nvGraphicFramePr>
        <p:xfrm>
          <a:off x="914400" y="2532475"/>
          <a:ext cx="10363200" cy="3029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5383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Cross-Validate Open Source Reef Databases</a:t>
            </a:r>
          </a:p>
        </p:txBody>
      </p:sp>
      <p:sp>
        <p:nvSpPr>
          <p:cNvPr id="3" name="Content Placeholder 2"/>
          <p:cNvSpPr>
            <a:spLocks noGrp="1"/>
          </p:cNvSpPr>
          <p:nvPr>
            <p:ph sz="half" idx="1"/>
          </p:nvPr>
        </p:nvSpPr>
        <p:spPr>
          <a:xfrm>
            <a:off x="676656" y="1998134"/>
            <a:ext cx="5281382" cy="3767328"/>
          </a:xfrm>
        </p:spPr>
        <p:txBody>
          <a:bodyPr>
            <a:normAutofit fontScale="77500" lnSpcReduction="20000"/>
          </a:bodyPr>
          <a:lstStyle/>
          <a:p>
            <a:pPr marL="0" indent="0">
              <a:buNone/>
            </a:pPr>
            <a:r>
              <a:rPr lang="en-US" b="1" dirty="0"/>
              <a:t>Question</a:t>
            </a:r>
            <a:r>
              <a:rPr lang="en-US" dirty="0"/>
              <a:t>: What data can be pulled from these systems?</a:t>
            </a:r>
          </a:p>
          <a:p>
            <a:pPr marL="0" indent="0">
              <a:buNone/>
            </a:pPr>
            <a:r>
              <a:rPr lang="en-US" b="1" dirty="0"/>
              <a:t>Challenge</a:t>
            </a:r>
            <a:r>
              <a:rPr lang="en-US" dirty="0"/>
              <a:t>: develop a timeline of growth and decay across the globe</a:t>
            </a:r>
          </a:p>
          <a:p>
            <a:pPr marL="0" indent="0">
              <a:buNone/>
            </a:pPr>
            <a:r>
              <a:rPr lang="en-US" b="1" dirty="0"/>
              <a:t>Examples</a:t>
            </a:r>
          </a:p>
          <a:p>
            <a:r>
              <a:rPr lang="en-US" dirty="0"/>
              <a:t>Coral Reef information systems</a:t>
            </a:r>
          </a:p>
          <a:p>
            <a:pPr lvl="1"/>
            <a:r>
              <a:rPr lang="en-US" u="sng" dirty="0" err="1">
                <a:hlinkClick r:id="rId3"/>
              </a:rPr>
              <a:t>ReefBase</a:t>
            </a:r>
            <a:endParaRPr lang="en-US" dirty="0"/>
          </a:p>
          <a:p>
            <a:pPr lvl="1"/>
            <a:r>
              <a:rPr lang="en-US" u="sng" dirty="0">
                <a:hlinkClick r:id="rId4"/>
              </a:rPr>
              <a:t>Coral Restoration Database</a:t>
            </a:r>
            <a:endParaRPr lang="en-US" dirty="0"/>
          </a:p>
          <a:p>
            <a:pPr lvl="1"/>
            <a:r>
              <a:rPr lang="en-US" u="sng" dirty="0">
                <a:hlinkClick r:id="rId5"/>
              </a:rPr>
              <a:t>NOAA's </a:t>
            </a:r>
            <a:r>
              <a:rPr lang="en-US" u="sng" dirty="0" err="1">
                <a:hlinkClick r:id="rId5"/>
              </a:rPr>
              <a:t>CoRIS</a:t>
            </a:r>
            <a:endParaRPr lang="en-US" dirty="0"/>
          </a:p>
          <a:p>
            <a:pPr lvl="1"/>
            <a:r>
              <a:rPr lang="en-US" u="sng" dirty="0">
                <a:hlinkClick r:id="rId6"/>
              </a:rPr>
              <a:t>Giovanni</a:t>
            </a:r>
            <a:r>
              <a:rPr lang="en-US" dirty="0"/>
              <a:t> </a:t>
            </a:r>
          </a:p>
          <a:p>
            <a:pPr lvl="1"/>
            <a:r>
              <a:rPr lang="en-US" u="sng" dirty="0">
                <a:hlinkClick r:id="rId7"/>
              </a:rPr>
              <a:t>NOAA </a:t>
            </a:r>
            <a:r>
              <a:rPr lang="en-US" u="sng" dirty="0" err="1">
                <a:hlinkClick r:id="rId7"/>
              </a:rPr>
              <a:t>CoastWatch</a:t>
            </a:r>
            <a:endParaRPr lang="en-US" dirty="0"/>
          </a:p>
          <a:p>
            <a:pPr lvl="1"/>
            <a:endParaRPr lang="en-US" dirty="0"/>
          </a:p>
        </p:txBody>
      </p:sp>
      <p:pic>
        <p:nvPicPr>
          <p:cNvPr id="5" name="Picture 4"/>
          <p:cNvPicPr>
            <a:picLocks noChangeAspect="1"/>
          </p:cNvPicPr>
          <p:nvPr/>
        </p:nvPicPr>
        <p:blipFill>
          <a:blip r:embed="rId8"/>
          <a:stretch>
            <a:fillRect/>
          </a:stretch>
        </p:blipFill>
        <p:spPr>
          <a:xfrm>
            <a:off x="6462735" y="1765397"/>
            <a:ext cx="4815491" cy="4835493"/>
          </a:xfrm>
          <a:prstGeom prst="rect">
            <a:avLst/>
          </a:prstGeom>
        </p:spPr>
      </p:pic>
    </p:spTree>
    <p:extLst>
      <p:ext uri="{BB962C8B-B14F-4D97-AF65-F5344CB8AC3E}">
        <p14:creationId xmlns:p14="http://schemas.microsoft.com/office/powerpoint/2010/main" val="3024886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5248643" y="1426436"/>
            <a:ext cx="6299887" cy="3890179"/>
          </a:xfrm>
          <a:prstGeom prst="rect">
            <a:avLst/>
          </a:prstGeom>
        </p:spPr>
      </p:pic>
      <p:pic>
        <p:nvPicPr>
          <p:cNvPr id="20" name="Picture 10">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913774" y="2367092"/>
            <a:ext cx="3740509" cy="3881309"/>
          </a:xfrm>
        </p:spPr>
        <p:txBody>
          <a:bodyPr>
            <a:normAutofit/>
          </a:bodyPr>
          <a:lstStyle/>
          <a:p>
            <a:pPr marL="0" indent="0">
              <a:lnSpc>
                <a:spcPct val="110000"/>
              </a:lnSpc>
              <a:buNone/>
            </a:pPr>
            <a:r>
              <a:rPr lang="en-US" sz="1500" b="1"/>
              <a:t>Questions</a:t>
            </a:r>
            <a:r>
              <a:rPr lang="en-US" sz="1500"/>
              <a:t>: What CALIPSO data do we need for training? What CALIPSO data do we need for inference?</a:t>
            </a:r>
          </a:p>
          <a:p>
            <a:pPr marL="0" indent="0">
              <a:lnSpc>
                <a:spcPct val="110000"/>
              </a:lnSpc>
              <a:buNone/>
            </a:pPr>
            <a:r>
              <a:rPr lang="en-US" sz="1500" b="1"/>
              <a:t>Challenge</a:t>
            </a:r>
            <a:r>
              <a:rPr lang="en-US" sz="1500"/>
              <a:t>: develop api clients to acquire necessary data for neural network training and inference</a:t>
            </a:r>
          </a:p>
          <a:p>
            <a:pPr marL="0" indent="0">
              <a:lnSpc>
                <a:spcPct val="110000"/>
              </a:lnSpc>
              <a:buNone/>
            </a:pPr>
            <a:r>
              <a:rPr lang="en-US" sz="1500"/>
              <a:t>Key ResourceS: </a:t>
            </a:r>
          </a:p>
          <a:p>
            <a:pPr>
              <a:lnSpc>
                <a:spcPct val="110000"/>
              </a:lnSpc>
            </a:pPr>
            <a:r>
              <a:rPr lang="en-US" sz="1500">
                <a:hlinkClick r:id="rId5"/>
              </a:rPr>
              <a:t>Data Management System Description</a:t>
            </a:r>
            <a:endParaRPr lang="en-US" sz="1500"/>
          </a:p>
          <a:p>
            <a:pPr>
              <a:lnSpc>
                <a:spcPct val="110000"/>
              </a:lnSpc>
            </a:pPr>
            <a:r>
              <a:rPr lang="en-US" sz="1500">
                <a:hlinkClick r:id="rId6"/>
              </a:rPr>
              <a:t>Calipso Data Products</a:t>
            </a:r>
            <a:endParaRPr lang="en-US" sz="1500"/>
          </a:p>
          <a:p>
            <a:pPr>
              <a:lnSpc>
                <a:spcPct val="110000"/>
              </a:lnSpc>
            </a:pPr>
            <a:r>
              <a:rPr lang="en-US" sz="1500">
                <a:hlinkClick r:id="rId7"/>
              </a:rPr>
              <a:t>Atmospheric Science Data Center</a:t>
            </a:r>
            <a:endParaRPr lang="en-US" sz="1500">
              <a:hlinkClick r:id="rId5"/>
            </a:endParaRPr>
          </a:p>
        </p:txBody>
      </p:sp>
      <p:sp>
        <p:nvSpPr>
          <p:cNvPr id="2" name="Title 1"/>
          <p:cNvSpPr>
            <a:spLocks noGrp="1"/>
          </p:cNvSpPr>
          <p:nvPr>
            <p:ph type="title"/>
          </p:nvPr>
        </p:nvSpPr>
        <p:spPr>
          <a:xfrm>
            <a:off x="913774" y="640831"/>
            <a:ext cx="3740515" cy="1573863"/>
          </a:xfrm>
        </p:spPr>
        <p:txBody>
          <a:bodyPr>
            <a:normAutofit/>
          </a:bodyPr>
          <a:lstStyle/>
          <a:p>
            <a:pPr algn="l"/>
            <a:r>
              <a:rPr lang="en-US" dirty="0"/>
              <a:t>Download Corresponding CALIPSO imagery</a:t>
            </a:r>
          </a:p>
        </p:txBody>
      </p:sp>
    </p:spTree>
    <p:extLst>
      <p:ext uri="{BB962C8B-B14F-4D97-AF65-F5344CB8AC3E}">
        <p14:creationId xmlns:p14="http://schemas.microsoft.com/office/powerpoint/2010/main" val="2244245928"/>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1_Droplet">
  <a:themeElements>
    <a:clrScheme name="Droplet">
      <a:dk1>
        <a:srgbClr val="000000"/>
      </a:dk1>
      <a:lt1>
        <a:srgbClr val="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BD1E2BB92CBC144967077C2021A537D" ma:contentTypeVersion="14" ma:contentTypeDescription="Create a new document." ma:contentTypeScope="" ma:versionID="49d1207a81963da99317e04869cb68a1">
  <xsd:schema xmlns:xsd="http://www.w3.org/2001/XMLSchema" xmlns:xs="http://www.w3.org/2001/XMLSchema" xmlns:p="http://schemas.microsoft.com/office/2006/metadata/properties" xmlns:ns1="http://schemas.microsoft.com/sharepoint/v3" xmlns:ns3="c852713b-0caa-4ac0-ba75-048f00e27b76" xmlns:ns4="a3f7648c-ef34-4383-9913-3e4132c38d7f" targetNamespace="http://schemas.microsoft.com/office/2006/metadata/properties" ma:root="true" ma:fieldsID="08d51676e260d7a42c2cf120509554ef" ns1:_="" ns3:_="" ns4:_="">
    <xsd:import namespace="http://schemas.microsoft.com/sharepoint/v3"/>
    <xsd:import namespace="c852713b-0caa-4ac0-ba75-048f00e27b76"/>
    <xsd:import namespace="a3f7648c-ef34-4383-9913-3e4132c38d7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Location"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52713b-0caa-4ac0-ba75-048f00e27b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f7648c-ef34-4383-9913-3e4132c38d7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5C7C04-CF18-4944-9C2A-874596CE0A49}">
  <ds:schemaRefs>
    <ds:schemaRef ds:uri="http://schemas.microsoft.com/office/2006/documentManagement/types"/>
    <ds:schemaRef ds:uri="http://schemas.microsoft.com/sharepoint/v3"/>
    <ds:schemaRef ds:uri="a3f7648c-ef34-4383-9913-3e4132c38d7f"/>
    <ds:schemaRef ds:uri="http://schemas.microsoft.com/office/infopath/2007/PartnerControls"/>
    <ds:schemaRef ds:uri="http://schemas.openxmlformats.org/package/2006/metadata/core-properties"/>
    <ds:schemaRef ds:uri="http://schemas.microsoft.com/office/2006/metadata/properties"/>
    <ds:schemaRef ds:uri="c852713b-0caa-4ac0-ba75-048f00e27b76"/>
    <ds:schemaRef ds:uri="http://purl.org/dc/dcmitype/"/>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524AC341-43E5-42D7-A03D-B519FC72E5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52713b-0caa-4ac0-ba75-048f00e27b76"/>
    <ds:schemaRef ds:uri="a3f7648c-ef34-4383-9913-3e4132c38d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C9C575-3727-4C70-8164-EC352637FF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Droplet</Template>
  <TotalTime>4967</TotalTime>
  <Words>5479</Words>
  <Application>Microsoft Office PowerPoint</Application>
  <PresentationFormat>Widescreen</PresentationFormat>
  <Paragraphs>640</Paragraphs>
  <Slides>35</Slides>
  <Notes>20</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Arial</vt:lpstr>
      <vt:lpstr>Calibri</vt:lpstr>
      <vt:lpstr>Century Schoolbook</vt:lpstr>
      <vt:lpstr>proxima-nova</vt:lpstr>
      <vt:lpstr>Symbol</vt:lpstr>
      <vt:lpstr>Times New Roman</vt:lpstr>
      <vt:lpstr>Tw Cen MT</vt:lpstr>
      <vt:lpstr>Twentieth Century</vt:lpstr>
      <vt:lpstr>Droplet</vt:lpstr>
      <vt:lpstr>1_Droplet</vt:lpstr>
      <vt:lpstr>NASA Satellites and Data Fusion: A Case Study with Coral Reefs</vt:lpstr>
      <vt:lpstr>Points of Contact</vt:lpstr>
      <vt:lpstr>Goals and Motivations</vt:lpstr>
      <vt:lpstr>CALIPSO</vt:lpstr>
      <vt:lpstr>Introduction: Basic Goals (from Student Team)</vt:lpstr>
      <vt:lpstr>CONCEPT OF OPERATIONS</vt:lpstr>
      <vt:lpstr>Technical approach</vt:lpstr>
      <vt:lpstr>Cross-Validate Open Source Reef Databases</vt:lpstr>
      <vt:lpstr>Download Corresponding CALIPSO imagery</vt:lpstr>
      <vt:lpstr>Correlate imagery backscatter with state of Coral in all global regions</vt:lpstr>
      <vt:lpstr>Interpret trends in known global region based on backscatter alone</vt:lpstr>
      <vt:lpstr>Outcomes</vt:lpstr>
      <vt:lpstr>Team 1 APPROACH</vt:lpstr>
      <vt:lpstr>Team 1 TECHNOLOGIES</vt:lpstr>
      <vt:lpstr>TEAM 2</vt:lpstr>
      <vt:lpstr>TEAM 2 Technologies</vt:lpstr>
      <vt:lpstr>TEAM 1 – Region Of Focus</vt:lpstr>
      <vt:lpstr>TEAM 2 – Region of Focus</vt:lpstr>
      <vt:lpstr>Datasets</vt:lpstr>
      <vt:lpstr>DATASET ISSUES</vt:lpstr>
      <vt:lpstr>Team 1 Prediction</vt:lpstr>
      <vt:lpstr>Feature Importance*</vt:lpstr>
      <vt:lpstr>PowerPoint Presentation</vt:lpstr>
      <vt:lpstr>PowerPoint Presentation</vt:lpstr>
      <vt:lpstr>PowerPoint Presentation</vt:lpstr>
      <vt:lpstr>PowerPoint Presentation</vt:lpstr>
      <vt:lpstr>Team 2 Prediction</vt:lpstr>
      <vt:lpstr>Correlation Plot</vt:lpstr>
      <vt:lpstr>Technical Area 4: Model and Data Tuning</vt:lpstr>
      <vt:lpstr>Interpret Trends in a Known Global Region based on Backscatter Alone</vt:lpstr>
      <vt:lpstr>Interpret Trends in a Known Global Region based on Backscatter Alone</vt:lpstr>
      <vt:lpstr>Interpret Trends in a Known Global Region based on Backscatter Alone</vt:lpstr>
      <vt:lpstr>Best Models</vt:lpstr>
      <vt:lpstr>Conclusions</vt:lpstr>
      <vt:lpstr>Special Thanks To</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CALIPSO Coral Reconnaissance (CCR)</dc:title>
  <dc:creator>Campbell, Newton H. (GSFC-B702)[LITES II]</dc:creator>
  <cp:lastModifiedBy>Campbell, Newton H. (GSFC-B702)[EAST2]</cp:lastModifiedBy>
  <cp:revision>68</cp:revision>
  <dcterms:created xsi:type="dcterms:W3CDTF">2021-02-16T14:49:51Z</dcterms:created>
  <dcterms:modified xsi:type="dcterms:W3CDTF">2022-05-19T13:11:25Z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0x0101002BD1E2BB92CBC144967077C2021A537D</vt:lpwstr>
  </property>
</Properties>
</file>