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58" r:id="rId4"/>
    <p:sldId id="257" r:id="rId5"/>
    <p:sldId id="261" r:id="rId6"/>
    <p:sldId id="260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6"/>
    <p:restoredTop sz="94577"/>
  </p:normalViewPr>
  <p:slideViewPr>
    <p:cSldViewPr snapToGrid="0" snapToObjects="1">
      <p:cViewPr>
        <p:scale>
          <a:sx n="94" d="100"/>
          <a:sy n="94" d="100"/>
        </p:scale>
        <p:origin x="140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503AB-81E4-C149-AE38-349BFC393CE8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C7CBC-E884-2743-B097-E62CF3F45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3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C7CBC-E884-2743-B097-E62CF3F45B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98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C7CBC-E884-2743-B097-E62CF3F45B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5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36E42-AC45-5C48-80F9-46CDC8574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79241-9E4F-9A4D-88A1-62F609A19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B333-E27C-114C-A2B1-636CCC74F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2FD72-49B7-BF4A-A86E-C40ED616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58797-D903-AE47-8763-CC3BDF7B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0562-D993-9E4A-97F1-50823A41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CB9B8-141F-5A4B-B8E8-3F2B45A63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1CB23-A43A-B340-B745-679587C62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758D3-9A11-C74D-9909-9160722B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2709D-8C17-F94F-B7DB-5DFAD784E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3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6037F3-9CB9-6B4E-B5A9-A224FD7DCD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E38F3C-6EB9-7142-80B8-E88348A3E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5712A-737C-AD47-B96D-080CCEE8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A4E04-BD8D-B64E-8FF2-AB568100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7F9D8-BD60-5B44-B0AC-E51BDB35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6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98916-A90E-844E-9432-DE0E923B1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58469-E109-B349-943F-35F1BAE3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9EF30-9D68-6840-B8F2-117EDB34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2052A-0E97-3B45-AF5F-7D2484113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AF72E-A0B7-B84A-9DB1-1C6644E9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6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D2CAA-EB3B-5F4D-9D5C-7DC39EA7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07CF2-13BF-0346-A7B8-30C80E863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8DDBF-E1FB-F944-BACE-D25D83BAC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E5E19-442E-044B-AFBE-B229AD08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8996-1334-1648-9387-03C01AC79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8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354F-4257-7D4D-8AF0-53767EF3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0D218-1506-7C48-B7EB-1D4579ECB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D1A6E-E490-3E41-8840-23C9EBC6B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6C7A8-3124-1144-A783-E89B521AC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2D598-8C6A-384F-AEA1-BA6A73A35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45381-BEA2-A348-BB04-249D36B4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9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97CF-5762-C747-8AA1-93B0CD55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2420C-A654-754D-8F6A-EBB5ABCE3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A1688-FB6E-8C40-8C3B-E81812127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E9171-CC7D-3A4E-9741-23397C0FD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7724E-C701-9D4E-B86A-2A4C33AA9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E34B33-637A-DB45-9DD0-6EFA0751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8D3B81-BFBE-A04B-A577-D3311E6F6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CFFB8-C494-6242-8170-DBC5F69D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3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34B4-A3BF-F341-9088-C3BA1C6A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06847E-F2FE-924F-B8F4-09E25644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D0FF04-E99F-D34D-A4AB-7AC1EC29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FCD6-DB1F-AF4F-8797-A0459DD6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15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BB69E0-CA57-4048-9C0B-A5ACF448A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16CB9A-F2C7-A34E-BEC4-F92453D96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D423D-5EF6-0844-A119-24E4840B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9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5032-A47B-3C4F-8D45-80E6C3AF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23204-A953-A141-B7D1-0336BFE78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1AED3-8B5A-5F4F-824E-76BA2BEAA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09EE2-3B56-0848-9736-7EED717A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56B3-C340-C041-B559-AF799D71C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8B883-B44C-704B-A60C-A4B072D2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5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2E165-CFD5-2942-944B-0A79AFBC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3B38D1-EF35-F344-B530-E53F8238E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64433-2B9A-B44F-A2DD-F99A34369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22ADA-A2A6-CB4C-89E8-54D662B21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1ACA5-20B0-784E-8A10-9F390F15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75F48-C0EA-1F48-AF22-B889B540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0EB67C-CA6E-E541-B1D2-CDA606771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B11F3-EC2B-D645-B6A4-CF0C47B8B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1273C-F11D-2C4C-9720-BBFB79199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EC67F-83BE-8A42-B399-F7DF2C9EB97B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A413E-CAEC-974A-93AA-738A33D68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888B1-3E1D-2A41-8098-08BD0BD5C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94787-794A-BF4B-AE7A-40B82E76A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1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135436-351F-C642-8877-0F9D4B99CD61}"/>
              </a:ext>
            </a:extLst>
          </p:cNvPr>
          <p:cNvSpPr txBox="1"/>
          <p:nvPr/>
        </p:nvSpPr>
        <p:spPr>
          <a:xfrm>
            <a:off x="794478" y="1531015"/>
            <a:ext cx="10603043" cy="224676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AeroSat</a:t>
            </a:r>
            <a:r>
              <a:rPr lang="en-US" sz="3600" b="1" dirty="0"/>
              <a:t> – </a:t>
            </a:r>
            <a:r>
              <a:rPr lang="en-US" sz="3200" b="1" i="1" dirty="0"/>
              <a:t>International Satellite Aerosol Science Network</a:t>
            </a:r>
            <a:endParaRPr lang="en-US" sz="3200" i="1" dirty="0"/>
          </a:p>
          <a:p>
            <a:pPr algn="ctr"/>
            <a:endParaRPr lang="en-US" sz="1000" dirty="0"/>
          </a:p>
          <a:p>
            <a:pPr algn="ctr"/>
            <a:r>
              <a:rPr lang="en-US" sz="2800" b="1" i="1" dirty="0"/>
              <a:t>Bringing the international aerosol remote-sensing community together to brainstorm the way forward</a:t>
            </a:r>
          </a:p>
          <a:p>
            <a:pPr algn="ctr"/>
            <a:endParaRPr lang="en-US" sz="1000" i="1" dirty="0"/>
          </a:p>
          <a:p>
            <a:pPr algn="ctr"/>
            <a:r>
              <a:rPr lang="en-US" sz="2800" b="1" i="1" dirty="0"/>
              <a:t>Chairs</a:t>
            </a:r>
            <a:r>
              <a:rPr lang="en-US" sz="2800" i="1" dirty="0"/>
              <a:t>: R. Kahn, T. Popp     </a:t>
            </a:r>
            <a:r>
              <a:rPr lang="en-US" sz="2800" b="1" i="1" dirty="0"/>
              <a:t>Vice-Chairs</a:t>
            </a:r>
            <a:r>
              <a:rPr lang="en-US" sz="2800" i="1" dirty="0"/>
              <a:t>: A. Sayer, L. </a:t>
            </a:r>
            <a:r>
              <a:rPr lang="en-US" sz="2800" i="1" dirty="0" err="1"/>
              <a:t>Sogacheva</a:t>
            </a:r>
            <a:endParaRPr lang="en-US" sz="28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71002-A6E3-3345-B159-EFEC32F76EEF}"/>
              </a:ext>
            </a:extLst>
          </p:cNvPr>
          <p:cNvSpPr txBox="1"/>
          <p:nvPr/>
        </p:nvSpPr>
        <p:spPr>
          <a:xfrm>
            <a:off x="1005024" y="4104145"/>
            <a:ext cx="101819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Founded in 2013 as an international forum for satellite remote-sensing experts</a:t>
            </a:r>
          </a:p>
          <a:p>
            <a:endParaRPr lang="en-US" sz="800" dirty="0"/>
          </a:p>
          <a:p>
            <a:r>
              <a:rPr lang="en-US" dirty="0"/>
              <a:t>• Aims to provide an open forum with emphasis on </a:t>
            </a:r>
            <a:r>
              <a:rPr lang="en-US" b="1" i="1" dirty="0"/>
              <a:t>discussion</a:t>
            </a:r>
            <a:endParaRPr lang="en-US" dirty="0"/>
          </a:p>
          <a:p>
            <a:endParaRPr lang="en-US" sz="800" dirty="0"/>
          </a:p>
          <a:p>
            <a:r>
              <a:rPr lang="en-US" dirty="0"/>
              <a:t>• Meets annually, jointly with the </a:t>
            </a:r>
            <a:r>
              <a:rPr lang="en-US" b="1" i="1" dirty="0" err="1"/>
              <a:t>AeroCom</a:t>
            </a:r>
            <a:r>
              <a:rPr lang="en-US" b="1" i="1" dirty="0"/>
              <a:t> modeling community </a:t>
            </a:r>
            <a:r>
              <a:rPr lang="en-US" dirty="0"/>
              <a:t>to exchange ideas</a:t>
            </a:r>
          </a:p>
          <a:p>
            <a:endParaRPr lang="en-US" sz="800" dirty="0"/>
          </a:p>
          <a:p>
            <a:r>
              <a:rPr lang="en-US" dirty="0"/>
              <a:t>• </a:t>
            </a:r>
            <a:r>
              <a:rPr lang="en-US" b="1" i="1" dirty="0"/>
              <a:t>Highlights leading issues </a:t>
            </a:r>
            <a:r>
              <a:rPr lang="en-US" dirty="0"/>
              <a:t>in satellite aerosol retrievals, products, and applications, especially to modeling</a:t>
            </a:r>
            <a:endParaRPr lang="en-US" b="1" i="1" dirty="0"/>
          </a:p>
          <a:p>
            <a:endParaRPr lang="en-US" sz="800" dirty="0"/>
          </a:p>
          <a:p>
            <a:r>
              <a:rPr lang="en-US" dirty="0"/>
              <a:t>• Identifies possible </a:t>
            </a:r>
            <a:r>
              <a:rPr lang="en-US" b="1" i="1" dirty="0"/>
              <a:t>approaches to addressing </a:t>
            </a:r>
            <a:r>
              <a:rPr lang="en-US" dirty="0"/>
              <a:t>the leading issues</a:t>
            </a:r>
          </a:p>
          <a:p>
            <a:endParaRPr lang="en-US" sz="800" dirty="0"/>
          </a:p>
          <a:p>
            <a:r>
              <a:rPr lang="en-US" dirty="0"/>
              <a:t>• Encourages participation in </a:t>
            </a:r>
            <a:r>
              <a:rPr lang="en-US" b="1" i="1" dirty="0" err="1"/>
              <a:t>AeroSat</a:t>
            </a:r>
            <a:r>
              <a:rPr lang="en-US" b="1" i="1" dirty="0"/>
              <a:t> “experiments” </a:t>
            </a:r>
            <a:r>
              <a:rPr lang="en-US" dirty="0"/>
              <a:t>aimed at exploring possibilities and addressing issues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4A5EA87-25F4-AD43-9768-DC98B68C9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140" y="123006"/>
            <a:ext cx="2229287" cy="1101632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9780D3D-756B-D745-8252-C0798DC7A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73" y="199174"/>
            <a:ext cx="2878511" cy="9492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002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979FA1-B049-0147-88D0-0BD41FBF00DB}"/>
              </a:ext>
            </a:extLst>
          </p:cNvPr>
          <p:cNvSpPr txBox="1"/>
          <p:nvPr/>
        </p:nvSpPr>
        <p:spPr>
          <a:xfrm>
            <a:off x="3594539" y="340709"/>
            <a:ext cx="4975209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err="1"/>
              <a:t>AeroSat</a:t>
            </a:r>
            <a:r>
              <a:rPr lang="en-US" sz="3600" b="1" i="1" dirty="0"/>
              <a:t> </a:t>
            </a:r>
            <a:r>
              <a:rPr lang="en-US" sz="3600" b="1" dirty="0"/>
              <a:t>Group 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C7EE36-38AC-2441-BAAA-5D404ECB2F37}"/>
              </a:ext>
            </a:extLst>
          </p:cNvPr>
          <p:cNvSpPr txBox="1"/>
          <p:nvPr/>
        </p:nvSpPr>
        <p:spPr>
          <a:xfrm>
            <a:off x="249381" y="1359001"/>
            <a:ext cx="1169323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Unlike most major meetings, </a:t>
            </a:r>
            <a:r>
              <a:rPr lang="en-US" dirty="0" err="1"/>
              <a:t>AeroSat</a:t>
            </a:r>
            <a:r>
              <a:rPr lang="en-US" dirty="0"/>
              <a:t> is organized as </a:t>
            </a:r>
            <a:r>
              <a:rPr lang="en-US" b="1" i="1" dirty="0"/>
              <a:t>a meeting of experts</a:t>
            </a:r>
            <a:r>
              <a:rPr lang="en-US" dirty="0"/>
              <a:t> on the topics covered, focused on </a:t>
            </a:r>
            <a:r>
              <a:rPr lang="en-US" b="1" i="1" dirty="0"/>
              <a:t>DISCUSSION</a:t>
            </a:r>
            <a:r>
              <a:rPr lang="en-US" dirty="0"/>
              <a:t> </a:t>
            </a:r>
          </a:p>
          <a:p>
            <a:r>
              <a:rPr lang="en-US" dirty="0"/>
              <a:t>        (</a:t>
            </a:r>
            <a:r>
              <a:rPr lang="en-US" i="1" dirty="0"/>
              <a:t>i.e., little-to-no time is spent on introductory material in the sessions</a:t>
            </a:r>
            <a:r>
              <a:rPr lang="en-US" dirty="0"/>
              <a:t>)</a:t>
            </a:r>
            <a:endParaRPr lang="en-US" b="1" i="1" dirty="0"/>
          </a:p>
          <a:p>
            <a:endParaRPr lang="en-US" sz="1000" dirty="0"/>
          </a:p>
          <a:p>
            <a:r>
              <a:rPr lang="en-US" dirty="0"/>
              <a:t>• Oral Presentations are held to a minimum (1 or 2/session @ 5-10 min each); </a:t>
            </a:r>
          </a:p>
          <a:p>
            <a:r>
              <a:rPr lang="en-US" dirty="0"/>
              <a:t>         leaving </a:t>
            </a:r>
            <a:r>
              <a:rPr lang="en-US" b="1" i="1" dirty="0"/>
              <a:t>maximum time for group participation</a:t>
            </a:r>
            <a:endParaRPr lang="en-US" dirty="0"/>
          </a:p>
          <a:p>
            <a:endParaRPr lang="en-US" sz="1000" dirty="0"/>
          </a:p>
          <a:p>
            <a:r>
              <a:rPr lang="en-US" dirty="0"/>
              <a:t>• Speakers are usually asked to </a:t>
            </a:r>
            <a:r>
              <a:rPr lang="en-US" b="1" i="1" dirty="0"/>
              <a:t>briefly summarize the state of the entire field</a:t>
            </a:r>
            <a:r>
              <a:rPr lang="en-US" dirty="0"/>
              <a:t>, not just cover their own work</a:t>
            </a:r>
          </a:p>
          <a:p>
            <a:endParaRPr lang="en-US" sz="1000" dirty="0"/>
          </a:p>
          <a:p>
            <a:r>
              <a:rPr lang="en-US" dirty="0"/>
              <a:t>• In most cases, the </a:t>
            </a:r>
            <a:r>
              <a:rPr lang="en-US" b="1" i="1" dirty="0"/>
              <a:t>work of individual groups is presented in posters</a:t>
            </a:r>
          </a:p>
          <a:p>
            <a:endParaRPr lang="en-US" sz="1000" dirty="0"/>
          </a:p>
          <a:p>
            <a:r>
              <a:rPr lang="en-US" dirty="0"/>
              <a:t>• Each session has a moderator who presents 1-2 </a:t>
            </a:r>
            <a:r>
              <a:rPr lang="en-US" b="1" i="1" dirty="0"/>
              <a:t>slides of key questions</a:t>
            </a:r>
            <a:r>
              <a:rPr lang="en-US" dirty="0"/>
              <a:t>, developed in collaboration </a:t>
            </a:r>
          </a:p>
          <a:p>
            <a:r>
              <a:rPr lang="en-US" dirty="0"/>
              <a:t>         with the speakers in the session </a:t>
            </a:r>
          </a:p>
          <a:p>
            <a:endParaRPr lang="en-US" sz="1000" dirty="0"/>
          </a:p>
          <a:p>
            <a:r>
              <a:rPr lang="en-US" dirty="0"/>
              <a:t>• The moderator also focuses the discussion on the key questions; </a:t>
            </a:r>
            <a:r>
              <a:rPr lang="en-US" b="1" i="1" dirty="0"/>
              <a:t>calls in sequence on several people who raise hands to speak</a:t>
            </a:r>
            <a:r>
              <a:rPr lang="en-US" dirty="0"/>
              <a:t>, so the discussion keeps moving and everyone who wants gets the opportunity to participate</a:t>
            </a:r>
          </a:p>
          <a:p>
            <a:endParaRPr lang="en-US" sz="1000" dirty="0"/>
          </a:p>
          <a:p>
            <a:r>
              <a:rPr lang="en-US" dirty="0"/>
              <a:t>• Each session has a </a:t>
            </a:r>
            <a:r>
              <a:rPr lang="en-US" b="1" i="1" dirty="0"/>
              <a:t>rapporteur to keep notes </a:t>
            </a:r>
            <a:r>
              <a:rPr lang="en-US" dirty="0"/>
              <a:t>on emerging ideas; the chairs subsequently edit and archive the notes*</a:t>
            </a:r>
          </a:p>
          <a:p>
            <a:endParaRPr lang="en-US" sz="800" dirty="0"/>
          </a:p>
          <a:p>
            <a:r>
              <a:rPr lang="en-US" dirty="0"/>
              <a:t>• When possible, the </a:t>
            </a:r>
            <a:r>
              <a:rPr lang="en-US" b="1" i="1" dirty="0"/>
              <a:t>seating arrangement is in concentric circles</a:t>
            </a:r>
            <a:r>
              <a:rPr lang="en-US" dirty="0"/>
              <a:t>; 75 or more have participated this way*</a:t>
            </a:r>
          </a:p>
          <a:p>
            <a:endParaRPr lang="en-US" dirty="0"/>
          </a:p>
          <a:p>
            <a:r>
              <a:rPr lang="en-US" dirty="0"/>
              <a:t>* </a:t>
            </a:r>
            <a:r>
              <a:rPr lang="en-US" b="1" i="1" dirty="0"/>
              <a:t>In the virtual space</a:t>
            </a:r>
            <a:r>
              <a:rPr lang="en-US" dirty="0"/>
              <a:t>, we instead supported an on-line bulletin board (</a:t>
            </a:r>
            <a:r>
              <a:rPr lang="en-US" i="1" dirty="0" err="1"/>
              <a:t>board.net</a:t>
            </a:r>
            <a:r>
              <a:rPr lang="en-US" dirty="0"/>
              <a:t>) hosting extensive, interactive discussions</a:t>
            </a:r>
          </a:p>
        </p:txBody>
      </p:sp>
    </p:spTree>
    <p:extLst>
      <p:ext uri="{BB962C8B-B14F-4D97-AF65-F5344CB8AC3E}">
        <p14:creationId xmlns:p14="http://schemas.microsoft.com/office/powerpoint/2010/main" val="2254452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979FA1-B049-0147-88D0-0BD41FBF00DB}"/>
              </a:ext>
            </a:extLst>
          </p:cNvPr>
          <p:cNvSpPr txBox="1"/>
          <p:nvPr/>
        </p:nvSpPr>
        <p:spPr>
          <a:xfrm>
            <a:off x="3998214" y="239437"/>
            <a:ext cx="4195572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err="1"/>
              <a:t>AeroSat</a:t>
            </a:r>
            <a:r>
              <a:rPr lang="en-US" sz="3600" b="1" i="1" dirty="0"/>
              <a:t> </a:t>
            </a:r>
            <a:r>
              <a:rPr lang="en-US" sz="3600" b="1" dirty="0"/>
              <a:t>Study Topics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C7EE36-38AC-2441-BAAA-5D404ECB2F37}"/>
              </a:ext>
            </a:extLst>
          </p:cNvPr>
          <p:cNvSpPr txBox="1"/>
          <p:nvPr/>
        </p:nvSpPr>
        <p:spPr>
          <a:xfrm>
            <a:off x="1179674" y="1058705"/>
            <a:ext cx="98326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</a:t>
            </a:r>
            <a:r>
              <a:rPr lang="en-US" b="1" dirty="0"/>
              <a:t>Comparing Satellite Aerosol Retrieval Algorithms </a:t>
            </a:r>
          </a:p>
          <a:p>
            <a:endParaRPr lang="en-US" sz="800" dirty="0"/>
          </a:p>
          <a:p>
            <a:r>
              <a:rPr lang="en-US" dirty="0"/>
              <a:t>• </a:t>
            </a:r>
            <a:r>
              <a:rPr lang="en-US" b="1" dirty="0"/>
              <a:t>Comparing Satellite AOD Products and Trends</a:t>
            </a:r>
          </a:p>
          <a:p>
            <a:endParaRPr lang="en-US" sz="800" b="1" dirty="0"/>
          </a:p>
          <a:p>
            <a:r>
              <a:rPr lang="en-US" dirty="0"/>
              <a:t>• </a:t>
            </a:r>
            <a:r>
              <a:rPr lang="en-US" b="1" dirty="0"/>
              <a:t>Aerosol Typing*; Particle Property Assumptions, Retrieval Constraints, and Comparison w/Models</a:t>
            </a:r>
          </a:p>
          <a:p>
            <a:endParaRPr lang="en-US" sz="800" dirty="0"/>
          </a:p>
          <a:p>
            <a:r>
              <a:rPr lang="en-US" dirty="0"/>
              <a:t>• </a:t>
            </a:r>
            <a:r>
              <a:rPr lang="en-US" b="1" dirty="0"/>
              <a:t>Characterizing Dust Aerosols</a:t>
            </a:r>
          </a:p>
          <a:p>
            <a:endParaRPr lang="en-US" sz="800" dirty="0"/>
          </a:p>
          <a:p>
            <a:r>
              <a:rPr lang="en-US" dirty="0"/>
              <a:t>• </a:t>
            </a:r>
            <a:r>
              <a:rPr lang="en-US" b="1" dirty="0"/>
              <a:t>Pixel-level Uncertainties</a:t>
            </a:r>
          </a:p>
          <a:p>
            <a:endParaRPr lang="en-US" sz="800" dirty="0"/>
          </a:p>
          <a:p>
            <a:r>
              <a:rPr lang="en-US" dirty="0"/>
              <a:t>• </a:t>
            </a:r>
            <a:r>
              <a:rPr lang="en-US" b="1" dirty="0"/>
              <a:t>Long-term Aerosol Data Records</a:t>
            </a:r>
          </a:p>
          <a:p>
            <a:endParaRPr lang="en-US" sz="800" b="1" dirty="0"/>
          </a:p>
          <a:p>
            <a:r>
              <a:rPr lang="en-US" b="1" dirty="0"/>
              <a:t>• Constraining Wildfire Smoke Injection Height and Source Strength</a:t>
            </a:r>
            <a:r>
              <a:rPr lang="en-US" dirty="0"/>
              <a:t> (</a:t>
            </a:r>
            <a:r>
              <a:rPr lang="en-US" i="1" dirty="0"/>
              <a:t>joint with </a:t>
            </a:r>
            <a:r>
              <a:rPr lang="en-US" i="1" dirty="0" err="1"/>
              <a:t>AeroCom</a:t>
            </a:r>
            <a:r>
              <a:rPr lang="en-US" dirty="0"/>
              <a:t>)</a:t>
            </a:r>
            <a:endParaRPr lang="en-US" b="1" dirty="0"/>
          </a:p>
          <a:p>
            <a:endParaRPr lang="en-US" sz="1400" dirty="0"/>
          </a:p>
          <a:p>
            <a:pPr algn="ctr"/>
            <a:r>
              <a:rPr lang="en-US" sz="2000" b="1" dirty="0"/>
              <a:t>Additional </a:t>
            </a:r>
            <a:r>
              <a:rPr lang="en-US" sz="2000" b="1" dirty="0" err="1"/>
              <a:t>AeroSat</a:t>
            </a:r>
            <a:r>
              <a:rPr lang="en-US" sz="2000" b="1" dirty="0"/>
              <a:t> Discussion Topics</a:t>
            </a:r>
          </a:p>
          <a:p>
            <a:endParaRPr lang="en-US" sz="600" dirty="0"/>
          </a:p>
          <a:p>
            <a:r>
              <a:rPr lang="en-US" dirty="0"/>
              <a:t>• Aerosol Vertical Distribution</a:t>
            </a:r>
          </a:p>
          <a:p>
            <a:endParaRPr lang="en-US" sz="800" dirty="0"/>
          </a:p>
          <a:p>
            <a:r>
              <a:rPr lang="en-US" dirty="0"/>
              <a:t>• Aerosol-Cloud Interactions; CCN Retrieval</a:t>
            </a:r>
          </a:p>
          <a:p>
            <a:endParaRPr lang="en-US" sz="800" dirty="0"/>
          </a:p>
          <a:p>
            <a:r>
              <a:rPr lang="en-US" dirty="0"/>
              <a:t>• Suborbital and Laboratory Aerosol Measurements</a:t>
            </a:r>
          </a:p>
          <a:p>
            <a:endParaRPr lang="en-US" sz="800" dirty="0"/>
          </a:p>
          <a:p>
            <a:r>
              <a:rPr lang="en-US" dirty="0"/>
              <a:t>• Air Quality</a:t>
            </a:r>
          </a:p>
          <a:p>
            <a:endParaRPr lang="en-US" sz="800" dirty="0"/>
          </a:p>
          <a:p>
            <a:r>
              <a:rPr lang="en-US" dirty="0"/>
              <a:t>• Climate Variables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ABFC2-AA06-804D-8D4F-76B1F70144F7}"/>
              </a:ext>
            </a:extLst>
          </p:cNvPr>
          <p:cNvSpPr txBox="1"/>
          <p:nvPr/>
        </p:nvSpPr>
        <p:spPr>
          <a:xfrm>
            <a:off x="158578" y="6395765"/>
            <a:ext cx="118748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</a:t>
            </a:r>
            <a:r>
              <a:rPr lang="en-US" sz="1500" b="1" dirty="0"/>
              <a:t>Related Activities</a:t>
            </a:r>
            <a:r>
              <a:rPr lang="en-US" sz="1500" dirty="0"/>
              <a:t>: </a:t>
            </a:r>
            <a:r>
              <a:rPr lang="en-US" sz="1500" i="1" dirty="0"/>
              <a:t>Commission on constraining Aerosol Properties </a:t>
            </a:r>
            <a:r>
              <a:rPr lang="en-US" sz="1500" dirty="0"/>
              <a:t>(</a:t>
            </a:r>
            <a:r>
              <a:rPr lang="en-US" sz="1500" i="1" dirty="0"/>
              <a:t>Y. </a:t>
            </a:r>
            <a:r>
              <a:rPr lang="en-US" sz="1500" i="1" dirty="0" err="1"/>
              <a:t>Balkanski</a:t>
            </a:r>
            <a:r>
              <a:rPr lang="en-US" sz="1500" dirty="0"/>
              <a:t>); </a:t>
            </a:r>
            <a:r>
              <a:rPr lang="en-US" sz="1500" i="1" dirty="0"/>
              <a:t>Models, In situ, and Remote Sensing of Aerosols (MIRA) </a:t>
            </a:r>
            <a:r>
              <a:rPr lang="en-US" sz="1500" dirty="0"/>
              <a:t>(</a:t>
            </a:r>
            <a:r>
              <a:rPr lang="en-US" sz="1500" i="1" dirty="0"/>
              <a:t>G. Schuster</a:t>
            </a:r>
            <a:r>
              <a:rPr lang="en-US" sz="1500" dirty="0"/>
              <a:t>)   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233794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9065AD0-1108-5A47-80BB-DA75B204A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23" y="1237606"/>
            <a:ext cx="5906108" cy="2636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B70C7C72-3DCF-5345-81DF-DD012229B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716" y="1237606"/>
            <a:ext cx="5598391" cy="21913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CC077520-2FAD-5249-B675-891C183B5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92" y="4132997"/>
            <a:ext cx="5598392" cy="21913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BE9F565F-9023-8643-B192-FB89406C7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32997"/>
            <a:ext cx="5906107" cy="2268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528F36-D371-7144-8910-0317E9AF8769}"/>
              </a:ext>
            </a:extLst>
          </p:cNvPr>
          <p:cNvSpPr txBox="1"/>
          <p:nvPr/>
        </p:nvSpPr>
        <p:spPr>
          <a:xfrm>
            <a:off x="2833374" y="247938"/>
            <a:ext cx="6525249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Some </a:t>
            </a:r>
            <a:r>
              <a:rPr lang="en-US" sz="3600" b="1" i="1" dirty="0" err="1"/>
              <a:t>AeroSat</a:t>
            </a:r>
            <a:r>
              <a:rPr lang="en-US" sz="3600" b="1" i="1" dirty="0"/>
              <a:t> </a:t>
            </a:r>
            <a:r>
              <a:rPr lang="en-US" sz="3600" b="1" dirty="0"/>
              <a:t>Study Publications</a:t>
            </a:r>
          </a:p>
        </p:txBody>
      </p:sp>
    </p:spTree>
    <p:extLst>
      <p:ext uri="{BB962C8B-B14F-4D97-AF65-F5344CB8AC3E}">
        <p14:creationId xmlns:p14="http://schemas.microsoft.com/office/powerpoint/2010/main" val="268230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528F36-D371-7144-8910-0317E9AF8769}"/>
              </a:ext>
            </a:extLst>
          </p:cNvPr>
          <p:cNvSpPr txBox="1"/>
          <p:nvPr/>
        </p:nvSpPr>
        <p:spPr>
          <a:xfrm>
            <a:off x="1839095" y="135126"/>
            <a:ext cx="8513805" cy="10772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Intercomparison of Satellite AOD Datasets</a:t>
            </a:r>
          </a:p>
          <a:p>
            <a:pPr algn="ctr"/>
            <a:r>
              <a:rPr lang="en-US" sz="2800" b="1" i="1" dirty="0" err="1"/>
              <a:t>Schutgens</a:t>
            </a:r>
            <a:r>
              <a:rPr lang="en-US" sz="2800" b="1" i="1" dirty="0"/>
              <a:t> et al. 2020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AE2E7-8E57-624D-BA74-97C1530A5643}"/>
              </a:ext>
            </a:extLst>
          </p:cNvPr>
          <p:cNvSpPr txBox="1"/>
          <p:nvPr/>
        </p:nvSpPr>
        <p:spPr>
          <a:xfrm>
            <a:off x="3964100" y="1662959"/>
            <a:ext cx="426379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• 5 sensors, 9 algorithms </a:t>
            </a:r>
          </a:p>
          <a:p>
            <a:r>
              <a:rPr lang="en-US" sz="1400" dirty="0"/>
              <a:t>• Daily products, 1˚x1˚, 2006; 2008; 2010</a:t>
            </a:r>
          </a:p>
          <a:p>
            <a:r>
              <a:rPr lang="en-US" sz="1400" dirty="0"/>
              <a:t>• AERONET/MAN as validation standard</a:t>
            </a:r>
          </a:p>
          <a:p>
            <a:r>
              <a:rPr lang="en-US" sz="1400" dirty="0"/>
              <a:t>• Typically, 15-25% biases; random error larger</a:t>
            </a:r>
          </a:p>
          <a:p>
            <a:r>
              <a:rPr lang="en-US" sz="1400" dirty="0"/>
              <a:t>• Differences due largely to Cloud Masking</a:t>
            </a:r>
          </a:p>
          <a:p>
            <a:r>
              <a:rPr lang="en-US" sz="1400" dirty="0"/>
              <a:t>• Diversity varies geographically; indicates ~uncertainty </a:t>
            </a: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E4D5D0C6-7951-F042-A5E3-0A2FA6948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40192" y="945292"/>
            <a:ext cx="3311611" cy="85138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C854B9-7642-C344-B13C-48A63DA9EC49}"/>
              </a:ext>
            </a:extLst>
          </p:cNvPr>
          <p:cNvSpPr txBox="1"/>
          <p:nvPr/>
        </p:nvSpPr>
        <p:spPr>
          <a:xfrm>
            <a:off x="10291115" y="4617419"/>
            <a:ext cx="12995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Pairwise afternoon- product comparisons, ±1 </a:t>
            </a:r>
            <a:r>
              <a:rPr lang="en-US" sz="1400" b="1" dirty="0" err="1"/>
              <a:t>hr</a:t>
            </a:r>
            <a:endParaRPr lang="en-US" sz="1400" b="1" dirty="0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2F4CC852-6262-D74F-B600-5B8B1426D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006" y="1276019"/>
            <a:ext cx="2206694" cy="2206694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23C761D7-5DEE-B644-B036-19988274A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300" y="1263293"/>
            <a:ext cx="2252927" cy="22529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704BFB-DEDA-B14C-8932-3F36A02F82E3}"/>
              </a:ext>
            </a:extLst>
          </p:cNvPr>
          <p:cNvSpPr txBox="1"/>
          <p:nvPr/>
        </p:nvSpPr>
        <p:spPr>
          <a:xfrm>
            <a:off x="229779" y="2091075"/>
            <a:ext cx="1299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Pairwise AOD Correlations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4256CE-3F6F-6E4A-B001-FB6908B7474F}"/>
              </a:ext>
            </a:extLst>
          </p:cNvPr>
          <p:cNvSpPr txBox="1"/>
          <p:nvPr/>
        </p:nvSpPr>
        <p:spPr>
          <a:xfrm>
            <a:off x="10662700" y="2091075"/>
            <a:ext cx="14098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Pairwise Spatial Coverage Correlations</a:t>
            </a:r>
          </a:p>
        </p:txBody>
      </p:sp>
    </p:spTree>
    <p:extLst>
      <p:ext uri="{BB962C8B-B14F-4D97-AF65-F5344CB8AC3E}">
        <p14:creationId xmlns:p14="http://schemas.microsoft.com/office/powerpoint/2010/main" val="232745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528F36-D371-7144-8910-0317E9AF8769}"/>
              </a:ext>
            </a:extLst>
          </p:cNvPr>
          <p:cNvSpPr txBox="1"/>
          <p:nvPr/>
        </p:nvSpPr>
        <p:spPr>
          <a:xfrm>
            <a:off x="994040" y="149082"/>
            <a:ext cx="10203947" cy="10772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Merging Regional &amp; Global AOD Records, 1995-2017</a:t>
            </a:r>
          </a:p>
          <a:p>
            <a:pPr algn="ctr"/>
            <a:r>
              <a:rPr lang="en-US" sz="2800" b="1" i="1" dirty="0" err="1"/>
              <a:t>Sogacheva</a:t>
            </a:r>
            <a:r>
              <a:rPr lang="en-US" sz="2800" b="1" i="1" dirty="0"/>
              <a:t> et al. 2020</a:t>
            </a:r>
            <a:endParaRPr lang="en-US" sz="2800" b="1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FF54155C-AA5A-FC44-9ADA-50BF203F6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709" y="1319500"/>
            <a:ext cx="3929447" cy="2113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622C7A3-116B-B649-B874-044A30766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07" y="1320604"/>
            <a:ext cx="3719385" cy="21126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F1ECB0FB-EFD4-EC40-91A7-869A7ED28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550" y="5200045"/>
            <a:ext cx="2847482" cy="1551317"/>
          </a:xfrm>
          <a:prstGeom prst="rect">
            <a:avLst/>
          </a:prstGeom>
        </p:spPr>
      </p:pic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9CAF59C8-20DD-784D-8396-2F867AE4C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69" y="3538211"/>
            <a:ext cx="2847482" cy="1551317"/>
          </a:xfrm>
          <a:prstGeom prst="rect">
            <a:avLst/>
          </a:prstGeom>
        </p:spPr>
      </p:pic>
      <p:pic>
        <p:nvPicPr>
          <p:cNvPr id="22" name="Picture 21" descr="Chart&#10;&#10;Description automatically generated">
            <a:extLst>
              <a:ext uri="{FF2B5EF4-FFF2-40B4-BE49-F238E27FC236}">
                <a16:creationId xmlns:a16="http://schemas.microsoft.com/office/drawing/2014/main" id="{80BB1C81-0350-5245-8E6E-27B1A045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3953" y="5200670"/>
            <a:ext cx="2730115" cy="1550066"/>
          </a:xfrm>
          <a:prstGeom prst="rect">
            <a:avLst/>
          </a:prstGeom>
        </p:spPr>
      </p:pic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D468BB7B-9109-EA4C-BD89-35B5B5232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249" y="5216174"/>
            <a:ext cx="2700213" cy="1533089"/>
          </a:xfrm>
          <a:prstGeom prst="rect">
            <a:avLst/>
          </a:prstGeom>
        </p:spPr>
      </p:pic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6E47D8D1-ED65-144C-B33B-907470F23B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9573" y="3544500"/>
            <a:ext cx="2754277" cy="1563783"/>
          </a:xfrm>
          <a:prstGeom prst="rect">
            <a:avLst/>
          </a:prstGeom>
        </p:spPr>
      </p:pic>
      <p:pic>
        <p:nvPicPr>
          <p:cNvPr id="28" name="Picture 27" descr="Chart&#10;&#10;Description automatically generated">
            <a:extLst>
              <a:ext uri="{FF2B5EF4-FFF2-40B4-BE49-F238E27FC236}">
                <a16:creationId xmlns:a16="http://schemas.microsoft.com/office/drawing/2014/main" id="{9CA6F471-4262-DC46-B4D3-86EC7F2A9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1990" y="3520246"/>
            <a:ext cx="2809544" cy="1549748"/>
          </a:xfrm>
          <a:prstGeom prst="rect">
            <a:avLst/>
          </a:prstGeom>
        </p:spPr>
      </p:pic>
      <p:pic>
        <p:nvPicPr>
          <p:cNvPr id="30" name="Picture 29" descr="Chart, line chart&#10;&#10;Description automatically generated">
            <a:extLst>
              <a:ext uri="{FF2B5EF4-FFF2-40B4-BE49-F238E27FC236}">
                <a16:creationId xmlns:a16="http://schemas.microsoft.com/office/drawing/2014/main" id="{0EC7EE7E-24E5-6442-9800-B451D03A6B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1888" y="3561607"/>
            <a:ext cx="2754277" cy="1500298"/>
          </a:xfrm>
          <a:prstGeom prst="rect">
            <a:avLst/>
          </a:prstGeom>
        </p:spPr>
      </p:pic>
      <p:pic>
        <p:nvPicPr>
          <p:cNvPr id="32" name="Picture 31" descr="Chart&#10;&#10;Description automatically generated">
            <a:extLst>
              <a:ext uri="{FF2B5EF4-FFF2-40B4-BE49-F238E27FC236}">
                <a16:creationId xmlns:a16="http://schemas.microsoft.com/office/drawing/2014/main" id="{8EECCC4D-4043-D94C-8561-ADF5E6F342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2285" y="5132728"/>
            <a:ext cx="2982222" cy="1624462"/>
          </a:xfrm>
          <a:prstGeom prst="rect">
            <a:avLst/>
          </a:prstGeom>
        </p:spPr>
      </p:pic>
      <p:pic>
        <p:nvPicPr>
          <p:cNvPr id="34" name="Picture 33" descr="Text&#10;&#10;Description automatically generated with medium confidence">
            <a:extLst>
              <a:ext uri="{FF2B5EF4-FFF2-40B4-BE49-F238E27FC236}">
                <a16:creationId xmlns:a16="http://schemas.microsoft.com/office/drawing/2014/main" id="{F4FF61E0-9FAB-4342-8C05-FFA587BC89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0108" y="2534666"/>
            <a:ext cx="2286474" cy="97058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BFE0160-1B78-EF42-BC31-0E685C9B0884}"/>
              </a:ext>
            </a:extLst>
          </p:cNvPr>
          <p:cNvSpPr txBox="1"/>
          <p:nvPr/>
        </p:nvSpPr>
        <p:spPr>
          <a:xfrm>
            <a:off x="4660351" y="1306067"/>
            <a:ext cx="2787623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• 16 monthly products, 1˚x1˚</a:t>
            </a:r>
          </a:p>
          <a:p>
            <a:r>
              <a:rPr lang="en-US" sz="1400" dirty="0"/>
              <a:t>• AERONET as validation standard</a:t>
            </a:r>
          </a:p>
          <a:p>
            <a:r>
              <a:rPr lang="en-US" sz="1400" dirty="0"/>
              <a:t>• Several weighting methods tested</a:t>
            </a:r>
          </a:p>
          <a:p>
            <a:r>
              <a:rPr lang="en-US" sz="1400" dirty="0"/>
              <a:t>• However, similar results</a:t>
            </a:r>
          </a:p>
          <a:p>
            <a:r>
              <a:rPr lang="en-US" sz="1400" dirty="0"/>
              <a:t>• Robust trends</a:t>
            </a:r>
          </a:p>
        </p:txBody>
      </p:sp>
    </p:spTree>
    <p:extLst>
      <p:ext uri="{BB962C8B-B14F-4D97-AF65-F5344CB8AC3E}">
        <p14:creationId xmlns:p14="http://schemas.microsoft.com/office/powerpoint/2010/main" val="342018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528F36-D371-7144-8910-0317E9AF8769}"/>
              </a:ext>
            </a:extLst>
          </p:cNvPr>
          <p:cNvSpPr txBox="1"/>
          <p:nvPr/>
        </p:nvSpPr>
        <p:spPr>
          <a:xfrm>
            <a:off x="3027728" y="351633"/>
            <a:ext cx="5558132" cy="10772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Pixel-Level AOD Uncertainty</a:t>
            </a:r>
          </a:p>
          <a:p>
            <a:pPr algn="ctr"/>
            <a:r>
              <a:rPr lang="en-US" sz="2800" b="1" i="1" dirty="0"/>
              <a:t>Sayer et al., AMT 2020</a:t>
            </a:r>
            <a:endParaRPr lang="en-US" sz="2800" b="1" dirty="0"/>
          </a:p>
        </p:txBody>
      </p:sp>
      <p:pic>
        <p:nvPicPr>
          <p:cNvPr id="4" name="Picture 3" descr="A picture containing box and whisker chart&#10;&#10;Description automatically generated">
            <a:extLst>
              <a:ext uri="{FF2B5EF4-FFF2-40B4-BE49-F238E27FC236}">
                <a16:creationId xmlns:a16="http://schemas.microsoft.com/office/drawing/2014/main" id="{7D90A160-B548-084E-865F-38AFECA69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87317" y="244298"/>
            <a:ext cx="4817366" cy="8228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2" descr="Chart&#10;&#10;Description automatically generated">
            <a:extLst>
              <a:ext uri="{FF2B5EF4-FFF2-40B4-BE49-F238E27FC236}">
                <a16:creationId xmlns:a16="http://schemas.microsoft.com/office/drawing/2014/main" id="{95629C5E-50CA-2243-9224-B5BC9931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272" y="107805"/>
            <a:ext cx="27543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44D7D-D7FC-7348-A59D-1A6957EC14C5}"/>
              </a:ext>
            </a:extLst>
          </p:cNvPr>
          <p:cNvSpPr txBox="1"/>
          <p:nvPr/>
        </p:nvSpPr>
        <p:spPr>
          <a:xfrm>
            <a:off x="9588764" y="1406440"/>
            <a:ext cx="221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Cost Function width (MISR)</a:t>
            </a:r>
            <a:endParaRPr lang="en-US" sz="1200" dirty="0"/>
          </a:p>
          <a:p>
            <a:r>
              <a:rPr lang="en-US" sz="1200" dirty="0"/>
              <a:t>-- </a:t>
            </a:r>
            <a:r>
              <a:rPr lang="en-US" sz="1200" i="1" dirty="0"/>
              <a:t>Aerosol optical model included</a:t>
            </a: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9EDF2C4D-2A01-C041-BF0A-D31B3A25A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16" y="253777"/>
            <a:ext cx="2329896" cy="10193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D0A4D3-0DE3-904A-BF7C-0F92F2BB6CCF}"/>
              </a:ext>
            </a:extLst>
          </p:cNvPr>
          <p:cNvSpPr txBox="1"/>
          <p:nvPr/>
        </p:nvSpPr>
        <p:spPr>
          <a:xfrm>
            <a:off x="164204" y="1267721"/>
            <a:ext cx="204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Optimal Estimation</a:t>
            </a:r>
          </a:p>
          <a:p>
            <a:r>
              <a:rPr lang="en-US" sz="1200" i="1" dirty="0"/>
              <a:t>-- Covariance matrix elements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0465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528F36-D371-7144-8910-0317E9AF8769}"/>
              </a:ext>
            </a:extLst>
          </p:cNvPr>
          <p:cNvSpPr txBox="1"/>
          <p:nvPr/>
        </p:nvSpPr>
        <p:spPr>
          <a:xfrm>
            <a:off x="1007072" y="120017"/>
            <a:ext cx="10177849" cy="10772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Intercomparison of Satellite AAOD and SSA Datasets</a:t>
            </a:r>
          </a:p>
          <a:p>
            <a:pPr algn="ctr"/>
            <a:r>
              <a:rPr lang="en-US" sz="2800" b="1" i="1" dirty="0" err="1"/>
              <a:t>Schutgens</a:t>
            </a:r>
            <a:r>
              <a:rPr lang="en-US" sz="2800" b="1" i="1" dirty="0"/>
              <a:t> et al. 2021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AE2E7-8E57-624D-BA74-97C1530A5643}"/>
              </a:ext>
            </a:extLst>
          </p:cNvPr>
          <p:cNvSpPr txBox="1"/>
          <p:nvPr/>
        </p:nvSpPr>
        <p:spPr>
          <a:xfrm>
            <a:off x="7271952" y="2990657"/>
            <a:ext cx="4291496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• 4 products: 2 POLDER, 1 OMI; 1 MODIS/OMI/CALIOP</a:t>
            </a:r>
          </a:p>
          <a:p>
            <a:r>
              <a:rPr lang="en-US" sz="1400" dirty="0"/>
              <a:t>• Daily products, 1˚x1˚, 30 min, 2006; 2008; 2010</a:t>
            </a:r>
          </a:p>
          <a:p>
            <a:r>
              <a:rPr lang="en-US" sz="1400" dirty="0"/>
              <a:t>• AERONET as validation standard</a:t>
            </a:r>
          </a:p>
          <a:p>
            <a:r>
              <a:rPr lang="en-US" sz="1400" dirty="0"/>
              <a:t>• AOD thresholds, temporal averaging, for robust results</a:t>
            </a:r>
          </a:p>
          <a:p>
            <a:r>
              <a:rPr lang="en-US" sz="1400" dirty="0"/>
              <a:t>• AAOD more robust; </a:t>
            </a:r>
            <a:r>
              <a:rPr lang="en-US" sz="1400" b="1" dirty="0"/>
              <a:t>AOD&gt;~1 required for good SSA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B8FA54-630D-5B41-AF43-BB4192772955}"/>
              </a:ext>
            </a:extLst>
          </p:cNvPr>
          <p:cNvGrpSpPr/>
          <p:nvPr/>
        </p:nvGrpSpPr>
        <p:grpSpPr>
          <a:xfrm>
            <a:off x="1144504" y="1284470"/>
            <a:ext cx="5712962" cy="5540012"/>
            <a:chOff x="711370" y="1284470"/>
            <a:chExt cx="5712962" cy="5540012"/>
          </a:xfrm>
        </p:grpSpPr>
        <p:pic>
          <p:nvPicPr>
            <p:cNvPr id="5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448D11-09E4-E249-BC1E-9A05C41A2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370" y="1472781"/>
              <a:ext cx="5712962" cy="53517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ECD3E4-27D0-C04C-80A2-1FB5C2A8801F}"/>
                </a:ext>
              </a:extLst>
            </p:cNvPr>
            <p:cNvSpPr txBox="1"/>
            <p:nvPr/>
          </p:nvSpPr>
          <p:spPr>
            <a:xfrm>
              <a:off x="1109018" y="1285223"/>
              <a:ext cx="7680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AOD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3EA835-B220-C94E-8F06-F3557485FB9D}"/>
                </a:ext>
              </a:extLst>
            </p:cNvPr>
            <p:cNvSpPr txBox="1"/>
            <p:nvPr/>
          </p:nvSpPr>
          <p:spPr>
            <a:xfrm>
              <a:off x="2353950" y="1284736"/>
              <a:ext cx="7680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AAOD</a:t>
              </a:r>
              <a:endParaRPr lang="en-US" sz="1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4FA3ED-9A08-0F4E-9F3D-BB51BB071A0C}"/>
                </a:ext>
              </a:extLst>
            </p:cNvPr>
            <p:cNvSpPr txBox="1"/>
            <p:nvPr/>
          </p:nvSpPr>
          <p:spPr>
            <a:xfrm>
              <a:off x="3622630" y="1294636"/>
              <a:ext cx="7680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SSA</a:t>
              </a:r>
              <a:endParaRPr lang="en-US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1D7953-D407-4447-A97E-8FE226412725}"/>
                </a:ext>
              </a:extLst>
            </p:cNvPr>
            <p:cNvSpPr txBox="1"/>
            <p:nvPr/>
          </p:nvSpPr>
          <p:spPr>
            <a:xfrm>
              <a:off x="4788305" y="1284470"/>
              <a:ext cx="134793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SSA vs. AOD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695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528F36-D371-7144-8910-0317E9AF8769}"/>
              </a:ext>
            </a:extLst>
          </p:cNvPr>
          <p:cNvSpPr txBox="1"/>
          <p:nvPr/>
        </p:nvSpPr>
        <p:spPr>
          <a:xfrm>
            <a:off x="4051326" y="1077686"/>
            <a:ext cx="3756835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/>
              <a:t>AeroSat</a:t>
            </a:r>
            <a:r>
              <a:rPr lang="en-US" sz="3600" b="1" i="1" dirty="0"/>
              <a:t> Web Site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AE2E7-8E57-624D-BA74-97C1530A5643}"/>
              </a:ext>
            </a:extLst>
          </p:cNvPr>
          <p:cNvSpPr txBox="1"/>
          <p:nvPr/>
        </p:nvSpPr>
        <p:spPr>
          <a:xfrm>
            <a:off x="2599431" y="3656656"/>
            <a:ext cx="711746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• Mission Statement</a:t>
            </a:r>
          </a:p>
          <a:p>
            <a:r>
              <a:rPr lang="en-US" b="1" dirty="0"/>
              <a:t>• Past Meeting Agendas w/slides &amp; edited notes from discussion sessions</a:t>
            </a:r>
          </a:p>
          <a:p>
            <a:r>
              <a:rPr lang="en-US" b="1" dirty="0"/>
              <a:t>• Upcoming meeting information</a:t>
            </a:r>
          </a:p>
          <a:p>
            <a:r>
              <a:rPr lang="en-US" b="1" dirty="0"/>
              <a:t>• Publications</a:t>
            </a:r>
          </a:p>
          <a:p>
            <a:r>
              <a:rPr lang="en-US" b="1" dirty="0"/>
              <a:t>• Related web links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73DBF-06F7-5E47-B62B-9B4824722427}"/>
              </a:ext>
            </a:extLst>
          </p:cNvPr>
          <p:cNvSpPr txBox="1"/>
          <p:nvPr/>
        </p:nvSpPr>
        <p:spPr>
          <a:xfrm>
            <a:off x="4151876" y="2253343"/>
            <a:ext cx="401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https://aero-</a:t>
            </a:r>
            <a:r>
              <a:rPr lang="en-US" sz="3600" b="1" dirty="0" err="1"/>
              <a:t>sat.org</a:t>
            </a:r>
            <a:endParaRPr lang="en-US" sz="3600" b="1" dirty="0"/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378DE23-F359-804D-BD08-DD5C56EA4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56" y="223721"/>
            <a:ext cx="2838463" cy="9360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8970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3949</TotalTime>
  <Words>722</Words>
  <Application>Microsoft Macintosh PowerPoint</Application>
  <PresentationFormat>Widescreen</PresentationFormat>
  <Paragraphs>109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Kahn, Ralph A. (GSFC-6130)</dc:creator>
  <cp:lastModifiedBy>Kahn, Ralph A. (GSFC-6130)</cp:lastModifiedBy>
  <cp:revision>115</cp:revision>
  <dcterms:created xsi:type="dcterms:W3CDTF">2022-02-23T22:25:13Z</dcterms:created>
  <dcterms:modified xsi:type="dcterms:W3CDTF">2022-03-06T16:25:15Z</dcterms:modified>
</cp:coreProperties>
</file>