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673" r:id="rId5"/>
  </p:sldMasterIdLst>
  <p:notesMasterIdLst>
    <p:notesMasterId r:id="rId20"/>
  </p:notesMasterIdLst>
  <p:sldIdLst>
    <p:sldId id="6735" r:id="rId6"/>
    <p:sldId id="324" r:id="rId7"/>
    <p:sldId id="6662" r:id="rId8"/>
    <p:sldId id="6734" r:id="rId9"/>
    <p:sldId id="7904" r:id="rId10"/>
    <p:sldId id="346" r:id="rId11"/>
    <p:sldId id="7905" r:id="rId12"/>
    <p:sldId id="6736" r:id="rId13"/>
    <p:sldId id="6672" r:id="rId14"/>
    <p:sldId id="7907" r:id="rId15"/>
    <p:sldId id="7908" r:id="rId16"/>
    <p:sldId id="7901" r:id="rId17"/>
    <p:sldId id="7906" r:id="rId18"/>
    <p:sldId id="300" r:id="rId1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5pPr>
    <a:lvl6pPr marL="2286000" algn="l" defTabSz="457200" rtl="0" eaLnBrk="1" latinLnBrk="0" hangingPunct="1">
      <a:defRPr sz="900" b="1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6pPr>
    <a:lvl7pPr marL="2743200" algn="l" defTabSz="457200" rtl="0" eaLnBrk="1" latinLnBrk="0" hangingPunct="1">
      <a:defRPr sz="900" b="1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7pPr>
    <a:lvl8pPr marL="3200400" algn="l" defTabSz="457200" rtl="0" eaLnBrk="1" latinLnBrk="0" hangingPunct="1">
      <a:defRPr sz="900" b="1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8pPr>
    <a:lvl9pPr marL="3657600" algn="l" defTabSz="457200" rtl="0" eaLnBrk="1" latinLnBrk="0" hangingPunct="1">
      <a:defRPr sz="900" b="1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vitt, Ian M. (LARC-D318)" initials="LIM(" lastIdx="14" clrIdx="0">
    <p:extLst>
      <p:ext uri="{19B8F6BF-5375-455C-9EA6-DF929625EA0E}">
        <p15:presenceInfo xmlns:p15="http://schemas.microsoft.com/office/powerpoint/2012/main" userId="S::ilevitt@ndc.nasa.gov::c62ebd05-bbed-45ad-814d-71595f515115" providerId="AD"/>
      </p:ext>
    </p:extLst>
  </p:cmAuthor>
  <p:cmAuthor id="2" name="Wing, David J. (LARC-D318)" initials="W(" lastIdx="9" clrIdx="1">
    <p:extLst>
      <p:ext uri="{19B8F6BF-5375-455C-9EA6-DF929625EA0E}">
        <p15:presenceInfo xmlns:p15="http://schemas.microsoft.com/office/powerpoint/2012/main" userId="S::dwing@ndc.nasa.gov::2ddd2db9-8114-4915-8e65-6c33b27aabd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2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2F932-58E5-4B7A-995D-7F275ADD927A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7BEA3-3C49-41F7-8F4E-0B9724C455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43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97BEA3-3C49-41F7-8F4E-0B9724C455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6267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EFB – Electronic Flight Bag</a:t>
            </a:r>
          </a:p>
          <a:p>
            <a:r>
              <a:rPr lang="en-US" dirty="0"/>
              <a:t>TASAR – Traffic Aware Strategic Aircrew Requests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97BEA3-3C49-41F7-8F4E-0B9724C455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44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UAS – </a:t>
            </a:r>
            <a:r>
              <a:rPr lang="en-US" dirty="0" err="1"/>
              <a:t>Uncrewed</a:t>
            </a:r>
            <a:r>
              <a:rPr lang="en-US" dirty="0"/>
              <a:t> Aircraft System</a:t>
            </a:r>
          </a:p>
          <a:p>
            <a:r>
              <a:rPr lang="en-US" dirty="0"/>
              <a:t>UTM – UAS Traffic Management</a:t>
            </a:r>
          </a:p>
          <a:p>
            <a:r>
              <a:rPr lang="en-US" dirty="0"/>
              <a:t>VFR – Visual Flight Rules</a:t>
            </a:r>
          </a:p>
          <a:p>
            <a:r>
              <a:rPr lang="en-US" dirty="0"/>
              <a:t>IFR – Instrument Flight Rules</a:t>
            </a:r>
          </a:p>
          <a:p>
            <a:r>
              <a:rPr lang="en-US" dirty="0" err="1"/>
              <a:t>uETM</a:t>
            </a:r>
            <a:r>
              <a:rPr lang="en-US" dirty="0"/>
              <a:t> – Upper Class E Traffic Management</a:t>
            </a:r>
          </a:p>
          <a:p>
            <a:r>
              <a:rPr lang="en-US" dirty="0"/>
              <a:t>UML – Urban Air Mobility Maturity level</a:t>
            </a:r>
          </a:p>
          <a:p>
            <a:r>
              <a:rPr lang="en-US" dirty="0"/>
              <a:t>NAS – National Airspace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B0B02E-8644-4183-906B-18EEA196D8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444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UAS – </a:t>
            </a:r>
            <a:r>
              <a:rPr lang="en-US" dirty="0" err="1"/>
              <a:t>Uncrewed</a:t>
            </a:r>
            <a:r>
              <a:rPr lang="en-US" dirty="0"/>
              <a:t> Aircraft System</a:t>
            </a:r>
          </a:p>
          <a:p>
            <a:r>
              <a:rPr lang="en-US" dirty="0"/>
              <a:t>UTM – UAS Traffic Management</a:t>
            </a:r>
          </a:p>
          <a:p>
            <a:r>
              <a:rPr lang="en-US" dirty="0"/>
              <a:t>VFR – Visual Flight Rules</a:t>
            </a:r>
          </a:p>
          <a:p>
            <a:r>
              <a:rPr lang="en-US" dirty="0"/>
              <a:t>IFR – Instrument Flight Rules</a:t>
            </a:r>
          </a:p>
          <a:p>
            <a:r>
              <a:rPr lang="en-US" dirty="0" err="1"/>
              <a:t>uETM</a:t>
            </a:r>
            <a:r>
              <a:rPr lang="en-US" dirty="0"/>
              <a:t> – Upper Class E Traffic Management</a:t>
            </a:r>
          </a:p>
          <a:p>
            <a:r>
              <a:rPr lang="en-US" dirty="0"/>
              <a:t>UML – Urban Air Mobility Maturity level</a:t>
            </a:r>
          </a:p>
          <a:p>
            <a:r>
              <a:rPr lang="en-US" dirty="0"/>
              <a:t>NAS – National Airspace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B0B02E-8644-4183-906B-18EEA196D8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3007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7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77B59-3AC0-4803-BE56-428957D77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DD5C2-4E4D-4D66-A3F4-AE14C31DFB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150257"/>
            <a:ext cx="10972800" cy="5076372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471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563A6-4F14-7F4A-83F1-1BB2074D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546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 1 - Prop &amp;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5" y="1262063"/>
            <a:ext cx="10977033" cy="4705600"/>
          </a:xfrm>
        </p:spPr>
        <p:txBody>
          <a:bodyPr/>
          <a:lstStyle>
            <a:lvl1pPr marL="457189" indent="-457189">
              <a:buSzPct val="100000"/>
              <a:buFont typeface="Arial" panose="020B0604020202020204" pitchFamily="34" charset="0"/>
              <a:buChar char="■"/>
              <a:defRPr sz="2133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743809"/>
      </p:ext>
    </p:extLst>
  </p:cSld>
  <p:clrMapOvr>
    <a:masterClrMapping/>
  </p:clrMapOvr>
  <p:transition>
    <p:cut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13492"/>
            <a:ext cx="10972800" cy="8683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lnSpc>
                <a:spcPts val="3200"/>
              </a:lnSpc>
              <a:defRPr lang="en-US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812800" y="1447801"/>
            <a:ext cx="10972800" cy="4962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Aft>
                <a:spcPts val="600"/>
              </a:spcAft>
              <a:defRPr lang="en-US" smtClean="0"/>
            </a:lvl1pPr>
            <a:lvl2pPr>
              <a:spcAft>
                <a:spcPts val="600"/>
              </a:spcAft>
              <a:defRPr lang="en-US" smtClean="0"/>
            </a:lvl2pPr>
            <a:lvl3pPr>
              <a:spcAft>
                <a:spcPts val="600"/>
              </a:spcAft>
              <a:defRPr lang="en-US" smtClean="0"/>
            </a:lvl3pPr>
            <a:lvl4pPr marL="1027062" indent="-280974">
              <a:buClr>
                <a:schemeClr val="tx2"/>
              </a:buClr>
              <a:defRPr lang="en-US" smtClean="0"/>
            </a:lvl4pPr>
            <a:lvl5pPr marL="1319147" indent="-228589">
              <a:buClr>
                <a:schemeClr val="tx2"/>
              </a:buClr>
              <a:buSzPct val="60000"/>
              <a:buFont typeface="Wingdings" pitchFamily="2" charset="2"/>
              <a:buChar char="q"/>
              <a:tabLst/>
              <a:defRPr lang="en-US" smtClean="0"/>
            </a:lvl5pPr>
            <a:lvl6pPr marL="1608058" indent="-228589">
              <a:buClr>
                <a:schemeClr val="tx2"/>
              </a:buClr>
              <a:buFont typeface="Helvetica LT Std" pitchFamily="34" charset="0"/>
              <a:buChar char="–"/>
              <a:tabLst/>
              <a:defRPr lang="en-US" smtClean="0"/>
            </a:lvl6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9630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331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1117600" y="4800601"/>
            <a:ext cx="203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Ins="45720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spcAft>
                <a:spcPct val="25000"/>
              </a:spcAft>
              <a:defRPr/>
            </a:pPr>
            <a:endParaRPr lang="en-US" sz="1800">
              <a:latin typeface="Arial" pitchFamily="-110" charset="0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2297" y="189534"/>
            <a:ext cx="9827406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DAA0BB-2C21-4116-BB3B-D8CF32E8E4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31037" y="6429217"/>
            <a:ext cx="2743200" cy="365125"/>
          </a:xfrm>
          <a:prstGeom prst="rect">
            <a:avLst/>
          </a:prstGeom>
        </p:spPr>
        <p:txBody>
          <a:bodyPr/>
          <a:lstStyle/>
          <a:p>
            <a:fld id="{73B99BFD-37C8-4670-88C5-6D4DEB913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9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ntent 2 - Prop &amp;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5" y="1262065"/>
            <a:ext cx="5365828" cy="4446587"/>
          </a:xfrm>
        </p:spPr>
        <p:txBody>
          <a:bodyPr/>
          <a:lstStyle>
            <a:lvl1pPr>
              <a:buSzPct val="100000"/>
              <a:defRPr sz="2133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8629" y="1262065"/>
            <a:ext cx="5368007" cy="4446587"/>
          </a:xfrm>
        </p:spPr>
        <p:txBody>
          <a:bodyPr/>
          <a:lstStyle>
            <a:lvl1pPr>
              <a:buSzPct val="100000"/>
              <a:defRPr sz="2133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993251"/>
      </p:ext>
    </p:extLst>
  </p:cSld>
  <p:clrMapOvr>
    <a:masterClrMapping/>
  </p:clrMapOvr>
  <p:transition>
    <p:cut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2253E-4344-4FAA-A275-BA043ADF4B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0EB0F-2402-4F0A-A740-676760C0E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D957A-3F30-4761-8CAE-AA4A1C80D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5472F-1D14-44B6-8341-046B56A64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6B6F3-F767-408D-B3AE-833923A2E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005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598DF-EC16-4187-AAF1-42CEAD56B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3EE6B-E4C0-4C81-A379-47C6F6DFA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A1C5C-2089-4C2B-91B6-D9C3B249B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CAD11-B330-438D-B4DB-26AA00FB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D2A1B-2551-47D8-AEE4-A43C84463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25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E4A64-E1B7-4EE9-BD61-F632A88B4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4D931-BB4A-4B41-AB45-2AA46B4B1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79C16-B45B-40D3-BF11-C793E46C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436F3-2D16-457B-BC34-8E1F46E4D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E60D9-A75E-4EB5-A39F-2A7D2C9E4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51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BDC05-9963-4CCF-BF80-97C7AB151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73EF0-FD2E-4FC9-BDE8-685270D8D3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D03022-FFD8-4429-A740-262347EBC7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D4FE54-864A-4F89-A9A6-7403AE291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DC14D5-3DD1-4A39-A047-51F0F0F9A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0996A-5707-4D11-AA3E-CEF8F1D29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87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EB42A-BD35-4D0E-8E54-D640140EE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0604B-9FFC-4450-8343-A7864AC48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BD5F6-D0C6-452B-9399-F3A9F6E717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80DC3-CCEB-4CA6-B209-2FAD0CBD6D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29961A-AA9B-42B6-8BDD-671269E203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6138E1-7CD0-482C-919A-D546BCE81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673A63-5378-4CAD-887D-6890D6925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A77BEA-4C14-46F3-9FE8-7FD41B47C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48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FB776-E820-46A6-B0C2-9664C5656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E3AA7C-70FC-4CB5-A15A-844A3E88F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BCBE3-5A5D-43F2-BBC8-809F3649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A5E13-E0A5-4BC0-9A6F-B2AFB9A74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438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620BA8-781C-407D-A4B3-05C7592CF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D766A7-873B-4797-A453-B05F0C2BE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EE069-CC67-4F1E-9298-A0964CF3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71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FCE7E-C530-4218-8B46-2D2C94FB8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DD158-3108-49C2-A45E-F244C849B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0C212-5618-4734-B959-90E43AABF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5B2B8-72D3-42CA-B054-045A5CFC4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E5F3A8-6D5B-4CA4-9325-95A896C3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55B99A-41C1-452B-B0C1-833F17BFF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54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F9359-1D63-429E-8A7D-4A7BBCFB1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2F7DC8-84E6-4767-8814-21612C09C0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683D7-767E-498F-996B-6D974D528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CDBE4E-421B-42DC-829C-0CA1C054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B9852-4C04-4617-BB7D-51EC7981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F84689-152A-473B-A280-2AACDF14D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77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9C10D-DC07-42DE-A9A0-1912971F4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B2DC75-550A-4A5F-96CA-22DB3CDF1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42AEF-8BC2-4054-A83A-C5B8542D4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789F9-DF96-4805-B758-FB7B59BF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9966E-6926-4620-A732-36427ADF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978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93E1B9-8609-4DC2-B040-C5410E131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0E95D0-1504-4738-8A8E-27487C243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152CE-14FC-467B-B36A-388213081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59952-A3C9-48FB-A6C9-CFCBC31FA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0BE4C-B08C-4AB5-AE9B-0FD469032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52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D PPT body IMAGE simple.jpg">
            <a:extLst>
              <a:ext uri="{FF2B5EF4-FFF2-40B4-BE49-F238E27FC236}">
                <a16:creationId xmlns:a16="http://schemas.microsoft.com/office/drawing/2014/main" id="{5FA6A5BD-9578-4F64-AE6F-A55CE84710C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98142" y="0"/>
            <a:ext cx="979385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9458079" y="65297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887866-80AC-2F42-9AD1-8EE3C236D8D8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B79C1-DBDA-4F8A-8A20-181A2FA6C1B7}"/>
              </a:ext>
            </a:extLst>
          </p:cNvPr>
          <p:cNvSpPr/>
          <p:nvPr userDrawn="1"/>
        </p:nvSpPr>
        <p:spPr>
          <a:xfrm>
            <a:off x="2260121" y="69011"/>
            <a:ext cx="1768415" cy="1388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EB68E0-3370-4DA9-85B1-A18C4821E219}"/>
              </a:ext>
            </a:extLst>
          </p:cNvPr>
          <p:cNvSpPr txBox="1"/>
          <p:nvPr userDrawn="1"/>
        </p:nvSpPr>
        <p:spPr>
          <a:xfrm>
            <a:off x="11808279" y="658100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265991F1-938C-4B76-8666-C9086E97116B}" type="slidenum">
              <a:rPr lang="en-US" sz="1200" smtClean="0"/>
              <a:t>‹#›</a:t>
            </a:fld>
            <a:endParaRPr lang="en-US" sz="1200" dirty="0"/>
          </a:p>
        </p:txBody>
      </p:sp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51055" y="114815"/>
            <a:ext cx="917091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51055" y="1219201"/>
            <a:ext cx="10972800" cy="5085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594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lang="en-US" sz="3200" b="1" kern="1200" dirty="0">
          <a:solidFill>
            <a:schemeClr val="tx1"/>
          </a:solidFill>
          <a:latin typeface="Arial" charset="0"/>
          <a:ea typeface="+mj-ea"/>
          <a:cs typeface="ＭＳ Ｐゴシック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b="1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b="1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b="1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b="1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b="1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009B66-70A6-4CD0-9266-00D96943D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40522-0211-4F00-8C83-B7E2572C7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EAD7D-BF86-43A2-8E53-A1C248C10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06D54-ECD5-4B37-9023-59665CB87410}" type="datetimeFigureOut">
              <a:rPr lang="en-US" smtClean="0"/>
              <a:t>5/17/2022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39934-AA6B-43C0-986D-18056C81A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BDAB7-BFDD-4CAB-B3BB-102FA7F08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21EAA-F490-402B-AFA0-A6903D95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42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png"/><Relationship Id="rId3" Type="http://schemas.openxmlformats.org/officeDocument/2006/relationships/image" Target="../media/image14.gif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wmf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wmf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8.png"/><Relationship Id="rId1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hyperlink" Target="http://www.pngall.com/computer-monitor-png" TargetMode="External"/><Relationship Id="rId17" Type="http://schemas.openxmlformats.org/officeDocument/2006/relationships/image" Target="../media/image3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27.png"/><Relationship Id="rId5" Type="http://schemas.openxmlformats.org/officeDocument/2006/relationships/image" Target="../media/image5.png"/><Relationship Id="rId15" Type="http://schemas.openxmlformats.org/officeDocument/2006/relationships/image" Target="../media/image30.svg"/><Relationship Id="rId10" Type="http://schemas.openxmlformats.org/officeDocument/2006/relationships/hyperlink" Target="http://www.aviationcoaching.com/cosa-un-controllore-del-traffico-aereo/" TargetMode="External"/><Relationship Id="rId19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26.jpe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svg"/><Relationship Id="rId18" Type="http://schemas.openxmlformats.org/officeDocument/2006/relationships/image" Target="../media/image49.png"/><Relationship Id="rId3" Type="http://schemas.openxmlformats.org/officeDocument/2006/relationships/image" Target="../media/image8.svg"/><Relationship Id="rId7" Type="http://schemas.openxmlformats.org/officeDocument/2006/relationships/image" Target="../media/image38.svg"/><Relationship Id="rId12" Type="http://schemas.openxmlformats.org/officeDocument/2006/relationships/image" Target="../media/image43.png"/><Relationship Id="rId17" Type="http://schemas.openxmlformats.org/officeDocument/2006/relationships/image" Target="../media/image48.svg"/><Relationship Id="rId2" Type="http://schemas.openxmlformats.org/officeDocument/2006/relationships/image" Target="../media/image34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5" Type="http://schemas.openxmlformats.org/officeDocument/2006/relationships/image" Target="../media/image36.svg"/><Relationship Id="rId15" Type="http://schemas.openxmlformats.org/officeDocument/2006/relationships/image" Target="../media/image46.svg"/><Relationship Id="rId10" Type="http://schemas.openxmlformats.org/officeDocument/2006/relationships/image" Target="../media/image41.png"/><Relationship Id="rId19" Type="http://schemas.openxmlformats.org/officeDocument/2006/relationships/image" Target="../media/image4.svg"/><Relationship Id="rId4" Type="http://schemas.openxmlformats.org/officeDocument/2006/relationships/image" Target="../media/image35.png"/><Relationship Id="rId9" Type="http://schemas.openxmlformats.org/officeDocument/2006/relationships/image" Target="../media/image40.sv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52.jpe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5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50.png"/><Relationship Id="rId5" Type="http://schemas.openxmlformats.org/officeDocument/2006/relationships/image" Target="../media/image35.png"/><Relationship Id="rId15" Type="http://schemas.openxmlformats.org/officeDocument/2006/relationships/image" Target="../media/image25.svg"/><Relationship Id="rId10" Type="http://schemas.openxmlformats.org/officeDocument/2006/relationships/image" Target="../media/image40.svg"/><Relationship Id="rId4" Type="http://schemas.openxmlformats.org/officeDocument/2006/relationships/image" Target="../media/image8.svg"/><Relationship Id="rId9" Type="http://schemas.openxmlformats.org/officeDocument/2006/relationships/image" Target="../media/image39.png"/><Relationship Id="rId1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60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sv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svg"/><Relationship Id="rId5" Type="http://schemas.openxmlformats.org/officeDocument/2006/relationships/image" Target="../media/image64.sv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hyperlink" Target="https://ntrs.nasa.gov/api/citations/20205008308/downloads/NASA-TM-20205008308%20updated.pdf" TargetMode="Externa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hyperlink" Target="https://ntrs.nasa.gov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hyperlink" Target="mailto:David.Wing@nasa.gov" TargetMode="External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73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036A6B57-78C7-42E6-8006-14D752C7DB54}"/>
              </a:ext>
            </a:extLst>
          </p:cNvPr>
          <p:cNvSpPr txBox="1">
            <a:spLocks/>
          </p:cNvSpPr>
          <p:nvPr/>
        </p:nvSpPr>
        <p:spPr>
          <a:xfrm>
            <a:off x="6926695" y="1773234"/>
            <a:ext cx="4941456" cy="1470025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4400" dirty="0">
                <a:solidFill>
                  <a:srgbClr val="0070C0"/>
                </a:solidFill>
              </a:rPr>
              <a:t>Digital Flight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 New Cooperative Operating Mode to Complement VFR and IFR</a:t>
            </a:r>
          </a:p>
          <a:p>
            <a:endParaRPr lang="en-US" sz="2000" b="0" kern="0" dirty="0"/>
          </a:p>
          <a:p>
            <a:endParaRPr lang="en-US" sz="1600" b="0" kern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4C2042-0FB1-4826-9349-9ACABE2D1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146988"/>
            <a:ext cx="6276873" cy="35307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B311D2E-C891-4E75-9587-118387EEE65B}"/>
              </a:ext>
            </a:extLst>
          </p:cNvPr>
          <p:cNvSpPr/>
          <p:nvPr/>
        </p:nvSpPr>
        <p:spPr>
          <a:xfrm>
            <a:off x="6926695" y="4442700"/>
            <a:ext cx="49414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kern="0" dirty="0"/>
              <a:t>AEEC / IATA EFB Users Forum</a:t>
            </a:r>
          </a:p>
          <a:p>
            <a:pPr algn="ctr"/>
            <a:r>
              <a:rPr lang="en-US" sz="1600" kern="0" dirty="0"/>
              <a:t>June 1-3, 2022, Annapolis MD</a:t>
            </a:r>
          </a:p>
          <a:p>
            <a:pPr algn="ctr"/>
            <a:endParaRPr lang="en-US" sz="1600" kern="0" dirty="0"/>
          </a:p>
          <a:p>
            <a:pPr algn="ctr"/>
            <a:r>
              <a:rPr lang="en-US" sz="1600" kern="0" dirty="0"/>
              <a:t>David Wing</a:t>
            </a:r>
          </a:p>
          <a:p>
            <a:pPr algn="ctr"/>
            <a:r>
              <a:rPr lang="en-US" sz="1600" kern="0" dirty="0"/>
              <a:t>Convergent Aeronautics Solutions (CAS)</a:t>
            </a:r>
          </a:p>
          <a:p>
            <a:pPr algn="ctr"/>
            <a:r>
              <a:rPr lang="en-US" sz="1600" kern="0" dirty="0"/>
              <a:t>National Aeronautics &amp; Space Administration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F1EE16-0937-42ED-A853-81092E416ACC}"/>
              </a:ext>
            </a:extLst>
          </p:cNvPr>
          <p:cNvGrpSpPr/>
          <p:nvPr/>
        </p:nvGrpSpPr>
        <p:grpSpPr>
          <a:xfrm>
            <a:off x="1676033" y="703607"/>
            <a:ext cx="4243754" cy="803752"/>
            <a:chOff x="7275545" y="1079916"/>
            <a:chExt cx="4243754" cy="80375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3794648-7967-4CE3-821F-923EF6685B04}"/>
                </a:ext>
              </a:extLst>
            </p:cNvPr>
            <p:cNvGrpSpPr/>
            <p:nvPr/>
          </p:nvGrpSpPr>
          <p:grpSpPr>
            <a:xfrm>
              <a:off x="7275545" y="1079916"/>
              <a:ext cx="4243754" cy="759696"/>
              <a:chOff x="4103077" y="1074452"/>
              <a:chExt cx="4243754" cy="759696"/>
            </a:xfrm>
          </p:grpSpPr>
          <p:sp>
            <p:nvSpPr>
              <p:cNvPr id="26" name="Arrow: Notched Right 25">
                <a:extLst>
                  <a:ext uri="{FF2B5EF4-FFF2-40B4-BE49-F238E27FC236}">
                    <a16:creationId xmlns:a16="http://schemas.microsoft.com/office/drawing/2014/main" id="{7E78CC2A-4E80-4B50-80C9-D7ADEF0B4D68}"/>
                  </a:ext>
                </a:extLst>
              </p:cNvPr>
              <p:cNvSpPr/>
              <p:nvPr/>
            </p:nvSpPr>
            <p:spPr bwMode="auto">
              <a:xfrm>
                <a:off x="4103077" y="1097264"/>
                <a:ext cx="4243754" cy="721758"/>
              </a:xfrm>
              <a:prstGeom prst="notched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91440" tIns="45720" rIns="4572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25000"/>
                  </a:spcAft>
                </a:pPr>
                <a:endParaRPr lang="en-US" sz="900" b="1">
                  <a:solidFill>
                    <a:prstClr val="black"/>
                  </a:solidFill>
                  <a:latin typeface="Arial" charset="0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116CDADB-1FD7-4707-B4BD-17C967BB584B}"/>
                  </a:ext>
                </a:extLst>
              </p:cNvPr>
              <p:cNvGrpSpPr/>
              <p:nvPr/>
            </p:nvGrpSpPr>
            <p:grpSpPr>
              <a:xfrm>
                <a:off x="4230959" y="1074452"/>
                <a:ext cx="3730081" cy="759696"/>
                <a:chOff x="2346577" y="5630293"/>
                <a:chExt cx="5460472" cy="1112120"/>
              </a:xfrm>
            </p:grpSpPr>
            <p:pic>
              <p:nvPicPr>
                <p:cNvPr id="31" name="Graphic 30" descr="Head with gears">
                  <a:extLst>
                    <a:ext uri="{FF2B5EF4-FFF2-40B4-BE49-F238E27FC236}">
                      <a16:creationId xmlns:a16="http://schemas.microsoft.com/office/drawing/2014/main" id="{FE6C1583-9CF0-44E4-8003-BDE3847D58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46577" y="5692077"/>
                  <a:ext cx="988552" cy="988552"/>
                </a:xfrm>
                <a:prstGeom prst="rect">
                  <a:avLst/>
                </a:prstGeom>
              </p:spPr>
            </p:pic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BAD4A226-F230-4495-8F96-B1122C407512}"/>
                    </a:ext>
                  </a:extLst>
                </p:cNvPr>
                <p:cNvGrpSpPr/>
                <p:nvPr/>
              </p:nvGrpSpPr>
              <p:grpSpPr>
                <a:xfrm>
                  <a:off x="6818497" y="5630293"/>
                  <a:ext cx="988552" cy="1112120"/>
                  <a:chOff x="10305802" y="4813960"/>
                  <a:chExt cx="914400" cy="1028700"/>
                </a:xfrm>
              </p:grpSpPr>
              <p:pic>
                <p:nvPicPr>
                  <p:cNvPr id="33" name="Graphic 32" descr="Rainy scene">
                    <a:extLst>
                      <a:ext uri="{FF2B5EF4-FFF2-40B4-BE49-F238E27FC236}">
                        <a16:creationId xmlns:a16="http://schemas.microsoft.com/office/drawing/2014/main" id="{76A740FE-7390-45A1-9C2F-C71FA8668F5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305802" y="4928260"/>
                    <a:ext cx="914400" cy="914400"/>
                  </a:xfrm>
                  <a:prstGeom prst="rect">
                    <a:avLst/>
                  </a:prstGeom>
                </p:spPr>
              </p:pic>
              <p:pic>
                <p:nvPicPr>
                  <p:cNvPr id="34" name="Graphic 33" descr="Airplane">
                    <a:extLst>
                      <a:ext uri="{FF2B5EF4-FFF2-40B4-BE49-F238E27FC236}">
                        <a16:creationId xmlns:a16="http://schemas.microsoft.com/office/drawing/2014/main" id="{5CE62975-D2BB-4691-80DC-0B7A513DD93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10704446" y="4813960"/>
                    <a:ext cx="228600" cy="228600"/>
                  </a:xfrm>
                  <a:prstGeom prst="rect">
                    <a:avLst/>
                  </a:prstGeom>
                </p:spPr>
              </p:pic>
            </p:grpSp>
          </p:grpSp>
        </p:grpSp>
        <p:pic>
          <p:nvPicPr>
            <p:cNvPr id="24" name="Graphic 23" descr="Cloud Computing">
              <a:extLst>
                <a:ext uri="{FF2B5EF4-FFF2-40B4-BE49-F238E27FC236}">
                  <a16:creationId xmlns:a16="http://schemas.microsoft.com/office/drawing/2014/main" id="{C490060D-BD0B-488A-8AAB-9C6AEDE91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74265" y="1102333"/>
              <a:ext cx="771892" cy="780374"/>
            </a:xfrm>
            <a:prstGeom prst="rect">
              <a:avLst/>
            </a:prstGeom>
          </p:spPr>
        </p:pic>
        <p:pic>
          <p:nvPicPr>
            <p:cNvPr id="25" name="Graphic 24" descr="Connections">
              <a:extLst>
                <a:ext uri="{FF2B5EF4-FFF2-40B4-BE49-F238E27FC236}">
                  <a16:creationId xmlns:a16="http://schemas.microsoft.com/office/drawing/2014/main" id="{DBD5858C-ADB4-4D27-869F-45E2BE3DA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313802" y="1109000"/>
              <a:ext cx="774672" cy="7746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81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CD488492-5F25-4217-9DDC-5C32DE0A11BD}"/>
              </a:ext>
            </a:extLst>
          </p:cNvPr>
          <p:cNvGrpSpPr/>
          <p:nvPr/>
        </p:nvGrpSpPr>
        <p:grpSpPr>
          <a:xfrm>
            <a:off x="926890" y="1737323"/>
            <a:ext cx="7726861" cy="4202907"/>
            <a:chOff x="778125" y="1272236"/>
            <a:chExt cx="7726861" cy="3427338"/>
          </a:xfrm>
        </p:grpSpPr>
        <p:sp>
          <p:nvSpPr>
            <p:cNvPr id="60" name="Freeform 59"/>
            <p:cNvSpPr/>
            <p:nvPr/>
          </p:nvSpPr>
          <p:spPr bwMode="auto">
            <a:xfrm>
              <a:off x="778125" y="1272236"/>
              <a:ext cx="6764283" cy="3427338"/>
            </a:xfrm>
            <a:custGeom>
              <a:avLst/>
              <a:gdLst>
                <a:gd name="connsiteX0" fmla="*/ 507599 w 9348663"/>
                <a:gd name="connsiteY0" fmla="*/ 674275 h 4464821"/>
                <a:gd name="connsiteX1" fmla="*/ 3795744 w 9348663"/>
                <a:gd name="connsiteY1" fmla="*/ 20 h 4464821"/>
                <a:gd name="connsiteX2" fmla="*/ 9226726 w 9348663"/>
                <a:gd name="connsiteY2" fmla="*/ 692748 h 4464821"/>
                <a:gd name="connsiteX3" fmla="*/ 7139308 w 9348663"/>
                <a:gd name="connsiteY3" fmla="*/ 2373766 h 4464821"/>
                <a:gd name="connsiteX4" fmla="*/ 2160908 w 9348663"/>
                <a:gd name="connsiteY4" fmla="*/ 2410711 h 4464821"/>
                <a:gd name="connsiteX5" fmla="*/ 18071 w 9348663"/>
                <a:gd name="connsiteY5" fmla="*/ 3694566 h 4464821"/>
                <a:gd name="connsiteX6" fmla="*/ 3213853 w 9348663"/>
                <a:gd name="connsiteY6" fmla="*/ 4442711 h 4464821"/>
                <a:gd name="connsiteX7" fmla="*/ 8210726 w 9348663"/>
                <a:gd name="connsiteY7" fmla="*/ 4193329 h 4464821"/>
                <a:gd name="connsiteX0" fmla="*/ 507599 w 9356035"/>
                <a:gd name="connsiteY0" fmla="*/ 674275 h 4451562"/>
                <a:gd name="connsiteX1" fmla="*/ 3795744 w 9356035"/>
                <a:gd name="connsiteY1" fmla="*/ 20 h 4451562"/>
                <a:gd name="connsiteX2" fmla="*/ 9226726 w 9356035"/>
                <a:gd name="connsiteY2" fmla="*/ 692748 h 4451562"/>
                <a:gd name="connsiteX3" fmla="*/ 7139308 w 9356035"/>
                <a:gd name="connsiteY3" fmla="*/ 2373766 h 4451562"/>
                <a:gd name="connsiteX4" fmla="*/ 2160908 w 9356035"/>
                <a:gd name="connsiteY4" fmla="*/ 2410711 h 4451562"/>
                <a:gd name="connsiteX5" fmla="*/ 18071 w 9356035"/>
                <a:gd name="connsiteY5" fmla="*/ 3694566 h 4451562"/>
                <a:gd name="connsiteX6" fmla="*/ 3213853 w 9356035"/>
                <a:gd name="connsiteY6" fmla="*/ 4442711 h 4451562"/>
                <a:gd name="connsiteX7" fmla="*/ 9356035 w 9356035"/>
                <a:gd name="connsiteY7" fmla="*/ 4064020 h 4451562"/>
                <a:gd name="connsiteX0" fmla="*/ 507599 w 9356035"/>
                <a:gd name="connsiteY0" fmla="*/ 674275 h 4466722"/>
                <a:gd name="connsiteX1" fmla="*/ 3795744 w 9356035"/>
                <a:gd name="connsiteY1" fmla="*/ 20 h 4466722"/>
                <a:gd name="connsiteX2" fmla="*/ 9226726 w 9356035"/>
                <a:gd name="connsiteY2" fmla="*/ 692748 h 4466722"/>
                <a:gd name="connsiteX3" fmla="*/ 7139308 w 9356035"/>
                <a:gd name="connsiteY3" fmla="*/ 2373766 h 4466722"/>
                <a:gd name="connsiteX4" fmla="*/ 2160908 w 9356035"/>
                <a:gd name="connsiteY4" fmla="*/ 2410711 h 4466722"/>
                <a:gd name="connsiteX5" fmla="*/ 18071 w 9356035"/>
                <a:gd name="connsiteY5" fmla="*/ 3694566 h 4466722"/>
                <a:gd name="connsiteX6" fmla="*/ 3213853 w 9356035"/>
                <a:gd name="connsiteY6" fmla="*/ 4442711 h 4466722"/>
                <a:gd name="connsiteX7" fmla="*/ 9356035 w 9356035"/>
                <a:gd name="connsiteY7" fmla="*/ 4064020 h 4466722"/>
                <a:gd name="connsiteX0" fmla="*/ 507599 w 9382409"/>
                <a:gd name="connsiteY0" fmla="*/ 674275 h 4466722"/>
                <a:gd name="connsiteX1" fmla="*/ 3795744 w 9382409"/>
                <a:gd name="connsiteY1" fmla="*/ 20 h 4466722"/>
                <a:gd name="connsiteX2" fmla="*/ 9226726 w 9382409"/>
                <a:gd name="connsiteY2" fmla="*/ 692748 h 4466722"/>
                <a:gd name="connsiteX3" fmla="*/ 7139308 w 9382409"/>
                <a:gd name="connsiteY3" fmla="*/ 2373766 h 4466722"/>
                <a:gd name="connsiteX4" fmla="*/ 2160908 w 9382409"/>
                <a:gd name="connsiteY4" fmla="*/ 2410711 h 4466722"/>
                <a:gd name="connsiteX5" fmla="*/ 18071 w 9382409"/>
                <a:gd name="connsiteY5" fmla="*/ 3694566 h 4466722"/>
                <a:gd name="connsiteX6" fmla="*/ 3213853 w 9382409"/>
                <a:gd name="connsiteY6" fmla="*/ 4442711 h 4466722"/>
                <a:gd name="connsiteX7" fmla="*/ 9356035 w 9382409"/>
                <a:gd name="connsiteY7" fmla="*/ 4064020 h 4466722"/>
                <a:gd name="connsiteX0" fmla="*/ 507599 w 9381736"/>
                <a:gd name="connsiteY0" fmla="*/ 674275 h 4466722"/>
                <a:gd name="connsiteX1" fmla="*/ 3795744 w 9381736"/>
                <a:gd name="connsiteY1" fmla="*/ 20 h 4466722"/>
                <a:gd name="connsiteX2" fmla="*/ 9226726 w 9381736"/>
                <a:gd name="connsiteY2" fmla="*/ 692748 h 4466722"/>
                <a:gd name="connsiteX3" fmla="*/ 7139308 w 9381736"/>
                <a:gd name="connsiteY3" fmla="*/ 2373766 h 4466722"/>
                <a:gd name="connsiteX4" fmla="*/ 2160908 w 9381736"/>
                <a:gd name="connsiteY4" fmla="*/ 2410711 h 4466722"/>
                <a:gd name="connsiteX5" fmla="*/ 18071 w 9381736"/>
                <a:gd name="connsiteY5" fmla="*/ 3694566 h 4466722"/>
                <a:gd name="connsiteX6" fmla="*/ 3213853 w 9381736"/>
                <a:gd name="connsiteY6" fmla="*/ 4442711 h 4466722"/>
                <a:gd name="connsiteX7" fmla="*/ 9356035 w 9381736"/>
                <a:gd name="connsiteY7" fmla="*/ 4064020 h 4466722"/>
                <a:gd name="connsiteX0" fmla="*/ 507897 w 9364304"/>
                <a:gd name="connsiteY0" fmla="*/ 674275 h 4466722"/>
                <a:gd name="connsiteX1" fmla="*/ 3796042 w 9364304"/>
                <a:gd name="connsiteY1" fmla="*/ 20 h 4466722"/>
                <a:gd name="connsiteX2" fmla="*/ 9227024 w 9364304"/>
                <a:gd name="connsiteY2" fmla="*/ 692748 h 4466722"/>
                <a:gd name="connsiteX3" fmla="*/ 7270572 w 9364304"/>
                <a:gd name="connsiteY3" fmla="*/ 2182354 h 4466722"/>
                <a:gd name="connsiteX4" fmla="*/ 2161206 w 9364304"/>
                <a:gd name="connsiteY4" fmla="*/ 2410711 h 4466722"/>
                <a:gd name="connsiteX5" fmla="*/ 18369 w 9364304"/>
                <a:gd name="connsiteY5" fmla="*/ 3694566 h 4466722"/>
                <a:gd name="connsiteX6" fmla="*/ 3214151 w 9364304"/>
                <a:gd name="connsiteY6" fmla="*/ 4442711 h 4466722"/>
                <a:gd name="connsiteX7" fmla="*/ 9356333 w 9364304"/>
                <a:gd name="connsiteY7" fmla="*/ 4064020 h 4466722"/>
                <a:gd name="connsiteX0" fmla="*/ 507897 w 9356333"/>
                <a:gd name="connsiteY0" fmla="*/ 674275 h 4466722"/>
                <a:gd name="connsiteX1" fmla="*/ 3796042 w 9356333"/>
                <a:gd name="connsiteY1" fmla="*/ 20 h 4466722"/>
                <a:gd name="connsiteX2" fmla="*/ 9227024 w 9356333"/>
                <a:gd name="connsiteY2" fmla="*/ 692748 h 4466722"/>
                <a:gd name="connsiteX3" fmla="*/ 7270572 w 9356333"/>
                <a:gd name="connsiteY3" fmla="*/ 2182354 h 4466722"/>
                <a:gd name="connsiteX4" fmla="*/ 2161206 w 9356333"/>
                <a:gd name="connsiteY4" fmla="*/ 2410711 h 4466722"/>
                <a:gd name="connsiteX5" fmla="*/ 18369 w 9356333"/>
                <a:gd name="connsiteY5" fmla="*/ 3694566 h 4466722"/>
                <a:gd name="connsiteX6" fmla="*/ 3214151 w 9356333"/>
                <a:gd name="connsiteY6" fmla="*/ 4442711 h 4466722"/>
                <a:gd name="connsiteX7" fmla="*/ 9356333 w 9356333"/>
                <a:gd name="connsiteY7" fmla="*/ 4064020 h 4466722"/>
                <a:gd name="connsiteX0" fmla="*/ 489688 w 9338124"/>
                <a:gd name="connsiteY0" fmla="*/ 674275 h 4466722"/>
                <a:gd name="connsiteX1" fmla="*/ 3777833 w 9338124"/>
                <a:gd name="connsiteY1" fmla="*/ 20 h 4466722"/>
                <a:gd name="connsiteX2" fmla="*/ 9208815 w 9338124"/>
                <a:gd name="connsiteY2" fmla="*/ 692748 h 4466722"/>
                <a:gd name="connsiteX3" fmla="*/ 7252363 w 9338124"/>
                <a:gd name="connsiteY3" fmla="*/ 2182354 h 4466722"/>
                <a:gd name="connsiteX4" fmla="*/ 2142997 w 9338124"/>
                <a:gd name="connsiteY4" fmla="*/ 2410711 h 4466722"/>
                <a:gd name="connsiteX5" fmla="*/ 160 w 9338124"/>
                <a:gd name="connsiteY5" fmla="*/ 3694566 h 4466722"/>
                <a:gd name="connsiteX6" fmla="*/ 3195942 w 9338124"/>
                <a:gd name="connsiteY6" fmla="*/ 4442711 h 4466722"/>
                <a:gd name="connsiteX7" fmla="*/ 9338124 w 9338124"/>
                <a:gd name="connsiteY7" fmla="*/ 4064020 h 4466722"/>
                <a:gd name="connsiteX0" fmla="*/ 489688 w 9338124"/>
                <a:gd name="connsiteY0" fmla="*/ 674275 h 4466722"/>
                <a:gd name="connsiteX1" fmla="*/ 3777833 w 9338124"/>
                <a:gd name="connsiteY1" fmla="*/ 20 h 4466722"/>
                <a:gd name="connsiteX2" fmla="*/ 9208815 w 9338124"/>
                <a:gd name="connsiteY2" fmla="*/ 692748 h 4466722"/>
                <a:gd name="connsiteX3" fmla="*/ 7252363 w 9338124"/>
                <a:gd name="connsiteY3" fmla="*/ 2182354 h 4466722"/>
                <a:gd name="connsiteX4" fmla="*/ 2142997 w 9338124"/>
                <a:gd name="connsiteY4" fmla="*/ 2410711 h 4466722"/>
                <a:gd name="connsiteX5" fmla="*/ 160 w 9338124"/>
                <a:gd name="connsiteY5" fmla="*/ 3694566 h 4466722"/>
                <a:gd name="connsiteX6" fmla="*/ 3195942 w 9338124"/>
                <a:gd name="connsiteY6" fmla="*/ 4442711 h 4466722"/>
                <a:gd name="connsiteX7" fmla="*/ 9338124 w 9338124"/>
                <a:gd name="connsiteY7" fmla="*/ 4064020 h 4466722"/>
                <a:gd name="connsiteX0" fmla="*/ 489688 w 9348198"/>
                <a:gd name="connsiteY0" fmla="*/ 674275 h 4468953"/>
                <a:gd name="connsiteX1" fmla="*/ 3777833 w 9348198"/>
                <a:gd name="connsiteY1" fmla="*/ 20 h 4468953"/>
                <a:gd name="connsiteX2" fmla="*/ 9208815 w 9348198"/>
                <a:gd name="connsiteY2" fmla="*/ 692748 h 4468953"/>
                <a:gd name="connsiteX3" fmla="*/ 7252363 w 9348198"/>
                <a:gd name="connsiteY3" fmla="*/ 2182354 h 4468953"/>
                <a:gd name="connsiteX4" fmla="*/ 2142997 w 9348198"/>
                <a:gd name="connsiteY4" fmla="*/ 2410711 h 4468953"/>
                <a:gd name="connsiteX5" fmla="*/ 160 w 9348198"/>
                <a:gd name="connsiteY5" fmla="*/ 3694566 h 4468953"/>
                <a:gd name="connsiteX6" fmla="*/ 3195942 w 9348198"/>
                <a:gd name="connsiteY6" fmla="*/ 4442711 h 4468953"/>
                <a:gd name="connsiteX7" fmla="*/ 9348198 w 9348198"/>
                <a:gd name="connsiteY7" fmla="*/ 4074095 h 4468953"/>
                <a:gd name="connsiteX0" fmla="*/ 489688 w 9348198"/>
                <a:gd name="connsiteY0" fmla="*/ 674275 h 4447334"/>
                <a:gd name="connsiteX1" fmla="*/ 3777833 w 9348198"/>
                <a:gd name="connsiteY1" fmla="*/ 20 h 4447334"/>
                <a:gd name="connsiteX2" fmla="*/ 9208815 w 9348198"/>
                <a:gd name="connsiteY2" fmla="*/ 692748 h 4447334"/>
                <a:gd name="connsiteX3" fmla="*/ 7252363 w 9348198"/>
                <a:gd name="connsiteY3" fmla="*/ 2182354 h 4447334"/>
                <a:gd name="connsiteX4" fmla="*/ 2142997 w 9348198"/>
                <a:gd name="connsiteY4" fmla="*/ 2410711 h 4447334"/>
                <a:gd name="connsiteX5" fmla="*/ 160 w 9348198"/>
                <a:gd name="connsiteY5" fmla="*/ 3694566 h 4447334"/>
                <a:gd name="connsiteX6" fmla="*/ 3195942 w 9348198"/>
                <a:gd name="connsiteY6" fmla="*/ 4442711 h 4447334"/>
                <a:gd name="connsiteX7" fmla="*/ 9348198 w 9348198"/>
                <a:gd name="connsiteY7" fmla="*/ 4074095 h 4447334"/>
                <a:gd name="connsiteX0" fmla="*/ 489688 w 9348198"/>
                <a:gd name="connsiteY0" fmla="*/ 674275 h 4498232"/>
                <a:gd name="connsiteX1" fmla="*/ 3777833 w 9348198"/>
                <a:gd name="connsiteY1" fmla="*/ 20 h 4498232"/>
                <a:gd name="connsiteX2" fmla="*/ 9208815 w 9348198"/>
                <a:gd name="connsiteY2" fmla="*/ 692748 h 4498232"/>
                <a:gd name="connsiteX3" fmla="*/ 7252363 w 9348198"/>
                <a:gd name="connsiteY3" fmla="*/ 2182354 h 4498232"/>
                <a:gd name="connsiteX4" fmla="*/ 2142997 w 9348198"/>
                <a:gd name="connsiteY4" fmla="*/ 2410711 h 4498232"/>
                <a:gd name="connsiteX5" fmla="*/ 160 w 9348198"/>
                <a:gd name="connsiteY5" fmla="*/ 3694566 h 4498232"/>
                <a:gd name="connsiteX6" fmla="*/ 3195942 w 9348198"/>
                <a:gd name="connsiteY6" fmla="*/ 4442711 h 4498232"/>
                <a:gd name="connsiteX7" fmla="*/ 9348198 w 9348198"/>
                <a:gd name="connsiteY7" fmla="*/ 4074095 h 4498232"/>
                <a:gd name="connsiteX0" fmla="*/ 368795 w 9348198"/>
                <a:gd name="connsiteY0" fmla="*/ 307704 h 4534636"/>
                <a:gd name="connsiteX1" fmla="*/ 3777833 w 9348198"/>
                <a:gd name="connsiteY1" fmla="*/ 36424 h 4534636"/>
                <a:gd name="connsiteX2" fmla="*/ 9208815 w 9348198"/>
                <a:gd name="connsiteY2" fmla="*/ 729152 h 4534636"/>
                <a:gd name="connsiteX3" fmla="*/ 7252363 w 9348198"/>
                <a:gd name="connsiteY3" fmla="*/ 2218758 h 4534636"/>
                <a:gd name="connsiteX4" fmla="*/ 2142997 w 9348198"/>
                <a:gd name="connsiteY4" fmla="*/ 2447115 h 4534636"/>
                <a:gd name="connsiteX5" fmla="*/ 160 w 9348198"/>
                <a:gd name="connsiteY5" fmla="*/ 3730970 h 4534636"/>
                <a:gd name="connsiteX6" fmla="*/ 3195942 w 9348198"/>
                <a:gd name="connsiteY6" fmla="*/ 4479115 h 4534636"/>
                <a:gd name="connsiteX7" fmla="*/ 9348198 w 9348198"/>
                <a:gd name="connsiteY7" fmla="*/ 4110499 h 4534636"/>
                <a:gd name="connsiteX0" fmla="*/ 368795 w 9348198"/>
                <a:gd name="connsiteY0" fmla="*/ 281465 h 4508397"/>
                <a:gd name="connsiteX1" fmla="*/ 3777833 w 9348198"/>
                <a:gd name="connsiteY1" fmla="*/ 10185 h 4508397"/>
                <a:gd name="connsiteX2" fmla="*/ 9208815 w 9348198"/>
                <a:gd name="connsiteY2" fmla="*/ 702913 h 4508397"/>
                <a:gd name="connsiteX3" fmla="*/ 7252363 w 9348198"/>
                <a:gd name="connsiteY3" fmla="*/ 2192519 h 4508397"/>
                <a:gd name="connsiteX4" fmla="*/ 2142997 w 9348198"/>
                <a:gd name="connsiteY4" fmla="*/ 2420876 h 4508397"/>
                <a:gd name="connsiteX5" fmla="*/ 160 w 9348198"/>
                <a:gd name="connsiteY5" fmla="*/ 3704731 h 4508397"/>
                <a:gd name="connsiteX6" fmla="*/ 3195942 w 9348198"/>
                <a:gd name="connsiteY6" fmla="*/ 4452876 h 4508397"/>
                <a:gd name="connsiteX7" fmla="*/ 9348198 w 9348198"/>
                <a:gd name="connsiteY7" fmla="*/ 4084260 h 4508397"/>
                <a:gd name="connsiteX0" fmla="*/ 167308 w 9348198"/>
                <a:gd name="connsiteY0" fmla="*/ 7850 h 4657904"/>
                <a:gd name="connsiteX1" fmla="*/ 3777833 w 9348198"/>
                <a:gd name="connsiteY1" fmla="*/ 159692 h 4657904"/>
                <a:gd name="connsiteX2" fmla="*/ 9208815 w 9348198"/>
                <a:gd name="connsiteY2" fmla="*/ 852420 h 4657904"/>
                <a:gd name="connsiteX3" fmla="*/ 7252363 w 9348198"/>
                <a:gd name="connsiteY3" fmla="*/ 2342026 h 4657904"/>
                <a:gd name="connsiteX4" fmla="*/ 2142997 w 9348198"/>
                <a:gd name="connsiteY4" fmla="*/ 2570383 h 4657904"/>
                <a:gd name="connsiteX5" fmla="*/ 160 w 9348198"/>
                <a:gd name="connsiteY5" fmla="*/ 3854238 h 4657904"/>
                <a:gd name="connsiteX6" fmla="*/ 3195942 w 9348198"/>
                <a:gd name="connsiteY6" fmla="*/ 4602383 h 4657904"/>
                <a:gd name="connsiteX7" fmla="*/ 9348198 w 9348198"/>
                <a:gd name="connsiteY7" fmla="*/ 4233767 h 4657904"/>
                <a:gd name="connsiteX0" fmla="*/ 167308 w 9348198"/>
                <a:gd name="connsiteY0" fmla="*/ 0 h 4650054"/>
                <a:gd name="connsiteX1" fmla="*/ 3777833 w 9348198"/>
                <a:gd name="connsiteY1" fmla="*/ 151842 h 4650054"/>
                <a:gd name="connsiteX2" fmla="*/ 9208815 w 9348198"/>
                <a:gd name="connsiteY2" fmla="*/ 844570 h 4650054"/>
                <a:gd name="connsiteX3" fmla="*/ 7252363 w 9348198"/>
                <a:gd name="connsiteY3" fmla="*/ 2334176 h 4650054"/>
                <a:gd name="connsiteX4" fmla="*/ 2142997 w 9348198"/>
                <a:gd name="connsiteY4" fmla="*/ 2562533 h 4650054"/>
                <a:gd name="connsiteX5" fmla="*/ 160 w 9348198"/>
                <a:gd name="connsiteY5" fmla="*/ 3846388 h 4650054"/>
                <a:gd name="connsiteX6" fmla="*/ 3195942 w 9348198"/>
                <a:gd name="connsiteY6" fmla="*/ 4594533 h 4650054"/>
                <a:gd name="connsiteX7" fmla="*/ 9348198 w 9348198"/>
                <a:gd name="connsiteY7" fmla="*/ 4225917 h 4650054"/>
                <a:gd name="connsiteX0" fmla="*/ 167308 w 9348198"/>
                <a:gd name="connsiteY0" fmla="*/ 0 h 4650054"/>
                <a:gd name="connsiteX1" fmla="*/ 3777833 w 9348198"/>
                <a:gd name="connsiteY1" fmla="*/ 151842 h 4650054"/>
                <a:gd name="connsiteX2" fmla="*/ 9208815 w 9348198"/>
                <a:gd name="connsiteY2" fmla="*/ 844570 h 4650054"/>
                <a:gd name="connsiteX3" fmla="*/ 7252363 w 9348198"/>
                <a:gd name="connsiteY3" fmla="*/ 2334176 h 4650054"/>
                <a:gd name="connsiteX4" fmla="*/ 2142997 w 9348198"/>
                <a:gd name="connsiteY4" fmla="*/ 2562533 h 4650054"/>
                <a:gd name="connsiteX5" fmla="*/ 160 w 9348198"/>
                <a:gd name="connsiteY5" fmla="*/ 3846388 h 4650054"/>
                <a:gd name="connsiteX6" fmla="*/ 3195942 w 9348198"/>
                <a:gd name="connsiteY6" fmla="*/ 4594533 h 4650054"/>
                <a:gd name="connsiteX7" fmla="*/ 9348198 w 9348198"/>
                <a:gd name="connsiteY7" fmla="*/ 4225917 h 465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48198" h="4650054">
                  <a:moveTo>
                    <a:pt x="167308" y="0"/>
                  </a:moveTo>
                  <a:cubicBezTo>
                    <a:pt x="1104934" y="437059"/>
                    <a:pt x="2240692" y="222640"/>
                    <a:pt x="3777833" y="151842"/>
                  </a:cubicBezTo>
                  <a:cubicBezTo>
                    <a:pt x="5314974" y="81044"/>
                    <a:pt x="8760694" y="148394"/>
                    <a:pt x="9208815" y="844570"/>
                  </a:cubicBezTo>
                  <a:cubicBezTo>
                    <a:pt x="9656936" y="1540746"/>
                    <a:pt x="8419924" y="2078072"/>
                    <a:pt x="7252363" y="2334176"/>
                  </a:cubicBezTo>
                  <a:cubicBezTo>
                    <a:pt x="6084802" y="2590280"/>
                    <a:pt x="3351698" y="2391092"/>
                    <a:pt x="2142997" y="2562533"/>
                  </a:cubicBezTo>
                  <a:cubicBezTo>
                    <a:pt x="934296" y="2733974"/>
                    <a:pt x="-14141" y="3276010"/>
                    <a:pt x="160" y="3846388"/>
                  </a:cubicBezTo>
                  <a:cubicBezTo>
                    <a:pt x="14461" y="4416766"/>
                    <a:pt x="1637936" y="4531278"/>
                    <a:pt x="3195942" y="4594533"/>
                  </a:cubicBezTo>
                  <a:cubicBezTo>
                    <a:pt x="4753948" y="4657788"/>
                    <a:pt x="7728962" y="4773356"/>
                    <a:pt x="9348198" y="4225917"/>
                  </a:cubicBezTo>
                </a:path>
              </a:pathLst>
            </a:cu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 b="0"/>
            </a:p>
          </p:txBody>
        </p:sp>
        <p:grpSp>
          <p:nvGrpSpPr>
            <p:cNvPr id="192" name="Group 42"/>
            <p:cNvGrpSpPr>
              <a:grpSpLocks/>
            </p:cNvGrpSpPr>
            <p:nvPr/>
          </p:nvGrpSpPr>
          <p:grpSpPr bwMode="auto">
            <a:xfrm>
              <a:off x="7500548" y="4051073"/>
              <a:ext cx="1004438" cy="305060"/>
              <a:chOff x="297" y="1221"/>
              <a:chExt cx="2667" cy="810"/>
            </a:xfrm>
          </p:grpSpPr>
          <p:sp>
            <p:nvSpPr>
              <p:cNvPr id="193" name="Freeform 43"/>
              <p:cNvSpPr>
                <a:spLocks/>
              </p:cNvSpPr>
              <p:nvPr/>
            </p:nvSpPr>
            <p:spPr bwMode="auto">
              <a:xfrm>
                <a:off x="297" y="1221"/>
                <a:ext cx="2662" cy="805"/>
              </a:xfrm>
              <a:custGeom>
                <a:avLst/>
                <a:gdLst>
                  <a:gd name="T0" fmla="*/ 502 w 2910"/>
                  <a:gd name="T1" fmla="*/ 432 h 878"/>
                  <a:gd name="T2" fmla="*/ 545 w 2910"/>
                  <a:gd name="T3" fmla="*/ 432 h 878"/>
                  <a:gd name="T4" fmla="*/ 1106 w 2910"/>
                  <a:gd name="T5" fmla="*/ 488 h 878"/>
                  <a:gd name="T6" fmla="*/ 2180 w 2910"/>
                  <a:gd name="T7" fmla="*/ 75 h 878"/>
                  <a:gd name="T8" fmla="*/ 2389 w 2910"/>
                  <a:gd name="T9" fmla="*/ 33 h 878"/>
                  <a:gd name="T10" fmla="*/ 2574 w 2910"/>
                  <a:gd name="T11" fmla="*/ 0 h 878"/>
                  <a:gd name="T12" fmla="*/ 2705 w 2910"/>
                  <a:gd name="T13" fmla="*/ 41 h 878"/>
                  <a:gd name="T14" fmla="*/ 2811 w 2910"/>
                  <a:gd name="T15" fmla="*/ 84 h 878"/>
                  <a:gd name="T16" fmla="*/ 2882 w 2910"/>
                  <a:gd name="T17" fmla="*/ 118 h 878"/>
                  <a:gd name="T18" fmla="*/ 2909 w 2910"/>
                  <a:gd name="T19" fmla="*/ 165 h 878"/>
                  <a:gd name="T20" fmla="*/ 2884 w 2910"/>
                  <a:gd name="T21" fmla="*/ 219 h 878"/>
                  <a:gd name="T22" fmla="*/ 2804 w 2910"/>
                  <a:gd name="T23" fmla="*/ 272 h 878"/>
                  <a:gd name="T24" fmla="*/ 2493 w 2910"/>
                  <a:gd name="T25" fmla="*/ 373 h 878"/>
                  <a:gd name="T26" fmla="*/ 2475 w 2910"/>
                  <a:gd name="T27" fmla="*/ 406 h 878"/>
                  <a:gd name="T28" fmla="*/ 2461 w 2910"/>
                  <a:gd name="T29" fmla="*/ 382 h 878"/>
                  <a:gd name="T30" fmla="*/ 2006 w 2910"/>
                  <a:gd name="T31" fmla="*/ 536 h 878"/>
                  <a:gd name="T32" fmla="*/ 2074 w 2910"/>
                  <a:gd name="T33" fmla="*/ 825 h 878"/>
                  <a:gd name="T34" fmla="*/ 2059 w 2910"/>
                  <a:gd name="T35" fmla="*/ 841 h 878"/>
                  <a:gd name="T36" fmla="*/ 2030 w 2910"/>
                  <a:gd name="T37" fmla="*/ 846 h 878"/>
                  <a:gd name="T38" fmla="*/ 1809 w 2910"/>
                  <a:gd name="T39" fmla="*/ 798 h 878"/>
                  <a:gd name="T40" fmla="*/ 1749 w 2910"/>
                  <a:gd name="T41" fmla="*/ 777 h 878"/>
                  <a:gd name="T42" fmla="*/ 1728 w 2910"/>
                  <a:gd name="T43" fmla="*/ 789 h 878"/>
                  <a:gd name="T44" fmla="*/ 1653 w 2910"/>
                  <a:gd name="T45" fmla="*/ 762 h 878"/>
                  <a:gd name="T46" fmla="*/ 1625 w 2910"/>
                  <a:gd name="T47" fmla="*/ 749 h 878"/>
                  <a:gd name="T48" fmla="*/ 1592 w 2910"/>
                  <a:gd name="T49" fmla="*/ 754 h 878"/>
                  <a:gd name="T50" fmla="*/ 1554 w 2910"/>
                  <a:gd name="T51" fmla="*/ 740 h 878"/>
                  <a:gd name="T52" fmla="*/ 1239 w 2910"/>
                  <a:gd name="T53" fmla="*/ 767 h 878"/>
                  <a:gd name="T54" fmla="*/ 1042 w 2910"/>
                  <a:gd name="T55" fmla="*/ 835 h 878"/>
                  <a:gd name="T56" fmla="*/ 926 w 2910"/>
                  <a:gd name="T57" fmla="*/ 864 h 878"/>
                  <a:gd name="T58" fmla="*/ 835 w 2910"/>
                  <a:gd name="T59" fmla="*/ 857 h 878"/>
                  <a:gd name="T60" fmla="*/ 745 w 2910"/>
                  <a:gd name="T61" fmla="*/ 877 h 878"/>
                  <a:gd name="T62" fmla="*/ 660 w 2910"/>
                  <a:gd name="T63" fmla="*/ 865 h 878"/>
                  <a:gd name="T64" fmla="*/ 478 w 2910"/>
                  <a:gd name="T65" fmla="*/ 829 h 878"/>
                  <a:gd name="T66" fmla="*/ 461 w 2910"/>
                  <a:gd name="T67" fmla="*/ 810 h 878"/>
                  <a:gd name="T68" fmla="*/ 457 w 2910"/>
                  <a:gd name="T69" fmla="*/ 768 h 878"/>
                  <a:gd name="T70" fmla="*/ 455 w 2910"/>
                  <a:gd name="T71" fmla="*/ 748 h 878"/>
                  <a:gd name="T72" fmla="*/ 397 w 2910"/>
                  <a:gd name="T73" fmla="*/ 543 h 878"/>
                  <a:gd name="T74" fmla="*/ 353 w 2910"/>
                  <a:gd name="T75" fmla="*/ 537 h 878"/>
                  <a:gd name="T76" fmla="*/ 41 w 2910"/>
                  <a:gd name="T77" fmla="*/ 501 h 878"/>
                  <a:gd name="T78" fmla="*/ 131 w 2910"/>
                  <a:gd name="T79" fmla="*/ 458 h 878"/>
                  <a:gd name="T80" fmla="*/ 8 w 2910"/>
                  <a:gd name="T81" fmla="*/ 448 h 878"/>
                  <a:gd name="T82" fmla="*/ 0 w 2910"/>
                  <a:gd name="T83" fmla="*/ 445 h 878"/>
                  <a:gd name="T84" fmla="*/ 38 w 2910"/>
                  <a:gd name="T85" fmla="*/ 417 h 878"/>
                  <a:gd name="T86" fmla="*/ 619 w 2910"/>
                  <a:gd name="T87" fmla="*/ 558 h 878"/>
                  <a:gd name="T88" fmla="*/ 663 w 2910"/>
                  <a:gd name="T89" fmla="*/ 618 h 878"/>
                  <a:gd name="T90" fmla="*/ 67 w 2910"/>
                  <a:gd name="T91" fmla="*/ 413 h 878"/>
                  <a:gd name="T92" fmla="*/ 792 w 2910"/>
                  <a:gd name="T93" fmla="*/ 600 h 878"/>
                  <a:gd name="T94" fmla="*/ 753 w 2910"/>
                  <a:gd name="T95" fmla="*/ 586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910" h="878">
                    <a:moveTo>
                      <a:pt x="67" y="413"/>
                    </a:moveTo>
                    <a:lnTo>
                      <a:pt x="481" y="443"/>
                    </a:lnTo>
                    <a:lnTo>
                      <a:pt x="502" y="432"/>
                    </a:lnTo>
                    <a:lnTo>
                      <a:pt x="525" y="428"/>
                    </a:lnTo>
                    <a:lnTo>
                      <a:pt x="536" y="429"/>
                    </a:lnTo>
                    <a:lnTo>
                      <a:pt x="545" y="432"/>
                    </a:lnTo>
                    <a:lnTo>
                      <a:pt x="553" y="439"/>
                    </a:lnTo>
                    <a:lnTo>
                      <a:pt x="558" y="449"/>
                    </a:lnTo>
                    <a:lnTo>
                      <a:pt x="1106" y="488"/>
                    </a:lnTo>
                    <a:lnTo>
                      <a:pt x="2182" y="105"/>
                    </a:lnTo>
                    <a:lnTo>
                      <a:pt x="2167" y="80"/>
                    </a:lnTo>
                    <a:lnTo>
                      <a:pt x="2180" y="75"/>
                    </a:lnTo>
                    <a:lnTo>
                      <a:pt x="2203" y="98"/>
                    </a:lnTo>
                    <a:lnTo>
                      <a:pt x="2313" y="59"/>
                    </a:lnTo>
                    <a:lnTo>
                      <a:pt x="2389" y="33"/>
                    </a:lnTo>
                    <a:lnTo>
                      <a:pt x="2458" y="15"/>
                    </a:lnTo>
                    <a:lnTo>
                      <a:pt x="2519" y="4"/>
                    </a:lnTo>
                    <a:lnTo>
                      <a:pt x="2574" y="0"/>
                    </a:lnTo>
                    <a:lnTo>
                      <a:pt x="2623" y="5"/>
                    </a:lnTo>
                    <a:lnTo>
                      <a:pt x="2666" y="19"/>
                    </a:lnTo>
                    <a:lnTo>
                      <a:pt x="2705" y="41"/>
                    </a:lnTo>
                    <a:lnTo>
                      <a:pt x="2740" y="73"/>
                    </a:lnTo>
                    <a:lnTo>
                      <a:pt x="2777" y="76"/>
                    </a:lnTo>
                    <a:lnTo>
                      <a:pt x="2811" y="84"/>
                    </a:lnTo>
                    <a:lnTo>
                      <a:pt x="2839" y="93"/>
                    </a:lnTo>
                    <a:lnTo>
                      <a:pt x="2863" y="105"/>
                    </a:lnTo>
                    <a:lnTo>
                      <a:pt x="2882" y="118"/>
                    </a:lnTo>
                    <a:lnTo>
                      <a:pt x="2897" y="132"/>
                    </a:lnTo>
                    <a:lnTo>
                      <a:pt x="2905" y="148"/>
                    </a:lnTo>
                    <a:lnTo>
                      <a:pt x="2909" y="165"/>
                    </a:lnTo>
                    <a:lnTo>
                      <a:pt x="2906" y="183"/>
                    </a:lnTo>
                    <a:lnTo>
                      <a:pt x="2898" y="201"/>
                    </a:lnTo>
                    <a:lnTo>
                      <a:pt x="2884" y="219"/>
                    </a:lnTo>
                    <a:lnTo>
                      <a:pt x="2864" y="236"/>
                    </a:lnTo>
                    <a:lnTo>
                      <a:pt x="2837" y="255"/>
                    </a:lnTo>
                    <a:lnTo>
                      <a:pt x="2804" y="272"/>
                    </a:lnTo>
                    <a:lnTo>
                      <a:pt x="2764" y="289"/>
                    </a:lnTo>
                    <a:lnTo>
                      <a:pt x="2717" y="305"/>
                    </a:lnTo>
                    <a:lnTo>
                      <a:pt x="2493" y="373"/>
                    </a:lnTo>
                    <a:lnTo>
                      <a:pt x="2485" y="394"/>
                    </a:lnTo>
                    <a:lnTo>
                      <a:pt x="2481" y="401"/>
                    </a:lnTo>
                    <a:lnTo>
                      <a:pt x="2475" y="406"/>
                    </a:lnTo>
                    <a:lnTo>
                      <a:pt x="2439" y="411"/>
                    </a:lnTo>
                    <a:lnTo>
                      <a:pt x="2458" y="402"/>
                    </a:lnTo>
                    <a:lnTo>
                      <a:pt x="2461" y="382"/>
                    </a:lnTo>
                    <a:lnTo>
                      <a:pt x="2031" y="513"/>
                    </a:lnTo>
                    <a:lnTo>
                      <a:pt x="2018" y="532"/>
                    </a:lnTo>
                    <a:lnTo>
                      <a:pt x="2006" y="536"/>
                    </a:lnTo>
                    <a:lnTo>
                      <a:pt x="2010" y="519"/>
                    </a:lnTo>
                    <a:lnTo>
                      <a:pt x="1737" y="602"/>
                    </a:lnTo>
                    <a:lnTo>
                      <a:pt x="2074" y="825"/>
                    </a:lnTo>
                    <a:lnTo>
                      <a:pt x="2076" y="829"/>
                    </a:lnTo>
                    <a:lnTo>
                      <a:pt x="2072" y="834"/>
                    </a:lnTo>
                    <a:lnTo>
                      <a:pt x="2059" y="841"/>
                    </a:lnTo>
                    <a:lnTo>
                      <a:pt x="2032" y="849"/>
                    </a:lnTo>
                    <a:lnTo>
                      <a:pt x="2026" y="849"/>
                    </a:lnTo>
                    <a:lnTo>
                      <a:pt x="2030" y="846"/>
                    </a:lnTo>
                    <a:lnTo>
                      <a:pt x="1981" y="828"/>
                    </a:lnTo>
                    <a:lnTo>
                      <a:pt x="1817" y="793"/>
                    </a:lnTo>
                    <a:lnTo>
                      <a:pt x="1809" y="798"/>
                    </a:lnTo>
                    <a:lnTo>
                      <a:pt x="1802" y="800"/>
                    </a:lnTo>
                    <a:lnTo>
                      <a:pt x="1799" y="789"/>
                    </a:lnTo>
                    <a:lnTo>
                      <a:pt x="1749" y="777"/>
                    </a:lnTo>
                    <a:lnTo>
                      <a:pt x="1745" y="783"/>
                    </a:lnTo>
                    <a:lnTo>
                      <a:pt x="1738" y="787"/>
                    </a:lnTo>
                    <a:lnTo>
                      <a:pt x="1728" y="789"/>
                    </a:lnTo>
                    <a:lnTo>
                      <a:pt x="1723" y="771"/>
                    </a:lnTo>
                    <a:lnTo>
                      <a:pt x="1658" y="757"/>
                    </a:lnTo>
                    <a:lnTo>
                      <a:pt x="1653" y="762"/>
                    </a:lnTo>
                    <a:lnTo>
                      <a:pt x="1645" y="766"/>
                    </a:lnTo>
                    <a:lnTo>
                      <a:pt x="1632" y="770"/>
                    </a:lnTo>
                    <a:lnTo>
                      <a:pt x="1625" y="749"/>
                    </a:lnTo>
                    <a:lnTo>
                      <a:pt x="1607" y="745"/>
                    </a:lnTo>
                    <a:lnTo>
                      <a:pt x="1599" y="745"/>
                    </a:lnTo>
                    <a:lnTo>
                      <a:pt x="1592" y="754"/>
                    </a:lnTo>
                    <a:lnTo>
                      <a:pt x="1580" y="760"/>
                    </a:lnTo>
                    <a:lnTo>
                      <a:pt x="1564" y="765"/>
                    </a:lnTo>
                    <a:lnTo>
                      <a:pt x="1554" y="740"/>
                    </a:lnTo>
                    <a:lnTo>
                      <a:pt x="1432" y="730"/>
                    </a:lnTo>
                    <a:lnTo>
                      <a:pt x="1336" y="753"/>
                    </a:lnTo>
                    <a:lnTo>
                      <a:pt x="1239" y="767"/>
                    </a:lnTo>
                    <a:lnTo>
                      <a:pt x="1184" y="784"/>
                    </a:lnTo>
                    <a:lnTo>
                      <a:pt x="1138" y="794"/>
                    </a:lnTo>
                    <a:lnTo>
                      <a:pt x="1042" y="835"/>
                    </a:lnTo>
                    <a:lnTo>
                      <a:pt x="1000" y="849"/>
                    </a:lnTo>
                    <a:lnTo>
                      <a:pt x="961" y="859"/>
                    </a:lnTo>
                    <a:lnTo>
                      <a:pt x="926" y="864"/>
                    </a:lnTo>
                    <a:lnTo>
                      <a:pt x="893" y="865"/>
                    </a:lnTo>
                    <a:lnTo>
                      <a:pt x="862" y="863"/>
                    </a:lnTo>
                    <a:lnTo>
                      <a:pt x="835" y="857"/>
                    </a:lnTo>
                    <a:lnTo>
                      <a:pt x="754" y="864"/>
                    </a:lnTo>
                    <a:lnTo>
                      <a:pt x="752" y="873"/>
                    </a:lnTo>
                    <a:lnTo>
                      <a:pt x="745" y="877"/>
                    </a:lnTo>
                    <a:lnTo>
                      <a:pt x="737" y="875"/>
                    </a:lnTo>
                    <a:lnTo>
                      <a:pt x="730" y="866"/>
                    </a:lnTo>
                    <a:lnTo>
                      <a:pt x="660" y="865"/>
                    </a:lnTo>
                    <a:lnTo>
                      <a:pt x="594" y="858"/>
                    </a:lnTo>
                    <a:lnTo>
                      <a:pt x="533" y="846"/>
                    </a:lnTo>
                    <a:lnTo>
                      <a:pt x="478" y="829"/>
                    </a:lnTo>
                    <a:lnTo>
                      <a:pt x="463" y="823"/>
                    </a:lnTo>
                    <a:lnTo>
                      <a:pt x="457" y="817"/>
                    </a:lnTo>
                    <a:lnTo>
                      <a:pt x="461" y="810"/>
                    </a:lnTo>
                    <a:lnTo>
                      <a:pt x="473" y="801"/>
                    </a:lnTo>
                    <a:lnTo>
                      <a:pt x="464" y="786"/>
                    </a:lnTo>
                    <a:lnTo>
                      <a:pt x="457" y="768"/>
                    </a:lnTo>
                    <a:lnTo>
                      <a:pt x="431" y="773"/>
                    </a:lnTo>
                    <a:lnTo>
                      <a:pt x="442" y="759"/>
                    </a:lnTo>
                    <a:lnTo>
                      <a:pt x="455" y="748"/>
                    </a:lnTo>
                    <a:lnTo>
                      <a:pt x="458" y="738"/>
                    </a:lnTo>
                    <a:lnTo>
                      <a:pt x="474" y="727"/>
                    </a:lnTo>
                    <a:lnTo>
                      <a:pt x="397" y="543"/>
                    </a:lnTo>
                    <a:lnTo>
                      <a:pt x="372" y="546"/>
                    </a:lnTo>
                    <a:lnTo>
                      <a:pt x="358" y="543"/>
                    </a:lnTo>
                    <a:lnTo>
                      <a:pt x="353" y="537"/>
                    </a:lnTo>
                    <a:lnTo>
                      <a:pt x="356" y="529"/>
                    </a:lnTo>
                    <a:lnTo>
                      <a:pt x="4" y="521"/>
                    </a:lnTo>
                    <a:lnTo>
                      <a:pt x="41" y="501"/>
                    </a:lnTo>
                    <a:lnTo>
                      <a:pt x="59" y="497"/>
                    </a:lnTo>
                    <a:lnTo>
                      <a:pt x="261" y="485"/>
                    </a:lnTo>
                    <a:lnTo>
                      <a:pt x="131" y="458"/>
                    </a:lnTo>
                    <a:lnTo>
                      <a:pt x="71" y="454"/>
                    </a:lnTo>
                    <a:lnTo>
                      <a:pt x="12" y="445"/>
                    </a:lnTo>
                    <a:lnTo>
                      <a:pt x="8" y="448"/>
                    </a:lnTo>
                    <a:lnTo>
                      <a:pt x="5" y="450"/>
                    </a:lnTo>
                    <a:lnTo>
                      <a:pt x="1" y="448"/>
                    </a:lnTo>
                    <a:lnTo>
                      <a:pt x="0" y="445"/>
                    </a:lnTo>
                    <a:lnTo>
                      <a:pt x="2" y="441"/>
                    </a:lnTo>
                    <a:lnTo>
                      <a:pt x="22" y="426"/>
                    </a:lnTo>
                    <a:lnTo>
                      <a:pt x="38" y="417"/>
                    </a:lnTo>
                    <a:lnTo>
                      <a:pt x="52" y="413"/>
                    </a:lnTo>
                    <a:lnTo>
                      <a:pt x="67" y="413"/>
                    </a:lnTo>
                    <a:lnTo>
                      <a:pt x="619" y="558"/>
                    </a:lnTo>
                    <a:lnTo>
                      <a:pt x="718" y="579"/>
                    </a:lnTo>
                    <a:lnTo>
                      <a:pt x="722" y="594"/>
                    </a:lnTo>
                    <a:lnTo>
                      <a:pt x="663" y="618"/>
                    </a:lnTo>
                    <a:lnTo>
                      <a:pt x="636" y="587"/>
                    </a:lnTo>
                    <a:lnTo>
                      <a:pt x="619" y="558"/>
                    </a:lnTo>
                    <a:lnTo>
                      <a:pt x="67" y="413"/>
                    </a:lnTo>
                    <a:lnTo>
                      <a:pt x="753" y="586"/>
                    </a:lnTo>
                    <a:lnTo>
                      <a:pt x="803" y="596"/>
                    </a:lnTo>
                    <a:lnTo>
                      <a:pt x="792" y="600"/>
                    </a:lnTo>
                    <a:lnTo>
                      <a:pt x="773" y="591"/>
                    </a:lnTo>
                    <a:lnTo>
                      <a:pt x="752" y="588"/>
                    </a:lnTo>
                    <a:lnTo>
                      <a:pt x="753" y="586"/>
                    </a:lnTo>
                    <a:lnTo>
                      <a:pt x="67" y="413"/>
                    </a:lnTo>
                  </a:path>
                </a:pathLst>
              </a:custGeom>
              <a:solidFill>
                <a:srgbClr val="00FFFF"/>
              </a:solidFill>
              <a:ln w="3175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194" name="Freeform 44"/>
              <p:cNvSpPr>
                <a:spLocks/>
              </p:cNvSpPr>
              <p:nvPr/>
            </p:nvSpPr>
            <p:spPr bwMode="auto">
              <a:xfrm>
                <a:off x="297" y="1221"/>
                <a:ext cx="2667" cy="810"/>
              </a:xfrm>
              <a:custGeom>
                <a:avLst/>
                <a:gdLst>
                  <a:gd name="T0" fmla="*/ 503 w 2916"/>
                  <a:gd name="T1" fmla="*/ 435 h 884"/>
                  <a:gd name="T2" fmla="*/ 546 w 2916"/>
                  <a:gd name="T3" fmla="*/ 435 h 884"/>
                  <a:gd name="T4" fmla="*/ 1108 w 2916"/>
                  <a:gd name="T5" fmla="*/ 491 h 884"/>
                  <a:gd name="T6" fmla="*/ 2184 w 2916"/>
                  <a:gd name="T7" fmla="*/ 76 h 884"/>
                  <a:gd name="T8" fmla="*/ 2394 w 2916"/>
                  <a:gd name="T9" fmla="*/ 33 h 884"/>
                  <a:gd name="T10" fmla="*/ 2579 w 2916"/>
                  <a:gd name="T11" fmla="*/ 0 h 884"/>
                  <a:gd name="T12" fmla="*/ 2711 w 2916"/>
                  <a:gd name="T13" fmla="*/ 41 h 884"/>
                  <a:gd name="T14" fmla="*/ 2817 w 2916"/>
                  <a:gd name="T15" fmla="*/ 85 h 884"/>
                  <a:gd name="T16" fmla="*/ 2888 w 2916"/>
                  <a:gd name="T17" fmla="*/ 119 h 884"/>
                  <a:gd name="T18" fmla="*/ 2915 w 2916"/>
                  <a:gd name="T19" fmla="*/ 166 h 884"/>
                  <a:gd name="T20" fmla="*/ 2890 w 2916"/>
                  <a:gd name="T21" fmla="*/ 220 h 884"/>
                  <a:gd name="T22" fmla="*/ 2810 w 2916"/>
                  <a:gd name="T23" fmla="*/ 274 h 884"/>
                  <a:gd name="T24" fmla="*/ 2498 w 2916"/>
                  <a:gd name="T25" fmla="*/ 376 h 884"/>
                  <a:gd name="T26" fmla="*/ 2480 w 2916"/>
                  <a:gd name="T27" fmla="*/ 409 h 884"/>
                  <a:gd name="T28" fmla="*/ 2466 w 2916"/>
                  <a:gd name="T29" fmla="*/ 385 h 884"/>
                  <a:gd name="T30" fmla="*/ 2010 w 2916"/>
                  <a:gd name="T31" fmla="*/ 540 h 884"/>
                  <a:gd name="T32" fmla="*/ 2078 w 2916"/>
                  <a:gd name="T33" fmla="*/ 831 h 884"/>
                  <a:gd name="T34" fmla="*/ 2063 w 2916"/>
                  <a:gd name="T35" fmla="*/ 847 h 884"/>
                  <a:gd name="T36" fmla="*/ 2034 w 2916"/>
                  <a:gd name="T37" fmla="*/ 852 h 884"/>
                  <a:gd name="T38" fmla="*/ 1813 w 2916"/>
                  <a:gd name="T39" fmla="*/ 803 h 884"/>
                  <a:gd name="T40" fmla="*/ 1753 w 2916"/>
                  <a:gd name="T41" fmla="*/ 782 h 884"/>
                  <a:gd name="T42" fmla="*/ 1732 w 2916"/>
                  <a:gd name="T43" fmla="*/ 794 h 884"/>
                  <a:gd name="T44" fmla="*/ 1656 w 2916"/>
                  <a:gd name="T45" fmla="*/ 767 h 884"/>
                  <a:gd name="T46" fmla="*/ 1628 w 2916"/>
                  <a:gd name="T47" fmla="*/ 754 h 884"/>
                  <a:gd name="T48" fmla="*/ 1595 w 2916"/>
                  <a:gd name="T49" fmla="*/ 759 h 884"/>
                  <a:gd name="T50" fmla="*/ 1557 w 2916"/>
                  <a:gd name="T51" fmla="*/ 745 h 884"/>
                  <a:gd name="T52" fmla="*/ 1242 w 2916"/>
                  <a:gd name="T53" fmla="*/ 772 h 884"/>
                  <a:gd name="T54" fmla="*/ 1044 w 2916"/>
                  <a:gd name="T55" fmla="*/ 841 h 884"/>
                  <a:gd name="T56" fmla="*/ 928 w 2916"/>
                  <a:gd name="T57" fmla="*/ 870 h 884"/>
                  <a:gd name="T58" fmla="*/ 837 w 2916"/>
                  <a:gd name="T59" fmla="*/ 863 h 884"/>
                  <a:gd name="T60" fmla="*/ 747 w 2916"/>
                  <a:gd name="T61" fmla="*/ 883 h 884"/>
                  <a:gd name="T62" fmla="*/ 661 w 2916"/>
                  <a:gd name="T63" fmla="*/ 871 h 884"/>
                  <a:gd name="T64" fmla="*/ 479 w 2916"/>
                  <a:gd name="T65" fmla="*/ 835 h 884"/>
                  <a:gd name="T66" fmla="*/ 462 w 2916"/>
                  <a:gd name="T67" fmla="*/ 816 h 884"/>
                  <a:gd name="T68" fmla="*/ 458 w 2916"/>
                  <a:gd name="T69" fmla="*/ 773 h 884"/>
                  <a:gd name="T70" fmla="*/ 456 w 2916"/>
                  <a:gd name="T71" fmla="*/ 753 h 884"/>
                  <a:gd name="T72" fmla="*/ 398 w 2916"/>
                  <a:gd name="T73" fmla="*/ 547 h 884"/>
                  <a:gd name="T74" fmla="*/ 354 w 2916"/>
                  <a:gd name="T75" fmla="*/ 541 h 884"/>
                  <a:gd name="T76" fmla="*/ 41 w 2916"/>
                  <a:gd name="T77" fmla="*/ 504 h 884"/>
                  <a:gd name="T78" fmla="*/ 131 w 2916"/>
                  <a:gd name="T79" fmla="*/ 461 h 884"/>
                  <a:gd name="T80" fmla="*/ 8 w 2916"/>
                  <a:gd name="T81" fmla="*/ 451 h 884"/>
                  <a:gd name="T82" fmla="*/ 0 w 2916"/>
                  <a:gd name="T83" fmla="*/ 448 h 884"/>
                  <a:gd name="T84" fmla="*/ 38 w 2916"/>
                  <a:gd name="T85" fmla="*/ 420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916" h="884">
                    <a:moveTo>
                      <a:pt x="67" y="416"/>
                    </a:moveTo>
                    <a:lnTo>
                      <a:pt x="482" y="446"/>
                    </a:lnTo>
                    <a:lnTo>
                      <a:pt x="503" y="435"/>
                    </a:lnTo>
                    <a:lnTo>
                      <a:pt x="526" y="431"/>
                    </a:lnTo>
                    <a:lnTo>
                      <a:pt x="537" y="432"/>
                    </a:lnTo>
                    <a:lnTo>
                      <a:pt x="546" y="435"/>
                    </a:lnTo>
                    <a:lnTo>
                      <a:pt x="554" y="442"/>
                    </a:lnTo>
                    <a:lnTo>
                      <a:pt x="559" y="452"/>
                    </a:lnTo>
                    <a:lnTo>
                      <a:pt x="1108" y="491"/>
                    </a:lnTo>
                    <a:lnTo>
                      <a:pt x="2187" y="106"/>
                    </a:lnTo>
                    <a:lnTo>
                      <a:pt x="2171" y="81"/>
                    </a:lnTo>
                    <a:lnTo>
                      <a:pt x="2184" y="76"/>
                    </a:lnTo>
                    <a:lnTo>
                      <a:pt x="2208" y="99"/>
                    </a:lnTo>
                    <a:lnTo>
                      <a:pt x="2318" y="59"/>
                    </a:lnTo>
                    <a:lnTo>
                      <a:pt x="2394" y="33"/>
                    </a:lnTo>
                    <a:lnTo>
                      <a:pt x="2463" y="15"/>
                    </a:lnTo>
                    <a:lnTo>
                      <a:pt x="2524" y="4"/>
                    </a:lnTo>
                    <a:lnTo>
                      <a:pt x="2579" y="0"/>
                    </a:lnTo>
                    <a:lnTo>
                      <a:pt x="2628" y="5"/>
                    </a:lnTo>
                    <a:lnTo>
                      <a:pt x="2671" y="19"/>
                    </a:lnTo>
                    <a:lnTo>
                      <a:pt x="2711" y="41"/>
                    </a:lnTo>
                    <a:lnTo>
                      <a:pt x="2746" y="73"/>
                    </a:lnTo>
                    <a:lnTo>
                      <a:pt x="2783" y="77"/>
                    </a:lnTo>
                    <a:lnTo>
                      <a:pt x="2817" y="85"/>
                    </a:lnTo>
                    <a:lnTo>
                      <a:pt x="2845" y="94"/>
                    </a:lnTo>
                    <a:lnTo>
                      <a:pt x="2869" y="106"/>
                    </a:lnTo>
                    <a:lnTo>
                      <a:pt x="2888" y="119"/>
                    </a:lnTo>
                    <a:lnTo>
                      <a:pt x="2903" y="133"/>
                    </a:lnTo>
                    <a:lnTo>
                      <a:pt x="2911" y="149"/>
                    </a:lnTo>
                    <a:lnTo>
                      <a:pt x="2915" y="166"/>
                    </a:lnTo>
                    <a:lnTo>
                      <a:pt x="2912" y="184"/>
                    </a:lnTo>
                    <a:lnTo>
                      <a:pt x="2904" y="202"/>
                    </a:lnTo>
                    <a:lnTo>
                      <a:pt x="2890" y="220"/>
                    </a:lnTo>
                    <a:lnTo>
                      <a:pt x="2870" y="238"/>
                    </a:lnTo>
                    <a:lnTo>
                      <a:pt x="2843" y="257"/>
                    </a:lnTo>
                    <a:lnTo>
                      <a:pt x="2810" y="274"/>
                    </a:lnTo>
                    <a:lnTo>
                      <a:pt x="2770" y="291"/>
                    </a:lnTo>
                    <a:lnTo>
                      <a:pt x="2723" y="307"/>
                    </a:lnTo>
                    <a:lnTo>
                      <a:pt x="2498" y="376"/>
                    </a:lnTo>
                    <a:lnTo>
                      <a:pt x="2490" y="397"/>
                    </a:lnTo>
                    <a:lnTo>
                      <a:pt x="2486" y="404"/>
                    </a:lnTo>
                    <a:lnTo>
                      <a:pt x="2480" y="409"/>
                    </a:lnTo>
                    <a:lnTo>
                      <a:pt x="2444" y="414"/>
                    </a:lnTo>
                    <a:lnTo>
                      <a:pt x="2463" y="405"/>
                    </a:lnTo>
                    <a:lnTo>
                      <a:pt x="2466" y="385"/>
                    </a:lnTo>
                    <a:lnTo>
                      <a:pt x="2035" y="517"/>
                    </a:lnTo>
                    <a:lnTo>
                      <a:pt x="2022" y="536"/>
                    </a:lnTo>
                    <a:lnTo>
                      <a:pt x="2010" y="540"/>
                    </a:lnTo>
                    <a:lnTo>
                      <a:pt x="2014" y="523"/>
                    </a:lnTo>
                    <a:lnTo>
                      <a:pt x="1741" y="606"/>
                    </a:lnTo>
                    <a:lnTo>
                      <a:pt x="2078" y="831"/>
                    </a:lnTo>
                    <a:lnTo>
                      <a:pt x="2080" y="835"/>
                    </a:lnTo>
                    <a:lnTo>
                      <a:pt x="2076" y="840"/>
                    </a:lnTo>
                    <a:lnTo>
                      <a:pt x="2063" y="847"/>
                    </a:lnTo>
                    <a:lnTo>
                      <a:pt x="2036" y="855"/>
                    </a:lnTo>
                    <a:lnTo>
                      <a:pt x="2030" y="855"/>
                    </a:lnTo>
                    <a:lnTo>
                      <a:pt x="2034" y="852"/>
                    </a:lnTo>
                    <a:lnTo>
                      <a:pt x="1985" y="834"/>
                    </a:lnTo>
                    <a:lnTo>
                      <a:pt x="1821" y="798"/>
                    </a:lnTo>
                    <a:lnTo>
                      <a:pt x="1813" y="803"/>
                    </a:lnTo>
                    <a:lnTo>
                      <a:pt x="1806" y="805"/>
                    </a:lnTo>
                    <a:lnTo>
                      <a:pt x="1803" y="794"/>
                    </a:lnTo>
                    <a:lnTo>
                      <a:pt x="1753" y="782"/>
                    </a:lnTo>
                    <a:lnTo>
                      <a:pt x="1749" y="788"/>
                    </a:lnTo>
                    <a:lnTo>
                      <a:pt x="1742" y="792"/>
                    </a:lnTo>
                    <a:lnTo>
                      <a:pt x="1732" y="794"/>
                    </a:lnTo>
                    <a:lnTo>
                      <a:pt x="1727" y="776"/>
                    </a:lnTo>
                    <a:lnTo>
                      <a:pt x="1661" y="762"/>
                    </a:lnTo>
                    <a:lnTo>
                      <a:pt x="1656" y="767"/>
                    </a:lnTo>
                    <a:lnTo>
                      <a:pt x="1648" y="771"/>
                    </a:lnTo>
                    <a:lnTo>
                      <a:pt x="1635" y="775"/>
                    </a:lnTo>
                    <a:lnTo>
                      <a:pt x="1628" y="754"/>
                    </a:lnTo>
                    <a:lnTo>
                      <a:pt x="1610" y="750"/>
                    </a:lnTo>
                    <a:lnTo>
                      <a:pt x="1602" y="750"/>
                    </a:lnTo>
                    <a:lnTo>
                      <a:pt x="1595" y="759"/>
                    </a:lnTo>
                    <a:lnTo>
                      <a:pt x="1583" y="765"/>
                    </a:lnTo>
                    <a:lnTo>
                      <a:pt x="1567" y="770"/>
                    </a:lnTo>
                    <a:lnTo>
                      <a:pt x="1557" y="745"/>
                    </a:lnTo>
                    <a:lnTo>
                      <a:pt x="1435" y="735"/>
                    </a:lnTo>
                    <a:lnTo>
                      <a:pt x="1339" y="758"/>
                    </a:lnTo>
                    <a:lnTo>
                      <a:pt x="1242" y="772"/>
                    </a:lnTo>
                    <a:lnTo>
                      <a:pt x="1186" y="789"/>
                    </a:lnTo>
                    <a:lnTo>
                      <a:pt x="1140" y="799"/>
                    </a:lnTo>
                    <a:lnTo>
                      <a:pt x="1044" y="841"/>
                    </a:lnTo>
                    <a:lnTo>
                      <a:pt x="1002" y="855"/>
                    </a:lnTo>
                    <a:lnTo>
                      <a:pt x="963" y="865"/>
                    </a:lnTo>
                    <a:lnTo>
                      <a:pt x="928" y="870"/>
                    </a:lnTo>
                    <a:lnTo>
                      <a:pt x="895" y="871"/>
                    </a:lnTo>
                    <a:lnTo>
                      <a:pt x="864" y="869"/>
                    </a:lnTo>
                    <a:lnTo>
                      <a:pt x="837" y="863"/>
                    </a:lnTo>
                    <a:lnTo>
                      <a:pt x="756" y="870"/>
                    </a:lnTo>
                    <a:lnTo>
                      <a:pt x="754" y="879"/>
                    </a:lnTo>
                    <a:lnTo>
                      <a:pt x="747" y="883"/>
                    </a:lnTo>
                    <a:lnTo>
                      <a:pt x="739" y="881"/>
                    </a:lnTo>
                    <a:lnTo>
                      <a:pt x="732" y="872"/>
                    </a:lnTo>
                    <a:lnTo>
                      <a:pt x="661" y="871"/>
                    </a:lnTo>
                    <a:lnTo>
                      <a:pt x="595" y="864"/>
                    </a:lnTo>
                    <a:lnTo>
                      <a:pt x="534" y="852"/>
                    </a:lnTo>
                    <a:lnTo>
                      <a:pt x="479" y="835"/>
                    </a:lnTo>
                    <a:lnTo>
                      <a:pt x="464" y="829"/>
                    </a:lnTo>
                    <a:lnTo>
                      <a:pt x="458" y="823"/>
                    </a:lnTo>
                    <a:lnTo>
                      <a:pt x="462" y="816"/>
                    </a:lnTo>
                    <a:lnTo>
                      <a:pt x="474" y="806"/>
                    </a:lnTo>
                    <a:lnTo>
                      <a:pt x="465" y="791"/>
                    </a:lnTo>
                    <a:lnTo>
                      <a:pt x="458" y="773"/>
                    </a:lnTo>
                    <a:lnTo>
                      <a:pt x="432" y="778"/>
                    </a:lnTo>
                    <a:lnTo>
                      <a:pt x="443" y="764"/>
                    </a:lnTo>
                    <a:lnTo>
                      <a:pt x="456" y="753"/>
                    </a:lnTo>
                    <a:lnTo>
                      <a:pt x="459" y="743"/>
                    </a:lnTo>
                    <a:lnTo>
                      <a:pt x="475" y="732"/>
                    </a:lnTo>
                    <a:lnTo>
                      <a:pt x="398" y="547"/>
                    </a:lnTo>
                    <a:lnTo>
                      <a:pt x="373" y="550"/>
                    </a:lnTo>
                    <a:lnTo>
                      <a:pt x="359" y="547"/>
                    </a:lnTo>
                    <a:lnTo>
                      <a:pt x="354" y="541"/>
                    </a:lnTo>
                    <a:lnTo>
                      <a:pt x="357" y="533"/>
                    </a:lnTo>
                    <a:lnTo>
                      <a:pt x="4" y="525"/>
                    </a:lnTo>
                    <a:lnTo>
                      <a:pt x="41" y="504"/>
                    </a:lnTo>
                    <a:lnTo>
                      <a:pt x="59" y="500"/>
                    </a:lnTo>
                    <a:lnTo>
                      <a:pt x="262" y="488"/>
                    </a:lnTo>
                    <a:lnTo>
                      <a:pt x="131" y="461"/>
                    </a:lnTo>
                    <a:lnTo>
                      <a:pt x="71" y="457"/>
                    </a:lnTo>
                    <a:lnTo>
                      <a:pt x="12" y="448"/>
                    </a:lnTo>
                    <a:lnTo>
                      <a:pt x="8" y="451"/>
                    </a:lnTo>
                    <a:lnTo>
                      <a:pt x="5" y="453"/>
                    </a:lnTo>
                    <a:lnTo>
                      <a:pt x="1" y="451"/>
                    </a:lnTo>
                    <a:lnTo>
                      <a:pt x="0" y="448"/>
                    </a:lnTo>
                    <a:lnTo>
                      <a:pt x="2" y="444"/>
                    </a:lnTo>
                    <a:lnTo>
                      <a:pt x="22" y="429"/>
                    </a:lnTo>
                    <a:lnTo>
                      <a:pt x="38" y="420"/>
                    </a:lnTo>
                    <a:lnTo>
                      <a:pt x="52" y="416"/>
                    </a:lnTo>
                    <a:lnTo>
                      <a:pt x="67" y="416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195" name="Freeform 45"/>
              <p:cNvSpPr>
                <a:spLocks/>
              </p:cNvSpPr>
              <p:nvPr/>
            </p:nvSpPr>
            <p:spPr bwMode="auto">
              <a:xfrm>
                <a:off x="864" y="1736"/>
                <a:ext cx="95" cy="56"/>
              </a:xfrm>
              <a:custGeom>
                <a:avLst/>
                <a:gdLst>
                  <a:gd name="T0" fmla="*/ 0 w 104"/>
                  <a:gd name="T1" fmla="*/ 0 h 61"/>
                  <a:gd name="T2" fmla="*/ 99 w 104"/>
                  <a:gd name="T3" fmla="*/ 21 h 61"/>
                  <a:gd name="T4" fmla="*/ 103 w 104"/>
                  <a:gd name="T5" fmla="*/ 36 h 61"/>
                  <a:gd name="T6" fmla="*/ 44 w 104"/>
                  <a:gd name="T7" fmla="*/ 60 h 61"/>
                  <a:gd name="T8" fmla="*/ 17 w 104"/>
                  <a:gd name="T9" fmla="*/ 29 h 61"/>
                  <a:gd name="T10" fmla="*/ 0 w 104"/>
                  <a:gd name="T11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61">
                    <a:moveTo>
                      <a:pt x="0" y="0"/>
                    </a:moveTo>
                    <a:lnTo>
                      <a:pt x="99" y="21"/>
                    </a:lnTo>
                    <a:lnTo>
                      <a:pt x="103" y="36"/>
                    </a:lnTo>
                    <a:lnTo>
                      <a:pt x="44" y="60"/>
                    </a:lnTo>
                    <a:lnTo>
                      <a:pt x="17" y="29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196" name="Freeform 46"/>
              <p:cNvSpPr>
                <a:spLocks/>
              </p:cNvSpPr>
              <p:nvPr/>
            </p:nvSpPr>
            <p:spPr bwMode="auto">
              <a:xfrm>
                <a:off x="987" y="1762"/>
                <a:ext cx="47" cy="13"/>
              </a:xfrm>
              <a:custGeom>
                <a:avLst/>
                <a:gdLst>
                  <a:gd name="T0" fmla="*/ 1 w 52"/>
                  <a:gd name="T1" fmla="*/ 0 h 15"/>
                  <a:gd name="T2" fmla="*/ 51 w 52"/>
                  <a:gd name="T3" fmla="*/ 10 h 15"/>
                  <a:gd name="T4" fmla="*/ 40 w 52"/>
                  <a:gd name="T5" fmla="*/ 14 h 15"/>
                  <a:gd name="T6" fmla="*/ 21 w 52"/>
                  <a:gd name="T7" fmla="*/ 5 h 15"/>
                  <a:gd name="T8" fmla="*/ 0 w 52"/>
                  <a:gd name="T9" fmla="*/ 2 h 15"/>
                  <a:gd name="T10" fmla="*/ 1 w 52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15">
                    <a:moveTo>
                      <a:pt x="1" y="0"/>
                    </a:moveTo>
                    <a:lnTo>
                      <a:pt x="51" y="10"/>
                    </a:lnTo>
                    <a:lnTo>
                      <a:pt x="40" y="14"/>
                    </a:lnTo>
                    <a:lnTo>
                      <a:pt x="21" y="5"/>
                    </a:lnTo>
                    <a:lnTo>
                      <a:pt x="0" y="2"/>
                    </a:lnTo>
                    <a:lnTo>
                      <a:pt x="1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197" name="Line 47"/>
              <p:cNvSpPr>
                <a:spLocks noChangeShapeType="1"/>
              </p:cNvSpPr>
              <p:nvPr/>
            </p:nvSpPr>
            <p:spPr bwMode="auto">
              <a:xfrm flipH="1" flipV="1">
                <a:off x="734" y="1626"/>
                <a:ext cx="78" cy="13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198" name="Freeform 48"/>
              <p:cNvSpPr>
                <a:spLocks/>
              </p:cNvSpPr>
              <p:nvPr/>
            </p:nvSpPr>
            <p:spPr bwMode="auto">
              <a:xfrm>
                <a:off x="308" y="1609"/>
                <a:ext cx="958" cy="103"/>
              </a:xfrm>
              <a:custGeom>
                <a:avLst/>
                <a:gdLst>
                  <a:gd name="T0" fmla="*/ 0 w 1048"/>
                  <a:gd name="T1" fmla="*/ 25 h 113"/>
                  <a:gd name="T2" fmla="*/ 28 w 1048"/>
                  <a:gd name="T3" fmla="*/ 5 h 113"/>
                  <a:gd name="T4" fmla="*/ 39 w 1048"/>
                  <a:gd name="T5" fmla="*/ 1 h 113"/>
                  <a:gd name="T6" fmla="*/ 49 w 1048"/>
                  <a:gd name="T7" fmla="*/ 0 h 113"/>
                  <a:gd name="T8" fmla="*/ 1047 w 1048"/>
                  <a:gd name="T9" fmla="*/ 11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8" h="113">
                    <a:moveTo>
                      <a:pt x="0" y="25"/>
                    </a:moveTo>
                    <a:lnTo>
                      <a:pt x="28" y="5"/>
                    </a:lnTo>
                    <a:lnTo>
                      <a:pt x="39" y="1"/>
                    </a:lnTo>
                    <a:lnTo>
                      <a:pt x="49" y="0"/>
                    </a:lnTo>
                    <a:lnTo>
                      <a:pt x="1047" y="112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199" name="Freeform 49"/>
              <p:cNvSpPr>
                <a:spLocks/>
              </p:cNvSpPr>
              <p:nvPr/>
            </p:nvSpPr>
            <p:spPr bwMode="auto">
              <a:xfrm>
                <a:off x="1178" y="1696"/>
                <a:ext cx="145" cy="46"/>
              </a:xfrm>
              <a:custGeom>
                <a:avLst/>
                <a:gdLst>
                  <a:gd name="T0" fmla="*/ 0 w 159"/>
                  <a:gd name="T1" fmla="*/ 50 h 51"/>
                  <a:gd name="T2" fmla="*/ 143 w 159"/>
                  <a:gd name="T3" fmla="*/ 0 h 51"/>
                  <a:gd name="T4" fmla="*/ 155 w 159"/>
                  <a:gd name="T5" fmla="*/ 5 h 51"/>
                  <a:gd name="T6" fmla="*/ 158 w 159"/>
                  <a:gd name="T7" fmla="*/ 9 h 51"/>
                  <a:gd name="T8" fmla="*/ 107 w 159"/>
                  <a:gd name="T9" fmla="*/ 32 h 51"/>
                  <a:gd name="T10" fmla="*/ 65 w 159"/>
                  <a:gd name="T11" fmla="*/ 45 h 51"/>
                  <a:gd name="T12" fmla="*/ 31 w 159"/>
                  <a:gd name="T13" fmla="*/ 50 h 51"/>
                  <a:gd name="T14" fmla="*/ 0 w 159"/>
                  <a:gd name="T15" fmla="*/ 5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9" h="51">
                    <a:moveTo>
                      <a:pt x="0" y="50"/>
                    </a:moveTo>
                    <a:lnTo>
                      <a:pt x="143" y="0"/>
                    </a:lnTo>
                    <a:lnTo>
                      <a:pt x="155" y="5"/>
                    </a:lnTo>
                    <a:lnTo>
                      <a:pt x="158" y="9"/>
                    </a:lnTo>
                    <a:lnTo>
                      <a:pt x="107" y="32"/>
                    </a:lnTo>
                    <a:lnTo>
                      <a:pt x="65" y="45"/>
                    </a:lnTo>
                    <a:lnTo>
                      <a:pt x="31" y="50"/>
                    </a:lnTo>
                    <a:lnTo>
                      <a:pt x="0" y="5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00" name="Line 50"/>
              <p:cNvSpPr>
                <a:spLocks noChangeShapeType="1"/>
              </p:cNvSpPr>
              <p:nvPr/>
            </p:nvSpPr>
            <p:spPr bwMode="auto">
              <a:xfrm>
                <a:off x="1304" y="1719"/>
                <a:ext cx="319" cy="29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201" name="Freeform 51"/>
              <p:cNvSpPr>
                <a:spLocks/>
              </p:cNvSpPr>
              <p:nvPr/>
            </p:nvSpPr>
            <p:spPr bwMode="auto">
              <a:xfrm>
                <a:off x="1277" y="1671"/>
                <a:ext cx="402" cy="185"/>
              </a:xfrm>
              <a:custGeom>
                <a:avLst/>
                <a:gdLst>
                  <a:gd name="T0" fmla="*/ 37 w 440"/>
                  <a:gd name="T1" fmla="*/ 0 h 202"/>
                  <a:gd name="T2" fmla="*/ 424 w 440"/>
                  <a:gd name="T3" fmla="*/ 28 h 202"/>
                  <a:gd name="T4" fmla="*/ 435 w 440"/>
                  <a:gd name="T5" fmla="*/ 30 h 202"/>
                  <a:gd name="T6" fmla="*/ 439 w 440"/>
                  <a:gd name="T7" fmla="*/ 35 h 202"/>
                  <a:gd name="T8" fmla="*/ 439 w 440"/>
                  <a:gd name="T9" fmla="*/ 41 h 202"/>
                  <a:gd name="T10" fmla="*/ 433 w 440"/>
                  <a:gd name="T11" fmla="*/ 48 h 202"/>
                  <a:gd name="T12" fmla="*/ 402 w 440"/>
                  <a:gd name="T13" fmla="*/ 74 h 202"/>
                  <a:gd name="T14" fmla="*/ 368 w 440"/>
                  <a:gd name="T15" fmla="*/ 98 h 202"/>
                  <a:gd name="T16" fmla="*/ 331 w 440"/>
                  <a:gd name="T17" fmla="*/ 119 h 202"/>
                  <a:gd name="T18" fmla="*/ 291 w 440"/>
                  <a:gd name="T19" fmla="*/ 138 h 202"/>
                  <a:gd name="T20" fmla="*/ 246 w 440"/>
                  <a:gd name="T21" fmla="*/ 156 h 202"/>
                  <a:gd name="T22" fmla="*/ 196 w 440"/>
                  <a:gd name="T23" fmla="*/ 172 h 202"/>
                  <a:gd name="T24" fmla="*/ 78 w 440"/>
                  <a:gd name="T25" fmla="*/ 201 h 202"/>
                  <a:gd name="T26" fmla="*/ 40 w 440"/>
                  <a:gd name="T27" fmla="*/ 185 h 202"/>
                  <a:gd name="T28" fmla="*/ 0 w 440"/>
                  <a:gd name="T29" fmla="*/ 17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0" h="202">
                    <a:moveTo>
                      <a:pt x="37" y="0"/>
                    </a:moveTo>
                    <a:lnTo>
                      <a:pt x="424" y="28"/>
                    </a:lnTo>
                    <a:lnTo>
                      <a:pt x="435" y="30"/>
                    </a:lnTo>
                    <a:lnTo>
                      <a:pt x="439" y="35"/>
                    </a:lnTo>
                    <a:lnTo>
                      <a:pt x="439" y="41"/>
                    </a:lnTo>
                    <a:lnTo>
                      <a:pt x="433" y="48"/>
                    </a:lnTo>
                    <a:lnTo>
                      <a:pt x="402" y="74"/>
                    </a:lnTo>
                    <a:lnTo>
                      <a:pt x="368" y="98"/>
                    </a:lnTo>
                    <a:lnTo>
                      <a:pt x="331" y="119"/>
                    </a:lnTo>
                    <a:lnTo>
                      <a:pt x="291" y="138"/>
                    </a:lnTo>
                    <a:lnTo>
                      <a:pt x="246" y="156"/>
                    </a:lnTo>
                    <a:lnTo>
                      <a:pt x="196" y="172"/>
                    </a:lnTo>
                    <a:lnTo>
                      <a:pt x="78" y="201"/>
                    </a:lnTo>
                    <a:lnTo>
                      <a:pt x="40" y="185"/>
                    </a:lnTo>
                    <a:lnTo>
                      <a:pt x="0" y="171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02" name="Line 52"/>
              <p:cNvSpPr>
                <a:spLocks noChangeShapeType="1"/>
              </p:cNvSpPr>
              <p:nvPr/>
            </p:nvSpPr>
            <p:spPr bwMode="auto">
              <a:xfrm flipH="1" flipV="1">
                <a:off x="1174" y="1797"/>
                <a:ext cx="74" cy="2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203" name="Freeform 53"/>
              <p:cNvSpPr>
                <a:spLocks/>
              </p:cNvSpPr>
              <p:nvPr/>
            </p:nvSpPr>
            <p:spPr bwMode="auto">
              <a:xfrm>
                <a:off x="1033" y="1771"/>
                <a:ext cx="115" cy="25"/>
              </a:xfrm>
              <a:custGeom>
                <a:avLst/>
                <a:gdLst>
                  <a:gd name="T0" fmla="*/ 124 w 125"/>
                  <a:gd name="T1" fmla="*/ 26 h 27"/>
                  <a:gd name="T2" fmla="*/ 111 w 125"/>
                  <a:gd name="T3" fmla="*/ 23 h 27"/>
                  <a:gd name="T4" fmla="*/ 0 w 125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" h="27">
                    <a:moveTo>
                      <a:pt x="124" y="26"/>
                    </a:moveTo>
                    <a:lnTo>
                      <a:pt x="111" y="23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04" name="Line 54"/>
              <p:cNvSpPr>
                <a:spLocks noChangeShapeType="1"/>
              </p:cNvSpPr>
              <p:nvPr/>
            </p:nvSpPr>
            <p:spPr bwMode="auto">
              <a:xfrm flipH="1" flipV="1">
                <a:off x="533" y="1664"/>
                <a:ext cx="277" cy="64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205" name="Freeform 55"/>
              <p:cNvSpPr>
                <a:spLocks/>
              </p:cNvSpPr>
              <p:nvPr/>
            </p:nvSpPr>
            <p:spPr bwMode="auto">
              <a:xfrm>
                <a:off x="624" y="1699"/>
                <a:ext cx="64" cy="11"/>
              </a:xfrm>
              <a:custGeom>
                <a:avLst/>
                <a:gdLst>
                  <a:gd name="T0" fmla="*/ 70 w 71"/>
                  <a:gd name="T1" fmla="*/ 0 h 12"/>
                  <a:gd name="T2" fmla="*/ 44 w 71"/>
                  <a:gd name="T3" fmla="*/ 9 h 12"/>
                  <a:gd name="T4" fmla="*/ 24 w 71"/>
                  <a:gd name="T5" fmla="*/ 11 h 12"/>
                  <a:gd name="T6" fmla="*/ 0 w 71"/>
                  <a:gd name="T7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" h="12">
                    <a:moveTo>
                      <a:pt x="70" y="0"/>
                    </a:moveTo>
                    <a:lnTo>
                      <a:pt x="44" y="9"/>
                    </a:lnTo>
                    <a:lnTo>
                      <a:pt x="24" y="11"/>
                    </a:lnTo>
                    <a:lnTo>
                      <a:pt x="0" y="11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06" name="Line 56"/>
              <p:cNvSpPr>
                <a:spLocks noChangeShapeType="1"/>
              </p:cNvSpPr>
              <p:nvPr/>
            </p:nvSpPr>
            <p:spPr bwMode="auto">
              <a:xfrm flipV="1">
                <a:off x="355" y="1666"/>
                <a:ext cx="190" cy="17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207" name="Freeform 57"/>
              <p:cNvSpPr>
                <a:spLocks/>
              </p:cNvSpPr>
              <p:nvPr/>
            </p:nvSpPr>
            <p:spPr bwMode="auto">
              <a:xfrm>
                <a:off x="731" y="1791"/>
                <a:ext cx="174" cy="102"/>
              </a:xfrm>
              <a:custGeom>
                <a:avLst/>
                <a:gdLst>
                  <a:gd name="T0" fmla="*/ 0 w 190"/>
                  <a:gd name="T1" fmla="*/ 110 h 111"/>
                  <a:gd name="T2" fmla="*/ 90 w 190"/>
                  <a:gd name="T3" fmla="*/ 51 h 111"/>
                  <a:gd name="T4" fmla="*/ 138 w 190"/>
                  <a:gd name="T5" fmla="*/ 25 h 111"/>
                  <a:gd name="T6" fmla="*/ 189 w 190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111">
                    <a:moveTo>
                      <a:pt x="0" y="110"/>
                    </a:moveTo>
                    <a:lnTo>
                      <a:pt x="90" y="51"/>
                    </a:lnTo>
                    <a:lnTo>
                      <a:pt x="138" y="25"/>
                    </a:lnTo>
                    <a:lnTo>
                      <a:pt x="189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08" name="Freeform 58"/>
              <p:cNvSpPr>
                <a:spLocks/>
              </p:cNvSpPr>
              <p:nvPr/>
            </p:nvSpPr>
            <p:spPr bwMode="auto">
              <a:xfrm>
                <a:off x="731" y="1774"/>
                <a:ext cx="326" cy="195"/>
              </a:xfrm>
              <a:custGeom>
                <a:avLst/>
                <a:gdLst>
                  <a:gd name="T0" fmla="*/ 320 w 357"/>
                  <a:gd name="T1" fmla="*/ 0 h 212"/>
                  <a:gd name="T2" fmla="*/ 333 w 357"/>
                  <a:gd name="T3" fmla="*/ 11 h 212"/>
                  <a:gd name="T4" fmla="*/ 343 w 357"/>
                  <a:gd name="T5" fmla="*/ 24 h 212"/>
                  <a:gd name="T6" fmla="*/ 351 w 357"/>
                  <a:gd name="T7" fmla="*/ 38 h 212"/>
                  <a:gd name="T8" fmla="*/ 355 w 357"/>
                  <a:gd name="T9" fmla="*/ 54 h 212"/>
                  <a:gd name="T10" fmla="*/ 356 w 357"/>
                  <a:gd name="T11" fmla="*/ 70 h 212"/>
                  <a:gd name="T12" fmla="*/ 353 w 357"/>
                  <a:gd name="T13" fmla="*/ 85 h 212"/>
                  <a:gd name="T14" fmla="*/ 346 w 357"/>
                  <a:gd name="T15" fmla="*/ 99 h 212"/>
                  <a:gd name="T16" fmla="*/ 334 w 357"/>
                  <a:gd name="T17" fmla="*/ 111 h 212"/>
                  <a:gd name="T18" fmla="*/ 294 w 357"/>
                  <a:gd name="T19" fmla="*/ 139 h 212"/>
                  <a:gd name="T20" fmla="*/ 254 w 357"/>
                  <a:gd name="T21" fmla="*/ 162 h 212"/>
                  <a:gd name="T22" fmla="*/ 214 w 357"/>
                  <a:gd name="T23" fmla="*/ 180 h 212"/>
                  <a:gd name="T24" fmla="*/ 175 w 357"/>
                  <a:gd name="T25" fmla="*/ 194 h 212"/>
                  <a:gd name="T26" fmla="*/ 135 w 357"/>
                  <a:gd name="T27" fmla="*/ 204 h 212"/>
                  <a:gd name="T28" fmla="*/ 95 w 357"/>
                  <a:gd name="T29" fmla="*/ 209 h 212"/>
                  <a:gd name="T30" fmla="*/ 55 w 357"/>
                  <a:gd name="T31" fmla="*/ 211 h 212"/>
                  <a:gd name="T32" fmla="*/ 14 w 357"/>
                  <a:gd name="T33" fmla="*/ 210 h 212"/>
                  <a:gd name="T34" fmla="*/ 7 w 357"/>
                  <a:gd name="T35" fmla="*/ 208 h 212"/>
                  <a:gd name="T36" fmla="*/ 0 w 357"/>
                  <a:gd name="T37" fmla="*/ 20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7" h="212">
                    <a:moveTo>
                      <a:pt x="320" y="0"/>
                    </a:moveTo>
                    <a:lnTo>
                      <a:pt x="333" y="11"/>
                    </a:lnTo>
                    <a:lnTo>
                      <a:pt x="343" y="24"/>
                    </a:lnTo>
                    <a:lnTo>
                      <a:pt x="351" y="38"/>
                    </a:lnTo>
                    <a:lnTo>
                      <a:pt x="355" y="54"/>
                    </a:lnTo>
                    <a:lnTo>
                      <a:pt x="356" y="70"/>
                    </a:lnTo>
                    <a:lnTo>
                      <a:pt x="353" y="85"/>
                    </a:lnTo>
                    <a:lnTo>
                      <a:pt x="346" y="99"/>
                    </a:lnTo>
                    <a:lnTo>
                      <a:pt x="334" y="111"/>
                    </a:lnTo>
                    <a:lnTo>
                      <a:pt x="294" y="139"/>
                    </a:lnTo>
                    <a:lnTo>
                      <a:pt x="254" y="162"/>
                    </a:lnTo>
                    <a:lnTo>
                      <a:pt x="214" y="180"/>
                    </a:lnTo>
                    <a:lnTo>
                      <a:pt x="175" y="194"/>
                    </a:lnTo>
                    <a:lnTo>
                      <a:pt x="135" y="204"/>
                    </a:lnTo>
                    <a:lnTo>
                      <a:pt x="95" y="209"/>
                    </a:lnTo>
                    <a:lnTo>
                      <a:pt x="55" y="211"/>
                    </a:lnTo>
                    <a:lnTo>
                      <a:pt x="14" y="210"/>
                    </a:lnTo>
                    <a:lnTo>
                      <a:pt x="7" y="208"/>
                    </a:lnTo>
                    <a:lnTo>
                      <a:pt x="0" y="202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09" name="Freeform 59"/>
              <p:cNvSpPr>
                <a:spLocks/>
              </p:cNvSpPr>
              <p:nvPr/>
            </p:nvSpPr>
            <p:spPr bwMode="auto">
              <a:xfrm>
                <a:off x="742" y="1920"/>
                <a:ext cx="31" cy="49"/>
              </a:xfrm>
              <a:custGeom>
                <a:avLst/>
                <a:gdLst>
                  <a:gd name="T0" fmla="*/ 32 w 33"/>
                  <a:gd name="T1" fmla="*/ 52 h 53"/>
                  <a:gd name="T2" fmla="*/ 24 w 33"/>
                  <a:gd name="T3" fmla="*/ 48 h 53"/>
                  <a:gd name="T4" fmla="*/ 15 w 33"/>
                  <a:gd name="T5" fmla="*/ 35 h 53"/>
                  <a:gd name="T6" fmla="*/ 0 w 33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53">
                    <a:moveTo>
                      <a:pt x="32" y="52"/>
                    </a:moveTo>
                    <a:lnTo>
                      <a:pt x="24" y="48"/>
                    </a:lnTo>
                    <a:lnTo>
                      <a:pt x="15" y="35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10" name="Freeform 60"/>
              <p:cNvSpPr>
                <a:spLocks/>
              </p:cNvSpPr>
              <p:nvPr/>
            </p:nvSpPr>
            <p:spPr bwMode="auto">
              <a:xfrm>
                <a:off x="714" y="1899"/>
                <a:ext cx="41" cy="31"/>
              </a:xfrm>
              <a:custGeom>
                <a:avLst/>
                <a:gdLst>
                  <a:gd name="T0" fmla="*/ 0 w 45"/>
                  <a:gd name="T1" fmla="*/ 13 h 34"/>
                  <a:gd name="T2" fmla="*/ 15 w 45"/>
                  <a:gd name="T3" fmla="*/ 4 h 34"/>
                  <a:gd name="T4" fmla="*/ 28 w 45"/>
                  <a:gd name="T5" fmla="*/ 0 h 34"/>
                  <a:gd name="T6" fmla="*/ 39 w 45"/>
                  <a:gd name="T7" fmla="*/ 0 h 34"/>
                  <a:gd name="T8" fmla="*/ 44 w 45"/>
                  <a:gd name="T9" fmla="*/ 5 h 34"/>
                  <a:gd name="T10" fmla="*/ 43 w 45"/>
                  <a:gd name="T11" fmla="*/ 13 h 34"/>
                  <a:gd name="T12" fmla="*/ 35 w 45"/>
                  <a:gd name="T13" fmla="*/ 20 h 34"/>
                  <a:gd name="T14" fmla="*/ 21 w 45"/>
                  <a:gd name="T15" fmla="*/ 27 h 34"/>
                  <a:gd name="T16" fmla="*/ 2 w 45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34">
                    <a:moveTo>
                      <a:pt x="0" y="13"/>
                    </a:moveTo>
                    <a:lnTo>
                      <a:pt x="15" y="4"/>
                    </a:lnTo>
                    <a:lnTo>
                      <a:pt x="28" y="0"/>
                    </a:lnTo>
                    <a:lnTo>
                      <a:pt x="39" y="0"/>
                    </a:lnTo>
                    <a:lnTo>
                      <a:pt x="44" y="5"/>
                    </a:lnTo>
                    <a:lnTo>
                      <a:pt x="43" y="13"/>
                    </a:lnTo>
                    <a:lnTo>
                      <a:pt x="35" y="20"/>
                    </a:lnTo>
                    <a:lnTo>
                      <a:pt x="21" y="27"/>
                    </a:lnTo>
                    <a:lnTo>
                      <a:pt x="2" y="33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11" name="Freeform 61"/>
              <p:cNvSpPr>
                <a:spLocks/>
              </p:cNvSpPr>
              <p:nvPr/>
            </p:nvSpPr>
            <p:spPr bwMode="auto">
              <a:xfrm>
                <a:off x="746" y="1866"/>
                <a:ext cx="154" cy="65"/>
              </a:xfrm>
              <a:custGeom>
                <a:avLst/>
                <a:gdLst>
                  <a:gd name="T0" fmla="*/ 0 w 168"/>
                  <a:gd name="T1" fmla="*/ 70 h 71"/>
                  <a:gd name="T2" fmla="*/ 84 w 168"/>
                  <a:gd name="T3" fmla="*/ 37 h 71"/>
                  <a:gd name="T4" fmla="*/ 167 w 168"/>
                  <a:gd name="T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" h="71">
                    <a:moveTo>
                      <a:pt x="0" y="70"/>
                    </a:moveTo>
                    <a:lnTo>
                      <a:pt x="84" y="37"/>
                    </a:lnTo>
                    <a:lnTo>
                      <a:pt x="167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12" name="Freeform 62"/>
              <p:cNvSpPr>
                <a:spLocks/>
              </p:cNvSpPr>
              <p:nvPr/>
            </p:nvSpPr>
            <p:spPr bwMode="auto">
              <a:xfrm>
                <a:off x="893" y="1785"/>
                <a:ext cx="85" cy="136"/>
              </a:xfrm>
              <a:custGeom>
                <a:avLst/>
                <a:gdLst>
                  <a:gd name="T0" fmla="*/ 27 w 93"/>
                  <a:gd name="T1" fmla="*/ 0 h 148"/>
                  <a:gd name="T2" fmla="*/ 16 w 93"/>
                  <a:gd name="T3" fmla="*/ 6 h 148"/>
                  <a:gd name="T4" fmla="*/ 8 w 93"/>
                  <a:gd name="T5" fmla="*/ 16 h 148"/>
                  <a:gd name="T6" fmla="*/ 3 w 93"/>
                  <a:gd name="T7" fmla="*/ 27 h 148"/>
                  <a:gd name="T8" fmla="*/ 0 w 93"/>
                  <a:gd name="T9" fmla="*/ 39 h 148"/>
                  <a:gd name="T10" fmla="*/ 1 w 93"/>
                  <a:gd name="T11" fmla="*/ 67 h 148"/>
                  <a:gd name="T12" fmla="*/ 10 w 93"/>
                  <a:gd name="T13" fmla="*/ 95 h 148"/>
                  <a:gd name="T14" fmla="*/ 25 w 93"/>
                  <a:gd name="T15" fmla="*/ 120 h 148"/>
                  <a:gd name="T16" fmla="*/ 45 w 93"/>
                  <a:gd name="T17" fmla="*/ 139 h 148"/>
                  <a:gd name="T18" fmla="*/ 56 w 93"/>
                  <a:gd name="T19" fmla="*/ 145 h 148"/>
                  <a:gd name="T20" fmla="*/ 67 w 93"/>
                  <a:gd name="T21" fmla="*/ 147 h 148"/>
                  <a:gd name="T22" fmla="*/ 80 w 93"/>
                  <a:gd name="T23" fmla="*/ 146 h 148"/>
                  <a:gd name="T24" fmla="*/ 92 w 93"/>
                  <a:gd name="T25" fmla="*/ 14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148">
                    <a:moveTo>
                      <a:pt x="27" y="0"/>
                    </a:moveTo>
                    <a:lnTo>
                      <a:pt x="16" y="6"/>
                    </a:lnTo>
                    <a:lnTo>
                      <a:pt x="8" y="16"/>
                    </a:lnTo>
                    <a:lnTo>
                      <a:pt x="3" y="27"/>
                    </a:lnTo>
                    <a:lnTo>
                      <a:pt x="0" y="39"/>
                    </a:lnTo>
                    <a:lnTo>
                      <a:pt x="1" y="67"/>
                    </a:lnTo>
                    <a:lnTo>
                      <a:pt x="10" y="95"/>
                    </a:lnTo>
                    <a:lnTo>
                      <a:pt x="25" y="120"/>
                    </a:lnTo>
                    <a:lnTo>
                      <a:pt x="45" y="139"/>
                    </a:lnTo>
                    <a:lnTo>
                      <a:pt x="56" y="145"/>
                    </a:lnTo>
                    <a:lnTo>
                      <a:pt x="67" y="147"/>
                    </a:lnTo>
                    <a:lnTo>
                      <a:pt x="80" y="146"/>
                    </a:lnTo>
                    <a:lnTo>
                      <a:pt x="92" y="141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13" name="Freeform 63"/>
              <p:cNvSpPr>
                <a:spLocks/>
              </p:cNvSpPr>
              <p:nvPr/>
            </p:nvSpPr>
            <p:spPr bwMode="auto">
              <a:xfrm>
                <a:off x="940" y="1769"/>
                <a:ext cx="84" cy="126"/>
              </a:xfrm>
              <a:custGeom>
                <a:avLst/>
                <a:gdLst>
                  <a:gd name="T0" fmla="*/ 91 w 92"/>
                  <a:gd name="T1" fmla="*/ 127 h 138"/>
                  <a:gd name="T2" fmla="*/ 79 w 92"/>
                  <a:gd name="T3" fmla="*/ 134 h 138"/>
                  <a:gd name="T4" fmla="*/ 67 w 92"/>
                  <a:gd name="T5" fmla="*/ 137 h 138"/>
                  <a:gd name="T6" fmla="*/ 56 w 92"/>
                  <a:gd name="T7" fmla="*/ 136 h 138"/>
                  <a:gd name="T8" fmla="*/ 45 w 92"/>
                  <a:gd name="T9" fmla="*/ 132 h 138"/>
                  <a:gd name="T10" fmla="*/ 26 w 92"/>
                  <a:gd name="T11" fmla="*/ 117 h 138"/>
                  <a:gd name="T12" fmla="*/ 11 w 92"/>
                  <a:gd name="T13" fmla="*/ 94 h 138"/>
                  <a:gd name="T14" fmla="*/ 2 w 92"/>
                  <a:gd name="T15" fmla="*/ 68 h 138"/>
                  <a:gd name="T16" fmla="*/ 0 w 92"/>
                  <a:gd name="T17" fmla="*/ 41 h 138"/>
                  <a:gd name="T18" fmla="*/ 6 w 92"/>
                  <a:gd name="T19" fmla="*/ 17 h 138"/>
                  <a:gd name="T20" fmla="*/ 12 w 92"/>
                  <a:gd name="T21" fmla="*/ 8 h 138"/>
                  <a:gd name="T22" fmla="*/ 20 w 92"/>
                  <a:gd name="T23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2" h="138">
                    <a:moveTo>
                      <a:pt x="91" y="127"/>
                    </a:moveTo>
                    <a:lnTo>
                      <a:pt x="79" y="134"/>
                    </a:lnTo>
                    <a:lnTo>
                      <a:pt x="67" y="137"/>
                    </a:lnTo>
                    <a:lnTo>
                      <a:pt x="56" y="136"/>
                    </a:lnTo>
                    <a:lnTo>
                      <a:pt x="45" y="132"/>
                    </a:lnTo>
                    <a:lnTo>
                      <a:pt x="26" y="117"/>
                    </a:lnTo>
                    <a:lnTo>
                      <a:pt x="11" y="94"/>
                    </a:lnTo>
                    <a:lnTo>
                      <a:pt x="2" y="68"/>
                    </a:lnTo>
                    <a:lnTo>
                      <a:pt x="0" y="41"/>
                    </a:lnTo>
                    <a:lnTo>
                      <a:pt x="6" y="17"/>
                    </a:lnTo>
                    <a:lnTo>
                      <a:pt x="12" y="8"/>
                    </a:lnTo>
                    <a:lnTo>
                      <a:pt x="20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14" name="Freeform 64"/>
              <p:cNvSpPr>
                <a:spLocks/>
              </p:cNvSpPr>
              <p:nvPr/>
            </p:nvSpPr>
            <p:spPr bwMode="auto">
              <a:xfrm>
                <a:off x="981" y="1776"/>
                <a:ext cx="71" cy="89"/>
              </a:xfrm>
              <a:custGeom>
                <a:avLst/>
                <a:gdLst>
                  <a:gd name="T0" fmla="*/ 52 w 78"/>
                  <a:gd name="T1" fmla="*/ 96 h 97"/>
                  <a:gd name="T2" fmla="*/ 39 w 78"/>
                  <a:gd name="T3" fmla="*/ 96 h 97"/>
                  <a:gd name="T4" fmla="*/ 25 w 78"/>
                  <a:gd name="T5" fmla="*/ 91 h 97"/>
                  <a:gd name="T6" fmla="*/ 12 w 78"/>
                  <a:gd name="T7" fmla="*/ 79 h 97"/>
                  <a:gd name="T8" fmla="*/ 3 w 78"/>
                  <a:gd name="T9" fmla="*/ 58 h 97"/>
                  <a:gd name="T10" fmla="*/ 0 w 78"/>
                  <a:gd name="T11" fmla="*/ 36 h 97"/>
                  <a:gd name="T12" fmla="*/ 4 w 78"/>
                  <a:gd name="T13" fmla="*/ 19 h 97"/>
                  <a:gd name="T14" fmla="*/ 13 w 78"/>
                  <a:gd name="T15" fmla="*/ 7 h 97"/>
                  <a:gd name="T16" fmla="*/ 25 w 78"/>
                  <a:gd name="T17" fmla="*/ 1 h 97"/>
                  <a:gd name="T18" fmla="*/ 38 w 78"/>
                  <a:gd name="T19" fmla="*/ 0 h 97"/>
                  <a:gd name="T20" fmla="*/ 52 w 78"/>
                  <a:gd name="T21" fmla="*/ 5 h 97"/>
                  <a:gd name="T22" fmla="*/ 65 w 78"/>
                  <a:gd name="T23" fmla="*/ 18 h 97"/>
                  <a:gd name="T24" fmla="*/ 74 w 78"/>
                  <a:gd name="T25" fmla="*/ 38 h 97"/>
                  <a:gd name="T26" fmla="*/ 77 w 78"/>
                  <a:gd name="T27" fmla="*/ 60 h 97"/>
                  <a:gd name="T28" fmla="*/ 73 w 78"/>
                  <a:gd name="T29" fmla="*/ 78 h 97"/>
                  <a:gd name="T30" fmla="*/ 64 w 78"/>
                  <a:gd name="T31" fmla="*/ 89 h 97"/>
                  <a:gd name="T32" fmla="*/ 52 w 78"/>
                  <a:gd name="T33" fmla="*/ 9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8" h="97">
                    <a:moveTo>
                      <a:pt x="52" y="96"/>
                    </a:moveTo>
                    <a:lnTo>
                      <a:pt x="39" y="96"/>
                    </a:lnTo>
                    <a:lnTo>
                      <a:pt x="25" y="91"/>
                    </a:lnTo>
                    <a:lnTo>
                      <a:pt x="12" y="79"/>
                    </a:lnTo>
                    <a:lnTo>
                      <a:pt x="3" y="58"/>
                    </a:lnTo>
                    <a:lnTo>
                      <a:pt x="0" y="36"/>
                    </a:lnTo>
                    <a:lnTo>
                      <a:pt x="4" y="19"/>
                    </a:lnTo>
                    <a:lnTo>
                      <a:pt x="13" y="7"/>
                    </a:lnTo>
                    <a:lnTo>
                      <a:pt x="25" y="1"/>
                    </a:lnTo>
                    <a:lnTo>
                      <a:pt x="38" y="0"/>
                    </a:lnTo>
                    <a:lnTo>
                      <a:pt x="52" y="5"/>
                    </a:lnTo>
                    <a:lnTo>
                      <a:pt x="65" y="18"/>
                    </a:lnTo>
                    <a:lnTo>
                      <a:pt x="74" y="38"/>
                    </a:lnTo>
                    <a:lnTo>
                      <a:pt x="77" y="60"/>
                    </a:lnTo>
                    <a:lnTo>
                      <a:pt x="73" y="78"/>
                    </a:lnTo>
                    <a:lnTo>
                      <a:pt x="64" y="89"/>
                    </a:lnTo>
                    <a:lnTo>
                      <a:pt x="52" y="96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15" name="Freeform 65"/>
              <p:cNvSpPr>
                <a:spLocks/>
              </p:cNvSpPr>
              <p:nvPr/>
            </p:nvSpPr>
            <p:spPr bwMode="auto">
              <a:xfrm>
                <a:off x="983" y="1797"/>
                <a:ext cx="37" cy="60"/>
              </a:xfrm>
              <a:custGeom>
                <a:avLst/>
                <a:gdLst>
                  <a:gd name="T0" fmla="*/ 0 w 40"/>
                  <a:gd name="T1" fmla="*/ 1 h 65"/>
                  <a:gd name="T2" fmla="*/ 14 w 40"/>
                  <a:gd name="T3" fmla="*/ 0 h 65"/>
                  <a:gd name="T4" fmla="*/ 25 w 40"/>
                  <a:gd name="T5" fmla="*/ 4 h 65"/>
                  <a:gd name="T6" fmla="*/ 33 w 40"/>
                  <a:gd name="T7" fmla="*/ 13 h 65"/>
                  <a:gd name="T8" fmla="*/ 38 w 40"/>
                  <a:gd name="T9" fmla="*/ 24 h 65"/>
                  <a:gd name="T10" fmla="*/ 39 w 40"/>
                  <a:gd name="T11" fmla="*/ 36 h 65"/>
                  <a:gd name="T12" fmla="*/ 36 w 40"/>
                  <a:gd name="T13" fmla="*/ 48 h 65"/>
                  <a:gd name="T14" fmla="*/ 29 w 40"/>
                  <a:gd name="T15" fmla="*/ 57 h 65"/>
                  <a:gd name="T16" fmla="*/ 17 w 40"/>
                  <a:gd name="T17" fmla="*/ 6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65">
                    <a:moveTo>
                      <a:pt x="0" y="1"/>
                    </a:moveTo>
                    <a:lnTo>
                      <a:pt x="14" y="0"/>
                    </a:lnTo>
                    <a:lnTo>
                      <a:pt x="25" y="4"/>
                    </a:lnTo>
                    <a:lnTo>
                      <a:pt x="33" y="13"/>
                    </a:lnTo>
                    <a:lnTo>
                      <a:pt x="38" y="24"/>
                    </a:lnTo>
                    <a:lnTo>
                      <a:pt x="39" y="36"/>
                    </a:lnTo>
                    <a:lnTo>
                      <a:pt x="36" y="48"/>
                    </a:lnTo>
                    <a:lnTo>
                      <a:pt x="29" y="57"/>
                    </a:lnTo>
                    <a:lnTo>
                      <a:pt x="17" y="64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16" name="Line 66"/>
              <p:cNvSpPr>
                <a:spLocks noChangeShapeType="1"/>
              </p:cNvSpPr>
              <p:nvPr/>
            </p:nvSpPr>
            <p:spPr bwMode="auto">
              <a:xfrm flipH="1" flipV="1">
                <a:off x="709" y="1704"/>
                <a:ext cx="75" cy="158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217" name="Freeform 67"/>
              <p:cNvSpPr>
                <a:spLocks/>
              </p:cNvSpPr>
              <p:nvPr/>
            </p:nvSpPr>
            <p:spPr bwMode="auto">
              <a:xfrm>
                <a:off x="661" y="1706"/>
                <a:ext cx="58" cy="17"/>
              </a:xfrm>
              <a:custGeom>
                <a:avLst/>
                <a:gdLst>
                  <a:gd name="T0" fmla="*/ 0 w 63"/>
                  <a:gd name="T1" fmla="*/ 18 h 19"/>
                  <a:gd name="T2" fmla="*/ 27 w 63"/>
                  <a:gd name="T3" fmla="*/ 12 h 19"/>
                  <a:gd name="T4" fmla="*/ 62 w 63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19">
                    <a:moveTo>
                      <a:pt x="0" y="18"/>
                    </a:moveTo>
                    <a:lnTo>
                      <a:pt x="27" y="12"/>
                    </a:lnTo>
                    <a:lnTo>
                      <a:pt x="62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18" name="Freeform 68"/>
              <p:cNvSpPr>
                <a:spLocks/>
              </p:cNvSpPr>
              <p:nvPr/>
            </p:nvSpPr>
            <p:spPr bwMode="auto">
              <a:xfrm>
                <a:off x="846" y="1732"/>
                <a:ext cx="47" cy="66"/>
              </a:xfrm>
              <a:custGeom>
                <a:avLst/>
                <a:gdLst>
                  <a:gd name="T0" fmla="*/ 0 w 52"/>
                  <a:gd name="T1" fmla="*/ 0 h 72"/>
                  <a:gd name="T2" fmla="*/ 26 w 52"/>
                  <a:gd name="T3" fmla="*/ 41 h 72"/>
                  <a:gd name="T4" fmla="*/ 51 w 52"/>
                  <a:gd name="T5" fmla="*/ 7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72">
                    <a:moveTo>
                      <a:pt x="0" y="0"/>
                    </a:moveTo>
                    <a:lnTo>
                      <a:pt x="26" y="41"/>
                    </a:lnTo>
                    <a:lnTo>
                      <a:pt x="51" y="71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19" name="Freeform 69"/>
              <p:cNvSpPr>
                <a:spLocks/>
              </p:cNvSpPr>
              <p:nvPr/>
            </p:nvSpPr>
            <p:spPr bwMode="auto">
              <a:xfrm>
                <a:off x="958" y="1763"/>
                <a:ext cx="30" cy="17"/>
              </a:xfrm>
              <a:custGeom>
                <a:avLst/>
                <a:gdLst>
                  <a:gd name="T0" fmla="*/ 31 w 32"/>
                  <a:gd name="T1" fmla="*/ 0 h 18"/>
                  <a:gd name="T2" fmla="*/ 23 w 32"/>
                  <a:gd name="T3" fmla="*/ 8 h 18"/>
                  <a:gd name="T4" fmla="*/ 12 w 32"/>
                  <a:gd name="T5" fmla="*/ 14 h 18"/>
                  <a:gd name="T6" fmla="*/ 3 w 32"/>
                  <a:gd name="T7" fmla="*/ 17 h 18"/>
                  <a:gd name="T8" fmla="*/ 0 w 3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8">
                    <a:moveTo>
                      <a:pt x="31" y="0"/>
                    </a:moveTo>
                    <a:lnTo>
                      <a:pt x="23" y="8"/>
                    </a:lnTo>
                    <a:lnTo>
                      <a:pt x="12" y="14"/>
                    </a:lnTo>
                    <a:lnTo>
                      <a:pt x="3" y="17"/>
                    </a:lnTo>
                    <a:lnTo>
                      <a:pt x="0" y="6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20" name="Line 70"/>
              <p:cNvSpPr>
                <a:spLocks noChangeShapeType="1"/>
              </p:cNvSpPr>
              <p:nvPr/>
            </p:nvSpPr>
            <p:spPr bwMode="auto">
              <a:xfrm flipH="1">
                <a:off x="1049" y="1808"/>
                <a:ext cx="151" cy="42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221" name="Freeform 71"/>
              <p:cNvSpPr>
                <a:spLocks/>
              </p:cNvSpPr>
              <p:nvPr/>
            </p:nvSpPr>
            <p:spPr bwMode="auto">
              <a:xfrm>
                <a:off x="1063" y="1973"/>
                <a:ext cx="180" cy="40"/>
              </a:xfrm>
              <a:custGeom>
                <a:avLst/>
                <a:gdLst>
                  <a:gd name="T0" fmla="*/ 0 w 197"/>
                  <a:gd name="T1" fmla="*/ 42 h 43"/>
                  <a:gd name="T2" fmla="*/ 95 w 197"/>
                  <a:gd name="T3" fmla="*/ 25 h 43"/>
                  <a:gd name="T4" fmla="*/ 196 w 197"/>
                  <a:gd name="T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43">
                    <a:moveTo>
                      <a:pt x="0" y="42"/>
                    </a:moveTo>
                    <a:lnTo>
                      <a:pt x="95" y="25"/>
                    </a:lnTo>
                    <a:lnTo>
                      <a:pt x="196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22" name="Freeform 72"/>
              <p:cNvSpPr>
                <a:spLocks/>
              </p:cNvSpPr>
              <p:nvPr/>
            </p:nvSpPr>
            <p:spPr bwMode="auto">
              <a:xfrm>
                <a:off x="1199" y="1930"/>
                <a:ext cx="87" cy="44"/>
              </a:xfrm>
              <a:custGeom>
                <a:avLst/>
                <a:gdLst>
                  <a:gd name="T0" fmla="*/ 47 w 95"/>
                  <a:gd name="T1" fmla="*/ 47 h 48"/>
                  <a:gd name="T2" fmla="*/ 28 w 95"/>
                  <a:gd name="T3" fmla="*/ 44 h 48"/>
                  <a:gd name="T4" fmla="*/ 0 w 95"/>
                  <a:gd name="T5" fmla="*/ 29 h 48"/>
                  <a:gd name="T6" fmla="*/ 94 w 95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48">
                    <a:moveTo>
                      <a:pt x="47" y="47"/>
                    </a:moveTo>
                    <a:lnTo>
                      <a:pt x="28" y="44"/>
                    </a:lnTo>
                    <a:lnTo>
                      <a:pt x="0" y="29"/>
                    </a:lnTo>
                    <a:lnTo>
                      <a:pt x="94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23" name="Freeform 73"/>
              <p:cNvSpPr>
                <a:spLocks/>
              </p:cNvSpPr>
              <p:nvPr/>
            </p:nvSpPr>
            <p:spPr bwMode="auto">
              <a:xfrm>
                <a:off x="1214" y="1825"/>
                <a:ext cx="188" cy="108"/>
              </a:xfrm>
              <a:custGeom>
                <a:avLst/>
                <a:gdLst>
                  <a:gd name="T0" fmla="*/ 37 w 205"/>
                  <a:gd name="T1" fmla="*/ 0 h 118"/>
                  <a:gd name="T2" fmla="*/ 21 w 205"/>
                  <a:gd name="T3" fmla="*/ 16 h 118"/>
                  <a:gd name="T4" fmla="*/ 10 w 205"/>
                  <a:gd name="T5" fmla="*/ 31 h 118"/>
                  <a:gd name="T6" fmla="*/ 3 w 205"/>
                  <a:gd name="T7" fmla="*/ 45 h 118"/>
                  <a:gd name="T8" fmla="*/ 0 w 205"/>
                  <a:gd name="T9" fmla="*/ 58 h 118"/>
                  <a:gd name="T10" fmla="*/ 1 w 205"/>
                  <a:gd name="T11" fmla="*/ 71 h 118"/>
                  <a:gd name="T12" fmla="*/ 5 w 205"/>
                  <a:gd name="T13" fmla="*/ 82 h 118"/>
                  <a:gd name="T14" fmla="*/ 13 w 205"/>
                  <a:gd name="T15" fmla="*/ 91 h 118"/>
                  <a:gd name="T16" fmla="*/ 24 w 205"/>
                  <a:gd name="T17" fmla="*/ 99 h 118"/>
                  <a:gd name="T18" fmla="*/ 54 w 205"/>
                  <a:gd name="T19" fmla="*/ 112 h 118"/>
                  <a:gd name="T20" fmla="*/ 95 w 205"/>
                  <a:gd name="T21" fmla="*/ 117 h 118"/>
                  <a:gd name="T22" fmla="*/ 146 w 205"/>
                  <a:gd name="T23" fmla="*/ 115 h 118"/>
                  <a:gd name="T24" fmla="*/ 204 w 205"/>
                  <a:gd name="T25" fmla="*/ 10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5" h="118">
                    <a:moveTo>
                      <a:pt x="37" y="0"/>
                    </a:moveTo>
                    <a:lnTo>
                      <a:pt x="21" y="16"/>
                    </a:lnTo>
                    <a:lnTo>
                      <a:pt x="10" y="31"/>
                    </a:lnTo>
                    <a:lnTo>
                      <a:pt x="3" y="45"/>
                    </a:lnTo>
                    <a:lnTo>
                      <a:pt x="0" y="58"/>
                    </a:lnTo>
                    <a:lnTo>
                      <a:pt x="1" y="71"/>
                    </a:lnTo>
                    <a:lnTo>
                      <a:pt x="5" y="82"/>
                    </a:lnTo>
                    <a:lnTo>
                      <a:pt x="13" y="91"/>
                    </a:lnTo>
                    <a:lnTo>
                      <a:pt x="24" y="99"/>
                    </a:lnTo>
                    <a:lnTo>
                      <a:pt x="54" y="112"/>
                    </a:lnTo>
                    <a:lnTo>
                      <a:pt x="95" y="117"/>
                    </a:lnTo>
                    <a:lnTo>
                      <a:pt x="146" y="115"/>
                    </a:lnTo>
                    <a:lnTo>
                      <a:pt x="204" y="104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24" name="Freeform 74"/>
              <p:cNvSpPr>
                <a:spLocks/>
              </p:cNvSpPr>
              <p:nvPr/>
            </p:nvSpPr>
            <p:spPr bwMode="auto">
              <a:xfrm>
                <a:off x="1609" y="1783"/>
                <a:ext cx="257" cy="112"/>
              </a:xfrm>
              <a:custGeom>
                <a:avLst/>
                <a:gdLst>
                  <a:gd name="T0" fmla="*/ 0 w 281"/>
                  <a:gd name="T1" fmla="*/ 122 h 123"/>
                  <a:gd name="T2" fmla="*/ 73 w 281"/>
                  <a:gd name="T3" fmla="*/ 99 h 123"/>
                  <a:gd name="T4" fmla="*/ 143 w 281"/>
                  <a:gd name="T5" fmla="*/ 71 h 123"/>
                  <a:gd name="T6" fmla="*/ 212 w 281"/>
                  <a:gd name="T7" fmla="*/ 39 h 123"/>
                  <a:gd name="T8" fmla="*/ 280 w 281"/>
                  <a:gd name="T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123">
                    <a:moveTo>
                      <a:pt x="0" y="122"/>
                    </a:moveTo>
                    <a:lnTo>
                      <a:pt x="73" y="99"/>
                    </a:lnTo>
                    <a:lnTo>
                      <a:pt x="143" y="71"/>
                    </a:lnTo>
                    <a:lnTo>
                      <a:pt x="212" y="39"/>
                    </a:lnTo>
                    <a:lnTo>
                      <a:pt x="280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25" name="Freeform 75"/>
              <p:cNvSpPr>
                <a:spLocks/>
              </p:cNvSpPr>
              <p:nvPr/>
            </p:nvSpPr>
            <p:spPr bwMode="auto">
              <a:xfrm>
                <a:off x="1761" y="1658"/>
                <a:ext cx="129" cy="136"/>
              </a:xfrm>
              <a:custGeom>
                <a:avLst/>
                <a:gdLst>
                  <a:gd name="T0" fmla="*/ 1 w 141"/>
                  <a:gd name="T1" fmla="*/ 0 h 148"/>
                  <a:gd name="T2" fmla="*/ 10 w 141"/>
                  <a:gd name="T3" fmla="*/ 9 h 148"/>
                  <a:gd name="T4" fmla="*/ 16 w 141"/>
                  <a:gd name="T5" fmla="*/ 19 h 148"/>
                  <a:gd name="T6" fmla="*/ 24 w 141"/>
                  <a:gd name="T7" fmla="*/ 44 h 148"/>
                  <a:gd name="T8" fmla="*/ 24 w 141"/>
                  <a:gd name="T9" fmla="*/ 69 h 148"/>
                  <a:gd name="T10" fmla="*/ 17 w 141"/>
                  <a:gd name="T11" fmla="*/ 88 h 148"/>
                  <a:gd name="T12" fmla="*/ 4 w 141"/>
                  <a:gd name="T13" fmla="*/ 108 h 148"/>
                  <a:gd name="T14" fmla="*/ 0 w 141"/>
                  <a:gd name="T15" fmla="*/ 124 h 148"/>
                  <a:gd name="T16" fmla="*/ 4 w 141"/>
                  <a:gd name="T17" fmla="*/ 136 h 148"/>
                  <a:gd name="T18" fmla="*/ 16 w 141"/>
                  <a:gd name="T19" fmla="*/ 144 h 148"/>
                  <a:gd name="T20" fmla="*/ 36 w 141"/>
                  <a:gd name="T21" fmla="*/ 147 h 148"/>
                  <a:gd name="T22" fmla="*/ 63 w 141"/>
                  <a:gd name="T23" fmla="*/ 146 h 148"/>
                  <a:gd name="T24" fmla="*/ 98 w 141"/>
                  <a:gd name="T25" fmla="*/ 140 h 148"/>
                  <a:gd name="T26" fmla="*/ 140 w 141"/>
                  <a:gd name="T27" fmla="*/ 129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1" h="148">
                    <a:moveTo>
                      <a:pt x="1" y="0"/>
                    </a:moveTo>
                    <a:lnTo>
                      <a:pt x="10" y="9"/>
                    </a:lnTo>
                    <a:lnTo>
                      <a:pt x="16" y="19"/>
                    </a:lnTo>
                    <a:lnTo>
                      <a:pt x="24" y="44"/>
                    </a:lnTo>
                    <a:lnTo>
                      <a:pt x="24" y="69"/>
                    </a:lnTo>
                    <a:lnTo>
                      <a:pt x="17" y="88"/>
                    </a:lnTo>
                    <a:lnTo>
                      <a:pt x="4" y="108"/>
                    </a:lnTo>
                    <a:lnTo>
                      <a:pt x="0" y="124"/>
                    </a:lnTo>
                    <a:lnTo>
                      <a:pt x="4" y="136"/>
                    </a:lnTo>
                    <a:lnTo>
                      <a:pt x="16" y="144"/>
                    </a:lnTo>
                    <a:lnTo>
                      <a:pt x="36" y="147"/>
                    </a:lnTo>
                    <a:lnTo>
                      <a:pt x="63" y="146"/>
                    </a:lnTo>
                    <a:lnTo>
                      <a:pt x="98" y="140"/>
                    </a:lnTo>
                    <a:lnTo>
                      <a:pt x="140" y="129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26" name="Freeform 76"/>
              <p:cNvSpPr>
                <a:spLocks/>
              </p:cNvSpPr>
              <p:nvPr/>
            </p:nvSpPr>
            <p:spPr bwMode="auto">
              <a:xfrm>
                <a:off x="1838" y="1849"/>
                <a:ext cx="141" cy="36"/>
              </a:xfrm>
              <a:custGeom>
                <a:avLst/>
                <a:gdLst>
                  <a:gd name="T0" fmla="*/ 153 w 154"/>
                  <a:gd name="T1" fmla="*/ 5 h 40"/>
                  <a:gd name="T2" fmla="*/ 117 w 154"/>
                  <a:gd name="T3" fmla="*/ 21 h 40"/>
                  <a:gd name="T4" fmla="*/ 79 w 154"/>
                  <a:gd name="T5" fmla="*/ 33 h 40"/>
                  <a:gd name="T6" fmla="*/ 40 w 154"/>
                  <a:gd name="T7" fmla="*/ 39 h 40"/>
                  <a:gd name="T8" fmla="*/ 0 w 154"/>
                  <a:gd name="T9" fmla="*/ 38 h 40"/>
                  <a:gd name="T10" fmla="*/ 135 w 154"/>
                  <a:gd name="T11" fmla="*/ 0 h 40"/>
                  <a:gd name="T12" fmla="*/ 151 w 154"/>
                  <a:gd name="T13" fmla="*/ 2 h 40"/>
                  <a:gd name="T14" fmla="*/ 153 w 154"/>
                  <a:gd name="T15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4" h="40">
                    <a:moveTo>
                      <a:pt x="153" y="5"/>
                    </a:moveTo>
                    <a:lnTo>
                      <a:pt x="117" y="21"/>
                    </a:lnTo>
                    <a:lnTo>
                      <a:pt x="79" y="33"/>
                    </a:lnTo>
                    <a:lnTo>
                      <a:pt x="40" y="39"/>
                    </a:lnTo>
                    <a:lnTo>
                      <a:pt x="0" y="38"/>
                    </a:lnTo>
                    <a:lnTo>
                      <a:pt x="135" y="0"/>
                    </a:lnTo>
                    <a:lnTo>
                      <a:pt x="151" y="2"/>
                    </a:lnTo>
                    <a:lnTo>
                      <a:pt x="153" y="5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27" name="Freeform 77"/>
              <p:cNvSpPr>
                <a:spLocks/>
              </p:cNvSpPr>
              <p:nvPr/>
            </p:nvSpPr>
            <p:spPr bwMode="auto">
              <a:xfrm>
                <a:off x="1953" y="1865"/>
                <a:ext cx="245" cy="138"/>
              </a:xfrm>
              <a:custGeom>
                <a:avLst/>
                <a:gdLst>
                  <a:gd name="T0" fmla="*/ 223 w 267"/>
                  <a:gd name="T1" fmla="*/ 149 h 150"/>
                  <a:gd name="T2" fmla="*/ 261 w 267"/>
                  <a:gd name="T3" fmla="*/ 137 h 150"/>
                  <a:gd name="T4" fmla="*/ 266 w 267"/>
                  <a:gd name="T5" fmla="*/ 132 h 150"/>
                  <a:gd name="T6" fmla="*/ 266 w 267"/>
                  <a:gd name="T7" fmla="*/ 130 h 150"/>
                  <a:gd name="T8" fmla="*/ 263 w 267"/>
                  <a:gd name="T9" fmla="*/ 128 h 150"/>
                  <a:gd name="T10" fmla="*/ 0 w 267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150">
                    <a:moveTo>
                      <a:pt x="223" y="149"/>
                    </a:moveTo>
                    <a:lnTo>
                      <a:pt x="261" y="137"/>
                    </a:lnTo>
                    <a:lnTo>
                      <a:pt x="266" y="132"/>
                    </a:lnTo>
                    <a:lnTo>
                      <a:pt x="266" y="130"/>
                    </a:lnTo>
                    <a:lnTo>
                      <a:pt x="263" y="128"/>
                    </a:lnTo>
                    <a:lnTo>
                      <a:pt x="0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28" name="Line 78"/>
              <p:cNvSpPr>
                <a:spLocks noChangeShapeType="1"/>
              </p:cNvSpPr>
              <p:nvPr/>
            </p:nvSpPr>
            <p:spPr bwMode="auto">
              <a:xfrm flipH="1" flipV="1">
                <a:off x="1825" y="1801"/>
                <a:ext cx="114" cy="59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229" name="Freeform 79"/>
              <p:cNvSpPr>
                <a:spLocks/>
              </p:cNvSpPr>
              <p:nvPr/>
            </p:nvSpPr>
            <p:spPr bwMode="auto">
              <a:xfrm>
                <a:off x="2139" y="1670"/>
                <a:ext cx="37" cy="31"/>
              </a:xfrm>
              <a:custGeom>
                <a:avLst/>
                <a:gdLst>
                  <a:gd name="T0" fmla="*/ 0 w 40"/>
                  <a:gd name="T1" fmla="*/ 33 h 34"/>
                  <a:gd name="T2" fmla="*/ 6 w 40"/>
                  <a:gd name="T3" fmla="*/ 10 h 34"/>
                  <a:gd name="T4" fmla="*/ 39 w 40"/>
                  <a:gd name="T5" fmla="*/ 0 h 34"/>
                  <a:gd name="T6" fmla="*/ 21 w 40"/>
                  <a:gd name="T7" fmla="*/ 2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4">
                    <a:moveTo>
                      <a:pt x="0" y="33"/>
                    </a:moveTo>
                    <a:lnTo>
                      <a:pt x="6" y="10"/>
                    </a:lnTo>
                    <a:lnTo>
                      <a:pt x="39" y="0"/>
                    </a:lnTo>
                    <a:lnTo>
                      <a:pt x="21" y="27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30" name="Freeform 80"/>
              <p:cNvSpPr>
                <a:spLocks/>
              </p:cNvSpPr>
              <p:nvPr/>
            </p:nvSpPr>
            <p:spPr bwMode="auto">
              <a:xfrm>
                <a:off x="2552" y="1553"/>
                <a:ext cx="35" cy="22"/>
              </a:xfrm>
              <a:custGeom>
                <a:avLst/>
                <a:gdLst>
                  <a:gd name="T0" fmla="*/ 0 w 38"/>
                  <a:gd name="T1" fmla="*/ 23 h 24"/>
                  <a:gd name="T2" fmla="*/ 3 w 38"/>
                  <a:gd name="T3" fmla="*/ 10 h 24"/>
                  <a:gd name="T4" fmla="*/ 37 w 38"/>
                  <a:gd name="T5" fmla="*/ 0 h 24"/>
                  <a:gd name="T6" fmla="*/ 32 w 38"/>
                  <a:gd name="T7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24">
                    <a:moveTo>
                      <a:pt x="0" y="23"/>
                    </a:moveTo>
                    <a:lnTo>
                      <a:pt x="3" y="10"/>
                    </a:lnTo>
                    <a:lnTo>
                      <a:pt x="37" y="0"/>
                    </a:lnTo>
                    <a:lnTo>
                      <a:pt x="32" y="14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31" name="Freeform 81"/>
              <p:cNvSpPr>
                <a:spLocks/>
              </p:cNvSpPr>
              <p:nvPr/>
            </p:nvSpPr>
            <p:spPr bwMode="auto">
              <a:xfrm>
                <a:off x="1602" y="1323"/>
                <a:ext cx="1328" cy="370"/>
              </a:xfrm>
              <a:custGeom>
                <a:avLst/>
                <a:gdLst>
                  <a:gd name="T0" fmla="*/ 0 w 1452"/>
                  <a:gd name="T1" fmla="*/ 403 h 404"/>
                  <a:gd name="T2" fmla="*/ 900 w 1452"/>
                  <a:gd name="T3" fmla="*/ 102 h 404"/>
                  <a:gd name="T4" fmla="*/ 968 w 1452"/>
                  <a:gd name="T5" fmla="*/ 81 h 404"/>
                  <a:gd name="T6" fmla="*/ 1041 w 1452"/>
                  <a:gd name="T7" fmla="*/ 62 h 404"/>
                  <a:gd name="T8" fmla="*/ 1192 w 1452"/>
                  <a:gd name="T9" fmla="*/ 30 h 404"/>
                  <a:gd name="T10" fmla="*/ 1335 w 1452"/>
                  <a:gd name="T11" fmla="*/ 9 h 404"/>
                  <a:gd name="T12" fmla="*/ 1397 w 1452"/>
                  <a:gd name="T13" fmla="*/ 3 h 404"/>
                  <a:gd name="T14" fmla="*/ 1451 w 1452"/>
                  <a:gd name="T15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52" h="404">
                    <a:moveTo>
                      <a:pt x="0" y="403"/>
                    </a:moveTo>
                    <a:lnTo>
                      <a:pt x="900" y="102"/>
                    </a:lnTo>
                    <a:lnTo>
                      <a:pt x="968" y="81"/>
                    </a:lnTo>
                    <a:lnTo>
                      <a:pt x="1041" y="62"/>
                    </a:lnTo>
                    <a:lnTo>
                      <a:pt x="1192" y="30"/>
                    </a:lnTo>
                    <a:lnTo>
                      <a:pt x="1335" y="9"/>
                    </a:lnTo>
                    <a:lnTo>
                      <a:pt x="1397" y="3"/>
                    </a:lnTo>
                    <a:lnTo>
                      <a:pt x="1451" y="0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32" name="Freeform 82"/>
              <p:cNvSpPr>
                <a:spLocks/>
              </p:cNvSpPr>
              <p:nvPr/>
            </p:nvSpPr>
            <p:spPr bwMode="auto">
              <a:xfrm>
                <a:off x="2928" y="1332"/>
                <a:ext cx="29" cy="71"/>
              </a:xfrm>
              <a:custGeom>
                <a:avLst/>
                <a:gdLst>
                  <a:gd name="T0" fmla="*/ 14 w 31"/>
                  <a:gd name="T1" fmla="*/ 0 h 78"/>
                  <a:gd name="T2" fmla="*/ 9 w 31"/>
                  <a:gd name="T3" fmla="*/ 0 h 78"/>
                  <a:gd name="T4" fmla="*/ 3 w 31"/>
                  <a:gd name="T5" fmla="*/ 7 h 78"/>
                  <a:gd name="T6" fmla="*/ 0 w 31"/>
                  <a:gd name="T7" fmla="*/ 20 h 78"/>
                  <a:gd name="T8" fmla="*/ 1 w 31"/>
                  <a:gd name="T9" fmla="*/ 39 h 78"/>
                  <a:gd name="T10" fmla="*/ 7 w 31"/>
                  <a:gd name="T11" fmla="*/ 59 h 78"/>
                  <a:gd name="T12" fmla="*/ 16 w 31"/>
                  <a:gd name="T13" fmla="*/ 72 h 78"/>
                  <a:gd name="T14" fmla="*/ 25 w 31"/>
                  <a:gd name="T15" fmla="*/ 77 h 78"/>
                  <a:gd name="T16" fmla="*/ 30 w 31"/>
                  <a:gd name="T17" fmla="*/ 7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78">
                    <a:moveTo>
                      <a:pt x="14" y="0"/>
                    </a:moveTo>
                    <a:lnTo>
                      <a:pt x="9" y="0"/>
                    </a:lnTo>
                    <a:lnTo>
                      <a:pt x="3" y="7"/>
                    </a:lnTo>
                    <a:lnTo>
                      <a:pt x="0" y="20"/>
                    </a:lnTo>
                    <a:lnTo>
                      <a:pt x="1" y="39"/>
                    </a:lnTo>
                    <a:lnTo>
                      <a:pt x="7" y="59"/>
                    </a:lnTo>
                    <a:lnTo>
                      <a:pt x="16" y="72"/>
                    </a:lnTo>
                    <a:lnTo>
                      <a:pt x="25" y="77"/>
                    </a:lnTo>
                    <a:lnTo>
                      <a:pt x="30" y="75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33" name="Freeform 83"/>
              <p:cNvSpPr>
                <a:spLocks/>
              </p:cNvSpPr>
              <p:nvPr/>
            </p:nvSpPr>
            <p:spPr bwMode="auto">
              <a:xfrm>
                <a:off x="2756" y="1260"/>
                <a:ext cx="50" cy="25"/>
              </a:xfrm>
              <a:custGeom>
                <a:avLst/>
                <a:gdLst>
                  <a:gd name="T0" fmla="*/ 53 w 54"/>
                  <a:gd name="T1" fmla="*/ 26 h 27"/>
                  <a:gd name="T2" fmla="*/ 19 w 54"/>
                  <a:gd name="T3" fmla="*/ 23 h 27"/>
                  <a:gd name="T4" fmla="*/ 0 w 54"/>
                  <a:gd name="T5" fmla="*/ 0 h 27"/>
                  <a:gd name="T6" fmla="*/ 29 w 54"/>
                  <a:gd name="T7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7">
                    <a:moveTo>
                      <a:pt x="53" y="26"/>
                    </a:moveTo>
                    <a:lnTo>
                      <a:pt x="19" y="23"/>
                    </a:lnTo>
                    <a:lnTo>
                      <a:pt x="0" y="0"/>
                    </a:lnTo>
                    <a:lnTo>
                      <a:pt x="29" y="4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34" name="Freeform 84"/>
              <p:cNvSpPr>
                <a:spLocks/>
              </p:cNvSpPr>
              <p:nvPr/>
            </p:nvSpPr>
            <p:spPr bwMode="auto">
              <a:xfrm>
                <a:off x="2714" y="1259"/>
                <a:ext cx="54" cy="23"/>
              </a:xfrm>
              <a:custGeom>
                <a:avLst/>
                <a:gdLst>
                  <a:gd name="T0" fmla="*/ 11 w 59"/>
                  <a:gd name="T1" fmla="*/ 23 h 25"/>
                  <a:gd name="T2" fmla="*/ 0 w 59"/>
                  <a:gd name="T3" fmla="*/ 0 h 25"/>
                  <a:gd name="T4" fmla="*/ 39 w 59"/>
                  <a:gd name="T5" fmla="*/ 1 h 25"/>
                  <a:gd name="T6" fmla="*/ 58 w 59"/>
                  <a:gd name="T7" fmla="*/ 24 h 25"/>
                  <a:gd name="T8" fmla="*/ 11 w 59"/>
                  <a:gd name="T9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25">
                    <a:moveTo>
                      <a:pt x="11" y="23"/>
                    </a:moveTo>
                    <a:lnTo>
                      <a:pt x="0" y="0"/>
                    </a:lnTo>
                    <a:lnTo>
                      <a:pt x="39" y="1"/>
                    </a:lnTo>
                    <a:lnTo>
                      <a:pt x="58" y="24"/>
                    </a:lnTo>
                    <a:lnTo>
                      <a:pt x="11" y="23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35" name="Freeform 85"/>
              <p:cNvSpPr>
                <a:spLocks/>
              </p:cNvSpPr>
              <p:nvPr/>
            </p:nvSpPr>
            <p:spPr bwMode="auto">
              <a:xfrm>
                <a:off x="2672" y="1259"/>
                <a:ext cx="49" cy="45"/>
              </a:xfrm>
              <a:custGeom>
                <a:avLst/>
                <a:gdLst>
                  <a:gd name="T0" fmla="*/ 0 w 53"/>
                  <a:gd name="T1" fmla="*/ 48 h 49"/>
                  <a:gd name="T2" fmla="*/ 4 w 53"/>
                  <a:gd name="T3" fmla="*/ 2 h 49"/>
                  <a:gd name="T4" fmla="*/ 40 w 53"/>
                  <a:gd name="T5" fmla="*/ 0 h 49"/>
                  <a:gd name="T6" fmla="*/ 52 w 53"/>
                  <a:gd name="T7" fmla="*/ 25 h 49"/>
                  <a:gd name="T8" fmla="*/ 0 w 53"/>
                  <a:gd name="T9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49">
                    <a:moveTo>
                      <a:pt x="0" y="48"/>
                    </a:moveTo>
                    <a:lnTo>
                      <a:pt x="4" y="2"/>
                    </a:lnTo>
                    <a:lnTo>
                      <a:pt x="40" y="0"/>
                    </a:lnTo>
                    <a:lnTo>
                      <a:pt x="52" y="25"/>
                    </a:lnTo>
                    <a:lnTo>
                      <a:pt x="0" y="48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36" name="Freeform 86"/>
              <p:cNvSpPr>
                <a:spLocks/>
              </p:cNvSpPr>
              <p:nvPr/>
            </p:nvSpPr>
            <p:spPr bwMode="auto">
              <a:xfrm>
                <a:off x="2619" y="1261"/>
                <a:ext cx="52" cy="44"/>
              </a:xfrm>
              <a:custGeom>
                <a:avLst/>
                <a:gdLst>
                  <a:gd name="T0" fmla="*/ 0 w 57"/>
                  <a:gd name="T1" fmla="*/ 38 h 48"/>
                  <a:gd name="T2" fmla="*/ 6 w 57"/>
                  <a:gd name="T3" fmla="*/ 8 h 48"/>
                  <a:gd name="T4" fmla="*/ 56 w 57"/>
                  <a:gd name="T5" fmla="*/ 0 h 48"/>
                  <a:gd name="T6" fmla="*/ 52 w 57"/>
                  <a:gd name="T7" fmla="*/ 47 h 48"/>
                  <a:gd name="T8" fmla="*/ 0 w 57"/>
                  <a:gd name="T9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48">
                    <a:moveTo>
                      <a:pt x="0" y="38"/>
                    </a:moveTo>
                    <a:lnTo>
                      <a:pt x="6" y="8"/>
                    </a:lnTo>
                    <a:lnTo>
                      <a:pt x="56" y="0"/>
                    </a:lnTo>
                    <a:lnTo>
                      <a:pt x="52" y="47"/>
                    </a:lnTo>
                    <a:lnTo>
                      <a:pt x="0" y="38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37" name="Freeform 87"/>
              <p:cNvSpPr>
                <a:spLocks/>
              </p:cNvSpPr>
              <p:nvPr/>
            </p:nvSpPr>
            <p:spPr bwMode="auto">
              <a:xfrm>
                <a:off x="2513" y="1277"/>
                <a:ext cx="61" cy="126"/>
              </a:xfrm>
              <a:custGeom>
                <a:avLst/>
                <a:gdLst>
                  <a:gd name="T0" fmla="*/ 6 w 67"/>
                  <a:gd name="T1" fmla="*/ 137 h 138"/>
                  <a:gd name="T2" fmla="*/ 2 w 67"/>
                  <a:gd name="T3" fmla="*/ 136 h 138"/>
                  <a:gd name="T4" fmla="*/ 0 w 67"/>
                  <a:gd name="T5" fmla="*/ 133 h 138"/>
                  <a:gd name="T6" fmla="*/ 1 w 67"/>
                  <a:gd name="T7" fmla="*/ 72 h 138"/>
                  <a:gd name="T8" fmla="*/ 5 w 67"/>
                  <a:gd name="T9" fmla="*/ 43 h 138"/>
                  <a:gd name="T10" fmla="*/ 12 w 67"/>
                  <a:gd name="T11" fmla="*/ 16 h 138"/>
                  <a:gd name="T12" fmla="*/ 19 w 67"/>
                  <a:gd name="T13" fmla="*/ 10 h 138"/>
                  <a:gd name="T14" fmla="*/ 62 w 67"/>
                  <a:gd name="T15" fmla="*/ 0 h 138"/>
                  <a:gd name="T16" fmla="*/ 65 w 67"/>
                  <a:gd name="T17" fmla="*/ 1 h 138"/>
                  <a:gd name="T18" fmla="*/ 66 w 67"/>
                  <a:gd name="T19" fmla="*/ 5 h 138"/>
                  <a:gd name="T20" fmla="*/ 54 w 67"/>
                  <a:gd name="T21" fmla="*/ 60 h 138"/>
                  <a:gd name="T22" fmla="*/ 51 w 67"/>
                  <a:gd name="T23" fmla="*/ 119 h 138"/>
                  <a:gd name="T24" fmla="*/ 50 w 67"/>
                  <a:gd name="T25" fmla="*/ 124 h 138"/>
                  <a:gd name="T26" fmla="*/ 46 w 67"/>
                  <a:gd name="T27" fmla="*/ 127 h 138"/>
                  <a:gd name="T28" fmla="*/ 6 w 67"/>
                  <a:gd name="T29" fmla="*/ 13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7" h="138">
                    <a:moveTo>
                      <a:pt x="6" y="137"/>
                    </a:moveTo>
                    <a:lnTo>
                      <a:pt x="2" y="136"/>
                    </a:lnTo>
                    <a:lnTo>
                      <a:pt x="0" y="133"/>
                    </a:lnTo>
                    <a:lnTo>
                      <a:pt x="1" y="72"/>
                    </a:lnTo>
                    <a:lnTo>
                      <a:pt x="5" y="43"/>
                    </a:lnTo>
                    <a:lnTo>
                      <a:pt x="12" y="16"/>
                    </a:lnTo>
                    <a:lnTo>
                      <a:pt x="19" y="10"/>
                    </a:lnTo>
                    <a:lnTo>
                      <a:pt x="62" y="0"/>
                    </a:lnTo>
                    <a:lnTo>
                      <a:pt x="65" y="1"/>
                    </a:lnTo>
                    <a:lnTo>
                      <a:pt x="66" y="5"/>
                    </a:lnTo>
                    <a:lnTo>
                      <a:pt x="54" y="60"/>
                    </a:lnTo>
                    <a:lnTo>
                      <a:pt x="51" y="119"/>
                    </a:lnTo>
                    <a:lnTo>
                      <a:pt x="50" y="124"/>
                    </a:lnTo>
                    <a:lnTo>
                      <a:pt x="46" y="127"/>
                    </a:lnTo>
                    <a:lnTo>
                      <a:pt x="6" y="137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38" name="Freeform 88"/>
              <p:cNvSpPr>
                <a:spLocks/>
              </p:cNvSpPr>
              <p:nvPr/>
            </p:nvSpPr>
            <p:spPr bwMode="auto">
              <a:xfrm>
                <a:off x="2538" y="1304"/>
                <a:ext cx="11" cy="14"/>
              </a:xfrm>
              <a:custGeom>
                <a:avLst/>
                <a:gdLst>
                  <a:gd name="T0" fmla="*/ 4 w 12"/>
                  <a:gd name="T1" fmla="*/ 14 h 15"/>
                  <a:gd name="T2" fmla="*/ 0 w 12"/>
                  <a:gd name="T3" fmla="*/ 13 h 15"/>
                  <a:gd name="T4" fmla="*/ 0 w 12"/>
                  <a:gd name="T5" fmla="*/ 8 h 15"/>
                  <a:gd name="T6" fmla="*/ 2 w 12"/>
                  <a:gd name="T7" fmla="*/ 4 h 15"/>
                  <a:gd name="T8" fmla="*/ 7 w 12"/>
                  <a:gd name="T9" fmla="*/ 0 h 15"/>
                  <a:gd name="T10" fmla="*/ 11 w 12"/>
                  <a:gd name="T11" fmla="*/ 1 h 15"/>
                  <a:gd name="T12" fmla="*/ 11 w 12"/>
                  <a:gd name="T13" fmla="*/ 5 h 15"/>
                  <a:gd name="T14" fmla="*/ 9 w 12"/>
                  <a:gd name="T15" fmla="*/ 10 h 15"/>
                  <a:gd name="T16" fmla="*/ 4 w 12"/>
                  <a:gd name="T17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5">
                    <a:moveTo>
                      <a:pt x="4" y="14"/>
                    </a:moveTo>
                    <a:lnTo>
                      <a:pt x="0" y="13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7" y="0"/>
                    </a:lnTo>
                    <a:lnTo>
                      <a:pt x="11" y="1"/>
                    </a:lnTo>
                    <a:lnTo>
                      <a:pt x="11" y="5"/>
                    </a:lnTo>
                    <a:lnTo>
                      <a:pt x="9" y="10"/>
                    </a:lnTo>
                    <a:lnTo>
                      <a:pt x="4" y="14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39" name="Freeform 89"/>
              <p:cNvSpPr>
                <a:spLocks/>
              </p:cNvSpPr>
              <p:nvPr/>
            </p:nvSpPr>
            <p:spPr bwMode="auto">
              <a:xfrm>
                <a:off x="1428" y="1281"/>
                <a:ext cx="1196" cy="400"/>
              </a:xfrm>
              <a:custGeom>
                <a:avLst/>
                <a:gdLst>
                  <a:gd name="T0" fmla="*/ 1306 w 1307"/>
                  <a:gd name="T1" fmla="*/ 0 h 437"/>
                  <a:gd name="T2" fmla="*/ 1211 w 1307"/>
                  <a:gd name="T3" fmla="*/ 19 h 437"/>
                  <a:gd name="T4" fmla="*/ 1105 w 1307"/>
                  <a:gd name="T5" fmla="*/ 51 h 437"/>
                  <a:gd name="T6" fmla="*/ 0 w 1307"/>
                  <a:gd name="T7" fmla="*/ 436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7" h="437">
                    <a:moveTo>
                      <a:pt x="1306" y="0"/>
                    </a:moveTo>
                    <a:lnTo>
                      <a:pt x="1211" y="19"/>
                    </a:lnTo>
                    <a:lnTo>
                      <a:pt x="1105" y="51"/>
                    </a:lnTo>
                    <a:lnTo>
                      <a:pt x="0" y="436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297" y="121109"/>
            <a:ext cx="9827406" cy="660400"/>
          </a:xfrm>
        </p:spPr>
        <p:txBody>
          <a:bodyPr/>
          <a:lstStyle/>
          <a:p>
            <a:r>
              <a:rPr lang="en-US" dirty="0"/>
              <a:t>20</a:t>
            </a:r>
            <a:r>
              <a:rPr lang="en-US" baseline="30000" dirty="0"/>
              <a:t>th</a:t>
            </a:r>
            <a:r>
              <a:rPr lang="en-US" dirty="0"/>
              <a:t> Century Evolution of Operations</a:t>
            </a:r>
          </a:p>
        </p:txBody>
      </p:sp>
      <p:grpSp>
        <p:nvGrpSpPr>
          <p:cNvPr id="263" name="Group 262"/>
          <p:cNvGrpSpPr/>
          <p:nvPr/>
        </p:nvGrpSpPr>
        <p:grpSpPr>
          <a:xfrm>
            <a:off x="1346595" y="1464905"/>
            <a:ext cx="1367682" cy="974529"/>
            <a:chOff x="1396100" y="1264534"/>
            <a:chExt cx="1725963" cy="1229819"/>
          </a:xfrm>
        </p:grpSpPr>
        <p:grpSp>
          <p:nvGrpSpPr>
            <p:cNvPr id="75" name="Group 74"/>
            <p:cNvGrpSpPr/>
            <p:nvPr/>
          </p:nvGrpSpPr>
          <p:grpSpPr>
            <a:xfrm>
              <a:off x="1448555" y="1836837"/>
              <a:ext cx="921066" cy="657516"/>
              <a:chOff x="1312313" y="1095375"/>
              <a:chExt cx="1540281" cy="1099552"/>
            </a:xfrm>
          </p:grpSpPr>
          <p:sp>
            <p:nvSpPr>
              <p:cNvPr id="68" name="Arc 67"/>
              <p:cNvSpPr/>
              <p:nvPr/>
            </p:nvSpPr>
            <p:spPr bwMode="auto">
              <a:xfrm flipH="1">
                <a:off x="1730971" y="1279481"/>
                <a:ext cx="450468" cy="915446"/>
              </a:xfrm>
              <a:prstGeom prst="arc">
                <a:avLst>
                  <a:gd name="adj1" fmla="val 15186264"/>
                  <a:gd name="adj2" fmla="val 17151310"/>
                </a:avLst>
              </a:prstGeom>
              <a:noFill/>
              <a:ln>
                <a:headEnd type="none" w="med" len="med"/>
                <a:tailEnd type="none" w="med" len="med"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 b="0"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74" name="Group 73"/>
              <p:cNvGrpSpPr/>
              <p:nvPr/>
            </p:nvGrpSpPr>
            <p:grpSpPr>
              <a:xfrm>
                <a:off x="1312313" y="1095375"/>
                <a:ext cx="1540281" cy="511731"/>
                <a:chOff x="1312313" y="1095375"/>
                <a:chExt cx="1540281" cy="511731"/>
              </a:xfrm>
            </p:grpSpPr>
            <p:sp>
              <p:nvSpPr>
                <p:cNvPr id="65" name="Oval 64"/>
                <p:cNvSpPr/>
                <p:nvPr/>
              </p:nvSpPr>
              <p:spPr bwMode="auto">
                <a:xfrm>
                  <a:off x="1312313" y="1257299"/>
                  <a:ext cx="620642" cy="34980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4572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25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6" name="Oval 65"/>
                <p:cNvSpPr/>
                <p:nvPr/>
              </p:nvSpPr>
              <p:spPr bwMode="auto">
                <a:xfrm>
                  <a:off x="1991762" y="1257299"/>
                  <a:ext cx="620642" cy="34980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4572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2500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7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1" name="Freeform 70"/>
                <p:cNvSpPr/>
                <p:nvPr/>
              </p:nvSpPr>
              <p:spPr bwMode="auto">
                <a:xfrm>
                  <a:off x="1369886" y="1095375"/>
                  <a:ext cx="363381" cy="231885"/>
                </a:xfrm>
                <a:custGeom>
                  <a:avLst/>
                  <a:gdLst>
                    <a:gd name="connsiteX0" fmla="*/ 0 w 292100"/>
                    <a:gd name="connsiteY0" fmla="*/ 114356 h 127056"/>
                    <a:gd name="connsiteX1" fmla="*/ 228600 w 292100"/>
                    <a:gd name="connsiteY1" fmla="*/ 56 h 127056"/>
                    <a:gd name="connsiteX2" fmla="*/ 292100 w 292100"/>
                    <a:gd name="connsiteY2" fmla="*/ 127056 h 127056"/>
                    <a:gd name="connsiteX0" fmla="*/ 0 w 294476"/>
                    <a:gd name="connsiteY0" fmla="*/ 114356 h 127056"/>
                    <a:gd name="connsiteX1" fmla="*/ 228600 w 294476"/>
                    <a:gd name="connsiteY1" fmla="*/ 56 h 127056"/>
                    <a:gd name="connsiteX2" fmla="*/ 292100 w 294476"/>
                    <a:gd name="connsiteY2" fmla="*/ 127056 h 127056"/>
                    <a:gd name="connsiteX0" fmla="*/ 0 w 315911"/>
                    <a:gd name="connsiteY0" fmla="*/ 116309 h 116309"/>
                    <a:gd name="connsiteX1" fmla="*/ 228600 w 315911"/>
                    <a:gd name="connsiteY1" fmla="*/ 2009 h 116309"/>
                    <a:gd name="connsiteX2" fmla="*/ 314325 w 315911"/>
                    <a:gd name="connsiteY2" fmla="*/ 63778 h 116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5911" h="116309">
                      <a:moveTo>
                        <a:pt x="0" y="116309"/>
                      </a:moveTo>
                      <a:cubicBezTo>
                        <a:pt x="89958" y="58100"/>
                        <a:pt x="176213" y="10764"/>
                        <a:pt x="228600" y="2009"/>
                      </a:cubicBezTo>
                      <a:cubicBezTo>
                        <a:pt x="280987" y="-6746"/>
                        <a:pt x="324908" y="12978"/>
                        <a:pt x="314325" y="63778"/>
                      </a:cubicBezTo>
                    </a:path>
                  </a:pathLst>
                </a:custGeom>
                <a:noFill/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 b="0"/>
                </a:p>
              </p:txBody>
            </p:sp>
            <p:sp>
              <p:nvSpPr>
                <p:cNvPr id="73" name="Freeform 72"/>
                <p:cNvSpPr/>
                <p:nvPr/>
              </p:nvSpPr>
              <p:spPr bwMode="auto">
                <a:xfrm>
                  <a:off x="2568897" y="1152670"/>
                  <a:ext cx="283697" cy="208485"/>
                </a:xfrm>
                <a:custGeom>
                  <a:avLst/>
                  <a:gdLst>
                    <a:gd name="connsiteX0" fmla="*/ 0 w 292100"/>
                    <a:gd name="connsiteY0" fmla="*/ 114356 h 127056"/>
                    <a:gd name="connsiteX1" fmla="*/ 228600 w 292100"/>
                    <a:gd name="connsiteY1" fmla="*/ 56 h 127056"/>
                    <a:gd name="connsiteX2" fmla="*/ 292100 w 292100"/>
                    <a:gd name="connsiteY2" fmla="*/ 127056 h 127056"/>
                    <a:gd name="connsiteX0" fmla="*/ 0 w 294476"/>
                    <a:gd name="connsiteY0" fmla="*/ 114356 h 127056"/>
                    <a:gd name="connsiteX1" fmla="*/ 228600 w 294476"/>
                    <a:gd name="connsiteY1" fmla="*/ 56 h 127056"/>
                    <a:gd name="connsiteX2" fmla="*/ 292100 w 294476"/>
                    <a:gd name="connsiteY2" fmla="*/ 127056 h 127056"/>
                    <a:gd name="connsiteX0" fmla="*/ 0 w 315911"/>
                    <a:gd name="connsiteY0" fmla="*/ 116309 h 116309"/>
                    <a:gd name="connsiteX1" fmla="*/ 228600 w 315911"/>
                    <a:gd name="connsiteY1" fmla="*/ 2009 h 116309"/>
                    <a:gd name="connsiteX2" fmla="*/ 314325 w 315911"/>
                    <a:gd name="connsiteY2" fmla="*/ 63778 h 116309"/>
                    <a:gd name="connsiteX0" fmla="*/ 0 w 246636"/>
                    <a:gd name="connsiteY0" fmla="*/ 104572 h 104572"/>
                    <a:gd name="connsiteX1" fmla="*/ 159594 w 246636"/>
                    <a:gd name="connsiteY1" fmla="*/ 1420 h 104572"/>
                    <a:gd name="connsiteX2" fmla="*/ 245319 w 246636"/>
                    <a:gd name="connsiteY2" fmla="*/ 63189 h 104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46636" h="104572">
                      <a:moveTo>
                        <a:pt x="0" y="104572"/>
                      </a:moveTo>
                      <a:cubicBezTo>
                        <a:pt x="89958" y="46363"/>
                        <a:pt x="118708" y="8317"/>
                        <a:pt x="159594" y="1420"/>
                      </a:cubicBezTo>
                      <a:cubicBezTo>
                        <a:pt x="200480" y="-5477"/>
                        <a:pt x="255902" y="12389"/>
                        <a:pt x="245319" y="63189"/>
                      </a:cubicBezTo>
                    </a:path>
                  </a:pathLst>
                </a:custGeom>
                <a:noFill/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700" b="0"/>
                </a:p>
              </p:txBody>
            </p:sp>
          </p:grpSp>
        </p:grpSp>
        <p:sp>
          <p:nvSpPr>
            <p:cNvPr id="91" name="Rectangle 90"/>
            <p:cNvSpPr/>
            <p:nvPr/>
          </p:nvSpPr>
          <p:spPr>
            <a:xfrm>
              <a:off x="1396100" y="1264534"/>
              <a:ext cx="1725963" cy="5437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00"/>
                <a:t>Visual Separation</a:t>
              </a:r>
            </a:p>
            <a:p>
              <a:pPr algn="ctr"/>
              <a:r>
                <a:rPr lang="en-US" sz="1100" b="0"/>
                <a:t>See-and-Avoid</a:t>
              </a: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807126" y="4522455"/>
            <a:ext cx="1079105" cy="1083172"/>
            <a:chOff x="682537" y="3703024"/>
            <a:chExt cx="1361790" cy="1366922"/>
          </a:xfrm>
        </p:grpSpPr>
        <p:pic>
          <p:nvPicPr>
            <p:cNvPr id="149" name="Picture 5" descr="C:\Users\dwing\AppData\Local\Microsoft\Windows\Temporary Internet Files\Content.IE5\2SMS2W4E\MC900434857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2537" y="3703024"/>
              <a:ext cx="789622" cy="800599"/>
            </a:xfrm>
            <a:prstGeom prst="rect">
              <a:avLst/>
            </a:prstGeom>
            <a:noFill/>
          </p:spPr>
        </p:pic>
        <p:sp>
          <p:nvSpPr>
            <p:cNvPr id="151" name="Rectangle 150"/>
            <p:cNvSpPr/>
            <p:nvPr/>
          </p:nvSpPr>
          <p:spPr>
            <a:xfrm>
              <a:off x="848749" y="4312562"/>
              <a:ext cx="1195578" cy="7573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0"/>
                <a:t>Global Precision</a:t>
              </a:r>
            </a:p>
            <a:p>
              <a:pPr algn="ctr"/>
              <a:r>
                <a:rPr lang="en-US" sz="1100" b="0"/>
                <a:t>Navigation</a:t>
              </a:r>
            </a:p>
          </p:txBody>
        </p:sp>
      </p:grpSp>
      <p:grpSp>
        <p:nvGrpSpPr>
          <p:cNvPr id="246" name="Group 245"/>
          <p:cNvGrpSpPr/>
          <p:nvPr/>
        </p:nvGrpSpPr>
        <p:grpSpPr>
          <a:xfrm>
            <a:off x="3347025" y="3128788"/>
            <a:ext cx="1559012" cy="1449613"/>
            <a:chOff x="4525093" y="2750185"/>
            <a:chExt cx="2145913" cy="1995329"/>
          </a:xfrm>
        </p:grpSpPr>
        <p:pic>
          <p:nvPicPr>
            <p:cNvPr id="244" name="Picture 2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0" y="3242675"/>
              <a:ext cx="1290097" cy="913819"/>
            </a:xfrm>
            <a:prstGeom prst="rect">
              <a:avLst/>
            </a:prstGeom>
          </p:spPr>
        </p:pic>
        <p:sp>
          <p:nvSpPr>
            <p:cNvPr id="245" name="Rectangle 244"/>
            <p:cNvSpPr/>
            <p:nvPr/>
          </p:nvSpPr>
          <p:spPr>
            <a:xfrm>
              <a:off x="4799583" y="2750185"/>
              <a:ext cx="1596932" cy="593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0"/>
                <a:t>Radar Surveillance</a:t>
              </a: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525093" y="4152417"/>
              <a:ext cx="2145913" cy="5930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0"/>
                <a:t>Direct Pilot-Controller Communications</a:t>
              </a:r>
            </a:p>
          </p:txBody>
        </p:sp>
      </p:grpSp>
      <p:grpSp>
        <p:nvGrpSpPr>
          <p:cNvPr id="265" name="Group 264"/>
          <p:cNvGrpSpPr/>
          <p:nvPr/>
        </p:nvGrpSpPr>
        <p:grpSpPr>
          <a:xfrm>
            <a:off x="5170156" y="1549113"/>
            <a:ext cx="2439917" cy="1337320"/>
            <a:chOff x="6318017" y="1213147"/>
            <a:chExt cx="3079082" cy="1687647"/>
          </a:xfrm>
        </p:grpSpPr>
        <p:grpSp>
          <p:nvGrpSpPr>
            <p:cNvPr id="61" name="Group 60"/>
            <p:cNvGrpSpPr/>
            <p:nvPr/>
          </p:nvGrpSpPr>
          <p:grpSpPr>
            <a:xfrm>
              <a:off x="6318017" y="1213147"/>
              <a:ext cx="3079082" cy="1687647"/>
              <a:chOff x="9937043" y="4299205"/>
              <a:chExt cx="2794965" cy="1531922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9937043" y="4299205"/>
                <a:ext cx="1759884" cy="1531922"/>
                <a:chOff x="4473845" y="3417115"/>
                <a:chExt cx="2297906" cy="2000252"/>
              </a:xfrm>
            </p:grpSpPr>
            <p:cxnSp>
              <p:nvCxnSpPr>
                <p:cNvPr id="7" name="Straight Connector 6"/>
                <p:cNvCxnSpPr/>
                <p:nvPr/>
              </p:nvCxnSpPr>
              <p:spPr>
                <a:xfrm rot="5400000">
                  <a:off x="4223814" y="4588690"/>
                  <a:ext cx="12573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/>
                <p:cNvCxnSpPr/>
                <p:nvPr/>
              </p:nvCxnSpPr>
              <p:spPr>
                <a:xfrm>
                  <a:off x="4514326" y="4376255"/>
                  <a:ext cx="225742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rot="5400000" flipH="1" flipV="1">
                  <a:off x="4623865" y="3875903"/>
                  <a:ext cx="1949451" cy="11334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0" name="Picture 2" descr="C:\Users\dwing\Documents\Downloads\air_plane_airport_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/>
                </a:stretch>
              </p:blipFill>
              <p:spPr bwMode="auto">
                <a:xfrm rot="5400000">
                  <a:off x="5571601" y="4302940"/>
                  <a:ext cx="152400" cy="1524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1" name="Picture 2" descr="C:\Users\dwing\Documents\Downloads\air_plane_airport_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/>
                </a:stretch>
              </p:blipFill>
              <p:spPr bwMode="auto">
                <a:xfrm rot="1912380">
                  <a:off x="5371748" y="4636487"/>
                  <a:ext cx="152400" cy="152400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12" name="Straight Connector 11"/>
                <p:cNvCxnSpPr/>
                <p:nvPr/>
              </p:nvCxnSpPr>
              <p:spPr>
                <a:xfrm>
                  <a:off x="4473845" y="4803003"/>
                  <a:ext cx="1371600" cy="5334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rot="16200000" flipV="1">
                  <a:off x="5499189" y="3734002"/>
                  <a:ext cx="1496810" cy="86303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" name="Group 209"/>
                <p:cNvGrpSpPr/>
                <p:nvPr/>
              </p:nvGrpSpPr>
              <p:grpSpPr>
                <a:xfrm rot="1260000">
                  <a:off x="5040103" y="5084347"/>
                  <a:ext cx="365759" cy="21197"/>
                  <a:chOff x="5410201" y="4725540"/>
                  <a:chExt cx="1295399" cy="75072"/>
                </a:xfrm>
              </p:grpSpPr>
              <p:sp>
                <p:nvSpPr>
                  <p:cNvPr id="40" name="Isosceles Triangle 39"/>
                  <p:cNvSpPr/>
                  <p:nvPr/>
                </p:nvSpPr>
                <p:spPr>
                  <a:xfrm rot="5400000" flipH="1">
                    <a:off x="5696519" y="4439222"/>
                    <a:ext cx="75072" cy="647708"/>
                  </a:xfrm>
                  <a:prstGeom prst="triangle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1" name="Isosceles Triangle 40"/>
                  <p:cNvSpPr/>
                  <p:nvPr/>
                </p:nvSpPr>
                <p:spPr>
                  <a:xfrm rot="5400000" flipH="1" flipV="1">
                    <a:off x="6344216" y="4439222"/>
                    <a:ext cx="75062" cy="647707"/>
                  </a:xfrm>
                  <a:prstGeom prst="triangle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15" name="Group 212"/>
                <p:cNvGrpSpPr/>
                <p:nvPr/>
              </p:nvGrpSpPr>
              <p:grpSpPr>
                <a:xfrm rot="1800000">
                  <a:off x="5212539" y="4911906"/>
                  <a:ext cx="21198" cy="365761"/>
                  <a:chOff x="2285981" y="2362198"/>
                  <a:chExt cx="3250873" cy="2438402"/>
                </a:xfrm>
                <a:noFill/>
              </p:grpSpPr>
              <p:sp>
                <p:nvSpPr>
                  <p:cNvPr id="38" name="Isosceles Triangle 37"/>
                  <p:cNvSpPr/>
                  <p:nvPr/>
                </p:nvSpPr>
                <p:spPr>
                  <a:xfrm flipH="1">
                    <a:off x="2285981" y="3581401"/>
                    <a:ext cx="3250440" cy="1219199"/>
                  </a:xfrm>
                  <a:prstGeom prst="triangl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9" name="Isosceles Triangle 38"/>
                  <p:cNvSpPr/>
                  <p:nvPr/>
                </p:nvSpPr>
                <p:spPr>
                  <a:xfrm flipH="1" flipV="1">
                    <a:off x="2286000" y="2362198"/>
                    <a:ext cx="3250854" cy="1219199"/>
                  </a:xfrm>
                  <a:prstGeom prst="triangl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16" name="Group 215"/>
                <p:cNvGrpSpPr/>
                <p:nvPr/>
              </p:nvGrpSpPr>
              <p:grpSpPr>
                <a:xfrm rot="18000000">
                  <a:off x="5824965" y="3727993"/>
                  <a:ext cx="365759" cy="21197"/>
                  <a:chOff x="5410201" y="4725540"/>
                  <a:chExt cx="1295399" cy="75072"/>
                </a:xfrm>
              </p:grpSpPr>
              <p:sp>
                <p:nvSpPr>
                  <p:cNvPr id="36" name="Isosceles Triangle 35"/>
                  <p:cNvSpPr/>
                  <p:nvPr/>
                </p:nvSpPr>
                <p:spPr>
                  <a:xfrm rot="5400000" flipH="1">
                    <a:off x="5696519" y="4439222"/>
                    <a:ext cx="75072" cy="647708"/>
                  </a:xfrm>
                  <a:prstGeom prst="triangle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7" name="Isosceles Triangle 36"/>
                  <p:cNvSpPr/>
                  <p:nvPr/>
                </p:nvSpPr>
                <p:spPr>
                  <a:xfrm rot="5400000" flipH="1" flipV="1">
                    <a:off x="6344216" y="4439222"/>
                    <a:ext cx="75062" cy="647707"/>
                  </a:xfrm>
                  <a:prstGeom prst="triangle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17" name="Group 218"/>
                <p:cNvGrpSpPr/>
                <p:nvPr/>
              </p:nvGrpSpPr>
              <p:grpSpPr>
                <a:xfrm rot="19800000">
                  <a:off x="5997400" y="3555546"/>
                  <a:ext cx="21198" cy="365761"/>
                  <a:chOff x="2285981" y="2362198"/>
                  <a:chExt cx="3250873" cy="2438402"/>
                </a:xfrm>
                <a:noFill/>
              </p:grpSpPr>
              <p:sp>
                <p:nvSpPr>
                  <p:cNvPr id="34" name="Isosceles Triangle 33"/>
                  <p:cNvSpPr/>
                  <p:nvPr/>
                </p:nvSpPr>
                <p:spPr>
                  <a:xfrm flipH="1">
                    <a:off x="2285981" y="3581401"/>
                    <a:ext cx="3250440" cy="1219199"/>
                  </a:xfrm>
                  <a:prstGeom prst="triangl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5" name="Isosceles Triangle 34"/>
                  <p:cNvSpPr/>
                  <p:nvPr/>
                </p:nvSpPr>
                <p:spPr>
                  <a:xfrm flipH="1" flipV="1">
                    <a:off x="2286000" y="2362198"/>
                    <a:ext cx="3250854" cy="1219199"/>
                  </a:xfrm>
                  <a:prstGeom prst="triangl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18" name="Group 221"/>
                <p:cNvGrpSpPr/>
                <p:nvPr/>
              </p:nvGrpSpPr>
              <p:grpSpPr>
                <a:xfrm>
                  <a:off x="6183103" y="4368069"/>
                  <a:ext cx="365759" cy="21197"/>
                  <a:chOff x="5410201" y="4725540"/>
                  <a:chExt cx="1295399" cy="75072"/>
                </a:xfrm>
              </p:grpSpPr>
              <p:sp>
                <p:nvSpPr>
                  <p:cNvPr id="32" name="Isosceles Triangle 31"/>
                  <p:cNvSpPr/>
                  <p:nvPr/>
                </p:nvSpPr>
                <p:spPr>
                  <a:xfrm rot="5400000" flipH="1">
                    <a:off x="5696519" y="4439222"/>
                    <a:ext cx="75072" cy="647708"/>
                  </a:xfrm>
                  <a:prstGeom prst="triangle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3" name="Isosceles Triangle 32"/>
                  <p:cNvSpPr/>
                  <p:nvPr/>
                </p:nvSpPr>
                <p:spPr>
                  <a:xfrm rot="5400000" flipH="1" flipV="1">
                    <a:off x="6344216" y="4439222"/>
                    <a:ext cx="75062" cy="647707"/>
                  </a:xfrm>
                  <a:prstGeom prst="triangle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19" name="Group 224"/>
                <p:cNvGrpSpPr/>
                <p:nvPr/>
              </p:nvGrpSpPr>
              <p:grpSpPr>
                <a:xfrm rot="19920000">
                  <a:off x="6355540" y="4195626"/>
                  <a:ext cx="21198" cy="365761"/>
                  <a:chOff x="2285981" y="2362198"/>
                  <a:chExt cx="3250873" cy="2438402"/>
                </a:xfrm>
                <a:noFill/>
              </p:grpSpPr>
              <p:sp>
                <p:nvSpPr>
                  <p:cNvPr id="30" name="Isosceles Triangle 29"/>
                  <p:cNvSpPr/>
                  <p:nvPr/>
                </p:nvSpPr>
                <p:spPr>
                  <a:xfrm flipH="1">
                    <a:off x="2285981" y="3581401"/>
                    <a:ext cx="3250440" cy="1219199"/>
                  </a:xfrm>
                  <a:prstGeom prst="triangl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1" name="Isosceles Triangle 30"/>
                  <p:cNvSpPr/>
                  <p:nvPr/>
                </p:nvSpPr>
                <p:spPr>
                  <a:xfrm flipH="1" flipV="1">
                    <a:off x="2286000" y="2362198"/>
                    <a:ext cx="3250854" cy="1219199"/>
                  </a:xfrm>
                  <a:prstGeom prst="triangl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21" name="Group 232"/>
                <p:cNvGrpSpPr>
                  <a:grpSpLocks noChangeAspect="1"/>
                </p:cNvGrpSpPr>
                <p:nvPr/>
              </p:nvGrpSpPr>
              <p:grpSpPr>
                <a:xfrm>
                  <a:off x="4664190" y="4195638"/>
                  <a:ext cx="365761" cy="365763"/>
                  <a:chOff x="2651761" y="4869179"/>
                  <a:chExt cx="1295399" cy="1295398"/>
                </a:xfrm>
              </p:grpSpPr>
              <p:grpSp>
                <p:nvGrpSpPr>
                  <p:cNvPr id="24" name="Group 208"/>
                  <p:cNvGrpSpPr/>
                  <p:nvPr/>
                </p:nvGrpSpPr>
                <p:grpSpPr>
                  <a:xfrm>
                    <a:off x="2651761" y="5479920"/>
                    <a:ext cx="1295399" cy="75072"/>
                    <a:chOff x="5410201" y="4725540"/>
                    <a:chExt cx="1295399" cy="75072"/>
                  </a:xfrm>
                </p:grpSpPr>
                <p:sp>
                  <p:nvSpPr>
                    <p:cNvPr id="28" name="Isosceles Triangle 27"/>
                    <p:cNvSpPr/>
                    <p:nvPr/>
                  </p:nvSpPr>
                  <p:spPr>
                    <a:xfrm rot="5400000" flipH="1">
                      <a:off x="5696519" y="4439222"/>
                      <a:ext cx="75072" cy="647708"/>
                    </a:xfrm>
                    <a:prstGeom prst="triangl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9" name="Isosceles Triangle 28"/>
                    <p:cNvSpPr/>
                    <p:nvPr/>
                  </p:nvSpPr>
                  <p:spPr>
                    <a:xfrm rot="5400000" flipH="1" flipV="1">
                      <a:off x="6344216" y="4439222"/>
                      <a:ext cx="75062" cy="647707"/>
                    </a:xfrm>
                    <a:prstGeom prst="triangl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25" name="Group 182"/>
                  <p:cNvGrpSpPr/>
                  <p:nvPr/>
                </p:nvGrpSpPr>
                <p:grpSpPr>
                  <a:xfrm>
                    <a:off x="3262456" y="4869179"/>
                    <a:ext cx="75076" cy="1295398"/>
                    <a:chOff x="2285981" y="2362198"/>
                    <a:chExt cx="3250873" cy="2438402"/>
                  </a:xfrm>
                  <a:noFill/>
                </p:grpSpPr>
                <p:sp>
                  <p:nvSpPr>
                    <p:cNvPr id="26" name="Isosceles Triangle 25"/>
                    <p:cNvSpPr/>
                    <p:nvPr/>
                  </p:nvSpPr>
                  <p:spPr>
                    <a:xfrm flipH="1">
                      <a:off x="2285981" y="3581401"/>
                      <a:ext cx="3250440" cy="1219199"/>
                    </a:xfrm>
                    <a:prstGeom prst="triangl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7" name="Isosceles Triangle 26"/>
                    <p:cNvSpPr/>
                    <p:nvPr/>
                  </p:nvSpPr>
                  <p:spPr>
                    <a:xfrm flipH="1" flipV="1">
                      <a:off x="2286000" y="2362198"/>
                      <a:ext cx="3250854" cy="1219199"/>
                    </a:xfrm>
                    <a:prstGeom prst="triangle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59" name="Rectangle 58"/>
              <p:cNvSpPr/>
              <p:nvPr/>
            </p:nvSpPr>
            <p:spPr>
              <a:xfrm>
                <a:off x="11246101" y="4369204"/>
                <a:ext cx="1485907" cy="299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00" b="0" dirty="0"/>
                  <a:t>“Airways” Formed</a:t>
                </a:r>
              </a:p>
            </p:txBody>
          </p:sp>
        </p:grpSp>
        <p:sp>
          <p:nvSpPr>
            <p:cNvPr id="248" name="Rectangle 247"/>
            <p:cNvSpPr/>
            <p:nvPr/>
          </p:nvSpPr>
          <p:spPr>
            <a:xfrm>
              <a:off x="8097304" y="2029406"/>
              <a:ext cx="1057297" cy="7573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0"/>
                <a:t>Increased Collision Risk</a:t>
              </a: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4788231" y="3335120"/>
            <a:ext cx="2086790" cy="911057"/>
            <a:chOff x="6303605" y="3326777"/>
            <a:chExt cx="2872375" cy="1254031"/>
          </a:xfrm>
        </p:grpSpPr>
        <p:grpSp>
          <p:nvGrpSpPr>
            <p:cNvPr id="146" name="Group 145"/>
            <p:cNvGrpSpPr/>
            <p:nvPr/>
          </p:nvGrpSpPr>
          <p:grpSpPr>
            <a:xfrm>
              <a:off x="6303605" y="3326777"/>
              <a:ext cx="2872375" cy="1254031"/>
              <a:chOff x="6518365" y="3316117"/>
              <a:chExt cx="2872375" cy="1254031"/>
            </a:xfrm>
          </p:grpSpPr>
          <p:pic>
            <p:nvPicPr>
              <p:cNvPr id="93" name="Picture 4" descr="C:\Users\dwing\AppData\Local\Microsoft\Windows\Temporary Internet Files\Content.IE5\2YC2GPLH\MC900349993[1].wmf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095444" y="4107137"/>
                <a:ext cx="275083" cy="463011"/>
              </a:xfrm>
              <a:prstGeom prst="rect">
                <a:avLst/>
              </a:prstGeom>
              <a:noFill/>
            </p:spPr>
          </p:pic>
          <p:pic>
            <p:nvPicPr>
              <p:cNvPr id="94" name="Picture 2" descr="C:\Users\dwing\AppData\Local\Microsoft\Windows\Temporary Internet Files\Content.IE5\LE8DBLBQ\MC900434813[1]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8154811" y="3836592"/>
                <a:ext cx="733556" cy="733556"/>
              </a:xfrm>
              <a:prstGeom prst="rect">
                <a:avLst/>
              </a:prstGeom>
              <a:noFill/>
            </p:spPr>
          </p:pic>
          <p:sp>
            <p:nvSpPr>
              <p:cNvPr id="95" name="Rectangle 94"/>
              <p:cNvSpPr/>
              <p:nvPr/>
            </p:nvSpPr>
            <p:spPr>
              <a:xfrm>
                <a:off x="6518365" y="3316117"/>
                <a:ext cx="2469474" cy="360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00" b="0"/>
                  <a:t>Relayed Communications</a:t>
                </a:r>
              </a:p>
            </p:txBody>
          </p:sp>
          <p:cxnSp>
            <p:nvCxnSpPr>
              <p:cNvPr id="97" name="Straight Arrow Connector 96"/>
              <p:cNvCxnSpPr>
                <a:stCxn id="93" idx="3"/>
              </p:cNvCxnSpPr>
              <p:nvPr/>
            </p:nvCxnSpPr>
            <p:spPr bwMode="auto">
              <a:xfrm flipV="1">
                <a:off x="7370527" y="4328594"/>
                <a:ext cx="685033" cy="10049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Rectangle 98"/>
              <p:cNvSpPr/>
              <p:nvPr/>
            </p:nvSpPr>
            <p:spPr>
              <a:xfrm>
                <a:off x="6611265" y="4261895"/>
                <a:ext cx="693272" cy="2965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800" b="0"/>
                  <a:t>ARINC</a:t>
                </a: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8854128" y="4261894"/>
                <a:ext cx="536612" cy="2965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b="0"/>
                  <a:t>ATC</a:t>
                </a:r>
              </a:p>
            </p:txBody>
          </p:sp>
          <p:cxnSp>
            <p:nvCxnSpPr>
              <p:cNvPr id="254" name="Straight Arrow Connector 253"/>
              <p:cNvCxnSpPr/>
              <p:nvPr/>
            </p:nvCxnSpPr>
            <p:spPr bwMode="auto">
              <a:xfrm flipV="1">
                <a:off x="7268119" y="3841035"/>
                <a:ext cx="342517" cy="186162"/>
              </a:xfrm>
              <a:prstGeom prst="straightConnector1">
                <a:avLst/>
              </a:prstGeom>
              <a:ln>
                <a:headEnd type="triangl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56" name="Picture 2" descr="C:\Users\dwing\Documents\Downloads\air_plane_airport_2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 rot="5400000">
              <a:off x="7438328" y="3694310"/>
              <a:ext cx="219163" cy="219163"/>
            </a:xfrm>
            <a:prstGeom prst="rect">
              <a:avLst/>
            </a:prstGeom>
            <a:noFill/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91645FB-25D6-474F-B5F1-03E76C7733B3}"/>
              </a:ext>
            </a:extLst>
          </p:cNvPr>
          <p:cNvGrpSpPr/>
          <p:nvPr/>
        </p:nvGrpSpPr>
        <p:grpSpPr>
          <a:xfrm>
            <a:off x="2199819" y="5002598"/>
            <a:ext cx="4697722" cy="1465742"/>
            <a:chOff x="2051054" y="3918226"/>
            <a:chExt cx="4697722" cy="1465742"/>
          </a:xfrm>
        </p:grpSpPr>
        <p:sp>
          <p:nvSpPr>
            <p:cNvPr id="249" name="Rectangle 248"/>
            <p:cNvSpPr/>
            <p:nvPr/>
          </p:nvSpPr>
          <p:spPr>
            <a:xfrm>
              <a:off x="2051054" y="5122358"/>
              <a:ext cx="469772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0"/>
                <a:t>Advanced Avionics and Air Traffic Management Automation</a:t>
              </a:r>
            </a:p>
          </p:txBody>
        </p:sp>
        <p:pic>
          <p:nvPicPr>
            <p:cNvPr id="250" name="Picture 249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8583" y="4305458"/>
              <a:ext cx="921254" cy="669682"/>
            </a:xfrm>
            <a:prstGeom prst="rect">
              <a:avLst/>
            </a:prstGeom>
          </p:spPr>
        </p:pic>
        <p:pic>
          <p:nvPicPr>
            <p:cNvPr id="259" name="Picture 25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2937" y="4200475"/>
              <a:ext cx="1322772" cy="879645"/>
            </a:xfrm>
            <a:prstGeom prst="rect">
              <a:avLst/>
            </a:prstGeom>
          </p:spPr>
        </p:pic>
        <p:pic>
          <p:nvPicPr>
            <p:cNvPr id="260" name="Picture 2" descr="1.pict                                                         00022F2DStan's Hard Disk               AFEACC75: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7307" y="4215655"/>
              <a:ext cx="1075758" cy="849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1" name="Rectangle 260"/>
            <p:cNvSpPr/>
            <p:nvPr/>
          </p:nvSpPr>
          <p:spPr>
            <a:xfrm>
              <a:off x="2918675" y="3918226"/>
              <a:ext cx="3036123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/>
                <a:t>Initial Trajectory-Based Operations</a:t>
              </a:r>
              <a:endParaRPr lang="en-US" sz="1100" b="0"/>
            </a:p>
          </p:txBody>
        </p:sp>
      </p:grpSp>
      <p:grpSp>
        <p:nvGrpSpPr>
          <p:cNvPr id="285" name="Group 284"/>
          <p:cNvGrpSpPr/>
          <p:nvPr/>
        </p:nvGrpSpPr>
        <p:grpSpPr>
          <a:xfrm>
            <a:off x="2606902" y="1430459"/>
            <a:ext cx="2627571" cy="1172102"/>
            <a:chOff x="2963527" y="965371"/>
            <a:chExt cx="3315894" cy="1479149"/>
          </a:xfrm>
        </p:grpSpPr>
        <p:grpSp>
          <p:nvGrpSpPr>
            <p:cNvPr id="58" name="Group 57"/>
            <p:cNvGrpSpPr/>
            <p:nvPr/>
          </p:nvGrpSpPr>
          <p:grpSpPr>
            <a:xfrm>
              <a:off x="3670900" y="965371"/>
              <a:ext cx="1592449" cy="1479149"/>
              <a:chOff x="9897236" y="1690688"/>
              <a:chExt cx="1792217" cy="1664704"/>
            </a:xfrm>
          </p:grpSpPr>
          <p:grpSp>
            <p:nvGrpSpPr>
              <p:cNvPr id="5" name="Group 119"/>
              <p:cNvGrpSpPr/>
              <p:nvPr/>
            </p:nvGrpSpPr>
            <p:grpSpPr>
              <a:xfrm>
                <a:off x="10125418" y="1690688"/>
                <a:ext cx="1355427" cy="1335855"/>
                <a:chOff x="1371600" y="1600199"/>
                <a:chExt cx="1314380" cy="1295400"/>
              </a:xfrm>
            </p:grpSpPr>
            <p:sp>
              <p:nvSpPr>
                <p:cNvPr id="42" name="Isosceles Triangle 41"/>
                <p:cNvSpPr/>
                <p:nvPr/>
              </p:nvSpPr>
              <p:spPr>
                <a:xfrm rot="5400000" flipH="1">
                  <a:off x="1657914" y="1924624"/>
                  <a:ext cx="75073" cy="647700"/>
                </a:xfrm>
                <a:prstGeom prst="triangl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Times New Roman" pitchFamily="18" charset="0"/>
                  </a:endParaRPr>
                </a:p>
              </p:txBody>
            </p:sp>
            <p:sp>
              <p:nvSpPr>
                <p:cNvPr id="43" name="Isosceles Triangle 42"/>
                <p:cNvSpPr/>
                <p:nvPr/>
              </p:nvSpPr>
              <p:spPr>
                <a:xfrm rot="5400000" flipH="1" flipV="1">
                  <a:off x="2305619" y="1924624"/>
                  <a:ext cx="75063" cy="647700"/>
                </a:xfrm>
                <a:prstGeom prst="triangl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Times New Roman" pitchFamily="18" charset="0"/>
                  </a:endParaRPr>
                </a:p>
              </p:txBody>
            </p:sp>
            <p:cxnSp>
              <p:nvCxnSpPr>
                <p:cNvPr id="44" name="Straight Connector 43"/>
                <p:cNvCxnSpPr/>
                <p:nvPr/>
              </p:nvCxnSpPr>
              <p:spPr>
                <a:xfrm rot="10800000" flipH="1">
                  <a:off x="1371600" y="2248474"/>
                  <a:ext cx="129539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45" name="Group 123"/>
                <p:cNvGrpSpPr/>
                <p:nvPr/>
              </p:nvGrpSpPr>
              <p:grpSpPr>
                <a:xfrm>
                  <a:off x="1982336" y="1600199"/>
                  <a:ext cx="75074" cy="1295400"/>
                  <a:chOff x="2285981" y="2362198"/>
                  <a:chExt cx="3250873" cy="2438402"/>
                </a:xfrm>
                <a:noFill/>
              </p:grpSpPr>
              <p:sp>
                <p:nvSpPr>
                  <p:cNvPr id="55" name="Isosceles Triangle 54"/>
                  <p:cNvSpPr/>
                  <p:nvPr/>
                </p:nvSpPr>
                <p:spPr>
                  <a:xfrm flipH="1">
                    <a:off x="2285981" y="3581401"/>
                    <a:ext cx="3250440" cy="1219199"/>
                  </a:xfrm>
                  <a:prstGeom prst="triangl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6" name="Isosceles Triangle 55"/>
                  <p:cNvSpPr/>
                  <p:nvPr/>
                </p:nvSpPr>
                <p:spPr>
                  <a:xfrm flipH="1" flipV="1">
                    <a:off x="2286000" y="2362198"/>
                    <a:ext cx="3250854" cy="1219199"/>
                  </a:xfrm>
                  <a:prstGeom prst="triangl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46" name="Straight Connector 45"/>
                <p:cNvCxnSpPr/>
                <p:nvPr/>
              </p:nvCxnSpPr>
              <p:spPr>
                <a:xfrm rot="5400000" flipH="1">
                  <a:off x="1372174" y="2247900"/>
                  <a:ext cx="129539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7" name="Oval 46"/>
                <p:cNvSpPr/>
                <p:nvPr/>
              </p:nvSpPr>
              <p:spPr>
                <a:xfrm>
                  <a:off x="1493043" y="1721643"/>
                  <a:ext cx="607219" cy="607218"/>
                </a:xfrm>
                <a:prstGeom prst="ellipse">
                  <a:avLst/>
                </a:prstGeom>
                <a:solidFill>
                  <a:srgbClr val="4F81BD">
                    <a:alpha val="25098"/>
                  </a:srgbClr>
                </a:solidFill>
                <a:ln w="952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Times New Roman" pitchFamily="18" charset="0"/>
                  </a:endParaRPr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1938337" y="1724173"/>
                  <a:ext cx="607219" cy="607218"/>
                </a:xfrm>
                <a:prstGeom prst="ellipse">
                  <a:avLst/>
                </a:prstGeom>
                <a:solidFill>
                  <a:srgbClr val="4F81BD">
                    <a:alpha val="25098"/>
                  </a:srgbClr>
                </a:solidFill>
                <a:ln w="952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Times New Roman" pitchFamily="18" charset="0"/>
                    </a:rPr>
                    <a:t>  </a:t>
                  </a:r>
                  <a:endPara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Times New Roman" pitchFamily="18" charset="0"/>
                  </a:endParaRPr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1493043" y="2156816"/>
                  <a:ext cx="607219" cy="607218"/>
                </a:xfrm>
                <a:prstGeom prst="ellipse">
                  <a:avLst/>
                </a:prstGeom>
                <a:solidFill>
                  <a:srgbClr val="4F81BD">
                    <a:alpha val="25098"/>
                  </a:srgbClr>
                </a:solidFill>
                <a:ln w="952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Times New Roman" pitchFamily="18" charset="0"/>
                  </a:endParaRPr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1938337" y="2159346"/>
                  <a:ext cx="607219" cy="607218"/>
                </a:xfrm>
                <a:prstGeom prst="ellipse">
                  <a:avLst/>
                </a:prstGeom>
                <a:solidFill>
                  <a:srgbClr val="4F81BD">
                    <a:alpha val="25098"/>
                  </a:srgbClr>
                </a:solidFill>
                <a:ln w="9525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Times New Roman" pitchFamily="18" charset="0"/>
                    </a:rPr>
                    <a:t>  </a:t>
                  </a:r>
                  <a:endPara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Times New Roman" pitchFamily="18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1523999" y="1828799"/>
                  <a:ext cx="545756" cy="275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ＭＳ Ｐゴシック" pitchFamily="-109" charset="-128"/>
                      <a:cs typeface="Times New Roman" pitchFamily="18" charset="0"/>
                    </a:rPr>
                    <a:t>A  ∙ –</a:t>
                  </a: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1523999" y="2438400"/>
                  <a:ext cx="552380" cy="275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ＭＳ Ｐゴシック" pitchFamily="-109" charset="-128"/>
                      <a:cs typeface="Times New Roman" pitchFamily="18" charset="0"/>
                    </a:rPr>
                    <a:t>N  – ∙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2133598" y="2438400"/>
                  <a:ext cx="545756" cy="275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ＭＳ Ｐゴシック" pitchFamily="-109" charset="-128"/>
                      <a:cs typeface="Times New Roman" pitchFamily="18" charset="0"/>
                    </a:rPr>
                    <a:t>A  ∙ –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2133600" y="1828799"/>
                  <a:ext cx="552380" cy="275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ＭＳ Ｐゴシック" pitchFamily="-109" charset="-128"/>
                      <a:cs typeface="Times New Roman" pitchFamily="18" charset="0"/>
                    </a:rPr>
                    <a:t>N  – ∙</a:t>
                  </a:r>
                </a:p>
              </p:txBody>
            </p:sp>
          </p:grpSp>
          <p:sp>
            <p:nvSpPr>
              <p:cNvPr id="57" name="Rectangle 56"/>
              <p:cNvSpPr/>
              <p:nvPr/>
            </p:nvSpPr>
            <p:spPr>
              <a:xfrm>
                <a:off x="9897236" y="2983835"/>
                <a:ext cx="1792217" cy="371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00" b="0"/>
                  <a:t>Radio Navigation</a:t>
                </a:r>
              </a:p>
            </p:txBody>
          </p:sp>
        </p:grpSp>
        <p:grpSp>
          <p:nvGrpSpPr>
            <p:cNvPr id="76" name="Group 34"/>
            <p:cNvGrpSpPr>
              <a:grpSpLocks/>
            </p:cNvGrpSpPr>
            <p:nvPr/>
          </p:nvGrpSpPr>
          <p:grpSpPr bwMode="auto">
            <a:xfrm>
              <a:off x="5031809" y="1060675"/>
              <a:ext cx="1247612" cy="362459"/>
              <a:chOff x="1538" y="3263"/>
              <a:chExt cx="2912" cy="846"/>
            </a:xfrm>
          </p:grpSpPr>
          <p:sp>
            <p:nvSpPr>
              <p:cNvPr id="77" name="Freeform 20"/>
              <p:cNvSpPr>
                <a:spLocks/>
              </p:cNvSpPr>
              <p:nvPr/>
            </p:nvSpPr>
            <p:spPr bwMode="auto">
              <a:xfrm>
                <a:off x="1538" y="3620"/>
                <a:ext cx="549" cy="448"/>
              </a:xfrm>
              <a:custGeom>
                <a:avLst/>
                <a:gdLst>
                  <a:gd name="T0" fmla="*/ 2 w 549"/>
                  <a:gd name="T1" fmla="*/ 342 h 448"/>
                  <a:gd name="T2" fmla="*/ 4 w 549"/>
                  <a:gd name="T3" fmla="*/ 300 h 448"/>
                  <a:gd name="T4" fmla="*/ 27 w 549"/>
                  <a:gd name="T5" fmla="*/ 267 h 448"/>
                  <a:gd name="T6" fmla="*/ 59 w 549"/>
                  <a:gd name="T7" fmla="*/ 264 h 448"/>
                  <a:gd name="T8" fmla="*/ 70 w 549"/>
                  <a:gd name="T9" fmla="*/ 254 h 448"/>
                  <a:gd name="T10" fmla="*/ 77 w 549"/>
                  <a:gd name="T11" fmla="*/ 214 h 448"/>
                  <a:gd name="T12" fmla="*/ 89 w 549"/>
                  <a:gd name="T13" fmla="*/ 180 h 448"/>
                  <a:gd name="T14" fmla="*/ 103 w 549"/>
                  <a:gd name="T15" fmla="*/ 148 h 448"/>
                  <a:gd name="T16" fmla="*/ 129 w 549"/>
                  <a:gd name="T17" fmla="*/ 134 h 448"/>
                  <a:gd name="T18" fmla="*/ 155 w 549"/>
                  <a:gd name="T19" fmla="*/ 143 h 448"/>
                  <a:gd name="T20" fmla="*/ 173 w 549"/>
                  <a:gd name="T21" fmla="*/ 149 h 448"/>
                  <a:gd name="T22" fmla="*/ 189 w 549"/>
                  <a:gd name="T23" fmla="*/ 150 h 448"/>
                  <a:gd name="T24" fmla="*/ 190 w 549"/>
                  <a:gd name="T25" fmla="*/ 139 h 448"/>
                  <a:gd name="T26" fmla="*/ 188 w 549"/>
                  <a:gd name="T27" fmla="*/ 104 h 448"/>
                  <a:gd name="T28" fmla="*/ 198 w 549"/>
                  <a:gd name="T29" fmla="*/ 70 h 448"/>
                  <a:gd name="T30" fmla="*/ 219 w 549"/>
                  <a:gd name="T31" fmla="*/ 46 h 448"/>
                  <a:gd name="T32" fmla="*/ 250 w 549"/>
                  <a:gd name="T33" fmla="*/ 19 h 448"/>
                  <a:gd name="T34" fmla="*/ 296 w 549"/>
                  <a:gd name="T35" fmla="*/ 0 h 448"/>
                  <a:gd name="T36" fmla="*/ 341 w 549"/>
                  <a:gd name="T37" fmla="*/ 16 h 448"/>
                  <a:gd name="T38" fmla="*/ 374 w 549"/>
                  <a:gd name="T39" fmla="*/ 60 h 448"/>
                  <a:gd name="T40" fmla="*/ 391 w 549"/>
                  <a:gd name="T41" fmla="*/ 94 h 448"/>
                  <a:gd name="T42" fmla="*/ 404 w 549"/>
                  <a:gd name="T43" fmla="*/ 111 h 448"/>
                  <a:gd name="T44" fmla="*/ 406 w 549"/>
                  <a:gd name="T45" fmla="*/ 135 h 448"/>
                  <a:gd name="T46" fmla="*/ 398 w 549"/>
                  <a:gd name="T47" fmla="*/ 157 h 448"/>
                  <a:gd name="T48" fmla="*/ 399 w 549"/>
                  <a:gd name="T49" fmla="*/ 179 h 448"/>
                  <a:gd name="T50" fmla="*/ 401 w 549"/>
                  <a:gd name="T51" fmla="*/ 214 h 448"/>
                  <a:gd name="T52" fmla="*/ 412 w 549"/>
                  <a:gd name="T53" fmla="*/ 219 h 448"/>
                  <a:gd name="T54" fmla="*/ 450 w 549"/>
                  <a:gd name="T55" fmla="*/ 219 h 448"/>
                  <a:gd name="T56" fmla="*/ 480 w 549"/>
                  <a:gd name="T57" fmla="*/ 252 h 448"/>
                  <a:gd name="T58" fmla="*/ 487 w 549"/>
                  <a:gd name="T59" fmla="*/ 300 h 448"/>
                  <a:gd name="T60" fmla="*/ 493 w 549"/>
                  <a:gd name="T61" fmla="*/ 318 h 448"/>
                  <a:gd name="T62" fmla="*/ 517 w 549"/>
                  <a:gd name="T63" fmla="*/ 318 h 448"/>
                  <a:gd name="T64" fmla="*/ 538 w 549"/>
                  <a:gd name="T65" fmla="*/ 336 h 448"/>
                  <a:gd name="T66" fmla="*/ 548 w 549"/>
                  <a:gd name="T67" fmla="*/ 365 h 448"/>
                  <a:gd name="T68" fmla="*/ 533 w 549"/>
                  <a:gd name="T69" fmla="*/ 406 h 448"/>
                  <a:gd name="T70" fmla="*/ 496 w 549"/>
                  <a:gd name="T71" fmla="*/ 437 h 448"/>
                  <a:gd name="T72" fmla="*/ 452 w 549"/>
                  <a:gd name="T73" fmla="*/ 447 h 448"/>
                  <a:gd name="T74" fmla="*/ 410 w 549"/>
                  <a:gd name="T75" fmla="*/ 433 h 448"/>
                  <a:gd name="T76" fmla="*/ 326 w 549"/>
                  <a:gd name="T77" fmla="*/ 429 h 448"/>
                  <a:gd name="T78" fmla="*/ 200 w 549"/>
                  <a:gd name="T79" fmla="*/ 425 h 448"/>
                  <a:gd name="T80" fmla="*/ 126 w 549"/>
                  <a:gd name="T81" fmla="*/ 418 h 448"/>
                  <a:gd name="T82" fmla="*/ 94 w 549"/>
                  <a:gd name="T83" fmla="*/ 421 h 448"/>
                  <a:gd name="T84" fmla="*/ 58 w 549"/>
                  <a:gd name="T85" fmla="*/ 409 h 448"/>
                  <a:gd name="T86" fmla="*/ 25 w 549"/>
                  <a:gd name="T87" fmla="*/ 381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49" h="448">
                    <a:moveTo>
                      <a:pt x="11" y="362"/>
                    </a:moveTo>
                    <a:lnTo>
                      <a:pt x="2" y="342"/>
                    </a:lnTo>
                    <a:lnTo>
                      <a:pt x="0" y="321"/>
                    </a:lnTo>
                    <a:lnTo>
                      <a:pt x="4" y="300"/>
                    </a:lnTo>
                    <a:lnTo>
                      <a:pt x="13" y="280"/>
                    </a:lnTo>
                    <a:lnTo>
                      <a:pt x="27" y="267"/>
                    </a:lnTo>
                    <a:lnTo>
                      <a:pt x="43" y="262"/>
                    </a:lnTo>
                    <a:lnTo>
                      <a:pt x="59" y="264"/>
                    </a:lnTo>
                    <a:lnTo>
                      <a:pt x="74" y="274"/>
                    </a:lnTo>
                    <a:lnTo>
                      <a:pt x="70" y="254"/>
                    </a:lnTo>
                    <a:lnTo>
                      <a:pt x="71" y="233"/>
                    </a:lnTo>
                    <a:lnTo>
                      <a:pt x="77" y="214"/>
                    </a:lnTo>
                    <a:lnTo>
                      <a:pt x="88" y="198"/>
                    </a:lnTo>
                    <a:lnTo>
                      <a:pt x="89" y="180"/>
                    </a:lnTo>
                    <a:lnTo>
                      <a:pt x="94" y="163"/>
                    </a:lnTo>
                    <a:lnTo>
                      <a:pt x="103" y="148"/>
                    </a:lnTo>
                    <a:lnTo>
                      <a:pt x="115" y="138"/>
                    </a:lnTo>
                    <a:lnTo>
                      <a:pt x="129" y="134"/>
                    </a:lnTo>
                    <a:lnTo>
                      <a:pt x="142" y="135"/>
                    </a:lnTo>
                    <a:lnTo>
                      <a:pt x="155" y="143"/>
                    </a:lnTo>
                    <a:lnTo>
                      <a:pt x="166" y="155"/>
                    </a:lnTo>
                    <a:lnTo>
                      <a:pt x="173" y="149"/>
                    </a:lnTo>
                    <a:lnTo>
                      <a:pt x="181" y="148"/>
                    </a:lnTo>
                    <a:lnTo>
                      <a:pt x="189" y="150"/>
                    </a:lnTo>
                    <a:lnTo>
                      <a:pt x="196" y="157"/>
                    </a:lnTo>
                    <a:lnTo>
                      <a:pt x="190" y="139"/>
                    </a:lnTo>
                    <a:lnTo>
                      <a:pt x="187" y="121"/>
                    </a:lnTo>
                    <a:lnTo>
                      <a:pt x="188" y="104"/>
                    </a:lnTo>
                    <a:lnTo>
                      <a:pt x="192" y="86"/>
                    </a:lnTo>
                    <a:lnTo>
                      <a:pt x="198" y="70"/>
                    </a:lnTo>
                    <a:lnTo>
                      <a:pt x="208" y="56"/>
                    </a:lnTo>
                    <a:lnTo>
                      <a:pt x="219" y="46"/>
                    </a:lnTo>
                    <a:lnTo>
                      <a:pt x="232" y="39"/>
                    </a:lnTo>
                    <a:lnTo>
                      <a:pt x="250" y="19"/>
                    </a:lnTo>
                    <a:lnTo>
                      <a:pt x="272" y="5"/>
                    </a:lnTo>
                    <a:lnTo>
                      <a:pt x="296" y="0"/>
                    </a:lnTo>
                    <a:lnTo>
                      <a:pt x="319" y="4"/>
                    </a:lnTo>
                    <a:lnTo>
                      <a:pt x="341" y="16"/>
                    </a:lnTo>
                    <a:lnTo>
                      <a:pt x="359" y="36"/>
                    </a:lnTo>
                    <a:lnTo>
                      <a:pt x="374" y="60"/>
                    </a:lnTo>
                    <a:lnTo>
                      <a:pt x="382" y="89"/>
                    </a:lnTo>
                    <a:lnTo>
                      <a:pt x="391" y="94"/>
                    </a:lnTo>
                    <a:lnTo>
                      <a:pt x="398" y="101"/>
                    </a:lnTo>
                    <a:lnTo>
                      <a:pt x="404" y="111"/>
                    </a:lnTo>
                    <a:lnTo>
                      <a:pt x="406" y="123"/>
                    </a:lnTo>
                    <a:lnTo>
                      <a:pt x="406" y="135"/>
                    </a:lnTo>
                    <a:lnTo>
                      <a:pt x="403" y="147"/>
                    </a:lnTo>
                    <a:lnTo>
                      <a:pt x="398" y="157"/>
                    </a:lnTo>
                    <a:lnTo>
                      <a:pt x="391" y="164"/>
                    </a:lnTo>
                    <a:lnTo>
                      <a:pt x="399" y="179"/>
                    </a:lnTo>
                    <a:lnTo>
                      <a:pt x="402" y="196"/>
                    </a:lnTo>
                    <a:lnTo>
                      <a:pt x="401" y="214"/>
                    </a:lnTo>
                    <a:lnTo>
                      <a:pt x="396" y="231"/>
                    </a:lnTo>
                    <a:lnTo>
                      <a:pt x="412" y="219"/>
                    </a:lnTo>
                    <a:lnTo>
                      <a:pt x="431" y="215"/>
                    </a:lnTo>
                    <a:lnTo>
                      <a:pt x="450" y="219"/>
                    </a:lnTo>
                    <a:lnTo>
                      <a:pt x="467" y="232"/>
                    </a:lnTo>
                    <a:lnTo>
                      <a:pt x="480" y="252"/>
                    </a:lnTo>
                    <a:lnTo>
                      <a:pt x="487" y="275"/>
                    </a:lnTo>
                    <a:lnTo>
                      <a:pt x="487" y="300"/>
                    </a:lnTo>
                    <a:lnTo>
                      <a:pt x="482" y="325"/>
                    </a:lnTo>
                    <a:lnTo>
                      <a:pt x="493" y="318"/>
                    </a:lnTo>
                    <a:lnTo>
                      <a:pt x="505" y="316"/>
                    </a:lnTo>
                    <a:lnTo>
                      <a:pt x="517" y="318"/>
                    </a:lnTo>
                    <a:lnTo>
                      <a:pt x="528" y="325"/>
                    </a:lnTo>
                    <a:lnTo>
                      <a:pt x="538" y="336"/>
                    </a:lnTo>
                    <a:lnTo>
                      <a:pt x="545" y="349"/>
                    </a:lnTo>
                    <a:lnTo>
                      <a:pt x="548" y="365"/>
                    </a:lnTo>
                    <a:lnTo>
                      <a:pt x="548" y="382"/>
                    </a:lnTo>
                    <a:lnTo>
                      <a:pt x="533" y="406"/>
                    </a:lnTo>
                    <a:lnTo>
                      <a:pt x="515" y="423"/>
                    </a:lnTo>
                    <a:lnTo>
                      <a:pt x="496" y="437"/>
                    </a:lnTo>
                    <a:lnTo>
                      <a:pt x="475" y="445"/>
                    </a:lnTo>
                    <a:lnTo>
                      <a:pt x="452" y="447"/>
                    </a:lnTo>
                    <a:lnTo>
                      <a:pt x="430" y="443"/>
                    </a:lnTo>
                    <a:lnTo>
                      <a:pt x="410" y="433"/>
                    </a:lnTo>
                    <a:lnTo>
                      <a:pt x="389" y="417"/>
                    </a:lnTo>
                    <a:lnTo>
                      <a:pt x="326" y="429"/>
                    </a:lnTo>
                    <a:lnTo>
                      <a:pt x="263" y="432"/>
                    </a:lnTo>
                    <a:lnTo>
                      <a:pt x="200" y="425"/>
                    </a:lnTo>
                    <a:lnTo>
                      <a:pt x="137" y="410"/>
                    </a:lnTo>
                    <a:lnTo>
                      <a:pt x="126" y="418"/>
                    </a:lnTo>
                    <a:lnTo>
                      <a:pt x="111" y="421"/>
                    </a:lnTo>
                    <a:lnTo>
                      <a:pt x="94" y="421"/>
                    </a:lnTo>
                    <a:lnTo>
                      <a:pt x="77" y="416"/>
                    </a:lnTo>
                    <a:lnTo>
                      <a:pt x="58" y="409"/>
                    </a:lnTo>
                    <a:lnTo>
                      <a:pt x="42" y="397"/>
                    </a:lnTo>
                    <a:lnTo>
                      <a:pt x="25" y="381"/>
                    </a:lnTo>
                    <a:lnTo>
                      <a:pt x="11" y="362"/>
                    </a:lnTo>
                  </a:path>
                </a:pathLst>
              </a:cu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78" name="Freeform 21"/>
              <p:cNvSpPr>
                <a:spLocks/>
              </p:cNvSpPr>
              <p:nvPr/>
            </p:nvSpPr>
            <p:spPr bwMode="auto">
              <a:xfrm>
                <a:off x="2221" y="3263"/>
                <a:ext cx="2223" cy="840"/>
              </a:xfrm>
              <a:custGeom>
                <a:avLst/>
                <a:gdLst>
                  <a:gd name="T0" fmla="*/ 75 w 2223"/>
                  <a:gd name="T1" fmla="*/ 577 h 840"/>
                  <a:gd name="T2" fmla="*/ 110 w 2223"/>
                  <a:gd name="T3" fmla="*/ 470 h 840"/>
                  <a:gd name="T4" fmla="*/ 193 w 2223"/>
                  <a:gd name="T5" fmla="*/ 438 h 840"/>
                  <a:gd name="T6" fmla="*/ 244 w 2223"/>
                  <a:gd name="T7" fmla="*/ 379 h 840"/>
                  <a:gd name="T8" fmla="*/ 337 w 2223"/>
                  <a:gd name="T9" fmla="*/ 363 h 840"/>
                  <a:gd name="T10" fmla="*/ 329 w 2223"/>
                  <a:gd name="T11" fmla="*/ 217 h 840"/>
                  <a:gd name="T12" fmla="*/ 411 w 2223"/>
                  <a:gd name="T13" fmla="*/ 124 h 840"/>
                  <a:gd name="T14" fmla="*/ 500 w 2223"/>
                  <a:gd name="T15" fmla="*/ 138 h 840"/>
                  <a:gd name="T16" fmla="*/ 571 w 2223"/>
                  <a:gd name="T17" fmla="*/ 149 h 840"/>
                  <a:gd name="T18" fmla="*/ 614 w 2223"/>
                  <a:gd name="T19" fmla="*/ 183 h 840"/>
                  <a:gd name="T20" fmla="*/ 667 w 2223"/>
                  <a:gd name="T21" fmla="*/ 95 h 840"/>
                  <a:gd name="T22" fmla="*/ 727 w 2223"/>
                  <a:gd name="T23" fmla="*/ 62 h 840"/>
                  <a:gd name="T24" fmla="*/ 773 w 2223"/>
                  <a:gd name="T25" fmla="*/ 83 h 840"/>
                  <a:gd name="T26" fmla="*/ 873 w 2223"/>
                  <a:gd name="T27" fmla="*/ 0 h 840"/>
                  <a:gd name="T28" fmla="*/ 968 w 2223"/>
                  <a:gd name="T29" fmla="*/ 42 h 840"/>
                  <a:gd name="T30" fmla="*/ 990 w 2223"/>
                  <a:gd name="T31" fmla="*/ 117 h 840"/>
                  <a:gd name="T32" fmla="*/ 958 w 2223"/>
                  <a:gd name="T33" fmla="*/ 227 h 840"/>
                  <a:gd name="T34" fmla="*/ 1032 w 2223"/>
                  <a:gd name="T35" fmla="*/ 291 h 840"/>
                  <a:gd name="T36" fmla="*/ 1059 w 2223"/>
                  <a:gd name="T37" fmla="*/ 394 h 840"/>
                  <a:gd name="T38" fmla="*/ 1094 w 2223"/>
                  <a:gd name="T39" fmla="*/ 394 h 840"/>
                  <a:gd name="T40" fmla="*/ 1162 w 2223"/>
                  <a:gd name="T41" fmla="*/ 368 h 840"/>
                  <a:gd name="T42" fmla="*/ 1251 w 2223"/>
                  <a:gd name="T43" fmla="*/ 390 h 840"/>
                  <a:gd name="T44" fmla="*/ 1283 w 2223"/>
                  <a:gd name="T45" fmla="*/ 479 h 840"/>
                  <a:gd name="T46" fmla="*/ 1321 w 2223"/>
                  <a:gd name="T47" fmla="*/ 430 h 840"/>
                  <a:gd name="T48" fmla="*/ 1408 w 2223"/>
                  <a:gd name="T49" fmla="*/ 392 h 840"/>
                  <a:gd name="T50" fmla="*/ 1471 w 2223"/>
                  <a:gd name="T51" fmla="*/ 452 h 840"/>
                  <a:gd name="T52" fmla="*/ 1509 w 2223"/>
                  <a:gd name="T53" fmla="*/ 501 h 840"/>
                  <a:gd name="T54" fmla="*/ 1542 w 2223"/>
                  <a:gd name="T55" fmla="*/ 573 h 840"/>
                  <a:gd name="T56" fmla="*/ 1562 w 2223"/>
                  <a:gd name="T57" fmla="*/ 556 h 840"/>
                  <a:gd name="T58" fmla="*/ 1590 w 2223"/>
                  <a:gd name="T59" fmla="*/ 465 h 840"/>
                  <a:gd name="T60" fmla="*/ 1675 w 2223"/>
                  <a:gd name="T61" fmla="*/ 437 h 840"/>
                  <a:gd name="T62" fmla="*/ 1705 w 2223"/>
                  <a:gd name="T63" fmla="*/ 264 h 840"/>
                  <a:gd name="T64" fmla="*/ 1803 w 2223"/>
                  <a:gd name="T65" fmla="*/ 229 h 840"/>
                  <a:gd name="T66" fmla="*/ 1871 w 2223"/>
                  <a:gd name="T67" fmla="*/ 169 h 840"/>
                  <a:gd name="T68" fmla="*/ 1939 w 2223"/>
                  <a:gd name="T69" fmla="*/ 231 h 840"/>
                  <a:gd name="T70" fmla="*/ 1920 w 2223"/>
                  <a:gd name="T71" fmla="*/ 335 h 840"/>
                  <a:gd name="T72" fmla="*/ 1939 w 2223"/>
                  <a:gd name="T73" fmla="*/ 389 h 840"/>
                  <a:gd name="T74" fmla="*/ 2011 w 2223"/>
                  <a:gd name="T75" fmla="*/ 401 h 840"/>
                  <a:gd name="T76" fmla="*/ 2058 w 2223"/>
                  <a:gd name="T77" fmla="*/ 465 h 840"/>
                  <a:gd name="T78" fmla="*/ 2039 w 2223"/>
                  <a:gd name="T79" fmla="*/ 552 h 840"/>
                  <a:gd name="T80" fmla="*/ 2080 w 2223"/>
                  <a:gd name="T81" fmla="*/ 553 h 840"/>
                  <a:gd name="T82" fmla="*/ 2142 w 2223"/>
                  <a:gd name="T83" fmla="*/ 545 h 840"/>
                  <a:gd name="T84" fmla="*/ 2211 w 2223"/>
                  <a:gd name="T85" fmla="*/ 600 h 840"/>
                  <a:gd name="T86" fmla="*/ 2211 w 2223"/>
                  <a:gd name="T87" fmla="*/ 686 h 840"/>
                  <a:gd name="T88" fmla="*/ 2215 w 2223"/>
                  <a:gd name="T89" fmla="*/ 739 h 840"/>
                  <a:gd name="T90" fmla="*/ 2134 w 2223"/>
                  <a:gd name="T91" fmla="*/ 831 h 840"/>
                  <a:gd name="T92" fmla="*/ 1869 w 2223"/>
                  <a:gd name="T93" fmla="*/ 824 h 840"/>
                  <a:gd name="T94" fmla="*/ 1822 w 2223"/>
                  <a:gd name="T95" fmla="*/ 825 h 840"/>
                  <a:gd name="T96" fmla="*/ 1732 w 2223"/>
                  <a:gd name="T97" fmla="*/ 783 h 840"/>
                  <a:gd name="T98" fmla="*/ 1626 w 2223"/>
                  <a:gd name="T99" fmla="*/ 786 h 840"/>
                  <a:gd name="T100" fmla="*/ 1512 w 2223"/>
                  <a:gd name="T101" fmla="*/ 786 h 840"/>
                  <a:gd name="T102" fmla="*/ 1203 w 2223"/>
                  <a:gd name="T103" fmla="*/ 776 h 840"/>
                  <a:gd name="T104" fmla="*/ 994 w 2223"/>
                  <a:gd name="T105" fmla="*/ 766 h 840"/>
                  <a:gd name="T106" fmla="*/ 813 w 2223"/>
                  <a:gd name="T107" fmla="*/ 794 h 840"/>
                  <a:gd name="T108" fmla="*/ 623 w 2223"/>
                  <a:gd name="T109" fmla="*/ 777 h 840"/>
                  <a:gd name="T110" fmla="*/ 381 w 2223"/>
                  <a:gd name="T111" fmla="*/ 793 h 840"/>
                  <a:gd name="T112" fmla="*/ 188 w 2223"/>
                  <a:gd name="T113" fmla="*/ 785 h 840"/>
                  <a:gd name="T114" fmla="*/ 52 w 2223"/>
                  <a:gd name="T115" fmla="*/ 800 h 840"/>
                  <a:gd name="T116" fmla="*/ 9 w 2223"/>
                  <a:gd name="T117" fmla="*/ 812 h 840"/>
                  <a:gd name="T118" fmla="*/ 15 w 2223"/>
                  <a:gd name="T119" fmla="*/ 755 h 840"/>
                  <a:gd name="T120" fmla="*/ 21 w 2223"/>
                  <a:gd name="T121" fmla="*/ 688 h 840"/>
                  <a:gd name="T122" fmla="*/ 103 w 2223"/>
                  <a:gd name="T123" fmla="*/ 663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23" h="840">
                    <a:moveTo>
                      <a:pt x="103" y="663"/>
                    </a:moveTo>
                    <a:lnTo>
                      <a:pt x="92" y="644"/>
                    </a:lnTo>
                    <a:lnTo>
                      <a:pt x="83" y="624"/>
                    </a:lnTo>
                    <a:lnTo>
                      <a:pt x="77" y="601"/>
                    </a:lnTo>
                    <a:lnTo>
                      <a:pt x="75" y="577"/>
                    </a:lnTo>
                    <a:lnTo>
                      <a:pt x="76" y="554"/>
                    </a:lnTo>
                    <a:lnTo>
                      <a:pt x="79" y="530"/>
                    </a:lnTo>
                    <a:lnTo>
                      <a:pt x="86" y="508"/>
                    </a:lnTo>
                    <a:lnTo>
                      <a:pt x="97" y="488"/>
                    </a:lnTo>
                    <a:lnTo>
                      <a:pt x="110" y="470"/>
                    </a:lnTo>
                    <a:lnTo>
                      <a:pt x="124" y="455"/>
                    </a:lnTo>
                    <a:lnTo>
                      <a:pt x="141" y="445"/>
                    </a:lnTo>
                    <a:lnTo>
                      <a:pt x="158" y="438"/>
                    </a:lnTo>
                    <a:lnTo>
                      <a:pt x="176" y="436"/>
                    </a:lnTo>
                    <a:lnTo>
                      <a:pt x="193" y="438"/>
                    </a:lnTo>
                    <a:lnTo>
                      <a:pt x="211" y="444"/>
                    </a:lnTo>
                    <a:lnTo>
                      <a:pt x="228" y="455"/>
                    </a:lnTo>
                    <a:lnTo>
                      <a:pt x="227" y="428"/>
                    </a:lnTo>
                    <a:lnTo>
                      <a:pt x="233" y="402"/>
                    </a:lnTo>
                    <a:lnTo>
                      <a:pt x="244" y="379"/>
                    </a:lnTo>
                    <a:lnTo>
                      <a:pt x="260" y="361"/>
                    </a:lnTo>
                    <a:lnTo>
                      <a:pt x="278" y="350"/>
                    </a:lnTo>
                    <a:lnTo>
                      <a:pt x="299" y="348"/>
                    </a:lnTo>
                    <a:lnTo>
                      <a:pt x="319" y="351"/>
                    </a:lnTo>
                    <a:lnTo>
                      <a:pt x="337" y="363"/>
                    </a:lnTo>
                    <a:lnTo>
                      <a:pt x="324" y="336"/>
                    </a:lnTo>
                    <a:lnTo>
                      <a:pt x="316" y="306"/>
                    </a:lnTo>
                    <a:lnTo>
                      <a:pt x="315" y="275"/>
                    </a:lnTo>
                    <a:lnTo>
                      <a:pt x="319" y="245"/>
                    </a:lnTo>
                    <a:lnTo>
                      <a:pt x="329" y="217"/>
                    </a:lnTo>
                    <a:lnTo>
                      <a:pt x="343" y="194"/>
                    </a:lnTo>
                    <a:lnTo>
                      <a:pt x="362" y="174"/>
                    </a:lnTo>
                    <a:lnTo>
                      <a:pt x="386" y="162"/>
                    </a:lnTo>
                    <a:lnTo>
                      <a:pt x="396" y="141"/>
                    </a:lnTo>
                    <a:lnTo>
                      <a:pt x="411" y="124"/>
                    </a:lnTo>
                    <a:lnTo>
                      <a:pt x="428" y="113"/>
                    </a:lnTo>
                    <a:lnTo>
                      <a:pt x="447" y="109"/>
                    </a:lnTo>
                    <a:lnTo>
                      <a:pt x="467" y="112"/>
                    </a:lnTo>
                    <a:lnTo>
                      <a:pt x="484" y="122"/>
                    </a:lnTo>
                    <a:lnTo>
                      <a:pt x="500" y="138"/>
                    </a:lnTo>
                    <a:lnTo>
                      <a:pt x="511" y="159"/>
                    </a:lnTo>
                    <a:lnTo>
                      <a:pt x="526" y="149"/>
                    </a:lnTo>
                    <a:lnTo>
                      <a:pt x="541" y="145"/>
                    </a:lnTo>
                    <a:lnTo>
                      <a:pt x="556" y="145"/>
                    </a:lnTo>
                    <a:lnTo>
                      <a:pt x="571" y="149"/>
                    </a:lnTo>
                    <a:lnTo>
                      <a:pt x="585" y="158"/>
                    </a:lnTo>
                    <a:lnTo>
                      <a:pt x="597" y="171"/>
                    </a:lnTo>
                    <a:lnTo>
                      <a:pt x="607" y="187"/>
                    </a:lnTo>
                    <a:lnTo>
                      <a:pt x="614" y="207"/>
                    </a:lnTo>
                    <a:lnTo>
                      <a:pt x="614" y="183"/>
                    </a:lnTo>
                    <a:lnTo>
                      <a:pt x="619" y="159"/>
                    </a:lnTo>
                    <a:lnTo>
                      <a:pt x="627" y="138"/>
                    </a:lnTo>
                    <a:lnTo>
                      <a:pt x="638" y="120"/>
                    </a:lnTo>
                    <a:lnTo>
                      <a:pt x="651" y="105"/>
                    </a:lnTo>
                    <a:lnTo>
                      <a:pt x="667" y="95"/>
                    </a:lnTo>
                    <a:lnTo>
                      <a:pt x="685" y="88"/>
                    </a:lnTo>
                    <a:lnTo>
                      <a:pt x="704" y="88"/>
                    </a:lnTo>
                    <a:lnTo>
                      <a:pt x="710" y="76"/>
                    </a:lnTo>
                    <a:lnTo>
                      <a:pt x="717" y="68"/>
                    </a:lnTo>
                    <a:lnTo>
                      <a:pt x="727" y="62"/>
                    </a:lnTo>
                    <a:lnTo>
                      <a:pt x="737" y="59"/>
                    </a:lnTo>
                    <a:lnTo>
                      <a:pt x="747" y="60"/>
                    </a:lnTo>
                    <a:lnTo>
                      <a:pt x="757" y="65"/>
                    </a:lnTo>
                    <a:lnTo>
                      <a:pt x="766" y="72"/>
                    </a:lnTo>
                    <a:lnTo>
                      <a:pt x="773" y="83"/>
                    </a:lnTo>
                    <a:lnTo>
                      <a:pt x="786" y="53"/>
                    </a:lnTo>
                    <a:lnTo>
                      <a:pt x="804" y="29"/>
                    </a:lnTo>
                    <a:lnTo>
                      <a:pt x="825" y="12"/>
                    </a:lnTo>
                    <a:lnTo>
                      <a:pt x="848" y="2"/>
                    </a:lnTo>
                    <a:lnTo>
                      <a:pt x="873" y="0"/>
                    </a:lnTo>
                    <a:lnTo>
                      <a:pt x="897" y="6"/>
                    </a:lnTo>
                    <a:lnTo>
                      <a:pt x="921" y="19"/>
                    </a:lnTo>
                    <a:lnTo>
                      <a:pt x="940" y="42"/>
                    </a:lnTo>
                    <a:lnTo>
                      <a:pt x="954" y="39"/>
                    </a:lnTo>
                    <a:lnTo>
                      <a:pt x="968" y="42"/>
                    </a:lnTo>
                    <a:lnTo>
                      <a:pt x="979" y="51"/>
                    </a:lnTo>
                    <a:lnTo>
                      <a:pt x="988" y="65"/>
                    </a:lnTo>
                    <a:lnTo>
                      <a:pt x="994" y="81"/>
                    </a:lnTo>
                    <a:lnTo>
                      <a:pt x="994" y="99"/>
                    </a:lnTo>
                    <a:lnTo>
                      <a:pt x="990" y="117"/>
                    </a:lnTo>
                    <a:lnTo>
                      <a:pt x="982" y="131"/>
                    </a:lnTo>
                    <a:lnTo>
                      <a:pt x="988" y="159"/>
                    </a:lnTo>
                    <a:lnTo>
                      <a:pt x="986" y="187"/>
                    </a:lnTo>
                    <a:lnTo>
                      <a:pt x="976" y="210"/>
                    </a:lnTo>
                    <a:lnTo>
                      <a:pt x="958" y="227"/>
                    </a:lnTo>
                    <a:lnTo>
                      <a:pt x="977" y="228"/>
                    </a:lnTo>
                    <a:lnTo>
                      <a:pt x="995" y="236"/>
                    </a:lnTo>
                    <a:lnTo>
                      <a:pt x="1011" y="249"/>
                    </a:lnTo>
                    <a:lnTo>
                      <a:pt x="1023" y="268"/>
                    </a:lnTo>
                    <a:lnTo>
                      <a:pt x="1032" y="291"/>
                    </a:lnTo>
                    <a:lnTo>
                      <a:pt x="1035" y="315"/>
                    </a:lnTo>
                    <a:lnTo>
                      <a:pt x="1034" y="340"/>
                    </a:lnTo>
                    <a:lnTo>
                      <a:pt x="1027" y="362"/>
                    </a:lnTo>
                    <a:lnTo>
                      <a:pt x="1045" y="375"/>
                    </a:lnTo>
                    <a:lnTo>
                      <a:pt x="1059" y="394"/>
                    </a:lnTo>
                    <a:lnTo>
                      <a:pt x="1069" y="418"/>
                    </a:lnTo>
                    <a:lnTo>
                      <a:pt x="1073" y="444"/>
                    </a:lnTo>
                    <a:lnTo>
                      <a:pt x="1078" y="425"/>
                    </a:lnTo>
                    <a:lnTo>
                      <a:pt x="1085" y="409"/>
                    </a:lnTo>
                    <a:lnTo>
                      <a:pt x="1094" y="394"/>
                    </a:lnTo>
                    <a:lnTo>
                      <a:pt x="1106" y="382"/>
                    </a:lnTo>
                    <a:lnTo>
                      <a:pt x="1118" y="374"/>
                    </a:lnTo>
                    <a:lnTo>
                      <a:pt x="1132" y="368"/>
                    </a:lnTo>
                    <a:lnTo>
                      <a:pt x="1147" y="366"/>
                    </a:lnTo>
                    <a:lnTo>
                      <a:pt x="1162" y="368"/>
                    </a:lnTo>
                    <a:lnTo>
                      <a:pt x="1180" y="359"/>
                    </a:lnTo>
                    <a:lnTo>
                      <a:pt x="1200" y="357"/>
                    </a:lnTo>
                    <a:lnTo>
                      <a:pt x="1219" y="362"/>
                    </a:lnTo>
                    <a:lnTo>
                      <a:pt x="1236" y="373"/>
                    </a:lnTo>
                    <a:lnTo>
                      <a:pt x="1251" y="390"/>
                    </a:lnTo>
                    <a:lnTo>
                      <a:pt x="1261" y="412"/>
                    </a:lnTo>
                    <a:lnTo>
                      <a:pt x="1267" y="436"/>
                    </a:lnTo>
                    <a:lnTo>
                      <a:pt x="1267" y="462"/>
                    </a:lnTo>
                    <a:lnTo>
                      <a:pt x="1276" y="469"/>
                    </a:lnTo>
                    <a:lnTo>
                      <a:pt x="1283" y="479"/>
                    </a:lnTo>
                    <a:lnTo>
                      <a:pt x="1288" y="490"/>
                    </a:lnTo>
                    <a:lnTo>
                      <a:pt x="1290" y="503"/>
                    </a:lnTo>
                    <a:lnTo>
                      <a:pt x="1295" y="475"/>
                    </a:lnTo>
                    <a:lnTo>
                      <a:pt x="1304" y="449"/>
                    </a:lnTo>
                    <a:lnTo>
                      <a:pt x="1321" y="430"/>
                    </a:lnTo>
                    <a:lnTo>
                      <a:pt x="1341" y="417"/>
                    </a:lnTo>
                    <a:lnTo>
                      <a:pt x="1356" y="401"/>
                    </a:lnTo>
                    <a:lnTo>
                      <a:pt x="1373" y="392"/>
                    </a:lnTo>
                    <a:lnTo>
                      <a:pt x="1391" y="389"/>
                    </a:lnTo>
                    <a:lnTo>
                      <a:pt x="1408" y="392"/>
                    </a:lnTo>
                    <a:lnTo>
                      <a:pt x="1424" y="400"/>
                    </a:lnTo>
                    <a:lnTo>
                      <a:pt x="1439" y="414"/>
                    </a:lnTo>
                    <a:lnTo>
                      <a:pt x="1451" y="432"/>
                    </a:lnTo>
                    <a:lnTo>
                      <a:pt x="1459" y="455"/>
                    </a:lnTo>
                    <a:lnTo>
                      <a:pt x="1471" y="452"/>
                    </a:lnTo>
                    <a:lnTo>
                      <a:pt x="1483" y="454"/>
                    </a:lnTo>
                    <a:lnTo>
                      <a:pt x="1493" y="461"/>
                    </a:lnTo>
                    <a:lnTo>
                      <a:pt x="1502" y="473"/>
                    </a:lnTo>
                    <a:lnTo>
                      <a:pt x="1507" y="487"/>
                    </a:lnTo>
                    <a:lnTo>
                      <a:pt x="1509" y="501"/>
                    </a:lnTo>
                    <a:lnTo>
                      <a:pt x="1507" y="517"/>
                    </a:lnTo>
                    <a:lnTo>
                      <a:pt x="1501" y="531"/>
                    </a:lnTo>
                    <a:lnTo>
                      <a:pt x="1516" y="542"/>
                    </a:lnTo>
                    <a:lnTo>
                      <a:pt x="1530" y="556"/>
                    </a:lnTo>
                    <a:lnTo>
                      <a:pt x="1542" y="573"/>
                    </a:lnTo>
                    <a:lnTo>
                      <a:pt x="1552" y="593"/>
                    </a:lnTo>
                    <a:lnTo>
                      <a:pt x="1551" y="592"/>
                    </a:lnTo>
                    <a:lnTo>
                      <a:pt x="1552" y="593"/>
                    </a:lnTo>
                    <a:lnTo>
                      <a:pt x="1555" y="573"/>
                    </a:lnTo>
                    <a:lnTo>
                      <a:pt x="1562" y="556"/>
                    </a:lnTo>
                    <a:lnTo>
                      <a:pt x="1575" y="544"/>
                    </a:lnTo>
                    <a:lnTo>
                      <a:pt x="1590" y="540"/>
                    </a:lnTo>
                    <a:lnTo>
                      <a:pt x="1583" y="515"/>
                    </a:lnTo>
                    <a:lnTo>
                      <a:pt x="1584" y="489"/>
                    </a:lnTo>
                    <a:lnTo>
                      <a:pt x="1590" y="465"/>
                    </a:lnTo>
                    <a:lnTo>
                      <a:pt x="1602" y="444"/>
                    </a:lnTo>
                    <a:lnTo>
                      <a:pt x="1619" y="430"/>
                    </a:lnTo>
                    <a:lnTo>
                      <a:pt x="1639" y="424"/>
                    </a:lnTo>
                    <a:lnTo>
                      <a:pt x="1658" y="426"/>
                    </a:lnTo>
                    <a:lnTo>
                      <a:pt x="1675" y="437"/>
                    </a:lnTo>
                    <a:lnTo>
                      <a:pt x="1678" y="390"/>
                    </a:lnTo>
                    <a:lnTo>
                      <a:pt x="1689" y="345"/>
                    </a:lnTo>
                    <a:lnTo>
                      <a:pt x="1689" y="316"/>
                    </a:lnTo>
                    <a:lnTo>
                      <a:pt x="1695" y="289"/>
                    </a:lnTo>
                    <a:lnTo>
                      <a:pt x="1705" y="264"/>
                    </a:lnTo>
                    <a:lnTo>
                      <a:pt x="1721" y="243"/>
                    </a:lnTo>
                    <a:lnTo>
                      <a:pt x="1740" y="229"/>
                    </a:lnTo>
                    <a:lnTo>
                      <a:pt x="1761" y="221"/>
                    </a:lnTo>
                    <a:lnTo>
                      <a:pt x="1782" y="221"/>
                    </a:lnTo>
                    <a:lnTo>
                      <a:pt x="1803" y="229"/>
                    </a:lnTo>
                    <a:lnTo>
                      <a:pt x="1812" y="209"/>
                    </a:lnTo>
                    <a:lnTo>
                      <a:pt x="1824" y="192"/>
                    </a:lnTo>
                    <a:lnTo>
                      <a:pt x="1838" y="179"/>
                    </a:lnTo>
                    <a:lnTo>
                      <a:pt x="1854" y="172"/>
                    </a:lnTo>
                    <a:lnTo>
                      <a:pt x="1871" y="169"/>
                    </a:lnTo>
                    <a:lnTo>
                      <a:pt x="1888" y="172"/>
                    </a:lnTo>
                    <a:lnTo>
                      <a:pt x="1904" y="180"/>
                    </a:lnTo>
                    <a:lnTo>
                      <a:pt x="1919" y="194"/>
                    </a:lnTo>
                    <a:lnTo>
                      <a:pt x="1931" y="211"/>
                    </a:lnTo>
                    <a:lnTo>
                      <a:pt x="1939" y="231"/>
                    </a:lnTo>
                    <a:lnTo>
                      <a:pt x="1943" y="253"/>
                    </a:lnTo>
                    <a:lnTo>
                      <a:pt x="1943" y="275"/>
                    </a:lnTo>
                    <a:lnTo>
                      <a:pt x="1939" y="297"/>
                    </a:lnTo>
                    <a:lnTo>
                      <a:pt x="1931" y="317"/>
                    </a:lnTo>
                    <a:lnTo>
                      <a:pt x="1920" y="335"/>
                    </a:lnTo>
                    <a:lnTo>
                      <a:pt x="1905" y="349"/>
                    </a:lnTo>
                    <a:lnTo>
                      <a:pt x="1915" y="360"/>
                    </a:lnTo>
                    <a:lnTo>
                      <a:pt x="1922" y="374"/>
                    </a:lnTo>
                    <a:lnTo>
                      <a:pt x="1930" y="408"/>
                    </a:lnTo>
                    <a:lnTo>
                      <a:pt x="1939" y="389"/>
                    </a:lnTo>
                    <a:lnTo>
                      <a:pt x="1952" y="376"/>
                    </a:lnTo>
                    <a:lnTo>
                      <a:pt x="1968" y="371"/>
                    </a:lnTo>
                    <a:lnTo>
                      <a:pt x="1985" y="374"/>
                    </a:lnTo>
                    <a:lnTo>
                      <a:pt x="2000" y="385"/>
                    </a:lnTo>
                    <a:lnTo>
                      <a:pt x="2011" y="401"/>
                    </a:lnTo>
                    <a:lnTo>
                      <a:pt x="2016" y="421"/>
                    </a:lnTo>
                    <a:lnTo>
                      <a:pt x="2016" y="444"/>
                    </a:lnTo>
                    <a:lnTo>
                      <a:pt x="2032" y="444"/>
                    </a:lnTo>
                    <a:lnTo>
                      <a:pt x="2046" y="451"/>
                    </a:lnTo>
                    <a:lnTo>
                      <a:pt x="2058" y="465"/>
                    </a:lnTo>
                    <a:lnTo>
                      <a:pt x="2065" y="484"/>
                    </a:lnTo>
                    <a:lnTo>
                      <a:pt x="2067" y="505"/>
                    </a:lnTo>
                    <a:lnTo>
                      <a:pt x="2062" y="525"/>
                    </a:lnTo>
                    <a:lnTo>
                      <a:pt x="2053" y="541"/>
                    </a:lnTo>
                    <a:lnTo>
                      <a:pt x="2039" y="552"/>
                    </a:lnTo>
                    <a:lnTo>
                      <a:pt x="2048" y="551"/>
                    </a:lnTo>
                    <a:lnTo>
                      <a:pt x="2057" y="553"/>
                    </a:lnTo>
                    <a:lnTo>
                      <a:pt x="2065" y="559"/>
                    </a:lnTo>
                    <a:lnTo>
                      <a:pt x="2070" y="569"/>
                    </a:lnTo>
                    <a:lnTo>
                      <a:pt x="2080" y="553"/>
                    </a:lnTo>
                    <a:lnTo>
                      <a:pt x="2093" y="546"/>
                    </a:lnTo>
                    <a:lnTo>
                      <a:pt x="2108" y="547"/>
                    </a:lnTo>
                    <a:lnTo>
                      <a:pt x="2121" y="556"/>
                    </a:lnTo>
                    <a:lnTo>
                      <a:pt x="2131" y="549"/>
                    </a:lnTo>
                    <a:lnTo>
                      <a:pt x="2142" y="545"/>
                    </a:lnTo>
                    <a:lnTo>
                      <a:pt x="2153" y="543"/>
                    </a:lnTo>
                    <a:lnTo>
                      <a:pt x="2164" y="544"/>
                    </a:lnTo>
                    <a:lnTo>
                      <a:pt x="2184" y="554"/>
                    </a:lnTo>
                    <a:lnTo>
                      <a:pt x="2201" y="573"/>
                    </a:lnTo>
                    <a:lnTo>
                      <a:pt x="2211" y="600"/>
                    </a:lnTo>
                    <a:lnTo>
                      <a:pt x="2213" y="628"/>
                    </a:lnTo>
                    <a:lnTo>
                      <a:pt x="2207" y="655"/>
                    </a:lnTo>
                    <a:lnTo>
                      <a:pt x="2194" y="679"/>
                    </a:lnTo>
                    <a:lnTo>
                      <a:pt x="2203" y="681"/>
                    </a:lnTo>
                    <a:lnTo>
                      <a:pt x="2211" y="686"/>
                    </a:lnTo>
                    <a:lnTo>
                      <a:pt x="2217" y="695"/>
                    </a:lnTo>
                    <a:lnTo>
                      <a:pt x="2221" y="706"/>
                    </a:lnTo>
                    <a:lnTo>
                      <a:pt x="2222" y="717"/>
                    </a:lnTo>
                    <a:lnTo>
                      <a:pt x="2220" y="729"/>
                    </a:lnTo>
                    <a:lnTo>
                      <a:pt x="2215" y="739"/>
                    </a:lnTo>
                    <a:lnTo>
                      <a:pt x="2208" y="746"/>
                    </a:lnTo>
                    <a:lnTo>
                      <a:pt x="2195" y="780"/>
                    </a:lnTo>
                    <a:lnTo>
                      <a:pt x="2174" y="808"/>
                    </a:lnTo>
                    <a:lnTo>
                      <a:pt x="2149" y="826"/>
                    </a:lnTo>
                    <a:lnTo>
                      <a:pt x="2134" y="831"/>
                    </a:lnTo>
                    <a:lnTo>
                      <a:pt x="2119" y="833"/>
                    </a:lnTo>
                    <a:lnTo>
                      <a:pt x="2057" y="839"/>
                    </a:lnTo>
                    <a:lnTo>
                      <a:pt x="1995" y="839"/>
                    </a:lnTo>
                    <a:lnTo>
                      <a:pt x="1932" y="834"/>
                    </a:lnTo>
                    <a:lnTo>
                      <a:pt x="1869" y="824"/>
                    </a:lnTo>
                    <a:lnTo>
                      <a:pt x="1861" y="833"/>
                    </a:lnTo>
                    <a:lnTo>
                      <a:pt x="1851" y="838"/>
                    </a:lnTo>
                    <a:lnTo>
                      <a:pt x="1840" y="838"/>
                    </a:lnTo>
                    <a:lnTo>
                      <a:pt x="1830" y="833"/>
                    </a:lnTo>
                    <a:lnTo>
                      <a:pt x="1822" y="825"/>
                    </a:lnTo>
                    <a:lnTo>
                      <a:pt x="1816" y="813"/>
                    </a:lnTo>
                    <a:lnTo>
                      <a:pt x="1814" y="799"/>
                    </a:lnTo>
                    <a:lnTo>
                      <a:pt x="1815" y="785"/>
                    </a:lnTo>
                    <a:lnTo>
                      <a:pt x="1773" y="788"/>
                    </a:lnTo>
                    <a:lnTo>
                      <a:pt x="1732" y="783"/>
                    </a:lnTo>
                    <a:lnTo>
                      <a:pt x="1691" y="770"/>
                    </a:lnTo>
                    <a:lnTo>
                      <a:pt x="1653" y="752"/>
                    </a:lnTo>
                    <a:lnTo>
                      <a:pt x="1643" y="773"/>
                    </a:lnTo>
                    <a:lnTo>
                      <a:pt x="1635" y="781"/>
                    </a:lnTo>
                    <a:lnTo>
                      <a:pt x="1626" y="786"/>
                    </a:lnTo>
                    <a:lnTo>
                      <a:pt x="1616" y="788"/>
                    </a:lnTo>
                    <a:lnTo>
                      <a:pt x="1606" y="787"/>
                    </a:lnTo>
                    <a:lnTo>
                      <a:pt x="1597" y="782"/>
                    </a:lnTo>
                    <a:lnTo>
                      <a:pt x="1588" y="775"/>
                    </a:lnTo>
                    <a:lnTo>
                      <a:pt x="1512" y="786"/>
                    </a:lnTo>
                    <a:lnTo>
                      <a:pt x="1436" y="787"/>
                    </a:lnTo>
                    <a:lnTo>
                      <a:pt x="1360" y="778"/>
                    </a:lnTo>
                    <a:lnTo>
                      <a:pt x="1286" y="759"/>
                    </a:lnTo>
                    <a:lnTo>
                      <a:pt x="1244" y="769"/>
                    </a:lnTo>
                    <a:lnTo>
                      <a:pt x="1203" y="776"/>
                    </a:lnTo>
                    <a:lnTo>
                      <a:pt x="1161" y="780"/>
                    </a:lnTo>
                    <a:lnTo>
                      <a:pt x="1119" y="782"/>
                    </a:lnTo>
                    <a:lnTo>
                      <a:pt x="1077" y="779"/>
                    </a:lnTo>
                    <a:lnTo>
                      <a:pt x="1036" y="773"/>
                    </a:lnTo>
                    <a:lnTo>
                      <a:pt x="994" y="766"/>
                    </a:lnTo>
                    <a:lnTo>
                      <a:pt x="953" y="754"/>
                    </a:lnTo>
                    <a:lnTo>
                      <a:pt x="920" y="770"/>
                    </a:lnTo>
                    <a:lnTo>
                      <a:pt x="885" y="783"/>
                    </a:lnTo>
                    <a:lnTo>
                      <a:pt x="849" y="791"/>
                    </a:lnTo>
                    <a:lnTo>
                      <a:pt x="813" y="794"/>
                    </a:lnTo>
                    <a:lnTo>
                      <a:pt x="777" y="793"/>
                    </a:lnTo>
                    <a:lnTo>
                      <a:pt x="741" y="788"/>
                    </a:lnTo>
                    <a:lnTo>
                      <a:pt x="705" y="778"/>
                    </a:lnTo>
                    <a:lnTo>
                      <a:pt x="670" y="765"/>
                    </a:lnTo>
                    <a:lnTo>
                      <a:pt x="623" y="777"/>
                    </a:lnTo>
                    <a:lnTo>
                      <a:pt x="575" y="787"/>
                    </a:lnTo>
                    <a:lnTo>
                      <a:pt x="527" y="793"/>
                    </a:lnTo>
                    <a:lnTo>
                      <a:pt x="478" y="796"/>
                    </a:lnTo>
                    <a:lnTo>
                      <a:pt x="430" y="796"/>
                    </a:lnTo>
                    <a:lnTo>
                      <a:pt x="381" y="793"/>
                    </a:lnTo>
                    <a:lnTo>
                      <a:pt x="333" y="785"/>
                    </a:lnTo>
                    <a:lnTo>
                      <a:pt x="284" y="775"/>
                    </a:lnTo>
                    <a:lnTo>
                      <a:pt x="252" y="782"/>
                    </a:lnTo>
                    <a:lnTo>
                      <a:pt x="220" y="786"/>
                    </a:lnTo>
                    <a:lnTo>
                      <a:pt x="188" y="785"/>
                    </a:lnTo>
                    <a:lnTo>
                      <a:pt x="157" y="780"/>
                    </a:lnTo>
                    <a:lnTo>
                      <a:pt x="133" y="797"/>
                    </a:lnTo>
                    <a:lnTo>
                      <a:pt x="107" y="807"/>
                    </a:lnTo>
                    <a:lnTo>
                      <a:pt x="79" y="808"/>
                    </a:lnTo>
                    <a:lnTo>
                      <a:pt x="52" y="800"/>
                    </a:lnTo>
                    <a:lnTo>
                      <a:pt x="46" y="811"/>
                    </a:lnTo>
                    <a:lnTo>
                      <a:pt x="38" y="818"/>
                    </a:lnTo>
                    <a:lnTo>
                      <a:pt x="29" y="821"/>
                    </a:lnTo>
                    <a:lnTo>
                      <a:pt x="18" y="819"/>
                    </a:lnTo>
                    <a:lnTo>
                      <a:pt x="9" y="812"/>
                    </a:lnTo>
                    <a:lnTo>
                      <a:pt x="3" y="801"/>
                    </a:lnTo>
                    <a:lnTo>
                      <a:pt x="0" y="788"/>
                    </a:lnTo>
                    <a:lnTo>
                      <a:pt x="2" y="774"/>
                    </a:lnTo>
                    <a:lnTo>
                      <a:pt x="7" y="763"/>
                    </a:lnTo>
                    <a:lnTo>
                      <a:pt x="15" y="755"/>
                    </a:lnTo>
                    <a:lnTo>
                      <a:pt x="24" y="751"/>
                    </a:lnTo>
                    <a:lnTo>
                      <a:pt x="35" y="752"/>
                    </a:lnTo>
                    <a:lnTo>
                      <a:pt x="22" y="729"/>
                    </a:lnTo>
                    <a:lnTo>
                      <a:pt x="18" y="708"/>
                    </a:lnTo>
                    <a:lnTo>
                      <a:pt x="21" y="688"/>
                    </a:lnTo>
                    <a:lnTo>
                      <a:pt x="29" y="672"/>
                    </a:lnTo>
                    <a:lnTo>
                      <a:pt x="43" y="660"/>
                    </a:lnTo>
                    <a:lnTo>
                      <a:pt x="60" y="653"/>
                    </a:lnTo>
                    <a:lnTo>
                      <a:pt x="81" y="654"/>
                    </a:lnTo>
                    <a:lnTo>
                      <a:pt x="103" y="663"/>
                    </a:lnTo>
                  </a:path>
                </a:pathLst>
              </a:cu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79" name="Freeform 22"/>
              <p:cNvSpPr>
                <a:spLocks/>
              </p:cNvSpPr>
              <p:nvPr/>
            </p:nvSpPr>
            <p:spPr bwMode="auto">
              <a:xfrm>
                <a:off x="1538" y="3620"/>
                <a:ext cx="555" cy="454"/>
              </a:xfrm>
              <a:custGeom>
                <a:avLst/>
                <a:gdLst>
                  <a:gd name="T0" fmla="*/ 2 w 555"/>
                  <a:gd name="T1" fmla="*/ 347 h 454"/>
                  <a:gd name="T2" fmla="*/ 4 w 555"/>
                  <a:gd name="T3" fmla="*/ 304 h 454"/>
                  <a:gd name="T4" fmla="*/ 27 w 555"/>
                  <a:gd name="T5" fmla="*/ 271 h 454"/>
                  <a:gd name="T6" fmla="*/ 60 w 555"/>
                  <a:gd name="T7" fmla="*/ 268 h 454"/>
                  <a:gd name="T8" fmla="*/ 71 w 555"/>
                  <a:gd name="T9" fmla="*/ 257 h 454"/>
                  <a:gd name="T10" fmla="*/ 78 w 555"/>
                  <a:gd name="T11" fmla="*/ 217 h 454"/>
                  <a:gd name="T12" fmla="*/ 90 w 555"/>
                  <a:gd name="T13" fmla="*/ 182 h 454"/>
                  <a:gd name="T14" fmla="*/ 104 w 555"/>
                  <a:gd name="T15" fmla="*/ 150 h 454"/>
                  <a:gd name="T16" fmla="*/ 130 w 555"/>
                  <a:gd name="T17" fmla="*/ 136 h 454"/>
                  <a:gd name="T18" fmla="*/ 157 w 555"/>
                  <a:gd name="T19" fmla="*/ 145 h 454"/>
                  <a:gd name="T20" fmla="*/ 175 w 555"/>
                  <a:gd name="T21" fmla="*/ 151 h 454"/>
                  <a:gd name="T22" fmla="*/ 191 w 555"/>
                  <a:gd name="T23" fmla="*/ 152 h 454"/>
                  <a:gd name="T24" fmla="*/ 192 w 555"/>
                  <a:gd name="T25" fmla="*/ 141 h 454"/>
                  <a:gd name="T26" fmla="*/ 190 w 555"/>
                  <a:gd name="T27" fmla="*/ 105 h 454"/>
                  <a:gd name="T28" fmla="*/ 200 w 555"/>
                  <a:gd name="T29" fmla="*/ 71 h 454"/>
                  <a:gd name="T30" fmla="*/ 221 w 555"/>
                  <a:gd name="T31" fmla="*/ 47 h 454"/>
                  <a:gd name="T32" fmla="*/ 253 w 555"/>
                  <a:gd name="T33" fmla="*/ 19 h 454"/>
                  <a:gd name="T34" fmla="*/ 299 w 555"/>
                  <a:gd name="T35" fmla="*/ 0 h 454"/>
                  <a:gd name="T36" fmla="*/ 345 w 555"/>
                  <a:gd name="T37" fmla="*/ 16 h 454"/>
                  <a:gd name="T38" fmla="*/ 378 w 555"/>
                  <a:gd name="T39" fmla="*/ 61 h 454"/>
                  <a:gd name="T40" fmla="*/ 395 w 555"/>
                  <a:gd name="T41" fmla="*/ 95 h 454"/>
                  <a:gd name="T42" fmla="*/ 408 w 555"/>
                  <a:gd name="T43" fmla="*/ 112 h 454"/>
                  <a:gd name="T44" fmla="*/ 410 w 555"/>
                  <a:gd name="T45" fmla="*/ 137 h 454"/>
                  <a:gd name="T46" fmla="*/ 402 w 555"/>
                  <a:gd name="T47" fmla="*/ 159 h 454"/>
                  <a:gd name="T48" fmla="*/ 403 w 555"/>
                  <a:gd name="T49" fmla="*/ 181 h 454"/>
                  <a:gd name="T50" fmla="*/ 405 w 555"/>
                  <a:gd name="T51" fmla="*/ 217 h 454"/>
                  <a:gd name="T52" fmla="*/ 417 w 555"/>
                  <a:gd name="T53" fmla="*/ 222 h 454"/>
                  <a:gd name="T54" fmla="*/ 455 w 555"/>
                  <a:gd name="T55" fmla="*/ 222 h 454"/>
                  <a:gd name="T56" fmla="*/ 485 w 555"/>
                  <a:gd name="T57" fmla="*/ 255 h 454"/>
                  <a:gd name="T58" fmla="*/ 492 w 555"/>
                  <a:gd name="T59" fmla="*/ 304 h 454"/>
                  <a:gd name="T60" fmla="*/ 498 w 555"/>
                  <a:gd name="T61" fmla="*/ 322 h 454"/>
                  <a:gd name="T62" fmla="*/ 523 w 555"/>
                  <a:gd name="T63" fmla="*/ 322 h 454"/>
                  <a:gd name="T64" fmla="*/ 544 w 555"/>
                  <a:gd name="T65" fmla="*/ 341 h 454"/>
                  <a:gd name="T66" fmla="*/ 554 w 555"/>
                  <a:gd name="T67" fmla="*/ 370 h 454"/>
                  <a:gd name="T68" fmla="*/ 539 w 555"/>
                  <a:gd name="T69" fmla="*/ 411 h 454"/>
                  <a:gd name="T70" fmla="*/ 501 w 555"/>
                  <a:gd name="T71" fmla="*/ 443 h 454"/>
                  <a:gd name="T72" fmla="*/ 457 w 555"/>
                  <a:gd name="T73" fmla="*/ 453 h 454"/>
                  <a:gd name="T74" fmla="*/ 414 w 555"/>
                  <a:gd name="T75" fmla="*/ 439 h 454"/>
                  <a:gd name="T76" fmla="*/ 330 w 555"/>
                  <a:gd name="T77" fmla="*/ 435 h 454"/>
                  <a:gd name="T78" fmla="*/ 202 w 555"/>
                  <a:gd name="T79" fmla="*/ 431 h 454"/>
                  <a:gd name="T80" fmla="*/ 127 w 555"/>
                  <a:gd name="T81" fmla="*/ 424 h 454"/>
                  <a:gd name="T82" fmla="*/ 95 w 555"/>
                  <a:gd name="T83" fmla="*/ 427 h 454"/>
                  <a:gd name="T84" fmla="*/ 59 w 555"/>
                  <a:gd name="T85" fmla="*/ 414 h 454"/>
                  <a:gd name="T86" fmla="*/ 25 w 555"/>
                  <a:gd name="T87" fmla="*/ 386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55" h="454">
                    <a:moveTo>
                      <a:pt x="11" y="367"/>
                    </a:moveTo>
                    <a:lnTo>
                      <a:pt x="2" y="347"/>
                    </a:lnTo>
                    <a:lnTo>
                      <a:pt x="0" y="325"/>
                    </a:lnTo>
                    <a:lnTo>
                      <a:pt x="4" y="304"/>
                    </a:lnTo>
                    <a:lnTo>
                      <a:pt x="13" y="284"/>
                    </a:lnTo>
                    <a:lnTo>
                      <a:pt x="27" y="271"/>
                    </a:lnTo>
                    <a:lnTo>
                      <a:pt x="43" y="266"/>
                    </a:lnTo>
                    <a:lnTo>
                      <a:pt x="60" y="268"/>
                    </a:lnTo>
                    <a:lnTo>
                      <a:pt x="75" y="278"/>
                    </a:lnTo>
                    <a:lnTo>
                      <a:pt x="71" y="257"/>
                    </a:lnTo>
                    <a:lnTo>
                      <a:pt x="72" y="236"/>
                    </a:lnTo>
                    <a:lnTo>
                      <a:pt x="78" y="217"/>
                    </a:lnTo>
                    <a:lnTo>
                      <a:pt x="89" y="201"/>
                    </a:lnTo>
                    <a:lnTo>
                      <a:pt x="90" y="182"/>
                    </a:lnTo>
                    <a:lnTo>
                      <a:pt x="95" y="165"/>
                    </a:lnTo>
                    <a:lnTo>
                      <a:pt x="104" y="150"/>
                    </a:lnTo>
                    <a:lnTo>
                      <a:pt x="116" y="140"/>
                    </a:lnTo>
                    <a:lnTo>
                      <a:pt x="130" y="136"/>
                    </a:lnTo>
                    <a:lnTo>
                      <a:pt x="144" y="137"/>
                    </a:lnTo>
                    <a:lnTo>
                      <a:pt x="157" y="145"/>
                    </a:lnTo>
                    <a:lnTo>
                      <a:pt x="168" y="157"/>
                    </a:lnTo>
                    <a:lnTo>
                      <a:pt x="175" y="151"/>
                    </a:lnTo>
                    <a:lnTo>
                      <a:pt x="183" y="150"/>
                    </a:lnTo>
                    <a:lnTo>
                      <a:pt x="191" y="152"/>
                    </a:lnTo>
                    <a:lnTo>
                      <a:pt x="198" y="159"/>
                    </a:lnTo>
                    <a:lnTo>
                      <a:pt x="192" y="141"/>
                    </a:lnTo>
                    <a:lnTo>
                      <a:pt x="189" y="123"/>
                    </a:lnTo>
                    <a:lnTo>
                      <a:pt x="190" y="105"/>
                    </a:lnTo>
                    <a:lnTo>
                      <a:pt x="194" y="87"/>
                    </a:lnTo>
                    <a:lnTo>
                      <a:pt x="200" y="71"/>
                    </a:lnTo>
                    <a:lnTo>
                      <a:pt x="210" y="57"/>
                    </a:lnTo>
                    <a:lnTo>
                      <a:pt x="221" y="47"/>
                    </a:lnTo>
                    <a:lnTo>
                      <a:pt x="235" y="40"/>
                    </a:lnTo>
                    <a:lnTo>
                      <a:pt x="253" y="19"/>
                    </a:lnTo>
                    <a:lnTo>
                      <a:pt x="275" y="5"/>
                    </a:lnTo>
                    <a:lnTo>
                      <a:pt x="299" y="0"/>
                    </a:lnTo>
                    <a:lnTo>
                      <a:pt x="322" y="4"/>
                    </a:lnTo>
                    <a:lnTo>
                      <a:pt x="345" y="16"/>
                    </a:lnTo>
                    <a:lnTo>
                      <a:pt x="363" y="36"/>
                    </a:lnTo>
                    <a:lnTo>
                      <a:pt x="378" y="61"/>
                    </a:lnTo>
                    <a:lnTo>
                      <a:pt x="386" y="90"/>
                    </a:lnTo>
                    <a:lnTo>
                      <a:pt x="395" y="95"/>
                    </a:lnTo>
                    <a:lnTo>
                      <a:pt x="402" y="102"/>
                    </a:lnTo>
                    <a:lnTo>
                      <a:pt x="408" y="112"/>
                    </a:lnTo>
                    <a:lnTo>
                      <a:pt x="410" y="125"/>
                    </a:lnTo>
                    <a:lnTo>
                      <a:pt x="410" y="137"/>
                    </a:lnTo>
                    <a:lnTo>
                      <a:pt x="407" y="149"/>
                    </a:lnTo>
                    <a:lnTo>
                      <a:pt x="402" y="159"/>
                    </a:lnTo>
                    <a:lnTo>
                      <a:pt x="395" y="166"/>
                    </a:lnTo>
                    <a:lnTo>
                      <a:pt x="403" y="181"/>
                    </a:lnTo>
                    <a:lnTo>
                      <a:pt x="406" y="199"/>
                    </a:lnTo>
                    <a:lnTo>
                      <a:pt x="405" y="217"/>
                    </a:lnTo>
                    <a:lnTo>
                      <a:pt x="400" y="234"/>
                    </a:lnTo>
                    <a:lnTo>
                      <a:pt x="417" y="222"/>
                    </a:lnTo>
                    <a:lnTo>
                      <a:pt x="436" y="218"/>
                    </a:lnTo>
                    <a:lnTo>
                      <a:pt x="455" y="222"/>
                    </a:lnTo>
                    <a:lnTo>
                      <a:pt x="472" y="235"/>
                    </a:lnTo>
                    <a:lnTo>
                      <a:pt x="485" y="255"/>
                    </a:lnTo>
                    <a:lnTo>
                      <a:pt x="492" y="279"/>
                    </a:lnTo>
                    <a:lnTo>
                      <a:pt x="492" y="304"/>
                    </a:lnTo>
                    <a:lnTo>
                      <a:pt x="487" y="329"/>
                    </a:lnTo>
                    <a:lnTo>
                      <a:pt x="498" y="322"/>
                    </a:lnTo>
                    <a:lnTo>
                      <a:pt x="511" y="320"/>
                    </a:lnTo>
                    <a:lnTo>
                      <a:pt x="523" y="322"/>
                    </a:lnTo>
                    <a:lnTo>
                      <a:pt x="534" y="329"/>
                    </a:lnTo>
                    <a:lnTo>
                      <a:pt x="544" y="341"/>
                    </a:lnTo>
                    <a:lnTo>
                      <a:pt x="551" y="354"/>
                    </a:lnTo>
                    <a:lnTo>
                      <a:pt x="554" y="370"/>
                    </a:lnTo>
                    <a:lnTo>
                      <a:pt x="554" y="387"/>
                    </a:lnTo>
                    <a:lnTo>
                      <a:pt x="539" y="411"/>
                    </a:lnTo>
                    <a:lnTo>
                      <a:pt x="521" y="429"/>
                    </a:lnTo>
                    <a:lnTo>
                      <a:pt x="501" y="443"/>
                    </a:lnTo>
                    <a:lnTo>
                      <a:pt x="480" y="451"/>
                    </a:lnTo>
                    <a:lnTo>
                      <a:pt x="457" y="453"/>
                    </a:lnTo>
                    <a:lnTo>
                      <a:pt x="435" y="449"/>
                    </a:lnTo>
                    <a:lnTo>
                      <a:pt x="414" y="439"/>
                    </a:lnTo>
                    <a:lnTo>
                      <a:pt x="393" y="423"/>
                    </a:lnTo>
                    <a:lnTo>
                      <a:pt x="330" y="435"/>
                    </a:lnTo>
                    <a:lnTo>
                      <a:pt x="266" y="438"/>
                    </a:lnTo>
                    <a:lnTo>
                      <a:pt x="202" y="431"/>
                    </a:lnTo>
                    <a:lnTo>
                      <a:pt x="139" y="416"/>
                    </a:lnTo>
                    <a:lnTo>
                      <a:pt x="127" y="424"/>
                    </a:lnTo>
                    <a:lnTo>
                      <a:pt x="112" y="427"/>
                    </a:lnTo>
                    <a:lnTo>
                      <a:pt x="95" y="427"/>
                    </a:lnTo>
                    <a:lnTo>
                      <a:pt x="78" y="422"/>
                    </a:lnTo>
                    <a:lnTo>
                      <a:pt x="59" y="414"/>
                    </a:lnTo>
                    <a:lnTo>
                      <a:pt x="42" y="402"/>
                    </a:lnTo>
                    <a:lnTo>
                      <a:pt x="25" y="386"/>
                    </a:lnTo>
                    <a:lnTo>
                      <a:pt x="11" y="36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80" name="Freeform 23"/>
              <p:cNvSpPr>
                <a:spLocks/>
              </p:cNvSpPr>
              <p:nvPr/>
            </p:nvSpPr>
            <p:spPr bwMode="auto">
              <a:xfrm>
                <a:off x="2221" y="3263"/>
                <a:ext cx="2229" cy="846"/>
              </a:xfrm>
              <a:custGeom>
                <a:avLst/>
                <a:gdLst>
                  <a:gd name="T0" fmla="*/ 75 w 2229"/>
                  <a:gd name="T1" fmla="*/ 581 h 846"/>
                  <a:gd name="T2" fmla="*/ 110 w 2229"/>
                  <a:gd name="T3" fmla="*/ 473 h 846"/>
                  <a:gd name="T4" fmla="*/ 194 w 2229"/>
                  <a:gd name="T5" fmla="*/ 441 h 846"/>
                  <a:gd name="T6" fmla="*/ 245 w 2229"/>
                  <a:gd name="T7" fmla="*/ 382 h 846"/>
                  <a:gd name="T8" fmla="*/ 338 w 2229"/>
                  <a:gd name="T9" fmla="*/ 366 h 846"/>
                  <a:gd name="T10" fmla="*/ 330 w 2229"/>
                  <a:gd name="T11" fmla="*/ 219 h 846"/>
                  <a:gd name="T12" fmla="*/ 412 w 2229"/>
                  <a:gd name="T13" fmla="*/ 125 h 846"/>
                  <a:gd name="T14" fmla="*/ 501 w 2229"/>
                  <a:gd name="T15" fmla="*/ 139 h 846"/>
                  <a:gd name="T16" fmla="*/ 573 w 2229"/>
                  <a:gd name="T17" fmla="*/ 150 h 846"/>
                  <a:gd name="T18" fmla="*/ 616 w 2229"/>
                  <a:gd name="T19" fmla="*/ 184 h 846"/>
                  <a:gd name="T20" fmla="*/ 669 w 2229"/>
                  <a:gd name="T21" fmla="*/ 96 h 846"/>
                  <a:gd name="T22" fmla="*/ 729 w 2229"/>
                  <a:gd name="T23" fmla="*/ 62 h 846"/>
                  <a:gd name="T24" fmla="*/ 775 w 2229"/>
                  <a:gd name="T25" fmla="*/ 84 h 846"/>
                  <a:gd name="T26" fmla="*/ 875 w 2229"/>
                  <a:gd name="T27" fmla="*/ 0 h 846"/>
                  <a:gd name="T28" fmla="*/ 971 w 2229"/>
                  <a:gd name="T29" fmla="*/ 42 h 846"/>
                  <a:gd name="T30" fmla="*/ 993 w 2229"/>
                  <a:gd name="T31" fmla="*/ 118 h 846"/>
                  <a:gd name="T32" fmla="*/ 961 w 2229"/>
                  <a:gd name="T33" fmla="*/ 229 h 846"/>
                  <a:gd name="T34" fmla="*/ 1035 w 2229"/>
                  <a:gd name="T35" fmla="*/ 293 h 846"/>
                  <a:gd name="T36" fmla="*/ 1062 w 2229"/>
                  <a:gd name="T37" fmla="*/ 397 h 846"/>
                  <a:gd name="T38" fmla="*/ 1097 w 2229"/>
                  <a:gd name="T39" fmla="*/ 397 h 846"/>
                  <a:gd name="T40" fmla="*/ 1165 w 2229"/>
                  <a:gd name="T41" fmla="*/ 371 h 846"/>
                  <a:gd name="T42" fmla="*/ 1254 w 2229"/>
                  <a:gd name="T43" fmla="*/ 393 h 846"/>
                  <a:gd name="T44" fmla="*/ 1286 w 2229"/>
                  <a:gd name="T45" fmla="*/ 482 h 846"/>
                  <a:gd name="T46" fmla="*/ 1325 w 2229"/>
                  <a:gd name="T47" fmla="*/ 433 h 846"/>
                  <a:gd name="T48" fmla="*/ 1412 w 2229"/>
                  <a:gd name="T49" fmla="*/ 395 h 846"/>
                  <a:gd name="T50" fmla="*/ 1475 w 2229"/>
                  <a:gd name="T51" fmla="*/ 455 h 846"/>
                  <a:gd name="T52" fmla="*/ 1513 w 2229"/>
                  <a:gd name="T53" fmla="*/ 505 h 846"/>
                  <a:gd name="T54" fmla="*/ 1546 w 2229"/>
                  <a:gd name="T55" fmla="*/ 577 h 846"/>
                  <a:gd name="T56" fmla="*/ 1566 w 2229"/>
                  <a:gd name="T57" fmla="*/ 560 h 846"/>
                  <a:gd name="T58" fmla="*/ 1594 w 2229"/>
                  <a:gd name="T59" fmla="*/ 468 h 846"/>
                  <a:gd name="T60" fmla="*/ 1680 w 2229"/>
                  <a:gd name="T61" fmla="*/ 440 h 846"/>
                  <a:gd name="T62" fmla="*/ 1710 w 2229"/>
                  <a:gd name="T63" fmla="*/ 266 h 846"/>
                  <a:gd name="T64" fmla="*/ 1808 w 2229"/>
                  <a:gd name="T65" fmla="*/ 231 h 846"/>
                  <a:gd name="T66" fmla="*/ 1876 w 2229"/>
                  <a:gd name="T67" fmla="*/ 170 h 846"/>
                  <a:gd name="T68" fmla="*/ 1944 w 2229"/>
                  <a:gd name="T69" fmla="*/ 233 h 846"/>
                  <a:gd name="T70" fmla="*/ 1925 w 2229"/>
                  <a:gd name="T71" fmla="*/ 337 h 846"/>
                  <a:gd name="T72" fmla="*/ 1944 w 2229"/>
                  <a:gd name="T73" fmla="*/ 392 h 846"/>
                  <a:gd name="T74" fmla="*/ 2016 w 2229"/>
                  <a:gd name="T75" fmla="*/ 404 h 846"/>
                  <a:gd name="T76" fmla="*/ 2064 w 2229"/>
                  <a:gd name="T77" fmla="*/ 468 h 846"/>
                  <a:gd name="T78" fmla="*/ 2045 w 2229"/>
                  <a:gd name="T79" fmla="*/ 556 h 846"/>
                  <a:gd name="T80" fmla="*/ 2086 w 2229"/>
                  <a:gd name="T81" fmla="*/ 557 h 846"/>
                  <a:gd name="T82" fmla="*/ 2148 w 2229"/>
                  <a:gd name="T83" fmla="*/ 549 h 846"/>
                  <a:gd name="T84" fmla="*/ 2217 w 2229"/>
                  <a:gd name="T85" fmla="*/ 604 h 846"/>
                  <a:gd name="T86" fmla="*/ 2217 w 2229"/>
                  <a:gd name="T87" fmla="*/ 691 h 846"/>
                  <a:gd name="T88" fmla="*/ 2221 w 2229"/>
                  <a:gd name="T89" fmla="*/ 744 h 846"/>
                  <a:gd name="T90" fmla="*/ 2140 w 2229"/>
                  <a:gd name="T91" fmla="*/ 837 h 846"/>
                  <a:gd name="T92" fmla="*/ 1874 w 2229"/>
                  <a:gd name="T93" fmla="*/ 830 h 846"/>
                  <a:gd name="T94" fmla="*/ 1827 w 2229"/>
                  <a:gd name="T95" fmla="*/ 831 h 846"/>
                  <a:gd name="T96" fmla="*/ 1737 w 2229"/>
                  <a:gd name="T97" fmla="*/ 789 h 846"/>
                  <a:gd name="T98" fmla="*/ 1630 w 2229"/>
                  <a:gd name="T99" fmla="*/ 792 h 846"/>
                  <a:gd name="T100" fmla="*/ 1516 w 2229"/>
                  <a:gd name="T101" fmla="*/ 792 h 846"/>
                  <a:gd name="T102" fmla="*/ 1206 w 2229"/>
                  <a:gd name="T103" fmla="*/ 782 h 846"/>
                  <a:gd name="T104" fmla="*/ 997 w 2229"/>
                  <a:gd name="T105" fmla="*/ 771 h 846"/>
                  <a:gd name="T106" fmla="*/ 815 w 2229"/>
                  <a:gd name="T107" fmla="*/ 800 h 846"/>
                  <a:gd name="T108" fmla="*/ 625 w 2229"/>
                  <a:gd name="T109" fmla="*/ 783 h 846"/>
                  <a:gd name="T110" fmla="*/ 382 w 2229"/>
                  <a:gd name="T111" fmla="*/ 799 h 846"/>
                  <a:gd name="T112" fmla="*/ 189 w 2229"/>
                  <a:gd name="T113" fmla="*/ 791 h 846"/>
                  <a:gd name="T114" fmla="*/ 52 w 2229"/>
                  <a:gd name="T115" fmla="*/ 806 h 846"/>
                  <a:gd name="T116" fmla="*/ 9 w 2229"/>
                  <a:gd name="T117" fmla="*/ 818 h 846"/>
                  <a:gd name="T118" fmla="*/ 15 w 2229"/>
                  <a:gd name="T119" fmla="*/ 760 h 846"/>
                  <a:gd name="T120" fmla="*/ 21 w 2229"/>
                  <a:gd name="T121" fmla="*/ 693 h 846"/>
                  <a:gd name="T122" fmla="*/ 103 w 2229"/>
                  <a:gd name="T123" fmla="*/ 668 h 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29" h="846">
                    <a:moveTo>
                      <a:pt x="103" y="668"/>
                    </a:moveTo>
                    <a:lnTo>
                      <a:pt x="92" y="649"/>
                    </a:lnTo>
                    <a:lnTo>
                      <a:pt x="83" y="628"/>
                    </a:lnTo>
                    <a:lnTo>
                      <a:pt x="77" y="605"/>
                    </a:lnTo>
                    <a:lnTo>
                      <a:pt x="75" y="581"/>
                    </a:lnTo>
                    <a:lnTo>
                      <a:pt x="76" y="558"/>
                    </a:lnTo>
                    <a:lnTo>
                      <a:pt x="79" y="534"/>
                    </a:lnTo>
                    <a:lnTo>
                      <a:pt x="86" y="512"/>
                    </a:lnTo>
                    <a:lnTo>
                      <a:pt x="97" y="491"/>
                    </a:lnTo>
                    <a:lnTo>
                      <a:pt x="110" y="473"/>
                    </a:lnTo>
                    <a:lnTo>
                      <a:pt x="124" y="458"/>
                    </a:lnTo>
                    <a:lnTo>
                      <a:pt x="141" y="448"/>
                    </a:lnTo>
                    <a:lnTo>
                      <a:pt x="158" y="441"/>
                    </a:lnTo>
                    <a:lnTo>
                      <a:pt x="176" y="439"/>
                    </a:lnTo>
                    <a:lnTo>
                      <a:pt x="194" y="441"/>
                    </a:lnTo>
                    <a:lnTo>
                      <a:pt x="212" y="447"/>
                    </a:lnTo>
                    <a:lnTo>
                      <a:pt x="229" y="458"/>
                    </a:lnTo>
                    <a:lnTo>
                      <a:pt x="228" y="431"/>
                    </a:lnTo>
                    <a:lnTo>
                      <a:pt x="234" y="405"/>
                    </a:lnTo>
                    <a:lnTo>
                      <a:pt x="245" y="382"/>
                    </a:lnTo>
                    <a:lnTo>
                      <a:pt x="261" y="364"/>
                    </a:lnTo>
                    <a:lnTo>
                      <a:pt x="279" y="353"/>
                    </a:lnTo>
                    <a:lnTo>
                      <a:pt x="300" y="350"/>
                    </a:lnTo>
                    <a:lnTo>
                      <a:pt x="320" y="354"/>
                    </a:lnTo>
                    <a:lnTo>
                      <a:pt x="338" y="366"/>
                    </a:lnTo>
                    <a:lnTo>
                      <a:pt x="325" y="338"/>
                    </a:lnTo>
                    <a:lnTo>
                      <a:pt x="317" y="308"/>
                    </a:lnTo>
                    <a:lnTo>
                      <a:pt x="316" y="277"/>
                    </a:lnTo>
                    <a:lnTo>
                      <a:pt x="320" y="247"/>
                    </a:lnTo>
                    <a:lnTo>
                      <a:pt x="330" y="219"/>
                    </a:lnTo>
                    <a:lnTo>
                      <a:pt x="344" y="195"/>
                    </a:lnTo>
                    <a:lnTo>
                      <a:pt x="363" y="175"/>
                    </a:lnTo>
                    <a:lnTo>
                      <a:pt x="387" y="163"/>
                    </a:lnTo>
                    <a:lnTo>
                      <a:pt x="397" y="142"/>
                    </a:lnTo>
                    <a:lnTo>
                      <a:pt x="412" y="125"/>
                    </a:lnTo>
                    <a:lnTo>
                      <a:pt x="429" y="114"/>
                    </a:lnTo>
                    <a:lnTo>
                      <a:pt x="448" y="110"/>
                    </a:lnTo>
                    <a:lnTo>
                      <a:pt x="468" y="113"/>
                    </a:lnTo>
                    <a:lnTo>
                      <a:pt x="485" y="123"/>
                    </a:lnTo>
                    <a:lnTo>
                      <a:pt x="501" y="139"/>
                    </a:lnTo>
                    <a:lnTo>
                      <a:pt x="512" y="160"/>
                    </a:lnTo>
                    <a:lnTo>
                      <a:pt x="527" y="150"/>
                    </a:lnTo>
                    <a:lnTo>
                      <a:pt x="542" y="146"/>
                    </a:lnTo>
                    <a:lnTo>
                      <a:pt x="558" y="146"/>
                    </a:lnTo>
                    <a:lnTo>
                      <a:pt x="573" y="150"/>
                    </a:lnTo>
                    <a:lnTo>
                      <a:pt x="587" y="159"/>
                    </a:lnTo>
                    <a:lnTo>
                      <a:pt x="599" y="172"/>
                    </a:lnTo>
                    <a:lnTo>
                      <a:pt x="609" y="188"/>
                    </a:lnTo>
                    <a:lnTo>
                      <a:pt x="616" y="208"/>
                    </a:lnTo>
                    <a:lnTo>
                      <a:pt x="616" y="184"/>
                    </a:lnTo>
                    <a:lnTo>
                      <a:pt x="621" y="160"/>
                    </a:lnTo>
                    <a:lnTo>
                      <a:pt x="629" y="139"/>
                    </a:lnTo>
                    <a:lnTo>
                      <a:pt x="640" y="121"/>
                    </a:lnTo>
                    <a:lnTo>
                      <a:pt x="653" y="106"/>
                    </a:lnTo>
                    <a:lnTo>
                      <a:pt x="669" y="96"/>
                    </a:lnTo>
                    <a:lnTo>
                      <a:pt x="687" y="89"/>
                    </a:lnTo>
                    <a:lnTo>
                      <a:pt x="706" y="89"/>
                    </a:lnTo>
                    <a:lnTo>
                      <a:pt x="712" y="77"/>
                    </a:lnTo>
                    <a:lnTo>
                      <a:pt x="719" y="68"/>
                    </a:lnTo>
                    <a:lnTo>
                      <a:pt x="729" y="62"/>
                    </a:lnTo>
                    <a:lnTo>
                      <a:pt x="739" y="59"/>
                    </a:lnTo>
                    <a:lnTo>
                      <a:pt x="749" y="60"/>
                    </a:lnTo>
                    <a:lnTo>
                      <a:pt x="759" y="65"/>
                    </a:lnTo>
                    <a:lnTo>
                      <a:pt x="768" y="73"/>
                    </a:lnTo>
                    <a:lnTo>
                      <a:pt x="775" y="84"/>
                    </a:lnTo>
                    <a:lnTo>
                      <a:pt x="788" y="53"/>
                    </a:lnTo>
                    <a:lnTo>
                      <a:pt x="806" y="29"/>
                    </a:lnTo>
                    <a:lnTo>
                      <a:pt x="827" y="12"/>
                    </a:lnTo>
                    <a:lnTo>
                      <a:pt x="850" y="2"/>
                    </a:lnTo>
                    <a:lnTo>
                      <a:pt x="875" y="0"/>
                    </a:lnTo>
                    <a:lnTo>
                      <a:pt x="899" y="6"/>
                    </a:lnTo>
                    <a:lnTo>
                      <a:pt x="923" y="19"/>
                    </a:lnTo>
                    <a:lnTo>
                      <a:pt x="943" y="42"/>
                    </a:lnTo>
                    <a:lnTo>
                      <a:pt x="957" y="39"/>
                    </a:lnTo>
                    <a:lnTo>
                      <a:pt x="971" y="42"/>
                    </a:lnTo>
                    <a:lnTo>
                      <a:pt x="982" y="51"/>
                    </a:lnTo>
                    <a:lnTo>
                      <a:pt x="991" y="65"/>
                    </a:lnTo>
                    <a:lnTo>
                      <a:pt x="997" y="82"/>
                    </a:lnTo>
                    <a:lnTo>
                      <a:pt x="997" y="100"/>
                    </a:lnTo>
                    <a:lnTo>
                      <a:pt x="993" y="118"/>
                    </a:lnTo>
                    <a:lnTo>
                      <a:pt x="985" y="132"/>
                    </a:lnTo>
                    <a:lnTo>
                      <a:pt x="991" y="160"/>
                    </a:lnTo>
                    <a:lnTo>
                      <a:pt x="989" y="188"/>
                    </a:lnTo>
                    <a:lnTo>
                      <a:pt x="979" y="212"/>
                    </a:lnTo>
                    <a:lnTo>
                      <a:pt x="961" y="229"/>
                    </a:lnTo>
                    <a:lnTo>
                      <a:pt x="980" y="230"/>
                    </a:lnTo>
                    <a:lnTo>
                      <a:pt x="998" y="238"/>
                    </a:lnTo>
                    <a:lnTo>
                      <a:pt x="1014" y="251"/>
                    </a:lnTo>
                    <a:lnTo>
                      <a:pt x="1026" y="270"/>
                    </a:lnTo>
                    <a:lnTo>
                      <a:pt x="1035" y="293"/>
                    </a:lnTo>
                    <a:lnTo>
                      <a:pt x="1038" y="317"/>
                    </a:lnTo>
                    <a:lnTo>
                      <a:pt x="1037" y="342"/>
                    </a:lnTo>
                    <a:lnTo>
                      <a:pt x="1030" y="365"/>
                    </a:lnTo>
                    <a:lnTo>
                      <a:pt x="1048" y="378"/>
                    </a:lnTo>
                    <a:lnTo>
                      <a:pt x="1062" y="397"/>
                    </a:lnTo>
                    <a:lnTo>
                      <a:pt x="1072" y="421"/>
                    </a:lnTo>
                    <a:lnTo>
                      <a:pt x="1076" y="447"/>
                    </a:lnTo>
                    <a:lnTo>
                      <a:pt x="1081" y="428"/>
                    </a:lnTo>
                    <a:lnTo>
                      <a:pt x="1088" y="412"/>
                    </a:lnTo>
                    <a:lnTo>
                      <a:pt x="1097" y="397"/>
                    </a:lnTo>
                    <a:lnTo>
                      <a:pt x="1109" y="385"/>
                    </a:lnTo>
                    <a:lnTo>
                      <a:pt x="1121" y="377"/>
                    </a:lnTo>
                    <a:lnTo>
                      <a:pt x="1135" y="371"/>
                    </a:lnTo>
                    <a:lnTo>
                      <a:pt x="1150" y="369"/>
                    </a:lnTo>
                    <a:lnTo>
                      <a:pt x="1165" y="371"/>
                    </a:lnTo>
                    <a:lnTo>
                      <a:pt x="1183" y="362"/>
                    </a:lnTo>
                    <a:lnTo>
                      <a:pt x="1203" y="360"/>
                    </a:lnTo>
                    <a:lnTo>
                      <a:pt x="1222" y="365"/>
                    </a:lnTo>
                    <a:lnTo>
                      <a:pt x="1239" y="376"/>
                    </a:lnTo>
                    <a:lnTo>
                      <a:pt x="1254" y="393"/>
                    </a:lnTo>
                    <a:lnTo>
                      <a:pt x="1264" y="415"/>
                    </a:lnTo>
                    <a:lnTo>
                      <a:pt x="1270" y="439"/>
                    </a:lnTo>
                    <a:lnTo>
                      <a:pt x="1270" y="465"/>
                    </a:lnTo>
                    <a:lnTo>
                      <a:pt x="1279" y="472"/>
                    </a:lnTo>
                    <a:lnTo>
                      <a:pt x="1286" y="482"/>
                    </a:lnTo>
                    <a:lnTo>
                      <a:pt x="1291" y="494"/>
                    </a:lnTo>
                    <a:lnTo>
                      <a:pt x="1293" y="507"/>
                    </a:lnTo>
                    <a:lnTo>
                      <a:pt x="1298" y="478"/>
                    </a:lnTo>
                    <a:lnTo>
                      <a:pt x="1308" y="452"/>
                    </a:lnTo>
                    <a:lnTo>
                      <a:pt x="1325" y="433"/>
                    </a:lnTo>
                    <a:lnTo>
                      <a:pt x="1345" y="420"/>
                    </a:lnTo>
                    <a:lnTo>
                      <a:pt x="1360" y="404"/>
                    </a:lnTo>
                    <a:lnTo>
                      <a:pt x="1377" y="395"/>
                    </a:lnTo>
                    <a:lnTo>
                      <a:pt x="1395" y="392"/>
                    </a:lnTo>
                    <a:lnTo>
                      <a:pt x="1412" y="395"/>
                    </a:lnTo>
                    <a:lnTo>
                      <a:pt x="1428" y="403"/>
                    </a:lnTo>
                    <a:lnTo>
                      <a:pt x="1443" y="417"/>
                    </a:lnTo>
                    <a:lnTo>
                      <a:pt x="1455" y="435"/>
                    </a:lnTo>
                    <a:lnTo>
                      <a:pt x="1463" y="458"/>
                    </a:lnTo>
                    <a:lnTo>
                      <a:pt x="1475" y="455"/>
                    </a:lnTo>
                    <a:lnTo>
                      <a:pt x="1487" y="457"/>
                    </a:lnTo>
                    <a:lnTo>
                      <a:pt x="1497" y="464"/>
                    </a:lnTo>
                    <a:lnTo>
                      <a:pt x="1506" y="476"/>
                    </a:lnTo>
                    <a:lnTo>
                      <a:pt x="1511" y="490"/>
                    </a:lnTo>
                    <a:lnTo>
                      <a:pt x="1513" y="505"/>
                    </a:lnTo>
                    <a:lnTo>
                      <a:pt x="1511" y="521"/>
                    </a:lnTo>
                    <a:lnTo>
                      <a:pt x="1505" y="535"/>
                    </a:lnTo>
                    <a:lnTo>
                      <a:pt x="1520" y="546"/>
                    </a:lnTo>
                    <a:lnTo>
                      <a:pt x="1534" y="560"/>
                    </a:lnTo>
                    <a:lnTo>
                      <a:pt x="1546" y="577"/>
                    </a:lnTo>
                    <a:lnTo>
                      <a:pt x="1556" y="597"/>
                    </a:lnTo>
                    <a:lnTo>
                      <a:pt x="1555" y="596"/>
                    </a:lnTo>
                    <a:lnTo>
                      <a:pt x="1556" y="597"/>
                    </a:lnTo>
                    <a:lnTo>
                      <a:pt x="1559" y="577"/>
                    </a:lnTo>
                    <a:lnTo>
                      <a:pt x="1566" y="560"/>
                    </a:lnTo>
                    <a:lnTo>
                      <a:pt x="1579" y="548"/>
                    </a:lnTo>
                    <a:lnTo>
                      <a:pt x="1594" y="544"/>
                    </a:lnTo>
                    <a:lnTo>
                      <a:pt x="1587" y="519"/>
                    </a:lnTo>
                    <a:lnTo>
                      <a:pt x="1588" y="493"/>
                    </a:lnTo>
                    <a:lnTo>
                      <a:pt x="1594" y="468"/>
                    </a:lnTo>
                    <a:lnTo>
                      <a:pt x="1606" y="447"/>
                    </a:lnTo>
                    <a:lnTo>
                      <a:pt x="1623" y="433"/>
                    </a:lnTo>
                    <a:lnTo>
                      <a:pt x="1643" y="427"/>
                    </a:lnTo>
                    <a:lnTo>
                      <a:pt x="1662" y="429"/>
                    </a:lnTo>
                    <a:lnTo>
                      <a:pt x="1680" y="440"/>
                    </a:lnTo>
                    <a:lnTo>
                      <a:pt x="1683" y="393"/>
                    </a:lnTo>
                    <a:lnTo>
                      <a:pt x="1694" y="347"/>
                    </a:lnTo>
                    <a:lnTo>
                      <a:pt x="1694" y="318"/>
                    </a:lnTo>
                    <a:lnTo>
                      <a:pt x="1700" y="291"/>
                    </a:lnTo>
                    <a:lnTo>
                      <a:pt x="1710" y="266"/>
                    </a:lnTo>
                    <a:lnTo>
                      <a:pt x="1726" y="245"/>
                    </a:lnTo>
                    <a:lnTo>
                      <a:pt x="1745" y="231"/>
                    </a:lnTo>
                    <a:lnTo>
                      <a:pt x="1766" y="223"/>
                    </a:lnTo>
                    <a:lnTo>
                      <a:pt x="1787" y="223"/>
                    </a:lnTo>
                    <a:lnTo>
                      <a:pt x="1808" y="231"/>
                    </a:lnTo>
                    <a:lnTo>
                      <a:pt x="1817" y="210"/>
                    </a:lnTo>
                    <a:lnTo>
                      <a:pt x="1829" y="193"/>
                    </a:lnTo>
                    <a:lnTo>
                      <a:pt x="1843" y="180"/>
                    </a:lnTo>
                    <a:lnTo>
                      <a:pt x="1859" y="173"/>
                    </a:lnTo>
                    <a:lnTo>
                      <a:pt x="1876" y="170"/>
                    </a:lnTo>
                    <a:lnTo>
                      <a:pt x="1893" y="173"/>
                    </a:lnTo>
                    <a:lnTo>
                      <a:pt x="1909" y="181"/>
                    </a:lnTo>
                    <a:lnTo>
                      <a:pt x="1924" y="195"/>
                    </a:lnTo>
                    <a:lnTo>
                      <a:pt x="1936" y="213"/>
                    </a:lnTo>
                    <a:lnTo>
                      <a:pt x="1944" y="233"/>
                    </a:lnTo>
                    <a:lnTo>
                      <a:pt x="1948" y="255"/>
                    </a:lnTo>
                    <a:lnTo>
                      <a:pt x="1948" y="277"/>
                    </a:lnTo>
                    <a:lnTo>
                      <a:pt x="1944" y="299"/>
                    </a:lnTo>
                    <a:lnTo>
                      <a:pt x="1936" y="319"/>
                    </a:lnTo>
                    <a:lnTo>
                      <a:pt x="1925" y="337"/>
                    </a:lnTo>
                    <a:lnTo>
                      <a:pt x="1910" y="351"/>
                    </a:lnTo>
                    <a:lnTo>
                      <a:pt x="1920" y="363"/>
                    </a:lnTo>
                    <a:lnTo>
                      <a:pt x="1927" y="377"/>
                    </a:lnTo>
                    <a:lnTo>
                      <a:pt x="1935" y="411"/>
                    </a:lnTo>
                    <a:lnTo>
                      <a:pt x="1944" y="392"/>
                    </a:lnTo>
                    <a:lnTo>
                      <a:pt x="1957" y="379"/>
                    </a:lnTo>
                    <a:lnTo>
                      <a:pt x="1973" y="374"/>
                    </a:lnTo>
                    <a:lnTo>
                      <a:pt x="1990" y="377"/>
                    </a:lnTo>
                    <a:lnTo>
                      <a:pt x="2005" y="388"/>
                    </a:lnTo>
                    <a:lnTo>
                      <a:pt x="2016" y="404"/>
                    </a:lnTo>
                    <a:lnTo>
                      <a:pt x="2021" y="424"/>
                    </a:lnTo>
                    <a:lnTo>
                      <a:pt x="2021" y="447"/>
                    </a:lnTo>
                    <a:lnTo>
                      <a:pt x="2037" y="447"/>
                    </a:lnTo>
                    <a:lnTo>
                      <a:pt x="2052" y="454"/>
                    </a:lnTo>
                    <a:lnTo>
                      <a:pt x="2064" y="468"/>
                    </a:lnTo>
                    <a:lnTo>
                      <a:pt x="2071" y="487"/>
                    </a:lnTo>
                    <a:lnTo>
                      <a:pt x="2073" y="509"/>
                    </a:lnTo>
                    <a:lnTo>
                      <a:pt x="2068" y="529"/>
                    </a:lnTo>
                    <a:lnTo>
                      <a:pt x="2059" y="545"/>
                    </a:lnTo>
                    <a:lnTo>
                      <a:pt x="2045" y="556"/>
                    </a:lnTo>
                    <a:lnTo>
                      <a:pt x="2054" y="555"/>
                    </a:lnTo>
                    <a:lnTo>
                      <a:pt x="2063" y="557"/>
                    </a:lnTo>
                    <a:lnTo>
                      <a:pt x="2071" y="563"/>
                    </a:lnTo>
                    <a:lnTo>
                      <a:pt x="2076" y="573"/>
                    </a:lnTo>
                    <a:lnTo>
                      <a:pt x="2086" y="557"/>
                    </a:lnTo>
                    <a:lnTo>
                      <a:pt x="2099" y="550"/>
                    </a:lnTo>
                    <a:lnTo>
                      <a:pt x="2114" y="551"/>
                    </a:lnTo>
                    <a:lnTo>
                      <a:pt x="2127" y="560"/>
                    </a:lnTo>
                    <a:lnTo>
                      <a:pt x="2137" y="553"/>
                    </a:lnTo>
                    <a:lnTo>
                      <a:pt x="2148" y="549"/>
                    </a:lnTo>
                    <a:lnTo>
                      <a:pt x="2159" y="547"/>
                    </a:lnTo>
                    <a:lnTo>
                      <a:pt x="2170" y="548"/>
                    </a:lnTo>
                    <a:lnTo>
                      <a:pt x="2190" y="558"/>
                    </a:lnTo>
                    <a:lnTo>
                      <a:pt x="2207" y="577"/>
                    </a:lnTo>
                    <a:lnTo>
                      <a:pt x="2217" y="604"/>
                    </a:lnTo>
                    <a:lnTo>
                      <a:pt x="2219" y="632"/>
                    </a:lnTo>
                    <a:lnTo>
                      <a:pt x="2213" y="660"/>
                    </a:lnTo>
                    <a:lnTo>
                      <a:pt x="2200" y="684"/>
                    </a:lnTo>
                    <a:lnTo>
                      <a:pt x="2209" y="686"/>
                    </a:lnTo>
                    <a:lnTo>
                      <a:pt x="2217" y="691"/>
                    </a:lnTo>
                    <a:lnTo>
                      <a:pt x="2223" y="700"/>
                    </a:lnTo>
                    <a:lnTo>
                      <a:pt x="2227" y="711"/>
                    </a:lnTo>
                    <a:lnTo>
                      <a:pt x="2228" y="722"/>
                    </a:lnTo>
                    <a:lnTo>
                      <a:pt x="2226" y="734"/>
                    </a:lnTo>
                    <a:lnTo>
                      <a:pt x="2221" y="744"/>
                    </a:lnTo>
                    <a:lnTo>
                      <a:pt x="2214" y="751"/>
                    </a:lnTo>
                    <a:lnTo>
                      <a:pt x="2201" y="786"/>
                    </a:lnTo>
                    <a:lnTo>
                      <a:pt x="2180" y="814"/>
                    </a:lnTo>
                    <a:lnTo>
                      <a:pt x="2155" y="832"/>
                    </a:lnTo>
                    <a:lnTo>
                      <a:pt x="2140" y="837"/>
                    </a:lnTo>
                    <a:lnTo>
                      <a:pt x="2125" y="839"/>
                    </a:lnTo>
                    <a:lnTo>
                      <a:pt x="2063" y="845"/>
                    </a:lnTo>
                    <a:lnTo>
                      <a:pt x="2000" y="845"/>
                    </a:lnTo>
                    <a:lnTo>
                      <a:pt x="1937" y="840"/>
                    </a:lnTo>
                    <a:lnTo>
                      <a:pt x="1874" y="830"/>
                    </a:lnTo>
                    <a:lnTo>
                      <a:pt x="1866" y="839"/>
                    </a:lnTo>
                    <a:lnTo>
                      <a:pt x="1856" y="844"/>
                    </a:lnTo>
                    <a:lnTo>
                      <a:pt x="1845" y="844"/>
                    </a:lnTo>
                    <a:lnTo>
                      <a:pt x="1835" y="839"/>
                    </a:lnTo>
                    <a:lnTo>
                      <a:pt x="1827" y="831"/>
                    </a:lnTo>
                    <a:lnTo>
                      <a:pt x="1821" y="819"/>
                    </a:lnTo>
                    <a:lnTo>
                      <a:pt x="1819" y="805"/>
                    </a:lnTo>
                    <a:lnTo>
                      <a:pt x="1820" y="791"/>
                    </a:lnTo>
                    <a:lnTo>
                      <a:pt x="1778" y="794"/>
                    </a:lnTo>
                    <a:lnTo>
                      <a:pt x="1737" y="789"/>
                    </a:lnTo>
                    <a:lnTo>
                      <a:pt x="1696" y="776"/>
                    </a:lnTo>
                    <a:lnTo>
                      <a:pt x="1657" y="757"/>
                    </a:lnTo>
                    <a:lnTo>
                      <a:pt x="1647" y="779"/>
                    </a:lnTo>
                    <a:lnTo>
                      <a:pt x="1639" y="787"/>
                    </a:lnTo>
                    <a:lnTo>
                      <a:pt x="1630" y="792"/>
                    </a:lnTo>
                    <a:lnTo>
                      <a:pt x="1620" y="794"/>
                    </a:lnTo>
                    <a:lnTo>
                      <a:pt x="1610" y="793"/>
                    </a:lnTo>
                    <a:lnTo>
                      <a:pt x="1601" y="788"/>
                    </a:lnTo>
                    <a:lnTo>
                      <a:pt x="1592" y="781"/>
                    </a:lnTo>
                    <a:lnTo>
                      <a:pt x="1516" y="792"/>
                    </a:lnTo>
                    <a:lnTo>
                      <a:pt x="1440" y="793"/>
                    </a:lnTo>
                    <a:lnTo>
                      <a:pt x="1364" y="784"/>
                    </a:lnTo>
                    <a:lnTo>
                      <a:pt x="1289" y="764"/>
                    </a:lnTo>
                    <a:lnTo>
                      <a:pt x="1247" y="775"/>
                    </a:lnTo>
                    <a:lnTo>
                      <a:pt x="1206" y="782"/>
                    </a:lnTo>
                    <a:lnTo>
                      <a:pt x="1164" y="786"/>
                    </a:lnTo>
                    <a:lnTo>
                      <a:pt x="1122" y="788"/>
                    </a:lnTo>
                    <a:lnTo>
                      <a:pt x="1080" y="785"/>
                    </a:lnTo>
                    <a:lnTo>
                      <a:pt x="1039" y="779"/>
                    </a:lnTo>
                    <a:lnTo>
                      <a:pt x="997" y="771"/>
                    </a:lnTo>
                    <a:lnTo>
                      <a:pt x="956" y="759"/>
                    </a:lnTo>
                    <a:lnTo>
                      <a:pt x="922" y="776"/>
                    </a:lnTo>
                    <a:lnTo>
                      <a:pt x="887" y="789"/>
                    </a:lnTo>
                    <a:lnTo>
                      <a:pt x="851" y="797"/>
                    </a:lnTo>
                    <a:lnTo>
                      <a:pt x="815" y="800"/>
                    </a:lnTo>
                    <a:lnTo>
                      <a:pt x="779" y="799"/>
                    </a:lnTo>
                    <a:lnTo>
                      <a:pt x="743" y="794"/>
                    </a:lnTo>
                    <a:lnTo>
                      <a:pt x="707" y="784"/>
                    </a:lnTo>
                    <a:lnTo>
                      <a:pt x="672" y="770"/>
                    </a:lnTo>
                    <a:lnTo>
                      <a:pt x="625" y="783"/>
                    </a:lnTo>
                    <a:lnTo>
                      <a:pt x="577" y="793"/>
                    </a:lnTo>
                    <a:lnTo>
                      <a:pt x="528" y="799"/>
                    </a:lnTo>
                    <a:lnTo>
                      <a:pt x="479" y="802"/>
                    </a:lnTo>
                    <a:lnTo>
                      <a:pt x="431" y="802"/>
                    </a:lnTo>
                    <a:lnTo>
                      <a:pt x="382" y="799"/>
                    </a:lnTo>
                    <a:lnTo>
                      <a:pt x="334" y="791"/>
                    </a:lnTo>
                    <a:lnTo>
                      <a:pt x="285" y="781"/>
                    </a:lnTo>
                    <a:lnTo>
                      <a:pt x="253" y="788"/>
                    </a:lnTo>
                    <a:lnTo>
                      <a:pt x="221" y="792"/>
                    </a:lnTo>
                    <a:lnTo>
                      <a:pt x="189" y="791"/>
                    </a:lnTo>
                    <a:lnTo>
                      <a:pt x="157" y="786"/>
                    </a:lnTo>
                    <a:lnTo>
                      <a:pt x="133" y="803"/>
                    </a:lnTo>
                    <a:lnTo>
                      <a:pt x="107" y="813"/>
                    </a:lnTo>
                    <a:lnTo>
                      <a:pt x="79" y="814"/>
                    </a:lnTo>
                    <a:lnTo>
                      <a:pt x="52" y="806"/>
                    </a:lnTo>
                    <a:lnTo>
                      <a:pt x="46" y="817"/>
                    </a:lnTo>
                    <a:lnTo>
                      <a:pt x="38" y="824"/>
                    </a:lnTo>
                    <a:lnTo>
                      <a:pt x="29" y="827"/>
                    </a:lnTo>
                    <a:lnTo>
                      <a:pt x="18" y="825"/>
                    </a:lnTo>
                    <a:lnTo>
                      <a:pt x="9" y="818"/>
                    </a:lnTo>
                    <a:lnTo>
                      <a:pt x="3" y="807"/>
                    </a:lnTo>
                    <a:lnTo>
                      <a:pt x="0" y="794"/>
                    </a:lnTo>
                    <a:lnTo>
                      <a:pt x="2" y="780"/>
                    </a:lnTo>
                    <a:lnTo>
                      <a:pt x="7" y="768"/>
                    </a:lnTo>
                    <a:lnTo>
                      <a:pt x="15" y="760"/>
                    </a:lnTo>
                    <a:lnTo>
                      <a:pt x="24" y="756"/>
                    </a:lnTo>
                    <a:lnTo>
                      <a:pt x="35" y="757"/>
                    </a:lnTo>
                    <a:lnTo>
                      <a:pt x="22" y="734"/>
                    </a:lnTo>
                    <a:lnTo>
                      <a:pt x="18" y="713"/>
                    </a:lnTo>
                    <a:lnTo>
                      <a:pt x="21" y="693"/>
                    </a:lnTo>
                    <a:lnTo>
                      <a:pt x="29" y="677"/>
                    </a:lnTo>
                    <a:lnTo>
                      <a:pt x="43" y="665"/>
                    </a:lnTo>
                    <a:lnTo>
                      <a:pt x="60" y="658"/>
                    </a:lnTo>
                    <a:lnTo>
                      <a:pt x="81" y="659"/>
                    </a:lnTo>
                    <a:lnTo>
                      <a:pt x="103" y="66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81" name="Freeform 24"/>
              <p:cNvSpPr>
                <a:spLocks/>
              </p:cNvSpPr>
              <p:nvPr/>
            </p:nvSpPr>
            <p:spPr bwMode="auto">
              <a:xfrm>
                <a:off x="2837" y="3471"/>
                <a:ext cx="52" cy="94"/>
              </a:xfrm>
              <a:custGeom>
                <a:avLst/>
                <a:gdLst>
                  <a:gd name="T0" fmla="*/ 0 w 52"/>
                  <a:gd name="T1" fmla="*/ 0 h 94"/>
                  <a:gd name="T2" fmla="*/ 5 w 52"/>
                  <a:gd name="T3" fmla="*/ 22 h 94"/>
                  <a:gd name="T4" fmla="*/ 16 w 52"/>
                  <a:gd name="T5" fmla="*/ 21 h 94"/>
                  <a:gd name="T6" fmla="*/ 26 w 52"/>
                  <a:gd name="T7" fmla="*/ 24 h 94"/>
                  <a:gd name="T8" fmla="*/ 35 w 52"/>
                  <a:gd name="T9" fmla="*/ 31 h 94"/>
                  <a:gd name="T10" fmla="*/ 43 w 52"/>
                  <a:gd name="T11" fmla="*/ 41 h 94"/>
                  <a:gd name="T12" fmla="*/ 48 w 52"/>
                  <a:gd name="T13" fmla="*/ 53 h 94"/>
                  <a:gd name="T14" fmla="*/ 51 w 52"/>
                  <a:gd name="T15" fmla="*/ 66 h 94"/>
                  <a:gd name="T16" fmla="*/ 51 w 52"/>
                  <a:gd name="T17" fmla="*/ 80 h 94"/>
                  <a:gd name="T18" fmla="*/ 48 w 52"/>
                  <a:gd name="T19" fmla="*/ 9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94">
                    <a:moveTo>
                      <a:pt x="0" y="0"/>
                    </a:moveTo>
                    <a:lnTo>
                      <a:pt x="5" y="22"/>
                    </a:lnTo>
                    <a:lnTo>
                      <a:pt x="16" y="21"/>
                    </a:lnTo>
                    <a:lnTo>
                      <a:pt x="26" y="24"/>
                    </a:lnTo>
                    <a:lnTo>
                      <a:pt x="35" y="31"/>
                    </a:lnTo>
                    <a:lnTo>
                      <a:pt x="43" y="41"/>
                    </a:lnTo>
                    <a:lnTo>
                      <a:pt x="48" y="53"/>
                    </a:lnTo>
                    <a:lnTo>
                      <a:pt x="51" y="66"/>
                    </a:lnTo>
                    <a:lnTo>
                      <a:pt x="51" y="80"/>
                    </a:lnTo>
                    <a:lnTo>
                      <a:pt x="48" y="9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82" name="Freeform 25"/>
              <p:cNvSpPr>
                <a:spLocks/>
              </p:cNvSpPr>
              <p:nvPr/>
            </p:nvSpPr>
            <p:spPr bwMode="auto">
              <a:xfrm>
                <a:off x="2899" y="3606"/>
                <a:ext cx="18" cy="80"/>
              </a:xfrm>
              <a:custGeom>
                <a:avLst/>
                <a:gdLst>
                  <a:gd name="T0" fmla="*/ 3 w 18"/>
                  <a:gd name="T1" fmla="*/ 0 h 80"/>
                  <a:gd name="T2" fmla="*/ 14 w 18"/>
                  <a:gd name="T3" fmla="*/ 19 h 80"/>
                  <a:gd name="T4" fmla="*/ 17 w 18"/>
                  <a:gd name="T5" fmla="*/ 41 h 80"/>
                  <a:gd name="T6" fmla="*/ 12 w 18"/>
                  <a:gd name="T7" fmla="*/ 62 h 80"/>
                  <a:gd name="T8" fmla="*/ 0 w 18"/>
                  <a:gd name="T9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0">
                    <a:moveTo>
                      <a:pt x="3" y="0"/>
                    </a:moveTo>
                    <a:lnTo>
                      <a:pt x="14" y="19"/>
                    </a:lnTo>
                    <a:lnTo>
                      <a:pt x="17" y="41"/>
                    </a:lnTo>
                    <a:lnTo>
                      <a:pt x="12" y="62"/>
                    </a:lnTo>
                    <a:lnTo>
                      <a:pt x="0" y="79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83" name="Freeform 26"/>
              <p:cNvSpPr>
                <a:spLocks/>
              </p:cNvSpPr>
              <p:nvPr/>
            </p:nvSpPr>
            <p:spPr bwMode="auto">
              <a:xfrm>
                <a:off x="3815" y="3807"/>
                <a:ext cx="76" cy="213"/>
              </a:xfrm>
              <a:custGeom>
                <a:avLst/>
                <a:gdLst>
                  <a:gd name="T0" fmla="*/ 0 w 76"/>
                  <a:gd name="T1" fmla="*/ 0 h 213"/>
                  <a:gd name="T2" fmla="*/ 17 w 76"/>
                  <a:gd name="T3" fmla="*/ 4 h 213"/>
                  <a:gd name="T4" fmla="*/ 30 w 76"/>
                  <a:gd name="T5" fmla="*/ 18 h 213"/>
                  <a:gd name="T6" fmla="*/ 37 w 76"/>
                  <a:gd name="T7" fmla="*/ 37 h 213"/>
                  <a:gd name="T8" fmla="*/ 38 w 76"/>
                  <a:gd name="T9" fmla="*/ 60 h 213"/>
                  <a:gd name="T10" fmla="*/ 51 w 76"/>
                  <a:gd name="T11" fmla="*/ 63 h 213"/>
                  <a:gd name="T12" fmla="*/ 62 w 76"/>
                  <a:gd name="T13" fmla="*/ 72 h 213"/>
                  <a:gd name="T14" fmla="*/ 70 w 76"/>
                  <a:gd name="T15" fmla="*/ 85 h 213"/>
                  <a:gd name="T16" fmla="*/ 75 w 76"/>
                  <a:gd name="T17" fmla="*/ 101 h 213"/>
                  <a:gd name="T18" fmla="*/ 75 w 76"/>
                  <a:gd name="T19" fmla="*/ 119 h 213"/>
                  <a:gd name="T20" fmla="*/ 70 w 76"/>
                  <a:gd name="T21" fmla="*/ 134 h 213"/>
                  <a:gd name="T22" fmla="*/ 62 w 76"/>
                  <a:gd name="T23" fmla="*/ 147 h 213"/>
                  <a:gd name="T24" fmla="*/ 51 w 76"/>
                  <a:gd name="T25" fmla="*/ 156 h 213"/>
                  <a:gd name="T26" fmla="*/ 58 w 76"/>
                  <a:gd name="T27" fmla="*/ 168 h 213"/>
                  <a:gd name="T28" fmla="*/ 63 w 76"/>
                  <a:gd name="T29" fmla="*/ 182 h 213"/>
                  <a:gd name="T30" fmla="*/ 65 w 76"/>
                  <a:gd name="T31" fmla="*/ 197 h 213"/>
                  <a:gd name="T32" fmla="*/ 63 w 76"/>
                  <a:gd name="T33" fmla="*/ 2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213">
                    <a:moveTo>
                      <a:pt x="0" y="0"/>
                    </a:moveTo>
                    <a:lnTo>
                      <a:pt x="17" y="4"/>
                    </a:lnTo>
                    <a:lnTo>
                      <a:pt x="30" y="18"/>
                    </a:lnTo>
                    <a:lnTo>
                      <a:pt x="37" y="37"/>
                    </a:lnTo>
                    <a:lnTo>
                      <a:pt x="38" y="60"/>
                    </a:lnTo>
                    <a:lnTo>
                      <a:pt x="51" y="63"/>
                    </a:lnTo>
                    <a:lnTo>
                      <a:pt x="62" y="72"/>
                    </a:lnTo>
                    <a:lnTo>
                      <a:pt x="70" y="85"/>
                    </a:lnTo>
                    <a:lnTo>
                      <a:pt x="75" y="101"/>
                    </a:lnTo>
                    <a:lnTo>
                      <a:pt x="75" y="119"/>
                    </a:lnTo>
                    <a:lnTo>
                      <a:pt x="70" y="134"/>
                    </a:lnTo>
                    <a:lnTo>
                      <a:pt x="62" y="147"/>
                    </a:lnTo>
                    <a:lnTo>
                      <a:pt x="51" y="156"/>
                    </a:lnTo>
                    <a:lnTo>
                      <a:pt x="58" y="168"/>
                    </a:lnTo>
                    <a:lnTo>
                      <a:pt x="63" y="182"/>
                    </a:lnTo>
                    <a:lnTo>
                      <a:pt x="65" y="197"/>
                    </a:lnTo>
                    <a:lnTo>
                      <a:pt x="63" y="212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84" name="Freeform 27"/>
              <p:cNvSpPr>
                <a:spLocks/>
              </p:cNvSpPr>
              <p:nvPr/>
            </p:nvSpPr>
            <p:spPr bwMode="auto">
              <a:xfrm>
                <a:off x="3901" y="3703"/>
                <a:ext cx="56" cy="94"/>
              </a:xfrm>
              <a:custGeom>
                <a:avLst/>
                <a:gdLst>
                  <a:gd name="T0" fmla="*/ 0 w 56"/>
                  <a:gd name="T1" fmla="*/ 0 h 94"/>
                  <a:gd name="T2" fmla="*/ 12 w 56"/>
                  <a:gd name="T3" fmla="*/ 4 h 94"/>
                  <a:gd name="T4" fmla="*/ 21 w 56"/>
                  <a:gd name="T5" fmla="*/ 15 h 94"/>
                  <a:gd name="T6" fmla="*/ 25 w 56"/>
                  <a:gd name="T7" fmla="*/ 29 h 94"/>
                  <a:gd name="T8" fmla="*/ 24 w 56"/>
                  <a:gd name="T9" fmla="*/ 45 h 94"/>
                  <a:gd name="T10" fmla="*/ 31 w 56"/>
                  <a:gd name="T11" fmla="*/ 43 h 94"/>
                  <a:gd name="T12" fmla="*/ 39 w 56"/>
                  <a:gd name="T13" fmla="*/ 44 h 94"/>
                  <a:gd name="T14" fmla="*/ 46 w 56"/>
                  <a:gd name="T15" fmla="*/ 48 h 94"/>
                  <a:gd name="T16" fmla="*/ 51 w 56"/>
                  <a:gd name="T17" fmla="*/ 55 h 94"/>
                  <a:gd name="T18" fmla="*/ 55 w 56"/>
                  <a:gd name="T19" fmla="*/ 74 h 94"/>
                  <a:gd name="T20" fmla="*/ 53 w 56"/>
                  <a:gd name="T21" fmla="*/ 84 h 94"/>
                  <a:gd name="T22" fmla="*/ 48 w 56"/>
                  <a:gd name="T23" fmla="*/ 9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" h="94">
                    <a:moveTo>
                      <a:pt x="0" y="0"/>
                    </a:moveTo>
                    <a:lnTo>
                      <a:pt x="12" y="4"/>
                    </a:lnTo>
                    <a:lnTo>
                      <a:pt x="21" y="15"/>
                    </a:lnTo>
                    <a:lnTo>
                      <a:pt x="25" y="29"/>
                    </a:lnTo>
                    <a:lnTo>
                      <a:pt x="24" y="45"/>
                    </a:lnTo>
                    <a:lnTo>
                      <a:pt x="31" y="43"/>
                    </a:lnTo>
                    <a:lnTo>
                      <a:pt x="39" y="44"/>
                    </a:lnTo>
                    <a:lnTo>
                      <a:pt x="46" y="48"/>
                    </a:lnTo>
                    <a:lnTo>
                      <a:pt x="51" y="55"/>
                    </a:lnTo>
                    <a:lnTo>
                      <a:pt x="55" y="74"/>
                    </a:lnTo>
                    <a:lnTo>
                      <a:pt x="53" y="84"/>
                    </a:lnTo>
                    <a:lnTo>
                      <a:pt x="48" y="9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85" name="Line 28"/>
              <p:cNvSpPr>
                <a:spLocks noChangeShapeType="1"/>
              </p:cNvSpPr>
              <p:nvPr/>
            </p:nvSpPr>
            <p:spPr bwMode="auto">
              <a:xfrm flipH="1">
                <a:off x="4036" y="4049"/>
                <a:ext cx="33" cy="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86" name="Freeform 29"/>
              <p:cNvSpPr>
                <a:spLocks/>
              </p:cNvSpPr>
              <p:nvPr/>
            </p:nvSpPr>
            <p:spPr bwMode="auto">
              <a:xfrm>
                <a:off x="4273" y="4061"/>
                <a:ext cx="74" cy="42"/>
              </a:xfrm>
              <a:custGeom>
                <a:avLst/>
                <a:gdLst>
                  <a:gd name="T0" fmla="*/ 73 w 74"/>
                  <a:gd name="T1" fmla="*/ 41 h 42"/>
                  <a:gd name="T2" fmla="*/ 53 w 74"/>
                  <a:gd name="T3" fmla="*/ 39 h 42"/>
                  <a:gd name="T4" fmla="*/ 33 w 74"/>
                  <a:gd name="T5" fmla="*/ 32 h 42"/>
                  <a:gd name="T6" fmla="*/ 15 w 74"/>
                  <a:gd name="T7" fmla="*/ 18 h 42"/>
                  <a:gd name="T8" fmla="*/ 0 w 74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42">
                    <a:moveTo>
                      <a:pt x="73" y="41"/>
                    </a:moveTo>
                    <a:lnTo>
                      <a:pt x="53" y="39"/>
                    </a:lnTo>
                    <a:lnTo>
                      <a:pt x="33" y="32"/>
                    </a:lnTo>
                    <a:lnTo>
                      <a:pt x="15" y="18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87" name="Line 30"/>
              <p:cNvSpPr>
                <a:spLocks noChangeShapeType="1"/>
              </p:cNvSpPr>
              <p:nvPr/>
            </p:nvSpPr>
            <p:spPr bwMode="auto">
              <a:xfrm flipH="1" flipV="1">
                <a:off x="3079" y="3995"/>
                <a:ext cx="134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88" name="Freeform 31"/>
              <p:cNvSpPr>
                <a:spLocks/>
              </p:cNvSpPr>
              <p:nvPr/>
            </p:nvSpPr>
            <p:spPr bwMode="auto">
              <a:xfrm>
                <a:off x="2833" y="3992"/>
                <a:ext cx="137" cy="13"/>
              </a:xfrm>
              <a:custGeom>
                <a:avLst/>
                <a:gdLst>
                  <a:gd name="T0" fmla="*/ 136 w 137"/>
                  <a:gd name="T1" fmla="*/ 4 h 13"/>
                  <a:gd name="T2" fmla="*/ 102 w 137"/>
                  <a:gd name="T3" fmla="*/ 11 h 13"/>
                  <a:gd name="T4" fmla="*/ 68 w 137"/>
                  <a:gd name="T5" fmla="*/ 12 h 13"/>
                  <a:gd name="T6" fmla="*/ 34 w 137"/>
                  <a:gd name="T7" fmla="*/ 8 h 13"/>
                  <a:gd name="T8" fmla="*/ 0 w 137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">
                    <a:moveTo>
                      <a:pt x="136" y="4"/>
                    </a:moveTo>
                    <a:lnTo>
                      <a:pt x="102" y="11"/>
                    </a:lnTo>
                    <a:lnTo>
                      <a:pt x="68" y="12"/>
                    </a:lnTo>
                    <a:lnTo>
                      <a:pt x="34" y="8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89" name="Freeform 32"/>
              <p:cNvSpPr>
                <a:spLocks/>
              </p:cNvSpPr>
              <p:nvPr/>
            </p:nvSpPr>
            <p:spPr bwMode="auto">
              <a:xfrm>
                <a:off x="2894" y="4003"/>
                <a:ext cx="35" cy="30"/>
              </a:xfrm>
              <a:custGeom>
                <a:avLst/>
                <a:gdLst>
                  <a:gd name="T0" fmla="*/ 34 w 35"/>
                  <a:gd name="T1" fmla="*/ 0 h 30"/>
                  <a:gd name="T2" fmla="*/ 28 w 35"/>
                  <a:gd name="T3" fmla="*/ 13 h 30"/>
                  <a:gd name="T4" fmla="*/ 20 w 35"/>
                  <a:gd name="T5" fmla="*/ 22 h 30"/>
                  <a:gd name="T6" fmla="*/ 10 w 35"/>
                  <a:gd name="T7" fmla="*/ 27 h 30"/>
                  <a:gd name="T8" fmla="*/ 0 w 35"/>
                  <a:gd name="T9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0">
                    <a:moveTo>
                      <a:pt x="34" y="0"/>
                    </a:moveTo>
                    <a:lnTo>
                      <a:pt x="28" y="13"/>
                    </a:lnTo>
                    <a:lnTo>
                      <a:pt x="20" y="22"/>
                    </a:lnTo>
                    <a:lnTo>
                      <a:pt x="10" y="27"/>
                    </a:lnTo>
                    <a:lnTo>
                      <a:pt x="0" y="29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90" name="Freeform 33"/>
              <p:cNvSpPr>
                <a:spLocks/>
              </p:cNvSpPr>
              <p:nvPr/>
            </p:nvSpPr>
            <p:spPr bwMode="auto">
              <a:xfrm>
                <a:off x="2430" y="3878"/>
                <a:ext cx="77" cy="166"/>
              </a:xfrm>
              <a:custGeom>
                <a:avLst/>
                <a:gdLst>
                  <a:gd name="T0" fmla="*/ 76 w 77"/>
                  <a:gd name="T1" fmla="*/ 165 h 166"/>
                  <a:gd name="T2" fmla="*/ 64 w 77"/>
                  <a:gd name="T3" fmla="*/ 160 h 166"/>
                  <a:gd name="T4" fmla="*/ 56 w 77"/>
                  <a:gd name="T5" fmla="*/ 152 h 166"/>
                  <a:gd name="T6" fmla="*/ 50 w 77"/>
                  <a:gd name="T7" fmla="*/ 141 h 166"/>
                  <a:gd name="T8" fmla="*/ 47 w 77"/>
                  <a:gd name="T9" fmla="*/ 129 h 166"/>
                  <a:gd name="T10" fmla="*/ 47 w 77"/>
                  <a:gd name="T11" fmla="*/ 115 h 166"/>
                  <a:gd name="T12" fmla="*/ 49 w 77"/>
                  <a:gd name="T13" fmla="*/ 102 h 166"/>
                  <a:gd name="T14" fmla="*/ 61 w 77"/>
                  <a:gd name="T15" fmla="*/ 78 h 166"/>
                  <a:gd name="T16" fmla="*/ 50 w 77"/>
                  <a:gd name="T17" fmla="*/ 71 h 166"/>
                  <a:gd name="T18" fmla="*/ 44 w 77"/>
                  <a:gd name="T19" fmla="*/ 59 h 166"/>
                  <a:gd name="T20" fmla="*/ 41 w 77"/>
                  <a:gd name="T21" fmla="*/ 45 h 166"/>
                  <a:gd name="T22" fmla="*/ 44 w 77"/>
                  <a:gd name="T23" fmla="*/ 30 h 166"/>
                  <a:gd name="T24" fmla="*/ 31 w 77"/>
                  <a:gd name="T25" fmla="*/ 28 h 166"/>
                  <a:gd name="T26" fmla="*/ 19 w 77"/>
                  <a:gd name="T27" fmla="*/ 21 h 166"/>
                  <a:gd name="T28" fmla="*/ 9 w 77"/>
                  <a:gd name="T29" fmla="*/ 12 h 166"/>
                  <a:gd name="T30" fmla="*/ 0 w 77"/>
                  <a:gd name="T31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7" h="166">
                    <a:moveTo>
                      <a:pt x="76" y="165"/>
                    </a:moveTo>
                    <a:lnTo>
                      <a:pt x="64" y="160"/>
                    </a:lnTo>
                    <a:lnTo>
                      <a:pt x="56" y="152"/>
                    </a:lnTo>
                    <a:lnTo>
                      <a:pt x="50" y="141"/>
                    </a:lnTo>
                    <a:lnTo>
                      <a:pt x="47" y="129"/>
                    </a:lnTo>
                    <a:lnTo>
                      <a:pt x="47" y="115"/>
                    </a:lnTo>
                    <a:lnTo>
                      <a:pt x="49" y="102"/>
                    </a:lnTo>
                    <a:lnTo>
                      <a:pt x="61" y="78"/>
                    </a:lnTo>
                    <a:lnTo>
                      <a:pt x="50" y="71"/>
                    </a:lnTo>
                    <a:lnTo>
                      <a:pt x="44" y="59"/>
                    </a:lnTo>
                    <a:lnTo>
                      <a:pt x="41" y="45"/>
                    </a:lnTo>
                    <a:lnTo>
                      <a:pt x="44" y="30"/>
                    </a:lnTo>
                    <a:lnTo>
                      <a:pt x="31" y="28"/>
                    </a:lnTo>
                    <a:lnTo>
                      <a:pt x="19" y="21"/>
                    </a:lnTo>
                    <a:lnTo>
                      <a:pt x="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</p:grpSp>
        <p:grpSp>
          <p:nvGrpSpPr>
            <p:cNvPr id="270" name="Group 34"/>
            <p:cNvGrpSpPr>
              <a:grpSpLocks/>
            </p:cNvGrpSpPr>
            <p:nvPr/>
          </p:nvGrpSpPr>
          <p:grpSpPr bwMode="auto">
            <a:xfrm>
              <a:off x="2963527" y="1089132"/>
              <a:ext cx="954989" cy="362459"/>
              <a:chOff x="2221" y="3263"/>
              <a:chExt cx="2229" cy="846"/>
            </a:xfrm>
          </p:grpSpPr>
          <p:sp>
            <p:nvSpPr>
              <p:cNvPr id="272" name="Freeform 21"/>
              <p:cNvSpPr>
                <a:spLocks/>
              </p:cNvSpPr>
              <p:nvPr/>
            </p:nvSpPr>
            <p:spPr bwMode="auto">
              <a:xfrm>
                <a:off x="2221" y="3263"/>
                <a:ext cx="2223" cy="840"/>
              </a:xfrm>
              <a:custGeom>
                <a:avLst/>
                <a:gdLst>
                  <a:gd name="T0" fmla="*/ 75 w 2223"/>
                  <a:gd name="T1" fmla="*/ 577 h 840"/>
                  <a:gd name="T2" fmla="*/ 110 w 2223"/>
                  <a:gd name="T3" fmla="*/ 470 h 840"/>
                  <a:gd name="T4" fmla="*/ 193 w 2223"/>
                  <a:gd name="T5" fmla="*/ 438 h 840"/>
                  <a:gd name="T6" fmla="*/ 244 w 2223"/>
                  <a:gd name="T7" fmla="*/ 379 h 840"/>
                  <a:gd name="T8" fmla="*/ 337 w 2223"/>
                  <a:gd name="T9" fmla="*/ 363 h 840"/>
                  <a:gd name="T10" fmla="*/ 329 w 2223"/>
                  <a:gd name="T11" fmla="*/ 217 h 840"/>
                  <a:gd name="T12" fmla="*/ 411 w 2223"/>
                  <a:gd name="T13" fmla="*/ 124 h 840"/>
                  <a:gd name="T14" fmla="*/ 500 w 2223"/>
                  <a:gd name="T15" fmla="*/ 138 h 840"/>
                  <a:gd name="T16" fmla="*/ 571 w 2223"/>
                  <a:gd name="T17" fmla="*/ 149 h 840"/>
                  <a:gd name="T18" fmla="*/ 614 w 2223"/>
                  <a:gd name="T19" fmla="*/ 183 h 840"/>
                  <a:gd name="T20" fmla="*/ 667 w 2223"/>
                  <a:gd name="T21" fmla="*/ 95 h 840"/>
                  <a:gd name="T22" fmla="*/ 727 w 2223"/>
                  <a:gd name="T23" fmla="*/ 62 h 840"/>
                  <a:gd name="T24" fmla="*/ 773 w 2223"/>
                  <a:gd name="T25" fmla="*/ 83 h 840"/>
                  <a:gd name="T26" fmla="*/ 873 w 2223"/>
                  <a:gd name="T27" fmla="*/ 0 h 840"/>
                  <a:gd name="T28" fmla="*/ 968 w 2223"/>
                  <a:gd name="T29" fmla="*/ 42 h 840"/>
                  <a:gd name="T30" fmla="*/ 990 w 2223"/>
                  <a:gd name="T31" fmla="*/ 117 h 840"/>
                  <a:gd name="T32" fmla="*/ 958 w 2223"/>
                  <a:gd name="T33" fmla="*/ 227 h 840"/>
                  <a:gd name="T34" fmla="*/ 1032 w 2223"/>
                  <a:gd name="T35" fmla="*/ 291 h 840"/>
                  <a:gd name="T36" fmla="*/ 1059 w 2223"/>
                  <a:gd name="T37" fmla="*/ 394 h 840"/>
                  <a:gd name="T38" fmla="*/ 1094 w 2223"/>
                  <a:gd name="T39" fmla="*/ 394 h 840"/>
                  <a:gd name="T40" fmla="*/ 1162 w 2223"/>
                  <a:gd name="T41" fmla="*/ 368 h 840"/>
                  <a:gd name="T42" fmla="*/ 1251 w 2223"/>
                  <a:gd name="T43" fmla="*/ 390 h 840"/>
                  <a:gd name="T44" fmla="*/ 1283 w 2223"/>
                  <a:gd name="T45" fmla="*/ 479 h 840"/>
                  <a:gd name="T46" fmla="*/ 1321 w 2223"/>
                  <a:gd name="T47" fmla="*/ 430 h 840"/>
                  <a:gd name="T48" fmla="*/ 1408 w 2223"/>
                  <a:gd name="T49" fmla="*/ 392 h 840"/>
                  <a:gd name="T50" fmla="*/ 1471 w 2223"/>
                  <a:gd name="T51" fmla="*/ 452 h 840"/>
                  <a:gd name="T52" fmla="*/ 1509 w 2223"/>
                  <a:gd name="T53" fmla="*/ 501 h 840"/>
                  <a:gd name="T54" fmla="*/ 1542 w 2223"/>
                  <a:gd name="T55" fmla="*/ 573 h 840"/>
                  <a:gd name="T56" fmla="*/ 1562 w 2223"/>
                  <a:gd name="T57" fmla="*/ 556 h 840"/>
                  <a:gd name="T58" fmla="*/ 1590 w 2223"/>
                  <a:gd name="T59" fmla="*/ 465 h 840"/>
                  <a:gd name="T60" fmla="*/ 1675 w 2223"/>
                  <a:gd name="T61" fmla="*/ 437 h 840"/>
                  <a:gd name="T62" fmla="*/ 1705 w 2223"/>
                  <a:gd name="T63" fmla="*/ 264 h 840"/>
                  <a:gd name="T64" fmla="*/ 1803 w 2223"/>
                  <a:gd name="T65" fmla="*/ 229 h 840"/>
                  <a:gd name="T66" fmla="*/ 1871 w 2223"/>
                  <a:gd name="T67" fmla="*/ 169 h 840"/>
                  <a:gd name="T68" fmla="*/ 1939 w 2223"/>
                  <a:gd name="T69" fmla="*/ 231 h 840"/>
                  <a:gd name="T70" fmla="*/ 1920 w 2223"/>
                  <a:gd name="T71" fmla="*/ 335 h 840"/>
                  <a:gd name="T72" fmla="*/ 1939 w 2223"/>
                  <a:gd name="T73" fmla="*/ 389 h 840"/>
                  <a:gd name="T74" fmla="*/ 2011 w 2223"/>
                  <a:gd name="T75" fmla="*/ 401 h 840"/>
                  <a:gd name="T76" fmla="*/ 2058 w 2223"/>
                  <a:gd name="T77" fmla="*/ 465 h 840"/>
                  <a:gd name="T78" fmla="*/ 2039 w 2223"/>
                  <a:gd name="T79" fmla="*/ 552 h 840"/>
                  <a:gd name="T80" fmla="*/ 2080 w 2223"/>
                  <a:gd name="T81" fmla="*/ 553 h 840"/>
                  <a:gd name="T82" fmla="*/ 2142 w 2223"/>
                  <a:gd name="T83" fmla="*/ 545 h 840"/>
                  <a:gd name="T84" fmla="*/ 2211 w 2223"/>
                  <a:gd name="T85" fmla="*/ 600 h 840"/>
                  <a:gd name="T86" fmla="*/ 2211 w 2223"/>
                  <a:gd name="T87" fmla="*/ 686 h 840"/>
                  <a:gd name="T88" fmla="*/ 2215 w 2223"/>
                  <a:gd name="T89" fmla="*/ 739 h 840"/>
                  <a:gd name="T90" fmla="*/ 2134 w 2223"/>
                  <a:gd name="T91" fmla="*/ 831 h 840"/>
                  <a:gd name="T92" fmla="*/ 1869 w 2223"/>
                  <a:gd name="T93" fmla="*/ 824 h 840"/>
                  <a:gd name="T94" fmla="*/ 1822 w 2223"/>
                  <a:gd name="T95" fmla="*/ 825 h 840"/>
                  <a:gd name="T96" fmla="*/ 1732 w 2223"/>
                  <a:gd name="T97" fmla="*/ 783 h 840"/>
                  <a:gd name="T98" fmla="*/ 1626 w 2223"/>
                  <a:gd name="T99" fmla="*/ 786 h 840"/>
                  <a:gd name="T100" fmla="*/ 1512 w 2223"/>
                  <a:gd name="T101" fmla="*/ 786 h 840"/>
                  <a:gd name="T102" fmla="*/ 1203 w 2223"/>
                  <a:gd name="T103" fmla="*/ 776 h 840"/>
                  <a:gd name="T104" fmla="*/ 994 w 2223"/>
                  <a:gd name="T105" fmla="*/ 766 h 840"/>
                  <a:gd name="T106" fmla="*/ 813 w 2223"/>
                  <a:gd name="T107" fmla="*/ 794 h 840"/>
                  <a:gd name="T108" fmla="*/ 623 w 2223"/>
                  <a:gd name="T109" fmla="*/ 777 h 840"/>
                  <a:gd name="T110" fmla="*/ 381 w 2223"/>
                  <a:gd name="T111" fmla="*/ 793 h 840"/>
                  <a:gd name="T112" fmla="*/ 188 w 2223"/>
                  <a:gd name="T113" fmla="*/ 785 h 840"/>
                  <a:gd name="T114" fmla="*/ 52 w 2223"/>
                  <a:gd name="T115" fmla="*/ 800 h 840"/>
                  <a:gd name="T116" fmla="*/ 9 w 2223"/>
                  <a:gd name="T117" fmla="*/ 812 h 840"/>
                  <a:gd name="T118" fmla="*/ 15 w 2223"/>
                  <a:gd name="T119" fmla="*/ 755 h 840"/>
                  <a:gd name="T120" fmla="*/ 21 w 2223"/>
                  <a:gd name="T121" fmla="*/ 688 h 840"/>
                  <a:gd name="T122" fmla="*/ 103 w 2223"/>
                  <a:gd name="T123" fmla="*/ 663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23" h="840">
                    <a:moveTo>
                      <a:pt x="103" y="663"/>
                    </a:moveTo>
                    <a:lnTo>
                      <a:pt x="92" y="644"/>
                    </a:lnTo>
                    <a:lnTo>
                      <a:pt x="83" y="624"/>
                    </a:lnTo>
                    <a:lnTo>
                      <a:pt x="77" y="601"/>
                    </a:lnTo>
                    <a:lnTo>
                      <a:pt x="75" y="577"/>
                    </a:lnTo>
                    <a:lnTo>
                      <a:pt x="76" y="554"/>
                    </a:lnTo>
                    <a:lnTo>
                      <a:pt x="79" y="530"/>
                    </a:lnTo>
                    <a:lnTo>
                      <a:pt x="86" y="508"/>
                    </a:lnTo>
                    <a:lnTo>
                      <a:pt x="97" y="488"/>
                    </a:lnTo>
                    <a:lnTo>
                      <a:pt x="110" y="470"/>
                    </a:lnTo>
                    <a:lnTo>
                      <a:pt x="124" y="455"/>
                    </a:lnTo>
                    <a:lnTo>
                      <a:pt x="141" y="445"/>
                    </a:lnTo>
                    <a:lnTo>
                      <a:pt x="158" y="438"/>
                    </a:lnTo>
                    <a:lnTo>
                      <a:pt x="176" y="436"/>
                    </a:lnTo>
                    <a:lnTo>
                      <a:pt x="193" y="438"/>
                    </a:lnTo>
                    <a:lnTo>
                      <a:pt x="211" y="444"/>
                    </a:lnTo>
                    <a:lnTo>
                      <a:pt x="228" y="455"/>
                    </a:lnTo>
                    <a:lnTo>
                      <a:pt x="227" y="428"/>
                    </a:lnTo>
                    <a:lnTo>
                      <a:pt x="233" y="402"/>
                    </a:lnTo>
                    <a:lnTo>
                      <a:pt x="244" y="379"/>
                    </a:lnTo>
                    <a:lnTo>
                      <a:pt x="260" y="361"/>
                    </a:lnTo>
                    <a:lnTo>
                      <a:pt x="278" y="350"/>
                    </a:lnTo>
                    <a:lnTo>
                      <a:pt x="299" y="348"/>
                    </a:lnTo>
                    <a:lnTo>
                      <a:pt x="319" y="351"/>
                    </a:lnTo>
                    <a:lnTo>
                      <a:pt x="337" y="363"/>
                    </a:lnTo>
                    <a:lnTo>
                      <a:pt x="324" y="336"/>
                    </a:lnTo>
                    <a:lnTo>
                      <a:pt x="316" y="306"/>
                    </a:lnTo>
                    <a:lnTo>
                      <a:pt x="315" y="275"/>
                    </a:lnTo>
                    <a:lnTo>
                      <a:pt x="319" y="245"/>
                    </a:lnTo>
                    <a:lnTo>
                      <a:pt x="329" y="217"/>
                    </a:lnTo>
                    <a:lnTo>
                      <a:pt x="343" y="194"/>
                    </a:lnTo>
                    <a:lnTo>
                      <a:pt x="362" y="174"/>
                    </a:lnTo>
                    <a:lnTo>
                      <a:pt x="386" y="162"/>
                    </a:lnTo>
                    <a:lnTo>
                      <a:pt x="396" y="141"/>
                    </a:lnTo>
                    <a:lnTo>
                      <a:pt x="411" y="124"/>
                    </a:lnTo>
                    <a:lnTo>
                      <a:pt x="428" y="113"/>
                    </a:lnTo>
                    <a:lnTo>
                      <a:pt x="447" y="109"/>
                    </a:lnTo>
                    <a:lnTo>
                      <a:pt x="467" y="112"/>
                    </a:lnTo>
                    <a:lnTo>
                      <a:pt x="484" y="122"/>
                    </a:lnTo>
                    <a:lnTo>
                      <a:pt x="500" y="138"/>
                    </a:lnTo>
                    <a:lnTo>
                      <a:pt x="511" y="159"/>
                    </a:lnTo>
                    <a:lnTo>
                      <a:pt x="526" y="149"/>
                    </a:lnTo>
                    <a:lnTo>
                      <a:pt x="541" y="145"/>
                    </a:lnTo>
                    <a:lnTo>
                      <a:pt x="556" y="145"/>
                    </a:lnTo>
                    <a:lnTo>
                      <a:pt x="571" y="149"/>
                    </a:lnTo>
                    <a:lnTo>
                      <a:pt x="585" y="158"/>
                    </a:lnTo>
                    <a:lnTo>
                      <a:pt x="597" y="171"/>
                    </a:lnTo>
                    <a:lnTo>
                      <a:pt x="607" y="187"/>
                    </a:lnTo>
                    <a:lnTo>
                      <a:pt x="614" y="207"/>
                    </a:lnTo>
                    <a:lnTo>
                      <a:pt x="614" y="183"/>
                    </a:lnTo>
                    <a:lnTo>
                      <a:pt x="619" y="159"/>
                    </a:lnTo>
                    <a:lnTo>
                      <a:pt x="627" y="138"/>
                    </a:lnTo>
                    <a:lnTo>
                      <a:pt x="638" y="120"/>
                    </a:lnTo>
                    <a:lnTo>
                      <a:pt x="651" y="105"/>
                    </a:lnTo>
                    <a:lnTo>
                      <a:pt x="667" y="95"/>
                    </a:lnTo>
                    <a:lnTo>
                      <a:pt x="685" y="88"/>
                    </a:lnTo>
                    <a:lnTo>
                      <a:pt x="704" y="88"/>
                    </a:lnTo>
                    <a:lnTo>
                      <a:pt x="710" y="76"/>
                    </a:lnTo>
                    <a:lnTo>
                      <a:pt x="717" y="68"/>
                    </a:lnTo>
                    <a:lnTo>
                      <a:pt x="727" y="62"/>
                    </a:lnTo>
                    <a:lnTo>
                      <a:pt x="737" y="59"/>
                    </a:lnTo>
                    <a:lnTo>
                      <a:pt x="747" y="60"/>
                    </a:lnTo>
                    <a:lnTo>
                      <a:pt x="757" y="65"/>
                    </a:lnTo>
                    <a:lnTo>
                      <a:pt x="766" y="72"/>
                    </a:lnTo>
                    <a:lnTo>
                      <a:pt x="773" y="83"/>
                    </a:lnTo>
                    <a:lnTo>
                      <a:pt x="786" y="53"/>
                    </a:lnTo>
                    <a:lnTo>
                      <a:pt x="804" y="29"/>
                    </a:lnTo>
                    <a:lnTo>
                      <a:pt x="825" y="12"/>
                    </a:lnTo>
                    <a:lnTo>
                      <a:pt x="848" y="2"/>
                    </a:lnTo>
                    <a:lnTo>
                      <a:pt x="873" y="0"/>
                    </a:lnTo>
                    <a:lnTo>
                      <a:pt x="897" y="6"/>
                    </a:lnTo>
                    <a:lnTo>
                      <a:pt x="921" y="19"/>
                    </a:lnTo>
                    <a:lnTo>
                      <a:pt x="940" y="42"/>
                    </a:lnTo>
                    <a:lnTo>
                      <a:pt x="954" y="39"/>
                    </a:lnTo>
                    <a:lnTo>
                      <a:pt x="968" y="42"/>
                    </a:lnTo>
                    <a:lnTo>
                      <a:pt x="979" y="51"/>
                    </a:lnTo>
                    <a:lnTo>
                      <a:pt x="988" y="65"/>
                    </a:lnTo>
                    <a:lnTo>
                      <a:pt x="994" y="81"/>
                    </a:lnTo>
                    <a:lnTo>
                      <a:pt x="994" y="99"/>
                    </a:lnTo>
                    <a:lnTo>
                      <a:pt x="990" y="117"/>
                    </a:lnTo>
                    <a:lnTo>
                      <a:pt x="982" y="131"/>
                    </a:lnTo>
                    <a:lnTo>
                      <a:pt x="988" y="159"/>
                    </a:lnTo>
                    <a:lnTo>
                      <a:pt x="986" y="187"/>
                    </a:lnTo>
                    <a:lnTo>
                      <a:pt x="976" y="210"/>
                    </a:lnTo>
                    <a:lnTo>
                      <a:pt x="958" y="227"/>
                    </a:lnTo>
                    <a:lnTo>
                      <a:pt x="977" y="228"/>
                    </a:lnTo>
                    <a:lnTo>
                      <a:pt x="995" y="236"/>
                    </a:lnTo>
                    <a:lnTo>
                      <a:pt x="1011" y="249"/>
                    </a:lnTo>
                    <a:lnTo>
                      <a:pt x="1023" y="268"/>
                    </a:lnTo>
                    <a:lnTo>
                      <a:pt x="1032" y="291"/>
                    </a:lnTo>
                    <a:lnTo>
                      <a:pt x="1035" y="315"/>
                    </a:lnTo>
                    <a:lnTo>
                      <a:pt x="1034" y="340"/>
                    </a:lnTo>
                    <a:lnTo>
                      <a:pt x="1027" y="362"/>
                    </a:lnTo>
                    <a:lnTo>
                      <a:pt x="1045" y="375"/>
                    </a:lnTo>
                    <a:lnTo>
                      <a:pt x="1059" y="394"/>
                    </a:lnTo>
                    <a:lnTo>
                      <a:pt x="1069" y="418"/>
                    </a:lnTo>
                    <a:lnTo>
                      <a:pt x="1073" y="444"/>
                    </a:lnTo>
                    <a:lnTo>
                      <a:pt x="1078" y="425"/>
                    </a:lnTo>
                    <a:lnTo>
                      <a:pt x="1085" y="409"/>
                    </a:lnTo>
                    <a:lnTo>
                      <a:pt x="1094" y="394"/>
                    </a:lnTo>
                    <a:lnTo>
                      <a:pt x="1106" y="382"/>
                    </a:lnTo>
                    <a:lnTo>
                      <a:pt x="1118" y="374"/>
                    </a:lnTo>
                    <a:lnTo>
                      <a:pt x="1132" y="368"/>
                    </a:lnTo>
                    <a:lnTo>
                      <a:pt x="1147" y="366"/>
                    </a:lnTo>
                    <a:lnTo>
                      <a:pt x="1162" y="368"/>
                    </a:lnTo>
                    <a:lnTo>
                      <a:pt x="1180" y="359"/>
                    </a:lnTo>
                    <a:lnTo>
                      <a:pt x="1200" y="357"/>
                    </a:lnTo>
                    <a:lnTo>
                      <a:pt x="1219" y="362"/>
                    </a:lnTo>
                    <a:lnTo>
                      <a:pt x="1236" y="373"/>
                    </a:lnTo>
                    <a:lnTo>
                      <a:pt x="1251" y="390"/>
                    </a:lnTo>
                    <a:lnTo>
                      <a:pt x="1261" y="412"/>
                    </a:lnTo>
                    <a:lnTo>
                      <a:pt x="1267" y="436"/>
                    </a:lnTo>
                    <a:lnTo>
                      <a:pt x="1267" y="462"/>
                    </a:lnTo>
                    <a:lnTo>
                      <a:pt x="1276" y="469"/>
                    </a:lnTo>
                    <a:lnTo>
                      <a:pt x="1283" y="479"/>
                    </a:lnTo>
                    <a:lnTo>
                      <a:pt x="1288" y="490"/>
                    </a:lnTo>
                    <a:lnTo>
                      <a:pt x="1290" y="503"/>
                    </a:lnTo>
                    <a:lnTo>
                      <a:pt x="1295" y="475"/>
                    </a:lnTo>
                    <a:lnTo>
                      <a:pt x="1304" y="449"/>
                    </a:lnTo>
                    <a:lnTo>
                      <a:pt x="1321" y="430"/>
                    </a:lnTo>
                    <a:lnTo>
                      <a:pt x="1341" y="417"/>
                    </a:lnTo>
                    <a:lnTo>
                      <a:pt x="1356" y="401"/>
                    </a:lnTo>
                    <a:lnTo>
                      <a:pt x="1373" y="392"/>
                    </a:lnTo>
                    <a:lnTo>
                      <a:pt x="1391" y="389"/>
                    </a:lnTo>
                    <a:lnTo>
                      <a:pt x="1408" y="392"/>
                    </a:lnTo>
                    <a:lnTo>
                      <a:pt x="1424" y="400"/>
                    </a:lnTo>
                    <a:lnTo>
                      <a:pt x="1439" y="414"/>
                    </a:lnTo>
                    <a:lnTo>
                      <a:pt x="1451" y="432"/>
                    </a:lnTo>
                    <a:lnTo>
                      <a:pt x="1459" y="455"/>
                    </a:lnTo>
                    <a:lnTo>
                      <a:pt x="1471" y="452"/>
                    </a:lnTo>
                    <a:lnTo>
                      <a:pt x="1483" y="454"/>
                    </a:lnTo>
                    <a:lnTo>
                      <a:pt x="1493" y="461"/>
                    </a:lnTo>
                    <a:lnTo>
                      <a:pt x="1502" y="473"/>
                    </a:lnTo>
                    <a:lnTo>
                      <a:pt x="1507" y="487"/>
                    </a:lnTo>
                    <a:lnTo>
                      <a:pt x="1509" y="501"/>
                    </a:lnTo>
                    <a:lnTo>
                      <a:pt x="1507" y="517"/>
                    </a:lnTo>
                    <a:lnTo>
                      <a:pt x="1501" y="531"/>
                    </a:lnTo>
                    <a:lnTo>
                      <a:pt x="1516" y="542"/>
                    </a:lnTo>
                    <a:lnTo>
                      <a:pt x="1530" y="556"/>
                    </a:lnTo>
                    <a:lnTo>
                      <a:pt x="1542" y="573"/>
                    </a:lnTo>
                    <a:lnTo>
                      <a:pt x="1552" y="593"/>
                    </a:lnTo>
                    <a:lnTo>
                      <a:pt x="1551" y="592"/>
                    </a:lnTo>
                    <a:lnTo>
                      <a:pt x="1552" y="593"/>
                    </a:lnTo>
                    <a:lnTo>
                      <a:pt x="1555" y="573"/>
                    </a:lnTo>
                    <a:lnTo>
                      <a:pt x="1562" y="556"/>
                    </a:lnTo>
                    <a:lnTo>
                      <a:pt x="1575" y="544"/>
                    </a:lnTo>
                    <a:lnTo>
                      <a:pt x="1590" y="540"/>
                    </a:lnTo>
                    <a:lnTo>
                      <a:pt x="1583" y="515"/>
                    </a:lnTo>
                    <a:lnTo>
                      <a:pt x="1584" y="489"/>
                    </a:lnTo>
                    <a:lnTo>
                      <a:pt x="1590" y="465"/>
                    </a:lnTo>
                    <a:lnTo>
                      <a:pt x="1602" y="444"/>
                    </a:lnTo>
                    <a:lnTo>
                      <a:pt x="1619" y="430"/>
                    </a:lnTo>
                    <a:lnTo>
                      <a:pt x="1639" y="424"/>
                    </a:lnTo>
                    <a:lnTo>
                      <a:pt x="1658" y="426"/>
                    </a:lnTo>
                    <a:lnTo>
                      <a:pt x="1675" y="437"/>
                    </a:lnTo>
                    <a:lnTo>
                      <a:pt x="1678" y="390"/>
                    </a:lnTo>
                    <a:lnTo>
                      <a:pt x="1689" y="345"/>
                    </a:lnTo>
                    <a:lnTo>
                      <a:pt x="1689" y="316"/>
                    </a:lnTo>
                    <a:lnTo>
                      <a:pt x="1695" y="289"/>
                    </a:lnTo>
                    <a:lnTo>
                      <a:pt x="1705" y="264"/>
                    </a:lnTo>
                    <a:lnTo>
                      <a:pt x="1721" y="243"/>
                    </a:lnTo>
                    <a:lnTo>
                      <a:pt x="1740" y="229"/>
                    </a:lnTo>
                    <a:lnTo>
                      <a:pt x="1761" y="221"/>
                    </a:lnTo>
                    <a:lnTo>
                      <a:pt x="1782" y="221"/>
                    </a:lnTo>
                    <a:lnTo>
                      <a:pt x="1803" y="229"/>
                    </a:lnTo>
                    <a:lnTo>
                      <a:pt x="1812" y="209"/>
                    </a:lnTo>
                    <a:lnTo>
                      <a:pt x="1824" y="192"/>
                    </a:lnTo>
                    <a:lnTo>
                      <a:pt x="1838" y="179"/>
                    </a:lnTo>
                    <a:lnTo>
                      <a:pt x="1854" y="172"/>
                    </a:lnTo>
                    <a:lnTo>
                      <a:pt x="1871" y="169"/>
                    </a:lnTo>
                    <a:lnTo>
                      <a:pt x="1888" y="172"/>
                    </a:lnTo>
                    <a:lnTo>
                      <a:pt x="1904" y="180"/>
                    </a:lnTo>
                    <a:lnTo>
                      <a:pt x="1919" y="194"/>
                    </a:lnTo>
                    <a:lnTo>
                      <a:pt x="1931" y="211"/>
                    </a:lnTo>
                    <a:lnTo>
                      <a:pt x="1939" y="231"/>
                    </a:lnTo>
                    <a:lnTo>
                      <a:pt x="1943" y="253"/>
                    </a:lnTo>
                    <a:lnTo>
                      <a:pt x="1943" y="275"/>
                    </a:lnTo>
                    <a:lnTo>
                      <a:pt x="1939" y="297"/>
                    </a:lnTo>
                    <a:lnTo>
                      <a:pt x="1931" y="317"/>
                    </a:lnTo>
                    <a:lnTo>
                      <a:pt x="1920" y="335"/>
                    </a:lnTo>
                    <a:lnTo>
                      <a:pt x="1905" y="349"/>
                    </a:lnTo>
                    <a:lnTo>
                      <a:pt x="1915" y="360"/>
                    </a:lnTo>
                    <a:lnTo>
                      <a:pt x="1922" y="374"/>
                    </a:lnTo>
                    <a:lnTo>
                      <a:pt x="1930" y="408"/>
                    </a:lnTo>
                    <a:lnTo>
                      <a:pt x="1939" y="389"/>
                    </a:lnTo>
                    <a:lnTo>
                      <a:pt x="1952" y="376"/>
                    </a:lnTo>
                    <a:lnTo>
                      <a:pt x="1968" y="371"/>
                    </a:lnTo>
                    <a:lnTo>
                      <a:pt x="1985" y="374"/>
                    </a:lnTo>
                    <a:lnTo>
                      <a:pt x="2000" y="385"/>
                    </a:lnTo>
                    <a:lnTo>
                      <a:pt x="2011" y="401"/>
                    </a:lnTo>
                    <a:lnTo>
                      <a:pt x="2016" y="421"/>
                    </a:lnTo>
                    <a:lnTo>
                      <a:pt x="2016" y="444"/>
                    </a:lnTo>
                    <a:lnTo>
                      <a:pt x="2032" y="444"/>
                    </a:lnTo>
                    <a:lnTo>
                      <a:pt x="2046" y="451"/>
                    </a:lnTo>
                    <a:lnTo>
                      <a:pt x="2058" y="465"/>
                    </a:lnTo>
                    <a:lnTo>
                      <a:pt x="2065" y="484"/>
                    </a:lnTo>
                    <a:lnTo>
                      <a:pt x="2067" y="505"/>
                    </a:lnTo>
                    <a:lnTo>
                      <a:pt x="2062" y="525"/>
                    </a:lnTo>
                    <a:lnTo>
                      <a:pt x="2053" y="541"/>
                    </a:lnTo>
                    <a:lnTo>
                      <a:pt x="2039" y="552"/>
                    </a:lnTo>
                    <a:lnTo>
                      <a:pt x="2048" y="551"/>
                    </a:lnTo>
                    <a:lnTo>
                      <a:pt x="2057" y="553"/>
                    </a:lnTo>
                    <a:lnTo>
                      <a:pt x="2065" y="559"/>
                    </a:lnTo>
                    <a:lnTo>
                      <a:pt x="2070" y="569"/>
                    </a:lnTo>
                    <a:lnTo>
                      <a:pt x="2080" y="553"/>
                    </a:lnTo>
                    <a:lnTo>
                      <a:pt x="2093" y="546"/>
                    </a:lnTo>
                    <a:lnTo>
                      <a:pt x="2108" y="547"/>
                    </a:lnTo>
                    <a:lnTo>
                      <a:pt x="2121" y="556"/>
                    </a:lnTo>
                    <a:lnTo>
                      <a:pt x="2131" y="549"/>
                    </a:lnTo>
                    <a:lnTo>
                      <a:pt x="2142" y="545"/>
                    </a:lnTo>
                    <a:lnTo>
                      <a:pt x="2153" y="543"/>
                    </a:lnTo>
                    <a:lnTo>
                      <a:pt x="2164" y="544"/>
                    </a:lnTo>
                    <a:lnTo>
                      <a:pt x="2184" y="554"/>
                    </a:lnTo>
                    <a:lnTo>
                      <a:pt x="2201" y="573"/>
                    </a:lnTo>
                    <a:lnTo>
                      <a:pt x="2211" y="600"/>
                    </a:lnTo>
                    <a:lnTo>
                      <a:pt x="2213" y="628"/>
                    </a:lnTo>
                    <a:lnTo>
                      <a:pt x="2207" y="655"/>
                    </a:lnTo>
                    <a:lnTo>
                      <a:pt x="2194" y="679"/>
                    </a:lnTo>
                    <a:lnTo>
                      <a:pt x="2203" y="681"/>
                    </a:lnTo>
                    <a:lnTo>
                      <a:pt x="2211" y="686"/>
                    </a:lnTo>
                    <a:lnTo>
                      <a:pt x="2217" y="695"/>
                    </a:lnTo>
                    <a:lnTo>
                      <a:pt x="2221" y="706"/>
                    </a:lnTo>
                    <a:lnTo>
                      <a:pt x="2222" y="717"/>
                    </a:lnTo>
                    <a:lnTo>
                      <a:pt x="2220" y="729"/>
                    </a:lnTo>
                    <a:lnTo>
                      <a:pt x="2215" y="739"/>
                    </a:lnTo>
                    <a:lnTo>
                      <a:pt x="2208" y="746"/>
                    </a:lnTo>
                    <a:lnTo>
                      <a:pt x="2195" y="780"/>
                    </a:lnTo>
                    <a:lnTo>
                      <a:pt x="2174" y="808"/>
                    </a:lnTo>
                    <a:lnTo>
                      <a:pt x="2149" y="826"/>
                    </a:lnTo>
                    <a:lnTo>
                      <a:pt x="2134" y="831"/>
                    </a:lnTo>
                    <a:lnTo>
                      <a:pt x="2119" y="833"/>
                    </a:lnTo>
                    <a:lnTo>
                      <a:pt x="2057" y="839"/>
                    </a:lnTo>
                    <a:lnTo>
                      <a:pt x="1995" y="839"/>
                    </a:lnTo>
                    <a:lnTo>
                      <a:pt x="1932" y="834"/>
                    </a:lnTo>
                    <a:lnTo>
                      <a:pt x="1869" y="824"/>
                    </a:lnTo>
                    <a:lnTo>
                      <a:pt x="1861" y="833"/>
                    </a:lnTo>
                    <a:lnTo>
                      <a:pt x="1851" y="838"/>
                    </a:lnTo>
                    <a:lnTo>
                      <a:pt x="1840" y="838"/>
                    </a:lnTo>
                    <a:lnTo>
                      <a:pt x="1830" y="833"/>
                    </a:lnTo>
                    <a:lnTo>
                      <a:pt x="1822" y="825"/>
                    </a:lnTo>
                    <a:lnTo>
                      <a:pt x="1816" y="813"/>
                    </a:lnTo>
                    <a:lnTo>
                      <a:pt x="1814" y="799"/>
                    </a:lnTo>
                    <a:lnTo>
                      <a:pt x="1815" y="785"/>
                    </a:lnTo>
                    <a:lnTo>
                      <a:pt x="1773" y="788"/>
                    </a:lnTo>
                    <a:lnTo>
                      <a:pt x="1732" y="783"/>
                    </a:lnTo>
                    <a:lnTo>
                      <a:pt x="1691" y="770"/>
                    </a:lnTo>
                    <a:lnTo>
                      <a:pt x="1653" y="752"/>
                    </a:lnTo>
                    <a:lnTo>
                      <a:pt x="1643" y="773"/>
                    </a:lnTo>
                    <a:lnTo>
                      <a:pt x="1635" y="781"/>
                    </a:lnTo>
                    <a:lnTo>
                      <a:pt x="1626" y="786"/>
                    </a:lnTo>
                    <a:lnTo>
                      <a:pt x="1616" y="788"/>
                    </a:lnTo>
                    <a:lnTo>
                      <a:pt x="1606" y="787"/>
                    </a:lnTo>
                    <a:lnTo>
                      <a:pt x="1597" y="782"/>
                    </a:lnTo>
                    <a:lnTo>
                      <a:pt x="1588" y="775"/>
                    </a:lnTo>
                    <a:lnTo>
                      <a:pt x="1512" y="786"/>
                    </a:lnTo>
                    <a:lnTo>
                      <a:pt x="1436" y="787"/>
                    </a:lnTo>
                    <a:lnTo>
                      <a:pt x="1360" y="778"/>
                    </a:lnTo>
                    <a:lnTo>
                      <a:pt x="1286" y="759"/>
                    </a:lnTo>
                    <a:lnTo>
                      <a:pt x="1244" y="769"/>
                    </a:lnTo>
                    <a:lnTo>
                      <a:pt x="1203" y="776"/>
                    </a:lnTo>
                    <a:lnTo>
                      <a:pt x="1161" y="780"/>
                    </a:lnTo>
                    <a:lnTo>
                      <a:pt x="1119" y="782"/>
                    </a:lnTo>
                    <a:lnTo>
                      <a:pt x="1077" y="779"/>
                    </a:lnTo>
                    <a:lnTo>
                      <a:pt x="1036" y="773"/>
                    </a:lnTo>
                    <a:lnTo>
                      <a:pt x="994" y="766"/>
                    </a:lnTo>
                    <a:lnTo>
                      <a:pt x="953" y="754"/>
                    </a:lnTo>
                    <a:lnTo>
                      <a:pt x="920" y="770"/>
                    </a:lnTo>
                    <a:lnTo>
                      <a:pt x="885" y="783"/>
                    </a:lnTo>
                    <a:lnTo>
                      <a:pt x="849" y="791"/>
                    </a:lnTo>
                    <a:lnTo>
                      <a:pt x="813" y="794"/>
                    </a:lnTo>
                    <a:lnTo>
                      <a:pt x="777" y="793"/>
                    </a:lnTo>
                    <a:lnTo>
                      <a:pt x="741" y="788"/>
                    </a:lnTo>
                    <a:lnTo>
                      <a:pt x="705" y="778"/>
                    </a:lnTo>
                    <a:lnTo>
                      <a:pt x="670" y="765"/>
                    </a:lnTo>
                    <a:lnTo>
                      <a:pt x="623" y="777"/>
                    </a:lnTo>
                    <a:lnTo>
                      <a:pt x="575" y="787"/>
                    </a:lnTo>
                    <a:lnTo>
                      <a:pt x="527" y="793"/>
                    </a:lnTo>
                    <a:lnTo>
                      <a:pt x="478" y="796"/>
                    </a:lnTo>
                    <a:lnTo>
                      <a:pt x="430" y="796"/>
                    </a:lnTo>
                    <a:lnTo>
                      <a:pt x="381" y="793"/>
                    </a:lnTo>
                    <a:lnTo>
                      <a:pt x="333" y="785"/>
                    </a:lnTo>
                    <a:lnTo>
                      <a:pt x="284" y="775"/>
                    </a:lnTo>
                    <a:lnTo>
                      <a:pt x="252" y="782"/>
                    </a:lnTo>
                    <a:lnTo>
                      <a:pt x="220" y="786"/>
                    </a:lnTo>
                    <a:lnTo>
                      <a:pt x="188" y="785"/>
                    </a:lnTo>
                    <a:lnTo>
                      <a:pt x="157" y="780"/>
                    </a:lnTo>
                    <a:lnTo>
                      <a:pt x="133" y="797"/>
                    </a:lnTo>
                    <a:lnTo>
                      <a:pt x="107" y="807"/>
                    </a:lnTo>
                    <a:lnTo>
                      <a:pt x="79" y="808"/>
                    </a:lnTo>
                    <a:lnTo>
                      <a:pt x="52" y="800"/>
                    </a:lnTo>
                    <a:lnTo>
                      <a:pt x="46" y="811"/>
                    </a:lnTo>
                    <a:lnTo>
                      <a:pt x="38" y="818"/>
                    </a:lnTo>
                    <a:lnTo>
                      <a:pt x="29" y="821"/>
                    </a:lnTo>
                    <a:lnTo>
                      <a:pt x="18" y="819"/>
                    </a:lnTo>
                    <a:lnTo>
                      <a:pt x="9" y="812"/>
                    </a:lnTo>
                    <a:lnTo>
                      <a:pt x="3" y="801"/>
                    </a:lnTo>
                    <a:lnTo>
                      <a:pt x="0" y="788"/>
                    </a:lnTo>
                    <a:lnTo>
                      <a:pt x="2" y="774"/>
                    </a:lnTo>
                    <a:lnTo>
                      <a:pt x="7" y="763"/>
                    </a:lnTo>
                    <a:lnTo>
                      <a:pt x="15" y="755"/>
                    </a:lnTo>
                    <a:lnTo>
                      <a:pt x="24" y="751"/>
                    </a:lnTo>
                    <a:lnTo>
                      <a:pt x="35" y="752"/>
                    </a:lnTo>
                    <a:lnTo>
                      <a:pt x="22" y="729"/>
                    </a:lnTo>
                    <a:lnTo>
                      <a:pt x="18" y="708"/>
                    </a:lnTo>
                    <a:lnTo>
                      <a:pt x="21" y="688"/>
                    </a:lnTo>
                    <a:lnTo>
                      <a:pt x="29" y="672"/>
                    </a:lnTo>
                    <a:lnTo>
                      <a:pt x="43" y="660"/>
                    </a:lnTo>
                    <a:lnTo>
                      <a:pt x="60" y="653"/>
                    </a:lnTo>
                    <a:lnTo>
                      <a:pt x="81" y="654"/>
                    </a:lnTo>
                    <a:lnTo>
                      <a:pt x="103" y="663"/>
                    </a:lnTo>
                  </a:path>
                </a:pathLst>
              </a:cu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74" name="Freeform 23"/>
              <p:cNvSpPr>
                <a:spLocks/>
              </p:cNvSpPr>
              <p:nvPr/>
            </p:nvSpPr>
            <p:spPr bwMode="auto">
              <a:xfrm>
                <a:off x="2221" y="3263"/>
                <a:ext cx="2229" cy="846"/>
              </a:xfrm>
              <a:custGeom>
                <a:avLst/>
                <a:gdLst>
                  <a:gd name="T0" fmla="*/ 75 w 2229"/>
                  <a:gd name="T1" fmla="*/ 581 h 846"/>
                  <a:gd name="T2" fmla="*/ 110 w 2229"/>
                  <a:gd name="T3" fmla="*/ 473 h 846"/>
                  <a:gd name="T4" fmla="*/ 194 w 2229"/>
                  <a:gd name="T5" fmla="*/ 441 h 846"/>
                  <a:gd name="T6" fmla="*/ 245 w 2229"/>
                  <a:gd name="T7" fmla="*/ 382 h 846"/>
                  <a:gd name="T8" fmla="*/ 338 w 2229"/>
                  <a:gd name="T9" fmla="*/ 366 h 846"/>
                  <a:gd name="T10" fmla="*/ 330 w 2229"/>
                  <a:gd name="T11" fmla="*/ 219 h 846"/>
                  <a:gd name="T12" fmla="*/ 412 w 2229"/>
                  <a:gd name="T13" fmla="*/ 125 h 846"/>
                  <a:gd name="T14" fmla="*/ 501 w 2229"/>
                  <a:gd name="T15" fmla="*/ 139 h 846"/>
                  <a:gd name="T16" fmla="*/ 573 w 2229"/>
                  <a:gd name="T17" fmla="*/ 150 h 846"/>
                  <a:gd name="T18" fmla="*/ 616 w 2229"/>
                  <a:gd name="T19" fmla="*/ 184 h 846"/>
                  <a:gd name="T20" fmla="*/ 669 w 2229"/>
                  <a:gd name="T21" fmla="*/ 96 h 846"/>
                  <a:gd name="T22" fmla="*/ 729 w 2229"/>
                  <a:gd name="T23" fmla="*/ 62 h 846"/>
                  <a:gd name="T24" fmla="*/ 775 w 2229"/>
                  <a:gd name="T25" fmla="*/ 84 h 846"/>
                  <a:gd name="T26" fmla="*/ 875 w 2229"/>
                  <a:gd name="T27" fmla="*/ 0 h 846"/>
                  <a:gd name="T28" fmla="*/ 971 w 2229"/>
                  <a:gd name="T29" fmla="*/ 42 h 846"/>
                  <a:gd name="T30" fmla="*/ 993 w 2229"/>
                  <a:gd name="T31" fmla="*/ 118 h 846"/>
                  <a:gd name="T32" fmla="*/ 961 w 2229"/>
                  <a:gd name="T33" fmla="*/ 229 h 846"/>
                  <a:gd name="T34" fmla="*/ 1035 w 2229"/>
                  <a:gd name="T35" fmla="*/ 293 h 846"/>
                  <a:gd name="T36" fmla="*/ 1062 w 2229"/>
                  <a:gd name="T37" fmla="*/ 397 h 846"/>
                  <a:gd name="T38" fmla="*/ 1097 w 2229"/>
                  <a:gd name="T39" fmla="*/ 397 h 846"/>
                  <a:gd name="T40" fmla="*/ 1165 w 2229"/>
                  <a:gd name="T41" fmla="*/ 371 h 846"/>
                  <a:gd name="T42" fmla="*/ 1254 w 2229"/>
                  <a:gd name="T43" fmla="*/ 393 h 846"/>
                  <a:gd name="T44" fmla="*/ 1286 w 2229"/>
                  <a:gd name="T45" fmla="*/ 482 h 846"/>
                  <a:gd name="T46" fmla="*/ 1325 w 2229"/>
                  <a:gd name="T47" fmla="*/ 433 h 846"/>
                  <a:gd name="T48" fmla="*/ 1412 w 2229"/>
                  <a:gd name="T49" fmla="*/ 395 h 846"/>
                  <a:gd name="T50" fmla="*/ 1475 w 2229"/>
                  <a:gd name="T51" fmla="*/ 455 h 846"/>
                  <a:gd name="T52" fmla="*/ 1513 w 2229"/>
                  <a:gd name="T53" fmla="*/ 505 h 846"/>
                  <a:gd name="T54" fmla="*/ 1546 w 2229"/>
                  <a:gd name="T55" fmla="*/ 577 h 846"/>
                  <a:gd name="T56" fmla="*/ 1566 w 2229"/>
                  <a:gd name="T57" fmla="*/ 560 h 846"/>
                  <a:gd name="T58" fmla="*/ 1594 w 2229"/>
                  <a:gd name="T59" fmla="*/ 468 h 846"/>
                  <a:gd name="T60" fmla="*/ 1680 w 2229"/>
                  <a:gd name="T61" fmla="*/ 440 h 846"/>
                  <a:gd name="T62" fmla="*/ 1710 w 2229"/>
                  <a:gd name="T63" fmla="*/ 266 h 846"/>
                  <a:gd name="T64" fmla="*/ 1808 w 2229"/>
                  <a:gd name="T65" fmla="*/ 231 h 846"/>
                  <a:gd name="T66" fmla="*/ 1876 w 2229"/>
                  <a:gd name="T67" fmla="*/ 170 h 846"/>
                  <a:gd name="T68" fmla="*/ 1944 w 2229"/>
                  <a:gd name="T69" fmla="*/ 233 h 846"/>
                  <a:gd name="T70" fmla="*/ 1925 w 2229"/>
                  <a:gd name="T71" fmla="*/ 337 h 846"/>
                  <a:gd name="T72" fmla="*/ 1944 w 2229"/>
                  <a:gd name="T73" fmla="*/ 392 h 846"/>
                  <a:gd name="T74" fmla="*/ 2016 w 2229"/>
                  <a:gd name="T75" fmla="*/ 404 h 846"/>
                  <a:gd name="T76" fmla="*/ 2064 w 2229"/>
                  <a:gd name="T77" fmla="*/ 468 h 846"/>
                  <a:gd name="T78" fmla="*/ 2045 w 2229"/>
                  <a:gd name="T79" fmla="*/ 556 h 846"/>
                  <a:gd name="T80" fmla="*/ 2086 w 2229"/>
                  <a:gd name="T81" fmla="*/ 557 h 846"/>
                  <a:gd name="T82" fmla="*/ 2148 w 2229"/>
                  <a:gd name="T83" fmla="*/ 549 h 846"/>
                  <a:gd name="T84" fmla="*/ 2217 w 2229"/>
                  <a:gd name="T85" fmla="*/ 604 h 846"/>
                  <a:gd name="T86" fmla="*/ 2217 w 2229"/>
                  <a:gd name="T87" fmla="*/ 691 h 846"/>
                  <a:gd name="T88" fmla="*/ 2221 w 2229"/>
                  <a:gd name="T89" fmla="*/ 744 h 846"/>
                  <a:gd name="T90" fmla="*/ 2140 w 2229"/>
                  <a:gd name="T91" fmla="*/ 837 h 846"/>
                  <a:gd name="T92" fmla="*/ 1874 w 2229"/>
                  <a:gd name="T93" fmla="*/ 830 h 846"/>
                  <a:gd name="T94" fmla="*/ 1827 w 2229"/>
                  <a:gd name="T95" fmla="*/ 831 h 846"/>
                  <a:gd name="T96" fmla="*/ 1737 w 2229"/>
                  <a:gd name="T97" fmla="*/ 789 h 846"/>
                  <a:gd name="T98" fmla="*/ 1630 w 2229"/>
                  <a:gd name="T99" fmla="*/ 792 h 846"/>
                  <a:gd name="T100" fmla="*/ 1516 w 2229"/>
                  <a:gd name="T101" fmla="*/ 792 h 846"/>
                  <a:gd name="T102" fmla="*/ 1206 w 2229"/>
                  <a:gd name="T103" fmla="*/ 782 h 846"/>
                  <a:gd name="T104" fmla="*/ 997 w 2229"/>
                  <a:gd name="T105" fmla="*/ 771 h 846"/>
                  <a:gd name="T106" fmla="*/ 815 w 2229"/>
                  <a:gd name="T107" fmla="*/ 800 h 846"/>
                  <a:gd name="T108" fmla="*/ 625 w 2229"/>
                  <a:gd name="T109" fmla="*/ 783 h 846"/>
                  <a:gd name="T110" fmla="*/ 382 w 2229"/>
                  <a:gd name="T111" fmla="*/ 799 h 846"/>
                  <a:gd name="T112" fmla="*/ 189 w 2229"/>
                  <a:gd name="T113" fmla="*/ 791 h 846"/>
                  <a:gd name="T114" fmla="*/ 52 w 2229"/>
                  <a:gd name="T115" fmla="*/ 806 h 846"/>
                  <a:gd name="T116" fmla="*/ 9 w 2229"/>
                  <a:gd name="T117" fmla="*/ 818 h 846"/>
                  <a:gd name="T118" fmla="*/ 15 w 2229"/>
                  <a:gd name="T119" fmla="*/ 760 h 846"/>
                  <a:gd name="T120" fmla="*/ 21 w 2229"/>
                  <a:gd name="T121" fmla="*/ 693 h 846"/>
                  <a:gd name="T122" fmla="*/ 103 w 2229"/>
                  <a:gd name="T123" fmla="*/ 668 h 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29" h="846">
                    <a:moveTo>
                      <a:pt x="103" y="668"/>
                    </a:moveTo>
                    <a:lnTo>
                      <a:pt x="92" y="649"/>
                    </a:lnTo>
                    <a:lnTo>
                      <a:pt x="83" y="628"/>
                    </a:lnTo>
                    <a:lnTo>
                      <a:pt x="77" y="605"/>
                    </a:lnTo>
                    <a:lnTo>
                      <a:pt x="75" y="581"/>
                    </a:lnTo>
                    <a:lnTo>
                      <a:pt x="76" y="558"/>
                    </a:lnTo>
                    <a:lnTo>
                      <a:pt x="79" y="534"/>
                    </a:lnTo>
                    <a:lnTo>
                      <a:pt x="86" y="512"/>
                    </a:lnTo>
                    <a:lnTo>
                      <a:pt x="97" y="491"/>
                    </a:lnTo>
                    <a:lnTo>
                      <a:pt x="110" y="473"/>
                    </a:lnTo>
                    <a:lnTo>
                      <a:pt x="124" y="458"/>
                    </a:lnTo>
                    <a:lnTo>
                      <a:pt x="141" y="448"/>
                    </a:lnTo>
                    <a:lnTo>
                      <a:pt x="158" y="441"/>
                    </a:lnTo>
                    <a:lnTo>
                      <a:pt x="176" y="439"/>
                    </a:lnTo>
                    <a:lnTo>
                      <a:pt x="194" y="441"/>
                    </a:lnTo>
                    <a:lnTo>
                      <a:pt x="212" y="447"/>
                    </a:lnTo>
                    <a:lnTo>
                      <a:pt x="229" y="458"/>
                    </a:lnTo>
                    <a:lnTo>
                      <a:pt x="228" y="431"/>
                    </a:lnTo>
                    <a:lnTo>
                      <a:pt x="234" y="405"/>
                    </a:lnTo>
                    <a:lnTo>
                      <a:pt x="245" y="382"/>
                    </a:lnTo>
                    <a:lnTo>
                      <a:pt x="261" y="364"/>
                    </a:lnTo>
                    <a:lnTo>
                      <a:pt x="279" y="353"/>
                    </a:lnTo>
                    <a:lnTo>
                      <a:pt x="300" y="350"/>
                    </a:lnTo>
                    <a:lnTo>
                      <a:pt x="320" y="354"/>
                    </a:lnTo>
                    <a:lnTo>
                      <a:pt x="338" y="366"/>
                    </a:lnTo>
                    <a:lnTo>
                      <a:pt x="325" y="338"/>
                    </a:lnTo>
                    <a:lnTo>
                      <a:pt x="317" y="308"/>
                    </a:lnTo>
                    <a:lnTo>
                      <a:pt x="316" y="277"/>
                    </a:lnTo>
                    <a:lnTo>
                      <a:pt x="320" y="247"/>
                    </a:lnTo>
                    <a:lnTo>
                      <a:pt x="330" y="219"/>
                    </a:lnTo>
                    <a:lnTo>
                      <a:pt x="344" y="195"/>
                    </a:lnTo>
                    <a:lnTo>
                      <a:pt x="363" y="175"/>
                    </a:lnTo>
                    <a:lnTo>
                      <a:pt x="387" y="163"/>
                    </a:lnTo>
                    <a:lnTo>
                      <a:pt x="397" y="142"/>
                    </a:lnTo>
                    <a:lnTo>
                      <a:pt x="412" y="125"/>
                    </a:lnTo>
                    <a:lnTo>
                      <a:pt x="429" y="114"/>
                    </a:lnTo>
                    <a:lnTo>
                      <a:pt x="448" y="110"/>
                    </a:lnTo>
                    <a:lnTo>
                      <a:pt x="468" y="113"/>
                    </a:lnTo>
                    <a:lnTo>
                      <a:pt x="485" y="123"/>
                    </a:lnTo>
                    <a:lnTo>
                      <a:pt x="501" y="139"/>
                    </a:lnTo>
                    <a:lnTo>
                      <a:pt x="512" y="160"/>
                    </a:lnTo>
                    <a:lnTo>
                      <a:pt x="527" y="150"/>
                    </a:lnTo>
                    <a:lnTo>
                      <a:pt x="542" y="146"/>
                    </a:lnTo>
                    <a:lnTo>
                      <a:pt x="558" y="146"/>
                    </a:lnTo>
                    <a:lnTo>
                      <a:pt x="573" y="150"/>
                    </a:lnTo>
                    <a:lnTo>
                      <a:pt x="587" y="159"/>
                    </a:lnTo>
                    <a:lnTo>
                      <a:pt x="599" y="172"/>
                    </a:lnTo>
                    <a:lnTo>
                      <a:pt x="609" y="188"/>
                    </a:lnTo>
                    <a:lnTo>
                      <a:pt x="616" y="208"/>
                    </a:lnTo>
                    <a:lnTo>
                      <a:pt x="616" y="184"/>
                    </a:lnTo>
                    <a:lnTo>
                      <a:pt x="621" y="160"/>
                    </a:lnTo>
                    <a:lnTo>
                      <a:pt x="629" y="139"/>
                    </a:lnTo>
                    <a:lnTo>
                      <a:pt x="640" y="121"/>
                    </a:lnTo>
                    <a:lnTo>
                      <a:pt x="653" y="106"/>
                    </a:lnTo>
                    <a:lnTo>
                      <a:pt x="669" y="96"/>
                    </a:lnTo>
                    <a:lnTo>
                      <a:pt x="687" y="89"/>
                    </a:lnTo>
                    <a:lnTo>
                      <a:pt x="706" y="89"/>
                    </a:lnTo>
                    <a:lnTo>
                      <a:pt x="712" y="77"/>
                    </a:lnTo>
                    <a:lnTo>
                      <a:pt x="719" y="68"/>
                    </a:lnTo>
                    <a:lnTo>
                      <a:pt x="729" y="62"/>
                    </a:lnTo>
                    <a:lnTo>
                      <a:pt x="739" y="59"/>
                    </a:lnTo>
                    <a:lnTo>
                      <a:pt x="749" y="60"/>
                    </a:lnTo>
                    <a:lnTo>
                      <a:pt x="759" y="65"/>
                    </a:lnTo>
                    <a:lnTo>
                      <a:pt x="768" y="73"/>
                    </a:lnTo>
                    <a:lnTo>
                      <a:pt x="775" y="84"/>
                    </a:lnTo>
                    <a:lnTo>
                      <a:pt x="788" y="53"/>
                    </a:lnTo>
                    <a:lnTo>
                      <a:pt x="806" y="29"/>
                    </a:lnTo>
                    <a:lnTo>
                      <a:pt x="827" y="12"/>
                    </a:lnTo>
                    <a:lnTo>
                      <a:pt x="850" y="2"/>
                    </a:lnTo>
                    <a:lnTo>
                      <a:pt x="875" y="0"/>
                    </a:lnTo>
                    <a:lnTo>
                      <a:pt x="899" y="6"/>
                    </a:lnTo>
                    <a:lnTo>
                      <a:pt x="923" y="19"/>
                    </a:lnTo>
                    <a:lnTo>
                      <a:pt x="943" y="42"/>
                    </a:lnTo>
                    <a:lnTo>
                      <a:pt x="957" y="39"/>
                    </a:lnTo>
                    <a:lnTo>
                      <a:pt x="971" y="42"/>
                    </a:lnTo>
                    <a:lnTo>
                      <a:pt x="982" y="51"/>
                    </a:lnTo>
                    <a:lnTo>
                      <a:pt x="991" y="65"/>
                    </a:lnTo>
                    <a:lnTo>
                      <a:pt x="997" y="82"/>
                    </a:lnTo>
                    <a:lnTo>
                      <a:pt x="997" y="100"/>
                    </a:lnTo>
                    <a:lnTo>
                      <a:pt x="993" y="118"/>
                    </a:lnTo>
                    <a:lnTo>
                      <a:pt x="985" y="132"/>
                    </a:lnTo>
                    <a:lnTo>
                      <a:pt x="991" y="160"/>
                    </a:lnTo>
                    <a:lnTo>
                      <a:pt x="989" y="188"/>
                    </a:lnTo>
                    <a:lnTo>
                      <a:pt x="979" y="212"/>
                    </a:lnTo>
                    <a:lnTo>
                      <a:pt x="961" y="229"/>
                    </a:lnTo>
                    <a:lnTo>
                      <a:pt x="980" y="230"/>
                    </a:lnTo>
                    <a:lnTo>
                      <a:pt x="998" y="238"/>
                    </a:lnTo>
                    <a:lnTo>
                      <a:pt x="1014" y="251"/>
                    </a:lnTo>
                    <a:lnTo>
                      <a:pt x="1026" y="270"/>
                    </a:lnTo>
                    <a:lnTo>
                      <a:pt x="1035" y="293"/>
                    </a:lnTo>
                    <a:lnTo>
                      <a:pt x="1038" y="317"/>
                    </a:lnTo>
                    <a:lnTo>
                      <a:pt x="1037" y="342"/>
                    </a:lnTo>
                    <a:lnTo>
                      <a:pt x="1030" y="365"/>
                    </a:lnTo>
                    <a:lnTo>
                      <a:pt x="1048" y="378"/>
                    </a:lnTo>
                    <a:lnTo>
                      <a:pt x="1062" y="397"/>
                    </a:lnTo>
                    <a:lnTo>
                      <a:pt x="1072" y="421"/>
                    </a:lnTo>
                    <a:lnTo>
                      <a:pt x="1076" y="447"/>
                    </a:lnTo>
                    <a:lnTo>
                      <a:pt x="1081" y="428"/>
                    </a:lnTo>
                    <a:lnTo>
                      <a:pt x="1088" y="412"/>
                    </a:lnTo>
                    <a:lnTo>
                      <a:pt x="1097" y="397"/>
                    </a:lnTo>
                    <a:lnTo>
                      <a:pt x="1109" y="385"/>
                    </a:lnTo>
                    <a:lnTo>
                      <a:pt x="1121" y="377"/>
                    </a:lnTo>
                    <a:lnTo>
                      <a:pt x="1135" y="371"/>
                    </a:lnTo>
                    <a:lnTo>
                      <a:pt x="1150" y="369"/>
                    </a:lnTo>
                    <a:lnTo>
                      <a:pt x="1165" y="371"/>
                    </a:lnTo>
                    <a:lnTo>
                      <a:pt x="1183" y="362"/>
                    </a:lnTo>
                    <a:lnTo>
                      <a:pt x="1203" y="360"/>
                    </a:lnTo>
                    <a:lnTo>
                      <a:pt x="1222" y="365"/>
                    </a:lnTo>
                    <a:lnTo>
                      <a:pt x="1239" y="376"/>
                    </a:lnTo>
                    <a:lnTo>
                      <a:pt x="1254" y="393"/>
                    </a:lnTo>
                    <a:lnTo>
                      <a:pt x="1264" y="415"/>
                    </a:lnTo>
                    <a:lnTo>
                      <a:pt x="1270" y="439"/>
                    </a:lnTo>
                    <a:lnTo>
                      <a:pt x="1270" y="465"/>
                    </a:lnTo>
                    <a:lnTo>
                      <a:pt x="1279" y="472"/>
                    </a:lnTo>
                    <a:lnTo>
                      <a:pt x="1286" y="482"/>
                    </a:lnTo>
                    <a:lnTo>
                      <a:pt x="1291" y="494"/>
                    </a:lnTo>
                    <a:lnTo>
                      <a:pt x="1293" y="507"/>
                    </a:lnTo>
                    <a:lnTo>
                      <a:pt x="1298" y="478"/>
                    </a:lnTo>
                    <a:lnTo>
                      <a:pt x="1308" y="452"/>
                    </a:lnTo>
                    <a:lnTo>
                      <a:pt x="1325" y="433"/>
                    </a:lnTo>
                    <a:lnTo>
                      <a:pt x="1345" y="420"/>
                    </a:lnTo>
                    <a:lnTo>
                      <a:pt x="1360" y="404"/>
                    </a:lnTo>
                    <a:lnTo>
                      <a:pt x="1377" y="395"/>
                    </a:lnTo>
                    <a:lnTo>
                      <a:pt x="1395" y="392"/>
                    </a:lnTo>
                    <a:lnTo>
                      <a:pt x="1412" y="395"/>
                    </a:lnTo>
                    <a:lnTo>
                      <a:pt x="1428" y="403"/>
                    </a:lnTo>
                    <a:lnTo>
                      <a:pt x="1443" y="417"/>
                    </a:lnTo>
                    <a:lnTo>
                      <a:pt x="1455" y="435"/>
                    </a:lnTo>
                    <a:lnTo>
                      <a:pt x="1463" y="458"/>
                    </a:lnTo>
                    <a:lnTo>
                      <a:pt x="1475" y="455"/>
                    </a:lnTo>
                    <a:lnTo>
                      <a:pt x="1487" y="457"/>
                    </a:lnTo>
                    <a:lnTo>
                      <a:pt x="1497" y="464"/>
                    </a:lnTo>
                    <a:lnTo>
                      <a:pt x="1506" y="476"/>
                    </a:lnTo>
                    <a:lnTo>
                      <a:pt x="1511" y="490"/>
                    </a:lnTo>
                    <a:lnTo>
                      <a:pt x="1513" y="505"/>
                    </a:lnTo>
                    <a:lnTo>
                      <a:pt x="1511" y="521"/>
                    </a:lnTo>
                    <a:lnTo>
                      <a:pt x="1505" y="535"/>
                    </a:lnTo>
                    <a:lnTo>
                      <a:pt x="1520" y="546"/>
                    </a:lnTo>
                    <a:lnTo>
                      <a:pt x="1534" y="560"/>
                    </a:lnTo>
                    <a:lnTo>
                      <a:pt x="1546" y="577"/>
                    </a:lnTo>
                    <a:lnTo>
                      <a:pt x="1556" y="597"/>
                    </a:lnTo>
                    <a:lnTo>
                      <a:pt x="1555" y="596"/>
                    </a:lnTo>
                    <a:lnTo>
                      <a:pt x="1556" y="597"/>
                    </a:lnTo>
                    <a:lnTo>
                      <a:pt x="1559" y="577"/>
                    </a:lnTo>
                    <a:lnTo>
                      <a:pt x="1566" y="560"/>
                    </a:lnTo>
                    <a:lnTo>
                      <a:pt x="1579" y="548"/>
                    </a:lnTo>
                    <a:lnTo>
                      <a:pt x="1594" y="544"/>
                    </a:lnTo>
                    <a:lnTo>
                      <a:pt x="1587" y="519"/>
                    </a:lnTo>
                    <a:lnTo>
                      <a:pt x="1588" y="493"/>
                    </a:lnTo>
                    <a:lnTo>
                      <a:pt x="1594" y="468"/>
                    </a:lnTo>
                    <a:lnTo>
                      <a:pt x="1606" y="447"/>
                    </a:lnTo>
                    <a:lnTo>
                      <a:pt x="1623" y="433"/>
                    </a:lnTo>
                    <a:lnTo>
                      <a:pt x="1643" y="427"/>
                    </a:lnTo>
                    <a:lnTo>
                      <a:pt x="1662" y="429"/>
                    </a:lnTo>
                    <a:lnTo>
                      <a:pt x="1680" y="440"/>
                    </a:lnTo>
                    <a:lnTo>
                      <a:pt x="1683" y="393"/>
                    </a:lnTo>
                    <a:lnTo>
                      <a:pt x="1694" y="347"/>
                    </a:lnTo>
                    <a:lnTo>
                      <a:pt x="1694" y="318"/>
                    </a:lnTo>
                    <a:lnTo>
                      <a:pt x="1700" y="291"/>
                    </a:lnTo>
                    <a:lnTo>
                      <a:pt x="1710" y="266"/>
                    </a:lnTo>
                    <a:lnTo>
                      <a:pt x="1726" y="245"/>
                    </a:lnTo>
                    <a:lnTo>
                      <a:pt x="1745" y="231"/>
                    </a:lnTo>
                    <a:lnTo>
                      <a:pt x="1766" y="223"/>
                    </a:lnTo>
                    <a:lnTo>
                      <a:pt x="1787" y="223"/>
                    </a:lnTo>
                    <a:lnTo>
                      <a:pt x="1808" y="231"/>
                    </a:lnTo>
                    <a:lnTo>
                      <a:pt x="1817" y="210"/>
                    </a:lnTo>
                    <a:lnTo>
                      <a:pt x="1829" y="193"/>
                    </a:lnTo>
                    <a:lnTo>
                      <a:pt x="1843" y="180"/>
                    </a:lnTo>
                    <a:lnTo>
                      <a:pt x="1859" y="173"/>
                    </a:lnTo>
                    <a:lnTo>
                      <a:pt x="1876" y="170"/>
                    </a:lnTo>
                    <a:lnTo>
                      <a:pt x="1893" y="173"/>
                    </a:lnTo>
                    <a:lnTo>
                      <a:pt x="1909" y="181"/>
                    </a:lnTo>
                    <a:lnTo>
                      <a:pt x="1924" y="195"/>
                    </a:lnTo>
                    <a:lnTo>
                      <a:pt x="1936" y="213"/>
                    </a:lnTo>
                    <a:lnTo>
                      <a:pt x="1944" y="233"/>
                    </a:lnTo>
                    <a:lnTo>
                      <a:pt x="1948" y="255"/>
                    </a:lnTo>
                    <a:lnTo>
                      <a:pt x="1948" y="277"/>
                    </a:lnTo>
                    <a:lnTo>
                      <a:pt x="1944" y="299"/>
                    </a:lnTo>
                    <a:lnTo>
                      <a:pt x="1936" y="319"/>
                    </a:lnTo>
                    <a:lnTo>
                      <a:pt x="1925" y="337"/>
                    </a:lnTo>
                    <a:lnTo>
                      <a:pt x="1910" y="351"/>
                    </a:lnTo>
                    <a:lnTo>
                      <a:pt x="1920" y="363"/>
                    </a:lnTo>
                    <a:lnTo>
                      <a:pt x="1927" y="377"/>
                    </a:lnTo>
                    <a:lnTo>
                      <a:pt x="1935" y="411"/>
                    </a:lnTo>
                    <a:lnTo>
                      <a:pt x="1944" y="392"/>
                    </a:lnTo>
                    <a:lnTo>
                      <a:pt x="1957" y="379"/>
                    </a:lnTo>
                    <a:lnTo>
                      <a:pt x="1973" y="374"/>
                    </a:lnTo>
                    <a:lnTo>
                      <a:pt x="1990" y="377"/>
                    </a:lnTo>
                    <a:lnTo>
                      <a:pt x="2005" y="388"/>
                    </a:lnTo>
                    <a:lnTo>
                      <a:pt x="2016" y="404"/>
                    </a:lnTo>
                    <a:lnTo>
                      <a:pt x="2021" y="424"/>
                    </a:lnTo>
                    <a:lnTo>
                      <a:pt x="2021" y="447"/>
                    </a:lnTo>
                    <a:lnTo>
                      <a:pt x="2037" y="447"/>
                    </a:lnTo>
                    <a:lnTo>
                      <a:pt x="2052" y="454"/>
                    </a:lnTo>
                    <a:lnTo>
                      <a:pt x="2064" y="468"/>
                    </a:lnTo>
                    <a:lnTo>
                      <a:pt x="2071" y="487"/>
                    </a:lnTo>
                    <a:lnTo>
                      <a:pt x="2073" y="509"/>
                    </a:lnTo>
                    <a:lnTo>
                      <a:pt x="2068" y="529"/>
                    </a:lnTo>
                    <a:lnTo>
                      <a:pt x="2059" y="545"/>
                    </a:lnTo>
                    <a:lnTo>
                      <a:pt x="2045" y="556"/>
                    </a:lnTo>
                    <a:lnTo>
                      <a:pt x="2054" y="555"/>
                    </a:lnTo>
                    <a:lnTo>
                      <a:pt x="2063" y="557"/>
                    </a:lnTo>
                    <a:lnTo>
                      <a:pt x="2071" y="563"/>
                    </a:lnTo>
                    <a:lnTo>
                      <a:pt x="2076" y="573"/>
                    </a:lnTo>
                    <a:lnTo>
                      <a:pt x="2086" y="557"/>
                    </a:lnTo>
                    <a:lnTo>
                      <a:pt x="2099" y="550"/>
                    </a:lnTo>
                    <a:lnTo>
                      <a:pt x="2114" y="551"/>
                    </a:lnTo>
                    <a:lnTo>
                      <a:pt x="2127" y="560"/>
                    </a:lnTo>
                    <a:lnTo>
                      <a:pt x="2137" y="553"/>
                    </a:lnTo>
                    <a:lnTo>
                      <a:pt x="2148" y="549"/>
                    </a:lnTo>
                    <a:lnTo>
                      <a:pt x="2159" y="547"/>
                    </a:lnTo>
                    <a:lnTo>
                      <a:pt x="2170" y="548"/>
                    </a:lnTo>
                    <a:lnTo>
                      <a:pt x="2190" y="558"/>
                    </a:lnTo>
                    <a:lnTo>
                      <a:pt x="2207" y="577"/>
                    </a:lnTo>
                    <a:lnTo>
                      <a:pt x="2217" y="604"/>
                    </a:lnTo>
                    <a:lnTo>
                      <a:pt x="2219" y="632"/>
                    </a:lnTo>
                    <a:lnTo>
                      <a:pt x="2213" y="660"/>
                    </a:lnTo>
                    <a:lnTo>
                      <a:pt x="2200" y="684"/>
                    </a:lnTo>
                    <a:lnTo>
                      <a:pt x="2209" y="686"/>
                    </a:lnTo>
                    <a:lnTo>
                      <a:pt x="2217" y="691"/>
                    </a:lnTo>
                    <a:lnTo>
                      <a:pt x="2223" y="700"/>
                    </a:lnTo>
                    <a:lnTo>
                      <a:pt x="2227" y="711"/>
                    </a:lnTo>
                    <a:lnTo>
                      <a:pt x="2228" y="722"/>
                    </a:lnTo>
                    <a:lnTo>
                      <a:pt x="2226" y="734"/>
                    </a:lnTo>
                    <a:lnTo>
                      <a:pt x="2221" y="744"/>
                    </a:lnTo>
                    <a:lnTo>
                      <a:pt x="2214" y="751"/>
                    </a:lnTo>
                    <a:lnTo>
                      <a:pt x="2201" y="786"/>
                    </a:lnTo>
                    <a:lnTo>
                      <a:pt x="2180" y="814"/>
                    </a:lnTo>
                    <a:lnTo>
                      <a:pt x="2155" y="832"/>
                    </a:lnTo>
                    <a:lnTo>
                      <a:pt x="2140" y="837"/>
                    </a:lnTo>
                    <a:lnTo>
                      <a:pt x="2125" y="839"/>
                    </a:lnTo>
                    <a:lnTo>
                      <a:pt x="2063" y="845"/>
                    </a:lnTo>
                    <a:lnTo>
                      <a:pt x="2000" y="845"/>
                    </a:lnTo>
                    <a:lnTo>
                      <a:pt x="1937" y="840"/>
                    </a:lnTo>
                    <a:lnTo>
                      <a:pt x="1874" y="830"/>
                    </a:lnTo>
                    <a:lnTo>
                      <a:pt x="1866" y="839"/>
                    </a:lnTo>
                    <a:lnTo>
                      <a:pt x="1856" y="844"/>
                    </a:lnTo>
                    <a:lnTo>
                      <a:pt x="1845" y="844"/>
                    </a:lnTo>
                    <a:lnTo>
                      <a:pt x="1835" y="839"/>
                    </a:lnTo>
                    <a:lnTo>
                      <a:pt x="1827" y="831"/>
                    </a:lnTo>
                    <a:lnTo>
                      <a:pt x="1821" y="819"/>
                    </a:lnTo>
                    <a:lnTo>
                      <a:pt x="1819" y="805"/>
                    </a:lnTo>
                    <a:lnTo>
                      <a:pt x="1820" y="791"/>
                    </a:lnTo>
                    <a:lnTo>
                      <a:pt x="1778" y="794"/>
                    </a:lnTo>
                    <a:lnTo>
                      <a:pt x="1737" y="789"/>
                    </a:lnTo>
                    <a:lnTo>
                      <a:pt x="1696" y="776"/>
                    </a:lnTo>
                    <a:lnTo>
                      <a:pt x="1657" y="757"/>
                    </a:lnTo>
                    <a:lnTo>
                      <a:pt x="1647" y="779"/>
                    </a:lnTo>
                    <a:lnTo>
                      <a:pt x="1639" y="787"/>
                    </a:lnTo>
                    <a:lnTo>
                      <a:pt x="1630" y="792"/>
                    </a:lnTo>
                    <a:lnTo>
                      <a:pt x="1620" y="794"/>
                    </a:lnTo>
                    <a:lnTo>
                      <a:pt x="1610" y="793"/>
                    </a:lnTo>
                    <a:lnTo>
                      <a:pt x="1601" y="788"/>
                    </a:lnTo>
                    <a:lnTo>
                      <a:pt x="1592" y="781"/>
                    </a:lnTo>
                    <a:lnTo>
                      <a:pt x="1516" y="792"/>
                    </a:lnTo>
                    <a:lnTo>
                      <a:pt x="1440" y="793"/>
                    </a:lnTo>
                    <a:lnTo>
                      <a:pt x="1364" y="784"/>
                    </a:lnTo>
                    <a:lnTo>
                      <a:pt x="1289" y="764"/>
                    </a:lnTo>
                    <a:lnTo>
                      <a:pt x="1247" y="775"/>
                    </a:lnTo>
                    <a:lnTo>
                      <a:pt x="1206" y="782"/>
                    </a:lnTo>
                    <a:lnTo>
                      <a:pt x="1164" y="786"/>
                    </a:lnTo>
                    <a:lnTo>
                      <a:pt x="1122" y="788"/>
                    </a:lnTo>
                    <a:lnTo>
                      <a:pt x="1080" y="785"/>
                    </a:lnTo>
                    <a:lnTo>
                      <a:pt x="1039" y="779"/>
                    </a:lnTo>
                    <a:lnTo>
                      <a:pt x="997" y="771"/>
                    </a:lnTo>
                    <a:lnTo>
                      <a:pt x="956" y="759"/>
                    </a:lnTo>
                    <a:lnTo>
                      <a:pt x="922" y="776"/>
                    </a:lnTo>
                    <a:lnTo>
                      <a:pt x="887" y="789"/>
                    </a:lnTo>
                    <a:lnTo>
                      <a:pt x="851" y="797"/>
                    </a:lnTo>
                    <a:lnTo>
                      <a:pt x="815" y="800"/>
                    </a:lnTo>
                    <a:lnTo>
                      <a:pt x="779" y="799"/>
                    </a:lnTo>
                    <a:lnTo>
                      <a:pt x="743" y="794"/>
                    </a:lnTo>
                    <a:lnTo>
                      <a:pt x="707" y="784"/>
                    </a:lnTo>
                    <a:lnTo>
                      <a:pt x="672" y="770"/>
                    </a:lnTo>
                    <a:lnTo>
                      <a:pt x="625" y="783"/>
                    </a:lnTo>
                    <a:lnTo>
                      <a:pt x="577" y="793"/>
                    </a:lnTo>
                    <a:lnTo>
                      <a:pt x="528" y="799"/>
                    </a:lnTo>
                    <a:lnTo>
                      <a:pt x="479" y="802"/>
                    </a:lnTo>
                    <a:lnTo>
                      <a:pt x="431" y="802"/>
                    </a:lnTo>
                    <a:lnTo>
                      <a:pt x="382" y="799"/>
                    </a:lnTo>
                    <a:lnTo>
                      <a:pt x="334" y="791"/>
                    </a:lnTo>
                    <a:lnTo>
                      <a:pt x="285" y="781"/>
                    </a:lnTo>
                    <a:lnTo>
                      <a:pt x="253" y="788"/>
                    </a:lnTo>
                    <a:lnTo>
                      <a:pt x="221" y="792"/>
                    </a:lnTo>
                    <a:lnTo>
                      <a:pt x="189" y="791"/>
                    </a:lnTo>
                    <a:lnTo>
                      <a:pt x="157" y="786"/>
                    </a:lnTo>
                    <a:lnTo>
                      <a:pt x="133" y="803"/>
                    </a:lnTo>
                    <a:lnTo>
                      <a:pt x="107" y="813"/>
                    </a:lnTo>
                    <a:lnTo>
                      <a:pt x="79" y="814"/>
                    </a:lnTo>
                    <a:lnTo>
                      <a:pt x="52" y="806"/>
                    </a:lnTo>
                    <a:lnTo>
                      <a:pt x="46" y="817"/>
                    </a:lnTo>
                    <a:lnTo>
                      <a:pt x="38" y="824"/>
                    </a:lnTo>
                    <a:lnTo>
                      <a:pt x="29" y="827"/>
                    </a:lnTo>
                    <a:lnTo>
                      <a:pt x="18" y="825"/>
                    </a:lnTo>
                    <a:lnTo>
                      <a:pt x="9" y="818"/>
                    </a:lnTo>
                    <a:lnTo>
                      <a:pt x="3" y="807"/>
                    </a:lnTo>
                    <a:lnTo>
                      <a:pt x="0" y="794"/>
                    </a:lnTo>
                    <a:lnTo>
                      <a:pt x="2" y="780"/>
                    </a:lnTo>
                    <a:lnTo>
                      <a:pt x="7" y="768"/>
                    </a:lnTo>
                    <a:lnTo>
                      <a:pt x="15" y="760"/>
                    </a:lnTo>
                    <a:lnTo>
                      <a:pt x="24" y="756"/>
                    </a:lnTo>
                    <a:lnTo>
                      <a:pt x="35" y="757"/>
                    </a:lnTo>
                    <a:lnTo>
                      <a:pt x="22" y="734"/>
                    </a:lnTo>
                    <a:lnTo>
                      <a:pt x="18" y="713"/>
                    </a:lnTo>
                    <a:lnTo>
                      <a:pt x="21" y="693"/>
                    </a:lnTo>
                    <a:lnTo>
                      <a:pt x="29" y="677"/>
                    </a:lnTo>
                    <a:lnTo>
                      <a:pt x="43" y="665"/>
                    </a:lnTo>
                    <a:lnTo>
                      <a:pt x="60" y="658"/>
                    </a:lnTo>
                    <a:lnTo>
                      <a:pt x="81" y="659"/>
                    </a:lnTo>
                    <a:lnTo>
                      <a:pt x="103" y="66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75" name="Freeform 24"/>
              <p:cNvSpPr>
                <a:spLocks/>
              </p:cNvSpPr>
              <p:nvPr/>
            </p:nvSpPr>
            <p:spPr bwMode="auto">
              <a:xfrm>
                <a:off x="2837" y="3471"/>
                <a:ext cx="52" cy="94"/>
              </a:xfrm>
              <a:custGeom>
                <a:avLst/>
                <a:gdLst>
                  <a:gd name="T0" fmla="*/ 0 w 52"/>
                  <a:gd name="T1" fmla="*/ 0 h 94"/>
                  <a:gd name="T2" fmla="*/ 5 w 52"/>
                  <a:gd name="T3" fmla="*/ 22 h 94"/>
                  <a:gd name="T4" fmla="*/ 16 w 52"/>
                  <a:gd name="T5" fmla="*/ 21 h 94"/>
                  <a:gd name="T6" fmla="*/ 26 w 52"/>
                  <a:gd name="T7" fmla="*/ 24 h 94"/>
                  <a:gd name="T8" fmla="*/ 35 w 52"/>
                  <a:gd name="T9" fmla="*/ 31 h 94"/>
                  <a:gd name="T10" fmla="*/ 43 w 52"/>
                  <a:gd name="T11" fmla="*/ 41 h 94"/>
                  <a:gd name="T12" fmla="*/ 48 w 52"/>
                  <a:gd name="T13" fmla="*/ 53 h 94"/>
                  <a:gd name="T14" fmla="*/ 51 w 52"/>
                  <a:gd name="T15" fmla="*/ 66 h 94"/>
                  <a:gd name="T16" fmla="*/ 51 w 52"/>
                  <a:gd name="T17" fmla="*/ 80 h 94"/>
                  <a:gd name="T18" fmla="*/ 48 w 52"/>
                  <a:gd name="T19" fmla="*/ 9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94">
                    <a:moveTo>
                      <a:pt x="0" y="0"/>
                    </a:moveTo>
                    <a:lnTo>
                      <a:pt x="5" y="22"/>
                    </a:lnTo>
                    <a:lnTo>
                      <a:pt x="16" y="21"/>
                    </a:lnTo>
                    <a:lnTo>
                      <a:pt x="26" y="24"/>
                    </a:lnTo>
                    <a:lnTo>
                      <a:pt x="35" y="31"/>
                    </a:lnTo>
                    <a:lnTo>
                      <a:pt x="43" y="41"/>
                    </a:lnTo>
                    <a:lnTo>
                      <a:pt x="48" y="53"/>
                    </a:lnTo>
                    <a:lnTo>
                      <a:pt x="51" y="66"/>
                    </a:lnTo>
                    <a:lnTo>
                      <a:pt x="51" y="80"/>
                    </a:lnTo>
                    <a:lnTo>
                      <a:pt x="48" y="9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76" name="Freeform 25"/>
              <p:cNvSpPr>
                <a:spLocks/>
              </p:cNvSpPr>
              <p:nvPr/>
            </p:nvSpPr>
            <p:spPr bwMode="auto">
              <a:xfrm>
                <a:off x="2899" y="3606"/>
                <a:ext cx="18" cy="80"/>
              </a:xfrm>
              <a:custGeom>
                <a:avLst/>
                <a:gdLst>
                  <a:gd name="T0" fmla="*/ 3 w 18"/>
                  <a:gd name="T1" fmla="*/ 0 h 80"/>
                  <a:gd name="T2" fmla="*/ 14 w 18"/>
                  <a:gd name="T3" fmla="*/ 19 h 80"/>
                  <a:gd name="T4" fmla="*/ 17 w 18"/>
                  <a:gd name="T5" fmla="*/ 41 h 80"/>
                  <a:gd name="T6" fmla="*/ 12 w 18"/>
                  <a:gd name="T7" fmla="*/ 62 h 80"/>
                  <a:gd name="T8" fmla="*/ 0 w 18"/>
                  <a:gd name="T9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0">
                    <a:moveTo>
                      <a:pt x="3" y="0"/>
                    </a:moveTo>
                    <a:lnTo>
                      <a:pt x="14" y="19"/>
                    </a:lnTo>
                    <a:lnTo>
                      <a:pt x="17" y="41"/>
                    </a:lnTo>
                    <a:lnTo>
                      <a:pt x="12" y="62"/>
                    </a:lnTo>
                    <a:lnTo>
                      <a:pt x="0" y="79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77" name="Freeform 26"/>
              <p:cNvSpPr>
                <a:spLocks/>
              </p:cNvSpPr>
              <p:nvPr/>
            </p:nvSpPr>
            <p:spPr bwMode="auto">
              <a:xfrm>
                <a:off x="3815" y="3807"/>
                <a:ext cx="76" cy="213"/>
              </a:xfrm>
              <a:custGeom>
                <a:avLst/>
                <a:gdLst>
                  <a:gd name="T0" fmla="*/ 0 w 76"/>
                  <a:gd name="T1" fmla="*/ 0 h 213"/>
                  <a:gd name="T2" fmla="*/ 17 w 76"/>
                  <a:gd name="T3" fmla="*/ 4 h 213"/>
                  <a:gd name="T4" fmla="*/ 30 w 76"/>
                  <a:gd name="T5" fmla="*/ 18 h 213"/>
                  <a:gd name="T6" fmla="*/ 37 w 76"/>
                  <a:gd name="T7" fmla="*/ 37 h 213"/>
                  <a:gd name="T8" fmla="*/ 38 w 76"/>
                  <a:gd name="T9" fmla="*/ 60 h 213"/>
                  <a:gd name="T10" fmla="*/ 51 w 76"/>
                  <a:gd name="T11" fmla="*/ 63 h 213"/>
                  <a:gd name="T12" fmla="*/ 62 w 76"/>
                  <a:gd name="T13" fmla="*/ 72 h 213"/>
                  <a:gd name="T14" fmla="*/ 70 w 76"/>
                  <a:gd name="T15" fmla="*/ 85 h 213"/>
                  <a:gd name="T16" fmla="*/ 75 w 76"/>
                  <a:gd name="T17" fmla="*/ 101 h 213"/>
                  <a:gd name="T18" fmla="*/ 75 w 76"/>
                  <a:gd name="T19" fmla="*/ 119 h 213"/>
                  <a:gd name="T20" fmla="*/ 70 w 76"/>
                  <a:gd name="T21" fmla="*/ 134 h 213"/>
                  <a:gd name="T22" fmla="*/ 62 w 76"/>
                  <a:gd name="T23" fmla="*/ 147 h 213"/>
                  <a:gd name="T24" fmla="*/ 51 w 76"/>
                  <a:gd name="T25" fmla="*/ 156 h 213"/>
                  <a:gd name="T26" fmla="*/ 58 w 76"/>
                  <a:gd name="T27" fmla="*/ 168 h 213"/>
                  <a:gd name="T28" fmla="*/ 63 w 76"/>
                  <a:gd name="T29" fmla="*/ 182 h 213"/>
                  <a:gd name="T30" fmla="*/ 65 w 76"/>
                  <a:gd name="T31" fmla="*/ 197 h 213"/>
                  <a:gd name="T32" fmla="*/ 63 w 76"/>
                  <a:gd name="T33" fmla="*/ 2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213">
                    <a:moveTo>
                      <a:pt x="0" y="0"/>
                    </a:moveTo>
                    <a:lnTo>
                      <a:pt x="17" y="4"/>
                    </a:lnTo>
                    <a:lnTo>
                      <a:pt x="30" y="18"/>
                    </a:lnTo>
                    <a:lnTo>
                      <a:pt x="37" y="37"/>
                    </a:lnTo>
                    <a:lnTo>
                      <a:pt x="38" y="60"/>
                    </a:lnTo>
                    <a:lnTo>
                      <a:pt x="51" y="63"/>
                    </a:lnTo>
                    <a:lnTo>
                      <a:pt x="62" y="72"/>
                    </a:lnTo>
                    <a:lnTo>
                      <a:pt x="70" y="85"/>
                    </a:lnTo>
                    <a:lnTo>
                      <a:pt x="75" y="101"/>
                    </a:lnTo>
                    <a:lnTo>
                      <a:pt x="75" y="119"/>
                    </a:lnTo>
                    <a:lnTo>
                      <a:pt x="70" y="134"/>
                    </a:lnTo>
                    <a:lnTo>
                      <a:pt x="62" y="147"/>
                    </a:lnTo>
                    <a:lnTo>
                      <a:pt x="51" y="156"/>
                    </a:lnTo>
                    <a:lnTo>
                      <a:pt x="58" y="168"/>
                    </a:lnTo>
                    <a:lnTo>
                      <a:pt x="63" y="182"/>
                    </a:lnTo>
                    <a:lnTo>
                      <a:pt x="65" y="197"/>
                    </a:lnTo>
                    <a:lnTo>
                      <a:pt x="63" y="212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78" name="Freeform 27"/>
              <p:cNvSpPr>
                <a:spLocks/>
              </p:cNvSpPr>
              <p:nvPr/>
            </p:nvSpPr>
            <p:spPr bwMode="auto">
              <a:xfrm>
                <a:off x="3901" y="3703"/>
                <a:ext cx="56" cy="94"/>
              </a:xfrm>
              <a:custGeom>
                <a:avLst/>
                <a:gdLst>
                  <a:gd name="T0" fmla="*/ 0 w 56"/>
                  <a:gd name="T1" fmla="*/ 0 h 94"/>
                  <a:gd name="T2" fmla="*/ 12 w 56"/>
                  <a:gd name="T3" fmla="*/ 4 h 94"/>
                  <a:gd name="T4" fmla="*/ 21 w 56"/>
                  <a:gd name="T5" fmla="*/ 15 h 94"/>
                  <a:gd name="T6" fmla="*/ 25 w 56"/>
                  <a:gd name="T7" fmla="*/ 29 h 94"/>
                  <a:gd name="T8" fmla="*/ 24 w 56"/>
                  <a:gd name="T9" fmla="*/ 45 h 94"/>
                  <a:gd name="T10" fmla="*/ 31 w 56"/>
                  <a:gd name="T11" fmla="*/ 43 h 94"/>
                  <a:gd name="T12" fmla="*/ 39 w 56"/>
                  <a:gd name="T13" fmla="*/ 44 h 94"/>
                  <a:gd name="T14" fmla="*/ 46 w 56"/>
                  <a:gd name="T15" fmla="*/ 48 h 94"/>
                  <a:gd name="T16" fmla="*/ 51 w 56"/>
                  <a:gd name="T17" fmla="*/ 55 h 94"/>
                  <a:gd name="T18" fmla="*/ 55 w 56"/>
                  <a:gd name="T19" fmla="*/ 74 h 94"/>
                  <a:gd name="T20" fmla="*/ 53 w 56"/>
                  <a:gd name="T21" fmla="*/ 84 h 94"/>
                  <a:gd name="T22" fmla="*/ 48 w 56"/>
                  <a:gd name="T23" fmla="*/ 9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" h="94">
                    <a:moveTo>
                      <a:pt x="0" y="0"/>
                    </a:moveTo>
                    <a:lnTo>
                      <a:pt x="12" y="4"/>
                    </a:lnTo>
                    <a:lnTo>
                      <a:pt x="21" y="15"/>
                    </a:lnTo>
                    <a:lnTo>
                      <a:pt x="25" y="29"/>
                    </a:lnTo>
                    <a:lnTo>
                      <a:pt x="24" y="45"/>
                    </a:lnTo>
                    <a:lnTo>
                      <a:pt x="31" y="43"/>
                    </a:lnTo>
                    <a:lnTo>
                      <a:pt x="39" y="44"/>
                    </a:lnTo>
                    <a:lnTo>
                      <a:pt x="46" y="48"/>
                    </a:lnTo>
                    <a:lnTo>
                      <a:pt x="51" y="55"/>
                    </a:lnTo>
                    <a:lnTo>
                      <a:pt x="55" y="74"/>
                    </a:lnTo>
                    <a:lnTo>
                      <a:pt x="53" y="84"/>
                    </a:lnTo>
                    <a:lnTo>
                      <a:pt x="48" y="93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79" name="Line 28"/>
              <p:cNvSpPr>
                <a:spLocks noChangeShapeType="1"/>
              </p:cNvSpPr>
              <p:nvPr/>
            </p:nvSpPr>
            <p:spPr bwMode="auto">
              <a:xfrm flipH="1">
                <a:off x="4036" y="4049"/>
                <a:ext cx="33" cy="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280" name="Freeform 29"/>
              <p:cNvSpPr>
                <a:spLocks/>
              </p:cNvSpPr>
              <p:nvPr/>
            </p:nvSpPr>
            <p:spPr bwMode="auto">
              <a:xfrm>
                <a:off x="4273" y="4061"/>
                <a:ext cx="74" cy="42"/>
              </a:xfrm>
              <a:custGeom>
                <a:avLst/>
                <a:gdLst>
                  <a:gd name="T0" fmla="*/ 73 w 74"/>
                  <a:gd name="T1" fmla="*/ 41 h 42"/>
                  <a:gd name="T2" fmla="*/ 53 w 74"/>
                  <a:gd name="T3" fmla="*/ 39 h 42"/>
                  <a:gd name="T4" fmla="*/ 33 w 74"/>
                  <a:gd name="T5" fmla="*/ 32 h 42"/>
                  <a:gd name="T6" fmla="*/ 15 w 74"/>
                  <a:gd name="T7" fmla="*/ 18 h 42"/>
                  <a:gd name="T8" fmla="*/ 0 w 74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42">
                    <a:moveTo>
                      <a:pt x="73" y="41"/>
                    </a:moveTo>
                    <a:lnTo>
                      <a:pt x="53" y="39"/>
                    </a:lnTo>
                    <a:lnTo>
                      <a:pt x="33" y="32"/>
                    </a:lnTo>
                    <a:lnTo>
                      <a:pt x="15" y="18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81" name="Line 30"/>
              <p:cNvSpPr>
                <a:spLocks noChangeShapeType="1"/>
              </p:cNvSpPr>
              <p:nvPr/>
            </p:nvSpPr>
            <p:spPr bwMode="auto">
              <a:xfrm flipH="1" flipV="1">
                <a:off x="3079" y="3995"/>
                <a:ext cx="134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700" b="0"/>
              </a:p>
            </p:txBody>
          </p:sp>
          <p:sp>
            <p:nvSpPr>
              <p:cNvPr id="282" name="Freeform 31"/>
              <p:cNvSpPr>
                <a:spLocks/>
              </p:cNvSpPr>
              <p:nvPr/>
            </p:nvSpPr>
            <p:spPr bwMode="auto">
              <a:xfrm>
                <a:off x="2833" y="3992"/>
                <a:ext cx="137" cy="13"/>
              </a:xfrm>
              <a:custGeom>
                <a:avLst/>
                <a:gdLst>
                  <a:gd name="T0" fmla="*/ 136 w 137"/>
                  <a:gd name="T1" fmla="*/ 4 h 13"/>
                  <a:gd name="T2" fmla="*/ 102 w 137"/>
                  <a:gd name="T3" fmla="*/ 11 h 13"/>
                  <a:gd name="T4" fmla="*/ 68 w 137"/>
                  <a:gd name="T5" fmla="*/ 12 h 13"/>
                  <a:gd name="T6" fmla="*/ 34 w 137"/>
                  <a:gd name="T7" fmla="*/ 8 h 13"/>
                  <a:gd name="T8" fmla="*/ 0 w 137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">
                    <a:moveTo>
                      <a:pt x="136" y="4"/>
                    </a:moveTo>
                    <a:lnTo>
                      <a:pt x="102" y="11"/>
                    </a:lnTo>
                    <a:lnTo>
                      <a:pt x="68" y="12"/>
                    </a:lnTo>
                    <a:lnTo>
                      <a:pt x="34" y="8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83" name="Freeform 32"/>
              <p:cNvSpPr>
                <a:spLocks/>
              </p:cNvSpPr>
              <p:nvPr/>
            </p:nvSpPr>
            <p:spPr bwMode="auto">
              <a:xfrm>
                <a:off x="2894" y="4003"/>
                <a:ext cx="35" cy="30"/>
              </a:xfrm>
              <a:custGeom>
                <a:avLst/>
                <a:gdLst>
                  <a:gd name="T0" fmla="*/ 34 w 35"/>
                  <a:gd name="T1" fmla="*/ 0 h 30"/>
                  <a:gd name="T2" fmla="*/ 28 w 35"/>
                  <a:gd name="T3" fmla="*/ 13 h 30"/>
                  <a:gd name="T4" fmla="*/ 20 w 35"/>
                  <a:gd name="T5" fmla="*/ 22 h 30"/>
                  <a:gd name="T6" fmla="*/ 10 w 35"/>
                  <a:gd name="T7" fmla="*/ 27 h 30"/>
                  <a:gd name="T8" fmla="*/ 0 w 35"/>
                  <a:gd name="T9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0">
                    <a:moveTo>
                      <a:pt x="34" y="0"/>
                    </a:moveTo>
                    <a:lnTo>
                      <a:pt x="28" y="13"/>
                    </a:lnTo>
                    <a:lnTo>
                      <a:pt x="20" y="22"/>
                    </a:lnTo>
                    <a:lnTo>
                      <a:pt x="10" y="27"/>
                    </a:lnTo>
                    <a:lnTo>
                      <a:pt x="0" y="29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  <p:sp>
            <p:nvSpPr>
              <p:cNvPr id="284" name="Freeform 33"/>
              <p:cNvSpPr>
                <a:spLocks/>
              </p:cNvSpPr>
              <p:nvPr/>
            </p:nvSpPr>
            <p:spPr bwMode="auto">
              <a:xfrm>
                <a:off x="2430" y="3878"/>
                <a:ext cx="77" cy="166"/>
              </a:xfrm>
              <a:custGeom>
                <a:avLst/>
                <a:gdLst>
                  <a:gd name="T0" fmla="*/ 76 w 77"/>
                  <a:gd name="T1" fmla="*/ 165 h 166"/>
                  <a:gd name="T2" fmla="*/ 64 w 77"/>
                  <a:gd name="T3" fmla="*/ 160 h 166"/>
                  <a:gd name="T4" fmla="*/ 56 w 77"/>
                  <a:gd name="T5" fmla="*/ 152 h 166"/>
                  <a:gd name="T6" fmla="*/ 50 w 77"/>
                  <a:gd name="T7" fmla="*/ 141 h 166"/>
                  <a:gd name="T8" fmla="*/ 47 w 77"/>
                  <a:gd name="T9" fmla="*/ 129 h 166"/>
                  <a:gd name="T10" fmla="*/ 47 w 77"/>
                  <a:gd name="T11" fmla="*/ 115 h 166"/>
                  <a:gd name="T12" fmla="*/ 49 w 77"/>
                  <a:gd name="T13" fmla="*/ 102 h 166"/>
                  <a:gd name="T14" fmla="*/ 61 w 77"/>
                  <a:gd name="T15" fmla="*/ 78 h 166"/>
                  <a:gd name="T16" fmla="*/ 50 w 77"/>
                  <a:gd name="T17" fmla="*/ 71 h 166"/>
                  <a:gd name="T18" fmla="*/ 44 w 77"/>
                  <a:gd name="T19" fmla="*/ 59 h 166"/>
                  <a:gd name="T20" fmla="*/ 41 w 77"/>
                  <a:gd name="T21" fmla="*/ 45 h 166"/>
                  <a:gd name="T22" fmla="*/ 44 w 77"/>
                  <a:gd name="T23" fmla="*/ 30 h 166"/>
                  <a:gd name="T24" fmla="*/ 31 w 77"/>
                  <a:gd name="T25" fmla="*/ 28 h 166"/>
                  <a:gd name="T26" fmla="*/ 19 w 77"/>
                  <a:gd name="T27" fmla="*/ 21 h 166"/>
                  <a:gd name="T28" fmla="*/ 9 w 77"/>
                  <a:gd name="T29" fmla="*/ 12 h 166"/>
                  <a:gd name="T30" fmla="*/ 0 w 77"/>
                  <a:gd name="T31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7" h="166">
                    <a:moveTo>
                      <a:pt x="76" y="165"/>
                    </a:moveTo>
                    <a:lnTo>
                      <a:pt x="64" y="160"/>
                    </a:lnTo>
                    <a:lnTo>
                      <a:pt x="56" y="152"/>
                    </a:lnTo>
                    <a:lnTo>
                      <a:pt x="50" y="141"/>
                    </a:lnTo>
                    <a:lnTo>
                      <a:pt x="47" y="129"/>
                    </a:lnTo>
                    <a:lnTo>
                      <a:pt x="47" y="115"/>
                    </a:lnTo>
                    <a:lnTo>
                      <a:pt x="49" y="102"/>
                    </a:lnTo>
                    <a:lnTo>
                      <a:pt x="61" y="78"/>
                    </a:lnTo>
                    <a:lnTo>
                      <a:pt x="50" y="71"/>
                    </a:lnTo>
                    <a:lnTo>
                      <a:pt x="44" y="59"/>
                    </a:lnTo>
                    <a:lnTo>
                      <a:pt x="41" y="45"/>
                    </a:lnTo>
                    <a:lnTo>
                      <a:pt x="44" y="30"/>
                    </a:lnTo>
                    <a:lnTo>
                      <a:pt x="31" y="28"/>
                    </a:lnTo>
                    <a:lnTo>
                      <a:pt x="19" y="21"/>
                    </a:lnTo>
                    <a:lnTo>
                      <a:pt x="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700" b="0"/>
              </a:p>
            </p:txBody>
          </p:sp>
        </p:grpSp>
      </p:grpSp>
      <p:pic>
        <p:nvPicPr>
          <p:cNvPr id="20" name="Picture 19" descr="A picture containing sign, cup, clock, room&#10;&#10;Description automatically generated">
            <a:extLst>
              <a:ext uri="{FF2B5EF4-FFF2-40B4-BE49-F238E27FC236}">
                <a16:creationId xmlns:a16="http://schemas.microsoft.com/office/drawing/2014/main" id="{7C41ADE0-E09C-476A-ADF7-0CBFAFC794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83" y="1444490"/>
            <a:ext cx="1143532" cy="4792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09FD54-F434-4495-B750-96D30481C056}"/>
              </a:ext>
            </a:extLst>
          </p:cNvPr>
          <p:cNvSpPr txBox="1"/>
          <p:nvPr/>
        </p:nvSpPr>
        <p:spPr>
          <a:xfrm>
            <a:off x="309212" y="2211930"/>
            <a:ext cx="1293880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>
                <a:solidFill>
                  <a:srgbClr val="0070C0"/>
                </a:solidFill>
              </a:rPr>
              <a:t>Origins of </a:t>
            </a:r>
          </a:p>
          <a:p>
            <a:pPr algn="ctr"/>
            <a:r>
              <a:rPr lang="en-US" sz="1400">
                <a:solidFill>
                  <a:srgbClr val="0070C0"/>
                </a:solidFill>
              </a:rPr>
              <a:t>Visual Flight </a:t>
            </a:r>
            <a:br>
              <a:rPr lang="en-US" sz="1400">
                <a:solidFill>
                  <a:srgbClr val="0070C0"/>
                </a:solidFill>
              </a:rPr>
            </a:br>
            <a:r>
              <a:rPr lang="en-US" sz="1400">
                <a:solidFill>
                  <a:srgbClr val="0070C0"/>
                </a:solidFill>
              </a:rPr>
              <a:t>Rules (VFR)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02861AC-060E-4E09-B9AB-08A6B5334EE5}"/>
              </a:ext>
            </a:extLst>
          </p:cNvPr>
          <p:cNvSpPr txBox="1"/>
          <p:nvPr/>
        </p:nvSpPr>
        <p:spPr>
          <a:xfrm>
            <a:off x="7507709" y="1815661"/>
            <a:ext cx="1694695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>
                <a:solidFill>
                  <a:srgbClr val="0070C0"/>
                </a:solidFill>
              </a:rPr>
              <a:t>Origins of </a:t>
            </a:r>
          </a:p>
          <a:p>
            <a:pPr algn="ctr"/>
            <a:r>
              <a:rPr lang="en-US" sz="1400">
                <a:solidFill>
                  <a:srgbClr val="0070C0"/>
                </a:solidFill>
              </a:rPr>
              <a:t>Instrument Flight </a:t>
            </a:r>
            <a:br>
              <a:rPr lang="en-US" sz="1400">
                <a:solidFill>
                  <a:srgbClr val="0070C0"/>
                </a:solidFill>
              </a:rPr>
            </a:br>
            <a:r>
              <a:rPr lang="en-US" sz="1400">
                <a:solidFill>
                  <a:srgbClr val="0070C0"/>
                </a:solidFill>
              </a:rPr>
              <a:t>Rules (IFR)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DF63D92-F011-443B-9E20-F99674561B72}"/>
              </a:ext>
            </a:extLst>
          </p:cNvPr>
          <p:cNvGrpSpPr/>
          <p:nvPr/>
        </p:nvGrpSpPr>
        <p:grpSpPr>
          <a:xfrm>
            <a:off x="6877186" y="2721834"/>
            <a:ext cx="2613635" cy="1191493"/>
            <a:chOff x="8426806" y="2542368"/>
            <a:chExt cx="3298308" cy="1503619"/>
          </a:xfrm>
        </p:grpSpPr>
        <p:grpSp>
          <p:nvGrpSpPr>
            <p:cNvPr id="242" name="Group 241"/>
            <p:cNvGrpSpPr/>
            <p:nvPr/>
          </p:nvGrpSpPr>
          <p:grpSpPr>
            <a:xfrm>
              <a:off x="8426806" y="2938993"/>
              <a:ext cx="3033410" cy="1106994"/>
              <a:chOff x="9092667" y="2806671"/>
              <a:chExt cx="3308625" cy="1207429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10787301" y="3000732"/>
                <a:ext cx="1613991" cy="5930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/>
                  <a:t> Procedural Separation</a:t>
                </a:r>
              </a:p>
            </p:txBody>
          </p:sp>
          <p:grpSp>
            <p:nvGrpSpPr>
              <p:cNvPr id="102" name="Group 101"/>
              <p:cNvGrpSpPr/>
              <p:nvPr/>
            </p:nvGrpSpPr>
            <p:grpSpPr>
              <a:xfrm>
                <a:off x="9092667" y="2806671"/>
                <a:ext cx="2022553" cy="1207429"/>
                <a:chOff x="4997198" y="4164136"/>
                <a:chExt cx="1406431" cy="839615"/>
              </a:xfrm>
            </p:grpSpPr>
            <p:cxnSp>
              <p:nvCxnSpPr>
                <p:cNvPr id="105" name="Straight Connector 104"/>
                <p:cNvCxnSpPr/>
                <p:nvPr/>
              </p:nvCxnSpPr>
              <p:spPr>
                <a:xfrm>
                  <a:off x="4997198" y="4376255"/>
                  <a:ext cx="112728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>
                <a:xfrm flipV="1">
                  <a:off x="5303698" y="4164136"/>
                  <a:ext cx="477632" cy="75773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07" name="Picture 2" descr="C:\Users\dwing\Documents\Downloads\air_plane_airport_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/>
                </a:stretch>
              </p:blipFill>
              <p:spPr bwMode="auto">
                <a:xfrm rot="5400000">
                  <a:off x="5571601" y="4302940"/>
                  <a:ext cx="152400" cy="1524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08" name="Picture 2" descr="C:\Users\dwing\Documents\Downloads\air_plane_airport_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/>
                </a:stretch>
              </p:blipFill>
              <p:spPr bwMode="auto">
                <a:xfrm rot="1912380">
                  <a:off x="5371748" y="4636487"/>
                  <a:ext cx="152400" cy="152400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117" name="Straight Arrow Connector 116"/>
                <p:cNvCxnSpPr/>
                <p:nvPr/>
              </p:nvCxnSpPr>
              <p:spPr>
                <a:xfrm flipH="1">
                  <a:off x="5520482" y="4449571"/>
                  <a:ext cx="165412" cy="274376"/>
                </a:xfrm>
                <a:prstGeom prst="straightConnector1">
                  <a:avLst/>
                </a:prstGeom>
                <a:ln>
                  <a:solidFill>
                    <a:srgbClr val="00B050"/>
                  </a:solidFill>
                  <a:headEnd type="diamond" w="med" len="med"/>
                  <a:tailEnd type="diamond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Rectangle 1"/>
                <p:cNvSpPr>
                  <a:spLocks noChangeArrowheads="1"/>
                </p:cNvSpPr>
                <p:nvPr/>
              </p:nvSpPr>
              <p:spPr bwMode="auto">
                <a:xfrm>
                  <a:off x="5557995" y="4517680"/>
                  <a:ext cx="845634" cy="4860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uLnTx/>
                      <a:uFillTx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10 minutes or </a:t>
                  </a:r>
                  <a:br>
                    <a:rPr kumimoji="0" lang="en-US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uLnTx/>
                      <a:uFillTx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</a:br>
                  <a:r>
                    <a:rPr kumimoji="0" lang="en-US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uLnTx/>
                      <a:uFillTx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different altitudes</a:t>
                  </a:r>
                  <a:endPara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10994C1-202E-4DA3-883C-8F56952487EF}"/>
                </a:ext>
              </a:extLst>
            </p:cNvPr>
            <p:cNvSpPr/>
            <p:nvPr/>
          </p:nvSpPr>
          <p:spPr>
            <a:xfrm>
              <a:off x="9588496" y="2542368"/>
              <a:ext cx="2136618" cy="5437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100"/>
                <a:t>Airway Traffic Control </a:t>
              </a:r>
              <a:br>
                <a:rPr lang="en-US" sz="1100"/>
              </a:br>
              <a:r>
                <a:rPr lang="en-US" sz="1100"/>
                <a:t>(ATC)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B2E0F5B-1EEB-4C2A-8308-2B0D89E46A42}"/>
              </a:ext>
            </a:extLst>
          </p:cNvPr>
          <p:cNvGrpSpPr/>
          <p:nvPr/>
        </p:nvGrpSpPr>
        <p:grpSpPr>
          <a:xfrm>
            <a:off x="1301116" y="3212265"/>
            <a:ext cx="1895161" cy="1185546"/>
            <a:chOff x="1152351" y="2550735"/>
            <a:chExt cx="1895161" cy="1185546"/>
          </a:xfrm>
        </p:grpSpPr>
        <p:pic>
          <p:nvPicPr>
            <p:cNvPr id="147" name="Picture 3" descr="C:\Users\dwing\Documents\Briefings and demos\2011\2011-09 ATIO\dsr_nexrad_warp.jpg"/>
            <p:cNvPicPr>
              <a:picLocks noChangeAspect="1" noChangeArrowheads="1"/>
            </p:cNvPicPr>
            <p:nvPr/>
          </p:nvPicPr>
          <p:blipFill>
            <a:blip r:embed="rId11" cstate="print">
              <a:lum bright="10000" contrast="20000"/>
            </a:blip>
            <a:srcRect l="38748"/>
            <a:stretch>
              <a:fillRect/>
            </a:stretch>
          </p:blipFill>
          <p:spPr bwMode="auto">
            <a:xfrm>
              <a:off x="2082646" y="2821313"/>
              <a:ext cx="800626" cy="914968"/>
            </a:xfrm>
            <a:prstGeom prst="rect">
              <a:avLst/>
            </a:prstGeom>
            <a:noFill/>
          </p:spPr>
        </p:pic>
        <p:sp>
          <p:nvSpPr>
            <p:cNvPr id="148" name="Rectangle 147"/>
            <p:cNvSpPr/>
            <p:nvPr/>
          </p:nvSpPr>
          <p:spPr>
            <a:xfrm>
              <a:off x="1152351" y="2550735"/>
              <a:ext cx="1895161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/>
                <a:t>Radar Separation</a:t>
              </a:r>
            </a:p>
          </p:txBody>
        </p:sp>
        <p:pic>
          <p:nvPicPr>
            <p:cNvPr id="243" name="Picture 242">
              <a:extLst>
                <a:ext uri="{FF2B5EF4-FFF2-40B4-BE49-F238E27FC236}">
                  <a16:creationId xmlns:a16="http://schemas.microsoft.com/office/drawing/2014/main" id="{E73DEED7-9C8C-4E6F-A905-743784BBA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5890" y="2816510"/>
              <a:ext cx="759834" cy="91496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AD11B7D-A98E-4A2A-8892-5F8D834D9285}"/>
              </a:ext>
            </a:extLst>
          </p:cNvPr>
          <p:cNvGrpSpPr/>
          <p:nvPr/>
        </p:nvGrpSpPr>
        <p:grpSpPr>
          <a:xfrm>
            <a:off x="1649975" y="2234412"/>
            <a:ext cx="1298688" cy="629751"/>
            <a:chOff x="9626635" y="1120562"/>
            <a:chExt cx="1298688" cy="629751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5059C151-B944-4836-B5FB-EE19B1C5E994}"/>
                </a:ext>
              </a:extLst>
            </p:cNvPr>
            <p:cNvSpPr/>
            <p:nvPr/>
          </p:nvSpPr>
          <p:spPr bwMode="auto">
            <a:xfrm>
              <a:off x="9626635" y="1120562"/>
              <a:ext cx="1298688" cy="6297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noAutofit/>
            </a:bodyPr>
            <a:lstStyle/>
            <a:p>
              <a:endParaRPr lang="en-US" sz="1600" i="1">
                <a:solidFill>
                  <a:srgbClr val="0070C0"/>
                </a:solidFill>
                <a:latin typeface="Arial" pitchFamily="-109" charset="0"/>
                <a:ea typeface="ＭＳ Ｐゴシック" pitchFamily="-109" charset="-128"/>
              </a:endParaRPr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D4AE0B7-D539-4011-BBDD-6468064A9AB4}"/>
                </a:ext>
              </a:extLst>
            </p:cNvPr>
            <p:cNvGrpSpPr/>
            <p:nvPr/>
          </p:nvGrpSpPr>
          <p:grpSpPr>
            <a:xfrm>
              <a:off x="9653916" y="1215306"/>
              <a:ext cx="1138971" cy="500137"/>
              <a:chOff x="7923260" y="4930031"/>
              <a:chExt cx="1138971" cy="500137"/>
            </a:xfrm>
          </p:grpSpPr>
          <p:grpSp>
            <p:nvGrpSpPr>
              <p:cNvPr id="269" name="Group 268">
                <a:extLst>
                  <a:ext uri="{FF2B5EF4-FFF2-40B4-BE49-F238E27FC236}">
                    <a16:creationId xmlns:a16="http://schemas.microsoft.com/office/drawing/2014/main" id="{87D8EBE8-FA7A-4213-83F4-EA746C5D9EF4}"/>
                  </a:ext>
                </a:extLst>
              </p:cNvPr>
              <p:cNvGrpSpPr/>
              <p:nvPr/>
            </p:nvGrpSpPr>
            <p:grpSpPr>
              <a:xfrm>
                <a:off x="8808867" y="4930566"/>
                <a:ext cx="253364" cy="444546"/>
                <a:chOff x="10916027" y="1717089"/>
                <a:chExt cx="354341" cy="621717"/>
              </a:xfrm>
            </p:grpSpPr>
            <p:pic>
              <p:nvPicPr>
                <p:cNvPr id="271" name="Graphic 270" descr="Checkmark">
                  <a:extLst>
                    <a:ext uri="{FF2B5EF4-FFF2-40B4-BE49-F238E27FC236}">
                      <a16:creationId xmlns:a16="http://schemas.microsoft.com/office/drawing/2014/main" id="{DDF3AEA0-BD7C-410A-A26F-B9E28BCABA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916027" y="1717089"/>
                  <a:ext cx="354341" cy="354341"/>
                </a:xfrm>
                <a:prstGeom prst="rect">
                  <a:avLst/>
                </a:prstGeom>
              </p:spPr>
            </p:pic>
            <p:grpSp>
              <p:nvGrpSpPr>
                <p:cNvPr id="273" name="Group 272">
                  <a:extLst>
                    <a:ext uri="{FF2B5EF4-FFF2-40B4-BE49-F238E27FC236}">
                      <a16:creationId xmlns:a16="http://schemas.microsoft.com/office/drawing/2014/main" id="{0536AC88-FAE1-4A90-9764-7BAF859B2A65}"/>
                    </a:ext>
                  </a:extLst>
                </p:cNvPr>
                <p:cNvGrpSpPr/>
                <p:nvPr/>
              </p:nvGrpSpPr>
              <p:grpSpPr>
                <a:xfrm>
                  <a:off x="10974124" y="2099855"/>
                  <a:ext cx="238949" cy="238951"/>
                  <a:chOff x="9915091" y="2642756"/>
                  <a:chExt cx="238949" cy="238951"/>
                </a:xfrm>
              </p:grpSpPr>
              <p:cxnSp>
                <p:nvCxnSpPr>
                  <p:cNvPr id="286" name="Straight Connector 285">
                    <a:extLst>
                      <a:ext uri="{FF2B5EF4-FFF2-40B4-BE49-F238E27FC236}">
                        <a16:creationId xmlns:a16="http://schemas.microsoft.com/office/drawing/2014/main" id="{49320A6C-3CF1-4DC2-AB47-79FDB6AFC32E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9915091" y="2642757"/>
                    <a:ext cx="238949" cy="238950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7" name="Straight Connector 286">
                    <a:extLst>
                      <a:ext uri="{FF2B5EF4-FFF2-40B4-BE49-F238E27FC236}">
                        <a16:creationId xmlns:a16="http://schemas.microsoft.com/office/drawing/2014/main" id="{01EFC801-085B-4564-8E30-895FF1E73CE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9915091" y="2642756"/>
                    <a:ext cx="238949" cy="238950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5180557E-D95A-499D-B995-671233A9E8C4}"/>
                  </a:ext>
                </a:extLst>
              </p:cNvPr>
              <p:cNvSpPr/>
              <p:nvPr/>
            </p:nvSpPr>
            <p:spPr>
              <a:xfrm>
                <a:off x="7923260" y="4930031"/>
                <a:ext cx="896399" cy="500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1200"/>
                  <a:t>Flexibility</a:t>
                </a:r>
              </a:p>
              <a:p>
                <a:pPr algn="ctr">
                  <a:spcAft>
                    <a:spcPts val="300"/>
                  </a:spcAft>
                </a:pPr>
                <a:r>
                  <a:rPr lang="en-US" sz="1200"/>
                  <a:t>Access</a:t>
                </a:r>
              </a:p>
            </p:txBody>
          </p:sp>
        </p:grp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D1CBBBFD-7D4E-4675-A263-A522DF5E9233}"/>
              </a:ext>
            </a:extLst>
          </p:cNvPr>
          <p:cNvGrpSpPr/>
          <p:nvPr/>
        </p:nvGrpSpPr>
        <p:grpSpPr>
          <a:xfrm>
            <a:off x="9476616" y="1834607"/>
            <a:ext cx="1298688" cy="629751"/>
            <a:chOff x="9626635" y="1120562"/>
            <a:chExt cx="1298688" cy="629751"/>
          </a:xfrm>
        </p:grpSpPr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0F3FB4B1-108B-4B37-9EC0-C3110FBBB764}"/>
                </a:ext>
              </a:extLst>
            </p:cNvPr>
            <p:cNvSpPr/>
            <p:nvPr/>
          </p:nvSpPr>
          <p:spPr bwMode="auto">
            <a:xfrm>
              <a:off x="9626635" y="1120562"/>
              <a:ext cx="1298688" cy="6297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noAutofit/>
            </a:bodyPr>
            <a:lstStyle/>
            <a:p>
              <a:endParaRPr lang="en-US" sz="1600" i="1">
                <a:solidFill>
                  <a:srgbClr val="0070C0"/>
                </a:solidFill>
                <a:latin typeface="Arial" pitchFamily="-109" charset="0"/>
                <a:ea typeface="ＭＳ Ｐゴシック" pitchFamily="-109" charset="-128"/>
              </a:endParaRPr>
            </a:p>
          </p:txBody>
        </p:sp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1841C8E3-3952-426B-9508-BA95414DD35B}"/>
                </a:ext>
              </a:extLst>
            </p:cNvPr>
            <p:cNvGrpSpPr/>
            <p:nvPr/>
          </p:nvGrpSpPr>
          <p:grpSpPr>
            <a:xfrm>
              <a:off x="9653916" y="1215306"/>
              <a:ext cx="1138971" cy="500137"/>
              <a:chOff x="7923260" y="4930031"/>
              <a:chExt cx="1138971" cy="500137"/>
            </a:xfrm>
          </p:grpSpPr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3A9D4D43-88B7-4DFB-ADE8-24BC2F84D0ED}"/>
                  </a:ext>
                </a:extLst>
              </p:cNvPr>
              <p:cNvGrpSpPr/>
              <p:nvPr/>
            </p:nvGrpSpPr>
            <p:grpSpPr>
              <a:xfrm>
                <a:off x="8808867" y="4983815"/>
                <a:ext cx="253364" cy="438361"/>
                <a:chOff x="10916027" y="1791561"/>
                <a:chExt cx="354341" cy="613067"/>
              </a:xfrm>
            </p:grpSpPr>
            <p:pic>
              <p:nvPicPr>
                <p:cNvPr id="296" name="Graphic 295" descr="Checkmark">
                  <a:extLst>
                    <a:ext uri="{FF2B5EF4-FFF2-40B4-BE49-F238E27FC236}">
                      <a16:creationId xmlns:a16="http://schemas.microsoft.com/office/drawing/2014/main" id="{F4DD9FF7-B816-4F5A-861A-4B92FCB6C8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916027" y="2050287"/>
                  <a:ext cx="354341" cy="354341"/>
                </a:xfrm>
                <a:prstGeom prst="rect">
                  <a:avLst/>
                </a:prstGeom>
              </p:spPr>
            </p:pic>
            <p:grpSp>
              <p:nvGrpSpPr>
                <p:cNvPr id="297" name="Group 296">
                  <a:extLst>
                    <a:ext uri="{FF2B5EF4-FFF2-40B4-BE49-F238E27FC236}">
                      <a16:creationId xmlns:a16="http://schemas.microsoft.com/office/drawing/2014/main" id="{D7DFCA79-805C-455C-AA6D-14BDB3F12B9C}"/>
                    </a:ext>
                  </a:extLst>
                </p:cNvPr>
                <p:cNvGrpSpPr/>
                <p:nvPr/>
              </p:nvGrpSpPr>
              <p:grpSpPr>
                <a:xfrm>
                  <a:off x="10974124" y="1791561"/>
                  <a:ext cx="238949" cy="238951"/>
                  <a:chOff x="9915091" y="2334462"/>
                  <a:chExt cx="238949" cy="238951"/>
                </a:xfrm>
              </p:grpSpPr>
              <p:cxnSp>
                <p:nvCxnSpPr>
                  <p:cNvPr id="298" name="Straight Connector 297">
                    <a:extLst>
                      <a:ext uri="{FF2B5EF4-FFF2-40B4-BE49-F238E27FC236}">
                        <a16:creationId xmlns:a16="http://schemas.microsoft.com/office/drawing/2014/main" id="{F14BBDE5-71E9-47DA-88E0-5A5F82849B96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9915091" y="2334463"/>
                    <a:ext cx="238949" cy="238950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9" name="Straight Connector 298">
                    <a:extLst>
                      <a:ext uri="{FF2B5EF4-FFF2-40B4-BE49-F238E27FC236}">
                        <a16:creationId xmlns:a16="http://schemas.microsoft.com/office/drawing/2014/main" id="{E62BC138-F21F-4F32-8328-83750EB9AF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9915091" y="2334462"/>
                    <a:ext cx="238949" cy="238949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95" name="Rectangle 294">
                <a:extLst>
                  <a:ext uri="{FF2B5EF4-FFF2-40B4-BE49-F238E27FC236}">
                    <a16:creationId xmlns:a16="http://schemas.microsoft.com/office/drawing/2014/main" id="{89A42C04-D5AE-48AB-81CA-6D036AE61187}"/>
                  </a:ext>
                </a:extLst>
              </p:cNvPr>
              <p:cNvSpPr/>
              <p:nvPr/>
            </p:nvSpPr>
            <p:spPr>
              <a:xfrm>
                <a:off x="7923260" y="4930031"/>
                <a:ext cx="896399" cy="500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1200"/>
                  <a:t>Flexibility</a:t>
                </a:r>
              </a:p>
              <a:p>
                <a:pPr algn="ctr">
                  <a:spcAft>
                    <a:spcPts val="300"/>
                  </a:spcAft>
                </a:pPr>
                <a:r>
                  <a:rPr lang="en-US" sz="1200"/>
                  <a:t>Access</a:t>
                </a:r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5289801-2975-41ED-BE29-037AE4CB2743}"/>
              </a:ext>
            </a:extLst>
          </p:cNvPr>
          <p:cNvGrpSpPr/>
          <p:nvPr/>
        </p:nvGrpSpPr>
        <p:grpSpPr>
          <a:xfrm>
            <a:off x="7545372" y="5743974"/>
            <a:ext cx="1298688" cy="849282"/>
            <a:chOff x="7063124" y="4601548"/>
            <a:chExt cx="1298688" cy="849282"/>
          </a:xfrm>
        </p:grpSpPr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2BF64D86-9CFA-4E1A-8208-7497F50BA8DB}"/>
                </a:ext>
              </a:extLst>
            </p:cNvPr>
            <p:cNvSpPr/>
            <p:nvPr/>
          </p:nvSpPr>
          <p:spPr bwMode="auto">
            <a:xfrm>
              <a:off x="7063124" y="4601548"/>
              <a:ext cx="1298688" cy="84928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noAutofit/>
            </a:bodyPr>
            <a:lstStyle/>
            <a:p>
              <a:endParaRPr lang="en-US" sz="1600" i="1">
                <a:solidFill>
                  <a:srgbClr val="0070C0"/>
                </a:solidFill>
                <a:latin typeface="Arial" pitchFamily="-109" charset="0"/>
                <a:ea typeface="ＭＳ Ｐゴシック" pitchFamily="-109" charset="-128"/>
              </a:endParaRPr>
            </a:p>
          </p:txBody>
        </p:sp>
        <p:pic>
          <p:nvPicPr>
            <p:cNvPr id="305" name="Graphic 304" descr="Checkmark">
              <a:extLst>
                <a:ext uri="{FF2B5EF4-FFF2-40B4-BE49-F238E27FC236}">
                  <a16:creationId xmlns:a16="http://schemas.microsoft.com/office/drawing/2014/main" id="{5624B4BF-F4B1-4E8D-BE1F-909D09787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976012" y="5164641"/>
              <a:ext cx="253364" cy="253364"/>
            </a:xfrm>
            <a:prstGeom prst="rect">
              <a:avLst/>
            </a:prstGeom>
          </p:spPr>
        </p:pic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5AFFA941-C1E3-4ED5-B632-189306EE8300}"/>
                </a:ext>
              </a:extLst>
            </p:cNvPr>
            <p:cNvGrpSpPr/>
            <p:nvPr/>
          </p:nvGrpSpPr>
          <p:grpSpPr>
            <a:xfrm>
              <a:off x="8017553" y="4972682"/>
              <a:ext cx="170855" cy="170857"/>
              <a:chOff x="9915091" y="2334462"/>
              <a:chExt cx="238949" cy="238951"/>
            </a:xfrm>
          </p:grpSpPr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id="{8D07F817-1D49-4D07-BE57-F0B9E2B6D20F}"/>
                  </a:ext>
                </a:extLst>
              </p:cNvPr>
              <p:cNvCxnSpPr/>
              <p:nvPr/>
            </p:nvCxnSpPr>
            <p:spPr bwMode="auto">
              <a:xfrm>
                <a:off x="9915091" y="2334463"/>
                <a:ext cx="238949" cy="238950"/>
              </a:xfrm>
              <a:prstGeom prst="line">
                <a:avLst/>
              </a:prstGeom>
              <a:ln w="28575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C8273B49-96F0-4FAA-BEB5-D3B16CE6B6A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9915091" y="2334462"/>
                <a:ext cx="238949" cy="238949"/>
              </a:xfrm>
              <a:prstGeom prst="line">
                <a:avLst/>
              </a:prstGeom>
              <a:ln w="28575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58267762-45D3-4F14-A7B4-A2424F4C7FE0}"/>
                </a:ext>
              </a:extLst>
            </p:cNvPr>
            <p:cNvSpPr/>
            <p:nvPr/>
          </p:nvSpPr>
          <p:spPr>
            <a:xfrm>
              <a:off x="7090406" y="4696292"/>
              <a:ext cx="896399" cy="7232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lang="en-US" sz="1200" dirty="0"/>
                <a:t>Capacity</a:t>
              </a:r>
            </a:p>
            <a:p>
              <a:pPr algn="ctr">
                <a:spcAft>
                  <a:spcPts val="300"/>
                </a:spcAft>
              </a:pPr>
              <a:r>
                <a:rPr lang="en-US" sz="1200" dirty="0"/>
                <a:t>Flexibility</a:t>
              </a:r>
            </a:p>
            <a:p>
              <a:pPr algn="ctr">
                <a:spcAft>
                  <a:spcPts val="300"/>
                </a:spcAft>
              </a:pPr>
              <a:r>
                <a:rPr lang="en-US" sz="1200" dirty="0"/>
                <a:t>Access</a:t>
              </a:r>
            </a:p>
          </p:txBody>
        </p: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6CB36AF0-2E8B-405F-AFF4-FF20546C71A0}"/>
                </a:ext>
              </a:extLst>
            </p:cNvPr>
            <p:cNvGrpSpPr/>
            <p:nvPr/>
          </p:nvGrpSpPr>
          <p:grpSpPr>
            <a:xfrm rot="2700000">
              <a:off x="8028431" y="4745789"/>
              <a:ext cx="149100" cy="149100"/>
              <a:chOff x="9915091" y="2334462"/>
              <a:chExt cx="238949" cy="238951"/>
            </a:xfrm>
          </p:grpSpPr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72C530B2-207C-4E83-A551-965D114EEF29}"/>
                  </a:ext>
                </a:extLst>
              </p:cNvPr>
              <p:cNvCxnSpPr/>
              <p:nvPr/>
            </p:nvCxnSpPr>
            <p:spPr bwMode="auto">
              <a:xfrm>
                <a:off x="9915091" y="2334463"/>
                <a:ext cx="238949" cy="238950"/>
              </a:xfrm>
              <a:prstGeom prst="line">
                <a:avLst/>
              </a:prstGeom>
              <a:ln w="28575">
                <a:solidFill>
                  <a:srgbClr val="00B0F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AA82627F-4E28-42D7-BFCC-DC6AADCC18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9915091" y="2334462"/>
                <a:ext cx="238949" cy="238949"/>
              </a:xfrm>
              <a:prstGeom prst="line">
                <a:avLst/>
              </a:prstGeom>
              <a:ln w="28575">
                <a:solidFill>
                  <a:srgbClr val="00B0F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2C97878-4D50-44B4-8BFA-6D31E4C6C460}"/>
              </a:ext>
            </a:extLst>
          </p:cNvPr>
          <p:cNvGrpSpPr/>
          <p:nvPr/>
        </p:nvGrpSpPr>
        <p:grpSpPr>
          <a:xfrm>
            <a:off x="9148411" y="2944783"/>
            <a:ext cx="2697280" cy="3519540"/>
            <a:chOff x="9148411" y="2944783"/>
            <a:chExt cx="2697280" cy="3519540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8694CA81-4B20-4C86-8D9B-FB3EB2DFD661}"/>
                </a:ext>
              </a:extLst>
            </p:cNvPr>
            <p:cNvGrpSpPr/>
            <p:nvPr/>
          </p:nvGrpSpPr>
          <p:grpSpPr>
            <a:xfrm>
              <a:off x="9148411" y="2944783"/>
              <a:ext cx="2697280" cy="3519540"/>
              <a:chOff x="9160758" y="3383093"/>
              <a:chExt cx="2697280" cy="3519540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56056299-7769-4B7D-BA07-2264A4C329EE}"/>
                  </a:ext>
                </a:extLst>
              </p:cNvPr>
              <p:cNvGrpSpPr/>
              <p:nvPr/>
            </p:nvGrpSpPr>
            <p:grpSpPr>
              <a:xfrm>
                <a:off x="9160758" y="3383093"/>
                <a:ext cx="2697280" cy="3519540"/>
                <a:chOff x="9504790" y="2547349"/>
                <a:chExt cx="2697280" cy="3519540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57ED7A2-3808-44EA-B192-7D6285F47030}"/>
                    </a:ext>
                  </a:extLst>
                </p:cNvPr>
                <p:cNvSpPr/>
                <p:nvPr/>
              </p:nvSpPr>
              <p:spPr>
                <a:xfrm rot="18893193">
                  <a:off x="9212664" y="3286770"/>
                  <a:ext cx="1817395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1600"/>
                    <a:t>Flight Visibility</a:t>
                  </a:r>
                </a:p>
              </p:txBody>
            </p:sp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EA170E16-26DC-46D6-BC61-52C3022893AB}"/>
                    </a:ext>
                  </a:extLst>
                </p:cNvPr>
                <p:cNvGrpSpPr/>
                <p:nvPr/>
              </p:nvGrpSpPr>
              <p:grpSpPr>
                <a:xfrm>
                  <a:off x="9504790" y="2941249"/>
                  <a:ext cx="2697280" cy="2697280"/>
                  <a:chOff x="9406845" y="2941249"/>
                  <a:chExt cx="2697280" cy="2697280"/>
                </a:xfrm>
              </p:grpSpPr>
              <p:sp>
                <p:nvSpPr>
                  <p:cNvPr id="62" name="Diamond 61">
                    <a:extLst>
                      <a:ext uri="{FF2B5EF4-FFF2-40B4-BE49-F238E27FC236}">
                        <a16:creationId xmlns:a16="http://schemas.microsoft.com/office/drawing/2014/main" id="{DE71F4CA-7A3F-48BE-81F8-01264DB8B4E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406845" y="2941249"/>
                    <a:ext cx="2697280" cy="2697280"/>
                  </a:xfrm>
                  <a:prstGeom prst="diamond">
                    <a:avLst/>
                  </a:prstGeom>
                  <a:solidFill>
                    <a:srgbClr val="FFC000"/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vert="horz" wrap="square" lIns="91440" tIns="45720" rIns="4572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2500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9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258" name="Rectangle 257"/>
                  <p:cNvSpPr/>
                  <p:nvPr/>
                </p:nvSpPr>
                <p:spPr>
                  <a:xfrm>
                    <a:off x="9694544" y="4380423"/>
                    <a:ext cx="2121882" cy="7386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dirty="0">
                        <a:solidFill>
                          <a:schemeClr val="tx1"/>
                        </a:solidFill>
                      </a:rPr>
                      <a:t>Mobility is Limited Under Current </a:t>
                    </a:r>
                    <a:br>
                      <a:rPr lang="en-US" sz="1400" dirty="0">
                        <a:solidFill>
                          <a:schemeClr val="tx1"/>
                        </a:solidFill>
                      </a:rPr>
                    </a:br>
                    <a:r>
                      <a:rPr lang="en-US" sz="1400" dirty="0">
                        <a:solidFill>
                          <a:schemeClr val="tx1"/>
                        </a:solidFill>
                      </a:rPr>
                      <a:t>Flight Rules</a:t>
                    </a:r>
                  </a:p>
                </p:txBody>
              </p:sp>
              <p:sp>
                <p:nvSpPr>
                  <p:cNvPr id="253" name="Diamond 252">
                    <a:extLst>
                      <a:ext uri="{FF2B5EF4-FFF2-40B4-BE49-F238E27FC236}">
                        <a16:creationId xmlns:a16="http://schemas.microsoft.com/office/drawing/2014/main" id="{06E0E551-9473-44E3-8B6A-6AA82AB66B7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502577" y="3036981"/>
                    <a:ext cx="2505816" cy="2505816"/>
                  </a:xfrm>
                  <a:prstGeom prst="diamond">
                    <a:avLst/>
                  </a:prstGeom>
                  <a:noFill/>
                  <a:ln>
                    <a:solidFill>
                      <a:schemeClr val="tx1"/>
                    </a:solidFill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vert="horz" wrap="square" lIns="91440" tIns="45720" rIns="4572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2500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9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sp>
              <p:nvSpPr>
                <p:cNvPr id="310" name="Rectangle 309">
                  <a:extLst>
                    <a:ext uri="{FF2B5EF4-FFF2-40B4-BE49-F238E27FC236}">
                      <a16:creationId xmlns:a16="http://schemas.microsoft.com/office/drawing/2014/main" id="{3682B8E8-DB6D-4433-BE80-F394F49D66CE}"/>
                    </a:ext>
                  </a:extLst>
                </p:cNvPr>
                <p:cNvSpPr/>
                <p:nvPr/>
              </p:nvSpPr>
              <p:spPr>
                <a:xfrm rot="18893193">
                  <a:off x="10609042" y="4780166"/>
                  <a:ext cx="2234893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/>
                    <a:t>Limits Flexibility</a:t>
                  </a:r>
                </a:p>
              </p:txBody>
            </p:sp>
          </p:grp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469E8F68-23DE-48C0-8E8B-C3C173912EFC}"/>
                  </a:ext>
                </a:extLst>
              </p:cNvPr>
              <p:cNvSpPr/>
              <p:nvPr/>
            </p:nvSpPr>
            <p:spPr>
              <a:xfrm rot="2700000">
                <a:off x="10355880" y="4019106"/>
                <a:ext cx="155722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/>
                  <a:t>Limits Access</a:t>
                </a: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A6AE4162-A495-4EF8-AC4A-7292E1447C26}"/>
                  </a:ext>
                </a:extLst>
              </p:cNvPr>
              <p:cNvSpPr/>
              <p:nvPr/>
            </p:nvSpPr>
            <p:spPr>
              <a:xfrm rot="2700000">
                <a:off x="9149352" y="5901794"/>
                <a:ext cx="15015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600"/>
                  <a:t>ATC Capacity</a:t>
                </a:r>
              </a:p>
            </p:txBody>
          </p:sp>
        </p:grp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247F4B42-D246-4963-B914-662FE89E0411}"/>
                </a:ext>
              </a:extLst>
            </p:cNvPr>
            <p:cNvGrpSpPr/>
            <p:nvPr/>
          </p:nvGrpSpPr>
          <p:grpSpPr>
            <a:xfrm>
              <a:off x="9833862" y="3967679"/>
              <a:ext cx="1138970" cy="723275"/>
              <a:chOff x="7090406" y="4696292"/>
              <a:chExt cx="1138970" cy="723275"/>
            </a:xfrm>
          </p:grpSpPr>
          <p:pic>
            <p:nvPicPr>
              <p:cNvPr id="290" name="Graphic 289" descr="Checkmark">
                <a:extLst>
                  <a:ext uri="{FF2B5EF4-FFF2-40B4-BE49-F238E27FC236}">
                    <a16:creationId xmlns:a16="http://schemas.microsoft.com/office/drawing/2014/main" id="{A0480DC6-44E5-49B5-93E3-6819C1E50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976012" y="5164641"/>
                <a:ext cx="253364" cy="253364"/>
              </a:xfrm>
              <a:prstGeom prst="rect">
                <a:avLst/>
              </a:prstGeom>
            </p:spPr>
          </p:pic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CBE952C9-AABE-46B4-AEDE-182F400739C5}"/>
                  </a:ext>
                </a:extLst>
              </p:cNvPr>
              <p:cNvSpPr/>
              <p:nvPr/>
            </p:nvSpPr>
            <p:spPr>
              <a:xfrm>
                <a:off x="7090406" y="4696292"/>
                <a:ext cx="896399" cy="7232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sz="1200" dirty="0"/>
                  <a:t>Capacity</a:t>
                </a:r>
              </a:p>
              <a:p>
                <a:pPr algn="ctr">
                  <a:spcAft>
                    <a:spcPts val="300"/>
                  </a:spcAft>
                </a:pPr>
                <a:r>
                  <a:rPr lang="en-US" sz="1200" dirty="0"/>
                  <a:t>Flexibility</a:t>
                </a:r>
              </a:p>
              <a:p>
                <a:pPr algn="ctr">
                  <a:spcAft>
                    <a:spcPts val="300"/>
                  </a:spcAft>
                </a:pPr>
                <a:r>
                  <a:rPr lang="en-US" sz="1200" dirty="0"/>
                  <a:t>Access</a:t>
                </a:r>
              </a:p>
            </p:txBody>
          </p:sp>
          <p:pic>
            <p:nvPicPr>
              <p:cNvPr id="315" name="Graphic 314" descr="Checkmark">
                <a:extLst>
                  <a:ext uri="{FF2B5EF4-FFF2-40B4-BE49-F238E27FC236}">
                    <a16:creationId xmlns:a16="http://schemas.microsoft.com/office/drawing/2014/main" id="{42E165E3-C988-4A31-AAAA-B14253B205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976012" y="4942474"/>
                <a:ext cx="253364" cy="253364"/>
              </a:xfrm>
              <a:prstGeom prst="rect">
                <a:avLst/>
              </a:prstGeom>
            </p:spPr>
          </p:pic>
          <p:pic>
            <p:nvPicPr>
              <p:cNvPr id="316" name="Graphic 315" descr="Checkmark">
                <a:extLst>
                  <a:ext uri="{FF2B5EF4-FFF2-40B4-BE49-F238E27FC236}">
                    <a16:creationId xmlns:a16="http://schemas.microsoft.com/office/drawing/2014/main" id="{9E514341-36F7-451B-9BA9-A7C7C50F4C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976012" y="4721549"/>
                <a:ext cx="253364" cy="25336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2276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FC302-43AD-4704-B385-4DCB1EF74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4815"/>
            <a:ext cx="10972800" cy="604838"/>
          </a:xfrm>
        </p:spPr>
        <p:txBody>
          <a:bodyPr/>
          <a:lstStyle/>
          <a:p>
            <a:r>
              <a:rPr lang="en-US" dirty="0"/>
              <a:t>What Problems are Being Addressed?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F7697E-7526-48B6-BAFB-93D3EBF27F6E}"/>
              </a:ext>
            </a:extLst>
          </p:cNvPr>
          <p:cNvSpPr txBox="1"/>
          <p:nvPr/>
        </p:nvSpPr>
        <p:spPr>
          <a:xfrm>
            <a:off x="9404881" y="6304002"/>
            <a:ext cx="217751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461963" indent="-461963"/>
            <a:r>
              <a:rPr lang="en-US" sz="1000" dirty="0"/>
              <a:t>AAM 	Advanced Air Mobility</a:t>
            </a:r>
          </a:p>
          <a:p>
            <a:pPr marL="461963" indent="-461963"/>
            <a:r>
              <a:rPr lang="en-US" sz="1000" dirty="0"/>
              <a:t>ATM	Air Traffic Management</a:t>
            </a:r>
          </a:p>
          <a:p>
            <a:pPr marL="461963" indent="-461963"/>
            <a:r>
              <a:rPr lang="en-US" sz="1000" dirty="0"/>
              <a:t>UAS	Unmanned Aircraft System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ECD6A9-8987-4A3E-A891-5D14ED0AF133}"/>
              </a:ext>
            </a:extLst>
          </p:cNvPr>
          <p:cNvSpPr txBox="1"/>
          <p:nvPr/>
        </p:nvSpPr>
        <p:spPr>
          <a:xfrm>
            <a:off x="7705727" y="2280721"/>
            <a:ext cx="4178400" cy="24622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70C0"/>
                </a:solidFill>
              </a:rPr>
              <a:t>“New and adapted flight rules and procedures will be required </a:t>
            </a:r>
            <a:r>
              <a:rPr lang="en-US" sz="2000" b="0" i="1" dirty="0">
                <a:solidFill>
                  <a:srgbClr val="0070C0"/>
                </a:solidFill>
              </a:rPr>
              <a:t>to efficiently manage these increasingly dynamic operations of differing priority and types.</a:t>
            </a:r>
            <a:r>
              <a:rPr lang="en-US" sz="2000" i="1" dirty="0">
                <a:solidFill>
                  <a:srgbClr val="0070C0"/>
                </a:solidFill>
              </a:rPr>
              <a:t>”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</a:p>
          <a:p>
            <a:endParaRPr lang="en-US" sz="1800" dirty="0">
              <a:solidFill>
                <a:srgbClr val="0070C0"/>
              </a:solidFill>
            </a:endParaRPr>
          </a:p>
          <a:p>
            <a:r>
              <a:rPr lang="en-US" sz="1200" dirty="0"/>
              <a:t>A New Digital Era of Aviation: The Path Forward for Airspace &amp; Traffic Management </a:t>
            </a:r>
            <a:br>
              <a:rPr lang="en-US" sz="1200" dirty="0"/>
            </a:br>
            <a:r>
              <a:rPr lang="en-US" sz="1200" dirty="0"/>
              <a:t> -- Airbus and Boeing, 2020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860D88-C454-452F-A780-0CCC9EA1A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15" y="1045029"/>
            <a:ext cx="7208612" cy="542108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Current flight rules and procedures are: </a:t>
            </a:r>
          </a:p>
          <a:p>
            <a:endParaRPr lang="en-US" b="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/>
              <a:t>Not adaptable to meet evolving and diversifying needs for airspace access and operational flexibility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/>
              <a:t>Not scalable to meet ops tempo and density of new entrants (e.g., UAS, AAM)</a:t>
            </a:r>
          </a:p>
          <a:p>
            <a:pPr lvl="1"/>
            <a:r>
              <a:rPr lang="en-US" b="0" dirty="0"/>
              <a:t>ATM workload constraints</a:t>
            </a:r>
          </a:p>
          <a:p>
            <a:pPr lvl="1"/>
            <a:r>
              <a:rPr lang="en-US" b="0" dirty="0"/>
              <a:t>Physical separation constraints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/>
              <a:t>Not accommodating of future flight concepts </a:t>
            </a:r>
            <a:br>
              <a:rPr lang="en-US" b="0" dirty="0"/>
            </a:br>
            <a:r>
              <a:rPr lang="en-US" b="0" dirty="0"/>
              <a:t>(e.g., self-piloted, highly autonomous aircraft)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/>
              <a:t>Not ensuring operational predictability required for electric-powered aircraft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0" dirty="0"/>
              <a:t>Not conducive to capacity growth for runway-independent and non-towered airport operations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9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490"/>
            <a:ext cx="10582507" cy="726440"/>
          </a:xfrm>
        </p:spPr>
        <p:txBody>
          <a:bodyPr anchor="ctr"/>
          <a:lstStyle/>
          <a:p>
            <a:r>
              <a:rPr lang="en-US" sz="2800" dirty="0"/>
              <a:t>Operating Mode Enabled by Connected Digital Technology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5B1313-6623-4446-9DEC-06CEEA8A9405}"/>
              </a:ext>
            </a:extLst>
          </p:cNvPr>
          <p:cNvGrpSpPr/>
          <p:nvPr/>
        </p:nvGrpSpPr>
        <p:grpSpPr>
          <a:xfrm>
            <a:off x="138274" y="3139846"/>
            <a:ext cx="1127529" cy="1236964"/>
            <a:chOff x="480409" y="4901136"/>
            <a:chExt cx="1223582" cy="1342341"/>
          </a:xfrm>
        </p:grpSpPr>
        <p:pic>
          <p:nvPicPr>
            <p:cNvPr id="12" name="Graphic 11" descr="Head with gears">
              <a:extLst>
                <a:ext uri="{FF2B5EF4-FFF2-40B4-BE49-F238E27FC236}">
                  <a16:creationId xmlns:a16="http://schemas.microsoft.com/office/drawing/2014/main" id="{D0C8BC8F-48E3-4752-897B-FB3EF7B0D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6245" y="4901136"/>
              <a:ext cx="1177746" cy="1177746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DB93D6D-386F-4731-B795-283584543881}"/>
                </a:ext>
              </a:extLst>
            </p:cNvPr>
            <p:cNvSpPr/>
            <p:nvPr/>
          </p:nvSpPr>
          <p:spPr>
            <a:xfrm>
              <a:off x="480409" y="5992980"/>
              <a:ext cx="1070178" cy="2504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Decision-Maker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2A0B95-B923-4B7D-BD7A-CD7C28C908D1}"/>
              </a:ext>
            </a:extLst>
          </p:cNvPr>
          <p:cNvGrpSpPr/>
          <p:nvPr/>
        </p:nvGrpSpPr>
        <p:grpSpPr>
          <a:xfrm>
            <a:off x="5839352" y="3040983"/>
            <a:ext cx="1049057" cy="1442524"/>
            <a:chOff x="6064330" y="4919788"/>
            <a:chExt cx="1049057" cy="144252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76BCC3F-81C2-42DD-86B1-326008C25D72}"/>
                </a:ext>
              </a:extLst>
            </p:cNvPr>
            <p:cNvGrpSpPr/>
            <p:nvPr/>
          </p:nvGrpSpPr>
          <p:grpSpPr>
            <a:xfrm>
              <a:off x="6064330" y="4919788"/>
              <a:ext cx="1049057" cy="1140442"/>
              <a:chOff x="10275832" y="4355645"/>
              <a:chExt cx="914400" cy="994055"/>
            </a:xfrm>
          </p:grpSpPr>
          <p:pic>
            <p:nvPicPr>
              <p:cNvPr id="14" name="Graphic 13" descr="Rainy scene">
                <a:extLst>
                  <a:ext uri="{FF2B5EF4-FFF2-40B4-BE49-F238E27FC236}">
                    <a16:creationId xmlns:a16="http://schemas.microsoft.com/office/drawing/2014/main" id="{36FBD34F-473E-4C4A-8A64-DD0514A750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275832" y="4435300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5" name="Graphic 14" descr="Airplane">
                <a:extLst>
                  <a:ext uri="{FF2B5EF4-FFF2-40B4-BE49-F238E27FC236}">
                    <a16:creationId xmlns:a16="http://schemas.microsoft.com/office/drawing/2014/main" id="{8872B927-F01E-47D0-A2FD-A59E9D6812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5400000">
                <a:off x="10704446" y="4355645"/>
                <a:ext cx="228600" cy="228600"/>
              </a:xfrm>
              <a:prstGeom prst="rect">
                <a:avLst/>
              </a:prstGeom>
            </p:spPr>
          </p:pic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1BDEB03-FF46-4D08-9062-8CD60130F002}"/>
                </a:ext>
              </a:extLst>
            </p:cNvPr>
            <p:cNvSpPr/>
            <p:nvPr/>
          </p:nvSpPr>
          <p:spPr>
            <a:xfrm>
              <a:off x="6159069" y="5992980"/>
              <a:ext cx="8322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Operating 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Environment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0B7C5F1-DCD4-4C6A-B7F0-D98ED86F385B}"/>
              </a:ext>
            </a:extLst>
          </p:cNvPr>
          <p:cNvGrpSpPr/>
          <p:nvPr/>
        </p:nvGrpSpPr>
        <p:grpSpPr>
          <a:xfrm>
            <a:off x="1350985" y="4103022"/>
            <a:ext cx="4340960" cy="1382214"/>
            <a:chOff x="6627500" y="8072694"/>
            <a:chExt cx="8681920" cy="2764427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5D69A38-FF07-4DB8-B5B9-968F47735068}"/>
                </a:ext>
              </a:extLst>
            </p:cNvPr>
            <p:cNvSpPr/>
            <p:nvPr/>
          </p:nvSpPr>
          <p:spPr bwMode="auto">
            <a:xfrm flipV="1">
              <a:off x="6627500" y="8072694"/>
              <a:ext cx="8681920" cy="2052840"/>
            </a:xfrm>
            <a:custGeom>
              <a:avLst/>
              <a:gdLst>
                <a:gd name="connsiteX0" fmla="*/ 0 w 5904690"/>
                <a:gd name="connsiteY0" fmla="*/ 2305455 h 2305456"/>
                <a:gd name="connsiteX1" fmla="*/ 2305455 w 5904690"/>
                <a:gd name="connsiteY1" fmla="*/ 0 h 2305456"/>
                <a:gd name="connsiteX2" fmla="*/ 3599234 w 5904690"/>
                <a:gd name="connsiteY2" fmla="*/ 0 h 2305456"/>
                <a:gd name="connsiteX3" fmla="*/ 5904690 w 5904690"/>
                <a:gd name="connsiteY3" fmla="*/ 2305456 h 230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04690" h="2305456">
                  <a:moveTo>
                    <a:pt x="0" y="2305455"/>
                  </a:moveTo>
                  <a:lnTo>
                    <a:pt x="2305455" y="0"/>
                  </a:lnTo>
                  <a:lnTo>
                    <a:pt x="3599234" y="0"/>
                  </a:lnTo>
                  <a:lnTo>
                    <a:pt x="5904690" y="2305456"/>
                  </a:lnTo>
                </a:path>
              </a:pathLst>
            </a:custGeom>
            <a:ln w="76200">
              <a:solidFill>
                <a:schemeClr val="tx2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D1A8175-4214-4B3E-AF28-075156FB6482}"/>
                </a:ext>
              </a:extLst>
            </p:cNvPr>
            <p:cNvGrpSpPr/>
            <p:nvPr/>
          </p:nvGrpSpPr>
          <p:grpSpPr>
            <a:xfrm>
              <a:off x="9422622" y="9598622"/>
              <a:ext cx="1324387" cy="1087489"/>
              <a:chOff x="-83977" y="8505288"/>
              <a:chExt cx="5610728" cy="4275953"/>
            </a:xfrm>
          </p:grpSpPr>
          <p:pic>
            <p:nvPicPr>
              <p:cNvPr id="69" name="Picture 68" descr="A picture containing diagram&#10;&#10;Description automatically generated">
                <a:extLst>
                  <a:ext uri="{FF2B5EF4-FFF2-40B4-BE49-F238E27FC236}">
                    <a16:creationId xmlns:a16="http://schemas.microsoft.com/office/drawing/2014/main" id="{A4CA42C1-1133-4F3F-99C0-86DEA748C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10"/>
                  </a:ext>
                </a:extLst>
              </a:blip>
              <a:stretch>
                <a:fillRect/>
              </a:stretch>
            </p:blipFill>
            <p:spPr>
              <a:xfrm>
                <a:off x="125669" y="8663605"/>
                <a:ext cx="5206427" cy="3158667"/>
              </a:xfrm>
              <a:prstGeom prst="rect">
                <a:avLst/>
              </a:prstGeom>
              <a:ln>
                <a:solidFill>
                  <a:srgbClr val="EFC300"/>
                </a:solidFill>
              </a:ln>
            </p:spPr>
          </p:pic>
          <p:pic>
            <p:nvPicPr>
              <p:cNvPr id="70" name="Picture 69" descr="A picture containing text, monitor, electronics, computer&#10;&#10;Description automatically generated">
                <a:extLst>
                  <a:ext uri="{FF2B5EF4-FFF2-40B4-BE49-F238E27FC236}">
                    <a16:creationId xmlns:a16="http://schemas.microsoft.com/office/drawing/2014/main" id="{3B6A4E8F-1B4A-474C-9675-431D78E68A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12"/>
                  </a:ext>
                </a:extLst>
              </a:blip>
              <a:stretch>
                <a:fillRect/>
              </a:stretch>
            </p:blipFill>
            <p:spPr>
              <a:xfrm>
                <a:off x="-83977" y="8505288"/>
                <a:ext cx="5610728" cy="4275953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2DE258F-6C9A-41E9-844F-F3DD9C731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316670" y="9447610"/>
              <a:ext cx="1389511" cy="1389511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298BAA7-7E08-49BC-8E9D-F4DCE6030F13}"/>
              </a:ext>
            </a:extLst>
          </p:cNvPr>
          <p:cNvGrpSpPr/>
          <p:nvPr/>
        </p:nvGrpSpPr>
        <p:grpSpPr>
          <a:xfrm>
            <a:off x="2745131" y="1026219"/>
            <a:ext cx="1552669" cy="1036195"/>
            <a:chOff x="9415792" y="2433759"/>
            <a:chExt cx="3105338" cy="2072389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C1E94290-4BD4-4948-AFDF-BA7E6C714B8D}"/>
                </a:ext>
              </a:extLst>
            </p:cNvPr>
            <p:cNvSpPr/>
            <p:nvPr/>
          </p:nvSpPr>
          <p:spPr>
            <a:xfrm>
              <a:off x="9415792" y="2433759"/>
              <a:ext cx="3105338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Visual Flight</a:t>
              </a:r>
            </a:p>
          </p:txBody>
        </p:sp>
        <p:pic>
          <p:nvPicPr>
            <p:cNvPr id="40" name="Graphic 39" descr="Head with gears">
              <a:extLst>
                <a:ext uri="{FF2B5EF4-FFF2-40B4-BE49-F238E27FC236}">
                  <a16:creationId xmlns:a16="http://schemas.microsoft.com/office/drawing/2014/main" id="{8FC0819B-80FC-433B-B1EB-2E82E835C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20729" y="3153464"/>
              <a:ext cx="1065316" cy="1065318"/>
            </a:xfrm>
            <a:prstGeom prst="rect">
              <a:avLst/>
            </a:prstGeom>
          </p:spPr>
        </p:pic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7428348-F054-4E53-8FE9-B2FFBF6476DB}"/>
                </a:ext>
              </a:extLst>
            </p:cNvPr>
            <p:cNvSpPr txBox="1"/>
            <p:nvPr/>
          </p:nvSpPr>
          <p:spPr>
            <a:xfrm>
              <a:off x="10630698" y="4044484"/>
              <a:ext cx="818172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Pilot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C9E4858-7FD9-4AAE-8CCC-A631ABFB24EB}"/>
              </a:ext>
            </a:extLst>
          </p:cNvPr>
          <p:cNvGrpSpPr/>
          <p:nvPr/>
        </p:nvGrpSpPr>
        <p:grpSpPr>
          <a:xfrm>
            <a:off x="2495196" y="5462714"/>
            <a:ext cx="2069797" cy="978150"/>
            <a:chOff x="8915921" y="10792078"/>
            <a:chExt cx="4139592" cy="1956299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D264C3EF-B3F3-4D8C-BD24-5EA896B5EA02}"/>
                </a:ext>
              </a:extLst>
            </p:cNvPr>
            <p:cNvSpPr/>
            <p:nvPr/>
          </p:nvSpPr>
          <p:spPr>
            <a:xfrm>
              <a:off x="8915921" y="10792078"/>
              <a:ext cx="4139592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Instrument Flight</a:t>
              </a:r>
            </a:p>
          </p:txBody>
        </p:sp>
        <p:pic>
          <p:nvPicPr>
            <p:cNvPr id="33" name="Graphic 32" descr="Head with gears">
              <a:extLst>
                <a:ext uri="{FF2B5EF4-FFF2-40B4-BE49-F238E27FC236}">
                  <a16:creationId xmlns:a16="http://schemas.microsoft.com/office/drawing/2014/main" id="{0679594F-8EE5-49AA-B941-3D709FC4D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05322" y="11407146"/>
              <a:ext cx="1065318" cy="1065316"/>
            </a:xfrm>
            <a:prstGeom prst="rect">
              <a:avLst/>
            </a:prstGeom>
          </p:spPr>
        </p:pic>
        <p:pic>
          <p:nvPicPr>
            <p:cNvPr id="41" name="Graphic 40" descr="Head with gears">
              <a:extLst>
                <a:ext uri="{FF2B5EF4-FFF2-40B4-BE49-F238E27FC236}">
                  <a16:creationId xmlns:a16="http://schemas.microsoft.com/office/drawing/2014/main" id="{326B4AC3-C3C4-470F-BE65-D62217956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794347" y="11392668"/>
              <a:ext cx="1065317" cy="1065317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A503979-8368-45B8-8E5A-E8A1A75C5B4B}"/>
                </a:ext>
              </a:extLst>
            </p:cNvPr>
            <p:cNvSpPr txBox="1"/>
            <p:nvPr/>
          </p:nvSpPr>
          <p:spPr>
            <a:xfrm>
              <a:off x="10075044" y="12286713"/>
              <a:ext cx="830996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ATC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F0AD223-40A8-4F0B-B6B8-41905DF293C3}"/>
                </a:ext>
              </a:extLst>
            </p:cNvPr>
            <p:cNvSpPr txBox="1"/>
            <p:nvPr/>
          </p:nvSpPr>
          <p:spPr>
            <a:xfrm>
              <a:off x="10909768" y="12286713"/>
              <a:ext cx="818172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Pilot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6548C27-0E22-43CC-B629-A4C6FF342650}"/>
              </a:ext>
            </a:extLst>
          </p:cNvPr>
          <p:cNvCxnSpPr/>
          <p:nvPr/>
        </p:nvCxnSpPr>
        <p:spPr bwMode="auto">
          <a:xfrm>
            <a:off x="1350987" y="3611204"/>
            <a:ext cx="4340957" cy="0"/>
          </a:xfrm>
          <a:prstGeom prst="line">
            <a:avLst/>
          </a:prstGeom>
          <a:ln w="76200">
            <a:solidFill>
              <a:srgbClr val="7030A0"/>
            </a:solidFill>
            <a:headEnd type="oval" w="med" len="med"/>
            <a:tailEnd type="oval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0CE0A1F-B27F-4EC4-AEA2-C6F8FEDEA6EB}"/>
              </a:ext>
            </a:extLst>
          </p:cNvPr>
          <p:cNvGrpSpPr/>
          <p:nvPr/>
        </p:nvGrpSpPr>
        <p:grpSpPr>
          <a:xfrm>
            <a:off x="1392359" y="1852168"/>
            <a:ext cx="4258214" cy="1267219"/>
            <a:chOff x="6710248" y="3570985"/>
            <a:chExt cx="8516428" cy="2534438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F709275-3BB3-41E4-B334-ABB642BBF3BE}"/>
                </a:ext>
              </a:extLst>
            </p:cNvPr>
            <p:cNvSpPr/>
            <p:nvPr/>
          </p:nvSpPr>
          <p:spPr bwMode="auto">
            <a:xfrm>
              <a:off x="6710248" y="4324749"/>
              <a:ext cx="8516428" cy="1780674"/>
            </a:xfrm>
            <a:custGeom>
              <a:avLst/>
              <a:gdLst>
                <a:gd name="connsiteX0" fmla="*/ 0 w 5525311"/>
                <a:gd name="connsiteY0" fmla="*/ 846307 h 865762"/>
                <a:gd name="connsiteX1" fmla="*/ 846307 w 5525311"/>
                <a:gd name="connsiteY1" fmla="*/ 0 h 865762"/>
                <a:gd name="connsiteX2" fmla="*/ 4659549 w 5525311"/>
                <a:gd name="connsiteY2" fmla="*/ 0 h 865762"/>
                <a:gd name="connsiteX3" fmla="*/ 5525311 w 5525311"/>
                <a:gd name="connsiteY3" fmla="*/ 865762 h 86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5311" h="865762">
                  <a:moveTo>
                    <a:pt x="0" y="846307"/>
                  </a:moveTo>
                  <a:lnTo>
                    <a:pt x="846307" y="0"/>
                  </a:lnTo>
                  <a:lnTo>
                    <a:pt x="4659549" y="0"/>
                  </a:lnTo>
                  <a:lnTo>
                    <a:pt x="5525311" y="865762"/>
                  </a:lnTo>
                </a:path>
              </a:pathLst>
            </a:custGeom>
            <a:ln w="76200">
              <a:solidFill>
                <a:srgbClr val="EFC300"/>
              </a:solidFill>
              <a:headEnd type="oval" w="med" len="med"/>
              <a:tailEnd type="oval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27" name="Graphic 126" descr="Eyes">
              <a:extLst>
                <a:ext uri="{FF2B5EF4-FFF2-40B4-BE49-F238E27FC236}">
                  <a16:creationId xmlns:a16="http://schemas.microsoft.com/office/drawing/2014/main" id="{E4F93EE2-8DD9-4C84-9D4F-04B1DF0A7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438728" y="3570985"/>
              <a:ext cx="1585636" cy="1585636"/>
            </a:xfrm>
            <a:prstGeom prst="rect">
              <a:avLst/>
            </a:prstGeom>
          </p:spPr>
        </p:pic>
        <p:pic>
          <p:nvPicPr>
            <p:cNvPr id="96" name="Graphic 95" descr="Ear with solid fill">
              <a:extLst>
                <a:ext uri="{FF2B5EF4-FFF2-40B4-BE49-F238E27FC236}">
                  <a16:creationId xmlns:a16="http://schemas.microsoft.com/office/drawing/2014/main" id="{73DCBFFE-E057-42D6-BD0A-26B6692A1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1414886" y="3810077"/>
              <a:ext cx="1117280" cy="1117280"/>
            </a:xfrm>
            <a:prstGeom prst="rect">
              <a:avLst/>
            </a:prstGeom>
          </p:spPr>
        </p:pic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55BE673-F3A6-417B-892E-7B0281018A54}"/>
              </a:ext>
            </a:extLst>
          </p:cNvPr>
          <p:cNvSpPr/>
          <p:nvPr/>
        </p:nvSpPr>
        <p:spPr bwMode="auto">
          <a:xfrm>
            <a:off x="4023698" y="3496268"/>
            <a:ext cx="369161" cy="218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45720" tIns="22860" rIns="22860" bIns="2286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Tx/>
              <a:buSzTx/>
              <a:buFontTx/>
              <a:buNone/>
              <a:tabLst/>
              <a:defRPr/>
            </a:pPr>
            <a:endParaRPr kumimoji="0" lang="en-US" sz="4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AAE875-58CB-45E2-9CDA-EC550EDD8B7D}"/>
              </a:ext>
            </a:extLst>
          </p:cNvPr>
          <p:cNvGrpSpPr/>
          <p:nvPr/>
        </p:nvGrpSpPr>
        <p:grpSpPr>
          <a:xfrm>
            <a:off x="1961616" y="3063327"/>
            <a:ext cx="3145348" cy="1398197"/>
            <a:chOff x="2286081" y="3063327"/>
            <a:chExt cx="3145348" cy="1398197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DF14093-F9C2-404F-BD30-75F797FC0DDF}"/>
                </a:ext>
              </a:extLst>
            </p:cNvPr>
            <p:cNvSpPr/>
            <p:nvPr/>
          </p:nvSpPr>
          <p:spPr>
            <a:xfrm>
              <a:off x="2286081" y="3063327"/>
              <a:ext cx="314534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Proposed: Digital Flight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D10D47FF-0031-4BD9-B792-C68344029CC2}"/>
                </a:ext>
              </a:extLst>
            </p:cNvPr>
            <p:cNvGrpSpPr/>
            <p:nvPr/>
          </p:nvGrpSpPr>
          <p:grpSpPr>
            <a:xfrm>
              <a:off x="3044332" y="3755882"/>
              <a:ext cx="658687" cy="705642"/>
              <a:chOff x="9365263" y="7378413"/>
              <a:chExt cx="1317373" cy="1411284"/>
            </a:xfrm>
          </p:grpSpPr>
          <p:pic>
            <p:nvPicPr>
              <p:cNvPr id="43" name="Graphic 42" descr="Head with gears">
                <a:extLst>
                  <a:ext uri="{FF2B5EF4-FFF2-40B4-BE49-F238E27FC236}">
                    <a16:creationId xmlns:a16="http://schemas.microsoft.com/office/drawing/2014/main" id="{F58CA567-4928-4FC3-8FFA-4EFBD94703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617320" y="7378413"/>
                <a:ext cx="1065316" cy="1065318"/>
              </a:xfrm>
              <a:prstGeom prst="rect">
                <a:avLst/>
              </a:prstGeom>
            </p:spPr>
          </p:pic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80D62C65-AB66-455D-AC3C-9BD83B4DA87E}"/>
                  </a:ext>
                </a:extLst>
              </p:cNvPr>
              <p:cNvSpPr txBox="1"/>
              <p:nvPr/>
            </p:nvSpPr>
            <p:spPr>
              <a:xfrm>
                <a:off x="9365263" y="8328033"/>
                <a:ext cx="1279837" cy="461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Operator</a:t>
                </a: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DCAE227-DBA3-4942-A651-7826AFBBCACF}"/>
                </a:ext>
              </a:extLst>
            </p:cNvPr>
            <p:cNvGrpSpPr/>
            <p:nvPr/>
          </p:nvGrpSpPr>
          <p:grpSpPr>
            <a:xfrm>
              <a:off x="3845930" y="3380146"/>
              <a:ext cx="974976" cy="1081378"/>
              <a:chOff x="10968460" y="6626942"/>
              <a:chExt cx="1949952" cy="2162755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A487C85E-827A-4F29-B986-A492CBD715C9}"/>
                  </a:ext>
                </a:extLst>
              </p:cNvPr>
              <p:cNvSpPr txBox="1"/>
              <p:nvPr/>
            </p:nvSpPr>
            <p:spPr>
              <a:xfrm>
                <a:off x="10968460" y="8328033"/>
                <a:ext cx="1536318" cy="461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Automation</a:t>
                </a:r>
              </a:p>
            </p:txBody>
          </p:sp>
          <p:pic>
            <p:nvPicPr>
              <p:cNvPr id="89" name="Graphic 88" descr="Cloud Computing">
                <a:extLst>
                  <a:ext uri="{FF2B5EF4-FFF2-40B4-BE49-F238E27FC236}">
                    <a16:creationId xmlns:a16="http://schemas.microsoft.com/office/drawing/2014/main" id="{6204D2CA-38FD-48AE-9F3E-AEC79D7082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11276353" y="6626942"/>
                <a:ext cx="1642059" cy="1815965"/>
              </a:xfrm>
              <a:prstGeom prst="rect">
                <a:avLst/>
              </a:prstGeom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CFD3EA6-484F-436B-B7F0-F59984D9BC16}"/>
              </a:ext>
            </a:extLst>
          </p:cNvPr>
          <p:cNvGrpSpPr/>
          <p:nvPr/>
        </p:nvGrpSpPr>
        <p:grpSpPr>
          <a:xfrm>
            <a:off x="5470579" y="1155795"/>
            <a:ext cx="6396955" cy="1514463"/>
            <a:chOff x="5795044" y="1155795"/>
            <a:chExt cx="6396955" cy="151446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9977330-5AD3-4B35-93A9-0D7472835FAD}"/>
                </a:ext>
              </a:extLst>
            </p:cNvPr>
            <p:cNvSpPr/>
            <p:nvPr/>
          </p:nvSpPr>
          <p:spPr>
            <a:xfrm>
              <a:off x="7634684" y="1593040"/>
              <a:ext cx="4557315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2713" indent="-112713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Distributed decision-making </a:t>
              </a:r>
            </a:p>
            <a:p>
              <a:pPr marL="112713" indent="-112713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No centralized coordination or intent sharing</a:t>
              </a:r>
            </a:p>
            <a:p>
              <a:pPr marL="112713" marR="0" lvl="0" indent="-112713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Self-managed by cooperative procedures and rules</a:t>
              </a:r>
            </a:p>
            <a:p>
              <a:pPr marL="112713" lvl="0" indent="-112713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6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Limited to no dependence on technology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2FCB0C50-B2AE-4902-8898-D1D00DF9B780}"/>
                </a:ext>
              </a:extLst>
            </p:cNvPr>
            <p:cNvSpPr/>
            <p:nvPr/>
          </p:nvSpPr>
          <p:spPr>
            <a:xfrm>
              <a:off x="7634686" y="1155795"/>
              <a:ext cx="2405181" cy="408623"/>
            </a:xfrm>
            <a:prstGeom prst="roundRect">
              <a:avLst/>
            </a:prstGeom>
            <a:solidFill>
              <a:srgbClr val="EFC3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Pilot sees and avoids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E24A11C-A5B5-4EB3-8100-4DFA3930692C}"/>
                </a:ext>
              </a:extLst>
            </p:cNvPr>
            <p:cNvSpPr txBox="1"/>
            <p:nvPr/>
          </p:nvSpPr>
          <p:spPr>
            <a:xfrm>
              <a:off x="5795044" y="1840184"/>
              <a:ext cx="104905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spcAft>
                  <a:spcPts val="1200"/>
                </a:spcAft>
                <a:defRPr sz="2000" b="1" i="1">
                  <a:solidFill>
                    <a:srgbClr val="1A854A"/>
                  </a:solidFill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1A854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Flexible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1A854A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Scalable</a:t>
              </a:r>
            </a:p>
          </p:txBody>
        </p:sp>
        <p:sp>
          <p:nvSpPr>
            <p:cNvPr id="53" name="Arrow: Down 52">
              <a:extLst>
                <a:ext uri="{FF2B5EF4-FFF2-40B4-BE49-F238E27FC236}">
                  <a16:creationId xmlns:a16="http://schemas.microsoft.com/office/drawing/2014/main" id="{66463D2F-17AB-4E9B-848B-BDFC335F308C}"/>
                </a:ext>
              </a:extLst>
            </p:cNvPr>
            <p:cNvSpPr/>
            <p:nvPr/>
          </p:nvSpPr>
          <p:spPr>
            <a:xfrm rot="3964086" flipV="1">
              <a:off x="7091094" y="1571960"/>
              <a:ext cx="250797" cy="803749"/>
            </a:xfrm>
            <a:prstGeom prst="down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7F30173-80C4-4EC4-9F79-83D640E1BE1F}"/>
              </a:ext>
            </a:extLst>
          </p:cNvPr>
          <p:cNvGrpSpPr/>
          <p:nvPr/>
        </p:nvGrpSpPr>
        <p:grpSpPr>
          <a:xfrm>
            <a:off x="6490154" y="2382525"/>
            <a:ext cx="5448630" cy="2466862"/>
            <a:chOff x="6814619" y="2382525"/>
            <a:chExt cx="5448630" cy="2466862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6FE295D-DAC1-4898-98DE-89F060CFDA6A}"/>
                </a:ext>
              </a:extLst>
            </p:cNvPr>
            <p:cNvSpPr/>
            <p:nvPr/>
          </p:nvSpPr>
          <p:spPr>
            <a:xfrm>
              <a:off x="7705934" y="3477819"/>
              <a:ext cx="4557315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2713" indent="-112713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Distributed decision-making </a:t>
              </a:r>
            </a:p>
            <a:p>
              <a:pPr marL="112713" indent="-112713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No centralized coordination, but </a:t>
              </a:r>
              <a:r>
                <a:rPr kumimoji="0" lang="en-US" sz="16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with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intent sharing</a:t>
              </a:r>
            </a:p>
            <a:p>
              <a:pPr marL="112713" indent="-112713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Self-managed by encoded cooperative practices</a:t>
              </a:r>
            </a:p>
            <a:p>
              <a:pPr marL="112713" indent="-112713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Highly automated separation</a:t>
              </a:r>
            </a:p>
            <a:p>
              <a:pPr marL="112713" indent="-112713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1600" b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Collaborative with ATC traffic flow management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79FAF2A-D0A1-47FA-B65A-4C828F5D5DC3}"/>
                </a:ext>
              </a:extLst>
            </p:cNvPr>
            <p:cNvSpPr/>
            <p:nvPr/>
          </p:nvSpPr>
          <p:spPr>
            <a:xfrm>
              <a:off x="7634686" y="2871208"/>
              <a:ext cx="2641277" cy="578882"/>
            </a:xfrm>
            <a:prstGeom prst="roundRect">
              <a:avLst/>
            </a:prstGeom>
            <a:solidFill>
              <a:srgbClr val="7030A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Operator is the separator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(relying upon automation and services)</a:t>
              </a:r>
            </a:p>
          </p:txBody>
        </p:sp>
        <p:sp>
          <p:nvSpPr>
            <p:cNvPr id="52" name="Arrow: Down 51">
              <a:extLst>
                <a:ext uri="{FF2B5EF4-FFF2-40B4-BE49-F238E27FC236}">
                  <a16:creationId xmlns:a16="http://schemas.microsoft.com/office/drawing/2014/main" id="{BFD40587-F535-4B0C-AED4-71B8D155024C}"/>
                </a:ext>
              </a:extLst>
            </p:cNvPr>
            <p:cNvSpPr/>
            <p:nvPr/>
          </p:nvSpPr>
          <p:spPr>
            <a:xfrm rot="17635914">
              <a:off x="7091095" y="2106049"/>
              <a:ext cx="250797" cy="803749"/>
            </a:xfrm>
            <a:prstGeom prst="downArrow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Arrow: Down 54">
              <a:extLst>
                <a:ext uri="{FF2B5EF4-FFF2-40B4-BE49-F238E27FC236}">
                  <a16:creationId xmlns:a16="http://schemas.microsoft.com/office/drawing/2014/main" id="{D7E8076D-497C-4D7A-BC0C-F241BCC4A4C8}"/>
                </a:ext>
              </a:extLst>
            </p:cNvPr>
            <p:cNvSpPr/>
            <p:nvPr/>
          </p:nvSpPr>
          <p:spPr>
            <a:xfrm rot="3964086" flipV="1">
              <a:off x="7091095" y="4322114"/>
              <a:ext cx="250797" cy="803749"/>
            </a:xfrm>
            <a:prstGeom prst="downArrow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9D3FFBF-9F7A-4FBF-A78A-98DEE613CE86}"/>
              </a:ext>
            </a:extLst>
          </p:cNvPr>
          <p:cNvGrpSpPr/>
          <p:nvPr/>
        </p:nvGrpSpPr>
        <p:grpSpPr>
          <a:xfrm>
            <a:off x="5179780" y="4567343"/>
            <a:ext cx="6432624" cy="2308000"/>
            <a:chOff x="5504245" y="4567343"/>
            <a:chExt cx="6432624" cy="2308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84F0140-4520-4FDB-961B-B03C6C5C6BDC}"/>
                </a:ext>
              </a:extLst>
            </p:cNvPr>
            <p:cNvGrpSpPr/>
            <p:nvPr/>
          </p:nvGrpSpPr>
          <p:grpSpPr>
            <a:xfrm>
              <a:off x="5504245" y="4567343"/>
              <a:ext cx="6420988" cy="1883074"/>
              <a:chOff x="5480228" y="4554880"/>
              <a:chExt cx="6420988" cy="1883074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1D2C614-82F8-4AC4-87C7-AC41B3428854}"/>
                  </a:ext>
                </a:extLst>
              </p:cNvPr>
              <p:cNvSpPr/>
              <p:nvPr/>
            </p:nvSpPr>
            <p:spPr>
              <a:xfrm>
                <a:off x="7634685" y="5606957"/>
                <a:ext cx="426653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12713" marR="0" lvl="0" indent="-112713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Federated/centralized decision-making</a:t>
                </a:r>
              </a:p>
              <a:p>
                <a:pPr marL="112713" marR="0" lvl="0" indent="-112713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Intent sharing via flight plan and clearances</a:t>
                </a:r>
              </a:p>
              <a:p>
                <a:pPr marL="112713" marR="0" lvl="0" indent="-112713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US" sz="1600" b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rPr>
                  <a:t>Centrally managed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conflict management</a:t>
                </a:r>
              </a:p>
            </p:txBody>
          </p:sp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9D9199C4-BA0E-4501-91F3-447B1FD317AC}"/>
                  </a:ext>
                </a:extLst>
              </p:cNvPr>
              <p:cNvSpPr/>
              <p:nvPr/>
            </p:nvSpPr>
            <p:spPr>
              <a:xfrm>
                <a:off x="7634685" y="5001627"/>
                <a:ext cx="2403886" cy="578882"/>
              </a:xfrm>
              <a:prstGeom prst="round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ATC is the separator*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(relying upon controller-pilot comms)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9B0E494-23AB-4EB6-AAF7-678E95E54A8D}"/>
                  </a:ext>
                </a:extLst>
              </p:cNvPr>
              <p:cNvSpPr txBox="1"/>
              <p:nvPr/>
            </p:nvSpPr>
            <p:spPr>
              <a:xfrm>
                <a:off x="5480228" y="4554880"/>
                <a:ext cx="1363873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1A854A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Predictable</a:t>
                </a:r>
              </a:p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1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1A854A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Accessible</a:t>
                </a:r>
              </a:p>
            </p:txBody>
          </p:sp>
          <p:sp>
            <p:nvSpPr>
              <p:cNvPr id="54" name="Arrow: Down 53">
                <a:extLst>
                  <a:ext uri="{FF2B5EF4-FFF2-40B4-BE49-F238E27FC236}">
                    <a16:creationId xmlns:a16="http://schemas.microsoft.com/office/drawing/2014/main" id="{E1DEAA7A-1E9B-4628-BD1E-6D79B1542E9E}"/>
                  </a:ext>
                </a:extLst>
              </p:cNvPr>
              <p:cNvSpPr/>
              <p:nvPr/>
            </p:nvSpPr>
            <p:spPr>
              <a:xfrm rot="17635914">
                <a:off x="7091095" y="4787084"/>
                <a:ext cx="250797" cy="803749"/>
              </a:xfrm>
              <a:prstGeom prst="downArrow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6F5CEAB-9D6B-4D98-83F5-86C2BEB392A2}"/>
                </a:ext>
              </a:extLst>
            </p:cNvPr>
            <p:cNvSpPr txBox="1"/>
            <p:nvPr/>
          </p:nvSpPr>
          <p:spPr>
            <a:xfrm>
              <a:off x="7658702" y="6621427"/>
              <a:ext cx="4278167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* As</a:t>
              </a:r>
              <a:r>
                <a:rPr kumimoji="0" lang="en-US" sz="105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d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efined in ICAO 9854 Global ATM Operational Concept, Section 2.7.18</a:t>
              </a:r>
              <a:endParaRPr 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550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CE826F-275F-42A5-991C-0559835D5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4815"/>
            <a:ext cx="10972800" cy="604838"/>
          </a:xfrm>
        </p:spPr>
        <p:txBody>
          <a:bodyPr/>
          <a:lstStyle/>
          <a:p>
            <a:r>
              <a:rPr lang="en-US" dirty="0"/>
              <a:t>Digital Flight (DF)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85AE4D-8805-464E-BE1D-134209D0C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934" y="1616150"/>
            <a:ext cx="7336465" cy="367624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dirty="0"/>
              <a:t>A proposed cooperative operating mode</a:t>
            </a:r>
          </a:p>
          <a:p>
            <a:pPr marL="457200" lvl="1" indent="0">
              <a:buNone/>
            </a:pPr>
            <a:r>
              <a:rPr lang="en-US" sz="2000" b="0" dirty="0"/>
              <a:t>in which </a:t>
            </a:r>
            <a:r>
              <a:rPr lang="en-US" i="1" dirty="0"/>
              <a:t>operators </a:t>
            </a:r>
            <a:r>
              <a:rPr lang="en-US" dirty="0"/>
              <a:t>ensure flight-path safety 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b="0" dirty="0"/>
              <a:t>through </a:t>
            </a:r>
            <a:r>
              <a:rPr lang="en-US" i="1" dirty="0"/>
              <a:t>highly-automated self-separation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b="0" dirty="0"/>
              <a:t>enabled by </a:t>
            </a:r>
            <a:r>
              <a:rPr lang="en-US" i="1" dirty="0"/>
              <a:t>connected digital technologies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b="0" dirty="0"/>
              <a:t>and </a:t>
            </a:r>
            <a:r>
              <a:rPr lang="en-US" i="1" dirty="0"/>
              <a:t>formal cooperative practices</a:t>
            </a:r>
            <a:endParaRPr lang="en-US" sz="2000" i="1" dirty="0"/>
          </a:p>
          <a:p>
            <a:pPr marL="457200" lvl="1" indent="0">
              <a:buNone/>
            </a:pPr>
            <a:endParaRPr lang="en-US" sz="2000" b="0" dirty="0"/>
          </a:p>
          <a:p>
            <a:pPr marL="457200" lvl="1" indent="0">
              <a:buNone/>
            </a:pPr>
            <a:r>
              <a:rPr lang="en-US" sz="2000" b="0" dirty="0"/>
              <a:t>in lieu of </a:t>
            </a:r>
            <a:br>
              <a:rPr lang="en-US" sz="2000" b="0" dirty="0"/>
            </a:br>
            <a:r>
              <a:rPr lang="en-US" sz="2000" b="0" dirty="0"/>
              <a:t>	VFR’s visual procedures and </a:t>
            </a:r>
            <a:br>
              <a:rPr lang="en-US" sz="2000" b="0" dirty="0"/>
            </a:br>
            <a:r>
              <a:rPr lang="en-US" sz="2000" b="0" dirty="0"/>
              <a:t>	IFR’s ATC separation services </a:t>
            </a:r>
          </a:p>
          <a:p>
            <a:pPr marL="0" indent="0">
              <a:buNone/>
            </a:pPr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7DD59E-AB54-4AB0-9F02-821B15B93291}"/>
              </a:ext>
            </a:extLst>
          </p:cNvPr>
          <p:cNvGrpSpPr/>
          <p:nvPr/>
        </p:nvGrpSpPr>
        <p:grpSpPr>
          <a:xfrm>
            <a:off x="7356447" y="1835682"/>
            <a:ext cx="4509139" cy="3456716"/>
            <a:chOff x="6714190" y="1700642"/>
            <a:chExt cx="4509139" cy="3456716"/>
          </a:xfrm>
        </p:grpSpPr>
        <p:pic>
          <p:nvPicPr>
            <p:cNvPr id="7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33C8DBC8-20F5-4D94-B09A-22070911C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4190" y="1700642"/>
              <a:ext cx="4401417" cy="297095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36195" dist="12700" dir="11400000" algn="tl" rotWithShape="0">
                <a:srgbClr val="000000">
                  <a:alpha val="33000"/>
                </a:srgbClr>
              </a:outerShdw>
            </a:effectLst>
            <a:scene3d>
              <a:camera prst="perspectiveContrastingLeftFacing">
                <a:rot lat="540000" lon="2100000" rev="0"/>
              </a:camera>
              <a:lightRig rig="soft" dir="t"/>
            </a:scene3d>
            <a:sp3d contourW="12700" prstMaterial="matte">
              <a:bevelT w="63500" h="50800"/>
              <a:contourClr>
                <a:srgbClr val="C0C0C0"/>
              </a:contourClr>
            </a:sp3d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A1C6D6-E47C-4690-84C5-F040342C0BB7}"/>
                </a:ext>
              </a:extLst>
            </p:cNvPr>
            <p:cNvSpPr txBox="1"/>
            <p:nvPr/>
          </p:nvSpPr>
          <p:spPr>
            <a:xfrm rot="5400000">
              <a:off x="10251428" y="4185457"/>
              <a:ext cx="17283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Image: J. </a:t>
              </a:r>
              <a:r>
                <a:rPr lang="en-US" sz="800" dirty="0" err="1">
                  <a:solidFill>
                    <a:schemeClr val="bg1">
                      <a:lumMod val="65000"/>
                    </a:schemeClr>
                  </a:solidFill>
                </a:rPr>
                <a:t>Ponthieux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, NASA </a:t>
              </a:r>
              <a:r>
                <a:rPr lang="en-US" sz="800" dirty="0" err="1">
                  <a:solidFill>
                    <a:schemeClr val="bg1">
                      <a:lumMod val="65000"/>
                    </a:schemeClr>
                  </a:solidFill>
                </a:rPr>
                <a:t>LaRC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B380B46-CE65-4150-AA88-92D8C21C0B9C}"/>
              </a:ext>
            </a:extLst>
          </p:cNvPr>
          <p:cNvSpPr txBox="1"/>
          <p:nvPr/>
        </p:nvSpPr>
        <p:spPr>
          <a:xfrm>
            <a:off x="9777025" y="6611779"/>
            <a:ext cx="1646926" cy="2462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461963" indent="-461963"/>
            <a:r>
              <a:rPr lang="en-US" sz="1000" dirty="0"/>
              <a:t>ATC	Air Traffic Control</a:t>
            </a:r>
          </a:p>
        </p:txBody>
      </p:sp>
    </p:spTree>
    <p:extLst>
      <p:ext uri="{BB962C8B-B14F-4D97-AF65-F5344CB8AC3E}">
        <p14:creationId xmlns:p14="http://schemas.microsoft.com/office/powerpoint/2010/main" val="301127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DBDA0-862B-40BE-AA55-F02096EF4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297" y="55567"/>
            <a:ext cx="9827406" cy="660400"/>
          </a:xfrm>
        </p:spPr>
        <p:txBody>
          <a:bodyPr/>
          <a:lstStyle/>
          <a:p>
            <a:r>
              <a:rPr lang="en-US" dirty="0"/>
              <a:t>Formalizing Digital Flight (DF)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8020CE0B-01DA-4AC9-817E-5B552D2FA4E9}"/>
              </a:ext>
            </a:extLst>
          </p:cNvPr>
          <p:cNvSpPr/>
          <p:nvPr/>
        </p:nvSpPr>
        <p:spPr bwMode="auto">
          <a:xfrm>
            <a:off x="117763" y="1250833"/>
            <a:ext cx="2364180" cy="24028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DF Operator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Responsibilities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1DD5B3-7D51-40E3-92D9-03293787C53B}"/>
              </a:ext>
            </a:extLst>
          </p:cNvPr>
          <p:cNvGrpSpPr/>
          <p:nvPr/>
        </p:nvGrpSpPr>
        <p:grpSpPr>
          <a:xfrm>
            <a:off x="2682937" y="1250833"/>
            <a:ext cx="9122201" cy="2402893"/>
            <a:chOff x="2682937" y="1456823"/>
            <a:chExt cx="9122201" cy="2402893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2F918B05-9480-4E93-B39B-12BF6384FE9B}"/>
                </a:ext>
              </a:extLst>
            </p:cNvPr>
            <p:cNvSpPr/>
            <p:nvPr/>
          </p:nvSpPr>
          <p:spPr bwMode="auto">
            <a:xfrm>
              <a:off x="7306483" y="1456826"/>
              <a:ext cx="4475852" cy="110299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Airspace Integration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</a:t>
              </a:r>
              <a:r>
                <a:rPr kumimoji="0" lang="en-US" sz="1600" b="0" i="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ontribute to airspace integration via dependable states (e.g., intent sharing, RTA) while navigating safety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77827F2A-251C-4E8C-A5AC-28E6F48F4C6E}"/>
                </a:ext>
              </a:extLst>
            </p:cNvPr>
            <p:cNvSpPr/>
            <p:nvPr/>
          </p:nvSpPr>
          <p:spPr bwMode="auto">
            <a:xfrm>
              <a:off x="2682937" y="2756718"/>
              <a:ext cx="4475850" cy="110299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250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Arial" charset="0"/>
                </a:rPr>
                <a:t>Automated Separation</a:t>
              </a:r>
            </a:p>
            <a:p>
              <a:pPr algn="ctr">
                <a:spcAft>
                  <a:spcPct val="25000"/>
                </a:spcAft>
              </a:pPr>
              <a:r>
                <a:rPr lang="en-US" sz="1600" b="0" dirty="0">
                  <a:solidFill>
                    <a:prstClr val="black"/>
                  </a:solidFill>
                  <a:latin typeface="Arial" charset="0"/>
                </a:rPr>
                <a:t>Employ certified digital automation connected to appropriate authorized data sources to ensure separation from all traffic</a:t>
              </a: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DF7545F2-D2B7-4B14-BEAF-F7C9FEBB486F}"/>
                </a:ext>
              </a:extLst>
            </p:cNvPr>
            <p:cNvSpPr/>
            <p:nvPr/>
          </p:nvSpPr>
          <p:spPr bwMode="auto">
            <a:xfrm>
              <a:off x="2694825" y="1456823"/>
              <a:ext cx="4463961" cy="110299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250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Arial" charset="0"/>
                </a:rPr>
                <a:t>Intent Management</a:t>
              </a:r>
            </a:p>
            <a:p>
              <a:pPr algn="ctr" fontAlgn="base">
                <a:spcBef>
                  <a:spcPct val="0"/>
                </a:spcBef>
                <a:spcAft>
                  <a:spcPct val="25000"/>
                </a:spcAft>
              </a:pPr>
              <a:r>
                <a:rPr lang="en-US" sz="1600" b="0" dirty="0">
                  <a:solidFill>
                    <a:prstClr val="black"/>
                  </a:solidFill>
                  <a:latin typeface="Arial" charset="0"/>
                </a:rPr>
                <a:t>Maintain and share a current </a:t>
              </a:r>
              <a:br>
                <a:rPr lang="en-US" sz="1600" b="0" dirty="0">
                  <a:solidFill>
                    <a:prstClr val="black"/>
                  </a:solidFill>
                  <a:latin typeface="Arial" charset="0"/>
                </a:rPr>
              </a:br>
              <a:r>
                <a:rPr lang="en-US" sz="1600" b="0" dirty="0">
                  <a:solidFill>
                    <a:prstClr val="black"/>
                  </a:solidFill>
                  <a:latin typeface="Arial" charset="0"/>
                </a:rPr>
                <a:t>digital prediction of the intended flight path </a:t>
              </a:r>
              <a:br>
                <a:rPr lang="en-US" sz="1600" b="0" dirty="0">
                  <a:solidFill>
                    <a:prstClr val="black"/>
                  </a:solidFill>
                  <a:latin typeface="Arial" charset="0"/>
                </a:rPr>
              </a:br>
              <a:r>
                <a:rPr lang="en-US" sz="1600" b="0" dirty="0">
                  <a:solidFill>
                    <a:prstClr val="black"/>
                  </a:solidFill>
                  <a:latin typeface="Arial" charset="0"/>
                </a:rPr>
                <a:t>and intended conformance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E4404F83-55F9-41E4-859E-B81259E212DA}"/>
                </a:ext>
              </a:extLst>
            </p:cNvPr>
            <p:cNvSpPr/>
            <p:nvPr/>
          </p:nvSpPr>
          <p:spPr bwMode="auto">
            <a:xfrm>
              <a:off x="7329288" y="2756718"/>
              <a:ext cx="4475850" cy="110299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25000"/>
                </a:spcAft>
              </a:pPr>
              <a:r>
                <a:rPr lang="en-US" sz="1600" b="1" dirty="0">
                  <a:solidFill>
                    <a:prstClr val="black"/>
                  </a:solidFill>
                  <a:latin typeface="Arial" charset="0"/>
                </a:rPr>
                <a:t>Cooperative Practices</a:t>
              </a:r>
            </a:p>
            <a:p>
              <a:pPr algn="ctr" fontAlgn="base">
                <a:spcBef>
                  <a:spcPct val="0"/>
                </a:spcBef>
                <a:spcAft>
                  <a:spcPct val="25000"/>
                </a:spcAft>
              </a:pPr>
              <a:r>
                <a:rPr lang="en-US" sz="1600" b="0" dirty="0">
                  <a:solidFill>
                    <a:prstClr val="black"/>
                  </a:solidFill>
                  <a:latin typeface="Arial" charset="0"/>
                </a:rPr>
                <a:t>Operate cooperatively by respecting VFR and IFR traffic, shoulder burdens equitably, and coordinate maneuvers as needed</a:t>
              </a:r>
            </a:p>
          </p:txBody>
        </p:sp>
      </p:grp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04CE94F-AF76-4902-B9F3-2EB1FE498A49}"/>
              </a:ext>
            </a:extLst>
          </p:cNvPr>
          <p:cNvSpPr/>
          <p:nvPr/>
        </p:nvSpPr>
        <p:spPr bwMode="auto">
          <a:xfrm>
            <a:off x="117763" y="4070849"/>
            <a:ext cx="2364180" cy="12345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DF Operator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Benefits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7A396A-FE04-4BBB-A525-AD515FA58955}"/>
              </a:ext>
            </a:extLst>
          </p:cNvPr>
          <p:cNvGrpSpPr/>
          <p:nvPr/>
        </p:nvGrpSpPr>
        <p:grpSpPr>
          <a:xfrm>
            <a:off x="2682937" y="4070849"/>
            <a:ext cx="9099398" cy="1234576"/>
            <a:chOff x="2682937" y="4621325"/>
            <a:chExt cx="9099398" cy="1847908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306B7C7F-A825-4229-B3E1-371B98726A34}"/>
                </a:ext>
              </a:extLst>
            </p:cNvPr>
            <p:cNvSpPr/>
            <p:nvPr/>
          </p:nvSpPr>
          <p:spPr bwMode="auto">
            <a:xfrm>
              <a:off x="2682937" y="4621325"/>
              <a:ext cx="2710636" cy="184790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0" tIns="27432" rIns="0" bIns="27432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Access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</a:t>
              </a:r>
              <a:r>
                <a:rPr kumimoji="0" lang="en-US" sz="1600" b="0" i="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perate </a:t>
              </a:r>
              <a:r>
                <a:rPr lang="en-US" sz="1600" b="0" dirty="0">
                  <a:solidFill>
                    <a:schemeClr val="tx1"/>
                  </a:solidFill>
                  <a:latin typeface="Arial"/>
                </a:rPr>
                <a:t>in all airspace </a:t>
              </a:r>
              <a:r>
                <a:rPr kumimoji="0" lang="en-US" sz="1600" b="0" i="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classes and visibility without specific ATC clearance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B4B5189D-B8E2-4029-B86B-BB2A7650F1F4}"/>
                </a:ext>
              </a:extLst>
            </p:cNvPr>
            <p:cNvSpPr/>
            <p:nvPr/>
          </p:nvSpPr>
          <p:spPr bwMode="auto">
            <a:xfrm>
              <a:off x="5486400" y="4621325"/>
              <a:ext cx="3357942" cy="184790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0" tIns="27432" rIns="0" bIns="27432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Flexibility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Dynamically manage flightpath changes through automation rather than by sight or ATC clearance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49B3590-E60E-4715-93B6-0730EBE67D16}"/>
                </a:ext>
              </a:extLst>
            </p:cNvPr>
            <p:cNvSpPr/>
            <p:nvPr/>
          </p:nvSpPr>
          <p:spPr bwMode="auto">
            <a:xfrm>
              <a:off x="8937170" y="4621325"/>
              <a:ext cx="2845165" cy="184790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0" tIns="27432" rIns="0" bIns="27432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Self-Predictability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Operate with greater confidence and control of </a:t>
              </a:r>
              <a:r>
                <a:rPr lang="en-US" sz="1600" b="0" dirty="0">
                  <a:solidFill>
                    <a:schemeClr val="tx1"/>
                  </a:solidFill>
                  <a:latin typeface="Arial"/>
                </a:rPr>
                <a:t>operational outcomes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0AB57B2-02E6-46F0-8C2F-B79EF0125DE8}"/>
              </a:ext>
            </a:extLst>
          </p:cNvPr>
          <p:cNvSpPr txBox="1"/>
          <p:nvPr/>
        </p:nvSpPr>
        <p:spPr>
          <a:xfrm>
            <a:off x="9544409" y="6611779"/>
            <a:ext cx="2135841" cy="24622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461963" indent="-461963"/>
            <a:r>
              <a:rPr lang="en-US" sz="1000" dirty="0"/>
              <a:t>RTA	Required Time of Arrival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8933B4D-EB67-4EDA-BFD7-F95239453334}"/>
              </a:ext>
            </a:extLst>
          </p:cNvPr>
          <p:cNvSpPr/>
          <p:nvPr/>
        </p:nvSpPr>
        <p:spPr bwMode="auto">
          <a:xfrm>
            <a:off x="117763" y="5722548"/>
            <a:ext cx="2364180" cy="766150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Aviation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Benefits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ADF5A29-6766-4760-BAD3-A7D6552F8881}"/>
              </a:ext>
            </a:extLst>
          </p:cNvPr>
          <p:cNvGrpSpPr/>
          <p:nvPr/>
        </p:nvGrpSpPr>
        <p:grpSpPr>
          <a:xfrm>
            <a:off x="2682937" y="5722548"/>
            <a:ext cx="9099398" cy="766149"/>
            <a:chOff x="2682937" y="4621325"/>
            <a:chExt cx="9099398" cy="1847908"/>
          </a:xfrm>
          <a:solidFill>
            <a:srgbClr val="92D050"/>
          </a:solidFill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5E270B8-8D92-406C-A021-25132DCBEBC8}"/>
                </a:ext>
              </a:extLst>
            </p:cNvPr>
            <p:cNvSpPr/>
            <p:nvPr/>
          </p:nvSpPr>
          <p:spPr bwMode="auto">
            <a:xfrm>
              <a:off x="2682937" y="4621325"/>
              <a:ext cx="2710636" cy="1847908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0" tIns="27432" rIns="0" bIns="27432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Equity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0" dirty="0">
                  <a:solidFill>
                    <a:prstClr val="black"/>
                  </a:solidFill>
                  <a:latin typeface="Arial" charset="0"/>
                </a:rPr>
                <a:t>Widely available mode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4BBCC5D-DFFB-4AF4-9ECC-9EFADA94603F}"/>
                </a:ext>
              </a:extLst>
            </p:cNvPr>
            <p:cNvSpPr/>
            <p:nvPr/>
          </p:nvSpPr>
          <p:spPr bwMode="auto">
            <a:xfrm>
              <a:off x="5486400" y="4621325"/>
              <a:ext cx="3357942" cy="1847908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0" tIns="27432" rIns="0" bIns="27432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Diversity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0" dirty="0">
                  <a:solidFill>
                    <a:prstClr val="black"/>
                  </a:solidFill>
                  <a:latin typeface="Arial" charset="0"/>
                </a:rPr>
                <a:t>Powerful tool for innovation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5BEEE95-9671-4F2B-A5CB-881211F3CDBE}"/>
                </a:ext>
              </a:extLst>
            </p:cNvPr>
            <p:cNvSpPr/>
            <p:nvPr/>
          </p:nvSpPr>
          <p:spPr bwMode="auto">
            <a:xfrm>
              <a:off x="8937170" y="4621325"/>
              <a:ext cx="2845165" cy="1847908"/>
            </a:xfrm>
            <a:prstGeom prst="round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0" tIns="27432" rIns="0" bIns="27432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Scalability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0" dirty="0">
                  <a:solidFill>
                    <a:prstClr val="black"/>
                  </a:solidFill>
                  <a:latin typeface="Arial" charset="0"/>
                </a:rPr>
                <a:t>Grows organically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446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20299EB9-9B6C-4D8B-AE14-B5EBE8C57304}"/>
              </a:ext>
            </a:extLst>
          </p:cNvPr>
          <p:cNvSpPr/>
          <p:nvPr/>
        </p:nvSpPr>
        <p:spPr>
          <a:xfrm>
            <a:off x="6132517" y="1341737"/>
            <a:ext cx="5352580" cy="53824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E98411-6CD8-4C61-8283-BA55AA150DB4}"/>
              </a:ext>
            </a:extLst>
          </p:cNvPr>
          <p:cNvSpPr/>
          <p:nvPr/>
        </p:nvSpPr>
        <p:spPr>
          <a:xfrm>
            <a:off x="289932" y="1341737"/>
            <a:ext cx="5352580" cy="53824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A00D2A-F4EF-4EE0-921E-1A3CD6413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297" y="0"/>
            <a:ext cx="9827406" cy="660400"/>
          </a:xfrm>
        </p:spPr>
        <p:txBody>
          <a:bodyPr/>
          <a:lstStyle/>
          <a:p>
            <a:r>
              <a:rPr lang="en-US" dirty="0"/>
              <a:t>Digital Flight at its Core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2BA87D-E6BF-4767-ACCF-7CD48014CD15}"/>
              </a:ext>
            </a:extLst>
          </p:cNvPr>
          <p:cNvGrpSpPr/>
          <p:nvPr/>
        </p:nvGrpSpPr>
        <p:grpSpPr>
          <a:xfrm>
            <a:off x="3888220" y="3175952"/>
            <a:ext cx="1532908" cy="2081067"/>
            <a:chOff x="585799" y="1415834"/>
            <a:chExt cx="2715405" cy="3686418"/>
          </a:xfrm>
        </p:grpSpPr>
        <p:pic>
          <p:nvPicPr>
            <p:cNvPr id="5" name="Graphic 4" descr="Airplane with solid fill">
              <a:extLst>
                <a:ext uri="{FF2B5EF4-FFF2-40B4-BE49-F238E27FC236}">
                  <a16:creationId xmlns:a16="http://schemas.microsoft.com/office/drawing/2014/main" id="{8F8B8636-FB8D-4D88-A293-6F21622C5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22909" y="2270983"/>
              <a:ext cx="1710296" cy="171029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9FEC73-1CCB-48C0-A8CE-A706EB742A22}"/>
                </a:ext>
              </a:extLst>
            </p:cNvPr>
            <p:cNvSpPr txBox="1"/>
            <p:nvPr/>
          </p:nvSpPr>
          <p:spPr>
            <a:xfrm>
              <a:off x="585799" y="4284455"/>
              <a:ext cx="2686892" cy="817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Shared Traffic </a:t>
              </a:r>
              <a:br>
                <a:rPr lang="en-US" sz="1200" dirty="0"/>
              </a:br>
              <a:r>
                <a:rPr lang="en-US" sz="1200" dirty="0"/>
                <a:t>Awareness</a:t>
              </a:r>
            </a:p>
          </p:txBody>
        </p:sp>
        <p:pic>
          <p:nvPicPr>
            <p:cNvPr id="20" name="Graphic 19" descr="Airplane with solid fill">
              <a:extLst>
                <a:ext uri="{FF2B5EF4-FFF2-40B4-BE49-F238E27FC236}">
                  <a16:creationId xmlns:a16="http://schemas.microsoft.com/office/drawing/2014/main" id="{5FFF0A48-C3D3-48CD-9909-27A9AE191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90908" y="1415834"/>
              <a:ext cx="1710296" cy="1710296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4B9379F-C980-4F43-91D0-1D5D66B98D27}"/>
              </a:ext>
            </a:extLst>
          </p:cNvPr>
          <p:cNvGrpSpPr/>
          <p:nvPr/>
        </p:nvGrpSpPr>
        <p:grpSpPr>
          <a:xfrm>
            <a:off x="382048" y="3173668"/>
            <a:ext cx="1726594" cy="2179488"/>
            <a:chOff x="2992027" y="1568610"/>
            <a:chExt cx="3058501" cy="3860762"/>
          </a:xfrm>
        </p:grpSpPr>
        <p:pic>
          <p:nvPicPr>
            <p:cNvPr id="7" name="Graphic 6" descr="Cell Tower with solid fill">
              <a:extLst>
                <a:ext uri="{FF2B5EF4-FFF2-40B4-BE49-F238E27FC236}">
                  <a16:creationId xmlns:a16="http://schemas.microsoft.com/office/drawing/2014/main" id="{2207CA7D-492D-4A6B-BF5F-65C0E9DF0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14942" y="1568610"/>
              <a:ext cx="2412671" cy="241266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B17307-69FA-4168-BF84-DAFCF6066379}"/>
                </a:ext>
              </a:extLst>
            </p:cNvPr>
            <p:cNvSpPr txBox="1"/>
            <p:nvPr/>
          </p:nvSpPr>
          <p:spPr>
            <a:xfrm>
              <a:off x="2992027" y="4284456"/>
              <a:ext cx="3058501" cy="1144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Digital Information Connectivity </a:t>
              </a:r>
              <a:br>
                <a:rPr lang="en-US" sz="1200" dirty="0"/>
              </a:br>
              <a:r>
                <a:rPr lang="en-US" sz="1200" dirty="0"/>
                <a:t>&amp; Services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65311BB-202F-408B-B741-364C89FCB4E2}"/>
              </a:ext>
            </a:extLst>
          </p:cNvPr>
          <p:cNvGrpSpPr/>
          <p:nvPr/>
        </p:nvGrpSpPr>
        <p:grpSpPr>
          <a:xfrm>
            <a:off x="1920610" y="1478232"/>
            <a:ext cx="1975611" cy="1609861"/>
            <a:chOff x="5678602" y="1129559"/>
            <a:chExt cx="3499613" cy="2851720"/>
          </a:xfrm>
        </p:grpSpPr>
        <p:pic>
          <p:nvPicPr>
            <p:cNvPr id="9" name="Graphic 8" descr="Handshake with solid fill">
              <a:extLst>
                <a:ext uri="{FF2B5EF4-FFF2-40B4-BE49-F238E27FC236}">
                  <a16:creationId xmlns:a16="http://schemas.microsoft.com/office/drawing/2014/main" id="{1DD5002C-091B-4BAC-A3EB-CE31C189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78584" y="1568609"/>
              <a:ext cx="2412670" cy="241267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6D8B9C-16C5-4652-B5CF-4CCC1C295E52}"/>
                </a:ext>
              </a:extLst>
            </p:cNvPr>
            <p:cNvSpPr txBox="1"/>
            <p:nvPr/>
          </p:nvSpPr>
          <p:spPr>
            <a:xfrm>
              <a:off x="5678602" y="1129559"/>
              <a:ext cx="3499613" cy="817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Cooperative Practices for Conflict Management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78A6A7-EC8F-46FA-B009-602F809E6943}"/>
              </a:ext>
            </a:extLst>
          </p:cNvPr>
          <p:cNvGrpSpPr/>
          <p:nvPr/>
        </p:nvGrpSpPr>
        <p:grpSpPr>
          <a:xfrm>
            <a:off x="1665758" y="4881072"/>
            <a:ext cx="2361956" cy="1763989"/>
            <a:chOff x="7889804" y="1981439"/>
            <a:chExt cx="4183986" cy="3124744"/>
          </a:xfrm>
        </p:grpSpPr>
        <p:pic>
          <p:nvPicPr>
            <p:cNvPr id="11" name="Graphic 10" descr="Gears with solid fill">
              <a:extLst>
                <a:ext uri="{FF2B5EF4-FFF2-40B4-BE49-F238E27FC236}">
                  <a16:creationId xmlns:a16="http://schemas.microsoft.com/office/drawing/2014/main" id="{51C1C01C-BD17-454A-8F80-E2108969B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056419" y="1981439"/>
              <a:ext cx="2412669" cy="241267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E2DD8A8-7354-4E6E-927B-7486795E4F47}"/>
                </a:ext>
              </a:extLst>
            </p:cNvPr>
            <p:cNvSpPr txBox="1"/>
            <p:nvPr/>
          </p:nvSpPr>
          <p:spPr>
            <a:xfrm>
              <a:off x="7889804" y="4288386"/>
              <a:ext cx="4183986" cy="817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 Flightpath Automation</a:t>
              </a:r>
            </a:p>
            <a:p>
              <a:pPr algn="ctr"/>
              <a:r>
                <a:rPr lang="en-US" sz="1200" dirty="0"/>
                <a:t>Responsible for Separation</a:t>
              </a:r>
            </a:p>
          </p:txBody>
        </p:sp>
      </p:grpSp>
      <p:sp>
        <p:nvSpPr>
          <p:cNvPr id="3" name="Star: 4 Points 2">
            <a:extLst>
              <a:ext uri="{FF2B5EF4-FFF2-40B4-BE49-F238E27FC236}">
                <a16:creationId xmlns:a16="http://schemas.microsoft.com/office/drawing/2014/main" id="{5BABDBC7-2D4B-42F1-A135-6219B399F6A5}"/>
              </a:ext>
            </a:extLst>
          </p:cNvPr>
          <p:cNvSpPr/>
          <p:nvPr/>
        </p:nvSpPr>
        <p:spPr>
          <a:xfrm>
            <a:off x="1904204" y="2863568"/>
            <a:ext cx="2072226" cy="2072226"/>
          </a:xfrm>
          <a:prstGeom prst="star4">
            <a:avLst>
              <a:gd name="adj" fmla="val 19440"/>
            </a:avLst>
          </a:prstGeom>
          <a:solidFill>
            <a:srgbClr val="4472C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Digital Flight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016F0CF-E4B7-40E8-90DD-A6B7F4BD3D90}"/>
              </a:ext>
            </a:extLst>
          </p:cNvPr>
          <p:cNvGrpSpPr/>
          <p:nvPr/>
        </p:nvGrpSpPr>
        <p:grpSpPr>
          <a:xfrm>
            <a:off x="6376029" y="1782870"/>
            <a:ext cx="5003616" cy="1390798"/>
            <a:chOff x="1932974" y="3934824"/>
            <a:chExt cx="5003616" cy="139079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5EC032D-32B5-4F49-810C-B5181BF8511F}"/>
                </a:ext>
              </a:extLst>
            </p:cNvPr>
            <p:cNvGrpSpPr/>
            <p:nvPr/>
          </p:nvGrpSpPr>
          <p:grpSpPr>
            <a:xfrm>
              <a:off x="1932974" y="3934824"/>
              <a:ext cx="1387558" cy="1390798"/>
              <a:chOff x="1932974" y="3266445"/>
              <a:chExt cx="1387558" cy="1390798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5537574-D226-450D-841D-BEEE2AB8A64D}"/>
                  </a:ext>
                </a:extLst>
              </p:cNvPr>
              <p:cNvGrpSpPr/>
              <p:nvPr/>
            </p:nvGrpSpPr>
            <p:grpSpPr>
              <a:xfrm>
                <a:off x="1983594" y="3266445"/>
                <a:ext cx="1212724" cy="1212724"/>
                <a:chOff x="9616486" y="2477533"/>
                <a:chExt cx="1212724" cy="1212724"/>
              </a:xfrm>
            </p:grpSpPr>
            <p:pic>
              <p:nvPicPr>
                <p:cNvPr id="33" name="Graphic 32" descr="Arrow circle with solid fill">
                  <a:extLst>
                    <a:ext uri="{FF2B5EF4-FFF2-40B4-BE49-F238E27FC236}">
                      <a16:creationId xmlns:a16="http://schemas.microsoft.com/office/drawing/2014/main" id="{E248A51F-E2EB-4A65-BA97-1DF970EC06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16486" y="2477533"/>
                  <a:ext cx="1212724" cy="1212724"/>
                </a:xfrm>
                <a:prstGeom prst="rect">
                  <a:avLst/>
                </a:prstGeom>
              </p:spPr>
            </p:pic>
            <p:pic>
              <p:nvPicPr>
                <p:cNvPr id="34" name="Graphic 33" descr="Gears with solid fill">
                  <a:extLst>
                    <a:ext uri="{FF2B5EF4-FFF2-40B4-BE49-F238E27FC236}">
                      <a16:creationId xmlns:a16="http://schemas.microsoft.com/office/drawing/2014/main" id="{495EB095-4E97-4CBE-BD22-5B16AAA7A9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41996" y="2780209"/>
                  <a:ext cx="561703" cy="561703"/>
                </a:xfrm>
                <a:prstGeom prst="rect">
                  <a:avLst/>
                </a:prstGeom>
              </p:spPr>
            </p:pic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887E9D3-7A04-4764-90BC-6A82971D1B6A}"/>
                  </a:ext>
                </a:extLst>
              </p:cNvPr>
              <p:cNvSpPr txBox="1"/>
              <p:nvPr/>
            </p:nvSpPr>
            <p:spPr>
              <a:xfrm>
                <a:off x="1932974" y="4380244"/>
                <a:ext cx="1387558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2" algn="ctr"/>
                <a:r>
                  <a:rPr lang="en-US" sz="1200" b="1" dirty="0"/>
                  <a:t>Self-Provision</a:t>
                </a:r>
                <a:endParaRPr lang="en-US" sz="120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5E76F32-1570-4D24-92BD-D457E1842072}"/>
                </a:ext>
              </a:extLst>
            </p:cNvPr>
            <p:cNvGrpSpPr/>
            <p:nvPr/>
          </p:nvGrpSpPr>
          <p:grpSpPr>
            <a:xfrm>
              <a:off x="5023308" y="4173729"/>
              <a:ext cx="1913282" cy="1151893"/>
              <a:chOff x="5023308" y="3505350"/>
              <a:chExt cx="1913282" cy="1151893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C89CD7D-7F5F-4FBD-B7CD-4D191F06199C}"/>
                  </a:ext>
                </a:extLst>
              </p:cNvPr>
              <p:cNvGrpSpPr/>
              <p:nvPr/>
            </p:nvGrpSpPr>
            <p:grpSpPr>
              <a:xfrm>
                <a:off x="5522749" y="3505350"/>
                <a:ext cx="914400" cy="1120228"/>
                <a:chOff x="10706423" y="2742081"/>
                <a:chExt cx="914400" cy="1120228"/>
              </a:xfrm>
            </p:grpSpPr>
            <p:pic>
              <p:nvPicPr>
                <p:cNvPr id="29" name="Graphic 28" descr="Open hand with solid fill">
                  <a:extLst>
                    <a:ext uri="{FF2B5EF4-FFF2-40B4-BE49-F238E27FC236}">
                      <a16:creationId xmlns:a16="http://schemas.microsoft.com/office/drawing/2014/main" id="{B020CA9C-121F-498E-A493-E95FC9172B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06423" y="2947909"/>
                  <a:ext cx="914400" cy="914400"/>
                </a:xfrm>
                <a:prstGeom prst="rect">
                  <a:avLst/>
                </a:prstGeom>
              </p:spPr>
            </p:pic>
            <p:pic>
              <p:nvPicPr>
                <p:cNvPr id="30" name="Graphic 29" descr="Gears with solid fill">
                  <a:extLst>
                    <a:ext uri="{FF2B5EF4-FFF2-40B4-BE49-F238E27FC236}">
                      <a16:creationId xmlns:a16="http://schemas.microsoft.com/office/drawing/2014/main" id="{A1CC9BB0-F9D6-46FA-A66A-F84EED492D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919811" y="2742081"/>
                  <a:ext cx="561703" cy="561703"/>
                </a:xfrm>
                <a:prstGeom prst="rect">
                  <a:avLst/>
                </a:prstGeom>
              </p:spPr>
            </p:pic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7E94C4-2147-42DE-9D24-F464F8C1D9C4}"/>
                  </a:ext>
                </a:extLst>
              </p:cNvPr>
              <p:cNvSpPr txBox="1"/>
              <p:nvPr/>
            </p:nvSpPr>
            <p:spPr>
              <a:xfrm>
                <a:off x="5023308" y="4380244"/>
                <a:ext cx="1913282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2" algn="ctr"/>
                <a:r>
                  <a:rPr lang="en-US" sz="1200" b="1" dirty="0"/>
                  <a:t>Services</a:t>
                </a:r>
                <a:r>
                  <a:rPr lang="en-US" sz="1200" dirty="0"/>
                  <a:t> Provision 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0834E9F-A36D-4BC9-8ECC-93B6A7E15AD9}"/>
                </a:ext>
              </a:extLst>
            </p:cNvPr>
            <p:cNvGrpSpPr/>
            <p:nvPr/>
          </p:nvGrpSpPr>
          <p:grpSpPr>
            <a:xfrm>
              <a:off x="3312922" y="4516154"/>
              <a:ext cx="1890552" cy="310987"/>
              <a:chOff x="3339292" y="3888513"/>
              <a:chExt cx="1890552" cy="310987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748021C3-BB65-42BE-8F14-BD09FB4F80F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469742" y="3888513"/>
                <a:ext cx="1670723" cy="0"/>
              </a:xfrm>
              <a:prstGeom prst="straightConnector1">
                <a:avLst/>
              </a:prstGeom>
              <a:ln w="571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FFFC34E-6E3E-4AF3-A2D5-7CCEA18CAF5A}"/>
                  </a:ext>
                </a:extLst>
              </p:cNvPr>
              <p:cNvSpPr txBox="1"/>
              <p:nvPr/>
            </p:nvSpPr>
            <p:spPr>
              <a:xfrm>
                <a:off x="3339292" y="3922501"/>
                <a:ext cx="1890552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/>
                  <a:t>Spectrum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06A7C31-D4D2-43B8-B6BC-A6FE6D7861E5}"/>
              </a:ext>
            </a:extLst>
          </p:cNvPr>
          <p:cNvGrpSpPr/>
          <p:nvPr/>
        </p:nvGrpSpPr>
        <p:grpSpPr>
          <a:xfrm>
            <a:off x="7144368" y="3803567"/>
            <a:ext cx="3113770" cy="2620316"/>
            <a:chOff x="7921808" y="2133750"/>
            <a:chExt cx="3963640" cy="333550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3E65330-AA49-4747-B04E-F9043008C643}"/>
                </a:ext>
              </a:extLst>
            </p:cNvPr>
            <p:cNvSpPr txBox="1"/>
            <p:nvPr/>
          </p:nvSpPr>
          <p:spPr>
            <a:xfrm>
              <a:off x="7921808" y="5007589"/>
              <a:ext cx="39636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2" algn="ctr"/>
              <a:r>
                <a:rPr lang="en-US" sz="1200" b="1" dirty="0"/>
                <a:t>Location </a:t>
              </a:r>
              <a:r>
                <a:rPr lang="en-US" sz="1200" dirty="0"/>
                <a:t>of automation </a:t>
              </a:r>
              <a:br>
                <a:rPr lang="en-US" sz="1200" dirty="0"/>
              </a:br>
              <a:r>
                <a:rPr lang="en-US" sz="1200" dirty="0"/>
                <a:t>and decision-making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CD3F8F7-5F9B-47B6-9BCF-79DF0DFD9482}"/>
                </a:ext>
              </a:extLst>
            </p:cNvPr>
            <p:cNvGrpSpPr/>
            <p:nvPr/>
          </p:nvGrpSpPr>
          <p:grpSpPr>
            <a:xfrm>
              <a:off x="8528675" y="2133750"/>
              <a:ext cx="2878244" cy="2896374"/>
              <a:chOff x="7956083" y="3552982"/>
              <a:chExt cx="2878244" cy="2896374"/>
            </a:xfrm>
          </p:grpSpPr>
          <p:pic>
            <p:nvPicPr>
              <p:cNvPr id="38" name="Graphic 37" descr="Work from home desk with solid fill">
                <a:extLst>
                  <a:ext uri="{FF2B5EF4-FFF2-40B4-BE49-F238E27FC236}">
                    <a16:creationId xmlns:a16="http://schemas.microsoft.com/office/drawing/2014/main" id="{136B9842-5008-44A9-ADE0-1BBBF0B81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8873836" y="5534956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9" name="Graphic 38" descr="Syncing cloud with solid fill">
                <a:extLst>
                  <a:ext uri="{FF2B5EF4-FFF2-40B4-BE49-F238E27FC236}">
                    <a16:creationId xmlns:a16="http://schemas.microsoft.com/office/drawing/2014/main" id="{8653C425-A167-4EC2-BF35-433B16350B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9919927" y="355298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D9695396-9C06-4D1F-9D25-9A1A88CA145C}"/>
                  </a:ext>
                </a:extLst>
              </p:cNvPr>
              <p:cNvSpPr/>
              <p:nvPr/>
            </p:nvSpPr>
            <p:spPr>
              <a:xfrm>
                <a:off x="7956083" y="3884056"/>
                <a:ext cx="776725" cy="252253"/>
              </a:xfrm>
              <a:custGeom>
                <a:avLst/>
                <a:gdLst>
                  <a:gd name="connsiteX0" fmla="*/ 85041 w 776725"/>
                  <a:gd name="connsiteY0" fmla="*/ 244643 h 252253"/>
                  <a:gd name="connsiteX1" fmla="*/ 62181 w 776725"/>
                  <a:gd name="connsiteY1" fmla="*/ 230356 h 252253"/>
                  <a:gd name="connsiteX2" fmla="*/ 945 w 776725"/>
                  <a:gd name="connsiteY2" fmla="*/ 126190 h 252253"/>
                  <a:gd name="connsiteX3" fmla="*/ 3702 w 776725"/>
                  <a:gd name="connsiteY3" fmla="*/ 116261 h 252253"/>
                  <a:gd name="connsiteX4" fmla="*/ 5783 w 776725"/>
                  <a:gd name="connsiteY4" fmla="*/ 115475 h 252253"/>
                  <a:gd name="connsiteX5" fmla="*/ 28282 w 776725"/>
                  <a:gd name="connsiteY5" fmla="*/ 110712 h 252253"/>
                  <a:gd name="connsiteX6" fmla="*/ 46998 w 776725"/>
                  <a:gd name="connsiteY6" fmla="*/ 115475 h 252253"/>
                  <a:gd name="connsiteX7" fmla="*/ 129580 w 776725"/>
                  <a:gd name="connsiteY7" fmla="*/ 186207 h 252253"/>
                  <a:gd name="connsiteX8" fmla="*/ 286457 w 776725"/>
                  <a:gd name="connsiteY8" fmla="*/ 153289 h 252253"/>
                  <a:gd name="connsiteX9" fmla="*/ 126675 w 776725"/>
                  <a:gd name="connsiteY9" fmla="*/ 20291 h 252253"/>
                  <a:gd name="connsiteX10" fmla="*/ 125759 w 776725"/>
                  <a:gd name="connsiteY10" fmla="*/ 10014 h 252253"/>
                  <a:gd name="connsiteX11" fmla="*/ 129847 w 776725"/>
                  <a:gd name="connsiteY11" fmla="*/ 7556 h 252253"/>
                  <a:gd name="connsiteX12" fmla="*/ 162879 w 776725"/>
                  <a:gd name="connsiteY12" fmla="*/ 632 h 252253"/>
                  <a:gd name="connsiteX13" fmla="*/ 180796 w 776725"/>
                  <a:gd name="connsiteY13" fmla="*/ 2537 h 252253"/>
                  <a:gd name="connsiteX14" fmla="*/ 443324 w 776725"/>
                  <a:gd name="connsiteY14" fmla="*/ 120437 h 252253"/>
                  <a:gd name="connsiteX15" fmla="*/ 664380 w 776725"/>
                  <a:gd name="connsiteY15" fmla="*/ 74098 h 252253"/>
                  <a:gd name="connsiteX16" fmla="*/ 776175 w 776725"/>
                  <a:gd name="connsiteY16" fmla="*/ 110188 h 252253"/>
                  <a:gd name="connsiteX17" fmla="*/ 712358 w 776725"/>
                  <a:gd name="connsiteY17" fmla="*/ 160804 h 252253"/>
                  <a:gd name="connsiteX18" fmla="*/ 343169 w 776725"/>
                  <a:gd name="connsiteY18" fmla="*/ 238280 h 252253"/>
                  <a:gd name="connsiteX19" fmla="*/ 158107 w 776725"/>
                  <a:gd name="connsiteY19" fmla="*/ 250310 h 25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76725" h="252253">
                    <a:moveTo>
                      <a:pt x="85041" y="244643"/>
                    </a:moveTo>
                    <a:cubicBezTo>
                      <a:pt x="75546" y="243899"/>
                      <a:pt x="67011" y="238565"/>
                      <a:pt x="62181" y="230356"/>
                    </a:cubicBezTo>
                    <a:lnTo>
                      <a:pt x="945" y="126190"/>
                    </a:lnTo>
                    <a:cubicBezTo>
                      <a:pt x="-1036" y="122687"/>
                      <a:pt x="199" y="118242"/>
                      <a:pt x="3702" y="116261"/>
                    </a:cubicBezTo>
                    <a:cubicBezTo>
                      <a:pt x="4351" y="115894"/>
                      <a:pt x="5053" y="115629"/>
                      <a:pt x="5783" y="115475"/>
                    </a:cubicBezTo>
                    <a:lnTo>
                      <a:pt x="28282" y="110712"/>
                    </a:lnTo>
                    <a:cubicBezTo>
                      <a:pt x="34921" y="109316"/>
                      <a:pt x="41834" y="111074"/>
                      <a:pt x="46998" y="115475"/>
                    </a:cubicBezTo>
                    <a:lnTo>
                      <a:pt x="129580" y="186207"/>
                    </a:lnTo>
                    <a:lnTo>
                      <a:pt x="286457" y="153289"/>
                    </a:lnTo>
                    <a:lnTo>
                      <a:pt x="126675" y="20291"/>
                    </a:lnTo>
                    <a:cubicBezTo>
                      <a:pt x="123584" y="17706"/>
                      <a:pt x="123174" y="13105"/>
                      <a:pt x="125759" y="10014"/>
                    </a:cubicBezTo>
                    <a:cubicBezTo>
                      <a:pt x="126808" y="8759"/>
                      <a:pt x="128247" y="7894"/>
                      <a:pt x="129847" y="7556"/>
                    </a:cubicBezTo>
                    <a:lnTo>
                      <a:pt x="162879" y="632"/>
                    </a:lnTo>
                    <a:cubicBezTo>
                      <a:pt x="168903" y="-644"/>
                      <a:pt x="175175" y="23"/>
                      <a:pt x="180796" y="2537"/>
                    </a:cubicBezTo>
                    <a:lnTo>
                      <a:pt x="443324" y="120437"/>
                    </a:lnTo>
                    <a:lnTo>
                      <a:pt x="664380" y="74098"/>
                    </a:lnTo>
                    <a:cubicBezTo>
                      <a:pt x="692898" y="68107"/>
                      <a:pt x="771689" y="88795"/>
                      <a:pt x="776175" y="110188"/>
                    </a:cubicBezTo>
                    <a:cubicBezTo>
                      <a:pt x="783662" y="145840"/>
                      <a:pt x="712358" y="160804"/>
                      <a:pt x="712358" y="160804"/>
                    </a:cubicBezTo>
                    <a:lnTo>
                      <a:pt x="343169" y="238280"/>
                    </a:lnTo>
                    <a:cubicBezTo>
                      <a:pt x="282364" y="251041"/>
                      <a:pt x="220053" y="255091"/>
                      <a:pt x="158107" y="2503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200"/>
              </a:p>
            </p:txBody>
          </p:sp>
          <p:pic>
            <p:nvPicPr>
              <p:cNvPr id="41" name="Graphic 40" descr="Head with gears with solid fill">
                <a:extLst>
                  <a:ext uri="{FF2B5EF4-FFF2-40B4-BE49-F238E27FC236}">
                    <a16:creationId xmlns:a16="http://schemas.microsoft.com/office/drawing/2014/main" id="{DE1E0EAE-3611-4B4F-9C9F-B0CC092ACD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8873836" y="4467382"/>
                <a:ext cx="914400" cy="914400"/>
              </a:xfrm>
              <a:prstGeom prst="rect">
                <a:avLst/>
              </a:prstGeom>
            </p:spPr>
          </p:pic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42800242-BB53-490F-8AE4-D4C8B489A2FF}"/>
                  </a:ext>
                </a:extLst>
              </p:cNvPr>
              <p:cNvCxnSpPr/>
              <p:nvPr/>
            </p:nvCxnSpPr>
            <p:spPr bwMode="auto">
              <a:xfrm>
                <a:off x="8492254" y="4467382"/>
                <a:ext cx="469916" cy="1006873"/>
              </a:xfrm>
              <a:prstGeom prst="straightConnector1">
                <a:avLst/>
              </a:prstGeom>
              <a:ln w="571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B471264E-CB01-4180-B131-3C1D640763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9707273" y="4451496"/>
                <a:ext cx="469916" cy="1006873"/>
              </a:xfrm>
              <a:prstGeom prst="straightConnector1">
                <a:avLst/>
              </a:prstGeom>
              <a:ln w="571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D62BC14C-7240-4486-BEA4-381FD1B477F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789552" y="4099429"/>
                <a:ext cx="1082969" cy="0"/>
              </a:xfrm>
              <a:prstGeom prst="straightConnector1">
                <a:avLst/>
              </a:prstGeom>
              <a:ln w="5715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9914C832-582F-4881-B4DF-D7526D2F53FE}"/>
              </a:ext>
            </a:extLst>
          </p:cNvPr>
          <p:cNvSpPr txBox="1"/>
          <p:nvPr/>
        </p:nvSpPr>
        <p:spPr>
          <a:xfrm>
            <a:off x="569834" y="781574"/>
            <a:ext cx="4677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Essential Elements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955ACC9-76BE-40B9-9712-DDD0F598E2E1}"/>
              </a:ext>
            </a:extLst>
          </p:cNvPr>
          <p:cNvSpPr txBox="1"/>
          <p:nvPr/>
        </p:nvSpPr>
        <p:spPr>
          <a:xfrm>
            <a:off x="6383207" y="781574"/>
            <a:ext cx="4677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Architectural Flexibility</a:t>
            </a:r>
          </a:p>
        </p:txBody>
      </p:sp>
    </p:spTree>
    <p:extLst>
      <p:ext uri="{BB962C8B-B14F-4D97-AF65-F5344CB8AC3E}">
        <p14:creationId xmlns:p14="http://schemas.microsoft.com/office/powerpoint/2010/main" val="22951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E509703-1E92-4524-B5F6-0CDE805079F7}"/>
              </a:ext>
            </a:extLst>
          </p:cNvPr>
          <p:cNvGrpSpPr/>
          <p:nvPr/>
        </p:nvGrpSpPr>
        <p:grpSpPr>
          <a:xfrm>
            <a:off x="4730302" y="1281445"/>
            <a:ext cx="7055356" cy="5022259"/>
            <a:chOff x="4730302" y="1281445"/>
            <a:chExt cx="7055356" cy="502225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4D00F30-ACDA-4649-9111-C2F2423F4584}"/>
                </a:ext>
              </a:extLst>
            </p:cNvPr>
            <p:cNvGrpSpPr/>
            <p:nvPr/>
          </p:nvGrpSpPr>
          <p:grpSpPr>
            <a:xfrm>
              <a:off x="6775309" y="1281445"/>
              <a:ext cx="5010349" cy="5022259"/>
              <a:chOff x="6775309" y="1281445"/>
              <a:chExt cx="5010349" cy="502225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30DFAE9-7679-4771-9F74-87884EDE98D0}"/>
                  </a:ext>
                </a:extLst>
              </p:cNvPr>
              <p:cNvGrpSpPr/>
              <p:nvPr/>
            </p:nvGrpSpPr>
            <p:grpSpPr>
              <a:xfrm>
                <a:off x="6775310" y="1596458"/>
                <a:ext cx="5010348" cy="4707246"/>
                <a:chOff x="289932" y="1341737"/>
                <a:chExt cx="5352580" cy="5382448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74480154-BA90-4E72-9B2B-6715E6823DB3}"/>
                    </a:ext>
                  </a:extLst>
                </p:cNvPr>
                <p:cNvSpPr/>
                <p:nvPr/>
              </p:nvSpPr>
              <p:spPr>
                <a:xfrm>
                  <a:off x="289932" y="1341737"/>
                  <a:ext cx="5352580" cy="538244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00"/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A92124F-9FDD-4E23-A999-632DFD278005}"/>
                    </a:ext>
                  </a:extLst>
                </p:cNvPr>
                <p:cNvGrpSpPr/>
                <p:nvPr/>
              </p:nvGrpSpPr>
              <p:grpSpPr>
                <a:xfrm>
                  <a:off x="3790073" y="3175952"/>
                  <a:ext cx="1532908" cy="2173408"/>
                  <a:chOff x="585799" y="1415834"/>
                  <a:chExt cx="2715405" cy="3849989"/>
                </a:xfrm>
              </p:grpSpPr>
              <p:pic>
                <p:nvPicPr>
                  <p:cNvPr id="11" name="Graphic 10" descr="Airplane with solid fill">
                    <a:extLst>
                      <a:ext uri="{FF2B5EF4-FFF2-40B4-BE49-F238E27FC236}">
                        <a16:creationId xmlns:a16="http://schemas.microsoft.com/office/drawing/2014/main" id="{40095DF4-6D67-498D-9AEA-925D4BFC0C8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22909" y="2270983"/>
                    <a:ext cx="1710296" cy="1710296"/>
                  </a:xfrm>
                  <a:prstGeom prst="rect">
                    <a:avLst/>
                  </a:prstGeom>
                </p:spPr>
              </p:pic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4E572878-4C11-48DC-B64E-7A3B3BAE294B}"/>
                      </a:ext>
                    </a:extLst>
                  </p:cNvPr>
                  <p:cNvSpPr txBox="1"/>
                  <p:nvPr/>
                </p:nvSpPr>
                <p:spPr>
                  <a:xfrm>
                    <a:off x="585799" y="4206043"/>
                    <a:ext cx="2686892" cy="10597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dirty="0"/>
                      <a:t>Shared Traffic </a:t>
                    </a:r>
                    <a:br>
                      <a:rPr lang="en-US" sz="1400" dirty="0"/>
                    </a:br>
                    <a:r>
                      <a:rPr lang="en-US" sz="1400" dirty="0"/>
                      <a:t>Awareness</a:t>
                    </a:r>
                  </a:p>
                </p:txBody>
              </p:sp>
              <p:pic>
                <p:nvPicPr>
                  <p:cNvPr id="13" name="Graphic 12" descr="Airplane with solid fill">
                    <a:extLst>
                      <a:ext uri="{FF2B5EF4-FFF2-40B4-BE49-F238E27FC236}">
                        <a16:creationId xmlns:a16="http://schemas.microsoft.com/office/drawing/2014/main" id="{21C537A0-F72F-403E-ADC6-228816AD802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90908" y="1415834"/>
                    <a:ext cx="1710296" cy="171029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ED3CFFA9-D7D3-494C-B41B-2BD9FF33B9B3}"/>
                    </a:ext>
                  </a:extLst>
                </p:cNvPr>
                <p:cNvGrpSpPr/>
                <p:nvPr/>
              </p:nvGrpSpPr>
              <p:grpSpPr>
                <a:xfrm>
                  <a:off x="312059" y="3173668"/>
                  <a:ext cx="2202183" cy="2422040"/>
                  <a:chOff x="2601149" y="1568610"/>
                  <a:chExt cx="3900963" cy="4290417"/>
                </a:xfrm>
              </p:grpSpPr>
              <p:pic>
                <p:nvPicPr>
                  <p:cNvPr id="15" name="Graphic 14" descr="Cell Tower with solid fill">
                    <a:extLst>
                      <a:ext uri="{FF2B5EF4-FFF2-40B4-BE49-F238E27FC236}">
                        <a16:creationId xmlns:a16="http://schemas.microsoft.com/office/drawing/2014/main" id="{7F70AC5A-4967-4B90-8A1A-2836CA1DF15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314942" y="1568610"/>
                    <a:ext cx="2412671" cy="2412669"/>
                  </a:xfrm>
                  <a:prstGeom prst="rect">
                    <a:avLst/>
                  </a:prstGeom>
                </p:spPr>
              </p:pic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83B63F48-1030-43A4-A971-FCAD7A2ED7C0}"/>
                      </a:ext>
                    </a:extLst>
                  </p:cNvPr>
                  <p:cNvSpPr txBox="1"/>
                  <p:nvPr/>
                </p:nvSpPr>
                <p:spPr>
                  <a:xfrm>
                    <a:off x="2601149" y="4362867"/>
                    <a:ext cx="3900963" cy="14961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dirty="0"/>
                      <a:t>Digital Information Connectivity </a:t>
                    </a:r>
                    <a:br>
                      <a:rPr lang="en-US" sz="1400" dirty="0"/>
                    </a:br>
                    <a:r>
                      <a:rPr lang="en-US" sz="1400" dirty="0"/>
                      <a:t>&amp; Services</a:t>
                    </a:r>
                  </a:p>
                </p:txBody>
              </p:sp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32B2CEA2-9466-4B2B-8736-BB0176920B08}"/>
                    </a:ext>
                  </a:extLst>
                </p:cNvPr>
                <p:cNvGrpSpPr/>
                <p:nvPr/>
              </p:nvGrpSpPr>
              <p:grpSpPr>
                <a:xfrm>
                  <a:off x="1715048" y="1566091"/>
                  <a:ext cx="2450531" cy="1609861"/>
                  <a:chOff x="5314472" y="1129559"/>
                  <a:chExt cx="4340891" cy="2851720"/>
                </a:xfrm>
              </p:grpSpPr>
              <p:pic>
                <p:nvPicPr>
                  <p:cNvPr id="18" name="Graphic 17" descr="Handshake with solid fill">
                    <a:extLst>
                      <a:ext uri="{FF2B5EF4-FFF2-40B4-BE49-F238E27FC236}">
                        <a16:creationId xmlns:a16="http://schemas.microsoft.com/office/drawing/2014/main" id="{3A33A38F-52DD-42A7-924F-B7C97592B9E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278584" y="1568609"/>
                    <a:ext cx="2412670" cy="2412670"/>
                  </a:xfrm>
                  <a:prstGeom prst="rect">
                    <a:avLst/>
                  </a:prstGeom>
                </p:spPr>
              </p:pic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E57E2403-E2A3-4830-AD4F-E3A95AD9B4ED}"/>
                      </a:ext>
                    </a:extLst>
                  </p:cNvPr>
                  <p:cNvSpPr txBox="1"/>
                  <p:nvPr/>
                </p:nvSpPr>
                <p:spPr>
                  <a:xfrm>
                    <a:off x="5314472" y="1129559"/>
                    <a:ext cx="4340891" cy="10597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dirty="0"/>
                      <a:t>Cooperative Practices for Conflict Management</a:t>
                    </a:r>
                  </a:p>
                </p:txBody>
              </p: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1E215211-8962-4F34-AE1A-398E7BAD7EF1}"/>
                    </a:ext>
                  </a:extLst>
                </p:cNvPr>
                <p:cNvGrpSpPr/>
                <p:nvPr/>
              </p:nvGrpSpPr>
              <p:grpSpPr>
                <a:xfrm>
                  <a:off x="1152752" y="4723112"/>
                  <a:ext cx="3387968" cy="1900593"/>
                  <a:chOff x="6981063" y="1981439"/>
                  <a:chExt cx="6001472" cy="3366725"/>
                </a:xfrm>
              </p:grpSpPr>
              <p:pic>
                <p:nvPicPr>
                  <p:cNvPr id="21" name="Graphic 20" descr="Gears with solid fill">
                    <a:extLst>
                      <a:ext uri="{FF2B5EF4-FFF2-40B4-BE49-F238E27FC236}">
                        <a16:creationId xmlns:a16="http://schemas.microsoft.com/office/drawing/2014/main" id="{E35A7CBA-51FB-4E3F-9BF3-E6420128866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056419" y="1981439"/>
                    <a:ext cx="2412669" cy="2412670"/>
                  </a:xfrm>
                  <a:prstGeom prst="rect">
                    <a:avLst/>
                  </a:prstGeom>
                </p:spPr>
              </p:pic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49F281F9-9A50-4C6A-9C88-5CFC83C1AD84}"/>
                      </a:ext>
                    </a:extLst>
                  </p:cNvPr>
                  <p:cNvSpPr txBox="1"/>
                  <p:nvPr/>
                </p:nvSpPr>
                <p:spPr>
                  <a:xfrm>
                    <a:off x="6981063" y="4288384"/>
                    <a:ext cx="6001472" cy="10597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dirty="0"/>
                      <a:t> Flightpath Automation</a:t>
                    </a:r>
                  </a:p>
                  <a:p>
                    <a:pPr algn="ctr"/>
                    <a:r>
                      <a:rPr lang="en-US" sz="1400" dirty="0"/>
                      <a:t>Responsible for Separation</a:t>
                    </a:r>
                  </a:p>
                </p:txBody>
              </p:sp>
            </p:grpSp>
            <p:sp>
              <p:nvSpPr>
                <p:cNvPr id="23" name="Star: 4 Points 22">
                  <a:extLst>
                    <a:ext uri="{FF2B5EF4-FFF2-40B4-BE49-F238E27FC236}">
                      <a16:creationId xmlns:a16="http://schemas.microsoft.com/office/drawing/2014/main" id="{EE718FF4-3BC2-4D53-AE0D-70A6F3A411A1}"/>
                    </a:ext>
                  </a:extLst>
                </p:cNvPr>
                <p:cNvSpPr/>
                <p:nvPr/>
              </p:nvSpPr>
              <p:spPr>
                <a:xfrm>
                  <a:off x="2116886" y="3076250"/>
                  <a:ext cx="1646862" cy="1646862"/>
                </a:xfrm>
                <a:prstGeom prst="star4">
                  <a:avLst>
                    <a:gd name="adj" fmla="val 19440"/>
                  </a:avLst>
                </a:prstGeom>
                <a:solidFill>
                  <a:srgbClr val="4472C4"/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050" dirty="0"/>
                    <a:t>Digital Flight</a:t>
                  </a:r>
                </a:p>
              </p:txBody>
            </p:sp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E3A2857-6A64-46AD-8B5D-1D9F879EA89F}"/>
                  </a:ext>
                </a:extLst>
              </p:cNvPr>
              <p:cNvSpPr txBox="1"/>
              <p:nvPr/>
            </p:nvSpPr>
            <p:spPr>
              <a:xfrm>
                <a:off x="6775309" y="1281445"/>
                <a:ext cx="5010349" cy="338554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285750" indent="-285750">
                  <a:buFont typeface="Arial" panose="020B0604020202020204" pitchFamily="34" charset="0"/>
                  <a:buChar char="•"/>
                  <a:defRPr sz="1600"/>
                </a:lvl1pPr>
              </a:lstStyle>
              <a:p>
                <a:pPr marL="0" indent="0" algn="ctr">
                  <a:buNone/>
                </a:pPr>
                <a:r>
                  <a:rPr lang="en-US" dirty="0">
                    <a:solidFill>
                      <a:schemeClr val="bg1"/>
                    </a:solidFill>
                  </a:rPr>
                  <a:t>Digital Flight Essential Elements in TASAR</a:t>
                </a:r>
              </a:p>
            </p:txBody>
          </p:sp>
        </p:grpSp>
        <p:pic>
          <p:nvPicPr>
            <p:cNvPr id="66" name="Graphic 65" descr="Arrow: Slight curve with solid fill">
              <a:extLst>
                <a:ext uri="{FF2B5EF4-FFF2-40B4-BE49-F238E27FC236}">
                  <a16:creationId xmlns:a16="http://schemas.microsoft.com/office/drawing/2014/main" id="{EC3A6604-B18D-42E8-A854-8C8DED602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730302" y="2348793"/>
              <a:ext cx="1879825" cy="914400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57776D1-1026-44F1-B004-4EB4CB2F9010}"/>
              </a:ext>
            </a:extLst>
          </p:cNvPr>
          <p:cNvGrpSpPr/>
          <p:nvPr/>
        </p:nvGrpSpPr>
        <p:grpSpPr>
          <a:xfrm>
            <a:off x="406342" y="1281444"/>
            <a:ext cx="4231723" cy="5022259"/>
            <a:chOff x="-27759" y="1281444"/>
            <a:chExt cx="4231723" cy="502225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EF22D08-46C1-4F49-BCA2-FF4017B27D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403"/>
            <a:stretch/>
          </p:blipFill>
          <p:spPr>
            <a:xfrm rot="5400000">
              <a:off x="-270291" y="1829449"/>
              <a:ext cx="4716787" cy="42317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20D171A-365F-4BBC-ACBD-E3381EA45E61}"/>
                </a:ext>
              </a:extLst>
            </p:cNvPr>
            <p:cNvSpPr txBox="1"/>
            <p:nvPr/>
          </p:nvSpPr>
          <p:spPr>
            <a:xfrm>
              <a:off x="-27759" y="1281444"/>
              <a:ext cx="4231723" cy="338554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285750" indent="-285750">
                <a:buFont typeface="Arial" panose="020B0604020202020204" pitchFamily="34" charset="0"/>
                <a:buChar char="•"/>
                <a:defRPr sz="1600"/>
              </a:lvl1pPr>
            </a:lstStyle>
            <a:p>
              <a:pPr marL="0" indent="0" algn="ctr">
                <a:buNone/>
              </a:pPr>
              <a:r>
                <a:rPr lang="en-US" dirty="0">
                  <a:solidFill>
                    <a:schemeClr val="bg1"/>
                  </a:solidFill>
                </a:rPr>
                <a:t>Traffic Aware Strategic Aircrew Requests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F8A417-B0A9-4D54-AFB2-FBADF8597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EFB Tech is Building Toward Digital Flight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95CBB75-32F5-45E0-A77C-776445623798}"/>
              </a:ext>
            </a:extLst>
          </p:cNvPr>
          <p:cNvSpPr txBox="1"/>
          <p:nvPr/>
        </p:nvSpPr>
        <p:spPr>
          <a:xfrm>
            <a:off x="3603928" y="4261578"/>
            <a:ext cx="2914325" cy="196977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NASA technology for flight optimization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Validated w/ Alaska Airlines in 2018-2019 operations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Now commercially available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C33A469-C11A-4103-8352-2D864AF9C8E7}"/>
              </a:ext>
            </a:extLst>
          </p:cNvPr>
          <p:cNvGrpSpPr/>
          <p:nvPr/>
        </p:nvGrpSpPr>
        <p:grpSpPr>
          <a:xfrm>
            <a:off x="7425810" y="3083905"/>
            <a:ext cx="3402023" cy="2983032"/>
            <a:chOff x="7425810" y="3083905"/>
            <a:chExt cx="3402023" cy="2983032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29077EE-7B0D-4E56-B552-4AC4824A89AB}"/>
                </a:ext>
              </a:extLst>
            </p:cNvPr>
            <p:cNvCxnSpPr>
              <a:cxnSpLocks/>
            </p:cNvCxnSpPr>
            <p:nvPr/>
          </p:nvCxnSpPr>
          <p:spPr>
            <a:xfrm>
              <a:off x="8054045" y="6066937"/>
              <a:ext cx="1361886" cy="0"/>
            </a:xfrm>
            <a:prstGeom prst="line">
              <a:avLst/>
            </a:prstGeom>
            <a:ln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CC94A94-EBF3-4115-A0B6-4C2A9AB9A016}"/>
                </a:ext>
              </a:extLst>
            </p:cNvPr>
            <p:cNvGrpSpPr/>
            <p:nvPr/>
          </p:nvGrpSpPr>
          <p:grpSpPr>
            <a:xfrm>
              <a:off x="8380507" y="3653896"/>
              <a:ext cx="381242" cy="358576"/>
              <a:chOff x="9769697" y="2625748"/>
              <a:chExt cx="399937" cy="402615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96EA31A-F0B8-4565-8DD9-D7A4C3C8C939}"/>
                  </a:ext>
                </a:extLst>
              </p:cNvPr>
              <p:cNvSpPr/>
              <p:nvPr/>
            </p:nvSpPr>
            <p:spPr>
              <a:xfrm>
                <a:off x="9769697" y="2625748"/>
                <a:ext cx="399937" cy="40261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rgbClr val="00B050"/>
                </a:solidFill>
              </a:ln>
              <a:effectLst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pic>
            <p:nvPicPr>
              <p:cNvPr id="38" name="Graphic 37" descr="Checkmark with solid fill">
                <a:extLst>
                  <a:ext uri="{FF2B5EF4-FFF2-40B4-BE49-F238E27FC236}">
                    <a16:creationId xmlns:a16="http://schemas.microsoft.com/office/drawing/2014/main" id="{6831407B-DD25-4F02-934D-926BB09402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806738" y="2661827"/>
                <a:ext cx="330455" cy="330455"/>
              </a:xfrm>
              <a:prstGeom prst="rect">
                <a:avLst/>
              </a:prstGeom>
            </p:spPr>
          </p:pic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C229D03-660F-47FB-B273-BDFD0866CAC2}"/>
                </a:ext>
              </a:extLst>
            </p:cNvPr>
            <p:cNvGrpSpPr/>
            <p:nvPr/>
          </p:nvGrpSpPr>
          <p:grpSpPr>
            <a:xfrm>
              <a:off x="9681794" y="3653896"/>
              <a:ext cx="381242" cy="358576"/>
              <a:chOff x="9769697" y="2625748"/>
              <a:chExt cx="399937" cy="402615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1DDEC1A-81B9-4BD0-83A3-34FEE66B357B}"/>
                  </a:ext>
                </a:extLst>
              </p:cNvPr>
              <p:cNvSpPr/>
              <p:nvPr/>
            </p:nvSpPr>
            <p:spPr>
              <a:xfrm>
                <a:off x="9769697" y="2625748"/>
                <a:ext cx="399937" cy="40261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rgbClr val="00B050"/>
                </a:solidFill>
              </a:ln>
              <a:effectLst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pic>
            <p:nvPicPr>
              <p:cNvPr id="42" name="Graphic 41" descr="Checkmark with solid fill">
                <a:extLst>
                  <a:ext uri="{FF2B5EF4-FFF2-40B4-BE49-F238E27FC236}">
                    <a16:creationId xmlns:a16="http://schemas.microsoft.com/office/drawing/2014/main" id="{DCF61DD3-CCFC-495E-9822-AED7C68FEE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806738" y="2661827"/>
                <a:ext cx="330455" cy="330455"/>
              </a:xfrm>
              <a:prstGeom prst="rect">
                <a:avLst/>
              </a:prstGeom>
            </p:spPr>
          </p:pic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826B4B4-27E8-40F6-9BCE-5577146611E4}"/>
                </a:ext>
              </a:extLst>
            </p:cNvPr>
            <p:cNvGrpSpPr/>
            <p:nvPr/>
          </p:nvGrpSpPr>
          <p:grpSpPr>
            <a:xfrm>
              <a:off x="9065613" y="4229445"/>
              <a:ext cx="381242" cy="358576"/>
              <a:chOff x="9769697" y="2625748"/>
              <a:chExt cx="399937" cy="402615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CF91350-25C5-4924-8994-0B6B101F7929}"/>
                  </a:ext>
                </a:extLst>
              </p:cNvPr>
              <p:cNvSpPr/>
              <p:nvPr/>
            </p:nvSpPr>
            <p:spPr>
              <a:xfrm>
                <a:off x="9769697" y="2625748"/>
                <a:ext cx="399937" cy="40261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rgbClr val="00B050"/>
                </a:solidFill>
              </a:ln>
              <a:effectLst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/>
              </a:p>
            </p:txBody>
          </p:sp>
          <p:pic>
            <p:nvPicPr>
              <p:cNvPr id="45" name="Graphic 44" descr="Checkmark with solid fill">
                <a:extLst>
                  <a:ext uri="{FF2B5EF4-FFF2-40B4-BE49-F238E27FC236}">
                    <a16:creationId xmlns:a16="http://schemas.microsoft.com/office/drawing/2014/main" id="{79122B45-DDF2-4071-8E26-2FEC77BB81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806738" y="2661827"/>
                <a:ext cx="330455" cy="330455"/>
              </a:xfrm>
              <a:prstGeom prst="rect">
                <a:avLst/>
              </a:prstGeom>
            </p:spPr>
          </p:pic>
        </p:grp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2CC39FF-F745-4D37-8C1E-C8C172E50948}"/>
                </a:ext>
              </a:extLst>
            </p:cNvPr>
            <p:cNvCxnSpPr>
              <a:cxnSpLocks/>
            </p:cNvCxnSpPr>
            <p:nvPr/>
          </p:nvCxnSpPr>
          <p:spPr>
            <a:xfrm>
              <a:off x="10187753" y="4731768"/>
              <a:ext cx="640080" cy="0"/>
            </a:xfrm>
            <a:prstGeom prst="line">
              <a:avLst/>
            </a:prstGeom>
            <a:ln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E829EC2-8015-43BD-8DD4-A20F4728C9FB}"/>
                </a:ext>
              </a:extLst>
            </p:cNvPr>
            <p:cNvSpPr/>
            <p:nvPr/>
          </p:nvSpPr>
          <p:spPr>
            <a:xfrm>
              <a:off x="9072771" y="3083905"/>
              <a:ext cx="381242" cy="3585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C00000"/>
              </a:solidFill>
            </a:ln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55B9991-88B3-48AD-85AC-2F312DA195A9}"/>
                </a:ext>
              </a:extLst>
            </p:cNvPr>
            <p:cNvCxnSpPr>
              <a:cxnSpLocks/>
            </p:cNvCxnSpPr>
            <p:nvPr/>
          </p:nvCxnSpPr>
          <p:spPr>
            <a:xfrm>
              <a:off x="7425810" y="5155774"/>
              <a:ext cx="914400" cy="0"/>
            </a:xfrm>
            <a:prstGeom prst="line">
              <a:avLst/>
            </a:prstGeom>
            <a:ln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612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99820-FA92-4A1E-98D0-A4F7E18E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297" y="45172"/>
            <a:ext cx="9827406" cy="660400"/>
          </a:xfrm>
        </p:spPr>
        <p:txBody>
          <a:bodyPr/>
          <a:lstStyle/>
          <a:p>
            <a:r>
              <a:rPr lang="en-US" dirty="0"/>
              <a:t>Highly-Automated </a:t>
            </a:r>
            <a:r>
              <a:rPr lang="en-US"/>
              <a:t>Separation Provision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9FC098F-3B0C-42CD-8198-233C8133F77E}"/>
              </a:ext>
            </a:extLst>
          </p:cNvPr>
          <p:cNvGrpSpPr/>
          <p:nvPr/>
        </p:nvGrpSpPr>
        <p:grpSpPr>
          <a:xfrm>
            <a:off x="342309" y="1110254"/>
            <a:ext cx="5136063" cy="1056315"/>
            <a:chOff x="342309" y="1110254"/>
            <a:chExt cx="5136063" cy="1056315"/>
          </a:xfrm>
        </p:grpSpPr>
        <p:pic>
          <p:nvPicPr>
            <p:cNvPr id="6" name="Picture 5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C56B636A-0AC4-4081-AD83-8D7427319A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4" t="21723" r="68561" b="57453"/>
            <a:stretch/>
          </p:blipFill>
          <p:spPr>
            <a:xfrm>
              <a:off x="4691096" y="1240027"/>
              <a:ext cx="787276" cy="882510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93602E3-1193-497A-8683-6AF17519F5A0}"/>
                </a:ext>
              </a:extLst>
            </p:cNvPr>
            <p:cNvSpPr txBox="1"/>
            <p:nvPr/>
          </p:nvSpPr>
          <p:spPr>
            <a:xfrm>
              <a:off x="342309" y="1110254"/>
              <a:ext cx="4294596" cy="10563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400" b="1" dirty="0"/>
                <a:t>Build and maintain </a:t>
              </a:r>
              <a:r>
                <a:rPr lang="en-US" sz="1400" dirty="0"/>
                <a:t>a 4D digital model of the operating environment</a:t>
              </a:r>
            </a:p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050" b="0" dirty="0"/>
                <a:t>Includes at least local winds, weather, special activity airspace, traffic, obstructions, airspace constraints, landing facilities status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E29920A-7267-4E42-BB52-FDC2E09D888E}"/>
              </a:ext>
            </a:extLst>
          </p:cNvPr>
          <p:cNvGrpSpPr/>
          <p:nvPr/>
        </p:nvGrpSpPr>
        <p:grpSpPr>
          <a:xfrm>
            <a:off x="342309" y="2122537"/>
            <a:ext cx="5136063" cy="1495252"/>
            <a:chOff x="342309" y="2122537"/>
            <a:chExt cx="5136063" cy="1495252"/>
          </a:xfrm>
        </p:grpSpPr>
        <p:pic>
          <p:nvPicPr>
            <p:cNvPr id="8" name="Picture 7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7CC220AF-FC60-4B64-8F08-BC233A7C6E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02" t="21723" r="51543" b="57453"/>
            <a:stretch/>
          </p:blipFill>
          <p:spPr>
            <a:xfrm>
              <a:off x="4691096" y="2594998"/>
              <a:ext cx="787276" cy="88251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9275D2-A16E-4BD3-89D0-861BAB83EFCA}"/>
                </a:ext>
              </a:extLst>
            </p:cNvPr>
            <p:cNvSpPr txBox="1"/>
            <p:nvPr/>
          </p:nvSpPr>
          <p:spPr>
            <a:xfrm>
              <a:off x="342309" y="2561474"/>
              <a:ext cx="4291282" cy="10563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400" b="1" dirty="0"/>
                <a:t>Build and maintain </a:t>
              </a:r>
              <a:r>
                <a:rPr lang="en-US" sz="1400" dirty="0"/>
                <a:t>a prediction of “</a:t>
              </a:r>
              <a:r>
                <a:rPr lang="en-US" sz="1400" dirty="0" err="1"/>
                <a:t>ownship</a:t>
              </a:r>
              <a:r>
                <a:rPr lang="en-US" sz="1400" dirty="0"/>
                <a:t>” intended flight path</a:t>
              </a:r>
            </a:p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050" b="0" dirty="0"/>
                <a:t>Accounts for prediction uncertainties and conformance errors</a:t>
              </a:r>
              <a:br>
                <a:rPr lang="en-US" sz="1050" b="0" dirty="0"/>
              </a:br>
              <a:r>
                <a:rPr lang="en-US" sz="1050" b="0" dirty="0"/>
                <a:t>Enables intent sharing with the operational community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CD8B9A3-513D-47A7-A162-3BDE26304F3D}"/>
                </a:ext>
              </a:extLst>
            </p:cNvPr>
            <p:cNvCxnSpPr>
              <a:stCxn id="6" idx="2"/>
              <a:endCxn id="8" idx="0"/>
            </p:cNvCxnSpPr>
            <p:nvPr/>
          </p:nvCxnSpPr>
          <p:spPr bwMode="auto">
            <a:xfrm>
              <a:off x="5084734" y="2122537"/>
              <a:ext cx="0" cy="47246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104BBF5-7F9E-4BC5-82C7-2601D89CA543}"/>
              </a:ext>
            </a:extLst>
          </p:cNvPr>
          <p:cNvGrpSpPr/>
          <p:nvPr/>
        </p:nvGrpSpPr>
        <p:grpSpPr>
          <a:xfrm>
            <a:off x="6719710" y="2089793"/>
            <a:ext cx="5189765" cy="1365885"/>
            <a:chOff x="6719710" y="2089793"/>
            <a:chExt cx="5189765" cy="1365885"/>
          </a:xfrm>
        </p:grpSpPr>
        <p:pic>
          <p:nvPicPr>
            <p:cNvPr id="16" name="Picture 15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A2E9AD15-7DBD-4AA4-93F5-9E5C9F89FC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02" t="46442" r="51543" b="32734"/>
            <a:stretch/>
          </p:blipFill>
          <p:spPr>
            <a:xfrm>
              <a:off x="6719710" y="2573168"/>
              <a:ext cx="787276" cy="88251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182767-454E-4674-BB7B-0AA8C78A3D74}"/>
                </a:ext>
              </a:extLst>
            </p:cNvPr>
            <p:cNvSpPr txBox="1"/>
            <p:nvPr/>
          </p:nvSpPr>
          <p:spPr>
            <a:xfrm>
              <a:off x="7701036" y="2560998"/>
              <a:ext cx="4208439" cy="8624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400" b="1" dirty="0"/>
                <a:t>Compute</a:t>
              </a:r>
              <a:r>
                <a:rPr lang="en-US" sz="1400" dirty="0"/>
                <a:t> conflict resolution options strategically first, tactically if needed</a:t>
              </a:r>
            </a:p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050" b="0" dirty="0"/>
                <a:t>Promotes predictability while preserving safety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EB70214-E4BB-4CC1-940F-1D6C41610061}"/>
                </a:ext>
              </a:extLst>
            </p:cNvPr>
            <p:cNvCxnSpPr>
              <a:cxnSpLocks/>
              <a:stCxn id="14" idx="2"/>
              <a:endCxn id="16" idx="0"/>
            </p:cNvCxnSpPr>
            <p:nvPr/>
          </p:nvCxnSpPr>
          <p:spPr bwMode="auto">
            <a:xfrm>
              <a:off x="7113348" y="2089793"/>
              <a:ext cx="0" cy="483375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CAA2F3-4431-44C1-8B6B-7569E2C937A7}"/>
              </a:ext>
            </a:extLst>
          </p:cNvPr>
          <p:cNvGrpSpPr/>
          <p:nvPr/>
        </p:nvGrpSpPr>
        <p:grpSpPr>
          <a:xfrm>
            <a:off x="6722198" y="3455678"/>
            <a:ext cx="5116864" cy="1365885"/>
            <a:chOff x="6722198" y="3455678"/>
            <a:chExt cx="5116864" cy="1365885"/>
          </a:xfrm>
        </p:grpSpPr>
        <p:pic>
          <p:nvPicPr>
            <p:cNvPr id="18" name="Picture 17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98E6BFFC-205F-4370-98E5-4CBA462BC6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9" t="46442" r="34526" b="32734"/>
            <a:stretch/>
          </p:blipFill>
          <p:spPr>
            <a:xfrm>
              <a:off x="6722198" y="3939053"/>
              <a:ext cx="787276" cy="88251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1B59E53-14C2-4298-8002-4A5913698E2F}"/>
                </a:ext>
              </a:extLst>
            </p:cNvPr>
            <p:cNvSpPr txBox="1"/>
            <p:nvPr/>
          </p:nvSpPr>
          <p:spPr>
            <a:xfrm>
              <a:off x="7701035" y="4017789"/>
              <a:ext cx="4138027" cy="7977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400" b="1" dirty="0"/>
                <a:t>Select</a:t>
              </a:r>
              <a:r>
                <a:rPr lang="en-US" sz="1400" dirty="0"/>
                <a:t> from computed resolutions and execute</a:t>
              </a:r>
            </a:p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050" b="0" dirty="0"/>
                <a:t>Enables operator the opportunity to be engaged and incorporate dynamic preferences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3706FB49-660F-46E7-A2C5-3C5F38CBE7D2}"/>
                </a:ext>
              </a:extLst>
            </p:cNvPr>
            <p:cNvCxnSpPr>
              <a:cxnSpLocks/>
              <a:stCxn id="16" idx="2"/>
              <a:endCxn id="18" idx="0"/>
            </p:cNvCxnSpPr>
            <p:nvPr/>
          </p:nvCxnSpPr>
          <p:spPr bwMode="auto">
            <a:xfrm>
              <a:off x="7113348" y="3455678"/>
              <a:ext cx="2488" cy="483375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004A277-D431-48BD-931E-5B4C9134947D}"/>
              </a:ext>
            </a:extLst>
          </p:cNvPr>
          <p:cNvGrpSpPr/>
          <p:nvPr/>
        </p:nvGrpSpPr>
        <p:grpSpPr>
          <a:xfrm>
            <a:off x="6725716" y="4821563"/>
            <a:ext cx="4915346" cy="1365886"/>
            <a:chOff x="6725716" y="4821563"/>
            <a:chExt cx="4915346" cy="1365886"/>
          </a:xfrm>
        </p:grpSpPr>
        <p:pic>
          <p:nvPicPr>
            <p:cNvPr id="20" name="Picture 19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E067BD2C-EBC1-4489-88E4-FD1372FF3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37" t="46442" r="17509" b="32734"/>
            <a:stretch/>
          </p:blipFill>
          <p:spPr>
            <a:xfrm>
              <a:off x="6725716" y="5304939"/>
              <a:ext cx="787278" cy="88251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88AFB9-6BF6-4BE8-9B2B-8F9DA74D4A5A}"/>
                </a:ext>
              </a:extLst>
            </p:cNvPr>
            <p:cNvSpPr txBox="1"/>
            <p:nvPr/>
          </p:nvSpPr>
          <p:spPr>
            <a:xfrm>
              <a:off x="7701036" y="5270014"/>
              <a:ext cx="3940026" cy="603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400" b="1" dirty="0"/>
                <a:t>Share</a:t>
              </a:r>
              <a:r>
                <a:rPr lang="en-US" sz="1400" dirty="0"/>
                <a:t> intent changes as they happen</a:t>
              </a:r>
            </a:p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050" b="0" dirty="0"/>
                <a:t>Promotes common situation awareness and increases stability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A6522F5-6482-4C5B-8E47-7B54BE03DD34}"/>
                </a:ext>
              </a:extLst>
            </p:cNvPr>
            <p:cNvCxnSpPr>
              <a:cxnSpLocks/>
              <a:stCxn id="18" idx="2"/>
              <a:endCxn id="20" idx="0"/>
            </p:cNvCxnSpPr>
            <p:nvPr/>
          </p:nvCxnSpPr>
          <p:spPr bwMode="auto">
            <a:xfrm>
              <a:off x="7115836" y="4821563"/>
              <a:ext cx="3519" cy="483376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A29614B-79B4-4F31-B67D-F2C96020DB99}"/>
              </a:ext>
            </a:extLst>
          </p:cNvPr>
          <p:cNvGrpSpPr/>
          <p:nvPr/>
        </p:nvGrpSpPr>
        <p:grpSpPr>
          <a:xfrm>
            <a:off x="5478372" y="1110254"/>
            <a:ext cx="6474182" cy="4635940"/>
            <a:chOff x="5478372" y="1110254"/>
            <a:chExt cx="6474182" cy="4635940"/>
          </a:xfrm>
        </p:grpSpPr>
        <p:pic>
          <p:nvPicPr>
            <p:cNvPr id="14" name="Picture 13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0B339C84-3B8D-4435-A594-EE30CD87E1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4" t="46442" r="68561" b="32734"/>
            <a:stretch/>
          </p:blipFill>
          <p:spPr>
            <a:xfrm>
              <a:off x="6719710" y="1207283"/>
              <a:ext cx="787276" cy="88251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9105324-E948-4556-93EA-C6A707ADDADA}"/>
                </a:ext>
              </a:extLst>
            </p:cNvPr>
            <p:cNvSpPr txBox="1"/>
            <p:nvPr/>
          </p:nvSpPr>
          <p:spPr>
            <a:xfrm>
              <a:off x="7701036" y="1110254"/>
              <a:ext cx="4251518" cy="10563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400" b="1" dirty="0"/>
                <a:t>Coordinate</a:t>
              </a:r>
              <a:r>
                <a:rPr lang="en-US" sz="1400" dirty="0"/>
                <a:t> to determine resolution burden, timing, and (when appropriate) direction</a:t>
              </a:r>
            </a:p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050" b="0" dirty="0"/>
                <a:t>Applies rules to equitably distribute the separation task, increase stability, and ensure safety</a:t>
              </a:r>
            </a:p>
          </p:txBody>
        </p:sp>
        <p:cxnSp>
          <p:nvCxnSpPr>
            <p:cNvPr id="59" name="Connector: Elbow 58">
              <a:extLst>
                <a:ext uri="{FF2B5EF4-FFF2-40B4-BE49-F238E27FC236}">
                  <a16:creationId xmlns:a16="http://schemas.microsoft.com/office/drawing/2014/main" id="{F9602274-DD64-48F7-B191-744923CD80BD}"/>
                </a:ext>
              </a:extLst>
            </p:cNvPr>
            <p:cNvCxnSpPr>
              <a:stCxn id="12" idx="3"/>
              <a:endCxn id="14" idx="1"/>
            </p:cNvCxnSpPr>
            <p:nvPr/>
          </p:nvCxnSpPr>
          <p:spPr bwMode="auto">
            <a:xfrm flipV="1">
              <a:off x="5478372" y="1648538"/>
              <a:ext cx="1241338" cy="4097656"/>
            </a:xfrm>
            <a:prstGeom prst="bentConnector3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51EAD0E-F44B-4FBB-AA22-43709F859B0B}"/>
              </a:ext>
            </a:extLst>
          </p:cNvPr>
          <p:cNvGrpSpPr/>
          <p:nvPr/>
        </p:nvGrpSpPr>
        <p:grpSpPr>
          <a:xfrm>
            <a:off x="342309" y="3477508"/>
            <a:ext cx="5136063" cy="2709941"/>
            <a:chOff x="342309" y="3477508"/>
            <a:chExt cx="5136063" cy="270994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759FDB1-407C-432C-9594-275A972CA31A}"/>
                </a:ext>
              </a:extLst>
            </p:cNvPr>
            <p:cNvGrpSpPr/>
            <p:nvPr/>
          </p:nvGrpSpPr>
          <p:grpSpPr>
            <a:xfrm>
              <a:off x="342309" y="5270014"/>
              <a:ext cx="5136063" cy="917435"/>
              <a:chOff x="342309" y="5270014"/>
              <a:chExt cx="5136063" cy="917435"/>
            </a:xfrm>
          </p:grpSpPr>
          <p:pic>
            <p:nvPicPr>
              <p:cNvPr id="12" name="Picture 11" descr="A picture containing text, vector graphics&#10;&#10;Description automatically generated">
                <a:extLst>
                  <a:ext uri="{FF2B5EF4-FFF2-40B4-BE49-F238E27FC236}">
                    <a16:creationId xmlns:a16="http://schemas.microsoft.com/office/drawing/2014/main" id="{BBBFC73F-69C3-43B9-B7EF-3F9BAFD32D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136" t="21723" r="17509" b="57453"/>
              <a:stretch/>
            </p:blipFill>
            <p:spPr>
              <a:xfrm>
                <a:off x="4691096" y="5304939"/>
                <a:ext cx="787276" cy="882510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8D62B01-1CBA-4B89-A968-46AD8C9FB902}"/>
                  </a:ext>
                </a:extLst>
              </p:cNvPr>
              <p:cNvSpPr txBox="1"/>
              <p:nvPr/>
            </p:nvSpPr>
            <p:spPr>
              <a:xfrm>
                <a:off x="342309" y="5270014"/>
                <a:ext cx="4274713" cy="797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:r>
                  <a:rPr lang="en-US" sz="1400" b="1" dirty="0"/>
                  <a:t>Detect</a:t>
                </a:r>
                <a:r>
                  <a:rPr lang="en-US" sz="1400" dirty="0"/>
                  <a:t> conflicts on current flight path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600"/>
                  </a:spcBef>
                  <a:buNone/>
                </a:pPr>
                <a:r>
                  <a:rPr lang="en-US" sz="1050" b="0" dirty="0"/>
                  <a:t>Uses appropriate look-ahead horizons and pairwise separation criteria</a:t>
                </a:r>
              </a:p>
            </p:txBody>
          </p:sp>
        </p:grp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C7DE690-3C3D-4C2C-8935-894ED40F950F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5084734" y="3477508"/>
              <a:ext cx="0" cy="182743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7EFA28D-72C7-4195-B36D-AB1BDCD7B3E4}"/>
              </a:ext>
            </a:extLst>
          </p:cNvPr>
          <p:cNvGrpSpPr/>
          <p:nvPr/>
        </p:nvGrpSpPr>
        <p:grpSpPr>
          <a:xfrm>
            <a:off x="342309" y="3477508"/>
            <a:ext cx="4742425" cy="1397602"/>
            <a:chOff x="342309" y="3477508"/>
            <a:chExt cx="4742425" cy="1397602"/>
          </a:xfrm>
        </p:grpSpPr>
        <p:pic>
          <p:nvPicPr>
            <p:cNvPr id="10" name="Picture 9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47221F54-05F7-4093-A6B3-A9C2A93F7F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9" t="21723" r="34526" b="57453"/>
            <a:stretch/>
          </p:blipFill>
          <p:spPr>
            <a:xfrm>
              <a:off x="4201678" y="3949970"/>
              <a:ext cx="787276" cy="882510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4AAE3CE-139E-4285-AB92-FFD652D0352A}"/>
                </a:ext>
              </a:extLst>
            </p:cNvPr>
            <p:cNvSpPr txBox="1"/>
            <p:nvPr/>
          </p:nvSpPr>
          <p:spPr>
            <a:xfrm>
              <a:off x="342309" y="4012694"/>
              <a:ext cx="4284654" cy="8624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400" b="1" dirty="0"/>
                <a:t>Pre-check</a:t>
              </a:r>
              <a:r>
                <a:rPr lang="en-US" sz="1400" dirty="0"/>
                <a:t> operator-desired changes to </a:t>
              </a:r>
              <a:br>
                <a:rPr lang="en-US" sz="1400" dirty="0"/>
              </a:br>
              <a:r>
                <a:rPr lang="en-US" sz="1400" dirty="0"/>
                <a:t>intended flight path for conflicts</a:t>
              </a:r>
            </a:p>
            <a:p>
              <a:pPr marL="0" indent="0">
                <a:lnSpc>
                  <a:spcPct val="120000"/>
                </a:lnSpc>
                <a:spcBef>
                  <a:spcPts val="600"/>
                </a:spcBef>
                <a:buNone/>
              </a:pPr>
              <a:r>
                <a:rPr lang="en-US" sz="1050" b="0" dirty="0"/>
                <a:t>Precludes any maneuvers that create new conflicts</a:t>
              </a:r>
            </a:p>
          </p:txBody>
        </p: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575A1CDF-150E-467C-8607-29DF28E361E1}"/>
                </a:ext>
              </a:extLst>
            </p:cNvPr>
            <p:cNvCxnSpPr>
              <a:stCxn id="8" idx="2"/>
              <a:endCxn id="10" idx="0"/>
            </p:cNvCxnSpPr>
            <p:nvPr/>
          </p:nvCxnSpPr>
          <p:spPr>
            <a:xfrm rot="5400000">
              <a:off x="4603794" y="3469030"/>
              <a:ext cx="472462" cy="489418"/>
            </a:xfrm>
            <a:prstGeom prst="bentConnector3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232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2C2196C-BCA2-4349-B5A9-79D9CE318EED}"/>
              </a:ext>
            </a:extLst>
          </p:cNvPr>
          <p:cNvGrpSpPr/>
          <p:nvPr/>
        </p:nvGrpSpPr>
        <p:grpSpPr>
          <a:xfrm>
            <a:off x="206343" y="1764101"/>
            <a:ext cx="10621254" cy="4875907"/>
            <a:chOff x="206343" y="1764101"/>
            <a:chExt cx="10621254" cy="4875907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AE5A1ED4-CFDD-47A2-98FC-81B29407D84F}"/>
                </a:ext>
              </a:extLst>
            </p:cNvPr>
            <p:cNvGrpSpPr/>
            <p:nvPr/>
          </p:nvGrpSpPr>
          <p:grpSpPr>
            <a:xfrm>
              <a:off x="206343" y="1764101"/>
              <a:ext cx="10621254" cy="4875907"/>
              <a:chOff x="206343" y="1764101"/>
              <a:chExt cx="10621254" cy="4875907"/>
            </a:xfrm>
            <a:gradFill>
              <a:gsLst>
                <a:gs pos="0">
                  <a:srgbClr val="00B050">
                    <a:lumMod val="39000"/>
                    <a:lumOff val="61000"/>
                  </a:srgbClr>
                </a:gs>
                <a:gs pos="65000">
                  <a:srgbClr val="FFC000"/>
                </a:gs>
                <a:gs pos="36000">
                  <a:schemeClr val="accent4">
                    <a:lumMod val="60000"/>
                    <a:lumOff val="40000"/>
                  </a:schemeClr>
                </a:gs>
                <a:gs pos="100000">
                  <a:srgbClr val="C00000">
                    <a:lumMod val="47000"/>
                    <a:lumOff val="53000"/>
                  </a:srgbClr>
                </a:gs>
              </a:gsLst>
              <a:lin ang="0" scaled="0"/>
            </a:gradFill>
          </p:grpSpPr>
          <p:sp>
            <p:nvSpPr>
              <p:cNvPr id="2" name="Triangle 1">
                <a:extLst>
                  <a:ext uri="{FF2B5EF4-FFF2-40B4-BE49-F238E27FC236}">
                    <a16:creationId xmlns:a16="http://schemas.microsoft.com/office/drawing/2014/main" id="{2800BD95-CDB1-FAC9-98D6-E7B65C150A48}"/>
                  </a:ext>
                </a:extLst>
              </p:cNvPr>
              <p:cNvSpPr/>
              <p:nvPr/>
            </p:nvSpPr>
            <p:spPr>
              <a:xfrm>
                <a:off x="206343" y="1764101"/>
                <a:ext cx="10621254" cy="4875907"/>
              </a:xfrm>
              <a:prstGeom prst="triangle">
                <a:avLst>
                  <a:gd name="adj" fmla="val 99153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47C53638-2EC2-4158-A95F-461A5C6C7A2D}"/>
                  </a:ext>
                </a:extLst>
              </p:cNvPr>
              <p:cNvSpPr txBox="1"/>
              <p:nvPr/>
            </p:nvSpPr>
            <p:spPr>
              <a:xfrm>
                <a:off x="7546543" y="5639302"/>
                <a:ext cx="3008470" cy="3693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US"/>
                </a:defPPr>
                <a:lvl1pPr algn="ctr"/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Transformation Accumulation</a:t>
                </a:r>
              </a:p>
            </p:txBody>
          </p:sp>
        </p:grp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1B1EAF4-21F2-474B-9DA6-AF3FE849C185}"/>
                </a:ext>
              </a:extLst>
            </p:cNvPr>
            <p:cNvSpPr txBox="1"/>
            <p:nvPr/>
          </p:nvSpPr>
          <p:spPr>
            <a:xfrm>
              <a:off x="4426647" y="6260216"/>
              <a:ext cx="59999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Evolving, proven capability maturity/TRL to serve needs &amp; risk targets 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A6A23947-DDDE-42B8-9131-DFBB9E0F38D0}"/>
                </a:ext>
              </a:extLst>
            </p:cNvPr>
            <p:cNvCxnSpPr>
              <a:cxnSpLocks/>
            </p:cNvCxnSpPr>
            <p:nvPr/>
          </p:nvCxnSpPr>
          <p:spPr>
            <a:xfrm>
              <a:off x="1219200" y="6550939"/>
              <a:ext cx="910830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949CED8-FB67-46C2-ADC3-63723DC00927}"/>
              </a:ext>
            </a:extLst>
          </p:cNvPr>
          <p:cNvGrpSpPr/>
          <p:nvPr/>
        </p:nvGrpSpPr>
        <p:grpSpPr>
          <a:xfrm>
            <a:off x="614953" y="4049329"/>
            <a:ext cx="1647215" cy="2037877"/>
            <a:chOff x="882899" y="1137931"/>
            <a:chExt cx="1647215" cy="203787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54F94B3-6293-4C4B-8796-43AD026CF29D}"/>
                </a:ext>
              </a:extLst>
            </p:cNvPr>
            <p:cNvSpPr/>
            <p:nvPr/>
          </p:nvSpPr>
          <p:spPr>
            <a:xfrm>
              <a:off x="882899" y="1146467"/>
              <a:ext cx="1647215" cy="2029341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F119E1A-0624-469B-9D4C-76D151B50BC9}"/>
                </a:ext>
              </a:extLst>
            </p:cNvPr>
            <p:cNvSpPr txBox="1"/>
            <p:nvPr/>
          </p:nvSpPr>
          <p:spPr>
            <a:xfrm>
              <a:off x="899994" y="1137931"/>
              <a:ext cx="159174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UTM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20F41A4-FD85-E04D-2754-421A2CBB9633}"/>
              </a:ext>
            </a:extLst>
          </p:cNvPr>
          <p:cNvSpPr txBox="1"/>
          <p:nvPr/>
        </p:nvSpPr>
        <p:spPr>
          <a:xfrm>
            <a:off x="43424" y="-33087"/>
            <a:ext cx="925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Emerging Patchwork of Operating Modes and Underlying Rules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80F895E-864D-4E5F-A058-E2EADC23100E}"/>
              </a:ext>
            </a:extLst>
          </p:cNvPr>
          <p:cNvGrpSpPr/>
          <p:nvPr/>
        </p:nvGrpSpPr>
        <p:grpSpPr>
          <a:xfrm>
            <a:off x="2491740" y="13079"/>
            <a:ext cx="9632613" cy="6580992"/>
            <a:chOff x="2491740" y="13079"/>
            <a:chExt cx="9632613" cy="6580992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C6EFC205-CC22-9910-3E76-7F493DADDE0A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4593600" y="4310229"/>
              <a:ext cx="6066934" cy="52672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5407F8F-328B-DF87-5C6D-22421A79B848}"/>
                </a:ext>
              </a:extLst>
            </p:cNvPr>
            <p:cNvCxnSpPr>
              <a:stCxn id="9" idx="3"/>
            </p:cNvCxnSpPr>
            <p:nvPr/>
          </p:nvCxnSpPr>
          <p:spPr>
            <a:xfrm>
              <a:off x="2491740" y="4825945"/>
              <a:ext cx="8219465" cy="15112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8B55B5-9D19-4B3A-0BCD-BD78C558B492}"/>
                </a:ext>
              </a:extLst>
            </p:cNvPr>
            <p:cNvSpPr txBox="1"/>
            <p:nvPr/>
          </p:nvSpPr>
          <p:spPr>
            <a:xfrm>
              <a:off x="10589830" y="13079"/>
              <a:ext cx="153452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Sky for All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Vision </a:t>
              </a: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92DF487E-2C89-80AB-00F1-EB902EDFAFA7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>
              <a:off x="9298937" y="3474414"/>
              <a:ext cx="1410309" cy="0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18E6BE-BEAB-90B9-EBE5-9F136877FEC3}"/>
                </a:ext>
              </a:extLst>
            </p:cNvPr>
            <p:cNvSpPr/>
            <p:nvPr/>
          </p:nvSpPr>
          <p:spPr>
            <a:xfrm>
              <a:off x="10711205" y="815182"/>
              <a:ext cx="1291772" cy="5778889"/>
            </a:xfrm>
            <a:prstGeom prst="rect">
              <a:avLst/>
            </a:prstGeom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Achieve Scalable Secure Digital Aviation System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Assure Safety as Operations Diversify &amp; Grow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Design for Sustainability &amp; Resiliency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Enable Equitable Access for Diverse Ops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Enhance Quality of Life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Promote and Empower Operator Mobility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Transform Existing Aviation Ecosystem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6552B9A-4532-4420-84CE-E67F5A2C0054}"/>
                </a:ext>
              </a:extLst>
            </p:cNvPr>
            <p:cNvCxnSpPr>
              <a:cxnSpLocks/>
              <a:stCxn id="80" idx="3"/>
            </p:cNvCxnSpPr>
            <p:nvPr/>
          </p:nvCxnSpPr>
          <p:spPr>
            <a:xfrm>
              <a:off x="4308096" y="2534509"/>
              <a:ext cx="6403109" cy="0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52BEC306-FE42-423A-B16F-2E2ADBCF537D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>
              <a:off x="6880308" y="3915791"/>
              <a:ext cx="3830897" cy="44977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F85E54A7-5FDA-42CC-B743-E59CE1A42BF3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>
              <a:off x="6349866" y="2006742"/>
              <a:ext cx="4361339" cy="31890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908DEE26-599C-4B8F-BE37-E1CA7AEFC7EA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>
              <a:off x="8685482" y="1448198"/>
              <a:ext cx="2025723" cy="34044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29E0B21-5C59-4998-A0A8-0895E4A3F618}"/>
              </a:ext>
            </a:extLst>
          </p:cNvPr>
          <p:cNvGrpSpPr/>
          <p:nvPr/>
        </p:nvGrpSpPr>
        <p:grpSpPr>
          <a:xfrm>
            <a:off x="2738417" y="3591883"/>
            <a:ext cx="1652308" cy="2037877"/>
            <a:chOff x="882899" y="1137931"/>
            <a:chExt cx="1652308" cy="2037877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7ABB19AD-A155-4F0C-BAE2-1754F7A3399E}"/>
                </a:ext>
              </a:extLst>
            </p:cNvPr>
            <p:cNvSpPr/>
            <p:nvPr/>
          </p:nvSpPr>
          <p:spPr>
            <a:xfrm>
              <a:off x="882899" y="1146467"/>
              <a:ext cx="860253" cy="2029341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9F7258F1-4ADC-46E5-BE7B-9B8C1E8CE423}"/>
                </a:ext>
              </a:extLst>
            </p:cNvPr>
            <p:cNvSpPr/>
            <p:nvPr/>
          </p:nvSpPr>
          <p:spPr>
            <a:xfrm>
              <a:off x="1674954" y="1146467"/>
              <a:ext cx="860253" cy="2029341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F0719AB-61DB-4356-95B1-69ACA7C4B694}"/>
                </a:ext>
              </a:extLst>
            </p:cNvPr>
            <p:cNvSpPr txBox="1"/>
            <p:nvPr/>
          </p:nvSpPr>
          <p:spPr>
            <a:xfrm>
              <a:off x="899994" y="1137931"/>
              <a:ext cx="159174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VFR / IFR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D8ECC58-2954-4D26-8D4F-2F5A7F79E1BE}"/>
              </a:ext>
            </a:extLst>
          </p:cNvPr>
          <p:cNvGrpSpPr/>
          <p:nvPr/>
        </p:nvGrpSpPr>
        <p:grpSpPr>
          <a:xfrm>
            <a:off x="4607913" y="1285846"/>
            <a:ext cx="1647215" cy="2037877"/>
            <a:chOff x="882899" y="1137931"/>
            <a:chExt cx="1647215" cy="2037877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8E3DD84-3D0E-42FC-8B6A-AFEEDB2B56C6}"/>
                </a:ext>
              </a:extLst>
            </p:cNvPr>
            <p:cNvSpPr/>
            <p:nvPr/>
          </p:nvSpPr>
          <p:spPr>
            <a:xfrm>
              <a:off x="882899" y="1146467"/>
              <a:ext cx="1647215" cy="2029341"/>
            </a:xfrm>
            <a:prstGeom prst="rect">
              <a:avLst/>
            </a:prstGeom>
            <a:blipFill>
              <a:blip r:embed="rId6"/>
              <a:tile tx="0" ty="0" sx="100000" sy="100000" flip="none" algn="tl"/>
            </a:blip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3E60791-F98B-48B5-AA26-18A1BE0BCE7D}"/>
                </a:ext>
              </a:extLst>
            </p:cNvPr>
            <p:cNvSpPr txBox="1"/>
            <p:nvPr/>
          </p:nvSpPr>
          <p:spPr>
            <a:xfrm>
              <a:off x="899994" y="1137931"/>
              <a:ext cx="159174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uETM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CD503BD-655E-4125-B222-3456E6E9D654}"/>
              </a:ext>
            </a:extLst>
          </p:cNvPr>
          <p:cNvGrpSpPr/>
          <p:nvPr/>
        </p:nvGrpSpPr>
        <p:grpSpPr>
          <a:xfrm>
            <a:off x="6670558" y="603369"/>
            <a:ext cx="1647215" cy="2037877"/>
            <a:chOff x="882899" y="1137931"/>
            <a:chExt cx="1647215" cy="2037877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A988A7D6-8041-47A4-9497-4392403658B3}"/>
                </a:ext>
              </a:extLst>
            </p:cNvPr>
            <p:cNvSpPr/>
            <p:nvPr/>
          </p:nvSpPr>
          <p:spPr>
            <a:xfrm>
              <a:off x="882899" y="1146467"/>
              <a:ext cx="1647215" cy="2029341"/>
            </a:xfrm>
            <a:prstGeom prst="rect">
              <a:avLst/>
            </a:prstGeom>
            <a:blipFill>
              <a:blip r:embed="rId7"/>
              <a:tile tx="0" ty="0" sx="100000" sy="100000" flip="none" algn="tl"/>
            </a:blip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844208F-965E-4547-97D1-7355277A91B1}"/>
                </a:ext>
              </a:extLst>
            </p:cNvPr>
            <p:cNvSpPr txBox="1"/>
            <p:nvPr/>
          </p:nvSpPr>
          <p:spPr>
            <a:xfrm>
              <a:off x="899994" y="1137931"/>
              <a:ext cx="159174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UML 4+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988151D-1A27-4E90-9B2C-46E2DC811B3A}"/>
              </a:ext>
            </a:extLst>
          </p:cNvPr>
          <p:cNvGrpSpPr/>
          <p:nvPr/>
        </p:nvGrpSpPr>
        <p:grpSpPr>
          <a:xfrm>
            <a:off x="8869439" y="478631"/>
            <a:ext cx="1647215" cy="2037877"/>
            <a:chOff x="882899" y="1137931"/>
            <a:chExt cx="1647215" cy="2037877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304F2B3F-E328-49F8-B9C9-1A9325694146}"/>
                </a:ext>
              </a:extLst>
            </p:cNvPr>
            <p:cNvSpPr/>
            <p:nvPr/>
          </p:nvSpPr>
          <p:spPr>
            <a:xfrm>
              <a:off x="882899" y="1146467"/>
              <a:ext cx="1647215" cy="2029341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90B244D-8785-4F90-953F-1FC2B56B93E3}"/>
                </a:ext>
              </a:extLst>
            </p:cNvPr>
            <p:cNvSpPr txBox="1"/>
            <p:nvPr/>
          </p:nvSpPr>
          <p:spPr>
            <a:xfrm>
              <a:off x="899994" y="1137931"/>
              <a:ext cx="159174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IFR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82711F4-C901-4086-B2BE-DF17F8E128AD}"/>
              </a:ext>
            </a:extLst>
          </p:cNvPr>
          <p:cNvGrpSpPr/>
          <p:nvPr/>
        </p:nvGrpSpPr>
        <p:grpSpPr>
          <a:xfrm>
            <a:off x="439527" y="896584"/>
            <a:ext cx="10211124" cy="4184331"/>
            <a:chOff x="439527" y="896584"/>
            <a:chExt cx="10211124" cy="4184331"/>
          </a:xfrm>
        </p:grpSpPr>
        <p:sp>
          <p:nvSpPr>
            <p:cNvPr id="9" name="Rounded Rectangle 3">
              <a:extLst>
                <a:ext uri="{FF2B5EF4-FFF2-40B4-BE49-F238E27FC236}">
                  <a16:creationId xmlns:a16="http://schemas.microsoft.com/office/drawing/2014/main" id="{72B1D908-87EB-C2B9-6131-172C017095E1}"/>
                </a:ext>
              </a:extLst>
            </p:cNvPr>
            <p:cNvSpPr/>
            <p:nvPr/>
          </p:nvSpPr>
          <p:spPr bwMode="auto">
            <a:xfrm>
              <a:off x="439527" y="4570974"/>
              <a:ext cx="2052213" cy="509941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Small UAS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“Beyond visual line of sight”</a:t>
              </a:r>
            </a:p>
          </p:txBody>
        </p:sp>
        <p:sp>
          <p:nvSpPr>
            <p:cNvPr id="12" name="Rounded Rectangle 6">
              <a:extLst>
                <a:ext uri="{FF2B5EF4-FFF2-40B4-BE49-F238E27FC236}">
                  <a16:creationId xmlns:a16="http://schemas.microsoft.com/office/drawing/2014/main" id="{F958487A-5CF6-8C0A-3CC6-3B3FBC9BE715}"/>
                </a:ext>
              </a:extLst>
            </p:cNvPr>
            <p:cNvSpPr/>
            <p:nvPr/>
          </p:nvSpPr>
          <p:spPr bwMode="auto">
            <a:xfrm>
              <a:off x="2541387" y="4055259"/>
              <a:ext cx="2052213" cy="509940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General Aviation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“Simplified Vehicle Operations” </a:t>
              </a:r>
            </a:p>
          </p:txBody>
        </p:sp>
        <p:sp>
          <p:nvSpPr>
            <p:cNvPr id="15" name="Rounded Rectangle 6">
              <a:extLst>
                <a:ext uri="{FF2B5EF4-FFF2-40B4-BE49-F238E27FC236}">
                  <a16:creationId xmlns:a16="http://schemas.microsoft.com/office/drawing/2014/main" id="{2F253C40-39BF-129E-143F-F56FCD8BCB93}"/>
                </a:ext>
              </a:extLst>
            </p:cNvPr>
            <p:cNvSpPr/>
            <p:nvPr/>
          </p:nvSpPr>
          <p:spPr bwMode="auto">
            <a:xfrm>
              <a:off x="4643246" y="3660402"/>
              <a:ext cx="2237062" cy="510778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Regional Air Mobility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“Community-friendly regional travel”</a:t>
              </a:r>
            </a:p>
          </p:txBody>
        </p:sp>
        <p:sp>
          <p:nvSpPr>
            <p:cNvPr id="18" name="Rounded Rectangle 8">
              <a:extLst>
                <a:ext uri="{FF2B5EF4-FFF2-40B4-BE49-F238E27FC236}">
                  <a16:creationId xmlns:a16="http://schemas.microsoft.com/office/drawing/2014/main" id="{D80BD79B-CE3C-979C-3778-57AF5D30B784}"/>
                </a:ext>
              </a:extLst>
            </p:cNvPr>
            <p:cNvSpPr/>
            <p:nvPr/>
          </p:nvSpPr>
          <p:spPr bwMode="auto">
            <a:xfrm>
              <a:off x="8777877" y="896584"/>
              <a:ext cx="1872774" cy="509940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Airline / Bus. Aviation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“Reduced operating costs”</a:t>
              </a:r>
            </a:p>
          </p:txBody>
        </p:sp>
        <p:sp>
          <p:nvSpPr>
            <p:cNvPr id="21" name="Rounded Rectangle 5">
              <a:extLst>
                <a:ext uri="{FF2B5EF4-FFF2-40B4-BE49-F238E27FC236}">
                  <a16:creationId xmlns:a16="http://schemas.microsoft.com/office/drawing/2014/main" id="{78B5439E-323E-ED04-5DAF-779233D87914}"/>
                </a:ext>
              </a:extLst>
            </p:cNvPr>
            <p:cNvSpPr/>
            <p:nvPr/>
          </p:nvSpPr>
          <p:spPr bwMode="auto">
            <a:xfrm>
              <a:off x="7085849" y="3201999"/>
              <a:ext cx="2213088" cy="544830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Larger UAS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“Seamless integration in the NAS”</a:t>
              </a:r>
            </a:p>
          </p:txBody>
        </p:sp>
        <p:sp>
          <p:nvSpPr>
            <p:cNvPr id="24" name="Rounded Rectangle 5">
              <a:extLst>
                <a:ext uri="{FF2B5EF4-FFF2-40B4-BE49-F238E27FC236}">
                  <a16:creationId xmlns:a16="http://schemas.microsoft.com/office/drawing/2014/main" id="{9C934018-DAAF-DA02-BA84-4E7156A34DC8}"/>
                </a:ext>
              </a:extLst>
            </p:cNvPr>
            <p:cNvSpPr/>
            <p:nvPr/>
          </p:nvSpPr>
          <p:spPr bwMode="auto">
            <a:xfrm>
              <a:off x="4426647" y="1751772"/>
              <a:ext cx="1923219" cy="509940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High Altitude  Ops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“Cooperative separation”</a:t>
              </a:r>
            </a:p>
          </p:txBody>
        </p:sp>
        <p:sp>
          <p:nvSpPr>
            <p:cNvPr id="27" name="Rounded Rectangle 4">
              <a:extLst>
                <a:ext uri="{FF2B5EF4-FFF2-40B4-BE49-F238E27FC236}">
                  <a16:creationId xmlns:a16="http://schemas.microsoft.com/office/drawing/2014/main" id="{7D83F120-B50E-4B2D-A9CC-085BF495DEE9}"/>
                </a:ext>
              </a:extLst>
            </p:cNvPr>
            <p:cNvSpPr/>
            <p:nvPr/>
          </p:nvSpPr>
          <p:spPr bwMode="auto">
            <a:xfrm>
              <a:off x="6488758" y="1193227"/>
              <a:ext cx="2196724" cy="509941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Urban Air Mobility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“Dense / complex urban operations”</a:t>
              </a:r>
            </a:p>
          </p:txBody>
        </p:sp>
        <p:sp>
          <p:nvSpPr>
            <p:cNvPr id="80" name="Rounded Rectangle 6">
              <a:extLst>
                <a:ext uri="{FF2B5EF4-FFF2-40B4-BE49-F238E27FC236}">
                  <a16:creationId xmlns:a16="http://schemas.microsoft.com/office/drawing/2014/main" id="{FB02AE6B-E256-4D89-934E-725514E6BAE1}"/>
                </a:ext>
              </a:extLst>
            </p:cNvPr>
            <p:cNvSpPr/>
            <p:nvPr/>
          </p:nvSpPr>
          <p:spPr bwMode="auto">
            <a:xfrm>
              <a:off x="2020890" y="2279539"/>
              <a:ext cx="2287206" cy="509940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Emergency Air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Svcs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“All Weather Safe Response”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734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2C2196C-BCA2-4349-B5A9-79D9CE318EED}"/>
              </a:ext>
            </a:extLst>
          </p:cNvPr>
          <p:cNvGrpSpPr/>
          <p:nvPr/>
        </p:nvGrpSpPr>
        <p:grpSpPr>
          <a:xfrm>
            <a:off x="206343" y="1764101"/>
            <a:ext cx="10621254" cy="4875907"/>
            <a:chOff x="206343" y="1764101"/>
            <a:chExt cx="10621254" cy="4875907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AE5A1ED4-CFDD-47A2-98FC-81B29407D84F}"/>
                </a:ext>
              </a:extLst>
            </p:cNvPr>
            <p:cNvGrpSpPr/>
            <p:nvPr/>
          </p:nvGrpSpPr>
          <p:grpSpPr>
            <a:xfrm>
              <a:off x="206343" y="1764101"/>
              <a:ext cx="10621254" cy="4875907"/>
              <a:chOff x="206343" y="1764101"/>
              <a:chExt cx="10621254" cy="4875907"/>
            </a:xfrm>
            <a:gradFill>
              <a:gsLst>
                <a:gs pos="0">
                  <a:srgbClr val="00B050">
                    <a:lumMod val="39000"/>
                    <a:lumOff val="61000"/>
                  </a:srgbClr>
                </a:gs>
                <a:gs pos="65000">
                  <a:srgbClr val="FFC000"/>
                </a:gs>
                <a:gs pos="36000">
                  <a:schemeClr val="accent4">
                    <a:lumMod val="60000"/>
                    <a:lumOff val="40000"/>
                  </a:schemeClr>
                </a:gs>
                <a:gs pos="100000">
                  <a:srgbClr val="C00000">
                    <a:lumMod val="47000"/>
                    <a:lumOff val="53000"/>
                  </a:srgbClr>
                </a:gs>
              </a:gsLst>
              <a:lin ang="0" scaled="0"/>
            </a:gradFill>
          </p:grpSpPr>
          <p:sp>
            <p:nvSpPr>
              <p:cNvPr id="2" name="Triangle 1">
                <a:extLst>
                  <a:ext uri="{FF2B5EF4-FFF2-40B4-BE49-F238E27FC236}">
                    <a16:creationId xmlns:a16="http://schemas.microsoft.com/office/drawing/2014/main" id="{2800BD95-CDB1-FAC9-98D6-E7B65C150A48}"/>
                  </a:ext>
                </a:extLst>
              </p:cNvPr>
              <p:cNvSpPr/>
              <p:nvPr/>
            </p:nvSpPr>
            <p:spPr>
              <a:xfrm>
                <a:off x="206343" y="1764101"/>
                <a:ext cx="10621254" cy="4875907"/>
              </a:xfrm>
              <a:prstGeom prst="triangle">
                <a:avLst>
                  <a:gd name="adj" fmla="val 99153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47C53638-2EC2-4158-A95F-461A5C6C7A2D}"/>
                  </a:ext>
                </a:extLst>
              </p:cNvPr>
              <p:cNvSpPr txBox="1"/>
              <p:nvPr/>
            </p:nvSpPr>
            <p:spPr>
              <a:xfrm>
                <a:off x="7546543" y="5639302"/>
                <a:ext cx="3008470" cy="3693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defPPr>
                  <a:defRPr lang="en-US"/>
                </a:defPPr>
                <a:lvl1pPr algn="ctr"/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Transformation Accumulation</a:t>
                </a:r>
              </a:p>
            </p:txBody>
          </p:sp>
        </p:grp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1B1EAF4-21F2-474B-9DA6-AF3FE849C185}"/>
                </a:ext>
              </a:extLst>
            </p:cNvPr>
            <p:cNvSpPr txBox="1"/>
            <p:nvPr/>
          </p:nvSpPr>
          <p:spPr>
            <a:xfrm>
              <a:off x="4426647" y="6260216"/>
              <a:ext cx="59999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Evolving, proven capability maturity/TRL to serve needs &amp; risk targets </a:t>
              </a:r>
            </a:p>
          </p:txBody>
        </p: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A6A23947-DDDE-42B8-9131-DFBB9E0F38D0}"/>
                </a:ext>
              </a:extLst>
            </p:cNvPr>
            <p:cNvCxnSpPr>
              <a:cxnSpLocks/>
            </p:cNvCxnSpPr>
            <p:nvPr/>
          </p:nvCxnSpPr>
          <p:spPr>
            <a:xfrm>
              <a:off x="1219200" y="6550939"/>
              <a:ext cx="910830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EE83557-6AAE-4C90-92AA-C51FAAF1F4A1}"/>
              </a:ext>
            </a:extLst>
          </p:cNvPr>
          <p:cNvGrpSpPr/>
          <p:nvPr/>
        </p:nvGrpSpPr>
        <p:grpSpPr>
          <a:xfrm>
            <a:off x="197699" y="715218"/>
            <a:ext cx="11570013" cy="4973562"/>
            <a:chOff x="155593" y="224767"/>
            <a:chExt cx="11570013" cy="4973562"/>
          </a:xfrm>
          <a:blipFill>
            <a:blip r:embed="rId3"/>
            <a:tile tx="0" ty="0" sx="100000" sy="100000" flip="none" algn="tl"/>
          </a:blipFill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9FD9392-CB67-423E-B43A-62D2C0E9C453}"/>
                </a:ext>
              </a:extLst>
            </p:cNvPr>
            <p:cNvSpPr/>
            <p:nvPr/>
          </p:nvSpPr>
          <p:spPr>
            <a:xfrm rot="20611926">
              <a:off x="409474" y="224767"/>
              <a:ext cx="11316132" cy="4973562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FA3ED65-C2B1-4F88-9C0B-13F8F23526C5}"/>
                </a:ext>
              </a:extLst>
            </p:cNvPr>
            <p:cNvGrpSpPr/>
            <p:nvPr/>
          </p:nvGrpSpPr>
          <p:grpSpPr>
            <a:xfrm>
              <a:off x="155593" y="324731"/>
              <a:ext cx="4074215" cy="1892914"/>
              <a:chOff x="155593" y="324731"/>
              <a:chExt cx="4074215" cy="1892914"/>
            </a:xfrm>
            <a:grpFill/>
          </p:grpSpPr>
          <p:sp>
            <p:nvSpPr>
              <p:cNvPr id="29" name="Arrow: Down 28">
                <a:extLst>
                  <a:ext uri="{FF2B5EF4-FFF2-40B4-BE49-F238E27FC236}">
                    <a16:creationId xmlns:a16="http://schemas.microsoft.com/office/drawing/2014/main" id="{9D69C357-BFD5-4EDE-84CC-62CA1EC04C03}"/>
                  </a:ext>
                </a:extLst>
              </p:cNvPr>
              <p:cNvSpPr/>
              <p:nvPr/>
            </p:nvSpPr>
            <p:spPr>
              <a:xfrm rot="19479304">
                <a:off x="1255494" y="1143931"/>
                <a:ext cx="335541" cy="1073714"/>
              </a:xfrm>
              <a:prstGeom prst="downArrow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0F6F807-4661-4242-B8C1-0EAD363311EE}"/>
                  </a:ext>
                </a:extLst>
              </p:cNvPr>
              <p:cNvSpPr txBox="1"/>
              <p:nvPr/>
            </p:nvSpPr>
            <p:spPr>
              <a:xfrm>
                <a:off x="155593" y="324731"/>
                <a:ext cx="4074215" cy="1015663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Harmonization through Digital Flight</a:t>
                </a:r>
              </a:p>
              <a:p>
                <a:pPr marL="457200" marR="0" lvl="0" indent="-2222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Common operating mode</a:t>
                </a:r>
              </a:p>
              <a:p>
                <a:pPr marL="457200" marR="0" lvl="0" indent="-2222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Serving unique market needs </a:t>
                </a:r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54F94B3-6293-4C4B-8796-43AD026CF29D}"/>
              </a:ext>
            </a:extLst>
          </p:cNvPr>
          <p:cNvSpPr/>
          <p:nvPr/>
        </p:nvSpPr>
        <p:spPr>
          <a:xfrm>
            <a:off x="614953" y="4057865"/>
            <a:ext cx="1647215" cy="202934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F119E1A-0624-469B-9D4C-76D151B50BC9}"/>
              </a:ext>
            </a:extLst>
          </p:cNvPr>
          <p:cNvSpPr txBox="1"/>
          <p:nvPr/>
        </p:nvSpPr>
        <p:spPr>
          <a:xfrm>
            <a:off x="632048" y="4049329"/>
            <a:ext cx="1591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20F41A4-FD85-E04D-2754-421A2CBB9633}"/>
              </a:ext>
            </a:extLst>
          </p:cNvPr>
          <p:cNvSpPr txBox="1"/>
          <p:nvPr/>
        </p:nvSpPr>
        <p:spPr>
          <a:xfrm>
            <a:off x="43424" y="-33087"/>
            <a:ext cx="925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Emerging Patchwork of Operating Modes and Underlying Rules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80F895E-864D-4E5F-A058-E2EADC23100E}"/>
              </a:ext>
            </a:extLst>
          </p:cNvPr>
          <p:cNvGrpSpPr/>
          <p:nvPr/>
        </p:nvGrpSpPr>
        <p:grpSpPr>
          <a:xfrm>
            <a:off x="2491740" y="13079"/>
            <a:ext cx="9632613" cy="6580992"/>
            <a:chOff x="2491740" y="13079"/>
            <a:chExt cx="9632613" cy="6580992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C6EFC205-CC22-9910-3E76-7F493DADDE0A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4593600" y="4310229"/>
              <a:ext cx="6066934" cy="52672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5407F8F-328B-DF87-5C6D-22421A79B848}"/>
                </a:ext>
              </a:extLst>
            </p:cNvPr>
            <p:cNvCxnSpPr>
              <a:stCxn id="9" idx="3"/>
            </p:cNvCxnSpPr>
            <p:nvPr/>
          </p:nvCxnSpPr>
          <p:spPr>
            <a:xfrm>
              <a:off x="2491740" y="4825945"/>
              <a:ext cx="8219465" cy="15112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8B55B5-9D19-4B3A-0BCD-BD78C558B492}"/>
                </a:ext>
              </a:extLst>
            </p:cNvPr>
            <p:cNvSpPr txBox="1"/>
            <p:nvPr/>
          </p:nvSpPr>
          <p:spPr>
            <a:xfrm>
              <a:off x="10589830" y="13079"/>
              <a:ext cx="153452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Sky for All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Vision </a:t>
              </a: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92DF487E-2C89-80AB-00F1-EB902EDFAFA7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>
              <a:off x="9298937" y="3474414"/>
              <a:ext cx="1410309" cy="0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18E6BE-BEAB-90B9-EBE5-9F136877FEC3}"/>
                </a:ext>
              </a:extLst>
            </p:cNvPr>
            <p:cNvSpPr/>
            <p:nvPr/>
          </p:nvSpPr>
          <p:spPr>
            <a:xfrm>
              <a:off x="10711205" y="815182"/>
              <a:ext cx="1291772" cy="5778889"/>
            </a:xfrm>
            <a:prstGeom prst="rect">
              <a:avLst/>
            </a:prstGeom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Achieve Scalable Secure Digital Aviation System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Assure Safety as Operations Diversify &amp; Grow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Design for Sustainability &amp; Resiliency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Enable Equitable Access for Diverse Ops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Enhance Quality of Life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Promote and Empower Operator Mobility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Transform Existing Aviation Ecosystem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6552B9A-4532-4420-84CE-E67F5A2C0054}"/>
                </a:ext>
              </a:extLst>
            </p:cNvPr>
            <p:cNvCxnSpPr>
              <a:cxnSpLocks/>
              <a:stCxn id="80" idx="3"/>
            </p:cNvCxnSpPr>
            <p:nvPr/>
          </p:nvCxnSpPr>
          <p:spPr>
            <a:xfrm>
              <a:off x="4308096" y="2534509"/>
              <a:ext cx="6403109" cy="0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52BEC306-FE42-423A-B16F-2E2ADBCF537D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>
              <a:off x="6880308" y="3915791"/>
              <a:ext cx="3830897" cy="44977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F85E54A7-5FDA-42CC-B743-E59CE1A42BF3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>
              <a:off x="6349866" y="2006742"/>
              <a:ext cx="4361339" cy="31890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908DEE26-599C-4B8F-BE37-E1CA7AEFC7EA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>
              <a:off x="8685482" y="1448198"/>
              <a:ext cx="2025723" cy="34044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ABB19AD-A155-4F0C-BAE2-1754F7A3399E}"/>
              </a:ext>
            </a:extLst>
          </p:cNvPr>
          <p:cNvSpPr/>
          <p:nvPr/>
        </p:nvSpPr>
        <p:spPr>
          <a:xfrm>
            <a:off x="2738417" y="3600419"/>
            <a:ext cx="860253" cy="2029341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F7258F1-4ADC-46E5-BE7B-9B8C1E8CE423}"/>
              </a:ext>
            </a:extLst>
          </p:cNvPr>
          <p:cNvSpPr/>
          <p:nvPr/>
        </p:nvSpPr>
        <p:spPr>
          <a:xfrm>
            <a:off x="3530472" y="3600419"/>
            <a:ext cx="860253" cy="202934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F0719AB-61DB-4356-95B1-69ACA7C4B694}"/>
              </a:ext>
            </a:extLst>
          </p:cNvPr>
          <p:cNvSpPr txBox="1"/>
          <p:nvPr/>
        </p:nvSpPr>
        <p:spPr>
          <a:xfrm>
            <a:off x="2755512" y="3591883"/>
            <a:ext cx="1591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VFR / IFR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8E3DD84-3D0E-42FC-8B6A-AFEEDB2B56C6}"/>
              </a:ext>
            </a:extLst>
          </p:cNvPr>
          <p:cNvSpPr/>
          <p:nvPr/>
        </p:nvSpPr>
        <p:spPr>
          <a:xfrm>
            <a:off x="4607913" y="1294382"/>
            <a:ext cx="1647215" cy="2029341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3E60791-F98B-48B5-AA26-18A1BE0BCE7D}"/>
              </a:ext>
            </a:extLst>
          </p:cNvPr>
          <p:cNvSpPr txBox="1"/>
          <p:nvPr/>
        </p:nvSpPr>
        <p:spPr>
          <a:xfrm>
            <a:off x="4625008" y="1285846"/>
            <a:ext cx="1591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uETM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988A7D6-8041-47A4-9497-4392403658B3}"/>
              </a:ext>
            </a:extLst>
          </p:cNvPr>
          <p:cNvSpPr/>
          <p:nvPr/>
        </p:nvSpPr>
        <p:spPr>
          <a:xfrm>
            <a:off x="6670558" y="611905"/>
            <a:ext cx="1647215" cy="2029341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844208F-965E-4547-97D1-7355277A91B1}"/>
              </a:ext>
            </a:extLst>
          </p:cNvPr>
          <p:cNvSpPr txBox="1"/>
          <p:nvPr/>
        </p:nvSpPr>
        <p:spPr>
          <a:xfrm>
            <a:off x="6687653" y="603369"/>
            <a:ext cx="1591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UML 4+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04F2B3F-E328-49F8-B9C9-1A9325694146}"/>
              </a:ext>
            </a:extLst>
          </p:cNvPr>
          <p:cNvSpPr/>
          <p:nvPr/>
        </p:nvSpPr>
        <p:spPr>
          <a:xfrm>
            <a:off x="8869439" y="487167"/>
            <a:ext cx="1647215" cy="202934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90B244D-8785-4F90-953F-1FC2B56B93E3}"/>
              </a:ext>
            </a:extLst>
          </p:cNvPr>
          <p:cNvSpPr txBox="1"/>
          <p:nvPr/>
        </p:nvSpPr>
        <p:spPr>
          <a:xfrm>
            <a:off x="8886534" y="478631"/>
            <a:ext cx="1591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IFR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82711F4-C901-4086-B2BE-DF17F8E128AD}"/>
              </a:ext>
            </a:extLst>
          </p:cNvPr>
          <p:cNvGrpSpPr/>
          <p:nvPr/>
        </p:nvGrpSpPr>
        <p:grpSpPr>
          <a:xfrm>
            <a:off x="439527" y="896584"/>
            <a:ext cx="10211124" cy="4184331"/>
            <a:chOff x="439527" y="896584"/>
            <a:chExt cx="10211124" cy="4184331"/>
          </a:xfrm>
        </p:grpSpPr>
        <p:sp>
          <p:nvSpPr>
            <p:cNvPr id="9" name="Rounded Rectangle 3">
              <a:extLst>
                <a:ext uri="{FF2B5EF4-FFF2-40B4-BE49-F238E27FC236}">
                  <a16:creationId xmlns:a16="http://schemas.microsoft.com/office/drawing/2014/main" id="{72B1D908-87EB-C2B9-6131-172C017095E1}"/>
                </a:ext>
              </a:extLst>
            </p:cNvPr>
            <p:cNvSpPr/>
            <p:nvPr/>
          </p:nvSpPr>
          <p:spPr bwMode="auto">
            <a:xfrm>
              <a:off x="439527" y="4570974"/>
              <a:ext cx="2052213" cy="509941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Small UAS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“Beyond visual line of sight”</a:t>
              </a:r>
            </a:p>
          </p:txBody>
        </p:sp>
        <p:sp>
          <p:nvSpPr>
            <p:cNvPr id="12" name="Rounded Rectangle 6">
              <a:extLst>
                <a:ext uri="{FF2B5EF4-FFF2-40B4-BE49-F238E27FC236}">
                  <a16:creationId xmlns:a16="http://schemas.microsoft.com/office/drawing/2014/main" id="{F958487A-5CF6-8C0A-3CC6-3B3FBC9BE715}"/>
                </a:ext>
              </a:extLst>
            </p:cNvPr>
            <p:cNvSpPr/>
            <p:nvPr/>
          </p:nvSpPr>
          <p:spPr bwMode="auto">
            <a:xfrm>
              <a:off x="2541387" y="4055259"/>
              <a:ext cx="2052213" cy="509940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General Aviation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“Simplified Vehicle Operations” </a:t>
              </a:r>
            </a:p>
          </p:txBody>
        </p:sp>
        <p:sp>
          <p:nvSpPr>
            <p:cNvPr id="15" name="Rounded Rectangle 6">
              <a:extLst>
                <a:ext uri="{FF2B5EF4-FFF2-40B4-BE49-F238E27FC236}">
                  <a16:creationId xmlns:a16="http://schemas.microsoft.com/office/drawing/2014/main" id="{2F253C40-39BF-129E-143F-F56FCD8BCB93}"/>
                </a:ext>
              </a:extLst>
            </p:cNvPr>
            <p:cNvSpPr/>
            <p:nvPr/>
          </p:nvSpPr>
          <p:spPr bwMode="auto">
            <a:xfrm>
              <a:off x="4643246" y="3660402"/>
              <a:ext cx="2237062" cy="510778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Regional Air Mobility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“Community-friendly regional travel”</a:t>
              </a:r>
            </a:p>
          </p:txBody>
        </p:sp>
        <p:sp>
          <p:nvSpPr>
            <p:cNvPr id="18" name="Rounded Rectangle 8">
              <a:extLst>
                <a:ext uri="{FF2B5EF4-FFF2-40B4-BE49-F238E27FC236}">
                  <a16:creationId xmlns:a16="http://schemas.microsoft.com/office/drawing/2014/main" id="{D80BD79B-CE3C-979C-3778-57AF5D30B784}"/>
                </a:ext>
              </a:extLst>
            </p:cNvPr>
            <p:cNvSpPr/>
            <p:nvPr/>
          </p:nvSpPr>
          <p:spPr bwMode="auto">
            <a:xfrm>
              <a:off x="8777877" y="896584"/>
              <a:ext cx="1872774" cy="509940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Airline / Bus. Aviation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“Reduced operating costs”</a:t>
              </a:r>
            </a:p>
          </p:txBody>
        </p:sp>
        <p:sp>
          <p:nvSpPr>
            <p:cNvPr id="21" name="Rounded Rectangle 5">
              <a:extLst>
                <a:ext uri="{FF2B5EF4-FFF2-40B4-BE49-F238E27FC236}">
                  <a16:creationId xmlns:a16="http://schemas.microsoft.com/office/drawing/2014/main" id="{78B5439E-323E-ED04-5DAF-779233D87914}"/>
                </a:ext>
              </a:extLst>
            </p:cNvPr>
            <p:cNvSpPr/>
            <p:nvPr/>
          </p:nvSpPr>
          <p:spPr bwMode="auto">
            <a:xfrm>
              <a:off x="7085849" y="3201999"/>
              <a:ext cx="2213088" cy="544830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Larger UAS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“Seamless integration in the NAS”</a:t>
              </a:r>
            </a:p>
          </p:txBody>
        </p:sp>
        <p:sp>
          <p:nvSpPr>
            <p:cNvPr id="24" name="Rounded Rectangle 5">
              <a:extLst>
                <a:ext uri="{FF2B5EF4-FFF2-40B4-BE49-F238E27FC236}">
                  <a16:creationId xmlns:a16="http://schemas.microsoft.com/office/drawing/2014/main" id="{9C934018-DAAF-DA02-BA84-4E7156A34DC8}"/>
                </a:ext>
              </a:extLst>
            </p:cNvPr>
            <p:cNvSpPr/>
            <p:nvPr/>
          </p:nvSpPr>
          <p:spPr bwMode="auto">
            <a:xfrm>
              <a:off x="4426647" y="1751772"/>
              <a:ext cx="1923219" cy="509940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High Altitude  Ops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“Cooperative separation”</a:t>
              </a:r>
            </a:p>
          </p:txBody>
        </p:sp>
        <p:sp>
          <p:nvSpPr>
            <p:cNvPr id="27" name="Rounded Rectangle 4">
              <a:extLst>
                <a:ext uri="{FF2B5EF4-FFF2-40B4-BE49-F238E27FC236}">
                  <a16:creationId xmlns:a16="http://schemas.microsoft.com/office/drawing/2014/main" id="{7D83F120-B50E-4B2D-A9CC-085BF495DEE9}"/>
                </a:ext>
              </a:extLst>
            </p:cNvPr>
            <p:cNvSpPr/>
            <p:nvPr/>
          </p:nvSpPr>
          <p:spPr bwMode="auto">
            <a:xfrm>
              <a:off x="6488758" y="1193227"/>
              <a:ext cx="2196724" cy="509941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Urban Air Mobility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“Dense / complex urban operations”</a:t>
              </a:r>
            </a:p>
          </p:txBody>
        </p:sp>
        <p:sp>
          <p:nvSpPr>
            <p:cNvPr id="80" name="Rounded Rectangle 6">
              <a:extLst>
                <a:ext uri="{FF2B5EF4-FFF2-40B4-BE49-F238E27FC236}">
                  <a16:creationId xmlns:a16="http://schemas.microsoft.com/office/drawing/2014/main" id="{FB02AE6B-E256-4D89-934E-725514E6BAE1}"/>
                </a:ext>
              </a:extLst>
            </p:cNvPr>
            <p:cNvSpPr/>
            <p:nvPr/>
          </p:nvSpPr>
          <p:spPr bwMode="auto">
            <a:xfrm>
              <a:off x="2020890" y="2279539"/>
              <a:ext cx="2287206" cy="509940"/>
            </a:xfrm>
            <a:prstGeom prst="roundRect">
              <a:avLst/>
            </a:prstGeom>
            <a:solidFill>
              <a:schemeClr val="accent1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Emergency Air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Svcs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“All Weather Safe Response”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385C619-CA7B-410C-857A-7EC068A01A90}"/>
              </a:ext>
            </a:extLst>
          </p:cNvPr>
          <p:cNvGrpSpPr/>
          <p:nvPr/>
        </p:nvGrpSpPr>
        <p:grpSpPr>
          <a:xfrm>
            <a:off x="545610" y="1440697"/>
            <a:ext cx="9971044" cy="4103489"/>
            <a:chOff x="545610" y="1440697"/>
            <a:chExt cx="9971044" cy="410348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32DA69A-CEE0-824F-D568-643E1C1E3E58}"/>
                </a:ext>
              </a:extLst>
            </p:cNvPr>
            <p:cNvSpPr/>
            <p:nvPr/>
          </p:nvSpPr>
          <p:spPr bwMode="auto">
            <a:xfrm>
              <a:off x="545610" y="5113299"/>
              <a:ext cx="1796779" cy="43088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4572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DF enables access above 400’ and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BVLoS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AC50ED-5310-AB1F-F675-08743F431B69}"/>
                </a:ext>
              </a:extLst>
            </p:cNvPr>
            <p:cNvSpPr/>
            <p:nvPr/>
          </p:nvSpPr>
          <p:spPr bwMode="auto">
            <a:xfrm>
              <a:off x="2544868" y="4577933"/>
              <a:ext cx="2099403" cy="43088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DF reduces training costs while increasing safety and access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FACF4B8-9470-91B1-3DB5-D1335B385ACB}"/>
                </a:ext>
              </a:extLst>
            </p:cNvPr>
            <p:cNvSpPr/>
            <p:nvPr/>
          </p:nvSpPr>
          <p:spPr bwMode="auto">
            <a:xfrm>
              <a:off x="4700120" y="4188900"/>
              <a:ext cx="2152005" cy="43088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DF increases scale of access to non-towered airports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FA2BD6E-2142-CC8C-D512-763527EAE638}"/>
                </a:ext>
              </a:extLst>
            </p:cNvPr>
            <p:cNvSpPr/>
            <p:nvPr/>
          </p:nvSpPr>
          <p:spPr bwMode="auto">
            <a:xfrm>
              <a:off x="8886715" y="1440697"/>
              <a:ext cx="1629939" cy="60016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DF increases flexibility to optimize under dynamic conditions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3475F0E-0033-1DAE-363A-2E0068A37C40}"/>
                </a:ext>
              </a:extLst>
            </p:cNvPr>
            <p:cNvSpPr/>
            <p:nvPr/>
          </p:nvSpPr>
          <p:spPr bwMode="auto">
            <a:xfrm>
              <a:off x="7047110" y="3779853"/>
              <a:ext cx="2377880" cy="43088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DF reduces lost-link contingency impacts and maximize NAS access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DC135AC-ADAC-4302-1FB9-FA80F2220AFF}"/>
                </a:ext>
              </a:extLst>
            </p:cNvPr>
            <p:cNvSpPr/>
            <p:nvPr/>
          </p:nvSpPr>
          <p:spPr bwMode="auto">
            <a:xfrm>
              <a:off x="4454447" y="2289936"/>
              <a:ext cx="1867618" cy="60016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DF optimizes flexible operations in Upper </a:t>
              </a:r>
              <a:b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Class E airspace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169CD34-87B5-21A8-76C2-D6465F864B92}"/>
                </a:ext>
              </a:extLst>
            </p:cNvPr>
            <p:cNvSpPr/>
            <p:nvPr/>
          </p:nvSpPr>
          <p:spPr bwMode="auto">
            <a:xfrm>
              <a:off x="6488758" y="1740779"/>
              <a:ext cx="2196724" cy="60016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DF enables expansion beyond capacity-limited corridors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D4A6017-1C23-4D71-9C92-C877F16F148F}"/>
                </a:ext>
              </a:extLst>
            </p:cNvPr>
            <p:cNvSpPr/>
            <p:nvPr/>
          </p:nvSpPr>
          <p:spPr bwMode="auto">
            <a:xfrm>
              <a:off x="2021784" y="2832173"/>
              <a:ext cx="2308774" cy="43088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DF increases safety and access </a:t>
              </a:r>
              <a:b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 all visibility conditions 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7A8BDF71-71F7-409C-92B0-B4BCA80E9607}"/>
              </a:ext>
            </a:extLst>
          </p:cNvPr>
          <p:cNvSpPr txBox="1"/>
          <p:nvPr/>
        </p:nvSpPr>
        <p:spPr>
          <a:xfrm>
            <a:off x="43424" y="322907"/>
            <a:ext cx="5589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Approach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Common New Operating Mode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69234E6-3750-467C-A3D9-4BBA2C948747}"/>
              </a:ext>
            </a:extLst>
          </p:cNvPr>
          <p:cNvSpPr txBox="1"/>
          <p:nvPr/>
        </p:nvSpPr>
        <p:spPr>
          <a:xfrm rot="20853769">
            <a:off x="4546452" y="5286538"/>
            <a:ext cx="27006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 Flight Rules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23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51" grpId="0"/>
      <p:bldP spid="107" grpId="0" animBg="1"/>
      <p:bldP spid="110" grpId="0" animBg="1"/>
      <p:bldP spid="79" grpId="0"/>
      <p:bldP spid="8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70C4F6-F825-47D4-ABD1-DEA6BF442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92" y="88942"/>
            <a:ext cx="10393015" cy="660400"/>
          </a:xfrm>
        </p:spPr>
        <p:txBody>
          <a:bodyPr/>
          <a:lstStyle/>
          <a:p>
            <a:r>
              <a:rPr lang="en-US" dirty="0"/>
              <a:t>Community Engagement: Outputs from Workshops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62C89AE-A90B-4737-BB6F-2D1793843D92}"/>
              </a:ext>
            </a:extLst>
          </p:cNvPr>
          <p:cNvGrpSpPr/>
          <p:nvPr/>
        </p:nvGrpSpPr>
        <p:grpSpPr>
          <a:xfrm>
            <a:off x="247650" y="849934"/>
            <a:ext cx="5981700" cy="5893766"/>
            <a:chOff x="247650" y="849934"/>
            <a:chExt cx="5981700" cy="5893766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0ACDC93-E9E8-40A6-A66C-01239771834E}"/>
                </a:ext>
              </a:extLst>
            </p:cNvPr>
            <p:cNvSpPr/>
            <p:nvPr/>
          </p:nvSpPr>
          <p:spPr>
            <a:xfrm>
              <a:off x="247650" y="849934"/>
              <a:ext cx="5981700" cy="5893766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1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ontent Placeholder 1">
              <a:extLst>
                <a:ext uri="{FF2B5EF4-FFF2-40B4-BE49-F238E27FC236}">
                  <a16:creationId xmlns:a16="http://schemas.microsoft.com/office/drawing/2014/main" id="{268E4B54-62F1-46E6-B278-201630C12C9D}"/>
                </a:ext>
              </a:extLst>
            </p:cNvPr>
            <p:cNvSpPr txBox="1">
              <a:spLocks/>
            </p:cNvSpPr>
            <p:nvPr/>
          </p:nvSpPr>
          <p:spPr>
            <a:xfrm>
              <a:off x="3419238" y="4151698"/>
              <a:ext cx="2566654" cy="251676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800" b="1" kern="1200">
                  <a:solidFill>
                    <a:schemeClr val="tx1"/>
                  </a:solidFill>
                  <a:latin typeface="Arial" charset="0"/>
                  <a:ea typeface="+mn-ea"/>
                  <a:cs typeface="ＭＳ Ｐゴシック"/>
                </a:defRPr>
              </a:lvl1pPr>
              <a:lvl2pPr marL="742950" indent="-28575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400" b="1" kern="1200">
                  <a:solidFill>
                    <a:schemeClr val="tx1"/>
                  </a:solidFill>
                  <a:latin typeface="Arial" charset="0"/>
                  <a:ea typeface="ＭＳ Ｐゴシック"/>
                  <a:cs typeface="ＭＳ Ｐゴシック"/>
                </a:defRPr>
              </a:lvl2pPr>
              <a:lvl3pPr marL="11430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 b="1" kern="1200">
                  <a:solidFill>
                    <a:schemeClr val="tx1"/>
                  </a:solidFill>
                  <a:latin typeface="Arial" charset="0"/>
                  <a:ea typeface="ＭＳ Ｐゴシック"/>
                  <a:cs typeface="ＭＳ Ｐゴシック"/>
                </a:defRPr>
              </a:lvl3pPr>
              <a:lvl4pPr marL="16002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b="1" kern="1200">
                  <a:solidFill>
                    <a:schemeClr val="tx1"/>
                  </a:solidFill>
                  <a:latin typeface="Arial" charset="0"/>
                  <a:ea typeface="ＭＳ Ｐゴシック"/>
                  <a:cs typeface="ＭＳ Ｐゴシック"/>
                </a:defRPr>
              </a:lvl4pPr>
              <a:lvl5pPr marL="20574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b="1" kern="1200">
                  <a:solidFill>
                    <a:schemeClr val="tx1"/>
                  </a:solidFill>
                  <a:latin typeface="Arial" charset="0"/>
                  <a:ea typeface="ＭＳ Ｐゴシック"/>
                  <a:cs typeface="ＭＳ Ｐゴシック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charset="0"/>
                <a:buNone/>
              </a:pPr>
              <a:r>
                <a:rPr lang="en-US" sz="1200" dirty="0"/>
                <a:t>Combined Operations </a:t>
              </a:r>
              <a:endParaRPr lang="en-US" sz="1200" b="0" dirty="0"/>
            </a:p>
            <a:p>
              <a:pPr marL="457200" lvl="1" indent="0">
                <a:buFont typeface="Arial" charset="0"/>
                <a:buNone/>
              </a:pPr>
              <a:r>
                <a:rPr lang="en-US" sz="1100" b="0" dirty="0">
                  <a:latin typeface="+mn-lt"/>
                  <a:ea typeface="ＭＳ Ｐゴシック" charset="-128"/>
                </a:rPr>
                <a:t>Challenge of integrating with IFR and VFR</a:t>
              </a:r>
            </a:p>
            <a:p>
              <a:pPr marL="0" indent="0">
                <a:buFont typeface="Arial" charset="0"/>
                <a:buNone/>
              </a:pPr>
              <a:r>
                <a:rPr lang="en-US" sz="1200" dirty="0"/>
                <a:t>Implementation Path </a:t>
              </a:r>
              <a:endParaRPr lang="en-US" sz="1200" b="0" dirty="0"/>
            </a:p>
            <a:p>
              <a:pPr marL="457200" lvl="1" indent="0">
                <a:buFont typeface="Arial" charset="0"/>
                <a:buNone/>
              </a:pPr>
              <a:r>
                <a:rPr lang="en-US" sz="1100" b="0" dirty="0">
                  <a:latin typeface="+mn-lt"/>
                  <a:ea typeface="ＭＳ Ｐゴシック" charset="-128"/>
                </a:rPr>
                <a:t>Viable early operational capabilities</a:t>
              </a:r>
            </a:p>
            <a:p>
              <a:pPr marL="0" indent="0">
                <a:buFont typeface="Arial" charset="0"/>
                <a:buNone/>
              </a:pPr>
              <a:r>
                <a:rPr lang="en-US" sz="1200" dirty="0"/>
                <a:t>Impact on Non-DF Users </a:t>
              </a:r>
              <a:endParaRPr lang="en-US" sz="1200" b="0" dirty="0"/>
            </a:p>
            <a:p>
              <a:pPr marL="457200" lvl="1" indent="0">
                <a:buFont typeface="Arial" charset="0"/>
                <a:buNone/>
              </a:pPr>
              <a:r>
                <a:rPr lang="en-US" sz="1100" b="0" dirty="0">
                  <a:latin typeface="+mn-lt"/>
                  <a:ea typeface="ＭＳ Ｐゴシック" charset="-128"/>
                </a:rPr>
                <a:t>Both operations and cost</a:t>
              </a:r>
              <a:br>
                <a:rPr lang="en-US" sz="1100" b="0" dirty="0">
                  <a:latin typeface="+mn-lt"/>
                  <a:ea typeface="ＭＳ Ｐゴシック" charset="-128"/>
                </a:rPr>
              </a:br>
              <a:endParaRPr lang="en-US" sz="1100" b="0" dirty="0">
                <a:latin typeface="+mn-lt"/>
                <a:ea typeface="ＭＳ Ｐゴシック" charset="-128"/>
              </a:endParaRPr>
            </a:p>
            <a:p>
              <a:pPr marL="0" indent="0">
                <a:buFont typeface="Arial" charset="0"/>
                <a:buNone/>
              </a:pPr>
              <a:r>
                <a:rPr lang="en-US" sz="1200" dirty="0"/>
                <a:t>Business Case Uncertainty </a:t>
              </a:r>
              <a:endParaRPr lang="en-US" sz="1200" b="0" dirty="0"/>
            </a:p>
            <a:p>
              <a:pPr marL="457200" lvl="1" indent="0">
                <a:buFont typeface="Arial" charset="0"/>
                <a:buNone/>
              </a:pPr>
              <a:r>
                <a:rPr lang="en-US" sz="1100" b="0" dirty="0">
                  <a:latin typeface="+mn-lt"/>
                  <a:ea typeface="ＭＳ Ｐゴシック" charset="-128"/>
                </a:rPr>
                <a:t>Minimum viable products and return on investment</a:t>
              </a:r>
            </a:p>
            <a:p>
              <a:pPr marL="0" indent="0">
                <a:buFont typeface="Arial" charset="0"/>
                <a:buNone/>
              </a:pPr>
              <a:endParaRPr lang="en-US" sz="1200" dirty="0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C3B6FAA-899B-43F4-8883-E880DEFC87B3}"/>
                </a:ext>
              </a:extLst>
            </p:cNvPr>
            <p:cNvSpPr/>
            <p:nvPr/>
          </p:nvSpPr>
          <p:spPr>
            <a:xfrm>
              <a:off x="895350" y="1133475"/>
              <a:ext cx="4629150" cy="2743200"/>
            </a:xfrm>
            <a:custGeom>
              <a:avLst/>
              <a:gdLst>
                <a:gd name="connsiteX0" fmla="*/ 0 w 4629150"/>
                <a:gd name="connsiteY0" fmla="*/ 0 h 2743200"/>
                <a:gd name="connsiteX1" fmla="*/ 0 w 4629150"/>
                <a:gd name="connsiteY1" fmla="*/ 619125 h 2743200"/>
                <a:gd name="connsiteX2" fmla="*/ 228600 w 4629150"/>
                <a:gd name="connsiteY2" fmla="*/ 619125 h 2743200"/>
                <a:gd name="connsiteX3" fmla="*/ 228600 w 4629150"/>
                <a:gd name="connsiteY3" fmla="*/ 2743200 h 2743200"/>
                <a:gd name="connsiteX4" fmla="*/ 4400550 w 4629150"/>
                <a:gd name="connsiteY4" fmla="*/ 2743200 h 2743200"/>
                <a:gd name="connsiteX5" fmla="*/ 4400550 w 4629150"/>
                <a:gd name="connsiteY5" fmla="*/ 609600 h 2743200"/>
                <a:gd name="connsiteX6" fmla="*/ 4629150 w 4629150"/>
                <a:gd name="connsiteY6" fmla="*/ 609600 h 2743200"/>
                <a:gd name="connsiteX7" fmla="*/ 4629150 w 4629150"/>
                <a:gd name="connsiteY7" fmla="*/ 0 h 2743200"/>
                <a:gd name="connsiteX8" fmla="*/ 0 w 4629150"/>
                <a:gd name="connsiteY8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9150" h="2743200">
                  <a:moveTo>
                    <a:pt x="0" y="0"/>
                  </a:moveTo>
                  <a:lnTo>
                    <a:pt x="0" y="619125"/>
                  </a:lnTo>
                  <a:lnTo>
                    <a:pt x="228600" y="619125"/>
                  </a:lnTo>
                  <a:lnTo>
                    <a:pt x="228600" y="2743200"/>
                  </a:lnTo>
                  <a:lnTo>
                    <a:pt x="4400550" y="2743200"/>
                  </a:lnTo>
                  <a:lnTo>
                    <a:pt x="4400550" y="609600"/>
                  </a:lnTo>
                  <a:lnTo>
                    <a:pt x="4629150" y="609600"/>
                  </a:lnTo>
                  <a:lnTo>
                    <a:pt x="4629150" y="0"/>
                  </a:lnTo>
                  <a:lnTo>
                    <a:pt x="0" y="0"/>
                  </a:lnTo>
                  <a:close/>
                </a:path>
              </a:pathLst>
            </a:custGeom>
            <a:pattFill prst="horzBrick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8B88A62-06B6-4107-845F-390F8837A1DA}"/>
                </a:ext>
              </a:extLst>
            </p:cNvPr>
            <p:cNvGrpSpPr/>
            <p:nvPr/>
          </p:nvGrpSpPr>
          <p:grpSpPr>
            <a:xfrm>
              <a:off x="834063" y="1090189"/>
              <a:ext cx="4746625" cy="2826544"/>
              <a:chOff x="1179512" y="2099839"/>
              <a:chExt cx="4746625" cy="2826544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8C10A8-2FF5-4458-AB4E-1EC519570522}"/>
                  </a:ext>
                </a:extLst>
              </p:cNvPr>
              <p:cNvSpPr txBox="1"/>
              <p:nvPr/>
            </p:nvSpPr>
            <p:spPr>
              <a:xfrm>
                <a:off x="1436425" y="2880648"/>
                <a:ext cx="1412510" cy="46166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200" b="1" dirty="0"/>
                  <a:t>Safety &amp; Certification</a:t>
                </a:r>
                <a:endParaRPr lang="en-US" sz="1200" b="0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0A3E3F-44DE-488B-A7B5-25C0A67279B4}"/>
                  </a:ext>
                </a:extLst>
              </p:cNvPr>
              <p:cNvSpPr txBox="1"/>
              <p:nvPr/>
            </p:nvSpPr>
            <p:spPr>
              <a:xfrm>
                <a:off x="2980593" y="2972981"/>
                <a:ext cx="1150868" cy="27699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1200" b="1" dirty="0"/>
                  <a:t>Regulations</a:t>
                </a:r>
                <a:endParaRPr lang="en-US" sz="1200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3D2450-7307-4FB4-9C73-BB5EC994B113}"/>
                  </a:ext>
                </a:extLst>
              </p:cNvPr>
              <p:cNvSpPr txBox="1"/>
              <p:nvPr/>
            </p:nvSpPr>
            <p:spPr>
              <a:xfrm>
                <a:off x="4263119" y="2972981"/>
                <a:ext cx="1441846" cy="27699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1200" b="1" dirty="0"/>
                  <a:t>Technology</a:t>
                </a:r>
                <a:endParaRPr lang="en-US" sz="1200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42805B-773F-49E9-9E1D-16D2C454C878}"/>
                  </a:ext>
                </a:extLst>
              </p:cNvPr>
              <p:cNvSpPr txBox="1"/>
              <p:nvPr/>
            </p:nvSpPr>
            <p:spPr>
              <a:xfrm>
                <a:off x="2098240" y="3691543"/>
                <a:ext cx="1484340" cy="27699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1200" b="1" dirty="0"/>
                  <a:t>Responsibilities</a:t>
                </a:r>
                <a:endParaRPr lang="en-US" sz="1200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EDD16B-64B2-4274-A4B2-901BAF5056FE}"/>
                  </a:ext>
                </a:extLst>
              </p:cNvPr>
              <p:cNvSpPr txBox="1"/>
              <p:nvPr/>
            </p:nvSpPr>
            <p:spPr>
              <a:xfrm>
                <a:off x="3540637" y="3599210"/>
                <a:ext cx="1474202" cy="46166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200" b="1" dirty="0"/>
                  <a:t>Combined Operations</a:t>
                </a:r>
                <a:endParaRPr lang="en-US" sz="1200" b="0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240AC1D-0A9E-4798-AE28-8D9D4EDA0577}"/>
                  </a:ext>
                </a:extLst>
              </p:cNvPr>
              <p:cNvSpPr txBox="1"/>
              <p:nvPr/>
            </p:nvSpPr>
            <p:spPr>
              <a:xfrm>
                <a:off x="1469390" y="4264381"/>
                <a:ext cx="1417310" cy="46166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200" b="1" dirty="0"/>
                  <a:t>Implementation Path</a:t>
                </a:r>
                <a:endParaRPr lang="en-US" sz="1200" b="0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0783D86-CF3C-4465-8890-CA859D2EECAE}"/>
                  </a:ext>
                </a:extLst>
              </p:cNvPr>
              <p:cNvSpPr txBox="1"/>
              <p:nvPr/>
            </p:nvSpPr>
            <p:spPr>
              <a:xfrm>
                <a:off x="2980593" y="4264381"/>
                <a:ext cx="1203975" cy="46166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200" b="1" dirty="0"/>
                  <a:t>Impact on Non-DF Users </a:t>
                </a:r>
                <a:endParaRPr lang="en-US" sz="1200" b="0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0375ED4-3040-49B9-A3FC-E36E4AE7348B}"/>
                  </a:ext>
                </a:extLst>
              </p:cNvPr>
              <p:cNvSpPr txBox="1"/>
              <p:nvPr/>
            </p:nvSpPr>
            <p:spPr>
              <a:xfrm>
                <a:off x="4317358" y="4264381"/>
                <a:ext cx="1333368" cy="46166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200" b="1" dirty="0"/>
                  <a:t>Business Case Uncertainty </a:t>
                </a:r>
                <a:endParaRPr lang="en-US" sz="1200" b="0" dirty="0"/>
              </a:p>
            </p:txBody>
          </p:sp>
          <p:sp>
            <p:nvSpPr>
              <p:cNvPr id="15" name="Graphic 4" descr="Full Brick Wall outline">
                <a:extLst>
                  <a:ext uri="{FF2B5EF4-FFF2-40B4-BE49-F238E27FC236}">
                    <a16:creationId xmlns:a16="http://schemas.microsoft.com/office/drawing/2014/main" id="{A4129AB8-7D65-43FF-ACBC-1A778D5EBCF8}"/>
                  </a:ext>
                </a:extLst>
              </p:cNvPr>
              <p:cNvSpPr/>
              <p:nvPr/>
            </p:nvSpPr>
            <p:spPr>
              <a:xfrm>
                <a:off x="1179512" y="2099839"/>
                <a:ext cx="4746625" cy="2826544"/>
              </a:xfrm>
              <a:custGeom>
                <a:avLst/>
                <a:gdLst>
                  <a:gd name="connsiteX0" fmla="*/ 4746625 w 4746625"/>
                  <a:gd name="connsiteY0" fmla="*/ 0 h 3559968"/>
                  <a:gd name="connsiteX1" fmla="*/ 0 w 4746625"/>
                  <a:gd name="connsiteY1" fmla="*/ 0 h 3559968"/>
                  <a:gd name="connsiteX2" fmla="*/ 0 w 4746625"/>
                  <a:gd name="connsiteY2" fmla="*/ 711994 h 3559968"/>
                  <a:gd name="connsiteX3" fmla="*/ 237331 w 4746625"/>
                  <a:gd name="connsiteY3" fmla="*/ 711994 h 3559968"/>
                  <a:gd name="connsiteX4" fmla="*/ 237331 w 4746625"/>
                  <a:gd name="connsiteY4" fmla="*/ 3559969 h 3559968"/>
                  <a:gd name="connsiteX5" fmla="*/ 4509294 w 4746625"/>
                  <a:gd name="connsiteY5" fmla="*/ 3559969 h 3559968"/>
                  <a:gd name="connsiteX6" fmla="*/ 4509294 w 4746625"/>
                  <a:gd name="connsiteY6" fmla="*/ 711994 h 3559968"/>
                  <a:gd name="connsiteX7" fmla="*/ 4746625 w 4746625"/>
                  <a:gd name="connsiteY7" fmla="*/ 711994 h 3559968"/>
                  <a:gd name="connsiteX8" fmla="*/ 355997 w 4746625"/>
                  <a:gd name="connsiteY8" fmla="*/ 1423988 h 3559968"/>
                  <a:gd name="connsiteX9" fmla="*/ 889992 w 4746625"/>
                  <a:gd name="connsiteY9" fmla="*/ 1423988 h 3559968"/>
                  <a:gd name="connsiteX10" fmla="*/ 889992 w 4746625"/>
                  <a:gd name="connsiteY10" fmla="*/ 2017316 h 3559968"/>
                  <a:gd name="connsiteX11" fmla="*/ 355997 w 4746625"/>
                  <a:gd name="connsiteY11" fmla="*/ 2017316 h 3559968"/>
                  <a:gd name="connsiteX12" fmla="*/ 2313980 w 4746625"/>
                  <a:gd name="connsiteY12" fmla="*/ 1423988 h 3559968"/>
                  <a:gd name="connsiteX13" fmla="*/ 2313980 w 4746625"/>
                  <a:gd name="connsiteY13" fmla="*/ 2017316 h 3559968"/>
                  <a:gd name="connsiteX14" fmla="*/ 1008658 w 4746625"/>
                  <a:gd name="connsiteY14" fmla="*/ 2017316 h 3559968"/>
                  <a:gd name="connsiteX15" fmla="*/ 1008658 w 4746625"/>
                  <a:gd name="connsiteY15" fmla="*/ 1423988 h 3559968"/>
                  <a:gd name="connsiteX16" fmla="*/ 3737967 w 4746625"/>
                  <a:gd name="connsiteY16" fmla="*/ 1423988 h 3559968"/>
                  <a:gd name="connsiteX17" fmla="*/ 3737967 w 4746625"/>
                  <a:gd name="connsiteY17" fmla="*/ 2017316 h 3559968"/>
                  <a:gd name="connsiteX18" fmla="*/ 2432645 w 4746625"/>
                  <a:gd name="connsiteY18" fmla="*/ 2017316 h 3559968"/>
                  <a:gd name="connsiteX19" fmla="*/ 2432645 w 4746625"/>
                  <a:gd name="connsiteY19" fmla="*/ 1423988 h 3559968"/>
                  <a:gd name="connsiteX20" fmla="*/ 1720652 w 4746625"/>
                  <a:gd name="connsiteY20" fmla="*/ 2729310 h 3559968"/>
                  <a:gd name="connsiteX21" fmla="*/ 1720652 w 4746625"/>
                  <a:gd name="connsiteY21" fmla="*/ 2135981 h 3559968"/>
                  <a:gd name="connsiteX22" fmla="*/ 3025974 w 4746625"/>
                  <a:gd name="connsiteY22" fmla="*/ 2135981 h 3559968"/>
                  <a:gd name="connsiteX23" fmla="*/ 3025974 w 4746625"/>
                  <a:gd name="connsiteY23" fmla="*/ 2729310 h 3559968"/>
                  <a:gd name="connsiteX24" fmla="*/ 355997 w 4746625"/>
                  <a:gd name="connsiteY24" fmla="*/ 2135981 h 3559968"/>
                  <a:gd name="connsiteX25" fmla="*/ 1601986 w 4746625"/>
                  <a:gd name="connsiteY25" fmla="*/ 2135981 h 3559968"/>
                  <a:gd name="connsiteX26" fmla="*/ 1601986 w 4746625"/>
                  <a:gd name="connsiteY26" fmla="*/ 2729310 h 3559968"/>
                  <a:gd name="connsiteX27" fmla="*/ 355997 w 4746625"/>
                  <a:gd name="connsiteY27" fmla="*/ 2729310 h 3559968"/>
                  <a:gd name="connsiteX28" fmla="*/ 2313980 w 4746625"/>
                  <a:gd name="connsiteY28" fmla="*/ 2847975 h 3559968"/>
                  <a:gd name="connsiteX29" fmla="*/ 2313980 w 4746625"/>
                  <a:gd name="connsiteY29" fmla="*/ 3441303 h 3559968"/>
                  <a:gd name="connsiteX30" fmla="*/ 1008658 w 4746625"/>
                  <a:gd name="connsiteY30" fmla="*/ 3441303 h 3559968"/>
                  <a:gd name="connsiteX31" fmla="*/ 1008658 w 4746625"/>
                  <a:gd name="connsiteY31" fmla="*/ 2847975 h 3559968"/>
                  <a:gd name="connsiteX32" fmla="*/ 2432645 w 4746625"/>
                  <a:gd name="connsiteY32" fmla="*/ 2847975 h 3559968"/>
                  <a:gd name="connsiteX33" fmla="*/ 3737967 w 4746625"/>
                  <a:gd name="connsiteY33" fmla="*/ 2847975 h 3559968"/>
                  <a:gd name="connsiteX34" fmla="*/ 3737967 w 4746625"/>
                  <a:gd name="connsiteY34" fmla="*/ 3441303 h 3559968"/>
                  <a:gd name="connsiteX35" fmla="*/ 2432645 w 4746625"/>
                  <a:gd name="connsiteY35" fmla="*/ 3441303 h 3559968"/>
                  <a:gd name="connsiteX36" fmla="*/ 3144639 w 4746625"/>
                  <a:gd name="connsiteY36" fmla="*/ 2729310 h 3559968"/>
                  <a:gd name="connsiteX37" fmla="*/ 3144639 w 4746625"/>
                  <a:gd name="connsiteY37" fmla="*/ 2135981 h 3559968"/>
                  <a:gd name="connsiteX38" fmla="*/ 4390628 w 4746625"/>
                  <a:gd name="connsiteY38" fmla="*/ 2135981 h 3559968"/>
                  <a:gd name="connsiteX39" fmla="*/ 4390628 w 4746625"/>
                  <a:gd name="connsiteY39" fmla="*/ 2729310 h 3559968"/>
                  <a:gd name="connsiteX40" fmla="*/ 3856633 w 4746625"/>
                  <a:gd name="connsiteY40" fmla="*/ 2017316 h 3559968"/>
                  <a:gd name="connsiteX41" fmla="*/ 3856633 w 4746625"/>
                  <a:gd name="connsiteY41" fmla="*/ 1423988 h 3559968"/>
                  <a:gd name="connsiteX42" fmla="*/ 4390628 w 4746625"/>
                  <a:gd name="connsiteY42" fmla="*/ 1423988 h 3559968"/>
                  <a:gd name="connsiteX43" fmla="*/ 4390628 w 4746625"/>
                  <a:gd name="connsiteY43" fmla="*/ 2017316 h 3559968"/>
                  <a:gd name="connsiteX44" fmla="*/ 3144639 w 4746625"/>
                  <a:gd name="connsiteY44" fmla="*/ 1305322 h 3559968"/>
                  <a:gd name="connsiteX45" fmla="*/ 3144639 w 4746625"/>
                  <a:gd name="connsiteY45" fmla="*/ 711994 h 3559968"/>
                  <a:gd name="connsiteX46" fmla="*/ 4390628 w 4746625"/>
                  <a:gd name="connsiteY46" fmla="*/ 711994 h 3559968"/>
                  <a:gd name="connsiteX47" fmla="*/ 4390628 w 4746625"/>
                  <a:gd name="connsiteY47" fmla="*/ 1305322 h 3559968"/>
                  <a:gd name="connsiteX48" fmla="*/ 3025974 w 4746625"/>
                  <a:gd name="connsiteY48" fmla="*/ 1305322 h 3559968"/>
                  <a:gd name="connsiteX49" fmla="*/ 1720652 w 4746625"/>
                  <a:gd name="connsiteY49" fmla="*/ 1305322 h 3559968"/>
                  <a:gd name="connsiteX50" fmla="*/ 1720652 w 4746625"/>
                  <a:gd name="connsiteY50" fmla="*/ 711994 h 3559968"/>
                  <a:gd name="connsiteX51" fmla="*/ 3025974 w 4746625"/>
                  <a:gd name="connsiteY51" fmla="*/ 711994 h 3559968"/>
                  <a:gd name="connsiteX52" fmla="*/ 1601986 w 4746625"/>
                  <a:gd name="connsiteY52" fmla="*/ 1305322 h 3559968"/>
                  <a:gd name="connsiteX53" fmla="*/ 355997 w 4746625"/>
                  <a:gd name="connsiteY53" fmla="*/ 1305322 h 3559968"/>
                  <a:gd name="connsiteX54" fmla="*/ 355997 w 4746625"/>
                  <a:gd name="connsiteY54" fmla="*/ 711994 h 3559968"/>
                  <a:gd name="connsiteX55" fmla="*/ 1601986 w 4746625"/>
                  <a:gd name="connsiteY55" fmla="*/ 711994 h 3559968"/>
                  <a:gd name="connsiteX56" fmla="*/ 355997 w 4746625"/>
                  <a:gd name="connsiteY56" fmla="*/ 2847975 h 3559968"/>
                  <a:gd name="connsiteX57" fmla="*/ 889992 w 4746625"/>
                  <a:gd name="connsiteY57" fmla="*/ 2847975 h 3559968"/>
                  <a:gd name="connsiteX58" fmla="*/ 889992 w 4746625"/>
                  <a:gd name="connsiteY58" fmla="*/ 3441303 h 3559968"/>
                  <a:gd name="connsiteX59" fmla="*/ 355997 w 4746625"/>
                  <a:gd name="connsiteY59" fmla="*/ 3441303 h 3559968"/>
                  <a:gd name="connsiteX60" fmla="*/ 3856633 w 4746625"/>
                  <a:gd name="connsiteY60" fmla="*/ 3441303 h 3559968"/>
                  <a:gd name="connsiteX61" fmla="*/ 3856633 w 4746625"/>
                  <a:gd name="connsiteY61" fmla="*/ 2847975 h 3559968"/>
                  <a:gd name="connsiteX62" fmla="*/ 4390628 w 4746625"/>
                  <a:gd name="connsiteY62" fmla="*/ 2847975 h 3559968"/>
                  <a:gd name="connsiteX63" fmla="*/ 4390628 w 4746625"/>
                  <a:gd name="connsiteY63" fmla="*/ 3441303 h 3559968"/>
                  <a:gd name="connsiteX64" fmla="*/ 118666 w 4746625"/>
                  <a:gd name="connsiteY64" fmla="*/ 593328 h 3559968"/>
                  <a:gd name="connsiteX65" fmla="*/ 118666 w 4746625"/>
                  <a:gd name="connsiteY65" fmla="*/ 118666 h 3559968"/>
                  <a:gd name="connsiteX66" fmla="*/ 4627960 w 4746625"/>
                  <a:gd name="connsiteY66" fmla="*/ 118666 h 3559968"/>
                  <a:gd name="connsiteX67" fmla="*/ 4627960 w 4746625"/>
                  <a:gd name="connsiteY67" fmla="*/ 593328 h 3559968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2313980 w 4746625"/>
                  <a:gd name="connsiteY34" fmla="*/ 2847975 h 3559969"/>
                  <a:gd name="connsiteX35" fmla="*/ 2313980 w 4746625"/>
                  <a:gd name="connsiteY35" fmla="*/ 3441303 h 3559969"/>
                  <a:gd name="connsiteX36" fmla="*/ 1008658 w 4746625"/>
                  <a:gd name="connsiteY36" fmla="*/ 3441303 h 3559969"/>
                  <a:gd name="connsiteX37" fmla="*/ 1008658 w 4746625"/>
                  <a:gd name="connsiteY37" fmla="*/ 2847975 h 3559969"/>
                  <a:gd name="connsiteX38" fmla="*/ 2313980 w 4746625"/>
                  <a:gd name="connsiteY38" fmla="*/ 2847975 h 3559969"/>
                  <a:gd name="connsiteX39" fmla="*/ 2432645 w 4746625"/>
                  <a:gd name="connsiteY39" fmla="*/ 2847975 h 3559969"/>
                  <a:gd name="connsiteX40" fmla="*/ 3737967 w 4746625"/>
                  <a:gd name="connsiteY40" fmla="*/ 2847975 h 3559969"/>
                  <a:gd name="connsiteX41" fmla="*/ 3737967 w 4746625"/>
                  <a:gd name="connsiteY41" fmla="*/ 3441303 h 3559969"/>
                  <a:gd name="connsiteX42" fmla="*/ 2432645 w 4746625"/>
                  <a:gd name="connsiteY42" fmla="*/ 3441303 h 3559969"/>
                  <a:gd name="connsiteX43" fmla="*/ 2432645 w 4746625"/>
                  <a:gd name="connsiteY43" fmla="*/ 2847975 h 3559969"/>
                  <a:gd name="connsiteX44" fmla="*/ 3144639 w 4746625"/>
                  <a:gd name="connsiteY44" fmla="*/ 2729310 h 3559969"/>
                  <a:gd name="connsiteX45" fmla="*/ 3144639 w 4746625"/>
                  <a:gd name="connsiteY45" fmla="*/ 2135981 h 3559969"/>
                  <a:gd name="connsiteX46" fmla="*/ 4390628 w 4746625"/>
                  <a:gd name="connsiteY46" fmla="*/ 2135981 h 3559969"/>
                  <a:gd name="connsiteX47" fmla="*/ 4390628 w 4746625"/>
                  <a:gd name="connsiteY47" fmla="*/ 2729310 h 3559969"/>
                  <a:gd name="connsiteX48" fmla="*/ 3144639 w 4746625"/>
                  <a:gd name="connsiteY48" fmla="*/ 2729310 h 3559969"/>
                  <a:gd name="connsiteX49" fmla="*/ 3856633 w 4746625"/>
                  <a:gd name="connsiteY49" fmla="*/ 2017316 h 3559969"/>
                  <a:gd name="connsiteX50" fmla="*/ 3856633 w 4746625"/>
                  <a:gd name="connsiteY50" fmla="*/ 1423988 h 3559969"/>
                  <a:gd name="connsiteX51" fmla="*/ 4390628 w 4746625"/>
                  <a:gd name="connsiteY51" fmla="*/ 1423988 h 3559969"/>
                  <a:gd name="connsiteX52" fmla="*/ 4390628 w 4746625"/>
                  <a:gd name="connsiteY52" fmla="*/ 2017316 h 3559969"/>
                  <a:gd name="connsiteX53" fmla="*/ 3856633 w 4746625"/>
                  <a:gd name="connsiteY53" fmla="*/ 2017316 h 3559969"/>
                  <a:gd name="connsiteX54" fmla="*/ 3144639 w 4746625"/>
                  <a:gd name="connsiteY54" fmla="*/ 1305322 h 3559969"/>
                  <a:gd name="connsiteX55" fmla="*/ 3144639 w 4746625"/>
                  <a:gd name="connsiteY55" fmla="*/ 711994 h 3559969"/>
                  <a:gd name="connsiteX56" fmla="*/ 4390628 w 4746625"/>
                  <a:gd name="connsiteY56" fmla="*/ 711994 h 3559969"/>
                  <a:gd name="connsiteX57" fmla="*/ 4390628 w 4746625"/>
                  <a:gd name="connsiteY57" fmla="*/ 1305322 h 3559969"/>
                  <a:gd name="connsiteX58" fmla="*/ 3144639 w 4746625"/>
                  <a:gd name="connsiteY58" fmla="*/ 1305322 h 3559969"/>
                  <a:gd name="connsiteX59" fmla="*/ 3025974 w 4746625"/>
                  <a:gd name="connsiteY59" fmla="*/ 1305322 h 3559969"/>
                  <a:gd name="connsiteX60" fmla="*/ 1720652 w 4746625"/>
                  <a:gd name="connsiteY60" fmla="*/ 1305322 h 3559969"/>
                  <a:gd name="connsiteX61" fmla="*/ 1720652 w 4746625"/>
                  <a:gd name="connsiteY61" fmla="*/ 711994 h 3559969"/>
                  <a:gd name="connsiteX62" fmla="*/ 3025974 w 4746625"/>
                  <a:gd name="connsiteY62" fmla="*/ 711994 h 3559969"/>
                  <a:gd name="connsiteX63" fmla="*/ 3025974 w 4746625"/>
                  <a:gd name="connsiteY63" fmla="*/ 1305322 h 3559969"/>
                  <a:gd name="connsiteX64" fmla="*/ 1601986 w 4746625"/>
                  <a:gd name="connsiteY64" fmla="*/ 1305322 h 3559969"/>
                  <a:gd name="connsiteX65" fmla="*/ 355997 w 4746625"/>
                  <a:gd name="connsiteY65" fmla="*/ 1305322 h 3559969"/>
                  <a:gd name="connsiteX66" fmla="*/ 355997 w 4746625"/>
                  <a:gd name="connsiteY66" fmla="*/ 711994 h 3559969"/>
                  <a:gd name="connsiteX67" fmla="*/ 1601986 w 4746625"/>
                  <a:gd name="connsiteY67" fmla="*/ 711994 h 3559969"/>
                  <a:gd name="connsiteX68" fmla="*/ 1601986 w 4746625"/>
                  <a:gd name="connsiteY68" fmla="*/ 1305322 h 3559969"/>
                  <a:gd name="connsiteX69" fmla="*/ 355997 w 4746625"/>
                  <a:gd name="connsiteY69" fmla="*/ 3441303 h 3559969"/>
                  <a:gd name="connsiteX70" fmla="*/ 889992 w 4746625"/>
                  <a:gd name="connsiteY70" fmla="*/ 2847975 h 3559969"/>
                  <a:gd name="connsiteX71" fmla="*/ 889992 w 4746625"/>
                  <a:gd name="connsiteY71" fmla="*/ 3441303 h 3559969"/>
                  <a:gd name="connsiteX72" fmla="*/ 355997 w 4746625"/>
                  <a:gd name="connsiteY72" fmla="*/ 3441303 h 3559969"/>
                  <a:gd name="connsiteX73" fmla="*/ 3856633 w 4746625"/>
                  <a:gd name="connsiteY73" fmla="*/ 3441303 h 3559969"/>
                  <a:gd name="connsiteX74" fmla="*/ 3856633 w 4746625"/>
                  <a:gd name="connsiteY74" fmla="*/ 2847975 h 3559969"/>
                  <a:gd name="connsiteX75" fmla="*/ 4390628 w 4746625"/>
                  <a:gd name="connsiteY75" fmla="*/ 2847975 h 3559969"/>
                  <a:gd name="connsiteX76" fmla="*/ 4390628 w 4746625"/>
                  <a:gd name="connsiteY76" fmla="*/ 3441303 h 3559969"/>
                  <a:gd name="connsiteX77" fmla="*/ 3856633 w 4746625"/>
                  <a:gd name="connsiteY77" fmla="*/ 3441303 h 3559969"/>
                  <a:gd name="connsiteX78" fmla="*/ 118666 w 4746625"/>
                  <a:gd name="connsiteY78" fmla="*/ 593328 h 3559969"/>
                  <a:gd name="connsiteX79" fmla="*/ 118666 w 4746625"/>
                  <a:gd name="connsiteY79" fmla="*/ 118666 h 3559969"/>
                  <a:gd name="connsiteX80" fmla="*/ 4627960 w 4746625"/>
                  <a:gd name="connsiteY80" fmla="*/ 118666 h 3559969"/>
                  <a:gd name="connsiteX81" fmla="*/ 4627960 w 4746625"/>
                  <a:gd name="connsiteY81" fmla="*/ 593328 h 3559969"/>
                  <a:gd name="connsiteX82" fmla="*/ 118666 w 4746625"/>
                  <a:gd name="connsiteY82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2313980 w 4746625"/>
                  <a:gd name="connsiteY34" fmla="*/ 2847975 h 3559969"/>
                  <a:gd name="connsiteX35" fmla="*/ 2313980 w 4746625"/>
                  <a:gd name="connsiteY35" fmla="*/ 3441303 h 3559969"/>
                  <a:gd name="connsiteX36" fmla="*/ 1008658 w 4746625"/>
                  <a:gd name="connsiteY36" fmla="*/ 3441303 h 3559969"/>
                  <a:gd name="connsiteX37" fmla="*/ 1008658 w 4746625"/>
                  <a:gd name="connsiteY37" fmla="*/ 2847975 h 3559969"/>
                  <a:gd name="connsiteX38" fmla="*/ 2313980 w 4746625"/>
                  <a:gd name="connsiteY38" fmla="*/ 2847975 h 3559969"/>
                  <a:gd name="connsiteX39" fmla="*/ 2432645 w 4746625"/>
                  <a:gd name="connsiteY39" fmla="*/ 2847975 h 3559969"/>
                  <a:gd name="connsiteX40" fmla="*/ 3737967 w 4746625"/>
                  <a:gd name="connsiteY40" fmla="*/ 2847975 h 3559969"/>
                  <a:gd name="connsiteX41" fmla="*/ 3737967 w 4746625"/>
                  <a:gd name="connsiteY41" fmla="*/ 3441303 h 3559969"/>
                  <a:gd name="connsiteX42" fmla="*/ 2432645 w 4746625"/>
                  <a:gd name="connsiteY42" fmla="*/ 3441303 h 3559969"/>
                  <a:gd name="connsiteX43" fmla="*/ 2432645 w 4746625"/>
                  <a:gd name="connsiteY43" fmla="*/ 2847975 h 3559969"/>
                  <a:gd name="connsiteX44" fmla="*/ 3144639 w 4746625"/>
                  <a:gd name="connsiteY44" fmla="*/ 2729310 h 3559969"/>
                  <a:gd name="connsiteX45" fmla="*/ 3144639 w 4746625"/>
                  <a:gd name="connsiteY45" fmla="*/ 2135981 h 3559969"/>
                  <a:gd name="connsiteX46" fmla="*/ 4390628 w 4746625"/>
                  <a:gd name="connsiteY46" fmla="*/ 2135981 h 3559969"/>
                  <a:gd name="connsiteX47" fmla="*/ 4390628 w 4746625"/>
                  <a:gd name="connsiteY47" fmla="*/ 2729310 h 3559969"/>
                  <a:gd name="connsiteX48" fmla="*/ 3144639 w 4746625"/>
                  <a:gd name="connsiteY48" fmla="*/ 2729310 h 3559969"/>
                  <a:gd name="connsiteX49" fmla="*/ 3856633 w 4746625"/>
                  <a:gd name="connsiteY49" fmla="*/ 2017316 h 3559969"/>
                  <a:gd name="connsiteX50" fmla="*/ 3856633 w 4746625"/>
                  <a:gd name="connsiteY50" fmla="*/ 1423988 h 3559969"/>
                  <a:gd name="connsiteX51" fmla="*/ 4390628 w 4746625"/>
                  <a:gd name="connsiteY51" fmla="*/ 1423988 h 3559969"/>
                  <a:gd name="connsiteX52" fmla="*/ 4390628 w 4746625"/>
                  <a:gd name="connsiteY52" fmla="*/ 2017316 h 3559969"/>
                  <a:gd name="connsiteX53" fmla="*/ 3856633 w 4746625"/>
                  <a:gd name="connsiteY53" fmla="*/ 2017316 h 3559969"/>
                  <a:gd name="connsiteX54" fmla="*/ 3144639 w 4746625"/>
                  <a:gd name="connsiteY54" fmla="*/ 1305322 h 3559969"/>
                  <a:gd name="connsiteX55" fmla="*/ 3144639 w 4746625"/>
                  <a:gd name="connsiteY55" fmla="*/ 711994 h 3559969"/>
                  <a:gd name="connsiteX56" fmla="*/ 4390628 w 4746625"/>
                  <a:gd name="connsiteY56" fmla="*/ 711994 h 3559969"/>
                  <a:gd name="connsiteX57" fmla="*/ 4390628 w 4746625"/>
                  <a:gd name="connsiteY57" fmla="*/ 1305322 h 3559969"/>
                  <a:gd name="connsiteX58" fmla="*/ 3144639 w 4746625"/>
                  <a:gd name="connsiteY58" fmla="*/ 1305322 h 3559969"/>
                  <a:gd name="connsiteX59" fmla="*/ 3025974 w 4746625"/>
                  <a:gd name="connsiteY59" fmla="*/ 1305322 h 3559969"/>
                  <a:gd name="connsiteX60" fmla="*/ 1720652 w 4746625"/>
                  <a:gd name="connsiteY60" fmla="*/ 1305322 h 3559969"/>
                  <a:gd name="connsiteX61" fmla="*/ 1720652 w 4746625"/>
                  <a:gd name="connsiteY61" fmla="*/ 711994 h 3559969"/>
                  <a:gd name="connsiteX62" fmla="*/ 3025974 w 4746625"/>
                  <a:gd name="connsiteY62" fmla="*/ 711994 h 3559969"/>
                  <a:gd name="connsiteX63" fmla="*/ 3025974 w 4746625"/>
                  <a:gd name="connsiteY63" fmla="*/ 1305322 h 3559969"/>
                  <a:gd name="connsiteX64" fmla="*/ 1601986 w 4746625"/>
                  <a:gd name="connsiteY64" fmla="*/ 1305322 h 3559969"/>
                  <a:gd name="connsiteX65" fmla="*/ 355997 w 4746625"/>
                  <a:gd name="connsiteY65" fmla="*/ 1305322 h 3559969"/>
                  <a:gd name="connsiteX66" fmla="*/ 355997 w 4746625"/>
                  <a:gd name="connsiteY66" fmla="*/ 711994 h 3559969"/>
                  <a:gd name="connsiteX67" fmla="*/ 1601986 w 4746625"/>
                  <a:gd name="connsiteY67" fmla="*/ 711994 h 3559969"/>
                  <a:gd name="connsiteX68" fmla="*/ 1601986 w 4746625"/>
                  <a:gd name="connsiteY68" fmla="*/ 1305322 h 3559969"/>
                  <a:gd name="connsiteX69" fmla="*/ 355997 w 4746625"/>
                  <a:gd name="connsiteY69" fmla="*/ 3441303 h 3559969"/>
                  <a:gd name="connsiteX70" fmla="*/ 889992 w 4746625"/>
                  <a:gd name="connsiteY70" fmla="*/ 3441303 h 3559969"/>
                  <a:gd name="connsiteX71" fmla="*/ 355997 w 4746625"/>
                  <a:gd name="connsiteY71" fmla="*/ 3441303 h 3559969"/>
                  <a:gd name="connsiteX72" fmla="*/ 3856633 w 4746625"/>
                  <a:gd name="connsiteY72" fmla="*/ 3441303 h 3559969"/>
                  <a:gd name="connsiteX73" fmla="*/ 3856633 w 4746625"/>
                  <a:gd name="connsiteY73" fmla="*/ 2847975 h 3559969"/>
                  <a:gd name="connsiteX74" fmla="*/ 4390628 w 4746625"/>
                  <a:gd name="connsiteY74" fmla="*/ 2847975 h 3559969"/>
                  <a:gd name="connsiteX75" fmla="*/ 4390628 w 4746625"/>
                  <a:gd name="connsiteY75" fmla="*/ 3441303 h 3559969"/>
                  <a:gd name="connsiteX76" fmla="*/ 3856633 w 4746625"/>
                  <a:gd name="connsiteY76" fmla="*/ 3441303 h 3559969"/>
                  <a:gd name="connsiteX77" fmla="*/ 118666 w 4746625"/>
                  <a:gd name="connsiteY77" fmla="*/ 593328 h 3559969"/>
                  <a:gd name="connsiteX78" fmla="*/ 118666 w 4746625"/>
                  <a:gd name="connsiteY78" fmla="*/ 118666 h 3559969"/>
                  <a:gd name="connsiteX79" fmla="*/ 4627960 w 4746625"/>
                  <a:gd name="connsiteY79" fmla="*/ 118666 h 3559969"/>
                  <a:gd name="connsiteX80" fmla="*/ 4627960 w 4746625"/>
                  <a:gd name="connsiteY80" fmla="*/ 593328 h 3559969"/>
                  <a:gd name="connsiteX81" fmla="*/ 118666 w 4746625"/>
                  <a:gd name="connsiteY81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2313980 w 4746625"/>
                  <a:gd name="connsiteY34" fmla="*/ 2847975 h 3559969"/>
                  <a:gd name="connsiteX35" fmla="*/ 2313980 w 4746625"/>
                  <a:gd name="connsiteY35" fmla="*/ 3441303 h 3559969"/>
                  <a:gd name="connsiteX36" fmla="*/ 1008658 w 4746625"/>
                  <a:gd name="connsiteY36" fmla="*/ 3441303 h 3559969"/>
                  <a:gd name="connsiteX37" fmla="*/ 1008658 w 4746625"/>
                  <a:gd name="connsiteY37" fmla="*/ 2847975 h 3559969"/>
                  <a:gd name="connsiteX38" fmla="*/ 2313980 w 4746625"/>
                  <a:gd name="connsiteY38" fmla="*/ 2847975 h 3559969"/>
                  <a:gd name="connsiteX39" fmla="*/ 2432645 w 4746625"/>
                  <a:gd name="connsiteY39" fmla="*/ 2847975 h 3559969"/>
                  <a:gd name="connsiteX40" fmla="*/ 3737967 w 4746625"/>
                  <a:gd name="connsiteY40" fmla="*/ 2847975 h 3559969"/>
                  <a:gd name="connsiteX41" fmla="*/ 3737967 w 4746625"/>
                  <a:gd name="connsiteY41" fmla="*/ 3441303 h 3559969"/>
                  <a:gd name="connsiteX42" fmla="*/ 2432645 w 4746625"/>
                  <a:gd name="connsiteY42" fmla="*/ 3441303 h 3559969"/>
                  <a:gd name="connsiteX43" fmla="*/ 2432645 w 4746625"/>
                  <a:gd name="connsiteY43" fmla="*/ 2847975 h 3559969"/>
                  <a:gd name="connsiteX44" fmla="*/ 3144639 w 4746625"/>
                  <a:gd name="connsiteY44" fmla="*/ 2729310 h 3559969"/>
                  <a:gd name="connsiteX45" fmla="*/ 3144639 w 4746625"/>
                  <a:gd name="connsiteY45" fmla="*/ 2135981 h 3559969"/>
                  <a:gd name="connsiteX46" fmla="*/ 4390628 w 4746625"/>
                  <a:gd name="connsiteY46" fmla="*/ 2135981 h 3559969"/>
                  <a:gd name="connsiteX47" fmla="*/ 4390628 w 4746625"/>
                  <a:gd name="connsiteY47" fmla="*/ 2729310 h 3559969"/>
                  <a:gd name="connsiteX48" fmla="*/ 3144639 w 4746625"/>
                  <a:gd name="connsiteY48" fmla="*/ 2729310 h 3559969"/>
                  <a:gd name="connsiteX49" fmla="*/ 3856633 w 4746625"/>
                  <a:gd name="connsiteY49" fmla="*/ 2017316 h 3559969"/>
                  <a:gd name="connsiteX50" fmla="*/ 3856633 w 4746625"/>
                  <a:gd name="connsiteY50" fmla="*/ 1423988 h 3559969"/>
                  <a:gd name="connsiteX51" fmla="*/ 4390628 w 4746625"/>
                  <a:gd name="connsiteY51" fmla="*/ 1423988 h 3559969"/>
                  <a:gd name="connsiteX52" fmla="*/ 4390628 w 4746625"/>
                  <a:gd name="connsiteY52" fmla="*/ 2017316 h 3559969"/>
                  <a:gd name="connsiteX53" fmla="*/ 3856633 w 4746625"/>
                  <a:gd name="connsiteY53" fmla="*/ 2017316 h 3559969"/>
                  <a:gd name="connsiteX54" fmla="*/ 3144639 w 4746625"/>
                  <a:gd name="connsiteY54" fmla="*/ 1305322 h 3559969"/>
                  <a:gd name="connsiteX55" fmla="*/ 3144639 w 4746625"/>
                  <a:gd name="connsiteY55" fmla="*/ 711994 h 3559969"/>
                  <a:gd name="connsiteX56" fmla="*/ 4390628 w 4746625"/>
                  <a:gd name="connsiteY56" fmla="*/ 711994 h 3559969"/>
                  <a:gd name="connsiteX57" fmla="*/ 4390628 w 4746625"/>
                  <a:gd name="connsiteY57" fmla="*/ 1305322 h 3559969"/>
                  <a:gd name="connsiteX58" fmla="*/ 3144639 w 4746625"/>
                  <a:gd name="connsiteY58" fmla="*/ 1305322 h 3559969"/>
                  <a:gd name="connsiteX59" fmla="*/ 3025974 w 4746625"/>
                  <a:gd name="connsiteY59" fmla="*/ 1305322 h 3559969"/>
                  <a:gd name="connsiteX60" fmla="*/ 1720652 w 4746625"/>
                  <a:gd name="connsiteY60" fmla="*/ 1305322 h 3559969"/>
                  <a:gd name="connsiteX61" fmla="*/ 1720652 w 4746625"/>
                  <a:gd name="connsiteY61" fmla="*/ 711994 h 3559969"/>
                  <a:gd name="connsiteX62" fmla="*/ 3025974 w 4746625"/>
                  <a:gd name="connsiteY62" fmla="*/ 711994 h 3559969"/>
                  <a:gd name="connsiteX63" fmla="*/ 3025974 w 4746625"/>
                  <a:gd name="connsiteY63" fmla="*/ 1305322 h 3559969"/>
                  <a:gd name="connsiteX64" fmla="*/ 1601986 w 4746625"/>
                  <a:gd name="connsiteY64" fmla="*/ 1305322 h 3559969"/>
                  <a:gd name="connsiteX65" fmla="*/ 355997 w 4746625"/>
                  <a:gd name="connsiteY65" fmla="*/ 1305322 h 3559969"/>
                  <a:gd name="connsiteX66" fmla="*/ 355997 w 4746625"/>
                  <a:gd name="connsiteY66" fmla="*/ 711994 h 3559969"/>
                  <a:gd name="connsiteX67" fmla="*/ 1601986 w 4746625"/>
                  <a:gd name="connsiteY67" fmla="*/ 711994 h 3559969"/>
                  <a:gd name="connsiteX68" fmla="*/ 1601986 w 4746625"/>
                  <a:gd name="connsiteY68" fmla="*/ 1305322 h 3559969"/>
                  <a:gd name="connsiteX69" fmla="*/ 3856633 w 4746625"/>
                  <a:gd name="connsiteY69" fmla="*/ 3441303 h 3559969"/>
                  <a:gd name="connsiteX70" fmla="*/ 3856633 w 4746625"/>
                  <a:gd name="connsiteY70" fmla="*/ 2847975 h 3559969"/>
                  <a:gd name="connsiteX71" fmla="*/ 4390628 w 4746625"/>
                  <a:gd name="connsiteY71" fmla="*/ 2847975 h 3559969"/>
                  <a:gd name="connsiteX72" fmla="*/ 4390628 w 4746625"/>
                  <a:gd name="connsiteY72" fmla="*/ 3441303 h 3559969"/>
                  <a:gd name="connsiteX73" fmla="*/ 3856633 w 4746625"/>
                  <a:gd name="connsiteY73" fmla="*/ 3441303 h 3559969"/>
                  <a:gd name="connsiteX74" fmla="*/ 118666 w 4746625"/>
                  <a:gd name="connsiteY74" fmla="*/ 593328 h 3559969"/>
                  <a:gd name="connsiteX75" fmla="*/ 118666 w 4746625"/>
                  <a:gd name="connsiteY75" fmla="*/ 118666 h 3559969"/>
                  <a:gd name="connsiteX76" fmla="*/ 4627960 w 4746625"/>
                  <a:gd name="connsiteY76" fmla="*/ 118666 h 3559969"/>
                  <a:gd name="connsiteX77" fmla="*/ 4627960 w 4746625"/>
                  <a:gd name="connsiteY77" fmla="*/ 593328 h 3559969"/>
                  <a:gd name="connsiteX78" fmla="*/ 118666 w 4746625"/>
                  <a:gd name="connsiteY78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2313980 w 4746625"/>
                  <a:gd name="connsiteY34" fmla="*/ 2847975 h 3559969"/>
                  <a:gd name="connsiteX35" fmla="*/ 2313980 w 4746625"/>
                  <a:gd name="connsiteY35" fmla="*/ 3441303 h 3559969"/>
                  <a:gd name="connsiteX36" fmla="*/ 1008658 w 4746625"/>
                  <a:gd name="connsiteY36" fmla="*/ 3441303 h 3559969"/>
                  <a:gd name="connsiteX37" fmla="*/ 2313980 w 4746625"/>
                  <a:gd name="connsiteY37" fmla="*/ 2847975 h 3559969"/>
                  <a:gd name="connsiteX38" fmla="*/ 2432645 w 4746625"/>
                  <a:gd name="connsiteY38" fmla="*/ 2847975 h 3559969"/>
                  <a:gd name="connsiteX39" fmla="*/ 3737967 w 4746625"/>
                  <a:gd name="connsiteY39" fmla="*/ 2847975 h 3559969"/>
                  <a:gd name="connsiteX40" fmla="*/ 3737967 w 4746625"/>
                  <a:gd name="connsiteY40" fmla="*/ 3441303 h 3559969"/>
                  <a:gd name="connsiteX41" fmla="*/ 2432645 w 4746625"/>
                  <a:gd name="connsiteY41" fmla="*/ 3441303 h 3559969"/>
                  <a:gd name="connsiteX42" fmla="*/ 2432645 w 4746625"/>
                  <a:gd name="connsiteY42" fmla="*/ 2847975 h 3559969"/>
                  <a:gd name="connsiteX43" fmla="*/ 3144639 w 4746625"/>
                  <a:gd name="connsiteY43" fmla="*/ 2729310 h 3559969"/>
                  <a:gd name="connsiteX44" fmla="*/ 3144639 w 4746625"/>
                  <a:gd name="connsiteY44" fmla="*/ 2135981 h 3559969"/>
                  <a:gd name="connsiteX45" fmla="*/ 4390628 w 4746625"/>
                  <a:gd name="connsiteY45" fmla="*/ 2135981 h 3559969"/>
                  <a:gd name="connsiteX46" fmla="*/ 4390628 w 4746625"/>
                  <a:gd name="connsiteY46" fmla="*/ 2729310 h 3559969"/>
                  <a:gd name="connsiteX47" fmla="*/ 3144639 w 4746625"/>
                  <a:gd name="connsiteY47" fmla="*/ 2729310 h 3559969"/>
                  <a:gd name="connsiteX48" fmla="*/ 3856633 w 4746625"/>
                  <a:gd name="connsiteY48" fmla="*/ 2017316 h 3559969"/>
                  <a:gd name="connsiteX49" fmla="*/ 3856633 w 4746625"/>
                  <a:gd name="connsiteY49" fmla="*/ 1423988 h 3559969"/>
                  <a:gd name="connsiteX50" fmla="*/ 4390628 w 4746625"/>
                  <a:gd name="connsiteY50" fmla="*/ 1423988 h 3559969"/>
                  <a:gd name="connsiteX51" fmla="*/ 4390628 w 4746625"/>
                  <a:gd name="connsiteY51" fmla="*/ 2017316 h 3559969"/>
                  <a:gd name="connsiteX52" fmla="*/ 3856633 w 4746625"/>
                  <a:gd name="connsiteY52" fmla="*/ 2017316 h 3559969"/>
                  <a:gd name="connsiteX53" fmla="*/ 3144639 w 4746625"/>
                  <a:gd name="connsiteY53" fmla="*/ 1305322 h 3559969"/>
                  <a:gd name="connsiteX54" fmla="*/ 3144639 w 4746625"/>
                  <a:gd name="connsiteY54" fmla="*/ 711994 h 3559969"/>
                  <a:gd name="connsiteX55" fmla="*/ 4390628 w 4746625"/>
                  <a:gd name="connsiteY55" fmla="*/ 711994 h 3559969"/>
                  <a:gd name="connsiteX56" fmla="*/ 4390628 w 4746625"/>
                  <a:gd name="connsiteY56" fmla="*/ 1305322 h 3559969"/>
                  <a:gd name="connsiteX57" fmla="*/ 3144639 w 4746625"/>
                  <a:gd name="connsiteY57" fmla="*/ 1305322 h 3559969"/>
                  <a:gd name="connsiteX58" fmla="*/ 3025974 w 4746625"/>
                  <a:gd name="connsiteY58" fmla="*/ 1305322 h 3559969"/>
                  <a:gd name="connsiteX59" fmla="*/ 1720652 w 4746625"/>
                  <a:gd name="connsiteY59" fmla="*/ 1305322 h 3559969"/>
                  <a:gd name="connsiteX60" fmla="*/ 1720652 w 4746625"/>
                  <a:gd name="connsiteY60" fmla="*/ 711994 h 3559969"/>
                  <a:gd name="connsiteX61" fmla="*/ 3025974 w 4746625"/>
                  <a:gd name="connsiteY61" fmla="*/ 711994 h 3559969"/>
                  <a:gd name="connsiteX62" fmla="*/ 3025974 w 4746625"/>
                  <a:gd name="connsiteY62" fmla="*/ 1305322 h 3559969"/>
                  <a:gd name="connsiteX63" fmla="*/ 1601986 w 4746625"/>
                  <a:gd name="connsiteY63" fmla="*/ 1305322 h 3559969"/>
                  <a:gd name="connsiteX64" fmla="*/ 355997 w 4746625"/>
                  <a:gd name="connsiteY64" fmla="*/ 1305322 h 3559969"/>
                  <a:gd name="connsiteX65" fmla="*/ 355997 w 4746625"/>
                  <a:gd name="connsiteY65" fmla="*/ 711994 h 3559969"/>
                  <a:gd name="connsiteX66" fmla="*/ 1601986 w 4746625"/>
                  <a:gd name="connsiteY66" fmla="*/ 711994 h 3559969"/>
                  <a:gd name="connsiteX67" fmla="*/ 1601986 w 4746625"/>
                  <a:gd name="connsiteY67" fmla="*/ 1305322 h 3559969"/>
                  <a:gd name="connsiteX68" fmla="*/ 3856633 w 4746625"/>
                  <a:gd name="connsiteY68" fmla="*/ 3441303 h 3559969"/>
                  <a:gd name="connsiteX69" fmla="*/ 3856633 w 4746625"/>
                  <a:gd name="connsiteY69" fmla="*/ 2847975 h 3559969"/>
                  <a:gd name="connsiteX70" fmla="*/ 4390628 w 4746625"/>
                  <a:gd name="connsiteY70" fmla="*/ 2847975 h 3559969"/>
                  <a:gd name="connsiteX71" fmla="*/ 4390628 w 4746625"/>
                  <a:gd name="connsiteY71" fmla="*/ 3441303 h 3559969"/>
                  <a:gd name="connsiteX72" fmla="*/ 3856633 w 4746625"/>
                  <a:gd name="connsiteY72" fmla="*/ 3441303 h 3559969"/>
                  <a:gd name="connsiteX73" fmla="*/ 118666 w 4746625"/>
                  <a:gd name="connsiteY73" fmla="*/ 593328 h 3559969"/>
                  <a:gd name="connsiteX74" fmla="*/ 118666 w 4746625"/>
                  <a:gd name="connsiteY74" fmla="*/ 118666 h 3559969"/>
                  <a:gd name="connsiteX75" fmla="*/ 4627960 w 4746625"/>
                  <a:gd name="connsiteY75" fmla="*/ 118666 h 3559969"/>
                  <a:gd name="connsiteX76" fmla="*/ 4627960 w 4746625"/>
                  <a:gd name="connsiteY76" fmla="*/ 593328 h 3559969"/>
                  <a:gd name="connsiteX77" fmla="*/ 118666 w 4746625"/>
                  <a:gd name="connsiteY77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1008658 w 4746625"/>
                  <a:gd name="connsiteY34" fmla="*/ 3441303 h 3559969"/>
                  <a:gd name="connsiteX35" fmla="*/ 2313980 w 4746625"/>
                  <a:gd name="connsiteY35" fmla="*/ 3441303 h 3559969"/>
                  <a:gd name="connsiteX36" fmla="*/ 1008658 w 4746625"/>
                  <a:gd name="connsiteY36" fmla="*/ 3441303 h 3559969"/>
                  <a:gd name="connsiteX37" fmla="*/ 2432645 w 4746625"/>
                  <a:gd name="connsiteY37" fmla="*/ 2847975 h 3559969"/>
                  <a:gd name="connsiteX38" fmla="*/ 3737967 w 4746625"/>
                  <a:gd name="connsiteY38" fmla="*/ 2847975 h 3559969"/>
                  <a:gd name="connsiteX39" fmla="*/ 3737967 w 4746625"/>
                  <a:gd name="connsiteY39" fmla="*/ 3441303 h 3559969"/>
                  <a:gd name="connsiteX40" fmla="*/ 2432645 w 4746625"/>
                  <a:gd name="connsiteY40" fmla="*/ 3441303 h 3559969"/>
                  <a:gd name="connsiteX41" fmla="*/ 2432645 w 4746625"/>
                  <a:gd name="connsiteY41" fmla="*/ 2847975 h 3559969"/>
                  <a:gd name="connsiteX42" fmla="*/ 3144639 w 4746625"/>
                  <a:gd name="connsiteY42" fmla="*/ 2729310 h 3559969"/>
                  <a:gd name="connsiteX43" fmla="*/ 3144639 w 4746625"/>
                  <a:gd name="connsiteY43" fmla="*/ 2135981 h 3559969"/>
                  <a:gd name="connsiteX44" fmla="*/ 4390628 w 4746625"/>
                  <a:gd name="connsiteY44" fmla="*/ 2135981 h 3559969"/>
                  <a:gd name="connsiteX45" fmla="*/ 4390628 w 4746625"/>
                  <a:gd name="connsiteY45" fmla="*/ 2729310 h 3559969"/>
                  <a:gd name="connsiteX46" fmla="*/ 3144639 w 4746625"/>
                  <a:gd name="connsiteY46" fmla="*/ 2729310 h 3559969"/>
                  <a:gd name="connsiteX47" fmla="*/ 3856633 w 4746625"/>
                  <a:gd name="connsiteY47" fmla="*/ 2017316 h 3559969"/>
                  <a:gd name="connsiteX48" fmla="*/ 3856633 w 4746625"/>
                  <a:gd name="connsiteY48" fmla="*/ 1423988 h 3559969"/>
                  <a:gd name="connsiteX49" fmla="*/ 4390628 w 4746625"/>
                  <a:gd name="connsiteY49" fmla="*/ 1423988 h 3559969"/>
                  <a:gd name="connsiteX50" fmla="*/ 4390628 w 4746625"/>
                  <a:gd name="connsiteY50" fmla="*/ 2017316 h 3559969"/>
                  <a:gd name="connsiteX51" fmla="*/ 3856633 w 4746625"/>
                  <a:gd name="connsiteY51" fmla="*/ 2017316 h 3559969"/>
                  <a:gd name="connsiteX52" fmla="*/ 3144639 w 4746625"/>
                  <a:gd name="connsiteY52" fmla="*/ 1305322 h 3559969"/>
                  <a:gd name="connsiteX53" fmla="*/ 3144639 w 4746625"/>
                  <a:gd name="connsiteY53" fmla="*/ 711994 h 3559969"/>
                  <a:gd name="connsiteX54" fmla="*/ 4390628 w 4746625"/>
                  <a:gd name="connsiteY54" fmla="*/ 711994 h 3559969"/>
                  <a:gd name="connsiteX55" fmla="*/ 4390628 w 4746625"/>
                  <a:gd name="connsiteY55" fmla="*/ 1305322 h 3559969"/>
                  <a:gd name="connsiteX56" fmla="*/ 3144639 w 4746625"/>
                  <a:gd name="connsiteY56" fmla="*/ 1305322 h 3559969"/>
                  <a:gd name="connsiteX57" fmla="*/ 3025974 w 4746625"/>
                  <a:gd name="connsiteY57" fmla="*/ 1305322 h 3559969"/>
                  <a:gd name="connsiteX58" fmla="*/ 1720652 w 4746625"/>
                  <a:gd name="connsiteY58" fmla="*/ 1305322 h 3559969"/>
                  <a:gd name="connsiteX59" fmla="*/ 1720652 w 4746625"/>
                  <a:gd name="connsiteY59" fmla="*/ 711994 h 3559969"/>
                  <a:gd name="connsiteX60" fmla="*/ 3025974 w 4746625"/>
                  <a:gd name="connsiteY60" fmla="*/ 711994 h 3559969"/>
                  <a:gd name="connsiteX61" fmla="*/ 3025974 w 4746625"/>
                  <a:gd name="connsiteY61" fmla="*/ 1305322 h 3559969"/>
                  <a:gd name="connsiteX62" fmla="*/ 1601986 w 4746625"/>
                  <a:gd name="connsiteY62" fmla="*/ 1305322 h 3559969"/>
                  <a:gd name="connsiteX63" fmla="*/ 355997 w 4746625"/>
                  <a:gd name="connsiteY63" fmla="*/ 1305322 h 3559969"/>
                  <a:gd name="connsiteX64" fmla="*/ 355997 w 4746625"/>
                  <a:gd name="connsiteY64" fmla="*/ 711994 h 3559969"/>
                  <a:gd name="connsiteX65" fmla="*/ 1601986 w 4746625"/>
                  <a:gd name="connsiteY65" fmla="*/ 711994 h 3559969"/>
                  <a:gd name="connsiteX66" fmla="*/ 1601986 w 4746625"/>
                  <a:gd name="connsiteY66" fmla="*/ 1305322 h 3559969"/>
                  <a:gd name="connsiteX67" fmla="*/ 3856633 w 4746625"/>
                  <a:gd name="connsiteY67" fmla="*/ 3441303 h 3559969"/>
                  <a:gd name="connsiteX68" fmla="*/ 3856633 w 4746625"/>
                  <a:gd name="connsiteY68" fmla="*/ 2847975 h 3559969"/>
                  <a:gd name="connsiteX69" fmla="*/ 4390628 w 4746625"/>
                  <a:gd name="connsiteY69" fmla="*/ 2847975 h 3559969"/>
                  <a:gd name="connsiteX70" fmla="*/ 4390628 w 4746625"/>
                  <a:gd name="connsiteY70" fmla="*/ 3441303 h 3559969"/>
                  <a:gd name="connsiteX71" fmla="*/ 3856633 w 4746625"/>
                  <a:gd name="connsiteY71" fmla="*/ 3441303 h 3559969"/>
                  <a:gd name="connsiteX72" fmla="*/ 118666 w 4746625"/>
                  <a:gd name="connsiteY72" fmla="*/ 593328 h 3559969"/>
                  <a:gd name="connsiteX73" fmla="*/ 118666 w 4746625"/>
                  <a:gd name="connsiteY73" fmla="*/ 118666 h 3559969"/>
                  <a:gd name="connsiteX74" fmla="*/ 4627960 w 4746625"/>
                  <a:gd name="connsiteY74" fmla="*/ 118666 h 3559969"/>
                  <a:gd name="connsiteX75" fmla="*/ 4627960 w 4746625"/>
                  <a:gd name="connsiteY75" fmla="*/ 593328 h 3559969"/>
                  <a:gd name="connsiteX76" fmla="*/ 118666 w 4746625"/>
                  <a:gd name="connsiteY76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2432645 w 4746625"/>
                  <a:gd name="connsiteY34" fmla="*/ 2847975 h 3559969"/>
                  <a:gd name="connsiteX35" fmla="*/ 3737967 w 4746625"/>
                  <a:gd name="connsiteY35" fmla="*/ 2847975 h 3559969"/>
                  <a:gd name="connsiteX36" fmla="*/ 3737967 w 4746625"/>
                  <a:gd name="connsiteY36" fmla="*/ 3441303 h 3559969"/>
                  <a:gd name="connsiteX37" fmla="*/ 2432645 w 4746625"/>
                  <a:gd name="connsiteY37" fmla="*/ 3441303 h 3559969"/>
                  <a:gd name="connsiteX38" fmla="*/ 2432645 w 4746625"/>
                  <a:gd name="connsiteY38" fmla="*/ 2847975 h 3559969"/>
                  <a:gd name="connsiteX39" fmla="*/ 3144639 w 4746625"/>
                  <a:gd name="connsiteY39" fmla="*/ 2729310 h 3559969"/>
                  <a:gd name="connsiteX40" fmla="*/ 3144639 w 4746625"/>
                  <a:gd name="connsiteY40" fmla="*/ 2135981 h 3559969"/>
                  <a:gd name="connsiteX41" fmla="*/ 4390628 w 4746625"/>
                  <a:gd name="connsiteY41" fmla="*/ 2135981 h 3559969"/>
                  <a:gd name="connsiteX42" fmla="*/ 4390628 w 4746625"/>
                  <a:gd name="connsiteY42" fmla="*/ 2729310 h 3559969"/>
                  <a:gd name="connsiteX43" fmla="*/ 3144639 w 4746625"/>
                  <a:gd name="connsiteY43" fmla="*/ 2729310 h 3559969"/>
                  <a:gd name="connsiteX44" fmla="*/ 3856633 w 4746625"/>
                  <a:gd name="connsiteY44" fmla="*/ 2017316 h 3559969"/>
                  <a:gd name="connsiteX45" fmla="*/ 3856633 w 4746625"/>
                  <a:gd name="connsiteY45" fmla="*/ 1423988 h 3559969"/>
                  <a:gd name="connsiteX46" fmla="*/ 4390628 w 4746625"/>
                  <a:gd name="connsiteY46" fmla="*/ 1423988 h 3559969"/>
                  <a:gd name="connsiteX47" fmla="*/ 4390628 w 4746625"/>
                  <a:gd name="connsiteY47" fmla="*/ 2017316 h 3559969"/>
                  <a:gd name="connsiteX48" fmla="*/ 3856633 w 4746625"/>
                  <a:gd name="connsiteY48" fmla="*/ 2017316 h 3559969"/>
                  <a:gd name="connsiteX49" fmla="*/ 3144639 w 4746625"/>
                  <a:gd name="connsiteY49" fmla="*/ 1305322 h 3559969"/>
                  <a:gd name="connsiteX50" fmla="*/ 3144639 w 4746625"/>
                  <a:gd name="connsiteY50" fmla="*/ 711994 h 3559969"/>
                  <a:gd name="connsiteX51" fmla="*/ 4390628 w 4746625"/>
                  <a:gd name="connsiteY51" fmla="*/ 711994 h 3559969"/>
                  <a:gd name="connsiteX52" fmla="*/ 4390628 w 4746625"/>
                  <a:gd name="connsiteY52" fmla="*/ 1305322 h 3559969"/>
                  <a:gd name="connsiteX53" fmla="*/ 3144639 w 4746625"/>
                  <a:gd name="connsiteY53" fmla="*/ 1305322 h 3559969"/>
                  <a:gd name="connsiteX54" fmla="*/ 3025974 w 4746625"/>
                  <a:gd name="connsiteY54" fmla="*/ 1305322 h 3559969"/>
                  <a:gd name="connsiteX55" fmla="*/ 1720652 w 4746625"/>
                  <a:gd name="connsiteY55" fmla="*/ 1305322 h 3559969"/>
                  <a:gd name="connsiteX56" fmla="*/ 1720652 w 4746625"/>
                  <a:gd name="connsiteY56" fmla="*/ 711994 h 3559969"/>
                  <a:gd name="connsiteX57" fmla="*/ 3025974 w 4746625"/>
                  <a:gd name="connsiteY57" fmla="*/ 711994 h 3559969"/>
                  <a:gd name="connsiteX58" fmla="*/ 3025974 w 4746625"/>
                  <a:gd name="connsiteY58" fmla="*/ 1305322 h 3559969"/>
                  <a:gd name="connsiteX59" fmla="*/ 1601986 w 4746625"/>
                  <a:gd name="connsiteY59" fmla="*/ 1305322 h 3559969"/>
                  <a:gd name="connsiteX60" fmla="*/ 355997 w 4746625"/>
                  <a:gd name="connsiteY60" fmla="*/ 1305322 h 3559969"/>
                  <a:gd name="connsiteX61" fmla="*/ 355997 w 4746625"/>
                  <a:gd name="connsiteY61" fmla="*/ 711994 h 3559969"/>
                  <a:gd name="connsiteX62" fmla="*/ 1601986 w 4746625"/>
                  <a:gd name="connsiteY62" fmla="*/ 711994 h 3559969"/>
                  <a:gd name="connsiteX63" fmla="*/ 1601986 w 4746625"/>
                  <a:gd name="connsiteY63" fmla="*/ 1305322 h 3559969"/>
                  <a:gd name="connsiteX64" fmla="*/ 3856633 w 4746625"/>
                  <a:gd name="connsiteY64" fmla="*/ 3441303 h 3559969"/>
                  <a:gd name="connsiteX65" fmla="*/ 3856633 w 4746625"/>
                  <a:gd name="connsiteY65" fmla="*/ 2847975 h 3559969"/>
                  <a:gd name="connsiteX66" fmla="*/ 4390628 w 4746625"/>
                  <a:gd name="connsiteY66" fmla="*/ 2847975 h 3559969"/>
                  <a:gd name="connsiteX67" fmla="*/ 4390628 w 4746625"/>
                  <a:gd name="connsiteY67" fmla="*/ 3441303 h 3559969"/>
                  <a:gd name="connsiteX68" fmla="*/ 3856633 w 4746625"/>
                  <a:gd name="connsiteY68" fmla="*/ 3441303 h 3559969"/>
                  <a:gd name="connsiteX69" fmla="*/ 118666 w 4746625"/>
                  <a:gd name="connsiteY69" fmla="*/ 593328 h 3559969"/>
                  <a:gd name="connsiteX70" fmla="*/ 118666 w 4746625"/>
                  <a:gd name="connsiteY70" fmla="*/ 118666 h 3559969"/>
                  <a:gd name="connsiteX71" fmla="*/ 4627960 w 4746625"/>
                  <a:gd name="connsiteY71" fmla="*/ 118666 h 3559969"/>
                  <a:gd name="connsiteX72" fmla="*/ 4627960 w 4746625"/>
                  <a:gd name="connsiteY72" fmla="*/ 593328 h 3559969"/>
                  <a:gd name="connsiteX73" fmla="*/ 118666 w 4746625"/>
                  <a:gd name="connsiteY73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2432645 w 4746625"/>
                  <a:gd name="connsiteY34" fmla="*/ 3441303 h 3559969"/>
                  <a:gd name="connsiteX35" fmla="*/ 3737967 w 4746625"/>
                  <a:gd name="connsiteY35" fmla="*/ 2847975 h 3559969"/>
                  <a:gd name="connsiteX36" fmla="*/ 3737967 w 4746625"/>
                  <a:gd name="connsiteY36" fmla="*/ 3441303 h 3559969"/>
                  <a:gd name="connsiteX37" fmla="*/ 2432645 w 4746625"/>
                  <a:gd name="connsiteY37" fmla="*/ 3441303 h 3559969"/>
                  <a:gd name="connsiteX38" fmla="*/ 3144639 w 4746625"/>
                  <a:gd name="connsiteY38" fmla="*/ 2729310 h 3559969"/>
                  <a:gd name="connsiteX39" fmla="*/ 3144639 w 4746625"/>
                  <a:gd name="connsiteY39" fmla="*/ 2135981 h 3559969"/>
                  <a:gd name="connsiteX40" fmla="*/ 4390628 w 4746625"/>
                  <a:gd name="connsiteY40" fmla="*/ 2135981 h 3559969"/>
                  <a:gd name="connsiteX41" fmla="*/ 4390628 w 4746625"/>
                  <a:gd name="connsiteY41" fmla="*/ 2729310 h 3559969"/>
                  <a:gd name="connsiteX42" fmla="*/ 3144639 w 4746625"/>
                  <a:gd name="connsiteY42" fmla="*/ 2729310 h 3559969"/>
                  <a:gd name="connsiteX43" fmla="*/ 3856633 w 4746625"/>
                  <a:gd name="connsiteY43" fmla="*/ 2017316 h 3559969"/>
                  <a:gd name="connsiteX44" fmla="*/ 3856633 w 4746625"/>
                  <a:gd name="connsiteY44" fmla="*/ 1423988 h 3559969"/>
                  <a:gd name="connsiteX45" fmla="*/ 4390628 w 4746625"/>
                  <a:gd name="connsiteY45" fmla="*/ 1423988 h 3559969"/>
                  <a:gd name="connsiteX46" fmla="*/ 4390628 w 4746625"/>
                  <a:gd name="connsiteY46" fmla="*/ 2017316 h 3559969"/>
                  <a:gd name="connsiteX47" fmla="*/ 3856633 w 4746625"/>
                  <a:gd name="connsiteY47" fmla="*/ 2017316 h 3559969"/>
                  <a:gd name="connsiteX48" fmla="*/ 3144639 w 4746625"/>
                  <a:gd name="connsiteY48" fmla="*/ 1305322 h 3559969"/>
                  <a:gd name="connsiteX49" fmla="*/ 3144639 w 4746625"/>
                  <a:gd name="connsiteY49" fmla="*/ 711994 h 3559969"/>
                  <a:gd name="connsiteX50" fmla="*/ 4390628 w 4746625"/>
                  <a:gd name="connsiteY50" fmla="*/ 711994 h 3559969"/>
                  <a:gd name="connsiteX51" fmla="*/ 4390628 w 4746625"/>
                  <a:gd name="connsiteY51" fmla="*/ 1305322 h 3559969"/>
                  <a:gd name="connsiteX52" fmla="*/ 3144639 w 4746625"/>
                  <a:gd name="connsiteY52" fmla="*/ 1305322 h 3559969"/>
                  <a:gd name="connsiteX53" fmla="*/ 3025974 w 4746625"/>
                  <a:gd name="connsiteY53" fmla="*/ 1305322 h 3559969"/>
                  <a:gd name="connsiteX54" fmla="*/ 1720652 w 4746625"/>
                  <a:gd name="connsiteY54" fmla="*/ 1305322 h 3559969"/>
                  <a:gd name="connsiteX55" fmla="*/ 1720652 w 4746625"/>
                  <a:gd name="connsiteY55" fmla="*/ 711994 h 3559969"/>
                  <a:gd name="connsiteX56" fmla="*/ 3025974 w 4746625"/>
                  <a:gd name="connsiteY56" fmla="*/ 711994 h 3559969"/>
                  <a:gd name="connsiteX57" fmla="*/ 3025974 w 4746625"/>
                  <a:gd name="connsiteY57" fmla="*/ 1305322 h 3559969"/>
                  <a:gd name="connsiteX58" fmla="*/ 1601986 w 4746625"/>
                  <a:gd name="connsiteY58" fmla="*/ 1305322 h 3559969"/>
                  <a:gd name="connsiteX59" fmla="*/ 355997 w 4746625"/>
                  <a:gd name="connsiteY59" fmla="*/ 1305322 h 3559969"/>
                  <a:gd name="connsiteX60" fmla="*/ 355997 w 4746625"/>
                  <a:gd name="connsiteY60" fmla="*/ 711994 h 3559969"/>
                  <a:gd name="connsiteX61" fmla="*/ 1601986 w 4746625"/>
                  <a:gd name="connsiteY61" fmla="*/ 711994 h 3559969"/>
                  <a:gd name="connsiteX62" fmla="*/ 1601986 w 4746625"/>
                  <a:gd name="connsiteY62" fmla="*/ 1305322 h 3559969"/>
                  <a:gd name="connsiteX63" fmla="*/ 3856633 w 4746625"/>
                  <a:gd name="connsiteY63" fmla="*/ 3441303 h 3559969"/>
                  <a:gd name="connsiteX64" fmla="*/ 3856633 w 4746625"/>
                  <a:gd name="connsiteY64" fmla="*/ 2847975 h 3559969"/>
                  <a:gd name="connsiteX65" fmla="*/ 4390628 w 4746625"/>
                  <a:gd name="connsiteY65" fmla="*/ 2847975 h 3559969"/>
                  <a:gd name="connsiteX66" fmla="*/ 4390628 w 4746625"/>
                  <a:gd name="connsiteY66" fmla="*/ 3441303 h 3559969"/>
                  <a:gd name="connsiteX67" fmla="*/ 3856633 w 4746625"/>
                  <a:gd name="connsiteY67" fmla="*/ 3441303 h 3559969"/>
                  <a:gd name="connsiteX68" fmla="*/ 118666 w 4746625"/>
                  <a:gd name="connsiteY68" fmla="*/ 593328 h 3559969"/>
                  <a:gd name="connsiteX69" fmla="*/ 118666 w 4746625"/>
                  <a:gd name="connsiteY69" fmla="*/ 118666 h 3559969"/>
                  <a:gd name="connsiteX70" fmla="*/ 4627960 w 4746625"/>
                  <a:gd name="connsiteY70" fmla="*/ 118666 h 3559969"/>
                  <a:gd name="connsiteX71" fmla="*/ 4627960 w 4746625"/>
                  <a:gd name="connsiteY71" fmla="*/ 593328 h 3559969"/>
                  <a:gd name="connsiteX72" fmla="*/ 118666 w 4746625"/>
                  <a:gd name="connsiteY72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2432645 w 4746625"/>
                  <a:gd name="connsiteY34" fmla="*/ 3441303 h 3559969"/>
                  <a:gd name="connsiteX35" fmla="*/ 3737967 w 4746625"/>
                  <a:gd name="connsiteY35" fmla="*/ 3441303 h 3559969"/>
                  <a:gd name="connsiteX36" fmla="*/ 2432645 w 4746625"/>
                  <a:gd name="connsiteY36" fmla="*/ 3441303 h 3559969"/>
                  <a:gd name="connsiteX37" fmla="*/ 3144639 w 4746625"/>
                  <a:gd name="connsiteY37" fmla="*/ 2729310 h 3559969"/>
                  <a:gd name="connsiteX38" fmla="*/ 3144639 w 4746625"/>
                  <a:gd name="connsiteY38" fmla="*/ 2135981 h 3559969"/>
                  <a:gd name="connsiteX39" fmla="*/ 4390628 w 4746625"/>
                  <a:gd name="connsiteY39" fmla="*/ 2135981 h 3559969"/>
                  <a:gd name="connsiteX40" fmla="*/ 4390628 w 4746625"/>
                  <a:gd name="connsiteY40" fmla="*/ 2729310 h 3559969"/>
                  <a:gd name="connsiteX41" fmla="*/ 3144639 w 4746625"/>
                  <a:gd name="connsiteY41" fmla="*/ 2729310 h 3559969"/>
                  <a:gd name="connsiteX42" fmla="*/ 3856633 w 4746625"/>
                  <a:gd name="connsiteY42" fmla="*/ 2017316 h 3559969"/>
                  <a:gd name="connsiteX43" fmla="*/ 3856633 w 4746625"/>
                  <a:gd name="connsiteY43" fmla="*/ 1423988 h 3559969"/>
                  <a:gd name="connsiteX44" fmla="*/ 4390628 w 4746625"/>
                  <a:gd name="connsiteY44" fmla="*/ 1423988 h 3559969"/>
                  <a:gd name="connsiteX45" fmla="*/ 4390628 w 4746625"/>
                  <a:gd name="connsiteY45" fmla="*/ 2017316 h 3559969"/>
                  <a:gd name="connsiteX46" fmla="*/ 3856633 w 4746625"/>
                  <a:gd name="connsiteY46" fmla="*/ 2017316 h 3559969"/>
                  <a:gd name="connsiteX47" fmla="*/ 3144639 w 4746625"/>
                  <a:gd name="connsiteY47" fmla="*/ 1305322 h 3559969"/>
                  <a:gd name="connsiteX48" fmla="*/ 3144639 w 4746625"/>
                  <a:gd name="connsiteY48" fmla="*/ 711994 h 3559969"/>
                  <a:gd name="connsiteX49" fmla="*/ 4390628 w 4746625"/>
                  <a:gd name="connsiteY49" fmla="*/ 711994 h 3559969"/>
                  <a:gd name="connsiteX50" fmla="*/ 4390628 w 4746625"/>
                  <a:gd name="connsiteY50" fmla="*/ 1305322 h 3559969"/>
                  <a:gd name="connsiteX51" fmla="*/ 3144639 w 4746625"/>
                  <a:gd name="connsiteY51" fmla="*/ 1305322 h 3559969"/>
                  <a:gd name="connsiteX52" fmla="*/ 3025974 w 4746625"/>
                  <a:gd name="connsiteY52" fmla="*/ 1305322 h 3559969"/>
                  <a:gd name="connsiteX53" fmla="*/ 1720652 w 4746625"/>
                  <a:gd name="connsiteY53" fmla="*/ 1305322 h 3559969"/>
                  <a:gd name="connsiteX54" fmla="*/ 1720652 w 4746625"/>
                  <a:gd name="connsiteY54" fmla="*/ 711994 h 3559969"/>
                  <a:gd name="connsiteX55" fmla="*/ 3025974 w 4746625"/>
                  <a:gd name="connsiteY55" fmla="*/ 711994 h 3559969"/>
                  <a:gd name="connsiteX56" fmla="*/ 3025974 w 4746625"/>
                  <a:gd name="connsiteY56" fmla="*/ 1305322 h 3559969"/>
                  <a:gd name="connsiteX57" fmla="*/ 1601986 w 4746625"/>
                  <a:gd name="connsiteY57" fmla="*/ 1305322 h 3559969"/>
                  <a:gd name="connsiteX58" fmla="*/ 355997 w 4746625"/>
                  <a:gd name="connsiteY58" fmla="*/ 1305322 h 3559969"/>
                  <a:gd name="connsiteX59" fmla="*/ 355997 w 4746625"/>
                  <a:gd name="connsiteY59" fmla="*/ 711994 h 3559969"/>
                  <a:gd name="connsiteX60" fmla="*/ 1601986 w 4746625"/>
                  <a:gd name="connsiteY60" fmla="*/ 711994 h 3559969"/>
                  <a:gd name="connsiteX61" fmla="*/ 1601986 w 4746625"/>
                  <a:gd name="connsiteY61" fmla="*/ 1305322 h 3559969"/>
                  <a:gd name="connsiteX62" fmla="*/ 3856633 w 4746625"/>
                  <a:gd name="connsiteY62" fmla="*/ 3441303 h 3559969"/>
                  <a:gd name="connsiteX63" fmla="*/ 3856633 w 4746625"/>
                  <a:gd name="connsiteY63" fmla="*/ 2847975 h 3559969"/>
                  <a:gd name="connsiteX64" fmla="*/ 4390628 w 4746625"/>
                  <a:gd name="connsiteY64" fmla="*/ 2847975 h 3559969"/>
                  <a:gd name="connsiteX65" fmla="*/ 4390628 w 4746625"/>
                  <a:gd name="connsiteY65" fmla="*/ 3441303 h 3559969"/>
                  <a:gd name="connsiteX66" fmla="*/ 3856633 w 4746625"/>
                  <a:gd name="connsiteY66" fmla="*/ 3441303 h 3559969"/>
                  <a:gd name="connsiteX67" fmla="*/ 118666 w 4746625"/>
                  <a:gd name="connsiteY67" fmla="*/ 593328 h 3559969"/>
                  <a:gd name="connsiteX68" fmla="*/ 118666 w 4746625"/>
                  <a:gd name="connsiteY68" fmla="*/ 118666 h 3559969"/>
                  <a:gd name="connsiteX69" fmla="*/ 4627960 w 4746625"/>
                  <a:gd name="connsiteY69" fmla="*/ 118666 h 3559969"/>
                  <a:gd name="connsiteX70" fmla="*/ 4627960 w 4746625"/>
                  <a:gd name="connsiteY70" fmla="*/ 593328 h 3559969"/>
                  <a:gd name="connsiteX71" fmla="*/ 118666 w 4746625"/>
                  <a:gd name="connsiteY71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3144639 w 4746625"/>
                  <a:gd name="connsiteY34" fmla="*/ 2729310 h 3559969"/>
                  <a:gd name="connsiteX35" fmla="*/ 3144639 w 4746625"/>
                  <a:gd name="connsiteY35" fmla="*/ 2135981 h 3559969"/>
                  <a:gd name="connsiteX36" fmla="*/ 4390628 w 4746625"/>
                  <a:gd name="connsiteY36" fmla="*/ 2135981 h 3559969"/>
                  <a:gd name="connsiteX37" fmla="*/ 4390628 w 4746625"/>
                  <a:gd name="connsiteY37" fmla="*/ 2729310 h 3559969"/>
                  <a:gd name="connsiteX38" fmla="*/ 3144639 w 4746625"/>
                  <a:gd name="connsiteY38" fmla="*/ 2729310 h 3559969"/>
                  <a:gd name="connsiteX39" fmla="*/ 3856633 w 4746625"/>
                  <a:gd name="connsiteY39" fmla="*/ 2017316 h 3559969"/>
                  <a:gd name="connsiteX40" fmla="*/ 3856633 w 4746625"/>
                  <a:gd name="connsiteY40" fmla="*/ 1423988 h 3559969"/>
                  <a:gd name="connsiteX41" fmla="*/ 4390628 w 4746625"/>
                  <a:gd name="connsiteY41" fmla="*/ 1423988 h 3559969"/>
                  <a:gd name="connsiteX42" fmla="*/ 4390628 w 4746625"/>
                  <a:gd name="connsiteY42" fmla="*/ 2017316 h 3559969"/>
                  <a:gd name="connsiteX43" fmla="*/ 3856633 w 4746625"/>
                  <a:gd name="connsiteY43" fmla="*/ 2017316 h 3559969"/>
                  <a:gd name="connsiteX44" fmla="*/ 3144639 w 4746625"/>
                  <a:gd name="connsiteY44" fmla="*/ 1305322 h 3559969"/>
                  <a:gd name="connsiteX45" fmla="*/ 3144639 w 4746625"/>
                  <a:gd name="connsiteY45" fmla="*/ 711994 h 3559969"/>
                  <a:gd name="connsiteX46" fmla="*/ 4390628 w 4746625"/>
                  <a:gd name="connsiteY46" fmla="*/ 711994 h 3559969"/>
                  <a:gd name="connsiteX47" fmla="*/ 4390628 w 4746625"/>
                  <a:gd name="connsiteY47" fmla="*/ 1305322 h 3559969"/>
                  <a:gd name="connsiteX48" fmla="*/ 3144639 w 4746625"/>
                  <a:gd name="connsiteY48" fmla="*/ 1305322 h 3559969"/>
                  <a:gd name="connsiteX49" fmla="*/ 3025974 w 4746625"/>
                  <a:gd name="connsiteY49" fmla="*/ 1305322 h 3559969"/>
                  <a:gd name="connsiteX50" fmla="*/ 1720652 w 4746625"/>
                  <a:gd name="connsiteY50" fmla="*/ 1305322 h 3559969"/>
                  <a:gd name="connsiteX51" fmla="*/ 1720652 w 4746625"/>
                  <a:gd name="connsiteY51" fmla="*/ 711994 h 3559969"/>
                  <a:gd name="connsiteX52" fmla="*/ 3025974 w 4746625"/>
                  <a:gd name="connsiteY52" fmla="*/ 711994 h 3559969"/>
                  <a:gd name="connsiteX53" fmla="*/ 3025974 w 4746625"/>
                  <a:gd name="connsiteY53" fmla="*/ 1305322 h 3559969"/>
                  <a:gd name="connsiteX54" fmla="*/ 1601986 w 4746625"/>
                  <a:gd name="connsiteY54" fmla="*/ 1305322 h 3559969"/>
                  <a:gd name="connsiteX55" fmla="*/ 355997 w 4746625"/>
                  <a:gd name="connsiteY55" fmla="*/ 1305322 h 3559969"/>
                  <a:gd name="connsiteX56" fmla="*/ 355997 w 4746625"/>
                  <a:gd name="connsiteY56" fmla="*/ 711994 h 3559969"/>
                  <a:gd name="connsiteX57" fmla="*/ 1601986 w 4746625"/>
                  <a:gd name="connsiteY57" fmla="*/ 711994 h 3559969"/>
                  <a:gd name="connsiteX58" fmla="*/ 1601986 w 4746625"/>
                  <a:gd name="connsiteY58" fmla="*/ 1305322 h 3559969"/>
                  <a:gd name="connsiteX59" fmla="*/ 3856633 w 4746625"/>
                  <a:gd name="connsiteY59" fmla="*/ 3441303 h 3559969"/>
                  <a:gd name="connsiteX60" fmla="*/ 3856633 w 4746625"/>
                  <a:gd name="connsiteY60" fmla="*/ 2847975 h 3559969"/>
                  <a:gd name="connsiteX61" fmla="*/ 4390628 w 4746625"/>
                  <a:gd name="connsiteY61" fmla="*/ 2847975 h 3559969"/>
                  <a:gd name="connsiteX62" fmla="*/ 4390628 w 4746625"/>
                  <a:gd name="connsiteY62" fmla="*/ 3441303 h 3559969"/>
                  <a:gd name="connsiteX63" fmla="*/ 3856633 w 4746625"/>
                  <a:gd name="connsiteY63" fmla="*/ 3441303 h 3559969"/>
                  <a:gd name="connsiteX64" fmla="*/ 118666 w 4746625"/>
                  <a:gd name="connsiteY64" fmla="*/ 593328 h 3559969"/>
                  <a:gd name="connsiteX65" fmla="*/ 118666 w 4746625"/>
                  <a:gd name="connsiteY65" fmla="*/ 118666 h 3559969"/>
                  <a:gd name="connsiteX66" fmla="*/ 4627960 w 4746625"/>
                  <a:gd name="connsiteY66" fmla="*/ 118666 h 3559969"/>
                  <a:gd name="connsiteX67" fmla="*/ 4627960 w 4746625"/>
                  <a:gd name="connsiteY67" fmla="*/ 593328 h 3559969"/>
                  <a:gd name="connsiteX68" fmla="*/ 118666 w 4746625"/>
                  <a:gd name="connsiteY68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3144639 w 4746625"/>
                  <a:gd name="connsiteY34" fmla="*/ 2729310 h 3559969"/>
                  <a:gd name="connsiteX35" fmla="*/ 3144639 w 4746625"/>
                  <a:gd name="connsiteY35" fmla="*/ 2135981 h 3559969"/>
                  <a:gd name="connsiteX36" fmla="*/ 4390628 w 4746625"/>
                  <a:gd name="connsiteY36" fmla="*/ 2135981 h 3559969"/>
                  <a:gd name="connsiteX37" fmla="*/ 4390628 w 4746625"/>
                  <a:gd name="connsiteY37" fmla="*/ 2729310 h 3559969"/>
                  <a:gd name="connsiteX38" fmla="*/ 3144639 w 4746625"/>
                  <a:gd name="connsiteY38" fmla="*/ 2729310 h 3559969"/>
                  <a:gd name="connsiteX39" fmla="*/ 3856633 w 4746625"/>
                  <a:gd name="connsiteY39" fmla="*/ 2017316 h 3559969"/>
                  <a:gd name="connsiteX40" fmla="*/ 3856633 w 4746625"/>
                  <a:gd name="connsiteY40" fmla="*/ 1423988 h 3559969"/>
                  <a:gd name="connsiteX41" fmla="*/ 4390628 w 4746625"/>
                  <a:gd name="connsiteY41" fmla="*/ 1423988 h 3559969"/>
                  <a:gd name="connsiteX42" fmla="*/ 4390628 w 4746625"/>
                  <a:gd name="connsiteY42" fmla="*/ 2017316 h 3559969"/>
                  <a:gd name="connsiteX43" fmla="*/ 3856633 w 4746625"/>
                  <a:gd name="connsiteY43" fmla="*/ 2017316 h 3559969"/>
                  <a:gd name="connsiteX44" fmla="*/ 3144639 w 4746625"/>
                  <a:gd name="connsiteY44" fmla="*/ 1305322 h 3559969"/>
                  <a:gd name="connsiteX45" fmla="*/ 3144639 w 4746625"/>
                  <a:gd name="connsiteY45" fmla="*/ 711994 h 3559969"/>
                  <a:gd name="connsiteX46" fmla="*/ 4390628 w 4746625"/>
                  <a:gd name="connsiteY46" fmla="*/ 711994 h 3559969"/>
                  <a:gd name="connsiteX47" fmla="*/ 4390628 w 4746625"/>
                  <a:gd name="connsiteY47" fmla="*/ 1305322 h 3559969"/>
                  <a:gd name="connsiteX48" fmla="*/ 3144639 w 4746625"/>
                  <a:gd name="connsiteY48" fmla="*/ 1305322 h 3559969"/>
                  <a:gd name="connsiteX49" fmla="*/ 3025974 w 4746625"/>
                  <a:gd name="connsiteY49" fmla="*/ 1305322 h 3559969"/>
                  <a:gd name="connsiteX50" fmla="*/ 1720652 w 4746625"/>
                  <a:gd name="connsiteY50" fmla="*/ 1305322 h 3559969"/>
                  <a:gd name="connsiteX51" fmla="*/ 1720652 w 4746625"/>
                  <a:gd name="connsiteY51" fmla="*/ 711994 h 3559969"/>
                  <a:gd name="connsiteX52" fmla="*/ 3025974 w 4746625"/>
                  <a:gd name="connsiteY52" fmla="*/ 711994 h 3559969"/>
                  <a:gd name="connsiteX53" fmla="*/ 3025974 w 4746625"/>
                  <a:gd name="connsiteY53" fmla="*/ 1305322 h 3559969"/>
                  <a:gd name="connsiteX54" fmla="*/ 1601986 w 4746625"/>
                  <a:gd name="connsiteY54" fmla="*/ 1305322 h 3559969"/>
                  <a:gd name="connsiteX55" fmla="*/ 355997 w 4746625"/>
                  <a:gd name="connsiteY55" fmla="*/ 1305322 h 3559969"/>
                  <a:gd name="connsiteX56" fmla="*/ 355997 w 4746625"/>
                  <a:gd name="connsiteY56" fmla="*/ 711994 h 3559969"/>
                  <a:gd name="connsiteX57" fmla="*/ 1601986 w 4746625"/>
                  <a:gd name="connsiteY57" fmla="*/ 711994 h 3559969"/>
                  <a:gd name="connsiteX58" fmla="*/ 1601986 w 4746625"/>
                  <a:gd name="connsiteY58" fmla="*/ 1305322 h 3559969"/>
                  <a:gd name="connsiteX59" fmla="*/ 3856633 w 4746625"/>
                  <a:gd name="connsiteY59" fmla="*/ 3441303 h 3559969"/>
                  <a:gd name="connsiteX60" fmla="*/ 4390628 w 4746625"/>
                  <a:gd name="connsiteY60" fmla="*/ 2847975 h 3559969"/>
                  <a:gd name="connsiteX61" fmla="*/ 4390628 w 4746625"/>
                  <a:gd name="connsiteY61" fmla="*/ 3441303 h 3559969"/>
                  <a:gd name="connsiteX62" fmla="*/ 3856633 w 4746625"/>
                  <a:gd name="connsiteY62" fmla="*/ 3441303 h 3559969"/>
                  <a:gd name="connsiteX63" fmla="*/ 118666 w 4746625"/>
                  <a:gd name="connsiteY63" fmla="*/ 593328 h 3559969"/>
                  <a:gd name="connsiteX64" fmla="*/ 118666 w 4746625"/>
                  <a:gd name="connsiteY64" fmla="*/ 118666 h 3559969"/>
                  <a:gd name="connsiteX65" fmla="*/ 4627960 w 4746625"/>
                  <a:gd name="connsiteY65" fmla="*/ 118666 h 3559969"/>
                  <a:gd name="connsiteX66" fmla="*/ 4627960 w 4746625"/>
                  <a:gd name="connsiteY66" fmla="*/ 593328 h 3559969"/>
                  <a:gd name="connsiteX67" fmla="*/ 118666 w 4746625"/>
                  <a:gd name="connsiteY67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3144639 w 4746625"/>
                  <a:gd name="connsiteY34" fmla="*/ 2729310 h 3559969"/>
                  <a:gd name="connsiteX35" fmla="*/ 3144639 w 4746625"/>
                  <a:gd name="connsiteY35" fmla="*/ 2135981 h 3559969"/>
                  <a:gd name="connsiteX36" fmla="*/ 4390628 w 4746625"/>
                  <a:gd name="connsiteY36" fmla="*/ 2135981 h 3559969"/>
                  <a:gd name="connsiteX37" fmla="*/ 4390628 w 4746625"/>
                  <a:gd name="connsiteY37" fmla="*/ 2729310 h 3559969"/>
                  <a:gd name="connsiteX38" fmla="*/ 3144639 w 4746625"/>
                  <a:gd name="connsiteY38" fmla="*/ 2729310 h 3559969"/>
                  <a:gd name="connsiteX39" fmla="*/ 3856633 w 4746625"/>
                  <a:gd name="connsiteY39" fmla="*/ 2017316 h 3559969"/>
                  <a:gd name="connsiteX40" fmla="*/ 3856633 w 4746625"/>
                  <a:gd name="connsiteY40" fmla="*/ 1423988 h 3559969"/>
                  <a:gd name="connsiteX41" fmla="*/ 4390628 w 4746625"/>
                  <a:gd name="connsiteY41" fmla="*/ 1423988 h 3559969"/>
                  <a:gd name="connsiteX42" fmla="*/ 4390628 w 4746625"/>
                  <a:gd name="connsiteY42" fmla="*/ 2017316 h 3559969"/>
                  <a:gd name="connsiteX43" fmla="*/ 3856633 w 4746625"/>
                  <a:gd name="connsiteY43" fmla="*/ 2017316 h 3559969"/>
                  <a:gd name="connsiteX44" fmla="*/ 3144639 w 4746625"/>
                  <a:gd name="connsiteY44" fmla="*/ 1305322 h 3559969"/>
                  <a:gd name="connsiteX45" fmla="*/ 3144639 w 4746625"/>
                  <a:gd name="connsiteY45" fmla="*/ 711994 h 3559969"/>
                  <a:gd name="connsiteX46" fmla="*/ 4390628 w 4746625"/>
                  <a:gd name="connsiteY46" fmla="*/ 711994 h 3559969"/>
                  <a:gd name="connsiteX47" fmla="*/ 4390628 w 4746625"/>
                  <a:gd name="connsiteY47" fmla="*/ 1305322 h 3559969"/>
                  <a:gd name="connsiteX48" fmla="*/ 3144639 w 4746625"/>
                  <a:gd name="connsiteY48" fmla="*/ 1305322 h 3559969"/>
                  <a:gd name="connsiteX49" fmla="*/ 3025974 w 4746625"/>
                  <a:gd name="connsiteY49" fmla="*/ 1305322 h 3559969"/>
                  <a:gd name="connsiteX50" fmla="*/ 1720652 w 4746625"/>
                  <a:gd name="connsiteY50" fmla="*/ 1305322 h 3559969"/>
                  <a:gd name="connsiteX51" fmla="*/ 1720652 w 4746625"/>
                  <a:gd name="connsiteY51" fmla="*/ 711994 h 3559969"/>
                  <a:gd name="connsiteX52" fmla="*/ 3025974 w 4746625"/>
                  <a:gd name="connsiteY52" fmla="*/ 711994 h 3559969"/>
                  <a:gd name="connsiteX53" fmla="*/ 3025974 w 4746625"/>
                  <a:gd name="connsiteY53" fmla="*/ 1305322 h 3559969"/>
                  <a:gd name="connsiteX54" fmla="*/ 1601986 w 4746625"/>
                  <a:gd name="connsiteY54" fmla="*/ 1305322 h 3559969"/>
                  <a:gd name="connsiteX55" fmla="*/ 355997 w 4746625"/>
                  <a:gd name="connsiteY55" fmla="*/ 1305322 h 3559969"/>
                  <a:gd name="connsiteX56" fmla="*/ 355997 w 4746625"/>
                  <a:gd name="connsiteY56" fmla="*/ 711994 h 3559969"/>
                  <a:gd name="connsiteX57" fmla="*/ 1601986 w 4746625"/>
                  <a:gd name="connsiteY57" fmla="*/ 711994 h 3559969"/>
                  <a:gd name="connsiteX58" fmla="*/ 1601986 w 4746625"/>
                  <a:gd name="connsiteY58" fmla="*/ 1305322 h 3559969"/>
                  <a:gd name="connsiteX59" fmla="*/ 3856633 w 4746625"/>
                  <a:gd name="connsiteY59" fmla="*/ 3441303 h 3559969"/>
                  <a:gd name="connsiteX60" fmla="*/ 4390628 w 4746625"/>
                  <a:gd name="connsiteY60" fmla="*/ 3441303 h 3559969"/>
                  <a:gd name="connsiteX61" fmla="*/ 3856633 w 4746625"/>
                  <a:gd name="connsiteY61" fmla="*/ 3441303 h 3559969"/>
                  <a:gd name="connsiteX62" fmla="*/ 118666 w 4746625"/>
                  <a:gd name="connsiteY62" fmla="*/ 593328 h 3559969"/>
                  <a:gd name="connsiteX63" fmla="*/ 118666 w 4746625"/>
                  <a:gd name="connsiteY63" fmla="*/ 118666 h 3559969"/>
                  <a:gd name="connsiteX64" fmla="*/ 4627960 w 4746625"/>
                  <a:gd name="connsiteY64" fmla="*/ 118666 h 3559969"/>
                  <a:gd name="connsiteX65" fmla="*/ 4627960 w 4746625"/>
                  <a:gd name="connsiteY65" fmla="*/ 593328 h 3559969"/>
                  <a:gd name="connsiteX66" fmla="*/ 118666 w 4746625"/>
                  <a:gd name="connsiteY66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3559969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3144639 w 4746625"/>
                  <a:gd name="connsiteY34" fmla="*/ 2729310 h 3559969"/>
                  <a:gd name="connsiteX35" fmla="*/ 3144639 w 4746625"/>
                  <a:gd name="connsiteY35" fmla="*/ 2135981 h 3559969"/>
                  <a:gd name="connsiteX36" fmla="*/ 4390628 w 4746625"/>
                  <a:gd name="connsiteY36" fmla="*/ 2135981 h 3559969"/>
                  <a:gd name="connsiteX37" fmla="*/ 4390628 w 4746625"/>
                  <a:gd name="connsiteY37" fmla="*/ 2729310 h 3559969"/>
                  <a:gd name="connsiteX38" fmla="*/ 3144639 w 4746625"/>
                  <a:gd name="connsiteY38" fmla="*/ 2729310 h 3559969"/>
                  <a:gd name="connsiteX39" fmla="*/ 3856633 w 4746625"/>
                  <a:gd name="connsiteY39" fmla="*/ 2017316 h 3559969"/>
                  <a:gd name="connsiteX40" fmla="*/ 3856633 w 4746625"/>
                  <a:gd name="connsiteY40" fmla="*/ 1423988 h 3559969"/>
                  <a:gd name="connsiteX41" fmla="*/ 4390628 w 4746625"/>
                  <a:gd name="connsiteY41" fmla="*/ 1423988 h 3559969"/>
                  <a:gd name="connsiteX42" fmla="*/ 4390628 w 4746625"/>
                  <a:gd name="connsiteY42" fmla="*/ 2017316 h 3559969"/>
                  <a:gd name="connsiteX43" fmla="*/ 3856633 w 4746625"/>
                  <a:gd name="connsiteY43" fmla="*/ 2017316 h 3559969"/>
                  <a:gd name="connsiteX44" fmla="*/ 3144639 w 4746625"/>
                  <a:gd name="connsiteY44" fmla="*/ 1305322 h 3559969"/>
                  <a:gd name="connsiteX45" fmla="*/ 3144639 w 4746625"/>
                  <a:gd name="connsiteY45" fmla="*/ 711994 h 3559969"/>
                  <a:gd name="connsiteX46" fmla="*/ 4390628 w 4746625"/>
                  <a:gd name="connsiteY46" fmla="*/ 711994 h 3559969"/>
                  <a:gd name="connsiteX47" fmla="*/ 4390628 w 4746625"/>
                  <a:gd name="connsiteY47" fmla="*/ 1305322 h 3559969"/>
                  <a:gd name="connsiteX48" fmla="*/ 3144639 w 4746625"/>
                  <a:gd name="connsiteY48" fmla="*/ 1305322 h 3559969"/>
                  <a:gd name="connsiteX49" fmla="*/ 3025974 w 4746625"/>
                  <a:gd name="connsiteY49" fmla="*/ 1305322 h 3559969"/>
                  <a:gd name="connsiteX50" fmla="*/ 1720652 w 4746625"/>
                  <a:gd name="connsiteY50" fmla="*/ 1305322 h 3559969"/>
                  <a:gd name="connsiteX51" fmla="*/ 1720652 w 4746625"/>
                  <a:gd name="connsiteY51" fmla="*/ 711994 h 3559969"/>
                  <a:gd name="connsiteX52" fmla="*/ 3025974 w 4746625"/>
                  <a:gd name="connsiteY52" fmla="*/ 711994 h 3559969"/>
                  <a:gd name="connsiteX53" fmla="*/ 3025974 w 4746625"/>
                  <a:gd name="connsiteY53" fmla="*/ 1305322 h 3559969"/>
                  <a:gd name="connsiteX54" fmla="*/ 1601986 w 4746625"/>
                  <a:gd name="connsiteY54" fmla="*/ 1305322 h 3559969"/>
                  <a:gd name="connsiteX55" fmla="*/ 355997 w 4746625"/>
                  <a:gd name="connsiteY55" fmla="*/ 1305322 h 3559969"/>
                  <a:gd name="connsiteX56" fmla="*/ 355997 w 4746625"/>
                  <a:gd name="connsiteY56" fmla="*/ 711994 h 3559969"/>
                  <a:gd name="connsiteX57" fmla="*/ 1601986 w 4746625"/>
                  <a:gd name="connsiteY57" fmla="*/ 711994 h 3559969"/>
                  <a:gd name="connsiteX58" fmla="*/ 1601986 w 4746625"/>
                  <a:gd name="connsiteY58" fmla="*/ 1305322 h 3559969"/>
                  <a:gd name="connsiteX59" fmla="*/ 118666 w 4746625"/>
                  <a:gd name="connsiteY59" fmla="*/ 593328 h 3559969"/>
                  <a:gd name="connsiteX60" fmla="*/ 118666 w 4746625"/>
                  <a:gd name="connsiteY60" fmla="*/ 118666 h 3559969"/>
                  <a:gd name="connsiteX61" fmla="*/ 4627960 w 4746625"/>
                  <a:gd name="connsiteY61" fmla="*/ 118666 h 3559969"/>
                  <a:gd name="connsiteX62" fmla="*/ 4627960 w 4746625"/>
                  <a:gd name="connsiteY62" fmla="*/ 593328 h 3559969"/>
                  <a:gd name="connsiteX63" fmla="*/ 118666 w 4746625"/>
                  <a:gd name="connsiteY63" fmla="*/ 593328 h 3559969"/>
                  <a:gd name="connsiteX0" fmla="*/ 4746625 w 4746625"/>
                  <a:gd name="connsiteY0" fmla="*/ 0 h 3559969"/>
                  <a:gd name="connsiteX1" fmla="*/ 0 w 4746625"/>
                  <a:gd name="connsiteY1" fmla="*/ 0 h 3559969"/>
                  <a:gd name="connsiteX2" fmla="*/ 0 w 4746625"/>
                  <a:gd name="connsiteY2" fmla="*/ 711994 h 3559969"/>
                  <a:gd name="connsiteX3" fmla="*/ 237331 w 4746625"/>
                  <a:gd name="connsiteY3" fmla="*/ 711994 h 3559969"/>
                  <a:gd name="connsiteX4" fmla="*/ 237331 w 4746625"/>
                  <a:gd name="connsiteY4" fmla="*/ 2864644 h 3559969"/>
                  <a:gd name="connsiteX5" fmla="*/ 4509294 w 4746625"/>
                  <a:gd name="connsiteY5" fmla="*/ 3559969 h 3559969"/>
                  <a:gd name="connsiteX6" fmla="*/ 4509294 w 4746625"/>
                  <a:gd name="connsiteY6" fmla="*/ 711994 h 3559969"/>
                  <a:gd name="connsiteX7" fmla="*/ 4746625 w 4746625"/>
                  <a:gd name="connsiteY7" fmla="*/ 711994 h 3559969"/>
                  <a:gd name="connsiteX8" fmla="*/ 4746625 w 4746625"/>
                  <a:gd name="connsiteY8" fmla="*/ 0 h 3559969"/>
                  <a:gd name="connsiteX9" fmla="*/ 355997 w 4746625"/>
                  <a:gd name="connsiteY9" fmla="*/ 1423988 h 3559969"/>
                  <a:gd name="connsiteX10" fmla="*/ 889992 w 4746625"/>
                  <a:gd name="connsiteY10" fmla="*/ 1423988 h 3559969"/>
                  <a:gd name="connsiteX11" fmla="*/ 889992 w 4746625"/>
                  <a:gd name="connsiteY11" fmla="*/ 2017316 h 3559969"/>
                  <a:gd name="connsiteX12" fmla="*/ 355997 w 4746625"/>
                  <a:gd name="connsiteY12" fmla="*/ 2017316 h 3559969"/>
                  <a:gd name="connsiteX13" fmla="*/ 355997 w 4746625"/>
                  <a:gd name="connsiteY13" fmla="*/ 1423988 h 3559969"/>
                  <a:gd name="connsiteX14" fmla="*/ 2313980 w 4746625"/>
                  <a:gd name="connsiteY14" fmla="*/ 1423988 h 3559969"/>
                  <a:gd name="connsiteX15" fmla="*/ 2313980 w 4746625"/>
                  <a:gd name="connsiteY15" fmla="*/ 2017316 h 3559969"/>
                  <a:gd name="connsiteX16" fmla="*/ 1008658 w 4746625"/>
                  <a:gd name="connsiteY16" fmla="*/ 2017316 h 3559969"/>
                  <a:gd name="connsiteX17" fmla="*/ 1008658 w 4746625"/>
                  <a:gd name="connsiteY17" fmla="*/ 1423988 h 3559969"/>
                  <a:gd name="connsiteX18" fmla="*/ 2313980 w 4746625"/>
                  <a:gd name="connsiteY18" fmla="*/ 1423988 h 3559969"/>
                  <a:gd name="connsiteX19" fmla="*/ 3737967 w 4746625"/>
                  <a:gd name="connsiteY19" fmla="*/ 1423988 h 3559969"/>
                  <a:gd name="connsiteX20" fmla="*/ 3737967 w 4746625"/>
                  <a:gd name="connsiteY20" fmla="*/ 2017316 h 3559969"/>
                  <a:gd name="connsiteX21" fmla="*/ 2432645 w 4746625"/>
                  <a:gd name="connsiteY21" fmla="*/ 2017316 h 3559969"/>
                  <a:gd name="connsiteX22" fmla="*/ 2432645 w 4746625"/>
                  <a:gd name="connsiteY22" fmla="*/ 1423988 h 3559969"/>
                  <a:gd name="connsiteX23" fmla="*/ 3737967 w 4746625"/>
                  <a:gd name="connsiteY23" fmla="*/ 1423988 h 3559969"/>
                  <a:gd name="connsiteX24" fmla="*/ 1720652 w 4746625"/>
                  <a:gd name="connsiteY24" fmla="*/ 2729310 h 3559969"/>
                  <a:gd name="connsiteX25" fmla="*/ 1720652 w 4746625"/>
                  <a:gd name="connsiteY25" fmla="*/ 2135981 h 3559969"/>
                  <a:gd name="connsiteX26" fmla="*/ 3025974 w 4746625"/>
                  <a:gd name="connsiteY26" fmla="*/ 2135981 h 3559969"/>
                  <a:gd name="connsiteX27" fmla="*/ 3025974 w 4746625"/>
                  <a:gd name="connsiteY27" fmla="*/ 2729310 h 3559969"/>
                  <a:gd name="connsiteX28" fmla="*/ 1720652 w 4746625"/>
                  <a:gd name="connsiteY28" fmla="*/ 2729310 h 3559969"/>
                  <a:gd name="connsiteX29" fmla="*/ 355997 w 4746625"/>
                  <a:gd name="connsiteY29" fmla="*/ 2135981 h 3559969"/>
                  <a:gd name="connsiteX30" fmla="*/ 1601986 w 4746625"/>
                  <a:gd name="connsiteY30" fmla="*/ 2135981 h 3559969"/>
                  <a:gd name="connsiteX31" fmla="*/ 1601986 w 4746625"/>
                  <a:gd name="connsiteY31" fmla="*/ 2729310 h 3559969"/>
                  <a:gd name="connsiteX32" fmla="*/ 355997 w 4746625"/>
                  <a:gd name="connsiteY32" fmla="*/ 2729310 h 3559969"/>
                  <a:gd name="connsiteX33" fmla="*/ 355997 w 4746625"/>
                  <a:gd name="connsiteY33" fmla="*/ 2135981 h 3559969"/>
                  <a:gd name="connsiteX34" fmla="*/ 3144639 w 4746625"/>
                  <a:gd name="connsiteY34" fmla="*/ 2729310 h 3559969"/>
                  <a:gd name="connsiteX35" fmla="*/ 3144639 w 4746625"/>
                  <a:gd name="connsiteY35" fmla="*/ 2135981 h 3559969"/>
                  <a:gd name="connsiteX36" fmla="*/ 4390628 w 4746625"/>
                  <a:gd name="connsiteY36" fmla="*/ 2135981 h 3559969"/>
                  <a:gd name="connsiteX37" fmla="*/ 4390628 w 4746625"/>
                  <a:gd name="connsiteY37" fmla="*/ 2729310 h 3559969"/>
                  <a:gd name="connsiteX38" fmla="*/ 3144639 w 4746625"/>
                  <a:gd name="connsiteY38" fmla="*/ 2729310 h 3559969"/>
                  <a:gd name="connsiteX39" fmla="*/ 3856633 w 4746625"/>
                  <a:gd name="connsiteY39" fmla="*/ 2017316 h 3559969"/>
                  <a:gd name="connsiteX40" fmla="*/ 3856633 w 4746625"/>
                  <a:gd name="connsiteY40" fmla="*/ 1423988 h 3559969"/>
                  <a:gd name="connsiteX41" fmla="*/ 4390628 w 4746625"/>
                  <a:gd name="connsiteY41" fmla="*/ 1423988 h 3559969"/>
                  <a:gd name="connsiteX42" fmla="*/ 4390628 w 4746625"/>
                  <a:gd name="connsiteY42" fmla="*/ 2017316 h 3559969"/>
                  <a:gd name="connsiteX43" fmla="*/ 3856633 w 4746625"/>
                  <a:gd name="connsiteY43" fmla="*/ 2017316 h 3559969"/>
                  <a:gd name="connsiteX44" fmla="*/ 3144639 w 4746625"/>
                  <a:gd name="connsiteY44" fmla="*/ 1305322 h 3559969"/>
                  <a:gd name="connsiteX45" fmla="*/ 3144639 w 4746625"/>
                  <a:gd name="connsiteY45" fmla="*/ 711994 h 3559969"/>
                  <a:gd name="connsiteX46" fmla="*/ 4390628 w 4746625"/>
                  <a:gd name="connsiteY46" fmla="*/ 711994 h 3559969"/>
                  <a:gd name="connsiteX47" fmla="*/ 4390628 w 4746625"/>
                  <a:gd name="connsiteY47" fmla="*/ 1305322 h 3559969"/>
                  <a:gd name="connsiteX48" fmla="*/ 3144639 w 4746625"/>
                  <a:gd name="connsiteY48" fmla="*/ 1305322 h 3559969"/>
                  <a:gd name="connsiteX49" fmla="*/ 3025974 w 4746625"/>
                  <a:gd name="connsiteY49" fmla="*/ 1305322 h 3559969"/>
                  <a:gd name="connsiteX50" fmla="*/ 1720652 w 4746625"/>
                  <a:gd name="connsiteY50" fmla="*/ 1305322 h 3559969"/>
                  <a:gd name="connsiteX51" fmla="*/ 1720652 w 4746625"/>
                  <a:gd name="connsiteY51" fmla="*/ 711994 h 3559969"/>
                  <a:gd name="connsiteX52" fmla="*/ 3025974 w 4746625"/>
                  <a:gd name="connsiteY52" fmla="*/ 711994 h 3559969"/>
                  <a:gd name="connsiteX53" fmla="*/ 3025974 w 4746625"/>
                  <a:gd name="connsiteY53" fmla="*/ 1305322 h 3559969"/>
                  <a:gd name="connsiteX54" fmla="*/ 1601986 w 4746625"/>
                  <a:gd name="connsiteY54" fmla="*/ 1305322 h 3559969"/>
                  <a:gd name="connsiteX55" fmla="*/ 355997 w 4746625"/>
                  <a:gd name="connsiteY55" fmla="*/ 1305322 h 3559969"/>
                  <a:gd name="connsiteX56" fmla="*/ 355997 w 4746625"/>
                  <a:gd name="connsiteY56" fmla="*/ 711994 h 3559969"/>
                  <a:gd name="connsiteX57" fmla="*/ 1601986 w 4746625"/>
                  <a:gd name="connsiteY57" fmla="*/ 711994 h 3559969"/>
                  <a:gd name="connsiteX58" fmla="*/ 1601986 w 4746625"/>
                  <a:gd name="connsiteY58" fmla="*/ 1305322 h 3559969"/>
                  <a:gd name="connsiteX59" fmla="*/ 118666 w 4746625"/>
                  <a:gd name="connsiteY59" fmla="*/ 593328 h 3559969"/>
                  <a:gd name="connsiteX60" fmla="*/ 118666 w 4746625"/>
                  <a:gd name="connsiteY60" fmla="*/ 118666 h 3559969"/>
                  <a:gd name="connsiteX61" fmla="*/ 4627960 w 4746625"/>
                  <a:gd name="connsiteY61" fmla="*/ 118666 h 3559969"/>
                  <a:gd name="connsiteX62" fmla="*/ 4627960 w 4746625"/>
                  <a:gd name="connsiteY62" fmla="*/ 593328 h 3559969"/>
                  <a:gd name="connsiteX63" fmla="*/ 118666 w 4746625"/>
                  <a:gd name="connsiteY63" fmla="*/ 593328 h 3559969"/>
                  <a:gd name="connsiteX0" fmla="*/ 4746625 w 4746625"/>
                  <a:gd name="connsiteY0" fmla="*/ 0 h 2864644"/>
                  <a:gd name="connsiteX1" fmla="*/ 0 w 4746625"/>
                  <a:gd name="connsiteY1" fmla="*/ 0 h 2864644"/>
                  <a:gd name="connsiteX2" fmla="*/ 0 w 4746625"/>
                  <a:gd name="connsiteY2" fmla="*/ 711994 h 2864644"/>
                  <a:gd name="connsiteX3" fmla="*/ 237331 w 4746625"/>
                  <a:gd name="connsiteY3" fmla="*/ 711994 h 2864644"/>
                  <a:gd name="connsiteX4" fmla="*/ 237331 w 4746625"/>
                  <a:gd name="connsiteY4" fmla="*/ 2864644 h 2864644"/>
                  <a:gd name="connsiteX5" fmla="*/ 4509294 w 4746625"/>
                  <a:gd name="connsiteY5" fmla="*/ 2826544 h 2864644"/>
                  <a:gd name="connsiteX6" fmla="*/ 4509294 w 4746625"/>
                  <a:gd name="connsiteY6" fmla="*/ 711994 h 2864644"/>
                  <a:gd name="connsiteX7" fmla="*/ 4746625 w 4746625"/>
                  <a:gd name="connsiteY7" fmla="*/ 711994 h 2864644"/>
                  <a:gd name="connsiteX8" fmla="*/ 4746625 w 4746625"/>
                  <a:gd name="connsiteY8" fmla="*/ 0 h 2864644"/>
                  <a:gd name="connsiteX9" fmla="*/ 355997 w 4746625"/>
                  <a:gd name="connsiteY9" fmla="*/ 1423988 h 2864644"/>
                  <a:gd name="connsiteX10" fmla="*/ 889992 w 4746625"/>
                  <a:gd name="connsiteY10" fmla="*/ 1423988 h 2864644"/>
                  <a:gd name="connsiteX11" fmla="*/ 889992 w 4746625"/>
                  <a:gd name="connsiteY11" fmla="*/ 2017316 h 2864644"/>
                  <a:gd name="connsiteX12" fmla="*/ 355997 w 4746625"/>
                  <a:gd name="connsiteY12" fmla="*/ 2017316 h 2864644"/>
                  <a:gd name="connsiteX13" fmla="*/ 355997 w 4746625"/>
                  <a:gd name="connsiteY13" fmla="*/ 1423988 h 2864644"/>
                  <a:gd name="connsiteX14" fmla="*/ 2313980 w 4746625"/>
                  <a:gd name="connsiteY14" fmla="*/ 1423988 h 2864644"/>
                  <a:gd name="connsiteX15" fmla="*/ 2313980 w 4746625"/>
                  <a:gd name="connsiteY15" fmla="*/ 2017316 h 2864644"/>
                  <a:gd name="connsiteX16" fmla="*/ 1008658 w 4746625"/>
                  <a:gd name="connsiteY16" fmla="*/ 2017316 h 2864644"/>
                  <a:gd name="connsiteX17" fmla="*/ 1008658 w 4746625"/>
                  <a:gd name="connsiteY17" fmla="*/ 1423988 h 2864644"/>
                  <a:gd name="connsiteX18" fmla="*/ 2313980 w 4746625"/>
                  <a:gd name="connsiteY18" fmla="*/ 1423988 h 2864644"/>
                  <a:gd name="connsiteX19" fmla="*/ 3737967 w 4746625"/>
                  <a:gd name="connsiteY19" fmla="*/ 1423988 h 2864644"/>
                  <a:gd name="connsiteX20" fmla="*/ 3737967 w 4746625"/>
                  <a:gd name="connsiteY20" fmla="*/ 2017316 h 2864644"/>
                  <a:gd name="connsiteX21" fmla="*/ 2432645 w 4746625"/>
                  <a:gd name="connsiteY21" fmla="*/ 2017316 h 2864644"/>
                  <a:gd name="connsiteX22" fmla="*/ 2432645 w 4746625"/>
                  <a:gd name="connsiteY22" fmla="*/ 1423988 h 2864644"/>
                  <a:gd name="connsiteX23" fmla="*/ 3737967 w 4746625"/>
                  <a:gd name="connsiteY23" fmla="*/ 1423988 h 2864644"/>
                  <a:gd name="connsiteX24" fmla="*/ 1720652 w 4746625"/>
                  <a:gd name="connsiteY24" fmla="*/ 2729310 h 2864644"/>
                  <a:gd name="connsiteX25" fmla="*/ 1720652 w 4746625"/>
                  <a:gd name="connsiteY25" fmla="*/ 2135981 h 2864644"/>
                  <a:gd name="connsiteX26" fmla="*/ 3025974 w 4746625"/>
                  <a:gd name="connsiteY26" fmla="*/ 2135981 h 2864644"/>
                  <a:gd name="connsiteX27" fmla="*/ 3025974 w 4746625"/>
                  <a:gd name="connsiteY27" fmla="*/ 2729310 h 2864644"/>
                  <a:gd name="connsiteX28" fmla="*/ 1720652 w 4746625"/>
                  <a:gd name="connsiteY28" fmla="*/ 2729310 h 2864644"/>
                  <a:gd name="connsiteX29" fmla="*/ 355997 w 4746625"/>
                  <a:gd name="connsiteY29" fmla="*/ 2135981 h 2864644"/>
                  <a:gd name="connsiteX30" fmla="*/ 1601986 w 4746625"/>
                  <a:gd name="connsiteY30" fmla="*/ 2135981 h 2864644"/>
                  <a:gd name="connsiteX31" fmla="*/ 1601986 w 4746625"/>
                  <a:gd name="connsiteY31" fmla="*/ 2729310 h 2864644"/>
                  <a:gd name="connsiteX32" fmla="*/ 355997 w 4746625"/>
                  <a:gd name="connsiteY32" fmla="*/ 2729310 h 2864644"/>
                  <a:gd name="connsiteX33" fmla="*/ 355997 w 4746625"/>
                  <a:gd name="connsiteY33" fmla="*/ 2135981 h 2864644"/>
                  <a:gd name="connsiteX34" fmla="*/ 3144639 w 4746625"/>
                  <a:gd name="connsiteY34" fmla="*/ 2729310 h 2864644"/>
                  <a:gd name="connsiteX35" fmla="*/ 3144639 w 4746625"/>
                  <a:gd name="connsiteY35" fmla="*/ 2135981 h 2864644"/>
                  <a:gd name="connsiteX36" fmla="*/ 4390628 w 4746625"/>
                  <a:gd name="connsiteY36" fmla="*/ 2135981 h 2864644"/>
                  <a:gd name="connsiteX37" fmla="*/ 4390628 w 4746625"/>
                  <a:gd name="connsiteY37" fmla="*/ 2729310 h 2864644"/>
                  <a:gd name="connsiteX38" fmla="*/ 3144639 w 4746625"/>
                  <a:gd name="connsiteY38" fmla="*/ 2729310 h 2864644"/>
                  <a:gd name="connsiteX39" fmla="*/ 3856633 w 4746625"/>
                  <a:gd name="connsiteY39" fmla="*/ 2017316 h 2864644"/>
                  <a:gd name="connsiteX40" fmla="*/ 3856633 w 4746625"/>
                  <a:gd name="connsiteY40" fmla="*/ 1423988 h 2864644"/>
                  <a:gd name="connsiteX41" fmla="*/ 4390628 w 4746625"/>
                  <a:gd name="connsiteY41" fmla="*/ 1423988 h 2864644"/>
                  <a:gd name="connsiteX42" fmla="*/ 4390628 w 4746625"/>
                  <a:gd name="connsiteY42" fmla="*/ 2017316 h 2864644"/>
                  <a:gd name="connsiteX43" fmla="*/ 3856633 w 4746625"/>
                  <a:gd name="connsiteY43" fmla="*/ 2017316 h 2864644"/>
                  <a:gd name="connsiteX44" fmla="*/ 3144639 w 4746625"/>
                  <a:gd name="connsiteY44" fmla="*/ 1305322 h 2864644"/>
                  <a:gd name="connsiteX45" fmla="*/ 3144639 w 4746625"/>
                  <a:gd name="connsiteY45" fmla="*/ 711994 h 2864644"/>
                  <a:gd name="connsiteX46" fmla="*/ 4390628 w 4746625"/>
                  <a:gd name="connsiteY46" fmla="*/ 711994 h 2864644"/>
                  <a:gd name="connsiteX47" fmla="*/ 4390628 w 4746625"/>
                  <a:gd name="connsiteY47" fmla="*/ 1305322 h 2864644"/>
                  <a:gd name="connsiteX48" fmla="*/ 3144639 w 4746625"/>
                  <a:gd name="connsiteY48" fmla="*/ 1305322 h 2864644"/>
                  <a:gd name="connsiteX49" fmla="*/ 3025974 w 4746625"/>
                  <a:gd name="connsiteY49" fmla="*/ 1305322 h 2864644"/>
                  <a:gd name="connsiteX50" fmla="*/ 1720652 w 4746625"/>
                  <a:gd name="connsiteY50" fmla="*/ 1305322 h 2864644"/>
                  <a:gd name="connsiteX51" fmla="*/ 1720652 w 4746625"/>
                  <a:gd name="connsiteY51" fmla="*/ 711994 h 2864644"/>
                  <a:gd name="connsiteX52" fmla="*/ 3025974 w 4746625"/>
                  <a:gd name="connsiteY52" fmla="*/ 711994 h 2864644"/>
                  <a:gd name="connsiteX53" fmla="*/ 3025974 w 4746625"/>
                  <a:gd name="connsiteY53" fmla="*/ 1305322 h 2864644"/>
                  <a:gd name="connsiteX54" fmla="*/ 1601986 w 4746625"/>
                  <a:gd name="connsiteY54" fmla="*/ 1305322 h 2864644"/>
                  <a:gd name="connsiteX55" fmla="*/ 355997 w 4746625"/>
                  <a:gd name="connsiteY55" fmla="*/ 1305322 h 2864644"/>
                  <a:gd name="connsiteX56" fmla="*/ 355997 w 4746625"/>
                  <a:gd name="connsiteY56" fmla="*/ 711994 h 2864644"/>
                  <a:gd name="connsiteX57" fmla="*/ 1601986 w 4746625"/>
                  <a:gd name="connsiteY57" fmla="*/ 711994 h 2864644"/>
                  <a:gd name="connsiteX58" fmla="*/ 1601986 w 4746625"/>
                  <a:gd name="connsiteY58" fmla="*/ 1305322 h 2864644"/>
                  <a:gd name="connsiteX59" fmla="*/ 118666 w 4746625"/>
                  <a:gd name="connsiteY59" fmla="*/ 593328 h 2864644"/>
                  <a:gd name="connsiteX60" fmla="*/ 118666 w 4746625"/>
                  <a:gd name="connsiteY60" fmla="*/ 118666 h 2864644"/>
                  <a:gd name="connsiteX61" fmla="*/ 4627960 w 4746625"/>
                  <a:gd name="connsiteY61" fmla="*/ 118666 h 2864644"/>
                  <a:gd name="connsiteX62" fmla="*/ 4627960 w 4746625"/>
                  <a:gd name="connsiteY62" fmla="*/ 593328 h 2864644"/>
                  <a:gd name="connsiteX63" fmla="*/ 118666 w 4746625"/>
                  <a:gd name="connsiteY63" fmla="*/ 593328 h 2864644"/>
                  <a:gd name="connsiteX0" fmla="*/ 4746625 w 4746625"/>
                  <a:gd name="connsiteY0" fmla="*/ 0 h 2845594"/>
                  <a:gd name="connsiteX1" fmla="*/ 0 w 4746625"/>
                  <a:gd name="connsiteY1" fmla="*/ 0 h 2845594"/>
                  <a:gd name="connsiteX2" fmla="*/ 0 w 4746625"/>
                  <a:gd name="connsiteY2" fmla="*/ 711994 h 2845594"/>
                  <a:gd name="connsiteX3" fmla="*/ 237331 w 4746625"/>
                  <a:gd name="connsiteY3" fmla="*/ 711994 h 2845594"/>
                  <a:gd name="connsiteX4" fmla="*/ 246856 w 4746625"/>
                  <a:gd name="connsiteY4" fmla="*/ 2845594 h 2845594"/>
                  <a:gd name="connsiteX5" fmla="*/ 4509294 w 4746625"/>
                  <a:gd name="connsiteY5" fmla="*/ 2826544 h 2845594"/>
                  <a:gd name="connsiteX6" fmla="*/ 4509294 w 4746625"/>
                  <a:gd name="connsiteY6" fmla="*/ 711994 h 2845594"/>
                  <a:gd name="connsiteX7" fmla="*/ 4746625 w 4746625"/>
                  <a:gd name="connsiteY7" fmla="*/ 711994 h 2845594"/>
                  <a:gd name="connsiteX8" fmla="*/ 4746625 w 4746625"/>
                  <a:gd name="connsiteY8" fmla="*/ 0 h 2845594"/>
                  <a:gd name="connsiteX9" fmla="*/ 355997 w 4746625"/>
                  <a:gd name="connsiteY9" fmla="*/ 1423988 h 2845594"/>
                  <a:gd name="connsiteX10" fmla="*/ 889992 w 4746625"/>
                  <a:gd name="connsiteY10" fmla="*/ 1423988 h 2845594"/>
                  <a:gd name="connsiteX11" fmla="*/ 889992 w 4746625"/>
                  <a:gd name="connsiteY11" fmla="*/ 2017316 h 2845594"/>
                  <a:gd name="connsiteX12" fmla="*/ 355997 w 4746625"/>
                  <a:gd name="connsiteY12" fmla="*/ 2017316 h 2845594"/>
                  <a:gd name="connsiteX13" fmla="*/ 355997 w 4746625"/>
                  <a:gd name="connsiteY13" fmla="*/ 1423988 h 2845594"/>
                  <a:gd name="connsiteX14" fmla="*/ 2313980 w 4746625"/>
                  <a:gd name="connsiteY14" fmla="*/ 1423988 h 2845594"/>
                  <a:gd name="connsiteX15" fmla="*/ 2313980 w 4746625"/>
                  <a:gd name="connsiteY15" fmla="*/ 2017316 h 2845594"/>
                  <a:gd name="connsiteX16" fmla="*/ 1008658 w 4746625"/>
                  <a:gd name="connsiteY16" fmla="*/ 2017316 h 2845594"/>
                  <a:gd name="connsiteX17" fmla="*/ 1008658 w 4746625"/>
                  <a:gd name="connsiteY17" fmla="*/ 1423988 h 2845594"/>
                  <a:gd name="connsiteX18" fmla="*/ 2313980 w 4746625"/>
                  <a:gd name="connsiteY18" fmla="*/ 1423988 h 2845594"/>
                  <a:gd name="connsiteX19" fmla="*/ 3737967 w 4746625"/>
                  <a:gd name="connsiteY19" fmla="*/ 1423988 h 2845594"/>
                  <a:gd name="connsiteX20" fmla="*/ 3737967 w 4746625"/>
                  <a:gd name="connsiteY20" fmla="*/ 2017316 h 2845594"/>
                  <a:gd name="connsiteX21" fmla="*/ 2432645 w 4746625"/>
                  <a:gd name="connsiteY21" fmla="*/ 2017316 h 2845594"/>
                  <a:gd name="connsiteX22" fmla="*/ 2432645 w 4746625"/>
                  <a:gd name="connsiteY22" fmla="*/ 1423988 h 2845594"/>
                  <a:gd name="connsiteX23" fmla="*/ 3737967 w 4746625"/>
                  <a:gd name="connsiteY23" fmla="*/ 1423988 h 2845594"/>
                  <a:gd name="connsiteX24" fmla="*/ 1720652 w 4746625"/>
                  <a:gd name="connsiteY24" fmla="*/ 2729310 h 2845594"/>
                  <a:gd name="connsiteX25" fmla="*/ 1720652 w 4746625"/>
                  <a:gd name="connsiteY25" fmla="*/ 2135981 h 2845594"/>
                  <a:gd name="connsiteX26" fmla="*/ 3025974 w 4746625"/>
                  <a:gd name="connsiteY26" fmla="*/ 2135981 h 2845594"/>
                  <a:gd name="connsiteX27" fmla="*/ 3025974 w 4746625"/>
                  <a:gd name="connsiteY27" fmla="*/ 2729310 h 2845594"/>
                  <a:gd name="connsiteX28" fmla="*/ 1720652 w 4746625"/>
                  <a:gd name="connsiteY28" fmla="*/ 2729310 h 2845594"/>
                  <a:gd name="connsiteX29" fmla="*/ 355997 w 4746625"/>
                  <a:gd name="connsiteY29" fmla="*/ 2135981 h 2845594"/>
                  <a:gd name="connsiteX30" fmla="*/ 1601986 w 4746625"/>
                  <a:gd name="connsiteY30" fmla="*/ 2135981 h 2845594"/>
                  <a:gd name="connsiteX31" fmla="*/ 1601986 w 4746625"/>
                  <a:gd name="connsiteY31" fmla="*/ 2729310 h 2845594"/>
                  <a:gd name="connsiteX32" fmla="*/ 355997 w 4746625"/>
                  <a:gd name="connsiteY32" fmla="*/ 2729310 h 2845594"/>
                  <a:gd name="connsiteX33" fmla="*/ 355997 w 4746625"/>
                  <a:gd name="connsiteY33" fmla="*/ 2135981 h 2845594"/>
                  <a:gd name="connsiteX34" fmla="*/ 3144639 w 4746625"/>
                  <a:gd name="connsiteY34" fmla="*/ 2729310 h 2845594"/>
                  <a:gd name="connsiteX35" fmla="*/ 3144639 w 4746625"/>
                  <a:gd name="connsiteY35" fmla="*/ 2135981 h 2845594"/>
                  <a:gd name="connsiteX36" fmla="*/ 4390628 w 4746625"/>
                  <a:gd name="connsiteY36" fmla="*/ 2135981 h 2845594"/>
                  <a:gd name="connsiteX37" fmla="*/ 4390628 w 4746625"/>
                  <a:gd name="connsiteY37" fmla="*/ 2729310 h 2845594"/>
                  <a:gd name="connsiteX38" fmla="*/ 3144639 w 4746625"/>
                  <a:gd name="connsiteY38" fmla="*/ 2729310 h 2845594"/>
                  <a:gd name="connsiteX39" fmla="*/ 3856633 w 4746625"/>
                  <a:gd name="connsiteY39" fmla="*/ 2017316 h 2845594"/>
                  <a:gd name="connsiteX40" fmla="*/ 3856633 w 4746625"/>
                  <a:gd name="connsiteY40" fmla="*/ 1423988 h 2845594"/>
                  <a:gd name="connsiteX41" fmla="*/ 4390628 w 4746625"/>
                  <a:gd name="connsiteY41" fmla="*/ 1423988 h 2845594"/>
                  <a:gd name="connsiteX42" fmla="*/ 4390628 w 4746625"/>
                  <a:gd name="connsiteY42" fmla="*/ 2017316 h 2845594"/>
                  <a:gd name="connsiteX43" fmla="*/ 3856633 w 4746625"/>
                  <a:gd name="connsiteY43" fmla="*/ 2017316 h 2845594"/>
                  <a:gd name="connsiteX44" fmla="*/ 3144639 w 4746625"/>
                  <a:gd name="connsiteY44" fmla="*/ 1305322 h 2845594"/>
                  <a:gd name="connsiteX45" fmla="*/ 3144639 w 4746625"/>
                  <a:gd name="connsiteY45" fmla="*/ 711994 h 2845594"/>
                  <a:gd name="connsiteX46" fmla="*/ 4390628 w 4746625"/>
                  <a:gd name="connsiteY46" fmla="*/ 711994 h 2845594"/>
                  <a:gd name="connsiteX47" fmla="*/ 4390628 w 4746625"/>
                  <a:gd name="connsiteY47" fmla="*/ 1305322 h 2845594"/>
                  <a:gd name="connsiteX48" fmla="*/ 3144639 w 4746625"/>
                  <a:gd name="connsiteY48" fmla="*/ 1305322 h 2845594"/>
                  <a:gd name="connsiteX49" fmla="*/ 3025974 w 4746625"/>
                  <a:gd name="connsiteY49" fmla="*/ 1305322 h 2845594"/>
                  <a:gd name="connsiteX50" fmla="*/ 1720652 w 4746625"/>
                  <a:gd name="connsiteY50" fmla="*/ 1305322 h 2845594"/>
                  <a:gd name="connsiteX51" fmla="*/ 1720652 w 4746625"/>
                  <a:gd name="connsiteY51" fmla="*/ 711994 h 2845594"/>
                  <a:gd name="connsiteX52" fmla="*/ 3025974 w 4746625"/>
                  <a:gd name="connsiteY52" fmla="*/ 711994 h 2845594"/>
                  <a:gd name="connsiteX53" fmla="*/ 3025974 w 4746625"/>
                  <a:gd name="connsiteY53" fmla="*/ 1305322 h 2845594"/>
                  <a:gd name="connsiteX54" fmla="*/ 1601986 w 4746625"/>
                  <a:gd name="connsiteY54" fmla="*/ 1305322 h 2845594"/>
                  <a:gd name="connsiteX55" fmla="*/ 355997 w 4746625"/>
                  <a:gd name="connsiteY55" fmla="*/ 1305322 h 2845594"/>
                  <a:gd name="connsiteX56" fmla="*/ 355997 w 4746625"/>
                  <a:gd name="connsiteY56" fmla="*/ 711994 h 2845594"/>
                  <a:gd name="connsiteX57" fmla="*/ 1601986 w 4746625"/>
                  <a:gd name="connsiteY57" fmla="*/ 711994 h 2845594"/>
                  <a:gd name="connsiteX58" fmla="*/ 1601986 w 4746625"/>
                  <a:gd name="connsiteY58" fmla="*/ 1305322 h 2845594"/>
                  <a:gd name="connsiteX59" fmla="*/ 118666 w 4746625"/>
                  <a:gd name="connsiteY59" fmla="*/ 593328 h 2845594"/>
                  <a:gd name="connsiteX60" fmla="*/ 118666 w 4746625"/>
                  <a:gd name="connsiteY60" fmla="*/ 118666 h 2845594"/>
                  <a:gd name="connsiteX61" fmla="*/ 4627960 w 4746625"/>
                  <a:gd name="connsiteY61" fmla="*/ 118666 h 2845594"/>
                  <a:gd name="connsiteX62" fmla="*/ 4627960 w 4746625"/>
                  <a:gd name="connsiteY62" fmla="*/ 593328 h 2845594"/>
                  <a:gd name="connsiteX63" fmla="*/ 118666 w 4746625"/>
                  <a:gd name="connsiteY63" fmla="*/ 593328 h 2845594"/>
                  <a:gd name="connsiteX0" fmla="*/ 4746625 w 4746625"/>
                  <a:gd name="connsiteY0" fmla="*/ 0 h 2826544"/>
                  <a:gd name="connsiteX1" fmla="*/ 0 w 4746625"/>
                  <a:gd name="connsiteY1" fmla="*/ 0 h 2826544"/>
                  <a:gd name="connsiteX2" fmla="*/ 0 w 4746625"/>
                  <a:gd name="connsiteY2" fmla="*/ 711994 h 2826544"/>
                  <a:gd name="connsiteX3" fmla="*/ 237331 w 4746625"/>
                  <a:gd name="connsiteY3" fmla="*/ 711994 h 2826544"/>
                  <a:gd name="connsiteX4" fmla="*/ 246856 w 4746625"/>
                  <a:gd name="connsiteY4" fmla="*/ 2826544 h 2826544"/>
                  <a:gd name="connsiteX5" fmla="*/ 4509294 w 4746625"/>
                  <a:gd name="connsiteY5" fmla="*/ 2826544 h 2826544"/>
                  <a:gd name="connsiteX6" fmla="*/ 4509294 w 4746625"/>
                  <a:gd name="connsiteY6" fmla="*/ 711994 h 2826544"/>
                  <a:gd name="connsiteX7" fmla="*/ 4746625 w 4746625"/>
                  <a:gd name="connsiteY7" fmla="*/ 711994 h 2826544"/>
                  <a:gd name="connsiteX8" fmla="*/ 4746625 w 4746625"/>
                  <a:gd name="connsiteY8" fmla="*/ 0 h 2826544"/>
                  <a:gd name="connsiteX9" fmla="*/ 355997 w 4746625"/>
                  <a:gd name="connsiteY9" fmla="*/ 1423988 h 2826544"/>
                  <a:gd name="connsiteX10" fmla="*/ 889992 w 4746625"/>
                  <a:gd name="connsiteY10" fmla="*/ 1423988 h 2826544"/>
                  <a:gd name="connsiteX11" fmla="*/ 889992 w 4746625"/>
                  <a:gd name="connsiteY11" fmla="*/ 2017316 h 2826544"/>
                  <a:gd name="connsiteX12" fmla="*/ 355997 w 4746625"/>
                  <a:gd name="connsiteY12" fmla="*/ 2017316 h 2826544"/>
                  <a:gd name="connsiteX13" fmla="*/ 355997 w 4746625"/>
                  <a:gd name="connsiteY13" fmla="*/ 1423988 h 2826544"/>
                  <a:gd name="connsiteX14" fmla="*/ 2313980 w 4746625"/>
                  <a:gd name="connsiteY14" fmla="*/ 1423988 h 2826544"/>
                  <a:gd name="connsiteX15" fmla="*/ 2313980 w 4746625"/>
                  <a:gd name="connsiteY15" fmla="*/ 2017316 h 2826544"/>
                  <a:gd name="connsiteX16" fmla="*/ 1008658 w 4746625"/>
                  <a:gd name="connsiteY16" fmla="*/ 2017316 h 2826544"/>
                  <a:gd name="connsiteX17" fmla="*/ 1008658 w 4746625"/>
                  <a:gd name="connsiteY17" fmla="*/ 1423988 h 2826544"/>
                  <a:gd name="connsiteX18" fmla="*/ 2313980 w 4746625"/>
                  <a:gd name="connsiteY18" fmla="*/ 1423988 h 2826544"/>
                  <a:gd name="connsiteX19" fmla="*/ 3737967 w 4746625"/>
                  <a:gd name="connsiteY19" fmla="*/ 1423988 h 2826544"/>
                  <a:gd name="connsiteX20" fmla="*/ 3737967 w 4746625"/>
                  <a:gd name="connsiteY20" fmla="*/ 2017316 h 2826544"/>
                  <a:gd name="connsiteX21" fmla="*/ 2432645 w 4746625"/>
                  <a:gd name="connsiteY21" fmla="*/ 2017316 h 2826544"/>
                  <a:gd name="connsiteX22" fmla="*/ 2432645 w 4746625"/>
                  <a:gd name="connsiteY22" fmla="*/ 1423988 h 2826544"/>
                  <a:gd name="connsiteX23" fmla="*/ 3737967 w 4746625"/>
                  <a:gd name="connsiteY23" fmla="*/ 1423988 h 2826544"/>
                  <a:gd name="connsiteX24" fmla="*/ 1720652 w 4746625"/>
                  <a:gd name="connsiteY24" fmla="*/ 2729310 h 2826544"/>
                  <a:gd name="connsiteX25" fmla="*/ 1720652 w 4746625"/>
                  <a:gd name="connsiteY25" fmla="*/ 2135981 h 2826544"/>
                  <a:gd name="connsiteX26" fmla="*/ 3025974 w 4746625"/>
                  <a:gd name="connsiteY26" fmla="*/ 2135981 h 2826544"/>
                  <a:gd name="connsiteX27" fmla="*/ 3025974 w 4746625"/>
                  <a:gd name="connsiteY27" fmla="*/ 2729310 h 2826544"/>
                  <a:gd name="connsiteX28" fmla="*/ 1720652 w 4746625"/>
                  <a:gd name="connsiteY28" fmla="*/ 2729310 h 2826544"/>
                  <a:gd name="connsiteX29" fmla="*/ 355997 w 4746625"/>
                  <a:gd name="connsiteY29" fmla="*/ 2135981 h 2826544"/>
                  <a:gd name="connsiteX30" fmla="*/ 1601986 w 4746625"/>
                  <a:gd name="connsiteY30" fmla="*/ 2135981 h 2826544"/>
                  <a:gd name="connsiteX31" fmla="*/ 1601986 w 4746625"/>
                  <a:gd name="connsiteY31" fmla="*/ 2729310 h 2826544"/>
                  <a:gd name="connsiteX32" fmla="*/ 355997 w 4746625"/>
                  <a:gd name="connsiteY32" fmla="*/ 2729310 h 2826544"/>
                  <a:gd name="connsiteX33" fmla="*/ 355997 w 4746625"/>
                  <a:gd name="connsiteY33" fmla="*/ 2135981 h 2826544"/>
                  <a:gd name="connsiteX34" fmla="*/ 3144639 w 4746625"/>
                  <a:gd name="connsiteY34" fmla="*/ 2729310 h 2826544"/>
                  <a:gd name="connsiteX35" fmla="*/ 3144639 w 4746625"/>
                  <a:gd name="connsiteY35" fmla="*/ 2135981 h 2826544"/>
                  <a:gd name="connsiteX36" fmla="*/ 4390628 w 4746625"/>
                  <a:gd name="connsiteY36" fmla="*/ 2135981 h 2826544"/>
                  <a:gd name="connsiteX37" fmla="*/ 4390628 w 4746625"/>
                  <a:gd name="connsiteY37" fmla="*/ 2729310 h 2826544"/>
                  <a:gd name="connsiteX38" fmla="*/ 3144639 w 4746625"/>
                  <a:gd name="connsiteY38" fmla="*/ 2729310 h 2826544"/>
                  <a:gd name="connsiteX39" fmla="*/ 3856633 w 4746625"/>
                  <a:gd name="connsiteY39" fmla="*/ 2017316 h 2826544"/>
                  <a:gd name="connsiteX40" fmla="*/ 3856633 w 4746625"/>
                  <a:gd name="connsiteY40" fmla="*/ 1423988 h 2826544"/>
                  <a:gd name="connsiteX41" fmla="*/ 4390628 w 4746625"/>
                  <a:gd name="connsiteY41" fmla="*/ 1423988 h 2826544"/>
                  <a:gd name="connsiteX42" fmla="*/ 4390628 w 4746625"/>
                  <a:gd name="connsiteY42" fmla="*/ 2017316 h 2826544"/>
                  <a:gd name="connsiteX43" fmla="*/ 3856633 w 4746625"/>
                  <a:gd name="connsiteY43" fmla="*/ 2017316 h 2826544"/>
                  <a:gd name="connsiteX44" fmla="*/ 3144639 w 4746625"/>
                  <a:gd name="connsiteY44" fmla="*/ 1305322 h 2826544"/>
                  <a:gd name="connsiteX45" fmla="*/ 3144639 w 4746625"/>
                  <a:gd name="connsiteY45" fmla="*/ 711994 h 2826544"/>
                  <a:gd name="connsiteX46" fmla="*/ 4390628 w 4746625"/>
                  <a:gd name="connsiteY46" fmla="*/ 711994 h 2826544"/>
                  <a:gd name="connsiteX47" fmla="*/ 4390628 w 4746625"/>
                  <a:gd name="connsiteY47" fmla="*/ 1305322 h 2826544"/>
                  <a:gd name="connsiteX48" fmla="*/ 3144639 w 4746625"/>
                  <a:gd name="connsiteY48" fmla="*/ 1305322 h 2826544"/>
                  <a:gd name="connsiteX49" fmla="*/ 3025974 w 4746625"/>
                  <a:gd name="connsiteY49" fmla="*/ 1305322 h 2826544"/>
                  <a:gd name="connsiteX50" fmla="*/ 1720652 w 4746625"/>
                  <a:gd name="connsiteY50" fmla="*/ 1305322 h 2826544"/>
                  <a:gd name="connsiteX51" fmla="*/ 1720652 w 4746625"/>
                  <a:gd name="connsiteY51" fmla="*/ 711994 h 2826544"/>
                  <a:gd name="connsiteX52" fmla="*/ 3025974 w 4746625"/>
                  <a:gd name="connsiteY52" fmla="*/ 711994 h 2826544"/>
                  <a:gd name="connsiteX53" fmla="*/ 3025974 w 4746625"/>
                  <a:gd name="connsiteY53" fmla="*/ 1305322 h 2826544"/>
                  <a:gd name="connsiteX54" fmla="*/ 1601986 w 4746625"/>
                  <a:gd name="connsiteY54" fmla="*/ 1305322 h 2826544"/>
                  <a:gd name="connsiteX55" fmla="*/ 355997 w 4746625"/>
                  <a:gd name="connsiteY55" fmla="*/ 1305322 h 2826544"/>
                  <a:gd name="connsiteX56" fmla="*/ 355997 w 4746625"/>
                  <a:gd name="connsiteY56" fmla="*/ 711994 h 2826544"/>
                  <a:gd name="connsiteX57" fmla="*/ 1601986 w 4746625"/>
                  <a:gd name="connsiteY57" fmla="*/ 711994 h 2826544"/>
                  <a:gd name="connsiteX58" fmla="*/ 1601986 w 4746625"/>
                  <a:gd name="connsiteY58" fmla="*/ 1305322 h 2826544"/>
                  <a:gd name="connsiteX59" fmla="*/ 118666 w 4746625"/>
                  <a:gd name="connsiteY59" fmla="*/ 593328 h 2826544"/>
                  <a:gd name="connsiteX60" fmla="*/ 118666 w 4746625"/>
                  <a:gd name="connsiteY60" fmla="*/ 118666 h 2826544"/>
                  <a:gd name="connsiteX61" fmla="*/ 4627960 w 4746625"/>
                  <a:gd name="connsiteY61" fmla="*/ 118666 h 2826544"/>
                  <a:gd name="connsiteX62" fmla="*/ 4627960 w 4746625"/>
                  <a:gd name="connsiteY62" fmla="*/ 593328 h 2826544"/>
                  <a:gd name="connsiteX63" fmla="*/ 118666 w 4746625"/>
                  <a:gd name="connsiteY63" fmla="*/ 593328 h 2826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4746625" h="2826544">
                    <a:moveTo>
                      <a:pt x="4746625" y="0"/>
                    </a:moveTo>
                    <a:lnTo>
                      <a:pt x="0" y="0"/>
                    </a:lnTo>
                    <a:lnTo>
                      <a:pt x="0" y="711994"/>
                    </a:lnTo>
                    <a:lnTo>
                      <a:pt x="237331" y="711994"/>
                    </a:lnTo>
                    <a:lnTo>
                      <a:pt x="246856" y="2826544"/>
                    </a:lnTo>
                    <a:lnTo>
                      <a:pt x="4509294" y="2826544"/>
                    </a:lnTo>
                    <a:lnTo>
                      <a:pt x="4509294" y="711994"/>
                    </a:lnTo>
                    <a:lnTo>
                      <a:pt x="4746625" y="711994"/>
                    </a:lnTo>
                    <a:lnTo>
                      <a:pt x="4746625" y="0"/>
                    </a:lnTo>
                    <a:close/>
                    <a:moveTo>
                      <a:pt x="355997" y="1423988"/>
                    </a:moveTo>
                    <a:lnTo>
                      <a:pt x="889992" y="1423988"/>
                    </a:lnTo>
                    <a:lnTo>
                      <a:pt x="889992" y="2017316"/>
                    </a:lnTo>
                    <a:lnTo>
                      <a:pt x="355997" y="2017316"/>
                    </a:lnTo>
                    <a:lnTo>
                      <a:pt x="355997" y="1423988"/>
                    </a:lnTo>
                    <a:close/>
                    <a:moveTo>
                      <a:pt x="2313980" y="1423988"/>
                    </a:moveTo>
                    <a:lnTo>
                      <a:pt x="2313980" y="2017316"/>
                    </a:lnTo>
                    <a:lnTo>
                      <a:pt x="1008658" y="2017316"/>
                    </a:lnTo>
                    <a:lnTo>
                      <a:pt x="1008658" y="1423988"/>
                    </a:lnTo>
                    <a:lnTo>
                      <a:pt x="2313980" y="1423988"/>
                    </a:lnTo>
                    <a:close/>
                    <a:moveTo>
                      <a:pt x="3737967" y="1423988"/>
                    </a:moveTo>
                    <a:lnTo>
                      <a:pt x="3737967" y="2017316"/>
                    </a:lnTo>
                    <a:lnTo>
                      <a:pt x="2432645" y="2017316"/>
                    </a:lnTo>
                    <a:lnTo>
                      <a:pt x="2432645" y="1423988"/>
                    </a:lnTo>
                    <a:lnTo>
                      <a:pt x="3737967" y="1423988"/>
                    </a:lnTo>
                    <a:close/>
                    <a:moveTo>
                      <a:pt x="1720652" y="2729310"/>
                    </a:moveTo>
                    <a:lnTo>
                      <a:pt x="1720652" y="2135981"/>
                    </a:lnTo>
                    <a:lnTo>
                      <a:pt x="3025974" y="2135981"/>
                    </a:lnTo>
                    <a:lnTo>
                      <a:pt x="3025974" y="2729310"/>
                    </a:lnTo>
                    <a:lnTo>
                      <a:pt x="1720652" y="2729310"/>
                    </a:lnTo>
                    <a:close/>
                    <a:moveTo>
                      <a:pt x="355997" y="2135981"/>
                    </a:moveTo>
                    <a:lnTo>
                      <a:pt x="1601986" y="2135981"/>
                    </a:lnTo>
                    <a:lnTo>
                      <a:pt x="1601986" y="2729310"/>
                    </a:lnTo>
                    <a:lnTo>
                      <a:pt x="355997" y="2729310"/>
                    </a:lnTo>
                    <a:lnTo>
                      <a:pt x="355997" y="2135981"/>
                    </a:lnTo>
                    <a:close/>
                    <a:moveTo>
                      <a:pt x="3144639" y="2729310"/>
                    </a:moveTo>
                    <a:lnTo>
                      <a:pt x="3144639" y="2135981"/>
                    </a:lnTo>
                    <a:lnTo>
                      <a:pt x="4390628" y="2135981"/>
                    </a:lnTo>
                    <a:lnTo>
                      <a:pt x="4390628" y="2729310"/>
                    </a:lnTo>
                    <a:lnTo>
                      <a:pt x="3144639" y="2729310"/>
                    </a:lnTo>
                    <a:close/>
                    <a:moveTo>
                      <a:pt x="3856633" y="2017316"/>
                    </a:moveTo>
                    <a:lnTo>
                      <a:pt x="3856633" y="1423988"/>
                    </a:lnTo>
                    <a:lnTo>
                      <a:pt x="4390628" y="1423988"/>
                    </a:lnTo>
                    <a:lnTo>
                      <a:pt x="4390628" y="2017316"/>
                    </a:lnTo>
                    <a:lnTo>
                      <a:pt x="3856633" y="2017316"/>
                    </a:lnTo>
                    <a:close/>
                    <a:moveTo>
                      <a:pt x="3144639" y="1305322"/>
                    </a:moveTo>
                    <a:lnTo>
                      <a:pt x="3144639" y="711994"/>
                    </a:lnTo>
                    <a:lnTo>
                      <a:pt x="4390628" y="711994"/>
                    </a:lnTo>
                    <a:lnTo>
                      <a:pt x="4390628" y="1305322"/>
                    </a:lnTo>
                    <a:lnTo>
                      <a:pt x="3144639" y="1305322"/>
                    </a:lnTo>
                    <a:close/>
                    <a:moveTo>
                      <a:pt x="3025974" y="1305322"/>
                    </a:moveTo>
                    <a:lnTo>
                      <a:pt x="1720652" y="1305322"/>
                    </a:lnTo>
                    <a:lnTo>
                      <a:pt x="1720652" y="711994"/>
                    </a:lnTo>
                    <a:lnTo>
                      <a:pt x="3025974" y="711994"/>
                    </a:lnTo>
                    <a:lnTo>
                      <a:pt x="3025974" y="1305322"/>
                    </a:lnTo>
                    <a:close/>
                    <a:moveTo>
                      <a:pt x="1601986" y="1305322"/>
                    </a:moveTo>
                    <a:lnTo>
                      <a:pt x="355997" y="1305322"/>
                    </a:lnTo>
                    <a:lnTo>
                      <a:pt x="355997" y="711994"/>
                    </a:lnTo>
                    <a:lnTo>
                      <a:pt x="1601986" y="711994"/>
                    </a:lnTo>
                    <a:lnTo>
                      <a:pt x="1601986" y="1305322"/>
                    </a:lnTo>
                    <a:close/>
                    <a:moveTo>
                      <a:pt x="118666" y="593328"/>
                    </a:moveTo>
                    <a:lnTo>
                      <a:pt x="118666" y="118666"/>
                    </a:lnTo>
                    <a:lnTo>
                      <a:pt x="4627960" y="118666"/>
                    </a:lnTo>
                    <a:lnTo>
                      <a:pt x="4627960" y="593328"/>
                    </a:lnTo>
                    <a:lnTo>
                      <a:pt x="118666" y="593328"/>
                    </a:lnTo>
                    <a:close/>
                  </a:path>
                </a:pathLst>
              </a:custGeom>
              <a:solidFill>
                <a:srgbClr val="000000"/>
              </a:solidFill>
              <a:ln w="593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14BD75C-653F-46AB-8028-13381974D47A}"/>
                  </a:ext>
                </a:extLst>
              </p:cNvPr>
              <p:cNvSpPr txBox="1"/>
              <p:nvPr/>
            </p:nvSpPr>
            <p:spPr>
              <a:xfrm>
                <a:off x="1301413" y="2220690"/>
                <a:ext cx="4518560" cy="46166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2400" dirty="0">
                    <a:solidFill>
                      <a:srgbClr val="0070C0"/>
                    </a:solidFill>
                  </a:rPr>
                  <a:t>Various Barriers Identified</a:t>
                </a:r>
              </a:p>
            </p:txBody>
          </p:sp>
        </p:grpSp>
        <p:sp>
          <p:nvSpPr>
            <p:cNvPr id="20" name="Content Placeholder 1">
              <a:extLst>
                <a:ext uri="{FF2B5EF4-FFF2-40B4-BE49-F238E27FC236}">
                  <a16:creationId xmlns:a16="http://schemas.microsoft.com/office/drawing/2014/main" id="{2917F6D0-9CC2-47C3-87EE-3D1706CC9F39}"/>
                </a:ext>
              </a:extLst>
            </p:cNvPr>
            <p:cNvSpPr txBox="1">
              <a:spLocks/>
            </p:cNvSpPr>
            <p:nvPr/>
          </p:nvSpPr>
          <p:spPr>
            <a:xfrm>
              <a:off x="523758" y="4151699"/>
              <a:ext cx="2671430" cy="251676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800" b="1" kern="1200">
                  <a:solidFill>
                    <a:schemeClr val="tx1"/>
                  </a:solidFill>
                  <a:latin typeface="Arial" charset="0"/>
                  <a:ea typeface="+mn-ea"/>
                  <a:cs typeface="ＭＳ Ｐゴシック"/>
                </a:defRPr>
              </a:lvl1pPr>
              <a:lvl2pPr marL="742950" indent="-28575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2400" b="1" kern="1200">
                  <a:solidFill>
                    <a:schemeClr val="tx1"/>
                  </a:solidFill>
                  <a:latin typeface="Arial" charset="0"/>
                  <a:ea typeface="ＭＳ Ｐゴシック"/>
                  <a:cs typeface="ＭＳ Ｐゴシック"/>
                </a:defRPr>
              </a:lvl2pPr>
              <a:lvl3pPr marL="11430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 b="1" kern="1200">
                  <a:solidFill>
                    <a:schemeClr val="tx1"/>
                  </a:solidFill>
                  <a:latin typeface="Arial" charset="0"/>
                  <a:ea typeface="ＭＳ Ｐゴシック"/>
                  <a:cs typeface="ＭＳ Ｐゴシック"/>
                </a:defRPr>
              </a:lvl3pPr>
              <a:lvl4pPr marL="16002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b="1" kern="1200">
                  <a:solidFill>
                    <a:schemeClr val="tx1"/>
                  </a:solidFill>
                  <a:latin typeface="Arial" charset="0"/>
                  <a:ea typeface="ＭＳ Ｐゴシック"/>
                  <a:cs typeface="ＭＳ Ｐゴシック"/>
                </a:defRPr>
              </a:lvl4pPr>
              <a:lvl5pPr marL="2057400" indent="-228600" algn="l" defTabSz="457200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b="1" kern="1200">
                  <a:solidFill>
                    <a:schemeClr val="tx1"/>
                  </a:solidFill>
                  <a:latin typeface="Arial" charset="0"/>
                  <a:ea typeface="ＭＳ Ｐゴシック"/>
                  <a:cs typeface="ＭＳ Ｐゴシック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charset="0"/>
                <a:buNone/>
              </a:pPr>
              <a:r>
                <a:rPr lang="en-US" sz="1200" dirty="0"/>
                <a:t>Safety and Certification </a:t>
              </a:r>
              <a:endParaRPr lang="en-US" sz="1200" b="0" dirty="0"/>
            </a:p>
            <a:p>
              <a:pPr marL="457200" lvl="1" indent="0">
                <a:buFont typeface="Arial" charset="0"/>
                <a:buNone/>
              </a:pPr>
              <a:r>
                <a:rPr lang="en-US" sz="1100" b="0" dirty="0">
                  <a:latin typeface="+mn-lt"/>
                  <a:ea typeface="ＭＳ Ｐゴシック" charset="-128"/>
                </a:rPr>
                <a:t>Difficulty of certifying safety-critical automation systems</a:t>
              </a:r>
            </a:p>
            <a:p>
              <a:pPr marL="0" indent="0">
                <a:buFont typeface="Arial" charset="0"/>
                <a:buNone/>
              </a:pPr>
              <a:r>
                <a:rPr lang="en-US" sz="1200" dirty="0"/>
                <a:t>Regulations </a:t>
              </a:r>
              <a:endParaRPr lang="en-US" sz="1200" b="0" dirty="0"/>
            </a:p>
            <a:p>
              <a:pPr marL="457200" lvl="1" indent="0">
                <a:buFont typeface="Arial" charset="0"/>
                <a:buNone/>
              </a:pPr>
              <a:r>
                <a:rPr lang="en-US" sz="1100" b="0" dirty="0">
                  <a:latin typeface="+mn-lt"/>
                  <a:ea typeface="ＭＳ Ｐゴシック" charset="-128"/>
                </a:rPr>
                <a:t>Lead time and complexity to implement rulemaking</a:t>
              </a:r>
            </a:p>
            <a:p>
              <a:pPr marL="0" indent="0">
                <a:buFont typeface="Arial" charset="0"/>
                <a:buNone/>
              </a:pPr>
              <a:r>
                <a:rPr lang="en-US" sz="1200" dirty="0"/>
                <a:t>Technology </a:t>
              </a:r>
              <a:endParaRPr lang="en-US" sz="1200" b="0" dirty="0"/>
            </a:p>
            <a:p>
              <a:pPr marL="457200" lvl="1" indent="0">
                <a:buFont typeface="Arial" charset="0"/>
                <a:buNone/>
              </a:pPr>
              <a:r>
                <a:rPr lang="en-US" sz="1100" b="0" dirty="0">
                  <a:latin typeface="+mn-lt"/>
                  <a:ea typeface="ＭＳ Ｐゴシック" charset="-128"/>
                </a:rPr>
                <a:t>Feasibility of enabling technologies and data links</a:t>
              </a:r>
            </a:p>
            <a:p>
              <a:pPr marL="0" indent="0">
                <a:buFont typeface="Arial" charset="0"/>
                <a:buNone/>
              </a:pPr>
              <a:r>
                <a:rPr lang="en-US" sz="1200" dirty="0"/>
                <a:t>Responsibilities </a:t>
              </a:r>
              <a:endParaRPr lang="en-US" sz="1200" b="0" dirty="0"/>
            </a:p>
            <a:p>
              <a:pPr marL="457200" lvl="1" indent="0">
                <a:buFont typeface="Arial" charset="0"/>
                <a:buNone/>
              </a:pPr>
              <a:r>
                <a:rPr lang="en-US" sz="1100" b="0" dirty="0">
                  <a:latin typeface="+mn-lt"/>
                  <a:ea typeface="ＭＳ Ｐゴシック" charset="-128"/>
                </a:rPr>
                <a:t>Uncertainty about operator and controller responsibilities</a:t>
              </a:r>
            </a:p>
            <a:p>
              <a:pPr marL="0" indent="0">
                <a:buFont typeface="Arial" charset="0"/>
                <a:buNone/>
              </a:pPr>
              <a:endParaRPr lang="en-US" sz="1200" dirty="0"/>
            </a:p>
          </p:txBody>
        </p:sp>
      </p:grpSp>
      <p:pic>
        <p:nvPicPr>
          <p:cNvPr id="24" name="Graphic 23" descr="Chevron arrows with solid fill">
            <a:extLst>
              <a:ext uri="{FF2B5EF4-FFF2-40B4-BE49-F238E27FC236}">
                <a16:creationId xmlns:a16="http://schemas.microsoft.com/office/drawing/2014/main" id="{518F8E0E-F872-4091-B9A8-7B7E19956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00244" y="3206765"/>
            <a:ext cx="914400" cy="91440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04AD3ED7-17F1-409F-A441-A0656767282A}"/>
              </a:ext>
            </a:extLst>
          </p:cNvPr>
          <p:cNvGrpSpPr/>
          <p:nvPr/>
        </p:nvGrpSpPr>
        <p:grpSpPr>
          <a:xfrm>
            <a:off x="6649459" y="1181358"/>
            <a:ext cx="5016042" cy="5671471"/>
            <a:chOff x="6744560" y="1181358"/>
            <a:chExt cx="5016042" cy="5671471"/>
          </a:xfrm>
        </p:grpSpPr>
        <p:pic>
          <p:nvPicPr>
            <p:cNvPr id="39" name="Graphic 38" descr="Labor with solid fill">
              <a:extLst>
                <a:ext uri="{FF2B5EF4-FFF2-40B4-BE49-F238E27FC236}">
                  <a16:creationId xmlns:a16="http://schemas.microsoft.com/office/drawing/2014/main" id="{A5B854C3-FF56-4216-A125-51F1D2BD6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44560" y="1181358"/>
              <a:ext cx="580062" cy="580062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4CB2FFA-81B8-4954-9E95-AF095C4C9F0D}"/>
                </a:ext>
              </a:extLst>
            </p:cNvPr>
            <p:cNvSpPr txBox="1"/>
            <p:nvPr/>
          </p:nvSpPr>
          <p:spPr>
            <a:xfrm>
              <a:off x="7267104" y="1199163"/>
              <a:ext cx="39709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70C0"/>
                  </a:solidFill>
                </a:rPr>
                <a:t>Paths Forward / “Chisels”</a:t>
              </a:r>
            </a:p>
          </p:txBody>
        </p:sp>
        <p:pic>
          <p:nvPicPr>
            <p:cNvPr id="41" name="Graphic 40" descr="Labor with solid fill">
              <a:extLst>
                <a:ext uri="{FF2B5EF4-FFF2-40B4-BE49-F238E27FC236}">
                  <a16:creationId xmlns:a16="http://schemas.microsoft.com/office/drawing/2014/main" id="{34872999-213B-4868-8A53-556A80CC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80540" y="1181358"/>
              <a:ext cx="580062" cy="580062"/>
            </a:xfrm>
            <a:prstGeom prst="rect">
              <a:avLst/>
            </a:prstGeom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69C4EA7-FC8B-4A65-B1A0-644A675747DD}"/>
                </a:ext>
              </a:extLst>
            </p:cNvPr>
            <p:cNvGrpSpPr/>
            <p:nvPr/>
          </p:nvGrpSpPr>
          <p:grpSpPr>
            <a:xfrm>
              <a:off x="7240477" y="1991201"/>
              <a:ext cx="4137734" cy="4861628"/>
              <a:chOff x="7368467" y="1806838"/>
              <a:chExt cx="4137734" cy="4861628"/>
            </a:xfrm>
          </p:grpSpPr>
          <p:sp>
            <p:nvSpPr>
              <p:cNvPr id="43" name="Content Placeholder 1">
                <a:extLst>
                  <a:ext uri="{FF2B5EF4-FFF2-40B4-BE49-F238E27FC236}">
                    <a16:creationId xmlns:a16="http://schemas.microsoft.com/office/drawing/2014/main" id="{866783BF-B697-4B09-9D00-470278F5AE5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68467" y="1806838"/>
                <a:ext cx="4137734" cy="4861628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342900" indent="-342900" eaLnBrk="1" hangingPunct="1">
                  <a:spcBef>
                    <a:spcPct val="20000"/>
                  </a:spcBef>
                  <a:buChar char="•"/>
                  <a:defRPr sz="1600">
                    <a:latin typeface="+mn-lt"/>
                    <a:ea typeface="ＭＳ Ｐゴシック" charset="-128"/>
                    <a:cs typeface="ＭＳ Ｐゴシック" charset="-128"/>
                  </a:defRPr>
                </a:lvl1pPr>
                <a:lvl2pPr marL="742950" lvl="1" indent="-285750" eaLnBrk="1" hangingPunct="1">
                  <a:spcBef>
                    <a:spcPct val="20000"/>
                  </a:spcBef>
                  <a:buChar char="–"/>
                  <a:defRPr sz="1400">
                    <a:latin typeface="+mn-lt"/>
                    <a:ea typeface="ＭＳ Ｐゴシック" charset="-128"/>
                  </a:defRPr>
                </a:lvl2pPr>
                <a:lvl3pPr marL="1143000" indent="-228600" eaLnBrk="1" hangingPunct="1">
                  <a:spcBef>
                    <a:spcPct val="20000"/>
                  </a:spcBef>
                  <a:buChar char="•"/>
                  <a:defRPr sz="1800">
                    <a:latin typeface="+mn-lt"/>
                    <a:ea typeface="ＭＳ Ｐゴシック" charset="-128"/>
                  </a:defRPr>
                </a:lvl3pPr>
                <a:lvl4pPr marL="1600200" indent="-228600" eaLnBrk="1" hangingPunct="1">
                  <a:spcBef>
                    <a:spcPct val="20000"/>
                  </a:spcBef>
                  <a:buChar char="–"/>
                  <a:defRPr sz="1800">
                    <a:latin typeface="+mn-lt"/>
                    <a:ea typeface="ＭＳ Ｐゴシック" charset="-128"/>
                  </a:defRPr>
                </a:lvl4pPr>
                <a:lvl5pPr marL="2057400" indent="-228600" eaLnBrk="1" hangingPunct="1">
                  <a:spcBef>
                    <a:spcPct val="20000"/>
                  </a:spcBef>
                  <a:buChar char="»"/>
                  <a:defRPr sz="1800">
                    <a:latin typeface="+mn-lt"/>
                    <a:ea typeface="ＭＳ Ｐゴシック" charset="-128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latin typeface="+mn-lt"/>
                    <a:ea typeface="+mn-ea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latin typeface="+mn-lt"/>
                    <a:ea typeface="+mn-ea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latin typeface="+mn-lt"/>
                    <a:ea typeface="+mn-ea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buNone/>
                </a:pPr>
                <a:r>
                  <a:rPr lang="en-US" dirty="0"/>
                  <a:t>Concept Communication</a:t>
                </a:r>
              </a:p>
              <a:p>
                <a:pPr marL="857250" lvl="2" indent="0">
                  <a:buNone/>
                </a:pPr>
                <a:r>
                  <a:rPr lang="en-US" sz="1200" b="0" dirty="0"/>
                  <a:t>Develop Concept of Use to describe </a:t>
                </a:r>
                <a:br>
                  <a:rPr lang="en-US" sz="1200" b="0" dirty="0"/>
                </a:br>
                <a:r>
                  <a:rPr lang="en-US" sz="1200" b="0" dirty="0"/>
                  <a:t>capabilities and use-cases for DF and </a:t>
                </a:r>
                <a:br>
                  <a:rPr lang="en-US" sz="1200" b="0" dirty="0"/>
                </a:br>
                <a:r>
                  <a:rPr lang="en-US" sz="1200" b="0" dirty="0"/>
                  <a:t>reduce identified uncertainties</a:t>
                </a:r>
              </a:p>
              <a:p>
                <a:pPr marL="457200" lvl="1" indent="0">
                  <a:buNone/>
                </a:pPr>
                <a:endParaRPr lang="en-US" sz="1200" b="0" dirty="0"/>
              </a:p>
              <a:p>
                <a:pPr marL="0" indent="0">
                  <a:buNone/>
                </a:pPr>
                <a:r>
                  <a:rPr lang="en-US" dirty="0"/>
                  <a:t>Stakeholder Engagement </a:t>
                </a:r>
              </a:p>
              <a:p>
                <a:pPr marL="857250" lvl="2" indent="0">
                  <a:buNone/>
                </a:pPr>
                <a:r>
                  <a:rPr lang="en-US" sz="1200" b="0" dirty="0"/>
                  <a:t>Engage with key stakeholders to communicate concept and potential DF policy, especially FAA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Modelling and Simulation</a:t>
                </a:r>
              </a:p>
              <a:p>
                <a:pPr marL="857250" lvl="2" indent="0">
                  <a:buNone/>
                </a:pPr>
                <a:r>
                  <a:rPr lang="en-US" sz="1200" b="0" dirty="0"/>
                  <a:t>Conduct detailed M&amp;S to quantify improvements in safety, security, and efficiency resulting from DF</a:t>
                </a:r>
              </a:p>
              <a:p>
                <a:pPr marL="457200" lvl="1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Technology Demonstration</a:t>
                </a:r>
              </a:p>
              <a:p>
                <a:pPr marL="857250" lvl="2" indent="0">
                  <a:buNone/>
                </a:pPr>
                <a:r>
                  <a:rPr lang="en-US" sz="1200" b="0" dirty="0"/>
                  <a:t>Define and conduct real-world demonstrations of DF capabilities including vehicle-to-vehicle datalinks</a:t>
                </a:r>
              </a:p>
              <a:p>
                <a:pPr marL="457200" lvl="1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  <p:pic>
            <p:nvPicPr>
              <p:cNvPr id="44" name="Graphic 43" descr="Quill with solid fill">
                <a:extLst>
                  <a:ext uri="{FF2B5EF4-FFF2-40B4-BE49-F238E27FC236}">
                    <a16:creationId xmlns:a16="http://schemas.microsoft.com/office/drawing/2014/main" id="{E238868D-E8A6-470F-93DF-C830D0137C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631900" y="2167104"/>
                <a:ext cx="476186" cy="476186"/>
              </a:xfrm>
              <a:prstGeom prst="rect">
                <a:avLst/>
              </a:prstGeom>
            </p:spPr>
          </p:pic>
          <p:pic>
            <p:nvPicPr>
              <p:cNvPr id="45" name="Graphic 44" descr="Internet with solid fill">
                <a:extLst>
                  <a:ext uri="{FF2B5EF4-FFF2-40B4-BE49-F238E27FC236}">
                    <a16:creationId xmlns:a16="http://schemas.microsoft.com/office/drawing/2014/main" id="{92E094BD-A223-46A3-89A6-91AD6FDEF2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544972" y="4385311"/>
                <a:ext cx="650042" cy="650042"/>
              </a:xfrm>
              <a:prstGeom prst="rect">
                <a:avLst/>
              </a:prstGeom>
            </p:spPr>
          </p:pic>
          <p:pic>
            <p:nvPicPr>
              <p:cNvPr id="46" name="Graphic 45" descr="Take Off with solid fill">
                <a:extLst>
                  <a:ext uri="{FF2B5EF4-FFF2-40B4-BE49-F238E27FC236}">
                    <a16:creationId xmlns:a16="http://schemas.microsoft.com/office/drawing/2014/main" id="{3AE51699-6493-4AD3-A2AF-DC0FA65762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7544972" y="5510199"/>
                <a:ext cx="650042" cy="650042"/>
              </a:xfrm>
              <a:prstGeom prst="rect">
                <a:avLst/>
              </a:prstGeom>
            </p:spPr>
          </p:pic>
          <p:pic>
            <p:nvPicPr>
              <p:cNvPr id="47" name="Graphic 46" descr="Users with solid fill">
                <a:extLst>
                  <a:ext uri="{FF2B5EF4-FFF2-40B4-BE49-F238E27FC236}">
                    <a16:creationId xmlns:a16="http://schemas.microsoft.com/office/drawing/2014/main" id="{87F1B211-DC3E-4814-A0F8-77AD8358B8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544972" y="3192610"/>
                <a:ext cx="650042" cy="65004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0387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3559E6E7-7A17-4209-A983-2F318E29C7B2}"/>
              </a:ext>
            </a:extLst>
          </p:cNvPr>
          <p:cNvGrpSpPr/>
          <p:nvPr/>
        </p:nvGrpSpPr>
        <p:grpSpPr>
          <a:xfrm>
            <a:off x="687298" y="1182726"/>
            <a:ext cx="11097928" cy="5165976"/>
            <a:chOff x="687298" y="982701"/>
            <a:chExt cx="11097928" cy="516597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5DE3799-3CCD-4C05-820D-772E1AD0746A}"/>
                </a:ext>
              </a:extLst>
            </p:cNvPr>
            <p:cNvSpPr/>
            <p:nvPr/>
          </p:nvSpPr>
          <p:spPr bwMode="auto">
            <a:xfrm>
              <a:off x="9793608" y="982701"/>
              <a:ext cx="1847438" cy="4208423"/>
            </a:xfrm>
            <a:custGeom>
              <a:avLst/>
              <a:gdLst>
                <a:gd name="connsiteX0" fmla="*/ 0 w 1773298"/>
                <a:gd name="connsiteY0" fmla="*/ 0 h 3664726"/>
                <a:gd name="connsiteX1" fmla="*/ 1773298 w 1773298"/>
                <a:gd name="connsiteY1" fmla="*/ 0 h 3664726"/>
                <a:gd name="connsiteX2" fmla="*/ 1773298 w 1773298"/>
                <a:gd name="connsiteY2" fmla="*/ 3664726 h 3664726"/>
                <a:gd name="connsiteX3" fmla="*/ 0 w 1773298"/>
                <a:gd name="connsiteY3" fmla="*/ 3664726 h 3664726"/>
                <a:gd name="connsiteX4" fmla="*/ 0 w 1773298"/>
                <a:gd name="connsiteY4" fmla="*/ 0 h 3664726"/>
                <a:gd name="connsiteX0" fmla="*/ 0 w 1773298"/>
                <a:gd name="connsiteY0" fmla="*/ 0 h 3664726"/>
                <a:gd name="connsiteX1" fmla="*/ 1773298 w 1773298"/>
                <a:gd name="connsiteY1" fmla="*/ 0 h 3664726"/>
                <a:gd name="connsiteX2" fmla="*/ 1763392 w 1773298"/>
                <a:gd name="connsiteY2" fmla="*/ 1851801 h 3664726"/>
                <a:gd name="connsiteX3" fmla="*/ 1773298 w 1773298"/>
                <a:gd name="connsiteY3" fmla="*/ 3664726 h 3664726"/>
                <a:gd name="connsiteX4" fmla="*/ 0 w 1773298"/>
                <a:gd name="connsiteY4" fmla="*/ 3664726 h 3664726"/>
                <a:gd name="connsiteX5" fmla="*/ 0 w 1773298"/>
                <a:gd name="connsiteY5" fmla="*/ 0 h 3664726"/>
                <a:gd name="connsiteX0" fmla="*/ 0 w 2051258"/>
                <a:gd name="connsiteY0" fmla="*/ 0 h 3664726"/>
                <a:gd name="connsiteX1" fmla="*/ 1773298 w 2051258"/>
                <a:gd name="connsiteY1" fmla="*/ 0 h 3664726"/>
                <a:gd name="connsiteX2" fmla="*/ 2051258 w 2051258"/>
                <a:gd name="connsiteY2" fmla="*/ 1843334 h 3664726"/>
                <a:gd name="connsiteX3" fmla="*/ 1773298 w 2051258"/>
                <a:gd name="connsiteY3" fmla="*/ 3664726 h 3664726"/>
                <a:gd name="connsiteX4" fmla="*/ 0 w 2051258"/>
                <a:gd name="connsiteY4" fmla="*/ 3664726 h 3664726"/>
                <a:gd name="connsiteX5" fmla="*/ 0 w 2051258"/>
                <a:gd name="connsiteY5" fmla="*/ 0 h 3664726"/>
                <a:gd name="connsiteX0" fmla="*/ 0 w 1773298"/>
                <a:gd name="connsiteY0" fmla="*/ 0 h 3664726"/>
                <a:gd name="connsiteX1" fmla="*/ 1773298 w 1773298"/>
                <a:gd name="connsiteY1" fmla="*/ 0 h 3664726"/>
                <a:gd name="connsiteX2" fmla="*/ 1773298 w 1773298"/>
                <a:gd name="connsiteY2" fmla="*/ 3664726 h 3664726"/>
                <a:gd name="connsiteX3" fmla="*/ 0 w 1773298"/>
                <a:gd name="connsiteY3" fmla="*/ 3664726 h 3664726"/>
                <a:gd name="connsiteX4" fmla="*/ 0 w 1773298"/>
                <a:gd name="connsiteY4" fmla="*/ 0 h 3664726"/>
                <a:gd name="connsiteX0" fmla="*/ 0 w 1773298"/>
                <a:gd name="connsiteY0" fmla="*/ 0 h 3664726"/>
                <a:gd name="connsiteX1" fmla="*/ 1773298 w 1773298"/>
                <a:gd name="connsiteY1" fmla="*/ 0 h 3664726"/>
                <a:gd name="connsiteX2" fmla="*/ 1253533 w 1773298"/>
                <a:gd name="connsiteY2" fmla="*/ 3664726 h 3664726"/>
                <a:gd name="connsiteX3" fmla="*/ 0 w 1773298"/>
                <a:gd name="connsiteY3" fmla="*/ 3664726 h 3664726"/>
                <a:gd name="connsiteX4" fmla="*/ 0 w 1773298"/>
                <a:gd name="connsiteY4" fmla="*/ 0 h 3664726"/>
                <a:gd name="connsiteX0" fmla="*/ 0 w 1847438"/>
                <a:gd name="connsiteY0" fmla="*/ 543697 h 4208423"/>
                <a:gd name="connsiteX1" fmla="*/ 1847438 w 1847438"/>
                <a:gd name="connsiteY1" fmla="*/ 0 h 4208423"/>
                <a:gd name="connsiteX2" fmla="*/ 1253533 w 1847438"/>
                <a:gd name="connsiteY2" fmla="*/ 4208423 h 4208423"/>
                <a:gd name="connsiteX3" fmla="*/ 0 w 1847438"/>
                <a:gd name="connsiteY3" fmla="*/ 4208423 h 4208423"/>
                <a:gd name="connsiteX4" fmla="*/ 0 w 1847438"/>
                <a:gd name="connsiteY4" fmla="*/ 543697 h 420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7438" h="4208423">
                  <a:moveTo>
                    <a:pt x="0" y="543697"/>
                  </a:moveTo>
                  <a:lnTo>
                    <a:pt x="1847438" y="0"/>
                  </a:lnTo>
                  <a:lnTo>
                    <a:pt x="1253533" y="4208423"/>
                  </a:lnTo>
                  <a:lnTo>
                    <a:pt x="0" y="4208423"/>
                  </a:lnTo>
                  <a:lnTo>
                    <a:pt x="0" y="543697"/>
                  </a:lnTo>
                  <a:close/>
                </a:path>
              </a:pathLst>
            </a:custGeom>
            <a:solidFill>
              <a:srgbClr val="00B050"/>
            </a:soli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</a:pPr>
              <a:endParaRPr kumimoji="0" lang="en-US" sz="105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EEC0510-E056-467D-B2C6-8EBE80C0B900}"/>
                </a:ext>
              </a:extLst>
            </p:cNvPr>
            <p:cNvSpPr/>
            <p:nvPr/>
          </p:nvSpPr>
          <p:spPr bwMode="auto">
            <a:xfrm>
              <a:off x="3373388" y="2390774"/>
              <a:ext cx="6418312" cy="2797770"/>
            </a:xfrm>
            <a:custGeom>
              <a:avLst/>
              <a:gdLst>
                <a:gd name="connsiteX0" fmla="*/ 0 w 6477000"/>
                <a:gd name="connsiteY0" fmla="*/ 2771775 h 2800350"/>
                <a:gd name="connsiteX1" fmla="*/ 6477000 w 6477000"/>
                <a:gd name="connsiteY1" fmla="*/ 0 h 2800350"/>
                <a:gd name="connsiteX2" fmla="*/ 6477000 w 6477000"/>
                <a:gd name="connsiteY2" fmla="*/ 2800350 h 2800350"/>
                <a:gd name="connsiteX3" fmla="*/ 0 w 6477000"/>
                <a:gd name="connsiteY3" fmla="*/ 2771775 h 2800350"/>
                <a:gd name="connsiteX0" fmla="*/ 0 w 6486525"/>
                <a:gd name="connsiteY0" fmla="*/ 2809875 h 2809875"/>
                <a:gd name="connsiteX1" fmla="*/ 6486525 w 6486525"/>
                <a:gd name="connsiteY1" fmla="*/ 0 h 2809875"/>
                <a:gd name="connsiteX2" fmla="*/ 6486525 w 6486525"/>
                <a:gd name="connsiteY2" fmla="*/ 2800350 h 2809875"/>
                <a:gd name="connsiteX3" fmla="*/ 0 w 6486525"/>
                <a:gd name="connsiteY3" fmla="*/ 2809875 h 2809875"/>
                <a:gd name="connsiteX0" fmla="*/ 0 w 6842125"/>
                <a:gd name="connsiteY0" fmla="*/ 2843741 h 2843741"/>
                <a:gd name="connsiteX1" fmla="*/ 6842125 w 6842125"/>
                <a:gd name="connsiteY1" fmla="*/ 0 h 2843741"/>
                <a:gd name="connsiteX2" fmla="*/ 6842125 w 6842125"/>
                <a:gd name="connsiteY2" fmla="*/ 2800350 h 2843741"/>
                <a:gd name="connsiteX3" fmla="*/ 0 w 6842125"/>
                <a:gd name="connsiteY3" fmla="*/ 2843741 h 2843741"/>
                <a:gd name="connsiteX0" fmla="*/ 0 w 6801485"/>
                <a:gd name="connsiteY0" fmla="*/ 2798021 h 2800350"/>
                <a:gd name="connsiteX1" fmla="*/ 6801485 w 6801485"/>
                <a:gd name="connsiteY1" fmla="*/ 0 h 2800350"/>
                <a:gd name="connsiteX2" fmla="*/ 6801485 w 6801485"/>
                <a:gd name="connsiteY2" fmla="*/ 2800350 h 2800350"/>
                <a:gd name="connsiteX3" fmla="*/ 0 w 6801485"/>
                <a:gd name="connsiteY3" fmla="*/ 2798021 h 2800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01485" h="2800350">
                  <a:moveTo>
                    <a:pt x="0" y="2798021"/>
                  </a:moveTo>
                  <a:lnTo>
                    <a:pt x="6801485" y="0"/>
                  </a:lnTo>
                  <a:lnTo>
                    <a:pt x="6801485" y="2800350"/>
                  </a:lnTo>
                  <a:lnTo>
                    <a:pt x="0" y="2798021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7000">
                  <a:schemeClr val="accent4">
                    <a:lumMod val="60000"/>
                    <a:lumOff val="40000"/>
                  </a:schemeClr>
                </a:gs>
                <a:gs pos="100000">
                  <a:srgbClr val="FFC000"/>
                </a:gs>
              </a:gsLst>
              <a:lin ang="0" scaled="1"/>
            </a:gra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</a:pPr>
              <a:endParaRPr kumimoji="0" lang="en-US" sz="105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755D059-E72F-45C8-BEBC-EC968EE686DD}"/>
                </a:ext>
              </a:extLst>
            </p:cNvPr>
            <p:cNvSpPr/>
            <p:nvPr/>
          </p:nvSpPr>
          <p:spPr bwMode="auto">
            <a:xfrm>
              <a:off x="2089061" y="1924494"/>
              <a:ext cx="7714158" cy="3289123"/>
            </a:xfrm>
            <a:custGeom>
              <a:avLst/>
              <a:gdLst>
                <a:gd name="connsiteX0" fmla="*/ 0 w 7719238"/>
                <a:gd name="connsiteY0" fmla="*/ 3232298 h 3253563"/>
                <a:gd name="connsiteX1" fmla="*/ 2413591 w 7719238"/>
                <a:gd name="connsiteY1" fmla="*/ 1424763 h 3253563"/>
                <a:gd name="connsiteX2" fmla="*/ 7719238 w 7719238"/>
                <a:gd name="connsiteY2" fmla="*/ 0 h 3253563"/>
                <a:gd name="connsiteX3" fmla="*/ 7719238 w 7719238"/>
                <a:gd name="connsiteY3" fmla="*/ 542260 h 3253563"/>
                <a:gd name="connsiteX4" fmla="*/ 1233377 w 7719238"/>
                <a:gd name="connsiteY4" fmla="*/ 3253563 h 3253563"/>
                <a:gd name="connsiteX5" fmla="*/ 0 w 7719238"/>
                <a:gd name="connsiteY5" fmla="*/ 3232298 h 3253563"/>
                <a:gd name="connsiteX0" fmla="*/ 0 w 7714158"/>
                <a:gd name="connsiteY0" fmla="*/ 3293258 h 3293258"/>
                <a:gd name="connsiteX1" fmla="*/ 2408511 w 7714158"/>
                <a:gd name="connsiteY1" fmla="*/ 1424763 h 3293258"/>
                <a:gd name="connsiteX2" fmla="*/ 7714158 w 7714158"/>
                <a:gd name="connsiteY2" fmla="*/ 0 h 3293258"/>
                <a:gd name="connsiteX3" fmla="*/ 7714158 w 7714158"/>
                <a:gd name="connsiteY3" fmla="*/ 542260 h 3293258"/>
                <a:gd name="connsiteX4" fmla="*/ 1228297 w 7714158"/>
                <a:gd name="connsiteY4" fmla="*/ 3253563 h 3293258"/>
                <a:gd name="connsiteX5" fmla="*/ 0 w 7714158"/>
                <a:gd name="connsiteY5" fmla="*/ 3293258 h 3293258"/>
                <a:gd name="connsiteX0" fmla="*/ 0 w 7714158"/>
                <a:gd name="connsiteY0" fmla="*/ 3278018 h 3278018"/>
                <a:gd name="connsiteX1" fmla="*/ 2408511 w 7714158"/>
                <a:gd name="connsiteY1" fmla="*/ 1424763 h 3278018"/>
                <a:gd name="connsiteX2" fmla="*/ 7714158 w 7714158"/>
                <a:gd name="connsiteY2" fmla="*/ 0 h 3278018"/>
                <a:gd name="connsiteX3" fmla="*/ 7714158 w 7714158"/>
                <a:gd name="connsiteY3" fmla="*/ 542260 h 3278018"/>
                <a:gd name="connsiteX4" fmla="*/ 1228297 w 7714158"/>
                <a:gd name="connsiteY4" fmla="*/ 3253563 h 3278018"/>
                <a:gd name="connsiteX5" fmla="*/ 0 w 7714158"/>
                <a:gd name="connsiteY5" fmla="*/ 3278018 h 3278018"/>
                <a:gd name="connsiteX0" fmla="*/ 0 w 7714158"/>
                <a:gd name="connsiteY0" fmla="*/ 3278018 h 3289123"/>
                <a:gd name="connsiteX1" fmla="*/ 2408511 w 7714158"/>
                <a:gd name="connsiteY1" fmla="*/ 1424763 h 3289123"/>
                <a:gd name="connsiteX2" fmla="*/ 7714158 w 7714158"/>
                <a:gd name="connsiteY2" fmla="*/ 0 h 3289123"/>
                <a:gd name="connsiteX3" fmla="*/ 7714158 w 7714158"/>
                <a:gd name="connsiteY3" fmla="*/ 542260 h 3289123"/>
                <a:gd name="connsiteX4" fmla="*/ 1187657 w 7714158"/>
                <a:gd name="connsiteY4" fmla="*/ 3289123 h 3289123"/>
                <a:gd name="connsiteX5" fmla="*/ 0 w 7714158"/>
                <a:gd name="connsiteY5" fmla="*/ 3278018 h 3289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14158" h="3289123">
                  <a:moveTo>
                    <a:pt x="0" y="3278018"/>
                  </a:moveTo>
                  <a:lnTo>
                    <a:pt x="2408511" y="1424763"/>
                  </a:lnTo>
                  <a:lnTo>
                    <a:pt x="7714158" y="0"/>
                  </a:lnTo>
                  <a:lnTo>
                    <a:pt x="7714158" y="542260"/>
                  </a:lnTo>
                  <a:lnTo>
                    <a:pt x="1187657" y="3289123"/>
                  </a:lnTo>
                  <a:lnTo>
                    <a:pt x="0" y="3278018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7000">
                  <a:schemeClr val="bg1">
                    <a:lumMod val="95000"/>
                  </a:schemeClr>
                </a:gs>
                <a:gs pos="27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0" scaled="1"/>
            </a:gra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</a:pPr>
              <a:endParaRPr kumimoji="0" lang="en-US" sz="105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EA846932-7689-4965-80D3-8690FBB3C9CC}"/>
                </a:ext>
              </a:extLst>
            </p:cNvPr>
            <p:cNvSpPr/>
            <p:nvPr/>
          </p:nvSpPr>
          <p:spPr bwMode="auto">
            <a:xfrm>
              <a:off x="2089061" y="5842535"/>
              <a:ext cx="1733032" cy="306142"/>
            </a:xfrm>
            <a:prstGeom prst="homePlate">
              <a:avLst/>
            </a:prstGeom>
            <a:solidFill>
              <a:schemeClr val="accent5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Rulemaking</a:t>
              </a:r>
            </a:p>
          </p:txBody>
        </p:sp>
        <p:sp>
          <p:nvSpPr>
            <p:cNvPr id="71" name="Arrow: Chevron 70">
              <a:extLst>
                <a:ext uri="{FF2B5EF4-FFF2-40B4-BE49-F238E27FC236}">
                  <a16:creationId xmlns:a16="http://schemas.microsoft.com/office/drawing/2014/main" id="{4DB74D02-6D6C-4A3A-BC5E-FD2333C8612A}"/>
                </a:ext>
              </a:extLst>
            </p:cNvPr>
            <p:cNvSpPr/>
            <p:nvPr/>
          </p:nvSpPr>
          <p:spPr bwMode="auto">
            <a:xfrm>
              <a:off x="4035001" y="5840685"/>
              <a:ext cx="1733032" cy="306142"/>
            </a:xfrm>
            <a:prstGeom prst="chevron">
              <a:avLst/>
            </a:prstGeom>
            <a:solidFill>
              <a:schemeClr val="bg2">
                <a:lumMod val="75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Standards</a:t>
              </a:r>
            </a:p>
          </p:txBody>
        </p:sp>
        <p:sp>
          <p:nvSpPr>
            <p:cNvPr id="72" name="Arrow: Chevron 71">
              <a:extLst>
                <a:ext uri="{FF2B5EF4-FFF2-40B4-BE49-F238E27FC236}">
                  <a16:creationId xmlns:a16="http://schemas.microsoft.com/office/drawing/2014/main" id="{6635CEAE-A6FB-4407-9F78-5A2B7BCD43FF}"/>
                </a:ext>
              </a:extLst>
            </p:cNvPr>
            <p:cNvSpPr/>
            <p:nvPr/>
          </p:nvSpPr>
          <p:spPr bwMode="auto">
            <a:xfrm>
              <a:off x="5980941" y="5840685"/>
              <a:ext cx="1733032" cy="306142"/>
            </a:xfrm>
            <a:prstGeom prst="chevron">
              <a:avLst/>
            </a:prstGeom>
            <a:solidFill>
              <a:srgbClr val="FFC000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Momentum</a:t>
              </a:r>
            </a:p>
          </p:txBody>
        </p:sp>
        <p:sp>
          <p:nvSpPr>
            <p:cNvPr id="73" name="Arrow: Chevron 72">
              <a:extLst>
                <a:ext uri="{FF2B5EF4-FFF2-40B4-BE49-F238E27FC236}">
                  <a16:creationId xmlns:a16="http://schemas.microsoft.com/office/drawing/2014/main" id="{6740E029-4E64-485F-B43B-D86250E38E6E}"/>
                </a:ext>
              </a:extLst>
            </p:cNvPr>
            <p:cNvSpPr/>
            <p:nvPr/>
          </p:nvSpPr>
          <p:spPr bwMode="auto">
            <a:xfrm>
              <a:off x="7926880" y="5840685"/>
              <a:ext cx="1733032" cy="306142"/>
            </a:xfrm>
            <a:prstGeom prst="chevron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Digital Flight</a:t>
              </a: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EC545C9-C054-4DFE-8F54-04618C0CB373}"/>
                </a:ext>
              </a:extLst>
            </p:cNvPr>
            <p:cNvSpPr/>
            <p:nvPr/>
          </p:nvSpPr>
          <p:spPr bwMode="auto">
            <a:xfrm>
              <a:off x="714064" y="1520474"/>
              <a:ext cx="9070949" cy="3690126"/>
            </a:xfrm>
            <a:custGeom>
              <a:avLst/>
              <a:gdLst>
                <a:gd name="connsiteX0" fmla="*/ 0 w 9058275"/>
                <a:gd name="connsiteY0" fmla="*/ 3657600 h 3657600"/>
                <a:gd name="connsiteX1" fmla="*/ 2552700 w 9058275"/>
                <a:gd name="connsiteY1" fmla="*/ 3657600 h 3657600"/>
                <a:gd name="connsiteX2" fmla="*/ 9058275 w 9058275"/>
                <a:gd name="connsiteY2" fmla="*/ 866775 h 3657600"/>
                <a:gd name="connsiteX3" fmla="*/ 9058275 w 9058275"/>
                <a:gd name="connsiteY3" fmla="*/ 0 h 3657600"/>
                <a:gd name="connsiteX4" fmla="*/ 3209925 w 9058275"/>
                <a:gd name="connsiteY4" fmla="*/ 0 h 3657600"/>
                <a:gd name="connsiteX5" fmla="*/ 38100 w 9058275"/>
                <a:gd name="connsiteY5" fmla="*/ 3171825 h 3657600"/>
                <a:gd name="connsiteX6" fmla="*/ 0 w 9058275"/>
                <a:gd name="connsiteY6" fmla="*/ 3657600 h 3657600"/>
                <a:gd name="connsiteX0" fmla="*/ 0 w 9058275"/>
                <a:gd name="connsiteY0" fmla="*/ 3657600 h 3657600"/>
                <a:gd name="connsiteX1" fmla="*/ 2552700 w 9058275"/>
                <a:gd name="connsiteY1" fmla="*/ 3657600 h 3657600"/>
                <a:gd name="connsiteX2" fmla="*/ 9058275 w 9058275"/>
                <a:gd name="connsiteY2" fmla="*/ 866775 h 3657600"/>
                <a:gd name="connsiteX3" fmla="*/ 9058275 w 9058275"/>
                <a:gd name="connsiteY3" fmla="*/ 0 h 3657600"/>
                <a:gd name="connsiteX4" fmla="*/ 3238445 w 9058275"/>
                <a:gd name="connsiteY4" fmla="*/ 323220 h 3657600"/>
                <a:gd name="connsiteX5" fmla="*/ 38100 w 9058275"/>
                <a:gd name="connsiteY5" fmla="*/ 3171825 h 3657600"/>
                <a:gd name="connsiteX6" fmla="*/ 0 w 9058275"/>
                <a:gd name="connsiteY6" fmla="*/ 3657600 h 3657600"/>
                <a:gd name="connsiteX0" fmla="*/ 0 w 9058275"/>
                <a:gd name="connsiteY0" fmla="*/ 3657600 h 3657600"/>
                <a:gd name="connsiteX1" fmla="*/ 2552700 w 9058275"/>
                <a:gd name="connsiteY1" fmla="*/ 3657600 h 3657600"/>
                <a:gd name="connsiteX2" fmla="*/ 9049824 w 9058275"/>
                <a:gd name="connsiteY2" fmla="*/ 368214 h 3657600"/>
                <a:gd name="connsiteX3" fmla="*/ 9058275 w 9058275"/>
                <a:gd name="connsiteY3" fmla="*/ 0 h 3657600"/>
                <a:gd name="connsiteX4" fmla="*/ 3238445 w 9058275"/>
                <a:gd name="connsiteY4" fmla="*/ 323220 h 3657600"/>
                <a:gd name="connsiteX5" fmla="*/ 38100 w 9058275"/>
                <a:gd name="connsiteY5" fmla="*/ 3171825 h 3657600"/>
                <a:gd name="connsiteX6" fmla="*/ 0 w 9058275"/>
                <a:gd name="connsiteY6" fmla="*/ 3657600 h 3657600"/>
                <a:gd name="connsiteX0" fmla="*/ 0 w 9058275"/>
                <a:gd name="connsiteY0" fmla="*/ 3657600 h 3657600"/>
                <a:gd name="connsiteX1" fmla="*/ 3820230 w 9058275"/>
                <a:gd name="connsiteY1" fmla="*/ 1832356 h 3657600"/>
                <a:gd name="connsiteX2" fmla="*/ 9049824 w 9058275"/>
                <a:gd name="connsiteY2" fmla="*/ 368214 h 3657600"/>
                <a:gd name="connsiteX3" fmla="*/ 9058275 w 9058275"/>
                <a:gd name="connsiteY3" fmla="*/ 0 h 3657600"/>
                <a:gd name="connsiteX4" fmla="*/ 3238445 w 9058275"/>
                <a:gd name="connsiteY4" fmla="*/ 323220 h 3657600"/>
                <a:gd name="connsiteX5" fmla="*/ 38100 w 9058275"/>
                <a:gd name="connsiteY5" fmla="*/ 3171825 h 3657600"/>
                <a:gd name="connsiteX6" fmla="*/ 0 w 9058275"/>
                <a:gd name="connsiteY6" fmla="*/ 3657600 h 3657600"/>
                <a:gd name="connsiteX0" fmla="*/ 0 w 9058275"/>
                <a:gd name="connsiteY0" fmla="*/ 3657600 h 3657600"/>
                <a:gd name="connsiteX1" fmla="*/ 2868501 w 9058275"/>
                <a:gd name="connsiteY1" fmla="*/ 2304511 h 3657600"/>
                <a:gd name="connsiteX2" fmla="*/ 3820230 w 9058275"/>
                <a:gd name="connsiteY2" fmla="*/ 1832356 h 3657600"/>
                <a:gd name="connsiteX3" fmla="*/ 9049824 w 9058275"/>
                <a:gd name="connsiteY3" fmla="*/ 368214 h 3657600"/>
                <a:gd name="connsiteX4" fmla="*/ 9058275 w 9058275"/>
                <a:gd name="connsiteY4" fmla="*/ 0 h 3657600"/>
                <a:gd name="connsiteX5" fmla="*/ 3238445 w 9058275"/>
                <a:gd name="connsiteY5" fmla="*/ 323220 h 3657600"/>
                <a:gd name="connsiteX6" fmla="*/ 38100 w 9058275"/>
                <a:gd name="connsiteY6" fmla="*/ 3171825 h 3657600"/>
                <a:gd name="connsiteX7" fmla="*/ 0 w 9058275"/>
                <a:gd name="connsiteY7" fmla="*/ 3657600 h 3657600"/>
                <a:gd name="connsiteX0" fmla="*/ 0 w 9058275"/>
                <a:gd name="connsiteY0" fmla="*/ 3657600 h 3673444"/>
                <a:gd name="connsiteX1" fmla="*/ 1347465 w 9058275"/>
                <a:gd name="connsiteY1" fmla="*/ 3673444 h 3673444"/>
                <a:gd name="connsiteX2" fmla="*/ 3820230 w 9058275"/>
                <a:gd name="connsiteY2" fmla="*/ 1832356 h 3673444"/>
                <a:gd name="connsiteX3" fmla="*/ 9049824 w 9058275"/>
                <a:gd name="connsiteY3" fmla="*/ 368214 h 3673444"/>
                <a:gd name="connsiteX4" fmla="*/ 9058275 w 9058275"/>
                <a:gd name="connsiteY4" fmla="*/ 0 h 3673444"/>
                <a:gd name="connsiteX5" fmla="*/ 3238445 w 9058275"/>
                <a:gd name="connsiteY5" fmla="*/ 323220 h 3673444"/>
                <a:gd name="connsiteX6" fmla="*/ 38100 w 9058275"/>
                <a:gd name="connsiteY6" fmla="*/ 3171825 h 3673444"/>
                <a:gd name="connsiteX7" fmla="*/ 0 w 9058275"/>
                <a:gd name="connsiteY7" fmla="*/ 3657600 h 3673444"/>
                <a:gd name="connsiteX0" fmla="*/ 0 w 9058275"/>
                <a:gd name="connsiteY0" fmla="*/ 3657600 h 3673444"/>
                <a:gd name="connsiteX1" fmla="*/ 1347465 w 9058275"/>
                <a:gd name="connsiteY1" fmla="*/ 3673444 h 3673444"/>
                <a:gd name="connsiteX2" fmla="*/ 3820230 w 9058275"/>
                <a:gd name="connsiteY2" fmla="*/ 1832356 h 3673444"/>
                <a:gd name="connsiteX3" fmla="*/ 9014334 w 9058275"/>
                <a:gd name="connsiteY3" fmla="*/ 423985 h 3673444"/>
                <a:gd name="connsiteX4" fmla="*/ 9058275 w 9058275"/>
                <a:gd name="connsiteY4" fmla="*/ 0 h 3673444"/>
                <a:gd name="connsiteX5" fmla="*/ 3238445 w 9058275"/>
                <a:gd name="connsiteY5" fmla="*/ 323220 h 3673444"/>
                <a:gd name="connsiteX6" fmla="*/ 38100 w 9058275"/>
                <a:gd name="connsiteY6" fmla="*/ 3171825 h 3673444"/>
                <a:gd name="connsiteX7" fmla="*/ 0 w 9058275"/>
                <a:gd name="connsiteY7" fmla="*/ 3657600 h 3673444"/>
                <a:gd name="connsiteX0" fmla="*/ 0 w 9058275"/>
                <a:gd name="connsiteY0" fmla="*/ 3657600 h 3673444"/>
                <a:gd name="connsiteX1" fmla="*/ 1347465 w 9058275"/>
                <a:gd name="connsiteY1" fmla="*/ 3673444 h 3673444"/>
                <a:gd name="connsiteX2" fmla="*/ 3820230 w 9058275"/>
                <a:gd name="connsiteY2" fmla="*/ 1832356 h 3673444"/>
                <a:gd name="connsiteX3" fmla="*/ 9054895 w 9058275"/>
                <a:gd name="connsiteY3" fmla="*/ 429055 h 3673444"/>
                <a:gd name="connsiteX4" fmla="*/ 9058275 w 9058275"/>
                <a:gd name="connsiteY4" fmla="*/ 0 h 3673444"/>
                <a:gd name="connsiteX5" fmla="*/ 3238445 w 9058275"/>
                <a:gd name="connsiteY5" fmla="*/ 323220 h 3673444"/>
                <a:gd name="connsiteX6" fmla="*/ 38100 w 9058275"/>
                <a:gd name="connsiteY6" fmla="*/ 3171825 h 3673444"/>
                <a:gd name="connsiteX7" fmla="*/ 0 w 9058275"/>
                <a:gd name="connsiteY7" fmla="*/ 3657600 h 3673444"/>
                <a:gd name="connsiteX0" fmla="*/ 7531 w 9065806"/>
                <a:gd name="connsiteY0" fmla="*/ 3657600 h 3673444"/>
                <a:gd name="connsiteX1" fmla="*/ 1354996 w 9065806"/>
                <a:gd name="connsiteY1" fmla="*/ 3673444 h 3673444"/>
                <a:gd name="connsiteX2" fmla="*/ 3827761 w 9065806"/>
                <a:gd name="connsiteY2" fmla="*/ 1832356 h 3673444"/>
                <a:gd name="connsiteX3" fmla="*/ 9062426 w 9065806"/>
                <a:gd name="connsiteY3" fmla="*/ 429055 h 3673444"/>
                <a:gd name="connsiteX4" fmla="*/ 9065806 w 9065806"/>
                <a:gd name="connsiteY4" fmla="*/ 0 h 3673444"/>
                <a:gd name="connsiteX5" fmla="*/ 3245976 w 9065806"/>
                <a:gd name="connsiteY5" fmla="*/ 323220 h 3673444"/>
                <a:gd name="connsiteX6" fmla="*/ 0 w 9065806"/>
                <a:gd name="connsiteY6" fmla="*/ 3187036 h 3673444"/>
                <a:gd name="connsiteX7" fmla="*/ 7531 w 9065806"/>
                <a:gd name="connsiteY7" fmla="*/ 3657600 h 3673444"/>
                <a:gd name="connsiteX0" fmla="*/ 2461 w 9060736"/>
                <a:gd name="connsiteY0" fmla="*/ 3657600 h 3673444"/>
                <a:gd name="connsiteX1" fmla="*/ 1349926 w 9060736"/>
                <a:gd name="connsiteY1" fmla="*/ 3673444 h 3673444"/>
                <a:gd name="connsiteX2" fmla="*/ 3822691 w 9060736"/>
                <a:gd name="connsiteY2" fmla="*/ 1832356 h 3673444"/>
                <a:gd name="connsiteX3" fmla="*/ 9057356 w 9060736"/>
                <a:gd name="connsiteY3" fmla="*/ 429055 h 3673444"/>
                <a:gd name="connsiteX4" fmla="*/ 9060736 w 9060736"/>
                <a:gd name="connsiteY4" fmla="*/ 0 h 3673444"/>
                <a:gd name="connsiteX5" fmla="*/ 3240906 w 9060736"/>
                <a:gd name="connsiteY5" fmla="*/ 323220 h 3673444"/>
                <a:gd name="connsiteX6" fmla="*/ 0 w 9060736"/>
                <a:gd name="connsiteY6" fmla="*/ 3192106 h 3673444"/>
                <a:gd name="connsiteX7" fmla="*/ 2461 w 9060736"/>
                <a:gd name="connsiteY7" fmla="*/ 3657600 h 3673444"/>
                <a:gd name="connsiteX0" fmla="*/ 7531 w 9060736"/>
                <a:gd name="connsiteY0" fmla="*/ 3693091 h 3693091"/>
                <a:gd name="connsiteX1" fmla="*/ 1349926 w 9060736"/>
                <a:gd name="connsiteY1" fmla="*/ 3673444 h 3693091"/>
                <a:gd name="connsiteX2" fmla="*/ 3822691 w 9060736"/>
                <a:gd name="connsiteY2" fmla="*/ 1832356 h 3693091"/>
                <a:gd name="connsiteX3" fmla="*/ 9057356 w 9060736"/>
                <a:gd name="connsiteY3" fmla="*/ 429055 h 3693091"/>
                <a:gd name="connsiteX4" fmla="*/ 9060736 w 9060736"/>
                <a:gd name="connsiteY4" fmla="*/ 0 h 3693091"/>
                <a:gd name="connsiteX5" fmla="*/ 3240906 w 9060736"/>
                <a:gd name="connsiteY5" fmla="*/ 323220 h 3693091"/>
                <a:gd name="connsiteX6" fmla="*/ 0 w 9060736"/>
                <a:gd name="connsiteY6" fmla="*/ 3192106 h 3693091"/>
                <a:gd name="connsiteX7" fmla="*/ 7531 w 9060736"/>
                <a:gd name="connsiteY7" fmla="*/ 3693091 h 3693091"/>
                <a:gd name="connsiteX0" fmla="*/ 7531 w 9060736"/>
                <a:gd name="connsiteY0" fmla="*/ 3682951 h 3682951"/>
                <a:gd name="connsiteX1" fmla="*/ 1349926 w 9060736"/>
                <a:gd name="connsiteY1" fmla="*/ 3673444 h 3682951"/>
                <a:gd name="connsiteX2" fmla="*/ 3822691 w 9060736"/>
                <a:gd name="connsiteY2" fmla="*/ 1832356 h 3682951"/>
                <a:gd name="connsiteX3" fmla="*/ 9057356 w 9060736"/>
                <a:gd name="connsiteY3" fmla="*/ 429055 h 3682951"/>
                <a:gd name="connsiteX4" fmla="*/ 9060736 w 9060736"/>
                <a:gd name="connsiteY4" fmla="*/ 0 h 3682951"/>
                <a:gd name="connsiteX5" fmla="*/ 3240906 w 9060736"/>
                <a:gd name="connsiteY5" fmla="*/ 323220 h 3682951"/>
                <a:gd name="connsiteX6" fmla="*/ 0 w 9060736"/>
                <a:gd name="connsiteY6" fmla="*/ 3192106 h 3682951"/>
                <a:gd name="connsiteX7" fmla="*/ 7531 w 9060736"/>
                <a:gd name="connsiteY7" fmla="*/ 3682951 h 3682951"/>
                <a:gd name="connsiteX0" fmla="*/ 12601 w 9065806"/>
                <a:gd name="connsiteY0" fmla="*/ 3682951 h 3682951"/>
                <a:gd name="connsiteX1" fmla="*/ 1354996 w 9065806"/>
                <a:gd name="connsiteY1" fmla="*/ 3673444 h 3682951"/>
                <a:gd name="connsiteX2" fmla="*/ 3827761 w 9065806"/>
                <a:gd name="connsiteY2" fmla="*/ 1832356 h 3682951"/>
                <a:gd name="connsiteX3" fmla="*/ 9062426 w 9065806"/>
                <a:gd name="connsiteY3" fmla="*/ 429055 h 3682951"/>
                <a:gd name="connsiteX4" fmla="*/ 9065806 w 9065806"/>
                <a:gd name="connsiteY4" fmla="*/ 0 h 3682951"/>
                <a:gd name="connsiteX5" fmla="*/ 3245976 w 9065806"/>
                <a:gd name="connsiteY5" fmla="*/ 323220 h 3682951"/>
                <a:gd name="connsiteX6" fmla="*/ 0 w 9065806"/>
                <a:gd name="connsiteY6" fmla="*/ 3197176 h 3682951"/>
                <a:gd name="connsiteX7" fmla="*/ 12601 w 9065806"/>
                <a:gd name="connsiteY7" fmla="*/ 3682951 h 3682951"/>
                <a:gd name="connsiteX0" fmla="*/ 34 w 9053239"/>
                <a:gd name="connsiteY0" fmla="*/ 3682951 h 3682951"/>
                <a:gd name="connsiteX1" fmla="*/ 1342429 w 9053239"/>
                <a:gd name="connsiteY1" fmla="*/ 3673444 h 3682951"/>
                <a:gd name="connsiteX2" fmla="*/ 3815194 w 9053239"/>
                <a:gd name="connsiteY2" fmla="*/ 1832356 h 3682951"/>
                <a:gd name="connsiteX3" fmla="*/ 9049859 w 9053239"/>
                <a:gd name="connsiteY3" fmla="*/ 429055 h 3682951"/>
                <a:gd name="connsiteX4" fmla="*/ 9053239 w 9053239"/>
                <a:gd name="connsiteY4" fmla="*/ 0 h 3682951"/>
                <a:gd name="connsiteX5" fmla="*/ 3233409 w 9053239"/>
                <a:gd name="connsiteY5" fmla="*/ 323220 h 3682951"/>
                <a:gd name="connsiteX6" fmla="*/ 12784 w 9053239"/>
                <a:gd name="connsiteY6" fmla="*/ 3197176 h 3682951"/>
                <a:gd name="connsiteX7" fmla="*/ 34 w 9053239"/>
                <a:gd name="connsiteY7" fmla="*/ 3682951 h 3682951"/>
                <a:gd name="connsiteX0" fmla="*/ 105 w 9053310"/>
                <a:gd name="connsiteY0" fmla="*/ 3682951 h 3682951"/>
                <a:gd name="connsiteX1" fmla="*/ 1342500 w 9053310"/>
                <a:gd name="connsiteY1" fmla="*/ 3673444 h 3682951"/>
                <a:gd name="connsiteX2" fmla="*/ 3815265 w 9053310"/>
                <a:gd name="connsiteY2" fmla="*/ 1832356 h 3682951"/>
                <a:gd name="connsiteX3" fmla="*/ 9049930 w 9053310"/>
                <a:gd name="connsiteY3" fmla="*/ 429055 h 3682951"/>
                <a:gd name="connsiteX4" fmla="*/ 9053310 w 9053310"/>
                <a:gd name="connsiteY4" fmla="*/ 0 h 3682951"/>
                <a:gd name="connsiteX5" fmla="*/ 3233480 w 9053310"/>
                <a:gd name="connsiteY5" fmla="*/ 323220 h 3682951"/>
                <a:gd name="connsiteX6" fmla="*/ 2715 w 9053310"/>
                <a:gd name="connsiteY6" fmla="*/ 3227597 h 3682951"/>
                <a:gd name="connsiteX7" fmla="*/ 105 w 9053310"/>
                <a:gd name="connsiteY7" fmla="*/ 3682951 h 3682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53310" h="3682951">
                  <a:moveTo>
                    <a:pt x="105" y="3682951"/>
                  </a:moveTo>
                  <a:lnTo>
                    <a:pt x="1342500" y="3673444"/>
                  </a:lnTo>
                  <a:lnTo>
                    <a:pt x="3815265" y="1832356"/>
                  </a:lnTo>
                  <a:lnTo>
                    <a:pt x="9049930" y="429055"/>
                  </a:lnTo>
                  <a:cubicBezTo>
                    <a:pt x="9051057" y="286037"/>
                    <a:pt x="9052183" y="143018"/>
                    <a:pt x="9053310" y="0"/>
                  </a:cubicBezTo>
                  <a:lnTo>
                    <a:pt x="3233480" y="323220"/>
                  </a:lnTo>
                  <a:lnTo>
                    <a:pt x="2715" y="3227597"/>
                  </a:lnTo>
                  <a:cubicBezTo>
                    <a:pt x="3535" y="3382762"/>
                    <a:pt x="-715" y="3527786"/>
                    <a:pt x="105" y="368295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37000">
                  <a:schemeClr val="accent5">
                    <a:lumMod val="20000"/>
                    <a:lumOff val="80000"/>
                  </a:schemeClr>
                </a:gs>
                <a:gs pos="62000">
                  <a:schemeClr val="accent5"/>
                </a:gs>
                <a:gs pos="100000">
                  <a:schemeClr val="accent5"/>
                </a:gs>
              </a:gsLst>
              <a:lin ang="0" scaled="1"/>
              <a:tileRect/>
            </a:gradFill>
            <a:ln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4572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  <a:tabLst/>
              </a:pPr>
              <a:endParaRPr kumimoji="0" lang="en-US" sz="105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DFFA59B-7696-4819-A720-74CD475B61BC}"/>
                </a:ext>
              </a:extLst>
            </p:cNvPr>
            <p:cNvSpPr/>
            <p:nvPr/>
          </p:nvSpPr>
          <p:spPr bwMode="auto">
            <a:xfrm>
              <a:off x="687298" y="4890473"/>
              <a:ext cx="11097928" cy="635267"/>
            </a:xfrm>
            <a:custGeom>
              <a:avLst/>
              <a:gdLst>
                <a:gd name="connsiteX0" fmla="*/ 0 w 11097928"/>
                <a:gd name="connsiteY0" fmla="*/ 327259 h 635267"/>
                <a:gd name="connsiteX1" fmla="*/ 9557886 w 11097928"/>
                <a:gd name="connsiteY1" fmla="*/ 327259 h 635267"/>
                <a:gd name="connsiteX2" fmla="*/ 9644514 w 11097928"/>
                <a:gd name="connsiteY2" fmla="*/ 635267 h 635267"/>
                <a:gd name="connsiteX3" fmla="*/ 9817768 w 11097928"/>
                <a:gd name="connsiteY3" fmla="*/ 0 h 635267"/>
                <a:gd name="connsiteX4" fmla="*/ 9904396 w 11097928"/>
                <a:gd name="connsiteY4" fmla="*/ 327259 h 635267"/>
                <a:gd name="connsiteX5" fmla="*/ 11097928 w 11097928"/>
                <a:gd name="connsiteY5" fmla="*/ 327259 h 6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97928" h="635267">
                  <a:moveTo>
                    <a:pt x="0" y="327259"/>
                  </a:moveTo>
                  <a:lnTo>
                    <a:pt x="9557886" y="327259"/>
                  </a:lnTo>
                  <a:lnTo>
                    <a:pt x="9644514" y="635267"/>
                  </a:lnTo>
                  <a:lnTo>
                    <a:pt x="9817768" y="0"/>
                  </a:lnTo>
                  <a:lnTo>
                    <a:pt x="9904396" y="327259"/>
                  </a:lnTo>
                  <a:lnTo>
                    <a:pt x="11097928" y="327259"/>
                  </a:lnTo>
                </a:path>
              </a:pathLst>
            </a:custGeom>
            <a:noFill/>
            <a:ln w="76200">
              <a:headEnd type="none" w="med" len="med"/>
              <a:tailEnd type="triangl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C0F8BE-B783-4516-8F63-5A2EDAEC3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Digital Flight: A Moonshot for Aviation</a:t>
            </a:r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7725CB3-63A0-4CC6-BB6F-2FF3A612940A}"/>
              </a:ext>
            </a:extLst>
          </p:cNvPr>
          <p:cNvGrpSpPr/>
          <p:nvPr/>
        </p:nvGrpSpPr>
        <p:grpSpPr>
          <a:xfrm>
            <a:off x="560741" y="1819168"/>
            <a:ext cx="9002081" cy="3583852"/>
            <a:chOff x="560741" y="1619143"/>
            <a:chExt cx="9002081" cy="358385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2D445FC-A668-4EC0-AD32-A0697DBE89DB}"/>
                </a:ext>
              </a:extLst>
            </p:cNvPr>
            <p:cNvSpPr txBox="1"/>
            <p:nvPr/>
          </p:nvSpPr>
          <p:spPr>
            <a:xfrm>
              <a:off x="3649801" y="2068166"/>
              <a:ext cx="17677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Core rule content </a:t>
              </a:r>
              <a:br>
                <a:rPr lang="en-US" sz="1200" dirty="0"/>
              </a:br>
              <a:r>
                <a:rPr lang="en-US" sz="1200" dirty="0"/>
                <a:t>accepted in principle by industry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5C5883-19AF-4FDE-87A6-F8A8A69A931E}"/>
                </a:ext>
              </a:extLst>
            </p:cNvPr>
            <p:cNvSpPr txBox="1"/>
            <p:nvPr/>
          </p:nvSpPr>
          <p:spPr>
            <a:xfrm>
              <a:off x="5681797" y="1812839"/>
              <a:ext cx="1618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Rulemaking </a:t>
              </a:r>
              <a:br>
                <a:rPr lang="en-US" sz="1200" dirty="0"/>
              </a:br>
              <a:r>
                <a:rPr lang="en-US" sz="1200" dirty="0"/>
                <a:t>process begins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1E9E33-97D2-4A01-B357-1CFBE374AA1B}"/>
                </a:ext>
              </a:extLst>
            </p:cNvPr>
            <p:cNvSpPr txBox="1"/>
            <p:nvPr/>
          </p:nvSpPr>
          <p:spPr>
            <a:xfrm>
              <a:off x="7889978" y="1619143"/>
              <a:ext cx="1672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Initial rulemaking </a:t>
              </a:r>
              <a:br>
                <a:rPr lang="en-US" sz="1200" dirty="0"/>
              </a:br>
              <a:r>
                <a:rPr lang="en-US" sz="1200" dirty="0"/>
                <a:t>is complete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1D0F5F-EBFF-4FBC-B07A-5BF432DAC39F}"/>
                </a:ext>
              </a:extLst>
            </p:cNvPr>
            <p:cNvSpPr txBox="1"/>
            <p:nvPr/>
          </p:nvSpPr>
          <p:spPr>
            <a:xfrm>
              <a:off x="560741" y="4741330"/>
              <a:ext cx="17497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Candidate rule </a:t>
              </a:r>
              <a:br>
                <a:rPr lang="en-US" sz="1200" dirty="0"/>
              </a:br>
              <a:r>
                <a:rPr lang="en-US" sz="1200" dirty="0"/>
                <a:t>contours outlined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B12ACE9-506E-4598-843C-DD4BA6B9CEC8}"/>
                </a:ext>
              </a:extLst>
            </p:cNvPr>
            <p:cNvSpPr txBox="1"/>
            <p:nvPr/>
          </p:nvSpPr>
          <p:spPr>
            <a:xfrm>
              <a:off x="1522911" y="4003935"/>
              <a:ext cx="1672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Collaborative refinement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725B49A-1F4C-476B-95AE-46AAE04852C6}"/>
                </a:ext>
              </a:extLst>
            </p:cNvPr>
            <p:cNvSpPr txBox="1"/>
            <p:nvPr/>
          </p:nvSpPr>
          <p:spPr>
            <a:xfrm>
              <a:off x="2499975" y="3128063"/>
              <a:ext cx="16728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Vetting with </a:t>
              </a:r>
              <a:br>
                <a:rPr lang="en-US" sz="1200" dirty="0"/>
              </a:br>
              <a:r>
                <a:rPr lang="en-US" sz="1200" dirty="0"/>
                <a:t>existing and emerging operators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C750FD-A643-4305-AB0A-2707F0533E65}"/>
                </a:ext>
              </a:extLst>
            </p:cNvPr>
            <p:cNvSpPr txBox="1"/>
            <p:nvPr/>
          </p:nvSpPr>
          <p:spPr>
            <a:xfrm rot="19113908">
              <a:off x="1093253" y="3096630"/>
              <a:ext cx="2978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Industry engagement accelerates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46E71D8-9421-4808-A8D3-1F71A43D6671}"/>
              </a:ext>
            </a:extLst>
          </p:cNvPr>
          <p:cNvGrpSpPr/>
          <p:nvPr/>
        </p:nvGrpSpPr>
        <p:grpSpPr>
          <a:xfrm>
            <a:off x="2136406" y="2215909"/>
            <a:ext cx="8261963" cy="3208245"/>
            <a:chOff x="2136406" y="2015884"/>
            <a:chExt cx="8261963" cy="320824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8AAF0F0-45E9-4859-AB22-5AB9079F7487}"/>
                </a:ext>
              </a:extLst>
            </p:cNvPr>
            <p:cNvSpPr txBox="1"/>
            <p:nvPr/>
          </p:nvSpPr>
          <p:spPr>
            <a:xfrm>
              <a:off x="4689705" y="3425457"/>
              <a:ext cx="1672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R&amp;D provides data for standards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31BFB7-EFCF-44D0-9874-274F061FFF08}"/>
                </a:ext>
              </a:extLst>
            </p:cNvPr>
            <p:cNvSpPr txBox="1"/>
            <p:nvPr/>
          </p:nvSpPr>
          <p:spPr>
            <a:xfrm>
              <a:off x="6491238" y="2767310"/>
              <a:ext cx="1672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Standards are complete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9F4D7C-64F4-45C8-ABE2-389F336A79BD}"/>
                </a:ext>
              </a:extLst>
            </p:cNvPr>
            <p:cNvSpPr txBox="1"/>
            <p:nvPr/>
          </p:nvSpPr>
          <p:spPr>
            <a:xfrm>
              <a:off x="9238715" y="2015884"/>
              <a:ext cx="1159654" cy="101566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tx1"/>
                  </a:solidFill>
                </a:rPr>
                <a:t>First DF certification and operational approval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EAC480-CBDA-4711-B2DF-FDA0F59B2600}"/>
                </a:ext>
              </a:extLst>
            </p:cNvPr>
            <p:cNvSpPr txBox="1"/>
            <p:nvPr/>
          </p:nvSpPr>
          <p:spPr>
            <a:xfrm>
              <a:off x="3084308" y="4048810"/>
              <a:ext cx="20294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Standards </a:t>
              </a:r>
              <a:br>
                <a:rPr lang="en-US" sz="1200" dirty="0"/>
              </a:br>
              <a:r>
                <a:rPr lang="en-US" sz="1200" dirty="0"/>
                <a:t>development </a:t>
              </a:r>
              <a:br>
                <a:rPr lang="en-US" sz="1200" dirty="0"/>
              </a:br>
              <a:r>
                <a:rPr lang="en-US" sz="1200" dirty="0"/>
                <a:t>underway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A2E4013-0C25-4FB4-B065-C86B7A142513}"/>
                </a:ext>
              </a:extLst>
            </p:cNvPr>
            <p:cNvSpPr txBox="1"/>
            <p:nvPr/>
          </p:nvSpPr>
          <p:spPr>
            <a:xfrm>
              <a:off x="2136406" y="4762464"/>
              <a:ext cx="1672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Prototypes developed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EC8C7C9-34AD-4183-AC06-C3BC002FDD4F}"/>
              </a:ext>
            </a:extLst>
          </p:cNvPr>
          <p:cNvSpPr/>
          <p:nvPr/>
        </p:nvSpPr>
        <p:spPr>
          <a:xfrm>
            <a:off x="255448" y="1400438"/>
            <a:ext cx="33000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i="1"/>
              <a:t>“We set sail on this new sea…</a:t>
            </a:r>
            <a:br>
              <a:rPr lang="en-US" sz="1600" i="1"/>
            </a:br>
            <a:r>
              <a:rPr lang="en-US" sz="1600" i="1"/>
              <a:t>for the progress of all people.”</a:t>
            </a:r>
          </a:p>
          <a:p>
            <a:pPr algn="ctr"/>
            <a:r>
              <a:rPr lang="en-US" sz="1600"/>
              <a:t> </a:t>
            </a:r>
            <a:br>
              <a:rPr lang="en-US" sz="1600"/>
            </a:br>
            <a:r>
              <a:rPr lang="en-US" sz="1600"/>
              <a:t>John F. Kennedy</a:t>
            </a:r>
          </a:p>
          <a:p>
            <a:pPr algn="ctr"/>
            <a:r>
              <a:rPr lang="en-US" sz="1600"/>
              <a:t>Sept. 12, 1962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00FA9B8-E56F-48E7-B54F-5448F9E28365}"/>
              </a:ext>
            </a:extLst>
          </p:cNvPr>
          <p:cNvGrpSpPr/>
          <p:nvPr/>
        </p:nvGrpSpPr>
        <p:grpSpPr>
          <a:xfrm>
            <a:off x="3642724" y="3328088"/>
            <a:ext cx="6176357" cy="2086844"/>
            <a:chOff x="3642724" y="3128063"/>
            <a:chExt cx="6176357" cy="208684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A44EBC2-7682-4C17-86E8-C7A32899337A}"/>
                </a:ext>
              </a:extLst>
            </p:cNvPr>
            <p:cNvSpPr txBox="1"/>
            <p:nvPr/>
          </p:nvSpPr>
          <p:spPr>
            <a:xfrm>
              <a:off x="3642724" y="4726879"/>
              <a:ext cx="26126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DF-aligned </a:t>
              </a:r>
              <a:br>
                <a:rPr lang="en-US" sz="1200" dirty="0"/>
              </a:br>
              <a:r>
                <a:rPr lang="en-US" sz="1200" dirty="0"/>
                <a:t>operations underway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03D8170-CC2E-4839-A83E-04C2573A9E50}"/>
                </a:ext>
              </a:extLst>
            </p:cNvPr>
            <p:cNvSpPr txBox="1"/>
            <p:nvPr/>
          </p:nvSpPr>
          <p:spPr>
            <a:xfrm>
              <a:off x="6491238" y="4526647"/>
              <a:ext cx="17306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DF-aligned operations expand under IFR waivers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0F6897-431C-49DA-B5D4-6B7D9446D5D0}"/>
                </a:ext>
              </a:extLst>
            </p:cNvPr>
            <p:cNvSpPr txBox="1"/>
            <p:nvPr/>
          </p:nvSpPr>
          <p:spPr>
            <a:xfrm>
              <a:off x="8621975" y="3128063"/>
              <a:ext cx="11971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Limits of </a:t>
              </a:r>
              <a:br>
                <a:rPr lang="en-US" sz="1200"/>
              </a:br>
              <a:r>
                <a:rPr lang="en-US" sz="1200"/>
                <a:t>waivered </a:t>
              </a:r>
              <a:br>
                <a:rPr lang="en-US" sz="1200"/>
              </a:br>
              <a:r>
                <a:rPr lang="en-US" sz="1200"/>
                <a:t>operations </a:t>
              </a:r>
              <a:br>
                <a:rPr lang="en-US" sz="1200"/>
              </a:br>
              <a:r>
                <a:rPr lang="en-US" sz="1200"/>
                <a:t>is reached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5863FF0-B8D1-4D64-BAB1-D295D3D80281}"/>
                </a:ext>
              </a:extLst>
            </p:cNvPr>
            <p:cNvSpPr txBox="1"/>
            <p:nvPr/>
          </p:nvSpPr>
          <p:spPr>
            <a:xfrm>
              <a:off x="8245869" y="4383910"/>
              <a:ext cx="13169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Diversity of </a:t>
              </a:r>
              <a:br>
                <a:rPr lang="en-US" sz="1200"/>
              </a:br>
              <a:r>
                <a:rPr lang="en-US" sz="1200"/>
                <a:t>DF-aligned operations </a:t>
              </a:r>
              <a:br>
                <a:rPr lang="en-US" sz="1200"/>
              </a:br>
              <a:r>
                <a:rPr lang="en-US" sz="1200"/>
                <a:t>increases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851C438-B8D9-4860-BACC-487721190668}"/>
                </a:ext>
              </a:extLst>
            </p:cNvPr>
            <p:cNvSpPr txBox="1"/>
            <p:nvPr/>
          </p:nvSpPr>
          <p:spPr>
            <a:xfrm>
              <a:off x="5331785" y="4216577"/>
              <a:ext cx="1672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Digital services </a:t>
              </a:r>
              <a:br>
                <a:rPr lang="en-US" sz="1200" dirty="0"/>
              </a:br>
              <a:r>
                <a:rPr lang="en-US" sz="1200" dirty="0"/>
                <a:t>emerge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B7C41F7-09AC-4005-94CA-8E67C0C44078}"/>
                </a:ext>
              </a:extLst>
            </p:cNvPr>
            <p:cNvSpPr txBox="1"/>
            <p:nvPr/>
          </p:nvSpPr>
          <p:spPr>
            <a:xfrm>
              <a:off x="6879435" y="3598702"/>
              <a:ext cx="1672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Digital services </a:t>
              </a:r>
              <a:br>
                <a:rPr lang="en-US" sz="1200"/>
              </a:br>
              <a:r>
                <a:rPr lang="en-US" sz="1200"/>
                <a:t>proliferate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388DF7D-151F-42E3-9261-CCE98290E258}"/>
              </a:ext>
            </a:extLst>
          </p:cNvPr>
          <p:cNvGrpSpPr/>
          <p:nvPr/>
        </p:nvGrpSpPr>
        <p:grpSpPr>
          <a:xfrm>
            <a:off x="9820605" y="1249760"/>
            <a:ext cx="1769265" cy="3813476"/>
            <a:chOff x="9820605" y="1049735"/>
            <a:chExt cx="1769265" cy="381347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084925-E424-44A9-8DB8-E2E0425807E8}"/>
                </a:ext>
              </a:extLst>
            </p:cNvPr>
            <p:cNvSpPr txBox="1"/>
            <p:nvPr/>
          </p:nvSpPr>
          <p:spPr>
            <a:xfrm>
              <a:off x="9820605" y="4216880"/>
              <a:ext cx="11122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First authorized</a:t>
              </a:r>
              <a:br>
                <a:rPr lang="en-US" sz="1200"/>
              </a:br>
              <a:r>
                <a:rPr lang="en-US" sz="1200"/>
                <a:t>Digital Flight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A3A1C06-31AF-4ABD-9883-BFD4D6755E46}"/>
                </a:ext>
              </a:extLst>
            </p:cNvPr>
            <p:cNvSpPr txBox="1"/>
            <p:nvPr/>
          </p:nvSpPr>
          <p:spPr>
            <a:xfrm>
              <a:off x="9911664" y="3220437"/>
              <a:ext cx="13264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Increasing </a:t>
              </a:r>
              <a:br>
                <a:rPr lang="en-US" sz="1200" dirty="0"/>
              </a:br>
              <a:r>
                <a:rPr lang="en-US" sz="1200" dirty="0"/>
                <a:t>diversity, complexity, </a:t>
              </a:r>
              <a:br>
                <a:rPr lang="en-US" sz="1200" dirty="0"/>
              </a:br>
              <a:r>
                <a:rPr lang="en-US" sz="1200" dirty="0"/>
                <a:t>and innovation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010DCC6-0445-4C42-A29B-13E3488703A7}"/>
                </a:ext>
              </a:extLst>
            </p:cNvPr>
            <p:cNvSpPr txBox="1"/>
            <p:nvPr/>
          </p:nvSpPr>
          <p:spPr>
            <a:xfrm>
              <a:off x="10246977" y="1344177"/>
              <a:ext cx="13428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DF applications</a:t>
              </a:r>
              <a:br>
                <a:rPr lang="en-US" sz="1200" dirty="0"/>
              </a:br>
              <a:r>
                <a:rPr lang="en-US" sz="1200" dirty="0"/>
                <a:t>expand and accelerate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D50C635-DD47-45BE-8545-67EF78E68D0C}"/>
                </a:ext>
              </a:extLst>
            </p:cNvPr>
            <p:cNvSpPr txBox="1"/>
            <p:nvPr/>
          </p:nvSpPr>
          <p:spPr>
            <a:xfrm>
              <a:off x="10237837" y="2207395"/>
              <a:ext cx="13223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Digital </a:t>
              </a:r>
              <a:br>
                <a:rPr lang="en-US" sz="1200" dirty="0"/>
              </a:br>
              <a:r>
                <a:rPr lang="en-US" sz="1200" dirty="0"/>
                <a:t>services </a:t>
              </a:r>
              <a:br>
                <a:rPr lang="en-US" sz="1200" dirty="0"/>
              </a:br>
              <a:r>
                <a:rPr lang="en-US" sz="1200" dirty="0"/>
                <a:t>diversify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035510D-D8D6-45D9-9097-1D9BA180B3B0}"/>
                </a:ext>
              </a:extLst>
            </p:cNvPr>
            <p:cNvSpPr txBox="1"/>
            <p:nvPr/>
          </p:nvSpPr>
          <p:spPr>
            <a:xfrm rot="20646069">
              <a:off x="9913465" y="1049735"/>
              <a:ext cx="12845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DF S-Curve </a:t>
              </a:r>
              <a:r>
                <a:rPr lang="en-US" sz="1200">
                  <a:sym typeface="Wingdings" panose="05000000000000000000" pitchFamily="2" charset="2"/>
                </a:rPr>
                <a:t></a:t>
              </a:r>
              <a:endParaRPr lang="en-US" sz="1200"/>
            </a:p>
          </p:txBody>
        </p:sp>
      </p:grpSp>
      <p:sp>
        <p:nvSpPr>
          <p:cNvPr id="47" name="Slide Number Placeholder 2">
            <a:extLst>
              <a:ext uri="{FF2B5EF4-FFF2-40B4-BE49-F238E27FC236}">
                <a16:creationId xmlns:a16="http://schemas.microsoft.com/office/drawing/2014/main" id="{700C567C-43D4-47CE-8EE1-9F84F57EA5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21287" y="6502195"/>
            <a:ext cx="2743200" cy="365125"/>
          </a:xfrm>
        </p:spPr>
        <p:txBody>
          <a:bodyPr/>
          <a:lstStyle/>
          <a:p>
            <a:fld id="{73B99BFD-37C8-4670-88C5-6D4DEB9139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33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FE5F70-12BF-4DE2-B963-9898BA2B0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610206"/>
            <a:ext cx="5525386" cy="2249636"/>
          </a:xfrm>
        </p:spPr>
        <p:txBody>
          <a:bodyPr>
            <a:normAutofit fontScale="92500"/>
          </a:bodyPr>
          <a:lstStyle/>
          <a:p>
            <a:r>
              <a:rPr lang="en-US" sz="1800" b="1" dirty="0"/>
              <a:t>New operating mode</a:t>
            </a:r>
          </a:p>
          <a:p>
            <a:r>
              <a:rPr lang="en-US" sz="1800" dirty="0"/>
              <a:t>Safely scalable through </a:t>
            </a:r>
            <a:br>
              <a:rPr lang="en-US" sz="1800" dirty="0"/>
            </a:br>
            <a:r>
              <a:rPr lang="en-US" sz="1800" dirty="0"/>
              <a:t>highly automated self-separation</a:t>
            </a:r>
          </a:p>
          <a:p>
            <a:r>
              <a:rPr lang="en-US" sz="1800" b="1" dirty="0"/>
              <a:t>Enables greater aviation diversity by </a:t>
            </a:r>
            <a:br>
              <a:rPr lang="en-US" sz="1800" b="1" dirty="0"/>
            </a:br>
            <a:r>
              <a:rPr lang="en-US" sz="1800" b="1" dirty="0"/>
              <a:t>increasing operator access and flexibility</a:t>
            </a:r>
          </a:p>
          <a:p>
            <a:r>
              <a:rPr lang="en-US" sz="1800" b="1" dirty="0"/>
              <a:t>Transforming </a:t>
            </a:r>
            <a:r>
              <a:rPr lang="en-US" sz="1800" dirty="0"/>
              <a:t>aviation’s contribution to society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913681"/>
            <a:ext cx="10972800" cy="868363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B115EAE-D408-4C8A-B884-BCBA38C273CA}"/>
              </a:ext>
            </a:extLst>
          </p:cNvPr>
          <p:cNvSpPr txBox="1">
            <a:spLocks/>
          </p:cNvSpPr>
          <p:nvPr/>
        </p:nvSpPr>
        <p:spPr bwMode="auto">
          <a:xfrm>
            <a:off x="1110057" y="651448"/>
            <a:ext cx="4207863" cy="754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3600" b="1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cs typeface="ＭＳ Ｐゴシック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sz="4400" kern="0" dirty="0">
                <a:solidFill>
                  <a:srgbClr val="0070C0"/>
                </a:solidFill>
              </a:rPr>
              <a:t>Digital Flight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82163C-2ECA-46BA-AC85-8C4B3F457EB1}"/>
              </a:ext>
            </a:extLst>
          </p:cNvPr>
          <p:cNvSpPr/>
          <p:nvPr/>
        </p:nvSpPr>
        <p:spPr>
          <a:xfrm>
            <a:off x="128553" y="3225590"/>
            <a:ext cx="3970060" cy="2384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</a:rPr>
              <a:t>NASA publication to spark </a:t>
            </a:r>
            <a:br>
              <a:rPr lang="en-US" sz="24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</a:rPr>
            </a:br>
            <a:r>
              <a:rPr lang="en-US" sz="24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</a:rPr>
              <a:t>a conversation about </a:t>
            </a:r>
            <a:br>
              <a:rPr lang="en-US" sz="24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</a:rPr>
            </a:br>
            <a:r>
              <a:rPr lang="en-US" sz="24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</a:rPr>
              <a:t>Digital Flight</a:t>
            </a:r>
          </a:p>
          <a:p>
            <a:pPr algn="ctr"/>
            <a:endParaRPr lang="en-US" sz="2400" i="1" dirty="0">
              <a:solidFill>
                <a:srgbClr val="000000"/>
              </a:solidFill>
              <a:latin typeface="Calibri" panose="020F0502020204030204" pitchFamily="34" charset="0"/>
              <a:ea typeface="ＭＳ Ｐゴシック" charset="-128"/>
            </a:endParaRPr>
          </a:p>
          <a:p>
            <a:pPr algn="ctr"/>
            <a:r>
              <a:rPr lang="en-US" sz="24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hlinkClick r:id="rId2"/>
              </a:rPr>
              <a:t>https://ntrs.nasa.gov/</a:t>
            </a:r>
            <a:endParaRPr lang="en-US" sz="2400" i="1" dirty="0">
              <a:solidFill>
                <a:srgbClr val="000000"/>
              </a:solidFill>
              <a:latin typeface="Calibri" panose="020F0502020204030204" pitchFamily="34" charset="0"/>
              <a:ea typeface="ＭＳ Ｐゴシック" charset="-128"/>
            </a:endParaRPr>
          </a:p>
          <a:p>
            <a:pPr algn="ctr"/>
            <a:r>
              <a:rPr lang="en-US" sz="24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</a:rPr>
              <a:t>Search “DFR”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6EF5FB-8AFF-4ECA-B2A4-8A44C9A6B553}"/>
              </a:ext>
            </a:extLst>
          </p:cNvPr>
          <p:cNvCxnSpPr>
            <a:cxnSpLocks/>
          </p:cNvCxnSpPr>
          <p:nvPr/>
        </p:nvCxnSpPr>
        <p:spPr bwMode="auto">
          <a:xfrm>
            <a:off x="733647" y="3092855"/>
            <a:ext cx="10887739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5089EB-7B18-49AE-A9D7-7C244D8FAF11}"/>
              </a:ext>
            </a:extLst>
          </p:cNvPr>
          <p:cNvGrpSpPr/>
          <p:nvPr/>
        </p:nvGrpSpPr>
        <p:grpSpPr>
          <a:xfrm>
            <a:off x="4098613" y="3388117"/>
            <a:ext cx="3161530" cy="2058980"/>
            <a:chOff x="7872830" y="3276054"/>
            <a:chExt cx="4048064" cy="2636344"/>
          </a:xfrm>
        </p:grpSpPr>
        <p:pic>
          <p:nvPicPr>
            <p:cNvPr id="2" name="Picture 1">
              <a:hlinkClick r:id="rId3"/>
              <a:extLst>
                <a:ext uri="{FF2B5EF4-FFF2-40B4-BE49-F238E27FC236}">
                  <a16:creationId xmlns:a16="http://schemas.microsoft.com/office/drawing/2014/main" id="{ED44F38B-6D41-43EB-812E-03C203FB0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72830" y="3276054"/>
              <a:ext cx="4048064" cy="263634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E4E5C80-0EF6-46E5-8876-00D23A0C48DE}"/>
                </a:ext>
              </a:extLst>
            </p:cNvPr>
            <p:cNvSpPr txBox="1"/>
            <p:nvPr/>
          </p:nvSpPr>
          <p:spPr>
            <a:xfrm>
              <a:off x="9936456" y="3397814"/>
              <a:ext cx="160172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Click to access this paper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6FB3E1F4-80B2-4956-A38E-A501F065E70B}"/>
              </a:ext>
            </a:extLst>
          </p:cNvPr>
          <p:cNvSpPr/>
          <p:nvPr/>
        </p:nvSpPr>
        <p:spPr>
          <a:xfrm>
            <a:off x="7556683" y="3396913"/>
            <a:ext cx="4305812" cy="1949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i="1" u="sng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</a:rPr>
              <a:t>We Invite Your Thoughts</a:t>
            </a:r>
          </a:p>
          <a:p>
            <a:pPr algn="ctr"/>
            <a:r>
              <a:rPr lang="en-US" sz="20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</a:rPr>
              <a:t>What are the barriers?</a:t>
            </a:r>
          </a:p>
          <a:p>
            <a:pPr algn="ctr"/>
            <a:r>
              <a:rPr lang="en-US" sz="20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</a:rPr>
              <a:t>How do we overcome them?</a:t>
            </a:r>
          </a:p>
          <a:p>
            <a:pPr algn="ctr"/>
            <a:r>
              <a:rPr lang="en-US" sz="20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</a:rPr>
              <a:t>How do we make Digital Flight real?</a:t>
            </a:r>
          </a:p>
          <a:p>
            <a:pPr algn="ctr"/>
            <a:endParaRPr lang="en-US" sz="1200" i="1" dirty="0">
              <a:solidFill>
                <a:srgbClr val="000000"/>
              </a:solidFill>
              <a:latin typeface="Calibri" panose="020F0502020204030204" pitchFamily="34" charset="0"/>
              <a:ea typeface="ＭＳ Ｐゴシック" charset="-128"/>
            </a:endParaRPr>
          </a:p>
          <a:p>
            <a:pPr algn="ctr"/>
            <a:r>
              <a:rPr lang="en-US" sz="1600" i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-128"/>
                <a:hlinkClick r:id="rId5"/>
              </a:rPr>
              <a:t>david.wing@nasa.gov</a:t>
            </a:r>
            <a:endParaRPr lang="en-US" sz="1600" i="1" dirty="0">
              <a:solidFill>
                <a:srgbClr val="000000"/>
              </a:solidFill>
              <a:latin typeface="Calibri" panose="020F0502020204030204" pitchFamily="34" charset="0"/>
              <a:ea typeface="ＭＳ Ｐゴシック" charset="-128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C88D0C-ABD2-4BA9-AAD8-C6CE7FCB92D8}"/>
              </a:ext>
            </a:extLst>
          </p:cNvPr>
          <p:cNvGrpSpPr/>
          <p:nvPr/>
        </p:nvGrpSpPr>
        <p:grpSpPr>
          <a:xfrm>
            <a:off x="1006254" y="1735372"/>
            <a:ext cx="4243754" cy="803752"/>
            <a:chOff x="7275545" y="1079916"/>
            <a:chExt cx="4243754" cy="803752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88A1732-8011-4759-8F2E-4BB0C8499D57}"/>
                </a:ext>
              </a:extLst>
            </p:cNvPr>
            <p:cNvGrpSpPr/>
            <p:nvPr/>
          </p:nvGrpSpPr>
          <p:grpSpPr>
            <a:xfrm>
              <a:off x="7275545" y="1079916"/>
              <a:ext cx="4243754" cy="759696"/>
              <a:chOff x="4103077" y="1074452"/>
              <a:chExt cx="4243754" cy="759696"/>
            </a:xfrm>
          </p:grpSpPr>
          <p:sp>
            <p:nvSpPr>
              <p:cNvPr id="28" name="Arrow: Notched Right 27">
                <a:extLst>
                  <a:ext uri="{FF2B5EF4-FFF2-40B4-BE49-F238E27FC236}">
                    <a16:creationId xmlns:a16="http://schemas.microsoft.com/office/drawing/2014/main" id="{515EAB33-EBB3-4761-8701-5411111F9A1D}"/>
                  </a:ext>
                </a:extLst>
              </p:cNvPr>
              <p:cNvSpPr/>
              <p:nvPr/>
            </p:nvSpPr>
            <p:spPr bwMode="auto">
              <a:xfrm>
                <a:off x="4103077" y="1097264"/>
                <a:ext cx="4243754" cy="721758"/>
              </a:xfrm>
              <a:prstGeom prst="notched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91440" tIns="45720" rIns="4572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25000"/>
                  </a:spcAft>
                </a:pPr>
                <a:endParaRPr lang="en-US" sz="900" b="1">
                  <a:solidFill>
                    <a:prstClr val="black"/>
                  </a:solidFill>
                  <a:latin typeface="Arial" charset="0"/>
                </a:endParaRP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AAE40C4D-400C-43A9-A993-F6D53367F048}"/>
                  </a:ext>
                </a:extLst>
              </p:cNvPr>
              <p:cNvGrpSpPr/>
              <p:nvPr/>
            </p:nvGrpSpPr>
            <p:grpSpPr>
              <a:xfrm>
                <a:off x="4230959" y="1074452"/>
                <a:ext cx="3730081" cy="759696"/>
                <a:chOff x="2346577" y="5630293"/>
                <a:chExt cx="5460472" cy="1112120"/>
              </a:xfrm>
            </p:grpSpPr>
            <p:pic>
              <p:nvPicPr>
                <p:cNvPr id="30" name="Graphic 29" descr="Head with gears">
                  <a:extLst>
                    <a:ext uri="{FF2B5EF4-FFF2-40B4-BE49-F238E27FC236}">
                      <a16:creationId xmlns:a16="http://schemas.microsoft.com/office/drawing/2014/main" id="{06B9AA1A-0D8D-4DCA-8C90-A37AD2CF2C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46577" y="5692077"/>
                  <a:ext cx="988552" cy="988552"/>
                </a:xfrm>
                <a:prstGeom prst="rect">
                  <a:avLst/>
                </a:prstGeom>
              </p:spPr>
            </p:pic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2E74446F-E325-4427-8D55-60B8094D2B0D}"/>
                    </a:ext>
                  </a:extLst>
                </p:cNvPr>
                <p:cNvGrpSpPr/>
                <p:nvPr/>
              </p:nvGrpSpPr>
              <p:grpSpPr>
                <a:xfrm>
                  <a:off x="6818497" y="5630293"/>
                  <a:ext cx="988552" cy="1112120"/>
                  <a:chOff x="10305802" y="4813960"/>
                  <a:chExt cx="914400" cy="1028700"/>
                </a:xfrm>
              </p:grpSpPr>
              <p:pic>
                <p:nvPicPr>
                  <p:cNvPr id="32" name="Graphic 31" descr="Rainy scene">
                    <a:extLst>
                      <a:ext uri="{FF2B5EF4-FFF2-40B4-BE49-F238E27FC236}">
                        <a16:creationId xmlns:a16="http://schemas.microsoft.com/office/drawing/2014/main" id="{57E8C79D-0744-4C67-805B-A159BECEA67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305802" y="4928260"/>
                    <a:ext cx="914400" cy="914400"/>
                  </a:xfrm>
                  <a:prstGeom prst="rect">
                    <a:avLst/>
                  </a:prstGeom>
                </p:spPr>
              </p:pic>
              <p:pic>
                <p:nvPicPr>
                  <p:cNvPr id="33" name="Graphic 32" descr="Airplane">
                    <a:extLst>
                      <a:ext uri="{FF2B5EF4-FFF2-40B4-BE49-F238E27FC236}">
                        <a16:creationId xmlns:a16="http://schemas.microsoft.com/office/drawing/2014/main" id="{9563F6A7-29F9-4741-82EB-752F9CB0F8C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tretch>
                    <a:fillRect/>
                  </a:stretch>
                </p:blipFill>
                <p:spPr>
                  <a:xfrm rot="5400000">
                    <a:off x="10704446" y="4813960"/>
                    <a:ext cx="228600" cy="228600"/>
                  </a:xfrm>
                  <a:prstGeom prst="rect">
                    <a:avLst/>
                  </a:prstGeom>
                </p:spPr>
              </p:pic>
            </p:grpSp>
          </p:grpSp>
        </p:grpSp>
        <p:pic>
          <p:nvPicPr>
            <p:cNvPr id="26" name="Graphic 25" descr="Cloud Computing">
              <a:extLst>
                <a:ext uri="{FF2B5EF4-FFF2-40B4-BE49-F238E27FC236}">
                  <a16:creationId xmlns:a16="http://schemas.microsoft.com/office/drawing/2014/main" id="{6836F2AE-3B0B-4365-820D-4230B5608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474265" y="1102333"/>
              <a:ext cx="771892" cy="780374"/>
            </a:xfrm>
            <a:prstGeom prst="rect">
              <a:avLst/>
            </a:prstGeom>
          </p:spPr>
        </p:pic>
        <p:pic>
          <p:nvPicPr>
            <p:cNvPr id="27" name="Graphic 26" descr="Connections">
              <a:extLst>
                <a:ext uri="{FF2B5EF4-FFF2-40B4-BE49-F238E27FC236}">
                  <a16:creationId xmlns:a16="http://schemas.microsoft.com/office/drawing/2014/main" id="{60BE5981-342E-492B-A002-B255EB720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313802" y="1109000"/>
              <a:ext cx="774672" cy="774668"/>
            </a:xfrm>
            <a:prstGeom prst="rect">
              <a:avLst/>
            </a:prstGeom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ACB792-B56E-4008-98D1-445D50FF5591}"/>
              </a:ext>
            </a:extLst>
          </p:cNvPr>
          <p:cNvCxnSpPr>
            <a:cxnSpLocks/>
          </p:cNvCxnSpPr>
          <p:nvPr/>
        </p:nvCxnSpPr>
        <p:spPr bwMode="auto">
          <a:xfrm>
            <a:off x="733647" y="5804158"/>
            <a:ext cx="10887739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23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1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accent4">
              <a:lumMod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r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General Template IV" id="{AA12F286-0220-46AD-8EB2-D5ADA8804303}" vid="{FFD71A0E-7D9F-4E50-89C4-C19FB40CDF7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722E344E80524FB44CED15D0BAB4F5" ma:contentTypeVersion="2" ma:contentTypeDescription="Create a new document." ma:contentTypeScope="" ma:versionID="f454038be44eacd8cff389fe16510791">
  <xsd:schema xmlns:xsd="http://www.w3.org/2001/XMLSchema" xmlns:xs="http://www.w3.org/2001/XMLSchema" xmlns:p="http://schemas.microsoft.com/office/2006/metadata/properties" xmlns:ns2="4754d922-7fcc-49f0-80b5-d2adfa1e452c" targetNamespace="http://schemas.microsoft.com/office/2006/metadata/properties" ma:root="true" ma:fieldsID="da53d5b85dad73014c352799f3ccad48" ns2:_="">
    <xsd:import namespace="4754d922-7fcc-49f0-80b5-d2adfa1e45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54d922-7fcc-49f0-80b5-d2adfa1e45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4A2B21-1C8D-4C43-9A0B-D54DD3B2F9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49D949-C717-462A-AFCA-A68056D0C8B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259D176-89FB-4895-8653-7CBD3D9179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54d922-7fcc-49f0-80b5-d2adfa1e45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NASAdjw</Template>
  <TotalTime>6692</TotalTime>
  <Words>1793</Words>
  <Application>Microsoft Office PowerPoint</Application>
  <PresentationFormat>Widescreen</PresentationFormat>
  <Paragraphs>376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Helvetica LT Std</vt:lpstr>
      <vt:lpstr>Times New Roman</vt:lpstr>
      <vt:lpstr>Wingdings</vt:lpstr>
      <vt:lpstr>1_nasa_asp_presentation</vt:lpstr>
      <vt:lpstr>Office Theme</vt:lpstr>
      <vt:lpstr>PowerPoint Presentation</vt:lpstr>
      <vt:lpstr>20th Century Evolution of Operations</vt:lpstr>
      <vt:lpstr>What Problems are Being Addressed?</vt:lpstr>
      <vt:lpstr>Operating Mode Enabled by Connected Digital Technology</vt:lpstr>
      <vt:lpstr>Digital Flight (DF)</vt:lpstr>
      <vt:lpstr>Formalizing Digital Flight (DF)</vt:lpstr>
      <vt:lpstr>Digital Flight at its Core</vt:lpstr>
      <vt:lpstr>EFB Tech is Building Toward Digital Flight</vt:lpstr>
      <vt:lpstr>Highly-Automated Separation Provision</vt:lpstr>
      <vt:lpstr>PowerPoint Presentation</vt:lpstr>
      <vt:lpstr>PowerPoint Presentation</vt:lpstr>
      <vt:lpstr>Community Engagement: Outputs from Workshops</vt:lpstr>
      <vt:lpstr>Digital Flight: A Moonshot for Aviation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Levitt, Ian M. (LARC-D318)</dc:creator>
  <cp:lastModifiedBy>Wing, David J. (LARC-D318)</cp:lastModifiedBy>
  <cp:revision>181</cp:revision>
  <dcterms:created xsi:type="dcterms:W3CDTF">2020-09-16T09:35:38Z</dcterms:created>
  <dcterms:modified xsi:type="dcterms:W3CDTF">2022-05-17T18:36:05Z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0x0101006D722E344E80524FB44CED15D0BAB4F5</vt:lpwstr>
  </property>
</Properties>
</file>