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25"/>
  </p:notesMasterIdLst>
  <p:handoutMasterIdLst>
    <p:handoutMasterId r:id="rId26"/>
  </p:handoutMasterIdLst>
  <p:sldIdLst>
    <p:sldId id="560" r:id="rId5"/>
    <p:sldId id="561" r:id="rId6"/>
    <p:sldId id="567" r:id="rId7"/>
    <p:sldId id="564" r:id="rId8"/>
    <p:sldId id="568" r:id="rId9"/>
    <p:sldId id="614" r:id="rId10"/>
    <p:sldId id="615" r:id="rId11"/>
    <p:sldId id="606" r:id="rId12"/>
    <p:sldId id="601" r:id="rId13"/>
    <p:sldId id="581" r:id="rId14"/>
    <p:sldId id="595" r:id="rId15"/>
    <p:sldId id="607" r:id="rId16"/>
    <p:sldId id="589" r:id="rId17"/>
    <p:sldId id="583" r:id="rId18"/>
    <p:sldId id="591" r:id="rId19"/>
    <p:sldId id="592" r:id="rId20"/>
    <p:sldId id="616" r:id="rId21"/>
    <p:sldId id="612" r:id="rId22"/>
    <p:sldId id="600" r:id="rId23"/>
    <p:sldId id="56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son, Megan Rene. (GSFC-595.0)[AI SOLUTIONS, INC]" initials="JMR(SI" lastIdx="5" clrIdx="0">
    <p:extLst>
      <p:ext uri="{19B8F6BF-5375-455C-9EA6-DF929625EA0E}">
        <p15:presenceInfo xmlns:p15="http://schemas.microsoft.com/office/powerpoint/2012/main" userId="S::mrjohn11@ndc.nasa.gov::53e1b40d-446a-482c-8af3-0f0bf7f91a88" providerId="AD"/>
      </p:ext>
    </p:extLst>
  </p:cmAuthor>
  <p:cmAuthor id="2" name="Matthew D Hejduk" initials="MDH" lastIdx="6" clrIdx="1">
    <p:extLst>
      <p:ext uri="{19B8F6BF-5375-455C-9EA6-DF929625EA0E}">
        <p15:presenceInfo xmlns:p15="http://schemas.microsoft.com/office/powerpoint/2012/main" userId="S::E33658@aero.org::102bb0d6-9880-4d7d-9b0a-9782d404eb17" providerId="AD"/>
      </p:ext>
    </p:extLst>
  </p:cmAuthor>
  <p:cmAuthor id="3" name="Mashiku, Alinda K. (GSFC-5950)" initials="MAK(" lastIdx="9" clrIdx="2">
    <p:extLst>
      <p:ext uri="{19B8F6BF-5375-455C-9EA6-DF929625EA0E}">
        <p15:presenceInfo xmlns:p15="http://schemas.microsoft.com/office/powerpoint/2012/main" userId="S-1-5-21-330711430-3775241029-4075259233-5871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C1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D6FDDE-4DDE-CB0F-4D1A-CCBFD0C70CE0}" v="1" dt="2022-05-16T19:53:16.680"/>
    <p1510:client id="{D002A84D-1574-4371-866A-D87D47597398}" v="1" dt="2022-05-16T19:53:51.8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66" autoAdjust="0"/>
    <p:restoredTop sz="89438" autoAdjust="0"/>
  </p:normalViewPr>
  <p:slideViewPr>
    <p:cSldViewPr snapToGrid="0">
      <p:cViewPr varScale="1">
        <p:scale>
          <a:sx n="102" d="100"/>
          <a:sy n="102" d="100"/>
        </p:scale>
        <p:origin x="4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978764-58FB-42F6-8B39-A1D2E353A2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DBC066-576D-4C0C-BF21-875E2946E4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C96DF-15B6-4F6A-9E1D-5783E4724353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33F0C3-8C4B-426A-80A7-8A2EF4A0BB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FC4CD4-DB31-4D0F-8D75-F7F276B756B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778D2-F2AD-475C-BE00-DB2561C91C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57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F27D0-98EE-4782-BFEA-A660A0737425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34EC9-D8F9-4E65-929A-96D28BE020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577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Event with potentially active secondary (timeline shifts for coordination</a:t>
            </a:r>
            <a:r>
              <a:rPr lang="en-US" baseline="0" dirty="0"/>
              <a:t> with secondary- investigate maneuverability status, reach out to secondary o/o)</a:t>
            </a:r>
          </a:p>
          <a:p>
            <a:r>
              <a:rPr lang="en-US" baseline="0" dirty="0"/>
              <a:t>Secondary OD: LUPI/DC span long, no recent tracking (more than 7-10 days)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Additional analysis required, reach out to OSAs and Analysis team to evaluate the actionability of the OD (go into more detail during the case studies presented)</a:t>
            </a:r>
          </a:p>
          <a:p>
            <a:r>
              <a:rPr lang="en-US" baseline="0" dirty="0"/>
              <a:t>Low Rel Vel: additional analysis required monte carlo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266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dirty="0"/>
              <a:t>OR miss distance &lt; 500 meters (regardless of Pc)</a:t>
            </a:r>
          </a:p>
          <a:p>
            <a:r>
              <a:rPr lang="en-US" dirty="0"/>
              <a:t>Even though CARA’s mission utilize Pc to determine the level of risk for a potential conjunction event, it is not always clear what the Secondary O/O involved in the conjunction may use as their mitigation threshold- so we reach out for either case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624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235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>
                <a:ea typeface="Calibri"/>
                <a:cs typeface="Calibri"/>
              </a:rPr>
              <a:t>Pc vs Time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rial"/>
                <a:cs typeface="Arial"/>
              </a:rPr>
              <a:t>Mitigation action needed if Pc does not decrease at Go/No Go prior to TCA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ea typeface="Calibri" panose="020F0502020204030204"/>
              <a:cs typeface="Calibri" panose="020F0502020204030204"/>
            </a:endParaRPr>
          </a:p>
          <a:p>
            <a:r>
              <a:rPr lang="en-US" u="sng" dirty="0">
                <a:ea typeface="Calibri" panose="020F0502020204030204"/>
                <a:cs typeface="Calibri" panose="020F0502020204030204"/>
              </a:rPr>
              <a:t>Miss Components with Error Bars</a:t>
            </a:r>
          </a:p>
          <a:p>
            <a:r>
              <a:rPr lang="en-US" dirty="0"/>
              <a:t>Covariance contracts as TCA approaches given updated tracking, improved atmospheric predictions, and other event factors</a:t>
            </a:r>
          </a:p>
          <a:p>
            <a:endParaRPr lang="en-US" dirty="0">
              <a:ea typeface="Calibri" panose="020F0502020204030204"/>
              <a:cs typeface="Calibri" panose="020F0502020204030204"/>
            </a:endParaRPr>
          </a:p>
          <a:p>
            <a:r>
              <a:rPr lang="en-US" u="sng" dirty="0">
                <a:ea typeface="Calibri" panose="020F0502020204030204"/>
                <a:cs typeface="Calibri" panose="020F0502020204030204"/>
              </a:rPr>
              <a:t>Miss Sigma Plot</a:t>
            </a:r>
          </a:p>
          <a:p>
            <a:r>
              <a:rPr lang="en-US" dirty="0"/>
              <a:t>Small changes can indicate high confidence in solution or stale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033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USSPACECOM OD does not incorporate any maneuvers into orbit predictions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985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250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Flags include</a:t>
            </a:r>
            <a:r>
              <a:rPr lang="en-US" baseline="0" dirty="0"/>
              <a:t> unreasonable expected force parameter values, long LUPI spans,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C34EC9-D8F9-4E65-929A-96D28BE0209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24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kgammage/Documents/CustomerWork/Meatballs/NASA.gif" TargetMode="External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880533" y="0"/>
            <a:ext cx="10701867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NASA.gif" descr="/Users/kgammage/Documents/CustomerWork/Meatballs/NASA.gif">
            <a:extLst>
              <a:ext uri="{FF2B5EF4-FFF2-40B4-BE49-F238E27FC236}">
                <a16:creationId xmlns:a16="http://schemas.microsoft.com/office/drawing/2014/main" id="{883665E2-7259-4BD0-80AF-24DB9B899282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221490" y="149479"/>
            <a:ext cx="3623145" cy="311590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60025D4-BBBC-41C6-AD83-F2D559F83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5189" y="2576833"/>
            <a:ext cx="6953267" cy="1704335"/>
          </a:xfrm>
        </p:spPr>
        <p:txBody>
          <a:bodyPr anchor="ctr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9EBD24E-A1FA-4CEE-AF52-3DF829C5EA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37390" y="5862"/>
            <a:ext cx="7948748" cy="633045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kern="0" dirty="0"/>
              <a:t>Conjunction Assessment Risk Analysis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476F3C-3283-444F-8DA2-40780DF1E7D6}"/>
              </a:ext>
            </a:extLst>
          </p:cNvPr>
          <p:cNvSpPr/>
          <p:nvPr userDrawn="1"/>
        </p:nvSpPr>
        <p:spPr>
          <a:xfrm>
            <a:off x="4967100" y="6457890"/>
            <a:ext cx="22577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CARA | 2022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11817C-FE8A-41B3-87BA-674BCC0BD6C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62" y="2508398"/>
            <a:ext cx="2931448" cy="372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8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1170" y="0"/>
            <a:ext cx="9530863" cy="1102659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49784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9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429000"/>
            <a:ext cx="10360152" cy="1362075"/>
          </a:xfrm>
        </p:spPr>
        <p:txBody>
          <a:bodyPr anchor="ctr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0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localhost/Users/kgammage/Documents/CustomerWork/Meatballs/NASA.gif" TargetMode="External"/><Relationship Id="rId5" Type="http://schemas.openxmlformats.org/officeDocument/2006/relationships/image" Target="../media/image1.gi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21170" y="0"/>
            <a:ext cx="9530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6385" y="1277318"/>
            <a:ext cx="10799233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4496500" y="6470653"/>
            <a:ext cx="74139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aseline="0" dirty="0">
                <a:solidFill>
                  <a:schemeClr val="tx1"/>
                </a:solidFill>
                <a:latin typeface="Arial" charset="0"/>
              </a:rPr>
              <a:t>NASA CARA Presentation| 2022| </a:t>
            </a:r>
            <a:fld id="{CE85CD8F-0A14-4882-8D17-95C970A51BDF}" type="slidenum">
              <a:rPr lang="en-US" sz="1200" smtClean="0">
                <a:solidFill>
                  <a:schemeClr val="tx1"/>
                </a:solidFill>
                <a:latin typeface="Arial" charset="0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 userDrawn="1"/>
        </p:nvSpPr>
        <p:spPr bwMode="auto">
          <a:xfrm>
            <a:off x="0" y="1112838"/>
            <a:ext cx="12192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/>
          </a:p>
        </p:txBody>
      </p:sp>
      <p:pic>
        <p:nvPicPr>
          <p:cNvPr id="16" name="NASA.gif" descr="/Users/kgammage/Documents/CustomerWork/Meatballs/NASA.gif">
            <a:extLst>
              <a:ext uri="{FF2B5EF4-FFF2-40B4-BE49-F238E27FC236}">
                <a16:creationId xmlns:a16="http://schemas.microsoft.com/office/drawing/2014/main" id="{D66E4B62-CB7A-4227-8352-F4F59944C8DE}"/>
              </a:ext>
            </a:extLst>
          </p:cNvPr>
          <p:cNvPicPr>
            <a:picLocks noChangeAspect="1"/>
          </p:cNvPicPr>
          <p:nvPr userDrawn="1"/>
        </p:nvPicPr>
        <p:blipFill>
          <a:blip r:embed="rId5" r:link="rId6"/>
          <a:stretch>
            <a:fillRect/>
          </a:stretch>
        </p:blipFill>
        <p:spPr>
          <a:xfrm>
            <a:off x="94699" y="36453"/>
            <a:ext cx="1203371" cy="10348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7EE7AA-9CDA-4484-8437-3D0E1885A1A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487" y="40141"/>
            <a:ext cx="836266" cy="106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4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164592" indent="-164592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457200" indent="-173736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749808" indent="-173736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ace-track.org/auth/login" TargetMode="External"/><Relationship Id="rId2" Type="http://schemas.openxmlformats.org/officeDocument/2006/relationships/hyperlink" Target="https://nodis3.gsfc.nasa.gov/OCE_docs/OCE_50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nasa.gov/conjunction-risk-analysis-and-mitigation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08F2-91BF-4A81-B11C-47E108B8E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1047" y="1781666"/>
            <a:ext cx="7110953" cy="2125317"/>
          </a:xfrm>
        </p:spPr>
        <p:txBody>
          <a:bodyPr/>
          <a:lstStyle/>
          <a:p>
            <a:r>
              <a:rPr lang="en-US" sz="4300" dirty="0">
                <a:latin typeface="Arial"/>
                <a:cs typeface="Arial"/>
              </a:rPr>
              <a:t>SSA Operators' Workshop</a:t>
            </a:r>
            <a:br>
              <a:rPr lang="en-US" sz="4000" dirty="0"/>
            </a:br>
            <a:r>
              <a:rPr lang="en-US" sz="4000" dirty="0">
                <a:latin typeface="Arial"/>
                <a:cs typeface="Arial"/>
              </a:rPr>
              <a:t>NASA CARA Best Practices:</a:t>
            </a:r>
            <a:br>
              <a:rPr lang="en-US" sz="4000" dirty="0"/>
            </a:br>
            <a:r>
              <a:rPr lang="en-US" sz="3600" dirty="0">
                <a:solidFill>
                  <a:srgbClr val="002060"/>
                </a:solidFill>
                <a:latin typeface="Arial"/>
                <a:cs typeface="Arial"/>
              </a:rPr>
              <a:t>Potentially Active </a:t>
            </a:r>
            <a:br>
              <a:rPr lang="en-US" sz="3600" dirty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en-US" sz="3600" dirty="0">
                <a:solidFill>
                  <a:srgbClr val="002060"/>
                </a:solidFill>
                <a:latin typeface="Arial"/>
                <a:cs typeface="Arial"/>
              </a:rPr>
              <a:t>Secondary Payloads</a:t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305755" y="500602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R.A. Baker</a:t>
            </a:r>
          </a:p>
          <a:p>
            <a:pPr algn="ctr">
              <a:defRPr/>
            </a:pPr>
            <a:r>
              <a:rPr lang="en-US" b="1" dirty="0"/>
              <a:t>M.R. Johnson</a:t>
            </a:r>
          </a:p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</a:rPr>
              <a:t>2 June 2022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4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59"/>
            <a:ext cx="11480799" cy="5422147"/>
          </a:xfrm>
        </p:spPr>
        <p:txBody>
          <a:bodyPr/>
          <a:lstStyle/>
          <a:p>
            <a:r>
              <a:rPr lang="en-US" dirty="0"/>
              <a:t>CARA Process Overview</a:t>
            </a:r>
          </a:p>
          <a:p>
            <a:pPr lvl="1"/>
            <a:r>
              <a:rPr lang="en-US" dirty="0"/>
              <a:t>Nominal event evolution</a:t>
            </a:r>
          </a:p>
          <a:p>
            <a:r>
              <a:rPr lang="en-US" dirty="0"/>
              <a:t>Event with Potential Active Secondary</a:t>
            </a:r>
          </a:p>
          <a:p>
            <a:pPr lvl="1"/>
            <a:r>
              <a:rPr lang="en-US" dirty="0"/>
              <a:t>CARA Best Practices</a:t>
            </a:r>
          </a:p>
          <a:p>
            <a:pPr lvl="1"/>
            <a:r>
              <a:rPr lang="en-US" dirty="0"/>
              <a:t>Event Example</a:t>
            </a:r>
          </a:p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36228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process overview</a:t>
            </a:r>
          </a:p>
        </p:txBody>
      </p:sp>
    </p:spTree>
    <p:extLst>
      <p:ext uri="{BB962C8B-B14F-4D97-AF65-F5344CB8AC3E}">
        <p14:creationId xmlns:p14="http://schemas.microsoft.com/office/powerpoint/2010/main" val="2602722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Process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59"/>
            <a:ext cx="11480799" cy="5413835"/>
          </a:xfrm>
        </p:spPr>
        <p:txBody>
          <a:bodyPr/>
          <a:lstStyle/>
          <a:p>
            <a:r>
              <a:rPr lang="en-US" sz="2200" dirty="0"/>
              <a:t>Note: For this presentation CARA assets will be referred to as the primary</a:t>
            </a:r>
          </a:p>
          <a:p>
            <a:r>
              <a:rPr lang="en-US" sz="2200" dirty="0"/>
              <a:t>Resident Space Objects (RSOs) are divided into multiple orbit regimes based on Apogee and Perigee</a:t>
            </a:r>
          </a:p>
          <a:p>
            <a:pPr lvl="1"/>
            <a:r>
              <a:rPr lang="en-US" sz="2000" dirty="0"/>
              <a:t>Low Earth Orbit (LEO) regime contains majority of RSOs and CARA-protected assets</a:t>
            </a:r>
          </a:p>
          <a:p>
            <a:pPr lvl="1"/>
            <a:r>
              <a:rPr lang="en-US" sz="2000" dirty="0"/>
              <a:t>Events within the LEO regime considered for this presentation</a:t>
            </a:r>
          </a:p>
          <a:p>
            <a:r>
              <a:rPr lang="en-US" sz="2200" dirty="0"/>
              <a:t>CARA assets screened daily to predict close approach events with RSOs</a:t>
            </a:r>
          </a:p>
          <a:p>
            <a:pPr lvl="1"/>
            <a:r>
              <a:rPr lang="en-US" sz="2000" dirty="0"/>
              <a:t>LEO screening identifies events up to 7 days into the future, but planning most often begins in earnest 2-3 days prior to an event Time of Closest Approach (TCA)</a:t>
            </a:r>
          </a:p>
          <a:p>
            <a:pPr lvl="1"/>
            <a:r>
              <a:rPr lang="en-US" sz="2000" dirty="0"/>
              <a:t>Maneuverable assets provide owner/operator (o/o) ephemeris that is screened against the ASW solution and secondary o/o ephemeris files (if available)</a:t>
            </a:r>
          </a:p>
          <a:p>
            <a:r>
              <a:rPr lang="en-US" sz="2200" dirty="0"/>
              <a:t>Event planning takes place between CARA and Mission Operations Team</a:t>
            </a:r>
          </a:p>
          <a:p>
            <a:pPr lvl="1"/>
            <a:r>
              <a:rPr lang="en-US" sz="2000" dirty="0"/>
              <a:t>Identify, plan, and screen potential mitigation maneuvers</a:t>
            </a:r>
          </a:p>
          <a:p>
            <a:pPr lvl="1"/>
            <a:r>
              <a:rPr lang="en-US" sz="2000" dirty="0"/>
              <a:t>Determine maneuver Go/No Go based on event Pc at decision time</a:t>
            </a:r>
          </a:p>
          <a:p>
            <a:pPr marL="283464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60363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 Event Timeline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59"/>
            <a:ext cx="5449688" cy="5413835"/>
          </a:xfrm>
        </p:spPr>
        <p:txBody>
          <a:bodyPr/>
          <a:lstStyle/>
          <a:p>
            <a:pPr marL="164465" indent="-164465"/>
            <a:r>
              <a:rPr lang="en-US" sz="2000" dirty="0"/>
              <a:t>3-7 days prior to TCA</a:t>
            </a:r>
            <a:endParaRPr lang="en-US" dirty="0"/>
          </a:p>
          <a:p>
            <a:pPr lvl="1" indent="-173355"/>
            <a:r>
              <a:rPr lang="en-US" sz="1800" dirty="0"/>
              <a:t>Review event details; identify advanced analysis needed for any events</a:t>
            </a:r>
          </a:p>
          <a:p>
            <a:pPr lvl="1" indent="-173355"/>
            <a:r>
              <a:rPr lang="en-US" sz="1800" dirty="0"/>
              <a:t>Orbit Determination (OD)s of objects are flagged, manually reviewed and evaluated by the CARA OSAs</a:t>
            </a:r>
          </a:p>
          <a:p>
            <a:pPr lvl="1" indent="-173355"/>
            <a:r>
              <a:rPr lang="en-US" sz="1800" b="1" u="sng" dirty="0">
                <a:latin typeface="Arial"/>
                <a:cs typeface="Arial"/>
              </a:rPr>
              <a:t>Secondary Owner/Operator (O/O) contacted to coordinate mitigation plans (if applicable)</a:t>
            </a:r>
          </a:p>
          <a:p>
            <a:pPr lvl="1" indent="-173355"/>
            <a:r>
              <a:rPr lang="en-US" sz="1800" dirty="0"/>
              <a:t>Review space weather predictions</a:t>
            </a:r>
          </a:p>
          <a:p>
            <a:pPr marL="164465" indent="-164465"/>
            <a:r>
              <a:rPr lang="en-US" sz="2000" dirty="0"/>
              <a:t>1-3 days prior to TCA</a:t>
            </a:r>
          </a:p>
          <a:p>
            <a:pPr lvl="1" indent="-173355"/>
            <a:r>
              <a:rPr lang="en-US" sz="1800" dirty="0"/>
              <a:t>CARA contacts mission team and event planning begins should Pc remain high</a:t>
            </a:r>
          </a:p>
          <a:p>
            <a:pPr lvl="1" indent="-173355"/>
            <a:r>
              <a:rPr lang="en-US" sz="1800" dirty="0"/>
              <a:t>Mitigation maneuvers are screened for post-maneuver events</a:t>
            </a:r>
          </a:p>
          <a:p>
            <a:pPr marL="164465" indent="-164465"/>
            <a:r>
              <a:rPr lang="en-US" sz="2000" dirty="0"/>
              <a:t>.5 day to TCA</a:t>
            </a:r>
          </a:p>
          <a:p>
            <a:pPr lvl="1" indent="-173355"/>
            <a:r>
              <a:rPr lang="en-US" sz="1800" dirty="0"/>
              <a:t>Final go/no go to perform mitigation maneuver based on latest available event Pc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E0B59A3-7302-4683-8C65-1DB380360747}"/>
              </a:ext>
            </a:extLst>
          </p:cNvPr>
          <p:cNvGrpSpPr/>
          <p:nvPr/>
        </p:nvGrpSpPr>
        <p:grpSpPr>
          <a:xfrm>
            <a:off x="5993257" y="1244659"/>
            <a:ext cx="5292160" cy="5214497"/>
            <a:chOff x="2019866" y="1504457"/>
            <a:chExt cx="6864136" cy="428840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16EBE11-6664-460E-8E2A-F1050470B48C}"/>
                </a:ext>
              </a:extLst>
            </p:cNvPr>
            <p:cNvSpPr txBox="1"/>
            <p:nvPr/>
          </p:nvSpPr>
          <p:spPr>
            <a:xfrm>
              <a:off x="6966247" y="5300418"/>
              <a:ext cx="1014301" cy="492443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tIns="137160" bIns="137160" rtlCol="0" anchor="ctr" anchorCtr="1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TCA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ADD74DC-CAAF-4004-AC1A-86373AE6466D}"/>
                    </a:ext>
                  </a:extLst>
                </p:cNvPr>
                <p:cNvSpPr txBox="1"/>
                <p:nvPr/>
              </p:nvSpPr>
              <p:spPr>
                <a:xfrm>
                  <a:off x="3739560" y="3445503"/>
                  <a:ext cx="2053238" cy="683412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9900">
                        <a:tint val="66000"/>
                        <a:satMod val="160000"/>
                        <a:alpha val="49000"/>
                      </a:srgbClr>
                    </a:gs>
                    <a:gs pos="50000">
                      <a:srgbClr val="FF9900">
                        <a:tint val="44500"/>
                        <a:satMod val="160000"/>
                      </a:srgbClr>
                    </a:gs>
                    <a:gs pos="100000">
                      <a:srgbClr val="FF99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28575">
                  <a:solidFill>
                    <a:srgbClr val="FF99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DECISION POINT:</a:t>
                  </a:r>
                </a:p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Maneuver Planning if</a:t>
                  </a:r>
                </a:p>
                <a:p>
                  <a:pPr algn="ctr"/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TCA </a:t>
                  </a:r>
                  <a14:m>
                    <m:oMath xmlns:m="http://schemas.openxmlformats.org/officeDocument/2006/math">
                      <m:r>
                        <a:rPr lang="en-US" sz="1200" b="1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≅</m:t>
                      </m:r>
                    </m:oMath>
                  </a14:m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 2 Days and Pc ≥ 1E-5</a:t>
                  </a: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0ADD74DC-CAAF-4004-AC1A-86373AE646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39560" y="3445503"/>
                  <a:ext cx="2053238" cy="683412"/>
                </a:xfrm>
                <a:prstGeom prst="rect">
                  <a:avLst/>
                </a:prstGeom>
                <a:blipFill>
                  <a:blip r:embed="rId3"/>
                  <a:stretch>
                    <a:fillRect b="-2113"/>
                  </a:stretch>
                </a:blipFill>
                <a:ln w="28575">
                  <a:solidFill>
                    <a:srgbClr val="FF99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E839745-03D9-4B31-B17C-4D20F78DF345}"/>
                </a:ext>
              </a:extLst>
            </p:cNvPr>
            <p:cNvSpPr txBox="1"/>
            <p:nvPr/>
          </p:nvSpPr>
          <p:spPr>
            <a:xfrm>
              <a:off x="3739560" y="4506744"/>
              <a:ext cx="2053238" cy="683412"/>
            </a:xfrm>
            <a:prstGeom prst="rect">
              <a:avLst/>
            </a:prstGeom>
            <a:gradFill flip="none" rotWithShape="1">
              <a:gsLst>
                <a:gs pos="0">
                  <a:srgbClr val="FF6600">
                    <a:tint val="66000"/>
                    <a:satMod val="160000"/>
                    <a:alpha val="49000"/>
                  </a:srgbClr>
                </a:gs>
                <a:gs pos="50000">
                  <a:srgbClr val="FF6600">
                    <a:tint val="44500"/>
                    <a:satMod val="160000"/>
                  </a:srgbClr>
                </a:gs>
                <a:gs pos="100000">
                  <a:srgbClr val="FF66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8575">
              <a:solidFill>
                <a:srgbClr val="FF66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DECISION POINT: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Maneuver Go / No-Go if </a:t>
              </a:r>
              <a:r>
                <a:rPr lang="en-US" sz="1200" b="1" dirty="0">
                  <a:solidFill>
                    <a:prstClr val="black"/>
                  </a:solidFill>
                  <a:latin typeface="Calibri" panose="020F0502020204030204"/>
                </a:rPr>
                <a:t>TCA ≤ .5 Day and Pc ≥ 1E-4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23855F-682B-4D68-A34C-4CB5F7ABD7E3}"/>
                </a:ext>
              </a:extLst>
            </p:cNvPr>
            <p:cNvSpPr txBox="1"/>
            <p:nvPr/>
          </p:nvSpPr>
          <p:spPr>
            <a:xfrm>
              <a:off x="3683079" y="1632717"/>
              <a:ext cx="2053238" cy="379673"/>
            </a:xfrm>
            <a:prstGeom prst="rect">
              <a:avLst/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  <a:alpha val="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 w="28575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  <a:latin typeface="Calibri" panose="020F0502020204030204"/>
                </a:rPr>
                <a:t>7 Days &gt; TCA ≥ 3 Days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All Identified Events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5B18A48-FF1E-4495-8FC0-06E491E80500}"/>
                    </a:ext>
                  </a:extLst>
                </p:cNvPr>
                <p:cNvSpPr txBox="1"/>
                <p:nvPr/>
              </p:nvSpPr>
              <p:spPr>
                <a:xfrm>
                  <a:off x="3683081" y="2444517"/>
                  <a:ext cx="2053238" cy="683412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FCC00">
                        <a:tint val="66000"/>
                        <a:satMod val="160000"/>
                        <a:alpha val="49000"/>
                      </a:srgbClr>
                    </a:gs>
                    <a:gs pos="50000">
                      <a:srgbClr val="FFCC00">
                        <a:tint val="44500"/>
                        <a:satMod val="160000"/>
                      </a:srgbClr>
                    </a:gs>
                    <a:gs pos="100000">
                      <a:srgbClr val="FFCC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 w="28575">
                  <a:solidFill>
                    <a:srgbClr val="FFCC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DECISION POINT:</a:t>
                  </a:r>
                </a:p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  <a:latin typeface="Calibri" panose="020F0502020204030204"/>
                    </a:rPr>
                    <a:t>Event Notification if </a:t>
                  </a:r>
                </a:p>
                <a:p>
                  <a:pPr algn="ctr"/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TCA </a:t>
                  </a:r>
                  <a14:m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≅</m:t>
                      </m:r>
                    </m:oMath>
                  </a14:m>
                  <a:r>
                    <a:rPr lang="en-US" sz="1200" b="1" dirty="0">
                      <a:solidFill>
                        <a:prstClr val="black"/>
                      </a:solidFill>
                      <a:latin typeface="Calibri" panose="020F0502020204030204"/>
                    </a:rPr>
                    <a:t> 3 Days and Pc ≥ 3E-5</a:t>
                  </a: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05B18A48-FF1E-4495-8FC0-06E491E805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3081" y="2444517"/>
                  <a:ext cx="2053238" cy="683412"/>
                </a:xfrm>
                <a:prstGeom prst="rect">
                  <a:avLst/>
                </a:prstGeom>
                <a:blipFill>
                  <a:blip r:embed="rId4"/>
                  <a:stretch>
                    <a:fillRect b="-2837"/>
                  </a:stretch>
                </a:blipFill>
                <a:ln w="28575">
                  <a:solidFill>
                    <a:srgbClr val="FFCC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0B539A-2B98-4636-AA7C-FF74D9276FD7}"/>
                </a:ext>
              </a:extLst>
            </p:cNvPr>
            <p:cNvSpPr txBox="1"/>
            <p:nvPr/>
          </p:nvSpPr>
          <p:spPr>
            <a:xfrm>
              <a:off x="6096000" y="1504457"/>
              <a:ext cx="2755918" cy="725598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>
                  <a:solidFill>
                    <a:prstClr val="black"/>
                  </a:solidFill>
                  <a:latin typeface="Calibri" panose="020F0502020204030204"/>
                </a:rPr>
                <a:t>0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. Conjunction Identification, Internal Analysis, and Monitoring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377ADD-4450-4B43-91A0-2B249B11C35F}"/>
                </a:ext>
              </a:extLst>
            </p:cNvPr>
            <p:cNvSpPr txBox="1"/>
            <p:nvPr/>
          </p:nvSpPr>
          <p:spPr>
            <a:xfrm>
              <a:off x="6095438" y="2486607"/>
              <a:ext cx="2755918" cy="607478"/>
            </a:xfrm>
            <a:prstGeom prst="rect">
              <a:avLst/>
            </a:prstGeom>
            <a:solidFill>
              <a:srgbClr val="FFCC00"/>
            </a:solidFill>
          </p:spPr>
          <p:txBody>
            <a:bodyPr wrap="square" rtlCol="0">
              <a:spAutoFit/>
            </a:bodyPr>
            <a:lstStyle/>
            <a:p>
              <a:pPr marL="342900" indent="-342900" algn="ctr">
                <a:buAutoNum type="arabicPeriod"/>
              </a:pPr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Initial Notification and Request for Planning Timeline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9DEA51-239A-4280-9305-8E94D0EFC1C9}"/>
                </a:ext>
              </a:extLst>
            </p:cNvPr>
            <p:cNvSpPr txBox="1"/>
            <p:nvPr/>
          </p:nvSpPr>
          <p:spPr>
            <a:xfrm>
              <a:off x="6128947" y="3524956"/>
              <a:ext cx="2754797" cy="523220"/>
            </a:xfrm>
            <a:prstGeom prst="rect">
              <a:avLst/>
            </a:prstGeom>
            <a:solidFill>
              <a:srgbClr val="FF99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2. Maneuver</a:t>
              </a:r>
            </a:p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 Planning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159DC4-089B-4645-BC77-53003E14D2C2}"/>
                </a:ext>
              </a:extLst>
            </p:cNvPr>
            <p:cNvSpPr txBox="1"/>
            <p:nvPr/>
          </p:nvSpPr>
          <p:spPr>
            <a:xfrm>
              <a:off x="6136035" y="4602229"/>
              <a:ext cx="2747967" cy="492443"/>
            </a:xfrm>
            <a:prstGeom prst="rect">
              <a:avLst/>
            </a:prstGeom>
            <a:solidFill>
              <a:srgbClr val="FF6600"/>
            </a:solidFill>
          </p:spPr>
          <p:txBody>
            <a:bodyPr wrap="square" tIns="137160" bIns="137160" rtlCol="0" anchor="ctr" anchorCtr="1">
              <a:spAutoFit/>
            </a:bodyPr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  <a:latin typeface="Calibri" panose="020F0502020204030204"/>
                </a:rPr>
                <a:t>3. Maneuver Execution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D251AF7-11D0-47BD-90C5-6A2D9A513FE0}"/>
                </a:ext>
              </a:extLst>
            </p:cNvPr>
            <p:cNvCxnSpPr>
              <a:cxnSpLocks/>
              <a:stCxn id="8" idx="3"/>
              <a:endCxn id="10" idx="1"/>
            </p:cNvCxnSpPr>
            <p:nvPr/>
          </p:nvCxnSpPr>
          <p:spPr bwMode="auto">
            <a:xfrm>
              <a:off x="5736318" y="1822553"/>
              <a:ext cx="359683" cy="4470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97ABC17-AF53-4CD1-AEC4-4B2EB090B91C}"/>
                </a:ext>
              </a:extLst>
            </p:cNvPr>
            <p:cNvCxnSpPr>
              <a:stCxn id="9" idx="3"/>
              <a:endCxn id="11" idx="1"/>
            </p:cNvCxnSpPr>
            <p:nvPr/>
          </p:nvCxnSpPr>
          <p:spPr bwMode="auto">
            <a:xfrm>
              <a:off x="5736319" y="2786224"/>
              <a:ext cx="359119" cy="412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1DB11C5D-5941-4903-8B34-54D04FA1FF5A}"/>
                </a:ext>
              </a:extLst>
            </p:cNvPr>
            <p:cNvCxnSpPr>
              <a:cxnSpLocks/>
              <a:stCxn id="10" idx="3"/>
              <a:endCxn id="9" idx="0"/>
            </p:cNvCxnSpPr>
            <p:nvPr/>
          </p:nvCxnSpPr>
          <p:spPr bwMode="auto">
            <a:xfrm flipH="1">
              <a:off x="4709700" y="1867256"/>
              <a:ext cx="4142219" cy="577261"/>
            </a:xfrm>
            <a:prstGeom prst="bentConnector4">
              <a:avLst>
                <a:gd name="adj1" fmla="val -7158"/>
                <a:gd name="adj2" fmla="val 81424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7" name="Connector: Elbow 16">
              <a:extLst>
                <a:ext uri="{FF2B5EF4-FFF2-40B4-BE49-F238E27FC236}">
                  <a16:creationId xmlns:a16="http://schemas.microsoft.com/office/drawing/2014/main" id="{227DC03D-4C4C-46E0-8E53-8BFA66E81FAE}"/>
                </a:ext>
              </a:extLst>
            </p:cNvPr>
            <p:cNvCxnSpPr>
              <a:cxnSpLocks/>
              <a:stCxn id="11" idx="3"/>
              <a:endCxn id="6" idx="0"/>
            </p:cNvCxnSpPr>
            <p:nvPr/>
          </p:nvCxnSpPr>
          <p:spPr bwMode="auto">
            <a:xfrm flipH="1">
              <a:off x="4766179" y="2790347"/>
              <a:ext cx="4085176" cy="655156"/>
            </a:xfrm>
            <a:prstGeom prst="bentConnector4">
              <a:avLst>
                <a:gd name="adj1" fmla="val -7258"/>
                <a:gd name="adj2" fmla="val 73181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30AA7AA-F670-4BBC-AD47-D83740F94E58}"/>
                </a:ext>
              </a:extLst>
            </p:cNvPr>
            <p:cNvSpPr txBox="1"/>
            <p:nvPr/>
          </p:nvSpPr>
          <p:spPr>
            <a:xfrm>
              <a:off x="2027434" y="2522924"/>
              <a:ext cx="1356957" cy="531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Stop Planning – Monitor Only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64C6D77-B369-48AB-8DD4-7A232AFE3E3E}"/>
                </a:ext>
              </a:extLst>
            </p:cNvPr>
            <p:cNvCxnSpPr>
              <a:cxnSpLocks/>
              <a:stCxn id="9" idx="1"/>
              <a:endCxn id="18" idx="3"/>
            </p:cNvCxnSpPr>
            <p:nvPr/>
          </p:nvCxnSpPr>
          <p:spPr bwMode="auto">
            <a:xfrm flipH="1">
              <a:off x="3384391" y="2786224"/>
              <a:ext cx="298690" cy="247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1C4B63-349E-450A-AB47-3DF0B03D58EF}"/>
                </a:ext>
              </a:extLst>
            </p:cNvPr>
            <p:cNvSpPr txBox="1"/>
            <p:nvPr/>
          </p:nvSpPr>
          <p:spPr>
            <a:xfrm>
              <a:off x="2027434" y="3521559"/>
              <a:ext cx="1356957" cy="531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Stop Planning – Monitor Only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3B86D96-D296-46B8-99E0-B7074F84D3F6}"/>
                </a:ext>
              </a:extLst>
            </p:cNvPr>
            <p:cNvCxnSpPr>
              <a:cxnSpLocks/>
              <a:stCxn id="6" idx="1"/>
              <a:endCxn id="20" idx="3"/>
            </p:cNvCxnSpPr>
            <p:nvPr/>
          </p:nvCxnSpPr>
          <p:spPr bwMode="auto">
            <a:xfrm flipH="1">
              <a:off x="3384391" y="3787209"/>
              <a:ext cx="355169" cy="12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F319DB8-B489-4869-AF1B-CDA2DC9F194E}"/>
                </a:ext>
              </a:extLst>
            </p:cNvPr>
            <p:cNvSpPr txBox="1"/>
            <p:nvPr/>
          </p:nvSpPr>
          <p:spPr>
            <a:xfrm>
              <a:off x="2019866" y="4582678"/>
              <a:ext cx="1356957" cy="53154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Calibri" panose="020F0502020204030204"/>
                </a:rPr>
                <a:t>Waive Maneuver – Monitor Only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4D5A8D2-C59F-40FB-A7C8-A418A8C932B5}"/>
                </a:ext>
              </a:extLst>
            </p:cNvPr>
            <p:cNvCxnSpPr>
              <a:cxnSpLocks/>
              <a:stCxn id="7" idx="1"/>
              <a:endCxn id="22" idx="3"/>
            </p:cNvCxnSpPr>
            <p:nvPr/>
          </p:nvCxnSpPr>
          <p:spPr bwMode="auto">
            <a:xfrm flipH="1" flipV="1">
              <a:off x="3376823" y="4848450"/>
              <a:ext cx="362738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ABFBB9A-65AC-4518-8FFA-A47E20412C93}"/>
                </a:ext>
              </a:extLst>
            </p:cNvPr>
            <p:cNvCxnSpPr>
              <a:stCxn id="6" idx="3"/>
              <a:endCxn id="12" idx="1"/>
            </p:cNvCxnSpPr>
            <p:nvPr/>
          </p:nvCxnSpPr>
          <p:spPr bwMode="auto">
            <a:xfrm flipV="1">
              <a:off x="5792798" y="3786566"/>
              <a:ext cx="336148" cy="6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8A0F8959-3E68-4CDF-9DA0-22FEA3C3A4CA}"/>
                </a:ext>
              </a:extLst>
            </p:cNvPr>
            <p:cNvCxnSpPr>
              <a:cxnSpLocks/>
              <a:stCxn id="12" idx="3"/>
              <a:endCxn id="7" idx="0"/>
            </p:cNvCxnSpPr>
            <p:nvPr/>
          </p:nvCxnSpPr>
          <p:spPr bwMode="auto">
            <a:xfrm flipH="1">
              <a:off x="4766179" y="3786566"/>
              <a:ext cx="4117565" cy="720178"/>
            </a:xfrm>
            <a:prstGeom prst="bentConnector4">
              <a:avLst>
                <a:gd name="adj1" fmla="val -7201"/>
                <a:gd name="adj2" fmla="val 68163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E757F48-D9E1-43D9-AB0C-34B7F8CE52E9}"/>
                </a:ext>
              </a:extLst>
            </p:cNvPr>
            <p:cNvCxnSpPr>
              <a:cxnSpLocks/>
              <a:stCxn id="7" idx="3"/>
              <a:endCxn id="13" idx="1"/>
            </p:cNvCxnSpPr>
            <p:nvPr/>
          </p:nvCxnSpPr>
          <p:spPr bwMode="auto">
            <a:xfrm>
              <a:off x="5792798" y="4848450"/>
              <a:ext cx="343237" cy="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A12FDBD-0044-48E5-93D2-D20C99581466}"/>
                </a:ext>
              </a:extLst>
            </p:cNvPr>
            <p:cNvSpPr txBox="1"/>
            <p:nvPr/>
          </p:nvSpPr>
          <p:spPr>
            <a:xfrm>
              <a:off x="5792798" y="2572545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yes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553258-2D9C-4A4F-B456-37E32A6CE34C}"/>
                </a:ext>
              </a:extLst>
            </p:cNvPr>
            <p:cNvSpPr txBox="1"/>
            <p:nvPr/>
          </p:nvSpPr>
          <p:spPr>
            <a:xfrm>
              <a:off x="5825744" y="3627271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yes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0528DD-B991-449D-B391-DF9D5D3F7ABF}"/>
                </a:ext>
              </a:extLst>
            </p:cNvPr>
            <p:cNvSpPr txBox="1"/>
            <p:nvPr/>
          </p:nvSpPr>
          <p:spPr>
            <a:xfrm>
              <a:off x="5849279" y="4673003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yes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7595FFB-65E0-4E81-8E95-1A69E9876341}"/>
                </a:ext>
              </a:extLst>
            </p:cNvPr>
            <p:cNvSpPr txBox="1"/>
            <p:nvPr/>
          </p:nvSpPr>
          <p:spPr>
            <a:xfrm>
              <a:off x="3458660" y="2588857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no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D21AC76-3844-497E-BCAC-6EA00B7E6CE7}"/>
                </a:ext>
              </a:extLst>
            </p:cNvPr>
            <p:cNvSpPr txBox="1"/>
            <p:nvPr/>
          </p:nvSpPr>
          <p:spPr>
            <a:xfrm>
              <a:off x="3458660" y="3612059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no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289361-1315-4C6E-8025-C77C900E0AAD}"/>
                </a:ext>
              </a:extLst>
            </p:cNvPr>
            <p:cNvSpPr txBox="1"/>
            <p:nvPr/>
          </p:nvSpPr>
          <p:spPr>
            <a:xfrm>
              <a:off x="3480949" y="4681283"/>
              <a:ext cx="40426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dirty="0">
                  <a:latin typeface="+mj-lt"/>
                </a:rPr>
                <a:t>no</a:t>
              </a:r>
            </a:p>
          </p:txBody>
        </p:sp>
      </p:grp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DA2EF446-0D70-4609-B45E-C63221E50716}"/>
              </a:ext>
            </a:extLst>
          </p:cNvPr>
          <p:cNvCxnSpPr>
            <a:stCxn id="13" idx="3"/>
            <a:endCxn id="5" idx="3"/>
          </p:cNvCxnSpPr>
          <p:nvPr/>
        </p:nvCxnSpPr>
        <p:spPr bwMode="auto">
          <a:xfrm flipH="1">
            <a:off x="10588866" y="5310798"/>
            <a:ext cx="696551" cy="848965"/>
          </a:xfrm>
          <a:prstGeom prst="bentConnector3">
            <a:avLst>
              <a:gd name="adj1" fmla="val -3281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9" name="Connector: Elbow 68">
            <a:extLst>
              <a:ext uri="{FF2B5EF4-FFF2-40B4-BE49-F238E27FC236}">
                <a16:creationId xmlns:a16="http://schemas.microsoft.com/office/drawing/2014/main" id="{09DB9B24-A924-4336-8671-D19A38E7D24F}"/>
              </a:ext>
            </a:extLst>
          </p:cNvPr>
          <p:cNvCxnSpPr>
            <a:stCxn id="22" idx="2"/>
            <a:endCxn id="5" idx="1"/>
          </p:cNvCxnSpPr>
          <p:nvPr/>
        </p:nvCxnSpPr>
        <p:spPr bwMode="auto">
          <a:xfrm rot="16200000" flipH="1">
            <a:off x="7898704" y="4251613"/>
            <a:ext cx="525801" cy="3290498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22401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with potentially active secondary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692" y="1175114"/>
            <a:ext cx="12077307" cy="5310527"/>
          </a:xfrm>
        </p:spPr>
        <p:txBody>
          <a:bodyPr/>
          <a:lstStyle/>
          <a:p>
            <a:pPr marL="0" indent="0">
              <a:buNone/>
            </a:pPr>
            <a:r>
              <a:rPr lang="en-US" sz="2400" u="sng" dirty="0">
                <a:solidFill>
                  <a:schemeClr val="tx1"/>
                </a:solidFill>
                <a:latin typeface="Arial"/>
                <a:cs typeface="Arial"/>
              </a:rPr>
              <a:t>7 days prior to TCA</a:t>
            </a:r>
          </a:p>
          <a:p>
            <a:pPr marL="164465" indent="-164465"/>
            <a:r>
              <a:rPr lang="en-US" sz="2400" dirty="0"/>
              <a:t>Event identified with potentially active secondary </a:t>
            </a:r>
          </a:p>
          <a:p>
            <a:pPr lvl="1" indent="-173355"/>
            <a:r>
              <a:rPr lang="en-US" sz="1800" dirty="0"/>
              <a:t>Event of concern if Pc&gt;1e-7 OR miss distance &lt; 500 meters (regardless of Pc)</a:t>
            </a:r>
          </a:p>
          <a:p>
            <a:pPr lvl="1" indent="-173355"/>
            <a:r>
              <a:rPr lang="en-US" sz="1800" dirty="0"/>
              <a:t>CARA Operations Team begins investigation of maneuver capabilities</a:t>
            </a:r>
          </a:p>
          <a:p>
            <a:pPr marL="749300" lvl="2" indent="-173355"/>
            <a:r>
              <a:rPr lang="en-US" sz="1600" dirty="0"/>
              <a:t>Investigation includes:</a:t>
            </a:r>
          </a:p>
          <a:p>
            <a:pPr lvl="3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Check maneuver status flag on Space-track.org</a:t>
            </a:r>
          </a:p>
          <a:p>
            <a:pPr lvl="4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Note any contact information for future use</a:t>
            </a:r>
          </a:p>
          <a:p>
            <a:pPr lvl="3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Analysis of TLEs</a:t>
            </a:r>
          </a:p>
          <a:p>
            <a:pPr lvl="4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Check apogee and perigee for any obvious state changes</a:t>
            </a:r>
          </a:p>
          <a:p>
            <a:pPr lvl="3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Open-source data</a:t>
            </a:r>
          </a:p>
          <a:p>
            <a:pPr lvl="4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Research spacecraft configuration for propulsion capabilities</a:t>
            </a:r>
          </a:p>
          <a:p>
            <a:pPr marL="0" indent="0">
              <a:buNone/>
            </a:pPr>
            <a:r>
              <a:rPr lang="en-US" sz="2400" u="sng" dirty="0">
                <a:latin typeface="Arial"/>
                <a:cs typeface="Arial"/>
              </a:rPr>
              <a:t>5 days prior to TCA</a:t>
            </a:r>
          </a:p>
          <a:p>
            <a:pPr marL="164465" indent="-164465"/>
            <a:r>
              <a:rPr lang="en-US" sz="2400" dirty="0"/>
              <a:t>If event of concern still meets the criteria outlined above</a:t>
            </a:r>
          </a:p>
          <a:p>
            <a:pPr lvl="1" indent="-173355"/>
            <a:r>
              <a:rPr lang="en-US" sz="1800" dirty="0"/>
              <a:t>Will reach out to secondary owner/operator to inquire about the spacecraft’s maneuver capabilities</a:t>
            </a:r>
          </a:p>
          <a:p>
            <a:pPr lvl="1" indent="-173355"/>
            <a:r>
              <a:rPr lang="en-US" sz="1800" dirty="0"/>
              <a:t>This process can be more complicated if secondary owner/operator is a foreign service operator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endParaRPr lang="en-US" sz="1800" dirty="0"/>
          </a:p>
          <a:p>
            <a:pPr marL="749300" lvl="2" indent="-173355"/>
            <a:endParaRPr lang="en-US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FC7FB58-F269-4730-90E9-6D52F03E3AF8}"/>
              </a:ext>
            </a:extLst>
          </p:cNvPr>
          <p:cNvSpPr txBox="1"/>
          <p:nvPr/>
        </p:nvSpPr>
        <p:spPr>
          <a:xfrm>
            <a:off x="9754635" y="1175114"/>
            <a:ext cx="2322673" cy="88229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>
                <a:solidFill>
                  <a:prstClr val="black"/>
                </a:solidFill>
                <a:latin typeface="Calibri" panose="020F0502020204030204"/>
              </a:rPr>
              <a:t>0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 Conjunction Identification, Internal Analysis, and Monitoring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09684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with potentially active secondary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692" y="1175114"/>
            <a:ext cx="12077307" cy="531052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highlight>
                  <a:srgbClr val="FFFF00"/>
                </a:highlight>
              </a:rPr>
              <a:t>3 days prior to TCA</a:t>
            </a:r>
          </a:p>
          <a:p>
            <a:pPr marL="164465" indent="-164465"/>
            <a:r>
              <a:rPr lang="en-US" sz="2200" dirty="0"/>
              <a:t>If event is introduced by CARA asset’s nominal maneuver</a:t>
            </a:r>
          </a:p>
          <a:p>
            <a:pPr lvl="1" indent="-173355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Will work with mission to re</a:t>
            </a:r>
            <a:r>
              <a:rPr lang="en-US" sz="2000" dirty="0"/>
              <a:t>-plan or waive off the maneuver</a:t>
            </a:r>
          </a:p>
          <a:p>
            <a:pPr marL="164465" indent="-164465"/>
            <a:r>
              <a:rPr lang="en-US" sz="2400" dirty="0">
                <a:latin typeface="Arial"/>
                <a:cs typeface="Arial"/>
              </a:rPr>
              <a:t>If event is moderate risk (Pc&gt;1e-7)</a:t>
            </a:r>
          </a:p>
          <a:p>
            <a:pPr lvl="1" indent="-173355"/>
            <a:r>
              <a:rPr lang="en-US" sz="2000" dirty="0"/>
              <a:t>CARA will send notice to Secondary O/O asking that they not maneuver their spacecraft between now and TCA</a:t>
            </a:r>
          </a:p>
          <a:p>
            <a:pPr marL="164465" indent="-164465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event </a:t>
            </a:r>
            <a:r>
              <a:rPr lang="en-US" sz="2400" dirty="0"/>
              <a:t>reaches the planning threshold (Pc&gt;3e-5)</a:t>
            </a:r>
          </a:p>
          <a:p>
            <a:pPr lvl="1" indent="-173355"/>
            <a:r>
              <a:rPr lang="en-US" sz="2000" dirty="0"/>
              <a:t>CARA will work with mission and Secondary O/O to develop a plan on which spacecraft will be taking the mitigative action should the risk increase (Pc&gt;1e-4)</a:t>
            </a:r>
          </a:p>
          <a:p>
            <a:pPr marL="0" indent="0">
              <a:buNone/>
            </a:pPr>
            <a:r>
              <a:rPr lang="en-US" sz="2400" dirty="0">
                <a:highlight>
                  <a:srgbClr val="FFFF00"/>
                </a:highlight>
              </a:rPr>
              <a:t>Maneuver commit point</a:t>
            </a:r>
          </a:p>
          <a:p>
            <a:pPr marL="164465" indent="-164465"/>
            <a:r>
              <a:rPr lang="en-US" sz="2400" dirty="0"/>
              <a:t>If risk is high (Pc&gt;1e-4)</a:t>
            </a:r>
          </a:p>
          <a:p>
            <a:pPr lvl="1" indent="-173355"/>
            <a:r>
              <a:rPr lang="en-US" sz="2000" dirty="0"/>
              <a:t>CARA will provide the Secondary O/O with maneuver information for the CARA planned maneuver</a:t>
            </a:r>
          </a:p>
          <a:p>
            <a:pPr lvl="1" indent="-173355"/>
            <a:r>
              <a:rPr lang="en-US" sz="2000" dirty="0"/>
              <a:t>Or will request maneuver information from Secondary O/O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endParaRPr lang="en-US" sz="1800" dirty="0"/>
          </a:p>
          <a:p>
            <a:pPr marL="749300" lvl="2" indent="-173355"/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863CB4-A543-4DB4-9525-67B4FE31996C}"/>
                  </a:ext>
                </a:extLst>
              </p:cNvPr>
              <p:cNvSpPr txBox="1"/>
              <p:nvPr/>
            </p:nvSpPr>
            <p:spPr>
              <a:xfrm>
                <a:off x="9842643" y="1247034"/>
                <a:ext cx="2234665" cy="646331"/>
              </a:xfrm>
              <a:prstGeom prst="rect">
                <a:avLst/>
              </a:prstGeom>
              <a:gradFill flip="none" rotWithShape="1">
                <a:gsLst>
                  <a:gs pos="0">
                    <a:srgbClr val="FFCC00">
                      <a:tint val="66000"/>
                      <a:satMod val="160000"/>
                      <a:alpha val="49000"/>
                    </a:srgbClr>
                  </a:gs>
                  <a:gs pos="50000">
                    <a:srgbClr val="FFCC00">
                      <a:tint val="44500"/>
                      <a:satMod val="160000"/>
                    </a:srgbClr>
                  </a:gs>
                  <a:gs pos="100000">
                    <a:srgbClr val="FFCC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 w="28575">
                <a:solidFill>
                  <a:srgbClr val="FFCC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Calibri" panose="020F0502020204030204"/>
                  </a:rPr>
                  <a:t>DECISION POINT:</a:t>
                </a:r>
              </a:p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Calibri" panose="020F0502020204030204"/>
                  </a:rPr>
                  <a:t>Event Notification if </a:t>
                </a:r>
              </a:p>
              <a:p>
                <a:pPr algn="ctr"/>
                <a:r>
                  <a:rPr lang="en-US" sz="1200" b="1" dirty="0">
                    <a:solidFill>
                      <a:prstClr val="black"/>
                    </a:solidFill>
                    <a:latin typeface="Calibri" panose="020F0502020204030204"/>
                  </a:rPr>
                  <a:t>TCA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≅</m:t>
                    </m:r>
                  </m:oMath>
                </a14:m>
                <a:r>
                  <a:rPr lang="en-US" sz="1200" b="1" dirty="0">
                    <a:solidFill>
                      <a:prstClr val="black"/>
                    </a:solidFill>
                    <a:latin typeface="Calibri" panose="020F0502020204030204"/>
                  </a:rPr>
                  <a:t> 3 Days and Pc ≥ 3E-5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863CB4-A543-4DB4-9525-67B4FE319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2643" y="1247034"/>
                <a:ext cx="2234665" cy="646331"/>
              </a:xfrm>
              <a:prstGeom prst="rect">
                <a:avLst/>
              </a:prstGeom>
              <a:blipFill>
                <a:blip r:embed="rId3"/>
                <a:stretch>
                  <a:fillRect b="-3604"/>
                </a:stretch>
              </a:blipFill>
              <a:ln w="28575">
                <a:solidFill>
                  <a:srgbClr val="FFCC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8AB48F5-6ACC-4DA7-B384-C5AA2EB51F1D}"/>
              </a:ext>
            </a:extLst>
          </p:cNvPr>
          <p:cNvSpPr txBox="1"/>
          <p:nvPr/>
        </p:nvSpPr>
        <p:spPr>
          <a:xfrm>
            <a:off x="9842643" y="4556251"/>
            <a:ext cx="2234665" cy="646331"/>
          </a:xfrm>
          <a:prstGeom prst="rect">
            <a:avLst/>
          </a:prstGeom>
          <a:gradFill flip="none" rotWithShape="1">
            <a:gsLst>
              <a:gs pos="0">
                <a:srgbClr val="FF6600">
                  <a:tint val="66000"/>
                  <a:satMod val="160000"/>
                  <a:alpha val="49000"/>
                </a:srgbClr>
              </a:gs>
              <a:gs pos="50000">
                <a:srgbClr val="FF6600">
                  <a:tint val="44500"/>
                  <a:satMod val="160000"/>
                </a:srgbClr>
              </a:gs>
              <a:gs pos="100000">
                <a:srgbClr val="FF6600">
                  <a:tint val="23500"/>
                  <a:satMod val="160000"/>
                </a:srgbClr>
              </a:gs>
            </a:gsLst>
            <a:lin ang="2700000" scaled="1"/>
            <a:tileRect/>
          </a:gradFill>
          <a:ln w="28575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DECISION POINT:</a:t>
            </a:r>
          </a:p>
          <a:p>
            <a:pPr algn="ctr"/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Maneuver Go / No-Go if </a:t>
            </a:r>
            <a:r>
              <a:rPr lang="en-US" sz="1200" b="1" dirty="0">
                <a:solidFill>
                  <a:prstClr val="black"/>
                </a:solidFill>
                <a:latin typeface="Calibri" panose="020F0502020204030204"/>
              </a:rPr>
              <a:t>TCA ≤ .5 Day and Pc ≥ 1E-4</a:t>
            </a:r>
          </a:p>
        </p:txBody>
      </p:sp>
    </p:spTree>
    <p:extLst>
      <p:ext uri="{BB962C8B-B14F-4D97-AF65-F5344CB8AC3E}">
        <p14:creationId xmlns:p14="http://schemas.microsoft.com/office/powerpoint/2010/main" val="785832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2536"/>
          <a:stretch/>
        </p:blipFill>
        <p:spPr>
          <a:xfrm>
            <a:off x="8283117" y="1230716"/>
            <a:ext cx="3737106" cy="36871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C24ACD-F707-402E-B527-120C5597C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Nominal Event Progression</a:t>
            </a:r>
            <a:br>
              <a:rPr lang="en-US" dirty="0"/>
            </a:br>
            <a:r>
              <a:rPr lang="en-US" dirty="0"/>
              <a:t>In plots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638"/>
          <a:stretch/>
        </p:blipFill>
        <p:spPr>
          <a:xfrm>
            <a:off x="171777" y="1205345"/>
            <a:ext cx="3918086" cy="39662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270" r="1"/>
          <a:stretch/>
        </p:blipFill>
        <p:spPr>
          <a:xfrm>
            <a:off x="4184051" y="2897871"/>
            <a:ext cx="3990661" cy="39399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3FA2E1-9E02-4B5F-93CB-8F31444E55F6}"/>
              </a:ext>
            </a:extLst>
          </p:cNvPr>
          <p:cNvSpPr txBox="1"/>
          <p:nvPr/>
        </p:nvSpPr>
        <p:spPr>
          <a:xfrm>
            <a:off x="0" y="5171632"/>
            <a:ext cx="4184051" cy="13388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Probability of Collision (Pc) vs Time</a:t>
            </a:r>
            <a:endParaRPr lang="en-US" sz="1700" dirty="0"/>
          </a:p>
          <a:p>
            <a:pPr algn="ctr"/>
            <a:endParaRPr lang="en-US" sz="1600" b="1" dirty="0">
              <a:latin typeface="Arial"/>
              <a:cs typeface="Arial"/>
            </a:endParaRPr>
          </a:p>
          <a:p>
            <a:pPr lvl="1"/>
            <a:r>
              <a:rPr lang="en-US" sz="1600" dirty="0">
                <a:latin typeface="Arial"/>
                <a:cs typeface="Arial"/>
              </a:rPr>
              <a:t>Pc identified at high levels and/or increases to peak before decreasing to low levels prior to TCA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05E4A6-113D-4925-A15C-8A2F25965142}"/>
              </a:ext>
            </a:extLst>
          </p:cNvPr>
          <p:cNvSpPr txBox="1"/>
          <p:nvPr/>
        </p:nvSpPr>
        <p:spPr>
          <a:xfrm>
            <a:off x="4046755" y="1356626"/>
            <a:ext cx="4087684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Miss Components with Error Bars</a:t>
            </a:r>
            <a:endParaRPr lang="en-US" sz="2000" dirty="0"/>
          </a:p>
          <a:p>
            <a:pPr algn="ctr"/>
            <a:endParaRPr lang="en-US" sz="1600" b="1" dirty="0">
              <a:latin typeface="Arial"/>
              <a:cs typeface="Arial"/>
            </a:endParaRP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Radial, In-track, Cross-track miss components +/- 1-sigma uncertainty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90B64D-548C-4406-8778-C2B4D75CA16E}"/>
              </a:ext>
            </a:extLst>
          </p:cNvPr>
          <p:cNvSpPr txBox="1"/>
          <p:nvPr/>
        </p:nvSpPr>
        <p:spPr>
          <a:xfrm>
            <a:off x="8268900" y="4929908"/>
            <a:ext cx="3990661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Miss Sigma Plot</a:t>
            </a:r>
            <a:endParaRPr lang="en-US" sz="2000" dirty="0"/>
          </a:p>
          <a:p>
            <a:pPr algn="ctr"/>
            <a:endParaRPr lang="en-US" sz="1600" b="1" dirty="0">
              <a:latin typeface="Arial"/>
              <a:cs typeface="Arial"/>
            </a:endParaRP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Identifies how an event’s miss components have changed compared to previous screening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6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9AAAB-38D3-4610-B093-92CCC8B0A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Timeline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E7683-A750-430D-BC22-6265CE1AB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5363958"/>
          </a:xfrm>
        </p:spPr>
        <p:txBody>
          <a:bodyPr/>
          <a:lstStyle/>
          <a:p>
            <a:r>
              <a:rPr lang="en-US" dirty="0"/>
              <a:t>All high Pc (&gt; 1E-4) events require mitigation, if mission capabilities exist to do so, to include</a:t>
            </a:r>
          </a:p>
          <a:p>
            <a:pPr lvl="1"/>
            <a:r>
              <a:rPr lang="en-US" dirty="0"/>
              <a:t>Propulsive maneuvers</a:t>
            </a:r>
          </a:p>
          <a:p>
            <a:pPr lvl="1"/>
            <a:r>
              <a:rPr lang="en-US" dirty="0"/>
              <a:t>Differential drag changes</a:t>
            </a:r>
          </a:p>
          <a:p>
            <a:pPr lvl="1"/>
            <a:r>
              <a:rPr lang="en-US" dirty="0"/>
              <a:t>Slew to minimum projected area</a:t>
            </a:r>
          </a:p>
        </p:txBody>
      </p:sp>
    </p:spTree>
    <p:extLst>
      <p:ext uri="{BB962C8B-B14F-4D97-AF65-F5344CB8AC3E}">
        <p14:creationId xmlns:p14="http://schemas.microsoft.com/office/powerpoint/2010/main" val="2405340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active secondary</a:t>
            </a:r>
          </a:p>
        </p:txBody>
      </p:sp>
    </p:spTree>
    <p:extLst>
      <p:ext uri="{BB962C8B-B14F-4D97-AF65-F5344CB8AC3E}">
        <p14:creationId xmlns:p14="http://schemas.microsoft.com/office/powerpoint/2010/main" val="370531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71AB-5CFF-4377-A27D-3D7C401B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Active Payloads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12297-87D3-4798-B49F-4091FCD7F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5231554"/>
          </a:xfrm>
        </p:spPr>
        <p:txBody>
          <a:bodyPr/>
          <a:lstStyle/>
          <a:p>
            <a:r>
              <a:rPr lang="en-US" sz="2400" dirty="0"/>
              <a:t>Active </a:t>
            </a:r>
            <a:r>
              <a:rPr lang="en-US" sz="2400" i="1" dirty="0"/>
              <a:t>maneuverable </a:t>
            </a:r>
            <a:r>
              <a:rPr lang="en-US" sz="2400" dirty="0"/>
              <a:t>payloads can add CA complications </a:t>
            </a:r>
          </a:p>
          <a:p>
            <a:pPr lvl="1"/>
            <a:r>
              <a:rPr lang="en-US" sz="2000" dirty="0"/>
              <a:t>What is considered maneuverable? </a:t>
            </a:r>
          </a:p>
          <a:p>
            <a:pPr lvl="2"/>
            <a:r>
              <a:rPr lang="en-US" sz="1600" b="1" i="1" dirty="0">
                <a:highlight>
                  <a:srgbClr val="FF0000"/>
                </a:highlight>
              </a:rPr>
              <a:t>  </a:t>
            </a:r>
            <a:r>
              <a:rPr lang="en-US" sz="1800" b="1" i="1" dirty="0">
                <a:highlight>
                  <a:srgbClr val="FF0000"/>
                </a:highlight>
              </a:rPr>
              <a:t>Any ability for a spacecraft to change its orbit trajectory in a non-Keplerian way</a:t>
            </a:r>
            <a:r>
              <a:rPr lang="en-US" sz="1800" dirty="0">
                <a:highlight>
                  <a:srgbClr val="FF0000"/>
                </a:highlight>
              </a:rPr>
              <a:t>. </a:t>
            </a:r>
          </a:p>
          <a:p>
            <a:pPr lvl="3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This includes chemical propulsion, low or electrical thrust, and differential drag</a:t>
            </a:r>
          </a:p>
          <a:p>
            <a:pPr lvl="1"/>
            <a:r>
              <a:rPr lang="en-US" sz="2000" dirty="0"/>
              <a:t>Non-maneuverable payloads can be treated the same as debris from a CA perspective</a:t>
            </a:r>
          </a:p>
          <a:p>
            <a:pPr lvl="2"/>
            <a:r>
              <a:rPr lang="en-US" sz="1800" i="1" dirty="0"/>
              <a:t>Additional analysis may need to be performed to consider the larger size of non-maneuverable payload</a:t>
            </a:r>
          </a:p>
          <a:p>
            <a:r>
              <a:rPr lang="en-US" sz="2400" dirty="0"/>
              <a:t>Maneuverability Complications</a:t>
            </a:r>
          </a:p>
          <a:p>
            <a:pPr lvl="1"/>
            <a:r>
              <a:rPr lang="en-US" sz="2000" dirty="0"/>
              <a:t>USSPACECOM OD is based off of passive tracking</a:t>
            </a:r>
          </a:p>
          <a:p>
            <a:pPr lvl="2"/>
            <a:r>
              <a:rPr lang="en-US" sz="1800" i="1" dirty="0"/>
              <a:t>Thus, all O/Os are reliant on O/O ephemeris data to communicate maneuver information</a:t>
            </a:r>
          </a:p>
          <a:p>
            <a:pPr lvl="1"/>
            <a:r>
              <a:rPr lang="en-US" sz="2000" dirty="0"/>
              <a:t>Need to confirm if another payload is actively maneuvering or planning to maneuver if a conjunction event is identified between two payloads</a:t>
            </a:r>
          </a:p>
          <a:p>
            <a:pPr lvl="2"/>
            <a:r>
              <a:rPr lang="en-US" sz="1800" i="1" dirty="0"/>
              <a:t>If two active/maneuverable payloads are conjuncting, who moves? </a:t>
            </a:r>
          </a:p>
          <a:p>
            <a:pPr lvl="2"/>
            <a:r>
              <a:rPr lang="en-US" sz="1800" i="1" dirty="0"/>
              <a:t>How can two O/</a:t>
            </a:r>
            <a:r>
              <a:rPr lang="en-US" sz="1800" i="1" dirty="0" err="1"/>
              <a:t>Os</a:t>
            </a:r>
            <a:r>
              <a:rPr lang="en-US" sz="1800" i="1" dirty="0"/>
              <a:t> successfully communicate their intentions to maneuver or not?</a:t>
            </a:r>
          </a:p>
          <a:p>
            <a:pPr lvl="2"/>
            <a:endParaRPr lang="en-US" sz="16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948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71AB-5CFF-4377-A27D-3D7C401BD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on Active Payloads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12297-87D3-4798-B49F-4091FCD7F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4465" indent="-164465"/>
            <a:r>
              <a:rPr lang="en-US" sz="2400" dirty="0"/>
              <a:t>Best Practices: O/O ephemeris solutions </a:t>
            </a:r>
            <a:endParaRPr lang="en-US" dirty="0"/>
          </a:p>
          <a:p>
            <a:pPr lvl="1" indent="-173355"/>
            <a:r>
              <a:rPr lang="en-US" sz="2000" dirty="0"/>
              <a:t>Currently need to be provided to USSPACECOM for screening via Space-Track.org for other spacecraft O/Os to have cognizance of future predictions</a:t>
            </a:r>
            <a:endParaRPr lang="en-US" sz="1600" dirty="0"/>
          </a:p>
          <a:p>
            <a:pPr lvl="1" indent="-173355"/>
            <a:r>
              <a:rPr lang="en-US" sz="2000" dirty="0"/>
              <a:t>Need accurate O/O ephemeris with maneuver predictions to have confidence that event predictions reflect actual situation on orbit</a:t>
            </a:r>
          </a:p>
          <a:p>
            <a:pPr marL="749300" lvl="2" indent="-173355"/>
            <a:r>
              <a:rPr lang="en-US" sz="1800" i="1" dirty="0"/>
              <a:t>State predictions, covariance realism, and maneuver modeling are all important</a:t>
            </a:r>
          </a:p>
          <a:p>
            <a:pPr marL="164465" indent="-164465"/>
            <a:r>
              <a:rPr lang="en-US" sz="2400" dirty="0"/>
              <a:t>Best Practices: Using Space-Track.org and Contacting an O/O</a:t>
            </a:r>
          </a:p>
          <a:p>
            <a:pPr lvl="1" indent="-173355"/>
            <a:r>
              <a:rPr lang="en-US" sz="2000" dirty="0">
                <a:latin typeface="Arial"/>
                <a:cs typeface="Arial"/>
              </a:rPr>
              <a:t>Space-Track.org provides maneuverability and contact information for a large group of commercial and agency operators</a:t>
            </a:r>
            <a:endParaRPr lang="en-US" sz="2000" dirty="0"/>
          </a:p>
          <a:p>
            <a:pPr lvl="1" indent="-173355"/>
            <a:r>
              <a:rPr lang="en-US" sz="2000" dirty="0">
                <a:highlight>
                  <a:srgbClr val="FFFF00"/>
                </a:highlight>
              </a:rPr>
              <a:t>This information needs to be set by each O/O and should be routinely reviewed for accuracy</a:t>
            </a:r>
          </a:p>
          <a:p>
            <a:pPr lvl="1" indent="-173355"/>
            <a:r>
              <a:rPr lang="en-US" sz="2000" dirty="0"/>
              <a:t>CARA uses the contact information provided to communicate: </a:t>
            </a:r>
          </a:p>
          <a:p>
            <a:pPr marL="749300" lvl="2" indent="-173355"/>
            <a:r>
              <a:rPr lang="en-US" sz="1800" dirty="0"/>
              <a:t>High interest events</a:t>
            </a:r>
          </a:p>
          <a:p>
            <a:pPr marL="749300" lvl="2" indent="-173355"/>
            <a:r>
              <a:rPr lang="en-US" sz="1800" dirty="0"/>
              <a:t>Confirm maneuver capabilities</a:t>
            </a:r>
          </a:p>
          <a:p>
            <a:pPr marL="749300" lvl="2" indent="-173355"/>
            <a:r>
              <a:rPr lang="en-US" sz="1800" dirty="0"/>
              <a:t>Coordinate mitigation actions</a:t>
            </a:r>
          </a:p>
          <a:p>
            <a:pPr marL="164465" indent="-164465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9630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Active Payload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481917" cy="5184420"/>
          </a:xfrm>
        </p:spPr>
        <p:txBody>
          <a:bodyPr/>
          <a:lstStyle/>
          <a:p>
            <a:pPr marL="164465" indent="-164465"/>
            <a:r>
              <a:rPr lang="en-US" dirty="0"/>
              <a:t>5-7 days to TCA consider the following criteria:</a:t>
            </a:r>
          </a:p>
          <a:p>
            <a:pPr lvl="1" indent="-173355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Yellow Pc (&gt;1e-7)</a:t>
            </a:r>
            <a:endParaRPr lang="en-US" sz="2200" dirty="0"/>
          </a:p>
          <a:p>
            <a:pPr lvl="1" indent="-173355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Miss &lt; 500 m (LEO) and &lt;5 km (NONLEO) regardless of Pc</a:t>
            </a:r>
            <a:endParaRPr lang="en-US" sz="2200" dirty="0"/>
          </a:p>
          <a:p>
            <a:pPr lvl="1" indent="-173355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Miss criteria included due to varying CONOPS other O/Os may have</a:t>
            </a:r>
            <a:endParaRPr lang="en-US" sz="2200" dirty="0"/>
          </a:p>
          <a:p>
            <a:pPr marL="164465" indent="-164465"/>
            <a:r>
              <a:rPr lang="en-US" sz="2600" dirty="0"/>
              <a:t>For any “potentially active payloads” meeting this criteria, begin with space-track.org flagging</a:t>
            </a:r>
          </a:p>
          <a:p>
            <a:pPr lvl="1" indent="-173355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Active/Dead</a:t>
            </a:r>
            <a:endParaRPr lang="en-US" sz="2200" dirty="0"/>
          </a:p>
          <a:p>
            <a:pPr lvl="1" indent="-173355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Maneuverability: Yes/No/UNKNOWN</a:t>
            </a:r>
            <a:endParaRPr lang="en-US" sz="2200" dirty="0"/>
          </a:p>
          <a:p>
            <a:pPr marL="164465" indent="-164465"/>
            <a:r>
              <a:rPr lang="en-US" sz="2600" dirty="0">
                <a:highlight>
                  <a:srgbClr val="FFFF00"/>
                </a:highlight>
                <a:latin typeface="Arial"/>
                <a:cs typeface="Arial"/>
              </a:rPr>
              <a:t>If the spacecraft is found to be maneuverable or the maneuverability status is unknown, CARA will reach out to the Secondary O/O to inquire about the maneuverability and coordinate mitigation efforts</a:t>
            </a:r>
          </a:p>
          <a:p>
            <a:pPr marL="457073" lvl="1" indent="-164465"/>
            <a:r>
              <a:rPr lang="en-US" sz="2200" i="1" dirty="0"/>
              <a:t>Unknown?</a:t>
            </a:r>
            <a:r>
              <a:rPr lang="en-US" sz="2200" dirty="0"/>
              <a:t>: </a:t>
            </a:r>
            <a:r>
              <a:rPr lang="en-US" sz="2200" i="1" dirty="0"/>
              <a:t>Can also analyze possible maneuverability by plotting TLEs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072431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Payload Event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43" y="1833478"/>
            <a:ext cx="6118164" cy="4858267"/>
          </a:xfrm>
        </p:spPr>
        <p:txBody>
          <a:bodyPr/>
          <a:lstStyle/>
          <a:p>
            <a:pPr marL="164465" indent="-164465"/>
            <a:r>
              <a:rPr lang="en-US" sz="2400" dirty="0">
                <a:latin typeface="Arial"/>
                <a:cs typeface="Arial"/>
              </a:rPr>
              <a:t>Event Background</a:t>
            </a:r>
          </a:p>
          <a:p>
            <a:pPr lvl="1" indent="-173355"/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>
                <a:highlight>
                  <a:srgbClr val="FFFF00"/>
                </a:highlight>
                <a:latin typeface="Arial"/>
                <a:cs typeface="Arial"/>
              </a:rPr>
              <a:t>At &lt;7 days to TCA </a:t>
            </a:r>
            <a:r>
              <a:rPr lang="en-US" sz="2000" dirty="0">
                <a:latin typeface="Arial"/>
                <a:cs typeface="Arial"/>
              </a:rPr>
              <a:t>Event first identified</a:t>
            </a:r>
            <a:endParaRPr lang="en-US" sz="2000" dirty="0">
              <a:highlight>
                <a:srgbClr val="FFFF00"/>
              </a:highlight>
              <a:latin typeface="Arial"/>
              <a:cs typeface="Arial"/>
            </a:endParaRPr>
          </a:p>
          <a:p>
            <a:pPr marL="749300" lvl="2" indent="-173355"/>
            <a:r>
              <a:rPr lang="en-US" sz="1800" dirty="0">
                <a:latin typeface="Arial"/>
                <a:cs typeface="Arial"/>
              </a:rPr>
              <a:t>High risk using mission O/O solution (~2e-4)</a:t>
            </a:r>
          </a:p>
          <a:p>
            <a:pPr lvl="1" indent="-173355"/>
            <a:r>
              <a:rPr lang="en-US" sz="2000" dirty="0">
                <a:highlight>
                  <a:srgbClr val="FFFF00"/>
                </a:highlight>
                <a:latin typeface="Arial"/>
                <a:cs typeface="Arial"/>
              </a:rPr>
              <a:t>At ~ 5 days to TCA </a:t>
            </a:r>
            <a:r>
              <a:rPr lang="en-US" sz="2000" dirty="0">
                <a:latin typeface="Arial"/>
                <a:cs typeface="Arial"/>
              </a:rPr>
              <a:t>CARA mission and the Secondary O/O were contacted</a:t>
            </a:r>
          </a:p>
          <a:p>
            <a:pPr marL="749300" lvl="2" indent="-173355"/>
            <a:r>
              <a:rPr lang="en-US" sz="1800" dirty="0">
                <a:latin typeface="Arial"/>
                <a:cs typeface="Arial"/>
              </a:rPr>
              <a:t>Secondary O/O confirmed that the spacecraft had no maneuvers planned prior to TCA and would monitor event</a:t>
            </a:r>
          </a:p>
          <a:p>
            <a:pPr lvl="1" indent="-173355"/>
            <a:r>
              <a:rPr lang="en-US" sz="2000" dirty="0">
                <a:highlight>
                  <a:srgbClr val="FFFF00"/>
                </a:highlight>
                <a:latin typeface="Arial"/>
                <a:cs typeface="Arial"/>
              </a:rPr>
              <a:t>At ~1 day to TCA </a:t>
            </a:r>
            <a:r>
              <a:rPr lang="en-US" sz="2000" dirty="0">
                <a:latin typeface="Arial"/>
                <a:cs typeface="Arial"/>
              </a:rPr>
              <a:t>CARA mission performed RMM</a:t>
            </a:r>
          </a:p>
          <a:p>
            <a:pPr marL="749300" lvl="2" indent="-173355"/>
            <a:r>
              <a:rPr lang="en-US" sz="1800" dirty="0">
                <a:latin typeface="Arial"/>
                <a:cs typeface="Arial"/>
              </a:rPr>
              <a:t>Pc remained high throughout event evolution</a:t>
            </a:r>
          </a:p>
          <a:p>
            <a:pPr marL="749300" lvl="2" indent="-173355"/>
            <a:r>
              <a:rPr lang="en-US" sz="1800" dirty="0">
                <a:latin typeface="Arial"/>
                <a:cs typeface="Arial"/>
              </a:rPr>
              <a:t>All efforts were coordinated with the Secondary O/O through the event to ensure only one mission maneuvered</a:t>
            </a:r>
          </a:p>
          <a:p>
            <a:pPr marL="749300" lvl="2" indent="-173355"/>
            <a:endParaRPr lang="en-US" sz="18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14CA60-0A58-464D-9FF8-A587A6FFBA93}"/>
              </a:ext>
            </a:extLst>
          </p:cNvPr>
          <p:cNvSpPr txBox="1">
            <a:spLocks/>
          </p:cNvSpPr>
          <p:nvPr/>
        </p:nvSpPr>
        <p:spPr bwMode="auto">
          <a:xfrm>
            <a:off x="186543" y="1244660"/>
            <a:ext cx="11665490" cy="667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49808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kern="0" dirty="0"/>
              <a:t>CARA Mission versus a maneuverable secondary object</a:t>
            </a:r>
          </a:p>
          <a:p>
            <a:pPr lvl="2"/>
            <a:endParaRPr lang="en-US" kern="0" dirty="0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8DBB52C2-FC78-D827-CAC2-949A705F7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093" y="1919411"/>
            <a:ext cx="5683737" cy="389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80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Template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0116" y="1244660"/>
            <a:ext cx="4960420" cy="4978400"/>
          </a:xfrm>
        </p:spPr>
        <p:txBody>
          <a:bodyPr/>
          <a:lstStyle/>
          <a:p>
            <a:r>
              <a:rPr lang="en-US" sz="2400" dirty="0"/>
              <a:t>Email Example sent from the CARA team to a potentially active Secondary O/O</a:t>
            </a:r>
          </a:p>
          <a:p>
            <a:pPr lvl="1"/>
            <a:r>
              <a:rPr lang="en-US" sz="2000" dirty="0"/>
              <a:t>Conveys operational/maneuverable status of CARA asset</a:t>
            </a:r>
          </a:p>
          <a:p>
            <a:pPr lvl="1"/>
            <a:r>
              <a:rPr lang="en-US" sz="2000" dirty="0"/>
              <a:t>Describes intentions of CARA asset to perform a mitigation maneuver should Pc remain high close to TCA</a:t>
            </a:r>
          </a:p>
          <a:p>
            <a:pPr lvl="1"/>
            <a:r>
              <a:rPr lang="en-US" sz="2000" dirty="0"/>
              <a:t>Asks Secondary O/O to communicate any maneuver plans and if possible, not maneuver prior to TCA to minimize potential of spacecraft maneuvering into each other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192" y="1311259"/>
            <a:ext cx="6197617" cy="51167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44294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Payload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481917" cy="5467225"/>
          </a:xfrm>
        </p:spPr>
        <p:txBody>
          <a:bodyPr/>
          <a:lstStyle/>
          <a:p>
            <a:r>
              <a:rPr lang="en-US" dirty="0"/>
              <a:t>The collaborative effort between the CARA team, CARA mission, and Secondary O/O was important for a safe outcome </a:t>
            </a:r>
          </a:p>
          <a:p>
            <a:pPr lvl="1"/>
            <a:r>
              <a:rPr lang="en-US" dirty="0"/>
              <a:t>Cooperation from the Secondary O/O was essential</a:t>
            </a:r>
          </a:p>
          <a:p>
            <a:pPr lvl="2"/>
            <a:r>
              <a:rPr lang="en-US" i="1" dirty="0"/>
              <a:t>Sharing maneuver plans</a:t>
            </a:r>
          </a:p>
          <a:p>
            <a:pPr lvl="2"/>
            <a:r>
              <a:rPr lang="en-US" i="1" dirty="0"/>
              <a:t>Agreeing not to maneuver </a:t>
            </a:r>
          </a:p>
          <a:p>
            <a:r>
              <a:rPr lang="en-US" dirty="0"/>
              <a:t>Areas of improvement for all O/Os</a:t>
            </a:r>
          </a:p>
          <a:p>
            <a:pPr lvl="1"/>
            <a:r>
              <a:rPr lang="en-US" dirty="0"/>
              <a:t>Maneuverable Status flagged appropriately on Space-Track.org</a:t>
            </a:r>
          </a:p>
          <a:p>
            <a:pPr lvl="1"/>
            <a:r>
              <a:rPr lang="en-US" dirty="0"/>
              <a:t>Current contact information updated in Space-Track.org </a:t>
            </a:r>
          </a:p>
          <a:p>
            <a:pPr lvl="1"/>
            <a:r>
              <a:rPr lang="en-US" dirty="0"/>
              <a:t>Ephemerides delivered at a regular cadence to the 18</a:t>
            </a:r>
            <a:r>
              <a:rPr lang="en-US" baseline="30000" dirty="0"/>
              <a:t>th</a:t>
            </a:r>
            <a:r>
              <a:rPr lang="en-US" dirty="0"/>
              <a:t> for screening</a:t>
            </a:r>
          </a:p>
          <a:p>
            <a:pPr lvl="2"/>
            <a:r>
              <a:rPr lang="en-US" i="1" dirty="0"/>
              <a:t>Nominally planned maneuvers modeled in the ephems</a:t>
            </a:r>
          </a:p>
          <a:p>
            <a:pPr lvl="2"/>
            <a:r>
              <a:rPr lang="en-US" i="1" dirty="0"/>
              <a:t>Ideally with covariance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Some contact information on Space-Track.org listed as private reducing ability to coordinate between O/Os</a:t>
            </a:r>
          </a:p>
        </p:txBody>
      </p:sp>
    </p:spTree>
    <p:extLst>
      <p:ext uri="{BB962C8B-B14F-4D97-AF65-F5344CB8AC3E}">
        <p14:creationId xmlns:p14="http://schemas.microsoft.com/office/powerpoint/2010/main" val="1021103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21BD9-B21A-4072-B52A-6809DE183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F19F0-5FCC-4865-80AA-37630BD11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4465" indent="-164465"/>
            <a:r>
              <a:rPr lang="en-US" dirty="0">
                <a:latin typeface="Arial"/>
                <a:cs typeface="Arial"/>
              </a:rPr>
              <a:t>NASA CARA CA Best Practices Handbook</a:t>
            </a:r>
          </a:p>
          <a:p>
            <a:pPr lvl="1" indent="-173355"/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https://nodis3.gsfc.nasa.gov/OCE_docs/OCE_50.pdf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  <a:p>
            <a:pPr marL="164465" indent="-164465"/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Space-track.org</a:t>
            </a:r>
          </a:p>
          <a:p>
            <a:pPr lvl="1" indent="-173355"/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https://www.space-track.org/auth/login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  <a:p>
            <a:pPr marL="164465" indent="-164465"/>
            <a:r>
              <a:rPr lang="en-US" dirty="0">
                <a:solidFill>
                  <a:schemeClr val="tx1"/>
                </a:solidFill>
                <a:highlight>
                  <a:srgbClr val="FFFF00"/>
                </a:highlight>
                <a:latin typeface="Arial"/>
                <a:cs typeface="Arial"/>
              </a:rPr>
              <a:t>NEW! </a:t>
            </a:r>
            <a:r>
              <a:rPr lang="en-US" dirty="0">
                <a:solidFill>
                  <a:schemeClr val="tx1"/>
                </a:solidFill>
                <a:latin typeface="Arial"/>
                <a:cs typeface="Arial"/>
              </a:rPr>
              <a:t>NASA’s official CARA site</a:t>
            </a:r>
          </a:p>
          <a:p>
            <a:pPr lvl="1" indent="-173355"/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https://www.nasa.gov/conjunction-risk-analysis-and-mitigation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  <a:p>
            <a:pPr lvl="1" indent="-173355"/>
            <a:endParaRPr lang="en-US" dirty="0">
              <a:latin typeface="Arial"/>
              <a:cs typeface="Arial"/>
            </a:endParaRPr>
          </a:p>
          <a:p>
            <a:pPr marL="283210" lvl="1" indent="0"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164465" indent="-164465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196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2933A-50F0-481E-89BD-E50848CA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2FB4C-D984-45A8-A04D-DE88F3F8C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if not most events will present themselves early in the screening cycle allowing maximum time to evaluate and respond</a:t>
            </a:r>
          </a:p>
          <a:p>
            <a:r>
              <a:rPr lang="en-US" dirty="0"/>
              <a:t>Developing procedures for addressing various event scenarios improves response outcomes</a:t>
            </a:r>
          </a:p>
          <a:p>
            <a:pPr lvl="1"/>
            <a:endParaRPr lang="en-US" dirty="0"/>
          </a:p>
          <a:p>
            <a:pPr marL="283464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457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68C67-09B0-4332-A238-102EB5FCE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up slides</a:t>
            </a:r>
          </a:p>
        </p:txBody>
      </p:sp>
    </p:spTree>
    <p:extLst>
      <p:ext uri="{BB962C8B-B14F-4D97-AF65-F5344CB8AC3E}">
        <p14:creationId xmlns:p14="http://schemas.microsoft.com/office/powerpoint/2010/main" val="3596294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OSAs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5613340"/>
          </a:xfrm>
        </p:spPr>
        <p:txBody>
          <a:bodyPr/>
          <a:lstStyle/>
          <a:p>
            <a:r>
              <a:rPr lang="en-US" sz="2400" dirty="0"/>
              <a:t>CARA OSAs at the 18</a:t>
            </a:r>
            <a:r>
              <a:rPr lang="en-US" sz="2400" baseline="30000" dirty="0"/>
              <a:t>th</a:t>
            </a:r>
            <a:r>
              <a:rPr lang="en-US" sz="2400" dirty="0"/>
              <a:t> SPCS (VAFB) are dedicated analysts for the NASA CARA Team</a:t>
            </a:r>
          </a:p>
          <a:p>
            <a:pPr lvl="1"/>
            <a:r>
              <a:rPr lang="en-US" sz="2200" dirty="0"/>
              <a:t>Perform three LEO (~00:00, 08:00, 16:00 UTC) and two NONLEO (~00:00 and 16:00 UTC) screenings daily</a:t>
            </a:r>
          </a:p>
          <a:p>
            <a:pPr lvl="1"/>
            <a:r>
              <a:rPr lang="en-US" sz="2200" dirty="0"/>
              <a:t>Manually evaluate ODs that are flagged</a:t>
            </a:r>
          </a:p>
          <a:p>
            <a:pPr lvl="1"/>
            <a:r>
              <a:rPr lang="en-US" sz="2200" dirty="0"/>
              <a:t>Evaluate tasking levels</a:t>
            </a:r>
          </a:p>
          <a:p>
            <a:pPr lvl="1"/>
            <a:r>
              <a:rPr lang="en-US" sz="2200" dirty="0"/>
              <a:t>Evaluate RSOs’ maneuver capabilities</a:t>
            </a:r>
          </a:p>
          <a:p>
            <a:pPr lvl="1"/>
            <a:r>
              <a:rPr lang="en-US" sz="2200" dirty="0"/>
              <a:t>Perform off-nominal screenings as requested</a:t>
            </a:r>
          </a:p>
          <a:p>
            <a:pPr lvl="1"/>
            <a:r>
              <a:rPr lang="en-US" sz="2200" dirty="0"/>
              <a:t>Run Automatic Observation Notification (AON) process for a specific list of HIEs </a:t>
            </a:r>
          </a:p>
          <a:p>
            <a:pPr lvl="2"/>
            <a:r>
              <a:rPr lang="en-US" dirty="0"/>
              <a:t>Process runs every 15 minutes and notifies the OSA that an observation was received for a secondary object</a:t>
            </a:r>
          </a:p>
          <a:p>
            <a:pPr lvl="2"/>
            <a:r>
              <a:rPr lang="en-US" dirty="0"/>
              <a:t>Both the primary’s and secondary’s OD are manually evaluated and a one vs one screening is performed</a:t>
            </a:r>
          </a:p>
          <a:p>
            <a:pPr lvl="2"/>
            <a:r>
              <a:rPr lang="en-US" dirty="0"/>
              <a:t>Results are provided to the CARA Analysts and the mission </a:t>
            </a:r>
          </a:p>
        </p:txBody>
      </p:sp>
    </p:spTree>
    <p:extLst>
      <p:ext uri="{BB962C8B-B14F-4D97-AF65-F5344CB8AC3E}">
        <p14:creationId xmlns:p14="http://schemas.microsoft.com/office/powerpoint/2010/main" val="3536243477"/>
      </p:ext>
    </p:extLst>
  </p:cSld>
  <p:clrMapOvr>
    <a:masterClrMapping/>
  </p:clrMapOvr>
</p:sld>
</file>

<file path=ppt/theme/theme1.xml><?xml version="1.0" encoding="utf-8"?>
<a:theme xmlns:a="http://schemas.openxmlformats.org/drawingml/2006/main" name="1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ARA Widescreen.potx" id="{87580092-4AB0-4AD8-9B1D-0E6B1196EBA6}" vid="{7A299B40-7E48-4E2D-8CB7-6EE2E6A978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EC86D36B0224CA5C4FAED4D431100" ma:contentTypeVersion="14" ma:contentTypeDescription="Create a new document." ma:contentTypeScope="" ma:versionID="82cbc015d201637e30d025047c9f1fdc">
  <xsd:schema xmlns:xsd="http://www.w3.org/2001/XMLSchema" xmlns:xs="http://www.w3.org/2001/XMLSchema" xmlns:p="http://schemas.microsoft.com/office/2006/metadata/properties" xmlns:ns2="bd627bbc-ad98-446e-a4a8-6f15fe66cb86" xmlns:ns3="c27f5fce-b55c-4d22-8eb2-bd0448788fc7" xmlns:ns4="d900e117-17a0-4b24-9e47-511ef1d02c43" targetNamespace="http://schemas.microsoft.com/office/2006/metadata/properties" ma:root="true" ma:fieldsID="e5289888337549dd0da5483afdc3f3eb" ns2:_="" ns3:_="" ns4:_="">
    <xsd:import namespace="bd627bbc-ad98-446e-a4a8-6f15fe66cb86"/>
    <xsd:import namespace="c27f5fce-b55c-4d22-8eb2-bd0448788fc7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Location" minOccurs="0"/>
                <xsd:element ref="ns3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27bbc-ad98-446e-a4a8-6f15fe66cb8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7f5fce-b55c-4d22-8eb2-bd0448788f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3321a6b-3fd3-43f0-b5f1-195b85e9d887}" ma:internalName="TaxCatchAll" ma:showField="CatchAllData" ma:web="bd627bbc-ad98-446e-a4a8-6f15fe66cb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c27f5fce-b55c-4d22-8eb2-bd0448788fc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5685FC3-D787-4BA6-B093-403A7F484DA6}">
  <ds:schemaRefs>
    <ds:schemaRef ds:uri="bd627bbc-ad98-446e-a4a8-6f15fe66cb86"/>
    <ds:schemaRef ds:uri="c27f5fce-b55c-4d22-8eb2-bd0448788fc7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621D93D-A97F-4F38-8057-1CA23DD8C7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FAA864-F8DC-4D2B-9E5B-F86ADD7B7122}">
  <ds:schemaRefs>
    <ds:schemaRef ds:uri="http://www.w3.org/XML/1998/namespace"/>
    <ds:schemaRef ds:uri="bd627bbc-ad98-446e-a4a8-6f15fe66cb86"/>
    <ds:schemaRef ds:uri="http://purl.org/dc/elements/1.1/"/>
    <ds:schemaRef ds:uri="http://purl.org/dc/terms/"/>
    <ds:schemaRef ds:uri="http://schemas.microsoft.com/office/2006/metadata/properties"/>
    <ds:schemaRef ds:uri="c27f5fce-b55c-4d22-8eb2-bd0448788fc7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900e117-17a0-4b24-9e47-511ef1d02c4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CARA Widescreen_remove</Template>
  <TotalTime>23586</TotalTime>
  <Words>1942</Words>
  <Application>Microsoft Office PowerPoint</Application>
  <PresentationFormat>Widescreen</PresentationFormat>
  <Paragraphs>219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1_presentationtemplate (3)</vt:lpstr>
      <vt:lpstr>SSA Operators' Workshop NASA CARA Best Practices: Potentially Active  Secondary Payloads </vt:lpstr>
      <vt:lpstr>Outline</vt:lpstr>
      <vt:lpstr>CARA process overview</vt:lpstr>
      <vt:lpstr>CARA Process Overview</vt:lpstr>
      <vt:lpstr>Nominal Event Timeline</vt:lpstr>
      <vt:lpstr>Event with potentially active secondary</vt:lpstr>
      <vt:lpstr>Event with potentially active secondary</vt:lpstr>
      <vt:lpstr>Nominal Event Progression In plots</vt:lpstr>
      <vt:lpstr>Event Timeline Notes</vt:lpstr>
      <vt:lpstr>active secondary</vt:lpstr>
      <vt:lpstr>Background on Active Payloads</vt:lpstr>
      <vt:lpstr>Background on Active Payloads</vt:lpstr>
      <vt:lpstr>CARA Active Payload Process</vt:lpstr>
      <vt:lpstr>Active Payload Event Example</vt:lpstr>
      <vt:lpstr>Email Template</vt:lpstr>
      <vt:lpstr>Active Payload Summary</vt:lpstr>
      <vt:lpstr>Helpful Links</vt:lpstr>
      <vt:lpstr>Summary and Conclusions</vt:lpstr>
      <vt:lpstr>Back up slides</vt:lpstr>
      <vt:lpstr>CARA OSAs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Moody, Benjamin K. (GSFC-595.0)[OMITRON]</dc:creator>
  <cp:lastModifiedBy>Baker, Denna (GSFC-595.0)[OMITRON]</cp:lastModifiedBy>
  <cp:revision>181</cp:revision>
  <dcterms:created xsi:type="dcterms:W3CDTF">2020-05-26T19:12:56Z</dcterms:created>
  <dcterms:modified xsi:type="dcterms:W3CDTF">2022-05-16T19:56:09Z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0x010100267EC86D36B0224CA5C4FAED4D431100</vt:lpwstr>
  </property>
  <property fmtid="{D5CDD505-2E9C-101B-9397-08002B2CF9AE}" pid="3" name="MediaServiceImageTags">
    <vt:lpwstr/>
  </property>
</Properties>
</file>