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sldIdLst>
    <p:sldId id="293" r:id="rId5"/>
    <p:sldId id="516" r:id="rId6"/>
    <p:sldId id="297" r:id="rId7"/>
    <p:sldId id="520" r:id="rId8"/>
    <p:sldId id="513" r:id="rId9"/>
    <p:sldId id="514" r:id="rId10"/>
    <p:sldId id="307" r:id="rId11"/>
    <p:sldId id="501" r:id="rId12"/>
    <p:sldId id="517" r:id="rId13"/>
    <p:sldId id="526" r:id="rId14"/>
    <p:sldId id="508" r:id="rId15"/>
    <p:sldId id="511" r:id="rId16"/>
    <p:sldId id="518" r:id="rId17"/>
    <p:sldId id="519" r:id="rId18"/>
    <p:sldId id="521" r:id="rId19"/>
    <p:sldId id="529" r:id="rId20"/>
    <p:sldId id="522" r:id="rId21"/>
    <p:sldId id="530" r:id="rId22"/>
    <p:sldId id="523" r:id="rId23"/>
    <p:sldId id="531" r:id="rId24"/>
    <p:sldId id="532" r:id="rId25"/>
    <p:sldId id="524" r:id="rId26"/>
    <p:sldId id="533" r:id="rId27"/>
    <p:sldId id="510" r:id="rId28"/>
    <p:sldId id="506" r:id="rId29"/>
    <p:sldId id="512" r:id="rId30"/>
    <p:sldId id="515" r:id="rId31"/>
    <p:sldId id="500" r:id="rId32"/>
    <p:sldId id="525" r:id="rId33"/>
    <p:sldId id="268" r:id="rId34"/>
    <p:sldId id="288" r:id="rId35"/>
    <p:sldId id="528" r:id="rId36"/>
    <p:sldId id="283" r:id="rId37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C02FE"/>
    <a:srgbClr val="E5CFF1"/>
    <a:srgbClr val="00FF7F"/>
    <a:srgbClr val="FF6EB4"/>
    <a:srgbClr val="FF1493"/>
    <a:srgbClr val="00FFFF"/>
    <a:srgbClr val="FF6600"/>
    <a:srgbClr val="E6E6FA"/>
    <a:srgbClr val="075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88980" autoAdjust="0"/>
  </p:normalViewPr>
  <p:slideViewPr>
    <p:cSldViewPr snapToGrid="0" snapToObjects="1">
      <p:cViewPr varScale="1">
        <p:scale>
          <a:sx n="151" d="100"/>
          <a:sy n="151" d="100"/>
        </p:scale>
        <p:origin x="776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8CB0-4035-F84F-9C4D-33F2A3CF510A}" type="datetimeFigureOut">
              <a:rPr lang="en-US" smtClean="0"/>
              <a:t>4/27/22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D3A31-3899-504E-BAD5-434AB066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1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83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02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45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61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44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8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0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40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24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0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7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1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45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32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81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0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AE78-9F8D-C340-973E-AA38BBF71A05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3B29-C133-C146-9C4F-0E9DC1F1738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15105" y="4904625"/>
            <a:ext cx="9159105" cy="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0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AE78-9F8D-C340-973E-AA38BBF71A05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3B29-C133-C146-9C4F-0E9DC1F1738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15105" y="4904625"/>
            <a:ext cx="9159105" cy="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41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AE78-9F8D-C340-973E-AA38BBF71A05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3B29-C133-C146-9C4F-0E9DC1F1738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15105" y="4904625"/>
            <a:ext cx="9159105" cy="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9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915"/>
            <a:ext cx="8229600" cy="595722"/>
          </a:xfrm>
        </p:spPr>
        <p:txBody>
          <a:bodyPr>
            <a:normAutofit/>
          </a:bodyPr>
          <a:lstStyle>
            <a:lvl1pPr algn="l">
              <a:defRPr sz="3200" baseline="0">
                <a:latin typeface="Avenir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Book"/>
              </a:defRPr>
            </a:lvl1pPr>
            <a:lvl2pPr>
              <a:defRPr>
                <a:latin typeface="Avenir Book"/>
              </a:defRPr>
            </a:lvl2pPr>
            <a:lvl3pPr>
              <a:defRPr>
                <a:latin typeface="Avenir Book"/>
              </a:defRPr>
            </a:lvl3pPr>
            <a:lvl4pPr>
              <a:defRPr>
                <a:latin typeface="Avenir Book"/>
              </a:defRPr>
            </a:lvl4pPr>
            <a:lvl5pPr>
              <a:defRPr>
                <a:latin typeface="Avenir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93375"/>
            <a:ext cx="2133600" cy="273844"/>
          </a:xfrm>
        </p:spPr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95471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93375"/>
            <a:ext cx="2133600" cy="273844"/>
          </a:xfrm>
        </p:spPr>
        <p:txBody>
          <a:bodyPr/>
          <a:lstStyle/>
          <a:p>
            <a:fld id="{53A23B29-C133-C146-9C4F-0E9DC1F173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00822"/>
            <a:ext cx="9144000" cy="0"/>
          </a:xfrm>
          <a:prstGeom prst="line">
            <a:avLst/>
          </a:prstGeom>
          <a:ln w="28575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15105" y="4904625"/>
            <a:ext cx="9159105" cy="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97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AE78-9F8D-C340-973E-AA38BBF71A05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3B29-C133-C146-9C4F-0E9DC1F1738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15105" y="4904625"/>
            <a:ext cx="9159105" cy="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83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AE78-9F8D-C340-973E-AA38BBF71A05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3B29-C133-C146-9C4F-0E9DC1F1738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5105" y="4904625"/>
            <a:ext cx="9159105" cy="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71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AE78-9F8D-C340-973E-AA38BBF71A05}" type="datetimeFigureOut">
              <a:rPr lang="en-US" smtClean="0"/>
              <a:t>4/27/22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3B29-C133-C146-9C4F-0E9DC1F1738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5105" y="4904625"/>
            <a:ext cx="9159105" cy="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30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AE78-9F8D-C340-973E-AA38BBF71A05}" type="datetimeFigureOut">
              <a:rPr lang="en-US" smtClean="0"/>
              <a:t>4/27/22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3B29-C133-C146-9C4F-0E9DC1F1738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33915"/>
            <a:ext cx="8229600" cy="595722"/>
          </a:xfrm>
        </p:spPr>
        <p:txBody>
          <a:bodyPr>
            <a:normAutofit/>
          </a:bodyPr>
          <a:lstStyle>
            <a:lvl1pPr algn="l">
              <a:defRPr sz="3200" baseline="0">
                <a:latin typeface="Avenir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900822"/>
            <a:ext cx="9144000" cy="0"/>
          </a:xfrm>
          <a:prstGeom prst="line">
            <a:avLst/>
          </a:prstGeom>
          <a:ln w="28575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15105" y="4904625"/>
            <a:ext cx="9159105" cy="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06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56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AE78-9F8D-C340-973E-AA38BBF71A05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3B29-C133-C146-9C4F-0E9DC1F1738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5105" y="4904625"/>
            <a:ext cx="9159105" cy="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18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AE78-9F8D-C340-973E-AA38BBF71A05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3B29-C133-C146-9C4F-0E9DC1F1738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5105" y="4904625"/>
            <a:ext cx="9159105" cy="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01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89771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0418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89771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23B29-C133-C146-9C4F-0E9DC1F1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5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8.sv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411" y="25245"/>
            <a:ext cx="8707178" cy="891954"/>
          </a:xfrm>
        </p:spPr>
        <p:txBody>
          <a:bodyPr>
            <a:noAutofit/>
          </a:bodyPr>
          <a:lstStyle/>
          <a:p>
            <a:r>
              <a:rPr lang="en-US" sz="2400" dirty="0"/>
              <a:t>Preliminary Results from the </a:t>
            </a:r>
            <a:br>
              <a:rPr lang="en-US" sz="2400" dirty="0"/>
            </a:br>
            <a:r>
              <a:rPr lang="en-US" sz="2400" dirty="0"/>
              <a:t>Marshall Grazing Incidence X-ray Spectrometer (</a:t>
            </a:r>
            <a:r>
              <a:rPr lang="en-US" sz="2400" dirty="0" err="1"/>
              <a:t>MaGIXS</a:t>
            </a:r>
            <a:r>
              <a:rPr lang="en-US" sz="2400" dirty="0"/>
              <a:t>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900822"/>
            <a:ext cx="9144000" cy="0"/>
          </a:xfrm>
          <a:prstGeom prst="line">
            <a:avLst/>
          </a:prstGeom>
          <a:ln w="28575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4899543"/>
            <a:ext cx="18469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595959"/>
                </a:solidFill>
                <a:latin typeface="Avenir Book"/>
                <a:cs typeface="Avenir Book"/>
              </a:rPr>
              <a:t>Amy.Winebarger@nasa.gov</a:t>
            </a:r>
            <a:endParaRPr lang="en-US" sz="1050" dirty="0">
              <a:solidFill>
                <a:srgbClr val="595959"/>
              </a:solidFill>
              <a:latin typeface="Avenir Book"/>
              <a:cs typeface="Avenir Book"/>
            </a:endParaRPr>
          </a:p>
        </p:txBody>
      </p:sp>
      <p:pic>
        <p:nvPicPr>
          <p:cNvPr id="27" name="Picture 26" descr="Text&#10;&#10;Description automatically generated with medium confidence">
            <a:extLst>
              <a:ext uri="{FF2B5EF4-FFF2-40B4-BE49-F238E27FC236}">
                <a16:creationId xmlns:a16="http://schemas.microsoft.com/office/drawing/2014/main" id="{FE3C31C0-651A-5249-8F86-8A86A25CE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" r="-182"/>
          <a:stretch/>
        </p:blipFill>
        <p:spPr>
          <a:xfrm>
            <a:off x="2687806" y="975101"/>
            <a:ext cx="3768388" cy="1253651"/>
          </a:xfrm>
          <a:prstGeom prst="rect">
            <a:avLst/>
          </a:prstGeom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BBA1E4AD-3301-0043-8392-87AEE47AC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68045"/>
            <a:ext cx="4572000" cy="2434238"/>
          </a:xfrm>
        </p:spPr>
        <p:txBody>
          <a:bodyPr>
            <a:noAutofit/>
          </a:bodyPr>
          <a:lstStyle/>
          <a:p>
            <a:pPr algn="r"/>
            <a:r>
              <a:rPr lang="en-US" sz="1200" b="1" dirty="0">
                <a:solidFill>
                  <a:schemeClr val="tx1"/>
                </a:solidFill>
              </a:rPr>
              <a:t>Amy Winebarger (NASA MSFC) - PI</a:t>
            </a:r>
            <a:endParaRPr lang="en-US" sz="1200" dirty="0">
              <a:solidFill>
                <a:schemeClr val="tx1"/>
              </a:solidFill>
            </a:endParaRP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Sabrina Savage (NASA MSFC) - PS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Ken Kobayashi (NASA MSFC) – IS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Panchapakesan S. </a:t>
            </a:r>
            <a:r>
              <a:rPr lang="en-US" sz="1200" dirty="0" err="1">
                <a:solidFill>
                  <a:schemeClr val="tx1"/>
                </a:solidFill>
              </a:rPr>
              <a:t>Athiray</a:t>
            </a:r>
            <a:r>
              <a:rPr lang="en-US" sz="1200" dirty="0">
                <a:solidFill>
                  <a:schemeClr val="tx1"/>
                </a:solidFill>
              </a:rPr>
              <a:t> (NPP/USRA)</a:t>
            </a:r>
          </a:p>
          <a:p>
            <a:pPr algn="r"/>
            <a:r>
              <a:rPr lang="en-US" sz="1200" dirty="0" err="1">
                <a:solidFill>
                  <a:schemeClr val="tx1"/>
                </a:solidFill>
              </a:rPr>
              <a:t>Dyana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Beabout</a:t>
            </a:r>
            <a:r>
              <a:rPr lang="en-US" sz="1200" dirty="0">
                <a:solidFill>
                  <a:schemeClr val="tx1"/>
                </a:solidFill>
              </a:rPr>
              <a:t> (NASA MSFC)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Stephen Bradshaw (Rice Univ)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Patrick </a:t>
            </a:r>
            <a:r>
              <a:rPr lang="en-US" sz="1200" dirty="0" err="1">
                <a:solidFill>
                  <a:schemeClr val="tx1"/>
                </a:solidFill>
              </a:rPr>
              <a:t>Champey</a:t>
            </a:r>
            <a:r>
              <a:rPr lang="en-US" sz="1200" dirty="0">
                <a:solidFill>
                  <a:schemeClr val="tx1"/>
                </a:solidFill>
              </a:rPr>
              <a:t> (NASA MSFC) 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Peter </a:t>
            </a:r>
            <a:r>
              <a:rPr lang="en-US" sz="1200" dirty="0" err="1">
                <a:solidFill>
                  <a:schemeClr val="tx1"/>
                </a:solidFill>
              </a:rPr>
              <a:t>Cheimets</a:t>
            </a:r>
            <a:r>
              <a:rPr lang="en-US" sz="1200" dirty="0">
                <a:solidFill>
                  <a:schemeClr val="tx1"/>
                </a:solidFill>
              </a:rPr>
              <a:t> (SAO) 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Jonathan </a:t>
            </a:r>
            <a:r>
              <a:rPr lang="en-US" sz="1200" dirty="0" err="1">
                <a:solidFill>
                  <a:schemeClr val="tx1"/>
                </a:solidFill>
              </a:rPr>
              <a:t>Cirtain</a:t>
            </a:r>
            <a:r>
              <a:rPr lang="en-US" sz="1200" dirty="0">
                <a:solidFill>
                  <a:schemeClr val="tx1"/>
                </a:solidFill>
              </a:rPr>
              <a:t> (BWXT)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 Ed DeLuca (SAO)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Giulio Del Zanna (Univ of Cambridge)</a:t>
            </a: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1A62FED1-57CA-B54F-AFC0-7D29F4863FEA}"/>
              </a:ext>
            </a:extLst>
          </p:cNvPr>
          <p:cNvSpPr txBox="1">
            <a:spLocks/>
          </p:cNvSpPr>
          <p:nvPr/>
        </p:nvSpPr>
        <p:spPr>
          <a:xfrm>
            <a:off x="4572000" y="2268045"/>
            <a:ext cx="4519961" cy="2434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dirty="0">
                <a:solidFill>
                  <a:schemeClr val="tx1"/>
                </a:solidFill>
                <a:latin typeface="Avenir Book"/>
              </a:rPr>
              <a:t>Jaroslav </a:t>
            </a:r>
            <a:r>
              <a:rPr lang="en-US" sz="1200" dirty="0" err="1">
                <a:solidFill>
                  <a:schemeClr val="tx1"/>
                </a:solidFill>
                <a:latin typeface="Avenir Book"/>
              </a:rPr>
              <a:t>Dudik</a:t>
            </a:r>
            <a:r>
              <a:rPr lang="en-US" sz="1200" dirty="0">
                <a:solidFill>
                  <a:schemeClr val="tx1"/>
                </a:solidFill>
                <a:latin typeface="Avenir Book"/>
              </a:rPr>
              <a:t> (Astronomical Institute of the CAS)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  <a:latin typeface="Avenir Book"/>
              </a:rPr>
              <a:t>Leon Golub (SAO)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  <a:latin typeface="Avenir Book"/>
              </a:rPr>
              <a:t>Helen Mason (Univ of Cambridge)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  <a:latin typeface="Avenir Book"/>
              </a:rPr>
              <a:t>David McKenzie (NASA MSFC)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  <a:latin typeface="Avenir Book"/>
              </a:rPr>
              <a:t>Brian Ramsey (NASA MSFC)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  <a:latin typeface="Avenir Book"/>
              </a:rPr>
              <a:t>Katharine Reeves (SAO)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  <a:latin typeface="Avenir Book"/>
              </a:rPr>
              <a:t>Paola Testa (SAO) 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  <a:latin typeface="Avenir Book"/>
              </a:rPr>
              <a:t>Genevieve Vigil (NASA/MSFC)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  <a:latin typeface="Avenir Book"/>
              </a:rPr>
              <a:t>Robert W. Walsh (UCLAN)</a:t>
            </a:r>
          </a:p>
          <a:p>
            <a:pPr algn="just"/>
            <a:r>
              <a:rPr lang="en-US" sz="1200" dirty="0">
                <a:solidFill>
                  <a:schemeClr val="tx1"/>
                </a:solidFill>
                <a:latin typeface="Avenir Book"/>
              </a:rPr>
              <a:t>Harry Warren (NRL)</a:t>
            </a:r>
          </a:p>
        </p:txBody>
      </p:sp>
      <p:pic>
        <p:nvPicPr>
          <p:cNvPr id="53" name="Picture 52" descr="nasa.png">
            <a:extLst>
              <a:ext uri="{FF2B5EF4-FFF2-40B4-BE49-F238E27FC236}">
                <a16:creationId xmlns:a16="http://schemas.microsoft.com/office/drawing/2014/main" id="{41CCF3F9-4B17-2945-8387-A051E148A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" y="102193"/>
            <a:ext cx="803545" cy="70530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346B6F-B7F1-5145-B1F5-DD591AF2C215}"/>
              </a:ext>
            </a:extLst>
          </p:cNvPr>
          <p:cNvCxnSpPr/>
          <p:nvPr/>
        </p:nvCxnSpPr>
        <p:spPr>
          <a:xfrm>
            <a:off x="4572000" y="2268045"/>
            <a:ext cx="0" cy="2557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2B882EB-ABDE-C343-A7B5-57315283ADAF}"/>
              </a:ext>
            </a:extLst>
          </p:cNvPr>
          <p:cNvSpPr txBox="1"/>
          <p:nvPr/>
        </p:nvSpPr>
        <p:spPr>
          <a:xfrm>
            <a:off x="2863113" y="4899543"/>
            <a:ext cx="6280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Program Scientist for NASA H-FORT (CubeSat), Deputy Program Scientist for NASA Sounding Rockets</a:t>
            </a:r>
          </a:p>
        </p:txBody>
      </p:sp>
    </p:spTree>
    <p:extLst>
      <p:ext uri="{BB962C8B-B14F-4D97-AF65-F5344CB8AC3E}">
        <p14:creationId xmlns:p14="http://schemas.microsoft.com/office/powerpoint/2010/main" val="14369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8"/>
    </mc:Choice>
    <mc:Fallback xmlns="">
      <p:transition spd="slow" advTm="2749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4281-1D45-074D-B9DE-4E9B0F30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MaGIXS</a:t>
            </a:r>
            <a:r>
              <a:rPr lang="en-US" dirty="0"/>
              <a:t> Observations</a:t>
            </a:r>
          </a:p>
        </p:txBody>
      </p:sp>
      <p:pic>
        <p:nvPicPr>
          <p:cNvPr id="4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D540B7D-A9F0-A740-8D71-8D68526223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013" r="2540"/>
          <a:stretch/>
        </p:blipFill>
        <p:spPr>
          <a:xfrm>
            <a:off x="1" y="1432120"/>
            <a:ext cx="8721645" cy="259303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07519C-7721-1B4D-AD95-9BFC9229221F}"/>
              </a:ext>
            </a:extLst>
          </p:cNvPr>
          <p:cNvSpPr txBox="1"/>
          <p:nvPr/>
        </p:nvSpPr>
        <p:spPr>
          <a:xfrm>
            <a:off x="5178120" y="227977"/>
            <a:ext cx="339387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venir Book" panose="02000503020000020003" pitchFamily="2" charset="0"/>
              </a:rPr>
              <a:t>MaGIXS Soft X-ray Spectra!!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F2D51-30D0-4A44-B00E-2942153D06AE}"/>
              </a:ext>
            </a:extLst>
          </p:cNvPr>
          <p:cNvSpPr txBox="1"/>
          <p:nvPr/>
        </p:nvSpPr>
        <p:spPr>
          <a:xfrm rot="5400000">
            <a:off x="8073340" y="2559359"/>
            <a:ext cx="169097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Avenir Book" panose="02000503020000020003" pitchFamily="2" charset="0"/>
              </a:rPr>
              <a:t>Spatial Direction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105E3A-E0A4-D04C-9982-533BDD74573C}"/>
              </a:ext>
            </a:extLst>
          </p:cNvPr>
          <p:cNvGrpSpPr/>
          <p:nvPr/>
        </p:nvGrpSpPr>
        <p:grpSpPr>
          <a:xfrm>
            <a:off x="3019728" y="899457"/>
            <a:ext cx="5552270" cy="539664"/>
            <a:chOff x="2977804" y="1423726"/>
            <a:chExt cx="5552270" cy="5396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1A913A-A2BB-4B48-9E50-E2A0F51A248E}"/>
                </a:ext>
              </a:extLst>
            </p:cNvPr>
            <p:cNvSpPr txBox="1"/>
            <p:nvPr/>
          </p:nvSpPr>
          <p:spPr>
            <a:xfrm>
              <a:off x="2977804" y="1620736"/>
              <a:ext cx="31582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  <a:latin typeface="Avenir Book" panose="02000503020000020003" pitchFamily="2" charset="0"/>
                </a:rPr>
                <a:t>Overlapping Spectral Dispersion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7BC8060-8FE3-E849-AA1E-BEF4B699235B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6136041" y="1790013"/>
              <a:ext cx="2085115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58D722-A4A5-6848-8C92-AB1B78DA0F4D}"/>
                </a:ext>
              </a:extLst>
            </p:cNvPr>
            <p:cNvSpPr txBox="1"/>
            <p:nvPr/>
          </p:nvSpPr>
          <p:spPr>
            <a:xfrm>
              <a:off x="8239610" y="1624836"/>
              <a:ext cx="2904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  <a:latin typeface="Avenir Book" panose="02000503020000020003" pitchFamily="2" charset="0"/>
                </a:rPr>
                <a:t>𝜆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F9C2FB-596D-5747-9D41-7DB71BA7B1FC}"/>
                </a:ext>
              </a:extLst>
            </p:cNvPr>
            <p:cNvSpPr txBox="1"/>
            <p:nvPr/>
          </p:nvSpPr>
          <p:spPr>
            <a:xfrm>
              <a:off x="6117881" y="1423726"/>
              <a:ext cx="822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6600"/>
                  </a:solidFill>
                  <a:latin typeface="Avenir Book" panose="02000503020000020003" pitchFamily="2" charset="0"/>
                </a:rPr>
                <a:t>Energy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D3B63AA-FAAE-A344-BEAD-75931C45A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9948" y="1593003"/>
              <a:ext cx="1778280" cy="0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352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9EAE8C59-CBF0-4A42-884F-79BF37B1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915"/>
            <a:ext cx="8229600" cy="595722"/>
          </a:xfrm>
        </p:spPr>
        <p:txBody>
          <a:bodyPr/>
          <a:lstStyle/>
          <a:p>
            <a:r>
              <a:rPr lang="en-US" sz="2400" dirty="0" err="1"/>
              <a:t>MaGIXS</a:t>
            </a:r>
            <a:r>
              <a:rPr lang="en-US" sz="2400" dirty="0"/>
              <a:t> Direct Analysis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E2E941D-AFAA-2449-A5AE-DA0B6462C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905821"/>
            <a:ext cx="7955280" cy="396030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5328201-82C1-4E43-9B5B-DCBC1B16C743}"/>
              </a:ext>
            </a:extLst>
          </p:cNvPr>
          <p:cNvSpPr/>
          <p:nvPr/>
        </p:nvSpPr>
        <p:spPr>
          <a:xfrm>
            <a:off x="6537961" y="2619875"/>
            <a:ext cx="200526" cy="3928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CDB0D0-84C4-9447-93B5-79EC98A06FC5}"/>
              </a:ext>
            </a:extLst>
          </p:cNvPr>
          <p:cNvSpPr/>
          <p:nvPr/>
        </p:nvSpPr>
        <p:spPr>
          <a:xfrm>
            <a:off x="7363328" y="2619876"/>
            <a:ext cx="200526" cy="3928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9992CF-5E8F-1548-9C97-A1FBD3CAA081}"/>
              </a:ext>
            </a:extLst>
          </p:cNvPr>
          <p:cNvSpPr/>
          <p:nvPr/>
        </p:nvSpPr>
        <p:spPr>
          <a:xfrm>
            <a:off x="5816067" y="2619875"/>
            <a:ext cx="200526" cy="3928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38BDD7-486B-4A4E-B6C4-D03F902335CB}"/>
              </a:ext>
            </a:extLst>
          </p:cNvPr>
          <p:cNvSpPr/>
          <p:nvPr/>
        </p:nvSpPr>
        <p:spPr>
          <a:xfrm>
            <a:off x="5294699" y="2619875"/>
            <a:ext cx="200526" cy="3928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02"/>
    </mc:Choice>
    <mc:Fallback xmlns="">
      <p:transition spd="slow" advTm="4230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F1CE0D92-0DA0-584E-B765-DD6297792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" y="3041559"/>
            <a:ext cx="1828800" cy="1828800"/>
          </a:xfrm>
          <a:prstGeom prst="rect">
            <a:avLst/>
          </a:prstGeom>
        </p:spPr>
      </p:pic>
      <p:pic>
        <p:nvPicPr>
          <p:cNvPr id="65" name="Picture 64" descr="A close-up of a person's chest&#10;&#10;Description automatically generated with low confidence">
            <a:extLst>
              <a:ext uri="{FF2B5EF4-FFF2-40B4-BE49-F238E27FC236}">
                <a16:creationId xmlns:a16="http://schemas.microsoft.com/office/drawing/2014/main" id="{15235276-77B9-9144-98D0-63CBB6A9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95" y="3041559"/>
            <a:ext cx="1828800" cy="1828800"/>
          </a:xfrm>
          <a:prstGeom prst="rect">
            <a:avLst/>
          </a:prstGeom>
        </p:spPr>
      </p:pic>
      <p:pic>
        <p:nvPicPr>
          <p:cNvPr id="63" name="Picture 62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93D9AE7-A44F-2E40-A303-778B9B899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895" y="3045683"/>
            <a:ext cx="1828800" cy="1828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EAE8C59-CBF0-4A42-884F-79BF37B1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915"/>
            <a:ext cx="8229600" cy="595722"/>
          </a:xfrm>
        </p:spPr>
        <p:txBody>
          <a:bodyPr/>
          <a:lstStyle/>
          <a:p>
            <a:r>
              <a:rPr lang="en-US" sz="2400" dirty="0" err="1"/>
              <a:t>MaGIXS</a:t>
            </a:r>
            <a:r>
              <a:rPr lang="en-US" sz="2400" dirty="0"/>
              <a:t> Direct Analysis 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1CB0D3AA-A682-7F49-8844-9935DE2C0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652" y="1031575"/>
            <a:ext cx="1828800" cy="1828800"/>
          </a:xfrm>
          <a:prstGeom prst="rect">
            <a:avLst/>
          </a:prstGeom>
        </p:spPr>
      </p:pic>
      <p:pic>
        <p:nvPicPr>
          <p:cNvPr id="22" name="Picture 21" descr="A rainbow in the sky&#10;&#10;Description automatically generated with low confidence">
            <a:extLst>
              <a:ext uri="{FF2B5EF4-FFF2-40B4-BE49-F238E27FC236}">
                <a16:creationId xmlns:a16="http://schemas.microsoft.com/office/drawing/2014/main" id="{569E72B6-6EAE-0A43-A6F2-4ECB30D6D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6" y="1031575"/>
            <a:ext cx="1828800" cy="1828800"/>
          </a:xfrm>
          <a:prstGeom prst="rect">
            <a:avLst/>
          </a:prstGeom>
        </p:spPr>
      </p:pic>
      <p:pic>
        <p:nvPicPr>
          <p:cNvPr id="24" name="Picture 23" descr="A picture containing text, star, blurry&#10;&#10;Description automatically generated">
            <a:extLst>
              <a:ext uri="{FF2B5EF4-FFF2-40B4-BE49-F238E27FC236}">
                <a16:creationId xmlns:a16="http://schemas.microsoft.com/office/drawing/2014/main" id="{E2EDD6CF-B36E-7B4E-BA1B-418AEF7E5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4205" y="1031575"/>
            <a:ext cx="1828800" cy="1828800"/>
          </a:xfrm>
          <a:prstGeom prst="rect">
            <a:avLst/>
          </a:prstGeom>
        </p:spPr>
      </p:pic>
      <p:pic>
        <p:nvPicPr>
          <p:cNvPr id="34" name="Picture 33" descr="A picture containing text, star, outdoor object&#10;&#10;Description automatically generated">
            <a:extLst>
              <a:ext uri="{FF2B5EF4-FFF2-40B4-BE49-F238E27FC236}">
                <a16:creationId xmlns:a16="http://schemas.microsoft.com/office/drawing/2014/main" id="{BA306BFF-0D46-7C4D-BE6D-4024B0421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3005" y="1031575"/>
            <a:ext cx="1828800" cy="1828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5EF7197-9D87-A648-A92C-A74F249688A9}"/>
              </a:ext>
            </a:extLst>
          </p:cNvPr>
          <p:cNvSpPr txBox="1"/>
          <p:nvPr/>
        </p:nvSpPr>
        <p:spPr>
          <a:xfrm>
            <a:off x="588491" y="1027451"/>
            <a:ext cx="125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Log T ~6.3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9634-E7CF-744D-9B66-5FF992D852CE}"/>
              </a:ext>
            </a:extLst>
          </p:cNvPr>
          <p:cNvSpPr txBox="1"/>
          <p:nvPr/>
        </p:nvSpPr>
        <p:spPr>
          <a:xfrm>
            <a:off x="2416750" y="1027451"/>
            <a:ext cx="125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Log T ~6.3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9B396D-12B0-2D49-9123-F2971EE4CB68}"/>
              </a:ext>
            </a:extLst>
          </p:cNvPr>
          <p:cNvSpPr txBox="1"/>
          <p:nvPr/>
        </p:nvSpPr>
        <p:spPr>
          <a:xfrm>
            <a:off x="6034769" y="1028397"/>
            <a:ext cx="125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Log T ~6.5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4AE4D3-EC67-774A-B4E5-4951A296C9F6}"/>
              </a:ext>
            </a:extLst>
          </p:cNvPr>
          <p:cNvSpPr txBox="1"/>
          <p:nvPr/>
        </p:nvSpPr>
        <p:spPr>
          <a:xfrm>
            <a:off x="7786283" y="1028397"/>
            <a:ext cx="125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Log T ~6.7</a:t>
            </a:r>
          </a:p>
        </p:txBody>
      </p:sp>
      <p:pic>
        <p:nvPicPr>
          <p:cNvPr id="54" name="Picture 53" descr="A picture containing traffic, stop, light, red&#10;&#10;Description automatically generated">
            <a:extLst>
              <a:ext uri="{FF2B5EF4-FFF2-40B4-BE49-F238E27FC236}">
                <a16:creationId xmlns:a16="http://schemas.microsoft.com/office/drawing/2014/main" id="{ABF080D3-A1D0-C340-BEE6-4401987D0E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5087" y="3037435"/>
            <a:ext cx="1828800" cy="18288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C5AA65-96F7-8C42-A4AE-9DDA5ADCD809}"/>
              </a:ext>
            </a:extLst>
          </p:cNvPr>
          <p:cNvSpPr txBox="1"/>
          <p:nvPr/>
        </p:nvSpPr>
        <p:spPr>
          <a:xfrm>
            <a:off x="540558" y="3046915"/>
            <a:ext cx="125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Log T ~5.95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A2B7829-D675-A542-A61F-D77A5C70E58E}"/>
              </a:ext>
            </a:extLst>
          </p:cNvPr>
          <p:cNvSpPr txBox="1"/>
          <p:nvPr/>
        </p:nvSpPr>
        <p:spPr>
          <a:xfrm>
            <a:off x="2369358" y="3043065"/>
            <a:ext cx="125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Log T ~6.2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6EB961-B167-9B4B-B15E-C0C37FB16856}"/>
              </a:ext>
            </a:extLst>
          </p:cNvPr>
          <p:cNvSpPr txBox="1"/>
          <p:nvPr/>
        </p:nvSpPr>
        <p:spPr>
          <a:xfrm>
            <a:off x="4207838" y="3043065"/>
            <a:ext cx="125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Log T ~6.25</a:t>
            </a:r>
          </a:p>
        </p:txBody>
      </p:sp>
      <p:pic>
        <p:nvPicPr>
          <p:cNvPr id="61" name="Picture 60" descr="A bright light in the sky&#10;&#10;Description automatically generated with low confidence">
            <a:extLst>
              <a:ext uri="{FF2B5EF4-FFF2-40B4-BE49-F238E27FC236}">
                <a16:creationId xmlns:a16="http://schemas.microsoft.com/office/drawing/2014/main" id="{C8BC989C-8B1E-604E-8359-2C94E8C2B0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6287" y="3041559"/>
            <a:ext cx="1828800" cy="18288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7FCD676-A4FF-0A45-AB9B-3D9450400B2C}"/>
              </a:ext>
            </a:extLst>
          </p:cNvPr>
          <p:cNvSpPr txBox="1"/>
          <p:nvPr/>
        </p:nvSpPr>
        <p:spPr>
          <a:xfrm>
            <a:off x="6034769" y="3037435"/>
            <a:ext cx="125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Log T ~6.4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62C03C-178F-5643-87AB-68FCB9F7D590}"/>
              </a:ext>
            </a:extLst>
          </p:cNvPr>
          <p:cNvSpPr txBox="1"/>
          <p:nvPr/>
        </p:nvSpPr>
        <p:spPr>
          <a:xfrm>
            <a:off x="7903870" y="3037435"/>
            <a:ext cx="125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Log T &gt;6.4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1BC45B-3B43-3045-9F97-4D23CB5084C1}"/>
              </a:ext>
            </a:extLst>
          </p:cNvPr>
          <p:cNvSpPr txBox="1"/>
          <p:nvPr/>
        </p:nvSpPr>
        <p:spPr>
          <a:xfrm>
            <a:off x="3733130" y="1094422"/>
            <a:ext cx="163335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MaGIXS</a:t>
            </a:r>
            <a:r>
              <a:rPr lang="en-US" dirty="0"/>
              <a:t> intensities taken straight from Science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82625-2E86-5A4F-965C-A04E31DA0E8E}"/>
              </a:ext>
            </a:extLst>
          </p:cNvPr>
          <p:cNvSpPr txBox="1"/>
          <p:nvPr/>
        </p:nvSpPr>
        <p:spPr>
          <a:xfrm>
            <a:off x="7903869" y="3955959"/>
            <a:ext cx="529183" cy="60117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04804D-AB2A-ED4A-9897-1E66D9B6034C}"/>
              </a:ext>
            </a:extLst>
          </p:cNvPr>
          <p:cNvSpPr txBox="1"/>
          <p:nvPr/>
        </p:nvSpPr>
        <p:spPr>
          <a:xfrm>
            <a:off x="8433053" y="3583826"/>
            <a:ext cx="339240" cy="37213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526901-BE4E-9142-A927-1BD0B14AE447}"/>
              </a:ext>
            </a:extLst>
          </p:cNvPr>
          <p:cNvSpPr txBox="1"/>
          <p:nvPr/>
        </p:nvSpPr>
        <p:spPr>
          <a:xfrm>
            <a:off x="7674598" y="3476700"/>
            <a:ext cx="758454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Spot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0FD661-04AF-354C-A040-BBADD1186A06}"/>
              </a:ext>
            </a:extLst>
          </p:cNvPr>
          <p:cNvSpPr txBox="1"/>
          <p:nvPr/>
        </p:nvSpPr>
        <p:spPr>
          <a:xfrm>
            <a:off x="7235251" y="4111925"/>
            <a:ext cx="758454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Spot 1</a:t>
            </a:r>
          </a:p>
        </p:txBody>
      </p:sp>
    </p:spTree>
    <p:extLst>
      <p:ext uri="{BB962C8B-B14F-4D97-AF65-F5344CB8AC3E}">
        <p14:creationId xmlns:p14="http://schemas.microsoft.com/office/powerpoint/2010/main" val="39194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7"/>
    </mc:Choice>
    <mc:Fallback xmlns="">
      <p:transition spd="slow" advTm="7971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9EAE8C59-CBF0-4A42-884F-79BF37B1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915"/>
            <a:ext cx="8229600" cy="595722"/>
          </a:xfrm>
        </p:spPr>
        <p:txBody>
          <a:bodyPr/>
          <a:lstStyle/>
          <a:p>
            <a:r>
              <a:rPr lang="en-US" sz="2400" dirty="0" err="1"/>
              <a:t>MaGIXS</a:t>
            </a:r>
            <a:r>
              <a:rPr lang="en-US" sz="2400" dirty="0"/>
              <a:t> Inversion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42034B-1309-D74A-BA34-E52ED4E9B276}"/>
              </a:ext>
            </a:extLst>
          </p:cNvPr>
          <p:cNvSpPr txBox="1"/>
          <p:nvPr/>
        </p:nvSpPr>
        <p:spPr>
          <a:xfrm>
            <a:off x="6712185" y="4840308"/>
            <a:ext cx="2507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/>
            <a:r>
              <a:rPr lang="en-US" dirty="0"/>
              <a:t>Spectrally Pure Maps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7C555-DB93-9C46-BFAF-E3EBB8CBD0DC}"/>
              </a:ext>
            </a:extLst>
          </p:cNvPr>
          <p:cNvSpPr txBox="1"/>
          <p:nvPr/>
        </p:nvSpPr>
        <p:spPr>
          <a:xfrm>
            <a:off x="325634" y="945264"/>
            <a:ext cx="2474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Inputs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A65519-801B-BF4E-ABCA-73F90E62CA9D}"/>
              </a:ext>
            </a:extLst>
          </p:cNvPr>
          <p:cNvSpPr txBox="1"/>
          <p:nvPr/>
        </p:nvSpPr>
        <p:spPr>
          <a:xfrm>
            <a:off x="6472518" y="465333"/>
            <a:ext cx="2474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Outputs</a:t>
            </a:r>
          </a:p>
        </p:txBody>
      </p:sp>
      <p:pic>
        <p:nvPicPr>
          <p:cNvPr id="33" name="Picture 32" descr="Chart, histogram&#10;&#10;Description automatically generated">
            <a:extLst>
              <a:ext uri="{FF2B5EF4-FFF2-40B4-BE49-F238E27FC236}">
                <a16:creationId xmlns:a16="http://schemas.microsoft.com/office/drawing/2014/main" id="{0AC08D22-89DF-0048-ADBE-A437494B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40" y="3127420"/>
            <a:ext cx="2507976" cy="1358487"/>
          </a:xfrm>
          <a:prstGeom prst="rect">
            <a:avLst/>
          </a:prstGeom>
        </p:spPr>
      </p:pic>
      <p:pic>
        <p:nvPicPr>
          <p:cNvPr id="40" name="Graphic 39" descr="Badge with solid fill">
            <a:extLst>
              <a:ext uri="{FF2B5EF4-FFF2-40B4-BE49-F238E27FC236}">
                <a16:creationId xmlns:a16="http://schemas.microsoft.com/office/drawing/2014/main" id="{200D7E17-6DF4-3246-88DD-1AAEA5D60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6001" y="-630325"/>
            <a:ext cx="334614" cy="33461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A13E6DF-9D8E-624B-B4E3-3543CFA82D99}"/>
              </a:ext>
            </a:extLst>
          </p:cNvPr>
          <p:cNvSpPr txBox="1"/>
          <p:nvPr/>
        </p:nvSpPr>
        <p:spPr>
          <a:xfrm>
            <a:off x="0" y="4475570"/>
            <a:ext cx="3584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Atomic Data + Instrument Response</a:t>
            </a:r>
          </a:p>
        </p:txBody>
      </p:sp>
      <p:pic>
        <p:nvPicPr>
          <p:cNvPr id="46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608C15D-C521-A040-86F9-DF8695EF57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/>
          <a:srcRect l="23842" t="9013" r="2540"/>
          <a:stretch/>
        </p:blipFill>
        <p:spPr>
          <a:xfrm>
            <a:off x="116540" y="1545858"/>
            <a:ext cx="2716308" cy="1069129"/>
          </a:xfr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B3F3781-D7DB-8E4B-ABA0-167911A201C8}"/>
              </a:ext>
            </a:extLst>
          </p:cNvPr>
          <p:cNvSpPr txBox="1"/>
          <p:nvPr/>
        </p:nvSpPr>
        <p:spPr>
          <a:xfrm>
            <a:off x="759813" y="2629926"/>
            <a:ext cx="1429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MaGIXS</a:t>
            </a:r>
            <a:r>
              <a:rPr lang="en-US" sz="1600" b="1" dirty="0"/>
              <a:t> Data</a:t>
            </a:r>
          </a:p>
        </p:txBody>
      </p:sp>
      <p:pic>
        <p:nvPicPr>
          <p:cNvPr id="49" name="Graphic 48" descr="Packing Box Open with solid fill">
            <a:extLst>
              <a:ext uri="{FF2B5EF4-FFF2-40B4-BE49-F238E27FC236}">
                <a16:creationId xmlns:a16="http://schemas.microsoft.com/office/drawing/2014/main" id="{DB2D22BD-6425-9C47-9B38-04C02D491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3648256" y="2033980"/>
            <a:ext cx="1324637" cy="1545551"/>
          </a:xfrm>
          <a:prstGeom prst="rect">
            <a:avLst/>
          </a:prstGeom>
        </p:spPr>
      </p:pic>
      <p:sp>
        <p:nvSpPr>
          <p:cNvPr id="51" name="Right Arrow 50">
            <a:extLst>
              <a:ext uri="{FF2B5EF4-FFF2-40B4-BE49-F238E27FC236}">
                <a16:creationId xmlns:a16="http://schemas.microsoft.com/office/drawing/2014/main" id="{9BD1DA74-5CCB-4F4B-ABE4-3731D30079C1}"/>
              </a:ext>
            </a:extLst>
          </p:cNvPr>
          <p:cNvSpPr/>
          <p:nvPr/>
        </p:nvSpPr>
        <p:spPr>
          <a:xfrm rot="2057608" flipV="1">
            <a:off x="2937051" y="2449877"/>
            <a:ext cx="650741" cy="19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1B2E7B-0E76-4E43-B0C6-55CC0C8A1951}"/>
              </a:ext>
            </a:extLst>
          </p:cNvPr>
          <p:cNvSpPr txBox="1"/>
          <p:nvPr/>
        </p:nvSpPr>
        <p:spPr>
          <a:xfrm>
            <a:off x="2925841" y="1208423"/>
            <a:ext cx="3151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Inversion Algorithm</a:t>
            </a:r>
          </a:p>
          <a:p>
            <a:pPr algn="ctr"/>
            <a:r>
              <a:rPr lang="en-US" b="1" dirty="0"/>
              <a:t> (e.g., LASSOLARS, ELASTIC NET available from scikit in python)</a:t>
            </a:r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C06A9CA0-DC5E-9D49-BE5D-C0C8462642C4}"/>
              </a:ext>
            </a:extLst>
          </p:cNvPr>
          <p:cNvSpPr/>
          <p:nvPr/>
        </p:nvSpPr>
        <p:spPr>
          <a:xfrm rot="19631081" flipV="1">
            <a:off x="5326711" y="2455518"/>
            <a:ext cx="650741" cy="19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DAD51613-9782-1E41-950C-EF121F27B3BA}"/>
              </a:ext>
            </a:extLst>
          </p:cNvPr>
          <p:cNvSpPr/>
          <p:nvPr/>
        </p:nvSpPr>
        <p:spPr>
          <a:xfrm rot="20389837" flipV="1">
            <a:off x="2915186" y="3154368"/>
            <a:ext cx="650741" cy="19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D01A4-AAAD-9944-86D7-808F9ABA3005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28AB3F-462F-0643-A127-93D6DA13D8EE}"/>
              </a:ext>
            </a:extLst>
          </p:cNvPr>
          <p:cNvGrpSpPr/>
          <p:nvPr/>
        </p:nvGrpSpPr>
        <p:grpSpPr>
          <a:xfrm>
            <a:off x="4935251" y="3027948"/>
            <a:ext cx="4192126" cy="1828800"/>
            <a:chOff x="4935251" y="3027948"/>
            <a:chExt cx="4192126" cy="1828800"/>
          </a:xfrm>
        </p:grpSpPr>
        <p:pic>
          <p:nvPicPr>
            <p:cNvPr id="8" name="Picture 7" descr="Graphical user interface, website&#10;&#10;Description automatically generated with medium confidence">
              <a:extLst>
                <a:ext uri="{FF2B5EF4-FFF2-40B4-BE49-F238E27FC236}">
                  <a16:creationId xmlns:a16="http://schemas.microsoft.com/office/drawing/2014/main" id="{E7580791-C462-4D45-8C5B-C0513D44B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775" t="50000" r="62531" b="3432"/>
            <a:stretch/>
          </p:blipFill>
          <p:spPr>
            <a:xfrm>
              <a:off x="6001773" y="3056163"/>
              <a:ext cx="1078742" cy="1757962"/>
            </a:xfrm>
            <a:prstGeom prst="rect">
              <a:avLst/>
            </a:prstGeom>
          </p:spPr>
        </p:pic>
        <p:pic>
          <p:nvPicPr>
            <p:cNvPr id="21" name="Picture 20" descr="Graphical user interface, website&#10;&#10;Description automatically generated with medium confidence">
              <a:extLst>
                <a:ext uri="{FF2B5EF4-FFF2-40B4-BE49-F238E27FC236}">
                  <a16:creationId xmlns:a16="http://schemas.microsoft.com/office/drawing/2014/main" id="{CED03C00-6A43-7945-BFEF-2D5B131BC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525" r="62861" b="51706"/>
            <a:stretch/>
          </p:blipFill>
          <p:spPr>
            <a:xfrm>
              <a:off x="8048635" y="3027948"/>
              <a:ext cx="1078742" cy="1828800"/>
            </a:xfrm>
            <a:prstGeom prst="rect">
              <a:avLst/>
            </a:prstGeom>
          </p:spPr>
        </p:pic>
        <p:pic>
          <p:nvPicPr>
            <p:cNvPr id="22" name="Picture 21" descr="Graphical user interface, website&#10;&#10;Description automatically generated with medium confidence">
              <a:extLst>
                <a:ext uri="{FF2B5EF4-FFF2-40B4-BE49-F238E27FC236}">
                  <a16:creationId xmlns:a16="http://schemas.microsoft.com/office/drawing/2014/main" id="{23157AD4-B911-B746-B699-EBF9B045C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0621" t="50000" r="13029" b="3337"/>
            <a:stretch/>
          </p:blipFill>
          <p:spPr>
            <a:xfrm>
              <a:off x="4935251" y="3056162"/>
              <a:ext cx="1103987" cy="1757962"/>
            </a:xfrm>
            <a:prstGeom prst="rect">
              <a:avLst/>
            </a:prstGeom>
          </p:spPr>
        </p:pic>
        <p:pic>
          <p:nvPicPr>
            <p:cNvPr id="23" name="Picture 22" descr="Graphical user interface, website&#10;&#10;Description automatically generated with medium confidence">
              <a:extLst>
                <a:ext uri="{FF2B5EF4-FFF2-40B4-BE49-F238E27FC236}">
                  <a16:creationId xmlns:a16="http://schemas.microsoft.com/office/drawing/2014/main" id="{07277907-80FE-FC47-AA1B-2C44AFD46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1284" r="12069" b="51706"/>
            <a:stretch/>
          </p:blipFill>
          <p:spPr>
            <a:xfrm>
              <a:off x="7003480" y="3027948"/>
              <a:ext cx="1122216" cy="1828800"/>
            </a:xfrm>
            <a:prstGeom prst="rect">
              <a:avLst/>
            </a:prstGeom>
          </p:spPr>
        </p:pic>
      </p:grpSp>
      <p:sp>
        <p:nvSpPr>
          <p:cNvPr id="59" name="Right Arrow 58">
            <a:extLst>
              <a:ext uri="{FF2B5EF4-FFF2-40B4-BE49-F238E27FC236}">
                <a16:creationId xmlns:a16="http://schemas.microsoft.com/office/drawing/2014/main" id="{C3417337-4B89-9A43-AFAF-F895442F6BA1}"/>
              </a:ext>
            </a:extLst>
          </p:cNvPr>
          <p:cNvSpPr/>
          <p:nvPr/>
        </p:nvSpPr>
        <p:spPr>
          <a:xfrm rot="1016234" flipV="1">
            <a:off x="5357813" y="2863778"/>
            <a:ext cx="650741" cy="19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38FB38-07B4-2F41-881A-EB8195465A6B}"/>
              </a:ext>
            </a:extLst>
          </p:cNvPr>
          <p:cNvGrpSpPr/>
          <p:nvPr/>
        </p:nvGrpSpPr>
        <p:grpSpPr>
          <a:xfrm>
            <a:off x="6010647" y="1061055"/>
            <a:ext cx="3209514" cy="1698706"/>
            <a:chOff x="6010647" y="1061055"/>
            <a:chExt cx="3209514" cy="1698706"/>
          </a:xfrm>
        </p:grpSpPr>
        <p:pic>
          <p:nvPicPr>
            <p:cNvPr id="4" name="Picture 3" descr="Graphical user interface, chart, histogram&#10;&#10;Description automatically generated">
              <a:extLst>
                <a:ext uri="{FF2B5EF4-FFF2-40B4-BE49-F238E27FC236}">
                  <a16:creationId xmlns:a16="http://schemas.microsoft.com/office/drawing/2014/main" id="{39178AA4-A7DC-BA45-8E16-A3DDCC076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10647" y="1061055"/>
              <a:ext cx="3209514" cy="169870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0277521-F382-2E4B-BE58-C16AA5C87DAB}"/>
                </a:ext>
              </a:extLst>
            </p:cNvPr>
            <p:cNvSpPr/>
            <p:nvPr/>
          </p:nvSpPr>
          <p:spPr>
            <a:xfrm>
              <a:off x="6398940" y="1264098"/>
              <a:ext cx="1576117" cy="249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FD400D-BFFC-0547-AB3A-4AB8C6F65DFC}"/>
                </a:ext>
              </a:extLst>
            </p:cNvPr>
            <p:cNvSpPr txBox="1"/>
            <p:nvPr/>
          </p:nvSpPr>
          <p:spPr>
            <a:xfrm>
              <a:off x="6209846" y="1148091"/>
              <a:ext cx="19543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/>
              </a:lvl1pPr>
            </a:lstStyle>
            <a:p>
              <a:pPr algn="ctr"/>
              <a:r>
                <a:rPr lang="en-US" dirty="0"/>
                <a:t>Fitted spectra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9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7"/>
    </mc:Choice>
    <mc:Fallback xmlns="">
      <p:transition spd="slow" advTm="7971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2C66-D29C-1048-A532-FDFC830E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MaGIXS</a:t>
            </a:r>
            <a:r>
              <a:rPr lang="en-US"/>
              <a:t> Analysis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CB6916C-03FA-B743-BF86-7CD4F1892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578310"/>
              </p:ext>
            </p:extLst>
          </p:nvPr>
        </p:nvGraphicFramePr>
        <p:xfrm>
          <a:off x="4293219" y="1786792"/>
          <a:ext cx="4705815" cy="2320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605">
                  <a:extLst>
                    <a:ext uri="{9D8B030D-6E8A-4147-A177-3AD203B41FA5}">
                      <a16:colId xmlns:a16="http://schemas.microsoft.com/office/drawing/2014/main" val="751381252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769689249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896138235"/>
                    </a:ext>
                  </a:extLst>
                </a:gridCol>
              </a:tblGrid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High 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Low Frequency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59517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Ratio of </a:t>
                      </a:r>
                    </a:p>
                    <a:p>
                      <a:pPr algn="ctr"/>
                      <a:r>
                        <a:rPr lang="en-US" sz="1200" b="1" dirty="0"/>
                        <a:t>Fe XVIII to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91079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Enhanced low-FIP lines (i.e., coronal)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Non-enhanced </a:t>
                      </a:r>
                    </a:p>
                    <a:p>
                      <a:pPr algn="ctr"/>
                      <a:r>
                        <a:rPr lang="en-US" sz="1200" dirty="0"/>
                        <a:t>low-FIP lines </a:t>
                      </a:r>
                    </a:p>
                    <a:p>
                      <a:pPr algn="ctr"/>
                      <a:r>
                        <a:rPr lang="en-US" sz="1200" dirty="0"/>
                        <a:t>(i.e., </a:t>
                      </a:r>
                      <a:r>
                        <a:rPr lang="en-US" sz="1200" dirty="0" err="1"/>
                        <a:t>photospheric</a:t>
                      </a:r>
                      <a:r>
                        <a:rPr lang="en-US" sz="1200" dirty="0"/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231161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Distribution of 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Maxwellian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Non-Maxwellian </a:t>
                      </a:r>
                    </a:p>
                    <a:p>
                      <a:pPr algn="ctr"/>
                      <a:r>
                        <a:rPr lang="en-US" sz="1200" dirty="0"/>
                        <a:t>(e.g., kappa)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6127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Time evolution </a:t>
                      </a:r>
                    </a:p>
                    <a:p>
                      <a:pPr algn="ctr"/>
                      <a:r>
                        <a:rPr lang="en-US" sz="1200" b="1" dirty="0"/>
                        <a:t>of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Steady Fe XVII emission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Variable Fe XVII emission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4005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B277693-84E5-F046-B55B-753C7FEB5C17}"/>
              </a:ext>
            </a:extLst>
          </p:cNvPr>
          <p:cNvSpPr txBox="1"/>
          <p:nvPr/>
        </p:nvSpPr>
        <p:spPr>
          <a:xfrm>
            <a:off x="4947423" y="939841"/>
            <a:ext cx="338253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these products to make these measurements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FF7C26B9-B40B-BD46-9FCF-81738592A13F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185529" y="1127598"/>
            <a:ext cx="1761894" cy="13540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65CAF9B3-11D4-C045-879D-E1200F76B19A}"/>
              </a:ext>
            </a:extLst>
          </p:cNvPr>
          <p:cNvCxnSpPr>
            <a:cxnSpLocks/>
            <a:endCxn id="6" idx="1"/>
          </p:cNvCxnSpPr>
          <p:nvPr/>
        </p:nvCxnSpPr>
        <p:spPr>
          <a:xfrm rot="5400000" flipH="1" flipV="1">
            <a:off x="3462783" y="1444672"/>
            <a:ext cx="1666305" cy="130297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AA4313A-B575-344C-9FD5-42800BC261F6}"/>
              </a:ext>
            </a:extLst>
          </p:cNvPr>
          <p:cNvSpPr txBox="1"/>
          <p:nvPr/>
        </p:nvSpPr>
        <p:spPr>
          <a:xfrm>
            <a:off x="4356409" y="4409709"/>
            <a:ext cx="457943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Determine heating frequency in Spot 1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9BE1226-F2AB-8546-A5DA-CA4F9F853583}"/>
              </a:ext>
            </a:extLst>
          </p:cNvPr>
          <p:cNvCxnSpPr>
            <a:stCxn id="6" idx="2"/>
            <a:endCxn id="4" idx="0"/>
          </p:cNvCxnSpPr>
          <p:nvPr/>
        </p:nvCxnSpPr>
        <p:spPr>
          <a:xfrm>
            <a:off x="6638692" y="1586172"/>
            <a:ext cx="7434" cy="2006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DE8B61D-1A5F-1849-B515-901A182097B9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6646126" y="4103349"/>
            <a:ext cx="0" cy="306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A29FE3-6F6C-6443-89F9-FBEA6EBADAE4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93B1C-5286-D34E-AE20-4F7C61B8BF76}"/>
              </a:ext>
            </a:extLst>
          </p:cNvPr>
          <p:cNvSpPr txBox="1"/>
          <p:nvPr/>
        </p:nvSpPr>
        <p:spPr>
          <a:xfrm>
            <a:off x="1823407" y="4619720"/>
            <a:ext cx="2507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/>
            <a:r>
              <a:rPr lang="en-US" dirty="0"/>
              <a:t>Spectrally Pure Maps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E58B3D-1B56-5A48-BF15-EB09A3C77BF7}"/>
              </a:ext>
            </a:extLst>
          </p:cNvPr>
          <p:cNvGrpSpPr/>
          <p:nvPr/>
        </p:nvGrpSpPr>
        <p:grpSpPr>
          <a:xfrm>
            <a:off x="46640" y="2889990"/>
            <a:ext cx="4192126" cy="1828800"/>
            <a:chOff x="4935251" y="3027948"/>
            <a:chExt cx="4192126" cy="1828800"/>
          </a:xfrm>
        </p:grpSpPr>
        <p:pic>
          <p:nvPicPr>
            <p:cNvPr id="20" name="Picture 19" descr="Graphical user interface, website&#10;&#10;Description automatically generated with medium confidence">
              <a:extLst>
                <a:ext uri="{FF2B5EF4-FFF2-40B4-BE49-F238E27FC236}">
                  <a16:creationId xmlns:a16="http://schemas.microsoft.com/office/drawing/2014/main" id="{4149323B-1259-4841-ACB8-8FA2E3EE2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775" t="50000" r="62531" b="3432"/>
            <a:stretch/>
          </p:blipFill>
          <p:spPr>
            <a:xfrm>
              <a:off x="6001773" y="3056163"/>
              <a:ext cx="1078742" cy="1757962"/>
            </a:xfrm>
            <a:prstGeom prst="rect">
              <a:avLst/>
            </a:prstGeom>
          </p:spPr>
        </p:pic>
        <p:pic>
          <p:nvPicPr>
            <p:cNvPr id="22" name="Picture 21" descr="Graphical user interface, website&#10;&#10;Description automatically generated with medium confidence">
              <a:extLst>
                <a:ext uri="{FF2B5EF4-FFF2-40B4-BE49-F238E27FC236}">
                  <a16:creationId xmlns:a16="http://schemas.microsoft.com/office/drawing/2014/main" id="{B308E3EA-F78E-D14B-9739-CC4650A05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525" r="62861" b="51706"/>
            <a:stretch/>
          </p:blipFill>
          <p:spPr>
            <a:xfrm>
              <a:off x="8048635" y="3027948"/>
              <a:ext cx="1078742" cy="1828800"/>
            </a:xfrm>
            <a:prstGeom prst="rect">
              <a:avLst/>
            </a:prstGeom>
          </p:spPr>
        </p:pic>
        <p:pic>
          <p:nvPicPr>
            <p:cNvPr id="23" name="Picture 22" descr="Graphical user interface, website&#10;&#10;Description automatically generated with medium confidence">
              <a:extLst>
                <a:ext uri="{FF2B5EF4-FFF2-40B4-BE49-F238E27FC236}">
                  <a16:creationId xmlns:a16="http://schemas.microsoft.com/office/drawing/2014/main" id="{DFA20156-4644-2542-8980-A2641864F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621" t="50000" r="13029" b="3337"/>
            <a:stretch/>
          </p:blipFill>
          <p:spPr>
            <a:xfrm>
              <a:off x="4935251" y="3056162"/>
              <a:ext cx="1103987" cy="1757962"/>
            </a:xfrm>
            <a:prstGeom prst="rect">
              <a:avLst/>
            </a:prstGeom>
          </p:spPr>
        </p:pic>
        <p:pic>
          <p:nvPicPr>
            <p:cNvPr id="24" name="Picture 23" descr="Graphical user interface, website&#10;&#10;Description automatically generated with medium confidence">
              <a:extLst>
                <a:ext uri="{FF2B5EF4-FFF2-40B4-BE49-F238E27FC236}">
                  <a16:creationId xmlns:a16="http://schemas.microsoft.com/office/drawing/2014/main" id="{CAA9C2A6-66DC-EE43-8955-216193D0A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284" r="12069" b="51706"/>
            <a:stretch/>
          </p:blipFill>
          <p:spPr>
            <a:xfrm>
              <a:off x="7003480" y="3027948"/>
              <a:ext cx="1122216" cy="18288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4493B4-2948-B843-921C-5C6238D4EB34}"/>
              </a:ext>
            </a:extLst>
          </p:cNvPr>
          <p:cNvGrpSpPr/>
          <p:nvPr/>
        </p:nvGrpSpPr>
        <p:grpSpPr>
          <a:xfrm>
            <a:off x="46640" y="960550"/>
            <a:ext cx="3209514" cy="1698706"/>
            <a:chOff x="6010647" y="1061055"/>
            <a:chExt cx="3209514" cy="1698706"/>
          </a:xfrm>
        </p:grpSpPr>
        <p:pic>
          <p:nvPicPr>
            <p:cNvPr id="26" name="Picture 25" descr="Graphical user interface, chart, histogram&#10;&#10;Description automatically generated">
              <a:extLst>
                <a:ext uri="{FF2B5EF4-FFF2-40B4-BE49-F238E27FC236}">
                  <a16:creationId xmlns:a16="http://schemas.microsoft.com/office/drawing/2014/main" id="{5ABCF57A-B3D4-F34C-836E-B8E6A5FFD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0647" y="1061055"/>
              <a:ext cx="3209514" cy="1698706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88F5D33-7A43-064D-B817-C29ABB1CE263}"/>
                </a:ext>
              </a:extLst>
            </p:cNvPr>
            <p:cNvSpPr/>
            <p:nvPr/>
          </p:nvSpPr>
          <p:spPr>
            <a:xfrm>
              <a:off x="6398940" y="1264098"/>
              <a:ext cx="1576117" cy="249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540BD8-CBDA-F645-9636-6416A656F6EA}"/>
                </a:ext>
              </a:extLst>
            </p:cNvPr>
            <p:cNvSpPr txBox="1"/>
            <p:nvPr/>
          </p:nvSpPr>
          <p:spPr>
            <a:xfrm>
              <a:off x="6209846" y="1148091"/>
              <a:ext cx="19543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/>
              </a:lvl1pPr>
            </a:lstStyle>
            <a:p>
              <a:pPr algn="ctr"/>
              <a:r>
                <a:rPr lang="en-US" dirty="0"/>
                <a:t>Fitted spectra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125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2C66-D29C-1048-A532-FDFC830E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 of Fe XVIII to Fe XVII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03EB98-0A90-CE40-BE42-44C0ACB87EF1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28C2818-A2EE-CD48-A1BA-6D84EF261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2" r="21288"/>
          <a:stretch/>
        </p:blipFill>
        <p:spPr>
          <a:xfrm>
            <a:off x="6482538" y="947521"/>
            <a:ext cx="2360173" cy="3753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855BB6-746C-C94C-8EF8-B70FA7C9D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539" y="1200412"/>
            <a:ext cx="2055689" cy="1643445"/>
          </a:xfrm>
          <a:prstGeom prst="rect">
            <a:avLst/>
          </a:prstGeom>
        </p:spPr>
      </p:pic>
      <p:pic>
        <p:nvPicPr>
          <p:cNvPr id="14" name="Picture 13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0931A968-18B6-6B4E-8BB3-2288E2A33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84" r="2442" b="51706"/>
          <a:stretch/>
        </p:blipFill>
        <p:spPr>
          <a:xfrm>
            <a:off x="56807" y="920750"/>
            <a:ext cx="3212866" cy="3846215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CB219D56-FE3E-BE4E-BCD3-07EBAAF732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24" r="51826" b="51706"/>
          <a:stretch/>
        </p:blipFill>
        <p:spPr>
          <a:xfrm>
            <a:off x="3269673" y="920750"/>
            <a:ext cx="3212865" cy="38066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BC1695-4495-C343-941A-BAA405F1527E}"/>
              </a:ext>
            </a:extLst>
          </p:cNvPr>
          <p:cNvSpPr/>
          <p:nvPr/>
        </p:nvSpPr>
        <p:spPr>
          <a:xfrm>
            <a:off x="909500" y="3056465"/>
            <a:ext cx="436700" cy="104140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649896-BD74-874B-BD5B-9E61DF88808C}"/>
              </a:ext>
            </a:extLst>
          </p:cNvPr>
          <p:cNvSpPr/>
          <p:nvPr/>
        </p:nvSpPr>
        <p:spPr>
          <a:xfrm>
            <a:off x="4013059" y="3056464"/>
            <a:ext cx="436700" cy="104140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B00FD8-7FDE-9E45-9A12-62E96A97CEAB}"/>
              </a:ext>
            </a:extLst>
          </p:cNvPr>
          <p:cNvSpPr/>
          <p:nvPr/>
        </p:nvSpPr>
        <p:spPr>
          <a:xfrm>
            <a:off x="7268069" y="2988731"/>
            <a:ext cx="436700" cy="104140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78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2C66-D29C-1048-A532-FDFC830E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 of Fe XVIII to Fe XVII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CB6916C-03FA-B743-BF86-7CD4F1892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176644"/>
              </p:ext>
            </p:extLst>
          </p:nvPr>
        </p:nvGraphicFramePr>
        <p:xfrm>
          <a:off x="4330390" y="1617383"/>
          <a:ext cx="4705815" cy="2320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605">
                  <a:extLst>
                    <a:ext uri="{9D8B030D-6E8A-4147-A177-3AD203B41FA5}">
                      <a16:colId xmlns:a16="http://schemas.microsoft.com/office/drawing/2014/main" val="751381252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769689249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896138235"/>
                    </a:ext>
                  </a:extLst>
                </a:gridCol>
              </a:tblGrid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High 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Low Frequency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59517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Ratio of </a:t>
                      </a:r>
                    </a:p>
                    <a:p>
                      <a:pPr algn="ctr"/>
                      <a:r>
                        <a:rPr lang="en-US" sz="1200" b="1" dirty="0"/>
                        <a:t>Fe XVIII to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Small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Large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91079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Enhanced low-FIP lines (i.e., coronal)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Non-enhanced </a:t>
                      </a:r>
                    </a:p>
                    <a:p>
                      <a:pPr algn="ctr"/>
                      <a:r>
                        <a:rPr lang="en-US" sz="1200" dirty="0"/>
                        <a:t>low-FIP lines </a:t>
                      </a:r>
                    </a:p>
                    <a:p>
                      <a:pPr algn="ctr"/>
                      <a:r>
                        <a:rPr lang="en-US" sz="1200" dirty="0"/>
                        <a:t>(i.e., </a:t>
                      </a:r>
                      <a:r>
                        <a:rPr lang="en-US" sz="1200" dirty="0" err="1"/>
                        <a:t>photospheric</a:t>
                      </a:r>
                      <a:r>
                        <a:rPr lang="en-US" sz="1200" dirty="0"/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231161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Distribution of 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Maxwellian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Non-Maxwellian </a:t>
                      </a:r>
                    </a:p>
                    <a:p>
                      <a:pPr algn="ctr"/>
                      <a:r>
                        <a:rPr lang="en-US" sz="1200" dirty="0"/>
                        <a:t>(e.g., kappa)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6127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Time evolution </a:t>
                      </a:r>
                    </a:p>
                    <a:p>
                      <a:pPr algn="ctr"/>
                      <a:r>
                        <a:rPr lang="en-US" sz="1200" b="1" dirty="0"/>
                        <a:t>of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Steady Fe XVII emission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Variable Fe XVII emission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40059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403EB98-0A90-CE40-BE42-44C0ACB87EF1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55BB6-746C-C94C-8EF8-B70FA7C9D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5" y="1163782"/>
            <a:ext cx="4066736" cy="3251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E4E5F68-7428-054E-92F3-44AFF6207A92}"/>
              </a:ext>
            </a:extLst>
          </p:cNvPr>
          <p:cNvSpPr/>
          <p:nvPr/>
        </p:nvSpPr>
        <p:spPr>
          <a:xfrm>
            <a:off x="1253836" y="3528490"/>
            <a:ext cx="1570182" cy="340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3F1B1-77D9-5B4F-9C5D-4940A683BCE4}"/>
              </a:ext>
            </a:extLst>
          </p:cNvPr>
          <p:cNvSpPr txBox="1"/>
          <p:nvPr/>
        </p:nvSpPr>
        <p:spPr>
          <a:xfrm>
            <a:off x="1016768" y="1725989"/>
            <a:ext cx="1570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71D97-5424-8943-8319-E136EC554E99}"/>
              </a:ext>
            </a:extLst>
          </p:cNvPr>
          <p:cNvSpPr txBox="1"/>
          <p:nvPr/>
        </p:nvSpPr>
        <p:spPr>
          <a:xfrm>
            <a:off x="2038927" y="2844343"/>
            <a:ext cx="149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Frequency</a:t>
            </a:r>
          </a:p>
        </p:txBody>
      </p:sp>
    </p:spTree>
    <p:extLst>
      <p:ext uri="{BB962C8B-B14F-4D97-AF65-F5344CB8AC3E}">
        <p14:creationId xmlns:p14="http://schemas.microsoft.com/office/powerpoint/2010/main" val="3540611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A0F3335-3F75-8346-876B-37BFE4F2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917357"/>
            <a:ext cx="7803341" cy="4128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22C66-D29C-1048-A532-FDFC830E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Abundance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580DF-E9EF-2440-9A1B-37AF1B73FD46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37D573-4CE1-A645-82B3-7FA8F2306E82}"/>
              </a:ext>
            </a:extLst>
          </p:cNvPr>
          <p:cNvSpPr/>
          <p:nvPr/>
        </p:nvSpPr>
        <p:spPr>
          <a:xfrm>
            <a:off x="3419061" y="2027583"/>
            <a:ext cx="477078" cy="2604052"/>
          </a:xfrm>
          <a:prstGeom prst="rect">
            <a:avLst/>
          </a:prstGeom>
          <a:solidFill>
            <a:schemeClr val="bg2">
              <a:alpha val="39005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BCAB36-BD07-B947-B12A-7EF6A6557932}"/>
              </a:ext>
            </a:extLst>
          </p:cNvPr>
          <p:cNvSpPr/>
          <p:nvPr/>
        </p:nvSpPr>
        <p:spPr>
          <a:xfrm>
            <a:off x="2733262" y="4223185"/>
            <a:ext cx="407504" cy="4273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ADC4C2-D1D5-1348-8754-11A2FBA08B43}"/>
              </a:ext>
            </a:extLst>
          </p:cNvPr>
          <p:cNvSpPr/>
          <p:nvPr/>
        </p:nvSpPr>
        <p:spPr>
          <a:xfrm>
            <a:off x="2034655" y="4223186"/>
            <a:ext cx="407504" cy="4273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17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2C66-D29C-1048-A532-FDFC830E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Abundance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CB6916C-03FA-B743-BF86-7CD4F1892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724561"/>
              </p:ext>
            </p:extLst>
          </p:nvPr>
        </p:nvGraphicFramePr>
        <p:xfrm>
          <a:off x="4330390" y="2485602"/>
          <a:ext cx="4705815" cy="2320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605">
                  <a:extLst>
                    <a:ext uri="{9D8B030D-6E8A-4147-A177-3AD203B41FA5}">
                      <a16:colId xmlns:a16="http://schemas.microsoft.com/office/drawing/2014/main" val="751381252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769689249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896138235"/>
                    </a:ext>
                  </a:extLst>
                </a:gridCol>
              </a:tblGrid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High 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Low Frequency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59517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Ratio of </a:t>
                      </a:r>
                    </a:p>
                    <a:p>
                      <a:pPr algn="ctr"/>
                      <a:r>
                        <a:rPr lang="en-US" sz="1200" b="1" dirty="0"/>
                        <a:t>Fe XVIII to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Small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Large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91079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Enhanced low-FIP lines (i.e., coronal)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Non-enhanced </a:t>
                      </a:r>
                    </a:p>
                    <a:p>
                      <a:pPr algn="ctr"/>
                      <a:r>
                        <a:rPr lang="en-US" sz="1200" dirty="0"/>
                        <a:t>low-FIP lines </a:t>
                      </a:r>
                    </a:p>
                    <a:p>
                      <a:pPr algn="ctr"/>
                      <a:r>
                        <a:rPr lang="en-US" sz="1200" dirty="0"/>
                        <a:t>(i.e., </a:t>
                      </a:r>
                      <a:r>
                        <a:rPr lang="en-US" sz="1200" dirty="0" err="1"/>
                        <a:t>photospheric</a:t>
                      </a:r>
                      <a:r>
                        <a:rPr lang="en-US" sz="1200" dirty="0"/>
                        <a:t>)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231161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Distribution of 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Maxwellian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Non-Maxwellian </a:t>
                      </a:r>
                    </a:p>
                    <a:p>
                      <a:pPr algn="ctr"/>
                      <a:r>
                        <a:rPr lang="en-US" sz="1200" dirty="0"/>
                        <a:t>(e.g., kappa)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6127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Time evolution </a:t>
                      </a:r>
                    </a:p>
                    <a:p>
                      <a:pPr algn="ctr"/>
                      <a:r>
                        <a:rPr lang="en-US" sz="1200" b="1" dirty="0"/>
                        <a:t>of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Steady Fe XVII emission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Variable Fe XVII emission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4005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A580DF-E9EF-2440-9A1B-37AF1B73FD46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A0F3335-3F75-8346-876B-37BFE4F2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7737"/>
            <a:ext cx="4128655" cy="2184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175D0A-D813-9043-B824-03A1D65E8048}"/>
              </a:ext>
            </a:extLst>
          </p:cNvPr>
          <p:cNvSpPr txBox="1"/>
          <p:nvPr/>
        </p:nvSpPr>
        <p:spPr>
          <a:xfrm>
            <a:off x="4572000" y="1145954"/>
            <a:ext cx="381662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For this region, the differences between the abundances are not significantly different.  </a:t>
            </a:r>
          </a:p>
        </p:txBody>
      </p:sp>
    </p:spTree>
    <p:extLst>
      <p:ext uri="{BB962C8B-B14F-4D97-AF65-F5344CB8AC3E}">
        <p14:creationId xmlns:p14="http://schemas.microsoft.com/office/powerpoint/2010/main" val="3628942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D87A85ED-6285-724E-B1D2-EAE12886A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03" y="957611"/>
            <a:ext cx="7741980" cy="4096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22C66-D29C-1048-A532-FDFC830E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Plasma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EEFDD-49AE-E348-8158-CD166A47F054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F5CEF-DF64-1041-BE4D-9FB9A5AEA6BE}"/>
              </a:ext>
            </a:extLst>
          </p:cNvPr>
          <p:cNvSpPr/>
          <p:nvPr/>
        </p:nvSpPr>
        <p:spPr>
          <a:xfrm>
            <a:off x="3486794" y="2046516"/>
            <a:ext cx="477078" cy="2604052"/>
          </a:xfrm>
          <a:prstGeom prst="rect">
            <a:avLst/>
          </a:prstGeom>
          <a:solidFill>
            <a:schemeClr val="bg2">
              <a:alpha val="39005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442DB8-9180-9A42-889E-68D2CD854571}"/>
              </a:ext>
            </a:extLst>
          </p:cNvPr>
          <p:cNvSpPr/>
          <p:nvPr/>
        </p:nvSpPr>
        <p:spPr>
          <a:xfrm>
            <a:off x="2733262" y="4223185"/>
            <a:ext cx="407504" cy="4273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683EB2-AA62-454B-B81C-44CF832738DA}"/>
              </a:ext>
            </a:extLst>
          </p:cNvPr>
          <p:cNvSpPr/>
          <p:nvPr/>
        </p:nvSpPr>
        <p:spPr>
          <a:xfrm>
            <a:off x="1627150" y="4204252"/>
            <a:ext cx="658849" cy="5956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0BF987-D4C2-6648-80E1-E65B5A96505C}"/>
              </a:ext>
            </a:extLst>
          </p:cNvPr>
          <p:cNvSpPr/>
          <p:nvPr/>
        </p:nvSpPr>
        <p:spPr>
          <a:xfrm>
            <a:off x="4144617" y="3834882"/>
            <a:ext cx="1103246" cy="9650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3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MaGIXS</a:t>
            </a:r>
            <a:r>
              <a:rPr lang="en-US" dirty="0"/>
              <a:t> Science Goal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205E8-6946-DC43-88BC-C5EA3C71B32D}"/>
              </a:ext>
            </a:extLst>
          </p:cNvPr>
          <p:cNvSpPr txBox="1"/>
          <p:nvPr/>
        </p:nvSpPr>
        <p:spPr>
          <a:xfrm>
            <a:off x="139702" y="1001326"/>
            <a:ext cx="377880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Goal</a:t>
            </a:r>
            <a:r>
              <a:rPr lang="en-US" dirty="0"/>
              <a:t>:  Determine heating frequency of active region core loops.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384AC5-20CA-4447-969D-1E8BAEEF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9346"/>
            <a:ext cx="3930765" cy="24990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E8F13C-5D30-5B4F-8B4D-C5637427CF14}"/>
              </a:ext>
            </a:extLst>
          </p:cNvPr>
          <p:cNvSpPr txBox="1"/>
          <p:nvPr/>
        </p:nvSpPr>
        <p:spPr>
          <a:xfrm>
            <a:off x="4162422" y="949288"/>
            <a:ext cx="4841876" cy="36933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Method</a:t>
            </a:r>
            <a:r>
              <a:rPr lang="en-US" dirty="0"/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Obtain soft x-ray spectra (6-25 Angstrom)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four unique measurements to determine the frequency of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2724995-D398-814E-BE38-08FA26073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61787"/>
              </p:ext>
            </p:extLst>
          </p:nvPr>
        </p:nvGraphicFramePr>
        <p:xfrm>
          <a:off x="4230452" y="2195565"/>
          <a:ext cx="4705815" cy="2320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605">
                  <a:extLst>
                    <a:ext uri="{9D8B030D-6E8A-4147-A177-3AD203B41FA5}">
                      <a16:colId xmlns:a16="http://schemas.microsoft.com/office/drawing/2014/main" val="751381252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769689249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896138235"/>
                    </a:ext>
                  </a:extLst>
                </a:gridCol>
              </a:tblGrid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High 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Low Frequency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59517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Ratio of </a:t>
                      </a:r>
                    </a:p>
                    <a:p>
                      <a:pPr algn="ctr"/>
                      <a:r>
                        <a:rPr lang="en-US" sz="1200" b="1" dirty="0"/>
                        <a:t>Fe XVIII to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91079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Enhanced low-FIP lines (i.e., coronal)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Non-enhanced </a:t>
                      </a:r>
                    </a:p>
                    <a:p>
                      <a:pPr algn="ctr"/>
                      <a:r>
                        <a:rPr lang="en-US" sz="1200" dirty="0"/>
                        <a:t>low-FIP lines </a:t>
                      </a:r>
                    </a:p>
                    <a:p>
                      <a:pPr algn="ctr"/>
                      <a:r>
                        <a:rPr lang="en-US" sz="1200" dirty="0"/>
                        <a:t>(i.e., </a:t>
                      </a:r>
                      <a:r>
                        <a:rPr lang="en-US" sz="1200" dirty="0" err="1"/>
                        <a:t>photospheric</a:t>
                      </a:r>
                      <a:r>
                        <a:rPr lang="en-US" sz="1200" dirty="0"/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231161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Distribution of 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Maxwellian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Non-Maxwellian </a:t>
                      </a:r>
                    </a:p>
                    <a:p>
                      <a:pPr algn="ctr"/>
                      <a:r>
                        <a:rPr lang="en-US" sz="1200" dirty="0"/>
                        <a:t>(e.g., kappa)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875532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Time evolution </a:t>
                      </a:r>
                    </a:p>
                    <a:p>
                      <a:pPr algn="ctr"/>
                      <a:r>
                        <a:rPr lang="en-US" sz="1200" b="1" dirty="0"/>
                        <a:t>of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Steady Fe XVII emission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Variable Fe XVII emission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635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3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39"/>
    </mc:Choice>
    <mc:Fallback xmlns="">
      <p:transition spd="slow" advTm="8983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2C66-D29C-1048-A532-FDFC830E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Plasma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CB6916C-03FA-B743-BF86-7CD4F1892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537456"/>
              </p:ext>
            </p:extLst>
          </p:nvPr>
        </p:nvGraphicFramePr>
        <p:xfrm>
          <a:off x="4330390" y="2485602"/>
          <a:ext cx="4705815" cy="2320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605">
                  <a:extLst>
                    <a:ext uri="{9D8B030D-6E8A-4147-A177-3AD203B41FA5}">
                      <a16:colId xmlns:a16="http://schemas.microsoft.com/office/drawing/2014/main" val="751381252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769689249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896138235"/>
                    </a:ext>
                  </a:extLst>
                </a:gridCol>
              </a:tblGrid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High 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Low Frequency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59517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Ratio of </a:t>
                      </a:r>
                    </a:p>
                    <a:p>
                      <a:pPr algn="ctr"/>
                      <a:r>
                        <a:rPr lang="en-US" sz="1200" b="1" dirty="0"/>
                        <a:t>Fe XVIII to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Small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Large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91079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Enhanced low-FIP lines (i.e., coronal)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Non-enhanced </a:t>
                      </a:r>
                    </a:p>
                    <a:p>
                      <a:pPr algn="ctr"/>
                      <a:r>
                        <a:rPr lang="en-US" sz="1200" dirty="0"/>
                        <a:t>low-FIP lines </a:t>
                      </a:r>
                    </a:p>
                    <a:p>
                      <a:pPr algn="ctr"/>
                      <a:r>
                        <a:rPr lang="en-US" sz="1200" dirty="0"/>
                        <a:t>(i.e., </a:t>
                      </a:r>
                      <a:r>
                        <a:rPr lang="en-US" sz="1200" dirty="0" err="1"/>
                        <a:t>photospheric</a:t>
                      </a:r>
                      <a:r>
                        <a:rPr lang="en-US" sz="1200" dirty="0"/>
                        <a:t>)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231161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Distribution of 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Maxwellian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Non-Maxwellian </a:t>
                      </a:r>
                    </a:p>
                    <a:p>
                      <a:pPr algn="ctr"/>
                      <a:r>
                        <a:rPr lang="en-US" sz="1200" dirty="0"/>
                        <a:t>(e.g., kappa)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127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Time evolution </a:t>
                      </a:r>
                    </a:p>
                    <a:p>
                      <a:pPr algn="ctr"/>
                      <a:r>
                        <a:rPr lang="en-US" sz="1200" b="1" dirty="0"/>
                        <a:t>of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Steady Fe XVII emission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Variable Fe XVII emission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4005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4EEFDD-49AE-E348-8158-CD166A47F054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pic>
        <p:nvPicPr>
          <p:cNvPr id="8" name="Picture 7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D87A85ED-6285-724E-B1D2-EAE12886A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5" y="1763175"/>
            <a:ext cx="3906077" cy="2066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04E81-B5E1-7B49-9717-4971DA790A4D}"/>
              </a:ext>
            </a:extLst>
          </p:cNvPr>
          <p:cNvSpPr txBox="1"/>
          <p:nvPr/>
        </p:nvSpPr>
        <p:spPr>
          <a:xfrm>
            <a:off x="4572000" y="1145954"/>
            <a:ext cx="38166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For this region, the Maxwellian distribution best matches the data.</a:t>
            </a:r>
          </a:p>
        </p:txBody>
      </p:sp>
    </p:spTree>
    <p:extLst>
      <p:ext uri="{BB962C8B-B14F-4D97-AF65-F5344CB8AC3E}">
        <p14:creationId xmlns:p14="http://schemas.microsoft.com/office/powerpoint/2010/main" val="827358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2C66-D29C-1048-A532-FDFC830E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Evolution of Fe XVII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8B1FD-BCF9-5D43-92C6-4E799DED1897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4A601FD-DFB3-6B45-AC1B-12418404A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1" y="1107729"/>
            <a:ext cx="6208818" cy="37918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DD552C-5DA4-254D-8203-D522422D452E}"/>
              </a:ext>
            </a:extLst>
          </p:cNvPr>
          <p:cNvSpPr txBox="1"/>
          <p:nvPr/>
        </p:nvSpPr>
        <p:spPr>
          <a:xfrm>
            <a:off x="6852285" y="2235200"/>
            <a:ext cx="201174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Deviations from average consistent with photon noise.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DDBA4E5-7F56-3A43-B3CF-007F993B56BC}"/>
              </a:ext>
            </a:extLst>
          </p:cNvPr>
          <p:cNvCxnSpPr>
            <a:cxnSpLocks/>
          </p:cNvCxnSpPr>
          <p:nvPr/>
        </p:nvCxnSpPr>
        <p:spPr>
          <a:xfrm flipH="1" flipV="1">
            <a:off x="6053327" y="1828800"/>
            <a:ext cx="779273" cy="406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D127CF-DD98-6047-BCCE-EA5D71FE6407}"/>
              </a:ext>
            </a:extLst>
          </p:cNvPr>
          <p:cNvCxnSpPr>
            <a:cxnSpLocks/>
          </p:cNvCxnSpPr>
          <p:nvPr/>
        </p:nvCxnSpPr>
        <p:spPr>
          <a:xfrm flipH="1">
            <a:off x="6096000" y="3158530"/>
            <a:ext cx="736600" cy="549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37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2C66-D29C-1048-A532-FDFC830E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Evolution of Fe XVII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CB6916C-03FA-B743-BF86-7CD4F1892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266578"/>
              </p:ext>
            </p:extLst>
          </p:nvPr>
        </p:nvGraphicFramePr>
        <p:xfrm>
          <a:off x="4330390" y="2485602"/>
          <a:ext cx="4705815" cy="2320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605">
                  <a:extLst>
                    <a:ext uri="{9D8B030D-6E8A-4147-A177-3AD203B41FA5}">
                      <a16:colId xmlns:a16="http://schemas.microsoft.com/office/drawing/2014/main" val="751381252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769689249"/>
                    </a:ext>
                  </a:extLst>
                </a:gridCol>
                <a:gridCol w="1568605">
                  <a:extLst>
                    <a:ext uri="{9D8B030D-6E8A-4147-A177-3AD203B41FA5}">
                      <a16:colId xmlns:a16="http://schemas.microsoft.com/office/drawing/2014/main" val="896138235"/>
                    </a:ext>
                  </a:extLst>
                </a:gridCol>
              </a:tblGrid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High 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Low Frequency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59517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Ratio of </a:t>
                      </a:r>
                    </a:p>
                    <a:p>
                      <a:pPr algn="ctr"/>
                      <a:r>
                        <a:rPr lang="en-US" sz="1200" b="1" dirty="0"/>
                        <a:t>Fe XVIII to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Small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Large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91079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Enhanced low-FIP lines (i.e., coronal)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Non-enhanced </a:t>
                      </a:r>
                    </a:p>
                    <a:p>
                      <a:pPr algn="ctr"/>
                      <a:r>
                        <a:rPr lang="en-US" sz="1200" dirty="0"/>
                        <a:t>low-FIP lines </a:t>
                      </a:r>
                    </a:p>
                    <a:p>
                      <a:pPr algn="ctr"/>
                      <a:r>
                        <a:rPr lang="en-US" sz="1200" dirty="0"/>
                        <a:t>(i.e., </a:t>
                      </a:r>
                      <a:r>
                        <a:rPr lang="en-US" sz="1200" dirty="0" err="1"/>
                        <a:t>photospheric</a:t>
                      </a:r>
                      <a:r>
                        <a:rPr lang="en-US" sz="1200" dirty="0"/>
                        <a:t>)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231161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Distribution of 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Maxwellian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Non-Maxwellian </a:t>
                      </a:r>
                    </a:p>
                    <a:p>
                      <a:pPr algn="ctr"/>
                      <a:r>
                        <a:rPr lang="en-US" sz="1200" dirty="0"/>
                        <a:t>(e.g., kappa)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1275"/>
                  </a:ext>
                </a:extLst>
              </a:tr>
              <a:tr h="3092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Time evolution </a:t>
                      </a:r>
                    </a:p>
                    <a:p>
                      <a:pPr algn="ctr"/>
                      <a:r>
                        <a:rPr lang="en-US" sz="1200" b="1" dirty="0"/>
                        <a:t>of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Steady Fe XVII emission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Variable Fe XVII emission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4005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38B1FD-BCF9-5D43-92C6-4E799DED1897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CB95A-C1CD-4B4B-A55A-D2EF2605FF43}"/>
              </a:ext>
            </a:extLst>
          </p:cNvPr>
          <p:cNvSpPr txBox="1"/>
          <p:nvPr/>
        </p:nvSpPr>
        <p:spPr>
          <a:xfrm>
            <a:off x="4572000" y="1117420"/>
            <a:ext cx="38166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For this region, there is no statistically significant variations in intensity.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707F619-2F17-D445-AB7F-E6B3BBD45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147"/>
            <a:ext cx="4095016" cy="25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65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9EAE8C59-CBF0-4A42-884F-79BF37B1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915"/>
            <a:ext cx="8229600" cy="595722"/>
          </a:xfrm>
        </p:spPr>
        <p:txBody>
          <a:bodyPr>
            <a:normAutofit/>
          </a:bodyPr>
          <a:lstStyle/>
          <a:p>
            <a:r>
              <a:rPr lang="en-US" dirty="0" err="1"/>
              <a:t>MaGIXS</a:t>
            </a:r>
            <a:r>
              <a:rPr lang="en-US" dirty="0"/>
              <a:t> Results and Future Work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3CE92E-A365-094A-B060-BFF96A1FC34B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2C387-C3DC-DD49-8B55-B9B82A4FA39D}"/>
              </a:ext>
            </a:extLst>
          </p:cNvPr>
          <p:cNvSpPr txBox="1"/>
          <p:nvPr/>
        </p:nvSpPr>
        <p:spPr>
          <a:xfrm>
            <a:off x="139566" y="988516"/>
            <a:ext cx="8864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MaGIXS-1 met comprehensive success </a:t>
            </a:r>
            <a:r>
              <a:rPr lang="en-US" sz="2000" dirty="0" err="1">
                <a:latin typeface="Avenir Book" panose="02000503020000020003" pitchFamily="2" charset="0"/>
              </a:rPr>
              <a:t>critera</a:t>
            </a: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Analysis of Spot 1 shows region is most consistent with high-frequency heating.</a:t>
            </a:r>
          </a:p>
          <a:p>
            <a:endParaRPr lang="en-US" sz="2000" dirty="0">
              <a:latin typeface="Avenir Book" panose="02000503020000020003" pitchFamily="2" charset="0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9200D834-EA9F-BA48-87F8-EDFC0DA9F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331692"/>
              </p:ext>
            </p:extLst>
          </p:nvPr>
        </p:nvGraphicFramePr>
        <p:xfrm>
          <a:off x="1663269" y="1921251"/>
          <a:ext cx="5817462" cy="27919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154">
                  <a:extLst>
                    <a:ext uri="{9D8B030D-6E8A-4147-A177-3AD203B41FA5}">
                      <a16:colId xmlns:a16="http://schemas.microsoft.com/office/drawing/2014/main" val="751381252"/>
                    </a:ext>
                  </a:extLst>
                </a:gridCol>
                <a:gridCol w="1939154">
                  <a:extLst>
                    <a:ext uri="{9D8B030D-6E8A-4147-A177-3AD203B41FA5}">
                      <a16:colId xmlns:a16="http://schemas.microsoft.com/office/drawing/2014/main" val="769689249"/>
                    </a:ext>
                  </a:extLst>
                </a:gridCol>
                <a:gridCol w="1939154">
                  <a:extLst>
                    <a:ext uri="{9D8B030D-6E8A-4147-A177-3AD203B41FA5}">
                      <a16:colId xmlns:a16="http://schemas.microsoft.com/office/drawing/2014/main" val="896138235"/>
                    </a:ext>
                  </a:extLst>
                </a:gridCol>
              </a:tblGrid>
              <a:tr h="37205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High 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Low Frequency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59517"/>
                  </a:ext>
                </a:extLst>
              </a:tr>
              <a:tr h="5499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Ratio of </a:t>
                      </a:r>
                    </a:p>
                    <a:p>
                      <a:pPr algn="ctr"/>
                      <a:r>
                        <a:rPr lang="en-US" sz="1400" b="1" dirty="0"/>
                        <a:t>Fe XVIII to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Small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Large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910795"/>
                  </a:ext>
                </a:extLst>
              </a:tr>
              <a:tr h="76996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Enhanced low-FIP lines (i.e., coronal)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Non-enhanced </a:t>
                      </a:r>
                    </a:p>
                    <a:p>
                      <a:pPr algn="ctr"/>
                      <a:r>
                        <a:rPr lang="en-US" sz="1400" dirty="0"/>
                        <a:t>low-FIP lines </a:t>
                      </a:r>
                    </a:p>
                    <a:p>
                      <a:pPr algn="ctr"/>
                      <a:r>
                        <a:rPr lang="en-US" sz="1400" dirty="0"/>
                        <a:t>(i.e., </a:t>
                      </a:r>
                      <a:r>
                        <a:rPr lang="en-US" sz="1400" dirty="0" err="1"/>
                        <a:t>photospheric</a:t>
                      </a:r>
                      <a:r>
                        <a:rPr lang="en-US" sz="1400" dirty="0"/>
                        <a:t>)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231161"/>
                  </a:ext>
                </a:extLst>
              </a:tr>
              <a:tr h="5499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Distribution of 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Maxwellian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Non-Maxwellian </a:t>
                      </a:r>
                    </a:p>
                    <a:p>
                      <a:pPr algn="ctr"/>
                      <a:r>
                        <a:rPr lang="en-US" sz="1400" dirty="0"/>
                        <a:t>(e.g., kappa)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1275"/>
                  </a:ext>
                </a:extLst>
              </a:tr>
              <a:tr h="5499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Time evolution </a:t>
                      </a:r>
                    </a:p>
                    <a:p>
                      <a:pPr algn="ctr"/>
                      <a:r>
                        <a:rPr lang="en-US" sz="1400" b="1" dirty="0"/>
                        <a:t>of Fe XVII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Steady Fe XVII emission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Variable Fe XVII emission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400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1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0"/>
    </mc:Choice>
    <mc:Fallback xmlns="">
      <p:transition spd="slow" advTm="5554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9EAE8C59-CBF0-4A42-884F-79BF37B1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915"/>
            <a:ext cx="8229600" cy="595722"/>
          </a:xfrm>
        </p:spPr>
        <p:txBody>
          <a:bodyPr>
            <a:normAutofit/>
          </a:bodyPr>
          <a:lstStyle/>
          <a:p>
            <a:r>
              <a:rPr lang="en-US" dirty="0" err="1"/>
              <a:t>MaGIXS</a:t>
            </a:r>
            <a:r>
              <a:rPr lang="en-US" dirty="0"/>
              <a:t> Results and Future Work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3CE92E-A365-094A-B060-BFF96A1FC34B}"/>
              </a:ext>
            </a:extLst>
          </p:cNvPr>
          <p:cNvSpPr txBox="1"/>
          <p:nvPr/>
        </p:nvSpPr>
        <p:spPr>
          <a:xfrm>
            <a:off x="0" y="4899543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Savage et al,. in prep (MaGIXS Mission Paper)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2C387-C3DC-DD49-8B55-B9B82A4FA39D}"/>
              </a:ext>
            </a:extLst>
          </p:cNvPr>
          <p:cNvSpPr txBox="1"/>
          <p:nvPr/>
        </p:nvSpPr>
        <p:spPr>
          <a:xfrm>
            <a:off x="139566" y="988516"/>
            <a:ext cx="886486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MaGIXS-1 met comprehensive success </a:t>
            </a:r>
            <a:r>
              <a:rPr lang="en-US" sz="2000" dirty="0" err="1">
                <a:latin typeface="Avenir Book" panose="02000503020000020003" pitchFamily="2" charset="0"/>
              </a:rPr>
              <a:t>critera</a:t>
            </a: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Analysis of Spot 1 shows region is consistent with high-frequency heating.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000" dirty="0">
                <a:latin typeface="Avenir Book" panose="02000503020000020003" pitchFamily="2" charset="0"/>
              </a:rPr>
              <a:t>However,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MaGIXS-1 observations were limited by vignetting function and missed the majority of the primary target.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Observations included two bright points and one loop structure, not the active region core as proposed.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Low flux limited the conclusions.</a:t>
            </a:r>
          </a:p>
          <a:p>
            <a:endParaRPr lang="en-US" sz="2000" b="1" dirty="0">
              <a:latin typeface="Avenir Book" panose="02000503020000020003" pitchFamily="2" charset="0"/>
            </a:endParaRPr>
          </a:p>
          <a:p>
            <a:r>
              <a:rPr lang="en-US" sz="2400" b="1" dirty="0">
                <a:latin typeface="Avenir Book" panose="02000503020000020003" pitchFamily="2" charset="0"/>
              </a:rPr>
              <a:t>MaGIXS-1 was recovered.</a:t>
            </a:r>
          </a:p>
          <a:p>
            <a:r>
              <a:rPr lang="en-US" sz="2400" b="1" dirty="0">
                <a:latin typeface="Avenir Book" panose="02000503020000020003" pitchFamily="2" charset="0"/>
              </a:rPr>
              <a:t>MaGIXS-2 will launch in 2023.</a:t>
            </a:r>
          </a:p>
        </p:txBody>
      </p:sp>
      <p:pic>
        <p:nvPicPr>
          <p:cNvPr id="5" name="Picture 4" descr="A group of people standing next to a helicopter&#10;&#10;Description automatically generated with medium confidence">
            <a:extLst>
              <a:ext uri="{FF2B5EF4-FFF2-40B4-BE49-F238E27FC236}">
                <a16:creationId xmlns:a16="http://schemas.microsoft.com/office/drawing/2014/main" id="{1D4D2DEC-D0E4-CF44-8BAA-73B5EAB22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281" y="3204117"/>
            <a:ext cx="2801793" cy="1866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AD8B7-8AB7-7542-BA5A-60429683DA6B}"/>
              </a:ext>
            </a:extLst>
          </p:cNvPr>
          <p:cNvSpPr txBox="1"/>
          <p:nvPr/>
        </p:nvSpPr>
        <p:spPr>
          <a:xfrm>
            <a:off x="6277281" y="4327238"/>
            <a:ext cx="166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MaGIXS-1 Recovery Team</a:t>
            </a:r>
          </a:p>
        </p:txBody>
      </p:sp>
    </p:spTree>
    <p:extLst>
      <p:ext uri="{BB962C8B-B14F-4D97-AF65-F5344CB8AC3E}">
        <p14:creationId xmlns:p14="http://schemas.microsoft.com/office/powerpoint/2010/main" val="125845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0"/>
    </mc:Choice>
    <mc:Fallback xmlns="">
      <p:transition spd="slow" advTm="5554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612"/>
            <a:ext cx="8229600" cy="595722"/>
          </a:xfrm>
        </p:spPr>
        <p:txBody>
          <a:bodyPr/>
          <a:lstStyle/>
          <a:p>
            <a:r>
              <a:rPr lang="en-US" dirty="0"/>
              <a:t>MaGIXS-2 instrument changes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2CF37-833F-3F46-A295-F58817BC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4" y="914566"/>
            <a:ext cx="7446298" cy="41885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239056-335C-9B48-8E09-BEEA4655FE6D}"/>
              </a:ext>
            </a:extLst>
          </p:cNvPr>
          <p:cNvSpPr/>
          <p:nvPr/>
        </p:nvSpPr>
        <p:spPr>
          <a:xfrm>
            <a:off x="4148489" y="3048394"/>
            <a:ext cx="4995511" cy="2095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E9F1C-807F-254E-8705-792D8AE3B7EC}"/>
              </a:ext>
            </a:extLst>
          </p:cNvPr>
          <p:cNvSpPr txBox="1"/>
          <p:nvPr/>
        </p:nvSpPr>
        <p:spPr>
          <a:xfrm>
            <a:off x="4923944" y="3188006"/>
            <a:ext cx="3762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venir Book"/>
              </a:rPr>
              <a:t>MaGIXS</a:t>
            </a:r>
            <a:r>
              <a:rPr lang="en-US" sz="1600" dirty="0">
                <a:latin typeface="Avenir Book"/>
              </a:rPr>
              <a:t>–2 will have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</a:rPr>
              <a:t>Easier alignment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</a:rPr>
              <a:t>Better spatial resolution (x4)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</a:rPr>
              <a:t>Better spectral resolution (x4)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</a:rPr>
              <a:t>Larger FOV (4’ –&gt; 12’)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</a:rPr>
              <a:t>Higher throughput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59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89"/>
    </mc:Choice>
    <mc:Fallback xmlns="">
      <p:transition spd="slow" advTm="5848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MaGIXS-2 Predictions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239056-335C-9B48-8E09-BEEA4655FE6D}"/>
              </a:ext>
            </a:extLst>
          </p:cNvPr>
          <p:cNvSpPr/>
          <p:nvPr/>
        </p:nvSpPr>
        <p:spPr>
          <a:xfrm>
            <a:off x="3792354" y="2929467"/>
            <a:ext cx="3016363" cy="1933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sky, outdoor, transport&#10;&#10;Description automatically generated">
            <a:extLst>
              <a:ext uri="{FF2B5EF4-FFF2-40B4-BE49-F238E27FC236}">
                <a16:creationId xmlns:a16="http://schemas.microsoft.com/office/drawing/2014/main" id="{E656BC16-E62C-8B4D-9139-ADF2E2E1D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735" y="1138600"/>
            <a:ext cx="2091265" cy="3139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72F806-ED1B-524C-A9CA-2FD716EDC6A2}"/>
              </a:ext>
            </a:extLst>
          </p:cNvPr>
          <p:cNvSpPr txBox="1"/>
          <p:nvPr/>
        </p:nvSpPr>
        <p:spPr>
          <a:xfrm>
            <a:off x="7391400" y="4294799"/>
            <a:ext cx="1608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/>
              </a:rPr>
              <a:t>Happy scientists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129F0ED-1AFF-684B-B13E-1EB9A21F2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4626"/>
            <a:ext cx="7052735" cy="1984841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C6BAEF53-D04C-4B40-908F-6A2813992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985243"/>
            <a:ext cx="7052735" cy="18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99"/>
    </mc:Choice>
    <mc:Fallback xmlns="">
      <p:transition spd="slow" advTm="3089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Back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239056-335C-9B48-8E09-BEEA4655FE6D}"/>
              </a:ext>
            </a:extLst>
          </p:cNvPr>
          <p:cNvSpPr/>
          <p:nvPr/>
        </p:nvSpPr>
        <p:spPr>
          <a:xfrm>
            <a:off x="3792354" y="2929467"/>
            <a:ext cx="3016363" cy="1933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14"/>
    </mc:Choice>
    <mc:Fallback xmlns="">
      <p:transition spd="slow" advTm="3761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0D52FD84-A6D0-6D41-935B-279233CC1E1A}"/>
              </a:ext>
            </a:extLst>
          </p:cNvPr>
          <p:cNvSpPr/>
          <p:nvPr/>
        </p:nvSpPr>
        <p:spPr>
          <a:xfrm>
            <a:off x="5768954" y="636778"/>
            <a:ext cx="2168992" cy="2786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1AE5DE-2FC2-3145-AC50-A08685AE3123}"/>
              </a:ext>
            </a:extLst>
          </p:cNvPr>
          <p:cNvSpPr/>
          <p:nvPr/>
        </p:nvSpPr>
        <p:spPr>
          <a:xfrm>
            <a:off x="3802160" y="651694"/>
            <a:ext cx="1878053" cy="2786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0CC981-F463-B145-91BF-F7D606338E58}"/>
              </a:ext>
            </a:extLst>
          </p:cNvPr>
          <p:cNvSpPr/>
          <p:nvPr/>
        </p:nvSpPr>
        <p:spPr>
          <a:xfrm>
            <a:off x="1819302" y="636778"/>
            <a:ext cx="1878053" cy="2786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6213B8-A3C4-D34C-8ABD-25CD01D8C6FD}"/>
              </a:ext>
            </a:extLst>
          </p:cNvPr>
          <p:cNvSpPr/>
          <p:nvPr/>
        </p:nvSpPr>
        <p:spPr>
          <a:xfrm>
            <a:off x="26090" y="651694"/>
            <a:ext cx="1725370" cy="2786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F0390-9ECB-344C-816F-99DDFB1A3BB9}"/>
              </a:ext>
            </a:extLst>
          </p:cNvPr>
          <p:cNvSpPr txBox="1"/>
          <p:nvPr/>
        </p:nvSpPr>
        <p:spPr>
          <a:xfrm>
            <a:off x="26090" y="621148"/>
            <a:ext cx="1818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Previous developments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E6B95-8665-9E41-8BB1-13D7ECE99B53}"/>
              </a:ext>
            </a:extLst>
          </p:cNvPr>
          <p:cNvSpPr txBox="1"/>
          <p:nvPr/>
        </p:nvSpPr>
        <p:spPr>
          <a:xfrm>
            <a:off x="26090" y="905609"/>
            <a:ext cx="17666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Low noise CCD camera (CLASP LCAS, Hi-C 2 LCAS)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21796-6169-1F4C-B8F5-4A64B333F17A}"/>
              </a:ext>
            </a:extLst>
          </p:cNvPr>
          <p:cNvSpPr txBox="1"/>
          <p:nvPr/>
        </p:nvSpPr>
        <p:spPr>
          <a:xfrm>
            <a:off x="1844950" y="651694"/>
            <a:ext cx="1721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MaGIXS</a:t>
            </a:r>
            <a:r>
              <a:rPr lang="en-US" sz="1200" b="1" dirty="0"/>
              <a:t> ITD (2012)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69579-B09A-F240-A479-E1D142478B1C}"/>
              </a:ext>
            </a:extLst>
          </p:cNvPr>
          <p:cNvSpPr txBox="1"/>
          <p:nvPr/>
        </p:nvSpPr>
        <p:spPr>
          <a:xfrm>
            <a:off x="1792769" y="1232455"/>
            <a:ext cx="195303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Novel </a:t>
            </a:r>
            <a:r>
              <a:rPr lang="en-US" sz="1050" dirty="0" err="1"/>
              <a:t>Slitjaw</a:t>
            </a:r>
            <a:r>
              <a:rPr lang="en-US" sz="1050" dirty="0"/>
              <a:t> Design</a:t>
            </a:r>
          </a:p>
          <a:p>
            <a:endParaRPr lang="en-US" sz="1050" dirty="0"/>
          </a:p>
          <a:p>
            <a:r>
              <a:rPr lang="en-US" sz="1050" dirty="0"/>
              <a:t>X-ray grating Fabrication</a:t>
            </a:r>
          </a:p>
          <a:p>
            <a:br>
              <a:rPr lang="en-US" sz="1050" dirty="0"/>
            </a:br>
            <a:r>
              <a:rPr lang="en-US" sz="1050" dirty="0"/>
              <a:t>X-ray alignment Strategy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8B540A-AF6A-E542-8821-8BF7782B5A55}"/>
              </a:ext>
            </a:extLst>
          </p:cNvPr>
          <p:cNvSpPr txBox="1"/>
          <p:nvPr/>
        </p:nvSpPr>
        <p:spPr>
          <a:xfrm>
            <a:off x="3816313" y="663053"/>
            <a:ext cx="1721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MaGIXS</a:t>
            </a:r>
            <a:r>
              <a:rPr lang="en-US" sz="1200" b="1" dirty="0"/>
              <a:t> LCAS (2014)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A6CC7-4BED-734B-93C4-EE854AEB720E}"/>
              </a:ext>
            </a:extLst>
          </p:cNvPr>
          <p:cNvSpPr txBox="1"/>
          <p:nvPr/>
        </p:nvSpPr>
        <p:spPr>
          <a:xfrm>
            <a:off x="3856710" y="2006258"/>
            <a:ext cx="1953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X-ray Grating Modeling</a:t>
            </a:r>
          </a:p>
          <a:p>
            <a:endParaRPr lang="en-US" sz="1050" dirty="0"/>
          </a:p>
          <a:p>
            <a:r>
              <a:rPr lang="en-US" sz="1050" dirty="0"/>
              <a:t>High Resolution X-ray Optics</a:t>
            </a:r>
          </a:p>
          <a:p>
            <a:endParaRPr lang="en-US" sz="1050" dirty="0"/>
          </a:p>
          <a:p>
            <a:r>
              <a:rPr lang="en-US" sz="1050" dirty="0"/>
              <a:t>Calibration Methods</a:t>
            </a:r>
          </a:p>
          <a:p>
            <a:endParaRPr lang="en-US" sz="1050" dirty="0"/>
          </a:p>
          <a:p>
            <a:br>
              <a:rPr lang="en-US" sz="1050" dirty="0"/>
            </a:br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BB2F0-2A20-8542-8C0F-DC97019A11D4}"/>
              </a:ext>
            </a:extLst>
          </p:cNvPr>
          <p:cNvSpPr txBox="1"/>
          <p:nvPr/>
        </p:nvSpPr>
        <p:spPr>
          <a:xfrm>
            <a:off x="5799171" y="621147"/>
            <a:ext cx="216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SMEX/</a:t>
            </a:r>
            <a:r>
              <a:rPr lang="en-US" sz="1200" b="1" dirty="0" err="1"/>
              <a:t>MoO</a:t>
            </a:r>
            <a:r>
              <a:rPr lang="en-US" sz="1200" b="1" dirty="0"/>
              <a:t>  (2016)</a:t>
            </a:r>
          </a:p>
          <a:p>
            <a:r>
              <a:rPr lang="en-US" sz="1200" b="1" dirty="0"/>
              <a:t>COSIE Cat 3 and MUSE Phase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15B87-46D4-E242-835F-336058571CFF}"/>
              </a:ext>
            </a:extLst>
          </p:cNvPr>
          <p:cNvSpPr txBox="1"/>
          <p:nvPr/>
        </p:nvSpPr>
        <p:spPr>
          <a:xfrm>
            <a:off x="5910668" y="2915114"/>
            <a:ext cx="169648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Spatial Spectral inversion algorithms</a:t>
            </a:r>
          </a:p>
          <a:p>
            <a:endParaRPr lang="en-US" sz="1050" dirty="0"/>
          </a:p>
          <a:p>
            <a:br>
              <a:rPr lang="en-US" sz="1050" dirty="0"/>
            </a:br>
            <a:endParaRPr lang="en-US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D850B8-CCD6-0146-A9C4-CA2CA5D65FBF}"/>
              </a:ext>
            </a:extLst>
          </p:cNvPr>
          <p:cNvSpPr txBox="1"/>
          <p:nvPr/>
        </p:nvSpPr>
        <p:spPr>
          <a:xfrm>
            <a:off x="7998379" y="636778"/>
            <a:ext cx="1721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MaGIXS</a:t>
            </a:r>
            <a:r>
              <a:rPr lang="en-US" sz="1200" dirty="0"/>
              <a:t> Launch </a:t>
            </a:r>
          </a:p>
          <a:p>
            <a:r>
              <a:rPr lang="en-US" sz="1200" dirty="0"/>
              <a:t>(July 30, 2021)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827802-D461-544A-B12A-716B77A1CFBA}"/>
              </a:ext>
            </a:extLst>
          </p:cNvPr>
          <p:cNvCxnSpPr>
            <a:cxnSpLocks/>
          </p:cNvCxnSpPr>
          <p:nvPr/>
        </p:nvCxnSpPr>
        <p:spPr>
          <a:xfrm>
            <a:off x="3277911" y="1918823"/>
            <a:ext cx="45342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252285-FC28-5642-ADF0-E9861DDAAFA1}"/>
              </a:ext>
            </a:extLst>
          </p:cNvPr>
          <p:cNvCxnSpPr>
            <a:cxnSpLocks/>
          </p:cNvCxnSpPr>
          <p:nvPr/>
        </p:nvCxnSpPr>
        <p:spPr>
          <a:xfrm>
            <a:off x="3277911" y="1666938"/>
            <a:ext cx="45342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6B3537-B6A6-8B4D-A13F-21FF82F17D83}"/>
              </a:ext>
            </a:extLst>
          </p:cNvPr>
          <p:cNvCxnSpPr>
            <a:cxnSpLocks/>
          </p:cNvCxnSpPr>
          <p:nvPr/>
        </p:nvCxnSpPr>
        <p:spPr>
          <a:xfrm>
            <a:off x="3034403" y="1371249"/>
            <a:ext cx="47777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CC8F4F8-A896-7148-B2D0-A500B4A663B1}"/>
              </a:ext>
            </a:extLst>
          </p:cNvPr>
          <p:cNvCxnSpPr>
            <a:cxnSpLocks/>
          </p:cNvCxnSpPr>
          <p:nvPr/>
        </p:nvCxnSpPr>
        <p:spPr>
          <a:xfrm>
            <a:off x="5379857" y="2134591"/>
            <a:ext cx="2426462" cy="42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A693105-18FF-0545-8E6F-9326979701DA}"/>
              </a:ext>
            </a:extLst>
          </p:cNvPr>
          <p:cNvCxnSpPr>
            <a:cxnSpLocks/>
          </p:cNvCxnSpPr>
          <p:nvPr/>
        </p:nvCxnSpPr>
        <p:spPr>
          <a:xfrm>
            <a:off x="5577895" y="2424742"/>
            <a:ext cx="22284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503FE8-06D0-924C-B043-FC167466EEB1}"/>
              </a:ext>
            </a:extLst>
          </p:cNvPr>
          <p:cNvCxnSpPr>
            <a:cxnSpLocks/>
          </p:cNvCxnSpPr>
          <p:nvPr/>
        </p:nvCxnSpPr>
        <p:spPr>
          <a:xfrm>
            <a:off x="7393758" y="2969973"/>
            <a:ext cx="42679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picture containing chart&#10;&#10;Description automatically generated">
            <a:extLst>
              <a:ext uri="{FF2B5EF4-FFF2-40B4-BE49-F238E27FC236}">
                <a16:creationId xmlns:a16="http://schemas.microsoft.com/office/drawing/2014/main" id="{4CC428AB-4CC5-B94B-940D-0D23D8C01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99" y="3102781"/>
            <a:ext cx="1858722" cy="103091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B4C998E-3623-1C4F-ABD0-0BE3BAB78EC9}"/>
              </a:ext>
            </a:extLst>
          </p:cNvPr>
          <p:cNvSpPr txBox="1"/>
          <p:nvPr/>
        </p:nvSpPr>
        <p:spPr>
          <a:xfrm>
            <a:off x="6530809" y="4353392"/>
            <a:ext cx="2625706" cy="71558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X-ray Spatial-Spectral Observations unlocked for future  satellite missions.</a:t>
            </a:r>
          </a:p>
        </p:txBody>
      </p:sp>
      <p:pic>
        <p:nvPicPr>
          <p:cNvPr id="37" name="Picture 2" descr="F:\DSC_0943.JPG">
            <a:extLst>
              <a:ext uri="{FF2B5EF4-FFF2-40B4-BE49-F238E27FC236}">
                <a16:creationId xmlns:a16="http://schemas.microsoft.com/office/drawing/2014/main" id="{4B1E41F2-3DEC-3942-A492-B0C826BA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94" y="2552253"/>
            <a:ext cx="1648034" cy="1094552"/>
          </a:xfrm>
          <a:prstGeom prst="rect">
            <a:avLst/>
          </a:prstGeom>
          <a:noFill/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AE74702-66F1-4B47-83F1-66650B29F0B3}"/>
              </a:ext>
            </a:extLst>
          </p:cNvPr>
          <p:cNvCxnSpPr>
            <a:cxnSpLocks/>
          </p:cNvCxnSpPr>
          <p:nvPr/>
        </p:nvCxnSpPr>
        <p:spPr>
          <a:xfrm flipV="1">
            <a:off x="1529255" y="1135195"/>
            <a:ext cx="6282902" cy="24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2D1165E-015C-FE4B-9A6C-4738BADF4303}"/>
              </a:ext>
            </a:extLst>
          </p:cNvPr>
          <p:cNvCxnSpPr>
            <a:cxnSpLocks/>
          </p:cNvCxnSpPr>
          <p:nvPr/>
        </p:nvCxnSpPr>
        <p:spPr>
          <a:xfrm flipH="1">
            <a:off x="1804435" y="2179085"/>
            <a:ext cx="293757" cy="5491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B68B19C-D91C-1242-94C2-020E2F1D4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78" t="17013" r="24677" b="32488"/>
          <a:stretch/>
        </p:blipFill>
        <p:spPr>
          <a:xfrm>
            <a:off x="7935856" y="1137604"/>
            <a:ext cx="1132547" cy="1506544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C3F17D-2F5E-DC43-A50D-2F9B5EC2FAB3}"/>
              </a:ext>
            </a:extLst>
          </p:cNvPr>
          <p:cNvCxnSpPr>
            <a:cxnSpLocks/>
          </p:cNvCxnSpPr>
          <p:nvPr/>
        </p:nvCxnSpPr>
        <p:spPr>
          <a:xfrm>
            <a:off x="8709278" y="2571750"/>
            <a:ext cx="9840" cy="5590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B88FD65-8A50-4E45-A175-92BB784AB5D0}"/>
              </a:ext>
            </a:extLst>
          </p:cNvPr>
          <p:cNvCxnSpPr>
            <a:cxnSpLocks/>
          </p:cNvCxnSpPr>
          <p:nvPr/>
        </p:nvCxnSpPr>
        <p:spPr>
          <a:xfrm>
            <a:off x="8709278" y="4026603"/>
            <a:ext cx="4920" cy="2635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03E1BE78-8186-5F47-A45D-6E71172640E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86" y="3015734"/>
            <a:ext cx="1691742" cy="161621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317BF4F-809B-8A4B-8E86-BC13B45D58C3}"/>
              </a:ext>
            </a:extLst>
          </p:cNvPr>
          <p:cNvCxnSpPr>
            <a:cxnSpLocks/>
          </p:cNvCxnSpPr>
          <p:nvPr/>
        </p:nvCxnSpPr>
        <p:spPr>
          <a:xfrm flipH="1">
            <a:off x="3310828" y="2539853"/>
            <a:ext cx="497198" cy="6752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E1399D30-D027-A840-AD61-8E0D26BB65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t="11930" r="4141" b="11287"/>
          <a:stretch/>
        </p:blipFill>
        <p:spPr>
          <a:xfrm>
            <a:off x="3170473" y="4052345"/>
            <a:ext cx="1415828" cy="981126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B141EB-2401-BC4C-BD0A-8DA23F8AEF52}"/>
              </a:ext>
            </a:extLst>
          </p:cNvPr>
          <p:cNvCxnSpPr>
            <a:cxnSpLocks/>
          </p:cNvCxnSpPr>
          <p:nvPr/>
        </p:nvCxnSpPr>
        <p:spPr>
          <a:xfrm>
            <a:off x="3802161" y="2552252"/>
            <a:ext cx="54550" cy="14560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4343C87D-D93E-C540-AD21-0C06FFC02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60" y="3711675"/>
            <a:ext cx="1108679" cy="1333879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B56A967-D025-2642-938B-95FA25AC5F34}"/>
              </a:ext>
            </a:extLst>
          </p:cNvPr>
          <p:cNvCxnSpPr>
            <a:cxnSpLocks/>
          </p:cNvCxnSpPr>
          <p:nvPr/>
        </p:nvCxnSpPr>
        <p:spPr>
          <a:xfrm flipH="1">
            <a:off x="1584685" y="2179086"/>
            <a:ext cx="528374" cy="17593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D2E43E2-6DF0-9742-AE0D-068D49DD3C6F}"/>
              </a:ext>
            </a:extLst>
          </p:cNvPr>
          <p:cNvCxnSpPr>
            <a:cxnSpLocks/>
          </p:cNvCxnSpPr>
          <p:nvPr/>
        </p:nvCxnSpPr>
        <p:spPr>
          <a:xfrm>
            <a:off x="5131648" y="2755688"/>
            <a:ext cx="26805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D646EE0F-F61E-0F45-8D32-89CD2EA64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87" y="3569623"/>
            <a:ext cx="1654668" cy="1241001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E22328-0BB1-9645-91B5-0B0A2A671559}"/>
              </a:ext>
            </a:extLst>
          </p:cNvPr>
          <p:cNvCxnSpPr>
            <a:cxnSpLocks/>
          </p:cNvCxnSpPr>
          <p:nvPr/>
        </p:nvCxnSpPr>
        <p:spPr>
          <a:xfrm>
            <a:off x="4606233" y="2877502"/>
            <a:ext cx="620902" cy="10860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4E794CED-B849-E242-8FC9-030613BB8F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56" t="22891" r="31814" b="13311"/>
          <a:stretch/>
        </p:blipFill>
        <p:spPr>
          <a:xfrm>
            <a:off x="75867" y="1303510"/>
            <a:ext cx="1338142" cy="1070162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9DE25BE-2C3F-BB44-AB82-E385C55FB8E1}"/>
              </a:ext>
            </a:extLst>
          </p:cNvPr>
          <p:cNvCxnSpPr>
            <a:cxnSpLocks/>
          </p:cNvCxnSpPr>
          <p:nvPr/>
        </p:nvCxnSpPr>
        <p:spPr>
          <a:xfrm flipH="1">
            <a:off x="718406" y="1238639"/>
            <a:ext cx="454830" cy="5319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D2F6111A-097A-6F49-B9C1-C62AE89D8F03}"/>
              </a:ext>
            </a:extLst>
          </p:cNvPr>
          <p:cNvSpPr txBox="1">
            <a:spLocks/>
          </p:cNvSpPr>
          <p:nvPr/>
        </p:nvSpPr>
        <p:spPr>
          <a:xfrm>
            <a:off x="457200" y="23413"/>
            <a:ext cx="8229600" cy="595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Technologies Developed During </a:t>
            </a:r>
            <a:r>
              <a:rPr lang="en-US" sz="3200" dirty="0" err="1"/>
              <a:t>MaGIXS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20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9"/>
    </mc:Choice>
    <mc:Fallback xmlns="">
      <p:transition spd="slow" advTm="1926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BD9C-29D7-D340-B317-2260C7439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 up slide addressing 15 Ang enhancement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8078A-D959-C24D-B9B9-E84C58CF2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3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Instrument Design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515DBA-79E0-B247-9F21-4B08A40AF210}"/>
              </a:ext>
            </a:extLst>
          </p:cNvPr>
          <p:cNvSpPr txBox="1"/>
          <p:nvPr/>
        </p:nvSpPr>
        <p:spPr>
          <a:xfrm>
            <a:off x="0" y="4899543"/>
            <a:ext cx="7874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595959"/>
                </a:solidFill>
                <a:latin typeface="Avenir Book"/>
                <a:cs typeface="Avenir Book"/>
              </a:rPr>
              <a:t>Champey</a:t>
            </a:r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 et al., in publication (MaGIXS Instrument Paper); Kobayashi et al. 2018; </a:t>
            </a:r>
            <a:r>
              <a:rPr lang="en-US" sz="1050" dirty="0" err="1">
                <a:solidFill>
                  <a:srgbClr val="595959"/>
                </a:solidFill>
                <a:latin typeface="Avenir Book"/>
                <a:cs typeface="Avenir Book"/>
              </a:rPr>
              <a:t>Champey</a:t>
            </a:r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 et al. 2019; </a:t>
            </a:r>
            <a:r>
              <a:rPr lang="en-US" sz="1050" dirty="0" err="1">
                <a:solidFill>
                  <a:srgbClr val="595959"/>
                </a:solidFill>
                <a:latin typeface="Avenir Book"/>
                <a:cs typeface="Avenir Book"/>
              </a:rPr>
              <a:t>Athiray</a:t>
            </a:r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 et al. (2020, 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3701F3-CC8F-BD41-848D-23FFBA31CC47}"/>
              </a:ext>
            </a:extLst>
          </p:cNvPr>
          <p:cNvSpPr txBox="1"/>
          <p:nvPr/>
        </p:nvSpPr>
        <p:spPr>
          <a:xfrm>
            <a:off x="160866" y="3377812"/>
            <a:ext cx="425026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Telescope:  </a:t>
            </a:r>
            <a:r>
              <a:rPr lang="en-US" sz="1200" dirty="0"/>
              <a:t>	</a:t>
            </a:r>
            <a:r>
              <a:rPr lang="en-US" sz="1200" dirty="0" err="1"/>
              <a:t>Wolter</a:t>
            </a:r>
            <a:r>
              <a:rPr lang="en-US" sz="1200" dirty="0"/>
              <a:t> Type-I</a:t>
            </a:r>
          </a:p>
          <a:p>
            <a:r>
              <a:rPr lang="en-US" sz="1200" dirty="0"/>
              <a:t>	         	Effective Focal Length ~ 1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DC4A9-0B41-5747-9640-E3158BD9E835}"/>
              </a:ext>
            </a:extLst>
          </p:cNvPr>
          <p:cNvSpPr txBox="1"/>
          <p:nvPr/>
        </p:nvSpPr>
        <p:spPr>
          <a:xfrm>
            <a:off x="4453468" y="3377812"/>
            <a:ext cx="4588931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Resulting instrument parameters:</a:t>
            </a:r>
          </a:p>
          <a:p>
            <a:r>
              <a:rPr lang="en-US" sz="1400" dirty="0"/>
              <a:t>Wavelength Range:	6.0 - 24.0 Å (0.5 - 2.0 keV) </a:t>
            </a:r>
          </a:p>
          <a:p>
            <a:r>
              <a:rPr lang="en-US" sz="1400" dirty="0"/>
              <a:t>Plate Scale:			11 mÅ / pixel </a:t>
            </a:r>
            <a:endParaRPr lang="en-US" sz="1400" dirty="0">
              <a:effectLst/>
            </a:endParaRPr>
          </a:p>
          <a:p>
            <a:r>
              <a:rPr lang="en-US" sz="1400" dirty="0"/>
              <a:t>		    		2.8 arcsec / pixel (cross-dispersion)</a:t>
            </a:r>
          </a:p>
          <a:p>
            <a:r>
              <a:rPr lang="en-US" sz="1400" dirty="0">
                <a:effectLst/>
              </a:rPr>
              <a:t>				~7 </a:t>
            </a:r>
            <a:r>
              <a:rPr lang="en-US" sz="1400" dirty="0"/>
              <a:t>arcsec / pixel (dispersion)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Resolution:			~40”/150 mÅ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DF904-A0DF-8149-B68F-C55A639A26EF}"/>
              </a:ext>
            </a:extLst>
          </p:cNvPr>
          <p:cNvSpPr txBox="1"/>
          <p:nvPr/>
        </p:nvSpPr>
        <p:spPr>
          <a:xfrm>
            <a:off x="160866" y="3835285"/>
            <a:ext cx="42502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Spectrograph: </a:t>
            </a:r>
            <a:r>
              <a:rPr lang="en-US" sz="1200" dirty="0"/>
              <a:t>Two matched parabolic mirrors </a:t>
            </a:r>
          </a:p>
          <a:p>
            <a:r>
              <a:rPr lang="en-US" sz="1200" dirty="0"/>
              <a:t>   		Blazed Planar Varied Line Space </a:t>
            </a:r>
            <a:endParaRPr lang="en-US" sz="12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7D354-EBDA-0747-BEC9-7A8E04DAC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b="52428"/>
          <a:stretch/>
        </p:blipFill>
        <p:spPr>
          <a:xfrm>
            <a:off x="203201" y="930945"/>
            <a:ext cx="8686800" cy="24468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8A3E83-24D3-2140-A1B0-4BFCD3589D97}"/>
              </a:ext>
            </a:extLst>
          </p:cNvPr>
          <p:cNvSpPr txBox="1"/>
          <p:nvPr/>
        </p:nvSpPr>
        <p:spPr>
          <a:xfrm>
            <a:off x="160866" y="4292758"/>
            <a:ext cx="425026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Detector:   </a:t>
            </a:r>
            <a:r>
              <a:rPr lang="en-US" sz="1200" dirty="0"/>
              <a:t>	Low Noise CCD Camera </a:t>
            </a:r>
          </a:p>
          <a:p>
            <a:r>
              <a:rPr lang="en-US" sz="1200" dirty="0"/>
              <a:t>		Operated in Frame Transfer Mod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01A1E7-6140-8B4F-996E-82B4FD3221DF}"/>
              </a:ext>
            </a:extLst>
          </p:cNvPr>
          <p:cNvGrpSpPr/>
          <p:nvPr/>
        </p:nvGrpSpPr>
        <p:grpSpPr>
          <a:xfrm>
            <a:off x="4004733" y="1062468"/>
            <a:ext cx="918633" cy="436132"/>
            <a:chOff x="4004733" y="1062468"/>
            <a:chExt cx="918633" cy="4361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6C1861-1D83-B044-B1AF-28DAAE884A59}"/>
                </a:ext>
              </a:extLst>
            </p:cNvPr>
            <p:cNvSpPr txBox="1"/>
            <p:nvPr/>
          </p:nvSpPr>
          <p:spPr>
            <a:xfrm>
              <a:off x="4220633" y="1062468"/>
              <a:ext cx="702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Slot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180157-BE0B-A242-9483-7755129F5C5D}"/>
                </a:ext>
              </a:extLst>
            </p:cNvPr>
            <p:cNvCxnSpPr/>
            <p:nvPr/>
          </p:nvCxnSpPr>
          <p:spPr>
            <a:xfrm flipV="1">
              <a:off x="4004733" y="1332230"/>
              <a:ext cx="262467" cy="16637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7372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33"/>
    </mc:Choice>
    <mc:Fallback xmlns="">
      <p:transition spd="slow" advTm="15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A68EA-391E-924D-9BA2-FF9F0090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Bahnschrift" panose="020B0502040204020203" pitchFamily="34" charset="0"/>
              </a:rPr>
              <a:t>Statement of the problem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C4B94C-6552-2F48-80A9-F00E906842CD}"/>
              </a:ext>
            </a:extLst>
          </p:cNvPr>
          <p:cNvSpPr txBox="1">
            <a:spLocks/>
          </p:cNvSpPr>
          <p:nvPr/>
        </p:nvSpPr>
        <p:spPr>
          <a:xfrm>
            <a:off x="742950" y="1483519"/>
            <a:ext cx="7886700" cy="3263504"/>
          </a:xfrm>
          <a:prstGeom prst="rect">
            <a:avLst/>
          </a:prstGeom>
          <a:ln w="15875">
            <a:solidFill>
              <a:srgbClr val="C00000"/>
            </a:solidFill>
          </a:ln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sz="1950" dirty="0">
                <a:latin typeface="Bahnschrift"/>
              </a:rPr>
              <a:t>Inversion of MaGIXS data shows the relative intensity of Fe XVII lines at 15Å and 17Å do not agree with the observed flight data. </a:t>
            </a:r>
            <a:r>
              <a:rPr lang="en-US" sz="1950" dirty="0">
                <a:solidFill>
                  <a:schemeClr val="accent5">
                    <a:lumMod val="75000"/>
                  </a:schemeClr>
                </a:solidFill>
                <a:latin typeface="Bahnschrift"/>
              </a:rPr>
              <a:t>We see more intensity at 15Å at flight than inversion.</a:t>
            </a:r>
            <a:r>
              <a:rPr lang="en-US" sz="1950" dirty="0">
                <a:latin typeface="Bahnschrift"/>
              </a:rPr>
              <a:t> In other words, we cannot find a solution that matches the observed relative intensities of Fe XVII lines at 15Å and 17Å. </a:t>
            </a:r>
            <a:endParaRPr lang="en-US" sz="1950" dirty="0">
              <a:solidFill>
                <a:schemeClr val="accent5">
                  <a:lumMod val="75000"/>
                </a:schemeClr>
              </a:solidFill>
              <a:latin typeface="Bahnschrift"/>
            </a:endParaRPr>
          </a:p>
          <a:p>
            <a:pPr>
              <a:lnSpc>
                <a:spcPct val="170000"/>
              </a:lnSpc>
            </a:pPr>
            <a:r>
              <a:rPr lang="en-US" sz="1950" dirty="0">
                <a:latin typeface="Bahnschrift" panose="020B0502040204020203" pitchFamily="34" charset="0"/>
              </a:rPr>
              <a:t>To understand and quantify this, we tried MaGIXS inversion by masking 15Å lines, forward calculate MaGIXS data and compared with flight data</a:t>
            </a:r>
          </a:p>
          <a:p>
            <a:pPr lvl="1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1800" dirty="0">
                <a:latin typeface="Bahnschrift" panose="020B0502040204020203" pitchFamily="34" charset="0"/>
              </a:rPr>
              <a:t>Inverted line intensities at ~ 17Å (16.78, 17.05) agrees well with flight observation </a:t>
            </a:r>
          </a:p>
          <a:p>
            <a:pPr lvl="1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1800" dirty="0">
                <a:latin typeface="Bahnschrift" panose="020B0502040204020203" pitchFamily="34" charset="0"/>
              </a:rPr>
              <a:t>Inverted line intensities at ~ 15Å can be up to 2-3 times less bright than observation</a:t>
            </a:r>
          </a:p>
          <a:p>
            <a:pPr lvl="1">
              <a:lnSpc>
                <a:spcPct val="170000"/>
              </a:lnSpc>
            </a:pPr>
            <a:endParaRPr lang="en-US" sz="1800" dirty="0">
              <a:latin typeface="Bahnschrift" panose="020B0502040204020203" pitchFamily="34" charset="0"/>
            </a:endParaRPr>
          </a:p>
          <a:p>
            <a:pPr marL="342900" lvl="1" indent="0">
              <a:lnSpc>
                <a:spcPct val="170000"/>
              </a:lnSpc>
              <a:buNone/>
            </a:pPr>
            <a:endParaRPr lang="en-US" sz="1800" dirty="0">
              <a:latin typeface="Bahnschrift" panose="020B0502040204020203" pitchFamily="34" charset="0"/>
            </a:endParaRPr>
          </a:p>
          <a:p>
            <a:pPr marL="342900" lvl="1" indent="0">
              <a:lnSpc>
                <a:spcPct val="170000"/>
              </a:lnSpc>
              <a:buNone/>
            </a:pPr>
            <a:endParaRPr lang="en-US" sz="1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00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409AFB-38FA-A242-8CBD-FBAC0659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1587"/>
            <a:ext cx="8515350" cy="69249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Statement of the problem : </a:t>
            </a:r>
            <a:r>
              <a:rPr lang="en-US" sz="1500" b="1" dirty="0" err="1">
                <a:solidFill>
                  <a:srgbClr val="7030A0"/>
                </a:solidFill>
                <a:latin typeface="Bahnschrift" panose="020B0502040204020203" pitchFamily="34" charset="0"/>
              </a:rPr>
              <a:t>Contd</a:t>
            </a:r>
            <a:endParaRPr lang="en-US" sz="1500" b="1" dirty="0">
              <a:solidFill>
                <a:srgbClr val="FF0000"/>
              </a:solidFill>
            </a:endParaRPr>
          </a:p>
        </p:txBody>
      </p:sp>
      <p:pic>
        <p:nvPicPr>
          <p:cNvPr id="4" name="magixs1_diffabund_northar_V220413_rev1_m_mask15.mp4" descr="magixs1_diffabund_northar_V220413_rev1_m_mask15.mp4">
            <a:hlinkClick r:id="" action="ppaction://media"/>
            <a:extLst>
              <a:ext uri="{FF2B5EF4-FFF2-40B4-BE49-F238E27FC236}">
                <a16:creationId xmlns:a16="http://schemas.microsoft.com/office/drawing/2014/main" id="{729B0642-B575-C443-896F-737AE742CA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017" r="3824"/>
          <a:stretch/>
        </p:blipFill>
        <p:spPr>
          <a:xfrm>
            <a:off x="242888" y="716756"/>
            <a:ext cx="7008019" cy="370998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44045A-C02F-394F-B918-178B83BE21FB}"/>
              </a:ext>
            </a:extLst>
          </p:cNvPr>
          <p:cNvSpPr txBox="1"/>
          <p:nvPr/>
        </p:nvSpPr>
        <p:spPr>
          <a:xfrm>
            <a:off x="7449207" y="528926"/>
            <a:ext cx="1668482" cy="355546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sz="1350" dirty="0">
              <a:latin typeface="Bahnschrift" panose="020B0502040204020203" pitchFamily="34" charset="0"/>
            </a:endParaRP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Mask 15A lines and perform inversion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Bahnschrift" panose="020B0502040204020203" pitchFamily="34" charset="0"/>
              </a:rPr>
              <a:t>Convolve the solution with unmasked response and compare with flight data to quantify the offset. 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1756D3-A7B7-8942-AB14-96EAAFED0FA0}"/>
              </a:ext>
            </a:extLst>
          </p:cNvPr>
          <p:cNvSpPr txBox="1"/>
          <p:nvPr/>
        </p:nvSpPr>
        <p:spPr>
          <a:xfrm>
            <a:off x="314325" y="4512162"/>
            <a:ext cx="8030820" cy="323165"/>
          </a:xfrm>
          <a:prstGeom prst="rect">
            <a:avLst/>
          </a:prstGeom>
          <a:noFill/>
          <a:ln w="15875">
            <a:solidFill>
              <a:srgbClr val="9411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Bahnschrift" panose="020B0502040204020203" pitchFamily="34" charset="0"/>
              </a:rPr>
              <a:t>Question : Why do we see enhanced intensity around 15A lines?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29DD5-38A0-2646-8C51-31DAC17D5AE6}"/>
              </a:ext>
            </a:extLst>
          </p:cNvPr>
          <p:cNvSpPr txBox="1"/>
          <p:nvPr/>
        </p:nvSpPr>
        <p:spPr>
          <a:xfrm rot="19608109">
            <a:off x="5931169" y="1315526"/>
            <a:ext cx="8098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</a:rPr>
              <a:t>MASKED</a:t>
            </a:r>
          </a:p>
        </p:txBody>
      </p:sp>
    </p:spTree>
    <p:extLst>
      <p:ext uri="{BB962C8B-B14F-4D97-AF65-F5344CB8AC3E}">
        <p14:creationId xmlns:p14="http://schemas.microsoft.com/office/powerpoint/2010/main" val="91010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4BC4-066E-5747-9401-BE51B4D8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29101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ahnschrift" panose="020B0502040204020203" pitchFamily="34" charset="0"/>
              </a:rPr>
              <a:t>Possible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6A4E2-99BF-B04A-8EFB-EF428E2FF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45" y="890752"/>
            <a:ext cx="8339959" cy="3978905"/>
          </a:xfrm>
          <a:ln w="22225">
            <a:solidFill>
              <a:srgbClr val="941100"/>
            </a:solidFill>
          </a:ln>
        </p:spPr>
        <p:txBody>
          <a:bodyPr vert="horz" lIns="68580" tIns="34290" rIns="68580" bIns="34290" rtlCol="0" anchor="t"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2900" dirty="0">
                <a:solidFill>
                  <a:srgbClr val="7030A0"/>
                </a:solidFill>
                <a:latin typeface="Bahnschrift" panose="020B0502040204020203" pitchFamily="34" charset="0"/>
              </a:rPr>
              <a:t>Departure from thermal equilibrium : Non-Maxwellian electron distribution </a:t>
            </a:r>
          </a:p>
          <a:p>
            <a:pPr>
              <a:lnSpc>
                <a:spcPct val="170000"/>
              </a:lnSpc>
            </a:pPr>
            <a:r>
              <a:rPr lang="en-US" sz="2900" dirty="0">
                <a:solidFill>
                  <a:srgbClr val="0070C0"/>
                </a:solidFill>
                <a:latin typeface="Bahnschrift" panose="020B0502040204020203" pitchFamily="34" charset="0"/>
              </a:rPr>
              <a:t>Instrument artifact – Effective area at 15Å wrong</a:t>
            </a:r>
          </a:p>
          <a:p>
            <a:pPr lvl="1">
              <a:lnSpc>
                <a:spcPct val="170000"/>
              </a:lnSpc>
            </a:pPr>
            <a:r>
              <a:rPr lang="en-US" sz="2500" dirty="0">
                <a:solidFill>
                  <a:srgbClr val="0070C0"/>
                </a:solidFill>
                <a:latin typeface="Bahnschrift" panose="020B0502040204020203" pitchFamily="34" charset="0"/>
              </a:rPr>
              <a:t>Ni, </a:t>
            </a:r>
            <a:r>
              <a:rPr lang="en-US" sz="2500" dirty="0" err="1">
                <a:solidFill>
                  <a:srgbClr val="0070C0"/>
                </a:solidFill>
                <a:latin typeface="Bahnschrift" panose="020B0502040204020203" pitchFamily="34" charset="0"/>
              </a:rPr>
              <a:t>Ir</a:t>
            </a:r>
            <a:r>
              <a:rPr lang="en-US" sz="2500" dirty="0">
                <a:solidFill>
                  <a:srgbClr val="0070C0"/>
                </a:solidFill>
                <a:latin typeface="Bahnschrift" panose="020B0502040204020203" pitchFamily="34" charset="0"/>
              </a:rPr>
              <a:t> edge around 14.5 </a:t>
            </a:r>
            <a:r>
              <a:rPr lang="en-US" sz="2500" dirty="0" err="1">
                <a:solidFill>
                  <a:srgbClr val="0070C0"/>
                </a:solidFill>
                <a:latin typeface="Bahnschrift" panose="020B0502040204020203" pitchFamily="34" charset="0"/>
              </a:rPr>
              <a:t>Å</a:t>
            </a:r>
            <a:r>
              <a:rPr lang="en-US" sz="2500" dirty="0">
                <a:solidFill>
                  <a:srgbClr val="0070C0"/>
                </a:solidFill>
                <a:latin typeface="Bahnschrift" panose="020B0502040204020203" pitchFamily="34" charset="0"/>
              </a:rPr>
              <a:t>  </a:t>
            </a:r>
          </a:p>
          <a:p>
            <a:pPr>
              <a:lnSpc>
                <a:spcPct val="170000"/>
              </a:lnSpc>
            </a:pPr>
            <a:r>
              <a:rPr lang="en-US" sz="2900" dirty="0">
                <a:solidFill>
                  <a:srgbClr val="0070C0"/>
                </a:solidFill>
                <a:latin typeface="Bahnschrift" panose="020B0502040204020203" pitchFamily="34" charset="0"/>
              </a:rPr>
              <a:t>Relative line intensities at ~ 15Å, 17Å in CHIANTI database is wrong </a:t>
            </a:r>
          </a:p>
          <a:p>
            <a:pPr lvl="1">
              <a:lnSpc>
                <a:spcPct val="170000"/>
              </a:lnSpc>
            </a:pPr>
            <a:r>
              <a:rPr lang="en-US" sz="2500" dirty="0">
                <a:latin typeface="Bahnschrift" panose="020B0502040204020203" pitchFamily="34" charset="0"/>
              </a:rPr>
              <a:t>Fe XVII </a:t>
            </a:r>
          </a:p>
          <a:p>
            <a:pPr lvl="2">
              <a:lnSpc>
                <a:spcPct val="170000"/>
              </a:lnSpc>
            </a:pPr>
            <a:r>
              <a:rPr lang="en-US" sz="2500" dirty="0">
                <a:latin typeface="Bahnschrift" panose="020B0502040204020203" pitchFamily="34" charset="0"/>
              </a:rPr>
              <a:t> Literature indicate discrepancies in Fe XVII line ratios in this range - (Bhatia et al, 2001, Saba et al 1999);  Updated database should have all resolved – (Del Zanna 2011)</a:t>
            </a:r>
          </a:p>
          <a:p>
            <a:pPr lvl="2">
              <a:lnSpc>
                <a:spcPct val="170000"/>
              </a:lnSpc>
            </a:pPr>
            <a:r>
              <a:rPr lang="en-US" sz="2500" dirty="0">
                <a:latin typeface="Bahnschrift" panose="020B0502040204020203" pitchFamily="34" charset="0"/>
              </a:rPr>
              <a:t>Only one paper reported enhanced 15.01/16.78 – Rose et al, 2007, A&amp;A, 887</a:t>
            </a:r>
          </a:p>
          <a:p>
            <a:pPr lvl="1">
              <a:lnSpc>
                <a:spcPct val="170000"/>
              </a:lnSpc>
            </a:pPr>
            <a:r>
              <a:rPr lang="en-US" sz="2500" dirty="0">
                <a:solidFill>
                  <a:srgbClr val="0070C0"/>
                </a:solidFill>
                <a:latin typeface="Bahnschrift" panose="020B0502040204020203" pitchFamily="34" charset="0"/>
              </a:rPr>
              <a:t>Fe XVI</a:t>
            </a:r>
          </a:p>
          <a:p>
            <a:pPr lvl="2">
              <a:lnSpc>
                <a:spcPct val="170000"/>
              </a:lnSpc>
            </a:pPr>
            <a:r>
              <a:rPr lang="en-US" sz="2500" dirty="0">
                <a:solidFill>
                  <a:srgbClr val="0070C0"/>
                </a:solidFill>
                <a:latin typeface="Bahnschrift" panose="020B0502040204020203" pitchFamily="34" charset="0"/>
              </a:rPr>
              <a:t>Intensity of Fe XVI lines near 15Å may not well modeled </a:t>
            </a:r>
            <a:r>
              <a:rPr lang="en-US" sz="2500">
                <a:solidFill>
                  <a:srgbClr val="0070C0"/>
                </a:solidFill>
                <a:latin typeface="Bahnschrift" panose="020B0502040204020203" pitchFamily="34" charset="0"/>
              </a:rPr>
              <a:t>in Chianti</a:t>
            </a:r>
            <a:endParaRPr lang="en-US" sz="2500" dirty="0">
              <a:solidFill>
                <a:srgbClr val="0070C0"/>
              </a:solidFill>
              <a:latin typeface="Bahnschrift" panose="020B0502040204020203" pitchFamily="34" charset="0"/>
            </a:endParaRPr>
          </a:p>
          <a:p>
            <a:pPr>
              <a:lnSpc>
                <a:spcPct val="170000"/>
              </a:lnSpc>
            </a:pPr>
            <a:r>
              <a:rPr lang="en-US" sz="2900" dirty="0">
                <a:solidFill>
                  <a:srgbClr val="7030A0"/>
                </a:solidFill>
                <a:latin typeface="Bahnschrift" panose="020B0502040204020203" pitchFamily="34" charset="0"/>
              </a:rPr>
              <a:t>Abundance issue - FIP bias &gt;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282A52-F161-4144-ADE7-FA487261E307}"/>
              </a:ext>
            </a:extLst>
          </p:cNvPr>
          <p:cNvSpPr txBox="1"/>
          <p:nvPr/>
        </p:nvSpPr>
        <p:spPr>
          <a:xfrm>
            <a:off x="4872214" y="1558477"/>
            <a:ext cx="32792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</a:rPr>
              <a:t>~15% enhancement per bounce required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9CF2D-876B-8741-96E7-06992677A51C}"/>
              </a:ext>
            </a:extLst>
          </p:cNvPr>
          <p:cNvSpPr txBox="1"/>
          <p:nvPr/>
        </p:nvSpPr>
        <p:spPr>
          <a:xfrm>
            <a:off x="4572000" y="3590479"/>
            <a:ext cx="32960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</a:rPr>
              <a:t>4-5 times enhancement in Fe 16 required</a:t>
            </a:r>
          </a:p>
        </p:txBody>
      </p:sp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0369F6FC-0445-3D4F-8FD5-4260D81CD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8308" y="980880"/>
            <a:ext cx="327645" cy="327645"/>
          </a:xfrm>
          <a:prstGeom prst="rect">
            <a:avLst/>
          </a:prstGeom>
        </p:spPr>
      </p:pic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FF32EE25-E0F7-2148-8E8E-2CE11500F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9812" y="4252748"/>
            <a:ext cx="327645" cy="327645"/>
          </a:xfrm>
          <a:prstGeom prst="rect">
            <a:avLst/>
          </a:prstGeom>
        </p:spPr>
      </p:pic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F1BF55E4-918C-4349-BAE9-865CCD132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9841" y="2335546"/>
            <a:ext cx="327645" cy="32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80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85E3-28AC-7647-AE38-F0660F2E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56172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ahnschrift" panose="020B0502040204020203" pitchFamily="34" charset="0"/>
              </a:rPr>
              <a:t>Scaling Fe16 lines in CHIANTI</a:t>
            </a:r>
          </a:p>
        </p:txBody>
      </p:sp>
      <p:pic>
        <p:nvPicPr>
          <p:cNvPr id="6" name="magixs1_diffabund_northar_V220413_m_mask15.mp4" descr="magixs1_diffabund_northar_V220413_m_mask15.mp4">
            <a:hlinkClick r:id="" action="ppaction://media"/>
            <a:extLst>
              <a:ext uri="{FF2B5EF4-FFF2-40B4-BE49-F238E27FC236}">
                <a16:creationId xmlns:a16="http://schemas.microsoft.com/office/drawing/2014/main" id="{BF83DD14-20C2-1344-9BA8-1E13B16A36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785" y="1054894"/>
            <a:ext cx="7722394" cy="408860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9DF8C-4179-D44C-A8CE-14AD55EF9012}"/>
              </a:ext>
            </a:extLst>
          </p:cNvPr>
          <p:cNvSpPr txBox="1"/>
          <p:nvPr/>
        </p:nvSpPr>
        <p:spPr>
          <a:xfrm>
            <a:off x="5135566" y="806863"/>
            <a:ext cx="3767959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rgbClr val="9411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70C0"/>
                </a:solidFill>
              </a:rPr>
              <a:t>4 - 5 times enhancement in Fe XVI lines required</a:t>
            </a:r>
          </a:p>
        </p:txBody>
      </p:sp>
    </p:spTree>
    <p:extLst>
      <p:ext uri="{BB962C8B-B14F-4D97-AF65-F5344CB8AC3E}">
        <p14:creationId xmlns:p14="http://schemas.microsoft.com/office/powerpoint/2010/main" val="22990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5D5-20CA-1949-92C4-126B9C90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C96C33-73E9-AB44-8CE7-D9EAE849187C}"/>
              </a:ext>
            </a:extLst>
          </p:cNvPr>
          <p:cNvGrpSpPr>
            <a:grpSpLocks noChangeAspect="1"/>
          </p:cNvGrpSpPr>
          <p:nvPr/>
        </p:nvGrpSpPr>
        <p:grpSpPr>
          <a:xfrm>
            <a:off x="139902" y="1455054"/>
            <a:ext cx="3930779" cy="2948084"/>
            <a:chOff x="489688" y="3225275"/>
            <a:chExt cx="4697038" cy="35227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EBB90E-1CE9-CF48-A81B-0A3D06199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88" y="3225275"/>
              <a:ext cx="4697038" cy="35227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B97E66-A212-4D4B-BD05-483494C7A518}"/>
                </a:ext>
              </a:extLst>
            </p:cNvPr>
            <p:cNvSpPr txBox="1"/>
            <p:nvPr/>
          </p:nvSpPr>
          <p:spPr>
            <a:xfrm>
              <a:off x="2760869" y="3398157"/>
              <a:ext cx="2299519" cy="62521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Telescope Mirror Assembly (TMA)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626CA2-5652-F041-8076-BAFA6007226E}"/>
                </a:ext>
              </a:extLst>
            </p:cNvPr>
            <p:cNvSpPr txBox="1"/>
            <p:nvPr/>
          </p:nvSpPr>
          <p:spPr>
            <a:xfrm>
              <a:off x="618308" y="5677632"/>
              <a:ext cx="3819698" cy="97545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Slit interface Plate: Telescope focal plane, Slit-Jaw system, and interface to rocket skin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E24CC9-EA00-B24C-AA63-4A89901E1F80}"/>
              </a:ext>
            </a:extLst>
          </p:cNvPr>
          <p:cNvGrpSpPr>
            <a:grpSpLocks noChangeAspect="1"/>
          </p:cNvGrpSpPr>
          <p:nvPr/>
        </p:nvGrpSpPr>
        <p:grpSpPr>
          <a:xfrm>
            <a:off x="4939521" y="1378894"/>
            <a:ext cx="4032324" cy="3024244"/>
            <a:chOff x="6743136" y="3225275"/>
            <a:chExt cx="6415937" cy="48119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D368E3-4C2E-5E4C-A629-1E1CC5CA7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136" y="3225275"/>
              <a:ext cx="6415937" cy="48119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1B5A3A-D40C-0A42-BE8E-0B96796B4C9B}"/>
                </a:ext>
              </a:extLst>
            </p:cNvPr>
            <p:cNvSpPr txBox="1"/>
            <p:nvPr/>
          </p:nvSpPr>
          <p:spPr>
            <a:xfrm>
              <a:off x="6812399" y="3585689"/>
              <a:ext cx="2196673" cy="48971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Science Camera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CA1C5A-DF47-FA40-A00F-5362F68F9FFE}"/>
                </a:ext>
              </a:extLst>
            </p:cNvPr>
            <p:cNvSpPr txBox="1"/>
            <p:nvPr/>
          </p:nvSpPr>
          <p:spPr>
            <a:xfrm>
              <a:off x="10434678" y="6345902"/>
              <a:ext cx="2604450" cy="117530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SOA interface (embedded inside bench)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9D5829-3686-B242-81F8-4F3DE94FC511}"/>
              </a:ext>
            </a:extLst>
          </p:cNvPr>
          <p:cNvSpPr txBox="1"/>
          <p:nvPr/>
        </p:nvSpPr>
        <p:spPr>
          <a:xfrm>
            <a:off x="-24580" y="936185"/>
            <a:ext cx="871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Optical bench: the structure internal to the rocket skins supports the optical system…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AF4AF-EAD7-F246-8734-F2DAF3EFD656}"/>
              </a:ext>
            </a:extLst>
          </p:cNvPr>
          <p:cNvSpPr txBox="1"/>
          <p:nvPr/>
        </p:nvSpPr>
        <p:spPr>
          <a:xfrm>
            <a:off x="2040570" y="4403138"/>
            <a:ext cx="481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~1.5 m between TMA and SOA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F17380-9EBF-444D-8AA8-510388F15A59}"/>
              </a:ext>
            </a:extLst>
          </p:cNvPr>
          <p:cNvSpPr txBox="1"/>
          <p:nvPr/>
        </p:nvSpPr>
        <p:spPr>
          <a:xfrm>
            <a:off x="0" y="4899543"/>
            <a:ext cx="7874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595959"/>
                </a:solidFill>
                <a:latin typeface="Avenir Book"/>
                <a:cs typeface="Avenir Book"/>
              </a:rPr>
              <a:t>Champey</a:t>
            </a:r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 et al., in publication (MaGIXS Instrument Paper); Kobayashi et al. 2018; </a:t>
            </a:r>
            <a:r>
              <a:rPr lang="en-US" sz="1050" dirty="0" err="1">
                <a:solidFill>
                  <a:srgbClr val="595959"/>
                </a:solidFill>
                <a:latin typeface="Avenir Book"/>
                <a:cs typeface="Avenir Book"/>
              </a:rPr>
              <a:t>Champey</a:t>
            </a:r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 et al. 2019; </a:t>
            </a:r>
            <a:r>
              <a:rPr lang="en-US" sz="1050" dirty="0" err="1">
                <a:solidFill>
                  <a:srgbClr val="595959"/>
                </a:solidFill>
                <a:latin typeface="Avenir Book"/>
                <a:cs typeface="Avenir Book"/>
              </a:rPr>
              <a:t>Athiray</a:t>
            </a:r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 et al. (2020, 2021)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83E2533-4315-0F46-A1B6-522FEB5A0E9B}"/>
              </a:ext>
            </a:extLst>
          </p:cNvPr>
          <p:cNvCxnSpPr/>
          <p:nvPr/>
        </p:nvCxnSpPr>
        <p:spPr>
          <a:xfrm flipV="1">
            <a:off x="1397620" y="2765502"/>
            <a:ext cx="185853" cy="6467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A5E2A9-94EE-E747-98D0-EBE137A93E1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002762" y="2122953"/>
            <a:ext cx="350038" cy="4487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CAA451-2103-974A-AB7C-6C34D465988C}"/>
              </a:ext>
            </a:extLst>
          </p:cNvPr>
          <p:cNvCxnSpPr>
            <a:cxnSpLocks/>
          </p:cNvCxnSpPr>
          <p:nvPr/>
        </p:nvCxnSpPr>
        <p:spPr>
          <a:xfrm flipH="1">
            <a:off x="5434361" y="1919620"/>
            <a:ext cx="58920" cy="642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61CA93-1BAE-3943-985B-505126ADE03B}"/>
              </a:ext>
            </a:extLst>
          </p:cNvPr>
          <p:cNvCxnSpPr>
            <a:cxnSpLocks/>
          </p:cNvCxnSpPr>
          <p:nvPr/>
        </p:nvCxnSpPr>
        <p:spPr>
          <a:xfrm flipH="1" flipV="1">
            <a:off x="7188820" y="2878498"/>
            <a:ext cx="460917" cy="461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447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MaGIXS</a:t>
            </a:r>
            <a:r>
              <a:rPr lang="en-US" dirty="0"/>
              <a:t> data are “</a:t>
            </a:r>
            <a:r>
              <a:rPr lang="en-US" dirty="0" err="1"/>
              <a:t>Overlappograms</a:t>
            </a:r>
            <a:r>
              <a:rPr lang="en-US" dirty="0"/>
              <a:t>”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6B15ADF-FAC6-4646-8597-E6CC1E69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6" y="2337698"/>
            <a:ext cx="8037094" cy="2671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F58720-9411-5C4A-B622-D85B48B83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500" y="881288"/>
            <a:ext cx="2290811" cy="1456410"/>
          </a:xfrm>
          <a:prstGeom prst="rect">
            <a:avLst/>
          </a:prstGeom>
        </p:spPr>
      </p:pic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B70A94C3-0221-8548-8A1A-FECC43F47A88}"/>
              </a:ext>
            </a:extLst>
          </p:cNvPr>
          <p:cNvCxnSpPr>
            <a:endCxn id="4" idx="0"/>
          </p:cNvCxnSpPr>
          <p:nvPr/>
        </p:nvCxnSpPr>
        <p:spPr>
          <a:xfrm>
            <a:off x="2252311" y="1491916"/>
            <a:ext cx="2873142" cy="84578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4747410-D6E1-5844-AD16-36547C6A6960}"/>
              </a:ext>
            </a:extLst>
          </p:cNvPr>
          <p:cNvSpPr txBox="1"/>
          <p:nvPr/>
        </p:nvSpPr>
        <p:spPr>
          <a:xfrm>
            <a:off x="5733390" y="1210502"/>
            <a:ext cx="3113244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Spectrally pure images of the Sun overlap and are squashed in spectral direction</a:t>
            </a:r>
          </a:p>
        </p:txBody>
      </p:sp>
    </p:spTree>
    <p:extLst>
      <p:ext uri="{BB962C8B-B14F-4D97-AF65-F5344CB8AC3E}">
        <p14:creationId xmlns:p14="http://schemas.microsoft.com/office/powerpoint/2010/main" val="7244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40"/>
    </mc:Choice>
    <mc:Fallback xmlns="">
      <p:transition spd="slow" advTm="2754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MaGIXS</a:t>
            </a:r>
            <a:r>
              <a:rPr lang="en-US" dirty="0"/>
              <a:t> data are “</a:t>
            </a:r>
            <a:r>
              <a:rPr lang="en-US" dirty="0" err="1"/>
              <a:t>Overlappograms</a:t>
            </a:r>
            <a:r>
              <a:rPr lang="en-US" dirty="0"/>
              <a:t>”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6B15ADF-FAC6-4646-8597-E6CC1E69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6" y="2337698"/>
            <a:ext cx="8037094" cy="2671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F58720-9411-5C4A-B622-D85B48B83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500" y="881288"/>
            <a:ext cx="2290811" cy="1456410"/>
          </a:xfrm>
          <a:prstGeom prst="rect">
            <a:avLst/>
          </a:prstGeom>
        </p:spPr>
      </p:pic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B70A94C3-0221-8548-8A1A-FECC43F47A88}"/>
              </a:ext>
            </a:extLst>
          </p:cNvPr>
          <p:cNvCxnSpPr>
            <a:endCxn id="4" idx="0"/>
          </p:cNvCxnSpPr>
          <p:nvPr/>
        </p:nvCxnSpPr>
        <p:spPr>
          <a:xfrm>
            <a:off x="2252311" y="1491916"/>
            <a:ext cx="2873142" cy="84578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B072CB87-B6A4-3943-B632-9CF32B23AA4E}"/>
              </a:ext>
            </a:extLst>
          </p:cNvPr>
          <p:cNvSpPr/>
          <p:nvPr/>
        </p:nvSpPr>
        <p:spPr>
          <a:xfrm>
            <a:off x="2877954" y="2337698"/>
            <a:ext cx="1299409" cy="28058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6741C7-5AFA-884B-BDCF-4FEE67C8D066}"/>
              </a:ext>
            </a:extLst>
          </p:cNvPr>
          <p:cNvSpPr/>
          <p:nvPr/>
        </p:nvSpPr>
        <p:spPr>
          <a:xfrm>
            <a:off x="6463364" y="2328490"/>
            <a:ext cx="904774" cy="2805802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8F6B7-5A09-7142-8850-73C5AA961BD2}"/>
              </a:ext>
            </a:extLst>
          </p:cNvPr>
          <p:cNvSpPr txBox="1"/>
          <p:nvPr/>
        </p:nvSpPr>
        <p:spPr>
          <a:xfrm>
            <a:off x="5573555" y="1062795"/>
            <a:ext cx="333255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Some spectral lines look </a:t>
            </a:r>
            <a:r>
              <a:rPr lang="en-US" dirty="0">
                <a:solidFill>
                  <a:srgbClr val="0000FF"/>
                </a:solidFill>
              </a:rPr>
              <a:t>similar</a:t>
            </a:r>
            <a:r>
              <a:rPr lang="en-US" dirty="0"/>
              <a:t>, others look </a:t>
            </a:r>
            <a:r>
              <a:rPr lang="en-US" dirty="0">
                <a:solidFill>
                  <a:srgbClr val="FF0000"/>
                </a:solidFill>
              </a:rPr>
              <a:t>different</a:t>
            </a:r>
            <a:r>
              <a:rPr lang="en-US" dirty="0"/>
              <a:t> based on the two heating models.  </a:t>
            </a:r>
          </a:p>
        </p:txBody>
      </p:sp>
    </p:spTree>
    <p:extLst>
      <p:ext uri="{BB962C8B-B14F-4D97-AF65-F5344CB8AC3E}">
        <p14:creationId xmlns:p14="http://schemas.microsoft.com/office/powerpoint/2010/main" val="1518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5"/>
    </mc:Choice>
    <mc:Fallback xmlns="">
      <p:transition spd="slow" advTm="5368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MaGIXS</a:t>
            </a:r>
            <a:r>
              <a:rPr lang="en-US" sz="2400" dirty="0"/>
              <a:t> Launch – July 30, 2021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0A9136-0FBF-0240-9B74-BBB14C8EBA47}"/>
              </a:ext>
            </a:extLst>
          </p:cNvPr>
          <p:cNvSpPr txBox="1"/>
          <p:nvPr/>
        </p:nvSpPr>
        <p:spPr>
          <a:xfrm>
            <a:off x="6585422" y="217221"/>
            <a:ext cx="228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~18:20 UT</a:t>
            </a:r>
          </a:p>
          <a:p>
            <a:r>
              <a:rPr lang="en-US" dirty="0">
                <a:latin typeface="Avenir Book" panose="02000503020000020003" pitchFamily="2" charset="0"/>
              </a:rPr>
              <a:t>~296 s science data</a:t>
            </a:r>
          </a:p>
        </p:txBody>
      </p:sp>
      <p:pic>
        <p:nvPicPr>
          <p:cNvPr id="4" name="Picture 3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831DF329-4764-B545-81B8-8EC2BB1A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150"/>
            <a:ext cx="1828800" cy="2743200"/>
          </a:xfrm>
          <a:prstGeom prst="rect">
            <a:avLst/>
          </a:prstGeom>
        </p:spPr>
      </p:pic>
      <p:pic>
        <p:nvPicPr>
          <p:cNvPr id="10" name="Picture 9" descr="A picture containing sky, outdoor, transport, clouds&#10;&#10;Description automatically generated">
            <a:extLst>
              <a:ext uri="{FF2B5EF4-FFF2-40B4-BE49-F238E27FC236}">
                <a16:creationId xmlns:a16="http://schemas.microsoft.com/office/drawing/2014/main" id="{9BB27CC8-359A-7940-AB5D-FA0AA1D37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200150"/>
            <a:ext cx="1828800" cy="2743200"/>
          </a:xfrm>
          <a:prstGeom prst="rect">
            <a:avLst/>
          </a:prstGeom>
        </p:spPr>
      </p:pic>
      <p:pic>
        <p:nvPicPr>
          <p:cNvPr id="26" name="Picture 25" descr="A picture containing outdoor, smoke, nature, coming&#10;&#10;Description automatically generated">
            <a:extLst>
              <a:ext uri="{FF2B5EF4-FFF2-40B4-BE49-F238E27FC236}">
                <a16:creationId xmlns:a16="http://schemas.microsoft.com/office/drawing/2014/main" id="{D05828B7-58E5-E441-8D5E-5DBED6DC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00400" y="1657350"/>
            <a:ext cx="2743200" cy="1828800"/>
          </a:xfrm>
          <a:prstGeom prst="rect">
            <a:avLst/>
          </a:prstGeom>
        </p:spPr>
      </p:pic>
      <p:pic>
        <p:nvPicPr>
          <p:cNvPr id="36" name="Picture 35" descr="A picture containing outdoor, sky, smoke, transport&#10;&#10;Description automatically generated">
            <a:extLst>
              <a:ext uri="{FF2B5EF4-FFF2-40B4-BE49-F238E27FC236}">
                <a16:creationId xmlns:a16="http://schemas.microsoft.com/office/drawing/2014/main" id="{AB640E79-A44B-D14A-8937-01D28EF76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1200150"/>
            <a:ext cx="1828800" cy="2743200"/>
          </a:xfrm>
          <a:prstGeom prst="rect">
            <a:avLst/>
          </a:prstGeom>
        </p:spPr>
      </p:pic>
      <p:pic>
        <p:nvPicPr>
          <p:cNvPr id="42" name="Picture 41" descr="A picture containing outdoor, sky, smoke, transport&#10;&#10;Description automatically generated">
            <a:extLst>
              <a:ext uri="{FF2B5EF4-FFF2-40B4-BE49-F238E27FC236}">
                <a16:creationId xmlns:a16="http://schemas.microsoft.com/office/drawing/2014/main" id="{BD41D816-984F-5E4E-A83A-D1BF37A87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1200150"/>
            <a:ext cx="1828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0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5"/>
    </mc:Choice>
    <mc:Fallback xmlns="">
      <p:transition spd="slow" advTm="128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6380D34-95DE-A448-AD41-DE877EC1DE26}"/>
              </a:ext>
            </a:extLst>
          </p:cNvPr>
          <p:cNvSpPr/>
          <p:nvPr/>
        </p:nvSpPr>
        <p:spPr>
          <a:xfrm>
            <a:off x="0" y="906190"/>
            <a:ext cx="9144000" cy="42472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MaGIXS</a:t>
            </a:r>
            <a:r>
              <a:rPr lang="en-US" sz="2400" dirty="0"/>
              <a:t> Targets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515DBA-79E0-B247-9F21-4B08A40AF210}"/>
              </a:ext>
            </a:extLst>
          </p:cNvPr>
          <p:cNvSpPr txBox="1"/>
          <p:nvPr/>
        </p:nvSpPr>
        <p:spPr>
          <a:xfrm>
            <a:off x="0" y="4899543"/>
            <a:ext cx="274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Avenir Book"/>
                <a:cs typeface="Avenir Book"/>
              </a:rPr>
              <a:t>--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1A5346-87A1-AC45-98D3-4E68068EBC10}"/>
              </a:ext>
            </a:extLst>
          </p:cNvPr>
          <p:cNvGrpSpPr/>
          <p:nvPr/>
        </p:nvGrpSpPr>
        <p:grpSpPr>
          <a:xfrm>
            <a:off x="1977006" y="1068212"/>
            <a:ext cx="3679455" cy="4085247"/>
            <a:chOff x="2919755" y="1068212"/>
            <a:chExt cx="3679455" cy="40852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68C0521-2DAD-2B4A-96C4-1B4C441BCEF7}"/>
                </a:ext>
              </a:extLst>
            </p:cNvPr>
            <p:cNvGrpSpPr/>
            <p:nvPr/>
          </p:nvGrpSpPr>
          <p:grpSpPr>
            <a:xfrm>
              <a:off x="2919755" y="1068212"/>
              <a:ext cx="3679455" cy="4085247"/>
              <a:chOff x="2973354" y="1079842"/>
              <a:chExt cx="3679455" cy="408524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7B9459A-7D08-1D43-93C8-9A10627BF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3354" y="1079842"/>
                <a:ext cx="3629151" cy="3640318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9ECB104-C58F-274C-B5FD-6685067524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09864" y="1621789"/>
                <a:ext cx="1842945" cy="3543300"/>
                <a:chOff x="5790999" y="1787455"/>
                <a:chExt cx="2275524" cy="4237083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27250ED-BE26-AD42-81B0-F50592105F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433250" flipH="1">
                  <a:off x="6100755" y="1787455"/>
                  <a:ext cx="1650227" cy="4237083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C126F53A-E8C5-F14A-8AE1-602BB32901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57690" y="2715357"/>
                  <a:ext cx="1508833" cy="674561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A1ADC11C-A634-8B43-8060-6784F52B28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33250">
                  <a:off x="5790999" y="4605414"/>
                  <a:ext cx="1650227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A980EAEF-9972-6046-A9F7-0582B72E78DA}"/>
                    </a:ext>
                  </a:extLst>
                </p:cNvPr>
                <p:cNvCxnSpPr>
                  <a:cxnSpLocks/>
                  <a:stCxn id="12" idx="2"/>
                  <a:endCxn id="12" idx="0"/>
                </p:cNvCxnSpPr>
                <p:nvPr/>
              </p:nvCxnSpPr>
              <p:spPr>
                <a:xfrm rot="6854693" flipH="1">
                  <a:off x="4807368" y="3892782"/>
                  <a:ext cx="4237001" cy="26429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DBF7A1C-EABF-0E43-B2C1-C847669577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6950" y="1186757"/>
              <a:ext cx="3453862" cy="34498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033BAF-4B08-9A4E-A34E-38459BA7DB36}"/>
              </a:ext>
            </a:extLst>
          </p:cNvPr>
          <p:cNvSpPr txBox="1"/>
          <p:nvPr/>
        </p:nvSpPr>
        <p:spPr>
          <a:xfrm>
            <a:off x="5753955" y="3966703"/>
            <a:ext cx="224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Primary 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19E8AB-115B-7045-BCD8-5EA276DED26F}"/>
              </a:ext>
            </a:extLst>
          </p:cNvPr>
          <p:cNvSpPr txBox="1"/>
          <p:nvPr/>
        </p:nvSpPr>
        <p:spPr>
          <a:xfrm>
            <a:off x="2790080" y="1743852"/>
            <a:ext cx="224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Secondary Target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277B3-45F0-424F-B662-D40DAACAFB01}"/>
              </a:ext>
            </a:extLst>
          </p:cNvPr>
          <p:cNvSpPr txBox="1"/>
          <p:nvPr/>
        </p:nvSpPr>
        <p:spPr>
          <a:xfrm>
            <a:off x="6056290" y="1186756"/>
            <a:ext cx="279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Planned Roll ~ 22 degrees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661A7A-99FF-FB49-A1B5-16C0D030B6BD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3911914" y="2113184"/>
            <a:ext cx="858545" cy="15409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CDC386-5119-9B4C-B4A4-D0FA8498A364}"/>
              </a:ext>
            </a:extLst>
          </p:cNvPr>
          <p:cNvCxnSpPr>
            <a:cxnSpLocks/>
          </p:cNvCxnSpPr>
          <p:nvPr/>
        </p:nvCxnSpPr>
        <p:spPr>
          <a:xfrm flipH="1" flipV="1">
            <a:off x="5031702" y="3696096"/>
            <a:ext cx="1165638" cy="2606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7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7"/>
    </mc:Choice>
    <mc:Fallback xmlns="">
      <p:transition spd="slow" advTm="1851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4281-1D45-074D-B9DE-4E9B0F30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MaGIXS</a:t>
            </a:r>
            <a:r>
              <a:rPr lang="en-US" dirty="0"/>
              <a:t> Pointing</a:t>
            </a:r>
          </a:p>
        </p:txBody>
      </p:sp>
      <p:pic>
        <p:nvPicPr>
          <p:cNvPr id="4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D540B7D-A9F0-A740-8D71-8D68526223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8905" r="76324" b="3478"/>
          <a:stretch/>
        </p:blipFill>
        <p:spPr>
          <a:xfrm>
            <a:off x="4076615" y="942371"/>
            <a:ext cx="3731973" cy="3896269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B56A7A-BB48-5442-B0CC-1FEFECD507F9}"/>
              </a:ext>
            </a:extLst>
          </p:cNvPr>
          <p:cNvGrpSpPr/>
          <p:nvPr/>
        </p:nvGrpSpPr>
        <p:grpSpPr>
          <a:xfrm>
            <a:off x="0" y="928493"/>
            <a:ext cx="4029308" cy="4021821"/>
            <a:chOff x="379141" y="906190"/>
            <a:chExt cx="4029308" cy="40218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4283A14-EFBD-244F-852D-5DC981982EB8}"/>
                </a:ext>
              </a:extLst>
            </p:cNvPr>
            <p:cNvSpPr/>
            <p:nvPr/>
          </p:nvSpPr>
          <p:spPr>
            <a:xfrm>
              <a:off x="379141" y="906190"/>
              <a:ext cx="4029308" cy="40218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FA5FEC-A613-A143-AF2C-64F83FCB44BC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079053" y="1598707"/>
              <a:ext cx="2881446" cy="2872608"/>
              <a:chOff x="905252" y="634860"/>
              <a:chExt cx="4057971" cy="404552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7B3F0E3-8389-9F4C-A90F-7619867FA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4794413">
                <a:off x="911477" y="628635"/>
                <a:ext cx="4045522" cy="4057971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B67953-5DB7-074F-82EB-51609030CC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27663" flipH="1">
                <a:off x="2189309" y="-456966"/>
                <a:ext cx="1489857" cy="394982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9C11A6-5191-AA42-BE83-E38AA060E007}"/>
                </a:ext>
              </a:extLst>
            </p:cNvPr>
            <p:cNvSpPr txBox="1"/>
            <p:nvPr/>
          </p:nvSpPr>
          <p:spPr>
            <a:xfrm>
              <a:off x="1129990" y="988215"/>
              <a:ext cx="2624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Planned Observation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F123F64-A591-6042-AE27-CF8BE47669B8}"/>
              </a:ext>
            </a:extLst>
          </p:cNvPr>
          <p:cNvSpPr txBox="1"/>
          <p:nvPr/>
        </p:nvSpPr>
        <p:spPr>
          <a:xfrm>
            <a:off x="4029308" y="1010518"/>
            <a:ext cx="262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Actual Observation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46A5BB-276A-D346-AFD8-814E1FCE8DD9}"/>
              </a:ext>
            </a:extLst>
          </p:cNvPr>
          <p:cNvSpPr txBox="1"/>
          <p:nvPr/>
        </p:nvSpPr>
        <p:spPr>
          <a:xfrm>
            <a:off x="7724078" y="1050611"/>
            <a:ext cx="152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Actual observations show: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Internal vignetting in the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Slot was 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Primary targets were missed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02331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"/>
</p:tagLst>
</file>

<file path=ppt/theme/theme1.xml><?xml version="1.0" encoding="utf-8"?>
<a:theme xmlns:a="http://schemas.openxmlformats.org/drawingml/2006/main" name="Office Theme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8B1F89695A648ADE9F5B1F3E0EEF2" ma:contentTypeVersion="9" ma:contentTypeDescription="Create a new document." ma:contentTypeScope="" ma:versionID="384763fe80f23ac925ce9594d039a954">
  <xsd:schema xmlns:xsd="http://www.w3.org/2001/XMLSchema" xmlns:xs="http://www.w3.org/2001/XMLSchema" xmlns:p="http://schemas.microsoft.com/office/2006/metadata/properties" xmlns:ns2="e698ca81-8296-4fdc-b75e-d1db1a500dd7" targetNamespace="http://schemas.microsoft.com/office/2006/metadata/properties" ma:root="true" ma:fieldsID="3b042964ac87a291f8677da62a11fa31" ns2:_="">
    <xsd:import namespace="e698ca81-8296-4fdc-b75e-d1db1a500d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8ca81-8296-4fdc-b75e-d1db1a500d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9AC8DD-4ECD-44D5-9388-2259D83A9A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664204-0D1B-4038-930B-6A79E3220C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98ca81-8296-4fdc-b75e-d1db1a500d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66A444-52E8-4FD6-92F9-2AFCE2296E9C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e698ca81-8296-4fdc-b75e-d1db1a500dd7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43320</TotalTime>
  <Words>1833</Words>
  <Application>Microsoft Macintosh PowerPoint</Application>
  <PresentationFormat>On-screen Show (16:9)</PresentationFormat>
  <Paragraphs>379</Paragraphs>
  <Slides>33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Avenir Book</vt:lpstr>
      <vt:lpstr>Bahnschrift</vt:lpstr>
      <vt:lpstr>Calibri</vt:lpstr>
      <vt:lpstr>Office Theme</vt:lpstr>
      <vt:lpstr>Preliminary Results from the  Marshall Grazing Incidence X-ray Spectrometer (MaGIXS)</vt:lpstr>
      <vt:lpstr>MaGIXS Science Goal</vt:lpstr>
      <vt:lpstr>Instrument Design</vt:lpstr>
      <vt:lpstr>Instrument Design</vt:lpstr>
      <vt:lpstr>MaGIXS data are “Overlappograms”</vt:lpstr>
      <vt:lpstr>MaGIXS data are “Overlappograms”</vt:lpstr>
      <vt:lpstr>MaGIXS Launch – July 30, 2021</vt:lpstr>
      <vt:lpstr>MaGIXS Targets</vt:lpstr>
      <vt:lpstr>MaGIXS Pointing</vt:lpstr>
      <vt:lpstr>MaGIXS Observations</vt:lpstr>
      <vt:lpstr>MaGIXS Direct Analysis</vt:lpstr>
      <vt:lpstr>MaGIXS Direct Analysis </vt:lpstr>
      <vt:lpstr>MaGIXS Inversion</vt:lpstr>
      <vt:lpstr>MaGIXS Analysis</vt:lpstr>
      <vt:lpstr>Ratio of Fe XVIII to Fe XVII</vt:lpstr>
      <vt:lpstr>Ratio of Fe XVIII to Fe XVII</vt:lpstr>
      <vt:lpstr>Abundance</vt:lpstr>
      <vt:lpstr>Abundance</vt:lpstr>
      <vt:lpstr>Distribution of Plasma</vt:lpstr>
      <vt:lpstr>Distribution of Plasma</vt:lpstr>
      <vt:lpstr>Time Evolution of Fe XVII</vt:lpstr>
      <vt:lpstr>Time Evolution of Fe XVII</vt:lpstr>
      <vt:lpstr>MaGIXS Results and Future Work</vt:lpstr>
      <vt:lpstr>MaGIXS Results and Future Work</vt:lpstr>
      <vt:lpstr>MaGIXS-2 instrument changes</vt:lpstr>
      <vt:lpstr>MaGIXS-2 Predictions</vt:lpstr>
      <vt:lpstr>Back up</vt:lpstr>
      <vt:lpstr>PowerPoint Presentation</vt:lpstr>
      <vt:lpstr>Back up slide addressing 15 Ang enhancement</vt:lpstr>
      <vt:lpstr>Statement of the problem</vt:lpstr>
      <vt:lpstr>Statement of the problem : Contd</vt:lpstr>
      <vt:lpstr>Possible explanations</vt:lpstr>
      <vt:lpstr>Scaling Fe16 lines in CHIANTI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Preview of First Results from Hi-C 2.1 and IRIS</dc:title>
  <dc:creator>Sabrina Savage</dc:creator>
  <cp:lastModifiedBy>Winebarger, Amy R. (MSFC-ST13)</cp:lastModifiedBy>
  <cp:revision>336</cp:revision>
  <dcterms:created xsi:type="dcterms:W3CDTF">2018-06-20T17:30:08Z</dcterms:created>
  <dcterms:modified xsi:type="dcterms:W3CDTF">2022-04-27T22:17:03Z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0x010100BD78B1F89695A648ADE9F5B1F3E0EEF2</vt:lpwstr>
  </property>
</Properties>
</file>