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301" r:id="rId3"/>
    <p:sldId id="258" r:id="rId4"/>
    <p:sldId id="309" r:id="rId5"/>
    <p:sldId id="300" r:id="rId6"/>
    <p:sldId id="260" r:id="rId7"/>
    <p:sldId id="302" r:id="rId8"/>
    <p:sldId id="303" r:id="rId9"/>
    <p:sldId id="283" r:id="rId10"/>
    <p:sldId id="308" r:id="rId11"/>
    <p:sldId id="305" r:id="rId12"/>
    <p:sldId id="307" r:id="rId13"/>
    <p:sldId id="306" r:id="rId14"/>
    <p:sldId id="295" r:id="rId15"/>
    <p:sldId id="299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43" autoAdjust="0"/>
    <p:restoredTop sz="96395" autoAdjust="0"/>
  </p:normalViewPr>
  <p:slideViewPr>
    <p:cSldViewPr snapToGrid="0">
      <p:cViewPr varScale="1">
        <p:scale>
          <a:sx n="110" d="100"/>
          <a:sy n="110" d="100"/>
        </p:scale>
        <p:origin x="8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33A36-052A-4CFD-9509-B757031EDF9B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A7A8D-8FF3-446F-8357-1F7201778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70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A7A8D-8FF3-446F-8357-1F7201778A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7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A7A8D-8FF3-446F-8357-1F7201778A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4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BA5A2-66A7-415D-BB13-1686C5CA9C67}" type="datetime1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A67602-557A-42E4-8978-885D03517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7" y="-22274"/>
            <a:ext cx="12252960" cy="690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49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37FF6-3294-43DB-AC7E-E81E00CA4970}" type="datetime1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52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CC40-1FF5-40A6-8D7A-61F17B3E9774}" type="datetime1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67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64B0-4095-417A-BCB6-8E4077660229}" type="datetime1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B40475-B593-4360-944B-719F72B893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7" y="-22274"/>
            <a:ext cx="12252960" cy="690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76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2CA5-BC7F-425A-A584-882FB31EE885}" type="datetime1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97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6E4F5-073D-4F4E-94C0-19CD84A9C831}" type="datetime1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96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FFC41-6656-4027-8AFA-1C6E6B0E57B7}" type="datetime1">
              <a:rPr lang="en-US" smtClean="0"/>
              <a:t>5/17/2022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08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117D4-1183-4B28-B4CE-897578EC1BDD}" type="datetime1">
              <a:rPr lang="en-US" smtClean="0"/>
              <a:t>5/17/2022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6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3AB1-77BE-4DA2-84E7-22475A402DBF}" type="datetime1">
              <a:rPr lang="en-US" smtClean="0"/>
              <a:t>5/17/2022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21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FBC9-2865-4C0C-8AE6-76C7898B37AE}" type="datetime1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5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265E-B1D2-4D72-9DFF-B10134A48389}" type="datetime1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39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634A8-991B-4681-A8F6-74D751B55A66}" type="datetime1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06252" y="6439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5408B-AF1E-437C-BB48-D363B6CED89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629919-5C2C-4744-B136-12EEC9A1B3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7" y="-22274"/>
            <a:ext cx="12252960" cy="690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1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543303"/>
            <a:ext cx="7924800" cy="23876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OSAM-2: Plans and Progress for the First Demonstration of Structural Manufacturing in Space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208" y="3705101"/>
            <a:ext cx="9183584" cy="214172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Lawrence D. Huebner, NASA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 Shestople, Simon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Patané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Daniel Hillsberry, Redwire Space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Space &amp; Missile Materials Symposium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27-30 June 2022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Madison, WI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6040" y="6539340"/>
            <a:ext cx="501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Distribution A. Approved for public release: distribution unlimited.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311" y="389475"/>
            <a:ext cx="3927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National Aeronautics and Space Administration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784" y="119214"/>
            <a:ext cx="1099846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0ED2C4-8D6F-40D3-9D4F-DAAB5420F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37" y="5846827"/>
            <a:ext cx="3108959" cy="9144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510466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835" y="204191"/>
            <a:ext cx="9911016" cy="590931"/>
          </a:xfr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Accomplishments, 2 of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175" y="989869"/>
            <a:ext cx="7637453" cy="532841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/ testing of Engineering Design Units</a:t>
            </a:r>
          </a:p>
          <a:p>
            <a:pPr marL="465138" lvl="1">
              <a:spcBef>
                <a:spcPts val="8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Feedstock Canister</a:t>
            </a:r>
          </a:p>
          <a:p>
            <a:pPr marL="465138" lvl="1">
              <a:spcBef>
                <a:spcPts val="8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Robotic Arm and Robotic Arm End Effector</a:t>
            </a:r>
          </a:p>
          <a:p>
            <a:pPr marL="465138" lvl="1">
              <a:spcBef>
                <a:spcPts val="8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ESAMM Mk 9: Ambient EDU primarily for software/flight avionics testbed </a:t>
            </a:r>
          </a:p>
          <a:p>
            <a:pPr marL="465138" lvl="1">
              <a:spcBef>
                <a:spcPts val="8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ESAMM Mk 10: TVAC testing of flight upgrades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Incorporated key advances into ESAMM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flight avionics designs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 of hardware subsystems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Robotic arm robustification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Robotic arm commanding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Improvements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Reviews</a:t>
            </a:r>
          </a:p>
          <a:p>
            <a:pPr marL="465138" lvl="1">
              <a:spcBef>
                <a:spcPts val="8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Flight Avionics</a:t>
            </a:r>
          </a:p>
          <a:p>
            <a:pPr marL="465138" lvl="1">
              <a:spcBef>
                <a:spcPts val="8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Flight Material</a:t>
            </a:r>
          </a:p>
          <a:p>
            <a:pPr marL="465138" lvl="1">
              <a:spcBef>
                <a:spcPts val="8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 Subsystem Critical Design Reviews</a:t>
            </a:r>
          </a:p>
          <a:p>
            <a:pPr marL="465138" lvl="1">
              <a:spcBef>
                <a:spcPts val="8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Critical Design Review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6040" y="6539340"/>
            <a:ext cx="501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Distribution A. Approved for public release: distribution unlimited.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z="1400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FB630D-91D0-4629-8AB0-FD3E7B91E8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99" y="3112838"/>
            <a:ext cx="1756541" cy="1355642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270DC9-C04A-44A1-9C2B-E178CED354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628" y="871512"/>
            <a:ext cx="1756541" cy="1820699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22508E-2E93-40FD-A662-111B6FF19617}"/>
              </a:ext>
            </a:extLst>
          </p:cNvPr>
          <p:cNvSpPr txBox="1"/>
          <p:nvPr/>
        </p:nvSpPr>
        <p:spPr>
          <a:xfrm>
            <a:off x="8094399" y="4456105"/>
            <a:ext cx="1756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Robotic Arm 1.5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A5B5BE-E78C-4315-A25A-BB8729D61059}"/>
              </a:ext>
            </a:extLst>
          </p:cNvPr>
          <p:cNvSpPr txBox="1"/>
          <p:nvPr/>
        </p:nvSpPr>
        <p:spPr>
          <a:xfrm>
            <a:off x="7942218" y="2700541"/>
            <a:ext cx="205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Robotic Arm Commanding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845FD52-AA4A-4C7B-BBD8-5D4FEC9F0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029" y="2332388"/>
            <a:ext cx="1778421" cy="182903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4698EA-6406-485C-A43C-57A3262FC0C2}"/>
              </a:ext>
            </a:extLst>
          </p:cNvPr>
          <p:cNvSpPr txBox="1"/>
          <p:nvPr/>
        </p:nvSpPr>
        <p:spPr>
          <a:xfrm>
            <a:off x="6079029" y="4173297"/>
            <a:ext cx="17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Effector Simulation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DE97AF-E264-4C38-B1AB-65A187E023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628" y="4761812"/>
            <a:ext cx="1756541" cy="15571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E9872A-A9C0-4ABD-9BB6-F8BF8394BF34}"/>
              </a:ext>
            </a:extLst>
          </p:cNvPr>
          <p:cNvSpPr txBox="1"/>
          <p:nvPr/>
        </p:nvSpPr>
        <p:spPr>
          <a:xfrm>
            <a:off x="8090628" y="6328440"/>
            <a:ext cx="1756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AI&amp;T Planning</a:t>
            </a: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FF4813A0-B5CC-4311-BB5F-CFE92850D0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99" y="4671351"/>
            <a:ext cx="2181792" cy="1646934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75E69D3-C6F6-49C7-9E64-64B75794332F}"/>
              </a:ext>
            </a:extLst>
          </p:cNvPr>
          <p:cNvSpPr txBox="1"/>
          <p:nvPr/>
        </p:nvSpPr>
        <p:spPr>
          <a:xfrm>
            <a:off x="5675600" y="6340993"/>
            <a:ext cx="2181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 Assembly</a:t>
            </a:r>
          </a:p>
        </p:txBody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15F2FDDB-A554-468B-97C3-606CB75EAE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83" y="4723143"/>
            <a:ext cx="906996" cy="683074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3D2954-45F0-4027-9692-89FEFA0845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9124" y="871512"/>
            <a:ext cx="1803761" cy="5447432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936C48E-B733-4EC8-8ACB-972B7E1E623E}"/>
              </a:ext>
            </a:extLst>
          </p:cNvPr>
          <p:cNvSpPr txBox="1"/>
          <p:nvPr/>
        </p:nvSpPr>
        <p:spPr>
          <a:xfrm>
            <a:off x="10018168" y="6328440"/>
            <a:ext cx="1855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</a:p>
        </p:txBody>
      </p:sp>
    </p:spTree>
    <p:extLst>
      <p:ext uri="{BB962C8B-B14F-4D97-AF65-F5344CB8AC3E}">
        <p14:creationId xmlns:p14="http://schemas.microsoft.com/office/powerpoint/2010/main" val="903707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835" y="204191"/>
            <a:ext cx="9911016" cy="590931"/>
          </a:xfr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Recent/Upcoming Accomplishments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761" y="870858"/>
            <a:ext cx="8526896" cy="593374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Received PSSA from Northrop Grumman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Harness routing checkout using mock space vehicle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component integration at Blue Canyon Technologies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Feedstock Canister redesign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 Robotic Arm from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 Systems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ESAMM Mk 11 (flight unit) assembly and verification testing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 Payload Integration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Robotic Arm, ESAMM Mk 11, and Feedstock Cannister onto Payload Support Structure Assembly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Payload End-to-End Operations Test Readiness Review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flight-like EDUs, project will execute end to end test of payload operations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ESAMM Mk9R will print 10 m beam while deploying surrogate solar array</a:t>
            </a:r>
          </a:p>
          <a:p>
            <a:pPr lvl="2">
              <a:lnSpc>
                <a:spcPct val="120000"/>
              </a:lnSpc>
              <a:spcBef>
                <a:spcPts val="40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Mk9R is an upgraded, flight-like version of Mk9, used for ambient testing 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Rotate Hyper-lite ESAMM 180⁰ with Robotic Arm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 1 m beam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Payload End-to-End Test completion report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Subsystem environmental testing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 bus from Blue Canyon Technologies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Integration Review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6040" y="6539340"/>
            <a:ext cx="501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Distribution A. Approved for public release: distribution unlimited.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z="1400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0042353-5DBC-46E6-BFAA-FF01BF8A8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90" y="989868"/>
            <a:ext cx="2743200" cy="4876799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D9460D5-DEA9-4452-9ECD-906E4ABDCDA1}"/>
              </a:ext>
            </a:extLst>
          </p:cNvPr>
          <p:cNvSpPr txBox="1"/>
          <p:nvPr/>
        </p:nvSpPr>
        <p:spPr>
          <a:xfrm>
            <a:off x="9252635" y="5890720"/>
            <a:ext cx="2117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Payload End-to-End Test Facility Preparations</a:t>
            </a:r>
          </a:p>
        </p:txBody>
      </p:sp>
    </p:spTree>
    <p:extLst>
      <p:ext uri="{BB962C8B-B14F-4D97-AF65-F5344CB8AC3E}">
        <p14:creationId xmlns:p14="http://schemas.microsoft.com/office/powerpoint/2010/main" val="3449361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835" y="204191"/>
            <a:ext cx="9911016" cy="590931"/>
          </a:xfr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Transition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761" y="989869"/>
            <a:ext cx="7583410" cy="531513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science from a small package</a:t>
            </a:r>
          </a:p>
          <a:p>
            <a:pPr marL="461963" lvl="1"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facets of OSAM-2 provide alternative design philosophies, unlocking next generation satellite architectures for future mission applications</a:t>
            </a:r>
          </a:p>
          <a:p>
            <a:pPr marL="687388" lvl="2">
              <a:lnSpc>
                <a:spcPct val="120000"/>
              </a:lnSpc>
              <a:spcBef>
                <a:spcPts val="600"/>
              </a:spcBef>
            </a:pPr>
            <a:r>
              <a:rPr lang="en-US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Utilize OSAM-2 manufacturing subsystems to deploy extended structures for long baseline interferometry missions</a:t>
            </a:r>
          </a:p>
          <a:p>
            <a:pPr marL="687388" lvl="2">
              <a:lnSpc>
                <a:spcPct val="120000"/>
              </a:lnSpc>
              <a:spcBef>
                <a:spcPts val="600"/>
              </a:spcBef>
            </a:pPr>
            <a:r>
              <a:rPr lang="en-US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Utilize OSAM-2 autonomous robotic assembly for persistent platform architectures that host multiple payloads over the mission life</a:t>
            </a:r>
          </a:p>
          <a:p>
            <a:pPr marL="687388" lvl="2">
              <a:lnSpc>
                <a:spcPct val="120000"/>
              </a:lnSpc>
              <a:spcBef>
                <a:spcPts val="600"/>
              </a:spcBef>
            </a:pPr>
            <a:r>
              <a:rPr lang="en-US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Manufacture and assemble infrastructure on-orbit enabling enhanced capabilities such as large power generation, long baselines for optical benches, and persistent platforms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 Term Opportunities</a:t>
            </a:r>
          </a:p>
          <a:p>
            <a:pPr marL="461963" lvl="1"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Tipping Point Solicitation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6040" y="6539340"/>
            <a:ext cx="501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Distribution A. Approved for public release: distribution unlimited.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z="1400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6FA93B-63BC-4EDE-874F-EF34DBDAD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08" y="2037682"/>
            <a:ext cx="3962231" cy="278263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92190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835" y="204191"/>
            <a:ext cx="9911016" cy="590931"/>
          </a:xfr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Infusion Potential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6040" y="6539340"/>
            <a:ext cx="501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Distribution A. Approved for public release: distribution unlimited.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z="1400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CD10B4-D648-41B7-BDBD-1CB27E736F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482" y="924768"/>
            <a:ext cx="11103036" cy="5497415"/>
          </a:xfrm>
          <a:prstGeom prst="rect">
            <a:avLst/>
          </a:prstGeom>
          <a:ln w="127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2276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92" y="224906"/>
            <a:ext cx="9911016" cy="590931"/>
          </a:xfr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49647"/>
            <a:ext cx="10668000" cy="50898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OSAM-2 is poised to be the first flight demonstration of on-orbit structural manufacturing in an external space environment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successful, possibilities of technology infusion are rich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Phase II space vehicle milestones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and integration of space vehicle by May 2023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vehicle environmental testing by February 2024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 no earlier than April 2024</a:t>
            </a:r>
          </a:p>
          <a:p>
            <a:pPr lvl="2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Initialization and checkout by L+21 days</a:t>
            </a:r>
          </a:p>
          <a:p>
            <a:pPr lvl="2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beam printed and SSA deployed by L+54 days</a:t>
            </a:r>
          </a:p>
          <a:p>
            <a:pPr lvl="2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beam printed by L+75 days</a:t>
            </a:r>
          </a:p>
          <a:p>
            <a:pPr lvl="2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complete by L+120 days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6040" y="6539340"/>
            <a:ext cx="501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Distribution A. Approved for public release: distribution unlimited.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z="1400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97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587" y="225461"/>
            <a:ext cx="9911016" cy="590931"/>
          </a:xfr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49647"/>
            <a:ext cx="10668000" cy="49958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STMD/TDM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Redwire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Northrop Grumman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Canyon Technologies</a:t>
            </a:r>
          </a:p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 Systems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Review Team Members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Subject Matter Experts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6040" y="6539340"/>
            <a:ext cx="501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Distribution A. Approved for public release: distribution unlimited.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z="1400" smtClean="0">
                <a:solidFill>
                  <a:schemeClr val="bg1"/>
                </a:solidFill>
              </a:rPr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41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z="1400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6040" y="6539340"/>
            <a:ext cx="501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Distribution A. Approved for public release: distribution unlimited.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985" y="1012870"/>
            <a:ext cx="5000070" cy="41570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69777" y="5455334"/>
            <a:ext cx="1853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www.nasa.gov</a:t>
            </a:r>
          </a:p>
        </p:txBody>
      </p:sp>
    </p:spTree>
    <p:extLst>
      <p:ext uri="{BB962C8B-B14F-4D97-AF65-F5344CB8AC3E}">
        <p14:creationId xmlns:p14="http://schemas.microsoft.com/office/powerpoint/2010/main" val="1875067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604" y="209554"/>
            <a:ext cx="9911016" cy="590931"/>
          </a:xfr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6716"/>
            <a:ext cx="10515600" cy="535654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OSAM-2 began as a NASA Space Technology Mission Directorate Tipping Point project in 2016 in which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 investment made in ground development and demonstration and/or flight demonstration will result in: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Significant advancement of technology’s maturation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High likelihood for utilization of technology in commercially fielded space application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Significant improvement in ability to successfully bring space technology to market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Topic area was “Robotic In-Space Manufacturing and Assembly of Spacecraft and Space Structures”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Made In Space, Inc. (now Redwire) proposed Archinaut One, an in-space robotic precision manufacturing and assembly system for larger-than-deployable structures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Manufacturing / assembly in the operational environment allows manufactured parts to be designed for that environment (and not for launch loads and need to deploy) 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 2020 NASA budget language, NASA began using On-orbit Servicing, Assembly, and Manufacturing Mission 2 (OSAM-2) for Archinaut One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Restore-L + SPIDER (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SPace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Infrastructure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DExterous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Robot) became OSAM-1</a:t>
            </a:r>
          </a:p>
          <a:p>
            <a:pPr lvl="1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6040" y="6543260"/>
            <a:ext cx="501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Distribution A. Approved for public release: distribution unlimited.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z="1400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998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102" y="221201"/>
            <a:ext cx="10402323" cy="590931"/>
          </a:xfr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OSAM-2 Technology Development Plan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6040" y="6539340"/>
            <a:ext cx="501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Distribution A. Approved for public release: distribution unlimited.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z="1400" smtClean="0">
                <a:solidFill>
                  <a:schemeClr val="bg1"/>
                </a:solidFill>
              </a:rPr>
              <a:t>3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75B4DE2-9587-4830-8280-DE1E073A9E21}"/>
              </a:ext>
            </a:extLst>
          </p:cNvPr>
          <p:cNvSpPr txBox="1">
            <a:spLocks/>
          </p:cNvSpPr>
          <p:nvPr/>
        </p:nvSpPr>
        <p:spPr>
          <a:xfrm>
            <a:off x="8200040" y="1370434"/>
            <a:ext cx="3834944" cy="50292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89" marR="0" indent="-33866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●"/>
              <a:defRPr sz="186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990575" marR="0" indent="-8466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●"/>
              <a:defRPr sz="186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1523962" marR="0" indent="16933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●"/>
              <a:defRPr sz="186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2133547" marR="0" indent="-3386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●"/>
              <a:defRPr sz="186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2743131" marR="0" indent="-3386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●"/>
              <a:defRPr sz="186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3352716" marR="0" indent="-3386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86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3962301" marR="0" indent="-3386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86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4571886" marR="0" indent="-3386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86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5181470" marR="0" indent="-3386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86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Phase III: Commercialization</a:t>
            </a:r>
          </a:p>
          <a:p>
            <a:pPr marL="243834" marR="0" lvl="0" indent="-243834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●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Deployment of commercial products in space</a:t>
            </a:r>
          </a:p>
          <a:p>
            <a:pPr marL="243834" marR="0" lvl="0" indent="-243834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●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Extended structure additive manufacturing, robotic assembly, and verification/validation capabilities applied to commercial and government missions</a:t>
            </a:r>
          </a:p>
          <a:p>
            <a:pPr marL="243834" marR="0" lvl="0" indent="-243834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●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Deployment funded by customers</a:t>
            </a:r>
          </a:p>
          <a:p>
            <a:pPr marL="243834" marR="0" lvl="0" indent="-243834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●"/>
              <a:tabLst/>
              <a:defRPr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First generation space infrastructure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0097C5-1E8C-4F09-88F7-3C6D8C148E66}"/>
              </a:ext>
            </a:extLst>
          </p:cNvPr>
          <p:cNvSpPr/>
          <p:nvPr/>
        </p:nvSpPr>
        <p:spPr>
          <a:xfrm>
            <a:off x="157016" y="1370434"/>
            <a:ext cx="3840480" cy="50292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Phase I: Development</a:t>
            </a:r>
          </a:p>
          <a:p>
            <a:pPr marL="243834" indent="-243834">
              <a:spcBef>
                <a:spcPts val="853"/>
              </a:spcBef>
              <a:buClr>
                <a:srgbClr val="000000"/>
              </a:buClr>
              <a:buFont typeface="Arial"/>
              <a:buChar char="●"/>
              <a:defRPr/>
            </a:pPr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Extended Structure Additive Manufacturing Machine (ESAMM) successfully tested in 2017</a:t>
            </a:r>
          </a:p>
          <a:p>
            <a:pPr marL="243834" indent="-243834">
              <a:spcBef>
                <a:spcPts val="853"/>
              </a:spcBef>
              <a:buClr>
                <a:srgbClr val="000000"/>
              </a:buClr>
              <a:buFont typeface="Arial"/>
              <a:buChar char="●"/>
              <a:defRPr/>
            </a:pPr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Ground Based Manufacturing &amp; Assembly System Hardware (GBMASH) successfully tested in 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506ABFE-7B89-4196-804B-9EF1DDC64D88}"/>
              </a:ext>
            </a:extLst>
          </p:cNvPr>
          <p:cNvSpPr txBox="1">
            <a:spLocks/>
          </p:cNvSpPr>
          <p:nvPr/>
        </p:nvSpPr>
        <p:spPr>
          <a:xfrm>
            <a:off x="4178528" y="1370434"/>
            <a:ext cx="3840480" cy="50291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89" marR="0" indent="-33866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●"/>
              <a:defRPr sz="186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990575" marR="0" indent="-8466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●"/>
              <a:defRPr sz="186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1523962" marR="0" indent="16933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●"/>
              <a:defRPr sz="186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2133547" marR="0" indent="-3386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●"/>
              <a:defRPr sz="186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2743131" marR="0" indent="-3386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●"/>
              <a:defRPr sz="186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3352716" marR="0" indent="-3386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86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3962301" marR="0" indent="-3386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86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4571886" marR="0" indent="-3386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86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5181470" marR="0" indent="-3386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86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0" indent="0" algn="ctr"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 II: Demonstration</a:t>
            </a:r>
          </a:p>
          <a:p>
            <a:pPr marL="243834" marR="0" lvl="0" indent="-243834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●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OSAM-2 (Archinaut One): In-space demo of extended structure additive manufacturing, robotic manipulation, and part verification/validation</a:t>
            </a:r>
          </a:p>
          <a:p>
            <a:pPr marL="243834" marR="0" lvl="0" indent="-243834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●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Focus on demonstrating capabilities relevant to commercial and government (NASA/DoD) missions</a:t>
            </a:r>
          </a:p>
          <a:p>
            <a:pPr marL="243834" marR="0" lvl="0" indent="-243834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●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5-Year, $74M flight demonstration mission funded by STMD</a:t>
            </a:r>
          </a:p>
        </p:txBody>
      </p:sp>
      <p:pic>
        <p:nvPicPr>
          <p:cNvPr id="11" name="Picture 2" descr="https://www.nasa.gov/sites/default/files/thumbnails/image/archinaut_0.jpg">
            <a:extLst>
              <a:ext uri="{FF2B5EF4-FFF2-40B4-BE49-F238E27FC236}">
                <a16:creationId xmlns:a16="http://schemas.microsoft.com/office/drawing/2014/main" id="{904B51DD-02AE-4F0A-BF0C-7B54C075F0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41875" y="4457565"/>
            <a:ext cx="2551273" cy="182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00431A-1826-4BDC-90A4-FB3679F93F4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44" y="4457565"/>
            <a:ext cx="3324225" cy="182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519F787-FAD9-474D-A545-1251CC5D3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4634" y="4457565"/>
            <a:ext cx="2002732" cy="182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265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978" y="196513"/>
            <a:ext cx="9911016" cy="590931"/>
          </a:xfr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OSAM-2 Development Timeline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6040" y="6539340"/>
            <a:ext cx="501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Distribution A. Approved for public release: distribution unlimited.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z="1400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99E753-801B-47C4-9918-AD287354E1BE}"/>
              </a:ext>
            </a:extLst>
          </p:cNvPr>
          <p:cNvCxnSpPr>
            <a:cxnSpLocks/>
          </p:cNvCxnSpPr>
          <p:nvPr/>
        </p:nvCxnSpPr>
        <p:spPr>
          <a:xfrm>
            <a:off x="966097" y="3237911"/>
            <a:ext cx="0" cy="1925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20EDAE-5450-4E6E-A531-BB3730FB36D8}"/>
              </a:ext>
            </a:extLst>
          </p:cNvPr>
          <p:cNvSpPr txBox="1"/>
          <p:nvPr/>
        </p:nvSpPr>
        <p:spPr>
          <a:xfrm>
            <a:off x="474640" y="2965801"/>
            <a:ext cx="9831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3440E6-C13C-4389-A8D9-6D4128D6F5E3}"/>
              </a:ext>
            </a:extLst>
          </p:cNvPr>
          <p:cNvCxnSpPr>
            <a:cxnSpLocks/>
          </p:cNvCxnSpPr>
          <p:nvPr/>
        </p:nvCxnSpPr>
        <p:spPr>
          <a:xfrm>
            <a:off x="8194699" y="3237911"/>
            <a:ext cx="0" cy="1925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AA29CE5-2CDF-4BB8-BDEF-EE5471CEC893}"/>
              </a:ext>
            </a:extLst>
          </p:cNvPr>
          <p:cNvSpPr txBox="1"/>
          <p:nvPr/>
        </p:nvSpPr>
        <p:spPr>
          <a:xfrm>
            <a:off x="6256453" y="2965801"/>
            <a:ext cx="9831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074ED8-842F-4036-AA67-35B51198BC4D}"/>
              </a:ext>
            </a:extLst>
          </p:cNvPr>
          <p:cNvCxnSpPr>
            <a:cxnSpLocks/>
          </p:cNvCxnSpPr>
          <p:nvPr/>
        </p:nvCxnSpPr>
        <p:spPr>
          <a:xfrm>
            <a:off x="6748709" y="3237911"/>
            <a:ext cx="0" cy="1925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C9FCA34-2C88-4627-BCD7-B979F0AC54D6}"/>
              </a:ext>
            </a:extLst>
          </p:cNvPr>
          <p:cNvSpPr txBox="1"/>
          <p:nvPr/>
        </p:nvSpPr>
        <p:spPr>
          <a:xfrm>
            <a:off x="7701880" y="2965801"/>
            <a:ext cx="9831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3A243E-EB89-439E-B72D-EFF26BA0E22A}"/>
              </a:ext>
            </a:extLst>
          </p:cNvPr>
          <p:cNvCxnSpPr>
            <a:cxnSpLocks/>
          </p:cNvCxnSpPr>
          <p:nvPr/>
        </p:nvCxnSpPr>
        <p:spPr>
          <a:xfrm flipV="1">
            <a:off x="2185850" y="3412608"/>
            <a:ext cx="0" cy="298237"/>
          </a:xfrm>
          <a:prstGeom prst="line">
            <a:avLst/>
          </a:prstGeom>
          <a:ln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916E89A-8499-4056-8CB3-70CE238B3988}"/>
              </a:ext>
            </a:extLst>
          </p:cNvPr>
          <p:cNvSpPr txBox="1"/>
          <p:nvPr/>
        </p:nvSpPr>
        <p:spPr>
          <a:xfrm>
            <a:off x="7533116" y="3527257"/>
            <a:ext cx="107013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CDR</a:t>
            </a:r>
          </a:p>
          <a:p>
            <a:pPr algn="ctr"/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12/2021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BD66D5C-842D-4246-9131-99BA121E4142}"/>
              </a:ext>
            </a:extLst>
          </p:cNvPr>
          <p:cNvSpPr txBox="1"/>
          <p:nvPr/>
        </p:nvSpPr>
        <p:spPr>
          <a:xfrm>
            <a:off x="5094661" y="3527257"/>
            <a:ext cx="9826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PDR 3/2020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3608061-151A-4716-BD0A-BF8CE11DA4FD}"/>
              </a:ext>
            </a:extLst>
          </p:cNvPr>
          <p:cNvCxnSpPr>
            <a:cxnSpLocks/>
          </p:cNvCxnSpPr>
          <p:nvPr/>
        </p:nvCxnSpPr>
        <p:spPr>
          <a:xfrm>
            <a:off x="3858133" y="3236087"/>
            <a:ext cx="0" cy="1925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ED190452-3930-4F4E-BE69-7B7F421E121A}"/>
              </a:ext>
            </a:extLst>
          </p:cNvPr>
          <p:cNvSpPr txBox="1"/>
          <p:nvPr/>
        </p:nvSpPr>
        <p:spPr>
          <a:xfrm>
            <a:off x="3364295" y="2963977"/>
            <a:ext cx="9831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D6588CC-95F5-4B52-A1C6-2F5361F5555D}"/>
              </a:ext>
            </a:extLst>
          </p:cNvPr>
          <p:cNvCxnSpPr>
            <a:cxnSpLocks/>
          </p:cNvCxnSpPr>
          <p:nvPr/>
        </p:nvCxnSpPr>
        <p:spPr>
          <a:xfrm>
            <a:off x="5302237" y="3237703"/>
            <a:ext cx="0" cy="1925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2F30CA35-AB11-4AE1-A98F-A6AD0B43AB97}"/>
              </a:ext>
            </a:extLst>
          </p:cNvPr>
          <p:cNvSpPr txBox="1"/>
          <p:nvPr/>
        </p:nvSpPr>
        <p:spPr>
          <a:xfrm>
            <a:off x="4997126" y="2965593"/>
            <a:ext cx="61046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2E3579E-048E-4369-9F29-70BFBBDADB73}"/>
              </a:ext>
            </a:extLst>
          </p:cNvPr>
          <p:cNvCxnSpPr>
            <a:cxnSpLocks/>
          </p:cNvCxnSpPr>
          <p:nvPr/>
        </p:nvCxnSpPr>
        <p:spPr>
          <a:xfrm>
            <a:off x="9638985" y="3230017"/>
            <a:ext cx="0" cy="1925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2687FFB-2000-434C-9F80-2486D327E0FE}"/>
              </a:ext>
            </a:extLst>
          </p:cNvPr>
          <p:cNvSpPr txBox="1"/>
          <p:nvPr/>
        </p:nvSpPr>
        <p:spPr>
          <a:xfrm>
            <a:off x="9146166" y="2957907"/>
            <a:ext cx="9831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BCBE811-0D6E-4AAC-850C-009CA92AB2C6}"/>
              </a:ext>
            </a:extLst>
          </p:cNvPr>
          <p:cNvCxnSpPr>
            <a:cxnSpLocks/>
          </p:cNvCxnSpPr>
          <p:nvPr/>
        </p:nvCxnSpPr>
        <p:spPr>
          <a:xfrm>
            <a:off x="2417034" y="3236087"/>
            <a:ext cx="0" cy="1925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2FEA3CDB-D69D-4E44-A46A-58A775702356}"/>
              </a:ext>
            </a:extLst>
          </p:cNvPr>
          <p:cNvSpPr txBox="1"/>
          <p:nvPr/>
        </p:nvSpPr>
        <p:spPr>
          <a:xfrm>
            <a:off x="1923196" y="2963977"/>
            <a:ext cx="9831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E4D2733-1BCA-4D04-A99E-3F401191CF4F}"/>
              </a:ext>
            </a:extLst>
          </p:cNvPr>
          <p:cNvCxnSpPr>
            <a:cxnSpLocks/>
          </p:cNvCxnSpPr>
          <p:nvPr/>
        </p:nvCxnSpPr>
        <p:spPr>
          <a:xfrm>
            <a:off x="702758" y="2416526"/>
            <a:ext cx="0" cy="1012067"/>
          </a:xfrm>
          <a:prstGeom prst="line">
            <a:avLst/>
          </a:prstGeom>
          <a:ln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E741902-EA85-4945-9F04-8D4CF22D6F6B}"/>
              </a:ext>
            </a:extLst>
          </p:cNvPr>
          <p:cNvSpPr txBox="1"/>
          <p:nvPr/>
        </p:nvSpPr>
        <p:spPr>
          <a:xfrm>
            <a:off x="89855" y="1920156"/>
            <a:ext cx="1243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Archinaut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 ATP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3B23971-B1AA-4633-94F5-3B33D905E324}"/>
              </a:ext>
            </a:extLst>
          </p:cNvPr>
          <p:cNvCxnSpPr>
            <a:cxnSpLocks/>
          </p:cNvCxnSpPr>
          <p:nvPr/>
        </p:nvCxnSpPr>
        <p:spPr>
          <a:xfrm flipV="1">
            <a:off x="1618663" y="3428593"/>
            <a:ext cx="0" cy="273934"/>
          </a:xfrm>
          <a:prstGeom prst="line">
            <a:avLst/>
          </a:prstGeom>
          <a:ln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3830F354-653A-44F0-A335-BD22C3889E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93560" y="4365195"/>
            <a:ext cx="2192304" cy="86696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9B0D997A-7554-44B6-90E4-12AAB7CE6610}"/>
              </a:ext>
            </a:extLst>
          </p:cNvPr>
          <p:cNvSpPr txBox="1"/>
          <p:nvPr/>
        </p:nvSpPr>
        <p:spPr>
          <a:xfrm>
            <a:off x="791432" y="5903729"/>
            <a:ext cx="13944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850 mm beam printed in TVAC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E63348C5-6E5A-45AC-BFE1-B3C4893BFF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356" y="3754381"/>
            <a:ext cx="1847509" cy="105654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18D2C36A-EE5C-407E-BA37-D1A46997FB8E}"/>
              </a:ext>
            </a:extLst>
          </p:cNvPr>
          <p:cNvSpPr txBox="1"/>
          <p:nvPr/>
        </p:nvSpPr>
        <p:spPr>
          <a:xfrm>
            <a:off x="2102318" y="4821475"/>
            <a:ext cx="1847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World’s Longest AM Beam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(37.5 m)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6BA5814-6CB4-4621-A015-CA0A763DC101}"/>
              </a:ext>
            </a:extLst>
          </p:cNvPr>
          <p:cNvCxnSpPr>
            <a:cxnSpLocks/>
          </p:cNvCxnSpPr>
          <p:nvPr/>
        </p:nvCxnSpPr>
        <p:spPr>
          <a:xfrm>
            <a:off x="3370248" y="2952302"/>
            <a:ext cx="0" cy="460306"/>
          </a:xfrm>
          <a:prstGeom prst="line">
            <a:avLst/>
          </a:prstGeom>
          <a:ln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id="{8F661ABC-BAAF-48F5-8FCE-1F58A7553A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438" y="1534119"/>
            <a:ext cx="1890093" cy="141757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A800E306-196F-43A9-AD26-CD7919652213}"/>
              </a:ext>
            </a:extLst>
          </p:cNvPr>
          <p:cNvSpPr txBox="1"/>
          <p:nvPr/>
        </p:nvSpPr>
        <p:spPr>
          <a:xfrm>
            <a:off x="1937324" y="1067626"/>
            <a:ext cx="258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GBMASH: Additive Manufacturing and Robotics in TVAC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2A30C6F-52D5-4B8C-9D0F-B4001A602274}"/>
              </a:ext>
            </a:extLst>
          </p:cNvPr>
          <p:cNvSpPr txBox="1"/>
          <p:nvPr/>
        </p:nvSpPr>
        <p:spPr>
          <a:xfrm>
            <a:off x="3932409" y="3951986"/>
            <a:ext cx="1506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Archinaut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 ATP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E2A2B94-9C60-4099-ADBB-EDCBDC713F1F}"/>
              </a:ext>
            </a:extLst>
          </p:cNvPr>
          <p:cNvCxnSpPr>
            <a:cxnSpLocks/>
          </p:cNvCxnSpPr>
          <p:nvPr/>
        </p:nvCxnSpPr>
        <p:spPr>
          <a:xfrm flipV="1">
            <a:off x="4681263" y="3452597"/>
            <a:ext cx="0" cy="501453"/>
          </a:xfrm>
          <a:prstGeom prst="line">
            <a:avLst/>
          </a:prstGeom>
          <a:ln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7" name="Picture 2">
            <a:extLst>
              <a:ext uri="{FF2B5EF4-FFF2-40B4-BE49-F238E27FC236}">
                <a16:creationId xmlns:a16="http://schemas.microsoft.com/office/drawing/2014/main" id="{A4A2DBE8-451E-4786-B00B-21B6A7251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056" y="3844279"/>
            <a:ext cx="1448416" cy="191816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B24E9AF-9631-4CE3-B2AA-34BC4CCEA0AC}"/>
              </a:ext>
            </a:extLst>
          </p:cNvPr>
          <p:cNvCxnSpPr>
            <a:cxnSpLocks/>
          </p:cNvCxnSpPr>
          <p:nvPr/>
        </p:nvCxnSpPr>
        <p:spPr>
          <a:xfrm flipV="1">
            <a:off x="6456277" y="3428593"/>
            <a:ext cx="0" cy="407228"/>
          </a:xfrm>
          <a:prstGeom prst="line">
            <a:avLst/>
          </a:prstGeom>
          <a:ln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FB8EBD11-8BB1-4681-9147-06E74C9C4638}"/>
              </a:ext>
            </a:extLst>
          </p:cNvPr>
          <p:cNvSpPr txBox="1"/>
          <p:nvPr/>
        </p:nvSpPr>
        <p:spPr>
          <a:xfrm>
            <a:off x="5749386" y="5772621"/>
            <a:ext cx="1987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Beam Test: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Flight-like hardware printing against flight loads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56FB6931-BDEB-46F7-B03B-4F730CDF7E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007" y="1825702"/>
            <a:ext cx="1435077" cy="105949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2ED42C5-7C95-4560-80EE-1AEB06A1F06C}"/>
              </a:ext>
            </a:extLst>
          </p:cNvPr>
          <p:cNvCxnSpPr>
            <a:cxnSpLocks/>
          </p:cNvCxnSpPr>
          <p:nvPr/>
        </p:nvCxnSpPr>
        <p:spPr>
          <a:xfrm>
            <a:off x="7354691" y="2895676"/>
            <a:ext cx="0" cy="559289"/>
          </a:xfrm>
          <a:prstGeom prst="line">
            <a:avLst/>
          </a:prstGeom>
          <a:ln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197B97FD-FF52-437B-A7B5-B829BEA20586}"/>
              </a:ext>
            </a:extLst>
          </p:cNvPr>
          <p:cNvSpPr txBox="1"/>
          <p:nvPr/>
        </p:nvSpPr>
        <p:spPr>
          <a:xfrm>
            <a:off x="6608038" y="1356159"/>
            <a:ext cx="150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TVAC Printing with flight-like Hardware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4F4E0C0-1856-4733-9397-4AD73919D2AD}"/>
              </a:ext>
            </a:extLst>
          </p:cNvPr>
          <p:cNvSpPr txBox="1"/>
          <p:nvPr/>
        </p:nvSpPr>
        <p:spPr>
          <a:xfrm>
            <a:off x="8233482" y="2208503"/>
            <a:ext cx="1225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Flight Payload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 at Redwire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5744572-0E43-4C53-B690-30295FC63DAE}"/>
              </a:ext>
            </a:extLst>
          </p:cNvPr>
          <p:cNvCxnSpPr>
            <a:cxnSpLocks/>
          </p:cNvCxnSpPr>
          <p:nvPr/>
        </p:nvCxnSpPr>
        <p:spPr>
          <a:xfrm>
            <a:off x="8851521" y="2870826"/>
            <a:ext cx="0" cy="559289"/>
          </a:xfrm>
          <a:prstGeom prst="line">
            <a:avLst/>
          </a:prstGeom>
          <a:ln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3D3276B1-F25A-4FE0-9747-16C9C1DEEA58}"/>
              </a:ext>
            </a:extLst>
          </p:cNvPr>
          <p:cNvSpPr txBox="1"/>
          <p:nvPr/>
        </p:nvSpPr>
        <p:spPr>
          <a:xfrm>
            <a:off x="9225199" y="5911924"/>
            <a:ext cx="1660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OSAM-2 AI&amp;T Begins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B58901B-89B4-4002-88CF-9575BB2FEBC3}"/>
              </a:ext>
            </a:extLst>
          </p:cNvPr>
          <p:cNvCxnSpPr>
            <a:cxnSpLocks/>
          </p:cNvCxnSpPr>
          <p:nvPr/>
        </p:nvCxnSpPr>
        <p:spPr>
          <a:xfrm flipV="1">
            <a:off x="10050817" y="3382688"/>
            <a:ext cx="0" cy="1042868"/>
          </a:xfrm>
          <a:prstGeom prst="line">
            <a:avLst/>
          </a:prstGeom>
          <a:ln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1" name="Picture 2">
            <a:extLst>
              <a:ext uri="{FF2B5EF4-FFF2-40B4-BE49-F238E27FC236}">
                <a16:creationId xmlns:a16="http://schemas.microsoft.com/office/drawing/2014/main" id="{D4991BE3-7A1D-41FB-AFE7-9229156DF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148" y="4414443"/>
            <a:ext cx="1507754" cy="148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5FBB4CCB-D368-4B0B-86E6-1C809981C0DF}"/>
              </a:ext>
            </a:extLst>
          </p:cNvPr>
          <p:cNvSpPr txBox="1"/>
          <p:nvPr/>
        </p:nvSpPr>
        <p:spPr>
          <a:xfrm>
            <a:off x="10344405" y="3726899"/>
            <a:ext cx="155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0AED2467-C51F-48D5-BB2B-20AFB5778D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532" y="2191823"/>
            <a:ext cx="1825018" cy="1522200"/>
          </a:xfrm>
          <a:prstGeom prst="rect">
            <a:avLst/>
          </a:prstGeom>
          <a:ln w="63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3A55B6F2-32CB-4EE2-8058-9396E9A15F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4807" y="1698368"/>
            <a:ext cx="1500906" cy="1251004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C459E073-DABD-4004-8C54-0AEC324C1F03}"/>
              </a:ext>
            </a:extLst>
          </p:cNvPr>
          <p:cNvCxnSpPr>
            <a:cxnSpLocks/>
          </p:cNvCxnSpPr>
          <p:nvPr/>
        </p:nvCxnSpPr>
        <p:spPr>
          <a:xfrm>
            <a:off x="5007875" y="2952302"/>
            <a:ext cx="0" cy="460306"/>
          </a:xfrm>
          <a:prstGeom prst="line">
            <a:avLst/>
          </a:prstGeom>
          <a:ln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3687AD3B-351C-45B6-BBE6-C22E4864211E}"/>
              </a:ext>
            </a:extLst>
          </p:cNvPr>
          <p:cNvSpPr txBox="1"/>
          <p:nvPr/>
        </p:nvSpPr>
        <p:spPr>
          <a:xfrm>
            <a:off x="4650241" y="1231240"/>
            <a:ext cx="150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Extruder Upgrades and Testing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7DA94662-76EC-4E4F-8DE6-826355D968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1783" y="4938053"/>
            <a:ext cx="1568008" cy="95621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199B1F1C-C3CD-4910-B2B0-E6A47B670565}"/>
              </a:ext>
            </a:extLst>
          </p:cNvPr>
          <p:cNvSpPr txBox="1"/>
          <p:nvPr/>
        </p:nvSpPr>
        <p:spPr>
          <a:xfrm>
            <a:off x="3791202" y="5905010"/>
            <a:ext cx="1629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Flight Beam Design and Analysis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80DC1AC-8006-46FB-A9B8-DD42AAC924A2}"/>
              </a:ext>
            </a:extLst>
          </p:cNvPr>
          <p:cNvCxnSpPr>
            <a:cxnSpLocks/>
          </p:cNvCxnSpPr>
          <p:nvPr/>
        </p:nvCxnSpPr>
        <p:spPr>
          <a:xfrm flipV="1">
            <a:off x="4129986" y="3459394"/>
            <a:ext cx="0" cy="1478660"/>
          </a:xfrm>
          <a:prstGeom prst="line">
            <a:avLst/>
          </a:prstGeom>
          <a:ln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0D771CF6-7639-4346-8BEF-772824CF6029}"/>
              </a:ext>
            </a:extLst>
          </p:cNvPr>
          <p:cNvSpPr txBox="1"/>
          <p:nvPr/>
        </p:nvSpPr>
        <p:spPr>
          <a:xfrm>
            <a:off x="8212320" y="4083287"/>
            <a:ext cx="1858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Payload End-to-End Test Begins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3DCD230C-86F6-470F-921D-B6BDB4760109}"/>
              </a:ext>
            </a:extLst>
          </p:cNvPr>
          <p:cNvCxnSpPr>
            <a:cxnSpLocks/>
          </p:cNvCxnSpPr>
          <p:nvPr/>
        </p:nvCxnSpPr>
        <p:spPr>
          <a:xfrm flipV="1">
            <a:off x="9146166" y="3437051"/>
            <a:ext cx="0" cy="646236"/>
          </a:xfrm>
          <a:prstGeom prst="line">
            <a:avLst/>
          </a:prstGeom>
          <a:ln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AC098D-9268-4992-A86B-7589EEE7B3EC}"/>
              </a:ext>
            </a:extLst>
          </p:cNvPr>
          <p:cNvCxnSpPr>
            <a:cxnSpLocks/>
          </p:cNvCxnSpPr>
          <p:nvPr/>
        </p:nvCxnSpPr>
        <p:spPr>
          <a:xfrm>
            <a:off x="609600" y="3420380"/>
            <a:ext cx="10036969" cy="0"/>
          </a:xfrm>
          <a:prstGeom prst="line">
            <a:avLst/>
          </a:prstGeom>
          <a:ln w="762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14F443AF-4336-4E27-8261-0A38A5EC7B9A}"/>
              </a:ext>
            </a:extLst>
          </p:cNvPr>
          <p:cNvSpPr/>
          <p:nvPr/>
        </p:nvSpPr>
        <p:spPr>
          <a:xfrm>
            <a:off x="7931437" y="3282020"/>
            <a:ext cx="284339" cy="284681"/>
          </a:xfrm>
          <a:prstGeom prst="star5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38F93836-653D-467C-9931-97DDC63A3AC1}"/>
              </a:ext>
            </a:extLst>
          </p:cNvPr>
          <p:cNvSpPr/>
          <p:nvPr/>
        </p:nvSpPr>
        <p:spPr>
          <a:xfrm>
            <a:off x="5444730" y="3280336"/>
            <a:ext cx="269598" cy="269598"/>
          </a:xfrm>
          <a:prstGeom prst="star5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76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389" y="225397"/>
            <a:ext cx="9911016" cy="590931"/>
          </a:xfr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296" y="1072766"/>
            <a:ext cx="8025740" cy="385174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STMD Tipping Point project to demonstrate on-orbit additive manufacturing and robotic manipulation on an ESPA-class spacecraft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Inclination: 97.4° ± 0.1°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Orbit: 500 + 25 km (Sun Synchronous, dawn-dusk preferred)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by Redwire (formerly Made In Space); managed by NASA’s Technology Demonstration Missions Program Office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Subsystems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Structure Additive Manufacturing Machine (ESAMM)</a:t>
            </a:r>
          </a:p>
          <a:p>
            <a:pPr lvl="1">
              <a:lnSpc>
                <a:spcPct val="120000"/>
              </a:lnSpc>
            </a:pP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 Systems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xLink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1.5 Robotic Arm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Northrop Grumman Payload Support Structure Assembly (PSSA)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Canyon Technologies X-Sat Saturn Bus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6040" y="6539340"/>
            <a:ext cx="501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Distribution A. Approved for public release: distribution unlimited.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z="1400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9C9491-4409-47D1-85C9-A00111FCCC01}"/>
              </a:ext>
            </a:extLst>
          </p:cNvPr>
          <p:cNvGrpSpPr/>
          <p:nvPr/>
        </p:nvGrpSpPr>
        <p:grpSpPr>
          <a:xfrm>
            <a:off x="213756" y="5036831"/>
            <a:ext cx="11768447" cy="1406627"/>
            <a:chOff x="213756" y="5384382"/>
            <a:chExt cx="11768447" cy="140662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409CEFD-7554-4D49-BAF4-FBF5770605A4}"/>
                </a:ext>
              </a:extLst>
            </p:cNvPr>
            <p:cNvSpPr/>
            <p:nvPr/>
          </p:nvSpPr>
          <p:spPr>
            <a:xfrm>
              <a:off x="213756" y="5384382"/>
              <a:ext cx="11768447" cy="14066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E03E43B-E011-4260-8FF8-B55D622B4DBD}"/>
                </a:ext>
              </a:extLst>
            </p:cNvPr>
            <p:cNvGrpSpPr/>
            <p:nvPr/>
          </p:nvGrpSpPr>
          <p:grpSpPr>
            <a:xfrm>
              <a:off x="270122" y="5465446"/>
              <a:ext cx="11664724" cy="1285151"/>
              <a:chOff x="270122" y="5465446"/>
              <a:chExt cx="11664724" cy="1285151"/>
            </a:xfrm>
          </p:grpSpPr>
          <p:pic>
            <p:nvPicPr>
              <p:cNvPr id="8" name="object 3">
                <a:extLst>
                  <a:ext uri="{FF2B5EF4-FFF2-40B4-BE49-F238E27FC236}">
                    <a16:creationId xmlns:a16="http://schemas.microsoft.com/office/drawing/2014/main" id="{75FEDBDB-D718-43CD-94B1-E54D2251E1CB}"/>
                  </a:ext>
                </a:extLst>
              </p:cNvPr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122" y="5584860"/>
                <a:ext cx="11664724" cy="1165737"/>
              </a:xfrm>
              <a:prstGeom prst="rect">
                <a:avLst/>
              </a:prstGeom>
            </p:spPr>
          </p:pic>
          <p:sp>
            <p:nvSpPr>
              <p:cNvPr id="9" name="object 4">
                <a:extLst>
                  <a:ext uri="{FF2B5EF4-FFF2-40B4-BE49-F238E27FC236}">
                    <a16:creationId xmlns:a16="http://schemas.microsoft.com/office/drawing/2014/main" id="{8A7A26FF-4468-40AE-B768-3FAF700BA777}"/>
                  </a:ext>
                </a:extLst>
              </p:cNvPr>
              <p:cNvSpPr/>
              <p:nvPr/>
            </p:nvSpPr>
            <p:spPr>
              <a:xfrm>
                <a:off x="428296" y="5764495"/>
                <a:ext cx="6936105" cy="417830"/>
              </a:xfrm>
              <a:custGeom>
                <a:avLst/>
                <a:gdLst/>
                <a:ahLst/>
                <a:cxnLst/>
                <a:rect l="l" t="t" r="r" b="b"/>
                <a:pathLst>
                  <a:path w="6936105" h="417829">
                    <a:moveTo>
                      <a:pt x="0" y="417576"/>
                    </a:moveTo>
                    <a:lnTo>
                      <a:pt x="14341" y="375496"/>
                    </a:lnTo>
                    <a:lnTo>
                      <a:pt x="55472" y="336303"/>
                    </a:lnTo>
                    <a:lnTo>
                      <a:pt x="120555" y="300838"/>
                    </a:lnTo>
                    <a:lnTo>
                      <a:pt x="161191" y="284765"/>
                    </a:lnTo>
                    <a:lnTo>
                      <a:pt x="206751" y="269938"/>
                    </a:lnTo>
                    <a:lnTo>
                      <a:pt x="256879" y="256463"/>
                    </a:lnTo>
                    <a:lnTo>
                      <a:pt x="311221" y="244444"/>
                    </a:lnTo>
                    <a:lnTo>
                      <a:pt x="369422" y="233986"/>
                    </a:lnTo>
                    <a:lnTo>
                      <a:pt x="431127" y="225194"/>
                    </a:lnTo>
                    <a:lnTo>
                      <a:pt x="495981" y="218174"/>
                    </a:lnTo>
                    <a:lnTo>
                      <a:pt x="563629" y="213029"/>
                    </a:lnTo>
                    <a:lnTo>
                      <a:pt x="633718" y="209865"/>
                    </a:lnTo>
                    <a:lnTo>
                      <a:pt x="705891" y="208788"/>
                    </a:lnTo>
                    <a:lnTo>
                      <a:pt x="2761970" y="208788"/>
                    </a:lnTo>
                    <a:lnTo>
                      <a:pt x="2834143" y="207710"/>
                    </a:lnTo>
                    <a:lnTo>
                      <a:pt x="2904232" y="204546"/>
                    </a:lnTo>
                    <a:lnTo>
                      <a:pt x="2971880" y="199401"/>
                    </a:lnTo>
                    <a:lnTo>
                      <a:pt x="3036734" y="192381"/>
                    </a:lnTo>
                    <a:lnTo>
                      <a:pt x="3098439" y="183589"/>
                    </a:lnTo>
                    <a:lnTo>
                      <a:pt x="3156640" y="173131"/>
                    </a:lnTo>
                    <a:lnTo>
                      <a:pt x="3210982" y="161112"/>
                    </a:lnTo>
                    <a:lnTo>
                      <a:pt x="3261110" y="147637"/>
                    </a:lnTo>
                    <a:lnTo>
                      <a:pt x="3306670" y="132810"/>
                    </a:lnTo>
                    <a:lnTo>
                      <a:pt x="3347306" y="116737"/>
                    </a:lnTo>
                    <a:lnTo>
                      <a:pt x="3382664" y="99523"/>
                    </a:lnTo>
                    <a:lnTo>
                      <a:pt x="3436126" y="62089"/>
                    </a:lnTo>
                    <a:lnTo>
                      <a:pt x="3464217" y="21348"/>
                    </a:lnTo>
                    <a:lnTo>
                      <a:pt x="3467862" y="0"/>
                    </a:lnTo>
                    <a:lnTo>
                      <a:pt x="3471506" y="21348"/>
                    </a:lnTo>
                    <a:lnTo>
                      <a:pt x="3499597" y="62089"/>
                    </a:lnTo>
                    <a:lnTo>
                      <a:pt x="3553059" y="99523"/>
                    </a:lnTo>
                    <a:lnTo>
                      <a:pt x="3588417" y="116737"/>
                    </a:lnTo>
                    <a:lnTo>
                      <a:pt x="3629053" y="132810"/>
                    </a:lnTo>
                    <a:lnTo>
                      <a:pt x="3674613" y="147637"/>
                    </a:lnTo>
                    <a:lnTo>
                      <a:pt x="3724741" y="161112"/>
                    </a:lnTo>
                    <a:lnTo>
                      <a:pt x="3779083" y="173131"/>
                    </a:lnTo>
                    <a:lnTo>
                      <a:pt x="3837284" y="183589"/>
                    </a:lnTo>
                    <a:lnTo>
                      <a:pt x="3898989" y="192381"/>
                    </a:lnTo>
                    <a:lnTo>
                      <a:pt x="3963843" y="199401"/>
                    </a:lnTo>
                    <a:lnTo>
                      <a:pt x="4031491" y="204546"/>
                    </a:lnTo>
                    <a:lnTo>
                      <a:pt x="4101580" y="207710"/>
                    </a:lnTo>
                    <a:lnTo>
                      <a:pt x="4173753" y="208788"/>
                    </a:lnTo>
                    <a:lnTo>
                      <a:pt x="6229832" y="208788"/>
                    </a:lnTo>
                    <a:lnTo>
                      <a:pt x="6302005" y="209865"/>
                    </a:lnTo>
                    <a:lnTo>
                      <a:pt x="6372094" y="213029"/>
                    </a:lnTo>
                    <a:lnTo>
                      <a:pt x="6439742" y="218174"/>
                    </a:lnTo>
                    <a:lnTo>
                      <a:pt x="6504596" y="225194"/>
                    </a:lnTo>
                    <a:lnTo>
                      <a:pt x="6566301" y="233986"/>
                    </a:lnTo>
                    <a:lnTo>
                      <a:pt x="6624502" y="244444"/>
                    </a:lnTo>
                    <a:lnTo>
                      <a:pt x="6678844" y="256463"/>
                    </a:lnTo>
                    <a:lnTo>
                      <a:pt x="6728972" y="269938"/>
                    </a:lnTo>
                    <a:lnTo>
                      <a:pt x="6774532" y="284765"/>
                    </a:lnTo>
                    <a:lnTo>
                      <a:pt x="6815168" y="300838"/>
                    </a:lnTo>
                    <a:lnTo>
                      <a:pt x="6850526" y="318052"/>
                    </a:lnTo>
                    <a:lnTo>
                      <a:pt x="6903988" y="355486"/>
                    </a:lnTo>
                    <a:lnTo>
                      <a:pt x="6932079" y="396227"/>
                    </a:lnTo>
                    <a:lnTo>
                      <a:pt x="6935724" y="417576"/>
                    </a:lnTo>
                  </a:path>
                </a:pathLst>
              </a:custGeom>
              <a:ln w="38100">
                <a:solidFill>
                  <a:srgbClr val="C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5">
                <a:extLst>
                  <a:ext uri="{FF2B5EF4-FFF2-40B4-BE49-F238E27FC236}">
                    <a16:creationId xmlns:a16="http://schemas.microsoft.com/office/drawing/2014/main" id="{B61D40B5-2368-4828-989E-09E80C9ED82D}"/>
                  </a:ext>
                </a:extLst>
              </p:cNvPr>
              <p:cNvSpPr/>
              <p:nvPr/>
            </p:nvSpPr>
            <p:spPr>
              <a:xfrm>
                <a:off x="7959904" y="5741635"/>
                <a:ext cx="3770629" cy="426720"/>
              </a:xfrm>
              <a:custGeom>
                <a:avLst/>
                <a:gdLst/>
                <a:ahLst/>
                <a:cxnLst/>
                <a:rect l="l" t="t" r="r" b="b"/>
                <a:pathLst>
                  <a:path w="3770629" h="426720">
                    <a:moveTo>
                      <a:pt x="0" y="426719"/>
                    </a:moveTo>
                    <a:lnTo>
                      <a:pt x="13007" y="386177"/>
                    </a:lnTo>
                    <a:lnTo>
                      <a:pt x="50416" y="348203"/>
                    </a:lnTo>
                    <a:lnTo>
                      <a:pt x="109808" y="313511"/>
                    </a:lnTo>
                    <a:lnTo>
                      <a:pt x="146993" y="297620"/>
                    </a:lnTo>
                    <a:lnTo>
                      <a:pt x="188767" y="282818"/>
                    </a:lnTo>
                    <a:lnTo>
                      <a:pt x="234827" y="269194"/>
                    </a:lnTo>
                    <a:lnTo>
                      <a:pt x="284872" y="256838"/>
                    </a:lnTo>
                    <a:lnTo>
                      <a:pt x="338599" y="245840"/>
                    </a:lnTo>
                    <a:lnTo>
                      <a:pt x="395706" y="236288"/>
                    </a:lnTo>
                    <a:lnTo>
                      <a:pt x="455891" y="228272"/>
                    </a:lnTo>
                    <a:lnTo>
                      <a:pt x="518851" y="221882"/>
                    </a:lnTo>
                    <a:lnTo>
                      <a:pt x="584284" y="217207"/>
                    </a:lnTo>
                    <a:lnTo>
                      <a:pt x="651887" y="214336"/>
                    </a:lnTo>
                    <a:lnTo>
                      <a:pt x="721360" y="213359"/>
                    </a:lnTo>
                    <a:lnTo>
                      <a:pt x="1163828" y="213359"/>
                    </a:lnTo>
                    <a:lnTo>
                      <a:pt x="1233300" y="212383"/>
                    </a:lnTo>
                    <a:lnTo>
                      <a:pt x="1300903" y="209512"/>
                    </a:lnTo>
                    <a:lnTo>
                      <a:pt x="1366336" y="204837"/>
                    </a:lnTo>
                    <a:lnTo>
                      <a:pt x="1429296" y="198447"/>
                    </a:lnTo>
                    <a:lnTo>
                      <a:pt x="1489481" y="190431"/>
                    </a:lnTo>
                    <a:lnTo>
                      <a:pt x="1546588" y="180879"/>
                    </a:lnTo>
                    <a:lnTo>
                      <a:pt x="1600315" y="169881"/>
                    </a:lnTo>
                    <a:lnTo>
                      <a:pt x="1650360" y="157525"/>
                    </a:lnTo>
                    <a:lnTo>
                      <a:pt x="1696420" y="143901"/>
                    </a:lnTo>
                    <a:lnTo>
                      <a:pt x="1738194" y="129099"/>
                    </a:lnTo>
                    <a:lnTo>
                      <a:pt x="1775379" y="113208"/>
                    </a:lnTo>
                    <a:lnTo>
                      <a:pt x="1834771" y="78516"/>
                    </a:lnTo>
                    <a:lnTo>
                      <a:pt x="1872180" y="40542"/>
                    </a:lnTo>
                    <a:lnTo>
                      <a:pt x="1885188" y="0"/>
                    </a:lnTo>
                    <a:lnTo>
                      <a:pt x="1888490" y="20547"/>
                    </a:lnTo>
                    <a:lnTo>
                      <a:pt x="1914000" y="59894"/>
                    </a:lnTo>
                    <a:lnTo>
                      <a:pt x="1962703" y="96317"/>
                    </a:lnTo>
                    <a:lnTo>
                      <a:pt x="2032181" y="129099"/>
                    </a:lnTo>
                    <a:lnTo>
                      <a:pt x="2073955" y="143901"/>
                    </a:lnTo>
                    <a:lnTo>
                      <a:pt x="2120015" y="157525"/>
                    </a:lnTo>
                    <a:lnTo>
                      <a:pt x="2170060" y="169881"/>
                    </a:lnTo>
                    <a:lnTo>
                      <a:pt x="2223787" y="180879"/>
                    </a:lnTo>
                    <a:lnTo>
                      <a:pt x="2280894" y="190431"/>
                    </a:lnTo>
                    <a:lnTo>
                      <a:pt x="2341079" y="198447"/>
                    </a:lnTo>
                    <a:lnTo>
                      <a:pt x="2404039" y="204837"/>
                    </a:lnTo>
                    <a:lnTo>
                      <a:pt x="2469472" y="209512"/>
                    </a:lnTo>
                    <a:lnTo>
                      <a:pt x="2537075" y="212383"/>
                    </a:lnTo>
                    <a:lnTo>
                      <a:pt x="2606548" y="213359"/>
                    </a:lnTo>
                    <a:lnTo>
                      <a:pt x="3049016" y="213359"/>
                    </a:lnTo>
                    <a:lnTo>
                      <a:pt x="3118488" y="214336"/>
                    </a:lnTo>
                    <a:lnTo>
                      <a:pt x="3186091" y="217207"/>
                    </a:lnTo>
                    <a:lnTo>
                      <a:pt x="3251524" y="221882"/>
                    </a:lnTo>
                    <a:lnTo>
                      <a:pt x="3314484" y="228272"/>
                    </a:lnTo>
                    <a:lnTo>
                      <a:pt x="3374669" y="236288"/>
                    </a:lnTo>
                    <a:lnTo>
                      <a:pt x="3431776" y="245840"/>
                    </a:lnTo>
                    <a:lnTo>
                      <a:pt x="3485503" y="256838"/>
                    </a:lnTo>
                    <a:lnTo>
                      <a:pt x="3535548" y="269194"/>
                    </a:lnTo>
                    <a:lnTo>
                      <a:pt x="3581608" y="282818"/>
                    </a:lnTo>
                    <a:lnTo>
                      <a:pt x="3623382" y="297620"/>
                    </a:lnTo>
                    <a:lnTo>
                      <a:pt x="3660567" y="313511"/>
                    </a:lnTo>
                    <a:lnTo>
                      <a:pt x="3719959" y="348203"/>
                    </a:lnTo>
                    <a:lnTo>
                      <a:pt x="3757368" y="386177"/>
                    </a:lnTo>
                    <a:lnTo>
                      <a:pt x="3767073" y="406172"/>
                    </a:lnTo>
                    <a:lnTo>
                      <a:pt x="3770376" y="426719"/>
                    </a:lnTo>
                  </a:path>
                </a:pathLst>
              </a:custGeom>
              <a:ln w="38099">
                <a:solidFill>
                  <a:srgbClr val="C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1">
                <a:extLst>
                  <a:ext uri="{FF2B5EF4-FFF2-40B4-BE49-F238E27FC236}">
                    <a16:creationId xmlns:a16="http://schemas.microsoft.com/office/drawing/2014/main" id="{53FFF699-7216-4203-B75D-3BE1FCBD37B6}"/>
                  </a:ext>
                </a:extLst>
              </p:cNvPr>
              <p:cNvSpPr txBox="1"/>
              <p:nvPr/>
            </p:nvSpPr>
            <p:spPr>
              <a:xfrm>
                <a:off x="1916338" y="5492947"/>
                <a:ext cx="3960020" cy="25904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381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600" spc="-10" dirty="0">
                    <a:latin typeface="Calibri"/>
                    <a:cs typeface="Calibri"/>
                  </a:rPr>
                  <a:t>1</a:t>
                </a:r>
                <a:r>
                  <a:rPr sz="1600" spc="-15" baseline="25462" dirty="0">
                    <a:latin typeface="Calibri"/>
                    <a:cs typeface="Calibri"/>
                  </a:rPr>
                  <a:t>st</a:t>
                </a:r>
                <a:r>
                  <a:rPr sz="1600" spc="172" baseline="25462" dirty="0">
                    <a:latin typeface="Calibri"/>
                    <a:cs typeface="Calibri"/>
                  </a:rPr>
                  <a:t> </a:t>
                </a:r>
                <a:r>
                  <a:rPr sz="1600" dirty="0">
                    <a:latin typeface="Calibri"/>
                    <a:cs typeface="Calibri"/>
                  </a:rPr>
                  <a:t>Beam</a:t>
                </a:r>
                <a:r>
                  <a:rPr lang="en-US" sz="1600" dirty="0">
                    <a:latin typeface="Calibri"/>
                    <a:cs typeface="Calibri"/>
                  </a:rPr>
                  <a:t> with surrogate solar array</a:t>
                </a:r>
                <a:r>
                  <a:rPr sz="1600" spc="-25" dirty="0">
                    <a:latin typeface="Calibri"/>
                    <a:cs typeface="Calibri"/>
                  </a:rPr>
                  <a:t> </a:t>
                </a:r>
                <a:r>
                  <a:rPr lang="en-US" sz="1600" spc="-25" dirty="0">
                    <a:latin typeface="Calibri"/>
                    <a:cs typeface="Calibri"/>
                  </a:rPr>
                  <a:t>(</a:t>
                </a:r>
                <a:r>
                  <a:rPr sz="1600" dirty="0">
                    <a:latin typeface="Calibri"/>
                    <a:cs typeface="Calibri"/>
                  </a:rPr>
                  <a:t>10</a:t>
                </a:r>
                <a:r>
                  <a:rPr sz="1600" spc="-25" dirty="0">
                    <a:latin typeface="Calibri"/>
                    <a:cs typeface="Calibri"/>
                  </a:rPr>
                  <a:t> </a:t>
                </a:r>
                <a:r>
                  <a:rPr sz="1600" dirty="0">
                    <a:latin typeface="Calibri"/>
                    <a:cs typeface="Calibri"/>
                  </a:rPr>
                  <a:t>m</a:t>
                </a:r>
                <a:r>
                  <a:rPr lang="en-US" sz="1600" dirty="0">
                    <a:latin typeface="Calibri"/>
                    <a:cs typeface="Calibri"/>
                  </a:rPr>
                  <a:t>)</a:t>
                </a:r>
                <a:endParaRPr sz="1600" dirty="0">
                  <a:latin typeface="Calibri"/>
                  <a:cs typeface="Calibri"/>
                </a:endParaRPr>
              </a:p>
            </p:txBody>
          </p:sp>
          <p:sp>
            <p:nvSpPr>
              <p:cNvPr id="12" name="object 12">
                <a:extLst>
                  <a:ext uri="{FF2B5EF4-FFF2-40B4-BE49-F238E27FC236}">
                    <a16:creationId xmlns:a16="http://schemas.microsoft.com/office/drawing/2014/main" id="{8B5B79B6-7ABE-4905-9330-7521E9C5BDCC}"/>
                  </a:ext>
                </a:extLst>
              </p:cNvPr>
              <p:cNvSpPr txBox="1"/>
              <p:nvPr/>
            </p:nvSpPr>
            <p:spPr>
              <a:xfrm>
                <a:off x="9107030" y="5465446"/>
                <a:ext cx="1476375" cy="25904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381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600" dirty="0">
                    <a:latin typeface="Calibri"/>
                    <a:cs typeface="Calibri"/>
                  </a:rPr>
                  <a:t>2</a:t>
                </a:r>
                <a:r>
                  <a:rPr sz="1600" baseline="25462" dirty="0">
                    <a:latin typeface="Calibri"/>
                    <a:cs typeface="Calibri"/>
                  </a:rPr>
                  <a:t>nd</a:t>
                </a:r>
                <a:r>
                  <a:rPr sz="1600" spc="157" baseline="25462" dirty="0">
                    <a:latin typeface="Calibri"/>
                    <a:cs typeface="Calibri"/>
                  </a:rPr>
                  <a:t> </a:t>
                </a:r>
                <a:r>
                  <a:rPr sz="1600" dirty="0">
                    <a:latin typeface="Calibri"/>
                    <a:cs typeface="Calibri"/>
                  </a:rPr>
                  <a:t>Beam</a:t>
                </a:r>
                <a:r>
                  <a:rPr sz="1600" spc="-35" dirty="0">
                    <a:latin typeface="Calibri"/>
                    <a:cs typeface="Calibri"/>
                  </a:rPr>
                  <a:t> </a:t>
                </a:r>
                <a:r>
                  <a:rPr lang="en-US" sz="1600" spc="-5" dirty="0">
                    <a:latin typeface="Calibri"/>
                    <a:cs typeface="Calibri"/>
                  </a:rPr>
                  <a:t>(</a:t>
                </a:r>
                <a:r>
                  <a:rPr sz="1600" spc="-5" dirty="0">
                    <a:latin typeface="Calibri"/>
                    <a:cs typeface="Calibri"/>
                  </a:rPr>
                  <a:t>6</a:t>
                </a:r>
                <a:r>
                  <a:rPr sz="1600" spc="-15" dirty="0">
                    <a:latin typeface="Calibri"/>
                    <a:cs typeface="Calibri"/>
                  </a:rPr>
                  <a:t> </a:t>
                </a:r>
                <a:r>
                  <a:rPr sz="1600" dirty="0">
                    <a:latin typeface="Calibri"/>
                    <a:cs typeface="Calibri"/>
                  </a:rPr>
                  <a:t>m</a:t>
                </a:r>
                <a:r>
                  <a:rPr lang="en-US" sz="1600" dirty="0">
                    <a:latin typeface="Calibri"/>
                    <a:cs typeface="Calibri"/>
                  </a:rPr>
                  <a:t>)</a:t>
                </a:r>
                <a:endParaRPr sz="1600" dirty="0">
                  <a:latin typeface="Calibri"/>
                  <a:cs typeface="Calibri"/>
                </a:endParaRPr>
              </a:p>
            </p:txBody>
          </p:sp>
        </p:grpSp>
      </p:grpSp>
      <p:pic>
        <p:nvPicPr>
          <p:cNvPr id="14" name="Picture 13" descr="A picture containing satellite, blue, wave, dark&#10;&#10;Description automatically generated">
            <a:extLst>
              <a:ext uri="{FF2B5EF4-FFF2-40B4-BE49-F238E27FC236}">
                <a16:creationId xmlns:a16="http://schemas.microsoft.com/office/drawing/2014/main" id="{66C36E9E-79F7-43D5-904F-4A3B3D771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7740" y="1081184"/>
            <a:ext cx="3194463" cy="376533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78111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309" y="229032"/>
            <a:ext cx="9919854" cy="590931"/>
          </a:xfr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Spacecraft and Subsystems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6040" y="6539340"/>
            <a:ext cx="501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Distribution A. Approved for public release: distribution unlimited.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z="1400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656071" y="1953251"/>
            <a:ext cx="73819" cy="738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4FEA0B67-E4D1-4C52-BE7E-91D142E987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/>
          <a:stretch/>
        </p:blipFill>
        <p:spPr>
          <a:xfrm>
            <a:off x="2183529" y="2023072"/>
            <a:ext cx="4286993" cy="33999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bject 17">
            <a:extLst>
              <a:ext uri="{FF2B5EF4-FFF2-40B4-BE49-F238E27FC236}">
                <a16:creationId xmlns:a16="http://schemas.microsoft.com/office/drawing/2014/main" id="{C340826A-3FE8-4058-9EA9-F2C7FFAAF080}"/>
              </a:ext>
            </a:extLst>
          </p:cNvPr>
          <p:cNvSpPr txBox="1"/>
          <p:nvPr/>
        </p:nvSpPr>
        <p:spPr>
          <a:xfrm>
            <a:off x="2274627" y="957357"/>
            <a:ext cx="2112662" cy="672620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25"/>
              </a:spcBef>
            </a:pPr>
            <a:r>
              <a:rPr lang="en-US" sz="1800" spc="-5" dirty="0" err="1">
                <a:solidFill>
                  <a:schemeClr val="bg1"/>
                </a:solidFill>
                <a:latin typeface="Calibri"/>
                <a:cs typeface="Calibri"/>
              </a:rPr>
              <a:t>Motiv</a:t>
            </a:r>
            <a:r>
              <a:rPr sz="18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chemeClr val="bg1"/>
                </a:solidFill>
                <a:latin typeface="Calibri"/>
                <a:cs typeface="Calibri"/>
              </a:rPr>
              <a:t>Space </a:t>
            </a:r>
            <a:r>
              <a:rPr sz="1800" spc="-15" dirty="0">
                <a:solidFill>
                  <a:schemeClr val="bg1"/>
                </a:solidFill>
                <a:latin typeface="Calibri"/>
                <a:cs typeface="Calibri"/>
              </a:rPr>
              <a:t>Systems</a:t>
            </a:r>
            <a:endParaRPr lang="en-US" spc="-2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</a:pPr>
            <a:r>
              <a:rPr sz="1800" spc="-10" dirty="0">
                <a:solidFill>
                  <a:schemeClr val="bg1"/>
                </a:solidFill>
                <a:latin typeface="Calibri"/>
                <a:cs typeface="Calibri"/>
              </a:rPr>
              <a:t>Robotic</a:t>
            </a:r>
            <a:r>
              <a:rPr sz="18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chemeClr val="bg1"/>
                </a:solidFill>
                <a:latin typeface="Calibri"/>
                <a:cs typeface="Calibri"/>
              </a:rPr>
              <a:t>Arm</a:t>
            </a:r>
            <a:endParaRPr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92155C03-E5C5-4CD9-8BBB-69F6A44AC2FA}"/>
              </a:ext>
            </a:extLst>
          </p:cNvPr>
          <p:cNvSpPr txBox="1"/>
          <p:nvPr/>
        </p:nvSpPr>
        <p:spPr>
          <a:xfrm>
            <a:off x="285848" y="5306063"/>
            <a:ext cx="24301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chemeClr val="bg1"/>
                </a:solidFill>
                <a:latin typeface="Calibri"/>
                <a:cs typeface="Calibri"/>
              </a:rPr>
              <a:t>Blue </a:t>
            </a:r>
            <a:r>
              <a:rPr sz="1800" spc="-15" dirty="0">
                <a:solidFill>
                  <a:schemeClr val="bg1"/>
                </a:solidFill>
                <a:latin typeface="Calibri"/>
                <a:cs typeface="Calibri"/>
              </a:rPr>
              <a:t>Canyon</a:t>
            </a:r>
            <a:r>
              <a:rPr sz="18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chemeClr val="bg1"/>
                </a:solidFill>
                <a:latin typeface="Calibri"/>
                <a:cs typeface="Calibri"/>
              </a:rPr>
              <a:t>Technologies </a:t>
            </a:r>
            <a:r>
              <a:rPr sz="1800" spc="-39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chemeClr val="bg1"/>
                </a:solidFill>
                <a:latin typeface="Calibri"/>
                <a:cs typeface="Calibri"/>
              </a:rPr>
              <a:t>Hyperion</a:t>
            </a:r>
            <a:r>
              <a:rPr sz="1800" spc="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chemeClr val="bg1"/>
                </a:solidFill>
                <a:latin typeface="Calibri"/>
                <a:cs typeface="Calibri"/>
              </a:rPr>
              <a:t>Solar </a:t>
            </a:r>
            <a:r>
              <a:rPr sz="1800" spc="-20" dirty="0">
                <a:solidFill>
                  <a:schemeClr val="bg1"/>
                </a:solidFill>
                <a:latin typeface="Calibri"/>
                <a:cs typeface="Calibri"/>
              </a:rPr>
              <a:t>Array</a:t>
            </a:r>
            <a:endParaRPr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object 19">
            <a:extLst>
              <a:ext uri="{FF2B5EF4-FFF2-40B4-BE49-F238E27FC236}">
                <a16:creationId xmlns:a16="http://schemas.microsoft.com/office/drawing/2014/main" id="{30CDBEDA-3B9F-40ED-9F30-B8D69453D900}"/>
              </a:ext>
            </a:extLst>
          </p:cNvPr>
          <p:cNvSpPr txBox="1"/>
          <p:nvPr/>
        </p:nvSpPr>
        <p:spPr>
          <a:xfrm>
            <a:off x="7285899" y="3205672"/>
            <a:ext cx="1509186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800" spc="-5" dirty="0">
                <a:solidFill>
                  <a:schemeClr val="bg1"/>
                </a:solidFill>
                <a:latin typeface="Calibri"/>
                <a:cs typeface="Calibri"/>
              </a:rPr>
              <a:t>Surrogate </a:t>
            </a:r>
            <a:r>
              <a:rPr sz="1800" spc="-5" dirty="0">
                <a:solidFill>
                  <a:schemeClr val="bg1"/>
                </a:solidFill>
                <a:latin typeface="Calibri"/>
                <a:cs typeface="Calibri"/>
              </a:rPr>
              <a:t>Solar</a:t>
            </a:r>
            <a:r>
              <a:rPr sz="18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endParaRPr lang="en-US" sz="1800" spc="-1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chemeClr val="bg1"/>
                </a:solidFill>
                <a:latin typeface="Calibri"/>
                <a:cs typeface="Calibri"/>
              </a:rPr>
              <a:t>Array</a:t>
            </a:r>
            <a:r>
              <a:rPr sz="180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chemeClr val="bg1"/>
                </a:solidFill>
                <a:latin typeface="Calibri"/>
                <a:cs typeface="Calibri"/>
              </a:rPr>
              <a:t>Assembly</a:t>
            </a:r>
            <a:endParaRPr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4" name="object 20">
            <a:extLst>
              <a:ext uri="{FF2B5EF4-FFF2-40B4-BE49-F238E27FC236}">
                <a16:creationId xmlns:a16="http://schemas.microsoft.com/office/drawing/2014/main" id="{C200650D-30B9-4862-A73D-523508BAD7F1}"/>
              </a:ext>
            </a:extLst>
          </p:cNvPr>
          <p:cNvSpPr txBox="1"/>
          <p:nvPr/>
        </p:nvSpPr>
        <p:spPr>
          <a:xfrm>
            <a:off x="3007229" y="5760751"/>
            <a:ext cx="24301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chemeClr val="bg1"/>
                </a:solidFill>
                <a:latin typeface="Calibri"/>
                <a:cs typeface="Calibri"/>
              </a:rPr>
              <a:t>Blue </a:t>
            </a:r>
            <a:r>
              <a:rPr sz="1800" spc="-15" dirty="0">
                <a:solidFill>
                  <a:schemeClr val="bg1"/>
                </a:solidFill>
                <a:latin typeface="Calibri"/>
                <a:cs typeface="Calibri"/>
              </a:rPr>
              <a:t>Canyon</a:t>
            </a:r>
            <a:r>
              <a:rPr sz="18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chemeClr val="bg1"/>
                </a:solidFill>
                <a:latin typeface="Calibri"/>
                <a:cs typeface="Calibri"/>
              </a:rPr>
              <a:t>Technologies</a:t>
            </a:r>
            <a:endParaRPr sz="1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R="5080" algn="ctr">
              <a:lnSpc>
                <a:spcPct val="100000"/>
              </a:lnSpc>
            </a:pPr>
            <a:r>
              <a:rPr sz="1800" spc="-5" dirty="0">
                <a:solidFill>
                  <a:schemeClr val="bg1"/>
                </a:solidFill>
                <a:latin typeface="Calibri"/>
                <a:cs typeface="Calibri"/>
              </a:rPr>
              <a:t>X-Sat</a:t>
            </a:r>
            <a:r>
              <a:rPr sz="1800" spc="-4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chemeClr val="bg1"/>
                </a:solidFill>
                <a:latin typeface="Calibri"/>
                <a:cs typeface="Calibri"/>
              </a:rPr>
              <a:t>Saturn</a:t>
            </a:r>
            <a:r>
              <a:rPr sz="1800" spc="-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chemeClr val="bg1"/>
                </a:solidFill>
                <a:latin typeface="Calibri"/>
                <a:cs typeface="Calibri"/>
              </a:rPr>
              <a:t>Bus</a:t>
            </a:r>
          </a:p>
        </p:txBody>
      </p:sp>
      <p:sp>
        <p:nvSpPr>
          <p:cNvPr id="15" name="object 21">
            <a:extLst>
              <a:ext uri="{FF2B5EF4-FFF2-40B4-BE49-F238E27FC236}">
                <a16:creationId xmlns:a16="http://schemas.microsoft.com/office/drawing/2014/main" id="{32C0B69A-1761-4B25-A4CC-BE9BFF1EE402}"/>
              </a:ext>
            </a:extLst>
          </p:cNvPr>
          <p:cNvSpPr txBox="1"/>
          <p:nvPr/>
        </p:nvSpPr>
        <p:spPr>
          <a:xfrm>
            <a:off x="7204019" y="2035804"/>
            <a:ext cx="13335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chemeClr val="bg1"/>
                </a:solidFill>
                <a:latin typeface="Calibri"/>
                <a:cs typeface="Calibri"/>
              </a:rPr>
              <a:t>Beam</a:t>
            </a:r>
            <a:r>
              <a:rPr sz="1800" spc="-8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chemeClr val="bg1"/>
                </a:solidFill>
                <a:latin typeface="Calibri"/>
                <a:cs typeface="Calibri"/>
              </a:rPr>
              <a:t>Lockout </a:t>
            </a:r>
            <a:r>
              <a:rPr sz="1800" spc="-39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chemeClr val="bg1"/>
                </a:solidFill>
                <a:latin typeface="Calibri"/>
                <a:cs typeface="Calibri"/>
              </a:rPr>
              <a:t>Assembly</a:t>
            </a:r>
            <a:endParaRPr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6" name="object 25">
            <a:extLst>
              <a:ext uri="{FF2B5EF4-FFF2-40B4-BE49-F238E27FC236}">
                <a16:creationId xmlns:a16="http://schemas.microsoft.com/office/drawing/2014/main" id="{59AC934D-4A63-4BF7-AEBF-717E07543537}"/>
              </a:ext>
            </a:extLst>
          </p:cNvPr>
          <p:cNvSpPr txBox="1"/>
          <p:nvPr/>
        </p:nvSpPr>
        <p:spPr>
          <a:xfrm>
            <a:off x="11606" y="3611908"/>
            <a:ext cx="2094921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chemeClr val="bg1"/>
                </a:solidFill>
                <a:latin typeface="Calibri"/>
                <a:cs typeface="Calibri"/>
              </a:rPr>
              <a:t>Northrop</a:t>
            </a:r>
            <a:r>
              <a:rPr sz="1800" spc="-5" dirty="0">
                <a:solidFill>
                  <a:schemeClr val="bg1"/>
                </a:solidFill>
                <a:latin typeface="Calibri"/>
                <a:cs typeface="Calibri"/>
              </a:rPr>
              <a:t> Grumman</a:t>
            </a:r>
            <a:endParaRPr sz="1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</a:pPr>
            <a:r>
              <a:rPr lang="en-US" sz="1800" spc="-5" dirty="0">
                <a:solidFill>
                  <a:schemeClr val="bg1"/>
                </a:solidFill>
                <a:latin typeface="Calibri"/>
                <a:cs typeface="Calibri"/>
              </a:rPr>
              <a:t>Payload</a:t>
            </a:r>
            <a:r>
              <a:rPr sz="18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chemeClr val="bg1"/>
                </a:solidFill>
                <a:latin typeface="Calibri"/>
                <a:cs typeface="Calibri"/>
              </a:rPr>
              <a:t>Support</a:t>
            </a:r>
            <a:r>
              <a:rPr sz="18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endParaRPr lang="en-US" sz="1800" spc="1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</a:pPr>
            <a:r>
              <a:rPr sz="1800" spc="-10" dirty="0">
                <a:solidFill>
                  <a:schemeClr val="bg1"/>
                </a:solidFill>
                <a:latin typeface="Calibri"/>
                <a:cs typeface="Calibri"/>
              </a:rPr>
              <a:t>Structure</a:t>
            </a:r>
            <a:r>
              <a:rPr sz="1800" spc="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chemeClr val="bg1"/>
                </a:solidFill>
                <a:latin typeface="Calibri"/>
                <a:cs typeface="Calibri"/>
              </a:rPr>
              <a:t>Assembly</a:t>
            </a:r>
            <a:endParaRPr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763230-8F61-491D-BA38-3E91A4B253F6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3330958" y="1629977"/>
            <a:ext cx="430597" cy="531878"/>
          </a:xfrm>
          <a:prstGeom prst="straightConnector1">
            <a:avLst/>
          </a:prstGeom>
          <a:ln w="38100">
            <a:solidFill>
              <a:srgbClr val="EB7B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4135F9B-87E4-4894-9E9C-2F4A0A825463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6452785" y="3063677"/>
            <a:ext cx="833114" cy="431818"/>
          </a:xfrm>
          <a:prstGeom prst="straightConnector1">
            <a:avLst/>
          </a:prstGeom>
          <a:ln w="38100">
            <a:solidFill>
              <a:srgbClr val="EB7B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8324A63-3460-41EB-B39A-64E14E0CDE16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5507735" y="2322824"/>
            <a:ext cx="1696284" cy="63919"/>
          </a:xfrm>
          <a:prstGeom prst="straightConnector1">
            <a:avLst/>
          </a:prstGeom>
          <a:ln w="38100">
            <a:solidFill>
              <a:srgbClr val="EB7B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AB64A80-8111-4135-AE51-3755676909BF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5090017" y="1638778"/>
            <a:ext cx="1861482" cy="523077"/>
          </a:xfrm>
          <a:prstGeom prst="straightConnector1">
            <a:avLst/>
          </a:prstGeom>
          <a:ln w="38100">
            <a:solidFill>
              <a:srgbClr val="EB7B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D862412-CB10-4F69-871F-157D6D5C9318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1500921" y="4628659"/>
            <a:ext cx="1436924" cy="677404"/>
          </a:xfrm>
          <a:prstGeom prst="straightConnector1">
            <a:avLst/>
          </a:prstGeom>
          <a:ln w="38100">
            <a:solidFill>
              <a:srgbClr val="EB7B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8DEA01-A41A-4949-84A5-063274A9ADEE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4222302" y="5136421"/>
            <a:ext cx="647707" cy="624330"/>
          </a:xfrm>
          <a:prstGeom prst="straightConnector1">
            <a:avLst/>
          </a:prstGeom>
          <a:ln w="38100">
            <a:solidFill>
              <a:srgbClr val="EB7B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ject 17">
            <a:extLst>
              <a:ext uri="{FF2B5EF4-FFF2-40B4-BE49-F238E27FC236}">
                <a16:creationId xmlns:a16="http://schemas.microsoft.com/office/drawing/2014/main" id="{95F12E21-D74A-4352-8630-F5215DE85DF0}"/>
              </a:ext>
            </a:extLst>
          </p:cNvPr>
          <p:cNvSpPr txBox="1"/>
          <p:nvPr/>
        </p:nvSpPr>
        <p:spPr>
          <a:xfrm>
            <a:off x="5362094" y="966158"/>
            <a:ext cx="3178810" cy="672620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25"/>
              </a:spcBef>
            </a:pPr>
            <a:r>
              <a:rPr lang="en-US" sz="1800" spc="-5" dirty="0">
                <a:solidFill>
                  <a:schemeClr val="bg1"/>
                </a:solidFill>
                <a:latin typeface="Calibri"/>
                <a:cs typeface="Calibri"/>
              </a:rPr>
              <a:t>Extended Structure Additive Manufacturing Machine (ESAMM)</a:t>
            </a:r>
            <a:endParaRPr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5" name="object 19">
            <a:extLst>
              <a:ext uri="{FF2B5EF4-FFF2-40B4-BE49-F238E27FC236}">
                <a16:creationId xmlns:a16="http://schemas.microsoft.com/office/drawing/2014/main" id="{7D56ADFA-0AE1-4312-97F0-1FC987B9E2B1}"/>
              </a:ext>
            </a:extLst>
          </p:cNvPr>
          <p:cNvSpPr txBox="1"/>
          <p:nvPr/>
        </p:nvSpPr>
        <p:spPr>
          <a:xfrm>
            <a:off x="5881282" y="5710030"/>
            <a:ext cx="197612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800" spc="-5" dirty="0">
                <a:solidFill>
                  <a:schemeClr val="bg1"/>
                </a:solidFill>
                <a:latin typeface="Calibri"/>
                <a:cs typeface="Calibri"/>
              </a:rPr>
              <a:t>Feedstock Canister</a:t>
            </a:r>
            <a:endParaRPr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6" name="object 19">
            <a:extLst>
              <a:ext uri="{FF2B5EF4-FFF2-40B4-BE49-F238E27FC236}">
                <a16:creationId xmlns:a16="http://schemas.microsoft.com/office/drawing/2014/main" id="{4D2EDE9C-7DBC-407B-A2FA-D806B996A17A}"/>
              </a:ext>
            </a:extLst>
          </p:cNvPr>
          <p:cNvSpPr txBox="1"/>
          <p:nvPr/>
        </p:nvSpPr>
        <p:spPr>
          <a:xfrm>
            <a:off x="7194770" y="4559952"/>
            <a:ext cx="156709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800" spc="-5" dirty="0">
                <a:solidFill>
                  <a:schemeClr val="bg1"/>
                </a:solidFill>
                <a:latin typeface="Calibri"/>
                <a:cs typeface="Calibri"/>
              </a:rPr>
              <a:t>Payload Avionics</a:t>
            </a:r>
            <a:endParaRPr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72664E-5171-4FEA-AF96-0EDCB67B78E8}"/>
              </a:ext>
            </a:extLst>
          </p:cNvPr>
          <p:cNvCxnSpPr>
            <a:cxnSpLocks/>
          </p:cNvCxnSpPr>
          <p:nvPr/>
        </p:nvCxnSpPr>
        <p:spPr>
          <a:xfrm flipH="1" flipV="1">
            <a:off x="5090015" y="3723041"/>
            <a:ext cx="2080466" cy="973212"/>
          </a:xfrm>
          <a:prstGeom prst="straightConnector1">
            <a:avLst/>
          </a:prstGeom>
          <a:ln w="38100">
            <a:solidFill>
              <a:srgbClr val="EB7B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1D02B64-47C6-4727-B4C6-3ABC18A25BC3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4988014" y="4228892"/>
            <a:ext cx="1881328" cy="1481138"/>
          </a:xfrm>
          <a:prstGeom prst="straightConnector1">
            <a:avLst/>
          </a:prstGeom>
          <a:ln w="38100">
            <a:solidFill>
              <a:srgbClr val="EB7B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08CFCA0-02F0-4C4C-8401-BB6491F51DEA}"/>
              </a:ext>
            </a:extLst>
          </p:cNvPr>
          <p:cNvSpPr/>
          <p:nvPr/>
        </p:nvSpPr>
        <p:spPr>
          <a:xfrm>
            <a:off x="2799517" y="3652589"/>
            <a:ext cx="287655" cy="265459"/>
          </a:xfrm>
          <a:prstGeom prst="rect">
            <a:avLst/>
          </a:prstGeom>
          <a:solidFill>
            <a:srgbClr val="9F968F"/>
          </a:solidFill>
          <a:ln>
            <a:solidFill>
              <a:srgbClr val="9F96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object 17">
            <a:extLst>
              <a:ext uri="{FF2B5EF4-FFF2-40B4-BE49-F238E27FC236}">
                <a16:creationId xmlns:a16="http://schemas.microsoft.com/office/drawing/2014/main" id="{BF053870-9020-4589-A0C6-A37296B8070A}"/>
              </a:ext>
            </a:extLst>
          </p:cNvPr>
          <p:cNvSpPr txBox="1"/>
          <p:nvPr/>
        </p:nvSpPr>
        <p:spPr>
          <a:xfrm>
            <a:off x="779548" y="1755542"/>
            <a:ext cx="1217910" cy="672620"/>
          </a:xfrm>
          <a:prstGeom prst="rect">
            <a:avLst/>
          </a:prstGeom>
        </p:spPr>
        <p:txBody>
          <a:bodyPr vert="horz" wrap="square" lIns="0" tIns="117475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25"/>
              </a:spcBef>
            </a:pPr>
            <a:r>
              <a:rPr lang="en-US" sz="1800" spc="-5" dirty="0">
                <a:solidFill>
                  <a:schemeClr val="bg1"/>
                </a:solidFill>
                <a:latin typeface="Calibri"/>
                <a:cs typeface="Calibri"/>
              </a:rPr>
              <a:t>Robotic Arm End Effector</a:t>
            </a:r>
            <a:endParaRPr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ED7219A-EEFA-4916-B904-82A8F0118EC9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1997458" y="2091852"/>
            <a:ext cx="1980064" cy="826211"/>
          </a:xfrm>
          <a:prstGeom prst="straightConnector1">
            <a:avLst/>
          </a:prstGeom>
          <a:ln w="38100">
            <a:solidFill>
              <a:srgbClr val="EB7B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186AD7EE-6AC8-41FE-AF1F-EF791A874DD2}"/>
              </a:ext>
            </a:extLst>
          </p:cNvPr>
          <p:cNvSpPr/>
          <p:nvPr/>
        </p:nvSpPr>
        <p:spPr>
          <a:xfrm>
            <a:off x="2959917" y="3369141"/>
            <a:ext cx="287655" cy="265459"/>
          </a:xfrm>
          <a:prstGeom prst="rect">
            <a:avLst/>
          </a:prstGeom>
          <a:solidFill>
            <a:srgbClr val="9F968F"/>
          </a:solidFill>
          <a:ln>
            <a:solidFill>
              <a:srgbClr val="9F96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D1886F8-B8A1-4D8B-92DF-98F5CE06B03C}"/>
              </a:ext>
            </a:extLst>
          </p:cNvPr>
          <p:cNvSpPr/>
          <p:nvPr/>
        </p:nvSpPr>
        <p:spPr>
          <a:xfrm>
            <a:off x="3034333" y="3304007"/>
            <a:ext cx="407063" cy="45719"/>
          </a:xfrm>
          <a:prstGeom prst="rect">
            <a:avLst/>
          </a:prstGeom>
          <a:solidFill>
            <a:srgbClr val="616161"/>
          </a:solidFill>
          <a:ln w="19050">
            <a:solidFill>
              <a:srgbClr val="616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8BD0864-5BF3-4F7E-8546-FD200B1EAA8D}"/>
              </a:ext>
            </a:extLst>
          </p:cNvPr>
          <p:cNvSpPr/>
          <p:nvPr/>
        </p:nvSpPr>
        <p:spPr>
          <a:xfrm>
            <a:off x="3345949" y="3418788"/>
            <a:ext cx="287655" cy="265459"/>
          </a:xfrm>
          <a:prstGeom prst="rect">
            <a:avLst/>
          </a:prstGeom>
          <a:solidFill>
            <a:srgbClr val="9F968F"/>
          </a:solidFill>
          <a:ln>
            <a:solidFill>
              <a:srgbClr val="9F96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8C2B7EE-288A-4F3C-8655-26E99E19D4A2}"/>
              </a:ext>
            </a:extLst>
          </p:cNvPr>
          <p:cNvSpPr/>
          <p:nvPr/>
        </p:nvSpPr>
        <p:spPr>
          <a:xfrm>
            <a:off x="3212902" y="3356141"/>
            <a:ext cx="407063" cy="64552"/>
          </a:xfrm>
          <a:prstGeom prst="rect">
            <a:avLst/>
          </a:prstGeom>
          <a:solidFill>
            <a:srgbClr val="616161"/>
          </a:solidFill>
          <a:ln w="6350">
            <a:solidFill>
              <a:srgbClr val="616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6" name="object 26">
            <a:extLst>
              <a:ext uri="{FF2B5EF4-FFF2-40B4-BE49-F238E27FC236}">
                <a16:creationId xmlns:a16="http://schemas.microsoft.com/office/drawing/2014/main" id="{117BEB94-EFAD-4F1A-BE19-52D260E9A5D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471" y="3348062"/>
            <a:ext cx="2039315" cy="1066985"/>
          </a:xfrm>
          <a:prstGeom prst="rect">
            <a:avLst/>
          </a:prstGeom>
        </p:spPr>
      </p:pic>
      <p:pic>
        <p:nvPicPr>
          <p:cNvPr id="37" name="object 28">
            <a:extLst>
              <a:ext uri="{FF2B5EF4-FFF2-40B4-BE49-F238E27FC236}">
                <a16:creationId xmlns:a16="http://schemas.microsoft.com/office/drawing/2014/main" id="{22D46193-5304-4F15-8741-22822C98430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890" y="4606061"/>
            <a:ext cx="1752475" cy="726128"/>
          </a:xfrm>
          <a:prstGeom prst="rect">
            <a:avLst/>
          </a:prstGeom>
        </p:spPr>
      </p:pic>
      <p:pic>
        <p:nvPicPr>
          <p:cNvPr id="38" name="object 29">
            <a:extLst>
              <a:ext uri="{FF2B5EF4-FFF2-40B4-BE49-F238E27FC236}">
                <a16:creationId xmlns:a16="http://schemas.microsoft.com/office/drawing/2014/main" id="{4AB4A281-2C83-49D1-8843-538EA081722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623" y="5535805"/>
            <a:ext cx="1939008" cy="5189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C99493D-3290-4C38-9A10-2A223FF61F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3987" y="2481155"/>
            <a:ext cx="2686284" cy="73562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0" name="Picture 39" descr="A close up of graphics&#10;&#10;Description automatically generated">
            <a:extLst>
              <a:ext uri="{FF2B5EF4-FFF2-40B4-BE49-F238E27FC236}">
                <a16:creationId xmlns:a16="http://schemas.microsoft.com/office/drawing/2014/main" id="{AD72B380-791B-43F8-9295-6260289791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028" y="1131940"/>
            <a:ext cx="1455199" cy="12369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40532EF-9F75-40B1-B2EF-A3A3A78F63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5101" y="6135283"/>
            <a:ext cx="2531051" cy="465223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B612E6A-4F96-493A-9A42-3A07B2EB1B9B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2106527" y="3814117"/>
            <a:ext cx="939267" cy="219702"/>
          </a:xfrm>
          <a:prstGeom prst="straightConnector1">
            <a:avLst/>
          </a:prstGeom>
          <a:ln w="38100">
            <a:solidFill>
              <a:srgbClr val="EB7B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578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103" y="196780"/>
            <a:ext cx="9911016" cy="590931"/>
          </a:xfr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of Operations Animation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6040" y="6539340"/>
            <a:ext cx="501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Distribution A. Approved for public release: distribution unlimited.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z="1400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A1 ConOps 20220503">
            <a:hlinkClick r:id="" action="ppaction://media"/>
            <a:extLst>
              <a:ext uri="{FF2B5EF4-FFF2-40B4-BE49-F238E27FC236}">
                <a16:creationId xmlns:a16="http://schemas.microsoft.com/office/drawing/2014/main" id="{AED3BF2C-77F0-4FA0-B81A-F0AE32B739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46" y="759778"/>
            <a:ext cx="10332720" cy="581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3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103" y="167756"/>
            <a:ext cx="9911016" cy="590931"/>
          </a:xfr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of Operations Timeline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6040" y="6539340"/>
            <a:ext cx="501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Distribution A. Approved for public release: distribution unlimited.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z="1400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E5B197-5D5A-454C-8F51-AA407E5D5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96" y="1101639"/>
            <a:ext cx="11447408" cy="54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21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835" y="204191"/>
            <a:ext cx="9911016" cy="590931"/>
          </a:xfr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Accomplishments, 1 of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594" y="989870"/>
            <a:ext cx="5104187" cy="531513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material electrostatic discharge (ESD) testing at MSFC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print test</a:t>
            </a:r>
          </a:p>
          <a:p>
            <a:pPr marL="457200" lvl="1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setup mimics relevant loading environment for on-orbit ESAMM operation</a:t>
            </a:r>
          </a:p>
          <a:p>
            <a:pPr marL="685800" lvl="2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Off-load mass of beam during printing</a:t>
            </a:r>
          </a:p>
          <a:p>
            <a:pPr marL="685800" lvl="2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Tension of deploying surrogate solar array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printing in relevant thermal vacuum (TVAC) space environment</a:t>
            </a:r>
          </a:p>
          <a:p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6040" y="6539340"/>
            <a:ext cx="501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Distribution A. Approved for public release: distribution unlimited.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408B-AF1E-437C-BB48-D363B6CED89A}" type="slidenum">
              <a:rPr lang="en-US" sz="1400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D45672-20C8-431C-BF51-EE54BF099290}"/>
              </a:ext>
            </a:extLst>
          </p:cNvPr>
          <p:cNvSpPr txBox="1"/>
          <p:nvPr/>
        </p:nvSpPr>
        <p:spPr>
          <a:xfrm>
            <a:off x="5584342" y="3414774"/>
            <a:ext cx="3176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Material ESD Test Setup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E9872A-A9C0-4ABD-9BB6-F8BF8394BF34}"/>
              </a:ext>
            </a:extLst>
          </p:cNvPr>
          <p:cNvSpPr txBox="1"/>
          <p:nvPr/>
        </p:nvSpPr>
        <p:spPr>
          <a:xfrm>
            <a:off x="5584343" y="6238126"/>
            <a:ext cx="3528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ESAMM Mk 10 in Redwire TVAC Chamber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36C48E-B733-4EC8-8ACB-972B7E1E623E}"/>
              </a:ext>
            </a:extLst>
          </p:cNvPr>
          <p:cNvSpPr txBox="1"/>
          <p:nvPr/>
        </p:nvSpPr>
        <p:spPr>
          <a:xfrm>
            <a:off x="9288368" y="5197124"/>
            <a:ext cx="2634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ESAMM Mk 9 Vertical Print Test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8132036-40D3-4165-A6FC-D351199984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343" y="3852070"/>
            <a:ext cx="3528779" cy="2382259"/>
          </a:xfrm>
          <a:prstGeom prst="rect">
            <a:avLst/>
          </a:prstGeom>
          <a:ln w="952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 descr="A picture containing indoor, roof&#10;&#10;Description automatically generated">
            <a:extLst>
              <a:ext uri="{FF2B5EF4-FFF2-40B4-BE49-F238E27FC236}">
                <a16:creationId xmlns:a16="http://schemas.microsoft.com/office/drawing/2014/main" id="{5451FD56-1443-4916-9D80-B85A0E852A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8368" y="1666382"/>
            <a:ext cx="2634870" cy="3525235"/>
          </a:xfrm>
          <a:prstGeom prst="rect">
            <a:avLst/>
          </a:prstGeom>
          <a:ln w="63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9F7C91-264E-4113-9901-ED336425FC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343" y="1019107"/>
            <a:ext cx="3176346" cy="238225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1270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4434</TotalTime>
  <Words>1286</Words>
  <Application>Microsoft Office PowerPoint</Application>
  <PresentationFormat>Widescreen</PresentationFormat>
  <Paragraphs>204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Helvetica</vt:lpstr>
      <vt:lpstr>Office Theme</vt:lpstr>
      <vt:lpstr>OSAM-2: Plans and Progress for the First Demonstration of Structural Manufacturing in Space</vt:lpstr>
      <vt:lpstr>Background</vt:lpstr>
      <vt:lpstr>OSAM-2 Technology Development Plan</vt:lpstr>
      <vt:lpstr>OSAM-2 Development Timeline</vt:lpstr>
      <vt:lpstr>Mission Overview</vt:lpstr>
      <vt:lpstr>Spacecraft and Subsystems</vt:lpstr>
      <vt:lpstr>Concept of Operations Animation</vt:lpstr>
      <vt:lpstr>Concept of Operations Timeline</vt:lpstr>
      <vt:lpstr>Recent Accomplishments, 1 of 2</vt:lpstr>
      <vt:lpstr>Recent Accomplishments, 2 of 2</vt:lpstr>
      <vt:lpstr>Recent/Upcoming Accomplishments</vt:lpstr>
      <vt:lpstr>Technology Transition </vt:lpstr>
      <vt:lpstr>Infusion Potential</vt:lpstr>
      <vt:lpstr>Summary</vt:lpstr>
      <vt:lpstr>Acknowledgments</vt:lpstr>
      <vt:lpstr>PowerPoint Presentation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Archinaut Technology Development: Ground-Based Results for External In-Space Additive Manufacturing and Assembly</dc:title>
  <dc:creator>Huebner, Lawrence D. (MSFC-E5)</dc:creator>
  <cp:lastModifiedBy>Huebner, Lawrence D. (MSFC-E5)</cp:lastModifiedBy>
  <cp:revision>147</cp:revision>
  <dcterms:created xsi:type="dcterms:W3CDTF">2019-04-01T20:08:58Z</dcterms:created>
  <dcterms:modified xsi:type="dcterms:W3CDTF">2022-05-17T16:25:11Z</dcterms:modified>
</cp:coreProperties>
</file>