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6" r:id="rId2"/>
    <p:sldId id="260" r:id="rId3"/>
    <p:sldId id="257" r:id="rId4"/>
    <p:sldId id="265" r:id="rId5"/>
    <p:sldId id="259" r:id="rId6"/>
    <p:sldId id="299" r:id="rId7"/>
    <p:sldId id="297" r:id="rId8"/>
    <p:sldId id="286" r:id="rId9"/>
    <p:sldId id="300" r:id="rId10"/>
    <p:sldId id="301" r:id="rId11"/>
    <p:sldId id="302" r:id="rId12"/>
    <p:sldId id="303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BFE5FF"/>
    <a:srgbClr val="F2F7FA"/>
    <a:srgbClr val="DBE8EE"/>
    <a:srgbClr val="91B4C8"/>
    <a:srgbClr val="6AC0E1"/>
    <a:srgbClr val="52B3D9"/>
    <a:srgbClr val="68BAE1"/>
    <a:srgbClr val="6DB8E3"/>
    <a:srgbClr val="AAE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5975DD-01CC-414B-9BE5-A69FC0D97E54}" v="311" dt="2022-05-17T00:13:53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9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82" d="100"/>
          <a:sy n="182" d="100"/>
        </p:scale>
        <p:origin x="46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Wan (LARC-E303)" userId="70e1ab69-7b87-4305-a5bf-c6011938142d" providerId="ADAL" clId="{A55975DD-01CC-414B-9BE5-A69FC0D97E54}"/>
    <pc:docChg chg="undo custSel addSld modSld">
      <pc:chgData name="Wu, Wan (LARC-E303)" userId="70e1ab69-7b87-4305-a5bf-c6011938142d" providerId="ADAL" clId="{A55975DD-01CC-414B-9BE5-A69FC0D97E54}" dt="2022-05-17T00:13:53.856" v="121" actId="207"/>
      <pc:docMkLst>
        <pc:docMk/>
      </pc:docMkLst>
      <pc:sldChg chg="addSp modSp add mod setBg">
        <pc:chgData name="Wu, Wan (LARC-E303)" userId="70e1ab69-7b87-4305-a5bf-c6011938142d" providerId="ADAL" clId="{A55975DD-01CC-414B-9BE5-A69FC0D97E54}" dt="2022-05-17T00:13:07.558" v="118" actId="1035"/>
        <pc:sldMkLst>
          <pc:docMk/>
          <pc:sldMk cId="799361848" sldId="286"/>
        </pc:sldMkLst>
        <pc:spChg chg="add mod">
          <ac:chgData name="Wu, Wan (LARC-E303)" userId="70e1ab69-7b87-4305-a5bf-c6011938142d" providerId="ADAL" clId="{A55975DD-01CC-414B-9BE5-A69FC0D97E54}" dt="2022-05-17T00:07:48.278" v="62" actId="21"/>
          <ac:spMkLst>
            <pc:docMk/>
            <pc:sldMk cId="799361848" sldId="286"/>
            <ac:spMk id="8" creationId="{F34548CE-38A4-DA52-F6BF-877DC0E7FF1A}"/>
          </ac:spMkLst>
        </pc:spChg>
        <pc:spChg chg="mod">
          <ac:chgData name="Wu, Wan (LARC-E303)" userId="70e1ab69-7b87-4305-a5bf-c6011938142d" providerId="ADAL" clId="{A55975DD-01CC-414B-9BE5-A69FC0D97E54}" dt="2022-05-17T00:13:07.558" v="118" actId="1035"/>
          <ac:spMkLst>
            <pc:docMk/>
            <pc:sldMk cId="799361848" sldId="286"/>
            <ac:spMk id="30721" creationId="{00C612DD-E4A7-EB48-8CC3-A5121807DDC4}"/>
          </ac:spMkLst>
        </pc:spChg>
        <pc:spChg chg="mod">
          <ac:chgData name="Wu, Wan (LARC-E303)" userId="70e1ab69-7b87-4305-a5bf-c6011938142d" providerId="ADAL" clId="{A55975DD-01CC-414B-9BE5-A69FC0D97E54}" dt="2022-05-17T00:11:59.196" v="110" actId="207"/>
          <ac:spMkLst>
            <pc:docMk/>
            <pc:sldMk cId="799361848" sldId="286"/>
            <ac:spMk id="30724" creationId="{59D32BC6-377E-194E-B019-4C4D3856E8D9}"/>
          </ac:spMkLst>
        </pc:spChg>
        <pc:graphicFrameChg chg="mod modGraphic">
          <ac:chgData name="Wu, Wan (LARC-E303)" userId="70e1ab69-7b87-4305-a5bf-c6011938142d" providerId="ADAL" clId="{A55975DD-01CC-414B-9BE5-A69FC0D97E54}" dt="2022-05-17T00:09:38.344" v="86" actId="14734"/>
          <ac:graphicFrameMkLst>
            <pc:docMk/>
            <pc:sldMk cId="799361848" sldId="286"/>
            <ac:graphicFrameMk id="6" creationId="{AC62C245-7619-C641-9FF4-560D8A250029}"/>
          </ac:graphicFrameMkLst>
        </pc:graphicFrameChg>
        <pc:picChg chg="add mod">
          <ac:chgData name="Wu, Wan (LARC-E303)" userId="70e1ab69-7b87-4305-a5bf-c6011938142d" providerId="ADAL" clId="{A55975DD-01CC-414B-9BE5-A69FC0D97E54}" dt="2022-05-17T00:09:42.455" v="87" actId="1076"/>
          <ac:picMkLst>
            <pc:docMk/>
            <pc:sldMk cId="799361848" sldId="286"/>
            <ac:picMk id="9" creationId="{75113411-7408-A06A-78FA-21FE4CDCB259}"/>
          </ac:picMkLst>
        </pc:picChg>
        <pc:picChg chg="add mod">
          <ac:chgData name="Wu, Wan (LARC-E303)" userId="70e1ab69-7b87-4305-a5bf-c6011938142d" providerId="ADAL" clId="{A55975DD-01CC-414B-9BE5-A69FC0D97E54}" dt="2022-05-17T00:09:22.389" v="83" actId="1076"/>
          <ac:picMkLst>
            <pc:docMk/>
            <pc:sldMk cId="799361848" sldId="286"/>
            <ac:picMk id="10" creationId="{31E9DCC4-B6B4-17D2-36C9-20E62B06E67E}"/>
          </ac:picMkLst>
        </pc:picChg>
      </pc:sldChg>
      <pc:sldChg chg="modSp mod">
        <pc:chgData name="Wu, Wan (LARC-E303)" userId="70e1ab69-7b87-4305-a5bf-c6011938142d" providerId="ADAL" clId="{A55975DD-01CC-414B-9BE5-A69FC0D97E54}" dt="2022-05-17T00:13:53.856" v="121" actId="207"/>
        <pc:sldMkLst>
          <pc:docMk/>
          <pc:sldMk cId="663735163" sldId="297"/>
        </pc:sldMkLst>
        <pc:spChg chg="mod">
          <ac:chgData name="Wu, Wan (LARC-E303)" userId="70e1ab69-7b87-4305-a5bf-c6011938142d" providerId="ADAL" clId="{A55975DD-01CC-414B-9BE5-A69FC0D97E54}" dt="2022-05-17T00:13:34.395" v="119" actId="207"/>
          <ac:spMkLst>
            <pc:docMk/>
            <pc:sldMk cId="663735163" sldId="297"/>
            <ac:spMk id="13" creationId="{0011BD54-0E24-024A-856E-B20D100A11DF}"/>
          </ac:spMkLst>
        </pc:spChg>
        <pc:spChg chg="mod">
          <ac:chgData name="Wu, Wan (LARC-E303)" userId="70e1ab69-7b87-4305-a5bf-c6011938142d" providerId="ADAL" clId="{A55975DD-01CC-414B-9BE5-A69FC0D97E54}" dt="2022-05-17T00:13:40.808" v="120" actId="207"/>
          <ac:spMkLst>
            <pc:docMk/>
            <pc:sldMk cId="663735163" sldId="297"/>
            <ac:spMk id="15" creationId="{E5E3C025-ACE9-0646-8EDE-5DA29E11C9CF}"/>
          </ac:spMkLst>
        </pc:spChg>
        <pc:spChg chg="mod">
          <ac:chgData name="Wu, Wan (LARC-E303)" userId="70e1ab69-7b87-4305-a5bf-c6011938142d" providerId="ADAL" clId="{A55975DD-01CC-414B-9BE5-A69FC0D97E54}" dt="2022-05-17T00:13:53.856" v="121" actId="207"/>
          <ac:spMkLst>
            <pc:docMk/>
            <pc:sldMk cId="663735163" sldId="297"/>
            <ac:spMk id="16" creationId="{BDE3FB9B-E581-2C4B-A865-DCCECFEB0BC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5/18/22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3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FFD6D-D315-4526-AC80-2BB0D17D0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048510-E575-EC4D-AC24-1F31E8291FA3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18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 userDrawn="1">
          <p15:clr>
            <a:srgbClr val="FBAE40"/>
          </p15:clr>
        </p15:guide>
        <p15:guide id="2" pos="2424" userDrawn="1">
          <p15:clr>
            <a:srgbClr val="FBAE40"/>
          </p15:clr>
        </p15:guide>
        <p15:guide id="3" pos="336" userDrawn="1">
          <p15:clr>
            <a:srgbClr val="FBAE40"/>
          </p15:clr>
        </p15:guide>
        <p15:guide id="4" orient="horz" pos="2040" userDrawn="1">
          <p15:clr>
            <a:srgbClr val="FBAE40"/>
          </p15:clr>
        </p15:guide>
        <p15:guide id="5" orient="horz" pos="26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C3778A4-7E51-F843-B442-9AB8F9B1B316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A1E046B-ED24-6E46-B6B7-E0B87B6DBC93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BF74303-5CC8-A742-91C1-5C845EA8F6D6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599AF67-EA06-934F-8B5B-BDD6DB237689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BA44-6269-1648-A641-A3055C375614}" type="datetime1">
              <a:rPr lang="en-US" smtClean="0"/>
              <a:t>5/18/22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90" y="228320"/>
            <a:ext cx="1046403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991" y="1448360"/>
            <a:ext cx="5359015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731" y="1448360"/>
            <a:ext cx="5360941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8660208-0838-984F-99AA-EB21D10B32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FE7A2-2BF0-9F43-B701-40477B48C1E6}" type="datetime1">
              <a:rPr lang="en-US" altLang="en-US"/>
              <a:pPr/>
              <a:t>5/18/22</a:t>
            </a:fld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656F79D-ECFC-EC46-A3B0-7F7FB583A35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0FB2B-7169-7145-B74F-D4EAEF705579}" type="slidenum">
              <a:rPr lang="en-US" altLang="en-US"/>
              <a:pPr/>
              <a:t>‹#›</a:t>
            </a:fld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23135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9B84-1F8D-9F43-BBFC-BE9D2B4AD1AD}" type="datetime1">
              <a:rPr lang="en-US" smtClean="0"/>
              <a:t>5/18/22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309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50E3B-566A-3944-93A1-7996F3231232}" type="datetime1">
              <a:rPr lang="en-US" smtClean="0"/>
              <a:t>5/18/22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14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41EF-59A9-EB44-B6A5-EA972A304A2A}" type="datetime1">
              <a:rPr lang="en-US" smtClean="0"/>
              <a:t>5/18/22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6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32FC62-3497-1C47-A6D4-744E2DE27B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62F0-D083-B845-B6E9-16FEFBF1BB1D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  <p15:guide id="2" pos="34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5F35-408D-3A4C-9A67-8EC08E9E6686}" type="datetime1">
              <a:rPr lang="en-US" smtClean="0"/>
              <a:t>5/18/22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90583E90-EA64-D543-87D6-FE6E377F3872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6505EF1-2689-1D4F-9A49-252FB9CB9F46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A710D8C-AA93-0340-8C1F-B1357FC4E338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3F3FBE9-9076-9443-A2FD-B1185C139A92}" type="datetime1">
              <a:rPr lang="en-US" smtClean="0"/>
              <a:t>5/18/22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60" r:id="rId3"/>
    <p:sldLayoutId id="2147483662" r:id="rId4"/>
    <p:sldLayoutId id="2147483663" r:id="rId5"/>
    <p:sldLayoutId id="2147483651" r:id="rId6"/>
    <p:sldLayoutId id="2147483666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B254E-A277-A14D-A5A7-826D96BB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7B6BAC4-5F87-6542-BEEE-CE4FF0892341}"/>
              </a:ext>
            </a:extLst>
          </p:cNvPr>
          <p:cNvGrpSpPr/>
          <p:nvPr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8F53E66E-30C4-7644-8F60-C9C6E832A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BDA67E5B-1895-B644-AC9A-EA1677FA2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A4CD01E-55FA-7E4C-A3E5-99EBE4487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1598E-8275-DA40-8A13-8505501B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Science Directorate at NASA's Langley Research Center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6C9698-7271-85EB-16CE-2C05503CF5FC}"/>
              </a:ext>
            </a:extLst>
          </p:cNvPr>
          <p:cNvSpPr txBox="1"/>
          <p:nvPr/>
        </p:nvSpPr>
        <p:spPr>
          <a:xfrm>
            <a:off x="516442" y="2966439"/>
            <a:ext cx="70273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cap="all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Single field-of-view sounding Atmospheric Products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E82BC-024F-394F-81FE-E6FAEB82C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6888" y="4564066"/>
            <a:ext cx="6372820" cy="1456809"/>
          </a:xfr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Wan Wu</a:t>
            </a:r>
            <a:r>
              <a:rPr lang="en-US" i="1" baseline="30000" dirty="0">
                <a:solidFill>
                  <a:schemeClr val="tx1"/>
                </a:solidFill>
              </a:rPr>
              <a:t>1</a:t>
            </a:r>
            <a:r>
              <a:rPr lang="en-US" i="1" dirty="0">
                <a:solidFill>
                  <a:schemeClr val="tx1"/>
                </a:solidFill>
              </a:rPr>
              <a:t>, Xu Liu</a:t>
            </a:r>
            <a:r>
              <a:rPr lang="en-US" i="1" baseline="30000" dirty="0">
                <a:solidFill>
                  <a:schemeClr val="tx1"/>
                </a:solidFill>
              </a:rPr>
              <a:t>1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Xiaozhen</a:t>
            </a:r>
            <a:r>
              <a:rPr lang="en-US" i="1" dirty="0">
                <a:solidFill>
                  <a:schemeClr val="tx1"/>
                </a:solidFill>
              </a:rPr>
              <a:t> Xiong</a:t>
            </a:r>
            <a:r>
              <a:rPr lang="en-US" i="1" baseline="30000" dirty="0">
                <a:solidFill>
                  <a:schemeClr val="tx1"/>
                </a:solidFill>
              </a:rPr>
              <a:t>1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Qiguang</a:t>
            </a:r>
            <a:r>
              <a:rPr lang="en-US" i="1" dirty="0">
                <a:solidFill>
                  <a:schemeClr val="tx1"/>
                </a:solidFill>
              </a:rPr>
              <a:t> Yang</a:t>
            </a:r>
            <a:r>
              <a:rPr lang="en-US" i="1" baseline="30000" dirty="0">
                <a:solidFill>
                  <a:schemeClr val="tx1"/>
                </a:solidFill>
              </a:rPr>
              <a:t>2</a:t>
            </a:r>
            <a:r>
              <a:rPr lang="en-US" i="1" dirty="0">
                <a:solidFill>
                  <a:schemeClr val="tx1"/>
                </a:solidFill>
              </a:rPr>
              <a:t>, Allen M. Larar</a:t>
            </a:r>
            <a:r>
              <a:rPr lang="en-US" i="1" baseline="30000" dirty="0">
                <a:solidFill>
                  <a:schemeClr val="tx1"/>
                </a:solidFill>
              </a:rPr>
              <a:t>1</a:t>
            </a:r>
            <a:r>
              <a:rPr lang="en-US" i="1" dirty="0">
                <a:solidFill>
                  <a:schemeClr val="tx1"/>
                </a:solidFill>
              </a:rPr>
              <a:t>, Daniel K. Zhou</a:t>
            </a:r>
            <a:r>
              <a:rPr lang="en-US" i="1" baseline="300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i="1" baseline="30000" dirty="0">
                <a:solidFill>
                  <a:schemeClr val="tx1"/>
                </a:solidFill>
              </a:rPr>
              <a:t>1 </a:t>
            </a:r>
            <a:r>
              <a:rPr lang="en-US" dirty="0">
                <a:solidFill>
                  <a:schemeClr val="tx1"/>
                </a:solidFill>
              </a:rPr>
              <a:t>NASA Langley Research Center, Hampton, VA</a:t>
            </a:r>
          </a:p>
          <a:p>
            <a:r>
              <a:rPr lang="en-US" i="1" baseline="30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Science Systems and Applications, Inc. Hampton, VA</a:t>
            </a:r>
          </a:p>
        </p:txBody>
      </p:sp>
    </p:spTree>
    <p:extLst>
      <p:ext uri="{BB962C8B-B14F-4D97-AF65-F5344CB8AC3E}">
        <p14:creationId xmlns:p14="http://schemas.microsoft.com/office/powerpoint/2010/main" val="31547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FBEDB-63E3-508C-052A-563B6A25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05050-0369-7F50-6D96-1AFD42287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DDA8139E-B5FF-4A7C-EA88-F801B489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5070" r="6970" b="4997"/>
          <a:stretch>
            <a:fillRect/>
          </a:stretch>
        </p:blipFill>
        <p:spPr bwMode="auto">
          <a:xfrm>
            <a:off x="410817" y="1733517"/>
            <a:ext cx="5234609" cy="406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4">
            <a:extLst>
              <a:ext uri="{FF2B5EF4-FFF2-40B4-BE49-F238E27FC236}">
                <a16:creationId xmlns:a16="http://schemas.microsoft.com/office/drawing/2014/main" id="{FABAF67B-8B5F-632D-CF28-BAF9FBE1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5635" r="4890" b="5283"/>
          <a:stretch>
            <a:fillRect/>
          </a:stretch>
        </p:blipFill>
        <p:spPr bwMode="auto">
          <a:xfrm>
            <a:off x="5645426" y="1733517"/>
            <a:ext cx="5424880" cy="404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1270DF-D113-1208-E521-3185516C9242}"/>
              </a:ext>
            </a:extLst>
          </p:cNvPr>
          <p:cNvSpPr txBox="1"/>
          <p:nvPr/>
        </p:nvSpPr>
        <p:spPr>
          <a:xfrm>
            <a:off x="1595500" y="525688"/>
            <a:ext cx="99783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/>
              <a:t>SiFSAP</a:t>
            </a:r>
            <a:r>
              <a:rPr lang="en-US" sz="3600" dirty="0"/>
              <a:t> Cloud Optical Depth and Top Pressure</a:t>
            </a:r>
          </a:p>
        </p:txBody>
      </p:sp>
    </p:spTree>
    <p:extLst>
      <p:ext uri="{BB962C8B-B14F-4D97-AF65-F5344CB8AC3E}">
        <p14:creationId xmlns:p14="http://schemas.microsoft.com/office/powerpoint/2010/main" val="22874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07FA0-FFD1-2185-F273-1075FBC0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348" y="220088"/>
            <a:ext cx="3107140" cy="646331"/>
          </a:xfrm>
        </p:spPr>
        <p:txBody>
          <a:bodyPr/>
          <a:lstStyle/>
          <a:p>
            <a:r>
              <a:rPr lang="en-US" dirty="0"/>
              <a:t>Trace Gases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5A978-B248-4657-A4FB-64D25CE6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D4E4C-D91B-0983-662B-0F79F0F0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11</a:t>
            </a:fld>
            <a:endParaRPr lang="en-US"/>
          </a:p>
        </p:txBody>
      </p:sp>
      <p:pic>
        <p:nvPicPr>
          <p:cNvPr id="7170" name="Picture 9">
            <a:extLst>
              <a:ext uri="{FF2B5EF4-FFF2-40B4-BE49-F238E27FC236}">
                <a16:creationId xmlns:a16="http://schemas.microsoft.com/office/drawing/2014/main" id="{847EAE52-E7C1-623F-96AA-4479D83BC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 t="5560" r="12663" b="9807"/>
          <a:stretch>
            <a:fillRect/>
          </a:stretch>
        </p:blipFill>
        <p:spPr bwMode="auto">
          <a:xfrm>
            <a:off x="36443" y="1247136"/>
            <a:ext cx="2806700" cy="24137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69" name="Picture 10">
            <a:extLst>
              <a:ext uri="{FF2B5EF4-FFF2-40B4-BE49-F238E27FC236}">
                <a16:creationId xmlns:a16="http://schemas.microsoft.com/office/drawing/2014/main" id="{87C580C2-DB79-A6CE-E263-1A0DB9B9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9" t="6409" r="10399" b="8958"/>
          <a:stretch>
            <a:fillRect/>
          </a:stretch>
        </p:blipFill>
        <p:spPr bwMode="auto">
          <a:xfrm>
            <a:off x="2843142" y="1264357"/>
            <a:ext cx="2806700" cy="237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9C747F3-EC53-9904-D24C-288995D10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4" name="Picture 27">
            <a:extLst>
              <a:ext uri="{FF2B5EF4-FFF2-40B4-BE49-F238E27FC236}">
                <a16:creationId xmlns:a16="http://schemas.microsoft.com/office/drawing/2014/main" id="{DE454B6C-9099-AD2F-03FD-DEA81601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369" r="4047" b="5205"/>
          <a:stretch>
            <a:fillRect/>
          </a:stretch>
        </p:blipFill>
        <p:spPr bwMode="auto">
          <a:xfrm>
            <a:off x="5767459" y="1165555"/>
            <a:ext cx="3336455" cy="25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39">
            <a:extLst>
              <a:ext uri="{FF2B5EF4-FFF2-40B4-BE49-F238E27FC236}">
                <a16:creationId xmlns:a16="http://schemas.microsoft.com/office/drawing/2014/main" id="{11879724-A1D8-A4E4-6786-E183CAE9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2043" r="4446" b="4503"/>
          <a:stretch>
            <a:fillRect/>
          </a:stretch>
        </p:blipFill>
        <p:spPr bwMode="auto">
          <a:xfrm>
            <a:off x="9103914" y="1247135"/>
            <a:ext cx="3099734" cy="241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40">
            <a:extLst>
              <a:ext uri="{FF2B5EF4-FFF2-40B4-BE49-F238E27FC236}">
                <a16:creationId xmlns:a16="http://schemas.microsoft.com/office/drawing/2014/main" id="{302DA742-1A9B-094B-985A-3CB76C59A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2228" r="4318" b="4535"/>
          <a:stretch>
            <a:fillRect/>
          </a:stretch>
        </p:blipFill>
        <p:spPr bwMode="auto">
          <a:xfrm>
            <a:off x="-14084" y="4168830"/>
            <a:ext cx="2907754" cy="22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41">
            <a:extLst>
              <a:ext uri="{FF2B5EF4-FFF2-40B4-BE49-F238E27FC236}">
                <a16:creationId xmlns:a16="http://schemas.microsoft.com/office/drawing/2014/main" id="{5CABFBA1-F5E4-B07F-6A9C-1E394E99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907" r="4318" b="4517"/>
          <a:stretch>
            <a:fillRect/>
          </a:stretch>
        </p:blipFill>
        <p:spPr bwMode="auto">
          <a:xfrm>
            <a:off x="2893670" y="4149893"/>
            <a:ext cx="2907753" cy="22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EEAA62E5-1449-7E57-910A-8CD3172A5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38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82" name="Picture 42">
            <a:extLst>
              <a:ext uri="{FF2B5EF4-FFF2-40B4-BE49-F238E27FC236}">
                <a16:creationId xmlns:a16="http://schemas.microsoft.com/office/drawing/2014/main" id="{0757584E-AE34-70B5-BFC9-8B6A384B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t="1912" r="4585" b="5070"/>
          <a:stretch>
            <a:fillRect/>
          </a:stretch>
        </p:blipFill>
        <p:spPr bwMode="auto">
          <a:xfrm>
            <a:off x="5801423" y="3844758"/>
            <a:ext cx="3336455" cy="261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43">
            <a:extLst>
              <a:ext uri="{FF2B5EF4-FFF2-40B4-BE49-F238E27FC236}">
                <a16:creationId xmlns:a16="http://schemas.microsoft.com/office/drawing/2014/main" id="{265D7DAF-5CEE-5100-1B44-1FE77DD85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1620" r="4297" b="4324"/>
          <a:stretch>
            <a:fillRect/>
          </a:stretch>
        </p:blipFill>
        <p:spPr bwMode="auto">
          <a:xfrm>
            <a:off x="9009558" y="3844758"/>
            <a:ext cx="3194090" cy="25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54855F3A-C194-12BB-2AC5-361471864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2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08A23B-D6C8-09C1-D44F-31E1DB098805}"/>
              </a:ext>
            </a:extLst>
          </p:cNvPr>
          <p:cNvSpPr txBox="1"/>
          <p:nvPr/>
        </p:nvSpPr>
        <p:spPr>
          <a:xfrm>
            <a:off x="248478" y="3763614"/>
            <a:ext cx="212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SNPP/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SiFSAP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39E26A-1D55-8057-27CC-B489F2A61195}"/>
              </a:ext>
            </a:extLst>
          </p:cNvPr>
          <p:cNvSpPr txBox="1"/>
          <p:nvPr/>
        </p:nvSpPr>
        <p:spPr>
          <a:xfrm>
            <a:off x="6373856" y="925185"/>
            <a:ext cx="212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SNPP/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SiFSAP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B966C-5CED-C996-D14D-9F440BBC4AD4}"/>
              </a:ext>
            </a:extLst>
          </p:cNvPr>
          <p:cNvSpPr txBox="1"/>
          <p:nvPr/>
        </p:nvSpPr>
        <p:spPr>
          <a:xfrm>
            <a:off x="6408586" y="3691444"/>
            <a:ext cx="212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SNPP/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SiFSAP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254C64-03A7-5BB0-4FCD-698006C75423}"/>
              </a:ext>
            </a:extLst>
          </p:cNvPr>
          <p:cNvSpPr txBox="1"/>
          <p:nvPr/>
        </p:nvSpPr>
        <p:spPr>
          <a:xfrm>
            <a:off x="248478" y="856859"/>
            <a:ext cx="2123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SNPP/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SiFSAP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F74285-EBD5-7BBB-443E-4D0B124CA0D3}"/>
              </a:ext>
            </a:extLst>
          </p:cNvPr>
          <p:cNvSpPr txBox="1"/>
          <p:nvPr/>
        </p:nvSpPr>
        <p:spPr>
          <a:xfrm>
            <a:off x="3404436" y="3723809"/>
            <a:ext cx="146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CAM-chem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F6E039-5B60-2266-392D-858C889ED983}"/>
              </a:ext>
            </a:extLst>
          </p:cNvPr>
          <p:cNvSpPr txBox="1"/>
          <p:nvPr/>
        </p:nvSpPr>
        <p:spPr>
          <a:xfrm>
            <a:off x="3332077" y="814132"/>
            <a:ext cx="146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CAM-chem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174AA2-F1C6-E74F-14A3-5AD80C9E64D7}"/>
              </a:ext>
            </a:extLst>
          </p:cNvPr>
          <p:cNvSpPr txBox="1"/>
          <p:nvPr/>
        </p:nvSpPr>
        <p:spPr>
          <a:xfrm>
            <a:off x="9982921" y="918408"/>
            <a:ext cx="146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CAM-chem 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E27E5D-088E-2B47-8A35-7A63E528180A}"/>
              </a:ext>
            </a:extLst>
          </p:cNvPr>
          <p:cNvSpPr txBox="1"/>
          <p:nvPr/>
        </p:nvSpPr>
        <p:spPr>
          <a:xfrm>
            <a:off x="10077020" y="3627098"/>
            <a:ext cx="146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CAM-chem </a:t>
            </a:r>
            <a:endParaRPr lang="en-US" dirty="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D4DB78E3-A73F-D8D2-7CA5-D1F760577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468916"/>
              </p:ext>
            </p:extLst>
          </p:nvPr>
        </p:nvGraphicFramePr>
        <p:xfrm>
          <a:off x="8661220" y="200806"/>
          <a:ext cx="1158642" cy="780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451">
                  <a:extLst>
                    <a:ext uri="{9D8B030D-6E8A-4147-A177-3AD203B41FA5}">
                      <a16:colId xmlns:a16="http://schemas.microsoft.com/office/drawing/2014/main" val="3225062506"/>
                    </a:ext>
                  </a:extLst>
                </a:gridCol>
                <a:gridCol w="594191">
                  <a:extLst>
                    <a:ext uri="{9D8B030D-6E8A-4147-A177-3AD203B41FA5}">
                      <a16:colId xmlns:a16="http://schemas.microsoft.com/office/drawing/2014/main" val="1161364960"/>
                    </a:ext>
                  </a:extLst>
                </a:gridCol>
              </a:tblGrid>
              <a:tr h="390427"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007501"/>
                  </a:ext>
                </a:extLst>
              </a:tr>
              <a:tr h="390427">
                <a:tc>
                  <a:txBody>
                    <a:bodyPr/>
                    <a:lstStyle/>
                    <a:p>
                      <a:r>
                        <a:rPr lang="en-US" dirty="0"/>
                        <a:t>CH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98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2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8B44-7547-C475-4B21-DF88A4BA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03" y="136525"/>
            <a:ext cx="7303394" cy="1089529"/>
          </a:xfrm>
        </p:spPr>
        <p:txBody>
          <a:bodyPr/>
          <a:lstStyle/>
          <a:p>
            <a:r>
              <a:rPr lang="en-US" sz="3600" dirty="0"/>
              <a:t>Current Status and Path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1E09E-A34F-9410-3E1E-5F4FE25A9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815" y="1555804"/>
            <a:ext cx="7756282" cy="3554819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 err="1"/>
              <a:t>SiFSAP</a:t>
            </a:r>
            <a:r>
              <a:rPr lang="en-US" sz="2000" dirty="0"/>
              <a:t> to be released to general public at </a:t>
            </a:r>
            <a:r>
              <a:rPr lang="en-US" sz="2000" b="1" dirty="0"/>
              <a:t>NASA's</a:t>
            </a:r>
            <a:r>
              <a:rPr lang="en-US" sz="2000" dirty="0"/>
              <a:t> Goddard Earth Sciences Data and Information Services Center (</a:t>
            </a:r>
            <a:r>
              <a:rPr lang="en-US" sz="2000" b="1" dirty="0"/>
              <a:t>GES DISC</a:t>
            </a:r>
            <a:r>
              <a:rPr lang="en-US" sz="2000" dirty="0"/>
              <a:t>) 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err="1"/>
              <a:t>SiFSAP</a:t>
            </a:r>
            <a:r>
              <a:rPr lang="en-US" sz="2000" dirty="0"/>
              <a:t> team has provided support for various studies funded by NASA Research opportunities in Space and Earth Sciences (ROSES) proposals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A derivative product – </a:t>
            </a:r>
            <a:r>
              <a:rPr lang="en-US" sz="2000" b="1" dirty="0"/>
              <a:t>Cli</a:t>
            </a:r>
            <a:r>
              <a:rPr lang="en-US" sz="2000" dirty="0"/>
              <a:t>mate </a:t>
            </a:r>
            <a:r>
              <a:rPr lang="en-US" sz="2000" b="1" dirty="0"/>
              <a:t>Fi</a:t>
            </a:r>
            <a:r>
              <a:rPr lang="en-US" sz="2000" dirty="0"/>
              <a:t>ngerprinting </a:t>
            </a:r>
            <a:r>
              <a:rPr lang="en-US" sz="2000" b="1" dirty="0"/>
              <a:t>S</a:t>
            </a:r>
            <a:r>
              <a:rPr lang="en-US" sz="2000" dirty="0"/>
              <a:t>ounder </a:t>
            </a:r>
            <a:r>
              <a:rPr lang="en-US" sz="2000" b="1" dirty="0"/>
              <a:t>P</a:t>
            </a:r>
            <a:r>
              <a:rPr lang="en-US" sz="2000" dirty="0"/>
              <a:t>roducts  (</a:t>
            </a:r>
            <a:r>
              <a:rPr lang="en-US" sz="2000" dirty="0" err="1"/>
              <a:t>ClimFiSP</a:t>
            </a:r>
            <a:r>
              <a:rPr lang="en-US" sz="2000" dirty="0"/>
              <a:t>) has been developed to support climate studies that use space-time averaged properties.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Many other environment monitoring applications to be explored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C653A-67BB-FBEB-1FCD-3872F93D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937F7-B2E1-B8A8-C75D-B2914581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3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6DCC4-9CAE-D447-AB54-5F429370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823C-A085-BA4B-AACC-E38B0A32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DEC50-2B7D-C04A-A6F7-27CFE141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91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4B62D7-7F67-570D-D927-4903B572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23" y="370689"/>
            <a:ext cx="10515595" cy="61166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dirty="0"/>
              <a:t>Role of Hyper-spectral IR Sounders</a:t>
            </a:r>
          </a:p>
        </p:txBody>
      </p:sp>
      <p:pic>
        <p:nvPicPr>
          <p:cNvPr id="16" name="Picture 2" descr="NOAA GDS | EUMETSAT">
            <a:extLst>
              <a:ext uri="{FF2B5EF4-FFF2-40B4-BE49-F238E27FC236}">
                <a16:creationId xmlns:a16="http://schemas.microsoft.com/office/drawing/2014/main" id="{E71B0B63-587A-9EFC-B73D-87E2B4C8F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r="-3" b="-3"/>
          <a:stretch/>
        </p:blipFill>
        <p:spPr bwMode="auto">
          <a:xfrm>
            <a:off x="91439" y="1092319"/>
            <a:ext cx="2251332" cy="19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iRS - Microwave Integrated Retrieval System - Instrument Descriptions - SNPP  ATMS">
            <a:extLst>
              <a:ext uri="{FF2B5EF4-FFF2-40B4-BE49-F238E27FC236}">
                <a16:creationId xmlns:a16="http://schemas.microsoft.com/office/drawing/2014/main" id="{8D1D0166-1637-8332-B522-9F3501BE5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-7" b="-7"/>
          <a:stretch/>
        </p:blipFill>
        <p:spPr bwMode="auto">
          <a:xfrm>
            <a:off x="2081243" y="1070795"/>
            <a:ext cx="2240395" cy="22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ASI | EUMETSAT">
            <a:extLst>
              <a:ext uri="{FF2B5EF4-FFF2-40B4-BE49-F238E27FC236}">
                <a16:creationId xmlns:a16="http://schemas.microsoft.com/office/drawing/2014/main" id="{B2F65A28-1006-1E69-AEEA-B8F32C911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6" r="1" b="4148"/>
          <a:stretch/>
        </p:blipFill>
        <p:spPr bwMode="auto">
          <a:xfrm>
            <a:off x="4302057" y="1111943"/>
            <a:ext cx="2836873" cy="184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verview | Mission – AIRS">
            <a:extLst>
              <a:ext uri="{FF2B5EF4-FFF2-40B4-BE49-F238E27FC236}">
                <a16:creationId xmlns:a16="http://schemas.microsoft.com/office/drawing/2014/main" id="{87FAA8A4-CA20-549C-414F-D0F48026E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r="36071" b="-2"/>
          <a:stretch/>
        </p:blipFill>
        <p:spPr bwMode="auto">
          <a:xfrm>
            <a:off x="9581382" y="1063556"/>
            <a:ext cx="2344912" cy="23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vanced Microwave Sounding Unit-A (AMSU-A) | EUMETSAT">
            <a:extLst>
              <a:ext uri="{FF2B5EF4-FFF2-40B4-BE49-F238E27FC236}">
                <a16:creationId xmlns:a16="http://schemas.microsoft.com/office/drawing/2014/main" id="{B8DB2CF6-EACF-E918-8757-9D37526A6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9" r="11138" b="-1"/>
          <a:stretch/>
        </p:blipFill>
        <p:spPr bwMode="auto">
          <a:xfrm>
            <a:off x="7234490" y="1092319"/>
            <a:ext cx="2251332" cy="188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632852-3E65-4A6D-1772-BD92F8D03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42" y="3332703"/>
            <a:ext cx="11676352" cy="2887122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Have a wide range of applications including NWP, environmental monitoring and climate studies.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Have thousands of measurement channels which help to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Improve the vertical resolution of temperature and moisture sounding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Capture the fine spectral signature of atmospheric compositions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Resolve climate signal in the spectral domain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sz="2000" dirty="0">
                <a:solidFill>
                  <a:srgbClr val="0432FF"/>
                </a:solidFill>
              </a:rPr>
              <a:t>Require algorithms to process hyper-spectral data efficiently (weather applications) and accurately (climate applications).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E1C276-47CF-BE4F-AD24-3AF95942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The Science Directorate at NASA's Langley Research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E8C51FE-49D9-314D-9957-ABBF7DDE8782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46F6F1-E682-0C49-AAE7-7D5D3251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E3533-C0BD-2D4C-8B2E-7ADB118C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90EA1E-6B18-942D-83B5-396CF606D1BE}"/>
              </a:ext>
            </a:extLst>
          </p:cNvPr>
          <p:cNvSpPr txBox="1"/>
          <p:nvPr/>
        </p:nvSpPr>
        <p:spPr>
          <a:xfrm>
            <a:off x="2788921" y="337930"/>
            <a:ext cx="8621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Existing IR sounder Operational Algorithms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39C97-2D4E-DA77-BEE1-1A01F8A98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025" y="1238420"/>
            <a:ext cx="7909493" cy="9961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analysis/training-based algorithms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UW dual-regression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Neural Network based algorithm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C2D5B1-99CB-B686-0457-77D156A90EE5}"/>
              </a:ext>
            </a:extLst>
          </p:cNvPr>
          <p:cNvSpPr txBox="1"/>
          <p:nvPr/>
        </p:nvSpPr>
        <p:spPr>
          <a:xfrm>
            <a:off x="4189026" y="2475169"/>
            <a:ext cx="7909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algorithms based on the “cloud-clearing” scheme.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AIRS version 5, 6, 7 (CHART)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NUCAPS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Neural Network based algorithm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ACE946-10D6-0BB9-11CC-BDF14858D855}"/>
              </a:ext>
            </a:extLst>
          </p:cNvPr>
          <p:cNvSpPr txBox="1"/>
          <p:nvPr/>
        </p:nvSpPr>
        <p:spPr>
          <a:xfrm>
            <a:off x="3776249" y="3840115"/>
            <a:ext cx="8322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Hybrid algorithms that perform physical retrieval for clear sky cases and used regression method for cloudy sky retrievals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IASI PPF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AC8A7D-9CB2-8063-06D3-04E8D99E4CB1}"/>
              </a:ext>
            </a:extLst>
          </p:cNvPr>
          <p:cNvSpPr txBox="1"/>
          <p:nvPr/>
        </p:nvSpPr>
        <p:spPr>
          <a:xfrm>
            <a:off x="3232650" y="4945011"/>
            <a:ext cx="88658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solidFill>
                  <a:srgbClr val="0432FF"/>
                </a:solidFill>
              </a:rPr>
              <a:t> “Cloud-clearing” requires the use of multiple FOVs to eliminate the cloud effect, limiting  the information retrieval at the native spatial resolution of the instrument.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solidFill>
                  <a:srgbClr val="0432FF"/>
                </a:solidFill>
              </a:rPr>
              <a:t>Both statistical and “cloud-clearing” algorithms do not establish direct radiative transfer relationship between retrieved geophysical properties and TOA spectral radiances.</a:t>
            </a:r>
          </a:p>
        </p:txBody>
      </p:sp>
    </p:spTree>
    <p:extLst>
      <p:ext uri="{BB962C8B-B14F-4D97-AF65-F5344CB8AC3E}">
        <p14:creationId xmlns:p14="http://schemas.microsoft.com/office/powerpoint/2010/main" val="21505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F17A6-D511-E84B-9F70-482031AC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2AE88A-FE21-FE4F-BBFA-13D57430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9D1F35-366A-BD2D-3509-08C3A638669E}"/>
              </a:ext>
            </a:extLst>
          </p:cNvPr>
          <p:cNvSpPr txBox="1"/>
          <p:nvPr/>
        </p:nvSpPr>
        <p:spPr>
          <a:xfrm>
            <a:off x="834390" y="254602"/>
            <a:ext cx="9978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Using a Single FOV Algorithm for Meteorological or Climate Study with a Small Horizontal Gradient Scale 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7EB590-A8A4-A43C-B61F-285B1C15D740}"/>
              </a:ext>
            </a:extLst>
          </p:cNvPr>
          <p:cNvGrpSpPr/>
          <p:nvPr/>
        </p:nvGrpSpPr>
        <p:grpSpPr>
          <a:xfrm>
            <a:off x="539431" y="2174081"/>
            <a:ext cx="10273348" cy="3070217"/>
            <a:chOff x="0" y="0"/>
            <a:chExt cx="6244350" cy="1642847"/>
          </a:xfrm>
        </p:grpSpPr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4CB07527-23B0-6D7D-09B7-D228E3D731E4}"/>
                </a:ext>
              </a:extLst>
            </p:cNvPr>
            <p:cNvSpPr txBox="1"/>
            <p:nvPr/>
          </p:nvSpPr>
          <p:spPr>
            <a:xfrm>
              <a:off x="0" y="1560503"/>
              <a:ext cx="6242685" cy="8234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just">
                <a:spcBef>
                  <a:spcPts val="600"/>
                </a:spcBef>
                <a:spcAft>
                  <a:spcPts val="600"/>
                </a:spcAft>
              </a:pPr>
              <a:endParaRPr lang="en-US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4A0D14-72C6-48AF-DF8F-F7D66C560305}"/>
                </a:ext>
              </a:extLst>
            </p:cNvPr>
            <p:cNvGrpSpPr/>
            <p:nvPr/>
          </p:nvGrpSpPr>
          <p:grpSpPr>
            <a:xfrm>
              <a:off x="5476" y="0"/>
              <a:ext cx="6238874" cy="1601470"/>
              <a:chOff x="0" y="0"/>
              <a:chExt cx="6239198" cy="160157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3766722-01C9-852A-D82E-79F661CC12F8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4186" y="0"/>
                <a:ext cx="2022475" cy="159575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B97AA34-6D12-ABBE-D8F4-C7ACBB4FF626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24"/>
                <a:ext cx="2022475" cy="159575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2E698EA-4694-65B3-7AC9-A9857B66A8BD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723" y="5824"/>
                <a:ext cx="2022475" cy="1595755"/>
              </a:xfrm>
              <a:prstGeom prst="rect">
                <a:avLst/>
              </a:prstGeom>
            </p:spPr>
          </p:pic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F0C1302-2BDA-237D-5B82-33D279FEA08E}"/>
              </a:ext>
            </a:extLst>
          </p:cNvPr>
          <p:cNvSpPr txBox="1"/>
          <p:nvPr/>
        </p:nvSpPr>
        <p:spPr>
          <a:xfrm>
            <a:off x="1471612" y="1528617"/>
            <a:ext cx="9043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Gravity wave detected by AIRS on Oct. 17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2010 near South Shetland Islands of Antarctic.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A8969-38A2-F43B-A306-E017586F9AF4}"/>
              </a:ext>
            </a:extLst>
          </p:cNvPr>
          <p:cNvSpPr txBox="1"/>
          <p:nvPr/>
        </p:nvSpPr>
        <p:spPr>
          <a:xfrm>
            <a:off x="764816" y="5353665"/>
            <a:ext cx="304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 signal in BT at 2356.4 cm</a:t>
            </a:r>
            <a:r>
              <a:rPr lang="en-US" baseline="30000" dirty="0"/>
              <a:t>-1</a:t>
            </a:r>
            <a:r>
              <a:rPr lang="en-US" dirty="0"/>
              <a:t>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96B70C-62CC-FCBC-EDB2-BACAEFA476A0}"/>
              </a:ext>
            </a:extLst>
          </p:cNvPr>
          <p:cNvSpPr txBox="1"/>
          <p:nvPr/>
        </p:nvSpPr>
        <p:spPr>
          <a:xfrm>
            <a:off x="4517014" y="5315881"/>
            <a:ext cx="2613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 signal in Temp. at 2.7 </a:t>
            </a:r>
            <a:r>
              <a:rPr lang="en-US" dirty="0" err="1"/>
              <a:t>hPa</a:t>
            </a:r>
            <a:r>
              <a:rPr lang="en-US" dirty="0"/>
              <a:t> retrieved from single FOV observations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EB1D93-6FDC-BF9D-1622-44F58999C425}"/>
              </a:ext>
            </a:extLst>
          </p:cNvPr>
          <p:cNvSpPr txBox="1"/>
          <p:nvPr/>
        </p:nvSpPr>
        <p:spPr>
          <a:xfrm>
            <a:off x="7721224" y="5252790"/>
            <a:ext cx="2613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GW signal in Temp. at 2.7 </a:t>
            </a:r>
            <a:r>
              <a:rPr lang="en-US" dirty="0" err="1"/>
              <a:t>hPa</a:t>
            </a:r>
            <a:r>
              <a:rPr lang="en-US" dirty="0"/>
              <a:t> retrieved using a cloud clearing scheme</a:t>
            </a:r>
          </a:p>
        </p:txBody>
      </p:sp>
    </p:spTree>
    <p:extLst>
      <p:ext uri="{BB962C8B-B14F-4D97-AF65-F5344CB8AC3E}">
        <p14:creationId xmlns:p14="http://schemas.microsoft.com/office/powerpoint/2010/main" val="402241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15C45-96D1-624A-85F2-16F078C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7349A-582D-B241-9EE6-8FF50654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9E6F8D-D648-7C80-BAA1-A610B91A7E0F}"/>
              </a:ext>
            </a:extLst>
          </p:cNvPr>
          <p:cNvSpPr txBox="1"/>
          <p:nvPr/>
        </p:nvSpPr>
        <p:spPr>
          <a:xfrm>
            <a:off x="77969" y="228600"/>
            <a:ext cx="1202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Climate Trend Study</a:t>
            </a:r>
          </a:p>
          <a:p>
            <a:pPr algn="ctr"/>
            <a:r>
              <a:rPr lang="en-US" sz="3600" dirty="0"/>
              <a:t>Requirement on Radiance Closure and Measurement Accuracy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FDAF14-F1F2-8ADC-2FD1-2D5FF24E9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3883"/>
          <a:stretch/>
        </p:blipFill>
        <p:spPr>
          <a:xfrm>
            <a:off x="5529772" y="1299458"/>
            <a:ext cx="6011681" cy="2037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09F5D0-A670-105F-5EF9-82EB5C3D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482" y="1308347"/>
            <a:ext cx="4639046" cy="4647114"/>
          </a:xfrm>
          <a:prstGeom prst="rect">
            <a:avLst/>
          </a:prstGeom>
        </p:spPr>
      </p:pic>
      <p:pic>
        <p:nvPicPr>
          <p:cNvPr id="2053" name="Picture 24" descr="MyBook:data2_3400:home:wnwu:Trend_analysis:trend_uncertainty_analysis:trend_uncertainty_cal@70mb_0.48_tau_5.6.jpg">
            <a:extLst>
              <a:ext uri="{FF2B5EF4-FFF2-40B4-BE49-F238E27FC236}">
                <a16:creationId xmlns:a16="http://schemas.microsoft.com/office/drawing/2014/main" id="{2A2E5CF8-4095-9FF3-824E-6568C3DF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45" y="3269270"/>
            <a:ext cx="3849827" cy="291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6">
            <a:extLst>
              <a:ext uri="{FF2B5EF4-FFF2-40B4-BE49-F238E27FC236}">
                <a16:creationId xmlns:a16="http://schemas.microsoft.com/office/drawing/2014/main" id="{152336E4-520B-2A0F-CFBD-3B70D8DB2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714" y="3269271"/>
            <a:ext cx="3885805" cy="291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F6F7F47A-E309-6C7C-3FE2-A2FFF9B3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AD5B495E-F281-39A6-1AB6-0873D2B14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3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15C45-96D1-624A-85F2-16F078C08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059" y="6367780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7349A-582D-B241-9EE6-8FF50654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1340" y="6301791"/>
            <a:ext cx="4114800" cy="365125"/>
          </a:xfrm>
        </p:spPr>
        <p:txBody>
          <a:bodyPr/>
          <a:lstStyle/>
          <a:p>
            <a:r>
              <a:rPr lang="en-US"/>
              <a:t>The Science Directorate at NASA's Langley Research Center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9E6F8D-D648-7C80-BAA1-A610B91A7E0F}"/>
              </a:ext>
            </a:extLst>
          </p:cNvPr>
          <p:cNvSpPr txBox="1"/>
          <p:nvPr/>
        </p:nvSpPr>
        <p:spPr>
          <a:xfrm>
            <a:off x="834390" y="147955"/>
            <a:ext cx="9978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Using a physical algorithm to account for cloud scattering and fit all-sky TOA radiances</a:t>
            </a:r>
          </a:p>
        </p:txBody>
      </p:sp>
      <p:pic>
        <p:nvPicPr>
          <p:cNvPr id="2050" name="Picture 10">
            <a:extLst>
              <a:ext uri="{FF2B5EF4-FFF2-40B4-BE49-F238E27FC236}">
                <a16:creationId xmlns:a16="http://schemas.microsoft.com/office/drawing/2014/main" id="{4D36E443-F644-94CC-633B-2DE817B6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93" y="3725403"/>
            <a:ext cx="4003647" cy="2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7">
            <a:extLst>
              <a:ext uri="{FF2B5EF4-FFF2-40B4-BE49-F238E27FC236}">
                <a16:creationId xmlns:a16="http://schemas.microsoft.com/office/drawing/2014/main" id="{562EC828-CE12-B75C-3213-01CE9CF8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65" y="3791038"/>
            <a:ext cx="3883803" cy="257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6E54107E-67BD-D9B3-A709-1361A7480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091" y="1642040"/>
            <a:ext cx="196337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Spectral fitting to individual measurements</a:t>
            </a:r>
          </a:p>
          <a:p>
            <a:endParaRPr lang="en-US" dirty="0"/>
          </a:p>
          <a:p>
            <a:r>
              <a:rPr lang="en-US" dirty="0"/>
              <a:t>IASI-</a:t>
            </a:r>
            <a:r>
              <a:rPr lang="en-US" dirty="0" err="1"/>
              <a:t>CrIS</a:t>
            </a:r>
            <a:r>
              <a:rPr lang="en-US" dirty="0"/>
              <a:t>-AIRS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70973-959F-06C9-170C-82D3495C44BC}"/>
              </a:ext>
            </a:extLst>
          </p:cNvPr>
          <p:cNvGrpSpPr/>
          <p:nvPr/>
        </p:nvGrpSpPr>
        <p:grpSpPr>
          <a:xfrm>
            <a:off x="0" y="1248651"/>
            <a:ext cx="9631330" cy="2576387"/>
            <a:chOff x="2841" y="2540"/>
            <a:chExt cx="6287470" cy="13728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45DCAB-1666-0165-F1D5-D1F098B39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" t="5529" r="7620" b="5517"/>
            <a:stretch/>
          </p:blipFill>
          <p:spPr bwMode="auto">
            <a:xfrm>
              <a:off x="2174709" y="2540"/>
              <a:ext cx="1943100" cy="13728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8695B4-A37F-33A7-45EF-F13909134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1" t="5281" r="7253"/>
            <a:stretch/>
          </p:blipFill>
          <p:spPr bwMode="auto">
            <a:xfrm>
              <a:off x="4346576" y="2540"/>
              <a:ext cx="1943735" cy="13671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32571B2A-F9E7-2C4E-BC0F-E365FA85F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2540"/>
              <a:ext cx="2002155" cy="1366520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 l="-5230" t="-6868" r="-8837" b="-3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AF0D971A-8691-1589-AC67-9A8996B6C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091" y="4413433"/>
            <a:ext cx="19633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Fitting to </a:t>
            </a:r>
            <a:r>
              <a:rPr lang="en-US" dirty="0" err="1"/>
              <a:t>CrIS</a:t>
            </a:r>
            <a:r>
              <a:rPr lang="en-US" dirty="0"/>
              <a:t> monthly spectral anomaly 2016-2017</a:t>
            </a:r>
          </a:p>
        </p:txBody>
      </p:sp>
    </p:spTree>
    <p:extLst>
      <p:ext uri="{BB962C8B-B14F-4D97-AF65-F5344CB8AC3E}">
        <p14:creationId xmlns:p14="http://schemas.microsoft.com/office/powerpoint/2010/main" val="12124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6E9E3F5-BDFC-0646-A73E-2E0C7167E633}"/>
              </a:ext>
            </a:extLst>
          </p:cNvPr>
          <p:cNvGrpSpPr/>
          <p:nvPr/>
        </p:nvGrpSpPr>
        <p:grpSpPr>
          <a:xfrm>
            <a:off x="5317005" y="16059"/>
            <a:ext cx="10114348" cy="6887714"/>
            <a:chOff x="6322521" y="-5787"/>
            <a:chExt cx="10114348" cy="6887714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011BD54-0E24-024A-856E-B20D100A1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2521" y="-5787"/>
              <a:ext cx="10114348" cy="6887714"/>
            </a:xfrm>
            <a:custGeom>
              <a:avLst/>
              <a:gdLst>
                <a:gd name="T0" fmla="*/ 3213 w 3215"/>
                <a:gd name="T1" fmla="*/ 2189 h 2189"/>
                <a:gd name="T2" fmla="*/ 660 w 3215"/>
                <a:gd name="T3" fmla="*/ 2188 h 2189"/>
                <a:gd name="T4" fmla="*/ 422 w 3215"/>
                <a:gd name="T5" fmla="*/ 303 h 2189"/>
                <a:gd name="T6" fmla="*/ 572 w 3215"/>
                <a:gd name="T7" fmla="*/ 0 h 2189"/>
                <a:gd name="T8" fmla="*/ 3215 w 3215"/>
                <a:gd name="T9" fmla="*/ 0 h 2189"/>
                <a:gd name="T10" fmla="*/ 3213 w 3215"/>
                <a:gd name="T11" fmla="*/ 2189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5" h="2189">
                  <a:moveTo>
                    <a:pt x="3213" y="2189"/>
                  </a:moveTo>
                  <a:cubicBezTo>
                    <a:pt x="3213" y="2189"/>
                    <a:pt x="661" y="2189"/>
                    <a:pt x="660" y="2188"/>
                  </a:cubicBezTo>
                  <a:cubicBezTo>
                    <a:pt x="0" y="1285"/>
                    <a:pt x="422" y="303"/>
                    <a:pt x="422" y="303"/>
                  </a:cubicBezTo>
                  <a:cubicBezTo>
                    <a:pt x="469" y="193"/>
                    <a:pt x="518" y="95"/>
                    <a:pt x="572" y="0"/>
                  </a:cubicBezTo>
                  <a:cubicBezTo>
                    <a:pt x="3215" y="0"/>
                    <a:pt x="3215" y="0"/>
                    <a:pt x="3215" y="0"/>
                  </a:cubicBezTo>
                  <a:lnTo>
                    <a:pt x="3213" y="218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07F6FF-F978-7249-BCAE-C4740B317374}"/>
                </a:ext>
              </a:extLst>
            </p:cNvPr>
            <p:cNvGrpSpPr/>
            <p:nvPr/>
          </p:nvGrpSpPr>
          <p:grpSpPr>
            <a:xfrm>
              <a:off x="6324388" y="0"/>
              <a:ext cx="5543715" cy="6881927"/>
              <a:chOff x="5313074" y="0"/>
              <a:chExt cx="4057650" cy="5037137"/>
            </a:xfrm>
            <a:solidFill>
              <a:srgbClr val="265A74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5E3C025-ACE9-0646-8EDE-5DA29E11C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3924" y="0"/>
                <a:ext cx="2336800" cy="4506913"/>
              </a:xfrm>
              <a:custGeom>
                <a:avLst/>
                <a:gdLst>
                  <a:gd name="T0" fmla="*/ 374 w 1015"/>
                  <a:gd name="T1" fmla="*/ 0 h 1960"/>
                  <a:gd name="T2" fmla="*/ 568 w 1015"/>
                  <a:gd name="T3" fmla="*/ 1960 h 1960"/>
                  <a:gd name="T4" fmla="*/ 1015 w 1015"/>
                  <a:gd name="T5" fmla="*/ 3 h 1960"/>
                  <a:gd name="T6" fmla="*/ 374 w 1015"/>
                  <a:gd name="T7" fmla="*/ 0 h 1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1960">
                    <a:moveTo>
                      <a:pt x="374" y="0"/>
                    </a:moveTo>
                    <a:cubicBezTo>
                      <a:pt x="155" y="468"/>
                      <a:pt x="47" y="1154"/>
                      <a:pt x="568" y="1960"/>
                    </a:cubicBezTo>
                    <a:cubicBezTo>
                      <a:pt x="568" y="1960"/>
                      <a:pt x="0" y="917"/>
                      <a:pt x="1015" y="3"/>
                    </a:cubicBez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DE3FB9B-E581-2C4B-A865-DCCECFEB0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074" y="4762"/>
                <a:ext cx="3454400" cy="5032375"/>
              </a:xfrm>
              <a:custGeom>
                <a:avLst/>
                <a:gdLst>
                  <a:gd name="T0" fmla="*/ 1501 w 1501"/>
                  <a:gd name="T1" fmla="*/ 2188 h 2189"/>
                  <a:gd name="T2" fmla="*/ 1261 w 1501"/>
                  <a:gd name="T3" fmla="*/ 1927 h 2189"/>
                  <a:gd name="T4" fmla="*/ 1028 w 1501"/>
                  <a:gd name="T5" fmla="*/ 0 h 2189"/>
                  <a:gd name="T6" fmla="*/ 572 w 1501"/>
                  <a:gd name="T7" fmla="*/ 0 h 2189"/>
                  <a:gd name="T8" fmla="*/ 422 w 1501"/>
                  <a:gd name="T9" fmla="*/ 303 h 2189"/>
                  <a:gd name="T10" fmla="*/ 660 w 1501"/>
                  <a:gd name="T11" fmla="*/ 2188 h 2189"/>
                  <a:gd name="T12" fmla="*/ 1501 w 1501"/>
                  <a:gd name="T13" fmla="*/ 2188 h 2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1" h="2189">
                    <a:moveTo>
                      <a:pt x="1501" y="2188"/>
                    </a:moveTo>
                    <a:cubicBezTo>
                      <a:pt x="1421" y="2112"/>
                      <a:pt x="1341" y="2025"/>
                      <a:pt x="1261" y="1927"/>
                    </a:cubicBezTo>
                    <a:cubicBezTo>
                      <a:pt x="1261" y="1927"/>
                      <a:pt x="603" y="1075"/>
                      <a:pt x="1028" y="0"/>
                    </a:cubicBezTo>
                    <a:cubicBezTo>
                      <a:pt x="572" y="0"/>
                      <a:pt x="572" y="0"/>
                      <a:pt x="572" y="0"/>
                    </a:cubicBezTo>
                    <a:cubicBezTo>
                      <a:pt x="518" y="95"/>
                      <a:pt x="469" y="193"/>
                      <a:pt x="422" y="303"/>
                    </a:cubicBezTo>
                    <a:cubicBezTo>
                      <a:pt x="422" y="303"/>
                      <a:pt x="0" y="1285"/>
                      <a:pt x="660" y="2188"/>
                    </a:cubicBezTo>
                    <a:cubicBezTo>
                      <a:pt x="661" y="2189"/>
                      <a:pt x="1501" y="2188"/>
                      <a:pt x="1501" y="218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ajor"/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>
                  <a:defRPr>
                    <a:latin typeface="+mj-lt"/>
                    <a:ea typeface="+mj-ea"/>
                    <a:cs typeface="+mj-cs"/>
                  </a:defRPr>
                </a:lvl1pPr>
                <a:lvl2pPr>
                  <a:defRPr>
                    <a:latin typeface="+mj-lt"/>
                    <a:ea typeface="+mj-ea"/>
                    <a:cs typeface="+mj-cs"/>
                  </a:defRPr>
                </a:lvl2pPr>
                <a:lvl3pPr>
                  <a:defRPr>
                    <a:latin typeface="+mj-lt"/>
                    <a:ea typeface="+mj-ea"/>
                    <a:cs typeface="+mj-cs"/>
                  </a:defRPr>
                </a:lvl3pPr>
                <a:lvl4pPr>
                  <a:defRPr>
                    <a:latin typeface="+mj-lt"/>
                    <a:ea typeface="+mj-ea"/>
                    <a:cs typeface="+mj-cs"/>
                  </a:defRPr>
                </a:lvl4pPr>
                <a:lvl5pPr>
                  <a:defRPr>
                    <a:latin typeface="+mj-lt"/>
                    <a:ea typeface="+mj-ea"/>
                    <a:cs typeface="+mj-cs"/>
                  </a:defRPr>
                </a:lvl5pPr>
                <a:lvl6pPr>
                  <a:defRPr>
                    <a:latin typeface="+mj-lt"/>
                    <a:ea typeface="+mj-ea"/>
                    <a:cs typeface="+mj-cs"/>
                  </a:defRPr>
                </a:lvl6pPr>
                <a:lvl7pPr>
                  <a:defRPr>
                    <a:latin typeface="+mj-lt"/>
                    <a:ea typeface="+mj-ea"/>
                    <a:cs typeface="+mj-cs"/>
                  </a:defRPr>
                </a:lvl7pPr>
                <a:lvl8pPr>
                  <a:defRPr>
                    <a:latin typeface="+mj-lt"/>
                    <a:ea typeface="+mj-ea"/>
                    <a:cs typeface="+mj-cs"/>
                  </a:defRPr>
                </a:lvl8pPr>
                <a:lvl9pPr>
                  <a:defRPr>
                    <a:latin typeface="+mj-lt"/>
                    <a:ea typeface="+mj-ea"/>
                    <a:cs typeface="+mj-cs"/>
                  </a:defRPr>
                </a:lvl9pPr>
              </a:lstStyle>
              <a:p>
                <a:endParaRPr lang="en-US" dirty="0">
                  <a:solidFill>
                    <a:srgbClr val="65CBF9"/>
                  </a:solidFill>
                </a:endParaRP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7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3031F9-CA09-9949-90D8-E41FE73B24E0}"/>
              </a:ext>
            </a:extLst>
          </p:cNvPr>
          <p:cNvSpPr/>
          <p:nvPr/>
        </p:nvSpPr>
        <p:spPr>
          <a:xfrm>
            <a:off x="600811" y="3371903"/>
            <a:ext cx="3905692" cy="2439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24929C-2506-E249-9C0D-79D2CA21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455" y="6356350"/>
            <a:ext cx="4114800" cy="365125"/>
          </a:xfrm>
        </p:spPr>
        <p:txBody>
          <a:bodyPr/>
          <a:lstStyle/>
          <a:p>
            <a:r>
              <a:rPr lang="en-US" dirty="0"/>
              <a:t>The Science Directorate at NASA's Langley Research Center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C0E920-43ED-9294-FCEB-EBF82F8BA0E4}"/>
              </a:ext>
            </a:extLst>
          </p:cNvPr>
          <p:cNvGrpSpPr>
            <a:grpSpLocks/>
          </p:cNvGrpSpPr>
          <p:nvPr/>
        </p:nvGrpSpPr>
        <p:grpSpPr>
          <a:xfrm>
            <a:off x="0" y="929905"/>
            <a:ext cx="8788129" cy="5345977"/>
            <a:chOff x="-245023" y="0"/>
            <a:chExt cx="6302923" cy="4072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1D02D7-0904-AC57-CB79-3F1656FB9AB2}"/>
                </a:ext>
              </a:extLst>
            </p:cNvPr>
            <p:cNvGrpSpPr>
              <a:grpSpLocks/>
            </p:cNvGrpSpPr>
            <p:nvPr/>
          </p:nvGrpSpPr>
          <p:grpSpPr>
            <a:xfrm>
              <a:off x="0" y="0"/>
              <a:ext cx="6057900" cy="3657600"/>
              <a:chOff x="0" y="0"/>
              <a:chExt cx="6057900" cy="36576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B4B164C-49FC-00DC-95BE-499D7850B0E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0" y="0"/>
                <a:ext cx="6057900" cy="3657600"/>
                <a:chOff x="0" y="0"/>
                <a:chExt cx="6057900" cy="36576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78A8277A-41D2-E634-6F3E-96F7BB35E8E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0" y="0"/>
                  <a:ext cx="6057900" cy="3657600"/>
                  <a:chOff x="0" y="0"/>
                  <a:chExt cx="6057900" cy="3657600"/>
                </a:xfrm>
              </p:grpSpPr>
              <p:sp>
                <p:nvSpPr>
                  <p:cNvPr id="27" name="Can 26">
                    <a:extLst>
                      <a:ext uri="{FF2B5EF4-FFF2-40B4-BE49-F238E27FC236}">
                        <a16:creationId xmlns:a16="http://schemas.microsoft.com/office/drawing/2014/main" id="{0734D9FA-7A45-443A-5916-F36622AD5ED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635000" y="1905000"/>
                    <a:ext cx="660400" cy="452120"/>
                  </a:xfrm>
                  <a:prstGeom prst="can">
                    <a:avLst/>
                  </a:prstGeom>
                  <a:solidFill>
                    <a:sysClr val="window" lastClr="FFFFFF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0495191F-E25F-AA10-AFF7-3215F31203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0" y="0"/>
                    <a:ext cx="6057900" cy="3657600"/>
                    <a:chOff x="0" y="0"/>
                    <a:chExt cx="6057900" cy="36576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B70470B1-B536-678D-04AE-EBCD802BE2E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>
                    <a:xfrm>
                      <a:off x="0" y="0"/>
                      <a:ext cx="6057900" cy="3657600"/>
                      <a:chOff x="0" y="0"/>
                      <a:chExt cx="7543800" cy="5372100"/>
                    </a:xfrm>
                  </p:grpSpPr>
                  <p:sp>
                    <p:nvSpPr>
                      <p:cNvPr id="34" name="Folded Corner 33">
                        <a:extLst>
                          <a:ext uri="{FF2B5EF4-FFF2-40B4-BE49-F238E27FC236}">
                            <a16:creationId xmlns:a16="http://schemas.microsoft.com/office/drawing/2014/main" id="{B3C48A56-3393-CA7B-A73A-370332544A0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>
                        <a:off x="228600" y="1371600"/>
                        <a:ext cx="4343400" cy="4000500"/>
                      </a:xfrm>
                      <a:prstGeom prst="foldedCorner">
                        <a:avLst/>
                      </a:prstGeom>
                      <a:noFill/>
                      <a:ln w="6350" cap="flat" cmpd="sng" algn="ctr">
                        <a:solidFill>
                          <a:sysClr val="windowText" lastClr="000000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ACBC3EF8-4CDE-750A-C974-F03BB16F270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>
                      <a:xfrm>
                        <a:off x="0" y="0"/>
                        <a:ext cx="7543800" cy="1028700"/>
                      </a:xfrm>
                      <a:prstGeom prst="rect">
                        <a:avLst/>
                      </a:prstGeom>
                      <a:noFill/>
                      <a:ln w="6350" cap="flat" cmpd="sng" algn="ctr">
                        <a:solidFill>
                          <a:sysClr val="windowText" lastClr="000000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6" name="Group 35">
                        <a:extLst>
                          <a:ext uri="{FF2B5EF4-FFF2-40B4-BE49-F238E27FC236}">
                            <a16:creationId xmlns:a16="http://schemas.microsoft.com/office/drawing/2014/main" id="{4F5DCBDF-3322-DF7A-7115-578EA9397B0D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0" y="228600"/>
                        <a:ext cx="1333500" cy="685800"/>
                        <a:chOff x="-47520" y="0"/>
                        <a:chExt cx="2494936" cy="914400"/>
                      </a:xfrm>
                    </p:grpSpPr>
                    <p:sp>
                      <p:nvSpPr>
                        <p:cNvPr id="89" name="Multidocument 88">
                          <a:extLst>
                            <a:ext uri="{FF2B5EF4-FFF2-40B4-BE49-F238E27FC236}">
                              <a16:creationId xmlns:a16="http://schemas.microsoft.com/office/drawing/2014/main" id="{0CB6F8B0-4411-D72C-14DE-15C1113DD63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38100" y="0"/>
                          <a:ext cx="2171700" cy="914400"/>
                        </a:xfrm>
                        <a:prstGeom prst="flowChartMultidocumen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0" name="Text Box 23">
                          <a:extLst>
                            <a:ext uri="{FF2B5EF4-FFF2-40B4-BE49-F238E27FC236}">
                              <a16:creationId xmlns:a16="http://schemas.microsoft.com/office/drawing/2014/main" id="{E5D8D1E2-3D95-40B5-FFF3-570EE9DDBAB3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-47520" y="192616"/>
                          <a:ext cx="2494936" cy="6794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Radiance Bias:  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MW, IR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37" name="Group 36">
                        <a:extLst>
                          <a:ext uri="{FF2B5EF4-FFF2-40B4-BE49-F238E27FC236}">
                            <a16:creationId xmlns:a16="http://schemas.microsoft.com/office/drawing/2014/main" id="{76C55CA1-5AED-F111-7A91-35BA49A9F9AE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1257300" y="228600"/>
                        <a:ext cx="1219200" cy="685800"/>
                        <a:chOff x="-71284" y="0"/>
                        <a:chExt cx="2281084" cy="914400"/>
                      </a:xfrm>
                    </p:grpSpPr>
                    <p:sp>
                      <p:nvSpPr>
                        <p:cNvPr id="87" name="Multidocument 86">
                          <a:extLst>
                            <a:ext uri="{FF2B5EF4-FFF2-40B4-BE49-F238E27FC236}">
                              <a16:creationId xmlns:a16="http://schemas.microsoft.com/office/drawing/2014/main" id="{C2CCD2CF-F30A-D8C4-DFA2-7ED199E72DD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38100" y="0"/>
                          <a:ext cx="2171700" cy="914400"/>
                        </a:xfrm>
                        <a:prstGeom prst="flowChartMultidocumen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8" name="Text Box 73">
                          <a:extLst>
                            <a:ext uri="{FF2B5EF4-FFF2-40B4-BE49-F238E27FC236}">
                              <a16:creationId xmlns:a16="http://schemas.microsoft.com/office/drawing/2014/main" id="{1A07D307-7DF2-BA88-1AEA-97B99C2277AA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-71284" y="114300"/>
                          <a:ext cx="2209800" cy="6794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Climatological 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background, </a:t>
                          </a:r>
                          <a:r>
                            <a:rPr lang="en-US" sz="800" i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800" i="1" baseline="-250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0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38" name="Group 37">
                        <a:extLst>
                          <a:ext uri="{FF2B5EF4-FFF2-40B4-BE49-F238E27FC236}">
                            <a16:creationId xmlns:a16="http://schemas.microsoft.com/office/drawing/2014/main" id="{74C5ED65-8BA5-1191-18B5-41CFE461EB8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2514600" y="228600"/>
                        <a:ext cx="1181100" cy="685800"/>
                        <a:chOff x="0" y="0"/>
                        <a:chExt cx="2209800" cy="914400"/>
                      </a:xfrm>
                    </p:grpSpPr>
                    <p:sp>
                      <p:nvSpPr>
                        <p:cNvPr id="85" name="Multidocument 84">
                          <a:extLst>
                            <a:ext uri="{FF2B5EF4-FFF2-40B4-BE49-F238E27FC236}">
                              <a16:creationId xmlns:a16="http://schemas.microsoft.com/office/drawing/2014/main" id="{CF7AEC47-2B8D-77D5-046F-7B9285AEE3E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38100" y="0"/>
                          <a:ext cx="2171700" cy="914400"/>
                        </a:xfrm>
                        <a:prstGeom prst="flowChartMultidocumen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6" name="Text Box 77">
                          <a:extLst>
                            <a:ext uri="{FF2B5EF4-FFF2-40B4-BE49-F238E27FC236}">
                              <a16:creationId xmlns:a16="http://schemas.microsoft.com/office/drawing/2014/main" id="{01CE3E38-A796-D83D-81D7-4D3C080BADDC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0" y="114299"/>
                          <a:ext cx="2057400" cy="800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Measurement uncertainty, </a:t>
                          </a:r>
                          <a:r>
                            <a:rPr lang="en-US" sz="800" i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</a:t>
                          </a:r>
                          <a:r>
                            <a:rPr lang="en-US" sz="800" i="1" baseline="-250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y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39" name="Group 38">
                        <a:extLst>
                          <a:ext uri="{FF2B5EF4-FFF2-40B4-BE49-F238E27FC236}">
                            <a16:creationId xmlns:a16="http://schemas.microsoft.com/office/drawing/2014/main" id="{901E74F6-C25B-B750-6E09-E7A09633CFAF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3771900" y="228600"/>
                        <a:ext cx="1160145" cy="723265"/>
                        <a:chOff x="-2138516" y="304800"/>
                        <a:chExt cx="2171700" cy="965230"/>
                      </a:xfrm>
                    </p:grpSpPr>
                    <p:sp>
                      <p:nvSpPr>
                        <p:cNvPr id="83" name="Multidocument 82">
                          <a:extLst>
                            <a:ext uri="{FF2B5EF4-FFF2-40B4-BE49-F238E27FC236}">
                              <a16:creationId xmlns:a16="http://schemas.microsoft.com/office/drawing/2014/main" id="{A3CEDFC1-668D-7B5B-E8BA-C97A310948B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-2138516" y="304800"/>
                          <a:ext cx="2171700" cy="914400"/>
                        </a:xfrm>
                        <a:prstGeom prst="flowChartMultidocumen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4" name="Text Box 80">
                          <a:extLst>
                            <a:ext uri="{FF2B5EF4-FFF2-40B4-BE49-F238E27FC236}">
                              <a16:creationId xmlns:a16="http://schemas.microsoft.com/office/drawing/2014/main" id="{E3A52F8A-BFE9-8EB3-BD5C-6E4AE21DB832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-2138516" y="355630"/>
                          <a:ext cx="1925645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covariance matrices, </a:t>
                          </a:r>
                          <a:r>
                            <a:rPr lang="en-US" sz="800" i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S</a:t>
                          </a:r>
                          <a:r>
                            <a:rPr lang="en-US" sz="800" i="1" baseline="-250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,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EOFs, </a:t>
                          </a:r>
                          <a:r>
                            <a:rPr lang="en-US" sz="800" i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U</a:t>
                          </a:r>
                          <a:r>
                            <a:rPr lang="en-US" sz="800" i="1" baseline="-250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x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40" name="Group 39">
                        <a:extLst>
                          <a:ext uri="{FF2B5EF4-FFF2-40B4-BE49-F238E27FC236}">
                            <a16:creationId xmlns:a16="http://schemas.microsoft.com/office/drawing/2014/main" id="{BC31AAE2-3351-FDF5-7C36-F9110206CC2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4953000" y="228600"/>
                        <a:ext cx="1219200" cy="685800"/>
                        <a:chOff x="-71284" y="0"/>
                        <a:chExt cx="2281084" cy="914400"/>
                      </a:xfrm>
                    </p:grpSpPr>
                    <p:sp>
                      <p:nvSpPr>
                        <p:cNvPr id="81" name="Multidocument 80">
                          <a:extLst>
                            <a:ext uri="{FF2B5EF4-FFF2-40B4-BE49-F238E27FC236}">
                              <a16:creationId xmlns:a16="http://schemas.microsoft.com/office/drawing/2014/main" id="{8FC03D08-B7E3-1E5D-F6E9-F2553456C3E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38100" y="0"/>
                          <a:ext cx="2171700" cy="914400"/>
                        </a:xfrm>
                        <a:prstGeom prst="flowChartMultidocumen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2" name="Text Box 83">
                          <a:extLst>
                            <a:ext uri="{FF2B5EF4-FFF2-40B4-BE49-F238E27FC236}">
                              <a16:creationId xmlns:a16="http://schemas.microsoft.com/office/drawing/2014/main" id="{B40F6937-786C-CD05-91CB-1C6D06B91409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-71284" y="114299"/>
                          <a:ext cx="2209800" cy="800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CRTM model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parameters, LUTs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41" name="Group 40">
                        <a:extLst>
                          <a:ext uri="{FF2B5EF4-FFF2-40B4-BE49-F238E27FC236}">
                            <a16:creationId xmlns:a16="http://schemas.microsoft.com/office/drawing/2014/main" id="{EDDFA9FF-8F7C-B29C-2A1F-EC8C36C2ECC9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6172200" y="228600"/>
                        <a:ext cx="1219200" cy="685800"/>
                        <a:chOff x="-71284" y="0"/>
                        <a:chExt cx="2281084" cy="914400"/>
                      </a:xfrm>
                    </p:grpSpPr>
                    <p:sp>
                      <p:nvSpPr>
                        <p:cNvPr id="79" name="Multidocument 78">
                          <a:extLst>
                            <a:ext uri="{FF2B5EF4-FFF2-40B4-BE49-F238E27FC236}">
                              <a16:creationId xmlns:a16="http://schemas.microsoft.com/office/drawing/2014/main" id="{E332E830-4B6D-9A10-F593-C064A044228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38100" y="0"/>
                          <a:ext cx="2171700" cy="914400"/>
                        </a:xfrm>
                        <a:prstGeom prst="flowChartMultidocument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80" name="Text Box 86">
                          <a:extLst>
                            <a:ext uri="{FF2B5EF4-FFF2-40B4-BE49-F238E27FC236}">
                              <a16:creationId xmlns:a16="http://schemas.microsoft.com/office/drawing/2014/main" id="{1D9B74F7-E0E2-3FDF-3D4F-A73858DEAB7A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-71284" y="114299"/>
                          <a:ext cx="2281084" cy="800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PCRTM model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parameters, LUTs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42" name="Group 41">
                        <a:extLst>
                          <a:ext uri="{FF2B5EF4-FFF2-40B4-BE49-F238E27FC236}">
                            <a16:creationId xmlns:a16="http://schemas.microsoft.com/office/drawing/2014/main" id="{1EBA2CCF-7F56-1F2F-34AB-AE9E5474A1C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450732" y="1143000"/>
                        <a:ext cx="5118218" cy="3429000"/>
                        <a:chOff x="-6468" y="-114300"/>
                        <a:chExt cx="5118218" cy="3429000"/>
                      </a:xfrm>
                    </p:grpSpPr>
                    <p:cxnSp>
                      <p:nvCxnSpPr>
                        <p:cNvPr id="49" name="Elbow Connector 48">
                          <a:extLst>
                            <a:ext uri="{FF2B5EF4-FFF2-40B4-BE49-F238E27FC236}">
                              <a16:creationId xmlns:a16="http://schemas.microsoft.com/office/drawing/2014/main" id="{97986063-F0FA-BD59-78E5-0360D1495B5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95478" y="1307505"/>
                          <a:ext cx="498175" cy="457002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noFill/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  <a:tailEnd type="arrow"/>
                        </a:ln>
                        <a:effectLst/>
                      </p:spPr>
                    </p:cxnSp>
                    <p:grpSp>
                      <p:nvGrpSpPr>
                        <p:cNvPr id="50" name="Group 49">
                          <a:extLst>
                            <a:ext uri="{FF2B5EF4-FFF2-40B4-BE49-F238E27FC236}">
                              <a16:creationId xmlns:a16="http://schemas.microsoft.com/office/drawing/2014/main" id="{2CCEFBCE-7AB0-57FB-7742-4AB112729BDC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>
                        <a:xfrm>
                          <a:off x="-6468" y="-114300"/>
                          <a:ext cx="5118218" cy="3429000"/>
                          <a:chOff x="-6468" y="-114300"/>
                          <a:chExt cx="5118218" cy="3429000"/>
                        </a:xfrm>
                      </p:grpSpPr>
                      <p:grpSp>
                        <p:nvGrpSpPr>
                          <p:cNvPr id="51" name="Group 50">
                            <a:extLst>
                              <a:ext uri="{FF2B5EF4-FFF2-40B4-BE49-F238E27FC236}">
                                <a16:creationId xmlns:a16="http://schemas.microsoft.com/office/drawing/2014/main" id="{7B69AFA5-1ED4-03BD-B7DA-12B8F800F171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>
                          <a:xfrm>
                            <a:off x="346254" y="147034"/>
                            <a:ext cx="865039" cy="675490"/>
                            <a:chOff x="-22046" y="-195866"/>
                            <a:chExt cx="865039" cy="675490"/>
                          </a:xfrm>
                        </p:grpSpPr>
                        <p:sp>
                          <p:nvSpPr>
                            <p:cNvPr id="77" name="Can 76">
                              <a:extLst>
                                <a:ext uri="{FF2B5EF4-FFF2-40B4-BE49-F238E27FC236}">
                                  <a16:creationId xmlns:a16="http://schemas.microsoft.com/office/drawing/2014/main" id="{492C71DD-5153-320B-38AA-12084FBB8989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-22046" y="-195866"/>
                              <a:ext cx="822960" cy="675490"/>
                            </a:xfrm>
                            <a:prstGeom prst="can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8" name="Text Box 93">
                              <a:extLst>
                                <a:ext uri="{FF2B5EF4-FFF2-40B4-BE49-F238E27FC236}">
                                  <a16:creationId xmlns:a16="http://schemas.microsoft.com/office/drawing/2014/main" id="{4A83AE4B-030B-C4C8-EDF9-824CDD44DB92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-7907" y="44449"/>
                              <a:ext cx="850900" cy="3429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MW data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3" name="Group 52">
                            <a:extLst>
                              <a:ext uri="{FF2B5EF4-FFF2-40B4-BE49-F238E27FC236}">
                                <a16:creationId xmlns:a16="http://schemas.microsoft.com/office/drawing/2014/main" id="{BA8AD9BF-9180-DDC0-8897-1AD3810CA533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>
                          <a:xfrm>
                            <a:off x="1716177" y="237728"/>
                            <a:ext cx="2120660" cy="571500"/>
                            <a:chOff x="-23723" y="-105172"/>
                            <a:chExt cx="2120660" cy="571500"/>
                          </a:xfrm>
                        </p:grpSpPr>
                        <p:sp>
                          <p:nvSpPr>
                            <p:cNvPr id="75" name="Rectangle 74">
                              <a:extLst>
                                <a:ext uri="{FF2B5EF4-FFF2-40B4-BE49-F238E27FC236}">
                                  <a16:creationId xmlns:a16="http://schemas.microsoft.com/office/drawing/2014/main" id="{CE0D563D-F301-AF78-8D9E-953CF72A928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-23723" y="-105172"/>
                              <a:ext cx="2057400" cy="571500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6" name="Text Box 96">
                              <a:extLst>
                                <a:ext uri="{FF2B5EF4-FFF2-40B4-BE49-F238E27FC236}">
                                  <a16:creationId xmlns:a16="http://schemas.microsoft.com/office/drawing/2014/main" id="{BD47F58D-8AAA-178A-3E9E-C98CC0CE80E0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39537" y="-14685"/>
                              <a:ext cx="2057400" cy="37306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0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Single FOV MW retrieval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4" name="Group 53">
                            <a:extLst>
                              <a:ext uri="{FF2B5EF4-FFF2-40B4-BE49-F238E27FC236}">
                                <a16:creationId xmlns:a16="http://schemas.microsoft.com/office/drawing/2014/main" id="{EA939DDB-D59E-3D80-1FAC-D0E09F97B563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>
                          <a:xfrm>
                            <a:off x="1731992" y="1646635"/>
                            <a:ext cx="2073216" cy="707033"/>
                            <a:chOff x="-7908" y="-67865"/>
                            <a:chExt cx="2073216" cy="707033"/>
                          </a:xfrm>
                        </p:grpSpPr>
                        <p:sp>
                          <p:nvSpPr>
                            <p:cNvPr id="73" name="Rectangle 72">
                              <a:extLst>
                                <a:ext uri="{FF2B5EF4-FFF2-40B4-BE49-F238E27FC236}">
                                  <a16:creationId xmlns:a16="http://schemas.microsoft.com/office/drawing/2014/main" id="{BD40C685-1B83-7E94-D3CC-DE801AB37B3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7908" y="-67865"/>
                              <a:ext cx="2057400" cy="571500"/>
                            </a:xfrm>
                            <a:prstGeom prst="rect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4" name="Text Box 99">
                              <a:extLst>
                                <a:ext uri="{FF2B5EF4-FFF2-40B4-BE49-F238E27FC236}">
                                  <a16:creationId xmlns:a16="http://schemas.microsoft.com/office/drawing/2014/main" id="{EFCC3DD4-7207-2AE7-C2A5-CAA5AE0CF6B2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-7908" y="-46631"/>
                              <a:ext cx="2057400" cy="68579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0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Single FOV IR+MW retrieval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55" name="Elbow Connector 54">
                            <a:extLst>
                              <a:ext uri="{FF2B5EF4-FFF2-40B4-BE49-F238E27FC236}">
                                <a16:creationId xmlns:a16="http://schemas.microsoft.com/office/drawing/2014/main" id="{71C49CAF-2700-AFAD-A8E2-3D1B0C66066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rot="10800000" flipV="1">
                            <a:off x="1028700" y="2400300"/>
                            <a:ext cx="1600200" cy="457200"/>
                          </a:xfrm>
                          <a:prstGeom prst="bentConnector3">
                            <a:avLst>
                              <a:gd name="adj1" fmla="val -794"/>
                            </a:avLst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grpSp>
                        <p:nvGrpSpPr>
                          <p:cNvPr id="56" name="Group 55">
                            <a:extLst>
                              <a:ext uri="{FF2B5EF4-FFF2-40B4-BE49-F238E27FC236}">
                                <a16:creationId xmlns:a16="http://schemas.microsoft.com/office/drawing/2014/main" id="{C0A62C69-88EB-A9F3-F8B3-FD2743299E87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>
                          <a:xfrm>
                            <a:off x="4254500" y="1028700"/>
                            <a:ext cx="857250" cy="842010"/>
                            <a:chOff x="0" y="0"/>
                            <a:chExt cx="857250" cy="842010"/>
                          </a:xfrm>
                        </p:grpSpPr>
                        <p:sp>
                          <p:nvSpPr>
                            <p:cNvPr id="71" name="Can 70">
                              <a:extLst>
                                <a:ext uri="{FF2B5EF4-FFF2-40B4-BE49-F238E27FC236}">
                                  <a16:creationId xmlns:a16="http://schemas.microsoft.com/office/drawing/2014/main" id="{0ADB009F-13A4-1EE0-D7CF-0AF7FF8766B4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0" y="0"/>
                              <a:ext cx="822960" cy="822960"/>
                            </a:xfrm>
                            <a:prstGeom prst="can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2" name="Text Box 103">
                              <a:extLst>
                                <a:ext uri="{FF2B5EF4-FFF2-40B4-BE49-F238E27FC236}">
                                  <a16:creationId xmlns:a16="http://schemas.microsoft.com/office/drawing/2014/main" id="{DEB68CE4-4469-52EF-3E65-51BED9A8D520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12700" y="168910"/>
                              <a:ext cx="844550" cy="6731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MW only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retrieval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results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B9E2E710-DB06-737C-2DB6-04800F3D9A95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>
                          <a:xfrm>
                            <a:off x="4254500" y="2400300"/>
                            <a:ext cx="857250" cy="842010"/>
                            <a:chOff x="0" y="0"/>
                            <a:chExt cx="857250" cy="842010"/>
                          </a:xfrm>
                        </p:grpSpPr>
                        <p:sp>
                          <p:nvSpPr>
                            <p:cNvPr id="69" name="Can 68">
                              <a:extLst>
                                <a:ext uri="{FF2B5EF4-FFF2-40B4-BE49-F238E27FC236}">
                                  <a16:creationId xmlns:a16="http://schemas.microsoft.com/office/drawing/2014/main" id="{875433C4-78CB-7B17-5789-81F2DA6B7DF6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>
                            <a:xfrm>
                              <a:off x="0" y="0"/>
                              <a:ext cx="822960" cy="822960"/>
                            </a:xfrm>
                            <a:prstGeom prst="can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6350" cap="flat" cmpd="sng" algn="ctr">
                              <a:solidFill>
                                <a:sysClr val="windowText" lastClr="00000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0" name="Text Box 106">
                              <a:extLst>
                                <a:ext uri="{FF2B5EF4-FFF2-40B4-BE49-F238E27FC236}">
                                  <a16:creationId xmlns:a16="http://schemas.microsoft.com/office/drawing/2014/main" id="{0F54A020-B8E7-3F31-31C8-61FD95827FE0}"/>
                                </a:ext>
                              </a:extLst>
                            </p:cNvPr>
                            <p:cNvSpPr txBox="1">
                              <a:spLocks/>
                            </p:cNvSpPr>
                            <p:nvPr/>
                          </p:nvSpPr>
                          <p:spPr>
                            <a:xfrm>
                              <a:off x="12700" y="168910"/>
                              <a:ext cx="844550" cy="6731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t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IR + MW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retrieval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  <a:p>
                              <a:pPr marL="0" marR="0" algn="ctr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800"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</a:rPr>
                                <a:t>results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58" name="Elbow Connector 57">
                            <a:extLst>
                              <a:ext uri="{FF2B5EF4-FFF2-40B4-BE49-F238E27FC236}">
                                <a16:creationId xmlns:a16="http://schemas.microsoft.com/office/drawing/2014/main" id="{A038D2E1-1438-C6B2-533B-5D3F17DB238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rot="16200000" flipV="1">
                            <a:off x="627037" y="2376039"/>
                            <a:ext cx="643454" cy="319466"/>
                          </a:xfrm>
                          <a:prstGeom prst="bentConnector3">
                            <a:avLst>
                              <a:gd name="adj1" fmla="val -2180"/>
                            </a:avLst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cxnSp>
                        <p:nvCxnSpPr>
                          <p:cNvPr id="59" name="Straight Arrow Connector 58">
                            <a:extLst>
                              <a:ext uri="{FF2B5EF4-FFF2-40B4-BE49-F238E27FC236}">
                                <a16:creationId xmlns:a16="http://schemas.microsoft.com/office/drawing/2014/main" id="{D67D9F94-64BE-AC41-D794-361CB27E726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634651" y="850503"/>
                            <a:ext cx="5273" cy="330200"/>
                          </a:xfrm>
                          <a:prstGeom prst="straightConnector1">
                            <a:avLst/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cxnSp>
                        <p:nvCxnSpPr>
                          <p:cNvPr id="60" name="Straight Arrow Connector 59">
                            <a:extLst>
                              <a:ext uri="{FF2B5EF4-FFF2-40B4-BE49-F238E27FC236}">
                                <a16:creationId xmlns:a16="http://schemas.microsoft.com/office/drawing/2014/main" id="{F499B2CA-DC86-9CDF-4244-8F661907B9E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743200" y="1257300"/>
                            <a:ext cx="1371600" cy="0"/>
                          </a:xfrm>
                          <a:prstGeom prst="straightConnector1">
                            <a:avLst/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cxnSp>
                        <p:nvCxnSpPr>
                          <p:cNvPr id="61" name="Straight Arrow Connector 60">
                            <a:extLst>
                              <a:ext uri="{FF2B5EF4-FFF2-40B4-BE49-F238E27FC236}">
                                <a16:creationId xmlns:a16="http://schemas.microsoft.com/office/drawing/2014/main" id="{FF90C21D-FA24-BFC0-C2F2-8B61E434F05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743200" y="2857500"/>
                            <a:ext cx="1371600" cy="0"/>
                          </a:xfrm>
                          <a:prstGeom prst="straightConnector1">
                            <a:avLst/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cxnSp>
                        <p:nvCxnSpPr>
                          <p:cNvPr id="62" name="Elbow Connector 61">
                            <a:extLst>
                              <a:ext uri="{FF2B5EF4-FFF2-40B4-BE49-F238E27FC236}">
                                <a16:creationId xmlns:a16="http://schemas.microsoft.com/office/drawing/2014/main" id="{78660BF2-61C8-FA46-B64E-27AFC7EC503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rot="10800000" flipV="1">
                            <a:off x="0" y="2971800"/>
                            <a:ext cx="2628900" cy="342900"/>
                          </a:xfrm>
                          <a:prstGeom prst="bentConnector3">
                            <a:avLst>
                              <a:gd name="adj1" fmla="val 0"/>
                            </a:avLst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cxnSp>
                        <p:nvCxnSpPr>
                          <p:cNvPr id="63" name="Elbow Connector 62">
                            <a:extLst>
                              <a:ext uri="{FF2B5EF4-FFF2-40B4-BE49-F238E27FC236}">
                                <a16:creationId xmlns:a16="http://schemas.microsoft.com/office/drawing/2014/main" id="{EB9E8CA0-8C6C-3D0A-52BB-DF39EB65D46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rot="5400000" flipH="1" flipV="1">
                            <a:off x="-1186008" y="1738341"/>
                            <a:ext cx="2725937" cy="366858"/>
                          </a:xfrm>
                          <a:prstGeom prst="bentConnector2">
                            <a:avLst/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cxnSp>
                        <p:nvCxnSpPr>
                          <p:cNvPr id="64" name="Straight Arrow Connector 63">
                            <a:extLst>
                              <a:ext uri="{FF2B5EF4-FFF2-40B4-BE49-F238E27FC236}">
                                <a16:creationId xmlns:a16="http://schemas.microsoft.com/office/drawing/2014/main" id="{A3524C3C-73E0-4B79-A8B5-211014877AB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231900" y="455017"/>
                            <a:ext cx="457199" cy="0"/>
                          </a:xfrm>
                          <a:prstGeom prst="straightConnector1">
                            <a:avLst/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sp>
                        <p:nvSpPr>
                          <p:cNvPr id="65" name="Text Box 114">
                            <a:extLst>
                              <a:ext uri="{FF2B5EF4-FFF2-40B4-BE49-F238E27FC236}">
                                <a16:creationId xmlns:a16="http://schemas.microsoft.com/office/drawing/2014/main" id="{24975D52-5C35-80DB-E44B-AB59D85E251D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1397831" y="2503170"/>
                            <a:ext cx="1134022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rPr>
                              <a:t>Next FOV</a:t>
                            </a:r>
                          </a:p>
                        </p:txBody>
                      </p:sp>
                      <p:sp>
                        <p:nvSpPr>
                          <p:cNvPr id="66" name="Text Box 115">
                            <a:extLst>
                              <a:ext uri="{FF2B5EF4-FFF2-40B4-BE49-F238E27FC236}">
                                <a16:creationId xmlns:a16="http://schemas.microsoft.com/office/drawing/2014/main" id="{F9E11028-A625-D13D-8371-0324D7B3AD94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596900" y="2966085"/>
                            <a:ext cx="1223274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rPr>
                              <a:t>Next FOV</a:t>
                            </a:r>
                          </a:p>
                        </p:txBody>
                      </p:sp>
                      <p:cxnSp>
                        <p:nvCxnSpPr>
                          <p:cNvPr id="67" name="Straight Arrow Connector 66">
                            <a:extLst>
                              <a:ext uri="{FF2B5EF4-FFF2-40B4-BE49-F238E27FC236}">
                                <a16:creationId xmlns:a16="http://schemas.microsoft.com/office/drawing/2014/main" id="{5B6EB5C7-C85E-BD4C-9757-81633332C495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628900" y="-114300"/>
                            <a:ext cx="0" cy="342900"/>
                          </a:xfrm>
                          <a:prstGeom prst="straightConnector1">
                            <a:avLst/>
                          </a:prstGeom>
                          <a:noFill/>
                          <a:ln w="127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arrow"/>
                          </a:ln>
                          <a:effectLst/>
                        </p:spPr>
                      </p:cxnSp>
                      <p:sp>
                        <p:nvSpPr>
                          <p:cNvPr id="68" name="Text Box 117">
                            <a:extLst>
                              <a:ext uri="{FF2B5EF4-FFF2-40B4-BE49-F238E27FC236}">
                                <a16:creationId xmlns:a16="http://schemas.microsoft.com/office/drawing/2014/main" id="{D79622CA-69A5-04CA-DAE8-253EF51507DC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392023" y="1761332"/>
                            <a:ext cx="800101" cy="342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marL="0" marR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8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rPr>
                              <a:t>IR data</a:t>
                            </a:r>
                            <a:endParaRPr lang="en-US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3" name="Group 42">
                        <a:extLst>
                          <a:ext uri="{FF2B5EF4-FFF2-40B4-BE49-F238E27FC236}">
                            <a16:creationId xmlns:a16="http://schemas.microsoft.com/office/drawing/2014/main" id="{3D14AECA-18F5-2FD0-F14A-944C670701D0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5914844" y="2971800"/>
                        <a:ext cx="1419406" cy="914936"/>
                        <a:chOff x="-28756" y="0"/>
                        <a:chExt cx="1419406" cy="914936"/>
                      </a:xfrm>
                    </p:grpSpPr>
                    <p:sp>
                      <p:nvSpPr>
                        <p:cNvPr id="46" name="Process 45">
                          <a:extLst>
                            <a:ext uri="{FF2B5EF4-FFF2-40B4-BE49-F238E27FC236}">
                              <a16:creationId xmlns:a16="http://schemas.microsoft.com/office/drawing/2014/main" id="{1F87CDED-5B36-BD70-75FF-C29206C327C2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0" y="0"/>
                          <a:ext cx="1371600" cy="685800"/>
                        </a:xfrm>
                        <a:prstGeom prst="flowChartProcess">
                          <a:avLst/>
                        </a:prstGeom>
                        <a:solidFill>
                          <a:sysClr val="window" lastClr="FFFFFF"/>
                        </a:solidFill>
                        <a:ln w="6350" cap="flat" cmpd="sng" algn="ctr">
                          <a:solidFill>
                            <a:sysClr val="windowText" lastClr="000000"/>
                          </a:solidFill>
                          <a:prstDash val="dash"/>
                          <a:miter lim="800000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7" name="Text Box 120">
                          <a:extLst>
                            <a:ext uri="{FF2B5EF4-FFF2-40B4-BE49-F238E27FC236}">
                              <a16:creationId xmlns:a16="http://schemas.microsoft.com/office/drawing/2014/main" id="{47086C59-5FA4-D6AF-3022-AF9B6985C4FC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-28756" y="0"/>
                          <a:ext cx="1419406" cy="9149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  <p:txBody>
                        <a:bodyPr rot="0" spcFirstLastPara="0" vert="horz" wrap="none" lIns="91440" tIns="45720" rIns="91440" bIns="45720" numCol="1" spcCol="0" rtlCol="0" fromWordArt="0" anchor="t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QUALITY CONTROL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&amp;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POST PROCESSING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8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44" name="Elbow Connector 43">
                        <a:extLst>
                          <a:ext uri="{FF2B5EF4-FFF2-40B4-BE49-F238E27FC236}">
                            <a16:creationId xmlns:a16="http://schemas.microsoft.com/office/drawing/2014/main" id="{B9BA1792-362F-61D4-7208-073D918463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600700" y="2743200"/>
                        <a:ext cx="342900" cy="457200"/>
                      </a:xfrm>
                      <a:prstGeom prst="bentConnector3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  <a:tailEnd type="arrow"/>
                      </a:ln>
                      <a:effectLst/>
                    </p:spPr>
                  </p:cxnSp>
                  <p:cxnSp>
                    <p:nvCxnSpPr>
                      <p:cNvPr id="45" name="Elbow Connector 44">
                        <a:extLst>
                          <a:ext uri="{FF2B5EF4-FFF2-40B4-BE49-F238E27FC236}">
                            <a16:creationId xmlns:a16="http://schemas.microsoft.com/office/drawing/2014/main" id="{DADB6660-D878-3A17-4F6C-1CD3B32BCC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5594350" y="3517900"/>
                        <a:ext cx="342900" cy="571500"/>
                      </a:xfrm>
                      <a:prstGeom prst="bentConnector3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  <a:tailEnd type="arrow"/>
                      </a:ln>
                      <a:effectLst/>
                    </p:spPr>
                  </p:cxnSp>
                </p:grpSp>
                <p:cxnSp>
                  <p:nvCxnSpPr>
                    <p:cNvPr id="32" name="Straight Arrow Connector 31">
                      <a:extLst>
                        <a:ext uri="{FF2B5EF4-FFF2-40B4-BE49-F238E27FC236}">
                          <a16:creationId xmlns:a16="http://schemas.microsoft.com/office/drawing/2014/main" id="{128CBEBA-0D0D-00AA-B907-A49CC13DCE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489200" y="1739900"/>
                      <a:ext cx="4234" cy="224817"/>
                    </a:xfrm>
                    <a:prstGeom prst="straightConnector1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arrow"/>
                    </a:ln>
                    <a:effectLst/>
                  </p:spPr>
                </p:cxnSp>
                <p:sp>
                  <p:nvSpPr>
                    <p:cNvPr id="33" name="Text Box 124">
                      <a:extLst>
                        <a:ext uri="{FF2B5EF4-FFF2-40B4-BE49-F238E27FC236}">
                          <a16:creationId xmlns:a16="http://schemas.microsoft.com/office/drawing/2014/main" id="{66C82372-01E0-4DD9-0979-19F3446D6E9F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58800" y="1612900"/>
                      <a:ext cx="831850" cy="2330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GSF Surf. Pres.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22B4AEBB-EA46-598F-5D04-448180CE8D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65250" y="2197100"/>
                    <a:ext cx="367030" cy="0"/>
                  </a:xfrm>
                  <a:prstGeom prst="straightConnector1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arrow"/>
                  </a:ln>
                  <a:effectLst/>
                </p:spPr>
              </p:cxn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07C56541-C636-6292-5345-DFCBC1AFB92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22300" y="1295400"/>
                  <a:ext cx="1104900" cy="566420"/>
                  <a:chOff x="0" y="0"/>
                  <a:chExt cx="1104900" cy="566420"/>
                </a:xfrm>
              </p:grpSpPr>
              <p:sp>
                <p:nvSpPr>
                  <p:cNvPr id="25" name="Can 24">
                    <a:extLst>
                      <a:ext uri="{FF2B5EF4-FFF2-40B4-BE49-F238E27FC236}">
                        <a16:creationId xmlns:a16="http://schemas.microsoft.com/office/drawing/2014/main" id="{9D0503D3-C3C5-0FD0-214C-79175755C32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0" y="247650"/>
                    <a:ext cx="660400" cy="318770"/>
                  </a:xfrm>
                  <a:prstGeom prst="can">
                    <a:avLst/>
                  </a:prstGeom>
                  <a:solidFill>
                    <a:sysClr val="window" lastClr="FFFFFF"/>
                  </a:solidFill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cxnSp>
                <p:nvCxnSpPr>
                  <p:cNvPr id="26" name="Elbow Connector 25">
                    <a:extLst>
                      <a:ext uri="{FF2B5EF4-FFF2-40B4-BE49-F238E27FC236}">
                        <a16:creationId xmlns:a16="http://schemas.microsoft.com/office/drawing/2014/main" id="{0CF9BA86-3526-A86C-673E-3585C21287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98500" y="0"/>
                    <a:ext cx="406400" cy="36195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arrow"/>
                  </a:ln>
                  <a:effectLst/>
                </p:spPr>
              </p:cxnSp>
            </p:grpSp>
          </p:grpSp>
          <p:sp>
            <p:nvSpPr>
              <p:cNvPr id="21" name="Text Box 129">
                <a:extLst>
                  <a:ext uri="{FF2B5EF4-FFF2-40B4-BE49-F238E27FC236}">
                    <a16:creationId xmlns:a16="http://schemas.microsoft.com/office/drawing/2014/main" id="{09C61250-DB75-C2D0-705C-B485CFB1BA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800" y="1612900"/>
                <a:ext cx="831850" cy="23346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GSF Surf. Pres.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1">
              <a:extLst>
                <a:ext uri="{FF2B5EF4-FFF2-40B4-BE49-F238E27FC236}">
                  <a16:creationId xmlns:a16="http://schemas.microsoft.com/office/drawing/2014/main" id="{7CA82782-9306-A8D8-EDEA-D5781B4539CB}"/>
                </a:ext>
              </a:extLst>
            </p:cNvPr>
            <p:cNvSpPr txBox="1">
              <a:spLocks/>
            </p:cNvSpPr>
            <p:nvPr/>
          </p:nvSpPr>
          <p:spPr>
            <a:xfrm>
              <a:off x="-245023" y="3861190"/>
              <a:ext cx="4038860" cy="21099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b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Flow diagram of the </a:t>
              </a:r>
              <a:r>
                <a:rPr lang="en-US" b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SiFSAP</a:t>
              </a:r>
              <a:r>
                <a:rPr lang="en-US" b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system</a:t>
              </a:r>
              <a:endPara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FC709456-351A-4F0C-110F-269FB1C0FFBA}"/>
              </a:ext>
            </a:extLst>
          </p:cNvPr>
          <p:cNvSpPr txBox="1"/>
          <p:nvPr/>
        </p:nvSpPr>
        <p:spPr>
          <a:xfrm>
            <a:off x="934409" y="101960"/>
            <a:ext cx="997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Single FOV Sounder Atmospheric Products (</a:t>
            </a:r>
            <a:r>
              <a:rPr lang="en-US" sz="3600" dirty="0" err="1"/>
              <a:t>SiFSAP</a:t>
            </a:r>
            <a:r>
              <a:rPr lang="en-US" sz="3600" dirty="0"/>
              <a:t>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457B783-D965-3CF5-C093-48FC204FF04E}"/>
              </a:ext>
            </a:extLst>
          </p:cNvPr>
          <p:cNvSpPr txBox="1"/>
          <p:nvPr/>
        </p:nvSpPr>
        <p:spPr>
          <a:xfrm>
            <a:off x="8704693" y="991269"/>
            <a:ext cx="35103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Optimal estimation method (OEM) based physical retrieval algorithm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Synergistic IR+MW retrieval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Cloud scattering included in the forward model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Principal Component Analysis to utilize all measurement channels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Simultaneous retrieval of Temp., water vapor, O</a:t>
            </a:r>
            <a:r>
              <a:rPr lang="en-US" baseline="-25000" dirty="0"/>
              <a:t>3</a:t>
            </a:r>
            <a:r>
              <a:rPr lang="en-US" dirty="0"/>
              <a:t>, CO</a:t>
            </a:r>
            <a:r>
              <a:rPr lang="en-US" baseline="-25000" dirty="0"/>
              <a:t>2</a:t>
            </a:r>
            <a:r>
              <a:rPr lang="en-US" dirty="0"/>
              <a:t>, CO, CH</a:t>
            </a:r>
            <a:r>
              <a:rPr lang="en-US" baseline="-25000" dirty="0"/>
              <a:t>4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O, cloud properties and surface properties.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 Spectral radiances fitting based quality control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 Radiative kernel (Jacobian)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Averaging kernel and error estimation under the OEM scheme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00C612DD-E4A7-EB48-8CC3-A5121807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568" y="-2780"/>
            <a:ext cx="9095584" cy="762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Fast and Accurate Forward Model: PCRTM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C62C245-7619-C641-9FF4-560D8A25002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5888847"/>
              </p:ext>
            </p:extLst>
          </p:nvPr>
        </p:nvGraphicFramePr>
        <p:xfrm>
          <a:off x="287996" y="738492"/>
          <a:ext cx="5612913" cy="357533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9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9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176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Sensor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Channel Number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PC score (seconds)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PC score +  radiance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PC score + PC Jacobian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26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CLARREO, 0.5 cm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5421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0.011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0.013 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0.039 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92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CLARREO, 1.0 cm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2711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0.0096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0.012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0.036 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2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IASI, 0.25 cm</a:t>
                      </a:r>
                      <a:r>
                        <a:rPr kumimoji="0" lang="en-US" sz="1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8461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0.011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0.012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0.044 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AIRS, 0.5-2.5 cm</a:t>
                      </a:r>
                      <a:r>
                        <a:rPr kumimoji="0" lang="en-US" sz="1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2378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0.0060 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0.0074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0.031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14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CrIS,0.625-2.5  cm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1317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0.0050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0.0060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0.021 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41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NAST-I, 0.25 cm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8632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0.010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0.013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0.045 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66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S-HIS, 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0.5 cm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4316</a:t>
                      </a: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0.008 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0.008 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0.038 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6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CrIS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, 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0.625  cm</a:t>
                      </a:r>
                      <a:r>
                        <a:rPr kumimoji="0" lang="en-US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2211</a:t>
                      </a: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0.009 s</a:t>
                      </a: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0.009 s</a:t>
                      </a:r>
                    </a:p>
                  </a:txBody>
                  <a:tcPr marL="30816" marR="30816" marT="30816" marB="3081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0.033 s</a:t>
                      </a:r>
                    </a:p>
                  </a:txBody>
                  <a:tcPr marL="30816" marR="30816" marT="30816" marB="30816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24" name="Text Placeholder 1">
            <a:extLst>
              <a:ext uri="{FF2B5EF4-FFF2-40B4-BE49-F238E27FC236}">
                <a16:creationId xmlns:a16="http://schemas.microsoft.com/office/drawing/2014/main" id="{59D32BC6-377E-194E-B019-4C4D3856E8D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60310" y="1073615"/>
            <a:ext cx="4206982" cy="2365417"/>
          </a:xfrm>
        </p:spPr>
        <p:txBody>
          <a:bodyPr>
            <a:normAutofit/>
          </a:bodyPr>
          <a:lstStyle/>
          <a:p>
            <a:r>
              <a:rPr lang="en-US" altLang="en-US" sz="1412" dirty="0">
                <a:ea typeface="ＭＳ Ｐゴシック" panose="020B0600070205080204" pitchFamily="34" charset="-128"/>
              </a:rPr>
              <a:t>Multilayer, multiple scattering clouds included; </a:t>
            </a:r>
            <a:r>
              <a:rPr lang="en-US" sz="1400" dirty="0"/>
              <a:t>Cloud transmittance and reflectance LUT established using  32 stream DISORT   </a:t>
            </a:r>
          </a:p>
          <a:p>
            <a:r>
              <a:rPr lang="en-US" altLang="en-US" sz="1400" dirty="0">
                <a:ea typeface="ＭＳ Ｐゴシック" panose="020B0600070205080204" pitchFamily="34" charset="-128"/>
              </a:rPr>
              <a:t>15 variable trace gases</a:t>
            </a:r>
            <a:r>
              <a:rPr lang="en-US" sz="1400" dirty="0"/>
              <a:t>                                            </a:t>
            </a:r>
            <a:endParaRPr lang="en-US" sz="1600" dirty="0"/>
          </a:p>
          <a:p>
            <a:r>
              <a:rPr lang="en-US" altLang="en-US" sz="1412" dirty="0">
                <a:ea typeface="ＭＳ Ｐゴシック" panose="020B0600070205080204" pitchFamily="34" charset="-128"/>
              </a:rPr>
              <a:t>Spectral coverage (50-3000 cm</a:t>
            </a:r>
            <a:r>
              <a:rPr lang="en-US" altLang="en-US" sz="1412" baseline="30000" dirty="0">
                <a:ea typeface="ＭＳ Ｐゴシック" panose="020B0600070205080204" pitchFamily="34" charset="-128"/>
              </a:rPr>
              <a:t>-1</a:t>
            </a:r>
            <a:r>
              <a:rPr lang="en-US" altLang="en-US" sz="1412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sz="1412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Milliseconds to fraction of seconds in IR</a:t>
            </a:r>
          </a:p>
          <a:p>
            <a:r>
              <a:rPr lang="en-US" sz="1400" dirty="0">
                <a:solidFill>
                  <a:srgbClr val="0432FF"/>
                </a:solidFill>
              </a:rPr>
              <a:t>Compared with LBLRTM : Bias error &lt; 0.002 K  RMS error &lt; 0.03 K</a:t>
            </a:r>
          </a:p>
          <a:p>
            <a:endParaRPr lang="en-US" altLang="en-US" sz="1412" dirty="0">
              <a:ea typeface="ＭＳ Ｐゴシック" panose="020B0600070205080204" pitchFamily="34" charset="-128"/>
            </a:endParaRPr>
          </a:p>
        </p:txBody>
      </p:sp>
      <p:pic>
        <p:nvPicPr>
          <p:cNvPr id="7" name="Picture 4" descr="Image result">
            <a:extLst>
              <a:ext uri="{FF2B5EF4-FFF2-40B4-BE49-F238E27FC236}">
                <a16:creationId xmlns:a16="http://schemas.microsoft.com/office/drawing/2014/main" id="{97245221-2B6B-CE49-BC0D-9181DA94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144" y="0"/>
            <a:ext cx="1215856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4548CE-38A4-DA52-F6BF-877DC0E7FF1A}"/>
              </a:ext>
            </a:extLst>
          </p:cNvPr>
          <p:cNvSpPr txBox="1">
            <a:spLocks/>
          </p:cNvSpPr>
          <p:nvPr/>
        </p:nvSpPr>
        <p:spPr>
          <a:xfrm>
            <a:off x="1651130" y="1036381"/>
            <a:ext cx="5796917" cy="1128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113411-7408-A06A-78FA-21FE4CDC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945" y="3439032"/>
            <a:ext cx="4474199" cy="3404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9DCC4-B6B4-17D2-36C9-20E62B06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130" y="4283896"/>
            <a:ext cx="3620835" cy="2574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D0C929-E251-6481-65FE-291F1D3AB7F5}"/>
              </a:ext>
            </a:extLst>
          </p:cNvPr>
          <p:cNvSpPr txBox="1"/>
          <p:nvPr/>
        </p:nvSpPr>
        <p:spPr>
          <a:xfrm>
            <a:off x="11555896" y="650681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99361848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DB7C363A-C516-4E49-4FD3-7E77632E2DB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17702375" y="-54296488"/>
            <a:ext cx="10932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01BE9A51-72AE-285D-B043-ABD770B28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r="4344" b="3654"/>
          <a:stretch>
            <a:fillRect/>
          </a:stretch>
        </p:blipFill>
        <p:spPr bwMode="auto">
          <a:xfrm>
            <a:off x="4773619" y="94682"/>
            <a:ext cx="3636925" cy="33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F5A1361-3783-D1A2-EA5D-2FAAA93B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r="5112" b="3297"/>
          <a:stretch>
            <a:fillRect/>
          </a:stretch>
        </p:blipFill>
        <p:spPr bwMode="auto">
          <a:xfrm>
            <a:off x="8410544" y="94682"/>
            <a:ext cx="3636926" cy="33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2BFC594-F42A-679B-62AC-90EB03E4B8CB}"/>
              </a:ext>
            </a:extLst>
          </p:cNvPr>
          <p:cNvGrpSpPr/>
          <p:nvPr/>
        </p:nvGrpSpPr>
        <p:grpSpPr>
          <a:xfrm>
            <a:off x="4881265" y="3424348"/>
            <a:ext cx="7069336" cy="3338971"/>
            <a:chOff x="-293285" y="-6690"/>
            <a:chExt cx="5405491" cy="2400640"/>
          </a:xfrm>
        </p:grpSpPr>
        <p:pic>
          <p:nvPicPr>
            <p:cNvPr id="16" name="Picture 15" descr="Chart&#10;&#10;Description automatically generated">
              <a:extLst>
                <a:ext uri="{FF2B5EF4-FFF2-40B4-BE49-F238E27FC236}">
                  <a16:creationId xmlns:a16="http://schemas.microsoft.com/office/drawing/2014/main" id="{20619CCD-D68D-9549-953F-E16A5A93C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43" r="6102" b="2928"/>
            <a:stretch/>
          </p:blipFill>
          <p:spPr bwMode="auto">
            <a:xfrm>
              <a:off x="2375356" y="-6690"/>
              <a:ext cx="2736850" cy="24003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 descr="Chart&#10;&#10;Description automatically generated">
              <a:extLst>
                <a:ext uri="{FF2B5EF4-FFF2-40B4-BE49-F238E27FC236}">
                  <a16:creationId xmlns:a16="http://schemas.microsoft.com/office/drawing/2014/main" id="{A080DBF4-5D3B-124B-850E-145C6FF16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58" r="5691" b="3185"/>
            <a:stretch/>
          </p:blipFill>
          <p:spPr bwMode="auto">
            <a:xfrm>
              <a:off x="-293285" y="0"/>
              <a:ext cx="2730500" cy="23939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1" name="Rectangle 6">
            <a:extLst>
              <a:ext uri="{FF2B5EF4-FFF2-40B4-BE49-F238E27FC236}">
                <a16:creationId xmlns:a16="http://schemas.microsoft.com/office/drawing/2014/main" id="{5D832EDB-39C1-F4EB-20D7-3558FDA54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B133C39-AF45-23AA-E017-2D79889E0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0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36B38-E0ED-4B8B-9843-910C799DE9C8}"/>
              </a:ext>
            </a:extLst>
          </p:cNvPr>
          <p:cNvSpPr txBox="1"/>
          <p:nvPr/>
        </p:nvSpPr>
        <p:spPr>
          <a:xfrm>
            <a:off x="489235" y="2556490"/>
            <a:ext cx="315511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/>
              <a:t>SiFSAP</a:t>
            </a:r>
            <a:r>
              <a:rPr lang="en-US" sz="3600" dirty="0"/>
              <a:t> of Temperature</a:t>
            </a:r>
          </a:p>
          <a:p>
            <a:r>
              <a:rPr lang="en-US" sz="3600" dirty="0"/>
              <a:t>Water Vapor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3863C-93DC-7B72-711C-7B491428CA9E}"/>
              </a:ext>
            </a:extLst>
          </p:cNvPr>
          <p:cNvSpPr txBox="1"/>
          <p:nvPr/>
        </p:nvSpPr>
        <p:spPr>
          <a:xfrm>
            <a:off x="11555896" y="650681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927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_STILL_OPTION_1" id="{A7EB731F-9F26-FA45-B219-A9FC2724B824}" vid="{BB2B4FA0-A277-B74D-BFBF-46A8FBBB8B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</TotalTime>
  <Words>887</Words>
  <Application>Microsoft Macintosh PowerPoint</Application>
  <PresentationFormat>Widescreen</PresentationFormat>
  <Paragraphs>180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DejaVu LGC Sans</vt:lpstr>
      <vt:lpstr>Times New Roman</vt:lpstr>
      <vt:lpstr>Wingdings</vt:lpstr>
      <vt:lpstr>Office Theme</vt:lpstr>
      <vt:lpstr>PowerPoint Presentation</vt:lpstr>
      <vt:lpstr>Role of Hyper-spectral IR Sounders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Fast and Accurate Forward Model: PCRTM</vt:lpstr>
      <vt:lpstr>PowerPoint Presentation</vt:lpstr>
      <vt:lpstr>PowerPoint Presentation</vt:lpstr>
      <vt:lpstr>Trace Gases</vt:lpstr>
      <vt:lpstr>Current Status and Path Forward</vt:lpstr>
      <vt:lpstr>END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Wu, Wan (LARC-E303)</dc:creator>
  <cp:keywords/>
  <dc:description/>
  <cp:lastModifiedBy>Wu, Wan (LARC-E303)</cp:lastModifiedBy>
  <cp:revision>13</cp:revision>
  <dcterms:created xsi:type="dcterms:W3CDTF">2022-05-16T16:51:29Z</dcterms:created>
  <dcterms:modified xsi:type="dcterms:W3CDTF">2022-05-18T13:27:21Z</dcterms:modified>
  <cp:category/>
</cp:coreProperties>
</file>