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84" r:id="rId3"/>
  </p:sldMasterIdLst>
  <p:notesMasterIdLst>
    <p:notesMasterId r:id="rId14"/>
  </p:notesMasterIdLst>
  <p:sldIdLst>
    <p:sldId id="256" r:id="rId4"/>
    <p:sldId id="261" r:id="rId5"/>
    <p:sldId id="270" r:id="rId6"/>
    <p:sldId id="272" r:id="rId7"/>
    <p:sldId id="273" r:id="rId8"/>
    <p:sldId id="269" r:id="rId9"/>
    <p:sldId id="274" r:id="rId10"/>
    <p:sldId id="260" r:id="rId11"/>
    <p:sldId id="262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26" autoAdjust="0"/>
  </p:normalViewPr>
  <p:slideViewPr>
    <p:cSldViewPr snapToGrid="0" snapToObjects="1">
      <p:cViewPr>
        <p:scale>
          <a:sx n="125" d="100"/>
          <a:sy n="125" d="100"/>
        </p:scale>
        <p:origin x="1784" y="-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01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A4907-FC51-8547-98FB-917D032A441D}" type="datetimeFigureOut">
              <a:rPr lang="en-US" smtClean="0"/>
              <a:t>7/4/19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6A659-0A26-8D48-824D-107E001176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4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36A659-0A26-8D48-824D-107E001176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80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5C37A63F-5661-CC4B-8DB7-DAAD180C0E9E}" type="datetime1">
              <a:rPr lang="en-US" smtClean="0"/>
              <a:t>7/4/19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5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066800"/>
            <a:ext cx="8305800" cy="6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NASA Ames Research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21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D93EEB01-3612-B54F-8A8C-B2904174B4CF}" type="datetime1">
              <a:rPr lang="en-US" smtClean="0"/>
              <a:t>7/4/19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74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456B3E00-40ED-594A-898F-52FA810CC9C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14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3008313" cy="1009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50854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40758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A5F785CA-A6FF-0F47-8F25-AE068F474BD8}" type="datetime1">
              <a:rPr lang="en-US" smtClean="0"/>
              <a:t>7/4/19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43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CB100512-33EB-6E43-B5BB-930A0A595C2F}" type="datetime1">
              <a:rPr lang="en-US" smtClean="0"/>
              <a:t>7/4/19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3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8BFDAC00-7BDE-F745-B285-39C12663C4E1}" type="datetime1">
              <a:rPr lang="en-US" smtClean="0"/>
              <a:t>7/4/19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4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1524000"/>
            <a:ext cx="19431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1524000"/>
            <a:ext cx="56769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A0E12608-CF3C-D14C-8F0B-A64ECE4030E8}" type="datetime1">
              <a:rPr lang="en-US" smtClean="0"/>
              <a:t>7/4/19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/>
              <a:t>Ames Engineering Directorate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629400"/>
            <a:ext cx="2133600" cy="228600"/>
          </a:xfrm>
        </p:spPr>
        <p:txBody>
          <a:bodyPr/>
          <a:lstStyle/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61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81200"/>
            <a:ext cx="7772400" cy="1143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39254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CD1A-8F0D-4138-AE92-883E5BCF3F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36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de_R_logo-v7-no_text.p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141" t="13217" r="25649" b="23105"/>
          <a:stretch/>
        </p:blipFill>
        <p:spPr>
          <a:xfrm>
            <a:off x="8192088" y="0"/>
            <a:ext cx="922012" cy="92193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150" y="152400"/>
            <a:ext cx="22288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5341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15" descr="PPbarV11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/>
          <a:p>
            <a:pPr lvl="0"/>
            <a:r>
              <a:rPr lang="en-US" noProof="0"/>
              <a:t>Click icon to add clip art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143000"/>
            <a:ext cx="38100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143000"/>
            <a:ext cx="3810000" cy="4876800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2" descr="RGB_Color 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1663" y="155575"/>
            <a:ext cx="7620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52400" y="6180138"/>
            <a:ext cx="2378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0" baseline="0">
                <a:solidFill>
                  <a:srgbClr val="FFFFFF"/>
                </a:solidFill>
              </a:rPr>
              <a:t>irg.arc.nasa.gov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6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1524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24384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492500" y="6588125"/>
            <a:ext cx="56007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defRPr/>
            </a:pPr>
            <a:r>
              <a:rPr lang="en-US" altLang="en-US" sz="10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Garamond" charset="0"/>
              </a:rPr>
              <a:t>Administratively Controlled Information</a:t>
            </a:r>
            <a:endParaRPr lang="en-US" altLang="en-US" sz="1000">
              <a:solidFill>
                <a:schemeClr val="accent2"/>
              </a:solidFill>
              <a:latin typeface="AGaramond" charset="0"/>
            </a:endParaRPr>
          </a:p>
        </p:txBody>
      </p:sp>
      <p:pic>
        <p:nvPicPr>
          <p:cNvPr id="1029" name="Picture 9" descr="Brighter3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W:\LADEE\Graphics\LADEE.gi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295400"/>
            <a:ext cx="46510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Ames Engineering Directorate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0CD3-5143-194E-AA1D-BF93A9AE596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74321-B505-134C-AD22-25D75907922B}" type="datetime1">
              <a:rPr lang="en-US" smtClean="0"/>
              <a:t>7/4/19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38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96" r:id="rId10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+mj-lt"/>
          <a:ea typeface="MS PGothic" pitchFamily="34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  <a:ea typeface="MS PGothic" pitchFamily="34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100">
          <a:solidFill>
            <a:srgbClr val="333399"/>
          </a:solidFill>
          <a:latin typeface="Helvetica" charset="0"/>
        </a:defRPr>
      </a:lvl9pPr>
    </p:titleStyle>
    <p:bodyStyle>
      <a:lvl1pPr marL="342900" indent="-342900" algn="l" rtl="0" eaLnBrk="1" fontAlgn="base" hangingPunct="1">
        <a:lnSpc>
          <a:spcPct val="110000"/>
        </a:lnSpc>
        <a:spcBef>
          <a:spcPct val="30000"/>
        </a:spcBef>
        <a:spcAft>
          <a:spcPct val="0"/>
        </a:spcAft>
        <a:defRPr sz="1600" b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30000"/>
        </a:spcBef>
        <a:spcAft>
          <a:spcPct val="0"/>
        </a:spcAft>
        <a:defRPr sz="12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1" fontAlgn="base" hangingPunct="1">
        <a:spcBef>
          <a:spcPct val="30000"/>
        </a:spcBef>
        <a:spcAft>
          <a:spcPct val="0"/>
        </a:spcAft>
        <a:buChar char="•"/>
        <a:defRPr sz="1300" b="1">
          <a:solidFill>
            <a:srgbClr val="333399"/>
          </a:solidFill>
          <a:latin typeface="+mn-lt"/>
          <a:ea typeface="MS PGothic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MS PGothic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458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0" hangingPunct="0">
              <a:spcBef>
                <a:spcPct val="50000"/>
              </a:spcBef>
              <a:defRPr/>
            </a:pPr>
            <a:endParaRPr lang="en-US" sz="1800">
              <a:ea typeface="+mn-ea"/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915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83461" name="Rectangle 5"/>
          <p:cNvSpPr>
            <a:spLocks noChangeArrowheads="1"/>
          </p:cNvSpPr>
          <p:nvPr/>
        </p:nvSpPr>
        <p:spPr bwMode="auto">
          <a:xfrm>
            <a:off x="70866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r">
              <a:defRPr/>
            </a:pPr>
            <a:fld id="{DFB87E43-5E1D-D74D-A499-06C9A7F88B0A}" type="slidenum">
              <a:rPr lang="fr-FR" sz="1200" b="0" i="1" baseline="0">
                <a:solidFill>
                  <a:schemeClr val="tx1"/>
                </a:solidFill>
                <a:ea typeface="+mn-ea"/>
                <a:cs typeface="+mn-cs"/>
              </a:rPr>
              <a:pPr algn="r">
                <a:defRPr/>
              </a:pPr>
              <a:t>‹#›</a:t>
            </a:fld>
            <a:endParaRPr lang="fr-FR" sz="1200" b="0" i="1" baseline="0">
              <a:solidFill>
                <a:schemeClr val="tx1"/>
              </a:solidFill>
              <a:ea typeface="+mn-ea"/>
              <a:cs typeface="+mn-cs"/>
            </a:endParaRPr>
          </a:p>
        </p:txBody>
      </p:sp>
      <p:sp>
        <p:nvSpPr>
          <p:cNvPr id="1683462" name="Rectangle 6"/>
          <p:cNvSpPr>
            <a:spLocks noChangeArrowheads="1"/>
          </p:cNvSpPr>
          <p:nvPr/>
        </p:nvSpPr>
        <p:spPr bwMode="auto">
          <a:xfrm>
            <a:off x="495300" y="6503988"/>
            <a:ext cx="45704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>
              <a:defRPr/>
            </a:pPr>
            <a:r>
              <a:rPr lang="en-US" sz="1200" b="0" i="1" baseline="0" dirty="0">
                <a:solidFill>
                  <a:schemeClr val="tx1"/>
                </a:solidFill>
              </a:rPr>
              <a:t>Planetary exploration </a:t>
            </a:r>
            <a:r>
              <a:rPr lang="en-US" sz="1200" i="1" baseline="0" dirty="0">
                <a:solidFill>
                  <a:schemeClr val="tx1"/>
                </a:solidFill>
              </a:rPr>
              <a:t>REBOOTED</a:t>
            </a:r>
            <a:r>
              <a:rPr lang="en-US" sz="1200" i="1" spc="-150" baseline="0" dirty="0">
                <a:solidFill>
                  <a:schemeClr val="tx1"/>
                </a:solidFill>
              </a:rPr>
              <a:t> </a:t>
            </a:r>
            <a:r>
              <a:rPr lang="en-US" sz="1400" i="1" baseline="0" dirty="0">
                <a:solidFill>
                  <a:schemeClr val="tx1"/>
                </a:solidFill>
              </a:rPr>
              <a:t>!</a:t>
            </a:r>
            <a:endParaRPr lang="en-US" sz="1200" i="1" baseline="0" dirty="0">
              <a:solidFill>
                <a:schemeClr val="tx1"/>
              </a:solidFill>
            </a:endParaRPr>
          </a:p>
        </p:txBody>
      </p:sp>
      <p:pic>
        <p:nvPicPr>
          <p:cNvPr id="1683463" name="Picture 7" descr="nasa-meatball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63" y="6375400"/>
            <a:ext cx="474662" cy="411163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8" name="Picture 9" descr="Brighter3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686800" y="41910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839200" y="43434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8534400" y="4495800"/>
            <a:ext cx="227682" cy="20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W:\LADEE\Graphics\LADEE.gi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295400"/>
            <a:ext cx="46510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60000"/>
        </a:spcBef>
        <a:spcAft>
          <a:spcPct val="0"/>
        </a:spcAft>
        <a:defRPr sz="2000">
          <a:solidFill>
            <a:schemeClr val="accent2"/>
          </a:solidFill>
          <a:latin typeface="+mn-lt"/>
          <a:ea typeface="ＭＳ Ｐゴシック" charset="-128"/>
          <a:cs typeface="ＭＳ Ｐゴシック" charset="-128"/>
        </a:defRPr>
      </a:lvl1pPr>
      <a:lvl2pPr marL="476250" indent="-1905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2pPr>
      <a:lvl3pPr marL="857250" indent="-1905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d"/>
  </p:transition>
  <p:hf hdr="0"/>
  <p:txStyles>
    <p:titleStyle>
      <a:lvl1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</a:defRPr>
      </a:lvl9pPr>
    </p:titleStyle>
    <p:bodyStyle>
      <a:lvl1pPr marL="282575" indent="-282575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>
          <a:schemeClr val="bg1"/>
        </a:buClr>
        <a:buFont typeface="Wingdings" charset="2"/>
        <a:defRPr sz="20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636588" indent="-239713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2pPr>
      <a:lvl3pPr marL="917575" indent="-16668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255713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15938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0510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5082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29654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422650" indent="-223838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Systems_engineer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310" y="2130425"/>
            <a:ext cx="8513380" cy="1470025"/>
          </a:xfrm>
        </p:spPr>
        <p:txBody>
          <a:bodyPr/>
          <a:lstStyle/>
          <a:p>
            <a:pPr algn="ctr"/>
            <a:r>
              <a:rPr lang="en-US" dirty="0"/>
              <a:t>Egg-</a:t>
            </a:r>
            <a:r>
              <a:rPr lang="en-US" dirty="0" err="1"/>
              <a:t>stronautics</a:t>
            </a:r>
            <a:br>
              <a:rPr lang="en-US" dirty="0"/>
            </a:br>
            <a:r>
              <a:rPr lang="en-US" dirty="0"/>
              <a:t>Systems Engineering for Descent and Landing</a:t>
            </a:r>
            <a:br>
              <a:rPr lang="en-US" dirty="0"/>
            </a:br>
            <a:r>
              <a:rPr lang="en-US" dirty="0"/>
              <a:t> Workshop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1800" b="0" dirty="0"/>
              <a:t>Dr. David Korsmeyer</a:t>
            </a:r>
          </a:p>
          <a:p>
            <a:r>
              <a:rPr lang="en-US" sz="1800" b="0" dirty="0"/>
              <a:t>Associate Center Director, Research and Technology</a:t>
            </a:r>
          </a:p>
          <a:p>
            <a:r>
              <a:rPr lang="en-US" sz="1800" b="0" dirty="0"/>
              <a:t>NASA Ames Research Center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A63F-5661-CC4B-8DB7-DAAD180C0E9E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56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Concepts: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/>
              <a:t>For this Workshop we will not Consider Atmospheric Re-entry, due to $ and time.  </a:t>
            </a:r>
          </a:p>
          <a:p>
            <a:endParaRPr lang="en-US" sz="2000" b="0" dirty="0"/>
          </a:p>
          <a:p>
            <a:r>
              <a:rPr lang="en-US" sz="2000" b="0" dirty="0"/>
              <a:t>The Focus of our Effort is “Descent” and “Landing”, and how that will effect our Egg.</a:t>
            </a:r>
          </a:p>
          <a:p>
            <a:endParaRPr lang="en-US" sz="2000" b="0" dirty="0"/>
          </a:p>
          <a:p>
            <a:r>
              <a:rPr lang="en-US" sz="2000" b="0" dirty="0"/>
              <a:t>The Workshop Goal is to understand how Space Systems are driven by their Requirements, and the </a:t>
            </a:r>
            <a:r>
              <a:rPr lang="en-US" sz="2000" dirty="0"/>
              <a:t>Systems Engineering Process </a:t>
            </a:r>
            <a:r>
              <a:rPr lang="en-US" sz="2000" b="0" dirty="0"/>
              <a:t>that enables a team to “Solve” or satisfy those Requirements.</a:t>
            </a:r>
          </a:p>
          <a:p>
            <a:endParaRPr lang="en-US" sz="2000" b="0" dirty="0"/>
          </a:p>
          <a:p>
            <a:r>
              <a:rPr lang="en-US" sz="2000" b="0" dirty="0"/>
              <a:t>You will be broken into Teams and given limited supplies and limited time to achieve your Goal.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4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Systems Engineering: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080" y="1660640"/>
            <a:ext cx="865632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0" i="1" dirty="0"/>
              <a:t>Systems Engineering</a:t>
            </a:r>
            <a:r>
              <a:rPr lang="en-US" sz="1800" b="0" dirty="0"/>
              <a:t>:  An interdisciplinary field of engineering that focuses on how to design and manage the engineering of a System made up of many elements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dirty="0"/>
              <a:t>The SE process starts with:</a:t>
            </a:r>
          </a:p>
          <a:p>
            <a:pPr lvl="1">
              <a:buFontTx/>
              <a:buChar char="-"/>
            </a:pPr>
            <a:r>
              <a:rPr lang="en-US" sz="1600" b="0" dirty="0"/>
              <a:t>Docu</a:t>
            </a:r>
            <a:r>
              <a:rPr lang="en-US" sz="1600" dirty="0"/>
              <a:t>menting the</a:t>
            </a:r>
            <a:r>
              <a:rPr lang="en-US" sz="1600" b="0" dirty="0"/>
              <a:t> Problems that need to be resolved</a:t>
            </a:r>
          </a:p>
          <a:p>
            <a:pPr lvl="1">
              <a:buFontTx/>
              <a:buChar char="-"/>
            </a:pPr>
            <a:r>
              <a:rPr lang="en-US" sz="1600" dirty="0"/>
              <a:t>C</a:t>
            </a:r>
            <a:r>
              <a:rPr lang="en-US" sz="1600" b="0" dirty="0"/>
              <a:t>reating specific “Requirements” to </a:t>
            </a:r>
            <a:r>
              <a:rPr lang="en-US" sz="1600" dirty="0"/>
              <a:t>measure a successful Solution</a:t>
            </a:r>
            <a:r>
              <a:rPr lang="en-US" sz="1600" b="0" dirty="0"/>
              <a:t>, </a:t>
            </a:r>
          </a:p>
          <a:p>
            <a:pPr lvl="1">
              <a:buFontTx/>
              <a:buChar char="-"/>
            </a:pPr>
            <a:r>
              <a:rPr lang="en-US" sz="1600" dirty="0"/>
              <a:t>T</a:t>
            </a:r>
            <a:r>
              <a:rPr lang="en-US" sz="1600" b="0" dirty="0"/>
              <a:t>racking those Requirements to each element of the </a:t>
            </a:r>
            <a:r>
              <a:rPr lang="en-US" sz="1600" dirty="0"/>
              <a:t>S</a:t>
            </a:r>
            <a:r>
              <a:rPr lang="en-US" sz="1600" b="0" dirty="0"/>
              <a:t>olution,  </a:t>
            </a:r>
          </a:p>
          <a:p>
            <a:pPr lvl="1">
              <a:buFontTx/>
              <a:buChar char="-"/>
            </a:pPr>
            <a:r>
              <a:rPr lang="en-US" sz="1600" dirty="0"/>
              <a:t>I</a:t>
            </a:r>
            <a:r>
              <a:rPr lang="en-US" sz="1600" b="0" dirty="0"/>
              <a:t>dentifying the highest impact failures that can occur in your and stopping them.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b="0" i="1" u="sng" dirty="0"/>
              <a:t>References</a:t>
            </a:r>
            <a:r>
              <a:rPr lang="en-US" b="0" i="1" dirty="0"/>
              <a:t>:</a:t>
            </a:r>
          </a:p>
          <a:p>
            <a:pPr>
              <a:lnSpc>
                <a:spcPct val="100000"/>
              </a:lnSpc>
            </a:pPr>
            <a:r>
              <a:rPr lang="en-US" b="0" i="1" dirty="0"/>
              <a:t>NASA Systems</a:t>
            </a:r>
            <a:r>
              <a:rPr lang="en-US" b="0" i="1" baseline="0" dirty="0"/>
              <a:t> Engineering Handbook</a:t>
            </a:r>
            <a:r>
              <a:rPr lang="en-US" b="0" dirty="0"/>
              <a:t>: </a:t>
            </a:r>
          </a:p>
          <a:p>
            <a:pPr>
              <a:lnSpc>
                <a:spcPct val="100000"/>
              </a:lnSpc>
            </a:pPr>
            <a:r>
              <a:rPr lang="en-US" sz="1400" b="0" dirty="0"/>
              <a:t>	http://ntrs.nasa.gov/archive/nasa/casi.ntrs.nasa.gov/20080008301.pdf</a:t>
            </a:r>
          </a:p>
          <a:p>
            <a:pPr>
              <a:lnSpc>
                <a:spcPct val="100000"/>
              </a:lnSpc>
            </a:pPr>
            <a:r>
              <a:rPr lang="en-US" b="0" i="1" dirty="0"/>
              <a:t>NASA NPR 7123.1, Systems Engineering Processes and Requirements </a:t>
            </a:r>
          </a:p>
          <a:p>
            <a:pPr>
              <a:lnSpc>
                <a:spcPct val="100000"/>
              </a:lnSpc>
            </a:pPr>
            <a:r>
              <a:rPr lang="en-US" sz="1400" b="0" dirty="0"/>
              <a:t>	http://nodis3.gsfc.nasa.gov/displayDir.cfm?t=NPR&amp;c=7123&amp;s=1B</a:t>
            </a:r>
          </a:p>
          <a:p>
            <a:pPr>
              <a:lnSpc>
                <a:spcPct val="100000"/>
              </a:lnSpc>
            </a:pPr>
            <a:r>
              <a:rPr lang="en-US" b="0" dirty="0"/>
              <a:t>And </a:t>
            </a:r>
            <a:r>
              <a:rPr lang="en-US" b="0" dirty="0" err="1"/>
              <a:t>wikipedia’s</a:t>
            </a:r>
            <a:r>
              <a:rPr lang="en-US" b="0" dirty="0"/>
              <a:t> overview:  </a:t>
            </a:r>
            <a:r>
              <a:rPr lang="en-US" sz="1400" b="0" dirty="0">
                <a:hlinkClick r:id="rId2"/>
              </a:rPr>
              <a:t>https://en.wikipedia.org/wiki/Systems_engineering</a:t>
            </a:r>
            <a:endParaRPr lang="en-US" sz="1400" b="0" dirty="0"/>
          </a:p>
          <a:p>
            <a:pPr>
              <a:lnSpc>
                <a:spcPct val="100000"/>
              </a:lnSpc>
            </a:pPr>
            <a:r>
              <a:rPr lang="en-US" b="0" dirty="0"/>
              <a:t>Brooks, F., ( 1995 ). The Mythical Man Month: Essays on Software </a:t>
            </a:r>
          </a:p>
          <a:p>
            <a:pPr>
              <a:lnSpc>
                <a:spcPct val="100000"/>
              </a:lnSpc>
            </a:pPr>
            <a:endParaRPr lang="en-US" b="0" dirty="0"/>
          </a:p>
          <a:p>
            <a:pPr>
              <a:lnSpc>
                <a:spcPct val="100000"/>
              </a:lnSpc>
            </a:pPr>
            <a:endParaRPr lang="en-US" sz="18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558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WINDOWS\Desktop\ESD.83\Systems Engineering\N interactions.jpg">
            <a:extLst>
              <a:ext uri="{FF2B5EF4-FFF2-40B4-BE49-F238E27FC236}">
                <a16:creationId xmlns:a16="http://schemas.microsoft.com/office/drawing/2014/main" id="{1F1E539E-D8E8-524B-908D-C0F83B5CD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000">
            <a:off x="3657600" y="2195195"/>
            <a:ext cx="5486400" cy="37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E31E124-842B-584B-9526-C5B232833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81D7F-3DFC-F147-9E03-1BFBFC20EF51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22CB45F-2BAA-6640-846C-2E60B5FB77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19073"/>
            <a:ext cx="8229600" cy="1066800"/>
          </a:xfrm>
        </p:spPr>
        <p:txBody>
          <a:bodyPr/>
          <a:lstStyle/>
          <a:p>
            <a:r>
              <a:rPr lang="en-US" altLang="en-US" dirty="0"/>
              <a:t>Why has Systems Engineering Emerged as A Distinct Discipline?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0E4A21F0-7B7E-814E-9D5E-45CA264D690E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3570" y="2269534"/>
                <a:ext cx="3733800" cy="4075386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The term itself was not formally used, nor was the importance of the concepts recognized, until after World War II.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Complexity </a:t>
                </a:r>
                <a:r>
                  <a:rPr lang="en-US" altLang="en-US" b="0" dirty="0" err="1"/>
                  <a:t>greaty</a:t>
                </a:r>
                <a:r>
                  <a:rPr lang="en-US" altLang="en-US" b="0" dirty="0"/>
                  <a:t> increased with the creation of coupled hardware and software systems, especially in aerospace (ex: Wright Flyer vs Apollo)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Understanding how </a:t>
                </a:r>
                <a:r>
                  <a:rPr lang="en-US" altLang="en-US" b="0" u="sng" dirty="0"/>
                  <a:t>overall requirements</a:t>
                </a:r>
                <a:r>
                  <a:rPr lang="en-US" altLang="en-US" b="0" dirty="0"/>
                  <a:t> impact each element of whole system is difficult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altLang="en-US" b="0" dirty="0"/>
                  <a:t>The Number of Interfaces between elements is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800" i="1"/>
                        </m:ctrlPr>
                      </m:fPr>
                      <m:num>
                        <m:r>
                          <a:rPr lang="en-US" sz="1800" i="1"/>
                          <m:t>𝑛</m:t>
                        </m:r>
                        <m:r>
                          <a:rPr lang="en-US" sz="1800" i="1"/>
                          <m:t>(</m:t>
                        </m:r>
                        <m:r>
                          <a:rPr lang="en-US" sz="1800" i="1"/>
                          <m:t>𝑛</m:t>
                        </m:r>
                        <m:r>
                          <a:rPr lang="en-US" sz="1800" i="1"/>
                          <m:t>−1)</m:t>
                        </m:r>
                      </m:num>
                      <m:den>
                        <m:r>
                          <a:rPr lang="en-US" sz="1800" i="1"/>
                          <m:t>2</m:t>
                        </m:r>
                      </m:den>
                    </m:f>
                  </m:oMath>
                </a14:m>
                <a:endParaRPr lang="en-US" altLang="en-US" b="0" dirty="0"/>
              </a:p>
            </p:txBody>
          </p:sp>
        </mc:Choice>
        <mc:Fallback>
          <p:sp>
            <p:nvSpPr>
              <p:cNvPr id="9219" name="Rectangle 3">
                <a:extLst>
                  <a:ext uri="{FF2B5EF4-FFF2-40B4-BE49-F238E27FC236}">
                    <a16:creationId xmlns:a16="http://schemas.microsoft.com/office/drawing/2014/main" id="{0E4A21F0-7B7E-814E-9D5E-45CA264D69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3570" y="2269534"/>
                <a:ext cx="3733800" cy="4075386"/>
              </a:xfrm>
              <a:blipFill>
                <a:blip r:embed="rId3"/>
                <a:stretch>
                  <a:fillRect l="-678" r="-1356" b="-4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431512F-A258-A04C-ACFF-6C4E0CAC28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629400"/>
            <a:ext cx="2133600" cy="228600"/>
          </a:xfrm>
        </p:spPr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F4BB21AB-D8BB-884C-BB58-71BEBF29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</p:spPr>
        <p:txBody>
          <a:bodyPr/>
          <a:lstStyle/>
          <a:p>
            <a:r>
              <a:rPr lang="en-US" dirty="0"/>
              <a:t>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545624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C1865-95D0-6C4D-B54C-41C1AB677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0640" y="1066800"/>
            <a:ext cx="9194800" cy="609600"/>
          </a:xfrm>
        </p:spPr>
        <p:txBody>
          <a:bodyPr/>
          <a:lstStyle/>
          <a:p>
            <a:pPr algn="ctr"/>
            <a:r>
              <a:rPr lang="en-US" dirty="0"/>
              <a:t>How many elements are in a basic NASA Mission?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5B5B28F-F25F-7841-B425-1F7547254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734608"/>
            <a:ext cx="8305800" cy="392218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1AF68-385E-1C41-83CE-F618E9CAA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11349-1013-A847-AA21-DE03EED33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Ames Research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40E6C-E4CD-AF4B-BA3F-21F75312C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08709F-EAD2-6441-87EF-0B1AD954823F}"/>
                  </a:ext>
                </a:extLst>
              </p:cNvPr>
              <p:cNvSpPr txBox="1"/>
              <p:nvPr/>
            </p:nvSpPr>
            <p:spPr>
              <a:xfrm>
                <a:off x="609600" y="5740400"/>
                <a:ext cx="8305800" cy="773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11 elements means (using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/>
                        </m:ctrlPr>
                      </m:fPr>
                      <m:num>
                        <m:r>
                          <a:rPr lang="en-US" i="1"/>
                          <m:t>𝑛</m:t>
                        </m:r>
                        <m:r>
                          <a:rPr lang="en-US" i="1"/>
                          <m:t>(</m:t>
                        </m:r>
                        <m:r>
                          <a:rPr lang="en-US" i="1"/>
                          <m:t>𝑛</m:t>
                        </m:r>
                        <m:r>
                          <a:rPr lang="en-US" i="1"/>
                          <m:t>−1)</m:t>
                        </m:r>
                      </m:num>
                      <m:den>
                        <m:r>
                          <a:rPr lang="en-US" i="1"/>
                          <m:t>2</m:t>
                        </m:r>
                      </m:den>
                    </m:f>
                  </m:oMath>
                </a14:m>
                <a:r>
                  <a:rPr lang="en-US" dirty="0">
                    <a:effectLst/>
                  </a:rPr>
                  <a:t>) = 55 </a:t>
                </a:r>
                <a:r>
                  <a:rPr lang="en-US" dirty="0" err="1">
                    <a:effectLst/>
                  </a:rPr>
                  <a:t>inferface</a:t>
                </a:r>
                <a:r>
                  <a:rPr lang="en-US" dirty="0">
                    <a:effectLst/>
                  </a:rPr>
                  <a:t> connection just between the basic elements of a NASA Mission. </a:t>
                </a:r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08709F-EAD2-6441-87EF-0B1AD95482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740400"/>
                <a:ext cx="8305800" cy="773353"/>
              </a:xfrm>
              <a:prstGeom prst="rect">
                <a:avLst/>
              </a:prstGeom>
              <a:blipFill>
                <a:blip r:embed="rId3"/>
                <a:stretch>
                  <a:fillRect l="-612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5577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77154"/>
            <a:ext cx="8305800" cy="609600"/>
          </a:xfrm>
        </p:spPr>
        <p:txBody>
          <a:bodyPr/>
          <a:lstStyle/>
          <a:p>
            <a:r>
              <a:rPr lang="en-US" dirty="0"/>
              <a:t>NASA Project Life Cycle; Reviews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22" y="1538933"/>
            <a:ext cx="8692384" cy="509494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234399" y="5319058"/>
            <a:ext cx="1274660" cy="53788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75530" y="5319058"/>
            <a:ext cx="974165" cy="65741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336381" y="5319058"/>
            <a:ext cx="685977" cy="657413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83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Systems Engineering: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71040"/>
            <a:ext cx="8305800" cy="4337800"/>
          </a:xfrm>
        </p:spPr>
        <p:txBody>
          <a:bodyPr/>
          <a:lstStyle/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Understand the Milestones that define a Successful Mission </a:t>
            </a:r>
          </a:p>
          <a:p>
            <a:pPr marL="457200" lvl="1" indent="0"/>
            <a:r>
              <a:rPr lang="en-US" sz="1600" b="0" dirty="0"/>
              <a:t>(What are you trying to achieve?)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1800" b="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Determine the Requirements that must be met to achieve the Milestones</a:t>
            </a:r>
          </a:p>
          <a:p>
            <a:pPr marL="457200" lvl="1" indent="0"/>
            <a:r>
              <a:rPr lang="en-US" sz="1600" b="0" dirty="0"/>
              <a:t>(How is that Achievement Measured?)</a:t>
            </a:r>
          </a:p>
          <a:p>
            <a:pPr>
              <a:lnSpc>
                <a:spcPct val="100000"/>
              </a:lnSpc>
              <a:buFont typeface="+mj-lt"/>
              <a:buAutoNum type="arabicPeriod"/>
            </a:pPr>
            <a:endParaRPr lang="en-US" sz="1800" b="0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sz="1800" b="0" dirty="0"/>
              <a:t>Track and Review the solution approach to understand your risks, at critical times during the development of your solution.</a:t>
            </a:r>
          </a:p>
          <a:p>
            <a:pPr marL="457200" lvl="1" indent="0"/>
            <a:r>
              <a:rPr lang="en-US" sz="1600" dirty="0"/>
              <a:t>(Can you explain/show your solution to others, and have them agree with you?)</a:t>
            </a:r>
            <a:endParaRPr lang="en-US" sz="16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157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77154"/>
            <a:ext cx="8305800" cy="609600"/>
          </a:xfrm>
        </p:spPr>
        <p:txBody>
          <a:bodyPr/>
          <a:lstStyle/>
          <a:p>
            <a:pPr algn="ctr"/>
            <a:r>
              <a:rPr lang="en-US" sz="2800" dirty="0"/>
              <a:t>Systems Engineering: Entry, Descent, and Landing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81144"/>
            <a:ext cx="830580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800" b="0" dirty="0"/>
              <a:t>SSP19 Students have been tasked to design a next-generation “Egg Landing Vehicle” (ERV).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Team Objective</a:t>
            </a:r>
            <a:r>
              <a:rPr lang="en-US" sz="1800" b="0" dirty="0"/>
              <a:t>: Conceive, Design, Develop, and Operate a system to (safely, repeatedly, and easily), put a precious cargo (an Egg) onto the surface of the ISU Campus from a great height. </a:t>
            </a:r>
          </a:p>
          <a:p>
            <a:pPr>
              <a:lnSpc>
                <a:spcPct val="100000"/>
              </a:lnSpc>
            </a:pPr>
            <a:endParaRPr lang="en-US" sz="1800" b="0" u="sng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Level 1 Milestone</a:t>
            </a:r>
            <a:r>
              <a:rPr lang="en-US" sz="1800" b="0" dirty="0"/>
              <a:t>:  Safely put a precious cargo (an Egg) onto the surface of the ISU Campus from a great height, multiple times, and quickly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>
              <a:lnSpc>
                <a:spcPct val="100000"/>
              </a:lnSpc>
            </a:pPr>
            <a:r>
              <a:rPr lang="en-US" sz="1800" b="0" u="sng" dirty="0"/>
              <a:t>L1 Requirements</a:t>
            </a:r>
            <a:r>
              <a:rPr lang="en-US" sz="1800" b="0" dirty="0"/>
              <a:t>: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Egg must not break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ELV must be able to be reused</a:t>
            </a:r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1800" b="0" dirty="0"/>
              <a:t>The Egg must be easily accessible when on the ground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34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Landing an Egg on the Surface of a planet: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824" y="1676400"/>
            <a:ext cx="8540376" cy="4648200"/>
          </a:xfrm>
        </p:spPr>
        <p:txBody>
          <a:bodyPr/>
          <a:lstStyle/>
          <a:p>
            <a:r>
              <a:rPr lang="en-US" sz="1800" dirty="0"/>
              <a:t>What are the most important criteria for landing an Egg?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X for Egg-survivability (ES):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Undamaged eggs – 100% and be certified fit-for-lunch,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Damaged, unbroken eggs – 50 % and placed on medical leave,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Broken eggs – 0 %. 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Y for Egg-Access (EA): </a:t>
            </a:r>
            <a:r>
              <a:rPr lang="en-US" sz="1600" dirty="0"/>
              <a:t>How easy to access the Egg in the vehicle post-landing?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Under 15 seconds – 100%,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15-30 seconds – 75%,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30-60 seconds – 50%,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/>
              <a:t>Inaccessible – 0%</a:t>
            </a:r>
          </a:p>
          <a:p>
            <a:pPr lvl="1">
              <a:buFont typeface="Arial"/>
              <a:buChar char="•"/>
            </a:pPr>
            <a:r>
              <a:rPr lang="en-US" sz="1600" b="1" dirty="0"/>
              <a:t>Z for ERV System Reusability (ER):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Available for Immediate Re-use – 100% (no repairs allowed),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Minor Repairs – 50%, </a:t>
            </a:r>
          </a:p>
          <a:p>
            <a:pPr lvl="2">
              <a:spcBef>
                <a:spcPts val="0"/>
              </a:spcBef>
              <a:buFont typeface="Arial"/>
              <a:buChar char="•"/>
            </a:pPr>
            <a:r>
              <a:rPr lang="en-US" sz="1600" b="0" dirty="0">
                <a:solidFill>
                  <a:schemeClr val="accent6">
                    <a:lumMod val="75000"/>
                  </a:schemeClr>
                </a:solidFill>
              </a:rPr>
              <a:t>Major Repairs (Rebuild/Redesign) – 0%</a:t>
            </a:r>
          </a:p>
          <a:p>
            <a:pPr marL="0" indent="0" algn="ctr">
              <a:spcBef>
                <a:spcPts val="0"/>
              </a:spcBef>
            </a:pPr>
            <a:endParaRPr lang="en-US" sz="2000" b="0" dirty="0"/>
          </a:p>
          <a:p>
            <a:pPr marL="0" indent="0" algn="ctr"/>
            <a:r>
              <a:rPr lang="en-US" sz="2000" b="0" dirty="0"/>
              <a:t>Score = 10*{(X * ES) + (Y * EA) + (Z * ER)}</a:t>
            </a:r>
          </a:p>
          <a:p>
            <a:pPr marL="457200" lvl="1" indent="0" algn="ctr"/>
            <a:r>
              <a:rPr lang="en-US" sz="1800" dirty="0"/>
              <a:t>What should the factors X, Y, Z be?  What is most Important?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91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4AFE4-3D2F-2447-B0A9-3CEC64970E94}" type="datetime1">
              <a:rPr lang="en-US" smtClean="0"/>
              <a:t>7/4/19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Ames Research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0CD3-5143-194E-AA1D-BF93A9AE596B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5119" y="2076822"/>
            <a:ext cx="882569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Dave, and the TAs are the Standing Review Board (SRB) for today’s Workshop.  </a:t>
            </a:r>
          </a:p>
          <a:p>
            <a:endParaRPr lang="en-US" dirty="0"/>
          </a:p>
          <a:p>
            <a:r>
              <a:rPr lang="en-US" dirty="0"/>
              <a:t>All Teams must hold an </a:t>
            </a:r>
            <a:r>
              <a:rPr lang="en-US" b="1" dirty="0"/>
              <a:t>Preliminary Design Review </a:t>
            </a:r>
            <a:r>
              <a:rPr lang="en-US" dirty="0"/>
              <a:t>by ~30 mins into the workshop</a:t>
            </a:r>
          </a:p>
          <a:p>
            <a:r>
              <a:rPr lang="en-US" dirty="0"/>
              <a:t>All Teams must hold a </a:t>
            </a:r>
            <a:r>
              <a:rPr lang="en-US" b="1" dirty="0"/>
              <a:t>Flight Readiness Review </a:t>
            </a:r>
            <a:r>
              <a:rPr lang="en-US" dirty="0"/>
              <a:t>on or before the next 45mins</a:t>
            </a:r>
          </a:p>
          <a:p>
            <a:r>
              <a:rPr lang="en-US" dirty="0"/>
              <a:t>All Team’s Launch Windows open 1:30 </a:t>
            </a:r>
            <a:r>
              <a:rPr lang="en-US" dirty="0" err="1"/>
              <a:t>hrs</a:t>
            </a:r>
            <a:r>
              <a:rPr lang="en-US" dirty="0"/>
              <a:t> after Presentation ends.</a:t>
            </a:r>
          </a:p>
          <a:p>
            <a:endParaRPr lang="en-US" dirty="0"/>
          </a:p>
          <a:p>
            <a:r>
              <a:rPr lang="en-US" dirty="0"/>
              <a:t>30 min		Break into Teams, Vehicle Design &amp; Preliminary Design Reviews</a:t>
            </a:r>
          </a:p>
          <a:p>
            <a:r>
              <a:rPr lang="en-US" dirty="0"/>
              <a:t>1 hour		Vehicle construction &amp; Flight Readiness Reviews</a:t>
            </a:r>
          </a:p>
          <a:p>
            <a:r>
              <a:rPr lang="en-US" dirty="0"/>
              <a:t>1:15 hours	Mission Launch and Landing Demonstrations</a:t>
            </a:r>
          </a:p>
          <a:p>
            <a:r>
              <a:rPr lang="en-US" dirty="0"/>
              <a:t>15 - 30 min	Mission Evaluations, and Debrief</a:t>
            </a:r>
          </a:p>
          <a:p>
            <a:endParaRPr lang="en-US" dirty="0"/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6788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RPMA1.p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PMA1.pp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RPMA1.p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PMA1.pp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PMA1.p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RC_IRG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B489C"/>
      </a:accent2>
      <a:accent3>
        <a:srgbClr val="FFFFFF"/>
      </a:accent3>
      <a:accent4>
        <a:srgbClr val="000000"/>
      </a:accent4>
      <a:accent5>
        <a:srgbClr val="FFE2B8"/>
      </a:accent5>
      <a:accent6>
        <a:srgbClr val="09408D"/>
      </a:accent6>
      <a:hlink>
        <a:srgbClr val="FC0019"/>
      </a:hlink>
      <a:folHlink>
        <a:srgbClr val="C0C0C0"/>
      </a:folHlink>
    </a:clrScheme>
    <a:fontScheme name="irg-overview-mar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rg-overview-mar08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rg-overview-mar08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rg-overview-mar08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AD9"/>
        </a:solidFill>
        <a:ln w="1905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-2500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4693</TotalTime>
  <Words>794</Words>
  <Application>Microsoft Macintosh PowerPoint</Application>
  <PresentationFormat>On-screen Show (4:3)</PresentationFormat>
  <Paragraphs>118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AGaramond</vt:lpstr>
      <vt:lpstr>Arial</vt:lpstr>
      <vt:lpstr>Calibri</vt:lpstr>
      <vt:lpstr>Helvetica</vt:lpstr>
      <vt:lpstr>Times</vt:lpstr>
      <vt:lpstr>Wingdings</vt:lpstr>
      <vt:lpstr>Default Theme</vt:lpstr>
      <vt:lpstr>ARC_IRG</vt:lpstr>
      <vt:lpstr>Blank</vt:lpstr>
      <vt:lpstr>Egg-stronautics Systems Engineering for Descent and Landing  Workshop</vt:lpstr>
      <vt:lpstr>Workshop Concepts:</vt:lpstr>
      <vt:lpstr>What is Systems Engineering:</vt:lpstr>
      <vt:lpstr>Why has Systems Engineering Emerged as A Distinct Discipline? </vt:lpstr>
      <vt:lpstr>How many elements are in a basic NASA Mission?</vt:lpstr>
      <vt:lpstr>NASA Project Life Cycle; Reviews</vt:lpstr>
      <vt:lpstr>Applying Systems Engineering:</vt:lpstr>
      <vt:lpstr>Systems Engineering: Entry, Descent, and Landing</vt:lpstr>
      <vt:lpstr>Landing an Egg on the Surface of a planet:</vt:lpstr>
      <vt:lpstr>Schedule</vt:lpstr>
    </vt:vector>
  </TitlesOfParts>
  <Company>NASA Ames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Korsmeyer</dc:creator>
  <cp:lastModifiedBy>Korsmeyer, David J. (ARC-D)</cp:lastModifiedBy>
  <cp:revision>39</cp:revision>
  <dcterms:created xsi:type="dcterms:W3CDTF">2013-07-19T04:28:44Z</dcterms:created>
  <dcterms:modified xsi:type="dcterms:W3CDTF">2019-07-04T23:37:58Z</dcterms:modified>
</cp:coreProperties>
</file>