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91" r:id="rId4"/>
  </p:sldMasterIdLst>
  <p:notesMasterIdLst>
    <p:notesMasterId r:id="rId40"/>
  </p:notesMasterIdLst>
  <p:sldIdLst>
    <p:sldId id="2192" r:id="rId5"/>
    <p:sldId id="256" r:id="rId6"/>
    <p:sldId id="2194" r:id="rId7"/>
    <p:sldId id="2134804044" r:id="rId8"/>
    <p:sldId id="2134804057" r:id="rId9"/>
    <p:sldId id="2134804047" r:id="rId10"/>
    <p:sldId id="2134804055" r:id="rId11"/>
    <p:sldId id="2134804040" r:id="rId12"/>
    <p:sldId id="2134804061" r:id="rId13"/>
    <p:sldId id="2134804043" r:id="rId14"/>
    <p:sldId id="660" r:id="rId15"/>
    <p:sldId id="498" r:id="rId16"/>
    <p:sldId id="2134804052" r:id="rId17"/>
    <p:sldId id="2134804059" r:id="rId18"/>
    <p:sldId id="2134804063" r:id="rId19"/>
    <p:sldId id="2134804064" r:id="rId20"/>
    <p:sldId id="2195" r:id="rId21"/>
    <p:sldId id="2134804048" r:id="rId22"/>
    <p:sldId id="2134804049" r:id="rId23"/>
    <p:sldId id="719" r:id="rId24"/>
    <p:sldId id="340" r:id="rId25"/>
    <p:sldId id="418" r:id="rId26"/>
    <p:sldId id="2134804020" r:id="rId27"/>
    <p:sldId id="2134804050" r:id="rId28"/>
    <p:sldId id="2134804062" r:id="rId29"/>
    <p:sldId id="2193" r:id="rId30"/>
    <p:sldId id="257" r:id="rId31"/>
    <p:sldId id="2134804054" r:id="rId32"/>
    <p:sldId id="2134804041" r:id="rId33"/>
    <p:sldId id="261" r:id="rId34"/>
    <p:sldId id="2134804051" r:id="rId35"/>
    <p:sldId id="2134804053" r:id="rId36"/>
    <p:sldId id="258" r:id="rId37"/>
    <p:sldId id="2134804058" r:id="rId38"/>
    <p:sldId id="225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999"/>
    <a:srgbClr val="BFBFBF"/>
    <a:srgbClr val="2D2253"/>
    <a:srgbClr val="040B4F"/>
    <a:srgbClr val="0B038C"/>
    <a:srgbClr val="E7E6E6"/>
    <a:srgbClr val="372F87"/>
    <a:srgbClr val="000000"/>
    <a:srgbClr val="FFFFFF"/>
    <a:srgbClr val="48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1022"/>
  </p:normalViewPr>
  <p:slideViewPr>
    <p:cSldViewPr snapToGrid="0" snapToObjects="1">
      <p:cViewPr varScale="1">
        <p:scale>
          <a:sx n="133" d="100"/>
          <a:sy n="133" d="100"/>
        </p:scale>
        <p:origin x="200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73904-1935-A449-993E-E66F2767C09F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72E6D-22F8-A646-8586-4217E653D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tags/shorter+wavelengths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tags/shorter+wavelengths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55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47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A72F4523-F754-F049-887E-093B5738ED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868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5A46B-AA1B-D04A-94CE-AD658B40A61A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7" name="Text Box 1">
            <a:extLst>
              <a:ext uri="{FF2B5EF4-FFF2-40B4-BE49-F238E27FC236}">
                <a16:creationId xmlns:a16="http://schemas.microsoft.com/office/drawing/2014/main" id="{BA0C8282-AE4E-E84F-98CA-D1D42A098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695325"/>
            <a:ext cx="4583112" cy="3476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7860" tIns="43930" rIns="87860" bIns="43930" anchor="ctr"/>
          <a:lstStyle/>
          <a:p>
            <a:pPr marL="0" marR="0" lvl="0" indent="0" algn="l" defTabSz="46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DC64052E-238B-5D4F-8B37-6704A3D45D4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/>
              <a:t>1 pc is 3.26 Light years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10 pc are ~33 Ly distance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Helvetica" pitchFamily="2" charset="0"/>
              </a:rPr>
              <a:t>TRAPPIST-1 is in the constellation Aquarius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B5973-9D2C-0A4E-8BCD-0A3FFEDE0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57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Assuming 3:2 resonances – what is the period of a day?</a:t>
            </a:r>
          </a:p>
          <a:p>
            <a:r>
              <a:rPr lang="en-US"/>
              <a:t>D = 64 hours</a:t>
            </a:r>
          </a:p>
          <a:p>
            <a:r>
              <a:rPr lang="en-US"/>
              <a:t>E =97 hours</a:t>
            </a:r>
          </a:p>
          <a:p>
            <a:r>
              <a:rPr lang="en-US"/>
              <a:t>F =147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B5973-9D2C-0A4E-8BCD-0A3FFEDE0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271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"Radio astronomy pioneered the development of imaging techniques based on interferometry, when the signal from different telescopes at large distances are seamlessly (in our terminology: coherently) combined. In this case, the ultimate factor that determines the resolving power of the instrument is the distance between the telescopes, which we call baselines.”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>
                <a:solidFill>
                  <a:srgbClr val="212438"/>
                </a:solidFill>
                <a:latin typeface="Quicksand"/>
              </a:rPr>
              <a:t>H</a:t>
            </a: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igh angular resolution imaging is achieved in three ways: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by increasing the size of our telescopes,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observing light at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Quicksand"/>
                <a:hlinkClick r:id="rId3"/>
              </a:rPr>
              <a:t>shorter wavelengths</a:t>
            </a:r>
            <a:endParaRPr lang="en-US" u="none" strike="noStrike" dirty="0">
              <a:solidFill>
                <a:srgbClr val="212438"/>
              </a:solidFill>
              <a:latin typeface="Quicksand"/>
            </a:endParaRP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eliminating (or at least compensating for) the disturbances caused by the Earth's atmosphere.</a:t>
            </a:r>
            <a:endParaRPr lang="en-US" dirty="0"/>
          </a:p>
          <a:p>
            <a:endParaRPr lang="en-US" dirty="0"/>
          </a:p>
          <a:p>
            <a:r>
              <a:rPr lang="en-US" dirty="0"/>
              <a:t>.0059 parc across - radius of Schwarzschild radius </a:t>
            </a:r>
          </a:p>
          <a:p>
            <a:r>
              <a:rPr lang="en-US" dirty="0"/>
              <a:t>1.2 pc the size of the accretion disk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563CB-FAB9-B04F-8788-94323633D0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91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563CB-FAB9-B04F-8788-94323633D0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8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"Radio astronomy pioneered the development of imaging techniques based on interferometry, when the signal from different telescopes at large distances are seamlessly (in our terminology: coherently) combined. In this case, the ultimate factor that determines the resolving power of the instrument is the distance between the telescopes, which we call baselines.”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>
                <a:solidFill>
                  <a:srgbClr val="212438"/>
                </a:solidFill>
                <a:latin typeface="Quicksand"/>
              </a:rPr>
              <a:t>H</a:t>
            </a: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igh angular resolution imaging is achieved in three ways: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by increasing the size of our telescopes,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observing light at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Quicksand"/>
                <a:hlinkClick r:id="rId3"/>
              </a:rPr>
              <a:t>shorter wavelengths</a:t>
            </a:r>
            <a:endParaRPr lang="en-US" u="none" strike="noStrike" dirty="0">
              <a:solidFill>
                <a:srgbClr val="212438"/>
              </a:solidFill>
              <a:latin typeface="Quicksand"/>
            </a:endParaRP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212438"/>
                </a:solidFill>
                <a:effectLst/>
                <a:latin typeface="Quicksand"/>
              </a:rPr>
              <a:t>eliminating (or at least compensating for) the disturbances caused by the Earth's atmosphere.</a:t>
            </a:r>
            <a:endParaRPr lang="en-US" dirty="0"/>
          </a:p>
          <a:p>
            <a:endParaRPr lang="en-US" dirty="0"/>
          </a:p>
          <a:p>
            <a:r>
              <a:rPr lang="en-US" dirty="0"/>
              <a:t>.0059 parc across - radius of Schwarzschild radius </a:t>
            </a:r>
          </a:p>
          <a:p>
            <a:r>
              <a:rPr lang="en-US" dirty="0"/>
              <a:t>1.2 pc the size of the accretion disk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563CB-FAB9-B04F-8788-94323633D0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NIRCAM, NIRISS, MIRI, and then </a:t>
            </a:r>
            <a:r>
              <a:rPr lang="en-US" err="1"/>
              <a:t>NIRSpec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B5973-9D2C-0A4E-8BCD-0A3FFEDE0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662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Infrared interferometry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VLTI </a:t>
            </a:r>
          </a:p>
          <a:p>
            <a:endParaRPr lang="en-US" dirty="0"/>
          </a:p>
          <a:p>
            <a:r>
              <a:rPr lang="en-US" dirty="0"/>
              <a:t>Interferometry infra surface of exoplanet </a:t>
            </a:r>
          </a:p>
          <a:p>
            <a:endParaRPr lang="en-US" dirty="0"/>
          </a:p>
          <a:p>
            <a:r>
              <a:rPr lang="en-US" dirty="0"/>
              <a:t>AGN</a:t>
            </a:r>
          </a:p>
          <a:p>
            <a:endParaRPr lang="en-US" dirty="0"/>
          </a:p>
          <a:p>
            <a:r>
              <a:rPr lang="en-US" dirty="0"/>
              <a:t>Radio emission of star formation T-</a:t>
            </a:r>
            <a:r>
              <a:rPr lang="en-US" dirty="0" err="1"/>
              <a:t>tauro</a:t>
            </a:r>
            <a:r>
              <a:rPr lang="en-US" dirty="0"/>
              <a:t> stars (below 1 </a:t>
            </a:r>
            <a:r>
              <a:rPr lang="en-US" dirty="0" err="1"/>
              <a:t>Mhz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57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7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 planetary decadal</a:t>
            </a:r>
          </a:p>
          <a:p>
            <a:r>
              <a:rPr lang="en-US"/>
              <a:t>Ck astrophysics decadal </a:t>
            </a:r>
          </a:p>
          <a:p>
            <a:r>
              <a:rPr lang="en-US"/>
              <a:t>The Sun as a star</a:t>
            </a:r>
          </a:p>
          <a:p>
            <a:pPr lvl="1"/>
            <a:r>
              <a:rPr lang="en-US"/>
              <a:t>Solar radio emissions leading to better understanding of Space Weather</a:t>
            </a:r>
          </a:p>
          <a:p>
            <a:pPr lvl="1"/>
            <a:r>
              <a:rPr lang="en-US"/>
              <a:t>Solar Wind Implantation to discover the history of the SW</a:t>
            </a:r>
          </a:p>
          <a:p>
            <a:pPr lvl="1"/>
            <a:r>
              <a:rPr lang="en-US"/>
              <a:t>Mining of He3 ?</a:t>
            </a:r>
          </a:p>
          <a:p>
            <a:r>
              <a:rPr lang="en-US"/>
              <a:t>Radar of NEOs, planets, METI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1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cosmic microwave background is a confirmed prediction of Big Bang theory.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</a:t>
            </a:r>
            <a:r>
              <a:rPr lang="en-US" err="1"/>
              <a:t>web.gps.caltech.edu</a:t>
            </a:r>
            <a:r>
              <a:rPr lang="en-US"/>
              <a:t>/~gab/astrophysics/</a:t>
            </a:r>
            <a:r>
              <a:rPr lang="en-US" err="1"/>
              <a:t>astrophysics.html</a:t>
            </a:r>
            <a:endParaRPr lang="en-US"/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carrying out an observational study of the star and planet formation process using Caltech's extraordinary suite of telescopes, including the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Owens Valley Radio Observatory (OVRO) Millimeter Array, the Caltech Submillimeter Observatory (CSO), and the Keck telescopes: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46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8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493980A-CAC9-3A4A-A03E-A3EE5B121F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923925"/>
            <a:ext cx="4851400" cy="2730500"/>
          </a:xfrm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FE4EA65E-E1BD-014C-8B98-D8BC6C4E5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963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91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72E6D-22F8-A646-8586-4217E653D1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0B4F-8BED-0E48-8A1D-C595CC2F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8CCD-2F7D-AF4B-B798-451C22741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87134-2964-3745-9A0C-BF358337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3D19D-2916-AD40-98C1-77FAD51B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8116A-E01E-D04C-A4E3-42E0D792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7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AD2C-1B8E-B84F-98C1-CACA746D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9A51B-3C32-5244-B4AE-980592CBA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EC1F-988F-7A41-8E29-415F7CB8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814FC-C8B1-6D45-8285-DD074CDF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54612-2E61-154F-91EF-CBD6DEC6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D35EA-C28E-C24D-BFBD-BFA433C70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5E183-430E-D041-8E0E-582677AC4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0E5C2-7624-B24A-B0A2-39DCFA60C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4FD4-AE4B-994A-9B38-39079F18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B22E4-8B0B-0946-AE1B-05F5750C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2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56" y="576072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 marL="685800" indent="-228600">
              <a:buFont typeface=".AppleSystemUIFont" charset="-120"/>
              <a:buChar char="-"/>
              <a:defRPr>
                <a:solidFill>
                  <a:srgbClr val="244D60"/>
                </a:solidFill>
              </a:defRPr>
            </a:lvl2pPr>
            <a:lvl3pPr marL="1143000" indent="-228600">
              <a:buFont typeface=".AppleSystemUIFont" charset="-120"/>
              <a:buChar char="-"/>
              <a:defRPr>
                <a:solidFill>
                  <a:srgbClr val="244D60"/>
                </a:solidFill>
              </a:defRPr>
            </a:lvl3pPr>
            <a:lvl4pPr marL="1600200" indent="-228600">
              <a:buFont typeface=".AppleSystemUIFont" charset="-120"/>
              <a:buChar char="-"/>
              <a:defRPr b="0">
                <a:solidFill>
                  <a:srgbClr val="244D60"/>
                </a:solidFill>
              </a:defRPr>
            </a:lvl4pPr>
            <a:lvl5pPr marL="2057400" indent="-228600">
              <a:buFont typeface=".AppleSystemUIFont" charset="-120"/>
              <a:buChar char="-"/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AA54401E-F477-FB49-BF85-54A13280AA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0"/>
            <a:ext cx="12385675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6A8982-327A-9B4D-BE5E-8A5EF1BD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B0C7-6DBF-F649-B488-34EC5BF4062D}" type="datetime1">
              <a:rPr lang="en-US"/>
              <a:pPr>
                <a:defRPr/>
              </a:pPr>
              <a:t>5/17/22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A703A9-C172-D54B-B24D-A7383231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7A12F3-F5DD-3242-9D73-8751356E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B3A0E9-88FA-9B4F-8AA5-7C06C76A8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9217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38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30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85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1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51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6472-F055-5044-AD65-5909125F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78B0C-57D0-6844-95D2-817183C22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44360-2A1E-A943-A722-DF2AB27A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2CAF3-BDC8-7D4F-905C-7223F13F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69938-B464-484D-8A25-8CE1435B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7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69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5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24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04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98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661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C261B-AD45-8449-8F56-8D724A353803}" type="datetime1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5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AA54401E-F477-FB49-BF85-54A13280AA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0"/>
            <a:ext cx="12385675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6A8982-327A-9B4D-BE5E-8A5EF1BD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B0C7-6DBF-F649-B488-34EC5BF4062D}" type="datetime1">
              <a:rPr lang="en-US"/>
              <a:pPr>
                <a:defRPr/>
              </a:pPr>
              <a:t>5/17/22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A703A9-C172-D54B-B24D-A7383231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7A12F3-F5DD-3242-9D73-8751356E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B3A0E9-88FA-9B4F-8AA5-7C06C76A8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762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45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6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6679-690B-4B4A-A4C3-E4062AF8D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5ACF7-C9A7-854D-AF0B-6B7BC9A73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DE41-1656-4346-BE65-5D8DA7F58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4E7B-2C47-7C46-8BC9-307DEB69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60F75-705A-2E48-9672-1DE12F20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6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2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43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6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7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93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7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65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62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CAE703-FE0C-E24E-AB82-57599B01DB1E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D7C11F-8D26-5D40-B5ED-222A84AF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21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39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947B-FABA-7348-BB78-1C5D8042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C07D4-D32E-8240-8BD4-05965C187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2A0C6B-0C8C-C440-B140-E61F6F043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3CBC-ED53-5E4B-B940-7AED885C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E58F-7B14-BF48-9991-CC6E1901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01A76-D036-7E40-8386-7DD1C83F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85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Nasa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91" y="136305"/>
            <a:ext cx="955855" cy="59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1093" y="6528092"/>
            <a:ext cx="2844800" cy="28531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12143"/>
                </a:solidFill>
                <a:latin typeface="Arial"/>
                <a:cs typeface="Arial"/>
              </a:defRPr>
            </a:lvl1pPr>
          </a:lstStyle>
          <a:p>
            <a:fld id="{D297EF46-42AB-314A-A2E7-FB6E0BBF01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58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AA54401E-F477-FB49-BF85-54A13280AA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0"/>
            <a:ext cx="12385675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6A8982-327A-9B4D-BE5E-8A5EF1BD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B0C7-6DBF-F649-B488-34EC5BF4062D}" type="datetime1">
              <a:rPr lang="en-US"/>
              <a:pPr>
                <a:defRPr/>
              </a:pPr>
              <a:t>5/17/22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A703A9-C172-D54B-B24D-A7383231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7A12F3-F5DD-3242-9D73-8751356E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B3A0E9-88FA-9B4F-8AA5-7C06C76A8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6856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C95E-30A4-D744-8BC0-DDA2BE0BB564}" type="datetime1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 userDrawn="1"/>
        </p:nvGrpSpPr>
        <p:grpSpPr>
          <a:xfrm>
            <a:off x="4150530" y="528603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678381" y="4107872"/>
            <a:ext cx="4348566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  <a:p>
            <a:r>
              <a:rPr lang="en-US" dirty="0"/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1B34AA0-39FF-954E-AA41-07B958EDDF4A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214D856-CC27-A249-8088-E4092ECE4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2A85224-8B42-054F-9210-AC14A5A83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56BF0CE-675F-2843-9DC8-6B125000A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43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040">
          <p15:clr>
            <a:srgbClr val="FBAE40"/>
          </p15:clr>
        </p15:guide>
        <p15:guide id="4" pos="2376">
          <p15:clr>
            <a:srgbClr val="FBAE40"/>
          </p15:clr>
        </p15:guide>
        <p15:guide id="5" orient="horz" pos="26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A0D880D-36EE-2647-9EBE-CF496D0518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B822B8-5A8B-C843-AD2B-383C0786BD20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E72BC1D-E2AB-5E41-BE4E-14504DB59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735B260-C4DF-D344-AF03-5AB189C27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68E5A5C-A8FB-1744-BC85-AA898ABFC2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0FF02B3-8048-154D-8660-13D42279918B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E3F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136E6D6-1B01-314C-9421-4D20852748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D821F0-A4DD-744E-B45B-1117A42BEE05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551984C-D68D-AC45-802A-4D956871CA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7F835AFB-E4BC-3A49-B173-C20BBC1C9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BAAF80E-1B04-5D48-9990-05D3711E26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40F7E17-A87F-5648-8C74-6F21670DD310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AE3F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5A74-EB09-424A-AA9B-5418F2407945}" type="datetime1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BAE4564-26CF-C242-8FF6-CB2D9CD242A2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0499-8106-D74C-9EEA-EA8BEEBB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C19FC-18EE-1744-9475-C57C3BCC3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A6C8D-C88B-BB4D-BDCD-642D9A69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C57577-004A-9948-8A29-90D98580A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074AF-84BA-EE48-A718-DE3AD2142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1FA672-11EB-5546-BACA-D692CE94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846D04-1D0E-AF48-97EC-DB0A9745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71D42-7887-6146-83C2-F16AD0D1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66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E2022B-032F-C245-A6C4-D8EDEE3CD65C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89992BE1-4848-D943-B519-7D7229562BFA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99D4562-C5B8-CB44-9474-120177024E1C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E534795-5F96-674F-9913-75A835B2AA8C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F57F9ED-D8AC-4447-8B49-413C94A1F07E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2F6A8A-D357-0B41-845F-58E66B141203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D414-97F5-4349-956F-7065147EBD6A}" type="datetime1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AA54401E-F477-FB49-BF85-54A13280AA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0"/>
            <a:ext cx="12385675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6A8982-327A-9B4D-BE5E-8A5EF1BD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B0C7-6DBF-F649-B488-34EC5BF4062D}" type="datetime1">
              <a:rPr lang="en-US"/>
              <a:pPr>
                <a:defRPr/>
              </a:pPr>
              <a:t>5/17/22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A703A9-C172-D54B-B24D-A7383231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7A12F3-F5DD-3242-9D73-8751356E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B3A0E9-88FA-9B4F-8AA5-7C06C76A8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054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D1FD-0298-0747-A34C-2E6125B2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6DD5E3-EDE2-AC4C-A256-43341E53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56E45-B773-4E47-A119-EE086F6F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D36E5-BE50-A747-A7A5-4222FFBA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3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1A713-1480-5942-84FC-B1B0FF1A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F28D8-E287-1D40-976D-70904DE7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234B2-3AD8-7B4F-8B5D-FC0A7A30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4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51CE-5BF8-4F49-9239-0315EF6D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64E7B-9963-C24E-9EAD-F5195B86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A80FB-F633-B144-BC70-705A3F553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192E-65AB-6F40-978F-FDFA14E0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646AF-2690-E74C-AF8A-05734FE2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D100B-5C10-1C42-B463-2405EDDA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0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0FAA-E871-0A45-8B5E-A5DC43CA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BD203-8A66-8443-971F-D78EFD279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1FDE6-6AF1-C144-95F7-35D012F8B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EC059-286C-B248-8FEB-A2B49F12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D0B05-F9CD-4143-A1CA-2A325170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C8CB8-79D9-F24F-AF19-C09E45B1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6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FD35F7-C493-2D46-9F52-955ADBA5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3981D-1A28-5A47-A36B-B629FC5E5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05760-1323-CC49-A9F5-D10999424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82D83-0254-634D-9E42-77777278E6A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4DD7A-DF56-DD48-BC47-EF4B93967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7FCE8-911F-D149-B51C-76BDE293D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1E9A-32DF-F542-8466-3B56E247A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1815-E4CF-1645-8D83-8C38AC0982C6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6488-3138-7E44-95E5-0AFF3D5A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1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999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265B34-5576-8945-9C09-BFD5396E40FC}" type="datetime1">
              <a:rPr lang="en-US" smtClean="0"/>
              <a:pPr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2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2F5E16-922F-FF48-B323-66CE58C2ADAC}"/>
              </a:ext>
            </a:extLst>
          </p:cNvPr>
          <p:cNvGrpSpPr/>
          <p:nvPr/>
        </p:nvGrpSpPr>
        <p:grpSpPr>
          <a:xfrm>
            <a:off x="0" y="-63798"/>
            <a:ext cx="12192000" cy="7070651"/>
            <a:chOff x="0" y="0"/>
            <a:chExt cx="12192000" cy="68418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021ECD-4547-134C-91E0-E5B5144C3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41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92C1EB-9572-2749-9BF4-9CFEA4A04868}"/>
                </a:ext>
              </a:extLst>
            </p:cNvPr>
            <p:cNvSpPr/>
            <p:nvPr/>
          </p:nvSpPr>
          <p:spPr>
            <a:xfrm>
              <a:off x="454701" y="5156617"/>
              <a:ext cx="3517692" cy="914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FD8F1C-28D1-7842-B33E-640B35DDD42C}"/>
                </a:ext>
              </a:extLst>
            </p:cNvPr>
            <p:cNvSpPr/>
            <p:nvPr/>
          </p:nvSpPr>
          <p:spPr>
            <a:xfrm>
              <a:off x="454701" y="4385793"/>
              <a:ext cx="4567004" cy="381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E702D-7FA6-1F4B-B244-A247E594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42" y="2220591"/>
            <a:ext cx="4899675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sz="3600" dirty="0"/>
              <a:t>Unique Science from the </a:t>
            </a:r>
          </a:p>
          <a:p>
            <a:pPr lvl="0" algn="ctr" defTabSz="457200">
              <a:defRPr/>
            </a:pPr>
            <a:r>
              <a:rPr lang="en-US" sz="3600" dirty="0"/>
              <a:t>Moon: An Overview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00D84-C5BF-2742-8DF1-F873FECA146B}"/>
              </a:ext>
            </a:extLst>
          </p:cNvPr>
          <p:cNvSpPr/>
          <p:nvPr/>
        </p:nvSpPr>
        <p:spPr>
          <a:xfrm>
            <a:off x="289808" y="3996238"/>
            <a:ext cx="4477063" cy="1715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L. Green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Senior Advisor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7, 2022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33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189A-65F9-F04B-9F19-B74C3BD9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2939" cy="1325563"/>
          </a:xfrm>
        </p:spPr>
        <p:txBody>
          <a:bodyPr/>
          <a:lstStyle/>
          <a:p>
            <a:pPr algn="ctr"/>
            <a:r>
              <a:rPr lang="en-US"/>
              <a:t>Radio Frequency Spectrum in the Solar System</a:t>
            </a:r>
            <a:br>
              <a:rPr lang="en-US"/>
            </a:br>
            <a:r>
              <a:rPr lang="en-US" sz="2000"/>
              <a:t>(All frequencies not observed from the 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AF88-81E1-D641-8B1F-F688489E3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690688"/>
            <a:ext cx="11022940" cy="4620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88311-C280-FE43-83AD-A2D9DFB439C2}"/>
              </a:ext>
            </a:extLst>
          </p:cNvPr>
          <p:cNvSpPr txBox="1"/>
          <p:nvPr/>
        </p:nvSpPr>
        <p:spPr>
          <a:xfrm>
            <a:off x="117988" y="6455382"/>
            <a:ext cx="2564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Adopted from Burns, et al.,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C5666-B151-E441-A49A-4A8F1C97D1FA}"/>
              </a:ext>
            </a:extLst>
          </p:cNvPr>
          <p:cNvSpPr txBox="1"/>
          <p:nvPr/>
        </p:nvSpPr>
        <p:spPr>
          <a:xfrm>
            <a:off x="5021826" y="4822722"/>
            <a:ext cx="750334" cy="400110"/>
          </a:xfrm>
          <a:prstGeom prst="rect">
            <a:avLst/>
          </a:prstGeom>
          <a:solidFill>
            <a:srgbClr val="0B038C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1EF55-0179-1A4C-88B5-DAD305F4FAF5}"/>
              </a:ext>
            </a:extLst>
          </p:cNvPr>
          <p:cNvSpPr txBox="1"/>
          <p:nvPr/>
        </p:nvSpPr>
        <p:spPr>
          <a:xfrm>
            <a:off x="7663629" y="2872625"/>
            <a:ext cx="765072" cy="369332"/>
          </a:xfrm>
          <a:prstGeom prst="rect">
            <a:avLst/>
          </a:prstGeom>
          <a:solidFill>
            <a:srgbClr val="0B038C"/>
          </a:solidFill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  Sun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22659-135A-1A4A-8FCF-55242FD29EF3}"/>
              </a:ext>
            </a:extLst>
          </p:cNvPr>
          <p:cNvSpPr txBox="1"/>
          <p:nvPr/>
        </p:nvSpPr>
        <p:spPr>
          <a:xfrm>
            <a:off x="7715250" y="2285689"/>
            <a:ext cx="956801" cy="369332"/>
          </a:xfrm>
          <a:prstGeom prst="rect">
            <a:avLst/>
          </a:prstGeom>
          <a:solidFill>
            <a:srgbClr val="0B038C"/>
          </a:solidFill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Jupiter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F5054-11B0-E793-DF95-561DFAAF04EB}"/>
              </a:ext>
            </a:extLst>
          </p:cNvPr>
          <p:cNvSpPr txBox="1"/>
          <p:nvPr/>
        </p:nvSpPr>
        <p:spPr>
          <a:xfrm>
            <a:off x="4220238" y="2117492"/>
            <a:ext cx="3529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Source Differentiated by 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Emission Spectrum and Polarization</a:t>
            </a:r>
          </a:p>
        </p:txBody>
      </p:sp>
    </p:spTree>
    <p:extLst>
      <p:ext uri="{BB962C8B-B14F-4D97-AF65-F5344CB8AC3E}">
        <p14:creationId xmlns:p14="http://schemas.microsoft.com/office/powerpoint/2010/main" val="347851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>
            <a:extLst>
              <a:ext uri="{FF2B5EF4-FFF2-40B4-BE49-F238E27FC236}">
                <a16:creationId xmlns:a16="http://schemas.microsoft.com/office/drawing/2014/main" id="{056C1133-F284-C34F-B81A-B468CEFC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925" y="3068638"/>
            <a:ext cx="997388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"/>
              <a:defRPr sz="16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Book Antiqua" panose="02040602050305030304" pitchFamily="18" charset="0"/>
              </a:rPr>
              <a:t>Flare.mov</a:t>
            </a:r>
          </a:p>
        </p:txBody>
      </p:sp>
      <p:pic>
        <p:nvPicPr>
          <p:cNvPr id="2" name="Flare.mov">
            <a:hlinkClick r:id="" action="ppaction://media"/>
            <a:extLst>
              <a:ext uri="{FF2B5EF4-FFF2-40B4-BE49-F238E27FC236}">
                <a16:creationId xmlns:a16="http://schemas.microsoft.com/office/drawing/2014/main" id="{65A454F1-E8C5-624A-AF7B-82CC386D9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4700" y="469900"/>
            <a:ext cx="8102600" cy="591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8AF4DC6-9C8F-9EC1-4E4B-EC0628658981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Solar Flares</a:t>
            </a:r>
          </a:p>
        </p:txBody>
      </p:sp>
    </p:spTree>
    <p:extLst>
      <p:ext uri="{BB962C8B-B14F-4D97-AF65-F5344CB8AC3E}">
        <p14:creationId xmlns:p14="http://schemas.microsoft.com/office/powerpoint/2010/main" val="32195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2EE91E2D-A8C1-9144-8721-396E6F09A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0" y="3255964"/>
            <a:ext cx="1600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"/>
              <a:defRPr sz="16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Wingdings" pitchFamily="2" charset="2"/>
              <a:buChar char=""/>
              <a:defRPr sz="1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/>
              <a:t>CME_C3.mov</a:t>
            </a:r>
          </a:p>
        </p:txBody>
      </p:sp>
      <p:sp>
        <p:nvSpPr>
          <p:cNvPr id="34818" name="Title 1">
            <a:extLst>
              <a:ext uri="{FF2B5EF4-FFF2-40B4-BE49-F238E27FC236}">
                <a16:creationId xmlns:a16="http://schemas.microsoft.com/office/drawing/2014/main" id="{CF7F12DA-C70A-4F44-95E8-C8AB3687A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9163" y="155022"/>
            <a:ext cx="7086711" cy="62071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Coronal Mass Ejection</a:t>
            </a:r>
          </a:p>
        </p:txBody>
      </p:sp>
      <p:pic>
        <p:nvPicPr>
          <p:cNvPr id="2" name="CME_C3 (Converted).mov">
            <a:hlinkClick r:id="" action="ppaction://media"/>
            <a:extLst>
              <a:ext uri="{FF2B5EF4-FFF2-40B4-BE49-F238E27FC236}">
                <a16:creationId xmlns:a16="http://schemas.microsoft.com/office/drawing/2014/main" id="{A519E844-3154-E847-BFC1-0D7B17AC7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066" y="862447"/>
            <a:ext cx="7331808" cy="549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662062F-5D62-5435-84E8-1D06E25A3911}"/>
              </a:ext>
            </a:extLst>
          </p:cNvPr>
          <p:cNvGrpSpPr/>
          <p:nvPr/>
        </p:nvGrpSpPr>
        <p:grpSpPr>
          <a:xfrm>
            <a:off x="1286539" y="553681"/>
            <a:ext cx="9872312" cy="3007867"/>
            <a:chOff x="1286539" y="1075036"/>
            <a:chExt cx="9872312" cy="3007867"/>
          </a:xfrm>
        </p:grpSpPr>
        <p:pic>
          <p:nvPicPr>
            <p:cNvPr id="4" name="Picture 3" descr="A group of planets&#10;&#10;Description automatically generated with low confidence">
              <a:extLst>
                <a:ext uri="{FF2B5EF4-FFF2-40B4-BE49-F238E27FC236}">
                  <a16:creationId xmlns:a16="http://schemas.microsoft.com/office/drawing/2014/main" id="{E469BC58-9280-BF46-9D82-94B52C25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6051" y="1075036"/>
              <a:ext cx="9702800" cy="2882900"/>
            </a:xfrm>
            <a:prstGeom prst="rect">
              <a:avLst/>
            </a:prstGeom>
          </p:spPr>
        </p:pic>
        <p:pic>
          <p:nvPicPr>
            <p:cNvPr id="6" name="Picture 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9071B7E-8CE1-A84B-97E1-F6D033217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6819" y="1631583"/>
              <a:ext cx="1651165" cy="16665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3D6BA8-167D-D94B-91AA-4CE6D00C1F98}"/>
                </a:ext>
              </a:extLst>
            </p:cNvPr>
            <p:cNvSpPr txBox="1"/>
            <p:nvPr/>
          </p:nvSpPr>
          <p:spPr>
            <a:xfrm>
              <a:off x="1789526" y="3410666"/>
              <a:ext cx="77938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11 GHz</a:t>
              </a:r>
            </a:p>
            <a:p>
              <a:pPr algn="ctr"/>
              <a:r>
                <a:rPr lang="en-US" sz="1600"/>
                <a:t>VLA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F6B31B-4988-DF46-8455-CCAFFC5492BC}"/>
                </a:ext>
              </a:extLst>
            </p:cNvPr>
            <p:cNvSpPr/>
            <p:nvPr/>
          </p:nvSpPr>
          <p:spPr>
            <a:xfrm>
              <a:off x="2112764" y="3183851"/>
              <a:ext cx="276225" cy="107950"/>
            </a:xfrm>
            <a:prstGeom prst="rect">
              <a:avLst/>
            </a:prstGeom>
            <a:solidFill>
              <a:srgbClr val="040B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623DAA-AEBC-B92D-1C27-764C254FDAE1}"/>
                </a:ext>
              </a:extLst>
            </p:cNvPr>
            <p:cNvSpPr/>
            <p:nvPr/>
          </p:nvSpPr>
          <p:spPr>
            <a:xfrm>
              <a:off x="1286539" y="1325774"/>
              <a:ext cx="9872312" cy="27571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8471EC-DB9D-B7E6-3F86-C605903B3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080" y="3655441"/>
            <a:ext cx="9166334" cy="2916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423F6C-5A76-364E-996B-4C30585E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259"/>
            <a:ext cx="10972800" cy="792123"/>
          </a:xfrm>
        </p:spPr>
        <p:txBody>
          <a:bodyPr/>
          <a:lstStyle/>
          <a:p>
            <a:r>
              <a:rPr lang="en-US"/>
              <a:t>Solar Radio Emissions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4D1C10-B5D5-B54B-63CE-D2A698D774AC}"/>
              </a:ext>
            </a:extLst>
          </p:cNvPr>
          <p:cNvSpPr txBox="1"/>
          <p:nvPr/>
        </p:nvSpPr>
        <p:spPr>
          <a:xfrm>
            <a:off x="117988" y="6284904"/>
            <a:ext cx="1448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Lazio, et al.,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FEBD86-941A-BC71-75F8-563272B04E3A}"/>
              </a:ext>
            </a:extLst>
          </p:cNvPr>
          <p:cNvSpPr txBox="1"/>
          <p:nvPr/>
        </p:nvSpPr>
        <p:spPr>
          <a:xfrm>
            <a:off x="81376" y="4090481"/>
            <a:ext cx="1485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Not Observed</a:t>
            </a:r>
          </a:p>
          <a:p>
            <a:pPr algn="ctr"/>
            <a:r>
              <a:rPr lang="en-US"/>
              <a:t>From Earth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CBBF1-F345-744C-CAED-035DCD56EB2F}"/>
              </a:ext>
            </a:extLst>
          </p:cNvPr>
          <p:cNvSpPr txBox="1"/>
          <p:nvPr/>
        </p:nvSpPr>
        <p:spPr>
          <a:xfrm>
            <a:off x="9234501" y="6194831"/>
            <a:ext cx="1342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Linear Polarized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F2A91-FD67-1DCC-AE97-41A521E06562}"/>
              </a:ext>
            </a:extLst>
          </p:cNvPr>
          <p:cNvSpPr txBox="1"/>
          <p:nvPr/>
        </p:nvSpPr>
        <p:spPr>
          <a:xfrm>
            <a:off x="3135873" y="5963363"/>
            <a:ext cx="1598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Left Hand Polarized</a:t>
            </a:r>
          </a:p>
        </p:txBody>
      </p:sp>
    </p:spTree>
    <p:extLst>
      <p:ext uri="{BB962C8B-B14F-4D97-AF65-F5344CB8AC3E}">
        <p14:creationId xmlns:p14="http://schemas.microsoft.com/office/powerpoint/2010/main" val="1271931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B59E6-4E69-A94E-B00D-AD6ACAE1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FBF40-7A91-5943-B755-E7C224B8C0D5}"/>
              </a:ext>
            </a:extLst>
          </p:cNvPr>
          <p:cNvSpPr txBox="1"/>
          <p:nvPr/>
        </p:nvSpPr>
        <p:spPr>
          <a:xfrm>
            <a:off x="3050637" y="2895600"/>
            <a:ext cx="5671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Emissions </a:t>
            </a:r>
            <a:r>
              <a:rPr lang="en-US" sz="3600">
                <a:solidFill>
                  <a:prstClr val="white"/>
                </a:solidFill>
                <a:latin typeface="Calibri"/>
              </a:rPr>
              <a:t>from Planets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66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DC50-74EB-3449-9AE4-121FC517BE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470"/>
            <a:ext cx="12006072" cy="741778"/>
          </a:xfrm>
        </p:spPr>
        <p:txBody>
          <a:bodyPr>
            <a:normAutofit fontScale="90000"/>
          </a:bodyPr>
          <a:lstStyle/>
          <a:p>
            <a:r>
              <a:rPr lang="en-US" dirty="0"/>
              <a:t>Magnetospheric Plasma Waves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9B5942-4AE5-E732-0CD1-D969287F7632}"/>
              </a:ext>
            </a:extLst>
          </p:cNvPr>
          <p:cNvGrpSpPr/>
          <p:nvPr/>
        </p:nvGrpSpPr>
        <p:grpSpPr>
          <a:xfrm>
            <a:off x="1301942" y="728588"/>
            <a:ext cx="9994949" cy="5961578"/>
            <a:chOff x="1301942" y="728588"/>
            <a:chExt cx="9994949" cy="59615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E1BF5C-37E4-7499-301A-656F24AB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1942" y="728588"/>
              <a:ext cx="9994949" cy="59615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13D25C-E62E-1A48-AA5C-4DB5EB79FFEB}"/>
                </a:ext>
              </a:extLst>
            </p:cNvPr>
            <p:cNvSpPr txBox="1"/>
            <p:nvPr/>
          </p:nvSpPr>
          <p:spPr>
            <a:xfrm>
              <a:off x="6028650" y="730462"/>
              <a:ext cx="475767" cy="30241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AKR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8597BC-DA2E-9121-2950-3AF2A90950BD}"/>
              </a:ext>
            </a:extLst>
          </p:cNvPr>
          <p:cNvSpPr txBox="1"/>
          <p:nvPr/>
        </p:nvSpPr>
        <p:spPr>
          <a:xfrm>
            <a:off x="0" y="6673334"/>
            <a:ext cx="1394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Shawhan</a:t>
            </a:r>
            <a:r>
              <a:rPr lang="en-US" sz="1200" dirty="0"/>
              <a:t>, RG, 1978</a:t>
            </a:r>
          </a:p>
        </p:txBody>
      </p:sp>
    </p:spTree>
    <p:extLst>
      <p:ext uri="{BB962C8B-B14F-4D97-AF65-F5344CB8AC3E}">
        <p14:creationId xmlns:p14="http://schemas.microsoft.com/office/powerpoint/2010/main" val="56059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5CDAC91-FD15-098C-EE3F-EC6C6A3AD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8" y="85449"/>
            <a:ext cx="10713203" cy="649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5F3662F-76B9-55CB-A37B-B27623B9FC28}"/>
              </a:ext>
            </a:extLst>
          </p:cNvPr>
          <p:cNvSpPr/>
          <p:nvPr/>
        </p:nvSpPr>
        <p:spPr>
          <a:xfrm>
            <a:off x="635592" y="667603"/>
            <a:ext cx="8973518" cy="23467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DDF35-B0C5-A59C-34C6-DD80B368B238}"/>
              </a:ext>
            </a:extLst>
          </p:cNvPr>
          <p:cNvSpPr txBox="1"/>
          <p:nvPr/>
        </p:nvSpPr>
        <p:spPr>
          <a:xfrm>
            <a:off x="9671296" y="1379288"/>
            <a:ext cx="1138838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Auroral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Kilometric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Radation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F4DF1-90A8-0510-BCCA-4AE094CE9FDA}"/>
              </a:ext>
            </a:extLst>
          </p:cNvPr>
          <p:cNvSpPr txBox="1"/>
          <p:nvPr/>
        </p:nvSpPr>
        <p:spPr>
          <a:xfrm>
            <a:off x="9797027" y="4150925"/>
            <a:ext cx="142539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Non-Thermal</a:t>
            </a:r>
          </a:p>
          <a:p>
            <a:r>
              <a:rPr lang="en-US" dirty="0">
                <a:solidFill>
                  <a:schemeClr val="bg1"/>
                </a:solidFill>
              </a:rPr>
              <a:t>Continuum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0A2F05-3AED-DDDD-E12D-69B07265475D}"/>
              </a:ext>
            </a:extLst>
          </p:cNvPr>
          <p:cNvSpPr/>
          <p:nvPr/>
        </p:nvSpPr>
        <p:spPr>
          <a:xfrm>
            <a:off x="787992" y="4013945"/>
            <a:ext cx="8973518" cy="15666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53.png">
            <a:extLst>
              <a:ext uri="{FF2B5EF4-FFF2-40B4-BE49-F238E27FC236}">
                <a16:creationId xmlns:a16="http://schemas.microsoft.com/office/drawing/2014/main" id="{62D49C11-E9B8-67C0-F975-2172EF32D8D3}"/>
              </a:ext>
            </a:extLst>
          </p:cNvPr>
          <p:cNvPicPr/>
          <p:nvPr/>
        </p:nvPicPr>
        <p:blipFill>
          <a:blip r:embed="rId3"/>
          <a:srcRect b="4329"/>
          <a:stretch>
            <a:fillRect/>
          </a:stretch>
        </p:blipFill>
        <p:spPr>
          <a:xfrm>
            <a:off x="9016677" y="4875114"/>
            <a:ext cx="3071148" cy="23936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F4F86A-2FF0-9954-BE1B-70E4F16F7010}"/>
              </a:ext>
            </a:extLst>
          </p:cNvPr>
          <p:cNvSpPr txBox="1"/>
          <p:nvPr/>
        </p:nvSpPr>
        <p:spPr>
          <a:xfrm>
            <a:off x="-98845" y="6580208"/>
            <a:ext cx="139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Fung et al., 2022</a:t>
            </a:r>
          </a:p>
        </p:txBody>
      </p:sp>
    </p:spTree>
    <p:extLst>
      <p:ext uri="{BB962C8B-B14F-4D97-AF65-F5344CB8AC3E}">
        <p14:creationId xmlns:p14="http://schemas.microsoft.com/office/powerpoint/2010/main" val="307028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4D67BBE-B352-CE49-BEB9-BCD712533825}"/>
              </a:ext>
            </a:extLst>
          </p:cNvPr>
          <p:cNvGrpSpPr/>
          <p:nvPr/>
        </p:nvGrpSpPr>
        <p:grpSpPr>
          <a:xfrm>
            <a:off x="6954352" y="774807"/>
            <a:ext cx="4922877" cy="5926282"/>
            <a:chOff x="1050561" y="584200"/>
            <a:chExt cx="4922877" cy="59262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A13FC5-B96D-7042-B303-08CF72F37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0561" y="584200"/>
              <a:ext cx="4724400" cy="5689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957A77-88A2-DB47-A2BD-B485EEF7A34A}"/>
                </a:ext>
              </a:extLst>
            </p:cNvPr>
            <p:cNvSpPr txBox="1"/>
            <p:nvPr/>
          </p:nvSpPr>
          <p:spPr>
            <a:xfrm>
              <a:off x="2900218" y="6141150"/>
              <a:ext cx="17926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Frequency (MHz)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3AC486-11D5-E347-82D1-B4254826B043}"/>
                </a:ext>
              </a:extLst>
            </p:cNvPr>
            <p:cNvSpPr txBox="1"/>
            <p:nvPr/>
          </p:nvSpPr>
          <p:spPr>
            <a:xfrm>
              <a:off x="1794089" y="5809671"/>
              <a:ext cx="41793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0.01          0.1             1             10            100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4292380-922A-5040-953F-065D0ABE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2" y="114024"/>
            <a:ext cx="10515600" cy="695579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VLF Emission from the Solar System Magnetospheres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891E1D-56F6-464D-B772-6A33A909EE67}"/>
              </a:ext>
            </a:extLst>
          </p:cNvPr>
          <p:cNvGrpSpPr/>
          <p:nvPr/>
        </p:nvGrpSpPr>
        <p:grpSpPr>
          <a:xfrm>
            <a:off x="230909" y="886118"/>
            <a:ext cx="6695549" cy="5154875"/>
            <a:chOff x="230909" y="1214734"/>
            <a:chExt cx="6695549" cy="5154875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EF7FFC6F-77BD-B04D-892C-B00CAAC37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771" y="1214734"/>
              <a:ext cx="6611687" cy="51548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0A4DD4C-CDD6-B54A-BE48-1BF4A069E686}"/>
                </a:ext>
              </a:extLst>
            </p:cNvPr>
            <p:cNvSpPr/>
            <p:nvPr/>
          </p:nvSpPr>
          <p:spPr>
            <a:xfrm>
              <a:off x="230909" y="3583709"/>
              <a:ext cx="3934691" cy="2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31A9E57-4A0F-B443-9DC8-576909C04857}"/>
              </a:ext>
            </a:extLst>
          </p:cNvPr>
          <p:cNvSpPr/>
          <p:nvPr/>
        </p:nvSpPr>
        <p:spPr>
          <a:xfrm>
            <a:off x="7943851" y="923925"/>
            <a:ext cx="3178968" cy="5044657"/>
          </a:xfrm>
          <a:prstGeom prst="rect">
            <a:avLst/>
          </a:prstGeom>
          <a:solidFill>
            <a:srgbClr val="E7E6E6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787BB8-48EB-3B46-902E-D58AD1048F1E}"/>
              </a:ext>
            </a:extLst>
          </p:cNvPr>
          <p:cNvSpPr txBox="1"/>
          <p:nvPr/>
        </p:nvSpPr>
        <p:spPr>
          <a:xfrm>
            <a:off x="10755648" y="660521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40 MHz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BB00B-5523-914A-99F8-A7D7BE0BB914}"/>
              </a:ext>
            </a:extLst>
          </p:cNvPr>
          <p:cNvSpPr txBox="1"/>
          <p:nvPr/>
        </p:nvSpPr>
        <p:spPr>
          <a:xfrm>
            <a:off x="202333" y="6042998"/>
            <a:ext cx="7349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• Mars had a magnetosphere but lost it 3 By ago; Unknown if Venus ever did</a:t>
            </a:r>
          </a:p>
          <a:p>
            <a:r>
              <a:rPr lang="en-US"/>
              <a:t>• Magnetospheres may be a fundamental feature of early planet evolution</a:t>
            </a:r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231B3BDF-507F-D648-AF8B-CC62E62C6D96}"/>
              </a:ext>
            </a:extLst>
          </p:cNvPr>
          <p:cNvSpPr/>
          <p:nvPr/>
        </p:nvSpPr>
        <p:spPr>
          <a:xfrm>
            <a:off x="10845441" y="1312604"/>
            <a:ext cx="537717" cy="1769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35F4C-5413-994B-A1BB-26AAC1C112B6}"/>
              </a:ext>
            </a:extLst>
          </p:cNvPr>
          <p:cNvSpPr txBox="1"/>
          <p:nvPr/>
        </p:nvSpPr>
        <p:spPr>
          <a:xfrm>
            <a:off x="10374992" y="1009440"/>
            <a:ext cx="1755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Opaque   Transparent</a:t>
            </a:r>
          </a:p>
        </p:txBody>
      </p:sp>
    </p:spTree>
    <p:extLst>
      <p:ext uri="{BB962C8B-B14F-4D97-AF65-F5344CB8AC3E}">
        <p14:creationId xmlns:p14="http://schemas.microsoft.com/office/powerpoint/2010/main" val="17562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7C3586-DB0C-864C-BB0A-D356C9638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63" y="929701"/>
            <a:ext cx="5065421" cy="3897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EA498-DEB3-6D4C-97E1-10FB7C7C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40" y="953750"/>
            <a:ext cx="5709487" cy="3897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48A4C-6868-6643-9703-66A39ED301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9" y="91241"/>
            <a:ext cx="10515600" cy="715963"/>
          </a:xfrm>
        </p:spPr>
        <p:txBody>
          <a:bodyPr/>
          <a:lstStyle/>
          <a:p>
            <a:pPr algn="ctr"/>
            <a:r>
              <a:rPr lang="en-US"/>
              <a:t>Magnetospheric Auroral Emissions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FB31EC6-2FD0-C245-B61D-AF3052F4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300" y="3795126"/>
            <a:ext cx="3745399" cy="29719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1DC4FF-9BAA-2D42-B609-CE494D032A36}"/>
              </a:ext>
            </a:extLst>
          </p:cNvPr>
          <p:cNvSpPr/>
          <p:nvPr/>
        </p:nvSpPr>
        <p:spPr>
          <a:xfrm>
            <a:off x="4450556" y="4088218"/>
            <a:ext cx="1287928" cy="38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AC7FD2-5C55-8D4B-8DC5-1A54F8D7EE88}"/>
              </a:ext>
            </a:extLst>
          </p:cNvPr>
          <p:cNvSpPr/>
          <p:nvPr/>
        </p:nvSpPr>
        <p:spPr>
          <a:xfrm rot="19187936">
            <a:off x="4663287" y="4453017"/>
            <a:ext cx="1287928" cy="38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071B58-A5E8-9A4F-928C-D9F478B5F2FF}"/>
              </a:ext>
            </a:extLst>
          </p:cNvPr>
          <p:cNvSpPr/>
          <p:nvPr/>
        </p:nvSpPr>
        <p:spPr>
          <a:xfrm>
            <a:off x="5850467" y="6248400"/>
            <a:ext cx="2311399" cy="583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81F20-347B-D2BD-B22C-D5D9D390BB2F}"/>
              </a:ext>
            </a:extLst>
          </p:cNvPr>
          <p:cNvSpPr txBox="1"/>
          <p:nvPr/>
        </p:nvSpPr>
        <p:spPr>
          <a:xfrm>
            <a:off x="117988" y="6455382"/>
            <a:ext cx="1531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Green et al.,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9E67C-490E-DB52-2C00-A3186FAB3AD3}"/>
              </a:ext>
            </a:extLst>
          </p:cNvPr>
          <p:cNvSpPr txBox="1"/>
          <p:nvPr/>
        </p:nvSpPr>
        <p:spPr>
          <a:xfrm>
            <a:off x="8348536" y="5131943"/>
            <a:ext cx="35124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err="1"/>
              <a:t>f</a:t>
            </a:r>
            <a:r>
              <a:rPr lang="en-US" sz="2000" baseline="-25000" err="1"/>
              <a:t>ge</a:t>
            </a:r>
            <a:r>
              <a:rPr lang="en-US"/>
              <a:t> </a:t>
            </a:r>
            <a:r>
              <a:rPr lang="en-US" sz="2400"/>
              <a:t>=2.8B MHz</a:t>
            </a:r>
          </a:p>
          <a:p>
            <a:endParaRPr lang="en-US" sz="1000"/>
          </a:p>
          <a:p>
            <a:r>
              <a:rPr lang="en-US" sz="2400"/>
              <a:t>Magnetic field (B) in Gauss</a:t>
            </a:r>
          </a:p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81E93-1D8F-3785-3081-3A003E7824B9}"/>
              </a:ext>
            </a:extLst>
          </p:cNvPr>
          <p:cNvGrpSpPr/>
          <p:nvPr/>
        </p:nvGrpSpPr>
        <p:grpSpPr>
          <a:xfrm>
            <a:off x="2624313" y="4949255"/>
            <a:ext cx="1162919" cy="1090720"/>
            <a:chOff x="9264844" y="1135802"/>
            <a:chExt cx="1162919" cy="1090720"/>
          </a:xfrm>
        </p:grpSpPr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6FDE72F6-5496-FE2A-DBC4-02B6CD6DE613}"/>
                </a:ext>
              </a:extLst>
            </p:cNvPr>
            <p:cNvSpPr/>
            <p:nvPr/>
          </p:nvSpPr>
          <p:spPr>
            <a:xfrm rot="8523793">
              <a:off x="9264844" y="1135802"/>
              <a:ext cx="284348" cy="104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82911B-2B2E-299C-5676-95B64A968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113085" flipH="1">
              <a:off x="9716596" y="1515355"/>
              <a:ext cx="380041" cy="104229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0EFA969-6DE1-1D77-C0F1-3E4AEA90D1AC}"/>
              </a:ext>
            </a:extLst>
          </p:cNvPr>
          <p:cNvSpPr txBox="1"/>
          <p:nvPr/>
        </p:nvSpPr>
        <p:spPr>
          <a:xfrm>
            <a:off x="428281" y="5401674"/>
            <a:ext cx="2305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Emission Perpendicular to B</a:t>
            </a:r>
          </a:p>
          <a:p>
            <a:pPr algn="ctr"/>
            <a:r>
              <a:rPr lang="en-US" sz="1400"/>
              <a:t>Right-Hand Circular Polarized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24D804-5C0D-71B0-C587-B1777854EBF7}"/>
              </a:ext>
            </a:extLst>
          </p:cNvPr>
          <p:cNvSpPr txBox="1"/>
          <p:nvPr/>
        </p:nvSpPr>
        <p:spPr>
          <a:xfrm>
            <a:off x="3610519" y="525610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2109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71C676C6-DF7D-2044-9CC0-C1CB4DC49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23" b="1852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AF071-5EC1-3D4E-B754-694EBF67B1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0738" y="142556"/>
            <a:ext cx="11210925" cy="7445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Jupiter’s Escaping High Frequency Radiation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BEB35-83C5-C74C-8CCD-A33B8A6EC262}"/>
              </a:ext>
            </a:extLst>
          </p:cNvPr>
          <p:cNvSpPr txBox="1"/>
          <p:nvPr/>
        </p:nvSpPr>
        <p:spPr>
          <a:xfrm>
            <a:off x="1987014" y="5512178"/>
            <a:ext cx="8217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Jovian </a:t>
            </a:r>
            <a:r>
              <a:rPr lang="en-US" sz="2400" err="1"/>
              <a:t>Decimetric</a:t>
            </a:r>
            <a:r>
              <a:rPr lang="en-US" sz="2400"/>
              <a:t> radiation - 0.1–15 GHz – Radiation Belts</a:t>
            </a:r>
          </a:p>
          <a:p>
            <a:pPr algn="ctr"/>
            <a:r>
              <a:rPr lang="en-US" sz="2400"/>
              <a:t>(wavelength 3 m to 2 cm)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557F3-3047-CB42-904A-F1D8B31A94EE}"/>
              </a:ext>
            </a:extLst>
          </p:cNvPr>
          <p:cNvSpPr txBox="1"/>
          <p:nvPr/>
        </p:nvSpPr>
        <p:spPr>
          <a:xfrm>
            <a:off x="2293001" y="1029639"/>
            <a:ext cx="791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>
                <a:effectLst/>
                <a:latin typeface="Roboto" panose="02000000000000000000" pitchFamily="2" charset="0"/>
              </a:rPr>
              <a:t>Jovian </a:t>
            </a:r>
            <a:r>
              <a:rPr lang="en-US">
                <a:latin typeface="Roboto" panose="02000000000000000000" pitchFamily="2" charset="0"/>
              </a:rPr>
              <a:t>D</a:t>
            </a:r>
            <a:r>
              <a:rPr lang="en-US" i="0">
                <a:effectLst/>
                <a:latin typeface="Roboto" panose="02000000000000000000" pitchFamily="2" charset="0"/>
              </a:rPr>
              <a:t>ecametric </a:t>
            </a:r>
            <a:r>
              <a:rPr lang="en-US">
                <a:latin typeface="Roboto" panose="02000000000000000000" pitchFamily="2" charset="0"/>
              </a:rPr>
              <a:t>radiation - </a:t>
            </a:r>
            <a:r>
              <a:rPr lang="en-US" i="0">
                <a:effectLst/>
                <a:latin typeface="Roboto" panose="02000000000000000000" pitchFamily="2" charset="0"/>
              </a:rPr>
              <a:t>10 and 40 MHz – Auroral related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6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3E42E9-369C-394C-BBA9-25D89F67C3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9624" y="228164"/>
            <a:ext cx="12201113" cy="758825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0D252-69E9-EA45-B535-819B60932F0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29826" y="1408656"/>
            <a:ext cx="7150100" cy="5119966"/>
          </a:xfrm>
        </p:spPr>
        <p:txBody>
          <a:bodyPr>
            <a:normAutofit/>
          </a:bodyPr>
          <a:lstStyle/>
          <a:p>
            <a:r>
              <a:rPr lang="en-US" dirty="0"/>
              <a:t>Atmospheric Windows</a:t>
            </a:r>
          </a:p>
          <a:p>
            <a:r>
              <a:rPr lang="en-US" dirty="0"/>
              <a:t>Early Cosmic Timeline</a:t>
            </a:r>
          </a:p>
          <a:p>
            <a:r>
              <a:rPr lang="en-US" dirty="0"/>
              <a:t>Radio emissions from stars and planets</a:t>
            </a:r>
          </a:p>
          <a:p>
            <a:pPr lvl="1"/>
            <a:r>
              <a:rPr lang="en-US" dirty="0"/>
              <a:t>Star formation (non-thermal processes)</a:t>
            </a:r>
          </a:p>
          <a:p>
            <a:pPr lvl="1"/>
            <a:r>
              <a:rPr lang="en-US" dirty="0"/>
              <a:t>The Sun as a star</a:t>
            </a:r>
          </a:p>
          <a:p>
            <a:pPr lvl="1"/>
            <a:r>
              <a:rPr lang="en-US" dirty="0"/>
              <a:t>Planetary Magnetospheres</a:t>
            </a:r>
          </a:p>
          <a:p>
            <a:r>
              <a:rPr lang="en-US" dirty="0"/>
              <a:t>Black Hole Observations</a:t>
            </a:r>
          </a:p>
          <a:p>
            <a:r>
              <a:rPr lang="en-US" dirty="0"/>
              <a:t>The Far-Infrared Sky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11599-75B9-FC42-A94C-CB1D2CCA368D}"/>
              </a:ext>
            </a:extLst>
          </p:cNvPr>
          <p:cNvSpPr txBox="1"/>
          <p:nvPr/>
        </p:nvSpPr>
        <p:spPr>
          <a:xfrm>
            <a:off x="7796050" y="2230232"/>
            <a:ext cx="405173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next horizon of the Planetary and Astrophysics </a:t>
            </a:r>
            <a:r>
              <a:rPr lang="en-US" sz="3200" dirty="0" err="1"/>
              <a:t>Decadals</a:t>
            </a:r>
            <a:r>
              <a:rPr 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690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2" name="Text Box 4">
            <a:extLst>
              <a:ext uri="{FF2B5EF4-FFF2-40B4-BE49-F238E27FC236}">
                <a16:creationId xmlns:a16="http://schemas.microsoft.com/office/drawing/2014/main" id="{5229635D-A386-9D48-AC97-3472D47E6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4" y="207964"/>
            <a:ext cx="87836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1" tIns="69615" rIns="81631" bIns="40816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Why are Planets around M-dwarfs so Important?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58278-C550-8546-92CC-3D75B0C56F8F}"/>
              </a:ext>
            </a:extLst>
          </p:cNvPr>
          <p:cNvSpPr txBox="1"/>
          <p:nvPr/>
        </p:nvSpPr>
        <p:spPr>
          <a:xfrm>
            <a:off x="6662971" y="1330084"/>
            <a:ext cx="541315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There are ~250 M-dwarfs within 10 pc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Milky Way has ~100-400 billion stars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M-stars are ~70% of all stars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There are &gt; 70 billion M-dwarfs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If 50% of M-dwarfs have an Earth-sized planet in the Habitable Zone</a:t>
            </a:r>
          </a:p>
          <a:p>
            <a:pPr marL="914357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Then ~35 billion potentially habitable planets in our Galaxy</a:t>
            </a:r>
          </a:p>
          <a:p>
            <a:pPr marL="457157" indent="-457200" defTabSz="457200"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marL="457157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rPr>
              <a:t>Space Weather varies significantly with star type with M-dwarfs having significant activity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7A027-B1D9-5745-8465-97BE3B108971}"/>
              </a:ext>
            </a:extLst>
          </p:cNvPr>
          <p:cNvSpPr txBox="1"/>
          <p:nvPr/>
        </p:nvSpPr>
        <p:spPr>
          <a:xfrm>
            <a:off x="7525643" y="5772090"/>
            <a:ext cx="4163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Understanding the Trappist-1 system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is fundamental to our exoplanet life 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C30640-6886-BA4A-9107-1AC6BB693CED}"/>
              </a:ext>
            </a:extLst>
          </p:cNvPr>
          <p:cNvGrpSpPr/>
          <p:nvPr/>
        </p:nvGrpSpPr>
        <p:grpSpPr>
          <a:xfrm>
            <a:off x="388302" y="848463"/>
            <a:ext cx="6008074" cy="5192505"/>
            <a:chOff x="388302" y="848463"/>
            <a:chExt cx="6008074" cy="5192505"/>
          </a:xfrm>
        </p:grpSpPr>
        <p:sp>
          <p:nvSpPr>
            <p:cNvPr id="411650" name="Text Box 2">
              <a:extLst>
                <a:ext uri="{FF2B5EF4-FFF2-40B4-BE49-F238E27FC236}">
                  <a16:creationId xmlns:a16="http://schemas.microsoft.com/office/drawing/2014/main" id="{C6639F0A-D4AF-0E43-A85D-335315823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73" y="1021293"/>
              <a:ext cx="558800" cy="5019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89992" tIns="46796" rIns="89992" bIns="46796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O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B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A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G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K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1651" name="Text Box 3">
              <a:extLst>
                <a:ext uri="{FF2B5EF4-FFF2-40B4-BE49-F238E27FC236}">
                  <a16:creationId xmlns:a16="http://schemas.microsoft.com/office/drawing/2014/main" id="{52B34379-FDE6-1C40-AF8F-3774BDE95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830" y="1021293"/>
              <a:ext cx="1566359" cy="5018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89992" tIns="46796" rIns="89992" bIns="46796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         0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         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   4 (1%)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   6 (2%)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 20 (6%)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 44 (14%)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246 (77%)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1654" name="TextBox 1">
              <a:extLst>
                <a:ext uri="{FF2B5EF4-FFF2-40B4-BE49-F238E27FC236}">
                  <a16:creationId xmlns:a16="http://schemas.microsoft.com/office/drawing/2014/main" id="{65A67E7F-1F22-B34D-9DBE-7FA4C6C85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02" y="848463"/>
              <a:ext cx="186942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Stars within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10 pc of the Sun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999AA6-56D6-824A-A6A8-9A44F06F13E7}"/>
                </a:ext>
              </a:extLst>
            </p:cNvPr>
            <p:cNvSpPr/>
            <p:nvPr/>
          </p:nvSpPr>
          <p:spPr>
            <a:xfrm>
              <a:off x="396571" y="1613800"/>
              <a:ext cx="1888273" cy="41333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2F9C885-AAFB-E042-8DE6-03E4AA363FF8}"/>
                </a:ext>
              </a:extLst>
            </p:cNvPr>
            <p:cNvCxnSpPr/>
            <p:nvPr/>
          </p:nvCxnSpPr>
          <p:spPr>
            <a:xfrm>
              <a:off x="965131" y="1613800"/>
              <a:ext cx="0" cy="41333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1B50EE-530A-4745-915D-17326FAFFFD3}"/>
                </a:ext>
              </a:extLst>
            </p:cNvPr>
            <p:cNvCxnSpPr/>
            <p:nvPr/>
          </p:nvCxnSpPr>
          <p:spPr>
            <a:xfrm>
              <a:off x="396571" y="2095776"/>
              <a:ext cx="188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A6B30E2-9448-B246-A985-FE58A0DF3E22}"/>
                </a:ext>
              </a:extLst>
            </p:cNvPr>
            <p:cNvCxnSpPr/>
            <p:nvPr/>
          </p:nvCxnSpPr>
          <p:spPr>
            <a:xfrm>
              <a:off x="395791" y="2726260"/>
              <a:ext cx="188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4FBDB4-C74A-E44C-8602-3BC40C6574BE}"/>
                </a:ext>
              </a:extLst>
            </p:cNvPr>
            <p:cNvCxnSpPr/>
            <p:nvPr/>
          </p:nvCxnSpPr>
          <p:spPr>
            <a:xfrm>
              <a:off x="395789" y="3278621"/>
              <a:ext cx="188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386FED-6416-FE4D-8510-0898273FFDA6}"/>
                </a:ext>
              </a:extLst>
            </p:cNvPr>
            <p:cNvCxnSpPr/>
            <p:nvPr/>
          </p:nvCxnSpPr>
          <p:spPr>
            <a:xfrm>
              <a:off x="395009" y="3936957"/>
              <a:ext cx="188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59985A-3382-AD4D-BE7E-14CAFA86BEC1}"/>
                </a:ext>
              </a:extLst>
            </p:cNvPr>
            <p:cNvCxnSpPr/>
            <p:nvPr/>
          </p:nvCxnSpPr>
          <p:spPr>
            <a:xfrm>
              <a:off x="395795" y="4568981"/>
              <a:ext cx="188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C79953-31AC-C64B-AE8B-84FB14ECC180}"/>
                </a:ext>
              </a:extLst>
            </p:cNvPr>
            <p:cNvCxnSpPr/>
            <p:nvPr/>
          </p:nvCxnSpPr>
          <p:spPr>
            <a:xfrm>
              <a:off x="395015" y="5227317"/>
              <a:ext cx="188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F23084-6154-8344-96E9-D29E71687784}"/>
                </a:ext>
              </a:extLst>
            </p:cNvPr>
            <p:cNvSpPr/>
            <p:nvPr/>
          </p:nvSpPr>
          <p:spPr>
            <a:xfrm>
              <a:off x="4210050" y="3428645"/>
              <a:ext cx="113393" cy="206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picture containing pallette&#10;&#10;Description automatically generated">
              <a:extLst>
                <a:ext uri="{FF2B5EF4-FFF2-40B4-BE49-F238E27FC236}">
                  <a16:creationId xmlns:a16="http://schemas.microsoft.com/office/drawing/2014/main" id="{9ED9FA04-922E-1644-A345-F3DD2FCD4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1551" y="1536558"/>
              <a:ext cx="2196887" cy="4244472"/>
            </a:xfrm>
            <a:prstGeom prst="rect">
              <a:avLst/>
            </a:prstGeom>
          </p:spPr>
        </p:pic>
        <p:pic>
          <p:nvPicPr>
            <p:cNvPr id="7" name="Picture 6" descr="A picture containing indoor, orange, black, light&#10;&#10;Description automatically generated">
              <a:extLst>
                <a:ext uri="{FF2B5EF4-FFF2-40B4-BE49-F238E27FC236}">
                  <a16:creationId xmlns:a16="http://schemas.microsoft.com/office/drawing/2014/main" id="{2D2ABB65-FAB6-2743-A08D-4EE9F7361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855" y="1536557"/>
              <a:ext cx="1925521" cy="4210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888D95-C2EA-4F4E-A00E-3F74E8C7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667892" cy="68579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24241F-EEF2-1A46-9A1F-EE209489BB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A64DB-DBB3-CA48-993E-0DE1651AF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B44777-D2E7-8D45-B2F2-5099D6054297}"/>
              </a:ext>
            </a:extLst>
          </p:cNvPr>
          <p:cNvSpPr txBox="1">
            <a:spLocks/>
          </p:cNvSpPr>
          <p:nvPr/>
        </p:nvSpPr>
        <p:spPr>
          <a:xfrm>
            <a:off x="399052" y="342788"/>
            <a:ext cx="10515600" cy="1200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43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9" y="1674532"/>
            <a:ext cx="11078242" cy="42963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0615" y="375601"/>
            <a:ext cx="11110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TRAPPIST – 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Similar density to terrestrial planets and lack extended primitive Hydrogen atmospheres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A64DB-DBB3-CA48-993E-0DE1651AF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DF334-E188-864C-A030-DA700A15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E3E18D-388E-8947-BC73-7021D68D8015}"/>
              </a:ext>
            </a:extLst>
          </p:cNvPr>
          <p:cNvSpPr/>
          <p:nvPr/>
        </p:nvSpPr>
        <p:spPr>
          <a:xfrm>
            <a:off x="3240735" y="107576"/>
            <a:ext cx="5755341" cy="338193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750981-2F32-7041-B286-BB55A96FB448}"/>
              </a:ext>
            </a:extLst>
          </p:cNvPr>
          <p:cNvSpPr/>
          <p:nvPr/>
        </p:nvSpPr>
        <p:spPr>
          <a:xfrm>
            <a:off x="3497344" y="1951348"/>
            <a:ext cx="5307291" cy="320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BE866-E3EF-7641-8785-4CA1E57E115D}"/>
              </a:ext>
            </a:extLst>
          </p:cNvPr>
          <p:cNvSpPr txBox="1"/>
          <p:nvPr/>
        </p:nvSpPr>
        <p:spPr>
          <a:xfrm>
            <a:off x="4952997" y="110061"/>
            <a:ext cx="397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 hours            97 hours           147 hours</a:t>
            </a:r>
          </a:p>
        </p:txBody>
      </p:sp>
    </p:spTree>
    <p:extLst>
      <p:ext uri="{BB962C8B-B14F-4D97-AF65-F5344CB8AC3E}">
        <p14:creationId xmlns:p14="http://schemas.microsoft.com/office/powerpoint/2010/main" val="9008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7589E2-F88A-D242-9EB7-48416A5F017C}"/>
              </a:ext>
            </a:extLst>
          </p:cNvPr>
          <p:cNvGrpSpPr/>
          <p:nvPr/>
        </p:nvGrpSpPr>
        <p:grpSpPr>
          <a:xfrm>
            <a:off x="1039528" y="317634"/>
            <a:ext cx="10294362" cy="5968266"/>
            <a:chOff x="882437" y="340241"/>
            <a:chExt cx="10479248" cy="6422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6850E0-B362-DB4B-A8CD-EF3D6C34C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437" y="340241"/>
              <a:ext cx="10479248" cy="6422065"/>
            </a:xfrm>
            <a:prstGeom prst="rect">
              <a:avLst/>
            </a:prstGeom>
          </p:spPr>
        </p:pic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91DD5C90-A02E-E040-9AEC-3C6DB9856D30}"/>
                </a:ext>
              </a:extLst>
            </p:cNvPr>
            <p:cNvSpPr/>
            <p:nvPr/>
          </p:nvSpPr>
          <p:spPr>
            <a:xfrm>
              <a:off x="2482779" y="3340469"/>
              <a:ext cx="6440557" cy="232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1A34A9-148B-3B43-AB77-6A3C07A61641}"/>
                </a:ext>
              </a:extLst>
            </p:cNvPr>
            <p:cNvSpPr txBox="1"/>
            <p:nvPr/>
          </p:nvSpPr>
          <p:spPr>
            <a:xfrm>
              <a:off x="8944433" y="3274209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4472C3"/>
                  </a:solidFill>
                </a:rPr>
                <a:t>Time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38433A-23D5-7165-3475-CB12B2627AC2}"/>
              </a:ext>
            </a:extLst>
          </p:cNvPr>
          <p:cNvSpPr txBox="1"/>
          <p:nvPr/>
        </p:nvSpPr>
        <p:spPr>
          <a:xfrm>
            <a:off x="117988" y="6455382"/>
            <a:ext cx="1531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Green et al., 2021</a:t>
            </a:r>
          </a:p>
        </p:txBody>
      </p:sp>
    </p:spTree>
    <p:extLst>
      <p:ext uri="{BB962C8B-B14F-4D97-AF65-F5344CB8AC3E}">
        <p14:creationId xmlns:p14="http://schemas.microsoft.com/office/powerpoint/2010/main" val="2136009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EB9E-C891-43A5-CF0F-DA85C7F0E2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8304" y="258724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Black Hole Observations</a:t>
            </a:r>
            <a:br>
              <a:rPr lang="en-US" dirty="0"/>
            </a:br>
            <a:r>
              <a:rPr lang="en-US" dirty="0"/>
              <a:t>Far-Infrared</a:t>
            </a:r>
          </a:p>
        </p:txBody>
      </p:sp>
    </p:spTree>
    <p:extLst>
      <p:ext uri="{BB962C8B-B14F-4D97-AF65-F5344CB8AC3E}">
        <p14:creationId xmlns:p14="http://schemas.microsoft.com/office/powerpoint/2010/main" val="255461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D46ED18-8B1F-DB4F-990B-6B3BA4DF8373}"/>
              </a:ext>
            </a:extLst>
          </p:cNvPr>
          <p:cNvSpPr txBox="1"/>
          <p:nvPr/>
        </p:nvSpPr>
        <p:spPr>
          <a:xfrm>
            <a:off x="402111" y="5090989"/>
            <a:ext cx="74027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Radio astronomy pioneered interferometry imaging techniques, when the signal from different telescopes at large distances are combined.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resolving power is determined by the </a:t>
            </a:r>
            <a:r>
              <a:rPr lang="en-US" b="1" u="sng" dirty="0"/>
              <a:t>distance between the telescopes. </a:t>
            </a:r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703E0-8411-1981-6F3F-19851EB0C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63" y="922733"/>
            <a:ext cx="7146424" cy="3987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A0A098C7-ACC0-1B6A-B0E2-D72907A10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34" y="997423"/>
            <a:ext cx="3288321" cy="3328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6AE285-4B90-2106-9D27-6EBB7E1B8056}"/>
              </a:ext>
            </a:extLst>
          </p:cNvPr>
          <p:cNvSpPr txBox="1"/>
          <p:nvPr/>
        </p:nvSpPr>
        <p:spPr>
          <a:xfrm>
            <a:off x="8187070" y="4481037"/>
            <a:ext cx="34746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effectLst/>
                <a:latin typeface="Quicksand"/>
              </a:rPr>
              <a:t>Event Horizon Telescope uses 8 telescopes at 1.3 mm (230 GHz)</a:t>
            </a:r>
          </a:p>
          <a:p>
            <a:pPr algn="ctr"/>
            <a:endParaRPr lang="en-US" sz="2000" b="0" i="0" dirty="0">
              <a:effectLst/>
              <a:latin typeface="Quicksand"/>
            </a:endParaRPr>
          </a:p>
          <a:p>
            <a:pPr algn="ctr"/>
            <a:r>
              <a:rPr lang="en-US" sz="2000" dirty="0">
                <a:latin typeface="Quicksand"/>
              </a:rPr>
              <a:t>Interferometer at the size of the Earth (for M87 it is less than 1 pixel of HST)</a:t>
            </a:r>
            <a:endParaRPr lang="en-US" sz="2000" dirty="0"/>
          </a:p>
          <a:p>
            <a:pPr algn="ctr"/>
            <a:endParaRPr lang="en-US" sz="2000" b="0" i="0" dirty="0">
              <a:effectLst/>
              <a:latin typeface="Quicksand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973C82-29F0-013A-BDED-86D377F009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12192000" cy="12192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Quicksand"/>
              </a:rPr>
              <a:t>Black Holes imaged by the  Event Horizon Telescope (EHT) </a:t>
            </a:r>
            <a:br>
              <a:rPr lang="en-US" sz="3200" dirty="0">
                <a:latin typeface="Quicksand"/>
              </a:rPr>
            </a:br>
            <a:endParaRPr lang="en-US" sz="3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09E05-7E1A-E1E3-0C5A-D6523873E7B2}"/>
              </a:ext>
            </a:extLst>
          </p:cNvPr>
          <p:cNvCxnSpPr>
            <a:cxnSpLocks/>
          </p:cNvCxnSpPr>
          <p:nvPr/>
        </p:nvCxnSpPr>
        <p:spPr>
          <a:xfrm>
            <a:off x="4125435" y="891093"/>
            <a:ext cx="0" cy="40955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B681DA-77AE-CFA1-AEF4-C24AA62FD6A2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4103475" y="922733"/>
            <a:ext cx="21960" cy="3987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17A1EF-CE93-16B2-84EE-CC3E23D6BD8C}"/>
              </a:ext>
            </a:extLst>
          </p:cNvPr>
          <p:cNvSpPr txBox="1"/>
          <p:nvPr/>
        </p:nvSpPr>
        <p:spPr>
          <a:xfrm>
            <a:off x="5748867" y="4562548"/>
            <a:ext cx="56778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80E261-11A1-463F-6E82-5B8C8C6201EB}"/>
              </a:ext>
            </a:extLst>
          </p:cNvPr>
          <p:cNvSpPr txBox="1"/>
          <p:nvPr/>
        </p:nvSpPr>
        <p:spPr>
          <a:xfrm>
            <a:off x="1717233" y="4547730"/>
            <a:ext cx="12212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Sagittarius A</a:t>
            </a:r>
          </a:p>
        </p:txBody>
      </p:sp>
    </p:spTree>
    <p:extLst>
      <p:ext uri="{BB962C8B-B14F-4D97-AF65-F5344CB8AC3E}">
        <p14:creationId xmlns:p14="http://schemas.microsoft.com/office/powerpoint/2010/main" val="239662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407E76-3048-5C46-B876-CC78A48ADAFC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772400" cy="685800"/>
          </a:xfrm>
          <a:prstGeom prst="rect">
            <a:avLst/>
          </a:prstGeom>
        </p:spPr>
        <p:txBody>
          <a:bodyPr lIns="91331" tIns="45666" rIns="91331" bIns="4566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ヒラギノ角ゴ Pro W3" pitchFamily="-108" charset="-128"/>
                <a:cs typeface="ヒラギノ角ゴ Pro W3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/>
              </a:rPr>
              <a:t>DSCOVR – EPIC (Lunar Transit)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65F706-219E-A640-89C9-F88371914B56}"/>
              </a:ext>
            </a:extLst>
          </p:cNvPr>
          <p:cNvGrpSpPr/>
          <p:nvPr/>
        </p:nvGrpSpPr>
        <p:grpSpPr>
          <a:xfrm>
            <a:off x="750405" y="1477768"/>
            <a:ext cx="10691190" cy="2744000"/>
            <a:chOff x="742051" y="2261121"/>
            <a:chExt cx="10691190" cy="2744000"/>
          </a:xfrm>
          <a:solidFill>
            <a:schemeClr val="tx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A3E46D-56D1-204E-8721-71E73B47F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561" y="2261677"/>
              <a:ext cx="2743200" cy="2743200"/>
            </a:xfrm>
            <a:prstGeom prst="rect">
              <a:avLst/>
            </a:prstGeom>
            <a:grp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7AA1EC-8B20-1445-A73D-4C5D108D4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0041" y="2261915"/>
              <a:ext cx="2743200" cy="2743200"/>
            </a:xfrm>
            <a:prstGeom prst="rect">
              <a:avLst/>
            </a:prstGeom>
            <a:grp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377950-346A-8D4E-933E-CB35DBA90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51" y="2261921"/>
              <a:ext cx="2743200" cy="27432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327B4E-EF00-C542-B577-90961630B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760" y="2261121"/>
              <a:ext cx="2743200" cy="2743200"/>
            </a:xfrm>
            <a:prstGeom prst="rect">
              <a:avLst/>
            </a:prstGeom>
            <a:grp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82CC8A7-B31F-A04B-9381-FB9B42F1F868}"/>
              </a:ext>
            </a:extLst>
          </p:cNvPr>
          <p:cNvSpPr/>
          <p:nvPr/>
        </p:nvSpPr>
        <p:spPr>
          <a:xfrm>
            <a:off x="4189829" y="308379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5944A7-5E37-1841-8AC0-59DABC73D76E}"/>
              </a:ext>
            </a:extLst>
          </p:cNvPr>
          <p:cNvSpPr/>
          <p:nvPr/>
        </p:nvSpPr>
        <p:spPr>
          <a:xfrm>
            <a:off x="7771229" y="266469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433318-0AED-604B-BEE2-291492FCCBE1}"/>
              </a:ext>
            </a:extLst>
          </p:cNvPr>
          <p:cNvSpPr/>
          <p:nvPr/>
        </p:nvSpPr>
        <p:spPr>
          <a:xfrm>
            <a:off x="10943054" y="246467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BC884B-9D5C-D243-A3FD-210566CF51CF}"/>
              </a:ext>
            </a:extLst>
          </p:cNvPr>
          <p:cNvSpPr/>
          <p:nvPr/>
        </p:nvSpPr>
        <p:spPr>
          <a:xfrm>
            <a:off x="827504" y="350289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FC43FE3-85A9-A841-830E-54AFD7DDC3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2192000" cy="981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Very-Long Baseline Interferometry (VLBI)</a:t>
            </a:r>
            <a:br>
              <a:rPr lang="en-US" dirty="0"/>
            </a:br>
            <a:r>
              <a:rPr lang="en-US" dirty="0"/>
              <a:t>Including the Lunar Farside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B3AE9B-2A20-6841-AF26-D7150E965886}"/>
              </a:ext>
            </a:extLst>
          </p:cNvPr>
          <p:cNvSpPr txBox="1"/>
          <p:nvPr/>
        </p:nvSpPr>
        <p:spPr>
          <a:xfrm>
            <a:off x="3356872" y="4868732"/>
            <a:ext cx="8084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Slow Moving Lunar Farside Radio Telescope with significant expanded baseline (resolution)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A72E646-D8C7-044D-9CC9-71001822C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04" y="4490614"/>
            <a:ext cx="2027530" cy="20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79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66DC6-125B-413D-1F38-021BBFBD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725" y="1236221"/>
            <a:ext cx="7822099" cy="3980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F2817B7-084D-004D-9CF1-85EC9AEB80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73025"/>
            <a:ext cx="12022667" cy="854075"/>
          </a:xfrm>
        </p:spPr>
        <p:txBody>
          <a:bodyPr/>
          <a:lstStyle/>
          <a:p>
            <a:pPr algn="ctr"/>
            <a:r>
              <a:rPr lang="en-US" dirty="0"/>
              <a:t>Very-Long Baseline Interferometry (VLBI)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6ED18-8B1F-DB4F-990B-6B3BA4DF8373}"/>
              </a:ext>
            </a:extLst>
          </p:cNvPr>
          <p:cNvSpPr txBox="1"/>
          <p:nvPr/>
        </p:nvSpPr>
        <p:spPr>
          <a:xfrm>
            <a:off x="1276019" y="5836548"/>
            <a:ext cx="9639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resolving power is determined by the </a:t>
            </a:r>
            <a:r>
              <a:rPr lang="en-US" sz="2400" b="1" u="sng" dirty="0"/>
              <a:t>distance between the telescopes. </a:t>
            </a:r>
          </a:p>
          <a:p>
            <a:pPr algn="ctr"/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7666B5-9B86-8C42-84B9-661A6F15BC3E}"/>
              </a:ext>
            </a:extLst>
          </p:cNvPr>
          <p:cNvSpPr txBox="1"/>
          <p:nvPr/>
        </p:nvSpPr>
        <p:spPr>
          <a:xfrm>
            <a:off x="3186157" y="5295908"/>
            <a:ext cx="518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Simulation Images with Larger Baselines</a:t>
            </a:r>
          </a:p>
        </p:txBody>
      </p:sp>
    </p:spTree>
    <p:extLst>
      <p:ext uri="{BB962C8B-B14F-4D97-AF65-F5344CB8AC3E}">
        <p14:creationId xmlns:p14="http://schemas.microsoft.com/office/powerpoint/2010/main" val="89740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B59E6-4E69-A94E-B00D-AD6ACAE1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FBF40-7A91-5943-B755-E7C224B8C0D5}"/>
              </a:ext>
            </a:extLst>
          </p:cNvPr>
          <p:cNvSpPr txBox="1"/>
          <p:nvPr/>
        </p:nvSpPr>
        <p:spPr>
          <a:xfrm>
            <a:off x="3929715" y="2895600"/>
            <a:ext cx="3424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Infrared Universe</a:t>
            </a:r>
          </a:p>
        </p:txBody>
      </p:sp>
    </p:spTree>
    <p:extLst>
      <p:ext uri="{BB962C8B-B14F-4D97-AF65-F5344CB8AC3E}">
        <p14:creationId xmlns:p14="http://schemas.microsoft.com/office/powerpoint/2010/main" val="166056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1EF84E-182E-B2E9-7631-7D59C293796A}"/>
              </a:ext>
            </a:extLst>
          </p:cNvPr>
          <p:cNvGrpSpPr/>
          <p:nvPr/>
        </p:nvGrpSpPr>
        <p:grpSpPr>
          <a:xfrm>
            <a:off x="900544" y="986344"/>
            <a:ext cx="10317700" cy="5502099"/>
            <a:chOff x="900544" y="986344"/>
            <a:chExt cx="10317700" cy="55020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949FA4-BBFC-43CB-B443-2E32A2C1AE7C}"/>
                </a:ext>
              </a:extLst>
            </p:cNvPr>
            <p:cNvSpPr/>
            <p:nvPr/>
          </p:nvSpPr>
          <p:spPr>
            <a:xfrm>
              <a:off x="10871199" y="1222745"/>
              <a:ext cx="347045" cy="52656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BC5C4C-E80F-E64D-8CB3-611989C02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544" y="986344"/>
              <a:ext cx="9970655" cy="5502099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C3404F-162B-5E4A-9249-E08A10DA05BD}"/>
                </a:ext>
              </a:extLst>
            </p:cNvPr>
            <p:cNvSpPr txBox="1"/>
            <p:nvPr/>
          </p:nvSpPr>
          <p:spPr>
            <a:xfrm>
              <a:off x="8451056" y="5974681"/>
              <a:ext cx="835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300 MHz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4F540B-0FFD-0240-99B5-8496A36DEA7E}"/>
                </a:ext>
              </a:extLst>
            </p:cNvPr>
            <p:cNvSpPr txBox="1"/>
            <p:nvPr/>
          </p:nvSpPr>
          <p:spPr>
            <a:xfrm>
              <a:off x="9844088" y="5974681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3 MHz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DDFEA4-4CB1-6A45-822A-A4FA474D86D7}"/>
                </a:ext>
              </a:extLst>
            </p:cNvPr>
            <p:cNvSpPr txBox="1"/>
            <p:nvPr/>
          </p:nvSpPr>
          <p:spPr>
            <a:xfrm>
              <a:off x="7143742" y="5987619"/>
              <a:ext cx="7072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30 GHz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31CF5E-A792-2941-8EE1-2651F7A0A8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644" y="57751"/>
            <a:ext cx="10515600" cy="116499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/>
              <a:t>Atmospheric Windows</a:t>
            </a:r>
          </a:p>
        </p:txBody>
      </p:sp>
    </p:spTree>
    <p:extLst>
      <p:ext uri="{BB962C8B-B14F-4D97-AF65-F5344CB8AC3E}">
        <p14:creationId xmlns:p14="http://schemas.microsoft.com/office/powerpoint/2010/main" val="3065154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CA66B6-9CD6-5243-A017-C2E1B740E103}"/>
              </a:ext>
            </a:extLst>
          </p:cNvPr>
          <p:cNvSpPr/>
          <p:nvPr/>
        </p:nvSpPr>
        <p:spPr>
          <a:xfrm>
            <a:off x="-8316" y="0"/>
            <a:ext cx="1221124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(radiates heat)</a:t>
            </a:r>
          </a:p>
        </p:txBody>
      </p:sp>
      <p:pic>
        <p:nvPicPr>
          <p:cNvPr id="4" name="Picture 3" descr="Diagram, radar chart&#10;&#10;Description automatically generated">
            <a:extLst>
              <a:ext uri="{FF2B5EF4-FFF2-40B4-BE49-F238E27FC236}">
                <a16:creationId xmlns:a16="http://schemas.microsoft.com/office/drawing/2014/main" id="{546767E8-AB01-9D4E-AB66-5F987918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16" y="0"/>
            <a:ext cx="10674601" cy="5776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9F2AE-5BEF-6746-890D-419D302F5096}"/>
              </a:ext>
            </a:extLst>
          </p:cNvPr>
          <p:cNvSpPr txBox="1"/>
          <p:nvPr/>
        </p:nvSpPr>
        <p:spPr>
          <a:xfrm>
            <a:off x="-57077" y="2180317"/>
            <a:ext cx="1670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T= -370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o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Then cooled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 to -447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o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12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 above absolute 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E77F2-895D-5149-B815-54F80661476B}"/>
              </a:ext>
            </a:extLst>
          </p:cNvPr>
          <p:cNvSpPr txBox="1"/>
          <p:nvPr/>
        </p:nvSpPr>
        <p:spPr>
          <a:xfrm>
            <a:off x="10549317" y="218031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T= 230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6B600-9101-4C46-AFA8-5E20934AC9CD}"/>
              </a:ext>
            </a:extLst>
          </p:cNvPr>
          <p:cNvSpPr txBox="1"/>
          <p:nvPr/>
        </p:nvSpPr>
        <p:spPr>
          <a:xfrm>
            <a:off x="4210955" y="5437852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77"/>
                <a:ea typeface="+mn-ea"/>
                <a:cs typeface="+mn-cs"/>
              </a:rPr>
              <a:t>(radiates heat outward)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EA57E6-3337-C843-9EC1-1B8290FB6FCF}"/>
              </a:ext>
            </a:extLst>
          </p:cNvPr>
          <p:cNvGrpSpPr/>
          <p:nvPr/>
        </p:nvGrpSpPr>
        <p:grpSpPr>
          <a:xfrm>
            <a:off x="589722" y="6256519"/>
            <a:ext cx="11012556" cy="372880"/>
            <a:chOff x="1781087" y="6253255"/>
            <a:chExt cx="8097037" cy="3728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7330F2-2542-2A42-817F-3EBEC0232EBD}"/>
                </a:ext>
              </a:extLst>
            </p:cNvPr>
            <p:cNvSpPr/>
            <p:nvPr/>
          </p:nvSpPr>
          <p:spPr bwMode="auto">
            <a:xfrm>
              <a:off x="1781087" y="6253255"/>
              <a:ext cx="1802564" cy="372140"/>
            </a:xfrm>
            <a:prstGeom prst="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SC Commissioning</a:t>
              </a:r>
              <a:b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</a:b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Launch – L+30 days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2A676D-2354-884D-8B30-2875773064FD}"/>
                </a:ext>
              </a:extLst>
            </p:cNvPr>
            <p:cNvSpPr/>
            <p:nvPr/>
          </p:nvSpPr>
          <p:spPr bwMode="auto">
            <a:xfrm>
              <a:off x="4017467" y="6253255"/>
              <a:ext cx="3159988" cy="37214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Telescope Commissioning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 L+40 days to L+118 days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0B8643-A90F-0A48-82E4-0C1B68B0B462}"/>
                </a:ext>
              </a:extLst>
            </p:cNvPr>
            <p:cNvSpPr/>
            <p:nvPr/>
          </p:nvSpPr>
          <p:spPr bwMode="auto">
            <a:xfrm>
              <a:off x="7177455" y="6253995"/>
              <a:ext cx="2700669" cy="37214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Science Instrument Commissioning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L+119 days to L+ 180 days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CBE5D5-67A0-3943-A6AB-10B2AE50ED95}"/>
                </a:ext>
              </a:extLst>
            </p:cNvPr>
            <p:cNvSpPr/>
            <p:nvPr/>
          </p:nvSpPr>
          <p:spPr bwMode="auto">
            <a:xfrm>
              <a:off x="3583651" y="6253255"/>
              <a:ext cx="438052" cy="3721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Transition</a:t>
              </a:r>
            </a:p>
          </p:txBody>
        </p:sp>
      </p:grpSp>
      <p:sp>
        <p:nvSpPr>
          <p:cNvPr id="13" name="Triangle 12">
            <a:extLst>
              <a:ext uri="{FF2B5EF4-FFF2-40B4-BE49-F238E27FC236}">
                <a16:creationId xmlns:a16="http://schemas.microsoft.com/office/drawing/2014/main" id="{28B46B12-5EF5-4949-9C51-0D61CA82DF95}"/>
              </a:ext>
            </a:extLst>
          </p:cNvPr>
          <p:cNvSpPr/>
          <p:nvPr/>
        </p:nvSpPr>
        <p:spPr>
          <a:xfrm rot="5400000">
            <a:off x="11551448" y="6323422"/>
            <a:ext cx="346143" cy="239218"/>
          </a:xfrm>
          <a:prstGeom prst="triangle">
            <a:avLst>
              <a:gd name="adj" fmla="val 527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2AC442-6A02-0940-98E9-E2429F21C4E0}"/>
              </a:ext>
            </a:extLst>
          </p:cNvPr>
          <p:cNvGrpSpPr/>
          <p:nvPr/>
        </p:nvGrpSpPr>
        <p:grpSpPr>
          <a:xfrm>
            <a:off x="11148352" y="5819612"/>
            <a:ext cx="998991" cy="393700"/>
            <a:chOff x="1308100" y="5835740"/>
            <a:chExt cx="1056432" cy="393700"/>
          </a:xfrm>
          <a:noFill/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3B786B62-7D93-7147-9949-FC5A66C6CA13}"/>
                </a:ext>
              </a:extLst>
            </p:cNvPr>
            <p:cNvSpPr/>
            <p:nvPr/>
          </p:nvSpPr>
          <p:spPr>
            <a:xfrm>
              <a:off x="1308100" y="5835740"/>
              <a:ext cx="241300" cy="39370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350138-6751-F849-964E-EAD2536EA280}"/>
                </a:ext>
              </a:extLst>
            </p:cNvPr>
            <p:cNvSpPr txBox="1"/>
            <p:nvPr/>
          </p:nvSpPr>
          <p:spPr>
            <a:xfrm>
              <a:off x="1449473" y="5856607"/>
              <a:ext cx="91505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MT Condensed Light" panose="020B0306030101010103" pitchFamily="34" charset="77"/>
                  <a:ea typeface="+mn-ea"/>
                  <a:cs typeface="+mn-cs"/>
                </a:rPr>
                <a:t>We are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96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58F839F-F88B-7B42-BE86-B3B3DACB1D2D}"/>
              </a:ext>
            </a:extLst>
          </p:cNvPr>
          <p:cNvSpPr txBox="1">
            <a:spLocks/>
          </p:cNvSpPr>
          <p:nvPr/>
        </p:nvSpPr>
        <p:spPr>
          <a:xfrm>
            <a:off x="2187353" y="280903"/>
            <a:ext cx="7927975" cy="40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James Webb Space Telescope - Science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EDC6295-1332-BC46-8005-90DBC0286479}"/>
              </a:ext>
            </a:extLst>
          </p:cNvPr>
          <p:cNvSpPr txBox="1">
            <a:spLocks/>
          </p:cNvSpPr>
          <p:nvPr/>
        </p:nvSpPr>
        <p:spPr bwMode="auto">
          <a:xfrm>
            <a:off x="9982200" y="6532575"/>
            <a:ext cx="190500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A0053-2C80-482C-83A9-E00A34805AF7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1" descr="HistoryOfTheUniverse_JWST.tif">
            <a:extLst>
              <a:ext uri="{FF2B5EF4-FFF2-40B4-BE49-F238E27FC236}">
                <a16:creationId xmlns:a16="http://schemas.microsoft.com/office/drawing/2014/main" id="{EFDFC990-451F-294F-A8D0-D807628E0E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143004"/>
            <a:ext cx="10076159" cy="28486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HistoryOfTheUniverse_JWST.tif">
            <a:extLst>
              <a:ext uri="{FF2B5EF4-FFF2-40B4-BE49-F238E27FC236}">
                <a16:creationId xmlns:a16="http://schemas.microsoft.com/office/drawing/2014/main" id="{43567894-4CE1-A64F-B721-1F972D12DF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728" y="1143000"/>
            <a:ext cx="5129418" cy="1632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1" descr="page4image1208">
            <a:extLst>
              <a:ext uri="{FF2B5EF4-FFF2-40B4-BE49-F238E27FC236}">
                <a16:creationId xmlns:a16="http://schemas.microsoft.com/office/drawing/2014/main" id="{53D937EA-1044-FD4D-BECF-8059A970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03802"/>
            <a:ext cx="4603333" cy="23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7E7630-4711-214E-AC08-0DE44E8FF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103766"/>
            <a:ext cx="2301703" cy="2301703"/>
          </a:xfrm>
          <a:prstGeom prst="rect">
            <a:avLst/>
          </a:prstGeom>
        </p:spPr>
      </p:pic>
      <p:pic>
        <p:nvPicPr>
          <p:cNvPr id="8" name="Picture 5" descr="Sodium in atmosphere of exoplanet HD 209458">
            <a:extLst>
              <a:ext uri="{FF2B5EF4-FFF2-40B4-BE49-F238E27FC236}">
                <a16:creationId xmlns:a16="http://schemas.microsoft.com/office/drawing/2014/main" id="{027030A7-635B-6842-AC09-30B021991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103766"/>
            <a:ext cx="2946394" cy="23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78D685B-A01A-2A4A-ADBD-43C7E11B60F3}"/>
              </a:ext>
            </a:extLst>
          </p:cNvPr>
          <p:cNvSpPr/>
          <p:nvPr/>
        </p:nvSpPr>
        <p:spPr>
          <a:xfrm>
            <a:off x="9604982" y="1556426"/>
            <a:ext cx="285345" cy="1420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C3D455-69C6-DC41-A527-3229B25F3364}"/>
              </a:ext>
            </a:extLst>
          </p:cNvPr>
          <p:cNvSpPr/>
          <p:nvPr/>
        </p:nvSpPr>
        <p:spPr>
          <a:xfrm>
            <a:off x="2276272" y="1393827"/>
            <a:ext cx="2710757" cy="18227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4CDCCC-3CDD-C744-B821-03EA449220F0}"/>
              </a:ext>
            </a:extLst>
          </p:cNvPr>
          <p:cNvCxnSpPr>
            <a:stCxn id="10" idx="2"/>
          </p:cNvCxnSpPr>
          <p:nvPr/>
        </p:nvCxnSpPr>
        <p:spPr>
          <a:xfrm flipH="1">
            <a:off x="1143000" y="2305221"/>
            <a:ext cx="1133272" cy="1798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B6F12-76D6-CC41-B560-89F51B0DB88F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4987029" y="2305221"/>
            <a:ext cx="1545492" cy="18356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A1430-3B96-C447-B823-65E6C591ECC2}"/>
              </a:ext>
            </a:extLst>
          </p:cNvPr>
          <p:cNvCxnSpPr>
            <a:cxnSpLocks/>
          </p:cNvCxnSpPr>
          <p:nvPr/>
        </p:nvCxnSpPr>
        <p:spPr>
          <a:xfrm flipH="1">
            <a:off x="6646414" y="2609145"/>
            <a:ext cx="2958568" cy="1531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38B3FB-3838-9C44-8A75-BAFC634C3F5C}"/>
              </a:ext>
            </a:extLst>
          </p:cNvPr>
          <p:cNvCxnSpPr>
            <a:cxnSpLocks/>
          </p:cNvCxnSpPr>
          <p:nvPr/>
        </p:nvCxnSpPr>
        <p:spPr>
          <a:xfrm>
            <a:off x="9915728" y="2609145"/>
            <a:ext cx="1326331" cy="15388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F6EF187-B969-0A46-AA32-FFBE6BA0789D}"/>
              </a:ext>
            </a:extLst>
          </p:cNvPr>
          <p:cNvSpPr/>
          <p:nvPr/>
        </p:nvSpPr>
        <p:spPr>
          <a:xfrm>
            <a:off x="583037" y="4075565"/>
            <a:ext cx="11196084" cy="2647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2A8415C-B5F9-4E4A-8D80-402F49D3C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543" y="4103766"/>
            <a:ext cx="5474863" cy="2428809"/>
          </a:xfrm>
          <a:prstGeom prst="rect">
            <a:avLst/>
          </a:prstGeom>
        </p:spPr>
      </p:pic>
      <p:pic>
        <p:nvPicPr>
          <p:cNvPr id="17" name="Picture 16" descr="A picture containing text, star, outdoor object&#10;&#10;Description automatically generated">
            <a:extLst>
              <a:ext uri="{FF2B5EF4-FFF2-40B4-BE49-F238E27FC236}">
                <a16:creationId xmlns:a16="http://schemas.microsoft.com/office/drawing/2014/main" id="{57007493-5BEC-7744-8EA8-2D81F0428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406" y="4103766"/>
            <a:ext cx="4709148" cy="24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A29A44-1BC0-D44C-8C62-EA0114C1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3" y="146951"/>
            <a:ext cx="9003916" cy="6287651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F018F5-E70B-3649-8940-693508AA2E30}"/>
              </a:ext>
            </a:extLst>
          </p:cNvPr>
          <p:cNvSpPr/>
          <p:nvPr/>
        </p:nvSpPr>
        <p:spPr>
          <a:xfrm>
            <a:off x="222358" y="309757"/>
            <a:ext cx="378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 Lunar Landing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99741-2645-78BA-CC31-0C9153F9250D}"/>
              </a:ext>
            </a:extLst>
          </p:cNvPr>
          <p:cNvSpPr txBox="1"/>
          <p:nvPr/>
        </p:nvSpPr>
        <p:spPr>
          <a:xfrm>
            <a:off x="9288131" y="4231536"/>
            <a:ext cx="2820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effectLst/>
              </a:rPr>
              <a:t>PSRs are very</a:t>
            </a:r>
            <a:r>
              <a:rPr lang="en-US"/>
              <a:t> </a:t>
            </a:r>
            <a:r>
              <a:rPr lang="en-US">
                <a:effectLst/>
              </a:rPr>
              <a:t>cold, all below the volatility temperature of H</a:t>
            </a:r>
            <a:r>
              <a:rPr lang="en-US" baseline="-25000">
                <a:effectLst/>
              </a:rPr>
              <a:t>2</a:t>
            </a:r>
            <a:r>
              <a:rPr lang="en-US">
                <a:effectLst/>
              </a:rPr>
              <a:t>O (T &lt; 110 K)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9DB37A-8A30-A370-43A1-7F0DE83A3663}"/>
              </a:ext>
            </a:extLst>
          </p:cNvPr>
          <p:cNvGrpSpPr/>
          <p:nvPr/>
        </p:nvGrpSpPr>
        <p:grpSpPr>
          <a:xfrm>
            <a:off x="6916132" y="540589"/>
            <a:ext cx="5053510" cy="3549886"/>
            <a:chOff x="6324438" y="946296"/>
            <a:chExt cx="5053510" cy="35498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052FCF-9EAA-2E82-E403-C82E29CAB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7050" y="946296"/>
              <a:ext cx="4580898" cy="35429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DD077B-9714-7837-880F-ECCFD7AA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438" y="946296"/>
              <a:ext cx="459108" cy="354988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8CA975-FE9F-7B6B-874D-BCA5717C8E1B}"/>
              </a:ext>
            </a:extLst>
          </p:cNvPr>
          <p:cNvSpPr txBox="1"/>
          <p:nvPr/>
        </p:nvSpPr>
        <p:spPr>
          <a:xfrm>
            <a:off x="10533798" y="189882"/>
            <a:ext cx="14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Hayne et al., 2015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CD86F-A153-7327-56C4-32020BCBA675}"/>
              </a:ext>
            </a:extLst>
          </p:cNvPr>
          <p:cNvSpPr txBox="1"/>
          <p:nvPr/>
        </p:nvSpPr>
        <p:spPr>
          <a:xfrm>
            <a:off x="7070646" y="37639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42072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15E8AC-7ADA-AC40-A38F-2C94C439A4AF}"/>
              </a:ext>
            </a:extLst>
          </p:cNvPr>
          <p:cNvGrpSpPr/>
          <p:nvPr/>
        </p:nvGrpSpPr>
        <p:grpSpPr>
          <a:xfrm>
            <a:off x="420254" y="854583"/>
            <a:ext cx="11351491" cy="5698836"/>
            <a:chOff x="720435" y="840510"/>
            <a:chExt cx="11351491" cy="5698836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CE782B-8F8F-9A4E-BA3B-156894DDC479}"/>
                </a:ext>
              </a:extLst>
            </p:cNvPr>
            <p:cNvSpPr/>
            <p:nvPr/>
          </p:nvSpPr>
          <p:spPr>
            <a:xfrm>
              <a:off x="720435" y="840510"/>
              <a:ext cx="11351491" cy="5698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651C4D-7A32-1B4F-93B9-DD641F54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62229" y="2048374"/>
              <a:ext cx="5030100" cy="324280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2F2055-C9BD-4B4B-8159-6B923E33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798945" y="2050471"/>
              <a:ext cx="5082163" cy="329067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4923BD-30C1-B045-BC95-F142E81F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300767" y="2057327"/>
              <a:ext cx="5051884" cy="3290677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C1A5D5-284D-774A-85F7-1C424AA1C0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12192000" cy="701675"/>
          </a:xfrm>
        </p:spPr>
        <p:txBody>
          <a:bodyPr/>
          <a:lstStyle/>
          <a:p>
            <a:pPr algn="ctr"/>
            <a:r>
              <a:rPr lang="en-US" dirty="0"/>
              <a:t>Infrared Space Telescopes – Cooling &amp; Aperture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02250-2907-A1CE-D7CC-1AB940E627F6}"/>
              </a:ext>
            </a:extLst>
          </p:cNvPr>
          <p:cNvSpPr txBox="1"/>
          <p:nvPr/>
        </p:nvSpPr>
        <p:spPr>
          <a:xfrm>
            <a:off x="1124712" y="1435608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6430D-5902-DDC0-0660-66AE5386F15A}"/>
              </a:ext>
            </a:extLst>
          </p:cNvPr>
          <p:cNvSpPr txBox="1"/>
          <p:nvPr/>
        </p:nvSpPr>
        <p:spPr>
          <a:xfrm>
            <a:off x="4608576" y="1444752"/>
            <a:ext cx="82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Spitzer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22ECE-1839-3A47-DBE7-9020BB91E946}"/>
              </a:ext>
            </a:extLst>
          </p:cNvPr>
          <p:cNvSpPr txBox="1"/>
          <p:nvPr/>
        </p:nvSpPr>
        <p:spPr>
          <a:xfrm>
            <a:off x="8172755" y="1435608"/>
            <a:ext cx="67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JWST</a:t>
            </a:r>
          </a:p>
        </p:txBody>
      </p:sp>
    </p:spTree>
    <p:extLst>
      <p:ext uri="{BB962C8B-B14F-4D97-AF65-F5344CB8AC3E}">
        <p14:creationId xmlns:p14="http://schemas.microsoft.com/office/powerpoint/2010/main" val="1995784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1B1D6-9BD8-D396-50C9-3DA6ADA189B4}"/>
              </a:ext>
            </a:extLst>
          </p:cNvPr>
          <p:cNvSpPr txBox="1"/>
          <p:nvPr/>
        </p:nvSpPr>
        <p:spPr>
          <a:xfrm>
            <a:off x="379141" y="279338"/>
            <a:ext cx="2072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Summary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B6AE1-12C4-E6A8-8C72-54C3E0EB8A12}"/>
              </a:ext>
            </a:extLst>
          </p:cNvPr>
          <p:cNvSpPr txBox="1"/>
          <p:nvPr/>
        </p:nvSpPr>
        <p:spPr>
          <a:xfrm>
            <a:off x="7463664" y="1316388"/>
            <a:ext cx="420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Planetary Magnetospheres – Aurora Radio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E9A9F-AFA3-1D1C-5AC9-A7DE6B0B484C}"/>
              </a:ext>
            </a:extLst>
          </p:cNvPr>
          <p:cNvSpPr txBox="1"/>
          <p:nvPr/>
        </p:nvSpPr>
        <p:spPr>
          <a:xfrm>
            <a:off x="7493218" y="4845317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Imaging Black Holes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DCA0F-D90C-4BC5-CF56-1989751A90D9}"/>
              </a:ext>
            </a:extLst>
          </p:cNvPr>
          <p:cNvSpPr txBox="1"/>
          <p:nvPr/>
        </p:nvSpPr>
        <p:spPr>
          <a:xfrm>
            <a:off x="7493218" y="5169823"/>
            <a:ext cx="337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formation (thermal radiation)</a:t>
            </a:r>
          </a:p>
          <a:p>
            <a:r>
              <a:rPr lang="en-US" dirty="0"/>
              <a:t>Active Galactic Nucleus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7AAD5-3A7A-9515-4357-CC7264B86A53}"/>
              </a:ext>
            </a:extLst>
          </p:cNvPr>
          <p:cNvSpPr txBox="1"/>
          <p:nvPr/>
        </p:nvSpPr>
        <p:spPr>
          <a:xfrm>
            <a:off x="7467671" y="2012468"/>
            <a:ext cx="233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Stellar Radio Emissions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0238C2-2CE8-A962-7AED-E20B8A2786C4}"/>
              </a:ext>
            </a:extLst>
          </p:cNvPr>
          <p:cNvSpPr txBox="1"/>
          <p:nvPr/>
        </p:nvSpPr>
        <p:spPr>
          <a:xfrm>
            <a:off x="7463664" y="3546646"/>
            <a:ext cx="433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Planetary Magnetospheres – Radiation Belts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98E357-243D-902F-CB2B-6CCC9EB6C0C6}"/>
              </a:ext>
            </a:extLst>
          </p:cNvPr>
          <p:cNvSpPr txBox="1"/>
          <p:nvPr/>
        </p:nvSpPr>
        <p:spPr>
          <a:xfrm rot="16200000">
            <a:off x="73807" y="3052441"/>
            <a:ext cx="421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Atmospheric Opacity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325A78-7103-EA4A-70EB-9B4AB2042D78}"/>
              </a:ext>
            </a:extLst>
          </p:cNvPr>
          <p:cNvSpPr txBox="1"/>
          <p:nvPr/>
        </p:nvSpPr>
        <p:spPr>
          <a:xfrm>
            <a:off x="7463664" y="2847771"/>
            <a:ext cx="32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Dawn and the Dark Ages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813A-2843-389B-D3CD-C5B430D2EDA7}"/>
              </a:ext>
            </a:extLst>
          </p:cNvPr>
          <p:cNvSpPr txBox="1"/>
          <p:nvPr/>
        </p:nvSpPr>
        <p:spPr>
          <a:xfrm>
            <a:off x="7493218" y="2523850"/>
            <a:ext cx="432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Stage of Star Formation (non-thermal)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CFFB38-3E03-500C-C29E-BAF879664C63}"/>
              </a:ext>
            </a:extLst>
          </p:cNvPr>
          <p:cNvSpPr txBox="1"/>
          <p:nvPr/>
        </p:nvSpPr>
        <p:spPr>
          <a:xfrm>
            <a:off x="7351417" y="57059"/>
            <a:ext cx="3657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Science Objectives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AE10C9-AA99-8FD5-5A6C-3DC41253E46C}"/>
              </a:ext>
            </a:extLst>
          </p:cNvPr>
          <p:cNvGrpSpPr/>
          <p:nvPr/>
        </p:nvGrpSpPr>
        <p:grpSpPr>
          <a:xfrm>
            <a:off x="2679467" y="367547"/>
            <a:ext cx="4563852" cy="6186436"/>
            <a:chOff x="2582014" y="476830"/>
            <a:chExt cx="4563852" cy="61864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E638D1-41B1-A00C-3D18-6EE5A969A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840204" y="3839817"/>
              <a:ext cx="3557647" cy="207204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E165B8-BF2A-43BE-7271-AA913A3F50BB}"/>
                </a:ext>
              </a:extLst>
            </p:cNvPr>
            <p:cNvSpPr/>
            <p:nvPr/>
          </p:nvSpPr>
          <p:spPr>
            <a:xfrm>
              <a:off x="2582014" y="476830"/>
              <a:ext cx="2072369" cy="266489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Not Observed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From Earth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1C406-0D10-C023-DF62-E15967D7C738}"/>
                </a:ext>
              </a:extLst>
            </p:cNvPr>
            <p:cNvSpPr/>
            <p:nvPr/>
          </p:nvSpPr>
          <p:spPr>
            <a:xfrm>
              <a:off x="3191933" y="2894574"/>
              <a:ext cx="575733" cy="817829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FA093E-4675-769B-57FB-B840D7385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9454" y="476830"/>
              <a:ext cx="1426412" cy="617783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54FD17-F4DE-D5F8-E58E-F85215FBAEA2}"/>
                </a:ext>
              </a:extLst>
            </p:cNvPr>
            <p:cNvSpPr/>
            <p:nvPr/>
          </p:nvSpPr>
          <p:spPr>
            <a:xfrm rot="5400000">
              <a:off x="2575600" y="4449020"/>
              <a:ext cx="2091270" cy="20662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998200-2EAC-7FE3-23EC-8F1D97B0A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161104" y="4566251"/>
              <a:ext cx="926012" cy="207204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B801D9-EBB4-C034-3615-B0B2010194C9}"/>
                </a:ext>
              </a:extLst>
            </p:cNvPr>
            <p:cNvSpPr/>
            <p:nvPr/>
          </p:nvSpPr>
          <p:spPr>
            <a:xfrm rot="5400000">
              <a:off x="3441734" y="5123862"/>
              <a:ext cx="352927" cy="871204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EE7796-7127-CB00-D8C1-325B7274A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9269" y="476830"/>
              <a:ext cx="1058002" cy="618643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F4C704C-6968-F110-2EAB-C917DACF0328}"/>
              </a:ext>
            </a:extLst>
          </p:cNvPr>
          <p:cNvSpPr txBox="1"/>
          <p:nvPr/>
        </p:nvSpPr>
        <p:spPr>
          <a:xfrm>
            <a:off x="7493218" y="700833"/>
            <a:ext cx="422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Planetary Magnetospheres – plasma waves</a:t>
            </a:r>
          </a:p>
        </p:txBody>
      </p:sp>
    </p:spTree>
    <p:extLst>
      <p:ext uri="{BB962C8B-B14F-4D97-AF65-F5344CB8AC3E}">
        <p14:creationId xmlns:p14="http://schemas.microsoft.com/office/powerpoint/2010/main" val="241311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itting, grass, street&#10;&#10;Description automatically generated">
            <a:extLst>
              <a:ext uri="{FF2B5EF4-FFF2-40B4-BE49-F238E27FC236}">
                <a16:creationId xmlns:a16="http://schemas.microsoft.com/office/drawing/2014/main" id="{BE7BEBD8-2B7F-6543-9624-3C81AFBD8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1116"/>
            <a:ext cx="12192000" cy="61668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33267E-BB2E-A746-B437-EA03C549CD13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892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Artemis Base Camp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85D91E-3F01-F34E-8FF1-DC015734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7EFC-0405-AC4B-B164-F2BB4E66E3E1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4EB83-0E65-1B59-104D-328F0EA96355}"/>
              </a:ext>
            </a:extLst>
          </p:cNvPr>
          <p:cNvSpPr txBox="1"/>
          <p:nvPr/>
        </p:nvSpPr>
        <p:spPr>
          <a:xfrm>
            <a:off x="471285" y="365125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519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E171D-4907-E64D-80F3-3FB7DBDF4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2109"/>
          </a:xfrm>
        </p:spPr>
        <p:txBody>
          <a:bodyPr/>
          <a:lstStyle/>
          <a:p>
            <a:pPr algn="ctr"/>
            <a:r>
              <a:rPr lang="en-US" dirty="0"/>
              <a:t>Map of RFI Suppression at 100 kHz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22399-603F-7D41-8475-AA1E8B0DA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79" y="942109"/>
            <a:ext cx="9849601" cy="5212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0AA89-8966-784D-ABF0-01C04F48996C}"/>
              </a:ext>
            </a:extLst>
          </p:cNvPr>
          <p:cNvSpPr txBox="1"/>
          <p:nvPr/>
        </p:nvSpPr>
        <p:spPr>
          <a:xfrm>
            <a:off x="92364" y="6488668"/>
            <a:ext cx="187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Burns, et al., 2021</a:t>
            </a:r>
          </a:p>
        </p:txBody>
      </p:sp>
    </p:spTree>
    <p:extLst>
      <p:ext uri="{BB962C8B-B14F-4D97-AF65-F5344CB8AC3E}">
        <p14:creationId xmlns:p14="http://schemas.microsoft.com/office/powerpoint/2010/main" val="1817684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B59E6-4E69-A94E-B00D-AD6ACAE1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FBF40-7A91-5943-B755-E7C224B8C0D5}"/>
              </a:ext>
            </a:extLst>
          </p:cNvPr>
          <p:cNvSpPr txBox="1"/>
          <p:nvPr/>
        </p:nvSpPr>
        <p:spPr>
          <a:xfrm>
            <a:off x="3681273" y="2906235"/>
            <a:ext cx="4259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/>
              <a:t>Early Cosmic Timeline</a:t>
            </a:r>
          </a:p>
        </p:txBody>
      </p:sp>
    </p:spTree>
    <p:extLst>
      <p:ext uri="{BB962C8B-B14F-4D97-AF65-F5344CB8AC3E}">
        <p14:creationId xmlns:p14="http://schemas.microsoft.com/office/powerpoint/2010/main" val="6862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EBE831-882F-384A-ACAF-E84E40C68497}"/>
              </a:ext>
            </a:extLst>
          </p:cNvPr>
          <p:cNvGrpSpPr/>
          <p:nvPr/>
        </p:nvGrpSpPr>
        <p:grpSpPr>
          <a:xfrm>
            <a:off x="1966744" y="0"/>
            <a:ext cx="10225256" cy="6858000"/>
            <a:chOff x="1966744" y="0"/>
            <a:chExt cx="10225256" cy="685800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479BDF4A-46F0-EF40-8930-715D90AF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6744" y="0"/>
              <a:ext cx="1022525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458689-63E1-6B40-BEA9-8CD7F53EE5D7}"/>
                </a:ext>
              </a:extLst>
            </p:cNvPr>
            <p:cNvSpPr/>
            <p:nvPr/>
          </p:nvSpPr>
          <p:spPr>
            <a:xfrm>
              <a:off x="4058567" y="229998"/>
              <a:ext cx="6269182" cy="443346"/>
            </a:xfrm>
            <a:prstGeom prst="rect">
              <a:avLst/>
            </a:prstGeom>
            <a:solidFill>
              <a:srgbClr val="372F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2586C7-B4D9-5949-B39D-F6649BBC42F8}"/>
              </a:ext>
            </a:extLst>
          </p:cNvPr>
          <p:cNvSpPr txBox="1"/>
          <p:nvPr/>
        </p:nvSpPr>
        <p:spPr>
          <a:xfrm>
            <a:off x="251210" y="229998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Cosmic Timeline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2D91F-1586-C448-A9EC-EC00BE9C764D}"/>
              </a:ext>
            </a:extLst>
          </p:cNvPr>
          <p:cNvSpPr txBox="1"/>
          <p:nvPr/>
        </p:nvSpPr>
        <p:spPr>
          <a:xfrm>
            <a:off x="8240156" y="877065"/>
            <a:ext cx="34663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>
                <a:effectLst/>
                <a:latin typeface="arial" panose="020B0604020202020204" pitchFamily="34" charset="0"/>
              </a:rPr>
              <a:t>Cosmic Microwave Background - 2.7 K black body spectrum (peaks at </a:t>
            </a:r>
            <a:r>
              <a:rPr lang="en-US" i="0" u="none" strike="noStrike">
                <a:effectLst/>
                <a:latin typeface="arial" panose="020B0604020202020204" pitchFamily="34" charset="0"/>
              </a:rPr>
              <a:t>160.4 GHz</a:t>
            </a:r>
            <a:r>
              <a:rPr lang="en-US">
                <a:latin typeface="arial" panose="020B0604020202020204" pitchFamily="34" charset="0"/>
              </a:rPr>
              <a:t> or </a:t>
            </a:r>
            <a:r>
              <a:rPr lang="en-US" i="0" u="none" strike="noStrike">
                <a:effectLst/>
                <a:latin typeface="arial" panose="020B0604020202020204" pitchFamily="34" charset="0"/>
              </a:rPr>
              <a:t>1.9 mm)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23770-1075-5D88-CE60-FD22659E48CC}"/>
              </a:ext>
            </a:extLst>
          </p:cNvPr>
          <p:cNvSpPr/>
          <p:nvPr/>
        </p:nvSpPr>
        <p:spPr>
          <a:xfrm>
            <a:off x="8782493" y="3559503"/>
            <a:ext cx="449093" cy="161891"/>
          </a:xfrm>
          <a:prstGeom prst="rect">
            <a:avLst/>
          </a:prstGeom>
          <a:solidFill>
            <a:srgbClr val="2D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744EF5-B4AC-E221-0F82-92210C510B95}"/>
              </a:ext>
            </a:extLst>
          </p:cNvPr>
          <p:cNvCxnSpPr>
            <a:cxnSpLocks/>
          </p:cNvCxnSpPr>
          <p:nvPr/>
        </p:nvCxnSpPr>
        <p:spPr>
          <a:xfrm>
            <a:off x="8615535" y="3638862"/>
            <a:ext cx="166896" cy="158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C814329-1BC3-36B0-078B-DFAA81B86C9F}"/>
              </a:ext>
            </a:extLst>
          </p:cNvPr>
          <p:cNvSpPr/>
          <p:nvPr/>
        </p:nvSpPr>
        <p:spPr>
          <a:xfrm>
            <a:off x="8766513" y="2396906"/>
            <a:ext cx="1222743" cy="1796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F5946A-C1FD-8104-0389-E032D69AE666}"/>
              </a:ext>
            </a:extLst>
          </p:cNvPr>
          <p:cNvSpPr/>
          <p:nvPr/>
        </p:nvSpPr>
        <p:spPr>
          <a:xfrm>
            <a:off x="1966744" y="2709333"/>
            <a:ext cx="136912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F870C-DDD4-0DBC-74DE-0510BE920771}"/>
              </a:ext>
            </a:extLst>
          </p:cNvPr>
          <p:cNvSpPr txBox="1"/>
          <p:nvPr/>
        </p:nvSpPr>
        <p:spPr>
          <a:xfrm>
            <a:off x="1902746" y="2757271"/>
            <a:ext cx="118173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ECE999"/>
                </a:solidFill>
              </a:rPr>
              <a:t>HST </a:t>
            </a:r>
          </a:p>
          <a:p>
            <a:pPr algn="ctr"/>
            <a:r>
              <a:rPr lang="en-US">
                <a:solidFill>
                  <a:srgbClr val="ECE999"/>
                </a:solidFill>
              </a:rPr>
              <a:t>Deep Field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0DA046-0E59-6439-D69D-515888ABA09D}"/>
              </a:ext>
            </a:extLst>
          </p:cNvPr>
          <p:cNvCxnSpPr/>
          <p:nvPr/>
        </p:nvCxnSpPr>
        <p:spPr>
          <a:xfrm flipH="1">
            <a:off x="2682875" y="3057525"/>
            <a:ext cx="908050" cy="0"/>
          </a:xfrm>
          <a:prstGeom prst="line">
            <a:avLst/>
          </a:prstGeom>
          <a:ln w="19050">
            <a:solidFill>
              <a:srgbClr val="ECE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91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6B3C0-79A2-80C9-990C-EA56D42D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2" y="276446"/>
            <a:ext cx="3783670" cy="6305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AC6825-F064-8056-FB02-9297D4D9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00" y="53201"/>
            <a:ext cx="3988778" cy="187127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87EECA-E9D1-1393-CDCE-4D42A0BC0002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207372" y="988840"/>
            <a:ext cx="8816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14611D-1D85-E981-AC33-EB32D722A86C}"/>
              </a:ext>
            </a:extLst>
          </p:cNvPr>
          <p:cNvSpPr txBox="1"/>
          <p:nvPr/>
        </p:nvSpPr>
        <p:spPr>
          <a:xfrm>
            <a:off x="9174377" y="669851"/>
            <a:ext cx="263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CMB is a snapshot view of</a:t>
            </a:r>
          </a:p>
          <a:p>
            <a:r>
              <a:rPr lang="en-US"/>
              <a:t>the distribution of matter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A42B5E-88BA-3275-4B50-FA625878C984}"/>
              </a:ext>
            </a:extLst>
          </p:cNvPr>
          <p:cNvGrpSpPr/>
          <p:nvPr/>
        </p:nvGrpSpPr>
        <p:grpSpPr>
          <a:xfrm>
            <a:off x="5390707" y="3048023"/>
            <a:ext cx="3273056" cy="1672118"/>
            <a:chOff x="5307418" y="2945219"/>
            <a:chExt cx="3273056" cy="16721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D7B8C0-CF20-47D8-84ED-3C5E07F07AC4}"/>
                </a:ext>
              </a:extLst>
            </p:cNvPr>
            <p:cNvSpPr/>
            <p:nvPr/>
          </p:nvSpPr>
          <p:spPr>
            <a:xfrm>
              <a:off x="5307418" y="2945219"/>
              <a:ext cx="3273056" cy="16721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A16AB7-CA1A-3EE3-9419-029A79F9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7418" y="3019774"/>
              <a:ext cx="3273056" cy="15975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D30CC6-E91E-0C88-C789-CD0831EEE37E}"/>
              </a:ext>
            </a:extLst>
          </p:cNvPr>
          <p:cNvSpPr txBox="1"/>
          <p:nvPr/>
        </p:nvSpPr>
        <p:spPr>
          <a:xfrm>
            <a:off x="8905713" y="3216041"/>
            <a:ext cx="286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Longer the wavelength the older it is. Look for this emission at 10 to 100 m or</a:t>
            </a:r>
          </a:p>
          <a:p>
            <a:pPr algn="ctr"/>
            <a:r>
              <a:rPr lang="en-US"/>
              <a:t>From 30 MHz to 3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900B96-9D5D-F00F-151D-7426D9463C4D}"/>
              </a:ext>
            </a:extLst>
          </p:cNvPr>
          <p:cNvSpPr txBox="1"/>
          <p:nvPr/>
        </p:nvSpPr>
        <p:spPr>
          <a:xfrm>
            <a:off x="5229481" y="2010108"/>
            <a:ext cx="5194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No visible or infrared light. Expect simple matter like: </a:t>
            </a:r>
          </a:p>
          <a:p>
            <a:pPr algn="ctr"/>
            <a:r>
              <a:rPr lang="en-US"/>
              <a:t>Neutral Hydrogen, photons, and dark matter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014C79-8C4A-1CE4-357B-BDEF77C40C40}"/>
              </a:ext>
            </a:extLst>
          </p:cNvPr>
          <p:cNvGrpSpPr/>
          <p:nvPr/>
        </p:nvGrpSpPr>
        <p:grpSpPr>
          <a:xfrm>
            <a:off x="4200280" y="1618524"/>
            <a:ext cx="1381813" cy="869495"/>
            <a:chOff x="4200280" y="1618524"/>
            <a:chExt cx="1381813" cy="869495"/>
          </a:xfrm>
        </p:grpSpPr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ADBD03C3-85B1-8715-CB81-3375AA224692}"/>
                </a:ext>
              </a:extLst>
            </p:cNvPr>
            <p:cNvCxnSpPr>
              <a:cxnSpLocks/>
            </p:cNvCxnSpPr>
            <p:nvPr/>
          </p:nvCxnSpPr>
          <p:spPr>
            <a:xfrm>
              <a:off x="4336523" y="1618524"/>
              <a:ext cx="1245570" cy="869495"/>
            </a:xfrm>
            <a:prstGeom prst="bentConnector3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9F020DC-F183-788B-AFDA-8696CBBEB1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0280" y="1618599"/>
              <a:ext cx="43551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88F539-15B2-251A-ED73-81F4A78AC5B6}"/>
              </a:ext>
            </a:extLst>
          </p:cNvPr>
          <p:cNvGrpSpPr/>
          <p:nvPr/>
        </p:nvGrpSpPr>
        <p:grpSpPr>
          <a:xfrm>
            <a:off x="4228062" y="2346547"/>
            <a:ext cx="1033433" cy="2892854"/>
            <a:chOff x="4200280" y="1618524"/>
            <a:chExt cx="1381813" cy="869495"/>
          </a:xfrm>
        </p:grpSpPr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A0E607C8-5142-11ED-57F8-6006EE539827}"/>
                </a:ext>
              </a:extLst>
            </p:cNvPr>
            <p:cNvCxnSpPr>
              <a:cxnSpLocks/>
            </p:cNvCxnSpPr>
            <p:nvPr/>
          </p:nvCxnSpPr>
          <p:spPr>
            <a:xfrm>
              <a:off x="4336523" y="1618524"/>
              <a:ext cx="1245570" cy="869495"/>
            </a:xfrm>
            <a:prstGeom prst="bentConnector3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9F731BF-9381-1222-FE64-6B5C8FE04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0280" y="1618599"/>
              <a:ext cx="43551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44B9327-41C9-E454-EF8E-EA0EB0C7BCA2}"/>
              </a:ext>
            </a:extLst>
          </p:cNvPr>
          <p:cNvCxnSpPr>
            <a:cxnSpLocks/>
          </p:cNvCxnSpPr>
          <p:nvPr/>
        </p:nvCxnSpPr>
        <p:spPr>
          <a:xfrm>
            <a:off x="4336523" y="2771576"/>
            <a:ext cx="0" cy="3809977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2AC1383-220E-B103-5E8F-4BC01764AD0A}"/>
              </a:ext>
            </a:extLst>
          </p:cNvPr>
          <p:cNvSpPr txBox="1"/>
          <p:nvPr/>
        </p:nvSpPr>
        <p:spPr>
          <a:xfrm>
            <a:off x="5390646" y="5054735"/>
            <a:ext cx="246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The very first stars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FFCA4F-81F2-2B45-DD4F-75D042DA4C79}"/>
              </a:ext>
            </a:extLst>
          </p:cNvPr>
          <p:cNvSpPr txBox="1"/>
          <p:nvPr/>
        </p:nvSpPr>
        <p:spPr>
          <a:xfrm>
            <a:off x="4465675" y="5808397"/>
            <a:ext cx="7462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James Webb Space Telescope – observing the first galaxies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841704-4A85-53AD-2B3F-E210918075D0}"/>
              </a:ext>
            </a:extLst>
          </p:cNvPr>
          <p:cNvSpPr txBox="1"/>
          <p:nvPr/>
        </p:nvSpPr>
        <p:spPr>
          <a:xfrm>
            <a:off x="390748" y="6286776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Adopted from Burns, et al., 2021</a:t>
            </a:r>
          </a:p>
        </p:txBody>
      </p:sp>
    </p:spTree>
    <p:extLst>
      <p:ext uri="{BB962C8B-B14F-4D97-AF65-F5344CB8AC3E}">
        <p14:creationId xmlns:p14="http://schemas.microsoft.com/office/powerpoint/2010/main" val="356300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B59E6-4E69-A94E-B00D-AD6ACAE1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FBF40-7A91-5943-B755-E7C224B8C0D5}"/>
              </a:ext>
            </a:extLst>
          </p:cNvPr>
          <p:cNvSpPr txBox="1"/>
          <p:nvPr/>
        </p:nvSpPr>
        <p:spPr>
          <a:xfrm>
            <a:off x="1588921" y="3105834"/>
            <a:ext cx="8750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Emissions </a:t>
            </a:r>
            <a:r>
              <a:rPr lang="en-US" sz="3600">
                <a:solidFill>
                  <a:prstClr val="white"/>
                </a:solidFill>
                <a:latin typeface="Calibri"/>
              </a:rPr>
              <a:t>from Other </a:t>
            </a:r>
            <a:r>
              <a:rPr lang="en-US" sz="3600">
                <a:solidFill>
                  <a:prstClr val="white"/>
                </a:solidFill>
              </a:rPr>
              <a:t>Stars and the Sun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06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iangle 20">
            <a:extLst>
              <a:ext uri="{FF2B5EF4-FFF2-40B4-BE49-F238E27FC236}">
                <a16:creationId xmlns:a16="http://schemas.microsoft.com/office/drawing/2014/main" id="{90A0EC29-3D35-CCE2-FE30-7ABFC8929888}"/>
              </a:ext>
            </a:extLst>
          </p:cNvPr>
          <p:cNvSpPr/>
          <p:nvPr/>
        </p:nvSpPr>
        <p:spPr>
          <a:xfrm rot="5400000">
            <a:off x="7329445" y="1303021"/>
            <a:ext cx="2103123" cy="2697481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5C407-A5AF-6A67-4F8B-B36195760E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2192000" cy="1013238"/>
          </a:xfrm>
        </p:spPr>
        <p:txBody>
          <a:bodyPr/>
          <a:lstStyle/>
          <a:p>
            <a:r>
              <a:rPr lang="en-US"/>
              <a:t>Star Formation Processes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BDD2C5-9011-9CE2-D1AD-CEC0A2F4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7" y="1496634"/>
            <a:ext cx="7720470" cy="2352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F59AA1-E9E8-94CF-40CE-FF7B4F800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0986"/>
            <a:ext cx="7746600" cy="114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EE196D-8C6F-F751-1DED-72CEE1D7D4C3}"/>
              </a:ext>
            </a:extLst>
          </p:cNvPr>
          <p:cNvSpPr txBox="1"/>
          <p:nvPr/>
        </p:nvSpPr>
        <p:spPr>
          <a:xfrm>
            <a:off x="749808" y="5788152"/>
            <a:ext cx="180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Planet 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3C7A9-C4F3-40F9-A148-E4B0009E3B54}"/>
              </a:ext>
            </a:extLst>
          </p:cNvPr>
          <p:cNvSpPr txBox="1"/>
          <p:nvPr/>
        </p:nvSpPr>
        <p:spPr>
          <a:xfrm>
            <a:off x="4754880" y="5788152"/>
            <a:ext cx="212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Mature Solar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5E8C3B-21CE-AC28-4E09-A8AA4A7F9D1F}"/>
              </a:ext>
            </a:extLst>
          </p:cNvPr>
          <p:cNvSpPr txBox="1"/>
          <p:nvPr/>
        </p:nvSpPr>
        <p:spPr>
          <a:xfrm>
            <a:off x="792480" y="3864864"/>
            <a:ext cx="15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Cloud Collapse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DB23A-0C37-A7B9-061D-7396243717BE}"/>
              </a:ext>
            </a:extLst>
          </p:cNvPr>
          <p:cNvSpPr txBox="1"/>
          <p:nvPr/>
        </p:nvSpPr>
        <p:spPr>
          <a:xfrm>
            <a:off x="4724400" y="3864864"/>
            <a:ext cx="202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Rotating Disk 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0A5D00-3597-D534-C72B-47C66A5C3774}"/>
              </a:ext>
            </a:extLst>
          </p:cNvPr>
          <p:cNvSpPr txBox="1"/>
          <p:nvPr/>
        </p:nvSpPr>
        <p:spPr>
          <a:xfrm>
            <a:off x="7970463" y="5845022"/>
            <a:ext cx="4011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Observations with improved sensitivity and </a:t>
            </a:r>
          </a:p>
          <a:p>
            <a:pPr algn="ctr"/>
            <a:r>
              <a:rPr lang="en-US" sz="1600" dirty="0"/>
              <a:t>Image quality are needed by combining arrays</a:t>
            </a:r>
          </a:p>
          <a:p>
            <a:pPr algn="ctr"/>
            <a:r>
              <a:rPr lang="en-US" sz="1600" dirty="0"/>
              <a:t>(Radio emissions below 1 MHz needed)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5ADA6B-A5A6-8640-65F3-2E0EB561A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291583" y="2015326"/>
            <a:ext cx="4152379" cy="269748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6E2F9AA3-5408-62BC-84DC-64F707122AB7}"/>
              </a:ext>
            </a:extLst>
          </p:cNvPr>
          <p:cNvSpPr/>
          <p:nvPr/>
        </p:nvSpPr>
        <p:spPr>
          <a:xfrm>
            <a:off x="4160521" y="1509224"/>
            <a:ext cx="3246120" cy="234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3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1332</Words>
  <Application>Microsoft Macintosh PowerPoint</Application>
  <PresentationFormat>Widescreen</PresentationFormat>
  <Paragraphs>272</Paragraphs>
  <Slides>35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.AppleSystemUIFont</vt:lpstr>
      <vt:lpstr>Abadi MT Condensed Light</vt:lpstr>
      <vt:lpstr>Agency FB</vt:lpstr>
      <vt:lpstr>Arial</vt:lpstr>
      <vt:lpstr>Arial</vt:lpstr>
      <vt:lpstr>Arial Narrow</vt:lpstr>
      <vt:lpstr>Book Antiqua</vt:lpstr>
      <vt:lpstr>Calibri</vt:lpstr>
      <vt:lpstr>Calibri Light</vt:lpstr>
      <vt:lpstr>Helvetica</vt:lpstr>
      <vt:lpstr>Quicksand</vt:lpstr>
      <vt:lpstr>Roboto</vt:lpstr>
      <vt:lpstr>Times</vt:lpstr>
      <vt:lpstr>Office Theme</vt:lpstr>
      <vt:lpstr>1_Office Theme</vt:lpstr>
      <vt:lpstr>2_Office Theme</vt:lpstr>
      <vt:lpstr>8_Office Theme</vt:lpstr>
      <vt:lpstr>PowerPoint Presentation</vt:lpstr>
      <vt:lpstr>Outline</vt:lpstr>
      <vt:lpstr>Atmospheric Windows</vt:lpstr>
      <vt:lpstr>Map of RFI Suppression at 100 kHz</vt:lpstr>
      <vt:lpstr>PowerPoint Presentation</vt:lpstr>
      <vt:lpstr>PowerPoint Presentation</vt:lpstr>
      <vt:lpstr>PowerPoint Presentation</vt:lpstr>
      <vt:lpstr>PowerPoint Presentation</vt:lpstr>
      <vt:lpstr>Star Formation Processes</vt:lpstr>
      <vt:lpstr>Radio Frequency Spectrum in the Solar System (All frequencies not observed from the ground)</vt:lpstr>
      <vt:lpstr>PowerPoint Presentation</vt:lpstr>
      <vt:lpstr>Coronal Mass Ejection</vt:lpstr>
      <vt:lpstr>Solar Radio Emissions </vt:lpstr>
      <vt:lpstr>PowerPoint Presentation</vt:lpstr>
      <vt:lpstr>Magnetospheric Plasma Waves</vt:lpstr>
      <vt:lpstr>PowerPoint Presentation</vt:lpstr>
      <vt:lpstr>VLF Emission from the Solar System Magnetospheres</vt:lpstr>
      <vt:lpstr>Magnetospheric Auroral Emissions</vt:lpstr>
      <vt:lpstr>Jupiter’s Escaping High Frequency Radiation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Hole Observations Far-Infrared</vt:lpstr>
      <vt:lpstr>Black Holes imaged by the  Event Horizon Telescope (EHT)  </vt:lpstr>
      <vt:lpstr>Very-Long Baseline Interferometry (VLBI) Including the Lunar Farside</vt:lpstr>
      <vt:lpstr>Very-Long Baseline Interferometry (VLBI)</vt:lpstr>
      <vt:lpstr>PowerPoint Presentation</vt:lpstr>
      <vt:lpstr>PowerPoint Presentation</vt:lpstr>
      <vt:lpstr>PowerPoint Presentation</vt:lpstr>
      <vt:lpstr>PowerPoint Presentation</vt:lpstr>
      <vt:lpstr>Infrared Space Telescopes – Cooling &amp; Aperture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Outline</dc:title>
  <dc:creator>Green, James (HQ-AE000)</dc:creator>
  <cp:lastModifiedBy>Green, James (HQ-AE000)</cp:lastModifiedBy>
  <cp:revision>87</cp:revision>
  <dcterms:created xsi:type="dcterms:W3CDTF">2022-05-02T22:10:23Z</dcterms:created>
  <dcterms:modified xsi:type="dcterms:W3CDTF">2022-05-17T20:41:27Z</dcterms:modified>
</cp:coreProperties>
</file>