
<file path=[Content_Types].xml><?xml version="1.0" encoding="utf-8"?>
<Types xmlns="http://schemas.openxmlformats.org/package/2006/content-types">
  <Default Extension="(null)" ContentType="image/x-emf"/>
  <Default Extension="emf" ContentType="image/x-emf"/>
  <Default Extension="jpe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48" r:id="rId1"/>
  </p:sldMasterIdLst>
  <p:notesMasterIdLst>
    <p:notesMasterId r:id="rId20"/>
  </p:notesMasterIdLst>
  <p:sldIdLst>
    <p:sldId id="256" r:id="rId2"/>
    <p:sldId id="7309" r:id="rId3"/>
    <p:sldId id="7307" r:id="rId4"/>
    <p:sldId id="673" r:id="rId5"/>
    <p:sldId id="878" r:id="rId6"/>
    <p:sldId id="7297" r:id="rId7"/>
    <p:sldId id="712" r:id="rId8"/>
    <p:sldId id="858" r:id="rId9"/>
    <p:sldId id="869" r:id="rId10"/>
    <p:sldId id="876" r:id="rId11"/>
    <p:sldId id="262" r:id="rId12"/>
    <p:sldId id="7310" r:id="rId13"/>
    <p:sldId id="787" r:id="rId14"/>
    <p:sldId id="7292" r:id="rId15"/>
    <p:sldId id="7298" r:id="rId16"/>
    <p:sldId id="750" r:id="rId17"/>
    <p:sldId id="276" r:id="rId18"/>
    <p:sldId id="867" r:id="rId19"/>
  </p:sldIdLst>
  <p:sldSz cx="10058400" cy="7772400"/>
  <p:notesSz cx="10058400" cy="77724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iu, Xu (LARC-E303)" initials="LX(E" lastIdx="1" clrIdx="0">
    <p:extLst>
      <p:ext uri="{19B8F6BF-5375-455C-9EA6-DF929625EA0E}">
        <p15:presenceInfo xmlns:p15="http://schemas.microsoft.com/office/powerpoint/2012/main" userId="S::xliu@ndc.nasa.gov::722f9a2d-bbad-4023-918c-5df74ba95045" providerId="AD"/>
      </p:ext>
    </p:extLst>
  </p:cmAuthor>
  <p:cmAuthor id="2" name="Nowak, John B. (LARC-E303)" initials="JBN" lastIdx="28" clrIdx="1">
    <p:extLst>
      <p:ext uri="{19B8F6BF-5375-455C-9EA6-DF929625EA0E}">
        <p15:presenceInfo xmlns:p15="http://schemas.microsoft.com/office/powerpoint/2012/main" userId="Nowak, John B. (LARC-E303)"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A10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824" autoAdjust="0"/>
    <p:restoredTop sz="95559"/>
  </p:normalViewPr>
  <p:slideViewPr>
    <p:cSldViewPr showGuides="1">
      <p:cViewPr varScale="1">
        <p:scale>
          <a:sx n="105" d="100"/>
          <a:sy n="105" d="100"/>
        </p:scale>
        <p:origin x="1504" y="192"/>
      </p:cViewPr>
      <p:guideLst>
        <p:guide orient="horz" pos="2880"/>
        <p:guide pos="2160"/>
      </p:guideLst>
    </p:cSldViewPr>
  </p:slideViewPr>
  <p:notesTextViewPr>
    <p:cViewPr>
      <p:scale>
        <a:sx n="100" d="100"/>
        <a:sy n="100" d="100"/>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image" Target="../media/image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59275" cy="3889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697538" y="0"/>
            <a:ext cx="4359275" cy="388938"/>
          </a:xfrm>
          <a:prstGeom prst="rect">
            <a:avLst/>
          </a:prstGeom>
        </p:spPr>
        <p:txBody>
          <a:bodyPr vert="horz" lIns="91440" tIns="45720" rIns="91440" bIns="45720" rtlCol="0"/>
          <a:lstStyle>
            <a:lvl1pPr algn="r">
              <a:defRPr sz="1200"/>
            </a:lvl1pPr>
          </a:lstStyle>
          <a:p>
            <a:fld id="{D7EF431B-65DE-9944-A7FA-F54E5B7E80F0}" type="datetimeFigureOut">
              <a:rPr lang="en-US" smtClean="0"/>
              <a:t>5/18/22</a:t>
            </a:fld>
            <a:endParaRPr lang="en-US"/>
          </a:p>
        </p:txBody>
      </p:sp>
      <p:sp>
        <p:nvSpPr>
          <p:cNvPr id="4" name="Slide Image Placeholder 3"/>
          <p:cNvSpPr>
            <a:spLocks noGrp="1" noRot="1" noChangeAspect="1"/>
          </p:cNvSpPr>
          <p:nvPr>
            <p:ph type="sldImg" idx="2"/>
          </p:nvPr>
        </p:nvSpPr>
        <p:spPr>
          <a:xfrm>
            <a:off x="3332163" y="971550"/>
            <a:ext cx="3394075" cy="26225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006475" y="3740150"/>
            <a:ext cx="8045450" cy="306070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7383463"/>
            <a:ext cx="4359275" cy="3889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697538" y="7383463"/>
            <a:ext cx="4359275" cy="388937"/>
          </a:xfrm>
          <a:prstGeom prst="rect">
            <a:avLst/>
          </a:prstGeom>
        </p:spPr>
        <p:txBody>
          <a:bodyPr vert="horz" lIns="91440" tIns="45720" rIns="91440" bIns="45720" rtlCol="0" anchor="b"/>
          <a:lstStyle>
            <a:lvl1pPr algn="r">
              <a:defRPr sz="1200"/>
            </a:lvl1pPr>
          </a:lstStyle>
          <a:p>
            <a:fld id="{AE0839A4-A224-8740-93FB-469FC5EA1D4F}" type="slidenum">
              <a:rPr lang="en-US" smtClean="0"/>
              <a:t>‹#›</a:t>
            </a:fld>
            <a:endParaRPr lang="en-US"/>
          </a:p>
        </p:txBody>
      </p:sp>
    </p:spTree>
    <p:extLst>
      <p:ext uri="{BB962C8B-B14F-4D97-AF65-F5344CB8AC3E}">
        <p14:creationId xmlns:p14="http://schemas.microsoft.com/office/powerpoint/2010/main" val="7193132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a:extLst>
              <a:ext uri="{FF2B5EF4-FFF2-40B4-BE49-F238E27FC236}">
                <a16:creationId xmlns:a16="http://schemas.microsoft.com/office/drawing/2014/main" id="{90E64DF7-2732-1D48-95DF-CF888488FC74}"/>
              </a:ext>
            </a:extLst>
          </p:cNvPr>
          <p:cNvSpPr>
            <a:spLocks noGrp="1" noRot="1" noChangeAspect="1" noChangeArrowheads="1" noTextEdit="1"/>
          </p:cNvSpPr>
          <p:nvPr>
            <p:ph type="sldImg"/>
          </p:nvPr>
        </p:nvSpPr>
        <p:spPr>
          <a:xfrm>
            <a:off x="1239838" y="696913"/>
            <a:ext cx="4505325" cy="3481387"/>
          </a:xfrm>
          <a:noFill/>
          <a:ln/>
          <a:extLst>
            <a:ext uri="{909E8E84-426E-40DD-AFC4-6F175D3DCCD1}">
              <a14:hiddenFill xmlns:a14="http://schemas.microsoft.com/office/drawing/2010/main">
                <a:solidFill>
                  <a:srgbClr val="FFFFFF"/>
                </a:solidFill>
              </a14:hiddenFill>
            </a:ext>
          </a:extLst>
        </p:spPr>
      </p:sp>
      <p:sp>
        <p:nvSpPr>
          <p:cNvPr id="53250" name="Rectangle 3">
            <a:extLst>
              <a:ext uri="{FF2B5EF4-FFF2-40B4-BE49-F238E27FC236}">
                <a16:creationId xmlns:a16="http://schemas.microsoft.com/office/drawing/2014/main" id="{46C9A2DD-60F3-F24D-A20E-AE2F3C9B9CA7}"/>
              </a:ext>
            </a:extLst>
          </p:cNvPr>
          <p:cNvSpPr>
            <a:spLocks noGrp="1" noChangeArrowheads="1"/>
          </p:cNvSpPr>
          <p:nvPr>
            <p:ph type="body" idx="1"/>
          </p:nvPr>
        </p:nvSpPr>
        <p:spPr bwMode="auto">
          <a:xfrm>
            <a:off x="698500" y="4410075"/>
            <a:ext cx="5588000" cy="417671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Helvetica" pitchFamily="2" charset="0"/>
              <a:ea typeface="ＭＳ Ｐゴシック" panose="020B0600070205080204"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754380" y="2409444"/>
            <a:ext cx="8549640" cy="1632204"/>
          </a:xfrm>
          <a:prstGeom prst="rect">
            <a:avLst/>
          </a:prstGeom>
        </p:spPr>
        <p:txBody>
          <a:bodyPr/>
          <a:lstStyle>
            <a:lvl1pPr>
              <a:defRPr/>
            </a:lvl1pPr>
          </a:lstStyle>
          <a:p>
            <a:endParaRPr/>
          </a:p>
        </p:txBody>
      </p:sp>
      <p:sp>
        <p:nvSpPr>
          <p:cNvPr id="3" name="Holder 3"/>
          <p:cNvSpPr>
            <a:spLocks noGrp="1"/>
          </p:cNvSpPr>
          <p:nvPr>
            <p:ph type="subTitle" idx="4"/>
          </p:nvPr>
        </p:nvSpPr>
        <p:spPr>
          <a:xfrm>
            <a:off x="1508760" y="4352544"/>
            <a:ext cx="7040880" cy="1943100"/>
          </a:xfrm>
          <a:prstGeom prst="rect">
            <a:avLst/>
          </a:prstGeom>
        </p:spPr>
        <p:txBody>
          <a:bodyPr/>
          <a:lstStyle>
            <a:lvl1pPr>
              <a:defRPr/>
            </a:lvl1pPr>
          </a:lstStyle>
          <a:p>
            <a:endParaRPr/>
          </a:p>
        </p:txBody>
      </p:sp>
      <p:sp>
        <p:nvSpPr>
          <p:cNvPr id="8" name="Date Placeholder 7">
            <a:extLst>
              <a:ext uri="{FF2B5EF4-FFF2-40B4-BE49-F238E27FC236}">
                <a16:creationId xmlns:a16="http://schemas.microsoft.com/office/drawing/2014/main" id="{0DB6410E-E3D6-5445-9B29-9D7EC6BEE88F}"/>
              </a:ext>
            </a:extLst>
          </p:cNvPr>
          <p:cNvSpPr>
            <a:spLocks noGrp="1"/>
          </p:cNvSpPr>
          <p:nvPr>
            <p:ph type="dt" sz="half" idx="10"/>
          </p:nvPr>
        </p:nvSpPr>
        <p:spPr>
          <a:xfrm>
            <a:off x="392199" y="7442200"/>
            <a:ext cx="2248715" cy="197966"/>
          </a:xfrm>
        </p:spPr>
        <p:txBody>
          <a:bodyPr/>
          <a:lstStyle/>
          <a:p>
            <a:pPr>
              <a:defRPr/>
            </a:pPr>
            <a:fld id="{78E5A04C-D0A0-D84B-BA45-606BA008DBAB}" type="datetime1">
              <a:rPr lang="en-US" smtClean="0"/>
              <a:t>5/18/22</a:t>
            </a:fld>
            <a:endParaRPr lang="en-US"/>
          </a:p>
        </p:txBody>
      </p:sp>
      <p:sp>
        <p:nvSpPr>
          <p:cNvPr id="9" name="Footer Placeholder 8">
            <a:extLst>
              <a:ext uri="{FF2B5EF4-FFF2-40B4-BE49-F238E27FC236}">
                <a16:creationId xmlns:a16="http://schemas.microsoft.com/office/drawing/2014/main" id="{2D51E443-6700-3E47-BE67-BB72BF78FCA5}"/>
              </a:ext>
            </a:extLst>
          </p:cNvPr>
          <p:cNvSpPr>
            <a:spLocks noGrp="1"/>
          </p:cNvSpPr>
          <p:nvPr>
            <p:ph type="ftr" sz="quarter" idx="11"/>
          </p:nvPr>
        </p:nvSpPr>
        <p:spPr/>
        <p:txBody>
          <a:bodyPr/>
          <a:lstStyle/>
          <a:p>
            <a:pPr>
              <a:defRPr/>
            </a:pPr>
            <a:r>
              <a:rPr lang="en-US"/>
              <a:t>(</a:t>
            </a:r>
            <a:r>
              <a:rPr lang="en-US" u="sng">
                <a:solidFill>
                  <a:srgbClr val="996633"/>
                </a:solidFill>
              </a:rPr>
              <a:t>Xu.Liu-1@nasa.gov</a:t>
            </a:r>
            <a:r>
              <a:rPr lang="en-US" u="sng" spc="-55">
                <a:solidFill>
                  <a:srgbClr val="996633"/>
                </a:solidFill>
              </a:rPr>
              <a:t> </a:t>
            </a:r>
            <a:r>
              <a:rPr lang="en-US" spc="5"/>
              <a:t>)</a:t>
            </a:r>
          </a:p>
        </p:txBody>
      </p:sp>
      <p:sp>
        <p:nvSpPr>
          <p:cNvPr id="10" name="Slide Number Placeholder 9">
            <a:extLst>
              <a:ext uri="{FF2B5EF4-FFF2-40B4-BE49-F238E27FC236}">
                <a16:creationId xmlns:a16="http://schemas.microsoft.com/office/drawing/2014/main" id="{E3992181-94E2-5247-A11F-0473CED6B896}"/>
              </a:ext>
            </a:extLst>
          </p:cNvPr>
          <p:cNvSpPr>
            <a:spLocks noGrp="1"/>
          </p:cNvSpPr>
          <p:nvPr>
            <p:ph type="sldNum" sz="quarter" idx="12"/>
          </p:nvPr>
        </p:nvSpPr>
        <p:spPr/>
        <p:txBody>
          <a:bodyPr/>
          <a:lstStyle/>
          <a:p>
            <a:pPr>
              <a:defRPr/>
            </a:pPr>
            <a:fld id="{0E49DD09-CC96-7D49-B0F8-D6AD98119069}" type="slidenum">
              <a:rPr lang="en-US" smtClean="0"/>
              <a:pPr>
                <a:defRPr/>
              </a:pPr>
              <a:t>‹#›</a:t>
            </a:fld>
            <a:endParaRPr lang="en-US"/>
          </a:p>
        </p:txBody>
      </p:sp>
    </p:spTree>
    <p:extLst>
      <p:ext uri="{BB962C8B-B14F-4D97-AF65-F5344CB8AC3E}">
        <p14:creationId xmlns:p14="http://schemas.microsoft.com/office/powerpoint/2010/main" val="12921997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76200" y="283581"/>
            <a:ext cx="9188450" cy="1187450"/>
          </a:xfrm>
        </p:spPr>
        <p:txBody>
          <a:bodyPr/>
          <a:lstStyle>
            <a:lvl1pPr>
              <a:defRPr sz="2100" b="1" i="0">
                <a:solidFill>
                  <a:schemeClr val="tx1"/>
                </a:solidFill>
                <a:latin typeface="Arial"/>
                <a:cs typeface="Arial"/>
              </a:defRPr>
            </a:lvl1pPr>
          </a:lstStyle>
          <a:p>
            <a:endParaRPr dirty="0"/>
          </a:p>
        </p:txBody>
      </p:sp>
      <p:sp>
        <p:nvSpPr>
          <p:cNvPr id="3" name="Holder 3"/>
          <p:cNvSpPr>
            <a:spLocks noGrp="1"/>
          </p:cNvSpPr>
          <p:nvPr>
            <p:ph type="body" idx="1"/>
          </p:nvPr>
        </p:nvSpPr>
        <p:spPr/>
        <p:txBody>
          <a:bodyPr/>
          <a:lstStyle>
            <a:lvl1pPr>
              <a:defRPr sz="1700" b="0" i="0">
                <a:solidFill>
                  <a:schemeClr val="tx1"/>
                </a:solidFill>
                <a:latin typeface="Arial"/>
                <a:cs typeface="Arial"/>
              </a:defRPr>
            </a:lvl1pPr>
          </a:lstStyle>
          <a:p>
            <a:endParaRPr/>
          </a:p>
        </p:txBody>
      </p:sp>
      <p:sp>
        <p:nvSpPr>
          <p:cNvPr id="4" name="Holder 4">
            <a:extLst>
              <a:ext uri="{FF2B5EF4-FFF2-40B4-BE49-F238E27FC236}">
                <a16:creationId xmlns:a16="http://schemas.microsoft.com/office/drawing/2014/main" id="{88E23271-68C4-2147-B617-BB551BDE4507}"/>
              </a:ext>
            </a:extLst>
          </p:cNvPr>
          <p:cNvSpPr>
            <a:spLocks noGrp="1"/>
          </p:cNvSpPr>
          <p:nvPr>
            <p:ph type="ftr" sz="quarter" idx="10"/>
          </p:nvPr>
        </p:nvSpPr>
        <p:spPr>
          <a:xfrm>
            <a:off x="4395787" y="7502524"/>
            <a:ext cx="1266825" cy="161925"/>
          </a:xfrm>
        </p:spPr>
        <p:txBody>
          <a:bodyPr/>
          <a:lstStyle>
            <a:lvl1pPr>
              <a:defRPr/>
            </a:lvl1pPr>
          </a:lstStyle>
          <a:p>
            <a:pPr>
              <a:defRPr/>
            </a:pPr>
            <a:r>
              <a:t>(</a:t>
            </a:r>
            <a:r>
              <a:rPr u="sng">
                <a:solidFill>
                  <a:srgbClr val="996633"/>
                </a:solidFill>
              </a:rPr>
              <a:t>Xu.Liu-1@nasa.gov</a:t>
            </a:r>
            <a:r>
              <a:rPr u="sng" spc="-55">
                <a:solidFill>
                  <a:srgbClr val="996633"/>
                </a:solidFill>
              </a:rPr>
              <a:t> </a:t>
            </a:r>
            <a:r>
              <a:rPr spc="5"/>
              <a:t>)</a:t>
            </a:r>
          </a:p>
        </p:txBody>
      </p:sp>
      <p:sp>
        <p:nvSpPr>
          <p:cNvPr id="5" name="Holder 5">
            <a:extLst>
              <a:ext uri="{FF2B5EF4-FFF2-40B4-BE49-F238E27FC236}">
                <a16:creationId xmlns:a16="http://schemas.microsoft.com/office/drawing/2014/main" id="{150041BA-4FE7-F440-BFC9-FC5DE4A2CC1D}"/>
              </a:ext>
            </a:extLst>
          </p:cNvPr>
          <p:cNvSpPr>
            <a:spLocks noGrp="1"/>
          </p:cNvSpPr>
          <p:nvPr>
            <p:ph type="dt" sz="half" idx="11"/>
          </p:nvPr>
        </p:nvSpPr>
        <p:spPr>
          <a:xfrm>
            <a:off x="434975" y="7353300"/>
            <a:ext cx="2312987" cy="388937"/>
          </a:xfrm>
        </p:spPr>
        <p:txBody>
          <a:bodyPr/>
          <a:lstStyle>
            <a:lvl1pPr>
              <a:defRPr/>
            </a:lvl1pPr>
          </a:lstStyle>
          <a:p>
            <a:pPr>
              <a:defRPr/>
            </a:pPr>
            <a:fld id="{0DFDC8C7-8E29-A54E-8B00-C8B0E684E2BD}" type="datetime1">
              <a:rPr lang="en-US" smtClean="0"/>
              <a:t>5/18/22</a:t>
            </a:fld>
            <a:endParaRPr lang="en-US"/>
          </a:p>
        </p:txBody>
      </p:sp>
      <p:sp>
        <p:nvSpPr>
          <p:cNvPr id="6" name="Holder 6">
            <a:extLst>
              <a:ext uri="{FF2B5EF4-FFF2-40B4-BE49-F238E27FC236}">
                <a16:creationId xmlns:a16="http://schemas.microsoft.com/office/drawing/2014/main" id="{02E305FB-0431-CE42-B518-33079625BEFE}"/>
              </a:ext>
            </a:extLst>
          </p:cNvPr>
          <p:cNvSpPr>
            <a:spLocks noGrp="1"/>
          </p:cNvSpPr>
          <p:nvPr>
            <p:ph type="sldNum" sz="quarter" idx="12"/>
          </p:nvPr>
        </p:nvSpPr>
        <p:spPr>
          <a:xfrm>
            <a:off x="9418638" y="7469980"/>
            <a:ext cx="258762" cy="272257"/>
          </a:xfrm>
        </p:spPr>
        <p:txBody>
          <a:bodyPr/>
          <a:lstStyle>
            <a:lvl1pPr>
              <a:defRPr/>
            </a:lvl1pPr>
          </a:lstStyle>
          <a:p>
            <a:pPr>
              <a:defRPr/>
            </a:pPr>
            <a:fld id="{3B3B6F7F-135A-D148-9F7E-05910C70CF6F}" type="slidenum">
              <a:rPr/>
              <a:pPr>
                <a:defRPr/>
              </a:pPr>
              <a:t>‹#›</a:t>
            </a:fld>
            <a:endParaRPr/>
          </a:p>
        </p:txBody>
      </p:sp>
    </p:spTree>
    <p:extLst>
      <p:ext uri="{BB962C8B-B14F-4D97-AF65-F5344CB8AC3E}">
        <p14:creationId xmlns:p14="http://schemas.microsoft.com/office/powerpoint/2010/main" val="33314280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2100" b="1" i="0">
                <a:solidFill>
                  <a:schemeClr val="tx1"/>
                </a:solidFill>
                <a:latin typeface="Arial"/>
                <a:cs typeface="Arial"/>
              </a:defRPr>
            </a:lvl1pPr>
          </a:lstStyle>
          <a:p>
            <a:endParaRPr/>
          </a:p>
        </p:txBody>
      </p:sp>
      <p:sp>
        <p:nvSpPr>
          <p:cNvPr id="3" name="Holder 3"/>
          <p:cNvSpPr>
            <a:spLocks noGrp="1"/>
          </p:cNvSpPr>
          <p:nvPr>
            <p:ph sz="half" idx="2"/>
          </p:nvPr>
        </p:nvSpPr>
        <p:spPr>
          <a:xfrm>
            <a:off x="502920" y="1787652"/>
            <a:ext cx="4375404" cy="5129784"/>
          </a:xfrm>
          <a:prstGeom prst="rect">
            <a:avLst/>
          </a:prstGeom>
        </p:spPr>
        <p:txBody>
          <a:bodyPr/>
          <a:lstStyle>
            <a:lvl1pPr>
              <a:defRPr/>
            </a:lvl1pPr>
          </a:lstStyle>
          <a:p>
            <a:endParaRPr/>
          </a:p>
        </p:txBody>
      </p:sp>
      <p:sp>
        <p:nvSpPr>
          <p:cNvPr id="4" name="Holder 4"/>
          <p:cNvSpPr>
            <a:spLocks noGrp="1"/>
          </p:cNvSpPr>
          <p:nvPr>
            <p:ph sz="half" idx="3"/>
          </p:nvPr>
        </p:nvSpPr>
        <p:spPr>
          <a:xfrm>
            <a:off x="5180076" y="1787652"/>
            <a:ext cx="4375404" cy="5129784"/>
          </a:xfrm>
          <a:prstGeom prst="rect">
            <a:avLst/>
          </a:prstGeom>
        </p:spPr>
        <p:txBody>
          <a:bodyPr/>
          <a:lstStyle>
            <a:lvl1pPr>
              <a:defRPr/>
            </a:lvl1pPr>
          </a:lstStyle>
          <a:p>
            <a:endParaRPr/>
          </a:p>
        </p:txBody>
      </p:sp>
      <p:sp>
        <p:nvSpPr>
          <p:cNvPr id="5" name="Holder 4">
            <a:extLst>
              <a:ext uri="{FF2B5EF4-FFF2-40B4-BE49-F238E27FC236}">
                <a16:creationId xmlns:a16="http://schemas.microsoft.com/office/drawing/2014/main" id="{65D97B55-0DE8-124B-BA69-F9273F6F4EE1}"/>
              </a:ext>
            </a:extLst>
          </p:cNvPr>
          <p:cNvSpPr>
            <a:spLocks noGrp="1"/>
          </p:cNvSpPr>
          <p:nvPr>
            <p:ph type="ftr" sz="quarter" idx="10"/>
          </p:nvPr>
        </p:nvSpPr>
        <p:spPr>
          <a:xfrm>
            <a:off x="4395787" y="7502524"/>
            <a:ext cx="1266825" cy="161925"/>
          </a:xfrm>
        </p:spPr>
        <p:txBody>
          <a:bodyPr/>
          <a:lstStyle>
            <a:lvl1pPr>
              <a:defRPr/>
            </a:lvl1pPr>
          </a:lstStyle>
          <a:p>
            <a:pPr>
              <a:defRPr/>
            </a:pPr>
            <a:r>
              <a:rPr dirty="0"/>
              <a:t>(</a:t>
            </a:r>
            <a:r>
              <a:rPr u="sng" dirty="0">
                <a:solidFill>
                  <a:srgbClr val="996633"/>
                </a:solidFill>
              </a:rPr>
              <a:t>Xu.Liu-1@nasa.gov</a:t>
            </a:r>
            <a:r>
              <a:rPr u="sng" spc="-55" dirty="0">
                <a:solidFill>
                  <a:srgbClr val="996633"/>
                </a:solidFill>
              </a:rPr>
              <a:t> </a:t>
            </a:r>
            <a:r>
              <a:rPr spc="5" dirty="0"/>
              <a:t>)</a:t>
            </a:r>
          </a:p>
        </p:txBody>
      </p:sp>
      <p:sp>
        <p:nvSpPr>
          <p:cNvPr id="6" name="Holder 5">
            <a:extLst>
              <a:ext uri="{FF2B5EF4-FFF2-40B4-BE49-F238E27FC236}">
                <a16:creationId xmlns:a16="http://schemas.microsoft.com/office/drawing/2014/main" id="{F505A87C-A0D9-5343-AE6E-C63D310BAE55}"/>
              </a:ext>
            </a:extLst>
          </p:cNvPr>
          <p:cNvSpPr>
            <a:spLocks noGrp="1"/>
          </p:cNvSpPr>
          <p:nvPr>
            <p:ph type="dt" sz="half" idx="11"/>
          </p:nvPr>
        </p:nvSpPr>
        <p:spPr>
          <a:xfrm>
            <a:off x="502920" y="7328725"/>
            <a:ext cx="2312987" cy="388937"/>
          </a:xfrm>
        </p:spPr>
        <p:txBody>
          <a:bodyPr/>
          <a:lstStyle>
            <a:lvl1pPr>
              <a:defRPr/>
            </a:lvl1pPr>
          </a:lstStyle>
          <a:p>
            <a:pPr>
              <a:defRPr/>
            </a:pPr>
            <a:fld id="{149E3E8C-4AC8-EE47-8300-7EAF5ADE5648}" type="datetime1">
              <a:rPr lang="en-US" smtClean="0"/>
              <a:t>5/18/22</a:t>
            </a:fld>
            <a:endParaRPr lang="en-US"/>
          </a:p>
        </p:txBody>
      </p:sp>
      <p:sp>
        <p:nvSpPr>
          <p:cNvPr id="7" name="Holder 6">
            <a:extLst>
              <a:ext uri="{FF2B5EF4-FFF2-40B4-BE49-F238E27FC236}">
                <a16:creationId xmlns:a16="http://schemas.microsoft.com/office/drawing/2014/main" id="{77336786-805B-7F4D-A143-16A902442E08}"/>
              </a:ext>
            </a:extLst>
          </p:cNvPr>
          <p:cNvSpPr>
            <a:spLocks noGrp="1"/>
          </p:cNvSpPr>
          <p:nvPr>
            <p:ph type="sldNum" sz="quarter" idx="12"/>
          </p:nvPr>
        </p:nvSpPr>
        <p:spPr>
          <a:xfrm>
            <a:off x="9448800" y="7421561"/>
            <a:ext cx="304800" cy="242888"/>
          </a:xfrm>
        </p:spPr>
        <p:txBody>
          <a:bodyPr/>
          <a:lstStyle>
            <a:lvl1pPr>
              <a:defRPr/>
            </a:lvl1pPr>
          </a:lstStyle>
          <a:p>
            <a:pPr>
              <a:defRPr/>
            </a:pPr>
            <a:fld id="{DB766888-F414-D34F-A590-5810CAFCE1BD}" type="slidenum">
              <a:rPr/>
              <a:pPr>
                <a:defRPr/>
              </a:pPr>
              <a:t>‹#›</a:t>
            </a:fld>
            <a:endParaRPr dirty="0"/>
          </a:p>
        </p:txBody>
      </p:sp>
    </p:spTree>
    <p:extLst>
      <p:ext uri="{BB962C8B-B14F-4D97-AF65-F5344CB8AC3E}">
        <p14:creationId xmlns:p14="http://schemas.microsoft.com/office/powerpoint/2010/main" val="15361687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2100" b="1" i="0">
                <a:solidFill>
                  <a:schemeClr val="tx1"/>
                </a:solidFill>
                <a:latin typeface="Arial"/>
                <a:cs typeface="Arial"/>
              </a:defRPr>
            </a:lvl1pPr>
          </a:lstStyle>
          <a:p>
            <a:endParaRPr/>
          </a:p>
        </p:txBody>
      </p:sp>
      <p:sp>
        <p:nvSpPr>
          <p:cNvPr id="3" name="Holder 4">
            <a:extLst>
              <a:ext uri="{FF2B5EF4-FFF2-40B4-BE49-F238E27FC236}">
                <a16:creationId xmlns:a16="http://schemas.microsoft.com/office/drawing/2014/main" id="{804B13C3-9B2A-1248-B9B6-D1C30F7D5252}"/>
              </a:ext>
            </a:extLst>
          </p:cNvPr>
          <p:cNvSpPr>
            <a:spLocks noGrp="1"/>
          </p:cNvSpPr>
          <p:nvPr>
            <p:ph type="ftr" sz="quarter" idx="10"/>
          </p:nvPr>
        </p:nvSpPr>
        <p:spPr>
          <a:xfrm>
            <a:off x="4395787" y="7442198"/>
            <a:ext cx="1266825" cy="161925"/>
          </a:xfrm>
        </p:spPr>
        <p:txBody>
          <a:bodyPr/>
          <a:lstStyle>
            <a:lvl1pPr>
              <a:defRPr/>
            </a:lvl1pPr>
          </a:lstStyle>
          <a:p>
            <a:pPr>
              <a:defRPr/>
            </a:pPr>
            <a:r>
              <a:rPr dirty="0"/>
              <a:t>(</a:t>
            </a:r>
            <a:r>
              <a:rPr u="sng" dirty="0">
                <a:solidFill>
                  <a:srgbClr val="996633"/>
                </a:solidFill>
              </a:rPr>
              <a:t>Xu.Liu-1@nasa.gov</a:t>
            </a:r>
            <a:r>
              <a:rPr u="sng" spc="-55" dirty="0">
                <a:solidFill>
                  <a:srgbClr val="996633"/>
                </a:solidFill>
              </a:rPr>
              <a:t> </a:t>
            </a:r>
            <a:r>
              <a:rPr spc="5" dirty="0"/>
              <a:t>)</a:t>
            </a:r>
          </a:p>
        </p:txBody>
      </p:sp>
      <p:sp>
        <p:nvSpPr>
          <p:cNvPr id="4" name="Holder 5">
            <a:extLst>
              <a:ext uri="{FF2B5EF4-FFF2-40B4-BE49-F238E27FC236}">
                <a16:creationId xmlns:a16="http://schemas.microsoft.com/office/drawing/2014/main" id="{00EDCBDA-E2F4-BA46-AFD9-D67ED02EB658}"/>
              </a:ext>
            </a:extLst>
          </p:cNvPr>
          <p:cNvSpPr>
            <a:spLocks noGrp="1"/>
          </p:cNvSpPr>
          <p:nvPr>
            <p:ph type="dt" sz="half" idx="11"/>
          </p:nvPr>
        </p:nvSpPr>
        <p:spPr>
          <a:xfrm>
            <a:off x="485825" y="7328693"/>
            <a:ext cx="2312987" cy="388937"/>
          </a:xfrm>
        </p:spPr>
        <p:txBody>
          <a:bodyPr/>
          <a:lstStyle>
            <a:lvl1pPr>
              <a:defRPr/>
            </a:lvl1pPr>
          </a:lstStyle>
          <a:p>
            <a:pPr>
              <a:defRPr/>
            </a:pPr>
            <a:fld id="{5D8CE832-7572-BD4C-A873-8D36E9F87362}" type="datetime1">
              <a:rPr lang="en-US" smtClean="0"/>
              <a:t>5/18/22</a:t>
            </a:fld>
            <a:endParaRPr lang="en-US"/>
          </a:p>
        </p:txBody>
      </p:sp>
      <p:sp>
        <p:nvSpPr>
          <p:cNvPr id="5" name="Holder 6">
            <a:extLst>
              <a:ext uri="{FF2B5EF4-FFF2-40B4-BE49-F238E27FC236}">
                <a16:creationId xmlns:a16="http://schemas.microsoft.com/office/drawing/2014/main" id="{62F9AF6C-91FA-0F46-9D00-009416A5F288}"/>
              </a:ext>
            </a:extLst>
          </p:cNvPr>
          <p:cNvSpPr>
            <a:spLocks noGrp="1"/>
          </p:cNvSpPr>
          <p:nvPr>
            <p:ph type="sldNum" sz="quarter" idx="12"/>
          </p:nvPr>
        </p:nvSpPr>
        <p:spPr>
          <a:xfrm>
            <a:off x="9457760" y="7442197"/>
            <a:ext cx="295840" cy="275433"/>
          </a:xfrm>
        </p:spPr>
        <p:txBody>
          <a:bodyPr/>
          <a:lstStyle>
            <a:lvl1pPr>
              <a:defRPr/>
            </a:lvl1pPr>
          </a:lstStyle>
          <a:p>
            <a:pPr>
              <a:defRPr/>
            </a:pPr>
            <a:fld id="{9E251DCC-2C3E-7447-8DB3-DD8121BEF928}" type="slidenum">
              <a:rPr/>
              <a:pPr>
                <a:defRPr/>
              </a:pPr>
              <a:t>‹#›</a:t>
            </a:fld>
            <a:endParaRPr dirty="0"/>
          </a:p>
        </p:txBody>
      </p:sp>
    </p:spTree>
    <p:extLst>
      <p:ext uri="{BB962C8B-B14F-4D97-AF65-F5344CB8AC3E}">
        <p14:creationId xmlns:p14="http://schemas.microsoft.com/office/powerpoint/2010/main" val="13132420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4">
            <a:extLst>
              <a:ext uri="{FF2B5EF4-FFF2-40B4-BE49-F238E27FC236}">
                <a16:creationId xmlns:a16="http://schemas.microsoft.com/office/drawing/2014/main" id="{5D7B1507-0C2B-3E4F-877D-20C7E2F3114F}"/>
              </a:ext>
            </a:extLst>
          </p:cNvPr>
          <p:cNvSpPr>
            <a:spLocks noGrp="1"/>
          </p:cNvSpPr>
          <p:nvPr>
            <p:ph type="ftr" sz="quarter" idx="10"/>
          </p:nvPr>
        </p:nvSpPr>
        <p:spPr>
          <a:xfrm>
            <a:off x="4395787" y="7368251"/>
            <a:ext cx="1266825" cy="161925"/>
          </a:xfrm>
        </p:spPr>
        <p:txBody>
          <a:bodyPr/>
          <a:lstStyle>
            <a:lvl1pPr>
              <a:defRPr/>
            </a:lvl1pPr>
          </a:lstStyle>
          <a:p>
            <a:pPr>
              <a:defRPr/>
            </a:pPr>
            <a:r>
              <a:rPr dirty="0"/>
              <a:t>(</a:t>
            </a:r>
            <a:r>
              <a:rPr u="sng" dirty="0">
                <a:solidFill>
                  <a:srgbClr val="996633"/>
                </a:solidFill>
              </a:rPr>
              <a:t>Xu.Liu-1@nasa.gov</a:t>
            </a:r>
            <a:r>
              <a:rPr u="sng" spc="-55" dirty="0">
                <a:solidFill>
                  <a:srgbClr val="996633"/>
                </a:solidFill>
              </a:rPr>
              <a:t> </a:t>
            </a:r>
            <a:r>
              <a:rPr spc="5" dirty="0"/>
              <a:t>)</a:t>
            </a:r>
          </a:p>
        </p:txBody>
      </p:sp>
      <p:sp>
        <p:nvSpPr>
          <p:cNvPr id="3" name="Holder 5">
            <a:extLst>
              <a:ext uri="{FF2B5EF4-FFF2-40B4-BE49-F238E27FC236}">
                <a16:creationId xmlns:a16="http://schemas.microsoft.com/office/drawing/2014/main" id="{C2AF73DF-7BD9-3941-90E4-939BBA24F292}"/>
              </a:ext>
            </a:extLst>
          </p:cNvPr>
          <p:cNvSpPr>
            <a:spLocks noGrp="1"/>
          </p:cNvSpPr>
          <p:nvPr>
            <p:ph type="dt" sz="half" idx="11"/>
          </p:nvPr>
        </p:nvSpPr>
        <p:spPr>
          <a:xfrm>
            <a:off x="503236" y="7335707"/>
            <a:ext cx="2312987" cy="388937"/>
          </a:xfrm>
        </p:spPr>
        <p:txBody>
          <a:bodyPr/>
          <a:lstStyle>
            <a:lvl1pPr>
              <a:defRPr/>
            </a:lvl1pPr>
          </a:lstStyle>
          <a:p>
            <a:pPr>
              <a:defRPr/>
            </a:pPr>
            <a:fld id="{FF1FF54F-30D1-204B-AFF4-5A449C05F7D2}" type="datetime1">
              <a:rPr lang="en-US" smtClean="0"/>
              <a:t>5/18/22</a:t>
            </a:fld>
            <a:endParaRPr lang="en-US"/>
          </a:p>
        </p:txBody>
      </p:sp>
      <p:sp>
        <p:nvSpPr>
          <p:cNvPr id="4" name="Holder 6">
            <a:extLst>
              <a:ext uri="{FF2B5EF4-FFF2-40B4-BE49-F238E27FC236}">
                <a16:creationId xmlns:a16="http://schemas.microsoft.com/office/drawing/2014/main" id="{BC8B5E06-0860-D243-B449-7218877412C8}"/>
              </a:ext>
            </a:extLst>
          </p:cNvPr>
          <p:cNvSpPr>
            <a:spLocks noGrp="1"/>
          </p:cNvSpPr>
          <p:nvPr>
            <p:ph type="sldNum" sz="quarter" idx="12"/>
          </p:nvPr>
        </p:nvSpPr>
        <p:spPr>
          <a:xfrm>
            <a:off x="9448800" y="7423736"/>
            <a:ext cx="304800" cy="300908"/>
          </a:xfrm>
        </p:spPr>
        <p:txBody>
          <a:bodyPr/>
          <a:lstStyle>
            <a:lvl1pPr>
              <a:defRPr/>
            </a:lvl1pPr>
          </a:lstStyle>
          <a:p>
            <a:pPr>
              <a:defRPr/>
            </a:pPr>
            <a:fld id="{5EF7FFC9-0FCD-E249-B305-D7564B952327}" type="slidenum">
              <a:rPr/>
              <a:pPr>
                <a:defRPr/>
              </a:pPr>
              <a:t>‹#›</a:t>
            </a:fld>
            <a:endParaRPr/>
          </a:p>
        </p:txBody>
      </p:sp>
    </p:spTree>
    <p:extLst>
      <p:ext uri="{BB962C8B-B14F-4D97-AF65-F5344CB8AC3E}">
        <p14:creationId xmlns:p14="http://schemas.microsoft.com/office/powerpoint/2010/main" val="42330740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22020" y="259080"/>
            <a:ext cx="8633460" cy="863600"/>
          </a:xfrm>
        </p:spPr>
        <p:txBody>
          <a:bodyPr/>
          <a:lstStyle/>
          <a:p>
            <a:r>
              <a:rPr lang="en-US"/>
              <a:t>Click to edit Master title style</a:t>
            </a:r>
          </a:p>
        </p:txBody>
      </p:sp>
      <p:sp>
        <p:nvSpPr>
          <p:cNvPr id="3" name="Table Placeholder 2"/>
          <p:cNvSpPr>
            <a:spLocks noGrp="1"/>
          </p:cNvSpPr>
          <p:nvPr>
            <p:ph type="tbl" idx="1"/>
          </p:nvPr>
        </p:nvSpPr>
        <p:spPr>
          <a:xfrm>
            <a:off x="502920" y="1640840"/>
            <a:ext cx="8996680" cy="5613400"/>
          </a:xfrm>
        </p:spPr>
        <p:txBody>
          <a:bodyPr/>
          <a:lstStyle/>
          <a:p>
            <a:pPr lvl="0"/>
            <a:endParaRPr lang="en-US" noProof="0"/>
          </a:p>
        </p:txBody>
      </p:sp>
      <p:sp>
        <p:nvSpPr>
          <p:cNvPr id="4" name="Date Placeholder 3">
            <a:extLst>
              <a:ext uri="{FF2B5EF4-FFF2-40B4-BE49-F238E27FC236}">
                <a16:creationId xmlns:a16="http://schemas.microsoft.com/office/drawing/2014/main" id="{10E35D1C-8D8A-6045-9BF8-8A6F4A26CA66}"/>
              </a:ext>
            </a:extLst>
          </p:cNvPr>
          <p:cNvSpPr>
            <a:spLocks noGrp="1"/>
          </p:cNvSpPr>
          <p:nvPr>
            <p:ph type="dt" sz="half" idx="10"/>
          </p:nvPr>
        </p:nvSpPr>
        <p:spPr/>
        <p:txBody>
          <a:bodyPr/>
          <a:lstStyle>
            <a:lvl1pPr>
              <a:defRPr>
                <a:latin typeface="Arial" charset="0"/>
                <a:ea typeface="ＭＳ Ｐゴシック" charset="-128"/>
                <a:cs typeface="ＭＳ Ｐゴシック" charset="-128"/>
              </a:defRPr>
            </a:lvl1pPr>
          </a:lstStyle>
          <a:p>
            <a:pPr>
              <a:defRPr/>
            </a:pPr>
            <a:fld id="{007A02F1-572C-814E-959D-1B9E50F97D35}" type="datetime1">
              <a:rPr lang="en-US" smtClean="0"/>
              <a:t>5/18/22</a:t>
            </a:fld>
            <a:endParaRPr lang="en-US"/>
          </a:p>
        </p:txBody>
      </p:sp>
      <p:sp>
        <p:nvSpPr>
          <p:cNvPr id="5" name="Slide Number Placeholder 4">
            <a:extLst>
              <a:ext uri="{FF2B5EF4-FFF2-40B4-BE49-F238E27FC236}">
                <a16:creationId xmlns:a16="http://schemas.microsoft.com/office/drawing/2014/main" id="{93E9332D-2ADA-7746-98BE-025439F0F21D}"/>
              </a:ext>
            </a:extLst>
          </p:cNvPr>
          <p:cNvSpPr>
            <a:spLocks noGrp="1"/>
          </p:cNvSpPr>
          <p:nvPr>
            <p:ph type="sldNum" sz="quarter" idx="11"/>
          </p:nvPr>
        </p:nvSpPr>
        <p:spPr/>
        <p:txBody>
          <a:bodyPr/>
          <a:lstStyle>
            <a:lvl1pPr>
              <a:defRPr smtClean="0"/>
            </a:lvl1pPr>
          </a:lstStyle>
          <a:p>
            <a:pPr>
              <a:defRPr/>
            </a:pPr>
            <a:fld id="{C0323B13-45C1-924E-98FA-C0AB5B7127B1}" type="slidenum">
              <a:rPr lang="en-US" altLang="en-US"/>
              <a:pPr>
                <a:defRPr/>
              </a:pPr>
              <a:t>‹#›</a:t>
            </a:fld>
            <a:br>
              <a:rPr lang="en-US" altLang="en-US"/>
            </a:br>
            <a:endParaRPr lang="en-US" altLang="en-US"/>
          </a:p>
        </p:txBody>
      </p:sp>
    </p:spTree>
    <p:extLst>
      <p:ext uri="{BB962C8B-B14F-4D97-AF65-F5344CB8AC3E}">
        <p14:creationId xmlns:p14="http://schemas.microsoft.com/office/powerpoint/2010/main" val="3708562151"/>
      </p:ext>
    </p:extLst>
  </p:cSld>
  <p:clrMapOvr>
    <a:masterClrMapping/>
  </p:clrMapOvr>
  <p:transition spd="med">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22341" y="258763"/>
            <a:ext cx="8632825" cy="863600"/>
          </a:xfrm>
        </p:spPr>
        <p:txBody>
          <a:bodyPr/>
          <a:lstStyle/>
          <a:p>
            <a:r>
              <a:rPr lang="en-US"/>
              <a:t>Click to edit Master title style</a:t>
            </a:r>
          </a:p>
        </p:txBody>
      </p:sp>
      <p:sp>
        <p:nvSpPr>
          <p:cNvPr id="3" name="Text Placeholder 2"/>
          <p:cNvSpPr>
            <a:spLocks noGrp="1"/>
          </p:cNvSpPr>
          <p:nvPr>
            <p:ph type="body" sz="half" idx="1"/>
          </p:nvPr>
        </p:nvSpPr>
        <p:spPr>
          <a:xfrm>
            <a:off x="503242" y="1641475"/>
            <a:ext cx="4421187" cy="561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76828" y="1641475"/>
            <a:ext cx="4422776" cy="561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
            <a:extLst>
              <a:ext uri="{FF2B5EF4-FFF2-40B4-BE49-F238E27FC236}">
                <a16:creationId xmlns:a16="http://schemas.microsoft.com/office/drawing/2014/main" id="{41AE3552-4197-5F43-9BBF-57A6D7938DA2}"/>
              </a:ext>
            </a:extLst>
          </p:cNvPr>
          <p:cNvSpPr>
            <a:spLocks noGrp="1" noChangeArrowheads="1"/>
          </p:cNvSpPr>
          <p:nvPr>
            <p:ph type="dt" sz="half" idx="10"/>
          </p:nvPr>
        </p:nvSpPr>
        <p:spPr/>
        <p:txBody>
          <a:bodyPr/>
          <a:lstStyle>
            <a:lvl1pPr>
              <a:defRPr/>
            </a:lvl1pPr>
          </a:lstStyle>
          <a:p>
            <a:pPr>
              <a:defRPr/>
            </a:pPr>
            <a:fld id="{6D9CE647-327C-1046-990F-7A438713042D}" type="datetime1">
              <a:rPr lang="en-US" altLang="en-US" smtClean="0"/>
              <a:t>5/18/22</a:t>
            </a:fld>
            <a:endParaRPr lang="en-US" altLang="en-US"/>
          </a:p>
        </p:txBody>
      </p:sp>
      <p:sp>
        <p:nvSpPr>
          <p:cNvPr id="6" name="Rectangle 11">
            <a:extLst>
              <a:ext uri="{FF2B5EF4-FFF2-40B4-BE49-F238E27FC236}">
                <a16:creationId xmlns:a16="http://schemas.microsoft.com/office/drawing/2014/main" id="{5A45A02F-F12F-BF48-A662-35BBCF12B467}"/>
              </a:ext>
            </a:extLst>
          </p:cNvPr>
          <p:cNvSpPr>
            <a:spLocks noGrp="1" noChangeArrowheads="1"/>
          </p:cNvSpPr>
          <p:nvPr>
            <p:ph type="sldNum" sz="quarter" idx="11"/>
          </p:nvPr>
        </p:nvSpPr>
        <p:spPr/>
        <p:txBody>
          <a:bodyPr/>
          <a:lstStyle>
            <a:lvl1pPr marL="0">
              <a:spcBef>
                <a:spcPts val="0"/>
              </a:spcBef>
              <a:defRPr spc="0"/>
            </a:lvl1pPr>
          </a:lstStyle>
          <a:p>
            <a:pPr>
              <a:defRPr/>
            </a:pPr>
            <a:fld id="{7BF0E14F-BD05-274B-8675-040AE0C5522B}" type="slidenum">
              <a:rPr lang="en-US" altLang="en-US"/>
              <a:pPr>
                <a:defRPr/>
              </a:pPr>
              <a:t>‹#›</a:t>
            </a:fld>
            <a:br>
              <a:rPr lang="en-US" altLang="en-US"/>
            </a:br>
            <a:endParaRPr lang="en-US" altLang="en-US"/>
          </a:p>
        </p:txBody>
      </p:sp>
    </p:spTree>
    <p:extLst>
      <p:ext uri="{BB962C8B-B14F-4D97-AF65-F5344CB8AC3E}">
        <p14:creationId xmlns:p14="http://schemas.microsoft.com/office/powerpoint/2010/main" val="3704869710"/>
      </p:ext>
    </p:extLst>
  </p:cSld>
  <p:clrMapOvr>
    <a:masterClrMapping/>
  </p:clrMapOvr>
  <p:transition spd="med">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8" name="bk object 18">
            <a:extLst>
              <a:ext uri="{FF2B5EF4-FFF2-40B4-BE49-F238E27FC236}">
                <a16:creationId xmlns:a16="http://schemas.microsoft.com/office/drawing/2014/main" id="{6B42BAA8-017E-7549-B489-74EAFD198CBD}"/>
              </a:ext>
            </a:extLst>
          </p:cNvPr>
          <p:cNvSpPr>
            <a:spLocks/>
          </p:cNvSpPr>
          <p:nvPr/>
        </p:nvSpPr>
        <p:spPr bwMode="auto">
          <a:xfrm>
            <a:off x="593725" y="1230313"/>
            <a:ext cx="9099550" cy="84137"/>
          </a:xfrm>
          <a:custGeom>
            <a:avLst/>
            <a:gdLst>
              <a:gd name="T0" fmla="*/ 0 w 9100820"/>
              <a:gd name="T1" fmla="*/ 0 h 84455"/>
              <a:gd name="T2" fmla="*/ 9100315 w 9100820"/>
              <a:gd name="T3" fmla="*/ 0 h 84455"/>
              <a:gd name="T4" fmla="*/ 9100315 w 9100820"/>
              <a:gd name="T5" fmla="*/ 83887 h 84455"/>
              <a:gd name="T6" fmla="*/ 0 w 9100820"/>
              <a:gd name="T7" fmla="*/ 83887 h 84455"/>
              <a:gd name="T8" fmla="*/ 0 w 9100820"/>
              <a:gd name="T9" fmla="*/ 0 h 84455"/>
            </a:gdLst>
            <a:ahLst/>
            <a:cxnLst>
              <a:cxn ang="0">
                <a:pos x="T0" y="T1"/>
              </a:cxn>
              <a:cxn ang="0">
                <a:pos x="T2" y="T3"/>
              </a:cxn>
              <a:cxn ang="0">
                <a:pos x="T4" y="T5"/>
              </a:cxn>
              <a:cxn ang="0">
                <a:pos x="T6" y="T7"/>
              </a:cxn>
              <a:cxn ang="0">
                <a:pos x="T8" y="T9"/>
              </a:cxn>
            </a:cxnLst>
            <a:rect l="0" t="0" r="r" b="b"/>
            <a:pathLst>
              <a:path w="9100820" h="84455">
                <a:moveTo>
                  <a:pt x="0" y="0"/>
                </a:moveTo>
                <a:lnTo>
                  <a:pt x="9100315" y="0"/>
                </a:lnTo>
                <a:lnTo>
                  <a:pt x="9100315" y="83887"/>
                </a:lnTo>
                <a:lnTo>
                  <a:pt x="0" y="8388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029" name="bk object 19">
            <a:extLst>
              <a:ext uri="{FF2B5EF4-FFF2-40B4-BE49-F238E27FC236}">
                <a16:creationId xmlns:a16="http://schemas.microsoft.com/office/drawing/2014/main" id="{7D79AC11-A810-3B4A-819D-1998A2A8D6A1}"/>
              </a:ext>
            </a:extLst>
          </p:cNvPr>
          <p:cNvSpPr>
            <a:spLocks noChangeArrowheads="1"/>
          </p:cNvSpPr>
          <p:nvPr/>
        </p:nvSpPr>
        <p:spPr bwMode="auto">
          <a:xfrm>
            <a:off x="482600" y="368300"/>
            <a:ext cx="736600" cy="609600"/>
          </a:xfrm>
          <a:prstGeom prst="rect">
            <a:avLst/>
          </a:prstGeom>
          <a:blipFill dpi="0" rotWithShape="1">
            <a:blip r:embed="rId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1031" name="Holder 2">
            <a:extLst>
              <a:ext uri="{FF2B5EF4-FFF2-40B4-BE49-F238E27FC236}">
                <a16:creationId xmlns:a16="http://schemas.microsoft.com/office/drawing/2014/main" id="{4361A68E-CBAF-724E-8C7F-83329B6FD77C}"/>
              </a:ext>
            </a:extLst>
          </p:cNvPr>
          <p:cNvSpPr>
            <a:spLocks noGrp="1" noChangeArrowheads="1"/>
          </p:cNvSpPr>
          <p:nvPr>
            <p:ph type="title"/>
          </p:nvPr>
        </p:nvSpPr>
        <p:spPr bwMode="auto">
          <a:xfrm>
            <a:off x="434975" y="188913"/>
            <a:ext cx="918845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endParaRPr lang="en-US" altLang="en-US" dirty="0"/>
          </a:p>
        </p:txBody>
      </p:sp>
      <p:sp>
        <p:nvSpPr>
          <p:cNvPr id="1032" name="Holder 3">
            <a:extLst>
              <a:ext uri="{FF2B5EF4-FFF2-40B4-BE49-F238E27FC236}">
                <a16:creationId xmlns:a16="http://schemas.microsoft.com/office/drawing/2014/main" id="{63147D01-75FF-7946-B87F-6321064E298A}"/>
              </a:ext>
            </a:extLst>
          </p:cNvPr>
          <p:cNvSpPr>
            <a:spLocks noGrp="1" noChangeArrowheads="1"/>
          </p:cNvSpPr>
          <p:nvPr>
            <p:ph type="body" idx="1"/>
          </p:nvPr>
        </p:nvSpPr>
        <p:spPr bwMode="auto">
          <a:xfrm>
            <a:off x="639763" y="1536700"/>
            <a:ext cx="8778875" cy="3779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endParaRPr lang="en-US" altLang="en-US"/>
          </a:p>
        </p:txBody>
      </p:sp>
      <p:sp>
        <p:nvSpPr>
          <p:cNvPr id="4" name="Holder 4">
            <a:extLst>
              <a:ext uri="{FF2B5EF4-FFF2-40B4-BE49-F238E27FC236}">
                <a16:creationId xmlns:a16="http://schemas.microsoft.com/office/drawing/2014/main" id="{C86092BA-5E6D-9C46-8A94-90531EB6A465}"/>
              </a:ext>
            </a:extLst>
          </p:cNvPr>
          <p:cNvSpPr>
            <a:spLocks noGrp="1"/>
          </p:cNvSpPr>
          <p:nvPr>
            <p:ph type="ftr" sz="quarter" idx="5"/>
          </p:nvPr>
        </p:nvSpPr>
        <p:spPr>
          <a:xfrm>
            <a:off x="4395787" y="7502524"/>
            <a:ext cx="1266825" cy="161925"/>
          </a:xfrm>
          <a:prstGeom prst="rect">
            <a:avLst/>
          </a:prstGeom>
        </p:spPr>
        <p:txBody>
          <a:bodyPr wrap="square" lIns="0" tIns="0" rIns="0" bIns="0">
            <a:spAutoFit/>
          </a:bodyPr>
          <a:lstStyle>
            <a:lvl1pPr marL="12700" eaLnBrk="1" fontAlgn="auto" hangingPunct="1">
              <a:spcBef>
                <a:spcPts val="25"/>
              </a:spcBef>
              <a:spcAft>
                <a:spcPts val="0"/>
              </a:spcAft>
              <a:defRPr sz="950" b="1" i="0" u="none" dirty="0">
                <a:solidFill>
                  <a:srgbClr val="0000CC"/>
                </a:solidFill>
                <a:latin typeface="Arial"/>
                <a:cs typeface="Arial"/>
              </a:defRPr>
            </a:lvl1pPr>
          </a:lstStyle>
          <a:p>
            <a:pPr>
              <a:defRPr/>
            </a:pPr>
            <a:r>
              <a:rPr dirty="0"/>
              <a:t>(</a:t>
            </a:r>
            <a:r>
              <a:rPr u="sng" dirty="0">
                <a:solidFill>
                  <a:srgbClr val="996633"/>
                </a:solidFill>
              </a:rPr>
              <a:t>Xu.Liu-1@nasa.gov</a:t>
            </a:r>
            <a:r>
              <a:rPr u="sng" spc="-55" dirty="0">
                <a:solidFill>
                  <a:srgbClr val="996633"/>
                </a:solidFill>
              </a:rPr>
              <a:t> </a:t>
            </a:r>
            <a:r>
              <a:rPr spc="5" dirty="0"/>
              <a:t>)</a:t>
            </a:r>
          </a:p>
        </p:txBody>
      </p:sp>
      <p:sp>
        <p:nvSpPr>
          <p:cNvPr id="5" name="Holder 5">
            <a:extLst>
              <a:ext uri="{FF2B5EF4-FFF2-40B4-BE49-F238E27FC236}">
                <a16:creationId xmlns:a16="http://schemas.microsoft.com/office/drawing/2014/main" id="{5E95A598-88AE-AB48-9B8E-001BDD63A502}"/>
              </a:ext>
            </a:extLst>
          </p:cNvPr>
          <p:cNvSpPr>
            <a:spLocks noGrp="1"/>
          </p:cNvSpPr>
          <p:nvPr>
            <p:ph type="dt" sz="half" idx="6"/>
          </p:nvPr>
        </p:nvSpPr>
        <p:spPr>
          <a:xfrm>
            <a:off x="482601" y="7480643"/>
            <a:ext cx="1879600" cy="276999"/>
          </a:xfrm>
          <a:prstGeom prst="rect">
            <a:avLst/>
          </a:prstGeom>
        </p:spPr>
        <p:txBody>
          <a:bodyPr wrap="square" lIns="0" tIns="0" rIns="0" bIns="0">
            <a:spAutoFit/>
          </a:bodyPr>
          <a:lstStyle>
            <a:lvl1pPr algn="l" eaLnBrk="1" fontAlgn="auto" hangingPunct="1">
              <a:spcBef>
                <a:spcPts val="0"/>
              </a:spcBef>
              <a:spcAft>
                <a:spcPts val="0"/>
              </a:spcAft>
              <a:defRPr>
                <a:solidFill>
                  <a:schemeClr val="tx1">
                    <a:tint val="75000"/>
                  </a:schemeClr>
                </a:solidFill>
                <a:latin typeface="+mn-lt"/>
              </a:defRPr>
            </a:lvl1pPr>
          </a:lstStyle>
          <a:p>
            <a:pPr>
              <a:defRPr/>
            </a:pPr>
            <a:fld id="{C0DE814F-DE40-AA4F-93E7-A5BCDDCEBCC2}" type="datetime1">
              <a:rPr lang="en-US" smtClean="0"/>
              <a:t>5/18/22</a:t>
            </a:fld>
            <a:endParaRPr lang="en-US"/>
          </a:p>
        </p:txBody>
      </p:sp>
      <p:sp>
        <p:nvSpPr>
          <p:cNvPr id="6" name="Holder 6">
            <a:extLst>
              <a:ext uri="{FF2B5EF4-FFF2-40B4-BE49-F238E27FC236}">
                <a16:creationId xmlns:a16="http://schemas.microsoft.com/office/drawing/2014/main" id="{8C27FAE7-2C5F-5841-A1A6-E8A3E4B9BC25}"/>
              </a:ext>
            </a:extLst>
          </p:cNvPr>
          <p:cNvSpPr>
            <a:spLocks noGrp="1"/>
          </p:cNvSpPr>
          <p:nvPr>
            <p:ph type="sldNum" sz="quarter" idx="7"/>
          </p:nvPr>
        </p:nvSpPr>
        <p:spPr>
          <a:xfrm>
            <a:off x="9551430" y="7349438"/>
            <a:ext cx="127000" cy="177800"/>
          </a:xfrm>
          <a:prstGeom prst="rect">
            <a:avLst/>
          </a:prstGeom>
        </p:spPr>
        <p:txBody>
          <a:bodyPr wrap="square" lIns="0" tIns="0" rIns="0" bIns="0">
            <a:spAutoFit/>
          </a:bodyPr>
          <a:lstStyle>
            <a:lvl1pPr marL="25400" eaLnBrk="1" fontAlgn="auto" hangingPunct="1">
              <a:spcBef>
                <a:spcPts val="15"/>
              </a:spcBef>
              <a:spcAft>
                <a:spcPts val="0"/>
              </a:spcAft>
              <a:defRPr sz="1050" b="1" i="0" spc="5" dirty="0">
                <a:solidFill>
                  <a:schemeClr val="tx1"/>
                </a:solidFill>
                <a:latin typeface="Arial"/>
                <a:cs typeface="Arial"/>
              </a:defRPr>
            </a:lvl1pPr>
          </a:lstStyle>
          <a:p>
            <a:pPr>
              <a:defRPr/>
            </a:pPr>
            <a:fld id="{0E49DD09-CC96-7D49-B0F8-D6AD98119069}" type="slidenum">
              <a:rPr/>
              <a:pPr>
                <a:defRPr/>
              </a:pPr>
              <a:t>‹#›</a:t>
            </a:fld>
            <a:endParaRPr dirty="0"/>
          </a:p>
        </p:txBody>
      </p:sp>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Lst>
  <p:hf hdr="0" ftr="0" dt="0"/>
  <p:txStyles>
    <p:titleStyle>
      <a:lvl1pPr algn="ctr" rtl="0" eaLnBrk="0" fontAlgn="base" hangingPunct="0">
        <a:spcBef>
          <a:spcPct val="0"/>
        </a:spcBef>
        <a:spcAft>
          <a:spcPct val="0"/>
        </a:spcAft>
        <a:defRPr>
          <a:solidFill>
            <a:schemeClr val="tx2"/>
          </a:solidFill>
          <a:latin typeface="+mj-lt"/>
          <a:ea typeface="+mj-ea"/>
          <a:cs typeface="+mj-cs"/>
        </a:defRPr>
      </a:lvl1pPr>
      <a:lvl2pPr algn="ctr" rtl="0" eaLnBrk="0" fontAlgn="base" hangingPunct="0">
        <a:spcBef>
          <a:spcPct val="0"/>
        </a:spcBef>
        <a:spcAft>
          <a:spcPct val="0"/>
        </a:spcAft>
        <a:defRPr>
          <a:solidFill>
            <a:schemeClr val="tx2"/>
          </a:solidFill>
          <a:latin typeface="Calibri" panose="020F0502020204030204" pitchFamily="34" charset="0"/>
        </a:defRPr>
      </a:lvl2pPr>
      <a:lvl3pPr algn="ctr" rtl="0" eaLnBrk="0" fontAlgn="base" hangingPunct="0">
        <a:spcBef>
          <a:spcPct val="0"/>
        </a:spcBef>
        <a:spcAft>
          <a:spcPct val="0"/>
        </a:spcAft>
        <a:defRPr>
          <a:solidFill>
            <a:schemeClr val="tx2"/>
          </a:solidFill>
          <a:latin typeface="Calibri" panose="020F0502020204030204" pitchFamily="34" charset="0"/>
        </a:defRPr>
      </a:lvl3pPr>
      <a:lvl4pPr algn="ctr" rtl="0" eaLnBrk="0" fontAlgn="base" hangingPunct="0">
        <a:spcBef>
          <a:spcPct val="0"/>
        </a:spcBef>
        <a:spcAft>
          <a:spcPct val="0"/>
        </a:spcAft>
        <a:defRPr>
          <a:solidFill>
            <a:schemeClr val="tx2"/>
          </a:solidFill>
          <a:latin typeface="Calibri" panose="020F0502020204030204" pitchFamily="34" charset="0"/>
        </a:defRPr>
      </a:lvl4pPr>
      <a:lvl5pPr algn="ctr" rtl="0" eaLnBrk="0" fontAlgn="base" hangingPunct="0">
        <a:spcBef>
          <a:spcPct val="0"/>
        </a:spcBef>
        <a:spcAft>
          <a:spcPct val="0"/>
        </a:spcAft>
        <a:defRPr>
          <a:solidFill>
            <a:schemeClr val="tx2"/>
          </a:solidFill>
          <a:latin typeface="Calibri" panose="020F0502020204030204" pitchFamily="34" charset="0"/>
        </a:defRPr>
      </a:lvl5pPr>
      <a:lvl6pPr marL="457200" algn="ctr" rtl="0" eaLnBrk="0" fontAlgn="base" hangingPunct="0">
        <a:spcBef>
          <a:spcPct val="0"/>
        </a:spcBef>
        <a:spcAft>
          <a:spcPct val="0"/>
        </a:spcAft>
        <a:defRPr>
          <a:solidFill>
            <a:schemeClr val="tx2"/>
          </a:solidFill>
          <a:latin typeface="Calibri" panose="020F0502020204030204" pitchFamily="34" charset="0"/>
        </a:defRPr>
      </a:lvl6pPr>
      <a:lvl7pPr marL="914400" algn="ctr" rtl="0" eaLnBrk="0" fontAlgn="base" hangingPunct="0">
        <a:spcBef>
          <a:spcPct val="0"/>
        </a:spcBef>
        <a:spcAft>
          <a:spcPct val="0"/>
        </a:spcAft>
        <a:defRPr>
          <a:solidFill>
            <a:schemeClr val="tx2"/>
          </a:solidFill>
          <a:latin typeface="Calibri" panose="020F0502020204030204" pitchFamily="34" charset="0"/>
        </a:defRPr>
      </a:lvl7pPr>
      <a:lvl8pPr marL="1371600" algn="ctr" rtl="0" eaLnBrk="0" fontAlgn="base" hangingPunct="0">
        <a:spcBef>
          <a:spcPct val="0"/>
        </a:spcBef>
        <a:spcAft>
          <a:spcPct val="0"/>
        </a:spcAft>
        <a:defRPr>
          <a:solidFill>
            <a:schemeClr val="tx2"/>
          </a:solidFill>
          <a:latin typeface="Calibri" panose="020F0502020204030204" pitchFamily="34" charset="0"/>
        </a:defRPr>
      </a:lvl8pPr>
      <a:lvl9pPr marL="1828800" algn="ctr" rtl="0" eaLnBrk="0" fontAlgn="base" hangingPunct="0">
        <a:spcBef>
          <a:spcPct val="0"/>
        </a:spcBef>
        <a:spcAft>
          <a:spcPct val="0"/>
        </a:spcAft>
        <a:defRPr>
          <a:solidFill>
            <a:schemeClr val="tx2"/>
          </a:solidFill>
          <a:latin typeface="Calibri" panose="020F0502020204030204" pitchFamily="34" charset="0"/>
        </a:defRPr>
      </a:lvl9pPr>
    </p:titleStyle>
    <p:bodyStyle>
      <a:lvl1pPr algn="l" rtl="0" eaLnBrk="0" fontAlgn="base" hangingPunct="0">
        <a:spcBef>
          <a:spcPct val="20000"/>
        </a:spcBef>
        <a:spcAft>
          <a:spcPct val="0"/>
        </a:spcAft>
        <a:defRPr>
          <a:solidFill>
            <a:schemeClr val="tx1"/>
          </a:solidFill>
          <a:latin typeface="+mn-lt"/>
          <a:ea typeface="+mn-ea"/>
          <a:cs typeface="+mn-cs"/>
        </a:defRPr>
      </a:lvl1pPr>
      <a:lvl2pPr marL="457200" algn="l" rtl="0" eaLnBrk="0" fontAlgn="base" hangingPunct="0">
        <a:spcBef>
          <a:spcPct val="20000"/>
        </a:spcBef>
        <a:spcAft>
          <a:spcPct val="0"/>
        </a:spcAft>
        <a:defRPr>
          <a:solidFill>
            <a:schemeClr val="tx1"/>
          </a:solidFill>
          <a:latin typeface="+mn-lt"/>
          <a:ea typeface="+mn-ea"/>
          <a:cs typeface="+mn-cs"/>
        </a:defRPr>
      </a:lvl2pPr>
      <a:lvl3pPr marL="914400" algn="l" rtl="0" eaLnBrk="0" fontAlgn="base" hangingPunct="0">
        <a:spcBef>
          <a:spcPct val="20000"/>
        </a:spcBef>
        <a:spcAft>
          <a:spcPct val="0"/>
        </a:spcAft>
        <a:defRPr>
          <a:solidFill>
            <a:schemeClr val="tx1"/>
          </a:solidFill>
          <a:latin typeface="+mn-lt"/>
          <a:ea typeface="+mn-ea"/>
          <a:cs typeface="+mn-cs"/>
        </a:defRPr>
      </a:lvl3pPr>
      <a:lvl4pPr marL="1371600" algn="l" rtl="0" eaLnBrk="0" fontAlgn="base" hangingPunct="0">
        <a:spcBef>
          <a:spcPct val="20000"/>
        </a:spcBef>
        <a:spcAft>
          <a:spcPct val="0"/>
        </a:spcAft>
        <a:defRPr>
          <a:solidFill>
            <a:schemeClr val="tx1"/>
          </a:solidFill>
          <a:latin typeface="+mn-lt"/>
          <a:ea typeface="+mn-ea"/>
          <a:cs typeface="+mn-cs"/>
        </a:defRPr>
      </a:lvl4pPr>
      <a:lvl5pPr marL="1828800" algn="l" rtl="0" eaLnBrk="0" fontAlgn="base" hangingPunct="0">
        <a:spcBef>
          <a:spcPct val="20000"/>
        </a:spcBef>
        <a:spcAft>
          <a:spcPct val="0"/>
        </a:spcAft>
        <a:defRPr>
          <a:solidFill>
            <a:schemeClr val="tx1"/>
          </a:solidFill>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5.tiff"/><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image" Target="../media/image10.png"/><Relationship Id="rId7" Type="http://schemas.openxmlformats.org/officeDocument/2006/relationships/oleObject" Target="file:///Users/xliu/Box/Documents/Xu_presentations/iasi_paper_plots/iasi_paper_xu_ver2.doc&#65363;&#8293;&#32767;!OLE_LINK7" TargetMode="External"/><Relationship Id="rId2" Type="http://schemas.openxmlformats.org/officeDocument/2006/relationships/slideLayout" Target="../slideLayouts/slideLayout5.xml"/><Relationship Id="rId1" Type="http://schemas.openxmlformats.org/officeDocument/2006/relationships/vmlDrawing" Target="../drawings/vmlDrawing1.vml"/><Relationship Id="rId6" Type="http://schemas.openxmlformats.org/officeDocument/2006/relationships/image" Target="../media/image8.emf"/><Relationship Id="rId5" Type="http://schemas.openxmlformats.org/officeDocument/2006/relationships/oleObject" Target="file:///Users/xliu/Box/Documents/Xu_presentations/iasi_paper_plots/iasi_paper_xu_ver2.doc&#65363;&#8293;&#32767;!OLE_LINK6" TargetMode="Externa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image" Target="../media/image12.tiff"/><Relationship Id="rId1" Type="http://schemas.openxmlformats.org/officeDocument/2006/relationships/slideLayout" Target="../slideLayouts/slideLayout2.xml"/><Relationship Id="rId4" Type="http://schemas.openxmlformats.org/officeDocument/2006/relationships/image" Target="../media/image14.tiff"/></Relationships>
</file>

<file path=ppt/slides/_rels/slide9.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19.tiff"/><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slideLayout" Target="../slideLayouts/slideLayout2.xml"/><Relationship Id="rId4" Type="http://schemas.openxmlformats.org/officeDocument/2006/relationships/image" Target="../media/image22.emf"/></Relationships>
</file>

<file path=ppt/slides/_rels/slide13.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3.emf"/><Relationship Id="rId1" Type="http://schemas.openxmlformats.org/officeDocument/2006/relationships/slideLayout" Target="../slideLayouts/slideLayout2.xml"/><Relationship Id="rId5" Type="http://schemas.openxmlformats.org/officeDocument/2006/relationships/hyperlink" Target="https://doi.org/10.3390/rs12081291" TargetMode="External"/><Relationship Id="rId4" Type="http://schemas.openxmlformats.org/officeDocument/2006/relationships/image" Target="../media/image25.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7.tiff"/><Relationship Id="rId2" Type="http://schemas.openxmlformats.org/officeDocument/2006/relationships/image" Target="../media/image26.jpeg"/><Relationship Id="rId1" Type="http://schemas.openxmlformats.org/officeDocument/2006/relationships/slideLayout" Target="../slideLayouts/slideLayout7.xml"/><Relationship Id="rId4" Type="http://schemas.openxmlformats.org/officeDocument/2006/relationships/image" Target="../media/image28.tiff"/></Relationships>
</file>

<file path=ppt/slides/_rels/slide17.xml.rels><?xml version="1.0" encoding="UTF-8" standalone="yes"?>
<Relationships xmlns="http://schemas.openxmlformats.org/package/2006/relationships"><Relationship Id="rId8" Type="http://schemas.openxmlformats.org/officeDocument/2006/relationships/image" Target="../media/image32.tiff"/><Relationship Id="rId3" Type="http://schemas.openxmlformats.org/officeDocument/2006/relationships/image" Target="../media/image30.(null)"/><Relationship Id="rId7" Type="http://schemas.openxmlformats.org/officeDocument/2006/relationships/image" Target="NULL"/><Relationship Id="rId2" Type="http://schemas.openxmlformats.org/officeDocument/2006/relationships/image" Target="../media/image29.emf"/><Relationship Id="rId1" Type="http://schemas.openxmlformats.org/officeDocument/2006/relationships/slideLayout" Target="../slideLayouts/slideLayout2.xml"/><Relationship Id="rId6" Type="http://schemas.openxmlformats.org/officeDocument/2006/relationships/image" Target="NULL"/><Relationship Id="rId5" Type="http://schemas.openxmlformats.org/officeDocument/2006/relationships/image" Target="NULL"/><Relationship Id="rId4" Type="http://schemas.openxmlformats.org/officeDocument/2006/relationships/image" Target="../media/image31.(null)"/><Relationship Id="rId9" Type="http://schemas.openxmlformats.org/officeDocument/2006/relationships/hyperlink" Target="mailto:(Xu.Liu-1@nasa.gov"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BEF92DE3-422A-D145-93FD-56B4A7F9EDDB}"/>
              </a:ext>
            </a:extLst>
          </p:cNvPr>
          <p:cNvSpPr txBox="1">
            <a:spLocks noGrp="1"/>
          </p:cNvSpPr>
          <p:nvPr>
            <p:ph type="title"/>
          </p:nvPr>
        </p:nvSpPr>
        <p:spPr>
          <a:xfrm>
            <a:off x="1295400" y="457200"/>
            <a:ext cx="8382000" cy="861774"/>
          </a:xfrm>
        </p:spPr>
        <p:txBody>
          <a:bodyPr/>
          <a:lstStyle/>
          <a:p>
            <a:r>
              <a:rPr lang="en-US" sz="2800" dirty="0"/>
              <a:t>Climate Data Record Derived from Hyperspectral Satellite Remote Sensors</a:t>
            </a:r>
          </a:p>
        </p:txBody>
      </p:sp>
      <p:sp>
        <p:nvSpPr>
          <p:cNvPr id="3" name="object 3">
            <a:extLst>
              <a:ext uri="{FF2B5EF4-FFF2-40B4-BE49-F238E27FC236}">
                <a16:creationId xmlns:a16="http://schemas.microsoft.com/office/drawing/2014/main" id="{A03B4A2A-2170-E64B-A83B-B3FEA8E4D1AF}"/>
              </a:ext>
            </a:extLst>
          </p:cNvPr>
          <p:cNvSpPr txBox="1"/>
          <p:nvPr/>
        </p:nvSpPr>
        <p:spPr>
          <a:xfrm>
            <a:off x="1676400" y="1793722"/>
            <a:ext cx="7467600" cy="6986528"/>
          </a:xfrm>
          <a:prstGeom prst="rect">
            <a:avLst/>
          </a:prstGeom>
        </p:spPr>
        <p:txBody>
          <a:bodyPr wrap="square" lIns="0" tIns="0" rIns="0" bIns="0" anchor="t">
            <a:spAutoFit/>
          </a:bodyPr>
          <a:lstStyle/>
          <a:p>
            <a:pPr algn="ctr" eaLnBrk="1" fontAlgn="auto" hangingPunct="1">
              <a:spcBef>
                <a:spcPts val="0"/>
              </a:spcBef>
              <a:spcAft>
                <a:spcPts val="0"/>
              </a:spcAft>
              <a:defRPr/>
            </a:pPr>
            <a:endParaRPr lang="en-US" sz="1600" b="1" spc="15" dirty="0">
              <a:solidFill>
                <a:schemeClr val="accent1"/>
              </a:solidFill>
              <a:latin typeface="Arial"/>
              <a:cs typeface="Arial"/>
            </a:endParaRPr>
          </a:p>
          <a:p>
            <a:pPr algn="ctr" eaLnBrk="1" fontAlgn="auto" hangingPunct="1">
              <a:spcBef>
                <a:spcPts val="0"/>
              </a:spcBef>
              <a:spcAft>
                <a:spcPts val="0"/>
              </a:spcAft>
              <a:defRPr/>
            </a:pPr>
            <a:r>
              <a:rPr lang="en-US" sz="2400" spc="15" dirty="0">
                <a:latin typeface="Arial"/>
                <a:cs typeface="Arial"/>
              </a:rPr>
              <a:t> </a:t>
            </a:r>
            <a:r>
              <a:rPr lang="en-US" sz="2400" spc="15" dirty="0">
                <a:solidFill>
                  <a:srgbClr val="0A10CC"/>
                </a:solidFill>
                <a:latin typeface="Arial"/>
                <a:cs typeface="Arial"/>
              </a:rPr>
              <a:t>Xu</a:t>
            </a:r>
            <a:r>
              <a:rPr lang="en-US" sz="2400" spc="-100" dirty="0">
                <a:solidFill>
                  <a:srgbClr val="0A10CC"/>
                </a:solidFill>
                <a:latin typeface="Arial"/>
                <a:cs typeface="Arial"/>
              </a:rPr>
              <a:t> </a:t>
            </a:r>
            <a:r>
              <a:rPr lang="en-US" sz="2400" spc="10" dirty="0">
                <a:solidFill>
                  <a:srgbClr val="0A10CC"/>
                </a:solidFill>
                <a:latin typeface="Arial"/>
                <a:cs typeface="Arial"/>
              </a:rPr>
              <a:t>Liu</a:t>
            </a:r>
          </a:p>
          <a:p>
            <a:pPr algn="ctr" eaLnBrk="1" fontAlgn="auto" hangingPunct="1">
              <a:spcBef>
                <a:spcPts val="0"/>
              </a:spcBef>
              <a:spcAft>
                <a:spcPts val="0"/>
              </a:spcAft>
              <a:defRPr/>
            </a:pPr>
            <a:endParaRPr lang="en-US" sz="2400" spc="10" dirty="0">
              <a:solidFill>
                <a:srgbClr val="0A10CC"/>
              </a:solidFill>
              <a:latin typeface="Arial"/>
              <a:cs typeface="Arial"/>
            </a:endParaRPr>
          </a:p>
          <a:p>
            <a:pPr algn="ctr" eaLnBrk="1" fontAlgn="auto" hangingPunct="1">
              <a:spcBef>
                <a:spcPts val="0"/>
              </a:spcBef>
              <a:spcAft>
                <a:spcPts val="0"/>
              </a:spcAft>
              <a:defRPr/>
            </a:pPr>
            <a:r>
              <a:rPr lang="en-US" sz="2000" spc="10" dirty="0">
                <a:solidFill>
                  <a:srgbClr val="0A10CC"/>
                </a:solidFill>
                <a:latin typeface="Arial"/>
                <a:cs typeface="Arial"/>
              </a:rPr>
              <a:t>W. Wu, Q. Yang, X. </a:t>
            </a:r>
            <a:r>
              <a:rPr lang="en-US" sz="2000" spc="10" dirty="0" err="1">
                <a:solidFill>
                  <a:srgbClr val="0A10CC"/>
                </a:solidFill>
                <a:latin typeface="Arial"/>
                <a:cs typeface="Arial"/>
              </a:rPr>
              <a:t>Xiong</a:t>
            </a:r>
            <a:r>
              <a:rPr lang="en-US" sz="2000" spc="10">
                <a:solidFill>
                  <a:srgbClr val="0A10CC"/>
                </a:solidFill>
                <a:latin typeface="Arial"/>
                <a:cs typeface="Arial"/>
              </a:rPr>
              <a:t>, D</a:t>
            </a:r>
            <a:r>
              <a:rPr lang="en-US" sz="2000" spc="10" dirty="0">
                <a:solidFill>
                  <a:srgbClr val="0A10CC"/>
                </a:solidFill>
                <a:latin typeface="Arial"/>
                <a:cs typeface="Arial"/>
              </a:rPr>
              <a:t>. Zhou, and A. </a:t>
            </a:r>
            <a:r>
              <a:rPr lang="en-US" sz="2000" spc="10" dirty="0" err="1">
                <a:solidFill>
                  <a:srgbClr val="0A10CC"/>
                </a:solidFill>
                <a:latin typeface="Arial"/>
                <a:cs typeface="Arial"/>
              </a:rPr>
              <a:t>Larar</a:t>
            </a:r>
            <a:endParaRPr lang="en-US" sz="2000" spc="10" dirty="0">
              <a:solidFill>
                <a:srgbClr val="0A10CC"/>
              </a:solidFill>
              <a:latin typeface="Arial"/>
              <a:cs typeface="Arial"/>
            </a:endParaRPr>
          </a:p>
          <a:p>
            <a:pPr lvl="1" algn="ctr" eaLnBrk="1" fontAlgn="auto" hangingPunct="1">
              <a:spcBef>
                <a:spcPts val="0"/>
              </a:spcBef>
              <a:spcAft>
                <a:spcPts val="0"/>
              </a:spcAft>
              <a:defRPr/>
            </a:pPr>
            <a:r>
              <a:rPr lang="en-US" sz="2000" spc="10" dirty="0">
                <a:solidFill>
                  <a:srgbClr val="0A10CC"/>
                </a:solidFill>
                <a:latin typeface="Arial"/>
                <a:cs typeface="Arial"/>
              </a:rPr>
              <a:t>NASA Langley Research Center</a:t>
            </a:r>
          </a:p>
          <a:p>
            <a:pPr lvl="1" algn="ctr" eaLnBrk="1" fontAlgn="auto" hangingPunct="1">
              <a:spcBef>
                <a:spcPts val="0"/>
              </a:spcBef>
              <a:spcAft>
                <a:spcPts val="0"/>
              </a:spcAft>
              <a:defRPr/>
            </a:pPr>
            <a:endParaRPr lang="en-US" sz="2000" spc="10" dirty="0">
              <a:solidFill>
                <a:srgbClr val="0A10CC"/>
              </a:solidFill>
              <a:latin typeface="Arial"/>
              <a:cs typeface="Arial"/>
            </a:endParaRPr>
          </a:p>
          <a:p>
            <a:pPr lvl="1" algn="ctr" eaLnBrk="1" fontAlgn="auto" hangingPunct="1">
              <a:spcBef>
                <a:spcPts val="0"/>
              </a:spcBef>
              <a:spcAft>
                <a:spcPts val="0"/>
              </a:spcAft>
              <a:defRPr/>
            </a:pPr>
            <a:r>
              <a:rPr lang="en-US" sz="2000" spc="10" dirty="0">
                <a:solidFill>
                  <a:srgbClr val="0A10CC"/>
                </a:solidFill>
                <a:latin typeface="Arial"/>
                <a:cs typeface="Arial"/>
              </a:rPr>
              <a:t>With contributions from:</a:t>
            </a:r>
          </a:p>
          <a:p>
            <a:pPr lvl="1" algn="ctr" eaLnBrk="1" fontAlgn="auto" hangingPunct="1">
              <a:spcBef>
                <a:spcPts val="0"/>
              </a:spcBef>
              <a:spcAft>
                <a:spcPts val="0"/>
              </a:spcAft>
              <a:defRPr/>
            </a:pPr>
            <a:r>
              <a:rPr lang="en-US" spc="10" dirty="0">
                <a:solidFill>
                  <a:srgbClr val="0A10CC"/>
                </a:solidFill>
                <a:latin typeface="Arial"/>
                <a:cs typeface="Arial"/>
              </a:rPr>
              <a:t>H. Jang, M. Zhao, L. Lei, W. Smith, P. Yang, H. Li, S. </a:t>
            </a:r>
            <a:r>
              <a:rPr lang="en-US" spc="10" dirty="0" err="1">
                <a:solidFill>
                  <a:srgbClr val="0A10CC"/>
                </a:solidFill>
                <a:latin typeface="Arial"/>
                <a:cs typeface="Arial"/>
              </a:rPr>
              <a:t>DeSouza</a:t>
            </a:r>
            <a:r>
              <a:rPr lang="en-US" spc="10" dirty="0">
                <a:solidFill>
                  <a:srgbClr val="0A10CC"/>
                </a:solidFill>
                <a:latin typeface="Arial"/>
                <a:cs typeface="Arial"/>
              </a:rPr>
              <a:t>-Machado, S. </a:t>
            </a:r>
            <a:r>
              <a:rPr lang="en-US" spc="10" dirty="0" err="1">
                <a:solidFill>
                  <a:srgbClr val="0A10CC"/>
                </a:solidFill>
                <a:latin typeface="Arial"/>
                <a:cs typeface="Arial"/>
              </a:rPr>
              <a:t>Kizer</a:t>
            </a:r>
            <a:r>
              <a:rPr lang="en-US" spc="10" dirty="0">
                <a:solidFill>
                  <a:srgbClr val="0A10CC"/>
                </a:solidFill>
                <a:latin typeface="Arial"/>
                <a:cs typeface="Arial"/>
              </a:rPr>
              <a:t>, J. Welch, N. Nally, X. Huang, Shea, D. Goldin, C. </a:t>
            </a:r>
            <a:r>
              <a:rPr lang="en-US" spc="10" dirty="0" err="1">
                <a:solidFill>
                  <a:srgbClr val="0A10CC"/>
                </a:solidFill>
                <a:latin typeface="Arial"/>
                <a:cs typeface="Arial"/>
              </a:rPr>
              <a:t>Lukashin</a:t>
            </a:r>
            <a:r>
              <a:rPr lang="en-US" spc="10" dirty="0">
                <a:solidFill>
                  <a:srgbClr val="0A10CC"/>
                </a:solidFill>
                <a:latin typeface="Arial"/>
                <a:cs typeface="Arial"/>
              </a:rPr>
              <a:t>, J. Currey, S. Kato, F. Rose, M. Saito, X. Liu, J. </a:t>
            </a:r>
            <a:r>
              <a:rPr lang="en-US" spc="10" dirty="0" err="1">
                <a:solidFill>
                  <a:srgbClr val="0A10CC"/>
                </a:solidFill>
                <a:latin typeface="Arial"/>
                <a:cs typeface="Arial"/>
              </a:rPr>
              <a:t>Bak</a:t>
            </a:r>
            <a:r>
              <a:rPr lang="en-US" spc="10" dirty="0">
                <a:solidFill>
                  <a:srgbClr val="0A10CC"/>
                </a:solidFill>
                <a:latin typeface="Arial"/>
                <a:cs typeface="Arial"/>
              </a:rPr>
              <a:t>, R. </a:t>
            </a:r>
            <a:r>
              <a:rPr lang="en-US" spc="10" dirty="0" err="1">
                <a:solidFill>
                  <a:srgbClr val="0A10CC"/>
                </a:solidFill>
                <a:latin typeface="Arial"/>
                <a:cs typeface="Arial"/>
              </a:rPr>
              <a:t>Spurr</a:t>
            </a:r>
            <a:r>
              <a:rPr lang="en-US" spc="10" dirty="0">
                <a:solidFill>
                  <a:srgbClr val="0A10CC"/>
                </a:solidFill>
                <a:latin typeface="Arial"/>
                <a:cs typeface="Arial"/>
              </a:rPr>
              <a:t>, Q. Yue and many more</a:t>
            </a:r>
          </a:p>
          <a:p>
            <a:pPr lvl="1" algn="ctr" eaLnBrk="1" fontAlgn="auto" hangingPunct="1">
              <a:spcBef>
                <a:spcPts val="0"/>
              </a:spcBef>
              <a:spcAft>
                <a:spcPts val="0"/>
              </a:spcAft>
              <a:defRPr/>
            </a:pPr>
            <a:endParaRPr lang="en-US" sz="2200" spc="10" dirty="0">
              <a:solidFill>
                <a:srgbClr val="0A10CC"/>
              </a:solidFill>
              <a:latin typeface="Arial"/>
              <a:cs typeface="Arial"/>
            </a:endParaRPr>
          </a:p>
          <a:p>
            <a:pPr lvl="1" algn="ctr" eaLnBrk="1" fontAlgn="auto" hangingPunct="1">
              <a:spcBef>
                <a:spcPts val="0"/>
              </a:spcBef>
              <a:spcAft>
                <a:spcPts val="0"/>
              </a:spcAft>
              <a:defRPr/>
            </a:pPr>
            <a:endParaRPr lang="en-US" sz="2200" dirty="0">
              <a:solidFill>
                <a:srgbClr val="0A10CC"/>
              </a:solidFill>
              <a:latin typeface="Arial"/>
              <a:cs typeface="Arial"/>
            </a:endParaRPr>
          </a:p>
          <a:p>
            <a:pPr algn="ctr" eaLnBrk="1" fontAlgn="auto" hangingPunct="1">
              <a:spcBef>
                <a:spcPts val="0"/>
              </a:spcBef>
              <a:spcAft>
                <a:spcPts val="0"/>
              </a:spcAft>
              <a:defRPr/>
            </a:pPr>
            <a:r>
              <a:rPr lang="en-US" sz="2000" spc="10" dirty="0">
                <a:latin typeface="Arial" panose="020B0604020202020204" pitchFamily="34" charset="0"/>
                <a:cs typeface="Arial" panose="020B0604020202020204" pitchFamily="34" charset="0"/>
              </a:rPr>
              <a:t>Funding Support:</a:t>
            </a:r>
          </a:p>
          <a:p>
            <a:pPr algn="ctr">
              <a:spcBef>
                <a:spcPts val="0"/>
              </a:spcBef>
              <a:spcAft>
                <a:spcPts val="0"/>
              </a:spcAft>
              <a:defRPr/>
            </a:pPr>
            <a:r>
              <a:rPr lang="en-US" spc="10" dirty="0">
                <a:solidFill>
                  <a:srgbClr val="0A10CC"/>
                </a:solidFill>
                <a:latin typeface="Arial" panose="020B0604020202020204" pitchFamily="34" charset="0"/>
                <a:cs typeface="Arial" panose="020B0604020202020204" pitchFamily="34" charset="0"/>
              </a:rPr>
              <a:t>NASA Roses Proposals, NAST-I, NASA NPP Postdoctoral, IPO/JPSS/NOAA</a:t>
            </a:r>
            <a:endParaRPr lang="en-US" dirty="0">
              <a:solidFill>
                <a:srgbClr val="0A10CC"/>
              </a:solidFill>
              <a:latin typeface="Arial" panose="020B0604020202020204" pitchFamily="34" charset="0"/>
              <a:cs typeface="Arial" panose="020B0604020202020204" pitchFamily="34" charset="0"/>
            </a:endParaRPr>
          </a:p>
          <a:p>
            <a:pPr algn="ctr" eaLnBrk="1" fontAlgn="auto" hangingPunct="1">
              <a:spcBef>
                <a:spcPts val="0"/>
              </a:spcBef>
              <a:spcAft>
                <a:spcPts val="0"/>
              </a:spcAft>
              <a:defRPr/>
            </a:pPr>
            <a:endParaRPr lang="en-US" sz="2000" spc="10" dirty="0">
              <a:latin typeface="Arial" panose="020B0604020202020204" pitchFamily="34" charset="0"/>
              <a:cs typeface="Arial" panose="020B0604020202020204" pitchFamily="34" charset="0"/>
            </a:endParaRPr>
          </a:p>
          <a:p>
            <a:pPr algn="ctr" eaLnBrk="1" fontAlgn="auto" hangingPunct="1">
              <a:spcBef>
                <a:spcPts val="0"/>
              </a:spcBef>
              <a:spcAft>
                <a:spcPts val="0"/>
              </a:spcAft>
              <a:defRPr/>
            </a:pPr>
            <a:r>
              <a:rPr lang="en-US" sz="2000" spc="10" dirty="0">
                <a:latin typeface="Arial" panose="020B0604020202020204" pitchFamily="34" charset="0"/>
                <a:cs typeface="Arial" panose="020B0604020202020204" pitchFamily="34" charset="0"/>
              </a:rPr>
              <a:t>Acknowledgement for computer facilities:</a:t>
            </a:r>
          </a:p>
          <a:p>
            <a:pPr algn="ctr" eaLnBrk="1" fontAlgn="auto" hangingPunct="1">
              <a:spcBef>
                <a:spcPts val="0"/>
              </a:spcBef>
              <a:spcAft>
                <a:spcPts val="0"/>
              </a:spcAft>
              <a:defRPr/>
            </a:pPr>
            <a:r>
              <a:rPr lang="en-US" spc="10" dirty="0">
                <a:solidFill>
                  <a:srgbClr val="0A10CC"/>
                </a:solidFill>
                <a:latin typeface="Arial" panose="020B0604020202020204" pitchFamily="34" charset="0"/>
                <a:cs typeface="Arial" panose="020B0604020202020204" pitchFamily="34" charset="0"/>
              </a:rPr>
              <a:t>Langley K-cluster, NASA supercomputer, NASA Sounder SIPS</a:t>
            </a:r>
          </a:p>
          <a:p>
            <a:pPr lvl="1" algn="ctr" eaLnBrk="1" fontAlgn="auto" hangingPunct="1">
              <a:spcBef>
                <a:spcPts val="0"/>
              </a:spcBef>
              <a:spcAft>
                <a:spcPts val="0"/>
              </a:spcAft>
              <a:defRPr/>
            </a:pPr>
            <a:endParaRPr lang="en-US" sz="2000" dirty="0">
              <a:solidFill>
                <a:srgbClr val="0A10CC"/>
              </a:solidFill>
              <a:latin typeface="Arial"/>
              <a:cs typeface="Arial"/>
            </a:endParaRPr>
          </a:p>
          <a:p>
            <a:pPr algn="ctr" eaLnBrk="1" fontAlgn="auto" hangingPunct="1">
              <a:spcBef>
                <a:spcPts val="0"/>
              </a:spcBef>
              <a:spcAft>
                <a:spcPts val="0"/>
              </a:spcAft>
              <a:defRPr/>
            </a:pPr>
            <a:endParaRPr lang="en-US" sz="2000" spc="10" dirty="0">
              <a:solidFill>
                <a:srgbClr val="0A10CC"/>
              </a:solidFill>
              <a:latin typeface="Arial"/>
              <a:cs typeface="Arial"/>
            </a:endParaRPr>
          </a:p>
          <a:p>
            <a:pPr algn="ctr" eaLnBrk="1" fontAlgn="auto" hangingPunct="1">
              <a:spcBef>
                <a:spcPts val="0"/>
              </a:spcBef>
              <a:spcAft>
                <a:spcPts val="0"/>
              </a:spcAft>
              <a:defRPr/>
            </a:pPr>
            <a:endParaRPr lang="en-US" sz="2000" spc="10" dirty="0">
              <a:solidFill>
                <a:srgbClr val="0A10CC"/>
              </a:solidFill>
              <a:latin typeface="Arial"/>
              <a:cs typeface="Arial"/>
            </a:endParaRPr>
          </a:p>
          <a:p>
            <a:pPr algn="ctr" eaLnBrk="1" fontAlgn="auto" hangingPunct="1">
              <a:spcBef>
                <a:spcPts val="0"/>
              </a:spcBef>
              <a:spcAft>
                <a:spcPts val="0"/>
              </a:spcAft>
              <a:defRPr/>
            </a:pPr>
            <a:endParaRPr lang="en-US" sz="2000" spc="10"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1C5DD757-14A9-4B4F-BFDB-EDC653469A29}"/>
              </a:ext>
            </a:extLst>
          </p:cNvPr>
          <p:cNvSpPr>
            <a:spLocks noGrp="1"/>
          </p:cNvSpPr>
          <p:nvPr>
            <p:ph type="sldNum" sz="quarter" idx="12"/>
          </p:nvPr>
        </p:nvSpPr>
        <p:spPr>
          <a:xfrm>
            <a:off x="9418638" y="7469980"/>
            <a:ext cx="258762" cy="161583"/>
          </a:xfrm>
        </p:spPr>
        <p:txBody>
          <a:bodyPr/>
          <a:lstStyle/>
          <a:p>
            <a:pPr>
              <a:defRPr/>
            </a:pPr>
            <a:endParaRPr lang="en-US" dirty="0"/>
          </a:p>
        </p:txBody>
      </p:sp>
    </p:spTree>
    <p:extLst>
      <p:ext uri="{BB962C8B-B14F-4D97-AF65-F5344CB8AC3E}">
        <p14:creationId xmlns:p14="http://schemas.microsoft.com/office/powerpoint/2010/main" val="42060324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0C4F6-6AC0-744F-8DF9-2CD81C4B3581}"/>
              </a:ext>
            </a:extLst>
          </p:cNvPr>
          <p:cNvSpPr>
            <a:spLocks noGrp="1"/>
          </p:cNvSpPr>
          <p:nvPr>
            <p:ph type="title"/>
          </p:nvPr>
        </p:nvSpPr>
        <p:spPr>
          <a:xfrm>
            <a:off x="1524000" y="283581"/>
            <a:ext cx="7588250" cy="430887"/>
          </a:xfrm>
        </p:spPr>
        <p:txBody>
          <a:bodyPr/>
          <a:lstStyle/>
          <a:p>
            <a:r>
              <a:rPr lang="en-US" sz="2800" dirty="0"/>
              <a:t>Outline of the Presentation</a:t>
            </a:r>
          </a:p>
        </p:txBody>
      </p:sp>
      <p:sp>
        <p:nvSpPr>
          <p:cNvPr id="3" name="Text Placeholder 2">
            <a:extLst>
              <a:ext uri="{FF2B5EF4-FFF2-40B4-BE49-F238E27FC236}">
                <a16:creationId xmlns:a16="http://schemas.microsoft.com/office/drawing/2014/main" id="{A1DFD22B-31DD-C746-96D6-A4C2C9235013}"/>
              </a:ext>
            </a:extLst>
          </p:cNvPr>
          <p:cNvSpPr>
            <a:spLocks noGrp="1"/>
          </p:cNvSpPr>
          <p:nvPr>
            <p:ph type="body" idx="1"/>
          </p:nvPr>
        </p:nvSpPr>
        <p:spPr>
          <a:xfrm>
            <a:off x="639763" y="1536700"/>
            <a:ext cx="8778875" cy="3139321"/>
          </a:xfrm>
        </p:spPr>
        <p:txBody>
          <a:bodyPr/>
          <a:lstStyle/>
          <a:p>
            <a:pPr marL="342900" indent="-342900">
              <a:buFont typeface="Arial" panose="020B0604020202020204" pitchFamily="34" charset="0"/>
              <a:buChar char="•"/>
            </a:pPr>
            <a:r>
              <a:rPr lang="en-US" sz="2000" dirty="0"/>
              <a:t>Introduction: Challenges facing hyperspectral IR sounding and ways to deal with them</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New L2 products: Single Field-of-view Sounder Atmospheric Product (</a:t>
            </a:r>
            <a:r>
              <a:rPr lang="en-US" sz="2000" dirty="0" err="1"/>
              <a:t>SiFSAP</a:t>
            </a:r>
            <a:r>
              <a:rPr lang="en-US" sz="2000" dirty="0"/>
              <a:t>)</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New L3 products: Climate Fingerprinting Sounder Product (</a:t>
            </a:r>
            <a:r>
              <a:rPr lang="en-US" sz="2000" dirty="0" err="1"/>
              <a:t>ClimFiSP</a:t>
            </a:r>
            <a:r>
              <a:rPr lang="en-US" sz="2000" dirty="0"/>
              <a:t>)</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Conclusion and ways forward</a:t>
            </a:r>
          </a:p>
        </p:txBody>
      </p:sp>
      <p:sp>
        <p:nvSpPr>
          <p:cNvPr id="4" name="Slide Number Placeholder 3">
            <a:extLst>
              <a:ext uri="{FF2B5EF4-FFF2-40B4-BE49-F238E27FC236}">
                <a16:creationId xmlns:a16="http://schemas.microsoft.com/office/drawing/2014/main" id="{D322824F-3B2D-604B-9096-FBE1375A86C0}"/>
              </a:ext>
            </a:extLst>
          </p:cNvPr>
          <p:cNvSpPr>
            <a:spLocks noGrp="1"/>
          </p:cNvSpPr>
          <p:nvPr>
            <p:ph type="sldNum" sz="quarter" idx="12"/>
          </p:nvPr>
        </p:nvSpPr>
        <p:spPr/>
        <p:txBody>
          <a:bodyPr/>
          <a:lstStyle/>
          <a:p>
            <a:pPr>
              <a:defRPr/>
            </a:pPr>
            <a:fld id="{3B3B6F7F-135A-D148-9F7E-05910C70CF6F}" type="slidenum">
              <a:rPr lang="en-US" smtClean="0"/>
              <a:pPr>
                <a:defRPr/>
              </a:pPr>
              <a:t>1</a:t>
            </a:fld>
            <a:endParaRPr lang="en-US"/>
          </a:p>
        </p:txBody>
      </p:sp>
    </p:spTree>
    <p:extLst>
      <p:ext uri="{BB962C8B-B14F-4D97-AF65-F5344CB8AC3E}">
        <p14:creationId xmlns:p14="http://schemas.microsoft.com/office/powerpoint/2010/main" val="30564699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38">
            <a:extLst>
              <a:ext uri="{FF2B5EF4-FFF2-40B4-BE49-F238E27FC236}">
                <a16:creationId xmlns:a16="http://schemas.microsoft.com/office/drawing/2014/main" id="{8404B4C9-923C-AB4F-B202-EFE78E801AF4}"/>
              </a:ext>
            </a:extLst>
          </p:cNvPr>
          <p:cNvSpPr>
            <a:spLocks noGrp="1" noChangeArrowheads="1"/>
          </p:cNvSpPr>
          <p:nvPr>
            <p:ph type="title"/>
          </p:nvPr>
        </p:nvSpPr>
        <p:spPr>
          <a:xfrm>
            <a:off x="1371600" y="344125"/>
            <a:ext cx="7924800" cy="861774"/>
          </a:xfrm>
        </p:spPr>
        <p:txBody>
          <a:bodyPr/>
          <a:lstStyle/>
          <a:p>
            <a:r>
              <a:rPr lang="en-US" sz="2800" b="1" dirty="0">
                <a:solidFill>
                  <a:schemeClr val="tx1"/>
                </a:solidFill>
                <a:latin typeface="Arial" panose="020B0604020202020204" pitchFamily="34" charset="0"/>
                <a:cs typeface="Arial" panose="020B0604020202020204" pitchFamily="34" charset="0"/>
              </a:rPr>
              <a:t>There are two key challenges in exploring information content of hyperspectral sounders</a:t>
            </a:r>
            <a:endParaRPr lang="en-US" altLang="en-US" sz="2800" b="1" dirty="0">
              <a:solidFill>
                <a:schemeClr val="tx1"/>
              </a:solidFill>
              <a:ea typeface="ＭＳ Ｐゴシック" panose="020B0600070205080204" pitchFamily="34" charset="-128"/>
            </a:endParaRPr>
          </a:p>
        </p:txBody>
      </p:sp>
      <p:sp>
        <p:nvSpPr>
          <p:cNvPr id="2" name="Slide Number Placeholder 1">
            <a:extLst>
              <a:ext uri="{FF2B5EF4-FFF2-40B4-BE49-F238E27FC236}">
                <a16:creationId xmlns:a16="http://schemas.microsoft.com/office/drawing/2014/main" id="{CA94A03C-5014-9F46-B09A-26197851E113}"/>
              </a:ext>
            </a:extLst>
          </p:cNvPr>
          <p:cNvSpPr>
            <a:spLocks noGrp="1"/>
          </p:cNvSpPr>
          <p:nvPr>
            <p:ph type="sldNum" sz="quarter" idx="11"/>
          </p:nvPr>
        </p:nvSpPr>
        <p:spPr/>
        <p:txBody>
          <a:bodyPr/>
          <a:lstStyle/>
          <a:p>
            <a:pPr>
              <a:defRPr/>
            </a:pPr>
            <a:fld id="{C0323B13-45C1-924E-98FA-C0AB5B7127B1}" type="slidenum">
              <a:rPr lang="en-US" altLang="en-US" smtClean="0"/>
              <a:pPr>
                <a:defRPr/>
              </a:pPr>
              <a:t>2</a:t>
            </a:fld>
            <a:br>
              <a:rPr lang="en-US" altLang="en-US"/>
            </a:br>
            <a:endParaRPr lang="en-US" altLang="en-US"/>
          </a:p>
        </p:txBody>
      </p:sp>
      <p:sp>
        <p:nvSpPr>
          <p:cNvPr id="3" name="TextBox 2">
            <a:extLst>
              <a:ext uri="{FF2B5EF4-FFF2-40B4-BE49-F238E27FC236}">
                <a16:creationId xmlns:a16="http://schemas.microsoft.com/office/drawing/2014/main" id="{170C7D01-ADFC-E041-9732-934B5C7B50D0}"/>
              </a:ext>
            </a:extLst>
          </p:cNvPr>
          <p:cNvSpPr txBox="1"/>
          <p:nvPr/>
        </p:nvSpPr>
        <p:spPr>
          <a:xfrm>
            <a:off x="381000" y="1180622"/>
            <a:ext cx="9448800" cy="5296378"/>
          </a:xfrm>
          <a:prstGeom prst="rect">
            <a:avLst/>
          </a:prstGeom>
          <a:noFill/>
        </p:spPr>
        <p:txBody>
          <a:bodyPr wrap="square" rtlCol="0">
            <a:spAutoFit/>
          </a:bodyPr>
          <a:lstStyle/>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20 years of AIRS (and later </a:t>
            </a:r>
            <a:r>
              <a:rPr lang="en-US" dirty="0" err="1"/>
              <a:t>CrIS</a:t>
            </a:r>
            <a:r>
              <a:rPr lang="en-US" dirty="0"/>
              <a:t> and IASI) hyperspectral sounders </a:t>
            </a:r>
          </a:p>
          <a:p>
            <a:pPr marL="742950" lvl="1" indent="-285750">
              <a:buFont typeface="Wingdings" pitchFamily="2" charset="2"/>
              <a:buChar char="Ø"/>
            </a:pPr>
            <a:r>
              <a:rPr lang="en-US" sz="1600" dirty="0"/>
              <a:t>Have provided unprecedented data for atmospheric weather, dynamics, and climate studies</a:t>
            </a:r>
          </a:p>
          <a:p>
            <a:pPr marL="742950" lvl="1" indent="-285750">
              <a:buFont typeface="Wingdings" pitchFamily="2" charset="2"/>
              <a:buChar char="Ø"/>
            </a:pPr>
            <a:r>
              <a:rPr lang="en-US" sz="1600" dirty="0"/>
              <a:t>There still more information that we can gain from these data</a:t>
            </a:r>
          </a:p>
          <a:p>
            <a:pPr marL="285750" indent="-285750">
              <a:buFont typeface="Arial" panose="020B0604020202020204" pitchFamily="34" charset="0"/>
              <a:buChar char="•"/>
            </a:pPr>
            <a:r>
              <a:rPr lang="en-US" dirty="0"/>
              <a:t>Challenge No. 1: computation speed of Radiative Transfer Model (RTM)</a:t>
            </a:r>
          </a:p>
          <a:p>
            <a:pPr marL="742950" lvl="1" indent="-285750">
              <a:buFont typeface="Wingdings" pitchFamily="2" charset="2"/>
              <a:buChar char="Ø"/>
            </a:pPr>
            <a:r>
              <a:rPr lang="en-US" sz="1600" dirty="0"/>
              <a:t>Line-by-line: millions of monochromatic radiative transfer (RT) calculations</a:t>
            </a:r>
          </a:p>
          <a:p>
            <a:pPr marL="742950" lvl="1" indent="-285750">
              <a:buFont typeface="Wingdings" pitchFamily="2" charset="2"/>
              <a:buChar char="Ø"/>
            </a:pPr>
            <a:r>
              <a:rPr lang="en-US" sz="1600" dirty="0"/>
              <a:t>Channel-based RTMs: thousands of polychromatic RT calculations</a:t>
            </a:r>
          </a:p>
          <a:p>
            <a:pPr marL="742950" lvl="1" indent="-285750">
              <a:buFont typeface="Wingdings" pitchFamily="2" charset="2"/>
              <a:buChar char="Ø"/>
            </a:pPr>
            <a:r>
              <a:rPr lang="en-US" sz="1600" dirty="0"/>
              <a:t>Principal Component (PC)-based RTMs: hundreds of monochromatic RT calculations</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Challenge No. 2:  need effective methods to deal with clouds</a:t>
            </a:r>
          </a:p>
          <a:p>
            <a:pPr marL="742950" lvl="1" indent="-285750">
              <a:buFont typeface="Wingdings" pitchFamily="2" charset="2"/>
              <a:buChar char="Ø"/>
            </a:pPr>
            <a:r>
              <a:rPr lang="en-US" sz="1600" dirty="0">
                <a:latin typeface="Arial" panose="020B0604020202020204" pitchFamily="34" charset="0"/>
                <a:cs typeface="Arial" panose="020B0604020202020204" pitchFamily="34" charset="0"/>
              </a:rPr>
              <a:t>90% of sounder FOVs contain clouds – need accurate and fast cloudy RTMs</a:t>
            </a:r>
          </a:p>
          <a:p>
            <a:pPr marL="742950" lvl="1" indent="-285750">
              <a:buFont typeface="Wingdings" pitchFamily="2" charset="2"/>
              <a:buChar char="Ø"/>
            </a:pPr>
            <a:r>
              <a:rPr lang="en-US" sz="1600" dirty="0">
                <a:latin typeface="Arial" panose="020B0604020202020204" pitchFamily="34" charset="0"/>
                <a:cs typeface="Arial" panose="020B0604020202020204" pitchFamily="34" charset="0"/>
              </a:rPr>
              <a:t>Current NASA &amp; NOAA operational L2 algorithms used cloud-clearing (CC) to remove clouds</a:t>
            </a:r>
          </a:p>
          <a:p>
            <a:pPr marL="742950" lvl="1" indent="-285750">
              <a:spcBef>
                <a:spcPts val="0"/>
              </a:spcBef>
              <a:buFont typeface="Wingdings" pitchFamily="2" charset="2"/>
              <a:buChar char="Ø"/>
            </a:pPr>
            <a:r>
              <a:rPr lang="en-US" sz="1600" dirty="0">
                <a:latin typeface="Arial" panose="020B0604020202020204" pitchFamily="34" charset="0"/>
                <a:cs typeface="Arial" panose="020B0604020202020204" pitchFamily="34" charset="0"/>
              </a:rPr>
              <a:t>Only 5-20% of channels due to RTMs speed and cloud RT accuracy limitations</a:t>
            </a:r>
          </a:p>
          <a:p>
            <a:pPr marL="742950" lvl="1" indent="-285750">
              <a:spcBef>
                <a:spcPts val="0"/>
              </a:spcBef>
              <a:buFont typeface="Wingdings" pitchFamily="2" charset="2"/>
              <a:buChar char="Ø"/>
            </a:pPr>
            <a:r>
              <a:rPr lang="en-US" sz="1600" dirty="0">
                <a:latin typeface="Arial" panose="020B0604020202020204" pitchFamily="34" charset="0"/>
                <a:cs typeface="Arial" panose="020B0604020202020204" pitchFamily="34" charset="0"/>
              </a:rPr>
              <a:t>Fitting CC-radiances does not satisfy radiometric closure requirement for physical retrievals</a:t>
            </a:r>
          </a:p>
          <a:p>
            <a:pPr marL="285750" indent="-285750">
              <a:lnSpc>
                <a:spcPct val="150000"/>
              </a:lnSpc>
              <a:buFont typeface="Arial" panose="020B0604020202020204" pitchFamily="34" charset="0"/>
              <a:buChar char="•"/>
            </a:pPr>
            <a:r>
              <a:rPr lang="en-US" dirty="0">
                <a:latin typeface="Arial" panose="020B0604020202020204" pitchFamily="34" charset="0"/>
                <a:cs typeface="Arial" panose="020B0604020202020204" pitchFamily="34" charset="0"/>
              </a:rPr>
              <a:t>Principal Component-based RTM (PCRTM) addresses these challenges</a:t>
            </a:r>
          </a:p>
          <a:p>
            <a:pPr marL="742950" lvl="1" indent="-285750">
              <a:buFont typeface="Wingdings" pitchFamily="2" charset="2"/>
              <a:buChar char="Ø"/>
            </a:pPr>
            <a:r>
              <a:rPr lang="en-US" sz="1600" dirty="0">
                <a:latin typeface="Arial" panose="020B0604020202020204" pitchFamily="34" charset="0"/>
                <a:cs typeface="Arial" panose="020B0604020202020204" pitchFamily="34" charset="0"/>
              </a:rPr>
              <a:t>Fit cloudy radiance directly </a:t>
            </a:r>
          </a:p>
          <a:p>
            <a:pPr marL="1200150" lvl="2" indent="-285750">
              <a:buFont typeface="Courier New" panose="02070309020205020404" pitchFamily="49" charset="0"/>
              <a:buChar char="o"/>
            </a:pPr>
            <a:r>
              <a:rPr lang="en-US" sz="1400" dirty="0">
                <a:latin typeface="Arial" panose="020B0604020202020204" pitchFamily="34" charset="0"/>
                <a:cs typeface="Arial" panose="020B0604020202020204" pitchFamily="34" charset="0"/>
              </a:rPr>
              <a:t>Avoids scene homogeneity assumption needed by cloud clearing algorithm</a:t>
            </a:r>
          </a:p>
          <a:p>
            <a:pPr marL="1200150" lvl="2" indent="-285750">
              <a:buFont typeface="Courier New" panose="02070309020205020404" pitchFamily="49" charset="0"/>
              <a:buChar char="o"/>
            </a:pPr>
            <a:r>
              <a:rPr lang="en-US" sz="1400" dirty="0">
                <a:latin typeface="Arial" panose="020B0604020202020204" pitchFamily="34" charset="0"/>
                <a:cs typeface="Arial" panose="020B0604020202020204" pitchFamily="34" charset="0"/>
              </a:rPr>
              <a:t>Provides higher spatial resolution and more retrieval products</a:t>
            </a:r>
          </a:p>
          <a:p>
            <a:pPr marL="1200150" lvl="2" indent="-285750">
              <a:buFont typeface="Courier New" panose="02070309020205020404" pitchFamily="49" charset="0"/>
              <a:buChar char="o"/>
            </a:pPr>
            <a:r>
              <a:rPr lang="en-US" sz="1400" dirty="0">
                <a:latin typeface="Arial" panose="020B0604020202020204" pitchFamily="34" charset="0"/>
                <a:cs typeface="Arial" panose="020B0604020202020204" pitchFamily="34" charset="0"/>
              </a:rPr>
              <a:t>Provide radiometric closure needed for climate products</a:t>
            </a:r>
            <a:endParaRPr lang="en-US" dirty="0"/>
          </a:p>
          <a:p>
            <a:pPr marL="742950" lvl="1" indent="-285750">
              <a:buFont typeface="Wingdings" pitchFamily="2" charset="2"/>
              <a:buChar char="Ø"/>
            </a:pPr>
            <a:r>
              <a:rPr lang="en-US" sz="1600" dirty="0">
                <a:latin typeface="Arial" panose="020B0604020202020204" pitchFamily="34" charset="0"/>
                <a:cs typeface="Arial" panose="020B0604020202020204" pitchFamily="34" charset="0"/>
              </a:rPr>
              <a:t>Include all spectral channels due to faster speed</a:t>
            </a:r>
          </a:p>
          <a:p>
            <a:pPr marL="1200150" lvl="2" indent="-285750">
              <a:buFont typeface="Courier New" panose="02070309020205020404" pitchFamily="49" charset="0"/>
              <a:buChar char="o"/>
            </a:pPr>
            <a:r>
              <a:rPr lang="en-US" sz="1400" dirty="0">
                <a:latin typeface="Arial" panose="020B0604020202020204" pitchFamily="34" charset="0"/>
                <a:cs typeface="Arial" panose="020B0604020202020204" pitchFamily="34" charset="0"/>
              </a:rPr>
              <a:t>All geophysical parameters retrieved simultaneously including cloud parameters</a:t>
            </a:r>
          </a:p>
        </p:txBody>
      </p:sp>
    </p:spTree>
    <p:extLst>
      <p:ext uri="{BB962C8B-B14F-4D97-AF65-F5344CB8AC3E}">
        <p14:creationId xmlns:p14="http://schemas.microsoft.com/office/powerpoint/2010/main" val="2695895396"/>
      </p:ext>
    </p:extLst>
  </p:cSld>
  <p:clrMapOvr>
    <a:masterClrMapping/>
  </p:clrMapOvr>
  <p:transition spd="med">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Number Placeholder 4">
            <a:extLst>
              <a:ext uri="{FF2B5EF4-FFF2-40B4-BE49-F238E27FC236}">
                <a16:creationId xmlns:a16="http://schemas.microsoft.com/office/drawing/2014/main" id="{286B3B9A-C97C-3A4E-9B2D-DF2D1C2BFBB2}"/>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kumimoji="1" sz="1200" b="1">
                <a:solidFill>
                  <a:schemeClr val="tx1"/>
                </a:solidFill>
                <a:latin typeface="Arial" panose="020B0604020202020204" pitchFamily="34" charset="0"/>
                <a:ea typeface="ＭＳ Ｐゴシック" panose="020B0600070205080204" pitchFamily="34" charset="-128"/>
              </a:defRPr>
            </a:lvl1pPr>
            <a:lvl2pPr marL="37931725" indent="-37474525" algn="ctr">
              <a:defRPr kumimoji="1" sz="1200" b="1">
                <a:solidFill>
                  <a:schemeClr val="tx1"/>
                </a:solidFill>
                <a:latin typeface="Arial" panose="020B0604020202020204" pitchFamily="34" charset="0"/>
                <a:ea typeface="ＭＳ Ｐゴシック" panose="020B0600070205080204" pitchFamily="34" charset="-128"/>
              </a:defRPr>
            </a:lvl2pPr>
            <a:lvl3pPr marL="1143000" indent="-228600" algn="ctr">
              <a:defRPr kumimoji="1" sz="1200" b="1">
                <a:solidFill>
                  <a:schemeClr val="tx1"/>
                </a:solidFill>
                <a:latin typeface="Arial" panose="020B0604020202020204" pitchFamily="34" charset="0"/>
                <a:ea typeface="ＭＳ Ｐゴシック" panose="020B0600070205080204" pitchFamily="34" charset="-128"/>
              </a:defRPr>
            </a:lvl3pPr>
            <a:lvl4pPr marL="1600200" indent="-228600" algn="ctr">
              <a:defRPr kumimoji="1" sz="1200" b="1">
                <a:solidFill>
                  <a:schemeClr val="tx1"/>
                </a:solidFill>
                <a:latin typeface="Arial" panose="020B0604020202020204" pitchFamily="34" charset="0"/>
                <a:ea typeface="ＭＳ Ｐゴシック" panose="020B0600070205080204" pitchFamily="34" charset="-128"/>
              </a:defRPr>
            </a:lvl4pPr>
            <a:lvl5pPr marL="2057400" indent="-228600" algn="ctr">
              <a:defRPr kumimoji="1" sz="1200"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kumimoji="1" sz="1200"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kumimoji="1" sz="1200"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kumimoji="1" sz="1200"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kumimoji="1" sz="1200" b="1">
                <a:solidFill>
                  <a:schemeClr val="tx1"/>
                </a:solidFill>
                <a:latin typeface="Arial" panose="020B0604020202020204" pitchFamily="34" charset="0"/>
                <a:ea typeface="ＭＳ Ｐゴシック" panose="020B0600070205080204" pitchFamily="34" charset="-128"/>
              </a:defRPr>
            </a:lvl9pPr>
          </a:lstStyle>
          <a:p>
            <a:pPr algn="r"/>
            <a:fld id="{174C33AE-2281-4C43-8952-126BC8B8FCD3}" type="slidenum">
              <a:rPr kumimoji="0" lang="en-US" altLang="en-US" sz="1100"/>
              <a:pPr algn="r"/>
              <a:t>3</a:t>
            </a:fld>
            <a:br>
              <a:rPr kumimoji="0" lang="en-US" altLang="en-US" sz="1100"/>
            </a:br>
            <a:endParaRPr kumimoji="0" lang="en-US" altLang="en-US" sz="1100"/>
          </a:p>
        </p:txBody>
      </p:sp>
      <p:sp>
        <p:nvSpPr>
          <p:cNvPr id="52226" name="Rectangle 2">
            <a:extLst>
              <a:ext uri="{FF2B5EF4-FFF2-40B4-BE49-F238E27FC236}">
                <a16:creationId xmlns:a16="http://schemas.microsoft.com/office/drawing/2014/main" id="{2C7D29A7-8A90-CA44-8C2D-0D02084A1484}"/>
              </a:ext>
            </a:extLst>
          </p:cNvPr>
          <p:cNvSpPr>
            <a:spLocks noGrp="1" noChangeArrowheads="1"/>
          </p:cNvSpPr>
          <p:nvPr>
            <p:ph type="title"/>
          </p:nvPr>
        </p:nvSpPr>
        <p:spPr>
          <a:xfrm>
            <a:off x="1447800" y="120368"/>
            <a:ext cx="7680325" cy="694984"/>
          </a:xfrm>
        </p:spPr>
        <p:txBody>
          <a:bodyPr/>
          <a:lstStyle/>
          <a:p>
            <a:r>
              <a:rPr lang="en-US" altLang="en-US" sz="2800" dirty="0">
                <a:ea typeface="ＭＳ Ｐゴシック" panose="020B0600070205080204" pitchFamily="34" charset="-128"/>
              </a:rPr>
              <a:t>IR sounder information content demonstration using PCRTM</a:t>
            </a:r>
          </a:p>
        </p:txBody>
      </p:sp>
      <p:pic>
        <p:nvPicPr>
          <p:cNvPr id="52227" name="Content Placeholder 4" descr="clarreo_res.jpg">
            <a:extLst>
              <a:ext uri="{FF2B5EF4-FFF2-40B4-BE49-F238E27FC236}">
                <a16:creationId xmlns:a16="http://schemas.microsoft.com/office/drawing/2014/main" id="{2DE3EDC3-AA84-BC46-9000-2A9C2E17C763}"/>
              </a:ext>
            </a:extLst>
          </p:cNvPr>
          <p:cNvPicPr>
            <a:picLocks noChangeAspect="1"/>
          </p:cNvPicPr>
          <p:nvPr/>
        </p:nvPicPr>
        <p:blipFill>
          <a:blip r:embed="rId3">
            <a:extLst>
              <a:ext uri="{28A0092B-C50C-407E-A947-70E740481C1C}">
                <a14:useLocalDpi xmlns:a14="http://schemas.microsoft.com/office/drawing/2010/main" val="0"/>
              </a:ext>
            </a:extLst>
          </a:blip>
          <a:srcRect l="6467" t="4062" r="8623" b="5078"/>
          <a:stretch>
            <a:fillRect/>
          </a:stretch>
        </p:blipFill>
        <p:spPr bwMode="auto">
          <a:xfrm>
            <a:off x="5486400" y="2667000"/>
            <a:ext cx="4198938"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8" name="Picture 7" descr="ClarreoResolution">
            <a:extLst>
              <a:ext uri="{FF2B5EF4-FFF2-40B4-BE49-F238E27FC236}">
                <a16:creationId xmlns:a16="http://schemas.microsoft.com/office/drawing/2014/main" id="{29302304-32F2-8F4C-B3A0-7B5212E84CE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4800" t="3200" r="5600" b="6400"/>
          <a:stretch>
            <a:fillRect/>
          </a:stretch>
        </p:blipFill>
        <p:spPr bwMode="auto">
          <a:xfrm>
            <a:off x="457201" y="3048000"/>
            <a:ext cx="4724400" cy="416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9" name="Content Placeholder 3">
            <a:extLst>
              <a:ext uri="{FF2B5EF4-FFF2-40B4-BE49-F238E27FC236}">
                <a16:creationId xmlns:a16="http://schemas.microsoft.com/office/drawing/2014/main" id="{815B7EE1-8F96-B044-A3F8-A923CCA6E196}"/>
              </a:ext>
            </a:extLst>
          </p:cNvPr>
          <p:cNvSpPr>
            <a:spLocks/>
          </p:cNvSpPr>
          <p:nvPr/>
        </p:nvSpPr>
        <p:spPr bwMode="auto">
          <a:xfrm>
            <a:off x="5181600" y="1295400"/>
            <a:ext cx="48006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1858" tIns="50929" rIns="101858" bIns="50929"/>
          <a:lstStyle>
            <a:lvl1pPr marL="177800" indent="-177800" defTabSz="1019175">
              <a:spcBef>
                <a:spcPct val="20000"/>
              </a:spcBef>
              <a:buClr>
                <a:schemeClr val="tx1"/>
              </a:buClr>
              <a:buChar char="•"/>
              <a:defRPr kumimoji="1" sz="2200" b="1">
                <a:solidFill>
                  <a:schemeClr val="tx1"/>
                </a:solidFill>
                <a:latin typeface="Arial" panose="020B0604020202020204" pitchFamily="34" charset="0"/>
                <a:ea typeface="ＭＳ Ｐゴシック" panose="020B0600070205080204" pitchFamily="34" charset="-128"/>
              </a:defRPr>
            </a:lvl1pPr>
            <a:lvl2pPr marL="37931725" indent="-37474525" defTabSz="1019175">
              <a:spcBef>
                <a:spcPct val="20000"/>
              </a:spcBef>
              <a:buClr>
                <a:schemeClr val="tx1"/>
              </a:buClr>
              <a:buChar char="–"/>
              <a:defRPr kumimoji="1" sz="2000" b="1">
                <a:solidFill>
                  <a:schemeClr val="tx1"/>
                </a:solidFill>
                <a:latin typeface="Arial" panose="020B0604020202020204" pitchFamily="34" charset="0"/>
                <a:ea typeface="ＭＳ Ｐゴシック" panose="020B0600070205080204" pitchFamily="34" charset="-128"/>
              </a:defRPr>
            </a:lvl2pPr>
            <a:lvl3pPr marL="1273175" indent="-254000" defTabSz="1019175">
              <a:spcBef>
                <a:spcPct val="20000"/>
              </a:spcBef>
              <a:buClr>
                <a:schemeClr val="tx1"/>
              </a:buClr>
              <a:buChar char="•"/>
              <a:defRPr kumimoji="1" sz="2000" b="1">
                <a:solidFill>
                  <a:schemeClr val="tx1"/>
                </a:solidFill>
                <a:latin typeface="Arial" panose="020B0604020202020204" pitchFamily="34" charset="0"/>
                <a:ea typeface="ＭＳ Ｐゴシック" panose="020B0600070205080204" pitchFamily="34" charset="-128"/>
              </a:defRPr>
            </a:lvl3pPr>
            <a:lvl4pPr marL="1782763" indent="-254000" defTabSz="1019175">
              <a:spcBef>
                <a:spcPct val="20000"/>
              </a:spcBef>
              <a:buClr>
                <a:schemeClr val="tx1"/>
              </a:buClr>
              <a:buChar char="•"/>
              <a:defRPr kumimoji="1" sz="2000">
                <a:solidFill>
                  <a:schemeClr val="tx1"/>
                </a:solidFill>
                <a:latin typeface="Arial" panose="020B0604020202020204" pitchFamily="34" charset="0"/>
                <a:ea typeface="ＭＳ Ｐゴシック" panose="020B0600070205080204" pitchFamily="34" charset="-128"/>
              </a:defRPr>
            </a:lvl4pPr>
            <a:lvl5pPr marL="2292350" indent="-254000" defTabSz="1019175">
              <a:spcBef>
                <a:spcPct val="20000"/>
              </a:spcBef>
              <a:buClr>
                <a:schemeClr val="tx1"/>
              </a:buClr>
              <a:buChar char="–"/>
              <a:defRPr kumimoji="1" sz="2000">
                <a:solidFill>
                  <a:schemeClr val="tx1"/>
                </a:solidFill>
                <a:latin typeface="Arial" panose="020B0604020202020204" pitchFamily="34" charset="0"/>
                <a:ea typeface="ＭＳ Ｐゴシック" panose="020B0600070205080204" pitchFamily="34" charset="-128"/>
              </a:defRPr>
            </a:lvl5pPr>
            <a:lvl6pPr marL="2749550" indent="-254000" defTabSz="1019175" eaLnBrk="0" fontAlgn="base" hangingPunct="0">
              <a:spcBef>
                <a:spcPct val="20000"/>
              </a:spcBef>
              <a:spcAft>
                <a:spcPct val="0"/>
              </a:spcAft>
              <a:buClr>
                <a:schemeClr val="tx1"/>
              </a:buClr>
              <a:buChar char="–"/>
              <a:defRPr kumimoji="1" sz="2000">
                <a:solidFill>
                  <a:schemeClr val="tx1"/>
                </a:solidFill>
                <a:latin typeface="Arial" panose="020B0604020202020204" pitchFamily="34" charset="0"/>
                <a:ea typeface="ＭＳ Ｐゴシック" panose="020B0600070205080204" pitchFamily="34" charset="-128"/>
              </a:defRPr>
            </a:lvl6pPr>
            <a:lvl7pPr marL="3206750" indent="-254000" defTabSz="1019175" eaLnBrk="0" fontAlgn="base" hangingPunct="0">
              <a:spcBef>
                <a:spcPct val="20000"/>
              </a:spcBef>
              <a:spcAft>
                <a:spcPct val="0"/>
              </a:spcAft>
              <a:buClr>
                <a:schemeClr val="tx1"/>
              </a:buClr>
              <a:buChar char="–"/>
              <a:defRPr kumimoji="1" sz="2000">
                <a:solidFill>
                  <a:schemeClr val="tx1"/>
                </a:solidFill>
                <a:latin typeface="Arial" panose="020B0604020202020204" pitchFamily="34" charset="0"/>
                <a:ea typeface="ＭＳ Ｐゴシック" panose="020B0600070205080204" pitchFamily="34" charset="-128"/>
              </a:defRPr>
            </a:lvl7pPr>
            <a:lvl8pPr marL="3663950" indent="-254000" defTabSz="1019175" eaLnBrk="0" fontAlgn="base" hangingPunct="0">
              <a:spcBef>
                <a:spcPct val="20000"/>
              </a:spcBef>
              <a:spcAft>
                <a:spcPct val="0"/>
              </a:spcAft>
              <a:buClr>
                <a:schemeClr val="tx1"/>
              </a:buClr>
              <a:buChar char="–"/>
              <a:defRPr kumimoji="1" sz="2000">
                <a:solidFill>
                  <a:schemeClr val="tx1"/>
                </a:solidFill>
                <a:latin typeface="Arial" panose="020B0604020202020204" pitchFamily="34" charset="0"/>
                <a:ea typeface="ＭＳ Ｐゴシック" panose="020B0600070205080204" pitchFamily="34" charset="-128"/>
              </a:defRPr>
            </a:lvl8pPr>
            <a:lvl9pPr marL="4121150" indent="-254000" defTabSz="1019175" eaLnBrk="0" fontAlgn="base" hangingPunct="0">
              <a:spcBef>
                <a:spcPct val="20000"/>
              </a:spcBef>
              <a:spcAft>
                <a:spcPct val="0"/>
              </a:spcAft>
              <a:buClr>
                <a:schemeClr val="tx1"/>
              </a:buClr>
              <a:buChar char="–"/>
              <a:defRPr kumimoji="1" sz="2000">
                <a:solidFill>
                  <a:schemeClr val="tx1"/>
                </a:solidFill>
                <a:latin typeface="Arial" panose="020B0604020202020204" pitchFamily="34" charset="0"/>
                <a:ea typeface="ＭＳ Ｐゴシック" panose="020B0600070205080204" pitchFamily="34" charset="-128"/>
              </a:defRPr>
            </a:lvl9pPr>
          </a:lstStyle>
          <a:p>
            <a:r>
              <a:rPr lang="en-US" altLang="en-US" sz="1400" b="0"/>
              <a:t>0.1 cm</a:t>
            </a:r>
            <a:r>
              <a:rPr lang="en-US" altLang="en-US" sz="1400" b="0" baseline="30000"/>
              <a:t>-1</a:t>
            </a:r>
            <a:r>
              <a:rPr lang="en-US" altLang="en-US" sz="1400" b="0"/>
              <a:t>, 0.25 cm</a:t>
            </a:r>
            <a:r>
              <a:rPr lang="en-US" altLang="en-US" sz="1400" b="0" baseline="30000"/>
              <a:t>-1</a:t>
            </a:r>
            <a:r>
              <a:rPr lang="en-US" altLang="en-US" sz="1400" b="0"/>
              <a:t>, 0.5 cm</a:t>
            </a:r>
            <a:r>
              <a:rPr lang="en-US" altLang="en-US" sz="1400" b="0" baseline="30000"/>
              <a:t>-1</a:t>
            </a:r>
            <a:r>
              <a:rPr lang="en-US" altLang="en-US" sz="1400" b="0"/>
              <a:t>, 1.0 cm</a:t>
            </a:r>
            <a:r>
              <a:rPr lang="en-US" altLang="en-US" sz="1400" b="0" baseline="30000"/>
              <a:t>-1</a:t>
            </a:r>
            <a:r>
              <a:rPr lang="en-US" altLang="en-US" sz="1400" b="0"/>
              <a:t>, and 2.0 cm</a:t>
            </a:r>
            <a:r>
              <a:rPr lang="en-US" altLang="en-US" sz="1400" b="0" baseline="30000"/>
              <a:t>-1</a:t>
            </a:r>
            <a:endParaRPr lang="en-US" altLang="en-US" sz="1400" b="0"/>
          </a:p>
          <a:p>
            <a:r>
              <a:rPr lang="en-US" altLang="en-US" sz="1400" b="0"/>
              <a:t>0.1 cm</a:t>
            </a:r>
            <a:r>
              <a:rPr lang="en-US" altLang="en-US" sz="1400" b="0" baseline="30000"/>
              <a:t>-1</a:t>
            </a:r>
            <a:r>
              <a:rPr lang="en-US" altLang="en-US" sz="1400" b="0"/>
              <a:t> model can be used to generate lower spectral resolution instrument forward models</a:t>
            </a:r>
          </a:p>
          <a:p>
            <a:r>
              <a:rPr lang="en-US" altLang="en-US" sz="1400" b="0"/>
              <a:t>Reduce &gt;1 million mono RT to &lt; 1000</a:t>
            </a:r>
          </a:p>
          <a:p>
            <a:r>
              <a:rPr lang="en-US" altLang="en-US" sz="1400" b="0"/>
              <a:t>EOF and mono numbers decrease with resolution</a:t>
            </a:r>
          </a:p>
        </p:txBody>
      </p:sp>
      <p:pic>
        <p:nvPicPr>
          <p:cNvPr id="52230" name="Picture 11" descr="rsl0p5_a.tif">
            <a:extLst>
              <a:ext uri="{FF2B5EF4-FFF2-40B4-BE49-F238E27FC236}">
                <a16:creationId xmlns:a16="http://schemas.microsoft.com/office/drawing/2014/main" id="{2C4B2883-15B7-DC4E-BDF5-8C2446A3FFDF}"/>
              </a:ext>
            </a:extLst>
          </p:cNvPr>
          <p:cNvPicPr>
            <a:picLocks noChangeAspect="1"/>
          </p:cNvPicPr>
          <p:nvPr/>
        </p:nvPicPr>
        <p:blipFill rotWithShape="1">
          <a:blip r:embed="rId5">
            <a:extLst>
              <a:ext uri="{28A0092B-C50C-407E-A947-70E740481C1C}">
                <a14:useLocalDpi xmlns:a14="http://schemas.microsoft.com/office/drawing/2010/main" val="0"/>
              </a:ext>
            </a:extLst>
          </a:blip>
          <a:srcRect l="5000" t="5000" r="6101" b="31994"/>
          <a:stretch/>
        </p:blipFill>
        <p:spPr bwMode="auto">
          <a:xfrm>
            <a:off x="457200" y="1219200"/>
            <a:ext cx="4732338"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8E438555-A0A3-EA45-ABAF-05E3C31D44BB}"/>
              </a:ext>
            </a:extLst>
          </p:cNvPr>
          <p:cNvSpPr txBox="1">
            <a:spLocks noGrp="1"/>
          </p:cNvSpPr>
          <p:nvPr>
            <p:ph type="title"/>
          </p:nvPr>
        </p:nvSpPr>
        <p:spPr>
          <a:xfrm>
            <a:off x="434975" y="152253"/>
            <a:ext cx="9188450" cy="986727"/>
          </a:xfrm>
        </p:spPr>
        <p:txBody>
          <a:bodyPr tIns="123744"/>
          <a:lstStyle/>
          <a:p>
            <a:pPr marL="1482725" indent="-454025" eaLnBrk="1" hangingPunct="1"/>
            <a:r>
              <a:rPr lang="en-US" altLang="en-US" sz="2800" dirty="0">
                <a:latin typeface="Arial" panose="020B0604020202020204" pitchFamily="34" charset="0"/>
                <a:cs typeface="Arial" panose="020B0604020202020204" pitchFamily="34" charset="0"/>
              </a:rPr>
              <a:t>Demonstration of Speed and Accuracy of PCRTM for IR sounders</a:t>
            </a:r>
          </a:p>
        </p:txBody>
      </p:sp>
      <p:grpSp>
        <p:nvGrpSpPr>
          <p:cNvPr id="9" name="Group 8">
            <a:extLst>
              <a:ext uri="{FF2B5EF4-FFF2-40B4-BE49-F238E27FC236}">
                <a16:creationId xmlns:a16="http://schemas.microsoft.com/office/drawing/2014/main" id="{AE9A7C0D-D907-994F-A1AA-5EA37EA6B8B5}"/>
              </a:ext>
            </a:extLst>
          </p:cNvPr>
          <p:cNvGrpSpPr/>
          <p:nvPr/>
        </p:nvGrpSpPr>
        <p:grpSpPr>
          <a:xfrm>
            <a:off x="248591" y="1332198"/>
            <a:ext cx="9561217" cy="3030667"/>
            <a:chOff x="0" y="0"/>
            <a:chExt cx="5828479" cy="1372870"/>
          </a:xfrm>
        </p:grpSpPr>
        <p:pic>
          <p:nvPicPr>
            <p:cNvPr id="10" name="Picture 9">
              <a:extLst>
                <a:ext uri="{FF2B5EF4-FFF2-40B4-BE49-F238E27FC236}">
                  <a16:creationId xmlns:a16="http://schemas.microsoft.com/office/drawing/2014/main" id="{B58A23C9-CEA0-0843-9209-228D96F87D2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583" t="5529" r="7620" b="5517"/>
            <a:stretch/>
          </p:blipFill>
          <p:spPr bwMode="auto">
            <a:xfrm>
              <a:off x="1939460" y="0"/>
              <a:ext cx="1943100" cy="1372870"/>
            </a:xfrm>
            <a:prstGeom prst="rect">
              <a:avLst/>
            </a:prstGeom>
            <a:ln>
              <a:noFill/>
            </a:ln>
            <a:extLst>
              <a:ext uri="{53640926-AAD7-44D8-BBD7-CCE9431645EC}">
                <a14:shadowObscured xmlns:a14="http://schemas.microsoft.com/office/drawing/2010/main"/>
              </a:ext>
            </a:extLst>
          </p:spPr>
        </p:pic>
        <p:pic>
          <p:nvPicPr>
            <p:cNvPr id="11" name="Picture 10">
              <a:extLst>
                <a:ext uri="{FF2B5EF4-FFF2-40B4-BE49-F238E27FC236}">
                  <a16:creationId xmlns:a16="http://schemas.microsoft.com/office/drawing/2014/main" id="{9AA68803-C105-B343-BA1C-F2A5E98687D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631" t="5281" r="7253"/>
            <a:stretch/>
          </p:blipFill>
          <p:spPr bwMode="auto">
            <a:xfrm>
              <a:off x="3884744" y="0"/>
              <a:ext cx="1943735" cy="1367155"/>
            </a:xfrm>
            <a:prstGeom prst="rect">
              <a:avLst/>
            </a:prstGeom>
            <a:ln>
              <a:noFill/>
            </a:ln>
            <a:extLst>
              <a:ext uri="{53640926-AAD7-44D8-BBD7-CCE9431645EC}">
                <a14:shadowObscured xmlns:a14="http://schemas.microsoft.com/office/drawing/2010/main"/>
              </a:ext>
            </a:extLst>
          </p:spPr>
        </p:pic>
        <p:sp>
          <p:nvSpPr>
            <p:cNvPr id="12" name="object 4">
              <a:extLst>
                <a:ext uri="{FF2B5EF4-FFF2-40B4-BE49-F238E27FC236}">
                  <a16:creationId xmlns:a16="http://schemas.microsoft.com/office/drawing/2014/main" id="{3DBC923B-2EE5-ED4A-AA34-7D413443B2EF}"/>
                </a:ext>
              </a:extLst>
            </p:cNvPr>
            <p:cNvSpPr>
              <a:spLocks noChangeArrowheads="1"/>
            </p:cNvSpPr>
            <p:nvPr/>
          </p:nvSpPr>
          <p:spPr bwMode="auto">
            <a:xfrm>
              <a:off x="0" y="0"/>
              <a:ext cx="2002155" cy="1366520"/>
            </a:xfrm>
            <a:prstGeom prst="rect">
              <a:avLst/>
            </a:prstGeom>
            <a:blipFill dpi="0" rotWithShape="1">
              <a:blip r:embed="rId4"/>
              <a:srcRect/>
              <a:stretch>
                <a:fillRect l="-5230" t="-6868" r="-8837" b="-30"/>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oAutofit/>
            </a:bodyPr>
            <a:lstStyle/>
            <a:p>
              <a:pPr marL="0" marR="0">
                <a:spcBef>
                  <a:spcPts val="0"/>
                </a:spcBef>
                <a:spcAft>
                  <a:spcPts val="0"/>
                </a:spcAft>
              </a:pPr>
              <a:r>
                <a:rPr lang="en-US" sz="1200">
                  <a:effectLst/>
                  <a:latin typeface="Times New Roman" panose="02020603050405020304" pitchFamily="18" charset="0"/>
                  <a:ea typeface="Times New Roman" panose="02020603050405020304" pitchFamily="18" charset="0"/>
                </a:rPr>
                <a:t> </a:t>
              </a:r>
            </a:p>
          </p:txBody>
        </p:sp>
      </p:grpSp>
      <p:sp>
        <p:nvSpPr>
          <p:cNvPr id="13" name="Text Box 17">
            <a:extLst>
              <a:ext uri="{FF2B5EF4-FFF2-40B4-BE49-F238E27FC236}">
                <a16:creationId xmlns:a16="http://schemas.microsoft.com/office/drawing/2014/main" id="{4DD2BA3F-3AE0-CC4A-BC16-D8DDC2A6D2F7}"/>
              </a:ext>
            </a:extLst>
          </p:cNvPr>
          <p:cNvSpPr txBox="1"/>
          <p:nvPr/>
        </p:nvSpPr>
        <p:spPr>
          <a:xfrm>
            <a:off x="5073755" y="1477833"/>
            <a:ext cx="591548" cy="246221"/>
          </a:xfrm>
          <a:prstGeom prst="rect">
            <a:avLst/>
          </a:prstGeom>
          <a:solidFill>
            <a:prstClr val="white"/>
          </a:solidFill>
          <a:ln>
            <a:noFill/>
          </a:ln>
          <a:effectLst/>
        </p:spPr>
        <p:txBody>
          <a:bodyPr rot="0" spcFirstLastPara="0" vert="horz" wrap="square" lIns="0" tIns="0" rIns="0" bIns="0" numCol="1" spcCol="0" rtlCol="0" fromWordArt="0" anchor="t" anchorCtr="0" forceAA="0" compatLnSpc="1">
            <a:prstTxWarp prst="textNoShape">
              <a:avLst/>
            </a:prstTxWarp>
            <a:spAutoFit/>
          </a:bodyPr>
          <a:lstStyle/>
          <a:p>
            <a:pPr marL="0" marR="0" indent="0" algn="ctr">
              <a:spcBef>
                <a:spcPts val="0"/>
              </a:spcBef>
              <a:spcAft>
                <a:spcPts val="0"/>
              </a:spcAft>
            </a:pPr>
            <a:r>
              <a:rPr lang="en-US" sz="1600" dirty="0" err="1">
                <a:effectLst/>
                <a:latin typeface="Times New Roman" panose="02020603050405020304" pitchFamily="18" charset="0"/>
                <a:ea typeface="Times New Roman" panose="02020603050405020304" pitchFamily="18" charset="0"/>
              </a:rPr>
              <a:t>CrIS</a:t>
            </a:r>
            <a:endParaRPr lang="en-US" sz="1600" dirty="0">
              <a:effectLst/>
              <a:latin typeface="Times New Roman" panose="02020603050405020304" pitchFamily="18" charset="0"/>
              <a:ea typeface="Times New Roman" panose="02020603050405020304" pitchFamily="18" charset="0"/>
            </a:endParaRPr>
          </a:p>
        </p:txBody>
      </p:sp>
      <p:sp>
        <p:nvSpPr>
          <p:cNvPr id="14" name="Text Box 17">
            <a:extLst>
              <a:ext uri="{FF2B5EF4-FFF2-40B4-BE49-F238E27FC236}">
                <a16:creationId xmlns:a16="http://schemas.microsoft.com/office/drawing/2014/main" id="{AC410724-7032-F74D-8C0F-73221F97505F}"/>
              </a:ext>
            </a:extLst>
          </p:cNvPr>
          <p:cNvSpPr txBox="1"/>
          <p:nvPr/>
        </p:nvSpPr>
        <p:spPr>
          <a:xfrm>
            <a:off x="7924800" y="1477833"/>
            <a:ext cx="685890" cy="246221"/>
          </a:xfrm>
          <a:prstGeom prst="rect">
            <a:avLst/>
          </a:prstGeom>
          <a:solidFill>
            <a:prstClr val="white"/>
          </a:solidFill>
          <a:ln>
            <a:noFill/>
          </a:ln>
          <a:effectLst/>
        </p:spPr>
        <p:txBody>
          <a:bodyPr rot="0" spcFirstLastPara="0" vert="horz" wrap="square" lIns="0" tIns="0" rIns="0" bIns="0" numCol="1" spcCol="0" rtlCol="0" fromWordArt="0" anchor="t" anchorCtr="0" forceAA="0" compatLnSpc="1">
            <a:prstTxWarp prst="textNoShape">
              <a:avLst/>
            </a:prstTxWarp>
            <a:spAutoFit/>
          </a:bodyPr>
          <a:lstStyle/>
          <a:p>
            <a:pPr marL="0" marR="0" indent="0" algn="ctr">
              <a:spcBef>
                <a:spcPts val="0"/>
              </a:spcBef>
              <a:spcAft>
                <a:spcPts val="0"/>
              </a:spcAft>
            </a:pPr>
            <a:r>
              <a:rPr lang="en-US" sz="1600" dirty="0">
                <a:effectLst/>
                <a:latin typeface="Times New Roman" panose="02020603050405020304" pitchFamily="18" charset="0"/>
                <a:ea typeface="Times New Roman" panose="02020603050405020304" pitchFamily="18" charset="0"/>
              </a:rPr>
              <a:t>AIRS</a:t>
            </a:r>
          </a:p>
        </p:txBody>
      </p:sp>
      <p:sp>
        <p:nvSpPr>
          <p:cNvPr id="15" name="Text Box 17">
            <a:extLst>
              <a:ext uri="{FF2B5EF4-FFF2-40B4-BE49-F238E27FC236}">
                <a16:creationId xmlns:a16="http://schemas.microsoft.com/office/drawing/2014/main" id="{F26445B4-5B22-2B47-8FB9-BA365B7DAD5D}"/>
              </a:ext>
            </a:extLst>
          </p:cNvPr>
          <p:cNvSpPr txBox="1"/>
          <p:nvPr/>
        </p:nvSpPr>
        <p:spPr>
          <a:xfrm>
            <a:off x="1685727" y="1469366"/>
            <a:ext cx="502252" cy="246221"/>
          </a:xfrm>
          <a:prstGeom prst="rect">
            <a:avLst/>
          </a:prstGeom>
          <a:solidFill>
            <a:prstClr val="white"/>
          </a:solidFill>
          <a:ln>
            <a:noFill/>
          </a:ln>
          <a:effectLst/>
        </p:spPr>
        <p:txBody>
          <a:bodyPr rot="0" spcFirstLastPara="0" vert="horz" wrap="square" lIns="0" tIns="0" rIns="0" bIns="0" numCol="1" spcCol="0" rtlCol="0" fromWordArt="0" anchor="t" anchorCtr="0" forceAA="0" compatLnSpc="1">
            <a:prstTxWarp prst="textNoShape">
              <a:avLst/>
            </a:prstTxWarp>
            <a:spAutoFit/>
          </a:bodyPr>
          <a:lstStyle/>
          <a:p>
            <a:pPr marL="0" marR="0" indent="0" algn="ctr">
              <a:spcBef>
                <a:spcPts val="0"/>
              </a:spcBef>
              <a:spcAft>
                <a:spcPts val="0"/>
              </a:spcAft>
            </a:pPr>
            <a:r>
              <a:rPr lang="en-US" sz="1000" dirty="0">
                <a:effectLst/>
                <a:latin typeface="Times New Roman" panose="02020603050405020304" pitchFamily="18" charset="0"/>
                <a:ea typeface="Times New Roman" panose="02020603050405020304" pitchFamily="18" charset="0"/>
              </a:rPr>
              <a:t> </a:t>
            </a:r>
            <a:r>
              <a:rPr lang="en-US" sz="1600" dirty="0">
                <a:effectLst/>
                <a:latin typeface="Times New Roman" panose="02020603050405020304" pitchFamily="18" charset="0"/>
                <a:ea typeface="Times New Roman" panose="02020603050405020304" pitchFamily="18" charset="0"/>
              </a:rPr>
              <a:t>IASI</a:t>
            </a:r>
          </a:p>
        </p:txBody>
      </p:sp>
      <p:graphicFrame>
        <p:nvGraphicFramePr>
          <p:cNvPr id="4" name="Table 3">
            <a:extLst>
              <a:ext uri="{FF2B5EF4-FFF2-40B4-BE49-F238E27FC236}">
                <a16:creationId xmlns:a16="http://schemas.microsoft.com/office/drawing/2014/main" id="{00D39A4F-1AE1-D042-8DC4-25E5B52D781E}"/>
              </a:ext>
            </a:extLst>
          </p:cNvPr>
          <p:cNvGraphicFramePr>
            <a:graphicFrameLocks noGrp="1"/>
          </p:cNvGraphicFramePr>
          <p:nvPr>
            <p:extLst>
              <p:ext uri="{D42A27DB-BD31-4B8C-83A1-F6EECF244321}">
                <p14:modId xmlns:p14="http://schemas.microsoft.com/office/powerpoint/2010/main" val="3525051133"/>
              </p:ext>
            </p:extLst>
          </p:nvPr>
        </p:nvGraphicFramePr>
        <p:xfrm>
          <a:off x="1066800" y="4542065"/>
          <a:ext cx="3801871" cy="2776677"/>
        </p:xfrm>
        <a:graphic>
          <a:graphicData uri="http://schemas.openxmlformats.org/drawingml/2006/table">
            <a:tbl>
              <a:tblPr>
                <a:tableStyleId>{775DCB02-9BB8-47FD-8907-85C794F793BA}</a:tableStyleId>
              </a:tblPr>
              <a:tblGrid>
                <a:gridCol w="1863003">
                  <a:extLst>
                    <a:ext uri="{9D8B030D-6E8A-4147-A177-3AD203B41FA5}">
                      <a16:colId xmlns:a16="http://schemas.microsoft.com/office/drawing/2014/main" val="2417765232"/>
                    </a:ext>
                  </a:extLst>
                </a:gridCol>
                <a:gridCol w="873088">
                  <a:extLst>
                    <a:ext uri="{9D8B030D-6E8A-4147-A177-3AD203B41FA5}">
                      <a16:colId xmlns:a16="http://schemas.microsoft.com/office/drawing/2014/main" val="2278648147"/>
                    </a:ext>
                  </a:extLst>
                </a:gridCol>
                <a:gridCol w="1065780">
                  <a:extLst>
                    <a:ext uri="{9D8B030D-6E8A-4147-A177-3AD203B41FA5}">
                      <a16:colId xmlns:a16="http://schemas.microsoft.com/office/drawing/2014/main" val="2695338516"/>
                    </a:ext>
                  </a:extLst>
                </a:gridCol>
              </a:tblGrid>
              <a:tr h="438210">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Sensor </a:t>
                      </a:r>
                      <a:endParaRPr kumimoji="0" lang="en-US" sz="1200" b="1" i="0" u="none" strike="noStrike" cap="none" normalizeH="0" baseline="0" dirty="0">
                        <a:ln>
                          <a:noFill/>
                        </a:ln>
                        <a:solidFill>
                          <a:srgbClr val="FFFFFF"/>
                        </a:solidFill>
                        <a:effectLst/>
                        <a:latin typeface="DejaVu LGC Sans" charset="0"/>
                        <a:ea typeface="ＭＳ Ｐゴシック" charset="0"/>
                        <a:cs typeface="Times New Roman" charset="0"/>
                      </a:endParaRPr>
                    </a:p>
                  </a:txBody>
                  <a:tcPr marL="34925" marR="34925" marT="34925" marB="34925"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Channel Number</a:t>
                      </a:r>
                      <a:endParaRPr kumimoji="0" lang="en-US" sz="1200" b="1" i="0" u="none" strike="noStrike" cap="none" normalizeH="0" baseline="0" dirty="0">
                        <a:ln>
                          <a:noFill/>
                        </a:ln>
                        <a:solidFill>
                          <a:srgbClr val="FFFFFF"/>
                        </a:solidFill>
                        <a:effectLst/>
                        <a:latin typeface="DejaVu LGC Sans" charset="0"/>
                        <a:ea typeface="ＭＳ Ｐゴシック" charset="0"/>
                        <a:cs typeface="Times New Roman" charset="0"/>
                      </a:endParaRPr>
                    </a:p>
                  </a:txBody>
                  <a:tcPr marL="34925" marR="34925" marT="34925" marB="34925"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PC score (seconds) </a:t>
                      </a:r>
                      <a:endParaRPr kumimoji="0" lang="en-US" sz="1200" b="1" i="0" u="none" strike="noStrike" cap="none" normalizeH="0" baseline="0" dirty="0">
                        <a:ln>
                          <a:noFill/>
                        </a:ln>
                        <a:solidFill>
                          <a:srgbClr val="FFFFFF"/>
                        </a:solidFill>
                        <a:effectLst/>
                        <a:latin typeface="DejaVu LGC Sans" charset="0"/>
                        <a:ea typeface="ＭＳ Ｐゴシック" charset="0"/>
                        <a:cs typeface="Times New Roman" charset="0"/>
                      </a:endParaRPr>
                    </a:p>
                  </a:txBody>
                  <a:tcPr marL="34925" marR="34925" marT="34925" marB="34925" horzOverflow="overflow"/>
                </a:tc>
                <a:extLst>
                  <a:ext uri="{0D108BD9-81ED-4DB2-BD59-A6C34878D82A}">
                    <a16:rowId xmlns:a16="http://schemas.microsoft.com/office/drawing/2014/main" val="2143625475"/>
                  </a:ext>
                </a:extLst>
              </a:tr>
              <a:tr h="254238">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CLARREO, 0.1 cm</a:t>
                      </a:r>
                      <a:r>
                        <a:rPr kumimoji="0" lang="en-US" sz="1200" u="none" strike="noStrike" cap="none" normalizeH="0" baseline="30000" dirty="0">
                          <a:ln>
                            <a:noFill/>
                          </a:ln>
                          <a:effectLst/>
                        </a:rPr>
                        <a:t>-1</a:t>
                      </a:r>
                      <a:endParaRPr kumimoji="0" lang="en-US" sz="1200" b="0" i="0" u="none" strike="noStrike" cap="none" normalizeH="0" baseline="30000" dirty="0">
                        <a:ln>
                          <a:noFill/>
                        </a:ln>
                        <a:solidFill>
                          <a:srgbClr val="000000"/>
                        </a:solidFill>
                        <a:effectLst/>
                        <a:latin typeface="DejaVu LGC Sans" charset="0"/>
                        <a:ea typeface="ＭＳ Ｐゴシック" charset="0"/>
                        <a:cs typeface="Times New Roman" charset="0"/>
                      </a:endParaRPr>
                    </a:p>
                  </a:txBody>
                  <a:tcPr marL="34925" marR="34925" marT="34925" marB="34925"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19901</a:t>
                      </a:r>
                      <a:endParaRPr kumimoji="0" lang="en-US" sz="1200" b="0" i="0" u="none" strike="noStrike" cap="none" normalizeH="0" baseline="0" dirty="0">
                        <a:ln>
                          <a:noFill/>
                        </a:ln>
                        <a:solidFill>
                          <a:srgbClr val="000000"/>
                        </a:solidFill>
                        <a:effectLst/>
                        <a:latin typeface="DejaVu LGC Sans" charset="0"/>
                        <a:ea typeface="ＭＳ Ｐゴシック" charset="0"/>
                        <a:cs typeface="Times New Roman" charset="0"/>
                      </a:endParaRPr>
                    </a:p>
                  </a:txBody>
                  <a:tcPr marL="34925" marR="34925" marT="34925" marB="34925"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0.014 s</a:t>
                      </a:r>
                      <a:endParaRPr kumimoji="0" lang="en-US" sz="1200" b="0" i="0" u="none" strike="noStrike" cap="none" normalizeH="0" baseline="0" dirty="0">
                        <a:ln>
                          <a:noFill/>
                        </a:ln>
                        <a:solidFill>
                          <a:srgbClr val="000000"/>
                        </a:solidFill>
                        <a:effectLst/>
                        <a:latin typeface="DejaVu LGC Sans" charset="0"/>
                        <a:ea typeface="ＭＳ Ｐゴシック" charset="0"/>
                        <a:cs typeface="Times New Roman" charset="0"/>
                      </a:endParaRPr>
                    </a:p>
                  </a:txBody>
                  <a:tcPr marL="34925" marR="34925" marT="34925" marB="34925" horzOverflow="overflow"/>
                </a:tc>
                <a:extLst>
                  <a:ext uri="{0D108BD9-81ED-4DB2-BD59-A6C34878D82A}">
                    <a16:rowId xmlns:a16="http://schemas.microsoft.com/office/drawing/2014/main" val="1956447485"/>
                  </a:ext>
                </a:extLst>
              </a:tr>
              <a:tr h="254238">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CLARREO, 0.5 cm</a:t>
                      </a:r>
                      <a:r>
                        <a:rPr kumimoji="0" lang="en-US" sz="1200" u="none" strike="noStrike" cap="none" normalizeH="0" baseline="30000" dirty="0">
                          <a:ln>
                            <a:noFill/>
                          </a:ln>
                          <a:effectLst/>
                        </a:rPr>
                        <a:t>-1</a:t>
                      </a:r>
                      <a:endParaRPr kumimoji="0" lang="en-US" sz="1200" b="0" i="0" u="none" strike="noStrike" cap="none" normalizeH="0" baseline="0" dirty="0">
                        <a:ln>
                          <a:noFill/>
                        </a:ln>
                        <a:solidFill>
                          <a:srgbClr val="000000"/>
                        </a:solidFill>
                        <a:effectLst/>
                        <a:latin typeface="DejaVu LGC Sans" charset="0"/>
                        <a:ea typeface="ＭＳ Ｐゴシック" charset="0"/>
                        <a:cs typeface="Times New Roman" charset="0"/>
                      </a:endParaRPr>
                    </a:p>
                  </a:txBody>
                  <a:tcPr marL="34925" marR="34925" marT="34925" marB="34925"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u="none" strike="noStrike" cap="none" normalizeH="0" baseline="0">
                          <a:ln>
                            <a:noFill/>
                          </a:ln>
                          <a:effectLst/>
                        </a:rPr>
                        <a:t>5421</a:t>
                      </a:r>
                      <a:endParaRPr kumimoji="0" lang="en-US" sz="1200" b="0" i="0" u="none" strike="noStrike" cap="none" normalizeH="0" baseline="0">
                        <a:ln>
                          <a:noFill/>
                        </a:ln>
                        <a:solidFill>
                          <a:srgbClr val="000000"/>
                        </a:solidFill>
                        <a:effectLst/>
                        <a:latin typeface="DejaVu LGC Sans" charset="0"/>
                        <a:ea typeface="ＭＳ Ｐゴシック" charset="0"/>
                        <a:cs typeface="Times New Roman" charset="0"/>
                      </a:endParaRPr>
                    </a:p>
                  </a:txBody>
                  <a:tcPr marL="34925" marR="34925" marT="34925" marB="34925"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0.011 s</a:t>
                      </a:r>
                      <a:endParaRPr kumimoji="0" lang="en-US" sz="1200" b="0" i="0" u="none" strike="noStrike" cap="none" normalizeH="0" baseline="0" dirty="0">
                        <a:ln>
                          <a:noFill/>
                        </a:ln>
                        <a:solidFill>
                          <a:srgbClr val="000000"/>
                        </a:solidFill>
                        <a:effectLst/>
                        <a:latin typeface="DejaVu LGC Sans" charset="0"/>
                        <a:ea typeface="ＭＳ Ｐゴシック" charset="0"/>
                        <a:cs typeface="Times New Roman" charset="0"/>
                      </a:endParaRPr>
                    </a:p>
                  </a:txBody>
                  <a:tcPr marL="34925" marR="34925" marT="34925" marB="34925" horzOverflow="overflow"/>
                </a:tc>
                <a:extLst>
                  <a:ext uri="{0D108BD9-81ED-4DB2-BD59-A6C34878D82A}">
                    <a16:rowId xmlns:a16="http://schemas.microsoft.com/office/drawing/2014/main" val="3506770453"/>
                  </a:ext>
                </a:extLst>
              </a:tr>
              <a:tr h="254238">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u="none" strike="noStrike" cap="none" normalizeH="0" baseline="0">
                          <a:ln>
                            <a:noFill/>
                          </a:ln>
                          <a:effectLst/>
                        </a:rPr>
                        <a:t>CLARREO, 1.0 cm</a:t>
                      </a:r>
                      <a:r>
                        <a:rPr kumimoji="0" lang="en-US" sz="1200" u="none" strike="noStrike" cap="none" normalizeH="0" baseline="30000">
                          <a:ln>
                            <a:noFill/>
                          </a:ln>
                          <a:effectLst/>
                        </a:rPr>
                        <a:t>-1</a:t>
                      </a:r>
                      <a:endParaRPr kumimoji="0" lang="en-US" sz="1200" b="0" i="0" u="none" strike="noStrike" cap="none" normalizeH="0" baseline="0">
                        <a:ln>
                          <a:noFill/>
                        </a:ln>
                        <a:solidFill>
                          <a:srgbClr val="000000"/>
                        </a:solidFill>
                        <a:effectLst/>
                        <a:latin typeface="DejaVu LGC Sans" charset="0"/>
                        <a:ea typeface="ＭＳ Ｐゴシック" charset="0"/>
                        <a:cs typeface="Times New Roman" charset="0"/>
                      </a:endParaRPr>
                    </a:p>
                  </a:txBody>
                  <a:tcPr marL="34925" marR="34925" marT="34925" marB="34925"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2711</a:t>
                      </a:r>
                      <a:endParaRPr kumimoji="0" lang="en-US" sz="1200" b="0" i="0" u="none" strike="noStrike" cap="none" normalizeH="0" baseline="0" dirty="0">
                        <a:ln>
                          <a:noFill/>
                        </a:ln>
                        <a:solidFill>
                          <a:srgbClr val="000000"/>
                        </a:solidFill>
                        <a:effectLst/>
                        <a:latin typeface="DejaVu LGC Sans" charset="0"/>
                        <a:ea typeface="ＭＳ Ｐゴシック" charset="0"/>
                        <a:cs typeface="Times New Roman" charset="0"/>
                      </a:endParaRPr>
                    </a:p>
                  </a:txBody>
                  <a:tcPr marL="34925" marR="34925" marT="34925" marB="34925"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0.0096 s</a:t>
                      </a:r>
                      <a:endParaRPr kumimoji="0" lang="en-US" sz="1200" b="0" i="0" u="none" strike="noStrike" cap="none" normalizeH="0" baseline="0" dirty="0">
                        <a:ln>
                          <a:noFill/>
                        </a:ln>
                        <a:solidFill>
                          <a:srgbClr val="000000"/>
                        </a:solidFill>
                        <a:effectLst/>
                        <a:latin typeface="DejaVu LGC Sans" charset="0"/>
                        <a:ea typeface="ＭＳ Ｐゴシック" charset="0"/>
                        <a:cs typeface="Times New Roman" charset="0"/>
                      </a:endParaRPr>
                    </a:p>
                  </a:txBody>
                  <a:tcPr marL="34925" marR="34925" marT="34925" marB="34925" horzOverflow="overflow"/>
                </a:tc>
                <a:extLst>
                  <a:ext uri="{0D108BD9-81ED-4DB2-BD59-A6C34878D82A}">
                    <a16:rowId xmlns:a16="http://schemas.microsoft.com/office/drawing/2014/main" val="1931195739"/>
                  </a:ext>
                </a:extLst>
              </a:tr>
              <a:tr h="254238">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IASI, 0.25 cm</a:t>
                      </a:r>
                      <a:r>
                        <a:rPr kumimoji="0" lang="en-US" sz="1200" u="none" strike="noStrike" cap="none" normalizeH="0" baseline="30000" dirty="0">
                          <a:ln>
                            <a:noFill/>
                          </a:ln>
                          <a:effectLst/>
                        </a:rPr>
                        <a:t>-1</a:t>
                      </a:r>
                      <a:endParaRPr kumimoji="0" lang="en-US" sz="1200" b="0" i="0" u="none" strike="noStrike" cap="none" normalizeH="0" baseline="0" dirty="0">
                        <a:ln>
                          <a:noFill/>
                        </a:ln>
                        <a:solidFill>
                          <a:srgbClr val="000000"/>
                        </a:solidFill>
                        <a:effectLst/>
                        <a:latin typeface="DejaVu LGC Sans" charset="0"/>
                        <a:ea typeface="ＭＳ Ｐゴシック" charset="0"/>
                        <a:cs typeface="Times New Roman" charset="0"/>
                      </a:endParaRPr>
                    </a:p>
                  </a:txBody>
                  <a:tcPr marL="34925" marR="34925" marT="34925" marB="34925"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8461</a:t>
                      </a:r>
                      <a:endParaRPr kumimoji="0" lang="en-US" sz="1200" b="0" i="0" u="none" strike="noStrike" cap="none" normalizeH="0" baseline="0" dirty="0">
                        <a:ln>
                          <a:noFill/>
                        </a:ln>
                        <a:solidFill>
                          <a:srgbClr val="000000"/>
                        </a:solidFill>
                        <a:effectLst/>
                        <a:latin typeface="DejaVu LGC Sans" charset="0"/>
                        <a:ea typeface="ＭＳ Ｐゴシック" charset="0"/>
                        <a:cs typeface="Times New Roman" charset="0"/>
                      </a:endParaRPr>
                    </a:p>
                  </a:txBody>
                  <a:tcPr marL="34925" marR="34925" marT="34925" marB="34925"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u="none" strike="noStrike" cap="none" normalizeH="0" baseline="0">
                          <a:ln>
                            <a:noFill/>
                          </a:ln>
                          <a:effectLst/>
                        </a:rPr>
                        <a:t>0.011 s</a:t>
                      </a:r>
                      <a:endParaRPr kumimoji="0" lang="en-US" sz="1200" b="0" i="0" u="none" strike="noStrike" cap="none" normalizeH="0" baseline="0">
                        <a:ln>
                          <a:noFill/>
                        </a:ln>
                        <a:solidFill>
                          <a:srgbClr val="000000"/>
                        </a:solidFill>
                        <a:effectLst/>
                        <a:latin typeface="DejaVu LGC Sans" charset="0"/>
                        <a:ea typeface="ＭＳ Ｐゴシック" charset="0"/>
                        <a:cs typeface="Times New Roman" charset="0"/>
                      </a:endParaRPr>
                    </a:p>
                  </a:txBody>
                  <a:tcPr marL="34925" marR="34925" marT="34925" marB="34925" horzOverflow="overflow"/>
                </a:tc>
                <a:extLst>
                  <a:ext uri="{0D108BD9-81ED-4DB2-BD59-A6C34878D82A}">
                    <a16:rowId xmlns:a16="http://schemas.microsoft.com/office/drawing/2014/main" val="703296459"/>
                  </a:ext>
                </a:extLst>
              </a:tr>
              <a:tr h="254238">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u="none" strike="noStrike" cap="none" normalizeH="0" baseline="0">
                          <a:ln>
                            <a:noFill/>
                          </a:ln>
                          <a:effectLst/>
                        </a:rPr>
                        <a:t>AIRS, 0.5-2.5 cm</a:t>
                      </a:r>
                      <a:r>
                        <a:rPr kumimoji="0" lang="en-US" sz="1200" u="none" strike="noStrike" cap="none" normalizeH="0" baseline="30000">
                          <a:ln>
                            <a:noFill/>
                          </a:ln>
                          <a:effectLst/>
                        </a:rPr>
                        <a:t>-1</a:t>
                      </a:r>
                      <a:endParaRPr kumimoji="0" lang="en-US" sz="1200" b="0" i="0" u="none" strike="noStrike" cap="none" normalizeH="0" baseline="0">
                        <a:ln>
                          <a:noFill/>
                        </a:ln>
                        <a:solidFill>
                          <a:srgbClr val="000000"/>
                        </a:solidFill>
                        <a:effectLst/>
                        <a:latin typeface="DejaVu LGC Sans" charset="0"/>
                        <a:ea typeface="ＭＳ Ｐゴシック" charset="0"/>
                        <a:cs typeface="Times New Roman" charset="0"/>
                      </a:endParaRPr>
                    </a:p>
                  </a:txBody>
                  <a:tcPr marL="34925" marR="34925" marT="34925" marB="34925"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u="none" strike="noStrike" cap="none" normalizeH="0" baseline="0">
                          <a:ln>
                            <a:noFill/>
                          </a:ln>
                          <a:effectLst/>
                        </a:rPr>
                        <a:t>2378</a:t>
                      </a:r>
                      <a:endParaRPr kumimoji="0" lang="en-US" sz="1200" b="0" i="0" u="none" strike="noStrike" cap="none" normalizeH="0" baseline="0">
                        <a:ln>
                          <a:noFill/>
                        </a:ln>
                        <a:solidFill>
                          <a:srgbClr val="000000"/>
                        </a:solidFill>
                        <a:effectLst/>
                        <a:latin typeface="DejaVu LGC Sans" charset="0"/>
                        <a:ea typeface="ＭＳ Ｐゴシック" charset="0"/>
                        <a:cs typeface="Times New Roman" charset="0"/>
                      </a:endParaRPr>
                    </a:p>
                  </a:txBody>
                  <a:tcPr marL="34925" marR="34925" marT="34925" marB="34925"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u="none" strike="noStrike" cap="none" normalizeH="0" baseline="0">
                          <a:ln>
                            <a:noFill/>
                          </a:ln>
                          <a:effectLst/>
                        </a:rPr>
                        <a:t>0.0060 s</a:t>
                      </a:r>
                      <a:endParaRPr kumimoji="0" lang="en-US" sz="1200" b="0" i="0" u="none" strike="noStrike" cap="none" normalizeH="0" baseline="0">
                        <a:ln>
                          <a:noFill/>
                        </a:ln>
                        <a:solidFill>
                          <a:srgbClr val="000000"/>
                        </a:solidFill>
                        <a:effectLst/>
                        <a:latin typeface="DejaVu LGC Sans" charset="0"/>
                        <a:ea typeface="ＭＳ Ｐゴシック" charset="0"/>
                        <a:cs typeface="Times New Roman" charset="0"/>
                      </a:endParaRPr>
                    </a:p>
                  </a:txBody>
                  <a:tcPr marL="34925" marR="34925" marT="34925" marB="34925" horzOverflow="overflow"/>
                </a:tc>
                <a:extLst>
                  <a:ext uri="{0D108BD9-81ED-4DB2-BD59-A6C34878D82A}">
                    <a16:rowId xmlns:a16="http://schemas.microsoft.com/office/drawing/2014/main" val="3851431949"/>
                  </a:ext>
                </a:extLst>
              </a:tr>
              <a:tr h="254238">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CrIS,0.625-2.5  cm</a:t>
                      </a:r>
                      <a:r>
                        <a:rPr kumimoji="0" lang="en-US" sz="1200" u="none" strike="noStrike" cap="none" normalizeH="0" baseline="30000" dirty="0">
                          <a:ln>
                            <a:noFill/>
                          </a:ln>
                          <a:effectLst/>
                        </a:rPr>
                        <a:t>-1</a:t>
                      </a:r>
                      <a:endParaRPr kumimoji="0" lang="en-US" sz="1200" b="0" i="0" u="none" strike="noStrike" cap="none" normalizeH="0" baseline="0" dirty="0">
                        <a:ln>
                          <a:noFill/>
                        </a:ln>
                        <a:solidFill>
                          <a:srgbClr val="000000"/>
                        </a:solidFill>
                        <a:effectLst/>
                        <a:latin typeface="DejaVu LGC Sans" charset="0"/>
                        <a:ea typeface="ＭＳ Ｐゴシック" charset="0"/>
                        <a:cs typeface="Times New Roman" charset="0"/>
                      </a:endParaRPr>
                    </a:p>
                  </a:txBody>
                  <a:tcPr marL="34925" marR="34925" marT="34925" marB="34925"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1317</a:t>
                      </a:r>
                      <a:endParaRPr kumimoji="0" lang="en-US" sz="1200" b="0" i="0" u="none" strike="noStrike" cap="none" normalizeH="0" baseline="0" dirty="0">
                        <a:ln>
                          <a:noFill/>
                        </a:ln>
                        <a:solidFill>
                          <a:srgbClr val="000000"/>
                        </a:solidFill>
                        <a:effectLst/>
                        <a:latin typeface="DejaVu LGC Sans" charset="0"/>
                        <a:ea typeface="ＭＳ Ｐゴシック" charset="0"/>
                        <a:cs typeface="Times New Roman" charset="0"/>
                      </a:endParaRPr>
                    </a:p>
                  </a:txBody>
                  <a:tcPr marL="34925" marR="34925" marT="34925" marB="34925"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0.0050 s</a:t>
                      </a:r>
                      <a:endParaRPr kumimoji="0" lang="en-US" sz="1200" b="0" i="0" u="none" strike="noStrike" cap="none" normalizeH="0" baseline="0" dirty="0">
                        <a:ln>
                          <a:noFill/>
                        </a:ln>
                        <a:solidFill>
                          <a:srgbClr val="000000"/>
                        </a:solidFill>
                        <a:effectLst/>
                        <a:latin typeface="DejaVu LGC Sans" charset="0"/>
                        <a:ea typeface="ＭＳ Ｐゴシック" charset="0"/>
                        <a:cs typeface="Times New Roman" charset="0"/>
                      </a:endParaRPr>
                    </a:p>
                  </a:txBody>
                  <a:tcPr marL="34925" marR="34925" marT="34925" marB="34925" horzOverflow="overflow"/>
                </a:tc>
                <a:extLst>
                  <a:ext uri="{0D108BD9-81ED-4DB2-BD59-A6C34878D82A}">
                    <a16:rowId xmlns:a16="http://schemas.microsoft.com/office/drawing/2014/main" val="637393742"/>
                  </a:ext>
                </a:extLst>
              </a:tr>
              <a:tr h="254238">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NAST-I, 0.25 cm</a:t>
                      </a:r>
                      <a:r>
                        <a:rPr kumimoji="0" lang="en-US" sz="1200" u="none" strike="noStrike" cap="none" normalizeH="0" baseline="30000" dirty="0">
                          <a:ln>
                            <a:noFill/>
                          </a:ln>
                          <a:effectLst/>
                        </a:rPr>
                        <a:t>-1</a:t>
                      </a:r>
                      <a:endParaRPr kumimoji="0" lang="en-US" sz="1200" b="0" i="0" u="none" strike="noStrike" cap="none" normalizeH="0" baseline="0" dirty="0">
                        <a:ln>
                          <a:noFill/>
                        </a:ln>
                        <a:solidFill>
                          <a:srgbClr val="000000"/>
                        </a:solidFill>
                        <a:effectLst/>
                        <a:latin typeface="DejaVu LGC Sans" charset="0"/>
                        <a:ea typeface="ＭＳ Ｐゴシック" charset="0"/>
                        <a:cs typeface="Times New Roman" charset="0"/>
                      </a:endParaRPr>
                    </a:p>
                  </a:txBody>
                  <a:tcPr marL="34925" marR="34925" marT="34925" marB="34925"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8632</a:t>
                      </a:r>
                      <a:endParaRPr kumimoji="0" lang="en-US" sz="1200" b="0" i="0" u="none" strike="noStrike" cap="none" normalizeH="0" baseline="0" dirty="0">
                        <a:ln>
                          <a:noFill/>
                        </a:ln>
                        <a:solidFill>
                          <a:srgbClr val="000000"/>
                        </a:solidFill>
                        <a:effectLst/>
                        <a:latin typeface="DejaVu LGC Sans" charset="0"/>
                        <a:ea typeface="ＭＳ Ｐゴシック" charset="0"/>
                        <a:cs typeface="Times New Roman" charset="0"/>
                      </a:endParaRPr>
                    </a:p>
                  </a:txBody>
                  <a:tcPr marL="34925" marR="34925" marT="34925" marB="34925"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u="none" strike="noStrike" cap="none" normalizeH="0" baseline="0" dirty="0">
                          <a:ln>
                            <a:noFill/>
                          </a:ln>
                          <a:effectLst/>
                        </a:rPr>
                        <a:t>0.010 s</a:t>
                      </a:r>
                      <a:endParaRPr kumimoji="0" lang="en-US" sz="1200" b="0" i="0" u="none" strike="noStrike" cap="none" normalizeH="0" baseline="0" dirty="0">
                        <a:ln>
                          <a:noFill/>
                        </a:ln>
                        <a:solidFill>
                          <a:srgbClr val="000000"/>
                        </a:solidFill>
                        <a:effectLst/>
                        <a:latin typeface="DejaVu LGC Sans" charset="0"/>
                        <a:ea typeface="ＭＳ Ｐゴシック" charset="0"/>
                        <a:cs typeface="Times New Roman" charset="0"/>
                      </a:endParaRPr>
                    </a:p>
                  </a:txBody>
                  <a:tcPr marL="34925" marR="34925" marT="34925" marB="34925" horzOverflow="overflow"/>
                </a:tc>
                <a:extLst>
                  <a:ext uri="{0D108BD9-81ED-4DB2-BD59-A6C34878D82A}">
                    <a16:rowId xmlns:a16="http://schemas.microsoft.com/office/drawing/2014/main" val="2956615982"/>
                  </a:ext>
                </a:extLst>
              </a:tr>
              <a:tr h="254238">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rgbClr val="000000"/>
                          </a:solidFill>
                          <a:effectLst/>
                          <a:latin typeface="DejaVu LGC Sans" charset="0"/>
                          <a:ea typeface="ＭＳ Ｐゴシック" charset="0"/>
                          <a:cs typeface="Times New Roman" charset="0"/>
                        </a:rPr>
                        <a:t>S-HIS, </a:t>
                      </a:r>
                      <a:r>
                        <a:rPr kumimoji="0" lang="en-US" sz="1200" u="none" strike="noStrike" cap="none" normalizeH="0" baseline="0" dirty="0">
                          <a:ln>
                            <a:noFill/>
                          </a:ln>
                          <a:effectLst/>
                        </a:rPr>
                        <a:t>0.5 cm</a:t>
                      </a:r>
                      <a:r>
                        <a:rPr kumimoji="0" lang="en-US" sz="1200" u="none" strike="noStrike" cap="none" normalizeH="0" baseline="30000" dirty="0">
                          <a:ln>
                            <a:noFill/>
                          </a:ln>
                          <a:effectLst/>
                        </a:rPr>
                        <a:t>-1</a:t>
                      </a:r>
                      <a:endParaRPr kumimoji="0" lang="en-US" sz="1200" b="0" i="0" u="none" strike="noStrike" cap="none" normalizeH="0" baseline="0" dirty="0">
                        <a:ln>
                          <a:noFill/>
                        </a:ln>
                        <a:solidFill>
                          <a:srgbClr val="000000"/>
                        </a:solidFill>
                        <a:effectLst/>
                        <a:latin typeface="DejaVu LGC Sans" charset="0"/>
                        <a:ea typeface="ＭＳ Ｐゴシック" charset="0"/>
                        <a:cs typeface="Times New Roman" charset="0"/>
                      </a:endParaRPr>
                    </a:p>
                  </a:txBody>
                  <a:tcPr marL="34925" marR="34925" marT="34925" marB="34925"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rgbClr val="000000"/>
                          </a:solidFill>
                          <a:effectLst/>
                          <a:latin typeface="DejaVu LGC Sans" charset="0"/>
                          <a:ea typeface="ＭＳ Ｐゴシック" charset="0"/>
                          <a:cs typeface="Times New Roman" charset="0"/>
                        </a:rPr>
                        <a:t>4316</a:t>
                      </a:r>
                    </a:p>
                  </a:txBody>
                  <a:tcPr marL="34925" marR="34925" marT="34925" marB="34925"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200" b="0" i="0" u="none" strike="noStrike" cap="none" normalizeH="0" baseline="0" dirty="0">
                          <a:ln>
                            <a:noFill/>
                          </a:ln>
                          <a:solidFill>
                            <a:srgbClr val="000000"/>
                          </a:solidFill>
                          <a:effectLst/>
                          <a:latin typeface="DejaVu LGC Sans" charset="0"/>
                          <a:ea typeface="ＭＳ Ｐゴシック" charset="0"/>
                          <a:cs typeface="Times New Roman" charset="0"/>
                        </a:rPr>
                        <a:t>0.008 s</a:t>
                      </a:r>
                    </a:p>
                  </a:txBody>
                  <a:tcPr marL="34925" marR="34925" marT="34925" marB="34925" horzOverflow="overflow"/>
                </a:tc>
                <a:extLst>
                  <a:ext uri="{0D108BD9-81ED-4DB2-BD59-A6C34878D82A}">
                    <a16:rowId xmlns:a16="http://schemas.microsoft.com/office/drawing/2014/main" val="736327022"/>
                  </a:ext>
                </a:extLst>
              </a:tr>
              <a:tr h="304563">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200" b="0" i="0" u="none" strike="noStrike" cap="none" normalizeH="0" baseline="0" dirty="0" err="1">
                          <a:ln>
                            <a:noFill/>
                          </a:ln>
                          <a:solidFill>
                            <a:srgbClr val="000000"/>
                          </a:solidFill>
                          <a:effectLst/>
                          <a:latin typeface="DejaVu LGC Sans" charset="0"/>
                          <a:ea typeface="ＭＳ Ｐゴシック" charset="0"/>
                          <a:cs typeface="Times New Roman" charset="0"/>
                        </a:rPr>
                        <a:t>CrIS</a:t>
                      </a:r>
                      <a:r>
                        <a:rPr kumimoji="0" lang="en-US" sz="1200" b="0" i="0" u="none" strike="noStrike" cap="none" normalizeH="0" baseline="0" dirty="0">
                          <a:ln>
                            <a:noFill/>
                          </a:ln>
                          <a:solidFill>
                            <a:srgbClr val="000000"/>
                          </a:solidFill>
                          <a:effectLst/>
                          <a:latin typeface="DejaVu LGC Sans" charset="0"/>
                          <a:ea typeface="ＭＳ Ｐゴシック" charset="0"/>
                          <a:cs typeface="Times New Roman" charset="0"/>
                        </a:rPr>
                        <a:t>, </a:t>
                      </a:r>
                      <a:r>
                        <a:rPr kumimoji="0" lang="en-US" sz="1200" u="none" strike="noStrike" cap="none" normalizeH="0" baseline="0" dirty="0">
                          <a:ln>
                            <a:noFill/>
                          </a:ln>
                          <a:effectLst/>
                        </a:rPr>
                        <a:t>0.625  cm</a:t>
                      </a:r>
                      <a:r>
                        <a:rPr kumimoji="0" lang="en-US" sz="1200" u="none" strike="noStrike" cap="none" normalizeH="0" baseline="30000" dirty="0">
                          <a:ln>
                            <a:noFill/>
                          </a:ln>
                          <a:effectLst/>
                        </a:rPr>
                        <a:t>-1</a:t>
                      </a:r>
                      <a:endParaRPr kumimoji="0" lang="en-US" sz="1200" b="0" i="0" u="none" strike="noStrike" cap="none" normalizeH="0" baseline="0" dirty="0">
                        <a:ln>
                          <a:noFill/>
                        </a:ln>
                        <a:solidFill>
                          <a:srgbClr val="000000"/>
                        </a:solidFill>
                        <a:effectLst/>
                        <a:latin typeface="DejaVu LGC Sans" charset="0"/>
                        <a:ea typeface="ＭＳ Ｐゴシック" charset="0"/>
                        <a:cs typeface="Times New Roman" charset="0"/>
                      </a:endParaRPr>
                    </a:p>
                  </a:txBody>
                  <a:tcPr marL="34925" marR="34925" marT="34925" marB="34925"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rgbClr val="000000"/>
                          </a:solidFill>
                          <a:effectLst/>
                          <a:latin typeface="DejaVu LGC Sans" charset="0"/>
                          <a:ea typeface="ＭＳ Ｐゴシック" charset="0"/>
                          <a:cs typeface="Times New Roman" charset="0"/>
                        </a:rPr>
                        <a:t>2211</a:t>
                      </a:r>
                    </a:p>
                  </a:txBody>
                  <a:tcPr marL="34925" marR="34925" marT="34925" marB="34925"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rgbClr val="000000"/>
                          </a:solidFill>
                          <a:effectLst/>
                          <a:latin typeface="DejaVu LGC Sans" charset="0"/>
                          <a:ea typeface="ＭＳ Ｐゴシック" charset="0"/>
                          <a:cs typeface="Times New Roman" charset="0"/>
                        </a:rPr>
                        <a:t>0.009 s</a:t>
                      </a:r>
                    </a:p>
                  </a:txBody>
                  <a:tcPr marL="34925" marR="34925" marT="34925" marB="34925" horzOverflow="overflow"/>
                </a:tc>
                <a:extLst>
                  <a:ext uri="{0D108BD9-81ED-4DB2-BD59-A6C34878D82A}">
                    <a16:rowId xmlns:a16="http://schemas.microsoft.com/office/drawing/2014/main" val="1237210894"/>
                  </a:ext>
                </a:extLst>
              </a:tr>
            </a:tbl>
          </a:graphicData>
        </a:graphic>
      </p:graphicFrame>
      <p:sp>
        <p:nvSpPr>
          <p:cNvPr id="5" name="Rectangle 4">
            <a:extLst>
              <a:ext uri="{FF2B5EF4-FFF2-40B4-BE49-F238E27FC236}">
                <a16:creationId xmlns:a16="http://schemas.microsoft.com/office/drawing/2014/main" id="{26954901-F3F6-1D41-891F-5431F6D189D7}"/>
              </a:ext>
            </a:extLst>
          </p:cNvPr>
          <p:cNvSpPr/>
          <p:nvPr/>
        </p:nvSpPr>
        <p:spPr>
          <a:xfrm>
            <a:off x="5410202" y="4577502"/>
            <a:ext cx="4213224" cy="2570447"/>
          </a:xfrm>
          <a:prstGeom prst="rect">
            <a:avLst/>
          </a:prstGeom>
        </p:spPr>
        <p:txBody>
          <a:bodyPr wrap="square">
            <a:spAutoFit/>
          </a:bodyPr>
          <a:lstStyle/>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Accuracy: </a:t>
            </a:r>
          </a:p>
          <a:p>
            <a:pPr marL="742950" lvl="1" indent="-285750">
              <a:buFont typeface="Wingdings" pitchFamily="2" charset="2"/>
              <a:buChar char="Ø"/>
            </a:pPr>
            <a:r>
              <a:rPr lang="en-US" sz="1600" dirty="0">
                <a:latin typeface="Arial" panose="020B0604020202020204" pitchFamily="34" charset="0"/>
                <a:cs typeface="Arial" panose="020B0604020202020204" pitchFamily="34" charset="0"/>
              </a:rPr>
              <a:t>0.03 K RMS error</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Speed:</a:t>
            </a:r>
          </a:p>
          <a:p>
            <a:pPr marL="742950" lvl="1" indent="-285750">
              <a:buFont typeface="Wingdings" pitchFamily="2" charset="2"/>
              <a:buChar char="Ø"/>
            </a:pPr>
            <a:r>
              <a:rPr lang="en-US" sz="1600" dirty="0">
                <a:latin typeface="Arial" panose="020B0604020202020204" pitchFamily="34" charset="0"/>
                <a:cs typeface="Arial" panose="020B0604020202020204" pitchFamily="34" charset="0"/>
              </a:rPr>
              <a:t>Milliseconds/spectrum</a:t>
            </a:r>
          </a:p>
          <a:p>
            <a:pPr marL="285750" indent="-285750">
              <a:buFont typeface="Arial" panose="020B0604020202020204" pitchFamily="34" charset="0"/>
              <a:buChar char="•"/>
            </a:pPr>
            <a:r>
              <a:rPr lang="en-US" altLang="en-US" dirty="0">
                <a:latin typeface="Arial" panose="020B0604020202020204" pitchFamily="34" charset="0"/>
                <a:ea typeface="ＭＳ Ｐゴシック" panose="020B0600070205080204" pitchFamily="34" charset="-128"/>
                <a:cs typeface="Arial" panose="020B0604020202020204" pitchFamily="34" charset="0"/>
              </a:rPr>
              <a:t>PCRTM calculated TOA radiance spectra match IASI, </a:t>
            </a:r>
            <a:r>
              <a:rPr lang="en-US" altLang="en-US" dirty="0" err="1">
                <a:latin typeface="Arial" panose="020B0604020202020204" pitchFamily="34" charset="0"/>
                <a:ea typeface="ＭＳ Ｐゴシック" panose="020B0600070205080204" pitchFamily="34" charset="-128"/>
                <a:cs typeface="Arial" panose="020B0604020202020204" pitchFamily="34" charset="0"/>
              </a:rPr>
              <a:t>CrIS</a:t>
            </a:r>
            <a:r>
              <a:rPr lang="en-US" altLang="en-US" dirty="0">
                <a:latin typeface="Arial" panose="020B0604020202020204" pitchFamily="34" charset="0"/>
                <a:ea typeface="ＭＳ Ｐゴシック" panose="020B0600070205080204" pitchFamily="34" charset="-128"/>
                <a:cs typeface="Arial" panose="020B0604020202020204" pitchFamily="34" charset="0"/>
              </a:rPr>
              <a:t>, and AIRS observations very well for both clear and cloudy conditions</a:t>
            </a:r>
          </a:p>
          <a:p>
            <a:pPr marL="742950" lvl="1" indent="-285750">
              <a:lnSpc>
                <a:spcPct val="150000"/>
              </a:lnSpc>
              <a:buFont typeface="Arial" panose="020B0604020202020204" pitchFamily="34" charset="0"/>
              <a:buChar char="•"/>
            </a:pPr>
            <a:endParaRPr lang="en-US" sz="1600" dirty="0">
              <a:latin typeface="Arial" panose="020B0604020202020204" pitchFamily="34" charset="0"/>
              <a:cs typeface="Arial" panose="020B0604020202020204" pitchFamily="34" charset="0"/>
            </a:endParaRPr>
          </a:p>
        </p:txBody>
      </p:sp>
      <p:sp>
        <p:nvSpPr>
          <p:cNvPr id="6" name="Slide Number Placeholder 5">
            <a:extLst>
              <a:ext uri="{FF2B5EF4-FFF2-40B4-BE49-F238E27FC236}">
                <a16:creationId xmlns:a16="http://schemas.microsoft.com/office/drawing/2014/main" id="{09FD93D4-7530-6349-9256-A59CC25B137C}"/>
              </a:ext>
            </a:extLst>
          </p:cNvPr>
          <p:cNvSpPr>
            <a:spLocks noGrp="1"/>
          </p:cNvSpPr>
          <p:nvPr>
            <p:ph type="sldNum" sz="quarter" idx="12"/>
          </p:nvPr>
        </p:nvSpPr>
        <p:spPr/>
        <p:txBody>
          <a:bodyPr/>
          <a:lstStyle/>
          <a:p>
            <a:pPr>
              <a:defRPr/>
            </a:pPr>
            <a:fld id="{9E251DCC-2C3E-7447-8DB3-DD8121BEF928}" type="slidenum">
              <a:rPr lang="en-US" smtClean="0"/>
              <a:pPr>
                <a:defRPr/>
              </a:pPr>
              <a:t>4</a:t>
            </a:fld>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CE85D-A980-6648-A5C6-1EE2A6A53BC2}"/>
              </a:ext>
            </a:extLst>
          </p:cNvPr>
          <p:cNvSpPr>
            <a:spLocks noGrp="1"/>
          </p:cNvSpPr>
          <p:nvPr>
            <p:ph type="title"/>
          </p:nvPr>
        </p:nvSpPr>
        <p:spPr>
          <a:xfrm>
            <a:off x="1371599" y="228600"/>
            <a:ext cx="8153401" cy="861774"/>
          </a:xfrm>
        </p:spPr>
        <p:txBody>
          <a:bodyPr/>
          <a:lstStyle/>
          <a:p>
            <a:pPr marL="12700" eaLnBrk="1" fontAlgn="auto" hangingPunct="1">
              <a:spcBef>
                <a:spcPts val="0"/>
              </a:spcBef>
              <a:spcAft>
                <a:spcPts val="0"/>
              </a:spcAft>
              <a:tabLst>
                <a:tab pos="377190" algn="l"/>
                <a:tab pos="377825" algn="l"/>
              </a:tabLst>
              <a:defRPr/>
            </a:pPr>
            <a:r>
              <a:rPr lang="en-US" sz="2800" spc="15" dirty="0">
                <a:latin typeface="Arial" panose="020B0604020202020204" pitchFamily="34" charset="0"/>
                <a:cs typeface="Arial" panose="020B0604020202020204" pitchFamily="34" charset="0"/>
              </a:rPr>
              <a:t>PCRTM-based L2 products: </a:t>
            </a:r>
            <a:r>
              <a:rPr lang="en-US" sz="2800" spc="15" dirty="0">
                <a:solidFill>
                  <a:srgbClr val="0070C0"/>
                </a:solidFill>
                <a:latin typeface="Arial" panose="020B0604020202020204" pitchFamily="34" charset="0"/>
                <a:cs typeface="Arial" panose="020B0604020202020204" pitchFamily="34" charset="0"/>
              </a:rPr>
              <a:t>Si</a:t>
            </a:r>
            <a:r>
              <a:rPr lang="en-US" sz="2800" spc="15" dirty="0">
                <a:latin typeface="Arial" panose="020B0604020202020204" pitchFamily="34" charset="0"/>
                <a:cs typeface="Arial" panose="020B0604020202020204" pitchFamily="34" charset="0"/>
              </a:rPr>
              <a:t>ngle </a:t>
            </a:r>
            <a:r>
              <a:rPr lang="en-US" sz="2800" spc="15" dirty="0">
                <a:solidFill>
                  <a:srgbClr val="0070C0"/>
                </a:solidFill>
                <a:latin typeface="Arial" panose="020B0604020202020204" pitchFamily="34" charset="0"/>
                <a:cs typeface="Arial" panose="020B0604020202020204" pitchFamily="34" charset="0"/>
              </a:rPr>
              <a:t>F</a:t>
            </a:r>
            <a:r>
              <a:rPr lang="en-US" sz="2800" spc="15" dirty="0">
                <a:latin typeface="Arial" panose="020B0604020202020204" pitchFamily="34" charset="0"/>
                <a:cs typeface="Arial" panose="020B0604020202020204" pitchFamily="34" charset="0"/>
              </a:rPr>
              <a:t>ield-of-view </a:t>
            </a:r>
            <a:r>
              <a:rPr lang="en-US" sz="2800" spc="15" dirty="0">
                <a:solidFill>
                  <a:srgbClr val="0070C0"/>
                </a:solidFill>
                <a:latin typeface="Arial" panose="020B0604020202020204" pitchFamily="34" charset="0"/>
                <a:cs typeface="Arial" panose="020B0604020202020204" pitchFamily="34" charset="0"/>
              </a:rPr>
              <a:t>S</a:t>
            </a:r>
            <a:r>
              <a:rPr lang="en-US" sz="2800" spc="15" dirty="0">
                <a:latin typeface="Arial" panose="020B0604020202020204" pitchFamily="34" charset="0"/>
                <a:cs typeface="Arial" panose="020B0604020202020204" pitchFamily="34" charset="0"/>
              </a:rPr>
              <a:t>ounder </a:t>
            </a:r>
            <a:r>
              <a:rPr lang="en-US" sz="2800" spc="15" dirty="0">
                <a:solidFill>
                  <a:srgbClr val="0070C0"/>
                </a:solidFill>
                <a:latin typeface="Arial" panose="020B0604020202020204" pitchFamily="34" charset="0"/>
                <a:cs typeface="Arial" panose="020B0604020202020204" pitchFamily="34" charset="0"/>
              </a:rPr>
              <a:t>A</a:t>
            </a:r>
            <a:r>
              <a:rPr lang="en-US" sz="2800" spc="15" dirty="0">
                <a:latin typeface="Arial" panose="020B0604020202020204" pitchFamily="34" charset="0"/>
                <a:cs typeface="Arial" panose="020B0604020202020204" pitchFamily="34" charset="0"/>
              </a:rPr>
              <a:t>tmospheric </a:t>
            </a:r>
            <a:r>
              <a:rPr lang="en-US" sz="2800" spc="15" dirty="0">
                <a:solidFill>
                  <a:srgbClr val="0070C0"/>
                </a:solidFill>
                <a:latin typeface="Arial" panose="020B0604020202020204" pitchFamily="34" charset="0"/>
                <a:cs typeface="Arial" panose="020B0604020202020204" pitchFamily="34" charset="0"/>
              </a:rPr>
              <a:t>P</a:t>
            </a:r>
            <a:r>
              <a:rPr lang="en-US" sz="2800" spc="15" dirty="0">
                <a:latin typeface="Arial" panose="020B0604020202020204" pitchFamily="34" charset="0"/>
                <a:cs typeface="Arial" panose="020B0604020202020204" pitchFamily="34" charset="0"/>
              </a:rPr>
              <a:t>roduct (</a:t>
            </a:r>
            <a:r>
              <a:rPr lang="en-US" sz="2800" spc="15" dirty="0" err="1">
                <a:solidFill>
                  <a:srgbClr val="0070C0"/>
                </a:solidFill>
                <a:latin typeface="Arial" panose="020B0604020202020204" pitchFamily="34" charset="0"/>
                <a:cs typeface="Arial" panose="020B0604020202020204" pitchFamily="34" charset="0"/>
              </a:rPr>
              <a:t>SiFSAP</a:t>
            </a:r>
            <a:r>
              <a:rPr lang="en-US" sz="2800" spc="15" dirty="0">
                <a:latin typeface="Arial" panose="020B0604020202020204" pitchFamily="34" charset="0"/>
                <a:cs typeface="Arial" panose="020B0604020202020204" pitchFamily="34" charset="0"/>
              </a:rPr>
              <a:t>)</a:t>
            </a:r>
          </a:p>
        </p:txBody>
      </p:sp>
      <p:sp>
        <p:nvSpPr>
          <p:cNvPr id="3" name="Text Placeholder 2">
            <a:extLst>
              <a:ext uri="{FF2B5EF4-FFF2-40B4-BE49-F238E27FC236}">
                <a16:creationId xmlns:a16="http://schemas.microsoft.com/office/drawing/2014/main" id="{3D2AA298-7C76-9C40-B3F0-2B37CAF8E162}"/>
              </a:ext>
            </a:extLst>
          </p:cNvPr>
          <p:cNvSpPr>
            <a:spLocks noGrp="1"/>
          </p:cNvSpPr>
          <p:nvPr>
            <p:ph type="body" idx="1"/>
          </p:nvPr>
        </p:nvSpPr>
        <p:spPr>
          <a:xfrm>
            <a:off x="457200" y="1447800"/>
            <a:ext cx="9220200" cy="2800767"/>
          </a:xfrm>
        </p:spPr>
        <p:txBody>
          <a:bodyPr/>
          <a:lstStyle/>
          <a:p>
            <a:pPr marL="298450" indent="-285750" eaLnBrk="1" fontAlgn="auto" hangingPunct="1">
              <a:spcBef>
                <a:spcPts val="0"/>
              </a:spcBef>
              <a:spcAft>
                <a:spcPts val="0"/>
              </a:spcAft>
              <a:buFont typeface="Arial" panose="020B0604020202020204" pitchFamily="34" charset="0"/>
              <a:buChar char="•"/>
              <a:tabLst>
                <a:tab pos="377190" algn="l"/>
                <a:tab pos="377825" algn="l"/>
              </a:tabLst>
              <a:defRPr/>
            </a:pPr>
            <a:r>
              <a:rPr lang="en-US" sz="1800" spc="15" dirty="0">
                <a:latin typeface="Arial" panose="020B0604020202020204" pitchFamily="34" charset="0"/>
                <a:cs typeface="Arial" panose="020B0604020202020204" pitchFamily="34" charset="0"/>
              </a:rPr>
              <a:t>Supported by NASA NNH17ZDA001N-TASNPP and NNH20ZDA001N-SNPPSP</a:t>
            </a:r>
          </a:p>
          <a:p>
            <a:pPr marL="755650" lvl="1" indent="-285750" eaLnBrk="1" fontAlgn="auto" hangingPunct="1">
              <a:spcBef>
                <a:spcPts val="0"/>
              </a:spcBef>
              <a:spcAft>
                <a:spcPts val="0"/>
              </a:spcAft>
              <a:buFont typeface="Wingdings" pitchFamily="2" charset="2"/>
              <a:buChar char="Ø"/>
              <a:tabLst>
                <a:tab pos="377190" algn="l"/>
                <a:tab pos="377825" algn="l"/>
              </a:tabLst>
              <a:defRPr/>
            </a:pPr>
            <a:r>
              <a:rPr lang="en-US" sz="1600" spc="15" dirty="0">
                <a:latin typeface="Arial" panose="020B0604020202020204" pitchFamily="34" charset="0"/>
                <a:cs typeface="Arial" panose="020B0604020202020204" pitchFamily="34" charset="0"/>
              </a:rPr>
              <a:t>Being prepared at Sounder SIPS for transitioning to NASA GES DISC for routine product generation</a:t>
            </a:r>
          </a:p>
          <a:p>
            <a:pPr marL="298450" indent="-285750" eaLnBrk="1" fontAlgn="auto" hangingPunct="1">
              <a:spcBef>
                <a:spcPts val="0"/>
              </a:spcBef>
              <a:spcAft>
                <a:spcPts val="0"/>
              </a:spcAft>
              <a:buFont typeface="Arial" panose="020B0604020202020204" pitchFamily="34" charset="0"/>
              <a:buChar char="•"/>
              <a:tabLst>
                <a:tab pos="377190" algn="l"/>
                <a:tab pos="377825" algn="l"/>
              </a:tabLst>
              <a:defRPr/>
            </a:pPr>
            <a:r>
              <a:rPr lang="en-US" sz="1800" spc="15" dirty="0">
                <a:latin typeface="Arial" panose="020B0604020202020204" pitchFamily="34" charset="0"/>
                <a:cs typeface="Arial" panose="020B0604020202020204" pitchFamily="34" charset="0"/>
              </a:rPr>
              <a:t>Key Components: </a:t>
            </a:r>
          </a:p>
          <a:p>
            <a:pPr marL="755650" lvl="1" indent="-285750" eaLnBrk="1" fontAlgn="auto" hangingPunct="1">
              <a:spcBef>
                <a:spcPts val="0"/>
              </a:spcBef>
              <a:spcAft>
                <a:spcPts val="0"/>
              </a:spcAft>
              <a:buFont typeface="Wingdings" pitchFamily="2" charset="2"/>
              <a:buChar char="Ø"/>
              <a:tabLst>
                <a:tab pos="377190" algn="l"/>
                <a:tab pos="377825" algn="l"/>
              </a:tabLst>
              <a:defRPr/>
            </a:pPr>
            <a:r>
              <a:rPr lang="en-US" sz="1600" spc="15" dirty="0">
                <a:latin typeface="Arial" panose="020B0604020202020204" pitchFamily="34" charset="0"/>
                <a:cs typeface="Arial" panose="020B0604020202020204" pitchFamily="34" charset="0"/>
              </a:rPr>
              <a:t>PCRTM cloudy forward model</a:t>
            </a:r>
          </a:p>
          <a:p>
            <a:pPr marL="755650" lvl="1" indent="-285750" eaLnBrk="1" fontAlgn="auto" hangingPunct="1">
              <a:spcBef>
                <a:spcPts val="0"/>
              </a:spcBef>
              <a:spcAft>
                <a:spcPts val="0"/>
              </a:spcAft>
              <a:buFont typeface="Wingdings" pitchFamily="2" charset="2"/>
              <a:buChar char="Ø"/>
              <a:tabLst>
                <a:tab pos="377190" algn="l"/>
                <a:tab pos="377825" algn="l"/>
              </a:tabLst>
              <a:defRPr/>
            </a:pPr>
            <a:r>
              <a:rPr lang="en-US" sz="1600" spc="15" dirty="0">
                <a:latin typeface="Arial" panose="020B0604020202020204" pitchFamily="34" charset="0"/>
                <a:cs typeface="Arial" panose="020B0604020202020204" pitchFamily="34" charset="0"/>
              </a:rPr>
              <a:t>non-linear optimal estimation physical retrieval algorithm</a:t>
            </a:r>
          </a:p>
          <a:p>
            <a:pPr marL="298450" indent="-285750" eaLnBrk="1" fontAlgn="auto" hangingPunct="1">
              <a:spcBef>
                <a:spcPts val="0"/>
              </a:spcBef>
              <a:spcAft>
                <a:spcPts val="0"/>
              </a:spcAft>
              <a:buFont typeface="Arial" panose="020B0604020202020204" pitchFamily="34" charset="0"/>
              <a:buChar char="•"/>
              <a:tabLst>
                <a:tab pos="377190" algn="l"/>
                <a:tab pos="377825" algn="l"/>
              </a:tabLst>
              <a:defRPr/>
            </a:pPr>
            <a:r>
              <a:rPr lang="en-US" sz="1800" spc="15" dirty="0" err="1">
                <a:latin typeface="Arial" panose="020B0604020202020204" pitchFamily="34" charset="0"/>
                <a:cs typeface="Arial" panose="020B0604020202020204" pitchFamily="34" charset="0"/>
              </a:rPr>
              <a:t>SiFSAP</a:t>
            </a:r>
            <a:r>
              <a:rPr lang="en-US" sz="1800" spc="15" dirty="0">
                <a:latin typeface="Arial" panose="020B0604020202020204" pitchFamily="34" charset="0"/>
                <a:cs typeface="Arial" panose="020B0604020202020204" pitchFamily="34" charset="0"/>
              </a:rPr>
              <a:t> Products:</a:t>
            </a:r>
            <a:endParaRPr lang="en-US" sz="1900" spc="15" dirty="0">
              <a:latin typeface="Arial" panose="020B0604020202020204" pitchFamily="34" charset="0"/>
              <a:cs typeface="Arial" panose="020B0604020202020204" pitchFamily="34" charset="0"/>
            </a:endParaRPr>
          </a:p>
          <a:p>
            <a:pPr marL="834390" lvl="1" indent="-364490" eaLnBrk="1" fontAlgn="auto" hangingPunct="1">
              <a:spcBef>
                <a:spcPts val="0"/>
              </a:spcBef>
              <a:spcAft>
                <a:spcPts val="0"/>
              </a:spcAft>
              <a:buFont typeface="Wingdings" pitchFamily="2" charset="2"/>
              <a:buChar char="Ø"/>
              <a:tabLst>
                <a:tab pos="377190" algn="l"/>
                <a:tab pos="377825" algn="l"/>
              </a:tabLst>
              <a:defRPr/>
            </a:pPr>
            <a:r>
              <a:rPr lang="en-US" sz="1600" spc="15" dirty="0">
                <a:latin typeface="Arial" panose="020B0604020202020204" pitchFamily="34" charset="0"/>
                <a:cs typeface="Arial" panose="020B0604020202020204" pitchFamily="34" charset="0"/>
              </a:rPr>
              <a:t>Vertical Profiles of T, H</a:t>
            </a:r>
            <a:r>
              <a:rPr lang="en-US" sz="1600" spc="15" baseline="-25000" dirty="0">
                <a:latin typeface="Arial" panose="020B0604020202020204" pitchFamily="34" charset="0"/>
                <a:cs typeface="Arial" panose="020B0604020202020204" pitchFamily="34" charset="0"/>
              </a:rPr>
              <a:t>2</a:t>
            </a:r>
            <a:r>
              <a:rPr lang="en-US" sz="1600" spc="15" dirty="0">
                <a:latin typeface="Arial" panose="020B0604020202020204" pitchFamily="34" charset="0"/>
                <a:cs typeface="Arial" panose="020B0604020202020204" pitchFamily="34" charset="0"/>
              </a:rPr>
              <a:t>O, and trace gases (CO</a:t>
            </a:r>
            <a:r>
              <a:rPr lang="en-US" sz="1600" spc="15" baseline="-25000" dirty="0">
                <a:latin typeface="Arial" panose="020B0604020202020204" pitchFamily="34" charset="0"/>
                <a:cs typeface="Arial" panose="020B0604020202020204" pitchFamily="34" charset="0"/>
              </a:rPr>
              <a:t>2</a:t>
            </a:r>
            <a:r>
              <a:rPr lang="en-US" sz="1600" spc="15" dirty="0">
                <a:latin typeface="Arial" panose="020B0604020202020204" pitchFamily="34" charset="0"/>
                <a:cs typeface="Arial" panose="020B0604020202020204" pitchFamily="34" charset="0"/>
              </a:rPr>
              <a:t>, O</a:t>
            </a:r>
            <a:r>
              <a:rPr lang="en-US" sz="1600" spc="15" baseline="-25000" dirty="0">
                <a:latin typeface="Arial" panose="020B0604020202020204" pitchFamily="34" charset="0"/>
                <a:cs typeface="Arial" panose="020B0604020202020204" pitchFamily="34" charset="0"/>
              </a:rPr>
              <a:t>3</a:t>
            </a:r>
            <a:r>
              <a:rPr lang="en-US" sz="1600" spc="15" dirty="0">
                <a:latin typeface="Arial" panose="020B0604020202020204" pitchFamily="34" charset="0"/>
                <a:cs typeface="Arial" panose="020B0604020202020204" pitchFamily="34" charset="0"/>
              </a:rPr>
              <a:t>, CO, CH</a:t>
            </a:r>
            <a:r>
              <a:rPr lang="en-US" sz="1600" spc="15" baseline="-25000" dirty="0">
                <a:latin typeface="Arial" panose="020B0604020202020204" pitchFamily="34" charset="0"/>
                <a:cs typeface="Arial" panose="020B0604020202020204" pitchFamily="34" charset="0"/>
              </a:rPr>
              <a:t>4</a:t>
            </a:r>
            <a:r>
              <a:rPr lang="en-US" sz="1600" spc="15" dirty="0">
                <a:latin typeface="Arial" panose="020B0604020202020204" pitchFamily="34" charset="0"/>
                <a:cs typeface="Arial" panose="020B0604020202020204" pitchFamily="34" charset="0"/>
              </a:rPr>
              <a:t>, N</a:t>
            </a:r>
            <a:r>
              <a:rPr lang="en-US" sz="1600" spc="15" baseline="-25000" dirty="0">
                <a:latin typeface="Arial" panose="020B0604020202020204" pitchFamily="34" charset="0"/>
                <a:cs typeface="Arial" panose="020B0604020202020204" pitchFamily="34" charset="0"/>
              </a:rPr>
              <a:t>2</a:t>
            </a:r>
            <a:r>
              <a:rPr lang="en-US" sz="1600" spc="15" dirty="0">
                <a:latin typeface="Arial" panose="020B0604020202020204" pitchFamily="34" charset="0"/>
                <a:cs typeface="Arial" panose="020B0604020202020204" pitchFamily="34" charset="0"/>
              </a:rPr>
              <a:t>O)</a:t>
            </a:r>
          </a:p>
          <a:p>
            <a:pPr marL="834390" lvl="1" indent="-364490" eaLnBrk="1" fontAlgn="auto" hangingPunct="1">
              <a:spcBef>
                <a:spcPts val="0"/>
              </a:spcBef>
              <a:spcAft>
                <a:spcPts val="0"/>
              </a:spcAft>
              <a:buFont typeface="Wingdings" pitchFamily="2" charset="2"/>
              <a:buChar char="Ø"/>
              <a:tabLst>
                <a:tab pos="377190" algn="l"/>
                <a:tab pos="377825" algn="l"/>
              </a:tabLst>
              <a:defRPr/>
            </a:pPr>
            <a:r>
              <a:rPr lang="en-US" sz="1600" spc="15" dirty="0">
                <a:latin typeface="Arial" panose="020B0604020202020204" pitchFamily="34" charset="0"/>
                <a:cs typeface="Arial" panose="020B0604020202020204" pitchFamily="34" charset="0"/>
              </a:rPr>
              <a:t>Cloud (phase, height, cloud top pressure, particle size, optical depth)</a:t>
            </a:r>
          </a:p>
          <a:p>
            <a:pPr marL="834390" lvl="1" indent="-364490" eaLnBrk="1" fontAlgn="auto" hangingPunct="1">
              <a:spcBef>
                <a:spcPts val="0"/>
              </a:spcBef>
              <a:spcAft>
                <a:spcPts val="0"/>
              </a:spcAft>
              <a:buFont typeface="Wingdings" pitchFamily="2" charset="2"/>
              <a:buChar char="Ø"/>
              <a:tabLst>
                <a:tab pos="377190" algn="l"/>
                <a:tab pos="377825" algn="l"/>
              </a:tabLst>
              <a:defRPr/>
            </a:pPr>
            <a:r>
              <a:rPr lang="en-US" sz="1600" spc="15" dirty="0">
                <a:latin typeface="Arial" panose="020B0604020202020204" pitchFamily="34" charset="0"/>
                <a:cs typeface="Arial" panose="020B0604020202020204" pitchFamily="34" charset="0"/>
              </a:rPr>
              <a:t>Surface temperature and emissivity </a:t>
            </a:r>
          </a:p>
          <a:p>
            <a:pPr marL="834390" lvl="1" indent="-364490" eaLnBrk="1" fontAlgn="auto" hangingPunct="1">
              <a:spcBef>
                <a:spcPts val="0"/>
              </a:spcBef>
              <a:spcAft>
                <a:spcPts val="0"/>
              </a:spcAft>
              <a:buFont typeface="Wingdings" pitchFamily="2" charset="2"/>
              <a:buChar char="Ø"/>
              <a:tabLst>
                <a:tab pos="377190" algn="l"/>
                <a:tab pos="377825" algn="l"/>
              </a:tabLst>
              <a:defRPr/>
            </a:pPr>
            <a:r>
              <a:rPr lang="en-US" sz="1600" spc="15" dirty="0">
                <a:latin typeface="Arial" panose="020B0604020202020204" pitchFamily="34" charset="0"/>
                <a:cs typeface="Arial" panose="020B0604020202020204" pitchFamily="34" charset="0"/>
              </a:rPr>
              <a:t>Averaging kernels and radiative kernels</a:t>
            </a:r>
            <a:endParaRPr lang="en-US" sz="2000" spc="15" dirty="0"/>
          </a:p>
        </p:txBody>
      </p:sp>
      <p:sp>
        <p:nvSpPr>
          <p:cNvPr id="5" name="Slide Number Placeholder 4">
            <a:extLst>
              <a:ext uri="{FF2B5EF4-FFF2-40B4-BE49-F238E27FC236}">
                <a16:creationId xmlns:a16="http://schemas.microsoft.com/office/drawing/2014/main" id="{2C36B216-7A18-B143-99A3-12D95271C202}"/>
              </a:ext>
            </a:extLst>
          </p:cNvPr>
          <p:cNvSpPr>
            <a:spLocks noGrp="1"/>
          </p:cNvSpPr>
          <p:nvPr>
            <p:ph type="sldNum" sz="quarter" idx="12"/>
          </p:nvPr>
        </p:nvSpPr>
        <p:spPr/>
        <p:txBody>
          <a:bodyPr/>
          <a:lstStyle/>
          <a:p>
            <a:pPr>
              <a:defRPr/>
            </a:pPr>
            <a:fld id="{3B3B6F7F-135A-D148-9F7E-05910C70CF6F}" type="slidenum">
              <a:rPr lang="en-US" smtClean="0"/>
              <a:pPr>
                <a:defRPr/>
              </a:pPr>
              <a:t>5</a:t>
            </a:fld>
            <a:endParaRPr lang="en-US"/>
          </a:p>
        </p:txBody>
      </p:sp>
      <p:graphicFrame>
        <p:nvGraphicFramePr>
          <p:cNvPr id="4" name="Table 5">
            <a:extLst>
              <a:ext uri="{FF2B5EF4-FFF2-40B4-BE49-F238E27FC236}">
                <a16:creationId xmlns:a16="http://schemas.microsoft.com/office/drawing/2014/main" id="{E4CEDD71-69B9-ED4B-8ECE-7B51C86D55B5}"/>
              </a:ext>
            </a:extLst>
          </p:cNvPr>
          <p:cNvGraphicFramePr>
            <a:graphicFrameLocks noGrp="1"/>
          </p:cNvGraphicFramePr>
          <p:nvPr>
            <p:extLst>
              <p:ext uri="{D42A27DB-BD31-4B8C-83A1-F6EECF244321}">
                <p14:modId xmlns:p14="http://schemas.microsoft.com/office/powerpoint/2010/main" val="464575808"/>
              </p:ext>
            </p:extLst>
          </p:nvPr>
        </p:nvGraphicFramePr>
        <p:xfrm>
          <a:off x="1066800" y="4347167"/>
          <a:ext cx="7924800" cy="3024212"/>
        </p:xfrm>
        <a:graphic>
          <a:graphicData uri="http://schemas.openxmlformats.org/drawingml/2006/table">
            <a:tbl>
              <a:tblPr firstRow="1" bandRow="1">
                <a:tableStyleId>{5C22544A-7EE6-4342-B048-85BDC9FD1C3A}</a:tableStyleId>
              </a:tblPr>
              <a:tblGrid>
                <a:gridCol w="2874682">
                  <a:extLst>
                    <a:ext uri="{9D8B030D-6E8A-4147-A177-3AD203B41FA5}">
                      <a16:colId xmlns:a16="http://schemas.microsoft.com/office/drawing/2014/main" val="911105583"/>
                    </a:ext>
                  </a:extLst>
                </a:gridCol>
                <a:gridCol w="2261190">
                  <a:extLst>
                    <a:ext uri="{9D8B030D-6E8A-4147-A177-3AD203B41FA5}">
                      <a16:colId xmlns:a16="http://schemas.microsoft.com/office/drawing/2014/main" val="4255741292"/>
                    </a:ext>
                  </a:extLst>
                </a:gridCol>
                <a:gridCol w="2788928">
                  <a:extLst>
                    <a:ext uri="{9D8B030D-6E8A-4147-A177-3AD203B41FA5}">
                      <a16:colId xmlns:a16="http://schemas.microsoft.com/office/drawing/2014/main" val="165287302"/>
                    </a:ext>
                  </a:extLst>
                </a:gridCol>
              </a:tblGrid>
              <a:tr h="538371">
                <a:tc>
                  <a:txBody>
                    <a:bodyPr/>
                    <a:lstStyle/>
                    <a:p>
                      <a:pPr algn="ctr"/>
                      <a:r>
                        <a:rPr lang="en-US" sz="1400" i="1" dirty="0"/>
                        <a:t>Algorithm Characteristics</a:t>
                      </a:r>
                    </a:p>
                  </a:txBody>
                  <a:tcPr/>
                </a:tc>
                <a:tc>
                  <a:txBody>
                    <a:bodyPr/>
                    <a:lstStyle/>
                    <a:p>
                      <a:pPr algn="ctr"/>
                      <a:r>
                        <a:rPr lang="en-US" sz="1400" i="1" dirty="0"/>
                        <a:t>PCRTM L2 Algorithm</a:t>
                      </a:r>
                    </a:p>
                  </a:txBody>
                  <a:tcPr/>
                </a:tc>
                <a:tc>
                  <a:txBody>
                    <a:bodyPr/>
                    <a:lstStyle/>
                    <a:p>
                      <a:pPr algn="ctr"/>
                      <a:r>
                        <a:rPr lang="en-US" sz="1400" i="1" dirty="0"/>
                        <a:t>CLIMCAPS, NUCAPS, AIRS V7 L2</a:t>
                      </a:r>
                    </a:p>
                  </a:txBody>
                  <a:tcPr/>
                </a:tc>
                <a:extLst>
                  <a:ext uri="{0D108BD9-81ED-4DB2-BD59-A6C34878D82A}">
                    <a16:rowId xmlns:a16="http://schemas.microsoft.com/office/drawing/2014/main" val="1082756246"/>
                  </a:ext>
                </a:extLst>
              </a:tr>
              <a:tr h="287808">
                <a:tc>
                  <a:txBody>
                    <a:bodyPr/>
                    <a:lstStyle/>
                    <a:p>
                      <a:r>
                        <a:rPr lang="en-US" sz="1400" dirty="0"/>
                        <a:t>Spatial Resolution</a:t>
                      </a:r>
                    </a:p>
                  </a:txBody>
                  <a:tcPr/>
                </a:tc>
                <a:tc>
                  <a:txBody>
                    <a:bodyPr/>
                    <a:lstStyle/>
                    <a:p>
                      <a:r>
                        <a:rPr lang="en-US" sz="1400" dirty="0"/>
                        <a:t>15 km</a:t>
                      </a:r>
                    </a:p>
                  </a:txBody>
                  <a:tcPr/>
                </a:tc>
                <a:tc>
                  <a:txBody>
                    <a:bodyPr/>
                    <a:lstStyle/>
                    <a:p>
                      <a:r>
                        <a:rPr lang="en-US" sz="1400" dirty="0"/>
                        <a:t>45 km</a:t>
                      </a:r>
                    </a:p>
                  </a:txBody>
                  <a:tcPr/>
                </a:tc>
                <a:extLst>
                  <a:ext uri="{0D108BD9-81ED-4DB2-BD59-A6C34878D82A}">
                    <a16:rowId xmlns:a16="http://schemas.microsoft.com/office/drawing/2014/main" val="2023948740"/>
                  </a:ext>
                </a:extLst>
              </a:tr>
              <a:tr h="278802">
                <a:tc>
                  <a:txBody>
                    <a:bodyPr/>
                    <a:lstStyle/>
                    <a:p>
                      <a:r>
                        <a:rPr lang="en-US" sz="1400" dirty="0"/>
                        <a:t>Retrieval/FOR</a:t>
                      </a:r>
                    </a:p>
                  </a:txBody>
                  <a:tcPr/>
                </a:tc>
                <a:tc>
                  <a:txBody>
                    <a:bodyPr/>
                    <a:lstStyle/>
                    <a:p>
                      <a:r>
                        <a:rPr lang="en-US" sz="1400" dirty="0"/>
                        <a:t>9</a:t>
                      </a:r>
                    </a:p>
                  </a:txBody>
                  <a:tcPr/>
                </a:tc>
                <a:tc>
                  <a:txBody>
                    <a:bodyPr/>
                    <a:lstStyle/>
                    <a:p>
                      <a:r>
                        <a:rPr lang="en-US" sz="1400" dirty="0"/>
                        <a:t>1</a:t>
                      </a:r>
                    </a:p>
                  </a:txBody>
                  <a:tcPr/>
                </a:tc>
                <a:extLst>
                  <a:ext uri="{0D108BD9-81ED-4DB2-BD59-A6C34878D82A}">
                    <a16:rowId xmlns:a16="http://schemas.microsoft.com/office/drawing/2014/main" val="2725016384"/>
                  </a:ext>
                </a:extLst>
              </a:tr>
              <a:tr h="409197">
                <a:tc>
                  <a:txBody>
                    <a:bodyPr/>
                    <a:lstStyle/>
                    <a:p>
                      <a:r>
                        <a:rPr lang="en-US" sz="1400" dirty="0"/>
                        <a:t>Number of Spectral channels used</a:t>
                      </a:r>
                    </a:p>
                  </a:txBody>
                  <a:tcPr/>
                </a:tc>
                <a:tc>
                  <a:txBody>
                    <a:bodyPr/>
                    <a:lstStyle/>
                    <a:p>
                      <a:r>
                        <a:rPr lang="en-US" sz="1400" dirty="0"/>
                        <a:t>Use 2211-8461 channels</a:t>
                      </a:r>
                    </a:p>
                  </a:txBody>
                  <a:tcPr/>
                </a:tc>
                <a:tc>
                  <a:txBody>
                    <a:bodyPr/>
                    <a:lstStyle/>
                    <a:p>
                      <a:r>
                        <a:rPr lang="en-US" sz="1400" dirty="0"/>
                        <a:t>Use 200-400selected channels </a:t>
                      </a:r>
                    </a:p>
                  </a:txBody>
                  <a:tcPr/>
                </a:tc>
                <a:extLst>
                  <a:ext uri="{0D108BD9-81ED-4DB2-BD59-A6C34878D82A}">
                    <a16:rowId xmlns:a16="http://schemas.microsoft.com/office/drawing/2014/main" val="3794661772"/>
                  </a:ext>
                </a:extLst>
              </a:tr>
              <a:tr h="497123">
                <a:tc>
                  <a:txBody>
                    <a:bodyPr/>
                    <a:lstStyle/>
                    <a:p>
                      <a:r>
                        <a:rPr lang="en-US" sz="1400" dirty="0"/>
                        <a:t>Cloud treatment</a:t>
                      </a:r>
                    </a:p>
                  </a:txBody>
                  <a:tcPr/>
                </a:tc>
                <a:tc>
                  <a:txBody>
                    <a:bodyPr/>
                    <a:lstStyle/>
                    <a:p>
                      <a:r>
                        <a:rPr lang="en-US" sz="1400" dirty="0"/>
                        <a:t>Retrieve cloud simultaneously</a:t>
                      </a:r>
                    </a:p>
                  </a:txBody>
                  <a:tcPr/>
                </a:tc>
                <a:tc>
                  <a:txBody>
                    <a:bodyPr/>
                    <a:lstStyle/>
                    <a:p>
                      <a:r>
                        <a:rPr lang="en-US" sz="1400" dirty="0"/>
                        <a:t>Use cloud-clearing</a:t>
                      </a:r>
                    </a:p>
                  </a:txBody>
                  <a:tcPr/>
                </a:tc>
                <a:extLst>
                  <a:ext uri="{0D108BD9-81ED-4DB2-BD59-A6C34878D82A}">
                    <a16:rowId xmlns:a16="http://schemas.microsoft.com/office/drawing/2014/main" val="1036126933"/>
                  </a:ext>
                </a:extLst>
              </a:tr>
              <a:tr h="339284">
                <a:tc>
                  <a:txBody>
                    <a:bodyPr/>
                    <a:lstStyle/>
                    <a:p>
                      <a:r>
                        <a:rPr lang="en-US" sz="1400" dirty="0"/>
                        <a:t>Use multiple scattering cloud RTM</a:t>
                      </a:r>
                    </a:p>
                  </a:txBody>
                  <a:tcPr/>
                </a:tc>
                <a:tc>
                  <a:txBody>
                    <a:bodyPr/>
                    <a:lstStyle/>
                    <a:p>
                      <a:r>
                        <a:rPr lang="en-US" sz="1400" dirty="0"/>
                        <a:t>Yes</a:t>
                      </a:r>
                    </a:p>
                  </a:txBody>
                  <a:tcPr/>
                </a:tc>
                <a:tc>
                  <a:txBody>
                    <a:bodyPr/>
                    <a:lstStyle/>
                    <a:p>
                      <a:r>
                        <a:rPr lang="en-US" sz="1400" dirty="0"/>
                        <a:t>No</a:t>
                      </a:r>
                    </a:p>
                  </a:txBody>
                  <a:tcPr/>
                </a:tc>
                <a:extLst>
                  <a:ext uri="{0D108BD9-81ED-4DB2-BD59-A6C34878D82A}">
                    <a16:rowId xmlns:a16="http://schemas.microsoft.com/office/drawing/2014/main" val="999932215"/>
                  </a:ext>
                </a:extLst>
              </a:tr>
              <a:tr h="278802">
                <a:tc>
                  <a:txBody>
                    <a:bodyPr/>
                    <a:lstStyle/>
                    <a:p>
                      <a:r>
                        <a:rPr lang="en-US" sz="1400" dirty="0"/>
                        <a:t>Radiometric closure </a:t>
                      </a:r>
                    </a:p>
                  </a:txBody>
                  <a:tcPr/>
                </a:tc>
                <a:tc>
                  <a:txBody>
                    <a:bodyPr/>
                    <a:lstStyle/>
                    <a:p>
                      <a:r>
                        <a:rPr lang="en-US" sz="1400" dirty="0"/>
                        <a:t>Yes</a:t>
                      </a:r>
                    </a:p>
                  </a:txBody>
                  <a:tcPr/>
                </a:tc>
                <a:tc>
                  <a:txBody>
                    <a:bodyPr/>
                    <a:lstStyle/>
                    <a:p>
                      <a:r>
                        <a:rPr lang="en-US" sz="1400" dirty="0"/>
                        <a:t>No</a:t>
                      </a:r>
                    </a:p>
                  </a:txBody>
                  <a:tcPr/>
                </a:tc>
                <a:extLst>
                  <a:ext uri="{0D108BD9-81ED-4DB2-BD59-A6C34878D82A}">
                    <a16:rowId xmlns:a16="http://schemas.microsoft.com/office/drawing/2014/main" val="1975494925"/>
                  </a:ext>
                </a:extLst>
              </a:tr>
              <a:tr h="287808">
                <a:tc>
                  <a:txBody>
                    <a:bodyPr/>
                    <a:lstStyle/>
                    <a:p>
                      <a:r>
                        <a:rPr lang="en-US" sz="1400" dirty="0"/>
                        <a:t>Provide Radiative Kernels</a:t>
                      </a:r>
                    </a:p>
                  </a:txBody>
                  <a:tcPr/>
                </a:tc>
                <a:tc>
                  <a:txBody>
                    <a:bodyPr/>
                    <a:lstStyle/>
                    <a:p>
                      <a:r>
                        <a:rPr lang="en-US" sz="1400" dirty="0"/>
                        <a:t>Yes</a:t>
                      </a:r>
                    </a:p>
                  </a:txBody>
                  <a:tcPr/>
                </a:tc>
                <a:tc>
                  <a:txBody>
                    <a:bodyPr/>
                    <a:lstStyle/>
                    <a:p>
                      <a:r>
                        <a:rPr lang="en-US" sz="1400" dirty="0"/>
                        <a:t>No</a:t>
                      </a:r>
                    </a:p>
                  </a:txBody>
                  <a:tcPr/>
                </a:tc>
                <a:extLst>
                  <a:ext uri="{0D108BD9-81ED-4DB2-BD59-A6C34878D82A}">
                    <a16:rowId xmlns:a16="http://schemas.microsoft.com/office/drawing/2014/main" val="2902168995"/>
                  </a:ext>
                </a:extLst>
              </a:tr>
            </a:tbl>
          </a:graphicData>
        </a:graphic>
      </p:graphicFrame>
    </p:spTree>
    <p:extLst>
      <p:ext uri="{BB962C8B-B14F-4D97-AF65-F5344CB8AC3E}">
        <p14:creationId xmlns:p14="http://schemas.microsoft.com/office/powerpoint/2010/main" val="40800569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1">
            <a:extLst>
              <a:ext uri="{FF2B5EF4-FFF2-40B4-BE49-F238E27FC236}">
                <a16:creationId xmlns:a16="http://schemas.microsoft.com/office/drawing/2014/main" id="{1F9D4CF8-A927-D044-A955-542CF8D9E472}"/>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kumimoji="1" sz="1200" b="1">
                <a:solidFill>
                  <a:schemeClr val="tx1"/>
                </a:solidFill>
                <a:latin typeface="Arial" panose="020B0604020202020204" pitchFamily="34" charset="0"/>
                <a:ea typeface="ＭＳ Ｐゴシック" panose="020B0600070205080204" pitchFamily="34" charset="-128"/>
              </a:defRPr>
            </a:lvl1pPr>
            <a:lvl2pPr marL="37931725" indent="-37474525" algn="ctr">
              <a:defRPr kumimoji="1" sz="1200" b="1">
                <a:solidFill>
                  <a:schemeClr val="tx1"/>
                </a:solidFill>
                <a:latin typeface="Arial" panose="020B0604020202020204" pitchFamily="34" charset="0"/>
                <a:ea typeface="ＭＳ Ｐゴシック" panose="020B0600070205080204" pitchFamily="34" charset="-128"/>
              </a:defRPr>
            </a:lvl2pPr>
            <a:lvl3pPr marL="1143000" indent="-228600" algn="ctr">
              <a:defRPr kumimoji="1" sz="1200" b="1">
                <a:solidFill>
                  <a:schemeClr val="tx1"/>
                </a:solidFill>
                <a:latin typeface="Arial" panose="020B0604020202020204" pitchFamily="34" charset="0"/>
                <a:ea typeface="ＭＳ Ｐゴシック" panose="020B0600070205080204" pitchFamily="34" charset="-128"/>
              </a:defRPr>
            </a:lvl3pPr>
            <a:lvl4pPr marL="1600200" indent="-228600" algn="ctr">
              <a:defRPr kumimoji="1" sz="1200" b="1">
                <a:solidFill>
                  <a:schemeClr val="tx1"/>
                </a:solidFill>
                <a:latin typeface="Arial" panose="020B0604020202020204" pitchFamily="34" charset="0"/>
                <a:ea typeface="ＭＳ Ｐゴシック" panose="020B0600070205080204" pitchFamily="34" charset="-128"/>
              </a:defRPr>
            </a:lvl4pPr>
            <a:lvl5pPr marL="2057400" indent="-228600" algn="ctr">
              <a:defRPr kumimoji="1" sz="1200" b="1">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kumimoji="1" sz="1200" b="1">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kumimoji="1" sz="1200" b="1">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kumimoji="1" sz="1200" b="1">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kumimoji="1" sz="1200" b="1">
                <a:solidFill>
                  <a:schemeClr val="tx1"/>
                </a:solidFill>
                <a:latin typeface="Arial" panose="020B0604020202020204" pitchFamily="34" charset="0"/>
                <a:ea typeface="ＭＳ Ｐゴシック" panose="020B0600070205080204" pitchFamily="34" charset="-128"/>
              </a:defRPr>
            </a:lvl9pPr>
          </a:lstStyle>
          <a:p>
            <a:pPr algn="r"/>
            <a:fld id="{CD61FE57-8319-CD41-A3E0-3E90D4A4CB41}" type="slidenum">
              <a:rPr kumimoji="0" lang="en-US" altLang="en-US" sz="1100"/>
              <a:pPr algn="r"/>
              <a:t>6</a:t>
            </a:fld>
            <a:br>
              <a:rPr kumimoji="0" lang="en-US" altLang="en-US" sz="1100"/>
            </a:br>
            <a:endParaRPr kumimoji="0" lang="en-US" altLang="en-US" sz="1100"/>
          </a:p>
        </p:txBody>
      </p:sp>
      <p:sp>
        <p:nvSpPr>
          <p:cNvPr id="38914" name="Title 1">
            <a:extLst>
              <a:ext uri="{FF2B5EF4-FFF2-40B4-BE49-F238E27FC236}">
                <a16:creationId xmlns:a16="http://schemas.microsoft.com/office/drawing/2014/main" id="{1FACA263-426B-8547-A3CB-28C9C61AB250}"/>
              </a:ext>
            </a:extLst>
          </p:cNvPr>
          <p:cNvSpPr>
            <a:spLocks noGrp="1" noChangeArrowheads="1"/>
          </p:cNvSpPr>
          <p:nvPr>
            <p:ph type="title" idx="4294967295"/>
          </p:nvPr>
        </p:nvSpPr>
        <p:spPr>
          <a:xfrm>
            <a:off x="1600200" y="258763"/>
            <a:ext cx="7116763" cy="861774"/>
          </a:xfrm>
        </p:spPr>
        <p:txBody>
          <a:bodyPr/>
          <a:lstStyle/>
          <a:p>
            <a:r>
              <a:rPr lang="en-US" altLang="en-US" sz="2800" b="1" dirty="0" err="1">
                <a:solidFill>
                  <a:schemeClr val="tx1"/>
                </a:solidFill>
                <a:latin typeface="Arial" panose="020B0604020202020204" pitchFamily="34" charset="0"/>
                <a:ea typeface="ＭＳ Ｐゴシック" panose="020B0600070205080204" pitchFamily="34" charset="-128"/>
                <a:cs typeface="Arial" panose="020B0604020202020204" pitchFamily="34" charset="0"/>
              </a:rPr>
              <a:t>SiFSAP</a:t>
            </a:r>
            <a:r>
              <a:rPr lang="en-US" altLang="en-US" sz="2800" b="1" dirty="0">
                <a:solidFill>
                  <a:schemeClr val="tx1"/>
                </a:solidFill>
                <a:latin typeface="Arial" panose="020B0604020202020204" pitchFamily="34" charset="0"/>
                <a:ea typeface="ＭＳ Ｐゴシック" panose="020B0600070205080204" pitchFamily="34" charset="-128"/>
                <a:cs typeface="Arial" panose="020B0604020202020204" pitchFamily="34" charset="0"/>
              </a:rPr>
              <a:t> Can Effectively Distinguish Ice and Water Clouds</a:t>
            </a:r>
          </a:p>
        </p:txBody>
      </p:sp>
      <p:pic>
        <p:nvPicPr>
          <p:cNvPr id="38915" name="Content Placeholder 4" descr="R_DE_ICE.tif">
            <a:extLst>
              <a:ext uri="{FF2B5EF4-FFF2-40B4-BE49-F238E27FC236}">
                <a16:creationId xmlns:a16="http://schemas.microsoft.com/office/drawing/2014/main" id="{2DB9CDA5-B65B-1D41-8567-D37C671DE099}"/>
              </a:ext>
            </a:extLst>
          </p:cNvPr>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a:xfrm>
            <a:off x="774700" y="1158637"/>
            <a:ext cx="3798887" cy="2936875"/>
          </a:xfrm>
          <a:noFill/>
        </p:spPr>
      </p:pic>
      <p:pic>
        <p:nvPicPr>
          <p:cNvPr id="38916" name="Picture 5" descr="R_DE_Water.tif">
            <a:extLst>
              <a:ext uri="{FF2B5EF4-FFF2-40B4-BE49-F238E27FC236}">
                <a16:creationId xmlns:a16="http://schemas.microsoft.com/office/drawing/2014/main" id="{9A161F50-8059-5A4B-B6B4-CDCC89E1B29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197475" y="1295400"/>
            <a:ext cx="4022725" cy="310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8917" name="Object 2">
            <a:extLst>
              <a:ext uri="{FF2B5EF4-FFF2-40B4-BE49-F238E27FC236}">
                <a16:creationId xmlns:a16="http://schemas.microsoft.com/office/drawing/2014/main" id="{90533E34-17A3-9A43-BEF1-808157B83F79}"/>
              </a:ext>
            </a:extLst>
          </p:cNvPr>
          <p:cNvGraphicFramePr>
            <a:graphicFrameLocks noChangeAspect="1"/>
          </p:cNvGraphicFramePr>
          <p:nvPr/>
        </p:nvGraphicFramePr>
        <p:xfrm>
          <a:off x="762000" y="4267200"/>
          <a:ext cx="3940175" cy="2849563"/>
        </p:xfrm>
        <a:graphic>
          <a:graphicData uri="http://schemas.openxmlformats.org/presentationml/2006/ole">
            <mc:AlternateContent xmlns:mc="http://schemas.openxmlformats.org/markup-compatibility/2006">
              <mc:Choice xmlns:v="urn:schemas-microsoft-com:vml" Requires="v">
                <p:oleObj spid="_x0000_s7221" name="Document" r:id="rId5" imgW="7899400" imgH="5930900" progId="Word.Document.12">
                  <p:link updateAutomatic="1"/>
                </p:oleObj>
              </mc:Choice>
              <mc:Fallback>
                <p:oleObj name="Document" r:id="rId5" imgW="7899400" imgH="5930900" progId="Word.Document.12">
                  <p:link updateAutomatic="1"/>
                  <p:pic>
                    <p:nvPicPr>
                      <p:cNvPr id="38917" name="Object 2">
                        <a:extLst>
                          <a:ext uri="{FF2B5EF4-FFF2-40B4-BE49-F238E27FC236}">
                            <a16:creationId xmlns:a16="http://schemas.microsoft.com/office/drawing/2014/main" id="{90533E34-17A3-9A43-BEF1-808157B83F7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2000" y="4267200"/>
                        <a:ext cx="3940175" cy="2849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8918" name="Object 3">
            <a:extLst>
              <a:ext uri="{FF2B5EF4-FFF2-40B4-BE49-F238E27FC236}">
                <a16:creationId xmlns:a16="http://schemas.microsoft.com/office/drawing/2014/main" id="{B8E2EA6E-76BF-B649-B090-D621F27BCE4C}"/>
              </a:ext>
            </a:extLst>
          </p:cNvPr>
          <p:cNvGraphicFramePr>
            <a:graphicFrameLocks noChangeAspect="1"/>
          </p:cNvGraphicFramePr>
          <p:nvPr/>
        </p:nvGraphicFramePr>
        <p:xfrm>
          <a:off x="5181600" y="4495800"/>
          <a:ext cx="4108450" cy="2741613"/>
        </p:xfrm>
        <a:graphic>
          <a:graphicData uri="http://schemas.openxmlformats.org/presentationml/2006/ole">
            <mc:AlternateContent xmlns:mc="http://schemas.openxmlformats.org/markup-compatibility/2006">
              <mc:Choice xmlns:v="urn:schemas-microsoft-com:vml" Requires="v">
                <p:oleObj spid="_x0000_s7222" name="Document" r:id="rId7" imgW="7899400" imgH="5930900" progId="Word.Document.12">
                  <p:link updateAutomatic="1"/>
                </p:oleObj>
              </mc:Choice>
              <mc:Fallback>
                <p:oleObj name="Document" r:id="rId7" imgW="7899400" imgH="5930900" progId="Word.Document.12">
                  <p:link updateAutomatic="1"/>
                  <p:pic>
                    <p:nvPicPr>
                      <p:cNvPr id="38918" name="Object 3">
                        <a:extLst>
                          <a:ext uri="{FF2B5EF4-FFF2-40B4-BE49-F238E27FC236}">
                            <a16:creationId xmlns:a16="http://schemas.microsoft.com/office/drawing/2014/main" id="{B8E2EA6E-76BF-B649-B090-D621F27BCE4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81600" y="4495800"/>
                        <a:ext cx="4108450" cy="2741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F10675D5-C6AB-2B45-B63F-BDFEFC27D604}"/>
              </a:ext>
            </a:extLst>
          </p:cNvPr>
          <p:cNvSpPr>
            <a:spLocks noGrp="1"/>
          </p:cNvSpPr>
          <p:nvPr>
            <p:ph type="title"/>
          </p:nvPr>
        </p:nvSpPr>
        <p:spPr>
          <a:xfrm>
            <a:off x="1066800" y="162172"/>
            <a:ext cx="8839200" cy="369332"/>
          </a:xfrm>
        </p:spPr>
        <p:txBody>
          <a:bodyPr/>
          <a:lstStyle/>
          <a:p>
            <a:r>
              <a:rPr lang="en-US" altLang="en-US" sz="2400" dirty="0">
                <a:latin typeface="Arial" panose="020B0604020202020204" pitchFamily="34" charset="0"/>
                <a:cs typeface="Arial" panose="020B0604020202020204" pitchFamily="34" charset="0"/>
              </a:rPr>
              <a:t>Full Error Characterization of </a:t>
            </a:r>
            <a:r>
              <a:rPr lang="en-US" altLang="en-US" sz="2400" dirty="0" err="1">
                <a:latin typeface="Arial" panose="020B0604020202020204" pitchFamily="34" charset="0"/>
                <a:cs typeface="Arial" panose="020B0604020202020204" pitchFamily="34" charset="0"/>
              </a:rPr>
              <a:t>SiFSAP</a:t>
            </a:r>
            <a:r>
              <a:rPr lang="en-US" altLang="en-US" sz="2400" dirty="0">
                <a:latin typeface="Arial" panose="020B0604020202020204" pitchFamily="34" charset="0"/>
                <a:cs typeface="Arial" panose="020B0604020202020204" pitchFamily="34" charset="0"/>
              </a:rPr>
              <a:t> Products</a:t>
            </a:r>
            <a:endParaRPr lang="en-US" altLang="en-US" sz="2400" dirty="0">
              <a:latin typeface="Arial" panose="020B0604020202020204" pitchFamily="34" charset="0"/>
              <a:ea typeface="ＭＳ Ｐゴシック" panose="020B0600070205080204" pitchFamily="34" charset="-128"/>
              <a:cs typeface="Arial" panose="020B0604020202020204" pitchFamily="34" charset="0"/>
            </a:endParaRPr>
          </a:p>
        </p:txBody>
      </p:sp>
      <p:pic>
        <p:nvPicPr>
          <p:cNvPr id="53250" name="Picture 6">
            <a:extLst>
              <a:ext uri="{FF2B5EF4-FFF2-40B4-BE49-F238E27FC236}">
                <a16:creationId xmlns:a16="http://schemas.microsoft.com/office/drawing/2014/main" id="{7409A702-B001-CF4F-A109-2F56AEA56F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776" y="3747674"/>
            <a:ext cx="4720278" cy="3549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1" name="Picture 7">
            <a:extLst>
              <a:ext uri="{FF2B5EF4-FFF2-40B4-BE49-F238E27FC236}">
                <a16:creationId xmlns:a16="http://schemas.microsoft.com/office/drawing/2014/main" id="{623AC04B-D195-EE44-86AF-818325E136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56188" y="3733800"/>
            <a:ext cx="4779434" cy="3549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2" name="Picture 8">
            <a:extLst>
              <a:ext uri="{FF2B5EF4-FFF2-40B4-BE49-F238E27FC236}">
                <a16:creationId xmlns:a16="http://schemas.microsoft.com/office/drawing/2014/main" id="{28CC3ABC-E48C-3647-B5FA-C2A4B42F52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0400" y="965654"/>
            <a:ext cx="6329363" cy="262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BEF448FB-119D-444F-8EAC-3A44C60BC2CE}"/>
              </a:ext>
            </a:extLst>
          </p:cNvPr>
          <p:cNvSpPr txBox="1"/>
          <p:nvPr/>
        </p:nvSpPr>
        <p:spPr>
          <a:xfrm>
            <a:off x="152400" y="1040082"/>
            <a:ext cx="3048000" cy="2585323"/>
          </a:xfrm>
          <a:prstGeom prst="rect">
            <a:avLst/>
          </a:prstGeom>
          <a:noFill/>
        </p:spPr>
        <p:txBody>
          <a:bodyPr wrap="square" rtlCol="0">
            <a:spAutoFit/>
          </a:bodyPr>
          <a:lstStyle/>
          <a:p>
            <a:pPr marL="285750" indent="-285750">
              <a:buFont typeface="Arial" panose="020B0604020202020204" pitchFamily="34" charset="0"/>
              <a:buChar char="•"/>
            </a:pPr>
            <a:r>
              <a:rPr lang="en-US" dirty="0"/>
              <a:t>Averaging kernel (Eq. 2) provide information degree of freedom [trace(A)] and vertical resolution</a:t>
            </a:r>
          </a:p>
          <a:p>
            <a:pPr marL="285750" indent="-285750">
              <a:buFont typeface="Arial" panose="020B0604020202020204" pitchFamily="34" charset="0"/>
              <a:buChar char="•"/>
            </a:pPr>
            <a:r>
              <a:rPr lang="en-US" dirty="0"/>
              <a:t>Error Estimated by the error covariance matrix (Eq. 3) is consistent with simulated retrieval known truth</a:t>
            </a:r>
          </a:p>
        </p:txBody>
      </p:sp>
      <p:sp>
        <p:nvSpPr>
          <p:cNvPr id="6" name="Slide Number Placeholder 5">
            <a:extLst>
              <a:ext uri="{FF2B5EF4-FFF2-40B4-BE49-F238E27FC236}">
                <a16:creationId xmlns:a16="http://schemas.microsoft.com/office/drawing/2014/main" id="{B7E4127F-1FDC-134D-8F8C-2F0293026436}"/>
              </a:ext>
            </a:extLst>
          </p:cNvPr>
          <p:cNvSpPr>
            <a:spLocks noGrp="1"/>
          </p:cNvSpPr>
          <p:nvPr>
            <p:ph type="sldNum" sz="quarter" idx="12"/>
          </p:nvPr>
        </p:nvSpPr>
        <p:spPr/>
        <p:txBody>
          <a:bodyPr/>
          <a:lstStyle/>
          <a:p>
            <a:pPr>
              <a:defRPr/>
            </a:pPr>
            <a:fld id="{3B3B6F7F-135A-D148-9F7E-05910C70CF6F}" type="slidenum">
              <a:rPr lang="en-US" smtClean="0"/>
              <a:pPr>
                <a:defRPr/>
              </a:pPr>
              <a:t>7</a:t>
            </a:fld>
            <a:endParaRPr lang="en-US"/>
          </a:p>
        </p:txBody>
      </p:sp>
    </p:spTree>
    <p:extLst>
      <p:ext uri="{BB962C8B-B14F-4D97-AF65-F5344CB8AC3E}">
        <p14:creationId xmlns:p14="http://schemas.microsoft.com/office/powerpoint/2010/main" val="7753566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a:extLst>
              <a:ext uri="{FF2B5EF4-FFF2-40B4-BE49-F238E27FC236}">
                <a16:creationId xmlns:a16="http://schemas.microsoft.com/office/drawing/2014/main" id="{D7443C19-75B7-DA4E-8771-20DE9F5A3463}"/>
              </a:ext>
            </a:extLst>
          </p:cNvPr>
          <p:cNvSpPr>
            <a:spLocks noGrp="1" noChangeArrowheads="1"/>
          </p:cNvSpPr>
          <p:nvPr>
            <p:ph type="title"/>
          </p:nvPr>
        </p:nvSpPr>
        <p:spPr>
          <a:xfrm>
            <a:off x="1524000" y="228600"/>
            <a:ext cx="8305800" cy="751284"/>
          </a:xfrm>
        </p:spPr>
        <p:txBody>
          <a:bodyPr/>
          <a:lstStyle/>
          <a:p>
            <a:r>
              <a:rPr lang="en-US" altLang="en-US" sz="2400" dirty="0">
                <a:ea typeface="ＭＳ Ｐゴシック" panose="020B0600070205080204" pitchFamily="34" charset="-128"/>
              </a:rPr>
              <a:t>Examples of </a:t>
            </a:r>
            <a:r>
              <a:rPr lang="en-US" altLang="en-US" sz="2400" dirty="0" err="1">
                <a:ea typeface="ＭＳ Ｐゴシック" panose="020B0600070205080204" pitchFamily="34" charset="-128"/>
              </a:rPr>
              <a:t>SiFSAP</a:t>
            </a:r>
            <a:r>
              <a:rPr lang="en-US" altLang="en-US" sz="2400" dirty="0">
                <a:ea typeface="ＭＳ Ｐゴシック" panose="020B0600070205080204" pitchFamily="34" charset="-128"/>
              </a:rPr>
              <a:t> and ECMWF Atmospheric Temperature and Water Vapor from </a:t>
            </a:r>
            <a:r>
              <a:rPr lang="en-US" altLang="en-US" sz="2400" dirty="0" err="1">
                <a:ea typeface="ＭＳ Ｐゴシック" panose="020B0600070205080204" pitchFamily="34" charset="-128"/>
              </a:rPr>
              <a:t>CrIS</a:t>
            </a:r>
            <a:endParaRPr lang="en-US" altLang="en-US" sz="2400" dirty="0">
              <a:ea typeface="ＭＳ Ｐゴシック" panose="020B0600070205080204" pitchFamily="34" charset="-128"/>
            </a:endParaRPr>
          </a:p>
        </p:txBody>
      </p:sp>
      <p:sp>
        <p:nvSpPr>
          <p:cNvPr id="54276" name="TextBox 5">
            <a:extLst>
              <a:ext uri="{FF2B5EF4-FFF2-40B4-BE49-F238E27FC236}">
                <a16:creationId xmlns:a16="http://schemas.microsoft.com/office/drawing/2014/main" id="{4E891AAF-3544-DA47-B973-E396494AC056}"/>
              </a:ext>
            </a:extLst>
          </p:cNvPr>
          <p:cNvSpPr txBox="1">
            <a:spLocks noChangeArrowheads="1"/>
          </p:cNvSpPr>
          <p:nvPr/>
        </p:nvSpPr>
        <p:spPr bwMode="auto">
          <a:xfrm>
            <a:off x="5657407" y="1162194"/>
            <a:ext cx="4030663" cy="318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1870" tIns="50935" rIns="101870" bIns="50935">
            <a:spAutoFit/>
          </a:bodyPr>
          <a:lstStyle>
            <a:lvl1pPr>
              <a:spcBef>
                <a:spcPct val="20000"/>
              </a:spcBef>
              <a:buClr>
                <a:schemeClr val="tx1"/>
              </a:buClr>
              <a:buChar char="•"/>
              <a:defRPr kumimoji="1" sz="2200" b="1">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tx1"/>
              </a:buClr>
              <a:buChar char="–"/>
              <a:defRPr kumimoji="1" sz="2000" b="1">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tx1"/>
              </a:buClr>
              <a:buChar char="•"/>
              <a:defRPr kumimoji="1" sz="2000" b="1">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tx1"/>
              </a:buClr>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tx1"/>
              </a:buClr>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tx1"/>
              </a:buClr>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tx1"/>
              </a:buClr>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tx1"/>
              </a:buClr>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tx1"/>
              </a:buClr>
              <a:buChar char="–"/>
              <a:defRPr kumimoji="1"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ClrTx/>
              <a:buFontTx/>
              <a:buNone/>
            </a:pPr>
            <a:r>
              <a:rPr lang="en-US" altLang="en-US" sz="1400" b="0" dirty="0"/>
              <a:t>PCRTM-RA Retrieved H</a:t>
            </a:r>
            <a:r>
              <a:rPr lang="en-US" altLang="en-US" sz="1400" b="0" baseline="-25000" dirty="0"/>
              <a:t>2</a:t>
            </a:r>
            <a:r>
              <a:rPr lang="en-US" altLang="en-US" sz="1400" b="0" dirty="0"/>
              <a:t>O at 500 </a:t>
            </a:r>
            <a:r>
              <a:rPr lang="en-US" altLang="en-US" sz="1400" b="0" dirty="0" err="1"/>
              <a:t>hPa</a:t>
            </a:r>
            <a:endParaRPr lang="en-US" altLang="en-US" sz="1400" b="0" dirty="0"/>
          </a:p>
        </p:txBody>
      </p:sp>
      <p:sp>
        <p:nvSpPr>
          <p:cNvPr id="54277" name="TextBox 6">
            <a:extLst>
              <a:ext uri="{FF2B5EF4-FFF2-40B4-BE49-F238E27FC236}">
                <a16:creationId xmlns:a16="http://schemas.microsoft.com/office/drawing/2014/main" id="{96541836-4298-BF4F-93C1-23743DC04227}"/>
              </a:ext>
            </a:extLst>
          </p:cNvPr>
          <p:cNvSpPr txBox="1">
            <a:spLocks noChangeArrowheads="1"/>
          </p:cNvSpPr>
          <p:nvPr/>
        </p:nvSpPr>
        <p:spPr bwMode="auto">
          <a:xfrm>
            <a:off x="6324600" y="4420428"/>
            <a:ext cx="2592602" cy="318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1870" tIns="50935" rIns="101870" bIns="50935">
            <a:spAutoFit/>
          </a:bodyPr>
          <a:lstStyle>
            <a:lvl1pPr>
              <a:spcBef>
                <a:spcPct val="20000"/>
              </a:spcBef>
              <a:buClr>
                <a:schemeClr val="tx1"/>
              </a:buClr>
              <a:buChar char="•"/>
              <a:defRPr kumimoji="1" sz="2200" b="1">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tx1"/>
              </a:buClr>
              <a:buChar char="–"/>
              <a:defRPr kumimoji="1" sz="2000" b="1">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tx1"/>
              </a:buClr>
              <a:buChar char="•"/>
              <a:defRPr kumimoji="1" sz="2000" b="1">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tx1"/>
              </a:buClr>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tx1"/>
              </a:buClr>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tx1"/>
              </a:buClr>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tx1"/>
              </a:buClr>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tx1"/>
              </a:buClr>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tx1"/>
              </a:buClr>
              <a:buChar char="–"/>
              <a:defRPr kumimoji="1"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ClrTx/>
              <a:buFontTx/>
              <a:buNone/>
            </a:pPr>
            <a:r>
              <a:rPr lang="en-US" altLang="en-US" sz="1400" b="0" dirty="0"/>
              <a:t>H</a:t>
            </a:r>
            <a:r>
              <a:rPr lang="en-US" altLang="en-US" sz="1400" b="0" baseline="-25000" dirty="0"/>
              <a:t>2</a:t>
            </a:r>
            <a:r>
              <a:rPr lang="en-US" altLang="en-US" sz="1400" b="0" dirty="0"/>
              <a:t>O at 500 </a:t>
            </a:r>
            <a:r>
              <a:rPr lang="en-US" altLang="en-US" sz="1400" b="0" dirty="0" err="1"/>
              <a:t>hPa</a:t>
            </a:r>
            <a:r>
              <a:rPr lang="en-US" altLang="en-US" sz="1400" b="0" dirty="0"/>
              <a:t> from ECMWF</a:t>
            </a:r>
          </a:p>
        </p:txBody>
      </p:sp>
      <p:pic>
        <p:nvPicPr>
          <p:cNvPr id="8" name="Picture 7">
            <a:extLst>
              <a:ext uri="{FF2B5EF4-FFF2-40B4-BE49-F238E27FC236}">
                <a16:creationId xmlns:a16="http://schemas.microsoft.com/office/drawing/2014/main" id="{13D194FF-29FF-1243-9476-ADEA4090EDC7}"/>
              </a:ext>
            </a:extLst>
          </p:cNvPr>
          <p:cNvPicPr/>
          <p:nvPr/>
        </p:nvPicPr>
        <p:blipFill rotWithShape="1">
          <a:blip r:embed="rId2"/>
          <a:srcRect l="5768" t="4999" r="7449" b="4303"/>
          <a:stretch/>
        </p:blipFill>
        <p:spPr>
          <a:xfrm>
            <a:off x="5867399" y="1492587"/>
            <a:ext cx="3660379" cy="2621756"/>
          </a:xfrm>
          <a:prstGeom prst="rect">
            <a:avLst/>
          </a:prstGeom>
        </p:spPr>
      </p:pic>
      <p:pic>
        <p:nvPicPr>
          <p:cNvPr id="10" name="Picture 9">
            <a:extLst>
              <a:ext uri="{FF2B5EF4-FFF2-40B4-BE49-F238E27FC236}">
                <a16:creationId xmlns:a16="http://schemas.microsoft.com/office/drawing/2014/main" id="{3546F4E6-6008-A848-9775-5F3E796803A7}"/>
              </a:ext>
            </a:extLst>
          </p:cNvPr>
          <p:cNvPicPr/>
          <p:nvPr/>
        </p:nvPicPr>
        <p:blipFill rotWithShape="1">
          <a:blip r:embed="rId3"/>
          <a:srcRect l="7803" t="4889" r="9887" b="5626"/>
          <a:stretch/>
        </p:blipFill>
        <p:spPr>
          <a:xfrm>
            <a:off x="5992415" y="4717556"/>
            <a:ext cx="3535363" cy="2621756"/>
          </a:xfrm>
          <a:prstGeom prst="rect">
            <a:avLst/>
          </a:prstGeom>
        </p:spPr>
      </p:pic>
      <p:pic>
        <p:nvPicPr>
          <p:cNvPr id="14" name="Content Placeholder 5" descr="temp_500mb_mw_ir.jpg">
            <a:extLst>
              <a:ext uri="{FF2B5EF4-FFF2-40B4-BE49-F238E27FC236}">
                <a16:creationId xmlns:a16="http://schemas.microsoft.com/office/drawing/2014/main" id="{B46728C9-9188-F449-94BE-9AA2C13818D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24" t="-1338" r="-1689" b="-1558"/>
          <a:stretch/>
        </p:blipFill>
        <p:spPr>
          <a:xfrm>
            <a:off x="530621" y="1494356"/>
            <a:ext cx="3763963" cy="2816363"/>
          </a:xfrm>
          <a:prstGeom prst="rect">
            <a:avLst/>
          </a:prstGeom>
        </p:spPr>
      </p:pic>
      <p:sp>
        <p:nvSpPr>
          <p:cNvPr id="15" name="Text Placeholder 12">
            <a:extLst>
              <a:ext uri="{FF2B5EF4-FFF2-40B4-BE49-F238E27FC236}">
                <a16:creationId xmlns:a16="http://schemas.microsoft.com/office/drawing/2014/main" id="{CCB6225B-9F2D-D44F-89D9-11F170CEECB6}"/>
              </a:ext>
            </a:extLst>
          </p:cNvPr>
          <p:cNvSpPr txBox="1">
            <a:spLocks noChangeArrowheads="1"/>
          </p:cNvSpPr>
          <p:nvPr/>
        </p:nvSpPr>
        <p:spPr bwMode="auto">
          <a:xfrm>
            <a:off x="332198" y="1130833"/>
            <a:ext cx="4160811" cy="318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1870" tIns="50935" rIns="101870" bIns="50935">
            <a:spAutoFit/>
          </a:bodyPr>
          <a:lstStyle>
            <a:lvl1pPr defTabSz="1017588">
              <a:spcBef>
                <a:spcPct val="20000"/>
              </a:spcBef>
              <a:buClr>
                <a:schemeClr val="tx1"/>
              </a:buClr>
              <a:buChar char="•"/>
              <a:defRPr kumimoji="1" sz="2200" b="1">
                <a:solidFill>
                  <a:schemeClr val="tx1"/>
                </a:solidFill>
                <a:latin typeface="Arial" panose="020B0604020202020204" pitchFamily="34" charset="0"/>
                <a:ea typeface="ＭＳ Ｐゴシック" panose="020B0600070205080204" pitchFamily="34" charset="-128"/>
              </a:defRPr>
            </a:lvl1pPr>
            <a:lvl2pPr marL="742950" indent="-285750" defTabSz="1017588">
              <a:spcBef>
                <a:spcPct val="20000"/>
              </a:spcBef>
              <a:buClr>
                <a:schemeClr val="tx1"/>
              </a:buClr>
              <a:buChar char="–"/>
              <a:defRPr kumimoji="1" sz="2000" b="1">
                <a:solidFill>
                  <a:schemeClr val="tx1"/>
                </a:solidFill>
                <a:latin typeface="Arial" panose="020B0604020202020204" pitchFamily="34" charset="0"/>
                <a:ea typeface="ＭＳ Ｐゴシック" panose="020B0600070205080204" pitchFamily="34" charset="-128"/>
              </a:defRPr>
            </a:lvl2pPr>
            <a:lvl3pPr marL="1143000" indent="-228600" defTabSz="1017588">
              <a:spcBef>
                <a:spcPct val="20000"/>
              </a:spcBef>
              <a:buClr>
                <a:schemeClr val="tx1"/>
              </a:buClr>
              <a:buChar char="•"/>
              <a:defRPr kumimoji="1" sz="2000" b="1">
                <a:solidFill>
                  <a:schemeClr val="tx1"/>
                </a:solidFill>
                <a:latin typeface="Arial" panose="020B0604020202020204" pitchFamily="34" charset="0"/>
                <a:ea typeface="ＭＳ Ｐゴシック" panose="020B0600070205080204" pitchFamily="34" charset="-128"/>
              </a:defRPr>
            </a:lvl3pPr>
            <a:lvl4pPr marL="1600200" indent="-228600" defTabSz="1017588">
              <a:spcBef>
                <a:spcPct val="20000"/>
              </a:spcBef>
              <a:buClr>
                <a:schemeClr val="tx1"/>
              </a:buClr>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defTabSz="1017588">
              <a:spcBef>
                <a:spcPct val="20000"/>
              </a:spcBef>
              <a:buClr>
                <a:schemeClr val="tx1"/>
              </a:buClr>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defTabSz="1017588" eaLnBrk="0" fontAlgn="base" hangingPunct="0">
              <a:spcBef>
                <a:spcPct val="20000"/>
              </a:spcBef>
              <a:spcAft>
                <a:spcPct val="0"/>
              </a:spcAft>
              <a:buClr>
                <a:schemeClr val="tx1"/>
              </a:buClr>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defTabSz="1017588" eaLnBrk="0" fontAlgn="base" hangingPunct="0">
              <a:spcBef>
                <a:spcPct val="20000"/>
              </a:spcBef>
              <a:spcAft>
                <a:spcPct val="0"/>
              </a:spcAft>
              <a:buClr>
                <a:schemeClr val="tx1"/>
              </a:buClr>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defTabSz="1017588" eaLnBrk="0" fontAlgn="base" hangingPunct="0">
              <a:spcBef>
                <a:spcPct val="20000"/>
              </a:spcBef>
              <a:spcAft>
                <a:spcPct val="0"/>
              </a:spcAft>
              <a:buClr>
                <a:schemeClr val="tx1"/>
              </a:buClr>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defTabSz="1017588" eaLnBrk="0" fontAlgn="base" hangingPunct="0">
              <a:spcBef>
                <a:spcPct val="20000"/>
              </a:spcBef>
              <a:spcAft>
                <a:spcPct val="0"/>
              </a:spcAft>
              <a:buClr>
                <a:schemeClr val="tx1"/>
              </a:buClr>
              <a:buChar char="–"/>
              <a:defRPr kumimoji="1" sz="2000">
                <a:solidFill>
                  <a:schemeClr val="tx1"/>
                </a:solidFill>
                <a:latin typeface="Arial" panose="020B0604020202020204" pitchFamily="34" charset="0"/>
                <a:ea typeface="ＭＳ Ｐゴシック" panose="020B0600070205080204" pitchFamily="34" charset="-128"/>
              </a:defRPr>
            </a:lvl9pPr>
          </a:lstStyle>
          <a:p>
            <a:pPr algn="ctr">
              <a:buFontTx/>
              <a:buNone/>
            </a:pPr>
            <a:r>
              <a:rPr lang="en-US" altLang="en-US" sz="1400" b="0" dirty="0"/>
              <a:t>PCRTM-RA Retrieved Temperature at 500 </a:t>
            </a:r>
            <a:r>
              <a:rPr lang="en-US" altLang="en-US" sz="1400" b="0" dirty="0" err="1"/>
              <a:t>hPa</a:t>
            </a:r>
            <a:endParaRPr lang="en-US" altLang="en-US" sz="1400" b="0" dirty="0"/>
          </a:p>
        </p:txBody>
      </p:sp>
      <p:pic>
        <p:nvPicPr>
          <p:cNvPr id="16" name="Picture 6" descr="temp_500mb_ec.jpg">
            <a:extLst>
              <a:ext uri="{FF2B5EF4-FFF2-40B4-BE49-F238E27FC236}">
                <a16:creationId xmlns:a16="http://schemas.microsoft.com/office/drawing/2014/main" id="{24623C16-6E1A-4E49-A131-EC8B2D325BB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5755" y="4717556"/>
            <a:ext cx="3763964" cy="2826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Placeholder 12">
            <a:extLst>
              <a:ext uri="{FF2B5EF4-FFF2-40B4-BE49-F238E27FC236}">
                <a16:creationId xmlns:a16="http://schemas.microsoft.com/office/drawing/2014/main" id="{5CC0DE2D-96F1-F649-B736-A0A3E9758ED2}"/>
              </a:ext>
            </a:extLst>
          </p:cNvPr>
          <p:cNvSpPr txBox="1">
            <a:spLocks noChangeArrowheads="1"/>
          </p:cNvSpPr>
          <p:nvPr/>
        </p:nvSpPr>
        <p:spPr bwMode="auto">
          <a:xfrm>
            <a:off x="530621" y="4420428"/>
            <a:ext cx="3763962" cy="318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1870" tIns="50935" rIns="101870" bIns="50935">
            <a:spAutoFit/>
          </a:bodyPr>
          <a:lstStyle>
            <a:lvl1pPr defTabSz="1017588">
              <a:spcBef>
                <a:spcPct val="20000"/>
              </a:spcBef>
              <a:buClr>
                <a:schemeClr val="tx1"/>
              </a:buClr>
              <a:buChar char="•"/>
              <a:defRPr kumimoji="1" sz="2200" b="1">
                <a:solidFill>
                  <a:schemeClr val="tx1"/>
                </a:solidFill>
                <a:latin typeface="Arial" panose="020B0604020202020204" pitchFamily="34" charset="0"/>
                <a:ea typeface="ＭＳ Ｐゴシック" panose="020B0600070205080204" pitchFamily="34" charset="-128"/>
              </a:defRPr>
            </a:lvl1pPr>
            <a:lvl2pPr marL="742950" indent="-285750" defTabSz="1017588">
              <a:spcBef>
                <a:spcPct val="20000"/>
              </a:spcBef>
              <a:buClr>
                <a:schemeClr val="tx1"/>
              </a:buClr>
              <a:buChar char="–"/>
              <a:defRPr kumimoji="1" sz="2000" b="1">
                <a:solidFill>
                  <a:schemeClr val="tx1"/>
                </a:solidFill>
                <a:latin typeface="Arial" panose="020B0604020202020204" pitchFamily="34" charset="0"/>
                <a:ea typeface="ＭＳ Ｐゴシック" panose="020B0600070205080204" pitchFamily="34" charset="-128"/>
              </a:defRPr>
            </a:lvl2pPr>
            <a:lvl3pPr marL="1143000" indent="-228600" defTabSz="1017588">
              <a:spcBef>
                <a:spcPct val="20000"/>
              </a:spcBef>
              <a:buClr>
                <a:schemeClr val="tx1"/>
              </a:buClr>
              <a:buChar char="•"/>
              <a:defRPr kumimoji="1" sz="2000" b="1">
                <a:solidFill>
                  <a:schemeClr val="tx1"/>
                </a:solidFill>
                <a:latin typeface="Arial" panose="020B0604020202020204" pitchFamily="34" charset="0"/>
                <a:ea typeface="ＭＳ Ｐゴシック" panose="020B0600070205080204" pitchFamily="34" charset="-128"/>
              </a:defRPr>
            </a:lvl3pPr>
            <a:lvl4pPr marL="1600200" indent="-228600" defTabSz="1017588">
              <a:spcBef>
                <a:spcPct val="20000"/>
              </a:spcBef>
              <a:buClr>
                <a:schemeClr val="tx1"/>
              </a:buClr>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defTabSz="1017588">
              <a:spcBef>
                <a:spcPct val="20000"/>
              </a:spcBef>
              <a:buClr>
                <a:schemeClr val="tx1"/>
              </a:buClr>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defTabSz="1017588" eaLnBrk="0" fontAlgn="base" hangingPunct="0">
              <a:spcBef>
                <a:spcPct val="20000"/>
              </a:spcBef>
              <a:spcAft>
                <a:spcPct val="0"/>
              </a:spcAft>
              <a:buClr>
                <a:schemeClr val="tx1"/>
              </a:buClr>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defTabSz="1017588" eaLnBrk="0" fontAlgn="base" hangingPunct="0">
              <a:spcBef>
                <a:spcPct val="20000"/>
              </a:spcBef>
              <a:spcAft>
                <a:spcPct val="0"/>
              </a:spcAft>
              <a:buClr>
                <a:schemeClr val="tx1"/>
              </a:buClr>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defTabSz="1017588" eaLnBrk="0" fontAlgn="base" hangingPunct="0">
              <a:spcBef>
                <a:spcPct val="20000"/>
              </a:spcBef>
              <a:spcAft>
                <a:spcPct val="0"/>
              </a:spcAft>
              <a:buClr>
                <a:schemeClr val="tx1"/>
              </a:buClr>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defTabSz="1017588" eaLnBrk="0" fontAlgn="base" hangingPunct="0">
              <a:spcBef>
                <a:spcPct val="20000"/>
              </a:spcBef>
              <a:spcAft>
                <a:spcPct val="0"/>
              </a:spcAft>
              <a:buClr>
                <a:schemeClr val="tx1"/>
              </a:buClr>
              <a:buChar char="–"/>
              <a:defRPr kumimoji="1" sz="2000">
                <a:solidFill>
                  <a:schemeClr val="tx1"/>
                </a:solidFill>
                <a:latin typeface="Arial" panose="020B0604020202020204" pitchFamily="34" charset="0"/>
                <a:ea typeface="ＭＳ Ｐゴシック" panose="020B0600070205080204" pitchFamily="34" charset="-128"/>
              </a:defRPr>
            </a:lvl9pPr>
          </a:lstStyle>
          <a:p>
            <a:pPr algn="ctr">
              <a:buFontTx/>
              <a:buNone/>
            </a:pPr>
            <a:r>
              <a:rPr lang="en-US" altLang="en-US" sz="1400" b="0" dirty="0"/>
              <a:t>500 </a:t>
            </a:r>
            <a:r>
              <a:rPr lang="en-US" altLang="en-US" sz="1400" b="0" dirty="0" err="1"/>
              <a:t>hPa</a:t>
            </a:r>
            <a:r>
              <a:rPr lang="en-US" altLang="en-US" sz="1400" b="0" dirty="0"/>
              <a:t> Temperature from ECMWF</a:t>
            </a:r>
          </a:p>
        </p:txBody>
      </p:sp>
    </p:spTree>
    <p:extLst>
      <p:ext uri="{BB962C8B-B14F-4D97-AF65-F5344CB8AC3E}">
        <p14:creationId xmlns:p14="http://schemas.microsoft.com/office/powerpoint/2010/main" val="4097856782"/>
      </p:ext>
    </p:extLst>
  </p:cSld>
  <p:clrMapOvr>
    <a:masterClrMapping/>
  </p:clrMapOvr>
  <mc:AlternateContent xmlns:mc="http://schemas.openxmlformats.org/markup-compatibility/2006" xmlns:p14="http://schemas.microsoft.com/office/powerpoint/2010/main">
    <mc:Choice Requires="p14">
      <p:transition spd="slow" p14:dur="2000" advTm="51119"/>
    </mc:Choice>
    <mc:Fallback xmlns="">
      <p:transition spd="slow" advTm="51119"/>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38A46-702A-F54A-BA40-84302408F296}"/>
              </a:ext>
            </a:extLst>
          </p:cNvPr>
          <p:cNvSpPr>
            <a:spLocks noGrp="1"/>
          </p:cNvSpPr>
          <p:nvPr>
            <p:ph type="title"/>
          </p:nvPr>
        </p:nvSpPr>
        <p:spPr>
          <a:xfrm>
            <a:off x="1242219" y="228600"/>
            <a:ext cx="8305800" cy="861774"/>
          </a:xfrm>
        </p:spPr>
        <p:txBody>
          <a:bodyPr/>
          <a:lstStyle/>
          <a:p>
            <a:r>
              <a:rPr lang="en-US" sz="2800" dirty="0"/>
              <a:t>A PCRTM-based L3 Product: </a:t>
            </a:r>
            <a:r>
              <a:rPr lang="en-US" sz="2800" dirty="0">
                <a:solidFill>
                  <a:schemeClr val="accent1"/>
                </a:solidFill>
                <a:latin typeface="Arial" panose="020B0604020202020204" pitchFamily="34" charset="0"/>
                <a:cs typeface="Arial" panose="020B0604020202020204" pitchFamily="34" charset="0"/>
              </a:rPr>
              <a:t>Clim</a:t>
            </a:r>
            <a:r>
              <a:rPr lang="en-US" sz="2800" dirty="0">
                <a:latin typeface="Arial" panose="020B0604020202020204" pitchFamily="34" charset="0"/>
                <a:cs typeface="Arial" panose="020B0604020202020204" pitchFamily="34" charset="0"/>
              </a:rPr>
              <a:t>ate </a:t>
            </a:r>
            <a:r>
              <a:rPr lang="en-US" sz="2800" dirty="0">
                <a:solidFill>
                  <a:schemeClr val="accent1"/>
                </a:solidFill>
                <a:latin typeface="Arial" panose="020B0604020202020204" pitchFamily="34" charset="0"/>
                <a:cs typeface="Arial" panose="020B0604020202020204" pitchFamily="34" charset="0"/>
              </a:rPr>
              <a:t>Fi</a:t>
            </a:r>
            <a:r>
              <a:rPr lang="en-US" sz="2800" dirty="0">
                <a:latin typeface="Arial" panose="020B0604020202020204" pitchFamily="34" charset="0"/>
                <a:cs typeface="Arial" panose="020B0604020202020204" pitchFamily="34" charset="0"/>
              </a:rPr>
              <a:t>ngerprinting </a:t>
            </a:r>
            <a:r>
              <a:rPr lang="en-US" sz="2800" dirty="0">
                <a:solidFill>
                  <a:schemeClr val="accent1"/>
                </a:solidFill>
                <a:latin typeface="Arial" panose="020B0604020202020204" pitchFamily="34" charset="0"/>
                <a:cs typeface="Arial" panose="020B0604020202020204" pitchFamily="34" charset="0"/>
              </a:rPr>
              <a:t>S</a:t>
            </a:r>
            <a:r>
              <a:rPr lang="en-US" sz="2800" dirty="0">
                <a:latin typeface="Arial" panose="020B0604020202020204" pitchFamily="34" charset="0"/>
                <a:cs typeface="Arial" panose="020B0604020202020204" pitchFamily="34" charset="0"/>
              </a:rPr>
              <a:t>ounder </a:t>
            </a:r>
            <a:r>
              <a:rPr lang="en-US" sz="2800" dirty="0">
                <a:solidFill>
                  <a:schemeClr val="accent1"/>
                </a:solidFill>
                <a:latin typeface="Arial" panose="020B0604020202020204" pitchFamily="34" charset="0"/>
                <a:cs typeface="Arial" panose="020B0604020202020204" pitchFamily="34" charset="0"/>
              </a:rPr>
              <a:t>P</a:t>
            </a:r>
            <a:r>
              <a:rPr lang="en-US" sz="2800" dirty="0">
                <a:latin typeface="Arial" panose="020B0604020202020204" pitchFamily="34" charset="0"/>
                <a:cs typeface="Arial" panose="020B0604020202020204" pitchFamily="34" charset="0"/>
              </a:rPr>
              <a:t>roducts (</a:t>
            </a:r>
            <a:r>
              <a:rPr lang="en-US" sz="2800" dirty="0" err="1">
                <a:solidFill>
                  <a:srgbClr val="0070C0"/>
                </a:solidFill>
                <a:latin typeface="Arial" panose="020B0604020202020204" pitchFamily="34" charset="0"/>
                <a:cs typeface="Arial" panose="020B0604020202020204" pitchFamily="34" charset="0"/>
              </a:rPr>
              <a:t>ClimFiSP</a:t>
            </a:r>
            <a:r>
              <a:rPr lang="en-US" sz="2800" dirty="0">
                <a:latin typeface="Arial" panose="020B0604020202020204" pitchFamily="34" charset="0"/>
                <a:cs typeface="Arial" panose="020B0604020202020204" pitchFamily="34" charset="0"/>
              </a:rPr>
              <a:t>)</a:t>
            </a:r>
            <a:endParaRPr lang="en-US" sz="2800" dirty="0"/>
          </a:p>
        </p:txBody>
      </p:sp>
      <p:sp>
        <p:nvSpPr>
          <p:cNvPr id="3" name="Text Placeholder 2">
            <a:extLst>
              <a:ext uri="{FF2B5EF4-FFF2-40B4-BE49-F238E27FC236}">
                <a16:creationId xmlns:a16="http://schemas.microsoft.com/office/drawing/2014/main" id="{C0ED97EE-D675-D547-AD3D-5B5BDBBFEC55}"/>
              </a:ext>
            </a:extLst>
          </p:cNvPr>
          <p:cNvSpPr>
            <a:spLocks noGrp="1"/>
          </p:cNvSpPr>
          <p:nvPr>
            <p:ph type="body" idx="1"/>
          </p:nvPr>
        </p:nvSpPr>
        <p:spPr>
          <a:xfrm>
            <a:off x="304800" y="1302439"/>
            <a:ext cx="9448800" cy="5139869"/>
          </a:xfrm>
        </p:spPr>
        <p:txBody>
          <a:bodyPr/>
          <a:lstStyle/>
          <a:p>
            <a:pPr marL="342900" indent="-342900">
              <a:spcBef>
                <a:spcPts val="300"/>
              </a:spcBef>
              <a:buFont typeface="Arial" panose="020B0604020202020204" pitchFamily="34" charset="0"/>
              <a:buChar char="•"/>
            </a:pPr>
            <a:r>
              <a:rPr lang="en-US" sz="2000" dirty="0">
                <a:latin typeface="Arial" panose="020B0604020202020204" pitchFamily="34" charset="0"/>
                <a:cs typeface="Arial" panose="020B0604020202020204" pitchFamily="34" charset="0"/>
              </a:rPr>
              <a:t>Issues with traditional L1-L2-L3 climate products</a:t>
            </a:r>
            <a:r>
              <a:rPr lang="en-US" dirty="0">
                <a:latin typeface="Arial" panose="020B0604020202020204" pitchFamily="34" charset="0"/>
                <a:cs typeface="Arial" panose="020B0604020202020204" pitchFamily="34" charset="0"/>
              </a:rPr>
              <a:t> </a:t>
            </a:r>
          </a:p>
          <a:p>
            <a:pPr marL="742950" lvl="1" indent="-285750">
              <a:spcBef>
                <a:spcPts val="0"/>
              </a:spcBef>
              <a:buFont typeface="Wingdings" pitchFamily="2" charset="2"/>
              <a:buChar char="Ø"/>
            </a:pPr>
            <a:r>
              <a:rPr lang="en-US" dirty="0">
                <a:latin typeface="Arial" panose="020B0604020202020204" pitchFamily="34" charset="0"/>
                <a:cs typeface="Arial" panose="020B0604020202020204" pitchFamily="34" charset="0"/>
              </a:rPr>
              <a:t>L2 algorithm inconsistency for different satellite sensors</a:t>
            </a:r>
          </a:p>
          <a:p>
            <a:pPr marL="742950" lvl="1" indent="-285750">
              <a:spcBef>
                <a:spcPts val="0"/>
              </a:spcBef>
              <a:buFont typeface="Wingdings" pitchFamily="2" charset="2"/>
              <a:buChar char="Ø"/>
            </a:pPr>
            <a:r>
              <a:rPr lang="en-US" dirty="0">
                <a:latin typeface="Arial" panose="020B0604020202020204" pitchFamily="34" charset="0"/>
                <a:cs typeface="Arial" panose="020B0604020202020204" pitchFamily="34" charset="0"/>
              </a:rPr>
              <a:t>Lack of radiance closure (</a:t>
            </a:r>
            <a:r>
              <a:rPr lang="en-US" dirty="0" err="1">
                <a:latin typeface="Arial" panose="020B0604020202020204" pitchFamily="34" charset="0"/>
                <a:cs typeface="Arial" panose="020B0604020202020204" pitchFamily="34" charset="0"/>
              </a:rPr>
              <a:t>e.g</a:t>
            </a:r>
            <a:r>
              <a:rPr lang="en-US" dirty="0">
                <a:latin typeface="Arial" panose="020B0604020202020204" pitchFamily="34" charset="0"/>
                <a:cs typeface="Arial" panose="020B0604020202020204" pitchFamily="34" charset="0"/>
              </a:rPr>
              <a:t> cloud-clearing method)</a:t>
            </a:r>
          </a:p>
          <a:p>
            <a:pPr marL="742950" lvl="1" indent="-285750">
              <a:spcBef>
                <a:spcPts val="0"/>
              </a:spcBef>
              <a:buFont typeface="Wingdings" pitchFamily="2" charset="2"/>
              <a:buChar char="Ø"/>
            </a:pPr>
            <a:r>
              <a:rPr lang="en-US" dirty="0">
                <a:latin typeface="Arial" panose="020B0604020202020204" pitchFamily="34" charset="0"/>
                <a:cs typeface="Arial" panose="020B0604020202020204" pitchFamily="34" charset="0"/>
              </a:rPr>
              <a:t>L1-L2-L3 algorithm is computational demanding</a:t>
            </a:r>
          </a:p>
          <a:p>
            <a:pPr marL="342900" indent="-342900">
              <a:spcBef>
                <a:spcPts val="600"/>
              </a:spcBef>
              <a:buFont typeface="Arial" panose="020B0604020202020204" pitchFamily="34" charset="0"/>
              <a:buChar char="•"/>
            </a:pPr>
            <a:r>
              <a:rPr lang="en-US" sz="2000" dirty="0" err="1">
                <a:latin typeface="Arial" panose="020B0604020202020204" pitchFamily="34" charset="0"/>
                <a:cs typeface="Arial" panose="020B0604020202020204" pitchFamily="34" charset="0"/>
              </a:rPr>
              <a:t>ClimFiSP</a:t>
            </a:r>
            <a:r>
              <a:rPr lang="en-US" sz="2000" dirty="0">
                <a:latin typeface="Arial" panose="020B0604020202020204" pitchFamily="34" charset="0"/>
                <a:cs typeface="Arial" panose="020B0604020202020204" pitchFamily="34" charset="0"/>
              </a:rPr>
              <a:t> is designed to address the above-mentioned deficiencies</a:t>
            </a:r>
          </a:p>
          <a:p>
            <a:pPr marL="742950" lvl="1" indent="-285750">
              <a:spcBef>
                <a:spcPts val="0"/>
              </a:spcBef>
              <a:buFont typeface="Wingdings" pitchFamily="2" charset="2"/>
              <a:buChar char="Ø"/>
            </a:pPr>
            <a:r>
              <a:rPr lang="en-US" dirty="0">
                <a:latin typeface="Arial" panose="020B0604020202020204" pitchFamily="34" charset="0"/>
                <a:cs typeface="Arial" panose="020B0604020202020204" pitchFamily="34" charset="0"/>
              </a:rPr>
              <a:t>Works on gridded L1 products directly using consistent radiative kernels</a:t>
            </a:r>
          </a:p>
          <a:p>
            <a:pPr marL="742950" lvl="1" indent="-285750">
              <a:spcBef>
                <a:spcPts val="0"/>
              </a:spcBef>
              <a:buFont typeface="Wingdings" pitchFamily="2" charset="2"/>
              <a:buChar char="Ø"/>
            </a:pPr>
            <a:r>
              <a:rPr lang="en-US" dirty="0">
                <a:latin typeface="Arial" panose="020B0604020202020204" pitchFamily="34" charset="0"/>
                <a:cs typeface="Arial" panose="020B0604020202020204" pitchFamily="34" charset="0"/>
              </a:rPr>
              <a:t>All parameters including clouds retrieved simultaneously</a:t>
            </a:r>
          </a:p>
          <a:p>
            <a:pPr marL="742950" lvl="1" indent="-285750">
              <a:spcBef>
                <a:spcPts val="0"/>
              </a:spcBef>
              <a:buFont typeface="Wingdings" pitchFamily="2" charset="2"/>
              <a:buChar char="Ø"/>
            </a:pPr>
            <a:r>
              <a:rPr lang="en-US" dirty="0">
                <a:latin typeface="Arial" panose="020B0604020202020204" pitchFamily="34" charset="0"/>
                <a:cs typeface="Arial" panose="020B0604020202020204" pitchFamily="34" charset="0"/>
              </a:rPr>
              <a:t>More than 5 orders of magnitude faster than traditional L1-L2-L3 method</a:t>
            </a:r>
          </a:p>
          <a:p>
            <a:pPr marL="742950" lvl="1" indent="-285750">
              <a:spcBef>
                <a:spcPts val="0"/>
              </a:spcBef>
              <a:buFont typeface="Wingdings" pitchFamily="2" charset="2"/>
              <a:buChar char="Ø"/>
            </a:pPr>
            <a:r>
              <a:rPr lang="en-US" dirty="0">
                <a:latin typeface="Arial" panose="020B0604020202020204" pitchFamily="34" charset="0"/>
                <a:cs typeface="Arial" panose="020B0604020202020204" pitchFamily="34" charset="0"/>
              </a:rPr>
              <a:t>Quick re-generation of climate products when instrument is re-calibrated or L1 algorithm is improved</a:t>
            </a:r>
          </a:p>
          <a:p>
            <a:pPr marL="342900" indent="-342900">
              <a:spcBef>
                <a:spcPts val="600"/>
              </a:spcBef>
              <a:buFont typeface="Arial" panose="020B0604020202020204" pitchFamily="34" charset="0"/>
              <a:buChar char="•"/>
            </a:pPr>
            <a:r>
              <a:rPr lang="en-US" sz="2000" dirty="0">
                <a:latin typeface="Arial" panose="020B0604020202020204" pitchFamily="34" charset="0"/>
                <a:cs typeface="Arial" panose="020B0604020202020204" pitchFamily="34" charset="0"/>
              </a:rPr>
              <a:t>Provide radiative kernels needed for climate studies </a:t>
            </a:r>
          </a:p>
          <a:p>
            <a:pPr marL="742950" lvl="1" indent="-285750">
              <a:spcBef>
                <a:spcPts val="0"/>
              </a:spcBef>
              <a:buFont typeface="Wingdings" pitchFamily="2" charset="2"/>
              <a:buChar char="Ø"/>
            </a:pPr>
            <a:r>
              <a:rPr lang="en-US" dirty="0">
                <a:latin typeface="Arial" panose="020B0604020202020204" pitchFamily="34" charset="0"/>
                <a:cs typeface="Arial" panose="020B0604020202020204" pitchFamily="34" charset="0"/>
              </a:rPr>
              <a:t>Climate model validations using satellite data</a:t>
            </a:r>
          </a:p>
          <a:p>
            <a:pPr marL="742950" lvl="1" indent="-285750">
              <a:spcBef>
                <a:spcPts val="0"/>
              </a:spcBef>
              <a:buFont typeface="Wingdings" pitchFamily="2" charset="2"/>
              <a:buChar char="Ø"/>
            </a:pPr>
            <a:r>
              <a:rPr lang="en-US" dirty="0">
                <a:latin typeface="Arial" panose="020B0604020202020204" pitchFamily="34" charset="0"/>
                <a:cs typeface="Arial" panose="020B0604020202020204" pitchFamily="34" charset="0"/>
              </a:rPr>
              <a:t>Climate model diagnosis/improvements</a:t>
            </a:r>
          </a:p>
          <a:p>
            <a:pPr marL="298450" indent="-285750" eaLnBrk="1" fontAlgn="auto" hangingPunct="1">
              <a:lnSpc>
                <a:spcPct val="150000"/>
              </a:lnSpc>
              <a:spcBef>
                <a:spcPts val="0"/>
              </a:spcBef>
              <a:spcAft>
                <a:spcPts val="0"/>
              </a:spcAft>
              <a:buFont typeface="Arial" panose="020B0604020202020204" pitchFamily="34" charset="0"/>
              <a:buChar char="•"/>
              <a:tabLst>
                <a:tab pos="377190" algn="l"/>
                <a:tab pos="377825" algn="l"/>
              </a:tabLst>
              <a:defRPr/>
            </a:pPr>
            <a:r>
              <a:rPr lang="en-US" sz="2000" spc="15" dirty="0">
                <a:latin typeface="Arial" panose="020B0604020202020204" pitchFamily="34" charset="0"/>
                <a:cs typeface="Arial" panose="020B0604020202020204" pitchFamily="34" charset="0"/>
              </a:rPr>
              <a:t>Supported by NASA NNH17ZDA001N-TASNPP and NNH20ZDA001N-SNPPSP</a:t>
            </a:r>
          </a:p>
          <a:p>
            <a:pPr marL="800100" lvl="1" indent="-342900">
              <a:spcBef>
                <a:spcPts val="0"/>
              </a:spcBef>
              <a:buFont typeface="Wingdings" pitchFamily="2" charset="2"/>
              <a:buChar char="Ø"/>
            </a:pPr>
            <a:r>
              <a:rPr lang="en-US" dirty="0">
                <a:latin typeface="Arial" panose="020B0604020202020204" pitchFamily="34" charset="0"/>
                <a:cs typeface="Arial" panose="020B0604020202020204" pitchFamily="34" charset="0"/>
              </a:rPr>
              <a:t>Consistent climate products from AIRS, SNPP </a:t>
            </a:r>
            <a:r>
              <a:rPr lang="en-US" dirty="0" err="1">
                <a:latin typeface="Arial" panose="020B0604020202020204" pitchFamily="34" charset="0"/>
                <a:cs typeface="Arial" panose="020B0604020202020204" pitchFamily="34" charset="0"/>
              </a:rPr>
              <a:t>CrIS</a:t>
            </a:r>
            <a:r>
              <a:rPr lang="en-US" dirty="0">
                <a:latin typeface="Arial" panose="020B0604020202020204" pitchFamily="34" charset="0"/>
                <a:cs typeface="Arial" panose="020B0604020202020204" pitchFamily="34" charset="0"/>
              </a:rPr>
              <a:t>, and JPSS </a:t>
            </a:r>
            <a:r>
              <a:rPr lang="en-US" dirty="0" err="1">
                <a:latin typeface="Arial" panose="020B0604020202020204" pitchFamily="34" charset="0"/>
                <a:cs typeface="Arial" panose="020B0604020202020204" pitchFamily="34" charset="0"/>
              </a:rPr>
              <a:t>CrIS</a:t>
            </a:r>
            <a:endParaRPr lang="en-US" dirty="0">
              <a:latin typeface="Arial" panose="020B0604020202020204" pitchFamily="34" charset="0"/>
              <a:cs typeface="Arial" panose="020B0604020202020204" pitchFamily="34" charset="0"/>
            </a:endParaRPr>
          </a:p>
          <a:p>
            <a:pPr marL="800100" lvl="1" indent="-342900">
              <a:spcBef>
                <a:spcPts val="0"/>
              </a:spcBef>
              <a:buFont typeface="Wingdings" pitchFamily="2" charset="2"/>
              <a:buChar char="Ø"/>
            </a:pPr>
            <a:r>
              <a:rPr lang="en-US" dirty="0">
                <a:latin typeface="Arial" panose="020B0604020202020204" pitchFamily="34" charset="0"/>
                <a:cs typeface="Arial" panose="020B0604020202020204" pitchFamily="34" charset="0"/>
              </a:rPr>
              <a:t>Harvest decades of hyperspectral sounder measurements for climate studies</a:t>
            </a:r>
          </a:p>
          <a:p>
            <a:pPr marL="800100" lvl="1" indent="-342900">
              <a:spcBef>
                <a:spcPts val="0"/>
              </a:spcBef>
              <a:buFont typeface="Wingdings" pitchFamily="2" charset="2"/>
              <a:buChar char="Ø"/>
            </a:pPr>
            <a:r>
              <a:rPr lang="en-US" dirty="0">
                <a:latin typeface="Arial" panose="020B0604020202020204" pitchFamily="34" charset="0"/>
                <a:cs typeface="Arial" panose="020B0604020202020204" pitchFamily="34" charset="0"/>
              </a:rPr>
              <a:t>Provides products attractive to wide range of users</a:t>
            </a:r>
          </a:p>
        </p:txBody>
      </p:sp>
      <p:sp>
        <p:nvSpPr>
          <p:cNvPr id="7" name="Slide Number Placeholder 6">
            <a:extLst>
              <a:ext uri="{FF2B5EF4-FFF2-40B4-BE49-F238E27FC236}">
                <a16:creationId xmlns:a16="http://schemas.microsoft.com/office/drawing/2014/main" id="{06606749-CB6C-FE49-BEA1-DCFF209C1761}"/>
              </a:ext>
            </a:extLst>
          </p:cNvPr>
          <p:cNvSpPr>
            <a:spLocks noGrp="1"/>
          </p:cNvSpPr>
          <p:nvPr>
            <p:ph type="sldNum" sz="quarter" idx="12"/>
          </p:nvPr>
        </p:nvSpPr>
        <p:spPr/>
        <p:txBody>
          <a:bodyPr/>
          <a:lstStyle/>
          <a:p>
            <a:pPr>
              <a:defRPr/>
            </a:pPr>
            <a:fld id="{3B3B6F7F-135A-D148-9F7E-05910C70CF6F}" type="slidenum">
              <a:rPr lang="en-US" smtClean="0"/>
              <a:pPr>
                <a:defRPr/>
              </a:pPr>
              <a:t>9</a:t>
            </a:fld>
            <a:endParaRPr lang="en-US"/>
          </a:p>
        </p:txBody>
      </p:sp>
    </p:spTree>
    <p:extLst>
      <p:ext uri="{BB962C8B-B14F-4D97-AF65-F5344CB8AC3E}">
        <p14:creationId xmlns:p14="http://schemas.microsoft.com/office/powerpoint/2010/main" val="1932201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8E438555-A0A3-EA45-ABAF-05E3C31D44BB}"/>
              </a:ext>
            </a:extLst>
          </p:cNvPr>
          <p:cNvSpPr txBox="1">
            <a:spLocks noGrp="1"/>
          </p:cNvSpPr>
          <p:nvPr>
            <p:ph type="title"/>
          </p:nvPr>
        </p:nvSpPr>
        <p:spPr>
          <a:xfrm>
            <a:off x="434975" y="188913"/>
            <a:ext cx="9188450" cy="540451"/>
          </a:xfrm>
        </p:spPr>
        <p:txBody>
          <a:bodyPr tIns="123744"/>
          <a:lstStyle/>
          <a:p>
            <a:pPr marL="1482725" indent="-454025" eaLnBrk="1" hangingPunct="1"/>
            <a:r>
              <a:rPr lang="en-US" altLang="en-US" sz="2700" dirty="0">
                <a:latin typeface="Arial" panose="020B0604020202020204" pitchFamily="34" charset="0"/>
                <a:cs typeface="Arial" panose="020B0604020202020204" pitchFamily="34" charset="0"/>
              </a:rPr>
              <a:t>Radiometric Closure for </a:t>
            </a:r>
            <a:r>
              <a:rPr lang="en-US" altLang="en-US" sz="2700" dirty="0" err="1">
                <a:latin typeface="Arial" panose="020B0604020202020204" pitchFamily="34" charset="0"/>
                <a:cs typeface="Arial" panose="020B0604020202020204" pitchFamily="34" charset="0"/>
              </a:rPr>
              <a:t>ClimFiSP</a:t>
            </a:r>
            <a:endParaRPr lang="en-US" altLang="en-US" sz="2700" dirty="0">
              <a:latin typeface="Arial" panose="020B0604020202020204" pitchFamily="34" charset="0"/>
              <a:cs typeface="Arial" panose="020B0604020202020204" pitchFamily="34" charset="0"/>
            </a:endParaRPr>
          </a:p>
        </p:txBody>
      </p:sp>
      <p:pic>
        <p:nvPicPr>
          <p:cNvPr id="16" name="Picture 15" descr="Diagram&#10;&#10;Description automatically generated">
            <a:extLst>
              <a:ext uri="{FF2B5EF4-FFF2-40B4-BE49-F238E27FC236}">
                <a16:creationId xmlns:a16="http://schemas.microsoft.com/office/drawing/2014/main" id="{5EA26452-E9EF-8749-BE05-30839126E1BF}"/>
              </a:ext>
            </a:extLst>
          </p:cNvPr>
          <p:cNvPicPr/>
          <p:nvPr/>
        </p:nvPicPr>
        <p:blipFill rotWithShape="1">
          <a:blip r:embed="rId2"/>
          <a:srcRect l="1322" t="4125" r="2551"/>
          <a:stretch/>
        </p:blipFill>
        <p:spPr bwMode="auto">
          <a:xfrm>
            <a:off x="1219200" y="4821187"/>
            <a:ext cx="7620000" cy="2455735"/>
          </a:xfrm>
          <a:prstGeom prst="rect">
            <a:avLst/>
          </a:prstGeom>
          <a:ln>
            <a:noFill/>
          </a:ln>
          <a:extLst>
            <a:ext uri="{53640926-AAD7-44D8-BBD7-CCE9431645EC}">
              <a14:shadowObscured xmlns:a14="http://schemas.microsoft.com/office/drawing/2010/main"/>
            </a:ext>
          </a:extLst>
        </p:spPr>
      </p:pic>
      <p:sp>
        <p:nvSpPr>
          <p:cNvPr id="18" name="Text Box 17">
            <a:extLst>
              <a:ext uri="{FF2B5EF4-FFF2-40B4-BE49-F238E27FC236}">
                <a16:creationId xmlns:a16="http://schemas.microsoft.com/office/drawing/2014/main" id="{FE32A003-1A95-AB47-8918-FA574B856E37}"/>
              </a:ext>
            </a:extLst>
          </p:cNvPr>
          <p:cNvSpPr txBox="1"/>
          <p:nvPr/>
        </p:nvSpPr>
        <p:spPr>
          <a:xfrm>
            <a:off x="1359921" y="4523243"/>
            <a:ext cx="3562865" cy="246221"/>
          </a:xfrm>
          <a:prstGeom prst="rect">
            <a:avLst/>
          </a:prstGeom>
          <a:solidFill>
            <a:prstClr val="white"/>
          </a:solidFill>
          <a:ln>
            <a:noFill/>
          </a:ln>
          <a:effectLst/>
        </p:spPr>
        <p:txBody>
          <a:bodyPr rot="0" spcFirstLastPara="0" vert="horz" wrap="square" lIns="0" tIns="0" rIns="0" bIns="0" numCol="1" spcCol="0" rtlCol="0" fromWordArt="0" anchor="t" anchorCtr="0" forceAA="0" compatLnSpc="1">
            <a:prstTxWarp prst="textNoShape">
              <a:avLst/>
            </a:prstTxWarp>
            <a:spAutoFit/>
          </a:bodyPr>
          <a:lstStyle/>
          <a:p>
            <a:pPr marL="0" marR="0" indent="0" algn="ctr">
              <a:spcBef>
                <a:spcPts val="0"/>
              </a:spcBef>
              <a:spcAft>
                <a:spcPts val="0"/>
              </a:spcAft>
            </a:pPr>
            <a:r>
              <a:rPr lang="en-US" sz="1600" dirty="0">
                <a:latin typeface="Arial" panose="020B0604020202020204" pitchFamily="34" charset="0"/>
                <a:ea typeface="Times New Roman" panose="02020603050405020304" pitchFamily="18" charset="0"/>
                <a:cs typeface="Arial" panose="020B0604020202020204" pitchFamily="34" charset="0"/>
              </a:rPr>
              <a:t>Examples</a:t>
            </a:r>
            <a:r>
              <a:rPr lang="en-US" sz="1600" dirty="0">
                <a:effectLst/>
                <a:latin typeface="Arial" panose="020B0604020202020204" pitchFamily="34" charset="0"/>
                <a:ea typeface="Times New Roman" panose="02020603050405020304" pitchFamily="18" charset="0"/>
                <a:cs typeface="Arial" panose="020B0604020202020204" pitchFamily="34" charset="0"/>
              </a:rPr>
              <a:t> of </a:t>
            </a:r>
            <a:r>
              <a:rPr lang="en-US" sz="1600" dirty="0" err="1">
                <a:effectLst/>
                <a:latin typeface="Arial" panose="020B0604020202020204" pitchFamily="34" charset="0"/>
                <a:ea typeface="Times New Roman" panose="02020603050405020304" pitchFamily="18" charset="0"/>
                <a:cs typeface="Arial" panose="020B0604020202020204" pitchFamily="34" charset="0"/>
              </a:rPr>
              <a:t>CrIS</a:t>
            </a:r>
            <a:r>
              <a:rPr lang="en-US" sz="1600" dirty="0">
                <a:effectLst/>
                <a:latin typeface="Arial" panose="020B0604020202020204" pitchFamily="34" charset="0"/>
                <a:ea typeface="Times New Roman" panose="02020603050405020304" pitchFamily="18" charset="0"/>
                <a:cs typeface="Arial" panose="020B0604020202020204" pitchFamily="34" charset="0"/>
              </a:rPr>
              <a:t> Spectral Anomaly</a:t>
            </a:r>
          </a:p>
        </p:txBody>
      </p:sp>
      <p:sp>
        <p:nvSpPr>
          <p:cNvPr id="19" name="Text Box 17">
            <a:extLst>
              <a:ext uri="{FF2B5EF4-FFF2-40B4-BE49-F238E27FC236}">
                <a16:creationId xmlns:a16="http://schemas.microsoft.com/office/drawing/2014/main" id="{BCD33F45-32E1-284A-A414-9959041CF073}"/>
              </a:ext>
            </a:extLst>
          </p:cNvPr>
          <p:cNvSpPr txBox="1"/>
          <p:nvPr/>
        </p:nvSpPr>
        <p:spPr>
          <a:xfrm>
            <a:off x="5276334" y="4530511"/>
            <a:ext cx="4020065" cy="246221"/>
          </a:xfrm>
          <a:prstGeom prst="rect">
            <a:avLst/>
          </a:prstGeom>
          <a:solidFill>
            <a:prstClr val="white"/>
          </a:solidFill>
          <a:ln>
            <a:noFill/>
          </a:ln>
          <a:effectLst/>
        </p:spPr>
        <p:txBody>
          <a:bodyPr rot="0" spcFirstLastPara="0" vert="horz" wrap="square" lIns="0" tIns="0" rIns="0" bIns="0" numCol="1" spcCol="0" rtlCol="0" fromWordArt="0" anchor="t" anchorCtr="0" forceAA="0" compatLnSpc="1">
            <a:prstTxWarp prst="textNoShape">
              <a:avLst/>
            </a:prstTxWarp>
            <a:spAutoFit/>
          </a:bodyPr>
          <a:lstStyle/>
          <a:p>
            <a:pPr marL="0" marR="0" indent="0" algn="ctr">
              <a:spcBef>
                <a:spcPts val="0"/>
              </a:spcBef>
              <a:spcAft>
                <a:spcPts val="0"/>
              </a:spcAft>
            </a:pPr>
            <a:r>
              <a:rPr lang="en-US" sz="1600" dirty="0">
                <a:latin typeface="Arial" panose="020B0604020202020204" pitchFamily="34" charset="0"/>
                <a:ea typeface="Times New Roman" panose="02020603050405020304" pitchFamily="18" charset="0"/>
                <a:cs typeface="Arial" panose="020B0604020202020204" pitchFamily="34" charset="0"/>
              </a:rPr>
              <a:t>Closure for </a:t>
            </a:r>
            <a:r>
              <a:rPr lang="en-US" sz="1600" dirty="0" err="1">
                <a:effectLst/>
                <a:latin typeface="Arial" panose="020B0604020202020204" pitchFamily="34" charset="0"/>
                <a:ea typeface="Times New Roman" panose="02020603050405020304" pitchFamily="18" charset="0"/>
                <a:cs typeface="Arial" panose="020B0604020202020204" pitchFamily="34" charset="0"/>
              </a:rPr>
              <a:t>CrIS</a:t>
            </a:r>
            <a:r>
              <a:rPr lang="en-US" sz="1600" dirty="0">
                <a:effectLst/>
                <a:latin typeface="Arial" panose="020B0604020202020204" pitchFamily="34" charset="0"/>
                <a:ea typeface="Times New Roman" panose="02020603050405020304" pitchFamily="18" charset="0"/>
                <a:cs typeface="Arial" panose="020B0604020202020204" pitchFamily="34" charset="0"/>
              </a:rPr>
              <a:t> Gridded Spectral Anomaly</a:t>
            </a:r>
          </a:p>
        </p:txBody>
      </p:sp>
      <mc:AlternateContent xmlns:mc="http://schemas.openxmlformats.org/markup-compatibility/2006" xmlns:a14="http://schemas.microsoft.com/office/drawing/2010/main">
        <mc:Choice Requires="a14">
          <p:sp>
            <p:nvSpPr>
              <p:cNvPr id="21" name="Rectangle 20">
                <a:extLst>
                  <a:ext uri="{FF2B5EF4-FFF2-40B4-BE49-F238E27FC236}">
                    <a16:creationId xmlns:a16="http://schemas.microsoft.com/office/drawing/2014/main" id="{4D63AB63-35F2-A845-8115-89AE6F6EA9FA}"/>
                  </a:ext>
                </a:extLst>
              </p:cNvPr>
              <p:cNvSpPr/>
              <p:nvPr/>
            </p:nvSpPr>
            <p:spPr>
              <a:xfrm>
                <a:off x="577678" y="1186898"/>
                <a:ext cx="8903044" cy="2645340"/>
              </a:xfrm>
              <a:prstGeom prst="rect">
                <a:avLst/>
              </a:prstGeom>
              <a:ln>
                <a:solidFill>
                  <a:schemeClr val="accent1"/>
                </a:solidFill>
              </a:ln>
            </p:spPr>
            <p:txBody>
              <a:bodyPr wrap="square">
                <a:spAutoFit/>
              </a:bodyPr>
              <a:lstStyle/>
              <a:p>
                <a:pPr marL="342900" indent="-342900">
                  <a:buFont typeface="Arial" panose="020B0604020202020204" pitchFamily="34" charset="0"/>
                  <a:buChar char="•"/>
                </a:pPr>
                <a:r>
                  <a:rPr lang="en-US" dirty="0">
                    <a:latin typeface="Arial" panose="020B0604020202020204" pitchFamily="34" charset="0"/>
                    <a:cs typeface="Arial" panose="020B0604020202020204" pitchFamily="34" charset="0"/>
                  </a:rPr>
                  <a:t>Gridded AIRS and </a:t>
                </a:r>
                <a:r>
                  <a:rPr lang="en-US" dirty="0" err="1">
                    <a:latin typeface="Arial" panose="020B0604020202020204" pitchFamily="34" charset="0"/>
                    <a:cs typeface="Arial" panose="020B0604020202020204" pitchFamily="34" charset="0"/>
                  </a:rPr>
                  <a:t>CrIS</a:t>
                </a:r>
                <a:r>
                  <a:rPr lang="en-US" dirty="0">
                    <a:latin typeface="Arial" panose="020B0604020202020204" pitchFamily="34" charset="0"/>
                    <a:cs typeface="Arial" panose="020B0604020202020204" pitchFamily="34" charset="0"/>
                  </a:rPr>
                  <a:t> spectral anomaly derived from L1 directly</a:t>
                </a:r>
              </a:p>
              <a:p>
                <a:pPr marL="800100" lvl="1" indent="-342900">
                  <a:buFont typeface="Wingdings" pitchFamily="2" charset="2"/>
                  <a:buChar char="Ø"/>
                </a:pPr>
                <a:r>
                  <a:rPr lang="en-US" sz="1600" dirty="0">
                    <a:latin typeface="Arial" panose="020B0604020202020204" pitchFamily="34" charset="0"/>
                    <a:cs typeface="Arial" panose="020B0604020202020204" pitchFamily="34" charset="0"/>
                  </a:rPr>
                  <a:t>No assumptions when generating the anomaly spectra</a:t>
                </a:r>
              </a:p>
              <a:p>
                <a:pPr marL="800100" lvl="1" indent="-342900">
                  <a:buFont typeface="Wingdings" pitchFamily="2" charset="2"/>
                  <a:buChar char="Ø"/>
                </a:pPr>
                <a:r>
                  <a:rPr lang="en-US" sz="1600" dirty="0">
                    <a:latin typeface="Arial" panose="020B0604020202020204" pitchFamily="34" charset="0"/>
                    <a:cs typeface="Arial" panose="020B0604020202020204" pitchFamily="34" charset="0"/>
                  </a:rPr>
                  <a:t>All radiometrically significant geophysical variables are included in the radiative kernels</a:t>
                </a:r>
              </a:p>
              <a:p>
                <a:pPr marL="800100" lvl="1" indent="-342900">
                  <a:buFont typeface="Wingdings" pitchFamily="2" charset="2"/>
                  <a:buChar char="Ø"/>
                </a:pPr>
                <a:r>
                  <a:rPr lang="en-US" sz="1600" dirty="0" err="1">
                    <a:latin typeface="Arial" panose="020B0604020202020204" pitchFamily="34" charset="0"/>
                    <a:cs typeface="Arial" panose="020B0604020202020204" pitchFamily="34" charset="0"/>
                  </a:rPr>
                  <a:t>ClimFiSP</a:t>
                </a:r>
                <a:r>
                  <a:rPr lang="en-US" sz="1600" dirty="0">
                    <a:latin typeface="Arial" panose="020B0604020202020204" pitchFamily="34" charset="0"/>
                    <a:cs typeface="Arial" panose="020B0604020202020204" pitchFamily="34" charset="0"/>
                  </a:rPr>
                  <a:t> include all geophysical variables including clouds</a:t>
                </a:r>
              </a:p>
              <a:p>
                <a:pPr marL="282893" indent="-282893" algn="just">
                  <a:buFont typeface="Arial" panose="020B0604020202020204" pitchFamily="34" charset="0"/>
                  <a:buChar char="•"/>
                </a:pPr>
                <a:r>
                  <a:rPr lang="en-US" dirty="0">
                    <a:latin typeface="Arial" panose="020B0604020202020204" pitchFamily="34" charset="0"/>
                    <a:cs typeface="Arial" panose="020B0604020202020204" pitchFamily="34" charset="0"/>
                  </a:rPr>
                  <a:t>Spectral fingerprinting errors are characterized </a:t>
                </a:r>
              </a:p>
              <a:p>
                <a:pPr lvl="1" algn="ctr">
                  <a:lnSpc>
                    <a:spcPct val="150000"/>
                  </a:lnSpc>
                </a:pPr>
                <a14:m>
                  <m:oMath xmlns:m="http://schemas.openxmlformats.org/officeDocument/2006/math">
                    <m:sSub>
                      <m:sSubPr>
                        <m:ctrlPr>
                          <a:rPr lang="en-US" sz="1600" b="1" i="1">
                            <a:latin typeface="Cambria Math" panose="02040503050406030204" pitchFamily="18" charset="0"/>
                          </a:rPr>
                        </m:ctrlPr>
                      </m:sSubPr>
                      <m:e>
                        <m:r>
                          <a:rPr lang="el-GR" sz="1600" b="1" i="1">
                            <a:latin typeface="Cambria Math" panose="02040503050406030204" pitchFamily="18" charset="0"/>
                            <a:ea typeface="Cambria Math" panose="02040503050406030204" pitchFamily="18" charset="0"/>
                          </a:rPr>
                          <m:t>𝜮</m:t>
                        </m:r>
                      </m:e>
                      <m:sub>
                        <m:r>
                          <a:rPr lang="en-US" sz="1600" b="1" i="1" smtClean="0">
                            <a:latin typeface="Cambria Math" panose="02040503050406030204" pitchFamily="18" charset="0"/>
                            <a:ea typeface="Cambria Math" panose="02040503050406030204" pitchFamily="18" charset="0"/>
                          </a:rPr>
                          <m:t>𝒙</m:t>
                        </m:r>
                      </m:sub>
                    </m:sSub>
                  </m:oMath>
                </a14:m>
                <a:r>
                  <a:rPr lang="mr-IN" sz="1600" dirty="0">
                    <a:latin typeface="Arial" panose="020B0604020202020204" pitchFamily="34" charset="0"/>
                  </a:rPr>
                  <a:t> = (𝑺</a:t>
                </a:r>
                <a:r>
                  <a:rPr lang="en-US" sz="1600" b="1" i="1" baseline="30000" dirty="0">
                    <a:latin typeface="Arial" panose="020B0604020202020204" pitchFamily="34" charset="0"/>
                    <a:cs typeface="Arial" panose="020B0604020202020204" pitchFamily="34" charset="0"/>
                  </a:rPr>
                  <a:t>T</a:t>
                </a:r>
                <a:r>
                  <a:rPr lang="mr-IN" sz="1600" dirty="0">
                    <a:latin typeface="Arial" panose="020B0604020202020204" pitchFamily="34" charset="0"/>
                  </a:rPr>
                  <a:t>𝚺</a:t>
                </a:r>
                <a:r>
                  <a:rPr lang="en-US" sz="1600" b="1" i="1" baseline="30000" dirty="0">
                    <a:latin typeface="Arial" panose="020B0604020202020204" pitchFamily="34" charset="0"/>
                    <a:cs typeface="Arial" panose="020B0604020202020204" pitchFamily="34" charset="0"/>
                  </a:rPr>
                  <a:t>-1</a:t>
                </a:r>
                <a:r>
                  <a:rPr lang="mr-IN" sz="1600" dirty="0">
                    <a:latin typeface="Arial" panose="020B0604020202020204" pitchFamily="34" charset="0"/>
                  </a:rPr>
                  <a:t>𝑺</a:t>
                </a:r>
                <a:r>
                  <a:rPr lang="en-US" sz="1600" dirty="0">
                    <a:latin typeface="Arial" panose="020B0604020202020204" pitchFamily="34" charset="0"/>
                  </a:rPr>
                  <a:t>+</a:t>
                </a:r>
                <a14:m>
                  <m:oMath xmlns:m="http://schemas.openxmlformats.org/officeDocument/2006/math">
                    <m:sSub>
                      <m:sSubPr>
                        <m:ctrlPr>
                          <a:rPr lang="en-US" sz="1600" b="1" i="1">
                            <a:latin typeface="Cambria Math" panose="02040503050406030204" pitchFamily="18" charset="0"/>
                          </a:rPr>
                        </m:ctrlPr>
                      </m:sSubPr>
                      <m:e>
                        <m:r>
                          <a:rPr lang="el-GR" sz="1600" b="1" i="1">
                            <a:latin typeface="Cambria Math" panose="02040503050406030204" pitchFamily="18" charset="0"/>
                            <a:ea typeface="Cambria Math" panose="02040503050406030204" pitchFamily="18" charset="0"/>
                          </a:rPr>
                          <m:t>𝜮</m:t>
                        </m:r>
                      </m:e>
                      <m:sub>
                        <m:r>
                          <a:rPr lang="en-US" sz="1600" b="1" i="1">
                            <a:latin typeface="Cambria Math" panose="02040503050406030204" pitchFamily="18" charset="0"/>
                          </a:rPr>
                          <m:t>𝒂</m:t>
                        </m:r>
                      </m:sub>
                    </m:sSub>
                  </m:oMath>
                </a14:m>
                <a:r>
                  <a:rPr lang="mr-IN" sz="1600" dirty="0">
                    <a:latin typeface="Arial" panose="020B0604020202020204" pitchFamily="34" charset="0"/>
                  </a:rPr>
                  <a:t>)</a:t>
                </a:r>
                <a:r>
                  <a:rPr lang="en-US" sz="1600" b="1" i="1" baseline="30000" dirty="0">
                    <a:latin typeface="Arial" panose="020B0604020202020204" pitchFamily="34" charset="0"/>
                  </a:rPr>
                  <a:t>-1</a:t>
                </a:r>
                <a:endParaRPr lang="en-US" sz="1600" dirty="0">
                  <a:latin typeface="Arial" panose="020B0604020202020204" pitchFamily="34" charset="0"/>
                  <a:cs typeface="Arial" panose="020B0604020202020204" pitchFamily="34" charset="0"/>
                </a:endParaRPr>
              </a:p>
              <a:p>
                <a:pPr marL="282893" indent="-282893" algn="just">
                  <a:buFont typeface="Arial" panose="020B0604020202020204" pitchFamily="34" charset="0"/>
                  <a:buChar char="•"/>
                </a:pPr>
                <a:r>
                  <a:rPr lang="en-US" dirty="0">
                    <a:latin typeface="Arial" panose="020B0604020202020204" pitchFamily="34" charset="0"/>
                    <a:cs typeface="Arial" panose="020B0604020202020204" pitchFamily="34" charset="0"/>
                  </a:rPr>
                  <a:t>Information content for each retrieved variable can be determined (diagonal elements of the averaging kernel)</a:t>
                </a:r>
              </a:p>
              <a:p>
                <a:pPr lvl="1" algn="ctr">
                  <a:lnSpc>
                    <a:spcPct val="150000"/>
                  </a:lnSpc>
                </a:pPr>
                <a14:m>
                  <m:oMath xmlns:m="http://schemas.openxmlformats.org/officeDocument/2006/math">
                    <m:sSub>
                      <m:sSubPr>
                        <m:ctrlPr>
                          <a:rPr lang="en-US" sz="1600" b="1" i="1">
                            <a:latin typeface="Cambria Math" panose="02040503050406030204" pitchFamily="18" charset="0"/>
                          </a:rPr>
                        </m:ctrlPr>
                      </m:sSubPr>
                      <m:e>
                        <m:r>
                          <a:rPr lang="en-US" sz="1600" b="1" i="1" smtClean="0">
                            <a:latin typeface="Cambria Math" panose="02040503050406030204" pitchFamily="18" charset="0"/>
                            <a:ea typeface="Cambria Math" panose="02040503050406030204" pitchFamily="18" charset="0"/>
                          </a:rPr>
                          <m:t>𝑨</m:t>
                        </m:r>
                      </m:e>
                      <m:sub>
                        <m:r>
                          <a:rPr lang="en-US" sz="1600" b="1" i="1" smtClean="0">
                            <a:latin typeface="Cambria Math" panose="02040503050406030204" pitchFamily="18" charset="0"/>
                            <a:ea typeface="Cambria Math" panose="02040503050406030204" pitchFamily="18" charset="0"/>
                          </a:rPr>
                          <m:t>𝒙</m:t>
                        </m:r>
                      </m:sub>
                    </m:sSub>
                  </m:oMath>
                </a14:m>
                <a:r>
                  <a:rPr lang="mr-IN" sz="1600" dirty="0">
                    <a:latin typeface="Arial" panose="020B0604020202020204" pitchFamily="34" charset="0"/>
                  </a:rPr>
                  <a:t> = (𝑺</a:t>
                </a:r>
                <a:r>
                  <a:rPr lang="en-US" sz="1600" b="1" i="1" baseline="30000" dirty="0">
                    <a:latin typeface="Arial" panose="020B0604020202020204" pitchFamily="34" charset="0"/>
                    <a:cs typeface="Arial" panose="020B0604020202020204" pitchFamily="34" charset="0"/>
                  </a:rPr>
                  <a:t>T</a:t>
                </a:r>
                <a:r>
                  <a:rPr lang="mr-IN" sz="1600" dirty="0">
                    <a:latin typeface="Arial" panose="020B0604020202020204" pitchFamily="34" charset="0"/>
                  </a:rPr>
                  <a:t>𝚺</a:t>
                </a:r>
                <a:r>
                  <a:rPr lang="en-US" sz="1600" b="1" i="1" baseline="30000" dirty="0">
                    <a:latin typeface="Arial" panose="020B0604020202020204" pitchFamily="34" charset="0"/>
                    <a:cs typeface="Arial" panose="020B0604020202020204" pitchFamily="34" charset="0"/>
                  </a:rPr>
                  <a:t>-1</a:t>
                </a:r>
                <a:r>
                  <a:rPr lang="mr-IN" sz="1600" dirty="0">
                    <a:latin typeface="Arial" panose="020B0604020202020204" pitchFamily="34" charset="0"/>
                  </a:rPr>
                  <a:t>𝑺</a:t>
                </a:r>
                <a:r>
                  <a:rPr lang="en-US" sz="1600" dirty="0">
                    <a:latin typeface="Arial" panose="020B0604020202020204" pitchFamily="34" charset="0"/>
                  </a:rPr>
                  <a:t>+</a:t>
                </a:r>
                <a14:m>
                  <m:oMath xmlns:m="http://schemas.openxmlformats.org/officeDocument/2006/math">
                    <m:sSub>
                      <m:sSubPr>
                        <m:ctrlPr>
                          <a:rPr lang="en-US" sz="1600" b="1" i="1">
                            <a:latin typeface="Cambria Math" panose="02040503050406030204" pitchFamily="18" charset="0"/>
                          </a:rPr>
                        </m:ctrlPr>
                      </m:sSubPr>
                      <m:e>
                        <m:r>
                          <a:rPr lang="el-GR" sz="1600" b="1" i="1">
                            <a:latin typeface="Cambria Math" panose="02040503050406030204" pitchFamily="18" charset="0"/>
                            <a:ea typeface="Cambria Math" panose="02040503050406030204" pitchFamily="18" charset="0"/>
                          </a:rPr>
                          <m:t>𝜮</m:t>
                        </m:r>
                      </m:e>
                      <m:sub>
                        <m:r>
                          <a:rPr lang="en-US" sz="1600" b="1" i="1">
                            <a:latin typeface="Cambria Math" panose="02040503050406030204" pitchFamily="18" charset="0"/>
                          </a:rPr>
                          <m:t>𝒂</m:t>
                        </m:r>
                      </m:sub>
                    </m:sSub>
                  </m:oMath>
                </a14:m>
                <a:r>
                  <a:rPr lang="mr-IN" sz="1600" dirty="0">
                    <a:latin typeface="Arial" panose="020B0604020202020204" pitchFamily="34" charset="0"/>
                  </a:rPr>
                  <a:t>)</a:t>
                </a:r>
                <a:r>
                  <a:rPr lang="en-US" sz="1600" b="1" i="1" baseline="30000" dirty="0">
                    <a:latin typeface="Arial" panose="020B0604020202020204" pitchFamily="34" charset="0"/>
                  </a:rPr>
                  <a:t>-1</a:t>
                </a:r>
                <a:r>
                  <a:rPr lang="mr-IN" sz="1600" dirty="0">
                    <a:latin typeface="Arial" panose="020B0604020202020204" pitchFamily="34" charset="0"/>
                  </a:rPr>
                  <a:t>𝑺</a:t>
                </a:r>
                <a:r>
                  <a:rPr lang="en-US" sz="1600" b="1" i="1" baseline="30000" dirty="0">
                    <a:latin typeface="Arial" panose="020B0604020202020204" pitchFamily="34" charset="0"/>
                    <a:cs typeface="Arial" panose="020B0604020202020204" pitchFamily="34" charset="0"/>
                  </a:rPr>
                  <a:t> T </a:t>
                </a:r>
                <a:r>
                  <a:rPr lang="mr-IN" sz="1600" dirty="0">
                    <a:latin typeface="Arial" panose="020B0604020202020204" pitchFamily="34" charset="0"/>
                  </a:rPr>
                  <a:t>𝚺</a:t>
                </a:r>
                <a:r>
                  <a:rPr lang="en-US" sz="1600" b="1" i="1" baseline="30000" dirty="0">
                    <a:latin typeface="Arial" panose="020B0604020202020204" pitchFamily="34" charset="0"/>
                    <a:cs typeface="Arial" panose="020B0604020202020204" pitchFamily="34" charset="0"/>
                  </a:rPr>
                  <a:t>-1</a:t>
                </a:r>
                <a:r>
                  <a:rPr lang="mr-IN" sz="1600" dirty="0">
                    <a:latin typeface="Arial" panose="020B0604020202020204" pitchFamily="34" charset="0"/>
                  </a:rPr>
                  <a:t> 𝑺</a:t>
                </a:r>
                <a:endParaRPr lang="en-US" sz="1600" dirty="0">
                  <a:latin typeface="Arial" panose="020B0604020202020204" pitchFamily="34" charset="0"/>
                  <a:cs typeface="Arial" panose="020B0604020202020204" pitchFamily="34" charset="0"/>
                </a:endParaRPr>
              </a:p>
            </p:txBody>
          </p:sp>
        </mc:Choice>
        <mc:Fallback xmlns="">
          <p:sp>
            <p:nvSpPr>
              <p:cNvPr id="21" name="Rectangle 20">
                <a:extLst>
                  <a:ext uri="{FF2B5EF4-FFF2-40B4-BE49-F238E27FC236}">
                    <a16:creationId xmlns:a16="http://schemas.microsoft.com/office/drawing/2014/main" id="{4D63AB63-35F2-A845-8115-89AE6F6EA9FA}"/>
                  </a:ext>
                </a:extLst>
              </p:cNvPr>
              <p:cNvSpPr>
                <a:spLocks noRot="1" noChangeAspect="1" noMove="1" noResize="1" noEditPoints="1" noAdjustHandles="1" noChangeArrowheads="1" noChangeShapeType="1" noTextEdit="1"/>
              </p:cNvSpPr>
              <p:nvPr/>
            </p:nvSpPr>
            <p:spPr>
              <a:xfrm>
                <a:off x="577678" y="1186898"/>
                <a:ext cx="8903044" cy="2645340"/>
              </a:xfrm>
              <a:prstGeom prst="rect">
                <a:avLst/>
              </a:prstGeom>
              <a:blipFill>
                <a:blip r:embed="rId3"/>
                <a:stretch>
                  <a:fillRect l="-410" t="-1147" r="-479" b="-1835"/>
                </a:stretch>
              </a:blipFill>
              <a:ln>
                <a:solidFill>
                  <a:schemeClr val="accent1"/>
                </a:solidFill>
              </a:ln>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B35282AD-6EFC-C84B-A562-3BF308013FB8}"/>
              </a:ext>
            </a:extLst>
          </p:cNvPr>
          <p:cNvSpPr>
            <a:spLocks noGrp="1"/>
          </p:cNvSpPr>
          <p:nvPr>
            <p:ph type="sldNum" sz="quarter" idx="12"/>
          </p:nvPr>
        </p:nvSpPr>
        <p:spPr/>
        <p:txBody>
          <a:bodyPr/>
          <a:lstStyle/>
          <a:p>
            <a:pPr>
              <a:defRPr/>
            </a:pPr>
            <a:fld id="{9E251DCC-2C3E-7447-8DB3-DD8121BEF928}" type="slidenum">
              <a:rPr lang="en-US" smtClean="0"/>
              <a:pPr>
                <a:defRPr/>
              </a:pPr>
              <a:t>10</a:t>
            </a:fld>
            <a:endParaRPr lang="en-US" dirty="0"/>
          </a:p>
        </p:txBody>
      </p:sp>
    </p:spTree>
    <p:extLst>
      <p:ext uri="{BB962C8B-B14F-4D97-AF65-F5344CB8AC3E}">
        <p14:creationId xmlns:p14="http://schemas.microsoft.com/office/powerpoint/2010/main" val="40891292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1371600" y="294697"/>
            <a:ext cx="7902708" cy="800219"/>
          </a:xfrm>
          <a:prstGeom prst="rect">
            <a:avLst/>
          </a:prstGeom>
        </p:spPr>
        <p:txBody>
          <a:bodyPr vert="horz" wrap="square" lIns="0" tIns="0" rIns="0" bIns="0" rtlCol="0">
            <a:spAutoFit/>
          </a:bodyPr>
          <a:lstStyle/>
          <a:p>
            <a:pPr marL="12700">
              <a:lnSpc>
                <a:spcPct val="100000"/>
              </a:lnSpc>
            </a:pPr>
            <a:r>
              <a:rPr lang="en-US" sz="2600" spc="-5" dirty="0" err="1"/>
              <a:t>ClimFiSP</a:t>
            </a:r>
            <a:r>
              <a:rPr lang="en-US" sz="2600" spc="-5" dirty="0"/>
              <a:t> Results on Overlapping AIRS and </a:t>
            </a:r>
            <a:r>
              <a:rPr lang="en-US" sz="2600" spc="-5" dirty="0" err="1"/>
              <a:t>CrIS</a:t>
            </a:r>
            <a:r>
              <a:rPr lang="en-US" sz="2600" spc="-5" dirty="0"/>
              <a:t> Data</a:t>
            </a:r>
            <a:endParaRPr sz="2600" dirty="0"/>
          </a:p>
        </p:txBody>
      </p:sp>
      <p:sp>
        <p:nvSpPr>
          <p:cNvPr id="4" name="object 4"/>
          <p:cNvSpPr txBox="1"/>
          <p:nvPr/>
        </p:nvSpPr>
        <p:spPr>
          <a:xfrm>
            <a:off x="685800" y="1299632"/>
            <a:ext cx="9144000" cy="1354217"/>
          </a:xfrm>
          <a:prstGeom prst="rect">
            <a:avLst/>
          </a:prstGeom>
        </p:spPr>
        <p:txBody>
          <a:bodyPr vert="horz" wrap="square" lIns="0" tIns="0" rIns="0" bIns="0" rtlCol="0">
            <a:spAutoFit/>
          </a:bodyPr>
          <a:lstStyle/>
          <a:p>
            <a:pPr marL="387985" indent="-342900">
              <a:spcBef>
                <a:spcPts val="25"/>
              </a:spcBef>
              <a:buFont typeface="Arial" panose="020B0604020202020204" pitchFamily="34" charset="0"/>
              <a:buChar char="•"/>
              <a:tabLst>
                <a:tab pos="804545" algn="l"/>
                <a:tab pos="805180" algn="l"/>
              </a:tabLst>
            </a:pPr>
            <a:r>
              <a:rPr lang="en-US" dirty="0"/>
              <a:t>Comparison between the temperature anomalies at different altitudes derived from the monthly mean AIRS spectral anomalies observed over tropical ocean regions from January 2013 to December 2018 and the corresponding values from the </a:t>
            </a:r>
            <a:r>
              <a:rPr lang="en-US" dirty="0" err="1"/>
              <a:t>CrIS</a:t>
            </a:r>
            <a:r>
              <a:rPr lang="en-US" dirty="0"/>
              <a:t> monthly mean spectral anomalies.</a:t>
            </a:r>
            <a:endParaRPr lang="en-US" sz="1600" spc="10" dirty="0">
              <a:latin typeface="Arial"/>
              <a:cs typeface="Arial"/>
            </a:endParaRPr>
          </a:p>
          <a:p>
            <a:pPr marL="845185" lvl="1" indent="-342900">
              <a:spcBef>
                <a:spcPts val="25"/>
              </a:spcBef>
              <a:buFont typeface="Heiti SC Medium" pitchFamily="2" charset="-128"/>
              <a:buChar char="－"/>
              <a:tabLst>
                <a:tab pos="804545" algn="l"/>
                <a:tab pos="805180" algn="l"/>
              </a:tabLst>
            </a:pPr>
            <a:endParaRPr lang="en-US" sz="1600" spc="10" dirty="0">
              <a:latin typeface="Arial"/>
              <a:cs typeface="Arial"/>
            </a:endParaRPr>
          </a:p>
        </p:txBody>
      </p:sp>
      <p:pic>
        <p:nvPicPr>
          <p:cNvPr id="7" name="Picture 6">
            <a:extLst>
              <a:ext uri="{FF2B5EF4-FFF2-40B4-BE49-F238E27FC236}">
                <a16:creationId xmlns:a16="http://schemas.microsoft.com/office/drawing/2014/main" id="{5210AC9F-D02D-2440-9ACB-5E1D0C42B498}"/>
              </a:ext>
            </a:extLst>
          </p:cNvPr>
          <p:cNvPicPr/>
          <p:nvPr/>
        </p:nvPicPr>
        <p:blipFill rotWithShape="1">
          <a:blip r:embed="rId2"/>
          <a:srcRect t="6878" b="5854"/>
          <a:stretch/>
        </p:blipFill>
        <p:spPr bwMode="auto">
          <a:xfrm>
            <a:off x="829476" y="2438400"/>
            <a:ext cx="4439920" cy="4549140"/>
          </a:xfrm>
          <a:prstGeom prst="rect">
            <a:avLst/>
          </a:prstGeom>
          <a:ln>
            <a:noFill/>
          </a:ln>
          <a:extLst>
            <a:ext uri="{53640926-AAD7-44D8-BBD7-CCE9431645EC}">
              <a14:shadowObscured xmlns:a14="http://schemas.microsoft.com/office/drawing/2010/main"/>
            </a:ext>
          </a:extLst>
        </p:spPr>
      </p:pic>
      <p:pic>
        <p:nvPicPr>
          <p:cNvPr id="8" name="Picture 7">
            <a:extLst>
              <a:ext uri="{FF2B5EF4-FFF2-40B4-BE49-F238E27FC236}">
                <a16:creationId xmlns:a16="http://schemas.microsoft.com/office/drawing/2014/main" id="{A4540D29-3442-7844-8B10-FBC42925456B}"/>
              </a:ext>
            </a:extLst>
          </p:cNvPr>
          <p:cNvPicPr/>
          <p:nvPr/>
        </p:nvPicPr>
        <p:blipFill rotWithShape="1">
          <a:blip r:embed="rId3"/>
          <a:srcRect t="6710" b="5852"/>
          <a:stretch/>
        </p:blipFill>
        <p:spPr bwMode="auto">
          <a:xfrm>
            <a:off x="5080000" y="3275710"/>
            <a:ext cx="4216400" cy="3759016"/>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290D9949-3DDA-FF4A-BFE8-EB8CD6BA08C3}"/>
              </a:ext>
            </a:extLst>
          </p:cNvPr>
          <p:cNvPicPr/>
          <p:nvPr/>
        </p:nvPicPr>
        <p:blipFill>
          <a:blip r:embed="rId4"/>
          <a:stretch>
            <a:fillRect/>
          </a:stretch>
        </p:blipFill>
        <p:spPr>
          <a:xfrm>
            <a:off x="4932680" y="2116651"/>
            <a:ext cx="4439920" cy="1159059"/>
          </a:xfrm>
          <a:prstGeom prst="rect">
            <a:avLst/>
          </a:prstGeom>
        </p:spPr>
      </p:pic>
    </p:spTree>
    <p:extLst>
      <p:ext uri="{BB962C8B-B14F-4D97-AF65-F5344CB8AC3E}">
        <p14:creationId xmlns:p14="http://schemas.microsoft.com/office/powerpoint/2010/main" val="2606202587"/>
      </p:ext>
    </p:extLst>
  </p:cSld>
  <p:clrMapOvr>
    <a:masterClrMapping/>
  </p:clrMapOvr>
  <mc:AlternateContent xmlns:mc="http://schemas.openxmlformats.org/markup-compatibility/2006" xmlns:p14="http://schemas.microsoft.com/office/powerpoint/2010/main">
    <mc:Choice Requires="p14">
      <p:transition spd="slow" p14:dur="2000" advTm="60046"/>
    </mc:Choice>
    <mc:Fallback xmlns="">
      <p:transition spd="slow" advTm="60046"/>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1371600" y="294697"/>
            <a:ext cx="7902708" cy="430887"/>
          </a:xfrm>
          <a:prstGeom prst="rect">
            <a:avLst/>
          </a:prstGeom>
        </p:spPr>
        <p:txBody>
          <a:bodyPr vert="horz" wrap="square" lIns="0" tIns="0" rIns="0" bIns="0" rtlCol="0">
            <a:spAutoFit/>
          </a:bodyPr>
          <a:lstStyle/>
          <a:p>
            <a:pPr marL="12700">
              <a:lnSpc>
                <a:spcPct val="100000"/>
              </a:lnSpc>
            </a:pPr>
            <a:r>
              <a:rPr lang="en-US" sz="2800" spc="-5" dirty="0"/>
              <a:t>Example of AIRS and </a:t>
            </a:r>
            <a:r>
              <a:rPr lang="en-US" sz="2800" spc="-5" dirty="0" err="1"/>
              <a:t>CrIS</a:t>
            </a:r>
            <a:r>
              <a:rPr lang="en-US" sz="2800" spc="-5" dirty="0"/>
              <a:t> </a:t>
            </a:r>
            <a:r>
              <a:rPr lang="en-US" sz="2800" spc="-5" dirty="0" err="1"/>
              <a:t>ClimFiSP</a:t>
            </a:r>
            <a:r>
              <a:rPr lang="en-US" sz="2800" spc="-5" dirty="0"/>
              <a:t> product</a:t>
            </a:r>
            <a:endParaRPr sz="2800" dirty="0"/>
          </a:p>
        </p:txBody>
      </p:sp>
      <p:sp>
        <p:nvSpPr>
          <p:cNvPr id="4" name="object 4"/>
          <p:cNvSpPr txBox="1"/>
          <p:nvPr/>
        </p:nvSpPr>
        <p:spPr>
          <a:xfrm>
            <a:off x="685800" y="1066698"/>
            <a:ext cx="9144000" cy="1384995"/>
          </a:xfrm>
          <a:prstGeom prst="rect">
            <a:avLst/>
          </a:prstGeom>
        </p:spPr>
        <p:txBody>
          <a:bodyPr vert="horz" wrap="square" lIns="0" tIns="0" rIns="0" bIns="0" rtlCol="0">
            <a:spAutoFit/>
          </a:bodyPr>
          <a:lstStyle/>
          <a:p>
            <a:pPr marL="387985" indent="-342900">
              <a:spcBef>
                <a:spcPts val="25"/>
              </a:spcBef>
              <a:buFont typeface="Arial" panose="020B0604020202020204" pitchFamily="34" charset="0"/>
              <a:buChar char="•"/>
              <a:tabLst>
                <a:tab pos="804545" algn="l"/>
                <a:tab pos="805180" algn="l"/>
              </a:tabLst>
            </a:pPr>
            <a:r>
              <a:rPr lang="en-US" dirty="0" err="1">
                <a:latin typeface="Arial" panose="020B0604020202020204" pitchFamily="34" charset="0"/>
                <a:cs typeface="Arial" panose="020B0604020202020204" pitchFamily="34" charset="0"/>
              </a:rPr>
              <a:t>ClimFiSP</a:t>
            </a:r>
            <a:r>
              <a:rPr lang="en-US" dirty="0">
                <a:latin typeface="Arial" panose="020B0604020202020204" pitchFamily="34" charset="0"/>
                <a:cs typeface="Arial" panose="020B0604020202020204" pitchFamily="34" charset="0"/>
              </a:rPr>
              <a:t> enables of the fusion of AIRS and </a:t>
            </a:r>
            <a:r>
              <a:rPr lang="en-US" dirty="0" err="1">
                <a:latin typeface="Arial" panose="020B0604020202020204" pitchFamily="34" charset="0"/>
                <a:cs typeface="Arial" panose="020B0604020202020204" pitchFamily="34" charset="0"/>
              </a:rPr>
              <a:t>CrIS</a:t>
            </a:r>
            <a:r>
              <a:rPr lang="en-US" dirty="0">
                <a:latin typeface="Arial" panose="020B0604020202020204" pitchFamily="34" charset="0"/>
                <a:cs typeface="Arial" panose="020B0604020202020204" pitchFamily="34" charset="0"/>
              </a:rPr>
              <a:t> data into a consistent temperature anomalies at different atmospheric pressure levels</a:t>
            </a:r>
          </a:p>
          <a:p>
            <a:pPr marL="387985" indent="-342900">
              <a:spcBef>
                <a:spcPts val="25"/>
              </a:spcBef>
              <a:buFont typeface="Arial" panose="020B0604020202020204" pitchFamily="34" charset="0"/>
              <a:buChar char="•"/>
              <a:tabLst>
                <a:tab pos="804545" algn="l"/>
                <a:tab pos="805180" algn="l"/>
              </a:tabLst>
            </a:pPr>
            <a:r>
              <a:rPr lang="en-US" dirty="0" err="1">
                <a:latin typeface="Arial" panose="020B0604020202020204" pitchFamily="34" charset="0"/>
                <a:cs typeface="Arial" panose="020B0604020202020204" pitchFamily="34" charset="0"/>
              </a:rPr>
              <a:t>ClimFiSP</a:t>
            </a:r>
            <a:r>
              <a:rPr lang="en-US" dirty="0">
                <a:latin typeface="Arial" panose="020B0604020202020204" pitchFamily="34" charset="0"/>
                <a:cs typeface="Arial" panose="020B0604020202020204" pitchFamily="34" charset="0"/>
              </a:rPr>
              <a:t> and AIRS L3 temperature anomalies from 2003 to 2018 show general agreement</a:t>
            </a:r>
          </a:p>
          <a:p>
            <a:pPr marL="387985" indent="-342900">
              <a:spcBef>
                <a:spcPts val="25"/>
              </a:spcBef>
              <a:buFont typeface="Arial" panose="020B0604020202020204" pitchFamily="34" charset="0"/>
              <a:buChar char="•"/>
              <a:tabLst>
                <a:tab pos="804545" algn="l"/>
                <a:tab pos="805180" algn="l"/>
              </a:tabLst>
            </a:pPr>
            <a:endParaRPr lang="en-US" dirty="0"/>
          </a:p>
        </p:txBody>
      </p:sp>
      <p:sp>
        <p:nvSpPr>
          <p:cNvPr id="6" name="Slide Number Placeholder 5">
            <a:extLst>
              <a:ext uri="{FF2B5EF4-FFF2-40B4-BE49-F238E27FC236}">
                <a16:creationId xmlns:a16="http://schemas.microsoft.com/office/drawing/2014/main" id="{CF64577F-5AA0-F743-BED7-11BC4C6A2384}"/>
              </a:ext>
            </a:extLst>
          </p:cNvPr>
          <p:cNvSpPr>
            <a:spLocks noGrp="1"/>
          </p:cNvSpPr>
          <p:nvPr>
            <p:ph type="sldNum" sz="quarter" idx="12"/>
          </p:nvPr>
        </p:nvSpPr>
        <p:spPr/>
        <p:txBody>
          <a:bodyPr/>
          <a:lstStyle/>
          <a:p>
            <a:pPr>
              <a:defRPr/>
            </a:pPr>
            <a:fld id="{3B3B6F7F-135A-D148-9F7E-05910C70CF6F}" type="slidenum">
              <a:rPr lang="en-US" smtClean="0"/>
              <a:pPr>
                <a:defRPr/>
              </a:pPr>
              <a:t>12</a:t>
            </a:fld>
            <a:endParaRPr lang="en-US"/>
          </a:p>
        </p:txBody>
      </p:sp>
      <p:grpSp>
        <p:nvGrpSpPr>
          <p:cNvPr id="13" name="Group 12">
            <a:extLst>
              <a:ext uri="{FF2B5EF4-FFF2-40B4-BE49-F238E27FC236}">
                <a16:creationId xmlns:a16="http://schemas.microsoft.com/office/drawing/2014/main" id="{4A0AA3F0-A4A9-7147-9E4A-9AF3DA7E7F69}"/>
              </a:ext>
            </a:extLst>
          </p:cNvPr>
          <p:cNvGrpSpPr/>
          <p:nvPr/>
        </p:nvGrpSpPr>
        <p:grpSpPr>
          <a:xfrm>
            <a:off x="950103" y="2209800"/>
            <a:ext cx="8422497" cy="4114800"/>
            <a:chOff x="-10934" y="1618087"/>
            <a:chExt cx="10069334" cy="4950777"/>
          </a:xfrm>
        </p:grpSpPr>
        <p:pic>
          <p:nvPicPr>
            <p:cNvPr id="14" name="Picture 13">
              <a:extLst>
                <a:ext uri="{FF2B5EF4-FFF2-40B4-BE49-F238E27FC236}">
                  <a16:creationId xmlns:a16="http://schemas.microsoft.com/office/drawing/2014/main" id="{DDCB509B-BAD5-7946-A5FB-C577A52ACF5B}"/>
                </a:ext>
              </a:extLst>
            </p:cNvPr>
            <p:cNvPicPr>
              <a:picLocks noChangeAspect="1"/>
            </p:cNvPicPr>
            <p:nvPr/>
          </p:nvPicPr>
          <p:blipFill>
            <a:blip r:embed="rId2"/>
            <a:stretch>
              <a:fillRect/>
            </a:stretch>
          </p:blipFill>
          <p:spPr>
            <a:xfrm>
              <a:off x="-10934" y="4753446"/>
              <a:ext cx="10058400" cy="1815418"/>
            </a:xfrm>
            <a:prstGeom prst="rect">
              <a:avLst/>
            </a:prstGeom>
          </p:spPr>
        </p:pic>
        <p:pic>
          <p:nvPicPr>
            <p:cNvPr id="15" name="Picture 14">
              <a:extLst>
                <a:ext uri="{FF2B5EF4-FFF2-40B4-BE49-F238E27FC236}">
                  <a16:creationId xmlns:a16="http://schemas.microsoft.com/office/drawing/2014/main" id="{B1E46538-DD54-FF47-9C85-C005EBB7916C}"/>
                </a:ext>
              </a:extLst>
            </p:cNvPr>
            <p:cNvPicPr>
              <a:picLocks noChangeAspect="1"/>
            </p:cNvPicPr>
            <p:nvPr/>
          </p:nvPicPr>
          <p:blipFill>
            <a:blip r:embed="rId3"/>
            <a:stretch>
              <a:fillRect/>
            </a:stretch>
          </p:blipFill>
          <p:spPr>
            <a:xfrm>
              <a:off x="0" y="1618087"/>
              <a:ext cx="10058400" cy="1891605"/>
            </a:xfrm>
            <a:prstGeom prst="rect">
              <a:avLst/>
            </a:prstGeom>
          </p:spPr>
        </p:pic>
        <p:pic>
          <p:nvPicPr>
            <p:cNvPr id="16" name="Picture 15">
              <a:extLst>
                <a:ext uri="{FF2B5EF4-FFF2-40B4-BE49-F238E27FC236}">
                  <a16:creationId xmlns:a16="http://schemas.microsoft.com/office/drawing/2014/main" id="{362ECC39-27F3-8944-B563-4BB6DA9A5B60}"/>
                </a:ext>
              </a:extLst>
            </p:cNvPr>
            <p:cNvPicPr>
              <a:picLocks noChangeAspect="1"/>
            </p:cNvPicPr>
            <p:nvPr/>
          </p:nvPicPr>
          <p:blipFill>
            <a:blip r:embed="rId4"/>
            <a:stretch>
              <a:fillRect/>
            </a:stretch>
          </p:blipFill>
          <p:spPr>
            <a:xfrm>
              <a:off x="0" y="3180058"/>
              <a:ext cx="10058400" cy="1870567"/>
            </a:xfrm>
            <a:prstGeom prst="rect">
              <a:avLst/>
            </a:prstGeom>
          </p:spPr>
        </p:pic>
      </p:grpSp>
      <p:sp>
        <p:nvSpPr>
          <p:cNvPr id="2" name="TextBox 1">
            <a:extLst>
              <a:ext uri="{FF2B5EF4-FFF2-40B4-BE49-F238E27FC236}">
                <a16:creationId xmlns:a16="http://schemas.microsoft.com/office/drawing/2014/main" id="{D5602084-44C7-1849-9FDB-2F4BA36A0552}"/>
              </a:ext>
            </a:extLst>
          </p:cNvPr>
          <p:cNvSpPr txBox="1"/>
          <p:nvPr/>
        </p:nvSpPr>
        <p:spPr>
          <a:xfrm>
            <a:off x="505849" y="6765192"/>
            <a:ext cx="8857605" cy="646331"/>
          </a:xfrm>
          <a:prstGeom prst="rect">
            <a:avLst/>
          </a:prstGeom>
          <a:noFill/>
        </p:spPr>
        <p:txBody>
          <a:bodyPr wrap="square" rtlCol="0">
            <a:spAutoFit/>
          </a:bodyPr>
          <a:lstStyle/>
          <a:p>
            <a:r>
              <a:rPr lang="en-US" dirty="0"/>
              <a:t>Wu et. al. (2020) "Radiometrically Consistent Climate Fingerprinting Using </a:t>
            </a:r>
            <a:r>
              <a:rPr lang="en-US" dirty="0" err="1"/>
              <a:t>CrIS</a:t>
            </a:r>
            <a:r>
              <a:rPr lang="en-US" dirty="0"/>
              <a:t> and AIRS Hyperspectral Observations" Remote Sensing. </a:t>
            </a:r>
            <a:r>
              <a:rPr lang="en-US" dirty="0">
                <a:hlinkClick r:id="rId5"/>
              </a:rPr>
              <a:t>https://</a:t>
            </a:r>
            <a:r>
              <a:rPr lang="en-US" dirty="0" err="1">
                <a:hlinkClick r:id="rId5"/>
              </a:rPr>
              <a:t>doi.org</a:t>
            </a:r>
            <a:r>
              <a:rPr lang="en-US" dirty="0">
                <a:hlinkClick r:id="rId5"/>
              </a:rPr>
              <a:t>/10.3390/rs12081291</a:t>
            </a:r>
            <a:endParaRPr lang="en-US" dirty="0"/>
          </a:p>
        </p:txBody>
      </p:sp>
    </p:spTree>
    <p:extLst>
      <p:ext uri="{BB962C8B-B14F-4D97-AF65-F5344CB8AC3E}">
        <p14:creationId xmlns:p14="http://schemas.microsoft.com/office/powerpoint/2010/main" val="35820471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a:extLst>
              <a:ext uri="{FF2B5EF4-FFF2-40B4-BE49-F238E27FC236}">
                <a16:creationId xmlns:a16="http://schemas.microsoft.com/office/drawing/2014/main" id="{60C3A468-64BE-E545-B618-288C71034B85}"/>
              </a:ext>
            </a:extLst>
          </p:cNvPr>
          <p:cNvSpPr txBox="1">
            <a:spLocks noGrp="1"/>
          </p:cNvSpPr>
          <p:nvPr>
            <p:ph type="title"/>
          </p:nvPr>
        </p:nvSpPr>
        <p:spPr>
          <a:xfrm>
            <a:off x="1981200" y="304800"/>
            <a:ext cx="5810250" cy="430887"/>
          </a:xfrm>
        </p:spPr>
        <p:txBody>
          <a:bodyPr rtlCol="0"/>
          <a:lstStyle/>
          <a:p>
            <a:pPr marL="12700" eaLnBrk="1" fontAlgn="auto" hangingPunct="1">
              <a:spcBef>
                <a:spcPts val="0"/>
              </a:spcBef>
              <a:spcAft>
                <a:spcPts val="0"/>
              </a:spcAft>
              <a:defRPr/>
            </a:pPr>
            <a:r>
              <a:rPr lang="en-US" sz="2800" spc="-5" dirty="0"/>
              <a:t>Summary and Path Forward</a:t>
            </a:r>
            <a:endParaRPr sz="2800" dirty="0"/>
          </a:p>
        </p:txBody>
      </p:sp>
      <p:sp>
        <p:nvSpPr>
          <p:cNvPr id="4" name="object 4">
            <a:extLst>
              <a:ext uri="{FF2B5EF4-FFF2-40B4-BE49-F238E27FC236}">
                <a16:creationId xmlns:a16="http://schemas.microsoft.com/office/drawing/2014/main" id="{47E16668-69B6-764C-8699-43921FF34BF3}"/>
              </a:ext>
            </a:extLst>
          </p:cNvPr>
          <p:cNvSpPr txBox="1"/>
          <p:nvPr/>
        </p:nvSpPr>
        <p:spPr>
          <a:xfrm>
            <a:off x="374650" y="1066800"/>
            <a:ext cx="9302750" cy="6824945"/>
          </a:xfrm>
          <a:prstGeom prst="rect">
            <a:avLst/>
          </a:prstGeom>
        </p:spPr>
        <p:txBody>
          <a:bodyPr wrap="square" lIns="0" tIns="0" rIns="0" bIns="0">
            <a:spAutoFit/>
          </a:bodyPr>
          <a:lstStyle/>
          <a:p>
            <a:pPr marL="377190" indent="-364490" eaLnBrk="1" fontAlgn="auto" hangingPunct="1">
              <a:spcBef>
                <a:spcPts val="0"/>
              </a:spcBef>
              <a:spcAft>
                <a:spcPts val="0"/>
              </a:spcAft>
              <a:buFontTx/>
              <a:buChar char="•"/>
              <a:tabLst>
                <a:tab pos="377190" algn="l"/>
                <a:tab pos="377825" algn="l"/>
              </a:tabLst>
              <a:defRPr/>
            </a:pPr>
            <a:r>
              <a:rPr lang="en-US" spc="15" dirty="0">
                <a:latin typeface="Arial"/>
                <a:cs typeface="Arial"/>
              </a:rPr>
              <a:t>PCRTM is a fast and accurate RTM addressing IR sounding challenges</a:t>
            </a:r>
          </a:p>
          <a:p>
            <a:pPr marL="834390" lvl="1" indent="-364490" eaLnBrk="1" fontAlgn="auto" hangingPunct="1">
              <a:spcBef>
                <a:spcPts val="0"/>
              </a:spcBef>
              <a:spcAft>
                <a:spcPts val="0"/>
              </a:spcAft>
              <a:buFont typeface="Wingdings" pitchFamily="2" charset="2"/>
              <a:buChar char="Ø"/>
              <a:tabLst>
                <a:tab pos="377190" algn="l"/>
                <a:tab pos="377825" algn="l"/>
              </a:tabLst>
              <a:defRPr/>
            </a:pPr>
            <a:r>
              <a:rPr lang="en-US" sz="1600" spc="15" dirty="0">
                <a:latin typeface="Arial"/>
                <a:cs typeface="Arial"/>
              </a:rPr>
              <a:t>Uses full IR sounder information</a:t>
            </a:r>
          </a:p>
          <a:p>
            <a:pPr marL="834390" lvl="1" indent="-364490" eaLnBrk="1" fontAlgn="auto" hangingPunct="1">
              <a:spcBef>
                <a:spcPts val="0"/>
              </a:spcBef>
              <a:spcAft>
                <a:spcPts val="0"/>
              </a:spcAft>
              <a:buFont typeface="Wingdings" pitchFamily="2" charset="2"/>
              <a:buChar char="Ø"/>
              <a:tabLst>
                <a:tab pos="377190" algn="l"/>
                <a:tab pos="377825" algn="l"/>
              </a:tabLst>
              <a:defRPr/>
            </a:pPr>
            <a:r>
              <a:rPr lang="en-US" sz="1600" spc="15" dirty="0">
                <a:latin typeface="Arial"/>
                <a:cs typeface="Arial"/>
              </a:rPr>
              <a:t>Physically-based with a few hundred RT calculations </a:t>
            </a:r>
          </a:p>
          <a:p>
            <a:pPr marL="834390" lvl="1" indent="-364490" eaLnBrk="1" fontAlgn="auto" hangingPunct="1">
              <a:spcBef>
                <a:spcPts val="0"/>
              </a:spcBef>
              <a:spcAft>
                <a:spcPts val="0"/>
              </a:spcAft>
              <a:buFont typeface="Wingdings" pitchFamily="2" charset="2"/>
              <a:buChar char="Ø"/>
              <a:tabLst>
                <a:tab pos="377190" algn="l"/>
                <a:tab pos="377825" algn="l"/>
              </a:tabLst>
              <a:defRPr/>
            </a:pPr>
            <a:r>
              <a:rPr lang="en-US" sz="1600" spc="15" dirty="0">
                <a:latin typeface="Arial"/>
                <a:cs typeface="Arial"/>
              </a:rPr>
              <a:t>Includes multiple scattering clouds</a:t>
            </a:r>
          </a:p>
          <a:p>
            <a:pPr marL="834390" lvl="1" indent="-364490" eaLnBrk="1" fontAlgn="auto" hangingPunct="1">
              <a:spcBef>
                <a:spcPts val="0"/>
              </a:spcBef>
              <a:spcAft>
                <a:spcPts val="0"/>
              </a:spcAft>
              <a:buFont typeface="Wingdings" pitchFamily="2" charset="2"/>
              <a:buChar char="Ø"/>
              <a:tabLst>
                <a:tab pos="377190" algn="l"/>
                <a:tab pos="377825" algn="l"/>
              </a:tabLst>
              <a:defRPr/>
            </a:pPr>
            <a:r>
              <a:rPr lang="en-US" sz="1600" spc="15" dirty="0">
                <a:latin typeface="Arial"/>
                <a:cs typeface="Arial"/>
              </a:rPr>
              <a:t>PCRTM handles polarization in solar spectral region</a:t>
            </a:r>
          </a:p>
          <a:p>
            <a:pPr marL="330835" indent="-285750" eaLnBrk="1" fontAlgn="auto" hangingPunct="1">
              <a:spcBef>
                <a:spcPts val="300"/>
              </a:spcBef>
              <a:spcAft>
                <a:spcPts val="0"/>
              </a:spcAft>
              <a:buFont typeface="Arial" panose="020B0604020202020204" pitchFamily="34" charset="0"/>
              <a:buChar char="•"/>
              <a:tabLst>
                <a:tab pos="804545" algn="l"/>
                <a:tab pos="805180" algn="l"/>
              </a:tabLst>
              <a:defRPr/>
            </a:pPr>
            <a:r>
              <a:rPr lang="en-US" spc="10" dirty="0">
                <a:latin typeface="Arial"/>
                <a:cs typeface="Arial"/>
              </a:rPr>
              <a:t>PCRTM-based inversion algorithms (</a:t>
            </a:r>
            <a:r>
              <a:rPr lang="en-US" spc="10" dirty="0" err="1">
                <a:latin typeface="Arial"/>
                <a:cs typeface="Arial"/>
              </a:rPr>
              <a:t>SiFSAP</a:t>
            </a:r>
            <a:r>
              <a:rPr lang="en-US" spc="10" dirty="0">
                <a:latin typeface="Arial"/>
                <a:cs typeface="Arial"/>
              </a:rPr>
              <a:t> and </a:t>
            </a:r>
            <a:r>
              <a:rPr lang="en-US" spc="10" dirty="0" err="1">
                <a:latin typeface="Arial"/>
                <a:cs typeface="Arial"/>
              </a:rPr>
              <a:t>ClimFiSP</a:t>
            </a:r>
            <a:r>
              <a:rPr lang="en-US" spc="10" dirty="0">
                <a:latin typeface="Arial"/>
                <a:cs typeface="Arial"/>
              </a:rPr>
              <a:t>) provide novel products for satellite IR sounders</a:t>
            </a:r>
          </a:p>
          <a:p>
            <a:pPr marL="788035" lvl="1" indent="-285750" eaLnBrk="1" fontAlgn="auto" hangingPunct="1">
              <a:spcBef>
                <a:spcPts val="25"/>
              </a:spcBef>
              <a:spcAft>
                <a:spcPts val="0"/>
              </a:spcAft>
              <a:buFont typeface="Wingdings" pitchFamily="2" charset="2"/>
              <a:buChar char="Ø"/>
              <a:tabLst>
                <a:tab pos="804545" algn="l"/>
                <a:tab pos="805180" algn="l"/>
              </a:tabLst>
              <a:defRPr/>
            </a:pPr>
            <a:r>
              <a:rPr lang="en-US" sz="1600" spc="15" dirty="0">
                <a:latin typeface="Arial"/>
                <a:cs typeface="Arial"/>
              </a:rPr>
              <a:t>Radiometric closure (avoids CC errors, fits all parameters simultaneous including clouds)</a:t>
            </a:r>
            <a:endParaRPr lang="en-US" sz="1600" spc="10" dirty="0">
              <a:latin typeface="Arial"/>
              <a:cs typeface="Arial"/>
            </a:endParaRPr>
          </a:p>
          <a:p>
            <a:pPr marL="788035" lvl="1" indent="-285750" eaLnBrk="1" fontAlgn="auto" hangingPunct="1">
              <a:spcBef>
                <a:spcPts val="25"/>
              </a:spcBef>
              <a:spcAft>
                <a:spcPts val="0"/>
              </a:spcAft>
              <a:buFont typeface="Wingdings" pitchFamily="2" charset="2"/>
              <a:buChar char="Ø"/>
              <a:tabLst>
                <a:tab pos="804545" algn="l"/>
                <a:tab pos="805180" algn="l"/>
              </a:tabLst>
              <a:defRPr/>
            </a:pPr>
            <a:r>
              <a:rPr lang="en-US" sz="1600" spc="10" dirty="0">
                <a:latin typeface="Arial"/>
                <a:cs typeface="Arial"/>
              </a:rPr>
              <a:t>High-spatial resolution L2 products for weather, air quality, and atmospheric dynamic studies</a:t>
            </a:r>
          </a:p>
          <a:p>
            <a:pPr marL="788035" lvl="1" indent="-285750" eaLnBrk="1" fontAlgn="auto" hangingPunct="1">
              <a:spcBef>
                <a:spcPts val="25"/>
              </a:spcBef>
              <a:spcAft>
                <a:spcPts val="0"/>
              </a:spcAft>
              <a:buFont typeface="Wingdings" pitchFamily="2" charset="2"/>
              <a:buChar char="Ø"/>
              <a:tabLst>
                <a:tab pos="804545" algn="l"/>
                <a:tab pos="805180" algn="l"/>
              </a:tabLst>
              <a:defRPr/>
            </a:pPr>
            <a:r>
              <a:rPr lang="en-US" sz="1600" spc="10" dirty="0">
                <a:latin typeface="Arial"/>
                <a:cs typeface="Arial"/>
              </a:rPr>
              <a:t>Consistent long-term climate data records (T, Q, cloud …) from multiple satellite IR hyperspectral sounders</a:t>
            </a:r>
          </a:p>
          <a:p>
            <a:pPr marL="330835" indent="-285750" eaLnBrk="1" fontAlgn="auto" hangingPunct="1">
              <a:spcBef>
                <a:spcPts val="300"/>
              </a:spcBef>
              <a:spcAft>
                <a:spcPts val="0"/>
              </a:spcAft>
              <a:buFont typeface="Arial" panose="020B0604020202020204" pitchFamily="34" charset="0"/>
              <a:buChar char="•"/>
              <a:tabLst>
                <a:tab pos="804545" algn="l"/>
                <a:tab pos="805180" algn="l"/>
              </a:tabLst>
              <a:defRPr/>
            </a:pPr>
            <a:r>
              <a:rPr lang="en-US" spc="10" dirty="0">
                <a:latin typeface="Arial"/>
                <a:cs typeface="Arial"/>
              </a:rPr>
              <a:t>Beneficial to extend PCRTM IR retrieval approach to other spectral regions</a:t>
            </a:r>
          </a:p>
          <a:p>
            <a:pPr marL="788035" lvl="1" indent="-285750" eaLnBrk="1" fontAlgn="auto" hangingPunct="1">
              <a:spcBef>
                <a:spcPts val="25"/>
              </a:spcBef>
              <a:spcAft>
                <a:spcPts val="0"/>
              </a:spcAft>
              <a:buFont typeface="Wingdings" pitchFamily="2" charset="2"/>
              <a:buChar char="Ø"/>
              <a:tabLst>
                <a:tab pos="804545" algn="l"/>
                <a:tab pos="805180" algn="l"/>
              </a:tabLst>
              <a:defRPr/>
            </a:pPr>
            <a:r>
              <a:rPr lang="en-US" sz="1600" spc="10" dirty="0">
                <a:latin typeface="Arial"/>
                <a:cs typeface="Arial"/>
              </a:rPr>
              <a:t>Using all solar spectral channels to generate more consistent data products </a:t>
            </a:r>
          </a:p>
          <a:p>
            <a:pPr marL="788035" lvl="1" indent="-285750" eaLnBrk="1" fontAlgn="auto" hangingPunct="1">
              <a:spcBef>
                <a:spcPts val="25"/>
              </a:spcBef>
              <a:spcAft>
                <a:spcPts val="0"/>
              </a:spcAft>
              <a:buFont typeface="Wingdings" pitchFamily="2" charset="2"/>
              <a:buChar char="Ø"/>
              <a:tabLst>
                <a:tab pos="804545" algn="l"/>
                <a:tab pos="805180" algn="l"/>
              </a:tabLst>
              <a:defRPr/>
            </a:pPr>
            <a:r>
              <a:rPr lang="en-US" sz="1600" spc="10" dirty="0">
                <a:latin typeface="Arial"/>
                <a:cs typeface="Arial"/>
              </a:rPr>
              <a:t>Provide data fusion solution for multiple satellite sensors (far-IR,  IR, and Solar)</a:t>
            </a:r>
          </a:p>
          <a:p>
            <a:pPr marL="387985" indent="-342900" eaLnBrk="1" fontAlgn="auto" hangingPunct="1">
              <a:spcBef>
                <a:spcPts val="300"/>
              </a:spcBef>
              <a:spcAft>
                <a:spcPts val="0"/>
              </a:spcAft>
              <a:buFont typeface="Arial" panose="020B0604020202020204" pitchFamily="34" charset="0"/>
              <a:buChar char="•"/>
              <a:tabLst>
                <a:tab pos="804545" algn="l"/>
                <a:tab pos="805180" algn="l"/>
              </a:tabLst>
              <a:defRPr/>
            </a:pPr>
            <a:r>
              <a:rPr lang="en-US" spc="10" dirty="0">
                <a:latin typeface="Arial"/>
                <a:cs typeface="Arial"/>
              </a:rPr>
              <a:t>PC-based RTMs and all-sky retrieval methods have great potential for NWP satellite data assimilations</a:t>
            </a:r>
          </a:p>
          <a:p>
            <a:pPr marL="845185" lvl="1" indent="-342900" eaLnBrk="1" fontAlgn="auto" hangingPunct="1">
              <a:spcBef>
                <a:spcPts val="25"/>
              </a:spcBef>
              <a:spcAft>
                <a:spcPts val="0"/>
              </a:spcAft>
              <a:buFont typeface="Wingdings" pitchFamily="2" charset="2"/>
              <a:buChar char="Ø"/>
              <a:tabLst>
                <a:tab pos="804545" algn="l"/>
                <a:tab pos="805180" algn="l"/>
              </a:tabLst>
              <a:defRPr/>
            </a:pPr>
            <a:r>
              <a:rPr lang="en-US" sz="1600" spc="10" dirty="0">
                <a:latin typeface="Arial"/>
                <a:cs typeface="Arial"/>
              </a:rPr>
              <a:t>Both ECMWF and UK met office developed PC-based RTMs</a:t>
            </a:r>
          </a:p>
          <a:p>
            <a:pPr marL="845185" lvl="1" indent="-342900" eaLnBrk="1" fontAlgn="auto" hangingPunct="1">
              <a:spcBef>
                <a:spcPts val="25"/>
              </a:spcBef>
              <a:spcAft>
                <a:spcPts val="0"/>
              </a:spcAft>
              <a:buFont typeface="Wingdings" pitchFamily="2" charset="2"/>
              <a:buChar char="Ø"/>
              <a:tabLst>
                <a:tab pos="804545" algn="l"/>
                <a:tab pos="805180" algn="l"/>
              </a:tabLst>
              <a:defRPr/>
            </a:pPr>
            <a:r>
              <a:rPr lang="en-US" sz="1600" spc="10" dirty="0">
                <a:latin typeface="Arial"/>
                <a:cs typeface="Arial"/>
              </a:rPr>
              <a:t>ECMWF is starting to assimilate all IASI channels using PC-RTTOV (for clear-sky only)</a:t>
            </a:r>
          </a:p>
          <a:p>
            <a:pPr marL="845185" lvl="1" indent="-342900" eaLnBrk="1" fontAlgn="auto" hangingPunct="1">
              <a:spcBef>
                <a:spcPts val="25"/>
              </a:spcBef>
              <a:spcAft>
                <a:spcPts val="0"/>
              </a:spcAft>
              <a:buFont typeface="Wingdings" pitchFamily="2" charset="2"/>
              <a:buChar char="Ø"/>
              <a:tabLst>
                <a:tab pos="804545" algn="l"/>
                <a:tab pos="805180" algn="l"/>
              </a:tabLst>
              <a:defRPr/>
            </a:pPr>
            <a:r>
              <a:rPr lang="en-US" sz="1600" spc="10" dirty="0">
                <a:latin typeface="Arial"/>
                <a:cs typeface="Arial"/>
              </a:rPr>
              <a:t>PCRTM can help US NWP community to assimilate all sounder spectral channels under all-sky conditions</a:t>
            </a:r>
          </a:p>
          <a:p>
            <a:pPr marL="387985" indent="-342900" eaLnBrk="1" fontAlgn="auto" hangingPunct="1">
              <a:spcBef>
                <a:spcPts val="25"/>
              </a:spcBef>
              <a:spcAft>
                <a:spcPts val="0"/>
              </a:spcAft>
              <a:buFont typeface="Arial" panose="020B0604020202020204" pitchFamily="34" charset="0"/>
              <a:buChar char="•"/>
              <a:tabLst>
                <a:tab pos="804545" algn="l"/>
                <a:tab pos="805180" algn="l"/>
              </a:tabLst>
              <a:defRPr/>
            </a:pPr>
            <a:r>
              <a:rPr lang="en-US" b="1" i="1" spc="10" dirty="0">
                <a:solidFill>
                  <a:srgbClr val="0A10CC"/>
                </a:solidFill>
                <a:latin typeface="Arial"/>
                <a:cs typeface="Arial"/>
              </a:rPr>
              <a:t>PCRTM forward model and inversion algorithm can be easily adapted for new/future satellite sensors</a:t>
            </a:r>
          </a:p>
          <a:p>
            <a:pPr marL="845185" lvl="1" indent="-342900" eaLnBrk="1" fontAlgn="auto" hangingPunct="1">
              <a:spcBef>
                <a:spcPts val="25"/>
              </a:spcBef>
              <a:spcAft>
                <a:spcPts val="0"/>
              </a:spcAft>
              <a:buFont typeface="Wingdings" pitchFamily="2" charset="2"/>
              <a:buChar char="Ø"/>
              <a:tabLst>
                <a:tab pos="804545" algn="l"/>
                <a:tab pos="805180" algn="l"/>
              </a:tabLst>
              <a:defRPr/>
            </a:pPr>
            <a:r>
              <a:rPr lang="en-US" sz="1600" b="1" i="1" spc="10" dirty="0">
                <a:solidFill>
                  <a:srgbClr val="0A10CC"/>
                </a:solidFill>
                <a:latin typeface="Arial"/>
                <a:cs typeface="Arial"/>
              </a:rPr>
              <a:t>PCRTM has been developed or being developed for CPF, TEMPO, SBG and other hyperspectral satellite sensors</a:t>
            </a:r>
          </a:p>
          <a:p>
            <a:pPr marL="45085" eaLnBrk="1" fontAlgn="auto" hangingPunct="1">
              <a:spcBef>
                <a:spcPts val="25"/>
              </a:spcBef>
              <a:spcAft>
                <a:spcPts val="0"/>
              </a:spcAft>
              <a:tabLst>
                <a:tab pos="804545" algn="l"/>
                <a:tab pos="805180" algn="l"/>
              </a:tabLst>
              <a:defRPr/>
            </a:pPr>
            <a:endParaRPr lang="en-US" spc="10" dirty="0">
              <a:latin typeface="Arial"/>
              <a:cs typeface="Arial"/>
            </a:endParaRPr>
          </a:p>
          <a:p>
            <a:pPr marL="330835" indent="-285750" eaLnBrk="1" fontAlgn="auto" hangingPunct="1">
              <a:spcBef>
                <a:spcPts val="25"/>
              </a:spcBef>
              <a:spcAft>
                <a:spcPts val="0"/>
              </a:spcAft>
              <a:buFont typeface="Arial" panose="020B0604020202020204" pitchFamily="34" charset="0"/>
              <a:buChar char="•"/>
              <a:tabLst>
                <a:tab pos="804545" algn="l"/>
                <a:tab pos="805180" algn="l"/>
              </a:tabLst>
              <a:defRPr/>
            </a:pPr>
            <a:endParaRPr lang="en-US" spc="10" dirty="0">
              <a:latin typeface="Arial"/>
              <a:cs typeface="Arial"/>
            </a:endParaRPr>
          </a:p>
        </p:txBody>
      </p:sp>
      <p:sp>
        <p:nvSpPr>
          <p:cNvPr id="5" name="Slide Number Placeholder 4">
            <a:extLst>
              <a:ext uri="{FF2B5EF4-FFF2-40B4-BE49-F238E27FC236}">
                <a16:creationId xmlns:a16="http://schemas.microsoft.com/office/drawing/2014/main" id="{87B3F153-4702-034A-89FC-A27CE66D9B54}"/>
              </a:ext>
            </a:extLst>
          </p:cNvPr>
          <p:cNvSpPr>
            <a:spLocks noGrp="1"/>
          </p:cNvSpPr>
          <p:nvPr>
            <p:ph type="sldNum" sz="quarter" idx="12"/>
          </p:nvPr>
        </p:nvSpPr>
        <p:spPr/>
        <p:txBody>
          <a:bodyPr/>
          <a:lstStyle/>
          <a:p>
            <a:pPr>
              <a:defRPr/>
            </a:pPr>
            <a:fld id="{3B3B6F7F-135A-D148-9F7E-05910C70CF6F}" type="slidenum">
              <a:rPr lang="en-US" smtClean="0"/>
              <a:pPr>
                <a:defRPr/>
              </a:pPr>
              <a:t>13</a:t>
            </a:fld>
            <a:endParaRPr lang="en-US"/>
          </a:p>
        </p:txBody>
      </p:sp>
    </p:spTree>
    <p:extLst>
      <p:ext uri="{BB962C8B-B14F-4D97-AF65-F5344CB8AC3E}">
        <p14:creationId xmlns:p14="http://schemas.microsoft.com/office/powerpoint/2010/main" val="38563621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D2E7F-2074-2F4B-9EBE-8589C8B29BE9}"/>
              </a:ext>
            </a:extLst>
          </p:cNvPr>
          <p:cNvSpPr>
            <a:spLocks noGrp="1"/>
          </p:cNvSpPr>
          <p:nvPr>
            <p:ph type="title"/>
          </p:nvPr>
        </p:nvSpPr>
        <p:spPr>
          <a:xfrm>
            <a:off x="-17187" y="457200"/>
            <a:ext cx="9188450" cy="430887"/>
          </a:xfrm>
        </p:spPr>
        <p:txBody>
          <a:bodyPr/>
          <a:lstStyle/>
          <a:p>
            <a:r>
              <a:rPr lang="en-US" sz="2800" dirty="0"/>
              <a:t>BACKUP SLIDES</a:t>
            </a:r>
          </a:p>
        </p:txBody>
      </p:sp>
      <p:sp>
        <p:nvSpPr>
          <p:cNvPr id="3" name="Text Placeholder 2">
            <a:extLst>
              <a:ext uri="{FF2B5EF4-FFF2-40B4-BE49-F238E27FC236}">
                <a16:creationId xmlns:a16="http://schemas.microsoft.com/office/drawing/2014/main" id="{BBF88CD8-6645-5940-B79A-2BB776060B00}"/>
              </a:ext>
            </a:extLst>
          </p:cNvPr>
          <p:cNvSpPr>
            <a:spLocks noGrp="1"/>
          </p:cNvSpPr>
          <p:nvPr>
            <p:ph type="body" idx="1"/>
          </p:nvPr>
        </p:nvSpPr>
        <p:spPr/>
        <p:txBody>
          <a:bodyPr/>
          <a:lstStyle/>
          <a:p>
            <a:endParaRPr lang="en-US" dirty="0"/>
          </a:p>
        </p:txBody>
      </p:sp>
      <p:sp>
        <p:nvSpPr>
          <p:cNvPr id="5" name="Slide Number Placeholder 4">
            <a:extLst>
              <a:ext uri="{FF2B5EF4-FFF2-40B4-BE49-F238E27FC236}">
                <a16:creationId xmlns:a16="http://schemas.microsoft.com/office/drawing/2014/main" id="{E4F41B1A-97BE-8546-99BA-43400C436EDD}"/>
              </a:ext>
            </a:extLst>
          </p:cNvPr>
          <p:cNvSpPr>
            <a:spLocks noGrp="1"/>
          </p:cNvSpPr>
          <p:nvPr>
            <p:ph type="sldNum" sz="quarter" idx="12"/>
          </p:nvPr>
        </p:nvSpPr>
        <p:spPr/>
        <p:txBody>
          <a:bodyPr/>
          <a:lstStyle/>
          <a:p>
            <a:pPr>
              <a:defRPr/>
            </a:pPr>
            <a:fld id="{3B3B6F7F-135A-D148-9F7E-05910C70CF6F}" type="slidenum">
              <a:rPr lang="en-US" smtClean="0"/>
              <a:pPr>
                <a:defRPr/>
              </a:pPr>
              <a:t>14</a:t>
            </a:fld>
            <a:endParaRPr lang="en-US"/>
          </a:p>
        </p:txBody>
      </p:sp>
    </p:spTree>
    <p:extLst>
      <p:ext uri="{BB962C8B-B14F-4D97-AF65-F5344CB8AC3E}">
        <p14:creationId xmlns:p14="http://schemas.microsoft.com/office/powerpoint/2010/main" val="26923353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Title 1">
            <a:extLst>
              <a:ext uri="{FF2B5EF4-FFF2-40B4-BE49-F238E27FC236}">
                <a16:creationId xmlns:a16="http://schemas.microsoft.com/office/drawing/2014/main" id="{B95C2519-D415-4B43-A015-3822368D0133}"/>
              </a:ext>
            </a:extLst>
          </p:cNvPr>
          <p:cNvSpPr>
            <a:spLocks noGrp="1" noChangeArrowheads="1"/>
          </p:cNvSpPr>
          <p:nvPr>
            <p:ph type="title"/>
          </p:nvPr>
        </p:nvSpPr>
        <p:spPr>
          <a:xfrm>
            <a:off x="1241839" y="245162"/>
            <a:ext cx="8436591" cy="430887"/>
          </a:xfrm>
        </p:spPr>
        <p:txBody>
          <a:bodyPr/>
          <a:lstStyle/>
          <a:p>
            <a:pPr eaLnBrk="1" hangingPunct="1"/>
            <a:r>
              <a:rPr lang="en-US" altLang="en-US" sz="2800" b="1" dirty="0">
                <a:solidFill>
                  <a:schemeClr val="tx1"/>
                </a:solidFill>
                <a:latin typeface="Arial" panose="020B0604020202020204" pitchFamily="34" charset="0"/>
                <a:ea typeface="ＭＳ Ｐゴシック" panose="020B0600070205080204" pitchFamily="34" charset="-128"/>
                <a:cs typeface="Arial" panose="020B0604020202020204" pitchFamily="34" charset="0"/>
              </a:rPr>
              <a:t>Example PCRTM for Reflected Solar Region</a:t>
            </a:r>
          </a:p>
        </p:txBody>
      </p:sp>
      <p:sp>
        <p:nvSpPr>
          <p:cNvPr id="8" name="TextBox 7">
            <a:extLst>
              <a:ext uri="{FF2B5EF4-FFF2-40B4-BE49-F238E27FC236}">
                <a16:creationId xmlns:a16="http://schemas.microsoft.com/office/drawing/2014/main" id="{97F5B569-CB3C-B04A-90BE-6AF80D1126F4}"/>
              </a:ext>
            </a:extLst>
          </p:cNvPr>
          <p:cNvSpPr txBox="1"/>
          <p:nvPr/>
        </p:nvSpPr>
        <p:spPr>
          <a:xfrm>
            <a:off x="638693" y="5235183"/>
            <a:ext cx="9290907" cy="1446550"/>
          </a:xfrm>
          <a:prstGeom prst="rect">
            <a:avLst/>
          </a:prstGeom>
          <a:noFill/>
        </p:spPr>
        <p:txBody>
          <a:bodyPr wrap="square" rtlCol="0">
            <a:spAutoFit/>
          </a:bodyPr>
          <a:lstStyle/>
          <a:p>
            <a:pPr marL="180975" indent="-180975">
              <a:buFont typeface="Arial" panose="020B0604020202020204" pitchFamily="34" charset="0"/>
              <a:buChar char="•"/>
            </a:pPr>
            <a:r>
              <a:rPr lang="en-US" dirty="0"/>
              <a:t>PCRTM calculated </a:t>
            </a:r>
            <a:r>
              <a:rPr lang="en-US" dirty="0" err="1"/>
              <a:t>reflectances</a:t>
            </a:r>
            <a:r>
              <a:rPr lang="en-US" dirty="0"/>
              <a:t> agree well with those observed by SCHIAMACHY and MODIS</a:t>
            </a:r>
          </a:p>
          <a:p>
            <a:pPr marL="180975" indent="-180975">
              <a:buFont typeface="Arial" panose="020B0604020202020204" pitchFamily="34" charset="0"/>
              <a:buChar char="•"/>
            </a:pPr>
            <a:r>
              <a:rPr lang="en-US" dirty="0"/>
              <a:t>PCRTM is 3-4 orders of magnitude faster than MODTRAN  </a:t>
            </a:r>
          </a:p>
          <a:p>
            <a:pPr marL="180975" indent="-180975">
              <a:buFont typeface="Arial" panose="020B0604020202020204" pitchFamily="34" charset="0"/>
              <a:buChar char="•"/>
            </a:pPr>
            <a:r>
              <a:rPr lang="en-US" spc="5" dirty="0"/>
              <a:t>A Climate OSSE, which will take MODTRAN 10 years to run on one CPU, can be accomplished with PCRTM in 10-20 hours using one CPU</a:t>
            </a:r>
            <a:endParaRPr lang="en-US" dirty="0"/>
          </a:p>
          <a:p>
            <a:endParaRPr lang="en-US" sz="1600" dirty="0"/>
          </a:p>
        </p:txBody>
      </p:sp>
      <p:sp>
        <p:nvSpPr>
          <p:cNvPr id="14" name="object 6">
            <a:extLst>
              <a:ext uri="{FF2B5EF4-FFF2-40B4-BE49-F238E27FC236}">
                <a16:creationId xmlns:a16="http://schemas.microsoft.com/office/drawing/2014/main" id="{55D74761-C5B5-FD43-8F45-4841E4A98BD3}"/>
              </a:ext>
            </a:extLst>
          </p:cNvPr>
          <p:cNvSpPr>
            <a:spLocks noChangeArrowheads="1"/>
          </p:cNvSpPr>
          <p:nvPr/>
        </p:nvSpPr>
        <p:spPr bwMode="auto">
          <a:xfrm>
            <a:off x="228600" y="1794683"/>
            <a:ext cx="3892550" cy="292100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11" name="Rectangle 10">
            <a:extLst>
              <a:ext uri="{FF2B5EF4-FFF2-40B4-BE49-F238E27FC236}">
                <a16:creationId xmlns:a16="http://schemas.microsoft.com/office/drawing/2014/main" id="{4CA7B868-CB7D-DE4E-ADCA-A225EECAAF01}"/>
              </a:ext>
            </a:extLst>
          </p:cNvPr>
          <p:cNvSpPr/>
          <p:nvPr/>
        </p:nvSpPr>
        <p:spPr>
          <a:xfrm>
            <a:off x="1524000" y="1564144"/>
            <a:ext cx="1616789" cy="369332"/>
          </a:xfrm>
          <a:prstGeom prst="rect">
            <a:avLst/>
          </a:prstGeom>
        </p:spPr>
        <p:txBody>
          <a:bodyPr wrap="none">
            <a:spAutoFit/>
          </a:bodyPr>
          <a:lstStyle/>
          <a:p>
            <a:r>
              <a:rPr lang="en-US" altLang="en-US" dirty="0">
                <a:latin typeface="Arial" panose="020B0604020202020204" pitchFamily="34" charset="0"/>
                <a:cs typeface="Arial" panose="020B0604020202020204" pitchFamily="34" charset="0"/>
              </a:rPr>
              <a:t>SCIAMACHY </a:t>
            </a:r>
            <a:endParaRPr lang="en-US" dirty="0"/>
          </a:p>
        </p:txBody>
      </p:sp>
      <p:sp>
        <p:nvSpPr>
          <p:cNvPr id="20" name="Rectangle 19">
            <a:extLst>
              <a:ext uri="{FF2B5EF4-FFF2-40B4-BE49-F238E27FC236}">
                <a16:creationId xmlns:a16="http://schemas.microsoft.com/office/drawing/2014/main" id="{EF9F1F66-26F1-1C41-A477-D1DAF7859B19}"/>
              </a:ext>
            </a:extLst>
          </p:cNvPr>
          <p:cNvSpPr/>
          <p:nvPr/>
        </p:nvSpPr>
        <p:spPr>
          <a:xfrm>
            <a:off x="739943" y="9291935"/>
            <a:ext cx="5320687" cy="461665"/>
          </a:xfrm>
          <a:prstGeom prst="rect">
            <a:avLst/>
          </a:prstGeom>
        </p:spPr>
        <p:txBody>
          <a:bodyPr wrap="none">
            <a:spAutoFit/>
          </a:bodyPr>
          <a:lstStyle/>
          <a:p>
            <a:r>
              <a:rPr lang="en-US" dirty="0"/>
              <a:t>MODIS L2  + CPF simulator @646nm </a:t>
            </a:r>
          </a:p>
        </p:txBody>
      </p:sp>
      <p:grpSp>
        <p:nvGrpSpPr>
          <p:cNvPr id="25" name="Group 24">
            <a:extLst>
              <a:ext uri="{FF2B5EF4-FFF2-40B4-BE49-F238E27FC236}">
                <a16:creationId xmlns:a16="http://schemas.microsoft.com/office/drawing/2014/main" id="{5549E47E-1813-5B41-865A-F837CCE06364}"/>
              </a:ext>
            </a:extLst>
          </p:cNvPr>
          <p:cNvGrpSpPr/>
          <p:nvPr/>
        </p:nvGrpSpPr>
        <p:grpSpPr>
          <a:xfrm>
            <a:off x="3886200" y="1415240"/>
            <a:ext cx="6043400" cy="3054942"/>
            <a:chOff x="7893716" y="1031540"/>
            <a:chExt cx="11448998" cy="6237843"/>
          </a:xfrm>
        </p:grpSpPr>
        <p:pic>
          <p:nvPicPr>
            <p:cNvPr id="26" name="Picture 2">
              <a:extLst>
                <a:ext uri="{FF2B5EF4-FFF2-40B4-BE49-F238E27FC236}">
                  <a16:creationId xmlns:a16="http://schemas.microsoft.com/office/drawing/2014/main" id="{C4BF0046-22B3-894E-85BC-1E0822B318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97129" y="2722260"/>
              <a:ext cx="5645585" cy="4547123"/>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26">
              <a:extLst>
                <a:ext uri="{FF2B5EF4-FFF2-40B4-BE49-F238E27FC236}">
                  <a16:creationId xmlns:a16="http://schemas.microsoft.com/office/drawing/2014/main" id="{1F26023B-FB3C-704A-9CCF-BCFE6B5A20C3}"/>
                </a:ext>
              </a:extLst>
            </p:cNvPr>
            <p:cNvSpPr/>
            <p:nvPr/>
          </p:nvSpPr>
          <p:spPr>
            <a:xfrm>
              <a:off x="7893716" y="1031540"/>
              <a:ext cx="6496114" cy="1319734"/>
            </a:xfrm>
            <a:prstGeom prst="rect">
              <a:avLst/>
            </a:prstGeom>
          </p:spPr>
          <p:txBody>
            <a:bodyPr wrap="square">
              <a:spAutoFit/>
            </a:bodyPr>
            <a:lstStyle/>
            <a:p>
              <a:r>
                <a:rPr lang="en-US" dirty="0"/>
                <a:t>PCRTM Simulated Reflectance @646 nm using MODIS L2 data</a:t>
              </a:r>
            </a:p>
          </p:txBody>
        </p:sp>
      </p:grpSp>
      <p:pic>
        <p:nvPicPr>
          <p:cNvPr id="28" name="Picture 1">
            <a:extLst>
              <a:ext uri="{FF2B5EF4-FFF2-40B4-BE49-F238E27FC236}">
                <a16:creationId xmlns:a16="http://schemas.microsoft.com/office/drawing/2014/main" id="{8ED54DB3-3897-6D44-B53C-D5572D72EF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4171" y="2228897"/>
            <a:ext cx="2885584" cy="2260999"/>
          </a:xfrm>
          <a:prstGeom prst="rect">
            <a:avLst/>
          </a:prstGeom>
          <a:noFill/>
          <a:extLst>
            <a:ext uri="{909E8E84-426E-40DD-AFC4-6F175D3DCCD1}">
              <a14:hiddenFill xmlns:a14="http://schemas.microsoft.com/office/drawing/2010/main">
                <a:solidFill>
                  <a:srgbClr val="FFFFFF"/>
                </a:solidFill>
              </a14:hiddenFill>
            </a:ext>
          </a:extLst>
        </p:spPr>
      </p:pic>
      <p:sp>
        <p:nvSpPr>
          <p:cNvPr id="32" name="Rectangle 31">
            <a:extLst>
              <a:ext uri="{FF2B5EF4-FFF2-40B4-BE49-F238E27FC236}">
                <a16:creationId xmlns:a16="http://schemas.microsoft.com/office/drawing/2014/main" id="{3723A699-0530-F044-8B92-52037A5794E9}"/>
              </a:ext>
            </a:extLst>
          </p:cNvPr>
          <p:cNvSpPr/>
          <p:nvPr/>
        </p:nvSpPr>
        <p:spPr>
          <a:xfrm>
            <a:off x="7290512" y="1425644"/>
            <a:ext cx="2298130" cy="646331"/>
          </a:xfrm>
          <a:prstGeom prst="rect">
            <a:avLst/>
          </a:prstGeom>
        </p:spPr>
        <p:txBody>
          <a:bodyPr wrap="none">
            <a:spAutoFit/>
          </a:bodyPr>
          <a:lstStyle/>
          <a:p>
            <a:pPr algn="ctr"/>
            <a:r>
              <a:rPr lang="en-US" dirty="0"/>
              <a:t>MODIS L1  Observed</a:t>
            </a:r>
          </a:p>
          <a:p>
            <a:pPr algn="ctr"/>
            <a:r>
              <a:rPr lang="en-US" dirty="0"/>
              <a:t>Reflectance @646 nm </a:t>
            </a:r>
          </a:p>
        </p:txBody>
      </p:sp>
      <p:sp>
        <p:nvSpPr>
          <p:cNvPr id="2" name="Slide Number Placeholder 1">
            <a:extLst>
              <a:ext uri="{FF2B5EF4-FFF2-40B4-BE49-F238E27FC236}">
                <a16:creationId xmlns:a16="http://schemas.microsoft.com/office/drawing/2014/main" id="{2E132D25-24DB-AA43-B42F-C159E536AE23}"/>
              </a:ext>
            </a:extLst>
          </p:cNvPr>
          <p:cNvSpPr>
            <a:spLocks noGrp="1"/>
          </p:cNvSpPr>
          <p:nvPr>
            <p:ph type="sldNum" sz="quarter" idx="11"/>
          </p:nvPr>
        </p:nvSpPr>
        <p:spPr/>
        <p:txBody>
          <a:bodyPr/>
          <a:lstStyle/>
          <a:p>
            <a:pPr>
              <a:defRPr/>
            </a:pPr>
            <a:fld id="{7BF0E14F-BD05-274B-8675-040AE0C5522B}" type="slidenum">
              <a:rPr lang="en-US" altLang="en-US" smtClean="0"/>
              <a:pPr>
                <a:defRPr/>
              </a:pPr>
              <a:t>15</a:t>
            </a:fld>
            <a:br>
              <a:rPr lang="en-US" altLang="en-US"/>
            </a:br>
            <a:endParaRPr lang="en-US" altLang="en-US"/>
          </a:p>
        </p:txBody>
      </p:sp>
    </p:spTree>
    <p:extLst>
      <p:ext uri="{BB962C8B-B14F-4D97-AF65-F5344CB8AC3E}">
        <p14:creationId xmlns:p14="http://schemas.microsoft.com/office/powerpoint/2010/main" val="1844635856"/>
      </p:ext>
    </p:extLst>
  </p:cSld>
  <p:clrMapOvr>
    <a:masterClrMapping/>
  </p:clrMapOvr>
  <p:transition spd="med">
    <p:wipe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1E31A-7FDA-384C-92A9-A683AB6EE4AD}"/>
              </a:ext>
            </a:extLst>
          </p:cNvPr>
          <p:cNvSpPr>
            <a:spLocks noGrp="1"/>
          </p:cNvSpPr>
          <p:nvPr>
            <p:ph type="title"/>
          </p:nvPr>
        </p:nvSpPr>
        <p:spPr>
          <a:xfrm>
            <a:off x="1500256" y="437124"/>
            <a:ext cx="7555063" cy="561138"/>
          </a:xfrm>
        </p:spPr>
        <p:txBody>
          <a:bodyPr>
            <a:normAutofit/>
          </a:bodyPr>
          <a:lstStyle/>
          <a:p>
            <a:r>
              <a:rPr lang="en-US" sz="2640" dirty="0"/>
              <a:t>Cloud top Temp., particle size, optical depth</a:t>
            </a:r>
          </a:p>
        </p:txBody>
      </p:sp>
      <p:pic>
        <p:nvPicPr>
          <p:cNvPr id="9" name="Picture 8">
            <a:extLst>
              <a:ext uri="{FF2B5EF4-FFF2-40B4-BE49-F238E27FC236}">
                <a16:creationId xmlns:a16="http://schemas.microsoft.com/office/drawing/2014/main" id="{04F0B627-3462-AD49-B5C4-03E3111893D0}"/>
              </a:ext>
            </a:extLst>
          </p:cNvPr>
          <p:cNvPicPr>
            <a:picLocks noChangeAspect="1"/>
          </p:cNvPicPr>
          <p:nvPr/>
        </p:nvPicPr>
        <p:blipFill rotWithShape="1">
          <a:blip r:embed="rId2"/>
          <a:srcRect l="11967" r="4499" b="12159"/>
          <a:stretch/>
        </p:blipFill>
        <p:spPr>
          <a:xfrm>
            <a:off x="4684921" y="1885989"/>
            <a:ext cx="4955756" cy="2742461"/>
          </a:xfrm>
          <a:prstGeom prst="rect">
            <a:avLst/>
          </a:prstGeom>
        </p:spPr>
      </p:pic>
      <p:pic>
        <p:nvPicPr>
          <p:cNvPr id="15" name="Content Placeholder 14">
            <a:extLst>
              <a:ext uri="{FF2B5EF4-FFF2-40B4-BE49-F238E27FC236}">
                <a16:creationId xmlns:a16="http://schemas.microsoft.com/office/drawing/2014/main" id="{47926BAA-89B0-2844-B27F-36DC0185B7F8}"/>
              </a:ext>
            </a:extLst>
          </p:cNvPr>
          <p:cNvPicPr>
            <a:picLocks noGrp="1" noChangeAspect="1"/>
          </p:cNvPicPr>
          <p:nvPr>
            <p:ph idx="1"/>
          </p:nvPr>
        </p:nvPicPr>
        <p:blipFill rotWithShape="1">
          <a:blip r:embed="rId3"/>
          <a:srcRect l="9425" t="26153" r="11231" b="25444"/>
          <a:stretch/>
        </p:blipFill>
        <p:spPr>
          <a:xfrm>
            <a:off x="7162799" y="4884142"/>
            <a:ext cx="2693259" cy="2126258"/>
          </a:xfrm>
        </p:spPr>
      </p:pic>
      <p:pic>
        <p:nvPicPr>
          <p:cNvPr id="13" name="Content Placeholder 10">
            <a:extLst>
              <a:ext uri="{FF2B5EF4-FFF2-40B4-BE49-F238E27FC236}">
                <a16:creationId xmlns:a16="http://schemas.microsoft.com/office/drawing/2014/main" id="{B428130F-1CE3-3D4E-8427-FCD64B7EF796}"/>
              </a:ext>
            </a:extLst>
          </p:cNvPr>
          <p:cNvPicPr>
            <a:picLocks noChangeAspect="1"/>
          </p:cNvPicPr>
          <p:nvPr/>
        </p:nvPicPr>
        <p:blipFill rotWithShape="1">
          <a:blip r:embed="rId4"/>
          <a:srcRect l="10121" t="26353" r="9491" b="24706"/>
          <a:stretch/>
        </p:blipFill>
        <p:spPr>
          <a:xfrm>
            <a:off x="4451348" y="4903993"/>
            <a:ext cx="2835973" cy="2234403"/>
          </a:xfrm>
          <a:prstGeom prst="rect">
            <a:avLst/>
          </a:prstGeom>
        </p:spPr>
      </p:pic>
      <mc:AlternateContent xmlns:mc="http://schemas.openxmlformats.org/markup-compatibility/2006" xmlns:a14="http://schemas.microsoft.com/office/drawing/2010/main">
        <mc:Choice Requires="a14">
          <p:sp>
            <p:nvSpPr>
              <p:cNvPr id="16" name="Rectangle 15">
                <a:extLst>
                  <a:ext uri="{FF2B5EF4-FFF2-40B4-BE49-F238E27FC236}">
                    <a16:creationId xmlns:a16="http://schemas.microsoft.com/office/drawing/2014/main" id="{4BC9E0AE-C1C3-3C4A-B8F1-152D7A402B54}"/>
                  </a:ext>
                </a:extLst>
              </p:cNvPr>
              <p:cNvSpPr/>
              <p:nvPr/>
            </p:nvSpPr>
            <p:spPr>
              <a:xfrm>
                <a:off x="7836716" y="4524326"/>
                <a:ext cx="1218603" cy="369332"/>
              </a:xfrm>
              <a:prstGeom prst="rect">
                <a:avLst/>
              </a:prstGeom>
            </p:spPr>
            <p:txBody>
              <a:bodyPr wrap="none">
                <a:spAutoFit/>
              </a:bodyPr>
              <a:lstStyle/>
              <a:p>
                <a14:m>
                  <m:oMath xmlns:m="http://schemas.openxmlformats.org/officeDocument/2006/math">
                    <m:r>
                      <a:rPr lang="en-US" b="1" i="1">
                        <a:latin typeface="Cambria Math" charset="0"/>
                      </a:rPr>
                      <m:t>𝝉</m:t>
                    </m:r>
                  </m:oMath>
                </a14:m>
                <a:r>
                  <a:rPr lang="en-US" dirty="0"/>
                  <a:t> @550nm</a:t>
                </a:r>
              </a:p>
            </p:txBody>
          </p:sp>
        </mc:Choice>
        <mc:Fallback xmlns="">
          <p:sp>
            <p:nvSpPr>
              <p:cNvPr id="16" name="Rectangle 15">
                <a:extLst>
                  <a:ext uri="{FF2B5EF4-FFF2-40B4-BE49-F238E27FC236}">
                    <a16:creationId xmlns:a16="http://schemas.microsoft.com/office/drawing/2014/main" id="{4BC9E0AE-C1C3-3C4A-B8F1-152D7A402B54}"/>
                  </a:ext>
                </a:extLst>
              </p:cNvPr>
              <p:cNvSpPr>
                <a:spLocks noRot="1" noChangeAspect="1" noMove="1" noResize="1" noEditPoints="1" noAdjustHandles="1" noChangeArrowheads="1" noChangeShapeType="1" noTextEdit="1"/>
              </p:cNvSpPr>
              <p:nvPr/>
            </p:nvSpPr>
            <p:spPr>
              <a:xfrm>
                <a:off x="7836716" y="4524326"/>
                <a:ext cx="1218603" cy="369332"/>
              </a:xfrm>
              <a:prstGeom prst="rect">
                <a:avLst/>
              </a:prstGeom>
              <a:blipFill>
                <a:blip r:embed="rId5"/>
                <a:stretch>
                  <a:fillRect t="-3333" r="-3093" b="-2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Rectangle 16">
                <a:extLst>
                  <a:ext uri="{FF2B5EF4-FFF2-40B4-BE49-F238E27FC236}">
                    <a16:creationId xmlns:a16="http://schemas.microsoft.com/office/drawing/2014/main" id="{7CB3EF15-FA5D-1540-AF5E-895C4CCB4AD9}"/>
                  </a:ext>
                </a:extLst>
              </p:cNvPr>
              <p:cNvSpPr/>
              <p:nvPr/>
            </p:nvSpPr>
            <p:spPr>
              <a:xfrm>
                <a:off x="4846816" y="4524326"/>
                <a:ext cx="1928477" cy="369332"/>
              </a:xfrm>
              <a:prstGeom prst="rect">
                <a:avLst/>
              </a:prstGeom>
            </p:spPr>
            <p:txBody>
              <a:bodyPr wrap="none">
                <a:spAutoFit/>
              </a:bodyPr>
              <a:lstStyle/>
              <a:p>
                <a14:m>
                  <m:oMath xmlns:m="http://schemas.openxmlformats.org/officeDocument/2006/math">
                    <m:r>
                      <a:rPr lang="en-US" b="0" i="1" smtClean="0">
                        <a:latin typeface="Cambria Math" panose="02040503050406030204" pitchFamily="18" charset="0"/>
                      </a:rPr>
                      <m:t>𝐷𝑒</m:t>
                    </m:r>
                  </m:oMath>
                </a14:m>
                <a:r>
                  <a:rPr lang="en-US" dirty="0"/>
                  <a:t>  (diameter µm)</a:t>
                </a:r>
              </a:p>
            </p:txBody>
          </p:sp>
        </mc:Choice>
        <mc:Fallback xmlns="">
          <p:sp>
            <p:nvSpPr>
              <p:cNvPr id="17" name="Rectangle 16">
                <a:extLst>
                  <a:ext uri="{FF2B5EF4-FFF2-40B4-BE49-F238E27FC236}">
                    <a16:creationId xmlns:a16="http://schemas.microsoft.com/office/drawing/2014/main" id="{7CB3EF15-FA5D-1540-AF5E-895C4CCB4AD9}"/>
                  </a:ext>
                </a:extLst>
              </p:cNvPr>
              <p:cNvSpPr>
                <a:spLocks noRot="1" noChangeAspect="1" noMove="1" noResize="1" noEditPoints="1" noAdjustHandles="1" noChangeArrowheads="1" noChangeShapeType="1" noTextEdit="1"/>
              </p:cNvSpPr>
              <p:nvPr/>
            </p:nvSpPr>
            <p:spPr>
              <a:xfrm>
                <a:off x="4846816" y="4524326"/>
                <a:ext cx="1928477" cy="369332"/>
              </a:xfrm>
              <a:prstGeom prst="rect">
                <a:avLst/>
              </a:prstGeom>
              <a:blipFill>
                <a:blip r:embed="rId6"/>
                <a:stretch>
                  <a:fillRect t="-3333" r="-1974" b="-2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Rectangle 17">
                <a:extLst>
                  <a:ext uri="{FF2B5EF4-FFF2-40B4-BE49-F238E27FC236}">
                    <a16:creationId xmlns:a16="http://schemas.microsoft.com/office/drawing/2014/main" id="{F9BF42FC-7782-5F4C-AFFE-936E09E9859F}"/>
                  </a:ext>
                </a:extLst>
              </p:cNvPr>
              <p:cNvSpPr/>
              <p:nvPr/>
            </p:nvSpPr>
            <p:spPr>
              <a:xfrm>
                <a:off x="6202696" y="1674538"/>
                <a:ext cx="192020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𝐶𝑙𝑜𝑢𝑑</m:t>
                      </m:r>
                      <m:r>
                        <a:rPr lang="en-US" b="0" i="1" smtClean="0">
                          <a:latin typeface="Cambria Math" panose="02040503050406030204" pitchFamily="18" charset="0"/>
                        </a:rPr>
                        <m:t> </m:t>
                      </m:r>
                      <m:r>
                        <a:rPr lang="en-US" b="0" i="1" smtClean="0">
                          <a:latin typeface="Cambria Math" panose="02040503050406030204" pitchFamily="18" charset="0"/>
                        </a:rPr>
                        <m:t>𝑇𝑒𝑚𝑝</m:t>
                      </m:r>
                      <m:r>
                        <a:rPr lang="en-US" b="0" i="1" smtClean="0">
                          <a:latin typeface="Cambria Math" panose="02040503050406030204" pitchFamily="18" charset="0"/>
                        </a:rPr>
                        <m:t>. (</m:t>
                      </m:r>
                      <m:r>
                        <a:rPr lang="en-US" b="0" i="1" smtClean="0">
                          <a:latin typeface="Cambria Math" panose="02040503050406030204" pitchFamily="18" charset="0"/>
                        </a:rPr>
                        <m:t>𝐾</m:t>
                      </m:r>
                      <m:r>
                        <a:rPr lang="en-US" b="0" i="1" smtClean="0">
                          <a:latin typeface="Cambria Math" panose="02040503050406030204" pitchFamily="18" charset="0"/>
                        </a:rPr>
                        <m:t>)</m:t>
                      </m:r>
                    </m:oMath>
                  </m:oMathPara>
                </a14:m>
                <a:endParaRPr lang="en-US" dirty="0"/>
              </a:p>
            </p:txBody>
          </p:sp>
        </mc:Choice>
        <mc:Fallback xmlns="">
          <p:sp>
            <p:nvSpPr>
              <p:cNvPr id="18" name="Rectangle 17">
                <a:extLst>
                  <a:ext uri="{FF2B5EF4-FFF2-40B4-BE49-F238E27FC236}">
                    <a16:creationId xmlns:a16="http://schemas.microsoft.com/office/drawing/2014/main" id="{F9BF42FC-7782-5F4C-AFFE-936E09E9859F}"/>
                  </a:ext>
                </a:extLst>
              </p:cNvPr>
              <p:cNvSpPr>
                <a:spLocks noRot="1" noChangeAspect="1" noMove="1" noResize="1" noEditPoints="1" noAdjustHandles="1" noChangeArrowheads="1" noChangeShapeType="1" noTextEdit="1"/>
              </p:cNvSpPr>
              <p:nvPr/>
            </p:nvSpPr>
            <p:spPr>
              <a:xfrm>
                <a:off x="6202696" y="1674538"/>
                <a:ext cx="1920205" cy="369332"/>
              </a:xfrm>
              <a:prstGeom prst="rect">
                <a:avLst/>
              </a:prstGeom>
              <a:blipFill>
                <a:blip r:embed="rId7"/>
                <a:stretch>
                  <a:fillRect b="-13793"/>
                </a:stretch>
              </a:blipFill>
            </p:spPr>
            <p:txBody>
              <a:bodyPr/>
              <a:lstStyle/>
              <a:p>
                <a:r>
                  <a:rPr lang="en-US">
                    <a:noFill/>
                  </a:rPr>
                  <a:t> </a:t>
                </a:r>
              </a:p>
            </p:txBody>
          </p:sp>
        </mc:Fallback>
      </mc:AlternateContent>
      <p:pic>
        <p:nvPicPr>
          <p:cNvPr id="3" name="Picture 2">
            <a:extLst>
              <a:ext uri="{FF2B5EF4-FFF2-40B4-BE49-F238E27FC236}">
                <a16:creationId xmlns:a16="http://schemas.microsoft.com/office/drawing/2014/main" id="{5B2EBB35-1DD3-2D4B-84CB-55F89F6AA9AF}"/>
              </a:ext>
            </a:extLst>
          </p:cNvPr>
          <p:cNvPicPr>
            <a:picLocks noChangeAspect="1"/>
          </p:cNvPicPr>
          <p:nvPr/>
        </p:nvPicPr>
        <p:blipFill>
          <a:blip r:embed="rId8"/>
          <a:stretch>
            <a:fillRect/>
          </a:stretch>
        </p:blipFill>
        <p:spPr>
          <a:xfrm>
            <a:off x="23509" y="3160696"/>
            <a:ext cx="4076054" cy="3266694"/>
          </a:xfrm>
          <a:prstGeom prst="rect">
            <a:avLst/>
          </a:prstGeom>
        </p:spPr>
      </p:pic>
      <p:sp>
        <p:nvSpPr>
          <p:cNvPr id="4" name="TextBox 3">
            <a:extLst>
              <a:ext uri="{FF2B5EF4-FFF2-40B4-BE49-F238E27FC236}">
                <a16:creationId xmlns:a16="http://schemas.microsoft.com/office/drawing/2014/main" id="{D207231C-07E4-6146-8AD0-70E235AF49F2}"/>
              </a:ext>
            </a:extLst>
          </p:cNvPr>
          <p:cNvSpPr txBox="1"/>
          <p:nvPr/>
        </p:nvSpPr>
        <p:spPr>
          <a:xfrm>
            <a:off x="233882" y="2543673"/>
            <a:ext cx="4065021" cy="646331"/>
          </a:xfrm>
          <a:prstGeom prst="rect">
            <a:avLst/>
          </a:prstGeom>
          <a:noFill/>
        </p:spPr>
        <p:txBody>
          <a:bodyPr wrap="square" rtlCol="0">
            <a:spAutoFit/>
          </a:bodyPr>
          <a:lstStyle/>
          <a:p>
            <a:pPr algn="ctr"/>
            <a:r>
              <a:rPr lang="en-US" dirty="0"/>
              <a:t>Cloud top Temp. retrieval validation using IASI + CALIOP/CLOUDSAT/ECMWF</a:t>
            </a:r>
          </a:p>
        </p:txBody>
      </p:sp>
      <p:sp>
        <p:nvSpPr>
          <p:cNvPr id="5" name="Rectangle 4">
            <a:extLst>
              <a:ext uri="{FF2B5EF4-FFF2-40B4-BE49-F238E27FC236}">
                <a16:creationId xmlns:a16="http://schemas.microsoft.com/office/drawing/2014/main" id="{883195EF-73C0-7846-89B8-19BD16CF7394}"/>
              </a:ext>
            </a:extLst>
          </p:cNvPr>
          <p:cNvSpPr/>
          <p:nvPr/>
        </p:nvSpPr>
        <p:spPr>
          <a:xfrm>
            <a:off x="4636906" y="1317262"/>
            <a:ext cx="4659493" cy="369332"/>
          </a:xfrm>
          <a:prstGeom prst="rect">
            <a:avLst/>
          </a:prstGeom>
        </p:spPr>
        <p:txBody>
          <a:bodyPr wrap="square">
            <a:spAutoFit/>
          </a:bodyPr>
          <a:lstStyle/>
          <a:p>
            <a:r>
              <a:rPr lang="en-US" dirty="0"/>
              <a:t>Retrieval results from </a:t>
            </a:r>
            <a:r>
              <a:rPr lang="en-US" dirty="0" err="1"/>
              <a:t>CrIS</a:t>
            </a:r>
            <a:r>
              <a:rPr lang="en-US" dirty="0"/>
              <a:t>/ATMS observations</a:t>
            </a:r>
          </a:p>
        </p:txBody>
      </p:sp>
      <p:sp>
        <p:nvSpPr>
          <p:cNvPr id="12" name="object 8">
            <a:extLst>
              <a:ext uri="{FF2B5EF4-FFF2-40B4-BE49-F238E27FC236}">
                <a16:creationId xmlns:a16="http://schemas.microsoft.com/office/drawing/2014/main" id="{589EC880-9748-C94F-B190-CBA0EB2EE3CF}"/>
              </a:ext>
            </a:extLst>
          </p:cNvPr>
          <p:cNvSpPr txBox="1">
            <a:spLocks/>
          </p:cNvSpPr>
          <p:nvPr/>
        </p:nvSpPr>
        <p:spPr>
          <a:xfrm>
            <a:off x="4425155" y="7422356"/>
            <a:ext cx="1366045" cy="187872"/>
          </a:xfrm>
          <a:prstGeom prst="rect">
            <a:avLst/>
          </a:prstGeom>
        </p:spPr>
        <p:txBody>
          <a:bodyPr vert="horz" wrap="square" lIns="0" tIns="3175" rIns="0" bIns="0" rtlCol="0">
            <a:spAutoFit/>
          </a:bodyPr>
          <a:lstStyle>
            <a:defPPr>
              <a:defRPr lang="en-US"/>
            </a:defPPr>
            <a:lvl1pPr algn="l" rtl="0" eaLnBrk="1" fontAlgn="auto" hangingPunct="1">
              <a:spcBef>
                <a:spcPts val="0"/>
              </a:spcBef>
              <a:spcAft>
                <a:spcPts val="0"/>
              </a:spcAft>
              <a:defRPr kern="1200">
                <a:solidFill>
                  <a:schemeClr val="tx1">
                    <a:tint val="75000"/>
                  </a:schemeClr>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defRPr/>
            </a:pPr>
            <a:r>
              <a:rPr lang="en-US" sz="1200" dirty="0">
                <a:hlinkClick r:id="rId9"/>
              </a:rPr>
              <a:t>(</a:t>
            </a:r>
            <a:r>
              <a:rPr lang="en-US" sz="1200" u="sng" dirty="0">
                <a:solidFill>
                  <a:srgbClr val="996633"/>
                </a:solidFill>
                <a:hlinkClick r:id="rId9"/>
              </a:rPr>
              <a:t>Xu.Liu-1@nasa.gov</a:t>
            </a:r>
            <a:r>
              <a:rPr lang="en-US" sz="1200" u="sng" spc="-55" dirty="0">
                <a:solidFill>
                  <a:srgbClr val="996633"/>
                </a:solidFill>
                <a:hlinkClick r:id="rId9"/>
              </a:rPr>
              <a:t> </a:t>
            </a:r>
            <a:r>
              <a:rPr lang="en-US" sz="1200" spc="5" dirty="0"/>
              <a:t>)</a:t>
            </a:r>
          </a:p>
        </p:txBody>
      </p:sp>
    </p:spTree>
    <p:extLst>
      <p:ext uri="{BB962C8B-B14F-4D97-AF65-F5344CB8AC3E}">
        <p14:creationId xmlns:p14="http://schemas.microsoft.com/office/powerpoint/2010/main" val="34518901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a:extLst>
              <a:ext uri="{FF2B5EF4-FFF2-40B4-BE49-F238E27FC236}">
                <a16:creationId xmlns:a16="http://schemas.microsoft.com/office/drawing/2014/main" id="{5388415D-1D34-134C-9CFA-51CDD5092812}"/>
              </a:ext>
            </a:extLst>
          </p:cNvPr>
          <p:cNvSpPr txBox="1">
            <a:spLocks noGrp="1"/>
          </p:cNvSpPr>
          <p:nvPr>
            <p:ph type="title"/>
          </p:nvPr>
        </p:nvSpPr>
        <p:spPr>
          <a:xfrm>
            <a:off x="1143000" y="94723"/>
            <a:ext cx="7822805" cy="708903"/>
          </a:xfrm>
        </p:spPr>
        <p:txBody>
          <a:bodyPr tIns="123744"/>
          <a:lstStyle/>
          <a:p>
            <a:pPr marL="804863" indent="-403225" eaLnBrk="1" hangingPunct="1"/>
            <a:r>
              <a:rPr lang="en-US" altLang="en-US" sz="2000" dirty="0">
                <a:latin typeface="Arial" panose="020B0604020202020204" pitchFamily="34" charset="0"/>
                <a:cs typeface="Arial" panose="020B0604020202020204" pitchFamily="34" charset="0"/>
              </a:rPr>
              <a:t>Relationship between CLIMCAPS, NUCAPS, AIRS V7 L2, </a:t>
            </a:r>
            <a:r>
              <a:rPr lang="en-US" altLang="en-US" sz="2000" dirty="0" err="1">
                <a:latin typeface="Arial" panose="020B0604020202020204" pitchFamily="34" charset="0"/>
                <a:cs typeface="Arial" panose="020B0604020202020204" pitchFamily="34" charset="0"/>
              </a:rPr>
              <a:t>SiFSAP</a:t>
            </a:r>
            <a:r>
              <a:rPr lang="en-US" altLang="en-US" sz="2000" dirty="0">
                <a:latin typeface="Arial" panose="020B0604020202020204" pitchFamily="34" charset="0"/>
                <a:cs typeface="Arial" panose="020B0604020202020204" pitchFamily="34" charset="0"/>
              </a:rPr>
              <a:t>, and </a:t>
            </a:r>
            <a:r>
              <a:rPr lang="en-US" altLang="en-US" sz="2000" dirty="0" err="1">
                <a:latin typeface="Arial" panose="020B0604020202020204" pitchFamily="34" charset="0"/>
                <a:cs typeface="Arial" panose="020B0604020202020204" pitchFamily="34" charset="0"/>
              </a:rPr>
              <a:t>ClimFiSP</a:t>
            </a:r>
            <a:endParaRPr lang="en-US" altLang="en-US" sz="2000" dirty="0">
              <a:latin typeface="Arial" panose="020B0604020202020204" pitchFamily="34" charset="0"/>
              <a:cs typeface="Arial" panose="020B0604020202020204" pitchFamily="34" charset="0"/>
            </a:endParaRPr>
          </a:p>
        </p:txBody>
      </p:sp>
      <p:grpSp>
        <p:nvGrpSpPr>
          <p:cNvPr id="5" name="Group 4">
            <a:extLst>
              <a:ext uri="{FF2B5EF4-FFF2-40B4-BE49-F238E27FC236}">
                <a16:creationId xmlns:a16="http://schemas.microsoft.com/office/drawing/2014/main" id="{79B36F1E-AD97-5747-BAB1-B5E7575FBC26}"/>
              </a:ext>
            </a:extLst>
          </p:cNvPr>
          <p:cNvGrpSpPr/>
          <p:nvPr/>
        </p:nvGrpSpPr>
        <p:grpSpPr>
          <a:xfrm>
            <a:off x="419100" y="1143000"/>
            <a:ext cx="9258300" cy="5688167"/>
            <a:chOff x="338203" y="219871"/>
            <a:chExt cx="8984382" cy="6382696"/>
          </a:xfrm>
        </p:grpSpPr>
        <p:sp>
          <p:nvSpPr>
            <p:cNvPr id="6" name="Rectangle 5">
              <a:extLst>
                <a:ext uri="{FF2B5EF4-FFF2-40B4-BE49-F238E27FC236}">
                  <a16:creationId xmlns:a16="http://schemas.microsoft.com/office/drawing/2014/main" id="{45C9D4E2-C009-434C-97AB-CDDB48C04A7C}"/>
                </a:ext>
              </a:extLst>
            </p:cNvPr>
            <p:cNvSpPr/>
            <p:nvPr/>
          </p:nvSpPr>
          <p:spPr>
            <a:xfrm>
              <a:off x="901874" y="777947"/>
              <a:ext cx="2412659" cy="67091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600" dirty="0">
                  <a:solidFill>
                    <a:srgbClr val="000000"/>
                  </a:solidFill>
                  <a:latin typeface="Arial" panose="020B0604020202020204" pitchFamily="34" charset="0"/>
                  <a:ea typeface="DengXian" panose="02010600030101010101" pitchFamily="2" charset="-122"/>
                  <a:cs typeface="Arial" panose="020B0604020202020204" pitchFamily="34" charset="0"/>
                </a:rPr>
                <a:t>Sounder FOV</a:t>
              </a:r>
              <a:r>
                <a:rPr lang="en-US" sz="1600" dirty="0">
                  <a:solidFill>
                    <a:srgbClr val="000000"/>
                  </a:solidFill>
                  <a:effectLst/>
                  <a:latin typeface="Arial" panose="020B0604020202020204" pitchFamily="34" charset="0"/>
                  <a:ea typeface="DengXian" panose="02010600030101010101" pitchFamily="2" charset="-122"/>
                  <a:cs typeface="Arial" panose="020B0604020202020204" pitchFamily="34" charset="0"/>
                </a:rPr>
                <a:t> radiances </a:t>
              </a:r>
            </a:p>
            <a:p>
              <a:pPr marL="0" marR="0" algn="ctr">
                <a:spcBef>
                  <a:spcPts val="0"/>
                </a:spcBef>
                <a:spcAft>
                  <a:spcPts val="0"/>
                </a:spcAft>
              </a:pPr>
              <a:r>
                <a:rPr lang="en-US" i="1" dirty="0">
                  <a:solidFill>
                    <a:srgbClr val="0070C0"/>
                  </a:solidFill>
                  <a:effectLst/>
                  <a:ea typeface="DengXian" panose="02010600030101010101" pitchFamily="2" charset="-122"/>
                  <a:cs typeface="Times New Roman" panose="02020603050405020304" pitchFamily="18" charset="0"/>
                </a:rPr>
                <a:t>R</a:t>
              </a:r>
              <a:r>
                <a:rPr lang="en-US" i="1" baseline="-25000" dirty="0">
                  <a:solidFill>
                    <a:srgbClr val="0070C0"/>
                  </a:solidFill>
                  <a:effectLst/>
                  <a:ea typeface="DengXian" panose="02010600030101010101" pitchFamily="2" charset="-122"/>
                  <a:cs typeface="Times New Roman" panose="02020603050405020304" pitchFamily="18" charset="0"/>
                </a:rPr>
                <a:t>FOV</a:t>
              </a:r>
              <a:endParaRPr lang="en-US" i="1" dirty="0">
                <a:solidFill>
                  <a:srgbClr val="0070C0"/>
                </a:solidFill>
                <a:effectLst/>
                <a:ea typeface="DengXian" panose="02010600030101010101" pitchFamily="2" charset="-122"/>
                <a:cs typeface="Times New Roman" panose="02020603050405020304" pitchFamily="18" charset="0"/>
              </a:endParaRPr>
            </a:p>
          </p:txBody>
        </p:sp>
        <p:cxnSp>
          <p:nvCxnSpPr>
            <p:cNvPr id="8" name="Straight Arrow Connector 7">
              <a:extLst>
                <a:ext uri="{FF2B5EF4-FFF2-40B4-BE49-F238E27FC236}">
                  <a16:creationId xmlns:a16="http://schemas.microsoft.com/office/drawing/2014/main" id="{652B5DC9-3E00-844B-9409-3DACCB2C47B1}"/>
                </a:ext>
              </a:extLst>
            </p:cNvPr>
            <p:cNvCxnSpPr>
              <a:cxnSpLocks/>
            </p:cNvCxnSpPr>
            <p:nvPr/>
          </p:nvCxnSpPr>
          <p:spPr>
            <a:xfrm>
              <a:off x="2171946" y="1452317"/>
              <a:ext cx="0" cy="326772"/>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9EA5A30B-4D7A-8748-9E27-81B3B9320D9D}"/>
                </a:ext>
              </a:extLst>
            </p:cNvPr>
            <p:cNvSpPr/>
            <p:nvPr/>
          </p:nvSpPr>
          <p:spPr>
            <a:xfrm>
              <a:off x="901875" y="1779089"/>
              <a:ext cx="2580362" cy="67437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600" dirty="0">
                  <a:solidFill>
                    <a:srgbClr val="000000"/>
                  </a:solidFill>
                  <a:effectLst/>
                  <a:latin typeface="Arial" panose="020B0604020202020204" pitchFamily="34" charset="0"/>
                  <a:ea typeface="DengXian" panose="02010600030101010101" pitchFamily="2" charset="-122"/>
                  <a:cs typeface="Arial" panose="020B0604020202020204" pitchFamily="34" charset="0"/>
                </a:rPr>
                <a:t>Cloud Clearing</a:t>
              </a:r>
            </a:p>
            <a:p>
              <a:pPr algn="ctr"/>
              <a:r>
                <a:rPr lang="en-US" sz="1600" dirty="0">
                  <a:solidFill>
                    <a:srgbClr val="000000"/>
                  </a:solidFill>
                  <a:effectLst/>
                  <a:latin typeface="Arial" panose="020B0604020202020204" pitchFamily="34" charset="0"/>
                  <a:ea typeface="DengXian" panose="02010600030101010101" pitchFamily="2" charset="-122"/>
                  <a:cs typeface="Arial" panose="020B0604020202020204" pitchFamily="34" charset="0"/>
                </a:rPr>
                <a:t>(Uses 9 </a:t>
              </a:r>
              <a:r>
                <a:rPr lang="en-US" sz="1600" dirty="0">
                  <a:solidFill>
                    <a:srgbClr val="0070C0"/>
                  </a:solidFill>
                  <a:effectLst/>
                  <a:latin typeface="Arial" panose="020B0604020202020204" pitchFamily="34" charset="0"/>
                  <a:ea typeface="DengXian" panose="02010600030101010101" pitchFamily="2" charset="-122"/>
                  <a:cs typeface="Arial" panose="020B0604020202020204" pitchFamily="34" charset="0"/>
                </a:rPr>
                <a:t>FOV</a:t>
              </a:r>
              <a:r>
                <a:rPr lang="en-US" sz="1600" dirty="0">
                  <a:solidFill>
                    <a:srgbClr val="000000"/>
                  </a:solidFill>
                  <a:effectLst/>
                  <a:latin typeface="Arial" panose="020B0604020202020204" pitchFamily="34" charset="0"/>
                  <a:ea typeface="DengXian" panose="02010600030101010101" pitchFamily="2" charset="-122"/>
                  <a:cs typeface="Arial" panose="020B0604020202020204" pitchFamily="34" charset="0"/>
                </a:rPr>
                <a:t>s) </a:t>
              </a:r>
              <a:endParaRPr lang="en-US" sz="1600" dirty="0">
                <a:effectLst/>
                <a:latin typeface="Arial" panose="020B0604020202020204" pitchFamily="34" charset="0"/>
                <a:ea typeface="DengXian" panose="02010600030101010101" pitchFamily="2" charset="-122"/>
                <a:cs typeface="Arial" panose="020B0604020202020204" pitchFamily="34" charset="0"/>
              </a:endParaRPr>
            </a:p>
          </p:txBody>
        </p:sp>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DCB38B48-1C3A-9F40-B49F-478C52E2EF30}"/>
                    </a:ext>
                  </a:extLst>
                </p:cNvPr>
                <p:cNvSpPr/>
                <p:nvPr/>
              </p:nvSpPr>
              <p:spPr>
                <a:xfrm>
                  <a:off x="830394" y="2780231"/>
                  <a:ext cx="2580362" cy="76231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en-US" sz="1600" dirty="0">
                      <a:solidFill>
                        <a:srgbClr val="000000"/>
                      </a:solidFill>
                      <a:effectLst/>
                      <a:latin typeface="Arial" panose="020B0604020202020204" pitchFamily="34" charset="0"/>
                      <a:ea typeface="DengXian" panose="02010600030101010101" pitchFamily="2" charset="-122"/>
                      <a:cs typeface="Arial" panose="020B0604020202020204" pitchFamily="34" charset="0"/>
                    </a:rPr>
                    <a:t>Cloud-Cleared </a:t>
                  </a:r>
                  <a14:m>
                    <m:oMath xmlns:m="http://schemas.openxmlformats.org/officeDocument/2006/math">
                      <m:sSubSup>
                        <m:sSubSupPr>
                          <m:ctrlPr>
                            <a:rPr lang="en-US" sz="1600" i="1" dirty="0" smtClean="0">
                              <a:solidFill>
                                <a:srgbClr val="0070C0"/>
                              </a:solidFill>
                              <a:latin typeface="Cambria Math" panose="02040503050406030204" pitchFamily="18" charset="0"/>
                              <a:ea typeface="DengXian" panose="02010600030101010101" pitchFamily="2" charset="-122"/>
                              <a:cs typeface="Arial" panose="020B0604020202020204" pitchFamily="34" charset="0"/>
                            </a:rPr>
                          </m:ctrlPr>
                        </m:sSubSupPr>
                        <m:e>
                          <m:acc>
                            <m:accPr>
                              <m:chr m:val="̃"/>
                              <m:ctrlPr>
                                <a:rPr lang="en-US" sz="1600" i="1" dirty="0">
                                  <a:solidFill>
                                    <a:srgbClr val="0070C0"/>
                                  </a:solidFill>
                                  <a:latin typeface="Cambria Math" panose="02040503050406030204" pitchFamily="18" charset="0"/>
                                  <a:ea typeface="DengXian" panose="02010600030101010101" pitchFamily="2" charset="-122"/>
                                  <a:cs typeface="Arial" panose="020B0604020202020204" pitchFamily="34" charset="0"/>
                                </a:rPr>
                              </m:ctrlPr>
                            </m:accPr>
                            <m:e>
                              <m:r>
                                <a:rPr lang="en-US" sz="1600" i="1" dirty="0">
                                  <a:solidFill>
                                    <a:srgbClr val="0070C0"/>
                                  </a:solidFill>
                                  <a:latin typeface="Cambria Math" panose="02040503050406030204" pitchFamily="18" charset="0"/>
                                  <a:ea typeface="DengXian" panose="02010600030101010101" pitchFamily="2" charset="-122"/>
                                  <a:cs typeface="Arial" panose="020B0604020202020204" pitchFamily="34" charset="0"/>
                                </a:rPr>
                                <m:t>𝑅</m:t>
                              </m:r>
                            </m:e>
                          </m:acc>
                        </m:e>
                        <m:sub>
                          <m:r>
                            <a:rPr lang="en-US" sz="1600" i="1" dirty="0">
                              <a:solidFill>
                                <a:srgbClr val="0070C0"/>
                              </a:solidFill>
                              <a:latin typeface="Cambria Math" panose="02040503050406030204" pitchFamily="18" charset="0"/>
                              <a:ea typeface="DengXian" panose="02010600030101010101" pitchFamily="2" charset="-122"/>
                              <a:cs typeface="Arial" panose="020B0604020202020204" pitchFamily="34" charset="0"/>
                            </a:rPr>
                            <m:t>𝐹𝑂𝑅</m:t>
                          </m:r>
                        </m:sub>
                        <m:sup>
                          <m:r>
                            <a:rPr lang="en-US" sz="1600" i="1" dirty="0">
                              <a:solidFill>
                                <a:srgbClr val="0070C0"/>
                              </a:solidFill>
                              <a:latin typeface="Cambria Math" panose="02040503050406030204" pitchFamily="18" charset="0"/>
                              <a:ea typeface="DengXian" panose="02010600030101010101" pitchFamily="2" charset="-122"/>
                              <a:cs typeface="Arial" panose="020B0604020202020204" pitchFamily="34" charset="0"/>
                            </a:rPr>
                            <m:t>𝑐𝑙𝑟</m:t>
                          </m:r>
                        </m:sup>
                      </m:sSubSup>
                    </m:oMath>
                  </a14:m>
                  <a:endParaRPr lang="en-US" sz="1600" dirty="0">
                    <a:effectLst/>
                    <a:latin typeface="Arial" panose="020B0604020202020204" pitchFamily="34" charset="0"/>
                    <a:ea typeface="DengXian" panose="02010600030101010101" pitchFamily="2" charset="-122"/>
                    <a:cs typeface="Arial" panose="020B0604020202020204" pitchFamily="34" charset="0"/>
                  </a:endParaRPr>
                </a:p>
                <a:p>
                  <a:pPr marL="0" marR="0" algn="ctr">
                    <a:spcBef>
                      <a:spcPts val="0"/>
                    </a:spcBef>
                    <a:spcAft>
                      <a:spcPts val="0"/>
                    </a:spcAft>
                  </a:pPr>
                  <a:r>
                    <a:rPr lang="en-US" sz="1600" dirty="0">
                      <a:solidFill>
                        <a:schemeClr val="tx1"/>
                      </a:solidFill>
                      <a:effectLst/>
                      <a:latin typeface="Arial" panose="020B0604020202020204" pitchFamily="34" charset="0"/>
                      <a:ea typeface="DengXian" panose="02010600030101010101" pitchFamily="2" charset="-122"/>
                      <a:cs typeface="Arial" panose="020B0604020202020204" pitchFamily="34" charset="0"/>
                    </a:rPr>
                    <a:t>(One</a:t>
                  </a:r>
                  <a:r>
                    <a:rPr lang="en-US" sz="1600" dirty="0">
                      <a:solidFill>
                        <a:schemeClr val="accent6"/>
                      </a:solidFill>
                      <a:effectLst/>
                      <a:latin typeface="Arial" panose="020B0604020202020204" pitchFamily="34" charset="0"/>
                      <a:ea typeface="DengXian" panose="02010600030101010101" pitchFamily="2" charset="-122"/>
                      <a:cs typeface="Arial" panose="020B0604020202020204" pitchFamily="34" charset="0"/>
                    </a:rPr>
                    <a:t> </a:t>
                  </a:r>
                  <a:r>
                    <a:rPr lang="en-US" sz="1600" dirty="0">
                      <a:solidFill>
                        <a:schemeClr val="tx1"/>
                      </a:solidFill>
                      <a:effectLst/>
                      <a:latin typeface="Arial" panose="020B0604020202020204" pitchFamily="34" charset="0"/>
                      <a:ea typeface="DengXian" panose="02010600030101010101" pitchFamily="2" charset="-122"/>
                      <a:cs typeface="Arial" panose="020B0604020202020204" pitchFamily="34" charset="0"/>
                    </a:rPr>
                    <a:t>for each </a:t>
                  </a:r>
                  <a:r>
                    <a:rPr lang="en-US" sz="1600" dirty="0">
                      <a:solidFill>
                        <a:schemeClr val="accent1"/>
                      </a:solidFill>
                      <a:effectLst/>
                      <a:latin typeface="Arial" panose="020B0604020202020204" pitchFamily="34" charset="0"/>
                      <a:ea typeface="DengXian" panose="02010600030101010101" pitchFamily="2" charset="-122"/>
                      <a:cs typeface="Arial" panose="020B0604020202020204" pitchFamily="34" charset="0"/>
                    </a:rPr>
                    <a:t>FOR</a:t>
                  </a:r>
                  <a:r>
                    <a:rPr lang="en-US" sz="1600" dirty="0">
                      <a:solidFill>
                        <a:schemeClr val="tx1"/>
                      </a:solidFill>
                      <a:effectLst/>
                      <a:latin typeface="Arial" panose="020B0604020202020204" pitchFamily="34" charset="0"/>
                      <a:ea typeface="DengXian" panose="02010600030101010101" pitchFamily="2" charset="-122"/>
                      <a:cs typeface="Arial" panose="020B0604020202020204" pitchFamily="34" charset="0"/>
                    </a:rPr>
                    <a:t>)</a:t>
                  </a:r>
                </a:p>
              </p:txBody>
            </p:sp>
          </mc:Choice>
          <mc:Fallback xmlns="">
            <p:sp>
              <p:nvSpPr>
                <p:cNvPr id="10" name="Rectangle 9">
                  <a:extLst>
                    <a:ext uri="{FF2B5EF4-FFF2-40B4-BE49-F238E27FC236}">
                      <a16:creationId xmlns:a16="http://schemas.microsoft.com/office/drawing/2014/main" id="{DCB38B48-1C3A-9F40-B49F-478C52E2EF30}"/>
                    </a:ext>
                  </a:extLst>
                </p:cNvPr>
                <p:cNvSpPr>
                  <a:spLocks noRot="1" noChangeAspect="1" noMove="1" noResize="1" noEditPoints="1" noAdjustHandles="1" noChangeArrowheads="1" noChangeShapeType="1" noTextEdit="1"/>
                </p:cNvSpPr>
                <p:nvPr/>
              </p:nvSpPr>
              <p:spPr>
                <a:xfrm>
                  <a:off x="830394" y="2780231"/>
                  <a:ext cx="2580362" cy="762318"/>
                </a:xfrm>
                <a:prstGeom prst="rect">
                  <a:avLst/>
                </a:prstGeom>
                <a:blipFill>
                  <a:blip r:embed="rId2"/>
                  <a:stretch>
                    <a:fillRect b="-434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Oval 10">
                  <a:extLst>
                    <a:ext uri="{FF2B5EF4-FFF2-40B4-BE49-F238E27FC236}">
                      <a16:creationId xmlns:a16="http://schemas.microsoft.com/office/drawing/2014/main" id="{66C1037C-1AAB-3E4A-BD72-70991FD1ED94}"/>
                    </a:ext>
                  </a:extLst>
                </p:cNvPr>
                <p:cNvSpPr/>
                <p:nvPr/>
              </p:nvSpPr>
              <p:spPr>
                <a:xfrm>
                  <a:off x="866696" y="3869321"/>
                  <a:ext cx="2580362" cy="86233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600" dirty="0">
                      <a:solidFill>
                        <a:srgbClr val="000000"/>
                      </a:solidFill>
                      <a:effectLst/>
                      <a:latin typeface="Arial" panose="020B0604020202020204" pitchFamily="34" charset="0"/>
                      <a:ea typeface="DengXian" panose="02010600030101010101" pitchFamily="2" charset="-122"/>
                      <a:cs typeface="Arial" panose="020B0604020202020204" pitchFamily="34" charset="0"/>
                    </a:rPr>
                    <a:t>Physical Retrieval to fit</a:t>
                  </a:r>
                  <a14:m>
                    <m:oMath xmlns:m="http://schemas.openxmlformats.org/officeDocument/2006/math">
                      <m:r>
                        <a:rPr lang="en-US" b="0" i="0" dirty="0" smtClean="0">
                          <a:solidFill>
                            <a:srgbClr val="FF0000"/>
                          </a:solidFill>
                          <a:latin typeface="Cambria Math" panose="02040503050406030204" pitchFamily="18" charset="0"/>
                          <a:ea typeface="DengXian" panose="02010600030101010101" pitchFamily="2" charset="-122"/>
                          <a:cs typeface="Arial" panose="020B0604020202020204" pitchFamily="34" charset="0"/>
                        </a:rPr>
                        <m:t>  </m:t>
                      </m:r>
                      <m:sSubSup>
                        <m:sSubSupPr>
                          <m:ctrlPr>
                            <a:rPr lang="en-US" i="1" dirty="0" smtClean="0">
                              <a:solidFill>
                                <a:srgbClr val="0070C0"/>
                              </a:solidFill>
                              <a:latin typeface="Cambria Math" panose="02040503050406030204" pitchFamily="18" charset="0"/>
                              <a:ea typeface="DengXian" panose="02010600030101010101" pitchFamily="2" charset="-122"/>
                              <a:cs typeface="Arial" panose="020B0604020202020204" pitchFamily="34" charset="0"/>
                            </a:rPr>
                          </m:ctrlPr>
                        </m:sSubSupPr>
                        <m:e>
                          <m:acc>
                            <m:accPr>
                              <m:chr m:val="̃"/>
                              <m:ctrlPr>
                                <a:rPr lang="en-US" i="1" dirty="0">
                                  <a:solidFill>
                                    <a:srgbClr val="0070C0"/>
                                  </a:solidFill>
                                  <a:latin typeface="Cambria Math" panose="02040503050406030204" pitchFamily="18" charset="0"/>
                                  <a:ea typeface="DengXian" panose="02010600030101010101" pitchFamily="2" charset="-122"/>
                                  <a:cs typeface="Arial" panose="020B0604020202020204" pitchFamily="34" charset="0"/>
                                </a:rPr>
                              </m:ctrlPr>
                            </m:accPr>
                            <m:e>
                              <m:r>
                                <a:rPr lang="en-US" i="1" dirty="0">
                                  <a:solidFill>
                                    <a:srgbClr val="0070C0"/>
                                  </a:solidFill>
                                  <a:latin typeface="Cambria Math" panose="02040503050406030204" pitchFamily="18" charset="0"/>
                                  <a:ea typeface="DengXian" panose="02010600030101010101" pitchFamily="2" charset="-122"/>
                                  <a:cs typeface="Arial" panose="020B0604020202020204" pitchFamily="34" charset="0"/>
                                </a:rPr>
                                <m:t>𝑅</m:t>
                              </m:r>
                            </m:e>
                          </m:acc>
                        </m:e>
                        <m:sub>
                          <m:r>
                            <a:rPr lang="en-US" i="1" dirty="0">
                              <a:solidFill>
                                <a:srgbClr val="0070C0"/>
                              </a:solidFill>
                              <a:latin typeface="Cambria Math" panose="02040503050406030204" pitchFamily="18" charset="0"/>
                              <a:ea typeface="DengXian" panose="02010600030101010101" pitchFamily="2" charset="-122"/>
                              <a:cs typeface="Arial" panose="020B0604020202020204" pitchFamily="34" charset="0"/>
                            </a:rPr>
                            <m:t>𝐹𝑂𝑅</m:t>
                          </m:r>
                        </m:sub>
                        <m:sup>
                          <m:r>
                            <a:rPr lang="en-US" i="1" dirty="0">
                              <a:solidFill>
                                <a:srgbClr val="0070C0"/>
                              </a:solidFill>
                              <a:latin typeface="Cambria Math" panose="02040503050406030204" pitchFamily="18" charset="0"/>
                              <a:ea typeface="DengXian" panose="02010600030101010101" pitchFamily="2" charset="-122"/>
                              <a:cs typeface="Arial" panose="020B0604020202020204" pitchFamily="34" charset="0"/>
                            </a:rPr>
                            <m:t>𝑐𝑙𝑟</m:t>
                          </m:r>
                        </m:sup>
                      </m:sSubSup>
                    </m:oMath>
                  </a14:m>
                  <a:endParaRPr lang="en-US" dirty="0">
                    <a:solidFill>
                      <a:srgbClr val="FF0000"/>
                    </a:solidFill>
                    <a:effectLst/>
                    <a:ea typeface="DengXian" panose="02010600030101010101" pitchFamily="2" charset="-122"/>
                    <a:cs typeface="Times New Roman" panose="02020603050405020304" pitchFamily="18" charset="0"/>
                  </a:endParaRPr>
                </a:p>
              </p:txBody>
            </p:sp>
          </mc:Choice>
          <mc:Fallback xmlns="">
            <p:sp>
              <p:nvSpPr>
                <p:cNvPr id="11" name="Oval 10">
                  <a:extLst>
                    <a:ext uri="{FF2B5EF4-FFF2-40B4-BE49-F238E27FC236}">
                      <a16:creationId xmlns:a16="http://schemas.microsoft.com/office/drawing/2014/main" id="{66C1037C-1AAB-3E4A-BD72-70991FD1ED94}"/>
                    </a:ext>
                  </a:extLst>
                </p:cNvPr>
                <p:cNvSpPr>
                  <a:spLocks noRot="1" noChangeAspect="1" noMove="1" noResize="1" noEditPoints="1" noAdjustHandles="1" noChangeArrowheads="1" noChangeShapeType="1" noTextEdit="1"/>
                </p:cNvSpPr>
                <p:nvPr/>
              </p:nvSpPr>
              <p:spPr>
                <a:xfrm>
                  <a:off x="866696" y="3869321"/>
                  <a:ext cx="2580362" cy="862330"/>
                </a:xfrm>
                <a:prstGeom prst="ellipse">
                  <a:avLst/>
                </a:prstGeom>
                <a:blipFill>
                  <a:blip r:embed="rId3"/>
                  <a:stretch>
                    <a:fillRect/>
                  </a:stretch>
                </a:blipFill>
              </p:spPr>
              <p:txBody>
                <a:bodyPr/>
                <a:lstStyle/>
                <a:p>
                  <a:r>
                    <a:rPr lang="en-US">
                      <a:noFill/>
                    </a:rPr>
                    <a:t> </a:t>
                  </a:r>
                </a:p>
              </p:txBody>
            </p:sp>
          </mc:Fallback>
        </mc:AlternateContent>
        <p:cxnSp>
          <p:nvCxnSpPr>
            <p:cNvPr id="12" name="Straight Arrow Connector 11">
              <a:extLst>
                <a:ext uri="{FF2B5EF4-FFF2-40B4-BE49-F238E27FC236}">
                  <a16:creationId xmlns:a16="http://schemas.microsoft.com/office/drawing/2014/main" id="{58293D4B-E1EF-6348-9019-BB110807AD33}"/>
                </a:ext>
              </a:extLst>
            </p:cNvPr>
            <p:cNvCxnSpPr>
              <a:cxnSpLocks/>
            </p:cNvCxnSpPr>
            <p:nvPr/>
          </p:nvCxnSpPr>
          <p:spPr>
            <a:xfrm>
              <a:off x="2169622" y="2453459"/>
              <a:ext cx="0" cy="326772"/>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C396B65A-601D-AA47-B5E4-39B3F2EA1F78}"/>
                </a:ext>
              </a:extLst>
            </p:cNvPr>
            <p:cNvCxnSpPr>
              <a:cxnSpLocks/>
            </p:cNvCxnSpPr>
            <p:nvPr/>
          </p:nvCxnSpPr>
          <p:spPr>
            <a:xfrm>
              <a:off x="2169621" y="3542549"/>
              <a:ext cx="0" cy="326772"/>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3B2D8D11-0858-A249-8BE9-768AC3073EA5}"/>
                </a:ext>
              </a:extLst>
            </p:cNvPr>
            <p:cNvSpPr/>
            <p:nvPr/>
          </p:nvSpPr>
          <p:spPr>
            <a:xfrm>
              <a:off x="690570" y="5058423"/>
              <a:ext cx="2791664" cy="53382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600" dirty="0">
                  <a:solidFill>
                    <a:srgbClr val="000000"/>
                  </a:solidFill>
                  <a:effectLst/>
                  <a:latin typeface="Arial" panose="020B0604020202020204" pitchFamily="34" charset="0"/>
                  <a:ea typeface="DengXian" panose="02010600030101010101" pitchFamily="2" charset="-122"/>
                  <a:cs typeface="Arial" panose="020B0604020202020204" pitchFamily="34" charset="0"/>
                </a:rPr>
                <a:t>geophysical variables (</a:t>
              </a:r>
              <a:r>
                <a:rPr lang="en-US" sz="1600" dirty="0">
                  <a:solidFill>
                    <a:schemeClr val="accent1"/>
                  </a:solidFill>
                  <a:effectLst/>
                  <a:latin typeface="Arial" panose="020B0604020202020204" pitchFamily="34" charset="0"/>
                  <a:ea typeface="DengXian" panose="02010600030101010101" pitchFamily="2" charset="-122"/>
                  <a:cs typeface="Arial" panose="020B0604020202020204" pitchFamily="34" charset="0"/>
                </a:rPr>
                <a:t>L2</a:t>
              </a:r>
              <a:r>
                <a:rPr lang="en-US" sz="1600" dirty="0">
                  <a:solidFill>
                    <a:srgbClr val="000000"/>
                  </a:solidFill>
                  <a:effectLst/>
                  <a:latin typeface="Arial" panose="020B0604020202020204" pitchFamily="34" charset="0"/>
                  <a:ea typeface="DengXian" panose="02010600030101010101" pitchFamily="2" charset="-122"/>
                  <a:cs typeface="Arial" panose="020B0604020202020204" pitchFamily="34" charset="0"/>
                </a:rPr>
                <a:t>)</a:t>
              </a:r>
            </a:p>
            <a:p>
              <a:pPr marL="0" marR="0" algn="ctr">
                <a:spcBef>
                  <a:spcPts val="0"/>
                </a:spcBef>
                <a:spcAft>
                  <a:spcPts val="0"/>
                </a:spcAft>
              </a:pPr>
              <a:r>
                <a:rPr lang="en-US" sz="1600" dirty="0">
                  <a:solidFill>
                    <a:srgbClr val="000000"/>
                  </a:solidFill>
                  <a:latin typeface="Arial" panose="020B0604020202020204" pitchFamily="34" charset="0"/>
                  <a:ea typeface="DengXian" panose="02010600030101010101" pitchFamily="2" charset="-122"/>
                  <a:cs typeface="Arial" panose="020B0604020202020204" pitchFamily="34" charset="0"/>
                </a:rPr>
                <a:t>for each </a:t>
              </a:r>
              <a:r>
                <a:rPr lang="en-US" sz="1600" dirty="0">
                  <a:solidFill>
                    <a:srgbClr val="0070C0"/>
                  </a:solidFill>
                  <a:latin typeface="Arial" panose="020B0604020202020204" pitchFamily="34" charset="0"/>
                  <a:ea typeface="DengXian" panose="02010600030101010101" pitchFamily="2" charset="-122"/>
                  <a:cs typeface="Arial" panose="020B0604020202020204" pitchFamily="34" charset="0"/>
                </a:rPr>
                <a:t>FOR</a:t>
              </a:r>
            </a:p>
          </p:txBody>
        </p:sp>
        <p:cxnSp>
          <p:nvCxnSpPr>
            <p:cNvPr id="15" name="Straight Arrow Connector 14">
              <a:extLst>
                <a:ext uri="{FF2B5EF4-FFF2-40B4-BE49-F238E27FC236}">
                  <a16:creationId xmlns:a16="http://schemas.microsoft.com/office/drawing/2014/main" id="{8779F3E2-0058-6249-8707-9E07655A8CD6}"/>
                </a:ext>
              </a:extLst>
            </p:cNvPr>
            <p:cNvCxnSpPr>
              <a:cxnSpLocks/>
            </p:cNvCxnSpPr>
            <p:nvPr/>
          </p:nvCxnSpPr>
          <p:spPr>
            <a:xfrm>
              <a:off x="2180927" y="4731651"/>
              <a:ext cx="0" cy="326772"/>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C3A730E4-D08E-D64A-A28B-D459579A8DDC}"/>
                </a:ext>
              </a:extLst>
            </p:cNvPr>
            <p:cNvSpPr/>
            <p:nvPr/>
          </p:nvSpPr>
          <p:spPr>
            <a:xfrm>
              <a:off x="690570" y="5922482"/>
              <a:ext cx="2791663" cy="68008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600" b="1" dirty="0">
                  <a:solidFill>
                    <a:srgbClr val="000000"/>
                  </a:solidFill>
                  <a:effectLst/>
                  <a:latin typeface="Arial" panose="020B0604020202020204" pitchFamily="34" charset="0"/>
                  <a:ea typeface="DengXian" panose="02010600030101010101" pitchFamily="2" charset="-122"/>
                  <a:cs typeface="Arial" panose="020B0604020202020204" pitchFamily="34" charset="0"/>
                </a:rPr>
                <a:t>Space Time Gridded </a:t>
              </a:r>
              <a:r>
                <a:rPr lang="en-US" sz="1600" b="1" dirty="0">
                  <a:solidFill>
                    <a:schemeClr val="accent1"/>
                  </a:solidFill>
                  <a:effectLst/>
                  <a:latin typeface="Arial" panose="020B0604020202020204" pitchFamily="34" charset="0"/>
                  <a:ea typeface="DengXian" panose="02010600030101010101" pitchFamily="2" charset="-122"/>
                  <a:cs typeface="Arial" panose="020B0604020202020204" pitchFamily="34" charset="0"/>
                </a:rPr>
                <a:t>L3</a:t>
              </a:r>
              <a:r>
                <a:rPr lang="en-US" sz="1600" b="1" dirty="0">
                  <a:solidFill>
                    <a:srgbClr val="000000"/>
                  </a:solidFill>
                  <a:effectLst/>
                  <a:latin typeface="Arial" panose="020B0604020202020204" pitchFamily="34" charset="0"/>
                  <a:ea typeface="DengXian" panose="02010600030101010101" pitchFamily="2" charset="-122"/>
                  <a:cs typeface="Arial" panose="020B0604020202020204" pitchFamily="34" charset="0"/>
                </a:rPr>
                <a:t> </a:t>
              </a:r>
            </a:p>
            <a:p>
              <a:pPr marL="0" marR="0" algn="ctr">
                <a:spcBef>
                  <a:spcPts val="0"/>
                </a:spcBef>
                <a:spcAft>
                  <a:spcPts val="0"/>
                </a:spcAft>
              </a:pPr>
              <a:r>
                <a:rPr lang="en-US" sz="1600" b="1" dirty="0">
                  <a:solidFill>
                    <a:srgbClr val="000000"/>
                  </a:solidFill>
                  <a:effectLst/>
                  <a:latin typeface="Arial" panose="020B0604020202020204" pitchFamily="34" charset="0"/>
                  <a:ea typeface="DengXian" panose="02010600030101010101" pitchFamily="2" charset="-122"/>
                  <a:cs typeface="Arial" panose="020B0604020202020204" pitchFamily="34" charset="0"/>
                </a:rPr>
                <a:t>data record</a:t>
              </a:r>
              <a:endParaRPr lang="en-US" sz="1600" dirty="0">
                <a:effectLst/>
                <a:latin typeface="Arial" panose="020B0604020202020204" pitchFamily="34" charset="0"/>
                <a:ea typeface="DengXian" panose="02010600030101010101" pitchFamily="2" charset="-122"/>
                <a:cs typeface="Arial" panose="020B0604020202020204" pitchFamily="34" charset="0"/>
              </a:endParaRPr>
            </a:p>
          </p:txBody>
        </p:sp>
        <p:cxnSp>
          <p:nvCxnSpPr>
            <p:cNvPr id="17" name="Straight Arrow Connector 16">
              <a:extLst>
                <a:ext uri="{FF2B5EF4-FFF2-40B4-BE49-F238E27FC236}">
                  <a16:creationId xmlns:a16="http://schemas.microsoft.com/office/drawing/2014/main" id="{D513D9BF-2013-A742-B8CF-DDA090F61758}"/>
                </a:ext>
              </a:extLst>
            </p:cNvPr>
            <p:cNvCxnSpPr>
              <a:cxnSpLocks/>
            </p:cNvCxnSpPr>
            <p:nvPr/>
          </p:nvCxnSpPr>
          <p:spPr>
            <a:xfrm>
              <a:off x="2213856" y="5593981"/>
              <a:ext cx="0" cy="326772"/>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C61FCB99-738A-EE46-BA67-D5B64E40366D}"/>
                </a:ext>
              </a:extLst>
            </p:cNvPr>
            <p:cNvSpPr/>
            <p:nvPr/>
          </p:nvSpPr>
          <p:spPr>
            <a:xfrm>
              <a:off x="3582444" y="777947"/>
              <a:ext cx="2405687" cy="67437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600" dirty="0">
                  <a:solidFill>
                    <a:srgbClr val="000000"/>
                  </a:solidFill>
                  <a:latin typeface="Arial" panose="020B0604020202020204" pitchFamily="34" charset="0"/>
                  <a:ea typeface="DengXian" panose="02010600030101010101" pitchFamily="2" charset="-122"/>
                  <a:cs typeface="Arial" panose="020B0604020202020204" pitchFamily="34" charset="0"/>
                </a:rPr>
                <a:t>Sounder FOV</a:t>
              </a:r>
              <a:r>
                <a:rPr lang="en-US" sz="1600" dirty="0">
                  <a:solidFill>
                    <a:srgbClr val="000000"/>
                  </a:solidFill>
                  <a:effectLst/>
                  <a:latin typeface="Arial" panose="020B0604020202020204" pitchFamily="34" charset="0"/>
                  <a:ea typeface="DengXian" panose="02010600030101010101" pitchFamily="2" charset="-122"/>
                  <a:cs typeface="Arial" panose="020B0604020202020204" pitchFamily="34" charset="0"/>
                </a:rPr>
                <a:t> radiances </a:t>
              </a:r>
            </a:p>
            <a:p>
              <a:pPr marL="0" marR="0" algn="ctr">
                <a:spcBef>
                  <a:spcPts val="0"/>
                </a:spcBef>
                <a:spcAft>
                  <a:spcPts val="0"/>
                </a:spcAft>
              </a:pPr>
              <a:r>
                <a:rPr lang="en-US" i="1" dirty="0">
                  <a:solidFill>
                    <a:srgbClr val="0070C0"/>
                  </a:solidFill>
                  <a:effectLst/>
                  <a:ea typeface="DengXian" panose="02010600030101010101" pitchFamily="2" charset="-122"/>
                  <a:cs typeface="Times New Roman" panose="02020603050405020304" pitchFamily="18" charset="0"/>
                </a:rPr>
                <a:t>R</a:t>
              </a:r>
              <a:r>
                <a:rPr lang="en-US" i="1" baseline="-25000" dirty="0">
                  <a:solidFill>
                    <a:srgbClr val="0070C0"/>
                  </a:solidFill>
                  <a:effectLst/>
                  <a:ea typeface="DengXian" panose="02010600030101010101" pitchFamily="2" charset="-122"/>
                  <a:cs typeface="Times New Roman" panose="02020603050405020304" pitchFamily="18" charset="0"/>
                </a:rPr>
                <a:t>FOV</a:t>
              </a:r>
              <a:endParaRPr lang="en-US" i="1" dirty="0">
                <a:solidFill>
                  <a:srgbClr val="0070C0"/>
                </a:solidFill>
                <a:effectLst/>
                <a:ea typeface="DengXian" panose="02010600030101010101" pitchFamily="2" charset="-122"/>
                <a:cs typeface="Times New Roman" panose="02020603050405020304" pitchFamily="18" charset="0"/>
              </a:endParaRPr>
            </a:p>
          </p:txBody>
        </p:sp>
        <p:cxnSp>
          <p:nvCxnSpPr>
            <p:cNvPr id="19" name="Straight Arrow Connector 18">
              <a:extLst>
                <a:ext uri="{FF2B5EF4-FFF2-40B4-BE49-F238E27FC236}">
                  <a16:creationId xmlns:a16="http://schemas.microsoft.com/office/drawing/2014/main" id="{8C9E10CD-7F6C-8540-8D3F-F9F013B39B62}"/>
                </a:ext>
              </a:extLst>
            </p:cNvPr>
            <p:cNvCxnSpPr>
              <a:cxnSpLocks/>
            </p:cNvCxnSpPr>
            <p:nvPr/>
          </p:nvCxnSpPr>
          <p:spPr>
            <a:xfrm flipH="1">
              <a:off x="4756818" y="1465509"/>
              <a:ext cx="2324" cy="2417004"/>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BDF8D505-9033-0C46-8B35-952F1F85A72A}"/>
                </a:ext>
              </a:extLst>
            </p:cNvPr>
            <p:cNvSpPr/>
            <p:nvPr/>
          </p:nvSpPr>
          <p:spPr>
            <a:xfrm>
              <a:off x="3582444" y="3869321"/>
              <a:ext cx="2550188" cy="86233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600" dirty="0">
                  <a:solidFill>
                    <a:srgbClr val="000000"/>
                  </a:solidFill>
                  <a:effectLst/>
                  <a:latin typeface="Arial" panose="020B0604020202020204" pitchFamily="34" charset="0"/>
                  <a:ea typeface="DengXian" panose="02010600030101010101" pitchFamily="2" charset="-122"/>
                  <a:cs typeface="Arial" panose="020B0604020202020204" pitchFamily="34" charset="0"/>
                </a:rPr>
                <a:t>Physical Retrieval to fit </a:t>
              </a:r>
              <a:r>
                <a:rPr lang="en-US" i="1" dirty="0">
                  <a:solidFill>
                    <a:srgbClr val="0070C0"/>
                  </a:solidFill>
                  <a:effectLst/>
                  <a:ea typeface="DengXian" panose="02010600030101010101" pitchFamily="2" charset="-122"/>
                  <a:cs typeface="Arial" panose="020B0604020202020204" pitchFamily="34" charset="0"/>
                </a:rPr>
                <a:t>R</a:t>
              </a:r>
              <a:r>
                <a:rPr lang="en-US" i="1" baseline="-25000" dirty="0">
                  <a:solidFill>
                    <a:srgbClr val="0070C0"/>
                  </a:solidFill>
                  <a:effectLst/>
                  <a:ea typeface="DengXian" panose="02010600030101010101" pitchFamily="2" charset="-122"/>
                  <a:cs typeface="Arial" panose="020B0604020202020204" pitchFamily="34" charset="0"/>
                </a:rPr>
                <a:t>FOV</a:t>
              </a:r>
              <a:endParaRPr lang="en-US" i="1" dirty="0">
                <a:solidFill>
                  <a:srgbClr val="0070C0"/>
                </a:solidFill>
                <a:effectLst/>
                <a:ea typeface="DengXian" panose="02010600030101010101" pitchFamily="2" charset="-122"/>
                <a:cs typeface="Arial" panose="020B0604020202020204" pitchFamily="34" charset="0"/>
              </a:endParaRPr>
            </a:p>
          </p:txBody>
        </p:sp>
        <p:sp>
          <p:nvSpPr>
            <p:cNvPr id="21" name="Rectangle 20">
              <a:extLst>
                <a:ext uri="{FF2B5EF4-FFF2-40B4-BE49-F238E27FC236}">
                  <a16:creationId xmlns:a16="http://schemas.microsoft.com/office/drawing/2014/main" id="{DEA79BCD-2630-AF4D-8ADD-1DB9B139F8CC}"/>
                </a:ext>
              </a:extLst>
            </p:cNvPr>
            <p:cNvSpPr/>
            <p:nvPr/>
          </p:nvSpPr>
          <p:spPr>
            <a:xfrm>
              <a:off x="3582444" y="5058423"/>
              <a:ext cx="2629324" cy="53555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en-US" sz="1600" dirty="0">
                  <a:solidFill>
                    <a:srgbClr val="000000"/>
                  </a:solidFill>
                  <a:effectLst/>
                  <a:latin typeface="Arial" panose="020B0604020202020204" pitchFamily="34" charset="0"/>
                  <a:ea typeface="DengXian" panose="02010600030101010101" pitchFamily="2" charset="-122"/>
                  <a:cs typeface="Arial" panose="020B0604020202020204" pitchFamily="34" charset="0"/>
                </a:rPr>
                <a:t>geophysical variables (</a:t>
              </a:r>
              <a:r>
                <a:rPr lang="en-US" sz="1600" dirty="0">
                  <a:solidFill>
                    <a:schemeClr val="accent1"/>
                  </a:solidFill>
                  <a:effectLst/>
                  <a:latin typeface="Arial" panose="020B0604020202020204" pitchFamily="34" charset="0"/>
                  <a:ea typeface="DengXian" panose="02010600030101010101" pitchFamily="2" charset="-122"/>
                  <a:cs typeface="Arial" panose="020B0604020202020204" pitchFamily="34" charset="0"/>
                </a:rPr>
                <a:t>L2</a:t>
              </a:r>
              <a:r>
                <a:rPr lang="en-US" sz="1600" dirty="0">
                  <a:solidFill>
                    <a:srgbClr val="000000"/>
                  </a:solidFill>
                  <a:effectLst/>
                  <a:latin typeface="Arial" panose="020B0604020202020204" pitchFamily="34" charset="0"/>
                  <a:ea typeface="DengXian" panose="02010600030101010101" pitchFamily="2" charset="-122"/>
                  <a:cs typeface="Arial" panose="020B0604020202020204" pitchFamily="34" charset="0"/>
                </a:rPr>
                <a:t>) for each </a:t>
              </a:r>
              <a:r>
                <a:rPr lang="en-US" sz="1600" dirty="0">
                  <a:solidFill>
                    <a:srgbClr val="0070C0"/>
                  </a:solidFill>
                  <a:latin typeface="Arial" panose="020B0604020202020204" pitchFamily="34" charset="0"/>
                  <a:ea typeface="DengXian" panose="02010600030101010101" pitchFamily="2" charset="-122"/>
                  <a:cs typeface="Arial" panose="020B0604020202020204" pitchFamily="34" charset="0"/>
                </a:rPr>
                <a:t>FOV</a:t>
              </a:r>
            </a:p>
          </p:txBody>
        </p:sp>
        <p:cxnSp>
          <p:nvCxnSpPr>
            <p:cNvPr id="22" name="Straight Arrow Connector 21">
              <a:extLst>
                <a:ext uri="{FF2B5EF4-FFF2-40B4-BE49-F238E27FC236}">
                  <a16:creationId xmlns:a16="http://schemas.microsoft.com/office/drawing/2014/main" id="{5301694E-4654-3B45-9074-5DD12D0C6E9A}"/>
                </a:ext>
              </a:extLst>
            </p:cNvPr>
            <p:cNvCxnSpPr>
              <a:cxnSpLocks/>
            </p:cNvCxnSpPr>
            <p:nvPr/>
          </p:nvCxnSpPr>
          <p:spPr>
            <a:xfrm>
              <a:off x="4815633" y="4731651"/>
              <a:ext cx="0" cy="326772"/>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B201129C-6019-7049-9ACD-B7751660363B}"/>
                </a:ext>
              </a:extLst>
            </p:cNvPr>
            <p:cNvSpPr/>
            <p:nvPr/>
          </p:nvSpPr>
          <p:spPr>
            <a:xfrm>
              <a:off x="3582438" y="5922482"/>
              <a:ext cx="2629324" cy="68008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600" b="1" dirty="0">
                  <a:solidFill>
                    <a:srgbClr val="000000"/>
                  </a:solidFill>
                  <a:effectLst/>
                  <a:latin typeface="Arial" panose="020B0604020202020204" pitchFamily="34" charset="0"/>
                  <a:ea typeface="DengXian" panose="02010600030101010101" pitchFamily="2" charset="-122"/>
                  <a:cs typeface="Arial" panose="020B0604020202020204" pitchFamily="34" charset="0"/>
                </a:rPr>
                <a:t>Space Time Gridded </a:t>
              </a:r>
              <a:r>
                <a:rPr lang="en-US" sz="1600" b="1" dirty="0">
                  <a:solidFill>
                    <a:schemeClr val="accent1"/>
                  </a:solidFill>
                  <a:effectLst/>
                  <a:latin typeface="Arial" panose="020B0604020202020204" pitchFamily="34" charset="0"/>
                  <a:ea typeface="DengXian" panose="02010600030101010101" pitchFamily="2" charset="-122"/>
                  <a:cs typeface="Arial" panose="020B0604020202020204" pitchFamily="34" charset="0"/>
                </a:rPr>
                <a:t>L3</a:t>
              </a:r>
              <a:r>
                <a:rPr lang="en-US" sz="1600" b="1" dirty="0">
                  <a:solidFill>
                    <a:srgbClr val="000000"/>
                  </a:solidFill>
                  <a:effectLst/>
                  <a:latin typeface="Arial" panose="020B0604020202020204" pitchFamily="34" charset="0"/>
                  <a:ea typeface="DengXian" panose="02010600030101010101" pitchFamily="2" charset="-122"/>
                  <a:cs typeface="Arial" panose="020B0604020202020204" pitchFamily="34" charset="0"/>
                </a:rPr>
                <a:t> </a:t>
              </a:r>
            </a:p>
            <a:p>
              <a:pPr marL="0" marR="0" algn="ctr">
                <a:spcBef>
                  <a:spcPts val="0"/>
                </a:spcBef>
                <a:spcAft>
                  <a:spcPts val="0"/>
                </a:spcAft>
              </a:pPr>
              <a:r>
                <a:rPr lang="en-US" sz="1600" b="1" dirty="0">
                  <a:solidFill>
                    <a:srgbClr val="000000"/>
                  </a:solidFill>
                  <a:effectLst/>
                  <a:latin typeface="Arial" panose="020B0604020202020204" pitchFamily="34" charset="0"/>
                  <a:ea typeface="DengXian" panose="02010600030101010101" pitchFamily="2" charset="-122"/>
                  <a:cs typeface="Arial" panose="020B0604020202020204" pitchFamily="34" charset="0"/>
                </a:rPr>
                <a:t>data record</a:t>
              </a:r>
              <a:endParaRPr lang="en-US" sz="1600" dirty="0">
                <a:effectLst/>
                <a:latin typeface="Arial" panose="020B0604020202020204" pitchFamily="34" charset="0"/>
                <a:ea typeface="DengXian" panose="02010600030101010101" pitchFamily="2" charset="-122"/>
                <a:cs typeface="Arial" panose="020B0604020202020204" pitchFamily="34" charset="0"/>
              </a:endParaRPr>
            </a:p>
          </p:txBody>
        </p:sp>
        <p:cxnSp>
          <p:nvCxnSpPr>
            <p:cNvPr id="24" name="Straight Arrow Connector 23">
              <a:extLst>
                <a:ext uri="{FF2B5EF4-FFF2-40B4-BE49-F238E27FC236}">
                  <a16:creationId xmlns:a16="http://schemas.microsoft.com/office/drawing/2014/main" id="{567FDA43-0DD4-7448-A324-97F872EE6237}"/>
                </a:ext>
              </a:extLst>
            </p:cNvPr>
            <p:cNvCxnSpPr>
              <a:cxnSpLocks/>
            </p:cNvCxnSpPr>
            <p:nvPr/>
          </p:nvCxnSpPr>
          <p:spPr>
            <a:xfrm>
              <a:off x="4822391" y="5611175"/>
              <a:ext cx="0" cy="326772"/>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54D28F79-9E85-A349-910C-890A727FE1A5}"/>
                </a:ext>
              </a:extLst>
            </p:cNvPr>
            <p:cNvSpPr/>
            <p:nvPr/>
          </p:nvSpPr>
          <p:spPr>
            <a:xfrm>
              <a:off x="5290555" y="2045328"/>
              <a:ext cx="1261151" cy="135846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600" dirty="0">
                  <a:solidFill>
                    <a:schemeClr val="accent1"/>
                  </a:solidFill>
                  <a:latin typeface="Arial" panose="020B0604020202020204" pitchFamily="34" charset="0"/>
                  <a:ea typeface="DengXian" panose="02010600030101010101" pitchFamily="2" charset="-122"/>
                  <a:cs typeface="Arial" panose="020B0604020202020204" pitchFamily="34" charset="0"/>
                </a:rPr>
                <a:t>Gridded </a:t>
              </a:r>
              <a:r>
                <a:rPr lang="en-US" sz="1600" dirty="0">
                  <a:solidFill>
                    <a:srgbClr val="000000"/>
                  </a:solidFill>
                  <a:effectLst/>
                  <a:latin typeface="Arial" panose="020B0604020202020204" pitchFamily="34" charset="0"/>
                  <a:ea typeface="DengXian" panose="02010600030101010101" pitchFamily="2" charset="-122"/>
                  <a:cs typeface="Arial" panose="020B0604020202020204" pitchFamily="34" charset="0"/>
                </a:rPr>
                <a:t>Radiative Kernels (only need 1 year data)</a:t>
              </a:r>
              <a:endParaRPr lang="en-US" sz="1600" dirty="0">
                <a:effectLst/>
                <a:latin typeface="Arial" panose="020B0604020202020204" pitchFamily="34" charset="0"/>
                <a:ea typeface="DengXian" panose="02010600030101010101" pitchFamily="2" charset="-122"/>
                <a:cs typeface="Arial" panose="020B0604020202020204" pitchFamily="34" charset="0"/>
              </a:endParaRPr>
            </a:p>
          </p:txBody>
        </p:sp>
        <p:cxnSp>
          <p:nvCxnSpPr>
            <p:cNvPr id="26" name="Straight Arrow Connector 25">
              <a:extLst>
                <a:ext uri="{FF2B5EF4-FFF2-40B4-BE49-F238E27FC236}">
                  <a16:creationId xmlns:a16="http://schemas.microsoft.com/office/drawing/2014/main" id="{6EF57A09-22BC-8A4C-A301-ED1197D2CE94}"/>
                </a:ext>
              </a:extLst>
            </p:cNvPr>
            <p:cNvCxnSpPr>
              <a:cxnSpLocks/>
            </p:cNvCxnSpPr>
            <p:nvPr/>
          </p:nvCxnSpPr>
          <p:spPr>
            <a:xfrm>
              <a:off x="8067985" y="5592252"/>
              <a:ext cx="0" cy="326772"/>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B684E7FE-1E31-3149-A4CB-8F19CE53226F}"/>
                </a:ext>
              </a:extLst>
            </p:cNvPr>
            <p:cNvSpPr/>
            <p:nvPr/>
          </p:nvSpPr>
          <p:spPr>
            <a:xfrm>
              <a:off x="6702108" y="801698"/>
              <a:ext cx="2401038" cy="67437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600" dirty="0">
                  <a:solidFill>
                    <a:srgbClr val="000000"/>
                  </a:solidFill>
                  <a:latin typeface="Arial" panose="020B0604020202020204" pitchFamily="34" charset="0"/>
                  <a:ea typeface="DengXian" panose="02010600030101010101" pitchFamily="2" charset="-122"/>
                  <a:cs typeface="Arial" panose="020B0604020202020204" pitchFamily="34" charset="0"/>
                </a:rPr>
                <a:t>Sounder FOV</a:t>
              </a:r>
              <a:r>
                <a:rPr lang="en-US" sz="1600" dirty="0">
                  <a:solidFill>
                    <a:srgbClr val="000000"/>
                  </a:solidFill>
                  <a:effectLst/>
                  <a:latin typeface="Arial" panose="020B0604020202020204" pitchFamily="34" charset="0"/>
                  <a:ea typeface="DengXian" panose="02010600030101010101" pitchFamily="2" charset="-122"/>
                  <a:cs typeface="Arial" panose="020B0604020202020204" pitchFamily="34" charset="0"/>
                </a:rPr>
                <a:t> radiances </a:t>
              </a:r>
            </a:p>
            <a:p>
              <a:pPr marL="0" marR="0" algn="ctr">
                <a:spcBef>
                  <a:spcPts val="0"/>
                </a:spcBef>
                <a:spcAft>
                  <a:spcPts val="0"/>
                </a:spcAft>
              </a:pPr>
              <a:r>
                <a:rPr lang="en-US" i="1" dirty="0">
                  <a:solidFill>
                    <a:srgbClr val="0070C0"/>
                  </a:solidFill>
                  <a:effectLst/>
                  <a:ea typeface="DengXian" panose="02010600030101010101" pitchFamily="2" charset="-122"/>
                  <a:cs typeface="Times New Roman" panose="02020603050405020304" pitchFamily="18" charset="0"/>
                </a:rPr>
                <a:t>R</a:t>
              </a:r>
              <a:r>
                <a:rPr lang="en-US" i="1" baseline="-25000" dirty="0">
                  <a:solidFill>
                    <a:srgbClr val="0070C0"/>
                  </a:solidFill>
                  <a:effectLst/>
                  <a:ea typeface="DengXian" panose="02010600030101010101" pitchFamily="2" charset="-122"/>
                  <a:cs typeface="Times New Roman" panose="02020603050405020304" pitchFamily="18" charset="0"/>
                </a:rPr>
                <a:t>FOV</a:t>
              </a:r>
              <a:endParaRPr lang="en-US" i="1" dirty="0">
                <a:solidFill>
                  <a:srgbClr val="0070C0"/>
                </a:solidFill>
                <a:effectLst/>
                <a:ea typeface="DengXian" panose="02010600030101010101" pitchFamily="2" charset="-122"/>
                <a:cs typeface="Times New Roman" panose="02020603050405020304" pitchFamily="18" charset="0"/>
              </a:endParaRPr>
            </a:p>
          </p:txBody>
        </p:sp>
        <mc:AlternateContent xmlns:mc="http://schemas.openxmlformats.org/markup-compatibility/2006" xmlns:a14="http://schemas.microsoft.com/office/drawing/2010/main">
          <mc:Choice Requires="a14">
            <p:sp>
              <p:nvSpPr>
                <p:cNvPr id="28" name="Rectangle 27">
                  <a:extLst>
                    <a:ext uri="{FF2B5EF4-FFF2-40B4-BE49-F238E27FC236}">
                      <a16:creationId xmlns:a16="http://schemas.microsoft.com/office/drawing/2014/main" id="{DB32E25F-6A2D-EF45-8AE9-F803CB3481E8}"/>
                    </a:ext>
                  </a:extLst>
                </p:cNvPr>
                <p:cNvSpPr/>
                <p:nvPr/>
              </p:nvSpPr>
              <p:spPr>
                <a:xfrm>
                  <a:off x="6706756" y="1742597"/>
                  <a:ext cx="2396389" cy="63540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600" dirty="0">
                      <a:solidFill>
                        <a:srgbClr val="000000"/>
                      </a:solidFill>
                      <a:effectLst/>
                      <a:latin typeface="Arial" panose="020B0604020202020204" pitchFamily="34" charset="0"/>
                      <a:ea typeface="DengXian" panose="02010600030101010101" pitchFamily="2" charset="-122"/>
                      <a:cs typeface="Arial" panose="020B0604020202020204" pitchFamily="34" charset="0"/>
                    </a:rPr>
                    <a:t>Space Time Gridded Radiances, </a:t>
                  </a:r>
                  <a14:m>
                    <m:oMath xmlns:m="http://schemas.openxmlformats.org/officeDocument/2006/math">
                      <m:sSub>
                        <m:sSubPr>
                          <m:ctrlPr>
                            <a:rPr lang="en-US" sz="1600" i="1" smtClean="0">
                              <a:solidFill>
                                <a:srgbClr val="0070C0"/>
                              </a:solidFill>
                              <a:effectLst/>
                              <a:latin typeface="Cambria Math" panose="02040503050406030204" pitchFamily="18" charset="0"/>
                              <a:ea typeface="DengXian" panose="02010600030101010101" pitchFamily="2" charset="-122"/>
                              <a:cs typeface="Arial" panose="020B0604020202020204" pitchFamily="34" charset="0"/>
                            </a:rPr>
                          </m:ctrlPr>
                        </m:sSubPr>
                        <m:e>
                          <m:acc>
                            <m:accPr>
                              <m:chr m:val="̅"/>
                              <m:ctrlPr>
                                <a:rPr lang="en-US" sz="1600" i="1" smtClean="0">
                                  <a:solidFill>
                                    <a:srgbClr val="0070C0"/>
                                  </a:solidFill>
                                  <a:effectLst/>
                                  <a:latin typeface="Cambria Math" panose="02040503050406030204" pitchFamily="18" charset="0"/>
                                  <a:ea typeface="DengXian" panose="02010600030101010101" pitchFamily="2" charset="-122"/>
                                  <a:cs typeface="Arial" panose="020B0604020202020204" pitchFamily="34" charset="0"/>
                                </a:rPr>
                              </m:ctrlPr>
                            </m:accPr>
                            <m:e>
                              <m:r>
                                <a:rPr lang="en-US" sz="1600" b="0" i="1" smtClean="0">
                                  <a:solidFill>
                                    <a:srgbClr val="0070C0"/>
                                  </a:solidFill>
                                  <a:effectLst/>
                                  <a:latin typeface="Cambria Math" panose="02040503050406030204" pitchFamily="18" charset="0"/>
                                  <a:ea typeface="DengXian" panose="02010600030101010101" pitchFamily="2" charset="-122"/>
                                  <a:cs typeface="Arial" panose="020B0604020202020204" pitchFamily="34" charset="0"/>
                                </a:rPr>
                                <m:t>𝑅</m:t>
                              </m:r>
                            </m:e>
                          </m:acc>
                        </m:e>
                        <m:sub>
                          <m:r>
                            <a:rPr lang="en-US" sz="1600" b="0" i="1" smtClean="0">
                              <a:solidFill>
                                <a:srgbClr val="0070C0"/>
                              </a:solidFill>
                              <a:effectLst/>
                              <a:latin typeface="Cambria Math" panose="02040503050406030204" pitchFamily="18" charset="0"/>
                              <a:ea typeface="DengXian" panose="02010600030101010101" pitchFamily="2" charset="-122"/>
                              <a:cs typeface="Arial" panose="020B0604020202020204" pitchFamily="34" charset="0"/>
                            </a:rPr>
                            <m:t>𝐺𝑅𝐼𝐷</m:t>
                          </m:r>
                        </m:sub>
                      </m:sSub>
                    </m:oMath>
                  </a14:m>
                  <a:endParaRPr lang="en-US" sz="1600" dirty="0">
                    <a:effectLst/>
                    <a:latin typeface="Arial" panose="020B0604020202020204" pitchFamily="34" charset="0"/>
                    <a:ea typeface="DengXian" panose="02010600030101010101" pitchFamily="2" charset="-122"/>
                    <a:cs typeface="Arial" panose="020B0604020202020204" pitchFamily="34" charset="0"/>
                  </a:endParaRPr>
                </a:p>
              </p:txBody>
            </p:sp>
          </mc:Choice>
          <mc:Fallback xmlns="">
            <p:sp>
              <p:nvSpPr>
                <p:cNvPr id="28" name="Rectangle 27">
                  <a:extLst>
                    <a:ext uri="{FF2B5EF4-FFF2-40B4-BE49-F238E27FC236}">
                      <a16:creationId xmlns:a16="http://schemas.microsoft.com/office/drawing/2014/main" id="{DB32E25F-6A2D-EF45-8AE9-F803CB3481E8}"/>
                    </a:ext>
                  </a:extLst>
                </p:cNvPr>
                <p:cNvSpPr>
                  <a:spLocks noRot="1" noChangeAspect="1" noMove="1" noResize="1" noEditPoints="1" noAdjustHandles="1" noChangeArrowheads="1" noChangeShapeType="1" noTextEdit="1"/>
                </p:cNvSpPr>
                <p:nvPr/>
              </p:nvSpPr>
              <p:spPr>
                <a:xfrm>
                  <a:off x="6706756" y="1742597"/>
                  <a:ext cx="2396389" cy="635401"/>
                </a:xfrm>
                <a:prstGeom prst="rect">
                  <a:avLst/>
                </a:prstGeom>
                <a:blipFill>
                  <a:blip r:embed="rId4"/>
                  <a:stretch>
                    <a:fillRect t="-2062" b="-1237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Rectangle 28">
                  <a:extLst>
                    <a:ext uri="{FF2B5EF4-FFF2-40B4-BE49-F238E27FC236}">
                      <a16:creationId xmlns:a16="http://schemas.microsoft.com/office/drawing/2014/main" id="{7BDFEE3A-5B02-A34E-9D76-8C091A15E0E7}"/>
                    </a:ext>
                  </a:extLst>
                </p:cNvPr>
                <p:cNvSpPr/>
                <p:nvPr/>
              </p:nvSpPr>
              <p:spPr>
                <a:xfrm>
                  <a:off x="6991838" y="2689306"/>
                  <a:ext cx="2111306" cy="721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en-US" sz="1600" dirty="0">
                      <a:solidFill>
                        <a:srgbClr val="000000"/>
                      </a:solidFill>
                      <a:effectLst/>
                      <a:latin typeface="Arial" panose="020B0604020202020204" pitchFamily="34" charset="0"/>
                      <a:ea typeface="DengXian" panose="02010600030101010101" pitchFamily="2" charset="-122"/>
                      <a:cs typeface="Arial" panose="020B0604020202020204" pitchFamily="34" charset="0"/>
                    </a:rPr>
                    <a:t>Radiance Anomalies</a:t>
                  </a:r>
                  <a:r>
                    <a:rPr lang="en-US" sz="1600" dirty="0">
                      <a:solidFill>
                        <a:srgbClr val="000000"/>
                      </a:solidFill>
                      <a:ea typeface="DengXian" panose="02010600030101010101" pitchFamily="2" charset="-122"/>
                      <a:cs typeface="Arial" panose="020B0604020202020204" pitchFamily="34" charset="0"/>
                    </a:rPr>
                    <a:t> </a:t>
                  </a:r>
                  <a14:m>
                    <m:oMath xmlns:m="http://schemas.openxmlformats.org/officeDocument/2006/math">
                      <m:sSub>
                        <m:sSubPr>
                          <m:ctrlPr>
                            <a:rPr lang="en-US" sz="1600" i="1" smtClean="0">
                              <a:solidFill>
                                <a:srgbClr val="0070C0"/>
                              </a:solidFill>
                              <a:latin typeface="Cambria Math" panose="02040503050406030204" pitchFamily="18" charset="0"/>
                              <a:ea typeface="DengXian" panose="02010600030101010101" pitchFamily="2" charset="-122"/>
                              <a:cs typeface="Arial" panose="020B0604020202020204" pitchFamily="34" charset="0"/>
                            </a:rPr>
                          </m:ctrlPr>
                        </m:sSubPr>
                        <m:e>
                          <m:r>
                            <m:rPr>
                              <m:sty m:val="p"/>
                            </m:rPr>
                            <a:rPr lang="el-GR" sz="1600" i="1" smtClean="0">
                              <a:solidFill>
                                <a:srgbClr val="0070C0"/>
                              </a:solidFill>
                              <a:latin typeface="Cambria Math" panose="02040503050406030204" pitchFamily="18" charset="0"/>
                              <a:ea typeface="Cambria Math" panose="02040503050406030204" pitchFamily="18" charset="0"/>
                              <a:cs typeface="Arial" panose="020B0604020202020204" pitchFamily="34" charset="0"/>
                            </a:rPr>
                            <m:t>Δ</m:t>
                          </m:r>
                          <m:acc>
                            <m:accPr>
                              <m:chr m:val="̅"/>
                              <m:ctrlPr>
                                <a:rPr lang="en-US" sz="1600" i="1">
                                  <a:solidFill>
                                    <a:srgbClr val="0070C0"/>
                                  </a:solidFill>
                                  <a:latin typeface="Cambria Math" panose="02040503050406030204" pitchFamily="18" charset="0"/>
                                  <a:ea typeface="DengXian" panose="02010600030101010101" pitchFamily="2" charset="-122"/>
                                  <a:cs typeface="Arial" panose="020B0604020202020204" pitchFamily="34" charset="0"/>
                                </a:rPr>
                              </m:ctrlPr>
                            </m:accPr>
                            <m:e>
                              <m:r>
                                <a:rPr lang="en-US" sz="1600" i="1">
                                  <a:solidFill>
                                    <a:srgbClr val="0070C0"/>
                                  </a:solidFill>
                                  <a:latin typeface="Cambria Math" panose="02040503050406030204" pitchFamily="18" charset="0"/>
                                  <a:ea typeface="DengXian" panose="02010600030101010101" pitchFamily="2" charset="-122"/>
                                  <a:cs typeface="Arial" panose="020B0604020202020204" pitchFamily="34" charset="0"/>
                                </a:rPr>
                                <m:t>𝑅</m:t>
                              </m:r>
                            </m:e>
                          </m:acc>
                        </m:e>
                        <m:sub>
                          <m:r>
                            <a:rPr lang="en-US" sz="1600" i="1">
                              <a:solidFill>
                                <a:srgbClr val="0070C0"/>
                              </a:solidFill>
                              <a:latin typeface="Cambria Math" panose="02040503050406030204" pitchFamily="18" charset="0"/>
                              <a:ea typeface="DengXian" panose="02010600030101010101" pitchFamily="2" charset="-122"/>
                              <a:cs typeface="Arial" panose="020B0604020202020204" pitchFamily="34" charset="0"/>
                            </a:rPr>
                            <m:t>𝐺𝑅𝐼𝐷</m:t>
                          </m:r>
                        </m:sub>
                      </m:sSub>
                    </m:oMath>
                  </a14:m>
                  <a:endParaRPr lang="en-US" sz="1600" dirty="0">
                    <a:effectLst/>
                    <a:latin typeface="Arial" panose="020B0604020202020204" pitchFamily="34" charset="0"/>
                    <a:ea typeface="DengXian" panose="02010600030101010101" pitchFamily="2" charset="-122"/>
                    <a:cs typeface="Arial" panose="020B0604020202020204" pitchFamily="34" charset="0"/>
                  </a:endParaRPr>
                </a:p>
              </p:txBody>
            </p:sp>
          </mc:Choice>
          <mc:Fallback xmlns="">
            <p:sp>
              <p:nvSpPr>
                <p:cNvPr id="29" name="Rectangle 28">
                  <a:extLst>
                    <a:ext uri="{FF2B5EF4-FFF2-40B4-BE49-F238E27FC236}">
                      <a16:creationId xmlns:a16="http://schemas.microsoft.com/office/drawing/2014/main" id="{7BDFEE3A-5B02-A34E-9D76-8C091A15E0E7}"/>
                    </a:ext>
                  </a:extLst>
                </p:cNvPr>
                <p:cNvSpPr>
                  <a:spLocks noRot="1" noChangeAspect="1" noMove="1" noResize="1" noEditPoints="1" noAdjustHandles="1" noChangeArrowheads="1" noChangeShapeType="1" noTextEdit="1"/>
                </p:cNvSpPr>
                <p:nvPr/>
              </p:nvSpPr>
              <p:spPr>
                <a:xfrm>
                  <a:off x="6991838" y="2689306"/>
                  <a:ext cx="2111306" cy="721400"/>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Oval 29">
                  <a:extLst>
                    <a:ext uri="{FF2B5EF4-FFF2-40B4-BE49-F238E27FC236}">
                      <a16:creationId xmlns:a16="http://schemas.microsoft.com/office/drawing/2014/main" id="{4DBE66AF-E62F-074A-90E7-51845FF32EC5}"/>
                    </a:ext>
                  </a:extLst>
                </p:cNvPr>
                <p:cNvSpPr/>
                <p:nvPr/>
              </p:nvSpPr>
              <p:spPr>
                <a:xfrm>
                  <a:off x="6772397" y="3722013"/>
                  <a:ext cx="2550188" cy="98517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en-US" sz="1600" dirty="0">
                      <a:solidFill>
                        <a:srgbClr val="000000"/>
                      </a:solidFill>
                      <a:effectLst/>
                      <a:latin typeface="Arial" panose="020B0604020202020204" pitchFamily="34" charset="0"/>
                      <a:ea typeface="DengXian" panose="02010600030101010101" pitchFamily="2" charset="-122"/>
                      <a:cs typeface="Arial" panose="020B0604020202020204" pitchFamily="34" charset="0"/>
                    </a:rPr>
                    <a:t>Spectral fingerprinting to fit</a:t>
                  </a:r>
                  <a:r>
                    <a:rPr lang="en-US" sz="1600" dirty="0">
                      <a:solidFill>
                        <a:srgbClr val="FF0000"/>
                      </a:solidFill>
                      <a:ea typeface="DengXian" panose="02010600030101010101" pitchFamily="2" charset="-122"/>
                      <a:cs typeface="Arial" panose="020B0604020202020204" pitchFamily="34" charset="0"/>
                    </a:rPr>
                    <a:t> </a:t>
                  </a:r>
                  <a14:m>
                    <m:oMath xmlns:m="http://schemas.openxmlformats.org/officeDocument/2006/math">
                      <m:sSub>
                        <m:sSubPr>
                          <m:ctrlPr>
                            <a:rPr lang="en-US" sz="1600" i="1" smtClean="0">
                              <a:solidFill>
                                <a:srgbClr val="0070C0"/>
                              </a:solidFill>
                              <a:latin typeface="Cambria Math" panose="02040503050406030204" pitchFamily="18" charset="0"/>
                              <a:ea typeface="DengXian" panose="02010600030101010101" pitchFamily="2" charset="-122"/>
                              <a:cs typeface="Arial" panose="020B0604020202020204" pitchFamily="34" charset="0"/>
                            </a:rPr>
                          </m:ctrlPr>
                        </m:sSubPr>
                        <m:e>
                          <m:r>
                            <m:rPr>
                              <m:sty m:val="p"/>
                            </m:rPr>
                            <a:rPr lang="el-GR" sz="1600" i="1">
                              <a:solidFill>
                                <a:srgbClr val="0070C0"/>
                              </a:solidFill>
                              <a:latin typeface="Cambria Math" panose="02040503050406030204" pitchFamily="18" charset="0"/>
                              <a:ea typeface="Cambria Math" panose="02040503050406030204" pitchFamily="18" charset="0"/>
                              <a:cs typeface="Arial" panose="020B0604020202020204" pitchFamily="34" charset="0"/>
                            </a:rPr>
                            <m:t>Δ</m:t>
                          </m:r>
                          <m:acc>
                            <m:accPr>
                              <m:chr m:val="̅"/>
                              <m:ctrlPr>
                                <a:rPr lang="en-US" sz="1600" i="1">
                                  <a:solidFill>
                                    <a:srgbClr val="0070C0"/>
                                  </a:solidFill>
                                  <a:latin typeface="Cambria Math" panose="02040503050406030204" pitchFamily="18" charset="0"/>
                                  <a:ea typeface="DengXian" panose="02010600030101010101" pitchFamily="2" charset="-122"/>
                                  <a:cs typeface="Arial" panose="020B0604020202020204" pitchFamily="34" charset="0"/>
                                </a:rPr>
                              </m:ctrlPr>
                            </m:accPr>
                            <m:e>
                              <m:r>
                                <a:rPr lang="en-US" sz="1600" i="1">
                                  <a:solidFill>
                                    <a:srgbClr val="0070C0"/>
                                  </a:solidFill>
                                  <a:latin typeface="Cambria Math" panose="02040503050406030204" pitchFamily="18" charset="0"/>
                                  <a:ea typeface="DengXian" panose="02010600030101010101" pitchFamily="2" charset="-122"/>
                                  <a:cs typeface="Arial" panose="020B0604020202020204" pitchFamily="34" charset="0"/>
                                </a:rPr>
                                <m:t>𝑅</m:t>
                              </m:r>
                            </m:e>
                          </m:acc>
                        </m:e>
                        <m:sub>
                          <m:r>
                            <a:rPr lang="en-US" sz="1600" i="1">
                              <a:solidFill>
                                <a:srgbClr val="0070C0"/>
                              </a:solidFill>
                              <a:latin typeface="Cambria Math" panose="02040503050406030204" pitchFamily="18" charset="0"/>
                              <a:ea typeface="DengXian" panose="02010600030101010101" pitchFamily="2" charset="-122"/>
                              <a:cs typeface="Arial" panose="020B0604020202020204" pitchFamily="34" charset="0"/>
                            </a:rPr>
                            <m:t>𝐺𝑅𝐼𝐷</m:t>
                          </m:r>
                        </m:sub>
                      </m:sSub>
                    </m:oMath>
                  </a14:m>
                  <a:r>
                    <a:rPr lang="en-US" sz="1600" dirty="0">
                      <a:solidFill>
                        <a:srgbClr val="00B050"/>
                      </a:solidFill>
                      <a:effectLst/>
                      <a:latin typeface="Arial" panose="020B0604020202020204" pitchFamily="34" charset="0"/>
                      <a:ea typeface="DengXian" panose="02010600030101010101" pitchFamily="2" charset="-122"/>
                      <a:cs typeface="Arial" panose="020B0604020202020204" pitchFamily="34" charset="0"/>
                    </a:rPr>
                    <a:t> </a:t>
                  </a:r>
                  <a:endParaRPr lang="en-US" sz="1600" dirty="0">
                    <a:effectLst/>
                    <a:latin typeface="Arial" panose="020B0604020202020204" pitchFamily="34" charset="0"/>
                    <a:ea typeface="DengXian" panose="02010600030101010101" pitchFamily="2" charset="-122"/>
                    <a:cs typeface="Arial" panose="020B0604020202020204" pitchFamily="34" charset="0"/>
                  </a:endParaRPr>
                </a:p>
              </p:txBody>
            </p:sp>
          </mc:Choice>
          <mc:Fallback xmlns="">
            <p:sp>
              <p:nvSpPr>
                <p:cNvPr id="30" name="Oval 29">
                  <a:extLst>
                    <a:ext uri="{FF2B5EF4-FFF2-40B4-BE49-F238E27FC236}">
                      <a16:creationId xmlns:a16="http://schemas.microsoft.com/office/drawing/2014/main" id="{4DBE66AF-E62F-074A-90E7-51845FF32EC5}"/>
                    </a:ext>
                  </a:extLst>
                </p:cNvPr>
                <p:cNvSpPr>
                  <a:spLocks noRot="1" noChangeAspect="1" noMove="1" noResize="1" noEditPoints="1" noAdjustHandles="1" noChangeArrowheads="1" noChangeShapeType="1" noTextEdit="1"/>
                </p:cNvSpPr>
                <p:nvPr/>
              </p:nvSpPr>
              <p:spPr>
                <a:xfrm>
                  <a:off x="6772397" y="3722013"/>
                  <a:ext cx="2550188" cy="985178"/>
                </a:xfrm>
                <a:prstGeom prst="ellipse">
                  <a:avLst/>
                </a:prstGeom>
                <a:blipFill>
                  <a:blip r:embed="rId6"/>
                  <a:stretch>
                    <a:fillRect/>
                  </a:stretch>
                </a:blipFill>
              </p:spPr>
              <p:txBody>
                <a:bodyPr/>
                <a:lstStyle/>
                <a:p>
                  <a:r>
                    <a:rPr lang="en-US">
                      <a:noFill/>
                    </a:rPr>
                    <a:t> </a:t>
                  </a:r>
                </a:p>
              </p:txBody>
            </p:sp>
          </mc:Fallback>
        </mc:AlternateContent>
        <p:cxnSp>
          <p:nvCxnSpPr>
            <p:cNvPr id="31" name="Straight Arrow Connector 30">
              <a:extLst>
                <a:ext uri="{FF2B5EF4-FFF2-40B4-BE49-F238E27FC236}">
                  <a16:creationId xmlns:a16="http://schemas.microsoft.com/office/drawing/2014/main" id="{2401187F-6C3B-EB4E-9105-09B3E5CB1228}"/>
                </a:ext>
              </a:extLst>
            </p:cNvPr>
            <p:cNvCxnSpPr>
              <a:cxnSpLocks/>
            </p:cNvCxnSpPr>
            <p:nvPr/>
          </p:nvCxnSpPr>
          <p:spPr>
            <a:xfrm>
              <a:off x="7993363" y="1476068"/>
              <a:ext cx="0" cy="326771"/>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478A73E9-9E6F-0249-BA08-58608B4B412B}"/>
                </a:ext>
              </a:extLst>
            </p:cNvPr>
            <p:cNvCxnSpPr>
              <a:cxnSpLocks/>
            </p:cNvCxnSpPr>
            <p:nvPr/>
          </p:nvCxnSpPr>
          <p:spPr>
            <a:xfrm>
              <a:off x="7993363" y="2362535"/>
              <a:ext cx="0" cy="326772"/>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6CD1C629-7148-E14D-A055-DB25B66BB5AC}"/>
                </a:ext>
              </a:extLst>
            </p:cNvPr>
            <p:cNvCxnSpPr>
              <a:cxnSpLocks/>
              <a:stCxn id="29" idx="2"/>
              <a:endCxn id="30" idx="0"/>
            </p:cNvCxnSpPr>
            <p:nvPr/>
          </p:nvCxnSpPr>
          <p:spPr>
            <a:xfrm>
              <a:off x="8047491" y="3410706"/>
              <a:ext cx="0" cy="311307"/>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sp>
          <p:nvSpPr>
            <p:cNvPr id="34" name="Rectangle 33">
              <a:extLst>
                <a:ext uri="{FF2B5EF4-FFF2-40B4-BE49-F238E27FC236}">
                  <a16:creationId xmlns:a16="http://schemas.microsoft.com/office/drawing/2014/main" id="{E2B466C3-CE92-7447-90CB-09FCF2C21B79}"/>
                </a:ext>
              </a:extLst>
            </p:cNvPr>
            <p:cNvSpPr/>
            <p:nvPr/>
          </p:nvSpPr>
          <p:spPr>
            <a:xfrm>
              <a:off x="6583638" y="5055884"/>
              <a:ext cx="2738944" cy="53550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600" dirty="0">
                  <a:solidFill>
                    <a:srgbClr val="000000"/>
                  </a:solidFill>
                  <a:effectLst/>
                  <a:latin typeface="Arial" panose="020B0604020202020204" pitchFamily="34" charset="0"/>
                  <a:ea typeface="DengXian" panose="02010600030101010101" pitchFamily="2" charset="-122"/>
                  <a:cs typeface="Arial" panose="020B0604020202020204" pitchFamily="34" charset="0"/>
                </a:rPr>
                <a:t>Anomalies of geophysical variables </a:t>
              </a:r>
              <a:r>
                <a:rPr lang="en-US" sz="1600" dirty="0">
                  <a:solidFill>
                    <a:schemeClr val="accent1"/>
                  </a:solidFill>
                  <a:effectLst/>
                  <a:latin typeface="Arial" panose="020B0604020202020204" pitchFamily="34" charset="0"/>
                  <a:ea typeface="DengXian" panose="02010600030101010101" pitchFamily="2" charset="-122"/>
                  <a:cs typeface="Arial" panose="020B0604020202020204" pitchFamily="34" charset="0"/>
                </a:rPr>
                <a:t>L3</a:t>
              </a:r>
              <a:r>
                <a:rPr lang="en-US" sz="1600" dirty="0">
                  <a:solidFill>
                    <a:srgbClr val="000000"/>
                  </a:solidFill>
                  <a:effectLst/>
                  <a:latin typeface="Arial" panose="020B0604020202020204" pitchFamily="34" charset="0"/>
                  <a:ea typeface="DengXian" panose="02010600030101010101" pitchFamily="2" charset="-122"/>
                  <a:cs typeface="Arial" panose="020B0604020202020204" pitchFamily="34" charset="0"/>
                </a:rPr>
                <a:t> for </a:t>
              </a:r>
              <a:r>
                <a:rPr lang="en-US" sz="1600" dirty="0">
                  <a:solidFill>
                    <a:schemeClr val="tx1"/>
                  </a:solidFill>
                  <a:effectLst/>
                  <a:latin typeface="Arial" panose="020B0604020202020204" pitchFamily="34" charset="0"/>
                  <a:ea typeface="DengXian" panose="02010600030101010101" pitchFamily="2" charset="-122"/>
                  <a:cs typeface="Arial" panose="020B0604020202020204" pitchFamily="34" charset="0"/>
                </a:rPr>
                <a:t>each</a:t>
              </a:r>
              <a:r>
                <a:rPr lang="en-US" sz="1600" dirty="0">
                  <a:solidFill>
                    <a:srgbClr val="0070C0"/>
                  </a:solidFill>
                  <a:effectLst/>
                  <a:latin typeface="Arial" panose="020B0604020202020204" pitchFamily="34" charset="0"/>
                  <a:ea typeface="DengXian" panose="02010600030101010101" pitchFamily="2" charset="-122"/>
                  <a:cs typeface="Arial" panose="020B0604020202020204" pitchFamily="34" charset="0"/>
                </a:rPr>
                <a:t> GRID</a:t>
              </a:r>
            </a:p>
          </p:txBody>
        </p:sp>
        <p:cxnSp>
          <p:nvCxnSpPr>
            <p:cNvPr id="35" name="Straight Arrow Connector 34">
              <a:extLst>
                <a:ext uri="{FF2B5EF4-FFF2-40B4-BE49-F238E27FC236}">
                  <a16:creationId xmlns:a16="http://schemas.microsoft.com/office/drawing/2014/main" id="{207484C5-2C89-9D4E-93A5-CB0D2DBD39EC}"/>
                </a:ext>
              </a:extLst>
            </p:cNvPr>
            <p:cNvCxnSpPr>
              <a:cxnSpLocks/>
            </p:cNvCxnSpPr>
            <p:nvPr/>
          </p:nvCxnSpPr>
          <p:spPr>
            <a:xfrm>
              <a:off x="8067985" y="4701309"/>
              <a:ext cx="1" cy="379784"/>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sp>
          <p:nvSpPr>
            <p:cNvPr id="36" name="Rectangle 35">
              <a:extLst>
                <a:ext uri="{FF2B5EF4-FFF2-40B4-BE49-F238E27FC236}">
                  <a16:creationId xmlns:a16="http://schemas.microsoft.com/office/drawing/2014/main" id="{F26AFF04-3A62-5341-8A51-A758400F0C6B}"/>
                </a:ext>
              </a:extLst>
            </p:cNvPr>
            <p:cNvSpPr/>
            <p:nvPr/>
          </p:nvSpPr>
          <p:spPr>
            <a:xfrm>
              <a:off x="6583639" y="5919025"/>
              <a:ext cx="2738944" cy="68008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en-US" sz="1600" b="1" dirty="0">
                  <a:solidFill>
                    <a:srgbClr val="000000"/>
                  </a:solidFill>
                  <a:effectLst/>
                  <a:latin typeface="Arial" panose="020B0604020202020204" pitchFamily="34" charset="0"/>
                  <a:ea typeface="DengXian" panose="02010600030101010101" pitchFamily="2" charset="-122"/>
                  <a:cs typeface="Arial" panose="020B0604020202020204" pitchFamily="34" charset="0"/>
                </a:rPr>
                <a:t>Add reference year to form </a:t>
              </a:r>
              <a:r>
                <a:rPr lang="en-US" sz="1600" b="1" dirty="0">
                  <a:solidFill>
                    <a:schemeClr val="accent1"/>
                  </a:solidFill>
                  <a:effectLst/>
                  <a:latin typeface="Arial" panose="020B0604020202020204" pitchFamily="34" charset="0"/>
                  <a:ea typeface="DengXian" panose="02010600030101010101" pitchFamily="2" charset="-122"/>
                  <a:cs typeface="Arial" panose="020B0604020202020204" pitchFamily="34" charset="0"/>
                </a:rPr>
                <a:t>L3</a:t>
              </a:r>
              <a:r>
                <a:rPr lang="en-US" sz="1600" b="1" dirty="0">
                  <a:solidFill>
                    <a:srgbClr val="000000"/>
                  </a:solidFill>
                  <a:effectLst/>
                  <a:latin typeface="Arial" panose="020B0604020202020204" pitchFamily="34" charset="0"/>
                  <a:ea typeface="DengXian" panose="02010600030101010101" pitchFamily="2" charset="-122"/>
                  <a:cs typeface="Arial" panose="020B0604020202020204" pitchFamily="34" charset="0"/>
                </a:rPr>
                <a:t> </a:t>
              </a:r>
              <a:r>
                <a:rPr lang="en-US" sz="1600" b="1" dirty="0">
                  <a:solidFill>
                    <a:srgbClr val="000000"/>
                  </a:solidFill>
                  <a:latin typeface="Arial" panose="020B0604020202020204" pitchFamily="34" charset="0"/>
                  <a:ea typeface="DengXian" panose="02010600030101010101" pitchFamily="2" charset="-122"/>
                  <a:cs typeface="Arial" panose="020B0604020202020204" pitchFamily="34" charset="0"/>
                </a:rPr>
                <a:t>gridded </a:t>
              </a:r>
              <a:r>
                <a:rPr lang="en-US" sz="1600" b="1" dirty="0">
                  <a:solidFill>
                    <a:srgbClr val="000000"/>
                  </a:solidFill>
                  <a:effectLst/>
                  <a:latin typeface="Arial" panose="020B0604020202020204" pitchFamily="34" charset="0"/>
                  <a:ea typeface="DengXian" panose="02010600030101010101" pitchFamily="2" charset="-122"/>
                  <a:cs typeface="Arial" panose="020B0604020202020204" pitchFamily="34" charset="0"/>
                </a:rPr>
                <a:t>data record</a:t>
              </a:r>
              <a:endParaRPr lang="en-US" sz="1600" dirty="0">
                <a:effectLst/>
                <a:latin typeface="Arial" panose="020B0604020202020204" pitchFamily="34" charset="0"/>
                <a:ea typeface="DengXian" panose="02010600030101010101" pitchFamily="2" charset="-122"/>
                <a:cs typeface="Arial" panose="020B0604020202020204" pitchFamily="34" charset="0"/>
              </a:endParaRPr>
            </a:p>
          </p:txBody>
        </p:sp>
        <p:sp>
          <p:nvSpPr>
            <p:cNvPr id="38" name="Rectangle 37">
              <a:extLst>
                <a:ext uri="{FF2B5EF4-FFF2-40B4-BE49-F238E27FC236}">
                  <a16:creationId xmlns:a16="http://schemas.microsoft.com/office/drawing/2014/main" id="{791EDF25-E731-E046-8C7D-4114E33726B6}"/>
                </a:ext>
              </a:extLst>
            </p:cNvPr>
            <p:cNvSpPr/>
            <p:nvPr/>
          </p:nvSpPr>
          <p:spPr>
            <a:xfrm>
              <a:off x="4037435" y="255433"/>
              <a:ext cx="1640205" cy="330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b="1" dirty="0" err="1">
                  <a:solidFill>
                    <a:srgbClr val="000000"/>
                  </a:solidFill>
                  <a:effectLst/>
                  <a:latin typeface="Arial" panose="020B0604020202020204" pitchFamily="34" charset="0"/>
                  <a:ea typeface="DengXian" panose="02010600030101010101" pitchFamily="2" charset="-122"/>
                  <a:cs typeface="Arial" panose="020B0604020202020204" pitchFamily="34" charset="0"/>
                </a:rPr>
                <a:t>SiFSAP</a:t>
              </a:r>
              <a:endParaRPr lang="en-US" b="1" dirty="0">
                <a:effectLst/>
                <a:latin typeface="Arial" panose="020B0604020202020204" pitchFamily="34" charset="0"/>
                <a:ea typeface="DengXian" panose="02010600030101010101" pitchFamily="2" charset="-122"/>
                <a:cs typeface="Arial" panose="020B0604020202020204" pitchFamily="34" charset="0"/>
              </a:endParaRPr>
            </a:p>
          </p:txBody>
        </p:sp>
        <p:sp>
          <p:nvSpPr>
            <p:cNvPr id="39" name="Rectangle 38">
              <a:extLst>
                <a:ext uri="{FF2B5EF4-FFF2-40B4-BE49-F238E27FC236}">
                  <a16:creationId xmlns:a16="http://schemas.microsoft.com/office/drawing/2014/main" id="{184037FB-AD6D-2E41-8322-1409564CCDF0}"/>
                </a:ext>
              </a:extLst>
            </p:cNvPr>
            <p:cNvSpPr/>
            <p:nvPr/>
          </p:nvSpPr>
          <p:spPr>
            <a:xfrm>
              <a:off x="6991838" y="304586"/>
              <a:ext cx="1640205" cy="330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b="1" dirty="0" err="1">
                  <a:solidFill>
                    <a:srgbClr val="000000"/>
                  </a:solidFill>
                  <a:effectLst/>
                  <a:latin typeface="Arial" panose="020B0604020202020204" pitchFamily="34" charset="0"/>
                  <a:ea typeface="DengXian" panose="02010600030101010101" pitchFamily="2" charset="-122"/>
                  <a:cs typeface="Arial" panose="020B0604020202020204" pitchFamily="34" charset="0"/>
                </a:rPr>
                <a:t>ClimFiSP</a:t>
              </a:r>
              <a:endParaRPr lang="en-US" b="1" dirty="0">
                <a:effectLst/>
                <a:latin typeface="Arial" panose="020B0604020202020204" pitchFamily="34" charset="0"/>
                <a:ea typeface="DengXian" panose="02010600030101010101" pitchFamily="2" charset="-122"/>
                <a:cs typeface="Arial" panose="020B0604020202020204" pitchFamily="34" charset="0"/>
              </a:endParaRPr>
            </a:p>
          </p:txBody>
        </p:sp>
        <p:sp>
          <p:nvSpPr>
            <p:cNvPr id="40" name="Rectangle 39">
              <a:extLst>
                <a:ext uri="{FF2B5EF4-FFF2-40B4-BE49-F238E27FC236}">
                  <a16:creationId xmlns:a16="http://schemas.microsoft.com/office/drawing/2014/main" id="{8442F798-4A50-D04E-B0BE-A15D3D59BF7A}"/>
                </a:ext>
              </a:extLst>
            </p:cNvPr>
            <p:cNvSpPr/>
            <p:nvPr/>
          </p:nvSpPr>
          <p:spPr>
            <a:xfrm>
              <a:off x="338203" y="219871"/>
              <a:ext cx="3583290" cy="330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b="1" dirty="0">
                  <a:solidFill>
                    <a:srgbClr val="000000"/>
                  </a:solidFill>
                  <a:effectLst/>
                  <a:latin typeface="Arial" panose="020B0604020202020204" pitchFamily="34" charset="0"/>
                  <a:ea typeface="DengXian" panose="02010600030101010101" pitchFamily="2" charset="-122"/>
                  <a:cs typeface="Arial" panose="020B0604020202020204" pitchFamily="34" charset="0"/>
                </a:rPr>
                <a:t>CLIMCAPS, NUCAPS, AIRS V7</a:t>
              </a:r>
              <a:endParaRPr lang="en-US" b="1" dirty="0">
                <a:effectLst/>
                <a:latin typeface="Arial" panose="020B0604020202020204" pitchFamily="34" charset="0"/>
                <a:ea typeface="DengXian" panose="02010600030101010101" pitchFamily="2" charset="-122"/>
                <a:cs typeface="Arial" panose="020B0604020202020204" pitchFamily="34" charset="0"/>
              </a:endParaRPr>
            </a:p>
          </p:txBody>
        </p:sp>
        <p:cxnSp>
          <p:nvCxnSpPr>
            <p:cNvPr id="41" name="Elbow Connector 40">
              <a:extLst>
                <a:ext uri="{FF2B5EF4-FFF2-40B4-BE49-F238E27FC236}">
                  <a16:creationId xmlns:a16="http://schemas.microsoft.com/office/drawing/2014/main" id="{2822989F-DD3A-E54A-BE59-1DD0DB37FF81}"/>
                </a:ext>
              </a:extLst>
            </p:cNvPr>
            <p:cNvCxnSpPr>
              <a:cxnSpLocks/>
            </p:cNvCxnSpPr>
            <p:nvPr/>
          </p:nvCxnSpPr>
          <p:spPr>
            <a:xfrm rot="5400000" flipH="1" flipV="1">
              <a:off x="4614619" y="3161745"/>
              <a:ext cx="1079075" cy="272799"/>
            </a:xfrm>
            <a:prstGeom prst="bentConnector2">
              <a:avLst/>
            </a:prstGeom>
            <a:ln w="22225">
              <a:tailEnd type="triangle"/>
            </a:ln>
          </p:spPr>
          <p:style>
            <a:lnRef idx="1">
              <a:schemeClr val="accent1"/>
            </a:lnRef>
            <a:fillRef idx="0">
              <a:schemeClr val="accent1"/>
            </a:fillRef>
            <a:effectRef idx="0">
              <a:schemeClr val="accent1"/>
            </a:effectRef>
            <a:fontRef idx="minor">
              <a:schemeClr val="tx1"/>
            </a:fontRef>
          </p:style>
        </p:cxnSp>
        <p:cxnSp>
          <p:nvCxnSpPr>
            <p:cNvPr id="42" name="Elbow Connector 41">
              <a:extLst>
                <a:ext uri="{FF2B5EF4-FFF2-40B4-BE49-F238E27FC236}">
                  <a16:creationId xmlns:a16="http://schemas.microsoft.com/office/drawing/2014/main" id="{4A2A0864-F83C-D047-9C26-0C1E89BCD15F}"/>
                </a:ext>
              </a:extLst>
            </p:cNvPr>
            <p:cNvCxnSpPr>
              <a:cxnSpLocks/>
              <a:stCxn id="25" idx="2"/>
            </p:cNvCxnSpPr>
            <p:nvPr/>
          </p:nvCxnSpPr>
          <p:spPr>
            <a:xfrm rot="16200000" flipH="1">
              <a:off x="6216464" y="3108459"/>
              <a:ext cx="524854" cy="1115522"/>
            </a:xfrm>
            <a:prstGeom prst="bentConnector2">
              <a:avLst/>
            </a:prstGeom>
            <a:ln w="22225">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D34FBEBC-0356-AE44-9218-25744A657C45}"/>
                </a:ext>
              </a:extLst>
            </p:cNvPr>
            <p:cNvCxnSpPr>
              <a:cxnSpLocks/>
              <a:stCxn id="23" idx="3"/>
              <a:endCxn id="36" idx="1"/>
            </p:cNvCxnSpPr>
            <p:nvPr/>
          </p:nvCxnSpPr>
          <p:spPr>
            <a:xfrm flipV="1">
              <a:off x="6211761" y="6259068"/>
              <a:ext cx="371877" cy="3457"/>
            </a:xfrm>
            <a:prstGeom prst="straightConnector1">
              <a:avLst/>
            </a:prstGeom>
            <a:ln w="22225">
              <a:solidFill>
                <a:schemeClr val="accent1"/>
              </a:solidFill>
              <a:prstDash val="sysDot"/>
              <a:tailEnd type="triangle"/>
            </a:ln>
          </p:spPr>
          <p:style>
            <a:lnRef idx="1">
              <a:schemeClr val="accent1"/>
            </a:lnRef>
            <a:fillRef idx="0">
              <a:schemeClr val="accent1"/>
            </a:fillRef>
            <a:effectRef idx="0">
              <a:schemeClr val="accent1"/>
            </a:effectRef>
            <a:fontRef idx="minor">
              <a:schemeClr val="tx1"/>
            </a:fontRef>
          </p:style>
        </p:cxnSp>
      </p:grpSp>
      <p:sp>
        <p:nvSpPr>
          <p:cNvPr id="4" name="Slide Number Placeholder 3">
            <a:extLst>
              <a:ext uri="{FF2B5EF4-FFF2-40B4-BE49-F238E27FC236}">
                <a16:creationId xmlns:a16="http://schemas.microsoft.com/office/drawing/2014/main" id="{760E4F15-7544-A447-9770-21AA3ACD61AE}"/>
              </a:ext>
            </a:extLst>
          </p:cNvPr>
          <p:cNvSpPr>
            <a:spLocks noGrp="1"/>
          </p:cNvSpPr>
          <p:nvPr>
            <p:ph type="sldNum" sz="quarter" idx="12"/>
          </p:nvPr>
        </p:nvSpPr>
        <p:spPr/>
        <p:txBody>
          <a:bodyPr/>
          <a:lstStyle/>
          <a:p>
            <a:pPr>
              <a:defRPr/>
            </a:pPr>
            <a:fld id="{3B3B6F7F-135A-D148-9F7E-05910C70CF6F}" type="slidenum">
              <a:rPr lang="en-US" smtClean="0"/>
              <a:pPr>
                <a:defRPr/>
              </a:pPr>
              <a:t>17</a:t>
            </a:fld>
            <a:endParaRPr lang="en-US"/>
          </a:p>
        </p:txBody>
      </p:sp>
    </p:spTree>
    <p:extLst>
      <p:ext uri="{BB962C8B-B14F-4D97-AF65-F5344CB8AC3E}">
        <p14:creationId xmlns:p14="http://schemas.microsoft.com/office/powerpoint/2010/main" val="7641781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54955</TotalTime>
  <Words>1700</Words>
  <Application>Microsoft Macintosh PowerPoint</Application>
  <PresentationFormat>Custom</PresentationFormat>
  <Paragraphs>249</Paragraphs>
  <Slides>18</Slides>
  <Notes>1</Notes>
  <HiddenSlides>0</HiddenSlides>
  <MMClips>0</MMClips>
  <ScaleCrop>false</ScaleCrop>
  <HeadingPairs>
    <vt:vector size="8" baseType="variant">
      <vt:variant>
        <vt:lpstr>Fonts Used</vt:lpstr>
      </vt:variant>
      <vt:variant>
        <vt:i4>9</vt:i4>
      </vt:variant>
      <vt:variant>
        <vt:lpstr>Theme</vt:lpstr>
      </vt:variant>
      <vt:variant>
        <vt:i4>1</vt:i4>
      </vt:variant>
      <vt:variant>
        <vt:lpstr>Links</vt:lpstr>
      </vt:variant>
      <vt:variant>
        <vt:i4>2</vt:i4>
      </vt:variant>
      <vt:variant>
        <vt:lpstr>Slide Titles</vt:lpstr>
      </vt:variant>
      <vt:variant>
        <vt:i4>18</vt:i4>
      </vt:variant>
    </vt:vector>
  </HeadingPairs>
  <TitlesOfParts>
    <vt:vector size="30" baseType="lpstr">
      <vt:lpstr>Heiti SC Medium</vt:lpstr>
      <vt:lpstr>Arial</vt:lpstr>
      <vt:lpstr>Calibri</vt:lpstr>
      <vt:lpstr>Cambria Math</vt:lpstr>
      <vt:lpstr>Courier New</vt:lpstr>
      <vt:lpstr>DejaVu LGC Sans</vt:lpstr>
      <vt:lpstr>Helvetica</vt:lpstr>
      <vt:lpstr>Times New Roman</vt:lpstr>
      <vt:lpstr>Wingdings</vt:lpstr>
      <vt:lpstr>Office Theme</vt:lpstr>
      <vt:lpstr>file:///Users/xliu/Box/Documents/Xu_presentations/iasi_paper_plots/iasi_paper_xu_ver2.docｓ⁥翿!OLE_LINK6</vt:lpstr>
      <vt:lpstr>file:///Users/xliu/Box/Documents/Xu_presentations/iasi_paper_plots/iasi_paper_xu_ver2.docｓ⁥翿!OLE_LINK7</vt:lpstr>
      <vt:lpstr>Climate Data Record Derived from Hyperspectral Satellite Remote Sensors</vt:lpstr>
      <vt:lpstr>Outline of the Presentation</vt:lpstr>
      <vt:lpstr>There are two key challenges in exploring information content of hyperspectral sounders</vt:lpstr>
      <vt:lpstr>IR sounder information content demonstration using PCRTM</vt:lpstr>
      <vt:lpstr>Demonstration of Speed and Accuracy of PCRTM for IR sounders</vt:lpstr>
      <vt:lpstr>PCRTM-based L2 products: Single Field-of-view Sounder Atmospheric Product (SiFSAP)</vt:lpstr>
      <vt:lpstr>SiFSAP Can Effectively Distinguish Ice and Water Clouds</vt:lpstr>
      <vt:lpstr>Full Error Characterization of SiFSAP Products</vt:lpstr>
      <vt:lpstr>Examples of SiFSAP and ECMWF Atmospheric Temperature and Water Vapor from CrIS</vt:lpstr>
      <vt:lpstr>A PCRTM-based L3 Product: Climate Fingerprinting Sounder Products (ClimFiSP)</vt:lpstr>
      <vt:lpstr>Radiometric Closure for ClimFiSP</vt:lpstr>
      <vt:lpstr>ClimFiSP Results on Overlapping AIRS and CrIS Data</vt:lpstr>
      <vt:lpstr>Example of AIRS and CrIS ClimFiSP product</vt:lpstr>
      <vt:lpstr>Summary and Path Forward</vt:lpstr>
      <vt:lpstr>BACKUP SLIDES</vt:lpstr>
      <vt:lpstr>Example PCRTM for Reflected Solar Region</vt:lpstr>
      <vt:lpstr>Cloud top Temp., particle size, optical depth</vt:lpstr>
      <vt:lpstr>Relationship between CLIMCAPS, NUCAPS, AIRS V7 L2, SiFSAP, and ClimFiSP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Fast Radiative Transfer Model and Retrieval Algorithms  for Hyperspectral Satellite Hyperspectral Remote Sensors</dc:title>
  <dc:creator>Nowak, John B. (LARC-E303)</dc:creator>
  <cp:lastModifiedBy>Liu, Xu (LARC-E303)</cp:lastModifiedBy>
  <cp:revision>344</cp:revision>
  <dcterms:created xsi:type="dcterms:W3CDTF">2018-05-07T11:15:27Z</dcterms:created>
  <dcterms:modified xsi:type="dcterms:W3CDTF">2022-05-19T19:49:53Z</dcterms:modified>
</cp:coreProperties>
</file>