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4"/>
  </p:notesMasterIdLst>
  <p:sldIdLst>
    <p:sldId id="1642" r:id="rId2"/>
    <p:sldId id="1647" r:id="rId3"/>
    <p:sldId id="291" r:id="rId4"/>
    <p:sldId id="1651" r:id="rId5"/>
    <p:sldId id="2653" r:id="rId6"/>
    <p:sldId id="292" r:id="rId7"/>
    <p:sldId id="15891" r:id="rId8"/>
    <p:sldId id="1649" r:id="rId9"/>
    <p:sldId id="2623" r:id="rId10"/>
    <p:sldId id="2648" r:id="rId11"/>
    <p:sldId id="320" r:id="rId12"/>
    <p:sldId id="1626" r:id="rId13"/>
    <p:sldId id="1656" r:id="rId14"/>
    <p:sldId id="304" r:id="rId15"/>
    <p:sldId id="2616" r:id="rId16"/>
    <p:sldId id="2642" r:id="rId17"/>
    <p:sldId id="267" r:id="rId18"/>
    <p:sldId id="2651" r:id="rId19"/>
    <p:sldId id="1645" r:id="rId20"/>
    <p:sldId id="2662" r:id="rId21"/>
    <p:sldId id="2632" r:id="rId22"/>
    <p:sldId id="1589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F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6344"/>
  </p:normalViewPr>
  <p:slideViewPr>
    <p:cSldViewPr snapToGrid="0" snapToObjects="1">
      <p:cViewPr varScale="1">
        <p:scale>
          <a:sx n="125" d="100"/>
          <a:sy n="125" d="100"/>
        </p:scale>
        <p:origin x="588"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peratongovt-my.sharepoint.us/personal/vhusson_peraton_com/Documents/inSync%20Restore-2019-10-07%2014-17-46/ILRS/Data%20Volume/global_202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https://peratongovt-my.sharepoint.us/personal/vhusson_peraton_com/Documents/inSync%20Restore-2019-10-07%2014-17-46/ILRS/Data%20Volume/global_202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https://peratongovt-my.sharepoint.us/personal/vhusson_peraton_com/Documents/inSync%20Restore-2019-10-07%2014-17-46/ILRS/Data%20Volume/global_2021.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peratongovt-my.sharepoint.us/personal/vhusson_peraton_com/Documents/inSync%20Restore-2019-10-07%2014-17-46/ILRS/ILRS%20CB/2021%20Global%20Data%20Volume%20Compar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7002330117478"/>
          <c:y val="8.5139788416056697E-2"/>
          <c:w val="0.86705438619689845"/>
          <c:h val="0.72940092230358444"/>
        </c:manualLayout>
      </c:layout>
      <c:barChart>
        <c:barDir val="col"/>
        <c:grouping val="stacked"/>
        <c:varyColors val="0"/>
        <c:ser>
          <c:idx val="0"/>
          <c:order val="0"/>
          <c:tx>
            <c:v>NASA</c:v>
          </c:tx>
          <c:spPr>
            <a:solidFill>
              <a:schemeClr val="accent1"/>
            </a:solidFill>
            <a:ln>
              <a:noFill/>
            </a:ln>
            <a:effectLst/>
          </c:spPr>
          <c:invertIfNegative val="0"/>
          <c:dPt>
            <c:idx val="5"/>
            <c:invertIfNegative val="0"/>
            <c:bubble3D val="0"/>
            <c:extLst>
              <c:ext xmlns:c16="http://schemas.microsoft.com/office/drawing/2014/chart" uri="{C3380CC4-5D6E-409C-BE32-E72D297353CC}">
                <c16:uniqueId val="{00000000-E099-6F49-9FD9-0429D1CB17A9}"/>
              </c:ext>
            </c:extLst>
          </c:dPt>
          <c:dPt>
            <c:idx val="6"/>
            <c:invertIfNegative val="0"/>
            <c:bubble3D val="0"/>
            <c:extLst>
              <c:ext xmlns:c16="http://schemas.microsoft.com/office/drawing/2014/chart" uri="{C3380CC4-5D6E-409C-BE32-E72D297353CC}">
                <c16:uniqueId val="{00000001-E099-6F49-9FD9-0429D1CB17A9}"/>
              </c:ext>
            </c:extLst>
          </c:dPt>
          <c:dPt>
            <c:idx val="10"/>
            <c:invertIfNegative val="0"/>
            <c:bubble3D val="0"/>
            <c:extLst>
              <c:ext xmlns:c16="http://schemas.microsoft.com/office/drawing/2014/chart" uri="{C3380CC4-5D6E-409C-BE32-E72D297353CC}">
                <c16:uniqueId val="{00000002-E099-6F49-9FD9-0429D1CB17A9}"/>
              </c:ext>
            </c:extLst>
          </c:dPt>
          <c:dPt>
            <c:idx val="11"/>
            <c:invertIfNegative val="0"/>
            <c:bubble3D val="0"/>
            <c:extLst>
              <c:ext xmlns:c16="http://schemas.microsoft.com/office/drawing/2014/chart" uri="{C3380CC4-5D6E-409C-BE32-E72D297353CC}">
                <c16:uniqueId val="{00000003-E099-6F49-9FD9-0429D1CB17A9}"/>
              </c:ext>
            </c:extLst>
          </c:dPt>
          <c:dPt>
            <c:idx val="18"/>
            <c:invertIfNegative val="0"/>
            <c:bubble3D val="0"/>
            <c:extLst>
              <c:ext xmlns:c16="http://schemas.microsoft.com/office/drawing/2014/chart" uri="{C3380CC4-5D6E-409C-BE32-E72D297353CC}">
                <c16:uniqueId val="{00000004-E099-6F49-9FD9-0429D1CB17A9}"/>
              </c:ext>
            </c:extLst>
          </c:dPt>
          <c:cat>
            <c:strRef>
              <c:f>' Pivots'!$N$5:$N$38</c:f>
              <c:strCache>
                <c:ptCount val="34"/>
                <c:pt idx="0">
                  <c:v>ADEOS-2</c:v>
                </c:pt>
                <c:pt idx="1">
                  <c:v>AJISAI</c:v>
                </c:pt>
                <c:pt idx="2">
                  <c:v>ASTROCAST2</c:v>
                </c:pt>
                <c:pt idx="3">
                  <c:v>BEC</c:v>
                </c:pt>
                <c:pt idx="4">
                  <c:v>Cryosat-2</c:v>
                </c:pt>
                <c:pt idx="5">
                  <c:v>ELSADCHS</c:v>
                </c:pt>
                <c:pt idx="6">
                  <c:v>ENVISAT</c:v>
                </c:pt>
                <c:pt idx="7">
                  <c:v>GEOIK2</c:v>
                </c:pt>
                <c:pt idx="8">
                  <c:v>GRACE-FO1</c:v>
                </c:pt>
                <c:pt idx="9">
                  <c:v>GRACE-FO2</c:v>
                </c:pt>
                <c:pt idx="10">
                  <c:v>HY-2A</c:v>
                </c:pt>
                <c:pt idx="11">
                  <c:v>HY-2B</c:v>
                </c:pt>
                <c:pt idx="12">
                  <c:v>HY-2C</c:v>
                </c:pt>
                <c:pt idx="13">
                  <c:v>HY-2D</c:v>
                </c:pt>
                <c:pt idx="14">
                  <c:v>ICESAT-2</c:v>
                </c:pt>
                <c:pt idx="15">
                  <c:v>JASON3</c:v>
                </c:pt>
                <c:pt idx="16">
                  <c:v>KOMPSAT5</c:v>
                </c:pt>
                <c:pt idx="17">
                  <c:v>LARETS</c:v>
                </c:pt>
                <c:pt idx="18">
                  <c:v>PAZ</c:v>
                </c:pt>
                <c:pt idx="19">
                  <c:v>SARAL</c:v>
                </c:pt>
                <c:pt idx="20">
                  <c:v>SENTINEL3A</c:v>
                </c:pt>
                <c:pt idx="21">
                  <c:v>SENTINEL3B</c:v>
                </c:pt>
                <c:pt idx="22">
                  <c:v>SENTINEL6A</c:v>
                </c:pt>
                <c:pt idx="23">
                  <c:v>SNET-1</c:v>
                </c:pt>
                <c:pt idx="24">
                  <c:v>SNET-4</c:v>
                </c:pt>
                <c:pt idx="25">
                  <c:v>STARLETTE</c:v>
                </c:pt>
                <c:pt idx="26">
                  <c:v>STELLA</c:v>
                </c:pt>
                <c:pt idx="27">
                  <c:v>SWARM-A</c:v>
                </c:pt>
                <c:pt idx="28">
                  <c:v>SWARM-B</c:v>
                </c:pt>
                <c:pt idx="29">
                  <c:v>SWARM-C</c:v>
                </c:pt>
                <c:pt idx="30">
                  <c:v>TANDEMX</c:v>
                </c:pt>
                <c:pt idx="31">
                  <c:v>TECH</c:v>
                </c:pt>
                <c:pt idx="32">
                  <c:v>TERRASARX</c:v>
                </c:pt>
                <c:pt idx="33">
                  <c:v>TUBIN</c:v>
                </c:pt>
              </c:strCache>
            </c:strRef>
          </c:cat>
          <c:val>
            <c:numRef>
              <c:f>' Pivots'!$O$5:$O$38</c:f>
              <c:numCache>
                <c:formatCode>General</c:formatCode>
                <c:ptCount val="34"/>
                <c:pt idx="0">
                  <c:v>0</c:v>
                </c:pt>
                <c:pt idx="1">
                  <c:v>3769</c:v>
                </c:pt>
                <c:pt idx="2">
                  <c:v>0</c:v>
                </c:pt>
                <c:pt idx="3">
                  <c:v>1224</c:v>
                </c:pt>
                <c:pt idx="4">
                  <c:v>1614</c:v>
                </c:pt>
                <c:pt idx="5">
                  <c:v>197</c:v>
                </c:pt>
                <c:pt idx="6">
                  <c:v>0</c:v>
                </c:pt>
                <c:pt idx="7">
                  <c:v>1964</c:v>
                </c:pt>
                <c:pt idx="8">
                  <c:v>1161</c:v>
                </c:pt>
                <c:pt idx="9">
                  <c:v>1061</c:v>
                </c:pt>
                <c:pt idx="10">
                  <c:v>0</c:v>
                </c:pt>
                <c:pt idx="11">
                  <c:v>1925</c:v>
                </c:pt>
                <c:pt idx="12">
                  <c:v>1935</c:v>
                </c:pt>
                <c:pt idx="13">
                  <c:v>1126</c:v>
                </c:pt>
                <c:pt idx="14">
                  <c:v>869</c:v>
                </c:pt>
                <c:pt idx="15">
                  <c:v>2293</c:v>
                </c:pt>
                <c:pt idx="16">
                  <c:v>332</c:v>
                </c:pt>
                <c:pt idx="17">
                  <c:v>1367</c:v>
                </c:pt>
                <c:pt idx="18">
                  <c:v>1271</c:v>
                </c:pt>
                <c:pt idx="19">
                  <c:v>1537</c:v>
                </c:pt>
                <c:pt idx="20">
                  <c:v>1941</c:v>
                </c:pt>
                <c:pt idx="21">
                  <c:v>1938</c:v>
                </c:pt>
                <c:pt idx="22">
                  <c:v>2165</c:v>
                </c:pt>
                <c:pt idx="23">
                  <c:v>0</c:v>
                </c:pt>
                <c:pt idx="24">
                  <c:v>372</c:v>
                </c:pt>
                <c:pt idx="25">
                  <c:v>3088</c:v>
                </c:pt>
                <c:pt idx="26">
                  <c:v>1904</c:v>
                </c:pt>
                <c:pt idx="27">
                  <c:v>945</c:v>
                </c:pt>
                <c:pt idx="28">
                  <c:v>1236</c:v>
                </c:pt>
                <c:pt idx="29">
                  <c:v>865</c:v>
                </c:pt>
                <c:pt idx="30">
                  <c:v>1081</c:v>
                </c:pt>
                <c:pt idx="31">
                  <c:v>868</c:v>
                </c:pt>
                <c:pt idx="32">
                  <c:v>1166</c:v>
                </c:pt>
                <c:pt idx="33">
                  <c:v>114</c:v>
                </c:pt>
              </c:numCache>
            </c:numRef>
          </c:val>
          <c:extLst>
            <c:ext xmlns:c16="http://schemas.microsoft.com/office/drawing/2014/chart" uri="{C3380CC4-5D6E-409C-BE32-E72D297353CC}">
              <c16:uniqueId val="{00000005-E099-6F49-9FD9-0429D1CB17A9}"/>
            </c:ext>
          </c:extLst>
        </c:ser>
        <c:ser>
          <c:idx val="1"/>
          <c:order val="1"/>
          <c:tx>
            <c:v>Other</c:v>
          </c:tx>
          <c:invertIfNegative val="0"/>
          <c:val>
            <c:numRef>
              <c:f>' Pivots'!$P$5:$P$38</c:f>
              <c:numCache>
                <c:formatCode>General</c:formatCode>
                <c:ptCount val="34"/>
                <c:pt idx="0">
                  <c:v>1</c:v>
                </c:pt>
                <c:pt idx="1">
                  <c:v>6963</c:v>
                </c:pt>
                <c:pt idx="2">
                  <c:v>1</c:v>
                </c:pt>
                <c:pt idx="3">
                  <c:v>4083</c:v>
                </c:pt>
                <c:pt idx="4">
                  <c:v>3090</c:v>
                </c:pt>
                <c:pt idx="5">
                  <c:v>113</c:v>
                </c:pt>
                <c:pt idx="6">
                  <c:v>15</c:v>
                </c:pt>
                <c:pt idx="7">
                  <c:v>3395</c:v>
                </c:pt>
                <c:pt idx="8">
                  <c:v>1691</c:v>
                </c:pt>
                <c:pt idx="9">
                  <c:v>1501</c:v>
                </c:pt>
                <c:pt idx="10">
                  <c:v>45</c:v>
                </c:pt>
                <c:pt idx="11">
                  <c:v>2728</c:v>
                </c:pt>
                <c:pt idx="12">
                  <c:v>3689</c:v>
                </c:pt>
                <c:pt idx="13">
                  <c:v>2062</c:v>
                </c:pt>
                <c:pt idx="14">
                  <c:v>281</c:v>
                </c:pt>
                <c:pt idx="15">
                  <c:v>5077</c:v>
                </c:pt>
                <c:pt idx="16">
                  <c:v>412</c:v>
                </c:pt>
                <c:pt idx="17">
                  <c:v>2802</c:v>
                </c:pt>
                <c:pt idx="18">
                  <c:v>1366</c:v>
                </c:pt>
                <c:pt idx="19">
                  <c:v>3100</c:v>
                </c:pt>
                <c:pt idx="20">
                  <c:v>2562</c:v>
                </c:pt>
                <c:pt idx="21">
                  <c:v>2499</c:v>
                </c:pt>
                <c:pt idx="22">
                  <c:v>3315</c:v>
                </c:pt>
                <c:pt idx="23">
                  <c:v>1</c:v>
                </c:pt>
                <c:pt idx="24">
                  <c:v>486</c:v>
                </c:pt>
                <c:pt idx="25">
                  <c:v>6196</c:v>
                </c:pt>
                <c:pt idx="26">
                  <c:v>2904</c:v>
                </c:pt>
                <c:pt idx="27">
                  <c:v>903</c:v>
                </c:pt>
                <c:pt idx="28">
                  <c:v>1877</c:v>
                </c:pt>
                <c:pt idx="29">
                  <c:v>922</c:v>
                </c:pt>
                <c:pt idx="30">
                  <c:v>1360</c:v>
                </c:pt>
                <c:pt idx="31">
                  <c:v>1086</c:v>
                </c:pt>
                <c:pt idx="32">
                  <c:v>1065</c:v>
                </c:pt>
                <c:pt idx="33">
                  <c:v>29</c:v>
                </c:pt>
              </c:numCache>
            </c:numRef>
          </c:val>
          <c:extLst>
            <c:ext xmlns:c16="http://schemas.microsoft.com/office/drawing/2014/chart" uri="{C3380CC4-5D6E-409C-BE32-E72D297353CC}">
              <c16:uniqueId val="{00000006-E099-6F49-9FD9-0429D1CB17A9}"/>
            </c:ext>
          </c:extLst>
        </c:ser>
        <c:dLbls>
          <c:showLegendKey val="0"/>
          <c:showVal val="0"/>
          <c:showCatName val="0"/>
          <c:showSerName val="0"/>
          <c:showPercent val="0"/>
          <c:showBubbleSize val="0"/>
        </c:dLbls>
        <c:gapWidth val="59"/>
        <c:overlap val="100"/>
        <c:axId val="1124734944"/>
        <c:axId val="1164474208"/>
      </c:barChart>
      <c:catAx>
        <c:axId val="112473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164474208"/>
        <c:crosses val="autoZero"/>
        <c:auto val="1"/>
        <c:lblAlgn val="ctr"/>
        <c:lblOffset val="100"/>
        <c:noMultiLvlLbl val="0"/>
      </c:catAx>
      <c:valAx>
        <c:axId val="1164474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Number of Passes</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24734944"/>
        <c:crosses val="autoZero"/>
        <c:crossBetween val="between"/>
      </c:valAx>
    </c:plotArea>
    <c:legend>
      <c:legendPos val="tr"/>
      <c:overlay val="0"/>
      <c:spPr>
        <a:ln>
          <a:solidFill>
            <a:schemeClr val="tx1"/>
          </a:solidFill>
        </a:ln>
      </c:spPr>
    </c:legend>
    <c:plotVisOnly val="1"/>
    <c:dispBlanksAs val="gap"/>
    <c:showDLblsOverMax val="0"/>
    <c:extLst/>
  </c:chart>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155124902669366"/>
          <c:y val="8.9872145300009351E-2"/>
          <c:w val="0.8142790382062457"/>
          <c:h val="0.73894794400699915"/>
        </c:manualLayout>
      </c:layout>
      <c:barChart>
        <c:barDir val="col"/>
        <c:grouping val="stacked"/>
        <c:varyColors val="0"/>
        <c:ser>
          <c:idx val="0"/>
          <c:order val="0"/>
          <c:tx>
            <c:v>NASA</c:v>
          </c:tx>
          <c:spPr>
            <a:solidFill>
              <a:schemeClr val="accent1"/>
            </a:solidFill>
            <a:ln>
              <a:noFill/>
            </a:ln>
            <a:effectLst/>
          </c:spPr>
          <c:invertIfNegative val="0"/>
          <c:dPt>
            <c:idx val="5"/>
            <c:invertIfNegative val="0"/>
            <c:bubble3D val="0"/>
            <c:extLst>
              <c:ext xmlns:c16="http://schemas.microsoft.com/office/drawing/2014/chart" uri="{C3380CC4-5D6E-409C-BE32-E72D297353CC}">
                <c16:uniqueId val="{00000000-1180-2E4D-8583-9F88ACB086AE}"/>
              </c:ext>
            </c:extLst>
          </c:dPt>
          <c:dPt>
            <c:idx val="6"/>
            <c:invertIfNegative val="0"/>
            <c:bubble3D val="0"/>
            <c:extLst>
              <c:ext xmlns:c16="http://schemas.microsoft.com/office/drawing/2014/chart" uri="{C3380CC4-5D6E-409C-BE32-E72D297353CC}">
                <c16:uniqueId val="{00000001-1180-2E4D-8583-9F88ACB086AE}"/>
              </c:ext>
            </c:extLst>
          </c:dPt>
          <c:dPt>
            <c:idx val="10"/>
            <c:invertIfNegative val="0"/>
            <c:bubble3D val="0"/>
            <c:extLst>
              <c:ext xmlns:c16="http://schemas.microsoft.com/office/drawing/2014/chart" uri="{C3380CC4-5D6E-409C-BE32-E72D297353CC}">
                <c16:uniqueId val="{00000002-1180-2E4D-8583-9F88ACB086AE}"/>
              </c:ext>
            </c:extLst>
          </c:dPt>
          <c:dPt>
            <c:idx val="11"/>
            <c:invertIfNegative val="0"/>
            <c:bubble3D val="0"/>
            <c:extLst>
              <c:ext xmlns:c16="http://schemas.microsoft.com/office/drawing/2014/chart" uri="{C3380CC4-5D6E-409C-BE32-E72D297353CC}">
                <c16:uniqueId val="{00000003-1180-2E4D-8583-9F88ACB086AE}"/>
              </c:ext>
            </c:extLst>
          </c:dPt>
          <c:dPt>
            <c:idx val="18"/>
            <c:invertIfNegative val="0"/>
            <c:bubble3D val="0"/>
            <c:extLst>
              <c:ext xmlns:c16="http://schemas.microsoft.com/office/drawing/2014/chart" uri="{C3380CC4-5D6E-409C-BE32-E72D297353CC}">
                <c16:uniqueId val="{00000004-1180-2E4D-8583-9F88ACB086AE}"/>
              </c:ext>
            </c:extLst>
          </c:dPt>
          <c:cat>
            <c:strRef>
              <c:f>' Pivots'!$T$5:$T$9</c:f>
              <c:strCache>
                <c:ptCount val="5"/>
                <c:pt idx="0">
                  <c:v>ETALON-1</c:v>
                </c:pt>
                <c:pt idx="1">
                  <c:v>ETALON-2</c:v>
                </c:pt>
                <c:pt idx="2">
                  <c:v>LAGEOS</c:v>
                </c:pt>
                <c:pt idx="3">
                  <c:v>LAGEOS-2</c:v>
                </c:pt>
                <c:pt idx="4">
                  <c:v>LARES</c:v>
                </c:pt>
              </c:strCache>
            </c:strRef>
          </c:cat>
          <c:val>
            <c:numRef>
              <c:f>' Pivots'!$U$5:$U$9</c:f>
              <c:numCache>
                <c:formatCode>General</c:formatCode>
                <c:ptCount val="5"/>
                <c:pt idx="0">
                  <c:v>313</c:v>
                </c:pt>
                <c:pt idx="1">
                  <c:v>305</c:v>
                </c:pt>
                <c:pt idx="2">
                  <c:v>2044</c:v>
                </c:pt>
                <c:pt idx="3">
                  <c:v>1741</c:v>
                </c:pt>
                <c:pt idx="4">
                  <c:v>1867</c:v>
                </c:pt>
              </c:numCache>
            </c:numRef>
          </c:val>
          <c:extLst>
            <c:ext xmlns:c16="http://schemas.microsoft.com/office/drawing/2014/chart" uri="{C3380CC4-5D6E-409C-BE32-E72D297353CC}">
              <c16:uniqueId val="{00000005-1180-2E4D-8583-9F88ACB086AE}"/>
            </c:ext>
          </c:extLst>
        </c:ser>
        <c:ser>
          <c:idx val="1"/>
          <c:order val="1"/>
          <c:tx>
            <c:v>Other</c:v>
          </c:tx>
          <c:invertIfNegative val="0"/>
          <c:cat>
            <c:strRef>
              <c:f>' Pivots'!$T$5:$T$9</c:f>
              <c:strCache>
                <c:ptCount val="5"/>
                <c:pt idx="0">
                  <c:v>ETALON-1</c:v>
                </c:pt>
                <c:pt idx="1">
                  <c:v>ETALON-2</c:v>
                </c:pt>
                <c:pt idx="2">
                  <c:v>LAGEOS</c:v>
                </c:pt>
                <c:pt idx="3">
                  <c:v>LAGEOS-2</c:v>
                </c:pt>
                <c:pt idx="4">
                  <c:v>LARES</c:v>
                </c:pt>
              </c:strCache>
            </c:strRef>
          </c:cat>
          <c:val>
            <c:numRef>
              <c:f>' Pivots'!$V$5:$V$9</c:f>
              <c:numCache>
                <c:formatCode>General</c:formatCode>
                <c:ptCount val="5"/>
                <c:pt idx="0">
                  <c:v>1076</c:v>
                </c:pt>
                <c:pt idx="1">
                  <c:v>993</c:v>
                </c:pt>
                <c:pt idx="2">
                  <c:v>6648</c:v>
                </c:pt>
                <c:pt idx="3">
                  <c:v>5138</c:v>
                </c:pt>
                <c:pt idx="4">
                  <c:v>4967</c:v>
                </c:pt>
              </c:numCache>
            </c:numRef>
          </c:val>
          <c:extLst>
            <c:ext xmlns:c16="http://schemas.microsoft.com/office/drawing/2014/chart" uri="{C3380CC4-5D6E-409C-BE32-E72D297353CC}">
              <c16:uniqueId val="{00000006-1180-2E4D-8583-9F88ACB086AE}"/>
            </c:ext>
          </c:extLst>
        </c:ser>
        <c:dLbls>
          <c:showLegendKey val="0"/>
          <c:showVal val="0"/>
          <c:showCatName val="0"/>
          <c:showSerName val="0"/>
          <c:showPercent val="0"/>
          <c:showBubbleSize val="0"/>
        </c:dLbls>
        <c:gapWidth val="59"/>
        <c:overlap val="100"/>
        <c:axId val="1124734944"/>
        <c:axId val="1164474208"/>
      </c:barChart>
      <c:catAx>
        <c:axId val="112473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vert="horz" wrap="square" anchor="ctr" anchorCtr="0"/>
          <a:lstStyle/>
          <a:p>
            <a:pPr>
              <a:defRPr sz="1000" b="0" i="0" u="none" strike="noStrike" kern="1200" baseline="0">
                <a:solidFill>
                  <a:schemeClr val="tx1">
                    <a:lumMod val="65000"/>
                    <a:lumOff val="35000"/>
                  </a:schemeClr>
                </a:solidFill>
                <a:latin typeface="+mn-lt"/>
                <a:ea typeface="+mn-ea"/>
                <a:cs typeface="+mn-cs"/>
              </a:defRPr>
            </a:pPr>
            <a:endParaRPr lang="en-US"/>
          </a:p>
        </c:txPr>
        <c:crossAx val="1164474208"/>
        <c:crosses val="autoZero"/>
        <c:auto val="1"/>
        <c:lblAlgn val="ctr"/>
        <c:lblOffset val="100"/>
        <c:noMultiLvlLbl val="0"/>
      </c:catAx>
      <c:valAx>
        <c:axId val="1164474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dirty="0"/>
                  <a:t>Number of Passes</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24734944"/>
        <c:crosses val="autoZero"/>
        <c:crossBetween val="between"/>
      </c:valAx>
    </c:plotArea>
    <c:plotVisOnly val="1"/>
    <c:dispBlanksAs val="gap"/>
    <c:showDLblsOverMax val="0"/>
    <c:extLst/>
  </c:chart>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388800291851028"/>
          <c:y val="8.9872145300009351E-2"/>
          <c:w val="0.81223856419502827"/>
          <c:h val="0.7492731116943715"/>
        </c:manualLayout>
      </c:layout>
      <c:barChart>
        <c:barDir val="col"/>
        <c:grouping val="stacked"/>
        <c:varyColors val="0"/>
        <c:ser>
          <c:idx val="0"/>
          <c:order val="0"/>
          <c:tx>
            <c:v>NASA</c:v>
          </c:tx>
          <c:spPr>
            <a:solidFill>
              <a:schemeClr val="accent1"/>
            </a:solidFill>
            <a:ln>
              <a:noFill/>
            </a:ln>
            <a:effectLst/>
          </c:spPr>
          <c:invertIfNegative val="0"/>
          <c:dPt>
            <c:idx val="5"/>
            <c:invertIfNegative val="0"/>
            <c:bubble3D val="0"/>
            <c:extLst>
              <c:ext xmlns:c16="http://schemas.microsoft.com/office/drawing/2014/chart" uri="{C3380CC4-5D6E-409C-BE32-E72D297353CC}">
                <c16:uniqueId val="{00000000-5445-7442-AA06-C3655D64FD3E}"/>
              </c:ext>
            </c:extLst>
          </c:dPt>
          <c:dPt>
            <c:idx val="6"/>
            <c:invertIfNegative val="0"/>
            <c:bubble3D val="0"/>
            <c:extLst>
              <c:ext xmlns:c16="http://schemas.microsoft.com/office/drawing/2014/chart" uri="{C3380CC4-5D6E-409C-BE32-E72D297353CC}">
                <c16:uniqueId val="{00000001-5445-7442-AA06-C3655D64FD3E}"/>
              </c:ext>
            </c:extLst>
          </c:dPt>
          <c:dPt>
            <c:idx val="10"/>
            <c:invertIfNegative val="0"/>
            <c:bubble3D val="0"/>
            <c:extLst>
              <c:ext xmlns:c16="http://schemas.microsoft.com/office/drawing/2014/chart" uri="{C3380CC4-5D6E-409C-BE32-E72D297353CC}">
                <c16:uniqueId val="{00000002-5445-7442-AA06-C3655D64FD3E}"/>
              </c:ext>
            </c:extLst>
          </c:dPt>
          <c:dPt>
            <c:idx val="11"/>
            <c:invertIfNegative val="0"/>
            <c:bubble3D val="0"/>
            <c:extLst>
              <c:ext xmlns:c16="http://schemas.microsoft.com/office/drawing/2014/chart" uri="{C3380CC4-5D6E-409C-BE32-E72D297353CC}">
                <c16:uniqueId val="{00000003-5445-7442-AA06-C3655D64FD3E}"/>
              </c:ext>
            </c:extLst>
          </c:dPt>
          <c:dPt>
            <c:idx val="18"/>
            <c:invertIfNegative val="0"/>
            <c:bubble3D val="0"/>
            <c:extLst>
              <c:ext xmlns:c16="http://schemas.microsoft.com/office/drawing/2014/chart" uri="{C3380CC4-5D6E-409C-BE32-E72D297353CC}">
                <c16:uniqueId val="{00000004-5445-7442-AA06-C3655D64FD3E}"/>
              </c:ext>
            </c:extLst>
          </c:dPt>
          <c:cat>
            <c:strRef>
              <c:f>' Pivots'!$Y$5:$Y$9</c:f>
              <c:strCache>
                <c:ptCount val="5"/>
                <c:pt idx="0">
                  <c:v>Beidou</c:v>
                </c:pt>
                <c:pt idx="1">
                  <c:v>Galileo</c:v>
                </c:pt>
                <c:pt idx="2">
                  <c:v>GLONASS</c:v>
                </c:pt>
                <c:pt idx="3">
                  <c:v>IRNSS</c:v>
                </c:pt>
                <c:pt idx="4">
                  <c:v>QZS</c:v>
                </c:pt>
              </c:strCache>
            </c:strRef>
          </c:cat>
          <c:val>
            <c:numRef>
              <c:f>' Pivots'!$Z$5:$Z$9</c:f>
              <c:numCache>
                <c:formatCode>General</c:formatCode>
                <c:ptCount val="5"/>
                <c:pt idx="0">
                  <c:v>864</c:v>
                </c:pt>
                <c:pt idx="1">
                  <c:v>2594</c:v>
                </c:pt>
                <c:pt idx="2">
                  <c:v>4516</c:v>
                </c:pt>
                <c:pt idx="3">
                  <c:v>182</c:v>
                </c:pt>
                <c:pt idx="4">
                  <c:v>390</c:v>
                </c:pt>
              </c:numCache>
            </c:numRef>
          </c:val>
          <c:extLst>
            <c:ext xmlns:c16="http://schemas.microsoft.com/office/drawing/2014/chart" uri="{C3380CC4-5D6E-409C-BE32-E72D297353CC}">
              <c16:uniqueId val="{00000005-5445-7442-AA06-C3655D64FD3E}"/>
            </c:ext>
          </c:extLst>
        </c:ser>
        <c:ser>
          <c:idx val="1"/>
          <c:order val="1"/>
          <c:tx>
            <c:v>Other</c:v>
          </c:tx>
          <c:invertIfNegative val="0"/>
          <c:cat>
            <c:strRef>
              <c:f>' Pivots'!$Y$5:$Y$9</c:f>
              <c:strCache>
                <c:ptCount val="5"/>
                <c:pt idx="0">
                  <c:v>Beidou</c:v>
                </c:pt>
                <c:pt idx="1">
                  <c:v>Galileo</c:v>
                </c:pt>
                <c:pt idx="2">
                  <c:v>GLONASS</c:v>
                </c:pt>
                <c:pt idx="3">
                  <c:v>IRNSS</c:v>
                </c:pt>
                <c:pt idx="4">
                  <c:v>QZS</c:v>
                </c:pt>
              </c:strCache>
            </c:strRef>
          </c:cat>
          <c:val>
            <c:numRef>
              <c:f>' Pivots'!$AA$5:$AA$9</c:f>
              <c:numCache>
                <c:formatCode>General</c:formatCode>
                <c:ptCount val="5"/>
                <c:pt idx="0">
                  <c:v>3822</c:v>
                </c:pt>
                <c:pt idx="1">
                  <c:v>15407</c:v>
                </c:pt>
                <c:pt idx="2">
                  <c:v>17611</c:v>
                </c:pt>
                <c:pt idx="3">
                  <c:v>68</c:v>
                </c:pt>
                <c:pt idx="4">
                  <c:v>1209</c:v>
                </c:pt>
              </c:numCache>
            </c:numRef>
          </c:val>
          <c:extLst>
            <c:ext xmlns:c16="http://schemas.microsoft.com/office/drawing/2014/chart" uri="{C3380CC4-5D6E-409C-BE32-E72D297353CC}">
              <c16:uniqueId val="{00000006-5445-7442-AA06-C3655D64FD3E}"/>
            </c:ext>
          </c:extLst>
        </c:ser>
        <c:dLbls>
          <c:showLegendKey val="0"/>
          <c:showVal val="0"/>
          <c:showCatName val="0"/>
          <c:showSerName val="0"/>
          <c:showPercent val="0"/>
          <c:showBubbleSize val="0"/>
        </c:dLbls>
        <c:gapWidth val="59"/>
        <c:overlap val="100"/>
        <c:axId val="1124734944"/>
        <c:axId val="1164474208"/>
      </c:barChart>
      <c:catAx>
        <c:axId val="112473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164474208"/>
        <c:crosses val="autoZero"/>
        <c:auto val="1"/>
        <c:lblAlgn val="ctr"/>
        <c:lblOffset val="100"/>
        <c:noMultiLvlLbl val="0"/>
      </c:catAx>
      <c:valAx>
        <c:axId val="11644742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Number of Passes</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24734944"/>
        <c:crosses val="autoZero"/>
        <c:crossBetween val="between"/>
      </c:valAx>
    </c:plotArea>
    <c:plotVisOnly val="1"/>
    <c:dispBlanksAs val="gap"/>
    <c:showDLblsOverMax val="0"/>
    <c:extLst/>
  </c:chart>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7576998707909"/>
          <c:y val="8.9872145300009351E-2"/>
          <c:w val="0.83841758000335553"/>
          <c:h val="0.66510528032472005"/>
        </c:manualLayout>
      </c:layout>
      <c:barChart>
        <c:barDir val="col"/>
        <c:grouping val="stacked"/>
        <c:varyColors val="0"/>
        <c:ser>
          <c:idx val="0"/>
          <c:order val="0"/>
          <c:tx>
            <c:v>NASA</c:v>
          </c:tx>
          <c:spPr>
            <a:solidFill>
              <a:schemeClr val="accent1"/>
            </a:solidFill>
            <a:ln>
              <a:noFill/>
            </a:ln>
            <a:effectLst/>
          </c:spPr>
          <c:invertIfNegative val="0"/>
          <c:cat>
            <c:strRef>
              <c:f>Sheet1!$A$2:$A$41</c:f>
              <c:strCache>
                <c:ptCount val="40"/>
                <c:pt idx="0">
                  <c:v>Yarragadee</c:v>
                </c:pt>
                <c:pt idx="1">
                  <c:v>Changchun</c:v>
                </c:pt>
                <c:pt idx="2">
                  <c:v>Zimmerwald</c:v>
                </c:pt>
                <c:pt idx="3">
                  <c:v>Herstmonceux</c:v>
                </c:pt>
                <c:pt idx="4">
                  <c:v>Mount Stromlo</c:v>
                </c:pt>
                <c:pt idx="5">
                  <c:v>Greenbelt</c:v>
                </c:pt>
                <c:pt idx="6">
                  <c:v>Graz</c:v>
                </c:pt>
                <c:pt idx="7">
                  <c:v>Wettzell</c:v>
                </c:pt>
                <c:pt idx="8">
                  <c:v>Monument Peak</c:v>
                </c:pt>
                <c:pt idx="9">
                  <c:v>Matera</c:v>
                </c:pt>
                <c:pt idx="10">
                  <c:v>Shanghai</c:v>
                </c:pt>
                <c:pt idx="11">
                  <c:v>Wuhan</c:v>
                </c:pt>
                <c:pt idx="12">
                  <c:v>Potsdam</c:v>
                </c:pt>
                <c:pt idx="13">
                  <c:v>Kunming</c:v>
                </c:pt>
                <c:pt idx="14">
                  <c:v>Arequipa</c:v>
                </c:pt>
                <c:pt idx="15">
                  <c:v>Grasse</c:v>
                </c:pt>
                <c:pt idx="16">
                  <c:v>Beijing</c:v>
                </c:pt>
                <c:pt idx="17">
                  <c:v>Badary</c:v>
                </c:pt>
                <c:pt idx="18">
                  <c:v>Haleakala</c:v>
                </c:pt>
                <c:pt idx="19">
                  <c:v>Simeiz</c:v>
                </c:pt>
                <c:pt idx="20">
                  <c:v>Hartebeesthoek</c:v>
                </c:pt>
                <c:pt idx="21">
                  <c:v>Simosato</c:v>
                </c:pt>
                <c:pt idx="22">
                  <c:v>Tahiti</c:v>
                </c:pt>
                <c:pt idx="23">
                  <c:v>Irkutsk</c:v>
                </c:pt>
                <c:pt idx="24">
                  <c:v>Katzively</c:v>
                </c:pt>
                <c:pt idx="25">
                  <c:v>Borowiec</c:v>
                </c:pt>
                <c:pt idx="26">
                  <c:v>Arkhyz</c:v>
                </c:pt>
                <c:pt idx="27">
                  <c:v>Svetloe</c:v>
                </c:pt>
                <c:pt idx="28">
                  <c:v>San Fernando</c:v>
                </c:pt>
                <c:pt idx="29">
                  <c:v>Hartebeesthoek2</c:v>
                </c:pt>
                <c:pt idx="30">
                  <c:v>Zelenchukskaya</c:v>
                </c:pt>
                <c:pt idx="31">
                  <c:v>Altay</c:v>
                </c:pt>
                <c:pt idx="32">
                  <c:v>Kiev</c:v>
                </c:pt>
                <c:pt idx="33">
                  <c:v>Baikonur</c:v>
                </c:pt>
                <c:pt idx="34">
                  <c:v>Mendeleevo</c:v>
                </c:pt>
                <c:pt idx="35">
                  <c:v>Komsomolsk</c:v>
                </c:pt>
                <c:pt idx="36">
                  <c:v>Sejong</c:v>
                </c:pt>
                <c:pt idx="37">
                  <c:v>Tanegashima</c:v>
                </c:pt>
                <c:pt idx="38">
                  <c:v>Riga</c:v>
                </c:pt>
                <c:pt idx="39">
                  <c:v>Wettzell</c:v>
                </c:pt>
              </c:strCache>
            </c:strRef>
          </c:cat>
          <c:val>
            <c:numRef>
              <c:f>Sheet1!$B$2:$B$41</c:f>
              <c:numCache>
                <c:formatCode>General</c:formatCode>
                <c:ptCount val="40"/>
                <c:pt idx="0">
                  <c:v>29443</c:v>
                </c:pt>
                <c:pt idx="5">
                  <c:v>9061</c:v>
                </c:pt>
                <c:pt idx="8">
                  <c:v>6953</c:v>
                </c:pt>
                <c:pt idx="14">
                  <c:v>3786</c:v>
                </c:pt>
                <c:pt idx="18">
                  <c:v>2663</c:v>
                </c:pt>
                <c:pt idx="20">
                  <c:v>2354</c:v>
                </c:pt>
                <c:pt idx="22">
                  <c:v>1860</c:v>
                </c:pt>
              </c:numCache>
            </c:numRef>
          </c:val>
          <c:extLst>
            <c:ext xmlns:c16="http://schemas.microsoft.com/office/drawing/2014/chart" uri="{C3380CC4-5D6E-409C-BE32-E72D297353CC}">
              <c16:uniqueId val="{00000000-D742-492A-A7F6-CF68109BF1DD}"/>
            </c:ext>
          </c:extLst>
        </c:ser>
        <c:ser>
          <c:idx val="1"/>
          <c:order val="1"/>
          <c:tx>
            <c:v>Other</c:v>
          </c:tx>
          <c:spPr>
            <a:solidFill>
              <a:schemeClr val="accent2"/>
            </a:solidFill>
            <a:ln>
              <a:noFill/>
            </a:ln>
            <a:effectLst/>
          </c:spPr>
          <c:invertIfNegative val="0"/>
          <c:val>
            <c:numRef>
              <c:f>Sheet1!$C$2:$C$41</c:f>
              <c:numCache>
                <c:formatCode>General</c:formatCode>
                <c:ptCount val="40"/>
                <c:pt idx="1">
                  <c:v>16819</c:v>
                </c:pt>
                <c:pt idx="2">
                  <c:v>13353</c:v>
                </c:pt>
                <c:pt idx="3">
                  <c:v>10460</c:v>
                </c:pt>
                <c:pt idx="4">
                  <c:v>9940</c:v>
                </c:pt>
                <c:pt idx="6">
                  <c:v>8648</c:v>
                </c:pt>
                <c:pt idx="7">
                  <c:v>7305</c:v>
                </c:pt>
                <c:pt idx="9">
                  <c:v>6895</c:v>
                </c:pt>
                <c:pt idx="10">
                  <c:v>6189</c:v>
                </c:pt>
                <c:pt idx="11">
                  <c:v>5758</c:v>
                </c:pt>
                <c:pt idx="12">
                  <c:v>5500</c:v>
                </c:pt>
                <c:pt idx="13">
                  <c:v>4906</c:v>
                </c:pt>
                <c:pt idx="15">
                  <c:v>3763</c:v>
                </c:pt>
                <c:pt idx="16">
                  <c:v>3592</c:v>
                </c:pt>
                <c:pt idx="17">
                  <c:v>2820</c:v>
                </c:pt>
                <c:pt idx="19">
                  <c:v>2589</c:v>
                </c:pt>
                <c:pt idx="21">
                  <c:v>1889</c:v>
                </c:pt>
                <c:pt idx="23">
                  <c:v>1698</c:v>
                </c:pt>
                <c:pt idx="24">
                  <c:v>1595</c:v>
                </c:pt>
                <c:pt idx="25">
                  <c:v>1375</c:v>
                </c:pt>
                <c:pt idx="26">
                  <c:v>1302</c:v>
                </c:pt>
                <c:pt idx="27">
                  <c:v>1260</c:v>
                </c:pt>
                <c:pt idx="28">
                  <c:v>1201</c:v>
                </c:pt>
                <c:pt idx="29">
                  <c:v>1181</c:v>
                </c:pt>
                <c:pt idx="30">
                  <c:v>1157</c:v>
                </c:pt>
                <c:pt idx="31">
                  <c:v>1019</c:v>
                </c:pt>
                <c:pt idx="32">
                  <c:v>591</c:v>
                </c:pt>
                <c:pt idx="33">
                  <c:v>531</c:v>
                </c:pt>
                <c:pt idx="34">
                  <c:v>370</c:v>
                </c:pt>
                <c:pt idx="35">
                  <c:v>357</c:v>
                </c:pt>
                <c:pt idx="36">
                  <c:v>316</c:v>
                </c:pt>
                <c:pt idx="37">
                  <c:v>106</c:v>
                </c:pt>
                <c:pt idx="38">
                  <c:v>63</c:v>
                </c:pt>
                <c:pt idx="39">
                  <c:v>8</c:v>
                </c:pt>
              </c:numCache>
            </c:numRef>
          </c:val>
          <c:extLst>
            <c:ext xmlns:c16="http://schemas.microsoft.com/office/drawing/2014/chart" uri="{C3380CC4-5D6E-409C-BE32-E72D297353CC}">
              <c16:uniqueId val="{00000001-D742-492A-A7F6-CF68109BF1DD}"/>
            </c:ext>
          </c:extLst>
        </c:ser>
        <c:dLbls>
          <c:showLegendKey val="0"/>
          <c:showVal val="0"/>
          <c:showCatName val="0"/>
          <c:showSerName val="0"/>
          <c:showPercent val="0"/>
          <c:showBubbleSize val="0"/>
        </c:dLbls>
        <c:gapWidth val="20"/>
        <c:overlap val="100"/>
        <c:axId val="1214576944"/>
        <c:axId val="1328425184"/>
      </c:barChart>
      <c:catAx>
        <c:axId val="121457694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Station</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328425184"/>
        <c:crosses val="autoZero"/>
        <c:auto val="1"/>
        <c:lblAlgn val="ctr"/>
        <c:lblOffset val="100"/>
        <c:noMultiLvlLbl val="0"/>
      </c:catAx>
      <c:valAx>
        <c:axId val="1328425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Number of Passes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214576944"/>
        <c:crosses val="autoZero"/>
        <c:crossBetween val="between"/>
      </c:valAx>
      <c:spPr>
        <a:noFill/>
        <a:ln>
          <a:noFill/>
        </a:ln>
        <a:effectLst/>
      </c:spPr>
    </c:plotArea>
    <c:legend>
      <c:legendPos val="r"/>
      <c:layout>
        <c:manualLayout>
          <c:xMode val="edge"/>
          <c:yMode val="edge"/>
          <c:x val="0.86296297313210113"/>
          <c:y val="0.11332722868180239"/>
          <c:w val="7.9924431499690654E-2"/>
          <c:h val="9.2532685317468638E-2"/>
        </c:manualLayout>
      </c:layout>
      <c:overlay val="0"/>
      <c:spPr>
        <a:solidFill>
          <a:schemeClr val="bg1"/>
        </a:solidFill>
        <a:ln w="12700">
          <a:solidFill>
            <a:schemeClr val="tx1"/>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0.45155</cdr:x>
      <cdr:y>0</cdr:y>
    </cdr:from>
    <cdr:to>
      <cdr:x>0.60546</cdr:x>
      <cdr:y>0.11673</cdr:y>
    </cdr:to>
    <cdr:sp macro="" textlink="">
      <cdr:nvSpPr>
        <cdr:cNvPr id="2" name="TextBox 1">
          <a:extLst xmlns:a="http://schemas.openxmlformats.org/drawingml/2006/main">
            <a:ext uri="{FF2B5EF4-FFF2-40B4-BE49-F238E27FC236}">
              <a16:creationId xmlns:a16="http://schemas.microsoft.com/office/drawing/2014/main" id="{4075680D-8E7C-B88D-42F9-FEC697CF914C}"/>
            </a:ext>
          </a:extLst>
        </cdr:cNvPr>
        <cdr:cNvSpPr txBox="1"/>
      </cdr:nvSpPr>
      <cdr:spPr>
        <a:xfrm xmlns:a="http://schemas.openxmlformats.org/drawingml/2006/main">
          <a:off x="5290738" y="0"/>
          <a:ext cx="1803320" cy="3261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600" b="1" dirty="0"/>
            <a:t>LEO</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CA3F0-1650-634E-8A52-D7977BACF26D}" type="datetimeFigureOut">
              <a:rPr lang="en-US" smtClean="0"/>
              <a:t>5/18/2022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C91C10-683E-824A-9930-4C5E4BCC2007}" type="slidenum">
              <a:rPr lang="en-US" smtClean="0"/>
              <a:t>‹#›</a:t>
            </a:fld>
            <a:endParaRPr lang="en-US" dirty="0"/>
          </a:p>
        </p:txBody>
      </p:sp>
    </p:spTree>
    <p:extLst>
      <p:ext uri="{BB962C8B-B14F-4D97-AF65-F5344CB8AC3E}">
        <p14:creationId xmlns:p14="http://schemas.microsoft.com/office/powerpoint/2010/main" val="127263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Times" charset="0"/>
            </a:endParaRPr>
          </a:p>
        </p:txBody>
      </p:sp>
      <p:sp>
        <p:nvSpPr>
          <p:cNvPr id="410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6495">
              <a:defRPr sz="2400">
                <a:solidFill>
                  <a:schemeClr val="tx1"/>
                </a:solidFill>
                <a:latin typeface="Times" charset="0"/>
                <a:ea typeface="ＭＳ Ｐゴシック" charset="0"/>
              </a:defRPr>
            </a:lvl1pPr>
            <a:lvl2pPr marL="730698" indent="-281037" defTabSz="916495">
              <a:defRPr sz="2400">
                <a:solidFill>
                  <a:schemeClr val="tx1"/>
                </a:solidFill>
                <a:latin typeface="Times" charset="0"/>
                <a:ea typeface="ＭＳ Ｐゴシック" charset="0"/>
              </a:defRPr>
            </a:lvl2pPr>
            <a:lvl3pPr marL="1124150" indent="-224830" defTabSz="916495">
              <a:defRPr sz="2400">
                <a:solidFill>
                  <a:schemeClr val="tx1"/>
                </a:solidFill>
                <a:latin typeface="Times" charset="0"/>
                <a:ea typeface="ＭＳ Ｐゴシック" charset="0"/>
              </a:defRPr>
            </a:lvl3pPr>
            <a:lvl4pPr marL="1573810" indent="-224830" defTabSz="916495">
              <a:defRPr sz="2400">
                <a:solidFill>
                  <a:schemeClr val="tx1"/>
                </a:solidFill>
                <a:latin typeface="Times" charset="0"/>
                <a:ea typeface="ＭＳ Ｐゴシック" charset="0"/>
              </a:defRPr>
            </a:lvl4pPr>
            <a:lvl5pPr marL="2023471" indent="-224830" defTabSz="916495">
              <a:defRPr sz="2400">
                <a:solidFill>
                  <a:schemeClr val="tx1"/>
                </a:solidFill>
                <a:latin typeface="Times" charset="0"/>
                <a:ea typeface="ＭＳ Ｐゴシック" charset="0"/>
              </a:defRPr>
            </a:lvl5pPr>
            <a:lvl6pPr marL="2473130" indent="-224830" defTabSz="916495" eaLnBrk="0" fontAlgn="base" hangingPunct="0">
              <a:spcBef>
                <a:spcPct val="0"/>
              </a:spcBef>
              <a:spcAft>
                <a:spcPct val="0"/>
              </a:spcAft>
              <a:defRPr sz="2400">
                <a:solidFill>
                  <a:schemeClr val="tx1"/>
                </a:solidFill>
                <a:latin typeface="Times" charset="0"/>
                <a:ea typeface="ＭＳ Ｐゴシック" charset="0"/>
              </a:defRPr>
            </a:lvl6pPr>
            <a:lvl7pPr marL="2922791" indent="-224830" defTabSz="916495" eaLnBrk="0" fontAlgn="base" hangingPunct="0">
              <a:spcBef>
                <a:spcPct val="0"/>
              </a:spcBef>
              <a:spcAft>
                <a:spcPct val="0"/>
              </a:spcAft>
              <a:defRPr sz="2400">
                <a:solidFill>
                  <a:schemeClr val="tx1"/>
                </a:solidFill>
                <a:latin typeface="Times" charset="0"/>
                <a:ea typeface="ＭＳ Ｐゴシック" charset="0"/>
              </a:defRPr>
            </a:lvl7pPr>
            <a:lvl8pPr marL="3372451" indent="-224830" defTabSz="916495" eaLnBrk="0" fontAlgn="base" hangingPunct="0">
              <a:spcBef>
                <a:spcPct val="0"/>
              </a:spcBef>
              <a:spcAft>
                <a:spcPct val="0"/>
              </a:spcAft>
              <a:defRPr sz="2400">
                <a:solidFill>
                  <a:schemeClr val="tx1"/>
                </a:solidFill>
                <a:latin typeface="Times" charset="0"/>
                <a:ea typeface="ＭＳ Ｐゴシック" charset="0"/>
              </a:defRPr>
            </a:lvl8pPr>
            <a:lvl9pPr marL="3822110" indent="-224830" defTabSz="916495" eaLnBrk="0" fontAlgn="base" hangingPunct="0">
              <a:spcBef>
                <a:spcPct val="0"/>
              </a:spcBef>
              <a:spcAft>
                <a:spcPct val="0"/>
              </a:spcAft>
              <a:defRPr sz="2400">
                <a:solidFill>
                  <a:schemeClr val="tx1"/>
                </a:solidFill>
                <a:latin typeface="Times" charset="0"/>
                <a:ea typeface="ＭＳ Ｐゴシック" charset="0"/>
              </a:defRPr>
            </a:lvl9pPr>
          </a:lstStyle>
          <a:p>
            <a:r>
              <a:rPr lang="en-US" sz="1200" dirty="0">
                <a:solidFill>
                  <a:prstClr val="black"/>
                </a:solidFill>
              </a:rPr>
              <a:t> </a:t>
            </a:r>
          </a:p>
        </p:txBody>
      </p:sp>
    </p:spTree>
    <p:extLst>
      <p:ext uri="{BB962C8B-B14F-4D97-AF65-F5344CB8AC3E}">
        <p14:creationId xmlns:p14="http://schemas.microsoft.com/office/powerpoint/2010/main" val="2989996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Times" charset="0"/>
            </a:endParaRPr>
          </a:p>
        </p:txBody>
      </p:sp>
      <p:sp>
        <p:nvSpPr>
          <p:cNvPr id="41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6495">
              <a:defRPr sz="2400">
                <a:solidFill>
                  <a:schemeClr val="tx1"/>
                </a:solidFill>
                <a:latin typeface="Times" charset="0"/>
                <a:ea typeface="ＭＳ Ｐゴシック" charset="0"/>
              </a:defRPr>
            </a:lvl1pPr>
            <a:lvl2pPr marL="730698" indent="-281037" defTabSz="916495">
              <a:defRPr sz="2400">
                <a:solidFill>
                  <a:schemeClr val="tx1"/>
                </a:solidFill>
                <a:latin typeface="Times" charset="0"/>
                <a:ea typeface="ＭＳ Ｐゴシック" charset="0"/>
              </a:defRPr>
            </a:lvl2pPr>
            <a:lvl3pPr marL="1124150" indent="-224830" defTabSz="916495">
              <a:defRPr sz="2400">
                <a:solidFill>
                  <a:schemeClr val="tx1"/>
                </a:solidFill>
                <a:latin typeface="Times" charset="0"/>
                <a:ea typeface="ＭＳ Ｐゴシック" charset="0"/>
              </a:defRPr>
            </a:lvl3pPr>
            <a:lvl4pPr marL="1573810" indent="-224830" defTabSz="916495">
              <a:defRPr sz="2400">
                <a:solidFill>
                  <a:schemeClr val="tx1"/>
                </a:solidFill>
                <a:latin typeface="Times" charset="0"/>
                <a:ea typeface="ＭＳ Ｐゴシック" charset="0"/>
              </a:defRPr>
            </a:lvl4pPr>
            <a:lvl5pPr marL="2023471" indent="-224830" defTabSz="916495">
              <a:defRPr sz="2400">
                <a:solidFill>
                  <a:schemeClr val="tx1"/>
                </a:solidFill>
                <a:latin typeface="Times" charset="0"/>
                <a:ea typeface="ＭＳ Ｐゴシック" charset="0"/>
              </a:defRPr>
            </a:lvl5pPr>
            <a:lvl6pPr marL="2473130" indent="-224830" defTabSz="916495" eaLnBrk="0" fontAlgn="base" hangingPunct="0">
              <a:spcBef>
                <a:spcPct val="0"/>
              </a:spcBef>
              <a:spcAft>
                <a:spcPct val="0"/>
              </a:spcAft>
              <a:defRPr sz="2400">
                <a:solidFill>
                  <a:schemeClr val="tx1"/>
                </a:solidFill>
                <a:latin typeface="Times" charset="0"/>
                <a:ea typeface="ＭＳ Ｐゴシック" charset="0"/>
              </a:defRPr>
            </a:lvl6pPr>
            <a:lvl7pPr marL="2922791" indent="-224830" defTabSz="916495" eaLnBrk="0" fontAlgn="base" hangingPunct="0">
              <a:spcBef>
                <a:spcPct val="0"/>
              </a:spcBef>
              <a:spcAft>
                <a:spcPct val="0"/>
              </a:spcAft>
              <a:defRPr sz="2400">
                <a:solidFill>
                  <a:schemeClr val="tx1"/>
                </a:solidFill>
                <a:latin typeface="Times" charset="0"/>
                <a:ea typeface="ＭＳ Ｐゴシック" charset="0"/>
              </a:defRPr>
            </a:lvl7pPr>
            <a:lvl8pPr marL="3372451" indent="-224830" defTabSz="916495" eaLnBrk="0" fontAlgn="base" hangingPunct="0">
              <a:spcBef>
                <a:spcPct val="0"/>
              </a:spcBef>
              <a:spcAft>
                <a:spcPct val="0"/>
              </a:spcAft>
              <a:defRPr sz="2400">
                <a:solidFill>
                  <a:schemeClr val="tx1"/>
                </a:solidFill>
                <a:latin typeface="Times" charset="0"/>
                <a:ea typeface="ＭＳ Ｐゴシック" charset="0"/>
              </a:defRPr>
            </a:lvl8pPr>
            <a:lvl9pPr marL="3822110" indent="-224830" defTabSz="916495" eaLnBrk="0" fontAlgn="base" hangingPunct="0">
              <a:spcBef>
                <a:spcPct val="0"/>
              </a:spcBef>
              <a:spcAft>
                <a:spcPct val="0"/>
              </a:spcAft>
              <a:defRPr sz="2400">
                <a:solidFill>
                  <a:schemeClr val="tx1"/>
                </a:solidFill>
                <a:latin typeface="Times" charset="0"/>
                <a:ea typeface="ＭＳ Ｐゴシック" charset="0"/>
              </a:defRPr>
            </a:lvl9pPr>
          </a:lstStyle>
          <a:p>
            <a:pPr marL="0" marR="0" lvl="0" indent="0" algn="r" defTabSz="91649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charset="0"/>
                <a:ea typeface="ＭＳ Ｐゴシック" charset="0"/>
                <a:cs typeface="+mn-cs"/>
              </a:rPr>
              <a:t> </a:t>
            </a:r>
          </a:p>
        </p:txBody>
      </p:sp>
    </p:spTree>
    <p:extLst>
      <p:ext uri="{BB962C8B-B14F-4D97-AF65-F5344CB8AC3E}">
        <p14:creationId xmlns:p14="http://schemas.microsoft.com/office/powerpoint/2010/main" val="2711361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C91C10-683E-824A-9930-4C5E4BCC2007}" type="slidenum">
              <a:rPr lang="en-US" smtClean="0"/>
              <a:t>11</a:t>
            </a:fld>
            <a:endParaRPr lang="en-US" dirty="0"/>
          </a:p>
        </p:txBody>
      </p:sp>
    </p:spTree>
    <p:extLst>
      <p:ext uri="{BB962C8B-B14F-4D97-AF65-F5344CB8AC3E}">
        <p14:creationId xmlns:p14="http://schemas.microsoft.com/office/powerpoint/2010/main" val="4068942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46C0CBE-288C-D84B-B11F-1B62224BD7E3}" type="slidenum">
              <a:rPr lang="en-US" smtClean="0"/>
              <a:t>22</a:t>
            </a:fld>
            <a:endParaRPr lang="en-US"/>
          </a:p>
        </p:txBody>
      </p:sp>
    </p:spTree>
    <p:extLst>
      <p:ext uri="{BB962C8B-B14F-4D97-AF65-F5344CB8AC3E}">
        <p14:creationId xmlns:p14="http://schemas.microsoft.com/office/powerpoint/2010/main" val="578194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30784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401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77943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006313"/>
            <a:ext cx="5384800" cy="544162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006313"/>
            <a:ext cx="5384800" cy="544162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99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044919"/>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84680"/>
            <a:ext cx="5386917" cy="47915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044919"/>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684680"/>
            <a:ext cx="5389033" cy="47915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8342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4409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46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47700"/>
            <a:ext cx="10515600" cy="646331"/>
          </a:xfrm>
        </p:spPr>
        <p:txBody>
          <a:bodyPr anchor="t" anchorCtr="0">
            <a:spAutoFit/>
          </a:bodyPr>
          <a:lstStyle>
            <a:lvl1pPr>
              <a:defRPr sz="4000"/>
            </a:lvl1pPr>
          </a:lstStyle>
          <a:p>
            <a:r>
              <a:rPr lang="en-US"/>
              <a:t>Click to edit Master title style</a:t>
            </a:r>
            <a:endParaRPr lang="en-US" dirty="0"/>
          </a:p>
        </p:txBody>
      </p:sp>
      <p:sp>
        <p:nvSpPr>
          <p:cNvPr id="5" name="Slide Number Placeholder 4"/>
          <p:cNvSpPr>
            <a:spLocks noGrp="1"/>
          </p:cNvSpPr>
          <p:nvPr>
            <p:ph type="sldNum" sz="quarter" idx="12"/>
          </p:nvPr>
        </p:nvSpPr>
        <p:spPr>
          <a:xfrm>
            <a:off x="9067800" y="6356350"/>
            <a:ext cx="2743200" cy="365125"/>
          </a:xfrm>
          <a:prstGeom prst="rect">
            <a:avLst/>
          </a:prstGeom>
        </p:spPr>
        <p:txBody>
          <a:bodyPr/>
          <a:lstStyle>
            <a:lvl1pPr algn="r">
              <a:defRPr sz="1200">
                <a:solidFill>
                  <a:srgbClr val="39699C"/>
                </a:solidFill>
              </a:defRPr>
            </a:lvl1pPr>
          </a:lstStyle>
          <a:p>
            <a:fld id="{92D39D2F-A102-4F56-AD00-5C36B1143928}" type="slidenum">
              <a:rPr lang="en-US" smtClean="0"/>
              <a:pPr/>
              <a:t>‹#›</a:t>
            </a:fld>
            <a:endParaRPr lang="en-US" dirty="0"/>
          </a:p>
        </p:txBody>
      </p:sp>
      <p:sp>
        <p:nvSpPr>
          <p:cNvPr id="4" name="Content Placeholder 2"/>
          <p:cNvSpPr>
            <a:spLocks noGrp="1"/>
          </p:cNvSpPr>
          <p:nvPr>
            <p:ph idx="1"/>
          </p:nvPr>
        </p:nvSpPr>
        <p:spPr>
          <a:xfrm>
            <a:off x="838200" y="1825625"/>
            <a:ext cx="10515600" cy="4351338"/>
          </a:xfrm>
        </p:spPr>
        <p:txBody>
          <a:bodyPr/>
          <a:lstStyle>
            <a:lvl1pPr>
              <a:defRPr>
                <a:solidFill>
                  <a:srgbClr val="244D60"/>
                </a:solidFill>
              </a:defRPr>
            </a:lvl1pPr>
            <a:lvl2pPr>
              <a:defRPr>
                <a:solidFill>
                  <a:srgbClr val="244D60"/>
                </a:solidFill>
              </a:defRPr>
            </a:lvl2pPr>
            <a:lvl3pPr>
              <a:defRPr>
                <a:solidFill>
                  <a:srgbClr val="244D60"/>
                </a:solidFill>
              </a:defRPr>
            </a:lvl3pPr>
            <a:lvl4pPr>
              <a:defRPr b="0">
                <a:solidFill>
                  <a:srgbClr val="244D60"/>
                </a:solidFill>
              </a:defRPr>
            </a:lvl4pPr>
            <a:lvl5pPr>
              <a:defRPr b="0">
                <a:solidFill>
                  <a:srgbClr val="244D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684910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extLst>
    <p:ext uri="{DCECCB84-F9BA-43D5-87BE-67443E8EF086}">
      <p15:sldGuideLst xmlns:p15="http://schemas.microsoft.com/office/powerpoint/2012/main">
        <p15:guide id="1" orient="horz" pos="408">
          <p15:clr>
            <a:srgbClr val="FBAE40"/>
          </p15:clr>
        </p15:guide>
        <p15:guide id="2" pos="52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E789C12-004B-4743-9247-1DC4440FE602}"/>
              </a:ext>
            </a:extLst>
          </p:cNvPr>
          <p:cNvSpPr>
            <a:spLocks noGrp="1"/>
          </p:cNvSpPr>
          <p:nvPr>
            <p:ph type="body" sz="quarter" idx="10"/>
          </p:nvPr>
        </p:nvSpPr>
        <p:spPr>
          <a:xfrm>
            <a:off x="499291" y="1295400"/>
            <a:ext cx="11193417" cy="4267200"/>
          </a:xfrm>
          <a:prstGeom prst="rect">
            <a:avLst/>
          </a:prstGeom>
        </p:spPr>
        <p:txBody>
          <a:bodyPr/>
          <a:lstStyle>
            <a:lvl1pPr>
              <a:defRPr sz="2800">
                <a:solidFill>
                  <a:schemeClr val="bg1"/>
                </a:solidFill>
              </a:defRPr>
            </a:lvl1pPr>
            <a:lvl2pPr>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32A74F0-6C7D-1C45-A679-BE07DEC7B495}"/>
              </a:ext>
            </a:extLst>
          </p:cNvPr>
          <p:cNvSpPr>
            <a:spLocks noGrp="1"/>
          </p:cNvSpPr>
          <p:nvPr>
            <p:ph type="title"/>
          </p:nvPr>
        </p:nvSpPr>
        <p:spPr>
          <a:xfrm>
            <a:off x="1621564" y="428929"/>
            <a:ext cx="7118728" cy="504825"/>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178082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2336"/>
            <a:ext cx="10421009" cy="7651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4799" y="982133"/>
            <a:ext cx="11672711" cy="55033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10"/>
          <p:cNvPicPr>
            <a:picLocks noChangeAspect="1" noChangeArrowheads="1"/>
          </p:cNvPicPr>
          <p:nvPr userDrawn="1"/>
        </p:nvPicPr>
        <p:blipFill>
          <a:blip r:embed="rId11" cstate="print">
            <a:extLst>
              <a:ext uri="{28A0092B-C50C-407E-A947-70E740481C1C}">
                <a14:useLocalDpi xmlns:a14="http://schemas.microsoft.com/office/drawing/2010/main"/>
              </a:ext>
            </a:extLst>
          </a:blip>
          <a:srcRect/>
          <a:stretch>
            <a:fillRect/>
          </a:stretch>
        </p:blipFill>
        <p:spPr bwMode="auto">
          <a:xfrm>
            <a:off x="50801" y="38102"/>
            <a:ext cx="863600" cy="721106"/>
          </a:xfrm>
          <a:prstGeom prst="rect">
            <a:avLst/>
          </a:prstGeom>
          <a:noFill/>
        </p:spPr>
      </p:pic>
      <p:cxnSp>
        <p:nvCxnSpPr>
          <p:cNvPr id="15" name="Straight Connector 14"/>
          <p:cNvCxnSpPr/>
          <p:nvPr userDrawn="1"/>
        </p:nvCxnSpPr>
        <p:spPr>
          <a:xfrm>
            <a:off x="304801" y="893233"/>
            <a:ext cx="11672711" cy="25400"/>
          </a:xfrm>
          <a:prstGeom prst="line">
            <a:avLst/>
          </a:prstGeom>
          <a:ln w="76200" cmpd="sng"/>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304799" y="6548969"/>
            <a:ext cx="11672711" cy="25400"/>
          </a:xfrm>
          <a:prstGeom prst="line">
            <a:avLst/>
          </a:prstGeom>
          <a:ln w="76200" cmpd="sng">
            <a:solidFill>
              <a:srgbClr val="470F14"/>
            </a:solidFill>
          </a:ln>
          <a:effectLst/>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userDrawn="1"/>
        </p:nvPicPr>
        <p:blipFill>
          <a:blip r:embed="rId12" cstate="print">
            <a:extLst>
              <a:ext uri="{28A0092B-C50C-407E-A947-70E740481C1C}">
                <a14:useLocalDpi xmlns:a14="http://schemas.microsoft.com/office/drawing/2010/main"/>
              </a:ext>
            </a:extLst>
          </a:blip>
          <a:srcRect/>
          <a:stretch/>
        </p:blipFill>
        <p:spPr>
          <a:xfrm>
            <a:off x="11354148" y="52940"/>
            <a:ext cx="719316" cy="743966"/>
          </a:xfrm>
          <a:prstGeom prst="rect">
            <a:avLst/>
          </a:prstGeom>
        </p:spPr>
      </p:pic>
      <p:sp>
        <p:nvSpPr>
          <p:cNvPr id="8" name="TextBox 7"/>
          <p:cNvSpPr txBox="1"/>
          <p:nvPr userDrawn="1"/>
        </p:nvSpPr>
        <p:spPr>
          <a:xfrm>
            <a:off x="0" y="6616700"/>
            <a:ext cx="678391" cy="230832"/>
          </a:xfrm>
          <a:prstGeom prst="rect">
            <a:avLst/>
          </a:prstGeom>
          <a:noFill/>
        </p:spPr>
        <p:txBody>
          <a:bodyPr wrap="none" rtlCol="0">
            <a:spAutoFit/>
          </a:bodyPr>
          <a:lstStyle/>
          <a:p>
            <a:r>
              <a:rPr lang="en-US" sz="900" i="1" dirty="0">
                <a:solidFill>
                  <a:prstClr val="black"/>
                </a:solidFill>
                <a:latin typeface="Calibri"/>
              </a:rPr>
              <a:t>4/26/2022</a:t>
            </a:r>
          </a:p>
        </p:txBody>
      </p:sp>
      <p:sp>
        <p:nvSpPr>
          <p:cNvPr id="9" name="TextBox 8"/>
          <p:cNvSpPr txBox="1"/>
          <p:nvPr userDrawn="1"/>
        </p:nvSpPr>
        <p:spPr>
          <a:xfrm>
            <a:off x="11713807" y="6616700"/>
            <a:ext cx="319318" cy="230832"/>
          </a:xfrm>
          <a:prstGeom prst="rect">
            <a:avLst/>
          </a:prstGeom>
          <a:noFill/>
        </p:spPr>
        <p:txBody>
          <a:bodyPr wrap="none" rtlCol="0">
            <a:spAutoFit/>
          </a:bodyPr>
          <a:lstStyle/>
          <a:p>
            <a:fld id="{D823AB45-C47B-AD49-9BC3-DC8FE4E664CE}" type="slidenum">
              <a:rPr lang="en-US" sz="900" i="1">
                <a:solidFill>
                  <a:prstClr val="black"/>
                </a:solidFill>
                <a:latin typeface="Calibri"/>
              </a:rPr>
              <a:pPr/>
              <a:t>‹#›</a:t>
            </a:fld>
            <a:endParaRPr lang="en-US" sz="900" i="1" dirty="0">
              <a:solidFill>
                <a:prstClr val="black"/>
              </a:solidFill>
              <a:latin typeface="Calibri"/>
            </a:endParaRPr>
          </a:p>
        </p:txBody>
      </p:sp>
      <p:sp>
        <p:nvSpPr>
          <p:cNvPr id="10" name="TextBox 9"/>
          <p:cNvSpPr txBox="1"/>
          <p:nvPr userDrawn="1"/>
        </p:nvSpPr>
        <p:spPr>
          <a:xfrm>
            <a:off x="4987227" y="6616700"/>
            <a:ext cx="1635384" cy="230832"/>
          </a:xfrm>
          <a:prstGeom prst="rect">
            <a:avLst/>
          </a:prstGeom>
          <a:noFill/>
        </p:spPr>
        <p:txBody>
          <a:bodyPr wrap="none" rtlCol="0">
            <a:spAutoFit/>
          </a:bodyPr>
          <a:lstStyle/>
          <a:p>
            <a:r>
              <a:rPr lang="en-US" sz="900" i="1" dirty="0">
                <a:solidFill>
                  <a:prstClr val="black"/>
                </a:solidFill>
                <a:latin typeface="Calibri"/>
              </a:rPr>
              <a:t>http://space-geodesy.nasa.gov</a:t>
            </a:r>
          </a:p>
        </p:txBody>
      </p:sp>
    </p:spTree>
    <p:extLst>
      <p:ext uri="{BB962C8B-B14F-4D97-AF65-F5344CB8AC3E}">
        <p14:creationId xmlns:p14="http://schemas.microsoft.com/office/powerpoint/2010/main" val="28501575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0" r:id="rId9"/>
  </p:sldLayoutIdLst>
  <p:hf sldNum="0" hdr="0" ftr="0" dt="0"/>
  <p:txStyles>
    <p:titleStyle>
      <a:lvl1pPr algn="ctr" defTabSz="457200" rtl="0" eaLnBrk="1" latinLnBrk="0" hangingPunct="1">
        <a:spcBef>
          <a:spcPct val="0"/>
        </a:spcBef>
        <a:buNone/>
        <a:defRPr sz="3600" kern="1200">
          <a:solidFill>
            <a:srgbClr val="470F14"/>
          </a:solidFill>
          <a:latin typeface="+mj-lt"/>
          <a:ea typeface="+mj-ea"/>
          <a:cs typeface="+mj-cs"/>
        </a:defRPr>
      </a:lvl1pPr>
    </p:titleStyle>
    <p:bodyStyle>
      <a:lvl1pPr marL="342900" indent="-342900" algn="l" defTabSz="457200" rtl="0" eaLnBrk="1" latinLnBrk="0" hangingPunct="1">
        <a:spcBef>
          <a:spcPct val="20000"/>
        </a:spcBef>
        <a:buClr>
          <a:srgbClr val="470F14"/>
        </a:buClr>
        <a:buSzPct val="70000"/>
        <a:buFont typeface="Wingdings" charset="2"/>
        <a:buChar char="u"/>
        <a:defRPr sz="2800" kern="1200">
          <a:solidFill>
            <a:schemeClr val="tx1"/>
          </a:solidFill>
          <a:latin typeface="+mn-lt"/>
          <a:ea typeface="+mn-ea"/>
          <a:cs typeface="+mn-cs"/>
        </a:defRPr>
      </a:lvl1pPr>
      <a:lvl2pPr marL="742950" indent="-285750" algn="l" defTabSz="457200" rtl="0" eaLnBrk="1" latinLnBrk="0" hangingPunct="1">
        <a:spcBef>
          <a:spcPct val="20000"/>
        </a:spcBef>
        <a:buClrTx/>
        <a:buFont typeface="Wingdings" pitchFamily="2" charset="2"/>
        <a:buChar char="Ø"/>
        <a:defRPr sz="2400" kern="1200">
          <a:solidFill>
            <a:schemeClr val="tx1"/>
          </a:solidFill>
          <a:latin typeface="+mn-lt"/>
          <a:ea typeface="+mn-ea"/>
          <a:cs typeface="+mn-cs"/>
        </a:defRPr>
      </a:lvl2pPr>
      <a:lvl3pPr marL="1143000" indent="-228600" algn="l" defTabSz="457200" rtl="0" eaLnBrk="1" latinLnBrk="0" hangingPunct="1">
        <a:spcBef>
          <a:spcPct val="20000"/>
        </a:spcBef>
        <a:buClr>
          <a:srgbClr val="470F14"/>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ClrTx/>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470F14"/>
        </a:buClr>
        <a:buSzPct val="70000"/>
        <a:buFont typeface="Arial" panose="020B0604020202020204" pitchFamily="34" charset="0"/>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jpeg"/><Relationship Id="rId4" Type="http://schemas.openxmlformats.org/officeDocument/2006/relationships/image" Target="../media/image29.png"/><Relationship Id="rId9" Type="http://schemas.openxmlformats.org/officeDocument/2006/relationships/image" Target="../media/image34.jpe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e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gif"/></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56.tiff"/><Relationship Id="rId1" Type="http://schemas.openxmlformats.org/officeDocument/2006/relationships/slideLayout" Target="../slideLayouts/slideLayout6.xml"/><Relationship Id="rId6" Type="http://schemas.openxmlformats.org/officeDocument/2006/relationships/image" Target="../media/image60.jpeg"/><Relationship Id="rId11" Type="http://schemas.openxmlformats.org/officeDocument/2006/relationships/image" Target="../media/image65.png"/><Relationship Id="rId5" Type="http://schemas.openxmlformats.org/officeDocument/2006/relationships/image" Target="../media/image59.jpeg"/><Relationship Id="rId10" Type="http://schemas.openxmlformats.org/officeDocument/2006/relationships/image" Target="../media/image64.png"/><Relationship Id="rId4" Type="http://schemas.openxmlformats.org/officeDocument/2006/relationships/image" Target="../media/image58.jpeg"/><Relationship Id="rId9" Type="http://schemas.openxmlformats.org/officeDocument/2006/relationships/image" Target="../media/image63.jpeg"/></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70.jpeg"/><Relationship Id="rId5" Type="http://schemas.openxmlformats.org/officeDocument/2006/relationships/image" Target="../media/image69.tiff"/><Relationship Id="rId4" Type="http://schemas.openxmlformats.org/officeDocument/2006/relationships/image" Target="../media/image68.jpeg"/></Relationships>
</file>

<file path=ppt/slides/_rels/slide1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doi.org/10.5067/ALTTS-TJA50" TargetMode="Externa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eg"/></Relationships>
</file>

<file path=ppt/slides/_rels/slide2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emf"/><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84.jpeg"/><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004349" y="1723585"/>
            <a:ext cx="8183302" cy="1607480"/>
          </a:xfrm>
        </p:spPr>
        <p:txBody>
          <a:bodyPr>
            <a:normAutofit/>
          </a:bodyPr>
          <a:lstStyle/>
          <a:p>
            <a:r>
              <a:rPr lang="en-US" b="1" dirty="0"/>
              <a:t>Geodetic Infrastructure</a:t>
            </a:r>
            <a:endParaRPr lang="en-US" dirty="0"/>
          </a:p>
        </p:txBody>
      </p:sp>
      <p:sp>
        <p:nvSpPr>
          <p:cNvPr id="2" name="Subtitle 1"/>
          <p:cNvSpPr>
            <a:spLocks noGrp="1"/>
          </p:cNvSpPr>
          <p:nvPr>
            <p:ph type="subTitle" idx="1"/>
          </p:nvPr>
        </p:nvSpPr>
        <p:spPr>
          <a:xfrm>
            <a:off x="2895600" y="3677055"/>
            <a:ext cx="6400800" cy="2355113"/>
          </a:xfrm>
        </p:spPr>
        <p:txBody>
          <a:bodyPr>
            <a:normAutofit/>
          </a:bodyPr>
          <a:lstStyle/>
          <a:p>
            <a:pPr>
              <a:spcBef>
                <a:spcPts val="0"/>
              </a:spcBef>
            </a:pPr>
            <a:r>
              <a:rPr lang="en-US" dirty="0">
                <a:solidFill>
                  <a:srgbClr val="470F14"/>
                </a:solidFill>
              </a:rPr>
              <a:t>Stephen Merkowitz and Frank Lemoine</a:t>
            </a:r>
          </a:p>
          <a:p>
            <a:pPr>
              <a:spcBef>
                <a:spcPts val="0"/>
              </a:spcBef>
            </a:pPr>
            <a:r>
              <a:rPr lang="en-US" dirty="0">
                <a:solidFill>
                  <a:srgbClr val="470F14"/>
                </a:solidFill>
              </a:rPr>
              <a:t>NASA Goddard Space Flight Center</a:t>
            </a:r>
          </a:p>
          <a:p>
            <a:pPr>
              <a:spcBef>
                <a:spcPts val="0"/>
              </a:spcBef>
            </a:pPr>
            <a:endParaRPr lang="en-US" dirty="0">
              <a:solidFill>
                <a:srgbClr val="470F14"/>
              </a:solidFill>
            </a:endParaRPr>
          </a:p>
          <a:p>
            <a:pPr>
              <a:spcBef>
                <a:spcPts val="0"/>
              </a:spcBef>
            </a:pPr>
            <a:r>
              <a:rPr lang="en-US" dirty="0">
                <a:solidFill>
                  <a:srgbClr val="470F14"/>
                </a:solidFill>
              </a:rPr>
              <a:t>April 26, 2022</a:t>
            </a:r>
          </a:p>
        </p:txBody>
      </p:sp>
      <p:grpSp>
        <p:nvGrpSpPr>
          <p:cNvPr id="9" name="Group 8">
            <a:extLst>
              <a:ext uri="{FF2B5EF4-FFF2-40B4-BE49-F238E27FC236}">
                <a16:creationId xmlns:a16="http://schemas.microsoft.com/office/drawing/2014/main" id="{0108B527-FF15-AC40-82B5-38E11895DFE6}"/>
              </a:ext>
            </a:extLst>
          </p:cNvPr>
          <p:cNvGrpSpPr/>
          <p:nvPr/>
        </p:nvGrpSpPr>
        <p:grpSpPr>
          <a:xfrm>
            <a:off x="342417" y="1134849"/>
            <a:ext cx="1439801" cy="5092123"/>
            <a:chOff x="24668" y="1161888"/>
            <a:chExt cx="1463677" cy="5176565"/>
          </a:xfrm>
        </p:grpSpPr>
        <p:pic>
          <p:nvPicPr>
            <p:cNvPr id="10" name="Content Placeholder 27" descr="moblas7.jpg">
              <a:extLst>
                <a:ext uri="{FF2B5EF4-FFF2-40B4-BE49-F238E27FC236}">
                  <a16:creationId xmlns:a16="http://schemas.microsoft.com/office/drawing/2014/main" id="{F782A281-AE51-1444-8954-0C530DF92169}"/>
                </a:ext>
              </a:extLst>
            </p:cNvPr>
            <p:cNvPicPr>
              <a:picLocks noChangeAspect="1"/>
            </p:cNvPicPr>
            <p:nvPr/>
          </p:nvPicPr>
          <p:blipFill>
            <a:blip r:embed="rId2" cstate="print">
              <a:extLst>
                <a:ext uri="{28A0092B-C50C-407E-A947-70E740481C1C}">
                  <a14:useLocalDpi xmlns:a14="http://schemas.microsoft.com/office/drawing/2010/main"/>
                </a:ext>
              </a:extLst>
            </a:blip>
            <a:srcRect l="-1042" r="-1042"/>
            <a:stretch>
              <a:fillRect/>
            </a:stretch>
          </p:blipFill>
          <p:spPr bwMode="auto">
            <a:xfrm>
              <a:off x="24668" y="1161888"/>
              <a:ext cx="1463675"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5292B9AC-2FB9-604D-AB89-3DF9A37222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69" y="3052160"/>
              <a:ext cx="1463675" cy="1097757"/>
            </a:xfrm>
            <a:prstGeom prst="rect">
              <a:avLst/>
            </a:prstGeom>
          </p:spPr>
        </p:pic>
        <p:pic>
          <p:nvPicPr>
            <p:cNvPr id="12" name="Picture 11">
              <a:extLst>
                <a:ext uri="{FF2B5EF4-FFF2-40B4-BE49-F238E27FC236}">
                  <a16:creationId xmlns:a16="http://schemas.microsoft.com/office/drawing/2014/main" id="{0B7D6ABB-54AC-BD49-B7D4-218D729FCC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69" y="2054063"/>
              <a:ext cx="1463675" cy="1005075"/>
            </a:xfrm>
            <a:prstGeom prst="rect">
              <a:avLst/>
            </a:prstGeom>
          </p:spPr>
        </p:pic>
        <p:pic>
          <p:nvPicPr>
            <p:cNvPr id="13" name="Picture 12">
              <a:extLst>
                <a:ext uri="{FF2B5EF4-FFF2-40B4-BE49-F238E27FC236}">
                  <a16:creationId xmlns:a16="http://schemas.microsoft.com/office/drawing/2014/main" id="{C727AE2C-A386-1C4C-9106-C8AB3C437A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669" y="5240695"/>
              <a:ext cx="1463676" cy="1097758"/>
            </a:xfrm>
            <a:prstGeom prst="rect">
              <a:avLst/>
            </a:prstGeom>
          </p:spPr>
        </p:pic>
        <p:pic>
          <p:nvPicPr>
            <p:cNvPr id="14" name="Picture 13" descr="t4 SitePicture.JPG">
              <a:extLst>
                <a:ext uri="{FF2B5EF4-FFF2-40B4-BE49-F238E27FC236}">
                  <a16:creationId xmlns:a16="http://schemas.microsoft.com/office/drawing/2014/main" id="{29B9CA18-4DE2-9A46-82EE-164F759177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668" y="4149916"/>
              <a:ext cx="1463676" cy="1097757"/>
            </a:xfrm>
            <a:prstGeom prst="rect">
              <a:avLst/>
            </a:prstGeom>
          </p:spPr>
        </p:pic>
      </p:grpSp>
      <p:grpSp>
        <p:nvGrpSpPr>
          <p:cNvPr id="3" name="Group 2">
            <a:extLst>
              <a:ext uri="{FF2B5EF4-FFF2-40B4-BE49-F238E27FC236}">
                <a16:creationId xmlns:a16="http://schemas.microsoft.com/office/drawing/2014/main" id="{21314415-8762-E349-87E5-C1D9E8274ED9}"/>
              </a:ext>
            </a:extLst>
          </p:cNvPr>
          <p:cNvGrpSpPr/>
          <p:nvPr/>
        </p:nvGrpSpPr>
        <p:grpSpPr>
          <a:xfrm>
            <a:off x="10396558" y="1134849"/>
            <a:ext cx="1572768" cy="5136740"/>
            <a:chOff x="10396558" y="1134849"/>
            <a:chExt cx="1572768" cy="5136740"/>
          </a:xfrm>
        </p:grpSpPr>
        <p:pic>
          <p:nvPicPr>
            <p:cNvPr id="16" name="Picture 15">
              <a:extLst>
                <a:ext uri="{FF2B5EF4-FFF2-40B4-BE49-F238E27FC236}">
                  <a16:creationId xmlns:a16="http://schemas.microsoft.com/office/drawing/2014/main" id="{49B02A2E-B206-7841-BD1D-15716209BAE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396558" y="2312321"/>
              <a:ext cx="1572768" cy="2096176"/>
            </a:xfrm>
            <a:prstGeom prst="rect">
              <a:avLst/>
            </a:prstGeom>
          </p:spPr>
        </p:pic>
        <p:pic>
          <p:nvPicPr>
            <p:cNvPr id="17" name="Picture 16">
              <a:extLst>
                <a:ext uri="{FF2B5EF4-FFF2-40B4-BE49-F238E27FC236}">
                  <a16:creationId xmlns:a16="http://schemas.microsoft.com/office/drawing/2014/main" id="{46AC5B74-CD99-B741-AEE0-AD83A69CB30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399362" y="1134849"/>
              <a:ext cx="1569964" cy="1177473"/>
            </a:xfrm>
            <a:prstGeom prst="rect">
              <a:avLst/>
            </a:prstGeom>
          </p:spPr>
        </p:pic>
        <p:pic>
          <p:nvPicPr>
            <p:cNvPr id="20" name="Picture 19">
              <a:extLst>
                <a:ext uri="{FF2B5EF4-FFF2-40B4-BE49-F238E27FC236}">
                  <a16:creationId xmlns:a16="http://schemas.microsoft.com/office/drawing/2014/main" id="{4C57BCCD-6AFF-F14D-87C8-97B628526B4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0396558" y="4388602"/>
              <a:ext cx="1572768" cy="188298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709496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Geodetic Measurement System</a:t>
            </a:r>
          </a:p>
        </p:txBody>
      </p:sp>
      <p:pic>
        <p:nvPicPr>
          <p:cNvPr id="16" name="Content Placeholder 15">
            <a:extLst>
              <a:ext uri="{FF2B5EF4-FFF2-40B4-BE49-F238E27FC236}">
                <a16:creationId xmlns:a16="http://schemas.microsoft.com/office/drawing/2014/main" id="{981FC494-BF4E-CE8D-F9CE-40A43E8B6364}"/>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054952" y="982663"/>
            <a:ext cx="8172584" cy="5502275"/>
          </a:xfrm>
        </p:spPr>
      </p:pic>
    </p:spTree>
    <p:extLst>
      <p:ext uri="{BB962C8B-B14F-4D97-AF65-F5344CB8AC3E}">
        <p14:creationId xmlns:p14="http://schemas.microsoft.com/office/powerpoint/2010/main" val="3363361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411477" y="4451967"/>
            <a:ext cx="1290079" cy="2057400"/>
          </a:xfrm>
          <a:prstGeom prst="rect">
            <a:avLst/>
          </a:prstGeom>
          <a:ln>
            <a:noFill/>
          </a:ln>
          <a:effectLst>
            <a:outerShdw blurRad="292100" dist="139700" dir="2700000" algn="tl" rotWithShape="0">
              <a:srgbClr val="333333">
                <a:alpha val="65000"/>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2050" name="Rectangle 2"/>
          <p:cNvSpPr>
            <a:spLocks noGrp="1" noChangeArrowheads="1"/>
          </p:cNvSpPr>
          <p:nvPr>
            <p:ph type="title"/>
          </p:nvPr>
        </p:nvSpPr>
        <p:spPr/>
        <p:txBody>
          <a:bodyPr/>
          <a:lstStyle/>
          <a:p>
            <a:r>
              <a:rPr lang="en-US" dirty="0"/>
              <a:t>Very Long Baseline Interferometry (VLBI)</a:t>
            </a:r>
          </a:p>
        </p:txBody>
      </p:sp>
      <p:sp>
        <p:nvSpPr>
          <p:cNvPr id="2051" name="Rectangle 3"/>
          <p:cNvSpPr>
            <a:spLocks noGrp="1" noChangeArrowheads="1"/>
          </p:cNvSpPr>
          <p:nvPr>
            <p:ph idx="1"/>
          </p:nvPr>
        </p:nvSpPr>
        <p:spPr>
          <a:xfrm>
            <a:off x="304800" y="4215467"/>
            <a:ext cx="6663159" cy="2269999"/>
          </a:xfrm>
        </p:spPr>
        <p:txBody>
          <a:bodyPr>
            <a:normAutofit fontScale="70000" lnSpcReduction="20000"/>
          </a:bodyPr>
          <a:lstStyle/>
          <a:p>
            <a:r>
              <a:rPr lang="en-US" dirty="0">
                <a:solidFill>
                  <a:schemeClr val="accent2">
                    <a:lumMod val="75000"/>
                  </a:schemeClr>
                </a:solidFill>
              </a:rPr>
              <a:t>Daily VLBI measurements are vital for determining and predicting the time-varying alignment of the Terrestrial Reference Frame with respect to the celestial reference frame (Earth Orientation Parameters). </a:t>
            </a:r>
          </a:p>
          <a:p>
            <a:r>
              <a:rPr lang="en-US" dirty="0"/>
              <a:t>51 IVS stations;  NASA operates 2 legacy and 3 next generation VLBI stations and provides support/equipment for 3 partner stations.</a:t>
            </a:r>
          </a:p>
        </p:txBody>
      </p:sp>
      <p:pic>
        <p:nvPicPr>
          <p:cNvPr id="2" name="Picture 1"/>
          <p:cNvPicPr>
            <a:picLocks noChangeAspect="1"/>
          </p:cNvPicPr>
          <p:nvPr/>
        </p:nvPicPr>
        <p:blipFill>
          <a:blip r:embed="rId3"/>
          <a:stretch>
            <a:fillRect/>
          </a:stretch>
        </p:blipFill>
        <p:spPr>
          <a:xfrm>
            <a:off x="10269846" y="2548192"/>
            <a:ext cx="1573341" cy="1821485"/>
          </a:xfrm>
          <a:prstGeom prst="rect">
            <a:avLst/>
          </a:prstGeom>
          <a:ln>
            <a:noFill/>
          </a:ln>
          <a:effectLst>
            <a:outerShdw blurRad="292100" dist="139700" dir="2700000" algn="tl" rotWithShape="0">
              <a:srgbClr val="333333">
                <a:alpha val="65000"/>
              </a:srgbClr>
            </a:outerShdw>
          </a:effectLst>
        </p:spPr>
      </p:pic>
      <p:pic>
        <p:nvPicPr>
          <p:cNvPr id="3" name="Picture 2" descr="12-m-2_noGuy.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070996" y="987621"/>
            <a:ext cx="1971041" cy="1478281"/>
          </a:xfrm>
          <a:prstGeom prst="rect">
            <a:avLst/>
          </a:prstGeom>
          <a:ln>
            <a:noFill/>
          </a:ln>
          <a:effectLst>
            <a:outerShdw blurRad="292100" dist="139700" dir="2700000" algn="tl" rotWithShape="0">
              <a:srgbClr val="333333">
                <a:alpha val="65000"/>
              </a:srgbClr>
            </a:outerShdw>
          </a:effectLst>
        </p:spPr>
      </p:pic>
      <p:sp>
        <p:nvSpPr>
          <p:cNvPr id="9" name="Rectangle 3"/>
          <p:cNvSpPr txBox="1">
            <a:spLocks noChangeArrowheads="1"/>
          </p:cNvSpPr>
          <p:nvPr/>
        </p:nvSpPr>
        <p:spPr>
          <a:xfrm>
            <a:off x="1759533" y="4282722"/>
            <a:ext cx="6917077" cy="226958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rgbClr val="470F14"/>
              </a:buClr>
              <a:buSzPct val="70000"/>
              <a:buFont typeface="Wingdings" charset="2"/>
              <a:buChar char="u"/>
              <a:defRPr sz="2800" kern="1200">
                <a:solidFill>
                  <a:schemeClr val="tx1"/>
                </a:solidFill>
                <a:latin typeface="+mn-lt"/>
                <a:ea typeface="+mn-ea"/>
                <a:cs typeface="+mn-cs"/>
              </a:defRPr>
            </a:lvl1pPr>
            <a:lvl2pPr marL="742950" indent="-285750" algn="l" defTabSz="457200" rtl="0" eaLnBrk="1" latinLnBrk="0" hangingPunct="1">
              <a:spcBef>
                <a:spcPct val="20000"/>
              </a:spcBef>
              <a:buClr>
                <a:schemeClr val="tx2">
                  <a:lumMod val="40000"/>
                  <a:lumOff val="60000"/>
                </a:schemeClr>
              </a:buClr>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Clr>
                <a:srgbClr val="470F14"/>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Clr>
                <a:schemeClr val="tx2">
                  <a:lumMod val="40000"/>
                  <a:lumOff val="60000"/>
                </a:schemeClr>
              </a:buClr>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470F14"/>
              </a:buClr>
              <a:buSzPct val="70000"/>
              <a:buFont typeface="Wingdings" charset="2"/>
              <a:buChar char="u"/>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1800" dirty="0"/>
          </a:p>
        </p:txBody>
      </p:sp>
      <p:pic>
        <p:nvPicPr>
          <p:cNvPr id="11" name="Picture 10">
            <a:extLst>
              <a:ext uri="{FF2B5EF4-FFF2-40B4-BE49-F238E27FC236}">
                <a16:creationId xmlns:a16="http://schemas.microsoft.com/office/drawing/2014/main" id="{26FFF068-0786-2749-96A7-A1220EF4362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167040" y="2548192"/>
            <a:ext cx="2743200" cy="1821485"/>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C1CE3E3D-A8EF-6B4D-99DC-DBE274FE372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67040" y="987622"/>
            <a:ext cx="2743200" cy="1478281"/>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21EE53CF-CC97-A24C-A633-9D85C282A47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167040" y="4451967"/>
            <a:ext cx="2743200" cy="205740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EB81B49B-3383-3B3F-CF87-3FFC20574040}"/>
              </a:ext>
            </a:extLst>
          </p:cNvPr>
          <p:cNvPicPr>
            <a:picLocks noChangeAspect="1"/>
          </p:cNvPicPr>
          <p:nvPr/>
        </p:nvPicPr>
        <p:blipFill>
          <a:blip r:embed="rId8"/>
          <a:stretch>
            <a:fillRect/>
          </a:stretch>
        </p:blipFill>
        <p:spPr>
          <a:xfrm>
            <a:off x="1705479" y="1002066"/>
            <a:ext cx="4064000" cy="3086100"/>
          </a:xfrm>
          <a:prstGeom prst="rect">
            <a:avLst/>
          </a:prstGeom>
        </p:spPr>
      </p:pic>
    </p:spTree>
    <p:extLst>
      <p:ext uri="{BB962C8B-B14F-4D97-AF65-F5344CB8AC3E}">
        <p14:creationId xmlns:p14="http://schemas.microsoft.com/office/powerpoint/2010/main" val="3985346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C59F-4E95-D84C-B519-6C2723F60E2F}"/>
              </a:ext>
            </a:extLst>
          </p:cNvPr>
          <p:cNvSpPr>
            <a:spLocks noGrp="1"/>
          </p:cNvSpPr>
          <p:nvPr>
            <p:ph type="title"/>
          </p:nvPr>
        </p:nvSpPr>
        <p:spPr/>
        <p:txBody>
          <a:bodyPr>
            <a:normAutofit/>
          </a:bodyPr>
          <a:lstStyle/>
          <a:p>
            <a:r>
              <a:rPr lang="en-US" dirty="0"/>
              <a:t>VLBI Global Observing System (VGOS)</a:t>
            </a:r>
          </a:p>
        </p:txBody>
      </p:sp>
      <p:sp>
        <p:nvSpPr>
          <p:cNvPr id="3" name="Content Placeholder 2">
            <a:extLst>
              <a:ext uri="{FF2B5EF4-FFF2-40B4-BE49-F238E27FC236}">
                <a16:creationId xmlns:a16="http://schemas.microsoft.com/office/drawing/2014/main" id="{A1EDCAF0-14D8-0B4C-A72B-C0A9C0B2540D}"/>
              </a:ext>
            </a:extLst>
          </p:cNvPr>
          <p:cNvSpPr>
            <a:spLocks noGrp="1"/>
          </p:cNvSpPr>
          <p:nvPr>
            <p:ph sz="half" idx="1"/>
          </p:nvPr>
        </p:nvSpPr>
        <p:spPr>
          <a:xfrm>
            <a:off x="354076" y="3785191"/>
            <a:ext cx="5640324" cy="2662743"/>
          </a:xfrm>
        </p:spPr>
        <p:txBody>
          <a:bodyPr>
            <a:normAutofit fontScale="77500" lnSpcReduction="20000"/>
          </a:bodyPr>
          <a:lstStyle/>
          <a:p>
            <a:r>
              <a:rPr lang="en-US" dirty="0"/>
              <a:t>Less costly systems with as good or better performance than legacy VLBI.</a:t>
            </a:r>
          </a:p>
          <a:p>
            <a:r>
              <a:rPr lang="en-US" dirty="0"/>
              <a:t>1 mm measurement accuracy on global baselines</a:t>
            </a:r>
          </a:p>
          <a:p>
            <a:r>
              <a:rPr lang="en-US" dirty="0"/>
              <a:t>Small (12m), fast, rigid, efficient antennas</a:t>
            </a:r>
          </a:p>
          <a:p>
            <a:r>
              <a:rPr lang="en-US" dirty="0"/>
              <a:t>Broadband (2-14 GHz) with 4 tunable 512 or 1024 MHz bands, </a:t>
            </a:r>
          </a:p>
          <a:p>
            <a:r>
              <a:rPr lang="en-US" dirty="0"/>
              <a:t>Fast data recording rates (16 Gbps).</a:t>
            </a:r>
          </a:p>
        </p:txBody>
      </p:sp>
      <p:sp>
        <p:nvSpPr>
          <p:cNvPr id="4" name="Content Placeholder 3">
            <a:extLst>
              <a:ext uri="{FF2B5EF4-FFF2-40B4-BE49-F238E27FC236}">
                <a16:creationId xmlns:a16="http://schemas.microsoft.com/office/drawing/2014/main" id="{EE1D2CD7-DEC1-CD46-BE69-BE7518932A4F}"/>
              </a:ext>
            </a:extLst>
          </p:cNvPr>
          <p:cNvSpPr>
            <a:spLocks noGrp="1"/>
          </p:cNvSpPr>
          <p:nvPr>
            <p:ph sz="half" idx="2"/>
          </p:nvPr>
        </p:nvSpPr>
        <p:spPr>
          <a:xfrm>
            <a:off x="6197599" y="3785191"/>
            <a:ext cx="5767573" cy="2662743"/>
          </a:xfrm>
        </p:spPr>
        <p:txBody>
          <a:bodyPr>
            <a:normAutofit fontScale="77500" lnSpcReduction="20000"/>
          </a:bodyPr>
          <a:lstStyle/>
          <a:p>
            <a:r>
              <a:rPr lang="en-US" dirty="0"/>
              <a:t>NASA completed deployment of 3 domestic stations, developed the correlation and analysis capabilities, and is helping international partners establish new stations.</a:t>
            </a:r>
          </a:p>
          <a:p>
            <a:r>
              <a:rPr lang="en-US" dirty="0"/>
              <a:t>Better geographical distribution and additional stations will provide better EOP measurements and enhanced redundancy and robustness.</a:t>
            </a:r>
          </a:p>
        </p:txBody>
      </p:sp>
      <p:pic>
        <p:nvPicPr>
          <p:cNvPr id="8" name="Picture 7">
            <a:extLst>
              <a:ext uri="{FF2B5EF4-FFF2-40B4-BE49-F238E27FC236}">
                <a16:creationId xmlns:a16="http://schemas.microsoft.com/office/drawing/2014/main" id="{633F2DEB-FC80-B24D-9457-9E7F2103CA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793197" y="1110274"/>
            <a:ext cx="3171976" cy="2217924"/>
          </a:xfrm>
          <a:prstGeom prst="rect">
            <a:avLst/>
          </a:prstGeom>
        </p:spPr>
      </p:pic>
      <p:pic>
        <p:nvPicPr>
          <p:cNvPr id="6" name="Content Placeholder 4">
            <a:extLst>
              <a:ext uri="{FF2B5EF4-FFF2-40B4-BE49-F238E27FC236}">
                <a16:creationId xmlns:a16="http://schemas.microsoft.com/office/drawing/2014/main" id="{99C1AF4E-24B3-7F49-AC84-DEBAEB8C72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54076" y="1110274"/>
            <a:ext cx="2956194" cy="2217146"/>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57B283C0-6B46-C94A-B0B0-0732DF5A5098}"/>
              </a:ext>
            </a:extLst>
          </p:cNvPr>
          <p:cNvSpPr/>
          <p:nvPr/>
        </p:nvSpPr>
        <p:spPr>
          <a:xfrm>
            <a:off x="1172262" y="3330526"/>
            <a:ext cx="888577" cy="400110"/>
          </a:xfrm>
          <a:prstGeom prst="rect">
            <a:avLst/>
          </a:prstGeom>
        </p:spPr>
        <p:txBody>
          <a:bodyPr wrap="none">
            <a:spAutoFit/>
          </a:bodyPr>
          <a:lstStyle/>
          <a:p>
            <a:pPr algn="ctr"/>
            <a:r>
              <a:rPr lang="en-US" sz="2000" dirty="0"/>
              <a:t>Hawaii</a:t>
            </a:r>
          </a:p>
        </p:txBody>
      </p:sp>
      <p:sp>
        <p:nvSpPr>
          <p:cNvPr id="11" name="Rectangle 10">
            <a:extLst>
              <a:ext uri="{FF2B5EF4-FFF2-40B4-BE49-F238E27FC236}">
                <a16:creationId xmlns:a16="http://schemas.microsoft.com/office/drawing/2014/main" id="{241AEF50-675E-4944-9CCB-76A5E58D808B}"/>
              </a:ext>
            </a:extLst>
          </p:cNvPr>
          <p:cNvSpPr/>
          <p:nvPr/>
        </p:nvSpPr>
        <p:spPr>
          <a:xfrm>
            <a:off x="10126494" y="3327420"/>
            <a:ext cx="741678" cy="400110"/>
          </a:xfrm>
          <a:prstGeom prst="rect">
            <a:avLst/>
          </a:prstGeom>
        </p:spPr>
        <p:txBody>
          <a:bodyPr wrap="none">
            <a:spAutoFit/>
          </a:bodyPr>
          <a:lstStyle/>
          <a:p>
            <a:pPr algn="ctr"/>
            <a:r>
              <a:rPr lang="en-US" sz="2000" dirty="0"/>
              <a:t>Texas</a:t>
            </a:r>
          </a:p>
        </p:txBody>
      </p:sp>
      <p:pic>
        <p:nvPicPr>
          <p:cNvPr id="13" name="Picture 12">
            <a:extLst>
              <a:ext uri="{FF2B5EF4-FFF2-40B4-BE49-F238E27FC236}">
                <a16:creationId xmlns:a16="http://schemas.microsoft.com/office/drawing/2014/main" id="{C94006C7-6F80-D24E-BECA-1EFC8BA5E45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57286" y="1110274"/>
            <a:ext cx="3335235" cy="2217146"/>
          </a:xfrm>
          <a:prstGeom prst="rect">
            <a:avLst/>
          </a:prstGeom>
        </p:spPr>
      </p:pic>
      <p:sp>
        <p:nvSpPr>
          <p:cNvPr id="14" name="Rectangle 13">
            <a:extLst>
              <a:ext uri="{FF2B5EF4-FFF2-40B4-BE49-F238E27FC236}">
                <a16:creationId xmlns:a16="http://schemas.microsoft.com/office/drawing/2014/main" id="{97954713-124C-4F41-8734-5C794B3C6F56}"/>
              </a:ext>
            </a:extLst>
          </p:cNvPr>
          <p:cNvSpPr/>
          <p:nvPr/>
        </p:nvSpPr>
        <p:spPr>
          <a:xfrm>
            <a:off x="5531792" y="3327420"/>
            <a:ext cx="1186222" cy="400110"/>
          </a:xfrm>
          <a:prstGeom prst="rect">
            <a:avLst/>
          </a:prstGeom>
        </p:spPr>
        <p:txBody>
          <a:bodyPr wrap="none">
            <a:spAutoFit/>
          </a:bodyPr>
          <a:lstStyle/>
          <a:p>
            <a:pPr algn="ctr"/>
            <a:r>
              <a:rPr lang="en-US" sz="2000" dirty="0"/>
              <a:t>Maryland</a:t>
            </a:r>
          </a:p>
        </p:txBody>
      </p:sp>
    </p:spTree>
    <p:extLst>
      <p:ext uri="{BB962C8B-B14F-4D97-AF65-F5344CB8AC3E}">
        <p14:creationId xmlns:p14="http://schemas.microsoft.com/office/powerpoint/2010/main" val="1195560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FC59F-4E95-D84C-B519-6C2723F60E2F}"/>
              </a:ext>
            </a:extLst>
          </p:cNvPr>
          <p:cNvSpPr>
            <a:spLocks noGrp="1"/>
          </p:cNvSpPr>
          <p:nvPr>
            <p:ph type="title"/>
          </p:nvPr>
        </p:nvSpPr>
        <p:spPr/>
        <p:txBody>
          <a:bodyPr/>
          <a:lstStyle/>
          <a:p>
            <a:r>
              <a:rPr lang="en-US" dirty="0"/>
              <a:t>Expanded VGOS UT1 Intensives Program</a:t>
            </a:r>
          </a:p>
        </p:txBody>
      </p:sp>
      <p:sp>
        <p:nvSpPr>
          <p:cNvPr id="3" name="Content Placeholder 2">
            <a:extLst>
              <a:ext uri="{FF2B5EF4-FFF2-40B4-BE49-F238E27FC236}">
                <a16:creationId xmlns:a16="http://schemas.microsoft.com/office/drawing/2014/main" id="{A103D11F-798D-1C4C-B2E7-8AC08A53E849}"/>
              </a:ext>
            </a:extLst>
          </p:cNvPr>
          <p:cNvSpPr>
            <a:spLocks noGrp="1"/>
          </p:cNvSpPr>
          <p:nvPr>
            <p:ph idx="1"/>
          </p:nvPr>
        </p:nvSpPr>
        <p:spPr>
          <a:xfrm>
            <a:off x="304799" y="982133"/>
            <a:ext cx="4939773" cy="5503333"/>
          </a:xfrm>
        </p:spPr>
        <p:txBody>
          <a:bodyPr>
            <a:normAutofit fontScale="77500" lnSpcReduction="20000"/>
          </a:bodyPr>
          <a:lstStyle/>
          <a:p>
            <a:r>
              <a:rPr lang="en-US" dirty="0"/>
              <a:t>UT1 (Universal Time) estimates describe the irregularities of the earth's rotation about the spin axis, which are critically required for positioning and navigation.</a:t>
            </a:r>
          </a:p>
          <a:p>
            <a:r>
              <a:rPr lang="en-US" b="1" dirty="0"/>
              <a:t>Increased</a:t>
            </a:r>
            <a:r>
              <a:rPr lang="en-US" dirty="0"/>
              <a:t> number of VGOS UT1 1-hour “Intensive” sessions  between Hawaii-Wettzell (Germany) to 5 times/week</a:t>
            </a:r>
          </a:p>
          <a:p>
            <a:r>
              <a:rPr lang="en-US" b="1" dirty="0"/>
              <a:t>Initiated</a:t>
            </a:r>
            <a:r>
              <a:rPr lang="en-US" dirty="0"/>
              <a:t> Texas-Wettzell Intensive sessions, currently 1x/week.</a:t>
            </a:r>
          </a:p>
          <a:p>
            <a:r>
              <a:rPr lang="en-US" dirty="0"/>
              <a:t>Testing improved schedules that have more observations/hour that reduces the measurement errors. </a:t>
            </a:r>
          </a:p>
          <a:p>
            <a:r>
              <a:rPr lang="en-US" dirty="0"/>
              <a:t>VGOS Intensives show a slight performance improvement over legacy measurements with potential for further improvements.</a:t>
            </a:r>
          </a:p>
        </p:txBody>
      </p:sp>
      <p:pic>
        <p:nvPicPr>
          <p:cNvPr id="8" name="Picture 7">
            <a:extLst>
              <a:ext uri="{FF2B5EF4-FFF2-40B4-BE49-F238E27FC236}">
                <a16:creationId xmlns:a16="http://schemas.microsoft.com/office/drawing/2014/main" id="{633F2DEB-FC80-B24D-9457-9E7F2103CA4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47385" y="1079925"/>
            <a:ext cx="1896214" cy="1325880"/>
          </a:xfrm>
          <a:prstGeom prst="rect">
            <a:avLst/>
          </a:prstGeom>
        </p:spPr>
      </p:pic>
      <p:pic>
        <p:nvPicPr>
          <p:cNvPr id="6" name="Content Placeholder 4">
            <a:extLst>
              <a:ext uri="{FF2B5EF4-FFF2-40B4-BE49-F238E27FC236}">
                <a16:creationId xmlns:a16="http://schemas.microsoft.com/office/drawing/2014/main" id="{99C1AF4E-24B3-7F49-AC84-DEBAEB8C725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504448" y="1126073"/>
            <a:ext cx="1726700" cy="1295025"/>
          </a:xfrm>
          <a:prstGeom prst="rect">
            <a:avLst/>
          </a:prstGeom>
          <a:ln>
            <a:noFill/>
          </a:ln>
          <a:effectLst>
            <a:outerShdw blurRad="292100" dist="139700" dir="2700000" algn="tl" rotWithShape="0">
              <a:srgbClr val="333333">
                <a:alpha val="65000"/>
              </a:srgbClr>
            </a:outerShdw>
          </a:effectLst>
        </p:spPr>
      </p:pic>
      <p:sp>
        <p:nvSpPr>
          <p:cNvPr id="10" name="Rectangle 9">
            <a:extLst>
              <a:ext uri="{FF2B5EF4-FFF2-40B4-BE49-F238E27FC236}">
                <a16:creationId xmlns:a16="http://schemas.microsoft.com/office/drawing/2014/main" id="{57B283C0-6B46-C94A-B0B0-0732DF5A5098}"/>
              </a:ext>
            </a:extLst>
          </p:cNvPr>
          <p:cNvSpPr/>
          <p:nvPr/>
        </p:nvSpPr>
        <p:spPr>
          <a:xfrm>
            <a:off x="5798977" y="2554877"/>
            <a:ext cx="888577" cy="400110"/>
          </a:xfrm>
          <a:prstGeom prst="rect">
            <a:avLst/>
          </a:prstGeom>
        </p:spPr>
        <p:txBody>
          <a:bodyPr wrap="none">
            <a:spAutoFit/>
          </a:bodyPr>
          <a:lstStyle/>
          <a:p>
            <a:pPr algn="ctr"/>
            <a:r>
              <a:rPr lang="en-US" sz="2000" dirty="0"/>
              <a:t>Hawaii</a:t>
            </a:r>
          </a:p>
        </p:txBody>
      </p:sp>
      <p:sp>
        <p:nvSpPr>
          <p:cNvPr id="11" name="Rectangle 10">
            <a:extLst>
              <a:ext uri="{FF2B5EF4-FFF2-40B4-BE49-F238E27FC236}">
                <a16:creationId xmlns:a16="http://schemas.microsoft.com/office/drawing/2014/main" id="{241AEF50-675E-4944-9CCB-76A5E58D808B}"/>
              </a:ext>
            </a:extLst>
          </p:cNvPr>
          <p:cNvSpPr/>
          <p:nvPr/>
        </p:nvSpPr>
        <p:spPr>
          <a:xfrm>
            <a:off x="10424653" y="2554877"/>
            <a:ext cx="741678" cy="400110"/>
          </a:xfrm>
          <a:prstGeom prst="rect">
            <a:avLst/>
          </a:prstGeom>
        </p:spPr>
        <p:txBody>
          <a:bodyPr wrap="none">
            <a:spAutoFit/>
          </a:bodyPr>
          <a:lstStyle/>
          <a:p>
            <a:pPr algn="ctr"/>
            <a:r>
              <a:rPr lang="en-US" sz="2000" dirty="0"/>
              <a:t>Texas</a:t>
            </a:r>
          </a:p>
        </p:txBody>
      </p:sp>
      <p:pic>
        <p:nvPicPr>
          <p:cNvPr id="13" name="Picture 12">
            <a:extLst>
              <a:ext uri="{FF2B5EF4-FFF2-40B4-BE49-F238E27FC236}">
                <a16:creationId xmlns:a16="http://schemas.microsoft.com/office/drawing/2014/main" id="{C94006C7-6F80-D24E-BECA-1EFC8BA5E45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73999" y="1079925"/>
            <a:ext cx="1994510" cy="1325880"/>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97954713-124C-4F41-8734-5C794B3C6F56}"/>
              </a:ext>
            </a:extLst>
          </p:cNvPr>
          <p:cNvSpPr/>
          <p:nvPr/>
        </p:nvSpPr>
        <p:spPr>
          <a:xfrm>
            <a:off x="8114750" y="2554877"/>
            <a:ext cx="1094852" cy="400110"/>
          </a:xfrm>
          <a:prstGeom prst="rect">
            <a:avLst/>
          </a:prstGeom>
        </p:spPr>
        <p:txBody>
          <a:bodyPr wrap="none">
            <a:spAutoFit/>
          </a:bodyPr>
          <a:lstStyle/>
          <a:p>
            <a:pPr algn="ctr"/>
            <a:r>
              <a:rPr lang="en-US" sz="2000" dirty="0"/>
              <a:t>Goddard</a:t>
            </a:r>
          </a:p>
        </p:txBody>
      </p:sp>
      <p:pic>
        <p:nvPicPr>
          <p:cNvPr id="12" name="Picture 11">
            <a:extLst>
              <a:ext uri="{FF2B5EF4-FFF2-40B4-BE49-F238E27FC236}">
                <a16:creationId xmlns:a16="http://schemas.microsoft.com/office/drawing/2014/main" id="{82E372D8-48E2-444A-9773-4329520B152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82057" y="3396656"/>
            <a:ext cx="2080494" cy="2080494"/>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16" name="Content Placeholder 4">
            <a:extLst>
              <a:ext uri="{FF2B5EF4-FFF2-40B4-BE49-F238E27FC236}">
                <a16:creationId xmlns:a16="http://schemas.microsoft.com/office/drawing/2014/main" id="{09881A26-15B9-A246-AC19-1F6B7ED8ED6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5546283" y="1079925"/>
            <a:ext cx="1767840" cy="1325880"/>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mc:Choice xmlns:a14="http://schemas.microsoft.com/office/drawing/2010/main" Requires="a14">
          <p:graphicFrame>
            <p:nvGraphicFramePr>
              <p:cNvPr id="18" name="Table 18">
                <a:extLst>
                  <a:ext uri="{FF2B5EF4-FFF2-40B4-BE49-F238E27FC236}">
                    <a16:creationId xmlns:a16="http://schemas.microsoft.com/office/drawing/2014/main" id="{00D85374-60CE-BF41-914C-79BC397BC3CC}"/>
                  </a:ext>
                </a:extLst>
              </p:cNvPr>
              <p:cNvGraphicFramePr>
                <a:graphicFrameLocks noGrp="1"/>
              </p:cNvGraphicFramePr>
              <p:nvPr/>
            </p:nvGraphicFramePr>
            <p:xfrm>
              <a:off x="7586355" y="2916196"/>
              <a:ext cx="4300844" cy="3510280"/>
            </p:xfrm>
            <a:graphic>
              <a:graphicData uri="http://schemas.openxmlformats.org/drawingml/2006/table">
                <a:tbl>
                  <a:tblPr firstRow="1" bandRow="1">
                    <a:tableStyleId>{5C22544A-7EE6-4342-B048-85BDC9FD1C3A}</a:tableStyleId>
                  </a:tblPr>
                  <a:tblGrid>
                    <a:gridCol w="1642389">
                      <a:extLst>
                        <a:ext uri="{9D8B030D-6E8A-4147-A177-3AD203B41FA5}">
                          <a16:colId xmlns:a16="http://schemas.microsoft.com/office/drawing/2014/main" val="1486781177"/>
                        </a:ext>
                      </a:extLst>
                    </a:gridCol>
                    <a:gridCol w="1132367">
                      <a:extLst>
                        <a:ext uri="{9D8B030D-6E8A-4147-A177-3AD203B41FA5}">
                          <a16:colId xmlns:a16="http://schemas.microsoft.com/office/drawing/2014/main" val="2004271599"/>
                        </a:ext>
                      </a:extLst>
                    </a:gridCol>
                    <a:gridCol w="1526088">
                      <a:extLst>
                        <a:ext uri="{9D8B030D-6E8A-4147-A177-3AD203B41FA5}">
                          <a16:colId xmlns:a16="http://schemas.microsoft.com/office/drawing/2014/main" val="2049697734"/>
                        </a:ext>
                      </a:extLst>
                    </a:gridCol>
                  </a:tblGrid>
                  <a:tr h="415077">
                    <a:tc gridSpan="3">
                      <a:txBody>
                        <a:bodyPr/>
                        <a:lstStyle/>
                        <a:p>
                          <a:pPr algn="ctr"/>
                          <a:r>
                            <a:rPr lang="en-US" sz="1600" b="1" dirty="0">
                              <a:ln>
                                <a:noFill/>
                              </a:ln>
                              <a:solidFill>
                                <a:schemeClr val="bg1"/>
                              </a:solidFill>
                            </a:rPr>
                            <a:t>UT1 Difference </a:t>
                          </a:r>
                          <a:r>
                            <a:rPr lang="en-US" sz="1600" b="1" dirty="0" err="1">
                              <a:ln>
                                <a:noFill/>
                              </a:ln>
                              <a:solidFill>
                                <a:schemeClr val="bg1"/>
                              </a:solidFill>
                            </a:rPr>
                            <a:t>w.r.t</a:t>
                          </a:r>
                          <a:r>
                            <a:rPr lang="en-US" sz="1600" b="1" dirty="0">
                              <a:ln>
                                <a:noFill/>
                              </a:ln>
                              <a:solidFill>
                                <a:schemeClr val="bg1"/>
                              </a:solidFill>
                            </a:rPr>
                            <a:t> solutions</a:t>
                          </a:r>
                        </a:p>
                        <a:p>
                          <a:pPr algn="ctr"/>
                          <a:r>
                            <a:rPr lang="en-US" sz="1600" b="1" dirty="0">
                              <a:ln>
                                <a:noFill/>
                              </a:ln>
                              <a:solidFill>
                                <a:schemeClr val="bg1"/>
                              </a:solidFill>
                            </a:rPr>
                            <a:t> from R1 &amp; R4 (24-hr legacy) sessions</a:t>
                          </a:r>
                          <a:endParaRPr lang="en-US" sz="1600" dirty="0">
                            <a:ln>
                              <a:noFill/>
                            </a:ln>
                            <a:solidFill>
                              <a:schemeClr val="bg1"/>
                            </a:solidFill>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554253866"/>
                      </a:ext>
                    </a:extLst>
                  </a:tr>
                  <a:tr h="370840">
                    <a:tc>
                      <a:txBody>
                        <a:bodyPr/>
                        <a:lstStyle/>
                        <a:p>
                          <a:r>
                            <a:rPr lang="en-US" sz="1600" b="1" dirty="0">
                              <a:solidFill>
                                <a:schemeClr val="bg1"/>
                              </a:solidFill>
                            </a:rPr>
                            <a:t>Intensive series</a:t>
                          </a:r>
                        </a:p>
                      </a:txBody>
                      <a:tcPr>
                        <a:solidFill>
                          <a:schemeClr val="accent1"/>
                        </a:solidFill>
                      </a:tcPr>
                    </a:tc>
                    <a:tc>
                      <a:txBody>
                        <a:bodyPr/>
                        <a:lstStyle/>
                        <a:p>
                          <a:pPr algn="ctr"/>
                          <a:r>
                            <a:rPr lang="en-US" sz="1600" b="1" dirty="0">
                              <a:solidFill>
                                <a:schemeClr val="bg1"/>
                              </a:solidFill>
                            </a:rPr>
                            <a:t>No. of sessions</a:t>
                          </a:r>
                        </a:p>
                      </a:txBody>
                      <a:tcPr>
                        <a:solidFill>
                          <a:schemeClr val="accent1"/>
                        </a:solidFill>
                      </a:tcPr>
                    </a:tc>
                    <a:tc>
                      <a:txBody>
                        <a:bodyPr/>
                        <a:lstStyle/>
                        <a:p>
                          <a:pPr algn="ctr"/>
                          <a:r>
                            <a:rPr lang="en-US" sz="1600" b="1" dirty="0">
                              <a:solidFill>
                                <a:schemeClr val="bg1"/>
                              </a:solidFill>
                            </a:rPr>
                            <a:t>Std. dev. (</a:t>
                          </a:r>
                          <a14:m>
                            <m:oMath xmlns:m="http://schemas.openxmlformats.org/officeDocument/2006/math">
                              <m:r>
                                <a:rPr lang="en-US" sz="1600" b="1" i="1" smtClean="0">
                                  <a:solidFill>
                                    <a:schemeClr val="bg1"/>
                                  </a:solidFill>
                                  <a:latin typeface="Cambria Math" panose="02040503050406030204" pitchFamily="18" charset="0"/>
                                  <a:ea typeface="Cambria Math" panose="02040503050406030204" pitchFamily="18" charset="0"/>
                                </a:rPr>
                                <m:t>𝝁</m:t>
                              </m:r>
                            </m:oMath>
                          </a14:m>
                          <a:r>
                            <a:rPr lang="en-US" sz="1600" b="1" dirty="0">
                              <a:solidFill>
                                <a:schemeClr val="bg1"/>
                              </a:solidFill>
                            </a:rPr>
                            <a:t>secs)</a:t>
                          </a:r>
                        </a:p>
                      </a:txBody>
                      <a:tcPr>
                        <a:solidFill>
                          <a:schemeClr val="accent1"/>
                        </a:solidFill>
                      </a:tcPr>
                    </a:tc>
                    <a:extLst>
                      <a:ext uri="{0D108BD9-81ED-4DB2-BD59-A6C34878D82A}">
                        <a16:rowId xmlns:a16="http://schemas.microsoft.com/office/drawing/2014/main" val="3614208887"/>
                      </a:ext>
                    </a:extLst>
                  </a:tr>
                  <a:tr h="370840">
                    <a:tc>
                      <a:txBody>
                        <a:bodyPr/>
                        <a:lstStyle/>
                        <a:p>
                          <a:r>
                            <a:rPr lang="en-US" sz="1600" dirty="0"/>
                            <a:t>Legacy S/X</a:t>
                          </a:r>
                        </a:p>
                      </a:txBody>
                      <a:tcPr>
                        <a:solidFill>
                          <a:schemeClr val="accent6">
                            <a:lumMod val="40000"/>
                            <a:lumOff val="60000"/>
                          </a:schemeClr>
                        </a:solidFill>
                      </a:tcPr>
                    </a:tc>
                    <a:tc>
                      <a:txBody>
                        <a:bodyPr/>
                        <a:lstStyle/>
                        <a:p>
                          <a:pPr algn="ctr"/>
                          <a:r>
                            <a:rPr lang="en-US" sz="1600" dirty="0"/>
                            <a:t>219</a:t>
                          </a:r>
                        </a:p>
                      </a:txBody>
                      <a:tcPr>
                        <a:solidFill>
                          <a:schemeClr val="accent6">
                            <a:lumMod val="40000"/>
                            <a:lumOff val="60000"/>
                          </a:schemeClr>
                        </a:solidFill>
                      </a:tcPr>
                    </a:tc>
                    <a:tc>
                      <a:txBody>
                        <a:bodyPr/>
                        <a:lstStyle/>
                        <a:p>
                          <a:pPr algn="ctr"/>
                          <a:r>
                            <a:rPr lang="en-US" sz="1600" dirty="0"/>
                            <a:t>25.1</a:t>
                          </a:r>
                        </a:p>
                      </a:txBody>
                      <a:tcPr>
                        <a:solidFill>
                          <a:schemeClr val="accent6">
                            <a:lumMod val="40000"/>
                            <a:lumOff val="60000"/>
                          </a:schemeClr>
                        </a:solidFill>
                      </a:tcPr>
                    </a:tc>
                    <a:extLst>
                      <a:ext uri="{0D108BD9-81ED-4DB2-BD59-A6C34878D82A}">
                        <a16:rowId xmlns:a16="http://schemas.microsoft.com/office/drawing/2014/main" val="176192529"/>
                      </a:ext>
                    </a:extLst>
                  </a:tr>
                  <a:tr h="370840">
                    <a:tc>
                      <a:txBody>
                        <a:bodyPr/>
                        <a:lstStyle/>
                        <a:p>
                          <a:r>
                            <a:rPr lang="en-US" sz="1600" b="1" dirty="0"/>
                            <a:t>VGOS: </a:t>
                          </a:r>
                        </a:p>
                        <a:p>
                          <a:r>
                            <a:rPr lang="en-US" sz="1600" dirty="0"/>
                            <a:t>Hawaii-Wettzell</a:t>
                          </a:r>
                        </a:p>
                      </a:txBody>
                      <a:tcPr>
                        <a:solidFill>
                          <a:schemeClr val="accent5">
                            <a:lumMod val="20000"/>
                            <a:lumOff val="80000"/>
                          </a:schemeClr>
                        </a:solidFill>
                      </a:tcPr>
                    </a:tc>
                    <a:tc>
                      <a:txBody>
                        <a:bodyPr/>
                        <a:lstStyle/>
                        <a:p>
                          <a:pPr algn="ctr"/>
                          <a:r>
                            <a:rPr lang="en-US" sz="1600" dirty="0"/>
                            <a:t>126</a:t>
                          </a:r>
                        </a:p>
                      </a:txBody>
                      <a:tcPr>
                        <a:solidFill>
                          <a:schemeClr val="accent5">
                            <a:lumMod val="20000"/>
                            <a:lumOff val="80000"/>
                          </a:schemeClr>
                        </a:solidFill>
                      </a:tcPr>
                    </a:tc>
                    <a:tc>
                      <a:txBody>
                        <a:bodyPr/>
                        <a:lstStyle/>
                        <a:p>
                          <a:pPr algn="ctr"/>
                          <a:r>
                            <a:rPr lang="en-US" sz="1600" dirty="0"/>
                            <a:t>19.3</a:t>
                          </a:r>
                        </a:p>
                      </a:txBody>
                      <a:tcPr>
                        <a:solidFill>
                          <a:schemeClr val="accent5">
                            <a:lumMod val="20000"/>
                            <a:lumOff val="80000"/>
                          </a:schemeClr>
                        </a:solidFill>
                      </a:tcPr>
                    </a:tc>
                    <a:extLst>
                      <a:ext uri="{0D108BD9-81ED-4DB2-BD59-A6C34878D82A}">
                        <a16:rowId xmlns:a16="http://schemas.microsoft.com/office/drawing/2014/main" val="2922743323"/>
                      </a:ext>
                    </a:extLst>
                  </a:tr>
                  <a:tr h="370840">
                    <a:tc>
                      <a:txBody>
                        <a:bodyPr/>
                        <a:lstStyle/>
                        <a:p>
                          <a:r>
                            <a:rPr lang="en-US" sz="1600" b="1" dirty="0"/>
                            <a:t>VGOS:</a:t>
                          </a:r>
                        </a:p>
                        <a:p>
                          <a:r>
                            <a:rPr lang="en-US" sz="1600" dirty="0"/>
                            <a:t>Hawaii-Wettzell</a:t>
                          </a:r>
                        </a:p>
                        <a:p>
                          <a:r>
                            <a:rPr lang="en-US" sz="1600" dirty="0"/>
                            <a:t>(new schedules)</a:t>
                          </a:r>
                        </a:p>
                      </a:txBody>
                      <a:tcPr>
                        <a:solidFill>
                          <a:schemeClr val="accent2">
                            <a:lumMod val="20000"/>
                            <a:lumOff val="80000"/>
                          </a:schemeClr>
                        </a:solidFill>
                      </a:tcPr>
                    </a:tc>
                    <a:tc>
                      <a:txBody>
                        <a:bodyPr/>
                        <a:lstStyle/>
                        <a:p>
                          <a:pPr algn="ctr"/>
                          <a:r>
                            <a:rPr lang="en-US" sz="1600" dirty="0"/>
                            <a:t>13</a:t>
                          </a:r>
                        </a:p>
                      </a:txBody>
                      <a:tcPr>
                        <a:solidFill>
                          <a:schemeClr val="accent2">
                            <a:lumMod val="20000"/>
                            <a:lumOff val="80000"/>
                          </a:schemeClr>
                        </a:solidFill>
                      </a:tcPr>
                    </a:tc>
                    <a:tc>
                      <a:txBody>
                        <a:bodyPr/>
                        <a:lstStyle/>
                        <a:p>
                          <a:pPr algn="ctr"/>
                          <a:r>
                            <a:rPr lang="en-US" sz="1600" dirty="0"/>
                            <a:t>11.4</a:t>
                          </a:r>
                        </a:p>
                      </a:txBody>
                      <a:tcPr>
                        <a:solidFill>
                          <a:schemeClr val="accent2">
                            <a:lumMod val="20000"/>
                            <a:lumOff val="80000"/>
                          </a:schemeClr>
                        </a:solidFill>
                      </a:tcPr>
                    </a:tc>
                    <a:extLst>
                      <a:ext uri="{0D108BD9-81ED-4DB2-BD59-A6C34878D82A}">
                        <a16:rowId xmlns:a16="http://schemas.microsoft.com/office/drawing/2014/main" val="3186773898"/>
                      </a:ext>
                    </a:extLst>
                  </a:tr>
                  <a:tr h="370840">
                    <a:tc>
                      <a:txBody>
                        <a:bodyPr/>
                        <a:lstStyle/>
                        <a:p>
                          <a:r>
                            <a:rPr lang="en-US" sz="1600" b="1" dirty="0"/>
                            <a:t>VGOS:</a:t>
                          </a:r>
                        </a:p>
                        <a:p>
                          <a:r>
                            <a:rPr lang="en-US" sz="1600" dirty="0"/>
                            <a:t>Texas-Wettzell</a:t>
                          </a:r>
                        </a:p>
                      </a:txBody>
                      <a:tcPr>
                        <a:solidFill>
                          <a:schemeClr val="accent3">
                            <a:lumMod val="40000"/>
                            <a:lumOff val="60000"/>
                          </a:schemeClr>
                        </a:solidFill>
                      </a:tcPr>
                    </a:tc>
                    <a:tc>
                      <a:txBody>
                        <a:bodyPr/>
                        <a:lstStyle/>
                        <a:p>
                          <a:pPr algn="ctr"/>
                          <a:r>
                            <a:rPr lang="en-US" sz="1600" dirty="0"/>
                            <a:t>9</a:t>
                          </a:r>
                        </a:p>
                      </a:txBody>
                      <a:tcPr>
                        <a:solidFill>
                          <a:schemeClr val="accent3">
                            <a:lumMod val="40000"/>
                            <a:lumOff val="60000"/>
                          </a:schemeClr>
                        </a:solidFill>
                      </a:tcPr>
                    </a:tc>
                    <a:tc>
                      <a:txBody>
                        <a:bodyPr/>
                        <a:lstStyle/>
                        <a:p>
                          <a:pPr algn="ctr"/>
                          <a:r>
                            <a:rPr lang="en-US" sz="1600" dirty="0"/>
                            <a:t>11.7</a:t>
                          </a:r>
                        </a:p>
                      </a:txBody>
                      <a:tcPr>
                        <a:solidFill>
                          <a:schemeClr val="accent3">
                            <a:lumMod val="40000"/>
                            <a:lumOff val="60000"/>
                          </a:schemeClr>
                        </a:solidFill>
                      </a:tcPr>
                    </a:tc>
                    <a:extLst>
                      <a:ext uri="{0D108BD9-81ED-4DB2-BD59-A6C34878D82A}">
                        <a16:rowId xmlns:a16="http://schemas.microsoft.com/office/drawing/2014/main" val="239291839"/>
                      </a:ext>
                    </a:extLst>
                  </a:tr>
                </a:tbl>
              </a:graphicData>
            </a:graphic>
          </p:graphicFrame>
        </mc:Choice>
        <mc:Fallback>
          <p:graphicFrame>
            <p:nvGraphicFramePr>
              <p:cNvPr id="18" name="Table 18">
                <a:extLst>
                  <a:ext uri="{FF2B5EF4-FFF2-40B4-BE49-F238E27FC236}">
                    <a16:creationId xmlns:a16="http://schemas.microsoft.com/office/drawing/2014/main" id="{00D85374-60CE-BF41-914C-79BC397BC3CC}"/>
                  </a:ext>
                </a:extLst>
              </p:cNvPr>
              <p:cNvGraphicFramePr>
                <a:graphicFrameLocks noGrp="1"/>
              </p:cNvGraphicFramePr>
              <p:nvPr/>
            </p:nvGraphicFramePr>
            <p:xfrm>
              <a:off x="7586355" y="2916196"/>
              <a:ext cx="4300844" cy="3510280"/>
            </p:xfrm>
            <a:graphic>
              <a:graphicData uri="http://schemas.openxmlformats.org/drawingml/2006/table">
                <a:tbl>
                  <a:tblPr firstRow="1" bandRow="1">
                    <a:tableStyleId>{5C22544A-7EE6-4342-B048-85BDC9FD1C3A}</a:tableStyleId>
                  </a:tblPr>
                  <a:tblGrid>
                    <a:gridCol w="1642389">
                      <a:extLst>
                        <a:ext uri="{9D8B030D-6E8A-4147-A177-3AD203B41FA5}">
                          <a16:colId xmlns:a16="http://schemas.microsoft.com/office/drawing/2014/main" val="1486781177"/>
                        </a:ext>
                      </a:extLst>
                    </a:gridCol>
                    <a:gridCol w="1132367">
                      <a:extLst>
                        <a:ext uri="{9D8B030D-6E8A-4147-A177-3AD203B41FA5}">
                          <a16:colId xmlns:a16="http://schemas.microsoft.com/office/drawing/2014/main" val="2004271599"/>
                        </a:ext>
                      </a:extLst>
                    </a:gridCol>
                    <a:gridCol w="1526088">
                      <a:extLst>
                        <a:ext uri="{9D8B030D-6E8A-4147-A177-3AD203B41FA5}">
                          <a16:colId xmlns:a16="http://schemas.microsoft.com/office/drawing/2014/main" val="2049697734"/>
                        </a:ext>
                      </a:extLst>
                    </a:gridCol>
                  </a:tblGrid>
                  <a:tr h="579120">
                    <a:tc gridSpan="3">
                      <a:txBody>
                        <a:bodyPr/>
                        <a:lstStyle/>
                        <a:p>
                          <a:pPr algn="ctr"/>
                          <a:r>
                            <a:rPr lang="en-US" sz="1600" b="1" dirty="0">
                              <a:ln>
                                <a:noFill/>
                              </a:ln>
                              <a:solidFill>
                                <a:schemeClr val="bg1"/>
                              </a:solidFill>
                            </a:rPr>
                            <a:t>UT1 Difference </a:t>
                          </a:r>
                          <a:r>
                            <a:rPr lang="en-US" sz="1600" b="1" dirty="0" err="1">
                              <a:ln>
                                <a:noFill/>
                              </a:ln>
                              <a:solidFill>
                                <a:schemeClr val="bg1"/>
                              </a:solidFill>
                            </a:rPr>
                            <a:t>w.r.t</a:t>
                          </a:r>
                          <a:r>
                            <a:rPr lang="en-US" sz="1600" b="1" dirty="0">
                              <a:ln>
                                <a:noFill/>
                              </a:ln>
                              <a:solidFill>
                                <a:schemeClr val="bg1"/>
                              </a:solidFill>
                            </a:rPr>
                            <a:t> solutions</a:t>
                          </a:r>
                        </a:p>
                        <a:p>
                          <a:pPr algn="ctr"/>
                          <a:r>
                            <a:rPr lang="en-US" sz="1600" b="1" dirty="0">
                              <a:ln>
                                <a:noFill/>
                              </a:ln>
                              <a:solidFill>
                                <a:schemeClr val="bg1"/>
                              </a:solidFill>
                            </a:rPr>
                            <a:t> from R1 &amp; R4 (24-hr legacy) sessions</a:t>
                          </a:r>
                          <a:endParaRPr lang="en-US" sz="1600" dirty="0">
                            <a:ln>
                              <a:noFill/>
                            </a:ln>
                            <a:solidFill>
                              <a:schemeClr val="bg1"/>
                            </a:solidFill>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554253866"/>
                      </a:ext>
                    </a:extLst>
                  </a:tr>
                  <a:tr h="579120">
                    <a:tc>
                      <a:txBody>
                        <a:bodyPr/>
                        <a:lstStyle/>
                        <a:p>
                          <a:r>
                            <a:rPr lang="en-US" sz="1600" b="1" dirty="0">
                              <a:solidFill>
                                <a:schemeClr val="bg1"/>
                              </a:solidFill>
                            </a:rPr>
                            <a:t>Intensive series</a:t>
                          </a:r>
                        </a:p>
                      </a:txBody>
                      <a:tcPr>
                        <a:solidFill>
                          <a:schemeClr val="accent1"/>
                        </a:solidFill>
                      </a:tcPr>
                    </a:tc>
                    <a:tc>
                      <a:txBody>
                        <a:bodyPr/>
                        <a:lstStyle/>
                        <a:p>
                          <a:pPr algn="ctr"/>
                          <a:r>
                            <a:rPr lang="en-US" sz="1600" b="1" dirty="0">
                              <a:solidFill>
                                <a:schemeClr val="bg1"/>
                              </a:solidFill>
                            </a:rPr>
                            <a:t>No. of sessions</a:t>
                          </a:r>
                        </a:p>
                      </a:txBody>
                      <a:tcPr>
                        <a:solidFill>
                          <a:schemeClr val="accent1"/>
                        </a:solidFill>
                      </a:tcPr>
                    </a:tc>
                    <a:tc>
                      <a:txBody>
                        <a:bodyPr/>
                        <a:lstStyle/>
                        <a:p>
                          <a:endParaRPr lang="en-US"/>
                        </a:p>
                      </a:txBody>
                      <a:tcPr>
                        <a:blipFill>
                          <a:blip r:embed="rId7"/>
                          <a:stretch>
                            <a:fillRect l="-181673" t="-103158" r="-1992" b="-420000"/>
                          </a:stretch>
                        </a:blipFill>
                      </a:tcPr>
                    </a:tc>
                    <a:extLst>
                      <a:ext uri="{0D108BD9-81ED-4DB2-BD59-A6C34878D82A}">
                        <a16:rowId xmlns:a16="http://schemas.microsoft.com/office/drawing/2014/main" val="3614208887"/>
                      </a:ext>
                    </a:extLst>
                  </a:tr>
                  <a:tr h="370840">
                    <a:tc>
                      <a:txBody>
                        <a:bodyPr/>
                        <a:lstStyle/>
                        <a:p>
                          <a:r>
                            <a:rPr lang="en-US" sz="1600" dirty="0"/>
                            <a:t>Legacy S/X</a:t>
                          </a:r>
                        </a:p>
                      </a:txBody>
                      <a:tcPr>
                        <a:solidFill>
                          <a:schemeClr val="accent6">
                            <a:lumMod val="40000"/>
                            <a:lumOff val="60000"/>
                          </a:schemeClr>
                        </a:solidFill>
                      </a:tcPr>
                    </a:tc>
                    <a:tc>
                      <a:txBody>
                        <a:bodyPr/>
                        <a:lstStyle/>
                        <a:p>
                          <a:pPr algn="ctr"/>
                          <a:r>
                            <a:rPr lang="en-US" sz="1600" dirty="0"/>
                            <a:t>219</a:t>
                          </a:r>
                        </a:p>
                      </a:txBody>
                      <a:tcPr>
                        <a:solidFill>
                          <a:schemeClr val="accent6">
                            <a:lumMod val="40000"/>
                            <a:lumOff val="60000"/>
                          </a:schemeClr>
                        </a:solidFill>
                      </a:tcPr>
                    </a:tc>
                    <a:tc>
                      <a:txBody>
                        <a:bodyPr/>
                        <a:lstStyle/>
                        <a:p>
                          <a:pPr algn="ctr"/>
                          <a:r>
                            <a:rPr lang="en-US" sz="1600" dirty="0"/>
                            <a:t>25.1</a:t>
                          </a:r>
                        </a:p>
                      </a:txBody>
                      <a:tcPr>
                        <a:solidFill>
                          <a:schemeClr val="accent6">
                            <a:lumMod val="40000"/>
                            <a:lumOff val="60000"/>
                          </a:schemeClr>
                        </a:solidFill>
                      </a:tcPr>
                    </a:tc>
                    <a:extLst>
                      <a:ext uri="{0D108BD9-81ED-4DB2-BD59-A6C34878D82A}">
                        <a16:rowId xmlns:a16="http://schemas.microsoft.com/office/drawing/2014/main" val="176192529"/>
                      </a:ext>
                    </a:extLst>
                  </a:tr>
                  <a:tr h="579120">
                    <a:tc>
                      <a:txBody>
                        <a:bodyPr/>
                        <a:lstStyle/>
                        <a:p>
                          <a:r>
                            <a:rPr lang="en-US" sz="1600" b="1" dirty="0"/>
                            <a:t>VGOS: </a:t>
                          </a:r>
                        </a:p>
                        <a:p>
                          <a:r>
                            <a:rPr lang="en-US" sz="1600" dirty="0"/>
                            <a:t>Hawaii-Wettzell</a:t>
                          </a:r>
                        </a:p>
                      </a:txBody>
                      <a:tcPr>
                        <a:solidFill>
                          <a:schemeClr val="accent5">
                            <a:lumMod val="20000"/>
                            <a:lumOff val="80000"/>
                          </a:schemeClr>
                        </a:solidFill>
                      </a:tcPr>
                    </a:tc>
                    <a:tc>
                      <a:txBody>
                        <a:bodyPr/>
                        <a:lstStyle/>
                        <a:p>
                          <a:pPr algn="ctr"/>
                          <a:r>
                            <a:rPr lang="en-US" sz="1600" dirty="0"/>
                            <a:t>126</a:t>
                          </a:r>
                        </a:p>
                      </a:txBody>
                      <a:tcPr>
                        <a:solidFill>
                          <a:schemeClr val="accent5">
                            <a:lumMod val="20000"/>
                            <a:lumOff val="80000"/>
                          </a:schemeClr>
                        </a:solidFill>
                      </a:tcPr>
                    </a:tc>
                    <a:tc>
                      <a:txBody>
                        <a:bodyPr/>
                        <a:lstStyle/>
                        <a:p>
                          <a:pPr algn="ctr"/>
                          <a:r>
                            <a:rPr lang="en-US" sz="1600" dirty="0"/>
                            <a:t>19.3</a:t>
                          </a:r>
                        </a:p>
                      </a:txBody>
                      <a:tcPr>
                        <a:solidFill>
                          <a:schemeClr val="accent5">
                            <a:lumMod val="20000"/>
                            <a:lumOff val="80000"/>
                          </a:schemeClr>
                        </a:solidFill>
                      </a:tcPr>
                    </a:tc>
                    <a:extLst>
                      <a:ext uri="{0D108BD9-81ED-4DB2-BD59-A6C34878D82A}">
                        <a16:rowId xmlns:a16="http://schemas.microsoft.com/office/drawing/2014/main" val="2922743323"/>
                      </a:ext>
                    </a:extLst>
                  </a:tr>
                  <a:tr h="822960">
                    <a:tc>
                      <a:txBody>
                        <a:bodyPr/>
                        <a:lstStyle/>
                        <a:p>
                          <a:r>
                            <a:rPr lang="en-US" sz="1600" b="1" dirty="0"/>
                            <a:t>VGOS:</a:t>
                          </a:r>
                        </a:p>
                        <a:p>
                          <a:r>
                            <a:rPr lang="en-US" sz="1600" dirty="0"/>
                            <a:t>Hawaii-Wettzell</a:t>
                          </a:r>
                        </a:p>
                        <a:p>
                          <a:r>
                            <a:rPr lang="en-US" sz="1600" dirty="0"/>
                            <a:t>(new schedules)</a:t>
                          </a:r>
                        </a:p>
                      </a:txBody>
                      <a:tcPr>
                        <a:solidFill>
                          <a:schemeClr val="accent2">
                            <a:lumMod val="20000"/>
                            <a:lumOff val="80000"/>
                          </a:schemeClr>
                        </a:solidFill>
                      </a:tcPr>
                    </a:tc>
                    <a:tc>
                      <a:txBody>
                        <a:bodyPr/>
                        <a:lstStyle/>
                        <a:p>
                          <a:pPr algn="ctr"/>
                          <a:r>
                            <a:rPr lang="en-US" sz="1600" dirty="0"/>
                            <a:t>13</a:t>
                          </a:r>
                        </a:p>
                      </a:txBody>
                      <a:tcPr>
                        <a:solidFill>
                          <a:schemeClr val="accent2">
                            <a:lumMod val="20000"/>
                            <a:lumOff val="80000"/>
                          </a:schemeClr>
                        </a:solidFill>
                      </a:tcPr>
                    </a:tc>
                    <a:tc>
                      <a:txBody>
                        <a:bodyPr/>
                        <a:lstStyle/>
                        <a:p>
                          <a:pPr algn="ctr"/>
                          <a:r>
                            <a:rPr lang="en-US" sz="1600" dirty="0"/>
                            <a:t>11.4</a:t>
                          </a:r>
                        </a:p>
                      </a:txBody>
                      <a:tcPr>
                        <a:solidFill>
                          <a:schemeClr val="accent2">
                            <a:lumMod val="20000"/>
                            <a:lumOff val="80000"/>
                          </a:schemeClr>
                        </a:solidFill>
                      </a:tcPr>
                    </a:tc>
                    <a:extLst>
                      <a:ext uri="{0D108BD9-81ED-4DB2-BD59-A6C34878D82A}">
                        <a16:rowId xmlns:a16="http://schemas.microsoft.com/office/drawing/2014/main" val="3186773898"/>
                      </a:ext>
                    </a:extLst>
                  </a:tr>
                  <a:tr h="579120">
                    <a:tc>
                      <a:txBody>
                        <a:bodyPr/>
                        <a:lstStyle/>
                        <a:p>
                          <a:r>
                            <a:rPr lang="en-US" sz="1600" b="1" dirty="0"/>
                            <a:t>VGOS:</a:t>
                          </a:r>
                        </a:p>
                        <a:p>
                          <a:r>
                            <a:rPr lang="en-US" sz="1600" dirty="0"/>
                            <a:t>Texas-Wettzell</a:t>
                          </a:r>
                        </a:p>
                      </a:txBody>
                      <a:tcPr>
                        <a:solidFill>
                          <a:schemeClr val="accent3">
                            <a:lumMod val="40000"/>
                            <a:lumOff val="60000"/>
                          </a:schemeClr>
                        </a:solidFill>
                      </a:tcPr>
                    </a:tc>
                    <a:tc>
                      <a:txBody>
                        <a:bodyPr/>
                        <a:lstStyle/>
                        <a:p>
                          <a:pPr algn="ctr"/>
                          <a:r>
                            <a:rPr lang="en-US" sz="1600" dirty="0"/>
                            <a:t>9</a:t>
                          </a:r>
                        </a:p>
                      </a:txBody>
                      <a:tcPr>
                        <a:solidFill>
                          <a:schemeClr val="accent3">
                            <a:lumMod val="40000"/>
                            <a:lumOff val="60000"/>
                          </a:schemeClr>
                        </a:solidFill>
                      </a:tcPr>
                    </a:tc>
                    <a:tc>
                      <a:txBody>
                        <a:bodyPr/>
                        <a:lstStyle/>
                        <a:p>
                          <a:pPr algn="ctr"/>
                          <a:r>
                            <a:rPr lang="en-US" sz="1600" dirty="0"/>
                            <a:t>11.7</a:t>
                          </a:r>
                        </a:p>
                      </a:txBody>
                      <a:tcPr>
                        <a:solidFill>
                          <a:schemeClr val="accent3">
                            <a:lumMod val="40000"/>
                            <a:lumOff val="60000"/>
                          </a:schemeClr>
                        </a:solidFill>
                      </a:tcPr>
                    </a:tc>
                    <a:extLst>
                      <a:ext uri="{0D108BD9-81ED-4DB2-BD59-A6C34878D82A}">
                        <a16:rowId xmlns:a16="http://schemas.microsoft.com/office/drawing/2014/main" val="239291839"/>
                      </a:ext>
                    </a:extLst>
                  </a:tr>
                </a:tbl>
              </a:graphicData>
            </a:graphic>
          </p:graphicFrame>
        </mc:Fallback>
      </mc:AlternateContent>
    </p:spTree>
    <p:extLst>
      <p:ext uri="{BB962C8B-B14F-4D97-AF65-F5344CB8AC3E}">
        <p14:creationId xmlns:p14="http://schemas.microsoft.com/office/powerpoint/2010/main" val="1785138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Satellite Laser Ranging (SLR)</a:t>
            </a:r>
          </a:p>
        </p:txBody>
      </p:sp>
      <p:sp>
        <p:nvSpPr>
          <p:cNvPr id="2052" name="Rectangle 3"/>
          <p:cNvSpPr>
            <a:spLocks noGrp="1" noChangeArrowheads="1"/>
          </p:cNvSpPr>
          <p:nvPr>
            <p:ph idx="1"/>
          </p:nvPr>
        </p:nvSpPr>
        <p:spPr>
          <a:xfrm>
            <a:off x="185351" y="4267200"/>
            <a:ext cx="10018075" cy="2332313"/>
          </a:xfrm>
        </p:spPr>
        <p:txBody>
          <a:bodyPr>
            <a:normAutofit/>
          </a:bodyPr>
          <a:lstStyle/>
          <a:p>
            <a:r>
              <a:rPr lang="en-US" dirty="0">
                <a:solidFill>
                  <a:schemeClr val="accent2">
                    <a:lumMod val="75000"/>
                  </a:schemeClr>
                </a:solidFill>
              </a:rPr>
              <a:t>Regular SLR measurements are used to improve the orbit determination of nearly 100 active satellites, uniquely defines the ITRF </a:t>
            </a:r>
            <a:r>
              <a:rPr lang="en-US" dirty="0" err="1">
                <a:solidFill>
                  <a:schemeClr val="accent2">
                    <a:lumMod val="75000"/>
                  </a:schemeClr>
                </a:solidFill>
              </a:rPr>
              <a:t>geocenter</a:t>
            </a:r>
            <a:r>
              <a:rPr lang="en-US" dirty="0">
                <a:solidFill>
                  <a:schemeClr val="accent2">
                    <a:lumMod val="75000"/>
                  </a:schemeClr>
                </a:solidFill>
              </a:rPr>
              <a:t>, and contributes to the EOP products.</a:t>
            </a:r>
          </a:p>
          <a:p>
            <a:r>
              <a:rPr lang="en-US" dirty="0"/>
              <a:t>44 ILRS stations; NASA maintains and operates 7 legacy SLR stations and 1 Lunar Laser Ranging Station.</a:t>
            </a:r>
          </a:p>
        </p:txBody>
      </p:sp>
      <p:pic>
        <p:nvPicPr>
          <p:cNvPr id="4" name="Content Placeholder 27" descr="moblas7.jpg"/>
          <p:cNvPicPr>
            <a:picLocks noChangeAspect="1"/>
          </p:cNvPicPr>
          <p:nvPr/>
        </p:nvPicPr>
        <p:blipFill>
          <a:blip r:embed="rId3" cstate="print">
            <a:extLst>
              <a:ext uri="{28A0092B-C50C-407E-A947-70E740481C1C}">
                <a14:useLocalDpi xmlns:a14="http://schemas.microsoft.com/office/drawing/2010/main"/>
              </a:ext>
            </a:extLst>
          </a:blip>
          <a:srcRect l="-1042" r="-1042"/>
          <a:stretch>
            <a:fillRect/>
          </a:stretch>
        </p:blipFill>
        <p:spPr bwMode="auto">
          <a:xfrm>
            <a:off x="10249146" y="3490693"/>
            <a:ext cx="1830167" cy="11155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20518" y="2221358"/>
            <a:ext cx="1487423" cy="111556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8842" y="2221358"/>
            <a:ext cx="1624584" cy="1115568"/>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420518" y="1008876"/>
            <a:ext cx="1487423" cy="1115568"/>
          </a:xfrm>
          <a:prstGeom prst="rect">
            <a:avLst/>
          </a:prstGeom>
        </p:spPr>
      </p:pic>
      <p:pic>
        <p:nvPicPr>
          <p:cNvPr id="10" name="Picture 9" descr="t4 SitePicture.JP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911914" y="2221358"/>
            <a:ext cx="1487424" cy="1115568"/>
          </a:xfrm>
          <a:prstGeom prst="rect">
            <a:avLst/>
          </a:prstGeom>
        </p:spPr>
      </p:pic>
      <p:pic>
        <p:nvPicPr>
          <p:cNvPr id="7" name="Picture 6">
            <a:extLst>
              <a:ext uri="{FF2B5EF4-FFF2-40B4-BE49-F238E27FC236}">
                <a16:creationId xmlns:a16="http://schemas.microsoft.com/office/drawing/2014/main" id="{71AB1692-A97A-4949-96A7-D9CAAAF4559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592067" y="1008876"/>
            <a:ext cx="1603113" cy="1115568"/>
          </a:xfrm>
          <a:prstGeom prst="rect">
            <a:avLst/>
          </a:prstGeom>
        </p:spPr>
      </p:pic>
      <p:pic>
        <p:nvPicPr>
          <p:cNvPr id="11" name="Picture 10">
            <a:extLst>
              <a:ext uri="{FF2B5EF4-FFF2-40B4-BE49-F238E27FC236}">
                <a16:creationId xmlns:a16="http://schemas.microsoft.com/office/drawing/2014/main" id="{DB867360-ED63-0647-9B08-18BE67BCED9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80303" y="1008876"/>
            <a:ext cx="1486426" cy="1115568"/>
          </a:xfrm>
          <a:prstGeom prst="rect">
            <a:avLst/>
          </a:prstGeom>
        </p:spPr>
      </p:pic>
      <p:pic>
        <p:nvPicPr>
          <p:cNvPr id="13" name="Picture 12">
            <a:extLst>
              <a:ext uri="{FF2B5EF4-FFF2-40B4-BE49-F238E27FC236}">
                <a16:creationId xmlns:a16="http://schemas.microsoft.com/office/drawing/2014/main" id="{C90926E9-52CF-0F47-9970-B3FDE470536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325547" y="4722830"/>
            <a:ext cx="1677365" cy="1115568"/>
          </a:xfrm>
          <a:prstGeom prst="rect">
            <a:avLst/>
          </a:prstGeom>
        </p:spPr>
      </p:pic>
      <p:pic>
        <p:nvPicPr>
          <p:cNvPr id="9" name="Picture 8">
            <a:extLst>
              <a:ext uri="{FF2B5EF4-FFF2-40B4-BE49-F238E27FC236}">
                <a16:creationId xmlns:a16="http://schemas.microsoft.com/office/drawing/2014/main" id="{52F769EF-B4FC-1AFE-88DE-3C6B866291D1}"/>
              </a:ext>
            </a:extLst>
          </p:cNvPr>
          <p:cNvPicPr>
            <a:picLocks noChangeAspect="1"/>
          </p:cNvPicPr>
          <p:nvPr/>
        </p:nvPicPr>
        <p:blipFill>
          <a:blip r:embed="rId11"/>
          <a:stretch>
            <a:fillRect/>
          </a:stretch>
        </p:blipFill>
        <p:spPr>
          <a:xfrm>
            <a:off x="588578" y="973321"/>
            <a:ext cx="6049799" cy="3150937"/>
          </a:xfrm>
          <a:prstGeom prst="rect">
            <a:avLst/>
          </a:prstGeom>
        </p:spPr>
      </p:pic>
    </p:spTree>
    <p:extLst>
      <p:ext uri="{BB962C8B-B14F-4D97-AF65-F5344CB8AC3E}">
        <p14:creationId xmlns:p14="http://schemas.microsoft.com/office/powerpoint/2010/main" val="336936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87E75A-A8F8-60E6-5C50-2E0C8627F1D9}"/>
              </a:ext>
            </a:extLst>
          </p:cNvPr>
          <p:cNvSpPr>
            <a:spLocks noGrp="1"/>
          </p:cNvSpPr>
          <p:nvPr>
            <p:ph type="title"/>
          </p:nvPr>
        </p:nvSpPr>
        <p:spPr/>
        <p:txBody>
          <a:bodyPr/>
          <a:lstStyle/>
          <a:p>
            <a:r>
              <a:rPr lang="en-US" dirty="0"/>
              <a:t>ILRS Satellite Tracking (2021)</a:t>
            </a:r>
          </a:p>
        </p:txBody>
      </p:sp>
      <p:graphicFrame>
        <p:nvGraphicFramePr>
          <p:cNvPr id="5" name="Chart 4">
            <a:extLst>
              <a:ext uri="{FF2B5EF4-FFF2-40B4-BE49-F238E27FC236}">
                <a16:creationId xmlns:a16="http://schemas.microsoft.com/office/drawing/2014/main" id="{C28584CC-938C-9235-F129-FFB40EF8165F}"/>
              </a:ext>
            </a:extLst>
          </p:cNvPr>
          <p:cNvGraphicFramePr>
            <a:graphicFrameLocks noGrp="1"/>
          </p:cNvGraphicFramePr>
          <p:nvPr>
            <p:extLst>
              <p:ext uri="{D42A27DB-BD31-4B8C-83A1-F6EECF244321}">
                <p14:modId xmlns:p14="http://schemas.microsoft.com/office/powerpoint/2010/main" val="2457163515"/>
              </p:ext>
            </p:extLst>
          </p:nvPr>
        </p:nvGraphicFramePr>
        <p:xfrm>
          <a:off x="123754" y="923630"/>
          <a:ext cx="11716719" cy="279431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DE3E5EEA-CB7C-3B4C-BD82-979BDEF6B646}"/>
              </a:ext>
            </a:extLst>
          </p:cNvPr>
          <p:cNvGraphicFramePr>
            <a:graphicFrameLocks noGrp="1"/>
          </p:cNvGraphicFramePr>
          <p:nvPr>
            <p:extLst>
              <p:ext uri="{D42A27DB-BD31-4B8C-83A1-F6EECF244321}">
                <p14:modId xmlns:p14="http://schemas.microsoft.com/office/powerpoint/2010/main" val="4289688829"/>
              </p:ext>
            </p:extLst>
          </p:nvPr>
        </p:nvGraphicFramePr>
        <p:xfrm>
          <a:off x="6153152" y="3830126"/>
          <a:ext cx="5775417"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5992CE7C-2C95-E994-04DA-B48F92A04FD8}"/>
              </a:ext>
            </a:extLst>
          </p:cNvPr>
          <p:cNvGraphicFramePr>
            <a:graphicFrameLocks noGrp="1"/>
          </p:cNvGraphicFramePr>
          <p:nvPr>
            <p:extLst>
              <p:ext uri="{D42A27DB-BD31-4B8C-83A1-F6EECF244321}">
                <p14:modId xmlns:p14="http://schemas.microsoft.com/office/powerpoint/2010/main" val="3970138596"/>
              </p:ext>
            </p:extLst>
          </p:nvPr>
        </p:nvGraphicFramePr>
        <p:xfrm>
          <a:off x="550679" y="3815320"/>
          <a:ext cx="5328746"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a:extLst>
              <a:ext uri="{FF2B5EF4-FFF2-40B4-BE49-F238E27FC236}">
                <a16:creationId xmlns:a16="http://schemas.microsoft.com/office/drawing/2014/main" id="{693A9C64-544F-F725-D2DB-CACD6122D94B}"/>
              </a:ext>
            </a:extLst>
          </p:cNvPr>
          <p:cNvSpPr txBox="1"/>
          <p:nvPr/>
        </p:nvSpPr>
        <p:spPr>
          <a:xfrm>
            <a:off x="8178018" y="3727840"/>
            <a:ext cx="1725684" cy="320810"/>
          </a:xfrm>
          <a:prstGeom prst="rect">
            <a:avLst/>
          </a:prstGeom>
        </p:spPr>
        <p:txBody>
          <a:bodyPr wrap="none" rtlCol="0" anchor="b" anchorCtr="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Reference Frame</a:t>
            </a:r>
          </a:p>
        </p:txBody>
      </p:sp>
      <p:sp>
        <p:nvSpPr>
          <p:cNvPr id="9" name="TextBox 1">
            <a:extLst>
              <a:ext uri="{FF2B5EF4-FFF2-40B4-BE49-F238E27FC236}">
                <a16:creationId xmlns:a16="http://schemas.microsoft.com/office/drawing/2014/main" id="{693A9C64-544F-F725-D2DB-CACD6122D94B}"/>
              </a:ext>
            </a:extLst>
          </p:cNvPr>
          <p:cNvSpPr txBox="1"/>
          <p:nvPr/>
        </p:nvSpPr>
        <p:spPr>
          <a:xfrm>
            <a:off x="2757852" y="3727840"/>
            <a:ext cx="914400" cy="320810"/>
          </a:xfrm>
          <a:prstGeom prst="rect">
            <a:avLst/>
          </a:prstGeom>
        </p:spPr>
        <p:txBody>
          <a:bodyPr wrap="none" rtlCol="0" anchor="b" anchorCtr="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t>GNSS</a:t>
            </a:r>
          </a:p>
        </p:txBody>
      </p:sp>
    </p:spTree>
    <p:extLst>
      <p:ext uri="{BB962C8B-B14F-4D97-AF65-F5344CB8AC3E}">
        <p14:creationId xmlns:p14="http://schemas.microsoft.com/office/powerpoint/2010/main" val="65913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F788E-4734-5D44-AC0E-268CAEFE0754}"/>
              </a:ext>
            </a:extLst>
          </p:cNvPr>
          <p:cNvSpPr>
            <a:spLocks noGrp="1"/>
          </p:cNvSpPr>
          <p:nvPr>
            <p:ph type="title"/>
          </p:nvPr>
        </p:nvSpPr>
        <p:spPr/>
        <p:txBody>
          <a:bodyPr/>
          <a:lstStyle/>
          <a:p>
            <a:r>
              <a:rPr lang="en-US" dirty="0"/>
              <a:t>ILRS Satellite Tracking by Station </a:t>
            </a:r>
            <a:r>
              <a:rPr lang="en-US"/>
              <a:t>(2021)</a:t>
            </a:r>
            <a:endParaRPr lang="en-US" dirty="0"/>
          </a:p>
        </p:txBody>
      </p:sp>
      <p:graphicFrame>
        <p:nvGraphicFramePr>
          <p:cNvPr id="4" name="Chart 3">
            <a:extLst>
              <a:ext uri="{FF2B5EF4-FFF2-40B4-BE49-F238E27FC236}">
                <a16:creationId xmlns:a16="http://schemas.microsoft.com/office/drawing/2014/main" id="{7EFB1FFF-F15D-4B94-8014-04C2EE0BADA5}"/>
              </a:ext>
            </a:extLst>
          </p:cNvPr>
          <p:cNvGraphicFramePr>
            <a:graphicFrameLocks noGrp="1"/>
          </p:cNvGraphicFramePr>
          <p:nvPr/>
        </p:nvGraphicFramePr>
        <p:xfrm>
          <a:off x="325464" y="1013792"/>
          <a:ext cx="11654726" cy="55269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93344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D888-67B2-D545-99DE-1BE1D79D745A}"/>
              </a:ext>
            </a:extLst>
          </p:cNvPr>
          <p:cNvSpPr>
            <a:spLocks noGrp="1"/>
          </p:cNvSpPr>
          <p:nvPr>
            <p:ph type="title"/>
          </p:nvPr>
        </p:nvSpPr>
        <p:spPr/>
        <p:txBody>
          <a:bodyPr>
            <a:noAutofit/>
          </a:bodyPr>
          <a:lstStyle/>
          <a:p>
            <a:r>
              <a:rPr lang="en-US" sz="2800" dirty="0"/>
              <a:t>NASA’s Space Geodesy Satellite Laser Ranging (SGSLR) System</a:t>
            </a:r>
          </a:p>
        </p:txBody>
      </p:sp>
      <p:sp>
        <p:nvSpPr>
          <p:cNvPr id="9" name="Content Placeholder 8">
            <a:extLst>
              <a:ext uri="{FF2B5EF4-FFF2-40B4-BE49-F238E27FC236}">
                <a16:creationId xmlns:a16="http://schemas.microsoft.com/office/drawing/2014/main" id="{A5240BAB-FB6F-DA4D-98A9-F9EA15329608}"/>
              </a:ext>
            </a:extLst>
          </p:cNvPr>
          <p:cNvSpPr>
            <a:spLocks noGrp="1"/>
          </p:cNvSpPr>
          <p:nvPr>
            <p:ph sz="half" idx="1"/>
          </p:nvPr>
        </p:nvSpPr>
        <p:spPr>
          <a:xfrm>
            <a:off x="609600" y="4457737"/>
            <a:ext cx="5384800" cy="1990197"/>
          </a:xfrm>
        </p:spPr>
        <p:txBody>
          <a:bodyPr>
            <a:normAutofit fontScale="62500" lnSpcReduction="20000"/>
          </a:bodyPr>
          <a:lstStyle/>
          <a:p>
            <a:r>
              <a:rPr lang="en-US" dirty="0"/>
              <a:t>24-hour tracking of LEO, LAGEOS &amp; GNSS satellites,</a:t>
            </a:r>
          </a:p>
          <a:p>
            <a:r>
              <a:rPr lang="en-US" dirty="0"/>
              <a:t>1 mm normal point precision on LAGEOS,</a:t>
            </a:r>
          </a:p>
          <a:p>
            <a:r>
              <a:rPr lang="en-US" dirty="0"/>
              <a:t>Stability at the 1mm level over one hour,</a:t>
            </a:r>
          </a:p>
          <a:p>
            <a:r>
              <a:rPr lang="en-US" dirty="0"/>
              <a:t>Calibrated against the network standard,</a:t>
            </a:r>
          </a:p>
          <a:p>
            <a:r>
              <a:rPr lang="en-US" dirty="0"/>
              <a:t>kHz pulse rate laser with single photon detection system,</a:t>
            </a:r>
          </a:p>
          <a:p>
            <a:r>
              <a:rPr lang="en-US" dirty="0"/>
              <a:t>Automated operations.</a:t>
            </a:r>
          </a:p>
        </p:txBody>
      </p:sp>
      <p:sp>
        <p:nvSpPr>
          <p:cNvPr id="8" name="Content Placeholder 7">
            <a:extLst>
              <a:ext uri="{FF2B5EF4-FFF2-40B4-BE49-F238E27FC236}">
                <a16:creationId xmlns:a16="http://schemas.microsoft.com/office/drawing/2014/main" id="{7AB0F7D8-2CA9-0445-B5FC-805661374B75}"/>
              </a:ext>
            </a:extLst>
          </p:cNvPr>
          <p:cNvSpPr>
            <a:spLocks noGrp="1"/>
          </p:cNvSpPr>
          <p:nvPr>
            <p:ph sz="half" idx="2"/>
          </p:nvPr>
        </p:nvSpPr>
        <p:spPr>
          <a:xfrm>
            <a:off x="6197600" y="4457736"/>
            <a:ext cx="5384800" cy="1990197"/>
          </a:xfrm>
        </p:spPr>
        <p:txBody>
          <a:bodyPr>
            <a:normAutofit fontScale="62500" lnSpcReduction="20000"/>
          </a:bodyPr>
          <a:lstStyle/>
          <a:p>
            <a:r>
              <a:rPr lang="en-US" dirty="0"/>
              <a:t>The first 3 new SGSLR stations are currently being built.</a:t>
            </a:r>
          </a:p>
          <a:p>
            <a:r>
              <a:rPr lang="en-US" dirty="0"/>
              <a:t>Facility work at all three sites complete.</a:t>
            </a:r>
          </a:p>
          <a:p>
            <a:r>
              <a:rPr lang="en-US" dirty="0"/>
              <a:t>Three gimbals and telescopes (critical path items) being built, and the first integrated unit for GGAO is recently completed factory acceptance testing.</a:t>
            </a:r>
          </a:p>
          <a:p>
            <a:endParaRPr lang="en-US" dirty="0"/>
          </a:p>
        </p:txBody>
      </p:sp>
      <p:pic>
        <p:nvPicPr>
          <p:cNvPr id="3" name="Picture 2">
            <a:extLst>
              <a:ext uri="{FF2B5EF4-FFF2-40B4-BE49-F238E27FC236}">
                <a16:creationId xmlns:a16="http://schemas.microsoft.com/office/drawing/2014/main" id="{9B8D842E-B36D-1144-B659-1D008885650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068732" y="1085206"/>
            <a:ext cx="3947015" cy="2393403"/>
          </a:xfrm>
          <a:prstGeom prst="rect">
            <a:avLst/>
          </a:prstGeom>
        </p:spPr>
      </p:pic>
      <p:pic>
        <p:nvPicPr>
          <p:cNvPr id="4" name="Picture 3">
            <a:extLst>
              <a:ext uri="{FF2B5EF4-FFF2-40B4-BE49-F238E27FC236}">
                <a16:creationId xmlns:a16="http://schemas.microsoft.com/office/drawing/2014/main" id="{663D1A4B-EEF3-B848-98AD-DC0AB88309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6254" y="1085206"/>
            <a:ext cx="3197654" cy="2393965"/>
          </a:xfrm>
          <a:prstGeom prst="rect">
            <a:avLst/>
          </a:prstGeom>
        </p:spPr>
      </p:pic>
      <p:sp>
        <p:nvSpPr>
          <p:cNvPr id="5" name="Rectangle 4">
            <a:extLst>
              <a:ext uri="{FF2B5EF4-FFF2-40B4-BE49-F238E27FC236}">
                <a16:creationId xmlns:a16="http://schemas.microsoft.com/office/drawing/2014/main" id="{B85CAC15-F63B-7248-BF9D-4A1E0CDB63CC}"/>
              </a:ext>
            </a:extLst>
          </p:cNvPr>
          <p:cNvSpPr/>
          <p:nvPr/>
        </p:nvSpPr>
        <p:spPr>
          <a:xfrm>
            <a:off x="176253" y="3477934"/>
            <a:ext cx="3197654" cy="923330"/>
          </a:xfrm>
          <a:prstGeom prst="rect">
            <a:avLst/>
          </a:prstGeom>
        </p:spPr>
        <p:txBody>
          <a:bodyPr wrap="square">
            <a:spAutoFit/>
          </a:bodyPr>
          <a:lstStyle/>
          <a:p>
            <a:r>
              <a:rPr lang="en-US" dirty="0">
                <a:solidFill>
                  <a:srgbClr val="000000"/>
                </a:solidFill>
                <a:latin typeface="Arial" panose="020B0604020202020204" pitchFamily="34" charset="0"/>
              </a:rPr>
              <a:t>Goddard Geophysical and Astronomical Observatory (GGAO), Maryland</a:t>
            </a:r>
            <a:endParaRPr lang="en-US" dirty="0"/>
          </a:p>
        </p:txBody>
      </p:sp>
      <p:sp>
        <p:nvSpPr>
          <p:cNvPr id="6" name="Rectangle 5">
            <a:extLst>
              <a:ext uri="{FF2B5EF4-FFF2-40B4-BE49-F238E27FC236}">
                <a16:creationId xmlns:a16="http://schemas.microsoft.com/office/drawing/2014/main" id="{1EBBD506-1B06-3847-9379-9EFF705D034D}"/>
              </a:ext>
            </a:extLst>
          </p:cNvPr>
          <p:cNvSpPr/>
          <p:nvPr/>
        </p:nvSpPr>
        <p:spPr>
          <a:xfrm>
            <a:off x="8068731" y="3552902"/>
            <a:ext cx="3947015" cy="646331"/>
          </a:xfrm>
          <a:prstGeom prst="rect">
            <a:avLst/>
          </a:prstGeom>
        </p:spPr>
        <p:txBody>
          <a:bodyPr wrap="square">
            <a:spAutoFit/>
          </a:bodyPr>
          <a:lstStyle/>
          <a:p>
            <a:r>
              <a:rPr lang="en-US" dirty="0">
                <a:solidFill>
                  <a:srgbClr val="000000"/>
                </a:solidFill>
                <a:latin typeface="Arial" panose="020B0604020202020204" pitchFamily="34" charset="0"/>
              </a:rPr>
              <a:t>McDonald Geodetic Observatory (MGO), Texas</a:t>
            </a:r>
          </a:p>
        </p:txBody>
      </p:sp>
      <p:sp>
        <p:nvSpPr>
          <p:cNvPr id="10" name="Rectangle 9">
            <a:extLst>
              <a:ext uri="{FF2B5EF4-FFF2-40B4-BE49-F238E27FC236}">
                <a16:creationId xmlns:a16="http://schemas.microsoft.com/office/drawing/2014/main" id="{5E0C7B23-262B-844B-B7C6-94905F89E0CD}"/>
              </a:ext>
            </a:extLst>
          </p:cNvPr>
          <p:cNvSpPr/>
          <p:nvPr/>
        </p:nvSpPr>
        <p:spPr>
          <a:xfrm>
            <a:off x="3550162" y="3548263"/>
            <a:ext cx="4342316" cy="646331"/>
          </a:xfrm>
          <a:prstGeom prst="rect">
            <a:avLst/>
          </a:prstGeom>
        </p:spPr>
        <p:txBody>
          <a:bodyPr wrap="square">
            <a:spAutoFit/>
          </a:bodyPr>
          <a:lstStyle/>
          <a:p>
            <a:r>
              <a:rPr lang="en-US" dirty="0">
                <a:solidFill>
                  <a:srgbClr val="000000"/>
                </a:solidFill>
                <a:latin typeface="Arial" panose="020B0604020202020204" pitchFamily="34" charset="0"/>
              </a:rPr>
              <a:t>Ny-Ålesund Geodetic Observatory (NGO), Svalbard</a:t>
            </a:r>
            <a:endParaRPr lang="en-US" dirty="0"/>
          </a:p>
        </p:txBody>
      </p:sp>
      <p:pic>
        <p:nvPicPr>
          <p:cNvPr id="11" name="Picture 10">
            <a:extLst>
              <a:ext uri="{FF2B5EF4-FFF2-40B4-BE49-F238E27FC236}">
                <a16:creationId xmlns:a16="http://schemas.microsoft.com/office/drawing/2014/main" id="{4EEA931D-F145-EDEE-EEED-A8C94F07D0A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469406" y="1085206"/>
            <a:ext cx="4114577" cy="23957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6243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Global Navigation Satellite Systems (GNSS)</a:t>
            </a:r>
          </a:p>
        </p:txBody>
      </p:sp>
      <p:sp>
        <p:nvSpPr>
          <p:cNvPr id="2052" name="Rectangle 3"/>
          <p:cNvSpPr>
            <a:spLocks noGrp="1" noChangeArrowheads="1"/>
          </p:cNvSpPr>
          <p:nvPr>
            <p:ph idx="1"/>
          </p:nvPr>
        </p:nvSpPr>
        <p:spPr>
          <a:xfrm>
            <a:off x="304800" y="4323636"/>
            <a:ext cx="9973520" cy="2207793"/>
          </a:xfrm>
        </p:spPr>
        <p:txBody>
          <a:bodyPr>
            <a:normAutofit fontScale="92500"/>
          </a:bodyPr>
          <a:lstStyle/>
          <a:p>
            <a:r>
              <a:rPr lang="en-US" sz="1800" dirty="0"/>
              <a:t>The International GNSS Service (IGS) network of over 500 Global Navigation Satellite Systems (GNSS) stations generates raw orbit and tracking data and distributes the terrestrial reference frame to users.</a:t>
            </a:r>
          </a:p>
          <a:p>
            <a:pPr lvl="0"/>
            <a:r>
              <a:rPr lang="en-US" sz="1800" dirty="0"/>
              <a:t>NASA’s Global GNSS Network (GGN) of over 60 multi-constellation GNSS stations contribute to the IGS.</a:t>
            </a:r>
          </a:p>
          <a:p>
            <a:pPr lvl="0"/>
            <a:r>
              <a:rPr lang="en-US" sz="1800" dirty="0"/>
              <a:t>Realtime and other IGS data products available from NASA’s Crustal Dynamics Data Information System (CDDIS)</a:t>
            </a:r>
          </a:p>
          <a:p>
            <a:pPr lvl="0"/>
            <a:r>
              <a:rPr lang="en-US" sz="1800" dirty="0"/>
              <a:t>Multiple GNSS stations are being implemented at NASA multi-technique sites to monitor site stability</a:t>
            </a:r>
          </a:p>
          <a:p>
            <a:r>
              <a:rPr lang="en-US" sz="1800" dirty="0">
                <a:solidFill>
                  <a:schemeClr val="accent1"/>
                </a:solidFill>
              </a:rPr>
              <a:t>NASA is also providing laser retroreflectors for GPS IIIF to enable laser ranging to the constellation.</a:t>
            </a:r>
          </a:p>
        </p:txBody>
      </p:sp>
      <p:pic>
        <p:nvPicPr>
          <p:cNvPr id="7" name="Picture 6" descr="AFG-100825-006.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12130" y="2533184"/>
            <a:ext cx="1526614" cy="1526614"/>
          </a:xfrm>
          <a:prstGeom prst="rect">
            <a:avLst/>
          </a:prstGeom>
        </p:spPr>
      </p:pic>
      <p:pic>
        <p:nvPicPr>
          <p:cNvPr id="9" name="Picture 8" descr="constellation.jp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12131" y="1120587"/>
            <a:ext cx="1526615" cy="1302113"/>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403072" y="4170283"/>
            <a:ext cx="1535672" cy="2047564"/>
          </a:xfrm>
          <a:prstGeom prst="rect">
            <a:avLst/>
          </a:prstGeom>
        </p:spPr>
      </p:pic>
      <p:pic>
        <p:nvPicPr>
          <p:cNvPr id="3" name="Picture 2">
            <a:extLst>
              <a:ext uri="{FF2B5EF4-FFF2-40B4-BE49-F238E27FC236}">
                <a16:creationId xmlns:a16="http://schemas.microsoft.com/office/drawing/2014/main" id="{342ED7CE-8AB0-3F4E-BCEE-AA030B25C5D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202565" y="1688549"/>
            <a:ext cx="2865359" cy="1910239"/>
          </a:xfrm>
          <a:prstGeom prst="rect">
            <a:avLst/>
          </a:prstGeom>
        </p:spPr>
      </p:pic>
      <p:pic>
        <p:nvPicPr>
          <p:cNvPr id="12" name="Picture 11">
            <a:extLst>
              <a:ext uri="{FF2B5EF4-FFF2-40B4-BE49-F238E27FC236}">
                <a16:creationId xmlns:a16="http://schemas.microsoft.com/office/drawing/2014/main" id="{E4316489-EFF4-9541-869A-CC376B061F50}"/>
              </a:ext>
            </a:extLst>
          </p:cNvPr>
          <p:cNvPicPr>
            <a:picLocks noChangeAspect="1"/>
          </p:cNvPicPr>
          <p:nvPr/>
        </p:nvPicPr>
        <p:blipFill rotWithShape="1">
          <a:blip r:embed="rId7" cstate="print">
            <a:alphaModFix amt="60000"/>
            <a:extLst>
              <a:ext uri="{28A0092B-C50C-407E-A947-70E740481C1C}">
                <a14:useLocalDpi xmlns:a14="http://schemas.microsoft.com/office/drawing/2010/main"/>
              </a:ext>
            </a:extLst>
          </a:blip>
          <a:srcRect l="13033" t="35749" r="19698" b="37005"/>
          <a:stretch/>
        </p:blipFill>
        <p:spPr>
          <a:xfrm>
            <a:off x="519290" y="1069024"/>
            <a:ext cx="6339068" cy="3322708"/>
          </a:xfrm>
          <a:prstGeom prst="rect">
            <a:avLst/>
          </a:prstGeom>
        </p:spPr>
      </p:pic>
      <p:sp>
        <p:nvSpPr>
          <p:cNvPr id="2" name="TextBox 1">
            <a:extLst>
              <a:ext uri="{FF2B5EF4-FFF2-40B4-BE49-F238E27FC236}">
                <a16:creationId xmlns:a16="http://schemas.microsoft.com/office/drawing/2014/main" id="{1EFBE083-7B4A-BC32-8454-CB738654514B}"/>
              </a:ext>
            </a:extLst>
          </p:cNvPr>
          <p:cNvSpPr txBox="1"/>
          <p:nvPr/>
        </p:nvSpPr>
        <p:spPr>
          <a:xfrm>
            <a:off x="10854347" y="6174443"/>
            <a:ext cx="633122" cy="307777"/>
          </a:xfrm>
          <a:prstGeom prst="rect">
            <a:avLst/>
          </a:prstGeom>
          <a:noFill/>
        </p:spPr>
        <p:txBody>
          <a:bodyPr wrap="none" rtlCol="0">
            <a:spAutoFit/>
          </a:bodyPr>
          <a:lstStyle/>
          <a:p>
            <a:r>
              <a:rPr lang="en-US" sz="1400" dirty="0"/>
              <a:t>GGAO</a:t>
            </a:r>
          </a:p>
        </p:txBody>
      </p:sp>
    </p:spTree>
    <p:extLst>
      <p:ext uri="{BB962C8B-B14F-4D97-AF65-F5344CB8AC3E}">
        <p14:creationId xmlns:p14="http://schemas.microsoft.com/office/powerpoint/2010/main" val="2843920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Doppler Orbitography and Radiopositioning Integrated by Satellite (DORIS)</a:t>
            </a:r>
          </a:p>
        </p:txBody>
      </p:sp>
      <p:sp>
        <p:nvSpPr>
          <p:cNvPr id="3" name="Content Placeholder 2"/>
          <p:cNvSpPr>
            <a:spLocks noGrp="1"/>
          </p:cNvSpPr>
          <p:nvPr>
            <p:ph idx="1"/>
          </p:nvPr>
        </p:nvSpPr>
        <p:spPr>
          <a:xfrm>
            <a:off x="304799" y="982133"/>
            <a:ext cx="7958015" cy="2504483"/>
          </a:xfrm>
        </p:spPr>
        <p:txBody>
          <a:bodyPr>
            <a:normAutofit fontScale="62500" lnSpcReduction="20000"/>
          </a:bodyPr>
          <a:lstStyle/>
          <a:p>
            <a:r>
              <a:rPr lang="en-US" dirty="0"/>
              <a:t>Global network of ~60 autonomous stations managed and deployed by CNES and IGN since 1986</a:t>
            </a:r>
          </a:p>
          <a:p>
            <a:r>
              <a:rPr lang="en-US" dirty="0"/>
              <a:t>Six DORIS sites within the USA: Greenbelt, Guam, Kauai, Goldstone, Cold Bay, &amp; Miami</a:t>
            </a:r>
          </a:p>
          <a:p>
            <a:r>
              <a:rPr lang="en-US" dirty="0"/>
              <a:t>DORIS receivers that can track up to 6x beacons at one time are used on altimeter satellites (Jason-3, Sentinel-3A/3B Cryosat-2, and in the future Jason-CS, SWOT), delivering precise orbits with radial RMS accuracy of ~10 mm</a:t>
            </a:r>
          </a:p>
          <a:p>
            <a:r>
              <a:rPr lang="en-US" dirty="0"/>
              <a:t>NASA GSFC maintains the archival and distribution of the worldwide DORIS geodetic data using the Crustal Dynamics Data Information System (CDDIS)</a:t>
            </a:r>
          </a:p>
        </p:txBody>
      </p:sp>
      <p:pic>
        <p:nvPicPr>
          <p:cNvPr id="4" name="Content Placeholder 6" descr="GREB1.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10280953" y="4301699"/>
            <a:ext cx="1528901" cy="2110791"/>
          </a:xfrm>
          <a:prstGeom prst="rect">
            <a:avLst/>
          </a:prstGeom>
          <a:noFill/>
          <a:ln w="9525">
            <a:noFill/>
            <a:miter lim="800000"/>
            <a:headEnd/>
            <a:tailEnd/>
          </a:ln>
          <a:effectLst/>
        </p:spPr>
      </p:pic>
      <p:pic>
        <p:nvPicPr>
          <p:cNvPr id="6" name="Picture 5" descr="principe_doris_uk.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62814" y="1004058"/>
            <a:ext cx="3621517" cy="3225200"/>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a:ext>
            </a:extLst>
          </a:blip>
          <a:srcRect l="-581"/>
          <a:stretch/>
        </p:blipFill>
        <p:spPr>
          <a:xfrm>
            <a:off x="8792936" y="4301699"/>
            <a:ext cx="1284816" cy="2110791"/>
          </a:xfrm>
          <a:prstGeom prst="rect">
            <a:avLst/>
          </a:prstGeom>
        </p:spPr>
      </p:pic>
      <p:sp>
        <p:nvSpPr>
          <p:cNvPr id="9" name="TextBox 8"/>
          <p:cNvSpPr txBox="1"/>
          <p:nvPr/>
        </p:nvSpPr>
        <p:spPr>
          <a:xfrm>
            <a:off x="10280952" y="4320232"/>
            <a:ext cx="1039968" cy="338554"/>
          </a:xfrm>
          <a:prstGeom prst="rect">
            <a:avLst/>
          </a:prstGeom>
          <a:noFill/>
        </p:spPr>
        <p:txBody>
          <a:bodyPr wrap="none" rtlCol="0">
            <a:spAutoFit/>
          </a:bodyPr>
          <a:lstStyle/>
          <a:p>
            <a:r>
              <a:rPr lang="en-US" sz="1600" b="1" dirty="0">
                <a:solidFill>
                  <a:schemeClr val="bg1"/>
                </a:solidFill>
              </a:rPr>
              <a:t>Greenbelt</a:t>
            </a:r>
          </a:p>
        </p:txBody>
      </p:sp>
      <p:sp>
        <p:nvSpPr>
          <p:cNvPr id="10" name="TextBox 9"/>
          <p:cNvSpPr txBox="1"/>
          <p:nvPr/>
        </p:nvSpPr>
        <p:spPr>
          <a:xfrm>
            <a:off x="9208504" y="4320232"/>
            <a:ext cx="869248" cy="338554"/>
          </a:xfrm>
          <a:prstGeom prst="rect">
            <a:avLst/>
          </a:prstGeom>
          <a:noFill/>
        </p:spPr>
        <p:txBody>
          <a:bodyPr wrap="none" rtlCol="0">
            <a:spAutoFit/>
          </a:bodyPr>
          <a:lstStyle/>
          <a:p>
            <a:r>
              <a:rPr lang="en-US" sz="1600" b="1" dirty="0">
                <a:solidFill>
                  <a:srgbClr val="FFFFFF"/>
                </a:solidFill>
              </a:rPr>
              <a:t>Rothera</a:t>
            </a:r>
          </a:p>
        </p:txBody>
      </p:sp>
      <p:pic>
        <p:nvPicPr>
          <p:cNvPr id="12" name="Picture 1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59326" y="3486616"/>
            <a:ext cx="5448960" cy="2926080"/>
          </a:xfrm>
          <a:prstGeom prst="rect">
            <a:avLst/>
          </a:prstGeom>
        </p:spPr>
      </p:pic>
    </p:spTree>
    <p:extLst>
      <p:ext uri="{BB962C8B-B14F-4D97-AF65-F5344CB8AC3E}">
        <p14:creationId xmlns:p14="http://schemas.microsoft.com/office/powerpoint/2010/main" val="503786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Traditional Local Tie Systems</a:t>
            </a:r>
          </a:p>
        </p:txBody>
      </p:sp>
      <p:sp>
        <p:nvSpPr>
          <p:cNvPr id="3" name="Content Placeholder 2"/>
          <p:cNvSpPr>
            <a:spLocks noGrp="1"/>
          </p:cNvSpPr>
          <p:nvPr>
            <p:ph idx="1"/>
          </p:nvPr>
        </p:nvSpPr>
        <p:spPr>
          <a:xfrm>
            <a:off x="304799" y="982133"/>
            <a:ext cx="11672711" cy="2608658"/>
          </a:xfrm>
        </p:spPr>
        <p:txBody>
          <a:bodyPr>
            <a:normAutofit fontScale="62500" lnSpcReduction="20000"/>
          </a:bodyPr>
          <a:lstStyle/>
          <a:p>
            <a:r>
              <a:rPr lang="en-US" dirty="0"/>
              <a:t>Periodically perform precise survey of site ground control network, site reference pier, optical access points, and supplemental targets to estimate the measurement points of space geodesy instruments</a:t>
            </a:r>
          </a:p>
          <a:p>
            <a:r>
              <a:rPr lang="en-US" b="1" dirty="0"/>
              <a:t>Site Reference Point</a:t>
            </a:r>
            <a:r>
              <a:rPr lang="en-US" dirty="0"/>
              <a:t>: All vector ties to originate here. Equipped with total station robotic surveyor</a:t>
            </a:r>
          </a:p>
          <a:p>
            <a:r>
              <a:rPr lang="en-US" b="1" dirty="0"/>
              <a:t>Instrument Optical Access Point</a:t>
            </a:r>
            <a:r>
              <a:rPr lang="en-US" dirty="0"/>
              <a:t>: Point on each instrument structure that can be directly (optically) surveyed from the Site Reference Point</a:t>
            </a:r>
          </a:p>
          <a:p>
            <a:r>
              <a:rPr lang="en-US" b="1" dirty="0"/>
              <a:t>Instrument Monument Point</a:t>
            </a:r>
            <a:r>
              <a:rPr lang="en-US" dirty="0"/>
              <a:t>: Point on each instrument that is close to the measurement point but accessible to survey techniques</a:t>
            </a:r>
          </a:p>
          <a:p>
            <a:r>
              <a:rPr lang="en-US" b="1" dirty="0"/>
              <a:t>Estimated Measurement Point</a:t>
            </a:r>
            <a:r>
              <a:rPr lang="en-US" dirty="0"/>
              <a:t>: Best estimate of the point where the measurement will actually be referenced to after all known systematic errors are accounted for.</a:t>
            </a:r>
          </a:p>
          <a:p>
            <a:r>
              <a:rPr lang="en-US" b="1" dirty="0"/>
              <a:t>Actual Measurement Point</a:t>
            </a:r>
            <a:r>
              <a:rPr lang="en-US" dirty="0"/>
              <a:t>: Point where the measurement is actually made</a:t>
            </a:r>
          </a:p>
        </p:txBody>
      </p:sp>
      <p:grpSp>
        <p:nvGrpSpPr>
          <p:cNvPr id="4" name="Group 3"/>
          <p:cNvGrpSpPr/>
          <p:nvPr/>
        </p:nvGrpSpPr>
        <p:grpSpPr>
          <a:xfrm>
            <a:off x="1962488" y="3590792"/>
            <a:ext cx="4602850" cy="2485724"/>
            <a:chOff x="1550193" y="3815033"/>
            <a:chExt cx="5757862" cy="2083036"/>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50193" y="3815033"/>
              <a:ext cx="5757862" cy="208303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a:off x="3050381" y="4957763"/>
              <a:ext cx="1235869" cy="4071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4286250" y="4786313"/>
              <a:ext cx="585788" cy="1714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286250" y="4957763"/>
              <a:ext cx="1778794" cy="4071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flipV="1">
              <a:off x="3164681" y="4672013"/>
              <a:ext cx="1121569" cy="2857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76942" y="3590793"/>
            <a:ext cx="3341233" cy="25059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Box 7"/>
          <p:cNvSpPr txBox="1"/>
          <p:nvPr/>
        </p:nvSpPr>
        <p:spPr>
          <a:xfrm>
            <a:off x="2758426" y="6129841"/>
            <a:ext cx="3250826" cy="276999"/>
          </a:xfrm>
          <a:prstGeom prst="rect">
            <a:avLst/>
          </a:prstGeom>
          <a:noFill/>
        </p:spPr>
        <p:txBody>
          <a:bodyPr wrap="none" rtlCol="0">
            <a:spAutoFit/>
          </a:bodyPr>
          <a:lstStyle/>
          <a:p>
            <a:r>
              <a:rPr lang="en-US" sz="1200" i="1">
                <a:solidFill>
                  <a:prstClr val="black"/>
                </a:solidFill>
              </a:rPr>
              <a:t>Local Reference Frame tie to all geodetic Stations</a:t>
            </a:r>
          </a:p>
        </p:txBody>
      </p:sp>
      <p:sp>
        <p:nvSpPr>
          <p:cNvPr id="13" name="TextBox 12"/>
          <p:cNvSpPr txBox="1"/>
          <p:nvPr/>
        </p:nvSpPr>
        <p:spPr>
          <a:xfrm>
            <a:off x="7145497" y="6129840"/>
            <a:ext cx="2404120" cy="276999"/>
          </a:xfrm>
          <a:prstGeom prst="rect">
            <a:avLst/>
          </a:prstGeom>
          <a:noFill/>
        </p:spPr>
        <p:txBody>
          <a:bodyPr wrap="none" rtlCol="0">
            <a:spAutoFit/>
          </a:bodyPr>
          <a:lstStyle/>
          <a:p>
            <a:r>
              <a:rPr lang="en-US" sz="1200" i="1">
                <a:solidFill>
                  <a:prstClr val="black"/>
                </a:solidFill>
              </a:rPr>
              <a:t>GGAO Robotic Total (Range) Station</a:t>
            </a:r>
          </a:p>
        </p:txBody>
      </p:sp>
    </p:spTree>
    <p:extLst>
      <p:ext uri="{BB962C8B-B14F-4D97-AF65-F5344CB8AC3E}">
        <p14:creationId xmlns:p14="http://schemas.microsoft.com/office/powerpoint/2010/main" val="370426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AAC6943-8613-E34E-A93B-0F9B17B4DCC6}"/>
              </a:ext>
            </a:extLst>
          </p:cNvPr>
          <p:cNvSpPr>
            <a:spLocks noGrp="1"/>
          </p:cNvSpPr>
          <p:nvPr>
            <p:ph type="title"/>
          </p:nvPr>
        </p:nvSpPr>
        <p:spPr>
          <a:xfrm>
            <a:off x="914400" y="42336"/>
            <a:ext cx="10421009" cy="765175"/>
          </a:xfrm>
        </p:spPr>
        <p:txBody>
          <a:bodyPr>
            <a:noAutofit/>
          </a:bodyPr>
          <a:lstStyle/>
          <a:p>
            <a:r>
              <a:rPr lang="en-US" dirty="0"/>
              <a:t>Connecting the Old With the New</a:t>
            </a:r>
          </a:p>
        </p:txBody>
      </p:sp>
      <p:sp>
        <p:nvSpPr>
          <p:cNvPr id="27" name="Content Placeholder 2">
            <a:extLst>
              <a:ext uri="{FF2B5EF4-FFF2-40B4-BE49-F238E27FC236}">
                <a16:creationId xmlns:a16="http://schemas.microsoft.com/office/drawing/2014/main" id="{140BB51A-EB2C-3140-885D-186313F3C84B}"/>
              </a:ext>
            </a:extLst>
          </p:cNvPr>
          <p:cNvSpPr>
            <a:spLocks noGrp="1"/>
          </p:cNvSpPr>
          <p:nvPr>
            <p:ph idx="1"/>
          </p:nvPr>
        </p:nvSpPr>
        <p:spPr>
          <a:xfrm>
            <a:off x="304800" y="982663"/>
            <a:ext cx="6611639" cy="5502275"/>
          </a:xfrm>
          <a:ln>
            <a:solidFill>
              <a:schemeClr val="tx1"/>
            </a:solidFill>
          </a:ln>
        </p:spPr>
        <p:txBody>
          <a:bodyPr wrap="square">
            <a:normAutofit fontScale="77500" lnSpcReduction="20000"/>
          </a:bodyPr>
          <a:lstStyle/>
          <a:p>
            <a:r>
              <a:rPr lang="en-US" dirty="0"/>
              <a:t>Measure with 1-mm precision the vector tie between the two VLBI antennae at KPGO, from dedicated VLBI sessions (both antennae observing the same sources).</a:t>
            </a:r>
          </a:p>
          <a:p>
            <a:r>
              <a:rPr lang="en-US" dirty="0"/>
              <a:t>The measurement was achieved using phase delays, which are of higher precision than the group delays.</a:t>
            </a:r>
          </a:p>
          <a:p>
            <a:r>
              <a:rPr lang="en-US" dirty="0"/>
              <a:t>The estimates were compared to standard sub-mm precision in-situ surveys.</a:t>
            </a:r>
          </a:p>
          <a:p>
            <a:r>
              <a:rPr lang="en-US" dirty="0"/>
              <a:t>A comprehensive error analysis was performed: the limiting error source in exploiting this data is the gravitational deformation of the 20m KPGO antenna.</a:t>
            </a:r>
          </a:p>
          <a:p>
            <a:r>
              <a:rPr lang="en-US" dirty="0"/>
              <a:t>The results provide a new way to tie VGOS stations to the common frame of VLBI stations (for collocated sites).</a:t>
            </a:r>
          </a:p>
          <a:p>
            <a:r>
              <a:rPr lang="en-US" dirty="0"/>
              <a:t>The tie measurement in the form of a SINEX file was provided to the IERS as a constraint to be used in ITRF2020.</a:t>
            </a:r>
          </a:p>
        </p:txBody>
      </p:sp>
      <p:pic>
        <p:nvPicPr>
          <p:cNvPr id="9" name="Picture 8">
            <a:extLst>
              <a:ext uri="{FF2B5EF4-FFF2-40B4-BE49-F238E27FC236}">
                <a16:creationId xmlns:a16="http://schemas.microsoft.com/office/drawing/2014/main" id="{1E850A4D-CCE2-424B-9308-961034AF71D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819635" y="1071432"/>
            <a:ext cx="3214538" cy="2267710"/>
          </a:xfrm>
          <a:prstGeom prst="rect">
            <a:avLst/>
          </a:prstGeom>
        </p:spPr>
      </p:pic>
      <p:pic>
        <p:nvPicPr>
          <p:cNvPr id="10" name="Picture 9">
            <a:extLst>
              <a:ext uri="{FF2B5EF4-FFF2-40B4-BE49-F238E27FC236}">
                <a16:creationId xmlns:a16="http://schemas.microsoft.com/office/drawing/2014/main" id="{3A9DD94C-57DE-DD4B-B94B-7C84C4287D6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92059" y="3465995"/>
            <a:ext cx="3943350" cy="1371600"/>
          </a:xfrm>
          <a:prstGeom prst="rect">
            <a:avLst/>
          </a:prstGeom>
          <a:ln>
            <a:solidFill>
              <a:schemeClr val="tx1"/>
            </a:solidFill>
          </a:ln>
        </p:spPr>
      </p:pic>
      <p:sp>
        <p:nvSpPr>
          <p:cNvPr id="11" name="TextBox 10">
            <a:extLst>
              <a:ext uri="{FF2B5EF4-FFF2-40B4-BE49-F238E27FC236}">
                <a16:creationId xmlns:a16="http://schemas.microsoft.com/office/drawing/2014/main" id="{F1E31B20-115D-7446-879E-E1C0F4D7990D}"/>
              </a:ext>
            </a:extLst>
          </p:cNvPr>
          <p:cNvSpPr txBox="1"/>
          <p:nvPr/>
        </p:nvSpPr>
        <p:spPr>
          <a:xfrm>
            <a:off x="7388494" y="4837595"/>
            <a:ext cx="3943350" cy="646331"/>
          </a:xfrm>
          <a:prstGeom prst="rect">
            <a:avLst/>
          </a:prstGeom>
          <a:noFill/>
          <a:ln>
            <a:solidFill>
              <a:schemeClr val="tx1"/>
            </a:solidFill>
          </a:ln>
        </p:spPr>
        <p:txBody>
          <a:bodyPr wrap="square" rtlCol="0">
            <a:spAutoFit/>
          </a:bodyPr>
          <a:lstStyle/>
          <a:p>
            <a:pPr algn="ctr"/>
            <a:r>
              <a:rPr lang="en-US" dirty="0"/>
              <a:t>Statistics of phase- vs. group-delay local- tie geodesy (</a:t>
            </a:r>
            <a:r>
              <a:rPr lang="en-US" dirty="0" err="1"/>
              <a:t>Niell</a:t>
            </a:r>
            <a:r>
              <a:rPr lang="en-US" dirty="0"/>
              <a:t> et al., 2021)</a:t>
            </a:r>
          </a:p>
        </p:txBody>
      </p:sp>
      <p:sp>
        <p:nvSpPr>
          <p:cNvPr id="12" name="TextBox 11">
            <a:extLst>
              <a:ext uri="{FF2B5EF4-FFF2-40B4-BE49-F238E27FC236}">
                <a16:creationId xmlns:a16="http://schemas.microsoft.com/office/drawing/2014/main" id="{01970C84-ECB4-114A-97C8-3BE15295EB8B}"/>
              </a:ext>
            </a:extLst>
          </p:cNvPr>
          <p:cNvSpPr txBox="1"/>
          <p:nvPr/>
        </p:nvSpPr>
        <p:spPr>
          <a:xfrm>
            <a:off x="7020426" y="5536790"/>
            <a:ext cx="4866775" cy="954107"/>
          </a:xfrm>
          <a:prstGeom prst="rect">
            <a:avLst/>
          </a:prstGeom>
          <a:noFill/>
          <a:ln>
            <a:solidFill>
              <a:schemeClr val="tx1"/>
            </a:solidFill>
          </a:ln>
        </p:spPr>
        <p:txBody>
          <a:bodyPr wrap="square" rtlCol="0">
            <a:spAutoFit/>
          </a:bodyPr>
          <a:lstStyle/>
          <a:p>
            <a:r>
              <a:rPr lang="en-US" sz="1400" b="1" dirty="0" err="1">
                <a:solidFill>
                  <a:srgbClr val="C00000"/>
                </a:solidFill>
              </a:rPr>
              <a:t>Niell</a:t>
            </a:r>
            <a:r>
              <a:rPr lang="en-US" sz="1400" b="1" dirty="0">
                <a:solidFill>
                  <a:srgbClr val="C00000"/>
                </a:solidFill>
              </a:rPr>
              <a:t>, A., et al. (2021). </a:t>
            </a:r>
            <a:r>
              <a:rPr lang="en-US" sz="1400" b="1" dirty="0"/>
              <a:t>“VLBI measurement of the vector baseline between geodetic antennas at </a:t>
            </a:r>
            <a:r>
              <a:rPr lang="en-US" sz="1400" b="1" dirty="0" err="1"/>
              <a:t>Kokee</a:t>
            </a:r>
            <a:r>
              <a:rPr lang="en-US" sz="1400" b="1" dirty="0"/>
              <a:t> Park Geophysical Observatory, Hawaii", J. Geodesy, doi:</a:t>
            </a:r>
            <a:r>
              <a:rPr lang="en-US" sz="1400" b="1" dirty="0">
                <a:solidFill>
                  <a:srgbClr val="C00000"/>
                </a:solidFill>
              </a:rPr>
              <a:t>10.1007/s00190-021-01505-9</a:t>
            </a:r>
            <a:endParaRPr lang="en-US" sz="1400" dirty="0"/>
          </a:p>
        </p:txBody>
      </p:sp>
    </p:spTree>
    <p:extLst>
      <p:ext uri="{BB962C8B-B14F-4D97-AF65-F5344CB8AC3E}">
        <p14:creationId xmlns:p14="http://schemas.microsoft.com/office/powerpoint/2010/main" val="410168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99A1-377A-9B4E-9F71-CFC3598972EB}"/>
              </a:ext>
            </a:extLst>
          </p:cNvPr>
          <p:cNvSpPr>
            <a:spLocks noGrp="1"/>
          </p:cNvSpPr>
          <p:nvPr>
            <p:ph type="title"/>
          </p:nvPr>
        </p:nvSpPr>
        <p:spPr/>
        <p:txBody>
          <a:bodyPr>
            <a:noAutofit/>
          </a:bodyPr>
          <a:lstStyle/>
          <a:p>
            <a:r>
              <a:rPr lang="en-US" sz="2400" dirty="0"/>
              <a:t>Geodesy in the 2018 US Decadal Strategy for Earth Observation from Space</a:t>
            </a:r>
          </a:p>
        </p:txBody>
      </p:sp>
      <p:sp>
        <p:nvSpPr>
          <p:cNvPr id="3" name="Content Placeholder 2">
            <a:extLst>
              <a:ext uri="{FF2B5EF4-FFF2-40B4-BE49-F238E27FC236}">
                <a16:creationId xmlns:a16="http://schemas.microsoft.com/office/drawing/2014/main" id="{3488E079-7C83-EB46-88BF-E0963FFDF435}"/>
              </a:ext>
            </a:extLst>
          </p:cNvPr>
          <p:cNvSpPr>
            <a:spLocks noGrp="1"/>
          </p:cNvSpPr>
          <p:nvPr>
            <p:ph idx="1"/>
          </p:nvPr>
        </p:nvSpPr>
        <p:spPr>
          <a:xfrm>
            <a:off x="3737610" y="1120140"/>
            <a:ext cx="7932420" cy="3554730"/>
          </a:xfrm>
        </p:spPr>
        <p:txBody>
          <a:bodyPr>
            <a:noAutofit/>
          </a:bodyPr>
          <a:lstStyle/>
          <a:p>
            <a:r>
              <a:rPr lang="en-US" sz="2300" dirty="0"/>
              <a:t>The U.S. National Academy of Sciences conducts a decadal study to inform U.S. priorities for Earth science from space</a:t>
            </a:r>
          </a:p>
          <a:p>
            <a:r>
              <a:rPr lang="en-US" sz="2300" dirty="0"/>
              <a:t>“A major Earth observing priority for the next decade is to maintain and improve the Terrestrial Reference Frame.”</a:t>
            </a:r>
          </a:p>
          <a:p>
            <a:r>
              <a:rPr lang="en-US" sz="2300" dirty="0"/>
              <a:t>“Maintaining the reference frame to a </a:t>
            </a:r>
            <a:r>
              <a:rPr lang="en-US" sz="2300" b="1" dirty="0"/>
              <a:t>positional accuracy of 1 mm and a rate accuracy of 0.1 mm/</a:t>
            </a:r>
            <a:r>
              <a:rPr lang="en-US" sz="2300" b="1" dirty="0" err="1"/>
              <a:t>yr</a:t>
            </a:r>
            <a:r>
              <a:rPr lang="en-US" sz="2300" dirty="0"/>
              <a:t> requires NASA’s continued participation and support of VLBI and SLR for defining the terrestrial reference frame, its changes with time, and monitoring Earth rotation”</a:t>
            </a:r>
          </a:p>
          <a:p>
            <a:endParaRPr lang="en-US" sz="2300" dirty="0"/>
          </a:p>
          <a:p>
            <a:pPr marL="0" indent="0">
              <a:buNone/>
            </a:pPr>
            <a:endParaRPr lang="en-US" sz="2300" dirty="0"/>
          </a:p>
        </p:txBody>
      </p:sp>
      <p:sp>
        <p:nvSpPr>
          <p:cNvPr id="6" name="Rectangle 5">
            <a:extLst>
              <a:ext uri="{FF2B5EF4-FFF2-40B4-BE49-F238E27FC236}">
                <a16:creationId xmlns:a16="http://schemas.microsoft.com/office/drawing/2014/main" id="{AF0E4E17-F28D-8845-9630-31E9092CF056}"/>
              </a:ext>
            </a:extLst>
          </p:cNvPr>
          <p:cNvSpPr/>
          <p:nvPr/>
        </p:nvSpPr>
        <p:spPr>
          <a:xfrm>
            <a:off x="1219199" y="4892143"/>
            <a:ext cx="9944759" cy="1862048"/>
          </a:xfrm>
          <a:prstGeom prst="rect">
            <a:avLst/>
          </a:prstGeom>
        </p:spPr>
        <p:txBody>
          <a:bodyPr wrap="square">
            <a:spAutoFit/>
          </a:bodyPr>
          <a:lstStyle/>
          <a:p>
            <a:r>
              <a:rPr lang="en-US" sz="2300" b="1">
                <a:solidFill>
                  <a:schemeClr val="accent2">
                    <a:lumMod val="75000"/>
                  </a:schemeClr>
                </a:solidFill>
              </a:rPr>
              <a:t>“Recommendation 4.4:</a:t>
            </a:r>
            <a:r>
              <a:rPr lang="en-US" sz="2300">
                <a:solidFill>
                  <a:schemeClr val="accent2">
                    <a:lumMod val="75000"/>
                  </a:schemeClr>
                </a:solidFill>
              </a:rPr>
              <a:t> NASA should complete planned improvements to its Global Geodetic Observing System (GGOS) sites during the first half of the decadal survey period as part of its contribution to the establishment and maintenance of the International Terrestrial Reference Frame (ITRF).”</a:t>
            </a:r>
          </a:p>
          <a:p>
            <a:endParaRPr lang="en-US" sz="2300"/>
          </a:p>
        </p:txBody>
      </p:sp>
      <p:sp>
        <p:nvSpPr>
          <p:cNvPr id="4" name="Rectangle 3">
            <a:extLst>
              <a:ext uri="{FF2B5EF4-FFF2-40B4-BE49-F238E27FC236}">
                <a16:creationId xmlns:a16="http://schemas.microsoft.com/office/drawing/2014/main" id="{57FEE677-7D85-BC4E-8823-69FC2FCFC635}"/>
              </a:ext>
            </a:extLst>
          </p:cNvPr>
          <p:cNvSpPr/>
          <p:nvPr/>
        </p:nvSpPr>
        <p:spPr>
          <a:xfrm>
            <a:off x="9108184" y="6165334"/>
            <a:ext cx="2941831" cy="369332"/>
          </a:xfrm>
          <a:prstGeom prst="rect">
            <a:avLst/>
          </a:prstGeom>
        </p:spPr>
        <p:txBody>
          <a:bodyPr wrap="none">
            <a:spAutoFit/>
          </a:bodyPr>
          <a:lstStyle/>
          <a:p>
            <a:r>
              <a:rPr lang="en-US">
                <a:solidFill>
                  <a:srgbClr val="002060"/>
                </a:solidFill>
                <a:latin typeface="Monaco" pitchFamily="2" charset="0"/>
              </a:rPr>
              <a:t>http://</a:t>
            </a:r>
            <a:r>
              <a:rPr lang="en-US" err="1">
                <a:solidFill>
                  <a:srgbClr val="002060"/>
                </a:solidFill>
                <a:latin typeface="Monaco" pitchFamily="2" charset="0"/>
              </a:rPr>
              <a:t>nap.edu</a:t>
            </a:r>
            <a:r>
              <a:rPr lang="en-US">
                <a:solidFill>
                  <a:srgbClr val="002060"/>
                </a:solidFill>
                <a:latin typeface="Monaco" pitchFamily="2" charset="0"/>
              </a:rPr>
              <a:t>/24938</a:t>
            </a:r>
            <a:endParaRPr lang="en-US">
              <a:solidFill>
                <a:srgbClr val="002060"/>
              </a:solidFill>
              <a:effectLst/>
              <a:latin typeface="Monaco" pitchFamily="2" charset="0"/>
            </a:endParaRPr>
          </a:p>
        </p:txBody>
      </p:sp>
      <p:pic>
        <p:nvPicPr>
          <p:cNvPr id="7" name="Picture 6">
            <a:extLst>
              <a:ext uri="{FF2B5EF4-FFF2-40B4-BE49-F238E27FC236}">
                <a16:creationId xmlns:a16="http://schemas.microsoft.com/office/drawing/2014/main" id="{D281DF7B-45BE-D44A-BA25-E5C854D1FA73}"/>
              </a:ext>
            </a:extLst>
          </p:cNvPr>
          <p:cNvPicPr>
            <a:picLocks noChangeAspect="1"/>
          </p:cNvPicPr>
          <p:nvPr/>
        </p:nvPicPr>
        <p:blipFill>
          <a:blip r:embed="rId2"/>
          <a:stretch>
            <a:fillRect/>
          </a:stretch>
        </p:blipFill>
        <p:spPr>
          <a:xfrm>
            <a:off x="613060" y="1024784"/>
            <a:ext cx="2932572" cy="3805826"/>
          </a:xfrm>
          <a:prstGeom prst="rect">
            <a:avLst/>
          </a:prstGeom>
        </p:spPr>
      </p:pic>
    </p:spTree>
    <p:extLst>
      <p:ext uri="{BB962C8B-B14F-4D97-AF65-F5344CB8AC3E}">
        <p14:creationId xmlns:p14="http://schemas.microsoft.com/office/powerpoint/2010/main" val="1415339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F748A9-C0F8-1D4F-9159-0917B3A549DA}"/>
              </a:ext>
            </a:extLst>
          </p:cNvPr>
          <p:cNvSpPr>
            <a:spLocks noGrp="1"/>
          </p:cNvSpPr>
          <p:nvPr>
            <p:ph type="title"/>
          </p:nvPr>
        </p:nvSpPr>
        <p:spPr/>
        <p:txBody>
          <a:bodyPr>
            <a:noAutofit/>
          </a:bodyPr>
          <a:lstStyle/>
          <a:p>
            <a:r>
              <a:rPr lang="en-US" sz="2400" dirty="0"/>
              <a:t>Geodetic Infrastructure is the Foundation for Enabling Many Scientific Applications</a:t>
            </a:r>
          </a:p>
        </p:txBody>
      </p:sp>
      <p:pic>
        <p:nvPicPr>
          <p:cNvPr id="4" name="Content Placeholder 3">
            <a:extLst>
              <a:ext uri="{FF2B5EF4-FFF2-40B4-BE49-F238E27FC236}">
                <a16:creationId xmlns:a16="http://schemas.microsoft.com/office/drawing/2014/main" id="{F12AE23E-273D-8B47-8138-3DFBC24E72A4}"/>
              </a:ext>
            </a:extLst>
          </p:cNvPr>
          <p:cNvPicPr>
            <a:picLocks noGrp="1" noChangeAspect="1"/>
          </p:cNvPicPr>
          <p:nvPr>
            <p:ph idx="1"/>
          </p:nvPr>
        </p:nvPicPr>
        <p:blipFill>
          <a:blip r:embed="rId2"/>
          <a:stretch>
            <a:fillRect/>
          </a:stretch>
        </p:blipFill>
        <p:spPr>
          <a:xfrm>
            <a:off x="257755" y="1009465"/>
            <a:ext cx="9080500" cy="5029200"/>
          </a:xfrm>
        </p:spPr>
      </p:pic>
      <p:sp>
        <p:nvSpPr>
          <p:cNvPr id="5" name="Rectangle 4">
            <a:extLst>
              <a:ext uri="{FF2B5EF4-FFF2-40B4-BE49-F238E27FC236}">
                <a16:creationId xmlns:a16="http://schemas.microsoft.com/office/drawing/2014/main" id="{12183F3E-CEEE-F54A-80C9-1CE981DDD052}"/>
              </a:ext>
            </a:extLst>
          </p:cNvPr>
          <p:cNvSpPr/>
          <p:nvPr/>
        </p:nvSpPr>
        <p:spPr>
          <a:xfrm>
            <a:off x="9511211" y="6240620"/>
            <a:ext cx="2547942" cy="307777"/>
          </a:xfrm>
          <a:prstGeom prst="rect">
            <a:avLst/>
          </a:prstGeom>
        </p:spPr>
        <p:txBody>
          <a:bodyPr wrap="none">
            <a:spAutoFit/>
          </a:bodyPr>
          <a:lstStyle/>
          <a:p>
            <a:r>
              <a:rPr lang="en-US" sz="1400" dirty="0"/>
              <a:t>https://</a:t>
            </a:r>
            <a:r>
              <a:rPr lang="en-US" sz="1400" dirty="0" err="1"/>
              <a:t>doi.org</a:t>
            </a:r>
            <a:r>
              <a:rPr lang="en-US" sz="1400" dirty="0"/>
              <a:t>/10.17226/25579</a:t>
            </a:r>
          </a:p>
        </p:txBody>
      </p:sp>
      <p:sp>
        <p:nvSpPr>
          <p:cNvPr id="8" name="Rectangle 7">
            <a:extLst>
              <a:ext uri="{FF2B5EF4-FFF2-40B4-BE49-F238E27FC236}">
                <a16:creationId xmlns:a16="http://schemas.microsoft.com/office/drawing/2014/main" id="{CD7F85FD-83BB-DE4B-85A9-CD68667AE44A}"/>
              </a:ext>
            </a:extLst>
          </p:cNvPr>
          <p:cNvSpPr/>
          <p:nvPr/>
        </p:nvSpPr>
        <p:spPr>
          <a:xfrm>
            <a:off x="257755" y="6240620"/>
            <a:ext cx="6556347" cy="307777"/>
          </a:xfrm>
          <a:prstGeom prst="rect">
            <a:avLst/>
          </a:prstGeom>
        </p:spPr>
        <p:txBody>
          <a:bodyPr wrap="none">
            <a:spAutoFit/>
          </a:bodyPr>
          <a:lstStyle/>
          <a:p>
            <a:r>
              <a:rPr lang="en-US" sz="1400" dirty="0"/>
              <a:t>National Academies: Evolving the Geodetic Infrastructure to Meet New Scientific Needs</a:t>
            </a:r>
          </a:p>
        </p:txBody>
      </p:sp>
      <p:pic>
        <p:nvPicPr>
          <p:cNvPr id="9" name="Picture 8">
            <a:extLst>
              <a:ext uri="{FF2B5EF4-FFF2-40B4-BE49-F238E27FC236}">
                <a16:creationId xmlns:a16="http://schemas.microsoft.com/office/drawing/2014/main" id="{06A934E0-749C-ED48-97AE-75FC9999EC5E}"/>
              </a:ext>
            </a:extLst>
          </p:cNvPr>
          <p:cNvPicPr>
            <a:picLocks noChangeAspect="1"/>
          </p:cNvPicPr>
          <p:nvPr/>
        </p:nvPicPr>
        <p:blipFill>
          <a:blip r:embed="rId3"/>
          <a:stretch>
            <a:fillRect/>
          </a:stretch>
        </p:blipFill>
        <p:spPr>
          <a:xfrm>
            <a:off x="9512190" y="1961446"/>
            <a:ext cx="2422055" cy="3132524"/>
          </a:xfrm>
          <a:prstGeom prst="rect">
            <a:avLst/>
          </a:prstGeom>
        </p:spPr>
      </p:pic>
    </p:spTree>
    <p:extLst>
      <p:ext uri="{BB962C8B-B14F-4D97-AF65-F5344CB8AC3E}">
        <p14:creationId xmlns:p14="http://schemas.microsoft.com/office/powerpoint/2010/main" val="20121726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63554" y="3429000"/>
            <a:ext cx="1626820" cy="1464450"/>
          </a:xfrm>
          <a:prstGeom prst="rect">
            <a:avLst/>
          </a:prstGeom>
        </p:spPr>
      </p:pic>
      <p:sp>
        <p:nvSpPr>
          <p:cNvPr id="6" name="TextBox 5"/>
          <p:cNvSpPr txBox="1"/>
          <p:nvPr/>
        </p:nvSpPr>
        <p:spPr>
          <a:xfrm>
            <a:off x="9196248" y="4845151"/>
            <a:ext cx="2860911" cy="369332"/>
          </a:xfrm>
          <a:prstGeom prst="rect">
            <a:avLst/>
          </a:prstGeom>
          <a:noFill/>
        </p:spPr>
        <p:txBody>
          <a:bodyPr wrap="none" rtlCol="0">
            <a:spAutoFit/>
          </a:bodyPr>
          <a:lstStyle/>
          <a:p>
            <a:r>
              <a:rPr lang="en-US" dirty="0">
                <a:solidFill>
                  <a:schemeClr val="tx2">
                    <a:lumMod val="75000"/>
                  </a:schemeClr>
                </a:solidFill>
              </a:rPr>
              <a:t>Extreme weather prediction</a:t>
            </a: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11098" y="1097729"/>
            <a:ext cx="1180604" cy="1508760"/>
          </a:xfrm>
          <a:prstGeom prst="rect">
            <a:avLst/>
          </a:prstGeom>
        </p:spPr>
      </p:pic>
      <p:sp>
        <p:nvSpPr>
          <p:cNvPr id="12" name="TextBox 11"/>
          <p:cNvSpPr txBox="1"/>
          <p:nvPr/>
        </p:nvSpPr>
        <p:spPr>
          <a:xfrm>
            <a:off x="315147" y="2678814"/>
            <a:ext cx="3455754" cy="369332"/>
          </a:xfrm>
          <a:prstGeom prst="rect">
            <a:avLst/>
          </a:prstGeom>
          <a:noFill/>
        </p:spPr>
        <p:txBody>
          <a:bodyPr wrap="none" rtlCol="0">
            <a:spAutoFit/>
          </a:bodyPr>
          <a:lstStyle/>
          <a:p>
            <a:r>
              <a:rPr lang="en-US" dirty="0">
                <a:solidFill>
                  <a:schemeClr val="tx2">
                    <a:lumMod val="75000"/>
                  </a:schemeClr>
                </a:solidFill>
              </a:rPr>
              <a:t>Ocean topography, mean sea level</a:t>
            </a: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81124" y="1097729"/>
            <a:ext cx="1613276" cy="1209957"/>
          </a:xfrm>
          <a:prstGeom prst="rect">
            <a:avLst/>
          </a:prstGeom>
        </p:spPr>
      </p:pic>
      <p:sp>
        <p:nvSpPr>
          <p:cNvPr id="14" name="TextBox 13"/>
          <p:cNvSpPr txBox="1"/>
          <p:nvPr/>
        </p:nvSpPr>
        <p:spPr>
          <a:xfrm>
            <a:off x="3975773" y="2401815"/>
            <a:ext cx="2421227" cy="646331"/>
          </a:xfrm>
          <a:prstGeom prst="rect">
            <a:avLst/>
          </a:prstGeom>
          <a:noFill/>
        </p:spPr>
        <p:txBody>
          <a:bodyPr wrap="square" rtlCol="0">
            <a:spAutoFit/>
          </a:bodyPr>
          <a:lstStyle/>
          <a:p>
            <a:r>
              <a:rPr lang="en-US" dirty="0">
                <a:solidFill>
                  <a:schemeClr val="tx2">
                    <a:lumMod val="75000"/>
                  </a:schemeClr>
                </a:solidFill>
              </a:rPr>
              <a:t>SWOT: Surface Waters, Ocean Topography</a:t>
            </a:r>
          </a:p>
        </p:txBody>
      </p:sp>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49141" y="1097729"/>
            <a:ext cx="2389236" cy="996538"/>
          </a:xfrm>
          <a:prstGeom prst="rect">
            <a:avLst/>
          </a:prstGeom>
        </p:spPr>
      </p:pic>
      <p:sp>
        <p:nvSpPr>
          <p:cNvPr id="16" name="TextBox 15"/>
          <p:cNvSpPr txBox="1"/>
          <p:nvPr/>
        </p:nvSpPr>
        <p:spPr>
          <a:xfrm>
            <a:off x="6344332" y="2082932"/>
            <a:ext cx="2851916" cy="923330"/>
          </a:xfrm>
          <a:prstGeom prst="rect">
            <a:avLst/>
          </a:prstGeom>
          <a:noFill/>
        </p:spPr>
        <p:txBody>
          <a:bodyPr wrap="square" rtlCol="0">
            <a:spAutoFit/>
          </a:bodyPr>
          <a:lstStyle/>
          <a:p>
            <a:pPr algn="ctr"/>
            <a:r>
              <a:rPr lang="en-US" dirty="0">
                <a:solidFill>
                  <a:schemeClr val="tx2">
                    <a:lumMod val="75000"/>
                  </a:schemeClr>
                </a:solidFill>
              </a:rPr>
              <a:t>Polar Ice Sheet and Glacier changes, sea-ice thickness, Vegetation canopy ht.</a:t>
            </a:r>
          </a:p>
        </p:txBody>
      </p:sp>
      <p:pic>
        <p:nvPicPr>
          <p:cNvPr id="17" name="Picture 1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687187" y="1064916"/>
            <a:ext cx="1954744" cy="1030603"/>
          </a:xfrm>
          <a:prstGeom prst="rect">
            <a:avLst/>
          </a:prstGeom>
        </p:spPr>
      </p:pic>
      <p:sp>
        <p:nvSpPr>
          <p:cNvPr id="18" name="TextBox 17"/>
          <p:cNvSpPr txBox="1"/>
          <p:nvPr/>
        </p:nvSpPr>
        <p:spPr>
          <a:xfrm>
            <a:off x="9346543" y="2111238"/>
            <a:ext cx="2560320" cy="1200329"/>
          </a:xfrm>
          <a:prstGeom prst="rect">
            <a:avLst/>
          </a:prstGeom>
          <a:noFill/>
        </p:spPr>
        <p:txBody>
          <a:bodyPr wrap="square" rtlCol="0">
            <a:spAutoFit/>
          </a:bodyPr>
          <a:lstStyle/>
          <a:p>
            <a:pPr algn="ctr"/>
            <a:r>
              <a:rPr lang="en-US" dirty="0">
                <a:solidFill>
                  <a:schemeClr val="tx2">
                    <a:lumMod val="75000"/>
                  </a:schemeClr>
                </a:solidFill>
              </a:rPr>
              <a:t>3D-Vegetation canopy structure; Forest carbon sources &amp; sinks; Surface topography</a:t>
            </a:r>
          </a:p>
        </p:txBody>
      </p:sp>
      <p:pic>
        <p:nvPicPr>
          <p:cNvPr id="19" name="Picture 1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75594" y="3240358"/>
            <a:ext cx="2197812" cy="1107491"/>
          </a:xfrm>
          <a:prstGeom prst="rect">
            <a:avLst/>
          </a:prstGeom>
        </p:spPr>
      </p:pic>
      <p:pic>
        <p:nvPicPr>
          <p:cNvPr id="20" name="Picture 1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33737" y="3311567"/>
            <a:ext cx="1842279" cy="1036282"/>
          </a:xfrm>
          <a:prstGeom prst="rect">
            <a:avLst/>
          </a:prstGeom>
        </p:spPr>
      </p:pic>
      <p:sp>
        <p:nvSpPr>
          <p:cNvPr id="21" name="TextBox 20"/>
          <p:cNvSpPr txBox="1"/>
          <p:nvPr/>
        </p:nvSpPr>
        <p:spPr>
          <a:xfrm>
            <a:off x="2618948" y="4434412"/>
            <a:ext cx="3547194" cy="923330"/>
          </a:xfrm>
          <a:prstGeom prst="rect">
            <a:avLst/>
          </a:prstGeom>
          <a:noFill/>
        </p:spPr>
        <p:txBody>
          <a:bodyPr wrap="square" rtlCol="0">
            <a:spAutoFit/>
          </a:bodyPr>
          <a:lstStyle/>
          <a:p>
            <a:pPr algn="ctr"/>
            <a:r>
              <a:rPr lang="en-US" dirty="0">
                <a:solidFill>
                  <a:schemeClr val="tx2">
                    <a:lumMod val="75000"/>
                  </a:schemeClr>
                </a:solidFill>
              </a:rPr>
              <a:t>Ice-sheet collapse; Ecosystem disturbances; Natural Hazards (Volcanos, earthquakes, landslides)</a:t>
            </a:r>
          </a:p>
        </p:txBody>
      </p:sp>
      <p:pic>
        <p:nvPicPr>
          <p:cNvPr id="22" name="Picture 2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980915" y="3102368"/>
            <a:ext cx="1476656" cy="1107492"/>
          </a:xfrm>
          <a:prstGeom prst="rect">
            <a:avLst/>
          </a:prstGeom>
        </p:spPr>
      </p:pic>
      <p:sp>
        <p:nvSpPr>
          <p:cNvPr id="23" name="TextBox 22"/>
          <p:cNvSpPr txBox="1"/>
          <p:nvPr/>
        </p:nvSpPr>
        <p:spPr>
          <a:xfrm>
            <a:off x="6419655" y="4326206"/>
            <a:ext cx="2724920" cy="1195719"/>
          </a:xfrm>
          <a:prstGeom prst="rect">
            <a:avLst/>
          </a:prstGeom>
          <a:noFill/>
        </p:spPr>
        <p:txBody>
          <a:bodyPr wrap="square" rtlCol="0">
            <a:spAutoFit/>
          </a:bodyPr>
          <a:lstStyle/>
          <a:p>
            <a:pPr algn="ctr"/>
            <a:r>
              <a:rPr lang="en-US" u="sng" dirty="0">
                <a:solidFill>
                  <a:schemeClr val="tx2">
                    <a:lumMod val="75000"/>
                  </a:schemeClr>
                </a:solidFill>
              </a:rPr>
              <a:t>GNSS RO satellites</a:t>
            </a:r>
            <a:r>
              <a:rPr lang="en-US" dirty="0">
                <a:solidFill>
                  <a:schemeClr val="tx2">
                    <a:lumMod val="75000"/>
                  </a:schemeClr>
                </a:solidFill>
              </a:rPr>
              <a:t>: Weather forecasting; Climate studies; Global ionosphere models</a:t>
            </a:r>
          </a:p>
        </p:txBody>
      </p:sp>
      <p:pic>
        <p:nvPicPr>
          <p:cNvPr id="24" name="Picture 2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43303" y="2904098"/>
            <a:ext cx="1365530" cy="1672482"/>
          </a:xfrm>
          <a:prstGeom prst="rect">
            <a:avLst/>
          </a:prstGeom>
        </p:spPr>
      </p:pic>
      <p:sp>
        <p:nvSpPr>
          <p:cNvPr id="25" name="TextBox 24"/>
          <p:cNvSpPr txBox="1"/>
          <p:nvPr/>
        </p:nvSpPr>
        <p:spPr>
          <a:xfrm>
            <a:off x="0" y="4522730"/>
            <a:ext cx="2365435" cy="923330"/>
          </a:xfrm>
          <a:prstGeom prst="rect">
            <a:avLst/>
          </a:prstGeom>
          <a:noFill/>
        </p:spPr>
        <p:txBody>
          <a:bodyPr wrap="square" rtlCol="0">
            <a:spAutoFit/>
          </a:bodyPr>
          <a:lstStyle/>
          <a:p>
            <a:pPr algn="ctr"/>
            <a:r>
              <a:rPr lang="en-US" dirty="0">
                <a:solidFill>
                  <a:schemeClr val="tx2">
                    <a:lumMod val="75000"/>
                  </a:schemeClr>
                </a:solidFill>
              </a:rPr>
              <a:t>Mass change (cryosphere, hydrology, solid earth, oceans)</a:t>
            </a:r>
          </a:p>
        </p:txBody>
      </p:sp>
      <p:sp>
        <p:nvSpPr>
          <p:cNvPr id="2" name="TextBox 1">
            <a:extLst>
              <a:ext uri="{FF2B5EF4-FFF2-40B4-BE49-F238E27FC236}">
                <a16:creationId xmlns:a16="http://schemas.microsoft.com/office/drawing/2014/main" id="{7FCFE5D9-82E2-6345-9A64-C4B2E9C864C3}"/>
              </a:ext>
            </a:extLst>
          </p:cNvPr>
          <p:cNvSpPr txBox="1"/>
          <p:nvPr/>
        </p:nvSpPr>
        <p:spPr>
          <a:xfrm>
            <a:off x="238060" y="5500281"/>
            <a:ext cx="11662772"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solidFill>
                  <a:srgbClr val="FF0000"/>
                </a:solidFill>
              </a:rPr>
              <a:t>All these missions have Precision Orbit Determination and geolocation requirements that depend on a stable &amp; precise Terrestrial Reference Frame and accurate Earth Orientation Parameters.  SLR data to geodetic satellites determines the geocenter and low degree gravity terms which are a vital input to POD and to measurements of global mass change.</a:t>
            </a:r>
          </a:p>
        </p:txBody>
      </p:sp>
      <p:sp>
        <p:nvSpPr>
          <p:cNvPr id="3" name="Title 2">
            <a:extLst>
              <a:ext uri="{FF2B5EF4-FFF2-40B4-BE49-F238E27FC236}">
                <a16:creationId xmlns:a16="http://schemas.microsoft.com/office/drawing/2014/main" id="{40F31086-7F0C-0A45-8F71-C4997C7F8ABD}"/>
              </a:ext>
            </a:extLst>
          </p:cNvPr>
          <p:cNvSpPr>
            <a:spLocks noGrp="1"/>
          </p:cNvSpPr>
          <p:nvPr>
            <p:ph type="title"/>
          </p:nvPr>
        </p:nvSpPr>
        <p:spPr/>
        <p:txBody>
          <a:bodyPr>
            <a:normAutofit fontScale="90000"/>
          </a:bodyPr>
          <a:lstStyle/>
          <a:p>
            <a:r>
              <a:rPr lang="en-US" i="1" dirty="0">
                <a:latin typeface="Arial" charset="0"/>
                <a:ea typeface="ＭＳ Ｐゴシック" charset="0"/>
                <a:cs typeface="ＭＳ Ｐゴシック" charset="0"/>
              </a:rPr>
              <a:t>Space Geodesy Provides the Foundation for Studying the Dynamics of the Earth System</a:t>
            </a:r>
            <a:endParaRPr lang="en-US" dirty="0"/>
          </a:p>
        </p:txBody>
      </p:sp>
      <p:pic>
        <p:nvPicPr>
          <p:cNvPr id="7" name="Picture 6">
            <a:extLst>
              <a:ext uri="{FF2B5EF4-FFF2-40B4-BE49-F238E27FC236}">
                <a16:creationId xmlns:a16="http://schemas.microsoft.com/office/drawing/2014/main" id="{1DA6303D-CA91-DD4D-832F-24B65EFD29A3}"/>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315147" y="1097729"/>
            <a:ext cx="2040403" cy="1508760"/>
          </a:xfrm>
          <a:prstGeom prst="rect">
            <a:avLst/>
          </a:prstGeom>
          <a:solidFill>
            <a:schemeClr val="bg1"/>
          </a:solidFill>
        </p:spPr>
      </p:pic>
    </p:spTree>
    <p:extLst>
      <p:ext uri="{BB962C8B-B14F-4D97-AF65-F5344CB8AC3E}">
        <p14:creationId xmlns:p14="http://schemas.microsoft.com/office/powerpoint/2010/main" val="3355916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ADF1604E-D50A-294F-A812-75B6C4725DD3}"/>
              </a:ext>
            </a:extLst>
          </p:cNvPr>
          <p:cNvSpPr>
            <a:spLocks noGrp="1"/>
          </p:cNvSpPr>
          <p:nvPr>
            <p:ph type="title"/>
          </p:nvPr>
        </p:nvSpPr>
        <p:spPr/>
        <p:txBody>
          <a:bodyPr/>
          <a:lstStyle/>
          <a:p>
            <a:r>
              <a:rPr lang="en-US" dirty="0"/>
              <a:t>Space Geodesy Impacts Beyond Earth Science</a:t>
            </a:r>
          </a:p>
        </p:txBody>
      </p:sp>
      <p:sp>
        <p:nvSpPr>
          <p:cNvPr id="9" name="Content Placeholder 4">
            <a:extLst>
              <a:ext uri="{FF2B5EF4-FFF2-40B4-BE49-F238E27FC236}">
                <a16:creationId xmlns:a16="http://schemas.microsoft.com/office/drawing/2014/main" id="{051C18CE-F248-284E-BF03-A6120B6DC94D}"/>
              </a:ext>
            </a:extLst>
          </p:cNvPr>
          <p:cNvSpPr>
            <a:spLocks noGrp="1"/>
          </p:cNvSpPr>
          <p:nvPr>
            <p:ph idx="4294967295"/>
          </p:nvPr>
        </p:nvSpPr>
        <p:spPr>
          <a:xfrm>
            <a:off x="0" y="2643188"/>
            <a:ext cx="3757613" cy="1663700"/>
          </a:xfrm>
        </p:spPr>
        <p:txBody>
          <a:bodyPr>
            <a:noAutofit/>
          </a:bodyPr>
          <a:lstStyle/>
          <a:p>
            <a:pPr marL="0" indent="0">
              <a:buNone/>
            </a:pPr>
            <a:r>
              <a:rPr lang="en-US" sz="1600" dirty="0"/>
              <a:t>Provides Universal Time and other critical measurements used for high-accuracy navigation, positioning, and other applications.</a:t>
            </a:r>
          </a:p>
        </p:txBody>
      </p:sp>
      <p:pic>
        <p:nvPicPr>
          <p:cNvPr id="10" name="Picture 9">
            <a:extLst>
              <a:ext uri="{FF2B5EF4-FFF2-40B4-BE49-F238E27FC236}">
                <a16:creationId xmlns:a16="http://schemas.microsoft.com/office/drawing/2014/main" id="{14A27ADC-F2D1-FA4D-AE93-F2C0444AE4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36996" y="1093763"/>
            <a:ext cx="2850204" cy="1659321"/>
          </a:xfrm>
          <a:prstGeom prst="rect">
            <a:avLst/>
          </a:prstGeom>
        </p:spPr>
      </p:pic>
      <p:sp>
        <p:nvSpPr>
          <p:cNvPr id="11" name="Content Placeholder 2">
            <a:extLst>
              <a:ext uri="{FF2B5EF4-FFF2-40B4-BE49-F238E27FC236}">
                <a16:creationId xmlns:a16="http://schemas.microsoft.com/office/drawing/2014/main" id="{C3DA8777-C831-1845-AD3C-21F230B24F48}"/>
              </a:ext>
            </a:extLst>
          </p:cNvPr>
          <p:cNvSpPr txBox="1">
            <a:spLocks/>
          </p:cNvSpPr>
          <p:nvPr/>
        </p:nvSpPr>
        <p:spPr>
          <a:xfrm>
            <a:off x="8911871" y="2971565"/>
            <a:ext cx="3100453" cy="91487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Clr>
                <a:srgbClr val="470F14"/>
              </a:buClr>
              <a:buSzPct val="70000"/>
              <a:buFont typeface="Wingdings" charset="2"/>
              <a:buChar char="u"/>
              <a:defRPr sz="2800" kern="1200">
                <a:solidFill>
                  <a:schemeClr val="tx1"/>
                </a:solidFill>
                <a:latin typeface="+mn-lt"/>
                <a:ea typeface="+mn-ea"/>
                <a:cs typeface="+mn-cs"/>
              </a:defRPr>
            </a:lvl1pPr>
            <a:lvl2pPr marL="742950" indent="-285750" algn="l" defTabSz="457200" rtl="0" eaLnBrk="1" latinLnBrk="0" hangingPunct="1">
              <a:spcBef>
                <a:spcPct val="20000"/>
              </a:spcBef>
              <a:buClrTx/>
              <a:buFont typeface="Wingdings" pitchFamily="2" charset="2"/>
              <a:buChar char="Ø"/>
              <a:defRPr sz="2400" kern="1200">
                <a:solidFill>
                  <a:schemeClr val="tx1"/>
                </a:solidFill>
                <a:latin typeface="+mn-lt"/>
                <a:ea typeface="+mn-ea"/>
                <a:cs typeface="+mn-cs"/>
              </a:defRPr>
            </a:lvl2pPr>
            <a:lvl3pPr marL="1143000" indent="-228600" algn="l" defTabSz="457200" rtl="0" eaLnBrk="1" latinLnBrk="0" hangingPunct="1">
              <a:spcBef>
                <a:spcPct val="20000"/>
              </a:spcBef>
              <a:buClr>
                <a:srgbClr val="470F14"/>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ClrTx/>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470F14"/>
              </a:buClr>
              <a:buSzPct val="70000"/>
              <a:buFont typeface="Arial" panose="020B0604020202020204" pitchFamily="34" charset="0"/>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latin typeface="Arial" panose="020B0604020202020204" pitchFamily="34" charset="0"/>
                <a:cs typeface="Arial" panose="020B0604020202020204" pitchFamily="34" charset="0"/>
              </a:rPr>
              <a:t>VLBI observations of associated </a:t>
            </a:r>
            <a:r>
              <a:rPr lang="en-US" sz="1600" i="1" dirty="0">
                <a:solidFill>
                  <a:schemeClr val="tx2"/>
                </a:solidFill>
                <a:latin typeface="Arial" panose="020B0604020202020204" pitchFamily="34" charset="0"/>
                <a:cs typeface="Arial" panose="020B0604020202020204" pitchFamily="34" charset="0"/>
              </a:rPr>
              <a:t>Fermi</a:t>
            </a:r>
            <a:r>
              <a:rPr lang="en-US" sz="1600" dirty="0">
                <a:latin typeface="Arial" panose="020B0604020202020204" pitchFamily="34" charset="0"/>
                <a:cs typeface="Arial" panose="020B0604020202020204" pitchFamily="34" charset="0"/>
              </a:rPr>
              <a:t> gamma-ray sources improves the position accuracy up to a factor of 10</a:t>
            </a:r>
            <a:r>
              <a:rPr lang="en-US" sz="1600" baseline="30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a:t>
            </a:r>
          </a:p>
        </p:txBody>
      </p:sp>
      <p:pic>
        <p:nvPicPr>
          <p:cNvPr id="15" name="Picture 14">
            <a:extLst>
              <a:ext uri="{FF2B5EF4-FFF2-40B4-BE49-F238E27FC236}">
                <a16:creationId xmlns:a16="http://schemas.microsoft.com/office/drawing/2014/main" id="{86295F1E-3AE2-3246-83E6-6C931675179D}"/>
              </a:ext>
            </a:extLst>
          </p:cNvPr>
          <p:cNvPicPr>
            <a:picLocks noChangeAspect="1"/>
          </p:cNvPicPr>
          <p:nvPr/>
        </p:nvPicPr>
        <p:blipFill>
          <a:blip r:embed="rId3"/>
          <a:stretch>
            <a:fillRect/>
          </a:stretch>
        </p:blipFill>
        <p:spPr>
          <a:xfrm>
            <a:off x="293800" y="4665706"/>
            <a:ext cx="1663863" cy="1663863"/>
          </a:xfrm>
          <a:prstGeom prst="rect">
            <a:avLst/>
          </a:prstGeom>
        </p:spPr>
      </p:pic>
      <p:sp>
        <p:nvSpPr>
          <p:cNvPr id="16" name="Rectangle 15">
            <a:extLst>
              <a:ext uri="{FF2B5EF4-FFF2-40B4-BE49-F238E27FC236}">
                <a16:creationId xmlns:a16="http://schemas.microsoft.com/office/drawing/2014/main" id="{9FA5A772-56F1-D940-B499-F2C595C576FB}"/>
              </a:ext>
            </a:extLst>
          </p:cNvPr>
          <p:cNvSpPr/>
          <p:nvPr/>
        </p:nvSpPr>
        <p:spPr>
          <a:xfrm>
            <a:off x="1945437" y="4835917"/>
            <a:ext cx="4013767" cy="1323439"/>
          </a:xfrm>
          <a:prstGeom prst="rect">
            <a:avLst/>
          </a:prstGeom>
        </p:spPr>
        <p:txBody>
          <a:bodyPr wrap="square" anchor="ctr">
            <a:spAutoFit/>
          </a:bodyPr>
          <a:lstStyle/>
          <a:p>
            <a:r>
              <a:rPr lang="en-US" sz="1600" dirty="0">
                <a:latin typeface="Arial" panose="020B0604020202020204" pitchFamily="34" charset="0"/>
                <a:cs typeface="Arial" panose="020B0604020202020204" pitchFamily="34" charset="0"/>
              </a:rPr>
              <a:t>Satellite Laser Ranging to LAGEOS provides precision tests of gravitational theories and the precise determination of the Earth's gravitational mass, a vital input for </a:t>
            </a:r>
            <a:r>
              <a:rPr lang="en-US" sz="1600" i="1" dirty="0">
                <a:solidFill>
                  <a:schemeClr val="tx2"/>
                </a:solidFill>
                <a:latin typeface="Arial" panose="020B0604020202020204" pitchFamily="34" charset="0"/>
                <a:cs typeface="Arial" panose="020B0604020202020204" pitchFamily="34" charset="0"/>
              </a:rPr>
              <a:t>interplanetary spacecraft navigation</a:t>
            </a:r>
            <a:r>
              <a:rPr lang="en-US" sz="1600" dirty="0">
                <a:latin typeface="Arial" panose="020B0604020202020204" pitchFamily="34" charset="0"/>
                <a:cs typeface="Arial" panose="020B0604020202020204" pitchFamily="34" charset="0"/>
              </a:rPr>
              <a:t>.</a:t>
            </a:r>
          </a:p>
        </p:txBody>
      </p:sp>
      <p:pic>
        <p:nvPicPr>
          <p:cNvPr id="18" name="Picture 17">
            <a:extLst>
              <a:ext uri="{FF2B5EF4-FFF2-40B4-BE49-F238E27FC236}">
                <a16:creationId xmlns:a16="http://schemas.microsoft.com/office/drawing/2014/main" id="{48485C27-5AA3-3040-A8B3-5C2BBEAA280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273132" y="4889579"/>
            <a:ext cx="1484534" cy="1266220"/>
          </a:xfrm>
          <a:prstGeom prst="rect">
            <a:avLst/>
          </a:prstGeom>
        </p:spPr>
      </p:pic>
      <p:sp>
        <p:nvSpPr>
          <p:cNvPr id="19" name="Content Placeholder 4">
            <a:extLst>
              <a:ext uri="{FF2B5EF4-FFF2-40B4-BE49-F238E27FC236}">
                <a16:creationId xmlns:a16="http://schemas.microsoft.com/office/drawing/2014/main" id="{E8245B28-4850-5343-AAA5-3BA05004002E}"/>
              </a:ext>
            </a:extLst>
          </p:cNvPr>
          <p:cNvSpPr txBox="1">
            <a:spLocks/>
          </p:cNvSpPr>
          <p:nvPr/>
        </p:nvSpPr>
        <p:spPr>
          <a:xfrm>
            <a:off x="7901677" y="4784025"/>
            <a:ext cx="3903542" cy="1477328"/>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buClr>
                <a:srgbClr val="470F14"/>
              </a:buClr>
              <a:buSzPct val="70000"/>
              <a:buFont typeface="Wingdings" charset="2"/>
              <a:buChar char="u"/>
              <a:defRPr sz="2800" kern="1200">
                <a:solidFill>
                  <a:schemeClr val="tx1"/>
                </a:solidFill>
                <a:latin typeface="+mn-lt"/>
                <a:ea typeface="+mn-ea"/>
                <a:cs typeface="+mn-cs"/>
              </a:defRPr>
            </a:lvl1pPr>
            <a:lvl2pPr marL="742950" indent="-285750" algn="l" defTabSz="457200" rtl="0" eaLnBrk="1" latinLnBrk="0" hangingPunct="1">
              <a:spcBef>
                <a:spcPct val="20000"/>
              </a:spcBef>
              <a:buClrTx/>
              <a:buFont typeface="Wingdings" pitchFamily="2" charset="2"/>
              <a:buChar char="Ø"/>
              <a:defRPr sz="2400" kern="1200">
                <a:solidFill>
                  <a:schemeClr val="tx1"/>
                </a:solidFill>
                <a:latin typeface="+mn-lt"/>
                <a:ea typeface="+mn-ea"/>
                <a:cs typeface="+mn-cs"/>
              </a:defRPr>
            </a:lvl2pPr>
            <a:lvl3pPr marL="1143000" indent="-228600" algn="l" defTabSz="457200" rtl="0" eaLnBrk="1" latinLnBrk="0" hangingPunct="1">
              <a:spcBef>
                <a:spcPct val="20000"/>
              </a:spcBef>
              <a:buClr>
                <a:srgbClr val="470F14"/>
              </a:buClr>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ClrTx/>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Clr>
                <a:srgbClr val="470F14"/>
              </a:buClr>
              <a:buSzPct val="70000"/>
              <a:buFont typeface="Arial" panose="020B0604020202020204" pitchFamily="34" charset="0"/>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a:latin typeface="Arial" panose="020B0604020202020204" pitchFamily="34" charset="0"/>
                <a:cs typeface="Arial" panose="020B0604020202020204" pitchFamily="34" charset="0"/>
              </a:rPr>
              <a:t>Supports GNSS operations through the delivery of geodetic products and laser ranging to GNSS satellites.</a:t>
            </a:r>
          </a:p>
        </p:txBody>
      </p:sp>
      <p:pic>
        <p:nvPicPr>
          <p:cNvPr id="3" name="Picture 2">
            <a:extLst>
              <a:ext uri="{FF2B5EF4-FFF2-40B4-BE49-F238E27FC236}">
                <a16:creationId xmlns:a16="http://schemas.microsoft.com/office/drawing/2014/main" id="{789AE849-0D93-5644-B5BC-4B8289F7096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647311" y="1042584"/>
            <a:ext cx="1508760" cy="1508760"/>
          </a:xfrm>
          <a:prstGeom prst="rect">
            <a:avLst/>
          </a:prstGeom>
        </p:spPr>
      </p:pic>
      <p:sp>
        <p:nvSpPr>
          <p:cNvPr id="21" name="Rectangle 20">
            <a:extLst>
              <a:ext uri="{FF2B5EF4-FFF2-40B4-BE49-F238E27FC236}">
                <a16:creationId xmlns:a16="http://schemas.microsoft.com/office/drawing/2014/main" id="{259D5495-F083-7149-813A-1F7F6580CC26}"/>
              </a:ext>
            </a:extLst>
          </p:cNvPr>
          <p:cNvSpPr/>
          <p:nvPr/>
        </p:nvSpPr>
        <p:spPr>
          <a:xfrm>
            <a:off x="3732703" y="2643188"/>
            <a:ext cx="2438071" cy="1323439"/>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Supports establishment and maintenance of a lunar reference frame and studies of the lunar interior</a:t>
            </a:r>
          </a:p>
        </p:txBody>
      </p:sp>
      <p:sp>
        <p:nvSpPr>
          <p:cNvPr id="23" name="Rectangle 22">
            <a:extLst>
              <a:ext uri="{FF2B5EF4-FFF2-40B4-BE49-F238E27FC236}">
                <a16:creationId xmlns:a16="http://schemas.microsoft.com/office/drawing/2014/main" id="{B06EE3A2-B58B-4746-81CD-0F87BD989365}"/>
              </a:ext>
            </a:extLst>
          </p:cNvPr>
          <p:cNvSpPr/>
          <p:nvPr/>
        </p:nvSpPr>
        <p:spPr>
          <a:xfrm>
            <a:off x="6242439" y="2643188"/>
            <a:ext cx="2424342" cy="1569660"/>
          </a:xfrm>
          <a:prstGeom prst="rect">
            <a:avLst/>
          </a:prstGeom>
        </p:spPr>
        <p:txBody>
          <a:bodyPr wrap="square">
            <a:spAutoFit/>
          </a:bodyPr>
          <a:lstStyle/>
          <a:p>
            <a:pPr algn="ctr"/>
            <a:r>
              <a:rPr lang="en-US" sz="1600" dirty="0">
                <a:latin typeface="Arial" panose="020B0604020202020204" pitchFamily="34" charset="0"/>
                <a:cs typeface="Arial" panose="020B0604020202020204" pitchFamily="34" charset="0"/>
              </a:rPr>
              <a:t>Supports position determination of lunar landers and orbiters, including laser ranging to LRO and ESA’s Lunar Pathfinder</a:t>
            </a:r>
          </a:p>
        </p:txBody>
      </p:sp>
      <p:pic>
        <p:nvPicPr>
          <p:cNvPr id="24" name="Picture 6" descr="moon_landing_map_1">
            <a:extLst>
              <a:ext uri="{FF2B5EF4-FFF2-40B4-BE49-F238E27FC236}">
                <a16:creationId xmlns:a16="http://schemas.microsoft.com/office/drawing/2014/main" id="{0739C1AE-3458-4B49-87C1-95218480ED4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176430" y="1039502"/>
            <a:ext cx="1550616" cy="1508760"/>
          </a:xfrm>
          <a:prstGeom prst="rect">
            <a:avLst/>
          </a:prstGeom>
          <a:noFill/>
        </p:spPr>
      </p:pic>
      <p:pic>
        <p:nvPicPr>
          <p:cNvPr id="2" name="Picture 1">
            <a:extLst>
              <a:ext uri="{FF2B5EF4-FFF2-40B4-BE49-F238E27FC236}">
                <a16:creationId xmlns:a16="http://schemas.microsoft.com/office/drawing/2014/main" id="{C22CCB77-9DCA-1AA2-AD19-E72DE469591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22325" y="1166329"/>
            <a:ext cx="1128992" cy="1464417"/>
          </a:xfrm>
          <a:prstGeom prst="rect">
            <a:avLst/>
          </a:prstGeom>
        </p:spPr>
      </p:pic>
    </p:spTree>
    <p:extLst>
      <p:ext uri="{BB962C8B-B14F-4D97-AF65-F5344CB8AC3E}">
        <p14:creationId xmlns:p14="http://schemas.microsoft.com/office/powerpoint/2010/main" val="3308029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8A908A-E779-524E-AC6C-55B13A2E0846}"/>
              </a:ext>
            </a:extLst>
          </p:cNvPr>
          <p:cNvSpPr>
            <a:spLocks noGrp="1"/>
          </p:cNvSpPr>
          <p:nvPr>
            <p:ph type="title"/>
          </p:nvPr>
        </p:nvSpPr>
        <p:spPr/>
        <p:txBody>
          <a:bodyPr/>
          <a:lstStyle/>
          <a:p>
            <a:r>
              <a:rPr lang="en-US" dirty="0"/>
              <a:t>Science Driven Geodetic Accuracy</a:t>
            </a:r>
          </a:p>
        </p:txBody>
      </p:sp>
      <p:sp>
        <p:nvSpPr>
          <p:cNvPr id="6" name="Rectangle 5">
            <a:extLst>
              <a:ext uri="{FF2B5EF4-FFF2-40B4-BE49-F238E27FC236}">
                <a16:creationId xmlns:a16="http://schemas.microsoft.com/office/drawing/2014/main" id="{5B9C7252-1A80-7842-8980-BBCA4A0ECCA6}"/>
              </a:ext>
            </a:extLst>
          </p:cNvPr>
          <p:cNvSpPr/>
          <p:nvPr/>
        </p:nvSpPr>
        <p:spPr>
          <a:xfrm>
            <a:off x="9511211" y="6240620"/>
            <a:ext cx="2547942" cy="307777"/>
          </a:xfrm>
          <a:prstGeom prst="rect">
            <a:avLst/>
          </a:prstGeom>
        </p:spPr>
        <p:txBody>
          <a:bodyPr wrap="none">
            <a:spAutoFit/>
          </a:bodyPr>
          <a:lstStyle/>
          <a:p>
            <a:r>
              <a:rPr lang="en-US" sz="1400" dirty="0"/>
              <a:t>https://</a:t>
            </a:r>
            <a:r>
              <a:rPr lang="en-US" sz="1400" dirty="0" err="1"/>
              <a:t>doi.org</a:t>
            </a:r>
            <a:r>
              <a:rPr lang="en-US" sz="1400" dirty="0"/>
              <a:t>/10.17226/25579</a:t>
            </a:r>
          </a:p>
        </p:txBody>
      </p:sp>
      <p:sp>
        <p:nvSpPr>
          <p:cNvPr id="7" name="Rectangle 6">
            <a:extLst>
              <a:ext uri="{FF2B5EF4-FFF2-40B4-BE49-F238E27FC236}">
                <a16:creationId xmlns:a16="http://schemas.microsoft.com/office/drawing/2014/main" id="{FC9367B9-E190-1E45-A441-87DC656CC85B}"/>
              </a:ext>
            </a:extLst>
          </p:cNvPr>
          <p:cNvSpPr/>
          <p:nvPr/>
        </p:nvSpPr>
        <p:spPr>
          <a:xfrm>
            <a:off x="257755" y="6240620"/>
            <a:ext cx="6556347" cy="307777"/>
          </a:xfrm>
          <a:prstGeom prst="rect">
            <a:avLst/>
          </a:prstGeom>
        </p:spPr>
        <p:txBody>
          <a:bodyPr wrap="none">
            <a:spAutoFit/>
          </a:bodyPr>
          <a:lstStyle/>
          <a:p>
            <a:r>
              <a:rPr lang="en-US" sz="1400" dirty="0"/>
              <a:t>National Academies: Evolving the Geodetic Infrastructure to Meet New Scientific Needs</a:t>
            </a:r>
          </a:p>
        </p:txBody>
      </p:sp>
      <p:pic>
        <p:nvPicPr>
          <p:cNvPr id="8" name="Content Placeholder 7">
            <a:extLst>
              <a:ext uri="{FF2B5EF4-FFF2-40B4-BE49-F238E27FC236}">
                <a16:creationId xmlns:a16="http://schemas.microsoft.com/office/drawing/2014/main" id="{4D105D61-D770-B440-B068-0C4BE6AD86CC}"/>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410956" y="920926"/>
            <a:ext cx="7370087" cy="5206279"/>
          </a:xfrm>
        </p:spPr>
      </p:pic>
    </p:spTree>
    <p:extLst>
      <p:ext uri="{BB962C8B-B14F-4D97-AF65-F5344CB8AC3E}">
        <p14:creationId xmlns:p14="http://schemas.microsoft.com/office/powerpoint/2010/main" val="1946934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Space Geodesy Directly Supports Long-term Mean-Sea Leveling Monitoring</a:t>
            </a:r>
          </a:p>
        </p:txBody>
      </p:sp>
      <p:sp>
        <p:nvSpPr>
          <p:cNvPr id="4" name="Content Placeholder 3">
            <a:extLst>
              <a:ext uri="{FF2B5EF4-FFF2-40B4-BE49-F238E27FC236}">
                <a16:creationId xmlns:a16="http://schemas.microsoft.com/office/drawing/2014/main" id="{19335B2E-34A8-AF4E-88D1-DB1B71C46E57}"/>
              </a:ext>
            </a:extLst>
          </p:cNvPr>
          <p:cNvSpPr>
            <a:spLocks noGrp="1"/>
          </p:cNvSpPr>
          <p:nvPr>
            <p:ph idx="1"/>
          </p:nvPr>
        </p:nvSpPr>
        <p:spPr>
          <a:xfrm>
            <a:off x="122150" y="982134"/>
            <a:ext cx="5338712" cy="4697700"/>
          </a:xfrm>
          <a:ln>
            <a:solidFill>
              <a:schemeClr val="tx1"/>
            </a:solidFill>
          </a:ln>
        </p:spPr>
        <p:txBody>
          <a:bodyPr>
            <a:noAutofit/>
          </a:bodyPr>
          <a:lstStyle/>
          <a:p>
            <a:r>
              <a:rPr lang="en-US" sz="1800" dirty="0"/>
              <a:t>Global and regional mean sea level variations are estimated from more than 1030 ten-day repeat cycles from the </a:t>
            </a:r>
            <a:r>
              <a:rPr lang="en-US" sz="1800" b="1" dirty="0">
                <a:solidFill>
                  <a:srgbClr val="00B050"/>
                </a:solidFill>
              </a:rPr>
              <a:t>TOPEX/Poseidon, Jason-1,2,3</a:t>
            </a:r>
            <a:r>
              <a:rPr lang="en-US" sz="1800" dirty="0"/>
              <a:t> radar altimetry missions.</a:t>
            </a:r>
          </a:p>
          <a:p>
            <a:r>
              <a:rPr lang="en-US" sz="1800" dirty="0"/>
              <a:t>Continued M.S.L monitoring will be provided by  the </a:t>
            </a:r>
            <a:r>
              <a:rPr lang="en-US" sz="1800" b="1" dirty="0">
                <a:solidFill>
                  <a:srgbClr val="00B050"/>
                </a:solidFill>
              </a:rPr>
              <a:t>Sentinel-6/Michael Freilich </a:t>
            </a:r>
            <a:r>
              <a:rPr lang="en-US" sz="1800" dirty="0"/>
              <a:t>satellite</a:t>
            </a:r>
          </a:p>
          <a:p>
            <a:pPr marL="0" indent="0">
              <a:buNone/>
            </a:pPr>
            <a:endParaRPr lang="en-US" sz="1800" dirty="0"/>
          </a:p>
          <a:p>
            <a:r>
              <a:rPr lang="en-US" sz="1800" dirty="0"/>
              <a:t>Space geodesy underpins M.S.L. monitoring through a precise terrestrial reference frame (e.g. </a:t>
            </a:r>
            <a:r>
              <a:rPr lang="en-US" sz="1800" b="1" dirty="0">
                <a:solidFill>
                  <a:srgbClr val="C00000"/>
                </a:solidFill>
              </a:rPr>
              <a:t>ITRF2014, and now ITRF2020</a:t>
            </a:r>
            <a:r>
              <a:rPr lang="en-US" sz="1800" dirty="0"/>
              <a:t>), precise tracking (</a:t>
            </a:r>
            <a:r>
              <a:rPr lang="en-US" sz="1800" b="1" dirty="0">
                <a:solidFill>
                  <a:srgbClr val="C00000"/>
                </a:solidFill>
              </a:rPr>
              <a:t>SLR, GNSS, DORIS</a:t>
            </a:r>
            <a:r>
              <a:rPr lang="en-US" sz="1800" dirty="0"/>
              <a:t>), daily determination of EOP (including UT1 determined by </a:t>
            </a:r>
            <a:r>
              <a:rPr lang="en-US" sz="1800" b="1" dirty="0">
                <a:solidFill>
                  <a:srgbClr val="C00000"/>
                </a:solidFill>
              </a:rPr>
              <a:t>VLBI</a:t>
            </a:r>
            <a:r>
              <a:rPr lang="en-US" sz="1800" dirty="0"/>
              <a:t>), and time-variable gravity variations determined from </a:t>
            </a:r>
            <a:r>
              <a:rPr lang="en-US" sz="1800" b="1" dirty="0">
                <a:solidFill>
                  <a:srgbClr val="00B050"/>
                </a:solidFill>
              </a:rPr>
              <a:t>GRACE &amp; GRACE-FO</a:t>
            </a:r>
            <a:r>
              <a:rPr lang="en-US" sz="1800" dirty="0"/>
              <a:t>, and SLR tracking of </a:t>
            </a:r>
            <a:r>
              <a:rPr lang="en-US" sz="1800" b="1" dirty="0">
                <a:solidFill>
                  <a:srgbClr val="00B050"/>
                </a:solidFill>
              </a:rPr>
              <a:t>geodetic satellites </a:t>
            </a:r>
            <a:r>
              <a:rPr lang="en-US" sz="1800" dirty="0"/>
              <a:t> to determine C</a:t>
            </a:r>
            <a:r>
              <a:rPr lang="en-US" sz="1800" baseline="-25000" dirty="0"/>
              <a:t>20</a:t>
            </a:r>
            <a:r>
              <a:rPr lang="en-US" sz="1800" dirty="0"/>
              <a:t> &amp; C</a:t>
            </a:r>
            <a:r>
              <a:rPr lang="en-US" sz="1800" baseline="-25000" dirty="0"/>
              <a:t>30</a:t>
            </a:r>
            <a:r>
              <a:rPr lang="en-US" sz="1800" dirty="0"/>
              <a:t>.</a:t>
            </a:r>
          </a:p>
        </p:txBody>
      </p:sp>
      <p:sp>
        <p:nvSpPr>
          <p:cNvPr id="18" name="TextBox 17">
            <a:extLst>
              <a:ext uri="{FF2B5EF4-FFF2-40B4-BE49-F238E27FC236}">
                <a16:creationId xmlns:a16="http://schemas.microsoft.com/office/drawing/2014/main" id="{467F2594-5828-4743-B24B-E0C0BA0E46BE}"/>
              </a:ext>
            </a:extLst>
          </p:cNvPr>
          <p:cNvSpPr txBox="1"/>
          <p:nvPr/>
        </p:nvSpPr>
        <p:spPr>
          <a:xfrm>
            <a:off x="192705" y="5677583"/>
            <a:ext cx="5258573" cy="646331"/>
          </a:xfrm>
          <a:prstGeom prst="rect">
            <a:avLst/>
          </a:prstGeom>
          <a:noFill/>
          <a:ln>
            <a:solidFill>
              <a:schemeClr val="tx1"/>
            </a:solidFill>
          </a:ln>
        </p:spPr>
        <p:txBody>
          <a:bodyPr wrap="square" rtlCol="0">
            <a:spAutoFit/>
          </a:bodyPr>
          <a:lstStyle/>
          <a:p>
            <a:r>
              <a:rPr lang="en-US" sz="1200" dirty="0"/>
              <a:t>Beckley, B.D et al. (2021):  “Integrated Multi-Mission Ocean Altimeter Data for Climate Research complete time series Version 5.0”, (</a:t>
            </a:r>
            <a:r>
              <a:rPr lang="en-US" sz="1200" dirty="0">
                <a:hlinkClick r:id="rId2"/>
              </a:rPr>
              <a:t>https://doi.org/10.5067/ALTTS-TJA50</a:t>
            </a:r>
            <a:r>
              <a:rPr lang="en-US" sz="1200" dirty="0"/>
              <a:t>).</a:t>
            </a:r>
          </a:p>
        </p:txBody>
      </p:sp>
      <p:pic>
        <p:nvPicPr>
          <p:cNvPr id="7" name="Picture 6">
            <a:extLst>
              <a:ext uri="{FF2B5EF4-FFF2-40B4-BE49-F238E27FC236}">
                <a16:creationId xmlns:a16="http://schemas.microsoft.com/office/drawing/2014/main" id="{CFA340DC-968E-224A-8E5F-E209E46B983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43512" y="4507598"/>
            <a:ext cx="2806221" cy="1172238"/>
          </a:xfrm>
          <a:prstGeom prst="rect">
            <a:avLst/>
          </a:prstGeom>
        </p:spPr>
      </p:pic>
      <p:pic>
        <p:nvPicPr>
          <p:cNvPr id="9" name="Picture 8">
            <a:extLst>
              <a:ext uri="{FF2B5EF4-FFF2-40B4-BE49-F238E27FC236}">
                <a16:creationId xmlns:a16="http://schemas.microsoft.com/office/drawing/2014/main" id="{BFD36474-BA6A-8646-8F75-37432333349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73"/>
          <a:stretch/>
        </p:blipFill>
        <p:spPr>
          <a:xfrm>
            <a:off x="9294585" y="4507597"/>
            <a:ext cx="2644647" cy="1172237"/>
          </a:xfrm>
          <a:prstGeom prst="rect">
            <a:avLst/>
          </a:prstGeom>
        </p:spPr>
      </p:pic>
      <p:pic>
        <p:nvPicPr>
          <p:cNvPr id="17" name="Picture 16">
            <a:extLst>
              <a:ext uri="{FF2B5EF4-FFF2-40B4-BE49-F238E27FC236}">
                <a16:creationId xmlns:a16="http://schemas.microsoft.com/office/drawing/2014/main" id="{53A27844-1B61-1A4D-BF50-156AE9461BA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723923" y="4507597"/>
            <a:ext cx="348011" cy="1775525"/>
          </a:xfrm>
          <a:prstGeom prst="rect">
            <a:avLst/>
          </a:prstGeom>
        </p:spPr>
      </p:pic>
      <p:sp>
        <p:nvSpPr>
          <p:cNvPr id="19" name="TextBox 18">
            <a:extLst>
              <a:ext uri="{FF2B5EF4-FFF2-40B4-BE49-F238E27FC236}">
                <a16:creationId xmlns:a16="http://schemas.microsoft.com/office/drawing/2014/main" id="{B48616BC-636E-1B45-9167-8E7C2B068636}"/>
              </a:ext>
            </a:extLst>
          </p:cNvPr>
          <p:cNvSpPr txBox="1"/>
          <p:nvPr/>
        </p:nvSpPr>
        <p:spPr>
          <a:xfrm>
            <a:off x="5795007" y="5816083"/>
            <a:ext cx="2432076" cy="369332"/>
          </a:xfrm>
          <a:prstGeom prst="rect">
            <a:avLst/>
          </a:prstGeom>
          <a:noFill/>
        </p:spPr>
        <p:txBody>
          <a:bodyPr wrap="none" rtlCol="0">
            <a:spAutoFit/>
          </a:bodyPr>
          <a:lstStyle/>
          <a:p>
            <a:r>
              <a:rPr lang="en-US" b="1" dirty="0"/>
              <a:t>1993-2003, +2.7 mm/</a:t>
            </a:r>
            <a:r>
              <a:rPr lang="en-US" b="1" dirty="0" err="1"/>
              <a:t>yr</a:t>
            </a:r>
            <a:endParaRPr lang="en-US" b="1" dirty="0"/>
          </a:p>
        </p:txBody>
      </p:sp>
      <p:sp>
        <p:nvSpPr>
          <p:cNvPr id="25" name="TextBox 24">
            <a:extLst>
              <a:ext uri="{FF2B5EF4-FFF2-40B4-BE49-F238E27FC236}">
                <a16:creationId xmlns:a16="http://schemas.microsoft.com/office/drawing/2014/main" id="{19BD5CCE-FC82-9549-8DFA-F68FFB1CB142}"/>
              </a:ext>
            </a:extLst>
          </p:cNvPr>
          <p:cNvSpPr txBox="1"/>
          <p:nvPr/>
        </p:nvSpPr>
        <p:spPr>
          <a:xfrm>
            <a:off x="9414495" y="5816083"/>
            <a:ext cx="2432076" cy="369332"/>
          </a:xfrm>
          <a:prstGeom prst="rect">
            <a:avLst/>
          </a:prstGeom>
          <a:noFill/>
        </p:spPr>
        <p:txBody>
          <a:bodyPr wrap="none" rtlCol="0">
            <a:spAutoFit/>
          </a:bodyPr>
          <a:lstStyle/>
          <a:p>
            <a:r>
              <a:rPr lang="en-US" b="1" dirty="0"/>
              <a:t>2010-2020, +4.4 mm/</a:t>
            </a:r>
            <a:r>
              <a:rPr lang="en-US" b="1" dirty="0" err="1"/>
              <a:t>yr</a:t>
            </a:r>
            <a:endParaRPr lang="en-US" b="1" dirty="0"/>
          </a:p>
        </p:txBody>
      </p:sp>
      <p:pic>
        <p:nvPicPr>
          <p:cNvPr id="11" name="Picture 10">
            <a:extLst>
              <a:ext uri="{FF2B5EF4-FFF2-40B4-BE49-F238E27FC236}">
                <a16:creationId xmlns:a16="http://schemas.microsoft.com/office/drawing/2014/main" id="{47EF835C-7901-1B3A-315E-31DB9D2525ED}"/>
              </a:ext>
            </a:extLst>
          </p:cNvPr>
          <p:cNvPicPr>
            <a:picLocks noChangeAspect="1"/>
          </p:cNvPicPr>
          <p:nvPr/>
        </p:nvPicPr>
        <p:blipFill>
          <a:blip r:embed="rId6"/>
          <a:srcRect t="6956" b="6956"/>
          <a:stretch/>
        </p:blipFill>
        <p:spPr>
          <a:xfrm>
            <a:off x="6282326" y="943758"/>
            <a:ext cx="5231204" cy="3385612"/>
          </a:xfrm>
          <a:prstGeom prst="rect">
            <a:avLst/>
          </a:prstGeom>
        </p:spPr>
      </p:pic>
    </p:spTree>
    <p:extLst>
      <p:ext uri="{BB962C8B-B14F-4D97-AF65-F5344CB8AC3E}">
        <p14:creationId xmlns:p14="http://schemas.microsoft.com/office/powerpoint/2010/main" val="354888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2336"/>
            <a:ext cx="10552670" cy="765175"/>
          </a:xfrm>
        </p:spPr>
        <p:txBody>
          <a:bodyPr>
            <a:noAutofit/>
          </a:bodyPr>
          <a:lstStyle/>
          <a:p>
            <a:r>
              <a:rPr lang="en-US" sz="2400" dirty="0"/>
              <a:t>Space Geodesy  Supports  Applications of Long-term Mean-Sea Leveling Monitoring</a:t>
            </a:r>
          </a:p>
        </p:txBody>
      </p:sp>
      <p:sp>
        <p:nvSpPr>
          <p:cNvPr id="4" name="Content Placeholder 3">
            <a:extLst>
              <a:ext uri="{FF2B5EF4-FFF2-40B4-BE49-F238E27FC236}">
                <a16:creationId xmlns:a16="http://schemas.microsoft.com/office/drawing/2014/main" id="{19335B2E-34A8-AF4E-88D1-DB1B71C46E57}"/>
              </a:ext>
            </a:extLst>
          </p:cNvPr>
          <p:cNvSpPr>
            <a:spLocks noGrp="1"/>
          </p:cNvSpPr>
          <p:nvPr>
            <p:ph idx="1"/>
          </p:nvPr>
        </p:nvSpPr>
        <p:spPr>
          <a:xfrm>
            <a:off x="295145" y="979883"/>
            <a:ext cx="5338712" cy="4697700"/>
          </a:xfrm>
          <a:ln>
            <a:solidFill>
              <a:schemeClr val="tx1"/>
            </a:solidFill>
          </a:ln>
        </p:spPr>
        <p:txBody>
          <a:bodyPr>
            <a:noAutofit/>
          </a:bodyPr>
          <a:lstStyle/>
          <a:p>
            <a:r>
              <a:rPr lang="en-US" sz="1800" dirty="0"/>
              <a:t>The annual and semi-annual cycles in relative mean sea level are determined from 25 years of satellite altimetry (TOPEX &amp; </a:t>
            </a:r>
            <a:r>
              <a:rPr lang="en-US" sz="1800" dirty="0" err="1"/>
              <a:t>Jasons</a:t>
            </a:r>
            <a:r>
              <a:rPr lang="en-US" sz="1800" dirty="0"/>
              <a:t> 1-2-3), corrections for vertical land motion determined from GRACE (2002-2016), and making a correction for the Earth’s </a:t>
            </a:r>
            <a:r>
              <a:rPr lang="en-US" sz="1800" dirty="0" err="1"/>
              <a:t>geocenter</a:t>
            </a:r>
            <a:r>
              <a:rPr lang="en-US" sz="1800" dirty="0"/>
              <a:t>. Knowledge of this annual cycle in “relative” mean sea level could be important in predictions of effects of coastal flooding.</a:t>
            </a:r>
          </a:p>
          <a:p>
            <a:endParaRPr lang="en-US" sz="1800" dirty="0"/>
          </a:p>
          <a:p>
            <a:r>
              <a:rPr lang="en-US" sz="1800" dirty="0"/>
              <a:t> </a:t>
            </a:r>
            <a:r>
              <a:rPr lang="en-US" sz="1800" b="1" dirty="0">
                <a:solidFill>
                  <a:srgbClr val="C00000"/>
                </a:solidFill>
              </a:rPr>
              <a:t>Space geodesy underpins this result </a:t>
            </a:r>
            <a:r>
              <a:rPr lang="en-US" sz="1800" dirty="0"/>
              <a:t>through,</a:t>
            </a:r>
          </a:p>
          <a:p>
            <a:pPr marL="0" indent="0">
              <a:buNone/>
            </a:pPr>
            <a:r>
              <a:rPr lang="en-US" sz="1800" dirty="0"/>
              <a:t>(1) a precise terrestrial reference frame (ITRF2014).   (2) 25 years of tracking the altimeter satellites with GNSS, SLR &amp; DORIS.                                                           (3) the contribution of the LAGEOS satellites to the determination of the reference frame and the Earth’s annual </a:t>
            </a:r>
            <a:r>
              <a:rPr lang="en-US" sz="1800" dirty="0" err="1"/>
              <a:t>geocenter</a:t>
            </a:r>
            <a:r>
              <a:rPr lang="en-US" sz="1800" dirty="0"/>
              <a:t> motion.</a:t>
            </a:r>
          </a:p>
        </p:txBody>
      </p:sp>
      <p:sp>
        <p:nvSpPr>
          <p:cNvPr id="18" name="TextBox 17">
            <a:extLst>
              <a:ext uri="{FF2B5EF4-FFF2-40B4-BE49-F238E27FC236}">
                <a16:creationId xmlns:a16="http://schemas.microsoft.com/office/drawing/2014/main" id="{467F2594-5828-4743-B24B-E0C0BA0E46BE}"/>
              </a:ext>
            </a:extLst>
          </p:cNvPr>
          <p:cNvSpPr txBox="1"/>
          <p:nvPr/>
        </p:nvSpPr>
        <p:spPr>
          <a:xfrm>
            <a:off x="295145" y="5681089"/>
            <a:ext cx="5338712" cy="738664"/>
          </a:xfrm>
          <a:prstGeom prst="rect">
            <a:avLst/>
          </a:prstGeom>
          <a:noFill/>
          <a:ln>
            <a:solidFill>
              <a:schemeClr val="tx1"/>
            </a:solidFill>
          </a:ln>
        </p:spPr>
        <p:txBody>
          <a:bodyPr wrap="square" rtlCol="0">
            <a:spAutoFit/>
          </a:bodyPr>
          <a:lstStyle/>
          <a:p>
            <a:pPr lvl="0" defTabSz="457200">
              <a:defRPr/>
            </a:pPr>
            <a:r>
              <a:rPr lang="en-US" sz="1400" dirty="0">
                <a:solidFill>
                  <a:srgbClr val="C00000"/>
                </a:solidFill>
              </a:rPr>
              <a:t>Ray, R.D., Loomis, B.D. &amp; </a:t>
            </a:r>
            <a:r>
              <a:rPr lang="en-US" sz="1400" dirty="0" err="1">
                <a:solidFill>
                  <a:srgbClr val="C00000"/>
                </a:solidFill>
              </a:rPr>
              <a:t>Zlotnicki</a:t>
            </a:r>
            <a:r>
              <a:rPr lang="en-US" sz="1400" dirty="0">
                <a:solidFill>
                  <a:srgbClr val="C00000"/>
                </a:solidFill>
              </a:rPr>
              <a:t>, V. “</a:t>
            </a:r>
            <a:r>
              <a:rPr lang="en-US" sz="1400" b="1" dirty="0">
                <a:solidFill>
                  <a:srgbClr val="C00000"/>
                </a:solidFill>
              </a:rPr>
              <a:t>The mean seasonal cycle in relative sea level from satellite altimetry and gravimetry</a:t>
            </a:r>
            <a:r>
              <a:rPr lang="en-US" sz="1400" dirty="0">
                <a:solidFill>
                  <a:srgbClr val="C00000"/>
                </a:solidFill>
              </a:rPr>
              <a:t>”. </a:t>
            </a:r>
            <a:r>
              <a:rPr lang="en-US" sz="1400" i="1" dirty="0">
                <a:solidFill>
                  <a:srgbClr val="C00000"/>
                </a:solidFill>
              </a:rPr>
              <a:t>J Geodesy</a:t>
            </a:r>
            <a:r>
              <a:rPr lang="en-US" sz="1400" dirty="0">
                <a:solidFill>
                  <a:srgbClr val="C00000"/>
                </a:solidFill>
              </a:rPr>
              <a:t> 95</a:t>
            </a:r>
            <a:r>
              <a:rPr lang="en-US" sz="1400" b="1" dirty="0">
                <a:solidFill>
                  <a:srgbClr val="C00000"/>
                </a:solidFill>
              </a:rPr>
              <a:t>, </a:t>
            </a:r>
            <a:r>
              <a:rPr lang="en-US" sz="1400" dirty="0">
                <a:solidFill>
                  <a:srgbClr val="C00000"/>
                </a:solidFill>
              </a:rPr>
              <a:t>80 (2021). doi:10.1007/s00190-021-01529-1.</a:t>
            </a:r>
            <a:endParaRPr kumimoji="0" lang="en-US" sz="140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7E6B221C-EA35-BF47-9787-E8EC9621F23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10855" y="1075632"/>
            <a:ext cx="3377536" cy="4959519"/>
          </a:xfrm>
          <a:prstGeom prst="rect">
            <a:avLst/>
          </a:prstGeom>
        </p:spPr>
      </p:pic>
      <p:sp>
        <p:nvSpPr>
          <p:cNvPr id="6" name="TextBox 5">
            <a:extLst>
              <a:ext uri="{FF2B5EF4-FFF2-40B4-BE49-F238E27FC236}">
                <a16:creationId xmlns:a16="http://schemas.microsoft.com/office/drawing/2014/main" id="{6D120C14-93BD-F142-BDE8-91497CD3338E}"/>
              </a:ext>
            </a:extLst>
          </p:cNvPr>
          <p:cNvSpPr txBox="1"/>
          <p:nvPr/>
        </p:nvSpPr>
        <p:spPr>
          <a:xfrm>
            <a:off x="9378778" y="2313070"/>
            <a:ext cx="2518077" cy="2031325"/>
          </a:xfrm>
          <a:prstGeom prst="rect">
            <a:avLst/>
          </a:prstGeom>
          <a:noFill/>
          <a:ln>
            <a:solidFill>
              <a:schemeClr val="tx1"/>
            </a:solidFill>
          </a:ln>
        </p:spPr>
        <p:txBody>
          <a:bodyPr wrap="square" rtlCol="0">
            <a:spAutoFit/>
          </a:bodyPr>
          <a:lstStyle/>
          <a:p>
            <a:r>
              <a:rPr lang="en-US" dirty="0"/>
              <a:t>Amplitudes (top panel) and phase lags (bottom panel) of the annual (Sa) sea-level oscillations in </a:t>
            </a:r>
            <a:r>
              <a:rPr lang="en-US" i="1" dirty="0"/>
              <a:t>relative</a:t>
            </a:r>
            <a:r>
              <a:rPr lang="en-US" dirty="0"/>
              <a:t> sea level.</a:t>
            </a:r>
          </a:p>
          <a:p>
            <a:endParaRPr lang="en-US" dirty="0"/>
          </a:p>
          <a:p>
            <a:r>
              <a:rPr lang="en-US" dirty="0"/>
              <a:t> </a:t>
            </a:r>
            <a:r>
              <a:rPr lang="en-US" b="1" dirty="0">
                <a:solidFill>
                  <a:srgbClr val="0070C0"/>
                </a:solidFill>
              </a:rPr>
              <a:t>Ray  R. et al. (2021)</a:t>
            </a:r>
          </a:p>
        </p:txBody>
      </p:sp>
    </p:spTree>
    <p:extLst>
      <p:ext uri="{BB962C8B-B14F-4D97-AF65-F5344CB8AC3E}">
        <p14:creationId xmlns:p14="http://schemas.microsoft.com/office/powerpoint/2010/main" val="2596482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Space Geodesy Supports Sentinel-6 Science</a:t>
            </a:r>
          </a:p>
        </p:txBody>
      </p:sp>
      <p:sp>
        <p:nvSpPr>
          <p:cNvPr id="4" name="Content Placeholder 3">
            <a:extLst>
              <a:ext uri="{FF2B5EF4-FFF2-40B4-BE49-F238E27FC236}">
                <a16:creationId xmlns:a16="http://schemas.microsoft.com/office/drawing/2014/main" id="{19335B2E-34A8-AF4E-88D1-DB1B71C46E57}"/>
              </a:ext>
            </a:extLst>
          </p:cNvPr>
          <p:cNvSpPr>
            <a:spLocks noGrp="1"/>
          </p:cNvSpPr>
          <p:nvPr>
            <p:ph idx="1"/>
          </p:nvPr>
        </p:nvSpPr>
        <p:spPr>
          <a:xfrm>
            <a:off x="122150" y="982134"/>
            <a:ext cx="5454401" cy="5489004"/>
          </a:xfrm>
          <a:ln>
            <a:solidFill>
              <a:schemeClr val="tx1"/>
            </a:solidFill>
          </a:ln>
        </p:spPr>
        <p:txBody>
          <a:bodyPr>
            <a:noAutofit/>
          </a:bodyPr>
          <a:lstStyle/>
          <a:p>
            <a:r>
              <a:rPr lang="en-US" sz="1800" b="1" dirty="0">
                <a:solidFill>
                  <a:srgbClr val="00B050"/>
                </a:solidFill>
              </a:rPr>
              <a:t> Sentinel-6/Michael </a:t>
            </a:r>
            <a:r>
              <a:rPr lang="en-US" sz="1800" b="1" dirty="0" err="1">
                <a:solidFill>
                  <a:srgbClr val="00B050"/>
                </a:solidFill>
              </a:rPr>
              <a:t>Freilich</a:t>
            </a:r>
            <a:r>
              <a:rPr lang="en-US" sz="1800" b="1" dirty="0">
                <a:solidFill>
                  <a:srgbClr val="00B050"/>
                </a:solidFill>
              </a:rPr>
              <a:t> </a:t>
            </a:r>
            <a:r>
              <a:rPr lang="en-US" sz="1800" dirty="0"/>
              <a:t>was launched and inserted into a tandem orbit with Jason-3 to support continuity of measurements for SSH (sea surface height) and Mean Sea Level (MSL) determination.</a:t>
            </a:r>
          </a:p>
          <a:p>
            <a:r>
              <a:rPr lang="en-US" sz="1800" dirty="0"/>
              <a:t> </a:t>
            </a:r>
            <a:r>
              <a:rPr lang="en-US" sz="1800" b="1" dirty="0">
                <a:solidFill>
                  <a:srgbClr val="00B050"/>
                </a:solidFill>
              </a:rPr>
              <a:t>Sentinel-6 &amp; Jason-3 </a:t>
            </a:r>
            <a:r>
              <a:rPr lang="en-US" sz="1800" dirty="0"/>
              <a:t> </a:t>
            </a:r>
            <a:r>
              <a:rPr lang="en-US" sz="1800" b="1" dirty="0">
                <a:solidFill>
                  <a:srgbClr val="92D050"/>
                </a:solidFill>
              </a:rPr>
              <a:t> </a:t>
            </a:r>
            <a:r>
              <a:rPr lang="en-US" sz="1800" dirty="0"/>
              <a:t>have flown in a tandem orbit for the past year to support inter-calibration of the altimeter measurements and all the geophysical corrections.</a:t>
            </a:r>
          </a:p>
          <a:p>
            <a:r>
              <a:rPr lang="en-US" sz="1800" b="1" dirty="0">
                <a:solidFill>
                  <a:srgbClr val="00B050"/>
                </a:solidFill>
              </a:rPr>
              <a:t>Sentinel-6 &amp; Jason-3 </a:t>
            </a:r>
            <a:r>
              <a:rPr lang="en-US" sz="1800" dirty="0">
                <a:solidFill>
                  <a:srgbClr val="00B050"/>
                </a:solidFill>
              </a:rPr>
              <a:t> </a:t>
            </a:r>
            <a:r>
              <a:rPr lang="en-US" sz="1800" dirty="0"/>
              <a:t>both include SLR retroreflectors, DORIS &amp; GNSS receivers for Precise Orbit Determination (POD).</a:t>
            </a:r>
            <a:endParaRPr lang="en-US" sz="1800" b="1" dirty="0">
              <a:solidFill>
                <a:srgbClr val="00B050"/>
              </a:solidFill>
            </a:endParaRPr>
          </a:p>
          <a:p>
            <a:r>
              <a:rPr lang="en-US" sz="1800" dirty="0"/>
              <a:t>During this tandem phase, the POD Group of the Ocean Surface Topography Science Team has used the GNSS, SLR &amp; DORIS data </a:t>
            </a:r>
            <a:r>
              <a:rPr lang="en-US" sz="1800" i="1" dirty="0"/>
              <a:t> </a:t>
            </a:r>
            <a:r>
              <a:rPr lang="en-US" sz="1800" dirty="0"/>
              <a:t>to  verify  that the radial orbit accuracy of the altimeter satellite orbits is 6-8 mm radial RMS. </a:t>
            </a:r>
          </a:p>
          <a:p>
            <a:r>
              <a:rPr lang="en-US" sz="1800" dirty="0"/>
              <a:t>This validation is a necessary component to extending the altimeter SSH time series from TOPEX, Jason 1-3, with </a:t>
            </a:r>
            <a:r>
              <a:rPr lang="en-US" sz="1800" b="1" dirty="0">
                <a:solidFill>
                  <a:srgbClr val="00B050"/>
                </a:solidFill>
              </a:rPr>
              <a:t>Sentinel-6/MF</a:t>
            </a:r>
            <a:r>
              <a:rPr lang="en-US" sz="1800" dirty="0"/>
              <a:t>.</a:t>
            </a:r>
          </a:p>
        </p:txBody>
      </p:sp>
      <p:sp>
        <p:nvSpPr>
          <p:cNvPr id="20" name="TextBox 19">
            <a:extLst>
              <a:ext uri="{FF2B5EF4-FFF2-40B4-BE49-F238E27FC236}">
                <a16:creationId xmlns:a16="http://schemas.microsoft.com/office/drawing/2014/main" id="{2E35FF30-A46D-6A4E-9D4E-0BA375F7937A}"/>
              </a:ext>
            </a:extLst>
          </p:cNvPr>
          <p:cNvSpPr txBox="1"/>
          <p:nvPr/>
        </p:nvSpPr>
        <p:spPr>
          <a:xfrm>
            <a:off x="5789627" y="5336614"/>
            <a:ext cx="6109929" cy="646331"/>
          </a:xfrm>
          <a:prstGeom prst="rect">
            <a:avLst/>
          </a:prstGeom>
          <a:noFill/>
          <a:ln w="254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SLR Residuals to NASA GSFC std2006 SLR+DORIS orbits; The average SLR fit to Jason-3 and S6A are 7.3 and 7.7 mm in 2021. </a:t>
            </a:r>
          </a:p>
        </p:txBody>
      </p:sp>
      <p:pic>
        <p:nvPicPr>
          <p:cNvPr id="9" name="Picture 8">
            <a:extLst>
              <a:ext uri="{FF2B5EF4-FFF2-40B4-BE49-F238E27FC236}">
                <a16:creationId xmlns:a16="http://schemas.microsoft.com/office/drawing/2014/main" id="{B5133081-089F-F744-B396-7FD2938B7BE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096000" y="982134"/>
            <a:ext cx="1353049" cy="1000502"/>
          </a:xfrm>
          <a:prstGeom prst="rect">
            <a:avLst/>
          </a:prstGeom>
          <a:solidFill>
            <a:schemeClr val="bg1"/>
          </a:solidFill>
        </p:spPr>
      </p:pic>
      <p:pic>
        <p:nvPicPr>
          <p:cNvPr id="5" name="Picture 4">
            <a:extLst>
              <a:ext uri="{FF2B5EF4-FFF2-40B4-BE49-F238E27FC236}">
                <a16:creationId xmlns:a16="http://schemas.microsoft.com/office/drawing/2014/main" id="{C6E24ECA-0926-A24F-B57E-9D1C989C61C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48590" y="985940"/>
            <a:ext cx="1909512" cy="996696"/>
          </a:xfrm>
          <a:prstGeom prst="rect">
            <a:avLst/>
          </a:prstGeom>
        </p:spPr>
      </p:pic>
      <p:pic>
        <p:nvPicPr>
          <p:cNvPr id="13" name="Picture 12">
            <a:extLst>
              <a:ext uri="{FF2B5EF4-FFF2-40B4-BE49-F238E27FC236}">
                <a16:creationId xmlns:a16="http://schemas.microsoft.com/office/drawing/2014/main" id="{FF8B1675-641B-0E45-97F6-0D20946775D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957643" y="985940"/>
            <a:ext cx="1135431" cy="996696"/>
          </a:xfrm>
          <a:prstGeom prst="rect">
            <a:avLst/>
          </a:prstGeom>
        </p:spPr>
      </p:pic>
      <p:sp>
        <p:nvSpPr>
          <p:cNvPr id="6" name="TextBox 5">
            <a:extLst>
              <a:ext uri="{FF2B5EF4-FFF2-40B4-BE49-F238E27FC236}">
                <a16:creationId xmlns:a16="http://schemas.microsoft.com/office/drawing/2014/main" id="{97C661D4-6136-7346-A3AD-02E04CB68C33}"/>
              </a:ext>
            </a:extLst>
          </p:cNvPr>
          <p:cNvSpPr txBox="1"/>
          <p:nvPr/>
        </p:nvSpPr>
        <p:spPr>
          <a:xfrm>
            <a:off x="5789627" y="5982945"/>
            <a:ext cx="5595827" cy="369332"/>
          </a:xfrm>
          <a:prstGeom prst="rect">
            <a:avLst/>
          </a:prstGeom>
          <a:noFill/>
        </p:spPr>
        <p:txBody>
          <a:bodyPr wrap="none" rtlCol="0">
            <a:spAutoFit/>
          </a:bodyPr>
          <a:lstStyle/>
          <a:p>
            <a:r>
              <a:rPr lang="en-US" dirty="0"/>
              <a:t>(</a:t>
            </a:r>
            <a:r>
              <a:rPr lang="en-US" i="1" dirty="0"/>
              <a:t>POD results from N.P Zelensky, UMD/ESSIC &amp; NASA GSFC</a:t>
            </a:r>
            <a:r>
              <a:rPr lang="en-US" dirty="0"/>
              <a:t>)</a:t>
            </a:r>
          </a:p>
        </p:txBody>
      </p:sp>
      <p:pic>
        <p:nvPicPr>
          <p:cNvPr id="11" name="Picture 10">
            <a:extLst>
              <a:ext uri="{FF2B5EF4-FFF2-40B4-BE49-F238E27FC236}">
                <a16:creationId xmlns:a16="http://schemas.microsoft.com/office/drawing/2014/main" id="{B7DBC6F3-4D6A-9445-AA66-3A196485DBFA}"/>
              </a:ext>
            </a:extLst>
          </p:cNvPr>
          <p:cNvPicPr>
            <a:picLocks noChangeAspect="1"/>
          </p:cNvPicPr>
          <p:nvPr/>
        </p:nvPicPr>
        <p:blipFill>
          <a:blip r:embed="rId5"/>
          <a:stretch>
            <a:fillRect/>
          </a:stretch>
        </p:blipFill>
        <p:spPr>
          <a:xfrm>
            <a:off x="6475631" y="2192632"/>
            <a:ext cx="4049727" cy="2933986"/>
          </a:xfrm>
          <a:prstGeom prst="rect">
            <a:avLst/>
          </a:prstGeom>
        </p:spPr>
      </p:pic>
    </p:spTree>
    <p:extLst>
      <p:ext uri="{BB962C8B-B14F-4D97-AF65-F5344CB8AC3E}">
        <p14:creationId xmlns:p14="http://schemas.microsoft.com/office/powerpoint/2010/main" val="1393215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AB2355-3408-064F-AA5B-B16BE780BF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648" y="0"/>
            <a:ext cx="12209296" cy="6858000"/>
          </a:xfrm>
          <a:prstGeom prst="rect">
            <a:avLst/>
          </a:prstGeom>
        </p:spPr>
      </p:pic>
      <p:sp>
        <p:nvSpPr>
          <p:cNvPr id="8" name="Title 3">
            <a:extLst>
              <a:ext uri="{FF2B5EF4-FFF2-40B4-BE49-F238E27FC236}">
                <a16:creationId xmlns:a16="http://schemas.microsoft.com/office/drawing/2014/main" id="{451BD64D-1271-BD4B-8567-40F270236B4E}"/>
              </a:ext>
            </a:extLst>
          </p:cNvPr>
          <p:cNvSpPr txBox="1">
            <a:spLocks/>
          </p:cNvSpPr>
          <p:nvPr/>
        </p:nvSpPr>
        <p:spPr>
          <a:xfrm>
            <a:off x="515007" y="258724"/>
            <a:ext cx="10867696" cy="646331"/>
          </a:xfrm>
          <a:prstGeom prst="rect">
            <a:avLst/>
          </a:prstGeom>
        </p:spPr>
        <p:txBody>
          <a:bodyPr/>
          <a:lstStyle>
            <a:lvl1pPr algn="l" defTabSz="914400" rtl="0" eaLnBrk="1" latinLnBrk="0" hangingPunct="1">
              <a:lnSpc>
                <a:spcPct val="90000"/>
              </a:lnSpc>
              <a:spcBef>
                <a:spcPct val="0"/>
              </a:spcBef>
              <a:buNone/>
              <a:defRPr sz="4000" b="0" kern="1200">
                <a:solidFill>
                  <a:srgbClr val="535A6B"/>
                </a:solidFill>
                <a:latin typeface="Arial" panose="020B0604020202020204" pitchFamily="34" charset="0"/>
                <a:ea typeface="+mj-ea"/>
                <a:cs typeface="Arial" panose="020B0604020202020204" pitchFamily="34" charset="0"/>
              </a:defRPr>
            </a:lvl1pPr>
          </a:lstStyle>
          <a:p>
            <a:pPr lvl="0">
              <a:defRPr/>
            </a:pPr>
            <a:r>
              <a:rPr lang="en-US" dirty="0">
                <a:solidFill>
                  <a:srgbClr val="65CBF9"/>
                </a:solidFill>
              </a:rPr>
              <a:t>GRACE-FO  </a:t>
            </a:r>
            <a:r>
              <a:rPr kumimoji="0" lang="en-US" sz="2200" b="0" i="0" u="none" strike="noStrike" kern="1200" cap="none" spc="0" normalizeH="0" baseline="0" noProof="0" dirty="0">
                <a:ln>
                  <a:noFill/>
                </a:ln>
                <a:solidFill>
                  <a:srgbClr val="65CBF9"/>
                </a:solidFill>
                <a:effectLst/>
                <a:uLnTx/>
                <a:uFillTx/>
                <a:latin typeface="Arial" panose="020B0604020202020204" pitchFamily="34" charset="0"/>
                <a:ea typeface="+mj-ea"/>
                <a:cs typeface="Arial" panose="020B0604020202020204" pitchFamily="34" charset="0"/>
              </a:rPr>
              <a:t>Gravity Recovery and Climate Experiment – Follow On</a:t>
            </a:r>
          </a:p>
        </p:txBody>
      </p:sp>
      <p:pic>
        <p:nvPicPr>
          <p:cNvPr id="10" name="Picture 9">
            <a:extLst>
              <a:ext uri="{FF2B5EF4-FFF2-40B4-BE49-F238E27FC236}">
                <a16:creationId xmlns:a16="http://schemas.microsoft.com/office/drawing/2014/main" id="{50D259C3-3D68-1A41-ABC6-C35ADFBA43B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784852" y="2921788"/>
            <a:ext cx="8230583" cy="3734257"/>
          </a:xfrm>
          <a:prstGeom prst="rect">
            <a:avLst/>
          </a:prstGeom>
          <a:ln w="6350">
            <a:solidFill>
              <a:schemeClr val="tx1"/>
            </a:solidFill>
          </a:ln>
        </p:spPr>
      </p:pic>
      <p:sp>
        <p:nvSpPr>
          <p:cNvPr id="7" name="Content Placeholder 5">
            <a:extLst>
              <a:ext uri="{FF2B5EF4-FFF2-40B4-BE49-F238E27FC236}">
                <a16:creationId xmlns:a16="http://schemas.microsoft.com/office/drawing/2014/main" id="{C342CA68-44B2-9D4B-85F8-37F0C10911C7}"/>
              </a:ext>
            </a:extLst>
          </p:cNvPr>
          <p:cNvSpPr txBox="1">
            <a:spLocks/>
          </p:cNvSpPr>
          <p:nvPr/>
        </p:nvSpPr>
        <p:spPr>
          <a:xfrm>
            <a:off x="345371" y="3286125"/>
            <a:ext cx="3458532" cy="2939266"/>
          </a:xfrm>
          <a:prstGeom prst="rect">
            <a:avLst/>
          </a:prstGeom>
        </p:spPr>
        <p:txBody>
          <a:bodyPr vert="horz" wrap="square" lIns="91440" tIns="45720" rIns="91440" bIns="45720" rtlCol="0" anchor="t">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spcBef>
                <a:spcPts val="0"/>
              </a:spcBef>
              <a:spcAft>
                <a:spcPts val="600"/>
              </a:spcAft>
              <a:buFont typeface="Arial" panose="020B0604020202020204" pitchFamily="34" charset="0"/>
              <a:buChar char="•"/>
            </a:pPr>
            <a:r>
              <a:rPr lang="en-US" sz="2000" dirty="0">
                <a:solidFill>
                  <a:schemeClr val="bg1"/>
                </a:solidFill>
                <a:latin typeface="Arial"/>
                <a:cs typeface="Arial"/>
              </a:rPr>
              <a:t>SLR provides direct low-degree gravity change corrections for GRACE-FO through:</a:t>
            </a:r>
          </a:p>
          <a:p>
            <a:pPr marL="685800" lvl="1" indent="-228600">
              <a:spcBef>
                <a:spcPts val="0"/>
              </a:spcBef>
              <a:spcAft>
                <a:spcPts val="600"/>
              </a:spcAft>
              <a:buFont typeface="Arial" panose="020B0604020202020204" pitchFamily="34" charset="0"/>
              <a:buChar char="•"/>
            </a:pPr>
            <a:r>
              <a:rPr lang="en-US" sz="2000" dirty="0">
                <a:solidFill>
                  <a:schemeClr val="bg1"/>
                </a:solidFill>
                <a:latin typeface="Arial"/>
                <a:cs typeface="Arial"/>
              </a:rPr>
              <a:t>Precise ITRF</a:t>
            </a:r>
          </a:p>
          <a:p>
            <a:pPr marL="685800" lvl="1" indent="-228600">
              <a:spcBef>
                <a:spcPts val="0"/>
              </a:spcBef>
              <a:spcAft>
                <a:spcPts val="600"/>
              </a:spcAft>
              <a:buFont typeface="Arial" panose="020B0604020202020204" pitchFamily="34" charset="0"/>
              <a:buChar char="•"/>
            </a:pPr>
            <a:r>
              <a:rPr lang="en-US" sz="2000" dirty="0">
                <a:solidFill>
                  <a:schemeClr val="bg1"/>
                </a:solidFill>
                <a:latin typeface="Arial"/>
                <a:cs typeface="Arial"/>
              </a:rPr>
              <a:t>Ranging to retroreflector on G-FO</a:t>
            </a:r>
          </a:p>
          <a:p>
            <a:pPr marL="685800" lvl="1" indent="-228600">
              <a:spcBef>
                <a:spcPts val="0"/>
              </a:spcBef>
              <a:spcAft>
                <a:spcPts val="600"/>
              </a:spcAft>
              <a:buFont typeface="Arial" panose="020B0604020202020204" pitchFamily="34" charset="0"/>
              <a:buChar char="•"/>
            </a:pPr>
            <a:r>
              <a:rPr lang="en-US" sz="2000" dirty="0">
                <a:solidFill>
                  <a:schemeClr val="bg1"/>
                </a:solidFill>
                <a:latin typeface="Arial"/>
                <a:cs typeface="Arial"/>
              </a:rPr>
              <a:t>Essential tracking of LAGEOS</a:t>
            </a:r>
          </a:p>
        </p:txBody>
      </p:sp>
      <p:sp>
        <p:nvSpPr>
          <p:cNvPr id="3" name="Rectangle 2">
            <a:extLst>
              <a:ext uri="{FF2B5EF4-FFF2-40B4-BE49-F238E27FC236}">
                <a16:creationId xmlns:a16="http://schemas.microsoft.com/office/drawing/2014/main" id="{7AEDF052-8C9C-1B45-A5C7-B66458AE9D19}"/>
              </a:ext>
            </a:extLst>
          </p:cNvPr>
          <p:cNvSpPr/>
          <p:nvPr/>
        </p:nvSpPr>
        <p:spPr>
          <a:xfrm>
            <a:off x="3784852" y="2454111"/>
            <a:ext cx="8230583" cy="485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403CA24B-31D8-D745-A5FA-FC160D57FB59}"/>
              </a:ext>
            </a:extLst>
          </p:cNvPr>
          <p:cNvSpPr/>
          <p:nvPr/>
        </p:nvSpPr>
        <p:spPr>
          <a:xfrm>
            <a:off x="5230095" y="2498038"/>
            <a:ext cx="4919745" cy="646331"/>
          </a:xfrm>
          <a:prstGeom prst="rect">
            <a:avLst/>
          </a:prstGeom>
        </p:spPr>
        <p:txBody>
          <a:bodyPr wrap="square">
            <a:spAutoFit/>
          </a:bodyPr>
          <a:lstStyle/>
          <a:p>
            <a:pPr algn="ctr"/>
            <a:r>
              <a:rPr lang="en-US" dirty="0">
                <a:latin typeface="Arial"/>
                <a:cs typeface="Arial"/>
              </a:rPr>
              <a:t>SLR corrects 45% underestimated Antarctic ice mass loss rate over 2017-2020</a:t>
            </a:r>
            <a:endParaRPr lang="en-US" dirty="0"/>
          </a:p>
        </p:txBody>
      </p:sp>
      <p:pic>
        <p:nvPicPr>
          <p:cNvPr id="2050" name="Picture 2" descr="LAGEOS - Wikipedia">
            <a:extLst>
              <a:ext uri="{FF2B5EF4-FFF2-40B4-BE49-F238E27FC236}">
                <a16:creationId xmlns:a16="http://schemas.microsoft.com/office/drawing/2014/main" id="{70C38A91-2D47-F049-87BD-7F0F7896425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427652" y="2454110"/>
            <a:ext cx="1605825" cy="160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7912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GP_Program_Template" id="{D5D775C4-80CE-6345-B77F-21A24D3F8D1D}" vid="{54E0B4FE-700A-884A-8A56-9EB9816E6B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683</TotalTime>
  <Words>2211</Words>
  <Application>Microsoft Office PowerPoint</Application>
  <PresentationFormat>Widescreen</PresentationFormat>
  <Paragraphs>172</Paragraphs>
  <Slides>22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Cambria Math</vt:lpstr>
      <vt:lpstr>Monaco</vt:lpstr>
      <vt:lpstr>Times</vt:lpstr>
      <vt:lpstr>Wingdings</vt:lpstr>
      <vt:lpstr>1_Office Theme</vt:lpstr>
      <vt:lpstr>Geodetic Infrastructure</vt:lpstr>
      <vt:lpstr>The Geodetic Measurement System</vt:lpstr>
      <vt:lpstr>Very Long Baseline Interferometry (VLBI)</vt:lpstr>
      <vt:lpstr>VLBI Global Observing System (VGOS)</vt:lpstr>
      <vt:lpstr>Expanded VGOS UT1 Intensives Program</vt:lpstr>
      <vt:lpstr>Satellite Laser Ranging (SLR)</vt:lpstr>
      <vt:lpstr>ILRS Satellite Tracking (2021)</vt:lpstr>
      <vt:lpstr>ILRS Satellite Tracking by Station (2021)</vt:lpstr>
      <vt:lpstr>NASA’s Space Geodesy Satellite Laser Ranging (SGSLR) System</vt:lpstr>
      <vt:lpstr>Global Navigation Satellite Systems (GNSS)</vt:lpstr>
      <vt:lpstr>Doppler Orbitography and Radiopositioning Integrated by Satellite (DORIS)</vt:lpstr>
      <vt:lpstr>Traditional Local Tie Systems</vt:lpstr>
      <vt:lpstr>Connecting the Old With the New</vt:lpstr>
      <vt:lpstr>Geodesy in the 2018 US Decadal Strategy for Earth Observation from Space</vt:lpstr>
      <vt:lpstr>Geodetic Infrastructure is the Foundation for Enabling Many Scientific Applications</vt:lpstr>
      <vt:lpstr>Space Geodesy Provides the Foundation for Studying the Dynamics of the Earth System</vt:lpstr>
      <vt:lpstr>Space Geodesy Impacts Beyond Earth Science</vt:lpstr>
      <vt:lpstr>Science Driven Geodetic Accuracy</vt:lpstr>
      <vt:lpstr>Space Geodesy Directly Supports Long-term Mean-Sea Leveling Monitoring</vt:lpstr>
      <vt:lpstr>Space Geodesy  Supports  Applications of Long-term Mean-Sea Leveling Monitoring</vt:lpstr>
      <vt:lpstr>Space Geodesy Supports Sentinel-6 Science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NASA’s Space Geodesy Project</dc:title>
  <dc:creator>Merkowitz, Stephen M. (GSFC-61A0)</dc:creator>
  <cp:lastModifiedBy>Forward, David S. (GSFC-61A.0)[ASRC FEDERAL SYSTEM SOLUTIONS]</cp:lastModifiedBy>
  <cp:revision>57</cp:revision>
  <dcterms:created xsi:type="dcterms:W3CDTF">2022-02-22T22:19:05Z</dcterms:created>
  <dcterms:modified xsi:type="dcterms:W3CDTF">2022-05-18T19:26:24Z</dcterms:modified>
</cp:coreProperties>
</file>