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577" r:id="rId6"/>
    <p:sldId id="578" r:id="rId7"/>
    <p:sldId id="579" r:id="rId8"/>
    <p:sldId id="7551" r:id="rId9"/>
    <p:sldId id="7562" r:id="rId10"/>
    <p:sldId id="7561" r:id="rId11"/>
    <p:sldId id="7546" r:id="rId12"/>
    <p:sldId id="7563" r:id="rId13"/>
    <p:sldId id="557" r:id="rId14"/>
    <p:sldId id="558" r:id="rId15"/>
    <p:sldId id="566" r:id="rId16"/>
    <p:sldId id="565" r:id="rId17"/>
    <p:sldId id="560" r:id="rId18"/>
    <p:sldId id="7564" r:id="rId19"/>
    <p:sldId id="564" r:id="rId20"/>
    <p:sldId id="576" r:id="rId21"/>
    <p:sldId id="55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41DA566-0883-5A40-9124-D796A698547B}">
          <p14:sldIdLst>
            <p14:sldId id="256"/>
            <p14:sldId id="577"/>
            <p14:sldId id="578"/>
            <p14:sldId id="579"/>
            <p14:sldId id="7551"/>
            <p14:sldId id="7562"/>
            <p14:sldId id="7561"/>
            <p14:sldId id="7546"/>
            <p14:sldId id="7563"/>
            <p14:sldId id="557"/>
            <p14:sldId id="558"/>
            <p14:sldId id="566"/>
            <p14:sldId id="565"/>
            <p14:sldId id="560"/>
            <p14:sldId id="7564"/>
            <p14:sldId id="564"/>
          </p14:sldIdLst>
        </p14:section>
        <p14:section name="Backup" id="{EAF03E98-9C97-8944-9D58-B92A16A96D58}">
          <p14:sldIdLst>
            <p14:sldId id="576"/>
            <p14:sldId id="5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00"/>
    <p:restoredTop sz="96327"/>
  </p:normalViewPr>
  <p:slideViewPr>
    <p:cSldViewPr snapToGrid="0" snapToObjects="1">
      <p:cViewPr varScale="1">
        <p:scale>
          <a:sx n="67" d="100"/>
          <a:sy n="67" d="100"/>
        </p:scale>
        <p:origin x="7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63EE8-5A99-5A4E-9E39-C8082464B4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DBB2EB-6068-F747-A2CF-4E66EAC56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1BCBF-02FD-974B-B550-2B07D56E1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96BED-0A2E-43EA-B57D-85A99DDF81F9}" type="datetime1">
              <a:rPr lang="en-US" smtClean="0"/>
              <a:t>5/24/2022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4268-FFAC-3148-AF73-5AC6AEA83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E5861B-E4AF-0240-B3BA-E87E32CB9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323A0A-FEE7-9941-BC2F-C05E0AF2EB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85350" y="136525"/>
            <a:ext cx="2193290" cy="64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191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1B15F-870D-BC46-B07D-1ED96002C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395" y="218677"/>
            <a:ext cx="9326245" cy="498475"/>
          </a:xfrm>
        </p:spPr>
        <p:txBody>
          <a:bodyPr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386C3E-CF86-C648-AD9E-65F5D9F9A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394" y="982344"/>
            <a:ext cx="11520805" cy="4910455"/>
          </a:xfrm>
        </p:spPr>
        <p:txBody>
          <a:bodyPr>
            <a:normAutofit/>
          </a:bodyPr>
          <a:lstStyle>
            <a:lvl1pPr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309E5-92B3-6441-A006-0F43C3BC90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66394" y="6356350"/>
            <a:ext cx="2743200" cy="365125"/>
          </a:xfrm>
        </p:spPr>
        <p:txBody>
          <a:bodyPr/>
          <a:lstStyle/>
          <a:p>
            <a:fld id="{54BD3538-BC2C-4722-9117-98A4FF834B72}" type="datetime1">
              <a:rPr lang="en-US" smtClean="0"/>
              <a:t>5/24/2022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7245C-BF0E-E442-A9EA-C5A72588B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1CEA3C-1C58-4644-AF56-52E9CAF63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3999" y="6356350"/>
            <a:ext cx="2743200" cy="365125"/>
          </a:xfrm>
        </p:spPr>
        <p:txBody>
          <a:bodyPr/>
          <a:lstStyle/>
          <a:p>
            <a:fld id="{E46886B4-1E62-014E-A28A-FCAF78F8146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62A19B-3E73-C142-AD77-C11F0B4870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75410" y="143528"/>
            <a:ext cx="2193290" cy="64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251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B9394-9FFB-C246-B59B-31AA26CA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45813-246E-4E45-8003-8ADCE3BE1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16968-15CE-9E46-BD30-3E7CD1A29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4F075-1B3D-4326-9CA7-62E2E26BF148}" type="datetime1">
              <a:rPr lang="en-US" smtClean="0"/>
              <a:t>5/24/2022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A80C7-7B8E-D745-BFFD-3477DDE85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B91AA-FFE1-C148-9156-18C11151E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190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F9A8D-1701-9143-B8D9-DD15BF13A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7A24B-CE7B-8743-81B1-DA21F94EA1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4921CF-9A8A-BA43-B0BB-E94F18FBB6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6D7A90-041D-834C-BB54-CC687C11B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BD8BB-9827-44AE-AF9E-3D145B1991DC}" type="datetime1">
              <a:rPr lang="en-US" smtClean="0"/>
              <a:t>5/24/2022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7A9EA6-E947-7E46-9E61-536CDD63A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8614CF-FC6D-ED49-929C-5FF74D661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A7F3D8-1323-7249-A3FB-9EDCC5831D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85350" y="136525"/>
            <a:ext cx="2193290" cy="64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27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98DC5-5A23-114B-A392-ABE7EEDAB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CDAB75-3AD9-E440-A61C-B3101C6C9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2CA00-5448-464C-8A3D-F4A861AB86CD}" type="datetime1">
              <a:rPr lang="en-US" smtClean="0"/>
              <a:t>5/24/2022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EA9153-9EE6-C14D-96F5-9E33D2E38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6651B8-A67F-D54E-9E04-3D60766BE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651A90-105D-2748-87A7-353C9FF39D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85350" y="136525"/>
            <a:ext cx="2193290" cy="64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61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598A0B-A2A1-2F4B-A2B8-9840561D9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48FDA-9D72-4C7C-9EAC-8A8CD154215A}" type="datetime1">
              <a:rPr lang="en-US" smtClean="0"/>
              <a:t>5/24/2022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B941BC-F671-4B4A-AC8F-62284CB52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C5BD8-31D6-0B42-ACBD-78C7B0B6D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00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E65BA-1A84-2A42-BCD1-D1F30C7DA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6B32C-9B03-7D40-BBC3-4EE4BAB47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A6919-45BE-5C4F-97B3-270DA82E9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3E2F8A-F960-E345-AC7A-B296EB105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8112-BB67-45C7-9F3C-CAC558984624}" type="datetime1">
              <a:rPr lang="en-US" smtClean="0"/>
              <a:t>5/24/2022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E2CC1B-F321-434C-B0E5-1A21CE338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6EF8E0-B4E6-A849-A504-088FE9794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4E65FD-5CCE-6546-BE38-FE007E0C48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85350" y="136525"/>
            <a:ext cx="2193290" cy="64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305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0A14B-34AD-7B44-BE4A-753AA2509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033ABA-6BC4-C843-8C74-69BFCFBE8C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0C9408-1F01-EC42-850A-5ADDFAAF5D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A18AF0-FCA0-3247-8B0A-E85BC277E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5691-103C-4533-AD1C-FC8C74096084}" type="datetime1">
              <a:rPr lang="en-US" smtClean="0"/>
              <a:t>5/24/2022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0E91F5-1AF3-9D4F-8532-517ACC0DC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8DF21F-3E4C-604C-9184-831CC778A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8801FF-DE56-8C45-9FD8-68E4C8623F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85350" y="136525"/>
            <a:ext cx="2193290" cy="64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39975-65DB-0848-A24C-5850A107E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8297BF-68F0-FB4B-A7F9-FAF2E216A3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22FA6D-3A30-B341-A5F7-FC84D55F2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E10CC-2989-4403-85CA-C73F7B49CF73}" type="datetime1">
              <a:rPr lang="en-US" smtClean="0"/>
              <a:t>5/24/2022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269F1-2875-A64A-8252-18203E521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17760C-F3EB-E646-A579-84BFDA1A2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531083-9F1D-A043-8509-DBE3DEA29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85350" y="136525"/>
            <a:ext cx="2193290" cy="64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186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691E99-C68D-B14D-9CCC-9F8A8C7BD4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9FEDBA-7A67-874B-8F54-68803B60E8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29BFA-ABB3-0A45-A7B1-261A3DBAA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2849F-A91F-4E25-8D9A-B61BD5DAB2EB}" type="datetime1">
              <a:rPr lang="en-US" smtClean="0"/>
              <a:t>5/24/2022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7A842-13B7-8944-8B36-29E463ACA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30DB40-5615-0347-BB9E-C81619A7F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931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E38FD7-A233-E941-89C9-71F68C3A3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77" y="234169"/>
            <a:ext cx="9403080" cy="4534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BE04F5-8A30-7940-88D0-EB450913B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6976" y="1076687"/>
            <a:ext cx="1167166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3E2D9-29AF-4947-A783-D3BC41591A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97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D0E3F-EA84-4861-9EAA-B3242A7AA6F5}" type="datetime1">
              <a:rPr lang="en-US" smtClean="0"/>
              <a:t>5/24/2022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56B2C-0E11-EA47-95AE-D271D4E9CC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8D824-05C1-7E46-A056-EA7247D392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543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886B4-1E62-014E-A28A-FCAF78F8146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131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rgbClr val="329DD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17" Type="http://schemas.openxmlformats.org/officeDocument/2006/relationships/image" Target="../media/image22.sv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5" Type="http://schemas.openxmlformats.org/officeDocument/2006/relationships/image" Target="../media/image2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tiff"/><Relationship Id="rId13" Type="http://schemas.openxmlformats.org/officeDocument/2006/relationships/image" Target="../media/image35.png"/><Relationship Id="rId3" Type="http://schemas.openxmlformats.org/officeDocument/2006/relationships/image" Target="../media/image25.tiff"/><Relationship Id="rId7" Type="http://schemas.openxmlformats.org/officeDocument/2006/relationships/image" Target="../media/image29.tiff"/><Relationship Id="rId12" Type="http://schemas.openxmlformats.org/officeDocument/2006/relationships/image" Target="../media/image34.tif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tiff"/><Relationship Id="rId11" Type="http://schemas.openxmlformats.org/officeDocument/2006/relationships/image" Target="../media/image33.tiff"/><Relationship Id="rId5" Type="http://schemas.openxmlformats.org/officeDocument/2006/relationships/image" Target="../media/image27.tiff"/><Relationship Id="rId10" Type="http://schemas.openxmlformats.org/officeDocument/2006/relationships/image" Target="../media/image32.tiff"/><Relationship Id="rId4" Type="http://schemas.openxmlformats.org/officeDocument/2006/relationships/image" Target="../media/image26.tiff"/><Relationship Id="rId9" Type="http://schemas.openxmlformats.org/officeDocument/2006/relationships/image" Target="../media/image31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a.gov/airports/engineering/engineering_briefs/drafts/media/eb-105-vertiport-design-industry-draft.pdf" TargetMode="External"/><Relationship Id="rId5" Type="http://schemas.openxmlformats.org/officeDocument/2006/relationships/image" Target="../media/image40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a.gov/airports/engineering/engineering_briefs/drafts/media/eb-105-vertiport-design-industry-draft.pdf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ntrs.nasa.gov/citations/20210016168" TargetMode="External"/><Relationship Id="rId2" Type="http://schemas.openxmlformats.org/officeDocument/2006/relationships/hyperlink" Target="https://ntrs.nasa.gov/citations/20210009757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ntrs.nasa.gov/citations/20210019083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77002A-F149-4041-B707-67DC60A91E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367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4ED1324-CA19-F540-A7D1-3730AE109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892" y="2475671"/>
            <a:ext cx="8203485" cy="12943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dirty="0">
                <a:solidFill>
                  <a:schemeClr val="tx1"/>
                </a:solidFill>
                <a:latin typeface="+mj-lt"/>
                <a:cs typeface="+mj-cs"/>
              </a:rPr>
              <a:t>IFAR UAM</a:t>
            </a:r>
            <a:br>
              <a:rPr lang="en-US" sz="3700" dirty="0">
                <a:solidFill>
                  <a:schemeClr val="tx1"/>
                </a:solidFill>
                <a:latin typeface="+mj-lt"/>
                <a:cs typeface="+mj-cs"/>
              </a:rPr>
            </a:br>
            <a:r>
              <a:rPr lang="en-US" sz="3700" dirty="0">
                <a:solidFill>
                  <a:schemeClr val="tx1"/>
                </a:solidFill>
                <a:latin typeface="+mj-lt"/>
                <a:cs typeface="+mj-cs"/>
              </a:rPr>
              <a:t>Infrastructure Technology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F3B9110-81DC-684E-8E71-7B83BA567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0" y="4872922"/>
            <a:ext cx="7691985" cy="198507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+mn-lt"/>
                <a:cs typeface="+mn-cs"/>
              </a:rPr>
              <a:t>Dr. Marcus Johnson, NASA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9D8CA10-8040-7A43-BDE7-9A856862177C}"/>
              </a:ext>
            </a:extLst>
          </p:cNvPr>
          <p:cNvGrpSpPr/>
          <p:nvPr/>
        </p:nvGrpSpPr>
        <p:grpSpPr>
          <a:xfrm>
            <a:off x="260893" y="260077"/>
            <a:ext cx="3001703" cy="877516"/>
            <a:chOff x="1456965" y="-1001084"/>
            <a:chExt cx="3001703" cy="87751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EAB799-3D3C-F34B-BB92-D19C3CA39643}"/>
                </a:ext>
              </a:extLst>
            </p:cNvPr>
            <p:cNvSpPr/>
            <p:nvPr/>
          </p:nvSpPr>
          <p:spPr>
            <a:xfrm>
              <a:off x="1456965" y="-996238"/>
              <a:ext cx="3001703" cy="872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13A8FC1-A425-354E-B820-A1E31E4326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56965" y="-1001084"/>
              <a:ext cx="2966605" cy="8775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52867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09F8F-F86E-0E42-B307-1B61ED103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0A1AC-8950-BF40-A3B2-987DAC5A0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NASA Vision and High Density Vertiplex (HDV) Research</a:t>
            </a:r>
          </a:p>
          <a:p>
            <a:r>
              <a:rPr lang="en-US" dirty="0"/>
              <a:t>IFAR Discussion Status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BC885A-D517-D647-9543-449ABB88B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803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CCEEB2-7BA2-01A8-3CE2-06DE157B6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011696-058D-D67C-6F68-6B509E9C833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238635" y="713293"/>
            <a:ext cx="9714730" cy="603773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2B935CF-B57E-961E-F088-A62AB4A9E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77" y="234169"/>
            <a:ext cx="9403080" cy="453481"/>
          </a:xfrm>
        </p:spPr>
        <p:txBody>
          <a:bodyPr>
            <a:normAutofit fontScale="90000"/>
          </a:bodyPr>
          <a:lstStyle/>
          <a:p>
            <a:r>
              <a:rPr lang="en-US" dirty="0"/>
              <a:t>NASA’s Concept for High-Density Automated Vertiport Operations</a:t>
            </a:r>
          </a:p>
        </p:txBody>
      </p:sp>
    </p:spTree>
    <p:extLst>
      <p:ext uri="{BB962C8B-B14F-4D97-AF65-F5344CB8AC3E}">
        <p14:creationId xmlns:p14="http://schemas.microsoft.com/office/powerpoint/2010/main" val="111741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CCEEB2-7BA2-01A8-3CE2-06DE157B6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DE53C1-DF60-A22F-F397-07E75AF28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8423" y="689410"/>
            <a:ext cx="9263642" cy="602235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282B793-BF16-9B1C-DF93-D540D5175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77" y="234169"/>
            <a:ext cx="9403080" cy="453481"/>
          </a:xfrm>
        </p:spPr>
        <p:txBody>
          <a:bodyPr>
            <a:normAutofit fontScale="90000"/>
          </a:bodyPr>
          <a:lstStyle/>
          <a:p>
            <a:r>
              <a:rPr lang="en-US" dirty="0"/>
              <a:t>NASA’s Concept for High-Density Automated Vertiport Operations</a:t>
            </a:r>
          </a:p>
        </p:txBody>
      </p:sp>
    </p:spTree>
    <p:extLst>
      <p:ext uri="{BB962C8B-B14F-4D97-AF65-F5344CB8AC3E}">
        <p14:creationId xmlns:p14="http://schemas.microsoft.com/office/powerpoint/2010/main" val="540009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68834-99A3-4A4D-A6E1-D69AD34EF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49ED6E8-4603-D34C-A835-DEC4F1FD0D01}"/>
              </a:ext>
            </a:extLst>
          </p:cNvPr>
          <p:cNvSpPr/>
          <p:nvPr/>
        </p:nvSpPr>
        <p:spPr>
          <a:xfrm>
            <a:off x="403851" y="4835047"/>
            <a:ext cx="4514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https://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ntrs.nasa.gov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/citations/20210016168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299E7F-E1CD-864F-BF74-B16A1CEFE58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2613" y="874846"/>
            <a:ext cx="3111274" cy="39128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98EA1B7F-859A-0F4F-9DAB-01037785445B}"/>
              </a:ext>
            </a:extLst>
          </p:cNvPr>
          <p:cNvSpPr txBox="1">
            <a:spLocks/>
          </p:cNvSpPr>
          <p:nvPr/>
        </p:nvSpPr>
        <p:spPr>
          <a:xfrm>
            <a:off x="403851" y="5447783"/>
            <a:ext cx="5509932" cy="11633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1" marR="0" lvl="0" indent="-342891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Developed relevant requirements, considerations, barriers, and enabling technologies.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icrosoft Sans Serif"/>
              <a:cs typeface="Microsoft Sans Serif"/>
            </a:endParaRPr>
          </a:p>
          <a:p>
            <a:pPr marL="342891" marR="0" lvl="0" indent="-342891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Inform operationalization of vertiports and maturation of vertiport automation technologies at UML-4.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icrosoft Sans Serif"/>
              <a:cs typeface="Microsoft Sans Serif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E836CE-F824-C0B7-40E9-F39215CF1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0378" y="931133"/>
            <a:ext cx="3016661" cy="39039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B88CCE-1B4A-E757-3195-5541787105A9}"/>
              </a:ext>
            </a:extLst>
          </p:cNvPr>
          <p:cNvSpPr txBox="1"/>
          <p:nvPr/>
        </p:nvSpPr>
        <p:spPr>
          <a:xfrm>
            <a:off x="6758609" y="4855937"/>
            <a:ext cx="45141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https://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ntrs.nasa.gov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/citations/20210019083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BCAE9213-FAF3-D3C9-7C7E-EBE8D0F7B8AE}"/>
              </a:ext>
            </a:extLst>
          </p:cNvPr>
          <p:cNvSpPr txBox="1">
            <a:spLocks/>
          </p:cNvSpPr>
          <p:nvPr/>
        </p:nvSpPr>
        <p:spPr>
          <a:xfrm>
            <a:off x="6096000" y="5447782"/>
            <a:ext cx="5999922" cy="116339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1" marR="0" lvl="0" indent="-342891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Developed a vertiport automation architecture, requirements, and test methods for services to support CONOPS.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icrosoft Sans Serif"/>
              <a:cs typeface="Microsoft Sans Serif"/>
            </a:endParaRPr>
          </a:p>
          <a:p>
            <a:pPr marL="342891" marR="0" lvl="0" indent="-342891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Modeled Vertiport Automation System in MBSE 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icrosoft Sans Serif"/>
              <a:cs typeface="Microsoft Sans Serif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98A7187-1A92-B8E8-9244-92FA0F223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77" y="234169"/>
            <a:ext cx="9552640" cy="453481"/>
          </a:xfrm>
        </p:spPr>
        <p:txBody>
          <a:bodyPr>
            <a:noAutofit/>
          </a:bodyPr>
          <a:lstStyle/>
          <a:p>
            <a:r>
              <a:rPr lang="en-US" sz="2400" dirty="0"/>
              <a:t>NASA’s Concept for High-Density Automated Vertiport Operations</a:t>
            </a:r>
          </a:p>
        </p:txBody>
      </p:sp>
    </p:spTree>
    <p:extLst>
      <p:ext uri="{BB962C8B-B14F-4D97-AF65-F5344CB8AC3E}">
        <p14:creationId xmlns:p14="http://schemas.microsoft.com/office/powerpoint/2010/main" val="1434026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D4B46-5F27-1149-8059-912C4FA23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CONOPS Organization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368834-99A3-4A4D-A6E1-D69AD34EF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ight Triangle 54">
            <a:extLst>
              <a:ext uri="{FF2B5EF4-FFF2-40B4-BE49-F238E27FC236}">
                <a16:creationId xmlns:a16="http://schemas.microsoft.com/office/drawing/2014/main" id="{B3E96864-A28C-F741-AFA2-4DAB013AA66B}"/>
              </a:ext>
            </a:extLst>
          </p:cNvPr>
          <p:cNvSpPr/>
          <p:nvPr/>
        </p:nvSpPr>
        <p:spPr>
          <a:xfrm rot="16200000">
            <a:off x="4167764" y="1867864"/>
            <a:ext cx="2569013" cy="271465"/>
          </a:xfrm>
          <a:prstGeom prst="rtTriangle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Sans Serif"/>
              <a:ea typeface="+mn-ea"/>
              <a:cs typeface="+mn-cs"/>
            </a:endParaRPr>
          </a:p>
        </p:txBody>
      </p:sp>
      <p:sp>
        <p:nvSpPr>
          <p:cNvPr id="56" name="Right Triangle 55">
            <a:extLst>
              <a:ext uri="{FF2B5EF4-FFF2-40B4-BE49-F238E27FC236}">
                <a16:creationId xmlns:a16="http://schemas.microsoft.com/office/drawing/2014/main" id="{12581D92-2D34-B94A-BC3A-5C8DE36A757A}"/>
              </a:ext>
            </a:extLst>
          </p:cNvPr>
          <p:cNvSpPr/>
          <p:nvPr/>
        </p:nvSpPr>
        <p:spPr>
          <a:xfrm rot="5400000" flipV="1">
            <a:off x="4377447" y="5399306"/>
            <a:ext cx="2105130" cy="319017"/>
          </a:xfrm>
          <a:prstGeom prst="rtTriangle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Sans Serif"/>
              <a:ea typeface="+mn-ea"/>
              <a:cs typeface="+mn-cs"/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45DA7DCC-7E95-324D-8554-5BE950E48BC4}"/>
              </a:ext>
            </a:extLst>
          </p:cNvPr>
          <p:cNvCxnSpPr>
            <a:cxnSpLocks/>
          </p:cNvCxnSpPr>
          <p:nvPr/>
        </p:nvCxnSpPr>
        <p:spPr>
          <a:xfrm>
            <a:off x="5270500" y="4235450"/>
            <a:ext cx="317500" cy="2375928"/>
          </a:xfrm>
          <a:prstGeom prst="line">
            <a:avLst/>
          </a:prstGeom>
          <a:noFill/>
          <a:ln w="19050" cap="flat" cmpd="sng" algn="ctr">
            <a:solidFill>
              <a:srgbClr val="E0E0E0"/>
            </a:solidFill>
            <a:prstDash val="solid"/>
            <a:miter lim="800000"/>
          </a:ln>
          <a:effectLst/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9BA96FD-FE91-7441-9C5D-08134CE5FD63}"/>
              </a:ext>
            </a:extLst>
          </p:cNvPr>
          <p:cNvCxnSpPr>
            <a:cxnSpLocks/>
          </p:cNvCxnSpPr>
          <p:nvPr/>
        </p:nvCxnSpPr>
        <p:spPr>
          <a:xfrm flipV="1">
            <a:off x="5270500" y="1018422"/>
            <a:ext cx="287405" cy="2667754"/>
          </a:xfrm>
          <a:prstGeom prst="line">
            <a:avLst/>
          </a:prstGeom>
          <a:noFill/>
          <a:ln w="19050" cap="flat" cmpd="sng" algn="ctr">
            <a:solidFill>
              <a:srgbClr val="E0E0E0"/>
            </a:solidFill>
            <a:prstDash val="solid"/>
            <a:miter lim="800000"/>
          </a:ln>
          <a:effectLst/>
        </p:spPr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BB5B65E1-7703-0945-A756-37CD52ED7FF3}"/>
              </a:ext>
            </a:extLst>
          </p:cNvPr>
          <p:cNvSpPr/>
          <p:nvPr/>
        </p:nvSpPr>
        <p:spPr>
          <a:xfrm>
            <a:off x="5588000" y="719091"/>
            <a:ext cx="6604000" cy="5892287"/>
          </a:xfrm>
          <a:prstGeom prst="rect">
            <a:avLst/>
          </a:prstGeom>
          <a:solidFill>
            <a:srgbClr val="666666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Sans Serif"/>
              <a:ea typeface="+mn-ea"/>
              <a:cs typeface="+mn-cs"/>
            </a:endParaRPr>
          </a:p>
        </p:txBody>
      </p:sp>
      <p:graphicFrame>
        <p:nvGraphicFramePr>
          <p:cNvPr id="60" name="Table 37">
            <a:extLst>
              <a:ext uri="{FF2B5EF4-FFF2-40B4-BE49-F238E27FC236}">
                <a16:creationId xmlns:a16="http://schemas.microsoft.com/office/drawing/2014/main" id="{8EF43292-5C9E-E842-92BF-BCAE5B7982A3}"/>
              </a:ext>
            </a:extLst>
          </p:cNvPr>
          <p:cNvGraphicFramePr>
            <a:graphicFrameLocks noGrp="1"/>
          </p:cNvGraphicFramePr>
          <p:nvPr/>
        </p:nvGraphicFramePr>
        <p:xfrm>
          <a:off x="134082" y="1065953"/>
          <a:ext cx="5181598" cy="5522586"/>
        </p:xfrm>
        <a:graphic>
          <a:graphicData uri="http://schemas.openxmlformats.org/drawingml/2006/table">
            <a:tbl>
              <a:tblPr firstRow="1" bandRow="1"/>
              <a:tblGrid>
                <a:gridCol w="1937248">
                  <a:extLst>
                    <a:ext uri="{9D8B030D-6E8A-4147-A177-3AD203B41FA5}">
                      <a16:colId xmlns:a16="http://schemas.microsoft.com/office/drawing/2014/main" val="4087147040"/>
                    </a:ext>
                  </a:extLst>
                </a:gridCol>
                <a:gridCol w="3244350">
                  <a:extLst>
                    <a:ext uri="{9D8B030D-6E8A-4147-A177-3AD203B41FA5}">
                      <a16:colId xmlns:a16="http://schemas.microsoft.com/office/drawing/2014/main" val="2178735133"/>
                    </a:ext>
                  </a:extLst>
                </a:gridCol>
              </a:tblGrid>
              <a:tr h="0">
                <a:tc rowSpan="4">
                  <a:txBody>
                    <a:bodyPr/>
                    <a:lstStyle>
                      <a:lvl1pPr marL="0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1. Introduction</a:t>
                      </a:r>
                    </a:p>
                  </a:txBody>
                  <a:tcPr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 b="0">
                          <a:solidFill>
                            <a:schemeClr val="tx1"/>
                          </a:solidFill>
                        </a:rPr>
                        <a:t>Purpose and Scope</a:t>
                      </a:r>
                    </a:p>
                  </a:txBody>
                  <a:tcPr marT="27432" marB="27432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83445"/>
                  </a:ext>
                </a:extLst>
              </a:tr>
              <a:tr h="147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 b="0">
                          <a:solidFill>
                            <a:schemeClr val="tx1"/>
                          </a:solidFill>
                        </a:rPr>
                        <a:t>Assumptions and Constraints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0846167"/>
                  </a:ext>
                </a:extLst>
              </a:tr>
              <a:tr h="147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 b="0">
                          <a:solidFill>
                            <a:schemeClr val="tx1"/>
                          </a:solidFill>
                        </a:rPr>
                        <a:t>UML Mapping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0662897"/>
                  </a:ext>
                </a:extLst>
              </a:tr>
              <a:tr h="147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 b="0">
                          <a:solidFill>
                            <a:schemeClr val="tx1"/>
                          </a:solidFill>
                        </a:rPr>
                        <a:t>Operational Stakeholder Descriptions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0365063"/>
                  </a:ext>
                </a:extLst>
              </a:tr>
              <a:tr h="147306">
                <a:tc rowSpan="3"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2. Current State</a:t>
                      </a:r>
                    </a:p>
                  </a:txBody>
                  <a:tcPr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Description of Current State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3900226"/>
                  </a:ext>
                </a:extLst>
              </a:tr>
              <a:tr h="147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AAM Vertiport State-of-the-Art Assessment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3329883"/>
                  </a:ext>
                </a:extLst>
              </a:tr>
              <a:tr h="147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Vertiport Challenges and Barriers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7503565"/>
                  </a:ext>
                </a:extLst>
              </a:tr>
              <a:tr h="289560">
                <a:tc rowSpan="2"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3. Desired Changes</a:t>
                      </a:r>
                    </a:p>
                  </a:txBody>
                  <a:tcPr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Rationale for Changes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817368"/>
                  </a:ext>
                </a:extLst>
              </a:tr>
              <a:tr h="2906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Description of Desired Changes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648024"/>
                  </a:ext>
                </a:extLst>
              </a:tr>
              <a:tr h="147306">
                <a:tc rowSpan="6"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4. Future State Concept of Operations</a:t>
                      </a:r>
                    </a:p>
                  </a:txBody>
                  <a:tcPr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Description of the Proposed System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789267"/>
                  </a:ext>
                </a:extLst>
              </a:tr>
              <a:tr h="147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Operational Environment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100240"/>
                  </a:ext>
                </a:extLst>
              </a:tr>
              <a:tr h="147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Operational Stakeholders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8401209"/>
                  </a:ext>
                </a:extLst>
              </a:tr>
              <a:tr h="147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Vertiport Automation System Services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020584"/>
                  </a:ext>
                </a:extLst>
              </a:tr>
              <a:tr h="147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Vertiport Automation System Relationships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399771"/>
                  </a:ext>
                </a:extLst>
              </a:tr>
              <a:tr h="147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Configuration Decisions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6666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094823"/>
                  </a:ext>
                </a:extLst>
              </a:tr>
              <a:tr h="147306">
                <a:tc rowSpan="3"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5. Operational Scenarios</a:t>
                      </a:r>
                    </a:p>
                  </a:txBody>
                  <a:tcPr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Base Nominal Scenarios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9732263"/>
                  </a:ext>
                </a:extLst>
              </a:tr>
              <a:tr h="147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Off-Nominal Scenarios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1096311"/>
                  </a:ext>
                </a:extLst>
              </a:tr>
              <a:tr h="147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Resource Allocation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8487241"/>
                  </a:ext>
                </a:extLst>
              </a:tr>
              <a:tr h="147306">
                <a:tc rowSpan="3"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6. Summary of Impacts</a:t>
                      </a:r>
                    </a:p>
                  </a:txBody>
                  <a:tcPr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Operational Impacts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3473222"/>
                  </a:ext>
                </a:extLst>
              </a:tr>
              <a:tr h="147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Organizational Impacts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5689989"/>
                  </a:ext>
                </a:extLst>
              </a:tr>
              <a:tr h="147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Impacts During Development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6569080"/>
                  </a:ext>
                </a:extLst>
              </a:tr>
              <a:tr h="147306">
                <a:tc rowSpan="4"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7. Analysis of Proposed System</a:t>
                      </a:r>
                    </a:p>
                  </a:txBody>
                  <a:tcPr marT="27432" marB="27432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Summary of Improvements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9946406"/>
                  </a:ext>
                </a:extLst>
              </a:tr>
              <a:tr h="147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Disadvantages and Limitations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3021223"/>
                  </a:ext>
                </a:extLst>
              </a:tr>
              <a:tr h="147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Alternatives and Tradeoffs Considered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8132961"/>
                  </a:ext>
                </a:extLst>
              </a:tr>
              <a:tr h="147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1pPr>
                      <a:lvl2pPr marL="45718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2pPr>
                      <a:lvl3pPr marL="914377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3pPr>
                      <a:lvl4pPr marL="1371566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4pPr>
                      <a:lvl5pPr marL="1828754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5pPr>
                      <a:lvl6pPr marL="2285943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6pPr>
                      <a:lvl7pPr marL="2743131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7pPr>
                      <a:lvl8pPr marL="3200320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8pPr>
                      <a:lvl9pPr marL="3657509" algn="l" defTabSz="457189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Microsoft Sans Serif"/>
                        </a:defRPr>
                      </a:lvl9pPr>
                    </a:lstStyle>
                    <a:p>
                      <a:r>
                        <a:rPr lang="en-US" sz="1050">
                          <a:solidFill>
                            <a:schemeClr val="tx1"/>
                          </a:solidFill>
                        </a:rPr>
                        <a:t>Path Forward</a:t>
                      </a:r>
                    </a:p>
                  </a:txBody>
                  <a:tcPr marT="27432" marB="27432" anchor="ctr">
                    <a:lnL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B23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924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621072"/>
                  </a:ext>
                </a:extLst>
              </a:tr>
            </a:tbl>
          </a:graphicData>
        </a:graphic>
      </p:graphicFrame>
      <p:grpSp>
        <p:nvGrpSpPr>
          <p:cNvPr id="62" name="Group 61">
            <a:extLst>
              <a:ext uri="{FF2B5EF4-FFF2-40B4-BE49-F238E27FC236}">
                <a16:creationId xmlns:a16="http://schemas.microsoft.com/office/drawing/2014/main" id="{87CA19AE-0287-D243-9B26-1124E48769FD}"/>
              </a:ext>
            </a:extLst>
          </p:cNvPr>
          <p:cNvGrpSpPr/>
          <p:nvPr/>
        </p:nvGrpSpPr>
        <p:grpSpPr>
          <a:xfrm>
            <a:off x="5738554" y="1176918"/>
            <a:ext cx="3802861" cy="548640"/>
            <a:chOff x="6832109" y="258976"/>
            <a:chExt cx="3802861" cy="548640"/>
          </a:xfrm>
        </p:grpSpPr>
        <p:pic>
          <p:nvPicPr>
            <p:cNvPr id="63" name="Graphic 62" descr="Folder Search with solid fill">
              <a:extLst>
                <a:ext uri="{FF2B5EF4-FFF2-40B4-BE49-F238E27FC236}">
                  <a16:creationId xmlns:a16="http://schemas.microsoft.com/office/drawing/2014/main" id="{96F679BD-D92A-F742-AD9B-82A8DB64D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832109" y="258976"/>
              <a:ext cx="548640" cy="548640"/>
            </a:xfrm>
            <a:prstGeom prst="rect">
              <a:avLst/>
            </a:prstGeom>
          </p:spPr>
        </p:pic>
        <p:sp>
          <p:nvSpPr>
            <p:cNvPr id="64" name="Freeform: Shape 26">
              <a:extLst>
                <a:ext uri="{FF2B5EF4-FFF2-40B4-BE49-F238E27FC236}">
                  <a16:creationId xmlns:a16="http://schemas.microsoft.com/office/drawing/2014/main" id="{00682A0C-10EC-2A4D-A521-63C987D2EE0B}"/>
                </a:ext>
              </a:extLst>
            </p:cNvPr>
            <p:cNvSpPr/>
            <p:nvPr/>
          </p:nvSpPr>
          <p:spPr>
            <a:xfrm>
              <a:off x="7380749" y="314804"/>
              <a:ext cx="3254221" cy="436985"/>
            </a:xfrm>
            <a:custGeom>
              <a:avLst/>
              <a:gdLst>
                <a:gd name="connsiteX0" fmla="*/ 0 w 4437345"/>
                <a:gd name="connsiteY0" fmla="*/ 0 h 731520"/>
                <a:gd name="connsiteX1" fmla="*/ 4437345 w 4437345"/>
                <a:gd name="connsiteY1" fmla="*/ 0 h 731520"/>
                <a:gd name="connsiteX2" fmla="*/ 4437345 w 4437345"/>
                <a:gd name="connsiteY2" fmla="*/ 731520 h 731520"/>
                <a:gd name="connsiteX3" fmla="*/ 0 w 4437345"/>
                <a:gd name="connsiteY3" fmla="*/ 731520 h 731520"/>
                <a:gd name="connsiteX4" fmla="*/ 51474 w 4437345"/>
                <a:gd name="connsiteY4" fmla="*/ 689050 h 731520"/>
                <a:gd name="connsiteX5" fmla="*/ 185385 w 4437345"/>
                <a:gd name="connsiteY5" fmla="*/ 365760 h 731520"/>
                <a:gd name="connsiteX6" fmla="*/ 51474 w 4437345"/>
                <a:gd name="connsiteY6" fmla="*/ 42471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37345" h="731520">
                  <a:moveTo>
                    <a:pt x="0" y="0"/>
                  </a:moveTo>
                  <a:lnTo>
                    <a:pt x="4437345" y="0"/>
                  </a:lnTo>
                  <a:lnTo>
                    <a:pt x="4437345" y="731520"/>
                  </a:lnTo>
                  <a:lnTo>
                    <a:pt x="0" y="731520"/>
                  </a:lnTo>
                  <a:lnTo>
                    <a:pt x="51474" y="689050"/>
                  </a:lnTo>
                  <a:cubicBezTo>
                    <a:pt x="134211" y="606313"/>
                    <a:pt x="185385" y="492013"/>
                    <a:pt x="185385" y="365760"/>
                  </a:cubicBezTo>
                  <a:cubicBezTo>
                    <a:pt x="185385" y="239508"/>
                    <a:pt x="134211" y="125208"/>
                    <a:pt x="51474" y="42471"/>
                  </a:cubicBezTo>
                  <a:close/>
                </a:path>
              </a:pathLst>
            </a:custGeom>
            <a:solidFill>
              <a:srgbClr val="0B233F"/>
            </a:solidFill>
            <a:ln w="12700" cap="flat" cmpd="sng" algn="ctr">
              <a:solidFill>
                <a:srgbClr val="79242F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36576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Sans Serif"/>
                  <a:ea typeface="+mn-ea"/>
                  <a:cs typeface="+mn-cs"/>
                </a:rPr>
                <a:t>Vertiport Automation Supplemental Data Service Provider Interface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180F1BA-1A93-A64D-B688-E758037FEE64}"/>
              </a:ext>
            </a:extLst>
          </p:cNvPr>
          <p:cNvGrpSpPr/>
          <p:nvPr/>
        </p:nvGrpSpPr>
        <p:grpSpPr>
          <a:xfrm>
            <a:off x="5738554" y="1785990"/>
            <a:ext cx="3802861" cy="548640"/>
            <a:chOff x="6832109" y="1413758"/>
            <a:chExt cx="3802861" cy="548640"/>
          </a:xfrm>
        </p:grpSpPr>
        <p:pic>
          <p:nvPicPr>
            <p:cNvPr id="66" name="Graphic 65" descr="Browser window with solid fill">
              <a:extLst>
                <a:ext uri="{FF2B5EF4-FFF2-40B4-BE49-F238E27FC236}">
                  <a16:creationId xmlns:a16="http://schemas.microsoft.com/office/drawing/2014/main" id="{BDF6B989-30F0-7F44-AC49-E11D2DE23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832109" y="1413758"/>
              <a:ext cx="548640" cy="548640"/>
            </a:xfrm>
            <a:prstGeom prst="rect">
              <a:avLst/>
            </a:prstGeom>
          </p:spPr>
        </p:pic>
        <p:sp>
          <p:nvSpPr>
            <p:cNvPr id="67" name="Freeform: Shape 27">
              <a:extLst>
                <a:ext uri="{FF2B5EF4-FFF2-40B4-BE49-F238E27FC236}">
                  <a16:creationId xmlns:a16="http://schemas.microsoft.com/office/drawing/2014/main" id="{10303F76-4167-D249-91D7-883B8C7C719C}"/>
                </a:ext>
              </a:extLst>
            </p:cNvPr>
            <p:cNvSpPr/>
            <p:nvPr/>
          </p:nvSpPr>
          <p:spPr>
            <a:xfrm>
              <a:off x="7380749" y="1466504"/>
              <a:ext cx="3254221" cy="436985"/>
            </a:xfrm>
            <a:custGeom>
              <a:avLst/>
              <a:gdLst>
                <a:gd name="connsiteX0" fmla="*/ 0 w 4437345"/>
                <a:gd name="connsiteY0" fmla="*/ 0 h 731520"/>
                <a:gd name="connsiteX1" fmla="*/ 4437345 w 4437345"/>
                <a:gd name="connsiteY1" fmla="*/ 0 h 731520"/>
                <a:gd name="connsiteX2" fmla="*/ 4437345 w 4437345"/>
                <a:gd name="connsiteY2" fmla="*/ 731520 h 731520"/>
                <a:gd name="connsiteX3" fmla="*/ 0 w 4437345"/>
                <a:gd name="connsiteY3" fmla="*/ 731520 h 731520"/>
                <a:gd name="connsiteX4" fmla="*/ 51474 w 4437345"/>
                <a:gd name="connsiteY4" fmla="*/ 689050 h 731520"/>
                <a:gd name="connsiteX5" fmla="*/ 185385 w 4437345"/>
                <a:gd name="connsiteY5" fmla="*/ 365760 h 731520"/>
                <a:gd name="connsiteX6" fmla="*/ 51474 w 4437345"/>
                <a:gd name="connsiteY6" fmla="*/ 42471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37345" h="731520">
                  <a:moveTo>
                    <a:pt x="0" y="0"/>
                  </a:moveTo>
                  <a:lnTo>
                    <a:pt x="4437345" y="0"/>
                  </a:lnTo>
                  <a:lnTo>
                    <a:pt x="4437345" y="731520"/>
                  </a:lnTo>
                  <a:lnTo>
                    <a:pt x="0" y="731520"/>
                  </a:lnTo>
                  <a:lnTo>
                    <a:pt x="51474" y="689050"/>
                  </a:lnTo>
                  <a:cubicBezTo>
                    <a:pt x="134211" y="606313"/>
                    <a:pt x="185385" y="492013"/>
                    <a:pt x="185385" y="365760"/>
                  </a:cubicBezTo>
                  <a:cubicBezTo>
                    <a:pt x="185385" y="239508"/>
                    <a:pt x="134211" y="125208"/>
                    <a:pt x="51474" y="42471"/>
                  </a:cubicBezTo>
                  <a:close/>
                </a:path>
              </a:pathLst>
            </a:custGeom>
            <a:solidFill>
              <a:srgbClr val="0B233F"/>
            </a:solidFill>
            <a:ln w="12700" cap="flat" cmpd="sng" algn="ctr">
              <a:solidFill>
                <a:srgbClr val="79242F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36576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Sans Serif"/>
                  <a:ea typeface="+mn-ea"/>
                  <a:cs typeface="+mn-cs"/>
                </a:rPr>
                <a:t>Vertiport Manager Display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5808B72-2591-BE40-AB15-53C8F0DE2CE0}"/>
              </a:ext>
            </a:extLst>
          </p:cNvPr>
          <p:cNvGrpSpPr/>
          <p:nvPr/>
        </p:nvGrpSpPr>
        <p:grpSpPr>
          <a:xfrm>
            <a:off x="5738554" y="2395062"/>
            <a:ext cx="3802861" cy="548640"/>
            <a:chOff x="6832109" y="2562376"/>
            <a:chExt cx="3802861" cy="548640"/>
          </a:xfrm>
        </p:grpSpPr>
        <p:pic>
          <p:nvPicPr>
            <p:cNvPr id="69" name="Graphic 68" descr="Clock with solid fill">
              <a:extLst>
                <a:ext uri="{FF2B5EF4-FFF2-40B4-BE49-F238E27FC236}">
                  <a16:creationId xmlns:a16="http://schemas.microsoft.com/office/drawing/2014/main" id="{170FD9BA-C5D0-2F46-946E-A38E8E960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832109" y="2562376"/>
              <a:ext cx="548640" cy="548640"/>
            </a:xfrm>
            <a:prstGeom prst="rect">
              <a:avLst/>
            </a:prstGeom>
          </p:spPr>
        </p:pic>
        <p:sp>
          <p:nvSpPr>
            <p:cNvPr id="70" name="Freeform: Shape 28">
              <a:extLst>
                <a:ext uri="{FF2B5EF4-FFF2-40B4-BE49-F238E27FC236}">
                  <a16:creationId xmlns:a16="http://schemas.microsoft.com/office/drawing/2014/main" id="{59DA0F86-0011-784A-BE3B-6FDA245F6B6E}"/>
                </a:ext>
              </a:extLst>
            </p:cNvPr>
            <p:cNvSpPr/>
            <p:nvPr/>
          </p:nvSpPr>
          <p:spPr>
            <a:xfrm>
              <a:off x="7380749" y="2618204"/>
              <a:ext cx="3254221" cy="436985"/>
            </a:xfrm>
            <a:custGeom>
              <a:avLst/>
              <a:gdLst>
                <a:gd name="connsiteX0" fmla="*/ 0 w 4437345"/>
                <a:gd name="connsiteY0" fmla="*/ 0 h 731520"/>
                <a:gd name="connsiteX1" fmla="*/ 4437345 w 4437345"/>
                <a:gd name="connsiteY1" fmla="*/ 0 h 731520"/>
                <a:gd name="connsiteX2" fmla="*/ 4437345 w 4437345"/>
                <a:gd name="connsiteY2" fmla="*/ 731520 h 731520"/>
                <a:gd name="connsiteX3" fmla="*/ 0 w 4437345"/>
                <a:gd name="connsiteY3" fmla="*/ 731520 h 731520"/>
                <a:gd name="connsiteX4" fmla="*/ 51474 w 4437345"/>
                <a:gd name="connsiteY4" fmla="*/ 689050 h 731520"/>
                <a:gd name="connsiteX5" fmla="*/ 185385 w 4437345"/>
                <a:gd name="connsiteY5" fmla="*/ 365760 h 731520"/>
                <a:gd name="connsiteX6" fmla="*/ 51474 w 4437345"/>
                <a:gd name="connsiteY6" fmla="*/ 42471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37345" h="731520">
                  <a:moveTo>
                    <a:pt x="0" y="0"/>
                  </a:moveTo>
                  <a:lnTo>
                    <a:pt x="4437345" y="0"/>
                  </a:lnTo>
                  <a:lnTo>
                    <a:pt x="4437345" y="731520"/>
                  </a:lnTo>
                  <a:lnTo>
                    <a:pt x="0" y="731520"/>
                  </a:lnTo>
                  <a:lnTo>
                    <a:pt x="51474" y="689050"/>
                  </a:lnTo>
                  <a:cubicBezTo>
                    <a:pt x="134211" y="606313"/>
                    <a:pt x="185385" y="492013"/>
                    <a:pt x="185385" y="365760"/>
                  </a:cubicBezTo>
                  <a:cubicBezTo>
                    <a:pt x="185385" y="239508"/>
                    <a:pt x="134211" y="125208"/>
                    <a:pt x="51474" y="42471"/>
                  </a:cubicBezTo>
                  <a:close/>
                </a:path>
              </a:pathLst>
            </a:custGeom>
            <a:solidFill>
              <a:srgbClr val="0B233F"/>
            </a:solidFill>
            <a:ln w="12700" cap="flat" cmpd="sng" algn="ctr">
              <a:solidFill>
                <a:srgbClr val="79242F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wrap="square" lIns="91440" tIns="45720" rIns="91440" bIns="45720" rtlCol="0" anchor="ctr">
              <a:noAutofit/>
            </a:bodyPr>
            <a:lstStyle/>
            <a:p>
              <a:pPr marL="36576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Sans Serif"/>
                  <a:ea typeface="+mn-ea"/>
                  <a:cs typeface="+mn-cs"/>
                </a:rPr>
                <a:t>Vertiport Resource Management </a:t>
              </a: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Sans Serif"/>
                  <a:ea typeface="+mn-lt"/>
                  <a:cs typeface="Microsoft Sans Serif"/>
                </a:rPr>
                <a:t> and Scheduling</a:t>
              </a: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Sans Serif"/>
                  <a:ea typeface="+mn-ea"/>
                  <a:cs typeface="+mn-cs"/>
                </a:rPr>
                <a:t> Service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B79D7B5-A11A-4944-BD81-C0E6DC71744C}"/>
              </a:ext>
            </a:extLst>
          </p:cNvPr>
          <p:cNvGrpSpPr/>
          <p:nvPr/>
        </p:nvGrpSpPr>
        <p:grpSpPr>
          <a:xfrm>
            <a:off x="5738554" y="3004134"/>
            <a:ext cx="3802861" cy="548640"/>
            <a:chOff x="6832109" y="3673855"/>
            <a:chExt cx="3802861" cy="548640"/>
          </a:xfrm>
        </p:grpSpPr>
        <p:pic>
          <p:nvPicPr>
            <p:cNvPr id="72" name="Graphic 71" descr="Route (Two Pins With A Path) with solid fill">
              <a:extLst>
                <a:ext uri="{FF2B5EF4-FFF2-40B4-BE49-F238E27FC236}">
                  <a16:creationId xmlns:a16="http://schemas.microsoft.com/office/drawing/2014/main" id="{55219097-C21E-BA4C-BCE5-1DB2B6B2B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832109" y="3673855"/>
              <a:ext cx="548640" cy="548640"/>
            </a:xfrm>
            <a:prstGeom prst="rect">
              <a:avLst/>
            </a:prstGeom>
          </p:spPr>
        </p:pic>
        <p:sp>
          <p:nvSpPr>
            <p:cNvPr id="73" name="Freeform: Shape 29">
              <a:extLst>
                <a:ext uri="{FF2B5EF4-FFF2-40B4-BE49-F238E27FC236}">
                  <a16:creationId xmlns:a16="http://schemas.microsoft.com/office/drawing/2014/main" id="{E0B223EA-D28B-E342-B2BE-5373297ED8EA}"/>
                </a:ext>
              </a:extLst>
            </p:cNvPr>
            <p:cNvSpPr/>
            <p:nvPr/>
          </p:nvSpPr>
          <p:spPr>
            <a:xfrm>
              <a:off x="7380749" y="3769904"/>
              <a:ext cx="3254221" cy="436985"/>
            </a:xfrm>
            <a:custGeom>
              <a:avLst/>
              <a:gdLst>
                <a:gd name="connsiteX0" fmla="*/ 0 w 4437345"/>
                <a:gd name="connsiteY0" fmla="*/ 0 h 731520"/>
                <a:gd name="connsiteX1" fmla="*/ 4437345 w 4437345"/>
                <a:gd name="connsiteY1" fmla="*/ 0 h 731520"/>
                <a:gd name="connsiteX2" fmla="*/ 4437345 w 4437345"/>
                <a:gd name="connsiteY2" fmla="*/ 731520 h 731520"/>
                <a:gd name="connsiteX3" fmla="*/ 0 w 4437345"/>
                <a:gd name="connsiteY3" fmla="*/ 731520 h 731520"/>
                <a:gd name="connsiteX4" fmla="*/ 51474 w 4437345"/>
                <a:gd name="connsiteY4" fmla="*/ 689050 h 731520"/>
                <a:gd name="connsiteX5" fmla="*/ 185385 w 4437345"/>
                <a:gd name="connsiteY5" fmla="*/ 365760 h 731520"/>
                <a:gd name="connsiteX6" fmla="*/ 51474 w 4437345"/>
                <a:gd name="connsiteY6" fmla="*/ 42471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37345" h="731520">
                  <a:moveTo>
                    <a:pt x="0" y="0"/>
                  </a:moveTo>
                  <a:lnTo>
                    <a:pt x="4437345" y="0"/>
                  </a:lnTo>
                  <a:lnTo>
                    <a:pt x="4437345" y="731520"/>
                  </a:lnTo>
                  <a:lnTo>
                    <a:pt x="0" y="731520"/>
                  </a:lnTo>
                  <a:lnTo>
                    <a:pt x="51474" y="689050"/>
                  </a:lnTo>
                  <a:cubicBezTo>
                    <a:pt x="134211" y="606313"/>
                    <a:pt x="185385" y="492013"/>
                    <a:pt x="185385" y="365760"/>
                  </a:cubicBezTo>
                  <a:cubicBezTo>
                    <a:pt x="185385" y="239508"/>
                    <a:pt x="134211" y="125208"/>
                    <a:pt x="51474" y="42471"/>
                  </a:cubicBezTo>
                  <a:close/>
                </a:path>
              </a:pathLst>
            </a:custGeom>
            <a:solidFill>
              <a:srgbClr val="0B233F"/>
            </a:solidFill>
            <a:ln w="12700" cap="flat" cmpd="sng" algn="ctr">
              <a:solidFill>
                <a:srgbClr val="79242F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36576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Sans Serif"/>
                  <a:ea typeface="+mn-ea"/>
                  <a:cs typeface="+mn-cs"/>
                </a:rPr>
                <a:t>Surface Trajectory Service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7E52673-9C9A-8D4D-95AB-367302C74F77}"/>
              </a:ext>
            </a:extLst>
          </p:cNvPr>
          <p:cNvGrpSpPr/>
          <p:nvPr/>
        </p:nvGrpSpPr>
        <p:grpSpPr>
          <a:xfrm>
            <a:off x="5738554" y="3613206"/>
            <a:ext cx="3802861" cy="548640"/>
            <a:chOff x="6832109" y="4863979"/>
            <a:chExt cx="3802861" cy="548640"/>
          </a:xfrm>
        </p:grpSpPr>
        <p:pic>
          <p:nvPicPr>
            <p:cNvPr id="75" name="Graphic 74" descr="Security camera with solid fill">
              <a:extLst>
                <a:ext uri="{FF2B5EF4-FFF2-40B4-BE49-F238E27FC236}">
                  <a16:creationId xmlns:a16="http://schemas.microsoft.com/office/drawing/2014/main" id="{0CCCFA3D-6CA7-C244-9427-1C3B7C6E3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832109" y="4863979"/>
              <a:ext cx="548640" cy="548640"/>
            </a:xfrm>
            <a:prstGeom prst="rect">
              <a:avLst/>
            </a:prstGeom>
          </p:spPr>
        </p:pic>
        <p:sp>
          <p:nvSpPr>
            <p:cNvPr id="76" name="Freeform: Shape 30">
              <a:extLst>
                <a:ext uri="{FF2B5EF4-FFF2-40B4-BE49-F238E27FC236}">
                  <a16:creationId xmlns:a16="http://schemas.microsoft.com/office/drawing/2014/main" id="{30598350-7915-EB4F-AC22-F7015B6AE1CD}"/>
                </a:ext>
              </a:extLst>
            </p:cNvPr>
            <p:cNvSpPr/>
            <p:nvPr/>
          </p:nvSpPr>
          <p:spPr>
            <a:xfrm>
              <a:off x="7380749" y="4921604"/>
              <a:ext cx="3254221" cy="436985"/>
            </a:xfrm>
            <a:custGeom>
              <a:avLst/>
              <a:gdLst>
                <a:gd name="connsiteX0" fmla="*/ 0 w 4437345"/>
                <a:gd name="connsiteY0" fmla="*/ 0 h 731520"/>
                <a:gd name="connsiteX1" fmla="*/ 4437345 w 4437345"/>
                <a:gd name="connsiteY1" fmla="*/ 0 h 731520"/>
                <a:gd name="connsiteX2" fmla="*/ 4437345 w 4437345"/>
                <a:gd name="connsiteY2" fmla="*/ 731520 h 731520"/>
                <a:gd name="connsiteX3" fmla="*/ 0 w 4437345"/>
                <a:gd name="connsiteY3" fmla="*/ 731520 h 731520"/>
                <a:gd name="connsiteX4" fmla="*/ 51474 w 4437345"/>
                <a:gd name="connsiteY4" fmla="*/ 689050 h 731520"/>
                <a:gd name="connsiteX5" fmla="*/ 185385 w 4437345"/>
                <a:gd name="connsiteY5" fmla="*/ 365760 h 731520"/>
                <a:gd name="connsiteX6" fmla="*/ 51474 w 4437345"/>
                <a:gd name="connsiteY6" fmla="*/ 42471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37345" h="731520">
                  <a:moveTo>
                    <a:pt x="0" y="0"/>
                  </a:moveTo>
                  <a:lnTo>
                    <a:pt x="4437345" y="0"/>
                  </a:lnTo>
                  <a:lnTo>
                    <a:pt x="4437345" y="731520"/>
                  </a:lnTo>
                  <a:lnTo>
                    <a:pt x="0" y="731520"/>
                  </a:lnTo>
                  <a:lnTo>
                    <a:pt x="51474" y="689050"/>
                  </a:lnTo>
                  <a:cubicBezTo>
                    <a:pt x="134211" y="606313"/>
                    <a:pt x="185385" y="492013"/>
                    <a:pt x="185385" y="365760"/>
                  </a:cubicBezTo>
                  <a:cubicBezTo>
                    <a:pt x="185385" y="239508"/>
                    <a:pt x="134211" y="125208"/>
                    <a:pt x="51474" y="42471"/>
                  </a:cubicBezTo>
                  <a:close/>
                </a:path>
              </a:pathLst>
            </a:custGeom>
            <a:solidFill>
              <a:srgbClr val="0B233F"/>
            </a:solidFill>
            <a:ln w="12700" cap="flat" cmpd="sng" algn="ctr">
              <a:solidFill>
                <a:srgbClr val="79242F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36576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Sans Serif"/>
                  <a:ea typeface="+mn-ea"/>
                  <a:cs typeface="+mn-cs"/>
                </a:rPr>
                <a:t>Aircraft Conformance Monitor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D9512F7-52D0-A04D-87E4-6599A18F1EAB}"/>
              </a:ext>
            </a:extLst>
          </p:cNvPr>
          <p:cNvGrpSpPr/>
          <p:nvPr/>
        </p:nvGrpSpPr>
        <p:grpSpPr>
          <a:xfrm>
            <a:off x="5738554" y="4222278"/>
            <a:ext cx="3802861" cy="548640"/>
            <a:chOff x="6977696" y="4133966"/>
            <a:chExt cx="3802861" cy="548640"/>
          </a:xfrm>
        </p:grpSpPr>
        <p:pic>
          <p:nvPicPr>
            <p:cNvPr id="78" name="Graphic 77" descr="Mathematics with solid fill">
              <a:extLst>
                <a:ext uri="{FF2B5EF4-FFF2-40B4-BE49-F238E27FC236}">
                  <a16:creationId xmlns:a16="http://schemas.microsoft.com/office/drawing/2014/main" id="{48E759DE-3DBC-1349-9E6E-A16A6091E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977696" y="4133966"/>
              <a:ext cx="548640" cy="548640"/>
            </a:xfrm>
            <a:prstGeom prst="rect">
              <a:avLst/>
            </a:prstGeom>
          </p:spPr>
        </p:pic>
        <p:sp>
          <p:nvSpPr>
            <p:cNvPr id="79" name="Freeform: Shape 31">
              <a:extLst>
                <a:ext uri="{FF2B5EF4-FFF2-40B4-BE49-F238E27FC236}">
                  <a16:creationId xmlns:a16="http://schemas.microsoft.com/office/drawing/2014/main" id="{2F22A539-3ED5-9849-B9FB-E1C5E820F47D}"/>
                </a:ext>
              </a:extLst>
            </p:cNvPr>
            <p:cNvSpPr/>
            <p:nvPr/>
          </p:nvSpPr>
          <p:spPr>
            <a:xfrm>
              <a:off x="7526336" y="4189794"/>
              <a:ext cx="3254221" cy="436985"/>
            </a:xfrm>
            <a:custGeom>
              <a:avLst/>
              <a:gdLst>
                <a:gd name="connsiteX0" fmla="*/ 0 w 4437345"/>
                <a:gd name="connsiteY0" fmla="*/ 0 h 731520"/>
                <a:gd name="connsiteX1" fmla="*/ 4437345 w 4437345"/>
                <a:gd name="connsiteY1" fmla="*/ 0 h 731520"/>
                <a:gd name="connsiteX2" fmla="*/ 4437345 w 4437345"/>
                <a:gd name="connsiteY2" fmla="*/ 731520 h 731520"/>
                <a:gd name="connsiteX3" fmla="*/ 0 w 4437345"/>
                <a:gd name="connsiteY3" fmla="*/ 731520 h 731520"/>
                <a:gd name="connsiteX4" fmla="*/ 51474 w 4437345"/>
                <a:gd name="connsiteY4" fmla="*/ 689050 h 731520"/>
                <a:gd name="connsiteX5" fmla="*/ 185385 w 4437345"/>
                <a:gd name="connsiteY5" fmla="*/ 365760 h 731520"/>
                <a:gd name="connsiteX6" fmla="*/ 51474 w 4437345"/>
                <a:gd name="connsiteY6" fmla="*/ 42471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37345" h="731520">
                  <a:moveTo>
                    <a:pt x="0" y="0"/>
                  </a:moveTo>
                  <a:lnTo>
                    <a:pt x="4437345" y="0"/>
                  </a:lnTo>
                  <a:lnTo>
                    <a:pt x="4437345" y="731520"/>
                  </a:lnTo>
                  <a:lnTo>
                    <a:pt x="0" y="731520"/>
                  </a:lnTo>
                  <a:lnTo>
                    <a:pt x="51474" y="689050"/>
                  </a:lnTo>
                  <a:cubicBezTo>
                    <a:pt x="134211" y="606313"/>
                    <a:pt x="185385" y="492013"/>
                    <a:pt x="185385" y="365760"/>
                  </a:cubicBezTo>
                  <a:cubicBezTo>
                    <a:pt x="185385" y="239508"/>
                    <a:pt x="134211" y="125208"/>
                    <a:pt x="51474" y="42471"/>
                  </a:cubicBezTo>
                  <a:close/>
                </a:path>
              </a:pathLst>
            </a:custGeom>
            <a:solidFill>
              <a:srgbClr val="0B233F"/>
            </a:solidFill>
            <a:ln w="12700" cap="flat" cmpd="sng" algn="ctr">
              <a:solidFill>
                <a:srgbClr val="79242F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36576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Sans Serif"/>
                  <a:ea typeface="+mn-ea"/>
                  <a:cs typeface="+mn-cs"/>
                </a:rPr>
                <a:t>Risk Assessment Service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AA6D718-C25E-9047-8562-7BEAADEE7AF1}"/>
              </a:ext>
            </a:extLst>
          </p:cNvPr>
          <p:cNvGrpSpPr/>
          <p:nvPr/>
        </p:nvGrpSpPr>
        <p:grpSpPr>
          <a:xfrm>
            <a:off x="5738554" y="4831350"/>
            <a:ext cx="3802861" cy="548640"/>
            <a:chOff x="6977696" y="5287007"/>
            <a:chExt cx="3802861" cy="548640"/>
          </a:xfrm>
        </p:grpSpPr>
        <p:pic>
          <p:nvPicPr>
            <p:cNvPr id="81" name="Graphic 80" descr="Siren with solid fill">
              <a:extLst>
                <a:ext uri="{FF2B5EF4-FFF2-40B4-BE49-F238E27FC236}">
                  <a16:creationId xmlns:a16="http://schemas.microsoft.com/office/drawing/2014/main" id="{FDB5D0F5-A9A3-E04F-B784-DB84AC27D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6977696" y="5287007"/>
              <a:ext cx="548640" cy="548640"/>
            </a:xfrm>
            <a:prstGeom prst="rect">
              <a:avLst/>
            </a:prstGeom>
          </p:spPr>
        </p:pic>
        <p:sp>
          <p:nvSpPr>
            <p:cNvPr id="82" name="Freeform: Shape 32">
              <a:extLst>
                <a:ext uri="{FF2B5EF4-FFF2-40B4-BE49-F238E27FC236}">
                  <a16:creationId xmlns:a16="http://schemas.microsoft.com/office/drawing/2014/main" id="{305F74A2-890C-3249-B3E7-072CA1F28BAB}"/>
                </a:ext>
              </a:extLst>
            </p:cNvPr>
            <p:cNvSpPr/>
            <p:nvPr/>
          </p:nvSpPr>
          <p:spPr>
            <a:xfrm>
              <a:off x="7526336" y="5343679"/>
              <a:ext cx="3254221" cy="436985"/>
            </a:xfrm>
            <a:custGeom>
              <a:avLst/>
              <a:gdLst>
                <a:gd name="connsiteX0" fmla="*/ 0 w 4437345"/>
                <a:gd name="connsiteY0" fmla="*/ 0 h 731520"/>
                <a:gd name="connsiteX1" fmla="*/ 4437345 w 4437345"/>
                <a:gd name="connsiteY1" fmla="*/ 0 h 731520"/>
                <a:gd name="connsiteX2" fmla="*/ 4437345 w 4437345"/>
                <a:gd name="connsiteY2" fmla="*/ 731520 h 731520"/>
                <a:gd name="connsiteX3" fmla="*/ 0 w 4437345"/>
                <a:gd name="connsiteY3" fmla="*/ 731520 h 731520"/>
                <a:gd name="connsiteX4" fmla="*/ 51474 w 4437345"/>
                <a:gd name="connsiteY4" fmla="*/ 689050 h 731520"/>
                <a:gd name="connsiteX5" fmla="*/ 185385 w 4437345"/>
                <a:gd name="connsiteY5" fmla="*/ 365760 h 731520"/>
                <a:gd name="connsiteX6" fmla="*/ 51474 w 4437345"/>
                <a:gd name="connsiteY6" fmla="*/ 42471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37345" h="731520">
                  <a:moveTo>
                    <a:pt x="0" y="0"/>
                  </a:moveTo>
                  <a:lnTo>
                    <a:pt x="4437345" y="0"/>
                  </a:lnTo>
                  <a:lnTo>
                    <a:pt x="4437345" y="731520"/>
                  </a:lnTo>
                  <a:lnTo>
                    <a:pt x="0" y="731520"/>
                  </a:lnTo>
                  <a:lnTo>
                    <a:pt x="51474" y="689050"/>
                  </a:lnTo>
                  <a:cubicBezTo>
                    <a:pt x="134211" y="606313"/>
                    <a:pt x="185385" y="492013"/>
                    <a:pt x="185385" y="365760"/>
                  </a:cubicBezTo>
                  <a:cubicBezTo>
                    <a:pt x="185385" y="239508"/>
                    <a:pt x="134211" y="125208"/>
                    <a:pt x="51474" y="42471"/>
                  </a:cubicBezTo>
                  <a:close/>
                </a:path>
              </a:pathLst>
            </a:custGeom>
            <a:solidFill>
              <a:srgbClr val="0B233F"/>
            </a:solidFill>
            <a:ln w="12700" cap="flat" cmpd="sng" algn="ctr">
              <a:solidFill>
                <a:srgbClr val="79242F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36576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Sans Serif"/>
                  <a:ea typeface="+mn-ea"/>
                  <a:cs typeface="+mn-cs"/>
                </a:rPr>
                <a:t>Hazard Identification Service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53167271-D696-1E45-9AF7-64CF315C2F38}"/>
              </a:ext>
            </a:extLst>
          </p:cNvPr>
          <p:cNvGrpSpPr/>
          <p:nvPr/>
        </p:nvGrpSpPr>
        <p:grpSpPr>
          <a:xfrm>
            <a:off x="5738554" y="5440423"/>
            <a:ext cx="3802861" cy="548640"/>
            <a:chOff x="6977696" y="6440048"/>
            <a:chExt cx="3802861" cy="548640"/>
          </a:xfrm>
        </p:grpSpPr>
        <p:pic>
          <p:nvPicPr>
            <p:cNvPr id="84" name="Graphic 83" descr="Connected with solid fill">
              <a:extLst>
                <a:ext uri="{FF2B5EF4-FFF2-40B4-BE49-F238E27FC236}">
                  <a16:creationId xmlns:a16="http://schemas.microsoft.com/office/drawing/2014/main" id="{BC3882D2-F845-054D-A1F2-D3AE23BFC1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977696" y="6440048"/>
              <a:ext cx="548640" cy="548640"/>
            </a:xfrm>
            <a:prstGeom prst="rect">
              <a:avLst/>
            </a:prstGeom>
          </p:spPr>
        </p:pic>
        <p:sp>
          <p:nvSpPr>
            <p:cNvPr id="85" name="Freeform: Shape 33">
              <a:extLst>
                <a:ext uri="{FF2B5EF4-FFF2-40B4-BE49-F238E27FC236}">
                  <a16:creationId xmlns:a16="http://schemas.microsoft.com/office/drawing/2014/main" id="{6E69962F-8584-4243-AB58-17FD72DC838D}"/>
                </a:ext>
              </a:extLst>
            </p:cNvPr>
            <p:cNvSpPr/>
            <p:nvPr/>
          </p:nvSpPr>
          <p:spPr>
            <a:xfrm>
              <a:off x="7526336" y="6493194"/>
              <a:ext cx="3254221" cy="436985"/>
            </a:xfrm>
            <a:custGeom>
              <a:avLst/>
              <a:gdLst>
                <a:gd name="connsiteX0" fmla="*/ 0 w 4437345"/>
                <a:gd name="connsiteY0" fmla="*/ 0 h 731520"/>
                <a:gd name="connsiteX1" fmla="*/ 4437345 w 4437345"/>
                <a:gd name="connsiteY1" fmla="*/ 0 h 731520"/>
                <a:gd name="connsiteX2" fmla="*/ 4437345 w 4437345"/>
                <a:gd name="connsiteY2" fmla="*/ 731520 h 731520"/>
                <a:gd name="connsiteX3" fmla="*/ 0 w 4437345"/>
                <a:gd name="connsiteY3" fmla="*/ 731520 h 731520"/>
                <a:gd name="connsiteX4" fmla="*/ 51474 w 4437345"/>
                <a:gd name="connsiteY4" fmla="*/ 689050 h 731520"/>
                <a:gd name="connsiteX5" fmla="*/ 185385 w 4437345"/>
                <a:gd name="connsiteY5" fmla="*/ 365760 h 731520"/>
                <a:gd name="connsiteX6" fmla="*/ 51474 w 4437345"/>
                <a:gd name="connsiteY6" fmla="*/ 42471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37345" h="731520">
                  <a:moveTo>
                    <a:pt x="0" y="0"/>
                  </a:moveTo>
                  <a:lnTo>
                    <a:pt x="4437345" y="0"/>
                  </a:lnTo>
                  <a:lnTo>
                    <a:pt x="4437345" y="731520"/>
                  </a:lnTo>
                  <a:lnTo>
                    <a:pt x="0" y="731520"/>
                  </a:lnTo>
                  <a:lnTo>
                    <a:pt x="51474" y="689050"/>
                  </a:lnTo>
                  <a:cubicBezTo>
                    <a:pt x="134211" y="606313"/>
                    <a:pt x="185385" y="492013"/>
                    <a:pt x="185385" y="365760"/>
                  </a:cubicBezTo>
                  <a:cubicBezTo>
                    <a:pt x="185385" y="239508"/>
                    <a:pt x="134211" y="125208"/>
                    <a:pt x="51474" y="42471"/>
                  </a:cubicBezTo>
                  <a:close/>
                </a:path>
              </a:pathLst>
            </a:custGeom>
            <a:solidFill>
              <a:srgbClr val="0B233F"/>
            </a:solidFill>
            <a:ln w="12700" cap="flat" cmpd="sng" algn="ctr">
              <a:solidFill>
                <a:srgbClr val="79242F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marL="36576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Sans Serif"/>
                  <a:ea typeface="+mn-ea"/>
                  <a:cs typeface="+mn-cs"/>
                </a:rPr>
                <a:t>Infrastructure Data Connectors</a:t>
              </a:r>
            </a:p>
          </p:txBody>
        </p:sp>
      </p:grpSp>
      <p:sp>
        <p:nvSpPr>
          <p:cNvPr id="86" name="Right Brace 85">
            <a:extLst>
              <a:ext uri="{FF2B5EF4-FFF2-40B4-BE49-F238E27FC236}">
                <a16:creationId xmlns:a16="http://schemas.microsoft.com/office/drawing/2014/main" id="{7CEB7B40-1E1E-A349-9D39-D0AD418CD0DD}"/>
              </a:ext>
            </a:extLst>
          </p:cNvPr>
          <p:cNvSpPr/>
          <p:nvPr/>
        </p:nvSpPr>
        <p:spPr>
          <a:xfrm>
            <a:off x="9541415" y="1447357"/>
            <a:ext cx="562110" cy="4269905"/>
          </a:xfrm>
          <a:prstGeom prst="rightBrace">
            <a:avLst>
              <a:gd name="adj1" fmla="val 46511"/>
              <a:gd name="adj2" fmla="val 50000"/>
            </a:avLst>
          </a:prstGeom>
          <a:noFill/>
          <a:ln w="28575" cap="flat" cmpd="sng" algn="ctr">
            <a:solidFill>
              <a:srgbClr val="79242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B233F"/>
              </a:solidFill>
              <a:effectLst/>
              <a:uLnTx/>
              <a:uFillTx/>
              <a:latin typeface="Microsoft Sans Serif"/>
              <a:ea typeface="+mn-ea"/>
              <a:cs typeface="+mn-cs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7547F0F5-9314-8F41-8369-2BC765738965}"/>
              </a:ext>
            </a:extLst>
          </p:cNvPr>
          <p:cNvSpPr/>
          <p:nvPr/>
        </p:nvSpPr>
        <p:spPr>
          <a:xfrm>
            <a:off x="10128520" y="2781400"/>
            <a:ext cx="1882831" cy="438285"/>
          </a:xfrm>
          <a:prstGeom prst="rect">
            <a:avLst/>
          </a:prstGeom>
          <a:solidFill>
            <a:srgbClr val="79242F"/>
          </a:solidFill>
          <a:ln w="12700" cap="flat" cmpd="sng" algn="ctr">
            <a:solidFill>
              <a:srgbClr val="79242F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18288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Sans Serif"/>
                <a:ea typeface="+mn-ea"/>
                <a:cs typeface="+mn-cs"/>
              </a:rPr>
              <a:t>Data Management Service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A597135F-68C8-A14A-96B4-747140BA5426}"/>
              </a:ext>
            </a:extLst>
          </p:cNvPr>
          <p:cNvSpPr/>
          <p:nvPr/>
        </p:nvSpPr>
        <p:spPr>
          <a:xfrm>
            <a:off x="10128520" y="3356089"/>
            <a:ext cx="1882831" cy="438285"/>
          </a:xfrm>
          <a:prstGeom prst="rect">
            <a:avLst/>
          </a:prstGeom>
          <a:solidFill>
            <a:srgbClr val="79242F"/>
          </a:solidFill>
          <a:ln w="12700" cap="flat" cmpd="sng" algn="ctr">
            <a:solidFill>
              <a:srgbClr val="79242F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18288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Sans Serif"/>
                <a:ea typeface="+mn-ea"/>
                <a:cs typeface="+mn-cs"/>
              </a:rPr>
              <a:t>Software Monitoring Service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58781AC-64E9-6940-99A9-6C08C70C1209}"/>
              </a:ext>
            </a:extLst>
          </p:cNvPr>
          <p:cNvSpPr/>
          <p:nvPr/>
        </p:nvSpPr>
        <p:spPr>
          <a:xfrm>
            <a:off x="10128519" y="3926016"/>
            <a:ext cx="1882831" cy="438285"/>
          </a:xfrm>
          <a:prstGeom prst="rect">
            <a:avLst/>
          </a:prstGeom>
          <a:solidFill>
            <a:srgbClr val="79242F"/>
          </a:solidFill>
          <a:ln w="12700" cap="flat" cmpd="sng" algn="ctr">
            <a:solidFill>
              <a:srgbClr val="79242F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18288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Sans Serif"/>
                <a:ea typeface="+mn-ea"/>
                <a:cs typeface="+mn-cs"/>
              </a:rPr>
              <a:t>Cybersecurity Service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B757D67A-3EC5-4A46-82F4-5D67A2CEAD14}"/>
              </a:ext>
            </a:extLst>
          </p:cNvPr>
          <p:cNvGrpSpPr/>
          <p:nvPr/>
        </p:nvGrpSpPr>
        <p:grpSpPr>
          <a:xfrm>
            <a:off x="10130881" y="4958604"/>
            <a:ext cx="1747183" cy="1447040"/>
            <a:chOff x="10597217" y="718970"/>
            <a:chExt cx="1747183" cy="1447040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8887B9DD-BE7B-6045-B81C-8432A2BBF413}"/>
                </a:ext>
              </a:extLst>
            </p:cNvPr>
            <p:cNvSpPr/>
            <p:nvPr/>
          </p:nvSpPr>
          <p:spPr>
            <a:xfrm>
              <a:off x="10597217" y="718970"/>
              <a:ext cx="1747183" cy="1447040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solidFill>
                <a:srgbClr val="79242F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icrosoft Sans Serif"/>
                  <a:ea typeface="+mn-ea"/>
                  <a:cs typeface="+mn-cs"/>
                </a:rPr>
                <a:t>Legend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9886B32-01C6-CB43-8AB9-47E9918CACF6}"/>
                </a:ext>
              </a:extLst>
            </p:cNvPr>
            <p:cNvSpPr/>
            <p:nvPr/>
          </p:nvSpPr>
          <p:spPr>
            <a:xfrm>
              <a:off x="10708291" y="993290"/>
              <a:ext cx="1525035" cy="467599"/>
            </a:xfrm>
            <a:prstGeom prst="rect">
              <a:avLst/>
            </a:prstGeom>
            <a:solidFill>
              <a:srgbClr val="79242F"/>
            </a:solidFill>
            <a:ln w="12700" cap="flat" cmpd="sng" algn="ctr">
              <a:solidFill>
                <a:srgbClr val="79242F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Sans Serif"/>
                  <a:ea typeface="+mn-ea"/>
                  <a:cs typeface="+mn-cs"/>
                </a:rPr>
                <a:t>Common Software Infrastructure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8EF691DF-21A2-A047-99E1-F8F9ACA06070}"/>
                </a:ext>
              </a:extLst>
            </p:cNvPr>
            <p:cNvSpPr/>
            <p:nvPr/>
          </p:nvSpPr>
          <p:spPr>
            <a:xfrm>
              <a:off x="10708291" y="1553772"/>
              <a:ext cx="1525035" cy="467599"/>
            </a:xfrm>
            <a:prstGeom prst="rect">
              <a:avLst/>
            </a:prstGeom>
            <a:solidFill>
              <a:srgbClr val="0B233F"/>
            </a:solidFill>
            <a:ln w="12700" cap="flat" cmpd="sng" algn="ctr">
              <a:solidFill>
                <a:srgbClr val="79242F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Sans Serif"/>
                  <a:ea typeface="+mn-ea"/>
                  <a:cs typeface="+mn-cs"/>
                </a:rPr>
                <a:t>Individual Service</a:t>
              </a:r>
            </a:p>
          </p:txBody>
        </p: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id="{F3BD5E9D-0A09-4F46-8C23-3320FE0E19D5}"/>
              </a:ext>
            </a:extLst>
          </p:cNvPr>
          <p:cNvSpPr/>
          <p:nvPr/>
        </p:nvSpPr>
        <p:spPr>
          <a:xfrm>
            <a:off x="5291543" y="3288104"/>
            <a:ext cx="296457" cy="1218144"/>
          </a:xfrm>
          <a:prstGeom prst="rect">
            <a:avLst/>
          </a:prstGeom>
          <a:solidFill>
            <a:srgbClr val="E0E0E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Sans Serif"/>
              <a:ea typeface="+mn-ea"/>
              <a:cs typeface="+mn-cs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AFB94131-85FC-154F-9945-9443402F1993}"/>
              </a:ext>
            </a:extLst>
          </p:cNvPr>
          <p:cNvSpPr txBox="1"/>
          <p:nvPr/>
        </p:nvSpPr>
        <p:spPr>
          <a:xfrm>
            <a:off x="775932" y="734751"/>
            <a:ext cx="46382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B233F"/>
                </a:solidFill>
                <a:effectLst/>
                <a:uLnTx/>
                <a:uFillTx/>
                <a:latin typeface="Microsoft Sans Serif"/>
                <a:ea typeface="+mn-ea"/>
                <a:cs typeface="+mn-cs"/>
              </a:rPr>
              <a:t>ConOps Organization Based on IEEE Standard 1362-1998.</a:t>
            </a:r>
          </a:p>
        </p:txBody>
      </p:sp>
    </p:spTree>
    <p:extLst>
      <p:ext uri="{BB962C8B-B14F-4D97-AF65-F5344CB8AC3E}">
        <p14:creationId xmlns:p14="http://schemas.microsoft.com/office/powerpoint/2010/main" val="2446079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2A5E1-5784-EB14-16A8-4EF3695CB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 Vertiport Automation System (VAS) Architecture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08B278-23D8-204B-8D72-A0D35269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751B2E-3024-514F-9784-C65C0551AB1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30459" y="665214"/>
            <a:ext cx="8588184" cy="60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622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E5B2BB-6886-8C45-9BF0-4A3AC560B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E4C5FC0-01BC-6149-A317-6C346DA664C8}"/>
              </a:ext>
            </a:extLst>
          </p:cNvPr>
          <p:cNvSpPr/>
          <p:nvPr/>
        </p:nvSpPr>
        <p:spPr>
          <a:xfrm>
            <a:off x="894091" y="107797"/>
            <a:ext cx="107570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NASA High Density Vertiplex Research Overview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7A9C1D2A-8C24-7C44-9505-AD75BA2101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7484" y="1962956"/>
            <a:ext cx="1478404" cy="784731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8F406657-FC18-EE40-80CB-EAABC7EF05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9335" y="5232398"/>
            <a:ext cx="1643075" cy="86895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577735E-EED9-8F43-82AF-B0D7D47C5724}"/>
              </a:ext>
            </a:extLst>
          </p:cNvPr>
          <p:cNvGrpSpPr>
            <a:grpSpLocks noChangeAspect="1"/>
          </p:cNvGrpSpPr>
          <p:nvPr/>
        </p:nvGrpSpPr>
        <p:grpSpPr>
          <a:xfrm>
            <a:off x="3131182" y="4282034"/>
            <a:ext cx="1675494" cy="1900728"/>
            <a:chOff x="3247567" y="3665076"/>
            <a:chExt cx="2038532" cy="2312568"/>
          </a:xfrm>
        </p:grpSpPr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8DEE096E-9B9B-1E43-A234-CDF0F2FE9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72508" y="4395649"/>
              <a:ext cx="1313591" cy="738895"/>
            </a:xfrm>
            <a:prstGeom prst="rect">
              <a:avLst/>
            </a:prstGeom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7D62A1AD-2B79-7049-8CB1-BF8F79B5CE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47567" y="4956464"/>
              <a:ext cx="1930905" cy="1021180"/>
            </a:xfrm>
            <a:prstGeom prst="rect">
              <a:avLst/>
            </a:prstGeom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F1EB56E8-A93D-B74B-88ED-66187470FE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55589" y="3665076"/>
              <a:ext cx="430510" cy="2209191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A98D91D-3DDD-8B42-9437-50BBEA3EEBDE}"/>
              </a:ext>
            </a:extLst>
          </p:cNvPr>
          <p:cNvGrpSpPr>
            <a:grpSpLocks noChangeAspect="1"/>
          </p:cNvGrpSpPr>
          <p:nvPr/>
        </p:nvGrpSpPr>
        <p:grpSpPr>
          <a:xfrm>
            <a:off x="5233132" y="4100997"/>
            <a:ext cx="3038714" cy="2536600"/>
            <a:chOff x="4550032" y="3461442"/>
            <a:chExt cx="3850310" cy="3214089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C41AC055-D52A-AE48-80FE-720AA2FF49AD}"/>
                </a:ext>
              </a:extLst>
            </p:cNvPr>
            <p:cNvGrpSpPr/>
            <p:nvPr/>
          </p:nvGrpSpPr>
          <p:grpSpPr>
            <a:xfrm>
              <a:off x="6361810" y="3665076"/>
              <a:ext cx="2038532" cy="2312568"/>
              <a:chOff x="3247567" y="3665076"/>
              <a:chExt cx="2038532" cy="2312568"/>
            </a:xfrm>
          </p:grpSpPr>
          <p:pic>
            <p:nvPicPr>
              <p:cNvPr id="87" name="Picture 86">
                <a:extLst>
                  <a:ext uri="{FF2B5EF4-FFF2-40B4-BE49-F238E27FC236}">
                    <a16:creationId xmlns:a16="http://schemas.microsoft.com/office/drawing/2014/main" id="{EE2DAF49-BBF2-3640-9264-3DDCD61C84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>
                <a:clrChange>
                  <a:clrFrom>
                    <a:srgbClr val="F7F7F7"/>
                  </a:clrFrom>
                  <a:clrTo>
                    <a:srgbClr val="F7F7F7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972508" y="4395649"/>
                <a:ext cx="1313591" cy="738895"/>
              </a:xfrm>
              <a:prstGeom prst="rect">
                <a:avLst/>
              </a:prstGeom>
            </p:spPr>
          </p:pic>
          <p:pic>
            <p:nvPicPr>
              <p:cNvPr id="88" name="Picture 87">
                <a:extLst>
                  <a:ext uri="{FF2B5EF4-FFF2-40B4-BE49-F238E27FC236}">
                    <a16:creationId xmlns:a16="http://schemas.microsoft.com/office/drawing/2014/main" id="{F417B606-F89F-614E-8158-2B9D02C99AB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247567" y="4956464"/>
                <a:ext cx="1930905" cy="1021180"/>
              </a:xfrm>
              <a:prstGeom prst="rect">
                <a:avLst/>
              </a:prstGeom>
            </p:spPr>
          </p:pic>
          <p:pic>
            <p:nvPicPr>
              <p:cNvPr id="89" name="Picture 88">
                <a:extLst>
                  <a:ext uri="{FF2B5EF4-FFF2-40B4-BE49-F238E27FC236}">
                    <a16:creationId xmlns:a16="http://schemas.microsoft.com/office/drawing/2014/main" id="{A12846E0-67E4-C347-B49A-A307112806F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855589" y="3665076"/>
                <a:ext cx="430510" cy="2209191"/>
              </a:xfrm>
              <a:prstGeom prst="rect">
                <a:avLst/>
              </a:prstGeom>
            </p:spPr>
          </p:pic>
        </p:grpSp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6C70D56C-7FBA-BF4B-87DB-A0C6A7FD42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67142" y="4611323"/>
              <a:ext cx="989336" cy="523221"/>
            </a:xfrm>
            <a:prstGeom prst="rect">
              <a:avLst/>
            </a:prstGeom>
          </p:spPr>
        </p:pic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id="{5CDA21C6-E743-2845-A6DD-BD33EF8E3C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234916" y="5616417"/>
              <a:ext cx="1930905" cy="1021180"/>
            </a:xfrm>
            <a:prstGeom prst="rect">
              <a:avLst/>
            </a:prstGeom>
          </p:spPr>
        </p:pic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97117AF6-352A-1043-827F-71E91E0DD7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54374" y="3461442"/>
              <a:ext cx="257284" cy="1320269"/>
            </a:xfrm>
            <a:prstGeom prst="rect">
              <a:avLst/>
            </a:prstGeom>
          </p:spPr>
        </p:pic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2F92C138-D299-AF4A-87B2-F4BF1FD28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50032" y="5427200"/>
              <a:ext cx="1248331" cy="1248331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2564792-8EC4-A54C-AC8D-7793AF318ABA}"/>
              </a:ext>
            </a:extLst>
          </p:cNvPr>
          <p:cNvGrpSpPr/>
          <p:nvPr/>
        </p:nvGrpSpPr>
        <p:grpSpPr>
          <a:xfrm>
            <a:off x="1241745" y="743623"/>
            <a:ext cx="8297110" cy="836561"/>
            <a:chOff x="1241745" y="743623"/>
            <a:chExt cx="8297110" cy="836561"/>
          </a:xfrm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9C3AEBAF-B357-854F-909E-77DEAC580598}"/>
                </a:ext>
              </a:extLst>
            </p:cNvPr>
            <p:cNvSpPr/>
            <p:nvPr/>
          </p:nvSpPr>
          <p:spPr>
            <a:xfrm rot="16200000">
              <a:off x="8479461" y="739184"/>
              <a:ext cx="425419" cy="122529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3EA94643-7359-B042-8F09-99A4ED44C715}"/>
                </a:ext>
              </a:extLst>
            </p:cNvPr>
            <p:cNvSpPr/>
            <p:nvPr/>
          </p:nvSpPr>
          <p:spPr>
            <a:xfrm>
              <a:off x="6867366" y="1171387"/>
              <a:ext cx="1739763" cy="274320"/>
            </a:xfrm>
            <a:prstGeom prst="rect">
              <a:avLst/>
            </a:prstGeom>
            <a:solidFill>
              <a:srgbClr val="76B531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NC-3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99477FC5-2A46-D44D-8B46-4F1F1BA36166}"/>
                </a:ext>
              </a:extLst>
            </p:cNvPr>
            <p:cNvSpPr/>
            <p:nvPr/>
          </p:nvSpPr>
          <p:spPr>
            <a:xfrm rot="16200000">
              <a:off x="1116972" y="1200524"/>
              <a:ext cx="504436" cy="2548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3C4DB07A-E65A-AD46-8E82-8F030EFC60F8}"/>
                </a:ext>
              </a:extLst>
            </p:cNvPr>
            <p:cNvSpPr/>
            <p:nvPr/>
          </p:nvSpPr>
          <p:spPr>
            <a:xfrm rot="16200000">
              <a:off x="3205728" y="699684"/>
              <a:ext cx="504435" cy="122529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B055E4D8-6E9B-DB4D-B437-7DB93932C141}"/>
                </a:ext>
              </a:extLst>
            </p:cNvPr>
            <p:cNvSpPr/>
            <p:nvPr/>
          </p:nvSpPr>
          <p:spPr>
            <a:xfrm rot="16200000">
              <a:off x="5816358" y="699676"/>
              <a:ext cx="504434" cy="122529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D5FD518B-5973-9545-9F56-3989F9CFC21F}"/>
                </a:ext>
              </a:extLst>
            </p:cNvPr>
            <p:cNvSpPr txBox="1"/>
            <p:nvPr/>
          </p:nvSpPr>
          <p:spPr>
            <a:xfrm>
              <a:off x="1802531" y="823174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marR="0" lvl="1" indent="0" algn="ctr" defTabSz="895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497D"/>
                </a:buClr>
                <a:buSzPct val="125000"/>
                <a:buFont typeface="Arial" charset="0"/>
                <a:buNone/>
                <a:tabLst/>
                <a:defRPr/>
              </a:pPr>
              <a:r>
                <a:rPr kumimoji="0" lang="en-US" sz="1150" b="1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CY2021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85117C3-E123-2D46-AABA-530D2E068EBD}"/>
                </a:ext>
              </a:extLst>
            </p:cNvPr>
            <p:cNvSpPr txBox="1"/>
            <p:nvPr/>
          </p:nvSpPr>
          <p:spPr>
            <a:xfrm>
              <a:off x="3027263" y="823174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marR="0" lvl="1" indent="0" algn="ctr" defTabSz="895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497D"/>
                </a:buClr>
                <a:buSzPct val="125000"/>
                <a:buFont typeface="Arial" charset="0"/>
                <a:buNone/>
                <a:tabLst/>
                <a:defRPr/>
              </a:pPr>
              <a:r>
                <a:rPr kumimoji="0" lang="en-US" sz="1150" b="1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CY2022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4338827-D7AC-504B-81EB-30ECE5971E23}"/>
                </a:ext>
              </a:extLst>
            </p:cNvPr>
            <p:cNvSpPr txBox="1"/>
            <p:nvPr/>
          </p:nvSpPr>
          <p:spPr>
            <a:xfrm>
              <a:off x="4407473" y="823174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lvl="0" indent="0" defTabSz="895350">
                <a:buClr>
                  <a:schemeClr val="tx2"/>
                </a:buClr>
                <a:buSzPct val="100000"/>
                <a:defRPr baseline="0"/>
              </a:lvl1pPr>
              <a:lvl2pPr marL="3600" marR="0" lvl="1" indent="0" algn="ctr" defTabSz="89535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497D"/>
                </a:buClr>
                <a:buSzPct val="125000"/>
                <a:buFont typeface="Arial" charset="0"/>
                <a:buNone/>
                <a:tabLst/>
                <a:defRPr kumimoji="0" sz="1150" b="1" i="0" u="none" strike="noStrike" cap="none" spc="0" normalizeH="0" baseline="0">
                  <a:ln>
                    <a:noFill/>
                  </a:ln>
                  <a:solidFill>
                    <a:srgbClr val="F79646"/>
                  </a:solidFill>
                  <a:effectLst/>
                  <a:uLnTx/>
                  <a:uFillTx/>
                  <a:latin typeface="Calibri"/>
                </a:defRPr>
              </a:lvl2pPr>
              <a:lvl3pPr marL="446400" lvl="2" indent="-248400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baseline="0"/>
              </a:lvl3pPr>
              <a:lvl4pPr marL="615600" lvl="3" indent="-154800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baseline="0"/>
              </a:lvl4pPr>
              <a:lvl5pPr marL="748800" lvl="4" indent="-129600" defTabSz="895350">
                <a:buClr>
                  <a:schemeClr val="tx2"/>
                </a:buClr>
                <a:buSzPct val="89000"/>
                <a:buFont typeface="Arial" charset="0"/>
                <a:buChar char="-"/>
                <a:defRPr baseline="0"/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9pPr>
            </a:lstStyle>
            <a:p>
              <a:pPr marL="3600" marR="0" lvl="1" indent="0" algn="ctr" defTabSz="895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497D"/>
                </a:buClr>
                <a:buSzPct val="125000"/>
                <a:buFont typeface="Arial" charset="0"/>
                <a:buNone/>
                <a:tabLst/>
                <a:defRPr/>
              </a:pPr>
              <a:r>
                <a:rPr kumimoji="0" lang="en-US" sz="1150" b="1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CY2023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63E23DEC-4A37-FF46-9B40-1C608BBD9304}"/>
                </a:ext>
              </a:extLst>
            </p:cNvPr>
            <p:cNvSpPr txBox="1"/>
            <p:nvPr/>
          </p:nvSpPr>
          <p:spPr>
            <a:xfrm>
              <a:off x="5638663" y="823174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lvl="0" indent="0" defTabSz="895350">
                <a:buClr>
                  <a:schemeClr val="tx2"/>
                </a:buClr>
                <a:buSzPct val="100000"/>
                <a:defRPr baseline="0"/>
              </a:lvl1pPr>
              <a:lvl2pPr marL="3600" marR="0" lvl="1" indent="0" algn="ctr" defTabSz="89535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497D"/>
                </a:buClr>
                <a:buSzPct val="125000"/>
                <a:buFont typeface="Arial" charset="0"/>
                <a:buNone/>
                <a:tabLst/>
                <a:defRPr kumimoji="0" sz="1150" b="1" i="0" u="none" strike="noStrike" cap="none" spc="0" normalizeH="0" baseline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</a:defRPr>
              </a:lvl2pPr>
              <a:lvl3pPr marL="446400" lvl="2" indent="-248400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baseline="0"/>
              </a:lvl3pPr>
              <a:lvl4pPr marL="615600" lvl="3" indent="-154800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baseline="0"/>
              </a:lvl4pPr>
              <a:lvl5pPr marL="748800" lvl="4" indent="-129600" defTabSz="895350">
                <a:buClr>
                  <a:schemeClr val="tx2"/>
                </a:buClr>
                <a:buSzPct val="89000"/>
                <a:buFont typeface="Arial" charset="0"/>
                <a:buChar char="-"/>
                <a:defRPr baseline="0"/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9pPr>
            </a:lstStyle>
            <a:p>
              <a:pPr marL="3600" marR="0" lvl="1" indent="0" algn="ctr" defTabSz="895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497D"/>
                </a:buClr>
                <a:buSzPct val="125000"/>
                <a:buFont typeface="Arial" charset="0"/>
                <a:buNone/>
                <a:tabLst/>
                <a:defRPr/>
              </a:pPr>
              <a:r>
                <a:rPr kumimoji="0" lang="en-US" sz="1150" b="1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CY2024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88D079D4-F5AE-9449-A217-D2E1D94C8C72}"/>
                </a:ext>
              </a:extLst>
            </p:cNvPr>
            <p:cNvSpPr txBox="1"/>
            <p:nvPr/>
          </p:nvSpPr>
          <p:spPr>
            <a:xfrm>
              <a:off x="7025965" y="823174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marR="0" lvl="1" indent="0" algn="ctr" defTabSz="895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497D"/>
                </a:buClr>
                <a:buSzPct val="125000"/>
                <a:buFont typeface="Arial" charset="0"/>
                <a:buNone/>
                <a:tabLst/>
                <a:defRPr/>
              </a:pPr>
              <a:r>
                <a:rPr kumimoji="0" lang="en-US" sz="1150" b="1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CY2025</a:t>
              </a:r>
            </a:p>
          </p:txBody>
        </p: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CA274382-FC31-A44F-AFA6-F81CB473DE91}"/>
                </a:ext>
              </a:extLst>
            </p:cNvPr>
            <p:cNvCxnSpPr>
              <a:cxnSpLocks/>
            </p:cNvCxnSpPr>
            <p:nvPr/>
          </p:nvCxnSpPr>
          <p:spPr>
            <a:xfrm>
              <a:off x="1241745" y="1073469"/>
              <a:ext cx="821331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420C69FE-4584-284A-B76E-AE5C913B0B7D}"/>
                </a:ext>
              </a:extLst>
            </p:cNvPr>
            <p:cNvSpPr/>
            <p:nvPr/>
          </p:nvSpPr>
          <p:spPr>
            <a:xfrm>
              <a:off x="1241745" y="743623"/>
              <a:ext cx="8297110" cy="836561"/>
            </a:xfrm>
            <a:prstGeom prst="rect">
              <a:avLst/>
            </a:prstGeom>
            <a:noFill/>
            <a:ln w="25400" cap="flat" cmpd="sng" algn="ctr">
              <a:solidFill>
                <a:srgbClr val="00ADE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F6522B17-88B4-3643-B930-99386C7ADFEF}"/>
                </a:ext>
              </a:extLst>
            </p:cNvPr>
            <p:cNvGrpSpPr/>
            <p:nvPr/>
          </p:nvGrpSpPr>
          <p:grpSpPr>
            <a:xfrm>
              <a:off x="1327619" y="1167638"/>
              <a:ext cx="1789654" cy="272976"/>
              <a:chOff x="1327620" y="3326932"/>
              <a:chExt cx="1789654" cy="272976"/>
            </a:xfrm>
          </p:grpSpPr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636101D9-FA66-3145-A8E7-B301CF3308B2}"/>
                  </a:ext>
                </a:extLst>
              </p:cNvPr>
              <p:cNvSpPr/>
              <p:nvPr/>
            </p:nvSpPr>
            <p:spPr>
              <a:xfrm>
                <a:off x="1327620" y="3328214"/>
                <a:ext cx="1483887" cy="27169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Advanced Onboard Automation </a:t>
                </a: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93985D1E-91C8-EB46-AD68-EC0F79D8A563}"/>
                  </a:ext>
                </a:extLst>
              </p:cNvPr>
              <p:cNvSpPr/>
              <p:nvPr/>
            </p:nvSpPr>
            <p:spPr>
              <a:xfrm>
                <a:off x="2826963" y="3326932"/>
                <a:ext cx="290311" cy="271694"/>
              </a:xfrm>
              <a:prstGeom prst="rect">
                <a:avLst/>
              </a:prstGeom>
              <a:solidFill>
                <a:srgbClr val="B3A2C7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32E25460-2BF2-EC4C-A2F5-1FF23D2E1C87}"/>
                </a:ext>
              </a:extLst>
            </p:cNvPr>
            <p:cNvGrpSpPr/>
            <p:nvPr/>
          </p:nvGrpSpPr>
          <p:grpSpPr>
            <a:xfrm>
              <a:off x="3117274" y="1169551"/>
              <a:ext cx="1587417" cy="273869"/>
              <a:chOff x="3117275" y="3722755"/>
              <a:chExt cx="1587417" cy="273869"/>
            </a:xfrm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A44EB1D5-9DB9-CB43-8C40-1B7B7991D226}"/>
                  </a:ext>
                </a:extLst>
              </p:cNvPr>
              <p:cNvSpPr/>
              <p:nvPr/>
            </p:nvSpPr>
            <p:spPr>
              <a:xfrm>
                <a:off x="3117275" y="3724930"/>
                <a:ext cx="1301342" cy="27169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Scalable Autonomous Operations</a:t>
                </a: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FA8ACF6A-BADC-B34A-9691-B9E48F7FAB50}"/>
                  </a:ext>
                </a:extLst>
              </p:cNvPr>
              <p:cNvSpPr/>
              <p:nvPr/>
            </p:nvSpPr>
            <p:spPr>
              <a:xfrm>
                <a:off x="4414381" y="3722755"/>
                <a:ext cx="290311" cy="271694"/>
              </a:xfrm>
              <a:prstGeom prst="rect">
                <a:avLst/>
              </a:prstGeom>
              <a:solidFill>
                <a:srgbClr val="B3A2C7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0431E277-C4D6-6C4E-9C01-24A0870244B6}"/>
                </a:ext>
              </a:extLst>
            </p:cNvPr>
            <p:cNvGrpSpPr/>
            <p:nvPr/>
          </p:nvGrpSpPr>
          <p:grpSpPr>
            <a:xfrm>
              <a:off x="4713933" y="1174013"/>
              <a:ext cx="1744258" cy="276650"/>
              <a:chOff x="4738256" y="4101978"/>
              <a:chExt cx="1744258" cy="276650"/>
            </a:xfrm>
          </p:grpSpPr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79D2FE8B-C2DE-6B44-B9E7-32FDE1EF688B}"/>
                  </a:ext>
                </a:extLst>
              </p:cNvPr>
              <p:cNvSpPr/>
              <p:nvPr/>
            </p:nvSpPr>
            <p:spPr>
              <a:xfrm>
                <a:off x="4738256" y="4106934"/>
                <a:ext cx="1444335" cy="271694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Vertiplex Operations</a:t>
                </a: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id="{7E64C6BA-1CA3-FF42-A58E-525A08934570}"/>
                  </a:ext>
                </a:extLst>
              </p:cNvPr>
              <p:cNvSpPr/>
              <p:nvPr/>
            </p:nvSpPr>
            <p:spPr>
              <a:xfrm>
                <a:off x="6192203" y="4101978"/>
                <a:ext cx="290311" cy="271694"/>
              </a:xfrm>
              <a:prstGeom prst="rect">
                <a:avLst/>
              </a:prstGeom>
              <a:solidFill>
                <a:srgbClr val="B3A2C7"/>
              </a:solidFill>
              <a:ln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3783414E-04BF-7146-B034-1696FC6FB9D2}"/>
                </a:ext>
              </a:extLst>
            </p:cNvPr>
            <p:cNvSpPr txBox="1"/>
            <p:nvPr/>
          </p:nvSpPr>
          <p:spPr>
            <a:xfrm>
              <a:off x="8271846" y="830496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marR="0" lvl="1" indent="0" algn="ctr" defTabSz="895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497D"/>
                </a:buClr>
                <a:buSzPct val="125000"/>
                <a:buFont typeface="Arial" charset="0"/>
                <a:buNone/>
                <a:tabLst/>
                <a:defRPr/>
              </a:pPr>
              <a:r>
                <a:rPr kumimoji="0" lang="en-US" sz="1150" b="1" i="0" u="none" strike="noStrike" kern="1200" cap="none" spc="0" normalizeH="0" baseline="0" noProof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CY2026</a:t>
              </a: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7F632103-F42F-1D4A-B50D-395CC70674CB}"/>
                </a:ext>
              </a:extLst>
            </p:cNvPr>
            <p:cNvSpPr/>
            <p:nvPr/>
          </p:nvSpPr>
          <p:spPr>
            <a:xfrm>
              <a:off x="8607130" y="1170238"/>
              <a:ext cx="367080" cy="274320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F6325B80-2C46-D646-A318-D027F355F447}"/>
                </a:ext>
              </a:extLst>
            </p:cNvPr>
            <p:cNvSpPr/>
            <p:nvPr/>
          </p:nvSpPr>
          <p:spPr>
            <a:xfrm>
              <a:off x="7073694" y="1175498"/>
              <a:ext cx="627939" cy="273650"/>
            </a:xfrm>
            <a:prstGeom prst="rect">
              <a:avLst/>
            </a:prstGeom>
            <a:solidFill>
              <a:srgbClr val="002060"/>
            </a:solidFill>
            <a:ln w="95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IAS-2</a:t>
              </a:r>
            </a:p>
          </p:txBody>
        </p:sp>
      </p:grpSp>
      <p:pic>
        <p:nvPicPr>
          <p:cNvPr id="149" name="Picture 148">
            <a:extLst>
              <a:ext uri="{FF2B5EF4-FFF2-40B4-BE49-F238E27FC236}">
                <a16:creationId xmlns:a16="http://schemas.microsoft.com/office/drawing/2014/main" id="{0E599FD6-290A-D749-A425-E6F771EE28BA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43118" y="1933515"/>
            <a:ext cx="842557" cy="447226"/>
          </a:xfrm>
          <a:prstGeom prst="rect">
            <a:avLst/>
          </a:prstGeom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93F68723-807A-EE4E-953C-5ABBAABB3318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92172" y="1892715"/>
            <a:ext cx="842557" cy="447226"/>
          </a:xfrm>
          <a:prstGeom prst="rect">
            <a:avLst/>
          </a:prstGeom>
        </p:spPr>
      </p:pic>
      <p:pic>
        <p:nvPicPr>
          <p:cNvPr id="156" name="Picture 155">
            <a:extLst>
              <a:ext uri="{FF2B5EF4-FFF2-40B4-BE49-F238E27FC236}">
                <a16:creationId xmlns:a16="http://schemas.microsoft.com/office/drawing/2014/main" id="{AD4ABB08-988C-6649-ADDC-65C2BFFCF614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6666" y="1910094"/>
            <a:ext cx="842557" cy="447226"/>
          </a:xfrm>
          <a:prstGeom prst="rect">
            <a:avLst/>
          </a:prstGeom>
        </p:spPr>
      </p:pic>
      <p:sp>
        <p:nvSpPr>
          <p:cNvPr id="162" name="TextBox 161">
            <a:extLst>
              <a:ext uri="{FF2B5EF4-FFF2-40B4-BE49-F238E27FC236}">
                <a16:creationId xmlns:a16="http://schemas.microsoft.com/office/drawing/2014/main" id="{FB45D816-DA52-944E-82BD-EEA86F0464E8}"/>
              </a:ext>
            </a:extLst>
          </p:cNvPr>
          <p:cNvSpPr txBox="1"/>
          <p:nvPr/>
        </p:nvSpPr>
        <p:spPr>
          <a:xfrm>
            <a:off x="3117272" y="2427042"/>
            <a:ext cx="1532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Missed Approach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DB1734D0-68D5-EA45-A81F-A2338FEB2AFA}"/>
              </a:ext>
            </a:extLst>
          </p:cNvPr>
          <p:cNvSpPr txBox="1"/>
          <p:nvPr/>
        </p:nvSpPr>
        <p:spPr>
          <a:xfrm>
            <a:off x="6826840" y="1588711"/>
            <a:ext cx="1121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AAM 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eVTOL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2" name="Rounded Rectangle 171">
            <a:extLst>
              <a:ext uri="{FF2B5EF4-FFF2-40B4-BE49-F238E27FC236}">
                <a16:creationId xmlns:a16="http://schemas.microsoft.com/office/drawing/2014/main" id="{2EF7F71E-B48D-914A-83C5-B4E0E284A3CE}"/>
              </a:ext>
            </a:extLst>
          </p:cNvPr>
          <p:cNvSpPr/>
          <p:nvPr/>
        </p:nvSpPr>
        <p:spPr>
          <a:xfrm>
            <a:off x="9538855" y="1754107"/>
            <a:ext cx="2405495" cy="464111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Terminal UAM Environment Reference Architecture</a:t>
            </a:r>
          </a:p>
        </p:txBody>
      </p:sp>
      <p:sp>
        <p:nvSpPr>
          <p:cNvPr id="185" name="Rounded Rectangle 184">
            <a:extLst>
              <a:ext uri="{FF2B5EF4-FFF2-40B4-BE49-F238E27FC236}">
                <a16:creationId xmlns:a16="http://schemas.microsoft.com/office/drawing/2014/main" id="{5D4E27AF-2908-9D49-929F-422754334C67}"/>
              </a:ext>
            </a:extLst>
          </p:cNvPr>
          <p:cNvSpPr/>
          <p:nvPr/>
        </p:nvSpPr>
        <p:spPr>
          <a:xfrm>
            <a:off x="9538855" y="3351493"/>
            <a:ext cx="2347261" cy="28812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prstClr val="white"/>
                </a:solidFill>
                <a:latin typeface="Calibri"/>
              </a:rPr>
              <a:t>Vertiport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Use Cases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A162076E-E0F0-7146-861A-3BA3346D53F7}"/>
              </a:ext>
            </a:extLst>
          </p:cNvPr>
          <p:cNvSpPr txBox="1"/>
          <p:nvPr/>
        </p:nvSpPr>
        <p:spPr>
          <a:xfrm>
            <a:off x="1579866" y="3023254"/>
            <a:ext cx="13684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Simulation and  Multi-Aircraft VLOS Flight Test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C09CDAD0-70B0-1244-B9ED-6EB70CB5F974}"/>
              </a:ext>
            </a:extLst>
          </p:cNvPr>
          <p:cNvSpPr txBox="1"/>
          <p:nvPr/>
        </p:nvSpPr>
        <p:spPr>
          <a:xfrm>
            <a:off x="3131182" y="3104250"/>
            <a:ext cx="1515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Simulation and Limited BVLOS</a:t>
            </a:r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8B6BF9A0-F82A-874B-8278-3C8088702E2B}"/>
              </a:ext>
            </a:extLst>
          </p:cNvPr>
          <p:cNvSpPr txBox="1"/>
          <p:nvPr/>
        </p:nvSpPr>
        <p:spPr>
          <a:xfrm>
            <a:off x="4871762" y="3047194"/>
            <a:ext cx="18483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Simulation and Expanded BVLOS Operations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CAD052A4-9470-ED47-90C5-43BB6A7FBF8F}"/>
              </a:ext>
            </a:extLst>
          </p:cNvPr>
          <p:cNvSpPr txBox="1"/>
          <p:nvPr/>
        </p:nvSpPr>
        <p:spPr>
          <a:xfrm>
            <a:off x="6945677" y="3202398"/>
            <a:ext cx="21700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Operational Environment</a:t>
            </a: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AB3336E8-39C9-2B4E-A6C7-D836F777580D}"/>
              </a:ext>
            </a:extLst>
          </p:cNvPr>
          <p:cNvSpPr txBox="1"/>
          <p:nvPr/>
        </p:nvSpPr>
        <p:spPr>
          <a:xfrm>
            <a:off x="1393501" y="5988536"/>
            <a:ext cx="1574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Vertiport Terminal Procedures Design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9263E437-BDB3-424F-9853-EA6E7872373A}"/>
              </a:ext>
            </a:extLst>
          </p:cNvPr>
          <p:cNvSpPr txBox="1"/>
          <p:nvPr/>
        </p:nvSpPr>
        <p:spPr>
          <a:xfrm>
            <a:off x="3181558" y="6030663"/>
            <a:ext cx="1699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Instrumented and Connected Vertiport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1F973D18-3AFF-F140-B599-E7ADE981660D}"/>
              </a:ext>
            </a:extLst>
          </p:cNvPr>
          <p:cNvSpPr txBox="1"/>
          <p:nvPr/>
        </p:nvSpPr>
        <p:spPr>
          <a:xfrm>
            <a:off x="7096958" y="6036560"/>
            <a:ext cx="1574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Automated Vertiplex</a:t>
            </a:r>
          </a:p>
        </p:txBody>
      </p:sp>
      <p:sp>
        <p:nvSpPr>
          <p:cNvPr id="205" name="Rounded Rectangle 204">
            <a:extLst>
              <a:ext uri="{FF2B5EF4-FFF2-40B4-BE49-F238E27FC236}">
                <a16:creationId xmlns:a16="http://schemas.microsoft.com/office/drawing/2014/main" id="{F30F7156-BFBB-B841-B6BE-CF22EFEA48A3}"/>
              </a:ext>
            </a:extLst>
          </p:cNvPr>
          <p:cNvSpPr/>
          <p:nvPr/>
        </p:nvSpPr>
        <p:spPr>
          <a:xfrm>
            <a:off x="9538855" y="3685813"/>
            <a:ext cx="2405495" cy="286856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BVLOS Safety Case</a:t>
            </a:r>
          </a:p>
        </p:txBody>
      </p: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49AD153A-FB9A-CA49-B2CD-318123279F3A}"/>
              </a:ext>
            </a:extLst>
          </p:cNvPr>
          <p:cNvCxnSpPr>
            <a:cxnSpLocks/>
          </p:cNvCxnSpPr>
          <p:nvPr/>
        </p:nvCxnSpPr>
        <p:spPr>
          <a:xfrm flipH="1">
            <a:off x="267669" y="2766506"/>
            <a:ext cx="1165223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FEF4F0FC-2162-EF49-ABA1-4FAAF9240FEC}"/>
              </a:ext>
            </a:extLst>
          </p:cNvPr>
          <p:cNvCxnSpPr>
            <a:cxnSpLocks/>
          </p:cNvCxnSpPr>
          <p:nvPr/>
        </p:nvCxnSpPr>
        <p:spPr>
          <a:xfrm flipH="1">
            <a:off x="267669" y="4082181"/>
            <a:ext cx="1165223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8" name="Rounded Rectangle 207">
            <a:extLst>
              <a:ext uri="{FF2B5EF4-FFF2-40B4-BE49-F238E27FC236}">
                <a16:creationId xmlns:a16="http://schemas.microsoft.com/office/drawing/2014/main" id="{DFD934A9-E425-5548-8B61-D17ED33D7CE7}"/>
              </a:ext>
            </a:extLst>
          </p:cNvPr>
          <p:cNvSpPr/>
          <p:nvPr/>
        </p:nvSpPr>
        <p:spPr>
          <a:xfrm>
            <a:off x="185736" y="1871934"/>
            <a:ext cx="1152494" cy="485386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Automated Aircraft</a:t>
            </a:r>
          </a:p>
        </p:txBody>
      </p:sp>
      <p:sp>
        <p:nvSpPr>
          <p:cNvPr id="209" name="Rounded Rectangle 208">
            <a:extLst>
              <a:ext uri="{FF2B5EF4-FFF2-40B4-BE49-F238E27FC236}">
                <a16:creationId xmlns:a16="http://schemas.microsoft.com/office/drawing/2014/main" id="{6190E0C9-044A-404E-8DFF-C90B08325886}"/>
              </a:ext>
            </a:extLst>
          </p:cNvPr>
          <p:cNvSpPr/>
          <p:nvPr/>
        </p:nvSpPr>
        <p:spPr>
          <a:xfrm>
            <a:off x="158601" y="3275439"/>
            <a:ext cx="1151034" cy="259517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Operations</a:t>
            </a:r>
          </a:p>
        </p:txBody>
      </p:sp>
      <p:sp>
        <p:nvSpPr>
          <p:cNvPr id="210" name="Rounded Rectangle 209">
            <a:extLst>
              <a:ext uri="{FF2B5EF4-FFF2-40B4-BE49-F238E27FC236}">
                <a16:creationId xmlns:a16="http://schemas.microsoft.com/office/drawing/2014/main" id="{E0F4BA82-C9FD-234F-92A3-95835CAFDC66}"/>
              </a:ext>
            </a:extLst>
          </p:cNvPr>
          <p:cNvSpPr/>
          <p:nvPr/>
        </p:nvSpPr>
        <p:spPr>
          <a:xfrm>
            <a:off x="145113" y="4856795"/>
            <a:ext cx="1248387" cy="375604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Infrastructure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7EB97E-DE27-A449-94DE-1FAE8AAA2513}"/>
              </a:ext>
            </a:extLst>
          </p:cNvPr>
          <p:cNvSpPr/>
          <p:nvPr/>
        </p:nvSpPr>
        <p:spPr>
          <a:xfrm>
            <a:off x="9572646" y="781991"/>
            <a:ext cx="22705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333333"/>
              </a:buClr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Key Deliverables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BF100D4E-4E1F-8F45-A959-68D16B22EFDB}"/>
              </a:ext>
            </a:extLst>
          </p:cNvPr>
          <p:cNvSpPr txBox="1"/>
          <p:nvPr/>
        </p:nvSpPr>
        <p:spPr>
          <a:xfrm>
            <a:off x="1309635" y="2426523"/>
            <a:ext cx="17095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Automated Landing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5BD80DF2-8412-1A46-9673-297337F20054}"/>
              </a:ext>
            </a:extLst>
          </p:cNvPr>
          <p:cNvSpPr txBox="1"/>
          <p:nvPr/>
        </p:nvSpPr>
        <p:spPr>
          <a:xfrm>
            <a:off x="4806676" y="2281626"/>
            <a:ext cx="1478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Contingency Decision Making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07FA17B-3F24-C749-BF1F-4DCC819C60C2}"/>
              </a:ext>
            </a:extLst>
          </p:cNvPr>
          <p:cNvSpPr/>
          <p:nvPr/>
        </p:nvSpPr>
        <p:spPr>
          <a:xfrm>
            <a:off x="2524969" y="1950315"/>
            <a:ext cx="4026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k Free" panose="020F0502020204030204" pitchFamily="34" charset="0"/>
                <a:ea typeface="STCaiyun" panose="02010800040101010101" pitchFamily="2" charset="-122"/>
                <a:cs typeface="Arial"/>
                <a:sym typeface="Arial"/>
              </a:rPr>
              <a:t>X3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BFAC692-D2D6-EC43-9169-CD386C18F0B7}"/>
              </a:ext>
            </a:extLst>
          </p:cNvPr>
          <p:cNvSpPr/>
          <p:nvPr/>
        </p:nvSpPr>
        <p:spPr>
          <a:xfrm>
            <a:off x="4125027" y="1948838"/>
            <a:ext cx="4026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k Free" panose="020F0502020204030204" pitchFamily="34" charset="0"/>
                <a:ea typeface="STCaiyun" panose="02010800040101010101" pitchFamily="2" charset="-122"/>
                <a:cs typeface="Arial"/>
                <a:sym typeface="Arial"/>
              </a:rPr>
              <a:t>X5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FD46D2B-9D71-5D4E-8394-6CBE2F0ABE16}"/>
              </a:ext>
            </a:extLst>
          </p:cNvPr>
          <p:cNvSpPr/>
          <p:nvPr/>
        </p:nvSpPr>
        <p:spPr>
          <a:xfrm>
            <a:off x="5926997" y="1948101"/>
            <a:ext cx="4026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k Free" panose="020F0502020204030204" pitchFamily="34" charset="0"/>
                <a:ea typeface="STCaiyun" panose="02010800040101010101" pitchFamily="2" charset="-122"/>
                <a:cs typeface="Arial"/>
                <a:sym typeface="Arial"/>
              </a:rPr>
              <a:t>X7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D364DA7-1F36-F847-8716-1A45B8ED8A79}"/>
              </a:ext>
            </a:extLst>
          </p:cNvPr>
          <p:cNvSpPr txBox="1"/>
          <p:nvPr/>
        </p:nvSpPr>
        <p:spPr>
          <a:xfrm>
            <a:off x="1776106" y="1565046"/>
            <a:ext cx="926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Small UAS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BA19AB5-F38F-DA41-B0E4-DBD55B918B22}"/>
              </a:ext>
            </a:extLst>
          </p:cNvPr>
          <p:cNvSpPr txBox="1"/>
          <p:nvPr/>
        </p:nvSpPr>
        <p:spPr>
          <a:xfrm>
            <a:off x="3304535" y="1564479"/>
            <a:ext cx="926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Small UAS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E8DEA4E-69F5-BE48-9C7F-7665E4592ADC}"/>
              </a:ext>
            </a:extLst>
          </p:cNvPr>
          <p:cNvSpPr txBox="1"/>
          <p:nvPr/>
        </p:nvSpPr>
        <p:spPr>
          <a:xfrm>
            <a:off x="5131206" y="1564479"/>
            <a:ext cx="926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Small UAS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D94E8676-CE12-0741-94EC-76FF36CDDB0E}"/>
              </a:ext>
            </a:extLst>
          </p:cNvPr>
          <p:cNvSpPr/>
          <p:nvPr/>
        </p:nvSpPr>
        <p:spPr>
          <a:xfrm>
            <a:off x="9538855" y="2895859"/>
            <a:ext cx="2381052" cy="41171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High Density Vertiport CONOPS</a:t>
            </a:r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092DD8B1-BF27-5E47-8625-F7691627998C}"/>
              </a:ext>
            </a:extLst>
          </p:cNvPr>
          <p:cNvSpPr/>
          <p:nvPr/>
        </p:nvSpPr>
        <p:spPr>
          <a:xfrm>
            <a:off x="9538855" y="5017650"/>
            <a:ext cx="2304339" cy="651584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Vertiport Automation System Architecture &amp; Requirements [MBSE]</a:t>
            </a:r>
          </a:p>
        </p:txBody>
      </p:sp>
    </p:spTree>
    <p:extLst>
      <p:ext uri="{BB962C8B-B14F-4D97-AF65-F5344CB8AC3E}">
        <p14:creationId xmlns:p14="http://schemas.microsoft.com/office/powerpoint/2010/main" val="742000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09F8F-F86E-0E42-B307-1B61ED103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960" y="3179762"/>
            <a:ext cx="9326245" cy="498475"/>
          </a:xfrm>
        </p:spPr>
        <p:txBody>
          <a:bodyPr/>
          <a:lstStyle/>
          <a:p>
            <a:r>
              <a:rPr lang="en-US" dirty="0"/>
              <a:t>IFAR UAM Infrastructure Technology Status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BC885A-D517-D647-9543-449ABB88B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957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4244-90E4-AD47-9B0C-8B111523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– Vertiport Evolution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76E92-ED5F-5946-888B-38A2C48BC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394" y="1025611"/>
            <a:ext cx="11520805" cy="2050539"/>
          </a:xfrm>
        </p:spPr>
        <p:txBody>
          <a:bodyPr>
            <a:normAutofit/>
          </a:bodyPr>
          <a:lstStyle/>
          <a:p>
            <a:r>
              <a:rPr lang="en-US" b="1" dirty="0"/>
              <a:t>Initial vertiports will likely be established using current infrastructure (on-airport, off-airport, heliport) in the near-term and new infrastructure in the far term (e.g. greenfield, brownfield).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021421-D19B-684E-90B8-8F099C14D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8F517D-7ECA-5444-A8E9-DBC47CE8371A}"/>
              </a:ext>
            </a:extLst>
          </p:cNvPr>
          <p:cNvSpPr txBox="1"/>
          <p:nvPr/>
        </p:nvSpPr>
        <p:spPr>
          <a:xfrm>
            <a:off x="930352" y="5586485"/>
            <a:ext cx="18838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Current Infrastructure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FC4FB5-7D52-FC4C-9B7D-7E31AC5E2A34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24"/>
          <a:stretch/>
        </p:blipFill>
        <p:spPr>
          <a:xfrm>
            <a:off x="8592357" y="2772800"/>
            <a:ext cx="3121847" cy="2838401"/>
          </a:xfrm>
          <a:prstGeom prst="rect">
            <a:avLst/>
          </a:prstGeom>
        </p:spPr>
      </p:pic>
      <p:pic>
        <p:nvPicPr>
          <p:cNvPr id="1028" name="Picture 4" descr="Airport Vector Graphic Freeuse Download - Airport Symbol Transparent PNG -  1266x1024 - Free Download on NicePNG">
            <a:extLst>
              <a:ext uri="{FF2B5EF4-FFF2-40B4-BE49-F238E27FC236}">
                <a16:creationId xmlns:a16="http://schemas.microsoft.com/office/drawing/2014/main" id="{ED99FBCE-44AD-7D4F-88E4-9021EBA0F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33" y="3339385"/>
            <a:ext cx="2335885" cy="1977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7ABFE3-73DF-A549-AF71-90C08F1CCD14}"/>
              </a:ext>
            </a:extLst>
          </p:cNvPr>
          <p:cNvSpPr txBox="1"/>
          <p:nvPr/>
        </p:nvSpPr>
        <p:spPr>
          <a:xfrm>
            <a:off x="9211355" y="5586486"/>
            <a:ext cx="18961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Urban Area Vertiports</a:t>
            </a:r>
          </a:p>
        </p:txBody>
      </p:sp>
      <p:sp>
        <p:nvSpPr>
          <p:cNvPr id="7" name="Notched Right Arrow 6">
            <a:extLst>
              <a:ext uri="{FF2B5EF4-FFF2-40B4-BE49-F238E27FC236}">
                <a16:creationId xmlns:a16="http://schemas.microsoft.com/office/drawing/2014/main" id="{42532281-EBB7-EF4E-BB0C-69EEBD61D1FA}"/>
              </a:ext>
            </a:extLst>
          </p:cNvPr>
          <p:cNvSpPr/>
          <p:nvPr/>
        </p:nvSpPr>
        <p:spPr>
          <a:xfrm>
            <a:off x="3599644" y="3821299"/>
            <a:ext cx="4704097" cy="1421027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500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4244-90E4-AD47-9B0C-8B111523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– Aircraft and Operations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76E92-ED5F-5946-888B-38A2C48BC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394" y="1025611"/>
            <a:ext cx="11520805" cy="3568691"/>
          </a:xfrm>
        </p:spPr>
        <p:txBody>
          <a:bodyPr/>
          <a:lstStyle/>
          <a:p>
            <a:r>
              <a:rPr lang="en-US" b="1" dirty="0"/>
              <a:t>Near Term (2025)</a:t>
            </a:r>
          </a:p>
          <a:p>
            <a:pPr lvl="1"/>
            <a:r>
              <a:rPr lang="en-US" dirty="0"/>
              <a:t>Operations will be VFR piloted operations</a:t>
            </a:r>
          </a:p>
          <a:p>
            <a:pPr lvl="1"/>
            <a:r>
              <a:rPr lang="en-US" dirty="0"/>
              <a:t>Low Operational Tempo</a:t>
            </a:r>
          </a:p>
          <a:p>
            <a:pPr lvl="1"/>
            <a:r>
              <a:rPr lang="en-US" dirty="0"/>
              <a:t>ATC Interactions</a:t>
            </a:r>
          </a:p>
          <a:p>
            <a:r>
              <a:rPr lang="en-US" b="1" dirty="0"/>
              <a:t>Far Term (2035+)</a:t>
            </a:r>
          </a:p>
          <a:p>
            <a:pPr lvl="1"/>
            <a:r>
              <a:rPr lang="en-US" dirty="0"/>
              <a:t>Operations will be IFR and VFR, including remotely piloted and autonomous</a:t>
            </a:r>
          </a:p>
          <a:p>
            <a:pPr lvl="1"/>
            <a:r>
              <a:rPr lang="en-US" dirty="0"/>
              <a:t>High Operational Tempo</a:t>
            </a:r>
          </a:p>
          <a:p>
            <a:pPr lvl="1"/>
            <a:r>
              <a:rPr lang="en-US" dirty="0"/>
              <a:t>Digitalized Air Traffic Management</a:t>
            </a:r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021421-D19B-684E-90B8-8F099C14D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11</a:t>
            </a:fld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B52D0FE-B723-F645-B212-CB2A98EE543E}"/>
              </a:ext>
            </a:extLst>
          </p:cNvPr>
          <p:cNvGrpSpPr/>
          <p:nvPr/>
        </p:nvGrpSpPr>
        <p:grpSpPr>
          <a:xfrm>
            <a:off x="-140677" y="4415907"/>
            <a:ext cx="12500149" cy="2138724"/>
            <a:chOff x="-140677" y="4415907"/>
            <a:chExt cx="12500149" cy="2138724"/>
          </a:xfrm>
        </p:grpSpPr>
        <p:pic>
          <p:nvPicPr>
            <p:cNvPr id="18" name="Picture 4" descr="vector city silhouette png&#10;">
              <a:extLst>
                <a:ext uri="{FF2B5EF4-FFF2-40B4-BE49-F238E27FC236}">
                  <a16:creationId xmlns:a16="http://schemas.microsoft.com/office/drawing/2014/main" id="{780DA29D-CB06-7E4D-9711-736D0C4255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0677" y="5110146"/>
              <a:ext cx="7661357" cy="14444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4" descr="vector city silhouette png&#10;">
              <a:extLst>
                <a:ext uri="{FF2B5EF4-FFF2-40B4-BE49-F238E27FC236}">
                  <a16:creationId xmlns:a16="http://schemas.microsoft.com/office/drawing/2014/main" id="{5EEB455A-7F3E-B34A-8C31-EB79C6D6ED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389"/>
            <a:stretch/>
          </p:blipFill>
          <p:spPr bwMode="auto">
            <a:xfrm flipH="1">
              <a:off x="6802733" y="5110146"/>
              <a:ext cx="5556739" cy="14444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4B8255A-DDA0-2A43-9F45-AE586F2C779C}"/>
                </a:ext>
              </a:extLst>
            </p:cNvPr>
            <p:cNvSpPr/>
            <p:nvPr/>
          </p:nvSpPr>
          <p:spPr>
            <a:xfrm>
              <a:off x="998382" y="5720628"/>
              <a:ext cx="489510" cy="223520"/>
            </a:xfrm>
            <a:prstGeom prst="rect">
              <a:avLst/>
            </a:prstGeom>
            <a:solidFill>
              <a:srgbClr val="2320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42E207E-BF67-B145-BE86-76C0DE27A5F2}"/>
                </a:ext>
              </a:extLst>
            </p:cNvPr>
            <p:cNvSpPr/>
            <p:nvPr/>
          </p:nvSpPr>
          <p:spPr>
            <a:xfrm>
              <a:off x="998383" y="5653275"/>
              <a:ext cx="489510" cy="67353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6008CA3-60F5-3349-9A52-FC2F56A2D356}"/>
                </a:ext>
              </a:extLst>
            </p:cNvPr>
            <p:cNvCxnSpPr>
              <a:cxnSpLocks/>
            </p:cNvCxnSpPr>
            <p:nvPr/>
          </p:nvCxnSpPr>
          <p:spPr>
            <a:xfrm>
              <a:off x="2202481" y="4661658"/>
              <a:ext cx="9989519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51EEFB0-B2FA-E747-8C7F-C89EFB8D6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143" b="89143" l="8036" r="95982">
                          <a14:foregroundMark x1="8036" y1="65714" x2="8036" y2="65714"/>
                          <a14:foregroundMark x1="92188" y1="34857" x2="92188" y2="34857"/>
                          <a14:foregroundMark x1="95982" y1="31429" x2="95982" y2="3142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252919" y="4415907"/>
              <a:ext cx="736600" cy="356756"/>
            </a:xfrm>
            <a:prstGeom prst="rect">
              <a:avLst/>
            </a:prstGeom>
          </p:spPr>
        </p:pic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F12C828-FEBE-BD47-9F42-7FD57CBAE9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43137" y="4661658"/>
              <a:ext cx="959344" cy="768097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56D8EBD-A67F-1A47-B189-79550059017B}"/>
                </a:ext>
              </a:extLst>
            </p:cNvPr>
            <p:cNvSpPr txBox="1"/>
            <p:nvPr/>
          </p:nvSpPr>
          <p:spPr>
            <a:xfrm>
              <a:off x="883024" y="5882430"/>
              <a:ext cx="746038" cy="276999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Vertiport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F78AB7D-2B21-E14A-A093-A51820A9B9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43137" y="5429755"/>
              <a:ext cx="0" cy="223520"/>
            </a:xfrm>
            <a:prstGeom prst="line">
              <a:avLst/>
            </a:prstGeom>
            <a:ln w="1587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11401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4244-90E4-AD47-9B0C-8B111523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– Representative VTOL Aircraft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76E92-ED5F-5946-888B-38A2C48BC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394" y="1025611"/>
            <a:ext cx="5646557" cy="4240211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Limits</a:t>
            </a:r>
          </a:p>
          <a:p>
            <a:pPr lvl="1"/>
            <a:r>
              <a:rPr lang="en-US" b="1" dirty="0"/>
              <a:t>Passenger Carrying (4-5)</a:t>
            </a:r>
          </a:p>
          <a:p>
            <a:pPr lvl="1"/>
            <a:r>
              <a:rPr lang="en-US" b="1" dirty="0"/>
              <a:t>MTOW = 7,000 </a:t>
            </a:r>
            <a:r>
              <a:rPr lang="en-US" b="1" dirty="0" err="1"/>
              <a:t>lbs</a:t>
            </a:r>
            <a:r>
              <a:rPr lang="en-US" b="1" dirty="0"/>
              <a:t> (3,175 kg) or less</a:t>
            </a:r>
          </a:p>
          <a:p>
            <a:pPr lvl="1"/>
            <a:r>
              <a:rPr lang="en-US" b="1" dirty="0"/>
              <a:t>Aircraft Length = 50 ft (15.2 m)</a:t>
            </a:r>
          </a:p>
          <a:p>
            <a:pPr lvl="1"/>
            <a:r>
              <a:rPr lang="en-US" b="1" dirty="0"/>
              <a:t>Aircraft width = 50 ft (15.2m)</a:t>
            </a:r>
          </a:p>
          <a:p>
            <a:pPr lvl="1"/>
            <a:r>
              <a:rPr lang="en-US" b="1" dirty="0"/>
              <a:t>Power Source = Electric / Hybrid </a:t>
            </a:r>
          </a:p>
          <a:p>
            <a:pPr lvl="1"/>
            <a:r>
              <a:rPr lang="en-US" b="1" dirty="0"/>
              <a:t>Pilot onboard near term, (semi- ) autonomous far term</a:t>
            </a:r>
          </a:p>
          <a:p>
            <a:pPr lvl="1"/>
            <a:r>
              <a:rPr lang="en-US" b="1" dirty="0"/>
              <a:t>No taxing (initially), surface movements / parking / taxing* (long term)</a:t>
            </a:r>
          </a:p>
          <a:p>
            <a:pPr lvl="1"/>
            <a:r>
              <a:rPr lang="en-US" b="1" dirty="0"/>
              <a:t>1 FATO near term, at least (2+) FATOs far-term</a:t>
            </a:r>
          </a:p>
          <a:p>
            <a:r>
              <a:rPr lang="en-US" b="1" dirty="0"/>
              <a:t>Needs more discussion</a:t>
            </a:r>
          </a:p>
          <a:p>
            <a:pPr lvl="1"/>
            <a:r>
              <a:rPr lang="en-US" b="1" dirty="0"/>
              <a:t>Icing / ground handling</a:t>
            </a:r>
          </a:p>
          <a:p>
            <a:pPr lvl="1"/>
            <a:r>
              <a:rPr lang="en-US" b="1" dirty="0"/>
              <a:t>Aircraft Equipage / Autonomy</a:t>
            </a:r>
          </a:p>
          <a:p>
            <a:pPr lvl="1"/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021421-D19B-684E-90B8-8F099C14D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12</a:t>
            </a:fld>
            <a:endParaRPr lang="en-US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B52D0FE-B723-F645-B212-CB2A98EE543E}"/>
              </a:ext>
            </a:extLst>
          </p:cNvPr>
          <p:cNvGrpSpPr/>
          <p:nvPr/>
        </p:nvGrpSpPr>
        <p:grpSpPr>
          <a:xfrm>
            <a:off x="-154075" y="4423656"/>
            <a:ext cx="12500149" cy="2138724"/>
            <a:chOff x="-140677" y="4415907"/>
            <a:chExt cx="12500149" cy="2138724"/>
          </a:xfrm>
        </p:grpSpPr>
        <p:pic>
          <p:nvPicPr>
            <p:cNvPr id="18" name="Picture 4" descr="vector city silhouette png&#10;">
              <a:extLst>
                <a:ext uri="{FF2B5EF4-FFF2-40B4-BE49-F238E27FC236}">
                  <a16:creationId xmlns:a16="http://schemas.microsoft.com/office/drawing/2014/main" id="{780DA29D-CB06-7E4D-9711-736D0C4255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0677" y="5110146"/>
              <a:ext cx="7661357" cy="14444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4" descr="vector city silhouette png&#10;">
              <a:extLst>
                <a:ext uri="{FF2B5EF4-FFF2-40B4-BE49-F238E27FC236}">
                  <a16:creationId xmlns:a16="http://schemas.microsoft.com/office/drawing/2014/main" id="{5EEB455A-7F3E-B34A-8C31-EB79C6D6ED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389"/>
            <a:stretch/>
          </p:blipFill>
          <p:spPr bwMode="auto">
            <a:xfrm flipH="1">
              <a:off x="6802733" y="5110146"/>
              <a:ext cx="5556739" cy="14444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4B8255A-DDA0-2A43-9F45-AE586F2C779C}"/>
                </a:ext>
              </a:extLst>
            </p:cNvPr>
            <p:cNvSpPr/>
            <p:nvPr/>
          </p:nvSpPr>
          <p:spPr>
            <a:xfrm>
              <a:off x="998382" y="5720628"/>
              <a:ext cx="489510" cy="223520"/>
            </a:xfrm>
            <a:prstGeom prst="rect">
              <a:avLst/>
            </a:prstGeom>
            <a:solidFill>
              <a:srgbClr val="2320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42E207E-BF67-B145-BE86-76C0DE27A5F2}"/>
                </a:ext>
              </a:extLst>
            </p:cNvPr>
            <p:cNvSpPr/>
            <p:nvPr/>
          </p:nvSpPr>
          <p:spPr>
            <a:xfrm>
              <a:off x="998383" y="5653275"/>
              <a:ext cx="489510" cy="67353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51EEFB0-B2FA-E747-8C7F-C89EFB8D6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143" b="89143" l="8036" r="95982">
                          <a14:foregroundMark x1="8036" y1="65714" x2="8036" y2="65714"/>
                          <a14:foregroundMark x1="92188" y1="34857" x2="92188" y2="34857"/>
                          <a14:foregroundMark x1="95982" y1="31429" x2="95982" y2="31429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252919" y="4415907"/>
              <a:ext cx="736600" cy="356756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56D8EBD-A67F-1A47-B189-79550059017B}"/>
                </a:ext>
              </a:extLst>
            </p:cNvPr>
            <p:cNvSpPr txBox="1"/>
            <p:nvPr/>
          </p:nvSpPr>
          <p:spPr>
            <a:xfrm>
              <a:off x="883024" y="5882430"/>
              <a:ext cx="746038" cy="276999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Vertiport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16DD311-5F3B-AA42-AC7A-4DB1D76775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019" y="717152"/>
            <a:ext cx="6036913" cy="4882938"/>
          </a:xfrm>
          <a:prstGeom prst="rect">
            <a:avLst/>
          </a:prstGeom>
        </p:spPr>
      </p:pic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DDC989CA-D372-CA69-AE4A-F05AA1C11B9D}"/>
              </a:ext>
            </a:extLst>
          </p:cNvPr>
          <p:cNvSpPr txBox="1">
            <a:spLocks/>
          </p:cNvSpPr>
          <p:nvPr/>
        </p:nvSpPr>
        <p:spPr>
          <a:xfrm>
            <a:off x="5646562" y="5201165"/>
            <a:ext cx="5132072" cy="300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400" dirty="0"/>
              <a:t>Reference: </a:t>
            </a:r>
            <a:r>
              <a:rPr lang="en-US" sz="1400" dirty="0">
                <a:hlinkClick r:id="rId6"/>
              </a:rPr>
              <a:t>FAA Vertiport Engineering Brief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001030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0B02C-3932-D64D-9AB9-A2A18AC8B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– Vertiport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2DA1B-131E-DF41-9504-BC9F5ECB2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394" y="982344"/>
            <a:ext cx="11520805" cy="972501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Vertiport design criteria guidance will be specified by each national aviation authority</a:t>
            </a:r>
          </a:p>
          <a:p>
            <a:r>
              <a:rPr lang="en-US" dirty="0"/>
              <a:t>Vertiport design should include a TLOF, FATO, Safety Area and Arrival/Departure surfaces</a:t>
            </a:r>
          </a:p>
          <a:p>
            <a:r>
              <a:rPr lang="en-US" dirty="0"/>
              <a:t>Considerations for glide path angles, climb gradients on arrival departure consistent with more dynamic aircraft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85D083-4418-774B-AEEE-C7822FADA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13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0D7261-5C91-304A-B9D9-FA9C289F4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207" y="1954846"/>
            <a:ext cx="3927943" cy="4191059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38F685-BA26-B04E-A369-76F906EA6195}"/>
              </a:ext>
            </a:extLst>
          </p:cNvPr>
          <p:cNvSpPr txBox="1">
            <a:spLocks/>
          </p:cNvSpPr>
          <p:nvPr/>
        </p:nvSpPr>
        <p:spPr>
          <a:xfrm>
            <a:off x="1664779" y="6206124"/>
            <a:ext cx="5132072" cy="3004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400" dirty="0"/>
              <a:t>Reference: </a:t>
            </a:r>
            <a:r>
              <a:rPr lang="en-US" sz="1400" dirty="0">
                <a:hlinkClick r:id="rId3"/>
              </a:rPr>
              <a:t>FAA Vertiport Engineering Brief</a:t>
            </a:r>
            <a:endParaRPr lang="en-US" sz="1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E0E8A1-6DB5-C647-A6B1-747CFD96C4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851" y="1954846"/>
            <a:ext cx="3733266" cy="419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44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1466F-3840-E343-9D42-6D12D462E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Areas of Agreement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B4A51-A5AB-7345-B828-3C4C0BF8F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394" y="982343"/>
            <a:ext cx="11520805" cy="5656980"/>
          </a:xfrm>
        </p:spPr>
        <p:txBody>
          <a:bodyPr>
            <a:normAutofit fontScale="92500"/>
          </a:bodyPr>
          <a:lstStyle/>
          <a:p>
            <a:r>
              <a:rPr lang="en-US" dirty="0"/>
              <a:t>Not all solutions employed in today's heliports and airports will be suitable for vertiports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Many of the technologies are relevant, however need to be optimized for AAM aircraft and operation if deployed at a vertiport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The scale or tempo of operations may make some technology unsuitable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Increase in operational tempo will drive the need for more technology to support throughput and complexity.</a:t>
            </a:r>
          </a:p>
          <a:p>
            <a:pPr lvl="1"/>
            <a:r>
              <a:rPr lang="en-US" sz="2000" dirty="0">
                <a:solidFill>
                  <a:schemeClr val="tx1"/>
                </a:solidFill>
              </a:rPr>
              <a:t>Different aircraft fuel sources will have design and operational impacts (e.g. scheduling recharging)</a:t>
            </a:r>
            <a:endParaRPr lang="en-US" dirty="0"/>
          </a:p>
          <a:p>
            <a:r>
              <a:rPr lang="en-US" dirty="0"/>
              <a:t>The technology solutions will need to evolve as the operations evolve (pilot vs remotely piloted vs. autonomous)</a:t>
            </a:r>
          </a:p>
          <a:p>
            <a:r>
              <a:rPr lang="en-US" dirty="0"/>
              <a:t>In order to gain trust in the technologies, multiple pilot tests, demonstrations, and trials are needed to convince stakeholders of the value to invest and deploy in existing or new infrastructure</a:t>
            </a:r>
          </a:p>
          <a:p>
            <a:r>
              <a:rPr lang="en-US" dirty="0"/>
              <a:t>Technology areas for consideration:</a:t>
            </a:r>
          </a:p>
          <a:p>
            <a:pPr lvl="1"/>
            <a:r>
              <a:rPr lang="en-US" u="sng" dirty="0"/>
              <a:t>Communication / Navigation / Surveillance /  Information </a:t>
            </a:r>
          </a:p>
          <a:p>
            <a:pPr lvl="1"/>
            <a:r>
              <a:rPr lang="en-US" u="sng" dirty="0"/>
              <a:t>Safety Systems</a:t>
            </a:r>
            <a:endParaRPr lang="en-US" dirty="0"/>
          </a:p>
          <a:p>
            <a:pPr lvl="1"/>
            <a:r>
              <a:rPr lang="en-US" u="sng" dirty="0"/>
              <a:t>Refueling / Recharging</a:t>
            </a:r>
            <a:endParaRPr lang="en-US" dirty="0"/>
          </a:p>
          <a:p>
            <a:pPr lvl="1"/>
            <a:r>
              <a:rPr lang="en-US" u="sng" dirty="0"/>
              <a:t>Security</a:t>
            </a:r>
            <a:r>
              <a:rPr lang="en-US" dirty="0"/>
              <a:t> </a:t>
            </a:r>
          </a:p>
          <a:p>
            <a:pPr lvl="1"/>
            <a:r>
              <a:rPr lang="en-US" u="sng" dirty="0"/>
              <a:t>Handling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6F1397-ACDA-0E49-86A0-9802B09B7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469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1466F-3840-E343-9D42-6D12D462E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B4A51-A5AB-7345-B828-3C4C0BF8F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394" y="982343"/>
            <a:ext cx="11520805" cy="5656980"/>
          </a:xfrm>
        </p:spPr>
        <p:txBody>
          <a:bodyPr>
            <a:normAutofit/>
          </a:bodyPr>
          <a:lstStyle/>
          <a:p>
            <a:r>
              <a:rPr lang="en-US" dirty="0"/>
              <a:t>Discussions ongoing on technology challenges</a:t>
            </a:r>
          </a:p>
          <a:p>
            <a:r>
              <a:rPr lang="en-US" dirty="0"/>
              <a:t>Discussion ongoing on identifying where technology R&amp;D is warranted</a:t>
            </a:r>
          </a:p>
          <a:p>
            <a:r>
              <a:rPr lang="en-US" dirty="0"/>
              <a:t>Cataloging ongoing research activities to address</a:t>
            </a:r>
          </a:p>
          <a:p>
            <a:endParaRPr lang="en-US" dirty="0"/>
          </a:p>
          <a:p>
            <a:r>
              <a:rPr lang="en-US" dirty="0"/>
              <a:t>Recommendations will include the assumptions, challenges, and architectures and/or technology research suggestions</a:t>
            </a:r>
          </a:p>
          <a:p>
            <a:pPr lvl="1"/>
            <a:r>
              <a:rPr lang="en-US" dirty="0"/>
              <a:t>Ongoing testing will inform functional, interface, and performance requirements </a:t>
            </a:r>
          </a:p>
          <a:p>
            <a:pPr lvl="1"/>
            <a:endParaRPr lang="en-US" dirty="0"/>
          </a:p>
          <a:p>
            <a:r>
              <a:rPr lang="en-US" dirty="0"/>
              <a:t>Further discussions are need to develop a technology roadmap (from near-term to far-term).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6F1397-ACDA-0E49-86A0-9802B09B7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898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FED9E-EF9B-4D45-94DF-D393F54DB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995" y="3179762"/>
            <a:ext cx="10755492" cy="498475"/>
          </a:xfrm>
        </p:spPr>
        <p:txBody>
          <a:bodyPr/>
          <a:lstStyle/>
          <a:p>
            <a:pPr algn="ctr"/>
            <a:r>
              <a:rPr lang="en-US" dirty="0"/>
              <a:t>Discussion / Questions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9382C-CE84-124F-9DC5-2C1162DBD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296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1466F-3840-E343-9D42-6D12D462E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Recent Research Publications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B4A51-A5AB-7345-B828-3C4C0BF8F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394" y="982344"/>
            <a:ext cx="11520805" cy="5374006"/>
          </a:xfrm>
        </p:spPr>
        <p:txBody>
          <a:bodyPr>
            <a:normAutofit/>
          </a:bodyPr>
          <a:lstStyle/>
          <a:p>
            <a:pPr marL="628650" lvl="1" indent="-171450"/>
            <a:r>
              <a:rPr lang="en-US" sz="2400" dirty="0">
                <a:solidFill>
                  <a:schemeClr val="tx1"/>
                </a:solidFill>
                <a:hlinkClick r:id="rId2"/>
              </a:rPr>
              <a:t>NASA AAM Vertiport Automation Trade Study</a:t>
            </a:r>
            <a:endParaRPr lang="en-US" sz="2400" dirty="0">
              <a:solidFill>
                <a:schemeClr val="tx1"/>
              </a:solidFill>
            </a:endParaRPr>
          </a:p>
          <a:p>
            <a:pPr marL="628650" lvl="1" indent="-171450"/>
            <a:r>
              <a:rPr lang="en-US" sz="2400" dirty="0">
                <a:solidFill>
                  <a:schemeClr val="tx1"/>
                </a:solidFill>
                <a:hlinkClick r:id="rId3"/>
              </a:rPr>
              <a:t>NASA High Density Vertiport CONOPS</a:t>
            </a:r>
            <a:endParaRPr lang="en-US" sz="2400" dirty="0">
              <a:solidFill>
                <a:schemeClr val="tx1"/>
              </a:solidFill>
            </a:endParaRPr>
          </a:p>
          <a:p>
            <a:pPr marL="628650" lvl="1" indent="-171450"/>
            <a:r>
              <a:rPr lang="en-US" sz="2400" dirty="0">
                <a:solidFill>
                  <a:schemeClr val="tx1"/>
                </a:solidFill>
                <a:hlinkClick r:id="rId4"/>
              </a:rPr>
              <a:t>NASA Vertiport Automation Software Architecture and Requirements</a:t>
            </a:r>
            <a:endParaRPr lang="en-US" sz="2400" dirty="0">
              <a:solidFill>
                <a:schemeClr val="tx1"/>
              </a:solidFill>
            </a:endParaRPr>
          </a:p>
          <a:p>
            <a:pPr marL="628650" lvl="1" indent="-171450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6F1397-ACDA-0E49-86A0-9802B09B7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282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F4244-90E4-AD47-9B0C-8B111523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76E92-ED5F-5946-888B-38A2C48BC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394" y="1025611"/>
            <a:ext cx="11520805" cy="4794421"/>
          </a:xfrm>
        </p:spPr>
        <p:txBody>
          <a:bodyPr/>
          <a:lstStyle/>
          <a:p>
            <a:r>
              <a:rPr lang="en-US" b="1" dirty="0"/>
              <a:t>Final approach and takeoff area (FATO): </a:t>
            </a:r>
            <a:r>
              <a:rPr lang="en-US" dirty="0"/>
              <a:t>The FATO is a defined, load-bearing area over which the aircraft completes the final phase of the approach, to a hover or a landing, and from which the aircraft initiates takeoff. (FAA Engineering Brief #105)</a:t>
            </a:r>
            <a:endParaRPr lang="en-US" b="1" dirty="0"/>
          </a:p>
          <a:p>
            <a:r>
              <a:rPr lang="en-US" b="1" dirty="0"/>
              <a:t>Operational tempo</a:t>
            </a:r>
            <a:r>
              <a:rPr lang="en-US" dirty="0"/>
              <a:t>: Representation of the density, frequency, and complexity of operations. Tempo evolves from a small number of low complexity operations to a high density and high rate of complex operations. (FAA Engineering Brief #105)</a:t>
            </a:r>
            <a:endParaRPr lang="en-US" b="1" dirty="0"/>
          </a:p>
          <a:p>
            <a:r>
              <a:rPr lang="en-US" b="1" dirty="0"/>
              <a:t>Touchdown and liftoff area (TLOF): </a:t>
            </a:r>
            <a:r>
              <a:rPr lang="en-US" dirty="0"/>
              <a:t>The TLOF is a load bearing, generally paved area centered in the FATO, on which the aircraft performs a touchdown or liftoff. (FAA Engineering Brief #105)</a:t>
            </a:r>
            <a:endParaRPr lang="en-US" b="1" dirty="0"/>
          </a:p>
          <a:p>
            <a:r>
              <a:rPr lang="en-US" b="1" dirty="0"/>
              <a:t>Vertiport</a:t>
            </a:r>
            <a:r>
              <a:rPr lang="en-US" dirty="0"/>
              <a:t>: An area of land or a structure, used or intended to be used, for electric, hydrogen, and hybrid VTOL landings and takeoffs and includes associated buildings and facilities. (FAA Engineering Brief #105)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021421-D19B-684E-90B8-8F099C14D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886B4-1E62-014E-A28A-FCAF78F81467}" type="slidenum">
              <a:rPr lang="en-US" smtClean="0"/>
              <a:t>18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8F517D-7ECA-5444-A8E9-DBC47CE8371A}"/>
              </a:ext>
            </a:extLst>
          </p:cNvPr>
          <p:cNvSpPr txBox="1"/>
          <p:nvPr/>
        </p:nvSpPr>
        <p:spPr>
          <a:xfrm>
            <a:off x="704335" y="6385023"/>
            <a:ext cx="30831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VTOL – Vertical Takeoff and Landing</a:t>
            </a:r>
          </a:p>
        </p:txBody>
      </p:sp>
    </p:spTree>
    <p:extLst>
      <p:ext uri="{BB962C8B-B14F-4D97-AF65-F5344CB8AC3E}">
        <p14:creationId xmlns:p14="http://schemas.microsoft.com/office/powerpoint/2010/main" val="38873509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7DA70B2-52B9-4BD4-9919-36C0EA5E49F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E3E4F6C-483C-421E-B81B-A4A8BCEB11C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11AA759-187A-4183-B220-87F1A68B2F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2219</TotalTime>
  <Words>1083</Words>
  <Application>Microsoft Office PowerPoint</Application>
  <PresentationFormat>Widescreen</PresentationFormat>
  <Paragraphs>189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Ink Free</vt:lpstr>
      <vt:lpstr>Microsoft Sans Serif</vt:lpstr>
      <vt:lpstr>Wingdings</vt:lpstr>
      <vt:lpstr>1_Office Theme</vt:lpstr>
      <vt:lpstr>IFAR UAM Infrastructure Technology</vt:lpstr>
      <vt:lpstr>Agenda</vt:lpstr>
      <vt:lpstr>NASA’s Concept for High-Density Automated Vertiport Operations</vt:lpstr>
      <vt:lpstr>NASA’s Concept for High-Density Automated Vertiport Operations</vt:lpstr>
      <vt:lpstr>NASA’s Concept for High-Density Automated Vertiport Operations</vt:lpstr>
      <vt:lpstr>CONOPS Organization</vt:lpstr>
      <vt:lpstr>NASA Vertiport Automation System (VAS) Architecture</vt:lpstr>
      <vt:lpstr>PowerPoint Presentation</vt:lpstr>
      <vt:lpstr>IFAR UAM Infrastructure Technology Status</vt:lpstr>
      <vt:lpstr>Assumptions – Vertiport Evolution</vt:lpstr>
      <vt:lpstr>Assumptions – Aircraft and Operations Assumptions</vt:lpstr>
      <vt:lpstr>Assumptions – Representative VTOL Aircraft</vt:lpstr>
      <vt:lpstr>Assumptions – Vertiport Design</vt:lpstr>
      <vt:lpstr>Areas of Agreement</vt:lpstr>
      <vt:lpstr>Recommendation Status</vt:lpstr>
      <vt:lpstr>Discussion / Questions</vt:lpstr>
      <vt:lpstr>Recent Research Publications</vt:lpstr>
      <vt:lpstr>Terminology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IFAR UAM WG 6 and 14  Infrastructure Technology and Operations</dc:title>
  <dc:creator>Johnson, Marcus A. (ARC-AFT)</dc:creator>
  <cp:lastModifiedBy>Andro-Avila, Bonnie J. (ARC-AF)[MIRACORP, INC]</cp:lastModifiedBy>
  <cp:revision>6</cp:revision>
  <dcterms:created xsi:type="dcterms:W3CDTF">2022-03-17T16:53:33Z</dcterms:created>
  <dcterms:modified xsi:type="dcterms:W3CDTF">2022-05-24T16:16:36Z</dcterms:modified>
</cp:coreProperties>
</file>