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63" r:id="rId2"/>
    <p:sldId id="266" r:id="rId3"/>
    <p:sldId id="277" r:id="rId4"/>
    <p:sldId id="267" r:id="rId5"/>
    <p:sldId id="268" r:id="rId6"/>
    <p:sldId id="269" r:id="rId7"/>
    <p:sldId id="270" r:id="rId8"/>
    <p:sldId id="274" r:id="rId9"/>
    <p:sldId id="276" r:id="rId10"/>
    <p:sldId id="271" r:id="rId11"/>
    <p:sldId id="281" r:id="rId12"/>
    <p:sldId id="282" r:id="rId13"/>
    <p:sldId id="283" r:id="rId14"/>
    <p:sldId id="284" r:id="rId15"/>
    <p:sldId id="275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030328933309224"/>
          <c:y val="5.0925925925925923E-2"/>
          <c:w val="0.76347442999687665"/>
          <c:h val="0.8208759842519685"/>
        </c:manualLayout>
      </c:layout>
      <c:scatterChart>
        <c:scatterStyle val="lineMarker"/>
        <c:varyColors val="0"/>
        <c:ser>
          <c:idx val="0"/>
          <c:order val="0"/>
          <c:tx>
            <c:v>BN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FullData!$A$3:$A$63</c:f>
              <c:numCache>
                <c:formatCode>0.00E+00</c:formatCode>
                <c:ptCount val="61"/>
                <c:pt idx="0">
                  <c:v>0.14699999999999999</c:v>
                </c:pt>
                <c:pt idx="1">
                  <c:v>0.14499999999999999</c:v>
                </c:pt>
                <c:pt idx="2">
                  <c:v>0.14699999999999999</c:v>
                </c:pt>
                <c:pt idx="3">
                  <c:v>0.14199999999999999</c:v>
                </c:pt>
                <c:pt idx="4">
                  <c:v>0.13800000000000001</c:v>
                </c:pt>
                <c:pt idx="5">
                  <c:v>0.13600000000000001</c:v>
                </c:pt>
                <c:pt idx="6">
                  <c:v>0.13600000000000001</c:v>
                </c:pt>
                <c:pt idx="7">
                  <c:v>0.13</c:v>
                </c:pt>
                <c:pt idx="8">
                  <c:v>0.108</c:v>
                </c:pt>
                <c:pt idx="9">
                  <c:v>9.2600000000000002E-2</c:v>
                </c:pt>
                <c:pt idx="10">
                  <c:v>0.107</c:v>
                </c:pt>
                <c:pt idx="11">
                  <c:v>0.13200000000000001</c:v>
                </c:pt>
                <c:pt idx="12">
                  <c:v>0.13600000000000001</c:v>
                </c:pt>
                <c:pt idx="13">
                  <c:v>0.106</c:v>
                </c:pt>
                <c:pt idx="14">
                  <c:v>4.1399999999999996E-3</c:v>
                </c:pt>
                <c:pt idx="15">
                  <c:v>-0.27</c:v>
                </c:pt>
                <c:pt idx="16">
                  <c:v>4.21</c:v>
                </c:pt>
                <c:pt idx="17">
                  <c:v>69.8</c:v>
                </c:pt>
                <c:pt idx="18">
                  <c:v>76.400000000000006</c:v>
                </c:pt>
                <c:pt idx="19">
                  <c:v>85.1</c:v>
                </c:pt>
                <c:pt idx="20">
                  <c:v>91.1</c:v>
                </c:pt>
                <c:pt idx="21">
                  <c:v>95.8</c:v>
                </c:pt>
                <c:pt idx="22">
                  <c:v>99.3</c:v>
                </c:pt>
                <c:pt idx="23">
                  <c:v>101</c:v>
                </c:pt>
                <c:pt idx="24">
                  <c:v>102</c:v>
                </c:pt>
                <c:pt idx="25">
                  <c:v>103</c:v>
                </c:pt>
                <c:pt idx="26">
                  <c:v>106</c:v>
                </c:pt>
                <c:pt idx="27">
                  <c:v>108</c:v>
                </c:pt>
                <c:pt idx="28">
                  <c:v>111</c:v>
                </c:pt>
                <c:pt idx="29">
                  <c:v>113</c:v>
                </c:pt>
                <c:pt idx="30">
                  <c:v>115</c:v>
                </c:pt>
                <c:pt idx="31">
                  <c:v>118</c:v>
                </c:pt>
                <c:pt idx="32">
                  <c:v>120</c:v>
                </c:pt>
                <c:pt idx="33">
                  <c:v>123</c:v>
                </c:pt>
                <c:pt idx="34">
                  <c:v>126</c:v>
                </c:pt>
                <c:pt idx="35">
                  <c:v>129</c:v>
                </c:pt>
                <c:pt idx="36">
                  <c:v>133</c:v>
                </c:pt>
                <c:pt idx="37">
                  <c:v>136</c:v>
                </c:pt>
                <c:pt idx="38">
                  <c:v>140</c:v>
                </c:pt>
                <c:pt idx="39">
                  <c:v>143</c:v>
                </c:pt>
                <c:pt idx="40">
                  <c:v>147</c:v>
                </c:pt>
                <c:pt idx="41">
                  <c:v>152</c:v>
                </c:pt>
                <c:pt idx="42">
                  <c:v>156</c:v>
                </c:pt>
                <c:pt idx="43">
                  <c:v>160</c:v>
                </c:pt>
                <c:pt idx="44">
                  <c:v>165</c:v>
                </c:pt>
                <c:pt idx="45">
                  <c:v>170</c:v>
                </c:pt>
                <c:pt idx="46">
                  <c:v>176</c:v>
                </c:pt>
                <c:pt idx="47">
                  <c:v>182</c:v>
                </c:pt>
                <c:pt idx="48">
                  <c:v>187</c:v>
                </c:pt>
                <c:pt idx="49">
                  <c:v>193</c:v>
                </c:pt>
                <c:pt idx="50">
                  <c:v>196</c:v>
                </c:pt>
                <c:pt idx="51">
                  <c:v>202</c:v>
                </c:pt>
                <c:pt idx="52">
                  <c:v>209</c:v>
                </c:pt>
                <c:pt idx="53">
                  <c:v>215</c:v>
                </c:pt>
                <c:pt idx="54">
                  <c:v>222</c:v>
                </c:pt>
                <c:pt idx="55">
                  <c:v>230</c:v>
                </c:pt>
                <c:pt idx="56">
                  <c:v>237</c:v>
                </c:pt>
                <c:pt idx="57">
                  <c:v>245</c:v>
                </c:pt>
                <c:pt idx="58">
                  <c:v>253</c:v>
                </c:pt>
                <c:pt idx="59">
                  <c:v>262</c:v>
                </c:pt>
                <c:pt idx="60">
                  <c:v>271</c:v>
                </c:pt>
              </c:numCache>
            </c:numRef>
          </c:xVal>
          <c:yVal>
            <c:numRef>
              <c:f>FullData!$B$3:$B$63</c:f>
              <c:numCache>
                <c:formatCode>0.00E+00</c:formatCode>
                <c:ptCount val="61"/>
                <c:pt idx="0">
                  <c:v>-4.0699999999999998E-3</c:v>
                </c:pt>
                <c:pt idx="1">
                  <c:v>9.0100000000000006E-3</c:v>
                </c:pt>
                <c:pt idx="2">
                  <c:v>2.0799999999999999E-2</c:v>
                </c:pt>
                <c:pt idx="3">
                  <c:v>3.4200000000000001E-2</c:v>
                </c:pt>
                <c:pt idx="4">
                  <c:v>3.9199999999999999E-2</c:v>
                </c:pt>
                <c:pt idx="5">
                  <c:v>4.3499999999999997E-2</c:v>
                </c:pt>
                <c:pt idx="6">
                  <c:v>4.9500000000000002E-2</c:v>
                </c:pt>
                <c:pt idx="7">
                  <c:v>6.1699999999999998E-2</c:v>
                </c:pt>
                <c:pt idx="8">
                  <c:v>6.6900000000000001E-2</c:v>
                </c:pt>
                <c:pt idx="9">
                  <c:v>4.3299999999999998E-2</c:v>
                </c:pt>
                <c:pt idx="10">
                  <c:v>2.58E-2</c:v>
                </c:pt>
                <c:pt idx="11">
                  <c:v>3.3399999999999999E-2</c:v>
                </c:pt>
                <c:pt idx="12">
                  <c:v>7.2999999999999995E-2</c:v>
                </c:pt>
                <c:pt idx="13">
                  <c:v>0.125</c:v>
                </c:pt>
                <c:pt idx="14">
                  <c:v>0.188</c:v>
                </c:pt>
                <c:pt idx="15">
                  <c:v>0.17399999999999999</c:v>
                </c:pt>
                <c:pt idx="16">
                  <c:v>-53</c:v>
                </c:pt>
                <c:pt idx="17">
                  <c:v>-18.3</c:v>
                </c:pt>
                <c:pt idx="18">
                  <c:v>-25.6</c:v>
                </c:pt>
                <c:pt idx="19">
                  <c:v>-31.7</c:v>
                </c:pt>
                <c:pt idx="20">
                  <c:v>-39.5</c:v>
                </c:pt>
                <c:pt idx="21">
                  <c:v>-47.7</c:v>
                </c:pt>
                <c:pt idx="22">
                  <c:v>-55</c:v>
                </c:pt>
                <c:pt idx="23">
                  <c:v>-61.8</c:v>
                </c:pt>
                <c:pt idx="24">
                  <c:v>-68.5</c:v>
                </c:pt>
                <c:pt idx="25">
                  <c:v>-75.8</c:v>
                </c:pt>
                <c:pt idx="26">
                  <c:v>-82.1</c:v>
                </c:pt>
                <c:pt idx="27">
                  <c:v>-88.2</c:v>
                </c:pt>
                <c:pt idx="28">
                  <c:v>-94.4</c:v>
                </c:pt>
                <c:pt idx="29">
                  <c:v>-101</c:v>
                </c:pt>
                <c:pt idx="30">
                  <c:v>-107</c:v>
                </c:pt>
                <c:pt idx="31">
                  <c:v>-114</c:v>
                </c:pt>
                <c:pt idx="32">
                  <c:v>-121</c:v>
                </c:pt>
                <c:pt idx="33">
                  <c:v>-129</c:v>
                </c:pt>
                <c:pt idx="34">
                  <c:v>-137</c:v>
                </c:pt>
                <c:pt idx="35">
                  <c:v>-145</c:v>
                </c:pt>
                <c:pt idx="36">
                  <c:v>-154</c:v>
                </c:pt>
                <c:pt idx="37">
                  <c:v>-164</c:v>
                </c:pt>
                <c:pt idx="38">
                  <c:v>-174</c:v>
                </c:pt>
                <c:pt idx="39">
                  <c:v>-185</c:v>
                </c:pt>
                <c:pt idx="40">
                  <c:v>-197</c:v>
                </c:pt>
                <c:pt idx="41">
                  <c:v>-209</c:v>
                </c:pt>
                <c:pt idx="42">
                  <c:v>-222</c:v>
                </c:pt>
                <c:pt idx="43">
                  <c:v>-235</c:v>
                </c:pt>
                <c:pt idx="44">
                  <c:v>-249</c:v>
                </c:pt>
                <c:pt idx="45">
                  <c:v>-265</c:v>
                </c:pt>
                <c:pt idx="46">
                  <c:v>-281</c:v>
                </c:pt>
                <c:pt idx="47">
                  <c:v>-298</c:v>
                </c:pt>
                <c:pt idx="48">
                  <c:v>-316</c:v>
                </c:pt>
                <c:pt idx="49">
                  <c:v>-336</c:v>
                </c:pt>
                <c:pt idx="50">
                  <c:v>-354</c:v>
                </c:pt>
                <c:pt idx="51">
                  <c:v>-377</c:v>
                </c:pt>
                <c:pt idx="52">
                  <c:v>-401</c:v>
                </c:pt>
                <c:pt idx="53">
                  <c:v>-426</c:v>
                </c:pt>
                <c:pt idx="54">
                  <c:v>-453</c:v>
                </c:pt>
                <c:pt idx="55">
                  <c:v>-482</c:v>
                </c:pt>
                <c:pt idx="56">
                  <c:v>-513</c:v>
                </c:pt>
                <c:pt idx="57">
                  <c:v>-546</c:v>
                </c:pt>
                <c:pt idx="58">
                  <c:v>-582</c:v>
                </c:pt>
                <c:pt idx="59">
                  <c:v>-620</c:v>
                </c:pt>
                <c:pt idx="60">
                  <c:v>-662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75-4789-B464-A5BACB9FA4FF}"/>
            </c:ext>
          </c:extLst>
        </c:ser>
        <c:ser>
          <c:idx val="1"/>
          <c:order val="1"/>
          <c:tx>
            <c:strRef>
              <c:f>FullData!$C$1</c:f>
              <c:strCache>
                <c:ptCount val="1"/>
                <c:pt idx="0">
                  <c:v>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FullData!$E$3:$E$63</c:f>
              <c:numCache>
                <c:formatCode>0.00E+00</c:formatCode>
                <c:ptCount val="61"/>
                <c:pt idx="0">
                  <c:v>9.7973333333333343E-2</c:v>
                </c:pt>
                <c:pt idx="1">
                  <c:v>9.3986666666666663E-2</c:v>
                </c:pt>
                <c:pt idx="2">
                  <c:v>8.9940000000000006E-2</c:v>
                </c:pt>
                <c:pt idx="3">
                  <c:v>6.5143999999999994E-2</c:v>
                </c:pt>
                <c:pt idx="4">
                  <c:v>6.288666666666666E-2</c:v>
                </c:pt>
                <c:pt idx="5">
                  <c:v>2.9688000000000003E-2</c:v>
                </c:pt>
                <c:pt idx="6">
                  <c:v>4.6301999999999994</c:v>
                </c:pt>
                <c:pt idx="7">
                  <c:v>6.0714000000000006</c:v>
                </c:pt>
                <c:pt idx="8">
                  <c:v>15.087333333333333</c:v>
                </c:pt>
                <c:pt idx="9">
                  <c:v>15.740666666666668</c:v>
                </c:pt>
                <c:pt idx="10">
                  <c:v>17.308</c:v>
                </c:pt>
                <c:pt idx="11">
                  <c:v>19.244</c:v>
                </c:pt>
                <c:pt idx="12">
                  <c:v>21.604666666666663</c:v>
                </c:pt>
                <c:pt idx="13">
                  <c:v>24.389333333333337</c:v>
                </c:pt>
                <c:pt idx="14">
                  <c:v>27.699333333333332</c:v>
                </c:pt>
                <c:pt idx="15">
                  <c:v>31.707333333333334</c:v>
                </c:pt>
                <c:pt idx="16">
                  <c:v>36.493333333333332</c:v>
                </c:pt>
                <c:pt idx="17">
                  <c:v>41.957333333333331</c:v>
                </c:pt>
                <c:pt idx="18">
                  <c:v>48.079333333333331</c:v>
                </c:pt>
                <c:pt idx="19">
                  <c:v>54.889333333333333</c:v>
                </c:pt>
                <c:pt idx="20">
                  <c:v>62.312000000000005</c:v>
                </c:pt>
                <c:pt idx="21">
                  <c:v>70.626666666666665</c:v>
                </c:pt>
                <c:pt idx="22">
                  <c:v>79.073333333333338</c:v>
                </c:pt>
                <c:pt idx="23">
                  <c:v>89.666666666666671</c:v>
                </c:pt>
                <c:pt idx="24">
                  <c:v>101.96</c:v>
                </c:pt>
                <c:pt idx="25">
                  <c:v>116.60000000000001</c:v>
                </c:pt>
                <c:pt idx="26">
                  <c:v>134.34</c:v>
                </c:pt>
                <c:pt idx="27">
                  <c:v>156.06</c:v>
                </c:pt>
                <c:pt idx="28">
                  <c:v>183.01333333333332</c:v>
                </c:pt>
                <c:pt idx="29">
                  <c:v>216.48666666666668</c:v>
                </c:pt>
                <c:pt idx="30">
                  <c:v>258.02</c:v>
                </c:pt>
                <c:pt idx="31">
                  <c:v>310.21999999999997</c:v>
                </c:pt>
                <c:pt idx="32">
                  <c:v>373.66</c:v>
                </c:pt>
                <c:pt idx="33">
                  <c:v>452.28666666666663</c:v>
                </c:pt>
                <c:pt idx="34">
                  <c:v>546.82000000000005</c:v>
                </c:pt>
                <c:pt idx="35">
                  <c:v>655.68666666666661</c:v>
                </c:pt>
                <c:pt idx="36">
                  <c:v>785.33333333333337</c:v>
                </c:pt>
                <c:pt idx="37">
                  <c:v>928.06666666666661</c:v>
                </c:pt>
                <c:pt idx="38">
                  <c:v>1086.6666666666667</c:v>
                </c:pt>
                <c:pt idx="39">
                  <c:v>1260.8666666666666</c:v>
                </c:pt>
                <c:pt idx="40">
                  <c:v>1444.2666666666667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</c:numCache>
            </c:numRef>
          </c:xVal>
          <c:yVal>
            <c:numRef>
              <c:f>FullData!$F$3:$F$63</c:f>
              <c:numCache>
                <c:formatCode>0.00E+00</c:formatCode>
                <c:ptCount val="61"/>
                <c:pt idx="0">
                  <c:v>-2.683933333333333E-3</c:v>
                </c:pt>
                <c:pt idx="1">
                  <c:v>2.2917333333333331E-2</c:v>
                </c:pt>
                <c:pt idx="2">
                  <c:v>3.2242666666666663E-2</c:v>
                </c:pt>
                <c:pt idx="3">
                  <c:v>3.9039999999999998E-2</c:v>
                </c:pt>
                <c:pt idx="4">
                  <c:v>3.2295999999999998E-2</c:v>
                </c:pt>
                <c:pt idx="5">
                  <c:v>6.9699999999999998E-2</c:v>
                </c:pt>
                <c:pt idx="6">
                  <c:v>-4.2688666666666668</c:v>
                </c:pt>
                <c:pt idx="7">
                  <c:v>-7.4653333333333336</c:v>
                </c:pt>
                <c:pt idx="8">
                  <c:v>-6.87</c:v>
                </c:pt>
                <c:pt idx="9">
                  <c:v>-11.56</c:v>
                </c:pt>
                <c:pt idx="10">
                  <c:v>-15.913333333333334</c:v>
                </c:pt>
                <c:pt idx="11">
                  <c:v>-20.254000000000001</c:v>
                </c:pt>
                <c:pt idx="12">
                  <c:v>-24.995999999999999</c:v>
                </c:pt>
                <c:pt idx="13">
                  <c:v>-30.341999999999999</c:v>
                </c:pt>
                <c:pt idx="14">
                  <c:v>-36.306000000000004</c:v>
                </c:pt>
                <c:pt idx="15">
                  <c:v>-42.869333333333337</c:v>
                </c:pt>
                <c:pt idx="16">
                  <c:v>-50.005333333333333</c:v>
                </c:pt>
                <c:pt idx="17">
                  <c:v>-57.997999999999998</c:v>
                </c:pt>
                <c:pt idx="18">
                  <c:v>-67.06</c:v>
                </c:pt>
                <c:pt idx="19">
                  <c:v>-77.459999999999994</c:v>
                </c:pt>
                <c:pt idx="20">
                  <c:v>-89.61333333333333</c:v>
                </c:pt>
                <c:pt idx="21">
                  <c:v>-103.83333333333333</c:v>
                </c:pt>
                <c:pt idx="22">
                  <c:v>-120.3</c:v>
                </c:pt>
                <c:pt idx="23">
                  <c:v>-140.26</c:v>
                </c:pt>
                <c:pt idx="24">
                  <c:v>-164.28666666666666</c:v>
                </c:pt>
                <c:pt idx="25">
                  <c:v>-192.91333333333333</c:v>
                </c:pt>
                <c:pt idx="26">
                  <c:v>-226.97333333333333</c:v>
                </c:pt>
                <c:pt idx="27">
                  <c:v>-267.32666666666665</c:v>
                </c:pt>
                <c:pt idx="28">
                  <c:v>-314.70666666666665</c:v>
                </c:pt>
                <c:pt idx="29">
                  <c:v>-369.55333333333334</c:v>
                </c:pt>
                <c:pt idx="30">
                  <c:v>-433.09333333333331</c:v>
                </c:pt>
                <c:pt idx="31">
                  <c:v>-504.66666666666669</c:v>
                </c:pt>
                <c:pt idx="32">
                  <c:v>-584.1</c:v>
                </c:pt>
                <c:pt idx="33">
                  <c:v>-669.4</c:v>
                </c:pt>
                <c:pt idx="34">
                  <c:v>-763.93333333333339</c:v>
                </c:pt>
                <c:pt idx="35">
                  <c:v>-861.19999999999993</c:v>
                </c:pt>
                <c:pt idx="36">
                  <c:v>-958.86666666666667</c:v>
                </c:pt>
                <c:pt idx="37">
                  <c:v>-1056.8666666666666</c:v>
                </c:pt>
                <c:pt idx="38">
                  <c:v>-1155.0666666666666</c:v>
                </c:pt>
                <c:pt idx="39">
                  <c:v>-1255.3333333333333</c:v>
                </c:pt>
                <c:pt idx="40">
                  <c:v>-1350.4666666666667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75-4789-B464-A5BACB9FA4FF}"/>
            </c:ext>
          </c:extLst>
        </c:ser>
        <c:ser>
          <c:idx val="2"/>
          <c:order val="2"/>
          <c:tx>
            <c:strRef>
              <c:f>FullData!$G$1</c:f>
              <c:strCache>
                <c:ptCount val="1"/>
                <c:pt idx="0">
                  <c:v>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FullData!$I$3:$I$63</c:f>
              <c:numCache>
                <c:formatCode>0.00E+00</c:formatCode>
                <c:ptCount val="61"/>
                <c:pt idx="0">
                  <c:v>4.9046666666666662E-2</c:v>
                </c:pt>
                <c:pt idx="1">
                  <c:v>4.8350000000000004E-2</c:v>
                </c:pt>
                <c:pt idx="2">
                  <c:v>4.9013333333333332E-2</c:v>
                </c:pt>
                <c:pt idx="3">
                  <c:v>4.7173333333333338E-2</c:v>
                </c:pt>
                <c:pt idx="4">
                  <c:v>4.5906666666666672E-2</c:v>
                </c:pt>
                <c:pt idx="5">
                  <c:v>4.5159999999999999E-2</c:v>
                </c:pt>
                <c:pt idx="6">
                  <c:v>4.5296666666666673E-2</c:v>
                </c:pt>
                <c:pt idx="7">
                  <c:v>4.448333333333334E-2</c:v>
                </c:pt>
                <c:pt idx="8">
                  <c:v>3.8906666666666666E-2</c:v>
                </c:pt>
                <c:pt idx="9">
                  <c:v>3.377666666666667E-2</c:v>
                </c:pt>
                <c:pt idx="10">
                  <c:v>3.545333333333333E-2</c:v>
                </c:pt>
                <c:pt idx="11">
                  <c:v>4.0246666666666667E-2</c:v>
                </c:pt>
                <c:pt idx="12">
                  <c:v>4.1326666666666671E-2</c:v>
                </c:pt>
                <c:pt idx="13">
                  <c:v>3.2570666666666664E-2</c:v>
                </c:pt>
                <c:pt idx="14">
                  <c:v>-2.3266333333333334E-3</c:v>
                </c:pt>
                <c:pt idx="15">
                  <c:v>-0.10678</c:v>
                </c:pt>
                <c:pt idx="16">
                  <c:v>4.5629999999999997</c:v>
                </c:pt>
                <c:pt idx="17">
                  <c:v>17.679666666666666</c:v>
                </c:pt>
                <c:pt idx="18">
                  <c:v>19.201666666666664</c:v>
                </c:pt>
                <c:pt idx="19">
                  <c:v>20.847666666666665</c:v>
                </c:pt>
                <c:pt idx="20">
                  <c:v>22.212999999999997</c:v>
                </c:pt>
                <c:pt idx="21">
                  <c:v>23.481999999999999</c:v>
                </c:pt>
                <c:pt idx="22">
                  <c:v>24.616</c:v>
                </c:pt>
                <c:pt idx="23">
                  <c:v>25.678333333333331</c:v>
                </c:pt>
                <c:pt idx="24">
                  <c:v>26.533333333333331</c:v>
                </c:pt>
                <c:pt idx="25">
                  <c:v>27.147000000000002</c:v>
                </c:pt>
                <c:pt idx="26">
                  <c:v>28.039000000000001</c:v>
                </c:pt>
                <c:pt idx="27">
                  <c:v>28.974</c:v>
                </c:pt>
                <c:pt idx="28">
                  <c:v>29.955666666666669</c:v>
                </c:pt>
                <c:pt idx="29">
                  <c:v>30.991333333333333</c:v>
                </c:pt>
                <c:pt idx="30">
                  <c:v>32.071333333333335</c:v>
                </c:pt>
                <c:pt idx="31">
                  <c:v>33.246000000000002</c:v>
                </c:pt>
                <c:pt idx="32">
                  <c:v>34.543333333333329</c:v>
                </c:pt>
                <c:pt idx="33">
                  <c:v>35.93333333333333</c:v>
                </c:pt>
                <c:pt idx="34">
                  <c:v>37.396666666666668</c:v>
                </c:pt>
                <c:pt idx="35">
                  <c:v>38.966666666666669</c:v>
                </c:pt>
                <c:pt idx="36">
                  <c:v>40.576666666666668</c:v>
                </c:pt>
                <c:pt idx="37">
                  <c:v>42.31666666666667</c:v>
                </c:pt>
                <c:pt idx="38">
                  <c:v>44.133333333333333</c:v>
                </c:pt>
                <c:pt idx="39">
                  <c:v>46.113333333333337</c:v>
                </c:pt>
                <c:pt idx="40">
                  <c:v>48.21</c:v>
                </c:pt>
                <c:pt idx="41">
                  <c:v>50.373333333333335</c:v>
                </c:pt>
                <c:pt idx="42">
                  <c:v>52.816666666666663</c:v>
                </c:pt>
                <c:pt idx="43">
                  <c:v>55.333333333333336</c:v>
                </c:pt>
                <c:pt idx="44">
                  <c:v>58.03</c:v>
                </c:pt>
                <c:pt idx="45">
                  <c:v>60.919999999999995</c:v>
                </c:pt>
                <c:pt idx="46">
                  <c:v>63.926666666666669</c:v>
                </c:pt>
                <c:pt idx="47">
                  <c:v>67.11333333333333</c:v>
                </c:pt>
                <c:pt idx="48">
                  <c:v>70.5</c:v>
                </c:pt>
                <c:pt idx="49">
                  <c:v>73.986666666666665</c:v>
                </c:pt>
                <c:pt idx="50">
                  <c:v>77.656666666666666</c:v>
                </c:pt>
                <c:pt idx="51">
                  <c:v>81.423333333333332</c:v>
                </c:pt>
                <c:pt idx="52">
                  <c:v>83.99666666666667</c:v>
                </c:pt>
                <c:pt idx="53">
                  <c:v>88.036666666666676</c:v>
                </c:pt>
                <c:pt idx="54">
                  <c:v>92.243333333333339</c:v>
                </c:pt>
                <c:pt idx="55">
                  <c:v>96.633333333333326</c:v>
                </c:pt>
                <c:pt idx="56">
                  <c:v>101.14666666666666</c:v>
                </c:pt>
                <c:pt idx="57">
                  <c:v>105.85000000000001</c:v>
                </c:pt>
                <c:pt idx="58">
                  <c:v>110.73</c:v>
                </c:pt>
                <c:pt idx="59">
                  <c:v>115.77999999999999</c:v>
                </c:pt>
                <c:pt idx="60">
                  <c:v>120.97333333333334</c:v>
                </c:pt>
              </c:numCache>
            </c:numRef>
          </c:xVal>
          <c:yVal>
            <c:numRef>
              <c:f>FullData!$J$3:$J$63</c:f>
              <c:numCache>
                <c:formatCode>0.00E+00</c:formatCode>
                <c:ptCount val="61"/>
                <c:pt idx="0">
                  <c:v>-1.1623666666666667E-3</c:v>
                </c:pt>
                <c:pt idx="1">
                  <c:v>3.2134333333333331E-3</c:v>
                </c:pt>
                <c:pt idx="2">
                  <c:v>7.1623333333333331E-3</c:v>
                </c:pt>
                <c:pt idx="3">
                  <c:v>1.1592E-2</c:v>
                </c:pt>
                <c:pt idx="4">
                  <c:v>1.3150333333333333E-2</c:v>
                </c:pt>
                <c:pt idx="5">
                  <c:v>1.4344666666666667E-2</c:v>
                </c:pt>
                <c:pt idx="6">
                  <c:v>1.5894333333333333E-2</c:v>
                </c:pt>
                <c:pt idx="7">
                  <c:v>1.9498333333333333E-2</c:v>
                </c:pt>
                <c:pt idx="8">
                  <c:v>2.2533999999999998E-2</c:v>
                </c:pt>
                <c:pt idx="9">
                  <c:v>1.7978999999999998E-2</c:v>
                </c:pt>
                <c:pt idx="10">
                  <c:v>1.4159999999999999E-2</c:v>
                </c:pt>
                <c:pt idx="11">
                  <c:v>1.5760666666666666E-2</c:v>
                </c:pt>
                <c:pt idx="12">
                  <c:v>2.6745000000000001E-2</c:v>
                </c:pt>
                <c:pt idx="13">
                  <c:v>4.4553333333333334E-2</c:v>
                </c:pt>
                <c:pt idx="14">
                  <c:v>7.1829999999999991E-2</c:v>
                </c:pt>
                <c:pt idx="15">
                  <c:v>7.7056666666666662E-2</c:v>
                </c:pt>
                <c:pt idx="16">
                  <c:v>-14.188666666666668</c:v>
                </c:pt>
                <c:pt idx="17">
                  <c:v>-4.7926666666666664</c:v>
                </c:pt>
                <c:pt idx="18">
                  <c:v>-6.3246666666666664</c:v>
                </c:pt>
                <c:pt idx="19">
                  <c:v>-8.2543333333333333</c:v>
                </c:pt>
                <c:pt idx="20">
                  <c:v>-10.943333333333333</c:v>
                </c:pt>
                <c:pt idx="21">
                  <c:v>-13.810333333333332</c:v>
                </c:pt>
                <c:pt idx="22">
                  <c:v>-16.595666666666666</c:v>
                </c:pt>
                <c:pt idx="23">
                  <c:v>-19.128666666666668</c:v>
                </c:pt>
                <c:pt idx="24">
                  <c:v>-21.264333333333333</c:v>
                </c:pt>
                <c:pt idx="25">
                  <c:v>-23.400666666666666</c:v>
                </c:pt>
                <c:pt idx="26">
                  <c:v>-25.492333333333335</c:v>
                </c:pt>
                <c:pt idx="27">
                  <c:v>-27.540333333333333</c:v>
                </c:pt>
                <c:pt idx="28">
                  <c:v>-29.619</c:v>
                </c:pt>
                <c:pt idx="29">
                  <c:v>-31.691333333333333</c:v>
                </c:pt>
                <c:pt idx="30">
                  <c:v>-33.786666666666669</c:v>
                </c:pt>
                <c:pt idx="31">
                  <c:v>-35.910000000000004</c:v>
                </c:pt>
                <c:pt idx="32">
                  <c:v>-38.089999999999996</c:v>
                </c:pt>
                <c:pt idx="33">
                  <c:v>-40.333333333333336</c:v>
                </c:pt>
                <c:pt idx="34">
                  <c:v>-42.699999999999996</c:v>
                </c:pt>
                <c:pt idx="35">
                  <c:v>-45.193333333333335</c:v>
                </c:pt>
                <c:pt idx="36">
                  <c:v>-47.756666666666668</c:v>
                </c:pt>
                <c:pt idx="37">
                  <c:v>-50.5</c:v>
                </c:pt>
                <c:pt idx="38">
                  <c:v>-53.32</c:v>
                </c:pt>
                <c:pt idx="39">
                  <c:v>-56.283333333333331</c:v>
                </c:pt>
                <c:pt idx="40">
                  <c:v>-59.306666666666665</c:v>
                </c:pt>
                <c:pt idx="41">
                  <c:v>-62.45333333333334</c:v>
                </c:pt>
                <c:pt idx="42">
                  <c:v>-65.58</c:v>
                </c:pt>
                <c:pt idx="43">
                  <c:v>-68.893333333333331</c:v>
                </c:pt>
                <c:pt idx="44">
                  <c:v>-72.233333333333334</c:v>
                </c:pt>
                <c:pt idx="45">
                  <c:v>-75.7</c:v>
                </c:pt>
                <c:pt idx="46">
                  <c:v>-79.27</c:v>
                </c:pt>
                <c:pt idx="47">
                  <c:v>-82.916666666666671</c:v>
                </c:pt>
                <c:pt idx="48">
                  <c:v>-86.643333333333331</c:v>
                </c:pt>
                <c:pt idx="49">
                  <c:v>-90.54</c:v>
                </c:pt>
                <c:pt idx="50">
                  <c:v>-94.536666666666676</c:v>
                </c:pt>
                <c:pt idx="51">
                  <c:v>-98.63</c:v>
                </c:pt>
                <c:pt idx="52">
                  <c:v>-102.44</c:v>
                </c:pt>
                <c:pt idx="53">
                  <c:v>-106.81666666666666</c:v>
                </c:pt>
                <c:pt idx="54">
                  <c:v>-111.33333333333333</c:v>
                </c:pt>
                <c:pt idx="55">
                  <c:v>-116.02333333333333</c:v>
                </c:pt>
                <c:pt idx="56">
                  <c:v>-120.85666666666667</c:v>
                </c:pt>
                <c:pt idx="57">
                  <c:v>-125.84666666666668</c:v>
                </c:pt>
                <c:pt idx="58">
                  <c:v>-131.00333333333333</c:v>
                </c:pt>
                <c:pt idx="59">
                  <c:v>-136.42333333333332</c:v>
                </c:pt>
                <c:pt idx="60">
                  <c:v>-142.06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75-4789-B464-A5BACB9FA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833503"/>
        <c:axId val="65853055"/>
      </c:scatterChart>
      <c:valAx>
        <c:axId val="65833503"/>
        <c:scaling>
          <c:orientation val="minMax"/>
          <c:max val="4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</a:t>
                </a:r>
                <a:r>
                  <a:rPr lang="en-US" baseline="30000"/>
                  <a:t>real</a:t>
                </a:r>
                <a:r>
                  <a:rPr lang="en-US" baseline="0"/>
                  <a:t> (Ohm)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2093635170603677"/>
              <c:y val="0.925925925925925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53055"/>
        <c:crosses val="autoZero"/>
        <c:crossBetween val="midCat"/>
        <c:minorUnit val="50"/>
      </c:valAx>
      <c:valAx>
        <c:axId val="65853055"/>
        <c:scaling>
          <c:orientation val="maxMin"/>
          <c:max val="0"/>
          <c:min val="-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Z</a:t>
                </a:r>
                <a:r>
                  <a:rPr lang="en-US" baseline="30000"/>
                  <a:t>imag </a:t>
                </a:r>
                <a:r>
                  <a:rPr lang="en-US" baseline="0"/>
                  <a:t>(Ohm)</a:t>
                </a:r>
                <a:endParaRPr lang="en-US" baseline="30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3503"/>
        <c:crosses val="autoZero"/>
        <c:crossBetween val="midCat"/>
        <c:majorUnit val="100"/>
        <c:min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828886217125211"/>
          <c:y val="0.12098291129132437"/>
          <c:w val="9.8865485564304467E-2"/>
          <c:h val="0.23437664041994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36762D-2CD4-4715-BA89-8A11FAC39DA1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38EBC6-A343-4720-8DE1-68BF2AC93D86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93700"/>
            <a:ext cx="1943100" cy="577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93700"/>
            <a:ext cx="5676900" cy="577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330277F-FB1D-4AE2-8157-0CB9C1296E3B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3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62331-9CF7-4746-A2E0-912EC8920DAF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6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2B4058-0856-4F12-ABF2-15D466E54D80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28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A567CB-E6B8-432C-978C-7CFC4154E151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5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07FF43-54C4-4046-9597-709CC2EEF43B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2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DABE3E-6443-4BA2-ABE9-2AD4FC834960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0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F66F93-CF58-49B5-9AA0-7F044DF8A9C4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7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538AAE0-6F44-40C0-BC49-917BCD49025E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5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1EC67E-D4FD-4E3D-848C-365D37F6E9B0}" type="slidenum">
              <a:rPr lang="en-US">
                <a:solidFill>
                  <a:srgbClr val="003296"/>
                </a:solidFill>
              </a:rPr>
              <a:pPr/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3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1450" y="6523038"/>
            <a:ext cx="48958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3D86AB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6338" y="6596063"/>
            <a:ext cx="3190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D27F31-5134-4752-A99B-E66F83DC9599}" type="slidenum">
              <a:rPr lang="en-US">
                <a:solidFill>
                  <a:srgbClr val="003296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13550" y="6597650"/>
            <a:ext cx="762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6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3296"/>
              </a:solidFill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265113" y="6537325"/>
            <a:ext cx="8555037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3296"/>
              </a:solidFill>
              <a:latin typeface="Times" pitchFamily="18" charset="0"/>
            </a:endParaRP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84150" y="84138"/>
            <a:ext cx="28257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3296"/>
                </a:solidFill>
                <a:latin typeface="Helvetica" pitchFamily="34" charset="0"/>
              </a:rPr>
              <a:t>National Aeronautics and Space Administration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164263" y="6535738"/>
            <a:ext cx="27511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A075A"/>
                </a:solidFill>
              </a:rPr>
              <a:t>www.nasa.gov</a:t>
            </a:r>
            <a:endParaRPr lang="en-US" sz="1100" dirty="0">
              <a:solidFill>
                <a:srgbClr val="003296"/>
              </a:solidFill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952500" y="393700"/>
            <a:ext cx="7239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8264525" y="60325"/>
            <a:ext cx="727075" cy="720725"/>
            <a:chOff x="4128" y="1248"/>
            <a:chExt cx="646" cy="639"/>
          </a:xfrm>
        </p:grpSpPr>
        <p:sp>
          <p:nvSpPr>
            <p:cNvPr id="3095" name="Oval 23"/>
            <p:cNvSpPr>
              <a:spLocks noChangeArrowheads="1"/>
            </p:cNvSpPr>
            <p:nvPr userDrawn="1"/>
          </p:nvSpPr>
          <p:spPr bwMode="auto">
            <a:xfrm>
              <a:off x="4184" y="1342"/>
              <a:ext cx="484" cy="484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3296"/>
                </a:solidFill>
                <a:latin typeface="Times" pitchFamily="18" charset="0"/>
              </a:endParaRPr>
            </a:p>
          </p:txBody>
        </p:sp>
        <p:pic>
          <p:nvPicPr>
            <p:cNvPr id="3094" name="Picture 22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28" y="1248"/>
              <a:ext cx="646" cy="63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0200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013" y="1644516"/>
            <a:ext cx="8166388" cy="1532793"/>
          </a:xfrm>
        </p:spPr>
        <p:txBody>
          <a:bodyPr/>
          <a:lstStyle/>
          <a:p>
            <a:r>
              <a:rPr lang="en-US" b="0" i="0" dirty="0">
                <a:solidFill>
                  <a:srgbClr val="262C65"/>
                </a:solidFill>
                <a:effectLst/>
                <a:latin typeface="Arial" panose="020B0604020202020204" pitchFamily="34" charset="0"/>
              </a:rPr>
              <a:t>Design Considerations for Practical Li-S Battery Components for Electric Aviation</a:t>
            </a:r>
            <a:br>
              <a:rPr lang="en-US" b="0" i="0" dirty="0">
                <a:solidFill>
                  <a:srgbClr val="262C65"/>
                </a:solidFill>
                <a:effectLst/>
                <a:latin typeface="Arial" panose="020B0604020202020204" pitchFamily="34" charset="0"/>
              </a:rPr>
            </a:br>
            <a:br>
              <a:rPr lang="en-US" dirty="0"/>
            </a:br>
            <a:r>
              <a:rPr lang="en-US" sz="2000" b="1" dirty="0"/>
              <a:t>Donald A. Dornbusch</a:t>
            </a:r>
            <a:r>
              <a:rPr lang="en-US" sz="2000" b="1" baseline="30000" dirty="0"/>
              <a:t>1</a:t>
            </a:r>
            <a:r>
              <a:rPr lang="en-US" sz="2000" b="1" dirty="0"/>
              <a:t>, Rocco P. Viggiano</a:t>
            </a:r>
            <a:r>
              <a:rPr lang="en-US" sz="2000" b="1" baseline="30000" dirty="0"/>
              <a:t>1</a:t>
            </a:r>
            <a:r>
              <a:rPr lang="en-US" sz="2000" b="1" dirty="0"/>
              <a:t>, Yi Lin</a:t>
            </a:r>
            <a:r>
              <a:rPr lang="en-US" sz="2000" b="1" baseline="30000" dirty="0"/>
              <a:t>2</a:t>
            </a:r>
            <a:r>
              <a:rPr lang="en-US" sz="2000" b="1" dirty="0"/>
              <a:t>, </a:t>
            </a:r>
            <a:br>
              <a:rPr lang="en-US" sz="2000" b="1" dirty="0"/>
            </a:br>
            <a:r>
              <a:rPr lang="en-US" sz="2000" b="1" dirty="0"/>
              <a:t>John W. Connell</a:t>
            </a:r>
            <a:r>
              <a:rPr lang="en-US" sz="2000" b="1" baseline="30000" dirty="0"/>
              <a:t>2</a:t>
            </a:r>
            <a:r>
              <a:rPr lang="en-US" sz="2000" b="1" dirty="0"/>
              <a:t>, James Wu</a:t>
            </a:r>
            <a:r>
              <a:rPr lang="en-US" sz="2000" b="1" baseline="30000" dirty="0"/>
              <a:t>1</a:t>
            </a:r>
            <a:r>
              <a:rPr lang="en-US" sz="2000" b="1" dirty="0"/>
              <a:t>, Vadim F. Lvovich</a:t>
            </a:r>
            <a:r>
              <a:rPr lang="en-US" sz="2000" b="1" baseline="30000" dirty="0"/>
              <a:t>1</a:t>
            </a:r>
            <a:br>
              <a:rPr lang="en-US" sz="2000" b="1" dirty="0"/>
            </a:br>
            <a:r>
              <a:rPr lang="en-US" sz="1600" baseline="30000" dirty="0">
                <a:solidFill>
                  <a:srgbClr val="000000"/>
                </a:solidFill>
              </a:rPr>
              <a:t>1</a:t>
            </a:r>
            <a:r>
              <a:rPr lang="en-US" sz="1600" dirty="0">
                <a:solidFill>
                  <a:srgbClr val="000000"/>
                </a:solidFill>
              </a:rPr>
              <a:t>NASA Glenn Research Center;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aseline="30000" dirty="0"/>
              <a:t>2</a:t>
            </a:r>
            <a:r>
              <a:rPr lang="en-US" sz="1600" dirty="0">
                <a:solidFill>
                  <a:srgbClr val="000000"/>
                </a:solidFill>
              </a:rPr>
              <a:t>NASA Langley Research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215" y="3950034"/>
            <a:ext cx="7673528" cy="2830179"/>
          </a:xfrm>
        </p:spPr>
        <p:txBody>
          <a:bodyPr/>
          <a:lstStyle/>
          <a:p>
            <a:r>
              <a:rPr lang="en-US" sz="2800" b="1" dirty="0">
                <a:solidFill>
                  <a:srgbClr val="000308"/>
                </a:solidFill>
              </a:rPr>
              <a:t>241</a:t>
            </a:r>
            <a:r>
              <a:rPr lang="en-US" sz="2800" b="1" baseline="30000" dirty="0">
                <a:solidFill>
                  <a:srgbClr val="000308"/>
                </a:solidFill>
              </a:rPr>
              <a:t>st</a:t>
            </a:r>
            <a:r>
              <a:rPr lang="en-US" sz="2800" b="1" dirty="0">
                <a:solidFill>
                  <a:srgbClr val="000308"/>
                </a:solidFill>
              </a:rPr>
              <a:t> Meeting of the Electrochemical Society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36762D-2CD4-4715-BA89-8A11FAC39DA1}" type="slidenum">
              <a:rPr lang="en-US" smtClean="0">
                <a:solidFill>
                  <a:srgbClr val="003296"/>
                </a:solidFill>
              </a:rPr>
              <a:pPr/>
              <a:t>1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9774" y="5478318"/>
            <a:ext cx="5431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Presenter: Dr. Donald A. Dornbusch</a:t>
            </a:r>
          </a:p>
          <a:p>
            <a:r>
              <a:rPr lang="en-US" dirty="0"/>
              <a:t>	NASA GRC</a:t>
            </a:r>
          </a:p>
        </p:txBody>
      </p:sp>
    </p:spTree>
    <p:extLst>
      <p:ext uri="{BB962C8B-B14F-4D97-AF65-F5344CB8AC3E}">
        <p14:creationId xmlns:p14="http://schemas.microsoft.com/office/powerpoint/2010/main" val="323704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Cell Demonstration</a:t>
            </a:r>
            <a:br>
              <a:rPr lang="en-US" dirty="0"/>
            </a:br>
            <a:r>
              <a:rPr lang="en-US" dirty="0"/>
              <a:t>TiS</a:t>
            </a:r>
            <a:r>
              <a:rPr lang="en-US" baseline="-25000" dirty="0"/>
              <a:t>2</a:t>
            </a:r>
            <a:r>
              <a:rPr lang="en-US" dirty="0"/>
              <a:t>/Sulfide SSE/Lithium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10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785" y="1260913"/>
            <a:ext cx="5791702" cy="2950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164" y="4329546"/>
            <a:ext cx="8399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TiS2 test candidate cathode (1mAh)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 potential window to sulfur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Lower volume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electrical 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~25 micron thick solid-state electrolyte achievable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Ionic Conductivity Retention of Sulfide-Polymer Composite: ~20% (3E-4 S/cm)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Rate capability/mixing requires further improvements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9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D14B-8B3C-4771-9AB7-FAB0B026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binder-based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C929F-EC88-4441-8A21-37898F386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Reactivity of LPSC with polar solvents forces the use of nonpolar solvents</a:t>
            </a:r>
          </a:p>
          <a:p>
            <a:pPr lvl="1"/>
            <a:r>
              <a:rPr lang="en-US" dirty="0"/>
              <a:t>Nonpolar solvents are limited to low polarity binders with weaker adhesion to polar LPSC surfaces</a:t>
            </a:r>
          </a:p>
          <a:p>
            <a:r>
              <a:rPr lang="en-US" dirty="0"/>
              <a:t>Below 30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 films remain fragile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4AF53-B6F6-406A-903A-1703A76CE3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11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50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D14B-8B3C-4771-9AB7-FAB0B026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binder-based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C929F-EC88-4441-8A21-37898F386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Reactivity of LPSC with polar solvents forces the use of nonpolar solvents</a:t>
            </a:r>
          </a:p>
          <a:p>
            <a:pPr lvl="1"/>
            <a:r>
              <a:rPr lang="en-US" dirty="0"/>
              <a:t>Nonpolar solvents are limited to low polarity binders with weaker adhesion to polar LPSC surfaces</a:t>
            </a:r>
          </a:p>
          <a:p>
            <a:r>
              <a:rPr lang="en-US" dirty="0"/>
              <a:t>Below 30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 films remain fragile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Possible solutions: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Explore alternate binders/processing techniques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Introduce a filler material to further strengthen the composites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4AF53-B6F6-406A-903A-1703A76CE3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12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FC41630-15BE-439E-A385-94CE663CAF3B}"/>
              </a:ext>
            </a:extLst>
          </p:cNvPr>
          <p:cNvSpPr/>
          <p:nvPr/>
        </p:nvSpPr>
        <p:spPr bwMode="auto">
          <a:xfrm>
            <a:off x="556652" y="4566316"/>
            <a:ext cx="538385" cy="24782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2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3EE15-412B-4443-B47B-F8B2C1571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Fiber-based fillers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3BCB4-842F-458D-95EB-DB8BAA05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7" y="4420963"/>
            <a:ext cx="8315420" cy="192992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Fiber candidates:</a:t>
            </a:r>
            <a:br>
              <a:rPr lang="en-US" sz="2000" dirty="0"/>
            </a:br>
            <a:r>
              <a:rPr lang="en-US" sz="1800" dirty="0"/>
              <a:t>Kevlar – high strength polymer fibrils (wide distribution)</a:t>
            </a:r>
          </a:p>
          <a:p>
            <a:pPr marL="0" indent="0">
              <a:buNone/>
            </a:pPr>
            <a:r>
              <a:rPr lang="en-US" sz="1800" dirty="0" err="1"/>
              <a:t>Nanoglass</a:t>
            </a:r>
            <a:r>
              <a:rPr lang="en-US" sz="1800" dirty="0"/>
              <a:t> – high aspect ratio (700nm x 100’s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Forcespun</a:t>
            </a:r>
            <a:r>
              <a:rPr lang="en-US" sz="1800" dirty="0"/>
              <a:t> polymers – high aspect ratio, polymer control</a:t>
            </a:r>
          </a:p>
          <a:p>
            <a:pPr marL="0" indent="0">
              <a:buNone/>
            </a:pPr>
            <a:r>
              <a:rPr lang="en-US" sz="1800" dirty="0" err="1"/>
              <a:t>BNNanobarbs</a:t>
            </a:r>
            <a:r>
              <a:rPr lang="en-US" sz="1800" baseline="30000" dirty="0" err="1"/>
              <a:t>TM</a:t>
            </a:r>
            <a:r>
              <a:rPr lang="en-US" sz="1800" dirty="0"/>
              <a:t> – insulating analog to CNT (very small, nm x nm) 	</a:t>
            </a:r>
            <a:r>
              <a:rPr lang="en-US" sz="2000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2ACF3-D9A8-47DA-BBEC-01DA4E8DF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13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011DE-63BE-4254-A6B2-98376F43A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0" y="1177695"/>
            <a:ext cx="2781472" cy="2955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705209-6264-4A6A-B892-5DB94EE68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63" y="1177695"/>
            <a:ext cx="2781472" cy="2955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1B762-B457-4049-A9D2-DD268147B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47" y="1177695"/>
            <a:ext cx="2781472" cy="29553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64F573-FCA4-41F3-8928-2AA4440B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12" y="4420963"/>
            <a:ext cx="2097421" cy="16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83D6DEC-3DEC-42D2-9DFD-DFC2CCE65F13}"/>
              </a:ext>
            </a:extLst>
          </p:cNvPr>
          <p:cNvSpPr txBox="1">
            <a:spLocks/>
          </p:cNvSpPr>
          <p:nvPr/>
        </p:nvSpPr>
        <p:spPr bwMode="auto">
          <a:xfrm>
            <a:off x="68368" y="939247"/>
            <a:ext cx="8932852" cy="84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Polyaramid(Kevlar)		       </a:t>
            </a:r>
            <a:r>
              <a:rPr lang="en-US" sz="1200" kern="0" dirty="0" err="1"/>
              <a:t>Nanoglass</a:t>
            </a:r>
            <a:r>
              <a:rPr lang="en-US" sz="1200" kern="0" dirty="0"/>
              <a:t>		              NASA </a:t>
            </a:r>
            <a:r>
              <a:rPr lang="en-US" sz="1200" kern="0" dirty="0" err="1"/>
              <a:t>forcespun</a:t>
            </a:r>
            <a:r>
              <a:rPr lang="en-US" sz="1200" kern="0" dirty="0"/>
              <a:t> fibers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446E0AD-82E5-4AB6-B5FE-20E0F2291A9E}"/>
              </a:ext>
            </a:extLst>
          </p:cNvPr>
          <p:cNvSpPr txBox="1">
            <a:spLocks/>
          </p:cNvSpPr>
          <p:nvPr/>
        </p:nvSpPr>
        <p:spPr bwMode="auto">
          <a:xfrm>
            <a:off x="6909819" y="4167704"/>
            <a:ext cx="2507839" cy="84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Boron Nitride </a:t>
            </a:r>
            <a:r>
              <a:rPr lang="en-US" sz="1200" kern="0" dirty="0" err="1"/>
              <a:t>Nanobarb</a:t>
            </a:r>
            <a:r>
              <a:rPr lang="en-US" sz="1200" kern="0" baseline="30000" dirty="0" err="1"/>
              <a:t>TM</a:t>
            </a:r>
            <a:endParaRPr lang="en-US" sz="1200" kern="0" dirty="0"/>
          </a:p>
          <a:p>
            <a:pPr marL="0" indent="0">
              <a:buNone/>
            </a:pPr>
            <a:r>
              <a:rPr lang="en-US" sz="900" kern="0" dirty="0"/>
              <a:t>Source: BNNano.com </a:t>
            </a:r>
          </a:p>
        </p:txBody>
      </p:sp>
    </p:spTree>
    <p:extLst>
      <p:ext uri="{BB962C8B-B14F-4D97-AF65-F5344CB8AC3E}">
        <p14:creationId xmlns:p14="http://schemas.microsoft.com/office/powerpoint/2010/main" val="4179627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EB73F83-EA5F-49F9-9A59-9DEB1F6AD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568598"/>
              </p:ext>
            </p:extLst>
          </p:nvPr>
        </p:nvGraphicFramePr>
        <p:xfrm>
          <a:off x="5626293" y="691242"/>
          <a:ext cx="3517707" cy="3336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E5911B7-1B69-4933-92F8-566AECE6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3700"/>
            <a:ext cx="4624828" cy="749300"/>
          </a:xfrm>
        </p:spPr>
        <p:txBody>
          <a:bodyPr/>
          <a:lstStyle/>
          <a:p>
            <a:r>
              <a:rPr lang="en-US" dirty="0"/>
              <a:t>Filler Results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0CAB5D7-DD23-4D88-9E82-23139F242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11398"/>
              </p:ext>
            </p:extLst>
          </p:nvPr>
        </p:nvGraphicFramePr>
        <p:xfrm>
          <a:off x="7146057" y="2548988"/>
          <a:ext cx="1728862" cy="1017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9971">
                  <a:extLst>
                    <a:ext uri="{9D8B030D-6E8A-4147-A177-3AD203B41FA5}">
                      <a16:colId xmlns:a16="http://schemas.microsoft.com/office/drawing/2014/main" val="466253501"/>
                    </a:ext>
                  </a:extLst>
                </a:gridCol>
                <a:gridCol w="738891">
                  <a:extLst>
                    <a:ext uri="{9D8B030D-6E8A-4147-A177-3AD203B41FA5}">
                      <a16:colId xmlns:a16="http://schemas.microsoft.com/office/drawing/2014/main" val="1487421406"/>
                    </a:ext>
                  </a:extLst>
                </a:gridCol>
              </a:tblGrid>
              <a:tr h="259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Electrolyte</a:t>
                      </a:r>
                      <a:br>
                        <a:rPr lang="en-US" sz="900" b="1" u="none" strike="noStrike" dirty="0">
                          <a:effectLst/>
                        </a:rPr>
                      </a:br>
                      <a:r>
                        <a:rPr lang="en-US" sz="900" b="1" u="none" strike="noStrike" dirty="0">
                          <a:effectLst/>
                        </a:rPr>
                        <a:t>LPSC-based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Conductivity (S/cm)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382070"/>
                  </a:ext>
                </a:extLst>
              </a:tr>
              <a:tr h="133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Pure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1.36E-03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626437"/>
                  </a:ext>
                </a:extLst>
              </a:tr>
              <a:tr h="133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Binder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2.83E-04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239780"/>
                  </a:ext>
                </a:extLst>
              </a:tr>
              <a:tr h="133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Binder 3%-BN5%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6.0E-05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997117"/>
                  </a:ext>
                </a:extLst>
              </a:tr>
              <a:tr h="133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Binder 3%-G5%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2.2E-04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574812"/>
                  </a:ext>
                </a:extLst>
              </a:tr>
              <a:tr h="13393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Binder 3%-KV5%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2.6E-04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295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B30FC-C87C-44AC-B8FB-90D24A4025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14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EF21C2-DB32-44E5-B095-96E07DFF1F3F}"/>
              </a:ext>
            </a:extLst>
          </p:cNvPr>
          <p:cNvSpPr txBox="1">
            <a:spLocks/>
          </p:cNvSpPr>
          <p:nvPr/>
        </p:nvSpPr>
        <p:spPr bwMode="auto">
          <a:xfrm>
            <a:off x="192948" y="1040235"/>
            <a:ext cx="5846962" cy="56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Fillers were added at 5wt% to LPSC-Binder-Toluene slurry</a:t>
            </a:r>
          </a:p>
          <a:p>
            <a:pPr lvl="1"/>
            <a:r>
              <a:rPr lang="en-US" sz="1200" kern="0" dirty="0"/>
              <a:t>Alternating centrifugal mixing and sonication to ensure even dispersion</a:t>
            </a:r>
          </a:p>
          <a:p>
            <a:pPr lvl="1"/>
            <a:r>
              <a:rPr lang="en-US" sz="1200" kern="0" dirty="0"/>
              <a:t>Tape cast onto mylar substrate</a:t>
            </a:r>
          </a:p>
          <a:p>
            <a:pPr lvl="1"/>
            <a:r>
              <a:rPr lang="en-US" sz="1200" kern="0" dirty="0"/>
              <a:t>Dried at 60</a:t>
            </a:r>
            <a:r>
              <a:rPr lang="en-US" sz="1200" kern="0" baseline="30000" dirty="0"/>
              <a:t>o</a:t>
            </a:r>
            <a:r>
              <a:rPr lang="en-US" sz="1200" kern="0" dirty="0"/>
              <a:t>C</a:t>
            </a:r>
          </a:p>
          <a:p>
            <a:pPr lvl="1"/>
            <a:endParaRPr lang="en-US" sz="1200" kern="0" dirty="0"/>
          </a:p>
          <a:p>
            <a:pPr lvl="1"/>
            <a:endParaRPr lang="en-US" sz="1200" kern="0" dirty="0"/>
          </a:p>
          <a:p>
            <a:pPr lvl="1"/>
            <a:endParaRPr lang="en-US" sz="1200" kern="0" dirty="0"/>
          </a:p>
          <a:p>
            <a:pPr lvl="1"/>
            <a:endParaRPr lang="en-US" sz="1200" kern="0" dirty="0"/>
          </a:p>
          <a:p>
            <a:endParaRPr lang="en-US" sz="1600" kern="0" dirty="0"/>
          </a:p>
          <a:p>
            <a:endParaRPr lang="en-US" sz="1600" kern="0" dirty="0"/>
          </a:p>
          <a:p>
            <a:r>
              <a:rPr lang="en-US" sz="1600" kern="0" dirty="0"/>
              <a:t>Fibrous additives dramatically increased the slurry viscosity</a:t>
            </a:r>
          </a:p>
          <a:p>
            <a:pPr lvl="1"/>
            <a:r>
              <a:rPr lang="en-US" sz="1200" kern="0" dirty="0"/>
              <a:t>Viscosity ranged from BN &lt; </a:t>
            </a:r>
            <a:r>
              <a:rPr lang="en-US" sz="1200" kern="0" dirty="0" err="1"/>
              <a:t>Nanoglass</a:t>
            </a:r>
            <a:r>
              <a:rPr lang="en-US" sz="1200" kern="0" dirty="0"/>
              <a:t> &lt; Kevlar</a:t>
            </a:r>
          </a:p>
          <a:p>
            <a:pPr lvl="1"/>
            <a:r>
              <a:rPr lang="en-US" sz="1200" kern="0" dirty="0"/>
              <a:t>Kevlar viscosity greatly increased after sonication</a:t>
            </a:r>
          </a:p>
          <a:p>
            <a:pPr lvl="2"/>
            <a:r>
              <a:rPr lang="en-US" sz="1100" kern="0" dirty="0"/>
              <a:t>Bundle unwrapping and/or stronger interaction with binder</a:t>
            </a:r>
          </a:p>
          <a:p>
            <a:r>
              <a:rPr lang="en-US" sz="1600" kern="0" dirty="0"/>
              <a:t>Impact on conductivity</a:t>
            </a:r>
          </a:p>
          <a:p>
            <a:pPr lvl="1"/>
            <a:r>
              <a:rPr lang="en-US" sz="1200" kern="0" dirty="0"/>
              <a:t>Largest drop observed for BN, which suggests stronger interference between electrolyte particle-particle contacts within the composite.</a:t>
            </a:r>
          </a:p>
          <a:p>
            <a:pPr lvl="1"/>
            <a:r>
              <a:rPr lang="en-US" sz="1200" kern="0" dirty="0"/>
              <a:t>Larger fibers retained more conductivity, close to filler-free composites, indicating less contact interference between LPSC particles.</a:t>
            </a:r>
          </a:p>
          <a:p>
            <a:r>
              <a:rPr lang="en-US" sz="1600" kern="0" dirty="0"/>
              <a:t>Mechanical stability</a:t>
            </a:r>
          </a:p>
          <a:p>
            <a:pPr lvl="1"/>
            <a:r>
              <a:rPr lang="en-US" sz="1200" kern="0" dirty="0"/>
              <a:t>All three materials showed substantially improved stability</a:t>
            </a:r>
          </a:p>
          <a:p>
            <a:pPr lvl="1"/>
            <a:r>
              <a:rPr lang="en-US" sz="1200" kern="0" dirty="0"/>
              <a:t>The samples even showed flexibility after densification.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BE0B5-02EA-4F45-BC39-C44730B8C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434" y="1997716"/>
            <a:ext cx="4327198" cy="1495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3497C0-5336-40D4-BBBB-0ACD90564984}"/>
              </a:ext>
            </a:extLst>
          </p:cNvPr>
          <p:cNvSpPr txBox="1"/>
          <p:nvPr/>
        </p:nvSpPr>
        <p:spPr>
          <a:xfrm>
            <a:off x="1102434" y="1997716"/>
            <a:ext cx="4327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BN	                Kevlar	      Glass</a:t>
            </a:r>
          </a:p>
        </p:txBody>
      </p:sp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CEF92E7-F1D5-4C3B-A0D4-813BA5CF7A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t="20975" r="2150" b="43940"/>
          <a:stretch/>
        </p:blipFill>
        <p:spPr>
          <a:xfrm>
            <a:off x="6212470" y="5773567"/>
            <a:ext cx="2345352" cy="639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5648B2-A72E-4775-AC75-7410BEA2C9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4"/>
          <a:stretch/>
        </p:blipFill>
        <p:spPr>
          <a:xfrm>
            <a:off x="5657974" y="4168670"/>
            <a:ext cx="1555130" cy="1551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A55AA5-A235-42D1-951F-2BF4F641E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175" y="4168670"/>
            <a:ext cx="1717104" cy="1551998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9783CA-8045-43C4-A6F7-4FC56B69DC57}"/>
              </a:ext>
            </a:extLst>
          </p:cNvPr>
          <p:cNvSpPr/>
          <p:nvPr/>
        </p:nvSpPr>
        <p:spPr bwMode="auto">
          <a:xfrm>
            <a:off x="7104997" y="4800113"/>
            <a:ext cx="358069" cy="2796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3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D4A4-C193-4242-943E-EE59C7319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66862"/>
            <a:ext cx="777240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latin typeface="+mj-lt"/>
                <a:cs typeface="Times" panose="02020603050405020304" pitchFamily="18" charset="0"/>
              </a:rPr>
              <a:t>Conclusions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" panose="02020603050405020304" pitchFamily="18" charset="0"/>
              </a:rPr>
              <a:t>Lithium conducting Li</a:t>
            </a:r>
            <a:r>
              <a:rPr lang="en-US" sz="1800" baseline="-25000" dirty="0">
                <a:latin typeface="+mj-lt"/>
                <a:cs typeface="Times" panose="02020603050405020304" pitchFamily="18" charset="0"/>
              </a:rPr>
              <a:t>6</a:t>
            </a:r>
            <a:r>
              <a:rPr lang="en-US" sz="1800" dirty="0">
                <a:latin typeface="+mj-lt"/>
                <a:cs typeface="Times" panose="02020603050405020304" pitchFamily="18" charset="0"/>
              </a:rPr>
              <a:t>PS</a:t>
            </a:r>
            <a:r>
              <a:rPr lang="en-US" sz="1800" baseline="-25000" dirty="0">
                <a:latin typeface="+mj-lt"/>
                <a:cs typeface="Times" panose="02020603050405020304" pitchFamily="18" charset="0"/>
              </a:rPr>
              <a:t>5</a:t>
            </a:r>
            <a:r>
              <a:rPr lang="en-US" sz="1800" dirty="0">
                <a:latin typeface="+mj-lt"/>
                <a:cs typeface="Times" panose="02020603050405020304" pitchFamily="18" charset="0"/>
              </a:rPr>
              <a:t>Cl composite electrolytes could be manufactured with thicknesses between 25-50 </a:t>
            </a:r>
            <a:r>
              <a:rPr lang="el-GR" sz="1800" dirty="0">
                <a:latin typeface="+mj-lt"/>
                <a:cs typeface="Times" panose="02020603050405020304" pitchFamily="18" charset="0"/>
              </a:rPr>
              <a:t>μ</a:t>
            </a:r>
            <a:r>
              <a:rPr lang="en-US" sz="1800" dirty="0">
                <a:latin typeface="+mj-lt"/>
                <a:cs typeface="Times" panose="02020603050405020304" pitchFamily="18" charset="0"/>
              </a:rPr>
              <a:t>m through a scalable process.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" panose="02020603050405020304" pitchFamily="18" charset="0"/>
              </a:rPr>
              <a:t>Achieved thicknesses were in the practical range to make the chemistry competitive with current lithium-ion cells.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" panose="02020603050405020304" pitchFamily="18" charset="0"/>
              </a:rPr>
              <a:t>Binder and filler impacted conductivity, but ~20% was retained.</a:t>
            </a:r>
          </a:p>
          <a:p>
            <a:pPr marL="1085850" lvl="1" indent="-6858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Times" panose="02020603050405020304" pitchFamily="18" charset="0"/>
              </a:rPr>
              <a:t>Significant reduction in thickness will lead to overall improvements in energy and power capability. </a:t>
            </a:r>
          </a:p>
          <a:p>
            <a:pPr marL="1085850" lvl="1" indent="-6858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  <a:cs typeface="Times" panose="02020603050405020304" pitchFamily="18" charset="0"/>
              </a:rPr>
              <a:t>Length-scale of filler influenced conductivity losses</a:t>
            </a:r>
          </a:p>
          <a:p>
            <a:pPr marL="0" indent="0" algn="ctr">
              <a:buNone/>
            </a:pPr>
            <a:r>
              <a:rPr lang="en-US" sz="2800" b="1" dirty="0">
                <a:latin typeface="+mj-lt"/>
                <a:cs typeface="Times" panose="02020603050405020304" pitchFamily="18" charset="0"/>
              </a:rPr>
              <a:t>Future Direction</a:t>
            </a:r>
            <a:endParaRPr lang="en-US" sz="2800" dirty="0">
              <a:latin typeface="+mj-lt"/>
              <a:cs typeface="Times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" panose="02020603050405020304" pitchFamily="18" charset="0"/>
              </a:rPr>
              <a:t>Further optimization of polymer and filler loadings to improve conductivity and mechanical stability for low thickness tape-cast composites.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1800" dirty="0">
              <a:latin typeface="+mj-lt"/>
              <a:cs typeface="Times" panose="02020603050405020304" pitchFamily="18" charset="0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B1F4F-0AF7-457F-A131-7055879F28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15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58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013" y="1644516"/>
            <a:ext cx="8166388" cy="1532793"/>
          </a:xfrm>
        </p:spPr>
        <p:txBody>
          <a:bodyPr/>
          <a:lstStyle/>
          <a:p>
            <a:r>
              <a:rPr lang="en-US" b="0" i="0" dirty="0">
                <a:solidFill>
                  <a:srgbClr val="262C65"/>
                </a:solidFill>
                <a:effectLst/>
                <a:latin typeface="Arial" panose="020B0604020202020204" pitchFamily="34" charset="0"/>
              </a:rPr>
              <a:t>Design Considerations for Practical Li-S Battery Components for Electric Aviation</a:t>
            </a:r>
            <a:br>
              <a:rPr lang="en-US" b="0" i="0" dirty="0">
                <a:solidFill>
                  <a:srgbClr val="262C65"/>
                </a:solidFill>
                <a:effectLst/>
                <a:latin typeface="Arial" panose="020B0604020202020204" pitchFamily="34" charset="0"/>
              </a:rPr>
            </a:br>
            <a:br>
              <a:rPr lang="en-US" dirty="0"/>
            </a:br>
            <a:r>
              <a:rPr lang="en-US" sz="2000" b="1" dirty="0"/>
              <a:t>Donald A. Dornbusch</a:t>
            </a:r>
            <a:r>
              <a:rPr lang="en-US" sz="2000" b="1" baseline="30000" dirty="0"/>
              <a:t>1</a:t>
            </a:r>
            <a:r>
              <a:rPr lang="en-US" sz="2000" b="1" dirty="0"/>
              <a:t>, Rocco P. Viggiano</a:t>
            </a:r>
            <a:r>
              <a:rPr lang="en-US" sz="2000" b="1" baseline="30000" dirty="0"/>
              <a:t>1</a:t>
            </a:r>
            <a:r>
              <a:rPr lang="en-US" sz="2000" b="1" dirty="0"/>
              <a:t>, Yi Lin</a:t>
            </a:r>
            <a:r>
              <a:rPr lang="en-US" sz="2000" b="1" baseline="30000" dirty="0"/>
              <a:t>2</a:t>
            </a:r>
            <a:r>
              <a:rPr lang="en-US" sz="2000" b="1" dirty="0"/>
              <a:t>, </a:t>
            </a:r>
            <a:br>
              <a:rPr lang="en-US" sz="2000" b="1" dirty="0"/>
            </a:br>
            <a:r>
              <a:rPr lang="en-US" sz="2000" b="1" dirty="0"/>
              <a:t>John W. Connell</a:t>
            </a:r>
            <a:r>
              <a:rPr lang="en-US" sz="2000" b="1" baseline="30000" dirty="0"/>
              <a:t>2</a:t>
            </a:r>
            <a:r>
              <a:rPr lang="en-US" sz="2000" b="1" dirty="0"/>
              <a:t>, James Wu</a:t>
            </a:r>
            <a:r>
              <a:rPr lang="en-US" sz="2000" b="1" baseline="30000" dirty="0"/>
              <a:t>1</a:t>
            </a:r>
            <a:r>
              <a:rPr lang="en-US" sz="2000" b="1" dirty="0"/>
              <a:t>, Vadim F. Lvovich</a:t>
            </a:r>
            <a:r>
              <a:rPr lang="en-US" sz="2000" b="1" baseline="30000" dirty="0"/>
              <a:t>1</a:t>
            </a:r>
            <a:br>
              <a:rPr lang="en-US" sz="2000" b="1" dirty="0"/>
            </a:br>
            <a:r>
              <a:rPr lang="en-US" sz="1600" baseline="30000" dirty="0">
                <a:solidFill>
                  <a:srgbClr val="000000"/>
                </a:solidFill>
              </a:rPr>
              <a:t>1</a:t>
            </a:r>
            <a:r>
              <a:rPr lang="en-US" sz="1600" dirty="0">
                <a:solidFill>
                  <a:srgbClr val="000000"/>
                </a:solidFill>
              </a:rPr>
              <a:t>NASA Glenn Research Center;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aseline="30000" dirty="0"/>
              <a:t>2</a:t>
            </a:r>
            <a:r>
              <a:rPr lang="en-US" sz="1600" dirty="0">
                <a:solidFill>
                  <a:srgbClr val="000000"/>
                </a:solidFill>
              </a:rPr>
              <a:t>NASA Langley Research Center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215" y="3950034"/>
            <a:ext cx="7673528" cy="2830179"/>
          </a:xfrm>
        </p:spPr>
        <p:txBody>
          <a:bodyPr/>
          <a:lstStyle/>
          <a:p>
            <a:r>
              <a:rPr lang="en-US" sz="2800" b="1" dirty="0">
                <a:solidFill>
                  <a:srgbClr val="000308"/>
                </a:solidFill>
              </a:rPr>
              <a:t>241</a:t>
            </a:r>
            <a:r>
              <a:rPr lang="en-US" sz="2800" b="1" baseline="30000" dirty="0">
                <a:solidFill>
                  <a:srgbClr val="000308"/>
                </a:solidFill>
              </a:rPr>
              <a:t>st</a:t>
            </a:r>
            <a:r>
              <a:rPr lang="en-US" sz="2800" b="1" dirty="0">
                <a:solidFill>
                  <a:srgbClr val="000308"/>
                </a:solidFill>
              </a:rPr>
              <a:t> Meeting of the Electrochemical Society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36762D-2CD4-4715-BA89-8A11FAC39DA1}" type="slidenum">
              <a:rPr lang="en-US" smtClean="0">
                <a:solidFill>
                  <a:srgbClr val="003296"/>
                </a:solidFill>
              </a:rPr>
              <a:pPr/>
              <a:t>16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9774" y="5478318"/>
            <a:ext cx="5431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Presenter: Dr. Donald A. Dornbusch</a:t>
            </a:r>
          </a:p>
          <a:p>
            <a:r>
              <a:rPr lang="en-US" dirty="0"/>
              <a:t>	NASA GRC</a:t>
            </a:r>
          </a:p>
        </p:txBody>
      </p:sp>
    </p:spTree>
    <p:extLst>
      <p:ext uri="{BB962C8B-B14F-4D97-AF65-F5344CB8AC3E}">
        <p14:creationId xmlns:p14="http://schemas.microsoft.com/office/powerpoint/2010/main" val="3039050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Electrified Aviation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25" y="3330771"/>
            <a:ext cx="8243631" cy="2841430"/>
          </a:xfrm>
        </p:spPr>
        <p:txBody>
          <a:bodyPr/>
          <a:lstStyle/>
          <a:p>
            <a:r>
              <a:rPr lang="en-US" dirty="0"/>
              <a:t>Electric and hybrid electric aircraft systems can lead to higher efficiencies, safer designs, and quieter operation</a:t>
            </a:r>
          </a:p>
          <a:p>
            <a:r>
              <a:rPr lang="en-US" dirty="0"/>
              <a:t>Current battery technology is insufficient to achieve the requirements for electric aviation: </a:t>
            </a:r>
          </a:p>
          <a:p>
            <a:pPr lvl="1"/>
            <a:r>
              <a:rPr lang="en-US" dirty="0"/>
              <a:t>Energy, Power, and Safety</a:t>
            </a:r>
          </a:p>
          <a:p>
            <a:r>
              <a:rPr lang="en-US" dirty="0"/>
              <a:t>Higher energy density batteries and current flammable liquid electrolytes lead to safety concerns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2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57" y="1093885"/>
            <a:ext cx="4064000" cy="2286000"/>
          </a:xfrm>
          <a:prstGeom prst="rect">
            <a:avLst/>
          </a:prstGeom>
        </p:spPr>
      </p:pic>
      <p:pic>
        <p:nvPicPr>
          <p:cNvPr id="6" name="Picture 5" descr="Prop 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63" b="19260"/>
          <a:stretch/>
        </p:blipFill>
        <p:spPr>
          <a:xfrm>
            <a:off x="685800" y="1551085"/>
            <a:ext cx="393756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1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CA3C-1D5B-4CE7-AAA7-664ACB226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Aircraft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195D-1C1D-4DD3-BA74-783E9DF0E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52" y="5529942"/>
            <a:ext cx="7911948" cy="642257"/>
          </a:xfrm>
        </p:spPr>
        <p:txBody>
          <a:bodyPr/>
          <a:lstStyle/>
          <a:p>
            <a:r>
              <a:rPr lang="en-US" dirty="0"/>
              <a:t>Aircraft design significantly impacts power requirement</a:t>
            </a:r>
          </a:p>
          <a:p>
            <a:r>
              <a:rPr lang="en-US" dirty="0"/>
              <a:t>Current battery energy limited to ~200 </a:t>
            </a:r>
            <a:r>
              <a:rPr lang="en-US" dirty="0" err="1"/>
              <a:t>Wh</a:t>
            </a:r>
            <a:r>
              <a:rPr lang="en-US" dirty="0"/>
              <a:t>/kg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F15D1-B006-4D44-81AE-478E7E175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3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A73CD-8E38-45D9-98A6-590931B27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2" y="1143000"/>
            <a:ext cx="6456465" cy="4255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BEC9C-07C6-47C3-9CD4-1BF1433576EB}"/>
              </a:ext>
            </a:extLst>
          </p:cNvPr>
          <p:cNvSpPr txBox="1"/>
          <p:nvPr/>
        </p:nvSpPr>
        <p:spPr>
          <a:xfrm>
            <a:off x="5686697" y="6557333"/>
            <a:ext cx="3021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Ref: 2017 Uber Elevate Report</a:t>
            </a:r>
          </a:p>
        </p:txBody>
      </p:sp>
    </p:spTree>
    <p:extLst>
      <p:ext uri="{BB962C8B-B14F-4D97-AF65-F5344CB8AC3E}">
        <p14:creationId xmlns:p14="http://schemas.microsoft.com/office/powerpoint/2010/main" val="2683205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Solid-State Electrolytes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736" y="1219200"/>
            <a:ext cx="7404463" cy="36853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Advantages:</a:t>
            </a:r>
          </a:p>
          <a:p>
            <a:r>
              <a:rPr lang="en-US" dirty="0"/>
              <a:t>Solid-state electrolytes = low flammability</a:t>
            </a:r>
          </a:p>
          <a:p>
            <a:r>
              <a:rPr lang="en-US" dirty="0"/>
              <a:t>Wide temperature tolerance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Disadvantages:</a:t>
            </a:r>
          </a:p>
          <a:p>
            <a:r>
              <a:rPr lang="en-US" dirty="0"/>
              <a:t>Difficult to manufacture</a:t>
            </a:r>
          </a:p>
          <a:p>
            <a:r>
              <a:rPr lang="en-US" dirty="0"/>
              <a:t>Interface issues</a:t>
            </a:r>
          </a:p>
          <a:p>
            <a:pPr lvl="1"/>
            <a:r>
              <a:rPr lang="en-US" dirty="0"/>
              <a:t>Solid-Solid contact vs Liquid-solid</a:t>
            </a:r>
          </a:p>
          <a:p>
            <a:r>
              <a:rPr lang="en-US" dirty="0"/>
              <a:t>High density vs liquid (g/cm3)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4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1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9788"/>
            <a:ext cx="7772400" cy="4447674"/>
          </a:xfrm>
        </p:spPr>
        <p:txBody>
          <a:bodyPr/>
          <a:lstStyle/>
          <a:p>
            <a:r>
              <a:rPr lang="en-US" sz="1600" dirty="0"/>
              <a:t>Lithium-Sulfur</a:t>
            </a:r>
          </a:p>
          <a:p>
            <a:pPr lvl="1"/>
            <a:r>
              <a:rPr lang="en-US" sz="1400" dirty="0"/>
              <a:t>Lithium metal is an ideal anode material</a:t>
            </a:r>
          </a:p>
          <a:p>
            <a:pPr lvl="2"/>
            <a:r>
              <a:rPr lang="en-US" sz="1200" dirty="0"/>
              <a:t>Lightweight (3860mAh/g), low potential, metallic</a:t>
            </a:r>
          </a:p>
          <a:p>
            <a:pPr lvl="1"/>
            <a:r>
              <a:rPr lang="en-US" sz="1400" dirty="0"/>
              <a:t>Sulfur has high capacity (1675mAh/g)</a:t>
            </a:r>
          </a:p>
          <a:p>
            <a:pPr lvl="2"/>
            <a:r>
              <a:rPr lang="en-US" sz="1200" dirty="0"/>
              <a:t>Reasonable potential above lithium (~2V)</a:t>
            </a:r>
          </a:p>
          <a:p>
            <a:pPr lvl="2"/>
            <a:r>
              <a:rPr lang="en-US" sz="1200" dirty="0"/>
              <a:t>Dissolution prevented in a solid-electrolyte</a:t>
            </a:r>
          </a:p>
          <a:p>
            <a:r>
              <a:rPr lang="en-US" sz="1600" dirty="0"/>
              <a:t>Solid-Electrolyte			25 micron separator:</a:t>
            </a:r>
          </a:p>
          <a:p>
            <a:pPr lvl="1"/>
            <a:r>
              <a:rPr lang="en-US" sz="1400" dirty="0"/>
              <a:t>Polymer ~1.2g/mL 	</a:t>
            </a:r>
            <a:r>
              <a:rPr lang="en-US" sz="1400" dirty="0">
                <a:sym typeface="Wingdings" panose="05000000000000000000" pitchFamily="2" charset="2"/>
              </a:rPr>
              <a:t>	3 mg/cm2</a:t>
            </a:r>
            <a:endParaRPr lang="en-US" sz="1400" dirty="0"/>
          </a:p>
          <a:p>
            <a:pPr lvl="1"/>
            <a:r>
              <a:rPr lang="en-US" sz="1400" dirty="0"/>
              <a:t>Sulfide ~1.7 g/mL		</a:t>
            </a:r>
            <a:r>
              <a:rPr lang="en-US" sz="1400" dirty="0">
                <a:sym typeface="Wingdings" panose="05000000000000000000" pitchFamily="2" charset="2"/>
              </a:rPr>
              <a:t>	4.25 mg/cm2</a:t>
            </a:r>
            <a:endParaRPr lang="en-US" sz="1400" dirty="0"/>
          </a:p>
          <a:p>
            <a:pPr lvl="1"/>
            <a:r>
              <a:rPr lang="en-US" sz="1400" dirty="0"/>
              <a:t>Oxide ~5.6 g/mL		</a:t>
            </a:r>
            <a:r>
              <a:rPr lang="en-US" sz="1400" dirty="0">
                <a:sym typeface="Wingdings" panose="05000000000000000000" pitchFamily="2" charset="2"/>
              </a:rPr>
              <a:t>	14 mg/cm2</a:t>
            </a:r>
          </a:p>
          <a:p>
            <a:pPr marL="457200" lvl="1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Oxides, such as LLZO, must be x3.3 times thinner than corresponding sulfide to achieve same weight penalty</a:t>
            </a:r>
          </a:p>
          <a:p>
            <a:r>
              <a:rPr lang="en-US" sz="1800" dirty="0">
                <a:sym typeface="Wingdings" panose="05000000000000000000" pitchFamily="2" charset="2"/>
              </a:rPr>
              <a:t>Impact of Solid-Electrolyte (Sulfide):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Substantial gains in energy by controlling separating layer thickness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5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F6850-0667-4B55-864E-568111D4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965" y="4643959"/>
            <a:ext cx="4296583" cy="185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Thin Electrolytes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1" y="1219199"/>
            <a:ext cx="4963232" cy="505229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Sulfide (Li</a:t>
            </a:r>
            <a:r>
              <a:rPr lang="en-US" sz="2000" baseline="-25000" dirty="0"/>
              <a:t>5</a:t>
            </a:r>
            <a:r>
              <a:rPr lang="en-US" sz="2000" dirty="0"/>
              <a:t>PS</a:t>
            </a:r>
            <a:r>
              <a:rPr lang="en-US" sz="2000" baseline="-25000" dirty="0"/>
              <a:t>5</a:t>
            </a:r>
            <a:r>
              <a:rPr lang="en-US" sz="2000" dirty="0"/>
              <a:t>Cl)-Polymer Composites</a:t>
            </a:r>
          </a:p>
          <a:p>
            <a:r>
              <a:rPr lang="en-US" sz="2000" dirty="0"/>
              <a:t>Tape-casting produces thin electrolytes</a:t>
            </a:r>
          </a:p>
          <a:p>
            <a:r>
              <a:rPr lang="en-US" sz="2000" dirty="0"/>
              <a:t>Traditional lithium-ion manufacturing technique</a:t>
            </a:r>
          </a:p>
          <a:p>
            <a:r>
              <a:rPr lang="en-US" sz="2000" dirty="0"/>
              <a:t>Utilizing inert binder (3-5wt%) to achieve well adhered films</a:t>
            </a:r>
          </a:p>
          <a:p>
            <a:r>
              <a:rPr lang="en-US" sz="2000" dirty="0"/>
              <a:t>Capable of producing multi-phase cathodes </a:t>
            </a:r>
          </a:p>
          <a:p>
            <a:pPr lvl="1"/>
            <a:r>
              <a:rPr lang="en-US" sz="1800" dirty="0"/>
              <a:t>(Active-Carbon-Electrolyte-Binder)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6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613" y="1143000"/>
            <a:ext cx="3743268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mechanical properties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7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702"/>
            <a:ext cx="6451151" cy="3866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86" y="2058553"/>
            <a:ext cx="2483595" cy="3435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6618" y="1156767"/>
            <a:ext cx="507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Mylar Supported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8606" y="1143000"/>
            <a:ext cx="1750953" cy="374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Free-standing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7737F-B367-4B84-BF54-83F72D1F4865}"/>
              </a:ext>
            </a:extLst>
          </p:cNvPr>
          <p:cNvSpPr txBox="1"/>
          <p:nvPr/>
        </p:nvSpPr>
        <p:spPr>
          <a:xfrm>
            <a:off x="767769" y="5948277"/>
            <a:ext cx="670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Substantially improved flexibility over pure glass electrolytes</a:t>
            </a:r>
          </a:p>
        </p:txBody>
      </p:sp>
    </p:spTree>
    <p:extLst>
      <p:ext uri="{BB962C8B-B14F-4D97-AF65-F5344CB8AC3E}">
        <p14:creationId xmlns:p14="http://schemas.microsoft.com/office/powerpoint/2010/main" val="60033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9707-4873-4827-9C38-9726F16C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Glass-Polymer Composite Electrolytes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EA47-4923-492D-B89D-E96B6A78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075" y="1219200"/>
            <a:ext cx="5148263" cy="4953000"/>
          </a:xfrm>
        </p:spPr>
        <p:txBody>
          <a:bodyPr/>
          <a:lstStyle/>
          <a:p>
            <a:r>
              <a:rPr lang="en-US" dirty="0"/>
              <a:t>Introduction of a passive phase</a:t>
            </a:r>
          </a:p>
          <a:p>
            <a:pPr lvl="1"/>
            <a:r>
              <a:rPr lang="en-US" dirty="0"/>
              <a:t>Conduction pathways change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sz="2000" dirty="0"/>
              <a:t>Densification processing improvements lead to better sheet adhesion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09CB3-BD85-4886-A4F9-87D886923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8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FF572-B6E5-45B6-B621-7162C2FB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42" y="1466005"/>
            <a:ext cx="2780358" cy="37840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8C5A2B-D04B-4E68-A4AF-50034CF8FE33}"/>
              </a:ext>
            </a:extLst>
          </p:cNvPr>
          <p:cNvSpPr/>
          <p:nvPr/>
        </p:nvSpPr>
        <p:spPr>
          <a:xfrm>
            <a:off x="478172" y="5203354"/>
            <a:ext cx="3254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Depiction of Li transport through densified solid-state electrolyte for pure (a), composite with PTFE powder binder (b), and composite with solution deposited Styrene-Butadiene-Styrene (SEBS) rubber binder (c).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6B749-50D0-4C2E-86F3-C449CBD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338" y="2197659"/>
            <a:ext cx="4572000" cy="271755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C0DA74-1A11-4B6D-9B57-2F1AA0B9C69A}"/>
              </a:ext>
            </a:extLst>
          </p:cNvPr>
          <p:cNvCxnSpPr/>
          <p:nvPr/>
        </p:nvCxnSpPr>
        <p:spPr bwMode="auto">
          <a:xfrm>
            <a:off x="3390900" y="1466005"/>
            <a:ext cx="797923" cy="17039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136242-9AE6-418C-B63C-38721E7D441D}"/>
              </a:ext>
            </a:extLst>
          </p:cNvPr>
          <p:cNvCxnSpPr/>
          <p:nvPr/>
        </p:nvCxnSpPr>
        <p:spPr bwMode="auto">
          <a:xfrm flipV="1">
            <a:off x="3390900" y="3814354"/>
            <a:ext cx="797923" cy="14357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6E1D3A-F65F-4C92-B8A2-EB2978D12FF1}"/>
              </a:ext>
            </a:extLst>
          </p:cNvPr>
          <p:cNvSpPr txBox="1"/>
          <p:nvPr/>
        </p:nvSpPr>
        <p:spPr>
          <a:xfrm>
            <a:off x="212611" y="1387376"/>
            <a:ext cx="50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D5CDBC-D219-4DDB-96C2-147636E5672C}"/>
              </a:ext>
            </a:extLst>
          </p:cNvPr>
          <p:cNvSpPr txBox="1"/>
          <p:nvPr/>
        </p:nvSpPr>
        <p:spPr>
          <a:xfrm>
            <a:off x="220697" y="2643986"/>
            <a:ext cx="50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B83BD-50B5-4DEA-9B02-75E1945A9B20}"/>
              </a:ext>
            </a:extLst>
          </p:cNvPr>
          <p:cNvSpPr txBox="1"/>
          <p:nvPr/>
        </p:nvSpPr>
        <p:spPr>
          <a:xfrm>
            <a:off x="226668" y="3942645"/>
            <a:ext cx="50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8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9F83-1585-41E6-9B1E-B7C45E07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1BD1-482A-4D07-8690-B7DAEB99E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69" y="4859382"/>
            <a:ext cx="8516981" cy="1312817"/>
          </a:xfrm>
        </p:spPr>
        <p:txBody>
          <a:bodyPr/>
          <a:lstStyle/>
          <a:p>
            <a:r>
              <a:rPr lang="en-US" dirty="0"/>
              <a:t>Increase in impedance through electrolyte layer due to binder phase</a:t>
            </a:r>
          </a:p>
          <a:p>
            <a:r>
              <a:rPr lang="en-US" dirty="0"/>
              <a:t>Ionic conductivity still retains ~20% of pure LPSC</a:t>
            </a:r>
          </a:p>
          <a:p>
            <a:r>
              <a:rPr lang="en-US" dirty="0"/>
              <a:t>Binder type has less impact on performance loss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DA706-AB9F-4053-A0E7-A56A1A296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C62331-9CF7-4746-A2E0-912EC8920DAF}" type="slidenum">
              <a:rPr lang="en-US" smtClean="0">
                <a:solidFill>
                  <a:srgbClr val="003296"/>
                </a:solidFill>
              </a:rPr>
              <a:pPr/>
              <a:t>9</a:t>
            </a:fld>
            <a:endParaRPr lang="en-US" sz="1000" dirty="0">
              <a:solidFill>
                <a:srgbClr val="003296"/>
              </a:solidFill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86A7C-6D98-4F51-B51C-C12675FC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26" y="1038497"/>
            <a:ext cx="3928368" cy="37076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69206C-84AE-422B-8FC6-E926F928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5" y="962100"/>
            <a:ext cx="2780358" cy="37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357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Default Design 1">
      <a:dk1>
        <a:srgbClr val="003296"/>
      </a:dk1>
      <a:lt1>
        <a:srgbClr val="E6F5FF"/>
      </a:lt1>
      <a:dk2>
        <a:srgbClr val="0A075A"/>
      </a:dk2>
      <a:lt2>
        <a:srgbClr val="96AAB4"/>
      </a:lt2>
      <a:accent1>
        <a:srgbClr val="DCEBF5"/>
      </a:accent1>
      <a:accent2>
        <a:srgbClr val="E6C855"/>
      </a:accent2>
      <a:accent3>
        <a:srgbClr val="F0F9FF"/>
      </a:accent3>
      <a:accent4>
        <a:srgbClr val="00297F"/>
      </a:accent4>
      <a:accent5>
        <a:srgbClr val="EBF3F9"/>
      </a:accent5>
      <a:accent6>
        <a:srgbClr val="D0B54C"/>
      </a:accent6>
      <a:hlink>
        <a:srgbClr val="CD3732"/>
      </a:hlink>
      <a:folHlink>
        <a:srgbClr val="5AAAD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Default Design 1">
        <a:dk1>
          <a:srgbClr val="003296"/>
        </a:dk1>
        <a:lt1>
          <a:srgbClr val="E6F5FF"/>
        </a:lt1>
        <a:dk2>
          <a:srgbClr val="0A075A"/>
        </a:dk2>
        <a:lt2>
          <a:srgbClr val="96AAB4"/>
        </a:lt2>
        <a:accent1>
          <a:srgbClr val="DCEBF5"/>
        </a:accent1>
        <a:accent2>
          <a:srgbClr val="E6C855"/>
        </a:accent2>
        <a:accent3>
          <a:srgbClr val="F0F9FF"/>
        </a:accent3>
        <a:accent4>
          <a:srgbClr val="00297F"/>
        </a:accent4>
        <a:accent5>
          <a:srgbClr val="EBF3F9"/>
        </a:accent5>
        <a:accent6>
          <a:srgbClr val="D0B54C"/>
        </a:accent6>
        <a:hlink>
          <a:srgbClr val="CD3732"/>
        </a:hlink>
        <a:folHlink>
          <a:srgbClr val="5AAA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6038</TotalTime>
  <Words>1005</Words>
  <Application>Microsoft Office PowerPoint</Application>
  <PresentationFormat>On-screen Show (4:3)</PresentationFormat>
  <Paragraphs>162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Helvetica</vt:lpstr>
      <vt:lpstr>Times</vt:lpstr>
      <vt:lpstr>Times New Roman</vt:lpstr>
      <vt:lpstr>Blank</vt:lpstr>
      <vt:lpstr>Design Considerations for Practical Li-S Battery Components for Electric Aviation  Donald A. Dornbusch1, Rocco P. Viggiano1, Yi Lin2,  John W. Connell2, James Wu1, Vadim F. Lvovich1 1NASA Glenn Research Center;   2NASA Langley Research Center</vt:lpstr>
      <vt:lpstr>Introduction – Electrified Aviation</vt:lpstr>
      <vt:lpstr>Aircraft Requirements</vt:lpstr>
      <vt:lpstr>Solid-State Electrolytes</vt:lpstr>
      <vt:lpstr>Material Selection</vt:lpstr>
      <vt:lpstr>Manufacturing Thin Electrolytes</vt:lpstr>
      <vt:lpstr>Improved mechanical properties</vt:lpstr>
      <vt:lpstr>Glass-Polymer Composite Electrolytes</vt:lpstr>
      <vt:lpstr>Impedance Data</vt:lpstr>
      <vt:lpstr>Full Cell Demonstration TiS2/Sulfide SSE/Lithium</vt:lpstr>
      <vt:lpstr>Limitations of binder-based systems</vt:lpstr>
      <vt:lpstr>Limitations of binder-based systems</vt:lpstr>
      <vt:lpstr>Fiber-based fillers</vt:lpstr>
      <vt:lpstr>Filler Results</vt:lpstr>
      <vt:lpstr>PowerPoint Presentation</vt:lpstr>
      <vt:lpstr>Design Considerations for Practical Li-S Battery Components for Electric Aviation  Donald A. Dornbusch1, Rocco P. Viggiano1, Yi Lin2,  John W. Connell2, James Wu1, Vadim F. Lvovich1 1NASA Glenn Research Center;   2NASA Langley Research Center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Almansour, Amjad S. (GRC-LMC0)</dc:creator>
  <cp:lastModifiedBy>Dornbusch, Donald A. (GRC-LMN0)</cp:lastModifiedBy>
  <cp:revision>161</cp:revision>
  <dcterms:created xsi:type="dcterms:W3CDTF">2019-11-13T13:12:10Z</dcterms:created>
  <dcterms:modified xsi:type="dcterms:W3CDTF">2022-05-20T17:34:43Z</dcterms:modified>
</cp:coreProperties>
</file>