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3.jpg" ContentType="image/jpeg"/>
  <Override PartName="/ppt/media/image4.jpg" ContentType="image/jpeg"/>
  <Override PartName="/ppt/media/image5.jpg" ContentType="image/jpeg"/>
  <Override PartName="/ppt/media/image7.jpg" ContentType="image/jpeg"/>
  <Override PartName="/ppt/media/image8.jpg" ContentType="image/jpeg"/>
  <Override PartName="/ppt/media/image9.jpg" ContentType="image/jpeg"/>
  <Override PartName="/ppt/media/image10.jpg" ContentType="image/jpeg"/>
  <Override PartName="/ppt/media/image1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62" r:id="rId3"/>
    <p:sldId id="258" r:id="rId4"/>
    <p:sldId id="259" r:id="rId5"/>
    <p:sldId id="260" r:id="rId6"/>
    <p:sldId id="263" r:id="rId7"/>
    <p:sldId id="268" r:id="rId8"/>
    <p:sldId id="25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9FD6FF"/>
    <a:srgbClr val="6DC0FF"/>
    <a:srgbClr val="3BABFF"/>
    <a:srgbClr val="0083E6"/>
    <a:srgbClr val="0070C0"/>
    <a:srgbClr val="29A3FF"/>
    <a:srgbClr val="008DF6"/>
    <a:srgbClr val="0000A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178"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AE4F8-0AE5-47CA-8179-28C9075BC3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3A9FFC-5389-4D44-A07F-A19E2E2B4A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AFB0CD-42C0-47BE-A87A-2B615CB1AEE1}"/>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5" name="Footer Placeholder 4">
            <a:extLst>
              <a:ext uri="{FF2B5EF4-FFF2-40B4-BE49-F238E27FC236}">
                <a16:creationId xmlns:a16="http://schemas.microsoft.com/office/drawing/2014/main" id="{634D9E46-36A9-4DDC-977E-07A8ACD314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01F88F-484F-437F-B6EC-24D5352A85CD}"/>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25391602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D830-9D4F-4AF7-8F3D-BE5376235A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8510AC-4F7F-4207-914C-905269026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DBD30-C03E-490F-890D-17BCDBB7BF4D}"/>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5" name="Footer Placeholder 4">
            <a:extLst>
              <a:ext uri="{FF2B5EF4-FFF2-40B4-BE49-F238E27FC236}">
                <a16:creationId xmlns:a16="http://schemas.microsoft.com/office/drawing/2014/main" id="{2D0FBB13-E757-4C6A-A95C-2FE122F594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89126-E314-4A9B-AAAD-4C02B38DEF97}"/>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4034326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8A495A-1945-47FA-9973-0DC605D05D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CCAE1B-9450-4CEA-A76C-F6D9121B4A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659D3-54A1-4FEF-8F6F-89A8738FA181}"/>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5" name="Footer Placeholder 4">
            <a:extLst>
              <a:ext uri="{FF2B5EF4-FFF2-40B4-BE49-F238E27FC236}">
                <a16:creationId xmlns:a16="http://schemas.microsoft.com/office/drawing/2014/main" id="{2EB7DF44-AFA6-438C-A432-2ADA15B4C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2FD6E6-B6C4-45D8-A41B-0964983A8147}"/>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3323104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1855-5FC1-453A-B7E6-A89E0A16B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096AB1-801C-42D4-89F7-8E6130DB1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8A600-EEDE-46AC-8F64-AC5ED6EE40F6}"/>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5" name="Footer Placeholder 4">
            <a:extLst>
              <a:ext uri="{FF2B5EF4-FFF2-40B4-BE49-F238E27FC236}">
                <a16:creationId xmlns:a16="http://schemas.microsoft.com/office/drawing/2014/main" id="{82629190-FE09-4E0D-B61D-5C43F8B27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65139-AED6-4C08-AAB0-792AA5B6021C}"/>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2175396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058DF-0DDB-4099-B755-EA3A53389B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88B769-5AD2-44EC-B36C-AFB3AD89A5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4363E1-3E69-4D37-931E-A2C090D1827E}"/>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5" name="Footer Placeholder 4">
            <a:extLst>
              <a:ext uri="{FF2B5EF4-FFF2-40B4-BE49-F238E27FC236}">
                <a16:creationId xmlns:a16="http://schemas.microsoft.com/office/drawing/2014/main" id="{0B57143E-BB81-4E59-B706-B4B2C011A6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629045-1600-41B0-B761-0E3C4A4E16DF}"/>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19501410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83AE0-4F86-4973-8243-7A4024C7F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13E5F8-6EFC-409C-843C-3FD5817F97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18F093-47BC-4321-B10E-38982B39AA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1356B1-7886-4C2E-BBBD-A4ADB1F0704A}"/>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6" name="Footer Placeholder 5">
            <a:extLst>
              <a:ext uri="{FF2B5EF4-FFF2-40B4-BE49-F238E27FC236}">
                <a16:creationId xmlns:a16="http://schemas.microsoft.com/office/drawing/2014/main" id="{5F591BDB-E58B-44C4-9D21-B8D0C5E36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36B21-CBF1-43A3-BFD1-CFAA1EE55206}"/>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266597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DED7-1BA5-426C-94B6-5A553069DA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F49372-AB7A-45F6-8895-E7491244D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CC40A5-B8A5-4E51-A000-7B9AE64F617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DC6E75-B1EE-4D5F-B699-6EF23E713F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EF7EE4-F552-4C35-9C60-2C28703E65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DFE053-E720-48CE-97F8-11F9844639CA}"/>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8" name="Footer Placeholder 7">
            <a:extLst>
              <a:ext uri="{FF2B5EF4-FFF2-40B4-BE49-F238E27FC236}">
                <a16:creationId xmlns:a16="http://schemas.microsoft.com/office/drawing/2014/main" id="{EDB32939-9DC0-410B-9057-5D5D77B7FC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749EEC6-1791-4018-89AA-D81D4C216C2B}"/>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1152382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00F58-461C-44F5-B116-BCE8909FA1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B7200E-0208-4F56-A2B0-D7CC15233C25}"/>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4" name="Footer Placeholder 3">
            <a:extLst>
              <a:ext uri="{FF2B5EF4-FFF2-40B4-BE49-F238E27FC236}">
                <a16:creationId xmlns:a16="http://schemas.microsoft.com/office/drawing/2014/main" id="{F5956E50-59EB-48BA-A81E-A5B85C05F9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635C62-386B-463A-B8DF-E26D95228D26}"/>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768914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75C3734-07F9-49F2-949D-C2047847F607}"/>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3" name="Footer Placeholder 2">
            <a:extLst>
              <a:ext uri="{FF2B5EF4-FFF2-40B4-BE49-F238E27FC236}">
                <a16:creationId xmlns:a16="http://schemas.microsoft.com/office/drawing/2014/main" id="{3BB90F70-BA83-43FD-BF3E-1356568BDBE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39ED60-559A-4C19-9D29-379CC9A77909}"/>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2605797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1C6BD-715D-46B3-8B1F-FB350A0B6A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4F3317-FE69-4C88-967B-CE837F8674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198EED-526C-4E50-922E-54F9BDFE7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289494-B716-4BC6-9113-AF3CDE37B25A}"/>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6" name="Footer Placeholder 5">
            <a:extLst>
              <a:ext uri="{FF2B5EF4-FFF2-40B4-BE49-F238E27FC236}">
                <a16:creationId xmlns:a16="http://schemas.microsoft.com/office/drawing/2014/main" id="{B8C89407-3665-41D3-AF59-A9D27C0FF3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17C42A-F8F0-4632-9A0B-5E5EAC893A7B}"/>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3219795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DBBDB-41DA-47C6-AEC4-77B505A96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628B36-8800-4D8F-8C1C-B084868613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7D44A2-F89C-4A4A-AF96-7004B38CF1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739D7C-95AA-4DD3-8660-2440BCB29EC6}"/>
              </a:ext>
            </a:extLst>
          </p:cNvPr>
          <p:cNvSpPr>
            <a:spLocks noGrp="1"/>
          </p:cNvSpPr>
          <p:nvPr>
            <p:ph type="dt" sz="half" idx="10"/>
          </p:nvPr>
        </p:nvSpPr>
        <p:spPr/>
        <p:txBody>
          <a:bodyPr/>
          <a:lstStyle/>
          <a:p>
            <a:fld id="{7AEC0E7D-43D1-4BB9-8E0D-7C918610404D}" type="datetimeFigureOut">
              <a:rPr lang="en-US" smtClean="0"/>
              <a:t>5/23/2022</a:t>
            </a:fld>
            <a:endParaRPr lang="en-US"/>
          </a:p>
        </p:txBody>
      </p:sp>
      <p:sp>
        <p:nvSpPr>
          <p:cNvPr id="6" name="Footer Placeholder 5">
            <a:extLst>
              <a:ext uri="{FF2B5EF4-FFF2-40B4-BE49-F238E27FC236}">
                <a16:creationId xmlns:a16="http://schemas.microsoft.com/office/drawing/2014/main" id="{E39C014E-9F16-4EBD-8F85-658F28DDDC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8F766E-6C6B-4795-A694-907C33636D1D}"/>
              </a:ext>
            </a:extLst>
          </p:cNvPr>
          <p:cNvSpPr>
            <a:spLocks noGrp="1"/>
          </p:cNvSpPr>
          <p:nvPr>
            <p:ph type="sldNum" sz="quarter" idx="12"/>
          </p:nvPr>
        </p:nvSpPr>
        <p:spPr/>
        <p:txBody>
          <a:bodyPr/>
          <a:lstStyle/>
          <a:p>
            <a:fld id="{DC0811FF-D8AD-453F-91F7-FC7A438770FA}" type="slidenum">
              <a:rPr lang="en-US" smtClean="0"/>
              <a:t>‹#›</a:t>
            </a:fld>
            <a:endParaRPr lang="en-US"/>
          </a:p>
        </p:txBody>
      </p:sp>
    </p:spTree>
    <p:extLst>
      <p:ext uri="{BB962C8B-B14F-4D97-AF65-F5344CB8AC3E}">
        <p14:creationId xmlns:p14="http://schemas.microsoft.com/office/powerpoint/2010/main" val="2817550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5B6B5A-48C1-43CE-94BE-3C397CD033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858E83-E6B7-46C1-9AB1-DDA7D5D246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9B789-924F-44B4-9DB8-4D09F12E95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C0E7D-43D1-4BB9-8E0D-7C918610404D}" type="datetimeFigureOut">
              <a:rPr lang="en-US" smtClean="0"/>
              <a:t>5/23/2022</a:t>
            </a:fld>
            <a:endParaRPr lang="en-US"/>
          </a:p>
        </p:txBody>
      </p:sp>
      <p:sp>
        <p:nvSpPr>
          <p:cNvPr id="5" name="Footer Placeholder 4">
            <a:extLst>
              <a:ext uri="{FF2B5EF4-FFF2-40B4-BE49-F238E27FC236}">
                <a16:creationId xmlns:a16="http://schemas.microsoft.com/office/drawing/2014/main" id="{15ACF134-812D-4AB7-9D7D-90E2C4A13F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FE7C87-C108-40B1-B174-E78D97F6E8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0811FF-D8AD-453F-91F7-FC7A438770FA}" type="slidenum">
              <a:rPr lang="en-US" smtClean="0"/>
              <a:t>‹#›</a:t>
            </a:fld>
            <a:endParaRPr lang="en-US"/>
          </a:p>
        </p:txBody>
      </p:sp>
    </p:spTree>
    <p:extLst>
      <p:ext uri="{BB962C8B-B14F-4D97-AF65-F5344CB8AC3E}">
        <p14:creationId xmlns:p14="http://schemas.microsoft.com/office/powerpoint/2010/main" val="2748302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apd440.gsfc.nasa.gov/technology.html" TargetMode="External"/><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hyperlink" Target="https://www.astrostrategictech.us/" TargetMode="External"/><Relationship Id="rId2" Type="http://schemas.openxmlformats.org/officeDocument/2006/relationships/image" Target="../media/image13.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BC3883-4FBB-4A2E-8862-7038F02E6796}"/>
              </a:ext>
            </a:extLst>
          </p:cNvPr>
          <p:cNvPicPr>
            <a:picLocks noChangeAspect="1"/>
          </p:cNvPicPr>
          <p:nvPr/>
        </p:nvPicPr>
        <p:blipFill>
          <a:blip r:embed="rId2"/>
          <a:stretch>
            <a:fillRect/>
          </a:stretch>
        </p:blipFill>
        <p:spPr>
          <a:xfrm>
            <a:off x="80010" y="1097296"/>
            <a:ext cx="12192000" cy="5097747"/>
          </a:xfrm>
          <a:prstGeom prst="rect">
            <a:avLst/>
          </a:prstGeom>
        </p:spPr>
      </p:pic>
      <p:sp>
        <p:nvSpPr>
          <p:cNvPr id="4" name="TextBox 3">
            <a:extLst>
              <a:ext uri="{FF2B5EF4-FFF2-40B4-BE49-F238E27FC236}">
                <a16:creationId xmlns:a16="http://schemas.microsoft.com/office/drawing/2014/main" id="{7ECA5250-9853-4D58-99B2-4639C29C02B2}"/>
              </a:ext>
            </a:extLst>
          </p:cNvPr>
          <p:cNvSpPr txBox="1"/>
          <p:nvPr/>
        </p:nvSpPr>
        <p:spPr>
          <a:xfrm>
            <a:off x="1863090" y="173966"/>
            <a:ext cx="8465820" cy="923330"/>
          </a:xfrm>
          <a:prstGeom prst="rect">
            <a:avLst/>
          </a:prstGeom>
          <a:noFill/>
        </p:spPr>
        <p:txBody>
          <a:bodyPr wrap="square" rtlCol="0">
            <a:spAutoFit/>
          </a:bodyPr>
          <a:lstStyle/>
          <a:p>
            <a:r>
              <a:rPr lang="en-US" dirty="0" err="1"/>
              <a:t>iPoster</a:t>
            </a:r>
            <a:r>
              <a:rPr lang="en-US" dirty="0"/>
              <a:t> is not downloadable.  It is like a widget where you enter photos and captions on a template.  Viewers would select “open” to see the contents which are copy and pasted in this presentation.</a:t>
            </a:r>
          </a:p>
        </p:txBody>
      </p:sp>
    </p:spTree>
    <p:extLst>
      <p:ext uri="{BB962C8B-B14F-4D97-AF65-F5344CB8AC3E}">
        <p14:creationId xmlns:p14="http://schemas.microsoft.com/office/powerpoint/2010/main" val="2389860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 yellow, toy&#10;&#10;Description automatically generated">
            <a:extLst>
              <a:ext uri="{FF2B5EF4-FFF2-40B4-BE49-F238E27FC236}">
                <a16:creationId xmlns:a16="http://schemas.microsoft.com/office/drawing/2014/main" id="{93C4C63F-2E11-449C-B18A-CA9BC988B4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6458" cy="6858000"/>
          </a:xfrm>
          <a:prstGeom prst="rect">
            <a:avLst/>
          </a:prstGeom>
        </p:spPr>
      </p:pic>
      <p:sp>
        <p:nvSpPr>
          <p:cNvPr id="2" name="TextBox 1">
            <a:extLst>
              <a:ext uri="{FF2B5EF4-FFF2-40B4-BE49-F238E27FC236}">
                <a16:creationId xmlns:a16="http://schemas.microsoft.com/office/drawing/2014/main" id="{786BBA7A-655B-4754-B025-15608E04E475}"/>
              </a:ext>
            </a:extLst>
          </p:cNvPr>
          <p:cNvSpPr txBox="1"/>
          <p:nvPr/>
        </p:nvSpPr>
        <p:spPr>
          <a:xfrm>
            <a:off x="0" y="3705115"/>
            <a:ext cx="9156458" cy="1569660"/>
          </a:xfrm>
          <a:prstGeom prst="rect">
            <a:avLst/>
          </a:prstGeom>
          <a:solidFill>
            <a:srgbClr val="0000A4">
              <a:alpha val="32157"/>
            </a:srgbClr>
          </a:solidFill>
        </p:spPr>
        <p:txBody>
          <a:bodyPr wrap="square" rtlCol="0">
            <a:spAutoFit/>
          </a:bodyPr>
          <a:lstStyle/>
          <a:p>
            <a:r>
              <a:rPr lang="en-US" sz="2400" b="1" dirty="0">
                <a:solidFill>
                  <a:schemeClr val="bg1"/>
                </a:solidFill>
              </a:rPr>
              <a:t>NASA's Astrophysics Division undertakes ambitious space missions to explore the nature of the universe at its largest scales, earliest moments, and most extreme conditions. Missions such as the recently launched James Webb Space Telescope...</a:t>
            </a:r>
          </a:p>
        </p:txBody>
      </p:sp>
      <p:pic>
        <p:nvPicPr>
          <p:cNvPr id="11" name="Picture 10" descr="A space shuttle in space&#10;&#10;Description automatically generated with medium confidence">
            <a:extLst>
              <a:ext uri="{FF2B5EF4-FFF2-40B4-BE49-F238E27FC236}">
                <a16:creationId xmlns:a16="http://schemas.microsoft.com/office/drawing/2014/main" id="{8D2041B2-0639-4056-B431-ED2490029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2526" y="-9430"/>
            <a:ext cx="9172051" cy="9172051"/>
          </a:xfrm>
          <a:prstGeom prst="rect">
            <a:avLst/>
          </a:prstGeom>
        </p:spPr>
      </p:pic>
      <p:sp>
        <p:nvSpPr>
          <p:cNvPr id="13" name="TextBox 12">
            <a:extLst>
              <a:ext uri="{FF2B5EF4-FFF2-40B4-BE49-F238E27FC236}">
                <a16:creationId xmlns:a16="http://schemas.microsoft.com/office/drawing/2014/main" id="{6EFD31D5-B6D7-4760-8350-A691328F9EFF}"/>
              </a:ext>
            </a:extLst>
          </p:cNvPr>
          <p:cNvSpPr txBox="1"/>
          <p:nvPr/>
        </p:nvSpPr>
        <p:spPr>
          <a:xfrm>
            <a:off x="9252526" y="313034"/>
            <a:ext cx="9156458" cy="461665"/>
          </a:xfrm>
          <a:prstGeom prst="rect">
            <a:avLst/>
          </a:prstGeom>
          <a:solidFill>
            <a:srgbClr val="0000A4">
              <a:alpha val="32157"/>
            </a:srgbClr>
          </a:solidFill>
        </p:spPr>
        <p:txBody>
          <a:bodyPr wrap="square" rtlCol="0">
            <a:spAutoFit/>
          </a:bodyPr>
          <a:lstStyle/>
          <a:p>
            <a:r>
              <a:rPr lang="en-US" sz="2400" b="1" dirty="0">
                <a:solidFill>
                  <a:schemeClr val="bg1"/>
                </a:solidFill>
              </a:rPr>
              <a:t>… and the Roman Space Telescope currently under development.</a:t>
            </a:r>
          </a:p>
        </p:txBody>
      </p:sp>
      <p:pic>
        <p:nvPicPr>
          <p:cNvPr id="15" name="Picture 14" descr="A group of stars in space&#10;&#10;Description automatically generated with low confidence">
            <a:extLst>
              <a:ext uri="{FF2B5EF4-FFF2-40B4-BE49-F238E27FC236}">
                <a16:creationId xmlns:a16="http://schemas.microsoft.com/office/drawing/2014/main" id="{A9C3ADBA-B4C1-435C-B8C7-A4843F39A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05052" y="-108158"/>
            <a:ext cx="9172051" cy="8799437"/>
          </a:xfrm>
          <a:prstGeom prst="rect">
            <a:avLst/>
          </a:prstGeom>
        </p:spPr>
      </p:pic>
      <p:sp>
        <p:nvSpPr>
          <p:cNvPr id="18" name="TextBox 17">
            <a:extLst>
              <a:ext uri="{FF2B5EF4-FFF2-40B4-BE49-F238E27FC236}">
                <a16:creationId xmlns:a16="http://schemas.microsoft.com/office/drawing/2014/main" id="{EE0DC5A7-C340-4622-8A39-B02D5BA9FC35}"/>
              </a:ext>
            </a:extLst>
          </p:cNvPr>
          <p:cNvSpPr txBox="1"/>
          <p:nvPr/>
        </p:nvSpPr>
        <p:spPr>
          <a:xfrm>
            <a:off x="18512848" y="119229"/>
            <a:ext cx="9156458" cy="6155531"/>
          </a:xfrm>
          <a:prstGeom prst="rect">
            <a:avLst/>
          </a:prstGeom>
          <a:solidFill>
            <a:srgbClr val="0000A4">
              <a:alpha val="32157"/>
            </a:srgbClr>
          </a:solidFill>
        </p:spPr>
        <p:txBody>
          <a:bodyPr wrap="square" rtlCol="0">
            <a:spAutoFit/>
          </a:bodyPr>
          <a:lstStyle/>
          <a:p>
            <a:pPr>
              <a:spcAft>
                <a:spcPts val="600"/>
              </a:spcAft>
            </a:pPr>
            <a:r>
              <a:rPr lang="en-US" sz="2400" b="1" dirty="0">
                <a:solidFill>
                  <a:schemeClr val="bg1"/>
                </a:solidFill>
              </a:rPr>
              <a:t>The Decadal Survey on Astronomy and Astrophysics 2020, "</a:t>
            </a:r>
            <a:r>
              <a:rPr lang="en-US" sz="2400" b="1" i="1" dirty="0">
                <a:solidFill>
                  <a:schemeClr val="bg1"/>
                </a:solidFill>
              </a:rPr>
              <a:t>Pathways to Discovery in Astronomy and Astrophysics for the 2020s</a:t>
            </a:r>
            <a:r>
              <a:rPr lang="en-US" sz="2400" b="1" dirty="0">
                <a:solidFill>
                  <a:schemeClr val="bg1"/>
                </a:solidFill>
              </a:rPr>
              <a:t>," recommended a suite of compelling missions, including a 6m-class IR/Optical/UV observatory for exoplanet characterization and general astrophysics studies, a far-IR flagship, an X-ray flagship, and three Probe missions.</a:t>
            </a:r>
          </a:p>
          <a:p>
            <a:r>
              <a:rPr lang="en-US" sz="2400" b="1" dirty="0">
                <a:solidFill>
                  <a:schemeClr val="bg1"/>
                </a:solidFill>
              </a:rPr>
              <a:t>The proposed launch dates for these are:</a:t>
            </a:r>
          </a:p>
          <a:p>
            <a:pPr marL="285750" indent="-285750">
              <a:buFont typeface="Arial" panose="020B0604020202020204" pitchFamily="34" charset="0"/>
              <a:buChar char="•"/>
            </a:pPr>
            <a:r>
              <a:rPr lang="en-US" sz="2400" b="1" dirty="0">
                <a:solidFill>
                  <a:schemeClr val="bg1"/>
                </a:solidFill>
              </a:rPr>
              <a:t>Early 2030s for the first Probe (X-ray or far-IR)</a:t>
            </a:r>
          </a:p>
          <a:p>
            <a:pPr marL="285750" indent="-285750">
              <a:buFont typeface="Arial" panose="020B0604020202020204" pitchFamily="34" charset="0"/>
              <a:buChar char="•"/>
            </a:pPr>
            <a:r>
              <a:rPr lang="en-US" sz="2400" b="1" dirty="0">
                <a:solidFill>
                  <a:schemeClr val="bg1"/>
                </a:solidFill>
              </a:rPr>
              <a:t>Early 2040s for the next Probe (CMB or the one not launched before)</a:t>
            </a:r>
          </a:p>
          <a:p>
            <a:pPr marL="285750" indent="-285750">
              <a:buFont typeface="Arial" panose="020B0604020202020204" pitchFamily="34" charset="0"/>
              <a:buChar char="•"/>
            </a:pPr>
            <a:r>
              <a:rPr lang="en-US" sz="2400" b="1" dirty="0">
                <a:solidFill>
                  <a:schemeClr val="bg1"/>
                </a:solidFill>
              </a:rPr>
              <a:t>Mid-2040s for the IR/O/UV Great Observatory</a:t>
            </a:r>
          </a:p>
          <a:p>
            <a:pPr marL="285750" indent="-285750">
              <a:spcAft>
                <a:spcPts val="600"/>
              </a:spcAft>
              <a:buFont typeface="Arial" panose="020B0604020202020204" pitchFamily="34" charset="0"/>
              <a:buChar char="•"/>
            </a:pPr>
            <a:r>
              <a:rPr lang="en-US" sz="2400" b="1" dirty="0">
                <a:solidFill>
                  <a:schemeClr val="bg1"/>
                </a:solidFill>
              </a:rPr>
              <a:t>The following decade(s) for the far-IR and X-ray Great Observatories.</a:t>
            </a:r>
          </a:p>
          <a:p>
            <a:r>
              <a:rPr lang="en-US" sz="2400" b="1" spc="-10" dirty="0">
                <a:solidFill>
                  <a:schemeClr val="bg1"/>
                </a:solidFill>
              </a:rPr>
              <a:t>Such missions require technologies that far exceed today's state of the art. To begin developing and maturing technologies that enable and enhance such missions, NASA established the Strategic Astrophysics Technology (SAT) program. Where needed, direct-funded projects may supplement the SAT program. </a:t>
            </a:r>
          </a:p>
        </p:txBody>
      </p:sp>
    </p:spTree>
    <p:extLst>
      <p:ext uri="{BB962C8B-B14F-4D97-AF65-F5344CB8AC3E}">
        <p14:creationId xmlns:p14="http://schemas.microsoft.com/office/powerpoint/2010/main" val="1065885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lanet in space&#10;&#10;Description automatically generated with low confidence">
            <a:extLst>
              <a:ext uri="{FF2B5EF4-FFF2-40B4-BE49-F238E27FC236}">
                <a16:creationId xmlns:a16="http://schemas.microsoft.com/office/drawing/2014/main" id="{F9D54E73-97E5-4CCD-8EC6-BF5CA79EF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7661563" cy="10215417"/>
          </a:xfrm>
          <a:prstGeom prst="rect">
            <a:avLst/>
          </a:prstGeom>
        </p:spPr>
      </p:pic>
      <p:graphicFrame>
        <p:nvGraphicFramePr>
          <p:cNvPr id="3" name="Table 2">
            <a:extLst>
              <a:ext uri="{FF2B5EF4-FFF2-40B4-BE49-F238E27FC236}">
                <a16:creationId xmlns:a16="http://schemas.microsoft.com/office/drawing/2014/main" id="{59E9F3CB-55E6-4844-B886-3D7602C0D675}"/>
              </a:ext>
            </a:extLst>
          </p:cNvPr>
          <p:cNvGraphicFramePr>
            <a:graphicFrameLocks noGrp="1"/>
          </p:cNvGraphicFramePr>
          <p:nvPr>
            <p:extLst>
              <p:ext uri="{D42A27DB-BD31-4B8C-83A1-F6EECF244321}">
                <p14:modId xmlns:p14="http://schemas.microsoft.com/office/powerpoint/2010/main" val="864018808"/>
              </p:ext>
            </p:extLst>
          </p:nvPr>
        </p:nvGraphicFramePr>
        <p:xfrm>
          <a:off x="-12003" y="3929632"/>
          <a:ext cx="7673568" cy="4351337"/>
        </p:xfrm>
        <a:graphic>
          <a:graphicData uri="http://schemas.openxmlformats.org/drawingml/2006/table">
            <a:tbl>
              <a:tblPr firstRow="1" firstCol="1" bandRow="1">
                <a:tableStyleId>{5C22544A-7EE6-4342-B048-85BDC9FD1C3A}</a:tableStyleId>
              </a:tblPr>
              <a:tblGrid>
                <a:gridCol w="5299823">
                  <a:extLst>
                    <a:ext uri="{9D8B030D-6E8A-4147-A177-3AD203B41FA5}">
                      <a16:colId xmlns:a16="http://schemas.microsoft.com/office/drawing/2014/main" val="2014650596"/>
                    </a:ext>
                  </a:extLst>
                </a:gridCol>
                <a:gridCol w="1062182">
                  <a:extLst>
                    <a:ext uri="{9D8B030D-6E8A-4147-A177-3AD203B41FA5}">
                      <a16:colId xmlns:a16="http://schemas.microsoft.com/office/drawing/2014/main" val="2368429365"/>
                    </a:ext>
                  </a:extLst>
                </a:gridCol>
                <a:gridCol w="480290">
                  <a:extLst>
                    <a:ext uri="{9D8B030D-6E8A-4147-A177-3AD203B41FA5}">
                      <a16:colId xmlns:a16="http://schemas.microsoft.com/office/drawing/2014/main" val="817829313"/>
                    </a:ext>
                  </a:extLst>
                </a:gridCol>
                <a:gridCol w="831273">
                  <a:extLst>
                    <a:ext uri="{9D8B030D-6E8A-4147-A177-3AD203B41FA5}">
                      <a16:colId xmlns:a16="http://schemas.microsoft.com/office/drawing/2014/main" val="3244573020"/>
                    </a:ext>
                  </a:extLst>
                </a:gridCol>
              </a:tblGrid>
              <a:tr h="255961">
                <a:tc>
                  <a:txBody>
                    <a:bodyPr/>
                    <a:lstStyle/>
                    <a:p>
                      <a:pPr marL="0" marR="0" algn="ctr">
                        <a:lnSpc>
                          <a:spcPct val="100000"/>
                        </a:lnSpc>
                        <a:spcBef>
                          <a:spcPts val="0"/>
                        </a:spcBef>
                        <a:spcAft>
                          <a:spcPts val="0"/>
                        </a:spcAft>
                      </a:pPr>
                      <a:r>
                        <a:rPr lang="en-US" sz="1400" dirty="0">
                          <a:effectLst/>
                        </a:rPr>
                        <a:t>Current ExEP Technology Development Projects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tc>
                  <a:txBody>
                    <a:bodyPr/>
                    <a:lstStyle/>
                    <a:p>
                      <a:pPr marL="0" marR="0" algn="ctr">
                        <a:lnSpc>
                          <a:spcPct val="107000"/>
                        </a:lnSpc>
                        <a:spcBef>
                          <a:spcPts val="0"/>
                        </a:spcBef>
                        <a:spcAft>
                          <a:spcPts val="0"/>
                        </a:spcAft>
                      </a:pPr>
                      <a:r>
                        <a:rPr lang="en-US" sz="1400" dirty="0">
                          <a:effectLst/>
                        </a:rPr>
                        <a:t>PI Name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tc>
                  <a:txBody>
                    <a:bodyPr/>
                    <a:lstStyle/>
                    <a:p>
                      <a:pPr marL="0" marR="0" algn="ctr">
                        <a:lnSpc>
                          <a:spcPct val="107000"/>
                        </a:lnSpc>
                        <a:spcBef>
                          <a:spcPts val="0"/>
                        </a:spcBef>
                        <a:spcAft>
                          <a:spcPts val="0"/>
                        </a:spcAft>
                      </a:pPr>
                      <a:r>
                        <a:rPr lang="en-US" sz="1400" dirty="0">
                          <a:effectLst/>
                        </a:rPr>
                        <a:t>Org.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tc>
                  <a:txBody>
                    <a:bodyPr/>
                    <a:lstStyle/>
                    <a:p>
                      <a:pPr marL="0" marR="0" algn="ctr">
                        <a:lnSpc>
                          <a:spcPct val="107000"/>
                        </a:lnSpc>
                        <a:spcBef>
                          <a:spcPts val="0"/>
                        </a:spcBef>
                        <a:spcAft>
                          <a:spcPts val="0"/>
                        </a:spcAft>
                      </a:pPr>
                      <a:r>
                        <a:rPr lang="en-US" sz="1400" dirty="0">
                          <a:effectLst/>
                        </a:rPr>
                        <a:t>Tech Area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extLst>
                  <a:ext uri="{0D108BD9-81ED-4DB2-BD59-A6C34878D82A}">
                    <a16:rowId xmlns:a16="http://schemas.microsoft.com/office/drawing/2014/main" val="1397073717"/>
                  </a:ext>
                </a:extLst>
              </a:tr>
              <a:tr h="255961">
                <a:tc>
                  <a:txBody>
                    <a:bodyPr/>
                    <a:lstStyle/>
                    <a:p>
                      <a:pPr marL="0" marR="0">
                        <a:lnSpc>
                          <a:spcPct val="107000"/>
                        </a:lnSpc>
                        <a:spcBef>
                          <a:spcPts val="0"/>
                        </a:spcBef>
                        <a:spcAft>
                          <a:spcPts val="0"/>
                        </a:spcAft>
                      </a:pPr>
                      <a:r>
                        <a:rPr lang="en-US" sz="1100" spc="-30" baseline="0" dirty="0">
                          <a:effectLst/>
                        </a:rPr>
                        <a:t>Development of a Method for Exoplanet Imaging in Multi-Star Systems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err="1">
                          <a:solidFill>
                            <a:schemeClr val="bg1"/>
                          </a:solidFill>
                          <a:effectLst/>
                        </a:rPr>
                        <a:t>Belikov</a:t>
                      </a:r>
                      <a:r>
                        <a:rPr lang="en-US" sz="1100" b="1" spc="-30" baseline="0" dirty="0">
                          <a:solidFill>
                            <a:schemeClr val="bg1"/>
                          </a:solidFill>
                          <a:effectLst/>
                        </a:rPr>
                        <a:t>, Ruslan</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ARC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Coronagraph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4273560336"/>
                  </a:ext>
                </a:extLst>
              </a:tr>
              <a:tr h="255961">
                <a:tc>
                  <a:txBody>
                    <a:bodyPr/>
                    <a:lstStyle/>
                    <a:p>
                      <a:pPr marL="0" marR="0">
                        <a:lnSpc>
                          <a:spcPct val="107000"/>
                        </a:lnSpc>
                        <a:spcBef>
                          <a:spcPts val="0"/>
                        </a:spcBef>
                        <a:spcAft>
                          <a:spcPts val="0"/>
                        </a:spcAft>
                      </a:pPr>
                      <a:r>
                        <a:rPr lang="en-US" sz="1100" spc="-30" baseline="0" dirty="0">
                          <a:effectLst/>
                        </a:rPr>
                        <a:t>Laboratory Demonstration of High Contrast Using PIAACMC on a Segmented Aperture</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err="1">
                          <a:solidFill>
                            <a:schemeClr val="bg1"/>
                          </a:solidFill>
                          <a:effectLst/>
                        </a:rPr>
                        <a:t>Belikov</a:t>
                      </a:r>
                      <a:r>
                        <a:rPr lang="en-US" sz="1100" b="1" spc="-30" baseline="0" dirty="0">
                          <a:solidFill>
                            <a:schemeClr val="bg1"/>
                          </a:solidFill>
                          <a:effectLst/>
                        </a:rPr>
                        <a:t>, Ruslan</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ARC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a:solidFill>
                            <a:schemeClr val="bg1"/>
                          </a:solidFill>
                          <a:effectLst/>
                        </a:rPr>
                        <a:t>Coronagraph</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997927962"/>
                  </a:ext>
                </a:extLst>
              </a:tr>
              <a:tr h="255961">
                <a:tc>
                  <a:txBody>
                    <a:bodyPr/>
                    <a:lstStyle/>
                    <a:p>
                      <a:pPr marL="0" marR="0">
                        <a:lnSpc>
                          <a:spcPct val="107000"/>
                        </a:lnSpc>
                        <a:spcBef>
                          <a:spcPts val="0"/>
                        </a:spcBef>
                        <a:spcAft>
                          <a:spcPts val="0"/>
                        </a:spcAft>
                      </a:pPr>
                      <a:r>
                        <a:rPr lang="en-US" sz="1100" spc="-30" baseline="0" dirty="0">
                          <a:effectLst/>
                        </a:rPr>
                        <a:t>Laboratory Demonstration of Multi-Star Wavefront Control in Vacuum</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err="1">
                          <a:solidFill>
                            <a:schemeClr val="bg1"/>
                          </a:solidFill>
                          <a:effectLst/>
                        </a:rPr>
                        <a:t>Belikov</a:t>
                      </a:r>
                      <a:r>
                        <a:rPr lang="en-US" sz="1100" b="1" spc="-30" baseline="0" dirty="0">
                          <a:solidFill>
                            <a:schemeClr val="bg1"/>
                          </a:solidFill>
                          <a:effectLst/>
                        </a:rPr>
                        <a:t>, Ruslan</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ARC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a:solidFill>
                            <a:schemeClr val="bg1"/>
                          </a:solidFill>
                          <a:effectLst/>
                        </a:rPr>
                        <a:t>Coronagraph</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2919984440"/>
                  </a:ext>
                </a:extLst>
              </a:tr>
              <a:tr h="255961">
                <a:tc>
                  <a:txBody>
                    <a:bodyPr/>
                    <a:lstStyle/>
                    <a:p>
                      <a:pPr marL="0" marR="0">
                        <a:lnSpc>
                          <a:spcPct val="107000"/>
                        </a:lnSpc>
                        <a:spcBef>
                          <a:spcPts val="0"/>
                        </a:spcBef>
                        <a:spcAft>
                          <a:spcPts val="0"/>
                        </a:spcAft>
                      </a:pPr>
                      <a:r>
                        <a:rPr lang="en-US" sz="1100" spc="-30" baseline="0" dirty="0">
                          <a:effectLst/>
                        </a:rPr>
                        <a:t>MEMS Deformable Mirror Technology Development for Space-Based Exoplanet Detection</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err="1">
                          <a:solidFill>
                            <a:schemeClr val="bg1"/>
                          </a:solidFill>
                          <a:effectLst/>
                        </a:rPr>
                        <a:t>Bierden</a:t>
                      </a:r>
                      <a:r>
                        <a:rPr lang="en-US" sz="1100" b="1" spc="-30" baseline="0" dirty="0">
                          <a:solidFill>
                            <a:schemeClr val="bg1"/>
                          </a:solidFill>
                          <a:effectLst/>
                        </a:rPr>
                        <a:t>, Paul</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BMC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Coronagraph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398075192"/>
                  </a:ext>
                </a:extLst>
              </a:tr>
              <a:tr h="255961">
                <a:tc>
                  <a:txBody>
                    <a:bodyPr/>
                    <a:lstStyle/>
                    <a:p>
                      <a:pPr marL="0" marR="0">
                        <a:lnSpc>
                          <a:spcPct val="107000"/>
                        </a:lnSpc>
                        <a:spcBef>
                          <a:spcPts val="0"/>
                        </a:spcBef>
                        <a:spcAft>
                          <a:spcPts val="0"/>
                        </a:spcAft>
                      </a:pPr>
                      <a:r>
                        <a:rPr lang="en-US" sz="1100" spc="-30" baseline="0" dirty="0">
                          <a:effectLst/>
                        </a:rPr>
                        <a:t>Segmented Coronagraph Design and Analysis Study</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a:solidFill>
                            <a:schemeClr val="bg1"/>
                          </a:solidFill>
                          <a:effectLst/>
                        </a:rPr>
                        <a:t>Chen, Pin</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a:solidFill>
                            <a:schemeClr val="bg1"/>
                          </a:solidFill>
                          <a:effectLst/>
                        </a:rPr>
                        <a:t>JPL</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Coronagraph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2421381945"/>
                  </a:ext>
                </a:extLst>
              </a:tr>
              <a:tr h="255961">
                <a:tc>
                  <a:txBody>
                    <a:bodyPr/>
                    <a:lstStyle/>
                    <a:p>
                      <a:pPr marL="0" marR="0">
                        <a:lnSpc>
                          <a:spcPct val="107000"/>
                        </a:lnSpc>
                        <a:spcBef>
                          <a:spcPts val="0"/>
                        </a:spcBef>
                        <a:spcAft>
                          <a:spcPts val="0"/>
                        </a:spcAft>
                      </a:pPr>
                      <a:r>
                        <a:rPr lang="en-US" sz="1100" spc="-30" baseline="0" dirty="0">
                          <a:effectLst/>
                        </a:rPr>
                        <a:t>Linear Wavefront Control for High-Contrast Imaging</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a:solidFill>
                            <a:schemeClr val="bg1"/>
                          </a:solidFill>
                          <a:effectLst/>
                        </a:rPr>
                        <a:t>Guyon, Olivier</a:t>
                      </a:r>
                      <a:endParaRPr lang="en-US" sz="1100" b="1"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Arizona</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Coronagraph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3656594577"/>
                  </a:ext>
                </a:extLst>
              </a:tr>
              <a:tr h="255961">
                <a:tc>
                  <a:txBody>
                    <a:bodyPr/>
                    <a:lstStyle/>
                    <a:p>
                      <a:pPr marL="0" marR="0">
                        <a:lnSpc>
                          <a:spcPct val="107000"/>
                        </a:lnSpc>
                        <a:spcBef>
                          <a:spcPts val="0"/>
                        </a:spcBef>
                        <a:spcAft>
                          <a:spcPts val="0"/>
                        </a:spcAft>
                      </a:pPr>
                      <a:r>
                        <a:rPr lang="en-US" sz="1100" spc="-30" baseline="0" dirty="0">
                          <a:effectLst/>
                        </a:rPr>
                        <a:t>Optimal Spectrograph and Wavefront Control Arch. for High-contrast Exoplanet Characterization</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err="1">
                          <a:solidFill>
                            <a:schemeClr val="bg1"/>
                          </a:solidFill>
                          <a:effectLst/>
                        </a:rPr>
                        <a:t>Mawet</a:t>
                      </a:r>
                      <a:r>
                        <a:rPr lang="en-US" sz="1100" b="1" spc="-30" baseline="0" dirty="0">
                          <a:solidFill>
                            <a:schemeClr val="bg1"/>
                          </a:solidFill>
                          <a:effectLst/>
                        </a:rPr>
                        <a:t>, Dimitri</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Caltech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Coronagraph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628289688"/>
                  </a:ext>
                </a:extLst>
              </a:tr>
              <a:tr h="255961">
                <a:tc>
                  <a:txBody>
                    <a:bodyPr/>
                    <a:lstStyle/>
                    <a:p>
                      <a:pPr marL="0" marR="0">
                        <a:lnSpc>
                          <a:spcPct val="107000"/>
                        </a:lnSpc>
                        <a:spcBef>
                          <a:spcPts val="0"/>
                        </a:spcBef>
                        <a:spcAft>
                          <a:spcPts val="0"/>
                        </a:spcAft>
                      </a:pPr>
                      <a:r>
                        <a:rPr lang="en-US" sz="1100" spc="-30" baseline="0" dirty="0">
                          <a:effectLst/>
                        </a:rPr>
                        <a:t>Radiation-Tolerant, Photon-Counting, Vis. &amp; Near-IR Detectors for Coronagraphs and Starshades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a:solidFill>
                            <a:schemeClr val="bg1"/>
                          </a:solidFill>
                          <a:effectLst/>
                        </a:rPr>
                        <a:t>Rauscher, Bernard</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GSFC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2064317400"/>
                  </a:ext>
                </a:extLst>
              </a:tr>
              <a:tr h="255961">
                <a:tc>
                  <a:txBody>
                    <a:bodyPr/>
                    <a:lstStyle/>
                    <a:p>
                      <a:pPr marL="0" marR="0">
                        <a:lnSpc>
                          <a:spcPct val="107000"/>
                        </a:lnSpc>
                        <a:spcBef>
                          <a:spcPts val="0"/>
                        </a:spcBef>
                        <a:spcAft>
                          <a:spcPts val="0"/>
                        </a:spcAft>
                      </a:pPr>
                      <a:r>
                        <a:rPr lang="en-US" sz="1100" spc="-30" baseline="0" dirty="0">
                          <a:effectLst/>
                        </a:rPr>
                        <a:t>Broadband Light Rejection with the Optical Vortex Coronagraph</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a:solidFill>
                            <a:schemeClr val="bg1"/>
                          </a:solidFill>
                          <a:effectLst/>
                        </a:rPr>
                        <a:t>Serabyn, Eugene</a:t>
                      </a:r>
                      <a:endParaRPr lang="en-US" sz="1100" b="1"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Coronagraph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218343380"/>
                  </a:ext>
                </a:extLst>
              </a:tr>
              <a:tr h="255961">
                <a:tc>
                  <a:txBody>
                    <a:bodyPr/>
                    <a:lstStyle/>
                    <a:p>
                      <a:pPr marL="0" marR="0">
                        <a:lnSpc>
                          <a:spcPct val="107000"/>
                        </a:lnSpc>
                        <a:spcBef>
                          <a:spcPts val="0"/>
                        </a:spcBef>
                        <a:spcAft>
                          <a:spcPts val="0"/>
                        </a:spcAft>
                      </a:pPr>
                      <a:r>
                        <a:rPr lang="en-US" sz="1100" spc="-30" baseline="0" dirty="0">
                          <a:effectLst/>
                        </a:rPr>
                        <a:t>Vortex Coronagraph High-Contrast Demonstrations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err="1">
                          <a:solidFill>
                            <a:schemeClr val="bg1"/>
                          </a:solidFill>
                          <a:effectLst/>
                        </a:rPr>
                        <a:t>Serabyn</a:t>
                      </a:r>
                      <a:r>
                        <a:rPr lang="en-US" sz="1100" b="1" spc="-30" baseline="0" dirty="0">
                          <a:solidFill>
                            <a:schemeClr val="bg1"/>
                          </a:solidFill>
                          <a:effectLst/>
                        </a:rPr>
                        <a:t>, Eugene</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a:solidFill>
                            <a:schemeClr val="bg1"/>
                          </a:solidFill>
                          <a:effectLst/>
                        </a:rPr>
                        <a:t>JPL</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Coronagraph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4014050460"/>
                  </a:ext>
                </a:extLst>
              </a:tr>
              <a:tr h="255961">
                <a:tc>
                  <a:txBody>
                    <a:bodyPr/>
                    <a:lstStyle/>
                    <a:p>
                      <a:pPr marL="0" marR="0">
                        <a:lnSpc>
                          <a:spcPct val="107000"/>
                        </a:lnSpc>
                        <a:spcBef>
                          <a:spcPts val="0"/>
                        </a:spcBef>
                        <a:spcAft>
                          <a:spcPts val="0"/>
                        </a:spcAft>
                      </a:pPr>
                      <a:r>
                        <a:rPr lang="en-US" sz="1100" spc="-30" baseline="0" dirty="0">
                          <a:effectLst/>
                        </a:rPr>
                        <a:t>First System-level Demonstration of High Contrast for Future Segmented Space Telescopes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err="1">
                          <a:solidFill>
                            <a:schemeClr val="bg1"/>
                          </a:solidFill>
                          <a:effectLst/>
                        </a:rPr>
                        <a:t>Soummer</a:t>
                      </a:r>
                      <a:r>
                        <a:rPr lang="en-US" sz="1100" b="1" spc="-30" baseline="0" dirty="0">
                          <a:solidFill>
                            <a:schemeClr val="bg1"/>
                          </a:solidFill>
                          <a:effectLst/>
                        </a:rPr>
                        <a:t>, </a:t>
                      </a:r>
                      <a:r>
                        <a:rPr lang="en-US" sz="1100" b="1" spc="-30" baseline="0" dirty="0" err="1">
                          <a:solidFill>
                            <a:schemeClr val="bg1"/>
                          </a:solidFill>
                          <a:effectLst/>
                        </a:rPr>
                        <a:t>Rémi</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a:solidFill>
                            <a:schemeClr val="bg1"/>
                          </a:solidFill>
                          <a:effectLst/>
                        </a:rPr>
                        <a:t>STScI</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Coronagraph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802398389"/>
                  </a:ext>
                </a:extLst>
              </a:tr>
              <a:tr h="255961">
                <a:tc>
                  <a:txBody>
                    <a:bodyPr/>
                    <a:lstStyle/>
                    <a:p>
                      <a:pPr marL="0" marR="0">
                        <a:lnSpc>
                          <a:spcPct val="107000"/>
                        </a:lnSpc>
                        <a:spcBef>
                          <a:spcPts val="0"/>
                        </a:spcBef>
                        <a:spcAft>
                          <a:spcPts val="0"/>
                        </a:spcAft>
                      </a:pPr>
                      <a:r>
                        <a:rPr lang="en-US" sz="1100" spc="-30" baseline="0" dirty="0">
                          <a:effectLst/>
                        </a:rPr>
                        <a:t>Ultra-Stable Mid-Infrared Detector Array for Space-Based Exoplanet Transit Spectroscopy</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a:solidFill>
                            <a:schemeClr val="bg1"/>
                          </a:solidFill>
                          <a:effectLst/>
                        </a:rPr>
                        <a:t>Staguhn, Johannes</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a:solidFill>
                            <a:schemeClr val="bg1"/>
                          </a:solidFill>
                          <a:effectLst/>
                        </a:rPr>
                        <a:t>JHU</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Detector</a:t>
                      </a:r>
                    </a:p>
                  </a:txBody>
                  <a:tcPr marL="18288" marR="18288" marT="9144" marB="9144">
                    <a:solidFill>
                      <a:srgbClr val="002060">
                        <a:alpha val="50196"/>
                      </a:srgbClr>
                    </a:solidFill>
                  </a:tcPr>
                </a:tc>
                <a:extLst>
                  <a:ext uri="{0D108BD9-81ED-4DB2-BD59-A6C34878D82A}">
                    <a16:rowId xmlns:a16="http://schemas.microsoft.com/office/drawing/2014/main" val="1550395587"/>
                  </a:ext>
                </a:extLst>
              </a:tr>
              <a:tr h="255961">
                <a:tc>
                  <a:txBody>
                    <a:bodyPr/>
                    <a:lstStyle/>
                    <a:p>
                      <a:pPr marL="0" marR="0">
                        <a:lnSpc>
                          <a:spcPct val="107000"/>
                        </a:lnSpc>
                        <a:spcBef>
                          <a:spcPts val="0"/>
                        </a:spcBef>
                        <a:spcAft>
                          <a:spcPts val="0"/>
                        </a:spcAft>
                      </a:pPr>
                      <a:r>
                        <a:rPr lang="en-US" sz="1100" spc="-30" baseline="0" dirty="0">
                          <a:effectLst/>
                        </a:rPr>
                        <a:t>Super </a:t>
                      </a:r>
                      <a:r>
                        <a:rPr lang="en-US" sz="1100" spc="-30" baseline="0" dirty="0" err="1">
                          <a:effectLst/>
                        </a:rPr>
                        <a:t>Lyot</a:t>
                      </a:r>
                      <a:r>
                        <a:rPr lang="en-US" sz="1100" spc="-30" baseline="0" dirty="0">
                          <a:effectLst/>
                        </a:rPr>
                        <a:t> </a:t>
                      </a:r>
                      <a:r>
                        <a:rPr lang="en-US" sz="1100" spc="-30" baseline="0" dirty="0" err="1">
                          <a:effectLst/>
                        </a:rPr>
                        <a:t>ExoEarth</a:t>
                      </a:r>
                      <a:r>
                        <a:rPr lang="en-US" sz="1100" spc="-30" baseline="0" dirty="0">
                          <a:effectLst/>
                        </a:rPr>
                        <a:t> Coronagraph</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err="1">
                          <a:solidFill>
                            <a:schemeClr val="bg1"/>
                          </a:solidFill>
                          <a:effectLst/>
                        </a:rPr>
                        <a:t>Trauger</a:t>
                      </a:r>
                      <a:r>
                        <a:rPr lang="en-US" sz="1100" b="1" spc="-30" baseline="0" dirty="0">
                          <a:solidFill>
                            <a:schemeClr val="bg1"/>
                          </a:solidFill>
                          <a:effectLst/>
                        </a:rPr>
                        <a:t>, John</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Coronagraph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055917263"/>
                  </a:ext>
                </a:extLst>
              </a:tr>
              <a:tr h="255961">
                <a:tc>
                  <a:txBody>
                    <a:bodyPr/>
                    <a:lstStyle/>
                    <a:p>
                      <a:pPr marL="0" marR="0">
                        <a:lnSpc>
                          <a:spcPct val="107000"/>
                        </a:lnSpc>
                        <a:spcBef>
                          <a:spcPts val="0"/>
                        </a:spcBef>
                        <a:spcAft>
                          <a:spcPts val="0"/>
                        </a:spcAft>
                      </a:pPr>
                      <a:r>
                        <a:rPr lang="en-US" sz="1100" spc="-30" baseline="0" dirty="0">
                          <a:effectLst/>
                        </a:rPr>
                        <a:t>A Novel Optical Etalon for Precision Radial Velocity Measurements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err="1">
                          <a:solidFill>
                            <a:schemeClr val="bg1"/>
                          </a:solidFill>
                          <a:effectLst/>
                        </a:rPr>
                        <a:t>Vasisht</a:t>
                      </a:r>
                      <a:r>
                        <a:rPr lang="en-US" sz="1100" b="1" spc="-30" baseline="0" dirty="0">
                          <a:solidFill>
                            <a:schemeClr val="bg1"/>
                          </a:solidFill>
                          <a:effectLst/>
                        </a:rPr>
                        <a:t>, Gautam</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EPRV</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292554976"/>
                  </a:ext>
                </a:extLst>
              </a:tr>
              <a:tr h="255961">
                <a:tc>
                  <a:txBody>
                    <a:bodyPr/>
                    <a:lstStyle/>
                    <a:p>
                      <a:pPr marL="0" marR="0">
                        <a:lnSpc>
                          <a:spcPct val="107000"/>
                        </a:lnSpc>
                        <a:spcBef>
                          <a:spcPts val="0"/>
                        </a:spcBef>
                        <a:spcAft>
                          <a:spcPts val="0"/>
                        </a:spcAft>
                      </a:pPr>
                      <a:r>
                        <a:rPr lang="en-US" sz="1100" spc="-30" baseline="0">
                          <a:effectLst/>
                        </a:rPr>
                        <a:t>Starshade Large-Structure Precision Deployment and Stability</a:t>
                      </a:r>
                      <a:endParaRPr lang="en-US" sz="1100" spc="-30" baseline="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a:solidFill>
                            <a:schemeClr val="bg1"/>
                          </a:solidFill>
                          <a:effectLst/>
                        </a:rPr>
                        <a:t>Willems, Phil</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Starshade</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2149947953"/>
                  </a:ext>
                </a:extLst>
              </a:tr>
              <a:tr h="255961">
                <a:tc>
                  <a:txBody>
                    <a:bodyPr/>
                    <a:lstStyle/>
                    <a:p>
                      <a:pPr marL="0" marR="0">
                        <a:lnSpc>
                          <a:spcPct val="107000"/>
                        </a:lnSpc>
                        <a:spcBef>
                          <a:spcPts val="0"/>
                        </a:spcBef>
                        <a:spcAft>
                          <a:spcPts val="0"/>
                        </a:spcAft>
                      </a:pPr>
                      <a:r>
                        <a:rPr lang="en-US" sz="1100" spc="-30" baseline="0">
                          <a:effectLst/>
                        </a:rPr>
                        <a:t>Starshade Starlight Suppression</a:t>
                      </a:r>
                      <a:endParaRPr lang="en-US" sz="1100" spc="-30" baseline="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7000"/>
                        </a:lnSpc>
                        <a:spcBef>
                          <a:spcPts val="0"/>
                        </a:spcBef>
                        <a:spcAft>
                          <a:spcPts val="0"/>
                        </a:spcAft>
                      </a:pPr>
                      <a:r>
                        <a:rPr lang="en-US" sz="1100" b="1" spc="-30" baseline="0" dirty="0">
                          <a:solidFill>
                            <a:schemeClr val="bg1"/>
                          </a:solidFill>
                          <a:effectLst/>
                        </a:rPr>
                        <a:t>Willems, Phil</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7000"/>
                        </a:lnSpc>
                        <a:spcBef>
                          <a:spcPts val="0"/>
                        </a:spcBef>
                        <a:spcAft>
                          <a:spcPts val="0"/>
                        </a:spcAft>
                      </a:pPr>
                      <a:r>
                        <a:rPr lang="en-US" sz="1100" b="1" dirty="0">
                          <a:solidFill>
                            <a:schemeClr val="bg1"/>
                          </a:solidFill>
                          <a:effectLst/>
                        </a:rPr>
                        <a:t>Starshade</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925827446"/>
                  </a:ext>
                </a:extLst>
              </a:tr>
            </a:tbl>
          </a:graphicData>
        </a:graphic>
      </p:graphicFrame>
      <p:sp>
        <p:nvSpPr>
          <p:cNvPr id="14" name="TextBox 13">
            <a:extLst>
              <a:ext uri="{FF2B5EF4-FFF2-40B4-BE49-F238E27FC236}">
                <a16:creationId xmlns:a16="http://schemas.microsoft.com/office/drawing/2014/main" id="{3E7A4C9D-5239-4C14-ABFB-DF37B814D4A4}"/>
              </a:ext>
            </a:extLst>
          </p:cNvPr>
          <p:cNvSpPr txBox="1"/>
          <p:nvPr/>
        </p:nvSpPr>
        <p:spPr>
          <a:xfrm>
            <a:off x="-12003" y="752699"/>
            <a:ext cx="7661563" cy="892552"/>
          </a:xfrm>
          <a:prstGeom prst="rect">
            <a:avLst/>
          </a:prstGeom>
          <a:noFill/>
        </p:spPr>
        <p:txBody>
          <a:bodyPr wrap="square" rtlCol="0">
            <a:spAutoFit/>
          </a:bodyPr>
          <a:lstStyle/>
          <a:p>
            <a:pPr algn="ctr"/>
            <a:r>
              <a:rPr lang="en-US" sz="2600" b="1" spc="-30" dirty="0">
                <a:solidFill>
                  <a:schemeClr val="bg1"/>
                </a:solidFill>
              </a:rPr>
              <a:t>The Exoplanet Exploration Program (ExEP) addresses the question: </a:t>
            </a:r>
            <a:r>
              <a:rPr lang="en-US" sz="2600" b="1" dirty="0">
                <a:solidFill>
                  <a:schemeClr val="bg1"/>
                </a:solidFill>
              </a:rPr>
              <a:t>“Are we alone?”</a:t>
            </a:r>
          </a:p>
        </p:txBody>
      </p:sp>
      <p:sp>
        <p:nvSpPr>
          <p:cNvPr id="16" name="TextBox 15">
            <a:extLst>
              <a:ext uri="{FF2B5EF4-FFF2-40B4-BE49-F238E27FC236}">
                <a16:creationId xmlns:a16="http://schemas.microsoft.com/office/drawing/2014/main" id="{3D81111D-22B7-4BF8-875E-6397BFBD6CAD}"/>
              </a:ext>
            </a:extLst>
          </p:cNvPr>
          <p:cNvSpPr txBox="1"/>
          <p:nvPr/>
        </p:nvSpPr>
        <p:spPr>
          <a:xfrm>
            <a:off x="12005" y="1729859"/>
            <a:ext cx="7661563" cy="2062103"/>
          </a:xfrm>
          <a:prstGeom prst="rect">
            <a:avLst/>
          </a:prstGeom>
          <a:solidFill>
            <a:srgbClr val="002060">
              <a:alpha val="50196"/>
            </a:srgbClr>
          </a:solidFill>
        </p:spPr>
        <p:txBody>
          <a:bodyPr wrap="square" rtlCol="0">
            <a:spAutoFit/>
          </a:bodyPr>
          <a:lstStyle/>
          <a:p>
            <a:r>
              <a:rPr lang="en-US" sz="1600" b="1" i="0" u="none" strike="noStrike" baseline="0" dirty="0">
                <a:solidFill>
                  <a:schemeClr val="bg1"/>
                </a:solidFill>
                <a:latin typeface="HelveticaLTStd-Light"/>
              </a:rPr>
              <a:t>ExEP observations seek to discover and help us understand planetary systems around nearby stars. This includes detecting and characterizing planets around our stellar neighbors, and especially Earth-like planets in their stars’ habitable zones, and searching for signatures of life there. These require observations across the UV, optical, and IR bands. At this time, technology needs include ultra-stable space telescope architectures, starshades, coronagraphs, optics, and detectors enabling direct imaging and characterization of </a:t>
            </a:r>
            <a:r>
              <a:rPr lang="en-US" sz="1600" b="1" i="0" u="none" strike="noStrike" baseline="0" dirty="0" err="1">
                <a:solidFill>
                  <a:schemeClr val="bg1"/>
                </a:solidFill>
                <a:latin typeface="HelveticaLTStd-Light"/>
              </a:rPr>
              <a:t>exo</a:t>
            </a:r>
            <a:r>
              <a:rPr lang="en-US" sz="1600" b="1" i="0" u="none" strike="noStrike" baseline="0" dirty="0">
                <a:solidFill>
                  <a:schemeClr val="bg1"/>
                </a:solidFill>
                <a:latin typeface="HelveticaLTStd-Light"/>
              </a:rPr>
              <a:t>-Earths.</a:t>
            </a:r>
            <a:endParaRPr lang="en-US" sz="1600" b="1" dirty="0">
              <a:solidFill>
                <a:schemeClr val="bg1"/>
              </a:solidFill>
            </a:endParaRPr>
          </a:p>
        </p:txBody>
      </p:sp>
      <p:sp>
        <p:nvSpPr>
          <p:cNvPr id="4" name="TextBox 3">
            <a:extLst>
              <a:ext uri="{FF2B5EF4-FFF2-40B4-BE49-F238E27FC236}">
                <a16:creationId xmlns:a16="http://schemas.microsoft.com/office/drawing/2014/main" id="{D6696178-8DB8-4347-B31C-DD0019C70E67}"/>
              </a:ext>
            </a:extLst>
          </p:cNvPr>
          <p:cNvSpPr txBox="1"/>
          <p:nvPr/>
        </p:nvSpPr>
        <p:spPr>
          <a:xfrm>
            <a:off x="8141332" y="1406693"/>
            <a:ext cx="4050668" cy="646331"/>
          </a:xfrm>
          <a:prstGeom prst="rect">
            <a:avLst/>
          </a:prstGeom>
          <a:noFill/>
        </p:spPr>
        <p:txBody>
          <a:bodyPr wrap="square" rtlCol="0">
            <a:spAutoFit/>
          </a:bodyPr>
          <a:lstStyle/>
          <a:p>
            <a:pPr algn="l"/>
            <a:r>
              <a:rPr lang="en-US" b="0" i="0" dirty="0">
                <a:effectLst/>
                <a:latin typeface="PT Sans" panose="020B0503020203020204" pitchFamily="34" charset="0"/>
              </a:rPr>
              <a:t>The Program Offices Collect and Prioritize Strategic Technology Gaps</a:t>
            </a:r>
          </a:p>
        </p:txBody>
      </p:sp>
    </p:spTree>
    <p:extLst>
      <p:ext uri="{BB962C8B-B14F-4D97-AF65-F5344CB8AC3E}">
        <p14:creationId xmlns:p14="http://schemas.microsoft.com/office/powerpoint/2010/main" val="755394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object, star&#10;&#10;Description automatically generated">
            <a:extLst>
              <a:ext uri="{FF2B5EF4-FFF2-40B4-BE49-F238E27FC236}">
                <a16:creationId xmlns:a16="http://schemas.microsoft.com/office/drawing/2014/main" id="{F972D246-529C-4C4B-AD0C-F9644296FBFD}"/>
              </a:ext>
            </a:extLst>
          </p:cNvPr>
          <p:cNvPicPr>
            <a:picLocks noChangeAspect="1"/>
          </p:cNvPicPr>
          <p:nvPr/>
        </p:nvPicPr>
        <p:blipFill rotWithShape="1">
          <a:blip r:embed="rId2">
            <a:extLst>
              <a:ext uri="{28A0092B-C50C-407E-A947-70E740481C1C}">
                <a14:useLocalDpi xmlns:a14="http://schemas.microsoft.com/office/drawing/2010/main" val="0"/>
              </a:ext>
            </a:extLst>
          </a:blip>
          <a:srcRect t="42506"/>
          <a:stretch/>
        </p:blipFill>
        <p:spPr>
          <a:xfrm rot="10800000">
            <a:off x="0" y="0"/>
            <a:ext cx="8194886" cy="6858000"/>
          </a:xfrm>
          <a:prstGeom prst="rect">
            <a:avLst/>
          </a:prstGeom>
        </p:spPr>
      </p:pic>
      <p:graphicFrame>
        <p:nvGraphicFramePr>
          <p:cNvPr id="2" name="Table 1">
            <a:extLst>
              <a:ext uri="{FF2B5EF4-FFF2-40B4-BE49-F238E27FC236}">
                <a16:creationId xmlns:a16="http://schemas.microsoft.com/office/drawing/2014/main" id="{07FE9C40-EEEB-479D-B5F7-3F11A2021B35}"/>
              </a:ext>
            </a:extLst>
          </p:cNvPr>
          <p:cNvGraphicFramePr>
            <a:graphicFrameLocks noGrp="1"/>
          </p:cNvGraphicFramePr>
          <p:nvPr>
            <p:extLst>
              <p:ext uri="{D42A27DB-BD31-4B8C-83A1-F6EECF244321}">
                <p14:modId xmlns:p14="http://schemas.microsoft.com/office/powerpoint/2010/main" val="4191222716"/>
              </p:ext>
            </p:extLst>
          </p:nvPr>
        </p:nvGraphicFramePr>
        <p:xfrm>
          <a:off x="0" y="3298593"/>
          <a:ext cx="8194886" cy="3427429"/>
        </p:xfrm>
        <a:graphic>
          <a:graphicData uri="http://schemas.openxmlformats.org/drawingml/2006/table">
            <a:tbl>
              <a:tblPr firstRow="1" firstCol="1" bandRow="1">
                <a:tableStyleId>{5C22544A-7EE6-4342-B048-85BDC9FD1C3A}</a:tableStyleId>
              </a:tblPr>
              <a:tblGrid>
                <a:gridCol w="5074011">
                  <a:extLst>
                    <a:ext uri="{9D8B030D-6E8A-4147-A177-3AD203B41FA5}">
                      <a16:colId xmlns:a16="http://schemas.microsoft.com/office/drawing/2014/main" val="1088881085"/>
                    </a:ext>
                  </a:extLst>
                </a:gridCol>
                <a:gridCol w="1338257">
                  <a:extLst>
                    <a:ext uri="{9D8B030D-6E8A-4147-A177-3AD203B41FA5}">
                      <a16:colId xmlns:a16="http://schemas.microsoft.com/office/drawing/2014/main" val="1416208596"/>
                    </a:ext>
                  </a:extLst>
                </a:gridCol>
                <a:gridCol w="646545">
                  <a:extLst>
                    <a:ext uri="{9D8B030D-6E8A-4147-A177-3AD203B41FA5}">
                      <a16:colId xmlns:a16="http://schemas.microsoft.com/office/drawing/2014/main" val="1403651865"/>
                    </a:ext>
                  </a:extLst>
                </a:gridCol>
                <a:gridCol w="1136073">
                  <a:extLst>
                    <a:ext uri="{9D8B030D-6E8A-4147-A177-3AD203B41FA5}">
                      <a16:colId xmlns:a16="http://schemas.microsoft.com/office/drawing/2014/main" val="796302344"/>
                    </a:ext>
                  </a:extLst>
                </a:gridCol>
              </a:tblGrid>
              <a:tr h="265919">
                <a:tc>
                  <a:txBody>
                    <a:bodyPr/>
                    <a:lstStyle/>
                    <a:p>
                      <a:pPr marL="0" marR="0" algn="ctr">
                        <a:lnSpc>
                          <a:spcPct val="100000"/>
                        </a:lnSpc>
                        <a:spcBef>
                          <a:spcPts val="0"/>
                        </a:spcBef>
                        <a:spcAft>
                          <a:spcPts val="0"/>
                        </a:spcAft>
                      </a:pPr>
                      <a:r>
                        <a:rPr lang="en-US" sz="1400" dirty="0">
                          <a:effectLst/>
                        </a:rPr>
                        <a:t>Current COR Technology Development Projects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tc>
                  <a:txBody>
                    <a:bodyPr/>
                    <a:lstStyle/>
                    <a:p>
                      <a:pPr marL="0" marR="0" algn="ctr">
                        <a:lnSpc>
                          <a:spcPct val="100000"/>
                        </a:lnSpc>
                        <a:spcBef>
                          <a:spcPts val="0"/>
                        </a:spcBef>
                        <a:spcAft>
                          <a:spcPts val="0"/>
                        </a:spcAft>
                      </a:pPr>
                      <a:r>
                        <a:rPr lang="en-US" sz="1400" dirty="0">
                          <a:effectLst/>
                        </a:rPr>
                        <a:t>PI Name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tc>
                  <a:txBody>
                    <a:bodyPr/>
                    <a:lstStyle/>
                    <a:p>
                      <a:pPr marL="0" marR="0" algn="ctr">
                        <a:lnSpc>
                          <a:spcPct val="100000"/>
                        </a:lnSpc>
                        <a:spcBef>
                          <a:spcPts val="0"/>
                        </a:spcBef>
                        <a:spcAft>
                          <a:spcPts val="0"/>
                        </a:spcAft>
                      </a:pPr>
                      <a:r>
                        <a:rPr lang="en-US" sz="1400" dirty="0">
                          <a:effectLst/>
                        </a:rPr>
                        <a:t>Org.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tc>
                  <a:txBody>
                    <a:bodyPr/>
                    <a:lstStyle/>
                    <a:p>
                      <a:pPr marL="0" marR="0" algn="ctr">
                        <a:lnSpc>
                          <a:spcPct val="100000"/>
                        </a:lnSpc>
                        <a:spcBef>
                          <a:spcPts val="0"/>
                        </a:spcBef>
                        <a:spcAft>
                          <a:spcPts val="0"/>
                        </a:spcAft>
                      </a:pPr>
                      <a:r>
                        <a:rPr lang="en-US" sz="1400" dirty="0">
                          <a:effectLst/>
                        </a:rPr>
                        <a:t>Tech Area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extLst>
                  <a:ext uri="{0D108BD9-81ED-4DB2-BD59-A6C34878D82A}">
                    <a16:rowId xmlns:a16="http://schemas.microsoft.com/office/drawing/2014/main" val="208918068"/>
                  </a:ext>
                </a:extLst>
              </a:tr>
              <a:tr h="186662">
                <a:tc>
                  <a:txBody>
                    <a:bodyPr/>
                    <a:lstStyle/>
                    <a:p>
                      <a:pPr marL="0" marR="0">
                        <a:lnSpc>
                          <a:spcPct val="100000"/>
                        </a:lnSpc>
                        <a:spcBef>
                          <a:spcPts val="0"/>
                        </a:spcBef>
                        <a:spcAft>
                          <a:spcPts val="0"/>
                        </a:spcAft>
                      </a:pPr>
                      <a:r>
                        <a:rPr lang="en-US" sz="1100" spc="-30" baseline="0" dirty="0">
                          <a:effectLst/>
                        </a:rPr>
                        <a:t>Photon-Counting NIR </a:t>
                      </a:r>
                      <a:r>
                        <a:rPr lang="en-US" sz="1100" spc="-30" baseline="0" dirty="0" err="1">
                          <a:effectLst/>
                        </a:rPr>
                        <a:t>LmAPD</a:t>
                      </a:r>
                      <a:r>
                        <a:rPr lang="en-US" sz="1100" spc="-30" baseline="0" dirty="0">
                          <a:effectLst/>
                        </a:rPr>
                        <a:t> Arrays for </a:t>
                      </a:r>
                      <a:r>
                        <a:rPr lang="en-US" sz="1100" spc="-30" baseline="0" dirty="0">
                          <a:solidFill>
                            <a:schemeClr val="lt1"/>
                          </a:solidFill>
                          <a:effectLst/>
                        </a:rPr>
                        <a:t>Ultra-Low-Background</a:t>
                      </a:r>
                      <a:r>
                        <a:rPr lang="en-US" sz="1100" spc="-30" baseline="0" dirty="0">
                          <a:effectLst/>
                        </a:rPr>
                        <a:t> Space Observations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Bottom, Michael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UH</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38549320"/>
                  </a:ext>
                </a:extLst>
              </a:tr>
              <a:tr h="142416">
                <a:tc>
                  <a:txBody>
                    <a:bodyPr/>
                    <a:lstStyle/>
                    <a:p>
                      <a:pPr marL="0" marR="0">
                        <a:lnSpc>
                          <a:spcPct val="100000"/>
                        </a:lnSpc>
                        <a:spcBef>
                          <a:spcPts val="0"/>
                        </a:spcBef>
                        <a:spcAft>
                          <a:spcPts val="0"/>
                        </a:spcAft>
                      </a:pPr>
                      <a:r>
                        <a:rPr lang="en-US" sz="1100" spc="-30" baseline="0" dirty="0">
                          <a:effectLst/>
                        </a:rPr>
                        <a:t>Ultrasensitive Bolometers for Far-IR Spectroscopy at the Background Limit</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Bradford, Charles</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213135998"/>
                  </a:ext>
                </a:extLst>
              </a:tr>
              <a:tr h="0">
                <a:tc>
                  <a:txBody>
                    <a:bodyPr/>
                    <a:lstStyle/>
                    <a:p>
                      <a:pPr marL="0" marR="0">
                        <a:lnSpc>
                          <a:spcPct val="100000"/>
                        </a:lnSpc>
                        <a:spcBef>
                          <a:spcPts val="0"/>
                        </a:spcBef>
                        <a:spcAft>
                          <a:spcPts val="0"/>
                        </a:spcAft>
                      </a:pPr>
                      <a:r>
                        <a:rPr lang="en-US" sz="1100" spc="-30" baseline="0" dirty="0" err="1">
                          <a:effectLst/>
                        </a:rPr>
                        <a:t>Ultrastable</a:t>
                      </a:r>
                      <a:r>
                        <a:rPr lang="en-US" sz="1100" spc="-30" baseline="0" dirty="0">
                          <a:effectLst/>
                        </a:rPr>
                        <a:t> Large Telescope Research &amp; Analysis – Technology Maturation (ULTRA-TM)</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Coyle, Laura </a:t>
                      </a: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Ball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Telescope</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303390006"/>
                  </a:ext>
                </a:extLst>
              </a:tr>
              <a:tr h="174337">
                <a:tc>
                  <a:txBody>
                    <a:bodyPr/>
                    <a:lstStyle/>
                    <a:p>
                      <a:pPr marL="0" marR="0">
                        <a:lnSpc>
                          <a:spcPct val="100000"/>
                        </a:lnSpc>
                        <a:spcBef>
                          <a:spcPts val="0"/>
                        </a:spcBef>
                        <a:spcAft>
                          <a:spcPts val="0"/>
                        </a:spcAft>
                      </a:pPr>
                      <a:r>
                        <a:rPr lang="en-US" sz="1100" spc="-30" baseline="0" dirty="0">
                          <a:effectLst/>
                        </a:rPr>
                        <a:t>A Single-Photon-Sensing and Photon-Number-Resolving Detector for NASA Missions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Figer, Donald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RIT</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4185435324"/>
                  </a:ext>
                </a:extLst>
              </a:tr>
              <a:tr h="157018">
                <a:tc>
                  <a:txBody>
                    <a:bodyPr/>
                    <a:lstStyle/>
                    <a:p>
                      <a:pPr marL="0" marR="0">
                        <a:lnSpc>
                          <a:spcPct val="100000"/>
                        </a:lnSpc>
                        <a:spcBef>
                          <a:spcPts val="0"/>
                        </a:spcBef>
                        <a:spcAft>
                          <a:spcPts val="0"/>
                        </a:spcAft>
                      </a:pPr>
                      <a:r>
                        <a:rPr lang="en-US" sz="1100" spc="-30" baseline="0" dirty="0">
                          <a:effectLst/>
                        </a:rPr>
                        <a:t>Electron Beam Lithography Ruled Gratings for Future UV/Optical Missions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Fleming, Brian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spc="-40" baseline="0" dirty="0">
                          <a:solidFill>
                            <a:schemeClr val="bg1"/>
                          </a:solidFill>
                          <a:effectLst/>
                        </a:rPr>
                        <a:t>CU Boulder</a:t>
                      </a:r>
                      <a:endParaRPr lang="en-US" sz="1100" b="1" spc="-4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3802090264"/>
                  </a:ext>
                </a:extLst>
              </a:tr>
              <a:tr h="77932">
                <a:tc>
                  <a:txBody>
                    <a:bodyPr/>
                    <a:lstStyle/>
                    <a:p>
                      <a:pPr marL="0" marR="0">
                        <a:lnSpc>
                          <a:spcPct val="100000"/>
                        </a:lnSpc>
                        <a:spcBef>
                          <a:spcPts val="0"/>
                        </a:spcBef>
                        <a:spcAft>
                          <a:spcPts val="0"/>
                        </a:spcAft>
                      </a:pPr>
                      <a:r>
                        <a:rPr lang="en-US" sz="1100" spc="-30" baseline="0" dirty="0">
                          <a:effectLst/>
                        </a:rPr>
                        <a:t>Scalable Micro-Shutter Systems for UV, Visible, and Infrared Spectroscopy</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Greenhouse, Matthew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GSFC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4262582041"/>
                  </a:ext>
                </a:extLst>
              </a:tr>
              <a:tr h="128154">
                <a:tc>
                  <a:txBody>
                    <a:bodyPr/>
                    <a:lstStyle/>
                    <a:p>
                      <a:pPr marL="0" marR="0">
                        <a:lnSpc>
                          <a:spcPct val="100000"/>
                        </a:lnSpc>
                        <a:spcBef>
                          <a:spcPts val="0"/>
                        </a:spcBef>
                        <a:spcAft>
                          <a:spcPts val="0"/>
                        </a:spcAft>
                      </a:pPr>
                      <a:r>
                        <a:rPr lang="en-US" sz="1100" spc="-30" baseline="0" dirty="0">
                          <a:effectLst/>
                        </a:rPr>
                        <a:t>High-Performance, Stable, and Scalable UV Aluminum Mirror Coatings Using ALD</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Hennessy, John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 Coating</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2946140405"/>
                  </a:ext>
                </a:extLst>
              </a:tr>
              <a:tr h="76777">
                <a:tc>
                  <a:txBody>
                    <a:bodyPr/>
                    <a:lstStyle/>
                    <a:p>
                      <a:pPr marL="0" marR="0">
                        <a:lnSpc>
                          <a:spcPct val="100000"/>
                        </a:lnSpc>
                        <a:spcBef>
                          <a:spcPts val="0"/>
                        </a:spcBef>
                        <a:spcAft>
                          <a:spcPts val="0"/>
                        </a:spcAft>
                      </a:pPr>
                      <a:r>
                        <a:rPr lang="en-US" sz="1100" spc="-30" baseline="0" dirty="0">
                          <a:effectLst/>
                        </a:rPr>
                        <a:t>Development of High-Resolution Far-Infrared Array Receivers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Mehdi, Imran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357358883"/>
                  </a:ext>
                </a:extLst>
              </a:tr>
              <a:tr h="182418">
                <a:tc>
                  <a:txBody>
                    <a:bodyPr/>
                    <a:lstStyle/>
                    <a:p>
                      <a:pPr marL="0" marR="0">
                        <a:lnSpc>
                          <a:spcPct val="100000"/>
                        </a:lnSpc>
                        <a:spcBef>
                          <a:spcPts val="0"/>
                        </a:spcBef>
                        <a:spcAft>
                          <a:spcPts val="0"/>
                        </a:spcAft>
                      </a:pPr>
                      <a:r>
                        <a:rPr lang="en-US" sz="1100" spc="-30" baseline="0" dirty="0">
                          <a:effectLst/>
                        </a:rPr>
                        <a:t>Development of Digital Micromirror Devices for Far-UV Applications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err="1">
                          <a:solidFill>
                            <a:schemeClr val="bg1"/>
                          </a:solidFill>
                          <a:effectLst/>
                        </a:rPr>
                        <a:t>Ninkov</a:t>
                      </a:r>
                      <a:r>
                        <a:rPr lang="en-US" sz="1100" b="1" spc="-20" baseline="0" dirty="0">
                          <a:solidFill>
                            <a:schemeClr val="bg1"/>
                          </a:solidFill>
                          <a:effectLst/>
                        </a:rPr>
                        <a:t>, Zoran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RIT</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3898984711"/>
                  </a:ext>
                </a:extLst>
              </a:tr>
              <a:tr h="157018">
                <a:tc>
                  <a:txBody>
                    <a:bodyPr/>
                    <a:lstStyle/>
                    <a:p>
                      <a:pPr marL="0" marR="0">
                        <a:lnSpc>
                          <a:spcPct val="100000"/>
                        </a:lnSpc>
                        <a:spcBef>
                          <a:spcPts val="0"/>
                        </a:spcBef>
                        <a:spcAft>
                          <a:spcPts val="0"/>
                        </a:spcAft>
                      </a:pPr>
                      <a:r>
                        <a:rPr lang="en-US" sz="1100" spc="-30" baseline="0" dirty="0">
                          <a:effectLst/>
                        </a:rPr>
                        <a:t>Technology Maturation for Astrophysics Space Telescopes (TechMAST)</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Nordt, Alison </a:t>
                      </a: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LM</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Telescope</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4024062156"/>
                  </a:ext>
                </a:extLst>
              </a:tr>
              <a:tr h="124114">
                <a:tc>
                  <a:txBody>
                    <a:bodyPr/>
                    <a:lstStyle/>
                    <a:p>
                      <a:pPr marL="0" marR="0">
                        <a:lnSpc>
                          <a:spcPct val="100000"/>
                        </a:lnSpc>
                        <a:spcBef>
                          <a:spcPts val="0"/>
                        </a:spcBef>
                        <a:spcAft>
                          <a:spcPts val="0"/>
                        </a:spcAft>
                      </a:pPr>
                      <a:r>
                        <a:rPr lang="en-US" sz="1100" spc="-30" baseline="0" dirty="0">
                          <a:effectLst/>
                        </a:rPr>
                        <a:t>Electron-Beam Generated Plasma to Enhance Performance of Protected Aluminum Mirrors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Quijada, Manuel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GSFC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 Coating</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652518001"/>
                  </a:ext>
                </a:extLst>
              </a:tr>
              <a:tr h="98654">
                <a:tc>
                  <a:txBody>
                    <a:bodyPr/>
                    <a:lstStyle/>
                    <a:p>
                      <a:pPr marL="0" marR="0">
                        <a:lnSpc>
                          <a:spcPct val="100000"/>
                        </a:lnSpc>
                        <a:spcBef>
                          <a:spcPts val="0"/>
                        </a:spcBef>
                        <a:spcAft>
                          <a:spcPts val="0"/>
                        </a:spcAft>
                      </a:pPr>
                      <a:r>
                        <a:rPr lang="en-US" sz="1100" spc="-30" baseline="0" dirty="0">
                          <a:effectLst/>
                        </a:rPr>
                        <a:t>Ultra-Stable Structures Development and Characterization Using Spatial Dynamic Metrology</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Saif, Babak </a:t>
                      </a: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GSFC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err="1">
                          <a:solidFill>
                            <a:schemeClr val="bg1"/>
                          </a:solidFill>
                          <a:effectLst/>
                        </a:rPr>
                        <a:t>Metr</a:t>
                      </a:r>
                      <a:r>
                        <a:rPr lang="en-US" sz="1100" b="1" dirty="0">
                          <a:solidFill>
                            <a:schemeClr val="bg1"/>
                          </a:solidFill>
                          <a:effectLst/>
                        </a:rPr>
                        <a:t>./ Struct.</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588084895"/>
                  </a:ext>
                </a:extLst>
              </a:tr>
              <a:tr h="86014">
                <a:tc>
                  <a:txBody>
                    <a:bodyPr/>
                    <a:lstStyle/>
                    <a:p>
                      <a:pPr marL="0" marR="0">
                        <a:lnSpc>
                          <a:spcPct val="100000"/>
                        </a:lnSpc>
                        <a:spcBef>
                          <a:spcPts val="0"/>
                        </a:spcBef>
                        <a:spcAft>
                          <a:spcPts val="0"/>
                        </a:spcAft>
                      </a:pPr>
                      <a:r>
                        <a:rPr lang="en-US" sz="1100" spc="-30" baseline="0" dirty="0">
                          <a:effectLst/>
                        </a:rPr>
                        <a:t>High Performance Sealed Tube Cross Strip Photon Counting Sensors for UV-Vis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Siegmund, Oswald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UCB</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813078884"/>
                  </a:ext>
                </a:extLst>
              </a:tr>
              <a:tr h="154709">
                <a:tc>
                  <a:txBody>
                    <a:bodyPr/>
                    <a:lstStyle/>
                    <a:p>
                      <a:pPr marL="0" marR="0">
                        <a:lnSpc>
                          <a:spcPct val="100000"/>
                        </a:lnSpc>
                        <a:spcBef>
                          <a:spcPts val="0"/>
                        </a:spcBef>
                        <a:spcAft>
                          <a:spcPts val="0"/>
                        </a:spcAft>
                      </a:pPr>
                      <a:r>
                        <a:rPr lang="en-US" sz="1100" spc="-30" baseline="0" dirty="0">
                          <a:effectLst/>
                        </a:rPr>
                        <a:t>Process to Produce Scalable, Superconducting Kilopixel Far-IR Detector Arrays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Staguhn, Johannes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JHU</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3670070621"/>
                  </a:ext>
                </a:extLst>
              </a:tr>
              <a:tr h="131041">
                <a:tc>
                  <a:txBody>
                    <a:bodyPr/>
                    <a:lstStyle/>
                    <a:p>
                      <a:pPr marL="0" marR="0">
                        <a:lnSpc>
                          <a:spcPct val="100000"/>
                        </a:lnSpc>
                        <a:spcBef>
                          <a:spcPts val="0"/>
                        </a:spcBef>
                        <a:spcAft>
                          <a:spcPts val="0"/>
                        </a:spcAft>
                      </a:pPr>
                      <a:r>
                        <a:rPr lang="en-US" sz="1100" spc="-30" baseline="0" dirty="0">
                          <a:effectLst/>
                        </a:rPr>
                        <a:t>Precision Thermal Control (PTC) Performance Tests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Stahl, H. Philip</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MSFC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3496904289"/>
                  </a:ext>
                </a:extLst>
              </a:tr>
              <a:tr h="61191">
                <a:tc>
                  <a:txBody>
                    <a:bodyPr/>
                    <a:lstStyle/>
                    <a:p>
                      <a:pPr marL="0" marR="0">
                        <a:lnSpc>
                          <a:spcPct val="100000"/>
                        </a:lnSpc>
                        <a:spcBef>
                          <a:spcPts val="0"/>
                        </a:spcBef>
                        <a:spcAft>
                          <a:spcPts val="0"/>
                        </a:spcAft>
                      </a:pPr>
                      <a:r>
                        <a:rPr lang="en-US" sz="1100" spc="-30" baseline="0" dirty="0">
                          <a:effectLst/>
                        </a:rPr>
                        <a:t>High-Efficiency Continuous Cooling for Cryogenic Instruments and Sub-Kelvin Detectors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Tuttle, James </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GSFC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Cooling Sys.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666677161"/>
                  </a:ext>
                </a:extLst>
              </a:tr>
              <a:tr h="120650">
                <a:tc>
                  <a:txBody>
                    <a:bodyPr/>
                    <a:lstStyle/>
                    <a:p>
                      <a:pPr marL="0" marR="0">
                        <a:lnSpc>
                          <a:spcPct val="100000"/>
                        </a:lnSpc>
                        <a:spcBef>
                          <a:spcPts val="0"/>
                        </a:spcBef>
                        <a:spcAft>
                          <a:spcPts val="0"/>
                        </a:spcAft>
                      </a:pPr>
                      <a:r>
                        <a:rPr lang="en-US" sz="1100" spc="-30" baseline="0" dirty="0">
                          <a:effectLst/>
                        </a:rPr>
                        <a:t>Large-Format, High-Dynamic-Range UV Detector Using MCPs and Timepix4 Readouts</a:t>
                      </a:r>
                      <a:endParaRPr lang="en-US" sz="1100" spc="-30" baseline="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20" baseline="0" dirty="0">
                          <a:solidFill>
                            <a:schemeClr val="bg1"/>
                          </a:solidFill>
                          <a:effectLst/>
                        </a:rPr>
                        <a:t>Vallerga, John</a:t>
                      </a:r>
                      <a:endParaRPr lang="en-US" sz="1100" b="1" spc="-2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UCB</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4148548222"/>
                  </a:ext>
                </a:extLst>
              </a:tr>
            </a:tbl>
          </a:graphicData>
        </a:graphic>
      </p:graphicFrame>
      <p:sp>
        <p:nvSpPr>
          <p:cNvPr id="3" name="TextBox 2">
            <a:extLst>
              <a:ext uri="{FF2B5EF4-FFF2-40B4-BE49-F238E27FC236}">
                <a16:creationId xmlns:a16="http://schemas.microsoft.com/office/drawing/2014/main" id="{52AC34AB-0413-4959-BA52-71F250EEE34B}"/>
              </a:ext>
            </a:extLst>
          </p:cNvPr>
          <p:cNvSpPr txBox="1"/>
          <p:nvPr/>
        </p:nvSpPr>
        <p:spPr>
          <a:xfrm>
            <a:off x="-1" y="0"/>
            <a:ext cx="8194885" cy="892552"/>
          </a:xfrm>
          <a:prstGeom prst="rect">
            <a:avLst/>
          </a:prstGeom>
          <a:noFill/>
        </p:spPr>
        <p:txBody>
          <a:bodyPr wrap="square" rtlCol="0">
            <a:spAutoFit/>
          </a:bodyPr>
          <a:lstStyle/>
          <a:p>
            <a:pPr algn="ctr"/>
            <a:r>
              <a:rPr lang="en-US" sz="2600" b="1" spc="-30" dirty="0">
                <a:solidFill>
                  <a:schemeClr val="bg1"/>
                </a:solidFill>
              </a:rPr>
              <a:t>The Cosmic Origins (COR) Program addresses the question: </a:t>
            </a:r>
            <a:r>
              <a:rPr lang="en-US" sz="2600" b="1" dirty="0">
                <a:solidFill>
                  <a:schemeClr val="bg1"/>
                </a:solidFill>
              </a:rPr>
              <a:t>“How did we get here?”</a:t>
            </a:r>
          </a:p>
        </p:txBody>
      </p:sp>
      <p:sp>
        <p:nvSpPr>
          <p:cNvPr id="4" name="TextBox 3">
            <a:extLst>
              <a:ext uri="{FF2B5EF4-FFF2-40B4-BE49-F238E27FC236}">
                <a16:creationId xmlns:a16="http://schemas.microsoft.com/office/drawing/2014/main" id="{8E413204-6E9A-40FC-8ED8-6C617241BAF9}"/>
              </a:ext>
            </a:extLst>
          </p:cNvPr>
          <p:cNvSpPr txBox="1"/>
          <p:nvPr/>
        </p:nvSpPr>
        <p:spPr>
          <a:xfrm>
            <a:off x="103694" y="1130510"/>
            <a:ext cx="7987494" cy="2062103"/>
          </a:xfrm>
          <a:prstGeom prst="rect">
            <a:avLst/>
          </a:prstGeom>
          <a:solidFill>
            <a:srgbClr val="002060">
              <a:alpha val="50196"/>
            </a:srgbClr>
          </a:solidFill>
        </p:spPr>
        <p:txBody>
          <a:bodyPr wrap="square" rtlCol="0">
            <a:spAutoFit/>
          </a:bodyPr>
          <a:lstStyle/>
          <a:p>
            <a:r>
              <a:rPr lang="en-US" sz="1600" b="1" i="0" u="none" strike="noStrike" baseline="0" dirty="0">
                <a:solidFill>
                  <a:schemeClr val="bg1"/>
                </a:solidFill>
                <a:latin typeface="HelveticaLTStd-Light"/>
              </a:rPr>
              <a:t>COR observations pursue the study of stellar lifecycles and the evolution of the elements, early formation and evolution of planetary systems, archaeology of the Milky Way and its neighbors, history and evolution of galaxies and supermassive black holes, and first light and reionization in the early universe. </a:t>
            </a:r>
          </a:p>
          <a:p>
            <a:pPr algn="l"/>
            <a:r>
              <a:rPr lang="en-US" sz="1600" b="1" i="0" u="none" strike="noStrike" baseline="0" dirty="0">
                <a:solidFill>
                  <a:schemeClr val="bg1"/>
                </a:solidFill>
                <a:latin typeface="HelveticaLTStd-Light"/>
              </a:rPr>
              <a:t>These require observations across much of the electromagnetic spectrum, from UV through the visible and into the IR. At this time, technology needs include detectors and spectrometers, multi-object selection, advanced mirror coatings and optical filters, large cryogenic optics, and advanced cooling.</a:t>
            </a:r>
            <a:endParaRPr lang="en-US" sz="1600" b="1" dirty="0">
              <a:solidFill>
                <a:schemeClr val="bg1"/>
              </a:solidFill>
            </a:endParaRPr>
          </a:p>
        </p:txBody>
      </p:sp>
    </p:spTree>
    <p:extLst>
      <p:ext uri="{BB962C8B-B14F-4D97-AF65-F5344CB8AC3E}">
        <p14:creationId xmlns:p14="http://schemas.microsoft.com/office/powerpoint/2010/main" val="622256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object, star&#10;&#10;Description automatically generated">
            <a:extLst>
              <a:ext uri="{FF2B5EF4-FFF2-40B4-BE49-F238E27FC236}">
                <a16:creationId xmlns:a16="http://schemas.microsoft.com/office/drawing/2014/main" id="{05BD0117-DB0F-4B2A-A2B8-CEB03FF45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9106"/>
            <a:ext cx="7352146" cy="9802861"/>
          </a:xfrm>
          <a:prstGeom prst="rect">
            <a:avLst/>
          </a:prstGeom>
        </p:spPr>
      </p:pic>
      <p:sp>
        <p:nvSpPr>
          <p:cNvPr id="3" name="TextBox 2">
            <a:extLst>
              <a:ext uri="{FF2B5EF4-FFF2-40B4-BE49-F238E27FC236}">
                <a16:creationId xmlns:a16="http://schemas.microsoft.com/office/drawing/2014/main" id="{52AC34AB-0413-4959-BA52-71F250EEE34B}"/>
              </a:ext>
            </a:extLst>
          </p:cNvPr>
          <p:cNvSpPr txBox="1"/>
          <p:nvPr/>
        </p:nvSpPr>
        <p:spPr>
          <a:xfrm>
            <a:off x="0" y="193959"/>
            <a:ext cx="7352146" cy="812530"/>
          </a:xfrm>
          <a:prstGeom prst="rect">
            <a:avLst/>
          </a:prstGeom>
          <a:noFill/>
        </p:spPr>
        <p:txBody>
          <a:bodyPr wrap="square" rtlCol="0">
            <a:spAutoFit/>
          </a:bodyPr>
          <a:lstStyle/>
          <a:p>
            <a:pPr algn="ctr">
              <a:lnSpc>
                <a:spcPct val="90000"/>
              </a:lnSpc>
            </a:pPr>
            <a:r>
              <a:rPr lang="en-US" sz="2600" b="1" spc="-30" dirty="0">
                <a:solidFill>
                  <a:schemeClr val="bg1"/>
                </a:solidFill>
              </a:rPr>
              <a:t>The Physics of the Cosmos (PCOS) Program addresses the question: </a:t>
            </a:r>
            <a:r>
              <a:rPr lang="en-US" sz="2600" b="1" dirty="0">
                <a:solidFill>
                  <a:schemeClr val="bg1"/>
                </a:solidFill>
              </a:rPr>
              <a:t>“How does the universe work?”</a:t>
            </a:r>
          </a:p>
        </p:txBody>
      </p:sp>
      <p:sp>
        <p:nvSpPr>
          <p:cNvPr id="4" name="TextBox 3">
            <a:extLst>
              <a:ext uri="{FF2B5EF4-FFF2-40B4-BE49-F238E27FC236}">
                <a16:creationId xmlns:a16="http://schemas.microsoft.com/office/drawing/2014/main" id="{8E413204-6E9A-40FC-8ED8-6C617241BAF9}"/>
              </a:ext>
            </a:extLst>
          </p:cNvPr>
          <p:cNvSpPr txBox="1"/>
          <p:nvPr/>
        </p:nvSpPr>
        <p:spPr>
          <a:xfrm>
            <a:off x="0" y="1191342"/>
            <a:ext cx="7352144" cy="1600438"/>
          </a:xfrm>
          <a:prstGeom prst="rect">
            <a:avLst/>
          </a:prstGeom>
          <a:solidFill>
            <a:srgbClr val="002060">
              <a:alpha val="50196"/>
            </a:srgbClr>
          </a:solidFill>
        </p:spPr>
        <p:txBody>
          <a:bodyPr wrap="square" rtlCol="0">
            <a:spAutoFit/>
          </a:bodyPr>
          <a:lstStyle/>
          <a:p>
            <a:r>
              <a:rPr lang="en-US" sz="1400" b="1" i="0" u="none" strike="noStrike" baseline="0" dirty="0">
                <a:solidFill>
                  <a:schemeClr val="bg1"/>
                </a:solidFill>
                <a:latin typeface="HelveticaLTStd-Light"/>
              </a:rPr>
              <a:t>PCOS observations seek to test the validity of Einstein’s General Theory of Relativity and understand the nature of space-time, the behavior of matter and energy in extreme environments, the cosmological parameters governing inflation and the evolution of the universe, and the nature of dark matter and dark energy. These require electromagnetic observations (far IR/sub-mm, X rays), and gravitational waves. At this time, technology needs include X-ray detectors, gratings, optics, and optical-blocking filters; and microwave detectors and optical elements.</a:t>
            </a:r>
            <a:endParaRPr lang="en-US" sz="1400" b="1" dirty="0">
              <a:solidFill>
                <a:schemeClr val="bg1"/>
              </a:solidFill>
            </a:endParaRPr>
          </a:p>
        </p:txBody>
      </p:sp>
      <p:graphicFrame>
        <p:nvGraphicFramePr>
          <p:cNvPr id="5" name="Table 4">
            <a:extLst>
              <a:ext uri="{FF2B5EF4-FFF2-40B4-BE49-F238E27FC236}">
                <a16:creationId xmlns:a16="http://schemas.microsoft.com/office/drawing/2014/main" id="{73767833-AE9A-4166-825A-F084728D1E78}"/>
              </a:ext>
            </a:extLst>
          </p:cNvPr>
          <p:cNvGraphicFramePr>
            <a:graphicFrameLocks noGrp="1"/>
          </p:cNvGraphicFramePr>
          <p:nvPr>
            <p:extLst>
              <p:ext uri="{D42A27DB-BD31-4B8C-83A1-F6EECF244321}">
                <p14:modId xmlns:p14="http://schemas.microsoft.com/office/powerpoint/2010/main" val="3230267477"/>
              </p:ext>
            </p:extLst>
          </p:nvPr>
        </p:nvGraphicFramePr>
        <p:xfrm>
          <a:off x="0" y="3169086"/>
          <a:ext cx="7352146" cy="4824984"/>
        </p:xfrm>
        <a:graphic>
          <a:graphicData uri="http://schemas.openxmlformats.org/drawingml/2006/table">
            <a:tbl>
              <a:tblPr firstRow="1" firstCol="1" bandRow="1">
                <a:tableStyleId>{5C22544A-7EE6-4342-B048-85BDC9FD1C3A}</a:tableStyleId>
              </a:tblPr>
              <a:tblGrid>
                <a:gridCol w="4719783">
                  <a:extLst>
                    <a:ext uri="{9D8B030D-6E8A-4147-A177-3AD203B41FA5}">
                      <a16:colId xmlns:a16="http://schemas.microsoft.com/office/drawing/2014/main" val="1202916029"/>
                    </a:ext>
                  </a:extLst>
                </a:gridCol>
                <a:gridCol w="1126836">
                  <a:extLst>
                    <a:ext uri="{9D8B030D-6E8A-4147-A177-3AD203B41FA5}">
                      <a16:colId xmlns:a16="http://schemas.microsoft.com/office/drawing/2014/main" val="1037336721"/>
                    </a:ext>
                  </a:extLst>
                </a:gridCol>
                <a:gridCol w="461818">
                  <a:extLst>
                    <a:ext uri="{9D8B030D-6E8A-4147-A177-3AD203B41FA5}">
                      <a16:colId xmlns:a16="http://schemas.microsoft.com/office/drawing/2014/main" val="45073684"/>
                    </a:ext>
                  </a:extLst>
                </a:gridCol>
                <a:gridCol w="1043709">
                  <a:extLst>
                    <a:ext uri="{9D8B030D-6E8A-4147-A177-3AD203B41FA5}">
                      <a16:colId xmlns:a16="http://schemas.microsoft.com/office/drawing/2014/main" val="1511593708"/>
                    </a:ext>
                  </a:extLst>
                </a:gridCol>
              </a:tblGrid>
              <a:tr h="167359">
                <a:tc>
                  <a:txBody>
                    <a:bodyPr/>
                    <a:lstStyle/>
                    <a:p>
                      <a:pPr marL="0" marR="0" algn="ctr">
                        <a:lnSpc>
                          <a:spcPct val="100000"/>
                        </a:lnSpc>
                        <a:spcBef>
                          <a:spcPts val="0"/>
                        </a:spcBef>
                        <a:spcAft>
                          <a:spcPts val="0"/>
                        </a:spcAft>
                      </a:pPr>
                      <a:r>
                        <a:rPr lang="en-US" sz="1400" dirty="0">
                          <a:effectLst/>
                        </a:rPr>
                        <a:t>Current PCOS Technology Development Projects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tc>
                  <a:txBody>
                    <a:bodyPr/>
                    <a:lstStyle/>
                    <a:p>
                      <a:pPr marL="0" marR="0" algn="ctr">
                        <a:lnSpc>
                          <a:spcPct val="100000"/>
                        </a:lnSpc>
                        <a:spcBef>
                          <a:spcPts val="0"/>
                        </a:spcBef>
                        <a:spcAft>
                          <a:spcPts val="0"/>
                        </a:spcAft>
                      </a:pPr>
                      <a:r>
                        <a:rPr lang="en-US" sz="1400" dirty="0">
                          <a:effectLst/>
                        </a:rPr>
                        <a:t>PI Name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tc>
                  <a:txBody>
                    <a:bodyPr/>
                    <a:lstStyle/>
                    <a:p>
                      <a:pPr marL="0" marR="0" algn="ctr">
                        <a:lnSpc>
                          <a:spcPct val="100000"/>
                        </a:lnSpc>
                        <a:spcBef>
                          <a:spcPts val="0"/>
                        </a:spcBef>
                        <a:spcAft>
                          <a:spcPts val="0"/>
                        </a:spcAft>
                      </a:pPr>
                      <a:r>
                        <a:rPr lang="en-US" sz="1400" dirty="0">
                          <a:effectLst/>
                        </a:rPr>
                        <a:t>Org.</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tc>
                  <a:txBody>
                    <a:bodyPr/>
                    <a:lstStyle/>
                    <a:p>
                      <a:pPr marL="0" marR="0" algn="ctr">
                        <a:lnSpc>
                          <a:spcPct val="100000"/>
                        </a:lnSpc>
                        <a:spcBef>
                          <a:spcPts val="0"/>
                        </a:spcBef>
                        <a:spcAft>
                          <a:spcPts val="0"/>
                        </a:spcAft>
                      </a:pPr>
                      <a:r>
                        <a:rPr lang="en-US" sz="1400" dirty="0">
                          <a:effectLst/>
                        </a:rPr>
                        <a:t>Tech Area</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nchor="ctr">
                    <a:solidFill>
                      <a:srgbClr val="002060"/>
                    </a:solidFill>
                  </a:tcPr>
                </a:tc>
                <a:extLst>
                  <a:ext uri="{0D108BD9-81ED-4DB2-BD59-A6C34878D82A}">
                    <a16:rowId xmlns:a16="http://schemas.microsoft.com/office/drawing/2014/main" val="2979258212"/>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Advanced X-ray Microcalorimeters: Magnetically Coupled Calorimeters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Bandler, Simon</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GSFC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4133554766"/>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High-Speed, Low-Noise, Radiation-Tolerant CCD Image Sensors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Bautz, Mark</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MIT</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978590802"/>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Microwave SQUID Readout to Enable Lynx and Other Future Observatories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Bennett, Douglas </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NIST</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a:solidFill>
                            <a:schemeClr val="bg1"/>
                          </a:solidFill>
                          <a:effectLst/>
                        </a:rPr>
                        <a:t>Electronics</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970535272"/>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Direct Fabrication of Full-Shell X-ray Optics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a:solidFill>
                            <a:schemeClr val="bg1"/>
                          </a:solidFill>
                          <a:effectLst/>
                        </a:rPr>
                        <a:t>Bongiorno, Stephen</a:t>
                      </a:r>
                      <a:endParaRPr lang="en-US" sz="1100" b="1"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MSFC </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529733943"/>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Hybrid X-ray Optics by Additive Manufacturing</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Broadway, David</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a:solidFill>
                            <a:schemeClr val="bg1"/>
                          </a:solidFill>
                          <a:effectLst/>
                        </a:rPr>
                        <a:t>MSFC </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3806073035"/>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Low-Stress Mirror Coatings for X-ray Optics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Broadway, David</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a:solidFill>
                            <a:schemeClr val="bg1"/>
                          </a:solidFill>
                          <a:effectLst/>
                        </a:rPr>
                        <a:t>MSFC </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 Coatings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4291060184"/>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UV-LED-Based Charge Management System </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a:solidFill>
                            <a:schemeClr val="bg1"/>
                          </a:solidFill>
                          <a:effectLst/>
                        </a:rPr>
                        <a:t>Conklin, John</a:t>
                      </a:r>
                      <a:endParaRPr lang="en-US" sz="1100" b="1"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a:solidFill>
                            <a:schemeClr val="bg1"/>
                          </a:solidFill>
                          <a:effectLst/>
                        </a:rPr>
                        <a:t>UF</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Electronics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287018105"/>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Computer-Controlled Polishing of High-Quality X-ray Optics Mandrels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a:solidFill>
                            <a:schemeClr val="bg1"/>
                          </a:solidFill>
                          <a:effectLst/>
                        </a:rPr>
                        <a:t>Davis, Jacqueline</a:t>
                      </a:r>
                      <a:endParaRPr lang="en-US" sz="1100" b="1"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MSFC </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819988006"/>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High-Density Readout Technology for Superconducting Sensor Arrays for Spaceflight</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Frisch, Josef</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a:solidFill>
                            <a:schemeClr val="bg1"/>
                          </a:solidFill>
                          <a:effectLst/>
                        </a:rPr>
                        <a:t>SLAC</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Electronics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181488621"/>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Differential Deposition for Figure Correction in X-ray Optics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a:solidFill>
                            <a:schemeClr val="bg1"/>
                          </a:solidFill>
                          <a:effectLst/>
                        </a:rPr>
                        <a:t>Kilaru, Kiran </a:t>
                      </a:r>
                      <a:endParaRPr lang="en-US" sz="1100" b="1"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MSFC </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404297570"/>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Advanced TES Microcalorimeters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Kilbourne, Caroline</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a:solidFill>
                            <a:schemeClr val="bg1"/>
                          </a:solidFill>
                          <a:effectLst/>
                        </a:rPr>
                        <a:t>GSFC</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2786716806"/>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Enabling and Enhancing Technologies for ATHENA X-IFU Demonstration Model</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Kilbourne, Caroline</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GSFC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868457751"/>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Advancing the Focal Plane TRL for </a:t>
                      </a:r>
                      <a:r>
                        <a:rPr lang="en-US" sz="1100" spc="-30" baseline="0" dirty="0" err="1">
                          <a:solidFill>
                            <a:schemeClr val="bg1"/>
                          </a:solidFill>
                          <a:effectLst/>
                        </a:rPr>
                        <a:t>LiteBIRD</a:t>
                      </a:r>
                      <a:r>
                        <a:rPr lang="en-US" sz="1100" spc="-30" baseline="0" dirty="0">
                          <a:solidFill>
                            <a:schemeClr val="bg1"/>
                          </a:solidFill>
                          <a:effectLst/>
                        </a:rPr>
                        <a:t> and Other Next-Generation CMB Missions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Lee, Adrian</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a:solidFill>
                            <a:schemeClr val="bg1"/>
                          </a:solidFill>
                          <a:effectLst/>
                        </a:rPr>
                        <a:t>UCB</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2316211122"/>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Telescopes for Space-Based Gravitational-Wave Observatories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Livas, Jeffrey</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a:solidFill>
                            <a:schemeClr val="bg1"/>
                          </a:solidFill>
                          <a:effectLst/>
                        </a:rPr>
                        <a:t>GSFC</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Telescope</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409800287"/>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Development of </a:t>
                      </a:r>
                      <a:r>
                        <a:rPr lang="en-US" sz="1100" spc="-30" baseline="0" dirty="0" err="1">
                          <a:solidFill>
                            <a:schemeClr val="bg1"/>
                          </a:solidFill>
                          <a:effectLst/>
                        </a:rPr>
                        <a:t>RFSoC</a:t>
                      </a:r>
                      <a:r>
                        <a:rPr lang="en-US" sz="1100" spc="-30" baseline="0" dirty="0">
                          <a:solidFill>
                            <a:schemeClr val="bg1"/>
                          </a:solidFill>
                          <a:effectLst/>
                        </a:rPr>
                        <a:t>-Based Readout Electronics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a:solidFill>
                            <a:schemeClr val="bg1"/>
                          </a:solidFill>
                          <a:effectLst/>
                        </a:rPr>
                        <a:t>Mauskopf, Philip</a:t>
                      </a:r>
                      <a:endParaRPr lang="en-US" sz="1100" b="1"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ASU</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Electronics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3673166424"/>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Superconducting Antenna-Coupled Detectors for CMB Polarimetry</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a:solidFill>
                            <a:schemeClr val="bg1"/>
                          </a:solidFill>
                          <a:effectLst/>
                        </a:rPr>
                        <a:t>O’Brient, Roger</a:t>
                      </a:r>
                      <a:endParaRPr lang="en-US" sz="1100" b="1"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4162609825"/>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Advanced X-ray Microcalorimeters: Lab Spectroscopy for Space Atomic Physics</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a:solidFill>
                            <a:schemeClr val="bg1"/>
                          </a:solidFill>
                          <a:effectLst/>
                        </a:rPr>
                        <a:t>Porter, Scott</a:t>
                      </a:r>
                      <a:endParaRPr lang="en-US" sz="1100" b="1"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GSFC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Detector</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1333822038"/>
                  </a:ext>
                </a:extLst>
              </a:tr>
              <a:tr h="0">
                <a:tc>
                  <a:txBody>
                    <a:bodyPr/>
                    <a:lstStyle/>
                    <a:p>
                      <a:pPr marL="0" marR="0">
                        <a:lnSpc>
                          <a:spcPct val="100000"/>
                        </a:lnSpc>
                        <a:spcBef>
                          <a:spcPts val="0"/>
                        </a:spcBef>
                        <a:spcAft>
                          <a:spcPts val="0"/>
                        </a:spcAft>
                      </a:pPr>
                      <a:r>
                        <a:rPr lang="en-US" sz="1100" spc="-30" baseline="0" dirty="0">
                          <a:solidFill>
                            <a:schemeClr val="bg1"/>
                          </a:solidFill>
                          <a:effectLst/>
                        </a:rPr>
                        <a:t>X-ray Testing and Calibration</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Ramsey, Brian</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a:solidFill>
                            <a:schemeClr val="bg1"/>
                          </a:solidFill>
                          <a:effectLst/>
                        </a:rPr>
                        <a:t>MSFC</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 </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386993183"/>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Development of Adjustable X-ray Optics with 0.5 Arcsecond Resolution</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Reid, Paul</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a:solidFill>
                            <a:schemeClr val="bg1"/>
                          </a:solidFill>
                          <a:effectLst/>
                        </a:rPr>
                        <a:t>SAO</a:t>
                      </a:r>
                      <a:endParaRPr lang="en-US" sz="1100" b="1">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p>
                  </a:txBody>
                  <a:tcPr marL="18288" marR="18288" marT="9144" marB="9144">
                    <a:solidFill>
                      <a:srgbClr val="002060">
                        <a:alpha val="50196"/>
                      </a:srgbClr>
                    </a:solidFill>
                  </a:tcPr>
                </a:tc>
                <a:extLst>
                  <a:ext uri="{0D108BD9-81ED-4DB2-BD59-A6C34878D82A}">
                    <a16:rowId xmlns:a16="http://schemas.microsoft.com/office/drawing/2014/main" val="1749650413"/>
                  </a:ext>
                </a:extLst>
              </a:tr>
              <a:tr h="167359">
                <a:tc>
                  <a:txBody>
                    <a:bodyPr/>
                    <a:lstStyle/>
                    <a:p>
                      <a:pPr marL="0" marR="0">
                        <a:lnSpc>
                          <a:spcPct val="100000"/>
                        </a:lnSpc>
                        <a:spcBef>
                          <a:spcPts val="0"/>
                        </a:spcBef>
                        <a:spcAft>
                          <a:spcPts val="0"/>
                        </a:spcAft>
                      </a:pPr>
                      <a:r>
                        <a:rPr lang="en-US" sz="1100" spc="-30" baseline="0" dirty="0">
                          <a:solidFill>
                            <a:schemeClr val="bg1"/>
                          </a:solidFill>
                          <a:effectLst/>
                        </a:rPr>
                        <a:t>High Resolution High Efficiency X-ray Transmission Grating Spectrometer</a:t>
                      </a:r>
                      <a:endParaRPr lang="en-US" sz="1100"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Schattenburg, Mark</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MIT</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p>
                  </a:txBody>
                  <a:tcPr marL="18288" marR="18288" marT="9144" marB="9144">
                    <a:solidFill>
                      <a:srgbClr val="002060">
                        <a:alpha val="50196"/>
                      </a:srgbClr>
                    </a:solidFill>
                  </a:tcPr>
                </a:tc>
                <a:extLst>
                  <a:ext uri="{0D108BD9-81ED-4DB2-BD59-A6C34878D82A}">
                    <a16:rowId xmlns:a16="http://schemas.microsoft.com/office/drawing/2014/main" val="313499238"/>
                  </a:ext>
                </a:extLst>
              </a:tr>
              <a:tr h="167359">
                <a:tc>
                  <a:txBody>
                    <a:bodyPr/>
                    <a:lstStyle/>
                    <a:p>
                      <a:pPr marL="0" marR="0">
                        <a:lnSpc>
                          <a:spcPct val="100000"/>
                        </a:lnSpc>
                        <a:spcBef>
                          <a:spcPts val="0"/>
                        </a:spcBef>
                        <a:spcAft>
                          <a:spcPts val="0"/>
                        </a:spcAft>
                      </a:pPr>
                      <a:r>
                        <a:rPr lang="en-US" sz="1100" spc="-30" baseline="0">
                          <a:solidFill>
                            <a:schemeClr val="bg1"/>
                          </a:solidFill>
                          <a:effectLst/>
                        </a:rPr>
                        <a:t>Manufacturability &amp; Alignment of X-ray Gratings and Optics for Space Applications</a:t>
                      </a:r>
                      <a:endParaRPr lang="en-US" sz="1100"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Smith, Randall</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SAO</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extLst>
                  <a:ext uri="{0D108BD9-81ED-4DB2-BD59-A6C34878D82A}">
                    <a16:rowId xmlns:a16="http://schemas.microsoft.com/office/drawing/2014/main" val="977057293"/>
                  </a:ext>
                </a:extLst>
              </a:tr>
              <a:tr h="167359">
                <a:tc>
                  <a:txBody>
                    <a:bodyPr/>
                    <a:lstStyle/>
                    <a:p>
                      <a:pPr marL="0" marR="0">
                        <a:lnSpc>
                          <a:spcPct val="100000"/>
                        </a:lnSpc>
                        <a:spcBef>
                          <a:spcPts val="0"/>
                        </a:spcBef>
                        <a:spcAft>
                          <a:spcPts val="0"/>
                        </a:spcAft>
                      </a:pPr>
                      <a:r>
                        <a:rPr lang="en-US" sz="1100" spc="-30" baseline="0">
                          <a:solidFill>
                            <a:schemeClr val="bg1"/>
                          </a:solidFill>
                          <a:effectLst/>
                        </a:rPr>
                        <a:t>Phase Measurement System for Interferometric Gravitational Wave Detectors</a:t>
                      </a:r>
                      <a:endParaRPr lang="en-US" sz="1100"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Ware, Brent</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288" marR="18288" marT="9144" marB="9144">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Electronics</a:t>
                      </a:r>
                    </a:p>
                  </a:txBody>
                  <a:tcPr marL="18288" marR="18288" marT="9144" marB="9144">
                    <a:solidFill>
                      <a:srgbClr val="002060">
                        <a:alpha val="50196"/>
                      </a:srgbClr>
                    </a:solidFill>
                  </a:tcPr>
                </a:tc>
                <a:extLst>
                  <a:ext uri="{0D108BD9-81ED-4DB2-BD59-A6C34878D82A}">
                    <a16:rowId xmlns:a16="http://schemas.microsoft.com/office/drawing/2014/main" val="3329335346"/>
                  </a:ext>
                </a:extLst>
              </a:tr>
              <a:tr h="167359">
                <a:tc>
                  <a:txBody>
                    <a:bodyPr/>
                    <a:lstStyle/>
                    <a:p>
                      <a:pPr marL="0" marR="0">
                        <a:lnSpc>
                          <a:spcPct val="100000"/>
                        </a:lnSpc>
                        <a:spcBef>
                          <a:spcPts val="0"/>
                        </a:spcBef>
                        <a:spcAft>
                          <a:spcPts val="0"/>
                        </a:spcAft>
                      </a:pPr>
                      <a:r>
                        <a:rPr lang="en-US" sz="1100" spc="-30" baseline="0">
                          <a:solidFill>
                            <a:schemeClr val="bg1"/>
                          </a:solidFill>
                          <a:effectLst/>
                        </a:rPr>
                        <a:t>Space-based Gravitational Wave Laser Technology Development for the LISA Mission</a:t>
                      </a:r>
                      <a:endParaRPr lang="en-US" sz="1100"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06" marR="36106" marT="0" marB="0">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Yu, Anthony</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06" marR="36106" marT="0" marB="0">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GSFC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06" marR="36106" marT="0" marB="0">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Laser</a:t>
                      </a:r>
                    </a:p>
                  </a:txBody>
                  <a:tcPr marL="36106" marR="36106" marT="0" marB="0">
                    <a:solidFill>
                      <a:srgbClr val="002060">
                        <a:alpha val="50196"/>
                      </a:srgbClr>
                    </a:solidFill>
                  </a:tcPr>
                </a:tc>
                <a:extLst>
                  <a:ext uri="{0D108BD9-81ED-4DB2-BD59-A6C34878D82A}">
                    <a16:rowId xmlns:a16="http://schemas.microsoft.com/office/drawing/2014/main" val="3104008146"/>
                  </a:ext>
                </a:extLst>
              </a:tr>
              <a:tr h="167359">
                <a:tc>
                  <a:txBody>
                    <a:bodyPr/>
                    <a:lstStyle/>
                    <a:p>
                      <a:pPr marL="0" marR="0">
                        <a:lnSpc>
                          <a:spcPct val="100000"/>
                        </a:lnSpc>
                        <a:spcBef>
                          <a:spcPts val="0"/>
                        </a:spcBef>
                        <a:spcAft>
                          <a:spcPts val="0"/>
                        </a:spcAft>
                      </a:pPr>
                      <a:r>
                        <a:rPr lang="en-US" sz="1100" spc="-30" baseline="0">
                          <a:solidFill>
                            <a:schemeClr val="bg1"/>
                          </a:solidFill>
                          <a:effectLst/>
                        </a:rPr>
                        <a:t>Next Generation X-ray Optics</a:t>
                      </a:r>
                      <a:endParaRPr lang="en-US" sz="1100"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06" marR="36106" marT="0" marB="0">
                    <a:solidFill>
                      <a:srgbClr val="002060">
                        <a:alpha val="50196"/>
                      </a:srgbClr>
                    </a:solidFill>
                  </a:tcPr>
                </a:tc>
                <a:tc>
                  <a:txBody>
                    <a:bodyPr/>
                    <a:lstStyle/>
                    <a:p>
                      <a:pPr marL="0" marR="0">
                        <a:lnSpc>
                          <a:spcPct val="100000"/>
                        </a:lnSpc>
                        <a:spcBef>
                          <a:spcPts val="0"/>
                        </a:spcBef>
                        <a:spcAft>
                          <a:spcPts val="0"/>
                        </a:spcAft>
                      </a:pPr>
                      <a:r>
                        <a:rPr lang="en-US" sz="1100" b="1" spc="-30" baseline="0" dirty="0">
                          <a:solidFill>
                            <a:schemeClr val="bg1"/>
                          </a:solidFill>
                          <a:effectLst/>
                        </a:rPr>
                        <a:t>Zhang, William</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06" marR="36106" marT="0" marB="0">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GSFC</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06" marR="36106" marT="0" marB="0">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Optics</a:t>
                      </a:r>
                    </a:p>
                  </a:txBody>
                  <a:tcPr marL="36106" marR="36106" marT="0" marB="0">
                    <a:solidFill>
                      <a:srgbClr val="002060">
                        <a:alpha val="50196"/>
                      </a:srgbClr>
                    </a:solidFill>
                  </a:tcPr>
                </a:tc>
                <a:extLst>
                  <a:ext uri="{0D108BD9-81ED-4DB2-BD59-A6C34878D82A}">
                    <a16:rowId xmlns:a16="http://schemas.microsoft.com/office/drawing/2014/main" val="3327813616"/>
                  </a:ext>
                </a:extLst>
              </a:tr>
              <a:tr h="167359">
                <a:tc>
                  <a:txBody>
                    <a:bodyPr/>
                    <a:lstStyle/>
                    <a:p>
                      <a:pPr marL="0" marR="0">
                        <a:lnSpc>
                          <a:spcPct val="100000"/>
                        </a:lnSpc>
                        <a:spcBef>
                          <a:spcPts val="0"/>
                        </a:spcBef>
                        <a:spcAft>
                          <a:spcPts val="0"/>
                        </a:spcAft>
                      </a:pPr>
                      <a:r>
                        <a:rPr lang="en-US" sz="1100" spc="-30" baseline="0">
                          <a:solidFill>
                            <a:schemeClr val="bg1"/>
                          </a:solidFill>
                          <a:effectLst/>
                        </a:rPr>
                        <a:t>LISA Colloid Microthruster Technology</a:t>
                      </a:r>
                      <a:endParaRPr lang="en-US" sz="1100" spc="-30" baseline="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06" marR="36106" marT="0" marB="0">
                    <a:solidFill>
                      <a:srgbClr val="002060">
                        <a:alpha val="50196"/>
                      </a:srgbClr>
                    </a:solidFill>
                  </a:tcPr>
                </a:tc>
                <a:tc>
                  <a:txBody>
                    <a:bodyPr/>
                    <a:lstStyle/>
                    <a:p>
                      <a:pPr marL="0" marR="0">
                        <a:lnSpc>
                          <a:spcPct val="100000"/>
                        </a:lnSpc>
                        <a:spcBef>
                          <a:spcPts val="0"/>
                        </a:spcBef>
                        <a:spcAft>
                          <a:spcPts val="0"/>
                        </a:spcAft>
                      </a:pPr>
                      <a:r>
                        <a:rPr lang="en-US" sz="1100" b="1" spc="-30" baseline="0" dirty="0" err="1">
                          <a:solidFill>
                            <a:schemeClr val="bg1"/>
                          </a:solidFill>
                          <a:effectLst/>
                        </a:rPr>
                        <a:t>Ziemer</a:t>
                      </a:r>
                      <a:r>
                        <a:rPr lang="en-US" sz="1100" b="1" spc="-30" baseline="0" dirty="0">
                          <a:solidFill>
                            <a:schemeClr val="bg1"/>
                          </a:solidFill>
                          <a:effectLst/>
                        </a:rPr>
                        <a:t>, John</a:t>
                      </a:r>
                      <a:endParaRPr lang="en-US" sz="1100" b="1" spc="-30" baseline="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06" marR="36106" marT="0" marB="0">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JPL</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06" marR="36106" marT="0" marB="0">
                    <a:solidFill>
                      <a:srgbClr val="002060">
                        <a:alpha val="50196"/>
                      </a:srgbClr>
                    </a:solidFill>
                  </a:tcPr>
                </a:tc>
                <a:tc>
                  <a:txBody>
                    <a:bodyPr/>
                    <a:lstStyle/>
                    <a:p>
                      <a:pPr marL="0" marR="0" algn="ctr">
                        <a:lnSpc>
                          <a:spcPct val="100000"/>
                        </a:lnSpc>
                        <a:spcBef>
                          <a:spcPts val="0"/>
                        </a:spcBef>
                        <a:spcAft>
                          <a:spcPts val="0"/>
                        </a:spcAft>
                      </a:pPr>
                      <a:r>
                        <a:rPr lang="en-US" sz="1100" b="1" dirty="0">
                          <a:solidFill>
                            <a:schemeClr val="bg1"/>
                          </a:solidFill>
                          <a:effectLst/>
                        </a:rPr>
                        <a:t>Micropropulsion</a:t>
                      </a:r>
                      <a:endParaRPr lang="en-US"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36106" marR="36106" marT="0" marB="0">
                    <a:solidFill>
                      <a:srgbClr val="002060">
                        <a:alpha val="50196"/>
                      </a:srgbClr>
                    </a:solidFill>
                  </a:tcPr>
                </a:tc>
                <a:extLst>
                  <a:ext uri="{0D108BD9-81ED-4DB2-BD59-A6C34878D82A}">
                    <a16:rowId xmlns:a16="http://schemas.microsoft.com/office/drawing/2014/main" val="1389302569"/>
                  </a:ext>
                </a:extLst>
              </a:tr>
            </a:tbl>
          </a:graphicData>
        </a:graphic>
      </p:graphicFrame>
    </p:spTree>
    <p:extLst>
      <p:ext uri="{BB962C8B-B14F-4D97-AF65-F5344CB8AC3E}">
        <p14:creationId xmlns:p14="http://schemas.microsoft.com/office/powerpoint/2010/main" val="3640324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B612AAA-C753-427B-A6DA-FD18424FFB30}"/>
              </a:ext>
            </a:extLst>
          </p:cNvPr>
          <p:cNvGrpSpPr/>
          <p:nvPr/>
        </p:nvGrpSpPr>
        <p:grpSpPr>
          <a:xfrm>
            <a:off x="-185" y="0"/>
            <a:ext cx="8565450" cy="25585052"/>
            <a:chOff x="-185" y="0"/>
            <a:chExt cx="8565450" cy="25585052"/>
          </a:xfrm>
        </p:grpSpPr>
        <p:pic>
          <p:nvPicPr>
            <p:cNvPr id="10" name="Picture 9" descr="A galaxy in space&#10;&#10;Description automatically generated with medium confidence">
              <a:extLst>
                <a:ext uri="{FF2B5EF4-FFF2-40B4-BE49-F238E27FC236}">
                  <a16:creationId xmlns:a16="http://schemas.microsoft.com/office/drawing/2014/main" id="{4BB3F32C-A3C4-455A-B6CE-3C24BEC325AD}"/>
                </a:ext>
              </a:extLst>
            </p:cNvPr>
            <p:cNvPicPr>
              <a:picLocks noChangeAspect="1"/>
            </p:cNvPicPr>
            <p:nvPr/>
          </p:nvPicPr>
          <p:blipFill rotWithShape="1">
            <a:blip r:embed="rId2">
              <a:extLst>
                <a:ext uri="{28A0092B-C50C-407E-A947-70E740481C1C}">
                  <a14:useLocalDpi xmlns:a14="http://schemas.microsoft.com/office/drawing/2010/main" val="0"/>
                </a:ext>
              </a:extLst>
            </a:blip>
            <a:srcRect l="4896" r="8347"/>
            <a:stretch/>
          </p:blipFill>
          <p:spPr>
            <a:xfrm rot="5400000">
              <a:off x="-894391" y="16125580"/>
              <a:ext cx="10353678" cy="8565266"/>
            </a:xfrm>
            <a:prstGeom prst="rect">
              <a:avLst/>
            </a:prstGeom>
          </p:spPr>
        </p:pic>
        <p:pic>
          <p:nvPicPr>
            <p:cNvPr id="4" name="Picture 3" descr="A galaxy in space&#10;&#10;Description automatically generated with medium confidence">
              <a:extLst>
                <a:ext uri="{FF2B5EF4-FFF2-40B4-BE49-F238E27FC236}">
                  <a16:creationId xmlns:a16="http://schemas.microsoft.com/office/drawing/2014/main" id="{C983B220-473F-4770-B621-C626EE37D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30934" y="3330935"/>
              <a:ext cx="15227134" cy="8565265"/>
            </a:xfrm>
            <a:prstGeom prst="rect">
              <a:avLst/>
            </a:prstGeom>
          </p:spPr>
        </p:pic>
        <p:sp>
          <p:nvSpPr>
            <p:cNvPr id="2" name="TextBox 1">
              <a:extLst>
                <a:ext uri="{FF2B5EF4-FFF2-40B4-BE49-F238E27FC236}">
                  <a16:creationId xmlns:a16="http://schemas.microsoft.com/office/drawing/2014/main" id="{DE864E03-A9CD-45AB-82F6-2A9F50988835}"/>
                </a:ext>
              </a:extLst>
            </p:cNvPr>
            <p:cNvSpPr txBox="1"/>
            <p:nvPr/>
          </p:nvSpPr>
          <p:spPr>
            <a:xfrm>
              <a:off x="186305" y="0"/>
              <a:ext cx="8192655" cy="7248138"/>
            </a:xfrm>
            <a:prstGeom prst="rect">
              <a:avLst/>
            </a:prstGeom>
            <a:solidFill>
              <a:srgbClr val="0070C0">
                <a:alpha val="85098"/>
              </a:srgbClr>
            </a:solidFill>
          </p:spPr>
          <p:txBody>
            <a:bodyPr wrap="square" rtlCol="0">
              <a:spAutoFit/>
            </a:bodyPr>
            <a:lstStyle/>
            <a:p>
              <a:pPr algn="l">
                <a:spcAft>
                  <a:spcPts val="600"/>
                </a:spcAft>
              </a:pPr>
              <a:r>
                <a:rPr lang="en-US" sz="2000" b="1" i="0" u="sng" strike="noStrike" baseline="0" dirty="0">
                  <a:solidFill>
                    <a:schemeClr val="bg1"/>
                  </a:solidFill>
                  <a:latin typeface="HelveticaLTStd-BoldCond"/>
                </a:rPr>
                <a:t>Tier 1 Technology Gaps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Advanced Cryocoolers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Coronagraph Contrast and Efficiency</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Coronagraph Stability</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Cryogenic Readouts for Large-Format Far-IR Detectors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Heterodyne Far-IR Detector Systems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High-Performance, Sub-Kelvin Coolers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High-Reflectivity Broadband Far-UV-to-Near-IR Mirror Coatings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High-Resolution, Large-Area, Lightweight X-ray Optics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High-Throughput Bandpass Selection for UV/VIS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High-Throughput, Large-Format Object Selection Technologies for Multi-Object and Integral Field Spectroscopy</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Large Cryogenic Optics for the Mid IR to Far IR</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Large-Format, High-Resolution Focal Plane Arrays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Large-Format, Low-</a:t>
              </a:r>
              <a:r>
                <a:rPr lang="en-US" sz="2000" b="0" i="0" u="none" strike="noStrike" baseline="0" dirty="0" err="1">
                  <a:solidFill>
                    <a:schemeClr val="bg1"/>
                  </a:solidFill>
                  <a:latin typeface="HelveticaLTStd-LightCond"/>
                </a:rPr>
                <a:t>Darkrate</a:t>
              </a:r>
              <a:r>
                <a:rPr lang="en-US" sz="2000" b="0" i="0" u="none" strike="noStrike" baseline="0" dirty="0">
                  <a:solidFill>
                    <a:schemeClr val="bg1"/>
                  </a:solidFill>
                  <a:latin typeface="HelveticaLTStd-LightCond"/>
                </a:rPr>
                <a:t>, High-Efficiency, Photon-Counting, Solar-blind, Far- and Near-UV Detectors</a:t>
              </a:r>
            </a:p>
            <a:p>
              <a:pPr marL="285750" indent="-285750" algn="l">
                <a:buFont typeface="Arial" panose="020B0604020202020204" pitchFamily="34" charset="0"/>
                <a:buChar char="•"/>
              </a:pPr>
              <a:r>
                <a:rPr lang="en-US" sz="2000" b="0" i="0" u="none" strike="noStrike" spc="-20" dirty="0">
                  <a:solidFill>
                    <a:schemeClr val="bg1"/>
                  </a:solidFill>
                  <a:latin typeface="HelveticaLTStd-LightCond"/>
                </a:rPr>
                <a:t>Large-Format, Low-Noise and Ultralow-Noise Far-IR Direct Detectors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Long-Wavelength-Blocking Filters for X-ray Micro-Calorimeters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Low-Stress, High-Stability, X-ray Reflective Coatings</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Mirror Technologies for High Angular Resolution (UV/Vis/Near IR)</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Stellar Reflex Motion Sensitivity – Astrometry</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Stellar Reflex Motion Sensitivity – Extreme Precision Radial Velocity</a:t>
              </a:r>
            </a:p>
            <a:p>
              <a:pPr marL="285750" indent="-285750" algn="l">
                <a:buFont typeface="Arial" panose="020B0604020202020204" pitchFamily="34" charset="0"/>
                <a:buChar char="•"/>
              </a:pPr>
              <a:r>
                <a:rPr lang="en-US" sz="2000" b="0" i="0" u="none" strike="noStrike" baseline="0" dirty="0">
                  <a:solidFill>
                    <a:schemeClr val="bg1"/>
                  </a:solidFill>
                  <a:latin typeface="HelveticaLTStd-LightCond"/>
                </a:rPr>
                <a:t>Vis/Near-IR Detection Sensitivity</a:t>
              </a:r>
              <a:endParaRPr lang="en-US" sz="2000" dirty="0">
                <a:solidFill>
                  <a:schemeClr val="bg1"/>
                </a:solidFill>
              </a:endParaRPr>
            </a:p>
          </p:txBody>
        </p:sp>
        <p:sp>
          <p:nvSpPr>
            <p:cNvPr id="5" name="TextBox 4">
              <a:extLst>
                <a:ext uri="{FF2B5EF4-FFF2-40B4-BE49-F238E27FC236}">
                  <a16:creationId xmlns:a16="http://schemas.microsoft.com/office/drawing/2014/main" id="{111DC7FA-C98B-4E2E-BF00-C35B304B219F}"/>
                </a:ext>
              </a:extLst>
            </p:cNvPr>
            <p:cNvSpPr txBox="1"/>
            <p:nvPr/>
          </p:nvSpPr>
          <p:spPr>
            <a:xfrm>
              <a:off x="185936" y="7796281"/>
              <a:ext cx="8193024" cy="6940361"/>
            </a:xfrm>
            <a:prstGeom prst="rect">
              <a:avLst/>
            </a:prstGeom>
            <a:solidFill>
              <a:srgbClr val="0083E6">
                <a:alpha val="85098"/>
              </a:srgbClr>
            </a:solidFill>
          </p:spPr>
          <p:txBody>
            <a:bodyPr wrap="square" rtlCol="0">
              <a:spAutoFit/>
            </a:bodyPr>
            <a:lstStyle/>
            <a:p>
              <a:pPr algn="l">
                <a:spcAft>
                  <a:spcPts val="600"/>
                </a:spcAft>
              </a:pPr>
              <a:r>
                <a:rPr lang="en-US" sz="2000" b="1" i="0" u="sng" strike="noStrike" baseline="0" dirty="0">
                  <a:solidFill>
                    <a:schemeClr val="bg1"/>
                  </a:solidFill>
                  <a:latin typeface="HelveticaLTStd-BoldCond"/>
                </a:rPr>
                <a:t>Tier 2 Technology Gaps</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Broadband X-ray Detectors</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Compact, Integrated Spectrometers for 100 to 1000 </a:t>
              </a:r>
              <a:r>
                <a:rPr lang="en-US" sz="2000" b="0" i="0" u="none" strike="noStrike" baseline="0" dirty="0" err="1">
                  <a:solidFill>
                    <a:schemeClr val="bg1"/>
                  </a:solidFill>
                  <a:latin typeface="HelveticaLTStd-LightCond"/>
                </a:rPr>
                <a:t>μm</a:t>
              </a:r>
              <a:endParaRPr lang="en-US" sz="2000" b="0" i="0" u="none" strike="noStrike" baseline="0" dirty="0">
                <a:solidFill>
                  <a:schemeClr val="bg1"/>
                </a:solidFill>
                <a:latin typeface="HelveticaLTStd-LightCond"/>
              </a:endParaRP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Far-IR Imaging Interferometer for High-Resolution Spectroscopy</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Far-IR </a:t>
              </a:r>
              <a:r>
                <a:rPr lang="en-US" sz="2000" b="0" i="0" u="none" strike="noStrike" baseline="0" dirty="0" err="1">
                  <a:solidFill>
                    <a:schemeClr val="bg1"/>
                  </a:solidFill>
                  <a:latin typeface="HelveticaLTStd-LightCond"/>
                </a:rPr>
                <a:t>Spatio</a:t>
              </a:r>
              <a:r>
                <a:rPr lang="en-US" sz="2000" b="0" i="0" u="none" strike="noStrike" baseline="0" dirty="0">
                  <a:solidFill>
                    <a:schemeClr val="bg1"/>
                  </a:solidFill>
                  <a:latin typeface="HelveticaLTStd-LightCond"/>
                </a:rPr>
                <a:t>-Spectral Interferometry</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Fast, Low-Noise, Megapixel X-ray Imaging Arrays with Moderate Spectral Resolution</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High-Efficiency X-ray Grating Arrays for High-Resolution Spectroscopy</a:t>
              </a:r>
            </a:p>
            <a:p>
              <a:pPr marL="342900" indent="-342900" algn="l">
                <a:buFont typeface="Arial" panose="020B0604020202020204" pitchFamily="34" charset="0"/>
                <a:buChar char="•"/>
              </a:pPr>
              <a:r>
                <a:rPr lang="en-US" sz="2000" b="0" i="0" u="none" strike="noStrike" dirty="0">
                  <a:solidFill>
                    <a:schemeClr val="bg1"/>
                  </a:solidFill>
                  <a:latin typeface="HelveticaLTStd-LightCond"/>
                </a:rPr>
                <a:t>High-Resolution, Direct-Detection Spectrometers for Far-IR Wavelengths</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Improving the Calibration of Far-IR Heterodyne Measurements</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Large-Aperture Deployable Antennas for Far-IR/THz/sub-mm Astronomy for Frequencies over 100 GHz</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Large-Format, High-Spectral-Resolution, Small-Pixel X-ray Focal-Plane Arrays</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Polarization-Preserving Millimeter-Wave Optical Elements</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Precision Timing for Space-Based Astrophysics</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Rapid Readout Electronics for X-ray Detectors</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Starshade Deployment and Shape Stability</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Starshade Starlight Suppression and Model Validation</a:t>
              </a:r>
            </a:p>
            <a:p>
              <a:pPr marL="342900" indent="-342900" algn="l">
                <a:buFont typeface="Arial" panose="020B0604020202020204" pitchFamily="34" charset="0"/>
                <a:buChar char="•"/>
              </a:pPr>
              <a:r>
                <a:rPr lang="en-US" sz="2000" b="0" i="0" u="none" strike="noStrike" baseline="0" dirty="0">
                  <a:solidFill>
                    <a:schemeClr val="bg1"/>
                  </a:solidFill>
                  <a:latin typeface="HelveticaLTStd-LightCond"/>
                </a:rPr>
                <a:t>UV Detection Sensitivity</a:t>
              </a:r>
              <a:endParaRPr lang="en-US" sz="2000" dirty="0">
                <a:solidFill>
                  <a:schemeClr val="bg1"/>
                </a:solidFill>
              </a:endParaRPr>
            </a:p>
          </p:txBody>
        </p:sp>
        <p:sp>
          <p:nvSpPr>
            <p:cNvPr id="6" name="TextBox 5">
              <a:extLst>
                <a:ext uri="{FF2B5EF4-FFF2-40B4-BE49-F238E27FC236}">
                  <a16:creationId xmlns:a16="http://schemas.microsoft.com/office/drawing/2014/main" id="{31ABCC8A-A952-4351-83B0-F7C3AF9B7E2C}"/>
                </a:ext>
              </a:extLst>
            </p:cNvPr>
            <p:cNvSpPr txBox="1"/>
            <p:nvPr/>
          </p:nvSpPr>
          <p:spPr>
            <a:xfrm>
              <a:off x="185936" y="15222556"/>
              <a:ext cx="8193024" cy="3554819"/>
            </a:xfrm>
            <a:prstGeom prst="rect">
              <a:avLst/>
            </a:prstGeom>
            <a:solidFill>
              <a:srgbClr val="3BABFF">
                <a:alpha val="85098"/>
              </a:srgbClr>
            </a:solidFill>
          </p:spPr>
          <p:txBody>
            <a:bodyPr wrap="square" rtlCol="0">
              <a:spAutoFit/>
            </a:bodyPr>
            <a:lstStyle/>
            <a:p>
              <a:pPr algn="l">
                <a:spcAft>
                  <a:spcPts val="600"/>
                </a:spcAft>
              </a:pPr>
              <a:r>
                <a:rPr lang="en-US" sz="2000" b="1" i="0" u="sng" strike="noStrike" baseline="0" dirty="0">
                  <a:latin typeface="HelveticaLTStd-BoldCond"/>
                </a:rPr>
                <a:t>Tier 3 Technology Gaps</a:t>
              </a:r>
            </a:p>
            <a:p>
              <a:pPr marL="342900" indent="-342900" algn="l">
                <a:buFont typeface="Arial" panose="020B0604020202020204" pitchFamily="34" charset="0"/>
                <a:buChar char="•"/>
              </a:pPr>
              <a:r>
                <a:rPr lang="en-US" sz="2000" b="0" i="0" u="none" strike="noStrike" baseline="0" dirty="0">
                  <a:latin typeface="HelveticaLTStd-LightCond"/>
                </a:rPr>
                <a:t>Advancement of X-ray Polarimeter Sensitivity</a:t>
              </a:r>
            </a:p>
            <a:p>
              <a:pPr marL="342900" indent="-342900" algn="l">
                <a:buFont typeface="Arial" panose="020B0604020202020204" pitchFamily="34" charset="0"/>
                <a:buChar char="•"/>
              </a:pPr>
              <a:r>
                <a:rPr lang="en-US" sz="2000" b="0" i="0" u="none" strike="noStrike" baseline="0" dirty="0">
                  <a:latin typeface="HelveticaLTStd-LightCond"/>
                </a:rPr>
                <a:t>Detection Stability in Mid-IR</a:t>
              </a:r>
            </a:p>
            <a:p>
              <a:pPr marL="342900" indent="-342900" algn="l">
                <a:buFont typeface="Arial" panose="020B0604020202020204" pitchFamily="34" charset="0"/>
                <a:buChar char="•"/>
              </a:pPr>
              <a:r>
                <a:rPr lang="en-US" sz="2000" b="0" i="0" u="none" strike="noStrike" baseline="0" dirty="0">
                  <a:latin typeface="HelveticaLTStd-LightCond"/>
                </a:rPr>
                <a:t>Far-UV Imaging Bandpass Filters</a:t>
              </a:r>
            </a:p>
            <a:p>
              <a:pPr marL="342900" indent="-342900" algn="l">
                <a:buFont typeface="Arial" panose="020B0604020202020204" pitchFamily="34" charset="0"/>
                <a:buChar char="•"/>
              </a:pPr>
              <a:r>
                <a:rPr lang="en-US" sz="2000" b="0" i="0" u="none" strike="noStrike" baseline="0" dirty="0">
                  <a:latin typeface="HelveticaLTStd-LightCond"/>
                </a:rPr>
                <a:t>High-Efficiency Far-UV Mirror</a:t>
              </a:r>
            </a:p>
            <a:p>
              <a:pPr marL="342900" indent="-342900" algn="l">
                <a:buFont typeface="Arial" panose="020B0604020202020204" pitchFamily="34" charset="0"/>
                <a:buChar char="•"/>
              </a:pPr>
              <a:r>
                <a:rPr lang="en-US" sz="2000" b="0" i="0" u="none" strike="noStrike" baseline="0" dirty="0">
                  <a:latin typeface="HelveticaLTStd-LightCond"/>
                </a:rPr>
                <a:t>High-Efficiency, Low-Scatter, High- and Low-Ruling-Density, High and Low-Blazed-Angle UV Gratings</a:t>
              </a:r>
            </a:p>
            <a:p>
              <a:pPr marL="342900" indent="-342900" algn="l">
                <a:buFont typeface="Arial" panose="020B0604020202020204" pitchFamily="34" charset="0"/>
                <a:buChar char="•"/>
              </a:pPr>
              <a:r>
                <a:rPr lang="en-US" sz="2000" b="0" i="0" u="none" strike="noStrike" baseline="0" dirty="0">
                  <a:latin typeface="HelveticaLTStd-LightCond"/>
                </a:rPr>
                <a:t>High-Quantum-Efficiency, Solar-Blind, Broadband Near-UV Detector</a:t>
              </a:r>
            </a:p>
            <a:p>
              <a:pPr marL="342900" indent="-342900" algn="l">
                <a:buFont typeface="Arial" panose="020B0604020202020204" pitchFamily="34" charset="0"/>
                <a:buChar char="•"/>
              </a:pPr>
              <a:r>
                <a:rPr lang="en-US" sz="2000" b="0" i="0" u="none" strike="noStrike" baseline="0" dirty="0">
                  <a:latin typeface="HelveticaLTStd-LightCond"/>
                </a:rPr>
                <a:t>Photon-Counting, Large-Format UV Detectors</a:t>
              </a:r>
            </a:p>
            <a:p>
              <a:pPr marL="342900" indent="-342900" algn="l">
                <a:buFont typeface="Arial" panose="020B0604020202020204" pitchFamily="34" charset="0"/>
                <a:buChar char="•"/>
              </a:pPr>
              <a:r>
                <a:rPr lang="en-US" sz="2000" b="0" i="0" u="none" strike="noStrike" baseline="0" dirty="0">
                  <a:latin typeface="HelveticaLTStd-LightCond"/>
                </a:rPr>
                <a:t>Short-Wave UV Coatings</a:t>
              </a:r>
            </a:p>
            <a:p>
              <a:pPr marL="342900" indent="-342900" algn="l">
                <a:buFont typeface="Arial" panose="020B0604020202020204" pitchFamily="34" charset="0"/>
                <a:buChar char="•"/>
              </a:pPr>
              <a:r>
                <a:rPr lang="en-US" sz="2000" b="0" i="0" u="none" strike="noStrike" baseline="0" dirty="0">
                  <a:latin typeface="HelveticaLTStd-LightCond"/>
                </a:rPr>
                <a:t>Warm Readout Electronics for Large-Format Far-IR Detectors</a:t>
              </a:r>
              <a:endParaRPr lang="en-US" sz="2400" dirty="0">
                <a:solidFill>
                  <a:schemeClr val="bg1"/>
                </a:solidFill>
              </a:endParaRPr>
            </a:p>
          </p:txBody>
        </p:sp>
        <p:sp>
          <p:nvSpPr>
            <p:cNvPr id="7" name="TextBox 6">
              <a:extLst>
                <a:ext uri="{FF2B5EF4-FFF2-40B4-BE49-F238E27FC236}">
                  <a16:creationId xmlns:a16="http://schemas.microsoft.com/office/drawing/2014/main" id="{755F98FC-53F4-474A-AF89-BED3A59AD5E5}"/>
                </a:ext>
              </a:extLst>
            </p:cNvPr>
            <p:cNvSpPr txBox="1"/>
            <p:nvPr/>
          </p:nvSpPr>
          <p:spPr>
            <a:xfrm>
              <a:off x="185936" y="19293540"/>
              <a:ext cx="8193024" cy="2323713"/>
            </a:xfrm>
            <a:prstGeom prst="rect">
              <a:avLst/>
            </a:prstGeom>
            <a:solidFill>
              <a:srgbClr val="6DC0FF">
                <a:alpha val="85098"/>
              </a:srgbClr>
            </a:solidFill>
          </p:spPr>
          <p:txBody>
            <a:bodyPr wrap="square" rtlCol="0">
              <a:spAutoFit/>
            </a:bodyPr>
            <a:lstStyle/>
            <a:p>
              <a:pPr algn="l">
                <a:spcAft>
                  <a:spcPts val="600"/>
                </a:spcAft>
              </a:pPr>
              <a:r>
                <a:rPr lang="en-US" sz="2000" b="1" i="0" u="sng" strike="noStrike" baseline="0" dirty="0">
                  <a:latin typeface="HelveticaLTStd-BoldCond"/>
                </a:rPr>
                <a:t>Tier 4 Technology Gaps</a:t>
              </a:r>
            </a:p>
            <a:p>
              <a:pPr marL="342900" indent="-342900" algn="l">
                <a:buFont typeface="Arial" panose="020B0604020202020204" pitchFamily="34" charset="0"/>
                <a:buChar char="•"/>
              </a:pPr>
              <a:r>
                <a:rPr lang="en-US" sz="2000" b="0" i="0" u="none" strike="noStrike" baseline="0" dirty="0">
                  <a:latin typeface="HelveticaLTStd-LightCond"/>
                </a:rPr>
                <a:t>Advanced Millimeter-Wave Focal-Plane Arrays for CMB Polarimetry</a:t>
              </a:r>
            </a:p>
            <a:p>
              <a:pPr marL="342900" indent="-342900" algn="l">
                <a:buFont typeface="Arial" panose="020B0604020202020204" pitchFamily="34" charset="0"/>
                <a:buChar char="•"/>
              </a:pPr>
              <a:r>
                <a:rPr lang="en-US" sz="2000" b="0" i="0" u="none" strike="noStrike" baseline="0" dirty="0">
                  <a:latin typeface="HelveticaLTStd-LightCond"/>
                </a:rPr>
                <a:t>Improving the Photometric and Spectro-Photometric Precision of Time-Domain and Time-Series Measurements</a:t>
              </a:r>
            </a:p>
            <a:p>
              <a:pPr marL="342900" indent="-342900" algn="l">
                <a:buFont typeface="Arial" panose="020B0604020202020204" pitchFamily="34" charset="0"/>
                <a:buChar char="•"/>
              </a:pPr>
              <a:r>
                <a:rPr lang="en-US" sz="2000" b="0" i="0" u="none" strike="noStrike" baseline="0" dirty="0">
                  <a:latin typeface="HelveticaLTStd-LightCond"/>
                </a:rPr>
                <a:t>UV/</a:t>
              </a:r>
              <a:r>
                <a:rPr lang="en-US" sz="2000" b="0" i="0" u="none" strike="noStrike" baseline="0" dirty="0" err="1">
                  <a:latin typeface="HelveticaLTStd-LightCond"/>
                </a:rPr>
                <a:t>Opt</a:t>
              </a:r>
              <a:r>
                <a:rPr lang="en-US" sz="2000" b="0" i="0" u="none" strike="noStrike" baseline="0" dirty="0">
                  <a:latin typeface="HelveticaLTStd-LightCond"/>
                </a:rPr>
                <a:t>/Near-IR Tunable Narrow-Band Imaging Capability</a:t>
              </a:r>
            </a:p>
            <a:p>
              <a:pPr marL="342900" indent="-342900" algn="l">
                <a:buFont typeface="Arial" panose="020B0604020202020204" pitchFamily="34" charset="0"/>
                <a:buChar char="•"/>
              </a:pPr>
              <a:r>
                <a:rPr lang="en-US" sz="2000" b="0" i="0" u="none" strike="noStrike" dirty="0">
                  <a:latin typeface="HelveticaLTStd-LightCond"/>
                </a:rPr>
                <a:t>Very-Wide-Field Focusing Instrument for Time-Domain X-ray Astronomy</a:t>
              </a:r>
              <a:endParaRPr lang="en-US" sz="2800" dirty="0">
                <a:solidFill>
                  <a:schemeClr val="bg1"/>
                </a:solidFill>
              </a:endParaRPr>
            </a:p>
          </p:txBody>
        </p:sp>
        <p:sp>
          <p:nvSpPr>
            <p:cNvPr id="8" name="TextBox 7">
              <a:extLst>
                <a:ext uri="{FF2B5EF4-FFF2-40B4-BE49-F238E27FC236}">
                  <a16:creationId xmlns:a16="http://schemas.microsoft.com/office/drawing/2014/main" id="{E48508E6-3277-4F1D-BF27-96958D40AD14}"/>
                </a:ext>
              </a:extLst>
            </p:cNvPr>
            <p:cNvSpPr txBox="1"/>
            <p:nvPr/>
          </p:nvSpPr>
          <p:spPr>
            <a:xfrm>
              <a:off x="185936" y="22133418"/>
              <a:ext cx="8193024" cy="2662267"/>
            </a:xfrm>
            <a:prstGeom prst="rect">
              <a:avLst/>
            </a:prstGeom>
            <a:solidFill>
              <a:srgbClr val="9FD6FF">
                <a:alpha val="85098"/>
              </a:srgbClr>
            </a:solidFill>
          </p:spPr>
          <p:txBody>
            <a:bodyPr wrap="square" rtlCol="0">
              <a:spAutoFit/>
            </a:bodyPr>
            <a:lstStyle/>
            <a:p>
              <a:pPr algn="l">
                <a:spcAft>
                  <a:spcPts val="600"/>
                </a:spcAft>
              </a:pPr>
              <a:r>
                <a:rPr lang="en-US" sz="1800" b="1" i="0" u="sng" strike="noStrike" baseline="0" dirty="0">
                  <a:latin typeface="HelveticaLTStd-BoldCond"/>
                </a:rPr>
                <a:t>Tier 5 Technology Gaps</a:t>
              </a:r>
            </a:p>
            <a:p>
              <a:pPr marL="285750" indent="-285750" algn="l">
                <a:buFont typeface="Arial" panose="020B0604020202020204" pitchFamily="34" charset="0"/>
                <a:buChar char="•"/>
              </a:pPr>
              <a:r>
                <a:rPr lang="en-US" sz="1800" b="0" i="0" u="none" strike="noStrike" baseline="0" dirty="0">
                  <a:latin typeface="HelveticaLTStd-LightCond"/>
                </a:rPr>
                <a:t>Complex Ultra-Stable Structures for Future Gravitational-Wave Missions</a:t>
              </a:r>
            </a:p>
            <a:p>
              <a:pPr marL="285750" indent="-285750" algn="l">
                <a:buFont typeface="Arial" panose="020B0604020202020204" pitchFamily="34" charset="0"/>
                <a:buChar char="•"/>
              </a:pPr>
              <a:r>
                <a:rPr lang="en-US" sz="1800" b="0" i="0" u="none" strike="noStrike" baseline="0" dirty="0">
                  <a:latin typeface="HelveticaLTStd-LightCond"/>
                </a:rPr>
                <a:t>Disturbance Reduction for Gravitational-Wave Missions</a:t>
              </a:r>
            </a:p>
            <a:p>
              <a:pPr marL="285750" indent="-285750" algn="l">
                <a:buFont typeface="Arial" panose="020B0604020202020204" pitchFamily="34" charset="0"/>
                <a:buChar char="•"/>
              </a:pPr>
              <a:r>
                <a:rPr lang="en-US" sz="1800" b="0" i="0" u="none" strike="noStrike" baseline="0" dirty="0">
                  <a:latin typeface="HelveticaLTStd-LightCond"/>
                </a:rPr>
                <a:t>Gravitational Reference Sensor</a:t>
              </a:r>
            </a:p>
            <a:p>
              <a:pPr marL="285750" indent="-285750" algn="l">
                <a:buFont typeface="Arial" panose="020B0604020202020204" pitchFamily="34" charset="0"/>
                <a:buChar char="•"/>
              </a:pPr>
              <a:r>
                <a:rPr lang="en-US" sz="1800" b="0" i="0" u="none" strike="noStrike" baseline="0" dirty="0">
                  <a:latin typeface="HelveticaLTStd-LightCond"/>
                </a:rPr>
                <a:t>High-Performance Spectral Dispersion Component/Device</a:t>
              </a:r>
            </a:p>
            <a:p>
              <a:pPr marL="285750" indent="-285750" algn="l">
                <a:buFont typeface="Arial" panose="020B0604020202020204" pitchFamily="34" charset="0"/>
                <a:buChar char="•"/>
              </a:pPr>
              <a:r>
                <a:rPr lang="en-US" sz="1800" b="0" i="0" u="none" strike="noStrike" baseline="0" dirty="0">
                  <a:latin typeface="HelveticaLTStd-LightCond"/>
                </a:rPr>
                <a:t>High-Power, High-Stability Laser for Gravitational-Wave Missions</a:t>
              </a:r>
            </a:p>
            <a:p>
              <a:pPr marL="285750" indent="-285750" algn="l">
                <a:buFont typeface="Arial" panose="020B0604020202020204" pitchFamily="34" charset="0"/>
                <a:buChar char="•"/>
              </a:pPr>
              <a:r>
                <a:rPr lang="en-US" sz="1800" b="0" i="0" u="none" strike="noStrike" spc="-30" dirty="0">
                  <a:latin typeface="HelveticaLTStd-LightCond"/>
                </a:rPr>
                <a:t>Laser Phase Measurement Chain for a Decihertz Gravitational-Wave Mission</a:t>
              </a:r>
            </a:p>
            <a:p>
              <a:pPr marL="285750" indent="-285750" algn="l">
                <a:buFont typeface="Arial" panose="020B0604020202020204" pitchFamily="34" charset="0"/>
                <a:buChar char="•"/>
              </a:pPr>
              <a:r>
                <a:rPr lang="en-US" sz="1800" b="0" i="0" u="none" strike="noStrike" baseline="0" dirty="0">
                  <a:latin typeface="HelveticaLTStd-LightCond"/>
                </a:rPr>
                <a:t>Micro-Newton Thrusters for Gravitational Wave-Missions</a:t>
              </a:r>
            </a:p>
            <a:p>
              <a:pPr marL="285750" indent="-285750" algn="l">
                <a:buFont typeface="Arial" panose="020B0604020202020204" pitchFamily="34" charset="0"/>
                <a:buChar char="•"/>
              </a:pPr>
              <a:r>
                <a:rPr lang="en-US" sz="1800" b="0" i="0" u="none" strike="noStrike" baseline="0" dirty="0">
                  <a:latin typeface="HelveticaLTStd-LightCond"/>
                </a:rPr>
                <a:t>Stable Telescopes for Gravitational Wave-Missions</a:t>
              </a:r>
              <a:endParaRPr lang="en-US" sz="2800" dirty="0">
                <a:solidFill>
                  <a:schemeClr val="bg1"/>
                </a:solidFill>
              </a:endParaRPr>
            </a:p>
          </p:txBody>
        </p:sp>
      </p:grpSp>
    </p:spTree>
    <p:extLst>
      <p:ext uri="{BB962C8B-B14F-4D97-AF65-F5344CB8AC3E}">
        <p14:creationId xmlns:p14="http://schemas.microsoft.com/office/powerpoint/2010/main" val="286923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object, nature, star, blurry&#10;&#10;Description automatically generated">
            <a:extLst>
              <a:ext uri="{FF2B5EF4-FFF2-40B4-BE49-F238E27FC236}">
                <a16:creationId xmlns:a16="http://schemas.microsoft.com/office/drawing/2014/main" id="{DB4C1E20-C9EF-4C2F-A182-26ED3E5EF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347669" y="3347668"/>
            <a:ext cx="15303628" cy="8608291"/>
          </a:xfrm>
          <a:prstGeom prst="rect">
            <a:avLst/>
          </a:prstGeom>
        </p:spPr>
      </p:pic>
      <p:sp>
        <p:nvSpPr>
          <p:cNvPr id="5" name="Content Placeholder 2">
            <a:extLst>
              <a:ext uri="{FF2B5EF4-FFF2-40B4-BE49-F238E27FC236}">
                <a16:creationId xmlns:a16="http://schemas.microsoft.com/office/drawing/2014/main" id="{872CBDA8-95E9-4D52-B548-CE5840059601}"/>
              </a:ext>
            </a:extLst>
          </p:cNvPr>
          <p:cNvSpPr txBox="1">
            <a:spLocks/>
          </p:cNvSpPr>
          <p:nvPr/>
        </p:nvSpPr>
        <p:spPr>
          <a:xfrm>
            <a:off x="0" y="133442"/>
            <a:ext cx="8608291" cy="4806204"/>
          </a:xfrm>
          <a:prstGeom prst="rect">
            <a:avLst/>
          </a:prstGeom>
          <a:solidFill>
            <a:srgbClr val="002060">
              <a:alpha val="25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25" indent="0" algn="ctr">
              <a:spcBef>
                <a:spcPts val="0"/>
              </a:spcBef>
              <a:spcAft>
                <a:spcPts val="600"/>
              </a:spcAft>
              <a:buNone/>
            </a:pPr>
            <a:r>
              <a:rPr lang="en-US" sz="2200" b="1" spc="-30" dirty="0">
                <a:solidFill>
                  <a:schemeClr val="bg1"/>
                </a:solidFill>
              </a:rPr>
              <a:t>174 infusions* resulting from SAT and APRA technology funding of SAT PIs</a:t>
            </a:r>
          </a:p>
          <a:p>
            <a:pPr marL="284163" indent="-173038">
              <a:spcBef>
                <a:spcPts val="0"/>
              </a:spcBef>
              <a:spcAft>
                <a:spcPts val="600"/>
              </a:spcAft>
              <a:buFont typeface="Arial" panose="020B0604020202020204" pitchFamily="34" charset="0"/>
              <a:buNone/>
            </a:pPr>
            <a:endParaRPr lang="en-US" sz="1600" dirty="0"/>
          </a:p>
          <a:p>
            <a:pPr marL="284163" indent="-173038">
              <a:spcBef>
                <a:spcPts val="0"/>
              </a:spcBef>
              <a:spcAft>
                <a:spcPts val="600"/>
              </a:spcAft>
              <a:buFont typeface="Arial" panose="020B0604020202020204" pitchFamily="34" charset="0"/>
              <a:buNone/>
            </a:pPr>
            <a:endParaRPr lang="en-US" sz="1600" dirty="0"/>
          </a:p>
          <a:p>
            <a:pPr marL="284163" indent="-173038">
              <a:spcBef>
                <a:spcPts val="0"/>
              </a:spcBef>
              <a:spcAft>
                <a:spcPts val="600"/>
              </a:spcAft>
              <a:buFont typeface="Arial" panose="020B0604020202020204" pitchFamily="34" charset="0"/>
              <a:buNone/>
            </a:pPr>
            <a:endParaRPr lang="en-US" sz="1600" dirty="0"/>
          </a:p>
          <a:p>
            <a:pPr marL="284163" indent="-173038">
              <a:spcBef>
                <a:spcPts val="0"/>
              </a:spcBef>
              <a:spcAft>
                <a:spcPts val="600"/>
              </a:spcAft>
              <a:buFont typeface="Arial" panose="020B0604020202020204" pitchFamily="34" charset="0"/>
              <a:buNone/>
            </a:pPr>
            <a:endParaRPr lang="en-US" sz="1600" dirty="0"/>
          </a:p>
          <a:p>
            <a:pPr marL="284163" indent="-173038">
              <a:spcBef>
                <a:spcPts val="0"/>
              </a:spcBef>
              <a:spcAft>
                <a:spcPts val="600"/>
              </a:spcAft>
              <a:buFont typeface="Arial" panose="020B0604020202020204" pitchFamily="34" charset="0"/>
              <a:buNone/>
            </a:pPr>
            <a:endParaRPr lang="en-US" sz="1600" dirty="0"/>
          </a:p>
          <a:p>
            <a:pPr marL="284163" indent="-173038">
              <a:spcBef>
                <a:spcPts val="0"/>
              </a:spcBef>
              <a:spcAft>
                <a:spcPts val="600"/>
              </a:spcAft>
              <a:buFont typeface="Arial" panose="020B0604020202020204" pitchFamily="34" charset="0"/>
              <a:buNone/>
            </a:pPr>
            <a:endParaRPr lang="en-US" sz="1600" dirty="0"/>
          </a:p>
          <a:p>
            <a:pPr marL="284163" indent="-173038">
              <a:spcBef>
                <a:spcPts val="0"/>
              </a:spcBef>
              <a:spcAft>
                <a:spcPts val="600"/>
              </a:spcAft>
              <a:buFont typeface="Arial" panose="020B0604020202020204" pitchFamily="34" charset="0"/>
              <a:buNone/>
            </a:pPr>
            <a:endParaRPr lang="en-US" sz="1600" dirty="0"/>
          </a:p>
          <a:p>
            <a:pPr marL="284163" indent="-173038">
              <a:spcBef>
                <a:spcPts val="0"/>
              </a:spcBef>
              <a:spcAft>
                <a:spcPts val="1800"/>
              </a:spcAft>
              <a:buFont typeface="Arial" panose="020B0604020202020204" pitchFamily="34" charset="0"/>
              <a:buNone/>
            </a:pPr>
            <a:endParaRPr lang="en-US" sz="1600" dirty="0"/>
          </a:p>
          <a:p>
            <a:pPr marL="111125" indent="0">
              <a:spcBef>
                <a:spcPts val="0"/>
              </a:spcBef>
              <a:spcAft>
                <a:spcPts val="600"/>
              </a:spcAft>
              <a:buFont typeface="Arial" panose="020B0604020202020204" pitchFamily="34" charset="0"/>
              <a:buNone/>
            </a:pPr>
            <a:endParaRPr lang="en-US" sz="1400" dirty="0"/>
          </a:p>
          <a:p>
            <a:pPr marL="111125" indent="0">
              <a:spcBef>
                <a:spcPts val="0"/>
              </a:spcBef>
              <a:spcAft>
                <a:spcPts val="600"/>
              </a:spcAft>
              <a:buFont typeface="Arial" panose="020B0604020202020204" pitchFamily="34" charset="0"/>
              <a:buNone/>
            </a:pPr>
            <a:endParaRPr lang="en-US" sz="1400" dirty="0"/>
          </a:p>
          <a:p>
            <a:pPr marL="285750" indent="-174625">
              <a:spcBef>
                <a:spcPts val="0"/>
              </a:spcBef>
              <a:spcAft>
                <a:spcPts val="600"/>
              </a:spcAft>
              <a:buFont typeface="Arial" panose="020B0604020202020204" pitchFamily="34" charset="0"/>
              <a:buNone/>
            </a:pPr>
            <a:r>
              <a:rPr lang="en-US" sz="1700" dirty="0">
                <a:solidFill>
                  <a:schemeClr val="bg1"/>
                </a:solidFill>
              </a:rPr>
              <a:t>*	Infusion here is defined as a technology that was implemented in a flight mission or ground-based project, or baselined by a flight mission, or incorporated into the reference design of a large-mission concept, Probe concept, and/or a Phase-A Explorer or Mission of Opportunity study funded by APD. For full list, see the 2022 Astrophysics Biennial Technology Report (ABTR) available on our website (</a:t>
            </a:r>
            <a:r>
              <a:rPr lang="en-US" sz="1200" dirty="0">
                <a:solidFill>
                  <a:schemeClr val="bg1"/>
                </a:solidFill>
                <a:hlinkClick r:id="rId3">
                  <a:extLst>
                    <a:ext uri="{A12FA001-AC4F-418D-AE19-62706E023703}">
                      <ahyp:hlinkClr xmlns:ahyp="http://schemas.microsoft.com/office/drawing/2018/hyperlinkcolor" val="tx"/>
                    </a:ext>
                  </a:extLst>
                </a:hlinkClick>
              </a:rPr>
              <a:t>https://apd440.gsfc.nasa.gov/technology.html</a:t>
            </a:r>
            <a:r>
              <a:rPr lang="en-US" sz="1700" dirty="0">
                <a:solidFill>
                  <a:schemeClr val="bg1"/>
                </a:solidFill>
              </a:rPr>
              <a:t>).</a:t>
            </a:r>
          </a:p>
        </p:txBody>
      </p:sp>
      <p:graphicFrame>
        <p:nvGraphicFramePr>
          <p:cNvPr id="6" name="Table 5">
            <a:extLst>
              <a:ext uri="{FF2B5EF4-FFF2-40B4-BE49-F238E27FC236}">
                <a16:creationId xmlns:a16="http://schemas.microsoft.com/office/drawing/2014/main" id="{866B5C11-5026-4A25-82EF-227521AE1845}"/>
              </a:ext>
            </a:extLst>
          </p:cNvPr>
          <p:cNvGraphicFramePr>
            <a:graphicFrameLocks noGrp="1"/>
          </p:cNvGraphicFramePr>
          <p:nvPr>
            <p:extLst>
              <p:ext uri="{D42A27DB-BD31-4B8C-83A1-F6EECF244321}">
                <p14:modId xmlns:p14="http://schemas.microsoft.com/office/powerpoint/2010/main" val="2060958063"/>
              </p:ext>
            </p:extLst>
          </p:nvPr>
        </p:nvGraphicFramePr>
        <p:xfrm>
          <a:off x="707635" y="1518434"/>
          <a:ext cx="7118615" cy="1734312"/>
        </p:xfrm>
        <a:graphic>
          <a:graphicData uri="http://schemas.openxmlformats.org/drawingml/2006/table">
            <a:tbl>
              <a:tblPr firstRow="1" bandRow="1">
                <a:tableStyleId>{5C22544A-7EE6-4342-B048-85BDC9FD1C3A}</a:tableStyleId>
              </a:tblPr>
              <a:tblGrid>
                <a:gridCol w="1367245">
                  <a:extLst>
                    <a:ext uri="{9D8B030D-6E8A-4147-A177-3AD203B41FA5}">
                      <a16:colId xmlns:a16="http://schemas.microsoft.com/office/drawing/2014/main" val="2367385794"/>
                    </a:ext>
                  </a:extLst>
                </a:gridCol>
                <a:gridCol w="975360">
                  <a:extLst>
                    <a:ext uri="{9D8B030D-6E8A-4147-A177-3AD203B41FA5}">
                      <a16:colId xmlns:a16="http://schemas.microsoft.com/office/drawing/2014/main" val="513054142"/>
                    </a:ext>
                  </a:extLst>
                </a:gridCol>
                <a:gridCol w="888274">
                  <a:extLst>
                    <a:ext uri="{9D8B030D-6E8A-4147-A177-3AD203B41FA5}">
                      <a16:colId xmlns:a16="http://schemas.microsoft.com/office/drawing/2014/main" val="2765554069"/>
                    </a:ext>
                  </a:extLst>
                </a:gridCol>
                <a:gridCol w="931817">
                  <a:extLst>
                    <a:ext uri="{9D8B030D-6E8A-4147-A177-3AD203B41FA5}">
                      <a16:colId xmlns:a16="http://schemas.microsoft.com/office/drawing/2014/main" val="2984843699"/>
                    </a:ext>
                  </a:extLst>
                </a:gridCol>
                <a:gridCol w="931818">
                  <a:extLst>
                    <a:ext uri="{9D8B030D-6E8A-4147-A177-3AD203B41FA5}">
                      <a16:colId xmlns:a16="http://schemas.microsoft.com/office/drawing/2014/main" val="3209727869"/>
                    </a:ext>
                  </a:extLst>
                </a:gridCol>
                <a:gridCol w="1007156">
                  <a:extLst>
                    <a:ext uri="{9D8B030D-6E8A-4147-A177-3AD203B41FA5}">
                      <a16:colId xmlns:a16="http://schemas.microsoft.com/office/drawing/2014/main" val="4154823999"/>
                    </a:ext>
                  </a:extLst>
                </a:gridCol>
                <a:gridCol w="1016945">
                  <a:extLst>
                    <a:ext uri="{9D8B030D-6E8A-4147-A177-3AD203B41FA5}">
                      <a16:colId xmlns:a16="http://schemas.microsoft.com/office/drawing/2014/main" val="2052144612"/>
                    </a:ext>
                  </a:extLst>
                </a:gridCol>
              </a:tblGrid>
              <a:tr h="370840">
                <a:tc>
                  <a:txBody>
                    <a:bodyPr/>
                    <a:lstStyle/>
                    <a:p>
                      <a:pPr algn="ctr"/>
                      <a:endParaRPr lang="en-US" dirty="0"/>
                    </a:p>
                  </a:txBody>
                  <a:tcPr marL="27432" marR="27432" marT="18288" marB="18288">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US" dirty="0"/>
                        <a:t>Space</a:t>
                      </a:r>
                    </a:p>
                  </a:txBody>
                  <a:tcPr marL="27432" marR="27432" marT="18288" marB="18288">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c>
                  <a:txBody>
                    <a:bodyPr/>
                    <a:lstStyle/>
                    <a:p>
                      <a:pPr algn="ctr"/>
                      <a:r>
                        <a:rPr lang="en-US" dirty="0"/>
                        <a:t>Rocket</a:t>
                      </a:r>
                    </a:p>
                  </a:txBody>
                  <a:tcPr marL="27432" marR="27432" marT="18288" marB="18288">
                    <a:lnB w="38100" cap="flat" cmpd="sng" algn="ctr">
                      <a:solidFill>
                        <a:schemeClr val="bg1"/>
                      </a:solidFill>
                      <a:prstDash val="solid"/>
                      <a:round/>
                      <a:headEnd type="none" w="med" len="med"/>
                      <a:tailEnd type="none" w="med" len="med"/>
                    </a:lnB>
                  </a:tcPr>
                </a:tc>
                <a:tc>
                  <a:txBody>
                    <a:bodyPr/>
                    <a:lstStyle/>
                    <a:p>
                      <a:pPr algn="ctr"/>
                      <a:r>
                        <a:rPr lang="en-US" dirty="0"/>
                        <a:t>Balloon</a:t>
                      </a:r>
                    </a:p>
                  </a:txBody>
                  <a:tcPr marL="27432" marR="27432" marT="18288" marB="18288">
                    <a:lnB w="38100" cap="flat" cmpd="sng" algn="ctr">
                      <a:solidFill>
                        <a:schemeClr val="bg1"/>
                      </a:solidFill>
                      <a:prstDash val="solid"/>
                      <a:round/>
                      <a:headEnd type="none" w="med" len="med"/>
                      <a:tailEnd type="none" w="med" len="med"/>
                    </a:lnB>
                  </a:tcPr>
                </a:tc>
                <a:tc>
                  <a:txBody>
                    <a:bodyPr/>
                    <a:lstStyle/>
                    <a:p>
                      <a:pPr algn="ctr"/>
                      <a:r>
                        <a:rPr lang="en-US" dirty="0"/>
                        <a:t>Airborne</a:t>
                      </a:r>
                    </a:p>
                  </a:txBody>
                  <a:tcPr marL="27432" marR="27432" marT="18288" marB="18288">
                    <a:lnB w="38100" cap="flat" cmpd="sng" algn="ctr">
                      <a:solidFill>
                        <a:schemeClr val="bg1"/>
                      </a:solidFill>
                      <a:prstDash val="solid"/>
                      <a:round/>
                      <a:headEnd type="none" w="med" len="med"/>
                      <a:tailEnd type="none" w="med" len="med"/>
                    </a:lnB>
                  </a:tcPr>
                </a:tc>
                <a:tc>
                  <a:txBody>
                    <a:bodyPr/>
                    <a:lstStyle/>
                    <a:p>
                      <a:pPr algn="ctr"/>
                      <a:r>
                        <a:rPr lang="en-US" dirty="0"/>
                        <a:t>Ground</a:t>
                      </a:r>
                    </a:p>
                  </a:txBody>
                  <a:tcPr marL="27432" marR="27432" marT="18288" marB="18288">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US" dirty="0"/>
                        <a:t>Total</a:t>
                      </a:r>
                    </a:p>
                  </a:txBody>
                  <a:tcPr marL="27432" marR="27432" marT="18288" marB="18288">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29585036"/>
                  </a:ext>
                </a:extLst>
              </a:tr>
              <a:tr h="370840">
                <a:tc>
                  <a:txBody>
                    <a:bodyPr/>
                    <a:lstStyle/>
                    <a:p>
                      <a:pPr algn="ctr"/>
                      <a:r>
                        <a:rPr lang="en-US" b="1" dirty="0"/>
                        <a:t>Implemented</a:t>
                      </a:r>
                    </a:p>
                  </a:txBody>
                  <a:tcPr marL="27432" marR="27432" marT="18288" marB="18288">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ctr"/>
                      <a:r>
                        <a:rPr lang="en-US" dirty="0"/>
                        <a:t>8</a:t>
                      </a:r>
                    </a:p>
                  </a:txBody>
                  <a:tcPr marL="27432" marR="27432" marT="18288" marB="18288">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ctr"/>
                      <a:r>
                        <a:rPr lang="en-US" dirty="0"/>
                        <a:t>14</a:t>
                      </a:r>
                    </a:p>
                  </a:txBody>
                  <a:tcPr marL="27432" marR="27432" marT="18288" marB="18288">
                    <a:lnT w="38100" cap="flat" cmpd="sng" algn="ctr">
                      <a:solidFill>
                        <a:schemeClr val="bg1"/>
                      </a:solidFill>
                      <a:prstDash val="solid"/>
                      <a:round/>
                      <a:headEnd type="none" w="med" len="med"/>
                      <a:tailEnd type="none" w="med" len="med"/>
                    </a:lnT>
                  </a:tcPr>
                </a:tc>
                <a:tc>
                  <a:txBody>
                    <a:bodyPr/>
                    <a:lstStyle/>
                    <a:p>
                      <a:pPr algn="ctr"/>
                      <a:r>
                        <a:rPr lang="en-US" dirty="0"/>
                        <a:t>8</a:t>
                      </a:r>
                    </a:p>
                  </a:txBody>
                  <a:tcPr marL="27432" marR="27432" marT="18288" marB="18288">
                    <a:lnT w="38100" cap="flat" cmpd="sng" algn="ctr">
                      <a:solidFill>
                        <a:schemeClr val="bg1"/>
                      </a:solidFill>
                      <a:prstDash val="solid"/>
                      <a:round/>
                      <a:headEnd type="none" w="med" len="med"/>
                      <a:tailEnd type="none" w="med" len="med"/>
                    </a:lnT>
                  </a:tcPr>
                </a:tc>
                <a:tc>
                  <a:txBody>
                    <a:bodyPr/>
                    <a:lstStyle/>
                    <a:p>
                      <a:pPr algn="ctr"/>
                      <a:r>
                        <a:rPr lang="en-US" dirty="0"/>
                        <a:t>2</a:t>
                      </a:r>
                    </a:p>
                  </a:txBody>
                  <a:tcPr marL="27432" marR="27432" marT="18288" marB="18288">
                    <a:lnT w="38100" cap="flat" cmpd="sng" algn="ctr">
                      <a:solidFill>
                        <a:schemeClr val="bg1"/>
                      </a:solidFill>
                      <a:prstDash val="solid"/>
                      <a:round/>
                      <a:headEnd type="none" w="med" len="med"/>
                      <a:tailEnd type="none" w="med" len="med"/>
                    </a:lnT>
                  </a:tcPr>
                </a:tc>
                <a:tc>
                  <a:txBody>
                    <a:bodyPr/>
                    <a:lstStyle/>
                    <a:p>
                      <a:pPr algn="ctr"/>
                      <a:r>
                        <a:rPr lang="en-US" dirty="0"/>
                        <a:t>25</a:t>
                      </a:r>
                    </a:p>
                  </a:txBody>
                  <a:tcPr marL="27432" marR="27432" marT="18288" marB="18288">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ctr"/>
                      <a:r>
                        <a:rPr lang="en-US" b="1" dirty="0"/>
                        <a:t>57</a:t>
                      </a:r>
                    </a:p>
                  </a:txBody>
                  <a:tcPr marL="27432" marR="27432" marT="18288" marB="18288">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744932927"/>
                  </a:ext>
                </a:extLst>
              </a:tr>
              <a:tr h="370840">
                <a:tc>
                  <a:txBody>
                    <a:bodyPr/>
                    <a:lstStyle/>
                    <a:p>
                      <a:pPr algn="ctr"/>
                      <a:r>
                        <a:rPr lang="en-US" b="1" dirty="0"/>
                        <a:t>Upcoming</a:t>
                      </a:r>
                    </a:p>
                  </a:txBody>
                  <a:tcPr marL="27432" marR="27432" marT="18288" marB="18288">
                    <a:lnR w="38100" cap="flat" cmpd="sng" algn="ctr">
                      <a:solidFill>
                        <a:schemeClr val="bg1"/>
                      </a:solidFill>
                      <a:prstDash val="solid"/>
                      <a:round/>
                      <a:headEnd type="none" w="med" len="med"/>
                      <a:tailEnd type="none" w="med" len="med"/>
                    </a:lnR>
                  </a:tcPr>
                </a:tc>
                <a:tc>
                  <a:txBody>
                    <a:bodyPr/>
                    <a:lstStyle/>
                    <a:p>
                      <a:pPr algn="ctr"/>
                      <a:r>
                        <a:rPr lang="en-US" dirty="0"/>
                        <a:t>21</a:t>
                      </a:r>
                    </a:p>
                  </a:txBody>
                  <a:tcPr marL="27432" marR="27432" marT="18288" marB="18288">
                    <a:lnL w="38100" cap="flat" cmpd="sng" algn="ctr">
                      <a:solidFill>
                        <a:schemeClr val="bg1"/>
                      </a:solidFill>
                      <a:prstDash val="solid"/>
                      <a:round/>
                      <a:headEnd type="none" w="med" len="med"/>
                      <a:tailEnd type="none" w="med" len="med"/>
                    </a:lnL>
                  </a:tcPr>
                </a:tc>
                <a:tc>
                  <a:txBody>
                    <a:bodyPr/>
                    <a:lstStyle/>
                    <a:p>
                      <a:pPr algn="ctr"/>
                      <a:r>
                        <a:rPr lang="en-US" dirty="0"/>
                        <a:t>14</a:t>
                      </a:r>
                    </a:p>
                  </a:txBody>
                  <a:tcPr marL="27432" marR="27432" marT="18288" marB="18288"/>
                </a:tc>
                <a:tc>
                  <a:txBody>
                    <a:bodyPr/>
                    <a:lstStyle/>
                    <a:p>
                      <a:pPr algn="ctr"/>
                      <a:r>
                        <a:rPr lang="en-US" dirty="0"/>
                        <a:t>5</a:t>
                      </a:r>
                    </a:p>
                  </a:txBody>
                  <a:tcPr marL="27432" marR="27432" marT="18288" marB="18288"/>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t>1</a:t>
                      </a:r>
                    </a:p>
                  </a:txBody>
                  <a:tcPr marL="27432" marR="27432" marT="18288" marB="18288"/>
                </a:tc>
                <a:tc>
                  <a:txBody>
                    <a:bodyPr/>
                    <a:lstStyle/>
                    <a:p>
                      <a:pPr algn="ctr"/>
                      <a:r>
                        <a:rPr lang="en-US" dirty="0"/>
                        <a:t>15</a:t>
                      </a:r>
                    </a:p>
                  </a:txBody>
                  <a:tcPr marL="27432" marR="27432" marT="18288" marB="18288">
                    <a:lnR w="38100" cap="flat" cmpd="sng" algn="ctr">
                      <a:solidFill>
                        <a:schemeClr val="bg1"/>
                      </a:solidFill>
                      <a:prstDash val="solid"/>
                      <a:round/>
                      <a:headEnd type="none" w="med" len="med"/>
                      <a:tailEnd type="none" w="med" len="med"/>
                    </a:lnR>
                  </a:tcPr>
                </a:tc>
                <a:tc>
                  <a:txBody>
                    <a:bodyPr/>
                    <a:lstStyle/>
                    <a:p>
                      <a:pPr algn="ctr"/>
                      <a:r>
                        <a:rPr lang="en-US" b="1" dirty="0"/>
                        <a:t>56</a:t>
                      </a:r>
                    </a:p>
                  </a:txBody>
                  <a:tcPr marL="27432" marR="27432" marT="18288" marB="18288">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213185730"/>
                  </a:ext>
                </a:extLst>
              </a:tr>
              <a:tr h="185420">
                <a:tc>
                  <a:txBody>
                    <a:bodyPr/>
                    <a:lstStyle/>
                    <a:p>
                      <a:pPr algn="ctr"/>
                      <a:r>
                        <a:rPr lang="en-US" b="1" dirty="0"/>
                        <a:t>Concepts</a:t>
                      </a:r>
                    </a:p>
                  </a:txBody>
                  <a:tcPr marL="27432" marR="27432" marT="18288" marB="18288">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US" dirty="0"/>
                        <a:t>61</a:t>
                      </a:r>
                    </a:p>
                  </a:txBody>
                  <a:tcPr marL="27432" marR="27432" marT="18288" marB="18288">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tc>
                  <a:txBody>
                    <a:bodyPr/>
                    <a:lstStyle/>
                    <a:p>
                      <a:pPr algn="ctr"/>
                      <a:r>
                        <a:rPr lang="en-US" dirty="0"/>
                        <a:t>-</a:t>
                      </a:r>
                    </a:p>
                  </a:txBody>
                  <a:tcPr marL="27432" marR="27432" marT="18288" marB="18288">
                    <a:lnB w="38100" cap="flat" cmpd="sng" algn="ctr">
                      <a:solidFill>
                        <a:schemeClr val="bg1"/>
                      </a:solidFill>
                      <a:prstDash val="solid"/>
                      <a:round/>
                      <a:headEnd type="none" w="med" len="med"/>
                      <a:tailEnd type="none" w="med" len="med"/>
                    </a:lnB>
                  </a:tcPr>
                </a:tc>
                <a:tc>
                  <a:txBody>
                    <a:bodyPr/>
                    <a:lstStyle/>
                    <a:p>
                      <a:pPr algn="ctr"/>
                      <a:r>
                        <a:rPr lang="en-US" dirty="0"/>
                        <a:t>-</a:t>
                      </a:r>
                    </a:p>
                  </a:txBody>
                  <a:tcPr marL="27432" marR="27432" marT="18288" marB="18288">
                    <a:lnB w="38100" cap="flat" cmpd="sng" algn="ctr">
                      <a:solidFill>
                        <a:schemeClr val="bg1"/>
                      </a:solidFill>
                      <a:prstDash val="solid"/>
                      <a:round/>
                      <a:headEnd type="none" w="med" len="med"/>
                      <a:tailEnd type="none" w="med" len="med"/>
                    </a:lnB>
                  </a:tcPr>
                </a:tc>
                <a:tc>
                  <a:txBody>
                    <a:bodyPr/>
                    <a:lstStyle/>
                    <a:p>
                      <a:pPr algn="ctr"/>
                      <a:r>
                        <a:rPr lang="en-US" dirty="0"/>
                        <a:t>-</a:t>
                      </a:r>
                    </a:p>
                  </a:txBody>
                  <a:tcPr marL="27432" marR="27432" marT="18288" marB="18288">
                    <a:lnB w="38100" cap="flat" cmpd="sng" algn="ctr">
                      <a:solidFill>
                        <a:schemeClr val="bg1"/>
                      </a:solidFill>
                      <a:prstDash val="solid"/>
                      <a:round/>
                      <a:headEnd type="none" w="med" len="med"/>
                      <a:tailEnd type="none" w="med" len="med"/>
                    </a:lnB>
                  </a:tcPr>
                </a:tc>
                <a:tc>
                  <a:txBody>
                    <a:bodyPr/>
                    <a:lstStyle/>
                    <a:p>
                      <a:pPr algn="ctr"/>
                      <a:r>
                        <a:rPr lang="en-US" dirty="0"/>
                        <a:t>-</a:t>
                      </a:r>
                    </a:p>
                  </a:txBody>
                  <a:tcPr marL="27432" marR="27432" marT="18288" marB="18288">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US" b="1" dirty="0"/>
                        <a:t>61</a:t>
                      </a:r>
                    </a:p>
                  </a:txBody>
                  <a:tcPr marL="27432" marR="27432" marT="18288" marB="18288">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52832804"/>
                  </a:ext>
                </a:extLst>
              </a:tr>
              <a:tr h="185420">
                <a:tc>
                  <a:txBody>
                    <a:bodyPr/>
                    <a:lstStyle/>
                    <a:p>
                      <a:pPr algn="ctr"/>
                      <a:r>
                        <a:rPr lang="en-US" b="1" dirty="0"/>
                        <a:t>Total</a:t>
                      </a:r>
                    </a:p>
                  </a:txBody>
                  <a:tcPr marL="27432" marR="27432" marT="18288" marB="18288">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ctr"/>
                      <a:r>
                        <a:rPr lang="en-US" b="1" dirty="0"/>
                        <a:t>90</a:t>
                      </a:r>
                    </a:p>
                  </a:txBody>
                  <a:tcPr marL="27432" marR="27432" marT="18288" marB="18288">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tc>
                  <a:txBody>
                    <a:bodyPr/>
                    <a:lstStyle/>
                    <a:p>
                      <a:pPr algn="ctr"/>
                      <a:r>
                        <a:rPr lang="en-US" b="1" dirty="0"/>
                        <a:t>28</a:t>
                      </a:r>
                    </a:p>
                  </a:txBody>
                  <a:tcPr marL="27432" marR="27432" marT="18288" marB="18288">
                    <a:lnT w="38100" cap="flat" cmpd="sng" algn="ctr">
                      <a:solidFill>
                        <a:schemeClr val="bg1"/>
                      </a:solidFill>
                      <a:prstDash val="solid"/>
                      <a:round/>
                      <a:headEnd type="none" w="med" len="med"/>
                      <a:tailEnd type="none" w="med" len="med"/>
                    </a:lnT>
                  </a:tcPr>
                </a:tc>
                <a:tc>
                  <a:txBody>
                    <a:bodyPr/>
                    <a:lstStyle/>
                    <a:p>
                      <a:pPr algn="ctr"/>
                      <a:r>
                        <a:rPr lang="en-US" b="1" dirty="0"/>
                        <a:t>13</a:t>
                      </a:r>
                    </a:p>
                  </a:txBody>
                  <a:tcPr marL="27432" marR="27432" marT="18288" marB="18288">
                    <a:lnT w="38100" cap="flat" cmpd="sng" algn="ctr">
                      <a:solidFill>
                        <a:schemeClr val="bg1"/>
                      </a:solidFill>
                      <a:prstDash val="solid"/>
                      <a:round/>
                      <a:headEnd type="none" w="med" len="med"/>
                      <a:tailEnd type="none" w="med" len="med"/>
                    </a:lnT>
                  </a:tcPr>
                </a:tc>
                <a:tc>
                  <a:txBody>
                    <a:bodyPr/>
                    <a:lstStyle/>
                    <a:p>
                      <a:pPr algn="ctr"/>
                      <a:r>
                        <a:rPr lang="en-US" b="1" dirty="0"/>
                        <a:t>3</a:t>
                      </a:r>
                    </a:p>
                  </a:txBody>
                  <a:tcPr marL="27432" marR="27432" marT="18288" marB="18288">
                    <a:lnT w="38100" cap="flat" cmpd="sng" algn="ctr">
                      <a:solidFill>
                        <a:schemeClr val="bg1"/>
                      </a:solidFill>
                      <a:prstDash val="solid"/>
                      <a:round/>
                      <a:headEnd type="none" w="med" len="med"/>
                      <a:tailEnd type="none" w="med" len="med"/>
                    </a:lnT>
                  </a:tcPr>
                </a:tc>
                <a:tc>
                  <a:txBody>
                    <a:bodyPr/>
                    <a:lstStyle/>
                    <a:p>
                      <a:pPr algn="ctr"/>
                      <a:r>
                        <a:rPr lang="en-US" b="1" dirty="0"/>
                        <a:t>40</a:t>
                      </a:r>
                    </a:p>
                  </a:txBody>
                  <a:tcPr marL="27432" marR="27432" marT="18288" marB="18288">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tcPr>
                </a:tc>
                <a:tc>
                  <a:txBody>
                    <a:bodyPr/>
                    <a:lstStyle/>
                    <a:p>
                      <a:pPr algn="ctr"/>
                      <a:r>
                        <a:rPr lang="en-US" b="1" dirty="0"/>
                        <a:t>174</a:t>
                      </a:r>
                    </a:p>
                  </a:txBody>
                  <a:tcPr marL="27432" marR="27432" marT="18288" marB="18288">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698499855"/>
                  </a:ext>
                </a:extLst>
              </a:tr>
            </a:tbl>
          </a:graphicData>
        </a:graphic>
      </p:graphicFrame>
      <p:pic>
        <p:nvPicPr>
          <p:cNvPr id="7" name="Picture 6">
            <a:extLst>
              <a:ext uri="{FF2B5EF4-FFF2-40B4-BE49-F238E27FC236}">
                <a16:creationId xmlns:a16="http://schemas.microsoft.com/office/drawing/2014/main" id="{15235FAD-5289-4768-89B0-17BA3A98BCCF}"/>
              </a:ext>
            </a:extLst>
          </p:cNvPr>
          <p:cNvPicPr>
            <a:picLocks noChangeAspect="1"/>
          </p:cNvPicPr>
          <p:nvPr/>
        </p:nvPicPr>
        <p:blipFill rotWithShape="1">
          <a:blip r:embed="rId4"/>
          <a:srcRect l="1826" r="2135"/>
          <a:stretch/>
        </p:blipFill>
        <p:spPr>
          <a:xfrm>
            <a:off x="2062229" y="659327"/>
            <a:ext cx="4782312" cy="814344"/>
          </a:xfrm>
          <a:prstGeom prst="rect">
            <a:avLst/>
          </a:prstGeom>
        </p:spPr>
      </p:pic>
      <p:grpSp>
        <p:nvGrpSpPr>
          <p:cNvPr id="14" name="Group 13">
            <a:extLst>
              <a:ext uri="{FF2B5EF4-FFF2-40B4-BE49-F238E27FC236}">
                <a16:creationId xmlns:a16="http://schemas.microsoft.com/office/drawing/2014/main" id="{54089276-E3DD-4BD7-9769-EAC68767638B}"/>
              </a:ext>
            </a:extLst>
          </p:cNvPr>
          <p:cNvGrpSpPr/>
          <p:nvPr/>
        </p:nvGrpSpPr>
        <p:grpSpPr>
          <a:xfrm>
            <a:off x="0" y="5242754"/>
            <a:ext cx="8608291" cy="8014604"/>
            <a:chOff x="0" y="5073068"/>
            <a:chExt cx="8608291" cy="8014604"/>
          </a:xfrm>
        </p:grpSpPr>
        <p:pic>
          <p:nvPicPr>
            <p:cNvPr id="8" name="Picture 7">
              <a:extLst>
                <a:ext uri="{FF2B5EF4-FFF2-40B4-BE49-F238E27FC236}">
                  <a16:creationId xmlns:a16="http://schemas.microsoft.com/office/drawing/2014/main" id="{144B5AA3-FF41-4CBB-A4D7-5D62475449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938" y="6229672"/>
              <a:ext cx="5554413" cy="6858000"/>
            </a:xfrm>
            <a:prstGeom prst="rect">
              <a:avLst/>
            </a:prstGeom>
            <a:solidFill>
              <a:srgbClr val="00B0F0">
                <a:alpha val="50000"/>
              </a:srgbClr>
            </a:solidFill>
          </p:spPr>
        </p:pic>
        <p:sp>
          <p:nvSpPr>
            <p:cNvPr id="13" name="Content Placeholder 2">
              <a:extLst>
                <a:ext uri="{FF2B5EF4-FFF2-40B4-BE49-F238E27FC236}">
                  <a16:creationId xmlns:a16="http://schemas.microsoft.com/office/drawing/2014/main" id="{EAF246F3-A55C-4A36-B588-2B4B113A1D68}"/>
                </a:ext>
              </a:extLst>
            </p:cNvPr>
            <p:cNvSpPr txBox="1">
              <a:spLocks/>
            </p:cNvSpPr>
            <p:nvPr/>
          </p:nvSpPr>
          <p:spPr>
            <a:xfrm>
              <a:off x="0" y="5073068"/>
              <a:ext cx="8608291" cy="1156604"/>
            </a:xfrm>
            <a:prstGeom prst="rect">
              <a:avLst/>
            </a:prstGeom>
            <a:solidFill>
              <a:srgbClr val="00B0F0">
                <a:alpha val="50000"/>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88" indent="-1588" algn="ctr">
                <a:spcBef>
                  <a:spcPts val="0"/>
                </a:spcBef>
                <a:spcAft>
                  <a:spcPts val="600"/>
                </a:spcAft>
                <a:buFont typeface="Arial" panose="020B0604020202020204" pitchFamily="34" charset="0"/>
                <a:buNone/>
              </a:pPr>
              <a:r>
                <a:rPr lang="en-US" sz="2200" b="1" dirty="0"/>
                <a:t>The following infographic summarizes the impacts of Astrophysics technology funding to date</a:t>
              </a:r>
            </a:p>
            <a:p>
              <a:pPr marL="111125" indent="0">
                <a:spcBef>
                  <a:spcPts val="0"/>
                </a:spcBef>
                <a:spcAft>
                  <a:spcPts val="600"/>
                </a:spcAft>
                <a:buFont typeface="Arial" panose="020B0604020202020204" pitchFamily="34" charset="0"/>
                <a:buNone/>
              </a:pPr>
              <a:endParaRPr lang="en-US" sz="1400" dirty="0"/>
            </a:p>
          </p:txBody>
        </p:sp>
      </p:grpSp>
    </p:spTree>
    <p:extLst>
      <p:ext uri="{BB962C8B-B14F-4D97-AF65-F5344CB8AC3E}">
        <p14:creationId xmlns:p14="http://schemas.microsoft.com/office/powerpoint/2010/main" val="3971409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alaxy in space&#10;&#10;Description automatically generated with medium confidence">
            <a:extLst>
              <a:ext uri="{FF2B5EF4-FFF2-40B4-BE49-F238E27FC236}">
                <a16:creationId xmlns:a16="http://schemas.microsoft.com/office/drawing/2014/main" id="{0200910F-89B2-413B-8920-89AA1FA74BF9}"/>
              </a:ext>
            </a:extLst>
          </p:cNvPr>
          <p:cNvPicPr>
            <a:picLocks noChangeAspect="1"/>
          </p:cNvPicPr>
          <p:nvPr/>
        </p:nvPicPr>
        <p:blipFill rotWithShape="1">
          <a:blip r:embed="rId2">
            <a:extLst>
              <a:ext uri="{28A0092B-C50C-407E-A947-70E740481C1C}">
                <a14:useLocalDpi xmlns:a14="http://schemas.microsoft.com/office/drawing/2010/main" val="0"/>
              </a:ext>
            </a:extLst>
          </a:blip>
          <a:srcRect l="10738" r="33332"/>
          <a:stretch/>
        </p:blipFill>
        <p:spPr>
          <a:xfrm rot="16200000">
            <a:off x="169681" y="-169681"/>
            <a:ext cx="8889479" cy="9228841"/>
          </a:xfrm>
          <a:prstGeom prst="rect">
            <a:avLst/>
          </a:prstGeom>
        </p:spPr>
      </p:pic>
      <p:sp>
        <p:nvSpPr>
          <p:cNvPr id="2" name="TextBox 1">
            <a:extLst>
              <a:ext uri="{FF2B5EF4-FFF2-40B4-BE49-F238E27FC236}">
                <a16:creationId xmlns:a16="http://schemas.microsoft.com/office/drawing/2014/main" id="{786BBA7A-655B-4754-B025-15608E04E475}"/>
              </a:ext>
            </a:extLst>
          </p:cNvPr>
          <p:cNvSpPr txBox="1"/>
          <p:nvPr/>
        </p:nvSpPr>
        <p:spPr>
          <a:xfrm>
            <a:off x="305323" y="912049"/>
            <a:ext cx="8618193" cy="7109639"/>
          </a:xfrm>
          <a:prstGeom prst="rect">
            <a:avLst/>
          </a:prstGeom>
          <a:solidFill>
            <a:srgbClr val="002060">
              <a:alpha val="80000"/>
            </a:srgbClr>
          </a:solidFill>
        </p:spPr>
        <p:txBody>
          <a:bodyPr wrap="square" rtlCol="0">
            <a:spAutoFit/>
          </a:bodyPr>
          <a:lstStyle/>
          <a:p>
            <a:pPr>
              <a:spcAft>
                <a:spcPts val="600"/>
              </a:spcAft>
            </a:pPr>
            <a:r>
              <a:rPr lang="en-US" sz="2100" spc="-10" dirty="0">
                <a:solidFill>
                  <a:schemeClr val="bg1"/>
                </a:solidFill>
                <a:latin typeface="HelveticaLTStd-LightCond"/>
              </a:rPr>
              <a:t>The three Program Offices help develop strategic-mission concepts and technologies, and facilitate science investigations derived from them:</a:t>
            </a:r>
          </a:p>
          <a:p>
            <a:pPr marL="176213" indent="-176213">
              <a:buFont typeface="Arial" panose="020B0604020202020204" pitchFamily="34" charset="0"/>
              <a:buChar char="•"/>
            </a:pPr>
            <a:r>
              <a:rPr lang="en-US" sz="2100" dirty="0">
                <a:solidFill>
                  <a:schemeClr val="bg1"/>
                </a:solidFill>
                <a:latin typeface="HelveticaLTStd-LightCond"/>
              </a:rPr>
              <a:t>Assess and prioritize technology gaps (see below)</a:t>
            </a:r>
          </a:p>
          <a:p>
            <a:pPr marL="176213" indent="-176213">
              <a:buFont typeface="Arial" panose="020B0604020202020204" pitchFamily="34" charset="0"/>
              <a:buChar char="•"/>
            </a:pPr>
            <a:r>
              <a:rPr lang="en-US" sz="2100" dirty="0">
                <a:solidFill>
                  <a:schemeClr val="bg1"/>
                </a:solidFill>
                <a:latin typeface="HelveticaLTStd-LightCond"/>
              </a:rPr>
              <a:t>Oversee projects maturing technologies from initial TRLs of 3, 4, or 5</a:t>
            </a:r>
          </a:p>
          <a:p>
            <a:pPr marL="176213" indent="-176213">
              <a:buFont typeface="Arial" panose="020B0604020202020204" pitchFamily="34" charset="0"/>
              <a:buChar char="•"/>
            </a:pPr>
            <a:r>
              <a:rPr lang="en-US" sz="2100" dirty="0">
                <a:solidFill>
                  <a:schemeClr val="bg1"/>
                </a:solidFill>
                <a:latin typeface="HelveticaLTStd-LightCond"/>
              </a:rPr>
              <a:t>Promote technology infusion into missions and projects</a:t>
            </a:r>
          </a:p>
          <a:p>
            <a:pPr marL="176213" indent="-176213">
              <a:buFont typeface="Arial" panose="020B0604020202020204" pitchFamily="34" charset="0"/>
              <a:buChar char="•"/>
            </a:pPr>
            <a:r>
              <a:rPr lang="en-US" sz="2100" dirty="0">
                <a:solidFill>
                  <a:schemeClr val="bg1"/>
                </a:solidFill>
                <a:latin typeface="HelveticaLTStd-LightCond"/>
              </a:rPr>
              <a:t>Conduct and support mission studies and develop mission concepts</a:t>
            </a:r>
          </a:p>
          <a:p>
            <a:pPr marL="176213" indent="-176213">
              <a:buFont typeface="Arial" panose="020B0604020202020204" pitchFamily="34" charset="0"/>
              <a:buChar char="•"/>
            </a:pPr>
            <a:r>
              <a:rPr lang="en-US" sz="2100" spc="-10" dirty="0">
                <a:solidFill>
                  <a:schemeClr val="bg1"/>
                </a:solidFill>
                <a:latin typeface="HelveticaLTStd-LightCond"/>
              </a:rPr>
              <a:t>Communicate progress to and coordinate with the scientific community</a:t>
            </a:r>
          </a:p>
          <a:p>
            <a:pPr marL="176213" indent="-176213">
              <a:spcAft>
                <a:spcPts val="600"/>
              </a:spcAft>
              <a:buFont typeface="Arial" panose="020B0604020202020204" pitchFamily="34" charset="0"/>
              <a:buChar char="•"/>
            </a:pPr>
            <a:r>
              <a:rPr lang="en-US" sz="2100" dirty="0">
                <a:solidFill>
                  <a:schemeClr val="bg1"/>
                </a:solidFill>
                <a:latin typeface="HelveticaLTStd-LightCond"/>
              </a:rPr>
              <a:t>Inform the general public about progress (searchable Astrophysics technology development database at </a:t>
            </a:r>
            <a:r>
              <a:rPr lang="en-US" sz="2100" dirty="0">
                <a:solidFill>
                  <a:schemeClr val="bg1"/>
                </a:solidFill>
                <a:latin typeface="HelveticaLTStd-LightCond"/>
                <a:hlinkClick r:id="rId3">
                  <a:extLst>
                    <a:ext uri="{A12FA001-AC4F-418D-AE19-62706E023703}">
                      <ahyp:hlinkClr xmlns:ahyp="http://schemas.microsoft.com/office/drawing/2018/hyperlinkcolor" val="tx"/>
                    </a:ext>
                  </a:extLst>
                </a:hlinkClick>
              </a:rPr>
              <a:t>https://www.astrostrategictech.us</a:t>
            </a:r>
            <a:r>
              <a:rPr lang="en-US" sz="2100" dirty="0">
                <a:solidFill>
                  <a:schemeClr val="bg1"/>
                </a:solidFill>
                <a:latin typeface="HelveticaLTStd-LightCond"/>
              </a:rPr>
              <a:t>)</a:t>
            </a:r>
          </a:p>
          <a:p>
            <a:pPr>
              <a:spcAft>
                <a:spcPts val="600"/>
              </a:spcAft>
            </a:pPr>
            <a:r>
              <a:rPr lang="en-US" sz="2100" spc="-10" dirty="0">
                <a:solidFill>
                  <a:schemeClr val="bg1"/>
                </a:solidFill>
                <a:latin typeface="HelveticaLTStd-LightCond"/>
              </a:rPr>
              <a:t>Gap prioritization is a multi-step biennial process lasting several months:</a:t>
            </a:r>
          </a:p>
          <a:p>
            <a:pPr marL="282575" indent="-282575">
              <a:buFont typeface="+mj-lt"/>
              <a:buAutoNum type="arabicPeriod"/>
            </a:pPr>
            <a:r>
              <a:rPr lang="en-US" sz="2100" dirty="0">
                <a:solidFill>
                  <a:schemeClr val="bg1"/>
                </a:solidFill>
                <a:latin typeface="HelveticaLTStd-LightCond"/>
              </a:rPr>
              <a:t>Solicit technology gaps from the community</a:t>
            </a:r>
          </a:p>
          <a:p>
            <a:pPr marL="282575" indent="-282575">
              <a:buFont typeface="+mj-lt"/>
              <a:buAutoNum type="arabicPeriod"/>
            </a:pPr>
            <a:r>
              <a:rPr lang="en-US" sz="2100" dirty="0">
                <a:solidFill>
                  <a:schemeClr val="bg1"/>
                </a:solidFill>
                <a:latin typeface="HelveticaLTStd-LightCond"/>
              </a:rPr>
              <a:t>Receive details of tech maturation needed for Program science goals</a:t>
            </a:r>
          </a:p>
          <a:p>
            <a:pPr marL="282575" indent="-282575">
              <a:buFont typeface="+mj-lt"/>
              <a:buAutoNum type="arabicPeriod"/>
            </a:pPr>
            <a:r>
              <a:rPr lang="en-US" sz="2100" dirty="0">
                <a:solidFill>
                  <a:schemeClr val="bg1"/>
                </a:solidFill>
                <a:latin typeface="HelveticaLTStd-LightCond"/>
              </a:rPr>
              <a:t>Consolidate prior-cycle gaps and new gaps</a:t>
            </a:r>
          </a:p>
          <a:p>
            <a:pPr marL="282575" indent="-282575">
              <a:buFont typeface="+mj-lt"/>
              <a:buAutoNum type="arabicPeriod"/>
            </a:pPr>
            <a:r>
              <a:rPr lang="en-US" sz="2100" dirty="0">
                <a:solidFill>
                  <a:schemeClr val="bg1"/>
                </a:solidFill>
                <a:latin typeface="HelveticaLTStd-LightCond"/>
              </a:rPr>
              <a:t>Assign each gap to the Program most impacted</a:t>
            </a:r>
          </a:p>
          <a:p>
            <a:pPr marL="282575" indent="-282575">
              <a:buFont typeface="+mj-lt"/>
              <a:buAutoNum type="arabicPeriod"/>
            </a:pPr>
            <a:r>
              <a:rPr lang="en-US" sz="2100" dirty="0">
                <a:solidFill>
                  <a:schemeClr val="bg1"/>
                </a:solidFill>
                <a:latin typeface="HelveticaLTStd-LightCond"/>
              </a:rPr>
              <a:t>Program Analysis Groups (PAGs) and Technical Assessment Committee recommend edits, additions, and/or subtractions</a:t>
            </a:r>
          </a:p>
          <a:p>
            <a:pPr marL="282575" indent="-282575">
              <a:buFont typeface="+mj-lt"/>
              <a:buAutoNum type="arabicPeriod"/>
            </a:pPr>
            <a:r>
              <a:rPr lang="en-US" sz="2100" spc="-30" dirty="0">
                <a:solidFill>
                  <a:schemeClr val="bg1"/>
                </a:solidFill>
                <a:latin typeface="HelveticaLTStd-LightCond"/>
              </a:rPr>
              <a:t>Program-specific prioritization boards of technologists from all Program </a:t>
            </a:r>
            <a:r>
              <a:rPr lang="en-US" sz="2100" dirty="0">
                <a:solidFill>
                  <a:schemeClr val="bg1"/>
                </a:solidFill>
                <a:latin typeface="HelveticaLTStd-LightCond"/>
              </a:rPr>
              <a:t>Offices, Astrophysics Division staff, and subject matter experts</a:t>
            </a:r>
          </a:p>
          <a:p>
            <a:pPr marL="282575" indent="-282575">
              <a:buFont typeface="+mj-lt"/>
              <a:buAutoNum type="arabicPeriod"/>
            </a:pPr>
            <a:r>
              <a:rPr lang="en-US" sz="2100" dirty="0">
                <a:solidFill>
                  <a:schemeClr val="bg1"/>
                </a:solidFill>
                <a:latin typeface="HelveticaLTStd-LightCond"/>
              </a:rPr>
              <a:t>Consolidate the lists into a unified Astrophysics Technology Gap List</a:t>
            </a:r>
          </a:p>
          <a:p>
            <a:pPr marL="282575" indent="-282575">
              <a:buFont typeface="+mj-lt"/>
              <a:buAutoNum type="arabicPeriod"/>
            </a:pPr>
            <a:r>
              <a:rPr lang="en-US" sz="2100" spc="-30" dirty="0">
                <a:solidFill>
                  <a:schemeClr val="bg1"/>
                </a:solidFill>
                <a:latin typeface="HelveticaLTStd-LightCond"/>
              </a:rPr>
              <a:t>The list informs Astrophysics Division solicitation and funding decisions</a:t>
            </a:r>
          </a:p>
        </p:txBody>
      </p:sp>
    </p:spTree>
    <p:extLst>
      <p:ext uri="{BB962C8B-B14F-4D97-AF65-F5344CB8AC3E}">
        <p14:creationId xmlns:p14="http://schemas.microsoft.com/office/powerpoint/2010/main" val="3272293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2128</Words>
  <Application>Microsoft Office PowerPoint</Application>
  <PresentationFormat>Widescreen</PresentationFormat>
  <Paragraphs>387</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Calibri Light</vt:lpstr>
      <vt:lpstr>HelveticaLTStd-BoldCond</vt:lpstr>
      <vt:lpstr>HelveticaLTStd-Light</vt:lpstr>
      <vt:lpstr>HelveticaLTStd-LightCond</vt:lpstr>
      <vt:lpstr>PT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Ganel, Opher (GSFC-440.0)[Alcyon Technical Services (JV), LLC]</dc:creator>
  <cp:lastModifiedBy>Rivera, Rachel B. (GSFC-5500)</cp:lastModifiedBy>
  <cp:revision>29</cp:revision>
  <dcterms:created xsi:type="dcterms:W3CDTF">2022-05-19T19:50:55Z</dcterms:created>
  <dcterms:modified xsi:type="dcterms:W3CDTF">2022-05-23T21:29:57Z</dcterms:modified>
</cp:coreProperties>
</file>