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2" r:id="rId2"/>
    <p:sldMasterId id="2147483684" r:id="rId3"/>
    <p:sldMasterId id="2147483696" r:id="rId4"/>
  </p:sldMasterIdLst>
  <p:notesMasterIdLst>
    <p:notesMasterId r:id="rId22"/>
  </p:notesMasterIdLst>
  <p:sldIdLst>
    <p:sldId id="1164" r:id="rId5"/>
    <p:sldId id="1165" r:id="rId6"/>
    <p:sldId id="1155" r:id="rId7"/>
    <p:sldId id="1154" r:id="rId8"/>
    <p:sldId id="256" r:id="rId9"/>
    <p:sldId id="257" r:id="rId10"/>
    <p:sldId id="1175" r:id="rId11"/>
    <p:sldId id="1176" r:id="rId12"/>
    <p:sldId id="1167" r:id="rId13"/>
    <p:sldId id="1183" r:id="rId14"/>
    <p:sldId id="1171" r:id="rId15"/>
    <p:sldId id="1174" r:id="rId16"/>
    <p:sldId id="1169" r:id="rId17"/>
    <p:sldId id="1170" r:id="rId18"/>
    <p:sldId id="1152" r:id="rId19"/>
    <p:sldId id="1184" r:id="rId20"/>
    <p:sldId id="118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57"/>
    <p:restoredTop sz="90633"/>
  </p:normalViewPr>
  <p:slideViewPr>
    <p:cSldViewPr snapToGrid="0" snapToObjects="1">
      <p:cViewPr>
        <p:scale>
          <a:sx n="133" d="100"/>
          <a:sy n="133" d="100"/>
        </p:scale>
        <p:origin x="664" y="1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C3A798-C6E1-6240-B284-150572CD20CF}" type="datetimeFigureOut">
              <a:rPr lang="en-US" smtClean="0"/>
              <a:t>4/9/22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C97299-22C4-E248-B5F8-FC1C5A8F0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4910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C97299-22C4-E248-B5F8-FC1C5A8F05D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2663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C97299-22C4-E248-B5F8-FC1C5A8F05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68345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C97299-22C4-E248-B5F8-FC1C5A8F05D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7307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C97299-22C4-E248-B5F8-FC1C5A8F05D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4331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6D92B-1AB1-6246-8B94-9F77115EEC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29D324-D0FD-CD4A-8898-6562D68C20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675E5F-153A-224C-AFB9-6D13F5666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B1889-0E5A-EB4C-9B4B-CEB2D3EB3FC8}" type="datetimeFigureOut">
              <a:rPr lang="en-US" smtClean="0"/>
              <a:t>4/9/22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084CDF-2276-BC4F-BFA7-51A85092B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718EB-D173-8F48-94BE-5B0479D78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B87C9-9FDC-0247-A6DA-4C4516400F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4780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BAA016-F104-0B49-A945-43978E42B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09A035-4496-8845-8F3D-D7EDCC701A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929F43-BEF1-D44C-A451-0AB9FA4B4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B1889-0E5A-EB4C-9B4B-CEB2D3EB3FC8}" type="datetimeFigureOut">
              <a:rPr lang="en-US" smtClean="0"/>
              <a:t>4/9/22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626470-E3BB-3147-889A-50FA8EFCA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C178F6-D4B9-D34F-A0C3-0F5844606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B87C9-9FDC-0247-A6DA-4C4516400F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616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71BF32-B90C-CF44-BACF-A69B209C52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33F907-17C9-A848-9ED9-F56EB7DC3C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5F7CE2-EA2C-2841-AFCE-597A92F13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B1889-0E5A-EB4C-9B4B-CEB2D3EB3FC8}" type="datetimeFigureOut">
              <a:rPr lang="en-US" smtClean="0"/>
              <a:t>4/9/22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842CC8-AB1B-8749-9AA4-49DABB26D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E218B2-BE01-A14F-AD60-04C9EE1CE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B87C9-9FDC-0247-A6DA-4C4516400F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638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7DD08-6A98-4C07-AC98-5A21D70C4B5D}" type="datetimeFigureOut">
              <a:rPr lang="en-GB" smtClean="0"/>
              <a:t>09/04/2022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FE1B8-0F94-4DFD-9D32-E4E7DB253D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94220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7DD08-6A98-4C07-AC98-5A21D70C4B5D}" type="datetimeFigureOut">
              <a:rPr lang="en-GB" smtClean="0"/>
              <a:t>09/04/2022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FE1B8-0F94-4DFD-9D32-E4E7DB253D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537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7DD08-6A98-4C07-AC98-5A21D70C4B5D}" type="datetimeFigureOut">
              <a:rPr lang="en-GB" smtClean="0"/>
              <a:t>09/04/2022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FE1B8-0F94-4DFD-9D32-E4E7DB253D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89509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7DD08-6A98-4C07-AC98-5A21D70C4B5D}" type="datetimeFigureOut">
              <a:rPr lang="en-GB" smtClean="0"/>
              <a:t>09/04/2022</a:t>
            </a:fld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FE1B8-0F94-4DFD-9D32-E4E7DB253D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44558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7DD08-6A98-4C07-AC98-5A21D70C4B5D}" type="datetimeFigureOut">
              <a:rPr lang="en-GB" smtClean="0"/>
              <a:t>09/04/2022</a:t>
            </a:fld>
            <a:endParaRPr lang="en-GB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FE1B8-0F94-4DFD-9D32-E4E7DB253D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30395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7DD08-6A98-4C07-AC98-5A21D70C4B5D}" type="datetimeFigureOut">
              <a:rPr lang="en-GB" smtClean="0"/>
              <a:t>09/04/2022</a:t>
            </a:fld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FE1B8-0F94-4DFD-9D32-E4E7DB253D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9914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7DD08-6A98-4C07-AC98-5A21D70C4B5D}" type="datetimeFigureOut">
              <a:rPr lang="en-GB" smtClean="0"/>
              <a:t>09/04/2022</a:t>
            </a:fld>
            <a:endParaRPr lang="en-GB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FE1B8-0F94-4DFD-9D32-E4E7DB253D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21958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7DD08-6A98-4C07-AC98-5A21D70C4B5D}" type="datetimeFigureOut">
              <a:rPr lang="en-GB" smtClean="0"/>
              <a:t>09/04/2022</a:t>
            </a:fld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FE1B8-0F94-4DFD-9D32-E4E7DB253D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67367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D0C67-6EFB-9546-8C6E-2142BF72B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D95E8E-7FD3-B048-8CB3-7669FB5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E38EAA-D7A5-4F41-885F-BFD48EB40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B1889-0E5A-EB4C-9B4B-CEB2D3EB3FC8}" type="datetimeFigureOut">
              <a:rPr lang="en-US" smtClean="0"/>
              <a:t>4/9/22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877FD9-E43D-9C47-9F7D-AE1ACC5E9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721A04-2EB8-8D47-82AE-AF2A5519B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B87C9-9FDC-0247-A6DA-4C4516400F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4653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7DD08-6A98-4C07-AC98-5A21D70C4B5D}" type="datetimeFigureOut">
              <a:rPr lang="en-GB" smtClean="0"/>
              <a:t>09/04/2022</a:t>
            </a:fld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FE1B8-0F94-4DFD-9D32-E4E7DB253D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89448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7DD08-6A98-4C07-AC98-5A21D70C4B5D}" type="datetimeFigureOut">
              <a:rPr lang="en-GB" smtClean="0"/>
              <a:t>09/04/2022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FE1B8-0F94-4DFD-9D32-E4E7DB253D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40499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7DD08-6A98-4C07-AC98-5A21D70C4B5D}" type="datetimeFigureOut">
              <a:rPr lang="en-GB" smtClean="0"/>
              <a:t>09/04/2022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FE1B8-0F94-4DFD-9D32-E4E7DB253D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03743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6718B2-F8B2-E341-89A9-7720947D6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8D9F20-AA54-E84D-B9B2-6C5AABF509BD}" type="datetimeFigureOut">
              <a:rPr lang="en-US"/>
              <a:pPr>
                <a:defRPr/>
              </a:pPr>
              <a:t>4/9/22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E3812F-F3A6-8448-B630-C73CF580A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4619B7-C8F2-514E-9AEA-E1320839F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99992B-898B-0549-8731-A3BDB17C8D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5670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223913-3444-1041-8101-3FC51BC077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8D9F20-AA54-E84D-B9B2-6C5AABF509BD}" type="datetimeFigureOut">
              <a:rPr lang="en-US"/>
              <a:pPr>
                <a:defRPr/>
              </a:pPr>
              <a:t>4/9/22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CA06E1-423A-6741-B695-8C4D5BCB0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59004A-45E7-5C48-9D26-A3BADA998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D4D7D7-FC39-034C-AAF9-E56C841699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4726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48A45B-56F1-004F-90F7-5B71714E5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8D9F20-AA54-E84D-B9B2-6C5AABF509BD}" type="datetimeFigureOut">
              <a:rPr lang="en-US"/>
              <a:pPr>
                <a:defRPr/>
              </a:pPr>
              <a:t>4/9/22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33317-2735-B34B-89B4-75980797B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26ECC0-13D2-EF4F-999D-2B48DDBA7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4DFD4F-E209-E648-860E-8A3BF3D563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5788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C61A65A-CEE0-3B40-9E1E-1BD587B0D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8D9F20-AA54-E84D-B9B2-6C5AABF509BD}" type="datetimeFigureOut">
              <a:rPr lang="en-US"/>
              <a:pPr>
                <a:defRPr/>
              </a:pPr>
              <a:t>4/9/22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45AED77-1A04-B649-91F0-A6A2D1212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2CCB02A-2C15-0640-86E7-22B0C7574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BC7140-3656-D041-9B9F-F5384028BC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3866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5BF67CE-CD03-BD43-BE01-9BF3A6D0A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8D9F20-AA54-E84D-B9B2-6C5AABF509BD}" type="datetimeFigureOut">
              <a:rPr lang="en-US"/>
              <a:pPr>
                <a:defRPr/>
              </a:pPr>
              <a:t>4/9/22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2EF0E21-61BE-B148-A5AC-376F900E4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E22B31F-3D66-C141-958B-FCA28D86E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A5F3FC-D3ED-4246-8457-47F0A1BFCF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7710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31B9AE8-F529-4145-963C-8C6053C8E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8D9F20-AA54-E84D-B9B2-6C5AABF509BD}" type="datetimeFigureOut">
              <a:rPr lang="en-US"/>
              <a:pPr>
                <a:defRPr/>
              </a:pPr>
              <a:t>4/9/22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01EA4F1-0E63-3B49-9033-C54A3587C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6885A53-DE4F-524D-A821-554FDE79F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B49513-2882-DA4E-9469-2EE8633377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5282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48828C0-947A-7946-AAFD-8613EDC6D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8D9F20-AA54-E84D-B9B2-6C5AABF509BD}" type="datetimeFigureOut">
              <a:rPr lang="en-US"/>
              <a:pPr>
                <a:defRPr/>
              </a:pPr>
              <a:t>4/9/22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92D1F36-0CE6-8447-B24B-909A2FDDC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70984B2-D04B-6E49-AA3D-0978F41AA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FBF0F8-7215-6F49-8486-5922A9D1C8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029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23289-76DF-034E-BC0C-08DFF353D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50A83F-2423-CD46-84BF-712030CE43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A5593B-FC68-D04F-9D01-602A60F94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B1889-0E5A-EB4C-9B4B-CEB2D3EB3FC8}" type="datetimeFigureOut">
              <a:rPr lang="en-US" smtClean="0"/>
              <a:t>4/9/22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41F225-1550-D74C-A410-F9F204246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FB5BF2-DF7F-A248-97F8-A48AA81ED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B87C9-9FDC-0247-A6DA-4C4516400F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1286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45E54C9-049B-214A-B931-1050419FC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8D9F20-AA54-E84D-B9B2-6C5AABF509BD}" type="datetimeFigureOut">
              <a:rPr lang="en-US"/>
              <a:pPr>
                <a:defRPr/>
              </a:pPr>
              <a:t>4/9/22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E0FA5A3-79AD-204C-B0F9-22C50254E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1C7559C-2FA8-5842-B380-7E3DF4E4E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B67E66-28FA-EA4D-A48D-54766F8B3D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1419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C3E0D23-D423-6D40-B517-EF37DFE15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8D9F20-AA54-E84D-B9B2-6C5AABF509BD}" type="datetimeFigureOut">
              <a:rPr lang="en-US"/>
              <a:pPr>
                <a:defRPr/>
              </a:pPr>
              <a:t>4/9/22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9959DA1-F881-8545-9FF7-88C64E80D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9F90ED2-96BC-BA45-9BB9-1728CB785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E2DC82-1C87-5840-9D42-62E24939A1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3051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105E33-9476-154E-8BE4-A72764C3A0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8D9F20-AA54-E84D-B9B2-6C5AABF509BD}" type="datetimeFigureOut">
              <a:rPr lang="en-US"/>
              <a:pPr>
                <a:defRPr/>
              </a:pPr>
              <a:t>4/9/22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9DA25B-A257-E04A-9CC2-592ABA838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F62FA1-3299-3344-B061-7E35ACAE4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3D1382-EB52-2044-8F54-373C1DF05D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5111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02E566-2D09-F849-B4CB-FA85DC191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8D9F20-AA54-E84D-B9B2-6C5AABF509BD}" type="datetimeFigureOut">
              <a:rPr lang="en-US"/>
              <a:pPr>
                <a:defRPr/>
              </a:pPr>
              <a:t>4/9/22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85D297-4A1A-274F-808D-755D6AC0D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81D90-5634-B14C-A706-5EADD6C4D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53DDD2-C904-C040-B3E9-68B204FFA9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4786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62BF3F-6037-6440-8BE5-C25CA1E77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7B1889-0E5A-EB4C-9B4B-CEB2D3EB3FC8}" type="datetimeFigureOut">
              <a:rPr lang="en-US"/>
              <a:pPr>
                <a:defRPr/>
              </a:pPr>
              <a:t>4/9/22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577153-FAC6-154E-A4B4-A01E3DFA9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D23A4C-C81E-A34C-8672-8B5386A60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5DC396-88FC-5F4F-9DEC-0F18D2B6C5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7421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14537D-2631-9D4F-8DE8-3D20B1EBA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7B1889-0E5A-EB4C-9B4B-CEB2D3EB3FC8}" type="datetimeFigureOut">
              <a:rPr lang="en-US"/>
              <a:pPr>
                <a:defRPr/>
              </a:pPr>
              <a:t>4/9/22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7034DB-9F82-E243-90EE-4F370580B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A0E673-9632-C244-B215-59B7A6779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7B1B5C-BE7A-254C-8B9C-C0C29D08AD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4999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BFB9F5-AFE2-6D4B-AB09-9A6CCD1282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7B1889-0E5A-EB4C-9B4B-CEB2D3EB3FC8}" type="datetimeFigureOut">
              <a:rPr lang="en-US"/>
              <a:pPr>
                <a:defRPr/>
              </a:pPr>
              <a:t>4/9/22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726B39-36F4-584E-AC43-D9609F733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04E197-5CD5-A346-B135-8077A9928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2C9A59-D70D-4A4D-A6D9-2779B02769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53969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29E3008-9936-CD4E-B80C-3333FA4D7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7B1889-0E5A-EB4C-9B4B-CEB2D3EB3FC8}" type="datetimeFigureOut">
              <a:rPr lang="en-US"/>
              <a:pPr>
                <a:defRPr/>
              </a:pPr>
              <a:t>4/9/22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3DC9663-5F45-1444-AA94-0E0B56A7D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95BA63E-32DB-1940-A75D-D80C3418E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D926F1-8EAE-354E-A84C-8185F6B010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715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C81FBA1-7310-544D-8AB7-7A192A0C7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7B1889-0E5A-EB4C-9B4B-CEB2D3EB3FC8}" type="datetimeFigureOut">
              <a:rPr lang="en-US"/>
              <a:pPr>
                <a:defRPr/>
              </a:pPr>
              <a:t>4/9/22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8BC3F18-DF23-384E-AC42-087934C01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0588693-54F8-CD44-9C37-B50DF72FE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C02200-21FB-DA42-968D-165F4C32E9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1524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E85112F5-7900-6D48-8788-C688EDB892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7B1889-0E5A-EB4C-9B4B-CEB2D3EB3FC8}" type="datetimeFigureOut">
              <a:rPr lang="en-US"/>
              <a:pPr>
                <a:defRPr/>
              </a:pPr>
              <a:t>4/9/22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69E9012-7599-154E-8716-7BA2C753A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FCF26CF-B71F-BA4D-8EBF-57E8D1950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AB6815-C883-D048-9EFE-DB45161375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650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6715E-CDFD-D245-9B35-F21DEEC13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D1400E-9002-9B48-978D-602D06197F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A2C4B1-E93C-2149-898E-9BACB731A8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5A6A54-8730-7041-9E9F-1EC1BA76C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B1889-0E5A-EB4C-9B4B-CEB2D3EB3FC8}" type="datetimeFigureOut">
              <a:rPr lang="en-US" smtClean="0"/>
              <a:t>4/9/22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1D1DB3-1C10-4743-8D6B-FE8886A24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D838F3-FB10-C749-B356-DB5FC1931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B87C9-9FDC-0247-A6DA-4C4516400F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28800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9B2E0810-07E0-0341-8ECD-CDCCCC600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7B1889-0E5A-EB4C-9B4B-CEB2D3EB3FC8}" type="datetimeFigureOut">
              <a:rPr lang="en-US"/>
              <a:pPr>
                <a:defRPr/>
              </a:pPr>
              <a:t>4/9/22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2C75CC1-83B8-E74C-9DF3-90F1D568F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3984E8E-003F-F144-8C82-BCE509848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70AD53-79DB-FE45-96E5-FBD56CFC09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3347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AD3F011-0CA5-8148-96AD-5028CBD30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7B1889-0E5A-EB4C-9B4B-CEB2D3EB3FC8}" type="datetimeFigureOut">
              <a:rPr lang="en-US"/>
              <a:pPr>
                <a:defRPr/>
              </a:pPr>
              <a:t>4/9/22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5BC0F93-2846-9F48-9E61-B8A40FF00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8061A1D-0772-7B49-B5B1-6016EC5B7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F53833-396D-6042-9DB7-20032C7901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3279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BC08BBE-4318-A44D-BED3-8ACD0518E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7B1889-0E5A-EB4C-9B4B-CEB2D3EB3FC8}" type="datetimeFigureOut">
              <a:rPr lang="en-US"/>
              <a:pPr>
                <a:defRPr/>
              </a:pPr>
              <a:t>4/9/22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9019ED7-9554-2F47-B315-8603F4E14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D85055A-DF01-EB4D-9D37-5E08D60ED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3B0736-48BC-5441-8787-81034AAD8A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3781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AE4764-2201-1645-AE67-3AFC76334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7B1889-0E5A-EB4C-9B4B-CEB2D3EB3FC8}" type="datetimeFigureOut">
              <a:rPr lang="en-US"/>
              <a:pPr>
                <a:defRPr/>
              </a:pPr>
              <a:t>4/9/22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9063F9-9879-764D-A0CC-7E4560677E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4C865C-2A0B-E74F-8622-ECC7C7E90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020E0C-7424-454D-9CD6-9F38841965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26764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E57F2B-9C93-C547-B337-0D9E4B96E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7B1889-0E5A-EB4C-9B4B-CEB2D3EB3FC8}" type="datetimeFigureOut">
              <a:rPr lang="en-US"/>
              <a:pPr>
                <a:defRPr/>
              </a:pPr>
              <a:t>4/9/22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258864-5606-F84E-893C-AF238E262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D0BE2F-8BC5-CD4A-AD32-B046D32F1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A326F5-01E2-4243-B510-9A41CBF3AC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5852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0B88E-70EA-A74D-A2EE-76DC1A7CA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C4FE6D-B6D1-0A40-94F9-8CF02B9918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97A09C-2EFC-594F-B203-AFC02508E7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4E3CE4-D78F-584C-8771-54A95EB9FA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A5D1D2-F21A-AA4A-8DFE-CDE2EE6A2E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25DD4CA-8F57-4E40-9183-9B8EC6CB9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B1889-0E5A-EB4C-9B4B-CEB2D3EB3FC8}" type="datetimeFigureOut">
              <a:rPr lang="en-US" smtClean="0"/>
              <a:t>4/9/22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82FC323-F87D-1845-9F27-CDDFC552C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0369939-1B97-D943-B4AA-6F366E4DA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B87C9-9FDC-0247-A6DA-4C4516400F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508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9DA61-B969-FC42-8AFA-8AC156E5BC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DBD1DD-246F-0449-AE02-2FEF94418D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B1889-0E5A-EB4C-9B4B-CEB2D3EB3FC8}" type="datetimeFigureOut">
              <a:rPr lang="en-US" smtClean="0"/>
              <a:t>4/9/22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CADD23-7A01-2B48-AB32-5985A8CBF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440361-1D75-7B41-979F-DD74679D1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B87C9-9FDC-0247-A6DA-4C4516400F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7584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0E60A5-293C-8E43-AC2C-4B2ADA223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B1889-0E5A-EB4C-9B4B-CEB2D3EB3FC8}" type="datetimeFigureOut">
              <a:rPr lang="en-US" smtClean="0"/>
              <a:t>4/9/22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E698AD-1794-F141-BB20-A057E8249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4068F4-669C-A845-81D3-1B9BDEFCC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B87C9-9FDC-0247-A6DA-4C4516400F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130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D6368-3BFB-2A4F-B975-E76511C0B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772EC2-3586-614A-8F1F-8A0B04C238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84ABF8-201E-0445-AEF4-8BE3B8F9A1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C5392A-1CBA-0746-8E31-D4FC0472F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B1889-0E5A-EB4C-9B4B-CEB2D3EB3FC8}" type="datetimeFigureOut">
              <a:rPr lang="en-US" smtClean="0"/>
              <a:t>4/9/22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E01DA5-40D7-4645-9C2D-108003C9C3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E482A9-DDFD-6B4D-8A74-6DD5A2B28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B87C9-9FDC-0247-A6DA-4C4516400F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196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CBCCBC-7280-4747-877C-B3FB1D0C3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725B3D-E3F0-4941-BBBE-3CF8969CA8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8BF6CE-6385-0040-A5AC-7E98872F8A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1820E8-12B0-274D-B26B-DF3F2A19E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B1889-0E5A-EB4C-9B4B-CEB2D3EB3FC8}" type="datetimeFigureOut">
              <a:rPr lang="en-US" smtClean="0"/>
              <a:t>4/9/22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0A3DDB-A0AD-744C-91D5-BDC0EDA65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39F11F-DB9F-F146-92E2-8C4E490FB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B87C9-9FDC-0247-A6DA-4C4516400F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906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8DA1A17-CFFD-DB48-9C32-CE412A1B5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9E09C5-06AE-E740-9558-1BA229AE87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7BA386-CA7D-2E42-BA95-41CFA3D346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7B1889-0E5A-EB4C-9B4B-CEB2D3EB3FC8}" type="datetimeFigureOut">
              <a:rPr lang="en-US" smtClean="0"/>
              <a:t>4/9/22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E31DA7-EF0F-1543-A4BF-18606D88E4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FFDE66-2F7F-7C42-AEAC-3471915E2C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AB87C9-9FDC-0247-A6DA-4C4516400F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915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7DD08-6A98-4C07-AC98-5A21D70C4B5D}" type="datetimeFigureOut">
              <a:rPr lang="en-GB" smtClean="0"/>
              <a:t>09/04/2022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0FE1B8-0F94-4DFD-9D32-E4E7DB253D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8674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Placeholder 1">
            <a:extLst>
              <a:ext uri="{FF2B5EF4-FFF2-40B4-BE49-F238E27FC236}">
                <a16:creationId xmlns:a16="http://schemas.microsoft.com/office/drawing/2014/main" id="{13E180B2-55E4-AE41-9B8A-86C552A35B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9939" name="Text Placeholder 2">
            <a:extLst>
              <a:ext uri="{FF2B5EF4-FFF2-40B4-BE49-F238E27FC236}">
                <a16:creationId xmlns:a16="http://schemas.microsoft.com/office/drawing/2014/main" id="{EEE05018-51BE-DB40-A36A-59EEFB8247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72A01C-E6DA-4949-A5FF-B5FB12BE21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38D9F20-AA54-E84D-B9B2-6C5AABF509BD}" type="datetimeFigureOut">
              <a:rPr lang="en-US"/>
              <a:pPr>
                <a:defRPr/>
              </a:pPr>
              <a:t>4/9/22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F4E4FF-145B-F342-B0D5-E1E1BF1F18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00CA9C-FB56-0443-9AE2-EE2F2B8076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C1FDED2-665E-A24E-8BE6-5EE72F2816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93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Placeholder 1">
            <a:extLst>
              <a:ext uri="{FF2B5EF4-FFF2-40B4-BE49-F238E27FC236}">
                <a16:creationId xmlns:a16="http://schemas.microsoft.com/office/drawing/2014/main" id="{772DBB0F-4F65-264C-A99D-1FC79A84F6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6627" name="Text Placeholder 2">
            <a:extLst>
              <a:ext uri="{FF2B5EF4-FFF2-40B4-BE49-F238E27FC236}">
                <a16:creationId xmlns:a16="http://schemas.microsoft.com/office/drawing/2014/main" id="{E68A10BE-7610-E341-B491-C62FFFA385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055AA0-5979-0A47-AFC4-1E72F82DE5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27B1889-0E5A-EB4C-9B4B-CEB2D3EB3FC8}" type="datetimeFigureOut">
              <a:rPr lang="en-US"/>
              <a:pPr>
                <a:defRPr/>
              </a:pPr>
              <a:t>4/9/22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E6B205-81C7-D34C-B321-E13E02F557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42EBE5-54D3-D24F-AE6F-1B6ECDEA1A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66EE76E-7201-B440-8919-2A6E2DF70B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60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11">
            <a:extLst>
              <a:ext uri="{FF2B5EF4-FFF2-40B4-BE49-F238E27FC236}">
                <a16:creationId xmlns:a16="http://schemas.microsoft.com/office/drawing/2014/main" id="{A8BDC977-1615-564C-907F-81A135C9C850}"/>
              </a:ext>
            </a:extLst>
          </p:cNvPr>
          <p:cNvSpPr txBox="1"/>
          <p:nvPr/>
        </p:nvSpPr>
        <p:spPr>
          <a:xfrm>
            <a:off x="8291167" y="1696869"/>
            <a:ext cx="3946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(c) IFS AMIP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fik 15">
            <a:extLst>
              <a:ext uri="{FF2B5EF4-FFF2-40B4-BE49-F238E27FC236}">
                <a16:creationId xmlns:a16="http://schemas.microsoft.com/office/drawing/2014/main" id="{8CEBBC98-497F-5943-AAD1-E7183D50FE4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9"/>
          <a:stretch/>
        </p:blipFill>
        <p:spPr>
          <a:xfrm>
            <a:off x="295399" y="2066200"/>
            <a:ext cx="3831336" cy="2213819"/>
          </a:xfrm>
          <a:prstGeom prst="rect">
            <a:avLst/>
          </a:prstGeom>
        </p:spPr>
      </p:pic>
      <p:sp>
        <p:nvSpPr>
          <p:cNvPr id="8" name="Textfeld 26">
            <a:extLst>
              <a:ext uri="{FF2B5EF4-FFF2-40B4-BE49-F238E27FC236}">
                <a16:creationId xmlns:a16="http://schemas.microsoft.com/office/drawing/2014/main" id="{0FE529E7-6DFA-FC45-8AA4-0616FD0B6BE0}"/>
              </a:ext>
            </a:extLst>
          </p:cNvPr>
          <p:cNvSpPr txBox="1"/>
          <p:nvPr/>
        </p:nvSpPr>
        <p:spPr>
          <a:xfrm>
            <a:off x="406846" y="1696869"/>
            <a:ext cx="2972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(a) CERES-EBAF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feld 29">
            <a:extLst>
              <a:ext uri="{FF2B5EF4-FFF2-40B4-BE49-F238E27FC236}">
                <a16:creationId xmlns:a16="http://schemas.microsoft.com/office/drawing/2014/main" id="{DC725145-CCE7-484F-B2C1-82DD6F031F27}"/>
              </a:ext>
            </a:extLst>
          </p:cNvPr>
          <p:cNvSpPr txBox="1"/>
          <p:nvPr/>
        </p:nvSpPr>
        <p:spPr>
          <a:xfrm>
            <a:off x="4562568" y="1696869"/>
            <a:ext cx="2972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(b) ERA5 </a:t>
            </a:r>
            <a:r>
              <a:rPr kumimoji="0" lang="de-A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forecasts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feld 12">
            <a:extLst>
              <a:ext uri="{FF2B5EF4-FFF2-40B4-BE49-F238E27FC236}">
                <a16:creationId xmlns:a16="http://schemas.microsoft.com/office/drawing/2014/main" id="{36DF6A07-5B39-B74E-921A-8248AEDAF661}"/>
              </a:ext>
            </a:extLst>
          </p:cNvPr>
          <p:cNvSpPr txBox="1"/>
          <p:nvPr/>
        </p:nvSpPr>
        <p:spPr>
          <a:xfrm>
            <a:off x="112951" y="5793298"/>
            <a:ext cx="116911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7663" marR="0" lvl="0" indent="-3397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Figure</a:t>
            </a:r>
            <a:r>
              <a:rPr kumimoji="0" lang="de-A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 Trends in TOA Net Radiation </a:t>
            </a:r>
            <a:r>
              <a:rPr kumimoji="0" lang="de-A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kumimoji="0" lang="de-A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2000/03-2020/02. (a) CERES-EBAF, (b) ERA5 </a:t>
            </a:r>
            <a:r>
              <a:rPr kumimoji="0" lang="de-A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forecasts</a:t>
            </a:r>
            <a:r>
              <a:rPr kumimoji="0" lang="de-A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de-A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kumimoji="0" lang="de-A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(c) IFS AMIP.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081419-F2CF-F042-8B39-8BB7A03852F5}"/>
              </a:ext>
            </a:extLst>
          </p:cNvPr>
          <p:cNvSpPr/>
          <p:nvPr/>
        </p:nvSpPr>
        <p:spPr>
          <a:xfrm>
            <a:off x="1338190" y="4294597"/>
            <a:ext cx="15520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Wm</a:t>
            </a:r>
            <a:r>
              <a:rPr kumimoji="0" lang="de-AT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-2</a:t>
            </a:r>
            <a:r>
              <a: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</a:t>
            </a:r>
            <a:r>
              <a:rPr kumimoji="0" lang="de-A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decade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B64D96B-5DCE-DF43-985E-FF6138A7F3A0}"/>
              </a:ext>
            </a:extLst>
          </p:cNvPr>
          <p:cNvSpPr/>
          <p:nvPr/>
        </p:nvSpPr>
        <p:spPr>
          <a:xfrm>
            <a:off x="5182498" y="4294597"/>
            <a:ext cx="15520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Wm</a:t>
            </a:r>
            <a:r>
              <a:rPr kumimoji="0" lang="de-AT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-2</a:t>
            </a:r>
            <a:r>
              <a: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</a:t>
            </a:r>
            <a:r>
              <a:rPr kumimoji="0" lang="de-A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decade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3894639-8D08-5847-95CC-1526E7C0217E}"/>
              </a:ext>
            </a:extLst>
          </p:cNvPr>
          <p:cNvSpPr/>
          <p:nvPr/>
        </p:nvSpPr>
        <p:spPr>
          <a:xfrm>
            <a:off x="9301782" y="4294597"/>
            <a:ext cx="15520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Wm</a:t>
            </a:r>
            <a:r>
              <a:rPr kumimoji="0" lang="de-AT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-2</a:t>
            </a:r>
            <a:r>
              <a: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</a:t>
            </a:r>
            <a:r>
              <a:rPr kumimoji="0" lang="de-A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decade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8"/>
          <a:stretch/>
        </p:blipFill>
        <p:spPr>
          <a:xfrm>
            <a:off x="4158954" y="2054179"/>
            <a:ext cx="3859200" cy="2240417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6"/>
          <a:stretch/>
        </p:blipFill>
        <p:spPr>
          <a:xfrm>
            <a:off x="8018154" y="2041301"/>
            <a:ext cx="3859200" cy="225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1794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066EE7B2-7BCD-504B-A0A9-09F5DECADA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18" t="8333" r="2438" b="20834"/>
          <a:stretch/>
        </p:blipFill>
        <p:spPr>
          <a:xfrm>
            <a:off x="1331118" y="251439"/>
            <a:ext cx="9213057" cy="56850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261BE5-BE5F-2741-B526-189106040C5C}"/>
              </a:ext>
            </a:extLst>
          </p:cNvPr>
          <p:cNvSpPr txBox="1"/>
          <p:nvPr/>
        </p:nvSpPr>
        <p:spPr>
          <a:xfrm>
            <a:off x="185274" y="5960230"/>
            <a:ext cx="11644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5000" indent="-635000"/>
            <a:r>
              <a:rPr lang="en-US" dirty="0"/>
              <a:t>Figure S1 Anomalies in MODIS cloud fraction and CERES SW TOA flux for a region over the Eastern Pacific (10</a:t>
            </a:r>
            <a:r>
              <a:rPr lang="en-US" baseline="30000" dirty="0"/>
              <a:t>o</a:t>
            </a:r>
            <a:r>
              <a:rPr lang="en-US" dirty="0"/>
              <a:t>-40</a:t>
            </a:r>
            <a:r>
              <a:rPr lang="en-US" baseline="30000" dirty="0"/>
              <a:t>o</a:t>
            </a:r>
            <a:r>
              <a:rPr lang="en-US" dirty="0"/>
              <a:t>N, 150</a:t>
            </a:r>
            <a:r>
              <a:rPr lang="en-US" baseline="30000" dirty="0"/>
              <a:t>o</a:t>
            </a:r>
            <a:r>
              <a:rPr lang="en-US" dirty="0"/>
              <a:t>-110</a:t>
            </a:r>
            <a:r>
              <a:rPr lang="en-US" baseline="30000" dirty="0"/>
              <a:t>o</a:t>
            </a:r>
            <a:r>
              <a:rPr lang="en-US" dirty="0"/>
              <a:t>W) for 03/2000-02/2020. </a:t>
            </a:r>
          </a:p>
        </p:txBody>
      </p:sp>
    </p:spTree>
    <p:extLst>
      <p:ext uri="{BB962C8B-B14F-4D97-AF65-F5344CB8AC3E}">
        <p14:creationId xmlns:p14="http://schemas.microsoft.com/office/powerpoint/2010/main" val="40128685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14C36C83-5F80-E147-B391-DBBEBE3442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0" t="14534" r="1172" b="31531"/>
          <a:stretch/>
        </p:blipFill>
        <p:spPr>
          <a:xfrm>
            <a:off x="244754" y="749641"/>
            <a:ext cx="11735780" cy="48520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36ACBFC-9FBC-5C41-85EC-50DDD437D56E}"/>
              </a:ext>
            </a:extLst>
          </p:cNvPr>
          <p:cNvSpPr txBox="1"/>
          <p:nvPr/>
        </p:nvSpPr>
        <p:spPr>
          <a:xfrm>
            <a:off x="33289" y="6167601"/>
            <a:ext cx="121587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Figure S2 CERES EBAF and ERA5 global monthly anomalies </a:t>
            </a:r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at TOA for (a)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ASR, (b) </a:t>
            </a:r>
            <a:r>
              <a:rPr lang="en-US" sz="1600" dirty="0">
                <a:solidFill>
                  <a:prstClr val="black"/>
                </a:solidFill>
                <a:latin typeface="Symbol" pitchFamily="2" charset="2"/>
              </a:rPr>
              <a:t>-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OLR and (c) Net flux, and ERA5 minus CERES EBAF anomaly difference  for (d) ASR, (e)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2" charset="2"/>
              </a:rPr>
              <a:t>-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OLR and (f) Net. </a:t>
            </a:r>
          </a:p>
        </p:txBody>
      </p:sp>
    </p:spTree>
    <p:extLst>
      <p:ext uri="{BB962C8B-B14F-4D97-AF65-F5344CB8AC3E}">
        <p14:creationId xmlns:p14="http://schemas.microsoft.com/office/powerpoint/2010/main" val="7018490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36ACBFC-9FBC-5C41-85EC-50DDD437D56E}"/>
              </a:ext>
            </a:extLst>
          </p:cNvPr>
          <p:cNvSpPr txBox="1"/>
          <p:nvPr/>
        </p:nvSpPr>
        <p:spPr>
          <a:xfrm>
            <a:off x="33289" y="6167601"/>
            <a:ext cx="121587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Figure S3 IFS AMIP and ERA5 global monthly anomalies </a:t>
            </a:r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at TOA for (a)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ASR, (b) </a:t>
            </a:r>
            <a:r>
              <a:rPr lang="en-US" sz="1600" dirty="0">
                <a:solidFill>
                  <a:prstClr val="black"/>
                </a:solidFill>
                <a:latin typeface="Symbol" pitchFamily="2" charset="2"/>
              </a:rPr>
              <a:t>-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OLR and (c) Net flux, and ERA5 minus IFS AMIP anomaly difference  for (d) ASR, (e)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2" charset="2"/>
              </a:rPr>
              <a:t>-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OLR and (f) Net. </a:t>
            </a:r>
          </a:p>
        </p:txBody>
      </p:sp>
      <p:pic>
        <p:nvPicPr>
          <p:cNvPr id="7" name="Picture 6" descr="A picture containing calendar&#10;&#10;Description automatically generated">
            <a:extLst>
              <a:ext uri="{FF2B5EF4-FFF2-40B4-BE49-F238E27FC236}">
                <a16:creationId xmlns:a16="http://schemas.microsoft.com/office/drawing/2014/main" id="{3DBB4285-7CE2-2A42-B077-6BE79E316C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29" t="14482" r="1181" b="31555"/>
          <a:stretch/>
        </p:blipFill>
        <p:spPr>
          <a:xfrm>
            <a:off x="246888" y="749808"/>
            <a:ext cx="11731752" cy="4855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7159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, engineering drawing&#10;&#10;Description automatically generated">
            <a:extLst>
              <a:ext uri="{FF2B5EF4-FFF2-40B4-BE49-F238E27FC236}">
                <a16:creationId xmlns:a16="http://schemas.microsoft.com/office/drawing/2014/main" id="{8C5CDDFB-3AF9-0344-90A7-203B1C469E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246" b="13056"/>
          <a:stretch/>
        </p:blipFill>
        <p:spPr>
          <a:xfrm>
            <a:off x="640080" y="118872"/>
            <a:ext cx="10415016" cy="59893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93D4A97-A779-3244-8E26-F47740BDF39A}"/>
              </a:ext>
            </a:extLst>
          </p:cNvPr>
          <p:cNvSpPr txBox="1"/>
          <p:nvPr/>
        </p:nvSpPr>
        <p:spPr>
          <a:xfrm>
            <a:off x="33289" y="6167601"/>
            <a:ext cx="121587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Figure S4 CERES ASR TOA flux trends against record length for CERES SSF1deg Terra (top) and Terra – Aqua (bottom) for (a, d) SH, (b, e) NH, (c, f) Global. Start date is 03/2000 for Terra and 07/2002 for Terra – Aqua. Gray shading corresponds to 95% confidence interval.</a:t>
            </a:r>
          </a:p>
        </p:txBody>
      </p:sp>
    </p:spTree>
    <p:extLst>
      <p:ext uri="{BB962C8B-B14F-4D97-AF65-F5344CB8AC3E}">
        <p14:creationId xmlns:p14="http://schemas.microsoft.com/office/powerpoint/2010/main" val="35476227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ngineering drawing&#10;&#10;Description automatically generated with medium confidence">
            <a:extLst>
              <a:ext uri="{FF2B5EF4-FFF2-40B4-BE49-F238E27FC236}">
                <a16:creationId xmlns:a16="http://schemas.microsoft.com/office/drawing/2014/main" id="{4A313717-64AC-954B-B06F-FE9DC023F2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385" t="7611" r="2385" b="15691"/>
          <a:stretch/>
        </p:blipFill>
        <p:spPr>
          <a:xfrm>
            <a:off x="640080" y="118872"/>
            <a:ext cx="10415016" cy="5989320"/>
          </a:xfrm>
          <a:prstGeom prst="rect">
            <a:avLst/>
          </a:prstGeom>
        </p:spPr>
      </p:pic>
      <p:pic>
        <p:nvPicPr>
          <p:cNvPr id="4" name="Picture 3" descr="Engineering drawing&#10;&#10;Description automatically generated with medium confidence">
            <a:extLst>
              <a:ext uri="{FF2B5EF4-FFF2-40B4-BE49-F238E27FC236}">
                <a16:creationId xmlns:a16="http://schemas.microsoft.com/office/drawing/2014/main" id="{61790F2B-32A3-2A41-BD0D-3AFD631C59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246" b="13056"/>
          <a:stretch/>
        </p:blipFill>
        <p:spPr>
          <a:xfrm>
            <a:off x="640080" y="118872"/>
            <a:ext cx="10415016" cy="59893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EEA277E-4ACF-484B-BA4E-14A31991AADE}"/>
              </a:ext>
            </a:extLst>
          </p:cNvPr>
          <p:cNvSpPr txBox="1"/>
          <p:nvPr/>
        </p:nvSpPr>
        <p:spPr>
          <a:xfrm>
            <a:off x="33289" y="6167601"/>
            <a:ext cx="121587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Figure S5 Same as Fig. S4 but for −OLR.</a:t>
            </a:r>
          </a:p>
        </p:txBody>
      </p:sp>
    </p:spTree>
    <p:extLst>
      <p:ext uri="{BB962C8B-B14F-4D97-AF65-F5344CB8AC3E}">
        <p14:creationId xmlns:p14="http://schemas.microsoft.com/office/powerpoint/2010/main" val="6480934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13" descr="Chart&#10;&#10;Description automatically generated">
            <a:extLst>
              <a:ext uri="{FF2B5EF4-FFF2-40B4-BE49-F238E27FC236}">
                <a16:creationId xmlns:a16="http://schemas.microsoft.com/office/drawing/2014/main" id="{2E2E6001-DC43-B74D-8AFB-D11259D63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5" t="13522" r="9970" b="37357"/>
          <a:stretch>
            <a:fillRect/>
          </a:stretch>
        </p:blipFill>
        <p:spPr bwMode="auto">
          <a:xfrm>
            <a:off x="80022" y="1788065"/>
            <a:ext cx="6723063" cy="293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6127B66-315E-064A-9A5C-804D6A53C01A}"/>
              </a:ext>
            </a:extLst>
          </p:cNvPr>
          <p:cNvSpPr txBox="1"/>
          <p:nvPr/>
        </p:nvSpPr>
        <p:spPr>
          <a:xfrm>
            <a:off x="2523185" y="1603915"/>
            <a:ext cx="2319337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(a) 03/2000 – 12/2014</a:t>
            </a:r>
          </a:p>
        </p:txBody>
      </p:sp>
      <p:pic>
        <p:nvPicPr>
          <p:cNvPr id="77828" name="Picture 17" descr="Chart&#10;&#10;Description automatically generated">
            <a:extLst>
              <a:ext uri="{FF2B5EF4-FFF2-40B4-BE49-F238E27FC236}">
                <a16:creationId xmlns:a16="http://schemas.microsoft.com/office/drawing/2014/main" id="{3E8902B1-E2AC-2A44-A403-9F8EBA7CC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4" t="13448" r="16078" b="36896"/>
          <a:stretch>
            <a:fillRect/>
          </a:stretch>
        </p:blipFill>
        <p:spPr bwMode="auto">
          <a:xfrm>
            <a:off x="6331597" y="1797590"/>
            <a:ext cx="5795963" cy="293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54BE2B9-1C42-3746-BE8E-5325F10C78FA}"/>
              </a:ext>
            </a:extLst>
          </p:cNvPr>
          <p:cNvSpPr txBox="1"/>
          <p:nvPr/>
        </p:nvSpPr>
        <p:spPr>
          <a:xfrm>
            <a:off x="7852422" y="1595977"/>
            <a:ext cx="2328863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(b) 10/2002 – 12/2014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BC770E-148C-2847-803B-11748C05D5EF}"/>
              </a:ext>
            </a:extLst>
          </p:cNvPr>
          <p:cNvSpPr txBox="1"/>
          <p:nvPr/>
        </p:nvSpPr>
        <p:spPr>
          <a:xfrm>
            <a:off x="228200" y="5824537"/>
            <a:ext cx="115702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Figure S6 Reflected SW TOA flux anomaly differences between </a:t>
            </a:r>
            <a:r>
              <a:rPr lang="en-US" dirty="0">
                <a:solidFill>
                  <a:prstClr val="black"/>
                </a:solidFill>
              </a:rPr>
              <a:t>adjusted CERES Terra values in Matthews (2021) and the official CERES SSF1deg Ed4.1 product for (a) 03/2000-12/2014 and (b) 10/2002-12/2014.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">
            <a:extLst>
              <a:ext uri="{FF2B5EF4-FFF2-40B4-BE49-F238E27FC236}">
                <a16:creationId xmlns:a16="http://schemas.microsoft.com/office/drawing/2014/main" id="{2269F095-A898-2E4B-BB24-BD95B1BC5E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26"/>
          <a:stretch/>
        </p:blipFill>
        <p:spPr>
          <a:xfrm>
            <a:off x="6375146" y="3559937"/>
            <a:ext cx="5368434" cy="1654696"/>
          </a:xfrm>
          <a:prstGeom prst="rect">
            <a:avLst/>
          </a:prstGeom>
        </p:spPr>
      </p:pic>
      <p:pic>
        <p:nvPicPr>
          <p:cNvPr id="5" name="Grafik 10">
            <a:extLst>
              <a:ext uri="{FF2B5EF4-FFF2-40B4-BE49-F238E27FC236}">
                <a16:creationId xmlns:a16="http://schemas.microsoft.com/office/drawing/2014/main" id="{FD9F5D5A-D1DF-B44A-9F29-43AC5B41A9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37"/>
          <a:stretch/>
        </p:blipFill>
        <p:spPr>
          <a:xfrm>
            <a:off x="6375146" y="1220349"/>
            <a:ext cx="5375825" cy="1654696"/>
          </a:xfrm>
          <a:prstGeom prst="rect">
            <a:avLst/>
          </a:prstGeom>
        </p:spPr>
      </p:pic>
      <p:sp>
        <p:nvSpPr>
          <p:cNvPr id="6" name="Textfeld 9">
            <a:extLst>
              <a:ext uri="{FF2B5EF4-FFF2-40B4-BE49-F238E27FC236}">
                <a16:creationId xmlns:a16="http://schemas.microsoft.com/office/drawing/2014/main" id="{16BCE065-32EF-FB4D-BB9D-6F759CEA7D63}"/>
              </a:ext>
            </a:extLst>
          </p:cNvPr>
          <p:cNvSpPr txBox="1"/>
          <p:nvPr/>
        </p:nvSpPr>
        <p:spPr>
          <a:xfrm>
            <a:off x="6653411" y="966122"/>
            <a:ext cx="1013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/>
              <a:t>(b) NH</a:t>
            </a:r>
            <a:endParaRPr lang="en-GB" dirty="0"/>
          </a:p>
        </p:txBody>
      </p:sp>
      <p:sp>
        <p:nvSpPr>
          <p:cNvPr id="8" name="Textfeld 12">
            <a:extLst>
              <a:ext uri="{FF2B5EF4-FFF2-40B4-BE49-F238E27FC236}">
                <a16:creationId xmlns:a16="http://schemas.microsoft.com/office/drawing/2014/main" id="{77681C2B-959E-414B-BE1C-07966B823946}"/>
              </a:ext>
            </a:extLst>
          </p:cNvPr>
          <p:cNvSpPr txBox="1"/>
          <p:nvPr/>
        </p:nvSpPr>
        <p:spPr>
          <a:xfrm>
            <a:off x="863469" y="935944"/>
            <a:ext cx="947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/>
              <a:t>(a) SH</a:t>
            </a:r>
            <a:endParaRPr lang="en-GB" dirty="0"/>
          </a:p>
        </p:txBody>
      </p:sp>
      <p:pic>
        <p:nvPicPr>
          <p:cNvPr id="9" name="Grafik 13">
            <a:extLst>
              <a:ext uri="{FF2B5EF4-FFF2-40B4-BE49-F238E27FC236}">
                <a16:creationId xmlns:a16="http://schemas.microsoft.com/office/drawing/2014/main" id="{8B6D42B6-03D5-904A-8335-DAE990AD65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84"/>
          <a:stretch/>
        </p:blipFill>
        <p:spPr>
          <a:xfrm>
            <a:off x="599516" y="3429000"/>
            <a:ext cx="5375825" cy="1687517"/>
          </a:xfrm>
          <a:prstGeom prst="rect">
            <a:avLst/>
          </a:prstGeom>
        </p:spPr>
      </p:pic>
      <p:sp>
        <p:nvSpPr>
          <p:cNvPr id="10" name="Textfeld 14">
            <a:extLst>
              <a:ext uri="{FF2B5EF4-FFF2-40B4-BE49-F238E27FC236}">
                <a16:creationId xmlns:a16="http://schemas.microsoft.com/office/drawing/2014/main" id="{8EEE2500-4095-AB40-BD6D-46857E96B3D6}"/>
              </a:ext>
            </a:extLst>
          </p:cNvPr>
          <p:cNvSpPr txBox="1"/>
          <p:nvPr/>
        </p:nvSpPr>
        <p:spPr>
          <a:xfrm>
            <a:off x="857215" y="3190605"/>
            <a:ext cx="1211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/>
              <a:t>(c) Global</a:t>
            </a:r>
            <a:endParaRPr lang="en-GB" dirty="0"/>
          </a:p>
        </p:txBody>
      </p:sp>
      <p:sp>
        <p:nvSpPr>
          <p:cNvPr id="11" name="Textfeld 7">
            <a:extLst>
              <a:ext uri="{FF2B5EF4-FFF2-40B4-BE49-F238E27FC236}">
                <a16:creationId xmlns:a16="http://schemas.microsoft.com/office/drawing/2014/main" id="{080C6641-AF4F-344D-A018-A9B354FC7542}"/>
              </a:ext>
            </a:extLst>
          </p:cNvPr>
          <p:cNvSpPr txBox="1"/>
          <p:nvPr/>
        </p:nvSpPr>
        <p:spPr>
          <a:xfrm>
            <a:off x="6653411" y="3190605"/>
            <a:ext cx="381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/>
              <a:t>(d) East Pacific (10</a:t>
            </a:r>
            <a:r>
              <a:rPr lang="de-AT" baseline="30000" dirty="0"/>
              <a:t>o</a:t>
            </a:r>
            <a:r>
              <a:rPr lang="de-AT" dirty="0"/>
              <a:t>-40</a:t>
            </a:r>
            <a:r>
              <a:rPr lang="de-AT" baseline="30000" dirty="0"/>
              <a:t>o</a:t>
            </a:r>
            <a:r>
              <a:rPr lang="de-AT" dirty="0"/>
              <a:t>N; 150</a:t>
            </a:r>
            <a:r>
              <a:rPr lang="de-AT" baseline="30000" dirty="0"/>
              <a:t>o</a:t>
            </a:r>
            <a:r>
              <a:rPr lang="de-AT" dirty="0"/>
              <a:t>-110</a:t>
            </a:r>
            <a:r>
              <a:rPr lang="de-AT" baseline="30000" dirty="0"/>
              <a:t>o</a:t>
            </a:r>
            <a:r>
              <a:rPr lang="de-AT" dirty="0"/>
              <a:t>W)</a:t>
            </a:r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022179-05A9-904F-AFA6-9F7D32C3C9A6}"/>
              </a:ext>
            </a:extLst>
          </p:cNvPr>
          <p:cNvSpPr txBox="1"/>
          <p:nvPr/>
        </p:nvSpPr>
        <p:spPr>
          <a:xfrm rot="16200000">
            <a:off x="-640745" y="2909867"/>
            <a:ext cx="1777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Anomaly (Wm</a:t>
            </a:r>
            <a:r>
              <a:rPr lang="en-US" baseline="30000" dirty="0"/>
              <a:t>-2</a:t>
            </a:r>
            <a:r>
              <a:rPr lang="en-US" dirty="0"/>
              <a:t>)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3E1C921-C895-844F-B1E7-F4C266CB9849}"/>
              </a:ext>
            </a:extLst>
          </p:cNvPr>
          <p:cNvGrpSpPr/>
          <p:nvPr/>
        </p:nvGrpSpPr>
        <p:grpSpPr>
          <a:xfrm>
            <a:off x="599516" y="1220350"/>
            <a:ext cx="5376672" cy="1654695"/>
            <a:chOff x="588430" y="1220349"/>
            <a:chExt cx="5376672" cy="1654695"/>
          </a:xfrm>
        </p:grpSpPr>
        <p:pic>
          <p:nvPicPr>
            <p:cNvPr id="7" name="Grafik 11">
              <a:extLst>
                <a:ext uri="{FF2B5EF4-FFF2-40B4-BE49-F238E27FC236}">
                  <a16:creationId xmlns:a16="http://schemas.microsoft.com/office/drawing/2014/main" id="{6DAE176A-C316-1240-A24A-20847140E6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748"/>
            <a:stretch/>
          </p:blipFill>
          <p:spPr>
            <a:xfrm>
              <a:off x="588430" y="1220349"/>
              <a:ext cx="5376672" cy="1654695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2C40606-5F0F-6E4A-93F2-DFA591FF33D3}"/>
                </a:ext>
              </a:extLst>
            </p:cNvPr>
            <p:cNvSpPr txBox="1"/>
            <p:nvPr/>
          </p:nvSpPr>
          <p:spPr>
            <a:xfrm>
              <a:off x="2808513" y="2425066"/>
              <a:ext cx="1095830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   </a:t>
              </a:r>
            </a:p>
          </p:txBody>
        </p:sp>
        <p:pic>
          <p:nvPicPr>
            <p:cNvPr id="14" name="Grafik 11">
              <a:extLst>
                <a:ext uri="{FF2B5EF4-FFF2-40B4-BE49-F238E27FC236}">
                  <a16:creationId xmlns:a16="http://schemas.microsoft.com/office/drawing/2014/main" id="{CBA24EE7-A88C-8A4B-A8C9-0EDC950DC8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022" t="-5016" b="73532"/>
            <a:stretch/>
          </p:blipFill>
          <p:spPr>
            <a:xfrm>
              <a:off x="2303671" y="2069466"/>
              <a:ext cx="2418300" cy="711199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54F60636-C165-EE40-BA0C-25B096DA8A9B}"/>
              </a:ext>
            </a:extLst>
          </p:cNvPr>
          <p:cNvSpPr txBox="1"/>
          <p:nvPr/>
        </p:nvSpPr>
        <p:spPr>
          <a:xfrm>
            <a:off x="228200" y="5824537"/>
            <a:ext cx="115702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Figure S7 Monthly anomalies in TEDIV for (a) SH, (b) NH, (c) Global and (d) NE Pacific region.</a:t>
            </a:r>
          </a:p>
        </p:txBody>
      </p:sp>
    </p:spTree>
    <p:extLst>
      <p:ext uri="{BB962C8B-B14F-4D97-AF65-F5344CB8AC3E}">
        <p14:creationId xmlns:p14="http://schemas.microsoft.com/office/powerpoint/2010/main" val="10500866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2">
            <a:extLst>
              <a:ext uri="{FF2B5EF4-FFF2-40B4-BE49-F238E27FC236}">
                <a16:creationId xmlns:a16="http://schemas.microsoft.com/office/drawing/2014/main" id="{E0C53987-66D9-534E-A645-256F022D81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6" r="53242" b="48105"/>
          <a:stretch>
            <a:fillRect/>
          </a:stretch>
        </p:blipFill>
        <p:spPr bwMode="auto">
          <a:xfrm>
            <a:off x="112713" y="927100"/>
            <a:ext cx="6243637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12">
            <a:extLst>
              <a:ext uri="{FF2B5EF4-FFF2-40B4-BE49-F238E27FC236}">
                <a16:creationId xmlns:a16="http://schemas.microsoft.com/office/drawing/2014/main" id="{1DE4CFB0-1D78-D144-B744-42B27D3840A0}"/>
              </a:ext>
            </a:extLst>
          </p:cNvPr>
          <p:cNvSpPr txBox="1"/>
          <p:nvPr/>
        </p:nvSpPr>
        <p:spPr>
          <a:xfrm>
            <a:off x="233363" y="160338"/>
            <a:ext cx="11363325" cy="768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7663" marR="0" lvl="0" indent="-33972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Trends in Surface Turbulent </a:t>
            </a:r>
            <a:r>
              <a:rPr kumimoji="0" lang="de-AT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Heat</a:t>
            </a:r>
            <a:r>
              <a:rPr kumimoji="0" lang="de-A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kumimoji="0" lang="de-AT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Flux</a:t>
            </a:r>
            <a:r>
              <a:rPr kumimoji="0" lang="de-A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(positive </a:t>
            </a:r>
            <a:r>
              <a:rPr kumimoji="0" lang="de-AT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downward</a:t>
            </a:r>
            <a:r>
              <a:rPr kumimoji="0" lang="de-A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) </a:t>
            </a:r>
          </a:p>
          <a:p>
            <a:pPr marL="347663" marR="0" lvl="0" indent="-33972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(2002/08-2018/07)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58371" name="Picture 4">
            <a:extLst>
              <a:ext uri="{FF2B5EF4-FFF2-40B4-BE49-F238E27FC236}">
                <a16:creationId xmlns:a16="http://schemas.microsoft.com/office/drawing/2014/main" id="{E0DC2C4C-8F87-5F42-84D5-B02FD6AA9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6" t="2" r="10487" b="46828"/>
          <a:stretch>
            <a:fillRect/>
          </a:stretch>
        </p:blipFill>
        <p:spPr bwMode="auto">
          <a:xfrm>
            <a:off x="6240463" y="838200"/>
            <a:ext cx="5718175" cy="453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127ACA9-19BF-2F46-B6D2-2CCEBF878A3B}"/>
              </a:ext>
            </a:extLst>
          </p:cNvPr>
          <p:cNvSpPr txBox="1"/>
          <p:nvPr/>
        </p:nvSpPr>
        <p:spPr>
          <a:xfrm>
            <a:off x="8523288" y="1108075"/>
            <a:ext cx="12700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(H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+H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B280C1-B56F-0141-B766-1CEA1ACA259C}"/>
              </a:ext>
            </a:extLst>
          </p:cNvPr>
          <p:cNvSpPr txBox="1"/>
          <p:nvPr/>
        </p:nvSpPr>
        <p:spPr>
          <a:xfrm>
            <a:off x="2601913" y="1212850"/>
            <a:ext cx="12700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(H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+H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5A79F9-74B5-7B47-9157-C1E50F6A6330}"/>
              </a:ext>
            </a:extLst>
          </p:cNvPr>
          <p:cNvSpPr txBox="1"/>
          <p:nvPr/>
        </p:nvSpPr>
        <p:spPr>
          <a:xfrm>
            <a:off x="0" y="5749925"/>
            <a:ext cx="11912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Figure S8 Reflected SW</a:t>
            </a:r>
            <a:r>
              <a:rPr lang="en-US" dirty="0">
                <a:solidFill>
                  <a:prstClr val="black"/>
                </a:solidFill>
              </a:rPr>
              <a:t>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AD34BDB-D60B-E044-9C1C-04BCC56CB7CB}"/>
              </a:ext>
            </a:extLst>
          </p:cNvPr>
          <p:cNvSpPr txBox="1"/>
          <p:nvPr/>
        </p:nvSpPr>
        <p:spPr>
          <a:xfrm>
            <a:off x="33289" y="6167601"/>
            <a:ext cx="121587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Figure 2 CERES net TOA flux trends against record length for CERES SSF1deg Terra (top) and Terra – Aqua (bottom) for (a, d) SH, (b, e) NH, (c, f) Global. Start date is 03/2000 for Terra and 07/2002 for Terra – Aqua. Gray shading corresponds to 95% confidence interval.</a:t>
            </a:r>
          </a:p>
        </p:txBody>
      </p:sp>
      <p:pic>
        <p:nvPicPr>
          <p:cNvPr id="14" name="Picture 13" descr="Diagram, engineering drawing&#10;&#10;Description automatically generated">
            <a:extLst>
              <a:ext uri="{FF2B5EF4-FFF2-40B4-BE49-F238E27FC236}">
                <a16:creationId xmlns:a16="http://schemas.microsoft.com/office/drawing/2014/main" id="{C3795FD8-F575-D245-AEA9-B37BF21F72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290" b="13044"/>
          <a:stretch/>
        </p:blipFill>
        <p:spPr>
          <a:xfrm>
            <a:off x="639417" y="120902"/>
            <a:ext cx="10412896" cy="5987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8693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feld 11">
            <a:extLst>
              <a:ext uri="{FF2B5EF4-FFF2-40B4-BE49-F238E27FC236}">
                <a16:creationId xmlns:a16="http://schemas.microsoft.com/office/drawing/2014/main" id="{473B92B8-712A-C84F-8038-D4B240910A5C}"/>
              </a:ext>
            </a:extLst>
          </p:cNvPr>
          <p:cNvSpPr txBox="1"/>
          <p:nvPr/>
        </p:nvSpPr>
        <p:spPr>
          <a:xfrm>
            <a:off x="8291167" y="1696869"/>
            <a:ext cx="39462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/>
              <a:t>(c) IFS AMIP (</a:t>
            </a:r>
            <a:r>
              <a:rPr lang="de-AT" dirty="0" err="1"/>
              <a:t>net</a:t>
            </a:r>
            <a:r>
              <a:rPr lang="de-AT" dirty="0"/>
              <a:t> TOA – FS)</a:t>
            </a:r>
            <a:endParaRPr lang="en-GB" dirty="0"/>
          </a:p>
          <a:p>
            <a:endParaRPr lang="en-GB" dirty="0"/>
          </a:p>
        </p:txBody>
      </p:sp>
      <p:sp>
        <p:nvSpPr>
          <p:cNvPr id="24" name="Textfeld 26">
            <a:extLst>
              <a:ext uri="{FF2B5EF4-FFF2-40B4-BE49-F238E27FC236}">
                <a16:creationId xmlns:a16="http://schemas.microsoft.com/office/drawing/2014/main" id="{DD87294F-B0D2-3F47-8F27-3EFB667CFA63}"/>
              </a:ext>
            </a:extLst>
          </p:cNvPr>
          <p:cNvSpPr txBox="1"/>
          <p:nvPr/>
        </p:nvSpPr>
        <p:spPr>
          <a:xfrm>
            <a:off x="406845" y="1696869"/>
            <a:ext cx="3552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/>
              <a:t>(a) ERA5 Analysis</a:t>
            </a:r>
            <a:endParaRPr lang="en-GB" dirty="0"/>
          </a:p>
        </p:txBody>
      </p:sp>
      <p:sp>
        <p:nvSpPr>
          <p:cNvPr id="26" name="Textfeld 29">
            <a:extLst>
              <a:ext uri="{FF2B5EF4-FFF2-40B4-BE49-F238E27FC236}">
                <a16:creationId xmlns:a16="http://schemas.microsoft.com/office/drawing/2014/main" id="{E3872AEB-FD69-F549-8C41-501A094AFADB}"/>
              </a:ext>
            </a:extLst>
          </p:cNvPr>
          <p:cNvSpPr txBox="1"/>
          <p:nvPr/>
        </p:nvSpPr>
        <p:spPr>
          <a:xfrm>
            <a:off x="4504377" y="1696869"/>
            <a:ext cx="3534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/>
              <a:t>(b) ERA5 </a:t>
            </a:r>
            <a:r>
              <a:rPr lang="de-AT" dirty="0" err="1"/>
              <a:t>forecasts</a:t>
            </a:r>
            <a:r>
              <a:rPr lang="de-AT" dirty="0"/>
              <a:t> (</a:t>
            </a:r>
            <a:r>
              <a:rPr lang="de-AT" dirty="0" err="1"/>
              <a:t>net</a:t>
            </a:r>
            <a:r>
              <a:rPr lang="de-AT" dirty="0"/>
              <a:t> TOA – FS)</a:t>
            </a:r>
            <a:endParaRPr lang="en-GB" dirty="0"/>
          </a:p>
        </p:txBody>
      </p:sp>
      <p:sp>
        <p:nvSpPr>
          <p:cNvPr id="28" name="Textfeld 12">
            <a:extLst>
              <a:ext uri="{FF2B5EF4-FFF2-40B4-BE49-F238E27FC236}">
                <a16:creationId xmlns:a16="http://schemas.microsoft.com/office/drawing/2014/main" id="{69E9FED3-AD9A-AC49-A318-64135FE7720D}"/>
              </a:ext>
            </a:extLst>
          </p:cNvPr>
          <p:cNvSpPr txBox="1"/>
          <p:nvPr/>
        </p:nvSpPr>
        <p:spPr>
          <a:xfrm>
            <a:off x="93493" y="6084243"/>
            <a:ext cx="116911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7663" indent="-339725">
              <a:defRPr/>
            </a:pPr>
            <a:r>
              <a:rPr kumimoji="0" lang="de-AT" sz="1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Figure</a:t>
            </a:r>
            <a:r>
              <a:rPr kumimoji="0" lang="de-AT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de-AT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Trends in </a:t>
            </a:r>
            <a:r>
              <a:rPr lang="de-AT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vertically</a:t>
            </a:r>
            <a:r>
              <a:rPr lang="de-AT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integrated</a:t>
            </a:r>
            <a:r>
              <a:rPr lang="de-AT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divergence</a:t>
            </a:r>
            <a:r>
              <a:rPr lang="de-AT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AT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total </a:t>
            </a:r>
            <a:r>
              <a:rPr lang="de-AT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atmospheric</a:t>
            </a:r>
            <a:r>
              <a:rPr lang="de-AT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de-AT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</a:t>
            </a:r>
            <a:r>
              <a:rPr lang="de-AT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(TEDIV) </a:t>
            </a:r>
            <a:r>
              <a:rPr kumimoji="0" lang="de-AT" sz="1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kumimoji="0" lang="de-AT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2000/03-2020/02. (a) ERA5 Analysis </a:t>
            </a:r>
            <a:r>
              <a:rPr lang="de-AT" sz="16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AT" sz="1600" dirty="0" err="1">
                <a:latin typeface="Arial" panose="020B0604020202020204" pitchFamily="34" charset="0"/>
                <a:cs typeface="Arial" panose="020B0604020202020204" pitchFamily="34" charset="0"/>
              </a:rPr>
              <a:t>directly</a:t>
            </a:r>
            <a:r>
              <a:rPr lang="de-AT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1600" dirty="0" err="1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de-AT" sz="1600" dirty="0">
                <a:latin typeface="Arial" panose="020B0604020202020204" pitchFamily="34" charset="0"/>
                <a:cs typeface="Arial" panose="020B0604020202020204" pitchFamily="34" charset="0"/>
              </a:rPr>
              <a:t> wind, T, q </a:t>
            </a:r>
            <a:r>
              <a:rPr lang="de-AT" sz="1600" dirty="0" err="1">
                <a:latin typeface="Arial" panose="020B0604020202020204" pitchFamily="34" charset="0"/>
                <a:cs typeface="Arial" panose="020B0604020202020204" pitchFamily="34" charset="0"/>
              </a:rPr>
              <a:t>etc</a:t>
            </a:r>
            <a:r>
              <a:rPr lang="de-AT" sz="1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kumimoji="0" lang="de-AT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(b) ERA5 </a:t>
            </a:r>
            <a:r>
              <a:rPr kumimoji="0" lang="de-AT" sz="1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forecasts</a:t>
            </a:r>
            <a:r>
              <a:rPr kumimoji="0" lang="de-AT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16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AT" sz="1600" dirty="0" err="1">
                <a:latin typeface="Arial" panose="020B0604020202020204" pitchFamily="34" charset="0"/>
                <a:cs typeface="Arial" panose="020B0604020202020204" pitchFamily="34" charset="0"/>
              </a:rPr>
              <a:t>net</a:t>
            </a:r>
            <a:r>
              <a:rPr lang="de-AT" sz="1600" dirty="0">
                <a:latin typeface="Arial" panose="020B0604020202020204" pitchFamily="34" charset="0"/>
                <a:cs typeface="Arial" panose="020B0604020202020204" pitchFamily="34" charset="0"/>
              </a:rPr>
              <a:t> TOA – FS) </a:t>
            </a:r>
            <a:r>
              <a:rPr kumimoji="0" lang="de-AT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de-AT" sz="1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kumimoji="0" lang="de-AT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(c) IFS AMIP </a:t>
            </a:r>
            <a:r>
              <a:rPr lang="de-AT" sz="16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AT" sz="1600" dirty="0" err="1">
                <a:latin typeface="Arial" panose="020B0604020202020204" pitchFamily="34" charset="0"/>
                <a:cs typeface="Arial" panose="020B0604020202020204" pitchFamily="34" charset="0"/>
              </a:rPr>
              <a:t>net</a:t>
            </a:r>
            <a:r>
              <a:rPr lang="de-AT" sz="1600" dirty="0">
                <a:latin typeface="Arial" panose="020B0604020202020204" pitchFamily="34" charset="0"/>
                <a:cs typeface="Arial" panose="020B0604020202020204" pitchFamily="34" charset="0"/>
              </a:rPr>
              <a:t> TOA – FS).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7663" lvl="0" indent="-339725">
              <a:defRPr/>
            </a:pPr>
            <a:r>
              <a:rPr kumimoji="0" lang="de-AT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GB" sz="1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DA270FF-7FEB-D742-BBFA-F7F1523CC2B8}"/>
              </a:ext>
            </a:extLst>
          </p:cNvPr>
          <p:cNvSpPr/>
          <p:nvPr/>
        </p:nvSpPr>
        <p:spPr>
          <a:xfrm>
            <a:off x="1338190" y="4294597"/>
            <a:ext cx="15520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Wm</a:t>
            </a:r>
            <a:r>
              <a:rPr lang="de-AT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</a:t>
            </a:r>
            <a:r>
              <a:rPr lang="de-AT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de-AT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decade</a:t>
            </a:r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0FC87DB-12DD-3B4E-A45E-FD35DC11FB44}"/>
              </a:ext>
            </a:extLst>
          </p:cNvPr>
          <p:cNvSpPr/>
          <p:nvPr/>
        </p:nvSpPr>
        <p:spPr>
          <a:xfrm>
            <a:off x="5182498" y="4294597"/>
            <a:ext cx="15520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Wm</a:t>
            </a:r>
            <a:r>
              <a:rPr lang="de-AT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</a:t>
            </a:r>
            <a:r>
              <a:rPr lang="de-AT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de-AT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decade</a:t>
            </a:r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0C64C40-5F01-3043-A15F-26855B2BDA4C}"/>
              </a:ext>
            </a:extLst>
          </p:cNvPr>
          <p:cNvSpPr/>
          <p:nvPr/>
        </p:nvSpPr>
        <p:spPr>
          <a:xfrm>
            <a:off x="9301782" y="4294597"/>
            <a:ext cx="15520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Wm</a:t>
            </a:r>
            <a:r>
              <a:rPr lang="de-AT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</a:t>
            </a:r>
            <a:r>
              <a:rPr lang="de-AT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de-AT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decade</a:t>
            </a:r>
            <a:endParaRPr lang="en-US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32"/>
          <a:stretch/>
        </p:blipFill>
        <p:spPr>
          <a:xfrm>
            <a:off x="178130" y="2150772"/>
            <a:ext cx="3758400" cy="2187356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5"/>
          <a:stretch/>
        </p:blipFill>
        <p:spPr>
          <a:xfrm>
            <a:off x="4211613" y="2144332"/>
            <a:ext cx="3758400" cy="2193796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32"/>
          <a:stretch/>
        </p:blipFill>
        <p:spPr>
          <a:xfrm>
            <a:off x="8162379" y="2150772"/>
            <a:ext cx="3758400" cy="2187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684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feld 11">
            <a:extLst>
              <a:ext uri="{FF2B5EF4-FFF2-40B4-BE49-F238E27FC236}">
                <a16:creationId xmlns:a16="http://schemas.microsoft.com/office/drawing/2014/main" id="{50B128AA-5055-8A42-A848-9522C2EA1E36}"/>
              </a:ext>
            </a:extLst>
          </p:cNvPr>
          <p:cNvSpPr txBox="1"/>
          <p:nvPr/>
        </p:nvSpPr>
        <p:spPr>
          <a:xfrm>
            <a:off x="8291167" y="1696869"/>
            <a:ext cx="3946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/>
              <a:t>(c) IFS AMIP</a:t>
            </a:r>
            <a:endParaRPr lang="en-GB" dirty="0"/>
          </a:p>
        </p:txBody>
      </p:sp>
      <p:sp>
        <p:nvSpPr>
          <p:cNvPr id="20" name="Textfeld 29">
            <a:extLst>
              <a:ext uri="{FF2B5EF4-FFF2-40B4-BE49-F238E27FC236}">
                <a16:creationId xmlns:a16="http://schemas.microsoft.com/office/drawing/2014/main" id="{9B665128-99C8-1E43-BFBE-D8B89284FD61}"/>
              </a:ext>
            </a:extLst>
          </p:cNvPr>
          <p:cNvSpPr txBox="1"/>
          <p:nvPr/>
        </p:nvSpPr>
        <p:spPr>
          <a:xfrm>
            <a:off x="4562568" y="1696869"/>
            <a:ext cx="2972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/>
              <a:t>(b) ERA5 </a:t>
            </a:r>
            <a:r>
              <a:rPr lang="de-AT" dirty="0" err="1"/>
              <a:t>forecasts</a:t>
            </a:r>
            <a:endParaRPr lang="en-GB" dirty="0"/>
          </a:p>
        </p:txBody>
      </p:sp>
      <p:sp>
        <p:nvSpPr>
          <p:cNvPr id="19" name="Textfeld 26">
            <a:extLst>
              <a:ext uri="{FF2B5EF4-FFF2-40B4-BE49-F238E27FC236}">
                <a16:creationId xmlns:a16="http://schemas.microsoft.com/office/drawing/2014/main" id="{F581FCC5-3F2D-084C-AFC1-782638CE1A0E}"/>
              </a:ext>
            </a:extLst>
          </p:cNvPr>
          <p:cNvSpPr txBox="1"/>
          <p:nvPr/>
        </p:nvSpPr>
        <p:spPr>
          <a:xfrm>
            <a:off x="406846" y="1696869"/>
            <a:ext cx="2972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/>
              <a:t>(a) </a:t>
            </a:r>
            <a:r>
              <a:rPr lang="de-AT" dirty="0" err="1"/>
              <a:t>Inferred</a:t>
            </a:r>
            <a:endParaRPr lang="en-GB" dirty="0"/>
          </a:p>
        </p:txBody>
      </p:sp>
      <p:sp>
        <p:nvSpPr>
          <p:cNvPr id="21" name="Textfeld 12">
            <a:extLst>
              <a:ext uri="{FF2B5EF4-FFF2-40B4-BE49-F238E27FC236}">
                <a16:creationId xmlns:a16="http://schemas.microsoft.com/office/drawing/2014/main" id="{752ECD37-788B-7044-BD86-6DF93E8A83F5}"/>
              </a:ext>
            </a:extLst>
          </p:cNvPr>
          <p:cNvSpPr txBox="1"/>
          <p:nvPr/>
        </p:nvSpPr>
        <p:spPr>
          <a:xfrm>
            <a:off x="112951" y="6066567"/>
            <a:ext cx="116911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7663" lvl="0" indent="-339725">
              <a:defRPr/>
            </a:pPr>
            <a:r>
              <a:rPr kumimoji="0" lang="de-AT" sz="1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Figure</a:t>
            </a:r>
            <a:r>
              <a:rPr kumimoji="0" lang="de-AT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4 Trends in </a:t>
            </a:r>
            <a:r>
              <a:rPr kumimoji="0" lang="de-AT" sz="1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surface</a:t>
            </a:r>
            <a:r>
              <a:rPr kumimoji="0" lang="de-AT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AT" sz="1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flux</a:t>
            </a:r>
            <a:r>
              <a:rPr kumimoji="0" lang="de-AT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(positive </a:t>
            </a:r>
            <a:r>
              <a:rPr kumimoji="0" lang="de-AT" sz="1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downward</a:t>
            </a:r>
            <a:r>
              <a:rPr kumimoji="0" lang="de-AT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 </a:t>
            </a:r>
            <a:r>
              <a:rPr kumimoji="0" lang="de-AT" sz="1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</a:t>
            </a:r>
            <a:r>
              <a:rPr kumimoji="0" lang="de-AT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2000/03-2020/02. (a</a:t>
            </a:r>
            <a:r>
              <a:rPr lang="de-AT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de-AT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Inferred</a:t>
            </a:r>
            <a:r>
              <a:rPr lang="de-AT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(CERES TOA Net − ERA5 TEDIV)</a:t>
            </a:r>
            <a:r>
              <a:rPr kumimoji="0" lang="de-AT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(b) ERA5 </a:t>
            </a:r>
            <a:r>
              <a:rPr kumimoji="0" lang="de-AT" sz="1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forecasts</a:t>
            </a:r>
            <a:r>
              <a:rPr kumimoji="0" lang="de-AT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AT" sz="1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</a:t>
            </a:r>
            <a:r>
              <a:rPr kumimoji="0" lang="de-AT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(c) IFS AMIP.</a:t>
            </a:r>
            <a:endParaRPr kumimoji="0" lang="en-GB" sz="1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60CA43E-B9B9-724B-8B33-A02E3901225C}"/>
              </a:ext>
            </a:extLst>
          </p:cNvPr>
          <p:cNvSpPr/>
          <p:nvPr/>
        </p:nvSpPr>
        <p:spPr>
          <a:xfrm>
            <a:off x="1338190" y="4294597"/>
            <a:ext cx="15520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Wm</a:t>
            </a:r>
            <a:r>
              <a:rPr lang="de-AT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</a:t>
            </a:r>
            <a:r>
              <a:rPr lang="de-AT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de-AT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decade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944A0C1-B970-6544-A959-4A61F9E15B14}"/>
              </a:ext>
            </a:extLst>
          </p:cNvPr>
          <p:cNvSpPr/>
          <p:nvPr/>
        </p:nvSpPr>
        <p:spPr>
          <a:xfrm>
            <a:off x="5182498" y="4294597"/>
            <a:ext cx="15520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Wm</a:t>
            </a:r>
            <a:r>
              <a:rPr lang="de-AT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</a:t>
            </a:r>
            <a:r>
              <a:rPr lang="de-AT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de-AT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decade</a:t>
            </a:r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CD09754-8524-DB44-8B96-8EEC558F56FF}"/>
              </a:ext>
            </a:extLst>
          </p:cNvPr>
          <p:cNvSpPr/>
          <p:nvPr/>
        </p:nvSpPr>
        <p:spPr>
          <a:xfrm>
            <a:off x="9301782" y="4294597"/>
            <a:ext cx="15520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Wm</a:t>
            </a:r>
            <a:r>
              <a:rPr lang="de-AT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</a:t>
            </a:r>
            <a:r>
              <a:rPr lang="de-AT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de-AT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decade</a:t>
            </a:r>
            <a:endParaRPr lang="en-US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7"/>
          <a:stretch/>
        </p:blipFill>
        <p:spPr>
          <a:xfrm>
            <a:off x="202432" y="2060620"/>
            <a:ext cx="3844800" cy="2233977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15"/>
          <a:stretch/>
        </p:blipFill>
        <p:spPr>
          <a:xfrm>
            <a:off x="4068422" y="2054179"/>
            <a:ext cx="3844800" cy="2240417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0"/>
          <a:stretch/>
        </p:blipFill>
        <p:spPr>
          <a:xfrm>
            <a:off x="7934412" y="2034862"/>
            <a:ext cx="3844800" cy="2259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5386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C5D9E05-E6DC-DE47-9816-D2C13B53A4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515" y="1103244"/>
            <a:ext cx="11188019" cy="38779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32D787E-5C4D-3247-B971-F01E31320831}"/>
              </a:ext>
            </a:extLst>
          </p:cNvPr>
          <p:cNvSpPr txBox="1"/>
          <p:nvPr/>
        </p:nvSpPr>
        <p:spPr>
          <a:xfrm>
            <a:off x="375515" y="5949621"/>
            <a:ext cx="11505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Figure 5 Trend for 200208-202002 in net total radiative flux at the surface (positive down) from (a) CERES and (b) ERA5 forecasts.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8C7C9C-0EA3-9642-ABD4-FCCF29BE9E54}"/>
              </a:ext>
            </a:extLst>
          </p:cNvPr>
          <p:cNvSpPr txBox="1"/>
          <p:nvPr/>
        </p:nvSpPr>
        <p:spPr>
          <a:xfrm>
            <a:off x="2669628" y="4911394"/>
            <a:ext cx="22281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Wm</a:t>
            </a:r>
            <a:r>
              <a:rPr lang="de-AT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</a:t>
            </a:r>
            <a:r>
              <a:rPr lang="de-AT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de-AT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decade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0247BA-8F0D-B443-B4B5-92A7C89EF485}"/>
              </a:ext>
            </a:extLst>
          </p:cNvPr>
          <p:cNvSpPr txBox="1"/>
          <p:nvPr/>
        </p:nvSpPr>
        <p:spPr>
          <a:xfrm>
            <a:off x="8360980" y="4911394"/>
            <a:ext cx="22281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Wm</a:t>
            </a:r>
            <a:r>
              <a:rPr lang="de-AT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</a:t>
            </a:r>
            <a:r>
              <a:rPr lang="de-AT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de-AT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decade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79423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F274CF0-5CB7-D040-8CA5-4D2B24551F5E}"/>
              </a:ext>
            </a:extLst>
          </p:cNvPr>
          <p:cNvGrpSpPr/>
          <p:nvPr/>
        </p:nvGrpSpPr>
        <p:grpSpPr>
          <a:xfrm>
            <a:off x="267283" y="1048838"/>
            <a:ext cx="5569226" cy="3944346"/>
            <a:chOff x="526774" y="1624922"/>
            <a:chExt cx="5208649" cy="3682298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87481608-0A02-8044-9D87-5F38102FF3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6774" y="1699591"/>
              <a:ext cx="5208649" cy="360762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6DD574A-E870-D34B-A3D9-3BA47D2800BA}"/>
                </a:ext>
              </a:extLst>
            </p:cNvPr>
            <p:cNvSpPr txBox="1"/>
            <p:nvPr/>
          </p:nvSpPr>
          <p:spPr>
            <a:xfrm>
              <a:off x="1657417" y="1624922"/>
              <a:ext cx="3438939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               (a) Inferred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FB1DE30-8015-734F-8E97-33E781C32D72}"/>
              </a:ext>
            </a:extLst>
          </p:cNvPr>
          <p:cNvGrpSpPr/>
          <p:nvPr/>
        </p:nvGrpSpPr>
        <p:grpSpPr>
          <a:xfrm>
            <a:off x="6096000" y="1083564"/>
            <a:ext cx="5524500" cy="3909620"/>
            <a:chOff x="6096000" y="1461938"/>
            <a:chExt cx="5524500" cy="390962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01448CE-2D1F-2B42-B931-D5FF2C81D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96000" y="1486442"/>
              <a:ext cx="5524500" cy="388511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DD652E7-6963-8441-A314-3FB57894AB8A}"/>
                </a:ext>
              </a:extLst>
            </p:cNvPr>
            <p:cNvSpPr txBox="1"/>
            <p:nvPr/>
          </p:nvSpPr>
          <p:spPr>
            <a:xfrm>
              <a:off x="7265775" y="1461938"/>
              <a:ext cx="3608173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                (b) ERA5</a:t>
              </a:r>
            </a:p>
          </p:txBody>
        </p:sp>
      </p:grpSp>
      <p:sp>
        <p:nvSpPr>
          <p:cNvPr id="8" name="Textfeld 12">
            <a:extLst>
              <a:ext uri="{FF2B5EF4-FFF2-40B4-BE49-F238E27FC236}">
                <a16:creationId xmlns:a16="http://schemas.microsoft.com/office/drawing/2014/main" id="{44665FAB-CD24-ED45-84B8-54468CD9F1E7}"/>
              </a:ext>
            </a:extLst>
          </p:cNvPr>
          <p:cNvSpPr txBox="1"/>
          <p:nvPr/>
        </p:nvSpPr>
        <p:spPr>
          <a:xfrm>
            <a:off x="112951" y="6066567"/>
            <a:ext cx="113643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7663" lvl="0" indent="-339725">
              <a:defRPr/>
            </a:pPr>
            <a:r>
              <a:rPr kumimoji="0" lang="de-AT" sz="1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Figure</a:t>
            </a:r>
            <a:r>
              <a:rPr kumimoji="0" lang="de-AT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6 Trends in </a:t>
            </a:r>
            <a:r>
              <a:rPr kumimoji="0" lang="de-AT" sz="1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surface</a:t>
            </a:r>
            <a:r>
              <a:rPr kumimoji="0" lang="de-AT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turbulent </a:t>
            </a:r>
            <a:r>
              <a:rPr kumimoji="0" lang="de-AT" sz="1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heat</a:t>
            </a:r>
            <a:r>
              <a:rPr kumimoji="0" lang="de-AT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AT" sz="1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flux</a:t>
            </a:r>
            <a:r>
              <a:rPr kumimoji="0" lang="de-AT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(positive </a:t>
            </a:r>
            <a:r>
              <a:rPr kumimoji="0" lang="de-AT" sz="1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downward</a:t>
            </a:r>
            <a:r>
              <a:rPr kumimoji="0" lang="de-AT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 </a:t>
            </a:r>
            <a:r>
              <a:rPr kumimoji="0" lang="de-AT" sz="1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</a:t>
            </a:r>
            <a:r>
              <a:rPr kumimoji="0" lang="de-AT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2002/08-2020/02. </a:t>
            </a:r>
            <a:r>
              <a:rPr lang="de-AT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(a) </a:t>
            </a:r>
            <a:r>
              <a:rPr lang="de-AT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Inferred</a:t>
            </a:r>
            <a:r>
              <a:rPr lang="de-AT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(CERES TOA Net − ERA5 TEDIV − CERES Surface Net) </a:t>
            </a:r>
            <a:r>
              <a:rPr lang="de-AT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AT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(b) ERA5 </a:t>
            </a:r>
            <a:r>
              <a:rPr lang="de-AT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forecasts</a:t>
            </a:r>
            <a:r>
              <a:rPr lang="de-AT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GB" sz="1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FF7976-DC6A-0246-A300-4AE9649F3552}"/>
              </a:ext>
            </a:extLst>
          </p:cNvPr>
          <p:cNvSpPr txBox="1"/>
          <p:nvPr/>
        </p:nvSpPr>
        <p:spPr>
          <a:xfrm>
            <a:off x="2669628" y="4911394"/>
            <a:ext cx="22281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Wm</a:t>
            </a:r>
            <a:r>
              <a:rPr lang="de-AT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</a:t>
            </a:r>
            <a:r>
              <a:rPr lang="de-AT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de-AT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decade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A8B7A2-C55F-9C4F-9B09-626644D7E59E}"/>
              </a:ext>
            </a:extLst>
          </p:cNvPr>
          <p:cNvSpPr txBox="1"/>
          <p:nvPr/>
        </p:nvSpPr>
        <p:spPr>
          <a:xfrm>
            <a:off x="8360980" y="4911394"/>
            <a:ext cx="22281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Wm</a:t>
            </a:r>
            <a:r>
              <a:rPr lang="de-AT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</a:t>
            </a:r>
            <a:r>
              <a:rPr lang="de-AT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de-AT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decade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00961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7A515A44-80B2-BE46-9212-FEAE852ACF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9600" y="0"/>
            <a:ext cx="8607702" cy="6455777"/>
          </a:xfrm>
          <a:prstGeom prst="rect">
            <a:avLst/>
          </a:prstGeom>
        </p:spPr>
      </p:pic>
      <p:sp>
        <p:nvSpPr>
          <p:cNvPr id="4" name="Textfeld 12">
            <a:extLst>
              <a:ext uri="{FF2B5EF4-FFF2-40B4-BE49-F238E27FC236}">
                <a16:creationId xmlns:a16="http://schemas.microsoft.com/office/drawing/2014/main" id="{AD2674A2-6179-204D-80CD-7615D6350001}"/>
              </a:ext>
            </a:extLst>
          </p:cNvPr>
          <p:cNvSpPr txBox="1"/>
          <p:nvPr/>
        </p:nvSpPr>
        <p:spPr>
          <a:xfrm>
            <a:off x="413826" y="6417677"/>
            <a:ext cx="113643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7663" lvl="0" indent="-339725">
              <a:defRPr/>
            </a:pPr>
            <a:r>
              <a:rPr kumimoji="0" lang="de-AT" sz="1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Figure</a:t>
            </a:r>
            <a:r>
              <a:rPr kumimoji="0" lang="de-AT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7 </a:t>
            </a:r>
            <a:r>
              <a:rPr kumimoji="0" lang="de-AT" sz="1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Monthly</a:t>
            </a:r>
            <a:r>
              <a:rPr kumimoji="0" lang="de-AT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AT" sz="1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anomalies</a:t>
            </a:r>
            <a:r>
              <a:rPr kumimoji="0" lang="de-AT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 </a:t>
            </a:r>
            <a:r>
              <a:rPr kumimoji="0" lang="de-AT" sz="1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ocean</a:t>
            </a:r>
            <a:r>
              <a:rPr kumimoji="0" lang="de-AT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AT" sz="1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heating</a:t>
            </a:r>
            <a:r>
              <a:rPr kumimoji="0" lang="de-AT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rate </a:t>
            </a:r>
            <a:r>
              <a:rPr kumimoji="0" lang="de-AT" sz="1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</a:t>
            </a:r>
            <a:r>
              <a:rPr kumimoji="0" lang="de-AT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(a) ORAS5, (b) ORAP6.1, (c) ORAP6-ctrl. </a:t>
            </a:r>
            <a:endParaRPr kumimoji="0" lang="en-GB" sz="1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4917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chart, application&#10;&#10;Description automatically generated">
            <a:extLst>
              <a:ext uri="{FF2B5EF4-FFF2-40B4-BE49-F238E27FC236}">
                <a16:creationId xmlns:a16="http://schemas.microsoft.com/office/drawing/2014/main" id="{F9611DB5-96AA-1045-A133-2CE4529367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370" b="14074"/>
          <a:stretch/>
        </p:blipFill>
        <p:spPr>
          <a:xfrm>
            <a:off x="660400" y="215899"/>
            <a:ext cx="10718800" cy="6073987"/>
          </a:xfrm>
          <a:prstGeom prst="rect">
            <a:avLst/>
          </a:prstGeom>
        </p:spPr>
      </p:pic>
      <p:sp>
        <p:nvSpPr>
          <p:cNvPr id="5" name="Textfeld 12">
            <a:extLst>
              <a:ext uri="{FF2B5EF4-FFF2-40B4-BE49-F238E27FC236}">
                <a16:creationId xmlns:a16="http://schemas.microsoft.com/office/drawing/2014/main" id="{9F478D76-4C56-4C49-904F-0FC72D3B2433}"/>
              </a:ext>
            </a:extLst>
          </p:cNvPr>
          <p:cNvSpPr txBox="1"/>
          <p:nvPr/>
        </p:nvSpPr>
        <p:spPr>
          <a:xfrm>
            <a:off x="112951" y="6202133"/>
            <a:ext cx="113643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7663" lvl="0" indent="-339725">
              <a:defRPr/>
            </a:pPr>
            <a:r>
              <a:rPr kumimoji="0" lang="de-AT" sz="1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Figure</a:t>
            </a:r>
            <a:r>
              <a:rPr kumimoji="0" lang="de-AT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8 Global </a:t>
            </a:r>
            <a:r>
              <a:rPr kumimoji="0" lang="de-AT" sz="1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annual</a:t>
            </a:r>
            <a:r>
              <a:rPr kumimoji="0" lang="de-AT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AT" sz="1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mean</a:t>
            </a:r>
            <a:r>
              <a:rPr kumimoji="0" lang="de-AT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AT" sz="1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variation</a:t>
            </a:r>
            <a:r>
              <a:rPr kumimoji="0" lang="de-AT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 CERES </a:t>
            </a:r>
            <a:r>
              <a:rPr kumimoji="0" lang="de-AT" sz="1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net</a:t>
            </a:r>
            <a:r>
              <a:rPr kumimoji="0" lang="de-AT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TOA </a:t>
            </a:r>
            <a:r>
              <a:rPr kumimoji="0" lang="de-AT" sz="1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flux</a:t>
            </a:r>
            <a:r>
              <a:rPr kumimoji="0" lang="de-AT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AT" sz="1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</a:t>
            </a:r>
            <a:r>
              <a:rPr kumimoji="0" lang="de-AT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AT" sz="1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ocean</a:t>
            </a:r>
            <a:r>
              <a:rPr kumimoji="0" lang="de-AT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AT" sz="1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heating</a:t>
            </a:r>
            <a:r>
              <a:rPr kumimoji="0" lang="de-AT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rate </a:t>
            </a:r>
            <a:r>
              <a:rPr kumimoji="0" lang="de-AT" sz="1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</a:t>
            </a:r>
            <a:r>
              <a:rPr lang="de-AT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0-700 m </a:t>
            </a:r>
            <a:r>
              <a:rPr lang="de-AT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AT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full-depth</a:t>
            </a:r>
            <a:r>
              <a:rPr lang="de-AT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de-AT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0-2000 m </a:t>
            </a:r>
            <a:r>
              <a:rPr lang="de-AT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AT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kumimoji="0" lang="de-AT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(a) ORAS5;  (b) ORAP6.1; (c) ORAP6-ctrl; (d) Argo; (</a:t>
            </a:r>
            <a:r>
              <a:rPr kumimoji="0" lang="de-AT" sz="1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</a:t>
            </a:r>
            <a:r>
              <a:rPr kumimoji="0" lang="de-AT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 </a:t>
            </a:r>
            <a:r>
              <a:rPr kumimoji="0" lang="de-AT" sz="1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Argo+SA</a:t>
            </a:r>
            <a:r>
              <a:rPr kumimoji="0" lang="de-AT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695870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DB282D4-1102-DA42-BA74-2716F76ABABD}"/>
              </a:ext>
            </a:extLst>
          </p:cNvPr>
          <p:cNvSpPr txBox="1"/>
          <p:nvPr/>
        </p:nvSpPr>
        <p:spPr>
          <a:xfrm>
            <a:off x="4618299" y="2963119"/>
            <a:ext cx="2210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Supplemental Figures</a:t>
            </a:r>
          </a:p>
        </p:txBody>
      </p:sp>
    </p:spTree>
    <p:extLst>
      <p:ext uri="{BB962C8B-B14F-4D97-AF65-F5344CB8AC3E}">
        <p14:creationId xmlns:p14="http://schemas.microsoft.com/office/powerpoint/2010/main" val="9997299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Lariss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100376</TotalTime>
  <Words>787</Words>
  <Application>Microsoft Macintosh PowerPoint</Application>
  <PresentationFormat>Widescreen</PresentationFormat>
  <Paragraphs>58</Paragraphs>
  <Slides>17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Arial</vt:lpstr>
      <vt:lpstr>Calibri</vt:lpstr>
      <vt:lpstr>Calibri Light</vt:lpstr>
      <vt:lpstr>Symbol</vt:lpstr>
      <vt:lpstr>Times New Roman</vt:lpstr>
      <vt:lpstr>Office Theme</vt:lpstr>
      <vt:lpstr>Larissa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Loeb, Norman G. (LARC-E302)</dc:creator>
  <cp:lastModifiedBy>Loeb, Norman G. (LARC-E302)</cp:lastModifiedBy>
  <cp:revision>147</cp:revision>
  <dcterms:created xsi:type="dcterms:W3CDTF">2021-06-07T18:49:09Z</dcterms:created>
  <dcterms:modified xsi:type="dcterms:W3CDTF">2022-04-12T15:00:21Z</dcterms:modified>
</cp:coreProperties>
</file>