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6" r:id="rId1"/>
  </p:sldMasterIdLst>
  <p:notesMasterIdLst>
    <p:notesMasterId r:id="rId26"/>
  </p:notesMasterIdLst>
  <p:sldIdLst>
    <p:sldId id="265" r:id="rId2"/>
    <p:sldId id="347" r:id="rId3"/>
    <p:sldId id="338" r:id="rId4"/>
    <p:sldId id="340" r:id="rId5"/>
    <p:sldId id="270" r:id="rId6"/>
    <p:sldId id="271" r:id="rId7"/>
    <p:sldId id="268" r:id="rId8"/>
    <p:sldId id="269" r:id="rId9"/>
    <p:sldId id="312" r:id="rId10"/>
    <p:sldId id="313" r:id="rId11"/>
    <p:sldId id="314" r:id="rId12"/>
    <p:sldId id="316" r:id="rId13"/>
    <p:sldId id="337" r:id="rId14"/>
    <p:sldId id="319" r:id="rId15"/>
    <p:sldId id="318" r:id="rId16"/>
    <p:sldId id="325" r:id="rId17"/>
    <p:sldId id="339" r:id="rId18"/>
    <p:sldId id="333" r:id="rId19"/>
    <p:sldId id="341" r:id="rId20"/>
    <p:sldId id="348" r:id="rId21"/>
    <p:sldId id="344" r:id="rId22"/>
    <p:sldId id="342" r:id="rId23"/>
    <p:sldId id="346" r:id="rId24"/>
    <p:sldId id="345" r:id="rId25"/>
  </p:sldIdLst>
  <p:sldSz cx="9144000" cy="6858000" type="screen4x3"/>
  <p:notesSz cx="7010400" cy="9296400"/>
  <p:defaultTex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yed O. Hasan" initials="SOH" lastIdx="0" clrIdx="0">
    <p:extLst>
      <p:ext uri="{19B8F6BF-5375-455C-9EA6-DF929625EA0E}">
        <p15:presenceInfo xmlns:p15="http://schemas.microsoft.com/office/powerpoint/2012/main" userId="S-1-5-21-849244205-1627188687-2990508370-5636" providerId="AD"/>
      </p:ext>
    </p:extLst>
  </p:cmAuthor>
  <p:cmAuthor id="2" name="Mantziaras, Dimitrios C. (GSFC-4280)" initials="MDC(4" lastIdx="3" clrIdx="1">
    <p:extLst>
      <p:ext uri="{19B8F6BF-5375-455C-9EA6-DF929625EA0E}">
        <p15:presenceInfo xmlns:p15="http://schemas.microsoft.com/office/powerpoint/2012/main" userId="S::dmantzia@ndc.nasa.gov::865c7a9a-15e1-461d-b097-71b90c1c08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20000"/>
    <a:srgbClr val="009900"/>
    <a:srgbClr val="FF8F43"/>
    <a:srgbClr val="000099"/>
    <a:srgbClr val="FF7B21"/>
    <a:srgbClr val="00E600"/>
    <a:srgbClr val="2970FF"/>
    <a:srgbClr val="00C800"/>
    <a:srgbClr val="5B9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12" autoAdjust="0"/>
    <p:restoredTop sz="94660"/>
  </p:normalViewPr>
  <p:slideViewPr>
    <p:cSldViewPr snapToGrid="0">
      <p:cViewPr varScale="1">
        <p:scale>
          <a:sx n="110" d="100"/>
          <a:sy n="110" d="100"/>
        </p:scale>
        <p:origin x="1446" y="10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esvro32-mofs-01\FOT\General\HIE\CM_Offline_Tools\HIE_Stats_Tool\ofl_ca_hie_stats_tool_OPS.xlsm"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'Yearly stats'!$A$22</c:f>
              <c:strCache>
                <c:ptCount val="1"/>
                <c:pt idx="0">
                  <c:v>AQUA</c:v>
                </c:pt>
              </c:strCache>
            </c:strRef>
          </c:tx>
          <c:spPr>
            <a:solidFill>
              <a:srgbClr val="5B92FF"/>
            </a:solidFill>
            <a:ln>
              <a:noFill/>
            </a:ln>
            <a:effectLst/>
          </c:spPr>
          <c:invertIfNegative val="0"/>
          <c:dLbls>
            <c:numFmt formatCode="#,##0" sourceLinked="0"/>
            <c:spPr>
              <a:noFill/>
              <a:ln w="9525">
                <a:noFill/>
              </a:ln>
              <a:effectLst/>
            </c:spPr>
            <c:txPr>
              <a:bodyPr rot="0" spcFirstLastPara="1" vertOverflow="ellipsis" vert="horz" wrap="square" lIns="38100" tIns="19050" rIns="38100" bIns="19050" anchor="ctr" anchorCtr="1">
                <a:spAutoFit/>
              </a:bodyPr>
              <a:lstStyle/>
              <a:p>
                <a:pPr>
                  <a:defRPr sz="1100" b="1" i="0" u="none" strike="noStrike" kern="1200" baseline="0">
                    <a:ln w="3175">
                      <a:noFill/>
                    </a:ln>
                    <a:solidFill>
                      <a:srgbClr val="2970FF"/>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('Yearly stats'!$B$21:$D$21,'Yearly stats'!$G$21:$H$21,'Yearly stats'!$J$21:$K$21)</c:f>
              <c:strCache>
                <c:ptCount val="7"/>
                <c:pt idx="0">
                  <c:v># of Events (x100)</c:v>
                </c:pt>
                <c:pt idx="1">
                  <c:v>#HIEs</c:v>
                </c:pt>
                <c:pt idx="2">
                  <c:v>Days of Planning</c:v>
                </c:pt>
                <c:pt idx="3">
                  <c:v>Ephems Screened (x10)</c:v>
                </c:pt>
                <c:pt idx="4">
                  <c:v>Maneuver Plans</c:v>
                </c:pt>
                <c:pt idx="5">
                  <c:v>Nominal Maneuvers Postponed</c:v>
                </c:pt>
                <c:pt idx="6">
                  <c:v># of RMMs</c:v>
                </c:pt>
              </c:strCache>
              <c:extLst/>
            </c:strRef>
          </c:cat>
          <c:val>
            <c:numRef>
              <c:f>('Yearly stats'!$B$22:$D$22,'Yearly stats'!$G$22:$H$22,'Yearly stats'!$J$22:$K$22)</c:f>
              <c:numCache>
                <c:formatCode>General</c:formatCode>
                <c:ptCount val="7"/>
                <c:pt idx="0">
                  <c:v>170.18</c:v>
                </c:pt>
                <c:pt idx="1">
                  <c:v>121</c:v>
                </c:pt>
                <c:pt idx="2">
                  <c:v>260</c:v>
                </c:pt>
                <c:pt idx="3">
                  <c:v>65.900000000000006</c:v>
                </c:pt>
                <c:pt idx="4">
                  <c:v>26</c:v>
                </c:pt>
                <c:pt idx="5">
                  <c:v>8</c:v>
                </c:pt>
                <c:pt idx="6">
                  <c:v>3</c:v>
                </c:pt>
              </c:numCache>
              <c:extLst/>
            </c:numRef>
          </c:val>
          <c:extLst>
            <c:ext xmlns:c16="http://schemas.microsoft.com/office/drawing/2014/chart" uri="{C3380CC4-5D6E-409C-BE32-E72D297353CC}">
              <c16:uniqueId val="{00000000-5610-44DB-AA55-B1F65BF2E0C6}"/>
            </c:ext>
          </c:extLst>
        </c:ser>
        <c:ser>
          <c:idx val="1"/>
          <c:order val="1"/>
          <c:tx>
            <c:strRef>
              <c:f>'Yearly stats'!$A$23</c:f>
              <c:strCache>
                <c:ptCount val="1"/>
                <c:pt idx="0">
                  <c:v>AURA</c:v>
                </c:pt>
              </c:strCache>
            </c:strRef>
          </c:tx>
          <c:spPr>
            <a:solidFill>
              <a:srgbClr val="FF8F4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FF7B2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('Yearly stats'!$B$21:$D$21,'Yearly stats'!$G$21:$H$21,'Yearly stats'!$J$21:$K$21)</c:f>
              <c:strCache>
                <c:ptCount val="7"/>
                <c:pt idx="0">
                  <c:v># of Events (x100)</c:v>
                </c:pt>
                <c:pt idx="1">
                  <c:v>#HIEs</c:v>
                </c:pt>
                <c:pt idx="2">
                  <c:v>Days of Planning</c:v>
                </c:pt>
                <c:pt idx="3">
                  <c:v>Ephems Screened (x10)</c:v>
                </c:pt>
                <c:pt idx="4">
                  <c:v>Maneuver Plans</c:v>
                </c:pt>
                <c:pt idx="5">
                  <c:v>Nominal Maneuvers Postponed</c:v>
                </c:pt>
                <c:pt idx="6">
                  <c:v># of RMMs</c:v>
                </c:pt>
              </c:strCache>
              <c:extLst/>
            </c:strRef>
          </c:cat>
          <c:val>
            <c:numRef>
              <c:f>('Yearly stats'!$B$23:$D$23,'Yearly stats'!$G$23:$H$23,'Yearly stats'!$J$23:$K$23)</c:f>
              <c:numCache>
                <c:formatCode>General</c:formatCode>
                <c:ptCount val="7"/>
                <c:pt idx="0">
                  <c:v>174.16</c:v>
                </c:pt>
                <c:pt idx="1">
                  <c:v>107</c:v>
                </c:pt>
                <c:pt idx="2">
                  <c:v>255</c:v>
                </c:pt>
                <c:pt idx="3">
                  <c:v>54</c:v>
                </c:pt>
                <c:pt idx="4">
                  <c:v>36</c:v>
                </c:pt>
                <c:pt idx="5">
                  <c:v>3</c:v>
                </c:pt>
                <c:pt idx="6">
                  <c:v>11</c:v>
                </c:pt>
              </c:numCache>
              <c:extLst/>
            </c:numRef>
          </c:val>
          <c:extLst>
            <c:ext xmlns:c16="http://schemas.microsoft.com/office/drawing/2014/chart" uri="{C3380CC4-5D6E-409C-BE32-E72D297353CC}">
              <c16:uniqueId val="{00000001-5610-44DB-AA55-B1F65BF2E0C6}"/>
            </c:ext>
          </c:extLst>
        </c:ser>
        <c:ser>
          <c:idx val="2"/>
          <c:order val="2"/>
          <c:tx>
            <c:strRef>
              <c:f>'Yearly stats'!$A$24</c:f>
              <c:strCache>
                <c:ptCount val="1"/>
                <c:pt idx="0">
                  <c:v>TERRA</c:v>
                </c:pt>
              </c:strCache>
            </c:strRef>
          </c:tx>
          <c:spPr>
            <a:solidFill>
              <a:srgbClr val="00E6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C8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('Yearly stats'!$B$21:$D$21,'Yearly stats'!$G$21:$H$21,'Yearly stats'!$J$21:$K$21)</c:f>
              <c:strCache>
                <c:ptCount val="7"/>
                <c:pt idx="0">
                  <c:v># of Events (x100)</c:v>
                </c:pt>
                <c:pt idx="1">
                  <c:v>#HIEs</c:v>
                </c:pt>
                <c:pt idx="2">
                  <c:v>Days of Planning</c:v>
                </c:pt>
                <c:pt idx="3">
                  <c:v>Ephems Screened (x10)</c:v>
                </c:pt>
                <c:pt idx="4">
                  <c:v>Maneuver Plans</c:v>
                </c:pt>
                <c:pt idx="5">
                  <c:v>Nominal Maneuvers Postponed</c:v>
                </c:pt>
                <c:pt idx="6">
                  <c:v># of RMMs</c:v>
                </c:pt>
              </c:strCache>
              <c:extLst/>
            </c:strRef>
          </c:cat>
          <c:val>
            <c:numRef>
              <c:f>('Yearly stats'!$B$24:$D$24,'Yearly stats'!$G$24:$H$24,'Yearly stats'!$J$24:$K$24)</c:f>
              <c:numCache>
                <c:formatCode>General</c:formatCode>
                <c:ptCount val="7"/>
                <c:pt idx="0">
                  <c:v>155.46</c:v>
                </c:pt>
                <c:pt idx="1">
                  <c:v>82</c:v>
                </c:pt>
                <c:pt idx="2">
                  <c:v>199</c:v>
                </c:pt>
                <c:pt idx="3">
                  <c:v>62.5</c:v>
                </c:pt>
                <c:pt idx="4">
                  <c:v>23</c:v>
                </c:pt>
                <c:pt idx="5">
                  <c:v>0</c:v>
                </c:pt>
                <c:pt idx="6">
                  <c:v>13</c:v>
                </c:pt>
              </c:numCache>
              <c:extLst/>
            </c:numRef>
          </c:val>
          <c:extLst>
            <c:ext xmlns:c16="http://schemas.microsoft.com/office/drawing/2014/chart" uri="{C3380CC4-5D6E-409C-BE32-E72D297353CC}">
              <c16:uniqueId val="{00000002-5610-44DB-AA55-B1F65BF2E0C6}"/>
            </c:ext>
          </c:extLst>
        </c:ser>
        <c:dLbls>
          <c:dLblPos val="outEnd"/>
          <c:showLegendKey val="0"/>
          <c:showVal val="1"/>
          <c:showCatName val="0"/>
          <c:showSerName val="0"/>
          <c:showPercent val="0"/>
          <c:showBubbleSize val="0"/>
        </c:dLbls>
        <c:gapWidth val="219"/>
        <c:overlap val="-27"/>
        <c:axId val="896598319"/>
        <c:axId val="896593327"/>
      </c:barChart>
      <c:catAx>
        <c:axId val="8965983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ln w="0">
                  <a:noFill/>
                </a:ln>
                <a:solidFill>
                  <a:schemeClr val="tx1"/>
                </a:solidFill>
                <a:latin typeface="+mn-lt"/>
                <a:ea typeface="+mn-ea"/>
                <a:cs typeface="+mn-cs"/>
              </a:defRPr>
            </a:pPr>
            <a:endParaRPr lang="en-US"/>
          </a:p>
        </c:txPr>
        <c:crossAx val="896593327"/>
        <c:crosses val="autoZero"/>
        <c:auto val="1"/>
        <c:lblAlgn val="ctr"/>
        <c:lblOffset val="100"/>
        <c:noMultiLvlLbl val="0"/>
      </c:catAx>
      <c:valAx>
        <c:axId val="8965933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65983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9F1DF69-63BB-4A8C-9F07-AA24096E52B5}" type="datetimeFigureOut">
              <a:rPr lang="en-US" smtClean="0"/>
              <a:t>5/23/2022</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4CE3E47-F471-49A9-AF3F-A0F32CBC992B}" type="slidenum">
              <a:rPr lang="en-US" smtClean="0"/>
              <a:t>‹#›</a:t>
            </a:fld>
            <a:endParaRPr lang="en-US"/>
          </a:p>
        </p:txBody>
      </p:sp>
    </p:spTree>
    <p:extLst>
      <p:ext uri="{BB962C8B-B14F-4D97-AF65-F5344CB8AC3E}">
        <p14:creationId xmlns:p14="http://schemas.microsoft.com/office/powerpoint/2010/main" val="347681642"/>
      </p:ext>
    </p:extLst>
  </p:cSld>
  <p:clrMap bg1="lt1" tx1="dk1" bg2="lt2" tx2="dk2" accent1="accent1" accent2="accent2" accent3="accent3" accent4="accent4" accent5="accent5" accent6="accent6" hlink="hlink" folHlink="folHlink"/>
  <p:notesStyle>
    <a:lvl1pPr marL="0" algn="l" defTabSz="820583" rtl="0" eaLnBrk="1" latinLnBrk="0" hangingPunct="1">
      <a:defRPr sz="1077" kern="1200">
        <a:solidFill>
          <a:schemeClr val="tx1"/>
        </a:solidFill>
        <a:latin typeface="+mn-lt"/>
        <a:ea typeface="+mn-ea"/>
        <a:cs typeface="+mn-cs"/>
      </a:defRPr>
    </a:lvl1pPr>
    <a:lvl2pPr marL="410291" algn="l" defTabSz="820583" rtl="0" eaLnBrk="1" latinLnBrk="0" hangingPunct="1">
      <a:defRPr sz="1077" kern="1200">
        <a:solidFill>
          <a:schemeClr val="tx1"/>
        </a:solidFill>
        <a:latin typeface="+mn-lt"/>
        <a:ea typeface="+mn-ea"/>
        <a:cs typeface="+mn-cs"/>
      </a:defRPr>
    </a:lvl2pPr>
    <a:lvl3pPr marL="820583" algn="l" defTabSz="820583" rtl="0" eaLnBrk="1" latinLnBrk="0" hangingPunct="1">
      <a:defRPr sz="1077" kern="1200">
        <a:solidFill>
          <a:schemeClr val="tx1"/>
        </a:solidFill>
        <a:latin typeface="+mn-lt"/>
        <a:ea typeface="+mn-ea"/>
        <a:cs typeface="+mn-cs"/>
      </a:defRPr>
    </a:lvl3pPr>
    <a:lvl4pPr marL="1230874" algn="l" defTabSz="820583" rtl="0" eaLnBrk="1" latinLnBrk="0" hangingPunct="1">
      <a:defRPr sz="1077" kern="1200">
        <a:solidFill>
          <a:schemeClr val="tx1"/>
        </a:solidFill>
        <a:latin typeface="+mn-lt"/>
        <a:ea typeface="+mn-ea"/>
        <a:cs typeface="+mn-cs"/>
      </a:defRPr>
    </a:lvl4pPr>
    <a:lvl5pPr marL="1641165" algn="l" defTabSz="820583" rtl="0" eaLnBrk="1" latinLnBrk="0" hangingPunct="1">
      <a:defRPr sz="1077" kern="1200">
        <a:solidFill>
          <a:schemeClr val="tx1"/>
        </a:solidFill>
        <a:latin typeface="+mn-lt"/>
        <a:ea typeface="+mn-ea"/>
        <a:cs typeface="+mn-cs"/>
      </a:defRPr>
    </a:lvl5pPr>
    <a:lvl6pPr marL="2051456" algn="l" defTabSz="820583" rtl="0" eaLnBrk="1" latinLnBrk="0" hangingPunct="1">
      <a:defRPr sz="1077" kern="1200">
        <a:solidFill>
          <a:schemeClr val="tx1"/>
        </a:solidFill>
        <a:latin typeface="+mn-lt"/>
        <a:ea typeface="+mn-ea"/>
        <a:cs typeface="+mn-cs"/>
      </a:defRPr>
    </a:lvl6pPr>
    <a:lvl7pPr marL="2461748" algn="l" defTabSz="820583" rtl="0" eaLnBrk="1" latinLnBrk="0" hangingPunct="1">
      <a:defRPr sz="1077" kern="1200">
        <a:solidFill>
          <a:schemeClr val="tx1"/>
        </a:solidFill>
        <a:latin typeface="+mn-lt"/>
        <a:ea typeface="+mn-ea"/>
        <a:cs typeface="+mn-cs"/>
      </a:defRPr>
    </a:lvl7pPr>
    <a:lvl8pPr marL="2872039" algn="l" defTabSz="820583" rtl="0" eaLnBrk="1" latinLnBrk="0" hangingPunct="1">
      <a:defRPr sz="1077" kern="1200">
        <a:solidFill>
          <a:schemeClr val="tx1"/>
        </a:solidFill>
        <a:latin typeface="+mn-lt"/>
        <a:ea typeface="+mn-ea"/>
        <a:cs typeface="+mn-cs"/>
      </a:defRPr>
    </a:lvl8pPr>
    <a:lvl9pPr marL="3282330" algn="l" defTabSz="820583" rtl="0" eaLnBrk="1" latinLnBrk="0" hangingPunct="1">
      <a:defRPr sz="107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2</a:t>
            </a:fld>
            <a:endParaRPr lang="en-US" dirty="0"/>
          </a:p>
        </p:txBody>
      </p:sp>
    </p:spTree>
    <p:extLst>
      <p:ext uri="{BB962C8B-B14F-4D97-AF65-F5344CB8AC3E}">
        <p14:creationId xmlns:p14="http://schemas.microsoft.com/office/powerpoint/2010/main" val="1751955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3</a:t>
            </a:fld>
            <a:endParaRPr lang="en-US" dirty="0"/>
          </a:p>
        </p:txBody>
      </p:sp>
    </p:spTree>
    <p:extLst>
      <p:ext uri="{BB962C8B-B14F-4D97-AF65-F5344CB8AC3E}">
        <p14:creationId xmlns:p14="http://schemas.microsoft.com/office/powerpoint/2010/main" val="2721116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4</a:t>
            </a:fld>
            <a:endParaRPr lang="en-US" dirty="0"/>
          </a:p>
        </p:txBody>
      </p:sp>
    </p:spTree>
    <p:extLst>
      <p:ext uri="{BB962C8B-B14F-4D97-AF65-F5344CB8AC3E}">
        <p14:creationId xmlns:p14="http://schemas.microsoft.com/office/powerpoint/2010/main" val="105126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9</a:t>
            </a:fld>
            <a:endParaRPr lang="en-US" dirty="0"/>
          </a:p>
        </p:txBody>
      </p:sp>
    </p:spTree>
    <p:extLst>
      <p:ext uri="{BB962C8B-B14F-4D97-AF65-F5344CB8AC3E}">
        <p14:creationId xmlns:p14="http://schemas.microsoft.com/office/powerpoint/2010/main" val="101682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10</a:t>
            </a:fld>
            <a:endParaRPr lang="en-US" dirty="0"/>
          </a:p>
        </p:txBody>
      </p:sp>
    </p:spTree>
    <p:extLst>
      <p:ext uri="{BB962C8B-B14F-4D97-AF65-F5344CB8AC3E}">
        <p14:creationId xmlns:p14="http://schemas.microsoft.com/office/powerpoint/2010/main" val="247108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11</a:t>
            </a:fld>
            <a:endParaRPr lang="en-US" dirty="0"/>
          </a:p>
        </p:txBody>
      </p:sp>
    </p:spTree>
    <p:extLst>
      <p:ext uri="{BB962C8B-B14F-4D97-AF65-F5344CB8AC3E}">
        <p14:creationId xmlns:p14="http://schemas.microsoft.com/office/powerpoint/2010/main" val="3767386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12</a:t>
            </a:fld>
            <a:endParaRPr lang="en-US" dirty="0"/>
          </a:p>
        </p:txBody>
      </p:sp>
    </p:spTree>
    <p:extLst>
      <p:ext uri="{BB962C8B-B14F-4D97-AF65-F5344CB8AC3E}">
        <p14:creationId xmlns:p14="http://schemas.microsoft.com/office/powerpoint/2010/main" val="3189316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13</a:t>
            </a:fld>
            <a:endParaRPr lang="en-US" dirty="0"/>
          </a:p>
        </p:txBody>
      </p:sp>
    </p:spTree>
    <p:extLst>
      <p:ext uri="{BB962C8B-B14F-4D97-AF65-F5344CB8AC3E}">
        <p14:creationId xmlns:p14="http://schemas.microsoft.com/office/powerpoint/2010/main" val="888655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14</a:t>
            </a:fld>
            <a:endParaRPr lang="en-US" dirty="0"/>
          </a:p>
        </p:txBody>
      </p:sp>
    </p:spTree>
    <p:extLst>
      <p:ext uri="{BB962C8B-B14F-4D97-AF65-F5344CB8AC3E}">
        <p14:creationId xmlns:p14="http://schemas.microsoft.com/office/powerpoint/2010/main" val="2147649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15</a:t>
            </a:fld>
            <a:endParaRPr lang="en-US" dirty="0"/>
          </a:p>
        </p:txBody>
      </p:sp>
    </p:spTree>
    <p:extLst>
      <p:ext uri="{BB962C8B-B14F-4D97-AF65-F5344CB8AC3E}">
        <p14:creationId xmlns:p14="http://schemas.microsoft.com/office/powerpoint/2010/main" val="2349713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16</a:t>
            </a:fld>
            <a:endParaRPr lang="en-US" dirty="0"/>
          </a:p>
        </p:txBody>
      </p:sp>
    </p:spTree>
    <p:extLst>
      <p:ext uri="{BB962C8B-B14F-4D97-AF65-F5344CB8AC3E}">
        <p14:creationId xmlns:p14="http://schemas.microsoft.com/office/powerpoint/2010/main" val="1008906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17</a:t>
            </a:fld>
            <a:endParaRPr lang="en-US" dirty="0"/>
          </a:p>
        </p:txBody>
      </p:sp>
    </p:spTree>
    <p:extLst>
      <p:ext uri="{BB962C8B-B14F-4D97-AF65-F5344CB8AC3E}">
        <p14:creationId xmlns:p14="http://schemas.microsoft.com/office/powerpoint/2010/main" val="3139947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18</a:t>
            </a:fld>
            <a:endParaRPr lang="en-US" dirty="0"/>
          </a:p>
        </p:txBody>
      </p:sp>
    </p:spTree>
    <p:extLst>
      <p:ext uri="{BB962C8B-B14F-4D97-AF65-F5344CB8AC3E}">
        <p14:creationId xmlns:p14="http://schemas.microsoft.com/office/powerpoint/2010/main" val="2167690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19</a:t>
            </a:fld>
            <a:endParaRPr lang="en-US" dirty="0"/>
          </a:p>
        </p:txBody>
      </p:sp>
    </p:spTree>
    <p:extLst>
      <p:ext uri="{BB962C8B-B14F-4D97-AF65-F5344CB8AC3E}">
        <p14:creationId xmlns:p14="http://schemas.microsoft.com/office/powerpoint/2010/main" val="2409769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CE3E47-F471-49A9-AF3F-A0F32CBC992B}" type="slidenum">
              <a:rPr lang="en-US" smtClean="0"/>
              <a:t>23</a:t>
            </a:fld>
            <a:endParaRPr lang="en-US" dirty="0"/>
          </a:p>
        </p:txBody>
      </p:sp>
    </p:spTree>
    <p:extLst>
      <p:ext uri="{BB962C8B-B14F-4D97-AF65-F5344CB8AC3E}">
        <p14:creationId xmlns:p14="http://schemas.microsoft.com/office/powerpoint/2010/main" val="2021560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5552816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6930244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5/23/2022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6486187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5/23/2022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3877595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5/23/2022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7772922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5/23/2022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1590031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13613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5/23/2022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2209166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5/23/2022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7228499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0473072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1622838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8479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5/23/2022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
        <p:nvSpPr>
          <p:cNvPr id="7" name="Rectangle 7">
            <a:extLst>
              <a:ext uri="{FF2B5EF4-FFF2-40B4-BE49-F238E27FC236}">
                <a16:creationId xmlns:a16="http://schemas.microsoft.com/office/drawing/2014/main" id="{5A7E261E-5269-54BF-6438-4BBFE33A5441}"/>
              </a:ext>
            </a:extLst>
          </p:cNvPr>
          <p:cNvSpPr>
            <a:spLocks noChangeArrowheads="1"/>
          </p:cNvSpPr>
          <p:nvPr userDrawn="1"/>
        </p:nvSpPr>
        <p:spPr bwMode="auto">
          <a:xfrm>
            <a:off x="7873509" y="6447435"/>
            <a:ext cx="1157432" cy="242201"/>
          </a:xfrm>
          <a:prstGeom prst="rect">
            <a:avLst/>
          </a:prstGeom>
          <a:noFill/>
          <a:ln w="12700">
            <a:noFill/>
            <a:miter lim="800000"/>
            <a:headEnd/>
            <a:tailEnd/>
          </a:ln>
          <a:effectLst/>
        </p:spPr>
        <p:txBody>
          <a:bodyPr lIns="79841" tIns="39221" rIns="79841" bIns="39221">
            <a:spAutoFit/>
          </a:bodyPr>
          <a:lstStyle/>
          <a:p>
            <a:pPr>
              <a:defRPr/>
            </a:pPr>
            <a:r>
              <a:rPr lang="en-US" sz="1059" dirty="0">
                <a:latin typeface="Times" pitchFamily="18" charset="0"/>
              </a:rPr>
              <a:t>                     </a:t>
            </a:r>
            <a:fld id="{2E158FB7-A64D-4DD8-85FE-2F488377349C}" type="slidenum">
              <a:rPr lang="en-US" sz="1059" b="1" i="0" baseline="0">
                <a:solidFill>
                  <a:schemeClr val="tx1"/>
                </a:solidFill>
                <a:latin typeface="Arial Black" panose="020B0A04020102020204" pitchFamily="34" charset="0"/>
              </a:rPr>
              <a:pPr>
                <a:defRPr/>
              </a:pPr>
              <a:t>‹#›</a:t>
            </a:fld>
            <a:endParaRPr lang="en-US" sz="1059" b="1" i="0" baseline="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1971123406"/>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4582" y="567888"/>
            <a:ext cx="7717754" cy="2699713"/>
          </a:xfrm>
          <a:prstGeom prst="rect">
            <a:avLst/>
          </a:prstGeom>
          <a:noFill/>
          <a:effectLst>
            <a:glow rad="101600">
              <a:schemeClr val="accent1">
                <a:satMod val="175000"/>
                <a:alpha val="40000"/>
              </a:schemeClr>
            </a:glow>
          </a:effectLst>
        </p:spPr>
        <p:txBody>
          <a:bodyPr wrap="square" rtlCol="0">
            <a:spAutoFit/>
          </a:bodyPr>
          <a:lstStyle/>
          <a:p>
            <a:pPr algn="ctr"/>
            <a:r>
              <a:rPr lang="en-US" sz="4236" b="1" dirty="0">
                <a:latin typeface="Georgia" panose="02040502050405020303" pitchFamily="18" charset="0"/>
                <a:ea typeface="Calibri" panose="020F0502020204030204" pitchFamily="34" charset="0"/>
              </a:rPr>
              <a:t>The 7 Year Evolution of EOS CA Support for Planning &amp; Executing Risk Mitigation Maneuvers</a:t>
            </a:r>
            <a:endParaRPr lang="en-US" sz="4236" dirty="0">
              <a:latin typeface="Georgia" panose="02040502050405020303" pitchFamily="18" charset="0"/>
              <a:ea typeface="Calibri" panose="020F0502020204030204" pitchFamily="34" charset="0"/>
            </a:endParaRPr>
          </a:p>
        </p:txBody>
      </p:sp>
      <p:sp>
        <p:nvSpPr>
          <p:cNvPr id="3" name="TextBox 2"/>
          <p:cNvSpPr txBox="1"/>
          <p:nvPr/>
        </p:nvSpPr>
        <p:spPr>
          <a:xfrm>
            <a:off x="1776823" y="4517070"/>
            <a:ext cx="5633273" cy="1110753"/>
          </a:xfrm>
          <a:prstGeom prst="rect">
            <a:avLst/>
          </a:prstGeom>
          <a:noFill/>
        </p:spPr>
        <p:txBody>
          <a:bodyPr wrap="none" rtlCol="0">
            <a:spAutoFit/>
          </a:bodyPr>
          <a:lstStyle/>
          <a:p>
            <a:pPr algn="ctr"/>
            <a:r>
              <a:rPr lang="en-US" sz="4236" b="1" dirty="0">
                <a:solidFill>
                  <a:srgbClr val="C00000"/>
                </a:solidFill>
                <a:latin typeface="Georgia" panose="02040502050405020303" pitchFamily="18" charset="0"/>
              </a:rPr>
              <a:t>Syed Hasan</a:t>
            </a:r>
          </a:p>
          <a:p>
            <a:pPr algn="ctr"/>
            <a:r>
              <a:rPr lang="en-US" sz="2382" i="1" dirty="0">
                <a:solidFill>
                  <a:srgbClr val="000099"/>
                </a:solidFill>
                <a:latin typeface="Georgia" panose="02040502050405020303" pitchFamily="18" charset="0"/>
              </a:rPr>
              <a:t>EOS Lead Collision Avoidance Engineer</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2076" y="5872896"/>
            <a:ext cx="1001591" cy="832573"/>
          </a:xfrm>
          <a:prstGeom prst="rect">
            <a:avLst/>
          </a:prstGeom>
        </p:spPr>
      </p:pic>
      <p:pic>
        <p:nvPicPr>
          <p:cNvPr id="6" name="Picture 5"/>
          <p:cNvPicPr>
            <a:picLocks noChangeAspect="1"/>
          </p:cNvPicPr>
          <p:nvPr/>
        </p:nvPicPr>
        <p:blipFill>
          <a:blip r:embed="rId3"/>
          <a:stretch>
            <a:fillRect/>
          </a:stretch>
        </p:blipFill>
        <p:spPr>
          <a:xfrm>
            <a:off x="295273" y="5872895"/>
            <a:ext cx="812079" cy="820906"/>
          </a:xfrm>
          <a:prstGeom prst="rect">
            <a:avLst/>
          </a:prstGeom>
        </p:spPr>
      </p:pic>
    </p:spTree>
    <p:extLst>
      <p:ext uri="{BB962C8B-B14F-4D97-AF65-F5344CB8AC3E}">
        <p14:creationId xmlns:p14="http://schemas.microsoft.com/office/powerpoint/2010/main" val="696283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592" y="257497"/>
            <a:ext cx="8076818" cy="689869"/>
          </a:xfrm>
          <a:prstGeom prst="rect">
            <a:avLst/>
          </a:prstGeom>
          <a:noFill/>
        </p:spPr>
        <p:txBody>
          <a:bodyPr wrap="square" rtlCol="0">
            <a:spAutoFit/>
          </a:bodyPr>
          <a:lstStyle/>
          <a:p>
            <a:pPr algn="ctr"/>
            <a:r>
              <a:rPr lang="en-US" sz="3883" b="1" dirty="0">
                <a:solidFill>
                  <a:srgbClr val="000099"/>
                </a:solidFill>
                <a:latin typeface="Georgia" panose="02040502050405020303" pitchFamily="18" charset="0"/>
                <a:cs typeface="Arial" panose="020B0604020202020204" pitchFamily="34" charset="0"/>
              </a:rPr>
              <a:t>Agenda</a:t>
            </a:r>
          </a:p>
        </p:txBody>
      </p:sp>
      <p:cxnSp>
        <p:nvCxnSpPr>
          <p:cNvPr id="4" name="Straight Connector 3">
            <a:extLst>
              <a:ext uri="{FF2B5EF4-FFF2-40B4-BE49-F238E27FC236}">
                <a16:creationId xmlns:a16="http://schemas.microsoft.com/office/drawing/2014/main" id="{56196475-1378-4BE6-49A5-9C93E0CA3347}"/>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8B6A114-5A69-D47D-2185-1022BAEFC744}"/>
              </a:ext>
            </a:extLst>
          </p:cNvPr>
          <p:cNvSpPr txBox="1"/>
          <p:nvPr/>
        </p:nvSpPr>
        <p:spPr>
          <a:xfrm>
            <a:off x="919543" y="1292405"/>
            <a:ext cx="7287758" cy="5016758"/>
          </a:xfrm>
          <a:prstGeom prst="rect">
            <a:avLst/>
          </a:prstGeom>
          <a:noFill/>
        </p:spPr>
        <p:txBody>
          <a:bodyPr wrap="square" rtlCol="0">
            <a:spAutoFit/>
          </a:bodyPr>
          <a:lstStyle/>
          <a:p>
            <a:pPr marL="457200" indent="-457200">
              <a:buFont typeface="Arial" panose="020B0604020202020204" pitchFamily="34" charset="0"/>
              <a:buChar char="•"/>
            </a:pPr>
            <a:r>
              <a:rPr lang="en-US" sz="3200" b="1" dirty="0">
                <a:latin typeface="Georgia" panose="02040502050405020303" pitchFamily="18" charset="0"/>
              </a:rPr>
              <a:t>EOS CA Process</a:t>
            </a:r>
          </a:p>
          <a:p>
            <a:pPr marL="457200" indent="-457200">
              <a:buFont typeface="Arial" panose="020B0604020202020204" pitchFamily="34" charset="0"/>
              <a:buChar char="•"/>
            </a:pPr>
            <a:r>
              <a:rPr lang="en-US" sz="3200" b="1" dirty="0">
                <a:latin typeface="Georgia" panose="02040502050405020303" pitchFamily="18" charset="0"/>
              </a:rPr>
              <a:t>RMM Planning Time Changes</a:t>
            </a:r>
          </a:p>
          <a:p>
            <a:pPr marL="457200" indent="-457200">
              <a:buFont typeface="Arial" panose="020B0604020202020204" pitchFamily="34" charset="0"/>
              <a:buChar char="•"/>
            </a:pPr>
            <a:r>
              <a:rPr lang="en-US" sz="3200" b="1" dirty="0">
                <a:latin typeface="Georgia" panose="02040502050405020303" pitchFamily="18" charset="0"/>
              </a:rPr>
              <a:t>CRMS Overview</a:t>
            </a:r>
          </a:p>
          <a:p>
            <a:pPr marL="457200" indent="-457200">
              <a:buFont typeface="Arial" panose="020B0604020202020204" pitchFamily="34" charset="0"/>
              <a:buChar char="•"/>
            </a:pPr>
            <a:r>
              <a:rPr lang="en-US" sz="3200" b="1" dirty="0">
                <a:latin typeface="Georgia" panose="02040502050405020303" pitchFamily="18" charset="0"/>
              </a:rPr>
              <a:t>CRMS Release Updates</a:t>
            </a:r>
          </a:p>
          <a:p>
            <a:pPr marL="457200" indent="-457200">
              <a:buFont typeface="Arial" panose="020B0604020202020204" pitchFamily="34" charset="0"/>
              <a:buChar char="•"/>
            </a:pPr>
            <a:r>
              <a:rPr lang="en-US" sz="3200" b="1" dirty="0">
                <a:latin typeface="Georgia" panose="02040502050405020303" pitchFamily="18" charset="0"/>
              </a:rPr>
              <a:t>CARA Devolution</a:t>
            </a:r>
          </a:p>
          <a:p>
            <a:pPr marL="457200" indent="-457200">
              <a:buFont typeface="Arial" panose="020B0604020202020204" pitchFamily="34" charset="0"/>
              <a:buChar char="•"/>
            </a:pPr>
            <a:r>
              <a:rPr lang="en-US" sz="3200" b="1" dirty="0">
                <a:latin typeface="Georgia" panose="02040502050405020303" pitchFamily="18" charset="0"/>
              </a:rPr>
              <a:t>CA Process Enhancement</a:t>
            </a:r>
          </a:p>
          <a:p>
            <a:pPr marL="457200" indent="-457200">
              <a:buFont typeface="Arial" panose="020B0604020202020204" pitchFamily="34" charset="0"/>
              <a:buChar char="•"/>
            </a:pPr>
            <a:r>
              <a:rPr lang="en-US" sz="3200" b="1" dirty="0">
                <a:latin typeface="Georgia" panose="02040502050405020303" pitchFamily="18" charset="0"/>
              </a:rPr>
              <a:t>CA Support Process Flow</a:t>
            </a:r>
          </a:p>
          <a:p>
            <a:pPr marL="457200" indent="-457200">
              <a:buFont typeface="Arial" panose="020B0604020202020204" pitchFamily="34" charset="0"/>
              <a:buChar char="•"/>
            </a:pPr>
            <a:r>
              <a:rPr lang="en-US" sz="3200" b="1" dirty="0">
                <a:latin typeface="Georgia" panose="02040502050405020303" pitchFamily="18" charset="0"/>
              </a:rPr>
              <a:t>Pc Thresholds</a:t>
            </a:r>
          </a:p>
          <a:p>
            <a:pPr marL="457200" indent="-457200">
              <a:buFont typeface="Arial" panose="020B0604020202020204" pitchFamily="34" charset="0"/>
              <a:buChar char="•"/>
            </a:pPr>
            <a:r>
              <a:rPr lang="en-US" sz="3200" b="1" dirty="0">
                <a:latin typeface="Georgia" panose="02040502050405020303" pitchFamily="18" charset="0"/>
              </a:rPr>
              <a:t>7-Year Statistics</a:t>
            </a:r>
          </a:p>
          <a:p>
            <a:pPr marL="457200" indent="-457200">
              <a:buFont typeface="Arial" panose="020B0604020202020204" pitchFamily="34" charset="0"/>
              <a:buChar char="•"/>
            </a:pPr>
            <a:r>
              <a:rPr lang="en-US" sz="3200" b="1" dirty="0">
                <a:latin typeface="Georgia" panose="02040502050405020303" pitchFamily="18" charset="0"/>
              </a:rPr>
              <a:t>RMM Planning Examples</a:t>
            </a:r>
          </a:p>
        </p:txBody>
      </p:sp>
    </p:spTree>
    <p:extLst>
      <p:ext uri="{BB962C8B-B14F-4D97-AF65-F5344CB8AC3E}">
        <p14:creationId xmlns:p14="http://schemas.microsoft.com/office/powerpoint/2010/main" val="1167315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592" y="257497"/>
            <a:ext cx="8076818" cy="689869"/>
          </a:xfrm>
          <a:prstGeom prst="rect">
            <a:avLst/>
          </a:prstGeom>
          <a:noFill/>
        </p:spPr>
        <p:txBody>
          <a:bodyPr wrap="square" rtlCol="0">
            <a:spAutoFit/>
          </a:bodyPr>
          <a:lstStyle/>
          <a:p>
            <a:pPr algn="ctr"/>
            <a:r>
              <a:rPr lang="en-US" sz="3883" b="1" dirty="0">
                <a:solidFill>
                  <a:srgbClr val="000099"/>
                </a:solidFill>
                <a:latin typeface="Georgia" panose="02040502050405020303" pitchFamily="18" charset="0"/>
                <a:cs typeface="Arial" panose="020B0604020202020204" pitchFamily="34" charset="0"/>
              </a:rPr>
              <a:t>EOS CA Process </a:t>
            </a:r>
          </a:p>
        </p:txBody>
      </p:sp>
      <p:sp>
        <p:nvSpPr>
          <p:cNvPr id="6" name="Content Placeholder 2"/>
          <p:cNvSpPr txBox="1">
            <a:spLocks/>
          </p:cNvSpPr>
          <p:nvPr/>
        </p:nvSpPr>
        <p:spPr>
          <a:xfrm>
            <a:off x="320660" y="1071096"/>
            <a:ext cx="8502679" cy="5645721"/>
          </a:xfrm>
          <a:prstGeom prst="rect">
            <a:avLst/>
          </a:prstGeom>
        </p:spPr>
        <p:txBody>
          <a:bodyPr>
            <a:no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lnSpc>
                <a:spcPct val="100000"/>
              </a:lnSpc>
            </a:pPr>
            <a:r>
              <a:rPr lang="en-US" sz="1853" dirty="0">
                <a:latin typeface="Georgia" panose="02040502050405020303" pitchFamily="18" charset="0"/>
              </a:rPr>
              <a:t>The Combined Space Operations Center (CSpOC), located at Vandenberg Air Force Base (VAFB) in California provides Space Situational Awareness (SSA) data for the Earth Observing System (EOS) satellites </a:t>
            </a:r>
          </a:p>
          <a:p>
            <a:pPr>
              <a:lnSpc>
                <a:spcPct val="100000"/>
              </a:lnSpc>
            </a:pPr>
            <a:r>
              <a:rPr lang="en-US" sz="1853" dirty="0">
                <a:latin typeface="Georgia" panose="02040502050405020303" pitchFamily="18" charset="0"/>
              </a:rPr>
              <a:t>This data is posted multiple times a day to </a:t>
            </a:r>
            <a:r>
              <a:rPr lang="en-US" sz="1853" dirty="0">
                <a:solidFill>
                  <a:srgbClr val="000099"/>
                </a:solidFill>
                <a:latin typeface="Georgia" panose="02040502050405020303" pitchFamily="18" charset="0"/>
              </a:rPr>
              <a:t>space-track.org</a:t>
            </a:r>
            <a:r>
              <a:rPr lang="en-US" sz="1853" dirty="0">
                <a:solidFill>
                  <a:srgbClr val="C00000"/>
                </a:solidFill>
                <a:latin typeface="Georgia" panose="02040502050405020303" pitchFamily="18" charset="0"/>
              </a:rPr>
              <a:t> </a:t>
            </a:r>
            <a:r>
              <a:rPr lang="en-US" sz="1853" dirty="0">
                <a:latin typeface="Georgia" panose="02040502050405020303" pitchFamily="18" charset="0"/>
              </a:rPr>
              <a:t>by the Conjunction Analysis Risk Assessment (CARA) Orbital Safety Analysts (OSAs)</a:t>
            </a:r>
          </a:p>
          <a:p>
            <a:pPr>
              <a:lnSpc>
                <a:spcPct val="100000"/>
              </a:lnSpc>
            </a:pPr>
            <a:r>
              <a:rPr lang="en-US" sz="1853" dirty="0">
                <a:latin typeface="Georgia" panose="02040502050405020303" pitchFamily="18" charset="0"/>
              </a:rPr>
              <a:t>The Earth Science Mission Operations (ESMO) Collision Risk Mitigation System (CRMS) tool downloads this data and performs conjunction assessment risk analysis and determines mitigation maneuver solutions based on specific spacecraft constraints</a:t>
            </a:r>
          </a:p>
          <a:p>
            <a:pPr>
              <a:lnSpc>
                <a:spcPct val="100000"/>
              </a:lnSpc>
            </a:pPr>
            <a:r>
              <a:rPr lang="en-US" sz="1853" dirty="0">
                <a:latin typeface="Georgia" panose="02040502050405020303" pitchFamily="18" charset="0"/>
              </a:rPr>
              <a:t>The EOS Flight Dynamics Support (FDS) team generates ephemerides based on each of these maneuver solutions and delivers them to </a:t>
            </a:r>
            <a:r>
              <a:rPr lang="en-US" sz="1853" dirty="0">
                <a:solidFill>
                  <a:srgbClr val="000099"/>
                </a:solidFill>
                <a:latin typeface="Georgia" panose="02040502050405020303" pitchFamily="18" charset="0"/>
              </a:rPr>
              <a:t>space-track.org</a:t>
            </a:r>
            <a:r>
              <a:rPr lang="en-US" sz="1853" dirty="0">
                <a:latin typeface="Georgia" panose="02040502050405020303" pitchFamily="18" charset="0"/>
              </a:rPr>
              <a:t> for screening </a:t>
            </a:r>
          </a:p>
          <a:p>
            <a:pPr>
              <a:lnSpc>
                <a:spcPct val="100000"/>
              </a:lnSpc>
            </a:pPr>
            <a:r>
              <a:rPr lang="en-US" sz="1853" dirty="0">
                <a:latin typeface="Georgia" panose="02040502050405020303" pitchFamily="18" charset="0"/>
              </a:rPr>
              <a:t>A Risk Mitigation Maneuver (RMM) is selected by the </a:t>
            </a:r>
            <a:r>
              <a:rPr lang="en-US" sz="1800" dirty="0">
                <a:latin typeface="Georgia" panose="02040502050405020303" pitchFamily="18" charset="0"/>
              </a:rPr>
              <a:t>Mission</a:t>
            </a:r>
            <a:r>
              <a:rPr lang="en-US" sz="1853" dirty="0">
                <a:latin typeface="Georgia" panose="02040502050405020303" pitchFamily="18" charset="0"/>
              </a:rPr>
              <a:t> Director (MD), who seeks consultation from the EOS Collision Avoidance (CA) Engineers and Subject Matter Experts (SMEs)</a:t>
            </a:r>
          </a:p>
          <a:p>
            <a:pPr>
              <a:lnSpc>
                <a:spcPct val="100000"/>
              </a:lnSpc>
            </a:pPr>
            <a:r>
              <a:rPr lang="en-US" sz="1853" dirty="0">
                <a:latin typeface="Georgia" panose="02040502050405020303" pitchFamily="18" charset="0"/>
              </a:rPr>
              <a:t>The Flight Operations Team (FOT) executes the RMM unless the MD waives off the burn due to the collision risk subsiding</a:t>
            </a:r>
          </a:p>
        </p:txBody>
      </p:sp>
      <p:cxnSp>
        <p:nvCxnSpPr>
          <p:cNvPr id="4" name="Straight Connector 3">
            <a:extLst>
              <a:ext uri="{FF2B5EF4-FFF2-40B4-BE49-F238E27FC236}">
                <a16:creationId xmlns:a16="http://schemas.microsoft.com/office/drawing/2014/main" id="{56196475-1378-4BE6-49A5-9C93E0CA3347}"/>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4913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471" y="257498"/>
            <a:ext cx="8875058" cy="635559"/>
          </a:xfrm>
          <a:prstGeom prst="rect">
            <a:avLst/>
          </a:prstGeom>
          <a:noFill/>
        </p:spPr>
        <p:txBody>
          <a:bodyPr wrap="square" rtlCol="0">
            <a:spAutoFit/>
          </a:bodyPr>
          <a:lstStyle/>
          <a:p>
            <a:pPr algn="ctr"/>
            <a:r>
              <a:rPr lang="en-US" sz="3530" b="1" dirty="0">
                <a:solidFill>
                  <a:srgbClr val="000099"/>
                </a:solidFill>
                <a:latin typeface="Georgia" panose="02040502050405020303" pitchFamily="18" charset="0"/>
                <a:cs typeface="Arial" panose="020B0604020202020204" pitchFamily="34" charset="0"/>
              </a:rPr>
              <a:t>RMM Planning Time Improvement</a:t>
            </a:r>
          </a:p>
        </p:txBody>
      </p:sp>
      <p:sp>
        <p:nvSpPr>
          <p:cNvPr id="6" name="Content Placeholder 2"/>
          <p:cNvSpPr txBox="1">
            <a:spLocks/>
          </p:cNvSpPr>
          <p:nvPr/>
        </p:nvSpPr>
        <p:spPr>
          <a:xfrm>
            <a:off x="276031" y="1234728"/>
            <a:ext cx="8579733" cy="4974702"/>
          </a:xfrm>
          <a:prstGeom prst="rect">
            <a:avLst/>
          </a:prstGeom>
        </p:spPr>
        <p:txBody>
          <a:bodyPr>
            <a:no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lnSpc>
                <a:spcPct val="100000"/>
              </a:lnSpc>
              <a:spcBef>
                <a:spcPts val="0"/>
              </a:spcBef>
            </a:pPr>
            <a:r>
              <a:rPr lang="en-US" sz="2100" dirty="0">
                <a:latin typeface="Georgia" panose="02040502050405020303" pitchFamily="18" charset="0"/>
              </a:rPr>
              <a:t>At the start of 2015, planning and executing for a RMM by the EOS FOT took approximately 1 to 2 days</a:t>
            </a:r>
          </a:p>
          <a:p>
            <a:pPr>
              <a:lnSpc>
                <a:spcPct val="100000"/>
              </a:lnSpc>
              <a:spcBef>
                <a:spcPts val="0"/>
              </a:spcBef>
            </a:pPr>
            <a:endParaRPr lang="en-US" sz="2100" dirty="0">
              <a:latin typeface="Georgia" panose="02040502050405020303" pitchFamily="18" charset="0"/>
            </a:endParaRPr>
          </a:p>
          <a:p>
            <a:pPr>
              <a:lnSpc>
                <a:spcPct val="100000"/>
              </a:lnSpc>
              <a:spcBef>
                <a:spcPts val="0"/>
              </a:spcBef>
            </a:pPr>
            <a:r>
              <a:rPr lang="en-US" sz="2100" dirty="0">
                <a:latin typeface="Georgia" panose="02040502050405020303" pitchFamily="18" charset="0"/>
              </a:rPr>
              <a:t>The FOT implemented a QDAM (Quick Debris Avoidance Maneuver) process onboard in 2015 which reduced this process time to just 3 hours, which allows for a very quick support turnaround </a:t>
            </a:r>
          </a:p>
          <a:p>
            <a:pPr>
              <a:lnSpc>
                <a:spcPct val="100000"/>
              </a:lnSpc>
              <a:spcBef>
                <a:spcPts val="0"/>
              </a:spcBef>
            </a:pPr>
            <a:endParaRPr lang="en-US" sz="2100" dirty="0">
              <a:latin typeface="Georgia" panose="02040502050405020303" pitchFamily="18" charset="0"/>
            </a:endParaRPr>
          </a:p>
          <a:p>
            <a:pPr>
              <a:lnSpc>
                <a:spcPct val="100000"/>
              </a:lnSpc>
              <a:spcBef>
                <a:spcPts val="0"/>
              </a:spcBef>
            </a:pPr>
            <a:r>
              <a:rPr lang="en-US" sz="2100" dirty="0">
                <a:latin typeface="Georgia" panose="02040502050405020303" pitchFamily="18" charset="0"/>
              </a:rPr>
              <a:t>Throughout the last 7 years, the EOS CA team along with SpaceNav and the EOS FDS team worked through numerous CRMS releases, created several ground system tools, and applied many process improvements to implement effective conjunction assessment and RMM planning to accommodate this turnaround time</a:t>
            </a:r>
          </a:p>
          <a:p>
            <a:pPr>
              <a:lnSpc>
                <a:spcPct val="100000"/>
              </a:lnSpc>
              <a:spcBef>
                <a:spcPts val="0"/>
              </a:spcBef>
            </a:pPr>
            <a:endParaRPr lang="en-US" sz="2100" dirty="0">
              <a:latin typeface="Georgia" panose="02040502050405020303" pitchFamily="18" charset="0"/>
            </a:endParaRPr>
          </a:p>
          <a:p>
            <a:pPr>
              <a:lnSpc>
                <a:spcPct val="100000"/>
              </a:lnSpc>
              <a:spcBef>
                <a:spcPts val="0"/>
              </a:spcBef>
            </a:pPr>
            <a:r>
              <a:rPr lang="en-US" sz="2100" dirty="0">
                <a:latin typeface="Georgia" panose="02040502050405020303" pitchFamily="18" charset="0"/>
              </a:rPr>
              <a:t>The details of these releases and process improvements are explicated in this presentation</a:t>
            </a:r>
          </a:p>
        </p:txBody>
      </p:sp>
      <p:cxnSp>
        <p:nvCxnSpPr>
          <p:cNvPr id="4" name="Straight Connector 3">
            <a:extLst>
              <a:ext uri="{FF2B5EF4-FFF2-40B4-BE49-F238E27FC236}">
                <a16:creationId xmlns:a16="http://schemas.microsoft.com/office/drawing/2014/main" id="{F73E10E0-3617-F93C-A06F-959804ED8C2A}"/>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7109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id="{03874453-2E31-A7BF-C4FD-730E888665E6}"/>
              </a:ext>
            </a:extLst>
          </p:cNvPr>
          <p:cNvPicPr>
            <a:picLocks noChangeAspect="1" noChangeArrowheads="1"/>
          </p:cNvPicPr>
          <p:nvPr/>
        </p:nvPicPr>
        <p:blipFill>
          <a:blip r:embed="rId2" cstate="print"/>
          <a:srcRect l="1012" t="773"/>
          <a:stretch>
            <a:fillRect/>
          </a:stretch>
        </p:blipFill>
        <p:spPr bwMode="auto">
          <a:xfrm>
            <a:off x="2179320" y="960120"/>
            <a:ext cx="6012180" cy="5486400"/>
          </a:xfrm>
          <a:prstGeom prst="rect">
            <a:avLst/>
          </a:prstGeom>
          <a:noFill/>
          <a:ln w="9525">
            <a:noFill/>
            <a:miter lim="800000"/>
            <a:headEnd/>
            <a:tailEnd/>
          </a:ln>
        </p:spPr>
      </p:pic>
      <p:sp>
        <p:nvSpPr>
          <p:cNvPr id="2" name="TextBox 1"/>
          <p:cNvSpPr txBox="1"/>
          <p:nvPr/>
        </p:nvSpPr>
        <p:spPr>
          <a:xfrm>
            <a:off x="134471" y="257497"/>
            <a:ext cx="8875059" cy="581249"/>
          </a:xfrm>
          <a:prstGeom prst="rect">
            <a:avLst/>
          </a:prstGeom>
          <a:noFill/>
        </p:spPr>
        <p:txBody>
          <a:bodyPr wrap="square" rtlCol="0">
            <a:spAutoFit/>
          </a:bodyPr>
          <a:lstStyle/>
          <a:p>
            <a:pPr algn="ctr"/>
            <a:r>
              <a:rPr lang="en-US" sz="3177" b="1" dirty="0">
                <a:solidFill>
                  <a:srgbClr val="000099"/>
                </a:solidFill>
                <a:latin typeface="Georgia" panose="02040502050405020303" pitchFamily="18" charset="0"/>
                <a:cs typeface="Arial" panose="020B0604020202020204" pitchFamily="34" charset="0"/>
              </a:rPr>
              <a:t>Aqua/Aura Pre-QDAM RMM Planning</a:t>
            </a:r>
          </a:p>
        </p:txBody>
      </p:sp>
      <p:cxnSp>
        <p:nvCxnSpPr>
          <p:cNvPr id="4" name="Straight Connector 3"/>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AD052CF-040C-D6F2-2355-8189907B36F9}"/>
              </a:ext>
            </a:extLst>
          </p:cNvPr>
          <p:cNvCxnSpPr>
            <a:cxnSpLocks/>
          </p:cNvCxnSpPr>
          <p:nvPr/>
        </p:nvCxnSpPr>
        <p:spPr>
          <a:xfrm>
            <a:off x="2237790" y="1925522"/>
            <a:ext cx="1568897" cy="9212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27D0F9C-EFB8-F7E9-A15C-D14A41B13CC2}"/>
              </a:ext>
            </a:extLst>
          </p:cNvPr>
          <p:cNvSpPr txBox="1"/>
          <p:nvPr/>
        </p:nvSpPr>
        <p:spPr>
          <a:xfrm>
            <a:off x="6964680" y="5727977"/>
            <a:ext cx="1332020" cy="744243"/>
          </a:xfrm>
          <a:prstGeom prst="rect">
            <a:avLst/>
          </a:prstGeom>
          <a:noFill/>
        </p:spPr>
        <p:txBody>
          <a:bodyPr wrap="square" rtlCol="0">
            <a:spAutoFit/>
          </a:bodyPr>
          <a:lstStyle/>
          <a:p>
            <a:r>
              <a:rPr lang="en-US" sz="1412" dirty="0">
                <a:solidFill>
                  <a:schemeClr val="accent1">
                    <a:lumMod val="50000"/>
                  </a:schemeClr>
                </a:solidFill>
              </a:rPr>
              <a:t>These 4 steps repeated for each option.</a:t>
            </a:r>
          </a:p>
        </p:txBody>
      </p:sp>
      <p:cxnSp>
        <p:nvCxnSpPr>
          <p:cNvPr id="11" name="Straight Arrow Connector 10">
            <a:extLst>
              <a:ext uri="{FF2B5EF4-FFF2-40B4-BE49-F238E27FC236}">
                <a16:creationId xmlns:a16="http://schemas.microsoft.com/office/drawing/2014/main" id="{76B71E1C-1F87-A317-28A6-B3AE66EEF886}"/>
              </a:ext>
            </a:extLst>
          </p:cNvPr>
          <p:cNvCxnSpPr>
            <a:cxnSpLocks/>
            <a:stCxn id="10" idx="0"/>
          </p:cNvCxnSpPr>
          <p:nvPr/>
        </p:nvCxnSpPr>
        <p:spPr bwMode="auto">
          <a:xfrm flipH="1" flipV="1">
            <a:off x="7501709" y="5351561"/>
            <a:ext cx="128981" cy="376416"/>
          </a:xfrm>
          <a:prstGeom prst="straightConnector1">
            <a:avLst/>
          </a:prstGeom>
          <a:solidFill>
            <a:schemeClr val="accent1"/>
          </a:solidFill>
          <a:ln w="25400" cap="flat" cmpd="sng" algn="ctr">
            <a:solidFill>
              <a:schemeClr val="accent1">
                <a:lumMod val="75000"/>
              </a:schemeClr>
            </a:solidFill>
            <a:prstDash val="solid"/>
            <a:round/>
            <a:headEnd type="none" w="med" len="med"/>
            <a:tailEnd type="arrow"/>
          </a:ln>
          <a:effectLst/>
        </p:spPr>
      </p:cxnSp>
      <p:sp>
        <p:nvSpPr>
          <p:cNvPr id="53" name="TextBox 52">
            <a:extLst>
              <a:ext uri="{FF2B5EF4-FFF2-40B4-BE49-F238E27FC236}">
                <a16:creationId xmlns:a16="http://schemas.microsoft.com/office/drawing/2014/main" id="{284D2657-5306-964E-99DB-C22B19EA4858}"/>
              </a:ext>
            </a:extLst>
          </p:cNvPr>
          <p:cNvSpPr txBox="1"/>
          <p:nvPr/>
        </p:nvSpPr>
        <p:spPr>
          <a:xfrm>
            <a:off x="666634" y="1155721"/>
            <a:ext cx="1571156" cy="1802866"/>
          </a:xfrm>
          <a:prstGeom prst="rect">
            <a:avLst/>
          </a:prstGeom>
          <a:solidFill>
            <a:srgbClr val="00FF00"/>
          </a:solidFill>
          <a:ln w="12700">
            <a:solidFill>
              <a:schemeClr val="tx1"/>
            </a:solidFill>
          </a:ln>
        </p:spPr>
        <p:txBody>
          <a:bodyPr wrap="square" rtlCol="0">
            <a:spAutoFit/>
          </a:bodyPr>
          <a:lstStyle/>
          <a:p>
            <a:pPr algn="ctr"/>
            <a:r>
              <a:rPr lang="en-US" sz="1588" dirty="0">
                <a:latin typeface="Georgia" panose="02040502050405020303" pitchFamily="18" charset="0"/>
              </a:rPr>
              <a:t>7 years ago, our Aqua/Aura burn time was finalized </a:t>
            </a:r>
          </a:p>
          <a:p>
            <a:pPr algn="ctr"/>
            <a:r>
              <a:rPr lang="en-US" sz="1588" dirty="0">
                <a:latin typeface="Georgia" panose="02040502050405020303" pitchFamily="18" charset="0"/>
              </a:rPr>
              <a:t>~1-2 days before an RMM</a:t>
            </a:r>
          </a:p>
        </p:txBody>
      </p:sp>
    </p:spTree>
    <p:extLst>
      <p:ext uri="{BB962C8B-B14F-4D97-AF65-F5344CB8AC3E}">
        <p14:creationId xmlns:p14="http://schemas.microsoft.com/office/powerpoint/2010/main" val="3364616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FA51081-E938-2945-D7CB-A47005B025FF}"/>
              </a:ext>
            </a:extLst>
          </p:cNvPr>
          <p:cNvSpPr txBox="1"/>
          <p:nvPr/>
        </p:nvSpPr>
        <p:spPr>
          <a:xfrm>
            <a:off x="288152" y="257497"/>
            <a:ext cx="8586907" cy="581249"/>
          </a:xfrm>
          <a:prstGeom prst="rect">
            <a:avLst/>
          </a:prstGeom>
          <a:noFill/>
        </p:spPr>
        <p:txBody>
          <a:bodyPr wrap="square" rtlCol="0">
            <a:spAutoFit/>
          </a:bodyPr>
          <a:lstStyle/>
          <a:p>
            <a:pPr algn="ctr"/>
            <a:r>
              <a:rPr lang="en-US" sz="3177" b="1" dirty="0">
                <a:solidFill>
                  <a:srgbClr val="000099"/>
                </a:solidFill>
                <a:latin typeface="Georgia" panose="02040502050405020303" pitchFamily="18" charset="0"/>
                <a:cs typeface="Arial" panose="020B0604020202020204" pitchFamily="34" charset="0"/>
              </a:rPr>
              <a:t>Aqua/Aura Post-QDAM RMM Planning</a:t>
            </a:r>
          </a:p>
        </p:txBody>
      </p:sp>
      <p:pic>
        <p:nvPicPr>
          <p:cNvPr id="10" name="Picture 9">
            <a:extLst>
              <a:ext uri="{FF2B5EF4-FFF2-40B4-BE49-F238E27FC236}">
                <a16:creationId xmlns:a16="http://schemas.microsoft.com/office/drawing/2014/main" id="{B75D8D25-D65C-8A92-1E95-DD98DA4A8B13}"/>
              </a:ext>
            </a:extLst>
          </p:cNvPr>
          <p:cNvPicPr>
            <a:picLocks noChangeAspect="1"/>
          </p:cNvPicPr>
          <p:nvPr/>
        </p:nvPicPr>
        <p:blipFill>
          <a:blip r:embed="rId2"/>
          <a:stretch>
            <a:fillRect/>
          </a:stretch>
        </p:blipFill>
        <p:spPr>
          <a:xfrm>
            <a:off x="1394373" y="1390664"/>
            <a:ext cx="6900022" cy="4781536"/>
          </a:xfrm>
          <a:prstGeom prst="rect">
            <a:avLst/>
          </a:prstGeom>
        </p:spPr>
      </p:pic>
      <p:sp>
        <p:nvSpPr>
          <p:cNvPr id="9" name="TextBox 8">
            <a:extLst>
              <a:ext uri="{FF2B5EF4-FFF2-40B4-BE49-F238E27FC236}">
                <a16:creationId xmlns:a16="http://schemas.microsoft.com/office/drawing/2014/main" id="{17E74091-7527-B518-BF2B-1F6BFA8A4522}"/>
              </a:ext>
            </a:extLst>
          </p:cNvPr>
          <p:cNvSpPr txBox="1"/>
          <p:nvPr/>
        </p:nvSpPr>
        <p:spPr>
          <a:xfrm>
            <a:off x="323808" y="2899442"/>
            <a:ext cx="1635336" cy="1069780"/>
          </a:xfrm>
          <a:prstGeom prst="rect">
            <a:avLst/>
          </a:prstGeom>
          <a:solidFill>
            <a:srgbClr val="00FF00"/>
          </a:solidFill>
          <a:ln w="12700">
            <a:solidFill>
              <a:schemeClr val="tx1"/>
            </a:solidFill>
          </a:ln>
        </p:spPr>
        <p:txBody>
          <a:bodyPr wrap="square" rtlCol="0">
            <a:spAutoFit/>
          </a:bodyPr>
          <a:lstStyle/>
          <a:p>
            <a:pPr algn="ctr"/>
            <a:r>
              <a:rPr lang="en-US" sz="1588" dirty="0">
                <a:latin typeface="Georgia" panose="02040502050405020303" pitchFamily="18" charset="0"/>
              </a:rPr>
              <a:t>QDAM burn time finalized </a:t>
            </a:r>
          </a:p>
          <a:p>
            <a:pPr algn="ctr"/>
            <a:r>
              <a:rPr lang="en-US" sz="1588" dirty="0">
                <a:latin typeface="Georgia" panose="02040502050405020303" pitchFamily="18" charset="0"/>
              </a:rPr>
              <a:t>~3 hours before an RMM</a:t>
            </a:r>
          </a:p>
        </p:txBody>
      </p:sp>
      <p:sp>
        <p:nvSpPr>
          <p:cNvPr id="14" name="TextBox 13">
            <a:extLst>
              <a:ext uri="{FF2B5EF4-FFF2-40B4-BE49-F238E27FC236}">
                <a16:creationId xmlns:a16="http://schemas.microsoft.com/office/drawing/2014/main" id="{58D3692D-D44D-E62A-2162-940E46863719}"/>
              </a:ext>
            </a:extLst>
          </p:cNvPr>
          <p:cNvSpPr txBox="1"/>
          <p:nvPr/>
        </p:nvSpPr>
        <p:spPr>
          <a:xfrm>
            <a:off x="4912117" y="5535720"/>
            <a:ext cx="3304010" cy="744178"/>
          </a:xfrm>
          <a:prstGeom prst="rect">
            <a:avLst/>
          </a:prstGeom>
          <a:solidFill>
            <a:schemeClr val="tx1"/>
          </a:solidFill>
          <a:ln>
            <a:solidFill>
              <a:srgbClr val="00FF00"/>
            </a:solidFill>
          </a:ln>
        </p:spPr>
        <p:txBody>
          <a:bodyPr wrap="square" rtlCol="0">
            <a:spAutoFit/>
          </a:bodyPr>
          <a:lstStyle/>
          <a:p>
            <a:pPr algn="ctr"/>
            <a:r>
              <a:rPr lang="en-US" sz="2118" dirty="0">
                <a:solidFill>
                  <a:schemeClr val="bg1"/>
                </a:solidFill>
                <a:latin typeface="Georgia" panose="02040502050405020303" pitchFamily="18" charset="0"/>
              </a:rPr>
              <a:t>Aqua/Aura QDAM implemented in Feb 2015</a:t>
            </a:r>
          </a:p>
        </p:txBody>
      </p:sp>
      <p:cxnSp>
        <p:nvCxnSpPr>
          <p:cNvPr id="8" name="Straight Arrow Connector 7">
            <a:extLst>
              <a:ext uri="{FF2B5EF4-FFF2-40B4-BE49-F238E27FC236}">
                <a16:creationId xmlns:a16="http://schemas.microsoft.com/office/drawing/2014/main" id="{2C1F6DDF-C163-CAD6-DA35-C1F51D67E17D}"/>
              </a:ext>
            </a:extLst>
          </p:cNvPr>
          <p:cNvCxnSpPr>
            <a:cxnSpLocks/>
          </p:cNvCxnSpPr>
          <p:nvPr/>
        </p:nvCxnSpPr>
        <p:spPr>
          <a:xfrm flipV="1">
            <a:off x="1141476" y="2216548"/>
            <a:ext cx="588910" cy="71285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4239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6466" y="257498"/>
            <a:ext cx="8076818" cy="635559"/>
          </a:xfrm>
          <a:prstGeom prst="rect">
            <a:avLst/>
          </a:prstGeom>
          <a:noFill/>
        </p:spPr>
        <p:txBody>
          <a:bodyPr wrap="square" rtlCol="0">
            <a:spAutoFit/>
          </a:bodyPr>
          <a:lstStyle/>
          <a:p>
            <a:pPr algn="ctr"/>
            <a:r>
              <a:rPr lang="en-US" sz="3530" b="1" dirty="0">
                <a:solidFill>
                  <a:srgbClr val="000099"/>
                </a:solidFill>
                <a:latin typeface="Georgia" panose="02040502050405020303" pitchFamily="18" charset="0"/>
                <a:cs typeface="Arial" panose="020B0604020202020204" pitchFamily="34" charset="0"/>
              </a:rPr>
              <a:t>Terra Pre-QDAM RMM Planning</a:t>
            </a:r>
          </a:p>
        </p:txBody>
      </p:sp>
      <p:cxnSp>
        <p:nvCxnSpPr>
          <p:cNvPr id="4" name="Straight Connector 3"/>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A5076F13-3B11-22F3-D601-D3C1119F2310}"/>
              </a:ext>
            </a:extLst>
          </p:cNvPr>
          <p:cNvGrpSpPr/>
          <p:nvPr/>
        </p:nvGrpSpPr>
        <p:grpSpPr>
          <a:xfrm>
            <a:off x="870965" y="1384329"/>
            <a:ext cx="7427818" cy="4983087"/>
            <a:chOff x="699716" y="752475"/>
            <a:chExt cx="8418194" cy="5647499"/>
          </a:xfrm>
        </p:grpSpPr>
        <p:sp>
          <p:nvSpPr>
            <p:cNvPr id="6" name="Rectangle 5">
              <a:extLst>
                <a:ext uri="{FF2B5EF4-FFF2-40B4-BE49-F238E27FC236}">
                  <a16:creationId xmlns:a16="http://schemas.microsoft.com/office/drawing/2014/main" id="{D1AB3E3E-DDA1-55B2-4730-EDCAEFD3CAFF}"/>
                </a:ext>
              </a:extLst>
            </p:cNvPr>
            <p:cNvSpPr/>
            <p:nvPr/>
          </p:nvSpPr>
          <p:spPr bwMode="auto">
            <a:xfrm>
              <a:off x="3257550" y="752475"/>
              <a:ext cx="1953039" cy="438150"/>
            </a:xfrm>
            <a:prstGeom prst="rect">
              <a:avLst/>
            </a:prstGeom>
            <a:solidFill>
              <a:srgbClr val="DBCE25"/>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06" b="1" dirty="0"/>
                <a:t>Step #1</a:t>
              </a:r>
            </a:p>
            <a:p>
              <a:pPr algn="ctr" defTabSz="806867" eaLnBrk="0" fontAlgn="base" hangingPunct="0">
                <a:spcBef>
                  <a:spcPct val="0"/>
                </a:spcBef>
                <a:spcAft>
                  <a:spcPct val="0"/>
                </a:spcAft>
              </a:pPr>
              <a:r>
                <a:rPr lang="en-US" sz="706" dirty="0"/>
                <a:t>FDS selects Target Date and provides ideal Burn Times to GN&amp;C</a:t>
              </a:r>
            </a:p>
          </p:txBody>
        </p:sp>
        <p:sp>
          <p:nvSpPr>
            <p:cNvPr id="7" name="Rectangle 6">
              <a:extLst>
                <a:ext uri="{FF2B5EF4-FFF2-40B4-BE49-F238E27FC236}">
                  <a16:creationId xmlns:a16="http://schemas.microsoft.com/office/drawing/2014/main" id="{F4E871FE-D4FF-ABCA-2991-A857239E6E4A}"/>
                </a:ext>
              </a:extLst>
            </p:cNvPr>
            <p:cNvSpPr/>
            <p:nvPr/>
          </p:nvSpPr>
          <p:spPr bwMode="auto">
            <a:xfrm>
              <a:off x="3257550" y="1358595"/>
              <a:ext cx="1953038" cy="449663"/>
            </a:xfrm>
            <a:prstGeom prst="rect">
              <a:avLst/>
            </a:prstGeom>
            <a:gradFill flip="none" rotWithShape="1">
              <a:gsLst>
                <a:gs pos="0">
                  <a:srgbClr val="EA7A7A"/>
                </a:gs>
                <a:gs pos="50000">
                  <a:schemeClr val="accent1">
                    <a:lumMod val="40000"/>
                    <a:lumOff val="60000"/>
                    <a:shade val="67500"/>
                    <a:satMod val="115000"/>
                  </a:schemeClr>
                </a:gs>
                <a:gs pos="100000">
                  <a:schemeClr val="accent1">
                    <a:lumMod val="40000"/>
                    <a:lumOff val="60000"/>
                    <a:shade val="100000"/>
                    <a:satMod val="115000"/>
                  </a:schemeClr>
                </a:gs>
              </a:gsLst>
              <a:lin ang="10800000" scaled="1"/>
              <a:tileRect/>
            </a:gra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06" b="1" dirty="0"/>
                <a:t>Step #2</a:t>
              </a:r>
            </a:p>
            <a:p>
              <a:pPr algn="ctr" defTabSz="806867" eaLnBrk="0" fontAlgn="base" hangingPunct="0">
                <a:spcBef>
                  <a:spcPct val="0"/>
                </a:spcBef>
                <a:spcAft>
                  <a:spcPct val="0"/>
                </a:spcAft>
              </a:pPr>
              <a:r>
                <a:rPr lang="en-US" sz="706" dirty="0"/>
                <a:t>Request critical contacts</a:t>
              </a:r>
            </a:p>
            <a:p>
              <a:pPr algn="ctr" defTabSz="806867" eaLnBrk="0" fontAlgn="base" hangingPunct="0">
                <a:spcBef>
                  <a:spcPct val="0"/>
                </a:spcBef>
                <a:spcAft>
                  <a:spcPct val="0"/>
                </a:spcAft>
              </a:pPr>
              <a:r>
                <a:rPr lang="en-US" sz="706" dirty="0"/>
                <a:t>(may require TDRS Swap)</a:t>
              </a:r>
            </a:p>
          </p:txBody>
        </p:sp>
        <p:sp>
          <p:nvSpPr>
            <p:cNvPr id="8" name="Rectangle 7">
              <a:extLst>
                <a:ext uri="{FF2B5EF4-FFF2-40B4-BE49-F238E27FC236}">
                  <a16:creationId xmlns:a16="http://schemas.microsoft.com/office/drawing/2014/main" id="{E655D11C-8129-EA60-7490-AD96BED15D49}"/>
                </a:ext>
              </a:extLst>
            </p:cNvPr>
            <p:cNvSpPr/>
            <p:nvPr/>
          </p:nvSpPr>
          <p:spPr bwMode="auto">
            <a:xfrm>
              <a:off x="3257550" y="2018921"/>
              <a:ext cx="1953038" cy="549512"/>
            </a:xfrm>
            <a:prstGeom prst="rect">
              <a:avLst/>
            </a:prstGeom>
            <a:solidFill>
              <a:schemeClr val="accent1">
                <a:lumMod val="40000"/>
                <a:lumOff val="60000"/>
              </a:schemeClr>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06" b="1" dirty="0"/>
                <a:t>Step #3</a:t>
              </a:r>
            </a:p>
            <a:p>
              <a:pPr algn="ctr" defTabSz="806867" eaLnBrk="0" fontAlgn="base" hangingPunct="0">
                <a:spcBef>
                  <a:spcPct val="0"/>
                </a:spcBef>
                <a:spcAft>
                  <a:spcPct val="0"/>
                </a:spcAft>
              </a:pPr>
              <a:r>
                <a:rPr lang="en-US" sz="706" dirty="0"/>
                <a:t>Finalize Burn Time; Notify ALL parties with Maneuver Notification (CARA, FDS, FOT, ESMO, IOTs)</a:t>
              </a:r>
            </a:p>
          </p:txBody>
        </p:sp>
        <p:sp>
          <p:nvSpPr>
            <p:cNvPr id="9" name="Rectangle 8">
              <a:extLst>
                <a:ext uri="{FF2B5EF4-FFF2-40B4-BE49-F238E27FC236}">
                  <a16:creationId xmlns:a16="http://schemas.microsoft.com/office/drawing/2014/main" id="{471F26FC-D197-9B53-045C-07855BFA310D}"/>
                </a:ext>
              </a:extLst>
            </p:cNvPr>
            <p:cNvSpPr/>
            <p:nvPr/>
          </p:nvSpPr>
          <p:spPr bwMode="auto">
            <a:xfrm>
              <a:off x="3257550" y="2735707"/>
              <a:ext cx="1953039" cy="300658"/>
            </a:xfrm>
            <a:prstGeom prst="rect">
              <a:avLst/>
            </a:prstGeom>
            <a:solidFill>
              <a:schemeClr val="accent1">
                <a:lumMod val="40000"/>
                <a:lumOff val="60000"/>
              </a:schemeClr>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06" b="1" dirty="0"/>
                <a:t>Step #4</a:t>
              </a:r>
            </a:p>
            <a:p>
              <a:pPr algn="ctr" defTabSz="806867" eaLnBrk="0" fontAlgn="base" hangingPunct="0">
                <a:spcBef>
                  <a:spcPct val="0"/>
                </a:spcBef>
                <a:spcAft>
                  <a:spcPct val="0"/>
                </a:spcAft>
              </a:pPr>
              <a:r>
                <a:rPr lang="en-US" sz="706" dirty="0"/>
                <a:t>Create preliminary Maneuver script</a:t>
              </a:r>
            </a:p>
          </p:txBody>
        </p:sp>
        <p:sp>
          <p:nvSpPr>
            <p:cNvPr id="10" name="Rectangle 9">
              <a:extLst>
                <a:ext uri="{FF2B5EF4-FFF2-40B4-BE49-F238E27FC236}">
                  <a16:creationId xmlns:a16="http://schemas.microsoft.com/office/drawing/2014/main" id="{64F28199-47C2-B030-3177-591784AEC3DA}"/>
                </a:ext>
              </a:extLst>
            </p:cNvPr>
            <p:cNvSpPr/>
            <p:nvPr/>
          </p:nvSpPr>
          <p:spPr bwMode="auto">
            <a:xfrm>
              <a:off x="5210589" y="3298600"/>
              <a:ext cx="2224709" cy="432522"/>
            </a:xfrm>
            <a:prstGeom prst="rect">
              <a:avLst/>
            </a:prstGeom>
            <a:solidFill>
              <a:schemeClr val="accent1">
                <a:lumMod val="40000"/>
                <a:lumOff val="60000"/>
              </a:schemeClr>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06" b="1" dirty="0"/>
                <a:t>Step #6</a:t>
              </a:r>
            </a:p>
            <a:p>
              <a:pPr algn="ctr" defTabSz="806867" eaLnBrk="0" fontAlgn="base" hangingPunct="0">
                <a:spcBef>
                  <a:spcPct val="0"/>
                </a:spcBef>
                <a:spcAft>
                  <a:spcPct val="0"/>
                </a:spcAft>
              </a:pPr>
              <a:r>
                <a:rPr lang="en-US" sz="706" dirty="0"/>
                <a:t>Finalize Maneuver script based on confirmed contacts</a:t>
              </a:r>
            </a:p>
          </p:txBody>
        </p:sp>
        <p:sp>
          <p:nvSpPr>
            <p:cNvPr id="11" name="Rectangle 10">
              <a:extLst>
                <a:ext uri="{FF2B5EF4-FFF2-40B4-BE49-F238E27FC236}">
                  <a16:creationId xmlns:a16="http://schemas.microsoft.com/office/drawing/2014/main" id="{3CF48D43-1286-E359-6689-28492A0A55E5}"/>
                </a:ext>
              </a:extLst>
            </p:cNvPr>
            <p:cNvSpPr/>
            <p:nvPr/>
          </p:nvSpPr>
          <p:spPr bwMode="auto">
            <a:xfrm>
              <a:off x="5210588" y="3855658"/>
              <a:ext cx="2224709" cy="333954"/>
            </a:xfrm>
            <a:prstGeom prst="rect">
              <a:avLst/>
            </a:prstGeom>
            <a:solidFill>
              <a:schemeClr val="accent1">
                <a:lumMod val="40000"/>
                <a:lumOff val="60000"/>
              </a:schemeClr>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06" b="1" dirty="0"/>
                <a:t>Step #7</a:t>
              </a:r>
            </a:p>
            <a:p>
              <a:pPr algn="ctr" defTabSz="806867" eaLnBrk="0" fontAlgn="base" hangingPunct="0">
                <a:spcBef>
                  <a:spcPct val="0"/>
                </a:spcBef>
                <a:spcAft>
                  <a:spcPct val="0"/>
                </a:spcAft>
              </a:pPr>
              <a:r>
                <a:rPr lang="en-US" sz="706" dirty="0"/>
                <a:t>Submit Maneuver ATC commands to PAS</a:t>
              </a:r>
            </a:p>
          </p:txBody>
        </p:sp>
        <p:sp>
          <p:nvSpPr>
            <p:cNvPr id="12" name="Rectangle 11">
              <a:extLst>
                <a:ext uri="{FF2B5EF4-FFF2-40B4-BE49-F238E27FC236}">
                  <a16:creationId xmlns:a16="http://schemas.microsoft.com/office/drawing/2014/main" id="{C81C9742-836E-70B1-C8E5-A8F0D6BEF5C1}"/>
                </a:ext>
              </a:extLst>
            </p:cNvPr>
            <p:cNvSpPr/>
            <p:nvPr/>
          </p:nvSpPr>
          <p:spPr bwMode="auto">
            <a:xfrm>
              <a:off x="1347581" y="3365970"/>
              <a:ext cx="2007995" cy="450658"/>
            </a:xfrm>
            <a:prstGeom prst="rect">
              <a:avLst/>
            </a:prstGeom>
            <a:solidFill>
              <a:srgbClr val="FFC000"/>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06" b="1" dirty="0"/>
                <a:t>Step #5</a:t>
              </a:r>
            </a:p>
            <a:p>
              <a:pPr algn="ctr" defTabSz="806867" eaLnBrk="0" fontAlgn="base" hangingPunct="0">
                <a:spcBef>
                  <a:spcPct val="0"/>
                </a:spcBef>
                <a:spcAft>
                  <a:spcPct val="0"/>
                </a:spcAft>
              </a:pPr>
              <a:r>
                <a:rPr lang="en-US" sz="706" dirty="0"/>
                <a:t>Confirm IOTs scheduled commands on MMS: CERES to </a:t>
              </a:r>
              <a:r>
                <a:rPr lang="en-US" sz="706" dirty="0" err="1"/>
                <a:t>Contam</a:t>
              </a:r>
              <a:r>
                <a:rPr lang="en-US" sz="706" dirty="0"/>
                <a:t> Safe</a:t>
              </a:r>
            </a:p>
          </p:txBody>
        </p:sp>
        <p:sp>
          <p:nvSpPr>
            <p:cNvPr id="13" name="Rectangle 12">
              <a:extLst>
                <a:ext uri="{FF2B5EF4-FFF2-40B4-BE49-F238E27FC236}">
                  <a16:creationId xmlns:a16="http://schemas.microsoft.com/office/drawing/2014/main" id="{C75A7576-70D5-1C22-EC84-6435D72E1C0C}"/>
                </a:ext>
              </a:extLst>
            </p:cNvPr>
            <p:cNvSpPr/>
            <p:nvPr/>
          </p:nvSpPr>
          <p:spPr bwMode="auto">
            <a:xfrm>
              <a:off x="3272628" y="4610303"/>
              <a:ext cx="1937961" cy="422874"/>
            </a:xfrm>
            <a:prstGeom prst="rect">
              <a:avLst/>
            </a:prstGeom>
            <a:gradFill>
              <a:gsLst>
                <a:gs pos="0">
                  <a:schemeClr val="accent1">
                    <a:lumMod val="60000"/>
                    <a:lumOff val="40000"/>
                  </a:schemeClr>
                </a:gs>
                <a:gs pos="50000">
                  <a:srgbClr val="51DC00">
                    <a:tint val="44500"/>
                    <a:satMod val="160000"/>
                  </a:srgbClr>
                </a:gs>
                <a:gs pos="100000">
                  <a:srgbClr val="51DC00">
                    <a:tint val="23500"/>
                    <a:satMod val="160000"/>
                  </a:srgbClr>
                </a:gs>
              </a:gsLst>
              <a:lin ang="0" scaled="1"/>
            </a:gra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06" b="1" dirty="0"/>
                <a:t>Step #8</a:t>
              </a:r>
            </a:p>
            <a:p>
              <a:pPr algn="ctr" defTabSz="806867" eaLnBrk="0" fontAlgn="base" hangingPunct="0">
                <a:spcBef>
                  <a:spcPct val="0"/>
                </a:spcBef>
                <a:spcAft>
                  <a:spcPct val="0"/>
                </a:spcAft>
              </a:pPr>
              <a:r>
                <a:rPr lang="en-US" sz="706" dirty="0"/>
                <a:t>Confirm ALL </a:t>
              </a:r>
              <a:r>
                <a:rPr lang="en-US" sz="706" b="1" dirty="0"/>
                <a:t> </a:t>
              </a:r>
              <a:r>
                <a:rPr lang="en-US" sz="706" b="1" dirty="0">
                  <a:solidFill>
                    <a:srgbClr val="FF0000"/>
                  </a:solidFill>
                </a:rPr>
                <a:t>RTCS</a:t>
              </a:r>
              <a:r>
                <a:rPr lang="en-US" sz="706" b="1" dirty="0"/>
                <a:t> </a:t>
              </a:r>
              <a:r>
                <a:rPr lang="en-US" sz="706" dirty="0"/>
                <a:t>commands in Original &amp; Late Change ATCs</a:t>
              </a:r>
            </a:p>
          </p:txBody>
        </p:sp>
        <p:sp>
          <p:nvSpPr>
            <p:cNvPr id="14" name="Rectangle 13">
              <a:extLst>
                <a:ext uri="{FF2B5EF4-FFF2-40B4-BE49-F238E27FC236}">
                  <a16:creationId xmlns:a16="http://schemas.microsoft.com/office/drawing/2014/main" id="{4370D390-D163-6115-61E2-509EF743E1C6}"/>
                </a:ext>
              </a:extLst>
            </p:cNvPr>
            <p:cNvSpPr/>
            <p:nvPr/>
          </p:nvSpPr>
          <p:spPr bwMode="auto">
            <a:xfrm>
              <a:off x="699716" y="2822714"/>
              <a:ext cx="795130" cy="427302"/>
            </a:xfrm>
            <a:prstGeom prst="rect">
              <a:avLst/>
            </a:prstGeom>
            <a:no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06" dirty="0"/>
                <a:t>*Steps 5 and 6-7 are done in parallel</a:t>
              </a:r>
            </a:p>
          </p:txBody>
        </p:sp>
        <p:sp>
          <p:nvSpPr>
            <p:cNvPr id="15" name="Rectangle 14">
              <a:extLst>
                <a:ext uri="{FF2B5EF4-FFF2-40B4-BE49-F238E27FC236}">
                  <a16:creationId xmlns:a16="http://schemas.microsoft.com/office/drawing/2014/main" id="{F99C4206-3589-FCE8-1DBB-C62EF280FBD3}"/>
                </a:ext>
              </a:extLst>
            </p:cNvPr>
            <p:cNvSpPr/>
            <p:nvPr/>
          </p:nvSpPr>
          <p:spPr bwMode="auto">
            <a:xfrm>
              <a:off x="3265090" y="5220112"/>
              <a:ext cx="1945500" cy="470206"/>
            </a:xfrm>
            <a:prstGeom prst="rect">
              <a:avLst/>
            </a:prstGeom>
            <a:solidFill>
              <a:schemeClr val="accent1">
                <a:lumMod val="40000"/>
                <a:lumOff val="60000"/>
              </a:schemeClr>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06" b="1" dirty="0"/>
                <a:t>Step #9</a:t>
              </a:r>
            </a:p>
            <a:p>
              <a:pPr algn="ctr" defTabSz="806867" eaLnBrk="0" fontAlgn="base" hangingPunct="0">
                <a:spcBef>
                  <a:spcPct val="0"/>
                </a:spcBef>
                <a:spcAft>
                  <a:spcPct val="0"/>
                </a:spcAft>
              </a:pPr>
              <a:r>
                <a:rPr lang="en-US" sz="706" dirty="0"/>
                <a:t>QA 2-Day and 1-Day FDS Maneuver Products (Tables #106, 201, 257)</a:t>
              </a:r>
            </a:p>
          </p:txBody>
        </p:sp>
        <p:sp>
          <p:nvSpPr>
            <p:cNvPr id="16" name="Rectangle 15">
              <a:extLst>
                <a:ext uri="{FF2B5EF4-FFF2-40B4-BE49-F238E27FC236}">
                  <a16:creationId xmlns:a16="http://schemas.microsoft.com/office/drawing/2014/main" id="{C4D6DC74-FED1-7B56-E2F1-9D38F111AC29}"/>
                </a:ext>
              </a:extLst>
            </p:cNvPr>
            <p:cNvSpPr/>
            <p:nvPr/>
          </p:nvSpPr>
          <p:spPr bwMode="auto">
            <a:xfrm>
              <a:off x="3272629" y="5923750"/>
              <a:ext cx="1937962" cy="466147"/>
            </a:xfrm>
            <a:prstGeom prst="rect">
              <a:avLst/>
            </a:prstGeom>
            <a:solidFill>
              <a:schemeClr val="accent1">
                <a:lumMod val="40000"/>
                <a:lumOff val="60000"/>
              </a:schemeClr>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06" b="1" dirty="0"/>
                <a:t>Step #10</a:t>
              </a:r>
            </a:p>
            <a:p>
              <a:r>
                <a:rPr lang="en-US" sz="706" dirty="0"/>
                <a:t>Deliver Maneuver Tables  from MMS to Online (Tables #106, 201, 257)</a:t>
              </a:r>
            </a:p>
            <a:p>
              <a:pPr algn="ctr" defTabSz="806867" eaLnBrk="0" fontAlgn="base" hangingPunct="0">
                <a:spcBef>
                  <a:spcPct val="0"/>
                </a:spcBef>
                <a:spcAft>
                  <a:spcPct val="0"/>
                </a:spcAft>
              </a:pPr>
              <a:endParaRPr lang="en-US" sz="706" dirty="0"/>
            </a:p>
          </p:txBody>
        </p:sp>
        <p:sp>
          <p:nvSpPr>
            <p:cNvPr id="17" name="Rectangle 16">
              <a:extLst>
                <a:ext uri="{FF2B5EF4-FFF2-40B4-BE49-F238E27FC236}">
                  <a16:creationId xmlns:a16="http://schemas.microsoft.com/office/drawing/2014/main" id="{AA119487-AF3A-553B-3718-C442312F5003}"/>
                </a:ext>
              </a:extLst>
            </p:cNvPr>
            <p:cNvSpPr/>
            <p:nvPr/>
          </p:nvSpPr>
          <p:spPr bwMode="auto">
            <a:xfrm>
              <a:off x="6528020" y="5228659"/>
              <a:ext cx="1477081" cy="344807"/>
            </a:xfrm>
            <a:prstGeom prst="rect">
              <a:avLst/>
            </a:prstGeom>
            <a:solidFill>
              <a:schemeClr val="accent1">
                <a:lumMod val="40000"/>
                <a:lumOff val="60000"/>
              </a:schemeClr>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06" b="1" dirty="0"/>
                <a:t>Step #12</a:t>
              </a:r>
            </a:p>
            <a:p>
              <a:r>
                <a:rPr lang="en-US" sz="706" dirty="0"/>
                <a:t>Prepare and present CAM</a:t>
              </a:r>
            </a:p>
            <a:p>
              <a:pPr algn="ctr" defTabSz="806867" eaLnBrk="0" fontAlgn="base" hangingPunct="0">
                <a:spcBef>
                  <a:spcPct val="0"/>
                </a:spcBef>
                <a:spcAft>
                  <a:spcPct val="0"/>
                </a:spcAft>
              </a:pPr>
              <a:endParaRPr lang="en-US" sz="706" dirty="0"/>
            </a:p>
          </p:txBody>
        </p:sp>
        <p:sp>
          <p:nvSpPr>
            <p:cNvPr id="18" name="Rectangle 17">
              <a:extLst>
                <a:ext uri="{FF2B5EF4-FFF2-40B4-BE49-F238E27FC236}">
                  <a16:creationId xmlns:a16="http://schemas.microsoft.com/office/drawing/2014/main" id="{C0E8FEA9-5715-30A7-192E-53EE0741D3A6}"/>
                </a:ext>
              </a:extLst>
            </p:cNvPr>
            <p:cNvSpPr/>
            <p:nvPr/>
          </p:nvSpPr>
          <p:spPr bwMode="auto">
            <a:xfrm>
              <a:off x="6528019" y="5855963"/>
              <a:ext cx="1477083" cy="448670"/>
            </a:xfrm>
            <a:prstGeom prst="rect">
              <a:avLst/>
            </a:prstGeom>
            <a:solidFill>
              <a:schemeClr val="accent1">
                <a:lumMod val="40000"/>
                <a:lumOff val="60000"/>
              </a:schemeClr>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06" b="1" dirty="0"/>
                <a:t>Step #13</a:t>
              </a:r>
            </a:p>
            <a:p>
              <a:r>
                <a:rPr lang="en-US" sz="706" dirty="0"/>
                <a:t>Execute Maneuver</a:t>
              </a:r>
            </a:p>
            <a:p>
              <a:r>
                <a:rPr lang="en-US" sz="706" dirty="0"/>
                <a:t>(Final Go/No-Go Decision)</a:t>
              </a:r>
            </a:p>
            <a:p>
              <a:endParaRPr lang="en-US" sz="706" dirty="0"/>
            </a:p>
            <a:p>
              <a:pPr algn="ctr" defTabSz="806867" eaLnBrk="0" fontAlgn="base" hangingPunct="0">
                <a:spcBef>
                  <a:spcPct val="0"/>
                </a:spcBef>
                <a:spcAft>
                  <a:spcPct val="0"/>
                </a:spcAft>
              </a:pPr>
              <a:endParaRPr lang="en-US" sz="706" dirty="0"/>
            </a:p>
          </p:txBody>
        </p:sp>
        <p:sp>
          <p:nvSpPr>
            <p:cNvPr id="19" name="Rectangle 18">
              <a:extLst>
                <a:ext uri="{FF2B5EF4-FFF2-40B4-BE49-F238E27FC236}">
                  <a16:creationId xmlns:a16="http://schemas.microsoft.com/office/drawing/2014/main" id="{C737842E-479A-42B8-13B6-6B76879D9B64}"/>
                </a:ext>
              </a:extLst>
            </p:cNvPr>
            <p:cNvSpPr/>
            <p:nvPr/>
          </p:nvSpPr>
          <p:spPr bwMode="auto">
            <a:xfrm>
              <a:off x="7521934" y="1190625"/>
              <a:ext cx="659958" cy="244171"/>
            </a:xfrm>
            <a:prstGeom prst="rect">
              <a:avLst/>
            </a:prstGeom>
            <a:solidFill>
              <a:srgbClr val="DBC525"/>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94" b="1" dirty="0"/>
                <a:t>FDS</a:t>
              </a:r>
            </a:p>
          </p:txBody>
        </p:sp>
        <p:sp>
          <p:nvSpPr>
            <p:cNvPr id="20" name="Rectangle 19">
              <a:extLst>
                <a:ext uri="{FF2B5EF4-FFF2-40B4-BE49-F238E27FC236}">
                  <a16:creationId xmlns:a16="http://schemas.microsoft.com/office/drawing/2014/main" id="{44700F4D-CED8-B91A-2589-A5C248D64924}"/>
                </a:ext>
              </a:extLst>
            </p:cNvPr>
            <p:cNvSpPr/>
            <p:nvPr/>
          </p:nvSpPr>
          <p:spPr bwMode="auto">
            <a:xfrm>
              <a:off x="7521934" y="1434796"/>
              <a:ext cx="659958" cy="244171"/>
            </a:xfrm>
            <a:prstGeom prst="rect">
              <a:avLst/>
            </a:prstGeom>
            <a:solidFill>
              <a:schemeClr val="accent1">
                <a:lumMod val="40000"/>
                <a:lumOff val="60000"/>
              </a:schemeClr>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94" b="1" dirty="0"/>
                <a:t>GN&amp;C</a:t>
              </a:r>
            </a:p>
          </p:txBody>
        </p:sp>
        <p:sp>
          <p:nvSpPr>
            <p:cNvPr id="21" name="Rectangle 20">
              <a:extLst>
                <a:ext uri="{FF2B5EF4-FFF2-40B4-BE49-F238E27FC236}">
                  <a16:creationId xmlns:a16="http://schemas.microsoft.com/office/drawing/2014/main" id="{897CC5B6-3A68-4757-227A-FC67A15C72E5}"/>
                </a:ext>
              </a:extLst>
            </p:cNvPr>
            <p:cNvSpPr/>
            <p:nvPr/>
          </p:nvSpPr>
          <p:spPr bwMode="auto">
            <a:xfrm>
              <a:off x="7521934" y="1686173"/>
              <a:ext cx="659958" cy="244171"/>
            </a:xfrm>
            <a:prstGeom prst="rect">
              <a:avLst/>
            </a:prstGeom>
            <a:solidFill>
              <a:srgbClr val="FFC000"/>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94" b="1" dirty="0"/>
                <a:t>INST</a:t>
              </a:r>
            </a:p>
          </p:txBody>
        </p:sp>
        <p:sp>
          <p:nvSpPr>
            <p:cNvPr id="22" name="Rectangle 21">
              <a:extLst>
                <a:ext uri="{FF2B5EF4-FFF2-40B4-BE49-F238E27FC236}">
                  <a16:creationId xmlns:a16="http://schemas.microsoft.com/office/drawing/2014/main" id="{0B91F2C8-54A2-6715-59AD-FA4E8C051879}"/>
                </a:ext>
              </a:extLst>
            </p:cNvPr>
            <p:cNvSpPr/>
            <p:nvPr/>
          </p:nvSpPr>
          <p:spPr bwMode="auto">
            <a:xfrm>
              <a:off x="7521934" y="1927776"/>
              <a:ext cx="659958" cy="244171"/>
            </a:xfrm>
            <a:prstGeom prst="rect">
              <a:avLst/>
            </a:prstGeom>
            <a:solidFill>
              <a:srgbClr val="51DC00"/>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94" b="1" dirty="0"/>
                <a:t>ONLINE</a:t>
              </a:r>
            </a:p>
          </p:txBody>
        </p:sp>
        <p:sp>
          <p:nvSpPr>
            <p:cNvPr id="23" name="Rectangle 22">
              <a:extLst>
                <a:ext uri="{FF2B5EF4-FFF2-40B4-BE49-F238E27FC236}">
                  <a16:creationId xmlns:a16="http://schemas.microsoft.com/office/drawing/2014/main" id="{291A5124-6FF0-F00C-33B6-C0AB37E49B64}"/>
                </a:ext>
              </a:extLst>
            </p:cNvPr>
            <p:cNvSpPr/>
            <p:nvPr/>
          </p:nvSpPr>
          <p:spPr bwMode="auto">
            <a:xfrm>
              <a:off x="7521934" y="2171947"/>
              <a:ext cx="659958" cy="244171"/>
            </a:xfrm>
            <a:prstGeom prst="rect">
              <a:avLst/>
            </a:prstGeom>
            <a:solidFill>
              <a:srgbClr val="EA7A7A"/>
            </a:solidFill>
            <a:ln w="12699"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794" b="1" dirty="0"/>
                <a:t>COMM</a:t>
              </a:r>
            </a:p>
          </p:txBody>
        </p:sp>
        <p:sp>
          <p:nvSpPr>
            <p:cNvPr id="24" name="TextBox 23">
              <a:extLst>
                <a:ext uri="{FF2B5EF4-FFF2-40B4-BE49-F238E27FC236}">
                  <a16:creationId xmlns:a16="http://schemas.microsoft.com/office/drawing/2014/main" id="{0AB65F0A-2292-569D-2AB0-168E53AE762E}"/>
                </a:ext>
              </a:extLst>
            </p:cNvPr>
            <p:cNvSpPr txBox="1"/>
            <p:nvPr/>
          </p:nvSpPr>
          <p:spPr>
            <a:xfrm>
              <a:off x="7435298" y="971549"/>
              <a:ext cx="746595" cy="266334"/>
            </a:xfrm>
            <a:prstGeom prst="rect">
              <a:avLst/>
            </a:prstGeom>
            <a:noFill/>
          </p:spPr>
          <p:txBody>
            <a:bodyPr wrap="square" rtlCol="0">
              <a:spAutoFit/>
            </a:bodyPr>
            <a:lstStyle/>
            <a:p>
              <a:r>
                <a:rPr lang="en-US" sz="927" b="1" dirty="0"/>
                <a:t>KEY</a:t>
              </a:r>
              <a:endParaRPr lang="en-US" sz="882" b="1" dirty="0"/>
            </a:p>
          </p:txBody>
        </p:sp>
        <p:sp>
          <p:nvSpPr>
            <p:cNvPr id="25" name="Rectangle 24">
              <a:extLst>
                <a:ext uri="{FF2B5EF4-FFF2-40B4-BE49-F238E27FC236}">
                  <a16:creationId xmlns:a16="http://schemas.microsoft.com/office/drawing/2014/main" id="{1E085DE9-510D-0A0F-AE63-B19FBA25505B}"/>
                </a:ext>
              </a:extLst>
            </p:cNvPr>
            <p:cNvSpPr/>
            <p:nvPr/>
          </p:nvSpPr>
          <p:spPr bwMode="auto">
            <a:xfrm>
              <a:off x="2224129" y="881752"/>
              <a:ext cx="916636" cy="222637"/>
            </a:xfrm>
            <a:prstGeom prst="rect">
              <a:avLst/>
            </a:prstGeom>
            <a:noFill/>
            <a:ln w="12699" cap="flat" cmpd="sng" algn="ctr">
              <a:no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r>
                <a:rPr lang="en-US" sz="618" dirty="0"/>
                <a:t>~1-2 days before RMM</a:t>
              </a:r>
            </a:p>
          </p:txBody>
        </p:sp>
        <p:sp>
          <p:nvSpPr>
            <p:cNvPr id="26" name="Rectangle 25">
              <a:extLst>
                <a:ext uri="{FF2B5EF4-FFF2-40B4-BE49-F238E27FC236}">
                  <a16:creationId xmlns:a16="http://schemas.microsoft.com/office/drawing/2014/main" id="{9CCECEFD-CB85-54AD-0C30-14BBFE1AB682}"/>
                </a:ext>
              </a:extLst>
            </p:cNvPr>
            <p:cNvSpPr/>
            <p:nvPr/>
          </p:nvSpPr>
          <p:spPr bwMode="auto">
            <a:xfrm>
              <a:off x="2224129" y="1556881"/>
              <a:ext cx="916636" cy="222637"/>
            </a:xfrm>
            <a:prstGeom prst="rect">
              <a:avLst/>
            </a:prstGeom>
            <a:noFill/>
            <a:ln w="12699" cap="flat" cmpd="sng" algn="ctr">
              <a:no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r>
                <a:rPr lang="en-US" sz="618" dirty="0"/>
                <a:t>~1-2 days before RMM</a:t>
              </a:r>
            </a:p>
          </p:txBody>
        </p:sp>
        <p:sp>
          <p:nvSpPr>
            <p:cNvPr id="27" name="Rectangle 26">
              <a:extLst>
                <a:ext uri="{FF2B5EF4-FFF2-40B4-BE49-F238E27FC236}">
                  <a16:creationId xmlns:a16="http://schemas.microsoft.com/office/drawing/2014/main" id="{DB968B0C-A2AE-DF68-D088-093B7293D084}"/>
                </a:ext>
              </a:extLst>
            </p:cNvPr>
            <p:cNvSpPr/>
            <p:nvPr/>
          </p:nvSpPr>
          <p:spPr bwMode="auto">
            <a:xfrm>
              <a:off x="2224129" y="2184687"/>
              <a:ext cx="916636" cy="222637"/>
            </a:xfrm>
            <a:prstGeom prst="rect">
              <a:avLst/>
            </a:prstGeom>
            <a:noFill/>
            <a:ln w="12699" cap="flat" cmpd="sng" algn="ctr">
              <a:no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r>
                <a:rPr lang="en-US" sz="618" dirty="0"/>
                <a:t>~1-2 days before RMM</a:t>
              </a:r>
            </a:p>
          </p:txBody>
        </p:sp>
        <p:sp>
          <p:nvSpPr>
            <p:cNvPr id="28" name="Rectangle 27">
              <a:extLst>
                <a:ext uri="{FF2B5EF4-FFF2-40B4-BE49-F238E27FC236}">
                  <a16:creationId xmlns:a16="http://schemas.microsoft.com/office/drawing/2014/main" id="{F56622E9-52B2-AA1C-1FE5-8CD64E02A577}"/>
                </a:ext>
              </a:extLst>
            </p:cNvPr>
            <p:cNvSpPr/>
            <p:nvPr/>
          </p:nvSpPr>
          <p:spPr bwMode="auto">
            <a:xfrm>
              <a:off x="2224129" y="5343896"/>
              <a:ext cx="916636" cy="222637"/>
            </a:xfrm>
            <a:prstGeom prst="rect">
              <a:avLst/>
            </a:prstGeom>
            <a:noFill/>
            <a:ln w="12699" cap="flat" cmpd="sng" algn="ctr">
              <a:no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618" dirty="0"/>
                <a:t>1 AND 2 days before RMM</a:t>
              </a:r>
            </a:p>
          </p:txBody>
        </p:sp>
        <p:sp>
          <p:nvSpPr>
            <p:cNvPr id="29" name="Rectangle 28">
              <a:extLst>
                <a:ext uri="{FF2B5EF4-FFF2-40B4-BE49-F238E27FC236}">
                  <a16:creationId xmlns:a16="http://schemas.microsoft.com/office/drawing/2014/main" id="{427EE5C5-BAC0-6B1D-C0D6-E99A077A60F5}"/>
                </a:ext>
              </a:extLst>
            </p:cNvPr>
            <p:cNvSpPr/>
            <p:nvPr/>
          </p:nvSpPr>
          <p:spPr bwMode="auto">
            <a:xfrm>
              <a:off x="2224129" y="6045504"/>
              <a:ext cx="916636" cy="222637"/>
            </a:xfrm>
            <a:prstGeom prst="rect">
              <a:avLst/>
            </a:prstGeom>
            <a:noFill/>
            <a:ln w="12699" cap="flat" cmpd="sng" algn="ctr">
              <a:no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618" dirty="0"/>
                <a:t>~1 day before RMM</a:t>
              </a:r>
            </a:p>
          </p:txBody>
        </p:sp>
        <p:sp>
          <p:nvSpPr>
            <p:cNvPr id="31" name="Rectangle 30">
              <a:extLst>
                <a:ext uri="{FF2B5EF4-FFF2-40B4-BE49-F238E27FC236}">
                  <a16:creationId xmlns:a16="http://schemas.microsoft.com/office/drawing/2014/main" id="{D1149EB8-FFF4-72B9-5D88-A659315A6749}"/>
                </a:ext>
              </a:extLst>
            </p:cNvPr>
            <p:cNvSpPr/>
            <p:nvPr/>
          </p:nvSpPr>
          <p:spPr bwMode="auto">
            <a:xfrm>
              <a:off x="2224129" y="2728214"/>
              <a:ext cx="916636" cy="222637"/>
            </a:xfrm>
            <a:prstGeom prst="rect">
              <a:avLst/>
            </a:prstGeom>
            <a:noFill/>
            <a:ln w="12699" cap="flat" cmpd="sng" algn="ctr">
              <a:no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r>
                <a:rPr lang="en-US" sz="618" dirty="0"/>
                <a:t>~1-2 days before RMM</a:t>
              </a:r>
            </a:p>
          </p:txBody>
        </p:sp>
        <p:sp>
          <p:nvSpPr>
            <p:cNvPr id="32" name="Rectangle 31">
              <a:extLst>
                <a:ext uri="{FF2B5EF4-FFF2-40B4-BE49-F238E27FC236}">
                  <a16:creationId xmlns:a16="http://schemas.microsoft.com/office/drawing/2014/main" id="{A1C96F9E-A0BD-2AC8-F4D0-2DA4D13AD999}"/>
                </a:ext>
              </a:extLst>
            </p:cNvPr>
            <p:cNvSpPr/>
            <p:nvPr/>
          </p:nvSpPr>
          <p:spPr bwMode="auto">
            <a:xfrm>
              <a:off x="7521934" y="3331647"/>
              <a:ext cx="916636" cy="222637"/>
            </a:xfrm>
            <a:prstGeom prst="rect">
              <a:avLst/>
            </a:prstGeom>
            <a:noFill/>
            <a:ln w="12699" cap="flat" cmpd="sng" algn="ctr">
              <a:no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r>
                <a:rPr lang="en-US" sz="618" dirty="0"/>
                <a:t>~1-2 days before RMM</a:t>
              </a:r>
            </a:p>
          </p:txBody>
        </p:sp>
        <p:sp>
          <p:nvSpPr>
            <p:cNvPr id="33" name="Rectangle 32">
              <a:extLst>
                <a:ext uri="{FF2B5EF4-FFF2-40B4-BE49-F238E27FC236}">
                  <a16:creationId xmlns:a16="http://schemas.microsoft.com/office/drawing/2014/main" id="{468485F1-1429-15D8-C2E1-FA1422ECA05D}"/>
                </a:ext>
              </a:extLst>
            </p:cNvPr>
            <p:cNvSpPr/>
            <p:nvPr/>
          </p:nvSpPr>
          <p:spPr bwMode="auto">
            <a:xfrm>
              <a:off x="7521934" y="3816627"/>
              <a:ext cx="916636" cy="222637"/>
            </a:xfrm>
            <a:prstGeom prst="rect">
              <a:avLst/>
            </a:prstGeom>
            <a:noFill/>
            <a:ln w="12699" cap="flat" cmpd="sng" algn="ctr">
              <a:no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r>
                <a:rPr lang="en-US" sz="618" dirty="0"/>
                <a:t>~1-2 days before RMM</a:t>
              </a:r>
            </a:p>
          </p:txBody>
        </p:sp>
        <p:sp>
          <p:nvSpPr>
            <p:cNvPr id="34" name="Rectangle 33">
              <a:extLst>
                <a:ext uri="{FF2B5EF4-FFF2-40B4-BE49-F238E27FC236}">
                  <a16:creationId xmlns:a16="http://schemas.microsoft.com/office/drawing/2014/main" id="{1EF70945-4311-B9B9-2B9F-357F404AB739}"/>
                </a:ext>
              </a:extLst>
            </p:cNvPr>
            <p:cNvSpPr/>
            <p:nvPr/>
          </p:nvSpPr>
          <p:spPr bwMode="auto">
            <a:xfrm>
              <a:off x="2224129" y="4710421"/>
              <a:ext cx="916636" cy="222637"/>
            </a:xfrm>
            <a:prstGeom prst="rect">
              <a:avLst/>
            </a:prstGeom>
            <a:noFill/>
            <a:ln w="12699" cap="flat" cmpd="sng" algn="ctr">
              <a:no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618" dirty="0"/>
                <a:t>1 AND 2 days before RMM</a:t>
              </a:r>
            </a:p>
          </p:txBody>
        </p:sp>
        <p:cxnSp>
          <p:nvCxnSpPr>
            <p:cNvPr id="35" name="Straight Arrow Connector 34">
              <a:extLst>
                <a:ext uri="{FF2B5EF4-FFF2-40B4-BE49-F238E27FC236}">
                  <a16:creationId xmlns:a16="http://schemas.microsoft.com/office/drawing/2014/main" id="{4D2122B8-C9DB-D9B5-873D-9DDADE26BD5D}"/>
                </a:ext>
              </a:extLst>
            </p:cNvPr>
            <p:cNvCxnSpPr>
              <a:stCxn id="6" idx="2"/>
              <a:endCxn id="7" idx="0"/>
            </p:cNvCxnSpPr>
            <p:nvPr/>
          </p:nvCxnSpPr>
          <p:spPr bwMode="auto">
            <a:xfrm flipH="1">
              <a:off x="4234069" y="1190625"/>
              <a:ext cx="1" cy="167970"/>
            </a:xfrm>
            <a:prstGeom prst="straightConnector1">
              <a:avLst/>
            </a:prstGeom>
            <a:solidFill>
              <a:srgbClr val="0005FF"/>
            </a:solidFill>
            <a:ln w="12699" cap="flat" cmpd="sng" algn="ctr">
              <a:solidFill>
                <a:schemeClr val="tx1"/>
              </a:solidFill>
              <a:prstDash val="solid"/>
              <a:round/>
              <a:headEnd type="none" w="med" len="med"/>
              <a:tailEnd type="arrow"/>
            </a:ln>
            <a:effectLst/>
          </p:spPr>
        </p:cxnSp>
        <p:cxnSp>
          <p:nvCxnSpPr>
            <p:cNvPr id="36" name="Straight Arrow Connector 35">
              <a:extLst>
                <a:ext uri="{FF2B5EF4-FFF2-40B4-BE49-F238E27FC236}">
                  <a16:creationId xmlns:a16="http://schemas.microsoft.com/office/drawing/2014/main" id="{6B0C863E-4979-CC68-C6D2-DC2CD21D61CB}"/>
                </a:ext>
              </a:extLst>
            </p:cNvPr>
            <p:cNvCxnSpPr>
              <a:stCxn id="7" idx="2"/>
              <a:endCxn id="8" idx="0"/>
            </p:cNvCxnSpPr>
            <p:nvPr/>
          </p:nvCxnSpPr>
          <p:spPr bwMode="auto">
            <a:xfrm>
              <a:off x="4234069" y="1808258"/>
              <a:ext cx="0" cy="210663"/>
            </a:xfrm>
            <a:prstGeom prst="straightConnector1">
              <a:avLst/>
            </a:prstGeom>
            <a:solidFill>
              <a:srgbClr val="0005FF"/>
            </a:solidFill>
            <a:ln w="12699" cap="flat" cmpd="sng" algn="ctr">
              <a:solidFill>
                <a:schemeClr val="tx1"/>
              </a:solidFill>
              <a:prstDash val="solid"/>
              <a:round/>
              <a:headEnd type="none" w="med" len="med"/>
              <a:tailEnd type="arrow"/>
            </a:ln>
            <a:effectLst/>
          </p:spPr>
        </p:cxnSp>
        <p:cxnSp>
          <p:nvCxnSpPr>
            <p:cNvPr id="37" name="Straight Arrow Connector 36">
              <a:extLst>
                <a:ext uri="{FF2B5EF4-FFF2-40B4-BE49-F238E27FC236}">
                  <a16:creationId xmlns:a16="http://schemas.microsoft.com/office/drawing/2014/main" id="{5FEC45A0-00C7-3BEA-E770-79E7055030E7}"/>
                </a:ext>
              </a:extLst>
            </p:cNvPr>
            <p:cNvCxnSpPr>
              <a:stCxn id="8" idx="2"/>
              <a:endCxn id="9" idx="0"/>
            </p:cNvCxnSpPr>
            <p:nvPr/>
          </p:nvCxnSpPr>
          <p:spPr bwMode="auto">
            <a:xfrm>
              <a:off x="4234069" y="2568433"/>
              <a:ext cx="1" cy="167274"/>
            </a:xfrm>
            <a:prstGeom prst="straightConnector1">
              <a:avLst/>
            </a:prstGeom>
            <a:solidFill>
              <a:srgbClr val="0005FF"/>
            </a:solidFill>
            <a:ln w="12699" cap="flat" cmpd="sng" algn="ctr">
              <a:solidFill>
                <a:schemeClr val="tx1"/>
              </a:solidFill>
              <a:prstDash val="solid"/>
              <a:round/>
              <a:headEnd type="none" w="med" len="med"/>
              <a:tailEnd type="arrow"/>
            </a:ln>
            <a:effectLst/>
          </p:spPr>
        </p:cxnSp>
        <p:cxnSp>
          <p:nvCxnSpPr>
            <p:cNvPr id="38" name="Elbow Connector 3">
              <a:extLst>
                <a:ext uri="{FF2B5EF4-FFF2-40B4-BE49-F238E27FC236}">
                  <a16:creationId xmlns:a16="http://schemas.microsoft.com/office/drawing/2014/main" id="{7B83B95F-35AF-CA6F-5E9E-6CCD74C1D3E7}"/>
                </a:ext>
              </a:extLst>
            </p:cNvPr>
            <p:cNvCxnSpPr>
              <a:stCxn id="9" idx="2"/>
              <a:endCxn id="10" idx="0"/>
            </p:cNvCxnSpPr>
            <p:nvPr/>
          </p:nvCxnSpPr>
          <p:spPr bwMode="auto">
            <a:xfrm rot="16200000" flipH="1">
              <a:off x="5147390" y="2123045"/>
              <a:ext cx="262235" cy="2088874"/>
            </a:xfrm>
            <a:prstGeom prst="bentConnector3">
              <a:avLst/>
            </a:prstGeom>
            <a:solidFill>
              <a:srgbClr val="0005FF"/>
            </a:solidFill>
            <a:ln w="12699" cap="flat" cmpd="sng" algn="ctr">
              <a:solidFill>
                <a:schemeClr val="tx1"/>
              </a:solidFill>
              <a:prstDash val="solid"/>
              <a:round/>
              <a:headEnd type="none" w="med" len="med"/>
              <a:tailEnd type="arrow"/>
            </a:ln>
            <a:effectLst/>
          </p:spPr>
        </p:cxnSp>
        <p:cxnSp>
          <p:nvCxnSpPr>
            <p:cNvPr id="39" name="Elbow Connector 6">
              <a:extLst>
                <a:ext uri="{FF2B5EF4-FFF2-40B4-BE49-F238E27FC236}">
                  <a16:creationId xmlns:a16="http://schemas.microsoft.com/office/drawing/2014/main" id="{7CC4EE48-BBE2-4213-F2DC-7F548246303C}"/>
                </a:ext>
              </a:extLst>
            </p:cNvPr>
            <p:cNvCxnSpPr>
              <a:stCxn id="11" idx="2"/>
              <a:endCxn id="13" idx="0"/>
            </p:cNvCxnSpPr>
            <p:nvPr/>
          </p:nvCxnSpPr>
          <p:spPr bwMode="auto">
            <a:xfrm rot="5400000">
              <a:off x="5071931" y="3359290"/>
              <a:ext cx="420691" cy="2081334"/>
            </a:xfrm>
            <a:prstGeom prst="bentConnector3">
              <a:avLst/>
            </a:prstGeom>
            <a:solidFill>
              <a:srgbClr val="0005FF"/>
            </a:solidFill>
            <a:ln w="12699" cap="flat" cmpd="sng" algn="ctr">
              <a:solidFill>
                <a:schemeClr val="tx1"/>
              </a:solidFill>
              <a:prstDash val="solid"/>
              <a:round/>
              <a:headEnd type="none" w="med" len="med"/>
              <a:tailEnd type="arrow"/>
            </a:ln>
            <a:effectLst/>
          </p:spPr>
        </p:cxnSp>
        <p:cxnSp>
          <p:nvCxnSpPr>
            <p:cNvPr id="40" name="Elbow Connector 10">
              <a:extLst>
                <a:ext uri="{FF2B5EF4-FFF2-40B4-BE49-F238E27FC236}">
                  <a16:creationId xmlns:a16="http://schemas.microsoft.com/office/drawing/2014/main" id="{BFE0DB4D-1A5A-0B70-5D9E-19AA40FF74FD}"/>
                </a:ext>
              </a:extLst>
            </p:cNvPr>
            <p:cNvCxnSpPr>
              <a:stCxn id="9" idx="2"/>
              <a:endCxn id="12" idx="0"/>
            </p:cNvCxnSpPr>
            <p:nvPr/>
          </p:nvCxnSpPr>
          <p:spPr bwMode="auto">
            <a:xfrm rot="5400000">
              <a:off x="3128023" y="2259922"/>
              <a:ext cx="329605" cy="1882491"/>
            </a:xfrm>
            <a:prstGeom prst="bentConnector3">
              <a:avLst/>
            </a:prstGeom>
            <a:solidFill>
              <a:srgbClr val="0005FF"/>
            </a:solidFill>
            <a:ln w="12699" cap="flat" cmpd="sng" algn="ctr">
              <a:solidFill>
                <a:schemeClr val="tx1"/>
              </a:solidFill>
              <a:prstDash val="solid"/>
              <a:round/>
              <a:headEnd type="none" w="med" len="med"/>
              <a:tailEnd type="arrow"/>
            </a:ln>
            <a:effectLst/>
          </p:spPr>
        </p:cxnSp>
        <p:cxnSp>
          <p:nvCxnSpPr>
            <p:cNvPr id="41" name="Elbow Connector 17">
              <a:extLst>
                <a:ext uri="{FF2B5EF4-FFF2-40B4-BE49-F238E27FC236}">
                  <a16:creationId xmlns:a16="http://schemas.microsoft.com/office/drawing/2014/main" id="{00BA129F-4432-7EC9-A4F3-EAC968BEFE5C}"/>
                </a:ext>
              </a:extLst>
            </p:cNvPr>
            <p:cNvCxnSpPr>
              <a:stCxn id="12" idx="2"/>
              <a:endCxn id="13" idx="0"/>
            </p:cNvCxnSpPr>
            <p:nvPr/>
          </p:nvCxnSpPr>
          <p:spPr bwMode="auto">
            <a:xfrm rot="16200000" flipH="1">
              <a:off x="2899757" y="3268450"/>
              <a:ext cx="793675" cy="1890030"/>
            </a:xfrm>
            <a:prstGeom prst="bentConnector3">
              <a:avLst/>
            </a:prstGeom>
            <a:solidFill>
              <a:srgbClr val="0005FF"/>
            </a:solidFill>
            <a:ln w="12699" cap="flat" cmpd="sng" algn="ctr">
              <a:solidFill>
                <a:schemeClr val="tx1"/>
              </a:solidFill>
              <a:prstDash val="solid"/>
              <a:round/>
              <a:headEnd type="none" w="med" len="med"/>
              <a:tailEnd type="arrow"/>
            </a:ln>
            <a:effectLst/>
          </p:spPr>
        </p:cxnSp>
        <p:cxnSp>
          <p:nvCxnSpPr>
            <p:cNvPr id="42" name="Straight Arrow Connector 41">
              <a:extLst>
                <a:ext uri="{FF2B5EF4-FFF2-40B4-BE49-F238E27FC236}">
                  <a16:creationId xmlns:a16="http://schemas.microsoft.com/office/drawing/2014/main" id="{C31B798A-375B-F37A-AB6D-D537411D391B}"/>
                </a:ext>
              </a:extLst>
            </p:cNvPr>
            <p:cNvCxnSpPr>
              <a:stCxn id="13" idx="2"/>
              <a:endCxn id="15" idx="0"/>
            </p:cNvCxnSpPr>
            <p:nvPr/>
          </p:nvCxnSpPr>
          <p:spPr bwMode="auto">
            <a:xfrm flipH="1">
              <a:off x="4237840" y="5033177"/>
              <a:ext cx="3769" cy="186935"/>
            </a:xfrm>
            <a:prstGeom prst="straightConnector1">
              <a:avLst/>
            </a:prstGeom>
            <a:solidFill>
              <a:srgbClr val="0005FF"/>
            </a:solidFill>
            <a:ln w="12699" cap="flat" cmpd="sng" algn="ctr">
              <a:solidFill>
                <a:schemeClr val="tx1"/>
              </a:solidFill>
              <a:prstDash val="solid"/>
              <a:round/>
              <a:headEnd type="none" w="med" len="med"/>
              <a:tailEnd type="arrow"/>
            </a:ln>
            <a:effectLst/>
          </p:spPr>
        </p:cxnSp>
        <p:cxnSp>
          <p:nvCxnSpPr>
            <p:cNvPr id="43" name="Straight Arrow Connector 42">
              <a:extLst>
                <a:ext uri="{FF2B5EF4-FFF2-40B4-BE49-F238E27FC236}">
                  <a16:creationId xmlns:a16="http://schemas.microsoft.com/office/drawing/2014/main" id="{03EE91DD-4637-DC7D-A312-5D7A786B6996}"/>
                </a:ext>
              </a:extLst>
            </p:cNvPr>
            <p:cNvCxnSpPr>
              <a:stCxn id="15" idx="2"/>
              <a:endCxn id="16" idx="0"/>
            </p:cNvCxnSpPr>
            <p:nvPr/>
          </p:nvCxnSpPr>
          <p:spPr bwMode="auto">
            <a:xfrm>
              <a:off x="4237840" y="5690318"/>
              <a:ext cx="3770" cy="233432"/>
            </a:xfrm>
            <a:prstGeom prst="straightConnector1">
              <a:avLst/>
            </a:prstGeom>
            <a:solidFill>
              <a:srgbClr val="0005FF"/>
            </a:solidFill>
            <a:ln w="12699" cap="flat" cmpd="sng" algn="ctr">
              <a:solidFill>
                <a:schemeClr val="tx1"/>
              </a:solidFill>
              <a:prstDash val="solid"/>
              <a:round/>
              <a:headEnd type="none" w="med" len="med"/>
              <a:tailEnd type="arrow"/>
            </a:ln>
            <a:effectLst/>
          </p:spPr>
        </p:cxnSp>
        <p:cxnSp>
          <p:nvCxnSpPr>
            <p:cNvPr id="44" name="Straight Arrow Connector 43">
              <a:extLst>
                <a:ext uri="{FF2B5EF4-FFF2-40B4-BE49-F238E27FC236}">
                  <a16:creationId xmlns:a16="http://schemas.microsoft.com/office/drawing/2014/main" id="{0E384E5A-D1A4-A610-FE2E-6589C76975DB}"/>
                </a:ext>
              </a:extLst>
            </p:cNvPr>
            <p:cNvCxnSpPr>
              <a:stCxn id="10" idx="2"/>
              <a:endCxn id="11" idx="0"/>
            </p:cNvCxnSpPr>
            <p:nvPr/>
          </p:nvCxnSpPr>
          <p:spPr bwMode="auto">
            <a:xfrm flipH="1">
              <a:off x="6322943" y="3731122"/>
              <a:ext cx="1" cy="124536"/>
            </a:xfrm>
            <a:prstGeom prst="straightConnector1">
              <a:avLst/>
            </a:prstGeom>
            <a:solidFill>
              <a:srgbClr val="0005FF"/>
            </a:solidFill>
            <a:ln w="12699" cap="flat" cmpd="sng" algn="ctr">
              <a:solidFill>
                <a:schemeClr val="tx1"/>
              </a:solidFill>
              <a:prstDash val="solid"/>
              <a:round/>
              <a:headEnd type="none" w="med" len="med"/>
              <a:tailEnd type="arrow"/>
            </a:ln>
            <a:effectLst/>
          </p:spPr>
        </p:cxnSp>
        <p:sp>
          <p:nvSpPr>
            <p:cNvPr id="45" name="TextBox 44">
              <a:extLst>
                <a:ext uri="{FF2B5EF4-FFF2-40B4-BE49-F238E27FC236}">
                  <a16:creationId xmlns:a16="http://schemas.microsoft.com/office/drawing/2014/main" id="{82DF4919-5148-5597-214E-F45B2D428750}"/>
                </a:ext>
              </a:extLst>
            </p:cNvPr>
            <p:cNvSpPr txBox="1"/>
            <p:nvPr/>
          </p:nvSpPr>
          <p:spPr>
            <a:xfrm>
              <a:off x="966158" y="3850666"/>
              <a:ext cx="1112808" cy="320181"/>
            </a:xfrm>
            <a:prstGeom prst="rect">
              <a:avLst/>
            </a:prstGeom>
            <a:noFill/>
          </p:spPr>
          <p:txBody>
            <a:bodyPr wrap="square" rtlCol="0">
              <a:spAutoFit/>
            </a:bodyPr>
            <a:lstStyle/>
            <a:p>
              <a:r>
                <a:rPr lang="en-US" sz="618" b="1" dirty="0">
                  <a:solidFill>
                    <a:srgbClr val="FF0000"/>
                  </a:solidFill>
                </a:rPr>
                <a:t>ASTER does not require ATC changes for DAM</a:t>
              </a:r>
            </a:p>
          </p:txBody>
        </p:sp>
        <p:sp>
          <p:nvSpPr>
            <p:cNvPr id="46" name="TextBox 45">
              <a:extLst>
                <a:ext uri="{FF2B5EF4-FFF2-40B4-BE49-F238E27FC236}">
                  <a16:creationId xmlns:a16="http://schemas.microsoft.com/office/drawing/2014/main" id="{0D399D56-5F75-236F-618C-E0C8A573EB3D}"/>
                </a:ext>
              </a:extLst>
            </p:cNvPr>
            <p:cNvSpPr txBox="1"/>
            <p:nvPr/>
          </p:nvSpPr>
          <p:spPr>
            <a:xfrm>
              <a:off x="7220159" y="2901398"/>
              <a:ext cx="1112808" cy="427951"/>
            </a:xfrm>
            <a:prstGeom prst="rect">
              <a:avLst/>
            </a:prstGeom>
            <a:noFill/>
          </p:spPr>
          <p:txBody>
            <a:bodyPr wrap="square" rtlCol="0">
              <a:spAutoFit/>
            </a:bodyPr>
            <a:lstStyle/>
            <a:p>
              <a:r>
                <a:rPr lang="en-US" sz="618" b="1" dirty="0">
                  <a:solidFill>
                    <a:srgbClr val="FF0000"/>
                  </a:solidFill>
                </a:rPr>
                <a:t>Burn duration can still vary for DAM until Step #12</a:t>
              </a:r>
            </a:p>
          </p:txBody>
        </p:sp>
        <p:cxnSp>
          <p:nvCxnSpPr>
            <p:cNvPr id="47" name="Elbow Connector 76">
              <a:extLst>
                <a:ext uri="{FF2B5EF4-FFF2-40B4-BE49-F238E27FC236}">
                  <a16:creationId xmlns:a16="http://schemas.microsoft.com/office/drawing/2014/main" id="{2020576A-CAC9-0F7F-3D57-B20B27CBFED7}"/>
                </a:ext>
              </a:extLst>
            </p:cNvPr>
            <p:cNvCxnSpPr/>
            <p:nvPr/>
          </p:nvCxnSpPr>
          <p:spPr bwMode="auto">
            <a:xfrm rot="5400000" flipH="1" flipV="1">
              <a:off x="5254760" y="4293338"/>
              <a:ext cx="1161238" cy="3052034"/>
            </a:xfrm>
            <a:prstGeom prst="bentConnector5">
              <a:avLst>
                <a:gd name="adj1" fmla="val -12839"/>
                <a:gd name="adj2" fmla="val 68078"/>
                <a:gd name="adj3" fmla="val 119686"/>
              </a:avLst>
            </a:prstGeom>
            <a:solidFill>
              <a:srgbClr val="0005FF"/>
            </a:solidFill>
            <a:ln w="12699" cap="flat" cmpd="sng" algn="ctr">
              <a:solidFill>
                <a:schemeClr val="tx1"/>
              </a:solidFill>
              <a:prstDash val="solid"/>
              <a:round/>
              <a:headEnd type="none" w="med" len="med"/>
              <a:tailEnd type="arrow"/>
            </a:ln>
            <a:effectLst/>
          </p:spPr>
        </p:cxnSp>
        <p:sp>
          <p:nvSpPr>
            <p:cNvPr id="48" name="TextBox 47">
              <a:extLst>
                <a:ext uri="{FF2B5EF4-FFF2-40B4-BE49-F238E27FC236}">
                  <a16:creationId xmlns:a16="http://schemas.microsoft.com/office/drawing/2014/main" id="{AA88DA32-5328-FF9E-687A-F7846BACB7CA}"/>
                </a:ext>
              </a:extLst>
            </p:cNvPr>
            <p:cNvSpPr txBox="1"/>
            <p:nvPr/>
          </p:nvSpPr>
          <p:spPr>
            <a:xfrm>
              <a:off x="5342452" y="4957575"/>
              <a:ext cx="825236" cy="751257"/>
            </a:xfrm>
            <a:prstGeom prst="rect">
              <a:avLst/>
            </a:prstGeom>
            <a:noFill/>
          </p:spPr>
          <p:txBody>
            <a:bodyPr wrap="square" rtlCol="0">
              <a:spAutoFit/>
            </a:bodyPr>
            <a:lstStyle/>
            <a:p>
              <a:r>
                <a:rPr lang="en-US" sz="618" b="1" dirty="0">
                  <a:solidFill>
                    <a:srgbClr val="FF0000"/>
                  </a:solidFill>
                </a:rPr>
                <a:t>May not have 2-day QA or may have multiple tables to QA (for different burn durations</a:t>
              </a:r>
            </a:p>
          </p:txBody>
        </p:sp>
        <p:cxnSp>
          <p:nvCxnSpPr>
            <p:cNvPr id="49" name="Straight Arrow Connector 48">
              <a:extLst>
                <a:ext uri="{FF2B5EF4-FFF2-40B4-BE49-F238E27FC236}">
                  <a16:creationId xmlns:a16="http://schemas.microsoft.com/office/drawing/2014/main" id="{FFEE3085-651B-6A81-E119-23CD26ADBF80}"/>
                </a:ext>
              </a:extLst>
            </p:cNvPr>
            <p:cNvCxnSpPr>
              <a:stCxn id="17" idx="2"/>
              <a:endCxn id="18" idx="0"/>
            </p:cNvCxnSpPr>
            <p:nvPr/>
          </p:nvCxnSpPr>
          <p:spPr bwMode="auto">
            <a:xfrm>
              <a:off x="7266561" y="5573466"/>
              <a:ext cx="0" cy="282497"/>
            </a:xfrm>
            <a:prstGeom prst="straightConnector1">
              <a:avLst/>
            </a:prstGeom>
            <a:solidFill>
              <a:srgbClr val="0005FF"/>
            </a:solidFill>
            <a:ln w="12699" cap="flat" cmpd="sng" algn="ctr">
              <a:solidFill>
                <a:schemeClr val="tx1"/>
              </a:solidFill>
              <a:prstDash val="solid"/>
              <a:round/>
              <a:headEnd type="none" w="med" len="med"/>
              <a:tailEnd type="arrow"/>
            </a:ln>
            <a:effectLst/>
          </p:spPr>
        </p:cxnSp>
        <p:sp>
          <p:nvSpPr>
            <p:cNvPr id="50" name="TextBox 49">
              <a:extLst>
                <a:ext uri="{FF2B5EF4-FFF2-40B4-BE49-F238E27FC236}">
                  <a16:creationId xmlns:a16="http://schemas.microsoft.com/office/drawing/2014/main" id="{8FA2D14D-B967-DD6E-3704-650F73DC505E}"/>
                </a:ext>
              </a:extLst>
            </p:cNvPr>
            <p:cNvSpPr txBox="1"/>
            <p:nvPr/>
          </p:nvSpPr>
          <p:spPr>
            <a:xfrm>
              <a:off x="8005102" y="5864410"/>
              <a:ext cx="1112808" cy="320181"/>
            </a:xfrm>
            <a:prstGeom prst="rect">
              <a:avLst/>
            </a:prstGeom>
            <a:noFill/>
          </p:spPr>
          <p:txBody>
            <a:bodyPr wrap="square" rtlCol="0">
              <a:spAutoFit/>
            </a:bodyPr>
            <a:lstStyle/>
            <a:p>
              <a:r>
                <a:rPr lang="en-US" sz="618" b="1" dirty="0">
                  <a:solidFill>
                    <a:srgbClr val="FF0000"/>
                  </a:solidFill>
                </a:rPr>
                <a:t>Burn duration must be set before execution</a:t>
              </a:r>
            </a:p>
          </p:txBody>
        </p:sp>
        <p:sp>
          <p:nvSpPr>
            <p:cNvPr id="51" name="TextBox 50">
              <a:extLst>
                <a:ext uri="{FF2B5EF4-FFF2-40B4-BE49-F238E27FC236}">
                  <a16:creationId xmlns:a16="http://schemas.microsoft.com/office/drawing/2014/main" id="{52A2C5B4-AD4E-9A65-FBA9-DA101A32882C}"/>
                </a:ext>
              </a:extLst>
            </p:cNvPr>
            <p:cNvSpPr txBox="1"/>
            <p:nvPr/>
          </p:nvSpPr>
          <p:spPr>
            <a:xfrm>
              <a:off x="5278507" y="5949074"/>
              <a:ext cx="1112808" cy="427951"/>
            </a:xfrm>
            <a:prstGeom prst="rect">
              <a:avLst/>
            </a:prstGeom>
            <a:noFill/>
          </p:spPr>
          <p:txBody>
            <a:bodyPr wrap="square" rtlCol="0">
              <a:spAutoFit/>
            </a:bodyPr>
            <a:lstStyle/>
            <a:p>
              <a:r>
                <a:rPr lang="en-US" sz="618" b="1" dirty="0">
                  <a:solidFill>
                    <a:srgbClr val="FF0000"/>
                  </a:solidFill>
                </a:rPr>
                <a:t>Deliver ALL maneuver products options to Online</a:t>
              </a:r>
            </a:p>
          </p:txBody>
        </p:sp>
      </p:grpSp>
      <p:sp>
        <p:nvSpPr>
          <p:cNvPr id="52" name="TextBox 51">
            <a:extLst>
              <a:ext uri="{FF2B5EF4-FFF2-40B4-BE49-F238E27FC236}">
                <a16:creationId xmlns:a16="http://schemas.microsoft.com/office/drawing/2014/main" id="{ABCA6ED2-3525-EB7F-EFC3-6E662F1F7C89}"/>
              </a:ext>
            </a:extLst>
          </p:cNvPr>
          <p:cNvSpPr txBox="1"/>
          <p:nvPr/>
        </p:nvSpPr>
        <p:spPr>
          <a:xfrm>
            <a:off x="226821" y="1171107"/>
            <a:ext cx="1571156" cy="1802866"/>
          </a:xfrm>
          <a:prstGeom prst="rect">
            <a:avLst/>
          </a:prstGeom>
          <a:solidFill>
            <a:srgbClr val="00FF00"/>
          </a:solidFill>
          <a:ln w="12700">
            <a:solidFill>
              <a:schemeClr val="tx1"/>
            </a:solidFill>
          </a:ln>
        </p:spPr>
        <p:txBody>
          <a:bodyPr wrap="square" rtlCol="0">
            <a:spAutoFit/>
          </a:bodyPr>
          <a:lstStyle/>
          <a:p>
            <a:pPr algn="ctr"/>
            <a:r>
              <a:rPr lang="en-US" sz="1588" dirty="0">
                <a:latin typeface="Georgia" panose="02040502050405020303" pitchFamily="18" charset="0"/>
              </a:rPr>
              <a:t>7 years ago, our Terra burn time was finalized </a:t>
            </a:r>
          </a:p>
          <a:p>
            <a:pPr algn="ctr"/>
            <a:r>
              <a:rPr lang="en-US" sz="1588" dirty="0">
                <a:latin typeface="Georgia" panose="02040502050405020303" pitchFamily="18" charset="0"/>
              </a:rPr>
              <a:t>~1-2 days before an RMM</a:t>
            </a:r>
          </a:p>
        </p:txBody>
      </p:sp>
      <p:cxnSp>
        <p:nvCxnSpPr>
          <p:cNvPr id="54" name="Straight Arrow Connector 53">
            <a:extLst>
              <a:ext uri="{FF2B5EF4-FFF2-40B4-BE49-F238E27FC236}">
                <a16:creationId xmlns:a16="http://schemas.microsoft.com/office/drawing/2014/main" id="{5AD052CF-040C-D6F2-2355-8189907B36F9}"/>
              </a:ext>
            </a:extLst>
          </p:cNvPr>
          <p:cNvCxnSpPr>
            <a:cxnSpLocks/>
            <a:stCxn id="52" idx="3"/>
          </p:cNvCxnSpPr>
          <p:nvPr/>
        </p:nvCxnSpPr>
        <p:spPr>
          <a:xfrm>
            <a:off x="1797977" y="2072540"/>
            <a:ext cx="468267" cy="54294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6080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977ED15-9CAD-FE38-F578-E939A426F176}"/>
              </a:ext>
            </a:extLst>
          </p:cNvPr>
          <p:cNvPicPr>
            <a:picLocks noChangeAspect="1"/>
          </p:cNvPicPr>
          <p:nvPr/>
        </p:nvPicPr>
        <p:blipFill>
          <a:blip r:embed="rId2"/>
          <a:stretch>
            <a:fillRect/>
          </a:stretch>
        </p:blipFill>
        <p:spPr>
          <a:xfrm>
            <a:off x="865296" y="1289624"/>
            <a:ext cx="8009763" cy="5191015"/>
          </a:xfrm>
          <a:prstGeom prst="rect">
            <a:avLst/>
          </a:prstGeom>
        </p:spPr>
      </p:pic>
      <p:sp>
        <p:nvSpPr>
          <p:cNvPr id="6" name="TextBox 5">
            <a:extLst>
              <a:ext uri="{FF2B5EF4-FFF2-40B4-BE49-F238E27FC236}">
                <a16:creationId xmlns:a16="http://schemas.microsoft.com/office/drawing/2014/main" id="{6FA51081-E938-2945-D7CB-A47005B025FF}"/>
              </a:ext>
            </a:extLst>
          </p:cNvPr>
          <p:cNvSpPr txBox="1"/>
          <p:nvPr/>
        </p:nvSpPr>
        <p:spPr>
          <a:xfrm>
            <a:off x="288152" y="257498"/>
            <a:ext cx="8586907" cy="635559"/>
          </a:xfrm>
          <a:prstGeom prst="rect">
            <a:avLst/>
          </a:prstGeom>
          <a:noFill/>
        </p:spPr>
        <p:txBody>
          <a:bodyPr wrap="square" rtlCol="0">
            <a:spAutoFit/>
          </a:bodyPr>
          <a:lstStyle/>
          <a:p>
            <a:pPr algn="ctr"/>
            <a:r>
              <a:rPr lang="en-US" sz="3530" b="1" dirty="0">
                <a:solidFill>
                  <a:srgbClr val="000099"/>
                </a:solidFill>
                <a:latin typeface="Georgia" panose="02040502050405020303" pitchFamily="18" charset="0"/>
                <a:cs typeface="Arial" panose="020B0604020202020204" pitchFamily="34" charset="0"/>
              </a:rPr>
              <a:t>Terra Post-QDAM RMM Planning</a:t>
            </a:r>
          </a:p>
        </p:txBody>
      </p:sp>
      <p:sp>
        <p:nvSpPr>
          <p:cNvPr id="7" name="TextBox 6">
            <a:extLst>
              <a:ext uri="{FF2B5EF4-FFF2-40B4-BE49-F238E27FC236}">
                <a16:creationId xmlns:a16="http://schemas.microsoft.com/office/drawing/2014/main" id="{774F96E8-E70A-4110-CAE8-C17CA4BD1962}"/>
              </a:ext>
            </a:extLst>
          </p:cNvPr>
          <p:cNvSpPr txBox="1"/>
          <p:nvPr/>
        </p:nvSpPr>
        <p:spPr>
          <a:xfrm>
            <a:off x="110066" y="1850022"/>
            <a:ext cx="1635336" cy="1069780"/>
          </a:xfrm>
          <a:prstGeom prst="rect">
            <a:avLst/>
          </a:prstGeom>
          <a:solidFill>
            <a:srgbClr val="00FF00"/>
          </a:solidFill>
          <a:ln w="12700">
            <a:solidFill>
              <a:schemeClr val="tx1"/>
            </a:solidFill>
          </a:ln>
        </p:spPr>
        <p:txBody>
          <a:bodyPr wrap="square" rtlCol="0">
            <a:spAutoFit/>
          </a:bodyPr>
          <a:lstStyle/>
          <a:p>
            <a:pPr algn="ctr"/>
            <a:r>
              <a:rPr lang="en-US" sz="1588" dirty="0">
                <a:latin typeface="Georgia" panose="02040502050405020303" pitchFamily="18" charset="0"/>
              </a:rPr>
              <a:t>QDAM burn time finalized </a:t>
            </a:r>
          </a:p>
          <a:p>
            <a:pPr algn="ctr"/>
            <a:r>
              <a:rPr lang="en-US" sz="1588" dirty="0">
                <a:latin typeface="Georgia" panose="02040502050405020303" pitchFamily="18" charset="0"/>
              </a:rPr>
              <a:t>~3 hours before an RMM</a:t>
            </a:r>
          </a:p>
        </p:txBody>
      </p:sp>
      <p:cxnSp>
        <p:nvCxnSpPr>
          <p:cNvPr id="8" name="Straight Arrow Connector 7">
            <a:extLst>
              <a:ext uri="{FF2B5EF4-FFF2-40B4-BE49-F238E27FC236}">
                <a16:creationId xmlns:a16="http://schemas.microsoft.com/office/drawing/2014/main" id="{2C1F6DDF-C163-CAD6-DA35-C1F51D67E17D}"/>
              </a:ext>
            </a:extLst>
          </p:cNvPr>
          <p:cNvCxnSpPr>
            <a:cxnSpLocks/>
          </p:cNvCxnSpPr>
          <p:nvPr/>
        </p:nvCxnSpPr>
        <p:spPr>
          <a:xfrm>
            <a:off x="1745402" y="2592189"/>
            <a:ext cx="336601" cy="28645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8D3692D-D44D-E62A-2162-940E46863719}"/>
              </a:ext>
            </a:extLst>
          </p:cNvPr>
          <p:cNvSpPr txBox="1"/>
          <p:nvPr/>
        </p:nvSpPr>
        <p:spPr>
          <a:xfrm>
            <a:off x="4870177" y="5464509"/>
            <a:ext cx="3447943" cy="744178"/>
          </a:xfrm>
          <a:prstGeom prst="rect">
            <a:avLst/>
          </a:prstGeom>
          <a:solidFill>
            <a:schemeClr val="tx1"/>
          </a:solidFill>
          <a:ln>
            <a:solidFill>
              <a:srgbClr val="00FF00"/>
            </a:solidFill>
          </a:ln>
        </p:spPr>
        <p:txBody>
          <a:bodyPr wrap="square" rtlCol="0">
            <a:spAutoFit/>
          </a:bodyPr>
          <a:lstStyle/>
          <a:p>
            <a:pPr algn="ctr"/>
            <a:r>
              <a:rPr lang="en-US" sz="2118" dirty="0">
                <a:solidFill>
                  <a:schemeClr val="bg1"/>
                </a:solidFill>
                <a:latin typeface="Georgia" panose="02040502050405020303" pitchFamily="18" charset="0"/>
              </a:rPr>
              <a:t>Terra QDAM implemented in August 2015</a:t>
            </a:r>
          </a:p>
        </p:txBody>
      </p:sp>
    </p:spTree>
    <p:extLst>
      <p:ext uri="{BB962C8B-B14F-4D97-AF65-F5344CB8AC3E}">
        <p14:creationId xmlns:p14="http://schemas.microsoft.com/office/powerpoint/2010/main" val="1615330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592" y="257497"/>
            <a:ext cx="8076818" cy="689869"/>
          </a:xfrm>
          <a:prstGeom prst="rect">
            <a:avLst/>
          </a:prstGeom>
          <a:noFill/>
        </p:spPr>
        <p:txBody>
          <a:bodyPr wrap="square" rtlCol="0">
            <a:spAutoFit/>
          </a:bodyPr>
          <a:lstStyle/>
          <a:p>
            <a:pPr algn="ctr"/>
            <a:r>
              <a:rPr lang="en-US" sz="3883" b="1" dirty="0">
                <a:solidFill>
                  <a:srgbClr val="000099"/>
                </a:solidFill>
                <a:latin typeface="Georgia" panose="02040502050405020303" pitchFamily="18" charset="0"/>
                <a:cs typeface="Arial" panose="020B0604020202020204" pitchFamily="34" charset="0"/>
              </a:rPr>
              <a:t>CRMS Overview</a:t>
            </a:r>
          </a:p>
        </p:txBody>
      </p:sp>
      <p:sp>
        <p:nvSpPr>
          <p:cNvPr id="6" name="Content Placeholder 2"/>
          <p:cNvSpPr txBox="1">
            <a:spLocks/>
          </p:cNvSpPr>
          <p:nvPr/>
        </p:nvSpPr>
        <p:spPr>
          <a:xfrm>
            <a:off x="393607" y="1372721"/>
            <a:ext cx="3959878" cy="4311463"/>
          </a:xfrm>
          <a:prstGeom prst="rect">
            <a:avLst/>
          </a:prstGeom>
        </p:spPr>
        <p:txBody>
          <a:bodyPr>
            <a:no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endParaRPr lang="en-US" sz="1412" dirty="0"/>
          </a:p>
        </p:txBody>
      </p:sp>
      <p:sp>
        <p:nvSpPr>
          <p:cNvPr id="8" name="Content Placeholder 2"/>
          <p:cNvSpPr txBox="1">
            <a:spLocks/>
          </p:cNvSpPr>
          <p:nvPr/>
        </p:nvSpPr>
        <p:spPr>
          <a:xfrm>
            <a:off x="348289" y="1322886"/>
            <a:ext cx="3789922" cy="5140055"/>
          </a:xfrm>
          <a:prstGeom prst="rect">
            <a:avLst/>
          </a:prstGeom>
        </p:spPr>
        <p:txBody>
          <a:bodyPr>
            <a:no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1765" dirty="0">
                <a:latin typeface="Georgia" panose="02040502050405020303" pitchFamily="18" charset="0"/>
              </a:rPr>
              <a:t>The CRMS in-house tool has been created by SpaceNav and is maintained by our System Administrators</a:t>
            </a:r>
          </a:p>
          <a:p>
            <a:r>
              <a:rPr lang="en-US" sz="1765" dirty="0">
                <a:latin typeface="Georgia" panose="02040502050405020303" pitchFamily="18" charset="0"/>
              </a:rPr>
              <a:t>It is used by our team to quantify and mitigate high-risk collision events</a:t>
            </a:r>
          </a:p>
          <a:p>
            <a:r>
              <a:rPr lang="en-US" sz="1765" dirty="0">
                <a:latin typeface="Georgia" panose="02040502050405020303" pitchFamily="18" charset="0"/>
              </a:rPr>
              <a:t>The software is configured to run through automation, where various sets of analyses are performed, and the results are automatically delivered to the necessary recipients</a:t>
            </a:r>
          </a:p>
          <a:p>
            <a:r>
              <a:rPr lang="en-US" sz="1765" dirty="0">
                <a:latin typeface="Georgia" panose="02040502050405020303" pitchFamily="18" charset="0"/>
              </a:rPr>
              <a:t>The software can also be run manually by the CA Engineer for analysis that isn’t covered through automation, or requires a different output from what the automation has produced</a:t>
            </a:r>
          </a:p>
        </p:txBody>
      </p:sp>
      <p:cxnSp>
        <p:nvCxnSpPr>
          <p:cNvPr id="7" name="Straight Connector 6">
            <a:extLst>
              <a:ext uri="{FF2B5EF4-FFF2-40B4-BE49-F238E27FC236}">
                <a16:creationId xmlns:a16="http://schemas.microsoft.com/office/drawing/2014/main" id="{B77001AD-2D2E-321C-BF67-D42C0E911105}"/>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ED779F8-875E-9F58-C4AF-D035AF259D37}"/>
              </a:ext>
            </a:extLst>
          </p:cNvPr>
          <p:cNvPicPr>
            <a:picLocks noChangeAspect="1"/>
          </p:cNvPicPr>
          <p:nvPr/>
        </p:nvPicPr>
        <p:blipFill>
          <a:blip r:embed="rId3"/>
          <a:stretch>
            <a:fillRect/>
          </a:stretch>
        </p:blipFill>
        <p:spPr>
          <a:xfrm>
            <a:off x="4581794" y="1332824"/>
            <a:ext cx="3866339" cy="4948705"/>
          </a:xfrm>
          <a:prstGeom prst="rect">
            <a:avLst/>
          </a:prstGeom>
        </p:spPr>
      </p:pic>
    </p:spTree>
    <p:extLst>
      <p:ext uri="{BB962C8B-B14F-4D97-AF65-F5344CB8AC3E}">
        <p14:creationId xmlns:p14="http://schemas.microsoft.com/office/powerpoint/2010/main" val="568056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592" y="257497"/>
            <a:ext cx="8076818" cy="689869"/>
          </a:xfrm>
          <a:prstGeom prst="rect">
            <a:avLst/>
          </a:prstGeom>
          <a:noFill/>
        </p:spPr>
        <p:txBody>
          <a:bodyPr wrap="square" rtlCol="0">
            <a:spAutoFit/>
          </a:bodyPr>
          <a:lstStyle/>
          <a:p>
            <a:pPr algn="ctr"/>
            <a:r>
              <a:rPr lang="en-US" sz="3883" b="1" dirty="0">
                <a:solidFill>
                  <a:srgbClr val="000099"/>
                </a:solidFill>
                <a:latin typeface="Georgia" panose="02040502050405020303" pitchFamily="18" charset="0"/>
                <a:cs typeface="Arial" panose="020B0604020202020204" pitchFamily="34" charset="0"/>
              </a:rPr>
              <a:t>CRMS Summary Reports</a:t>
            </a:r>
          </a:p>
        </p:txBody>
      </p:sp>
      <p:sp>
        <p:nvSpPr>
          <p:cNvPr id="8" name="Content Placeholder 2"/>
          <p:cNvSpPr txBox="1">
            <a:spLocks/>
          </p:cNvSpPr>
          <p:nvPr/>
        </p:nvSpPr>
        <p:spPr>
          <a:xfrm>
            <a:off x="449406" y="1125088"/>
            <a:ext cx="8245188" cy="976508"/>
          </a:xfrm>
          <a:prstGeom prst="rect">
            <a:avLst/>
          </a:prstGeom>
        </p:spPr>
        <p:txBody>
          <a:bodyPr>
            <a:no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algn="ctr">
              <a:spcBef>
                <a:spcPts val="529"/>
              </a:spcBef>
              <a:buNone/>
            </a:pPr>
            <a:r>
              <a:rPr lang="en-US" sz="1588" dirty="0">
                <a:latin typeface="Georgia" panose="02040502050405020303" pitchFamily="18" charset="0"/>
              </a:rPr>
              <a:t>CRMS summary reports are processed three times a day during nominal screening Conjunction Data Message (CDM) delivery times of ~4 AM, ~1 PM, and ~8 PM ET. Supplemental reports are also delivered in between these times if additional screenings are performed for maneuver options, or for specific high-risk secondary objects of concern.</a:t>
            </a:r>
          </a:p>
        </p:txBody>
      </p:sp>
      <p:pic>
        <p:nvPicPr>
          <p:cNvPr id="10" name="Picture 9"/>
          <p:cNvPicPr>
            <a:picLocks noChangeAspect="1"/>
          </p:cNvPicPr>
          <p:nvPr/>
        </p:nvPicPr>
        <p:blipFill>
          <a:blip r:embed="rId3"/>
          <a:stretch>
            <a:fillRect/>
          </a:stretch>
        </p:blipFill>
        <p:spPr>
          <a:xfrm>
            <a:off x="134471" y="2858044"/>
            <a:ext cx="8875059" cy="2919910"/>
          </a:xfrm>
          <a:prstGeom prst="rect">
            <a:avLst/>
          </a:prstGeom>
        </p:spPr>
      </p:pic>
      <p:sp>
        <p:nvSpPr>
          <p:cNvPr id="29" name="TextBox 28"/>
          <p:cNvSpPr txBox="1"/>
          <p:nvPr/>
        </p:nvSpPr>
        <p:spPr>
          <a:xfrm>
            <a:off x="346826" y="6227857"/>
            <a:ext cx="1518364" cy="228076"/>
          </a:xfrm>
          <a:prstGeom prst="rect">
            <a:avLst/>
          </a:prstGeom>
          <a:solidFill>
            <a:srgbClr val="00FF00"/>
          </a:solidFill>
          <a:ln>
            <a:solidFill>
              <a:schemeClr val="tx1"/>
            </a:solidFill>
          </a:ln>
        </p:spPr>
        <p:txBody>
          <a:bodyPr wrap="none" rtlCol="0">
            <a:spAutoFit/>
          </a:bodyPr>
          <a:lstStyle/>
          <a:p>
            <a:r>
              <a:rPr lang="en-US" sz="882" dirty="0"/>
              <a:t>Primary Object Uncertainties</a:t>
            </a:r>
          </a:p>
        </p:txBody>
      </p:sp>
      <p:sp>
        <p:nvSpPr>
          <p:cNvPr id="30" name="TextBox 29"/>
          <p:cNvSpPr txBox="1"/>
          <p:nvPr/>
        </p:nvSpPr>
        <p:spPr>
          <a:xfrm>
            <a:off x="2207004" y="6227856"/>
            <a:ext cx="1638590" cy="228076"/>
          </a:xfrm>
          <a:prstGeom prst="rect">
            <a:avLst/>
          </a:prstGeom>
          <a:solidFill>
            <a:srgbClr val="00FF00"/>
          </a:solidFill>
          <a:ln>
            <a:solidFill>
              <a:schemeClr val="tx1"/>
            </a:solidFill>
          </a:ln>
        </p:spPr>
        <p:txBody>
          <a:bodyPr wrap="none" rtlCol="0">
            <a:spAutoFit/>
          </a:bodyPr>
          <a:lstStyle/>
          <a:p>
            <a:r>
              <a:rPr lang="en-US" sz="882" dirty="0"/>
              <a:t>Secondary Object Uncertainties</a:t>
            </a:r>
          </a:p>
        </p:txBody>
      </p:sp>
      <p:sp>
        <p:nvSpPr>
          <p:cNvPr id="32" name="TextBox 31"/>
          <p:cNvSpPr txBox="1"/>
          <p:nvPr/>
        </p:nvSpPr>
        <p:spPr>
          <a:xfrm>
            <a:off x="4777171" y="6234474"/>
            <a:ext cx="1936749" cy="228076"/>
          </a:xfrm>
          <a:prstGeom prst="rect">
            <a:avLst/>
          </a:prstGeom>
          <a:solidFill>
            <a:srgbClr val="00FF00"/>
          </a:solidFill>
          <a:ln>
            <a:solidFill>
              <a:schemeClr val="tx1"/>
            </a:solidFill>
          </a:ln>
        </p:spPr>
        <p:txBody>
          <a:bodyPr wrap="none" rtlCol="0">
            <a:spAutoFit/>
          </a:bodyPr>
          <a:lstStyle/>
          <a:p>
            <a:r>
              <a:rPr lang="en-US" sz="882" dirty="0"/>
              <a:t>Individual Miss Distance Uncertainties</a:t>
            </a:r>
          </a:p>
        </p:txBody>
      </p:sp>
      <p:sp>
        <p:nvSpPr>
          <p:cNvPr id="33" name="TextBox 32"/>
          <p:cNvSpPr txBox="1"/>
          <p:nvPr/>
        </p:nvSpPr>
        <p:spPr>
          <a:xfrm>
            <a:off x="1287554" y="2241890"/>
            <a:ext cx="1122423" cy="228076"/>
          </a:xfrm>
          <a:prstGeom prst="rect">
            <a:avLst/>
          </a:prstGeom>
          <a:solidFill>
            <a:srgbClr val="00FF00"/>
          </a:solidFill>
          <a:ln>
            <a:solidFill>
              <a:schemeClr val="tx1"/>
            </a:solidFill>
          </a:ln>
        </p:spPr>
        <p:txBody>
          <a:bodyPr wrap="none" rtlCol="0">
            <a:spAutoFit/>
          </a:bodyPr>
          <a:lstStyle/>
          <a:p>
            <a:r>
              <a:rPr lang="en-US" sz="882" dirty="0"/>
              <a:t>Ephemeris Screened</a:t>
            </a:r>
          </a:p>
        </p:txBody>
      </p:sp>
      <p:sp>
        <p:nvSpPr>
          <p:cNvPr id="34" name="TextBox 33"/>
          <p:cNvSpPr txBox="1"/>
          <p:nvPr/>
        </p:nvSpPr>
        <p:spPr>
          <a:xfrm>
            <a:off x="3449909" y="2237379"/>
            <a:ext cx="1213794" cy="228076"/>
          </a:xfrm>
          <a:prstGeom prst="rect">
            <a:avLst/>
          </a:prstGeom>
          <a:solidFill>
            <a:srgbClr val="00FF00"/>
          </a:solidFill>
          <a:ln>
            <a:solidFill>
              <a:schemeClr val="tx1"/>
            </a:solidFill>
          </a:ln>
        </p:spPr>
        <p:txBody>
          <a:bodyPr wrap="none" rtlCol="0">
            <a:spAutoFit/>
          </a:bodyPr>
          <a:lstStyle/>
          <a:p>
            <a:r>
              <a:rPr lang="en-US" sz="882" dirty="0"/>
              <a:t>Probability of Collision</a:t>
            </a:r>
          </a:p>
        </p:txBody>
      </p:sp>
      <p:sp>
        <p:nvSpPr>
          <p:cNvPr id="35" name="TextBox 34"/>
          <p:cNvSpPr txBox="1"/>
          <p:nvPr/>
        </p:nvSpPr>
        <p:spPr>
          <a:xfrm>
            <a:off x="5560601" y="2237379"/>
            <a:ext cx="1075936" cy="228076"/>
          </a:xfrm>
          <a:prstGeom prst="rect">
            <a:avLst/>
          </a:prstGeom>
          <a:solidFill>
            <a:srgbClr val="00FF00"/>
          </a:solidFill>
          <a:ln>
            <a:solidFill>
              <a:schemeClr val="tx1"/>
            </a:solidFill>
          </a:ln>
        </p:spPr>
        <p:txBody>
          <a:bodyPr wrap="none" rtlCol="0">
            <a:spAutoFit/>
          </a:bodyPr>
          <a:lstStyle/>
          <a:p>
            <a:r>
              <a:rPr lang="en-US" sz="882" dirty="0"/>
              <a:t>Total Miss Distance</a:t>
            </a:r>
          </a:p>
        </p:txBody>
      </p:sp>
      <p:sp>
        <p:nvSpPr>
          <p:cNvPr id="36" name="TextBox 35"/>
          <p:cNvSpPr txBox="1"/>
          <p:nvPr/>
        </p:nvSpPr>
        <p:spPr>
          <a:xfrm>
            <a:off x="7325585" y="2237379"/>
            <a:ext cx="1337226" cy="228076"/>
          </a:xfrm>
          <a:prstGeom prst="rect">
            <a:avLst/>
          </a:prstGeom>
          <a:solidFill>
            <a:srgbClr val="00FF00"/>
          </a:solidFill>
          <a:ln>
            <a:solidFill>
              <a:schemeClr val="tx1"/>
            </a:solidFill>
          </a:ln>
        </p:spPr>
        <p:txBody>
          <a:bodyPr wrap="none" rtlCol="0">
            <a:spAutoFit/>
          </a:bodyPr>
          <a:lstStyle/>
          <a:p>
            <a:r>
              <a:rPr lang="en-US" sz="882" dirty="0"/>
              <a:t>Individual Miss Distances</a:t>
            </a:r>
          </a:p>
        </p:txBody>
      </p:sp>
      <p:sp>
        <p:nvSpPr>
          <p:cNvPr id="37" name="TextBox 36"/>
          <p:cNvSpPr txBox="1"/>
          <p:nvPr/>
        </p:nvSpPr>
        <p:spPr>
          <a:xfrm>
            <a:off x="7496014" y="6166581"/>
            <a:ext cx="1162498" cy="363818"/>
          </a:xfrm>
          <a:prstGeom prst="rect">
            <a:avLst/>
          </a:prstGeom>
          <a:solidFill>
            <a:srgbClr val="00FF00"/>
          </a:solidFill>
          <a:ln>
            <a:solidFill>
              <a:schemeClr val="tx1"/>
            </a:solidFill>
          </a:ln>
        </p:spPr>
        <p:txBody>
          <a:bodyPr wrap="none" rtlCol="0">
            <a:spAutoFit/>
          </a:bodyPr>
          <a:lstStyle/>
          <a:p>
            <a:r>
              <a:rPr lang="en-US" sz="882" dirty="0"/>
              <a:t>Last Track and Next </a:t>
            </a:r>
          </a:p>
          <a:p>
            <a:r>
              <a:rPr lang="en-US" sz="882" dirty="0"/>
              <a:t>Tracking Opportunity</a:t>
            </a:r>
          </a:p>
        </p:txBody>
      </p:sp>
      <p:cxnSp>
        <p:nvCxnSpPr>
          <p:cNvPr id="26" name="Straight Connector 25"/>
          <p:cNvCxnSpPr>
            <a:stCxn id="33" idx="2"/>
          </p:cNvCxnSpPr>
          <p:nvPr/>
        </p:nvCxnSpPr>
        <p:spPr>
          <a:xfrm>
            <a:off x="1848766" y="2469966"/>
            <a:ext cx="997529" cy="11831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34" idx="2"/>
          </p:cNvCxnSpPr>
          <p:nvPr/>
        </p:nvCxnSpPr>
        <p:spPr>
          <a:xfrm>
            <a:off x="4056806" y="2465455"/>
            <a:ext cx="945397" cy="12399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35" idx="2"/>
          </p:cNvCxnSpPr>
          <p:nvPr/>
        </p:nvCxnSpPr>
        <p:spPr>
          <a:xfrm flipH="1">
            <a:off x="5455228" y="2465455"/>
            <a:ext cx="643341" cy="1247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36" idx="2"/>
          </p:cNvCxnSpPr>
          <p:nvPr/>
        </p:nvCxnSpPr>
        <p:spPr>
          <a:xfrm flipH="1">
            <a:off x="5998882" y="2465455"/>
            <a:ext cx="1995316" cy="13071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36" idx="2"/>
          </p:cNvCxnSpPr>
          <p:nvPr/>
        </p:nvCxnSpPr>
        <p:spPr>
          <a:xfrm flipH="1">
            <a:off x="6523772" y="2465455"/>
            <a:ext cx="1470426" cy="1247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36" idx="2"/>
          </p:cNvCxnSpPr>
          <p:nvPr/>
        </p:nvCxnSpPr>
        <p:spPr>
          <a:xfrm flipH="1">
            <a:off x="7168777" y="2465455"/>
            <a:ext cx="825421" cy="1247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29" idx="0"/>
          </p:cNvCxnSpPr>
          <p:nvPr/>
        </p:nvCxnSpPr>
        <p:spPr>
          <a:xfrm flipH="1" flipV="1">
            <a:off x="911596" y="5707530"/>
            <a:ext cx="194412" cy="5203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30" idx="0"/>
          </p:cNvCxnSpPr>
          <p:nvPr/>
        </p:nvCxnSpPr>
        <p:spPr>
          <a:xfrm flipH="1" flipV="1">
            <a:off x="1839316" y="5707529"/>
            <a:ext cx="1186983" cy="5203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32" idx="0"/>
          </p:cNvCxnSpPr>
          <p:nvPr/>
        </p:nvCxnSpPr>
        <p:spPr>
          <a:xfrm flipV="1">
            <a:off x="5745546" y="5617882"/>
            <a:ext cx="126337" cy="6165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32" idx="0"/>
          </p:cNvCxnSpPr>
          <p:nvPr/>
        </p:nvCxnSpPr>
        <p:spPr>
          <a:xfrm flipV="1">
            <a:off x="5745546" y="5602941"/>
            <a:ext cx="686631" cy="6315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32" idx="0"/>
          </p:cNvCxnSpPr>
          <p:nvPr/>
        </p:nvCxnSpPr>
        <p:spPr>
          <a:xfrm flipV="1">
            <a:off x="5745546" y="5617882"/>
            <a:ext cx="1366454" cy="6165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37" idx="0"/>
          </p:cNvCxnSpPr>
          <p:nvPr/>
        </p:nvCxnSpPr>
        <p:spPr>
          <a:xfrm flipV="1">
            <a:off x="8077263" y="5707530"/>
            <a:ext cx="147854" cy="4590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0084106-5A24-9090-C041-1F73F9FB8986}"/>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2260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231C801-0658-992A-9D67-9A8389021411}"/>
              </a:ext>
            </a:extLst>
          </p:cNvPr>
          <p:cNvPicPr>
            <a:picLocks noChangeAspect="1"/>
          </p:cNvPicPr>
          <p:nvPr/>
        </p:nvPicPr>
        <p:blipFill>
          <a:blip r:embed="rId3"/>
          <a:stretch>
            <a:fillRect/>
          </a:stretch>
        </p:blipFill>
        <p:spPr>
          <a:xfrm>
            <a:off x="4305098" y="4944471"/>
            <a:ext cx="4349375" cy="1757627"/>
          </a:xfrm>
          <a:prstGeom prst="rect">
            <a:avLst/>
          </a:prstGeom>
        </p:spPr>
      </p:pic>
      <p:pic>
        <p:nvPicPr>
          <p:cNvPr id="4" name="Picture 3">
            <a:extLst>
              <a:ext uri="{FF2B5EF4-FFF2-40B4-BE49-F238E27FC236}">
                <a16:creationId xmlns:a16="http://schemas.microsoft.com/office/drawing/2014/main" id="{766F1E4D-02BE-5591-180D-4DAB290ECE84}"/>
              </a:ext>
            </a:extLst>
          </p:cNvPr>
          <p:cNvPicPr>
            <a:picLocks noChangeAspect="1"/>
          </p:cNvPicPr>
          <p:nvPr/>
        </p:nvPicPr>
        <p:blipFill>
          <a:blip r:embed="rId4"/>
          <a:stretch>
            <a:fillRect/>
          </a:stretch>
        </p:blipFill>
        <p:spPr>
          <a:xfrm>
            <a:off x="4318683" y="1067275"/>
            <a:ext cx="4596654" cy="3298048"/>
          </a:xfrm>
          <a:prstGeom prst="rect">
            <a:avLst/>
          </a:prstGeom>
        </p:spPr>
      </p:pic>
      <p:sp>
        <p:nvSpPr>
          <p:cNvPr id="2" name="TextBox 1"/>
          <p:cNvSpPr txBox="1"/>
          <p:nvPr/>
        </p:nvSpPr>
        <p:spPr>
          <a:xfrm>
            <a:off x="338512" y="257498"/>
            <a:ext cx="8423748" cy="662617"/>
          </a:xfrm>
          <a:prstGeom prst="rect">
            <a:avLst/>
          </a:prstGeom>
          <a:noFill/>
        </p:spPr>
        <p:txBody>
          <a:bodyPr wrap="square" rtlCol="0">
            <a:spAutoFit/>
          </a:bodyPr>
          <a:lstStyle/>
          <a:p>
            <a:pPr algn="ctr"/>
            <a:r>
              <a:rPr lang="en-US" sz="3706" b="1" dirty="0">
                <a:solidFill>
                  <a:srgbClr val="000099"/>
                </a:solidFill>
                <a:latin typeface="Georgia" panose="02040502050405020303" pitchFamily="18" charset="0"/>
                <a:cs typeface="Arial" panose="020B0604020202020204" pitchFamily="34" charset="0"/>
              </a:rPr>
              <a:t>CRMS Maneuver Reports (1 of 2)</a:t>
            </a:r>
          </a:p>
        </p:txBody>
      </p:sp>
      <p:sp>
        <p:nvSpPr>
          <p:cNvPr id="6" name="Content Placeholder 2"/>
          <p:cNvSpPr txBox="1">
            <a:spLocks/>
          </p:cNvSpPr>
          <p:nvPr/>
        </p:nvSpPr>
        <p:spPr>
          <a:xfrm>
            <a:off x="338512" y="1380192"/>
            <a:ext cx="3959878" cy="4311463"/>
          </a:xfrm>
          <a:prstGeom prst="rect">
            <a:avLst/>
          </a:prstGeom>
        </p:spPr>
        <p:txBody>
          <a:bodyPr>
            <a:no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endParaRPr lang="en-US" sz="1412" dirty="0"/>
          </a:p>
        </p:txBody>
      </p:sp>
      <p:sp>
        <p:nvSpPr>
          <p:cNvPr id="8" name="Content Placeholder 2"/>
          <p:cNvSpPr txBox="1">
            <a:spLocks/>
          </p:cNvSpPr>
          <p:nvPr/>
        </p:nvSpPr>
        <p:spPr>
          <a:xfrm>
            <a:off x="76523" y="1224325"/>
            <a:ext cx="4089077" cy="5305784"/>
          </a:xfrm>
          <a:prstGeom prst="rect">
            <a:avLst/>
          </a:prstGeom>
        </p:spPr>
        <p:txBody>
          <a:bodyPr wrap="square">
            <a:no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1630" dirty="0">
                <a:latin typeface="Georgia" panose="02040502050405020303" pitchFamily="18" charset="0"/>
              </a:rPr>
              <a:t>CRMS delivers an automated maneuver planning report every time a conjunction event falls within our configurable planning threshold, which is currently set to Time of Closest Approach (TCA) ≤ 3 days and Pc ≥ 1E-5</a:t>
            </a:r>
          </a:p>
          <a:p>
            <a:r>
              <a:rPr lang="en-US" sz="1630" dirty="0">
                <a:latin typeface="Georgia" panose="02040502050405020303" pitchFamily="18" charset="0"/>
              </a:rPr>
              <a:t>When maneuver planning is triggered by such an event, CRMS generates an aggregate Maneuver Trade Space (MTS) plot which provides mitigation for objects of concern with TCAs up to 3 days after the TCA of the triggering object, as well as individual MTS plots</a:t>
            </a:r>
          </a:p>
          <a:p>
            <a:r>
              <a:rPr lang="en-US" sz="1630" dirty="0">
                <a:latin typeface="Georgia" panose="02040502050405020303" pitchFamily="18" charset="0"/>
              </a:rPr>
              <a:t>Maneuver options are provided based on Delta-V and time constraints we provide to the system</a:t>
            </a:r>
          </a:p>
          <a:p>
            <a:r>
              <a:rPr lang="en-US" sz="1630" dirty="0">
                <a:latin typeface="Georgia" panose="02040502050405020303" pitchFamily="18" charset="0"/>
              </a:rPr>
              <a:t>These options are automatically delivered to FDS in the form of an Orbital Parameter Message (OPM) for automatic ephemeris generation, used for maneuver screening</a:t>
            </a:r>
          </a:p>
        </p:txBody>
      </p:sp>
      <p:cxnSp>
        <p:nvCxnSpPr>
          <p:cNvPr id="7" name="Straight Connector 6">
            <a:extLst>
              <a:ext uri="{FF2B5EF4-FFF2-40B4-BE49-F238E27FC236}">
                <a16:creationId xmlns:a16="http://schemas.microsoft.com/office/drawing/2014/main" id="{22B17A90-F900-AB06-6D71-3540D1C59CF3}"/>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E88DAB22-08CE-AA3F-F4AB-D9A052D99B00}"/>
              </a:ext>
            </a:extLst>
          </p:cNvPr>
          <p:cNvPicPr>
            <a:picLocks noChangeAspect="1"/>
          </p:cNvPicPr>
          <p:nvPr/>
        </p:nvPicPr>
        <p:blipFill>
          <a:blip r:embed="rId5"/>
          <a:stretch>
            <a:fillRect/>
          </a:stretch>
        </p:blipFill>
        <p:spPr>
          <a:xfrm>
            <a:off x="4283399" y="4321020"/>
            <a:ext cx="4631938" cy="521855"/>
          </a:xfrm>
          <a:prstGeom prst="rect">
            <a:avLst/>
          </a:prstGeom>
        </p:spPr>
      </p:pic>
    </p:spTree>
    <p:extLst>
      <p:ext uri="{BB962C8B-B14F-4D97-AF65-F5344CB8AC3E}">
        <p14:creationId xmlns:p14="http://schemas.microsoft.com/office/powerpoint/2010/main" val="4283389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0427" y="257498"/>
            <a:ext cx="8523146" cy="662617"/>
          </a:xfrm>
          <a:prstGeom prst="rect">
            <a:avLst/>
          </a:prstGeom>
          <a:noFill/>
        </p:spPr>
        <p:txBody>
          <a:bodyPr wrap="square" rtlCol="0">
            <a:spAutoFit/>
          </a:bodyPr>
          <a:lstStyle/>
          <a:p>
            <a:pPr algn="ctr"/>
            <a:r>
              <a:rPr lang="en-US" sz="3706" b="1" dirty="0">
                <a:solidFill>
                  <a:srgbClr val="000099"/>
                </a:solidFill>
                <a:latin typeface="Georgia" panose="02040502050405020303" pitchFamily="18" charset="0"/>
                <a:cs typeface="Arial" panose="020B0604020202020204" pitchFamily="34" charset="0"/>
              </a:rPr>
              <a:t>CRMS Maneuver Reports (2 of 2)</a:t>
            </a:r>
          </a:p>
        </p:txBody>
      </p:sp>
      <p:cxnSp>
        <p:nvCxnSpPr>
          <p:cNvPr id="5" name="Straight Connector 4">
            <a:extLst>
              <a:ext uri="{FF2B5EF4-FFF2-40B4-BE49-F238E27FC236}">
                <a16:creationId xmlns:a16="http://schemas.microsoft.com/office/drawing/2014/main" id="{05580354-2788-129B-89A1-963AF9AEDF4F}"/>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59B8936-EBC6-66A4-B4C8-749F436E3450}"/>
              </a:ext>
            </a:extLst>
          </p:cNvPr>
          <p:cNvSpPr txBox="1"/>
          <p:nvPr/>
        </p:nvSpPr>
        <p:spPr>
          <a:xfrm>
            <a:off x="4678231" y="1169614"/>
            <a:ext cx="4006959" cy="5468420"/>
          </a:xfrm>
          <a:prstGeom prst="rect">
            <a:avLst/>
          </a:prstGeom>
          <a:noFill/>
        </p:spPr>
        <p:txBody>
          <a:bodyPr wrap="square" rtlCol="0">
            <a:spAutoFit/>
          </a:bodyPr>
          <a:lstStyle/>
          <a:p>
            <a:pPr marL="302575" indent="-302575">
              <a:buFont typeface="Arial" panose="020B0604020202020204" pitchFamily="34" charset="0"/>
              <a:buChar char="•"/>
            </a:pPr>
            <a:r>
              <a:rPr lang="en-US" sz="1900" dirty="0">
                <a:latin typeface="Georgia" panose="02040502050405020303" pitchFamily="18" charset="0"/>
              </a:rPr>
              <a:t>Along with the MTS plots, the CRMS maneuver planning report also contains detailed plots and charts for each secondary object of concern (identified through user-defined thresholds)</a:t>
            </a:r>
          </a:p>
          <a:p>
            <a:pPr marL="302575" indent="-302575">
              <a:buFont typeface="Arial" panose="020B0604020202020204" pitchFamily="34" charset="0"/>
              <a:buChar char="•"/>
            </a:pPr>
            <a:endParaRPr lang="en-US" sz="1900" dirty="0">
              <a:latin typeface="Georgia" panose="02040502050405020303" pitchFamily="18" charset="0"/>
            </a:endParaRPr>
          </a:p>
          <a:p>
            <a:pPr marL="302575" indent="-302575">
              <a:buFont typeface="Arial" panose="020B0604020202020204" pitchFamily="34" charset="0"/>
              <a:buChar char="•"/>
            </a:pPr>
            <a:r>
              <a:rPr lang="en-US" sz="1900" dirty="0">
                <a:latin typeface="Georgia" panose="02040502050405020303" pitchFamily="18" charset="0"/>
              </a:rPr>
              <a:t>It is important for the CA Engineers to analyze the orbit determination quality, Pc and miss distance trends, future track opportunities, and sensitivity analysis of any secondary object that poses a threat to our spacecraft, so that proper planning and action can be taken accordingly. </a:t>
            </a:r>
            <a:endParaRPr lang="en-US" sz="1900" i="1" dirty="0">
              <a:latin typeface="Georgia" panose="02040502050405020303" pitchFamily="18" charset="0"/>
            </a:endParaRPr>
          </a:p>
        </p:txBody>
      </p:sp>
      <p:pic>
        <p:nvPicPr>
          <p:cNvPr id="7" name="Picture 6">
            <a:extLst>
              <a:ext uri="{FF2B5EF4-FFF2-40B4-BE49-F238E27FC236}">
                <a16:creationId xmlns:a16="http://schemas.microsoft.com/office/drawing/2014/main" id="{E95A5849-33A8-8AF0-526C-2133FFEC98FF}"/>
              </a:ext>
            </a:extLst>
          </p:cNvPr>
          <p:cNvPicPr>
            <a:picLocks noChangeAspect="1"/>
          </p:cNvPicPr>
          <p:nvPr/>
        </p:nvPicPr>
        <p:blipFill>
          <a:blip r:embed="rId3"/>
          <a:stretch>
            <a:fillRect/>
          </a:stretch>
        </p:blipFill>
        <p:spPr>
          <a:xfrm>
            <a:off x="215340" y="1169614"/>
            <a:ext cx="2121637" cy="1644583"/>
          </a:xfrm>
          <a:prstGeom prst="rect">
            <a:avLst/>
          </a:prstGeom>
        </p:spPr>
      </p:pic>
      <p:pic>
        <p:nvPicPr>
          <p:cNvPr id="9" name="Picture 8">
            <a:extLst>
              <a:ext uri="{FF2B5EF4-FFF2-40B4-BE49-F238E27FC236}">
                <a16:creationId xmlns:a16="http://schemas.microsoft.com/office/drawing/2014/main" id="{2FD9CABA-0C31-2B8F-D428-FAB47587BB7F}"/>
              </a:ext>
            </a:extLst>
          </p:cNvPr>
          <p:cNvPicPr>
            <a:picLocks noChangeAspect="1"/>
          </p:cNvPicPr>
          <p:nvPr/>
        </p:nvPicPr>
        <p:blipFill>
          <a:blip r:embed="rId4"/>
          <a:stretch>
            <a:fillRect/>
          </a:stretch>
        </p:blipFill>
        <p:spPr>
          <a:xfrm>
            <a:off x="2336977" y="1240770"/>
            <a:ext cx="2295073" cy="1431709"/>
          </a:xfrm>
          <a:prstGeom prst="rect">
            <a:avLst/>
          </a:prstGeom>
        </p:spPr>
      </p:pic>
      <p:pic>
        <p:nvPicPr>
          <p:cNvPr id="11" name="Picture 10">
            <a:extLst>
              <a:ext uri="{FF2B5EF4-FFF2-40B4-BE49-F238E27FC236}">
                <a16:creationId xmlns:a16="http://schemas.microsoft.com/office/drawing/2014/main" id="{3E6C1A09-1DC5-3CD6-2530-8A6690704297}"/>
              </a:ext>
            </a:extLst>
          </p:cNvPr>
          <p:cNvPicPr>
            <a:picLocks noChangeAspect="1"/>
          </p:cNvPicPr>
          <p:nvPr/>
        </p:nvPicPr>
        <p:blipFill>
          <a:blip r:embed="rId5"/>
          <a:stretch>
            <a:fillRect/>
          </a:stretch>
        </p:blipFill>
        <p:spPr>
          <a:xfrm>
            <a:off x="215341" y="2922141"/>
            <a:ext cx="4462890" cy="1862297"/>
          </a:xfrm>
          <a:prstGeom prst="rect">
            <a:avLst/>
          </a:prstGeom>
        </p:spPr>
      </p:pic>
      <p:pic>
        <p:nvPicPr>
          <p:cNvPr id="13" name="Picture 12">
            <a:extLst>
              <a:ext uri="{FF2B5EF4-FFF2-40B4-BE49-F238E27FC236}">
                <a16:creationId xmlns:a16="http://schemas.microsoft.com/office/drawing/2014/main" id="{7A9FEE99-339C-20C5-9D34-1570FEAD7996}"/>
              </a:ext>
            </a:extLst>
          </p:cNvPr>
          <p:cNvPicPr>
            <a:picLocks noChangeAspect="1"/>
          </p:cNvPicPr>
          <p:nvPr/>
        </p:nvPicPr>
        <p:blipFill>
          <a:blip r:embed="rId6"/>
          <a:stretch>
            <a:fillRect/>
          </a:stretch>
        </p:blipFill>
        <p:spPr>
          <a:xfrm>
            <a:off x="207542" y="4791410"/>
            <a:ext cx="4470689" cy="1671490"/>
          </a:xfrm>
          <a:prstGeom prst="rect">
            <a:avLst/>
          </a:prstGeom>
        </p:spPr>
      </p:pic>
    </p:spTree>
    <p:extLst>
      <p:ext uri="{BB962C8B-B14F-4D97-AF65-F5344CB8AC3E}">
        <p14:creationId xmlns:p14="http://schemas.microsoft.com/office/powerpoint/2010/main" val="2129457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592" y="257497"/>
            <a:ext cx="8076818" cy="689869"/>
          </a:xfrm>
          <a:prstGeom prst="rect">
            <a:avLst/>
          </a:prstGeom>
          <a:noFill/>
        </p:spPr>
        <p:txBody>
          <a:bodyPr wrap="square" rtlCol="0">
            <a:spAutoFit/>
          </a:bodyPr>
          <a:lstStyle/>
          <a:p>
            <a:pPr algn="ctr"/>
            <a:r>
              <a:rPr lang="en-US" sz="3883" b="1" dirty="0">
                <a:solidFill>
                  <a:srgbClr val="000099"/>
                </a:solidFill>
                <a:latin typeface="Georgia" panose="02040502050405020303" pitchFamily="18" charset="0"/>
                <a:cs typeface="Arial" panose="020B0604020202020204" pitchFamily="34" charset="0"/>
              </a:rPr>
              <a:t>CRMS Release Updates</a:t>
            </a:r>
          </a:p>
        </p:txBody>
      </p:sp>
      <p:sp>
        <p:nvSpPr>
          <p:cNvPr id="6" name="Content Placeholder 2"/>
          <p:cNvSpPr txBox="1">
            <a:spLocks/>
          </p:cNvSpPr>
          <p:nvPr/>
        </p:nvSpPr>
        <p:spPr>
          <a:xfrm>
            <a:off x="393607" y="1372721"/>
            <a:ext cx="3959878" cy="4311463"/>
          </a:xfrm>
          <a:prstGeom prst="rect">
            <a:avLst/>
          </a:prstGeom>
        </p:spPr>
        <p:txBody>
          <a:bodyPr>
            <a:no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endParaRPr lang="en-US" sz="1412" dirty="0"/>
          </a:p>
        </p:txBody>
      </p:sp>
      <p:graphicFrame>
        <p:nvGraphicFramePr>
          <p:cNvPr id="4" name="Table 3">
            <a:extLst>
              <a:ext uri="{FF2B5EF4-FFF2-40B4-BE49-F238E27FC236}">
                <a16:creationId xmlns:a16="http://schemas.microsoft.com/office/drawing/2014/main" id="{EE7FCB2B-DCD1-A8BC-E50A-042955D35471}"/>
              </a:ext>
            </a:extLst>
          </p:cNvPr>
          <p:cNvGraphicFramePr>
            <a:graphicFrameLocks noGrp="1"/>
          </p:cNvGraphicFramePr>
          <p:nvPr>
            <p:extLst>
              <p:ext uri="{D42A27DB-BD31-4B8C-83A1-F6EECF244321}">
                <p14:modId xmlns:p14="http://schemas.microsoft.com/office/powerpoint/2010/main" val="443691785"/>
              </p:ext>
            </p:extLst>
          </p:nvPr>
        </p:nvGraphicFramePr>
        <p:xfrm>
          <a:off x="578843" y="1095439"/>
          <a:ext cx="7969158" cy="5382525"/>
        </p:xfrm>
        <a:graphic>
          <a:graphicData uri="http://schemas.openxmlformats.org/drawingml/2006/table">
            <a:tbl>
              <a:tblPr/>
              <a:tblGrid>
                <a:gridCol w="1211126">
                  <a:extLst>
                    <a:ext uri="{9D8B030D-6E8A-4147-A177-3AD203B41FA5}">
                      <a16:colId xmlns:a16="http://schemas.microsoft.com/office/drawing/2014/main" val="466806268"/>
                    </a:ext>
                  </a:extLst>
                </a:gridCol>
                <a:gridCol w="1739241">
                  <a:extLst>
                    <a:ext uri="{9D8B030D-6E8A-4147-A177-3AD203B41FA5}">
                      <a16:colId xmlns:a16="http://schemas.microsoft.com/office/drawing/2014/main" val="1283255582"/>
                    </a:ext>
                  </a:extLst>
                </a:gridCol>
                <a:gridCol w="5018791">
                  <a:extLst>
                    <a:ext uri="{9D8B030D-6E8A-4147-A177-3AD203B41FA5}">
                      <a16:colId xmlns:a16="http://schemas.microsoft.com/office/drawing/2014/main" val="588878239"/>
                    </a:ext>
                  </a:extLst>
                </a:gridCol>
              </a:tblGrid>
              <a:tr h="474374">
                <a:tc>
                  <a:txBody>
                    <a:bodyPr/>
                    <a:lstStyle/>
                    <a:p>
                      <a:pPr algn="ctr" fontAlgn="b"/>
                      <a:r>
                        <a:rPr lang="en-US" sz="1600" b="1" i="0" u="none" strike="noStrike" dirty="0">
                          <a:solidFill>
                            <a:schemeClr val="bg1"/>
                          </a:solidFill>
                          <a:effectLst/>
                          <a:latin typeface="Georgia" panose="02040502050405020303" pitchFamily="18" charset="0"/>
                        </a:rPr>
                        <a:t>CRMS Release #</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99"/>
                    </a:solidFill>
                  </a:tcPr>
                </a:tc>
                <a:tc>
                  <a:txBody>
                    <a:bodyPr/>
                    <a:lstStyle/>
                    <a:p>
                      <a:pPr algn="ctr" fontAlgn="b"/>
                      <a:r>
                        <a:rPr lang="en-US" sz="1600" b="1" i="0" u="none" strike="noStrike" dirty="0">
                          <a:solidFill>
                            <a:schemeClr val="bg1"/>
                          </a:solidFill>
                          <a:effectLst/>
                          <a:latin typeface="Georgia" panose="02040502050405020303" pitchFamily="18" charset="0"/>
                        </a:rPr>
                        <a:t>Date in Operations</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99"/>
                    </a:solidFill>
                  </a:tcPr>
                </a:tc>
                <a:tc>
                  <a:txBody>
                    <a:bodyPr/>
                    <a:lstStyle/>
                    <a:p>
                      <a:pPr algn="ctr" fontAlgn="b"/>
                      <a:r>
                        <a:rPr lang="en-US" sz="1600" b="1" i="0" u="none" strike="noStrike" dirty="0">
                          <a:solidFill>
                            <a:schemeClr val="bg1"/>
                          </a:solidFill>
                          <a:effectLst/>
                          <a:latin typeface="Georgia" panose="02040502050405020303" pitchFamily="18" charset="0"/>
                        </a:rPr>
                        <a:t>RMM Planning Enhancements</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99"/>
                    </a:solidFill>
                  </a:tcPr>
                </a:tc>
                <a:extLst>
                  <a:ext uri="{0D108BD9-81ED-4DB2-BD59-A6C34878D82A}">
                    <a16:rowId xmlns:a16="http://schemas.microsoft.com/office/drawing/2014/main" val="231155586"/>
                  </a:ext>
                </a:extLst>
              </a:tr>
              <a:tr h="447679">
                <a:tc>
                  <a:txBody>
                    <a:bodyPr/>
                    <a:lstStyle/>
                    <a:p>
                      <a:pPr algn="ctr" fontAlgn="ctr"/>
                      <a:r>
                        <a:rPr lang="en-US" sz="1600" b="1" i="0" u="none" strike="noStrike" dirty="0">
                          <a:solidFill>
                            <a:srgbClr val="000000"/>
                          </a:solidFill>
                          <a:effectLst/>
                          <a:latin typeface="Georgia" panose="02040502050405020303" pitchFamily="18" charset="0"/>
                        </a:rPr>
                        <a:t>1</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chemeClr val="tx1"/>
                          </a:solidFill>
                          <a:effectLst/>
                          <a:latin typeface="Georgia" panose="02040502050405020303" pitchFamily="18" charset="0"/>
                        </a:rPr>
                        <a:t>April 14, 2015</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Georgia" panose="02040502050405020303" pitchFamily="18" charset="0"/>
                        </a:rPr>
                        <a:t> CDMs ingested into the CRMS database</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1930760"/>
                  </a:ext>
                </a:extLst>
              </a:tr>
              <a:tr h="463477">
                <a:tc>
                  <a:txBody>
                    <a:bodyPr/>
                    <a:lstStyle/>
                    <a:p>
                      <a:pPr algn="ctr" fontAlgn="ctr"/>
                      <a:r>
                        <a:rPr lang="en-US" sz="1600" b="1" i="0" u="none" strike="noStrike" dirty="0">
                          <a:solidFill>
                            <a:srgbClr val="000000"/>
                          </a:solidFill>
                          <a:effectLst/>
                          <a:latin typeface="Georgia" panose="02040502050405020303" pitchFamily="18" charset="0"/>
                        </a:rPr>
                        <a:t>2</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chemeClr val="tx1"/>
                          </a:solidFill>
                          <a:effectLst/>
                          <a:latin typeface="Georgia" panose="02040502050405020303" pitchFamily="18" charset="0"/>
                        </a:rPr>
                        <a:t>June 19, 2015</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Georgia" panose="02040502050405020303" pitchFamily="18" charset="0"/>
                        </a:rPr>
                        <a:t> Tools/capabilities added to design</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5247771"/>
                  </a:ext>
                </a:extLst>
              </a:tr>
              <a:tr h="490680">
                <a:tc>
                  <a:txBody>
                    <a:bodyPr/>
                    <a:lstStyle/>
                    <a:p>
                      <a:pPr algn="ctr" fontAlgn="ctr"/>
                      <a:r>
                        <a:rPr lang="en-US" sz="1600" b="1" i="0" u="none" strike="noStrike" dirty="0">
                          <a:solidFill>
                            <a:srgbClr val="000000"/>
                          </a:solidFill>
                          <a:effectLst/>
                          <a:latin typeface="Georgia" panose="02040502050405020303" pitchFamily="18" charset="0"/>
                        </a:rPr>
                        <a:t>3</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chemeClr val="tx1"/>
                          </a:solidFill>
                          <a:effectLst/>
                          <a:latin typeface="Georgia" panose="02040502050405020303" pitchFamily="18" charset="0"/>
                        </a:rPr>
                        <a:t>March 29, 2016</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Georgia" panose="02040502050405020303" pitchFamily="18" charset="0"/>
                        </a:rPr>
                        <a:t> Automated summary report generation</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2233406"/>
                  </a:ext>
                </a:extLst>
              </a:tr>
              <a:tr h="669534">
                <a:tc>
                  <a:txBody>
                    <a:bodyPr/>
                    <a:lstStyle/>
                    <a:p>
                      <a:pPr algn="ctr" fontAlgn="ctr"/>
                      <a:r>
                        <a:rPr lang="en-US" sz="1600" b="1" i="0" u="none" strike="noStrike">
                          <a:solidFill>
                            <a:srgbClr val="000000"/>
                          </a:solidFill>
                          <a:effectLst/>
                          <a:latin typeface="Georgia" panose="02040502050405020303" pitchFamily="18" charset="0"/>
                        </a:rPr>
                        <a:t>4</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chemeClr val="tx1"/>
                          </a:solidFill>
                          <a:effectLst/>
                          <a:latin typeface="Georgia" panose="02040502050405020303" pitchFamily="18" charset="0"/>
                        </a:rPr>
                        <a:t>August 24, 2016 </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dirty="0">
                          <a:latin typeface="Georgia" panose="02040502050405020303" pitchFamily="18" charset="0"/>
                        </a:rPr>
                        <a:t> Deployment of CRMS as MATLAB executable </a:t>
                      </a:r>
                    </a:p>
                    <a:p>
                      <a:pPr algn="l" fontAlgn="t"/>
                      <a:r>
                        <a:rPr lang="en-US" sz="1400" dirty="0">
                          <a:latin typeface="Georgia" panose="02040502050405020303" pitchFamily="18" charset="0"/>
                        </a:rPr>
                        <a:t> Incorporation of Owner Operator (O/O) covariance for Pc</a:t>
                      </a:r>
                    </a:p>
                    <a:p>
                      <a:pPr algn="l" fontAlgn="t"/>
                      <a:r>
                        <a:rPr lang="en-US" sz="1400" dirty="0">
                          <a:latin typeface="Georgia" panose="02040502050405020303" pitchFamily="18" charset="0"/>
                        </a:rPr>
                        <a:t> Automated maneuver report generation</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740251"/>
                  </a:ext>
                </a:extLst>
              </a:tr>
              <a:tr h="458978">
                <a:tc>
                  <a:txBody>
                    <a:bodyPr/>
                    <a:lstStyle/>
                    <a:p>
                      <a:pPr algn="ctr" fontAlgn="ctr"/>
                      <a:r>
                        <a:rPr lang="en-US" sz="1600" b="1" i="0" u="none" strike="noStrike" dirty="0">
                          <a:solidFill>
                            <a:srgbClr val="000000"/>
                          </a:solidFill>
                          <a:effectLst/>
                          <a:latin typeface="Georgia" panose="02040502050405020303" pitchFamily="18" charset="0"/>
                        </a:rPr>
                        <a:t>5</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chemeClr val="tx1"/>
                          </a:solidFill>
                          <a:effectLst/>
                          <a:latin typeface="Georgia" panose="02040502050405020303" pitchFamily="18" charset="0"/>
                        </a:rPr>
                        <a:t>February 9, 2017 </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dirty="0">
                          <a:latin typeface="Georgia" panose="02040502050405020303" pitchFamily="18" charset="0"/>
                        </a:rPr>
                        <a:t> Multi-time window constrained maneuver plan optimization</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3909904"/>
                  </a:ext>
                </a:extLst>
              </a:tr>
              <a:tr h="481626">
                <a:tc>
                  <a:txBody>
                    <a:bodyPr/>
                    <a:lstStyle/>
                    <a:p>
                      <a:pPr algn="ctr" fontAlgn="ctr"/>
                      <a:r>
                        <a:rPr lang="en-US" sz="1600" b="1" i="0" u="none" strike="noStrike">
                          <a:solidFill>
                            <a:srgbClr val="000000"/>
                          </a:solidFill>
                          <a:effectLst/>
                          <a:latin typeface="Georgia" panose="02040502050405020303" pitchFamily="18" charset="0"/>
                        </a:rPr>
                        <a:t>6</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chemeClr val="tx1"/>
                          </a:solidFill>
                          <a:effectLst/>
                          <a:latin typeface="Georgia" panose="02040502050405020303" pitchFamily="18" charset="0"/>
                        </a:rPr>
                        <a:t>January 18, 2018</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Georgia" panose="02040502050405020303" pitchFamily="18" charset="0"/>
                        </a:rPr>
                        <a:t> Reporting of individual position uncertainty values                                             </a:t>
                      </a:r>
                    </a:p>
                    <a:p>
                      <a:pPr algn="l" fontAlgn="t"/>
                      <a:r>
                        <a:rPr lang="en-US" sz="1400" b="0" i="0" u="none" strike="noStrike" dirty="0">
                          <a:solidFill>
                            <a:srgbClr val="000000"/>
                          </a:solidFill>
                          <a:effectLst/>
                          <a:latin typeface="Georgia" panose="02040502050405020303" pitchFamily="18" charset="0"/>
                        </a:rPr>
                        <a:t> E-mail attachment display for mobile mail clients</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5727452"/>
                  </a:ext>
                </a:extLst>
              </a:tr>
              <a:tr h="487545">
                <a:tc>
                  <a:txBody>
                    <a:bodyPr/>
                    <a:lstStyle/>
                    <a:p>
                      <a:pPr algn="ctr" fontAlgn="ctr"/>
                      <a:r>
                        <a:rPr lang="en-US" sz="1600" b="1" i="0" u="none" strike="noStrike" dirty="0">
                          <a:solidFill>
                            <a:srgbClr val="000000"/>
                          </a:solidFill>
                          <a:effectLst/>
                          <a:latin typeface="Georgia" panose="02040502050405020303" pitchFamily="18" charset="0"/>
                        </a:rPr>
                        <a:t>7</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Georgia" panose="02040502050405020303" pitchFamily="18" charset="0"/>
                        </a:rPr>
                        <a:t>April 30, 2019</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400" b="0" i="0" u="none" strike="noStrike" dirty="0">
                          <a:solidFill>
                            <a:srgbClr val="000000"/>
                          </a:solidFill>
                          <a:effectLst/>
                          <a:latin typeface="Georgia" panose="02040502050405020303" pitchFamily="18" charset="0"/>
                        </a:rPr>
                        <a:t> Content updates to Summary/Maneuver reports</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1061745"/>
                  </a:ext>
                </a:extLst>
              </a:tr>
              <a:tr h="685273">
                <a:tc>
                  <a:txBody>
                    <a:bodyPr/>
                    <a:lstStyle/>
                    <a:p>
                      <a:pPr algn="ctr" fontAlgn="ctr"/>
                      <a:r>
                        <a:rPr lang="en-US" sz="1600" b="1" i="0" u="none" strike="noStrike">
                          <a:solidFill>
                            <a:srgbClr val="000000"/>
                          </a:solidFill>
                          <a:effectLst/>
                          <a:latin typeface="Georgia" panose="02040502050405020303" pitchFamily="18" charset="0"/>
                        </a:rPr>
                        <a:t>8</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Georgia" panose="02040502050405020303" pitchFamily="18" charset="0"/>
                        </a:rPr>
                        <a:t>March 2, 2020</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Georgia" panose="02040502050405020303" pitchFamily="18" charset="0"/>
                        </a:rPr>
                        <a:t> Secondary Owner/Operator data processing                      </a:t>
                      </a:r>
                    </a:p>
                    <a:p>
                      <a:pPr algn="l" fontAlgn="t"/>
                      <a:r>
                        <a:rPr lang="en-US" sz="1400" b="0" i="0" u="none" strike="noStrike" dirty="0">
                          <a:solidFill>
                            <a:srgbClr val="000000"/>
                          </a:solidFill>
                          <a:effectLst/>
                          <a:latin typeface="Georgia" panose="02040502050405020303" pitchFamily="18" charset="0"/>
                        </a:rPr>
                        <a:t> Maneuver planning prioritization                                          </a:t>
                      </a:r>
                    </a:p>
                    <a:p>
                      <a:pPr algn="l" fontAlgn="t"/>
                      <a:r>
                        <a:rPr lang="en-US" sz="1400" b="0" i="0" u="none" strike="noStrike" dirty="0">
                          <a:solidFill>
                            <a:srgbClr val="000000"/>
                          </a:solidFill>
                          <a:effectLst/>
                          <a:latin typeface="Georgia" panose="02040502050405020303" pitchFamily="18" charset="0"/>
                        </a:rPr>
                        <a:t> Course of Action table generation for flags                                     </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0172352"/>
                  </a:ext>
                </a:extLst>
              </a:tr>
              <a:tr h="703329">
                <a:tc>
                  <a:txBody>
                    <a:bodyPr/>
                    <a:lstStyle/>
                    <a:p>
                      <a:pPr algn="ctr" fontAlgn="ctr"/>
                      <a:r>
                        <a:rPr lang="en-US" sz="1600" b="1" i="0" u="none" strike="noStrike">
                          <a:solidFill>
                            <a:srgbClr val="000000"/>
                          </a:solidFill>
                          <a:effectLst/>
                          <a:latin typeface="Georgia" panose="02040502050405020303" pitchFamily="18" charset="0"/>
                        </a:rPr>
                        <a:t>9</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Georgia" panose="02040502050405020303" pitchFamily="18" charset="0"/>
                        </a:rPr>
                        <a:t>August 5, 2021</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Georgia" panose="02040502050405020303" pitchFamily="18" charset="0"/>
                        </a:rPr>
                        <a:t> Check to verify correct ephemeris has been screened         </a:t>
                      </a:r>
                    </a:p>
                    <a:p>
                      <a:pPr algn="l" fontAlgn="t"/>
                      <a:r>
                        <a:rPr lang="en-US" sz="1400" b="0" i="0" u="none" strike="noStrike" dirty="0">
                          <a:solidFill>
                            <a:srgbClr val="000000"/>
                          </a:solidFill>
                          <a:effectLst/>
                          <a:latin typeface="Georgia" panose="02040502050405020303" pitchFamily="18" charset="0"/>
                        </a:rPr>
                        <a:t> Automatic maneuver planning triggered for any message type </a:t>
                      </a:r>
                    </a:p>
                    <a:p>
                      <a:pPr algn="l" fontAlgn="t"/>
                      <a:r>
                        <a:rPr lang="en-US" sz="1400" b="0" i="0" u="none" strike="noStrike" dirty="0">
                          <a:solidFill>
                            <a:srgbClr val="000000"/>
                          </a:solidFill>
                          <a:effectLst/>
                          <a:latin typeface="Georgia" panose="02040502050405020303" pitchFamily="18" charset="0"/>
                        </a:rPr>
                        <a:t> Automated maneuver planning triggered by miss distance </a:t>
                      </a:r>
                    </a:p>
                  </a:txBody>
                  <a:tcPr marL="6724" marR="6724" marT="67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4783982"/>
                  </a:ext>
                </a:extLst>
              </a:tr>
            </a:tbl>
          </a:graphicData>
        </a:graphic>
      </p:graphicFrame>
      <p:cxnSp>
        <p:nvCxnSpPr>
          <p:cNvPr id="5" name="Straight Connector 4">
            <a:extLst>
              <a:ext uri="{FF2B5EF4-FFF2-40B4-BE49-F238E27FC236}">
                <a16:creationId xmlns:a16="http://schemas.microsoft.com/office/drawing/2014/main" id="{D35F11F3-0F23-F7C3-8E24-18D5CD772672}"/>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0223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942" y="1096451"/>
            <a:ext cx="8824403" cy="5709063"/>
          </a:xfrm>
          <a:prstGeom prst="rect">
            <a:avLst/>
          </a:prstGeom>
        </p:spPr>
        <p:txBody>
          <a:bodyPr wrap="square">
            <a:spAutoFit/>
          </a:bodyPr>
          <a:lstStyle/>
          <a:p>
            <a:pPr marL="403433" indent="-403433">
              <a:spcBef>
                <a:spcPts val="529"/>
              </a:spcBef>
              <a:spcAft>
                <a:spcPts val="529"/>
              </a:spcAft>
              <a:buFont typeface="Arial" panose="020B0604020202020204" pitchFamily="34" charset="0"/>
              <a:buChar char="•"/>
              <a:defRPr/>
            </a:pPr>
            <a:r>
              <a:rPr lang="en-US" sz="2030" b="1" dirty="0">
                <a:latin typeface="Georgia" panose="02040502050405020303" pitchFamily="18" charset="0"/>
              </a:rPr>
              <a:t>Until Fall 2019, the CARA team was prime for EOS CA support</a:t>
            </a:r>
          </a:p>
          <a:p>
            <a:pPr marL="403433" indent="-403433">
              <a:spcBef>
                <a:spcPts val="529"/>
              </a:spcBef>
              <a:spcAft>
                <a:spcPts val="529"/>
              </a:spcAft>
              <a:buFont typeface="Arial" panose="020B0604020202020204" pitchFamily="34" charset="0"/>
              <a:buChar char="•"/>
              <a:defRPr/>
            </a:pPr>
            <a:r>
              <a:rPr lang="en-US" sz="2030" b="1" dirty="0">
                <a:latin typeface="Georgia" panose="02040502050405020303" pitchFamily="18" charset="0"/>
              </a:rPr>
              <a:t>ESMO was asked in mid 2018 to be the first to exercise the CARA Devolution process</a:t>
            </a:r>
          </a:p>
          <a:p>
            <a:pPr marL="403433" indent="-403433">
              <a:spcBef>
                <a:spcPts val="529"/>
              </a:spcBef>
              <a:spcAft>
                <a:spcPts val="529"/>
              </a:spcAft>
              <a:buFont typeface="Arial" panose="020B0604020202020204" pitchFamily="34" charset="0"/>
              <a:buChar char="•"/>
              <a:defRPr/>
            </a:pPr>
            <a:r>
              <a:rPr lang="en-US" sz="2030" b="1" dirty="0">
                <a:latin typeface="Georgia" panose="02040502050405020303" pitchFamily="18" charset="0"/>
              </a:rPr>
              <a:t>After ~1 year of intense planning/preparation, the Devolution Parallel Operations period ran from </a:t>
            </a:r>
            <a:r>
              <a:rPr lang="en-US" sz="2030" b="1" dirty="0">
                <a:solidFill>
                  <a:srgbClr val="C00000"/>
                </a:solidFill>
                <a:latin typeface="Georgia" panose="02040502050405020303" pitchFamily="18" charset="0"/>
              </a:rPr>
              <a:t>03/26/19</a:t>
            </a:r>
            <a:r>
              <a:rPr lang="en-US" sz="2030" b="1" dirty="0">
                <a:latin typeface="Georgia" panose="02040502050405020303" pitchFamily="18" charset="0"/>
              </a:rPr>
              <a:t> to </a:t>
            </a:r>
            <a:r>
              <a:rPr lang="en-US" sz="2030" b="1" dirty="0">
                <a:solidFill>
                  <a:srgbClr val="C00000"/>
                </a:solidFill>
                <a:latin typeface="Georgia" panose="02040502050405020303" pitchFamily="18" charset="0"/>
              </a:rPr>
              <a:t>09/25/19</a:t>
            </a:r>
            <a:endParaRPr lang="en-US" sz="2030" b="1" dirty="0">
              <a:latin typeface="Georgia" panose="02040502050405020303" pitchFamily="18" charset="0"/>
            </a:endParaRPr>
          </a:p>
          <a:p>
            <a:pPr marL="403433" indent="-403433">
              <a:spcBef>
                <a:spcPts val="529"/>
              </a:spcBef>
              <a:spcAft>
                <a:spcPts val="529"/>
              </a:spcAft>
              <a:buFont typeface="Arial" panose="020B0604020202020204" pitchFamily="34" charset="0"/>
              <a:buChar char="•"/>
              <a:defRPr/>
            </a:pPr>
            <a:r>
              <a:rPr lang="en-US" sz="2030" b="1" dirty="0">
                <a:latin typeface="Georgia" panose="02040502050405020303" pitchFamily="18" charset="0"/>
              </a:rPr>
              <a:t>The following prime responsibilities have been incorporated by EOS since we have now completed Devolution parallel operations, significantly reducing RMM planning time: </a:t>
            </a:r>
          </a:p>
          <a:p>
            <a:pPr marL="403433" indent="-403433">
              <a:spcBef>
                <a:spcPts val="529"/>
              </a:spcBef>
              <a:spcAft>
                <a:spcPts val="529"/>
              </a:spcAft>
              <a:buFont typeface="Arial" panose="020B0604020202020204" pitchFamily="34" charset="0"/>
              <a:buChar char="•"/>
              <a:defRPr/>
            </a:pPr>
            <a:endParaRPr lang="en-US" sz="2030" b="1" dirty="0">
              <a:latin typeface="Georgia" panose="02040502050405020303" pitchFamily="18" charset="0"/>
            </a:endParaRPr>
          </a:p>
          <a:p>
            <a:pPr marL="403433" indent="-403433">
              <a:spcBef>
                <a:spcPts val="529"/>
              </a:spcBef>
              <a:spcAft>
                <a:spcPts val="529"/>
              </a:spcAft>
              <a:buFont typeface="Arial" panose="020B0604020202020204" pitchFamily="34" charset="0"/>
              <a:buChar char="•"/>
              <a:defRPr/>
            </a:pPr>
            <a:endParaRPr lang="en-US" sz="2030" b="1" dirty="0">
              <a:latin typeface="Georgia" panose="02040502050405020303" pitchFamily="18" charset="0"/>
            </a:endParaRPr>
          </a:p>
          <a:p>
            <a:pPr>
              <a:spcBef>
                <a:spcPts val="529"/>
              </a:spcBef>
              <a:spcAft>
                <a:spcPts val="529"/>
              </a:spcAft>
              <a:defRPr/>
            </a:pPr>
            <a:endParaRPr lang="en-US" sz="2030" b="1" dirty="0">
              <a:latin typeface="Georgia" panose="02040502050405020303" pitchFamily="18" charset="0"/>
            </a:endParaRPr>
          </a:p>
          <a:p>
            <a:pPr marL="403433" indent="-403433">
              <a:spcBef>
                <a:spcPts val="529"/>
              </a:spcBef>
              <a:spcAft>
                <a:spcPts val="529"/>
              </a:spcAft>
              <a:buFont typeface="Arial" panose="020B0604020202020204" pitchFamily="34" charset="0"/>
              <a:buChar char="•"/>
              <a:defRPr/>
            </a:pPr>
            <a:endParaRPr lang="en-US" sz="1412" b="1" dirty="0">
              <a:latin typeface="Georgia" panose="02040502050405020303" pitchFamily="18" charset="0"/>
            </a:endParaRPr>
          </a:p>
          <a:p>
            <a:pPr marL="403433" indent="-403433">
              <a:spcBef>
                <a:spcPts val="529"/>
              </a:spcBef>
              <a:spcAft>
                <a:spcPts val="529"/>
              </a:spcAft>
              <a:buFont typeface="Arial" panose="020B0604020202020204" pitchFamily="34" charset="0"/>
              <a:buChar char="•"/>
              <a:defRPr/>
            </a:pPr>
            <a:r>
              <a:rPr lang="en-US" sz="2030" b="1" dirty="0">
                <a:latin typeface="Georgia" panose="02040502050405020303" pitchFamily="18" charset="0"/>
              </a:rPr>
              <a:t>All Documentation has been finalized and ESMO is now performing prime CA duties for their own missions with CARA in shadow mode</a:t>
            </a:r>
          </a:p>
        </p:txBody>
      </p:sp>
      <p:sp>
        <p:nvSpPr>
          <p:cNvPr id="8" name="Content Placeholder 2"/>
          <p:cNvSpPr txBox="1">
            <a:spLocks/>
          </p:cNvSpPr>
          <p:nvPr/>
        </p:nvSpPr>
        <p:spPr>
          <a:xfrm>
            <a:off x="324970" y="4099763"/>
            <a:ext cx="8494059" cy="1716957"/>
          </a:xfrm>
          <a:prstGeom prst="rect">
            <a:avLst/>
          </a:prstGeom>
        </p:spPr>
        <p:txBody>
          <a:bodyPr wrap="square">
            <a:no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lvl="1" algn="just"/>
            <a:r>
              <a:rPr lang="en-US" sz="1800" dirty="0">
                <a:solidFill>
                  <a:srgbClr val="000099"/>
                </a:solidFill>
                <a:latin typeface="Georgia" panose="02040502050405020303" pitchFamily="18" charset="0"/>
              </a:rPr>
              <a:t>Ephemeris generation/delivery to space-track for screening</a:t>
            </a:r>
          </a:p>
          <a:p>
            <a:pPr lvl="1" algn="just"/>
            <a:r>
              <a:rPr lang="en-US" sz="1800" dirty="0">
                <a:solidFill>
                  <a:srgbClr val="000099"/>
                </a:solidFill>
                <a:latin typeface="Georgia" panose="02040502050405020303" pitchFamily="18" charset="0"/>
              </a:rPr>
              <a:t>CDM retrieval from space-track for CA data assessment</a:t>
            </a:r>
          </a:p>
          <a:p>
            <a:pPr lvl="1" algn="just"/>
            <a:r>
              <a:rPr lang="en-US" sz="1800" dirty="0">
                <a:solidFill>
                  <a:srgbClr val="000099"/>
                </a:solidFill>
                <a:latin typeface="Georgia" panose="02040502050405020303" pitchFamily="18" charset="0"/>
              </a:rPr>
              <a:t>Direct contact with CARA OSAs for data processing support</a:t>
            </a:r>
          </a:p>
          <a:p>
            <a:pPr lvl="1" algn="just"/>
            <a:r>
              <a:rPr lang="en-US" sz="1800" dirty="0">
                <a:solidFill>
                  <a:srgbClr val="000099"/>
                </a:solidFill>
                <a:latin typeface="Georgia" panose="02040502050405020303" pitchFamily="18" charset="0"/>
              </a:rPr>
              <a:t>Analysis and action for all events that violate Pc maneuver thresholds</a:t>
            </a:r>
          </a:p>
          <a:p>
            <a:pPr lvl="1" algn="just"/>
            <a:r>
              <a:rPr lang="en-US" sz="1800" dirty="0">
                <a:solidFill>
                  <a:srgbClr val="000099"/>
                </a:solidFill>
                <a:latin typeface="Georgia" panose="02040502050405020303" pitchFamily="18" charset="0"/>
              </a:rPr>
              <a:t>CA GO/NO-GO decision making at Command Authorization Meetings</a:t>
            </a:r>
          </a:p>
        </p:txBody>
      </p:sp>
      <p:sp>
        <p:nvSpPr>
          <p:cNvPr id="2" name="TextBox 1"/>
          <p:cNvSpPr txBox="1"/>
          <p:nvPr/>
        </p:nvSpPr>
        <p:spPr>
          <a:xfrm>
            <a:off x="533592" y="257497"/>
            <a:ext cx="8076818" cy="689869"/>
          </a:xfrm>
          <a:prstGeom prst="rect">
            <a:avLst/>
          </a:prstGeom>
          <a:noFill/>
        </p:spPr>
        <p:txBody>
          <a:bodyPr wrap="square" rtlCol="0">
            <a:spAutoFit/>
          </a:bodyPr>
          <a:lstStyle/>
          <a:p>
            <a:pPr algn="ctr"/>
            <a:r>
              <a:rPr lang="en-US" sz="3883" b="1" dirty="0">
                <a:solidFill>
                  <a:srgbClr val="000099"/>
                </a:solidFill>
                <a:latin typeface="Georgia" panose="02040502050405020303" pitchFamily="18" charset="0"/>
                <a:cs typeface="Arial" panose="020B0604020202020204" pitchFamily="34" charset="0"/>
              </a:rPr>
              <a:t>CARA Devolution</a:t>
            </a:r>
          </a:p>
        </p:txBody>
      </p:sp>
      <p:cxnSp>
        <p:nvCxnSpPr>
          <p:cNvPr id="5" name="Straight Connector 4">
            <a:extLst>
              <a:ext uri="{FF2B5EF4-FFF2-40B4-BE49-F238E27FC236}">
                <a16:creationId xmlns:a16="http://schemas.microsoft.com/office/drawing/2014/main" id="{0626FA2F-5757-F6DC-4983-642FF576BEFB}"/>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0903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592" y="257497"/>
            <a:ext cx="8076818" cy="689869"/>
          </a:xfrm>
          <a:prstGeom prst="rect">
            <a:avLst/>
          </a:prstGeom>
          <a:noFill/>
        </p:spPr>
        <p:txBody>
          <a:bodyPr wrap="square" rtlCol="0">
            <a:spAutoFit/>
          </a:bodyPr>
          <a:lstStyle/>
          <a:p>
            <a:pPr algn="ctr"/>
            <a:r>
              <a:rPr lang="en-US" sz="3883" b="1" dirty="0">
                <a:solidFill>
                  <a:srgbClr val="000099"/>
                </a:solidFill>
                <a:latin typeface="Georgia" panose="02040502050405020303" pitchFamily="18" charset="0"/>
                <a:cs typeface="Arial" panose="020B0604020202020204" pitchFamily="34" charset="0"/>
              </a:rPr>
              <a:t>Devolution Data Process Flow</a:t>
            </a:r>
          </a:p>
        </p:txBody>
      </p:sp>
      <p:sp>
        <p:nvSpPr>
          <p:cNvPr id="8" name="Content Placeholder 2"/>
          <p:cNvSpPr txBox="1">
            <a:spLocks/>
          </p:cNvSpPr>
          <p:nvPr/>
        </p:nvSpPr>
        <p:spPr>
          <a:xfrm>
            <a:off x="322766" y="1185449"/>
            <a:ext cx="7997936" cy="1282316"/>
          </a:xfrm>
          <a:prstGeom prst="rect">
            <a:avLst/>
          </a:prstGeom>
        </p:spPr>
        <p:txBody>
          <a:bodyPr>
            <a:no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algn="ctr">
              <a:buNone/>
            </a:pPr>
            <a:r>
              <a:rPr lang="en-US" sz="2118" dirty="0">
                <a:latin typeface="Georgia" panose="02040502050405020303" pitchFamily="18" charset="0"/>
              </a:rPr>
              <a:t>The CA data process flow that was used for the devolution parallel operations is summarized in the image below. By posting and receiving data directly using Space-Track, screening time was significantly reduced. </a:t>
            </a:r>
          </a:p>
        </p:txBody>
      </p:sp>
      <p:grpSp>
        <p:nvGrpSpPr>
          <p:cNvPr id="6" name="Group 5">
            <a:extLst>
              <a:ext uri="{FF2B5EF4-FFF2-40B4-BE49-F238E27FC236}">
                <a16:creationId xmlns:a16="http://schemas.microsoft.com/office/drawing/2014/main" id="{93FBCD75-E5BE-360A-A62D-9F2E4FF2811A}"/>
              </a:ext>
            </a:extLst>
          </p:cNvPr>
          <p:cNvGrpSpPr/>
          <p:nvPr/>
        </p:nvGrpSpPr>
        <p:grpSpPr>
          <a:xfrm>
            <a:off x="619767" y="2515396"/>
            <a:ext cx="7867071" cy="3749680"/>
            <a:chOff x="677332" y="3136284"/>
            <a:chExt cx="8916014" cy="4249637"/>
          </a:xfrm>
        </p:grpSpPr>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677332" y="3537291"/>
              <a:ext cx="8136467" cy="3848630"/>
            </a:xfrm>
            <a:prstGeom prst="rect">
              <a:avLst/>
            </a:prstGeom>
          </p:spPr>
        </p:pic>
        <p:sp>
          <p:nvSpPr>
            <p:cNvPr id="3" name="Rectangle 2"/>
            <p:cNvSpPr/>
            <p:nvPr/>
          </p:nvSpPr>
          <p:spPr>
            <a:xfrm>
              <a:off x="4377267" y="3908533"/>
              <a:ext cx="2853267" cy="914400"/>
            </a:xfrm>
            <a:prstGeom prst="rect">
              <a:avLst/>
            </a:prstGeom>
            <a:solidFill>
              <a:srgbClr val="002060">
                <a:alpha val="5000"/>
              </a:srgbClr>
            </a:solidFill>
            <a:ln w="254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 name="TextBox 3"/>
            <p:cNvSpPr txBox="1"/>
            <p:nvPr/>
          </p:nvSpPr>
          <p:spPr>
            <a:xfrm>
              <a:off x="6663267" y="3136284"/>
              <a:ext cx="2841886" cy="381588"/>
            </a:xfrm>
            <a:prstGeom prst="rect">
              <a:avLst/>
            </a:prstGeom>
            <a:noFill/>
          </p:spPr>
          <p:txBody>
            <a:bodyPr wrap="none" rtlCol="0">
              <a:spAutoFit/>
            </a:bodyPr>
            <a:lstStyle/>
            <a:p>
              <a:r>
                <a:rPr lang="en-US" sz="1588" b="1" u="sng" dirty="0">
                  <a:solidFill>
                    <a:srgbClr val="000099"/>
                  </a:solidFill>
                </a:rPr>
                <a:t>New feature in parallel ops </a:t>
              </a:r>
            </a:p>
          </p:txBody>
        </p:sp>
        <p:cxnSp>
          <p:nvCxnSpPr>
            <p:cNvPr id="7" name="Straight Connector 6"/>
            <p:cNvCxnSpPr/>
            <p:nvPr/>
          </p:nvCxnSpPr>
          <p:spPr>
            <a:xfrm flipH="1">
              <a:off x="6595533" y="3505616"/>
              <a:ext cx="745068" cy="345841"/>
            </a:xfrm>
            <a:prstGeom prst="line">
              <a:avLst/>
            </a:prstGeom>
            <a:ln>
              <a:solidFill>
                <a:srgbClr val="000099"/>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377267" y="4880009"/>
              <a:ext cx="2853267" cy="1212925"/>
            </a:xfrm>
            <a:prstGeom prst="rect">
              <a:avLst/>
            </a:prstGeom>
            <a:solidFill>
              <a:srgbClr val="C00000">
                <a:alpha val="5000"/>
              </a:srgbClr>
            </a:solidFill>
            <a:ln w="254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4" name="TextBox 13"/>
            <p:cNvSpPr txBox="1"/>
            <p:nvPr/>
          </p:nvSpPr>
          <p:spPr>
            <a:xfrm>
              <a:off x="6076506" y="6631062"/>
              <a:ext cx="3516840" cy="381588"/>
            </a:xfrm>
            <a:prstGeom prst="rect">
              <a:avLst/>
            </a:prstGeom>
            <a:noFill/>
          </p:spPr>
          <p:txBody>
            <a:bodyPr wrap="none" rtlCol="0">
              <a:spAutoFit/>
            </a:bodyPr>
            <a:lstStyle/>
            <a:p>
              <a:r>
                <a:rPr lang="en-US" sz="1588" b="1" u="sng" dirty="0">
                  <a:solidFill>
                    <a:srgbClr val="C00000"/>
                  </a:solidFill>
                </a:rPr>
                <a:t>No longer needed after devolution</a:t>
              </a:r>
            </a:p>
          </p:txBody>
        </p:sp>
        <p:cxnSp>
          <p:nvCxnSpPr>
            <p:cNvPr id="16" name="Straight Connector 15"/>
            <p:cNvCxnSpPr/>
            <p:nvPr/>
          </p:nvCxnSpPr>
          <p:spPr>
            <a:xfrm>
              <a:off x="6527800" y="6192338"/>
              <a:ext cx="592667" cy="45939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43D0A388-8D0B-EFFB-461D-978378F2AB0D}"/>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6664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591" y="260679"/>
            <a:ext cx="8076818" cy="635559"/>
          </a:xfrm>
          <a:prstGeom prst="rect">
            <a:avLst/>
          </a:prstGeom>
          <a:noFill/>
        </p:spPr>
        <p:txBody>
          <a:bodyPr wrap="square" rtlCol="0">
            <a:spAutoFit/>
          </a:bodyPr>
          <a:lstStyle/>
          <a:p>
            <a:pPr algn="ctr"/>
            <a:r>
              <a:rPr lang="en-US" sz="3530" b="1" dirty="0">
                <a:solidFill>
                  <a:srgbClr val="000099"/>
                </a:solidFill>
                <a:latin typeface="Georgia" panose="02040502050405020303" pitchFamily="18" charset="0"/>
                <a:cs typeface="Arial" panose="020B0604020202020204" pitchFamily="34" charset="0"/>
              </a:rPr>
              <a:t>CA Process Enhancement</a:t>
            </a:r>
          </a:p>
        </p:txBody>
      </p:sp>
      <p:graphicFrame>
        <p:nvGraphicFramePr>
          <p:cNvPr id="3" name="Table 2"/>
          <p:cNvGraphicFramePr>
            <a:graphicFrameLocks noGrp="1"/>
          </p:cNvGraphicFramePr>
          <p:nvPr>
            <p:extLst>
              <p:ext uri="{D42A27DB-BD31-4B8C-83A1-F6EECF244321}">
                <p14:modId xmlns:p14="http://schemas.microsoft.com/office/powerpoint/2010/main" val="1553530556"/>
              </p:ext>
            </p:extLst>
          </p:nvPr>
        </p:nvGraphicFramePr>
        <p:xfrm>
          <a:off x="666633" y="1127580"/>
          <a:ext cx="7793576" cy="5263176"/>
        </p:xfrm>
        <a:graphic>
          <a:graphicData uri="http://schemas.openxmlformats.org/drawingml/2006/table">
            <a:tbl>
              <a:tblPr firstRow="1" bandRow="1">
                <a:tableStyleId>{5940675A-B579-460E-94D1-54222C63F5DA}</a:tableStyleId>
              </a:tblPr>
              <a:tblGrid>
                <a:gridCol w="3896788">
                  <a:extLst>
                    <a:ext uri="{9D8B030D-6E8A-4147-A177-3AD203B41FA5}">
                      <a16:colId xmlns:a16="http://schemas.microsoft.com/office/drawing/2014/main" val="20000"/>
                    </a:ext>
                  </a:extLst>
                </a:gridCol>
                <a:gridCol w="3896788">
                  <a:extLst>
                    <a:ext uri="{9D8B030D-6E8A-4147-A177-3AD203B41FA5}">
                      <a16:colId xmlns:a16="http://schemas.microsoft.com/office/drawing/2014/main" val="20001"/>
                    </a:ext>
                  </a:extLst>
                </a:gridCol>
              </a:tblGrid>
              <a:tr h="349624">
                <a:tc>
                  <a:txBody>
                    <a:bodyPr/>
                    <a:lstStyle/>
                    <a:p>
                      <a:pPr algn="ctr"/>
                      <a:r>
                        <a:rPr lang="en-US" sz="1800" b="1" baseline="0" dirty="0">
                          <a:solidFill>
                            <a:schemeClr val="bg1"/>
                          </a:solidFill>
                          <a:latin typeface="Georgia" panose="02040502050405020303" pitchFamily="18" charset="0"/>
                        </a:rPr>
                        <a:t>PRE-DEVOLUTION PROCESS</a:t>
                      </a:r>
                      <a:endParaRPr lang="en-US" sz="1800" b="1" dirty="0">
                        <a:solidFill>
                          <a:schemeClr val="bg1"/>
                        </a:solidFill>
                        <a:latin typeface="Georgia" panose="02040502050405020303" pitchFamily="18" charset="0"/>
                      </a:endParaRPr>
                    </a:p>
                  </a:txBody>
                  <a:tcPr marL="80682" marR="80682" marT="40341" marB="40341">
                    <a:solidFill>
                      <a:schemeClr val="tx1"/>
                    </a:solidFill>
                  </a:tcPr>
                </a:tc>
                <a:tc>
                  <a:txBody>
                    <a:bodyPr/>
                    <a:lstStyle/>
                    <a:p>
                      <a:pPr algn="ctr"/>
                      <a:r>
                        <a:rPr lang="en-US" sz="1800" b="1" dirty="0">
                          <a:solidFill>
                            <a:schemeClr val="bg1"/>
                          </a:solidFill>
                          <a:latin typeface="Georgia" panose="02040502050405020303" pitchFamily="18" charset="0"/>
                        </a:rPr>
                        <a:t>POST-DEVOLUTION PROCESS</a:t>
                      </a:r>
                    </a:p>
                  </a:txBody>
                  <a:tcPr marL="80682" marR="80682" marT="40341" marB="40341">
                    <a:solidFill>
                      <a:srgbClr val="000099"/>
                    </a:solidFill>
                  </a:tcPr>
                </a:tc>
                <a:extLst>
                  <a:ext uri="{0D108BD9-81ED-4DB2-BD59-A6C34878D82A}">
                    <a16:rowId xmlns:a16="http://schemas.microsoft.com/office/drawing/2014/main" val="10000"/>
                  </a:ext>
                </a:extLst>
              </a:tr>
              <a:tr h="766482">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500" dirty="0">
                          <a:latin typeface="Georgia" panose="02040502050405020303" pitchFamily="18" charset="0"/>
                        </a:rPr>
                        <a:t>Identify High Interest Event (HIE) via visual inspection of CARA Summary Report</a:t>
                      </a:r>
                    </a:p>
                  </a:txBody>
                  <a:tcPr marL="80682" marR="80682" marT="40341" marB="40341" anchor="ctr">
                    <a:solidFill>
                      <a:schemeClr val="bg1"/>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500" dirty="0">
                          <a:solidFill>
                            <a:srgbClr val="0000FF"/>
                          </a:solidFill>
                          <a:latin typeface="Georgia" panose="02040502050405020303" pitchFamily="18" charset="0"/>
                        </a:rPr>
                        <a:t>Identify HIE via </a:t>
                      </a:r>
                      <a:r>
                        <a:rPr lang="en-US" sz="1500" baseline="0" dirty="0">
                          <a:solidFill>
                            <a:srgbClr val="0000FF"/>
                          </a:solidFill>
                          <a:latin typeface="Georgia" panose="02040502050405020303" pitchFamily="18" charset="0"/>
                        </a:rPr>
                        <a:t>t</a:t>
                      </a:r>
                      <a:r>
                        <a:rPr lang="en-US" sz="1500" dirty="0">
                          <a:solidFill>
                            <a:srgbClr val="0000FF"/>
                          </a:solidFill>
                          <a:latin typeface="Georgia" panose="02040502050405020303" pitchFamily="18" charset="0"/>
                        </a:rPr>
                        <a:t>ext message sent by CRMS</a:t>
                      </a:r>
                      <a:r>
                        <a:rPr lang="en-US" sz="1500" baseline="0" dirty="0">
                          <a:solidFill>
                            <a:srgbClr val="0000FF"/>
                          </a:solidFill>
                          <a:latin typeface="Georgia" panose="02040502050405020303" pitchFamily="18" charset="0"/>
                        </a:rPr>
                        <a:t> </a:t>
                      </a:r>
                      <a:r>
                        <a:rPr lang="en-US" sz="1500" baseline="0" dirty="0">
                          <a:solidFill>
                            <a:schemeClr val="dk1"/>
                          </a:solidFill>
                          <a:latin typeface="Georgia" panose="02040502050405020303" pitchFamily="18" charset="0"/>
                        </a:rPr>
                        <a:t>and </a:t>
                      </a:r>
                      <a:r>
                        <a:rPr lang="en-US" sz="1500" baseline="0" dirty="0">
                          <a:latin typeface="Georgia" panose="02040502050405020303" pitchFamily="18" charset="0"/>
                        </a:rPr>
                        <a:t>v</a:t>
                      </a:r>
                      <a:r>
                        <a:rPr lang="en-US" sz="1500" dirty="0">
                          <a:latin typeface="Georgia" panose="02040502050405020303" pitchFamily="18" charset="0"/>
                        </a:rPr>
                        <a:t>isual inspection of CRMS Summary Report </a:t>
                      </a:r>
                    </a:p>
                  </a:txBody>
                  <a:tcPr marL="80682" marR="80682" marT="40341" marB="40341" anchor="ctr"/>
                </a:tc>
                <a:extLst>
                  <a:ext uri="{0D108BD9-81ED-4DB2-BD59-A6C34878D82A}">
                    <a16:rowId xmlns:a16="http://schemas.microsoft.com/office/drawing/2014/main" val="10001"/>
                  </a:ext>
                </a:extLst>
              </a:tr>
              <a:tr h="766482">
                <a:tc>
                  <a:txBody>
                    <a:bodyPr/>
                    <a:lstStyle/>
                    <a:p>
                      <a:r>
                        <a:rPr lang="en-US" sz="1500" dirty="0">
                          <a:latin typeface="Georgia" panose="02040502050405020303" pitchFamily="18" charset="0"/>
                        </a:rPr>
                        <a:t>Call HIE Briefing Meeting to gather details of conjunction</a:t>
                      </a:r>
                      <a:r>
                        <a:rPr lang="en-US" sz="1500" baseline="0" dirty="0">
                          <a:latin typeface="Georgia" panose="02040502050405020303" pitchFamily="18" charset="0"/>
                        </a:rPr>
                        <a:t> with </a:t>
                      </a:r>
                      <a:r>
                        <a:rPr lang="en-US" sz="1500" dirty="0">
                          <a:latin typeface="Georgia" panose="02040502050405020303" pitchFamily="18" charset="0"/>
                        </a:rPr>
                        <a:t>CARA presenting HIE slides</a:t>
                      </a:r>
                    </a:p>
                  </a:txBody>
                  <a:tcPr marL="80682" marR="80682" marT="40341" marB="40341" anchor="ctr">
                    <a:solidFill>
                      <a:schemeClr val="bg1"/>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500" dirty="0">
                          <a:solidFill>
                            <a:srgbClr val="0000FF"/>
                          </a:solidFill>
                          <a:latin typeface="Georgia" panose="02040502050405020303" pitchFamily="18" charset="0"/>
                        </a:rPr>
                        <a:t>CRMS produces maneuver report with all conjunction details and mitigation options</a:t>
                      </a:r>
                    </a:p>
                  </a:txBody>
                  <a:tcPr marL="80682" marR="80682" marT="40341" marB="40341" anchor="ctr"/>
                </a:tc>
                <a:extLst>
                  <a:ext uri="{0D108BD9-81ED-4DB2-BD59-A6C34878D82A}">
                    <a16:rowId xmlns:a16="http://schemas.microsoft.com/office/drawing/2014/main" val="10002"/>
                  </a:ext>
                </a:extLst>
              </a:tr>
              <a:tr h="766482">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500" dirty="0">
                          <a:latin typeface="Georgia" panose="02040502050405020303" pitchFamily="18" charset="0"/>
                        </a:rPr>
                        <a:t>Pick mitigation solutions from selecting points off a Maneuver Trade Space Plot</a:t>
                      </a:r>
                    </a:p>
                  </a:txBody>
                  <a:tcPr marL="80682" marR="80682" marT="40341" marB="40341" anchor="ctr">
                    <a:solidFill>
                      <a:schemeClr val="bg1"/>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500" dirty="0">
                          <a:solidFill>
                            <a:srgbClr val="0000FF"/>
                          </a:solidFill>
                          <a:latin typeface="Georgia" panose="02040502050405020303" pitchFamily="18" charset="0"/>
                        </a:rPr>
                        <a:t>CRMS produces new report every time new data is received and computes mitigation solutions</a:t>
                      </a:r>
                    </a:p>
                  </a:txBody>
                  <a:tcPr marL="80682" marR="80682" marT="40341" marB="40341" anchor="ctr"/>
                </a:tc>
                <a:extLst>
                  <a:ext uri="{0D108BD9-81ED-4DB2-BD59-A6C34878D82A}">
                    <a16:rowId xmlns:a16="http://schemas.microsoft.com/office/drawing/2014/main" val="10003"/>
                  </a:ext>
                </a:extLst>
              </a:tr>
              <a:tr h="766482">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500" dirty="0">
                          <a:latin typeface="Georgia" panose="02040502050405020303" pitchFamily="18" charset="0"/>
                        </a:rPr>
                        <a:t>FDS generates ephemerides for each maneuver solution (~ 1 hour per ephemeris)</a:t>
                      </a:r>
                    </a:p>
                  </a:txBody>
                  <a:tcPr marL="80682" marR="80682" marT="40341" marB="40341" anchor="ctr">
                    <a:solidFill>
                      <a:schemeClr val="bg1"/>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500" dirty="0">
                          <a:solidFill>
                            <a:srgbClr val="0000FF"/>
                          </a:solidFill>
                          <a:latin typeface="Georgia" panose="02040502050405020303" pitchFamily="18" charset="0"/>
                        </a:rPr>
                        <a:t>FDS generates ephemerides for each maneuver solution automatically based on output delivered by CRMS</a:t>
                      </a:r>
                    </a:p>
                  </a:txBody>
                  <a:tcPr marL="80682" marR="80682" marT="40341" marB="40341" anchor="ctr"/>
                </a:tc>
                <a:extLst>
                  <a:ext uri="{0D108BD9-81ED-4DB2-BD59-A6C34878D82A}">
                    <a16:rowId xmlns:a16="http://schemas.microsoft.com/office/drawing/2014/main" val="10005"/>
                  </a:ext>
                </a:extLst>
              </a:tr>
              <a:tr h="537882">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500" dirty="0">
                          <a:latin typeface="Georgia" panose="02040502050405020303" pitchFamily="18" charset="0"/>
                        </a:rPr>
                        <a:t>CARA receives ephemerides from FDS and transfers them to CSpOC for screening</a:t>
                      </a:r>
                    </a:p>
                  </a:txBody>
                  <a:tcPr marL="80682" marR="80682" marT="40341" marB="40341" anchor="ctr">
                    <a:solidFill>
                      <a:schemeClr val="bg1"/>
                    </a:solidFill>
                  </a:tcPr>
                </a:tc>
                <a:tc>
                  <a:txBody>
                    <a:bodyPr/>
                    <a:lstStyle/>
                    <a:p>
                      <a:r>
                        <a:rPr lang="en-US" sz="1500" dirty="0">
                          <a:solidFill>
                            <a:srgbClr val="0000FF"/>
                          </a:solidFill>
                          <a:latin typeface="Georgia" panose="02040502050405020303" pitchFamily="18" charset="0"/>
                        </a:rPr>
                        <a:t>FDS automatically transfers ephemerides to Space-Track (CSpOC) for screening</a:t>
                      </a:r>
                    </a:p>
                  </a:txBody>
                  <a:tcPr marL="80682" marR="80682" marT="40341" marB="40341" anchor="ctr"/>
                </a:tc>
                <a:extLst>
                  <a:ext uri="{0D108BD9-81ED-4DB2-BD59-A6C34878D82A}">
                    <a16:rowId xmlns:a16="http://schemas.microsoft.com/office/drawing/2014/main" val="10006"/>
                  </a:ext>
                </a:extLst>
              </a:tr>
              <a:tr h="537882">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500" dirty="0">
                          <a:latin typeface="Georgia" panose="02040502050405020303" pitchFamily="18" charset="0"/>
                        </a:rPr>
                        <a:t>CSpOC transfers screening results back to CARA</a:t>
                      </a:r>
                    </a:p>
                  </a:txBody>
                  <a:tcPr marL="80682" marR="80682" marT="40341" marB="40341" anchor="ctr">
                    <a:solidFill>
                      <a:schemeClr val="bg1"/>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500" dirty="0">
                          <a:latin typeface="Georgia" panose="02040502050405020303" pitchFamily="18" charset="0"/>
                        </a:rPr>
                        <a:t>CSpOC directly posts screening results on Space-Track</a:t>
                      </a:r>
                    </a:p>
                  </a:txBody>
                  <a:tcPr marL="80682" marR="80682" marT="40341" marB="40341" anchor="ctr"/>
                </a:tc>
                <a:extLst>
                  <a:ext uri="{0D108BD9-81ED-4DB2-BD59-A6C34878D82A}">
                    <a16:rowId xmlns:a16="http://schemas.microsoft.com/office/drawing/2014/main" val="10007"/>
                  </a:ext>
                </a:extLst>
              </a:tr>
              <a:tr h="766482">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500" dirty="0">
                          <a:latin typeface="Georgia" panose="02040502050405020303" pitchFamily="18" charset="0"/>
                        </a:rPr>
                        <a:t>CARA generates screening results report and briefs interested parties</a:t>
                      </a:r>
                    </a:p>
                  </a:txBody>
                  <a:tcPr marL="80682" marR="80682" marT="40341" marB="40341" anchor="ctr">
                    <a:solidFill>
                      <a:schemeClr val="bg1"/>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500" dirty="0">
                          <a:solidFill>
                            <a:srgbClr val="0000FF"/>
                          </a:solidFill>
                          <a:latin typeface="Georgia" panose="02040502050405020303" pitchFamily="18" charset="0"/>
                        </a:rPr>
                        <a:t>CRMS generates screening results report automatically based on data posted to Space-Track</a:t>
                      </a:r>
                    </a:p>
                  </a:txBody>
                  <a:tcPr marL="80682" marR="80682" marT="40341" marB="40341" anchor="ctr"/>
                </a:tc>
                <a:extLst>
                  <a:ext uri="{0D108BD9-81ED-4DB2-BD59-A6C34878D82A}">
                    <a16:rowId xmlns:a16="http://schemas.microsoft.com/office/drawing/2014/main" val="10008"/>
                  </a:ext>
                </a:extLst>
              </a:tr>
            </a:tbl>
          </a:graphicData>
        </a:graphic>
      </p:graphicFrame>
      <p:sp>
        <p:nvSpPr>
          <p:cNvPr id="7" name="TextBox 6"/>
          <p:cNvSpPr txBox="1"/>
          <p:nvPr/>
        </p:nvSpPr>
        <p:spPr>
          <a:xfrm>
            <a:off x="2295210" y="6504171"/>
            <a:ext cx="2332052" cy="336695"/>
          </a:xfrm>
          <a:prstGeom prst="rect">
            <a:avLst/>
          </a:prstGeom>
          <a:noFill/>
          <a:ln w="15875">
            <a:noFill/>
          </a:ln>
        </p:spPr>
        <p:txBody>
          <a:bodyPr wrap="square" rtlCol="0">
            <a:spAutoFit/>
          </a:bodyPr>
          <a:lstStyle/>
          <a:p>
            <a:pPr marL="252146" indent="-252146">
              <a:buFont typeface="Arial" panose="020B0604020202020204" pitchFamily="34" charset="0"/>
              <a:buChar char="•"/>
            </a:pPr>
            <a:r>
              <a:rPr lang="en-US" sz="1588" dirty="0">
                <a:latin typeface="Georgia" panose="02040502050405020303" pitchFamily="18" charset="0"/>
              </a:rPr>
              <a:t>Black text = Manual</a:t>
            </a:r>
          </a:p>
        </p:txBody>
      </p:sp>
      <p:sp>
        <p:nvSpPr>
          <p:cNvPr id="9" name="TextBox 8"/>
          <p:cNvSpPr txBox="1"/>
          <p:nvPr/>
        </p:nvSpPr>
        <p:spPr>
          <a:xfrm>
            <a:off x="4627262" y="6504171"/>
            <a:ext cx="2529153" cy="336695"/>
          </a:xfrm>
          <a:prstGeom prst="rect">
            <a:avLst/>
          </a:prstGeom>
          <a:noFill/>
          <a:ln w="15875">
            <a:noFill/>
          </a:ln>
        </p:spPr>
        <p:txBody>
          <a:bodyPr wrap="square" rtlCol="0">
            <a:spAutoFit/>
          </a:bodyPr>
          <a:lstStyle/>
          <a:p>
            <a:pPr marL="252146" indent="-252146">
              <a:buFont typeface="Arial" panose="020B0604020202020204" pitchFamily="34" charset="0"/>
              <a:buChar char="•"/>
            </a:pPr>
            <a:r>
              <a:rPr lang="en-US" sz="1588" dirty="0">
                <a:solidFill>
                  <a:srgbClr val="0000FF"/>
                </a:solidFill>
                <a:latin typeface="Georgia" panose="02040502050405020303" pitchFamily="18" charset="0"/>
              </a:rPr>
              <a:t>Blue text </a:t>
            </a:r>
            <a:r>
              <a:rPr lang="en-US" sz="1588" dirty="0">
                <a:latin typeface="Georgia" panose="02040502050405020303" pitchFamily="18" charset="0"/>
              </a:rPr>
              <a:t>= Automated</a:t>
            </a:r>
          </a:p>
        </p:txBody>
      </p:sp>
      <p:cxnSp>
        <p:nvCxnSpPr>
          <p:cNvPr id="6" name="Straight Connector 5">
            <a:extLst>
              <a:ext uri="{FF2B5EF4-FFF2-40B4-BE49-F238E27FC236}">
                <a16:creationId xmlns:a16="http://schemas.microsoft.com/office/drawing/2014/main" id="{BC9DE1C9-8099-A410-8BE1-2EE7E9AB59E3}"/>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74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592" y="257497"/>
            <a:ext cx="8076818" cy="689869"/>
          </a:xfrm>
          <a:prstGeom prst="rect">
            <a:avLst/>
          </a:prstGeom>
          <a:noFill/>
        </p:spPr>
        <p:txBody>
          <a:bodyPr wrap="square" rtlCol="0">
            <a:spAutoFit/>
          </a:bodyPr>
          <a:lstStyle/>
          <a:p>
            <a:pPr algn="ctr"/>
            <a:r>
              <a:rPr lang="en-US" sz="3883" b="1" dirty="0">
                <a:solidFill>
                  <a:srgbClr val="000099"/>
                </a:solidFill>
                <a:latin typeface="Georgia" panose="02040502050405020303" pitchFamily="18" charset="0"/>
                <a:cs typeface="Arial" panose="020B0604020202020204" pitchFamily="34" charset="0"/>
              </a:rPr>
              <a:t>CA Support Process Flow</a:t>
            </a:r>
          </a:p>
        </p:txBody>
      </p:sp>
      <p:cxnSp>
        <p:nvCxnSpPr>
          <p:cNvPr id="4" name="Straight Connector 3">
            <a:extLst>
              <a:ext uri="{FF2B5EF4-FFF2-40B4-BE49-F238E27FC236}">
                <a16:creationId xmlns:a16="http://schemas.microsoft.com/office/drawing/2014/main" id="{AD5EDF0E-C605-3198-C1E9-205F74D03C41}"/>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3F0D3AE-BB7A-8472-4443-B27E610FD6D9}"/>
              </a:ext>
            </a:extLst>
          </p:cNvPr>
          <p:cNvPicPr>
            <a:picLocks noChangeAspect="1"/>
          </p:cNvPicPr>
          <p:nvPr/>
        </p:nvPicPr>
        <p:blipFill>
          <a:blip r:embed="rId3"/>
          <a:stretch>
            <a:fillRect/>
          </a:stretch>
        </p:blipFill>
        <p:spPr>
          <a:xfrm>
            <a:off x="218515" y="1185808"/>
            <a:ext cx="8706971" cy="5000625"/>
          </a:xfrm>
          <a:prstGeom prst="rect">
            <a:avLst/>
          </a:prstGeom>
        </p:spPr>
      </p:pic>
    </p:spTree>
    <p:extLst>
      <p:ext uri="{BB962C8B-B14F-4D97-AF65-F5344CB8AC3E}">
        <p14:creationId xmlns:p14="http://schemas.microsoft.com/office/powerpoint/2010/main" val="711706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471" y="257498"/>
            <a:ext cx="8875058" cy="635559"/>
          </a:xfrm>
          <a:prstGeom prst="rect">
            <a:avLst/>
          </a:prstGeom>
          <a:noFill/>
        </p:spPr>
        <p:txBody>
          <a:bodyPr wrap="square" rtlCol="0">
            <a:spAutoFit/>
          </a:bodyPr>
          <a:lstStyle/>
          <a:p>
            <a:pPr algn="ctr"/>
            <a:r>
              <a:rPr lang="en-US" sz="3530" b="1" dirty="0">
                <a:solidFill>
                  <a:srgbClr val="000099"/>
                </a:solidFill>
                <a:latin typeface="Georgia" panose="02040502050405020303" pitchFamily="18" charset="0"/>
                <a:cs typeface="Arial" panose="020B0604020202020204" pitchFamily="34" charset="0"/>
              </a:rPr>
              <a:t>Probability of Collision Thresholds</a:t>
            </a:r>
          </a:p>
        </p:txBody>
      </p:sp>
      <p:sp>
        <p:nvSpPr>
          <p:cNvPr id="8" name="Content Placeholder 2"/>
          <p:cNvSpPr txBox="1">
            <a:spLocks/>
          </p:cNvSpPr>
          <p:nvPr/>
        </p:nvSpPr>
        <p:spPr>
          <a:xfrm>
            <a:off x="375621" y="1159310"/>
            <a:ext cx="8392759" cy="1160447"/>
          </a:xfrm>
          <a:prstGeom prst="rect">
            <a:avLst/>
          </a:prstGeom>
        </p:spPr>
        <p:txBody>
          <a:bodyPr>
            <a:no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algn="just">
              <a:buNone/>
            </a:pPr>
            <a:r>
              <a:rPr lang="en-US" sz="1765" dirty="0">
                <a:latin typeface="Georgia" panose="02040502050405020303" pitchFamily="18" charset="0"/>
              </a:rPr>
              <a:t>The Probability of collision (Pc) is the principal metric used to specify the risk of collision between the primary object (our satellite) colliding with the secondary object of concern. In the image below, Pc thresholds are defined and classified by color for our missions to specify what course of action is recommended for the MD. </a:t>
            </a:r>
          </a:p>
        </p:txBody>
      </p:sp>
      <p:graphicFrame>
        <p:nvGraphicFramePr>
          <p:cNvPr id="9" name="Table 8"/>
          <p:cNvGraphicFramePr>
            <a:graphicFrameLocks noGrp="1"/>
          </p:cNvGraphicFramePr>
          <p:nvPr>
            <p:extLst>
              <p:ext uri="{D42A27DB-BD31-4B8C-83A1-F6EECF244321}">
                <p14:modId xmlns:p14="http://schemas.microsoft.com/office/powerpoint/2010/main" val="228023378"/>
              </p:ext>
            </p:extLst>
          </p:nvPr>
        </p:nvGraphicFramePr>
        <p:xfrm>
          <a:off x="765121" y="2339893"/>
          <a:ext cx="7613757" cy="4260609"/>
        </p:xfrm>
        <a:graphic>
          <a:graphicData uri="http://schemas.openxmlformats.org/drawingml/2006/table">
            <a:tbl>
              <a:tblPr firstRow="1" firstCol="1" bandRow="1">
                <a:tableStyleId>{5940675A-B579-460E-94D1-54222C63F5DA}</a:tableStyleId>
              </a:tblPr>
              <a:tblGrid>
                <a:gridCol w="854709">
                  <a:extLst>
                    <a:ext uri="{9D8B030D-6E8A-4147-A177-3AD203B41FA5}">
                      <a16:colId xmlns:a16="http://schemas.microsoft.com/office/drawing/2014/main" val="20000"/>
                    </a:ext>
                  </a:extLst>
                </a:gridCol>
                <a:gridCol w="1294388">
                  <a:extLst>
                    <a:ext uri="{9D8B030D-6E8A-4147-A177-3AD203B41FA5}">
                      <a16:colId xmlns:a16="http://schemas.microsoft.com/office/drawing/2014/main" val="20001"/>
                    </a:ext>
                  </a:extLst>
                </a:gridCol>
                <a:gridCol w="1133694">
                  <a:extLst>
                    <a:ext uri="{9D8B030D-6E8A-4147-A177-3AD203B41FA5}">
                      <a16:colId xmlns:a16="http://schemas.microsoft.com/office/drawing/2014/main" val="20002"/>
                    </a:ext>
                  </a:extLst>
                </a:gridCol>
                <a:gridCol w="1281396">
                  <a:extLst>
                    <a:ext uri="{9D8B030D-6E8A-4147-A177-3AD203B41FA5}">
                      <a16:colId xmlns:a16="http://schemas.microsoft.com/office/drawing/2014/main" val="20003"/>
                    </a:ext>
                  </a:extLst>
                </a:gridCol>
                <a:gridCol w="3049570">
                  <a:extLst>
                    <a:ext uri="{9D8B030D-6E8A-4147-A177-3AD203B41FA5}">
                      <a16:colId xmlns:a16="http://schemas.microsoft.com/office/drawing/2014/main" val="20004"/>
                    </a:ext>
                  </a:extLst>
                </a:gridCol>
              </a:tblGrid>
              <a:tr h="519022">
                <a:tc>
                  <a:txBody>
                    <a:bodyPr/>
                    <a:lstStyle/>
                    <a:p>
                      <a:pPr marL="0" marR="0" algn="ctr">
                        <a:spcBef>
                          <a:spcPts val="0"/>
                        </a:spcBef>
                        <a:spcAft>
                          <a:spcPts val="0"/>
                        </a:spcAft>
                      </a:pPr>
                      <a:r>
                        <a:rPr lang="en-US" sz="1400" b="1" dirty="0">
                          <a:solidFill>
                            <a:schemeClr val="bg1"/>
                          </a:solidFill>
                          <a:effectLst/>
                          <a:latin typeface="Georgia" panose="02040502050405020303" pitchFamily="18" charset="0"/>
                        </a:rPr>
                        <a:t>Color</a:t>
                      </a:r>
                      <a:endParaRPr lang="en-US" sz="1400" b="1" dirty="0">
                        <a:solidFill>
                          <a:schemeClr val="bg1"/>
                        </a:solidFill>
                        <a:effectLst/>
                        <a:latin typeface="Georgia" panose="02040502050405020303" pitchFamily="18" charset="0"/>
                        <a:ea typeface="Times New Roman" panose="02020603050405020304" pitchFamily="18" charset="0"/>
                      </a:endParaRPr>
                    </a:p>
                  </a:txBody>
                  <a:tcPr marL="60512" marR="60512" marT="0" marB="0" anchor="ctr">
                    <a:solidFill>
                      <a:schemeClr val="tx1"/>
                    </a:solidFill>
                  </a:tcPr>
                </a:tc>
                <a:tc>
                  <a:txBody>
                    <a:bodyPr/>
                    <a:lstStyle/>
                    <a:p>
                      <a:pPr marL="0" marR="0" algn="ctr">
                        <a:spcBef>
                          <a:spcPts val="0"/>
                        </a:spcBef>
                        <a:spcAft>
                          <a:spcPts val="0"/>
                        </a:spcAft>
                      </a:pPr>
                      <a:r>
                        <a:rPr lang="en-US" sz="1400" b="1" dirty="0">
                          <a:solidFill>
                            <a:schemeClr val="bg1"/>
                          </a:solidFill>
                          <a:effectLst/>
                          <a:latin typeface="Georgia" panose="02040502050405020303" pitchFamily="18" charset="0"/>
                        </a:rPr>
                        <a:t>Pc Thresholds</a:t>
                      </a:r>
                      <a:endParaRPr lang="en-US" sz="1400" b="1" dirty="0">
                        <a:solidFill>
                          <a:schemeClr val="bg1"/>
                        </a:solidFill>
                        <a:effectLst/>
                        <a:latin typeface="Georgia" panose="02040502050405020303" pitchFamily="18" charset="0"/>
                        <a:ea typeface="Times New Roman" panose="02020603050405020304" pitchFamily="18" charset="0"/>
                      </a:endParaRPr>
                    </a:p>
                  </a:txBody>
                  <a:tcPr marL="60512" marR="60512" marT="0" marB="0" anchor="ctr">
                    <a:solidFill>
                      <a:schemeClr val="tx1"/>
                    </a:solidFill>
                  </a:tcPr>
                </a:tc>
                <a:tc>
                  <a:txBody>
                    <a:bodyPr/>
                    <a:lstStyle/>
                    <a:p>
                      <a:pPr marL="0" marR="0" algn="ctr">
                        <a:spcBef>
                          <a:spcPts val="0"/>
                        </a:spcBef>
                        <a:spcAft>
                          <a:spcPts val="0"/>
                        </a:spcAft>
                      </a:pPr>
                      <a:r>
                        <a:rPr lang="en-US" sz="1400" b="1" dirty="0">
                          <a:solidFill>
                            <a:schemeClr val="bg1"/>
                          </a:solidFill>
                          <a:effectLst/>
                          <a:latin typeface="Georgia" panose="02040502050405020303" pitchFamily="18" charset="0"/>
                        </a:rPr>
                        <a:t>Odds Range</a:t>
                      </a:r>
                      <a:endParaRPr lang="en-US" sz="1400" b="1" dirty="0">
                        <a:solidFill>
                          <a:schemeClr val="bg1"/>
                        </a:solidFill>
                        <a:effectLst/>
                        <a:latin typeface="Georgia" panose="02040502050405020303" pitchFamily="18" charset="0"/>
                        <a:ea typeface="Times New Roman" panose="02020603050405020304" pitchFamily="18" charset="0"/>
                      </a:endParaRPr>
                    </a:p>
                  </a:txBody>
                  <a:tcPr marL="60512" marR="60512" marT="0" marB="0" anchor="ctr">
                    <a:solidFill>
                      <a:schemeClr val="tx1"/>
                    </a:solidFill>
                  </a:tcPr>
                </a:tc>
                <a:tc>
                  <a:txBody>
                    <a:bodyPr/>
                    <a:lstStyle/>
                    <a:p>
                      <a:pPr marL="0" marR="0" algn="ctr">
                        <a:spcBef>
                          <a:spcPts val="0"/>
                        </a:spcBef>
                        <a:spcAft>
                          <a:spcPts val="0"/>
                        </a:spcAft>
                      </a:pPr>
                      <a:r>
                        <a:rPr lang="en-US" sz="1400" b="1" dirty="0">
                          <a:solidFill>
                            <a:schemeClr val="bg1"/>
                          </a:solidFill>
                          <a:effectLst/>
                          <a:latin typeface="Georgia" panose="02040502050405020303" pitchFamily="18" charset="0"/>
                        </a:rPr>
                        <a:t>Course of Action</a:t>
                      </a:r>
                      <a:endParaRPr lang="en-US" sz="1400" b="1" dirty="0">
                        <a:solidFill>
                          <a:schemeClr val="bg1"/>
                        </a:solidFill>
                        <a:effectLst/>
                        <a:latin typeface="Georgia" panose="02040502050405020303" pitchFamily="18" charset="0"/>
                        <a:ea typeface="Times New Roman" panose="02020603050405020304" pitchFamily="18" charset="0"/>
                      </a:endParaRPr>
                    </a:p>
                  </a:txBody>
                  <a:tcPr marL="60512" marR="60512" marT="0" marB="0" anchor="ctr">
                    <a:solidFill>
                      <a:schemeClr val="tx1"/>
                    </a:solidFill>
                  </a:tcPr>
                </a:tc>
                <a:tc>
                  <a:txBody>
                    <a:bodyPr/>
                    <a:lstStyle/>
                    <a:p>
                      <a:pPr marL="0" marR="0" algn="ctr">
                        <a:spcBef>
                          <a:spcPts val="0"/>
                        </a:spcBef>
                        <a:spcAft>
                          <a:spcPts val="0"/>
                        </a:spcAft>
                      </a:pPr>
                      <a:r>
                        <a:rPr lang="en-US" sz="1400" b="1" dirty="0">
                          <a:solidFill>
                            <a:schemeClr val="bg1"/>
                          </a:solidFill>
                          <a:effectLst/>
                          <a:latin typeface="Georgia" panose="02040502050405020303" pitchFamily="18" charset="0"/>
                        </a:rPr>
                        <a:t>Caveats</a:t>
                      </a:r>
                      <a:endParaRPr lang="en-US" sz="1400" b="1" dirty="0">
                        <a:solidFill>
                          <a:schemeClr val="bg1"/>
                        </a:solidFill>
                        <a:effectLst/>
                        <a:latin typeface="Georgia" panose="02040502050405020303" pitchFamily="18" charset="0"/>
                        <a:ea typeface="Times New Roman" panose="02020603050405020304" pitchFamily="18" charset="0"/>
                      </a:endParaRPr>
                    </a:p>
                  </a:txBody>
                  <a:tcPr marL="60512" marR="60512" marT="0" marB="0" anchor="ctr">
                    <a:solidFill>
                      <a:schemeClr val="tx1"/>
                    </a:solidFill>
                  </a:tcPr>
                </a:tc>
                <a:extLst>
                  <a:ext uri="{0D108BD9-81ED-4DB2-BD59-A6C34878D82A}">
                    <a16:rowId xmlns:a16="http://schemas.microsoft.com/office/drawing/2014/main" val="10000"/>
                  </a:ext>
                </a:extLst>
              </a:tr>
              <a:tr h="650501">
                <a:tc>
                  <a:txBody>
                    <a:bodyPr/>
                    <a:lstStyle/>
                    <a:p>
                      <a:pPr marL="0" marR="0">
                        <a:lnSpc>
                          <a:spcPct val="107000"/>
                        </a:lnSpc>
                        <a:spcBef>
                          <a:spcPts val="0"/>
                        </a:spcBef>
                        <a:spcAft>
                          <a:spcPts val="0"/>
                        </a:spcAft>
                      </a:pPr>
                      <a:r>
                        <a:rPr lang="en-US" sz="1600" spc="-25" dirty="0">
                          <a:solidFill>
                            <a:srgbClr val="009900"/>
                          </a:solidFill>
                          <a:effectLst>
                            <a:outerShdw blurRad="50800" dist="38100" dir="2700000" algn="tl">
                              <a:srgbClr val="000000">
                                <a:alpha val="40000"/>
                              </a:srgbClr>
                            </a:outerShdw>
                          </a:effectLst>
                          <a:latin typeface="Georgia" panose="02040502050405020303" pitchFamily="18" charset="0"/>
                        </a:rPr>
                        <a:t>Green</a:t>
                      </a:r>
                      <a:endParaRPr lang="en-US" sz="1600" spc="-25" dirty="0">
                        <a:solidFill>
                          <a:srgbClr val="009900"/>
                        </a:solidFill>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dirty="0">
                          <a:solidFill>
                            <a:srgbClr val="000000"/>
                          </a:solidFill>
                          <a:effectLst/>
                          <a:latin typeface="Georgia" panose="02040502050405020303" pitchFamily="18" charset="0"/>
                        </a:rPr>
                        <a:t>&lt; 1.0e</a:t>
                      </a:r>
                      <a:r>
                        <a:rPr lang="en-US" sz="1400" spc="-25" baseline="30000" dirty="0">
                          <a:solidFill>
                            <a:srgbClr val="000000"/>
                          </a:solidFill>
                          <a:effectLst/>
                          <a:latin typeface="Georgia" panose="02040502050405020303" pitchFamily="18" charset="0"/>
                        </a:rPr>
                        <a:t>-5</a:t>
                      </a:r>
                      <a:endParaRPr lang="en-US" sz="1400" spc="-25" dirty="0">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a:solidFill>
                            <a:srgbClr val="000000"/>
                          </a:solidFill>
                          <a:effectLst/>
                          <a:latin typeface="Georgia" panose="02040502050405020303" pitchFamily="18" charset="0"/>
                        </a:rPr>
                        <a:t>1:100,000 to 0</a:t>
                      </a:r>
                      <a:endParaRPr lang="en-US" sz="1400" spc="-25">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a:solidFill>
                            <a:srgbClr val="000000"/>
                          </a:solidFill>
                          <a:effectLst/>
                          <a:latin typeface="Georgia" panose="02040502050405020303" pitchFamily="18" charset="0"/>
                        </a:rPr>
                        <a:t>No DAM</a:t>
                      </a:r>
                      <a:endParaRPr lang="en-US" sz="1400" spc="-25">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spc="-25" dirty="0">
                          <a:effectLst/>
                          <a:latin typeface="Georgia" panose="02040502050405020303" pitchFamily="18" charset="0"/>
                        </a:rPr>
                        <a:t> </a:t>
                      </a:r>
                      <a:endParaRPr lang="en-US" sz="1400" spc="-25" dirty="0">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1"/>
                  </a:ext>
                </a:extLst>
              </a:tr>
              <a:tr h="1084167">
                <a:tc>
                  <a:txBody>
                    <a:bodyPr/>
                    <a:lstStyle/>
                    <a:p>
                      <a:pPr marL="0" marR="0">
                        <a:lnSpc>
                          <a:spcPct val="107000"/>
                        </a:lnSpc>
                        <a:spcBef>
                          <a:spcPts val="0"/>
                        </a:spcBef>
                        <a:spcAft>
                          <a:spcPts val="0"/>
                        </a:spcAft>
                      </a:pPr>
                      <a:r>
                        <a:rPr lang="en-US" sz="1600" spc="-25" dirty="0">
                          <a:solidFill>
                            <a:srgbClr val="FFFF00"/>
                          </a:solidFill>
                          <a:effectLst>
                            <a:outerShdw blurRad="50800" dist="38100" dir="2700000" algn="tl">
                              <a:srgbClr val="000000">
                                <a:alpha val="40000"/>
                              </a:srgbClr>
                            </a:outerShdw>
                          </a:effectLst>
                          <a:latin typeface="Georgia" panose="02040502050405020303" pitchFamily="18" charset="0"/>
                        </a:rPr>
                        <a:t>Yellow</a:t>
                      </a:r>
                      <a:endParaRPr lang="en-US" sz="1600" spc="-25" dirty="0">
                        <a:solidFill>
                          <a:srgbClr val="FFFF00"/>
                        </a:solidFill>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dirty="0">
                          <a:effectLst/>
                          <a:latin typeface="Georgia" panose="02040502050405020303" pitchFamily="18" charset="0"/>
                        </a:rPr>
                        <a:t>(1.0e</a:t>
                      </a:r>
                      <a:r>
                        <a:rPr lang="en-US" sz="1400" spc="-25" baseline="30000" dirty="0">
                          <a:effectLst/>
                          <a:latin typeface="Georgia" panose="02040502050405020303" pitchFamily="18" charset="0"/>
                        </a:rPr>
                        <a:t>-4</a:t>
                      </a:r>
                      <a:r>
                        <a:rPr lang="en-US" sz="1400" spc="-25" dirty="0">
                          <a:effectLst/>
                          <a:latin typeface="Georgia" panose="02040502050405020303" pitchFamily="18" charset="0"/>
                        </a:rPr>
                        <a:t>-1.0e</a:t>
                      </a:r>
                      <a:r>
                        <a:rPr lang="en-US" sz="1400" spc="-25" baseline="30000" dirty="0">
                          <a:effectLst/>
                          <a:latin typeface="Georgia" panose="02040502050405020303" pitchFamily="18" charset="0"/>
                        </a:rPr>
                        <a:t>-5</a:t>
                      </a:r>
                      <a:r>
                        <a:rPr lang="en-US" sz="1400" spc="-25" dirty="0">
                          <a:effectLst/>
                          <a:latin typeface="Georgia" panose="02040502050405020303" pitchFamily="18" charset="0"/>
                        </a:rPr>
                        <a:t>)</a:t>
                      </a:r>
                      <a:endParaRPr lang="en-US" sz="1400" spc="-25" dirty="0">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dirty="0">
                          <a:effectLst/>
                          <a:latin typeface="Georgia" panose="02040502050405020303" pitchFamily="18" charset="0"/>
                        </a:rPr>
                        <a:t>1:10,000 to</a:t>
                      </a:r>
                    </a:p>
                    <a:p>
                      <a:pPr marL="0" marR="0" algn="ctr">
                        <a:lnSpc>
                          <a:spcPct val="107000"/>
                        </a:lnSpc>
                        <a:spcBef>
                          <a:spcPts val="0"/>
                        </a:spcBef>
                        <a:spcAft>
                          <a:spcPts val="0"/>
                        </a:spcAft>
                      </a:pPr>
                      <a:r>
                        <a:rPr lang="en-US" sz="1400" spc="-25" dirty="0">
                          <a:effectLst/>
                          <a:latin typeface="Georgia" panose="02040502050405020303" pitchFamily="18" charset="0"/>
                        </a:rPr>
                        <a:t>1:100,000</a:t>
                      </a:r>
                      <a:endParaRPr lang="en-US" sz="1400" spc="-25" dirty="0">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a:effectLst/>
                          <a:latin typeface="Georgia" panose="02040502050405020303" pitchFamily="18" charset="0"/>
                        </a:rPr>
                        <a:t>No DAM</a:t>
                      </a:r>
                      <a:endParaRPr lang="en-US" sz="1400" spc="-25">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spc="-25" dirty="0">
                          <a:effectLst/>
                          <a:latin typeface="Georgia" panose="02040502050405020303" pitchFamily="18" charset="0"/>
                        </a:rPr>
                        <a:t>…unless there is a scheduled DMU that can be altered to mitigate the conjunction</a:t>
                      </a:r>
                      <a:endParaRPr lang="en-US" sz="1400" spc="-25" dirty="0">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520401">
                <a:tc>
                  <a:txBody>
                    <a:bodyPr/>
                    <a:lstStyle/>
                    <a:p>
                      <a:pPr marL="0" marR="0">
                        <a:lnSpc>
                          <a:spcPct val="107000"/>
                        </a:lnSpc>
                        <a:spcBef>
                          <a:spcPts val="0"/>
                        </a:spcBef>
                        <a:spcAft>
                          <a:spcPts val="0"/>
                        </a:spcAft>
                      </a:pPr>
                      <a:r>
                        <a:rPr lang="en-US" sz="1600" spc="-25" dirty="0">
                          <a:solidFill>
                            <a:srgbClr val="FF8F43"/>
                          </a:solidFill>
                          <a:effectLst>
                            <a:outerShdw blurRad="50800" dist="38100" dir="2700000" algn="tl">
                              <a:srgbClr val="000000">
                                <a:alpha val="40000"/>
                              </a:srgbClr>
                            </a:outerShdw>
                          </a:effectLst>
                          <a:latin typeface="Georgia" panose="02040502050405020303" pitchFamily="18" charset="0"/>
                        </a:rPr>
                        <a:t>Orange</a:t>
                      </a:r>
                      <a:endParaRPr lang="en-US" sz="1600" spc="-25" dirty="0">
                        <a:solidFill>
                          <a:srgbClr val="FF8F43"/>
                        </a:solidFill>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a:solidFill>
                            <a:srgbClr val="000000"/>
                          </a:solidFill>
                          <a:effectLst/>
                          <a:latin typeface="Georgia" panose="02040502050405020303" pitchFamily="18" charset="0"/>
                        </a:rPr>
                        <a:t>(1.0e</a:t>
                      </a:r>
                      <a:r>
                        <a:rPr lang="en-US" sz="1400" spc="-25" baseline="30000">
                          <a:solidFill>
                            <a:srgbClr val="000000"/>
                          </a:solidFill>
                          <a:effectLst/>
                          <a:latin typeface="Georgia" panose="02040502050405020303" pitchFamily="18" charset="0"/>
                        </a:rPr>
                        <a:t>-3</a:t>
                      </a:r>
                      <a:r>
                        <a:rPr lang="en-US" sz="1400" spc="-25">
                          <a:solidFill>
                            <a:srgbClr val="000000"/>
                          </a:solidFill>
                          <a:effectLst/>
                          <a:latin typeface="Georgia" panose="02040502050405020303" pitchFamily="18" charset="0"/>
                        </a:rPr>
                        <a:t>-1.0e</a:t>
                      </a:r>
                      <a:r>
                        <a:rPr lang="en-US" sz="1400" spc="-25" baseline="30000">
                          <a:solidFill>
                            <a:srgbClr val="000000"/>
                          </a:solidFill>
                          <a:effectLst/>
                          <a:latin typeface="Georgia" panose="02040502050405020303" pitchFamily="18" charset="0"/>
                        </a:rPr>
                        <a:t>-4</a:t>
                      </a:r>
                      <a:r>
                        <a:rPr lang="en-US" sz="1400" spc="-25">
                          <a:solidFill>
                            <a:srgbClr val="000000"/>
                          </a:solidFill>
                          <a:effectLst/>
                          <a:latin typeface="Georgia" panose="02040502050405020303" pitchFamily="18" charset="0"/>
                        </a:rPr>
                        <a:t>)</a:t>
                      </a:r>
                      <a:endParaRPr lang="en-US" sz="1400" spc="-25">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dirty="0">
                          <a:solidFill>
                            <a:srgbClr val="000000"/>
                          </a:solidFill>
                          <a:effectLst/>
                          <a:latin typeface="Georgia" panose="02040502050405020303" pitchFamily="18" charset="0"/>
                        </a:rPr>
                        <a:t>1:1,000 to</a:t>
                      </a:r>
                      <a:endParaRPr lang="en-US" sz="1400" spc="-25" dirty="0">
                        <a:effectLst/>
                        <a:latin typeface="Georgia" panose="02040502050405020303" pitchFamily="18" charset="0"/>
                      </a:endParaRPr>
                    </a:p>
                    <a:p>
                      <a:pPr marL="0" marR="0" algn="ctr">
                        <a:lnSpc>
                          <a:spcPct val="107000"/>
                        </a:lnSpc>
                        <a:spcBef>
                          <a:spcPts val="0"/>
                        </a:spcBef>
                        <a:spcAft>
                          <a:spcPts val="0"/>
                        </a:spcAft>
                      </a:pPr>
                      <a:r>
                        <a:rPr lang="en-US" sz="1400" spc="-25" dirty="0">
                          <a:solidFill>
                            <a:srgbClr val="000000"/>
                          </a:solidFill>
                          <a:effectLst/>
                          <a:latin typeface="Georgia" panose="02040502050405020303" pitchFamily="18" charset="0"/>
                        </a:rPr>
                        <a:t>1:10,000</a:t>
                      </a:r>
                      <a:endParaRPr lang="en-US" sz="1400" spc="-25" dirty="0">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a:solidFill>
                            <a:srgbClr val="000000"/>
                          </a:solidFill>
                          <a:effectLst/>
                          <a:latin typeface="Georgia" panose="02040502050405020303" pitchFamily="18" charset="0"/>
                        </a:rPr>
                        <a:t>DAM</a:t>
                      </a:r>
                      <a:endParaRPr lang="en-US" sz="1400" spc="-25">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spc="-25" dirty="0">
                          <a:solidFill>
                            <a:srgbClr val="000000"/>
                          </a:solidFill>
                          <a:effectLst/>
                          <a:latin typeface="Georgia" panose="02040502050405020303" pitchFamily="18" charset="0"/>
                        </a:rPr>
                        <a:t>…unless the maneuver violates the mission’s science requirements (with CARA approval)</a:t>
                      </a:r>
                      <a:endParaRPr lang="en-US" sz="1400" spc="-25" dirty="0">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520401">
                <a:tc>
                  <a:txBody>
                    <a:bodyPr/>
                    <a:lstStyle/>
                    <a:p>
                      <a:pPr marL="0" marR="0">
                        <a:lnSpc>
                          <a:spcPct val="107000"/>
                        </a:lnSpc>
                        <a:spcBef>
                          <a:spcPts val="0"/>
                        </a:spcBef>
                        <a:spcAft>
                          <a:spcPts val="0"/>
                        </a:spcAft>
                      </a:pPr>
                      <a:r>
                        <a:rPr lang="en-US" sz="1600" spc="-25" dirty="0">
                          <a:solidFill>
                            <a:srgbClr val="F20000"/>
                          </a:solidFill>
                          <a:effectLst>
                            <a:outerShdw blurRad="50800" dist="38100" dir="2700000" algn="tl">
                              <a:srgbClr val="000000">
                                <a:alpha val="40000"/>
                              </a:srgbClr>
                            </a:outerShdw>
                          </a:effectLst>
                          <a:latin typeface="Georgia" panose="02040502050405020303" pitchFamily="18" charset="0"/>
                        </a:rPr>
                        <a:t>Red</a:t>
                      </a:r>
                      <a:endParaRPr lang="en-US" sz="1600" spc="-25" dirty="0">
                        <a:solidFill>
                          <a:srgbClr val="F20000"/>
                        </a:solidFill>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solidFill>
                      <a:schemeClr val="bg1"/>
                    </a:solidFill>
                  </a:tcPr>
                </a:tc>
                <a:tc>
                  <a:txBody>
                    <a:bodyPr/>
                    <a:lstStyle/>
                    <a:p>
                      <a:pPr marL="0" marR="0" algn="ctr">
                        <a:lnSpc>
                          <a:spcPct val="107000"/>
                        </a:lnSpc>
                        <a:spcBef>
                          <a:spcPts val="0"/>
                        </a:spcBef>
                        <a:spcAft>
                          <a:spcPts val="0"/>
                        </a:spcAft>
                      </a:pPr>
                      <a:r>
                        <a:rPr lang="en-US" sz="1400" spc="-25" dirty="0">
                          <a:solidFill>
                            <a:srgbClr val="000000"/>
                          </a:solidFill>
                          <a:effectLst/>
                          <a:latin typeface="Georgia" panose="02040502050405020303" pitchFamily="18" charset="0"/>
                        </a:rPr>
                        <a:t>(1.0e</a:t>
                      </a:r>
                      <a:r>
                        <a:rPr lang="en-US" sz="1400" spc="-25" baseline="30000" dirty="0">
                          <a:solidFill>
                            <a:srgbClr val="000000"/>
                          </a:solidFill>
                          <a:effectLst/>
                          <a:latin typeface="Georgia" panose="02040502050405020303" pitchFamily="18" charset="0"/>
                        </a:rPr>
                        <a:t>-2</a:t>
                      </a:r>
                      <a:r>
                        <a:rPr lang="en-US" sz="1400" spc="-25" dirty="0">
                          <a:solidFill>
                            <a:srgbClr val="000000"/>
                          </a:solidFill>
                          <a:effectLst/>
                          <a:latin typeface="Georgia" panose="02040502050405020303" pitchFamily="18" charset="0"/>
                        </a:rPr>
                        <a:t>-1.0e</a:t>
                      </a:r>
                      <a:r>
                        <a:rPr lang="en-US" sz="1400" spc="-25" baseline="30000" dirty="0">
                          <a:solidFill>
                            <a:srgbClr val="000000"/>
                          </a:solidFill>
                          <a:effectLst/>
                          <a:latin typeface="Georgia" panose="02040502050405020303" pitchFamily="18" charset="0"/>
                        </a:rPr>
                        <a:t>-3</a:t>
                      </a:r>
                      <a:r>
                        <a:rPr lang="en-US" sz="1400" spc="-25" dirty="0">
                          <a:solidFill>
                            <a:srgbClr val="000000"/>
                          </a:solidFill>
                          <a:effectLst/>
                          <a:latin typeface="Georgia" panose="02040502050405020303" pitchFamily="18" charset="0"/>
                        </a:rPr>
                        <a:t>)</a:t>
                      </a:r>
                      <a:endParaRPr lang="en-US" sz="1400" spc="-25" dirty="0">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a:solidFill>
                            <a:srgbClr val="000000"/>
                          </a:solidFill>
                          <a:effectLst/>
                          <a:latin typeface="Georgia" panose="02040502050405020303" pitchFamily="18" charset="0"/>
                        </a:rPr>
                        <a:t>1:100 to</a:t>
                      </a:r>
                      <a:endParaRPr lang="en-US" sz="1400" spc="-25">
                        <a:effectLst/>
                        <a:latin typeface="Georgia" panose="02040502050405020303" pitchFamily="18" charset="0"/>
                      </a:endParaRPr>
                    </a:p>
                    <a:p>
                      <a:pPr marL="0" marR="0" algn="ctr">
                        <a:lnSpc>
                          <a:spcPct val="107000"/>
                        </a:lnSpc>
                        <a:spcBef>
                          <a:spcPts val="0"/>
                        </a:spcBef>
                        <a:spcAft>
                          <a:spcPts val="0"/>
                        </a:spcAft>
                      </a:pPr>
                      <a:r>
                        <a:rPr lang="en-US" sz="1400" spc="-25">
                          <a:solidFill>
                            <a:srgbClr val="000000"/>
                          </a:solidFill>
                          <a:effectLst/>
                          <a:latin typeface="Georgia" panose="02040502050405020303" pitchFamily="18" charset="0"/>
                        </a:rPr>
                        <a:t>1:1,000</a:t>
                      </a:r>
                      <a:endParaRPr lang="en-US" sz="1400" spc="-25">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a:solidFill>
                            <a:srgbClr val="000000"/>
                          </a:solidFill>
                          <a:effectLst/>
                          <a:latin typeface="Georgia" panose="02040502050405020303" pitchFamily="18" charset="0"/>
                        </a:rPr>
                        <a:t>DAM</a:t>
                      </a:r>
                      <a:endParaRPr lang="en-US" sz="1400" spc="-25">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spc="-25" dirty="0">
                          <a:solidFill>
                            <a:srgbClr val="000000"/>
                          </a:solidFill>
                          <a:effectLst/>
                          <a:latin typeface="Georgia" panose="02040502050405020303" pitchFamily="18" charset="0"/>
                        </a:rPr>
                        <a:t>…unless the DAM process cannot be executed due to vehicle condition or time constraints</a:t>
                      </a:r>
                      <a:endParaRPr lang="en-US" sz="1400" spc="-25" dirty="0">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650501">
                <a:tc>
                  <a:txBody>
                    <a:bodyPr/>
                    <a:lstStyle/>
                    <a:p>
                      <a:pPr marL="0" marR="0">
                        <a:lnSpc>
                          <a:spcPct val="107000"/>
                        </a:lnSpc>
                        <a:spcBef>
                          <a:spcPts val="0"/>
                        </a:spcBef>
                        <a:spcAft>
                          <a:spcPts val="0"/>
                        </a:spcAft>
                      </a:pPr>
                      <a:r>
                        <a:rPr lang="en-US" sz="1600" spc="-25" dirty="0">
                          <a:solidFill>
                            <a:srgbClr val="000000"/>
                          </a:solidFill>
                          <a:effectLst>
                            <a:outerShdw blurRad="50800" dist="38100" dir="2700000" algn="tl">
                              <a:srgbClr val="000000">
                                <a:alpha val="40000"/>
                              </a:srgbClr>
                            </a:outerShdw>
                          </a:effectLst>
                          <a:latin typeface="Georgia" panose="02040502050405020303" pitchFamily="18" charset="0"/>
                        </a:rPr>
                        <a:t>Black</a:t>
                      </a:r>
                      <a:endParaRPr lang="en-US" sz="1600" spc="-25" dirty="0">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dirty="0">
                          <a:solidFill>
                            <a:srgbClr val="000000"/>
                          </a:solidFill>
                          <a:effectLst/>
                          <a:latin typeface="Georgia" panose="02040502050405020303" pitchFamily="18" charset="0"/>
                        </a:rPr>
                        <a:t>≥ 1.0e</a:t>
                      </a:r>
                      <a:r>
                        <a:rPr lang="en-US" sz="1400" spc="-25" baseline="30000" dirty="0">
                          <a:solidFill>
                            <a:srgbClr val="000000"/>
                          </a:solidFill>
                          <a:effectLst/>
                          <a:latin typeface="Georgia" panose="02040502050405020303" pitchFamily="18" charset="0"/>
                        </a:rPr>
                        <a:t>-2</a:t>
                      </a:r>
                      <a:endParaRPr lang="en-US" sz="1400" spc="-25" dirty="0">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a:solidFill>
                            <a:srgbClr val="000000"/>
                          </a:solidFill>
                          <a:effectLst/>
                          <a:latin typeface="Georgia" panose="02040502050405020303" pitchFamily="18" charset="0"/>
                        </a:rPr>
                        <a:t>1:1 to 1:100</a:t>
                      </a:r>
                      <a:endParaRPr lang="en-US" sz="1400" spc="-25">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400" spc="-25" dirty="0">
                          <a:solidFill>
                            <a:srgbClr val="000000"/>
                          </a:solidFill>
                          <a:effectLst/>
                          <a:latin typeface="Georgia" panose="02040502050405020303" pitchFamily="18" charset="0"/>
                        </a:rPr>
                        <a:t>DAM</a:t>
                      </a:r>
                      <a:endParaRPr lang="en-US" sz="1400" spc="-25" dirty="0">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400" spc="-25" dirty="0">
                          <a:solidFill>
                            <a:srgbClr val="000000"/>
                          </a:solidFill>
                          <a:effectLst/>
                          <a:latin typeface="Georgia" panose="02040502050405020303" pitchFamily="18" charset="0"/>
                        </a:rPr>
                        <a:t>…unless the DAM process cannot be executed due to vehicle condition or time constraints  </a:t>
                      </a:r>
                      <a:endParaRPr lang="en-US" sz="1400" spc="-25" dirty="0">
                        <a:effectLst/>
                        <a:latin typeface="Georgia" panose="02040502050405020303" pitchFamily="18"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bl>
          </a:graphicData>
        </a:graphic>
      </p:graphicFrame>
      <p:cxnSp>
        <p:nvCxnSpPr>
          <p:cNvPr id="5" name="Straight Connector 4">
            <a:extLst>
              <a:ext uri="{FF2B5EF4-FFF2-40B4-BE49-F238E27FC236}">
                <a16:creationId xmlns:a16="http://schemas.microsoft.com/office/drawing/2014/main" id="{648CA397-7B22-3ECD-ABF9-A82252C5BDF2}"/>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420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091" y="257497"/>
            <a:ext cx="8875059" cy="615553"/>
          </a:xfrm>
          <a:prstGeom prst="rect">
            <a:avLst/>
          </a:prstGeom>
          <a:noFill/>
        </p:spPr>
        <p:txBody>
          <a:bodyPr wrap="square" rtlCol="0">
            <a:spAutoFit/>
          </a:bodyPr>
          <a:lstStyle/>
          <a:p>
            <a:pPr algn="ctr"/>
            <a:r>
              <a:rPr lang="en-US" sz="3400" b="1" dirty="0">
                <a:solidFill>
                  <a:srgbClr val="000099"/>
                </a:solidFill>
                <a:latin typeface="Georgia" panose="02040502050405020303" pitchFamily="18" charset="0"/>
                <a:cs typeface="Arial" panose="020B0604020202020204" pitchFamily="34" charset="0"/>
              </a:rPr>
              <a:t>EOS 7 Year (5/1/15–4/30/22) Statistics</a:t>
            </a:r>
          </a:p>
        </p:txBody>
      </p:sp>
      <p:cxnSp>
        <p:nvCxnSpPr>
          <p:cNvPr id="4" name="Straight Connector 3">
            <a:extLst>
              <a:ext uri="{FF2B5EF4-FFF2-40B4-BE49-F238E27FC236}">
                <a16:creationId xmlns:a16="http://schemas.microsoft.com/office/drawing/2014/main" id="{AD5EDF0E-C605-3198-C1E9-205F74D03C41}"/>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4240C44E-221F-5CA9-AE78-986782676F5E}"/>
              </a:ext>
            </a:extLst>
          </p:cNvPr>
          <p:cNvGraphicFramePr>
            <a:graphicFrameLocks noGrp="1"/>
          </p:cNvGraphicFramePr>
          <p:nvPr>
            <p:extLst>
              <p:ext uri="{D42A27DB-BD31-4B8C-83A1-F6EECF244321}">
                <p14:modId xmlns:p14="http://schemas.microsoft.com/office/powerpoint/2010/main" val="98460731"/>
              </p:ext>
            </p:extLst>
          </p:nvPr>
        </p:nvGraphicFramePr>
        <p:xfrm>
          <a:off x="1502871" y="1110309"/>
          <a:ext cx="6121101" cy="1813560"/>
        </p:xfrm>
        <a:graphic>
          <a:graphicData uri="http://schemas.openxmlformats.org/drawingml/2006/table">
            <a:tbl>
              <a:tblPr/>
              <a:tblGrid>
                <a:gridCol w="1140072">
                  <a:extLst>
                    <a:ext uri="{9D8B030D-6E8A-4147-A177-3AD203B41FA5}">
                      <a16:colId xmlns:a16="http://schemas.microsoft.com/office/drawing/2014/main" val="1088301655"/>
                    </a:ext>
                  </a:extLst>
                </a:gridCol>
                <a:gridCol w="1207934">
                  <a:extLst>
                    <a:ext uri="{9D8B030D-6E8A-4147-A177-3AD203B41FA5}">
                      <a16:colId xmlns:a16="http://schemas.microsoft.com/office/drawing/2014/main" val="1862616472"/>
                    </a:ext>
                  </a:extLst>
                </a:gridCol>
                <a:gridCol w="1207934">
                  <a:extLst>
                    <a:ext uri="{9D8B030D-6E8A-4147-A177-3AD203B41FA5}">
                      <a16:colId xmlns:a16="http://schemas.microsoft.com/office/drawing/2014/main" val="2824635526"/>
                    </a:ext>
                  </a:extLst>
                </a:gridCol>
                <a:gridCol w="1397945">
                  <a:extLst>
                    <a:ext uri="{9D8B030D-6E8A-4147-A177-3AD203B41FA5}">
                      <a16:colId xmlns:a16="http://schemas.microsoft.com/office/drawing/2014/main" val="1461846912"/>
                    </a:ext>
                  </a:extLst>
                </a:gridCol>
                <a:gridCol w="1167216">
                  <a:extLst>
                    <a:ext uri="{9D8B030D-6E8A-4147-A177-3AD203B41FA5}">
                      <a16:colId xmlns:a16="http://schemas.microsoft.com/office/drawing/2014/main" val="3446195981"/>
                    </a:ext>
                  </a:extLst>
                </a:gridCol>
              </a:tblGrid>
              <a:tr h="0">
                <a:tc>
                  <a:txBody>
                    <a:bodyPr/>
                    <a:lstStyle/>
                    <a:p>
                      <a:pPr algn="ctr" fontAlgn="ctr"/>
                      <a:r>
                        <a:rPr lang="en-US" sz="1800" b="1" i="0" u="none" strike="noStrike">
                          <a:solidFill>
                            <a:srgbClr val="FFFFFF"/>
                          </a:solidFill>
                          <a:effectLst/>
                          <a:latin typeface="Arial" panose="020B0604020202020204" pitchFamily="34" charset="0"/>
                        </a:rPr>
                        <a:t>Satellite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800" b="1" i="0" u="none" strike="noStrike" dirty="0">
                          <a:solidFill>
                            <a:srgbClr val="FFFFFF"/>
                          </a:solidFill>
                          <a:effectLst/>
                          <a:latin typeface="Arial" panose="020B0604020202020204" pitchFamily="34" charset="0"/>
                        </a:rPr>
                        <a:t># of Events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800" b="1" i="0" u="none" strike="noStrike" dirty="0">
                          <a:solidFill>
                            <a:srgbClr val="FFFFFF"/>
                          </a:solidFill>
                          <a:effectLst/>
                          <a:latin typeface="Arial" panose="020B0604020202020204" pitchFamily="34" charset="0"/>
                        </a:rPr>
                        <a:t># of</a:t>
                      </a:r>
                      <a:br>
                        <a:rPr lang="en-US" sz="1800" b="1" i="0" u="none" strike="noStrike" dirty="0">
                          <a:solidFill>
                            <a:srgbClr val="FFFFFF"/>
                          </a:solidFill>
                          <a:effectLst/>
                          <a:latin typeface="Arial" panose="020B0604020202020204" pitchFamily="34" charset="0"/>
                        </a:rPr>
                      </a:br>
                      <a:r>
                        <a:rPr lang="en-US" sz="1800" b="1" i="0" u="none" strike="noStrike" dirty="0">
                          <a:solidFill>
                            <a:srgbClr val="FFFFFF"/>
                          </a:solidFill>
                          <a:effectLst/>
                          <a:latin typeface="Arial" panose="020B0604020202020204" pitchFamily="34" charset="0"/>
                        </a:rPr>
                        <a:t>HIEs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800" b="1" i="0" u="none" strike="noStrike">
                          <a:solidFill>
                            <a:srgbClr val="FFFFFF"/>
                          </a:solidFill>
                          <a:effectLst/>
                          <a:latin typeface="Arial" panose="020B0604020202020204" pitchFamily="34" charset="0"/>
                        </a:rPr>
                        <a:t>Maneuvers Postponed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800" b="1" i="0" u="none" strike="noStrike" dirty="0">
                          <a:solidFill>
                            <a:srgbClr val="FFFFFF"/>
                          </a:solidFill>
                          <a:effectLst/>
                          <a:latin typeface="Arial" panose="020B0604020202020204" pitchFamily="34" charset="0"/>
                        </a:rPr>
                        <a:t>RMMs Executed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338118915"/>
                  </a:ext>
                </a:extLst>
              </a:tr>
              <a:tr h="316230">
                <a:tc>
                  <a:txBody>
                    <a:bodyPr/>
                    <a:lstStyle/>
                    <a:p>
                      <a:pPr algn="ctr" fontAlgn="ctr"/>
                      <a:r>
                        <a:rPr lang="en-US" sz="1800" b="1" i="0" u="none" strike="noStrike" dirty="0">
                          <a:effectLst/>
                          <a:latin typeface="Arial" panose="020B0604020202020204" pitchFamily="34" charset="0"/>
                        </a:rPr>
                        <a:t>Aqua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FF"/>
                    </a:solidFill>
                  </a:tcPr>
                </a:tc>
                <a:tc>
                  <a:txBody>
                    <a:bodyPr/>
                    <a:lstStyle/>
                    <a:p>
                      <a:pPr algn="ctr" fontAlgn="ctr"/>
                      <a:r>
                        <a:rPr lang="en-US" sz="1600" b="0" i="0" u="none" strike="noStrike" dirty="0">
                          <a:effectLst/>
                          <a:latin typeface="Arial" panose="020B0604020202020204" pitchFamily="34" charset="0"/>
                        </a:rPr>
                        <a:t>17018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FF"/>
                    </a:solidFill>
                  </a:tcPr>
                </a:tc>
                <a:tc>
                  <a:txBody>
                    <a:bodyPr/>
                    <a:lstStyle/>
                    <a:p>
                      <a:pPr algn="ctr" fontAlgn="ctr"/>
                      <a:r>
                        <a:rPr lang="en-US" sz="1600" b="0" i="0" u="none" strike="noStrike">
                          <a:effectLst/>
                          <a:latin typeface="Arial" panose="020B0604020202020204" pitchFamily="34" charset="0"/>
                        </a:rPr>
                        <a:t>121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FF"/>
                    </a:solidFill>
                  </a:tcPr>
                </a:tc>
                <a:tc>
                  <a:txBody>
                    <a:bodyPr/>
                    <a:lstStyle/>
                    <a:p>
                      <a:pPr algn="ctr" fontAlgn="ctr"/>
                      <a:r>
                        <a:rPr lang="en-US" sz="1600" b="0" i="0" u="none" strike="noStrike" dirty="0">
                          <a:effectLst/>
                          <a:latin typeface="Arial" panose="020B0604020202020204" pitchFamily="34" charset="0"/>
                        </a:rPr>
                        <a:t>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FF"/>
                    </a:solidFill>
                  </a:tcPr>
                </a:tc>
                <a:tc>
                  <a:txBody>
                    <a:bodyPr/>
                    <a:lstStyle/>
                    <a:p>
                      <a:pPr algn="ctr" fontAlgn="ctr"/>
                      <a:r>
                        <a:rPr lang="en-US" sz="1600" b="0" i="0" u="none" strike="noStrike" dirty="0">
                          <a:effectLst/>
                          <a:latin typeface="Arial" panose="020B0604020202020204" pitchFamily="34" charset="0"/>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FF"/>
                    </a:solidFill>
                  </a:tcPr>
                </a:tc>
                <a:extLst>
                  <a:ext uri="{0D108BD9-81ED-4DB2-BD59-A6C34878D82A}">
                    <a16:rowId xmlns:a16="http://schemas.microsoft.com/office/drawing/2014/main" val="103447525"/>
                  </a:ext>
                </a:extLst>
              </a:tr>
              <a:tr h="316230">
                <a:tc>
                  <a:txBody>
                    <a:bodyPr/>
                    <a:lstStyle/>
                    <a:p>
                      <a:pPr algn="ctr" fontAlgn="ctr"/>
                      <a:r>
                        <a:rPr lang="en-US" sz="1800" b="1" i="0" u="none" strike="noStrike" dirty="0">
                          <a:effectLst/>
                          <a:latin typeface="Arial" panose="020B0604020202020204" pitchFamily="34" charset="0"/>
                        </a:rPr>
                        <a:t>Aura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53"/>
                    </a:solidFill>
                  </a:tcPr>
                </a:tc>
                <a:tc>
                  <a:txBody>
                    <a:bodyPr/>
                    <a:lstStyle/>
                    <a:p>
                      <a:pPr algn="ctr" fontAlgn="ctr"/>
                      <a:r>
                        <a:rPr lang="en-US" sz="1600" b="0" i="0" u="none" strike="noStrike" dirty="0">
                          <a:effectLst/>
                          <a:latin typeface="Arial" panose="020B0604020202020204" pitchFamily="34" charset="0"/>
                        </a:rPr>
                        <a:t>17416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53"/>
                    </a:solidFill>
                  </a:tcPr>
                </a:tc>
                <a:tc>
                  <a:txBody>
                    <a:bodyPr/>
                    <a:lstStyle/>
                    <a:p>
                      <a:pPr algn="ctr" fontAlgn="ctr"/>
                      <a:r>
                        <a:rPr lang="en-US" sz="1600" b="0" i="0" u="none" strike="noStrike" dirty="0">
                          <a:effectLst/>
                          <a:latin typeface="Arial" panose="020B0604020202020204" pitchFamily="34" charset="0"/>
                        </a:rPr>
                        <a:t>107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53"/>
                    </a:solidFill>
                  </a:tcPr>
                </a:tc>
                <a:tc>
                  <a:txBody>
                    <a:bodyPr/>
                    <a:lstStyle/>
                    <a:p>
                      <a:pPr algn="ctr" fontAlgn="ctr"/>
                      <a:r>
                        <a:rPr lang="en-US" sz="1600" b="0" i="0" u="none" strike="noStrike">
                          <a:effectLst/>
                          <a:latin typeface="Arial" panose="020B0604020202020204" pitchFamily="34" charset="0"/>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53"/>
                    </a:solidFill>
                  </a:tcPr>
                </a:tc>
                <a:tc>
                  <a:txBody>
                    <a:bodyPr/>
                    <a:lstStyle/>
                    <a:p>
                      <a:pPr algn="ctr" fontAlgn="ctr"/>
                      <a:r>
                        <a:rPr lang="en-US" sz="1600" b="0" i="0" u="none" strike="noStrike" dirty="0">
                          <a:effectLst/>
                          <a:latin typeface="Arial" panose="020B0604020202020204" pitchFamily="34" charset="0"/>
                        </a:rPr>
                        <a:t>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53"/>
                    </a:solidFill>
                  </a:tcPr>
                </a:tc>
                <a:extLst>
                  <a:ext uri="{0D108BD9-81ED-4DB2-BD59-A6C34878D82A}">
                    <a16:rowId xmlns:a16="http://schemas.microsoft.com/office/drawing/2014/main" val="1425174367"/>
                  </a:ext>
                </a:extLst>
              </a:tr>
              <a:tr h="316230">
                <a:tc>
                  <a:txBody>
                    <a:bodyPr/>
                    <a:lstStyle/>
                    <a:p>
                      <a:pPr algn="ctr" fontAlgn="ctr"/>
                      <a:r>
                        <a:rPr lang="en-US" sz="1800" b="1" i="0" u="none" strike="noStrike" dirty="0">
                          <a:effectLst/>
                          <a:latin typeface="Arial" panose="020B0604020202020204" pitchFamily="34" charset="0"/>
                        </a:rPr>
                        <a:t>Terra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ctr"/>
                      <a:r>
                        <a:rPr lang="en-US" sz="1600" b="0" i="0" u="none" strike="noStrike" dirty="0">
                          <a:effectLst/>
                          <a:latin typeface="Arial" panose="020B0604020202020204" pitchFamily="34" charset="0"/>
                        </a:rPr>
                        <a:t>15546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ctr"/>
                      <a:r>
                        <a:rPr lang="en-US" sz="1600" b="0" i="0" u="none" strike="noStrike" dirty="0">
                          <a:effectLst/>
                          <a:latin typeface="Arial" panose="020B0604020202020204" pitchFamily="34" charset="0"/>
                        </a:rPr>
                        <a:t>82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ctr"/>
                      <a:r>
                        <a:rPr lang="en-US" sz="1600" b="0" i="0" u="none" strike="noStrike">
                          <a:effectLst/>
                          <a:latin typeface="Arial" panose="020B0604020202020204" pitchFamily="34" charset="0"/>
                        </a:rPr>
                        <a:t>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ctr"/>
                      <a:r>
                        <a:rPr lang="en-US" sz="1600" b="0" i="0" u="none" strike="noStrike" dirty="0">
                          <a:effectLst/>
                          <a:latin typeface="Arial" panose="020B0604020202020204" pitchFamily="34" charset="0"/>
                        </a:rPr>
                        <a:t>13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2919728986"/>
                  </a:ext>
                </a:extLst>
              </a:tr>
              <a:tr h="316230">
                <a:tc>
                  <a:txBody>
                    <a:bodyPr/>
                    <a:lstStyle/>
                    <a:p>
                      <a:pPr algn="ctr" fontAlgn="ctr"/>
                      <a:r>
                        <a:rPr lang="en-US" sz="1800" b="1" i="0" u="none" strike="noStrike" dirty="0">
                          <a:effectLst/>
                          <a:latin typeface="Arial" panose="020B0604020202020204" pitchFamily="34" charset="0"/>
                        </a:rPr>
                        <a:t>Total EOS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Arial" panose="020B0604020202020204" pitchFamily="34" charset="0"/>
                        </a:rPr>
                        <a:t>49,980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Arial" panose="020B0604020202020204" pitchFamily="34" charset="0"/>
                        </a:rPr>
                        <a:t>310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Arial" panose="020B0604020202020204" pitchFamily="34" charset="0"/>
                        </a:rPr>
                        <a:t>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dirty="0">
                          <a:effectLst/>
                          <a:latin typeface="Arial" panose="020B0604020202020204" pitchFamily="34" charset="0"/>
                        </a:rPr>
                        <a:t>27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34292719"/>
                  </a:ext>
                </a:extLst>
              </a:tr>
            </a:tbl>
          </a:graphicData>
        </a:graphic>
      </p:graphicFrame>
      <p:graphicFrame>
        <p:nvGraphicFramePr>
          <p:cNvPr id="11" name="Chart 10">
            <a:extLst>
              <a:ext uri="{FF2B5EF4-FFF2-40B4-BE49-F238E27FC236}">
                <a16:creationId xmlns:a16="http://schemas.microsoft.com/office/drawing/2014/main" id="{00000000-0008-0000-0B00-000002000000}"/>
              </a:ext>
            </a:extLst>
          </p:cNvPr>
          <p:cNvGraphicFramePr>
            <a:graphicFrameLocks/>
          </p:cNvGraphicFramePr>
          <p:nvPr>
            <p:extLst>
              <p:ext uri="{D42A27DB-BD31-4B8C-83A1-F6EECF244321}">
                <p14:modId xmlns:p14="http://schemas.microsoft.com/office/powerpoint/2010/main" val="3463679947"/>
              </p:ext>
            </p:extLst>
          </p:nvPr>
        </p:nvGraphicFramePr>
        <p:xfrm>
          <a:off x="204395" y="2941943"/>
          <a:ext cx="8799755" cy="383537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25608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02964265-3EC0-517D-ABE4-D4E823061E86}"/>
              </a:ext>
            </a:extLst>
          </p:cNvPr>
          <p:cNvGraphicFramePr>
            <a:graphicFrameLocks noGrp="1"/>
          </p:cNvGraphicFramePr>
          <p:nvPr>
            <p:extLst>
              <p:ext uri="{D42A27DB-BD31-4B8C-83A1-F6EECF244321}">
                <p14:modId xmlns:p14="http://schemas.microsoft.com/office/powerpoint/2010/main" val="3164718092"/>
              </p:ext>
            </p:extLst>
          </p:nvPr>
        </p:nvGraphicFramePr>
        <p:xfrm>
          <a:off x="142440" y="1070406"/>
          <a:ext cx="8861706" cy="2483855"/>
        </p:xfrm>
        <a:graphic>
          <a:graphicData uri="http://schemas.openxmlformats.org/drawingml/2006/table">
            <a:tbl>
              <a:tblPr firstRow="1" firstCol="1" bandRow="1"/>
              <a:tblGrid>
                <a:gridCol w="632979">
                  <a:extLst>
                    <a:ext uri="{9D8B030D-6E8A-4147-A177-3AD203B41FA5}">
                      <a16:colId xmlns:a16="http://schemas.microsoft.com/office/drawing/2014/main" val="1350728438"/>
                    </a:ext>
                  </a:extLst>
                </a:gridCol>
                <a:gridCol w="632979">
                  <a:extLst>
                    <a:ext uri="{9D8B030D-6E8A-4147-A177-3AD203B41FA5}">
                      <a16:colId xmlns:a16="http://schemas.microsoft.com/office/drawing/2014/main" val="2436550121"/>
                    </a:ext>
                  </a:extLst>
                </a:gridCol>
                <a:gridCol w="632979">
                  <a:extLst>
                    <a:ext uri="{9D8B030D-6E8A-4147-A177-3AD203B41FA5}">
                      <a16:colId xmlns:a16="http://schemas.microsoft.com/office/drawing/2014/main" val="3361056720"/>
                    </a:ext>
                  </a:extLst>
                </a:gridCol>
                <a:gridCol w="632979">
                  <a:extLst>
                    <a:ext uri="{9D8B030D-6E8A-4147-A177-3AD203B41FA5}">
                      <a16:colId xmlns:a16="http://schemas.microsoft.com/office/drawing/2014/main" val="2753505553"/>
                    </a:ext>
                  </a:extLst>
                </a:gridCol>
                <a:gridCol w="632979">
                  <a:extLst>
                    <a:ext uri="{9D8B030D-6E8A-4147-A177-3AD203B41FA5}">
                      <a16:colId xmlns:a16="http://schemas.microsoft.com/office/drawing/2014/main" val="3864527763"/>
                    </a:ext>
                  </a:extLst>
                </a:gridCol>
                <a:gridCol w="632979">
                  <a:extLst>
                    <a:ext uri="{9D8B030D-6E8A-4147-A177-3AD203B41FA5}">
                      <a16:colId xmlns:a16="http://schemas.microsoft.com/office/drawing/2014/main" val="3043258343"/>
                    </a:ext>
                  </a:extLst>
                </a:gridCol>
                <a:gridCol w="632979">
                  <a:extLst>
                    <a:ext uri="{9D8B030D-6E8A-4147-A177-3AD203B41FA5}">
                      <a16:colId xmlns:a16="http://schemas.microsoft.com/office/drawing/2014/main" val="3129388787"/>
                    </a:ext>
                  </a:extLst>
                </a:gridCol>
                <a:gridCol w="632979">
                  <a:extLst>
                    <a:ext uri="{9D8B030D-6E8A-4147-A177-3AD203B41FA5}">
                      <a16:colId xmlns:a16="http://schemas.microsoft.com/office/drawing/2014/main" val="1113686134"/>
                    </a:ext>
                  </a:extLst>
                </a:gridCol>
                <a:gridCol w="632979">
                  <a:extLst>
                    <a:ext uri="{9D8B030D-6E8A-4147-A177-3AD203B41FA5}">
                      <a16:colId xmlns:a16="http://schemas.microsoft.com/office/drawing/2014/main" val="2093247756"/>
                    </a:ext>
                  </a:extLst>
                </a:gridCol>
                <a:gridCol w="632979">
                  <a:extLst>
                    <a:ext uri="{9D8B030D-6E8A-4147-A177-3AD203B41FA5}">
                      <a16:colId xmlns:a16="http://schemas.microsoft.com/office/drawing/2014/main" val="1323342483"/>
                    </a:ext>
                  </a:extLst>
                </a:gridCol>
                <a:gridCol w="632979">
                  <a:extLst>
                    <a:ext uri="{9D8B030D-6E8A-4147-A177-3AD203B41FA5}">
                      <a16:colId xmlns:a16="http://schemas.microsoft.com/office/drawing/2014/main" val="461990208"/>
                    </a:ext>
                  </a:extLst>
                </a:gridCol>
                <a:gridCol w="632979">
                  <a:extLst>
                    <a:ext uri="{9D8B030D-6E8A-4147-A177-3AD203B41FA5}">
                      <a16:colId xmlns:a16="http://schemas.microsoft.com/office/drawing/2014/main" val="759421553"/>
                    </a:ext>
                  </a:extLst>
                </a:gridCol>
                <a:gridCol w="632979">
                  <a:extLst>
                    <a:ext uri="{9D8B030D-6E8A-4147-A177-3AD203B41FA5}">
                      <a16:colId xmlns:a16="http://schemas.microsoft.com/office/drawing/2014/main" val="292394707"/>
                    </a:ext>
                  </a:extLst>
                </a:gridCol>
                <a:gridCol w="632979">
                  <a:extLst>
                    <a:ext uri="{9D8B030D-6E8A-4147-A177-3AD203B41FA5}">
                      <a16:colId xmlns:a16="http://schemas.microsoft.com/office/drawing/2014/main" val="631435700"/>
                    </a:ext>
                  </a:extLst>
                </a:gridCol>
              </a:tblGrid>
              <a:tr h="674186">
                <a:tc>
                  <a:txBody>
                    <a:bodyPr/>
                    <a:lstStyle/>
                    <a:p>
                      <a:pPr marL="0" marR="0" algn="ctr">
                        <a:spcBef>
                          <a:spcPts val="0"/>
                        </a:spcBef>
                        <a:spcAft>
                          <a:spcPts val="0"/>
                        </a:spcAft>
                      </a:pPr>
                      <a:r>
                        <a:rPr lang="en-US" sz="600" b="1" dirty="0">
                          <a:solidFill>
                            <a:srgbClr val="FFFFFF"/>
                          </a:solidFill>
                          <a:effectLst/>
                          <a:latin typeface="Arial" panose="020B0604020202020204" pitchFamily="34" charset="0"/>
                          <a:ea typeface="Times New Roman" panose="02020603050405020304" pitchFamily="18" charset="0"/>
                        </a:rPr>
                        <a:t>Report Gen Time to TCA [Days]</a:t>
                      </a:r>
                      <a:endParaRPr lang="en-US" sz="60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Primary Object</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 HBR -</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 </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RIC Uncertainties [m]</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Secondary Object</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 HBR -</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 </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RIC Uncertainties [m]</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Ephemeris Name:</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Primary</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 </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Secondary </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Screening Epoch</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dirty="0">
                          <a:solidFill>
                            <a:srgbClr val="FFFFFF"/>
                          </a:solidFill>
                          <a:effectLst/>
                          <a:latin typeface="Arial" panose="020B0604020202020204" pitchFamily="34" charset="0"/>
                          <a:ea typeface="Times New Roman" panose="02020603050405020304" pitchFamily="18" charset="0"/>
                        </a:rPr>
                        <a:t>TCA [UTC]</a:t>
                      </a:r>
                      <a:endParaRPr lang="en-US" sz="60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Collision Probability</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dirty="0">
                          <a:solidFill>
                            <a:srgbClr val="FFFFFF"/>
                          </a:solidFill>
                          <a:effectLst/>
                          <a:latin typeface="Arial" panose="020B0604020202020204" pitchFamily="34" charset="0"/>
                          <a:ea typeface="Times New Roman" panose="02020603050405020304" pitchFamily="18" charset="0"/>
                        </a:rPr>
                        <a:t>Total Miss [m]</a:t>
                      </a:r>
                      <a:endParaRPr lang="en-US" sz="60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Radial Miss &amp; (Uncertainty) [m]</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In-Track Miss &amp; (Uncertainty) [m]</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Cross-Track Miss &amp; (Uncertainty) [m]</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dirty="0">
                          <a:solidFill>
                            <a:srgbClr val="FFFFFF"/>
                          </a:solidFill>
                          <a:effectLst/>
                          <a:latin typeface="Arial" panose="020B0604020202020204" pitchFamily="34" charset="0"/>
                          <a:ea typeface="Times New Roman" panose="02020603050405020304" pitchFamily="18" charset="0"/>
                        </a:rPr>
                        <a:t>Relative Speed [m/s]</a:t>
                      </a:r>
                      <a:br>
                        <a:rPr lang="en-US" sz="600" b="1" dirty="0">
                          <a:solidFill>
                            <a:srgbClr val="FFFFFF"/>
                          </a:solidFill>
                          <a:effectLst/>
                          <a:latin typeface="Arial" panose="020B0604020202020204" pitchFamily="34" charset="0"/>
                          <a:ea typeface="Times New Roman" panose="02020603050405020304" pitchFamily="18" charset="0"/>
                        </a:rPr>
                      </a:br>
                      <a:r>
                        <a:rPr lang="en-US" sz="600" b="1" dirty="0">
                          <a:solidFill>
                            <a:srgbClr val="FFFFFF"/>
                          </a:solidFill>
                          <a:effectLst/>
                          <a:latin typeface="Arial" panose="020B0604020202020204" pitchFamily="34" charset="0"/>
                          <a:ea typeface="Times New Roman" panose="02020603050405020304" pitchFamily="18" charset="0"/>
                        </a:rPr>
                        <a:t> </a:t>
                      </a:r>
                      <a:br>
                        <a:rPr lang="en-US" sz="600" b="1" dirty="0">
                          <a:solidFill>
                            <a:srgbClr val="FFFFFF"/>
                          </a:solidFill>
                          <a:effectLst/>
                          <a:latin typeface="Arial" panose="020B0604020202020204" pitchFamily="34" charset="0"/>
                          <a:ea typeface="Times New Roman" panose="02020603050405020304" pitchFamily="18" charset="0"/>
                        </a:rPr>
                      </a:br>
                      <a:r>
                        <a:rPr lang="en-US" sz="600" b="1" dirty="0">
                          <a:solidFill>
                            <a:srgbClr val="FFFFFF"/>
                          </a:solidFill>
                          <a:effectLst/>
                          <a:latin typeface="Arial" panose="020B0604020202020204" pitchFamily="34" charset="0"/>
                          <a:ea typeface="Times New Roman" panose="02020603050405020304" pitchFamily="18" charset="0"/>
                        </a:rPr>
                        <a:t>Approach Angle [deg]</a:t>
                      </a:r>
                      <a:endParaRPr lang="en-US" sz="60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dirty="0">
                          <a:solidFill>
                            <a:srgbClr val="FFFFFF"/>
                          </a:solidFill>
                          <a:effectLst/>
                          <a:latin typeface="Arial" panose="020B0604020202020204" pitchFamily="34" charset="0"/>
                          <a:ea typeface="Times New Roman" panose="02020603050405020304" pitchFamily="18" charset="0"/>
                        </a:rPr>
                        <a:t>Sec Object - Tracking Latency</a:t>
                      </a:r>
                      <a:br>
                        <a:rPr lang="en-US" sz="600" b="1" dirty="0">
                          <a:solidFill>
                            <a:srgbClr val="FFFFFF"/>
                          </a:solidFill>
                          <a:effectLst/>
                          <a:latin typeface="Arial" panose="020B0604020202020204" pitchFamily="34" charset="0"/>
                          <a:ea typeface="Times New Roman" panose="02020603050405020304" pitchFamily="18" charset="0"/>
                        </a:rPr>
                      </a:br>
                      <a:r>
                        <a:rPr lang="en-US" sz="600" b="1" dirty="0">
                          <a:solidFill>
                            <a:srgbClr val="FFFFFF"/>
                          </a:solidFill>
                          <a:effectLst/>
                          <a:latin typeface="Arial" panose="020B0604020202020204" pitchFamily="34" charset="0"/>
                          <a:ea typeface="Times New Roman" panose="02020603050405020304" pitchFamily="18" charset="0"/>
                        </a:rPr>
                        <a:t>[Next Track </a:t>
                      </a:r>
                      <a:r>
                        <a:rPr lang="en-US" sz="600" b="1" dirty="0" err="1">
                          <a:solidFill>
                            <a:srgbClr val="FFFFFF"/>
                          </a:solidFill>
                          <a:effectLst/>
                          <a:latin typeface="Arial" panose="020B0604020202020204" pitchFamily="34" charset="0"/>
                          <a:ea typeface="Times New Roman" panose="02020603050405020304" pitchFamily="18" charset="0"/>
                        </a:rPr>
                        <a:t>Opp</a:t>
                      </a:r>
                      <a:r>
                        <a:rPr lang="en-US" sz="600" b="1" dirty="0">
                          <a:solidFill>
                            <a:srgbClr val="FFFFFF"/>
                          </a:solidFill>
                          <a:effectLst/>
                          <a:latin typeface="Arial" panose="020B0604020202020204" pitchFamily="34" charset="0"/>
                          <a:ea typeface="Times New Roman" panose="02020603050405020304" pitchFamily="18" charset="0"/>
                        </a:rPr>
                        <a:t>]</a:t>
                      </a:r>
                      <a:endParaRPr lang="en-US" sz="60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kern="1200" dirty="0">
                          <a:solidFill>
                            <a:schemeClr val="bg1"/>
                          </a:solidFill>
                          <a:effectLst/>
                          <a:latin typeface="+mn-lt"/>
                          <a:ea typeface="+mn-ea"/>
                          <a:cs typeface="+mn-cs"/>
                        </a:rPr>
                        <a:t>Flags *</a:t>
                      </a:r>
                      <a:endParaRPr lang="en-US" sz="600" dirty="0">
                        <a:solidFill>
                          <a:schemeClr val="bg1"/>
                        </a:solidFill>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extLst>
                  <a:ext uri="{0D108BD9-81ED-4DB2-BD59-A6C34878D82A}">
                    <a16:rowId xmlns:a16="http://schemas.microsoft.com/office/drawing/2014/main" val="3079322117"/>
                  </a:ext>
                </a:extLst>
              </a:tr>
              <a:tr h="591999">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0.9</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600" b="1">
                          <a:solidFill>
                            <a:srgbClr val="000000"/>
                          </a:solidFill>
                          <a:effectLst/>
                          <a:latin typeface="Arial" panose="020B0604020202020204" pitchFamily="34" charset="0"/>
                          <a:ea typeface="Calibri" panose="020F0502020204030204" pitchFamily="34" charset="0"/>
                        </a:rPr>
                        <a:t>TERRA (25994)</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12.0m</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 </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[2 / 52 / 6]</a:t>
                      </a:r>
                      <a:endParaRPr lang="en-US" sz="6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600" b="1">
                          <a:solidFill>
                            <a:srgbClr val="000000"/>
                          </a:solidFill>
                          <a:effectLst/>
                          <a:latin typeface="Arial" panose="020B0604020202020204" pitchFamily="34" charset="0"/>
                          <a:ea typeface="Calibri" panose="020F0502020204030204" pitchFamily="34" charset="0"/>
                        </a:rPr>
                        <a:t>UNKNOWN (80326)</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1.5m</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 </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[31 / 482 / 29]</a:t>
                      </a:r>
                      <a:endParaRPr lang="en-US" sz="6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O/O</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 </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ASW</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2020-01-09 23:06:44</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2020-01-10 21:55:17</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1.90e-12</a:t>
                      </a:r>
                      <a:br>
                        <a:rPr lang="en-US" sz="700" b="1" dirty="0">
                          <a:solidFill>
                            <a:srgbClr val="000000"/>
                          </a:solidFill>
                          <a:effectLst/>
                          <a:latin typeface="Arial" panose="020B0604020202020204" pitchFamily="34" charset="0"/>
                          <a:ea typeface="Calibri" panose="020F0502020204030204" pitchFamily="34" charset="0"/>
                        </a:rPr>
                      </a:br>
                      <a:r>
                        <a:rPr lang="en-US" sz="700" b="1" dirty="0">
                          <a:solidFill>
                            <a:srgbClr val="000000"/>
                          </a:solidFill>
                          <a:effectLst/>
                          <a:latin typeface="Arial" panose="020B0604020202020204" pitchFamily="34" charset="0"/>
                          <a:ea typeface="Calibri" panose="020F0502020204030204" pitchFamily="34" charset="0"/>
                        </a:rPr>
                        <a:t>1:526B</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300</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124</a:t>
                      </a:r>
                      <a:br>
                        <a:rPr lang="en-US" sz="700" b="1">
                          <a:solidFill>
                            <a:srgbClr val="000000"/>
                          </a:solidFill>
                          <a:effectLst/>
                          <a:latin typeface="Arial" panose="020B0604020202020204" pitchFamily="34" charset="0"/>
                          <a:ea typeface="Calibri" panose="020F0502020204030204" pitchFamily="34" charset="0"/>
                        </a:rPr>
                      </a:br>
                      <a:r>
                        <a:rPr lang="en-US" sz="700" b="1">
                          <a:solidFill>
                            <a:srgbClr val="000000"/>
                          </a:solidFill>
                          <a:effectLst/>
                          <a:latin typeface="Arial" panose="020B0604020202020204" pitchFamily="34" charset="0"/>
                          <a:ea typeface="Calibri" panose="020F0502020204030204" pitchFamily="34" charset="0"/>
                        </a:rPr>
                        <a:t>(31.3)</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-10</a:t>
                      </a:r>
                      <a:br>
                        <a:rPr lang="en-US" sz="700" b="1">
                          <a:solidFill>
                            <a:srgbClr val="000000"/>
                          </a:solidFill>
                          <a:effectLst/>
                          <a:latin typeface="Arial" panose="020B0604020202020204" pitchFamily="34" charset="0"/>
                          <a:ea typeface="Calibri" panose="020F0502020204030204" pitchFamily="34" charset="0"/>
                        </a:rPr>
                      </a:br>
                      <a:r>
                        <a:rPr lang="en-US" sz="700" b="1">
                          <a:solidFill>
                            <a:srgbClr val="000000"/>
                          </a:solidFill>
                          <a:effectLst/>
                          <a:latin typeface="Arial" panose="020B0604020202020204" pitchFamily="34" charset="0"/>
                          <a:ea typeface="Calibri" panose="020F0502020204030204" pitchFamily="34" charset="0"/>
                        </a:rPr>
                        <a:t>(482.2)</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273</a:t>
                      </a:r>
                      <a:br>
                        <a:rPr lang="en-US" sz="700" b="1">
                          <a:solidFill>
                            <a:srgbClr val="000000"/>
                          </a:solidFill>
                          <a:effectLst/>
                          <a:latin typeface="Arial" panose="020B0604020202020204" pitchFamily="34" charset="0"/>
                          <a:ea typeface="Calibri" panose="020F0502020204030204" pitchFamily="34" charset="0"/>
                        </a:rPr>
                      </a:br>
                      <a:r>
                        <a:rPr lang="en-US" sz="700" b="1">
                          <a:solidFill>
                            <a:srgbClr val="000000"/>
                          </a:solidFill>
                          <a:effectLst/>
                          <a:latin typeface="Arial" panose="020B0604020202020204" pitchFamily="34" charset="0"/>
                          <a:ea typeface="Calibri" panose="020F0502020204030204" pitchFamily="34" charset="0"/>
                        </a:rPr>
                        <a:t>(61.8)</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173.9</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11 hours </a:t>
                      </a:r>
                      <a:br>
                        <a:rPr lang="en-US" sz="700" b="1">
                          <a:solidFill>
                            <a:srgbClr val="000000"/>
                          </a:solidFill>
                          <a:effectLst/>
                          <a:latin typeface="Arial" panose="020B0604020202020204" pitchFamily="34" charset="0"/>
                          <a:ea typeface="Calibri" panose="020F0502020204030204" pitchFamily="34" charset="0"/>
                        </a:rPr>
                      </a:br>
                      <a:r>
                        <a:rPr lang="en-US" sz="700" b="1">
                          <a:solidFill>
                            <a:srgbClr val="000000"/>
                          </a:solidFill>
                          <a:effectLst/>
                          <a:latin typeface="Arial" panose="020B0604020202020204" pitchFamily="34" charset="0"/>
                          <a:ea typeface="Calibri" panose="020F0502020204030204" pitchFamily="34" charset="0"/>
                        </a:rPr>
                        <a:t>01-09 11:22</a:t>
                      </a:r>
                      <a:br>
                        <a:rPr lang="en-US" sz="700" b="1">
                          <a:solidFill>
                            <a:srgbClr val="000000"/>
                          </a:solidFill>
                          <a:effectLst/>
                          <a:latin typeface="Arial" panose="020B0604020202020204" pitchFamily="34" charset="0"/>
                          <a:ea typeface="Calibri" panose="020F0502020204030204" pitchFamily="34" charset="0"/>
                        </a:rPr>
                      </a:br>
                      <a:r>
                        <a:rPr lang="en-US" sz="700" b="1">
                          <a:solidFill>
                            <a:srgbClr val="000000"/>
                          </a:solidFill>
                          <a:effectLst/>
                          <a:latin typeface="Arial" panose="020B0604020202020204" pitchFamily="34" charset="0"/>
                          <a:ea typeface="Calibri" panose="020F0502020204030204" pitchFamily="34" charset="0"/>
                        </a:rPr>
                        <a:t>2M</a:t>
                      </a:r>
                      <a:br>
                        <a:rPr lang="en-US" sz="700" b="1">
                          <a:solidFill>
                            <a:srgbClr val="000000"/>
                          </a:solidFill>
                          <a:effectLst/>
                          <a:latin typeface="Arial" panose="020B0604020202020204" pitchFamily="34" charset="0"/>
                          <a:ea typeface="Calibri" panose="020F0502020204030204" pitchFamily="34" charset="0"/>
                        </a:rPr>
                      </a:br>
                      <a:r>
                        <a:rPr lang="en-US" sz="700" b="1">
                          <a:solidFill>
                            <a:srgbClr val="000000"/>
                          </a:solidFill>
                          <a:effectLst/>
                          <a:latin typeface="Arial" panose="020B0604020202020204" pitchFamily="34" charset="0"/>
                          <a:ea typeface="Calibri" panose="020F0502020204030204" pitchFamily="34" charset="0"/>
                        </a:rPr>
                        <a:t>[Unk]</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M SLO SW </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51740759"/>
                  </a:ext>
                </a:extLst>
              </a:tr>
              <a:tr h="591999">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0.5</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600" b="1">
                          <a:solidFill>
                            <a:srgbClr val="000000"/>
                          </a:solidFill>
                          <a:effectLst/>
                          <a:latin typeface="Arial" panose="020B0604020202020204" pitchFamily="34" charset="0"/>
                          <a:ea typeface="Calibri" panose="020F0502020204030204" pitchFamily="34" charset="0"/>
                        </a:rPr>
                        <a:t>TERRA (25994)</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12.0m</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 </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[2 / 52 / 6]</a:t>
                      </a:r>
                      <a:endParaRPr lang="en-US" sz="6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600" b="1">
                          <a:solidFill>
                            <a:srgbClr val="000000"/>
                          </a:solidFill>
                          <a:effectLst/>
                          <a:latin typeface="Arial" panose="020B0604020202020204" pitchFamily="34" charset="0"/>
                          <a:ea typeface="Calibri" panose="020F0502020204030204" pitchFamily="34" charset="0"/>
                        </a:rPr>
                        <a:t>UNKNOWN (80326)</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1.5m</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 </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[34 / 331 / 32]</a:t>
                      </a:r>
                      <a:endParaRPr lang="en-US" sz="6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O/O</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 </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ASW</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2020-01-10 07:34:48</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2020-01-10 21:55:17</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4.21e-03</a:t>
                      </a:r>
                      <a:br>
                        <a:rPr lang="en-US" sz="700" b="1" dirty="0">
                          <a:solidFill>
                            <a:srgbClr val="000000"/>
                          </a:solidFill>
                          <a:effectLst/>
                          <a:latin typeface="Arial" panose="020B0604020202020204" pitchFamily="34" charset="0"/>
                          <a:ea typeface="Calibri" panose="020F0502020204030204" pitchFamily="34" charset="0"/>
                        </a:rPr>
                      </a:br>
                      <a:r>
                        <a:rPr lang="en-US" sz="700" b="1" dirty="0">
                          <a:solidFill>
                            <a:srgbClr val="000000"/>
                          </a:solidFill>
                          <a:effectLst/>
                          <a:latin typeface="Arial" panose="020B0604020202020204" pitchFamily="34" charset="0"/>
                          <a:ea typeface="Calibri" panose="020F0502020204030204" pitchFamily="34" charset="0"/>
                        </a:rPr>
                        <a:t>1:238</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113</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78</a:t>
                      </a:r>
                      <a:br>
                        <a:rPr lang="en-US" sz="700" b="1" dirty="0">
                          <a:solidFill>
                            <a:srgbClr val="000000"/>
                          </a:solidFill>
                          <a:effectLst/>
                          <a:latin typeface="Arial" panose="020B0604020202020204" pitchFamily="34" charset="0"/>
                          <a:ea typeface="Calibri" panose="020F0502020204030204" pitchFamily="34" charset="0"/>
                        </a:rPr>
                      </a:br>
                      <a:r>
                        <a:rPr lang="en-US" sz="700" b="1" dirty="0">
                          <a:solidFill>
                            <a:srgbClr val="000000"/>
                          </a:solidFill>
                          <a:effectLst/>
                          <a:latin typeface="Arial" panose="020B0604020202020204" pitchFamily="34" charset="0"/>
                          <a:ea typeface="Calibri" panose="020F0502020204030204" pitchFamily="34" charset="0"/>
                        </a:rPr>
                        <a:t>(34.2)</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-8</a:t>
                      </a:r>
                      <a:br>
                        <a:rPr lang="en-US" sz="700" b="1">
                          <a:solidFill>
                            <a:srgbClr val="000000"/>
                          </a:solidFill>
                          <a:effectLst/>
                          <a:latin typeface="Arial" panose="020B0604020202020204" pitchFamily="34" charset="0"/>
                          <a:ea typeface="Calibri" panose="020F0502020204030204" pitchFamily="34" charset="0"/>
                        </a:rPr>
                      </a:br>
                      <a:r>
                        <a:rPr lang="en-US" sz="700" b="1">
                          <a:solidFill>
                            <a:srgbClr val="000000"/>
                          </a:solidFill>
                          <a:effectLst/>
                          <a:latin typeface="Arial" panose="020B0604020202020204" pitchFamily="34" charset="0"/>
                          <a:ea typeface="Calibri" panose="020F0502020204030204" pitchFamily="34" charset="0"/>
                        </a:rPr>
                        <a:t>(334.0)</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82</a:t>
                      </a:r>
                      <a:br>
                        <a:rPr lang="en-US" sz="700" b="1">
                          <a:solidFill>
                            <a:srgbClr val="000000"/>
                          </a:solidFill>
                          <a:effectLst/>
                          <a:latin typeface="Arial" panose="020B0604020202020204" pitchFamily="34" charset="0"/>
                          <a:ea typeface="Calibri" panose="020F0502020204030204" pitchFamily="34" charset="0"/>
                        </a:rPr>
                      </a:br>
                      <a:r>
                        <a:rPr lang="en-US" sz="700" b="1">
                          <a:solidFill>
                            <a:srgbClr val="000000"/>
                          </a:solidFill>
                          <a:effectLst/>
                          <a:latin typeface="Arial" panose="020B0604020202020204" pitchFamily="34" charset="0"/>
                          <a:ea typeface="Calibri" panose="020F0502020204030204" pitchFamily="34" charset="0"/>
                        </a:rPr>
                        <a:t>(47.7)</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173.9</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7 hours </a:t>
                      </a:r>
                      <a:br>
                        <a:rPr lang="en-US" sz="700" b="1">
                          <a:solidFill>
                            <a:srgbClr val="000000"/>
                          </a:solidFill>
                          <a:effectLst/>
                          <a:latin typeface="Arial" panose="020B0604020202020204" pitchFamily="34" charset="0"/>
                          <a:ea typeface="Calibri" panose="020F0502020204030204" pitchFamily="34" charset="0"/>
                        </a:rPr>
                      </a:br>
                      <a:r>
                        <a:rPr lang="en-US" sz="700" b="1">
                          <a:solidFill>
                            <a:srgbClr val="000000"/>
                          </a:solidFill>
                          <a:effectLst/>
                          <a:latin typeface="Arial" panose="020B0604020202020204" pitchFamily="34" charset="0"/>
                          <a:ea typeface="Calibri" panose="020F0502020204030204" pitchFamily="34" charset="0"/>
                        </a:rPr>
                        <a:t>01-10 00:22</a:t>
                      </a:r>
                      <a:br>
                        <a:rPr lang="en-US" sz="700" b="1">
                          <a:solidFill>
                            <a:srgbClr val="000000"/>
                          </a:solidFill>
                          <a:effectLst/>
                          <a:latin typeface="Arial" panose="020B0604020202020204" pitchFamily="34" charset="0"/>
                          <a:ea typeface="Calibri" panose="020F0502020204030204" pitchFamily="34" charset="0"/>
                        </a:rPr>
                      </a:br>
                      <a:r>
                        <a:rPr lang="en-US" sz="700" b="1">
                          <a:solidFill>
                            <a:srgbClr val="000000"/>
                          </a:solidFill>
                          <a:effectLst/>
                          <a:latin typeface="Arial" panose="020B0604020202020204" pitchFamily="34" charset="0"/>
                          <a:ea typeface="Calibri" panose="020F0502020204030204" pitchFamily="34" charset="0"/>
                        </a:rPr>
                        <a:t>2M</a:t>
                      </a:r>
                      <a:br>
                        <a:rPr lang="en-US" sz="700" b="1">
                          <a:solidFill>
                            <a:srgbClr val="000000"/>
                          </a:solidFill>
                          <a:effectLst/>
                          <a:latin typeface="Arial" panose="020B0604020202020204" pitchFamily="34" charset="0"/>
                          <a:ea typeface="Calibri" panose="020F0502020204030204" pitchFamily="34" charset="0"/>
                        </a:rPr>
                      </a:br>
                      <a:r>
                        <a:rPr lang="en-US" sz="700" b="1">
                          <a:solidFill>
                            <a:srgbClr val="000000"/>
                          </a:solidFill>
                          <a:effectLst/>
                          <a:latin typeface="Arial" panose="020B0604020202020204" pitchFamily="34" charset="0"/>
                          <a:ea typeface="Calibri" panose="020F0502020204030204" pitchFamily="34" charset="0"/>
                        </a:rPr>
                        <a:t>[Unk]</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SNO M SLO SW </a:t>
                      </a:r>
                      <a:r>
                        <a:rPr lang="en-US" sz="700" b="1" dirty="0" err="1">
                          <a:solidFill>
                            <a:srgbClr val="000000"/>
                          </a:solidFill>
                          <a:effectLst/>
                          <a:latin typeface="Arial" panose="020B0604020202020204" pitchFamily="34" charset="0"/>
                          <a:ea typeface="Calibri" panose="020F0502020204030204" pitchFamily="34" charset="0"/>
                        </a:rPr>
                        <a:t>DPc</a:t>
                      </a:r>
                      <a:r>
                        <a:rPr lang="en-US" sz="700" b="1" dirty="0">
                          <a:solidFill>
                            <a:srgbClr val="000000"/>
                          </a:solidFill>
                          <a:effectLst/>
                          <a:latin typeface="Arial" panose="020B0604020202020204" pitchFamily="34" charset="0"/>
                          <a:ea typeface="Calibri" panose="020F0502020204030204" pitchFamily="34" charset="0"/>
                        </a:rPr>
                        <a:t> </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61505681"/>
                  </a:ext>
                </a:extLst>
              </a:tr>
              <a:tr h="591999">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0.2</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600" b="1">
                          <a:solidFill>
                            <a:srgbClr val="000000"/>
                          </a:solidFill>
                          <a:effectLst/>
                          <a:latin typeface="Arial" panose="020B0604020202020204" pitchFamily="34" charset="0"/>
                          <a:ea typeface="Calibri" panose="020F0502020204030204" pitchFamily="34" charset="0"/>
                        </a:rPr>
                        <a:t>TERRA (25994)</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12.0m</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 </a:t>
                      </a:r>
                      <a:br>
                        <a:rPr lang="en-US" sz="600" b="1">
                          <a:solidFill>
                            <a:srgbClr val="000000"/>
                          </a:solidFill>
                          <a:effectLst/>
                          <a:latin typeface="Arial" panose="020B0604020202020204" pitchFamily="34" charset="0"/>
                          <a:ea typeface="Calibri" panose="020F0502020204030204" pitchFamily="34" charset="0"/>
                        </a:rPr>
                      </a:br>
                      <a:r>
                        <a:rPr lang="en-US" sz="600" b="1">
                          <a:solidFill>
                            <a:srgbClr val="000000"/>
                          </a:solidFill>
                          <a:effectLst/>
                          <a:latin typeface="Arial" panose="020B0604020202020204" pitchFamily="34" charset="0"/>
                          <a:ea typeface="Calibri" panose="020F0502020204030204" pitchFamily="34" charset="0"/>
                        </a:rPr>
                        <a:t>[2 / 52 / 6]</a:t>
                      </a:r>
                      <a:endParaRPr lang="en-US" sz="6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600" b="1" dirty="0">
                          <a:solidFill>
                            <a:srgbClr val="000000"/>
                          </a:solidFill>
                          <a:effectLst/>
                          <a:latin typeface="Arial" panose="020B0604020202020204" pitchFamily="34" charset="0"/>
                          <a:ea typeface="Calibri" panose="020F0502020204030204" pitchFamily="34" charset="0"/>
                        </a:rPr>
                        <a:t>UNKNOWN (80326)</a:t>
                      </a:r>
                      <a:br>
                        <a:rPr lang="en-US" sz="600" b="1" dirty="0">
                          <a:solidFill>
                            <a:srgbClr val="000000"/>
                          </a:solidFill>
                          <a:effectLst/>
                          <a:latin typeface="Arial" panose="020B0604020202020204" pitchFamily="34" charset="0"/>
                          <a:ea typeface="Calibri" panose="020F0502020204030204" pitchFamily="34" charset="0"/>
                        </a:rPr>
                      </a:br>
                      <a:r>
                        <a:rPr lang="en-US" sz="600" b="1" dirty="0">
                          <a:solidFill>
                            <a:srgbClr val="000000"/>
                          </a:solidFill>
                          <a:effectLst/>
                          <a:latin typeface="Arial" panose="020B0604020202020204" pitchFamily="34" charset="0"/>
                          <a:ea typeface="Calibri" panose="020F0502020204030204" pitchFamily="34" charset="0"/>
                        </a:rPr>
                        <a:t>1.5m</a:t>
                      </a:r>
                      <a:br>
                        <a:rPr lang="en-US" sz="600" b="1" dirty="0">
                          <a:solidFill>
                            <a:srgbClr val="000000"/>
                          </a:solidFill>
                          <a:effectLst/>
                          <a:latin typeface="Arial" panose="020B0604020202020204" pitchFamily="34" charset="0"/>
                          <a:ea typeface="Calibri" panose="020F0502020204030204" pitchFamily="34" charset="0"/>
                        </a:rPr>
                      </a:br>
                      <a:r>
                        <a:rPr lang="en-US" sz="600" b="1" dirty="0">
                          <a:solidFill>
                            <a:srgbClr val="000000"/>
                          </a:solidFill>
                          <a:effectLst/>
                          <a:latin typeface="Arial" panose="020B0604020202020204" pitchFamily="34" charset="0"/>
                          <a:ea typeface="Calibri" panose="020F0502020204030204" pitchFamily="34" charset="0"/>
                        </a:rPr>
                        <a:t> </a:t>
                      </a:r>
                      <a:br>
                        <a:rPr lang="en-US" sz="600" b="1" dirty="0">
                          <a:solidFill>
                            <a:srgbClr val="000000"/>
                          </a:solidFill>
                          <a:effectLst/>
                          <a:latin typeface="Arial" panose="020B0604020202020204" pitchFamily="34" charset="0"/>
                          <a:ea typeface="Calibri" panose="020F0502020204030204" pitchFamily="34" charset="0"/>
                        </a:rPr>
                      </a:br>
                      <a:r>
                        <a:rPr lang="en-US" sz="600" b="1" dirty="0">
                          <a:solidFill>
                            <a:srgbClr val="000000"/>
                          </a:solidFill>
                          <a:effectLst/>
                          <a:latin typeface="Arial" panose="020B0604020202020204" pitchFamily="34" charset="0"/>
                          <a:ea typeface="Calibri" panose="020F0502020204030204" pitchFamily="34" charset="0"/>
                        </a:rPr>
                        <a:t>[34 / 329 / 32]</a:t>
                      </a:r>
                      <a:endParaRPr lang="en-US" sz="6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O/O</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 </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ASW</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2020-01-10 15:46:37</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2020-01-10 21:55:17</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4.10e-03</a:t>
                      </a:r>
                      <a:br>
                        <a:rPr lang="en-US" sz="700" b="1">
                          <a:solidFill>
                            <a:srgbClr val="000000"/>
                          </a:solidFill>
                          <a:effectLst/>
                          <a:latin typeface="Arial" panose="020B0604020202020204" pitchFamily="34" charset="0"/>
                          <a:ea typeface="Calibri" panose="020F0502020204030204" pitchFamily="34" charset="0"/>
                        </a:rPr>
                      </a:br>
                      <a:r>
                        <a:rPr lang="en-US" sz="700" b="1">
                          <a:solidFill>
                            <a:srgbClr val="000000"/>
                          </a:solidFill>
                          <a:effectLst/>
                          <a:latin typeface="Arial" panose="020B0604020202020204" pitchFamily="34" charset="0"/>
                          <a:ea typeface="Calibri" panose="020F0502020204030204" pitchFamily="34" charset="0"/>
                        </a:rPr>
                        <a:t>1:244</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113</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Calibri" panose="020F0502020204030204" pitchFamily="34" charset="0"/>
                        </a:rPr>
                        <a:t>78</a:t>
                      </a:r>
                      <a:br>
                        <a:rPr lang="en-US" sz="700" b="1">
                          <a:solidFill>
                            <a:srgbClr val="000000"/>
                          </a:solidFill>
                          <a:effectLst/>
                          <a:latin typeface="Arial" panose="020B0604020202020204" pitchFamily="34" charset="0"/>
                          <a:ea typeface="Calibri" panose="020F0502020204030204" pitchFamily="34" charset="0"/>
                        </a:rPr>
                      </a:br>
                      <a:r>
                        <a:rPr lang="en-US" sz="700" b="1">
                          <a:solidFill>
                            <a:srgbClr val="000000"/>
                          </a:solidFill>
                          <a:effectLst/>
                          <a:latin typeface="Arial" panose="020B0604020202020204" pitchFamily="34" charset="0"/>
                          <a:ea typeface="Calibri" panose="020F0502020204030204" pitchFamily="34" charset="0"/>
                        </a:rPr>
                        <a:t>(34.2)</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-6</a:t>
                      </a:r>
                      <a:br>
                        <a:rPr lang="en-US" sz="700" b="1" dirty="0">
                          <a:solidFill>
                            <a:srgbClr val="000000"/>
                          </a:solidFill>
                          <a:effectLst/>
                          <a:latin typeface="Arial" panose="020B0604020202020204" pitchFamily="34" charset="0"/>
                          <a:ea typeface="Calibri" panose="020F0502020204030204" pitchFamily="34" charset="0"/>
                        </a:rPr>
                      </a:br>
                      <a:r>
                        <a:rPr lang="en-US" sz="700" b="1" dirty="0">
                          <a:solidFill>
                            <a:srgbClr val="000000"/>
                          </a:solidFill>
                          <a:effectLst/>
                          <a:latin typeface="Arial" panose="020B0604020202020204" pitchFamily="34" charset="0"/>
                          <a:ea typeface="Calibri" panose="020F0502020204030204" pitchFamily="34" charset="0"/>
                        </a:rPr>
                        <a:t>(331.9)</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82</a:t>
                      </a:r>
                      <a:br>
                        <a:rPr lang="en-US" sz="700" b="1" dirty="0">
                          <a:solidFill>
                            <a:srgbClr val="000000"/>
                          </a:solidFill>
                          <a:effectLst/>
                          <a:latin typeface="Arial" panose="020B0604020202020204" pitchFamily="34" charset="0"/>
                          <a:ea typeface="Calibri" panose="020F0502020204030204" pitchFamily="34" charset="0"/>
                        </a:rPr>
                      </a:br>
                      <a:r>
                        <a:rPr lang="en-US" sz="700" b="1" dirty="0">
                          <a:solidFill>
                            <a:srgbClr val="000000"/>
                          </a:solidFill>
                          <a:effectLst/>
                          <a:latin typeface="Arial" panose="020B0604020202020204" pitchFamily="34" charset="0"/>
                          <a:ea typeface="Calibri" panose="020F0502020204030204" pitchFamily="34" charset="0"/>
                        </a:rPr>
                        <a:t>(47.5)</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173.9</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15 hours </a:t>
                      </a:r>
                      <a:br>
                        <a:rPr lang="en-US" sz="700" b="1" dirty="0">
                          <a:solidFill>
                            <a:srgbClr val="000000"/>
                          </a:solidFill>
                          <a:effectLst/>
                          <a:latin typeface="Arial" panose="020B0604020202020204" pitchFamily="34" charset="0"/>
                          <a:ea typeface="Calibri" panose="020F0502020204030204" pitchFamily="34" charset="0"/>
                        </a:rPr>
                      </a:br>
                      <a:r>
                        <a:rPr lang="en-US" sz="700" b="1" dirty="0">
                          <a:solidFill>
                            <a:srgbClr val="000000"/>
                          </a:solidFill>
                          <a:effectLst/>
                          <a:latin typeface="Arial" panose="020B0604020202020204" pitchFamily="34" charset="0"/>
                          <a:ea typeface="Calibri" panose="020F0502020204030204" pitchFamily="34" charset="0"/>
                        </a:rPr>
                        <a:t>01-10 00:22</a:t>
                      </a:r>
                      <a:br>
                        <a:rPr lang="en-US" sz="700" b="1" dirty="0">
                          <a:solidFill>
                            <a:srgbClr val="000000"/>
                          </a:solidFill>
                          <a:effectLst/>
                          <a:latin typeface="Arial" panose="020B0604020202020204" pitchFamily="34" charset="0"/>
                          <a:ea typeface="Calibri" panose="020F0502020204030204" pitchFamily="34" charset="0"/>
                        </a:rPr>
                      </a:br>
                      <a:r>
                        <a:rPr lang="en-US" sz="700" b="1" dirty="0">
                          <a:solidFill>
                            <a:srgbClr val="000000"/>
                          </a:solidFill>
                          <a:effectLst/>
                          <a:latin typeface="Arial" panose="020B0604020202020204" pitchFamily="34" charset="0"/>
                          <a:ea typeface="Calibri" panose="020F0502020204030204" pitchFamily="34" charset="0"/>
                        </a:rPr>
                        <a:t>2M</a:t>
                      </a:r>
                      <a:br>
                        <a:rPr lang="en-US" sz="700" b="1" dirty="0">
                          <a:solidFill>
                            <a:srgbClr val="000000"/>
                          </a:solidFill>
                          <a:effectLst/>
                          <a:latin typeface="Arial" panose="020B0604020202020204" pitchFamily="34" charset="0"/>
                          <a:ea typeface="Calibri" panose="020F0502020204030204" pitchFamily="34" charset="0"/>
                        </a:rPr>
                      </a:br>
                      <a:r>
                        <a:rPr lang="en-US" sz="700" b="1" dirty="0">
                          <a:solidFill>
                            <a:srgbClr val="000000"/>
                          </a:solidFill>
                          <a:effectLst/>
                          <a:latin typeface="Arial" panose="020B0604020202020204" pitchFamily="34" charset="0"/>
                          <a:ea typeface="Calibri" panose="020F0502020204030204" pitchFamily="34" charset="0"/>
                        </a:rPr>
                        <a:t>[</a:t>
                      </a:r>
                      <a:r>
                        <a:rPr lang="en-US" sz="700" b="1" dirty="0" err="1">
                          <a:solidFill>
                            <a:srgbClr val="000000"/>
                          </a:solidFill>
                          <a:effectLst/>
                          <a:latin typeface="Arial" panose="020B0604020202020204" pitchFamily="34" charset="0"/>
                          <a:ea typeface="Calibri" panose="020F0502020204030204" pitchFamily="34" charset="0"/>
                        </a:rPr>
                        <a:t>Unk</a:t>
                      </a:r>
                      <a:r>
                        <a:rPr lang="en-US" sz="700" b="1" dirty="0">
                          <a:solidFill>
                            <a:srgbClr val="000000"/>
                          </a:solidFill>
                          <a:effectLst/>
                          <a:latin typeface="Arial" panose="020B0604020202020204" pitchFamily="34" charset="0"/>
                          <a:ea typeface="Calibri" panose="020F0502020204030204" pitchFamily="34" charset="0"/>
                        </a:rPr>
                        <a:t>]</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Calibri" panose="020F0502020204030204" pitchFamily="34" charset="0"/>
                        </a:rPr>
                        <a:t>M SLO SW </a:t>
                      </a:r>
                      <a:r>
                        <a:rPr lang="en-US" sz="700" b="1" dirty="0" err="1">
                          <a:solidFill>
                            <a:srgbClr val="000000"/>
                          </a:solidFill>
                          <a:effectLst/>
                          <a:latin typeface="Arial" panose="020B0604020202020204" pitchFamily="34" charset="0"/>
                          <a:ea typeface="Calibri" panose="020F0502020204030204" pitchFamily="34" charset="0"/>
                        </a:rPr>
                        <a:t>DPc</a:t>
                      </a:r>
                      <a:r>
                        <a:rPr lang="en-US" sz="700" b="1" dirty="0">
                          <a:solidFill>
                            <a:srgbClr val="000000"/>
                          </a:solidFill>
                          <a:effectLst/>
                          <a:latin typeface="Arial" panose="020B0604020202020204" pitchFamily="34" charset="0"/>
                          <a:ea typeface="Calibri" panose="020F0502020204030204" pitchFamily="34" charset="0"/>
                        </a:rPr>
                        <a:t> </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1943228"/>
                  </a:ext>
                </a:extLst>
              </a:tr>
            </a:tbl>
          </a:graphicData>
        </a:graphic>
      </p:graphicFrame>
      <p:sp>
        <p:nvSpPr>
          <p:cNvPr id="14" name="TextBox 13">
            <a:extLst>
              <a:ext uri="{FF2B5EF4-FFF2-40B4-BE49-F238E27FC236}">
                <a16:creationId xmlns:a16="http://schemas.microsoft.com/office/drawing/2014/main" id="{A7397BC6-03F7-2D36-77D5-BB70816B5E01}"/>
              </a:ext>
            </a:extLst>
          </p:cNvPr>
          <p:cNvSpPr txBox="1"/>
          <p:nvPr/>
        </p:nvSpPr>
        <p:spPr>
          <a:xfrm>
            <a:off x="129091" y="257497"/>
            <a:ext cx="8875059" cy="615553"/>
          </a:xfrm>
          <a:prstGeom prst="rect">
            <a:avLst/>
          </a:prstGeom>
          <a:noFill/>
        </p:spPr>
        <p:txBody>
          <a:bodyPr wrap="square" rtlCol="0">
            <a:spAutoFit/>
          </a:bodyPr>
          <a:lstStyle/>
          <a:p>
            <a:pPr algn="ctr"/>
            <a:r>
              <a:rPr lang="en-US" sz="3400" b="1" dirty="0">
                <a:solidFill>
                  <a:srgbClr val="000099"/>
                </a:solidFill>
                <a:latin typeface="Georgia" panose="02040502050405020303" pitchFamily="18" charset="0"/>
                <a:cs typeface="Arial" panose="020B0604020202020204" pitchFamily="34" charset="0"/>
              </a:rPr>
              <a:t>Terra vs. 80326 (TCA: 1/10/20)</a:t>
            </a:r>
          </a:p>
        </p:txBody>
      </p:sp>
      <p:cxnSp>
        <p:nvCxnSpPr>
          <p:cNvPr id="15" name="Straight Connector 14">
            <a:extLst>
              <a:ext uri="{FF2B5EF4-FFF2-40B4-BE49-F238E27FC236}">
                <a16:creationId xmlns:a16="http://schemas.microsoft.com/office/drawing/2014/main" id="{B446F711-5C8B-15B3-829B-D909E0770A76}"/>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FF5D810-3F54-2C74-3C27-FE99AE8B76CF}"/>
              </a:ext>
            </a:extLst>
          </p:cNvPr>
          <p:cNvPicPr>
            <a:picLocks noChangeAspect="1"/>
          </p:cNvPicPr>
          <p:nvPr/>
        </p:nvPicPr>
        <p:blipFill>
          <a:blip r:embed="rId2"/>
          <a:stretch>
            <a:fillRect/>
          </a:stretch>
        </p:blipFill>
        <p:spPr>
          <a:xfrm>
            <a:off x="5722098" y="3632726"/>
            <a:ext cx="3257662" cy="2201543"/>
          </a:xfrm>
          <a:prstGeom prst="rect">
            <a:avLst/>
          </a:prstGeom>
        </p:spPr>
      </p:pic>
      <p:pic>
        <p:nvPicPr>
          <p:cNvPr id="6" name="Picture 5">
            <a:extLst>
              <a:ext uri="{FF2B5EF4-FFF2-40B4-BE49-F238E27FC236}">
                <a16:creationId xmlns:a16="http://schemas.microsoft.com/office/drawing/2014/main" id="{E8D1056C-B557-9B29-D96B-743F4E23BD4D}"/>
              </a:ext>
            </a:extLst>
          </p:cNvPr>
          <p:cNvPicPr>
            <a:picLocks noChangeAspect="1"/>
          </p:cNvPicPr>
          <p:nvPr/>
        </p:nvPicPr>
        <p:blipFill>
          <a:blip r:embed="rId3"/>
          <a:stretch>
            <a:fillRect/>
          </a:stretch>
        </p:blipFill>
        <p:spPr>
          <a:xfrm>
            <a:off x="2240181" y="3603264"/>
            <a:ext cx="3257662" cy="2231005"/>
          </a:xfrm>
          <a:prstGeom prst="rect">
            <a:avLst/>
          </a:prstGeom>
        </p:spPr>
      </p:pic>
      <p:sp>
        <p:nvSpPr>
          <p:cNvPr id="16" name="TextBox 15">
            <a:extLst>
              <a:ext uri="{FF2B5EF4-FFF2-40B4-BE49-F238E27FC236}">
                <a16:creationId xmlns:a16="http://schemas.microsoft.com/office/drawing/2014/main" id="{BCBDE30E-FC39-0009-537D-BFF0DD3F4B46}"/>
              </a:ext>
            </a:extLst>
          </p:cNvPr>
          <p:cNvSpPr txBox="1"/>
          <p:nvPr/>
        </p:nvSpPr>
        <p:spPr>
          <a:xfrm>
            <a:off x="2157640" y="5782105"/>
            <a:ext cx="3449983" cy="523220"/>
          </a:xfrm>
          <a:prstGeom prst="rect">
            <a:avLst/>
          </a:prstGeom>
          <a:noFill/>
        </p:spPr>
        <p:txBody>
          <a:bodyPr wrap="none" rtlCol="0">
            <a:spAutoFit/>
          </a:bodyPr>
          <a:lstStyle/>
          <a:p>
            <a:pPr algn="ctr"/>
            <a:r>
              <a:rPr lang="en-US" sz="1400" b="1" dirty="0">
                <a:latin typeface="Georgia" panose="02040502050405020303" pitchFamily="18" charset="0"/>
              </a:rPr>
              <a:t>MTS plot generated 0.5 days to TCA</a:t>
            </a:r>
          </a:p>
          <a:p>
            <a:pPr algn="ctr"/>
            <a:r>
              <a:rPr lang="en-US" sz="1400" b="1" dirty="0">
                <a:solidFill>
                  <a:srgbClr val="0070C0"/>
                </a:solidFill>
                <a:latin typeface="Georgia" panose="02040502050405020303" pitchFamily="18" charset="0"/>
              </a:rPr>
              <a:t>~4.5 cm/s required for mitigation</a:t>
            </a:r>
          </a:p>
        </p:txBody>
      </p:sp>
      <p:sp>
        <p:nvSpPr>
          <p:cNvPr id="20" name="TextBox 19">
            <a:extLst>
              <a:ext uri="{FF2B5EF4-FFF2-40B4-BE49-F238E27FC236}">
                <a16:creationId xmlns:a16="http://schemas.microsoft.com/office/drawing/2014/main" id="{E5573804-43BD-0337-D131-A77D4A22B0EC}"/>
              </a:ext>
            </a:extLst>
          </p:cNvPr>
          <p:cNvSpPr txBox="1"/>
          <p:nvPr/>
        </p:nvSpPr>
        <p:spPr>
          <a:xfrm>
            <a:off x="5681193" y="5801651"/>
            <a:ext cx="3462807" cy="523220"/>
          </a:xfrm>
          <a:prstGeom prst="rect">
            <a:avLst/>
          </a:prstGeom>
          <a:noFill/>
        </p:spPr>
        <p:txBody>
          <a:bodyPr wrap="none" rtlCol="0">
            <a:spAutoFit/>
          </a:bodyPr>
          <a:lstStyle/>
          <a:p>
            <a:pPr algn="ctr"/>
            <a:r>
              <a:rPr lang="en-US" sz="1400" b="1" dirty="0">
                <a:latin typeface="Georgia" panose="02040502050405020303" pitchFamily="18" charset="0"/>
              </a:rPr>
              <a:t>MTS plot generated 0.1 days to TCA</a:t>
            </a:r>
          </a:p>
          <a:p>
            <a:pPr algn="ctr"/>
            <a:r>
              <a:rPr lang="en-US" sz="1400" b="1" dirty="0">
                <a:solidFill>
                  <a:srgbClr val="0070C0"/>
                </a:solidFill>
                <a:latin typeface="Georgia" panose="02040502050405020303" pitchFamily="18" charset="0"/>
              </a:rPr>
              <a:t>~4.5 cm/s required for mitigation</a:t>
            </a:r>
          </a:p>
        </p:txBody>
      </p:sp>
      <p:sp>
        <p:nvSpPr>
          <p:cNvPr id="21" name="TextBox 20">
            <a:extLst>
              <a:ext uri="{FF2B5EF4-FFF2-40B4-BE49-F238E27FC236}">
                <a16:creationId xmlns:a16="http://schemas.microsoft.com/office/drawing/2014/main" id="{84A73013-5254-45DB-F0EA-98DB409B68A2}"/>
              </a:ext>
            </a:extLst>
          </p:cNvPr>
          <p:cNvSpPr txBox="1"/>
          <p:nvPr/>
        </p:nvSpPr>
        <p:spPr>
          <a:xfrm>
            <a:off x="568340" y="6356685"/>
            <a:ext cx="8007320" cy="369332"/>
          </a:xfrm>
          <a:prstGeom prst="rect">
            <a:avLst/>
          </a:prstGeom>
          <a:solidFill>
            <a:schemeClr val="tx1"/>
          </a:solidFill>
          <a:ln w="3175">
            <a:solidFill>
              <a:srgbClr val="00FF00"/>
            </a:solidFill>
          </a:ln>
        </p:spPr>
        <p:txBody>
          <a:bodyPr wrap="none" rtlCol="0">
            <a:spAutoFit/>
          </a:bodyPr>
          <a:lstStyle/>
          <a:p>
            <a:r>
              <a:rPr lang="en-US" dirty="0">
                <a:solidFill>
                  <a:schemeClr val="bg1"/>
                </a:solidFill>
                <a:latin typeface="Georgia" panose="02040502050405020303" pitchFamily="18" charset="0"/>
              </a:rPr>
              <a:t>Terra FOT successfully executed a 4.61 cm/s RMM on 1/10/20 at 21:07 GMT</a:t>
            </a:r>
          </a:p>
        </p:txBody>
      </p:sp>
      <p:sp>
        <p:nvSpPr>
          <p:cNvPr id="22" name="TextBox 21">
            <a:extLst>
              <a:ext uri="{FF2B5EF4-FFF2-40B4-BE49-F238E27FC236}">
                <a16:creationId xmlns:a16="http://schemas.microsoft.com/office/drawing/2014/main" id="{500C987B-CC20-59DC-18DA-C47F67A9BBB3}"/>
              </a:ext>
            </a:extLst>
          </p:cNvPr>
          <p:cNvSpPr txBox="1"/>
          <p:nvPr/>
        </p:nvSpPr>
        <p:spPr>
          <a:xfrm>
            <a:off x="142440" y="3706612"/>
            <a:ext cx="1941630" cy="2291589"/>
          </a:xfrm>
          <a:prstGeom prst="rect">
            <a:avLst/>
          </a:prstGeom>
          <a:solidFill>
            <a:srgbClr val="00FF00"/>
          </a:solidFill>
          <a:ln w="12700">
            <a:solidFill>
              <a:schemeClr val="tx1"/>
            </a:solidFill>
          </a:ln>
        </p:spPr>
        <p:txBody>
          <a:bodyPr wrap="square" rtlCol="0">
            <a:spAutoFit/>
          </a:bodyPr>
          <a:lstStyle/>
          <a:p>
            <a:pPr algn="ctr"/>
            <a:r>
              <a:rPr lang="en-US" sz="1588" dirty="0">
                <a:latin typeface="Georgia" panose="02040502050405020303" pitchFamily="18" charset="0"/>
              </a:rPr>
              <a:t>This event jumped up in risk from E-12 to E-3 just 12 hours to TCA. The risk remained steady at 4E-3 up to TCA due to no additional track received.</a:t>
            </a:r>
          </a:p>
        </p:txBody>
      </p:sp>
    </p:spTree>
    <p:extLst>
      <p:ext uri="{BB962C8B-B14F-4D97-AF65-F5344CB8AC3E}">
        <p14:creationId xmlns:p14="http://schemas.microsoft.com/office/powerpoint/2010/main" val="1917895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486153-5BCE-9BC7-E85B-29DB46487AF2}"/>
              </a:ext>
            </a:extLst>
          </p:cNvPr>
          <p:cNvPicPr>
            <a:picLocks noChangeAspect="1"/>
          </p:cNvPicPr>
          <p:nvPr/>
        </p:nvPicPr>
        <p:blipFill>
          <a:blip r:embed="rId2"/>
          <a:stretch>
            <a:fillRect/>
          </a:stretch>
        </p:blipFill>
        <p:spPr>
          <a:xfrm>
            <a:off x="54657" y="3005092"/>
            <a:ext cx="4091806" cy="2965279"/>
          </a:xfrm>
          <a:prstGeom prst="rect">
            <a:avLst/>
          </a:prstGeom>
        </p:spPr>
      </p:pic>
      <p:graphicFrame>
        <p:nvGraphicFramePr>
          <p:cNvPr id="9" name="Table 8">
            <a:extLst>
              <a:ext uri="{FF2B5EF4-FFF2-40B4-BE49-F238E27FC236}">
                <a16:creationId xmlns:a16="http://schemas.microsoft.com/office/drawing/2014/main" id="{02964265-3EC0-517D-ABE4-D4E823061E86}"/>
              </a:ext>
            </a:extLst>
          </p:cNvPr>
          <p:cNvGraphicFramePr>
            <a:graphicFrameLocks noGrp="1"/>
          </p:cNvGraphicFramePr>
          <p:nvPr>
            <p:extLst>
              <p:ext uri="{D42A27DB-BD31-4B8C-83A1-F6EECF244321}">
                <p14:modId xmlns:p14="http://schemas.microsoft.com/office/powerpoint/2010/main" val="4023346411"/>
              </p:ext>
            </p:extLst>
          </p:nvPr>
        </p:nvGraphicFramePr>
        <p:xfrm>
          <a:off x="142440" y="1070406"/>
          <a:ext cx="8861706" cy="1957538"/>
        </p:xfrm>
        <a:graphic>
          <a:graphicData uri="http://schemas.openxmlformats.org/drawingml/2006/table">
            <a:tbl>
              <a:tblPr firstRow="1" firstCol="1" bandRow="1"/>
              <a:tblGrid>
                <a:gridCol w="632979">
                  <a:extLst>
                    <a:ext uri="{9D8B030D-6E8A-4147-A177-3AD203B41FA5}">
                      <a16:colId xmlns:a16="http://schemas.microsoft.com/office/drawing/2014/main" val="1350728438"/>
                    </a:ext>
                  </a:extLst>
                </a:gridCol>
                <a:gridCol w="632979">
                  <a:extLst>
                    <a:ext uri="{9D8B030D-6E8A-4147-A177-3AD203B41FA5}">
                      <a16:colId xmlns:a16="http://schemas.microsoft.com/office/drawing/2014/main" val="2436550121"/>
                    </a:ext>
                  </a:extLst>
                </a:gridCol>
                <a:gridCol w="632979">
                  <a:extLst>
                    <a:ext uri="{9D8B030D-6E8A-4147-A177-3AD203B41FA5}">
                      <a16:colId xmlns:a16="http://schemas.microsoft.com/office/drawing/2014/main" val="3361056720"/>
                    </a:ext>
                  </a:extLst>
                </a:gridCol>
                <a:gridCol w="632979">
                  <a:extLst>
                    <a:ext uri="{9D8B030D-6E8A-4147-A177-3AD203B41FA5}">
                      <a16:colId xmlns:a16="http://schemas.microsoft.com/office/drawing/2014/main" val="2753505553"/>
                    </a:ext>
                  </a:extLst>
                </a:gridCol>
                <a:gridCol w="632979">
                  <a:extLst>
                    <a:ext uri="{9D8B030D-6E8A-4147-A177-3AD203B41FA5}">
                      <a16:colId xmlns:a16="http://schemas.microsoft.com/office/drawing/2014/main" val="3864527763"/>
                    </a:ext>
                  </a:extLst>
                </a:gridCol>
                <a:gridCol w="632979">
                  <a:extLst>
                    <a:ext uri="{9D8B030D-6E8A-4147-A177-3AD203B41FA5}">
                      <a16:colId xmlns:a16="http://schemas.microsoft.com/office/drawing/2014/main" val="3043258343"/>
                    </a:ext>
                  </a:extLst>
                </a:gridCol>
                <a:gridCol w="632979">
                  <a:extLst>
                    <a:ext uri="{9D8B030D-6E8A-4147-A177-3AD203B41FA5}">
                      <a16:colId xmlns:a16="http://schemas.microsoft.com/office/drawing/2014/main" val="3129388787"/>
                    </a:ext>
                  </a:extLst>
                </a:gridCol>
                <a:gridCol w="632979">
                  <a:extLst>
                    <a:ext uri="{9D8B030D-6E8A-4147-A177-3AD203B41FA5}">
                      <a16:colId xmlns:a16="http://schemas.microsoft.com/office/drawing/2014/main" val="1113686134"/>
                    </a:ext>
                  </a:extLst>
                </a:gridCol>
                <a:gridCol w="632979">
                  <a:extLst>
                    <a:ext uri="{9D8B030D-6E8A-4147-A177-3AD203B41FA5}">
                      <a16:colId xmlns:a16="http://schemas.microsoft.com/office/drawing/2014/main" val="2093247756"/>
                    </a:ext>
                  </a:extLst>
                </a:gridCol>
                <a:gridCol w="632979">
                  <a:extLst>
                    <a:ext uri="{9D8B030D-6E8A-4147-A177-3AD203B41FA5}">
                      <a16:colId xmlns:a16="http://schemas.microsoft.com/office/drawing/2014/main" val="1323342483"/>
                    </a:ext>
                  </a:extLst>
                </a:gridCol>
                <a:gridCol w="632979">
                  <a:extLst>
                    <a:ext uri="{9D8B030D-6E8A-4147-A177-3AD203B41FA5}">
                      <a16:colId xmlns:a16="http://schemas.microsoft.com/office/drawing/2014/main" val="461990208"/>
                    </a:ext>
                  </a:extLst>
                </a:gridCol>
                <a:gridCol w="632979">
                  <a:extLst>
                    <a:ext uri="{9D8B030D-6E8A-4147-A177-3AD203B41FA5}">
                      <a16:colId xmlns:a16="http://schemas.microsoft.com/office/drawing/2014/main" val="759421553"/>
                    </a:ext>
                  </a:extLst>
                </a:gridCol>
                <a:gridCol w="632979">
                  <a:extLst>
                    <a:ext uri="{9D8B030D-6E8A-4147-A177-3AD203B41FA5}">
                      <a16:colId xmlns:a16="http://schemas.microsoft.com/office/drawing/2014/main" val="292394707"/>
                    </a:ext>
                  </a:extLst>
                </a:gridCol>
                <a:gridCol w="632979">
                  <a:extLst>
                    <a:ext uri="{9D8B030D-6E8A-4147-A177-3AD203B41FA5}">
                      <a16:colId xmlns:a16="http://schemas.microsoft.com/office/drawing/2014/main" val="631435700"/>
                    </a:ext>
                  </a:extLst>
                </a:gridCol>
              </a:tblGrid>
              <a:tr h="447573">
                <a:tc>
                  <a:txBody>
                    <a:bodyPr/>
                    <a:lstStyle/>
                    <a:p>
                      <a:pPr marL="0" marR="0" algn="ctr">
                        <a:spcBef>
                          <a:spcPts val="0"/>
                        </a:spcBef>
                        <a:spcAft>
                          <a:spcPts val="0"/>
                        </a:spcAft>
                      </a:pPr>
                      <a:r>
                        <a:rPr lang="en-US" sz="600" b="1" dirty="0">
                          <a:solidFill>
                            <a:srgbClr val="FFFFFF"/>
                          </a:solidFill>
                          <a:effectLst/>
                          <a:latin typeface="Arial" panose="020B0604020202020204" pitchFamily="34" charset="0"/>
                          <a:ea typeface="Times New Roman" panose="02020603050405020304" pitchFamily="18" charset="0"/>
                        </a:rPr>
                        <a:t>Report Gen Time to TCA [Days]</a:t>
                      </a:r>
                      <a:endParaRPr lang="en-US" sz="60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Primary Object</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 HBR -</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 </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RIC Uncertainties [m]</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Secondary Object</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 HBR -</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 </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RIC Uncertainties [m]</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Ephemeris Name:</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Primary</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 </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Secondary </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Screening Epoch</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TCA [UTC]</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Collision Probability</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dirty="0">
                          <a:solidFill>
                            <a:srgbClr val="FFFFFF"/>
                          </a:solidFill>
                          <a:effectLst/>
                          <a:latin typeface="Arial" panose="020B0604020202020204" pitchFamily="34" charset="0"/>
                          <a:ea typeface="Times New Roman" panose="02020603050405020304" pitchFamily="18" charset="0"/>
                        </a:rPr>
                        <a:t>Total Miss [m]</a:t>
                      </a:r>
                      <a:endParaRPr lang="en-US" sz="60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Radial Miss &amp; (Uncertainty) [m]</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In-Track Miss &amp; (Uncertainty) [m]</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Cross-Track Miss &amp; (Uncertainty) [m]</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a:solidFill>
                            <a:srgbClr val="FFFFFF"/>
                          </a:solidFill>
                          <a:effectLst/>
                          <a:latin typeface="Arial" panose="020B0604020202020204" pitchFamily="34" charset="0"/>
                          <a:ea typeface="Times New Roman" panose="02020603050405020304" pitchFamily="18" charset="0"/>
                        </a:rPr>
                        <a:t>Relative Speed [m/s]</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 </a:t>
                      </a:r>
                      <a:br>
                        <a:rPr lang="en-US" sz="600" b="1">
                          <a:solidFill>
                            <a:srgbClr val="FFFFFF"/>
                          </a:solidFill>
                          <a:effectLst/>
                          <a:latin typeface="Arial" panose="020B0604020202020204" pitchFamily="34" charset="0"/>
                          <a:ea typeface="Times New Roman" panose="02020603050405020304" pitchFamily="18" charset="0"/>
                        </a:rPr>
                      </a:br>
                      <a:r>
                        <a:rPr lang="en-US" sz="600" b="1">
                          <a:solidFill>
                            <a:srgbClr val="FFFFFF"/>
                          </a:solidFill>
                          <a:effectLst/>
                          <a:latin typeface="Arial" panose="020B0604020202020204" pitchFamily="34" charset="0"/>
                          <a:ea typeface="Times New Roman" panose="02020603050405020304" pitchFamily="18" charset="0"/>
                        </a:rPr>
                        <a:t>Approach Angle [deg]</a:t>
                      </a:r>
                      <a:endParaRPr lang="en-US" sz="6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dirty="0">
                          <a:solidFill>
                            <a:srgbClr val="FFFFFF"/>
                          </a:solidFill>
                          <a:effectLst/>
                          <a:latin typeface="Arial" panose="020B0604020202020204" pitchFamily="34" charset="0"/>
                          <a:ea typeface="Times New Roman" panose="02020603050405020304" pitchFamily="18" charset="0"/>
                        </a:rPr>
                        <a:t>Sec Object - Tracking Latency</a:t>
                      </a:r>
                      <a:br>
                        <a:rPr lang="en-US" sz="600" b="1" dirty="0">
                          <a:solidFill>
                            <a:srgbClr val="FFFFFF"/>
                          </a:solidFill>
                          <a:effectLst/>
                          <a:latin typeface="Arial" panose="020B0604020202020204" pitchFamily="34" charset="0"/>
                          <a:ea typeface="Times New Roman" panose="02020603050405020304" pitchFamily="18" charset="0"/>
                        </a:rPr>
                      </a:br>
                      <a:r>
                        <a:rPr lang="en-US" sz="600" b="1" dirty="0">
                          <a:solidFill>
                            <a:srgbClr val="FFFFFF"/>
                          </a:solidFill>
                          <a:effectLst/>
                          <a:latin typeface="Arial" panose="020B0604020202020204" pitchFamily="34" charset="0"/>
                          <a:ea typeface="Times New Roman" panose="02020603050405020304" pitchFamily="18" charset="0"/>
                        </a:rPr>
                        <a:t>[Next Track </a:t>
                      </a:r>
                      <a:r>
                        <a:rPr lang="en-US" sz="600" b="1" dirty="0" err="1">
                          <a:solidFill>
                            <a:srgbClr val="FFFFFF"/>
                          </a:solidFill>
                          <a:effectLst/>
                          <a:latin typeface="Arial" panose="020B0604020202020204" pitchFamily="34" charset="0"/>
                          <a:ea typeface="Times New Roman" panose="02020603050405020304" pitchFamily="18" charset="0"/>
                        </a:rPr>
                        <a:t>Opp</a:t>
                      </a:r>
                      <a:r>
                        <a:rPr lang="en-US" sz="600" b="1" dirty="0">
                          <a:solidFill>
                            <a:srgbClr val="FFFFFF"/>
                          </a:solidFill>
                          <a:effectLst/>
                          <a:latin typeface="Arial" panose="020B0604020202020204" pitchFamily="34" charset="0"/>
                          <a:ea typeface="Times New Roman" panose="02020603050405020304" pitchFamily="18" charset="0"/>
                        </a:rPr>
                        <a:t>]</a:t>
                      </a:r>
                      <a:endParaRPr lang="en-US" sz="60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600" b="1" kern="1200" dirty="0">
                          <a:solidFill>
                            <a:schemeClr val="bg1"/>
                          </a:solidFill>
                          <a:effectLst/>
                          <a:latin typeface="+mn-lt"/>
                          <a:ea typeface="+mn-ea"/>
                          <a:cs typeface="+mn-cs"/>
                        </a:rPr>
                        <a:t>Flags *</a:t>
                      </a:r>
                      <a:endParaRPr lang="en-US" sz="600" dirty="0">
                        <a:solidFill>
                          <a:schemeClr val="bg1"/>
                        </a:solidFill>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extLst>
                  <a:ext uri="{0D108BD9-81ED-4DB2-BD59-A6C34878D82A}">
                    <a16:rowId xmlns:a16="http://schemas.microsoft.com/office/drawing/2014/main" val="3079322117"/>
                  </a:ext>
                </a:extLst>
              </a:tr>
              <a:tr h="601966">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0.5</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600" b="1" dirty="0">
                          <a:solidFill>
                            <a:srgbClr val="000000"/>
                          </a:solidFill>
                          <a:effectLst/>
                          <a:latin typeface="Arial" panose="020B0604020202020204" pitchFamily="34" charset="0"/>
                          <a:ea typeface="Times New Roman" panose="02020603050405020304" pitchFamily="18" charset="0"/>
                        </a:rPr>
                        <a:t>AQUA (27424)</a:t>
                      </a:r>
                      <a:br>
                        <a:rPr lang="en-US" sz="600" b="1" dirty="0">
                          <a:solidFill>
                            <a:srgbClr val="000000"/>
                          </a:solidFill>
                          <a:effectLst/>
                          <a:latin typeface="Arial" panose="020B0604020202020204" pitchFamily="34" charset="0"/>
                          <a:ea typeface="Times New Roman" panose="02020603050405020304" pitchFamily="18" charset="0"/>
                        </a:rPr>
                      </a:br>
                      <a:r>
                        <a:rPr lang="en-US" sz="600" b="1" dirty="0">
                          <a:solidFill>
                            <a:srgbClr val="000000"/>
                          </a:solidFill>
                          <a:effectLst/>
                          <a:latin typeface="Arial" panose="020B0604020202020204" pitchFamily="34" charset="0"/>
                          <a:ea typeface="Times New Roman" panose="02020603050405020304" pitchFamily="18" charset="0"/>
                        </a:rPr>
                        <a:t>15.8m</a:t>
                      </a:r>
                      <a:br>
                        <a:rPr lang="en-US" sz="600" b="1" dirty="0">
                          <a:solidFill>
                            <a:srgbClr val="000000"/>
                          </a:solidFill>
                          <a:effectLst/>
                          <a:latin typeface="Arial" panose="020B0604020202020204" pitchFamily="34" charset="0"/>
                          <a:ea typeface="Times New Roman" panose="02020603050405020304" pitchFamily="18" charset="0"/>
                        </a:rPr>
                      </a:br>
                      <a:r>
                        <a:rPr lang="en-US" sz="600" b="1" dirty="0">
                          <a:solidFill>
                            <a:srgbClr val="000000"/>
                          </a:solidFill>
                          <a:effectLst/>
                          <a:latin typeface="Arial" panose="020B0604020202020204" pitchFamily="34" charset="0"/>
                          <a:ea typeface="Times New Roman" panose="02020603050405020304" pitchFamily="18" charset="0"/>
                        </a:rPr>
                        <a:t> </a:t>
                      </a:r>
                      <a:br>
                        <a:rPr lang="en-US" sz="600" b="1" dirty="0">
                          <a:solidFill>
                            <a:srgbClr val="000000"/>
                          </a:solidFill>
                          <a:effectLst/>
                          <a:latin typeface="Arial" panose="020B0604020202020204" pitchFamily="34" charset="0"/>
                          <a:ea typeface="Times New Roman" panose="02020603050405020304" pitchFamily="18" charset="0"/>
                        </a:rPr>
                      </a:br>
                      <a:r>
                        <a:rPr lang="en-US" sz="600" b="1" dirty="0">
                          <a:solidFill>
                            <a:srgbClr val="000000"/>
                          </a:solidFill>
                          <a:effectLst/>
                          <a:latin typeface="Arial" panose="020B0604020202020204" pitchFamily="34" charset="0"/>
                          <a:ea typeface="Times New Roman" panose="02020603050405020304" pitchFamily="18" charset="0"/>
                        </a:rPr>
                        <a:t>[8 / 42 / 4]</a:t>
                      </a:r>
                      <a:endParaRPr lang="en-US" sz="6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600" b="1">
                          <a:solidFill>
                            <a:srgbClr val="000000"/>
                          </a:solidFill>
                          <a:effectLst/>
                          <a:latin typeface="Arial" panose="020B0604020202020204" pitchFamily="34" charset="0"/>
                          <a:ea typeface="Times New Roman" panose="02020603050405020304" pitchFamily="18" charset="0"/>
                        </a:rPr>
                        <a:t>DMSP 5D-2 F13 DEB (40493)</a:t>
                      </a:r>
                      <a:br>
                        <a:rPr lang="en-US" sz="600" b="1">
                          <a:solidFill>
                            <a:srgbClr val="000000"/>
                          </a:solidFill>
                          <a:effectLst/>
                          <a:latin typeface="Arial" panose="020B0604020202020204" pitchFamily="34" charset="0"/>
                          <a:ea typeface="Times New Roman" panose="02020603050405020304" pitchFamily="18" charset="0"/>
                        </a:rPr>
                      </a:br>
                      <a:r>
                        <a:rPr lang="en-US" sz="600" b="1">
                          <a:solidFill>
                            <a:srgbClr val="000000"/>
                          </a:solidFill>
                          <a:effectLst/>
                          <a:latin typeface="Arial" panose="020B0604020202020204" pitchFamily="34" charset="0"/>
                          <a:ea typeface="Times New Roman" panose="02020603050405020304" pitchFamily="18" charset="0"/>
                        </a:rPr>
                        <a:t>1.5m</a:t>
                      </a:r>
                      <a:br>
                        <a:rPr lang="en-US" sz="600" b="1">
                          <a:solidFill>
                            <a:srgbClr val="000000"/>
                          </a:solidFill>
                          <a:effectLst/>
                          <a:latin typeface="Arial" panose="020B0604020202020204" pitchFamily="34" charset="0"/>
                          <a:ea typeface="Times New Roman" panose="02020603050405020304" pitchFamily="18" charset="0"/>
                        </a:rPr>
                      </a:br>
                      <a:r>
                        <a:rPr lang="en-US" sz="600" b="1">
                          <a:solidFill>
                            <a:srgbClr val="000000"/>
                          </a:solidFill>
                          <a:effectLst/>
                          <a:latin typeface="Arial" panose="020B0604020202020204" pitchFamily="34" charset="0"/>
                          <a:ea typeface="Times New Roman" panose="02020603050405020304" pitchFamily="18" charset="0"/>
                        </a:rPr>
                        <a:t> </a:t>
                      </a:r>
                      <a:br>
                        <a:rPr lang="en-US" sz="600" b="1">
                          <a:solidFill>
                            <a:srgbClr val="000000"/>
                          </a:solidFill>
                          <a:effectLst/>
                          <a:latin typeface="Arial" panose="020B0604020202020204" pitchFamily="34" charset="0"/>
                          <a:ea typeface="Times New Roman" panose="02020603050405020304" pitchFamily="18" charset="0"/>
                        </a:rPr>
                      </a:br>
                      <a:r>
                        <a:rPr lang="en-US" sz="600" b="1">
                          <a:solidFill>
                            <a:srgbClr val="000000"/>
                          </a:solidFill>
                          <a:effectLst/>
                          <a:latin typeface="Arial" panose="020B0604020202020204" pitchFamily="34" charset="0"/>
                          <a:ea typeface="Times New Roman" panose="02020603050405020304" pitchFamily="18" charset="0"/>
                        </a:rPr>
                        <a:t>[28 / 680 / 18]</a:t>
                      </a:r>
                      <a:endParaRPr lang="en-US" sz="6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ASW</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 </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err="1">
                          <a:solidFill>
                            <a:srgbClr val="000000"/>
                          </a:solidFill>
                          <a:effectLst/>
                          <a:latin typeface="Arial" panose="020B0604020202020204" pitchFamily="34" charset="0"/>
                          <a:ea typeface="Times New Roman" panose="02020603050405020304" pitchFamily="18" charset="0"/>
                        </a:rPr>
                        <a:t>ASW</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2022-01-19 15:26:04</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2022-01-20 05:01:58</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1.87e-04</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1:5348</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F43"/>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477</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Times New Roman" panose="02020603050405020304" pitchFamily="18" charset="0"/>
                        </a:rPr>
                        <a:t>-14</a:t>
                      </a:r>
                      <a:br>
                        <a:rPr lang="en-US" sz="700" b="1">
                          <a:solidFill>
                            <a:srgbClr val="000000"/>
                          </a:solidFill>
                          <a:effectLst/>
                          <a:latin typeface="Arial" panose="020B0604020202020204" pitchFamily="34" charset="0"/>
                          <a:ea typeface="Times New Roman" panose="02020603050405020304" pitchFamily="18" charset="0"/>
                        </a:rPr>
                      </a:br>
                      <a:r>
                        <a:rPr lang="en-US" sz="700" b="1">
                          <a:solidFill>
                            <a:srgbClr val="000000"/>
                          </a:solidFill>
                          <a:effectLst/>
                          <a:latin typeface="Arial" panose="020B0604020202020204" pitchFamily="34" charset="0"/>
                          <a:ea typeface="Times New Roman" panose="02020603050405020304" pitchFamily="18" charset="0"/>
                        </a:rPr>
                        <a:t>(29.4)</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Times New Roman" panose="02020603050405020304" pitchFamily="18" charset="0"/>
                        </a:rPr>
                        <a:t>-127</a:t>
                      </a:r>
                      <a:br>
                        <a:rPr lang="en-US" sz="700" b="1">
                          <a:solidFill>
                            <a:srgbClr val="000000"/>
                          </a:solidFill>
                          <a:effectLst/>
                          <a:latin typeface="Arial" panose="020B0604020202020204" pitchFamily="34" charset="0"/>
                          <a:ea typeface="Times New Roman" panose="02020603050405020304" pitchFamily="18" charset="0"/>
                        </a:rPr>
                      </a:br>
                      <a:r>
                        <a:rPr lang="en-US" sz="700" b="1">
                          <a:solidFill>
                            <a:srgbClr val="000000"/>
                          </a:solidFill>
                          <a:effectLst/>
                          <a:latin typeface="Arial" panose="020B0604020202020204" pitchFamily="34" charset="0"/>
                          <a:ea typeface="Times New Roman" panose="02020603050405020304" pitchFamily="18" charset="0"/>
                        </a:rPr>
                        <a:t>(589.5)</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460</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(342.5)</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14471</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 </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149.9</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3 hours </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01-19 12:49</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4M</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[01-19 18:05]</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kern="1200" dirty="0">
                          <a:solidFill>
                            <a:schemeClr val="tx1"/>
                          </a:solidFill>
                          <a:effectLst/>
                          <a:latin typeface="+mn-lt"/>
                          <a:ea typeface="+mn-ea"/>
                          <a:cs typeface="+mn-cs"/>
                        </a:rPr>
                        <a:t>M SEDR PLO PNO SNO </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51740759"/>
                  </a:ext>
                </a:extLst>
              </a:tr>
              <a:tr h="601966">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0.1</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600" b="1" dirty="0">
                          <a:solidFill>
                            <a:srgbClr val="000000"/>
                          </a:solidFill>
                          <a:effectLst/>
                          <a:latin typeface="Arial" panose="020B0604020202020204" pitchFamily="34" charset="0"/>
                          <a:ea typeface="Times New Roman" panose="02020603050405020304" pitchFamily="18" charset="0"/>
                        </a:rPr>
                        <a:t>AQUA (27424)</a:t>
                      </a:r>
                      <a:br>
                        <a:rPr lang="en-US" sz="600" b="1" dirty="0">
                          <a:solidFill>
                            <a:srgbClr val="000000"/>
                          </a:solidFill>
                          <a:effectLst/>
                          <a:latin typeface="Arial" panose="020B0604020202020204" pitchFamily="34" charset="0"/>
                          <a:ea typeface="Times New Roman" panose="02020603050405020304" pitchFamily="18" charset="0"/>
                        </a:rPr>
                      </a:br>
                      <a:r>
                        <a:rPr lang="en-US" sz="600" b="1" dirty="0">
                          <a:solidFill>
                            <a:srgbClr val="000000"/>
                          </a:solidFill>
                          <a:effectLst/>
                          <a:latin typeface="Arial" panose="020B0604020202020204" pitchFamily="34" charset="0"/>
                          <a:ea typeface="Times New Roman" panose="02020603050405020304" pitchFamily="18" charset="0"/>
                        </a:rPr>
                        <a:t>15.8m</a:t>
                      </a:r>
                      <a:br>
                        <a:rPr lang="en-US" sz="600" b="1" dirty="0">
                          <a:solidFill>
                            <a:srgbClr val="000000"/>
                          </a:solidFill>
                          <a:effectLst/>
                          <a:latin typeface="Arial" panose="020B0604020202020204" pitchFamily="34" charset="0"/>
                          <a:ea typeface="Times New Roman" panose="02020603050405020304" pitchFamily="18" charset="0"/>
                        </a:rPr>
                      </a:br>
                      <a:r>
                        <a:rPr lang="en-US" sz="600" b="1" dirty="0">
                          <a:solidFill>
                            <a:srgbClr val="000000"/>
                          </a:solidFill>
                          <a:effectLst/>
                          <a:latin typeface="Arial" panose="020B0604020202020204" pitchFamily="34" charset="0"/>
                          <a:ea typeface="Times New Roman" panose="02020603050405020304" pitchFamily="18" charset="0"/>
                        </a:rPr>
                        <a:t> </a:t>
                      </a:r>
                      <a:br>
                        <a:rPr lang="en-US" sz="600" b="1" dirty="0">
                          <a:solidFill>
                            <a:srgbClr val="000000"/>
                          </a:solidFill>
                          <a:effectLst/>
                          <a:latin typeface="Arial" panose="020B0604020202020204" pitchFamily="34" charset="0"/>
                          <a:ea typeface="Times New Roman" panose="02020603050405020304" pitchFamily="18" charset="0"/>
                        </a:rPr>
                      </a:br>
                      <a:r>
                        <a:rPr lang="en-US" sz="600" b="1" dirty="0">
                          <a:solidFill>
                            <a:srgbClr val="000000"/>
                          </a:solidFill>
                          <a:effectLst/>
                          <a:latin typeface="Arial" panose="020B0604020202020204" pitchFamily="34" charset="0"/>
                          <a:ea typeface="Times New Roman" panose="02020603050405020304" pitchFamily="18" charset="0"/>
                        </a:rPr>
                        <a:t>[8 / 34 / 4]</a:t>
                      </a:r>
                      <a:endParaRPr lang="en-US" sz="6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600" b="1" dirty="0">
                          <a:solidFill>
                            <a:srgbClr val="000000"/>
                          </a:solidFill>
                          <a:effectLst/>
                          <a:latin typeface="Arial" panose="020B0604020202020204" pitchFamily="34" charset="0"/>
                          <a:ea typeface="Times New Roman" panose="02020603050405020304" pitchFamily="18" charset="0"/>
                        </a:rPr>
                        <a:t>DMSP 5D-2 F13 DEB (40493)</a:t>
                      </a:r>
                      <a:br>
                        <a:rPr lang="en-US" sz="600" b="1" dirty="0">
                          <a:solidFill>
                            <a:srgbClr val="000000"/>
                          </a:solidFill>
                          <a:effectLst/>
                          <a:latin typeface="Arial" panose="020B0604020202020204" pitchFamily="34" charset="0"/>
                          <a:ea typeface="Times New Roman" panose="02020603050405020304" pitchFamily="18" charset="0"/>
                        </a:rPr>
                      </a:br>
                      <a:r>
                        <a:rPr lang="en-US" sz="600" b="1" dirty="0">
                          <a:solidFill>
                            <a:srgbClr val="000000"/>
                          </a:solidFill>
                          <a:effectLst/>
                          <a:latin typeface="Arial" panose="020B0604020202020204" pitchFamily="34" charset="0"/>
                          <a:ea typeface="Times New Roman" panose="02020603050405020304" pitchFamily="18" charset="0"/>
                        </a:rPr>
                        <a:t>1.5m</a:t>
                      </a:r>
                      <a:br>
                        <a:rPr lang="en-US" sz="600" b="1" dirty="0">
                          <a:solidFill>
                            <a:srgbClr val="000000"/>
                          </a:solidFill>
                          <a:effectLst/>
                          <a:latin typeface="Arial" panose="020B0604020202020204" pitchFamily="34" charset="0"/>
                          <a:ea typeface="Times New Roman" panose="02020603050405020304" pitchFamily="18" charset="0"/>
                        </a:rPr>
                      </a:br>
                      <a:r>
                        <a:rPr lang="en-US" sz="600" b="1" dirty="0">
                          <a:solidFill>
                            <a:srgbClr val="000000"/>
                          </a:solidFill>
                          <a:effectLst/>
                          <a:latin typeface="Arial" panose="020B0604020202020204" pitchFamily="34" charset="0"/>
                          <a:ea typeface="Times New Roman" panose="02020603050405020304" pitchFamily="18" charset="0"/>
                        </a:rPr>
                        <a:t> </a:t>
                      </a:r>
                      <a:br>
                        <a:rPr lang="en-US" sz="600" b="1" dirty="0">
                          <a:solidFill>
                            <a:srgbClr val="000000"/>
                          </a:solidFill>
                          <a:effectLst/>
                          <a:latin typeface="Arial" panose="020B0604020202020204" pitchFamily="34" charset="0"/>
                          <a:ea typeface="Times New Roman" panose="02020603050405020304" pitchFamily="18" charset="0"/>
                        </a:rPr>
                      </a:br>
                      <a:r>
                        <a:rPr lang="en-US" sz="600" b="1" dirty="0">
                          <a:solidFill>
                            <a:srgbClr val="000000"/>
                          </a:solidFill>
                          <a:effectLst/>
                          <a:latin typeface="Arial" panose="020B0604020202020204" pitchFamily="34" charset="0"/>
                          <a:ea typeface="Times New Roman" panose="02020603050405020304" pitchFamily="18" charset="0"/>
                        </a:rPr>
                        <a:t>[20 / 205 / 16]</a:t>
                      </a:r>
                      <a:endParaRPr lang="en-US" sz="6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ASW</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 </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err="1">
                          <a:solidFill>
                            <a:srgbClr val="000000"/>
                          </a:solidFill>
                          <a:effectLst/>
                          <a:latin typeface="Arial" panose="020B0604020202020204" pitchFamily="34" charset="0"/>
                          <a:ea typeface="Times New Roman" panose="02020603050405020304" pitchFamily="18" charset="0"/>
                        </a:rPr>
                        <a:t>ASW</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Times New Roman" panose="02020603050405020304" pitchFamily="18" charset="0"/>
                        </a:rPr>
                        <a:t>2022-01-20 00:02:39</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Times New Roman" panose="02020603050405020304" pitchFamily="18" charset="0"/>
                        </a:rPr>
                        <a:t>2022-01-20 05:01:59</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0.00e+00</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Times New Roman" panose="02020603050405020304" pitchFamily="18" charset="0"/>
                        </a:rPr>
                        <a:t>1088</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Times New Roman" panose="02020603050405020304" pitchFamily="18" charset="0"/>
                        </a:rPr>
                        <a:t>11</a:t>
                      </a:r>
                      <a:br>
                        <a:rPr lang="en-US" sz="700" b="1">
                          <a:solidFill>
                            <a:srgbClr val="000000"/>
                          </a:solidFill>
                          <a:effectLst/>
                          <a:latin typeface="Arial" panose="020B0604020202020204" pitchFamily="34" charset="0"/>
                          <a:ea typeface="Times New Roman" panose="02020603050405020304" pitchFamily="18" charset="0"/>
                        </a:rPr>
                      </a:br>
                      <a:r>
                        <a:rPr lang="en-US" sz="700" b="1">
                          <a:solidFill>
                            <a:srgbClr val="000000"/>
                          </a:solidFill>
                          <a:effectLst/>
                          <a:latin typeface="Arial" panose="020B0604020202020204" pitchFamily="34" charset="0"/>
                          <a:ea typeface="Times New Roman" panose="02020603050405020304" pitchFamily="18" charset="0"/>
                        </a:rPr>
                        <a:t>(21.6)</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Times New Roman" panose="02020603050405020304" pitchFamily="18" charset="0"/>
                        </a:rPr>
                        <a:t>-281</a:t>
                      </a:r>
                      <a:br>
                        <a:rPr lang="en-US" sz="700" b="1">
                          <a:solidFill>
                            <a:srgbClr val="000000"/>
                          </a:solidFill>
                          <a:effectLst/>
                          <a:latin typeface="Arial" panose="020B0604020202020204" pitchFamily="34" charset="0"/>
                          <a:ea typeface="Times New Roman" panose="02020603050405020304" pitchFamily="18" charset="0"/>
                        </a:rPr>
                      </a:br>
                      <a:r>
                        <a:rPr lang="en-US" sz="700" b="1">
                          <a:solidFill>
                            <a:srgbClr val="000000"/>
                          </a:solidFill>
                          <a:effectLst/>
                          <a:latin typeface="Arial" panose="020B0604020202020204" pitchFamily="34" charset="0"/>
                          <a:ea typeface="Times New Roman" panose="02020603050405020304" pitchFamily="18" charset="0"/>
                        </a:rPr>
                        <a:t>(180.0)</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a:solidFill>
                            <a:srgbClr val="000000"/>
                          </a:solidFill>
                          <a:effectLst/>
                          <a:latin typeface="Arial" panose="020B0604020202020204" pitchFamily="34" charset="0"/>
                          <a:ea typeface="Times New Roman" panose="02020603050405020304" pitchFamily="18" charset="0"/>
                        </a:rPr>
                        <a:t>1051</a:t>
                      </a:r>
                      <a:br>
                        <a:rPr lang="en-US" sz="700" b="1">
                          <a:solidFill>
                            <a:srgbClr val="000000"/>
                          </a:solidFill>
                          <a:effectLst/>
                          <a:latin typeface="Arial" panose="020B0604020202020204" pitchFamily="34" charset="0"/>
                          <a:ea typeface="Times New Roman" panose="02020603050405020304" pitchFamily="18" charset="0"/>
                        </a:rPr>
                      </a:br>
                      <a:r>
                        <a:rPr lang="en-US" sz="700" b="1">
                          <a:solidFill>
                            <a:srgbClr val="000000"/>
                          </a:solidFill>
                          <a:effectLst/>
                          <a:latin typeface="Arial" panose="020B0604020202020204" pitchFamily="34" charset="0"/>
                          <a:ea typeface="Times New Roman" panose="02020603050405020304" pitchFamily="18" charset="0"/>
                        </a:rPr>
                        <a:t>(105.0)</a:t>
                      </a:r>
                      <a:endParaRPr lang="en-US" sz="70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14471</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 </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149.9</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dirty="0">
                          <a:solidFill>
                            <a:srgbClr val="000000"/>
                          </a:solidFill>
                          <a:effectLst/>
                          <a:latin typeface="Arial" panose="020B0604020202020204" pitchFamily="34" charset="0"/>
                          <a:ea typeface="Times New Roman" panose="02020603050405020304" pitchFamily="18" charset="0"/>
                        </a:rPr>
                        <a:t>11 hours </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01-19 12:49</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4M</a:t>
                      </a:r>
                      <a:br>
                        <a:rPr lang="en-US" sz="700" b="1" dirty="0">
                          <a:solidFill>
                            <a:srgbClr val="000000"/>
                          </a:solidFill>
                          <a:effectLst/>
                          <a:latin typeface="Arial" panose="020B0604020202020204" pitchFamily="34" charset="0"/>
                          <a:ea typeface="Times New Roman" panose="02020603050405020304" pitchFamily="18" charset="0"/>
                        </a:rPr>
                      </a:br>
                      <a:r>
                        <a:rPr lang="en-US" sz="700" b="1" dirty="0">
                          <a:solidFill>
                            <a:srgbClr val="000000"/>
                          </a:solidFill>
                          <a:effectLst/>
                          <a:latin typeface="Arial" panose="020B0604020202020204" pitchFamily="34" charset="0"/>
                          <a:ea typeface="Times New Roman" panose="02020603050405020304" pitchFamily="18" charset="0"/>
                        </a:rPr>
                        <a:t>[01-20 01:56]</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700" b="1" kern="1200" dirty="0">
                          <a:solidFill>
                            <a:schemeClr val="tx1"/>
                          </a:solidFill>
                          <a:effectLst/>
                          <a:latin typeface="+mn-lt"/>
                          <a:ea typeface="+mn-ea"/>
                          <a:cs typeface="+mn-cs"/>
                        </a:rPr>
                        <a:t>SEDR PLO PNS SNS </a:t>
                      </a:r>
                      <a:endParaRPr lang="en-US" sz="700" dirty="0">
                        <a:effectLst/>
                        <a:latin typeface="Calibri" panose="020F0502020204030204" pitchFamily="34" charset="0"/>
                        <a:ea typeface="Calibri" panose="020F0502020204030204" pitchFamily="34" charset="0"/>
                      </a:endParaRPr>
                    </a:p>
                  </a:txBody>
                  <a:tcPr marL="38100" marR="38100" marT="38100" marB="381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61505681"/>
                  </a:ext>
                </a:extLst>
              </a:tr>
            </a:tbl>
          </a:graphicData>
        </a:graphic>
      </p:graphicFrame>
      <p:sp>
        <p:nvSpPr>
          <p:cNvPr id="14" name="TextBox 13">
            <a:extLst>
              <a:ext uri="{FF2B5EF4-FFF2-40B4-BE49-F238E27FC236}">
                <a16:creationId xmlns:a16="http://schemas.microsoft.com/office/drawing/2014/main" id="{A7397BC6-03F7-2D36-77D5-BB70816B5E01}"/>
              </a:ext>
            </a:extLst>
          </p:cNvPr>
          <p:cNvSpPr txBox="1"/>
          <p:nvPr/>
        </p:nvSpPr>
        <p:spPr>
          <a:xfrm>
            <a:off x="129091" y="257497"/>
            <a:ext cx="8875059" cy="615553"/>
          </a:xfrm>
          <a:prstGeom prst="rect">
            <a:avLst/>
          </a:prstGeom>
          <a:noFill/>
        </p:spPr>
        <p:txBody>
          <a:bodyPr wrap="square" rtlCol="0">
            <a:spAutoFit/>
          </a:bodyPr>
          <a:lstStyle/>
          <a:p>
            <a:pPr algn="ctr"/>
            <a:r>
              <a:rPr lang="en-US" sz="3400" b="1" dirty="0">
                <a:solidFill>
                  <a:srgbClr val="000099"/>
                </a:solidFill>
                <a:latin typeface="Georgia" panose="02040502050405020303" pitchFamily="18" charset="0"/>
                <a:cs typeface="Arial" panose="020B0604020202020204" pitchFamily="34" charset="0"/>
              </a:rPr>
              <a:t>Aqua vs. 40493 (TCA: 1/20/22)</a:t>
            </a:r>
          </a:p>
        </p:txBody>
      </p:sp>
      <p:cxnSp>
        <p:nvCxnSpPr>
          <p:cNvPr id="15" name="Straight Connector 14">
            <a:extLst>
              <a:ext uri="{FF2B5EF4-FFF2-40B4-BE49-F238E27FC236}">
                <a16:creationId xmlns:a16="http://schemas.microsoft.com/office/drawing/2014/main" id="{B446F711-5C8B-15B3-829B-D909E0770A76}"/>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C0F318D-3C1A-617E-763C-BE575B2972C5}"/>
              </a:ext>
            </a:extLst>
          </p:cNvPr>
          <p:cNvSpPr txBox="1"/>
          <p:nvPr/>
        </p:nvSpPr>
        <p:spPr>
          <a:xfrm>
            <a:off x="290829" y="5836598"/>
            <a:ext cx="3457999" cy="523220"/>
          </a:xfrm>
          <a:prstGeom prst="rect">
            <a:avLst/>
          </a:prstGeom>
          <a:noFill/>
        </p:spPr>
        <p:txBody>
          <a:bodyPr wrap="none" rtlCol="0">
            <a:spAutoFit/>
          </a:bodyPr>
          <a:lstStyle/>
          <a:p>
            <a:pPr algn="ctr"/>
            <a:r>
              <a:rPr lang="en-US" sz="1400" b="1" dirty="0">
                <a:latin typeface="Georgia" panose="02040502050405020303" pitchFamily="18" charset="0"/>
              </a:rPr>
              <a:t>MTS plot generated 0.5 days to TCA</a:t>
            </a:r>
          </a:p>
          <a:p>
            <a:pPr algn="ctr"/>
            <a:r>
              <a:rPr lang="en-US" sz="1400" b="1" dirty="0">
                <a:solidFill>
                  <a:srgbClr val="0070C0"/>
                </a:solidFill>
                <a:latin typeface="Georgia" panose="02040502050405020303" pitchFamily="18" charset="0"/>
              </a:rPr>
              <a:t>~2 cm/s required for mitigation</a:t>
            </a:r>
          </a:p>
        </p:txBody>
      </p:sp>
      <p:sp>
        <p:nvSpPr>
          <p:cNvPr id="19" name="TextBox 18">
            <a:extLst>
              <a:ext uri="{FF2B5EF4-FFF2-40B4-BE49-F238E27FC236}">
                <a16:creationId xmlns:a16="http://schemas.microsoft.com/office/drawing/2014/main" id="{2BC0FCA3-3190-4AE5-4893-3E4ED5619DC3}"/>
              </a:ext>
            </a:extLst>
          </p:cNvPr>
          <p:cNvSpPr txBox="1"/>
          <p:nvPr/>
        </p:nvSpPr>
        <p:spPr>
          <a:xfrm>
            <a:off x="578196" y="6378657"/>
            <a:ext cx="7970452" cy="369332"/>
          </a:xfrm>
          <a:prstGeom prst="rect">
            <a:avLst/>
          </a:prstGeom>
          <a:solidFill>
            <a:schemeClr val="tx1"/>
          </a:solidFill>
          <a:ln w="3175">
            <a:solidFill>
              <a:srgbClr val="00FF00"/>
            </a:solidFill>
          </a:ln>
        </p:spPr>
        <p:txBody>
          <a:bodyPr wrap="none" rtlCol="0">
            <a:spAutoFit/>
          </a:bodyPr>
          <a:lstStyle/>
          <a:p>
            <a:r>
              <a:rPr lang="en-US" dirty="0">
                <a:solidFill>
                  <a:schemeClr val="bg1"/>
                </a:solidFill>
                <a:latin typeface="Georgia" panose="02040502050405020303" pitchFamily="18" charset="0"/>
              </a:rPr>
              <a:t>The risk dropped off ~3 hours prior to RMM execution leading to a waive off</a:t>
            </a:r>
          </a:p>
        </p:txBody>
      </p:sp>
      <p:pic>
        <p:nvPicPr>
          <p:cNvPr id="7" name="Picture 6">
            <a:extLst>
              <a:ext uri="{FF2B5EF4-FFF2-40B4-BE49-F238E27FC236}">
                <a16:creationId xmlns:a16="http://schemas.microsoft.com/office/drawing/2014/main" id="{385D9AEF-C1BD-F146-C115-C060CC6A324C}"/>
              </a:ext>
            </a:extLst>
          </p:cNvPr>
          <p:cNvPicPr>
            <a:picLocks noChangeAspect="1"/>
          </p:cNvPicPr>
          <p:nvPr/>
        </p:nvPicPr>
        <p:blipFill>
          <a:blip r:embed="rId3"/>
          <a:stretch>
            <a:fillRect/>
          </a:stretch>
        </p:blipFill>
        <p:spPr>
          <a:xfrm>
            <a:off x="5395174" y="3291279"/>
            <a:ext cx="3702452" cy="2845843"/>
          </a:xfrm>
          <a:prstGeom prst="rect">
            <a:avLst/>
          </a:prstGeom>
        </p:spPr>
      </p:pic>
      <p:sp>
        <p:nvSpPr>
          <p:cNvPr id="10" name="TextBox 9">
            <a:extLst>
              <a:ext uri="{FF2B5EF4-FFF2-40B4-BE49-F238E27FC236}">
                <a16:creationId xmlns:a16="http://schemas.microsoft.com/office/drawing/2014/main" id="{DC02AF0C-75CD-D721-321E-DF9BB35AD9F8}"/>
              </a:ext>
            </a:extLst>
          </p:cNvPr>
          <p:cNvSpPr txBox="1"/>
          <p:nvPr/>
        </p:nvSpPr>
        <p:spPr>
          <a:xfrm>
            <a:off x="4113974" y="3319843"/>
            <a:ext cx="1247106" cy="1815882"/>
          </a:xfrm>
          <a:prstGeom prst="rect">
            <a:avLst/>
          </a:prstGeom>
          <a:solidFill>
            <a:srgbClr val="00FF00"/>
          </a:solidFill>
          <a:ln w="12700">
            <a:solidFill>
              <a:schemeClr val="tx1"/>
            </a:solidFill>
          </a:ln>
        </p:spPr>
        <p:txBody>
          <a:bodyPr wrap="square" rtlCol="0">
            <a:spAutoFit/>
          </a:bodyPr>
          <a:lstStyle/>
          <a:p>
            <a:pPr algn="ctr"/>
            <a:r>
              <a:rPr lang="en-US" sz="1400" dirty="0">
                <a:latin typeface="Georgia" panose="02040502050405020303" pitchFamily="18" charset="0"/>
              </a:rPr>
              <a:t>The Pc dropped down to zero 0.1 days to TCA due to a Secondary New Solution.</a:t>
            </a:r>
          </a:p>
        </p:txBody>
      </p:sp>
    </p:spTree>
    <p:extLst>
      <p:ext uri="{BB962C8B-B14F-4D97-AF65-F5344CB8AC3E}">
        <p14:creationId xmlns:p14="http://schemas.microsoft.com/office/powerpoint/2010/main" val="1337391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02964265-3EC0-517D-ABE4-D4E823061E86}"/>
              </a:ext>
            </a:extLst>
          </p:cNvPr>
          <p:cNvGraphicFramePr>
            <a:graphicFrameLocks noGrp="1"/>
          </p:cNvGraphicFramePr>
          <p:nvPr>
            <p:extLst>
              <p:ext uri="{D42A27DB-BD31-4B8C-83A1-F6EECF244321}">
                <p14:modId xmlns:p14="http://schemas.microsoft.com/office/powerpoint/2010/main" val="3305116296"/>
              </p:ext>
            </p:extLst>
          </p:nvPr>
        </p:nvGraphicFramePr>
        <p:xfrm>
          <a:off x="112957" y="1100164"/>
          <a:ext cx="8861710" cy="1613836"/>
        </p:xfrm>
        <a:graphic>
          <a:graphicData uri="http://schemas.openxmlformats.org/drawingml/2006/table">
            <a:tbl>
              <a:tblPr firstRow="1" firstCol="1" bandRow="1"/>
              <a:tblGrid>
                <a:gridCol w="681670">
                  <a:extLst>
                    <a:ext uri="{9D8B030D-6E8A-4147-A177-3AD203B41FA5}">
                      <a16:colId xmlns:a16="http://schemas.microsoft.com/office/drawing/2014/main" val="1350728438"/>
                    </a:ext>
                  </a:extLst>
                </a:gridCol>
                <a:gridCol w="681670">
                  <a:extLst>
                    <a:ext uri="{9D8B030D-6E8A-4147-A177-3AD203B41FA5}">
                      <a16:colId xmlns:a16="http://schemas.microsoft.com/office/drawing/2014/main" val="2436550121"/>
                    </a:ext>
                  </a:extLst>
                </a:gridCol>
                <a:gridCol w="681670">
                  <a:extLst>
                    <a:ext uri="{9D8B030D-6E8A-4147-A177-3AD203B41FA5}">
                      <a16:colId xmlns:a16="http://schemas.microsoft.com/office/drawing/2014/main" val="3361056720"/>
                    </a:ext>
                  </a:extLst>
                </a:gridCol>
                <a:gridCol w="681670">
                  <a:extLst>
                    <a:ext uri="{9D8B030D-6E8A-4147-A177-3AD203B41FA5}">
                      <a16:colId xmlns:a16="http://schemas.microsoft.com/office/drawing/2014/main" val="2753505553"/>
                    </a:ext>
                  </a:extLst>
                </a:gridCol>
                <a:gridCol w="681670">
                  <a:extLst>
                    <a:ext uri="{9D8B030D-6E8A-4147-A177-3AD203B41FA5}">
                      <a16:colId xmlns:a16="http://schemas.microsoft.com/office/drawing/2014/main" val="3864527763"/>
                    </a:ext>
                  </a:extLst>
                </a:gridCol>
                <a:gridCol w="681670">
                  <a:extLst>
                    <a:ext uri="{9D8B030D-6E8A-4147-A177-3AD203B41FA5}">
                      <a16:colId xmlns:a16="http://schemas.microsoft.com/office/drawing/2014/main" val="3043258343"/>
                    </a:ext>
                  </a:extLst>
                </a:gridCol>
                <a:gridCol w="681670">
                  <a:extLst>
                    <a:ext uri="{9D8B030D-6E8A-4147-A177-3AD203B41FA5}">
                      <a16:colId xmlns:a16="http://schemas.microsoft.com/office/drawing/2014/main" val="3129388787"/>
                    </a:ext>
                  </a:extLst>
                </a:gridCol>
                <a:gridCol w="681670">
                  <a:extLst>
                    <a:ext uri="{9D8B030D-6E8A-4147-A177-3AD203B41FA5}">
                      <a16:colId xmlns:a16="http://schemas.microsoft.com/office/drawing/2014/main" val="1113686134"/>
                    </a:ext>
                  </a:extLst>
                </a:gridCol>
                <a:gridCol w="681670">
                  <a:extLst>
                    <a:ext uri="{9D8B030D-6E8A-4147-A177-3AD203B41FA5}">
                      <a16:colId xmlns:a16="http://schemas.microsoft.com/office/drawing/2014/main" val="2093247756"/>
                    </a:ext>
                  </a:extLst>
                </a:gridCol>
                <a:gridCol w="681670">
                  <a:extLst>
                    <a:ext uri="{9D8B030D-6E8A-4147-A177-3AD203B41FA5}">
                      <a16:colId xmlns:a16="http://schemas.microsoft.com/office/drawing/2014/main" val="1323342483"/>
                    </a:ext>
                  </a:extLst>
                </a:gridCol>
                <a:gridCol w="681670">
                  <a:extLst>
                    <a:ext uri="{9D8B030D-6E8A-4147-A177-3AD203B41FA5}">
                      <a16:colId xmlns:a16="http://schemas.microsoft.com/office/drawing/2014/main" val="461990208"/>
                    </a:ext>
                  </a:extLst>
                </a:gridCol>
                <a:gridCol w="681670">
                  <a:extLst>
                    <a:ext uri="{9D8B030D-6E8A-4147-A177-3AD203B41FA5}">
                      <a16:colId xmlns:a16="http://schemas.microsoft.com/office/drawing/2014/main" val="759421553"/>
                    </a:ext>
                  </a:extLst>
                </a:gridCol>
                <a:gridCol w="681670">
                  <a:extLst>
                    <a:ext uri="{9D8B030D-6E8A-4147-A177-3AD203B41FA5}">
                      <a16:colId xmlns:a16="http://schemas.microsoft.com/office/drawing/2014/main" val="292394707"/>
                    </a:ext>
                  </a:extLst>
                </a:gridCol>
              </a:tblGrid>
              <a:tr h="589768">
                <a:tc>
                  <a:txBody>
                    <a:bodyPr/>
                    <a:lstStyle/>
                    <a:p>
                      <a:pPr marL="0" marR="0" algn="ctr">
                        <a:spcBef>
                          <a:spcPts val="0"/>
                        </a:spcBef>
                        <a:spcAft>
                          <a:spcPts val="0"/>
                        </a:spcAft>
                      </a:pPr>
                      <a:r>
                        <a:rPr lang="en-US" sz="700" b="1" dirty="0">
                          <a:solidFill>
                            <a:srgbClr val="FFFFFF"/>
                          </a:solidFill>
                          <a:effectLst/>
                          <a:latin typeface="Arial" panose="020B0604020202020204" pitchFamily="34" charset="0"/>
                          <a:ea typeface="Times New Roman" panose="02020603050405020304" pitchFamily="18" charset="0"/>
                        </a:rPr>
                        <a:t>Report Gen Time to TCA [Days]</a:t>
                      </a:r>
                      <a:endParaRPr lang="en-US" sz="90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700" b="1">
                          <a:solidFill>
                            <a:srgbClr val="FFFFFF"/>
                          </a:solidFill>
                          <a:effectLst/>
                          <a:latin typeface="Arial" panose="020B0604020202020204" pitchFamily="34" charset="0"/>
                          <a:ea typeface="Times New Roman" panose="02020603050405020304" pitchFamily="18" charset="0"/>
                        </a:rPr>
                        <a:t>Primary Object</a:t>
                      </a:r>
                      <a:br>
                        <a:rPr lang="en-US" sz="700" b="1">
                          <a:solidFill>
                            <a:srgbClr val="FFFFFF"/>
                          </a:solidFill>
                          <a:effectLst/>
                          <a:latin typeface="Arial" panose="020B0604020202020204" pitchFamily="34" charset="0"/>
                          <a:ea typeface="Times New Roman" panose="02020603050405020304" pitchFamily="18" charset="0"/>
                        </a:rPr>
                      </a:br>
                      <a:r>
                        <a:rPr lang="en-US" sz="700" b="1">
                          <a:solidFill>
                            <a:srgbClr val="FFFFFF"/>
                          </a:solidFill>
                          <a:effectLst/>
                          <a:latin typeface="Arial" panose="020B0604020202020204" pitchFamily="34" charset="0"/>
                          <a:ea typeface="Times New Roman" panose="02020603050405020304" pitchFamily="18" charset="0"/>
                        </a:rPr>
                        <a:t>- HBR -</a:t>
                      </a:r>
                      <a:br>
                        <a:rPr lang="en-US" sz="700" b="1">
                          <a:solidFill>
                            <a:srgbClr val="FFFFFF"/>
                          </a:solidFill>
                          <a:effectLst/>
                          <a:latin typeface="Arial" panose="020B0604020202020204" pitchFamily="34" charset="0"/>
                          <a:ea typeface="Times New Roman" panose="02020603050405020304" pitchFamily="18" charset="0"/>
                        </a:rPr>
                      </a:br>
                      <a:r>
                        <a:rPr lang="en-US" sz="700" b="1">
                          <a:solidFill>
                            <a:srgbClr val="FFFFFF"/>
                          </a:solidFill>
                          <a:effectLst/>
                          <a:latin typeface="Arial" panose="020B0604020202020204" pitchFamily="34" charset="0"/>
                          <a:ea typeface="Times New Roman" panose="02020603050405020304" pitchFamily="18" charset="0"/>
                        </a:rPr>
                        <a:t> </a:t>
                      </a:r>
                      <a:br>
                        <a:rPr lang="en-US" sz="700" b="1">
                          <a:solidFill>
                            <a:srgbClr val="FFFFFF"/>
                          </a:solidFill>
                          <a:effectLst/>
                          <a:latin typeface="Arial" panose="020B0604020202020204" pitchFamily="34" charset="0"/>
                          <a:ea typeface="Times New Roman" panose="02020603050405020304" pitchFamily="18" charset="0"/>
                        </a:rPr>
                      </a:br>
                      <a:r>
                        <a:rPr lang="en-US" sz="700" b="1">
                          <a:solidFill>
                            <a:srgbClr val="FFFFFF"/>
                          </a:solidFill>
                          <a:effectLst/>
                          <a:latin typeface="Arial" panose="020B0604020202020204" pitchFamily="34" charset="0"/>
                          <a:ea typeface="Times New Roman" panose="02020603050405020304" pitchFamily="18" charset="0"/>
                        </a:rPr>
                        <a:t>RIC Uncertainties [m]</a:t>
                      </a:r>
                      <a:endParaRPr lang="en-US" sz="9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700" b="1">
                          <a:solidFill>
                            <a:srgbClr val="FFFFFF"/>
                          </a:solidFill>
                          <a:effectLst/>
                          <a:latin typeface="Arial" panose="020B0604020202020204" pitchFamily="34" charset="0"/>
                          <a:ea typeface="Times New Roman" panose="02020603050405020304" pitchFamily="18" charset="0"/>
                        </a:rPr>
                        <a:t>Secondary Object</a:t>
                      </a:r>
                      <a:br>
                        <a:rPr lang="en-US" sz="700" b="1">
                          <a:solidFill>
                            <a:srgbClr val="FFFFFF"/>
                          </a:solidFill>
                          <a:effectLst/>
                          <a:latin typeface="Arial" panose="020B0604020202020204" pitchFamily="34" charset="0"/>
                          <a:ea typeface="Times New Roman" panose="02020603050405020304" pitchFamily="18" charset="0"/>
                        </a:rPr>
                      </a:br>
                      <a:r>
                        <a:rPr lang="en-US" sz="700" b="1">
                          <a:solidFill>
                            <a:srgbClr val="FFFFFF"/>
                          </a:solidFill>
                          <a:effectLst/>
                          <a:latin typeface="Arial" panose="020B0604020202020204" pitchFamily="34" charset="0"/>
                          <a:ea typeface="Times New Roman" panose="02020603050405020304" pitchFamily="18" charset="0"/>
                        </a:rPr>
                        <a:t>- HBR -</a:t>
                      </a:r>
                      <a:br>
                        <a:rPr lang="en-US" sz="700" b="1">
                          <a:solidFill>
                            <a:srgbClr val="FFFFFF"/>
                          </a:solidFill>
                          <a:effectLst/>
                          <a:latin typeface="Arial" panose="020B0604020202020204" pitchFamily="34" charset="0"/>
                          <a:ea typeface="Times New Roman" panose="02020603050405020304" pitchFamily="18" charset="0"/>
                        </a:rPr>
                      </a:br>
                      <a:r>
                        <a:rPr lang="en-US" sz="700" b="1">
                          <a:solidFill>
                            <a:srgbClr val="FFFFFF"/>
                          </a:solidFill>
                          <a:effectLst/>
                          <a:latin typeface="Arial" panose="020B0604020202020204" pitchFamily="34" charset="0"/>
                          <a:ea typeface="Times New Roman" panose="02020603050405020304" pitchFamily="18" charset="0"/>
                        </a:rPr>
                        <a:t> </a:t>
                      </a:r>
                      <a:br>
                        <a:rPr lang="en-US" sz="700" b="1">
                          <a:solidFill>
                            <a:srgbClr val="FFFFFF"/>
                          </a:solidFill>
                          <a:effectLst/>
                          <a:latin typeface="Arial" panose="020B0604020202020204" pitchFamily="34" charset="0"/>
                          <a:ea typeface="Times New Roman" panose="02020603050405020304" pitchFamily="18" charset="0"/>
                        </a:rPr>
                      </a:br>
                      <a:r>
                        <a:rPr lang="en-US" sz="700" b="1">
                          <a:solidFill>
                            <a:srgbClr val="FFFFFF"/>
                          </a:solidFill>
                          <a:effectLst/>
                          <a:latin typeface="Arial" panose="020B0604020202020204" pitchFamily="34" charset="0"/>
                          <a:ea typeface="Times New Roman" panose="02020603050405020304" pitchFamily="18" charset="0"/>
                        </a:rPr>
                        <a:t>RIC Uncertainties [m]</a:t>
                      </a:r>
                      <a:endParaRPr lang="en-US" sz="9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700" b="1">
                          <a:solidFill>
                            <a:srgbClr val="FFFFFF"/>
                          </a:solidFill>
                          <a:effectLst/>
                          <a:latin typeface="Arial" panose="020B0604020202020204" pitchFamily="34" charset="0"/>
                          <a:ea typeface="Times New Roman" panose="02020603050405020304" pitchFamily="18" charset="0"/>
                        </a:rPr>
                        <a:t>Ephemeris Name:</a:t>
                      </a:r>
                      <a:br>
                        <a:rPr lang="en-US" sz="700" b="1">
                          <a:solidFill>
                            <a:srgbClr val="FFFFFF"/>
                          </a:solidFill>
                          <a:effectLst/>
                          <a:latin typeface="Arial" panose="020B0604020202020204" pitchFamily="34" charset="0"/>
                          <a:ea typeface="Times New Roman" panose="02020603050405020304" pitchFamily="18" charset="0"/>
                        </a:rPr>
                      </a:br>
                      <a:r>
                        <a:rPr lang="en-US" sz="700" b="1">
                          <a:solidFill>
                            <a:srgbClr val="FFFFFF"/>
                          </a:solidFill>
                          <a:effectLst/>
                          <a:latin typeface="Arial" panose="020B0604020202020204" pitchFamily="34" charset="0"/>
                          <a:ea typeface="Times New Roman" panose="02020603050405020304" pitchFamily="18" charset="0"/>
                        </a:rPr>
                        <a:t>Primary</a:t>
                      </a:r>
                      <a:br>
                        <a:rPr lang="en-US" sz="700" b="1">
                          <a:solidFill>
                            <a:srgbClr val="FFFFFF"/>
                          </a:solidFill>
                          <a:effectLst/>
                          <a:latin typeface="Arial" panose="020B0604020202020204" pitchFamily="34" charset="0"/>
                          <a:ea typeface="Times New Roman" panose="02020603050405020304" pitchFamily="18" charset="0"/>
                        </a:rPr>
                      </a:br>
                      <a:r>
                        <a:rPr lang="en-US" sz="700" b="1">
                          <a:solidFill>
                            <a:srgbClr val="FFFFFF"/>
                          </a:solidFill>
                          <a:effectLst/>
                          <a:latin typeface="Arial" panose="020B0604020202020204" pitchFamily="34" charset="0"/>
                          <a:ea typeface="Times New Roman" panose="02020603050405020304" pitchFamily="18" charset="0"/>
                        </a:rPr>
                        <a:t> </a:t>
                      </a:r>
                      <a:br>
                        <a:rPr lang="en-US" sz="700" b="1">
                          <a:solidFill>
                            <a:srgbClr val="FFFFFF"/>
                          </a:solidFill>
                          <a:effectLst/>
                          <a:latin typeface="Arial" panose="020B0604020202020204" pitchFamily="34" charset="0"/>
                          <a:ea typeface="Times New Roman" panose="02020603050405020304" pitchFamily="18" charset="0"/>
                        </a:rPr>
                      </a:br>
                      <a:r>
                        <a:rPr lang="en-US" sz="700" b="1">
                          <a:solidFill>
                            <a:srgbClr val="FFFFFF"/>
                          </a:solidFill>
                          <a:effectLst/>
                          <a:latin typeface="Arial" panose="020B0604020202020204" pitchFamily="34" charset="0"/>
                          <a:ea typeface="Times New Roman" panose="02020603050405020304" pitchFamily="18" charset="0"/>
                        </a:rPr>
                        <a:t>Secondary </a:t>
                      </a:r>
                      <a:endParaRPr lang="en-US" sz="9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700" b="1">
                          <a:solidFill>
                            <a:srgbClr val="FFFFFF"/>
                          </a:solidFill>
                          <a:effectLst/>
                          <a:latin typeface="Arial" panose="020B0604020202020204" pitchFamily="34" charset="0"/>
                          <a:ea typeface="Times New Roman" panose="02020603050405020304" pitchFamily="18" charset="0"/>
                        </a:rPr>
                        <a:t>Screening Epoch</a:t>
                      </a:r>
                      <a:endParaRPr lang="en-US" sz="9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700" b="1" dirty="0">
                          <a:solidFill>
                            <a:srgbClr val="FFFFFF"/>
                          </a:solidFill>
                          <a:effectLst/>
                          <a:latin typeface="Arial" panose="020B0604020202020204" pitchFamily="34" charset="0"/>
                          <a:ea typeface="Times New Roman" panose="02020603050405020304" pitchFamily="18" charset="0"/>
                        </a:rPr>
                        <a:t>TCA [UTC]</a:t>
                      </a:r>
                      <a:endParaRPr lang="en-US" sz="90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700" b="1">
                          <a:solidFill>
                            <a:srgbClr val="FFFFFF"/>
                          </a:solidFill>
                          <a:effectLst/>
                          <a:latin typeface="Arial" panose="020B0604020202020204" pitchFamily="34" charset="0"/>
                          <a:ea typeface="Times New Roman" panose="02020603050405020304" pitchFamily="18" charset="0"/>
                        </a:rPr>
                        <a:t>Collision Probability</a:t>
                      </a:r>
                      <a:endParaRPr lang="en-US" sz="9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700" b="1">
                          <a:solidFill>
                            <a:srgbClr val="FFFFFF"/>
                          </a:solidFill>
                          <a:effectLst/>
                          <a:latin typeface="Arial" panose="020B0604020202020204" pitchFamily="34" charset="0"/>
                          <a:ea typeface="Times New Roman" panose="02020603050405020304" pitchFamily="18" charset="0"/>
                        </a:rPr>
                        <a:t>Total Miss [m]</a:t>
                      </a:r>
                      <a:endParaRPr lang="en-US" sz="9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700" b="1">
                          <a:solidFill>
                            <a:srgbClr val="FFFFFF"/>
                          </a:solidFill>
                          <a:effectLst/>
                          <a:latin typeface="Arial" panose="020B0604020202020204" pitchFamily="34" charset="0"/>
                          <a:ea typeface="Times New Roman" panose="02020603050405020304" pitchFamily="18" charset="0"/>
                        </a:rPr>
                        <a:t>Radial Miss &amp; (Uncertainty) [m]</a:t>
                      </a:r>
                      <a:endParaRPr lang="en-US" sz="9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700" b="1">
                          <a:solidFill>
                            <a:srgbClr val="FFFFFF"/>
                          </a:solidFill>
                          <a:effectLst/>
                          <a:latin typeface="Arial" panose="020B0604020202020204" pitchFamily="34" charset="0"/>
                          <a:ea typeface="Times New Roman" panose="02020603050405020304" pitchFamily="18" charset="0"/>
                        </a:rPr>
                        <a:t>In-Track Miss &amp; (Uncertainty) [m]</a:t>
                      </a:r>
                      <a:endParaRPr lang="en-US" sz="9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700" b="1">
                          <a:solidFill>
                            <a:srgbClr val="FFFFFF"/>
                          </a:solidFill>
                          <a:effectLst/>
                          <a:latin typeface="Arial" panose="020B0604020202020204" pitchFamily="34" charset="0"/>
                          <a:ea typeface="Times New Roman" panose="02020603050405020304" pitchFamily="18" charset="0"/>
                        </a:rPr>
                        <a:t>Cross-Track Miss &amp; (Uncertainty) [m]</a:t>
                      </a:r>
                      <a:endParaRPr lang="en-US" sz="9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700" b="1">
                          <a:solidFill>
                            <a:srgbClr val="FFFFFF"/>
                          </a:solidFill>
                          <a:effectLst/>
                          <a:latin typeface="Arial" panose="020B0604020202020204" pitchFamily="34" charset="0"/>
                          <a:ea typeface="Times New Roman" panose="02020603050405020304" pitchFamily="18" charset="0"/>
                        </a:rPr>
                        <a:t>Relative Speed [m/s]</a:t>
                      </a:r>
                      <a:br>
                        <a:rPr lang="en-US" sz="700" b="1">
                          <a:solidFill>
                            <a:srgbClr val="FFFFFF"/>
                          </a:solidFill>
                          <a:effectLst/>
                          <a:latin typeface="Arial" panose="020B0604020202020204" pitchFamily="34" charset="0"/>
                          <a:ea typeface="Times New Roman" panose="02020603050405020304" pitchFamily="18" charset="0"/>
                        </a:rPr>
                      </a:br>
                      <a:r>
                        <a:rPr lang="en-US" sz="700" b="1">
                          <a:solidFill>
                            <a:srgbClr val="FFFFFF"/>
                          </a:solidFill>
                          <a:effectLst/>
                          <a:latin typeface="Arial" panose="020B0604020202020204" pitchFamily="34" charset="0"/>
                          <a:ea typeface="Times New Roman" panose="02020603050405020304" pitchFamily="18" charset="0"/>
                        </a:rPr>
                        <a:t> </a:t>
                      </a:r>
                      <a:br>
                        <a:rPr lang="en-US" sz="700" b="1">
                          <a:solidFill>
                            <a:srgbClr val="FFFFFF"/>
                          </a:solidFill>
                          <a:effectLst/>
                          <a:latin typeface="Arial" panose="020B0604020202020204" pitchFamily="34" charset="0"/>
                          <a:ea typeface="Times New Roman" panose="02020603050405020304" pitchFamily="18" charset="0"/>
                        </a:rPr>
                      </a:br>
                      <a:r>
                        <a:rPr lang="en-US" sz="700" b="1">
                          <a:solidFill>
                            <a:srgbClr val="FFFFFF"/>
                          </a:solidFill>
                          <a:effectLst/>
                          <a:latin typeface="Arial" panose="020B0604020202020204" pitchFamily="34" charset="0"/>
                          <a:ea typeface="Times New Roman" panose="02020603050405020304" pitchFamily="18" charset="0"/>
                        </a:rPr>
                        <a:t>Approach Angle [deg]</a:t>
                      </a:r>
                      <a:endParaRPr lang="en-US" sz="9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tc>
                  <a:txBody>
                    <a:bodyPr/>
                    <a:lstStyle/>
                    <a:p>
                      <a:pPr marL="0" marR="0" algn="ctr">
                        <a:spcBef>
                          <a:spcPts val="0"/>
                        </a:spcBef>
                        <a:spcAft>
                          <a:spcPts val="0"/>
                        </a:spcAft>
                      </a:pPr>
                      <a:r>
                        <a:rPr lang="en-US" sz="700" b="1" dirty="0">
                          <a:solidFill>
                            <a:srgbClr val="FFFFFF"/>
                          </a:solidFill>
                          <a:effectLst/>
                          <a:latin typeface="Arial" panose="020B0604020202020204" pitchFamily="34" charset="0"/>
                          <a:ea typeface="Times New Roman" panose="02020603050405020304" pitchFamily="18" charset="0"/>
                        </a:rPr>
                        <a:t>Sec Object - Tracking Latency</a:t>
                      </a:r>
                      <a:br>
                        <a:rPr lang="en-US" sz="700" b="1" dirty="0">
                          <a:solidFill>
                            <a:srgbClr val="FFFFFF"/>
                          </a:solidFill>
                          <a:effectLst/>
                          <a:latin typeface="Arial" panose="020B0604020202020204" pitchFamily="34" charset="0"/>
                          <a:ea typeface="Times New Roman" panose="02020603050405020304" pitchFamily="18" charset="0"/>
                        </a:rPr>
                      </a:br>
                      <a:r>
                        <a:rPr lang="en-US" sz="700" b="1" dirty="0">
                          <a:solidFill>
                            <a:srgbClr val="FFFFFF"/>
                          </a:solidFill>
                          <a:effectLst/>
                          <a:latin typeface="Arial" panose="020B0604020202020204" pitchFamily="34" charset="0"/>
                          <a:ea typeface="Times New Roman" panose="02020603050405020304" pitchFamily="18" charset="0"/>
                        </a:rPr>
                        <a:t>[Next Track </a:t>
                      </a:r>
                      <a:r>
                        <a:rPr lang="en-US" sz="700" b="1" dirty="0" err="1">
                          <a:solidFill>
                            <a:srgbClr val="FFFFFF"/>
                          </a:solidFill>
                          <a:effectLst/>
                          <a:latin typeface="Arial" panose="020B0604020202020204" pitchFamily="34" charset="0"/>
                          <a:ea typeface="Times New Roman" panose="02020603050405020304" pitchFamily="18" charset="0"/>
                        </a:rPr>
                        <a:t>Opp</a:t>
                      </a:r>
                      <a:r>
                        <a:rPr lang="en-US" sz="700" b="1" dirty="0">
                          <a:solidFill>
                            <a:srgbClr val="FFFFFF"/>
                          </a:solidFill>
                          <a:effectLst/>
                          <a:latin typeface="Arial" panose="020B0604020202020204" pitchFamily="34" charset="0"/>
                          <a:ea typeface="Times New Roman" panose="02020603050405020304" pitchFamily="18" charset="0"/>
                        </a:rPr>
                        <a:t>]</a:t>
                      </a:r>
                      <a:endParaRPr lang="en-US" sz="90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66"/>
                    </a:solidFill>
                  </a:tcPr>
                </a:tc>
                <a:extLst>
                  <a:ext uri="{0D108BD9-81ED-4DB2-BD59-A6C34878D82A}">
                    <a16:rowId xmlns:a16="http://schemas.microsoft.com/office/drawing/2014/main" val="3079322117"/>
                  </a:ext>
                </a:extLst>
              </a:tr>
              <a:tr h="641368">
                <a:tc>
                  <a:txBody>
                    <a:bodyPr/>
                    <a:lstStyle/>
                    <a:p>
                      <a:pPr marL="0" marR="0" algn="ctr">
                        <a:spcBef>
                          <a:spcPts val="0"/>
                        </a:spcBef>
                        <a:spcAft>
                          <a:spcPts val="0"/>
                        </a:spcAft>
                      </a:pPr>
                      <a:r>
                        <a:rPr lang="en-US" sz="900" b="1" dirty="0">
                          <a:solidFill>
                            <a:srgbClr val="000000"/>
                          </a:solidFill>
                          <a:effectLst/>
                          <a:latin typeface="Arial" panose="020B0604020202020204" pitchFamily="34" charset="0"/>
                          <a:ea typeface="Times New Roman" panose="02020603050405020304" pitchFamily="18" charset="0"/>
                        </a:rPr>
                        <a:t>0.0</a:t>
                      </a:r>
                      <a:endParaRPr lang="en-US" sz="105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800" b="1">
                          <a:solidFill>
                            <a:srgbClr val="000000"/>
                          </a:solidFill>
                          <a:effectLst/>
                          <a:latin typeface="Arial" panose="020B0604020202020204" pitchFamily="34" charset="0"/>
                          <a:ea typeface="Times New Roman" panose="02020603050405020304" pitchFamily="18" charset="0"/>
                        </a:rPr>
                        <a:t>TERRA (25994)</a:t>
                      </a:r>
                      <a:br>
                        <a:rPr lang="en-US" sz="800" b="1">
                          <a:solidFill>
                            <a:srgbClr val="000000"/>
                          </a:solidFill>
                          <a:effectLst/>
                          <a:latin typeface="Arial" panose="020B0604020202020204" pitchFamily="34" charset="0"/>
                          <a:ea typeface="Times New Roman" panose="02020603050405020304" pitchFamily="18" charset="0"/>
                        </a:rPr>
                      </a:br>
                      <a:r>
                        <a:rPr lang="en-US" sz="800" b="1">
                          <a:solidFill>
                            <a:srgbClr val="000000"/>
                          </a:solidFill>
                          <a:effectLst/>
                          <a:latin typeface="Arial" panose="020B0604020202020204" pitchFamily="34" charset="0"/>
                          <a:ea typeface="Times New Roman" panose="02020603050405020304" pitchFamily="18" charset="0"/>
                        </a:rPr>
                        <a:t>12.0m</a:t>
                      </a:r>
                      <a:br>
                        <a:rPr lang="en-US" sz="800" b="1">
                          <a:solidFill>
                            <a:srgbClr val="000000"/>
                          </a:solidFill>
                          <a:effectLst/>
                          <a:latin typeface="Arial" panose="020B0604020202020204" pitchFamily="34" charset="0"/>
                          <a:ea typeface="Times New Roman" panose="02020603050405020304" pitchFamily="18" charset="0"/>
                        </a:rPr>
                      </a:br>
                      <a:r>
                        <a:rPr lang="en-US" sz="800" b="1">
                          <a:solidFill>
                            <a:srgbClr val="000000"/>
                          </a:solidFill>
                          <a:effectLst/>
                          <a:latin typeface="Arial" panose="020B0604020202020204" pitchFamily="34" charset="0"/>
                          <a:ea typeface="Times New Roman" panose="02020603050405020304" pitchFamily="18" charset="0"/>
                        </a:rPr>
                        <a:t> </a:t>
                      </a:r>
                      <a:br>
                        <a:rPr lang="en-US" sz="800" b="1">
                          <a:solidFill>
                            <a:srgbClr val="000000"/>
                          </a:solidFill>
                          <a:effectLst/>
                          <a:latin typeface="Arial" panose="020B0604020202020204" pitchFamily="34" charset="0"/>
                          <a:ea typeface="Times New Roman" panose="02020603050405020304" pitchFamily="18" charset="0"/>
                        </a:rPr>
                      </a:br>
                      <a:r>
                        <a:rPr lang="en-US" sz="800" b="1">
                          <a:solidFill>
                            <a:srgbClr val="000000"/>
                          </a:solidFill>
                          <a:effectLst/>
                          <a:latin typeface="Arial" panose="020B0604020202020204" pitchFamily="34" charset="0"/>
                          <a:ea typeface="Times New Roman" panose="02020603050405020304" pitchFamily="18" charset="0"/>
                        </a:rPr>
                        <a:t>[4 / 21 / 3]</a:t>
                      </a:r>
                      <a:endParaRPr lang="en-US" sz="10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800" b="1">
                          <a:solidFill>
                            <a:srgbClr val="000000"/>
                          </a:solidFill>
                          <a:effectLst/>
                          <a:latin typeface="Arial" panose="020B0604020202020204" pitchFamily="34" charset="0"/>
                          <a:ea typeface="Times New Roman" panose="02020603050405020304" pitchFamily="18" charset="0"/>
                        </a:rPr>
                        <a:t>COSMOS 2506 DEB (47212)</a:t>
                      </a:r>
                      <a:br>
                        <a:rPr lang="en-US" sz="800" b="1">
                          <a:solidFill>
                            <a:srgbClr val="000000"/>
                          </a:solidFill>
                          <a:effectLst/>
                          <a:latin typeface="Arial" panose="020B0604020202020204" pitchFamily="34" charset="0"/>
                          <a:ea typeface="Times New Roman" panose="02020603050405020304" pitchFamily="18" charset="0"/>
                        </a:rPr>
                      </a:br>
                      <a:r>
                        <a:rPr lang="en-US" sz="800" b="1">
                          <a:solidFill>
                            <a:srgbClr val="000000"/>
                          </a:solidFill>
                          <a:effectLst/>
                          <a:latin typeface="Arial" panose="020B0604020202020204" pitchFamily="34" charset="0"/>
                          <a:ea typeface="Times New Roman" panose="02020603050405020304" pitchFamily="18" charset="0"/>
                        </a:rPr>
                        <a:t>1.5m</a:t>
                      </a:r>
                      <a:br>
                        <a:rPr lang="en-US" sz="800" b="1">
                          <a:solidFill>
                            <a:srgbClr val="000000"/>
                          </a:solidFill>
                          <a:effectLst/>
                          <a:latin typeface="Arial" panose="020B0604020202020204" pitchFamily="34" charset="0"/>
                          <a:ea typeface="Times New Roman" panose="02020603050405020304" pitchFamily="18" charset="0"/>
                        </a:rPr>
                      </a:br>
                      <a:r>
                        <a:rPr lang="en-US" sz="800" b="1">
                          <a:solidFill>
                            <a:srgbClr val="000000"/>
                          </a:solidFill>
                          <a:effectLst/>
                          <a:latin typeface="Arial" panose="020B0604020202020204" pitchFamily="34" charset="0"/>
                          <a:ea typeface="Times New Roman" panose="02020603050405020304" pitchFamily="18" charset="0"/>
                        </a:rPr>
                        <a:t> </a:t>
                      </a:r>
                      <a:br>
                        <a:rPr lang="en-US" sz="800" b="1">
                          <a:solidFill>
                            <a:srgbClr val="000000"/>
                          </a:solidFill>
                          <a:effectLst/>
                          <a:latin typeface="Arial" panose="020B0604020202020204" pitchFamily="34" charset="0"/>
                          <a:ea typeface="Times New Roman" panose="02020603050405020304" pitchFamily="18" charset="0"/>
                        </a:rPr>
                      </a:br>
                      <a:r>
                        <a:rPr lang="en-US" sz="800" b="1">
                          <a:solidFill>
                            <a:srgbClr val="000000"/>
                          </a:solidFill>
                          <a:effectLst/>
                          <a:latin typeface="Arial" panose="020B0604020202020204" pitchFamily="34" charset="0"/>
                          <a:ea typeface="Times New Roman" panose="02020603050405020304" pitchFamily="18" charset="0"/>
                        </a:rPr>
                        <a:t>[8 / 51 / 8]</a:t>
                      </a:r>
                      <a:endParaRPr lang="en-US" sz="10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800" b="1" dirty="0">
                          <a:solidFill>
                            <a:srgbClr val="000000"/>
                          </a:solidFill>
                          <a:effectLst/>
                          <a:latin typeface="Arial" panose="020B0604020202020204" pitchFamily="34" charset="0"/>
                          <a:ea typeface="Times New Roman" panose="02020603050405020304" pitchFamily="18" charset="0"/>
                        </a:rPr>
                        <a:t>ASW</a:t>
                      </a:r>
                      <a:br>
                        <a:rPr lang="en-US" sz="800" b="1" dirty="0">
                          <a:solidFill>
                            <a:srgbClr val="000000"/>
                          </a:solidFill>
                          <a:effectLst/>
                          <a:latin typeface="Arial" panose="020B0604020202020204" pitchFamily="34" charset="0"/>
                          <a:ea typeface="Times New Roman" panose="02020603050405020304" pitchFamily="18" charset="0"/>
                        </a:rPr>
                      </a:br>
                      <a:r>
                        <a:rPr lang="en-US" sz="800" b="1" dirty="0">
                          <a:solidFill>
                            <a:srgbClr val="000000"/>
                          </a:solidFill>
                          <a:effectLst/>
                          <a:latin typeface="Arial" panose="020B0604020202020204" pitchFamily="34" charset="0"/>
                          <a:ea typeface="Times New Roman" panose="02020603050405020304" pitchFamily="18" charset="0"/>
                        </a:rPr>
                        <a:t> </a:t>
                      </a:r>
                      <a:br>
                        <a:rPr lang="en-US" sz="800" b="1" dirty="0">
                          <a:solidFill>
                            <a:srgbClr val="000000"/>
                          </a:solidFill>
                          <a:effectLst/>
                          <a:latin typeface="Arial" panose="020B0604020202020204" pitchFamily="34" charset="0"/>
                          <a:ea typeface="Times New Roman" panose="02020603050405020304" pitchFamily="18" charset="0"/>
                        </a:rPr>
                      </a:br>
                      <a:r>
                        <a:rPr lang="en-US" sz="800" b="1" dirty="0" err="1">
                          <a:solidFill>
                            <a:srgbClr val="000000"/>
                          </a:solidFill>
                          <a:effectLst/>
                          <a:latin typeface="Arial" panose="020B0604020202020204" pitchFamily="34" charset="0"/>
                          <a:ea typeface="Times New Roman" panose="02020603050405020304" pitchFamily="18" charset="0"/>
                        </a:rPr>
                        <a:t>ASW</a:t>
                      </a:r>
                      <a:endParaRPr lang="en-US" sz="100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800" b="1">
                          <a:solidFill>
                            <a:srgbClr val="000000"/>
                          </a:solidFill>
                          <a:effectLst/>
                          <a:latin typeface="Arial" panose="020B0604020202020204" pitchFamily="34" charset="0"/>
                          <a:ea typeface="Times New Roman" panose="02020603050405020304" pitchFamily="18" charset="0"/>
                        </a:rPr>
                        <a:t>2022-04-06 22:02:35</a:t>
                      </a:r>
                      <a:endParaRPr lang="en-US" sz="10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800" b="1">
                          <a:solidFill>
                            <a:srgbClr val="000000"/>
                          </a:solidFill>
                          <a:effectLst/>
                          <a:latin typeface="Arial" panose="020B0604020202020204" pitchFamily="34" charset="0"/>
                          <a:ea typeface="Times New Roman" panose="02020603050405020304" pitchFamily="18" charset="0"/>
                        </a:rPr>
                        <a:t>2022-04-07 00:45:12</a:t>
                      </a:r>
                      <a:endParaRPr lang="en-US" sz="10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900" b="1" dirty="0">
                          <a:solidFill>
                            <a:srgbClr val="FFFFFF"/>
                          </a:solidFill>
                          <a:effectLst/>
                          <a:latin typeface="Arial" panose="020B0604020202020204" pitchFamily="34" charset="0"/>
                          <a:ea typeface="Times New Roman" panose="02020603050405020304" pitchFamily="18" charset="0"/>
                        </a:rPr>
                        <a:t>8.17e-02</a:t>
                      </a:r>
                      <a:br>
                        <a:rPr lang="en-US" sz="900" b="1" dirty="0">
                          <a:solidFill>
                            <a:srgbClr val="FFFFFF"/>
                          </a:solidFill>
                          <a:effectLst/>
                          <a:latin typeface="Arial" panose="020B0604020202020204" pitchFamily="34" charset="0"/>
                          <a:ea typeface="Times New Roman" panose="02020603050405020304" pitchFamily="18" charset="0"/>
                        </a:rPr>
                      </a:br>
                      <a:r>
                        <a:rPr lang="en-US" sz="800" b="1" dirty="0">
                          <a:solidFill>
                            <a:srgbClr val="FFFFFF"/>
                          </a:solidFill>
                          <a:effectLst/>
                          <a:latin typeface="Arial" panose="020B0604020202020204" pitchFamily="34" charset="0"/>
                          <a:ea typeface="Times New Roman" panose="02020603050405020304" pitchFamily="18" charset="0"/>
                        </a:rPr>
                        <a:t>1:12</a:t>
                      </a:r>
                      <a:endParaRPr lang="en-US" sz="105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gn="ctr">
                        <a:spcBef>
                          <a:spcPts val="0"/>
                        </a:spcBef>
                        <a:spcAft>
                          <a:spcPts val="0"/>
                        </a:spcAft>
                      </a:pPr>
                      <a:r>
                        <a:rPr lang="en-US" sz="800" b="1">
                          <a:solidFill>
                            <a:srgbClr val="000000"/>
                          </a:solidFill>
                          <a:effectLst/>
                          <a:latin typeface="Arial" panose="020B0604020202020204" pitchFamily="34" charset="0"/>
                          <a:ea typeface="Times New Roman" panose="02020603050405020304" pitchFamily="18" charset="0"/>
                        </a:rPr>
                        <a:t>22</a:t>
                      </a:r>
                      <a:endParaRPr lang="en-US" sz="10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800" b="1">
                          <a:solidFill>
                            <a:srgbClr val="000000"/>
                          </a:solidFill>
                          <a:effectLst/>
                          <a:latin typeface="Arial" panose="020B0604020202020204" pitchFamily="34" charset="0"/>
                          <a:ea typeface="Times New Roman" panose="02020603050405020304" pitchFamily="18" charset="0"/>
                        </a:rPr>
                        <a:t>12</a:t>
                      </a:r>
                      <a:br>
                        <a:rPr lang="en-US" sz="800" b="1">
                          <a:solidFill>
                            <a:srgbClr val="000000"/>
                          </a:solidFill>
                          <a:effectLst/>
                          <a:latin typeface="Arial" panose="020B0604020202020204" pitchFamily="34" charset="0"/>
                          <a:ea typeface="Times New Roman" panose="02020603050405020304" pitchFamily="18" charset="0"/>
                        </a:rPr>
                      </a:br>
                      <a:r>
                        <a:rPr lang="en-US" sz="800" b="1">
                          <a:solidFill>
                            <a:srgbClr val="000000"/>
                          </a:solidFill>
                          <a:effectLst/>
                          <a:latin typeface="Arial" panose="020B0604020202020204" pitchFamily="34" charset="0"/>
                          <a:ea typeface="Times New Roman" panose="02020603050405020304" pitchFamily="18" charset="0"/>
                        </a:rPr>
                        <a:t>(8.7)</a:t>
                      </a:r>
                      <a:endParaRPr lang="en-US" sz="10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800" b="1">
                          <a:solidFill>
                            <a:srgbClr val="000000"/>
                          </a:solidFill>
                          <a:effectLst/>
                          <a:latin typeface="Arial" panose="020B0604020202020204" pitchFamily="34" charset="0"/>
                          <a:ea typeface="Times New Roman" panose="02020603050405020304" pitchFamily="18" charset="0"/>
                        </a:rPr>
                        <a:t>19</a:t>
                      </a:r>
                      <a:br>
                        <a:rPr lang="en-US" sz="800" b="1">
                          <a:solidFill>
                            <a:srgbClr val="000000"/>
                          </a:solidFill>
                          <a:effectLst/>
                          <a:latin typeface="Arial" panose="020B0604020202020204" pitchFamily="34" charset="0"/>
                          <a:ea typeface="Times New Roman" panose="02020603050405020304" pitchFamily="18" charset="0"/>
                        </a:rPr>
                      </a:br>
                      <a:r>
                        <a:rPr lang="en-US" sz="800" b="1">
                          <a:solidFill>
                            <a:srgbClr val="000000"/>
                          </a:solidFill>
                          <a:effectLst/>
                          <a:latin typeface="Arial" panose="020B0604020202020204" pitchFamily="34" charset="0"/>
                          <a:ea typeface="Times New Roman" panose="02020603050405020304" pitchFamily="18" charset="0"/>
                        </a:rPr>
                        <a:t>(52.7)</a:t>
                      </a:r>
                      <a:endParaRPr lang="en-US" sz="10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800" b="1">
                          <a:solidFill>
                            <a:srgbClr val="000000"/>
                          </a:solidFill>
                          <a:effectLst/>
                          <a:latin typeface="Arial" panose="020B0604020202020204" pitchFamily="34" charset="0"/>
                          <a:ea typeface="Times New Roman" panose="02020603050405020304" pitchFamily="18" charset="0"/>
                        </a:rPr>
                        <a:t>1</a:t>
                      </a:r>
                      <a:br>
                        <a:rPr lang="en-US" sz="800" b="1">
                          <a:solidFill>
                            <a:srgbClr val="000000"/>
                          </a:solidFill>
                          <a:effectLst/>
                          <a:latin typeface="Arial" panose="020B0604020202020204" pitchFamily="34" charset="0"/>
                          <a:ea typeface="Times New Roman" panose="02020603050405020304" pitchFamily="18" charset="0"/>
                        </a:rPr>
                      </a:br>
                      <a:r>
                        <a:rPr lang="en-US" sz="800" b="1">
                          <a:solidFill>
                            <a:srgbClr val="000000"/>
                          </a:solidFill>
                          <a:effectLst/>
                          <a:latin typeface="Arial" panose="020B0604020202020204" pitchFamily="34" charset="0"/>
                          <a:ea typeface="Times New Roman" panose="02020603050405020304" pitchFamily="18" charset="0"/>
                        </a:rPr>
                        <a:t>(17.5)</a:t>
                      </a:r>
                      <a:endParaRPr lang="en-US" sz="10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800" b="1">
                          <a:solidFill>
                            <a:srgbClr val="000000"/>
                          </a:solidFill>
                          <a:effectLst/>
                          <a:latin typeface="Arial" panose="020B0604020202020204" pitchFamily="34" charset="0"/>
                          <a:ea typeface="Times New Roman" panose="02020603050405020304" pitchFamily="18" charset="0"/>
                        </a:rPr>
                        <a:t>1559</a:t>
                      </a:r>
                      <a:br>
                        <a:rPr lang="en-US" sz="800" b="1">
                          <a:solidFill>
                            <a:srgbClr val="000000"/>
                          </a:solidFill>
                          <a:effectLst/>
                          <a:latin typeface="Arial" panose="020B0604020202020204" pitchFamily="34" charset="0"/>
                          <a:ea typeface="Times New Roman" panose="02020603050405020304" pitchFamily="18" charset="0"/>
                        </a:rPr>
                      </a:br>
                      <a:r>
                        <a:rPr lang="en-US" sz="800" b="1">
                          <a:solidFill>
                            <a:srgbClr val="000000"/>
                          </a:solidFill>
                          <a:effectLst/>
                          <a:latin typeface="Arial" panose="020B0604020202020204" pitchFamily="34" charset="0"/>
                          <a:ea typeface="Times New Roman" panose="02020603050405020304" pitchFamily="18" charset="0"/>
                        </a:rPr>
                        <a:t> </a:t>
                      </a:r>
                      <a:br>
                        <a:rPr lang="en-US" sz="800" b="1">
                          <a:solidFill>
                            <a:srgbClr val="000000"/>
                          </a:solidFill>
                          <a:effectLst/>
                          <a:latin typeface="Arial" panose="020B0604020202020204" pitchFamily="34" charset="0"/>
                          <a:ea typeface="Times New Roman" panose="02020603050405020304" pitchFamily="18" charset="0"/>
                        </a:rPr>
                      </a:br>
                      <a:r>
                        <a:rPr lang="en-US" sz="800" b="1">
                          <a:solidFill>
                            <a:srgbClr val="000000"/>
                          </a:solidFill>
                          <a:effectLst/>
                          <a:latin typeface="Arial" panose="020B0604020202020204" pitchFamily="34" charset="0"/>
                          <a:ea typeface="Times New Roman" panose="02020603050405020304" pitchFamily="18" charset="0"/>
                        </a:rPr>
                        <a:t>12.0</a:t>
                      </a:r>
                      <a:endParaRPr lang="en-US" sz="100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800" b="1" dirty="0">
                          <a:solidFill>
                            <a:srgbClr val="000000"/>
                          </a:solidFill>
                          <a:effectLst/>
                          <a:latin typeface="Arial" panose="020B0604020202020204" pitchFamily="34" charset="0"/>
                          <a:ea typeface="Times New Roman" panose="02020603050405020304" pitchFamily="18" charset="0"/>
                        </a:rPr>
                        <a:t>6 hours </a:t>
                      </a:r>
                      <a:br>
                        <a:rPr lang="en-US" sz="800" b="1" dirty="0">
                          <a:solidFill>
                            <a:srgbClr val="000000"/>
                          </a:solidFill>
                          <a:effectLst/>
                          <a:latin typeface="Arial" panose="020B0604020202020204" pitchFamily="34" charset="0"/>
                          <a:ea typeface="Times New Roman" panose="02020603050405020304" pitchFamily="18" charset="0"/>
                        </a:rPr>
                      </a:br>
                      <a:r>
                        <a:rPr lang="en-US" sz="800" b="1" dirty="0">
                          <a:solidFill>
                            <a:srgbClr val="000000"/>
                          </a:solidFill>
                          <a:effectLst/>
                          <a:latin typeface="Arial" panose="020B0604020202020204" pitchFamily="34" charset="0"/>
                          <a:ea typeface="Times New Roman" panose="02020603050405020304" pitchFamily="18" charset="0"/>
                        </a:rPr>
                        <a:t>04-06 15:58</a:t>
                      </a:r>
                      <a:br>
                        <a:rPr lang="en-US" sz="800" b="1" dirty="0">
                          <a:solidFill>
                            <a:srgbClr val="000000"/>
                          </a:solidFill>
                          <a:effectLst/>
                          <a:latin typeface="Arial" panose="020B0604020202020204" pitchFamily="34" charset="0"/>
                          <a:ea typeface="Times New Roman" panose="02020603050405020304" pitchFamily="18" charset="0"/>
                        </a:rPr>
                      </a:br>
                      <a:r>
                        <a:rPr lang="en-US" sz="800" b="1" dirty="0">
                          <a:solidFill>
                            <a:srgbClr val="000000"/>
                          </a:solidFill>
                          <a:effectLst/>
                          <a:latin typeface="Arial" panose="020B0604020202020204" pitchFamily="34" charset="0"/>
                          <a:ea typeface="Times New Roman" panose="02020603050405020304" pitchFamily="18" charset="0"/>
                        </a:rPr>
                        <a:t>4M</a:t>
                      </a:r>
                      <a:br>
                        <a:rPr lang="en-US" sz="800" b="1" dirty="0">
                          <a:solidFill>
                            <a:srgbClr val="000000"/>
                          </a:solidFill>
                          <a:effectLst/>
                          <a:latin typeface="Arial" panose="020B0604020202020204" pitchFamily="34" charset="0"/>
                          <a:ea typeface="Times New Roman" panose="02020603050405020304" pitchFamily="18" charset="0"/>
                        </a:rPr>
                      </a:br>
                      <a:r>
                        <a:rPr lang="en-US" sz="800" b="1" dirty="0">
                          <a:solidFill>
                            <a:srgbClr val="000000"/>
                          </a:solidFill>
                          <a:effectLst/>
                          <a:latin typeface="Arial" panose="020B0604020202020204" pitchFamily="34" charset="0"/>
                          <a:ea typeface="Times New Roman" panose="02020603050405020304" pitchFamily="18" charset="0"/>
                        </a:rPr>
                        <a:t>[04-06 23:51]</a:t>
                      </a:r>
                      <a:endParaRPr lang="en-US" sz="1000" dirty="0">
                        <a:effectLst/>
                        <a:latin typeface="Calibri" panose="020F0502020204030204" pitchFamily="34" charset="0"/>
                        <a:ea typeface="Calibri" panose="020F0502020204030204" pitchFamily="34" charset="0"/>
                      </a:endParaRPr>
                    </a:p>
                  </a:txBody>
                  <a:tcPr marL="33889" marR="33889" marT="33889" marB="338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51740759"/>
                  </a:ext>
                </a:extLst>
              </a:tr>
            </a:tbl>
          </a:graphicData>
        </a:graphic>
      </p:graphicFrame>
      <p:pic>
        <p:nvPicPr>
          <p:cNvPr id="11" name="Picture 10">
            <a:extLst>
              <a:ext uri="{FF2B5EF4-FFF2-40B4-BE49-F238E27FC236}">
                <a16:creationId xmlns:a16="http://schemas.microsoft.com/office/drawing/2014/main" id="{CB6CE25D-3C2D-C5A9-B7F0-6CC7A08086B2}"/>
              </a:ext>
            </a:extLst>
          </p:cNvPr>
          <p:cNvPicPr>
            <a:picLocks noChangeAspect="1"/>
          </p:cNvPicPr>
          <p:nvPr/>
        </p:nvPicPr>
        <p:blipFill>
          <a:blip r:embed="rId2"/>
          <a:stretch>
            <a:fillRect/>
          </a:stretch>
        </p:blipFill>
        <p:spPr>
          <a:xfrm>
            <a:off x="4572000" y="2833143"/>
            <a:ext cx="4322603" cy="3109502"/>
          </a:xfrm>
          <a:prstGeom prst="rect">
            <a:avLst/>
          </a:prstGeom>
        </p:spPr>
      </p:pic>
      <p:pic>
        <p:nvPicPr>
          <p:cNvPr id="13" name="Picture 12">
            <a:extLst>
              <a:ext uri="{FF2B5EF4-FFF2-40B4-BE49-F238E27FC236}">
                <a16:creationId xmlns:a16="http://schemas.microsoft.com/office/drawing/2014/main" id="{CF3BFE09-CCFE-BE97-8064-00A46A7D0140}"/>
              </a:ext>
            </a:extLst>
          </p:cNvPr>
          <p:cNvPicPr>
            <a:picLocks noChangeAspect="1"/>
          </p:cNvPicPr>
          <p:nvPr/>
        </p:nvPicPr>
        <p:blipFill>
          <a:blip r:embed="rId3"/>
          <a:stretch>
            <a:fillRect/>
          </a:stretch>
        </p:blipFill>
        <p:spPr>
          <a:xfrm>
            <a:off x="129091" y="2814047"/>
            <a:ext cx="4350748" cy="3088196"/>
          </a:xfrm>
          <a:prstGeom prst="rect">
            <a:avLst/>
          </a:prstGeom>
        </p:spPr>
      </p:pic>
      <p:sp>
        <p:nvSpPr>
          <p:cNvPr id="14" name="TextBox 13">
            <a:extLst>
              <a:ext uri="{FF2B5EF4-FFF2-40B4-BE49-F238E27FC236}">
                <a16:creationId xmlns:a16="http://schemas.microsoft.com/office/drawing/2014/main" id="{A7397BC6-03F7-2D36-77D5-BB70816B5E01}"/>
              </a:ext>
            </a:extLst>
          </p:cNvPr>
          <p:cNvSpPr txBox="1"/>
          <p:nvPr/>
        </p:nvSpPr>
        <p:spPr>
          <a:xfrm>
            <a:off x="129091" y="257497"/>
            <a:ext cx="8875059" cy="615553"/>
          </a:xfrm>
          <a:prstGeom prst="rect">
            <a:avLst/>
          </a:prstGeom>
          <a:noFill/>
        </p:spPr>
        <p:txBody>
          <a:bodyPr wrap="square" rtlCol="0">
            <a:spAutoFit/>
          </a:bodyPr>
          <a:lstStyle/>
          <a:p>
            <a:pPr algn="ctr"/>
            <a:r>
              <a:rPr lang="en-US" sz="3400" b="1" dirty="0">
                <a:solidFill>
                  <a:srgbClr val="000099"/>
                </a:solidFill>
                <a:latin typeface="Georgia" panose="02040502050405020303" pitchFamily="18" charset="0"/>
                <a:cs typeface="Arial" panose="020B0604020202020204" pitchFamily="34" charset="0"/>
              </a:rPr>
              <a:t>Terra vs. 47212 (TCA: 4/7/22)</a:t>
            </a:r>
          </a:p>
        </p:txBody>
      </p:sp>
      <p:cxnSp>
        <p:nvCxnSpPr>
          <p:cNvPr id="15" name="Straight Connector 14">
            <a:extLst>
              <a:ext uri="{FF2B5EF4-FFF2-40B4-BE49-F238E27FC236}">
                <a16:creationId xmlns:a16="http://schemas.microsoft.com/office/drawing/2014/main" id="{B446F711-5C8B-15B3-829B-D909E0770A76}"/>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C0F318D-3C1A-617E-763C-BE575B2972C5}"/>
              </a:ext>
            </a:extLst>
          </p:cNvPr>
          <p:cNvSpPr txBox="1"/>
          <p:nvPr/>
        </p:nvSpPr>
        <p:spPr>
          <a:xfrm>
            <a:off x="314073" y="5836598"/>
            <a:ext cx="3411511" cy="523220"/>
          </a:xfrm>
          <a:prstGeom prst="rect">
            <a:avLst/>
          </a:prstGeom>
          <a:noFill/>
        </p:spPr>
        <p:txBody>
          <a:bodyPr wrap="none" rtlCol="0">
            <a:spAutoFit/>
          </a:bodyPr>
          <a:lstStyle/>
          <a:p>
            <a:pPr algn="ctr"/>
            <a:r>
              <a:rPr lang="en-US" sz="1400" b="1" dirty="0">
                <a:latin typeface="Georgia" panose="02040502050405020303" pitchFamily="18" charset="0"/>
              </a:rPr>
              <a:t>MTS plot generated 1.7 days to TCA</a:t>
            </a:r>
          </a:p>
          <a:p>
            <a:pPr algn="ctr"/>
            <a:r>
              <a:rPr lang="en-US" sz="1400" b="1" dirty="0">
                <a:solidFill>
                  <a:srgbClr val="0070C0"/>
                </a:solidFill>
                <a:latin typeface="Georgia" panose="02040502050405020303" pitchFamily="18" charset="0"/>
              </a:rPr>
              <a:t>~6 cm/s required for mitigation</a:t>
            </a:r>
          </a:p>
        </p:txBody>
      </p:sp>
      <p:sp>
        <p:nvSpPr>
          <p:cNvPr id="18" name="TextBox 17">
            <a:extLst>
              <a:ext uri="{FF2B5EF4-FFF2-40B4-BE49-F238E27FC236}">
                <a16:creationId xmlns:a16="http://schemas.microsoft.com/office/drawing/2014/main" id="{AB5E475E-46AF-CD8A-16CB-043C6DA08A39}"/>
              </a:ext>
            </a:extLst>
          </p:cNvPr>
          <p:cNvSpPr txBox="1"/>
          <p:nvPr/>
        </p:nvSpPr>
        <p:spPr>
          <a:xfrm>
            <a:off x="4912813" y="5836598"/>
            <a:ext cx="3462807" cy="523220"/>
          </a:xfrm>
          <a:prstGeom prst="rect">
            <a:avLst/>
          </a:prstGeom>
          <a:noFill/>
        </p:spPr>
        <p:txBody>
          <a:bodyPr wrap="none" rtlCol="0">
            <a:spAutoFit/>
          </a:bodyPr>
          <a:lstStyle/>
          <a:p>
            <a:pPr algn="ctr"/>
            <a:r>
              <a:rPr lang="en-US" sz="1400" b="1" dirty="0">
                <a:latin typeface="Georgia" panose="02040502050405020303" pitchFamily="18" charset="0"/>
              </a:rPr>
              <a:t>MTS plot generated 0.2 days to TCA</a:t>
            </a:r>
          </a:p>
          <a:p>
            <a:pPr algn="ctr"/>
            <a:r>
              <a:rPr lang="en-US" sz="1400" b="1" dirty="0">
                <a:solidFill>
                  <a:srgbClr val="0070C0"/>
                </a:solidFill>
                <a:latin typeface="Georgia" panose="02040502050405020303" pitchFamily="18" charset="0"/>
              </a:rPr>
              <a:t>~2 cm/s required for mitigation</a:t>
            </a:r>
          </a:p>
        </p:txBody>
      </p:sp>
      <p:sp>
        <p:nvSpPr>
          <p:cNvPr id="19" name="TextBox 18">
            <a:extLst>
              <a:ext uri="{FF2B5EF4-FFF2-40B4-BE49-F238E27FC236}">
                <a16:creationId xmlns:a16="http://schemas.microsoft.com/office/drawing/2014/main" id="{2BC0FCA3-3190-4AE5-4893-3E4ED5619DC3}"/>
              </a:ext>
            </a:extLst>
          </p:cNvPr>
          <p:cNvSpPr txBox="1"/>
          <p:nvPr/>
        </p:nvSpPr>
        <p:spPr>
          <a:xfrm>
            <a:off x="591448" y="6385357"/>
            <a:ext cx="7904728" cy="369332"/>
          </a:xfrm>
          <a:prstGeom prst="rect">
            <a:avLst/>
          </a:prstGeom>
          <a:solidFill>
            <a:schemeClr val="tx1"/>
          </a:solidFill>
          <a:ln w="3175">
            <a:solidFill>
              <a:srgbClr val="00FF00"/>
            </a:solidFill>
          </a:ln>
        </p:spPr>
        <p:txBody>
          <a:bodyPr wrap="none" rtlCol="0">
            <a:spAutoFit/>
          </a:bodyPr>
          <a:lstStyle/>
          <a:p>
            <a:r>
              <a:rPr lang="en-US" dirty="0">
                <a:solidFill>
                  <a:schemeClr val="bg1"/>
                </a:solidFill>
                <a:latin typeface="Georgia" panose="02040502050405020303" pitchFamily="18" charset="0"/>
              </a:rPr>
              <a:t>Terra FOT successfully executed a 1.95 cm/s RMM on 4/7/22 at 00:16 GMT</a:t>
            </a:r>
          </a:p>
        </p:txBody>
      </p:sp>
    </p:spTree>
    <p:extLst>
      <p:ext uri="{BB962C8B-B14F-4D97-AF65-F5344CB8AC3E}">
        <p14:creationId xmlns:p14="http://schemas.microsoft.com/office/powerpoint/2010/main" val="3444608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471" y="257498"/>
            <a:ext cx="8875058" cy="635559"/>
          </a:xfrm>
          <a:prstGeom prst="rect">
            <a:avLst/>
          </a:prstGeom>
          <a:noFill/>
        </p:spPr>
        <p:txBody>
          <a:bodyPr wrap="square" rtlCol="0">
            <a:spAutoFit/>
          </a:bodyPr>
          <a:lstStyle/>
          <a:p>
            <a:pPr algn="ctr"/>
            <a:r>
              <a:rPr lang="en-US" sz="3530" b="1" dirty="0">
                <a:solidFill>
                  <a:srgbClr val="000099"/>
                </a:solidFill>
                <a:latin typeface="Georgia" panose="02040502050405020303" pitchFamily="18" charset="0"/>
                <a:cs typeface="Arial" panose="020B0604020202020204" pitchFamily="34" charset="0"/>
              </a:rPr>
              <a:t>Quick RMM Planning Time Benefits</a:t>
            </a:r>
          </a:p>
        </p:txBody>
      </p:sp>
      <p:sp>
        <p:nvSpPr>
          <p:cNvPr id="6" name="Content Placeholder 2"/>
          <p:cNvSpPr txBox="1">
            <a:spLocks/>
          </p:cNvSpPr>
          <p:nvPr/>
        </p:nvSpPr>
        <p:spPr>
          <a:xfrm>
            <a:off x="440425" y="1248665"/>
            <a:ext cx="8263149" cy="4974702"/>
          </a:xfrm>
          <a:prstGeom prst="rect">
            <a:avLst/>
          </a:prstGeom>
        </p:spPr>
        <p:txBody>
          <a:bodyPr>
            <a:no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a:lnSpc>
                <a:spcPct val="100000"/>
              </a:lnSpc>
              <a:spcBef>
                <a:spcPts val="0"/>
              </a:spcBef>
              <a:buNone/>
            </a:pPr>
            <a:r>
              <a:rPr lang="en-US" sz="2206" dirty="0">
                <a:latin typeface="Georgia" panose="02040502050405020303" pitchFamily="18" charset="0"/>
              </a:rPr>
              <a:t>All 3 real time examples demonstrate that by enhancing and refining our CA support tools and resources to support a short RMM turnaround time, we have the capability to:</a:t>
            </a:r>
          </a:p>
          <a:p>
            <a:pPr lvl="1">
              <a:lnSpc>
                <a:spcPct val="100000"/>
              </a:lnSpc>
              <a:spcBef>
                <a:spcPts val="0"/>
              </a:spcBef>
            </a:pPr>
            <a:endParaRPr lang="en-US" sz="2100" dirty="0">
              <a:latin typeface="Georgia" panose="02040502050405020303" pitchFamily="18" charset="0"/>
            </a:endParaRPr>
          </a:p>
          <a:p>
            <a:pPr lvl="1">
              <a:lnSpc>
                <a:spcPct val="100000"/>
              </a:lnSpc>
              <a:spcBef>
                <a:spcPts val="0"/>
              </a:spcBef>
            </a:pPr>
            <a:r>
              <a:rPr lang="en-US" sz="2100" dirty="0">
                <a:latin typeface="Georgia" panose="02040502050405020303" pitchFamily="18" charset="0"/>
              </a:rPr>
              <a:t>Receive an alert of a late notice (within 12 hours to TCA) high Pc event and safely execute an RMM to mitigate the risk </a:t>
            </a:r>
          </a:p>
          <a:p>
            <a:pPr marL="502920" lvl="1" indent="0">
              <a:lnSpc>
                <a:spcPct val="100000"/>
              </a:lnSpc>
              <a:spcBef>
                <a:spcPts val="0"/>
              </a:spcBef>
              <a:buNone/>
            </a:pPr>
            <a:endParaRPr lang="en-US" sz="2100" dirty="0">
              <a:latin typeface="Georgia" panose="02040502050405020303" pitchFamily="18" charset="0"/>
            </a:endParaRPr>
          </a:p>
          <a:p>
            <a:pPr lvl="1">
              <a:lnSpc>
                <a:spcPct val="100000"/>
              </a:lnSpc>
              <a:spcBef>
                <a:spcPts val="0"/>
              </a:spcBef>
            </a:pPr>
            <a:r>
              <a:rPr lang="en-US" sz="2100" dirty="0">
                <a:latin typeface="Georgia" panose="02040502050405020303" pitchFamily="18" charset="0"/>
              </a:rPr>
              <a:t>Plan to execute an RMM half a revolution prior to TCA, and waive off shortly before the maneuver if the risk subsides</a:t>
            </a:r>
          </a:p>
          <a:p>
            <a:pPr lvl="1">
              <a:lnSpc>
                <a:spcPct val="100000"/>
              </a:lnSpc>
              <a:spcBef>
                <a:spcPts val="0"/>
              </a:spcBef>
            </a:pPr>
            <a:endParaRPr lang="en-US" sz="2100" dirty="0">
              <a:latin typeface="Georgia" panose="02040502050405020303" pitchFamily="18" charset="0"/>
            </a:endParaRPr>
          </a:p>
          <a:p>
            <a:pPr lvl="1">
              <a:lnSpc>
                <a:spcPct val="100000"/>
              </a:lnSpc>
              <a:spcBef>
                <a:spcPts val="0"/>
              </a:spcBef>
            </a:pPr>
            <a:r>
              <a:rPr lang="en-US" sz="2100" dirty="0">
                <a:latin typeface="Georgia" panose="02040502050405020303" pitchFamily="18" charset="0"/>
              </a:rPr>
              <a:t>Wait for updates up to 3 hours to TCA to finalize burn time and Delta-V values for RMM execution</a:t>
            </a:r>
          </a:p>
          <a:p>
            <a:pPr>
              <a:lnSpc>
                <a:spcPct val="100000"/>
              </a:lnSpc>
              <a:spcBef>
                <a:spcPts val="0"/>
              </a:spcBef>
            </a:pPr>
            <a:endParaRPr lang="en-US" sz="2206" dirty="0">
              <a:latin typeface="Georgia" panose="02040502050405020303" pitchFamily="18" charset="0"/>
            </a:endParaRPr>
          </a:p>
          <a:p>
            <a:pPr marL="0" indent="0">
              <a:lnSpc>
                <a:spcPct val="100000"/>
              </a:lnSpc>
              <a:spcBef>
                <a:spcPts val="0"/>
              </a:spcBef>
              <a:buNone/>
            </a:pPr>
            <a:r>
              <a:rPr lang="en-US" sz="2000" dirty="0">
                <a:solidFill>
                  <a:srgbClr val="C00000"/>
                </a:solidFill>
                <a:latin typeface="Georgia" panose="02040502050405020303" pitchFamily="18" charset="0"/>
              </a:rPr>
              <a:t>Note: Sometimes maneuvering ~1-2 days prior to TCA is preferred for extremely high Pc events with very well-tracked secondary objects</a:t>
            </a:r>
          </a:p>
        </p:txBody>
      </p:sp>
      <p:cxnSp>
        <p:nvCxnSpPr>
          <p:cNvPr id="4" name="Straight Connector 3">
            <a:extLst>
              <a:ext uri="{FF2B5EF4-FFF2-40B4-BE49-F238E27FC236}">
                <a16:creationId xmlns:a16="http://schemas.microsoft.com/office/drawing/2014/main" id="{F73E10E0-3617-F93C-A06F-959804ED8C2A}"/>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7170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A7397BC6-03F7-2D36-77D5-BB70816B5E01}"/>
              </a:ext>
            </a:extLst>
          </p:cNvPr>
          <p:cNvSpPr txBox="1"/>
          <p:nvPr/>
        </p:nvSpPr>
        <p:spPr>
          <a:xfrm>
            <a:off x="129091" y="257497"/>
            <a:ext cx="8875059" cy="615553"/>
          </a:xfrm>
          <a:prstGeom prst="rect">
            <a:avLst/>
          </a:prstGeom>
          <a:noFill/>
        </p:spPr>
        <p:txBody>
          <a:bodyPr wrap="square" rtlCol="0">
            <a:spAutoFit/>
          </a:bodyPr>
          <a:lstStyle/>
          <a:p>
            <a:pPr algn="ctr"/>
            <a:r>
              <a:rPr lang="en-US" sz="3400" b="1" dirty="0">
                <a:solidFill>
                  <a:srgbClr val="000099"/>
                </a:solidFill>
                <a:latin typeface="Georgia" panose="02040502050405020303" pitchFamily="18" charset="0"/>
                <a:cs typeface="Arial" panose="020B0604020202020204" pitchFamily="34" charset="0"/>
              </a:rPr>
              <a:t>Acronyms</a:t>
            </a:r>
          </a:p>
        </p:txBody>
      </p:sp>
      <p:cxnSp>
        <p:nvCxnSpPr>
          <p:cNvPr id="15" name="Straight Connector 14">
            <a:extLst>
              <a:ext uri="{FF2B5EF4-FFF2-40B4-BE49-F238E27FC236}">
                <a16:creationId xmlns:a16="http://schemas.microsoft.com/office/drawing/2014/main" id="{B446F711-5C8B-15B3-829B-D909E0770A76}"/>
              </a:ext>
            </a:extLst>
          </p:cNvPr>
          <p:cNvCxnSpPr/>
          <p:nvPr/>
        </p:nvCxnSpPr>
        <p:spPr>
          <a:xfrm>
            <a:off x="666634" y="1021402"/>
            <a:ext cx="77935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10" name="Table 7">
            <a:extLst>
              <a:ext uri="{FF2B5EF4-FFF2-40B4-BE49-F238E27FC236}">
                <a16:creationId xmlns:a16="http://schemas.microsoft.com/office/drawing/2014/main" id="{004929BE-9BC0-BB39-A826-25E6378BCF82}"/>
              </a:ext>
            </a:extLst>
          </p:cNvPr>
          <p:cNvGraphicFramePr>
            <a:graphicFrameLocks noGrp="1"/>
          </p:cNvGraphicFramePr>
          <p:nvPr>
            <p:extLst>
              <p:ext uri="{D42A27DB-BD31-4B8C-83A1-F6EECF244321}">
                <p14:modId xmlns:p14="http://schemas.microsoft.com/office/powerpoint/2010/main" val="1823545139"/>
              </p:ext>
            </p:extLst>
          </p:nvPr>
        </p:nvGraphicFramePr>
        <p:xfrm>
          <a:off x="666634" y="1063690"/>
          <a:ext cx="7793576" cy="5749017"/>
        </p:xfrm>
        <a:graphic>
          <a:graphicData uri="http://schemas.openxmlformats.org/drawingml/2006/table">
            <a:tbl>
              <a:tblPr firstRow="1" bandRow="1">
                <a:tableStyleId>{5C22544A-7EE6-4342-B048-85BDC9FD1C3A}</a:tableStyleId>
              </a:tblPr>
              <a:tblGrid>
                <a:gridCol w="1977243">
                  <a:extLst>
                    <a:ext uri="{9D8B030D-6E8A-4147-A177-3AD203B41FA5}">
                      <a16:colId xmlns:a16="http://schemas.microsoft.com/office/drawing/2014/main" val="349027152"/>
                    </a:ext>
                  </a:extLst>
                </a:gridCol>
                <a:gridCol w="5816333">
                  <a:extLst>
                    <a:ext uri="{9D8B030D-6E8A-4147-A177-3AD203B41FA5}">
                      <a16:colId xmlns:a16="http://schemas.microsoft.com/office/drawing/2014/main" val="1858465697"/>
                    </a:ext>
                  </a:extLst>
                </a:gridCol>
              </a:tblGrid>
              <a:tr h="337617">
                <a:tc>
                  <a:txBody>
                    <a:bodyPr/>
                    <a:lstStyle/>
                    <a:p>
                      <a:pPr algn="ctr"/>
                      <a:r>
                        <a:rPr lang="en-US" sz="1600" b="0" dirty="0">
                          <a:latin typeface="Georgia" panose="02040502050405020303" pitchFamily="18" charset="0"/>
                        </a:rPr>
                        <a:t>Acronym</a:t>
                      </a:r>
                    </a:p>
                  </a:txBody>
                  <a:tcPr>
                    <a:solidFill>
                      <a:srgbClr val="000099"/>
                    </a:solidFill>
                  </a:tcPr>
                </a:tc>
                <a:tc>
                  <a:txBody>
                    <a:bodyPr/>
                    <a:lstStyle/>
                    <a:p>
                      <a:r>
                        <a:rPr lang="en-US" sz="1600" b="0" dirty="0">
                          <a:latin typeface="Georgia" panose="02040502050405020303" pitchFamily="18" charset="0"/>
                        </a:rPr>
                        <a:t>Definition</a:t>
                      </a:r>
                    </a:p>
                  </a:txBody>
                  <a:tcPr>
                    <a:solidFill>
                      <a:srgbClr val="000099"/>
                    </a:solidFill>
                  </a:tcPr>
                </a:tc>
                <a:extLst>
                  <a:ext uri="{0D108BD9-81ED-4DB2-BD59-A6C34878D82A}">
                    <a16:rowId xmlns:a16="http://schemas.microsoft.com/office/drawing/2014/main" val="852892616"/>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ASW</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Astrodynamics Support Workstation</a:t>
                      </a:r>
                    </a:p>
                  </a:txBody>
                  <a:tcPr marL="7620" marR="7620" marT="7620" marB="0" anchor="ctr"/>
                </a:tc>
                <a:extLst>
                  <a:ext uri="{0D108BD9-81ED-4DB2-BD59-A6C34878D82A}">
                    <a16:rowId xmlns:a16="http://schemas.microsoft.com/office/drawing/2014/main" val="603754214"/>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CA</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Collision Avoidance</a:t>
                      </a:r>
                    </a:p>
                  </a:txBody>
                  <a:tcPr marL="7620" marR="7620" marT="7620" marB="0" anchor="ctr"/>
                </a:tc>
                <a:extLst>
                  <a:ext uri="{0D108BD9-81ED-4DB2-BD59-A6C34878D82A}">
                    <a16:rowId xmlns:a16="http://schemas.microsoft.com/office/drawing/2014/main" val="1849826621"/>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CAM</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Command Authorization Meeting</a:t>
                      </a:r>
                    </a:p>
                  </a:txBody>
                  <a:tcPr marL="7620" marR="7620" marT="7620" marB="0" anchor="ctr"/>
                </a:tc>
                <a:extLst>
                  <a:ext uri="{0D108BD9-81ED-4DB2-BD59-A6C34878D82A}">
                    <a16:rowId xmlns:a16="http://schemas.microsoft.com/office/drawing/2014/main" val="3913624426"/>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CDM</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Conjunction Data Message</a:t>
                      </a:r>
                    </a:p>
                  </a:txBody>
                  <a:tcPr marL="7620" marR="7620" marT="7620" marB="0" anchor="ctr"/>
                </a:tc>
                <a:extLst>
                  <a:ext uri="{0D108BD9-81ED-4DB2-BD59-A6C34878D82A}">
                    <a16:rowId xmlns:a16="http://schemas.microsoft.com/office/drawing/2014/main" val="492974420"/>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CRMS</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Conjunction Risk Mitigation System</a:t>
                      </a:r>
                    </a:p>
                  </a:txBody>
                  <a:tcPr marL="7620" marR="7620" marT="7620" marB="0" anchor="ctr"/>
                </a:tc>
                <a:extLst>
                  <a:ext uri="{0D108BD9-81ED-4DB2-BD59-A6C34878D82A}">
                    <a16:rowId xmlns:a16="http://schemas.microsoft.com/office/drawing/2014/main" val="628574709"/>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CSpOC</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Combined Space Operations Center</a:t>
                      </a:r>
                    </a:p>
                  </a:txBody>
                  <a:tcPr marL="7620" marR="7620" marT="7620" marB="0" anchor="ctr"/>
                </a:tc>
                <a:extLst>
                  <a:ext uri="{0D108BD9-81ED-4DB2-BD59-A6C34878D82A}">
                    <a16:rowId xmlns:a16="http://schemas.microsoft.com/office/drawing/2014/main" val="1478881744"/>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DMU</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Drag Make Up</a:t>
                      </a:r>
                    </a:p>
                  </a:txBody>
                  <a:tcPr marL="7620" marR="7620" marT="7620" marB="0" anchor="ctr"/>
                </a:tc>
                <a:extLst>
                  <a:ext uri="{0D108BD9-81ED-4DB2-BD59-A6C34878D82A}">
                    <a16:rowId xmlns:a16="http://schemas.microsoft.com/office/drawing/2014/main" val="800803613"/>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EOS</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Earth Observing System</a:t>
                      </a:r>
                    </a:p>
                  </a:txBody>
                  <a:tcPr marL="7620" marR="7620" marT="7620" marB="0" anchor="ctr"/>
                </a:tc>
                <a:extLst>
                  <a:ext uri="{0D108BD9-81ED-4DB2-BD59-A6C34878D82A}">
                    <a16:rowId xmlns:a16="http://schemas.microsoft.com/office/drawing/2014/main" val="1257587317"/>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ESMO</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Earth Science Mission Operations</a:t>
                      </a:r>
                    </a:p>
                  </a:txBody>
                  <a:tcPr marL="7620" marR="7620" marT="7620" marB="0" anchor="ctr"/>
                </a:tc>
                <a:extLst>
                  <a:ext uri="{0D108BD9-81ED-4DB2-BD59-A6C34878D82A}">
                    <a16:rowId xmlns:a16="http://schemas.microsoft.com/office/drawing/2014/main" val="677810948"/>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FDS</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Flight Dynamics Support</a:t>
                      </a:r>
                    </a:p>
                  </a:txBody>
                  <a:tcPr marL="7620" marR="7620" marT="7620" marB="0" anchor="ctr"/>
                </a:tc>
                <a:extLst>
                  <a:ext uri="{0D108BD9-81ED-4DB2-BD59-A6C34878D82A}">
                    <a16:rowId xmlns:a16="http://schemas.microsoft.com/office/drawing/2014/main" val="392502801"/>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FOT</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Flight Operations Team</a:t>
                      </a:r>
                    </a:p>
                  </a:txBody>
                  <a:tcPr marL="7620" marR="7620" marT="7620" marB="0" anchor="ctr"/>
                </a:tc>
                <a:extLst>
                  <a:ext uri="{0D108BD9-81ED-4DB2-BD59-A6C34878D82A}">
                    <a16:rowId xmlns:a16="http://schemas.microsoft.com/office/drawing/2014/main" val="1459122964"/>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HIE</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High Interest Event</a:t>
                      </a:r>
                    </a:p>
                  </a:txBody>
                  <a:tcPr marL="7620" marR="7620" marT="7620" marB="0" anchor="ctr"/>
                </a:tc>
                <a:extLst>
                  <a:ext uri="{0D108BD9-81ED-4DB2-BD59-A6C34878D82A}">
                    <a16:rowId xmlns:a16="http://schemas.microsoft.com/office/drawing/2014/main" val="1700201112"/>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MD</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Mission Director</a:t>
                      </a:r>
                    </a:p>
                  </a:txBody>
                  <a:tcPr marL="7620" marR="7620" marT="7620" marB="0" anchor="ctr"/>
                </a:tc>
                <a:extLst>
                  <a:ext uri="{0D108BD9-81ED-4DB2-BD59-A6C34878D82A}">
                    <a16:rowId xmlns:a16="http://schemas.microsoft.com/office/drawing/2014/main" val="3396942365"/>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MTS</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Maneuver Trade Space</a:t>
                      </a:r>
                    </a:p>
                  </a:txBody>
                  <a:tcPr marL="7620" marR="7620" marT="7620" marB="0" anchor="ctr"/>
                </a:tc>
                <a:extLst>
                  <a:ext uri="{0D108BD9-81ED-4DB2-BD59-A6C34878D82A}">
                    <a16:rowId xmlns:a16="http://schemas.microsoft.com/office/drawing/2014/main" val="141038803"/>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O/O</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Owner/Operator</a:t>
                      </a:r>
                    </a:p>
                  </a:txBody>
                  <a:tcPr marL="7620" marR="7620" marT="7620" marB="0" anchor="ctr"/>
                </a:tc>
                <a:extLst>
                  <a:ext uri="{0D108BD9-81ED-4DB2-BD59-A6C34878D82A}">
                    <a16:rowId xmlns:a16="http://schemas.microsoft.com/office/drawing/2014/main" val="2460263571"/>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OPM</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Orbital Parameter Report</a:t>
                      </a:r>
                    </a:p>
                  </a:txBody>
                  <a:tcPr marL="7620" marR="7620" marT="7620" marB="0" anchor="ctr"/>
                </a:tc>
                <a:extLst>
                  <a:ext uri="{0D108BD9-81ED-4DB2-BD59-A6C34878D82A}">
                    <a16:rowId xmlns:a16="http://schemas.microsoft.com/office/drawing/2014/main" val="1094059184"/>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OSA</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Orbital Safety Analyst</a:t>
                      </a:r>
                    </a:p>
                  </a:txBody>
                  <a:tcPr marL="7620" marR="7620" marT="7620" marB="0" anchor="ctr"/>
                </a:tc>
                <a:extLst>
                  <a:ext uri="{0D108BD9-81ED-4DB2-BD59-A6C34878D82A}">
                    <a16:rowId xmlns:a16="http://schemas.microsoft.com/office/drawing/2014/main" val="443667697"/>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Pc</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Probability of collision</a:t>
                      </a:r>
                    </a:p>
                  </a:txBody>
                  <a:tcPr marL="7620" marR="7620" marT="7620" marB="0" anchor="ctr"/>
                </a:tc>
                <a:extLst>
                  <a:ext uri="{0D108BD9-81ED-4DB2-BD59-A6C34878D82A}">
                    <a16:rowId xmlns:a16="http://schemas.microsoft.com/office/drawing/2014/main" val="885673235"/>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QDAM</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Quick Debris Avoidance Maneuver</a:t>
                      </a:r>
                    </a:p>
                  </a:txBody>
                  <a:tcPr marL="7620" marR="7620" marT="7620" marB="0" anchor="ctr"/>
                </a:tc>
                <a:extLst>
                  <a:ext uri="{0D108BD9-81ED-4DB2-BD59-A6C34878D82A}">
                    <a16:rowId xmlns:a16="http://schemas.microsoft.com/office/drawing/2014/main" val="1814800708"/>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RMM</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Risk Mitigation Maneuver</a:t>
                      </a:r>
                    </a:p>
                  </a:txBody>
                  <a:tcPr marL="7620" marR="7620" marT="7620" marB="0" anchor="ctr"/>
                </a:tc>
                <a:extLst>
                  <a:ext uri="{0D108BD9-81ED-4DB2-BD59-A6C34878D82A}">
                    <a16:rowId xmlns:a16="http://schemas.microsoft.com/office/drawing/2014/main" val="826559561"/>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SME</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Subject Matter Expert</a:t>
                      </a:r>
                    </a:p>
                  </a:txBody>
                  <a:tcPr marL="7620" marR="7620" marT="7620" marB="0" anchor="ctr"/>
                </a:tc>
                <a:extLst>
                  <a:ext uri="{0D108BD9-81ED-4DB2-BD59-A6C34878D82A}">
                    <a16:rowId xmlns:a16="http://schemas.microsoft.com/office/drawing/2014/main" val="4086468126"/>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SSA</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Space Situational Awareness</a:t>
                      </a:r>
                    </a:p>
                  </a:txBody>
                  <a:tcPr marL="7620" marR="7620" marT="7620" marB="0" anchor="ctr"/>
                </a:tc>
                <a:extLst>
                  <a:ext uri="{0D108BD9-81ED-4DB2-BD59-A6C34878D82A}">
                    <a16:rowId xmlns:a16="http://schemas.microsoft.com/office/drawing/2014/main" val="2692739466"/>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TCA</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Time of Closest Approach</a:t>
                      </a:r>
                    </a:p>
                  </a:txBody>
                  <a:tcPr marL="7620" marR="7620" marT="7620" marB="0" anchor="ctr"/>
                </a:tc>
                <a:extLst>
                  <a:ext uri="{0D108BD9-81ED-4DB2-BD59-A6C34878D82A}">
                    <a16:rowId xmlns:a16="http://schemas.microsoft.com/office/drawing/2014/main" val="2246923196"/>
                  </a:ext>
                </a:extLst>
              </a:tr>
              <a:tr h="225475">
                <a:tc>
                  <a:txBody>
                    <a:bodyPr/>
                    <a:lstStyle/>
                    <a:p>
                      <a:pPr algn="ctr" rtl="0" fontAlgn="ctr"/>
                      <a:r>
                        <a:rPr lang="en-US" sz="1400" b="0" i="0" u="none" strike="noStrike" dirty="0">
                          <a:solidFill>
                            <a:schemeClr val="tx1"/>
                          </a:solidFill>
                          <a:effectLst/>
                          <a:latin typeface="Georgia" panose="02040502050405020303" pitchFamily="18" charset="0"/>
                        </a:rPr>
                        <a:t>VAFB</a:t>
                      </a:r>
                    </a:p>
                  </a:txBody>
                  <a:tcPr marL="7620" marR="7620" marT="7620" marB="0" anchor="ctr"/>
                </a:tc>
                <a:tc>
                  <a:txBody>
                    <a:bodyPr/>
                    <a:lstStyle/>
                    <a:p>
                      <a:pPr algn="l" rtl="0" fontAlgn="ctr"/>
                      <a:r>
                        <a:rPr lang="en-US" sz="1400" b="0" i="0" u="none" strike="noStrike" dirty="0">
                          <a:solidFill>
                            <a:schemeClr val="tx1"/>
                          </a:solidFill>
                          <a:effectLst/>
                          <a:latin typeface="Georgia" panose="02040502050405020303" pitchFamily="18" charset="0"/>
                        </a:rPr>
                        <a:t>  Vandenberg Air Force Base</a:t>
                      </a:r>
                    </a:p>
                  </a:txBody>
                  <a:tcPr marL="7620" marR="7620" marT="7620" marB="0" anchor="ctr"/>
                </a:tc>
                <a:extLst>
                  <a:ext uri="{0D108BD9-81ED-4DB2-BD59-A6C34878D82A}">
                    <a16:rowId xmlns:a16="http://schemas.microsoft.com/office/drawing/2014/main" val="1888246356"/>
                  </a:ext>
                </a:extLst>
              </a:tr>
            </a:tbl>
          </a:graphicData>
        </a:graphic>
      </p:graphicFrame>
    </p:spTree>
    <p:extLst>
      <p:ext uri="{BB962C8B-B14F-4D97-AF65-F5344CB8AC3E}">
        <p14:creationId xmlns:p14="http://schemas.microsoft.com/office/powerpoint/2010/main" val="38496864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21911</TotalTime>
  <Words>3198</Words>
  <Application>Microsoft Office PowerPoint</Application>
  <PresentationFormat>On-screen Show (4:3)</PresentationFormat>
  <Paragraphs>472</Paragraphs>
  <Slides>24</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Arial Black</vt:lpstr>
      <vt:lpstr>Calibri</vt:lpstr>
      <vt:lpstr>Calibri Light</vt:lpstr>
      <vt:lpstr>Georgia</vt:lpstr>
      <vt:lpstr>Times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Syed O. Hasan</dc:creator>
  <cp:lastModifiedBy>Trakas, Diane E. (GSFC-423.0)[ASRC FEDERAL SYSTEM SOLUTIONS]</cp:lastModifiedBy>
  <cp:revision>193</cp:revision>
  <cp:lastPrinted>2016-10-26T18:53:44Z</cp:lastPrinted>
  <dcterms:created xsi:type="dcterms:W3CDTF">2015-10-29T19:03:07Z</dcterms:created>
  <dcterms:modified xsi:type="dcterms:W3CDTF">2022-05-23T11:36:59Z</dcterms:modified>
</cp:coreProperties>
</file>