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60" r:id="rId4"/>
  </p:sldMasterIdLst>
  <p:notesMasterIdLst>
    <p:notesMasterId r:id="rId18"/>
  </p:notesMasterIdLst>
  <p:handoutMasterIdLst>
    <p:handoutMasterId r:id="rId19"/>
  </p:handoutMasterIdLst>
  <p:sldIdLst>
    <p:sldId id="966" r:id="rId5"/>
    <p:sldId id="967" r:id="rId6"/>
    <p:sldId id="989" r:id="rId7"/>
    <p:sldId id="1001" r:id="rId8"/>
    <p:sldId id="990" r:id="rId9"/>
    <p:sldId id="991" r:id="rId10"/>
    <p:sldId id="996" r:id="rId11"/>
    <p:sldId id="998" r:id="rId12"/>
    <p:sldId id="999" r:id="rId13"/>
    <p:sldId id="992" r:id="rId14"/>
    <p:sldId id="993" r:id="rId15"/>
    <p:sldId id="994" r:id="rId16"/>
    <p:sldId id="1000" r:id="rId17"/>
  </p:sldIdLst>
  <p:sldSz cx="9144000" cy="5143500" type="screen16x9"/>
  <p:notesSz cx="7315200" cy="9601200"/>
  <p:defaultTextStyle>
    <a:defPPr>
      <a:defRPr lang="en-US"/>
    </a:defPPr>
    <a:lvl1pPr algn="l" rtl="0" fontAlgn="base">
      <a:spcBef>
        <a:spcPct val="0"/>
      </a:spcBef>
      <a:spcAft>
        <a:spcPct val="0"/>
      </a:spcAft>
      <a:defRPr sz="2400" kern="1200">
        <a:solidFill>
          <a:schemeClr val="tx1"/>
        </a:solidFill>
        <a:latin typeface="Arial" pitchFamily="29" charset="0"/>
        <a:ea typeface="ヒラギノ角ゴ Pro W3" pitchFamily="29" charset="-128"/>
        <a:cs typeface="ヒラギノ角ゴ Pro W3" pitchFamily="29" charset="-128"/>
      </a:defRPr>
    </a:lvl1pPr>
    <a:lvl2pPr marL="457200" algn="l" rtl="0" fontAlgn="base">
      <a:spcBef>
        <a:spcPct val="0"/>
      </a:spcBef>
      <a:spcAft>
        <a:spcPct val="0"/>
      </a:spcAft>
      <a:defRPr sz="2400" kern="1200">
        <a:solidFill>
          <a:schemeClr val="tx1"/>
        </a:solidFill>
        <a:latin typeface="Arial" pitchFamily="29" charset="0"/>
        <a:ea typeface="ヒラギノ角ゴ Pro W3" pitchFamily="29" charset="-128"/>
        <a:cs typeface="ヒラギノ角ゴ Pro W3" pitchFamily="29" charset="-128"/>
      </a:defRPr>
    </a:lvl2pPr>
    <a:lvl3pPr marL="914400" algn="l" rtl="0" fontAlgn="base">
      <a:spcBef>
        <a:spcPct val="0"/>
      </a:spcBef>
      <a:spcAft>
        <a:spcPct val="0"/>
      </a:spcAft>
      <a:defRPr sz="2400" kern="1200">
        <a:solidFill>
          <a:schemeClr val="tx1"/>
        </a:solidFill>
        <a:latin typeface="Arial" pitchFamily="29" charset="0"/>
        <a:ea typeface="ヒラギノ角ゴ Pro W3" pitchFamily="29" charset="-128"/>
        <a:cs typeface="ヒラギノ角ゴ Pro W3" pitchFamily="29" charset="-128"/>
      </a:defRPr>
    </a:lvl3pPr>
    <a:lvl4pPr marL="1371600" algn="l" rtl="0" fontAlgn="base">
      <a:spcBef>
        <a:spcPct val="0"/>
      </a:spcBef>
      <a:spcAft>
        <a:spcPct val="0"/>
      </a:spcAft>
      <a:defRPr sz="2400" kern="1200">
        <a:solidFill>
          <a:schemeClr val="tx1"/>
        </a:solidFill>
        <a:latin typeface="Arial" pitchFamily="29" charset="0"/>
        <a:ea typeface="ヒラギノ角ゴ Pro W3" pitchFamily="29" charset="-128"/>
        <a:cs typeface="ヒラギノ角ゴ Pro W3" pitchFamily="29" charset="-128"/>
      </a:defRPr>
    </a:lvl4pPr>
    <a:lvl5pPr marL="1828800" algn="l" rtl="0" fontAlgn="base">
      <a:spcBef>
        <a:spcPct val="0"/>
      </a:spcBef>
      <a:spcAft>
        <a:spcPct val="0"/>
      </a:spcAft>
      <a:defRPr sz="2400" kern="1200">
        <a:solidFill>
          <a:schemeClr val="tx1"/>
        </a:solidFill>
        <a:latin typeface="Arial" pitchFamily="29" charset="0"/>
        <a:ea typeface="ヒラギノ角ゴ Pro W3" pitchFamily="29" charset="-128"/>
        <a:cs typeface="ヒラギノ角ゴ Pro W3" pitchFamily="29" charset="-128"/>
      </a:defRPr>
    </a:lvl5pPr>
    <a:lvl6pPr marL="2286000" algn="l" defTabSz="457200" rtl="0" eaLnBrk="1" latinLnBrk="0" hangingPunct="1">
      <a:defRPr sz="2400" kern="1200">
        <a:solidFill>
          <a:schemeClr val="tx1"/>
        </a:solidFill>
        <a:latin typeface="Arial" pitchFamily="29" charset="0"/>
        <a:ea typeface="ヒラギノ角ゴ Pro W3" pitchFamily="29" charset="-128"/>
        <a:cs typeface="ヒラギノ角ゴ Pro W3" pitchFamily="29" charset="-128"/>
      </a:defRPr>
    </a:lvl6pPr>
    <a:lvl7pPr marL="2743200" algn="l" defTabSz="457200" rtl="0" eaLnBrk="1" latinLnBrk="0" hangingPunct="1">
      <a:defRPr sz="2400" kern="1200">
        <a:solidFill>
          <a:schemeClr val="tx1"/>
        </a:solidFill>
        <a:latin typeface="Arial" pitchFamily="29" charset="0"/>
        <a:ea typeface="ヒラギノ角ゴ Pro W3" pitchFamily="29" charset="-128"/>
        <a:cs typeface="ヒラギノ角ゴ Pro W3" pitchFamily="29" charset="-128"/>
      </a:defRPr>
    </a:lvl7pPr>
    <a:lvl8pPr marL="3200400" algn="l" defTabSz="457200" rtl="0" eaLnBrk="1" latinLnBrk="0" hangingPunct="1">
      <a:defRPr sz="2400" kern="1200">
        <a:solidFill>
          <a:schemeClr val="tx1"/>
        </a:solidFill>
        <a:latin typeface="Arial" pitchFamily="29" charset="0"/>
        <a:ea typeface="ヒラギノ角ゴ Pro W3" pitchFamily="29" charset="-128"/>
        <a:cs typeface="ヒラギノ角ゴ Pro W3" pitchFamily="29" charset="-128"/>
      </a:defRPr>
    </a:lvl8pPr>
    <a:lvl9pPr marL="3657600" algn="l" defTabSz="457200" rtl="0" eaLnBrk="1" latinLnBrk="0" hangingPunct="1">
      <a:defRPr sz="2400" kern="1200">
        <a:solidFill>
          <a:schemeClr val="tx1"/>
        </a:solidFill>
        <a:latin typeface="Arial" pitchFamily="29" charset="0"/>
        <a:ea typeface="ヒラギノ角ゴ Pro W3" pitchFamily="29" charset="-128"/>
        <a:cs typeface="ヒラギノ角ゴ Pro W3" pitchFamily="29" charset="-128"/>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F9337"/>
    <a:srgbClr val="CC6600"/>
    <a:srgbClr val="FFF9CC"/>
    <a:srgbClr val="00CCFF"/>
    <a:srgbClr val="E7E7E7"/>
    <a:srgbClr val="F5FFA7"/>
    <a:srgbClr val="3399FF"/>
    <a:srgbClr val="FFFF66"/>
    <a:srgbClr val="CCFF99"/>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68" autoAdjust="0"/>
    <p:restoredTop sz="96327" autoAdjust="0"/>
  </p:normalViewPr>
  <p:slideViewPr>
    <p:cSldViewPr snapToGrid="0" snapToObjects="1">
      <p:cViewPr varScale="1">
        <p:scale>
          <a:sx n="159" d="100"/>
          <a:sy n="159" d="100"/>
        </p:scale>
        <p:origin x="848" y="17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3568"/>
    </p:cViewPr>
  </p:sorterViewPr>
  <p:notesViewPr>
    <p:cSldViewPr snapToGrid="0" snapToObjects="1">
      <p:cViewPr varScale="1">
        <p:scale>
          <a:sx n="92" d="100"/>
          <a:sy n="92" d="100"/>
        </p:scale>
        <p:origin x="-4432" y="-11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4851" tIns="47425" rIns="94851" bIns="47425" rtlCol="0"/>
          <a:lstStyle>
            <a:lvl1pPr algn="l">
              <a:defRPr sz="1200">
                <a:latin typeface="Arial" pitchFamily="-109" charset="0"/>
                <a:ea typeface="+mn-ea"/>
                <a:cs typeface="+mn-cs"/>
              </a:defRPr>
            </a:lvl1pPr>
          </a:lstStyle>
          <a:p>
            <a:pPr>
              <a:defRPr/>
            </a:pPr>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wrap="square" lIns="94851" tIns="47425" rIns="94851" bIns="47425" numCol="1" anchor="t" anchorCtr="0" compatLnSpc="1">
            <a:prstTxWarp prst="textNoShape">
              <a:avLst/>
            </a:prstTxWarp>
          </a:bodyPr>
          <a:lstStyle>
            <a:lvl1pPr algn="r">
              <a:defRPr sz="1200">
                <a:latin typeface="Arial" charset="0"/>
                <a:ea typeface="ヒラギノ角ゴ Pro W3" charset="-128"/>
                <a:cs typeface="ヒラギノ角ゴ Pro W3" charset="-128"/>
              </a:defRPr>
            </a:lvl1pPr>
          </a:lstStyle>
          <a:p>
            <a:pPr>
              <a:defRPr/>
            </a:pPr>
            <a:fld id="{7E168CBA-4836-7348-9E63-9910E380FFEC}" type="datetime1">
              <a:rPr lang="en-US"/>
              <a:pPr>
                <a:defRPr/>
              </a:pPr>
              <a:t>5/25/22</a:t>
            </a:fld>
            <a:endParaRPr lang="en-US"/>
          </a:p>
        </p:txBody>
      </p:sp>
      <p:sp>
        <p:nvSpPr>
          <p:cNvPr id="4" name="Footer Placeholder 3"/>
          <p:cNvSpPr>
            <a:spLocks noGrp="1"/>
          </p:cNvSpPr>
          <p:nvPr>
            <p:ph type="ftr" sz="quarter" idx="2"/>
          </p:nvPr>
        </p:nvSpPr>
        <p:spPr>
          <a:xfrm>
            <a:off x="0" y="9118600"/>
            <a:ext cx="3170238" cy="481013"/>
          </a:xfrm>
          <a:prstGeom prst="rect">
            <a:avLst/>
          </a:prstGeom>
        </p:spPr>
        <p:txBody>
          <a:bodyPr vert="horz" lIns="94851" tIns="47425" rIns="94851" bIns="47425" rtlCol="0" anchor="b"/>
          <a:lstStyle>
            <a:lvl1pPr algn="l">
              <a:defRPr sz="1200">
                <a:latin typeface="Arial" pitchFamily="-109" charset="0"/>
                <a:ea typeface="+mn-ea"/>
                <a:cs typeface="+mn-cs"/>
              </a:defRPr>
            </a:lvl1pPr>
          </a:lstStyle>
          <a:p>
            <a:pPr>
              <a:defRPr/>
            </a:pPr>
            <a:endParaRPr lang="en-US"/>
          </a:p>
        </p:txBody>
      </p:sp>
      <p:sp>
        <p:nvSpPr>
          <p:cNvPr id="5" name="Slide Number Placeholder 4"/>
          <p:cNvSpPr>
            <a:spLocks noGrp="1"/>
          </p:cNvSpPr>
          <p:nvPr>
            <p:ph type="sldNum" sz="quarter" idx="3"/>
          </p:nvPr>
        </p:nvSpPr>
        <p:spPr>
          <a:xfrm>
            <a:off x="4143375" y="9118600"/>
            <a:ext cx="3170238" cy="481013"/>
          </a:xfrm>
          <a:prstGeom prst="rect">
            <a:avLst/>
          </a:prstGeom>
        </p:spPr>
        <p:txBody>
          <a:bodyPr vert="horz" wrap="square" lIns="94851" tIns="47425" rIns="94851" bIns="47425" numCol="1" anchor="b" anchorCtr="0" compatLnSpc="1">
            <a:prstTxWarp prst="textNoShape">
              <a:avLst/>
            </a:prstTxWarp>
          </a:bodyPr>
          <a:lstStyle>
            <a:lvl1pPr algn="r">
              <a:defRPr sz="1200">
                <a:latin typeface="Arial" charset="0"/>
                <a:ea typeface="ヒラギノ角ゴ Pro W3" charset="-128"/>
                <a:cs typeface="ヒラギノ角ゴ Pro W3" charset="-128"/>
              </a:defRPr>
            </a:lvl1pPr>
          </a:lstStyle>
          <a:p>
            <a:pPr>
              <a:defRPr/>
            </a:pPr>
            <a:fld id="{ED7C180A-9D03-A642-9BCC-C8E6EBD61A16}" type="slidenum">
              <a:rPr lang="en-US"/>
              <a:pPr>
                <a:defRPr/>
              </a:pPr>
              <a:t>‹#›</a:t>
            </a:fld>
            <a:endParaRPr lang="en-US"/>
          </a:p>
        </p:txBody>
      </p:sp>
    </p:spTree>
    <p:extLst>
      <p:ext uri="{BB962C8B-B14F-4D97-AF65-F5344CB8AC3E}">
        <p14:creationId xmlns:p14="http://schemas.microsoft.com/office/powerpoint/2010/main" val="11878796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6653" tIns="48327" rIns="96653" bIns="48327"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4143375" y="0"/>
            <a:ext cx="3170238" cy="481013"/>
          </a:xfrm>
          <a:prstGeom prst="rect">
            <a:avLst/>
          </a:prstGeom>
        </p:spPr>
        <p:txBody>
          <a:bodyPr vert="horz" wrap="square" lIns="96653" tIns="48327" rIns="96653" bIns="48327" numCol="1" anchor="t" anchorCtr="0" compatLnSpc="1">
            <a:prstTxWarp prst="textNoShape">
              <a:avLst/>
            </a:prstTxWarp>
          </a:bodyPr>
          <a:lstStyle>
            <a:lvl1pPr algn="r">
              <a:defRPr sz="1200">
                <a:latin typeface="Calibri" charset="0"/>
                <a:ea typeface="ヒラギノ角ゴ Pro W3" charset="-128"/>
                <a:cs typeface="ヒラギノ角ゴ Pro W3" charset="-128"/>
              </a:defRPr>
            </a:lvl1pPr>
          </a:lstStyle>
          <a:p>
            <a:pPr>
              <a:defRPr/>
            </a:pPr>
            <a:fld id="{CAFDBD19-563A-ED44-9BF6-14C99DC72223}" type="datetime1">
              <a:rPr lang="en-US"/>
              <a:pPr>
                <a:defRPr/>
              </a:pPr>
              <a:t>5/25/22</a:t>
            </a:fld>
            <a:endParaRPr lang="en-US"/>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53" tIns="48327" rIns="96653" bIns="48327" rtlCol="0" anchor="ctr"/>
          <a:lstStyle/>
          <a:p>
            <a:pPr lvl="0"/>
            <a:endParaRPr lang="en-US" noProof="0"/>
          </a:p>
        </p:txBody>
      </p:sp>
      <p:sp>
        <p:nvSpPr>
          <p:cNvPr id="5" name="Notes Placeholder 4"/>
          <p:cNvSpPr>
            <a:spLocks noGrp="1"/>
          </p:cNvSpPr>
          <p:nvPr>
            <p:ph type="body" sz="quarter" idx="3"/>
          </p:nvPr>
        </p:nvSpPr>
        <p:spPr>
          <a:xfrm>
            <a:off x="731838" y="4560888"/>
            <a:ext cx="5851525" cy="4321175"/>
          </a:xfrm>
          <a:prstGeom prst="rect">
            <a:avLst/>
          </a:prstGeom>
        </p:spPr>
        <p:txBody>
          <a:bodyPr vert="horz" lIns="96653" tIns="48327" rIns="96653" bIns="48327"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00"/>
            <a:ext cx="3170238" cy="481013"/>
          </a:xfrm>
          <a:prstGeom prst="rect">
            <a:avLst/>
          </a:prstGeom>
        </p:spPr>
        <p:txBody>
          <a:bodyPr vert="horz" lIns="96653" tIns="48327" rIns="96653" bIns="48327"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3375" y="9118600"/>
            <a:ext cx="3170238" cy="481013"/>
          </a:xfrm>
          <a:prstGeom prst="rect">
            <a:avLst/>
          </a:prstGeom>
        </p:spPr>
        <p:txBody>
          <a:bodyPr vert="horz" wrap="square" lIns="96653" tIns="48327" rIns="96653" bIns="48327" numCol="1" anchor="b" anchorCtr="0" compatLnSpc="1">
            <a:prstTxWarp prst="textNoShape">
              <a:avLst/>
            </a:prstTxWarp>
          </a:bodyPr>
          <a:lstStyle>
            <a:lvl1pPr algn="r">
              <a:defRPr sz="1200">
                <a:latin typeface="Calibri" charset="0"/>
                <a:ea typeface="ヒラギノ角ゴ Pro W3" charset="-128"/>
                <a:cs typeface="ヒラギノ角ゴ Pro W3" charset="-128"/>
              </a:defRPr>
            </a:lvl1pPr>
          </a:lstStyle>
          <a:p>
            <a:pPr>
              <a:defRPr/>
            </a:pPr>
            <a:fld id="{F8B449A7-3F4A-FD46-A554-2A5EC93D50D9}" type="slidenum">
              <a:rPr lang="en-US"/>
              <a:pPr>
                <a:defRPr/>
              </a:pPr>
              <a:t>‹#›</a:t>
            </a:fld>
            <a:endParaRPr lang="en-US"/>
          </a:p>
        </p:txBody>
      </p:sp>
    </p:spTree>
    <p:extLst>
      <p:ext uri="{BB962C8B-B14F-4D97-AF65-F5344CB8AC3E}">
        <p14:creationId xmlns:p14="http://schemas.microsoft.com/office/powerpoint/2010/main" val="8609453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ヒラギノ角ゴ Pro W3" pitchFamily="-109" charset="-128"/>
        <a:cs typeface="ヒラギノ角ゴ Pro W3" pitchFamily="-109" charset="-128"/>
      </a:defRPr>
    </a:lvl1pPr>
    <a:lvl2pPr marL="457200" algn="l" rtl="0" eaLnBrk="0" fontAlgn="base" hangingPunct="0">
      <a:spcBef>
        <a:spcPct val="30000"/>
      </a:spcBef>
      <a:spcAft>
        <a:spcPct val="0"/>
      </a:spcAft>
      <a:defRPr sz="1200" kern="1200">
        <a:solidFill>
          <a:schemeClr val="tx1"/>
        </a:solidFill>
        <a:latin typeface="+mn-lt"/>
        <a:ea typeface="ヒラギノ角ゴ Pro W3" pitchFamily="-109"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105" charset="-128"/>
        <a:cs typeface="ＭＳ Ｐゴシック" pitchFamily="-105" charset="-128"/>
      </a:defRPr>
    </a:lvl3pPr>
    <a:lvl4pPr marL="1371600" algn="l" rtl="0" eaLnBrk="0" fontAlgn="base" hangingPunct="0">
      <a:spcBef>
        <a:spcPct val="30000"/>
      </a:spcBef>
      <a:spcAft>
        <a:spcPct val="0"/>
      </a:spcAft>
      <a:defRPr sz="1200" kern="1200">
        <a:solidFill>
          <a:schemeClr val="tx1"/>
        </a:solidFill>
        <a:latin typeface="+mn-lt"/>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p:spPr>
      </p:sp>
      <p:sp>
        <p:nvSpPr>
          <p:cNvPr id="92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ea typeface="ヒラギノ角ゴ Pro W3" pitchFamily="29" charset="-128"/>
              <a:cs typeface="ヒラギノ角ゴ Pro W3" pitchFamily="29" charset="-128"/>
            </a:endParaRPr>
          </a:p>
        </p:txBody>
      </p:sp>
      <p:sp>
        <p:nvSpPr>
          <p:cNvPr id="9220" name="Slide Number Placeholder 3"/>
          <p:cNvSpPr>
            <a:spLocks noGrp="1"/>
          </p:cNvSpPr>
          <p:nvPr>
            <p:ph type="sldNum" sz="quarter" idx="5"/>
          </p:nvPr>
        </p:nvSpPr>
        <p:spPr bwMode="auto">
          <a:noFill/>
          <a:ln>
            <a:miter lim="800000"/>
            <a:headEnd/>
            <a:tailEnd/>
          </a:ln>
        </p:spPr>
        <p:txBody>
          <a:bodyPr/>
          <a:lstStyle/>
          <a:p>
            <a:fld id="{93965946-E493-E942-950F-69580B6EDE0A}" type="slidenum">
              <a:rPr lang="en-US">
                <a:latin typeface="Calibri" pitchFamily="29" charset="0"/>
                <a:ea typeface="ヒラギノ角ゴ Pro W3" pitchFamily="29" charset="-128"/>
                <a:cs typeface="ヒラギノ角ゴ Pro W3" pitchFamily="29" charset="-128"/>
              </a:rPr>
              <a:pPr/>
              <a:t>1</a:t>
            </a:fld>
            <a:endParaRPr lang="en-US">
              <a:latin typeface="Calibri" pitchFamily="29" charset="0"/>
              <a:ea typeface="ヒラギノ角ゴ Pro W3" pitchFamily="29" charset="-128"/>
              <a:cs typeface="ヒラギノ角ゴ Pro W3" pitchFamily="29"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8B449A7-3F4A-FD46-A554-2A5EC93D50D9}" type="slidenum">
              <a:rPr lang="en-US" smtClean="0"/>
              <a:pPr>
                <a:defRPr/>
              </a:pPr>
              <a:t>2</a:t>
            </a:fld>
            <a:endParaRPr lang="en-US"/>
          </a:p>
        </p:txBody>
      </p:sp>
    </p:spTree>
    <p:extLst>
      <p:ext uri="{BB962C8B-B14F-4D97-AF65-F5344CB8AC3E}">
        <p14:creationId xmlns:p14="http://schemas.microsoft.com/office/powerpoint/2010/main" val="3378412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8B449A7-3F4A-FD46-A554-2A5EC93D50D9}" type="slidenum">
              <a:rPr lang="en-US" smtClean="0"/>
              <a:pPr>
                <a:defRPr/>
              </a:pPr>
              <a:t>3</a:t>
            </a:fld>
            <a:endParaRPr lang="en-US"/>
          </a:p>
        </p:txBody>
      </p:sp>
    </p:spTree>
    <p:extLst>
      <p:ext uri="{BB962C8B-B14F-4D97-AF65-F5344CB8AC3E}">
        <p14:creationId xmlns:p14="http://schemas.microsoft.com/office/powerpoint/2010/main" val="1408876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8B449A7-3F4A-FD46-A554-2A5EC93D50D9}" type="slidenum">
              <a:rPr lang="en-US" smtClean="0"/>
              <a:pPr>
                <a:defRPr/>
              </a:pPr>
              <a:t>5</a:t>
            </a:fld>
            <a:endParaRPr lang="en-US"/>
          </a:p>
        </p:txBody>
      </p:sp>
    </p:spTree>
    <p:extLst>
      <p:ext uri="{BB962C8B-B14F-4D97-AF65-F5344CB8AC3E}">
        <p14:creationId xmlns:p14="http://schemas.microsoft.com/office/powerpoint/2010/main" val="1977539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8B449A7-3F4A-FD46-A554-2A5EC93D50D9}" type="slidenum">
              <a:rPr lang="en-US" smtClean="0"/>
              <a:pPr>
                <a:defRPr/>
              </a:pPr>
              <a:t>6</a:t>
            </a:fld>
            <a:endParaRPr lang="en-US"/>
          </a:p>
        </p:txBody>
      </p:sp>
    </p:spTree>
    <p:extLst>
      <p:ext uri="{BB962C8B-B14F-4D97-AF65-F5344CB8AC3E}">
        <p14:creationId xmlns:p14="http://schemas.microsoft.com/office/powerpoint/2010/main" val="2231227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8B449A7-3F4A-FD46-A554-2A5EC93D50D9}" type="slidenum">
              <a:rPr lang="en-US" smtClean="0"/>
              <a:pPr>
                <a:defRPr/>
              </a:pPr>
              <a:t>7</a:t>
            </a:fld>
            <a:endParaRPr lang="en-US"/>
          </a:p>
        </p:txBody>
      </p:sp>
    </p:spTree>
    <p:extLst>
      <p:ext uri="{BB962C8B-B14F-4D97-AF65-F5344CB8AC3E}">
        <p14:creationId xmlns:p14="http://schemas.microsoft.com/office/powerpoint/2010/main" val="2099663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8B449A7-3F4A-FD46-A554-2A5EC93D50D9}" type="slidenum">
              <a:rPr lang="en-US" smtClean="0"/>
              <a:pPr>
                <a:defRPr/>
              </a:pPr>
              <a:t>8</a:t>
            </a:fld>
            <a:endParaRPr lang="en-US"/>
          </a:p>
        </p:txBody>
      </p:sp>
    </p:spTree>
    <p:extLst>
      <p:ext uri="{BB962C8B-B14F-4D97-AF65-F5344CB8AC3E}">
        <p14:creationId xmlns:p14="http://schemas.microsoft.com/office/powerpoint/2010/main" val="3194350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8B449A7-3F4A-FD46-A554-2A5EC93D50D9}" type="slidenum">
              <a:rPr lang="en-US" smtClean="0"/>
              <a:pPr>
                <a:defRPr/>
              </a:pPr>
              <a:t>9</a:t>
            </a:fld>
            <a:endParaRPr lang="en-US"/>
          </a:p>
        </p:txBody>
      </p:sp>
    </p:spTree>
    <p:extLst>
      <p:ext uri="{BB962C8B-B14F-4D97-AF65-F5344CB8AC3E}">
        <p14:creationId xmlns:p14="http://schemas.microsoft.com/office/powerpoint/2010/main" val="2488806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8B449A7-3F4A-FD46-A554-2A5EC93D50D9}" type="slidenum">
              <a:rPr lang="en-US" smtClean="0"/>
              <a:pPr>
                <a:defRPr/>
              </a:pPr>
              <a:t>11</a:t>
            </a:fld>
            <a:endParaRPr lang="en-US"/>
          </a:p>
        </p:txBody>
      </p:sp>
    </p:spTree>
    <p:extLst>
      <p:ext uri="{BB962C8B-B14F-4D97-AF65-F5344CB8AC3E}">
        <p14:creationId xmlns:p14="http://schemas.microsoft.com/office/powerpoint/2010/main" val="24531286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E71D69-284A-2849-A66C-ECAE3D06BD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857251"/>
            <a:ext cx="8991600" cy="4012406"/>
          </a:xfrm>
          <a:prstGeom prst="rect">
            <a:avLst/>
          </a:prstGeom>
        </p:spPr>
        <p:txBody>
          <a:bodyPr/>
          <a:lstStyle>
            <a:lvl1pPr>
              <a:buClr>
                <a:schemeClr val="accent2">
                  <a:lumMod val="75000"/>
                </a:schemeClr>
              </a:buClr>
              <a:defRPr>
                <a:latin typeface="Arial"/>
                <a:cs typeface="Arial"/>
              </a:defRPr>
            </a:lvl1pPr>
            <a:lvl2pPr>
              <a:buClr>
                <a:schemeClr val="accent1"/>
              </a:buCl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txBox="1">
            <a:spLocks/>
          </p:cNvSpPr>
          <p:nvPr userDrawn="1"/>
        </p:nvSpPr>
        <p:spPr>
          <a:xfrm>
            <a:off x="6932613" y="4970860"/>
            <a:ext cx="2133600" cy="171450"/>
          </a:xfrm>
          <a:prstGeom prst="rect">
            <a:avLst/>
          </a:prstGeom>
        </p:spPr>
        <p:txBody>
          <a:bodyPr anchor="ctr">
            <a:prstTxWarp prst="textNoShape">
              <a:avLst/>
            </a:prstTxWarp>
          </a:bodyPr>
          <a:lstStyle/>
          <a:p>
            <a:pPr algn="r">
              <a:defRPr/>
            </a:pPr>
            <a:fld id="{17F8D5CB-F081-0044-A0CB-882F132F8FAA}" type="slidenum">
              <a:rPr lang="en-US" sz="750" smtClean="0">
                <a:solidFill>
                  <a:srgbClr val="000000"/>
                </a:solidFill>
                <a:latin typeface="Calibri" charset="0"/>
                <a:ea typeface="ヒラギノ角ゴ Pro W3" charset="-128"/>
                <a:cs typeface="ヒラギノ角ゴ Pro W3" charset="-128"/>
              </a:rPr>
              <a:pPr algn="r">
                <a:defRPr/>
              </a:pPr>
              <a:t>‹#›</a:t>
            </a:fld>
            <a:endParaRPr lang="en-US" sz="750" dirty="0">
              <a:solidFill>
                <a:srgbClr val="000000"/>
              </a:solidFill>
              <a:latin typeface="Calibri" charset="0"/>
              <a:ea typeface="ヒラギノ角ゴ Pro W3" charset="-128"/>
              <a:cs typeface="ヒラギノ角ゴ Pro W3" charset="-128"/>
            </a:endParaRPr>
          </a:p>
        </p:txBody>
      </p:sp>
      <p:sp>
        <p:nvSpPr>
          <p:cNvPr id="7" name="Title Placeholder 10"/>
          <p:cNvSpPr>
            <a:spLocks noGrp="1"/>
          </p:cNvSpPr>
          <p:nvPr>
            <p:ph type="title"/>
          </p:nvPr>
        </p:nvSpPr>
        <p:spPr>
          <a:xfrm>
            <a:off x="1221746" y="147562"/>
            <a:ext cx="6679410" cy="484748"/>
          </a:xfrm>
          <a:prstGeom prst="rect">
            <a:avLst/>
          </a:prstGeom>
        </p:spPr>
        <p:txBody>
          <a:bodyPr rtlCol="0">
            <a:noAutofit/>
          </a:bodyPr>
          <a:lstStyle>
            <a:lvl1pPr>
              <a:defRPr sz="2400">
                <a:latin typeface="Arial"/>
                <a:cs typeface="Arial"/>
              </a:defRPr>
            </a:lvl1pPr>
          </a:lstStyle>
          <a:p>
            <a:r>
              <a:rPr lang="en-US"/>
              <a:t>Click to edit Master title style</a:t>
            </a:r>
            <a:endParaRPr lang="en-US" dirty="0"/>
          </a:p>
        </p:txBody>
      </p:sp>
      <p:sp>
        <p:nvSpPr>
          <p:cNvPr id="10" name="Date Placeholder 12"/>
          <p:cNvSpPr>
            <a:spLocks noGrp="1"/>
          </p:cNvSpPr>
          <p:nvPr>
            <p:ph type="dt" sz="half" idx="2"/>
          </p:nvPr>
        </p:nvSpPr>
        <p:spPr>
          <a:xfrm>
            <a:off x="142875" y="4970860"/>
            <a:ext cx="2133600" cy="172640"/>
          </a:xfrm>
          <a:prstGeom prst="rect">
            <a:avLst/>
          </a:prstGeom>
        </p:spPr>
        <p:txBody>
          <a:bodyPr vert="horz" lIns="91440" tIns="45720" rIns="91440" bIns="45720" rtlCol="0" anchor="ctr"/>
          <a:lstStyle>
            <a:lvl1pPr algn="l">
              <a:defRPr sz="900" baseline="0">
                <a:solidFill>
                  <a:schemeClr val="tx1"/>
                </a:solidFill>
              </a:defRPr>
            </a:lvl1pPr>
          </a:lstStyle>
          <a:p>
            <a:fld id="{A9E79D4F-B57E-1C4E-8EE1-3B4427408A1A}" type="datetime4">
              <a:rPr lang="en-US" smtClean="0"/>
              <a:pPr/>
              <a:t>May 25, 2022</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508B32-7FBB-B642-A944-C33966F695D0}"/>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Slide Number Placeholder 5"/>
          <p:cNvSpPr>
            <a:spLocks noGrp="1"/>
          </p:cNvSpPr>
          <p:nvPr>
            <p:ph type="sldNum" sz="quarter" idx="4"/>
          </p:nvPr>
        </p:nvSpPr>
        <p:spPr>
          <a:xfrm>
            <a:off x="6934200" y="4972050"/>
            <a:ext cx="2133600" cy="171450"/>
          </a:xfrm>
          <a:prstGeom prst="rect">
            <a:avLst/>
          </a:prstGeom>
        </p:spPr>
        <p:txBody>
          <a:bodyPr vert="horz" wrap="square" lIns="91440" tIns="45720" rIns="91440" bIns="45720" numCol="1" anchor="ctr" anchorCtr="0" compatLnSpc="1">
            <a:prstTxWarp prst="textNoShape">
              <a:avLst/>
            </a:prstTxWarp>
          </a:bodyPr>
          <a:lstStyle>
            <a:lvl1pPr algn="r">
              <a:defRPr sz="750">
                <a:solidFill>
                  <a:srgbClr val="000000"/>
                </a:solidFill>
                <a:latin typeface="Calibri" charset="0"/>
                <a:ea typeface="ヒラギノ角ゴ Pro W3" charset="-128"/>
                <a:cs typeface="ヒラギノ角ゴ Pro W3" charset="-128"/>
              </a:defRPr>
            </a:lvl1pPr>
          </a:lstStyle>
          <a:p>
            <a:pPr>
              <a:defRPr/>
            </a:pPr>
            <a:fld id="{2DCE6D5B-4AB6-3147-B0D9-B784D301F899}" type="slidenum">
              <a:rPr lang="en-US" smtClean="0"/>
              <a:pPr>
                <a:defRPr/>
              </a:pPr>
              <a:t>‹#›</a:t>
            </a:fld>
            <a:endParaRPr lang="en-US" dirty="0"/>
          </a:p>
        </p:txBody>
      </p:sp>
      <p:sp>
        <p:nvSpPr>
          <p:cNvPr id="1028" name="Title Placeholder 8"/>
          <p:cNvSpPr>
            <a:spLocks noGrp="1"/>
          </p:cNvSpPr>
          <p:nvPr>
            <p:ph type="title"/>
          </p:nvPr>
        </p:nvSpPr>
        <p:spPr bwMode="auto">
          <a:xfrm>
            <a:off x="1209678" y="120254"/>
            <a:ext cx="6791325" cy="4619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a:t>
            </a:r>
          </a:p>
        </p:txBody>
      </p:sp>
      <p:pic>
        <p:nvPicPr>
          <p:cNvPr id="1029" name="Picture 9" descr="NASA Meatball.png"/>
          <p:cNvPicPr>
            <a:picLocks noChangeAspect="1"/>
          </p:cNvPicPr>
          <p:nvPr userDrawn="1"/>
        </p:nvPicPr>
        <p:blipFill>
          <a:blip r:embed="rId5"/>
          <a:srcRect/>
          <a:stretch>
            <a:fillRect/>
          </a:stretch>
        </p:blipFill>
        <p:spPr bwMode="auto">
          <a:xfrm>
            <a:off x="8290381" y="109539"/>
            <a:ext cx="793293" cy="626269"/>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a:off x="1209678" y="734617"/>
            <a:ext cx="6791325" cy="1190"/>
          </a:xfrm>
          <a:prstGeom prst="line">
            <a:avLst/>
          </a:prstGeom>
          <a:noFill/>
          <a:ln w="25400">
            <a:solidFill>
              <a:schemeClr val="accent1"/>
            </a:solidFill>
            <a:round/>
            <a:headEnd/>
            <a:tailEnd/>
          </a:ln>
          <a:effectLst>
            <a:outerShdw dist="20000" dir="5400000" rotWithShape="0">
              <a:srgbClr val="808080">
                <a:alpha val="37999"/>
              </a:srgbClr>
            </a:outerShdw>
          </a:effectLst>
        </p:spPr>
      </p:cxnSp>
      <p:pic>
        <p:nvPicPr>
          <p:cNvPr id="10" name="Picture 9" descr="SAGE III LOGO no Latin.png"/>
          <p:cNvPicPr>
            <a:picLocks noChangeAspect="1"/>
          </p:cNvPicPr>
          <p:nvPr userDrawn="1"/>
        </p:nvPicPr>
        <p:blipFill>
          <a:blip r:embed="rId6"/>
          <a:stretch>
            <a:fillRect/>
          </a:stretch>
        </p:blipFill>
        <p:spPr>
          <a:xfrm>
            <a:off x="240203" y="120254"/>
            <a:ext cx="680096" cy="702751"/>
          </a:xfrm>
          <a:prstGeom prst="rect">
            <a:avLst/>
          </a:prstGeom>
        </p:spPr>
      </p:pic>
      <p:sp>
        <p:nvSpPr>
          <p:cNvPr id="13" name="Date Placeholder 12"/>
          <p:cNvSpPr>
            <a:spLocks noGrp="1"/>
          </p:cNvSpPr>
          <p:nvPr>
            <p:ph type="dt" sz="half" idx="2"/>
          </p:nvPr>
        </p:nvSpPr>
        <p:spPr>
          <a:xfrm>
            <a:off x="142875" y="4869657"/>
            <a:ext cx="2133600" cy="273844"/>
          </a:xfrm>
          <a:prstGeom prst="rect">
            <a:avLst/>
          </a:prstGeom>
        </p:spPr>
        <p:txBody>
          <a:bodyPr vert="horz" lIns="91440" tIns="45720" rIns="91440" bIns="45720" rtlCol="0" anchor="ctr"/>
          <a:lstStyle>
            <a:lvl1pPr algn="l">
              <a:defRPr sz="900" baseline="0">
                <a:solidFill>
                  <a:schemeClr val="tx1"/>
                </a:solidFill>
              </a:defRPr>
            </a:lvl1pPr>
          </a:lstStyle>
          <a:p>
            <a:fld id="{A9E79D4F-B57E-1C4E-8EE1-3B4427408A1A}" type="datetime4">
              <a:rPr lang="en-US" smtClean="0"/>
              <a:pPr/>
              <a:t>May 25, 2022</a:t>
            </a:fld>
            <a:endParaRPr lang="en-US" dirty="0"/>
          </a:p>
        </p:txBody>
      </p:sp>
    </p:spTree>
  </p:cSld>
  <p:clrMap bg1="lt1" tx1="dk1" bg2="lt2" tx2="dk2" accent1="accent1" accent2="accent2" accent3="accent3" accent4="accent4" accent5="accent5" accent6="accent6" hlink="hlink" folHlink="folHlink"/>
  <p:sldLayoutIdLst>
    <p:sldLayoutId id="2147484394" r:id="rId1"/>
    <p:sldLayoutId id="2147484395" r:id="rId2"/>
  </p:sldLayoutIdLst>
  <p:hf hdr="0" ftr="0"/>
  <p:txStyles>
    <p:titleStyle>
      <a:lvl1pPr algn="ctr" rtl="0" eaLnBrk="1" fontAlgn="base" hangingPunct="1">
        <a:spcBef>
          <a:spcPct val="0"/>
        </a:spcBef>
        <a:spcAft>
          <a:spcPct val="0"/>
        </a:spcAft>
        <a:defRPr sz="2400" b="1" kern="1200">
          <a:solidFill>
            <a:srgbClr val="000090"/>
          </a:solidFill>
          <a:latin typeface="Arial"/>
          <a:ea typeface="ヒラギノ角ゴ Pro W3" pitchFamily="-109" charset="-128"/>
          <a:cs typeface="Arial"/>
        </a:defRPr>
      </a:lvl1pPr>
      <a:lvl2pPr algn="ctr" rtl="0" eaLnBrk="1" fontAlgn="base" hangingPunct="1">
        <a:spcBef>
          <a:spcPct val="0"/>
        </a:spcBef>
        <a:spcAft>
          <a:spcPct val="0"/>
        </a:spcAft>
        <a:defRPr sz="2100" b="1">
          <a:solidFill>
            <a:srgbClr val="000090"/>
          </a:solidFill>
          <a:latin typeface="Calibri" pitchFamily="34" charset="0"/>
          <a:ea typeface="ヒラギノ角ゴ Pro W3" pitchFamily="-109" charset="-128"/>
          <a:cs typeface="ヒラギノ角ゴ Pro W3" pitchFamily="-109" charset="-128"/>
        </a:defRPr>
      </a:lvl2pPr>
      <a:lvl3pPr algn="ctr" rtl="0" eaLnBrk="1" fontAlgn="base" hangingPunct="1">
        <a:spcBef>
          <a:spcPct val="0"/>
        </a:spcBef>
        <a:spcAft>
          <a:spcPct val="0"/>
        </a:spcAft>
        <a:defRPr sz="2100" b="1">
          <a:solidFill>
            <a:srgbClr val="000090"/>
          </a:solidFill>
          <a:latin typeface="Calibri" pitchFamily="34" charset="0"/>
          <a:ea typeface="ヒラギノ角ゴ Pro W3" pitchFamily="-109" charset="-128"/>
          <a:cs typeface="ヒラギノ角ゴ Pro W3" pitchFamily="-109" charset="-128"/>
        </a:defRPr>
      </a:lvl3pPr>
      <a:lvl4pPr algn="ctr" rtl="0" eaLnBrk="1" fontAlgn="base" hangingPunct="1">
        <a:spcBef>
          <a:spcPct val="0"/>
        </a:spcBef>
        <a:spcAft>
          <a:spcPct val="0"/>
        </a:spcAft>
        <a:defRPr sz="2100" b="1">
          <a:solidFill>
            <a:srgbClr val="000090"/>
          </a:solidFill>
          <a:latin typeface="Calibri" pitchFamily="34" charset="0"/>
          <a:ea typeface="ヒラギノ角ゴ Pro W3" pitchFamily="-109" charset="-128"/>
          <a:cs typeface="ヒラギノ角ゴ Pro W3" pitchFamily="-109" charset="-128"/>
        </a:defRPr>
      </a:lvl4pPr>
      <a:lvl5pPr algn="ctr" rtl="0" eaLnBrk="1" fontAlgn="base" hangingPunct="1">
        <a:spcBef>
          <a:spcPct val="0"/>
        </a:spcBef>
        <a:spcAft>
          <a:spcPct val="0"/>
        </a:spcAft>
        <a:defRPr sz="2100" b="1">
          <a:solidFill>
            <a:srgbClr val="000090"/>
          </a:solidFill>
          <a:latin typeface="Calibri" pitchFamily="34" charset="0"/>
          <a:ea typeface="ヒラギノ角ゴ Pro W3" pitchFamily="-109" charset="-128"/>
          <a:cs typeface="ヒラギノ角ゴ Pro W3" pitchFamily="-109" charset="-128"/>
        </a:defRPr>
      </a:lvl5pPr>
      <a:lvl6pPr marL="342892" algn="ctr" rtl="0" eaLnBrk="1" fontAlgn="base" hangingPunct="1">
        <a:spcBef>
          <a:spcPct val="0"/>
        </a:spcBef>
        <a:spcAft>
          <a:spcPct val="0"/>
        </a:spcAft>
        <a:defRPr sz="2700" b="1">
          <a:solidFill>
            <a:schemeClr val="bg1"/>
          </a:solidFill>
          <a:latin typeface="Calibri" pitchFamily="34" charset="0"/>
        </a:defRPr>
      </a:lvl6pPr>
      <a:lvl7pPr marL="685783" algn="ctr" rtl="0" eaLnBrk="1" fontAlgn="base" hangingPunct="1">
        <a:spcBef>
          <a:spcPct val="0"/>
        </a:spcBef>
        <a:spcAft>
          <a:spcPct val="0"/>
        </a:spcAft>
        <a:defRPr sz="2700" b="1">
          <a:solidFill>
            <a:schemeClr val="bg1"/>
          </a:solidFill>
          <a:latin typeface="Calibri" pitchFamily="34" charset="0"/>
        </a:defRPr>
      </a:lvl7pPr>
      <a:lvl8pPr marL="1028675" algn="ctr" rtl="0" eaLnBrk="1" fontAlgn="base" hangingPunct="1">
        <a:spcBef>
          <a:spcPct val="0"/>
        </a:spcBef>
        <a:spcAft>
          <a:spcPct val="0"/>
        </a:spcAft>
        <a:defRPr sz="2700" b="1">
          <a:solidFill>
            <a:schemeClr val="bg1"/>
          </a:solidFill>
          <a:latin typeface="Calibri" pitchFamily="34" charset="0"/>
        </a:defRPr>
      </a:lvl8pPr>
      <a:lvl9pPr marL="1371566" algn="ctr" rtl="0" eaLnBrk="1" fontAlgn="base" hangingPunct="1">
        <a:spcBef>
          <a:spcPct val="0"/>
        </a:spcBef>
        <a:spcAft>
          <a:spcPct val="0"/>
        </a:spcAft>
        <a:defRPr sz="2700" b="1">
          <a:solidFill>
            <a:schemeClr val="bg1"/>
          </a:solidFill>
          <a:latin typeface="Calibri" pitchFamily="34" charset="0"/>
        </a:defRPr>
      </a:lvl9pPr>
    </p:titleStyle>
    <p:bodyStyle>
      <a:lvl1pPr marL="257168" indent="-257168" algn="l" rtl="0" eaLnBrk="1" fontAlgn="base" hangingPunct="1">
        <a:spcBef>
          <a:spcPct val="20000"/>
        </a:spcBef>
        <a:spcAft>
          <a:spcPct val="0"/>
        </a:spcAft>
        <a:buClr>
          <a:srgbClr val="C00000"/>
        </a:buClr>
        <a:buFont typeface="Wingdings" pitchFamily="29" charset="2"/>
        <a:buChar char="Ø"/>
        <a:defRPr sz="2100" b="1" kern="1200">
          <a:solidFill>
            <a:schemeClr val="tx1"/>
          </a:solidFill>
          <a:latin typeface="+mn-lt"/>
          <a:ea typeface="ヒラギノ角ゴ Pro W3" pitchFamily="-109" charset="-128"/>
          <a:cs typeface="ヒラギノ角ゴ Pro W3" pitchFamily="-109" charset="-128"/>
        </a:defRPr>
      </a:lvl1pPr>
      <a:lvl2pPr marL="557199" indent="-214308" algn="l" rtl="0" eaLnBrk="1" fontAlgn="base" hangingPunct="1">
        <a:spcBef>
          <a:spcPct val="20000"/>
        </a:spcBef>
        <a:spcAft>
          <a:spcPct val="0"/>
        </a:spcAft>
        <a:buClr>
          <a:srgbClr val="0000CC"/>
        </a:buClr>
        <a:buFont typeface="Arial" pitchFamily="29" charset="0"/>
        <a:buChar char="•"/>
        <a:defRPr sz="1800" kern="1200">
          <a:solidFill>
            <a:schemeClr val="tx1"/>
          </a:solidFill>
          <a:latin typeface="+mn-lt"/>
          <a:ea typeface="ヒラギノ角ゴ Pro W3" pitchFamily="-109" charset="-128"/>
          <a:cs typeface="+mn-cs"/>
        </a:defRPr>
      </a:lvl2pPr>
      <a:lvl3pPr marL="857228" indent="-171446" algn="l" rtl="0" eaLnBrk="1" fontAlgn="base" hangingPunct="1">
        <a:spcBef>
          <a:spcPct val="20000"/>
        </a:spcBef>
        <a:spcAft>
          <a:spcPct val="0"/>
        </a:spcAft>
        <a:buFont typeface="Wingdings" pitchFamily="29" charset="2"/>
        <a:buChar char="§"/>
        <a:defRPr sz="1500" kern="1200">
          <a:solidFill>
            <a:schemeClr val="tx1"/>
          </a:solidFill>
          <a:latin typeface="+mn-lt"/>
          <a:ea typeface="ＭＳ Ｐゴシック" pitchFamily="-105" charset="-128"/>
          <a:cs typeface="ＭＳ Ｐゴシック" pitchFamily="-105" charset="-128"/>
        </a:defRPr>
      </a:lvl3pPr>
      <a:lvl4pPr marL="1200120" indent="-171446" algn="l" rtl="0" eaLnBrk="1" fontAlgn="base" hangingPunct="1">
        <a:spcBef>
          <a:spcPct val="20000"/>
        </a:spcBef>
        <a:spcAft>
          <a:spcPct val="0"/>
        </a:spcAft>
        <a:buFont typeface="Courier New" pitchFamily="29" charset="0"/>
        <a:buChar char="o"/>
        <a:defRPr kern="1200">
          <a:solidFill>
            <a:schemeClr val="tx1"/>
          </a:solidFill>
          <a:latin typeface="+mn-lt"/>
          <a:ea typeface="ＭＳ Ｐゴシック" pitchFamily="-105" charset="-128"/>
          <a:cs typeface="+mn-cs"/>
        </a:defRPr>
      </a:lvl4pPr>
      <a:lvl5pPr marL="1543012" indent="-171446" algn="l" rtl="0" eaLnBrk="1" fontAlgn="base" hangingPunct="1">
        <a:spcBef>
          <a:spcPct val="20000"/>
        </a:spcBef>
        <a:spcAft>
          <a:spcPct val="0"/>
        </a:spcAft>
        <a:buFont typeface="Arial" pitchFamily="29" charset="0"/>
        <a:buChar char="•"/>
        <a:defRPr kern="1200">
          <a:solidFill>
            <a:schemeClr val="tx1"/>
          </a:solidFill>
          <a:latin typeface="+mn-lt"/>
          <a:ea typeface="ヒラギノ角ゴ Pro W3" charset="-128"/>
          <a:cs typeface="ヒラギノ角ゴ Pro W3" charset="-128"/>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doi.org/10.1029/2003JD003471" TargetMode="Externa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2"/>
          <p:cNvSpPr txBox="1">
            <a:spLocks noChangeArrowheads="1"/>
          </p:cNvSpPr>
          <p:nvPr/>
        </p:nvSpPr>
        <p:spPr bwMode="auto">
          <a:xfrm>
            <a:off x="2141621" y="2770967"/>
            <a:ext cx="6698862" cy="2295500"/>
          </a:xfrm>
          <a:prstGeom prst="rect">
            <a:avLst/>
          </a:prstGeom>
          <a:noFill/>
          <a:ln w="9525">
            <a:noFill/>
            <a:miter lim="800000"/>
            <a:headEnd/>
            <a:tailEnd/>
          </a:ln>
        </p:spPr>
        <p:txBody>
          <a:bodyPr wrap="square">
            <a:prstTxWarp prst="textNoShape">
              <a:avLst/>
            </a:prstTxWarp>
            <a:spAutoFit/>
          </a:bodyPr>
          <a:lstStyle/>
          <a:p>
            <a:pPr algn="r">
              <a:spcBef>
                <a:spcPts val="450"/>
              </a:spcBef>
            </a:pPr>
            <a:r>
              <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SAGE III/ISS: Continuing the Legacy of SAGE Data Products</a:t>
            </a:r>
          </a:p>
          <a:p>
            <a:pPr algn="r">
              <a:spcBef>
                <a:spcPts val="450"/>
              </a:spcBef>
            </a:pPr>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algn="r">
              <a:spcBef>
                <a:spcPts val="450"/>
              </a:spcBef>
            </a:pPr>
            <a:r>
              <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Susan </a:t>
            </a:r>
            <a:r>
              <a:rPr lang="en-US" sz="14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Kizer</a:t>
            </a:r>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algn="r">
              <a:spcBef>
                <a:spcPts val="450"/>
              </a:spcBef>
            </a:pPr>
            <a:endParaRPr lang="en-US" sz="1200" dirty="0">
              <a:solidFill>
                <a:schemeClr val="bg1"/>
              </a:solidFill>
            </a:endParaRPr>
          </a:p>
          <a:p>
            <a:pPr algn="r">
              <a:spcBef>
                <a:spcPts val="450"/>
              </a:spcBef>
            </a:pPr>
            <a:endParaRPr lang="en-US" sz="1200" dirty="0">
              <a:solidFill>
                <a:schemeClr val="bg1"/>
              </a:solidFill>
            </a:endParaRPr>
          </a:p>
          <a:p>
            <a:pPr algn="r">
              <a:spcBef>
                <a:spcPts val="450"/>
              </a:spcBef>
            </a:pPr>
            <a:endParaRPr lang="en-US" sz="1200" dirty="0">
              <a:solidFill>
                <a:schemeClr val="bg1"/>
              </a:solidFill>
            </a:endParaRPr>
          </a:p>
          <a:p>
            <a:pPr algn="r">
              <a:spcBef>
                <a:spcPts val="450"/>
              </a:spcBef>
            </a:pPr>
            <a:r>
              <a:rPr lang="en-US" sz="1200" dirty="0">
                <a:solidFill>
                  <a:schemeClr val="bg1"/>
                </a:solidFill>
              </a:rPr>
              <a:t>S. Kizer</a:t>
            </a:r>
            <a:r>
              <a:rPr lang="en-US" sz="1200" baseline="30000" dirty="0">
                <a:solidFill>
                  <a:schemeClr val="bg1"/>
                </a:solidFill>
              </a:rPr>
              <a:t>1,2</a:t>
            </a:r>
            <a:r>
              <a:rPr lang="en-US" sz="1200" dirty="0">
                <a:solidFill>
                  <a:schemeClr val="bg1"/>
                </a:solidFill>
              </a:rPr>
              <a:t>, M. Roell</a:t>
            </a:r>
            <a:r>
              <a:rPr lang="en-US" sz="1200" baseline="30000" dirty="0">
                <a:solidFill>
                  <a:schemeClr val="bg1"/>
                </a:solidFill>
              </a:rPr>
              <a:t>2</a:t>
            </a:r>
            <a:r>
              <a:rPr lang="en-US" sz="1200" dirty="0">
                <a:solidFill>
                  <a:schemeClr val="bg1"/>
                </a:solidFill>
              </a:rPr>
              <a:t>, D. Flittner</a:t>
            </a:r>
            <a:r>
              <a:rPr lang="en-US" sz="1200" baseline="30000" dirty="0">
                <a:solidFill>
                  <a:schemeClr val="bg1"/>
                </a:solidFill>
              </a:rPr>
              <a:t>2</a:t>
            </a:r>
            <a:r>
              <a:rPr lang="en-US" sz="1200" dirty="0">
                <a:solidFill>
                  <a:schemeClr val="bg1"/>
                </a:solidFill>
              </a:rPr>
              <a:t>, R.Damadeo</a:t>
            </a:r>
            <a:r>
              <a:rPr lang="en-US" sz="1200" baseline="30000" dirty="0">
                <a:solidFill>
                  <a:schemeClr val="bg1"/>
                </a:solidFill>
              </a:rPr>
              <a:t>2</a:t>
            </a:r>
            <a:r>
              <a:rPr lang="en-US" sz="1200" dirty="0">
                <a:solidFill>
                  <a:schemeClr val="bg1"/>
                </a:solidFill>
              </a:rPr>
              <a:t>, K. Leavor</a:t>
            </a:r>
            <a:r>
              <a:rPr lang="en-US" sz="1200" baseline="30000" dirty="0">
                <a:solidFill>
                  <a:schemeClr val="bg1"/>
                </a:solidFill>
              </a:rPr>
              <a:t>1,2</a:t>
            </a:r>
            <a:r>
              <a:rPr lang="en-US" sz="1200" dirty="0">
                <a:solidFill>
                  <a:schemeClr val="bg1"/>
                </a:solidFill>
              </a:rPr>
              <a:t>, M. Kovilakam</a:t>
            </a:r>
            <a:r>
              <a:rPr lang="en-US" sz="1200" baseline="30000" dirty="0">
                <a:solidFill>
                  <a:schemeClr val="bg1"/>
                </a:solidFill>
              </a:rPr>
              <a:t>1,2</a:t>
            </a:r>
            <a:r>
              <a:rPr lang="en-US" sz="1200" dirty="0">
                <a:solidFill>
                  <a:schemeClr val="bg1"/>
                </a:solidFill>
              </a:rPr>
              <a:t>, T. Knepp</a:t>
            </a:r>
            <a:r>
              <a:rPr lang="en-US" sz="1200" baseline="30000" dirty="0">
                <a:solidFill>
                  <a:schemeClr val="bg1"/>
                </a:solidFill>
              </a:rPr>
              <a:t>2</a:t>
            </a:r>
            <a:r>
              <a:rPr lang="en-US" sz="1200" dirty="0">
                <a:solidFill>
                  <a:schemeClr val="bg1"/>
                </a:solidFill>
              </a:rPr>
              <a:t>, C. Roller</a:t>
            </a:r>
            <a:r>
              <a:rPr lang="en-US" sz="1200" baseline="30000" dirty="0">
                <a:solidFill>
                  <a:schemeClr val="bg1"/>
                </a:solidFill>
              </a:rPr>
              <a:t>1,2</a:t>
            </a:r>
            <a:r>
              <a:rPr lang="en-US" sz="1200" dirty="0">
                <a:solidFill>
                  <a:schemeClr val="bg1"/>
                </a:solidFill>
              </a:rPr>
              <a:t>, D. Hurst</a:t>
            </a:r>
            <a:r>
              <a:rPr lang="en-US" sz="1200" baseline="30000" dirty="0">
                <a:solidFill>
                  <a:schemeClr val="bg1"/>
                </a:solidFill>
              </a:rPr>
              <a:t>3,4</a:t>
            </a:r>
            <a:r>
              <a:rPr lang="en-US" sz="1200" dirty="0">
                <a:solidFill>
                  <a:schemeClr val="bg1"/>
                </a:solidFill>
              </a:rPr>
              <a:t>, E. Hall</a:t>
            </a:r>
            <a:r>
              <a:rPr lang="en-US" sz="1200" baseline="30000" dirty="0">
                <a:solidFill>
                  <a:schemeClr val="bg1"/>
                </a:solidFill>
              </a:rPr>
              <a:t>3,4</a:t>
            </a:r>
            <a:r>
              <a:rPr lang="en-US" sz="1200" dirty="0">
                <a:solidFill>
                  <a:schemeClr val="bg1"/>
                </a:solidFill>
              </a:rPr>
              <a:t>, A. Jordan</a:t>
            </a:r>
            <a:r>
              <a:rPr lang="en-US" sz="1200" baseline="30000" dirty="0">
                <a:solidFill>
                  <a:schemeClr val="bg1"/>
                </a:solidFill>
              </a:rPr>
              <a:t>3,4</a:t>
            </a:r>
            <a:r>
              <a:rPr lang="en-US" sz="1200" dirty="0">
                <a:solidFill>
                  <a:schemeClr val="bg1"/>
                </a:solidFill>
              </a:rPr>
              <a:t>, P. Cullis</a:t>
            </a:r>
            <a:r>
              <a:rPr lang="en-US" sz="1200" baseline="30000" dirty="0">
                <a:solidFill>
                  <a:schemeClr val="bg1"/>
                </a:solidFill>
              </a:rPr>
              <a:t>3,4</a:t>
            </a:r>
            <a:r>
              <a:rPr lang="en-US" sz="1200" dirty="0">
                <a:solidFill>
                  <a:schemeClr val="bg1"/>
                </a:solidFill>
              </a:rPr>
              <a:t>, B. Johnson</a:t>
            </a:r>
            <a:r>
              <a:rPr lang="en-US" sz="1200" baseline="30000" dirty="0">
                <a:solidFill>
                  <a:schemeClr val="bg1"/>
                </a:solidFill>
              </a:rPr>
              <a:t>4</a:t>
            </a:r>
            <a:r>
              <a:rPr lang="en-US" sz="1200" dirty="0">
                <a:solidFill>
                  <a:schemeClr val="bg1"/>
                </a:solidFill>
              </a:rPr>
              <a:t>, R. Querel</a:t>
            </a:r>
            <a:r>
              <a:rPr lang="en-US" sz="1200" baseline="30000" dirty="0">
                <a:solidFill>
                  <a:schemeClr val="bg1"/>
                </a:solidFill>
              </a:rPr>
              <a:t>5</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a:spcBef>
                <a:spcPts val="450"/>
              </a:spcBef>
            </a:pPr>
            <a:r>
              <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Global Monitoring Laboratory | 50</a:t>
            </a:r>
            <a:r>
              <a:rPr lang="en-US" sz="1200" b="1" baseline="30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a:t>
            </a:r>
            <a:r>
              <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Global Monitoring Annual Conference 2022 | Session 3</a:t>
            </a:r>
          </a:p>
        </p:txBody>
      </p:sp>
      <p:pic>
        <p:nvPicPr>
          <p:cNvPr id="3" name="Picture 2" descr="A picture containing icon&#10;&#10;Description automatically generated">
            <a:extLst>
              <a:ext uri="{FF2B5EF4-FFF2-40B4-BE49-F238E27FC236}">
                <a16:creationId xmlns:a16="http://schemas.microsoft.com/office/drawing/2014/main" id="{EDA92734-C944-D874-3875-B07EFEDED1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3993" y="3617163"/>
            <a:ext cx="1003300" cy="40940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B0230B5-8EC7-E7B4-E4A2-7DCDA65737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7098" y="857250"/>
            <a:ext cx="5991887" cy="4283358"/>
          </a:xfrm>
        </p:spPr>
      </p:pic>
      <p:sp>
        <p:nvSpPr>
          <p:cNvPr id="3" name="Title 2">
            <a:extLst>
              <a:ext uri="{FF2B5EF4-FFF2-40B4-BE49-F238E27FC236}">
                <a16:creationId xmlns:a16="http://schemas.microsoft.com/office/drawing/2014/main" id="{5CDF6C6C-45C5-B367-B26A-2F5B3455DBA5}"/>
              </a:ext>
            </a:extLst>
          </p:cNvPr>
          <p:cNvSpPr>
            <a:spLocks noGrp="1"/>
          </p:cNvSpPr>
          <p:nvPr>
            <p:ph type="title"/>
          </p:nvPr>
        </p:nvSpPr>
        <p:spPr/>
        <p:txBody>
          <a:bodyPr/>
          <a:lstStyle/>
          <a:p>
            <a:r>
              <a:rPr lang="en-US" dirty="0"/>
              <a:t>SAGE III/ISS Aerosol Extinction Ratio</a:t>
            </a:r>
            <a:br>
              <a:rPr lang="en-US" dirty="0"/>
            </a:br>
            <a:r>
              <a:rPr lang="en-US" dirty="0"/>
              <a:t>1979-2021</a:t>
            </a:r>
          </a:p>
        </p:txBody>
      </p:sp>
    </p:spTree>
    <p:extLst>
      <p:ext uri="{BB962C8B-B14F-4D97-AF65-F5344CB8AC3E}">
        <p14:creationId xmlns:p14="http://schemas.microsoft.com/office/powerpoint/2010/main" val="793651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0B7B8D-4F60-C548-9DDB-4832CEFD33D1}"/>
              </a:ext>
            </a:extLst>
          </p:cNvPr>
          <p:cNvSpPr>
            <a:spLocks noGrp="1"/>
          </p:cNvSpPr>
          <p:nvPr>
            <p:ph type="title"/>
          </p:nvPr>
        </p:nvSpPr>
        <p:spPr/>
        <p:txBody>
          <a:bodyPr/>
          <a:lstStyle/>
          <a:p>
            <a:r>
              <a:rPr lang="en-US"/>
              <a:t>SAOD Ratio 525nm/1020nm</a:t>
            </a:r>
          </a:p>
        </p:txBody>
      </p:sp>
      <p:sp>
        <p:nvSpPr>
          <p:cNvPr id="4" name="Content Placeholder 3">
            <a:extLst>
              <a:ext uri="{FF2B5EF4-FFF2-40B4-BE49-F238E27FC236}">
                <a16:creationId xmlns:a16="http://schemas.microsoft.com/office/drawing/2014/main" id="{6E7E37E0-4681-744B-A41E-579F7062A731}"/>
              </a:ext>
            </a:extLst>
          </p:cNvPr>
          <p:cNvSpPr>
            <a:spLocks noGrp="1"/>
          </p:cNvSpPr>
          <p:nvPr>
            <p:ph idx="1"/>
          </p:nvPr>
        </p:nvSpPr>
        <p:spPr>
          <a:xfrm>
            <a:off x="76200" y="857251"/>
            <a:ext cx="8991600" cy="4228096"/>
          </a:xfrm>
        </p:spPr>
        <p:txBody>
          <a:bodyPr/>
          <a:lstStyle/>
          <a:p>
            <a:r>
              <a:rPr lang="en-US" sz="1200" b="0" dirty="0"/>
              <a:t>The figure shows the ratio between 525 and 1020 nm extinction coefficients. </a:t>
            </a:r>
          </a:p>
          <a:p>
            <a:r>
              <a:rPr lang="en-US" sz="1200" b="0" dirty="0"/>
              <a:t>Labeled are various volcanic/</a:t>
            </a:r>
            <a:r>
              <a:rPr lang="en-US" sz="1200" b="0" dirty="0" err="1"/>
              <a:t>PyroCb</a:t>
            </a:r>
            <a:r>
              <a:rPr lang="en-US" sz="1200" b="0" dirty="0"/>
              <a:t> events with abbreviations. </a:t>
            </a:r>
          </a:p>
          <a:p>
            <a:r>
              <a:rPr lang="en-US" sz="1200" b="0" dirty="0"/>
              <a:t>Following a major event, we clearly see change in extinction ratios. For example, following Pinatubo (Pi) in 1991 we can infer size of aerosol based on extinction ratios (smaller ratio implies larger aerosol). We clearly see larger particles following Pinatubo as the ratios are as small as 1.5. </a:t>
            </a:r>
          </a:p>
          <a:p>
            <a:r>
              <a:rPr lang="en-US" sz="1200" b="0" dirty="0"/>
              <a:t>For a background stratosphere, the ratios hover around 4. </a:t>
            </a:r>
          </a:p>
          <a:p>
            <a:r>
              <a:rPr lang="en-US" sz="1200" b="0" dirty="0"/>
              <a:t>For the period between 1979-August 2005 we have multiple wavelength measurements available from SAGE series of measurements. </a:t>
            </a:r>
          </a:p>
          <a:p>
            <a:r>
              <a:rPr lang="en-US" sz="1200" b="0" dirty="0"/>
              <a:t>For the period between 2005 and June 2017 we have used Angstrom exponent to convert aerosol extinction coefficient from OSIRIS and CALIPSO to 525 and 1020 nm channels. We miss information on aerosol size during this period as it is evident in the figure where multiple volcanic eruptions have occurred, but the ratios show no change. </a:t>
            </a:r>
          </a:p>
          <a:p>
            <a:r>
              <a:rPr lang="en-US" sz="1200" b="0" dirty="0"/>
              <a:t>After SAGE III/ISS measurements are available starting June 2017, we see the extinction ratio values fall during aerosol events again. We are at an advantage to have SAGE-type measurements for the long-term stratospheric aerosol record.</a:t>
            </a:r>
          </a:p>
          <a:p>
            <a:endParaRPr lang="en-US" sz="1200" b="0" dirty="0"/>
          </a:p>
          <a:p>
            <a:endParaRPr lang="en-US" sz="1200" b="0" dirty="0"/>
          </a:p>
          <a:p>
            <a:endParaRPr lang="en-US" sz="1200" b="0" dirty="0"/>
          </a:p>
          <a:p>
            <a:pPr marL="0" indent="0">
              <a:buNone/>
            </a:pPr>
            <a:r>
              <a:rPr lang="en-US" sz="1200" b="0" dirty="0"/>
              <a:t>EGU22-1805 | Presentations | AS3.6 </a:t>
            </a:r>
          </a:p>
          <a:p>
            <a:pPr marL="0" indent="0">
              <a:buNone/>
            </a:pPr>
            <a:r>
              <a:rPr lang="en-US" sz="1200" b="0" dirty="0"/>
              <a:t>SAGE III/ISS aerosol/cloud categorization and its impact on </a:t>
            </a:r>
            <a:r>
              <a:rPr lang="en-US" sz="1200" b="0" dirty="0" err="1"/>
              <a:t>GloSSAC</a:t>
            </a:r>
            <a:r>
              <a:rPr lang="en-US" sz="1200" b="0" dirty="0"/>
              <a:t> </a:t>
            </a:r>
            <a:br>
              <a:rPr lang="en-US" sz="1200" b="0" dirty="0"/>
            </a:br>
            <a:r>
              <a:rPr lang="en-US" sz="1200" b="0" dirty="0"/>
              <a:t>Mahesh </a:t>
            </a:r>
            <a:r>
              <a:rPr lang="en-US" sz="1200" b="0" dirty="0" err="1"/>
              <a:t>Kovilakam</a:t>
            </a:r>
            <a:r>
              <a:rPr lang="en-US" sz="1200" b="0" dirty="0"/>
              <a:t>, Larry Thomason, and Travis </a:t>
            </a:r>
            <a:r>
              <a:rPr lang="en-US" sz="1200" b="0" dirty="0" err="1"/>
              <a:t>Knepp</a:t>
            </a:r>
            <a:br>
              <a:rPr lang="en-US" sz="1200" b="0" dirty="0"/>
            </a:br>
            <a:r>
              <a:rPr lang="en-US" sz="1200" b="0" dirty="0"/>
              <a:t>Thu, 26 May, 15:15–15:20    Room M1</a:t>
            </a:r>
          </a:p>
        </p:txBody>
      </p:sp>
    </p:spTree>
    <p:extLst>
      <p:ext uri="{BB962C8B-B14F-4D97-AF65-F5344CB8AC3E}">
        <p14:creationId xmlns:p14="http://schemas.microsoft.com/office/powerpoint/2010/main" val="1002584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70B140-4828-4D01-0882-0977005539D1}"/>
              </a:ext>
            </a:extLst>
          </p:cNvPr>
          <p:cNvSpPr>
            <a:spLocks noGrp="1"/>
          </p:cNvSpPr>
          <p:nvPr>
            <p:ph idx="1"/>
          </p:nvPr>
        </p:nvSpPr>
        <p:spPr/>
        <p:txBody>
          <a:bodyPr/>
          <a:lstStyle/>
          <a:p>
            <a:r>
              <a:rPr lang="en-US" sz="1200" dirty="0"/>
              <a:t>The SAGE III/ISS data record that has almost reached 5 years, or a half decade, of measurements adds to the SAGE legacy that dates pre-1980. This allows SAGE to continue to be a vital part of a worldwide database of measurements of ozone recovery in the stratosphere.</a:t>
            </a:r>
          </a:p>
          <a:p>
            <a:endParaRPr lang="en-US" sz="1200" dirty="0"/>
          </a:p>
          <a:p>
            <a:r>
              <a:rPr lang="en-US" sz="1200" dirty="0"/>
              <a:t>The SAGE III/ISS Level 2 ozone_AO3 concentrations continue to show good agreement with coincident measurements from satellite and in-situ database sampling of </a:t>
            </a:r>
            <a:r>
              <a:rPr lang="en-US" sz="1200" dirty="0" err="1"/>
              <a:t>ozonesondes</a:t>
            </a:r>
            <a:r>
              <a:rPr lang="en-US" sz="1200" dirty="0"/>
              <a:t> and LIDAR. Shown in this presentation, SAGE solar data agrees within percent differences of 5% in the altitude range of 20–30km with mid-latitude sondes at Boulder and Lauder. SAGE continues to add to a robust data record of ozone in the stratosphere.</a:t>
            </a:r>
          </a:p>
          <a:p>
            <a:endParaRPr lang="en-US" sz="1200" dirty="0"/>
          </a:p>
          <a:p>
            <a:r>
              <a:rPr lang="en-US" sz="1200" dirty="0"/>
              <a:t>Next in preparing for SAGE III/ISS long-term data records is to include the SAGE III/ISS mesospheric ozone and water vapor visualization and statistics. Kevin </a:t>
            </a:r>
            <a:r>
              <a:rPr lang="en-US" sz="1200" dirty="0" err="1"/>
              <a:t>Leavor</a:t>
            </a:r>
            <a:r>
              <a:rPr lang="en-US" sz="1200" dirty="0"/>
              <a:t> is currently establishing a database of </a:t>
            </a:r>
            <a:r>
              <a:rPr lang="en-US" sz="1200" dirty="0" err="1"/>
              <a:t>deseasonalization</a:t>
            </a:r>
            <a:r>
              <a:rPr lang="en-US" sz="1200" dirty="0"/>
              <a:t>, QBO, and ENSO factors for this effort.</a:t>
            </a:r>
          </a:p>
          <a:p>
            <a:endParaRPr lang="en-US" sz="1200" dirty="0"/>
          </a:p>
          <a:p>
            <a:r>
              <a:rPr lang="en-US" sz="1200" dirty="0"/>
              <a:t>SAGE III/ISS is the only self-calibrating occultation instrument that directly measures aerosol extinction. It is useful in validating measurements for other instruments.</a:t>
            </a:r>
          </a:p>
          <a:p>
            <a:endParaRPr lang="en-US" sz="1200" dirty="0"/>
          </a:p>
          <a:p>
            <a:r>
              <a:rPr lang="en-US" sz="1200" dirty="0"/>
              <a:t>It is important to provide occultation measurements and have a plan for continuation. SAGE III/ISS is in extended phase of mission and cannot last forever. There is a current proposal for a SAGE follow-on mission. </a:t>
            </a:r>
          </a:p>
          <a:p>
            <a:endParaRPr lang="en-US" sz="1200" dirty="0"/>
          </a:p>
        </p:txBody>
      </p:sp>
      <p:sp>
        <p:nvSpPr>
          <p:cNvPr id="3" name="Title 2">
            <a:extLst>
              <a:ext uri="{FF2B5EF4-FFF2-40B4-BE49-F238E27FC236}">
                <a16:creationId xmlns:a16="http://schemas.microsoft.com/office/drawing/2014/main" id="{6BDDE755-2BB4-3241-81E4-ABE7BC6CC6F6}"/>
              </a:ext>
            </a:extLst>
          </p:cNvPr>
          <p:cNvSpPr>
            <a:spLocks noGrp="1"/>
          </p:cNvSpPr>
          <p:nvPr>
            <p:ph type="title"/>
          </p:nvPr>
        </p:nvSpPr>
        <p:spPr/>
        <p:txBody>
          <a:bodyPr/>
          <a:lstStyle/>
          <a:p>
            <a:r>
              <a:rPr lang="en-US" dirty="0"/>
              <a:t>Conclusion</a:t>
            </a:r>
          </a:p>
        </p:txBody>
      </p:sp>
    </p:spTree>
    <p:extLst>
      <p:ext uri="{BB962C8B-B14F-4D97-AF65-F5344CB8AC3E}">
        <p14:creationId xmlns:p14="http://schemas.microsoft.com/office/powerpoint/2010/main" val="2616968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70B140-4828-4D01-0882-0977005539D1}"/>
              </a:ext>
            </a:extLst>
          </p:cNvPr>
          <p:cNvSpPr>
            <a:spLocks noGrp="1"/>
          </p:cNvSpPr>
          <p:nvPr>
            <p:ph idx="1"/>
          </p:nvPr>
        </p:nvSpPr>
        <p:spPr/>
        <p:txBody>
          <a:bodyPr/>
          <a:lstStyle/>
          <a:p>
            <a:r>
              <a:rPr lang="en-US" sz="1200" dirty="0"/>
              <a:t>Stations such as the NOAA Earth System Research Laboratory (ESRL) in Boulder, CO and the National Institute of Water and Atmospheric  Research (NIWA) in Lauder, NZ have planned </a:t>
            </a:r>
            <a:r>
              <a:rPr lang="en-US" sz="1200" dirty="0" err="1"/>
              <a:t>ozonesonde</a:t>
            </a:r>
            <a:r>
              <a:rPr lang="en-US" sz="1200" dirty="0"/>
              <a:t> launches to coincide with SAGE III/ISS overpasses. The number of stations within the NDACC community that use the SAGE III Validation tool to plan balloon launches with a SAGE flyover is growing. Please take advantage of the SAGE III/ISS Validation Prediction Tool when planning LIDAR, </a:t>
            </a:r>
            <a:r>
              <a:rPr lang="en-US" sz="1200" dirty="0" err="1"/>
              <a:t>ozonesonde</a:t>
            </a:r>
            <a:r>
              <a:rPr lang="en-US" sz="1200" dirty="0"/>
              <a:t>, frost point hygrometer, etc. measurements.</a:t>
            </a:r>
          </a:p>
          <a:p>
            <a:endParaRPr lang="en-US" sz="1200" dirty="0"/>
          </a:p>
          <a:p>
            <a:r>
              <a:rPr lang="en-US" sz="1200" dirty="0"/>
              <a:t>We would like to acknowledge the upper atmosphere observational community for their active participation in the on-going SAGE III/ISS validation program. Particularly NDACC (</a:t>
            </a:r>
            <a:r>
              <a:rPr lang="en-US" sz="1200" dirty="0" err="1"/>
              <a:t>www.ndacc.org</a:t>
            </a:r>
            <a:r>
              <a:rPr lang="en-US" sz="1200" dirty="0"/>
              <a:t>), WOUDC (</a:t>
            </a:r>
            <a:r>
              <a:rPr lang="en-US" sz="1200" dirty="0" err="1"/>
              <a:t>www.woudc.org</a:t>
            </a:r>
            <a:r>
              <a:rPr lang="en-US" sz="1200" dirty="0"/>
              <a:t>), NOAA ESRL (https://</a:t>
            </a:r>
            <a:r>
              <a:rPr lang="en-US" sz="1200" dirty="0" err="1"/>
              <a:t>www.esrl.noaa.gov</a:t>
            </a:r>
            <a:r>
              <a:rPr lang="en-US" sz="1200" dirty="0"/>
              <a:t>/</a:t>
            </a:r>
            <a:r>
              <a:rPr lang="en-US" sz="1200" dirty="0" err="1"/>
              <a:t>gmd</a:t>
            </a:r>
            <a:r>
              <a:rPr lang="en-US" sz="1200" dirty="0"/>
              <a:t>/), and SHADOZ (https://</a:t>
            </a:r>
            <a:r>
              <a:rPr lang="en-US" sz="1200" dirty="0" err="1"/>
              <a:t>tropo.gsfc.nasa.gov</a:t>
            </a:r>
            <a:r>
              <a:rPr lang="en-US" sz="1200" dirty="0"/>
              <a:t>/</a:t>
            </a:r>
            <a:r>
              <a:rPr lang="en-US" sz="1200" dirty="0" err="1"/>
              <a:t>shadoz</a:t>
            </a:r>
            <a:r>
              <a:rPr lang="en-US" sz="1200" dirty="0"/>
              <a:t>/</a:t>
            </a:r>
            <a:r>
              <a:rPr lang="en-US" sz="1200" dirty="0" err="1"/>
              <a:t>index.html</a:t>
            </a:r>
            <a:r>
              <a:rPr lang="en-US" sz="1200" dirty="0"/>
              <a:t>). Please visit these sites for individual station and contact information. Meteorological data provided by the JPL Derived Meteorological Products (https://mls.jpl.nasa.gov/dmp/) are used with the </a:t>
            </a:r>
            <a:r>
              <a:rPr lang="en-US" sz="1200" dirty="0" err="1"/>
              <a:t>ozonesondes</a:t>
            </a:r>
            <a:r>
              <a:rPr lang="en-US" sz="1200" dirty="0"/>
              <a:t>, SAGE and MLS for improved event matching.</a:t>
            </a:r>
          </a:p>
          <a:p>
            <a:endParaRPr lang="en-US" sz="1200" dirty="0"/>
          </a:p>
          <a:p>
            <a:r>
              <a:rPr lang="en-US" sz="1200" dirty="0"/>
              <a:t>SAGE III/ISS is a NASA Science Mission Directorate/Earth Science Division (SMD/ESD) mission on the International Space Station and a collaborative endeavor between SMD and the ISS Program and between NASA and the European Space Agency (ESA).</a:t>
            </a:r>
          </a:p>
        </p:txBody>
      </p:sp>
      <p:sp>
        <p:nvSpPr>
          <p:cNvPr id="3" name="Title 2">
            <a:extLst>
              <a:ext uri="{FF2B5EF4-FFF2-40B4-BE49-F238E27FC236}">
                <a16:creationId xmlns:a16="http://schemas.microsoft.com/office/drawing/2014/main" id="{6BDDE755-2BB4-3241-81E4-ABE7BC6CC6F6}"/>
              </a:ext>
            </a:extLst>
          </p:cNvPr>
          <p:cNvSpPr>
            <a:spLocks noGrp="1"/>
          </p:cNvSpPr>
          <p:nvPr>
            <p:ph type="title"/>
          </p:nvPr>
        </p:nvSpPr>
        <p:spPr/>
        <p:txBody>
          <a:bodyPr/>
          <a:lstStyle/>
          <a:p>
            <a:r>
              <a:rPr lang="en-US" dirty="0"/>
              <a:t>Acknowledgements</a:t>
            </a:r>
          </a:p>
        </p:txBody>
      </p:sp>
    </p:spTree>
    <p:extLst>
      <p:ext uri="{BB962C8B-B14F-4D97-AF65-F5344CB8AC3E}">
        <p14:creationId xmlns:p14="http://schemas.microsoft.com/office/powerpoint/2010/main" val="1942931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4D6AF81-F532-D0AE-228A-75A3A4426FC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64589" y="2554520"/>
            <a:ext cx="6679411" cy="2298218"/>
          </a:xfrm>
        </p:spPr>
      </p:pic>
      <p:sp>
        <p:nvSpPr>
          <p:cNvPr id="3" name="Title 2"/>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1BBF0596-8D9C-1492-CF51-200A5EB256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952" y="0"/>
            <a:ext cx="7054096" cy="2554519"/>
          </a:xfrm>
          <a:prstGeom prst="rect">
            <a:avLst/>
          </a:prstGeom>
        </p:spPr>
      </p:pic>
      <p:sp>
        <p:nvSpPr>
          <p:cNvPr id="9" name="TextBox 8">
            <a:extLst>
              <a:ext uri="{FF2B5EF4-FFF2-40B4-BE49-F238E27FC236}">
                <a16:creationId xmlns:a16="http://schemas.microsoft.com/office/drawing/2014/main" id="{DAFB0907-2818-C49C-5BDD-9F06B6AB465E}"/>
              </a:ext>
            </a:extLst>
          </p:cNvPr>
          <p:cNvSpPr txBox="1"/>
          <p:nvPr/>
        </p:nvSpPr>
        <p:spPr>
          <a:xfrm>
            <a:off x="83508" y="2588982"/>
            <a:ext cx="2276475" cy="2554545"/>
          </a:xfrm>
          <a:prstGeom prst="rect">
            <a:avLst/>
          </a:prstGeom>
          <a:noFill/>
        </p:spPr>
        <p:txBody>
          <a:bodyPr wrap="square" rtlCol="0">
            <a:spAutoFit/>
          </a:bodyPr>
          <a:lstStyle/>
          <a:p>
            <a:r>
              <a:rPr lang="en-US" sz="1600" i="1" dirty="0"/>
              <a:t>SAGE has been producing stratospheric data since the 1970’s.</a:t>
            </a:r>
          </a:p>
          <a:p>
            <a:endParaRPr lang="en-US" sz="1600" i="1" dirty="0"/>
          </a:p>
          <a:p>
            <a:r>
              <a:rPr lang="en-US" sz="1600" i="1" dirty="0"/>
              <a:t>Long-term data trends have been a vital part of monitoring </a:t>
            </a:r>
            <a:r>
              <a:rPr lang="en-US" sz="1600" i="1" dirty="0" err="1"/>
              <a:t>strat</a:t>
            </a:r>
            <a:r>
              <a:rPr lang="en-US" sz="1600" i="1"/>
              <a:t>. ozone </a:t>
            </a:r>
            <a:r>
              <a:rPr lang="en-US" sz="1600" i="1" dirty="0"/>
              <a:t>depletion and recovery.</a:t>
            </a:r>
          </a:p>
        </p:txBody>
      </p:sp>
      <p:sp>
        <p:nvSpPr>
          <p:cNvPr id="2" name="TextBox 1">
            <a:extLst>
              <a:ext uri="{FF2B5EF4-FFF2-40B4-BE49-F238E27FC236}">
                <a16:creationId xmlns:a16="http://schemas.microsoft.com/office/drawing/2014/main" id="{19B2C6F1-5C9D-C2A1-8229-69D1B6E91DF6}"/>
              </a:ext>
            </a:extLst>
          </p:cNvPr>
          <p:cNvSpPr txBox="1"/>
          <p:nvPr/>
        </p:nvSpPr>
        <p:spPr>
          <a:xfrm>
            <a:off x="2464589" y="4826661"/>
            <a:ext cx="5663730" cy="338554"/>
          </a:xfrm>
          <a:prstGeom prst="rect">
            <a:avLst/>
          </a:prstGeom>
          <a:noFill/>
        </p:spPr>
        <p:txBody>
          <a:bodyPr wrap="none" rtlCol="0">
            <a:spAutoFit/>
          </a:bodyPr>
          <a:lstStyle/>
          <a:p>
            <a:r>
              <a:rPr lang="en-US" sz="800" dirty="0"/>
              <a:t>Evidence for slowdown in stratospheric ozone loss: First stage of ozone recovery; </a:t>
            </a:r>
            <a:r>
              <a:rPr lang="en-US" sz="800" dirty="0" err="1"/>
              <a:t>Newchurch</a:t>
            </a:r>
            <a:r>
              <a:rPr lang="en-US" sz="800" dirty="0"/>
              <a:t> et al.; JGR, August  2003;</a:t>
            </a:r>
          </a:p>
          <a:p>
            <a:r>
              <a:rPr lang="en-US" sz="800" dirty="0">
                <a:hlinkClick r:id="rId5">
                  <a:extLst>
                    <a:ext uri="{A12FA001-AC4F-418D-AE19-62706E023703}">
                      <ahyp:hlinkClr xmlns:ahyp="http://schemas.microsoft.com/office/drawing/2018/hyperlinkcolor" val="tx"/>
                    </a:ext>
                  </a:extLst>
                </a:hlinkClick>
              </a:rPr>
              <a:t>https://doi.org/10.1029/2003JD003471</a:t>
            </a:r>
            <a:endParaRPr lang="en-US" sz="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text, writing implement&#10;&#10;Description automatically generated">
            <a:extLst>
              <a:ext uri="{FF2B5EF4-FFF2-40B4-BE49-F238E27FC236}">
                <a16:creationId xmlns:a16="http://schemas.microsoft.com/office/drawing/2014/main" id="{7C3ED30F-8B6E-F67C-26D5-9FFE1DA6837D}"/>
              </a:ext>
            </a:extLst>
          </p:cNvPr>
          <p:cNvPicPr>
            <a:picLocks noChangeAspect="1"/>
          </p:cNvPicPr>
          <p:nvPr/>
        </p:nvPicPr>
        <p:blipFill rotWithShape="1">
          <a:blip r:embed="rId3">
            <a:extLst>
              <a:ext uri="{28A0092B-C50C-407E-A947-70E740481C1C}">
                <a14:useLocalDpi xmlns:a14="http://schemas.microsoft.com/office/drawing/2010/main" val="0"/>
              </a:ext>
            </a:extLst>
          </a:blip>
          <a:srcRect l="85325" r="6853" b="7681"/>
          <a:stretch/>
        </p:blipFill>
        <p:spPr>
          <a:xfrm>
            <a:off x="7889686" y="705852"/>
            <a:ext cx="504597" cy="4447281"/>
          </a:xfrm>
          <a:prstGeom prst="rect">
            <a:avLst/>
          </a:prstGeom>
        </p:spPr>
      </p:pic>
      <p:sp>
        <p:nvSpPr>
          <p:cNvPr id="3" name="Title 2">
            <a:extLst>
              <a:ext uri="{FF2B5EF4-FFF2-40B4-BE49-F238E27FC236}">
                <a16:creationId xmlns:a16="http://schemas.microsoft.com/office/drawing/2014/main" id="{CA99D354-666F-0F44-A421-06DE1D261882}"/>
              </a:ext>
            </a:extLst>
          </p:cNvPr>
          <p:cNvSpPr>
            <a:spLocks noGrp="1"/>
          </p:cNvSpPr>
          <p:nvPr>
            <p:ph type="title"/>
          </p:nvPr>
        </p:nvSpPr>
        <p:spPr/>
        <p:txBody>
          <a:bodyPr/>
          <a:lstStyle/>
          <a:p>
            <a:r>
              <a:rPr lang="en-US" dirty="0"/>
              <a:t>Boulder vs SAGE Ozone (aO3)</a:t>
            </a:r>
          </a:p>
        </p:txBody>
      </p:sp>
      <p:sp>
        <p:nvSpPr>
          <p:cNvPr id="4" name="Date Placeholder 3">
            <a:extLst>
              <a:ext uri="{FF2B5EF4-FFF2-40B4-BE49-F238E27FC236}">
                <a16:creationId xmlns:a16="http://schemas.microsoft.com/office/drawing/2014/main" id="{1C4D37AA-71DD-CC42-B81B-46A3D7D8B9E5}"/>
              </a:ext>
            </a:extLst>
          </p:cNvPr>
          <p:cNvSpPr>
            <a:spLocks noGrp="1"/>
          </p:cNvSpPr>
          <p:nvPr>
            <p:ph type="dt" sz="half" idx="2"/>
          </p:nvPr>
        </p:nvSpPr>
        <p:spPr/>
        <p:txBody>
          <a:bodyPr/>
          <a:lstStyle/>
          <a:p>
            <a:r>
              <a:rPr lang="en-US" dirty="0"/>
              <a:t>April 13, 2021</a:t>
            </a:r>
          </a:p>
        </p:txBody>
      </p:sp>
      <p:sp>
        <p:nvSpPr>
          <p:cNvPr id="8" name="TextBox 7">
            <a:extLst>
              <a:ext uri="{FF2B5EF4-FFF2-40B4-BE49-F238E27FC236}">
                <a16:creationId xmlns:a16="http://schemas.microsoft.com/office/drawing/2014/main" id="{7995A842-32D3-8514-F6F2-ECD73F0C2DD1}"/>
              </a:ext>
            </a:extLst>
          </p:cNvPr>
          <p:cNvSpPr txBox="1"/>
          <p:nvPr/>
        </p:nvSpPr>
        <p:spPr>
          <a:xfrm>
            <a:off x="8315034" y="1947228"/>
            <a:ext cx="813816" cy="338554"/>
          </a:xfrm>
          <a:prstGeom prst="rect">
            <a:avLst/>
          </a:prstGeom>
          <a:noFill/>
        </p:spPr>
        <p:txBody>
          <a:bodyPr wrap="square" rtlCol="0">
            <a:spAutoFit/>
          </a:bodyPr>
          <a:lstStyle/>
          <a:p>
            <a:r>
              <a:rPr lang="en-US" sz="1600" dirty="0"/>
              <a:t>Sonde</a:t>
            </a:r>
          </a:p>
        </p:txBody>
      </p:sp>
      <p:sp>
        <p:nvSpPr>
          <p:cNvPr id="10" name="TextBox 9">
            <a:extLst>
              <a:ext uri="{FF2B5EF4-FFF2-40B4-BE49-F238E27FC236}">
                <a16:creationId xmlns:a16="http://schemas.microsoft.com/office/drawing/2014/main" id="{12DAE274-8A7F-6D92-85C7-E10F9676CA15}"/>
              </a:ext>
            </a:extLst>
          </p:cNvPr>
          <p:cNvSpPr txBox="1"/>
          <p:nvPr/>
        </p:nvSpPr>
        <p:spPr>
          <a:xfrm>
            <a:off x="8315034" y="1065080"/>
            <a:ext cx="813816" cy="338554"/>
          </a:xfrm>
          <a:prstGeom prst="rect">
            <a:avLst/>
          </a:prstGeom>
          <a:noFill/>
        </p:spPr>
        <p:txBody>
          <a:bodyPr wrap="square" rtlCol="0">
            <a:spAutoFit/>
          </a:bodyPr>
          <a:lstStyle/>
          <a:p>
            <a:r>
              <a:rPr lang="en-US" sz="1600" dirty="0"/>
              <a:t>SAGE</a:t>
            </a:r>
          </a:p>
        </p:txBody>
      </p:sp>
      <p:sp>
        <p:nvSpPr>
          <p:cNvPr id="11" name="TextBox 10">
            <a:extLst>
              <a:ext uri="{FF2B5EF4-FFF2-40B4-BE49-F238E27FC236}">
                <a16:creationId xmlns:a16="http://schemas.microsoft.com/office/drawing/2014/main" id="{B3285223-8429-012A-ABF7-ED87EEA3C928}"/>
              </a:ext>
            </a:extLst>
          </p:cNvPr>
          <p:cNvSpPr txBox="1"/>
          <p:nvPr/>
        </p:nvSpPr>
        <p:spPr>
          <a:xfrm>
            <a:off x="8394283" y="4139063"/>
            <a:ext cx="813816" cy="830997"/>
          </a:xfrm>
          <a:prstGeom prst="rect">
            <a:avLst/>
          </a:prstGeom>
          <a:noFill/>
        </p:spPr>
        <p:txBody>
          <a:bodyPr wrap="square" rtlCol="0">
            <a:spAutoFit/>
          </a:bodyPr>
          <a:lstStyle/>
          <a:p>
            <a:r>
              <a:rPr lang="en-US" sz="1600" dirty="0"/>
              <a:t>Aura</a:t>
            </a:r>
          </a:p>
          <a:p>
            <a:r>
              <a:rPr lang="en-US" sz="1600" dirty="0"/>
              <a:t>MLS v4.0</a:t>
            </a:r>
          </a:p>
        </p:txBody>
      </p:sp>
      <p:sp>
        <p:nvSpPr>
          <p:cNvPr id="14" name="TextBox 13">
            <a:extLst>
              <a:ext uri="{FF2B5EF4-FFF2-40B4-BE49-F238E27FC236}">
                <a16:creationId xmlns:a16="http://schemas.microsoft.com/office/drawing/2014/main" id="{891A3222-37CD-22C6-21B8-117DC7424FB5}"/>
              </a:ext>
            </a:extLst>
          </p:cNvPr>
          <p:cNvSpPr txBox="1"/>
          <p:nvPr/>
        </p:nvSpPr>
        <p:spPr>
          <a:xfrm>
            <a:off x="8394283" y="3039225"/>
            <a:ext cx="813816" cy="830997"/>
          </a:xfrm>
          <a:prstGeom prst="rect">
            <a:avLst/>
          </a:prstGeom>
          <a:noFill/>
        </p:spPr>
        <p:txBody>
          <a:bodyPr wrap="square" rtlCol="0">
            <a:spAutoFit/>
          </a:bodyPr>
          <a:lstStyle/>
          <a:p>
            <a:r>
              <a:rPr lang="en-US" sz="1600" dirty="0"/>
              <a:t>ACE-</a:t>
            </a:r>
          </a:p>
          <a:p>
            <a:r>
              <a:rPr lang="en-US" sz="1600" dirty="0"/>
              <a:t>FTS </a:t>
            </a:r>
          </a:p>
          <a:p>
            <a:r>
              <a:rPr lang="en-US" sz="1600" dirty="0"/>
              <a:t>v4.0</a:t>
            </a:r>
          </a:p>
        </p:txBody>
      </p:sp>
      <p:pic>
        <p:nvPicPr>
          <p:cNvPr id="13" name="Picture 12">
            <a:extLst>
              <a:ext uri="{FF2B5EF4-FFF2-40B4-BE49-F238E27FC236}">
                <a16:creationId xmlns:a16="http://schemas.microsoft.com/office/drawing/2014/main" id="{F427D63B-63F7-81FF-B4E4-C9ED691DC570}"/>
              </a:ext>
            </a:extLst>
          </p:cNvPr>
          <p:cNvPicPr>
            <a:picLocks noChangeAspect="1"/>
          </p:cNvPicPr>
          <p:nvPr/>
        </p:nvPicPr>
        <p:blipFill rotWithShape="1">
          <a:blip r:embed="rId4">
            <a:extLst>
              <a:ext uri="{28A0092B-C50C-407E-A947-70E740481C1C}">
                <a14:useLocalDpi xmlns:a14="http://schemas.microsoft.com/office/drawing/2010/main" val="0"/>
              </a:ext>
            </a:extLst>
          </a:blip>
          <a:srcRect l="8521" t="53169" r="15849" b="5509"/>
          <a:stretch/>
        </p:blipFill>
        <p:spPr>
          <a:xfrm>
            <a:off x="4074695" y="847389"/>
            <a:ext cx="3804157" cy="1099839"/>
          </a:xfrm>
          <a:prstGeom prst="rect">
            <a:avLst/>
          </a:prstGeom>
        </p:spPr>
      </p:pic>
      <p:pic>
        <p:nvPicPr>
          <p:cNvPr id="17" name="Picture 16" descr="A picture containing chart&#10;&#10;Description automatically generated">
            <a:extLst>
              <a:ext uri="{FF2B5EF4-FFF2-40B4-BE49-F238E27FC236}">
                <a16:creationId xmlns:a16="http://schemas.microsoft.com/office/drawing/2014/main" id="{4275221A-5B2E-2580-64C0-B352474E8997}"/>
              </a:ext>
            </a:extLst>
          </p:cNvPr>
          <p:cNvPicPr>
            <a:picLocks noChangeAspect="1"/>
          </p:cNvPicPr>
          <p:nvPr/>
        </p:nvPicPr>
        <p:blipFill rotWithShape="1">
          <a:blip r:embed="rId5">
            <a:extLst>
              <a:ext uri="{28A0092B-C50C-407E-A947-70E740481C1C}">
                <a14:useLocalDpi xmlns:a14="http://schemas.microsoft.com/office/drawing/2010/main" val="0"/>
              </a:ext>
            </a:extLst>
          </a:blip>
          <a:srcRect l="10701" t="54380" r="15987" b="3511"/>
          <a:stretch/>
        </p:blipFill>
        <p:spPr>
          <a:xfrm>
            <a:off x="-12178" y="1904943"/>
            <a:ext cx="7891030" cy="1015197"/>
          </a:xfrm>
          <a:prstGeom prst="rect">
            <a:avLst/>
          </a:prstGeom>
        </p:spPr>
      </p:pic>
      <p:pic>
        <p:nvPicPr>
          <p:cNvPr id="28" name="Picture 27" descr="Graphical user interface&#10;&#10;Description automatically generated with medium confidence">
            <a:extLst>
              <a:ext uri="{FF2B5EF4-FFF2-40B4-BE49-F238E27FC236}">
                <a16:creationId xmlns:a16="http://schemas.microsoft.com/office/drawing/2014/main" id="{CA1C7A0B-6941-5557-1969-FB4C3D49111F}"/>
              </a:ext>
            </a:extLst>
          </p:cNvPr>
          <p:cNvPicPr>
            <a:picLocks noChangeAspect="1"/>
          </p:cNvPicPr>
          <p:nvPr/>
        </p:nvPicPr>
        <p:blipFill rotWithShape="1">
          <a:blip r:embed="rId6">
            <a:extLst>
              <a:ext uri="{28A0092B-C50C-407E-A947-70E740481C1C}">
                <a14:useLocalDpi xmlns:a14="http://schemas.microsoft.com/office/drawing/2010/main" val="0"/>
              </a:ext>
            </a:extLst>
          </a:blip>
          <a:srcRect l="10358" r="16720"/>
          <a:stretch/>
        </p:blipFill>
        <p:spPr>
          <a:xfrm>
            <a:off x="-80211" y="4167965"/>
            <a:ext cx="7981367" cy="985169"/>
          </a:xfrm>
          <a:prstGeom prst="rect">
            <a:avLst/>
          </a:prstGeom>
        </p:spPr>
      </p:pic>
      <p:pic>
        <p:nvPicPr>
          <p:cNvPr id="35" name="Picture 34" descr="A screenshot of a computer&#10;&#10;Description automatically generated with low confidence">
            <a:extLst>
              <a:ext uri="{FF2B5EF4-FFF2-40B4-BE49-F238E27FC236}">
                <a16:creationId xmlns:a16="http://schemas.microsoft.com/office/drawing/2014/main" id="{86C85A13-03F0-6FB7-2EF6-28857E4D3870}"/>
              </a:ext>
            </a:extLst>
          </p:cNvPr>
          <p:cNvPicPr>
            <a:picLocks noChangeAspect="1"/>
          </p:cNvPicPr>
          <p:nvPr/>
        </p:nvPicPr>
        <p:blipFill rotWithShape="1">
          <a:blip r:embed="rId7">
            <a:extLst>
              <a:ext uri="{28A0092B-C50C-407E-A947-70E740481C1C}">
                <a14:useLocalDpi xmlns:a14="http://schemas.microsoft.com/office/drawing/2010/main" val="0"/>
              </a:ext>
            </a:extLst>
          </a:blip>
          <a:srcRect l="10263" t="15073" r="12720"/>
          <a:stretch/>
        </p:blipFill>
        <p:spPr>
          <a:xfrm>
            <a:off x="1002632" y="2934619"/>
            <a:ext cx="6336631" cy="1238191"/>
          </a:xfrm>
          <a:prstGeom prst="rect">
            <a:avLst/>
          </a:prstGeom>
        </p:spPr>
      </p:pic>
      <p:sp>
        <p:nvSpPr>
          <p:cNvPr id="36" name="TextBox 35">
            <a:extLst>
              <a:ext uri="{FF2B5EF4-FFF2-40B4-BE49-F238E27FC236}">
                <a16:creationId xmlns:a16="http://schemas.microsoft.com/office/drawing/2014/main" id="{445CFFF6-6249-CCA2-6661-7CA174356284}"/>
              </a:ext>
            </a:extLst>
          </p:cNvPr>
          <p:cNvSpPr txBox="1"/>
          <p:nvPr/>
        </p:nvSpPr>
        <p:spPr>
          <a:xfrm rot="16200000">
            <a:off x="3652709" y="1265122"/>
            <a:ext cx="761747" cy="215444"/>
          </a:xfrm>
          <a:prstGeom prst="rect">
            <a:avLst/>
          </a:prstGeom>
          <a:noFill/>
        </p:spPr>
        <p:txBody>
          <a:bodyPr wrap="none" rtlCol="0">
            <a:spAutoFit/>
          </a:bodyPr>
          <a:lstStyle/>
          <a:p>
            <a:r>
              <a:rPr lang="en-US" sz="800" dirty="0"/>
              <a:t>Altitude (km)</a:t>
            </a:r>
          </a:p>
        </p:txBody>
      </p:sp>
    </p:spTree>
    <p:extLst>
      <p:ext uri="{BB962C8B-B14F-4D97-AF65-F5344CB8AC3E}">
        <p14:creationId xmlns:p14="http://schemas.microsoft.com/office/powerpoint/2010/main" val="4070080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201C34-1954-0FA0-2BFB-88AEE2054741}"/>
              </a:ext>
            </a:extLst>
          </p:cNvPr>
          <p:cNvSpPr>
            <a:spLocks noGrp="1"/>
          </p:cNvSpPr>
          <p:nvPr>
            <p:ph idx="1"/>
          </p:nvPr>
        </p:nvSpPr>
        <p:spPr/>
        <p:txBody>
          <a:bodyPr/>
          <a:lstStyle/>
          <a:p>
            <a:r>
              <a:rPr lang="en-US" sz="1200" dirty="0"/>
              <a:t>Note: The ACE-FTS v4.0 dataset was used for this visualization. This dataset was only provided through September 2020. It is necessary to update our database with the most recent ACE-FTS dataset.</a:t>
            </a:r>
          </a:p>
          <a:p>
            <a:endParaRPr lang="en-US" sz="1200" dirty="0"/>
          </a:p>
          <a:p>
            <a:r>
              <a:rPr lang="en-US" sz="1200" dirty="0"/>
              <a:t>Also, the Aura MLS v4.0 dataset was used for this visualization. Our local database also contains JPL Derived Meteorological Products (DMP) using Merra-2 for 2017 – 2022. We use the JPL DMP for converting MLS ozone volume mixing ratio on a  pressure grid to ozone number density on an altitude grid. Shown here is the MLS data using its own meteorological information to convert to ozone number density on a pressure grid. It is necessary to update our database with Aura MLS v5.0 data and the accompanying JPL DMP.</a:t>
            </a:r>
          </a:p>
          <a:p>
            <a:endParaRPr lang="en-US" sz="1200" dirty="0"/>
          </a:p>
          <a:p>
            <a:r>
              <a:rPr lang="en-US" sz="1200" dirty="0"/>
              <a:t>To match satellite and in-situ data events with SAGE, we use the guidelines as outlined in “Validation of SAGE III/ISS Solar Ozone Data with Correlative Satellite and Ground Based Measurements”,  H.J. Ray Wang et al, JGR 2020 (https://</a:t>
            </a:r>
            <a:r>
              <a:rPr lang="en-US" sz="1200" dirty="0" err="1"/>
              <a:t>doi.org</a:t>
            </a:r>
            <a:r>
              <a:rPr lang="en-US" sz="1200" dirty="0"/>
              <a:t>/10.1029/2020JD032430).</a:t>
            </a:r>
          </a:p>
        </p:txBody>
      </p:sp>
      <p:sp>
        <p:nvSpPr>
          <p:cNvPr id="3" name="Title 2">
            <a:extLst>
              <a:ext uri="{FF2B5EF4-FFF2-40B4-BE49-F238E27FC236}">
                <a16:creationId xmlns:a16="http://schemas.microsoft.com/office/drawing/2014/main" id="{17306788-C51B-2117-2A02-2A9B3D8BC9F9}"/>
              </a:ext>
            </a:extLst>
          </p:cNvPr>
          <p:cNvSpPr>
            <a:spLocks noGrp="1"/>
          </p:cNvSpPr>
          <p:nvPr>
            <p:ph type="title"/>
          </p:nvPr>
        </p:nvSpPr>
        <p:spPr/>
        <p:txBody>
          <a:bodyPr/>
          <a:lstStyle/>
          <a:p>
            <a:r>
              <a:rPr lang="en-US" dirty="0"/>
              <a:t>SAGE Ozone Comparison Data</a:t>
            </a:r>
          </a:p>
        </p:txBody>
      </p:sp>
    </p:spTree>
    <p:extLst>
      <p:ext uri="{BB962C8B-B14F-4D97-AF65-F5344CB8AC3E}">
        <p14:creationId xmlns:p14="http://schemas.microsoft.com/office/powerpoint/2010/main" val="1082259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99D354-666F-0F44-A421-06DE1D261882}"/>
              </a:ext>
            </a:extLst>
          </p:cNvPr>
          <p:cNvSpPr>
            <a:spLocks noGrp="1"/>
          </p:cNvSpPr>
          <p:nvPr>
            <p:ph type="title"/>
          </p:nvPr>
        </p:nvSpPr>
        <p:spPr/>
        <p:txBody>
          <a:bodyPr/>
          <a:lstStyle/>
          <a:p>
            <a:r>
              <a:rPr lang="en-US" dirty="0"/>
              <a:t>Boulder vs SAGE Ozone (aO3)</a:t>
            </a:r>
            <a:br>
              <a:rPr lang="en-US" dirty="0"/>
            </a:br>
            <a:r>
              <a:rPr lang="en-US" sz="1600" dirty="0"/>
              <a:t>Percent Difference: (SAGE – sonde)/sonde * 100</a:t>
            </a:r>
            <a:endParaRPr lang="en-US" dirty="0"/>
          </a:p>
        </p:txBody>
      </p:sp>
      <p:sp>
        <p:nvSpPr>
          <p:cNvPr id="14" name="TextBox 13">
            <a:extLst>
              <a:ext uri="{FF2B5EF4-FFF2-40B4-BE49-F238E27FC236}">
                <a16:creationId xmlns:a16="http://schemas.microsoft.com/office/drawing/2014/main" id="{891A3222-37CD-22C6-21B8-117DC7424FB5}"/>
              </a:ext>
            </a:extLst>
          </p:cNvPr>
          <p:cNvSpPr txBox="1"/>
          <p:nvPr/>
        </p:nvSpPr>
        <p:spPr>
          <a:xfrm>
            <a:off x="8197978" y="1184148"/>
            <a:ext cx="1046988" cy="830997"/>
          </a:xfrm>
          <a:prstGeom prst="rect">
            <a:avLst/>
          </a:prstGeom>
          <a:noFill/>
        </p:spPr>
        <p:txBody>
          <a:bodyPr wrap="square" rtlCol="0">
            <a:spAutoFit/>
          </a:bodyPr>
          <a:lstStyle/>
          <a:p>
            <a:r>
              <a:rPr lang="en-US" sz="1600" dirty="0"/>
              <a:t>SAGE matched to Sonde</a:t>
            </a:r>
          </a:p>
        </p:txBody>
      </p:sp>
      <p:sp>
        <p:nvSpPr>
          <p:cNvPr id="19" name="TextBox 18">
            <a:extLst>
              <a:ext uri="{FF2B5EF4-FFF2-40B4-BE49-F238E27FC236}">
                <a16:creationId xmlns:a16="http://schemas.microsoft.com/office/drawing/2014/main" id="{3DE125A0-4CC0-5595-EA75-0AC791344A9A}"/>
              </a:ext>
            </a:extLst>
          </p:cNvPr>
          <p:cNvSpPr txBox="1"/>
          <p:nvPr/>
        </p:nvSpPr>
        <p:spPr>
          <a:xfrm>
            <a:off x="5078834" y="2941727"/>
            <a:ext cx="2838085" cy="276999"/>
          </a:xfrm>
          <a:prstGeom prst="rect">
            <a:avLst/>
          </a:prstGeom>
          <a:noFill/>
        </p:spPr>
        <p:txBody>
          <a:bodyPr wrap="none" rtlCol="0">
            <a:spAutoFit/>
          </a:bodyPr>
          <a:lstStyle/>
          <a:p>
            <a:r>
              <a:rPr lang="en-US" sz="1200" dirty="0"/>
              <a:t>Perc. Diff (SAGE – sonde)/sonde * 100</a:t>
            </a:r>
          </a:p>
        </p:txBody>
      </p:sp>
      <p:pic>
        <p:nvPicPr>
          <p:cNvPr id="4" name="Picture 3" descr="Chart, bar chart&#10;&#10;Description automatically generated">
            <a:extLst>
              <a:ext uri="{FF2B5EF4-FFF2-40B4-BE49-F238E27FC236}">
                <a16:creationId xmlns:a16="http://schemas.microsoft.com/office/drawing/2014/main" id="{D1DDB74B-3307-4ABE-4F13-5D64FF2E6177}"/>
              </a:ext>
            </a:extLst>
          </p:cNvPr>
          <p:cNvPicPr>
            <a:picLocks noChangeAspect="1"/>
          </p:cNvPicPr>
          <p:nvPr/>
        </p:nvPicPr>
        <p:blipFill rotWithShape="1">
          <a:blip r:embed="rId3">
            <a:extLst>
              <a:ext uri="{28A0092B-C50C-407E-A947-70E740481C1C}">
                <a14:useLocalDpi xmlns:a14="http://schemas.microsoft.com/office/drawing/2010/main" val="0"/>
              </a:ext>
            </a:extLst>
          </a:blip>
          <a:srcRect l="7426" t="53022" r="15497" b="5103"/>
          <a:stretch/>
        </p:blipFill>
        <p:spPr>
          <a:xfrm>
            <a:off x="4403558" y="3218726"/>
            <a:ext cx="3513361" cy="1924774"/>
          </a:xfrm>
          <a:prstGeom prst="rect">
            <a:avLst/>
          </a:prstGeom>
        </p:spPr>
      </p:pic>
      <p:pic>
        <p:nvPicPr>
          <p:cNvPr id="8" name="Picture 7" descr="Chart, bar chart&#10;&#10;Description automatically generated">
            <a:extLst>
              <a:ext uri="{FF2B5EF4-FFF2-40B4-BE49-F238E27FC236}">
                <a16:creationId xmlns:a16="http://schemas.microsoft.com/office/drawing/2014/main" id="{1E8DE628-F661-0DC3-E991-2F3FDC88955E}"/>
              </a:ext>
            </a:extLst>
          </p:cNvPr>
          <p:cNvPicPr>
            <a:picLocks noChangeAspect="1"/>
          </p:cNvPicPr>
          <p:nvPr/>
        </p:nvPicPr>
        <p:blipFill rotWithShape="1">
          <a:blip r:embed="rId3">
            <a:extLst>
              <a:ext uri="{28A0092B-C50C-407E-A947-70E740481C1C}">
                <a14:useLocalDpi xmlns:a14="http://schemas.microsoft.com/office/drawing/2010/main" val="0"/>
              </a:ext>
            </a:extLst>
          </a:blip>
          <a:srcRect l="83618" t="4367" r="7663" b="7056"/>
          <a:stretch/>
        </p:blipFill>
        <p:spPr>
          <a:xfrm>
            <a:off x="7915969" y="3218726"/>
            <a:ext cx="597970" cy="1924774"/>
          </a:xfrm>
          <a:prstGeom prst="rect">
            <a:avLst/>
          </a:prstGeom>
        </p:spPr>
      </p:pic>
      <p:pic>
        <p:nvPicPr>
          <p:cNvPr id="12" name="Picture 11" descr="A picture containing text, writing implement, stationary, pencil&#10;&#10;Description automatically generated">
            <a:extLst>
              <a:ext uri="{FF2B5EF4-FFF2-40B4-BE49-F238E27FC236}">
                <a16:creationId xmlns:a16="http://schemas.microsoft.com/office/drawing/2014/main" id="{13129842-E09C-3B0C-54AB-7A3C78483186}"/>
              </a:ext>
            </a:extLst>
          </p:cNvPr>
          <p:cNvPicPr>
            <a:picLocks noChangeAspect="1"/>
          </p:cNvPicPr>
          <p:nvPr/>
        </p:nvPicPr>
        <p:blipFill rotWithShape="1">
          <a:blip r:embed="rId4">
            <a:extLst>
              <a:ext uri="{28A0092B-C50C-407E-A947-70E740481C1C}">
                <a14:useLocalDpi xmlns:a14="http://schemas.microsoft.com/office/drawing/2010/main" val="0"/>
              </a:ext>
            </a:extLst>
          </a:blip>
          <a:srcRect l="7309" t="51930" r="16382" b="4873"/>
          <a:stretch/>
        </p:blipFill>
        <p:spPr>
          <a:xfrm>
            <a:off x="4030616" y="904229"/>
            <a:ext cx="3811668" cy="1855013"/>
          </a:xfrm>
          <a:prstGeom prst="rect">
            <a:avLst/>
          </a:prstGeom>
        </p:spPr>
      </p:pic>
      <p:pic>
        <p:nvPicPr>
          <p:cNvPr id="15" name="Picture 14" descr="A picture containing text, writing implement, stationary, pencil&#10;&#10;Description automatically generated">
            <a:extLst>
              <a:ext uri="{FF2B5EF4-FFF2-40B4-BE49-F238E27FC236}">
                <a16:creationId xmlns:a16="http://schemas.microsoft.com/office/drawing/2014/main" id="{2D1BC60C-4B53-9B35-7C68-0F5283D122A0}"/>
              </a:ext>
            </a:extLst>
          </p:cNvPr>
          <p:cNvPicPr>
            <a:picLocks noChangeAspect="1"/>
          </p:cNvPicPr>
          <p:nvPr/>
        </p:nvPicPr>
        <p:blipFill rotWithShape="1">
          <a:blip r:embed="rId4">
            <a:extLst>
              <a:ext uri="{28A0092B-C50C-407E-A947-70E740481C1C}">
                <a14:useLocalDpi xmlns:a14="http://schemas.microsoft.com/office/drawing/2010/main" val="0"/>
              </a:ext>
            </a:extLst>
          </a:blip>
          <a:srcRect l="83618" t="2869" r="6614" b="8304"/>
          <a:stretch/>
        </p:blipFill>
        <p:spPr>
          <a:xfrm>
            <a:off x="7697020" y="795818"/>
            <a:ext cx="437898" cy="1963424"/>
          </a:xfrm>
          <a:prstGeom prst="rect">
            <a:avLst/>
          </a:prstGeom>
        </p:spPr>
      </p:pic>
      <p:pic>
        <p:nvPicPr>
          <p:cNvPr id="20" name="Picture 19" descr="Graphical user interface, chart&#10;&#10;Description automatically generated with medium confidence">
            <a:extLst>
              <a:ext uri="{FF2B5EF4-FFF2-40B4-BE49-F238E27FC236}">
                <a16:creationId xmlns:a16="http://schemas.microsoft.com/office/drawing/2014/main" id="{38B3E3BC-B6E5-5EEE-A01B-A16894034A64}"/>
              </a:ext>
            </a:extLst>
          </p:cNvPr>
          <p:cNvPicPr>
            <a:picLocks noChangeAspect="1"/>
          </p:cNvPicPr>
          <p:nvPr/>
        </p:nvPicPr>
        <p:blipFill rotWithShape="1">
          <a:blip r:embed="rId5">
            <a:extLst>
              <a:ext uri="{28A0092B-C50C-407E-A947-70E740481C1C}">
                <a14:useLocalDpi xmlns:a14="http://schemas.microsoft.com/office/drawing/2010/main" val="0"/>
              </a:ext>
            </a:extLst>
          </a:blip>
          <a:srcRect l="50873" t="6549" r="7488"/>
          <a:stretch/>
        </p:blipFill>
        <p:spPr>
          <a:xfrm>
            <a:off x="1420962" y="902545"/>
            <a:ext cx="2609654" cy="4240955"/>
          </a:xfrm>
          <a:prstGeom prst="rect">
            <a:avLst/>
          </a:prstGeom>
        </p:spPr>
      </p:pic>
    </p:spTree>
    <p:extLst>
      <p:ext uri="{BB962C8B-B14F-4D97-AF65-F5344CB8AC3E}">
        <p14:creationId xmlns:p14="http://schemas.microsoft.com/office/powerpoint/2010/main" val="2279024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6182039-390F-5CC9-D5F8-16EDA20EA12C}"/>
              </a:ext>
            </a:extLst>
          </p:cNvPr>
          <p:cNvSpPr>
            <a:spLocks noGrp="1"/>
          </p:cNvSpPr>
          <p:nvPr>
            <p:ph type="dt" sz="half" idx="2"/>
          </p:nvPr>
        </p:nvSpPr>
        <p:spPr/>
        <p:txBody>
          <a:bodyPr/>
          <a:lstStyle/>
          <a:p>
            <a:fld id="{A9E79D4F-B57E-1C4E-8EE1-3B4427408A1A}" type="datetime4">
              <a:rPr lang="en-US" smtClean="0"/>
              <a:pPr/>
              <a:t>May 25, 2022</a:t>
            </a:fld>
            <a:endParaRPr lang="en-US" dirty="0"/>
          </a:p>
        </p:txBody>
      </p:sp>
      <p:pic>
        <p:nvPicPr>
          <p:cNvPr id="12" name="Content Placeholder 11">
            <a:extLst>
              <a:ext uri="{FF2B5EF4-FFF2-40B4-BE49-F238E27FC236}">
                <a16:creationId xmlns:a16="http://schemas.microsoft.com/office/drawing/2014/main" id="{87FD08A7-4146-6FD7-BBFD-1F9C2EEEDBE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0000" t="6664" r="7759"/>
          <a:stretch/>
        </p:blipFill>
        <p:spPr>
          <a:xfrm>
            <a:off x="2276474" y="3042666"/>
            <a:ext cx="2295141" cy="2098548"/>
          </a:xfrm>
        </p:spPr>
      </p:pic>
      <p:pic>
        <p:nvPicPr>
          <p:cNvPr id="14" name="Picture 13">
            <a:extLst>
              <a:ext uri="{FF2B5EF4-FFF2-40B4-BE49-F238E27FC236}">
                <a16:creationId xmlns:a16="http://schemas.microsoft.com/office/drawing/2014/main" id="{D4895296-1858-9ED4-839A-8B6BE8E3974A}"/>
              </a:ext>
            </a:extLst>
          </p:cNvPr>
          <p:cNvPicPr>
            <a:picLocks noChangeAspect="1"/>
          </p:cNvPicPr>
          <p:nvPr/>
        </p:nvPicPr>
        <p:blipFill rotWithShape="1">
          <a:blip r:embed="rId4">
            <a:extLst>
              <a:ext uri="{28A0092B-C50C-407E-A947-70E740481C1C}">
                <a14:useLocalDpi xmlns:a14="http://schemas.microsoft.com/office/drawing/2010/main" val="0"/>
              </a:ext>
            </a:extLst>
          </a:blip>
          <a:srcRect l="51245" t="6577" r="7831"/>
          <a:stretch/>
        </p:blipFill>
        <p:spPr>
          <a:xfrm>
            <a:off x="0" y="3044952"/>
            <a:ext cx="2295141" cy="2098548"/>
          </a:xfrm>
          <a:prstGeom prst="rect">
            <a:avLst/>
          </a:prstGeom>
        </p:spPr>
      </p:pic>
      <p:pic>
        <p:nvPicPr>
          <p:cNvPr id="16" name="Picture 15">
            <a:extLst>
              <a:ext uri="{FF2B5EF4-FFF2-40B4-BE49-F238E27FC236}">
                <a16:creationId xmlns:a16="http://schemas.microsoft.com/office/drawing/2014/main" id="{5C4830F7-0400-B4E5-EA5E-5947B05B62C4}"/>
              </a:ext>
            </a:extLst>
          </p:cNvPr>
          <p:cNvPicPr>
            <a:picLocks noChangeAspect="1"/>
          </p:cNvPicPr>
          <p:nvPr/>
        </p:nvPicPr>
        <p:blipFill rotWithShape="1">
          <a:blip r:embed="rId5">
            <a:extLst>
              <a:ext uri="{28A0092B-C50C-407E-A947-70E740481C1C}">
                <a14:useLocalDpi xmlns:a14="http://schemas.microsoft.com/office/drawing/2010/main" val="0"/>
              </a:ext>
            </a:extLst>
          </a:blip>
          <a:srcRect l="51244" t="6577" r="7950"/>
          <a:stretch/>
        </p:blipFill>
        <p:spPr>
          <a:xfrm>
            <a:off x="4571615" y="3042666"/>
            <a:ext cx="2295142" cy="2100834"/>
          </a:xfrm>
          <a:prstGeom prst="rect">
            <a:avLst/>
          </a:prstGeom>
        </p:spPr>
      </p:pic>
      <p:pic>
        <p:nvPicPr>
          <p:cNvPr id="18" name="Picture 17">
            <a:extLst>
              <a:ext uri="{FF2B5EF4-FFF2-40B4-BE49-F238E27FC236}">
                <a16:creationId xmlns:a16="http://schemas.microsoft.com/office/drawing/2014/main" id="{8D651588-B943-3397-8FAD-56D41B456408}"/>
              </a:ext>
            </a:extLst>
          </p:cNvPr>
          <p:cNvPicPr>
            <a:picLocks noChangeAspect="1"/>
          </p:cNvPicPr>
          <p:nvPr/>
        </p:nvPicPr>
        <p:blipFill rotWithShape="1">
          <a:blip r:embed="rId6">
            <a:extLst>
              <a:ext uri="{28A0092B-C50C-407E-A947-70E740481C1C}">
                <a14:useLocalDpi xmlns:a14="http://schemas.microsoft.com/office/drawing/2010/main" val="0"/>
              </a:ext>
            </a:extLst>
          </a:blip>
          <a:srcRect l="51245" t="6577" r="7576"/>
          <a:stretch/>
        </p:blipFill>
        <p:spPr>
          <a:xfrm>
            <a:off x="6866757" y="3040490"/>
            <a:ext cx="2295142" cy="2103009"/>
          </a:xfrm>
          <a:prstGeom prst="rect">
            <a:avLst/>
          </a:prstGeom>
        </p:spPr>
      </p:pic>
      <p:grpSp>
        <p:nvGrpSpPr>
          <p:cNvPr id="32" name="Group 31">
            <a:extLst>
              <a:ext uri="{FF2B5EF4-FFF2-40B4-BE49-F238E27FC236}">
                <a16:creationId xmlns:a16="http://schemas.microsoft.com/office/drawing/2014/main" id="{907B96DF-E4DB-E632-65DA-C5EFB4A85790}"/>
              </a:ext>
            </a:extLst>
          </p:cNvPr>
          <p:cNvGrpSpPr/>
          <p:nvPr/>
        </p:nvGrpSpPr>
        <p:grpSpPr>
          <a:xfrm>
            <a:off x="983475" y="2675488"/>
            <a:ext cx="7258287" cy="415498"/>
            <a:chOff x="991139" y="2162886"/>
            <a:chExt cx="7258287" cy="415498"/>
          </a:xfrm>
        </p:grpSpPr>
        <p:sp>
          <p:nvSpPr>
            <p:cNvPr id="19" name="TextBox 18">
              <a:extLst>
                <a:ext uri="{FF2B5EF4-FFF2-40B4-BE49-F238E27FC236}">
                  <a16:creationId xmlns:a16="http://schemas.microsoft.com/office/drawing/2014/main" id="{D40610C3-699C-6237-BEF1-0F1C27E9818D}"/>
                </a:ext>
              </a:extLst>
            </p:cNvPr>
            <p:cNvSpPr txBox="1"/>
            <p:nvPr/>
          </p:nvSpPr>
          <p:spPr>
            <a:xfrm>
              <a:off x="991139" y="2299982"/>
              <a:ext cx="899605" cy="276999"/>
            </a:xfrm>
            <a:prstGeom prst="rect">
              <a:avLst/>
            </a:prstGeom>
            <a:noFill/>
          </p:spPr>
          <p:txBody>
            <a:bodyPr wrap="none" rtlCol="0">
              <a:spAutoFit/>
            </a:bodyPr>
            <a:lstStyle/>
            <a:p>
              <a:r>
                <a:rPr lang="en-US" sz="1200" dirty="0"/>
                <a:t>DJF; n = 8</a:t>
              </a:r>
            </a:p>
          </p:txBody>
        </p:sp>
        <p:sp>
          <p:nvSpPr>
            <p:cNvPr id="20" name="TextBox 19">
              <a:extLst>
                <a:ext uri="{FF2B5EF4-FFF2-40B4-BE49-F238E27FC236}">
                  <a16:creationId xmlns:a16="http://schemas.microsoft.com/office/drawing/2014/main" id="{38CB4EF2-69E1-F1FD-7059-DB791A96D1DD}"/>
                </a:ext>
              </a:extLst>
            </p:cNvPr>
            <p:cNvSpPr txBox="1"/>
            <p:nvPr/>
          </p:nvSpPr>
          <p:spPr>
            <a:xfrm>
              <a:off x="2943434" y="2299983"/>
              <a:ext cx="976549" cy="276999"/>
            </a:xfrm>
            <a:prstGeom prst="rect">
              <a:avLst/>
            </a:prstGeom>
            <a:noFill/>
          </p:spPr>
          <p:txBody>
            <a:bodyPr wrap="none" rtlCol="0">
              <a:spAutoFit/>
            </a:bodyPr>
            <a:lstStyle/>
            <a:p>
              <a:r>
                <a:rPr lang="en-US" sz="1200" dirty="0"/>
                <a:t>MAM; n = 5</a:t>
              </a:r>
            </a:p>
          </p:txBody>
        </p:sp>
        <p:sp>
          <p:nvSpPr>
            <p:cNvPr id="21" name="TextBox 20">
              <a:extLst>
                <a:ext uri="{FF2B5EF4-FFF2-40B4-BE49-F238E27FC236}">
                  <a16:creationId xmlns:a16="http://schemas.microsoft.com/office/drawing/2014/main" id="{1D21F051-AEED-2856-320E-D8586C9D42B4}"/>
                </a:ext>
              </a:extLst>
            </p:cNvPr>
            <p:cNvSpPr txBox="1"/>
            <p:nvPr/>
          </p:nvSpPr>
          <p:spPr>
            <a:xfrm>
              <a:off x="5278848" y="2301385"/>
              <a:ext cx="873957" cy="276999"/>
            </a:xfrm>
            <a:prstGeom prst="rect">
              <a:avLst/>
            </a:prstGeom>
            <a:noFill/>
          </p:spPr>
          <p:txBody>
            <a:bodyPr wrap="none" rtlCol="0">
              <a:spAutoFit/>
            </a:bodyPr>
            <a:lstStyle/>
            <a:p>
              <a:r>
                <a:rPr lang="en-US" sz="1200" dirty="0"/>
                <a:t>JJA; n = 5</a:t>
              </a:r>
            </a:p>
          </p:txBody>
        </p:sp>
        <p:sp>
          <p:nvSpPr>
            <p:cNvPr id="22" name="TextBox 21">
              <a:extLst>
                <a:ext uri="{FF2B5EF4-FFF2-40B4-BE49-F238E27FC236}">
                  <a16:creationId xmlns:a16="http://schemas.microsoft.com/office/drawing/2014/main" id="{FD85731F-75B3-32A2-0BE0-7273199FAD58}"/>
                </a:ext>
              </a:extLst>
            </p:cNvPr>
            <p:cNvSpPr txBox="1"/>
            <p:nvPr/>
          </p:nvSpPr>
          <p:spPr>
            <a:xfrm>
              <a:off x="7298525" y="2301385"/>
              <a:ext cx="950901" cy="276999"/>
            </a:xfrm>
            <a:prstGeom prst="rect">
              <a:avLst/>
            </a:prstGeom>
            <a:noFill/>
          </p:spPr>
          <p:txBody>
            <a:bodyPr wrap="none" rtlCol="0">
              <a:spAutoFit/>
            </a:bodyPr>
            <a:lstStyle/>
            <a:p>
              <a:r>
                <a:rPr lang="en-US" sz="1200" dirty="0"/>
                <a:t>SON; n = 5</a:t>
              </a:r>
            </a:p>
          </p:txBody>
        </p:sp>
        <p:sp>
          <p:nvSpPr>
            <p:cNvPr id="23" name="TextBox 22">
              <a:extLst>
                <a:ext uri="{FF2B5EF4-FFF2-40B4-BE49-F238E27FC236}">
                  <a16:creationId xmlns:a16="http://schemas.microsoft.com/office/drawing/2014/main" id="{CEF7386C-FD33-9B83-7EE9-A6DDCE323086}"/>
                </a:ext>
              </a:extLst>
            </p:cNvPr>
            <p:cNvSpPr txBox="1"/>
            <p:nvPr/>
          </p:nvSpPr>
          <p:spPr>
            <a:xfrm>
              <a:off x="4240432" y="2162886"/>
              <a:ext cx="662361" cy="276999"/>
            </a:xfrm>
            <a:prstGeom prst="rect">
              <a:avLst/>
            </a:prstGeom>
            <a:noFill/>
          </p:spPr>
          <p:txBody>
            <a:bodyPr wrap="none" rtlCol="0">
              <a:spAutoFit/>
            </a:bodyPr>
            <a:lstStyle/>
            <a:p>
              <a:r>
                <a:rPr lang="en-US" sz="1200" dirty="0"/>
                <a:t>Sunset</a:t>
              </a:r>
            </a:p>
          </p:txBody>
        </p:sp>
      </p:grpSp>
      <p:pic>
        <p:nvPicPr>
          <p:cNvPr id="25" name="Picture 24">
            <a:extLst>
              <a:ext uri="{FF2B5EF4-FFF2-40B4-BE49-F238E27FC236}">
                <a16:creationId xmlns:a16="http://schemas.microsoft.com/office/drawing/2014/main" id="{B60FC0DA-5D5A-EDD3-A1B8-1E696A633C1E}"/>
              </a:ext>
            </a:extLst>
          </p:cNvPr>
          <p:cNvPicPr>
            <a:picLocks noChangeAspect="1"/>
          </p:cNvPicPr>
          <p:nvPr/>
        </p:nvPicPr>
        <p:blipFill rotWithShape="1">
          <a:blip r:embed="rId7">
            <a:extLst>
              <a:ext uri="{28A0092B-C50C-407E-A947-70E740481C1C}">
                <a14:useLocalDpi xmlns:a14="http://schemas.microsoft.com/office/drawing/2010/main" val="0"/>
              </a:ext>
            </a:extLst>
          </a:blip>
          <a:srcRect l="50360" t="6457" r="7248" b="-1099"/>
          <a:stretch/>
        </p:blipFill>
        <p:spPr>
          <a:xfrm>
            <a:off x="4571616" y="625260"/>
            <a:ext cx="2295141" cy="2098549"/>
          </a:xfrm>
          <a:prstGeom prst="rect">
            <a:avLst/>
          </a:prstGeom>
        </p:spPr>
      </p:pic>
      <p:pic>
        <p:nvPicPr>
          <p:cNvPr id="27" name="Picture 26">
            <a:extLst>
              <a:ext uri="{FF2B5EF4-FFF2-40B4-BE49-F238E27FC236}">
                <a16:creationId xmlns:a16="http://schemas.microsoft.com/office/drawing/2014/main" id="{C27CEDC6-67D6-2195-59AF-352FA2C54C62}"/>
              </a:ext>
            </a:extLst>
          </p:cNvPr>
          <p:cNvPicPr>
            <a:picLocks noChangeAspect="1"/>
          </p:cNvPicPr>
          <p:nvPr/>
        </p:nvPicPr>
        <p:blipFill rotWithShape="1">
          <a:blip r:embed="rId8">
            <a:extLst>
              <a:ext uri="{28A0092B-C50C-407E-A947-70E740481C1C}">
                <a14:useLocalDpi xmlns:a14="http://schemas.microsoft.com/office/drawing/2010/main" val="0"/>
              </a:ext>
            </a:extLst>
          </a:blip>
          <a:srcRect l="50737" t="6400" r="7956"/>
          <a:stretch/>
        </p:blipFill>
        <p:spPr>
          <a:xfrm>
            <a:off x="2295141" y="575797"/>
            <a:ext cx="2295141" cy="2098548"/>
          </a:xfrm>
          <a:prstGeom prst="rect">
            <a:avLst/>
          </a:prstGeom>
        </p:spPr>
      </p:pic>
      <p:pic>
        <p:nvPicPr>
          <p:cNvPr id="29" name="Picture 28">
            <a:extLst>
              <a:ext uri="{FF2B5EF4-FFF2-40B4-BE49-F238E27FC236}">
                <a16:creationId xmlns:a16="http://schemas.microsoft.com/office/drawing/2014/main" id="{FA4C15D2-CFED-D921-05B2-D65156FD3722}"/>
              </a:ext>
            </a:extLst>
          </p:cNvPr>
          <p:cNvPicPr>
            <a:picLocks noChangeAspect="1"/>
          </p:cNvPicPr>
          <p:nvPr/>
        </p:nvPicPr>
        <p:blipFill rotWithShape="1">
          <a:blip r:embed="rId9">
            <a:extLst>
              <a:ext uri="{28A0092B-C50C-407E-A947-70E740481C1C}">
                <a14:useLocalDpi xmlns:a14="http://schemas.microsoft.com/office/drawing/2010/main" val="0"/>
              </a:ext>
            </a:extLst>
          </a:blip>
          <a:srcRect l="50737" t="6400" r="7048"/>
          <a:stretch/>
        </p:blipFill>
        <p:spPr>
          <a:xfrm>
            <a:off x="-1" y="620926"/>
            <a:ext cx="2295142" cy="2098548"/>
          </a:xfrm>
          <a:prstGeom prst="rect">
            <a:avLst/>
          </a:prstGeom>
        </p:spPr>
      </p:pic>
      <p:pic>
        <p:nvPicPr>
          <p:cNvPr id="31" name="Picture 30">
            <a:extLst>
              <a:ext uri="{FF2B5EF4-FFF2-40B4-BE49-F238E27FC236}">
                <a16:creationId xmlns:a16="http://schemas.microsoft.com/office/drawing/2014/main" id="{F38E0CBC-04DB-EB88-BE3A-E49DB2A0FB46}"/>
              </a:ext>
            </a:extLst>
          </p:cNvPr>
          <p:cNvPicPr>
            <a:picLocks noChangeAspect="1"/>
          </p:cNvPicPr>
          <p:nvPr/>
        </p:nvPicPr>
        <p:blipFill rotWithShape="1">
          <a:blip r:embed="rId10">
            <a:extLst>
              <a:ext uri="{28A0092B-C50C-407E-A947-70E740481C1C}">
                <a14:useLocalDpi xmlns:a14="http://schemas.microsoft.com/office/drawing/2010/main" val="0"/>
              </a:ext>
            </a:extLst>
          </a:blip>
          <a:srcRect l="50737" t="6577" r="7048"/>
          <a:stretch/>
        </p:blipFill>
        <p:spPr>
          <a:xfrm>
            <a:off x="6864768" y="582790"/>
            <a:ext cx="2299119" cy="2098549"/>
          </a:xfrm>
          <a:prstGeom prst="rect">
            <a:avLst/>
          </a:prstGeom>
        </p:spPr>
      </p:pic>
      <p:grpSp>
        <p:nvGrpSpPr>
          <p:cNvPr id="37" name="Group 36">
            <a:extLst>
              <a:ext uri="{FF2B5EF4-FFF2-40B4-BE49-F238E27FC236}">
                <a16:creationId xmlns:a16="http://schemas.microsoft.com/office/drawing/2014/main" id="{4BCA8E41-8E82-3B64-B211-DFE3C6D55F66}"/>
              </a:ext>
            </a:extLst>
          </p:cNvPr>
          <p:cNvGrpSpPr/>
          <p:nvPr/>
        </p:nvGrpSpPr>
        <p:grpSpPr>
          <a:xfrm>
            <a:off x="983476" y="212302"/>
            <a:ext cx="7258287" cy="421395"/>
            <a:chOff x="988956" y="2162886"/>
            <a:chExt cx="7258287" cy="421395"/>
          </a:xfrm>
        </p:grpSpPr>
        <p:sp>
          <p:nvSpPr>
            <p:cNvPr id="38" name="TextBox 37">
              <a:extLst>
                <a:ext uri="{FF2B5EF4-FFF2-40B4-BE49-F238E27FC236}">
                  <a16:creationId xmlns:a16="http://schemas.microsoft.com/office/drawing/2014/main" id="{A3A1B6A1-AAB1-EA12-9F31-8F0E38B7AA5B}"/>
                </a:ext>
              </a:extLst>
            </p:cNvPr>
            <p:cNvSpPr txBox="1"/>
            <p:nvPr/>
          </p:nvSpPr>
          <p:spPr>
            <a:xfrm>
              <a:off x="988956" y="2301386"/>
              <a:ext cx="899605" cy="276999"/>
            </a:xfrm>
            <a:prstGeom prst="rect">
              <a:avLst/>
            </a:prstGeom>
            <a:noFill/>
          </p:spPr>
          <p:txBody>
            <a:bodyPr wrap="none" rtlCol="0">
              <a:spAutoFit/>
            </a:bodyPr>
            <a:lstStyle/>
            <a:p>
              <a:r>
                <a:rPr lang="en-US" sz="1200" dirty="0"/>
                <a:t>DJF; n = 8</a:t>
              </a:r>
            </a:p>
          </p:txBody>
        </p:sp>
        <p:sp>
          <p:nvSpPr>
            <p:cNvPr id="39" name="TextBox 38">
              <a:extLst>
                <a:ext uri="{FF2B5EF4-FFF2-40B4-BE49-F238E27FC236}">
                  <a16:creationId xmlns:a16="http://schemas.microsoft.com/office/drawing/2014/main" id="{C589B712-98CB-69DF-4385-78D4C86EF2D7}"/>
                </a:ext>
              </a:extLst>
            </p:cNvPr>
            <p:cNvSpPr txBox="1"/>
            <p:nvPr/>
          </p:nvSpPr>
          <p:spPr>
            <a:xfrm>
              <a:off x="2942849" y="2301386"/>
              <a:ext cx="976549" cy="276999"/>
            </a:xfrm>
            <a:prstGeom prst="rect">
              <a:avLst/>
            </a:prstGeom>
            <a:noFill/>
          </p:spPr>
          <p:txBody>
            <a:bodyPr wrap="none" rtlCol="0">
              <a:spAutoFit/>
            </a:bodyPr>
            <a:lstStyle/>
            <a:p>
              <a:r>
                <a:rPr lang="en-US" sz="1200" dirty="0"/>
                <a:t>MAM; n = 4</a:t>
              </a:r>
            </a:p>
          </p:txBody>
        </p:sp>
        <p:sp>
          <p:nvSpPr>
            <p:cNvPr id="40" name="TextBox 39">
              <a:extLst>
                <a:ext uri="{FF2B5EF4-FFF2-40B4-BE49-F238E27FC236}">
                  <a16:creationId xmlns:a16="http://schemas.microsoft.com/office/drawing/2014/main" id="{EC8FA85D-FA23-C2DB-E50F-E228A8C623CE}"/>
                </a:ext>
              </a:extLst>
            </p:cNvPr>
            <p:cNvSpPr txBox="1"/>
            <p:nvPr/>
          </p:nvSpPr>
          <p:spPr>
            <a:xfrm>
              <a:off x="5272146" y="2307282"/>
              <a:ext cx="873957" cy="276999"/>
            </a:xfrm>
            <a:prstGeom prst="rect">
              <a:avLst/>
            </a:prstGeom>
            <a:noFill/>
          </p:spPr>
          <p:txBody>
            <a:bodyPr wrap="none" rtlCol="0">
              <a:spAutoFit/>
            </a:bodyPr>
            <a:lstStyle/>
            <a:p>
              <a:r>
                <a:rPr lang="en-US" sz="1200" dirty="0"/>
                <a:t>JJA; n = 4</a:t>
              </a:r>
            </a:p>
          </p:txBody>
        </p:sp>
        <p:sp>
          <p:nvSpPr>
            <p:cNvPr id="41" name="TextBox 40">
              <a:extLst>
                <a:ext uri="{FF2B5EF4-FFF2-40B4-BE49-F238E27FC236}">
                  <a16:creationId xmlns:a16="http://schemas.microsoft.com/office/drawing/2014/main" id="{12C9A683-EFD8-AA24-F0D4-E02C98A0B3FC}"/>
                </a:ext>
              </a:extLst>
            </p:cNvPr>
            <p:cNvSpPr txBox="1"/>
            <p:nvPr/>
          </p:nvSpPr>
          <p:spPr>
            <a:xfrm>
              <a:off x="7296342" y="2301386"/>
              <a:ext cx="950901" cy="276999"/>
            </a:xfrm>
            <a:prstGeom prst="rect">
              <a:avLst/>
            </a:prstGeom>
            <a:noFill/>
          </p:spPr>
          <p:txBody>
            <a:bodyPr wrap="none" rtlCol="0">
              <a:spAutoFit/>
            </a:bodyPr>
            <a:lstStyle/>
            <a:p>
              <a:r>
                <a:rPr lang="en-US" sz="1200" dirty="0"/>
                <a:t>SON; n = 7</a:t>
              </a:r>
            </a:p>
          </p:txBody>
        </p:sp>
        <p:sp>
          <p:nvSpPr>
            <p:cNvPr id="42" name="TextBox 41">
              <a:extLst>
                <a:ext uri="{FF2B5EF4-FFF2-40B4-BE49-F238E27FC236}">
                  <a16:creationId xmlns:a16="http://schemas.microsoft.com/office/drawing/2014/main" id="{D937D93C-C1A4-AA1E-1301-0C8A47F0C0FD}"/>
                </a:ext>
              </a:extLst>
            </p:cNvPr>
            <p:cNvSpPr txBox="1"/>
            <p:nvPr/>
          </p:nvSpPr>
          <p:spPr>
            <a:xfrm>
              <a:off x="4240432" y="2162886"/>
              <a:ext cx="704039" cy="276999"/>
            </a:xfrm>
            <a:prstGeom prst="rect">
              <a:avLst/>
            </a:prstGeom>
            <a:noFill/>
          </p:spPr>
          <p:txBody>
            <a:bodyPr wrap="none" rtlCol="0">
              <a:spAutoFit/>
            </a:bodyPr>
            <a:lstStyle/>
            <a:p>
              <a:r>
                <a:rPr lang="en-US" sz="1200" dirty="0"/>
                <a:t>Sunrise</a:t>
              </a:r>
            </a:p>
          </p:txBody>
        </p:sp>
      </p:grpSp>
    </p:spTree>
    <p:extLst>
      <p:ext uri="{BB962C8B-B14F-4D97-AF65-F5344CB8AC3E}">
        <p14:creationId xmlns:p14="http://schemas.microsoft.com/office/powerpoint/2010/main" val="2758875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99D354-666F-0F44-A421-06DE1D261882}"/>
              </a:ext>
            </a:extLst>
          </p:cNvPr>
          <p:cNvSpPr>
            <a:spLocks noGrp="1"/>
          </p:cNvSpPr>
          <p:nvPr>
            <p:ph type="title"/>
          </p:nvPr>
        </p:nvSpPr>
        <p:spPr/>
        <p:txBody>
          <a:bodyPr/>
          <a:lstStyle/>
          <a:p>
            <a:r>
              <a:rPr lang="en-US" dirty="0"/>
              <a:t>Lauder vs SAGE Ozone (aO3)</a:t>
            </a:r>
          </a:p>
        </p:txBody>
      </p:sp>
      <p:sp>
        <p:nvSpPr>
          <p:cNvPr id="4" name="Date Placeholder 3">
            <a:extLst>
              <a:ext uri="{FF2B5EF4-FFF2-40B4-BE49-F238E27FC236}">
                <a16:creationId xmlns:a16="http://schemas.microsoft.com/office/drawing/2014/main" id="{1C4D37AA-71DD-CC42-B81B-46A3D7D8B9E5}"/>
              </a:ext>
            </a:extLst>
          </p:cNvPr>
          <p:cNvSpPr>
            <a:spLocks noGrp="1"/>
          </p:cNvSpPr>
          <p:nvPr>
            <p:ph type="dt" sz="half" idx="2"/>
          </p:nvPr>
        </p:nvSpPr>
        <p:spPr/>
        <p:txBody>
          <a:bodyPr/>
          <a:lstStyle/>
          <a:p>
            <a:r>
              <a:rPr lang="en-US" dirty="0"/>
              <a:t>April 13, 2021</a:t>
            </a:r>
          </a:p>
        </p:txBody>
      </p:sp>
      <p:pic>
        <p:nvPicPr>
          <p:cNvPr id="28" name="Picture 27" descr="Graphical user interface&#10;&#10;Description automatically generated with medium confidence">
            <a:extLst>
              <a:ext uri="{FF2B5EF4-FFF2-40B4-BE49-F238E27FC236}">
                <a16:creationId xmlns:a16="http://schemas.microsoft.com/office/drawing/2014/main" id="{CA1C7A0B-6941-5557-1969-FB4C3D49111F}"/>
              </a:ext>
            </a:extLst>
          </p:cNvPr>
          <p:cNvPicPr>
            <a:picLocks noChangeAspect="1"/>
          </p:cNvPicPr>
          <p:nvPr/>
        </p:nvPicPr>
        <p:blipFill rotWithShape="1">
          <a:blip r:embed="rId3">
            <a:extLst>
              <a:ext uri="{28A0092B-C50C-407E-A947-70E740481C1C}">
                <a14:useLocalDpi xmlns:a14="http://schemas.microsoft.com/office/drawing/2010/main" val="0"/>
              </a:ext>
            </a:extLst>
          </a:blip>
          <a:srcRect l="10358" r="16720"/>
          <a:stretch/>
        </p:blipFill>
        <p:spPr>
          <a:xfrm>
            <a:off x="-80211" y="4167965"/>
            <a:ext cx="7981367" cy="985169"/>
          </a:xfrm>
          <a:prstGeom prst="rect">
            <a:avLst/>
          </a:prstGeom>
        </p:spPr>
      </p:pic>
      <p:pic>
        <p:nvPicPr>
          <p:cNvPr id="30" name="Picture 29" descr="Graphical user interface&#10;&#10;Description automatically generated with medium confidence">
            <a:extLst>
              <a:ext uri="{FF2B5EF4-FFF2-40B4-BE49-F238E27FC236}">
                <a16:creationId xmlns:a16="http://schemas.microsoft.com/office/drawing/2014/main" id="{C2B8BE99-DC6B-598D-CE75-2C757225ADB4}"/>
              </a:ext>
            </a:extLst>
          </p:cNvPr>
          <p:cNvPicPr>
            <a:picLocks noChangeAspect="1"/>
          </p:cNvPicPr>
          <p:nvPr/>
        </p:nvPicPr>
        <p:blipFill rotWithShape="1">
          <a:blip r:embed="rId3">
            <a:extLst>
              <a:ext uri="{28A0092B-C50C-407E-A947-70E740481C1C}">
                <a14:useLocalDpi xmlns:a14="http://schemas.microsoft.com/office/drawing/2010/main" val="0"/>
              </a:ext>
            </a:extLst>
          </a:blip>
          <a:srcRect l="87456" r="8199"/>
          <a:stretch/>
        </p:blipFill>
        <p:spPr>
          <a:xfrm>
            <a:off x="7868172" y="641944"/>
            <a:ext cx="397295" cy="4511190"/>
          </a:xfrm>
          <a:prstGeom prst="rect">
            <a:avLst/>
          </a:prstGeom>
        </p:spPr>
      </p:pic>
      <p:pic>
        <p:nvPicPr>
          <p:cNvPr id="7" name="Picture 6">
            <a:extLst>
              <a:ext uri="{FF2B5EF4-FFF2-40B4-BE49-F238E27FC236}">
                <a16:creationId xmlns:a16="http://schemas.microsoft.com/office/drawing/2014/main" id="{62E70F6D-2A72-4A51-9829-4E3EA834CCBC}"/>
              </a:ext>
            </a:extLst>
          </p:cNvPr>
          <p:cNvPicPr>
            <a:picLocks noChangeAspect="1"/>
          </p:cNvPicPr>
          <p:nvPr/>
        </p:nvPicPr>
        <p:blipFill rotWithShape="1">
          <a:blip r:embed="rId4">
            <a:extLst>
              <a:ext uri="{28A0092B-C50C-407E-A947-70E740481C1C}">
                <a14:useLocalDpi xmlns:a14="http://schemas.microsoft.com/office/drawing/2010/main" val="0"/>
              </a:ext>
            </a:extLst>
          </a:blip>
          <a:srcRect l="8491" t="53333" r="14674" b="4717"/>
          <a:stretch/>
        </p:blipFill>
        <p:spPr>
          <a:xfrm>
            <a:off x="4082717" y="739876"/>
            <a:ext cx="3845702" cy="1165067"/>
          </a:xfrm>
          <a:prstGeom prst="rect">
            <a:avLst/>
          </a:prstGeom>
        </p:spPr>
      </p:pic>
      <p:pic>
        <p:nvPicPr>
          <p:cNvPr id="12" name="Picture 11" descr="A picture containing text, writing implement&#10;&#10;Description automatically generated">
            <a:extLst>
              <a:ext uri="{FF2B5EF4-FFF2-40B4-BE49-F238E27FC236}">
                <a16:creationId xmlns:a16="http://schemas.microsoft.com/office/drawing/2014/main" id="{0BE8BBFE-B321-BBA7-0D4B-F792FAB72CC8}"/>
              </a:ext>
            </a:extLst>
          </p:cNvPr>
          <p:cNvPicPr>
            <a:picLocks noChangeAspect="1"/>
          </p:cNvPicPr>
          <p:nvPr/>
        </p:nvPicPr>
        <p:blipFill rotWithShape="1">
          <a:blip r:embed="rId4">
            <a:extLst>
              <a:ext uri="{28A0092B-C50C-407E-A947-70E740481C1C}">
                <a14:useLocalDpi xmlns:a14="http://schemas.microsoft.com/office/drawing/2010/main" val="0"/>
              </a:ext>
            </a:extLst>
          </a:blip>
          <a:srcRect l="85325" r="6853" b="7681"/>
          <a:stretch/>
        </p:blipFill>
        <p:spPr>
          <a:xfrm>
            <a:off x="7889686" y="627209"/>
            <a:ext cx="504597" cy="4511190"/>
          </a:xfrm>
          <a:prstGeom prst="rect">
            <a:avLst/>
          </a:prstGeom>
        </p:spPr>
      </p:pic>
      <p:sp>
        <p:nvSpPr>
          <p:cNvPr id="10" name="TextBox 9">
            <a:extLst>
              <a:ext uri="{FF2B5EF4-FFF2-40B4-BE49-F238E27FC236}">
                <a16:creationId xmlns:a16="http://schemas.microsoft.com/office/drawing/2014/main" id="{12DAE274-8A7F-6D92-85C7-E10F9676CA15}"/>
              </a:ext>
            </a:extLst>
          </p:cNvPr>
          <p:cNvSpPr txBox="1"/>
          <p:nvPr/>
        </p:nvSpPr>
        <p:spPr>
          <a:xfrm>
            <a:off x="8315034" y="1065080"/>
            <a:ext cx="813816" cy="338554"/>
          </a:xfrm>
          <a:prstGeom prst="rect">
            <a:avLst/>
          </a:prstGeom>
          <a:noFill/>
        </p:spPr>
        <p:txBody>
          <a:bodyPr wrap="square" rtlCol="0">
            <a:spAutoFit/>
          </a:bodyPr>
          <a:lstStyle/>
          <a:p>
            <a:r>
              <a:rPr lang="en-US" sz="1600" dirty="0"/>
              <a:t>SAGE</a:t>
            </a:r>
          </a:p>
        </p:txBody>
      </p:sp>
      <p:sp>
        <p:nvSpPr>
          <p:cNvPr id="8" name="TextBox 7">
            <a:extLst>
              <a:ext uri="{FF2B5EF4-FFF2-40B4-BE49-F238E27FC236}">
                <a16:creationId xmlns:a16="http://schemas.microsoft.com/office/drawing/2014/main" id="{7995A842-32D3-8514-F6F2-ECD73F0C2DD1}"/>
              </a:ext>
            </a:extLst>
          </p:cNvPr>
          <p:cNvSpPr txBox="1"/>
          <p:nvPr/>
        </p:nvSpPr>
        <p:spPr>
          <a:xfrm>
            <a:off x="8315034" y="1947228"/>
            <a:ext cx="813816" cy="338554"/>
          </a:xfrm>
          <a:prstGeom prst="rect">
            <a:avLst/>
          </a:prstGeom>
          <a:noFill/>
        </p:spPr>
        <p:txBody>
          <a:bodyPr wrap="square" rtlCol="0">
            <a:spAutoFit/>
          </a:bodyPr>
          <a:lstStyle/>
          <a:p>
            <a:r>
              <a:rPr lang="en-US" sz="1600" dirty="0"/>
              <a:t>Sonde</a:t>
            </a:r>
          </a:p>
        </p:txBody>
      </p:sp>
      <p:sp>
        <p:nvSpPr>
          <p:cNvPr id="14" name="TextBox 13">
            <a:extLst>
              <a:ext uri="{FF2B5EF4-FFF2-40B4-BE49-F238E27FC236}">
                <a16:creationId xmlns:a16="http://schemas.microsoft.com/office/drawing/2014/main" id="{891A3222-37CD-22C6-21B8-117DC7424FB5}"/>
              </a:ext>
            </a:extLst>
          </p:cNvPr>
          <p:cNvSpPr txBox="1"/>
          <p:nvPr/>
        </p:nvSpPr>
        <p:spPr>
          <a:xfrm>
            <a:off x="8315034" y="3039225"/>
            <a:ext cx="813816" cy="830997"/>
          </a:xfrm>
          <a:prstGeom prst="rect">
            <a:avLst/>
          </a:prstGeom>
          <a:noFill/>
        </p:spPr>
        <p:txBody>
          <a:bodyPr wrap="square" rtlCol="0">
            <a:spAutoFit/>
          </a:bodyPr>
          <a:lstStyle/>
          <a:p>
            <a:r>
              <a:rPr lang="en-US" sz="1600" dirty="0"/>
              <a:t>ACE-</a:t>
            </a:r>
          </a:p>
          <a:p>
            <a:r>
              <a:rPr lang="en-US" sz="1600" dirty="0"/>
              <a:t>FTS </a:t>
            </a:r>
          </a:p>
          <a:p>
            <a:r>
              <a:rPr lang="en-US" sz="1600" dirty="0"/>
              <a:t>v4.0</a:t>
            </a:r>
          </a:p>
        </p:txBody>
      </p:sp>
      <p:sp>
        <p:nvSpPr>
          <p:cNvPr id="11" name="TextBox 10">
            <a:extLst>
              <a:ext uri="{FF2B5EF4-FFF2-40B4-BE49-F238E27FC236}">
                <a16:creationId xmlns:a16="http://schemas.microsoft.com/office/drawing/2014/main" id="{B3285223-8429-012A-ABF7-ED87EEA3C928}"/>
              </a:ext>
            </a:extLst>
          </p:cNvPr>
          <p:cNvSpPr txBox="1"/>
          <p:nvPr/>
        </p:nvSpPr>
        <p:spPr>
          <a:xfrm>
            <a:off x="8394283" y="4139063"/>
            <a:ext cx="813816" cy="830997"/>
          </a:xfrm>
          <a:prstGeom prst="rect">
            <a:avLst/>
          </a:prstGeom>
          <a:noFill/>
        </p:spPr>
        <p:txBody>
          <a:bodyPr wrap="square" rtlCol="0">
            <a:spAutoFit/>
          </a:bodyPr>
          <a:lstStyle/>
          <a:p>
            <a:r>
              <a:rPr lang="en-US" sz="1600" dirty="0"/>
              <a:t>Aura</a:t>
            </a:r>
          </a:p>
          <a:p>
            <a:r>
              <a:rPr lang="en-US" sz="1600" dirty="0"/>
              <a:t>MLS v4.0</a:t>
            </a:r>
          </a:p>
        </p:txBody>
      </p:sp>
      <p:pic>
        <p:nvPicPr>
          <p:cNvPr id="16" name="Picture 15" descr="A picture containing timeline&#10;&#10;Description automatically generated">
            <a:extLst>
              <a:ext uri="{FF2B5EF4-FFF2-40B4-BE49-F238E27FC236}">
                <a16:creationId xmlns:a16="http://schemas.microsoft.com/office/drawing/2014/main" id="{0EFDBF61-8F9A-A97C-FDE6-FC7F2DA62FE4}"/>
              </a:ext>
            </a:extLst>
          </p:cNvPr>
          <p:cNvPicPr>
            <a:picLocks noChangeAspect="1"/>
          </p:cNvPicPr>
          <p:nvPr/>
        </p:nvPicPr>
        <p:blipFill rotWithShape="1">
          <a:blip r:embed="rId5">
            <a:extLst>
              <a:ext uri="{28A0092B-C50C-407E-A947-70E740481C1C}">
                <a14:useLocalDpi xmlns:a14="http://schemas.microsoft.com/office/drawing/2010/main" val="0"/>
              </a:ext>
            </a:extLst>
          </a:blip>
          <a:srcRect l="10789" t="52325" r="16328"/>
          <a:stretch/>
        </p:blipFill>
        <p:spPr>
          <a:xfrm>
            <a:off x="-1" y="1871386"/>
            <a:ext cx="7889687" cy="1165068"/>
          </a:xfrm>
          <a:prstGeom prst="rect">
            <a:avLst/>
          </a:prstGeom>
        </p:spPr>
      </p:pic>
      <p:pic>
        <p:nvPicPr>
          <p:cNvPr id="20" name="Picture 19" descr="A picture containing text, writing implement, stationary, pencil&#10;&#10;Description automatically generated">
            <a:extLst>
              <a:ext uri="{FF2B5EF4-FFF2-40B4-BE49-F238E27FC236}">
                <a16:creationId xmlns:a16="http://schemas.microsoft.com/office/drawing/2014/main" id="{DAD7FD83-8940-D156-9E7B-0D5A87310632}"/>
              </a:ext>
            </a:extLst>
          </p:cNvPr>
          <p:cNvPicPr>
            <a:picLocks noChangeAspect="1"/>
          </p:cNvPicPr>
          <p:nvPr/>
        </p:nvPicPr>
        <p:blipFill rotWithShape="1">
          <a:blip r:embed="rId6">
            <a:extLst>
              <a:ext uri="{28A0092B-C50C-407E-A947-70E740481C1C}">
                <a14:useLocalDpi xmlns:a14="http://schemas.microsoft.com/office/drawing/2010/main" val="0"/>
              </a:ext>
            </a:extLst>
          </a:blip>
          <a:srcRect l="10097" r="12474"/>
          <a:stretch/>
        </p:blipFill>
        <p:spPr>
          <a:xfrm>
            <a:off x="-6651" y="3035713"/>
            <a:ext cx="7361955" cy="1132993"/>
          </a:xfrm>
          <a:prstGeom prst="rect">
            <a:avLst/>
          </a:prstGeom>
        </p:spPr>
      </p:pic>
    </p:spTree>
    <p:extLst>
      <p:ext uri="{BB962C8B-B14F-4D97-AF65-F5344CB8AC3E}">
        <p14:creationId xmlns:p14="http://schemas.microsoft.com/office/powerpoint/2010/main" val="1379861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99D354-666F-0F44-A421-06DE1D261882}"/>
              </a:ext>
            </a:extLst>
          </p:cNvPr>
          <p:cNvSpPr>
            <a:spLocks noGrp="1"/>
          </p:cNvSpPr>
          <p:nvPr>
            <p:ph type="title"/>
          </p:nvPr>
        </p:nvSpPr>
        <p:spPr/>
        <p:txBody>
          <a:bodyPr/>
          <a:lstStyle/>
          <a:p>
            <a:r>
              <a:rPr lang="en-US" dirty="0"/>
              <a:t>Lauder vs SAGE Ozone (aO3)</a:t>
            </a:r>
            <a:br>
              <a:rPr lang="en-US" dirty="0"/>
            </a:br>
            <a:r>
              <a:rPr lang="en-US" sz="1600" dirty="0"/>
              <a:t>Percent Difference: (SAGE – sonde)/sonde * 100</a:t>
            </a:r>
            <a:endParaRPr lang="en-US" dirty="0"/>
          </a:p>
        </p:txBody>
      </p:sp>
      <p:sp>
        <p:nvSpPr>
          <p:cNvPr id="19" name="TextBox 18">
            <a:extLst>
              <a:ext uri="{FF2B5EF4-FFF2-40B4-BE49-F238E27FC236}">
                <a16:creationId xmlns:a16="http://schemas.microsoft.com/office/drawing/2014/main" id="{3DE125A0-4CC0-5595-EA75-0AC791344A9A}"/>
              </a:ext>
            </a:extLst>
          </p:cNvPr>
          <p:cNvSpPr txBox="1"/>
          <p:nvPr/>
        </p:nvSpPr>
        <p:spPr>
          <a:xfrm>
            <a:off x="5078834" y="2941727"/>
            <a:ext cx="2838085" cy="276999"/>
          </a:xfrm>
          <a:prstGeom prst="rect">
            <a:avLst/>
          </a:prstGeom>
          <a:noFill/>
        </p:spPr>
        <p:txBody>
          <a:bodyPr wrap="none" rtlCol="0">
            <a:spAutoFit/>
          </a:bodyPr>
          <a:lstStyle/>
          <a:p>
            <a:r>
              <a:rPr lang="en-US" sz="1200" dirty="0"/>
              <a:t>Perc. Diff (SAGE – sonde)/sonde * 100</a:t>
            </a:r>
          </a:p>
        </p:txBody>
      </p:sp>
      <p:pic>
        <p:nvPicPr>
          <p:cNvPr id="8" name="Picture 7" descr="Chart, bar chart&#10;&#10;Description automatically generated">
            <a:extLst>
              <a:ext uri="{FF2B5EF4-FFF2-40B4-BE49-F238E27FC236}">
                <a16:creationId xmlns:a16="http://schemas.microsoft.com/office/drawing/2014/main" id="{1E8DE628-F661-0DC3-E991-2F3FDC88955E}"/>
              </a:ext>
            </a:extLst>
          </p:cNvPr>
          <p:cNvPicPr>
            <a:picLocks noChangeAspect="1"/>
          </p:cNvPicPr>
          <p:nvPr/>
        </p:nvPicPr>
        <p:blipFill rotWithShape="1">
          <a:blip r:embed="rId3">
            <a:extLst>
              <a:ext uri="{28A0092B-C50C-407E-A947-70E740481C1C}">
                <a14:useLocalDpi xmlns:a14="http://schemas.microsoft.com/office/drawing/2010/main" val="0"/>
              </a:ext>
            </a:extLst>
          </a:blip>
          <a:srcRect l="83618" t="4367" r="7663" b="7056"/>
          <a:stretch/>
        </p:blipFill>
        <p:spPr>
          <a:xfrm>
            <a:off x="7915969" y="3218726"/>
            <a:ext cx="597970" cy="1924774"/>
          </a:xfrm>
          <a:prstGeom prst="rect">
            <a:avLst/>
          </a:prstGeom>
        </p:spPr>
      </p:pic>
      <p:pic>
        <p:nvPicPr>
          <p:cNvPr id="5" name="Picture 4" descr="A picture containing text, writing implement, stationary, pencil&#10;&#10;Description automatically generated">
            <a:extLst>
              <a:ext uri="{FF2B5EF4-FFF2-40B4-BE49-F238E27FC236}">
                <a16:creationId xmlns:a16="http://schemas.microsoft.com/office/drawing/2014/main" id="{A843BBFB-9A4F-CAA3-770C-7775747E2748}"/>
              </a:ext>
            </a:extLst>
          </p:cNvPr>
          <p:cNvPicPr>
            <a:picLocks noChangeAspect="1"/>
          </p:cNvPicPr>
          <p:nvPr/>
        </p:nvPicPr>
        <p:blipFill rotWithShape="1">
          <a:blip r:embed="rId4">
            <a:extLst>
              <a:ext uri="{28A0092B-C50C-407E-A947-70E740481C1C}">
                <a14:useLocalDpi xmlns:a14="http://schemas.microsoft.com/office/drawing/2010/main" val="0"/>
              </a:ext>
            </a:extLst>
          </a:blip>
          <a:srcRect l="10000" t="52580" r="12544" b="5688"/>
          <a:stretch/>
        </p:blipFill>
        <p:spPr>
          <a:xfrm>
            <a:off x="4135067" y="3218726"/>
            <a:ext cx="3780901" cy="1924773"/>
          </a:xfrm>
          <a:prstGeom prst="rect">
            <a:avLst/>
          </a:prstGeom>
        </p:spPr>
      </p:pic>
      <p:pic>
        <p:nvPicPr>
          <p:cNvPr id="7" name="Picture 6" descr="A picture containing text, writing implement, stationary, pencil&#10;&#10;Description automatically generated">
            <a:extLst>
              <a:ext uri="{FF2B5EF4-FFF2-40B4-BE49-F238E27FC236}">
                <a16:creationId xmlns:a16="http://schemas.microsoft.com/office/drawing/2014/main" id="{A04A469C-84B8-598E-3DA5-8600572457F2}"/>
              </a:ext>
            </a:extLst>
          </p:cNvPr>
          <p:cNvPicPr>
            <a:picLocks noChangeAspect="1"/>
          </p:cNvPicPr>
          <p:nvPr/>
        </p:nvPicPr>
        <p:blipFill rotWithShape="1">
          <a:blip r:embed="rId5">
            <a:extLst>
              <a:ext uri="{28A0092B-C50C-407E-A947-70E740481C1C}">
                <a14:useLocalDpi xmlns:a14="http://schemas.microsoft.com/office/drawing/2010/main" val="0"/>
              </a:ext>
            </a:extLst>
          </a:blip>
          <a:srcRect l="7866" t="52267" r="15467" b="5067"/>
          <a:stretch/>
        </p:blipFill>
        <p:spPr>
          <a:xfrm>
            <a:off x="4030616" y="885667"/>
            <a:ext cx="4016104" cy="2037083"/>
          </a:xfrm>
          <a:prstGeom prst="rect">
            <a:avLst/>
          </a:prstGeom>
        </p:spPr>
      </p:pic>
      <p:pic>
        <p:nvPicPr>
          <p:cNvPr id="15" name="Picture 14" descr="A picture containing text, writing implement, stationary, pencil&#10;&#10;Description automatically generated">
            <a:extLst>
              <a:ext uri="{FF2B5EF4-FFF2-40B4-BE49-F238E27FC236}">
                <a16:creationId xmlns:a16="http://schemas.microsoft.com/office/drawing/2014/main" id="{2D1BC60C-4B53-9B35-7C68-0F5283D122A0}"/>
              </a:ext>
            </a:extLst>
          </p:cNvPr>
          <p:cNvPicPr>
            <a:picLocks noChangeAspect="1"/>
          </p:cNvPicPr>
          <p:nvPr/>
        </p:nvPicPr>
        <p:blipFill rotWithShape="1">
          <a:blip r:embed="rId6">
            <a:extLst>
              <a:ext uri="{28A0092B-C50C-407E-A947-70E740481C1C}">
                <a14:useLocalDpi xmlns:a14="http://schemas.microsoft.com/office/drawing/2010/main" val="0"/>
              </a:ext>
            </a:extLst>
          </a:blip>
          <a:srcRect l="83618" t="2869" r="6614" b="8304"/>
          <a:stretch/>
        </p:blipFill>
        <p:spPr>
          <a:xfrm>
            <a:off x="7996005" y="786674"/>
            <a:ext cx="437898" cy="1963424"/>
          </a:xfrm>
          <a:prstGeom prst="rect">
            <a:avLst/>
          </a:prstGeom>
        </p:spPr>
      </p:pic>
      <p:sp>
        <p:nvSpPr>
          <p:cNvPr id="14" name="TextBox 13">
            <a:extLst>
              <a:ext uri="{FF2B5EF4-FFF2-40B4-BE49-F238E27FC236}">
                <a16:creationId xmlns:a16="http://schemas.microsoft.com/office/drawing/2014/main" id="{891A3222-37CD-22C6-21B8-117DC7424FB5}"/>
              </a:ext>
            </a:extLst>
          </p:cNvPr>
          <p:cNvSpPr txBox="1"/>
          <p:nvPr/>
        </p:nvSpPr>
        <p:spPr>
          <a:xfrm>
            <a:off x="8197978" y="1184148"/>
            <a:ext cx="1046988" cy="830997"/>
          </a:xfrm>
          <a:prstGeom prst="rect">
            <a:avLst/>
          </a:prstGeom>
          <a:noFill/>
        </p:spPr>
        <p:txBody>
          <a:bodyPr wrap="square" rtlCol="0">
            <a:spAutoFit/>
          </a:bodyPr>
          <a:lstStyle/>
          <a:p>
            <a:r>
              <a:rPr lang="en-US" sz="1600" dirty="0"/>
              <a:t>SAGE matched to Sonde</a:t>
            </a:r>
          </a:p>
        </p:txBody>
      </p:sp>
      <p:pic>
        <p:nvPicPr>
          <p:cNvPr id="10" name="Picture 9" descr="Graphical user interface, diagram&#10;&#10;Description automatically generated">
            <a:extLst>
              <a:ext uri="{FF2B5EF4-FFF2-40B4-BE49-F238E27FC236}">
                <a16:creationId xmlns:a16="http://schemas.microsoft.com/office/drawing/2014/main" id="{F4D42227-4CD0-BEBE-4D7F-26F6076CC4A0}"/>
              </a:ext>
            </a:extLst>
          </p:cNvPr>
          <p:cNvPicPr>
            <a:picLocks noChangeAspect="1"/>
          </p:cNvPicPr>
          <p:nvPr/>
        </p:nvPicPr>
        <p:blipFill rotWithShape="1">
          <a:blip r:embed="rId7">
            <a:extLst>
              <a:ext uri="{28A0092B-C50C-407E-A947-70E740481C1C}">
                <a14:useLocalDpi xmlns:a14="http://schemas.microsoft.com/office/drawing/2010/main" val="0"/>
              </a:ext>
            </a:extLst>
          </a:blip>
          <a:srcRect l="50000" t="6577" r="6568"/>
          <a:stretch/>
        </p:blipFill>
        <p:spPr>
          <a:xfrm>
            <a:off x="686647" y="885668"/>
            <a:ext cx="3192711" cy="4257832"/>
          </a:xfrm>
          <a:prstGeom prst="rect">
            <a:avLst/>
          </a:prstGeom>
        </p:spPr>
      </p:pic>
    </p:spTree>
    <p:extLst>
      <p:ext uri="{BB962C8B-B14F-4D97-AF65-F5344CB8AC3E}">
        <p14:creationId xmlns:p14="http://schemas.microsoft.com/office/powerpoint/2010/main" val="3027723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907B96DF-E4DB-E632-65DA-C5EFB4A85790}"/>
              </a:ext>
            </a:extLst>
          </p:cNvPr>
          <p:cNvGrpSpPr/>
          <p:nvPr/>
        </p:nvGrpSpPr>
        <p:grpSpPr>
          <a:xfrm>
            <a:off x="951481" y="2675488"/>
            <a:ext cx="7196977" cy="415499"/>
            <a:chOff x="959145" y="2162886"/>
            <a:chExt cx="7196977" cy="415499"/>
          </a:xfrm>
        </p:grpSpPr>
        <p:sp>
          <p:nvSpPr>
            <p:cNvPr id="19" name="TextBox 18">
              <a:extLst>
                <a:ext uri="{FF2B5EF4-FFF2-40B4-BE49-F238E27FC236}">
                  <a16:creationId xmlns:a16="http://schemas.microsoft.com/office/drawing/2014/main" id="{D40610C3-699C-6237-BEF1-0F1C27E9818D}"/>
                </a:ext>
              </a:extLst>
            </p:cNvPr>
            <p:cNvSpPr txBox="1"/>
            <p:nvPr/>
          </p:nvSpPr>
          <p:spPr>
            <a:xfrm>
              <a:off x="959145" y="2301385"/>
              <a:ext cx="466794" cy="276999"/>
            </a:xfrm>
            <a:prstGeom prst="rect">
              <a:avLst/>
            </a:prstGeom>
            <a:noFill/>
          </p:spPr>
          <p:txBody>
            <a:bodyPr wrap="none" rtlCol="0">
              <a:spAutoFit/>
            </a:bodyPr>
            <a:lstStyle/>
            <a:p>
              <a:r>
                <a:rPr lang="en-US" sz="1200" dirty="0"/>
                <a:t>DJF</a:t>
              </a:r>
            </a:p>
          </p:txBody>
        </p:sp>
        <p:sp>
          <p:nvSpPr>
            <p:cNvPr id="20" name="TextBox 19">
              <a:extLst>
                <a:ext uri="{FF2B5EF4-FFF2-40B4-BE49-F238E27FC236}">
                  <a16:creationId xmlns:a16="http://schemas.microsoft.com/office/drawing/2014/main" id="{38CB4EF2-69E1-F1FD-7059-DB791A96D1DD}"/>
                </a:ext>
              </a:extLst>
            </p:cNvPr>
            <p:cNvSpPr txBox="1"/>
            <p:nvPr/>
          </p:nvSpPr>
          <p:spPr>
            <a:xfrm>
              <a:off x="3152174" y="2301386"/>
              <a:ext cx="976549" cy="276999"/>
            </a:xfrm>
            <a:prstGeom prst="rect">
              <a:avLst/>
            </a:prstGeom>
            <a:noFill/>
          </p:spPr>
          <p:txBody>
            <a:bodyPr wrap="none" rtlCol="0">
              <a:spAutoFit/>
            </a:bodyPr>
            <a:lstStyle/>
            <a:p>
              <a:r>
                <a:rPr lang="en-US" sz="1200" dirty="0"/>
                <a:t>MAM; n = 7</a:t>
              </a:r>
            </a:p>
          </p:txBody>
        </p:sp>
        <p:sp>
          <p:nvSpPr>
            <p:cNvPr id="21" name="TextBox 20">
              <a:extLst>
                <a:ext uri="{FF2B5EF4-FFF2-40B4-BE49-F238E27FC236}">
                  <a16:creationId xmlns:a16="http://schemas.microsoft.com/office/drawing/2014/main" id="{1D21F051-AEED-2856-320E-D8586C9D42B4}"/>
                </a:ext>
              </a:extLst>
            </p:cNvPr>
            <p:cNvSpPr txBox="1"/>
            <p:nvPr/>
          </p:nvSpPr>
          <p:spPr>
            <a:xfrm>
              <a:off x="5275611" y="2301385"/>
              <a:ext cx="873957" cy="276999"/>
            </a:xfrm>
            <a:prstGeom prst="rect">
              <a:avLst/>
            </a:prstGeom>
            <a:noFill/>
          </p:spPr>
          <p:txBody>
            <a:bodyPr wrap="none" rtlCol="0">
              <a:spAutoFit/>
            </a:bodyPr>
            <a:lstStyle/>
            <a:p>
              <a:r>
                <a:rPr lang="en-US" sz="1200" dirty="0"/>
                <a:t>JJA; n = 6</a:t>
              </a:r>
            </a:p>
          </p:txBody>
        </p:sp>
        <p:sp>
          <p:nvSpPr>
            <p:cNvPr id="22" name="TextBox 21">
              <a:extLst>
                <a:ext uri="{FF2B5EF4-FFF2-40B4-BE49-F238E27FC236}">
                  <a16:creationId xmlns:a16="http://schemas.microsoft.com/office/drawing/2014/main" id="{FD85731F-75B3-32A2-0BE0-7273199FAD58}"/>
                </a:ext>
              </a:extLst>
            </p:cNvPr>
            <p:cNvSpPr txBox="1"/>
            <p:nvPr/>
          </p:nvSpPr>
          <p:spPr>
            <a:xfrm>
              <a:off x="7205221" y="2301385"/>
              <a:ext cx="950901" cy="276999"/>
            </a:xfrm>
            <a:prstGeom prst="rect">
              <a:avLst/>
            </a:prstGeom>
            <a:noFill/>
          </p:spPr>
          <p:txBody>
            <a:bodyPr wrap="none" rtlCol="0">
              <a:spAutoFit/>
            </a:bodyPr>
            <a:lstStyle/>
            <a:p>
              <a:r>
                <a:rPr lang="en-US" sz="1200" dirty="0"/>
                <a:t>SON; n = 6</a:t>
              </a:r>
            </a:p>
          </p:txBody>
        </p:sp>
        <p:sp>
          <p:nvSpPr>
            <p:cNvPr id="23" name="TextBox 22">
              <a:extLst>
                <a:ext uri="{FF2B5EF4-FFF2-40B4-BE49-F238E27FC236}">
                  <a16:creationId xmlns:a16="http://schemas.microsoft.com/office/drawing/2014/main" id="{CEF7386C-FD33-9B83-7EE9-A6DDCE323086}"/>
                </a:ext>
              </a:extLst>
            </p:cNvPr>
            <p:cNvSpPr txBox="1"/>
            <p:nvPr/>
          </p:nvSpPr>
          <p:spPr>
            <a:xfrm>
              <a:off x="4240432" y="2162886"/>
              <a:ext cx="662361" cy="276999"/>
            </a:xfrm>
            <a:prstGeom prst="rect">
              <a:avLst/>
            </a:prstGeom>
            <a:noFill/>
          </p:spPr>
          <p:txBody>
            <a:bodyPr wrap="none" rtlCol="0">
              <a:spAutoFit/>
            </a:bodyPr>
            <a:lstStyle/>
            <a:p>
              <a:r>
                <a:rPr lang="en-US" sz="1200" dirty="0"/>
                <a:t>Sunset</a:t>
              </a:r>
            </a:p>
          </p:txBody>
        </p:sp>
      </p:grpSp>
      <p:grpSp>
        <p:nvGrpSpPr>
          <p:cNvPr id="37" name="Group 36">
            <a:extLst>
              <a:ext uri="{FF2B5EF4-FFF2-40B4-BE49-F238E27FC236}">
                <a16:creationId xmlns:a16="http://schemas.microsoft.com/office/drawing/2014/main" id="{4BCA8E41-8E82-3B64-B211-DFE3C6D55F66}"/>
              </a:ext>
            </a:extLst>
          </p:cNvPr>
          <p:cNvGrpSpPr/>
          <p:nvPr/>
        </p:nvGrpSpPr>
        <p:grpSpPr>
          <a:xfrm>
            <a:off x="956731" y="212302"/>
            <a:ext cx="7191728" cy="415499"/>
            <a:chOff x="962211" y="2162886"/>
            <a:chExt cx="7191728" cy="415499"/>
          </a:xfrm>
        </p:grpSpPr>
        <p:sp>
          <p:nvSpPr>
            <p:cNvPr id="38" name="TextBox 37">
              <a:extLst>
                <a:ext uri="{FF2B5EF4-FFF2-40B4-BE49-F238E27FC236}">
                  <a16:creationId xmlns:a16="http://schemas.microsoft.com/office/drawing/2014/main" id="{A3A1B6A1-AAB1-EA12-9F31-8F0E38B7AA5B}"/>
                </a:ext>
              </a:extLst>
            </p:cNvPr>
            <p:cNvSpPr txBox="1"/>
            <p:nvPr/>
          </p:nvSpPr>
          <p:spPr>
            <a:xfrm>
              <a:off x="962211" y="2295957"/>
              <a:ext cx="899605" cy="276999"/>
            </a:xfrm>
            <a:prstGeom prst="rect">
              <a:avLst/>
            </a:prstGeom>
            <a:noFill/>
          </p:spPr>
          <p:txBody>
            <a:bodyPr wrap="none" rtlCol="0">
              <a:spAutoFit/>
            </a:bodyPr>
            <a:lstStyle/>
            <a:p>
              <a:r>
                <a:rPr lang="en-US" sz="1200" dirty="0"/>
                <a:t>DJF; n = 4</a:t>
              </a:r>
            </a:p>
          </p:txBody>
        </p:sp>
        <p:sp>
          <p:nvSpPr>
            <p:cNvPr id="39" name="TextBox 38">
              <a:extLst>
                <a:ext uri="{FF2B5EF4-FFF2-40B4-BE49-F238E27FC236}">
                  <a16:creationId xmlns:a16="http://schemas.microsoft.com/office/drawing/2014/main" id="{C589B712-98CB-69DF-4385-78D4C86EF2D7}"/>
                </a:ext>
              </a:extLst>
            </p:cNvPr>
            <p:cNvSpPr txBox="1"/>
            <p:nvPr/>
          </p:nvSpPr>
          <p:spPr>
            <a:xfrm>
              <a:off x="2902507" y="2295958"/>
              <a:ext cx="976549" cy="276999"/>
            </a:xfrm>
            <a:prstGeom prst="rect">
              <a:avLst/>
            </a:prstGeom>
            <a:noFill/>
          </p:spPr>
          <p:txBody>
            <a:bodyPr wrap="none" rtlCol="0">
              <a:spAutoFit/>
            </a:bodyPr>
            <a:lstStyle/>
            <a:p>
              <a:r>
                <a:rPr lang="en-US" sz="1200" dirty="0"/>
                <a:t>MAM; n = 6</a:t>
              </a:r>
            </a:p>
          </p:txBody>
        </p:sp>
        <p:sp>
          <p:nvSpPr>
            <p:cNvPr id="40" name="TextBox 39">
              <a:extLst>
                <a:ext uri="{FF2B5EF4-FFF2-40B4-BE49-F238E27FC236}">
                  <a16:creationId xmlns:a16="http://schemas.microsoft.com/office/drawing/2014/main" id="{EC8FA85D-FA23-C2DB-E50F-E228A8C623CE}"/>
                </a:ext>
              </a:extLst>
            </p:cNvPr>
            <p:cNvSpPr txBox="1"/>
            <p:nvPr/>
          </p:nvSpPr>
          <p:spPr>
            <a:xfrm>
              <a:off x="5233012" y="2301385"/>
              <a:ext cx="947503" cy="276999"/>
            </a:xfrm>
            <a:prstGeom prst="rect">
              <a:avLst/>
            </a:prstGeom>
            <a:noFill/>
          </p:spPr>
          <p:txBody>
            <a:bodyPr wrap="none" rtlCol="0">
              <a:spAutoFit/>
            </a:bodyPr>
            <a:lstStyle/>
            <a:p>
              <a:r>
                <a:rPr lang="en-US" sz="1200" dirty="0"/>
                <a:t>JJA; n = 11</a:t>
              </a:r>
            </a:p>
          </p:txBody>
        </p:sp>
        <p:sp>
          <p:nvSpPr>
            <p:cNvPr id="41" name="TextBox 40">
              <a:extLst>
                <a:ext uri="{FF2B5EF4-FFF2-40B4-BE49-F238E27FC236}">
                  <a16:creationId xmlns:a16="http://schemas.microsoft.com/office/drawing/2014/main" id="{12C9A683-EFD8-AA24-F0D4-E02C98A0B3FC}"/>
                </a:ext>
              </a:extLst>
            </p:cNvPr>
            <p:cNvSpPr txBox="1"/>
            <p:nvPr/>
          </p:nvSpPr>
          <p:spPr>
            <a:xfrm>
              <a:off x="7203038" y="2301386"/>
              <a:ext cx="950901" cy="276999"/>
            </a:xfrm>
            <a:prstGeom prst="rect">
              <a:avLst/>
            </a:prstGeom>
            <a:noFill/>
          </p:spPr>
          <p:txBody>
            <a:bodyPr wrap="none" rtlCol="0">
              <a:spAutoFit/>
            </a:bodyPr>
            <a:lstStyle/>
            <a:p>
              <a:r>
                <a:rPr lang="en-US" sz="1200" dirty="0"/>
                <a:t>SON; n = 2</a:t>
              </a:r>
            </a:p>
          </p:txBody>
        </p:sp>
        <p:sp>
          <p:nvSpPr>
            <p:cNvPr id="42" name="TextBox 41">
              <a:extLst>
                <a:ext uri="{FF2B5EF4-FFF2-40B4-BE49-F238E27FC236}">
                  <a16:creationId xmlns:a16="http://schemas.microsoft.com/office/drawing/2014/main" id="{D937D93C-C1A4-AA1E-1301-0C8A47F0C0FD}"/>
                </a:ext>
              </a:extLst>
            </p:cNvPr>
            <p:cNvSpPr txBox="1"/>
            <p:nvPr/>
          </p:nvSpPr>
          <p:spPr>
            <a:xfrm>
              <a:off x="4240432" y="2162886"/>
              <a:ext cx="704039" cy="276999"/>
            </a:xfrm>
            <a:prstGeom prst="rect">
              <a:avLst/>
            </a:prstGeom>
            <a:noFill/>
          </p:spPr>
          <p:txBody>
            <a:bodyPr wrap="none" rtlCol="0">
              <a:spAutoFit/>
            </a:bodyPr>
            <a:lstStyle/>
            <a:p>
              <a:r>
                <a:rPr lang="en-US" sz="1200" dirty="0"/>
                <a:t>Sunrise</a:t>
              </a:r>
            </a:p>
          </p:txBody>
        </p:sp>
      </p:grpSp>
      <p:pic>
        <p:nvPicPr>
          <p:cNvPr id="6" name="Content Placeholder 5" descr="Graphical user interface&#10;&#10;Description automatically generated with low confidence">
            <a:extLst>
              <a:ext uri="{FF2B5EF4-FFF2-40B4-BE49-F238E27FC236}">
                <a16:creationId xmlns:a16="http://schemas.microsoft.com/office/drawing/2014/main" id="{2040F6AF-F80E-4AC1-EBBA-434E6F14CB1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6636" t="6437" r="6318"/>
          <a:stretch/>
        </p:blipFill>
        <p:spPr>
          <a:xfrm>
            <a:off x="6848856" y="3029915"/>
            <a:ext cx="2295144" cy="2113585"/>
          </a:xfrm>
        </p:spPr>
      </p:pic>
      <p:pic>
        <p:nvPicPr>
          <p:cNvPr id="3" name="Picture 2" descr="A picture containing graphical user interface&#10;&#10;Description automatically generated">
            <a:extLst>
              <a:ext uri="{FF2B5EF4-FFF2-40B4-BE49-F238E27FC236}">
                <a16:creationId xmlns:a16="http://schemas.microsoft.com/office/drawing/2014/main" id="{3EDA909C-2F0D-D719-0A39-594C140744BB}"/>
              </a:ext>
            </a:extLst>
          </p:cNvPr>
          <p:cNvPicPr>
            <a:picLocks noChangeAspect="1"/>
          </p:cNvPicPr>
          <p:nvPr/>
        </p:nvPicPr>
        <p:blipFill rotWithShape="1">
          <a:blip r:embed="rId4">
            <a:extLst>
              <a:ext uri="{28A0092B-C50C-407E-A947-70E740481C1C}">
                <a14:useLocalDpi xmlns:a14="http://schemas.microsoft.com/office/drawing/2010/main" val="0"/>
              </a:ext>
            </a:extLst>
          </a:blip>
          <a:srcRect l="50494" t="6821" r="6800"/>
          <a:stretch/>
        </p:blipFill>
        <p:spPr>
          <a:xfrm>
            <a:off x="4553712" y="3029915"/>
            <a:ext cx="2295144" cy="2113586"/>
          </a:xfrm>
          <a:prstGeom prst="rect">
            <a:avLst/>
          </a:prstGeom>
        </p:spPr>
      </p:pic>
      <p:pic>
        <p:nvPicPr>
          <p:cNvPr id="7" name="Picture 6" descr="Graphical user interface&#10;&#10;Description automatically generated with medium confidence">
            <a:extLst>
              <a:ext uri="{FF2B5EF4-FFF2-40B4-BE49-F238E27FC236}">
                <a16:creationId xmlns:a16="http://schemas.microsoft.com/office/drawing/2014/main" id="{606011EA-FC65-1AB6-5B9F-5C4E406855E2}"/>
              </a:ext>
            </a:extLst>
          </p:cNvPr>
          <p:cNvPicPr>
            <a:picLocks noChangeAspect="1"/>
          </p:cNvPicPr>
          <p:nvPr/>
        </p:nvPicPr>
        <p:blipFill rotWithShape="1">
          <a:blip r:embed="rId5">
            <a:extLst>
              <a:ext uri="{28A0092B-C50C-407E-A947-70E740481C1C}">
                <a14:useLocalDpi xmlns:a14="http://schemas.microsoft.com/office/drawing/2010/main" val="0"/>
              </a:ext>
            </a:extLst>
          </a:blip>
          <a:srcRect l="50494" t="6821" r="7253"/>
          <a:stretch/>
        </p:blipFill>
        <p:spPr>
          <a:xfrm>
            <a:off x="2258568" y="3029913"/>
            <a:ext cx="2295144" cy="2113586"/>
          </a:xfrm>
          <a:prstGeom prst="rect">
            <a:avLst/>
          </a:prstGeom>
        </p:spPr>
      </p:pic>
      <p:pic>
        <p:nvPicPr>
          <p:cNvPr id="11" name="Picture 10" descr="A picture containing line chart&#10;&#10;Description automatically generated">
            <a:extLst>
              <a:ext uri="{FF2B5EF4-FFF2-40B4-BE49-F238E27FC236}">
                <a16:creationId xmlns:a16="http://schemas.microsoft.com/office/drawing/2014/main" id="{5BCA38E9-F83F-0360-2012-5040057D5AFD}"/>
              </a:ext>
            </a:extLst>
          </p:cNvPr>
          <p:cNvPicPr>
            <a:picLocks noChangeAspect="1"/>
          </p:cNvPicPr>
          <p:nvPr/>
        </p:nvPicPr>
        <p:blipFill rotWithShape="1">
          <a:blip r:embed="rId6">
            <a:extLst>
              <a:ext uri="{28A0092B-C50C-407E-A947-70E740481C1C}">
                <a14:useLocalDpi xmlns:a14="http://schemas.microsoft.com/office/drawing/2010/main" val="0"/>
              </a:ext>
            </a:extLst>
          </a:blip>
          <a:srcRect l="50494" t="6821" r="6511"/>
          <a:stretch/>
        </p:blipFill>
        <p:spPr>
          <a:xfrm>
            <a:off x="0" y="627801"/>
            <a:ext cx="2295145" cy="2112401"/>
          </a:xfrm>
          <a:prstGeom prst="rect">
            <a:avLst/>
          </a:prstGeom>
        </p:spPr>
      </p:pic>
      <p:pic>
        <p:nvPicPr>
          <p:cNvPr id="13" name="Picture 12" descr="A picture containing chart&#10;&#10;Description automatically generated">
            <a:extLst>
              <a:ext uri="{FF2B5EF4-FFF2-40B4-BE49-F238E27FC236}">
                <a16:creationId xmlns:a16="http://schemas.microsoft.com/office/drawing/2014/main" id="{A9C97205-DC95-17C2-84FB-72C2DFA721E2}"/>
              </a:ext>
            </a:extLst>
          </p:cNvPr>
          <p:cNvPicPr>
            <a:picLocks noChangeAspect="1"/>
          </p:cNvPicPr>
          <p:nvPr/>
        </p:nvPicPr>
        <p:blipFill rotWithShape="1">
          <a:blip r:embed="rId7">
            <a:extLst>
              <a:ext uri="{28A0092B-C50C-407E-A947-70E740481C1C}">
                <a14:useLocalDpi xmlns:a14="http://schemas.microsoft.com/office/drawing/2010/main" val="0"/>
              </a:ext>
            </a:extLst>
          </a:blip>
          <a:srcRect l="50204" t="6821" r="6510"/>
          <a:stretch/>
        </p:blipFill>
        <p:spPr>
          <a:xfrm>
            <a:off x="6848855" y="631443"/>
            <a:ext cx="2295145" cy="2108759"/>
          </a:xfrm>
          <a:prstGeom prst="rect">
            <a:avLst/>
          </a:prstGeom>
        </p:spPr>
      </p:pic>
      <p:pic>
        <p:nvPicPr>
          <p:cNvPr id="15" name="Picture 14" descr="Graphical user interface&#10;&#10;Description automatically generated">
            <a:extLst>
              <a:ext uri="{FF2B5EF4-FFF2-40B4-BE49-F238E27FC236}">
                <a16:creationId xmlns:a16="http://schemas.microsoft.com/office/drawing/2014/main" id="{029D1EA5-4301-BF58-390A-5F3EA0865624}"/>
              </a:ext>
            </a:extLst>
          </p:cNvPr>
          <p:cNvPicPr>
            <a:picLocks noChangeAspect="1"/>
          </p:cNvPicPr>
          <p:nvPr/>
        </p:nvPicPr>
        <p:blipFill rotWithShape="1">
          <a:blip r:embed="rId8">
            <a:extLst>
              <a:ext uri="{28A0092B-C50C-407E-A947-70E740481C1C}">
                <a14:useLocalDpi xmlns:a14="http://schemas.microsoft.com/office/drawing/2010/main" val="0"/>
              </a:ext>
            </a:extLst>
          </a:blip>
          <a:srcRect l="50205" t="6821" r="6800"/>
          <a:stretch/>
        </p:blipFill>
        <p:spPr>
          <a:xfrm>
            <a:off x="4553712" y="627801"/>
            <a:ext cx="2296317" cy="2108759"/>
          </a:xfrm>
          <a:prstGeom prst="rect">
            <a:avLst/>
          </a:prstGeom>
        </p:spPr>
      </p:pic>
      <p:pic>
        <p:nvPicPr>
          <p:cNvPr id="17" name="Picture 16" descr="A picture containing graphical user interface&#10;&#10;Description automatically generated">
            <a:extLst>
              <a:ext uri="{FF2B5EF4-FFF2-40B4-BE49-F238E27FC236}">
                <a16:creationId xmlns:a16="http://schemas.microsoft.com/office/drawing/2014/main" id="{2209617C-5999-D9AE-AEC2-7E4E380B7822}"/>
              </a:ext>
            </a:extLst>
          </p:cNvPr>
          <p:cNvPicPr>
            <a:picLocks noChangeAspect="1"/>
          </p:cNvPicPr>
          <p:nvPr/>
        </p:nvPicPr>
        <p:blipFill rotWithShape="1">
          <a:blip r:embed="rId9">
            <a:extLst>
              <a:ext uri="{28A0092B-C50C-407E-A947-70E740481C1C}">
                <a14:useLocalDpi xmlns:a14="http://schemas.microsoft.com/office/drawing/2010/main" val="0"/>
              </a:ext>
            </a:extLst>
          </a:blip>
          <a:srcRect l="50464" t="6821" r="6800"/>
          <a:stretch/>
        </p:blipFill>
        <p:spPr>
          <a:xfrm>
            <a:off x="2236582" y="631443"/>
            <a:ext cx="2295144" cy="2112401"/>
          </a:xfrm>
          <a:prstGeom prst="rect">
            <a:avLst/>
          </a:prstGeom>
        </p:spPr>
      </p:pic>
    </p:spTree>
    <p:extLst>
      <p:ext uri="{BB962C8B-B14F-4D97-AF65-F5344CB8AC3E}">
        <p14:creationId xmlns:p14="http://schemas.microsoft.com/office/powerpoint/2010/main" val="1418405007"/>
      </p:ext>
    </p:extLst>
  </p:cSld>
  <p:clrMapOvr>
    <a:masterClrMapping/>
  </p:clrMapOvr>
</p:sld>
</file>

<file path=ppt/theme/theme1.xml><?xml version="1.0" encoding="utf-8"?>
<a:theme xmlns:a="http://schemas.openxmlformats.org/drawingml/2006/main" name="1_Office Theme">
  <a:themeElements>
    <a:clrScheme name="Codex">
      <a:dk1>
        <a:sysClr val="windowText" lastClr="000000"/>
      </a:dk1>
      <a:lt1>
        <a:sysClr val="window" lastClr="FFFFFF"/>
      </a:lt1>
      <a:dk2>
        <a:srgbClr val="59564B"/>
      </a:dk2>
      <a:lt2>
        <a:srgbClr val="DFDAC7"/>
      </a:lt2>
      <a:accent1>
        <a:srgbClr val="990000"/>
      </a:accent1>
      <a:accent2>
        <a:srgbClr val="EFAB16"/>
      </a:accent2>
      <a:accent3>
        <a:srgbClr val="78AC35"/>
      </a:accent3>
      <a:accent4>
        <a:srgbClr val="35ACA2"/>
      </a:accent4>
      <a:accent5>
        <a:srgbClr val="4083CF"/>
      </a:accent5>
      <a:accent6>
        <a:srgbClr val="0D335E"/>
      </a:accent6>
      <a:hlink>
        <a:srgbClr val="EF8E1C"/>
      </a:hlink>
      <a:folHlink>
        <a:srgbClr val="FEC60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GE IIIISS PowerPoint Template" id="{A8E8CEE8-0B64-DC47-979E-1D31554E10C2}" vid="{309846D2-41CF-B144-B081-E8289E3EA8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4002BA74E6CF94780840D33936F29AF" ma:contentTypeVersion="8" ma:contentTypeDescription="Create a new document." ma:contentTypeScope="" ma:versionID="d915280f8d9dc69235f714d3e67608ff">
  <xsd:schema xmlns:xsd="http://www.w3.org/2001/XMLSchema" xmlns:xs="http://www.w3.org/2001/XMLSchema" xmlns:p="http://schemas.microsoft.com/office/2006/metadata/properties" xmlns:ns2="ff0e2576-003e-45ae-8107-6ae8fecf94df" targetNamespace="http://schemas.microsoft.com/office/2006/metadata/properties" ma:root="true" ma:fieldsID="d4c18d43c75a46b379a31abf0553b2b1" ns2:_="">
    <xsd:import namespace="ff0e2576-003e-45ae-8107-6ae8fecf94d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0e2576-003e-45ae-8107-6ae8fecf94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32896F6-3115-4C34-BAD1-D4A64C6DF0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0e2576-003e-45ae-8107-6ae8fecf94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3BC7604-4920-423E-978E-994B8809B8CB}">
  <ds:schemaRefs>
    <ds:schemaRef ds:uri="http://schemas.microsoft.com/sharepoint/v3/contenttype/forms"/>
  </ds:schemaRefs>
</ds:datastoreItem>
</file>

<file path=customXml/itemProps3.xml><?xml version="1.0" encoding="utf-8"?>
<ds:datastoreItem xmlns:ds="http://schemas.openxmlformats.org/officeDocument/2006/customXml" ds:itemID="{F64541E4-579F-4F83-A5B9-388B46B081F3}">
  <ds:schemaRefs>
    <ds:schemaRef ds:uri="http://www.w3.org/XML/1998/namespace"/>
    <ds:schemaRef ds:uri="http://purl.org/dc/terms/"/>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ff0e2576-003e-45ae-8107-6ae8fecf94df"/>
    <ds:schemaRef ds:uri="http://purl.org/dc/dcmitype/"/>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1_Office Theme</Template>
  <TotalTime>10564</TotalTime>
  <Words>1295</Words>
  <Application>Microsoft Macintosh PowerPoint</Application>
  <PresentationFormat>On-screen Show (16:9)</PresentationFormat>
  <Paragraphs>104</Paragraphs>
  <Slides>13</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Courier New</vt:lpstr>
      <vt:lpstr>Helvetica Neue</vt:lpstr>
      <vt:lpstr>Wingdings</vt:lpstr>
      <vt:lpstr>1_Office Theme</vt:lpstr>
      <vt:lpstr>PowerPoint Presentation</vt:lpstr>
      <vt:lpstr>PowerPoint Presentation</vt:lpstr>
      <vt:lpstr>Boulder vs SAGE Ozone (aO3)</vt:lpstr>
      <vt:lpstr>SAGE Ozone Comparison Data</vt:lpstr>
      <vt:lpstr>Boulder vs SAGE Ozone (aO3) Percent Difference: (SAGE – sonde)/sonde * 100</vt:lpstr>
      <vt:lpstr>PowerPoint Presentation</vt:lpstr>
      <vt:lpstr>Lauder vs SAGE Ozone (aO3)</vt:lpstr>
      <vt:lpstr>Lauder vs SAGE Ozone (aO3) Percent Difference: (SAGE – sonde)/sonde * 100</vt:lpstr>
      <vt:lpstr>PowerPoint Presentation</vt:lpstr>
      <vt:lpstr>SAGE III/ISS Aerosol Extinction Ratio 1979-2021</vt:lpstr>
      <vt:lpstr>SAOD Ratio 525nm/1020nm</vt:lpstr>
      <vt:lpstr>Conclusion</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Kizer, Susan H.s (LARC-E303)[Science Systems &amp; Applications, Inc.]</dc:creator>
  <cp:lastModifiedBy>Kizer, Susan H.s (LARC-E303)[Science Systems &amp; Applications, Inc.]</cp:lastModifiedBy>
  <cp:revision>28</cp:revision>
  <cp:lastPrinted>2011-12-08T16:21:20Z</cp:lastPrinted>
  <dcterms:created xsi:type="dcterms:W3CDTF">2022-05-17T17:42:29Z</dcterms:created>
  <dcterms:modified xsi:type="dcterms:W3CDTF">2022-05-25T17:58:59Z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0x01010004002BA74E6CF94780840D33936F29AF</vt:lpwstr>
  </property>
</Properties>
</file>