
<file path=[Content_Types].xml><?xml version="1.0" encoding="utf-8"?>
<Types xmlns="http://schemas.openxmlformats.org/package/2006/content-types">
  <Default Extension="avi" ContentType="video/x-msvideo"/>
  <Default Extension="bin" ContentType="application/vnd.openxmlformats-officedocument.oleObject"/>
  <Default Extension="gif" ContentType="image/gif"/>
  <Default Extension="jfif" ContentType="image/jpeg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f"/>
  <Default Extension="vml" ContentType="application/vnd.openxmlformats-officedocument.vmlDrawing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8" r:id="rId3"/>
    <p:sldId id="295" r:id="rId4"/>
    <p:sldId id="294" r:id="rId5"/>
    <p:sldId id="257" r:id="rId6"/>
    <p:sldId id="281" r:id="rId7"/>
    <p:sldId id="289" r:id="rId8"/>
    <p:sldId id="290" r:id="rId9"/>
    <p:sldId id="282" r:id="rId10"/>
    <p:sldId id="274" r:id="rId11"/>
    <p:sldId id="286" r:id="rId12"/>
    <p:sldId id="279" r:id="rId13"/>
    <p:sldId id="287" r:id="rId14"/>
    <p:sldId id="272" r:id="rId15"/>
    <p:sldId id="288" r:id="rId16"/>
    <p:sldId id="301" r:id="rId17"/>
    <p:sldId id="263" r:id="rId18"/>
    <p:sldId id="271" r:id="rId19"/>
    <p:sldId id="276" r:id="rId20"/>
    <p:sldId id="298" r:id="rId21"/>
    <p:sldId id="299" r:id="rId22"/>
    <p:sldId id="300" r:id="rId23"/>
    <p:sldId id="261" r:id="rId24"/>
    <p:sldId id="283" r:id="rId25"/>
    <p:sldId id="284" r:id="rId26"/>
    <p:sldId id="293" r:id="rId27"/>
    <p:sldId id="297" r:id="rId28"/>
    <p:sldId id="296" r:id="rId29"/>
    <p:sldId id="291" r:id="rId30"/>
  </p:sldIdLst>
  <p:sldSz cx="9144000" cy="6858000" type="screen4x3"/>
  <p:notesSz cx="6858000" cy="9144000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020064"/>
    <a:srgbClr val="0000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96" d="100"/>
          <a:sy n="96" d="100"/>
        </p:scale>
        <p:origin x="106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ln>
            <a:noFill/>
          </a:ln>
        </p:spPr>
        <p:txBody>
          <a:bodyPr/>
          <a:lstStyle>
            <a:lvl1pPr>
              <a:defRPr>
                <a:solidFill>
                  <a:srgbClr val="020064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020064">
                    <a:alpha val="90000"/>
                  </a:srgb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07350" y="6296025"/>
            <a:ext cx="679450" cy="2730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fld id="{D5168D59-5E1A-475F-AEF3-D3C0E10BD4E4}" type="datetime1">
              <a:rPr lang="en-GB"/>
              <a:pPr>
                <a:defRPr/>
              </a:pPr>
              <a:t>02/06/2022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52625" y="6356350"/>
            <a:ext cx="6715125" cy="27305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8786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6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020064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20064"/>
                </a:solidFill>
              </a:defRPr>
            </a:lvl1pPr>
            <a:lvl2pPr>
              <a:defRPr>
                <a:solidFill>
                  <a:srgbClr val="020064"/>
                </a:solidFill>
              </a:defRPr>
            </a:lvl2pPr>
            <a:lvl3pPr>
              <a:defRPr>
                <a:solidFill>
                  <a:srgbClr val="020064"/>
                </a:solidFill>
              </a:defRPr>
            </a:lvl3pPr>
            <a:lvl4pPr>
              <a:defRPr>
                <a:solidFill>
                  <a:srgbClr val="020064"/>
                </a:solidFill>
              </a:defRPr>
            </a:lvl4pPr>
            <a:lvl5pPr>
              <a:defRPr>
                <a:solidFill>
                  <a:srgbClr val="020064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0"/>
          </p:nvPr>
        </p:nvSpPr>
        <p:spPr>
          <a:xfrm>
            <a:off x="3516494" y="6238696"/>
            <a:ext cx="5029200" cy="374903"/>
          </a:xfrm>
        </p:spPr>
        <p:txBody>
          <a:bodyPr/>
          <a:lstStyle>
            <a:lvl1pPr>
              <a:buFontTx/>
              <a:buNone/>
              <a:defRPr sz="1800" baseline="0">
                <a:solidFill>
                  <a:srgbClr val="000045"/>
                </a:solidFill>
                <a:latin typeface="Arial"/>
              </a:defRPr>
            </a:lvl1pPr>
            <a:lvl2pPr>
              <a:buFontTx/>
              <a:buNone/>
              <a:defRPr sz="1800" baseline="0">
                <a:solidFill>
                  <a:srgbClr val="000045"/>
                </a:solidFill>
                <a:latin typeface="Arial"/>
              </a:defRPr>
            </a:lvl2pPr>
            <a:lvl3pPr>
              <a:buFontTx/>
              <a:buNone/>
              <a:defRPr sz="1800" baseline="0">
                <a:solidFill>
                  <a:srgbClr val="000045"/>
                </a:solidFill>
                <a:latin typeface="Arial"/>
              </a:defRPr>
            </a:lvl3pPr>
            <a:lvl4pPr>
              <a:buFontTx/>
              <a:buNone/>
              <a:defRPr sz="1800" baseline="0">
                <a:solidFill>
                  <a:srgbClr val="000045"/>
                </a:solidFill>
                <a:latin typeface="Arial"/>
              </a:defRPr>
            </a:lvl4pPr>
            <a:lvl5pPr>
              <a:buFontTx/>
              <a:buNone/>
              <a:defRPr sz="1800" baseline="0">
                <a:solidFill>
                  <a:srgbClr val="000045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457200" y="1109663"/>
            <a:ext cx="8229600" cy="0"/>
          </a:xfrm>
          <a:prstGeom prst="line">
            <a:avLst/>
          </a:prstGeom>
          <a:ln>
            <a:gradFill flip="none" rotWithShape="1">
              <a:gsLst>
                <a:gs pos="0">
                  <a:schemeClr val="accent1">
                    <a:lumMod val="45000"/>
                    <a:lumOff val="55000"/>
                  </a:schemeClr>
                </a:gs>
                <a:gs pos="100000">
                  <a:schemeClr val="tx2">
                    <a:lumMod val="20000"/>
                    <a:lumOff val="80000"/>
                  </a:schemeClr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4190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07350" y="6296025"/>
            <a:ext cx="679450" cy="2730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fld id="{9DED44D4-624F-4FF1-9337-54A6FE9B2D60}" type="datetime1">
              <a:rPr lang="en-GB"/>
              <a:pPr>
                <a:defRPr/>
              </a:pPr>
              <a:t>02/06/2022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52625" y="6356350"/>
            <a:ext cx="6715125" cy="27305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9405585B-7B87-4AA0-BAE2-079BF8E141B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284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07350" y="6296025"/>
            <a:ext cx="679450" cy="2730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fld id="{B8828024-CE50-4346-8701-E072713EE194}" type="datetime1">
              <a:rPr lang="en-GB"/>
              <a:pPr>
                <a:defRPr/>
              </a:pPr>
              <a:t>02/06/2022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52625" y="6356350"/>
            <a:ext cx="6715125" cy="27305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BA45A23F-4CAD-4CA2-A1E9-0C9649BF15F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159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07350" y="6296025"/>
            <a:ext cx="679450" cy="2730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ea typeface="ＭＳ Ｐゴシック" charset="-128"/>
              </a:defRPr>
            </a:lvl1pPr>
          </a:lstStyle>
          <a:p>
            <a:pPr>
              <a:defRPr/>
            </a:pPr>
            <a:fld id="{4B8B5F7D-6F3C-4636-A63D-57F0CADA8C68}" type="datetime1">
              <a:rPr lang="en-GB"/>
              <a:pPr>
                <a:defRPr/>
              </a:pPr>
              <a:t>02/06/2022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952625" y="6356350"/>
            <a:ext cx="6715125" cy="273050"/>
          </a:xfrm>
          <a:prstGeom prst="rect">
            <a:avLst/>
          </a:prstGeom>
        </p:spPr>
        <p:txBody>
          <a:bodyPr/>
          <a:lstStyle>
            <a:lvl1pPr>
              <a:defRPr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71C8CC93-69E9-480F-8118-FE283F6C849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023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8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0738"/>
          </a:xfrm>
          <a:prstGeom prst="rect">
            <a:avLst/>
          </a:prstGeom>
          <a:ln w="31750" cmpd="sng">
            <a:gradFill flip="none" rotWithShape="1">
              <a:gsLst>
                <a:gs pos="0">
                  <a:srgbClr val="020064"/>
                </a:gs>
                <a:gs pos="100000">
                  <a:prstClr val="white"/>
                </a:gs>
              </a:gsLst>
              <a:path path="rect">
                <a:fillToRect r="100000" b="100000"/>
              </a:path>
              <a:tileRect l="-100000" t="-100000"/>
            </a:gra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1938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3671888" y="6219825"/>
            <a:ext cx="5002212" cy="3683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endParaRPr lang="en-GB" dirty="0">
              <a:ea typeface="ＭＳ Ｐゴシック" charset="-128"/>
              <a:cs typeface="ＭＳ Ｐゴシック" charset="-128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29" r:id="rId2"/>
    <p:sldLayoutId id="2147483731" r:id="rId3"/>
    <p:sldLayoutId id="2147483732" r:id="rId4"/>
    <p:sldLayoutId id="2147483733" r:id="rId5"/>
  </p:sldLayoutIdLst>
  <p:txStyles>
    <p:titleStyle>
      <a:lvl1pPr marL="182563" indent="-182563" algn="l" defTabSz="457200" rtl="0" eaLnBrk="0" fontAlgn="base" hangingPunct="0">
        <a:spcBef>
          <a:spcPct val="0"/>
        </a:spcBef>
        <a:spcAft>
          <a:spcPct val="0"/>
        </a:spcAft>
        <a:defRPr sz="3800" kern="1200">
          <a:solidFill>
            <a:srgbClr val="020064"/>
          </a:solidFill>
          <a:latin typeface="+mj-lt"/>
          <a:ea typeface="ＭＳ Ｐゴシック" charset="-128"/>
          <a:cs typeface="ＭＳ Ｐゴシック" charset="-128"/>
        </a:defRPr>
      </a:lvl1pPr>
      <a:lvl2pPr marL="182563" indent="-182563" algn="l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rgbClr val="020064"/>
          </a:solidFill>
          <a:latin typeface="Calibri" charset="0"/>
          <a:ea typeface="ＭＳ Ｐゴシック" charset="-128"/>
          <a:cs typeface="ＭＳ Ｐゴシック" charset="-128"/>
        </a:defRPr>
      </a:lvl2pPr>
      <a:lvl3pPr marL="182563" indent="-182563" algn="l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rgbClr val="020064"/>
          </a:solidFill>
          <a:latin typeface="Calibri" charset="0"/>
          <a:ea typeface="ＭＳ Ｐゴシック" charset="-128"/>
          <a:cs typeface="ＭＳ Ｐゴシック" charset="-128"/>
        </a:defRPr>
      </a:lvl3pPr>
      <a:lvl4pPr marL="182563" indent="-182563" algn="l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rgbClr val="020064"/>
          </a:solidFill>
          <a:latin typeface="Calibri" charset="0"/>
          <a:ea typeface="ＭＳ Ｐゴシック" charset="-128"/>
          <a:cs typeface="ＭＳ Ｐゴシック" charset="-128"/>
        </a:defRPr>
      </a:lvl4pPr>
      <a:lvl5pPr marL="182563" indent="-182563" algn="l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rgbClr val="020064"/>
          </a:solidFill>
          <a:latin typeface="Calibri" charset="0"/>
          <a:ea typeface="ＭＳ Ｐゴシック" charset="-128"/>
          <a:cs typeface="ＭＳ Ｐゴシック" charset="-128"/>
        </a:defRPr>
      </a:lvl5pPr>
      <a:lvl6pPr marL="639763" indent="-182563" algn="l" defTabSz="457200" rtl="0" fontAlgn="base">
        <a:spcBef>
          <a:spcPct val="0"/>
        </a:spcBef>
        <a:spcAft>
          <a:spcPct val="0"/>
        </a:spcAft>
        <a:defRPr sz="3800">
          <a:solidFill>
            <a:srgbClr val="020064"/>
          </a:solidFill>
          <a:latin typeface="Calibri" charset="0"/>
          <a:ea typeface="ＭＳ Ｐゴシック" charset="-128"/>
          <a:cs typeface="ＭＳ Ｐゴシック" charset="-128"/>
        </a:defRPr>
      </a:lvl6pPr>
      <a:lvl7pPr marL="1096963" indent="-182563" algn="l" defTabSz="457200" rtl="0" fontAlgn="base">
        <a:spcBef>
          <a:spcPct val="0"/>
        </a:spcBef>
        <a:spcAft>
          <a:spcPct val="0"/>
        </a:spcAft>
        <a:defRPr sz="3800">
          <a:solidFill>
            <a:srgbClr val="020064"/>
          </a:solidFill>
          <a:latin typeface="Calibri" charset="0"/>
          <a:ea typeface="ＭＳ Ｐゴシック" charset="-128"/>
          <a:cs typeface="ＭＳ Ｐゴシック" charset="-128"/>
        </a:defRPr>
      </a:lvl7pPr>
      <a:lvl8pPr marL="1554163" indent="-182563" algn="l" defTabSz="457200" rtl="0" fontAlgn="base">
        <a:spcBef>
          <a:spcPct val="0"/>
        </a:spcBef>
        <a:spcAft>
          <a:spcPct val="0"/>
        </a:spcAft>
        <a:defRPr sz="3800">
          <a:solidFill>
            <a:srgbClr val="020064"/>
          </a:solidFill>
          <a:latin typeface="Calibri" charset="0"/>
          <a:ea typeface="ＭＳ Ｐゴシック" charset="-128"/>
          <a:cs typeface="ＭＳ Ｐゴシック" charset="-128"/>
        </a:defRPr>
      </a:lvl8pPr>
      <a:lvl9pPr marL="2011363" indent="-182563" algn="l" defTabSz="457200" rtl="0" fontAlgn="base">
        <a:spcBef>
          <a:spcPct val="0"/>
        </a:spcBef>
        <a:spcAft>
          <a:spcPct val="0"/>
        </a:spcAft>
        <a:defRPr sz="3800">
          <a:solidFill>
            <a:srgbClr val="020064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000" kern="1200">
          <a:solidFill>
            <a:srgbClr val="020064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SzPct val="80000"/>
        <a:buFont typeface="Arial" charset="0"/>
        <a:buChar char="–"/>
        <a:defRPr sz="2900" kern="1200">
          <a:solidFill>
            <a:srgbClr val="020064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"/>
        <a:defRPr sz="2800" kern="1200">
          <a:solidFill>
            <a:srgbClr val="020064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"/>
        <a:defRPr sz="2700" kern="1200">
          <a:solidFill>
            <a:srgbClr val="020064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SzPct val="85000"/>
        <a:buFont typeface="Arial" charset="0"/>
        <a:buChar char="»"/>
        <a:defRPr sz="2600" kern="1200">
          <a:solidFill>
            <a:srgbClr val="020064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/4.0/" TargetMode="External"/><Relationship Id="rId2" Type="http://schemas.openxmlformats.org/officeDocument/2006/relationships/hyperlink" Target="https://space-audio.org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jfif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2" Type="http://schemas.openxmlformats.org/officeDocument/2006/relationships/image" Target="../media/image22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0.png"/><Relationship Id="rId15" Type="http://schemas.openxmlformats.org/officeDocument/2006/relationships/image" Target="../media/image30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avi"/><Relationship Id="rId1" Type="http://schemas.microsoft.com/office/2007/relationships/media" Target="../media/media3.avi"/><Relationship Id="rId6" Type="http://schemas.openxmlformats.org/officeDocument/2006/relationships/image" Target="../media/image38.jfif"/><Relationship Id="rId5" Type="http://schemas.openxmlformats.org/officeDocument/2006/relationships/image" Target="../media/image37.png"/><Relationship Id="rId4" Type="http://schemas.openxmlformats.org/officeDocument/2006/relationships/image" Target="../media/image36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360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340.png"/><Relationship Id="rId4" Type="http://schemas.openxmlformats.org/officeDocument/2006/relationships/image" Target="../media/image3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44.jf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fif"/><Relationship Id="rId4" Type="http://schemas.openxmlformats.org/officeDocument/2006/relationships/image" Target="../media/image39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7.gif"/><Relationship Id="rId7" Type="http://schemas.openxmlformats.org/officeDocument/2006/relationships/image" Target="../media/image4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48.jfif"/><Relationship Id="rId5" Type="http://schemas.openxmlformats.org/officeDocument/2006/relationships/image" Target="../media/image430.png"/><Relationship Id="rId10" Type="http://schemas.openxmlformats.org/officeDocument/2006/relationships/image" Target="../media/image48.png"/><Relationship Id="rId4" Type="http://schemas.openxmlformats.org/officeDocument/2006/relationships/image" Target="../media/image420.png"/><Relationship Id="rId9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audio" Target="../media/media4.wav"/><Relationship Id="rId7" Type="http://schemas.openxmlformats.org/officeDocument/2006/relationships/image" Target="../media/image50.wmf"/><Relationship Id="rId2" Type="http://schemas.microsoft.com/office/2007/relationships/media" Target="../media/media4.wav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0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E:\Documents\EandPO\2020%20UAH%20SPA%20526%20Inner%20Magnetospheric%20Physics\hiss.wav" TargetMode="External"/><Relationship Id="rId1" Type="http://schemas.microsoft.com/office/2007/relationships/media" Target="file:///E:\Documents\EandPO\2020%20UAH%20SPA%20526%20Inner%20Magnetospheric%20Physics\hiss.wav" TargetMode="External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5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5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0"/>
            <a:ext cx="64008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1581" y="310356"/>
            <a:ext cx="6272213" cy="1470025"/>
          </a:xfrm>
        </p:spPr>
        <p:txBody>
          <a:bodyPr/>
          <a:lstStyle/>
          <a:p>
            <a:pPr indent="0" eaLnBrk="1" hangingPunct="1">
              <a:defRPr/>
            </a:pPr>
            <a:r>
              <a:rPr lang="en-US" dirty="0">
                <a:solidFill>
                  <a:srgbClr val="FFFF00"/>
                </a:solidFill>
              </a:rPr>
              <a:t>Inner Magnetospheric Physics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600702"/>
            <a:ext cx="6400800" cy="919669"/>
          </a:xfrm>
          <a:ln>
            <a:miter lim="800000"/>
            <a:headEnd/>
            <a:tailEnd/>
          </a:ln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GB" sz="1600" dirty="0">
                <a:solidFill>
                  <a:srgbClr val="FFFF00"/>
                </a:solidFill>
                <a:ea typeface="+mn-ea"/>
                <a:cs typeface="+mn-cs"/>
              </a:rPr>
              <a:t>Dennis Gallagher, PhD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GB" sz="1600" dirty="0">
                <a:solidFill>
                  <a:srgbClr val="FFFF00"/>
                </a:solidFill>
                <a:ea typeface="+mn-ea"/>
                <a:cs typeface="+mn-cs"/>
              </a:rPr>
              <a:t>NASA Marshall Space Flight Center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GB" sz="1600" dirty="0">
                <a:solidFill>
                  <a:srgbClr val="FFFF00"/>
                </a:solidFill>
                <a:ea typeface="+mn-ea"/>
                <a:cs typeface="+mn-cs"/>
              </a:rPr>
              <a:t>dennis.gallagher@nasa.gov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US" dirty="0"/>
              <a:t>Inner Magnetospheric Physics</a:t>
            </a:r>
            <a:endParaRPr lang="en-GB" dirty="0"/>
          </a:p>
        </p:txBody>
      </p:sp>
      <p:sp>
        <p:nvSpPr>
          <p:cNvPr id="922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sz="2400">
                <a:ea typeface="ＭＳ Ｐゴシック" pitchFamily="34" charset="-128"/>
              </a:rPr>
              <a:t>Historical Background</a:t>
            </a:r>
          </a:p>
          <a:p>
            <a:r>
              <a:rPr lang="en-GB" altLang="en-US" sz="2400">
                <a:ea typeface="ＭＳ Ｐゴシック" pitchFamily="34" charset="-128"/>
              </a:rPr>
              <a:t>Main regions and transport processes</a:t>
            </a:r>
          </a:p>
          <a:p>
            <a:pPr lvl="1"/>
            <a:r>
              <a:rPr lang="en-GB" altLang="en-US" sz="2000">
                <a:ea typeface="ＭＳ Ｐゴシック" pitchFamily="34" charset="-128"/>
              </a:rPr>
              <a:t>Ionosphere</a:t>
            </a:r>
          </a:p>
          <a:p>
            <a:pPr lvl="1"/>
            <a:r>
              <a:rPr lang="en-GB" altLang="en-US" sz="2100">
                <a:ea typeface="ＭＳ Ｐゴシック" pitchFamily="34" charset="-128"/>
              </a:rPr>
              <a:t>Plasmasphere</a:t>
            </a:r>
          </a:p>
          <a:p>
            <a:pPr lvl="1"/>
            <a:r>
              <a:rPr lang="en-GB" altLang="en-US" sz="2100">
                <a:ea typeface="ＭＳ Ｐゴシック" pitchFamily="34" charset="-128"/>
              </a:rPr>
              <a:t>Plasma sheet</a:t>
            </a:r>
          </a:p>
          <a:p>
            <a:pPr lvl="1"/>
            <a:r>
              <a:rPr lang="en-GB" altLang="en-US" sz="2100">
                <a:ea typeface="ＭＳ Ｐゴシック" pitchFamily="34" charset="-128"/>
              </a:rPr>
              <a:t>Ring current</a:t>
            </a:r>
          </a:p>
          <a:p>
            <a:pPr lvl="1"/>
            <a:r>
              <a:rPr lang="en-GB" altLang="en-US" sz="2100">
                <a:ea typeface="ＭＳ Ｐゴシック" pitchFamily="34" charset="-128"/>
              </a:rPr>
              <a:t>Radiation belt</a:t>
            </a:r>
          </a:p>
          <a:p>
            <a:r>
              <a:rPr lang="en-GB" altLang="en-US" sz="2500">
                <a:ea typeface="ＭＳ Ｐゴシック" pitchFamily="34" charset="-128"/>
              </a:rPr>
              <a:t>Geomagnetic Activity</a:t>
            </a:r>
          </a:p>
          <a:p>
            <a:pPr lvl="1"/>
            <a:r>
              <a:rPr lang="en-GB" altLang="en-US" sz="2400">
                <a:ea typeface="ＭＳ Ｐゴシック" pitchFamily="34" charset="-128"/>
              </a:rPr>
              <a:t>Storms</a:t>
            </a:r>
          </a:p>
          <a:p>
            <a:pPr lvl="1"/>
            <a:r>
              <a:rPr lang="en-GB" altLang="en-US" sz="2400">
                <a:ea typeface="ＭＳ Ｐゴシック" pitchFamily="34" charset="-128"/>
              </a:rPr>
              <a:t>Substorm</a:t>
            </a:r>
          </a:p>
          <a:p>
            <a:r>
              <a:rPr lang="en-GB" altLang="en-US" sz="2500">
                <a:ea typeface="ＭＳ Ｐゴシック" pitchFamily="34" charset="-128"/>
              </a:rPr>
              <a:t>Models</a:t>
            </a:r>
          </a:p>
          <a:p>
            <a:endParaRPr lang="en-GB" altLang="en-US" sz="2500">
              <a:ea typeface="ＭＳ Ｐゴシック" pitchFamily="34" charset="-128"/>
            </a:endParaRPr>
          </a:p>
        </p:txBody>
      </p:sp>
      <p:sp>
        <p:nvSpPr>
          <p:cNvPr id="9222" name="Content Placeholder 11"/>
          <p:cNvSpPr>
            <a:spLocks noGrp="1"/>
          </p:cNvSpPr>
          <p:nvPr>
            <p:ph sz="quarter" idx="10"/>
          </p:nvPr>
        </p:nvSpPr>
        <p:spPr>
          <a:xfrm>
            <a:off x="7980218" y="6306502"/>
            <a:ext cx="929554" cy="374650"/>
          </a:xfrm>
        </p:spPr>
        <p:txBody>
          <a:bodyPr/>
          <a:lstStyle/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Outline</a:t>
            </a:r>
          </a:p>
        </p:txBody>
      </p:sp>
      <p:sp>
        <p:nvSpPr>
          <p:cNvPr id="3" name="TextBox 2"/>
          <p:cNvSpPr txBox="1"/>
          <p:nvPr/>
        </p:nvSpPr>
        <p:spPr bwMode="auto">
          <a:xfrm>
            <a:off x="284843" y="5891003"/>
            <a:ext cx="752384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All audio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 files come from the University </a:t>
            </a:r>
            <a:r>
              <a:rPr lang="en-US" sz="1600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of Iowa (</a:t>
            </a:r>
            <a:r>
              <a:rPr lang="en-US" sz="1600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  <a:hlinkClick r:id="rId2"/>
              </a:rPr>
              <a:t>https://space-audio.org/</a:t>
            </a:r>
            <a:r>
              <a:rPr lang="en-US" sz="1600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) under a Creative Commons License (</a:t>
            </a:r>
            <a:r>
              <a:rPr lang="en-US" sz="1600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  <a:hlinkClick r:id="rId3"/>
              </a:rPr>
              <a:t>https://creativecommons.org/licenses/by/4.0/</a:t>
            </a:r>
            <a:r>
              <a:rPr lang="en-US" sz="1600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) where the narration has been removed from the AKR audio file.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45"/>
              </a:solidFill>
              <a:effectLst/>
              <a:uLnTx/>
              <a:uFillTx/>
              <a:latin typeface="Arial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 rtlCol="0"/>
          <a:lstStyle/>
          <a:p>
            <a:pPr>
              <a:defRPr/>
            </a:pPr>
            <a:r>
              <a:rPr lang="en-GB" dirty="0"/>
              <a:t>Historical Background: Space in 1950</a:t>
            </a:r>
          </a:p>
        </p:txBody>
      </p:sp>
      <p:sp>
        <p:nvSpPr>
          <p:cNvPr id="10245" name="Content Placeholder 5"/>
          <p:cNvSpPr>
            <a:spLocks noGrp="1"/>
          </p:cNvSpPr>
          <p:nvPr>
            <p:ph sz="quarter" idx="10"/>
          </p:nvPr>
        </p:nvSpPr>
        <p:spPr>
          <a:xfrm>
            <a:off x="6585526" y="6406097"/>
            <a:ext cx="2472027" cy="374650"/>
          </a:xfrm>
        </p:spPr>
        <p:txBody>
          <a:bodyPr/>
          <a:lstStyle/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Historical Background</a:t>
            </a:r>
          </a:p>
        </p:txBody>
      </p:sp>
      <p:pic>
        <p:nvPicPr>
          <p:cNvPr id="10246" name="Picture 2" descr="1950s_concep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838" y="1389063"/>
            <a:ext cx="6838950" cy="456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7" name="Text Box 7"/>
          <p:cNvSpPr txBox="1">
            <a:spLocks noChangeArrowheads="1"/>
          </p:cNvSpPr>
          <p:nvPr/>
        </p:nvSpPr>
        <p:spPr bwMode="auto">
          <a:xfrm>
            <a:off x="5875338" y="5192713"/>
            <a:ext cx="21748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1400" b="1" dirty="0">
                <a:solidFill>
                  <a:schemeClr val="bg1"/>
                </a:solidFill>
              </a:rPr>
              <a:t>Shell of Solar Electrons</a:t>
            </a:r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 flipH="1" flipV="1">
            <a:off x="6653213" y="4648200"/>
            <a:ext cx="228600" cy="53340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9" name="Text Box 3"/>
          <p:cNvSpPr txBox="1">
            <a:spLocks noChangeArrowheads="1"/>
          </p:cNvSpPr>
          <p:nvPr/>
        </p:nvSpPr>
        <p:spPr bwMode="auto">
          <a:xfrm>
            <a:off x="2438400" y="3810000"/>
            <a:ext cx="1524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sz="1400" b="1" dirty="0" err="1">
                <a:solidFill>
                  <a:schemeClr val="bg1"/>
                </a:solidFill>
              </a:rPr>
              <a:t>Heavyside</a:t>
            </a:r>
            <a:r>
              <a:rPr lang="en-US" altLang="en-US" sz="1400" b="1" dirty="0">
                <a:solidFill>
                  <a:schemeClr val="bg1"/>
                </a:solidFill>
              </a:rPr>
              <a:t> layer</a:t>
            </a:r>
          </a:p>
        </p:txBody>
      </p:sp>
      <p:sp>
        <p:nvSpPr>
          <p:cNvPr id="10250" name="Line 5"/>
          <p:cNvSpPr>
            <a:spLocks noChangeShapeType="1"/>
          </p:cNvSpPr>
          <p:nvPr/>
        </p:nvSpPr>
        <p:spPr bwMode="auto">
          <a:xfrm flipV="1">
            <a:off x="3282950" y="3535363"/>
            <a:ext cx="679450" cy="27463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18" r="32615" b="2567"/>
          <a:stretch/>
        </p:blipFill>
        <p:spPr>
          <a:xfrm>
            <a:off x="161798" y="4596467"/>
            <a:ext cx="2572166" cy="212483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 bwMode="auto">
          <a:xfrm>
            <a:off x="157022" y="6378077"/>
            <a:ext cx="255711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dirty="0">
                <a:solidFill>
                  <a:srgbClr val="FFFF00"/>
                </a:solidFill>
              </a:rPr>
              <a:t>Kristian </a:t>
            </a:r>
            <a:r>
              <a:rPr lang="en-US" dirty="0" err="1">
                <a:solidFill>
                  <a:srgbClr val="FFFF00"/>
                </a:solidFill>
              </a:rPr>
              <a:t>Birkeland</a:t>
            </a:r>
            <a:r>
              <a:rPr lang="en-US" dirty="0">
                <a:solidFill>
                  <a:srgbClr val="FFFF00"/>
                </a:solidFill>
              </a:rPr>
              <a:t> 1895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95" t="34802" r="32004" b="29439"/>
          <a:stretch/>
        </p:blipFill>
        <p:spPr>
          <a:xfrm>
            <a:off x="6019705" y="1082358"/>
            <a:ext cx="2557558" cy="15500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 rtlCol="0"/>
          <a:lstStyle/>
          <a:p>
            <a:pPr>
              <a:defRPr/>
            </a:pPr>
            <a:r>
              <a:rPr lang="en-GB" dirty="0"/>
              <a:t>Historical Background</a:t>
            </a:r>
          </a:p>
        </p:txBody>
      </p:sp>
      <p:sp>
        <p:nvSpPr>
          <p:cNvPr id="11269" name="Content Placeholder 5"/>
          <p:cNvSpPr>
            <a:spLocks noGrp="1"/>
          </p:cNvSpPr>
          <p:nvPr>
            <p:ph sz="quarter" idx="10"/>
          </p:nvPr>
        </p:nvSpPr>
        <p:spPr>
          <a:xfrm>
            <a:off x="6622473" y="6204389"/>
            <a:ext cx="2416608" cy="374650"/>
          </a:xfrm>
        </p:spPr>
        <p:txBody>
          <a:bodyPr/>
          <a:lstStyle/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Historical Background</a:t>
            </a:r>
          </a:p>
        </p:txBody>
      </p:sp>
      <p:pic>
        <p:nvPicPr>
          <p:cNvPr id="11270" name="Picture 2" descr="figure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475" y="1641475"/>
            <a:ext cx="5911850" cy="445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2" name="Text Box 4"/>
          <p:cNvSpPr txBox="1">
            <a:spLocks noChangeArrowheads="1"/>
          </p:cNvSpPr>
          <p:nvPr/>
        </p:nvSpPr>
        <p:spPr bwMode="auto">
          <a:xfrm>
            <a:off x="152400" y="4246563"/>
            <a:ext cx="4332288" cy="1816100"/>
          </a:xfrm>
          <a:prstGeom prst="rect">
            <a:avLst/>
          </a:prstGeom>
          <a:solidFill>
            <a:srgbClr val="DFD50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altLang="en-US" sz="2800" b="1"/>
              <a:t>1952</a:t>
            </a:r>
          </a:p>
          <a:p>
            <a:pPr algn="ctr" eaLnBrk="1" hangingPunct="1"/>
            <a:r>
              <a:rPr lang="en-US" altLang="en-US" sz="2800" b="1"/>
              <a:t>L. R. Owen Storey</a:t>
            </a:r>
          </a:p>
          <a:p>
            <a:pPr algn="ctr" eaLnBrk="1" hangingPunct="1"/>
            <a:r>
              <a:rPr lang="en-US" altLang="en-US" sz="2800" b="1"/>
              <a:t>Cavendish Laboratory</a:t>
            </a:r>
          </a:p>
          <a:p>
            <a:pPr algn="ctr" eaLnBrk="1" hangingPunct="1"/>
            <a:r>
              <a:rPr lang="en-US" altLang="en-US" sz="2800" b="1"/>
              <a:t>University of Cambridge</a:t>
            </a:r>
          </a:p>
        </p:txBody>
      </p:sp>
      <p:pic>
        <p:nvPicPr>
          <p:cNvPr id="11273" name="Picture 2" descr="figure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7" t="3024" r="10245" b="15121"/>
          <a:stretch>
            <a:fillRect/>
          </a:stretch>
        </p:blipFill>
        <p:spPr bwMode="auto">
          <a:xfrm>
            <a:off x="5432425" y="120650"/>
            <a:ext cx="3506788" cy="168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4" name="TextBox 10"/>
          <p:cNvSpPr txBox="1">
            <a:spLocks noChangeArrowheads="1"/>
          </p:cNvSpPr>
          <p:nvPr/>
        </p:nvSpPr>
        <p:spPr bwMode="auto">
          <a:xfrm>
            <a:off x="682625" y="1201738"/>
            <a:ext cx="41481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>
                <a:solidFill>
                  <a:srgbClr val="000045"/>
                </a:solidFill>
              </a:rPr>
              <a:t>Whistlers revealed unexpected plasma</a:t>
            </a:r>
          </a:p>
        </p:txBody>
      </p:sp>
      <p:pic>
        <p:nvPicPr>
          <p:cNvPr id="12" name="whistlers_Sept2002_Colorado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4863" y="150018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 bwMode="auto">
          <a:xfrm>
            <a:off x="652356" y="6579039"/>
            <a:ext cx="803444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/>
              <a:t>L. R. O. Storey, Phil. Trans. R. Soc. </a:t>
            </a:r>
            <a:r>
              <a:rPr lang="en-US" sz="1200" dirty="0" err="1"/>
              <a:t>Lond</a:t>
            </a:r>
            <a:r>
              <a:rPr lang="en-US" sz="1200" dirty="0"/>
              <a:t>. A 1953 246 113-141; DOI: 10.1098/rsta.1953.0011. Published 9 July 1953 </a:t>
            </a:r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8010356" y="1785806"/>
            <a:ext cx="11336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 dirty="0">
                <a:solidFill>
                  <a:srgbClr val="000045"/>
                </a:solidFill>
              </a:rPr>
              <a:t>Whistlers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729191"/>
            <a:ext cx="1669256" cy="23582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58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 rtlCol="0"/>
          <a:lstStyle/>
          <a:p>
            <a:pPr>
              <a:defRPr/>
            </a:pPr>
            <a:r>
              <a:rPr lang="en-GB"/>
              <a:t>Historical Background</a:t>
            </a:r>
            <a:endParaRPr lang="en-GB" dirty="0"/>
          </a:p>
        </p:txBody>
      </p:sp>
      <p:pic>
        <p:nvPicPr>
          <p:cNvPr id="12293" name="Picture 2" descr="cnt_ra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" y="4114775"/>
            <a:ext cx="2035175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Picture 4" descr="van_allen_bel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63" y="2852738"/>
            <a:ext cx="5200650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Picture 5" descr="explaunch_abma_bi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300" y="3251175"/>
            <a:ext cx="2290763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7" name="Picture 6" descr="Explorer_1_sc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" y="1981175"/>
            <a:ext cx="2819400" cy="180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8" name="Text Box 7"/>
          <p:cNvSpPr txBox="1">
            <a:spLocks noChangeArrowheads="1"/>
          </p:cNvSpPr>
          <p:nvPr/>
        </p:nvSpPr>
        <p:spPr bwMode="auto">
          <a:xfrm>
            <a:off x="1373644" y="1137232"/>
            <a:ext cx="25651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/>
            <a:r>
              <a:rPr lang="en-US" altLang="en-US" sz="2400" dirty="0"/>
              <a:t>Explorer 1</a:t>
            </a:r>
          </a:p>
          <a:p>
            <a:pPr algn="ctr" eaLnBrk="1" hangingPunct="1"/>
            <a:r>
              <a:rPr lang="en-US" altLang="en-US" sz="2400" dirty="0"/>
              <a:t>January 31, 1958</a:t>
            </a:r>
          </a:p>
        </p:txBody>
      </p:sp>
      <p:sp>
        <p:nvSpPr>
          <p:cNvPr id="12299" name="Text Box 8"/>
          <p:cNvSpPr txBox="1">
            <a:spLocks noChangeArrowheads="1"/>
          </p:cNvSpPr>
          <p:nvPr/>
        </p:nvSpPr>
        <p:spPr bwMode="auto">
          <a:xfrm>
            <a:off x="4927600" y="6378575"/>
            <a:ext cx="37052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altLang="en-US" b="1"/>
              <a:t>Radiation Belts Discovered</a:t>
            </a:r>
          </a:p>
        </p:txBody>
      </p:sp>
      <p:sp>
        <p:nvSpPr>
          <p:cNvPr id="12300" name="TextBox 13"/>
          <p:cNvSpPr txBox="1">
            <a:spLocks noChangeArrowheads="1"/>
          </p:cNvSpPr>
          <p:nvPr/>
        </p:nvSpPr>
        <p:spPr bwMode="auto">
          <a:xfrm>
            <a:off x="5173663" y="2454275"/>
            <a:ext cx="1133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>
                <a:solidFill>
                  <a:schemeClr val="bg1"/>
                </a:solidFill>
              </a:rPr>
              <a:t>Pickering</a:t>
            </a:r>
          </a:p>
        </p:txBody>
      </p:sp>
      <p:sp>
        <p:nvSpPr>
          <p:cNvPr id="12301" name="TextBox 14"/>
          <p:cNvSpPr txBox="1">
            <a:spLocks noChangeArrowheads="1"/>
          </p:cNvSpPr>
          <p:nvPr/>
        </p:nvSpPr>
        <p:spPr bwMode="auto">
          <a:xfrm>
            <a:off x="6135688" y="2278063"/>
            <a:ext cx="11414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>
                <a:solidFill>
                  <a:schemeClr val="bg1"/>
                </a:solidFill>
              </a:rPr>
              <a:t>Van Allen</a:t>
            </a:r>
          </a:p>
        </p:txBody>
      </p:sp>
      <p:sp>
        <p:nvSpPr>
          <p:cNvPr id="12302" name="TextBox 15"/>
          <p:cNvSpPr txBox="1">
            <a:spLocks noChangeArrowheads="1"/>
          </p:cNvSpPr>
          <p:nvPr/>
        </p:nvSpPr>
        <p:spPr bwMode="auto">
          <a:xfrm>
            <a:off x="7345363" y="2460625"/>
            <a:ext cx="12620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>
                <a:solidFill>
                  <a:schemeClr val="bg1"/>
                </a:solidFill>
              </a:rPr>
              <a:t>von Braun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6" t="7999" r="-7509" b="22663"/>
          <a:stretch/>
        </p:blipFill>
        <p:spPr>
          <a:xfrm>
            <a:off x="5694712" y="141587"/>
            <a:ext cx="3301301" cy="29096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5842344" y="1869246"/>
            <a:ext cx="135165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William Pickering</a:t>
            </a:r>
          </a:p>
        </p:txBody>
      </p:sp>
      <p:sp>
        <p:nvSpPr>
          <p:cNvPr id="16" name="TextBox 15"/>
          <p:cNvSpPr txBox="1"/>
          <p:nvPr/>
        </p:nvSpPr>
        <p:spPr bwMode="auto">
          <a:xfrm>
            <a:off x="6307138" y="2146607"/>
            <a:ext cx="130151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James </a:t>
            </a:r>
            <a:r>
              <a:rPr lang="en-US" sz="1200" dirty="0">
                <a:solidFill>
                  <a:schemeClr val="bg1"/>
                </a:solidFill>
                <a:latin typeface="Arial"/>
                <a:ea typeface="ＭＳ Ｐゴシック" charset="-128"/>
                <a:cs typeface="ＭＳ Ｐゴシック" charset="-128"/>
              </a:rPr>
              <a:t>v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an Allen</a:t>
            </a:r>
          </a:p>
        </p:txBody>
      </p:sp>
      <p:sp>
        <p:nvSpPr>
          <p:cNvPr id="17" name="TextBox 16"/>
          <p:cNvSpPr txBox="1"/>
          <p:nvPr/>
        </p:nvSpPr>
        <p:spPr bwMode="auto">
          <a:xfrm>
            <a:off x="6589161" y="2462213"/>
            <a:ext cx="151240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Wernher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 von Braun</a:t>
            </a:r>
          </a:p>
        </p:txBody>
      </p:sp>
      <p:sp>
        <p:nvSpPr>
          <p:cNvPr id="3" name="TextBox 2"/>
          <p:cNvSpPr txBox="1"/>
          <p:nvPr/>
        </p:nvSpPr>
        <p:spPr bwMode="auto">
          <a:xfrm>
            <a:off x="8325" y="6309158"/>
            <a:ext cx="5051383" cy="563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sz="900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Van Allen, James A., Observation of high intensity radiation by satellites 1958 alpha and 1</a:t>
            </a:r>
          </a:p>
          <a:p>
            <a:pPr>
              <a:spcBef>
                <a:spcPct val="20000"/>
              </a:spcBef>
            </a:pPr>
            <a:r>
              <a:rPr lang="en-US" sz="900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958 gamma, IOWA Univ. preprint SUI 60-13, reprinted in p. 58-75, Space Science Comes of </a:t>
            </a:r>
          </a:p>
          <a:p>
            <a:pPr>
              <a:spcBef>
                <a:spcPct val="20000"/>
              </a:spcBef>
            </a:pPr>
            <a:r>
              <a:rPr lang="en-US" sz="900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Age, P.A. </a:t>
            </a:r>
            <a:r>
              <a:rPr lang="en-US" sz="900" dirty="0" err="1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Hanle</a:t>
            </a:r>
            <a:r>
              <a:rPr lang="en-US" sz="900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 and V.D. Chamberlain, editors, Smithsonian Inst. Press, Washington, DC 1981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45"/>
              </a:solidFill>
              <a:effectLst/>
              <a:uLnTx/>
              <a:uFillTx/>
              <a:latin typeface="Arial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0452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GB" dirty="0"/>
              <a:t>Ionosphere</a:t>
            </a:r>
          </a:p>
        </p:txBody>
      </p:sp>
      <p:sp>
        <p:nvSpPr>
          <p:cNvPr id="13317" name="Content Placeholder 4"/>
          <p:cNvSpPr>
            <a:spLocks noGrp="1"/>
          </p:cNvSpPr>
          <p:nvPr>
            <p:ph idx="1"/>
          </p:nvPr>
        </p:nvSpPr>
        <p:spPr>
          <a:xfrm>
            <a:off x="457200" y="2920531"/>
            <a:ext cx="8229600" cy="3275905"/>
          </a:xfrm>
        </p:spPr>
        <p:txBody>
          <a:bodyPr/>
          <a:lstStyle/>
          <a:p>
            <a:r>
              <a:rPr lang="en-GB" altLang="en-US" sz="2400" dirty="0">
                <a:ea typeface="ＭＳ Ｐゴシック" pitchFamily="34" charset="-128"/>
              </a:rPr>
              <a:t>Ionosphere: ionized portion of upper atmosphere</a:t>
            </a:r>
          </a:p>
          <a:p>
            <a:pPr lvl="1"/>
            <a:r>
              <a:rPr lang="en-GB" altLang="en-US" sz="2400" dirty="0">
                <a:ea typeface="ＭＳ Ｐゴシック" pitchFamily="34" charset="-128"/>
              </a:rPr>
              <a:t>Extends from around 60 km to beyond 1000 km</a:t>
            </a:r>
          </a:p>
          <a:p>
            <a:pPr lvl="1"/>
            <a:r>
              <a:rPr lang="en-GB" altLang="en-US" sz="2400" dirty="0">
                <a:ea typeface="ＭＳ Ｐゴシック" pitchFamily="34" charset="-128"/>
              </a:rPr>
              <a:t>Completely encircles the Earth</a:t>
            </a:r>
          </a:p>
          <a:p>
            <a:pPr lvl="1"/>
            <a:r>
              <a:rPr lang="en-GB" altLang="en-US" sz="2400" dirty="0">
                <a:ea typeface="ＭＳ Ｐゴシック" pitchFamily="34" charset="-128"/>
              </a:rPr>
              <a:t>Main Source: photoionization of neutrals</a:t>
            </a:r>
          </a:p>
          <a:p>
            <a:pPr lvl="2"/>
            <a:r>
              <a:rPr lang="en-GB" altLang="en-US" sz="2400" dirty="0">
                <a:ea typeface="ＭＳ Ｐゴシック" pitchFamily="34" charset="-128"/>
              </a:rPr>
              <a:t>Other production processes dominate in different ionospheric regions</a:t>
            </a:r>
          </a:p>
          <a:p>
            <a:pPr lvl="1"/>
            <a:r>
              <a:rPr lang="en-GB" altLang="en-US" sz="2400" dirty="0">
                <a:ea typeface="ＭＳ Ｐゴシック" pitchFamily="34" charset="-128"/>
              </a:rPr>
              <a:t>Loss Mechanism: ionospheric outflow, recombination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639449" y="1194812"/>
            <a:ext cx="7865101" cy="1854598"/>
            <a:chOff x="751190" y="903916"/>
            <a:chExt cx="7865101" cy="1854598"/>
          </a:xfrm>
        </p:grpSpPr>
        <p:grpSp>
          <p:nvGrpSpPr>
            <p:cNvPr id="7" name="Group 6"/>
            <p:cNvGrpSpPr/>
            <p:nvPr/>
          </p:nvGrpSpPr>
          <p:grpSpPr>
            <a:xfrm>
              <a:off x="751190" y="1273248"/>
              <a:ext cx="5049531" cy="1485266"/>
              <a:chOff x="748145" y="956028"/>
              <a:chExt cx="5049531" cy="1485266"/>
            </a:xfrm>
          </p:grpSpPr>
          <p:sp>
            <p:nvSpPr>
              <p:cNvPr id="3" name="TextBox 2"/>
              <p:cNvSpPr txBox="1"/>
              <p:nvPr/>
            </p:nvSpPr>
            <p:spPr bwMode="auto">
              <a:xfrm>
                <a:off x="748145" y="956028"/>
                <a:ext cx="1659429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X+ɣ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    X</a:t>
                </a:r>
                <a:r>
                  <a:rPr kumimoji="0" lang="en-US" sz="18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+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+e</a:t>
                </a:r>
                <a:r>
                  <a:rPr kumimoji="0" lang="en-US" sz="18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-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    </a:t>
                </a:r>
              </a:p>
            </p:txBody>
          </p:sp>
          <p:cxnSp>
            <p:nvCxnSpPr>
              <p:cNvPr id="5" name="Straight Arrow Connector 4"/>
              <p:cNvCxnSpPr/>
              <p:nvPr/>
            </p:nvCxnSpPr>
            <p:spPr>
              <a:xfrm>
                <a:off x="1288474" y="1156856"/>
                <a:ext cx="193964" cy="0"/>
              </a:xfrm>
              <a:prstGeom prst="straightConnector1">
                <a:avLst/>
              </a:prstGeom>
              <a:ln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TextBox 8"/>
              <p:cNvSpPr txBox="1"/>
              <p:nvPr/>
            </p:nvSpPr>
            <p:spPr bwMode="auto">
              <a:xfrm>
                <a:off x="751190" y="1314045"/>
                <a:ext cx="183479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X</a:t>
                </a:r>
                <a:r>
                  <a:rPr kumimoji="0" lang="en-US" sz="18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-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+Y    </a:t>
                </a:r>
                <a:r>
                  <a:rPr kumimoji="0" lang="en-US" sz="1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XY+e</a:t>
                </a:r>
                <a:r>
                  <a:rPr kumimoji="0" lang="en-US" sz="18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-</a:t>
                </a: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    </a:t>
                </a:r>
              </a:p>
            </p:txBody>
          </p:sp>
          <p:cxnSp>
            <p:nvCxnSpPr>
              <p:cNvPr id="10" name="Straight Arrow Connector 9"/>
              <p:cNvCxnSpPr/>
              <p:nvPr/>
            </p:nvCxnSpPr>
            <p:spPr>
              <a:xfrm>
                <a:off x="1370042" y="1498716"/>
                <a:ext cx="193964" cy="0"/>
              </a:xfrm>
              <a:prstGeom prst="straightConnector1">
                <a:avLst/>
              </a:prstGeom>
              <a:ln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/>
              <p:cNvSpPr txBox="1"/>
              <p:nvPr/>
            </p:nvSpPr>
            <p:spPr bwMode="auto">
              <a:xfrm>
                <a:off x="2379049" y="960647"/>
                <a:ext cx="1471557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20000"/>
                  </a:spcBef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XY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+ɣ    X+Y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 bwMode="auto">
              <a:xfrm>
                <a:off x="2377730" y="1333298"/>
                <a:ext cx="1828386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20000"/>
                  </a:spcBef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X</a:t>
                </a:r>
                <a:r>
                  <a:rPr kumimoji="0" lang="en-US" sz="18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+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+YZ    YX</a:t>
                </a:r>
                <a:r>
                  <a:rPr lang="en-US" baseline="30000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+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+Z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 bwMode="auto">
              <a:xfrm>
                <a:off x="4293664" y="960647"/>
                <a:ext cx="115288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20000"/>
                  </a:spcBef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X</a:t>
                </a:r>
                <a:r>
                  <a:rPr kumimoji="0" lang="en-US" sz="18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+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+e</a:t>
                </a:r>
                <a:r>
                  <a:rPr lang="en-US" baseline="30000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-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    X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 bwMode="auto">
              <a:xfrm>
                <a:off x="4293664" y="1342475"/>
                <a:ext cx="140294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20000"/>
                  </a:spcBef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X</a:t>
                </a:r>
                <a:r>
                  <a:rPr kumimoji="0" lang="en-US" sz="1800" b="0" i="0" u="none" strike="noStrike" kern="1200" cap="none" spc="0" normalizeH="0" baseline="3000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+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+e</a:t>
                </a:r>
                <a:r>
                  <a:rPr lang="en-US" baseline="30000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-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    </a:t>
                </a:r>
                <a:r>
                  <a:rPr lang="en-US" dirty="0" err="1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X+ɣ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endParaRPr>
              </a:p>
            </p:txBody>
          </p:sp>
          <p:cxnSp>
            <p:nvCxnSpPr>
              <p:cNvPr id="17" name="Straight Arrow Connector 16"/>
              <p:cNvCxnSpPr/>
              <p:nvPr/>
            </p:nvCxnSpPr>
            <p:spPr>
              <a:xfrm>
                <a:off x="3176470" y="1517905"/>
                <a:ext cx="193964" cy="0"/>
              </a:xfrm>
              <a:prstGeom prst="straightConnector1">
                <a:avLst/>
              </a:prstGeom>
              <a:ln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/>
              <p:cNvCxnSpPr/>
              <p:nvPr/>
            </p:nvCxnSpPr>
            <p:spPr>
              <a:xfrm>
                <a:off x="4967962" y="1147620"/>
                <a:ext cx="193964" cy="0"/>
              </a:xfrm>
              <a:prstGeom prst="straightConnector1">
                <a:avLst/>
              </a:prstGeom>
              <a:ln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/>
              <p:cNvCxnSpPr/>
              <p:nvPr/>
            </p:nvCxnSpPr>
            <p:spPr>
              <a:xfrm>
                <a:off x="3079487" y="1156856"/>
                <a:ext cx="193964" cy="0"/>
              </a:xfrm>
              <a:prstGeom prst="straightConnector1">
                <a:avLst/>
              </a:prstGeom>
              <a:ln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/>
              <p:cNvCxnSpPr/>
              <p:nvPr/>
            </p:nvCxnSpPr>
            <p:spPr>
              <a:xfrm>
                <a:off x="5055176" y="1896532"/>
                <a:ext cx="193964" cy="0"/>
              </a:xfrm>
              <a:prstGeom prst="straightConnector1">
                <a:avLst/>
              </a:prstGeom>
              <a:ln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/>
              <p:cNvCxnSpPr/>
              <p:nvPr/>
            </p:nvCxnSpPr>
            <p:spPr>
              <a:xfrm>
                <a:off x="4884036" y="2263459"/>
                <a:ext cx="193964" cy="0"/>
              </a:xfrm>
              <a:prstGeom prst="straightConnector1">
                <a:avLst/>
              </a:prstGeom>
              <a:ln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/>
              <p:cNvCxnSpPr/>
              <p:nvPr/>
            </p:nvCxnSpPr>
            <p:spPr>
              <a:xfrm>
                <a:off x="4976666" y="1529451"/>
                <a:ext cx="193964" cy="0"/>
              </a:xfrm>
              <a:prstGeom prst="straightConnector1">
                <a:avLst/>
              </a:prstGeom>
              <a:ln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22"/>
              <p:cNvSpPr txBox="1"/>
              <p:nvPr/>
            </p:nvSpPr>
            <p:spPr bwMode="auto">
              <a:xfrm>
                <a:off x="4296303" y="1702630"/>
                <a:ext cx="1501373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20000"/>
                  </a:spcBef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XY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+e</a:t>
                </a:r>
                <a:r>
                  <a:rPr lang="en-US" baseline="30000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-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    Y+X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endParaRPr>
              </a:p>
            </p:txBody>
          </p:sp>
          <p:sp>
            <p:nvSpPr>
              <p:cNvPr id="24" name="TextBox 23"/>
              <p:cNvSpPr txBox="1"/>
              <p:nvPr/>
            </p:nvSpPr>
            <p:spPr bwMode="auto">
              <a:xfrm>
                <a:off x="4296303" y="2071962"/>
                <a:ext cx="111440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>
                  <a:spcBef>
                    <a:spcPct val="20000"/>
                  </a:spcBef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X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+e</a:t>
                </a:r>
                <a:r>
                  <a:rPr lang="en-US" baseline="30000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-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    X</a:t>
                </a:r>
                <a:r>
                  <a:rPr lang="en-US" baseline="30000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-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endParaRPr>
              </a:p>
            </p:txBody>
          </p:sp>
        </p:grpSp>
        <p:sp>
          <p:nvSpPr>
            <p:cNvPr id="8" name="TextBox 7"/>
            <p:cNvSpPr txBox="1"/>
            <p:nvPr/>
          </p:nvSpPr>
          <p:spPr bwMode="auto">
            <a:xfrm>
              <a:off x="6373955" y="1273248"/>
              <a:ext cx="2164354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rPr>
                <a:t>X-rays, EUV, O, N, O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rPr>
                <a:t>2,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rPr>
                <a:t> N</a:t>
              </a:r>
              <a:r>
                <a:rPr lang="en-US" baseline="-25000" dirty="0">
                  <a:solidFill>
                    <a:srgbClr val="000045"/>
                  </a:solidFill>
                  <a:latin typeface="Arial"/>
                  <a:ea typeface="ＭＳ Ｐゴシック" charset="-128"/>
                  <a:cs typeface="ＭＳ Ｐゴシック" charset="-128"/>
                </a:rPr>
                <a:t>2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rPr>
                <a:t>, NO, H, O</a:t>
              </a:r>
              <a:r>
                <a:rPr kumimoji="0" lang="en-US" sz="18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rPr>
                <a:t>3</a:t>
              </a:r>
            </a:p>
          </p:txBody>
        </p:sp>
        <p:sp>
          <p:nvSpPr>
            <p:cNvPr id="16" name="TextBox 15"/>
            <p:cNvSpPr txBox="1"/>
            <p:nvPr/>
          </p:nvSpPr>
          <p:spPr bwMode="auto">
            <a:xfrm>
              <a:off x="2671202" y="903916"/>
              <a:ext cx="121058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4572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rPr>
                <a:t>Reactions</a:t>
              </a:r>
            </a:p>
          </p:txBody>
        </p:sp>
        <p:sp>
          <p:nvSpPr>
            <p:cNvPr id="29" name="TextBox 28"/>
            <p:cNvSpPr txBox="1"/>
            <p:nvPr/>
          </p:nvSpPr>
          <p:spPr bwMode="auto">
            <a:xfrm>
              <a:off x="6148949" y="908535"/>
              <a:ext cx="246734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4572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rPr>
                <a:t>Common Constituents</a:t>
              </a: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831273" y="1249216"/>
              <a:ext cx="4868384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474691" y="1257731"/>
              <a:ext cx="188421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Content Placeholder 5"/>
          <p:cNvSpPr>
            <a:spLocks noGrp="1"/>
          </p:cNvSpPr>
          <p:nvPr>
            <p:ph sz="quarter" idx="10"/>
          </p:nvPr>
        </p:nvSpPr>
        <p:spPr>
          <a:xfrm>
            <a:off x="5129501" y="6482915"/>
            <a:ext cx="4014499" cy="374650"/>
          </a:xfrm>
        </p:spPr>
        <p:txBody>
          <a:bodyPr/>
          <a:lstStyle/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3000">
              <a:schemeClr val="accent1">
                <a:lumMod val="0"/>
                <a:lumOff val="100000"/>
              </a:schemeClr>
            </a:gs>
            <a:gs pos="33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Content Placeholder 2"/>
          <p:cNvSpPr>
            <a:spLocks noGrp="1"/>
          </p:cNvSpPr>
          <p:nvPr>
            <p:ph idx="1"/>
          </p:nvPr>
        </p:nvSpPr>
        <p:spPr>
          <a:xfrm>
            <a:off x="279400" y="1193800"/>
            <a:ext cx="8566150" cy="5029200"/>
          </a:xfrm>
        </p:spPr>
        <p:txBody>
          <a:bodyPr/>
          <a:lstStyle/>
          <a:p>
            <a:r>
              <a:rPr lang="en-GB" altLang="en-US" dirty="0">
                <a:ea typeface="ＭＳ Ｐゴシック" pitchFamily="34" charset="-128"/>
              </a:rPr>
              <a:t>Main cause</a:t>
            </a:r>
          </a:p>
          <a:p>
            <a:pPr lvl="1"/>
            <a:r>
              <a:rPr lang="en-GB" altLang="en-US" dirty="0" err="1">
                <a:ea typeface="ＭＳ Ｐゴシック" pitchFamily="34" charset="-128"/>
              </a:rPr>
              <a:t>Ambipolar</a:t>
            </a:r>
            <a:r>
              <a:rPr lang="en-GB" altLang="en-US" dirty="0">
                <a:ea typeface="ＭＳ Ｐゴシック" pitchFamily="34" charset="-128"/>
              </a:rPr>
              <a:t> electric field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pressure gradients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Mirror force due to gyration of charged particles</a:t>
            </a:r>
            <a:endParaRPr lang="en-US" altLang="en-US" dirty="0">
              <a:ea typeface="ＭＳ Ｐゴシック" pitchFamily="34" charset="-128"/>
            </a:endParaRPr>
          </a:p>
          <a:p>
            <a:r>
              <a:rPr lang="en-US" altLang="en-US" dirty="0">
                <a:ea typeface="ＭＳ Ｐゴシック" pitchFamily="34" charset="-128"/>
              </a:rPr>
              <a:t>Polar wind: Ionospheric loss at polar latitude </a:t>
            </a:r>
          </a:p>
          <a:p>
            <a:pPr lvl="1"/>
            <a:r>
              <a:rPr lang="en-US" altLang="en-US" dirty="0">
                <a:ea typeface="ＭＳ Ｐゴシック" pitchFamily="34" charset="-128"/>
              </a:rPr>
              <a:t>Along essentially open geomagnetic field lines</a:t>
            </a:r>
          </a:p>
          <a:p>
            <a:r>
              <a:rPr lang="en-US" altLang="en-US" dirty="0">
                <a:ea typeface="ＭＳ Ｐゴシック" pitchFamily="34" charset="-128"/>
              </a:rPr>
              <a:t>At mid-latitudes the plasma may bounce to the conjugate ionosphere or become the plasmasphere</a:t>
            </a:r>
          </a:p>
        </p:txBody>
      </p:sp>
      <p:sp>
        <p:nvSpPr>
          <p:cNvPr id="14342" name="Content Placeholder 5"/>
          <p:cNvSpPr>
            <a:spLocks noGrp="1"/>
          </p:cNvSpPr>
          <p:nvPr>
            <p:ph sz="quarter" idx="10"/>
          </p:nvPr>
        </p:nvSpPr>
        <p:spPr>
          <a:xfrm>
            <a:off x="5129501" y="6492151"/>
            <a:ext cx="4014499" cy="374650"/>
          </a:xfrm>
        </p:spPr>
        <p:txBody>
          <a:bodyPr/>
          <a:lstStyle/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US" dirty="0"/>
              <a:t>Ionosphere outflow</a:t>
            </a:r>
            <a:endParaRPr lang="en-GB" dirty="0"/>
          </a:p>
        </p:txBody>
      </p:sp>
      <p:grpSp>
        <p:nvGrpSpPr>
          <p:cNvPr id="9" name="Group 8"/>
          <p:cNvGrpSpPr/>
          <p:nvPr/>
        </p:nvGrpSpPr>
        <p:grpSpPr>
          <a:xfrm>
            <a:off x="4941699" y="530666"/>
            <a:ext cx="4037014" cy="2919413"/>
            <a:chOff x="4941699" y="530666"/>
            <a:chExt cx="4037014" cy="2919413"/>
          </a:xfrm>
        </p:grpSpPr>
        <p:pic>
          <p:nvPicPr>
            <p:cNvPr id="14343" name="Picture 4" descr="Ionosphere.eps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1700" y="530666"/>
              <a:ext cx="4037013" cy="2919413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0">
                  <a:schemeClr val="accent1">
                    <a:lumMod val="45000"/>
                    <a:lumOff val="55000"/>
                  </a:schemeClr>
                </a:gs>
                <a:gs pos="0">
                  <a:schemeClr val="accent1">
                    <a:lumMod val="45000"/>
                    <a:lumOff val="55000"/>
                  </a:schemeClr>
                </a:gs>
                <a:gs pos="35000">
                  <a:schemeClr val="accent1">
                    <a:lumMod val="30000"/>
                    <a:lumOff val="70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</p:pic>
        <p:sp>
          <p:nvSpPr>
            <p:cNvPr id="4" name="TextBox 3"/>
            <p:cNvSpPr txBox="1"/>
            <p:nvPr/>
          </p:nvSpPr>
          <p:spPr bwMode="auto">
            <a:xfrm>
              <a:off x="4941699" y="1821095"/>
              <a:ext cx="551845" cy="33855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4572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rPr>
                <a:t>Sun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H="1">
              <a:off x="4964906" y="2193131"/>
              <a:ext cx="43576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03987"/>
            <a:ext cx="8229600" cy="127999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4000" dirty="0"/>
              <a:t>Plasmasphere Formation: </a:t>
            </a:r>
            <a:br>
              <a:rPr lang="en-US" sz="4000" dirty="0"/>
            </a:br>
            <a:r>
              <a:rPr lang="en-US" sz="4000" dirty="0"/>
              <a:t>Diffusive Equilibrium</a:t>
            </a:r>
          </a:p>
        </p:txBody>
      </p:sp>
      <p:pic>
        <p:nvPicPr>
          <p:cNvPr id="1536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1738" y="1876425"/>
            <a:ext cx="2459037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 bwMode="auto">
          <a:xfrm>
            <a:off x="859631" y="3149283"/>
            <a:ext cx="3143250" cy="23637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en-US" dirty="0" err="1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H</a:t>
            </a:r>
            <a:r>
              <a:rPr lang="en-US" baseline="-25000" dirty="0" err="1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j</a:t>
            </a: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 = scale height</a:t>
            </a:r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k = Boltzmann constant</a:t>
            </a:r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en-US" dirty="0" err="1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m</a:t>
            </a:r>
            <a:r>
              <a:rPr lang="en-US" baseline="-25000" dirty="0" err="1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j</a:t>
            </a: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 = </a:t>
            </a:r>
            <a:r>
              <a:rPr lang="en-US" dirty="0" err="1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j’th</a:t>
            </a: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 ion mass</a:t>
            </a:r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g = gravitational constant</a:t>
            </a:r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m</a:t>
            </a:r>
            <a:r>
              <a:rPr lang="en-US" baseline="-25000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a</a:t>
            </a: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 = mean ion mass</a:t>
            </a:r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T</a:t>
            </a:r>
            <a:r>
              <a:rPr lang="en-US" baseline="-25000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e</a:t>
            </a: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 = electron temperature</a:t>
            </a:r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r>
              <a:rPr lang="en-US" dirty="0" err="1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T</a:t>
            </a:r>
            <a:r>
              <a:rPr lang="en-US" baseline="-25000" dirty="0" err="1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t</a:t>
            </a: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 = T</a:t>
            </a:r>
            <a:r>
              <a:rPr lang="en-US" baseline="-25000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i</a:t>
            </a: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 + T</a:t>
            </a:r>
            <a:r>
              <a:rPr lang="en-US" baseline="-25000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e</a:t>
            </a: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 total temperature</a:t>
            </a:r>
          </a:p>
        </p:txBody>
      </p:sp>
      <p:pic>
        <p:nvPicPr>
          <p:cNvPr id="1536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58" t="26353" r="27429" b="33882"/>
          <a:stretch>
            <a:fillRect/>
          </a:stretch>
        </p:blipFill>
        <p:spPr bwMode="auto">
          <a:xfrm>
            <a:off x="6000172" y="141435"/>
            <a:ext cx="2982913" cy="193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4224338" y="2295379"/>
            <a:ext cx="4919662" cy="4316199"/>
            <a:chOff x="4224338" y="2849563"/>
            <a:chExt cx="4919662" cy="4316199"/>
          </a:xfrm>
        </p:grpSpPr>
        <p:pic>
          <p:nvPicPr>
            <p:cNvPr id="15365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4338" y="2849563"/>
              <a:ext cx="4919662" cy="3686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TextBox 2"/>
            <p:cNvSpPr txBox="1"/>
            <p:nvPr/>
          </p:nvSpPr>
          <p:spPr bwMode="auto">
            <a:xfrm>
              <a:off x="4853215" y="6519431"/>
              <a:ext cx="3932805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rPr>
                <a:t>Webb, P.A. and E.A. Essex, 2001, J. Atmos. </a:t>
              </a:r>
              <a:r>
                <a:rPr lang="en-US" sz="1200" dirty="0">
                  <a:solidFill>
                    <a:srgbClr val="000045"/>
                  </a:solidFill>
                  <a:latin typeface="Arial"/>
                  <a:ea typeface="ＭＳ Ｐゴシック" charset="-128"/>
                  <a:cs typeface="ＭＳ Ｐゴシック" charset="-128"/>
                </a:rPr>
                <a:t>Solar </a:t>
              </a:r>
              <a:r>
                <a:rPr lang="en-US" sz="1200" dirty="0" err="1">
                  <a:solidFill>
                    <a:srgbClr val="000045"/>
                  </a:solidFill>
                  <a:latin typeface="Arial"/>
                  <a:ea typeface="ＭＳ Ｐゴシック" charset="-128"/>
                  <a:cs typeface="ＭＳ Ｐゴシック" charset="-128"/>
                </a:rPr>
                <a:t>Terres</a:t>
              </a:r>
              <a:r>
                <a:rPr lang="en-US" sz="1200" dirty="0">
                  <a:solidFill>
                    <a:srgbClr val="000045"/>
                  </a:solidFill>
                  <a:latin typeface="Arial"/>
                  <a:ea typeface="ＭＳ Ｐゴシック" charset="-128"/>
                  <a:cs typeface="ＭＳ Ｐゴシック" charset="-128"/>
                </a:rPr>
                <a:t>. Phys., 63, 11, </a:t>
              </a:r>
              <a:r>
                <a:rPr lang="en-US" sz="1200" dirty="0" err="1">
                  <a:solidFill>
                    <a:srgbClr val="000045"/>
                  </a:solidFill>
                  <a:latin typeface="Arial"/>
                  <a:ea typeface="ＭＳ Ｐゴシック" charset="-128"/>
                  <a:cs typeface="ＭＳ Ｐゴシック" charset="-128"/>
                </a:rPr>
                <a:t>pgs</a:t>
              </a:r>
              <a:r>
                <a:rPr lang="en-US" sz="1200" dirty="0">
                  <a:solidFill>
                    <a:srgbClr val="000045"/>
                  </a:solidFill>
                  <a:latin typeface="Arial"/>
                  <a:ea typeface="ＭＳ Ｐゴシック" charset="-128"/>
                  <a:cs typeface="ＭＳ Ｐゴシック" charset="-128"/>
                </a:rPr>
                <a:t> 1249-1260, doi:10.1016/S1364-6826(00)00226-1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endParaRPr>
            </a:p>
          </p:txBody>
        </p:sp>
      </p:grp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5129501" y="6492151"/>
            <a:ext cx="4014499" cy="374650"/>
          </a:xfrm>
        </p:spPr>
        <p:txBody>
          <a:bodyPr/>
          <a:lstStyle/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  <p:sp>
        <p:nvSpPr>
          <p:cNvPr id="5" name="TextBox 4"/>
          <p:cNvSpPr txBox="1"/>
          <p:nvPr/>
        </p:nvSpPr>
        <p:spPr bwMode="auto">
          <a:xfrm>
            <a:off x="770731" y="5845255"/>
            <a:ext cx="33210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20000"/>
              </a:spcBef>
            </a:pPr>
            <a:r>
              <a:rPr lang="en-US" sz="1400" dirty="0" err="1"/>
              <a:t>Titheridge</a:t>
            </a:r>
            <a:r>
              <a:rPr lang="en-US" sz="1400" dirty="0"/>
              <a:t>, J.E., Planetary and Space Science, 20 (1972), pp. 353-369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45"/>
              </a:solidFill>
              <a:effectLst/>
              <a:uLnTx/>
              <a:uFillTx/>
              <a:latin typeface="Arial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A313A4-3596-47A2-8F0A-86805190382C}"/>
              </a:ext>
            </a:extLst>
          </p:cNvPr>
          <p:cNvSpPr txBox="1"/>
          <p:nvPr/>
        </p:nvSpPr>
        <p:spPr bwMode="auto">
          <a:xfrm>
            <a:off x="6041254" y="91113"/>
            <a:ext cx="29418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Global Core Plasma Model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45"/>
              </a:solidFill>
              <a:effectLst/>
              <a:uLnTx/>
              <a:uFillTx/>
              <a:latin typeface="Arial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>
                <a:ea typeface="ＭＳ Ｐゴシック" pitchFamily="34" charset="-128"/>
              </a:rPr>
              <a:t>Cool (&lt;10 eV)                                                          </a:t>
            </a:r>
          </a:p>
          <a:p>
            <a:r>
              <a:rPr lang="en-GB" altLang="en-US" dirty="0">
                <a:ea typeface="ＭＳ Ｐゴシック" pitchFamily="34" charset="-128"/>
              </a:rPr>
              <a:t>High density (100s-1000s cm</a:t>
            </a:r>
            <a:r>
              <a:rPr lang="en-GB" altLang="en-US" baseline="30000" dirty="0">
                <a:ea typeface="ＭＳ Ｐゴシック" pitchFamily="34" charset="-128"/>
              </a:rPr>
              <a:t>-3</a:t>
            </a:r>
            <a:r>
              <a:rPr lang="en-GB" altLang="en-US" dirty="0">
                <a:ea typeface="ＭＳ Ｐゴシック" pitchFamily="34" charset="-128"/>
              </a:rPr>
              <a:t>)                                       </a:t>
            </a:r>
          </a:p>
          <a:p>
            <a:r>
              <a:rPr lang="en-GB" altLang="en-US" dirty="0">
                <a:ea typeface="ＭＳ Ｐゴシック" pitchFamily="34" charset="-128"/>
              </a:rPr>
              <a:t>Co-rotating plasma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Torus-shaped, extends to 4-8 R</a:t>
            </a:r>
            <a:r>
              <a:rPr lang="en-GB" altLang="en-US" baseline="-25000" dirty="0">
                <a:ea typeface="ＭＳ Ｐゴシック" pitchFamily="34" charset="-128"/>
              </a:rPr>
              <a:t>E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Plasmapause: essentially the boundary       between co-rotating and convecting plasma</a:t>
            </a:r>
          </a:p>
          <a:p>
            <a:r>
              <a:rPr lang="en-GB" altLang="en-US" dirty="0">
                <a:ea typeface="ＭＳ Ｐゴシック" pitchFamily="34" charset="-128"/>
              </a:rPr>
              <a:t>Main Source: the ionosphere</a:t>
            </a:r>
          </a:p>
          <a:p>
            <a:r>
              <a:rPr lang="en-GB" altLang="en-US" dirty="0">
                <a:ea typeface="ＭＳ Ｐゴシック" pitchFamily="34" charset="-128"/>
              </a:rPr>
              <a:t>Loss Mechanism: plasmaspheric erosion and drainage plume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GB"/>
              <a:t>Plasmasphere</a:t>
            </a:r>
          </a:p>
        </p:txBody>
      </p:sp>
      <p:sp>
        <p:nvSpPr>
          <p:cNvPr id="21511" name="Content Placeholder 5"/>
          <p:cNvSpPr>
            <a:spLocks noGrp="1"/>
          </p:cNvSpPr>
          <p:nvPr>
            <p:ph sz="quarter" idx="10"/>
          </p:nvPr>
        </p:nvSpPr>
        <p:spPr>
          <a:xfrm>
            <a:off x="3548063" y="6230938"/>
            <a:ext cx="5029200" cy="374650"/>
          </a:xfrm>
        </p:spPr>
        <p:txBody>
          <a:bodyPr/>
          <a:lstStyle/>
          <a:p>
            <a:r>
              <a:rPr lang="en-GB" altLang="en-US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  <p:pic>
        <p:nvPicPr>
          <p:cNvPr id="21512" name="Picture 5" descr="euv_illustration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563" y="363538"/>
            <a:ext cx="1901825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6"/>
          <p:cNvGrpSpPr/>
          <p:nvPr/>
        </p:nvGrpSpPr>
        <p:grpSpPr>
          <a:xfrm rot="12807663">
            <a:off x="7075035" y="2280480"/>
            <a:ext cx="1671637" cy="1914525"/>
            <a:chOff x="3993772" y="1717833"/>
            <a:chExt cx="1671637" cy="1914525"/>
          </a:xfrm>
        </p:grpSpPr>
        <p:pic>
          <p:nvPicPr>
            <p:cNvPr id="8" name="Picture 6" descr="convection_coro.gi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3772" y="1717833"/>
              <a:ext cx="1671637" cy="1914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9" name="Straight Arrow Connector 8"/>
            <p:cNvCxnSpPr/>
            <p:nvPr/>
          </p:nvCxnSpPr>
          <p:spPr>
            <a:xfrm flipH="1" flipV="1">
              <a:off x="5129501" y="2217136"/>
              <a:ext cx="206880" cy="5457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flipH="1" flipV="1">
              <a:off x="4737756" y="2188733"/>
              <a:ext cx="206880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H="1">
              <a:off x="4388437" y="2230160"/>
              <a:ext cx="180342" cy="6583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H="1" flipV="1">
              <a:off x="5037067" y="3319665"/>
              <a:ext cx="206880" cy="4251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rot="-180000" flipH="1">
              <a:off x="4665573" y="3327923"/>
              <a:ext cx="218048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urved Right Arrow 13"/>
            <p:cNvSpPr/>
            <p:nvPr/>
          </p:nvSpPr>
          <p:spPr>
            <a:xfrm rot="16200000">
              <a:off x="4830456" y="2831723"/>
              <a:ext cx="91700" cy="171450"/>
            </a:xfrm>
            <a:prstGeom prst="curvedRightArrow">
              <a:avLst/>
            </a:prstGeom>
            <a:gradFill flip="none" rotWithShape="1">
              <a:path path="circle">
                <a:fillToRect l="100000" t="100000"/>
              </a:path>
              <a:tileRect r="-100000" b="-100000"/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GB"/>
              <a:t>Plasma sheet</a:t>
            </a:r>
          </a:p>
        </p:txBody>
      </p:sp>
      <p:sp>
        <p:nvSpPr>
          <p:cNvPr id="1946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>
                <a:ea typeface="ＭＳ Ｐゴシック" pitchFamily="34" charset="-128"/>
              </a:rPr>
              <a:t>Plasma sheet: population of                    ionospheric and solar wind                              particles being accelerated Earthward</a:t>
            </a:r>
          </a:p>
          <a:p>
            <a:r>
              <a:rPr lang="en-GB" altLang="en-US" dirty="0">
                <a:ea typeface="ＭＳ Ｐゴシック" pitchFamily="34" charset="-128"/>
              </a:rPr>
              <a:t>Neutral current sheet: large-scale current flow from dawn to dusk across the plasma sheet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Separates the two regions of oppositely directed magnetic field in the magnetotail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Accelerates particles towards Earth</a:t>
            </a:r>
          </a:p>
          <a:p>
            <a:r>
              <a:rPr lang="en-GB" altLang="en-US" dirty="0">
                <a:ea typeface="ＭＳ Ｐゴシック" pitchFamily="34" charset="-128"/>
              </a:rPr>
              <a:t>Direct access to night side </a:t>
            </a:r>
            <a:r>
              <a:rPr lang="en-GB" altLang="en-US" dirty="0" err="1">
                <a:ea typeface="ＭＳ Ｐゴシック" pitchFamily="34" charset="-128"/>
              </a:rPr>
              <a:t>auroral</a:t>
            </a:r>
            <a:r>
              <a:rPr lang="en-GB" altLang="en-US" dirty="0">
                <a:ea typeface="ＭＳ Ｐゴシック" pitchFamily="34" charset="-128"/>
              </a:rPr>
              <a:t> oval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Can fall into the atmosphere producing aurora</a:t>
            </a:r>
          </a:p>
        </p:txBody>
      </p:sp>
      <p:pic>
        <p:nvPicPr>
          <p:cNvPr id="19463" name="Picture 5" descr="magsun_plasmasheet_smal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0825" y="315913"/>
            <a:ext cx="3165475" cy="189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akr_no_narration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238" y="51593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5" name="TextBox 6"/>
          <p:cNvSpPr txBox="1">
            <a:spLocks noChangeArrowheads="1"/>
          </p:cNvSpPr>
          <p:nvPr/>
        </p:nvSpPr>
        <p:spPr bwMode="auto">
          <a:xfrm>
            <a:off x="8191500" y="5375275"/>
            <a:ext cx="7318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>
                <a:solidFill>
                  <a:srgbClr val="000045"/>
                </a:solidFill>
              </a:rPr>
              <a:t>AKR</a:t>
            </a:r>
          </a:p>
        </p:txBody>
      </p:sp>
      <p:sp>
        <p:nvSpPr>
          <p:cNvPr id="9" name="Content Placeholder 5"/>
          <p:cNvSpPr txBox="1">
            <a:spLocks/>
          </p:cNvSpPr>
          <p:nvPr/>
        </p:nvSpPr>
        <p:spPr bwMode="auto">
          <a:xfrm>
            <a:off x="5129501" y="6492151"/>
            <a:ext cx="4014499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GB" dirty="0"/>
              <a:t>Solar wind dynamo</a:t>
            </a:r>
          </a:p>
        </p:txBody>
      </p:sp>
      <p:sp>
        <p:nvSpPr>
          <p:cNvPr id="17413" name="Content Placeholder 2"/>
          <p:cNvSpPr>
            <a:spLocks noGrp="1"/>
          </p:cNvSpPr>
          <p:nvPr>
            <p:ph idx="1"/>
          </p:nvPr>
        </p:nvSpPr>
        <p:spPr>
          <a:xfrm>
            <a:off x="165948" y="1192659"/>
            <a:ext cx="8229600" cy="5029200"/>
          </a:xfrm>
        </p:spPr>
        <p:txBody>
          <a:bodyPr/>
          <a:lstStyle/>
          <a:p>
            <a:r>
              <a:rPr lang="en-GB" altLang="en-US" dirty="0">
                <a:ea typeface="ＭＳ Ｐゴシック" pitchFamily="34" charset="-128"/>
              </a:rPr>
              <a:t>Highly conducting                                                 plasma in the solar                                                 wind flows across                                                 polar geomagnetic                                                     field lines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Induces an electric dynamo field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Plasma and B-field lines are transported:  Frozen-in flux concept</a:t>
            </a:r>
          </a:p>
        </p:txBody>
      </p:sp>
      <p:sp>
        <p:nvSpPr>
          <p:cNvPr id="7" name="Content Placeholder 5"/>
          <p:cNvSpPr txBox="1">
            <a:spLocks/>
          </p:cNvSpPr>
          <p:nvPr/>
        </p:nvSpPr>
        <p:spPr bwMode="auto">
          <a:xfrm>
            <a:off x="5129501" y="6492151"/>
            <a:ext cx="4014499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A6BA8BB-4CBB-4D52-940F-65AE9CE53840}"/>
              </a:ext>
            </a:extLst>
          </p:cNvPr>
          <p:cNvGrpSpPr/>
          <p:nvPr/>
        </p:nvGrpSpPr>
        <p:grpSpPr>
          <a:xfrm>
            <a:off x="5444130" y="736586"/>
            <a:ext cx="4134711" cy="5941345"/>
            <a:chOff x="5588246" y="468409"/>
            <a:chExt cx="4134711" cy="5941345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65" t="5818" r="29419" b="1283"/>
            <a:stretch/>
          </p:blipFill>
          <p:spPr>
            <a:xfrm>
              <a:off x="6410191" y="996196"/>
              <a:ext cx="2560320" cy="3749040"/>
            </a:xfrm>
            <a:prstGeom prst="rect">
              <a:avLst/>
            </a:prstGeom>
          </p:spPr>
        </p:pic>
        <p:sp>
          <p:nvSpPr>
            <p:cNvPr id="38" name="Arc 37"/>
            <p:cNvSpPr/>
            <p:nvPr/>
          </p:nvSpPr>
          <p:spPr>
            <a:xfrm flipH="1">
              <a:off x="6501488" y="1344264"/>
              <a:ext cx="618501" cy="5065490"/>
            </a:xfrm>
            <a:prstGeom prst="arc">
              <a:avLst>
                <a:gd name="adj1" fmla="val 16200000"/>
                <a:gd name="adj2" fmla="val 121334"/>
              </a:avLst>
            </a:prstGeom>
            <a:ln>
              <a:tailEnd type="triangle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6" name="Group 45"/>
            <p:cNvGrpSpPr/>
            <p:nvPr/>
          </p:nvGrpSpPr>
          <p:grpSpPr>
            <a:xfrm>
              <a:off x="5588246" y="468409"/>
              <a:ext cx="4134711" cy="5932391"/>
              <a:chOff x="5324247" y="468409"/>
              <a:chExt cx="4134711" cy="5932391"/>
            </a:xfrm>
          </p:grpSpPr>
          <p:cxnSp>
            <p:nvCxnSpPr>
              <p:cNvPr id="28" name="Straight Arrow Connector 27"/>
              <p:cNvCxnSpPr/>
              <p:nvPr/>
            </p:nvCxnSpPr>
            <p:spPr>
              <a:xfrm flipH="1">
                <a:off x="7724961" y="2315341"/>
                <a:ext cx="55026" cy="446654"/>
              </a:xfrm>
              <a:prstGeom prst="straightConnector1">
                <a:avLst/>
              </a:prstGeom>
              <a:ln w="412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/>
              <p:cNvCxnSpPr/>
              <p:nvPr/>
            </p:nvCxnSpPr>
            <p:spPr>
              <a:xfrm flipH="1" flipV="1">
                <a:off x="7034875" y="2312416"/>
                <a:ext cx="57228" cy="406725"/>
              </a:xfrm>
              <a:prstGeom prst="straightConnector1">
                <a:avLst/>
              </a:prstGeom>
              <a:ln w="412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" name="TextBox 10"/>
                  <p:cNvSpPr txBox="1"/>
                  <p:nvPr/>
                </p:nvSpPr>
                <p:spPr bwMode="auto">
                  <a:xfrm>
                    <a:off x="7817829" y="2361189"/>
                    <a:ext cx="267446" cy="30873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rtlCol="0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4572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Tx/>
                      <a:buSzTx/>
                      <a:buFont typeface="Arial" charset="0"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𝑗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𝐵</m:t>
                                  </m:r>
                                </m:sub>
                              </m:sSub>
                            </m:e>
                          </m:acc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</mc:Choice>
            <mc:Fallback xmlns="">
              <p:sp>
                <p:nvSpPr>
                  <p:cNvPr id="11" name="TextBox 1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817829" y="2361189"/>
                    <a:ext cx="267446" cy="308739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29545" r="-6818" b="-35294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TextBox 36"/>
                  <p:cNvSpPr txBox="1"/>
                  <p:nvPr/>
                </p:nvSpPr>
                <p:spPr bwMode="auto">
                  <a:xfrm>
                    <a:off x="6715847" y="2364146"/>
                    <a:ext cx="267446" cy="30873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rtlCol="0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4572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Tx/>
                      <a:buSzTx/>
                      <a:buFont typeface="Arial" charset="0"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𝑗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𝐵</m:t>
                                  </m:r>
                                </m:sub>
                              </m:sSub>
                            </m:e>
                          </m:acc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</mc:Choice>
            <mc:Fallback xmlns="">
              <p:sp>
                <p:nvSpPr>
                  <p:cNvPr id="37" name="TextBox 3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715847" y="2364146"/>
                    <a:ext cx="267446" cy="308739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l="-29545" r="-4545" b="-36000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8" name="Arc 17"/>
              <p:cNvSpPr/>
              <p:nvPr/>
            </p:nvSpPr>
            <p:spPr>
              <a:xfrm>
                <a:off x="7817830" y="1335310"/>
                <a:ext cx="776108" cy="5065490"/>
              </a:xfrm>
              <a:prstGeom prst="arc">
                <a:avLst>
                  <a:gd name="adj1" fmla="val 16200000"/>
                  <a:gd name="adj2" fmla="val 121334"/>
                </a:avLst>
              </a:prstGeom>
              <a:ln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Arc 23"/>
              <p:cNvSpPr/>
              <p:nvPr/>
            </p:nvSpPr>
            <p:spPr>
              <a:xfrm rot="8519451">
                <a:off x="5919524" y="1439305"/>
                <a:ext cx="3539434" cy="2794343"/>
              </a:xfrm>
              <a:prstGeom prst="arc">
                <a:avLst/>
              </a:prstGeom>
              <a:ln>
                <a:headEnd type="none"/>
                <a:tailEnd type="triangle" w="lg" len="lg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Arc 30"/>
              <p:cNvSpPr/>
              <p:nvPr/>
            </p:nvSpPr>
            <p:spPr>
              <a:xfrm rot="19036590">
                <a:off x="6346074" y="3233950"/>
                <a:ext cx="1881970" cy="1620131"/>
              </a:xfrm>
              <a:prstGeom prst="arc">
                <a:avLst>
                  <a:gd name="adj1" fmla="val 18176563"/>
                  <a:gd name="adj2" fmla="val 20342961"/>
                </a:avLst>
              </a:prstGeom>
              <a:ln>
                <a:headEnd type="triangle" w="lg" len="lg"/>
                <a:tailEnd type="non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TextBox 38"/>
                  <p:cNvSpPr txBox="1"/>
                  <p:nvPr/>
                </p:nvSpPr>
                <p:spPr bwMode="auto">
                  <a:xfrm>
                    <a:off x="8635755" y="2387202"/>
                    <a:ext cx="149720" cy="27699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rtlCol="0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4572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Tx/>
                      <a:buSzTx/>
                      <a:buFont typeface="Arial" charset="0"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  <m:t>𝑗</m:t>
                              </m:r>
                            </m:e>
                          </m:acc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</mc:Choice>
            <mc:Fallback xmlns="">
              <p:sp>
                <p:nvSpPr>
                  <p:cNvPr id="39" name="TextBox 3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8635755" y="2387202"/>
                    <a:ext cx="149720" cy="276999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54167" t="-46667" r="-116667" b="-28889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TextBox 40"/>
                  <p:cNvSpPr txBox="1"/>
                  <p:nvPr/>
                </p:nvSpPr>
                <p:spPr bwMode="auto">
                  <a:xfrm>
                    <a:off x="6073701" y="2395886"/>
                    <a:ext cx="149720" cy="27699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rtlCol="0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4572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Tx/>
                      <a:buSzTx/>
                      <a:buFont typeface="Arial" charset="0"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  <m:t>𝑗</m:t>
                              </m:r>
                            </m:e>
                          </m:acc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</mc:Choice>
            <mc:Fallback xmlns="">
              <p:sp>
                <p:nvSpPr>
                  <p:cNvPr id="41" name="TextBox 4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073701" y="2395886"/>
                    <a:ext cx="149720" cy="27699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48000" t="-44444" r="-112000" b="-28889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0" name="TextBox 39"/>
              <p:cNvSpPr txBox="1"/>
              <p:nvPr/>
            </p:nvSpPr>
            <p:spPr bwMode="auto">
              <a:xfrm>
                <a:off x="6402534" y="4384858"/>
                <a:ext cx="2027222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Cross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 Tail Current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 bwMode="auto">
              <a:xfrm>
                <a:off x="5324247" y="2300570"/>
                <a:ext cx="786484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Flank of Tail</a:t>
                </a: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TextBox 43"/>
                  <p:cNvSpPr txBox="1"/>
                  <p:nvPr/>
                </p:nvSpPr>
                <p:spPr bwMode="auto">
                  <a:xfrm>
                    <a:off x="7303800" y="3197153"/>
                    <a:ext cx="267446" cy="30873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rtlCol="0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4572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Tx/>
                      <a:buSzTx/>
                      <a:buFont typeface="Arial" charset="0"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𝑗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𝑃</m:t>
                                  </m:r>
                                </m:sub>
                              </m:sSub>
                            </m:e>
                          </m:acc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</mc:Choice>
            <mc:Fallback xmlns="">
              <p:sp>
                <p:nvSpPr>
                  <p:cNvPr id="44" name="TextBox 4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303800" y="3197153"/>
                    <a:ext cx="267446" cy="308739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l="-27273" r="-6818" b="-35294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TextBox 7"/>
                  <p:cNvSpPr txBox="1"/>
                  <p:nvPr/>
                </p:nvSpPr>
                <p:spPr bwMode="auto">
                  <a:xfrm>
                    <a:off x="6666517" y="887721"/>
                    <a:ext cx="1681358" cy="338875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rtlCol="0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ctr">
                      <a:spcBef>
                        <a:spcPct val="2000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𝑑𝑦𝑛</m:t>
                                  </m:r>
                                </m:sub>
                              </m:sSub>
                            </m:e>
                          </m:acc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charset="-128"/>
                            </a:rPr>
                            <m:t>=</m:t>
                          </m:r>
                          <m:acc>
                            <m:accPr>
                              <m:chr m:val="⃗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𝑠𝑤</m:t>
                                  </m:r>
                                </m:sub>
                              </m:sSub>
                            </m:e>
                          </m:acc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charset="-128"/>
                            </a:rPr>
                            <m:t>⨯</m:t>
                          </m:r>
                          <m:acc>
                            <m:accPr>
                              <m:chr m:val="⃗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45"/>
                                      </a:solidFill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45"/>
                                      </a:solidFill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45"/>
                                      </a:solidFill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</m:acc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</mc:Choice>
            <mc:Fallback xmlns="">
              <p:sp>
                <p:nvSpPr>
                  <p:cNvPr id="8" name="TextBox 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666517" y="887721"/>
                    <a:ext cx="1681358" cy="338875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4364" b="-21818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6" name="Straight Arrow Connector 5"/>
              <p:cNvCxnSpPr/>
              <p:nvPr/>
            </p:nvCxnSpPr>
            <p:spPr>
              <a:xfrm>
                <a:off x="6889142" y="1771759"/>
                <a:ext cx="122872" cy="442913"/>
              </a:xfrm>
              <a:prstGeom prst="straightConnector1">
                <a:avLst/>
              </a:prstGeom>
              <a:ln w="412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/>
              <p:nvPr/>
            </p:nvCxnSpPr>
            <p:spPr>
              <a:xfrm rot="180000" flipH="1">
                <a:off x="7804970" y="1771759"/>
                <a:ext cx="105728" cy="442913"/>
              </a:xfrm>
              <a:prstGeom prst="straightConnector1">
                <a:avLst/>
              </a:prstGeom>
              <a:ln w="412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TextBox 12"/>
                  <p:cNvSpPr txBox="1"/>
                  <p:nvPr/>
                </p:nvSpPr>
                <p:spPr bwMode="auto">
                  <a:xfrm>
                    <a:off x="6666517" y="1817569"/>
                    <a:ext cx="222625" cy="3105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rtlCol="0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4572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Tx/>
                      <a:buSzTx/>
                      <a:buFont typeface="Arial" charset="0"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  <m:t>𝐵</m:t>
                              </m:r>
                            </m:e>
                          </m:acc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</mc:Choice>
            <mc:Fallback xmlns="">
              <p:sp>
                <p:nvSpPr>
                  <p:cNvPr id="13" name="TextBox 1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666517" y="1817569"/>
                    <a:ext cx="222625" cy="310598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l="-25000" r="-19444" b="-9804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4" name="Oval 13"/>
              <p:cNvSpPr/>
              <p:nvPr/>
            </p:nvSpPr>
            <p:spPr>
              <a:xfrm>
                <a:off x="7336882" y="1870573"/>
                <a:ext cx="204857" cy="204857"/>
              </a:xfrm>
              <a:prstGeom prst="ellipse">
                <a:avLst/>
              </a:prstGeom>
              <a:noFill/>
              <a:ln w="12700"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7417436" y="1942875"/>
                <a:ext cx="45719" cy="45719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TextBox 16"/>
                  <p:cNvSpPr txBox="1"/>
                  <p:nvPr/>
                </p:nvSpPr>
                <p:spPr bwMode="auto">
                  <a:xfrm>
                    <a:off x="7234767" y="1528701"/>
                    <a:ext cx="409086" cy="27699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rtlCol="0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>
                      <a:spcBef>
                        <a:spcPct val="2000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45"/>
                                  </a:solidFill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45"/>
                                  </a:solidFill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45"/>
                                  </a:solidFill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  <m:t>𝑠𝑤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</mc:Choice>
            <mc:Fallback xmlns="">
              <p:sp>
                <p:nvSpPr>
                  <p:cNvPr id="17" name="TextBox 1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234767" y="1528701"/>
                    <a:ext cx="409086" cy="276999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l="-7463" b="-13333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9" name="Straight Arrow Connector 18"/>
              <p:cNvCxnSpPr/>
              <p:nvPr/>
            </p:nvCxnSpPr>
            <p:spPr>
              <a:xfrm rot="10800000" flipH="1">
                <a:off x="6777829" y="1335310"/>
                <a:ext cx="1261683" cy="0"/>
              </a:xfrm>
              <a:prstGeom prst="straightConnector1">
                <a:avLst/>
              </a:prstGeom>
              <a:ln w="41275"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TextBox 21"/>
                  <p:cNvSpPr txBox="1"/>
                  <p:nvPr/>
                </p:nvSpPr>
                <p:spPr bwMode="auto">
                  <a:xfrm>
                    <a:off x="7888689" y="1817569"/>
                    <a:ext cx="270715" cy="3105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rtlCol="0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indent="0" algn="l" defTabSz="457200" rtl="0" eaLnBrk="1" fontAlgn="base" latinLnBrk="0" hangingPunct="1">
                      <a:lnSpc>
                        <a:spcPct val="100000"/>
                      </a:lnSpc>
                      <a:spcBef>
                        <a:spcPct val="20000"/>
                      </a:spcBef>
                      <a:spcAft>
                        <a:spcPct val="0"/>
                      </a:spcAft>
                      <a:buClrTx/>
                      <a:buSzTx/>
                      <a:buFont typeface="Arial" charset="0"/>
                      <a:buNone/>
                      <a:tabLst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  <m:t>𝐵</m:t>
                              </m:r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  <m:t>,</m:t>
                              </m:r>
                            </m:e>
                          </m:acc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</mc:Choice>
            <mc:Fallback xmlns="">
              <p:sp>
                <p:nvSpPr>
                  <p:cNvPr id="22" name="TextBox 2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888689" y="1817569"/>
                    <a:ext cx="270715" cy="310598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18182" b="-9804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3" name="TextBox 22"/>
                  <p:cNvSpPr txBox="1"/>
                  <p:nvPr/>
                </p:nvSpPr>
                <p:spPr bwMode="auto">
                  <a:xfrm>
                    <a:off x="6795045" y="468409"/>
                    <a:ext cx="1424301" cy="3105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rtlCol="0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algn="ctr">
                      <a:spcBef>
                        <a:spcPct val="2000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⃗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kumimoji="0" lang="en-US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45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ＭＳ Ｐゴシック" charset="-128"/>
                                    </a:rPr>
                                    <m:t>𝐿𝑜𝑟𝑒𝑛𝑡𝑧</m:t>
                                  </m:r>
                                </m:sub>
                              </m:sSub>
                            </m:e>
                          </m:acc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charset="-128"/>
                            </a:rPr>
                            <m:t>=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charset="-128"/>
                            </a:rPr>
                            <m:t>𝑞</m:t>
                          </m:r>
                          <m:acc>
                            <m:accPr>
                              <m:chr m:val="⃗"/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  <m:t>𝐸</m:t>
                              </m:r>
                            </m:e>
                          </m:acc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</mc:Choice>
            <mc:Fallback xmlns="">
              <p:sp>
                <p:nvSpPr>
                  <p:cNvPr id="23" name="TextBox 2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6795045" y="468409"/>
                    <a:ext cx="1424301" cy="310598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5579" r="-429" b="-25490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0" name="TextBox 19"/>
              <p:cNvSpPr txBox="1"/>
              <p:nvPr/>
            </p:nvSpPr>
            <p:spPr bwMode="auto">
              <a:xfrm>
                <a:off x="7792849" y="3489699"/>
                <a:ext cx="774571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Dawn</a:t>
                </a:r>
              </a:p>
            </p:txBody>
          </p:sp>
          <p:sp>
            <p:nvSpPr>
              <p:cNvPr id="25" name="TextBox 24"/>
              <p:cNvSpPr txBox="1"/>
              <p:nvPr/>
            </p:nvSpPr>
            <p:spPr bwMode="auto">
              <a:xfrm>
                <a:off x="6406401" y="3489699"/>
                <a:ext cx="710451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Dusk</a:t>
                </a:r>
              </a:p>
            </p:txBody>
          </p:sp>
          <p:sp>
            <p:nvSpPr>
              <p:cNvPr id="43" name="TextBox 42"/>
              <p:cNvSpPr txBox="1"/>
              <p:nvPr/>
            </p:nvSpPr>
            <p:spPr bwMode="auto">
              <a:xfrm>
                <a:off x="7012027" y="2803694"/>
                <a:ext cx="797013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Region 1</a:t>
                </a:r>
              </a:p>
            </p:txBody>
          </p: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298822D-30E3-4A85-A32E-16B7393D8502}"/>
              </a:ext>
            </a:extLst>
          </p:cNvPr>
          <p:cNvGrpSpPr/>
          <p:nvPr/>
        </p:nvGrpSpPr>
        <p:grpSpPr>
          <a:xfrm>
            <a:off x="2922048" y="1513067"/>
            <a:ext cx="2420186" cy="1914525"/>
            <a:chOff x="2973214" y="1201649"/>
            <a:chExt cx="2420186" cy="1914525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FC86D16-AADF-4BBF-AA15-1EB40591E816}"/>
                </a:ext>
              </a:extLst>
            </p:cNvPr>
            <p:cNvGrpSpPr/>
            <p:nvPr/>
          </p:nvGrpSpPr>
          <p:grpSpPr>
            <a:xfrm>
              <a:off x="3697549" y="1201649"/>
              <a:ext cx="1695851" cy="1914525"/>
              <a:chOff x="3627106" y="1667200"/>
              <a:chExt cx="1695851" cy="1914525"/>
            </a:xfrm>
          </p:grpSpPr>
          <p:grpSp>
            <p:nvGrpSpPr>
              <p:cNvPr id="33" name="Group 32"/>
              <p:cNvGrpSpPr/>
              <p:nvPr/>
            </p:nvGrpSpPr>
            <p:grpSpPr>
              <a:xfrm>
                <a:off x="3627106" y="1667200"/>
                <a:ext cx="1671637" cy="1914525"/>
                <a:chOff x="3993772" y="1717833"/>
                <a:chExt cx="1671637" cy="1914525"/>
              </a:xfrm>
            </p:grpSpPr>
            <p:pic>
              <p:nvPicPr>
                <p:cNvPr id="27" name="Picture 6" descr="convection_coro.gif"/>
                <p:cNvPicPr>
                  <a:picLocks noChangeAspect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993772" y="1717833"/>
                  <a:ext cx="1671637" cy="19145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cxnSp>
              <p:nvCxnSpPr>
                <p:cNvPr id="26" name="Straight Arrow Connector 25"/>
                <p:cNvCxnSpPr/>
                <p:nvPr/>
              </p:nvCxnSpPr>
              <p:spPr>
                <a:xfrm flipH="1" flipV="1">
                  <a:off x="5129501" y="2217136"/>
                  <a:ext cx="206880" cy="54577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Arrow Connector 29"/>
                <p:cNvCxnSpPr/>
                <p:nvPr/>
              </p:nvCxnSpPr>
              <p:spPr>
                <a:xfrm flipH="1" flipV="1">
                  <a:off x="4737756" y="2188733"/>
                  <a:ext cx="206880" cy="1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Arrow Connector 31"/>
                <p:cNvCxnSpPr/>
                <p:nvPr/>
              </p:nvCxnSpPr>
              <p:spPr>
                <a:xfrm flipH="1">
                  <a:off x="4388437" y="2230160"/>
                  <a:ext cx="180342" cy="65835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Arrow Connector 34"/>
                <p:cNvCxnSpPr/>
                <p:nvPr/>
              </p:nvCxnSpPr>
              <p:spPr>
                <a:xfrm flipH="1" flipV="1">
                  <a:off x="5037067" y="3319665"/>
                  <a:ext cx="206880" cy="42519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Arrow Connector 35"/>
                <p:cNvCxnSpPr/>
                <p:nvPr/>
              </p:nvCxnSpPr>
              <p:spPr>
                <a:xfrm rot="-180000" flipH="1">
                  <a:off x="4665573" y="3327923"/>
                  <a:ext cx="218048" cy="1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" name="Curved Right Arrow 33"/>
                <p:cNvSpPr/>
                <p:nvPr/>
              </p:nvSpPr>
              <p:spPr>
                <a:xfrm rot="16200000">
                  <a:off x="4830456" y="2831723"/>
                  <a:ext cx="91700" cy="171450"/>
                </a:xfrm>
                <a:prstGeom prst="curvedRightArrow">
                  <a:avLst/>
                </a:prstGeom>
                <a:gradFill flip="none" rotWithShape="1">
                  <a:path path="circle">
                    <a:fillToRect l="100000" t="100000"/>
                  </a:path>
                  <a:tileRect r="-100000" b="-100000"/>
                </a:gra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5F49B42-A0CA-4EC3-B925-5152C3BD0B96}"/>
                  </a:ext>
                </a:extLst>
              </p:cNvPr>
              <p:cNvSpPr txBox="1"/>
              <p:nvPr/>
            </p:nvSpPr>
            <p:spPr bwMode="auto">
              <a:xfrm rot="16200000">
                <a:off x="4908420" y="2549864"/>
                <a:ext cx="490519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Tail</a:t>
                </a:r>
              </a:p>
            </p:txBody>
          </p:sp>
        </p:grp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F8A72023-237B-4FF1-B960-C5B566FDBB84}"/>
                </a:ext>
              </a:extLst>
            </p:cNvPr>
            <p:cNvGrpSpPr/>
            <p:nvPr/>
          </p:nvGrpSpPr>
          <p:grpSpPr>
            <a:xfrm>
              <a:off x="2973214" y="1755529"/>
              <a:ext cx="763153" cy="285716"/>
              <a:chOff x="2681012" y="1510869"/>
              <a:chExt cx="763153" cy="28571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F3C53295-8103-4827-B24A-3F260B19994F}"/>
                      </a:ext>
                    </a:extLst>
                  </p:cNvPr>
                  <p:cNvSpPr txBox="1"/>
                  <p:nvPr/>
                </p:nvSpPr>
                <p:spPr bwMode="auto">
                  <a:xfrm>
                    <a:off x="2681012" y="1510869"/>
                    <a:ext cx="409086" cy="27699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none" lIns="0" tIns="0" rIns="0" bIns="0" numCol="1" rtlCol="0" anchor="ctr" anchorCtr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>
                      <a:spcBef>
                        <a:spcPct val="20000"/>
                      </a:spcBef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45"/>
                                  </a:solidFill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45"/>
                                  </a:solidFill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45"/>
                                  </a:solidFill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  <m:t>𝑠𝑤</m:t>
                              </m:r>
                            </m:sub>
                          </m:sSub>
                        </m:oMath>
                      </m:oMathPara>
                    </a14:m>
                    <a:endPara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</mc:Choice>
            <mc:Fallback xmlns="">
              <p:sp>
                <p:nvSpPr>
                  <p:cNvPr id="82" name="TextBox 81">
                    <a:extLst>
                      <a:ext uri="{FF2B5EF4-FFF2-40B4-BE49-F238E27FC236}">
                        <a16:creationId xmlns:a16="http://schemas.microsoft.com/office/drawing/2014/main" id="{F3C53295-8103-4827-B24A-3F260B19994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2681012" y="1510869"/>
                    <a:ext cx="409086" cy="276999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l="-7463" r="-1493" b="-13043"/>
                    </a:stretch>
                  </a:blip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" name="Arrow: Right 9">
                <a:extLst>
                  <a:ext uri="{FF2B5EF4-FFF2-40B4-BE49-F238E27FC236}">
                    <a16:creationId xmlns:a16="http://schemas.microsoft.com/office/drawing/2014/main" id="{7E987109-FD9E-46B8-A69F-91F4ACBBBCB5}"/>
                  </a:ext>
                </a:extLst>
              </p:cNvPr>
              <p:cNvSpPr/>
              <p:nvPr/>
            </p:nvSpPr>
            <p:spPr>
              <a:xfrm>
                <a:off x="3102236" y="1631366"/>
                <a:ext cx="341929" cy="165219"/>
              </a:xfrm>
              <a:prstGeom prst="right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447675" y="1250950"/>
            <a:ext cx="8229600" cy="5029200"/>
          </a:xfrm>
        </p:spPr>
        <p:txBody>
          <a:bodyPr/>
          <a:lstStyle/>
          <a:p>
            <a:r>
              <a:rPr lang="en-GB" altLang="en-US">
                <a:ea typeface="ＭＳ Ｐゴシック" pitchFamily="34" charset="-128"/>
              </a:rPr>
              <a:t>In the Late 50s,                                                   ground-based                                      measurements                                                revealed the plasma                                              flow pattern in the polar and auroral ionosphere</a:t>
            </a:r>
          </a:p>
          <a:p>
            <a:pPr lvl="1"/>
            <a:r>
              <a:rPr lang="en-US" altLang="en-US">
                <a:ea typeface="ＭＳ Ｐゴシック" pitchFamily="34" charset="-128"/>
              </a:rPr>
              <a:t>Anti-sunward flow over the polar cap and </a:t>
            </a:r>
          </a:p>
          <a:p>
            <a:pPr lvl="1"/>
            <a:r>
              <a:rPr lang="en-US" altLang="en-US">
                <a:ea typeface="ＭＳ Ｐゴシック" pitchFamily="34" charset="-128"/>
              </a:rPr>
              <a:t>Return flow equatorward of the auroral oval</a:t>
            </a:r>
            <a:endParaRPr lang="en-GB" altLang="en-US">
              <a:ea typeface="ＭＳ Ｐゴシック" pitchFamily="34" charset="-128"/>
            </a:endParaRPr>
          </a:p>
          <a:p>
            <a:r>
              <a:rPr lang="en-GB" altLang="en-US">
                <a:ea typeface="ＭＳ Ｐゴシック" pitchFamily="34" charset="-128"/>
              </a:rPr>
              <a:t>In 1959 Gold introduced the term convection</a:t>
            </a:r>
          </a:p>
          <a:p>
            <a:pPr lvl="1"/>
            <a:r>
              <a:rPr lang="en-GB" altLang="en-US">
                <a:ea typeface="ＭＳ Ｐゴシック" pitchFamily="34" charset="-128"/>
              </a:rPr>
              <a:t>Resemblance to thermally driven flow cells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GB"/>
              <a:t>Global convection</a:t>
            </a:r>
          </a:p>
        </p:txBody>
      </p:sp>
      <p:pic>
        <p:nvPicPr>
          <p:cNvPr id="16391" name="Picture 11" descr="Convetion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063" y="617538"/>
            <a:ext cx="4937125" cy="240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5"/>
          <p:cNvSpPr txBox="1">
            <a:spLocks/>
          </p:cNvSpPr>
          <p:nvPr/>
        </p:nvSpPr>
        <p:spPr bwMode="auto">
          <a:xfrm>
            <a:off x="5129501" y="6492151"/>
            <a:ext cx="4014499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24000">
              <a:schemeClr val="accent1">
                <a:lumMod val="0"/>
                <a:lumOff val="100000"/>
              </a:schemeClr>
            </a:gs>
            <a:gs pos="100000">
              <a:schemeClr val="accent1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GB"/>
              <a:t>Reconnection</a:t>
            </a:r>
          </a:p>
        </p:txBody>
      </p:sp>
      <p:sp>
        <p:nvSpPr>
          <p:cNvPr id="1843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>
                <a:ea typeface="ＭＳ Ｐゴシック" pitchFamily="34" charset="-128"/>
              </a:rPr>
              <a:t>If the polar geomagnetic field lines are open</a:t>
            </a:r>
          </a:p>
          <a:p>
            <a:pPr lvl="1"/>
            <a:r>
              <a:rPr lang="en-GB" altLang="en-US">
                <a:ea typeface="ＭＳ Ｐゴシック" pitchFamily="34" charset="-128"/>
              </a:rPr>
              <a:t>The electric field produces an anti-sunward ExB drift of solar wind and magnetospheric plasma across the polar cap</a:t>
            </a:r>
          </a:p>
          <a:p>
            <a:pPr lvl="1"/>
            <a:r>
              <a:rPr lang="en-GB" altLang="en-US">
                <a:ea typeface="ＭＳ Ｐゴシック" pitchFamily="34" charset="-128"/>
              </a:rPr>
              <a:t>Reconnection occurs down tail</a:t>
            </a:r>
          </a:p>
          <a:p>
            <a:pPr lvl="1"/>
            <a:r>
              <a:rPr lang="en-GB" altLang="en-US">
                <a:ea typeface="ＭＳ Ｐゴシック" pitchFamily="34" charset="-128"/>
              </a:rPr>
              <a:t>Closed geomagnetic field lines flow back towards Earth at lower latitudes</a:t>
            </a:r>
          </a:p>
        </p:txBody>
      </p:sp>
      <p:pic>
        <p:nvPicPr>
          <p:cNvPr id="18439" name="Picture 5" descr="Convetion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781050"/>
            <a:ext cx="3754437" cy="18288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33000">
                <a:schemeClr val="tx2">
                  <a:lumMod val="20000"/>
                  <a:lumOff val="80000"/>
                </a:schemeClr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10800000" scaled="1"/>
            <a:tileRect/>
          </a:gradFill>
          <a:ln>
            <a:noFill/>
          </a:ln>
        </p:spPr>
      </p:pic>
      <p:pic>
        <p:nvPicPr>
          <p:cNvPr id="18440" name="Picture 6" descr="Reconnection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984250"/>
            <a:ext cx="3135313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5"/>
          <p:cNvSpPr txBox="1">
            <a:spLocks/>
          </p:cNvSpPr>
          <p:nvPr/>
        </p:nvSpPr>
        <p:spPr bwMode="auto">
          <a:xfrm>
            <a:off x="5129501" y="6492151"/>
            <a:ext cx="4014499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US"/>
              <a:t>Substorms</a:t>
            </a:r>
            <a:endParaRPr lang="en-GB"/>
          </a:p>
        </p:txBody>
      </p:sp>
      <p:sp>
        <p:nvSpPr>
          <p:cNvPr id="25605" name="Content Placeholder 2"/>
          <p:cNvSpPr>
            <a:spLocks noGrp="1"/>
          </p:cNvSpPr>
          <p:nvPr>
            <p:ph idx="1"/>
          </p:nvPr>
        </p:nvSpPr>
        <p:spPr>
          <a:xfrm>
            <a:off x="314325" y="1777206"/>
            <a:ext cx="8679656" cy="4301331"/>
          </a:xfrm>
        </p:spPr>
        <p:txBody>
          <a:bodyPr/>
          <a:lstStyle/>
          <a:p>
            <a:r>
              <a:rPr lang="en-US" altLang="en-US" dirty="0">
                <a:ea typeface="ＭＳ Ｐゴシック" pitchFamily="34" charset="-128"/>
              </a:rPr>
              <a:t>A relatively short (hours) period of increased energy input and dissipation into the inner magnetosphere</a:t>
            </a:r>
          </a:p>
          <a:p>
            <a:pPr lvl="1"/>
            <a:r>
              <a:rPr lang="en-US" altLang="en-US" dirty="0">
                <a:ea typeface="ＭＳ Ｐゴシック" pitchFamily="34" charset="-128"/>
              </a:rPr>
              <a:t>Events</a:t>
            </a:r>
            <a:r>
              <a:rPr lang="en-GB" altLang="en-US" dirty="0">
                <a:ea typeface="ＭＳ Ｐゴシック" pitchFamily="34" charset="-128"/>
              </a:rPr>
              <a:t> may be isolated or occur during a storm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Associated with a flip from northward to southward IMF </a:t>
            </a:r>
            <a:r>
              <a:rPr lang="en-GB" altLang="en-US" dirty="0" err="1">
                <a:ea typeface="ＭＳ Ｐゴシック" pitchFamily="34" charset="-128"/>
              </a:rPr>
              <a:t>Bz</a:t>
            </a:r>
            <a:endParaRPr lang="en-GB" altLang="en-US" dirty="0">
              <a:ea typeface="ＭＳ Ｐゴシック" pitchFamily="34" charset="-128"/>
            </a:endParaRPr>
          </a:p>
          <a:p>
            <a:r>
              <a:rPr lang="en-GB" altLang="en-US" dirty="0">
                <a:ea typeface="ＭＳ Ｐゴシック" pitchFamily="34" charset="-128"/>
              </a:rPr>
              <a:t>Increased rate of reconnection</a:t>
            </a:r>
          </a:p>
          <a:p>
            <a:r>
              <a:rPr lang="en-GB" altLang="en-US" dirty="0">
                <a:ea typeface="ＭＳ Ｐゴシック" pitchFamily="34" charset="-128"/>
              </a:rPr>
              <a:t>Increased flow in magnetospheric boundary layer</a:t>
            </a:r>
          </a:p>
          <a:p>
            <a:r>
              <a:rPr lang="en-GB" altLang="en-US" dirty="0">
                <a:ea typeface="ＭＳ Ｐゴシック" pitchFamily="34" charset="-128"/>
              </a:rPr>
              <a:t>Release of energy accumulated in the near-Earth tail</a:t>
            </a:r>
          </a:p>
        </p:txBody>
      </p:sp>
      <p:sp>
        <p:nvSpPr>
          <p:cNvPr id="25606" name="Content Placeholder 5"/>
          <p:cNvSpPr>
            <a:spLocks noGrp="1"/>
          </p:cNvSpPr>
          <p:nvPr>
            <p:ph sz="quarter" idx="10"/>
          </p:nvPr>
        </p:nvSpPr>
        <p:spPr>
          <a:xfrm>
            <a:off x="3548063" y="6230938"/>
            <a:ext cx="5029200" cy="374650"/>
          </a:xfrm>
        </p:spPr>
        <p:txBody>
          <a:bodyPr/>
          <a:lstStyle/>
          <a:p>
            <a:r>
              <a:rPr lang="en-GB" altLang="en-US">
                <a:latin typeface="Arial" charset="0"/>
                <a:ea typeface="ＭＳ Ｐゴシック" pitchFamily="34" charset="-128"/>
              </a:rPr>
              <a:t>Geomagnetic Activity</a:t>
            </a:r>
          </a:p>
        </p:txBody>
      </p:sp>
      <p:pic>
        <p:nvPicPr>
          <p:cNvPr id="25607" name="Picture 6" descr="storm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096" y="160540"/>
            <a:ext cx="2678113" cy="172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US"/>
              <a:t>Substorms</a:t>
            </a:r>
            <a:endParaRPr lang="en-GB"/>
          </a:p>
        </p:txBody>
      </p:sp>
      <p:sp>
        <p:nvSpPr>
          <p:cNvPr id="2662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>
                <a:ea typeface="ＭＳ Ｐゴシック" pitchFamily="34" charset="-128"/>
              </a:rPr>
              <a:t>Additional magnetic                                                      flux in the tail lobes                                              causes the cross-tail                                               current sheet thickness to decrease</a:t>
            </a:r>
          </a:p>
          <a:p>
            <a:pPr lvl="1"/>
            <a:r>
              <a:rPr lang="en-GB" altLang="en-US">
                <a:ea typeface="ＭＳ Ｐゴシック" pitchFamily="34" charset="-128"/>
              </a:rPr>
              <a:t>When the current sheet thickness reaches its threshold reconnection occurs</a:t>
            </a:r>
          </a:p>
          <a:p>
            <a:pPr lvl="1"/>
            <a:r>
              <a:rPr lang="en-GB" altLang="en-US">
                <a:ea typeface="ＭＳ Ｐゴシック" pitchFamily="34" charset="-128"/>
              </a:rPr>
              <a:t>The cross-tail current is disrupted</a:t>
            </a:r>
          </a:p>
          <a:p>
            <a:r>
              <a:rPr lang="en-GB" altLang="en-US">
                <a:ea typeface="ＭＳ Ｐゴシック" pitchFamily="34" charset="-128"/>
              </a:rPr>
              <a:t>The substorm current wedge closes the cross-tail current through the ionosphere</a:t>
            </a:r>
          </a:p>
          <a:p>
            <a:r>
              <a:rPr lang="en-GB" altLang="en-US">
                <a:ea typeface="ＭＳ Ｐゴシック" pitchFamily="34" charset="-128"/>
              </a:rPr>
              <a:t>Particle precipitation increases Auroral activity</a:t>
            </a:r>
          </a:p>
        </p:txBody>
      </p:sp>
      <p:sp>
        <p:nvSpPr>
          <p:cNvPr id="26630" name="Content Placeholder 5"/>
          <p:cNvSpPr>
            <a:spLocks noGrp="1"/>
          </p:cNvSpPr>
          <p:nvPr>
            <p:ph sz="quarter" idx="10"/>
          </p:nvPr>
        </p:nvSpPr>
        <p:spPr>
          <a:xfrm>
            <a:off x="3548063" y="6230938"/>
            <a:ext cx="5029200" cy="374650"/>
          </a:xfrm>
        </p:spPr>
        <p:txBody>
          <a:bodyPr/>
          <a:lstStyle/>
          <a:p>
            <a:r>
              <a:rPr lang="en-GB" altLang="en-US">
                <a:latin typeface="Arial" charset="0"/>
                <a:ea typeface="ＭＳ Ｐゴシック" pitchFamily="34" charset="-128"/>
              </a:rPr>
              <a:t>Geomagnetic Activity</a:t>
            </a:r>
          </a:p>
        </p:txBody>
      </p:sp>
      <p:pic>
        <p:nvPicPr>
          <p:cNvPr id="26632" name="Picture 5" descr="scw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6175" y="3556000"/>
            <a:ext cx="2312988" cy="13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128" y="144380"/>
            <a:ext cx="3853035" cy="251323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US"/>
              <a:t>Substorms</a:t>
            </a:r>
            <a:endParaRPr lang="en-GB"/>
          </a:p>
        </p:txBody>
      </p:sp>
      <p:sp>
        <p:nvSpPr>
          <p:cNvPr id="26630" name="Content Placeholder 5"/>
          <p:cNvSpPr>
            <a:spLocks noGrp="1"/>
          </p:cNvSpPr>
          <p:nvPr>
            <p:ph sz="quarter" idx="10"/>
          </p:nvPr>
        </p:nvSpPr>
        <p:spPr>
          <a:xfrm>
            <a:off x="3548063" y="6230938"/>
            <a:ext cx="5029200" cy="374650"/>
          </a:xfrm>
        </p:spPr>
        <p:txBody>
          <a:bodyPr/>
          <a:lstStyle/>
          <a:p>
            <a:r>
              <a:rPr lang="en-GB" altLang="en-US">
                <a:latin typeface="Arial" charset="0"/>
                <a:ea typeface="ＭＳ Ｐゴシック" pitchFamily="34" charset="-128"/>
              </a:rPr>
              <a:t>Geomagnetic Activity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128" y="573011"/>
            <a:ext cx="3853035" cy="2513230"/>
          </a:xfrm>
          <a:prstGeom prst="rect">
            <a:avLst/>
          </a:prstGeom>
        </p:spPr>
      </p:pic>
      <p:pic>
        <p:nvPicPr>
          <p:cNvPr id="7" name="Cluster_Double_Star_auroral_substorm_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73862" y="3147029"/>
            <a:ext cx="3912978" cy="260865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234544" y="1180696"/>
            <a:ext cx="4371803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Reconnection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 in the magnetotail initiates a depolarization event. Inward transport causes plasma to be energized and lost into the atmosphere. Drift fills the ring current. Wave-particle interactions scatter plasma into the atmosphere. The aurora fills the auroral oval.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45"/>
              </a:solidFill>
              <a:effectLst/>
              <a:uLnTx/>
              <a:uFillTx/>
              <a:latin typeface="Arial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14" y="2852347"/>
            <a:ext cx="4914900" cy="3276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 bwMode="auto">
          <a:xfrm>
            <a:off x="5450115" y="5730672"/>
            <a:ext cx="29675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ESA/NASA Cluster Mission</a:t>
            </a:r>
          </a:p>
        </p:txBody>
      </p:sp>
      <p:sp>
        <p:nvSpPr>
          <p:cNvPr id="11" name="TextBox 10"/>
          <p:cNvSpPr txBox="1"/>
          <p:nvPr/>
        </p:nvSpPr>
        <p:spPr bwMode="auto">
          <a:xfrm>
            <a:off x="114214" y="6128947"/>
            <a:ext cx="245458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NASA IMAGE Mission</a:t>
            </a:r>
          </a:p>
        </p:txBody>
      </p:sp>
    </p:spTree>
    <p:extLst>
      <p:ext uri="{BB962C8B-B14F-4D97-AF65-F5344CB8AC3E}">
        <p14:creationId xmlns:p14="http://schemas.microsoft.com/office/powerpoint/2010/main" val="409513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US"/>
              <a:t>Geomagnetic storms </a:t>
            </a:r>
            <a:endParaRPr lang="en-GB"/>
          </a:p>
        </p:txBody>
      </p:sp>
      <p:sp>
        <p:nvSpPr>
          <p:cNvPr id="2253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itchFamily="34" charset="-128"/>
              </a:rPr>
              <a:t>Large (≥100s </a:t>
            </a:r>
            <a:r>
              <a:rPr lang="en-US" altLang="en-US" dirty="0" err="1">
                <a:ea typeface="ＭＳ Ｐゴシック" pitchFamily="34" charset="-128"/>
              </a:rPr>
              <a:t>nT</a:t>
            </a:r>
            <a:r>
              <a:rPr lang="en-US" altLang="en-US" dirty="0">
                <a:ea typeface="ＭＳ Ｐゴシック" pitchFamily="34" charset="-128"/>
              </a:rPr>
              <a:t> – reduced B-field on Earth’s surface due to ring current) </a:t>
            </a:r>
          </a:p>
          <a:p>
            <a:r>
              <a:rPr lang="en-US" altLang="en-US" dirty="0">
                <a:ea typeface="ＭＳ Ｐゴシック" pitchFamily="34" charset="-128"/>
              </a:rPr>
              <a:t>Prolonged (days)</a:t>
            </a:r>
          </a:p>
          <a:p>
            <a:r>
              <a:rPr lang="en-US" altLang="en-US" dirty="0">
                <a:ea typeface="ＭＳ Ｐゴシック" pitchFamily="34" charset="-128"/>
              </a:rPr>
              <a:t>Magnetospheric disturbances </a:t>
            </a:r>
          </a:p>
          <a:p>
            <a:pPr lvl="1"/>
            <a:r>
              <a:rPr lang="en-US" altLang="en-US" dirty="0">
                <a:ea typeface="ＭＳ Ｐゴシック" pitchFamily="34" charset="-128"/>
              </a:rPr>
              <a:t>Caused by variations in the solar wind</a:t>
            </a:r>
          </a:p>
          <a:p>
            <a:pPr lvl="1"/>
            <a:r>
              <a:rPr lang="en-US" altLang="en-US" dirty="0">
                <a:ea typeface="ＭＳ Ｐゴシック" pitchFamily="34" charset="-128"/>
              </a:rPr>
              <a:t>Related to extended periods of large southward interplanetary magnetic field (-IMF </a:t>
            </a:r>
            <a:r>
              <a:rPr lang="en-US" altLang="en-US" dirty="0" err="1">
                <a:ea typeface="ＭＳ Ｐゴシック" pitchFamily="34" charset="-128"/>
              </a:rPr>
              <a:t>Bz</a:t>
            </a:r>
            <a:r>
              <a:rPr lang="en-US" altLang="en-US" dirty="0">
                <a:ea typeface="ＭＳ Ｐゴシック" pitchFamily="34" charset="-128"/>
              </a:rPr>
              <a:t>)</a:t>
            </a:r>
          </a:p>
          <a:p>
            <a:pPr lvl="2"/>
            <a:r>
              <a:rPr lang="en-US" altLang="en-US" dirty="0">
                <a:ea typeface="ＭＳ Ｐゴシック" pitchFamily="34" charset="-128"/>
              </a:rPr>
              <a:t>Increasing the rate of magnetic reconnection</a:t>
            </a:r>
          </a:p>
          <a:p>
            <a:pPr lvl="2"/>
            <a:r>
              <a:rPr lang="en-US" altLang="en-US" dirty="0">
                <a:ea typeface="ＭＳ Ｐゴシック" pitchFamily="34" charset="-128"/>
              </a:rPr>
              <a:t>Enhancing global convection</a:t>
            </a:r>
          </a:p>
        </p:txBody>
      </p:sp>
      <p:sp>
        <p:nvSpPr>
          <p:cNvPr id="22534" name="Content Placeholder 5"/>
          <p:cNvSpPr>
            <a:spLocks noGrp="1"/>
          </p:cNvSpPr>
          <p:nvPr>
            <p:ph sz="quarter" idx="10"/>
          </p:nvPr>
        </p:nvSpPr>
        <p:spPr>
          <a:xfrm>
            <a:off x="3548063" y="6230938"/>
            <a:ext cx="5029200" cy="374650"/>
          </a:xfrm>
        </p:spPr>
        <p:txBody>
          <a:bodyPr/>
          <a:lstStyle/>
          <a:p>
            <a:r>
              <a:rPr lang="en-GB" altLang="en-US">
                <a:latin typeface="Arial" charset="0"/>
                <a:ea typeface="ＭＳ Ｐゴシック" pitchFamily="34" charset="-128"/>
              </a:rPr>
              <a:t>Geomagnetic Activity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US"/>
              <a:t>Geomagnetic storms </a:t>
            </a:r>
            <a:endParaRPr lang="en-GB"/>
          </a:p>
        </p:txBody>
      </p:sp>
      <p:sp>
        <p:nvSpPr>
          <p:cNvPr id="2355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>
                <a:ea typeface="ＭＳ Ｐゴシック" pitchFamily="34" charset="-128"/>
              </a:rPr>
              <a:t>Enhanced convection 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Increased rate of injection into the ring current</a:t>
            </a:r>
          </a:p>
          <a:p>
            <a:pPr lvl="2"/>
            <a:r>
              <a:rPr lang="en-GB" altLang="en-US" dirty="0">
                <a:ea typeface="ＭＳ Ｐゴシック" pitchFamily="34" charset="-128"/>
              </a:rPr>
              <a:t>The ring current then expands earthward</a:t>
            </a:r>
          </a:p>
          <a:p>
            <a:pPr lvl="2"/>
            <a:r>
              <a:rPr lang="en-GB" altLang="en-US" dirty="0">
                <a:ea typeface="ＭＳ Ｐゴシック" pitchFamily="34" charset="-128"/>
              </a:rPr>
              <a:t>Induced current can reduce the horizontal component of the geomagnetic field (100s </a:t>
            </a:r>
            <a:r>
              <a:rPr lang="en-GB" altLang="en-US" dirty="0" err="1">
                <a:ea typeface="ＭＳ Ｐゴシック" pitchFamily="34" charset="-128"/>
              </a:rPr>
              <a:t>nT</a:t>
            </a:r>
            <a:r>
              <a:rPr lang="en-GB" altLang="en-US" dirty="0">
                <a:ea typeface="ＭＳ Ｐゴシック" pitchFamily="34" charset="-128"/>
              </a:rPr>
              <a:t>)</a:t>
            </a:r>
          </a:p>
          <a:p>
            <a:pPr lvl="3"/>
            <a:r>
              <a:rPr lang="en-GB" altLang="en-US" dirty="0">
                <a:ea typeface="ＭＳ Ｐゴシック" pitchFamily="34" charset="-128"/>
              </a:rPr>
              <a:t>Used to calculate </a:t>
            </a:r>
            <a:r>
              <a:rPr lang="en-GB" altLang="en-US" dirty="0" err="1">
                <a:ea typeface="ＭＳ Ｐゴシック" pitchFamily="34" charset="-128"/>
              </a:rPr>
              <a:t>Dst</a:t>
            </a:r>
            <a:endParaRPr lang="en-GB" altLang="en-US" dirty="0">
              <a:ea typeface="ＭＳ Ｐゴシック" pitchFamily="34" charset="-128"/>
            </a:endParaRPr>
          </a:p>
        </p:txBody>
      </p:sp>
      <p:sp>
        <p:nvSpPr>
          <p:cNvPr id="23558" name="Content Placeholder 5"/>
          <p:cNvSpPr>
            <a:spLocks noGrp="1"/>
          </p:cNvSpPr>
          <p:nvPr>
            <p:ph sz="quarter" idx="10"/>
          </p:nvPr>
        </p:nvSpPr>
        <p:spPr>
          <a:xfrm>
            <a:off x="3548063" y="6230938"/>
            <a:ext cx="5029200" cy="374650"/>
          </a:xfrm>
        </p:spPr>
        <p:txBody>
          <a:bodyPr/>
          <a:lstStyle/>
          <a:p>
            <a:r>
              <a:rPr lang="en-GB" altLang="en-US">
                <a:latin typeface="Arial" charset="0"/>
                <a:ea typeface="ＭＳ Ｐゴシック" pitchFamily="34" charset="-128"/>
              </a:rPr>
              <a:t>Geomagnetic Activity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003" y="1472660"/>
            <a:ext cx="5818675" cy="17697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 bwMode="auto">
          <a:xfrm>
            <a:off x="1723780" y="1150936"/>
            <a:ext cx="277511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Halloween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 Storm of 2013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45"/>
              </a:solidFill>
              <a:effectLst/>
              <a:uLnTx/>
              <a:uFillTx/>
              <a:latin typeface="Arial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8" name="Picture 4" descr="ring_current1.gi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9" r="-683"/>
          <a:stretch/>
        </p:blipFill>
        <p:spPr bwMode="auto">
          <a:xfrm>
            <a:off x="6104513" y="731782"/>
            <a:ext cx="2262247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GB" dirty="0"/>
              <a:t>Adiabatic Invariants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 bwMode="auto">
              <a:xfrm>
                <a:off x="457200" y="1216679"/>
                <a:ext cx="6256422" cy="49623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Electrons and ions in a plasma follow paths driven by the changing ambient magnetic and electric fields.  Three basic motions are described by the Adiabatic Invariants (</a:t>
                </a:r>
                <a:r>
                  <a:rPr lang="el-GR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μ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,</a:t>
                </a:r>
                <a:r>
                  <a:rPr lang="en-US" i="1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J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,</a:t>
                </a:r>
                <a:r>
                  <a:rPr lang="el-GR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Φ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).</a:t>
                </a:r>
              </a:p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endParaRPr lang="en-US" sz="800" dirty="0">
                  <a:solidFill>
                    <a:srgbClr val="000045"/>
                  </a:solidFill>
                  <a:latin typeface="Arial"/>
                  <a:ea typeface="ＭＳ Ｐゴシック" charset="-128"/>
                  <a:cs typeface="ＭＳ Ｐゴシック" charset="-128"/>
                </a:endParaRPr>
              </a:p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Gyration</a:t>
                </a:r>
                <a:r>
                  <a:rPr kumimoji="0" lang="en-US" sz="1800" b="0" i="0" u="none" strike="noStrike" kern="1200" cap="none" spc="0" normalizeH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 of a charged particle in a magnetic field results in it having a magnetic moment, the first Invariant:</a:t>
                </a:r>
                <a:endParaRPr lang="en-US" dirty="0">
                  <a:solidFill>
                    <a:srgbClr val="000045"/>
                  </a:solidFill>
                  <a:latin typeface="Arial"/>
                  <a:ea typeface="ＭＳ Ｐゴシック" charset="-128"/>
                  <a:cs typeface="ＭＳ Ｐゴシック" charset="-128"/>
                </a:endParaRPr>
              </a:p>
              <a:p>
                <a:pPr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l-GR" sz="1800" b="0" i="1" u="none" strike="noStrike" kern="1200" cap="none" spc="0" normalizeH="0" noProof="0" smtClean="0">
                          <a:ln>
                            <a:noFill/>
                          </a:ln>
                          <a:solidFill>
                            <a:srgbClr val="000045"/>
                          </a:solidFill>
                          <a:effectLst/>
                          <a:uLnTx/>
                          <a:uFillTx/>
                          <a:latin typeface="Cambria Math"/>
                          <a:ea typeface="Cambria Math"/>
                          <a:cs typeface="ＭＳ Ｐゴシック" charset="-128"/>
                        </a:rPr>
                        <m:t>μ</m:t>
                      </m:r>
                      <m:r>
                        <a:rPr kumimoji="0" lang="en-US" sz="1800" b="0" i="1" u="none" strike="noStrike" kern="1200" cap="none" spc="0" normalizeH="0" noProof="0" smtClean="0">
                          <a:ln>
                            <a:noFill/>
                          </a:ln>
                          <a:solidFill>
                            <a:srgbClr val="000045"/>
                          </a:solidFill>
                          <a:effectLst/>
                          <a:uLnTx/>
                          <a:uFillTx/>
                          <a:latin typeface="Cambria Math"/>
                          <a:ea typeface="Cambria Math"/>
                          <a:cs typeface="ＭＳ Ｐゴシック" charset="-128"/>
                        </a:rPr>
                        <m:t>=</m:t>
                      </m:r>
                      <m:f>
                        <m:fPr>
                          <m:ctrlPr>
                            <a:rPr kumimoji="0" lang="en-US" sz="1800" b="0" i="1" u="none" strike="noStrike" kern="1200" cap="none" spc="0" normalizeH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kumimoji="0" lang="en-US" sz="1800" b="0" i="1" u="none" strike="noStrike" kern="1200" cap="none" spc="0" normalizeH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Cambria Math"/>
                            </a:rPr>
                            <m:t>𝑚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0045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0045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45"/>
                                  </a:solidFill>
                                  <a:latin typeface="Cambria Math"/>
                                  <a:ea typeface="Cambria Math"/>
                                </a:rPr>
                                <m:t>⊥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0045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kumimoji="0" lang="en-US" sz="1800" b="0" i="1" u="none" strike="noStrike" kern="1200" cap="none" spc="0" normalizeH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kumimoji="0" lang="en-US" sz="1800" b="0" i="1" u="none" strike="noStrike" kern="1200" cap="none" spc="0" normalizeH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Cambria Math"/>
                            </a:rPr>
                            <m:t>𝐵</m:t>
                          </m:r>
                        </m:den>
                      </m:f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endParaRPr>
              </a:p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A gyrating particle</a:t>
                </a:r>
                <a:r>
                  <a:rPr kumimoji="0" lang="en-US" sz="1800" b="0" i="0" u="none" strike="noStrike" kern="1200" cap="none" spc="0" normalizeH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 will bounce between regions of stronger magnetic field, the second Invariant:</a:t>
                </a:r>
              </a:p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noProof="0" smtClean="0">
                          <a:ln>
                            <a:noFill/>
                          </a:ln>
                          <a:solidFill>
                            <a:srgbClr val="000045"/>
                          </a:solidFill>
                          <a:effectLst/>
                          <a:uLnTx/>
                          <a:uFillTx/>
                          <a:latin typeface="Cambria Math"/>
                          <a:ea typeface="ＭＳ Ｐゴシック" charset="-128"/>
                          <a:cs typeface="ＭＳ Ｐゴシック" charset="-128"/>
                        </a:rPr>
                        <m:t>𝐽</m:t>
                      </m:r>
                      <m:r>
                        <a:rPr kumimoji="0" lang="en-US" sz="1800" b="0" i="1" u="none" strike="noStrike" kern="1200" cap="none" spc="0" normalizeH="0" noProof="0" smtClean="0">
                          <a:ln>
                            <a:noFill/>
                          </a:ln>
                          <a:solidFill>
                            <a:srgbClr val="000045"/>
                          </a:solidFill>
                          <a:effectLst/>
                          <a:uLnTx/>
                          <a:uFillTx/>
                          <a:latin typeface="Cambria Math"/>
                          <a:ea typeface="ＭＳ Ｐゴシック" charset="-128"/>
                          <a:cs typeface="ＭＳ Ｐゴシック" charset="-128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kumimoji="0" lang="en-US" sz="1800" b="0" i="1" u="none" strike="noStrike" kern="1200" cap="none" spc="0" normalizeH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ＭＳ Ｐゴシック" charset="-128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kumimoji="0" lang="en-US" sz="1800" b="0" i="1" u="none" strike="noStrike" kern="1200" cap="none" spc="0" normalizeH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ＭＳ Ｐゴシック" charset="-128"/>
                            </a:rPr>
                            <m:t>𝑎</m:t>
                          </m:r>
                        </m:sub>
                        <m:sup>
                          <m:r>
                            <a:rPr kumimoji="0" lang="en-US" sz="1800" b="0" i="1" u="none" strike="noStrike" kern="1200" cap="none" spc="0" normalizeH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ＭＳ Ｐゴシック" charset="-128"/>
                            </a:rPr>
                            <m:t>𝑏</m:t>
                          </m:r>
                        </m:sup>
                        <m:e>
                          <m:sSub>
                            <m:sSubPr>
                              <m:ctrlPr>
                                <a:rPr kumimoji="0" lang="en-US" sz="1800" b="0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ＭＳ Ｐゴシック" charset="-128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ＭＳ Ｐゴシック" charset="-128"/>
                                </a:rPr>
                                <m:t>𝑣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noProof="0" smtClean="0">
                                  <a:ln>
                                    <a:noFill/>
                                  </a:ln>
                                  <a:solidFill>
                                    <a:srgbClr val="000045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ＭＳ Ｐゴシック" charset="-128"/>
                                </a:rPr>
                                <m:t>ǁ</m:t>
                              </m:r>
                            </m:sub>
                          </m:sSub>
                          <m:r>
                            <a:rPr kumimoji="0" lang="en-US" sz="1800" b="0" i="1" u="none" strike="noStrike" kern="1200" cap="none" spc="0" normalizeH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ＭＳ Ｐゴシック" charset="-128"/>
                            </a:rPr>
                            <m:t>𝑑𝑠</m:t>
                          </m:r>
                        </m:e>
                      </m:nary>
                    </m:oMath>
                  </m:oMathPara>
                </a14:m>
                <a:endParaRPr kumimoji="0" lang="en-US" sz="1800" b="0" i="0" u="none" strike="noStrike" kern="1200" cap="none" spc="0" normalizeH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endParaRPr>
              </a:p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lang="en-US" baseline="0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A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 bouncing particle on a planet’s magnetic field drifts azimuthally, leading to the third Invariant:</a:t>
                </a:r>
              </a:p>
              <a:p>
                <a:pPr marL="0" marR="0" indent="0" algn="ctr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lang="el-GR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Φ</a:t>
                </a:r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 = the total magnetic flux enclosed by a drift surface</a:t>
                </a:r>
              </a:p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endParaRPr lang="en-US" dirty="0">
                  <a:solidFill>
                    <a:srgbClr val="000045"/>
                  </a:solidFill>
                  <a:latin typeface="Arial"/>
                  <a:ea typeface="ＭＳ Ｐゴシック" charset="-128"/>
                  <a:cs typeface="ＭＳ Ｐゴシック" charset="-128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1216679"/>
                <a:ext cx="6256422" cy="4962384"/>
              </a:xfrm>
              <a:prstGeom prst="rect">
                <a:avLst/>
              </a:prstGeom>
              <a:blipFill>
                <a:blip r:embed="rId3"/>
                <a:stretch>
                  <a:fillRect l="-780" t="-246" r="-155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5"/>
          <p:cNvSpPr txBox="1">
            <a:spLocks/>
          </p:cNvSpPr>
          <p:nvPr/>
        </p:nvSpPr>
        <p:spPr bwMode="auto">
          <a:xfrm>
            <a:off x="5129501" y="6492151"/>
            <a:ext cx="4014499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886" y="80485"/>
            <a:ext cx="2655101" cy="136969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436" y="288925"/>
            <a:ext cx="8229600" cy="820738"/>
          </a:xfrm>
        </p:spPr>
        <p:txBody>
          <a:bodyPr/>
          <a:lstStyle/>
          <a:p>
            <a:r>
              <a:rPr lang="en-US" dirty="0"/>
              <a:t>First Adiabatic Invariant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067086" y="1791224"/>
                <a:ext cx="2249055" cy="18844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𝐹</m:t>
                      </m:r>
                      <m:r>
                        <a:rPr lang="en-US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𝑞</m:t>
                      </m:r>
                      <m:acc>
                        <m:accPr>
                          <m:chr m:val="⃗"/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𝐸</m:t>
                          </m:r>
                        </m:e>
                      </m:acc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𝑞</m:t>
                      </m:r>
                      <m:acc>
                        <m:accPr>
                          <m:chr m:val="⃗"/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𝑣</m:t>
                          </m:r>
                        </m:e>
                      </m:acc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acc>
                        <m:accPr>
                          <m:chr m:val="⃗"/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</m:ctrlPr>
                        </m:acc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en-US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𝜇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𝑚</m:t>
                          </m:r>
                          <m:sSubSup>
                            <m:sSubSupPr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⊥</m:t>
                              </m:r>
                            </m:sub>
                            <m:sup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𝐵</m:t>
                          </m:r>
                        </m:den>
                      </m:f>
                    </m:oMath>
                  </m:oMathPara>
                </a14:m>
                <a:endParaRPr lang="en-US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𝓔</m:t>
                      </m:r>
                      <m:r>
                        <a:rPr lang="en-US" sz="1800" b="1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𝑚</m:t>
                      </m:r>
                      <m:sSubSup>
                        <m:sSubSup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∥</m:t>
                          </m:r>
                        </m:sub>
                        <m:sup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𝑚</m:t>
                      </m:r>
                      <m:sSubSup>
                        <m:sSubSup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bSup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⊥</m:t>
                          </m:r>
                        </m:sub>
                        <m:sup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086" y="1791224"/>
                <a:ext cx="2249055" cy="188442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120" y="1902269"/>
            <a:ext cx="2177390" cy="1773382"/>
          </a:xfrm>
          <a:prstGeom prst="rect">
            <a:avLst/>
          </a:prstGeom>
        </p:spPr>
      </p:pic>
      <p:sp>
        <p:nvSpPr>
          <p:cNvPr id="10" name="Content Placeholder 5"/>
          <p:cNvSpPr txBox="1">
            <a:spLocks/>
          </p:cNvSpPr>
          <p:nvPr/>
        </p:nvSpPr>
        <p:spPr bwMode="auto">
          <a:xfrm>
            <a:off x="5129501" y="6492151"/>
            <a:ext cx="4014499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6704102" y="2450763"/>
                <a:ext cx="1182888" cy="5653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⊥</m:t>
                              </m:r>
                            </m:sub>
                          </m:sSub>
                        </m:num>
                        <m:den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𝐵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4102" y="2450763"/>
                <a:ext cx="1182888" cy="56534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 bwMode="auto">
              <a:xfrm>
                <a:off x="5315428" y="4517470"/>
                <a:ext cx="2209836" cy="10882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4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pPr>
                      <m:e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4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charset="-128"/>
                          </a:rPr>
                          <m:t>𝐻</m:t>
                        </m:r>
                      </m:e>
                      <m:sup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4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charset="-128"/>
                          </a:rPr>
                          <m:t>+</m:t>
                        </m:r>
                      </m:sup>
                    </m:sSup>
                  </m:oMath>
                </a14:m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, T=1eV, L=4</a:t>
                </a:r>
              </a:p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0045"/>
                            </a:solidFill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0045"/>
                            </a:solidFill>
                            <a:latin typeface="Cambria Math" panose="02040503050406030204" pitchFamily="18" charset="0"/>
                            <a:ea typeface="ＭＳ Ｐゴシック" charset="-128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45"/>
                            </a:solidFill>
                            <a:latin typeface="Cambria Math" panose="02040503050406030204" pitchFamily="18" charset="0"/>
                            <a:ea typeface="ＭＳ Ｐゴシック" charset="-128"/>
                          </a:rPr>
                          <m:t>𝑔</m:t>
                        </m:r>
                      </m:sub>
                    </m:sSub>
                    <m:r>
                      <a:rPr lang="en-US" b="0" i="1" smtClean="0">
                        <a:solidFill>
                          <a:srgbClr val="000045"/>
                        </a:solidFill>
                        <a:latin typeface="Cambria Math" panose="02040503050406030204" pitchFamily="18" charset="0"/>
                        <a:ea typeface="ＭＳ Ｐゴシック" charset="-128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rgbClr val="000045"/>
                    </a:solidFill>
                    <a:latin typeface="Arial"/>
                    <a:ea typeface="ＭＳ Ｐゴシック" charset="-128"/>
                    <a:cs typeface="ＭＳ Ｐゴシック" charset="-128"/>
                  </a:rPr>
                  <a:t>= 114 Hz</a:t>
                </a:r>
              </a:p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4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charset="-128"/>
                          </a:rPr>
                        </m:ctrlPr>
                      </m:sSubPr>
                      <m:e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4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charset="-128"/>
                          </a:rPr>
                          <m:t>𝑟</m:t>
                        </m:r>
                      </m:e>
                      <m: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4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charset="-128"/>
                          </a:rPr>
                          <m:t>𝑔</m:t>
                        </m:r>
                      </m:sub>
                    </m:sSub>
                  </m:oMath>
                </a14:m>
                <a:r>
                  <a:rPr kumimoji="0" lang="en-US" sz="1800" b="0" i="0" u="none" strike="noStrike" kern="1200" cap="none" spc="0" normalizeH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rPr>
                  <a:t> = 13.6 m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15428" y="4517470"/>
                <a:ext cx="2209836" cy="1088247"/>
              </a:xfrm>
              <a:prstGeom prst="rect">
                <a:avLst/>
              </a:prstGeom>
              <a:blipFill>
                <a:blip r:embed="rId5"/>
                <a:stretch>
                  <a:fillRect l="-2486" t="-2793" r="-1657" b="-614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/>
          <p:nvPr/>
        </p:nvGrpSpPr>
        <p:grpSpPr>
          <a:xfrm>
            <a:off x="1889487" y="3967378"/>
            <a:ext cx="2429064" cy="1597136"/>
            <a:chOff x="1889487" y="3967378"/>
            <a:chExt cx="2429064" cy="1597136"/>
          </a:xfrm>
        </p:grpSpPr>
        <p:grpSp>
          <p:nvGrpSpPr>
            <p:cNvPr id="3" name="Group 2"/>
            <p:cNvGrpSpPr/>
            <p:nvPr/>
          </p:nvGrpSpPr>
          <p:grpSpPr>
            <a:xfrm>
              <a:off x="1889487" y="4258236"/>
              <a:ext cx="2429064" cy="1306278"/>
              <a:chOff x="3342585" y="2245940"/>
              <a:chExt cx="2429064" cy="1306278"/>
            </a:xfrm>
          </p:grpSpPr>
          <p:cxnSp>
            <p:nvCxnSpPr>
              <p:cNvPr id="15" name="Straight Connector 14"/>
              <p:cNvCxnSpPr/>
              <p:nvPr/>
            </p:nvCxnSpPr>
            <p:spPr>
              <a:xfrm flipV="1">
                <a:off x="4052885" y="2245940"/>
                <a:ext cx="0" cy="856961"/>
              </a:xfrm>
              <a:prstGeom prst="line">
                <a:avLst/>
              </a:prstGeom>
              <a:ln w="22225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flipV="1">
                <a:off x="4302263" y="2245940"/>
                <a:ext cx="0" cy="856961"/>
              </a:xfrm>
              <a:prstGeom prst="line">
                <a:avLst/>
              </a:prstGeom>
              <a:ln w="22225"/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/>
              <p:cNvCxnSpPr/>
              <p:nvPr/>
            </p:nvCxnSpPr>
            <p:spPr>
              <a:xfrm>
                <a:off x="3803508" y="2356055"/>
                <a:ext cx="249377" cy="0"/>
              </a:xfrm>
              <a:prstGeom prst="straightConnector1">
                <a:avLst/>
              </a:prstGeom>
              <a:ln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/>
              <p:cNvCxnSpPr/>
              <p:nvPr/>
            </p:nvCxnSpPr>
            <p:spPr>
              <a:xfrm flipH="1">
                <a:off x="4310060" y="2361395"/>
                <a:ext cx="246888" cy="0"/>
              </a:xfrm>
              <a:prstGeom prst="straightConnector1">
                <a:avLst/>
              </a:prstGeom>
              <a:ln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7" name="Picture 6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" b="74179"/>
              <a:stretch/>
            </p:blipFill>
            <p:spPr>
              <a:xfrm>
                <a:off x="3342585" y="2546378"/>
                <a:ext cx="2429064" cy="1005840"/>
              </a:xfrm>
              <a:prstGeom prst="rect">
                <a:avLst/>
              </a:prstGeom>
            </p:spPr>
          </p:pic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 bwMode="auto">
                <a:xfrm>
                  <a:off x="2605112" y="3967378"/>
                  <a:ext cx="247952" cy="29956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0" tIns="0" rIns="0" bIns="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4572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 typeface="Arial" charset="0"/>
                    <a:buNone/>
                    <a:tabLst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</m:ctrlPr>
                          </m:sSubPr>
                          <m:e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  <m:t>𝑟</m:t>
                            </m:r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  <m:t>𝑔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endParaRPr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605112" y="3967378"/>
                  <a:ext cx="247952" cy="299569"/>
                </a:xfrm>
                <a:prstGeom prst="rect">
                  <a:avLst/>
                </a:prstGeom>
                <a:blipFill>
                  <a:blip r:embed="rId7"/>
                  <a:stretch>
                    <a:fillRect l="-12195" r="-7317" b="-24490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6298360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Adiabatic Invariant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1553" y="1192027"/>
            <a:ext cx="4540869" cy="27189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000" y="4696723"/>
            <a:ext cx="2000250" cy="1571625"/>
          </a:xfrm>
          <a:prstGeom prst="rect">
            <a:avLst/>
          </a:prstGeom>
        </p:spPr>
      </p:pic>
      <p:sp>
        <p:nvSpPr>
          <p:cNvPr id="10" name="Content Placeholder 5"/>
          <p:cNvSpPr txBox="1">
            <a:spLocks/>
          </p:cNvSpPr>
          <p:nvPr/>
        </p:nvSpPr>
        <p:spPr bwMode="auto">
          <a:xfrm>
            <a:off x="5129501" y="6492151"/>
            <a:ext cx="4014499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065372" y="2222099"/>
                <a:ext cx="1682024" cy="6587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𝑚</m:t>
                      </m:r>
                      <m:nary>
                        <m:naryPr>
                          <m:chr m:val="∮"/>
                          <m:subHide m:val="on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∥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5372" y="2222099"/>
                <a:ext cx="1682024" cy="6587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 bwMode="auto">
          <a:xfrm>
            <a:off x="723900" y="4188466"/>
            <a:ext cx="22044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Bounce Period ~1 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780" y="3910942"/>
            <a:ext cx="3491134" cy="264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7573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Third Adiabatic Invariant</a:t>
            </a:r>
          </a:p>
        </p:txBody>
      </p:sp>
      <p:sp>
        <p:nvSpPr>
          <p:cNvPr id="10" name="Content Placeholder 5"/>
          <p:cNvSpPr txBox="1">
            <a:spLocks/>
          </p:cNvSpPr>
          <p:nvPr/>
        </p:nvSpPr>
        <p:spPr bwMode="auto">
          <a:xfrm>
            <a:off x="5129501" y="6492151"/>
            <a:ext cx="4014499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SzPct val="85000"/>
              <a:buFontTx/>
              <a:buNone/>
              <a:defRPr sz="1800" kern="1200" baseline="0">
                <a:solidFill>
                  <a:srgbClr val="000045"/>
                </a:solidFill>
                <a:latin typeface="Arial"/>
                <a:ea typeface="ＭＳ Ｐゴシック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altLang="en-US" i="1" dirty="0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367" y="1889272"/>
            <a:ext cx="2429064" cy="3895611"/>
          </a:xfrm>
          <a:prstGeom prst="rect">
            <a:avLst/>
          </a:prstGeom>
        </p:spPr>
      </p:pic>
      <p:grpSp>
        <p:nvGrpSpPr>
          <p:cNvPr id="40" name="Group 39"/>
          <p:cNvGrpSpPr/>
          <p:nvPr/>
        </p:nvGrpSpPr>
        <p:grpSpPr>
          <a:xfrm>
            <a:off x="4054077" y="1785123"/>
            <a:ext cx="3749249" cy="4162981"/>
            <a:chOff x="3604017" y="2199465"/>
            <a:chExt cx="3749249" cy="4162981"/>
          </a:xfrm>
        </p:grpSpPr>
        <p:grpSp>
          <p:nvGrpSpPr>
            <p:cNvPr id="17" name="Group 16"/>
            <p:cNvGrpSpPr/>
            <p:nvPr/>
          </p:nvGrpSpPr>
          <p:grpSpPr>
            <a:xfrm>
              <a:off x="5887456" y="4590280"/>
              <a:ext cx="1465810" cy="1772166"/>
              <a:chOff x="5887456" y="4590280"/>
              <a:chExt cx="1465810" cy="1772166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5887456" y="4590280"/>
                <a:ext cx="1465810" cy="1772166"/>
                <a:chOff x="4939001" y="3672653"/>
                <a:chExt cx="1465810" cy="1772166"/>
              </a:xfrm>
            </p:grpSpPr>
            <p:pic>
              <p:nvPicPr>
                <p:cNvPr id="5" name="Picture 4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939001" y="3733602"/>
                  <a:ext cx="1371600" cy="1362075"/>
                </a:xfrm>
                <a:prstGeom prst="rect">
                  <a:avLst/>
                </a:prstGeom>
              </p:spPr>
            </p:pic>
            <p:sp>
              <p:nvSpPr>
                <p:cNvPr id="3" name="Curved Right Arrow 2"/>
                <p:cNvSpPr/>
                <p:nvPr/>
              </p:nvSpPr>
              <p:spPr>
                <a:xfrm rot="10069159">
                  <a:off x="6129476" y="3672653"/>
                  <a:ext cx="275335" cy="1166066"/>
                </a:xfrm>
                <a:prstGeom prst="curvedRightArrow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" name="Curved Right Arrow 6"/>
                <p:cNvSpPr/>
                <p:nvPr/>
              </p:nvSpPr>
              <p:spPr>
                <a:xfrm rot="8166799" flipH="1">
                  <a:off x="5001946" y="4278753"/>
                  <a:ext cx="240816" cy="1166066"/>
                </a:xfrm>
                <a:prstGeom prst="curvedRightArrow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8" name="Group 7"/>
                <p:cNvGrpSpPr/>
                <p:nvPr/>
              </p:nvGrpSpPr>
              <p:grpSpPr>
                <a:xfrm>
                  <a:off x="5773154" y="4826627"/>
                  <a:ext cx="165202" cy="165202"/>
                  <a:chOff x="7331150" y="3385240"/>
                  <a:chExt cx="165202" cy="165202"/>
                </a:xfrm>
              </p:grpSpPr>
              <p:sp>
                <p:nvSpPr>
                  <p:cNvPr id="4" name="Oval 3"/>
                  <p:cNvSpPr/>
                  <p:nvPr/>
                </p:nvSpPr>
                <p:spPr>
                  <a:xfrm>
                    <a:off x="7388302" y="3442392"/>
                    <a:ext cx="57150" cy="57150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" name="Oval 5"/>
                  <p:cNvSpPr/>
                  <p:nvPr/>
                </p:nvSpPr>
                <p:spPr>
                  <a:xfrm>
                    <a:off x="7331150" y="3385240"/>
                    <a:ext cx="165202" cy="165202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2" name="TextBox 11"/>
                <p:cNvSpPr txBox="1"/>
                <p:nvPr/>
              </p:nvSpPr>
              <p:spPr bwMode="auto">
                <a:xfrm>
                  <a:off x="6022091" y="4648971"/>
                  <a:ext cx="261610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4572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 typeface="Arial" charset="0"/>
                    <a:buNone/>
                    <a:tabLst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rPr>
                    <a:t>-</a:t>
                  </a:r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 bwMode="auto">
                <a:xfrm>
                  <a:off x="5517923" y="4940929"/>
                  <a:ext cx="261610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4572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 typeface="Arial" charset="0"/>
                    <a:buNone/>
                    <a:tabLst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rPr>
                    <a:t>+</a:t>
                  </a:r>
                </a:p>
              </p:txBody>
            </p:sp>
          </p:grpSp>
          <p:sp>
            <p:nvSpPr>
              <p:cNvPr id="15" name="Right Arrow 14"/>
              <p:cNvSpPr/>
              <p:nvPr/>
            </p:nvSpPr>
            <p:spPr>
              <a:xfrm rot="9360000">
                <a:off x="6257814" y="5410850"/>
                <a:ext cx="194276" cy="45719"/>
              </a:xfrm>
              <a:prstGeom prst="rightArrow">
                <a:avLst/>
              </a:prstGeom>
              <a:solidFill>
                <a:schemeClr val="accent1"/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ight Arrow 15"/>
              <p:cNvSpPr/>
              <p:nvPr/>
            </p:nvSpPr>
            <p:spPr>
              <a:xfrm rot="20160000">
                <a:off x="6708221" y="5219608"/>
                <a:ext cx="194276" cy="45719"/>
              </a:xfrm>
              <a:prstGeom prst="rightArrow">
                <a:avLst/>
              </a:prstGeom>
              <a:solidFill>
                <a:schemeClr val="accent1"/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5793246" y="2199465"/>
              <a:ext cx="1465810" cy="1772166"/>
              <a:chOff x="5887456" y="4590280"/>
              <a:chExt cx="1465810" cy="1772166"/>
            </a:xfrm>
          </p:grpSpPr>
          <p:grpSp>
            <p:nvGrpSpPr>
              <p:cNvPr id="19" name="Group 18"/>
              <p:cNvGrpSpPr/>
              <p:nvPr/>
            </p:nvGrpSpPr>
            <p:grpSpPr>
              <a:xfrm>
                <a:off x="5887456" y="4590280"/>
                <a:ext cx="1465810" cy="1772166"/>
                <a:chOff x="4939001" y="3672653"/>
                <a:chExt cx="1465810" cy="1772166"/>
              </a:xfrm>
            </p:grpSpPr>
            <p:pic>
              <p:nvPicPr>
                <p:cNvPr id="22" name="Picture 21"/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939001" y="3733602"/>
                  <a:ext cx="1371600" cy="1362075"/>
                </a:xfrm>
                <a:prstGeom prst="rect">
                  <a:avLst/>
                </a:prstGeom>
              </p:spPr>
            </p:pic>
            <p:sp>
              <p:nvSpPr>
                <p:cNvPr id="23" name="Curved Right Arrow 22"/>
                <p:cNvSpPr/>
                <p:nvPr/>
              </p:nvSpPr>
              <p:spPr>
                <a:xfrm rot="10069159">
                  <a:off x="6129476" y="3672653"/>
                  <a:ext cx="275335" cy="1166066"/>
                </a:xfrm>
                <a:prstGeom prst="curvedRightArrow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" name="Curved Right Arrow 23"/>
                <p:cNvSpPr/>
                <p:nvPr/>
              </p:nvSpPr>
              <p:spPr>
                <a:xfrm rot="8166799" flipH="1">
                  <a:off x="5001946" y="4278753"/>
                  <a:ext cx="240816" cy="1166066"/>
                </a:xfrm>
                <a:prstGeom prst="curvedRightArrow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/>
                    </a:solidFill>
                  </a:endParaRPr>
                </a:p>
              </p:txBody>
            </p:sp>
            <p:grpSp>
              <p:nvGrpSpPr>
                <p:cNvPr id="25" name="Group 24"/>
                <p:cNvGrpSpPr/>
                <p:nvPr/>
              </p:nvGrpSpPr>
              <p:grpSpPr>
                <a:xfrm>
                  <a:off x="5773154" y="4826627"/>
                  <a:ext cx="165202" cy="165202"/>
                  <a:chOff x="7331150" y="3385240"/>
                  <a:chExt cx="165202" cy="165202"/>
                </a:xfrm>
              </p:grpSpPr>
              <p:sp>
                <p:nvSpPr>
                  <p:cNvPr id="28" name="Oval 27"/>
                  <p:cNvSpPr/>
                  <p:nvPr/>
                </p:nvSpPr>
                <p:spPr>
                  <a:xfrm>
                    <a:off x="7388302" y="3442392"/>
                    <a:ext cx="57150" cy="57150"/>
                  </a:xfrm>
                  <a:prstGeom prst="ellipse">
                    <a:avLst/>
                  </a:prstGeom>
                  <a:solidFill>
                    <a:schemeClr val="tx1"/>
                  </a:solidFill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9" name="Oval 28"/>
                  <p:cNvSpPr/>
                  <p:nvPr/>
                </p:nvSpPr>
                <p:spPr>
                  <a:xfrm>
                    <a:off x="7331150" y="3385240"/>
                    <a:ext cx="165202" cy="165202"/>
                  </a:xfrm>
                  <a:prstGeom prst="ellipse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26" name="TextBox 25"/>
                <p:cNvSpPr txBox="1"/>
                <p:nvPr/>
              </p:nvSpPr>
              <p:spPr bwMode="auto">
                <a:xfrm>
                  <a:off x="6022091" y="4648971"/>
                  <a:ext cx="261610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4572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 typeface="Arial" charset="0"/>
                    <a:buNone/>
                    <a:tabLst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rPr>
                    <a:t>-</a:t>
                  </a:r>
                </a:p>
              </p:txBody>
            </p:sp>
            <p:sp>
              <p:nvSpPr>
                <p:cNvPr id="27" name="TextBox 26"/>
                <p:cNvSpPr txBox="1"/>
                <p:nvPr/>
              </p:nvSpPr>
              <p:spPr bwMode="auto">
                <a:xfrm>
                  <a:off x="5517923" y="4940929"/>
                  <a:ext cx="261610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indent="0" algn="l" defTabSz="4572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 typeface="Arial" charset="0"/>
                    <a:buNone/>
                    <a:tabLst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000045"/>
                      </a:solidFill>
                      <a:effectLst/>
                      <a:uLnTx/>
                      <a:uFillTx/>
                      <a:latin typeface="Arial"/>
                      <a:ea typeface="ＭＳ Ｐゴシック" charset="-128"/>
                      <a:cs typeface="ＭＳ Ｐゴシック" charset="-128"/>
                    </a:rPr>
                    <a:t>+</a:t>
                  </a:r>
                </a:p>
              </p:txBody>
            </p:sp>
          </p:grpSp>
          <p:sp>
            <p:nvSpPr>
              <p:cNvPr id="20" name="Right Arrow 19"/>
              <p:cNvSpPr/>
              <p:nvPr/>
            </p:nvSpPr>
            <p:spPr>
              <a:xfrm rot="20174205">
                <a:off x="6257814" y="5410850"/>
                <a:ext cx="194276" cy="45719"/>
              </a:xfrm>
              <a:prstGeom prst="rightArrow">
                <a:avLst/>
              </a:prstGeom>
              <a:solidFill>
                <a:schemeClr val="accent1"/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ight Arrow 20"/>
              <p:cNvSpPr/>
              <p:nvPr/>
            </p:nvSpPr>
            <p:spPr>
              <a:xfrm rot="9360000">
                <a:off x="6708221" y="5219608"/>
                <a:ext cx="194276" cy="45719"/>
              </a:xfrm>
              <a:prstGeom prst="rightArrow">
                <a:avLst/>
              </a:prstGeom>
              <a:solidFill>
                <a:schemeClr val="accent1"/>
              </a:solidFill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0" name="TextBox 29"/>
            <p:cNvSpPr txBox="1"/>
            <p:nvPr/>
          </p:nvSpPr>
          <p:spPr bwMode="auto">
            <a:xfrm>
              <a:off x="5737128" y="4043431"/>
              <a:ext cx="14838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4572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rPr>
                <a:t>10s seconds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Box 31"/>
                <p:cNvSpPr txBox="1"/>
                <p:nvPr/>
              </p:nvSpPr>
              <p:spPr bwMode="auto">
                <a:xfrm>
                  <a:off x="6597183" y="3472829"/>
                  <a:ext cx="407291" cy="4029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>
                    <a:spcBef>
                      <a:spcPct val="2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endParaRPr>
                </a:p>
              </p:txBody>
            </p:sp>
          </mc:Choice>
          <mc:Fallback xmlns="">
            <p:sp>
              <p:nvSpPr>
                <p:cNvPr id="32" name="Text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597183" y="3472829"/>
                  <a:ext cx="407291" cy="402931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/>
                <p:cNvSpPr txBox="1"/>
                <p:nvPr/>
              </p:nvSpPr>
              <p:spPr bwMode="auto">
                <a:xfrm>
                  <a:off x="6677072" y="5820324"/>
                  <a:ext cx="407291" cy="4029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>
                    <a:spcBef>
                      <a:spcPct val="2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endParaRPr>
                </a:p>
              </p:txBody>
            </p:sp>
          </mc:Choice>
          <mc:Fallback xmlns="">
            <p:sp>
              <p:nvSpPr>
                <p:cNvPr id="33" name="TextBox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677072" y="5820324"/>
                  <a:ext cx="407291" cy="402931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/>
                <p:cNvSpPr txBox="1"/>
                <p:nvPr/>
              </p:nvSpPr>
              <p:spPr bwMode="auto">
                <a:xfrm>
                  <a:off x="3604017" y="2576831"/>
                  <a:ext cx="1946367" cy="7292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>
                    <a:spcBef>
                      <a:spcPct val="2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</m:ctrlPr>
                              </m:acc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𝛻</m:t>
                            </m:r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4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charset="-128"/>
                          </a:rPr>
                          <m:t>=</m:t>
                        </m:r>
                        <m:f>
                          <m:f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</m:ctrlPr>
                              </m:sSubPr>
                              <m:e>
                                <m:r>
                                  <a:rPr lang="az-Cyrl-AZ" i="1">
                                    <a:solidFill>
                                      <a:srgbClr val="000045"/>
                                    </a:solidFill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  <m:t>Ԑ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  <m:t>⊥</m:t>
                                </m:r>
                              </m:sub>
                            </m:sSub>
                          </m:num>
                          <m:den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  <m:t>𝑞𝐵</m:t>
                            </m:r>
                          </m:den>
                        </m:f>
                        <m:f>
                          <m:f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</m:ctrlPr>
                          </m:fPr>
                          <m:num>
                            <m:acc>
                              <m:accPr>
                                <m:chr m:val="⃗"/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</m:ctrlPr>
                              </m:acc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  <m:t>𝐵</m:t>
                                </m:r>
                              </m:e>
                            </m:acc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  <m:t>⨯</m:t>
                            </m:r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num>
                          <m:den>
                            <m:sSup>
                              <m:sSup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</m:ctrlPr>
                              </m:sSup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  <m:t>𝐵</m:t>
                                </m:r>
                              </m:e>
                              <m:sup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endParaRPr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604017" y="2576831"/>
                  <a:ext cx="1946367" cy="72923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/>
                <p:cNvSpPr txBox="1"/>
                <p:nvPr/>
              </p:nvSpPr>
              <p:spPr bwMode="auto">
                <a:xfrm>
                  <a:off x="3746690" y="4926498"/>
                  <a:ext cx="1841017" cy="76867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>
                    <a:spcBef>
                      <a:spcPct val="2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</m:ctrlPr>
                              </m:acc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  <m:t>𝑣</m:t>
                                </m:r>
                              </m:e>
                            </m:acc>
                          </m:e>
                          <m: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  <m:t>𝑅</m:t>
                            </m:r>
                          </m:sub>
                        </m:sSub>
                        <m:r>
                          <a:rPr kumimoji="0" lang="en-US" sz="1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45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ＭＳ Ｐゴシック" charset="-128"/>
                          </a:rPr>
                          <m:t>=</m:t>
                        </m:r>
                        <m:f>
                          <m:f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</m:ctrlPr>
                              </m:sSubPr>
                              <m:e>
                                <m:r>
                                  <a:rPr lang="az-Cyrl-AZ" i="1" smtClean="0">
                                    <a:solidFill>
                                      <a:srgbClr val="000045"/>
                                    </a:solidFill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  <m:t>Ԑ</m:t>
                                </m:r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∥</m:t>
                                </m:r>
                              </m:sub>
                            </m:sSub>
                          </m:num>
                          <m:den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  <m:t>𝑞𝐵</m:t>
                            </m:r>
                          </m:den>
                        </m:f>
                        <m:f>
                          <m:fPr>
                            <m:ctrlP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</m:ctrlPr>
                          </m:fPr>
                          <m:num>
                            <m:r>
                              <a:rPr kumimoji="0" lang="en-US" sz="1800" b="0" i="0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⃗"/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45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ＭＳ Ｐゴシック" charset="-128"/>
                                      </a:rPr>
                                    </m:ctrlPr>
                                  </m:acc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45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ＭＳ Ｐゴシック" charset="-128"/>
                                      </a:rPr>
                                      <m:t>𝑅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  <m:t>𝑐</m:t>
                                </m:r>
                              </m:sub>
                            </m:sSub>
                            <m:r>
                              <a:rPr kumimoji="0" lang="en-US" sz="1800" b="0" i="1" u="none" strike="noStrike" kern="120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srgbClr val="000045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  <m:t>⨯</m:t>
                            </m:r>
                            <m:acc>
                              <m:accPr>
                                <m:chr m:val="⃗"/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</m:ctrlPr>
                              </m:accPr>
                              <m:e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  <m:t>𝐵</m:t>
                                </m:r>
                              </m:e>
                            </m:acc>
                          </m:num>
                          <m:den>
                            <m:sSup>
                              <m:sSupPr>
                                <m:ctrlP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</m:ctrlPr>
                              </m:sSupPr>
                              <m:e>
                                <m:sSubSup>
                                  <m:sSubSupPr>
                                    <m:ctrlP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45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ＭＳ Ｐゴシック" charset="-128"/>
                                      </a:rPr>
                                    </m:ctrlPr>
                                  </m:sSubSupPr>
                                  <m:e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45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ＭＳ Ｐゴシック" charset="-128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45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ＭＳ Ｐゴシック" charset="-128"/>
                                      </a:rPr>
                                      <m:t>𝑐</m:t>
                                    </m:r>
                                  </m:sub>
                                  <m:sup>
                                    <m:r>
                                      <a:rPr kumimoji="0" lang="en-US" sz="1800" b="0" i="1" u="none" strike="noStrike" kern="1200" cap="none" spc="0" normalizeH="0" baseline="0" noProof="0" smtClean="0">
                                        <a:ln>
                                          <a:noFill/>
                                        </a:ln>
                                        <a:solidFill>
                                          <a:srgbClr val="000045"/>
                                        </a:solidFill>
                                        <a:effectLst/>
                                        <a:uLnTx/>
                                        <a:uFillTx/>
                                        <a:latin typeface="Cambria Math" panose="02040503050406030204" pitchFamily="18" charset="0"/>
                                        <a:ea typeface="ＭＳ Ｐゴシック" charset="-128"/>
                                      </a:rPr>
                                      <m:t>2</m:t>
                                    </m:r>
                                  </m:sup>
                                </m:sSubSup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  <m:t>𝐵</m:t>
                                </m:r>
                              </m:e>
                              <m:sup>
                                <m:r>
                                  <a:rPr kumimoji="0" lang="en-US" sz="1800" b="0" i="1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srgbClr val="000045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endParaRPr>
                </a:p>
              </p:txBody>
            </p:sp>
          </mc:Choice>
          <mc:Fallback xmlns="">
            <p:sp>
              <p:nvSpPr>
                <p:cNvPr id="35" name="TextBox 3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746690" y="4926498"/>
                  <a:ext cx="1841017" cy="76867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 bwMode="auto">
                <a:xfrm>
                  <a:off x="6112795" y="4976386"/>
                  <a:ext cx="492122" cy="4029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>
                    <a:spcBef>
                      <a:spcPct val="2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solidFill>
                                  <a:srgbClr val="000045"/>
                                </a:solidFill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i="1">
                                    <a:solidFill>
                                      <a:srgbClr val="000045"/>
                                    </a:solidFill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solidFill>
                                      <a:srgbClr val="000045"/>
                                    </a:solidFill>
                                    <a:latin typeface="Cambria Math" panose="02040503050406030204" pitchFamily="18" charset="0"/>
                                    <a:ea typeface="ＭＳ Ｐゴシック" charset="-128"/>
                                  </a:rPr>
                                  <m:t>𝑅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solidFill>
                                  <a:srgbClr val="000045"/>
                                </a:solidFill>
                                <a:latin typeface="Cambria Math" panose="02040503050406030204" pitchFamily="18" charset="0"/>
                                <a:ea typeface="ＭＳ Ｐゴシック" charset="-128"/>
                              </a:rPr>
                              <m:t>𝑐</m:t>
                            </m:r>
                          </m:sub>
                        </m:sSub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endParaRPr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112795" y="4976386"/>
                  <a:ext cx="492122" cy="402931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 bwMode="auto">
                <a:xfrm>
                  <a:off x="5964968" y="2677574"/>
                  <a:ext cx="545149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  <a:spAutoFit/>
                </a:bodyPr>
                <a:lstStyle/>
                <a:p>
                  <a:pPr>
                    <a:spcBef>
                      <a:spcPct val="2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>
                            <a:solidFill>
                              <a:srgbClr val="00004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i="1">
                            <a:solidFill>
                              <a:srgbClr val="000045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45"/>
                    </a:solidFill>
                    <a:effectLst/>
                    <a:uLnTx/>
                    <a:uFillTx/>
                    <a:latin typeface="Arial"/>
                    <a:ea typeface="ＭＳ Ｐゴシック" charset="-128"/>
                    <a:cs typeface="ＭＳ Ｐゴシック" charset="-128"/>
                  </a:endParaRPr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964968" y="2677574"/>
                  <a:ext cx="545149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8" name="TextBox 37"/>
            <p:cNvSpPr txBox="1"/>
            <p:nvPr/>
          </p:nvSpPr>
          <p:spPr bwMode="auto">
            <a:xfrm>
              <a:off x="3678165" y="2207499"/>
              <a:ext cx="178766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4572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r>
                <a:rPr lang="en-US" dirty="0">
                  <a:solidFill>
                    <a:srgbClr val="000045"/>
                  </a:solidFill>
                  <a:latin typeface="Arial"/>
                  <a:ea typeface="ＭＳ Ｐゴシック" charset="-128"/>
                  <a:cs typeface="ＭＳ Ｐゴシック" charset="-128"/>
                </a:rPr>
                <a:t>Gradient-B Drift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endParaRPr>
            </a:p>
          </p:txBody>
        </p:sp>
        <p:sp>
          <p:nvSpPr>
            <p:cNvPr id="39" name="TextBox 38"/>
            <p:cNvSpPr txBox="1"/>
            <p:nvPr/>
          </p:nvSpPr>
          <p:spPr bwMode="auto">
            <a:xfrm>
              <a:off x="3709243" y="4552926"/>
              <a:ext cx="191590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4572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r>
                <a:rPr lang="en-US" dirty="0">
                  <a:solidFill>
                    <a:srgbClr val="000045"/>
                  </a:solidFill>
                  <a:latin typeface="Arial"/>
                  <a:ea typeface="ＭＳ Ｐゴシック" charset="-128"/>
                  <a:cs typeface="ＭＳ Ｐゴシック" charset="-128"/>
                </a:rPr>
                <a:t>Curvature-B Drift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 bwMode="auto">
              <a:xfrm>
                <a:off x="5436274" y="595683"/>
                <a:ext cx="1289317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0" tIns="0" rIns="0" bIns="0" numCol="1" rtlCol="0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indent="0" algn="l" defTabSz="4572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l-G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45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charset="-128"/>
                          <a:cs typeface="ＭＳ Ｐゴシック" charset="-128"/>
                        </a:rPr>
                        <m:t>Φ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45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ＭＳ Ｐゴシック" charset="-128"/>
                          <a:cs typeface="ＭＳ Ｐゴシック" charset="-128"/>
                        </a:rPr>
                        <m:t>=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45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ＭＳ Ｐゴシック" charset="-128"/>
                        </a:rPr>
                        <m:t>𝜋</m:t>
                      </m:r>
                      <m:sSup>
                        <m:s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45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45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45"/>
                  </a:solidFill>
                  <a:effectLst/>
                  <a:uLnTx/>
                  <a:uFillTx/>
                  <a:latin typeface="Arial"/>
                  <a:ea typeface="ＭＳ Ｐゴシック" charset="-128"/>
                  <a:cs typeface="ＭＳ Ｐゴシック" charset="-128"/>
                </a:endParaRP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36274" y="595683"/>
                <a:ext cx="1289317" cy="276999"/>
              </a:xfrm>
              <a:prstGeom prst="rect">
                <a:avLst/>
              </a:prstGeom>
              <a:blipFill>
                <a:blip r:embed="rId10"/>
                <a:stretch>
                  <a:fillRect t="-2222" b="-888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2" name="Picture 4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725" y="2410975"/>
            <a:ext cx="246446" cy="246446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617" y="4791869"/>
            <a:ext cx="246446" cy="246446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 bwMode="auto">
          <a:xfrm>
            <a:off x="6609034" y="416627"/>
            <a:ext cx="2439999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Flux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 conservation inside the drift surface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45"/>
              </a:solidFill>
              <a:effectLst/>
              <a:uLnTx/>
              <a:uFillTx/>
              <a:latin typeface="Arial"/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725999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US"/>
              <a:t>Plasmaspheric Plumes</a:t>
            </a:r>
            <a:endParaRPr lang="en-GB"/>
          </a:p>
        </p:txBody>
      </p:sp>
      <p:sp>
        <p:nvSpPr>
          <p:cNvPr id="2458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>
                <a:ea typeface="ＭＳ Ｐゴシック" pitchFamily="34" charset="-128"/>
              </a:rPr>
              <a:t>Enhanced convection                                                  also causes the co-rotating                         plasmaspheric material to surge sunward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Decreasing the night-side plasmapause radius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Extending the dayside plasmapause radius</a:t>
            </a:r>
          </a:p>
          <a:p>
            <a:r>
              <a:rPr lang="en-GB" altLang="en-US" dirty="0">
                <a:ea typeface="ＭＳ Ｐゴシック" pitchFamily="34" charset="-128"/>
              </a:rPr>
              <a:t>Creates a plume extending from ~12 to 18 MLT</a:t>
            </a:r>
          </a:p>
          <a:p>
            <a:r>
              <a:rPr lang="en-GB" altLang="en-US" dirty="0">
                <a:ea typeface="ＭＳ Ｐゴシック" pitchFamily="34" charset="-128"/>
              </a:rPr>
              <a:t>For continued enhanced convection less material remains to feed the plume and it narrows in MLT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Dusk edge remains almost stationary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Western edge moves eastward</a:t>
            </a:r>
          </a:p>
        </p:txBody>
      </p:sp>
      <p:sp>
        <p:nvSpPr>
          <p:cNvPr id="24582" name="Content Placeholder 5"/>
          <p:cNvSpPr>
            <a:spLocks noGrp="1"/>
          </p:cNvSpPr>
          <p:nvPr>
            <p:ph sz="quarter" idx="10"/>
          </p:nvPr>
        </p:nvSpPr>
        <p:spPr>
          <a:xfrm>
            <a:off x="3548063" y="6230938"/>
            <a:ext cx="5029200" cy="374650"/>
          </a:xfrm>
        </p:spPr>
        <p:txBody>
          <a:bodyPr/>
          <a:lstStyle/>
          <a:p>
            <a:r>
              <a:rPr lang="en-GB" altLang="en-US">
                <a:latin typeface="Arial" charset="0"/>
                <a:ea typeface="ＭＳ Ｐゴシック" pitchFamily="34" charset="-128"/>
              </a:rPr>
              <a:t>Geomagnetic Activity</a:t>
            </a:r>
          </a:p>
        </p:txBody>
      </p:sp>
      <p:pic>
        <p:nvPicPr>
          <p:cNvPr id="24583" name="Picture 4" descr="Q21b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7863" y="5133975"/>
            <a:ext cx="1274762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5" descr="3_Plasmasphere-in-Storm2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875" y="341313"/>
            <a:ext cx="2571750" cy="177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GB"/>
              <a:t>Ring Current</a:t>
            </a:r>
          </a:p>
        </p:txBody>
      </p:sp>
      <p:sp>
        <p:nvSpPr>
          <p:cNvPr id="2054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>
                <a:ea typeface="ＭＳ Ｐゴシック" pitchFamily="34" charset="-128"/>
              </a:rPr>
              <a:t>Hot (1-400 keV)                                                    tenuous (1-10s cm</a:t>
            </a:r>
            <a:r>
              <a:rPr lang="en-GB" altLang="en-US" baseline="30000">
                <a:ea typeface="ＭＳ Ｐゴシック" pitchFamily="34" charset="-128"/>
              </a:rPr>
              <a:t>-3</a:t>
            </a:r>
            <a:r>
              <a:rPr lang="en-GB" altLang="en-US">
                <a:ea typeface="ＭＳ Ｐゴシック" pitchFamily="34" charset="-128"/>
              </a:rPr>
              <a:t>)                                    </a:t>
            </a:r>
          </a:p>
          <a:p>
            <a:r>
              <a:rPr lang="en-GB" altLang="en-US">
                <a:ea typeface="ＭＳ Ｐゴシック" pitchFamily="34" charset="-128"/>
              </a:rPr>
              <a:t>diamagnetic current produced                               by motion of plasma trapped                                      in the inhomogeneous geomagnetic field</a:t>
            </a:r>
          </a:p>
          <a:p>
            <a:pPr lvl="1"/>
            <a:r>
              <a:rPr lang="en-GB" altLang="en-US">
                <a:ea typeface="ＭＳ Ｐゴシック" pitchFamily="34" charset="-128"/>
              </a:rPr>
              <a:t>Torus-shaped volume extending from ~3 to 8 R</a:t>
            </a:r>
            <a:r>
              <a:rPr lang="en-GB" altLang="en-US" baseline="-25000">
                <a:ea typeface="ＭＳ Ｐゴシック" pitchFamily="34" charset="-128"/>
              </a:rPr>
              <a:t>E</a:t>
            </a:r>
            <a:endParaRPr lang="en-GB" altLang="en-US">
              <a:ea typeface="ＭＳ Ｐゴシック" pitchFamily="34" charset="-128"/>
            </a:endParaRPr>
          </a:p>
          <a:p>
            <a:pPr lvl="1"/>
            <a:r>
              <a:rPr lang="en-GB" altLang="en-US">
                <a:ea typeface="ＭＳ Ｐゴシック" pitchFamily="34" charset="-128"/>
              </a:rPr>
              <a:t>Main Source: plasma sheet particles</a:t>
            </a:r>
          </a:p>
          <a:p>
            <a:pPr lvl="1"/>
            <a:r>
              <a:rPr lang="en-GB" altLang="en-US">
                <a:ea typeface="ＭＳ Ｐゴシック" pitchFamily="34" charset="-128"/>
              </a:rPr>
              <a:t>Loss Mechanisms: charge exchange, coulomb collisions, atmospheric loss, pitch angle (PA) diffusion, and escape from magnetopause</a:t>
            </a:r>
          </a:p>
        </p:txBody>
      </p:sp>
      <p:sp>
        <p:nvSpPr>
          <p:cNvPr id="2055" name="Content Placeholder 5"/>
          <p:cNvSpPr>
            <a:spLocks noGrp="1"/>
          </p:cNvSpPr>
          <p:nvPr>
            <p:ph sz="quarter" idx="10"/>
          </p:nvPr>
        </p:nvSpPr>
        <p:spPr>
          <a:xfrm>
            <a:off x="3548063" y="6230938"/>
            <a:ext cx="5029200" cy="374650"/>
          </a:xfrm>
        </p:spPr>
        <p:txBody>
          <a:bodyPr/>
          <a:lstStyle/>
          <a:p>
            <a:r>
              <a:rPr lang="en-GB" altLang="en-US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  <p:pic>
        <p:nvPicPr>
          <p:cNvPr id="2056" name="Picture 4" descr="ring_current1.gi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9" r="-683"/>
          <a:stretch/>
        </p:blipFill>
        <p:spPr bwMode="auto">
          <a:xfrm>
            <a:off x="6720840" y="1370013"/>
            <a:ext cx="1645920" cy="182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05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7896570"/>
              </p:ext>
            </p:extLst>
          </p:nvPr>
        </p:nvGraphicFramePr>
        <p:xfrm>
          <a:off x="5670550" y="430213"/>
          <a:ext cx="2600325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5" name="Equation" r:id="rId6" imgW="1765300" imgH="431800" progId="Equation.3">
                  <p:embed/>
                </p:oleObj>
              </mc:Choice>
              <mc:Fallback>
                <p:oleObj name="Equation" r:id="rId6" imgW="1765300" imgH="431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70550" y="430213"/>
                        <a:ext cx="2600325" cy="635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9" name="TextBox 8"/>
          <p:cNvSpPr txBox="1">
            <a:spLocks noChangeArrowheads="1"/>
          </p:cNvSpPr>
          <p:nvPr/>
        </p:nvSpPr>
        <p:spPr bwMode="auto">
          <a:xfrm>
            <a:off x="8005763" y="5716588"/>
            <a:ext cx="9286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 dirty="0">
                <a:solidFill>
                  <a:srgbClr val="000045"/>
                </a:solidFill>
              </a:rPr>
              <a:t>Chorus</a:t>
            </a:r>
          </a:p>
        </p:txBody>
      </p:sp>
      <p:pic>
        <p:nvPicPr>
          <p:cNvPr id="3" name="chorus.wav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270875" y="5106988"/>
            <a:ext cx="609600" cy="609600"/>
          </a:xfrm>
          <a:prstGeom prst="rect">
            <a:avLst/>
          </a:prstGeom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467074" y="372329"/>
            <a:ext cx="2690781" cy="1575008"/>
          </a:xfrm>
          <a:prstGeom prst="rect">
            <a:avLst/>
          </a:prstGeom>
          <a:noFill/>
          <a:scene3d>
            <a:camera prst="orthographicFront">
              <a:rot lat="10800000" lon="0" rev="0"/>
            </a:camera>
            <a:lightRig rig="threePt" dir="t"/>
          </a:scene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45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GB"/>
              <a:t>Radiation Belt</a:t>
            </a:r>
          </a:p>
        </p:txBody>
      </p:sp>
      <p:sp>
        <p:nvSpPr>
          <p:cNvPr id="20485" name="Content Placeholder 5"/>
          <p:cNvSpPr>
            <a:spLocks noGrp="1"/>
          </p:cNvSpPr>
          <p:nvPr>
            <p:ph idx="1"/>
          </p:nvPr>
        </p:nvSpPr>
        <p:spPr>
          <a:xfrm>
            <a:off x="457200" y="1308104"/>
            <a:ext cx="8229600" cy="5029200"/>
          </a:xfrm>
        </p:spPr>
        <p:txBody>
          <a:bodyPr/>
          <a:lstStyle/>
          <a:p>
            <a:r>
              <a:rPr lang="en-GB" altLang="en-US" dirty="0">
                <a:ea typeface="ＭＳ Ｐゴシック" pitchFamily="34" charset="-128"/>
              </a:rPr>
              <a:t>Very Hot (</a:t>
            </a:r>
            <a:r>
              <a:rPr lang="en-US" altLang="en-US" sz="3200" dirty="0">
                <a:ea typeface="ＭＳ Ｐゴシック" pitchFamily="34" charset="-128"/>
              </a:rPr>
              <a:t>100s </a:t>
            </a:r>
            <a:r>
              <a:rPr lang="en-US" altLang="en-US" sz="3200" dirty="0" err="1">
                <a:ea typeface="ＭＳ Ｐゴシック" pitchFamily="34" charset="-128"/>
              </a:rPr>
              <a:t>keV</a:t>
            </a:r>
            <a:r>
              <a:rPr lang="en-US" altLang="en-US" sz="3200" dirty="0">
                <a:ea typeface="ＭＳ Ｐゴシック" pitchFamily="34" charset="-128"/>
              </a:rPr>
              <a:t> - MeV</a:t>
            </a:r>
            <a:r>
              <a:rPr lang="en-GB" altLang="en-US" dirty="0">
                <a:ea typeface="ＭＳ Ｐゴシック" pitchFamily="34" charset="-128"/>
              </a:rPr>
              <a:t>)</a:t>
            </a:r>
          </a:p>
          <a:p>
            <a:r>
              <a:rPr lang="en-US" altLang="en-US" sz="3200" dirty="0">
                <a:ea typeface="ＭＳ Ｐゴシック" pitchFamily="34" charset="-128"/>
              </a:rPr>
              <a:t>Extremely tenuous: &lt;&lt;1 cm</a:t>
            </a:r>
            <a:r>
              <a:rPr lang="en-US" altLang="en-US" sz="3200" baseline="30000" dirty="0">
                <a:ea typeface="ＭＳ Ｐゴシック" pitchFamily="34" charset="-128"/>
              </a:rPr>
              <a:t>-3</a:t>
            </a:r>
            <a:r>
              <a:rPr lang="en-US" altLang="en-US" sz="3200" dirty="0">
                <a:ea typeface="ＭＳ Ｐゴシック" pitchFamily="34" charset="-128"/>
              </a:rPr>
              <a:t> </a:t>
            </a:r>
          </a:p>
          <a:p>
            <a:pPr lvl="1"/>
            <a:r>
              <a:rPr lang="en-GB" altLang="en-US" dirty="0">
                <a:ea typeface="ＭＳ Ｐゴシック" pitchFamily="34" charset="-128"/>
              </a:rPr>
              <a:t>Outer belt: very dynamic region </a:t>
            </a:r>
          </a:p>
          <a:p>
            <a:pPr lvl="2"/>
            <a:r>
              <a:rPr lang="en-GB" altLang="en-US" dirty="0">
                <a:ea typeface="ＭＳ Ｐゴシック" pitchFamily="34" charset="-128"/>
              </a:rPr>
              <a:t>Mostly elections located at 3-6 R</a:t>
            </a:r>
            <a:r>
              <a:rPr lang="en-GB" altLang="en-US" baseline="-25000" dirty="0">
                <a:ea typeface="ＭＳ Ｐゴシック" pitchFamily="34" charset="-128"/>
              </a:rPr>
              <a:t>E</a:t>
            </a:r>
            <a:endParaRPr lang="en-GB" altLang="en-US" dirty="0">
              <a:ea typeface="ＭＳ Ｐゴシック" pitchFamily="34" charset="-128"/>
            </a:endParaRPr>
          </a:p>
          <a:p>
            <a:pPr lvl="1"/>
            <a:r>
              <a:rPr lang="en-GB" altLang="en-US" dirty="0">
                <a:ea typeface="ＭＳ Ｐゴシック" pitchFamily="34" charset="-128"/>
              </a:rPr>
              <a:t>Inner belt: fairly stable population</a:t>
            </a:r>
          </a:p>
          <a:p>
            <a:pPr lvl="2"/>
            <a:r>
              <a:rPr lang="en-GB" altLang="en-US" dirty="0">
                <a:ea typeface="ＭＳ Ｐゴシック" pitchFamily="34" charset="-128"/>
              </a:rPr>
              <a:t>Protons, electrons and ions at 1.5-2 R</a:t>
            </a:r>
            <a:r>
              <a:rPr lang="en-GB" altLang="en-US" baseline="-25000" dirty="0">
                <a:ea typeface="ＭＳ Ｐゴシック" pitchFamily="34" charset="-128"/>
              </a:rPr>
              <a:t>E</a:t>
            </a:r>
          </a:p>
          <a:p>
            <a:r>
              <a:rPr lang="en-GB" altLang="en-US" dirty="0">
                <a:ea typeface="ＭＳ Ｐゴシック" pitchFamily="34" charset="-128"/>
              </a:rPr>
              <a:t>Source: injection and energization events following geomagnetic storms</a:t>
            </a:r>
          </a:p>
          <a:p>
            <a:r>
              <a:rPr lang="en-GB" altLang="en-US" dirty="0">
                <a:ea typeface="ＭＳ Ｐゴシック" pitchFamily="34" charset="-128"/>
              </a:rPr>
              <a:t>Loss Mechanisms: Coulomb collisions, magnetopause shadowing, and PA diffusion</a:t>
            </a:r>
          </a:p>
        </p:txBody>
      </p:sp>
      <p:sp>
        <p:nvSpPr>
          <p:cNvPr id="20486" name="TextBox 9"/>
          <p:cNvSpPr txBox="1">
            <a:spLocks noChangeArrowheads="1"/>
          </p:cNvSpPr>
          <p:nvPr/>
        </p:nvSpPr>
        <p:spPr bwMode="auto">
          <a:xfrm>
            <a:off x="3910013" y="6469063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en-US" altLang="en-US">
              <a:solidFill>
                <a:srgbClr val="000045"/>
              </a:solidFill>
            </a:endParaRPr>
          </a:p>
        </p:txBody>
      </p:sp>
      <p:sp>
        <p:nvSpPr>
          <p:cNvPr id="20487" name="Content Placeholder 5"/>
          <p:cNvSpPr>
            <a:spLocks noGrp="1"/>
          </p:cNvSpPr>
          <p:nvPr>
            <p:ph sz="quarter" idx="10"/>
          </p:nvPr>
        </p:nvSpPr>
        <p:spPr>
          <a:xfrm>
            <a:off x="3548063" y="6230938"/>
            <a:ext cx="5029200" cy="374650"/>
          </a:xfrm>
        </p:spPr>
        <p:txBody>
          <a:bodyPr/>
          <a:lstStyle/>
          <a:p>
            <a:r>
              <a:rPr lang="en-GB" altLang="en-US">
                <a:latin typeface="Arial" charset="0"/>
                <a:ea typeface="ＭＳ Ｐゴシック" pitchFamily="34" charset="-128"/>
              </a:rPr>
              <a:t>Main regions and transport processes</a:t>
            </a:r>
          </a:p>
        </p:txBody>
      </p:sp>
      <p:pic>
        <p:nvPicPr>
          <p:cNvPr id="20488" name="Picture 5" descr="radbelt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093" y="320675"/>
            <a:ext cx="2511425" cy="188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hiss.a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8064475" y="5051785"/>
            <a:ext cx="641400" cy="6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0" name="TextBox 7"/>
          <p:cNvSpPr txBox="1">
            <a:spLocks noChangeArrowheads="1"/>
          </p:cNvSpPr>
          <p:nvPr/>
        </p:nvSpPr>
        <p:spPr bwMode="auto">
          <a:xfrm>
            <a:off x="8047038" y="5667375"/>
            <a:ext cx="6397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None/>
            </a:pPr>
            <a:r>
              <a:rPr lang="en-US" altLang="en-US">
                <a:solidFill>
                  <a:srgbClr val="000045"/>
                </a:solidFill>
              </a:rPr>
              <a:t>Hiss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9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US" dirty="0"/>
              <a:t>Models – Empirical: IRI</a:t>
            </a:r>
            <a:endParaRPr lang="en-GB" dirty="0"/>
          </a:p>
        </p:txBody>
      </p:sp>
      <p:pic>
        <p:nvPicPr>
          <p:cNvPr id="4" name="IRI.avi">
            <a:hlinkClick r:id="" action="ppaction://media"/>
          </p:cNvPr>
          <p:cNvPicPr>
            <a:picLocks noGrp="1" noChangeAspect="1"/>
          </p:cNvPicPr>
          <p:nvPr>
            <p:ph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03157" y="1298273"/>
            <a:ext cx="6699183" cy="53775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US" dirty="0"/>
              <a:t>Models – Empirical: GCPM</a:t>
            </a:r>
            <a:endParaRPr lang="en-GB" dirty="0"/>
          </a:p>
        </p:txBody>
      </p:sp>
      <p:pic>
        <p:nvPicPr>
          <p:cNvPr id="3" name="meridian_swing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81150" y="1582583"/>
            <a:ext cx="5981700" cy="483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035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US" dirty="0"/>
              <a:t>Models –LFM Model</a:t>
            </a:r>
            <a:endParaRPr lang="en-GB" dirty="0"/>
          </a:p>
        </p:txBody>
      </p:sp>
      <p:pic>
        <p:nvPicPr>
          <p:cNvPr id="5" name="Bday-ql.mpeg">
            <a:hlinkClick r:id="" action="ppaction://media"/>
          </p:cNvPr>
          <p:cNvPicPr>
            <a:picLocks noGrp="1" noChangeAspect="1"/>
          </p:cNvPicPr>
          <p:nvPr>
            <p:ph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50950" y="1283245"/>
            <a:ext cx="6642100" cy="4976309"/>
          </a:xfrm>
        </p:spPr>
      </p:pic>
      <p:sp>
        <p:nvSpPr>
          <p:cNvPr id="3" name="TextBox 2"/>
          <p:cNvSpPr txBox="1"/>
          <p:nvPr/>
        </p:nvSpPr>
        <p:spPr bwMode="auto">
          <a:xfrm>
            <a:off x="1477288" y="6195490"/>
            <a:ext cx="6407395" cy="634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spcBef>
                <a:spcPct val="20000"/>
              </a:spcBef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Lyon,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Fedder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Mobarry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45"/>
                </a:solidFill>
                <a:effectLst/>
                <a:uLnTx/>
                <a:uFillTx/>
                <a:latin typeface="Arial"/>
                <a:ea typeface="ＭＳ Ｐゴシック" charset="-128"/>
                <a:cs typeface="ＭＳ Ｐゴシック" charset="-128"/>
              </a:rPr>
              <a:t>, DOI: </a:t>
            </a:r>
            <a:r>
              <a:rPr lang="en-US" sz="1600" dirty="0"/>
              <a:t>10.1016/j.jastp.2004.03.020</a:t>
            </a:r>
          </a:p>
          <a:p>
            <a:pPr algn="ctr">
              <a:spcBef>
                <a:spcPct val="20000"/>
              </a:spcBef>
            </a:pPr>
            <a:r>
              <a:rPr lang="en-US" sz="1600" dirty="0"/>
              <a:t>Through the Coordinated Community Modeling Center, NASA/GSFC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4851132" y="548641"/>
            <a:ext cx="427976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4572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(Multi-Fluid Lyon-</a:t>
            </a:r>
            <a:r>
              <a:rPr lang="en-US" dirty="0" err="1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Fedder</a:t>
            </a: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-</a:t>
            </a:r>
            <a:r>
              <a:rPr lang="en-US" dirty="0" err="1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Mobarry</a:t>
            </a:r>
            <a:r>
              <a:rPr lang="en-US" dirty="0">
                <a:solidFill>
                  <a:srgbClr val="000045"/>
                </a:solidFill>
                <a:latin typeface="Arial"/>
                <a:ea typeface="ＭＳ Ｐゴシック" charset="-128"/>
                <a:cs typeface="ＭＳ Ｐゴシック" charset="-128"/>
              </a:rPr>
              <a:t> MHD)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45"/>
              </a:solidFill>
              <a:effectLst/>
              <a:uLnTx/>
              <a:uFillTx/>
              <a:latin typeface="Arial"/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69037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04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8229600" cy="821373"/>
          </a:xfrm>
        </p:spPr>
        <p:txBody>
          <a:bodyPr/>
          <a:lstStyle/>
          <a:p>
            <a:pPr>
              <a:defRPr/>
            </a:pPr>
            <a:r>
              <a:rPr lang="en-US" dirty="0"/>
              <a:t>Coupling Models</a:t>
            </a:r>
            <a:endParaRPr lang="en-GB" dirty="0"/>
          </a:p>
        </p:txBody>
      </p:sp>
      <p:sp>
        <p:nvSpPr>
          <p:cNvPr id="30725" name="Content Placeholder 5"/>
          <p:cNvSpPr>
            <a:spLocks noGrp="1"/>
          </p:cNvSpPr>
          <p:nvPr>
            <p:ph sz="quarter" idx="10"/>
          </p:nvPr>
        </p:nvSpPr>
        <p:spPr>
          <a:xfrm>
            <a:off x="531794" y="6368416"/>
            <a:ext cx="8080409" cy="374650"/>
          </a:xfrm>
        </p:spPr>
        <p:txBody>
          <a:bodyPr/>
          <a:lstStyle/>
          <a:p>
            <a:r>
              <a:rPr lang="en-US" altLang="en-US" sz="1400" dirty="0" err="1">
                <a:latin typeface="Arial" charset="0"/>
                <a:ea typeface="ＭＳ Ｐゴシック" pitchFamily="34" charset="-128"/>
              </a:rPr>
              <a:t>Tóth</a:t>
            </a:r>
            <a:r>
              <a:rPr lang="en-US" altLang="en-US" sz="1400" dirty="0">
                <a:latin typeface="Arial" charset="0"/>
                <a:ea typeface="ＭＳ Ｐゴシック" pitchFamily="34" charset="-128"/>
              </a:rPr>
              <a:t>, et al., The Space Weather Modeling Framework, </a:t>
            </a:r>
            <a:r>
              <a:rPr lang="en-US" altLang="en-US" sz="1400" i="1" dirty="0">
                <a:latin typeface="Arial" charset="0"/>
                <a:ea typeface="ＭＳ Ｐゴシック" pitchFamily="34" charset="-128"/>
              </a:rPr>
              <a:t>Proceedings of ISSS-7</a:t>
            </a:r>
            <a:r>
              <a:rPr lang="en-US" altLang="en-US" sz="1400" dirty="0">
                <a:latin typeface="Arial" charset="0"/>
                <a:ea typeface="ＭＳ Ｐゴシック" pitchFamily="34" charset="-128"/>
              </a:rPr>
              <a:t>, 26-31, March, 2005</a:t>
            </a:r>
          </a:p>
        </p:txBody>
      </p:sp>
      <p:pic>
        <p:nvPicPr>
          <p:cNvPr id="30726" name="Picture 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143" y="1297068"/>
            <a:ext cx="6843713" cy="507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noFill/>
        <a:ln w="9525">
          <a:noFill/>
          <a:miter lim="800000"/>
          <a:headEnd/>
          <a:tailEnd/>
        </a:ln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Arial" charset="0"/>
          <a:buNone/>
          <a:tabLst/>
          <a:defRPr kumimoji="0" sz="1800" b="0" i="0" u="none" strike="noStrike" kern="1200" cap="none" spc="0" normalizeH="0" baseline="0" noProof="0" dirty="0" smtClean="0">
            <a:ln>
              <a:noFill/>
            </a:ln>
            <a:solidFill>
              <a:srgbClr val="000045"/>
            </a:solidFill>
            <a:effectLst/>
            <a:uLnTx/>
            <a:uFillTx/>
            <a:latin typeface="Arial"/>
            <a:ea typeface="ＭＳ Ｐゴシック" charset="-128"/>
            <a:cs typeface="ＭＳ Ｐゴシック" charset="-128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18536</TotalTime>
  <Words>1535</Words>
  <Application>Microsoft Office PowerPoint</Application>
  <PresentationFormat>On-screen Show (4:3)</PresentationFormat>
  <Paragraphs>253</Paragraphs>
  <Slides>29</Slides>
  <Notes>0</Notes>
  <HiddenSlides>0</HiddenSlides>
  <MMClips>8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Arial</vt:lpstr>
      <vt:lpstr>Calibri</vt:lpstr>
      <vt:lpstr>Cambria Math</vt:lpstr>
      <vt:lpstr>Wingdings</vt:lpstr>
      <vt:lpstr>Office Theme</vt:lpstr>
      <vt:lpstr>Equation</vt:lpstr>
      <vt:lpstr>Inner Magnetospheric Physics</vt:lpstr>
      <vt:lpstr>Inner Magnetospheric Physics</vt:lpstr>
      <vt:lpstr>Historical Background: Space in 1950</vt:lpstr>
      <vt:lpstr>Historical Background</vt:lpstr>
      <vt:lpstr>Historical Background</vt:lpstr>
      <vt:lpstr>Ionosphere</vt:lpstr>
      <vt:lpstr>Ionosphere outflow</vt:lpstr>
      <vt:lpstr>Plasmasphere Formation:  Diffusive Equilibrium</vt:lpstr>
      <vt:lpstr>Plasmasphere</vt:lpstr>
      <vt:lpstr>Plasma sheet</vt:lpstr>
      <vt:lpstr>Solar wind dynamo</vt:lpstr>
      <vt:lpstr>Global convection</vt:lpstr>
      <vt:lpstr>Reconnection</vt:lpstr>
      <vt:lpstr>Substorms</vt:lpstr>
      <vt:lpstr>Substorms</vt:lpstr>
      <vt:lpstr>Substorms</vt:lpstr>
      <vt:lpstr>Geomagnetic storms </vt:lpstr>
      <vt:lpstr>Geomagnetic storms </vt:lpstr>
      <vt:lpstr>Adiabatic Invariants</vt:lpstr>
      <vt:lpstr>First Adiabatic Invariant</vt:lpstr>
      <vt:lpstr>Second Adiabatic Invariant</vt:lpstr>
      <vt:lpstr>Third Adiabatic Invariant</vt:lpstr>
      <vt:lpstr>Plasmaspheric Plumes</vt:lpstr>
      <vt:lpstr>Ring Current</vt:lpstr>
      <vt:lpstr>Radiation Belt</vt:lpstr>
      <vt:lpstr>Models – Empirical: IRI</vt:lpstr>
      <vt:lpstr>Models – Empirical: GCPM</vt:lpstr>
      <vt:lpstr>Models –LFM Model</vt:lpstr>
      <vt:lpstr>Coupling Models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rkatus</dc:creator>
  <cp:lastModifiedBy>Gallagher, Dennis L. (MSFC-ST13)</cp:lastModifiedBy>
  <cp:revision>253</cp:revision>
  <dcterms:created xsi:type="dcterms:W3CDTF">2011-08-09T16:49:19Z</dcterms:created>
  <dcterms:modified xsi:type="dcterms:W3CDTF">2022-06-02T13:35:10Z</dcterms:modified>
</cp:coreProperties>
</file>