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72" r:id="rId5"/>
  </p:sldMasterIdLst>
  <p:notesMasterIdLst>
    <p:notesMasterId r:id="rId40"/>
  </p:notesMasterIdLst>
  <p:sldIdLst>
    <p:sldId id="268" r:id="rId6"/>
    <p:sldId id="302" r:id="rId7"/>
    <p:sldId id="351" r:id="rId8"/>
    <p:sldId id="305" r:id="rId9"/>
    <p:sldId id="306" r:id="rId10"/>
    <p:sldId id="307" r:id="rId11"/>
    <p:sldId id="310" r:id="rId12"/>
    <p:sldId id="311" r:id="rId13"/>
    <p:sldId id="312" r:id="rId14"/>
    <p:sldId id="313" r:id="rId15"/>
    <p:sldId id="314" r:id="rId16"/>
    <p:sldId id="315" r:id="rId17"/>
    <p:sldId id="348" r:id="rId18"/>
    <p:sldId id="317" r:id="rId19"/>
    <p:sldId id="318" r:id="rId20"/>
    <p:sldId id="319" r:id="rId21"/>
    <p:sldId id="320" r:id="rId22"/>
    <p:sldId id="322" r:id="rId23"/>
    <p:sldId id="331" r:id="rId24"/>
    <p:sldId id="332" r:id="rId25"/>
    <p:sldId id="334" r:id="rId26"/>
    <p:sldId id="335" r:id="rId27"/>
    <p:sldId id="341" r:id="rId28"/>
    <p:sldId id="342" r:id="rId29"/>
    <p:sldId id="337" r:id="rId30"/>
    <p:sldId id="338" r:id="rId31"/>
    <p:sldId id="339" r:id="rId32"/>
    <p:sldId id="343" r:id="rId33"/>
    <p:sldId id="345" r:id="rId34"/>
    <p:sldId id="347" r:id="rId35"/>
    <p:sldId id="346" r:id="rId36"/>
    <p:sldId id="349" r:id="rId37"/>
    <p:sldId id="353" r:id="rId38"/>
    <p:sldId id="34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3F79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13"/>
    <p:restoredTop sz="69592"/>
  </p:normalViewPr>
  <p:slideViewPr>
    <p:cSldViewPr snapToGrid="0">
      <p:cViewPr varScale="1">
        <p:scale>
          <a:sx n="87" d="100"/>
          <a:sy n="87" d="100"/>
        </p:scale>
        <p:origin x="20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BB3919-C9E3-364F-B4ED-094B24510BCF}" type="datetimeFigureOut">
              <a:rPr lang="en-US" smtClean="0"/>
              <a:t>9/8/22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2B3CED-6E79-E040-971F-448EC5B4A060}" type="slidenum">
              <a:rPr lang="en-US" smtClean="0"/>
              <a:t>‹#›</a:t>
            </a:fld>
            <a:endParaRPr lang="en-US"/>
          </a:p>
        </p:txBody>
      </p:sp>
    </p:spTree>
    <p:extLst>
      <p:ext uri="{BB962C8B-B14F-4D97-AF65-F5344CB8AC3E}">
        <p14:creationId xmlns:p14="http://schemas.microsoft.com/office/powerpoint/2010/main" val="2297677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129211-C5DC-4E75-8850-CF9CD1BFF3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0106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2</a:t>
            </a:fld>
            <a:endParaRPr lang="en-US"/>
          </a:p>
        </p:txBody>
      </p:sp>
    </p:spTree>
    <p:extLst>
      <p:ext uri="{BB962C8B-B14F-4D97-AF65-F5344CB8AC3E}">
        <p14:creationId xmlns:p14="http://schemas.microsoft.com/office/powerpoint/2010/main" val="157310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4</a:t>
            </a:fld>
            <a:endParaRPr lang="en-US"/>
          </a:p>
        </p:txBody>
      </p:sp>
    </p:spTree>
    <p:extLst>
      <p:ext uri="{BB962C8B-B14F-4D97-AF65-F5344CB8AC3E}">
        <p14:creationId xmlns:p14="http://schemas.microsoft.com/office/powerpoint/2010/main" val="1261512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ea typeface="ＭＳ Ｐゴシック" panose="020B0600070205080204" pitchFamily="34" charset="-128"/>
              </a:rPr>
              <a:t>We all have some familiarity with the issues with automation. </a:t>
            </a:r>
          </a:p>
          <a:p>
            <a:endParaRPr lang="en-US" altLang="en-US" sz="1200" dirty="0">
              <a:ea typeface="ＭＳ Ｐゴシック" panose="020B0600070205080204" pitchFamily="34" charset="-128"/>
            </a:endParaRPr>
          </a:p>
          <a:p>
            <a:r>
              <a:rPr lang="en-US" altLang="en-US" sz="1200" dirty="0">
                <a:ea typeface="ＭＳ Ｐゴシック" panose="020B0600070205080204" pitchFamily="34" charset="-128"/>
              </a:rPr>
              <a:t>These are 4 commonly identified problems. </a:t>
            </a:r>
          </a:p>
          <a:p>
            <a:endParaRPr lang="en-US" altLang="en-US" sz="1200" dirty="0">
              <a:ea typeface="ＭＳ Ｐゴシック" panose="020B0600070205080204" pitchFamily="34" charset="-128"/>
            </a:endParaRPr>
          </a:p>
          <a:p>
            <a:r>
              <a:rPr lang="en-US" altLang="en-US" sz="1200" b="1" dirty="0">
                <a:latin typeface="Arial" panose="020B0604020202020204" pitchFamily="34" charset="0"/>
                <a:ea typeface="ＭＳ Ｐゴシック" panose="020B0600070205080204" pitchFamily="34" charset="-128"/>
              </a:rPr>
              <a:t>Endsley, M. R. (2016)</a:t>
            </a:r>
            <a:r>
              <a:rPr lang="en-US" altLang="en-US" sz="1200" dirty="0">
                <a:latin typeface="Arial" panose="020B0604020202020204" pitchFamily="34" charset="0"/>
                <a:ea typeface="ＭＳ Ｐゴシック" panose="020B0600070205080204" pitchFamily="34" charset="-128"/>
              </a:rPr>
              <a:t> From Here to Autonomy: Lessons Learned From Human–Automation Research. </a:t>
            </a:r>
            <a:r>
              <a:rPr lang="en-US" altLang="en-US" sz="1200" i="1" dirty="0">
                <a:latin typeface="Arial" panose="020B0604020202020204" pitchFamily="34" charset="0"/>
                <a:ea typeface="ＭＳ Ｐゴシック" panose="020B0600070205080204" pitchFamily="34" charset="-128"/>
              </a:rPr>
              <a:t>Human Factors</a:t>
            </a:r>
            <a:r>
              <a:rPr lang="en-US" altLang="en-US" sz="1200" dirty="0">
                <a:latin typeface="Arial" panose="020B0604020202020204" pitchFamily="34" charset="0"/>
                <a:ea typeface="ＭＳ Ｐゴシック" panose="020B0600070205080204" pitchFamily="34" charset="-128"/>
              </a:rPr>
              <a:t>.</a:t>
            </a:r>
            <a:endParaRPr lang="en-US" altLang="en-US" sz="1200" b="1" dirty="0">
              <a:latin typeface="Arial" panose="020B0604020202020204" pitchFamily="34" charset="0"/>
              <a:ea typeface="ＭＳ Ｐゴシック" panose="020B0600070205080204" pitchFamily="34" charset="-128"/>
            </a:endParaRPr>
          </a:p>
          <a:p>
            <a:r>
              <a:rPr lang="en-US" altLang="en-US" sz="1200" b="1" dirty="0">
                <a:latin typeface="Arial" panose="020B0604020202020204" pitchFamily="34" charset="0"/>
                <a:ea typeface="ＭＳ Ｐゴシック" panose="020B0600070205080204" pitchFamily="34" charset="-128"/>
              </a:rPr>
              <a:t>Lee, J. D., &amp; See, K. A. (2004)</a:t>
            </a:r>
            <a:r>
              <a:rPr lang="en-US" altLang="en-US" sz="1200" dirty="0">
                <a:latin typeface="Arial" panose="020B0604020202020204" pitchFamily="34" charset="0"/>
                <a:ea typeface="ＭＳ Ｐゴシック" panose="020B0600070205080204" pitchFamily="34" charset="-128"/>
              </a:rPr>
              <a:t>. Trust in Automation: Designing for Appropriate Reliance. </a:t>
            </a:r>
            <a:r>
              <a:rPr lang="en-US" altLang="en-US" sz="1200" i="1" dirty="0">
                <a:latin typeface="Arial" panose="020B0604020202020204" pitchFamily="34" charset="0"/>
                <a:ea typeface="ＭＳ Ｐゴシック" panose="020B0600070205080204" pitchFamily="34" charset="-128"/>
              </a:rPr>
              <a:t>Human Factors: The Journal of the Human Factors and Ergonomics Society, 46</a:t>
            </a:r>
            <a:r>
              <a:rPr lang="en-US" altLang="en-US" sz="1200" dirty="0">
                <a:latin typeface="Arial" panose="020B0604020202020204" pitchFamily="34" charset="0"/>
                <a:ea typeface="ＭＳ Ｐゴシック" panose="020B0600070205080204" pitchFamily="34" charset="-128"/>
              </a:rPr>
              <a:t>(1), 50-80.</a:t>
            </a:r>
          </a:p>
          <a:p>
            <a:r>
              <a:rPr lang="en-US" altLang="en-US" sz="1200" b="1" dirty="0">
                <a:latin typeface="Arial" panose="020B0604020202020204" pitchFamily="34" charset="0"/>
                <a:ea typeface="ＭＳ Ｐゴシック" panose="020B0600070205080204" pitchFamily="34" charset="-128"/>
              </a:rPr>
              <a:t>Lyons, J. B. (2013</a:t>
            </a:r>
            <a:r>
              <a:rPr lang="en-US" altLang="en-US" sz="1200" dirty="0">
                <a:latin typeface="Arial" panose="020B0604020202020204" pitchFamily="34" charset="0"/>
                <a:ea typeface="ＭＳ Ｐゴシック" panose="020B0600070205080204" pitchFamily="34" charset="-128"/>
              </a:rPr>
              <a:t>). Being Transparent about Transparency: A Model for Human-Robot Interaction Symposium conducted at the meeting of the 2013 Association for the Advancement of Artificial Intelligence Spring Symposium, Palo Alto, CA.</a:t>
            </a:r>
          </a:p>
          <a:p>
            <a:r>
              <a:rPr lang="en-US" altLang="en-US" sz="1200" b="1" dirty="0">
                <a:latin typeface="Arial" panose="020B0604020202020204" pitchFamily="34" charset="0"/>
                <a:ea typeface="ＭＳ Ｐゴシック" panose="020B0600070205080204" pitchFamily="34" charset="-128"/>
              </a:rPr>
              <a:t>Lyons, J. B., &amp; Stokes, C. K. (2012)</a:t>
            </a:r>
            <a:r>
              <a:rPr lang="en-US" altLang="en-US" sz="1200" dirty="0">
                <a:latin typeface="Arial" panose="020B0604020202020204" pitchFamily="34" charset="0"/>
                <a:ea typeface="ＭＳ Ｐゴシック" panose="020B0600070205080204" pitchFamily="34" charset="-128"/>
              </a:rPr>
              <a:t>. Human–human reliance in the context of automation. </a:t>
            </a:r>
            <a:r>
              <a:rPr lang="en-US" altLang="en-US" sz="1200" i="1" dirty="0">
                <a:latin typeface="Arial" panose="020B0604020202020204" pitchFamily="34" charset="0"/>
                <a:ea typeface="ＭＳ Ｐゴシック" panose="020B0600070205080204" pitchFamily="34" charset="-128"/>
              </a:rPr>
              <a:t>Human Factors</a:t>
            </a:r>
            <a:r>
              <a:rPr lang="en-US" altLang="en-US" sz="1200" dirty="0">
                <a:latin typeface="Arial" panose="020B0604020202020204" pitchFamily="34" charset="0"/>
                <a:ea typeface="ＭＳ Ｐゴシック" panose="020B0600070205080204" pitchFamily="34" charset="-128"/>
              </a:rPr>
              <a:t>, </a:t>
            </a:r>
            <a:r>
              <a:rPr lang="en-US" altLang="en-US" sz="1200" i="1" dirty="0">
                <a:latin typeface="Arial" panose="020B0604020202020204" pitchFamily="34" charset="0"/>
                <a:ea typeface="ＭＳ Ｐゴシック" panose="020B0600070205080204" pitchFamily="34" charset="-128"/>
              </a:rPr>
              <a:t>54</a:t>
            </a:r>
            <a:r>
              <a:rPr lang="en-US" altLang="en-US" sz="1200" dirty="0">
                <a:latin typeface="Arial" panose="020B0604020202020204" pitchFamily="34" charset="0"/>
                <a:ea typeface="ＭＳ Ｐゴシック" panose="020B0600070205080204" pitchFamily="34" charset="-128"/>
              </a:rPr>
              <a:t>(1), 112-121.</a:t>
            </a:r>
            <a:endParaRPr lang="en-US" altLang="en-US" sz="1200" dirty="0">
              <a:ea typeface="ＭＳ Ｐゴシック" panose="020B0600070205080204" pitchFamily="34" charset="-128"/>
            </a:endParaRPr>
          </a:p>
          <a:p>
            <a:r>
              <a:rPr lang="de-DE" altLang="en-US" sz="1200" b="1" dirty="0" err="1">
                <a:latin typeface="Arial" panose="020B0604020202020204" pitchFamily="34" charset="0"/>
                <a:ea typeface="ＭＳ Ｐゴシック" panose="020B0600070205080204" pitchFamily="34" charset="-128"/>
              </a:rPr>
              <a:t>Onnasch</a:t>
            </a:r>
            <a:r>
              <a:rPr lang="de-DE" altLang="en-US" sz="1200" b="1" dirty="0">
                <a:latin typeface="Arial" panose="020B0604020202020204" pitchFamily="34" charset="0"/>
                <a:ea typeface="ＭＳ Ｐゴシック" panose="020B0600070205080204" pitchFamily="34" charset="-128"/>
              </a:rPr>
              <a:t>, L., </a:t>
            </a:r>
            <a:r>
              <a:rPr lang="de-DE" altLang="en-US" sz="1200" b="1" dirty="0" err="1">
                <a:latin typeface="Arial" panose="020B0604020202020204" pitchFamily="34" charset="0"/>
                <a:ea typeface="ＭＳ Ｐゴシック" panose="020B0600070205080204" pitchFamily="34" charset="-128"/>
              </a:rPr>
              <a:t>Wickens</a:t>
            </a:r>
            <a:r>
              <a:rPr lang="de-DE" altLang="en-US" sz="1200" b="1" dirty="0">
                <a:latin typeface="Arial" panose="020B0604020202020204" pitchFamily="34" charset="0"/>
                <a:ea typeface="ＭＳ Ｐゴシック" panose="020B0600070205080204" pitchFamily="34" charset="-128"/>
              </a:rPr>
              <a:t>, C. D., Li, H., &amp; </a:t>
            </a:r>
            <a:r>
              <a:rPr lang="de-DE" altLang="en-US" sz="1200" b="1" dirty="0" err="1">
                <a:latin typeface="Arial" panose="020B0604020202020204" pitchFamily="34" charset="0"/>
                <a:ea typeface="ＭＳ Ｐゴシック" panose="020B0600070205080204" pitchFamily="34" charset="-128"/>
              </a:rPr>
              <a:t>Manzey</a:t>
            </a:r>
            <a:r>
              <a:rPr lang="de-DE" altLang="en-US" sz="1200" b="1" dirty="0">
                <a:latin typeface="Arial" panose="020B0604020202020204" pitchFamily="34" charset="0"/>
                <a:ea typeface="ＭＳ Ｐゴシック" panose="020B0600070205080204" pitchFamily="34" charset="-128"/>
              </a:rPr>
              <a:t>, D. (2014)</a:t>
            </a:r>
            <a:r>
              <a:rPr lang="de-DE" altLang="en-US" sz="1200" dirty="0">
                <a:latin typeface="Arial" panose="020B0604020202020204" pitchFamily="34" charset="0"/>
                <a:ea typeface="ＭＳ Ｐゴシック" panose="020B0600070205080204" pitchFamily="34" charset="-128"/>
              </a:rPr>
              <a:t>. Human </a:t>
            </a:r>
            <a:r>
              <a:rPr lang="de-DE" altLang="en-US" sz="1200" dirty="0" err="1">
                <a:latin typeface="Arial" panose="020B0604020202020204" pitchFamily="34" charset="0"/>
                <a:ea typeface="ＭＳ Ｐゴシック" panose="020B0600070205080204" pitchFamily="34" charset="-128"/>
              </a:rPr>
              <a:t>performance</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consequences</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of</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stages</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and</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levels</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of</a:t>
            </a:r>
            <a:r>
              <a:rPr lang="de-DE" altLang="en-US" sz="1200" dirty="0">
                <a:latin typeface="Arial" panose="020B0604020202020204" pitchFamily="34" charset="0"/>
                <a:ea typeface="ＭＳ Ｐゴシック" panose="020B0600070205080204" pitchFamily="34" charset="-128"/>
              </a:rPr>
              <a:t> </a:t>
            </a:r>
            <a:r>
              <a:rPr lang="de-DE" altLang="en-US" sz="1200" dirty="0" err="1">
                <a:latin typeface="Arial" panose="020B0604020202020204" pitchFamily="34" charset="0"/>
                <a:ea typeface="ＭＳ Ｐゴシック" panose="020B0600070205080204" pitchFamily="34" charset="-128"/>
              </a:rPr>
              <a:t>automation</a:t>
            </a:r>
            <a:r>
              <a:rPr lang="de-DE" altLang="en-US" sz="1200" dirty="0">
                <a:latin typeface="Arial" panose="020B0604020202020204" pitchFamily="34" charset="0"/>
                <a:ea typeface="ＭＳ Ｐゴシック" panose="020B0600070205080204" pitchFamily="34" charset="-128"/>
              </a:rPr>
              <a:t>: An </a:t>
            </a:r>
            <a:r>
              <a:rPr lang="de-DE" altLang="en-US" sz="1200" dirty="0" err="1">
                <a:latin typeface="Arial" panose="020B0604020202020204" pitchFamily="34" charset="0"/>
                <a:ea typeface="ＭＳ Ｐゴシック" panose="020B0600070205080204" pitchFamily="34" charset="-128"/>
              </a:rPr>
              <a:t>integrated</a:t>
            </a:r>
            <a:r>
              <a:rPr lang="de-DE" altLang="en-US" sz="1200" dirty="0">
                <a:latin typeface="Arial" panose="020B0604020202020204" pitchFamily="34" charset="0"/>
                <a:ea typeface="ＭＳ Ｐゴシック" panose="020B0600070205080204" pitchFamily="34" charset="-128"/>
              </a:rPr>
              <a:t> meta-analysis. Human </a:t>
            </a:r>
            <a:r>
              <a:rPr lang="de-DE" altLang="en-US" sz="1200" dirty="0" err="1">
                <a:latin typeface="Arial" panose="020B0604020202020204" pitchFamily="34" charset="0"/>
                <a:ea typeface="ＭＳ Ｐゴシック" panose="020B0600070205080204" pitchFamily="34" charset="-128"/>
              </a:rPr>
              <a:t>Factors</a:t>
            </a:r>
            <a:r>
              <a:rPr lang="de-DE" altLang="en-US" sz="1200" dirty="0">
                <a:latin typeface="Arial" panose="020B0604020202020204" pitchFamily="34" charset="0"/>
                <a:ea typeface="ＭＳ Ｐゴシック" panose="020B0600070205080204" pitchFamily="34" charset="-128"/>
              </a:rPr>
              <a:t>, 56, 476–488.</a:t>
            </a:r>
            <a:endParaRPr lang="en-US" altLang="en-US" sz="1200" dirty="0">
              <a:latin typeface="Arial" panose="020B0604020202020204" pitchFamily="34" charset="0"/>
              <a:ea typeface="ＭＳ Ｐゴシック" panose="020B0600070205080204" pitchFamily="34" charset="-128"/>
            </a:endParaRPr>
          </a:p>
          <a:p>
            <a:r>
              <a:rPr lang="en-US" altLang="en-US" sz="1200" b="1" dirty="0">
                <a:latin typeface="Arial" panose="020B0604020202020204" pitchFamily="34" charset="0"/>
                <a:ea typeface="ＭＳ Ｐゴシック" panose="020B0600070205080204" pitchFamily="34" charset="-128"/>
              </a:rPr>
              <a:t>Woods, D. D., &amp; Cook, R. I. (2006)</a:t>
            </a:r>
            <a:r>
              <a:rPr lang="en-US" altLang="en-US" sz="1200" dirty="0">
                <a:latin typeface="Arial" panose="020B0604020202020204" pitchFamily="34" charset="0"/>
                <a:ea typeface="ＭＳ Ｐゴシック" panose="020B0600070205080204" pitchFamily="34" charset="-128"/>
              </a:rPr>
              <a:t>. Incidents: Markers of resilience or brittleness? In E. </a:t>
            </a:r>
            <a:r>
              <a:rPr lang="en-US" altLang="en-US" sz="1200" dirty="0" err="1">
                <a:latin typeface="Arial" panose="020B0604020202020204" pitchFamily="34" charset="0"/>
                <a:ea typeface="ＭＳ Ｐゴシック" panose="020B0600070205080204" pitchFamily="34" charset="-128"/>
              </a:rPr>
              <a:t>Hollnagel</a:t>
            </a:r>
            <a:r>
              <a:rPr lang="en-US" altLang="en-US" sz="1200" dirty="0">
                <a:latin typeface="Arial" panose="020B0604020202020204" pitchFamily="34" charset="0"/>
                <a:ea typeface="ＭＳ Ｐゴシック" panose="020B0600070205080204" pitchFamily="34" charset="-128"/>
              </a:rPr>
              <a:t>, D. D. Woods, &amp; N. Leveson (Eds.), Resilience engineering: Concepts and precepts (pp. 69–76). </a:t>
            </a:r>
            <a:r>
              <a:rPr lang="en-US" altLang="en-US" sz="1200" dirty="0" err="1">
                <a:latin typeface="Arial" panose="020B0604020202020204" pitchFamily="34" charset="0"/>
                <a:ea typeface="ＭＳ Ｐゴシック" panose="020B0600070205080204" pitchFamily="34" charset="-128"/>
              </a:rPr>
              <a:t>Aldershot</a:t>
            </a:r>
            <a:r>
              <a:rPr lang="en-US" altLang="en-US" sz="1200" dirty="0">
                <a:latin typeface="Arial" panose="020B0604020202020204" pitchFamily="34" charset="0"/>
                <a:ea typeface="ＭＳ Ｐゴシック" panose="020B0600070205080204" pitchFamily="34" charset="-128"/>
              </a:rPr>
              <a:t>, UK: Ashgate.</a:t>
            </a:r>
          </a:p>
          <a:p>
            <a:endParaRPr lang="en-US" altLang="en-US" sz="1200" dirty="0">
              <a:latin typeface="Arial" panose="020B0604020202020204" pitchFamily="34" charset="0"/>
              <a:ea typeface="ＭＳ Ｐゴシック" panose="020B0600070205080204" pitchFamily="34" charset="-128"/>
            </a:endParaRPr>
          </a:p>
          <a:p>
            <a:endParaRPr lang="en-US" altLang="en-US" sz="1200" dirty="0">
              <a:ea typeface="ＭＳ Ｐゴシック" panose="020B0600070205080204" pitchFamily="34" charset="-128"/>
            </a:endParaRPr>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5</a:t>
            </a:fld>
            <a:endParaRPr lang="en-US"/>
          </a:p>
        </p:txBody>
      </p:sp>
    </p:spTree>
    <p:extLst>
      <p:ext uri="{BB962C8B-B14F-4D97-AF65-F5344CB8AC3E}">
        <p14:creationId xmlns:p14="http://schemas.microsoft.com/office/powerpoint/2010/main" val="3037041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6</a:t>
            </a:fld>
            <a:endParaRPr lang="en-US"/>
          </a:p>
        </p:txBody>
      </p:sp>
    </p:spTree>
    <p:extLst>
      <p:ext uri="{BB962C8B-B14F-4D97-AF65-F5344CB8AC3E}">
        <p14:creationId xmlns:p14="http://schemas.microsoft.com/office/powerpoint/2010/main" val="2783193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7</a:t>
            </a:fld>
            <a:endParaRPr lang="en-US"/>
          </a:p>
        </p:txBody>
      </p:sp>
    </p:spTree>
    <p:extLst>
      <p:ext uri="{BB962C8B-B14F-4D97-AF65-F5344CB8AC3E}">
        <p14:creationId xmlns:p14="http://schemas.microsoft.com/office/powerpoint/2010/main" val="3041652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8</a:t>
            </a:fld>
            <a:endParaRPr lang="en-US"/>
          </a:p>
        </p:txBody>
      </p:sp>
    </p:spTree>
    <p:extLst>
      <p:ext uri="{BB962C8B-B14F-4D97-AF65-F5344CB8AC3E}">
        <p14:creationId xmlns:p14="http://schemas.microsoft.com/office/powerpoint/2010/main" val="3923003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9</a:t>
            </a:fld>
            <a:endParaRPr lang="en-US"/>
          </a:p>
        </p:txBody>
      </p:sp>
    </p:spTree>
    <p:extLst>
      <p:ext uri="{BB962C8B-B14F-4D97-AF65-F5344CB8AC3E}">
        <p14:creationId xmlns:p14="http://schemas.microsoft.com/office/powerpoint/2010/main" val="2926187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10</a:t>
            </a:fld>
            <a:endParaRPr lang="en-US"/>
          </a:p>
        </p:txBody>
      </p:sp>
    </p:spTree>
    <p:extLst>
      <p:ext uri="{BB962C8B-B14F-4D97-AF65-F5344CB8AC3E}">
        <p14:creationId xmlns:p14="http://schemas.microsoft.com/office/powerpoint/2010/main" val="1159639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11</a:t>
            </a:fld>
            <a:endParaRPr lang="en-US"/>
          </a:p>
        </p:txBody>
      </p:sp>
    </p:spTree>
    <p:extLst>
      <p:ext uri="{BB962C8B-B14F-4D97-AF65-F5344CB8AC3E}">
        <p14:creationId xmlns:p14="http://schemas.microsoft.com/office/powerpoint/2010/main" val="1218971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12</a:t>
            </a:fld>
            <a:endParaRPr lang="en-US"/>
          </a:p>
        </p:txBody>
      </p:sp>
    </p:spTree>
    <p:extLst>
      <p:ext uri="{BB962C8B-B14F-4D97-AF65-F5344CB8AC3E}">
        <p14:creationId xmlns:p14="http://schemas.microsoft.com/office/powerpoint/2010/main" val="1769347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13</a:t>
            </a:fld>
            <a:endParaRPr lang="en-US"/>
          </a:p>
        </p:txBody>
      </p:sp>
    </p:spTree>
    <p:extLst>
      <p:ext uri="{BB962C8B-B14F-4D97-AF65-F5344CB8AC3E}">
        <p14:creationId xmlns:p14="http://schemas.microsoft.com/office/powerpoint/2010/main" val="3079076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14</a:t>
            </a:fld>
            <a:endParaRPr lang="en-US"/>
          </a:p>
        </p:txBody>
      </p:sp>
    </p:spTree>
    <p:extLst>
      <p:ext uri="{BB962C8B-B14F-4D97-AF65-F5344CB8AC3E}">
        <p14:creationId xmlns:p14="http://schemas.microsoft.com/office/powerpoint/2010/main" val="876169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15</a:t>
            </a:fld>
            <a:endParaRPr lang="en-US"/>
          </a:p>
        </p:txBody>
      </p:sp>
    </p:spTree>
    <p:extLst>
      <p:ext uri="{BB962C8B-B14F-4D97-AF65-F5344CB8AC3E}">
        <p14:creationId xmlns:p14="http://schemas.microsoft.com/office/powerpoint/2010/main" val="4098109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16</a:t>
            </a:fld>
            <a:endParaRPr lang="en-US"/>
          </a:p>
        </p:txBody>
      </p:sp>
    </p:spTree>
    <p:extLst>
      <p:ext uri="{BB962C8B-B14F-4D97-AF65-F5344CB8AC3E}">
        <p14:creationId xmlns:p14="http://schemas.microsoft.com/office/powerpoint/2010/main" val="1155753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We’ve been doing a series of studies using a ground station and gradually trying to incorporate</a:t>
            </a:r>
            <a:r>
              <a:rPr lang="en-US" sz="1200" baseline="0" dirty="0"/>
              <a:t> </a:t>
            </a:r>
            <a:r>
              <a:rPr lang="en-US" sz="1200" dirty="0"/>
              <a:t>more of these HAT principles into the station</a:t>
            </a:r>
          </a:p>
          <a:p>
            <a:r>
              <a:rPr lang="en-US" sz="1200" dirty="0"/>
              <a:t>Spiral development</a:t>
            </a:r>
            <a:r>
              <a:rPr lang="en-US" sz="1200" baseline="0" dirty="0"/>
              <a:t> – not building an operational system; focused on demonstrating capabilities</a:t>
            </a:r>
          </a:p>
          <a:p>
            <a:endParaRPr lang="en-US" sz="1200" dirty="0"/>
          </a:p>
          <a:p>
            <a:r>
              <a:rPr lang="en-US" sz="1200" dirty="0"/>
              <a:t>Point</a:t>
            </a:r>
            <a:r>
              <a:rPr lang="en-US" sz="1200" baseline="0" dirty="0"/>
              <a:t> out Top display for traffic, weather, terrain; Bottom display to manage aircraft list/events</a:t>
            </a:r>
          </a:p>
          <a:p>
            <a:endParaRPr lang="en-US" sz="1200" baseline="0" dirty="0"/>
          </a:p>
          <a:p>
            <a:endParaRPr lang="en-US" sz="1200" baseline="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17</a:t>
            </a:fld>
            <a:endParaRPr lang="en-US"/>
          </a:p>
        </p:txBody>
      </p:sp>
    </p:spTree>
    <p:extLst>
      <p:ext uri="{BB962C8B-B14F-4D97-AF65-F5344CB8AC3E}">
        <p14:creationId xmlns:p14="http://schemas.microsoft.com/office/powerpoint/2010/main" val="4268594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18</a:t>
            </a:fld>
            <a:endParaRPr lang="en-US"/>
          </a:p>
        </p:txBody>
      </p:sp>
    </p:spTree>
    <p:extLst>
      <p:ext uri="{BB962C8B-B14F-4D97-AF65-F5344CB8AC3E}">
        <p14:creationId xmlns:p14="http://schemas.microsoft.com/office/powerpoint/2010/main" val="3152940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ACFP</a:t>
            </a:r>
            <a:r>
              <a:rPr lang="en-US" sz="1200" baseline="0" dirty="0"/>
              <a:t>– automated recommender system being used as a diversion/re-routing planner. </a:t>
            </a:r>
          </a:p>
          <a:p>
            <a:r>
              <a:rPr lang="en-US" sz="1200" baseline="0" dirty="0"/>
              <a:t>Developed at NASA Ames</a:t>
            </a:r>
          </a:p>
          <a:p>
            <a:r>
              <a:rPr lang="en-US" sz="1200" baseline="0" dirty="0"/>
              <a:t>This system looks at many factors: weather, terrain, airport and runway characteristics, flyability of the aircraft</a:t>
            </a:r>
          </a:p>
          <a:p>
            <a:endParaRPr lang="en-US" sz="1200" baseline="0" dirty="0"/>
          </a:p>
          <a:p>
            <a:r>
              <a:rPr lang="en-US" sz="1200" baseline="0" dirty="0"/>
              <a:t>Here’s an example of the earliest implementation</a:t>
            </a:r>
            <a:r>
              <a:rPr lang="is-IS" sz="1200" baseline="0" dirty="0"/>
              <a:t>…</a:t>
            </a:r>
            <a:endParaRPr lang="en-US" sz="1200" baseline="0" dirty="0"/>
          </a:p>
          <a:p>
            <a:r>
              <a:rPr lang="en-US" sz="1200" dirty="0"/>
              <a:t>Aircraft needs to divert to the nearest suitable aircraft (medical</a:t>
            </a:r>
            <a:r>
              <a:rPr lang="en-US" sz="1200" baseline="0" dirty="0"/>
              <a:t> emergency)</a:t>
            </a:r>
            <a:endParaRPr lang="en-US" sz="1200" dirty="0"/>
          </a:p>
          <a:p>
            <a:r>
              <a:rPr lang="en-US" sz="1200" baseline="0" dirty="0"/>
              <a:t>Provided a rank ordered list of options. Shows you the airports, runway and codes for any issues (e.g., XW – crosswind)</a:t>
            </a:r>
          </a:p>
          <a:p>
            <a:r>
              <a:rPr lang="en-US" sz="1200" baseline="0" dirty="0"/>
              <a:t>Operator could toggle between the options and the route was graphically display on the traffic situation display</a:t>
            </a:r>
            <a:endParaRPr lang="en-US" sz="1200" dirty="0"/>
          </a:p>
          <a:p>
            <a:r>
              <a:rPr lang="en-US" sz="1200" baseline="0" dirty="0"/>
              <a:t>Operator could datalink a selected route to the </a:t>
            </a:r>
            <a:r>
              <a:rPr lang="en-US" sz="1200" baseline="0" dirty="0" err="1"/>
              <a:t>flightdeck</a:t>
            </a:r>
            <a:r>
              <a:rPr lang="en-US" sz="1200" baseline="0" dirty="0"/>
              <a:t>.</a:t>
            </a:r>
          </a:p>
          <a:p>
            <a:endParaRPr lang="en-US" sz="1200" baseline="0" dirty="0"/>
          </a:p>
          <a:p>
            <a:r>
              <a:rPr lang="en-US" sz="1200" baseline="0" dirty="0"/>
              <a:t>While the tool was promising, there were a number of problems including operators not understanding why the automation recommended what it did. </a:t>
            </a:r>
          </a:p>
          <a:p>
            <a:endParaRPr lang="en-US" sz="1200" baseline="0" dirty="0"/>
          </a:p>
          <a:p>
            <a:endParaRPr lang="en-US" sz="120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19</a:t>
            </a:fld>
            <a:endParaRPr lang="en-US"/>
          </a:p>
        </p:txBody>
      </p:sp>
    </p:spTree>
    <p:extLst>
      <p:ext uri="{BB962C8B-B14F-4D97-AF65-F5344CB8AC3E}">
        <p14:creationId xmlns:p14="http://schemas.microsoft.com/office/powerpoint/2010/main" val="1266613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One of the first things we did with this tool was start to add transparency to</a:t>
            </a:r>
            <a:r>
              <a:rPr lang="en-US" sz="1200" baseline="0" dirty="0"/>
              <a:t> the automation’s selections. This is from a different study, new scenario, added features.</a:t>
            </a:r>
          </a:p>
          <a:p>
            <a:endParaRPr lang="en-US" sz="1200" baseline="0" dirty="0"/>
          </a:p>
          <a:p>
            <a:r>
              <a:rPr lang="en-US" sz="1200" baseline="0" dirty="0"/>
              <a:t>Based on all the information the ACFP has, it calculates an overall risk value. We wanted to unpack this and show it’s evaluation by segment as well as entire route. </a:t>
            </a:r>
          </a:p>
          <a:p>
            <a:endParaRPr lang="en-US" sz="1200" baseline="0" dirty="0"/>
          </a:p>
          <a:p>
            <a:r>
              <a:rPr lang="en-US" sz="1200" baseline="0" dirty="0"/>
              <a:t>So here is how we’re now displaying a risk evaluation. It gives an overall path rating and allows the operator to drill down for more details. We integrated weather and runway information</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20</a:t>
            </a:fld>
            <a:endParaRPr lang="en-US"/>
          </a:p>
        </p:txBody>
      </p:sp>
    </p:spTree>
    <p:extLst>
      <p:ext uri="{BB962C8B-B14F-4D97-AF65-F5344CB8AC3E}">
        <p14:creationId xmlns:p14="http://schemas.microsoft.com/office/powerpoint/2010/main" val="109731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One thing</a:t>
            </a:r>
            <a:r>
              <a:rPr lang="en-US" sz="1200" baseline="0" dirty="0"/>
              <a:t> people have mentioned is the idea that you need to keep the operator in control. But what does that mean when you have an automated system? We’ve adopted the “playbook” approach where the operator calls plays that determines who does what. </a:t>
            </a:r>
          </a:p>
          <a:p>
            <a:endParaRPr lang="en-US" sz="1200" baseline="0" dirty="0"/>
          </a:p>
          <a:p>
            <a:r>
              <a:rPr lang="en-US" sz="1200" baseline="0" dirty="0"/>
              <a:t>This is a first cut at implementing plays. What you see here is a play for a Medical Emergency.</a:t>
            </a:r>
          </a:p>
          <a:p>
            <a:endParaRPr lang="en-US" sz="120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aseline="0" dirty="0"/>
              <a:t>As you can see, it’s a simple checklist where the operator’s tasks are in white, automation in blue. The idea is that this will become more flexible with varying levels of automation and branch points.</a:t>
            </a:r>
          </a:p>
          <a:p>
            <a:endParaRPr lang="en-US" sz="1200" baseline="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21</a:t>
            </a:fld>
            <a:endParaRPr lang="en-US"/>
          </a:p>
        </p:txBody>
      </p:sp>
    </p:spTree>
    <p:extLst>
      <p:ext uri="{BB962C8B-B14F-4D97-AF65-F5344CB8AC3E}">
        <p14:creationId xmlns:p14="http://schemas.microsoft.com/office/powerpoint/2010/main" val="344697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800" dirty="0"/>
              <a:t>The</a:t>
            </a:r>
            <a:r>
              <a:rPr lang="en-US" sz="800" baseline="0" dirty="0"/>
              <a:t> ACFP takes into account more than just the risk. It looks at fuel, distance, services available, etc. It also has the capability of weighting these factors differently based on the situation. We increased the transparency by explicitly showing the factors and weights.</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800" baseline="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800" baseline="0" dirty="0"/>
              <a:t>We have provided an ability to “negotiate” with the system by allowing the operator to change these weights to better fit the situation.</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800" baseline="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800" baseline="0" dirty="0"/>
              <a:t>It is interesting to note that once we started using this process, we realized the ACFP was systematically underweighting distance and that has since been fixed.</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sz="800" baseline="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800" baseline="0" dirty="0"/>
              <a:t>We also tried to present the information in the way pilots think about it. Specifically, the ACFP thinks of each of these factors as a rating score and we translated those scores into meaningful numbers or descriptors for the operator. </a:t>
            </a:r>
            <a:endParaRPr lang="en-US" sz="80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22</a:t>
            </a:fld>
            <a:endParaRPr lang="en-US"/>
          </a:p>
        </p:txBody>
      </p:sp>
    </p:spTree>
    <p:extLst>
      <p:ext uri="{BB962C8B-B14F-4D97-AF65-F5344CB8AC3E}">
        <p14:creationId xmlns:p14="http://schemas.microsoft.com/office/powerpoint/2010/main" val="1916594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AutoNum type="arabicPeriod"/>
            </a:pPr>
            <a:r>
              <a:rPr lang="en-US" dirty="0"/>
              <a:t>If best solution has LOA = Autonomous,  then agent executes the solution and informs operator (requiring acknowledgement)</a:t>
            </a:r>
          </a:p>
          <a:p>
            <a:pPr marL="514350" indent="-514350">
              <a:buAutoNum type="arabicPeriod"/>
            </a:pPr>
            <a:r>
              <a:rPr lang="en-US" dirty="0"/>
              <a:t>If best solution has LOA =  Veto then the agent presents solution to operator and allows a user defined time interval for the operator to veto or execute. If time elapses without response </a:t>
            </a:r>
            <a:r>
              <a:rPr lang="en-US" dirty="0" err="1"/>
              <a:t>fro</a:t>
            </a:r>
            <a:r>
              <a:rPr lang="en-US" dirty="0"/>
              <a:t> operator then the agent executes, and informs operator (requiring acknowledgement.)</a:t>
            </a:r>
          </a:p>
          <a:p>
            <a:pPr marL="514350" indent="-514350">
              <a:buAutoNum type="arabicPeriod"/>
            </a:pPr>
            <a:r>
              <a:rPr lang="en-US" dirty="0"/>
              <a:t>If best solution has LOA = Select or Manual, or if Operator has vetoed a solution, the agent presents multiple options for operator selection.</a:t>
            </a:r>
          </a:p>
          <a:p>
            <a:endParaRPr lang="en-US"/>
          </a:p>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23</a:t>
            </a:fld>
            <a:endParaRPr lang="en-US"/>
          </a:p>
        </p:txBody>
      </p:sp>
    </p:spTree>
    <p:extLst>
      <p:ext uri="{BB962C8B-B14F-4D97-AF65-F5344CB8AC3E}">
        <p14:creationId xmlns:p14="http://schemas.microsoft.com/office/powerpoint/2010/main" val="3435252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24</a:t>
            </a:fld>
            <a:endParaRPr lang="en-US"/>
          </a:p>
        </p:txBody>
      </p:sp>
    </p:spTree>
    <p:extLst>
      <p:ext uri="{BB962C8B-B14F-4D97-AF65-F5344CB8AC3E}">
        <p14:creationId xmlns:p14="http://schemas.microsoft.com/office/powerpoint/2010/main" val="2263482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Overall, participants preferred</a:t>
            </a:r>
            <a:r>
              <a:rPr lang="en-US" sz="1200" baseline="0" dirty="0"/>
              <a:t> having the HAT tools. It helped them with their task, SA and workload</a:t>
            </a:r>
            <a:endParaRPr lang="en-US" sz="120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25</a:t>
            </a:fld>
            <a:endParaRPr lang="en-US"/>
          </a:p>
        </p:txBody>
      </p:sp>
    </p:spTree>
    <p:extLst>
      <p:ext uri="{BB962C8B-B14F-4D97-AF65-F5344CB8AC3E}">
        <p14:creationId xmlns:p14="http://schemas.microsoft.com/office/powerpoint/2010/main" val="3150345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26</a:t>
            </a:fld>
            <a:endParaRPr lang="en-US"/>
          </a:p>
        </p:txBody>
      </p:sp>
    </p:spTree>
    <p:extLst>
      <p:ext uri="{BB962C8B-B14F-4D97-AF65-F5344CB8AC3E}">
        <p14:creationId xmlns:p14="http://schemas.microsoft.com/office/powerpoint/2010/main" val="1443654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quotes that capture how they felt</a:t>
            </a:r>
            <a:r>
              <a:rPr lang="en-US" baseline="0" dirty="0"/>
              <a:t> about the tools.</a:t>
            </a:r>
          </a:p>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5F2B3CED-6E79-E040-971F-448EC5B4A060}" type="slidenum">
              <a:rPr lang="en-US" smtClean="0"/>
              <a:t>27</a:t>
            </a:fld>
            <a:endParaRPr lang="en-US"/>
          </a:p>
        </p:txBody>
      </p:sp>
    </p:spTree>
    <p:extLst>
      <p:ext uri="{BB962C8B-B14F-4D97-AF65-F5344CB8AC3E}">
        <p14:creationId xmlns:p14="http://schemas.microsoft.com/office/powerpoint/2010/main" val="26781172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28</a:t>
            </a:fld>
            <a:endParaRPr lang="en-US"/>
          </a:p>
        </p:txBody>
      </p:sp>
    </p:spTree>
    <p:extLst>
      <p:ext uri="{BB962C8B-B14F-4D97-AF65-F5344CB8AC3E}">
        <p14:creationId xmlns:p14="http://schemas.microsoft.com/office/powerpoint/2010/main" val="703757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29</a:t>
            </a:fld>
            <a:endParaRPr lang="en-US"/>
          </a:p>
        </p:txBody>
      </p:sp>
    </p:spTree>
    <p:extLst>
      <p:ext uri="{BB962C8B-B14F-4D97-AF65-F5344CB8AC3E}">
        <p14:creationId xmlns:p14="http://schemas.microsoft.com/office/powerpoint/2010/main" val="1288674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30</a:t>
            </a:fld>
            <a:endParaRPr lang="en-US"/>
          </a:p>
        </p:txBody>
      </p:sp>
    </p:spTree>
    <p:extLst>
      <p:ext uri="{BB962C8B-B14F-4D97-AF65-F5344CB8AC3E}">
        <p14:creationId xmlns:p14="http://schemas.microsoft.com/office/powerpoint/2010/main" val="2558486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 directional communication: the TO was provided a tool to reroute which s/he could use to try route modifications in real time and get assessments for conformance and terrain.</a:t>
            </a:r>
          </a:p>
          <a:p>
            <a:endParaRPr lang="en-US" dirty="0"/>
          </a:p>
          <a:p>
            <a:r>
              <a:rPr lang="en-US" dirty="0"/>
              <a:t>Above interface was adapted to from our multi-monitor GCS to a single display so that we could conduct the experiment over Teams.</a:t>
            </a:r>
          </a:p>
          <a:p>
            <a:endParaRPr lang="en-US" dirty="0"/>
          </a:p>
          <a:p>
            <a:r>
              <a:rPr lang="en-US" dirty="0"/>
              <a:t>Alert “toast” messages: ad hoc transparency prompted by a change in the situation</a:t>
            </a:r>
          </a:p>
          <a:p>
            <a:endParaRPr lang="en-US" dirty="0"/>
          </a:p>
          <a:p>
            <a:r>
              <a:rPr lang="en-US" dirty="0"/>
              <a:t>Timeline, status, and event log provide overall transparency info (L1 and L3 transparency)</a:t>
            </a:r>
          </a:p>
          <a:p>
            <a:endParaRPr lang="en-US" dirty="0"/>
          </a:p>
          <a:p>
            <a:r>
              <a:rPr lang="en-US" dirty="0"/>
              <a:t>Current system does </a:t>
            </a:r>
            <a:r>
              <a:rPr lang="en-US" dirty="0" err="1"/>
              <a:t>n’t</a:t>
            </a:r>
            <a:r>
              <a:rPr lang="en-US" dirty="0"/>
              <a:t> provide L2 transparency but this is a work in progress</a:t>
            </a:r>
          </a:p>
        </p:txBody>
      </p:sp>
      <p:sp>
        <p:nvSpPr>
          <p:cNvPr id="4" name="Slide Number Placeholder 3"/>
          <p:cNvSpPr>
            <a:spLocks noGrp="1"/>
          </p:cNvSpPr>
          <p:nvPr>
            <p:ph type="sldNum" sz="quarter" idx="5"/>
          </p:nvPr>
        </p:nvSpPr>
        <p:spPr/>
        <p:txBody>
          <a:bodyPr/>
          <a:lstStyle/>
          <a:p>
            <a:fld id="{5F2B3CED-6E79-E040-971F-448EC5B4A060}" type="slidenum">
              <a:rPr lang="en-US" smtClean="0"/>
              <a:t>31</a:t>
            </a:fld>
            <a:endParaRPr lang="en-US"/>
          </a:p>
        </p:txBody>
      </p:sp>
    </p:spTree>
    <p:extLst>
      <p:ext uri="{BB962C8B-B14F-4D97-AF65-F5344CB8AC3E}">
        <p14:creationId xmlns:p14="http://schemas.microsoft.com/office/powerpoint/2010/main" val="4170063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2B3CED-6E79-E040-971F-448EC5B4A060}" type="slidenum">
              <a:rPr lang="en-US" smtClean="0"/>
              <a:t>34</a:t>
            </a:fld>
            <a:endParaRPr lang="en-US"/>
          </a:p>
        </p:txBody>
      </p:sp>
    </p:spTree>
    <p:extLst>
      <p:ext uri="{BB962C8B-B14F-4D97-AF65-F5344CB8AC3E}">
        <p14:creationId xmlns:p14="http://schemas.microsoft.com/office/powerpoint/2010/main" val="2202991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914399"/>
            <a:ext cx="7315200" cy="1801091"/>
          </a:xfrm>
          <a:noFill/>
        </p:spPr>
        <p:txBody>
          <a:bodyPr>
            <a:noAutofit/>
          </a:bodyPr>
          <a:lstStyle>
            <a:lvl1pPr>
              <a:lnSpc>
                <a:spcPct val="100000"/>
              </a:lnSpc>
              <a:defRPr sz="4000" b="1"/>
            </a:lvl1pPr>
          </a:lstStyle>
          <a:p>
            <a:r>
              <a:rPr lang="en-US"/>
              <a:t>Click to edit Master title style</a:t>
            </a:r>
          </a:p>
        </p:txBody>
      </p:sp>
      <p:sp>
        <p:nvSpPr>
          <p:cNvPr id="3" name="Subtitle 2"/>
          <p:cNvSpPr>
            <a:spLocks noGrp="1"/>
          </p:cNvSpPr>
          <p:nvPr>
            <p:ph type="subTitle" idx="1"/>
          </p:nvPr>
        </p:nvSpPr>
        <p:spPr>
          <a:xfrm>
            <a:off x="2540000" y="3048000"/>
            <a:ext cx="7112000" cy="990600"/>
          </a:xfrm>
          <a:noFill/>
        </p:spPr>
        <p:txBody>
          <a:bodyPr>
            <a:normAutofit/>
          </a:bodyPr>
          <a:lstStyle>
            <a:lvl1pPr marL="0" indent="0" algn="ctr">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1" name="Footer Placeholder 10"/>
          <p:cNvSpPr>
            <a:spLocks noGrp="1"/>
          </p:cNvSpPr>
          <p:nvPr>
            <p:ph type="ftr" sz="quarter" idx="12"/>
          </p:nvPr>
        </p:nvSpPr>
        <p:spPr/>
        <p:txBody>
          <a:bodyPr/>
          <a:lstStyle/>
          <a:p>
            <a:endParaRPr lang="en-US"/>
          </a:p>
        </p:txBody>
      </p:sp>
      <p:sp>
        <p:nvSpPr>
          <p:cNvPr id="12" name="Slide Number Placeholder 11"/>
          <p:cNvSpPr>
            <a:spLocks noGrp="1"/>
          </p:cNvSpPr>
          <p:nvPr>
            <p:ph type="sldNum" sz="quarter" idx="13"/>
          </p:nvPr>
        </p:nvSpPr>
        <p:spPr/>
        <p:txBody>
          <a:bodyPr/>
          <a:lstStyle/>
          <a:p>
            <a:fld id="{FA6758DD-5A98-9C42-A81D-9968456C6994}" type="slidenum">
              <a:rPr lang="en-US" smtClean="0"/>
              <a:t>‹#›</a:t>
            </a:fld>
            <a:endParaRPr lang="en-US"/>
          </a:p>
        </p:txBody>
      </p:sp>
    </p:spTree>
    <p:extLst>
      <p:ext uri="{BB962C8B-B14F-4D97-AF65-F5344CB8AC3E}">
        <p14:creationId xmlns:p14="http://schemas.microsoft.com/office/powerpoint/2010/main" val="50717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itle Placeholder 1"/>
          <p:cNvSpPr>
            <a:spLocks noGrp="1"/>
          </p:cNvSpPr>
          <p:nvPr>
            <p:ph type="title"/>
          </p:nvPr>
        </p:nvSpPr>
        <p:spPr>
          <a:xfrm>
            <a:off x="401445" y="-6350"/>
            <a:ext cx="11180956" cy="726940"/>
          </a:xfrm>
          <a:prstGeom prst="rect">
            <a:avLst/>
          </a:prstGeom>
        </p:spPr>
        <p:txBody>
          <a:bodyPr vert="horz" lIns="91440" tIns="45720" rIns="91440" bIns="45720" rtlCol="0" anchor="ctr">
            <a:normAutofit/>
          </a:bodyPr>
          <a:lstStyle>
            <a:lvl1pPr>
              <a:defRPr b="0"/>
            </a:lvl1pPr>
          </a:lstStyle>
          <a:p>
            <a:r>
              <a:rPr lang="en-US"/>
              <a:t>Click to edit Master title style</a:t>
            </a:r>
          </a:p>
        </p:txBody>
      </p:sp>
      <p:sp>
        <p:nvSpPr>
          <p:cNvPr id="10" name="Footer Placeholder 4"/>
          <p:cNvSpPr>
            <a:spLocks noGrp="1"/>
          </p:cNvSpPr>
          <p:nvPr>
            <p:ph type="ftr" sz="quarter" idx="11"/>
          </p:nvPr>
        </p:nvSpPr>
        <p:spPr>
          <a:xfrm>
            <a:off x="4165600" y="6553200"/>
            <a:ext cx="3860800" cy="244476"/>
          </a:xfrm>
        </p:spPr>
        <p:txBody>
          <a:bodyPr/>
          <a:lstStyle/>
          <a:p>
            <a:endParaRPr lang="en-US"/>
          </a:p>
        </p:txBody>
      </p:sp>
      <p:sp>
        <p:nvSpPr>
          <p:cNvPr id="8"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1218047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normAutofit/>
          </a:bodyPr>
          <a:lstStyle>
            <a:lvl1pPr algn="l">
              <a:defRPr sz="28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8"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184695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95402"/>
            <a:ext cx="5384800" cy="4830763"/>
          </a:xfrm>
        </p:spPr>
        <p:txBody>
          <a:bodyPr/>
          <a:lstStyle>
            <a:lvl1pPr>
              <a:defRPr sz="2400"/>
            </a:lvl1pPr>
            <a:lvl2pPr>
              <a:defRPr sz="2000"/>
            </a:lvl2pPr>
            <a:lvl3pPr>
              <a:defRPr sz="1800"/>
            </a:lvl3pPr>
            <a:lvl4pPr>
              <a:defRPr sz="18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95402"/>
            <a:ext cx="5384800" cy="4830763"/>
          </a:xfrm>
        </p:spPr>
        <p:txBody>
          <a:bodyPr/>
          <a:lstStyle>
            <a:lvl1pPr>
              <a:defRPr sz="2400"/>
            </a:lvl1pPr>
            <a:lvl2pPr>
              <a:defRPr sz="2000"/>
            </a:lvl2pPr>
            <a:lvl3pPr>
              <a:defRPr sz="20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10" name="Title Placeholder 1"/>
          <p:cNvSpPr>
            <a:spLocks noGrp="1"/>
          </p:cNvSpPr>
          <p:nvPr>
            <p:ph type="title"/>
          </p:nvPr>
        </p:nvSpPr>
        <p:spPr>
          <a:xfrm>
            <a:off x="1118397" y="-6350"/>
            <a:ext cx="10464003" cy="726940"/>
          </a:xfrm>
          <a:prstGeom prst="rect">
            <a:avLst/>
          </a:prstGeom>
        </p:spPr>
        <p:txBody>
          <a:bodyPr vert="horz" lIns="91440" tIns="45720" rIns="91440" bIns="45720" rtlCol="0" anchor="ctr">
            <a:normAutofit/>
          </a:bodyPr>
          <a:lstStyle/>
          <a:p>
            <a:r>
              <a:rPr lang="en-US"/>
              <a:t>Click to edit Master title style</a:t>
            </a:r>
          </a:p>
        </p:txBody>
      </p:sp>
      <p:sp>
        <p:nvSpPr>
          <p:cNvPr id="8"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2943816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12" name="Title Placeholder 1"/>
          <p:cNvSpPr>
            <a:spLocks noGrp="1"/>
          </p:cNvSpPr>
          <p:nvPr>
            <p:ph type="title"/>
          </p:nvPr>
        </p:nvSpPr>
        <p:spPr>
          <a:xfrm>
            <a:off x="1118397" y="-6350"/>
            <a:ext cx="10464003" cy="726940"/>
          </a:xfrm>
          <a:prstGeom prst="rect">
            <a:avLst/>
          </a:prstGeom>
        </p:spPr>
        <p:txBody>
          <a:bodyPr vert="horz" lIns="91440" tIns="45720" rIns="91440" bIns="45720" rtlCol="0" anchor="ctr">
            <a:normAutofit/>
          </a:bodyPr>
          <a:lstStyle/>
          <a:p>
            <a:r>
              <a:rPr lang="en-US"/>
              <a:t>Click to edit Master title style</a:t>
            </a:r>
          </a:p>
        </p:txBody>
      </p:sp>
      <p:sp>
        <p:nvSpPr>
          <p:cNvPr id="10" name="Rectangle 15"/>
          <p:cNvSpPr>
            <a:spLocks noGrp="1" noChangeArrowheads="1"/>
          </p:cNvSpPr>
          <p:nvPr>
            <p:ph type="sldNum" sz="quarter" idx="12"/>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3417403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8" name="Title Placeholder 1"/>
          <p:cNvSpPr>
            <a:spLocks noGrp="1"/>
          </p:cNvSpPr>
          <p:nvPr>
            <p:ph type="title"/>
          </p:nvPr>
        </p:nvSpPr>
        <p:spPr>
          <a:xfrm>
            <a:off x="1118397" y="-6350"/>
            <a:ext cx="10464003" cy="726940"/>
          </a:xfrm>
          <a:prstGeom prst="rect">
            <a:avLst/>
          </a:prstGeom>
        </p:spPr>
        <p:txBody>
          <a:bodyPr vert="horz" lIns="91440" tIns="45720" rIns="91440" bIns="45720" rtlCol="0" anchor="ctr">
            <a:normAutofit/>
          </a:bodyPr>
          <a:lstStyle/>
          <a:p>
            <a:r>
              <a:rPr lang="en-US"/>
              <a:t>Click to edit Master title style</a:t>
            </a:r>
          </a:p>
        </p:txBody>
      </p:sp>
      <p:sp>
        <p:nvSpPr>
          <p:cNvPr id="6"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3922908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5"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2869415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983953"/>
            <a:ext cx="4011084" cy="1162051"/>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4766733" y="995794"/>
            <a:ext cx="6815667" cy="5130371"/>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2133602"/>
            <a:ext cx="4011084" cy="3992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8"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2981537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normAutofit/>
          </a:bodyPr>
          <a:lstStyle>
            <a:lvl1pPr algn="l">
              <a:defRPr sz="2800" b="1"/>
            </a:lvl1pPr>
          </a:lstStyle>
          <a:p>
            <a:r>
              <a:rPr lang="en-US"/>
              <a:t>Click to edit Master title style</a:t>
            </a:r>
          </a:p>
        </p:txBody>
      </p:sp>
      <p:sp>
        <p:nvSpPr>
          <p:cNvPr id="3" name="Picture Placeholder 2"/>
          <p:cNvSpPr>
            <a:spLocks noGrp="1"/>
          </p:cNvSpPr>
          <p:nvPr>
            <p:ph type="pic" idx="1"/>
          </p:nvPr>
        </p:nvSpPr>
        <p:spPr>
          <a:xfrm>
            <a:off x="2389717" y="995795"/>
            <a:ext cx="7315200" cy="37317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8"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99836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12" name="Title Placeholder 1"/>
          <p:cNvSpPr>
            <a:spLocks noGrp="1"/>
          </p:cNvSpPr>
          <p:nvPr>
            <p:ph type="title"/>
          </p:nvPr>
        </p:nvSpPr>
        <p:spPr>
          <a:xfrm>
            <a:off x="1118397" y="-6350"/>
            <a:ext cx="10464003" cy="726940"/>
          </a:xfrm>
          <a:prstGeom prst="rect">
            <a:avLst/>
          </a:prstGeom>
        </p:spPr>
        <p:txBody>
          <a:bodyPr vert="horz" lIns="91440" tIns="45720" rIns="91440" bIns="45720" rtlCol="0" anchor="ctr">
            <a:normAutofit/>
          </a:bodyPr>
          <a:lstStyle/>
          <a:p>
            <a:r>
              <a:rPr lang="en-US"/>
              <a:t>Click to edit Master title style</a:t>
            </a:r>
          </a:p>
        </p:txBody>
      </p:sp>
      <p:sp>
        <p:nvSpPr>
          <p:cNvPr id="7"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1331036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95794"/>
            <a:ext cx="2743200" cy="5130371"/>
          </a:xfrm>
        </p:spPr>
        <p:txBody>
          <a:bodyPr vert="eaVert">
            <a:normAutofit/>
          </a:bodyPr>
          <a:lstStyle>
            <a:lvl1pPr>
              <a:defRPr sz="2800" b="1"/>
            </a:lvl1pPr>
          </a:lstStyle>
          <a:p>
            <a:r>
              <a:rPr lang="en-US"/>
              <a:t>Click to edit Master title style</a:t>
            </a:r>
          </a:p>
        </p:txBody>
      </p:sp>
      <p:sp>
        <p:nvSpPr>
          <p:cNvPr id="3" name="Vertical Text Placeholder 2"/>
          <p:cNvSpPr>
            <a:spLocks noGrp="1"/>
          </p:cNvSpPr>
          <p:nvPr>
            <p:ph type="body" orient="vert" idx="1"/>
          </p:nvPr>
        </p:nvSpPr>
        <p:spPr>
          <a:xfrm>
            <a:off x="609600" y="995794"/>
            <a:ext cx="8026400" cy="5130371"/>
          </a:xfrm>
        </p:spPr>
        <p:txBody>
          <a:bodyPr vert="eaVert"/>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7"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spTree>
    <p:extLst>
      <p:ext uri="{BB962C8B-B14F-4D97-AF65-F5344CB8AC3E}">
        <p14:creationId xmlns:p14="http://schemas.microsoft.com/office/powerpoint/2010/main" val="3043650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2608D0B4-BD3A-4805-96EA-135D30279105}" type="slidenum">
              <a:rPr lang="en-US" altLang="en-US" smtClean="0"/>
              <a:pPr>
                <a:defRPr/>
              </a:pPr>
              <a:t>‹#›</a:t>
            </a:fld>
            <a:endParaRPr lang="en-US" altLang="en-US"/>
          </a:p>
        </p:txBody>
      </p:sp>
    </p:spTree>
    <p:extLst>
      <p:ext uri="{BB962C8B-B14F-4D97-AF65-F5344CB8AC3E}">
        <p14:creationId xmlns:p14="http://schemas.microsoft.com/office/powerpoint/2010/main" val="3527768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538126DF-0455-42D4-BB15-281890F0BE21}" type="slidenum">
              <a:rPr lang="en-US" altLang="en-US" smtClean="0"/>
              <a:pPr>
                <a:defRPr/>
              </a:pPr>
              <a:t>‹#›</a:t>
            </a:fld>
            <a:endParaRPr lang="en-US" altLang="en-US"/>
          </a:p>
        </p:txBody>
      </p:sp>
    </p:spTree>
    <p:extLst>
      <p:ext uri="{BB962C8B-B14F-4D97-AF65-F5344CB8AC3E}">
        <p14:creationId xmlns:p14="http://schemas.microsoft.com/office/powerpoint/2010/main" val="4050283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182" indent="0">
              <a:buNone/>
              <a:defRPr sz="2000">
                <a:solidFill>
                  <a:schemeClr val="tx1">
                    <a:tint val="75000"/>
                  </a:schemeClr>
                </a:solidFill>
              </a:defRPr>
            </a:lvl2pPr>
            <a:lvl3pPr marL="914363" indent="0">
              <a:buNone/>
              <a:defRPr sz="1800">
                <a:solidFill>
                  <a:schemeClr val="tx1">
                    <a:tint val="75000"/>
                  </a:schemeClr>
                </a:solidFill>
              </a:defRPr>
            </a:lvl3pPr>
            <a:lvl4pPr marL="1371545" indent="0">
              <a:buNone/>
              <a:defRPr sz="1600">
                <a:solidFill>
                  <a:schemeClr val="tx1">
                    <a:tint val="75000"/>
                  </a:schemeClr>
                </a:solidFill>
              </a:defRPr>
            </a:lvl4pPr>
            <a:lvl5pPr marL="1828727" indent="0">
              <a:buNone/>
              <a:defRPr sz="1600">
                <a:solidFill>
                  <a:schemeClr val="tx1">
                    <a:tint val="75000"/>
                  </a:schemeClr>
                </a:solidFill>
              </a:defRPr>
            </a:lvl5pPr>
            <a:lvl6pPr marL="2285909" indent="0">
              <a:buNone/>
              <a:defRPr sz="1600">
                <a:solidFill>
                  <a:schemeClr val="tx1">
                    <a:tint val="75000"/>
                  </a:schemeClr>
                </a:solidFill>
              </a:defRPr>
            </a:lvl6pPr>
            <a:lvl7pPr marL="2743090" indent="0">
              <a:buNone/>
              <a:defRPr sz="1600">
                <a:solidFill>
                  <a:schemeClr val="tx1">
                    <a:tint val="75000"/>
                  </a:schemeClr>
                </a:solidFill>
              </a:defRPr>
            </a:lvl7pPr>
            <a:lvl8pPr marL="3200272" indent="0">
              <a:buNone/>
              <a:defRPr sz="1600">
                <a:solidFill>
                  <a:schemeClr val="tx1">
                    <a:tint val="75000"/>
                  </a:schemeClr>
                </a:solidFill>
              </a:defRPr>
            </a:lvl8pPr>
            <a:lvl9pPr marL="3657454"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F130D1FD-2440-4AE4-8059-FF1ABCE1032D}" type="slidenum">
              <a:rPr lang="en-US" altLang="en-US" smtClean="0"/>
              <a:pPr>
                <a:defRPr/>
              </a:pPr>
              <a:t>‹#›</a:t>
            </a:fld>
            <a:endParaRPr lang="en-US" altLang="en-US"/>
          </a:p>
        </p:txBody>
      </p:sp>
    </p:spTree>
    <p:extLst>
      <p:ext uri="{BB962C8B-B14F-4D97-AF65-F5344CB8AC3E}">
        <p14:creationId xmlns:p14="http://schemas.microsoft.com/office/powerpoint/2010/main" val="1013946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457113D0-5A2D-4DD4-8799-639949EBE763}" type="slidenum">
              <a:rPr lang="en-US" altLang="en-US" smtClean="0"/>
              <a:pPr>
                <a:defRPr/>
              </a:pPr>
              <a:t>‹#›</a:t>
            </a:fld>
            <a:endParaRPr lang="en-US" altLang="en-US"/>
          </a:p>
        </p:txBody>
      </p:sp>
    </p:spTree>
    <p:extLst>
      <p:ext uri="{BB962C8B-B14F-4D97-AF65-F5344CB8AC3E}">
        <p14:creationId xmlns:p14="http://schemas.microsoft.com/office/powerpoint/2010/main" val="3161921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189FFBFE-DD2B-4A85-AC2E-179F45543C26}" type="slidenum">
              <a:rPr lang="en-US" altLang="en-US" smtClean="0"/>
              <a:pPr>
                <a:defRPr/>
              </a:pPr>
              <a:t>‹#›</a:t>
            </a:fld>
            <a:endParaRPr lang="en-US" altLang="en-US"/>
          </a:p>
        </p:txBody>
      </p:sp>
    </p:spTree>
    <p:extLst>
      <p:ext uri="{BB962C8B-B14F-4D97-AF65-F5344CB8AC3E}">
        <p14:creationId xmlns:p14="http://schemas.microsoft.com/office/powerpoint/2010/main" val="610762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2CA57D94-42B3-4E2D-B57B-CA0FBE9056EE}" type="slidenum">
              <a:rPr lang="en-US" altLang="en-US" smtClean="0"/>
              <a:pPr>
                <a:defRPr/>
              </a:pPr>
              <a:t>‹#›</a:t>
            </a:fld>
            <a:endParaRPr lang="en-US" altLang="en-US"/>
          </a:p>
        </p:txBody>
      </p:sp>
    </p:spTree>
    <p:extLst>
      <p:ext uri="{BB962C8B-B14F-4D97-AF65-F5344CB8AC3E}">
        <p14:creationId xmlns:p14="http://schemas.microsoft.com/office/powerpoint/2010/main" val="4078405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4A460FF7-7AD0-43A4-A6A7-2158D15D2FBB}" type="slidenum">
              <a:rPr lang="en-US" altLang="en-US" smtClean="0"/>
              <a:pPr>
                <a:defRPr/>
              </a:pPr>
              <a:t>‹#›</a:t>
            </a:fld>
            <a:endParaRPr lang="en-US" altLang="en-US"/>
          </a:p>
        </p:txBody>
      </p:sp>
    </p:spTree>
    <p:extLst>
      <p:ext uri="{BB962C8B-B14F-4D97-AF65-F5344CB8AC3E}">
        <p14:creationId xmlns:p14="http://schemas.microsoft.com/office/powerpoint/2010/main" val="2205436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A334A8EA-5883-44AB-885A-C95FAAD7A8B4}" type="slidenum">
              <a:rPr lang="en-US" altLang="en-US" smtClean="0"/>
              <a:pPr>
                <a:defRPr/>
              </a:pPr>
              <a:t>‹#›</a:t>
            </a:fld>
            <a:endParaRPr lang="en-US" altLang="en-US"/>
          </a:p>
        </p:txBody>
      </p:sp>
    </p:spTree>
    <p:extLst>
      <p:ext uri="{BB962C8B-B14F-4D97-AF65-F5344CB8AC3E}">
        <p14:creationId xmlns:p14="http://schemas.microsoft.com/office/powerpoint/2010/main" val="1737271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2" indent="0">
              <a:buNone/>
              <a:defRPr sz="2800"/>
            </a:lvl2pPr>
            <a:lvl3pPr marL="914363" indent="0">
              <a:buNone/>
              <a:defRPr sz="2400"/>
            </a:lvl3pPr>
            <a:lvl4pPr marL="1371545" indent="0">
              <a:buNone/>
              <a:defRPr sz="2000"/>
            </a:lvl4pPr>
            <a:lvl5pPr marL="1828727" indent="0">
              <a:buNone/>
              <a:defRPr sz="2000"/>
            </a:lvl5pPr>
            <a:lvl6pPr marL="2285909" indent="0">
              <a:buNone/>
              <a:defRPr sz="2000"/>
            </a:lvl6pPr>
            <a:lvl7pPr marL="2743090" indent="0">
              <a:buNone/>
              <a:defRPr sz="2000"/>
            </a:lvl7pPr>
            <a:lvl8pPr marL="3200272" indent="0">
              <a:buNone/>
              <a:defRPr sz="2000"/>
            </a:lvl8pPr>
            <a:lvl9pPr marL="3657454" indent="0">
              <a:buNone/>
              <a:defRPr sz="2000"/>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182" indent="0">
              <a:buNone/>
              <a:defRPr sz="1400"/>
            </a:lvl2pPr>
            <a:lvl3pPr marL="914363" indent="0">
              <a:buNone/>
              <a:defRPr sz="1200"/>
            </a:lvl3pPr>
            <a:lvl4pPr marL="1371545" indent="0">
              <a:buNone/>
              <a:defRPr sz="1000"/>
            </a:lvl4pPr>
            <a:lvl5pPr marL="1828727" indent="0">
              <a:buNone/>
              <a:defRPr sz="1000"/>
            </a:lvl5pPr>
            <a:lvl6pPr marL="2285909" indent="0">
              <a:buNone/>
              <a:defRPr sz="1000"/>
            </a:lvl6pPr>
            <a:lvl7pPr marL="2743090" indent="0">
              <a:buNone/>
              <a:defRPr sz="1000"/>
            </a:lvl7pPr>
            <a:lvl8pPr marL="3200272" indent="0">
              <a:buNone/>
              <a:defRPr sz="1000"/>
            </a:lvl8pPr>
            <a:lvl9pPr marL="3657454"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FCE89D20-95B6-4538-B024-67D76E173772}" type="slidenum">
              <a:rPr lang="en-US" altLang="en-US" smtClean="0"/>
              <a:pPr>
                <a:defRPr/>
              </a:pPr>
              <a:t>‹#›</a:t>
            </a:fld>
            <a:endParaRPr lang="en-US" altLang="en-US"/>
          </a:p>
        </p:txBody>
      </p:sp>
    </p:spTree>
    <p:extLst>
      <p:ext uri="{BB962C8B-B14F-4D97-AF65-F5344CB8AC3E}">
        <p14:creationId xmlns:p14="http://schemas.microsoft.com/office/powerpoint/2010/main" val="2637452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4775952-B91E-4172-919B-CA15A5504D65}" type="slidenum">
              <a:rPr lang="en-US" altLang="en-US" smtClean="0"/>
              <a:pPr>
                <a:defRPr/>
              </a:pPr>
              <a:t>‹#›</a:t>
            </a:fld>
            <a:endParaRPr lang="en-US" altLang="en-US"/>
          </a:p>
        </p:txBody>
      </p:sp>
    </p:spTree>
    <p:extLst>
      <p:ext uri="{BB962C8B-B14F-4D97-AF65-F5344CB8AC3E}">
        <p14:creationId xmlns:p14="http://schemas.microsoft.com/office/powerpoint/2010/main" val="7917164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2B113C6-6F48-4EF9-9CFD-F87C8CDCB58E}" type="slidenum">
              <a:rPr lang="en-US" altLang="en-US" smtClean="0"/>
              <a:pPr>
                <a:defRPr/>
              </a:pPr>
              <a:t>‹#›</a:t>
            </a:fld>
            <a:endParaRPr lang="en-US" altLang="en-US"/>
          </a:p>
        </p:txBody>
      </p:sp>
    </p:spTree>
    <p:extLst>
      <p:ext uri="{BB962C8B-B14F-4D97-AF65-F5344CB8AC3E}">
        <p14:creationId xmlns:p14="http://schemas.microsoft.com/office/powerpoint/2010/main" val="2829302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2192" y="1"/>
            <a:ext cx="12192000" cy="733287"/>
          </a:xfrm>
          <a:prstGeom prst="rect">
            <a:avLst/>
          </a:prstGeom>
          <a:gradFill flip="none" rotWithShape="1">
            <a:gsLst>
              <a:gs pos="50000">
                <a:schemeClr val="bg1">
                  <a:lumMod val="85000"/>
                </a:schemeClr>
              </a:gs>
              <a:gs pos="0">
                <a:schemeClr val="bg1">
                  <a:lumMod val="65000"/>
                </a:schemeClr>
              </a:gs>
              <a:gs pos="99000">
                <a:schemeClr val="bg1">
                  <a:lumMod val="6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7637" y="39883"/>
            <a:ext cx="906704" cy="731520"/>
          </a:xfrm>
          <a:prstGeom prst="rect">
            <a:avLst/>
          </a:prstGeom>
        </p:spPr>
      </p:pic>
      <p:sp>
        <p:nvSpPr>
          <p:cNvPr id="2" name="Title Placeholder 1"/>
          <p:cNvSpPr>
            <a:spLocks noGrp="1"/>
          </p:cNvSpPr>
          <p:nvPr>
            <p:ph type="title"/>
          </p:nvPr>
        </p:nvSpPr>
        <p:spPr>
          <a:xfrm>
            <a:off x="508001" y="-6350"/>
            <a:ext cx="11074400" cy="7269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8000" y="914400"/>
            <a:ext cx="10972800" cy="5638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553200"/>
            <a:ext cx="3860800" cy="24447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cxnSp>
        <p:nvCxnSpPr>
          <p:cNvPr id="10" name="Straight Connector 9"/>
          <p:cNvCxnSpPr/>
          <p:nvPr/>
        </p:nvCxnSpPr>
        <p:spPr>
          <a:xfrm>
            <a:off x="-12192" y="685800"/>
            <a:ext cx="1220419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5"/>
          <p:cNvSpPr>
            <a:spLocks noGrp="1" noChangeArrowheads="1"/>
          </p:cNvSpPr>
          <p:nvPr>
            <p:ph type="sldNum" sz="quarter" idx="4"/>
          </p:nvPr>
        </p:nvSpPr>
        <p:spPr bwMode="auto">
          <a:xfrm>
            <a:off x="11641394" y="6469064"/>
            <a:ext cx="550333" cy="388937"/>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lvl1pPr algn="r">
              <a:defRPr sz="1200" smtClean="0">
                <a:solidFill>
                  <a:schemeClr val="bg1">
                    <a:lumMod val="65000"/>
                  </a:schemeClr>
                </a:solidFill>
                <a:latin typeface="+mn-lt"/>
              </a:defRPr>
            </a:lvl1pPr>
          </a:lstStyle>
          <a:p>
            <a:fld id="{FA6758DD-5A98-9C42-A81D-9968456C6994}" type="slidenum">
              <a:rPr lang="en-US" smtClean="0"/>
              <a:t>‹#›</a:t>
            </a:fld>
            <a:endParaRPr lang="en-US"/>
          </a:p>
        </p:txBody>
      </p:sp>
      <p:pic>
        <p:nvPicPr>
          <p:cNvPr id="16" name="Picture 15">
            <a:extLst>
              <a:ext uri="{FF2B5EF4-FFF2-40B4-BE49-F238E27FC236}">
                <a16:creationId xmlns:a16="http://schemas.microsoft.com/office/drawing/2014/main" id="{CE2079C2-1576-8843-BA77-0DA27AED1D80}"/>
              </a:ext>
            </a:extLst>
          </p:cNvPr>
          <p:cNvPicPr>
            <a:picLocks noChangeAspect="1"/>
          </p:cNvPicPr>
          <p:nvPr userDrawn="1"/>
        </p:nvPicPr>
        <p:blipFill>
          <a:blip r:embed="rId14"/>
          <a:stretch>
            <a:fillRect/>
          </a:stretch>
        </p:blipFill>
        <p:spPr>
          <a:xfrm>
            <a:off x="10521682" y="52380"/>
            <a:ext cx="1507565" cy="576902"/>
          </a:xfrm>
          <a:prstGeom prst="rect">
            <a:avLst/>
          </a:prstGeom>
        </p:spPr>
      </p:pic>
    </p:spTree>
    <p:extLst>
      <p:ext uri="{BB962C8B-B14F-4D97-AF65-F5344CB8AC3E}">
        <p14:creationId xmlns:p14="http://schemas.microsoft.com/office/powerpoint/2010/main" val="2659690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lnSpc>
          <a:spcPts val="2800"/>
        </a:lnSpc>
        <a:spcBef>
          <a:spcPct val="0"/>
        </a:spcBef>
        <a:buNone/>
        <a:defRPr sz="2800" b="0" kern="1200">
          <a:solidFill>
            <a:schemeClr val="tx1"/>
          </a:solidFill>
          <a:latin typeface="+mj-lt"/>
          <a:ea typeface="+mj-ea"/>
          <a:cs typeface="+mj-cs"/>
        </a:defRPr>
      </a:lvl1pPr>
    </p:titleStyle>
    <p:bodyStyle>
      <a:lvl1pPr marL="228600" indent="-228600" algn="l" defTabSz="914400" rtl="0" eaLnBrk="1" latinLnBrk="0" hangingPunct="1">
        <a:spcBef>
          <a:spcPts val="400"/>
        </a:spcBef>
        <a:buFont typeface="Arial" panose="020B0604020202020204" pitchFamily="34" charset="0"/>
        <a:buChar char="•"/>
        <a:defRPr sz="2400" kern="1200">
          <a:solidFill>
            <a:schemeClr val="tx1"/>
          </a:solidFill>
          <a:latin typeface="+mn-lt"/>
          <a:ea typeface="+mn-ea"/>
          <a:cs typeface="+mn-cs"/>
        </a:defRPr>
      </a:lvl1pPr>
      <a:lvl2pPr marL="630238" indent="-285750" algn="l" defTabSz="914400" rtl="0" eaLnBrk="1" latinLnBrk="0" hangingPunct="1">
        <a:spcBef>
          <a:spcPts val="400"/>
        </a:spcBef>
        <a:buFont typeface="Arial" panose="020B0604020202020204" pitchFamily="34" charset="0"/>
        <a:buChar char="–"/>
        <a:defRPr sz="2000" kern="1200">
          <a:solidFill>
            <a:schemeClr val="tx1"/>
          </a:solidFill>
          <a:latin typeface="+mn-lt"/>
          <a:ea typeface="+mn-ea"/>
          <a:cs typeface="+mn-cs"/>
        </a:defRPr>
      </a:lvl2pPr>
      <a:lvl3pPr marL="914400" indent="-228600" algn="l" defTabSz="914400" rtl="0" eaLnBrk="1" latinLnBrk="0" hangingPunct="1">
        <a:spcBef>
          <a:spcPts val="4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ts val="400"/>
        </a:spcBef>
        <a:buFont typeface="Arial" panose="020B0604020202020204" pitchFamily="34" charset="0"/>
        <a:buChar char="–"/>
        <a:defRPr sz="1600" kern="1200">
          <a:solidFill>
            <a:schemeClr val="tx1"/>
          </a:solidFill>
          <a:latin typeface="+mn-lt"/>
          <a:ea typeface="+mn-ea"/>
          <a:cs typeface="+mn-cs"/>
        </a:defRPr>
      </a:lvl4pPr>
      <a:lvl5pPr marL="1828800" indent="-228600" algn="l" defTabSz="914400" rtl="0" eaLnBrk="1" latinLnBrk="0" hangingPunct="1">
        <a:spcBef>
          <a:spcPts val="4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9BBCBD0-029C-45DA-9C88-170548C70C12}" type="slidenum">
              <a:rPr lang="en-US" altLang="en-US" smtClean="0"/>
              <a:pPr>
                <a:defRPr/>
              </a:pPr>
              <a:t>‹#›</a:t>
            </a:fld>
            <a:endParaRPr lang="en-US" altLang="en-US"/>
          </a:p>
        </p:txBody>
      </p:sp>
    </p:spTree>
    <p:extLst>
      <p:ext uri="{BB962C8B-B14F-4D97-AF65-F5344CB8AC3E}">
        <p14:creationId xmlns:p14="http://schemas.microsoft.com/office/powerpoint/2010/main" val="27898705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36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1" indent="-228591" algn="l" defTabSz="91436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3" indent="-228591" algn="l" defTabSz="91436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1" algn="l" defTabSz="91436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8"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5" indent="-228591" algn="l" defTabSz="9143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10.xml"/><Relationship Id="rId16" Type="http://schemas.openxmlformats.org/officeDocument/2006/relationships/image" Target="../media/image22.svg"/><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tiff"/></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0" name="Rectangle 199">
            <a:extLst>
              <a:ext uri="{FF2B5EF4-FFF2-40B4-BE49-F238E27FC236}">
                <a16:creationId xmlns:a16="http://schemas.microsoft.com/office/drawing/2014/main" id="{74DEA32D-DC21-471A-97C9-7A43FF59A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6000" y="1"/>
            <a:ext cx="10160001"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0985"/>
            <a:endParaRPr lang="en-US" sz="1500">
              <a:solidFill>
                <a:prstClr val="white"/>
              </a:solidFill>
              <a:latin typeface="Calibri" panose="020F0502020204030204"/>
            </a:endParaRPr>
          </a:p>
        </p:txBody>
      </p:sp>
      <p:pic>
        <p:nvPicPr>
          <p:cNvPr id="2050" name="Picture 5">
            <a:extLst>
              <a:ext uri="{FF2B5EF4-FFF2-40B4-BE49-F238E27FC236}">
                <a16:creationId xmlns:a16="http://schemas.microsoft.com/office/drawing/2014/main" id="{778D6AE5-12F5-4F27-964E-26BD82B86C79}"/>
              </a:ext>
            </a:extLst>
          </p:cNvPr>
          <p:cNvPicPr>
            <a:picLocks noChangeAspect="1" noChangeArrowheads="1"/>
          </p:cNvPicPr>
          <p:nvPr/>
        </p:nvPicPr>
        <p:blipFill>
          <a:blip r:embed="rId3"/>
          <a:stretch>
            <a:fillRect/>
          </a:stretch>
        </p:blipFill>
        <p:spPr bwMode="auto">
          <a:xfrm>
            <a:off x="9991934" y="227442"/>
            <a:ext cx="2077565" cy="1797050"/>
          </a:xfrm>
          <a:prstGeom prst="rect">
            <a:avLst/>
          </a:prstGeom>
          <a:scene3d>
            <a:camera prst="orthographicFront">
              <a:rot lat="0" lon="0" rev="0"/>
            </a:camera>
            <a:lightRig rig="threePt" dir="t"/>
          </a:scene3d>
        </p:spPr>
      </p:pic>
      <p:pic>
        <p:nvPicPr>
          <p:cNvPr id="1026" name="Picture 3" descr="A close up of a logo&#10;&#10;Description automatically generated">
            <a:extLst>
              <a:ext uri="{FF2B5EF4-FFF2-40B4-BE49-F238E27FC236}">
                <a16:creationId xmlns:a16="http://schemas.microsoft.com/office/drawing/2014/main" id="{30B446A0-03D0-4FA9-B866-CF95E953B40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18269" y="2664048"/>
            <a:ext cx="3150335" cy="18114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a:extLst>
              <a:ext uri="{FF2B5EF4-FFF2-40B4-BE49-F238E27FC236}">
                <a16:creationId xmlns:a16="http://schemas.microsoft.com/office/drawing/2014/main" id="{B6E20CE1-3889-4DC4-863D-3B80473C9AC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262100" y="5275946"/>
            <a:ext cx="4060258" cy="7815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 name="Freeform 3">
            <a:extLst>
              <a:ext uri="{FF2B5EF4-FFF2-40B4-BE49-F238E27FC236}">
                <a16:creationId xmlns:a16="http://schemas.microsoft.com/office/drawing/2014/main" id="{7695D806-0BD6-41DF-81C3-D8C135B40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16001" y="-477"/>
            <a:ext cx="7890584"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defRPr/>
            </a:pPr>
            <a:endParaRPr lang="en-US" sz="1500" kern="0">
              <a:solidFill>
                <a:sysClr val="windowText" lastClr="000000"/>
              </a:solidFill>
              <a:latin typeface="Calibri" panose="020F0502020204030204"/>
            </a:endParaRPr>
          </a:p>
        </p:txBody>
      </p:sp>
      <p:sp>
        <p:nvSpPr>
          <p:cNvPr id="204" name="Freeform 4">
            <a:extLst>
              <a:ext uri="{FF2B5EF4-FFF2-40B4-BE49-F238E27FC236}">
                <a16:creationId xmlns:a16="http://schemas.microsoft.com/office/drawing/2014/main" id="{5351B1B0-ABAE-4DCC-9C3E-ACDF4485F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16000" y="-477"/>
            <a:ext cx="6731710"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defRPr/>
            </a:pPr>
            <a:endParaRPr lang="en-US" sz="1500" kern="0">
              <a:solidFill>
                <a:sysClr val="windowText" lastClr="000000"/>
              </a:solidFill>
              <a:latin typeface="Calibri" panose="020F0502020204030204"/>
            </a:endParaRPr>
          </a:p>
        </p:txBody>
      </p:sp>
      <p:sp>
        <p:nvSpPr>
          <p:cNvPr id="7" name="Rectangle 6">
            <a:extLst>
              <a:ext uri="{FF2B5EF4-FFF2-40B4-BE49-F238E27FC236}">
                <a16:creationId xmlns:a16="http://schemas.microsoft.com/office/drawing/2014/main" id="{88F61AA6-F975-7F45-B036-7836414CC37E}"/>
              </a:ext>
            </a:extLst>
          </p:cNvPr>
          <p:cNvSpPr/>
          <p:nvPr/>
        </p:nvSpPr>
        <p:spPr>
          <a:xfrm>
            <a:off x="-10808" y="0"/>
            <a:ext cx="1102467"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A94CD-C8CA-493B-9988-D35BD34D24B9}"/>
              </a:ext>
            </a:extLst>
          </p:cNvPr>
          <p:cNvSpPr>
            <a:spLocks noGrp="1"/>
          </p:cNvSpPr>
          <p:nvPr>
            <p:ph type="ctrTitle"/>
          </p:nvPr>
        </p:nvSpPr>
        <p:spPr>
          <a:xfrm>
            <a:off x="1024078" y="973436"/>
            <a:ext cx="6659428" cy="1814009"/>
          </a:xfrm>
        </p:spPr>
        <p:txBody>
          <a:bodyPr anchor="b">
            <a:noAutofit/>
          </a:bodyPr>
          <a:lstStyle/>
          <a:p>
            <a:pPr algn="l"/>
            <a:r>
              <a:rPr lang="en-US" sz="4000" dirty="0"/>
              <a:t>Human Autonomy Teaming:</a:t>
            </a:r>
            <a:br>
              <a:rPr lang="en-US" sz="4000" dirty="0"/>
            </a:br>
            <a:r>
              <a:rPr lang="en-US" sz="4000" dirty="0"/>
              <a:t> Principles and Applications</a:t>
            </a:r>
          </a:p>
        </p:txBody>
      </p:sp>
      <p:sp>
        <p:nvSpPr>
          <p:cNvPr id="4" name="Subtitle 3">
            <a:extLst>
              <a:ext uri="{FF2B5EF4-FFF2-40B4-BE49-F238E27FC236}">
                <a16:creationId xmlns:a16="http://schemas.microsoft.com/office/drawing/2014/main" id="{61E01097-CF8E-4EE8-9564-6E32285B61F1}"/>
              </a:ext>
            </a:extLst>
          </p:cNvPr>
          <p:cNvSpPr>
            <a:spLocks noGrp="1"/>
          </p:cNvSpPr>
          <p:nvPr>
            <p:ph type="subTitle" idx="1"/>
          </p:nvPr>
        </p:nvSpPr>
        <p:spPr>
          <a:xfrm>
            <a:off x="1035683" y="3897728"/>
            <a:ext cx="4480697" cy="2159817"/>
          </a:xfrm>
        </p:spPr>
        <p:txBody>
          <a:bodyPr anchor="t">
            <a:normAutofit fontScale="47500" lnSpcReduction="20000"/>
          </a:bodyPr>
          <a:lstStyle/>
          <a:p>
            <a:pPr algn="l"/>
            <a:r>
              <a:rPr lang="en-US" sz="4000" dirty="0"/>
              <a:t>Jay Shively</a:t>
            </a:r>
          </a:p>
          <a:p>
            <a:pPr algn="l"/>
            <a:r>
              <a:rPr lang="en-US" sz="4000" dirty="0"/>
              <a:t>NASA Ames Research Center</a:t>
            </a:r>
          </a:p>
          <a:p>
            <a:pPr algn="l"/>
            <a:r>
              <a:rPr lang="en-US" sz="4000" dirty="0"/>
              <a:t>FAA Human Systems Integration Summit:</a:t>
            </a:r>
          </a:p>
          <a:p>
            <a:pPr algn="l"/>
            <a:r>
              <a:rPr lang="en-US" sz="4000" dirty="0"/>
              <a:t>Human Machine Interfaces</a:t>
            </a:r>
          </a:p>
          <a:p>
            <a:pPr algn="l"/>
            <a:endParaRPr lang="en-US" sz="4000" dirty="0"/>
          </a:p>
          <a:p>
            <a:pPr algn="l"/>
            <a:r>
              <a:rPr lang="en-US" sz="4000" dirty="0"/>
              <a:t>JUNE 7, 2022</a:t>
            </a:r>
          </a:p>
          <a:p>
            <a:pPr algn="l"/>
            <a:endParaRPr lang="en-US" sz="1417" dirty="0"/>
          </a:p>
          <a:p>
            <a:pPr algn="l"/>
            <a:endParaRPr lang="en-US" sz="1417" dirty="0"/>
          </a:p>
        </p:txBody>
      </p:sp>
    </p:spTree>
    <p:extLst>
      <p:ext uri="{BB962C8B-B14F-4D97-AF65-F5344CB8AC3E}">
        <p14:creationId xmlns:p14="http://schemas.microsoft.com/office/powerpoint/2010/main" val="27917943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3F1850-F11C-F944-86D7-B94CC74C62FF}"/>
              </a:ext>
            </a:extLst>
          </p:cNvPr>
          <p:cNvSpPr>
            <a:spLocks noGrp="1"/>
          </p:cNvSpPr>
          <p:nvPr>
            <p:ph idx="1"/>
          </p:nvPr>
        </p:nvSpPr>
        <p:spPr/>
        <p:txBody>
          <a:bodyPr vert="horz" lIns="91440" tIns="45720" rIns="91440" bIns="45720" rtlCol="0" anchor="t">
            <a:normAutofit fontScale="77500" lnSpcReduction="20000"/>
          </a:bodyPr>
          <a:lstStyle/>
          <a:p>
            <a:r>
              <a:rPr lang="en-US" dirty="0"/>
              <a:t>Automation</a:t>
            </a:r>
          </a:p>
          <a:p>
            <a:pPr lvl="1"/>
            <a:r>
              <a:rPr lang="en-US" dirty="0"/>
              <a:t>Issues</a:t>
            </a:r>
          </a:p>
          <a:p>
            <a:pPr lvl="1"/>
            <a:r>
              <a:rPr lang="en-US" dirty="0"/>
              <a:t>Growth</a:t>
            </a:r>
          </a:p>
          <a:p>
            <a:endParaRPr lang="en-US" dirty="0"/>
          </a:p>
          <a:p>
            <a:r>
              <a:rPr lang="en-US" dirty="0"/>
              <a:t>Human Autonomy Teaming (HAT)</a:t>
            </a:r>
          </a:p>
          <a:p>
            <a:pPr lvl="1"/>
            <a:r>
              <a:rPr lang="en-US" dirty="0"/>
              <a:t>What is it? </a:t>
            </a:r>
          </a:p>
          <a:p>
            <a:pPr lvl="1"/>
            <a:r>
              <a:rPr lang="en-US" dirty="0"/>
              <a:t>Why should you care?</a:t>
            </a:r>
          </a:p>
          <a:p>
            <a:pPr lvl="1"/>
            <a:r>
              <a:rPr lang="en-US" dirty="0"/>
              <a:t>How?</a:t>
            </a:r>
          </a:p>
          <a:p>
            <a:pPr lvl="1"/>
            <a:endParaRPr lang="en-US" dirty="0"/>
          </a:p>
          <a:p>
            <a:r>
              <a:rPr lang="en-US" dirty="0"/>
              <a:t>Principles</a:t>
            </a:r>
          </a:p>
          <a:p>
            <a:pPr lvl="1"/>
            <a:r>
              <a:rPr lang="en-US" dirty="0"/>
              <a:t>Bi-directional communication</a:t>
            </a:r>
          </a:p>
          <a:p>
            <a:pPr lvl="1"/>
            <a:r>
              <a:rPr lang="en-US" dirty="0"/>
              <a:t>Transparency</a:t>
            </a:r>
          </a:p>
          <a:p>
            <a:pPr lvl="1"/>
            <a:r>
              <a:rPr lang="en-US" dirty="0"/>
              <a:t>Operator directed interface</a:t>
            </a:r>
          </a:p>
          <a:p>
            <a:pPr lvl="1"/>
            <a:r>
              <a:rPr lang="en-US" dirty="0"/>
              <a:t>Shared situation awareness</a:t>
            </a:r>
          </a:p>
          <a:p>
            <a:pPr lvl="1"/>
            <a:r>
              <a:rPr lang="en-US" dirty="0"/>
              <a:t>Meaningful Human Control (MHC)</a:t>
            </a:r>
          </a:p>
          <a:p>
            <a:pPr lvl="1"/>
            <a:endParaRPr lang="en-US" dirty="0"/>
          </a:p>
          <a:p>
            <a:r>
              <a:rPr lang="en-US" dirty="0"/>
              <a:t>Applications</a:t>
            </a:r>
          </a:p>
          <a:p>
            <a:pPr lvl="1"/>
            <a:r>
              <a:rPr lang="en-US" dirty="0"/>
              <a:t>Reduced Crew Operations</a:t>
            </a:r>
          </a:p>
          <a:p>
            <a:pPr lvl="1"/>
            <a:r>
              <a:rPr lang="en-US" dirty="0"/>
              <a:t>Multi-Vehicle Control</a:t>
            </a:r>
          </a:p>
          <a:p>
            <a:pPr lvl="1"/>
            <a:r>
              <a:rPr lang="en-US" dirty="0"/>
              <a:t>High Density </a:t>
            </a:r>
            <a:r>
              <a:rPr lang="en-US" dirty="0" err="1"/>
              <a:t>Vertiplex</a:t>
            </a:r>
            <a:endParaRPr lang="en-US" dirty="0"/>
          </a:p>
          <a:p>
            <a:pPr lvl="1"/>
            <a:r>
              <a:rPr lang="en-US" dirty="0"/>
              <a:t>Wildfire Mitigation</a:t>
            </a:r>
          </a:p>
        </p:txBody>
      </p:sp>
      <p:sp>
        <p:nvSpPr>
          <p:cNvPr id="6" name="Title 5">
            <a:extLst>
              <a:ext uri="{FF2B5EF4-FFF2-40B4-BE49-F238E27FC236}">
                <a16:creationId xmlns:a16="http://schemas.microsoft.com/office/drawing/2014/main" id="{16284BFB-7B28-2347-A886-C87966561C2C}"/>
              </a:ext>
            </a:extLst>
          </p:cNvPr>
          <p:cNvSpPr>
            <a:spLocks noGrp="1"/>
          </p:cNvSpPr>
          <p:nvPr>
            <p:ph type="title"/>
          </p:nvPr>
        </p:nvSpPr>
        <p:spPr/>
        <p:txBody>
          <a:bodyPr/>
          <a:lstStyle/>
          <a:p>
            <a:r>
              <a:rPr lang="en-US" dirty="0"/>
              <a:t>Outline</a:t>
            </a:r>
          </a:p>
        </p:txBody>
      </p:sp>
      <p:sp>
        <p:nvSpPr>
          <p:cNvPr id="5" name="Slide Number Placeholder 4">
            <a:extLst>
              <a:ext uri="{FF2B5EF4-FFF2-40B4-BE49-F238E27FC236}">
                <a16:creationId xmlns:a16="http://schemas.microsoft.com/office/drawing/2014/main" id="{86236738-3A65-664E-9E61-FF8E26A6734B}"/>
              </a:ext>
            </a:extLst>
          </p:cNvPr>
          <p:cNvSpPr>
            <a:spLocks noGrp="1"/>
          </p:cNvSpPr>
          <p:nvPr>
            <p:ph type="sldNum" sz="quarter" idx="4"/>
          </p:nvPr>
        </p:nvSpPr>
        <p:spPr/>
        <p:txBody>
          <a:bodyPr/>
          <a:lstStyle/>
          <a:p>
            <a:pPr>
              <a:defRPr/>
            </a:pPr>
            <a:fld id="{538126DF-0455-42D4-BB15-281890F0BE21}" type="slidenum">
              <a:rPr lang="en-US" altLang="en-US" dirty="0" smtClean="0"/>
              <a:pPr>
                <a:defRPr/>
              </a:pPr>
              <a:t>2</a:t>
            </a:fld>
            <a:endParaRPr lang="en-US" altLang="en-US"/>
          </a:p>
        </p:txBody>
      </p:sp>
      <p:sp>
        <p:nvSpPr>
          <p:cNvPr id="2" name="Footer Placeholder 1">
            <a:extLst>
              <a:ext uri="{FF2B5EF4-FFF2-40B4-BE49-F238E27FC236}">
                <a16:creationId xmlns:a16="http://schemas.microsoft.com/office/drawing/2014/main" id="{C2D94A12-08B4-E945-8C44-0D6B62B9FBF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34409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E0D451-82F3-C306-644D-E23BE75110C7}"/>
              </a:ext>
            </a:extLst>
          </p:cNvPr>
          <p:cNvSpPr>
            <a:spLocks noGrp="1"/>
          </p:cNvSpPr>
          <p:nvPr>
            <p:ph idx="1"/>
          </p:nvPr>
        </p:nvSpPr>
        <p:spPr>
          <a:xfrm>
            <a:off x="401445" y="1514006"/>
            <a:ext cx="10972800" cy="5638800"/>
          </a:xfrm>
        </p:spPr>
        <p:txBody>
          <a:bodyPr/>
          <a:lstStyle/>
          <a:p>
            <a:r>
              <a:rPr lang="en-US" dirty="0"/>
              <a:t>Urban Air Mobility</a:t>
            </a:r>
          </a:p>
          <a:p>
            <a:endParaRPr lang="en-US" dirty="0"/>
          </a:p>
          <a:p>
            <a:r>
              <a:rPr lang="en-US" dirty="0"/>
              <a:t>Autonomous Cars</a:t>
            </a:r>
          </a:p>
          <a:p>
            <a:endParaRPr lang="en-US" dirty="0"/>
          </a:p>
          <a:p>
            <a:r>
              <a:rPr lang="en-US" dirty="0"/>
              <a:t>M:N operations</a:t>
            </a:r>
          </a:p>
          <a:p>
            <a:endParaRPr lang="en-US" dirty="0"/>
          </a:p>
          <a:p>
            <a:r>
              <a:rPr lang="en-US" dirty="0"/>
              <a:t>Unmanned traffic management (UTM)</a:t>
            </a:r>
          </a:p>
          <a:p>
            <a:endParaRPr lang="en-US" dirty="0"/>
          </a:p>
          <a:p>
            <a:r>
              <a:rPr lang="en-US" dirty="0"/>
              <a:t>Small drone delivery</a:t>
            </a:r>
          </a:p>
          <a:p>
            <a:endParaRPr lang="en-US" dirty="0"/>
          </a:p>
          <a:p>
            <a:r>
              <a:rPr lang="en-US" dirty="0"/>
              <a:t>High altitude long endurance platforms </a:t>
            </a:r>
          </a:p>
          <a:p>
            <a:endParaRPr lang="en-US" dirty="0"/>
          </a:p>
          <a:p>
            <a:endParaRPr lang="en-US" dirty="0"/>
          </a:p>
        </p:txBody>
      </p:sp>
      <p:sp>
        <p:nvSpPr>
          <p:cNvPr id="3" name="Title 2">
            <a:extLst>
              <a:ext uri="{FF2B5EF4-FFF2-40B4-BE49-F238E27FC236}">
                <a16:creationId xmlns:a16="http://schemas.microsoft.com/office/drawing/2014/main" id="{6AC348E9-8E3B-E478-BF78-2C6162407067}"/>
              </a:ext>
            </a:extLst>
          </p:cNvPr>
          <p:cNvSpPr>
            <a:spLocks noGrp="1"/>
          </p:cNvSpPr>
          <p:nvPr>
            <p:ph type="title"/>
          </p:nvPr>
        </p:nvSpPr>
        <p:spPr/>
        <p:txBody>
          <a:bodyPr/>
          <a:lstStyle/>
          <a:p>
            <a:r>
              <a:rPr lang="en-US" dirty="0"/>
              <a:t>Continued Growth of Automation</a:t>
            </a:r>
          </a:p>
        </p:txBody>
      </p:sp>
      <p:sp>
        <p:nvSpPr>
          <p:cNvPr id="4" name="Footer Placeholder 3">
            <a:extLst>
              <a:ext uri="{FF2B5EF4-FFF2-40B4-BE49-F238E27FC236}">
                <a16:creationId xmlns:a16="http://schemas.microsoft.com/office/drawing/2014/main" id="{83D7256F-D6ED-6305-C098-52A896A64D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D87AC2-8378-BC63-BFA8-F43AC80F10CD}"/>
              </a:ext>
            </a:extLst>
          </p:cNvPr>
          <p:cNvSpPr>
            <a:spLocks noGrp="1"/>
          </p:cNvSpPr>
          <p:nvPr>
            <p:ph type="sldNum" sz="quarter" idx="4"/>
          </p:nvPr>
        </p:nvSpPr>
        <p:spPr/>
        <p:txBody>
          <a:bodyPr/>
          <a:lstStyle/>
          <a:p>
            <a:fld id="{FA6758DD-5A98-9C42-A81D-9968456C6994}" type="slidenum">
              <a:rPr lang="en-US" smtClean="0"/>
              <a:t>3</a:t>
            </a:fld>
            <a:endParaRPr lang="en-US"/>
          </a:p>
        </p:txBody>
      </p:sp>
    </p:spTree>
    <p:extLst>
      <p:ext uri="{BB962C8B-B14F-4D97-AF65-F5344CB8AC3E}">
        <p14:creationId xmlns:p14="http://schemas.microsoft.com/office/powerpoint/2010/main" val="2767465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1DFB471A-E63F-844E-A245-EF8706BE96A1}"/>
              </a:ext>
            </a:extLst>
          </p:cNvPr>
          <p:cNvSpPr>
            <a:spLocks noGrp="1"/>
          </p:cNvSpPr>
          <p:nvPr>
            <p:ph type="body" idx="1"/>
          </p:nvPr>
        </p:nvSpPr>
        <p:spPr/>
        <p:txBody>
          <a:bodyPr/>
          <a:lstStyle/>
          <a:p>
            <a:r>
              <a:rPr lang="en-US" dirty="0"/>
              <a:t>Human &amp; System</a:t>
            </a:r>
          </a:p>
        </p:txBody>
      </p:sp>
      <p:sp>
        <p:nvSpPr>
          <p:cNvPr id="14" name="Content Placeholder 13">
            <a:extLst>
              <a:ext uri="{FF2B5EF4-FFF2-40B4-BE49-F238E27FC236}">
                <a16:creationId xmlns:a16="http://schemas.microsoft.com/office/drawing/2014/main" id="{BA55F257-E064-974C-8789-50843FBBE7AF}"/>
              </a:ext>
            </a:extLst>
          </p:cNvPr>
          <p:cNvSpPr>
            <a:spLocks noGrp="1"/>
          </p:cNvSpPr>
          <p:nvPr>
            <p:ph sz="half" idx="2"/>
          </p:nvPr>
        </p:nvSpPr>
        <p:spPr/>
        <p:txBody>
          <a:bodyPr/>
          <a:lstStyle/>
          <a:p>
            <a:pPr marL="0" indent="0">
              <a:buNone/>
            </a:pPr>
            <a:r>
              <a:rPr lang="en-US" dirty="0"/>
              <a:t>Human interacts directly with the work system.</a:t>
            </a:r>
          </a:p>
          <a:p>
            <a:pPr marL="0" indent="0">
              <a:buNone/>
            </a:pPr>
            <a:endParaRPr lang="en-US" dirty="0"/>
          </a:p>
          <a:p>
            <a:pPr marL="0" indent="0">
              <a:buNone/>
            </a:pPr>
            <a:endParaRPr lang="en-US" dirty="0"/>
          </a:p>
        </p:txBody>
      </p:sp>
      <p:sp>
        <p:nvSpPr>
          <p:cNvPr id="15" name="Text Placeholder 14">
            <a:extLst>
              <a:ext uri="{FF2B5EF4-FFF2-40B4-BE49-F238E27FC236}">
                <a16:creationId xmlns:a16="http://schemas.microsoft.com/office/drawing/2014/main" id="{9E77D722-546A-634D-AC8D-4F7B841DBB8E}"/>
              </a:ext>
            </a:extLst>
          </p:cNvPr>
          <p:cNvSpPr>
            <a:spLocks noGrp="1"/>
          </p:cNvSpPr>
          <p:nvPr>
            <p:ph type="body" sz="quarter" idx="3"/>
          </p:nvPr>
        </p:nvSpPr>
        <p:spPr/>
        <p:txBody>
          <a:bodyPr/>
          <a:lstStyle/>
          <a:p>
            <a:r>
              <a:rPr lang="en-US" dirty="0"/>
              <a:t>Human &amp; AI (automation) &amp; System</a:t>
            </a:r>
          </a:p>
        </p:txBody>
      </p:sp>
      <p:sp>
        <p:nvSpPr>
          <p:cNvPr id="16" name="Content Placeholder 15">
            <a:extLst>
              <a:ext uri="{FF2B5EF4-FFF2-40B4-BE49-F238E27FC236}">
                <a16:creationId xmlns:a16="http://schemas.microsoft.com/office/drawing/2014/main" id="{F981BD5D-FF38-5348-97DF-CE63F4C0046D}"/>
              </a:ext>
            </a:extLst>
          </p:cNvPr>
          <p:cNvSpPr>
            <a:spLocks noGrp="1"/>
          </p:cNvSpPr>
          <p:nvPr>
            <p:ph sz="quarter" idx="4"/>
          </p:nvPr>
        </p:nvSpPr>
        <p:spPr/>
        <p:txBody>
          <a:bodyPr/>
          <a:lstStyle/>
          <a:p>
            <a:pPr marL="0" indent="0">
              <a:buNone/>
            </a:pPr>
            <a:r>
              <a:rPr lang="en-US" dirty="0"/>
              <a:t>AI is between the human and the work system</a:t>
            </a: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403D00BA-0EDC-554C-BE23-A91E88E2755E}"/>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8DE955DB-C89A-254A-A2CE-7CB5E78F1161}"/>
              </a:ext>
            </a:extLst>
          </p:cNvPr>
          <p:cNvSpPr>
            <a:spLocks noGrp="1"/>
          </p:cNvSpPr>
          <p:nvPr>
            <p:ph type="title"/>
          </p:nvPr>
        </p:nvSpPr>
        <p:spPr/>
        <p:txBody>
          <a:bodyPr/>
          <a:lstStyle/>
          <a:p>
            <a:r>
              <a:rPr lang="en-US" dirty="0"/>
              <a:t>System Configurations </a:t>
            </a:r>
          </a:p>
        </p:txBody>
      </p:sp>
      <p:sp>
        <p:nvSpPr>
          <p:cNvPr id="5" name="Slide Number Placeholder 4">
            <a:extLst>
              <a:ext uri="{FF2B5EF4-FFF2-40B4-BE49-F238E27FC236}">
                <a16:creationId xmlns:a16="http://schemas.microsoft.com/office/drawing/2014/main" id="{292C8CE0-5A67-3F4F-B82B-991C0033B240}"/>
              </a:ext>
            </a:extLst>
          </p:cNvPr>
          <p:cNvSpPr>
            <a:spLocks noGrp="1"/>
          </p:cNvSpPr>
          <p:nvPr>
            <p:ph type="sldNum" sz="quarter" idx="12"/>
          </p:nvPr>
        </p:nvSpPr>
        <p:spPr/>
        <p:txBody>
          <a:bodyPr/>
          <a:lstStyle/>
          <a:p>
            <a:fld id="{FA6758DD-5A98-9C42-A81D-9968456C6994}" type="slidenum">
              <a:rPr lang="en-US" smtClean="0"/>
              <a:t>4</a:t>
            </a:fld>
            <a:endParaRPr lang="en-US"/>
          </a:p>
        </p:txBody>
      </p:sp>
      <p:pic>
        <p:nvPicPr>
          <p:cNvPr id="17" name="Picture 9" descr="icon-automatic-tools">
            <a:extLst>
              <a:ext uri="{FF2B5EF4-FFF2-40B4-BE49-F238E27FC236}">
                <a16:creationId xmlns:a16="http://schemas.microsoft.com/office/drawing/2014/main" id="{747459CC-0488-164B-BAEA-A85D8EDC7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9864" y="3491771"/>
            <a:ext cx="754174" cy="779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 descr="worker icon">
            <a:extLst>
              <a:ext uri="{FF2B5EF4-FFF2-40B4-BE49-F238E27FC236}">
                <a16:creationId xmlns:a16="http://schemas.microsoft.com/office/drawing/2014/main" id="{C2F298FF-59F1-AB4E-BEEF-9BEABF0BB1D9}"/>
              </a:ext>
            </a:extLst>
          </p:cNvPr>
          <p:cNvPicPr>
            <a:picLocks noChangeAspect="1" noChangeArrowheads="1"/>
          </p:cNvPicPr>
          <p:nvPr/>
        </p:nvPicPr>
        <p:blipFill>
          <a:blip r:embed="rId4">
            <a:lum contrast="60000"/>
            <a:extLst>
              <a:ext uri="{28A0092B-C50C-407E-A947-70E740481C1C}">
                <a14:useLocalDpi xmlns:a14="http://schemas.microsoft.com/office/drawing/2010/main" val="0"/>
              </a:ext>
            </a:extLst>
          </a:blip>
          <a:srcRect/>
          <a:stretch>
            <a:fillRect/>
          </a:stretch>
        </p:blipFill>
        <p:spPr bwMode="auto">
          <a:xfrm>
            <a:off x="1118397" y="3512492"/>
            <a:ext cx="712690" cy="73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a:extLst>
              <a:ext uri="{FF2B5EF4-FFF2-40B4-BE49-F238E27FC236}">
                <a16:creationId xmlns:a16="http://schemas.microsoft.com/office/drawing/2014/main" id="{2AD98E63-BB7A-7849-BB2A-31055ADABA07}"/>
              </a:ext>
            </a:extLst>
          </p:cNvPr>
          <p:cNvCxnSpPr>
            <a:cxnSpLocks/>
            <a:stCxn id="18" idx="3"/>
            <a:endCxn id="17" idx="1"/>
          </p:cNvCxnSpPr>
          <p:nvPr/>
        </p:nvCxnSpPr>
        <p:spPr>
          <a:xfrm>
            <a:off x="1831087" y="3881642"/>
            <a:ext cx="2758777"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pic>
        <p:nvPicPr>
          <p:cNvPr id="22" name="Picture 17" descr="Bild in Originalgröße anzeigen">
            <a:extLst>
              <a:ext uri="{FF2B5EF4-FFF2-40B4-BE49-F238E27FC236}">
                <a16:creationId xmlns:a16="http://schemas.microsoft.com/office/drawing/2014/main" id="{937C9294-7FE8-974F-9FE7-BEB06D9D41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5677" y="3557831"/>
            <a:ext cx="625157" cy="64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 descr="icon-automatic-tools">
            <a:extLst>
              <a:ext uri="{FF2B5EF4-FFF2-40B4-BE49-F238E27FC236}">
                <a16:creationId xmlns:a16="http://schemas.microsoft.com/office/drawing/2014/main" id="{BA0337DB-9FDD-8A4C-BCE2-86C52C764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4282" y="3491770"/>
            <a:ext cx="754174" cy="779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 descr="worker icon">
            <a:extLst>
              <a:ext uri="{FF2B5EF4-FFF2-40B4-BE49-F238E27FC236}">
                <a16:creationId xmlns:a16="http://schemas.microsoft.com/office/drawing/2014/main" id="{D45536FA-D97C-FF4E-9D6C-065683E3B7FA}"/>
              </a:ext>
            </a:extLst>
          </p:cNvPr>
          <p:cNvPicPr>
            <a:picLocks noChangeAspect="1" noChangeArrowheads="1"/>
          </p:cNvPicPr>
          <p:nvPr/>
        </p:nvPicPr>
        <p:blipFill>
          <a:blip r:embed="rId4">
            <a:lum contrast="60000"/>
            <a:extLst>
              <a:ext uri="{28A0092B-C50C-407E-A947-70E740481C1C}">
                <a14:useLocalDpi xmlns:a14="http://schemas.microsoft.com/office/drawing/2010/main" val="0"/>
              </a:ext>
            </a:extLst>
          </a:blip>
          <a:srcRect/>
          <a:stretch>
            <a:fillRect/>
          </a:stretch>
        </p:blipFill>
        <p:spPr bwMode="auto">
          <a:xfrm>
            <a:off x="6585535" y="3512492"/>
            <a:ext cx="712690" cy="73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Arrow Connector 24">
            <a:extLst>
              <a:ext uri="{FF2B5EF4-FFF2-40B4-BE49-F238E27FC236}">
                <a16:creationId xmlns:a16="http://schemas.microsoft.com/office/drawing/2014/main" id="{07BE1F0A-3741-6949-9A80-9D673DECA39D}"/>
              </a:ext>
            </a:extLst>
          </p:cNvPr>
          <p:cNvCxnSpPr>
            <a:cxnSpLocks/>
            <a:stCxn id="24" idx="3"/>
            <a:endCxn id="22" idx="1"/>
          </p:cNvCxnSpPr>
          <p:nvPr/>
        </p:nvCxnSpPr>
        <p:spPr>
          <a:xfrm flipV="1">
            <a:off x="7298225" y="3881641"/>
            <a:ext cx="1277452" cy="1"/>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DBF161A-6381-D940-BC0A-000324A5B634}"/>
              </a:ext>
            </a:extLst>
          </p:cNvPr>
          <p:cNvCxnSpPr>
            <a:cxnSpLocks/>
            <a:stCxn id="22" idx="3"/>
            <a:endCxn id="23" idx="1"/>
          </p:cNvCxnSpPr>
          <p:nvPr/>
        </p:nvCxnSpPr>
        <p:spPr>
          <a:xfrm>
            <a:off x="9200834" y="3881641"/>
            <a:ext cx="1063448"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0CFBD1D-63B0-A541-BD41-5FE7CCC8ECE1}"/>
              </a:ext>
            </a:extLst>
          </p:cNvPr>
          <p:cNvCxnSpPr/>
          <p:nvPr/>
        </p:nvCxnSpPr>
        <p:spPr>
          <a:xfrm>
            <a:off x="5861538" y="902677"/>
            <a:ext cx="0" cy="556638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4299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8D728C8-0BC0-A341-8284-F824BB82B80E}"/>
              </a:ext>
            </a:extLst>
          </p:cNvPr>
          <p:cNvSpPr>
            <a:spLocks noGrp="1"/>
          </p:cNvSpPr>
          <p:nvPr>
            <p:ph idx="1"/>
          </p:nvPr>
        </p:nvSpPr>
        <p:spPr>
          <a:xfrm>
            <a:off x="508000" y="914400"/>
            <a:ext cx="10972800" cy="5638800"/>
          </a:xfrm>
        </p:spPr>
        <p:txBody>
          <a:bodyPr/>
          <a:lstStyle/>
          <a:p>
            <a:r>
              <a:rPr lang="en-US" altLang="en-US" dirty="0"/>
              <a:t>Brittle</a:t>
            </a:r>
          </a:p>
          <a:p>
            <a:pPr lvl="1"/>
            <a:r>
              <a:rPr lang="en-US" altLang="en-US" dirty="0"/>
              <a:t>Automation often operates well for a range of situations but requires human intervention to handle boundary conditions (Woods &amp; Cook, 2006)</a:t>
            </a:r>
          </a:p>
          <a:p>
            <a:endParaRPr lang="en-US" altLang="en-US" dirty="0"/>
          </a:p>
          <a:p>
            <a:r>
              <a:rPr lang="en-US" altLang="en-US" dirty="0"/>
              <a:t>Opaque</a:t>
            </a:r>
          </a:p>
          <a:p>
            <a:pPr lvl="1"/>
            <a:r>
              <a:rPr lang="en-US" altLang="en-US" dirty="0"/>
              <a:t>Automation interfaces often do not facilitate understanding or tracking of the system (Lyons, 2013)</a:t>
            </a:r>
          </a:p>
          <a:p>
            <a:endParaRPr lang="en-US" altLang="en-US" dirty="0"/>
          </a:p>
          <a:p>
            <a:r>
              <a:rPr lang="en-US" altLang="en-US" dirty="0"/>
              <a:t>Mis-calibrated Trust</a:t>
            </a:r>
          </a:p>
          <a:p>
            <a:pPr lvl="1"/>
            <a:r>
              <a:rPr lang="en-US" altLang="en-US" dirty="0"/>
              <a:t>Disuse and misuse of automation have led to real-world mishaps and tragedies (Lee &amp; See, 2004; Lyons &amp; Stokes, 2012)</a:t>
            </a:r>
          </a:p>
          <a:p>
            <a:endParaRPr lang="en-US" altLang="en-US" dirty="0"/>
          </a:p>
          <a:p>
            <a:r>
              <a:rPr lang="en-US" altLang="en-US" dirty="0"/>
              <a:t>Out</a:t>
            </a:r>
            <a:r>
              <a:rPr lang="mr-IN" altLang="en-US" dirty="0"/>
              <a:t>–</a:t>
            </a:r>
            <a:r>
              <a:rPr lang="en-US" altLang="en-US" dirty="0"/>
              <a:t>of-the-Loop Loss of Situation Awareness</a:t>
            </a:r>
          </a:p>
          <a:p>
            <a:pPr lvl="1"/>
            <a:r>
              <a:rPr lang="en-US" altLang="en-US" dirty="0"/>
              <a:t>Trade-off: automation helps manual performance and workload but recovering from automation failure is often worse (Endsley, 2016; </a:t>
            </a:r>
            <a:r>
              <a:rPr lang="en-US" altLang="en-US" dirty="0" err="1"/>
              <a:t>Onnasch</a:t>
            </a:r>
            <a:r>
              <a:rPr lang="en-US" altLang="en-US" dirty="0"/>
              <a:t>, </a:t>
            </a:r>
            <a:r>
              <a:rPr lang="en-US" altLang="en-US" dirty="0" err="1"/>
              <a:t>Wickens</a:t>
            </a:r>
            <a:r>
              <a:rPr lang="en-US" altLang="en-US" dirty="0"/>
              <a:t>, Li, </a:t>
            </a:r>
            <a:r>
              <a:rPr lang="en-US" altLang="en-US" dirty="0" err="1"/>
              <a:t>Manzey</a:t>
            </a:r>
            <a:r>
              <a:rPr lang="en-US" altLang="en-US" dirty="0"/>
              <a:t>, 2014)</a:t>
            </a:r>
          </a:p>
        </p:txBody>
      </p:sp>
      <p:sp>
        <p:nvSpPr>
          <p:cNvPr id="7" name="Title 6">
            <a:extLst>
              <a:ext uri="{FF2B5EF4-FFF2-40B4-BE49-F238E27FC236}">
                <a16:creationId xmlns:a16="http://schemas.microsoft.com/office/drawing/2014/main" id="{C4D00C8D-3F98-7F43-9C3F-CD85E61DD1FD}"/>
              </a:ext>
            </a:extLst>
          </p:cNvPr>
          <p:cNvSpPr>
            <a:spLocks noGrp="1"/>
          </p:cNvSpPr>
          <p:nvPr>
            <p:ph type="title"/>
          </p:nvPr>
        </p:nvSpPr>
        <p:spPr>
          <a:xfrm>
            <a:off x="401445" y="-6350"/>
            <a:ext cx="11180956" cy="726940"/>
          </a:xfrm>
        </p:spPr>
        <p:txBody>
          <a:bodyPr/>
          <a:lstStyle/>
          <a:p>
            <a:r>
              <a:rPr lang="en-US" dirty="0"/>
              <a:t>Problems with Serial Arrangement</a:t>
            </a:r>
          </a:p>
        </p:txBody>
      </p:sp>
      <p:sp>
        <p:nvSpPr>
          <p:cNvPr id="6" name="Footer Placeholder 5">
            <a:extLst>
              <a:ext uri="{FF2B5EF4-FFF2-40B4-BE49-F238E27FC236}">
                <a16:creationId xmlns:a16="http://schemas.microsoft.com/office/drawing/2014/main" id="{490278FC-4140-6F4B-8AEA-F61DBFFC1C87}"/>
              </a:ext>
            </a:extLst>
          </p:cNvPr>
          <p:cNvSpPr>
            <a:spLocks noGrp="1"/>
          </p:cNvSpPr>
          <p:nvPr>
            <p:ph type="ftr" sz="quarter" idx="11"/>
          </p:nvPr>
        </p:nvSpPr>
        <p:spPr>
          <a:xfrm>
            <a:off x="4165600" y="6553200"/>
            <a:ext cx="3860800" cy="244476"/>
          </a:xfrm>
        </p:spPr>
        <p:txBody>
          <a:bodyPr/>
          <a:lstStyle/>
          <a:p>
            <a:endParaRPr lang="en-US"/>
          </a:p>
        </p:txBody>
      </p:sp>
      <p:sp>
        <p:nvSpPr>
          <p:cNvPr id="8" name="Slide Number Placeholder 7">
            <a:extLst>
              <a:ext uri="{FF2B5EF4-FFF2-40B4-BE49-F238E27FC236}">
                <a16:creationId xmlns:a16="http://schemas.microsoft.com/office/drawing/2014/main" id="{4363826C-B95D-0445-ABD0-75179FD8CB2F}"/>
              </a:ext>
            </a:extLst>
          </p:cNvPr>
          <p:cNvSpPr>
            <a:spLocks noGrp="1"/>
          </p:cNvSpPr>
          <p:nvPr>
            <p:ph type="sldNum" sz="quarter" idx="4"/>
          </p:nvPr>
        </p:nvSpPr>
        <p:spPr>
          <a:xfrm>
            <a:off x="11641394" y="6469064"/>
            <a:ext cx="550333" cy="388937"/>
          </a:xfrm>
        </p:spPr>
        <p:txBody>
          <a:bodyPr/>
          <a:lstStyle/>
          <a:p>
            <a:fld id="{FA6758DD-5A98-9C42-A81D-9968456C6994}" type="slidenum">
              <a:rPr lang="en-US" smtClean="0"/>
              <a:pPr/>
              <a:t>5</a:t>
            </a:fld>
            <a:endParaRPr lang="en-US"/>
          </a:p>
        </p:txBody>
      </p:sp>
    </p:spTree>
    <p:extLst>
      <p:ext uri="{BB962C8B-B14F-4D97-AF65-F5344CB8AC3E}">
        <p14:creationId xmlns:p14="http://schemas.microsoft.com/office/powerpoint/2010/main" val="990463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86425F-0061-6F4E-92CB-B9FAC49ADD12}"/>
              </a:ext>
            </a:extLst>
          </p:cNvPr>
          <p:cNvSpPr>
            <a:spLocks noGrp="1"/>
          </p:cNvSpPr>
          <p:nvPr>
            <p:ph idx="1"/>
          </p:nvPr>
        </p:nvSpPr>
        <p:spPr/>
        <p:txBody>
          <a:bodyPr/>
          <a:lstStyle/>
          <a:p>
            <a:pPr marL="0" indent="0">
              <a:buNone/>
            </a:pPr>
            <a:r>
              <a:rPr lang="en-US" b="1" dirty="0"/>
              <a:t>Human and AI “team” to interact with the work system</a:t>
            </a:r>
            <a:r>
              <a:rPr lang="en-US" dirty="0"/>
              <a:t>.</a:t>
            </a:r>
          </a:p>
        </p:txBody>
      </p:sp>
      <p:sp>
        <p:nvSpPr>
          <p:cNvPr id="3" name="Title 2">
            <a:extLst>
              <a:ext uri="{FF2B5EF4-FFF2-40B4-BE49-F238E27FC236}">
                <a16:creationId xmlns:a16="http://schemas.microsoft.com/office/drawing/2014/main" id="{670D9CD8-7DE8-A04B-BD6D-25AC1D0E3E3D}"/>
              </a:ext>
            </a:extLst>
          </p:cNvPr>
          <p:cNvSpPr>
            <a:spLocks noGrp="1"/>
          </p:cNvSpPr>
          <p:nvPr>
            <p:ph type="title"/>
          </p:nvPr>
        </p:nvSpPr>
        <p:spPr/>
        <p:txBody>
          <a:bodyPr/>
          <a:lstStyle/>
          <a:p>
            <a:r>
              <a:rPr lang="en-US" dirty="0"/>
              <a:t>Human-AI Teaming (Simple Concept)</a:t>
            </a:r>
          </a:p>
        </p:txBody>
      </p:sp>
      <p:sp>
        <p:nvSpPr>
          <p:cNvPr id="4" name="Footer Placeholder 3">
            <a:extLst>
              <a:ext uri="{FF2B5EF4-FFF2-40B4-BE49-F238E27FC236}">
                <a16:creationId xmlns:a16="http://schemas.microsoft.com/office/drawing/2014/main" id="{260BBB0F-E57A-1C49-9EF8-803DFA0123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2BF6F2-1BB7-144D-8D30-954B8BD0AD5B}"/>
              </a:ext>
            </a:extLst>
          </p:cNvPr>
          <p:cNvSpPr>
            <a:spLocks noGrp="1"/>
          </p:cNvSpPr>
          <p:nvPr>
            <p:ph type="sldNum" sz="quarter" idx="4"/>
          </p:nvPr>
        </p:nvSpPr>
        <p:spPr/>
        <p:txBody>
          <a:bodyPr/>
          <a:lstStyle/>
          <a:p>
            <a:fld id="{FA6758DD-5A98-9C42-A81D-9968456C6994}" type="slidenum">
              <a:rPr lang="en-US" smtClean="0"/>
              <a:t>6</a:t>
            </a:fld>
            <a:endParaRPr lang="en-US"/>
          </a:p>
        </p:txBody>
      </p:sp>
      <p:pic>
        <p:nvPicPr>
          <p:cNvPr id="6" name="Picture 17" descr="Bild in Originalgröße anzeigen">
            <a:extLst>
              <a:ext uri="{FF2B5EF4-FFF2-40B4-BE49-F238E27FC236}">
                <a16:creationId xmlns:a16="http://schemas.microsoft.com/office/drawing/2014/main" id="{7300A1CB-5E70-B046-BBC8-611E76004A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1797" y="3878744"/>
            <a:ext cx="625157" cy="64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icon-automatic-tools">
            <a:extLst>
              <a:ext uri="{FF2B5EF4-FFF2-40B4-BE49-F238E27FC236}">
                <a16:creationId xmlns:a16="http://schemas.microsoft.com/office/drawing/2014/main" id="{0EE974FC-CFC0-A541-9A89-C3F7585EF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974" y="3238421"/>
            <a:ext cx="754174" cy="779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worker icon">
            <a:extLst>
              <a:ext uri="{FF2B5EF4-FFF2-40B4-BE49-F238E27FC236}">
                <a16:creationId xmlns:a16="http://schemas.microsoft.com/office/drawing/2014/main" id="{632172EE-E285-C342-BD51-ED8C02C3FE13}"/>
              </a:ext>
            </a:extLst>
          </p:cNvPr>
          <p:cNvPicPr>
            <a:picLocks noChangeAspect="1" noChangeArrowheads="1"/>
          </p:cNvPicPr>
          <p:nvPr/>
        </p:nvPicPr>
        <p:blipFill>
          <a:blip r:embed="rId5">
            <a:lum contrast="60000"/>
            <a:extLst>
              <a:ext uri="{28A0092B-C50C-407E-A947-70E740481C1C}">
                <a14:useLocalDpi xmlns:a14="http://schemas.microsoft.com/office/drawing/2010/main" val="0"/>
              </a:ext>
            </a:extLst>
          </a:blip>
          <a:srcRect/>
          <a:stretch>
            <a:fillRect/>
          </a:stretch>
        </p:blipFill>
        <p:spPr bwMode="auto">
          <a:xfrm>
            <a:off x="3048031" y="2637994"/>
            <a:ext cx="712690" cy="73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BFCCBB6E-439B-104A-8195-71E6E982C0E9}"/>
              </a:ext>
            </a:extLst>
          </p:cNvPr>
          <p:cNvCxnSpPr>
            <a:cxnSpLocks/>
            <a:stCxn id="10" idx="3"/>
            <a:endCxn id="7" idx="1"/>
          </p:cNvCxnSpPr>
          <p:nvPr/>
        </p:nvCxnSpPr>
        <p:spPr>
          <a:xfrm flipV="1">
            <a:off x="4165600" y="3628292"/>
            <a:ext cx="3959374" cy="1"/>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D042BC89-2007-764C-8411-2939AF58252B}"/>
              </a:ext>
            </a:extLst>
          </p:cNvPr>
          <p:cNvSpPr/>
          <p:nvPr/>
        </p:nvSpPr>
        <p:spPr>
          <a:xfrm>
            <a:off x="2653323" y="2423746"/>
            <a:ext cx="1512277" cy="24090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7ED7286-E4FC-B840-BB43-CB6C13E9A51A}"/>
              </a:ext>
            </a:extLst>
          </p:cNvPr>
          <p:cNvSpPr txBox="1"/>
          <p:nvPr/>
        </p:nvSpPr>
        <p:spPr>
          <a:xfrm>
            <a:off x="3098491" y="3360114"/>
            <a:ext cx="618463" cy="646331"/>
          </a:xfrm>
          <a:prstGeom prst="rect">
            <a:avLst/>
          </a:prstGeom>
          <a:noFill/>
        </p:spPr>
        <p:txBody>
          <a:bodyPr wrap="square" rtlCol="0">
            <a:spAutoFit/>
          </a:bodyPr>
          <a:lstStyle/>
          <a:p>
            <a:r>
              <a:rPr lang="en-US" sz="3600" dirty="0"/>
              <a:t>🤝</a:t>
            </a:r>
            <a:endParaRPr lang="en-US" dirty="0"/>
          </a:p>
        </p:txBody>
      </p:sp>
    </p:spTree>
    <p:extLst>
      <p:ext uri="{BB962C8B-B14F-4D97-AF65-F5344CB8AC3E}">
        <p14:creationId xmlns:p14="http://schemas.microsoft.com/office/powerpoint/2010/main" val="427768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86D9F4-4E09-DB49-B3F8-B61B9F448B9D}"/>
              </a:ext>
            </a:extLst>
          </p:cNvPr>
          <p:cNvSpPr>
            <a:spLocks noGrp="1"/>
          </p:cNvSpPr>
          <p:nvPr>
            <p:ph idx="1"/>
          </p:nvPr>
        </p:nvSpPr>
        <p:spPr>
          <a:xfrm>
            <a:off x="505523" y="1430594"/>
            <a:ext cx="10972800" cy="5638800"/>
          </a:xfrm>
        </p:spPr>
        <p:txBody>
          <a:bodyPr/>
          <a:lstStyle/>
          <a:p>
            <a:r>
              <a:rPr lang="en-US" dirty="0"/>
              <a:t>Bi-directional Communication</a:t>
            </a:r>
          </a:p>
          <a:p>
            <a:endParaRPr lang="en-US" dirty="0"/>
          </a:p>
          <a:p>
            <a:r>
              <a:rPr lang="en-US" dirty="0"/>
              <a:t>Transparency</a:t>
            </a:r>
          </a:p>
          <a:p>
            <a:endParaRPr lang="en-US" dirty="0"/>
          </a:p>
          <a:p>
            <a:r>
              <a:rPr lang="en-US" dirty="0"/>
              <a:t>Shared situation awareness (mental model)</a:t>
            </a:r>
          </a:p>
          <a:p>
            <a:endParaRPr lang="en-US" dirty="0"/>
          </a:p>
          <a:p>
            <a:r>
              <a:rPr lang="en-US" dirty="0"/>
              <a:t>Pilot directed interface</a:t>
            </a:r>
          </a:p>
          <a:p>
            <a:endParaRPr lang="en-US" dirty="0"/>
          </a:p>
          <a:p>
            <a:r>
              <a:rPr lang="en-US" dirty="0"/>
              <a:t>Meaningful Human Control</a:t>
            </a:r>
          </a:p>
        </p:txBody>
      </p:sp>
      <p:sp>
        <p:nvSpPr>
          <p:cNvPr id="3" name="Title 2">
            <a:extLst>
              <a:ext uri="{FF2B5EF4-FFF2-40B4-BE49-F238E27FC236}">
                <a16:creationId xmlns:a16="http://schemas.microsoft.com/office/drawing/2014/main" id="{DECCC6B2-C7DD-6F4A-AC9D-7C245540DCAD}"/>
              </a:ext>
            </a:extLst>
          </p:cNvPr>
          <p:cNvSpPr>
            <a:spLocks noGrp="1"/>
          </p:cNvSpPr>
          <p:nvPr>
            <p:ph type="title"/>
          </p:nvPr>
        </p:nvSpPr>
        <p:spPr/>
        <p:txBody>
          <a:bodyPr/>
          <a:lstStyle/>
          <a:p>
            <a:r>
              <a:rPr lang="en-US" dirty="0"/>
              <a:t>Principles (Not Exhaustive)</a:t>
            </a:r>
          </a:p>
        </p:txBody>
      </p:sp>
      <p:sp>
        <p:nvSpPr>
          <p:cNvPr id="4" name="Footer Placeholder 3">
            <a:extLst>
              <a:ext uri="{FF2B5EF4-FFF2-40B4-BE49-F238E27FC236}">
                <a16:creationId xmlns:a16="http://schemas.microsoft.com/office/drawing/2014/main" id="{A3DA953B-4907-134D-BC84-9D58E086B7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28E546-E9DC-424A-A16C-E85F182E2DD6}"/>
              </a:ext>
            </a:extLst>
          </p:cNvPr>
          <p:cNvSpPr>
            <a:spLocks noGrp="1"/>
          </p:cNvSpPr>
          <p:nvPr>
            <p:ph type="sldNum" sz="quarter" idx="4"/>
          </p:nvPr>
        </p:nvSpPr>
        <p:spPr/>
        <p:txBody>
          <a:bodyPr/>
          <a:lstStyle/>
          <a:p>
            <a:fld id="{FA6758DD-5A98-9C42-A81D-9968456C6994}" type="slidenum">
              <a:rPr lang="en-US" smtClean="0"/>
              <a:t>7</a:t>
            </a:fld>
            <a:endParaRPr lang="en-US"/>
          </a:p>
        </p:txBody>
      </p:sp>
    </p:spTree>
    <p:extLst>
      <p:ext uri="{BB962C8B-B14F-4D97-AF65-F5344CB8AC3E}">
        <p14:creationId xmlns:p14="http://schemas.microsoft.com/office/powerpoint/2010/main" val="8417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5A0CEE-2A62-B14F-BF57-7C950BFD2D02}"/>
              </a:ext>
            </a:extLst>
          </p:cNvPr>
          <p:cNvSpPr>
            <a:spLocks noGrp="1"/>
          </p:cNvSpPr>
          <p:nvPr>
            <p:ph idx="1"/>
          </p:nvPr>
        </p:nvSpPr>
        <p:spPr/>
        <p:txBody>
          <a:bodyPr/>
          <a:lstStyle/>
          <a:p>
            <a:r>
              <a:rPr lang="en-US" dirty="0"/>
              <a:t>Humans and AI  should have a channel to communicate</a:t>
            </a:r>
          </a:p>
          <a:p>
            <a:endParaRPr lang="en-US" dirty="0"/>
          </a:p>
          <a:p>
            <a:r>
              <a:rPr lang="en-US" dirty="0"/>
              <a:t>Human can ask about reasoning:</a:t>
            </a:r>
          </a:p>
          <a:p>
            <a:pPr lvl="1"/>
            <a:r>
              <a:rPr lang="en-US" dirty="0"/>
              <a:t>Why did you choose A? </a:t>
            </a:r>
          </a:p>
          <a:p>
            <a:pPr lvl="1"/>
            <a:r>
              <a:rPr lang="en-US" dirty="0"/>
              <a:t>What about B?</a:t>
            </a:r>
          </a:p>
          <a:p>
            <a:pPr marL="344488" lvl="1" indent="0">
              <a:buNone/>
            </a:pPr>
            <a:endParaRPr lang="en-US" dirty="0"/>
          </a:p>
          <a:p>
            <a:r>
              <a:rPr lang="en-US" dirty="0"/>
              <a:t>About confidence:</a:t>
            </a:r>
          </a:p>
          <a:p>
            <a:pPr lvl="1"/>
            <a:r>
              <a:rPr lang="en-US" dirty="0"/>
              <a:t>How sure are you of A? </a:t>
            </a:r>
          </a:p>
          <a:p>
            <a:pPr lvl="1"/>
            <a:r>
              <a:rPr lang="en-US" dirty="0"/>
              <a:t>How close was B?</a:t>
            </a:r>
          </a:p>
          <a:p>
            <a:pPr lvl="1"/>
            <a:endParaRPr lang="en-US" dirty="0"/>
          </a:p>
          <a:p>
            <a:r>
              <a:rPr lang="en-US" dirty="0"/>
              <a:t>Human can input information that the AI doesn’t have</a:t>
            </a:r>
          </a:p>
          <a:p>
            <a:pPr lvl="1"/>
            <a:r>
              <a:rPr lang="en-US" dirty="0"/>
              <a:t>e.g., alternative C doesn’t have good emergency medical response</a:t>
            </a:r>
          </a:p>
          <a:p>
            <a:endParaRPr lang="en-US" dirty="0"/>
          </a:p>
        </p:txBody>
      </p:sp>
      <p:sp>
        <p:nvSpPr>
          <p:cNvPr id="3" name="Title 2">
            <a:extLst>
              <a:ext uri="{FF2B5EF4-FFF2-40B4-BE49-F238E27FC236}">
                <a16:creationId xmlns:a16="http://schemas.microsoft.com/office/drawing/2014/main" id="{65939BAC-5A62-6349-8CE4-BD1FCF6BA704}"/>
              </a:ext>
            </a:extLst>
          </p:cNvPr>
          <p:cNvSpPr>
            <a:spLocks noGrp="1"/>
          </p:cNvSpPr>
          <p:nvPr>
            <p:ph type="title"/>
          </p:nvPr>
        </p:nvSpPr>
        <p:spPr/>
        <p:txBody>
          <a:bodyPr/>
          <a:lstStyle/>
          <a:p>
            <a:r>
              <a:rPr lang="en-US" dirty="0"/>
              <a:t>Bi-Directional Communication</a:t>
            </a:r>
          </a:p>
        </p:txBody>
      </p:sp>
      <p:sp>
        <p:nvSpPr>
          <p:cNvPr id="4" name="Footer Placeholder 3">
            <a:extLst>
              <a:ext uri="{FF2B5EF4-FFF2-40B4-BE49-F238E27FC236}">
                <a16:creationId xmlns:a16="http://schemas.microsoft.com/office/drawing/2014/main" id="{34EA11F9-52F6-8449-A551-356F619817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183916-9102-6E41-8EE6-3BB6D829B6D7}"/>
              </a:ext>
            </a:extLst>
          </p:cNvPr>
          <p:cNvSpPr>
            <a:spLocks noGrp="1"/>
          </p:cNvSpPr>
          <p:nvPr>
            <p:ph type="sldNum" sz="quarter" idx="4"/>
          </p:nvPr>
        </p:nvSpPr>
        <p:spPr/>
        <p:txBody>
          <a:bodyPr/>
          <a:lstStyle/>
          <a:p>
            <a:fld id="{FA6758DD-5A98-9C42-A81D-9968456C6994}" type="slidenum">
              <a:rPr lang="en-US" smtClean="0"/>
              <a:t>8</a:t>
            </a:fld>
            <a:endParaRPr lang="en-US"/>
          </a:p>
        </p:txBody>
      </p:sp>
    </p:spTree>
    <p:extLst>
      <p:ext uri="{BB962C8B-B14F-4D97-AF65-F5344CB8AC3E}">
        <p14:creationId xmlns:p14="http://schemas.microsoft.com/office/powerpoint/2010/main" val="118686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F24F68-FE47-2341-A53F-EDF7C658F8F1}"/>
              </a:ext>
            </a:extLst>
          </p:cNvPr>
          <p:cNvSpPr>
            <a:spLocks noGrp="1"/>
          </p:cNvSpPr>
          <p:nvPr>
            <p:ph idx="1"/>
          </p:nvPr>
        </p:nvSpPr>
        <p:spPr/>
        <p:txBody>
          <a:bodyPr/>
          <a:lstStyle/>
          <a:p>
            <a:r>
              <a:rPr lang="en-US" dirty="0"/>
              <a:t>Human should be able to bounce ideas off the AI (and vice versa) like a TEAMMATE</a:t>
            </a:r>
          </a:p>
          <a:p>
            <a:endParaRPr lang="en-US" dirty="0"/>
          </a:p>
          <a:p>
            <a:r>
              <a:rPr lang="en-US" dirty="0"/>
              <a:t>These capabilities do levy requirements on the AI</a:t>
            </a:r>
          </a:p>
          <a:p>
            <a:endParaRPr lang="en-US" dirty="0"/>
          </a:p>
          <a:p>
            <a:pPr lvl="1"/>
            <a:r>
              <a:rPr lang="en-US" dirty="0"/>
              <a:t>Common/understandable comm mode (e.g., cockpit control language)</a:t>
            </a:r>
          </a:p>
          <a:p>
            <a:pPr lvl="1"/>
            <a:r>
              <a:rPr lang="en-US" dirty="0"/>
              <a:t>Natural language interface (desired but not required)</a:t>
            </a:r>
          </a:p>
          <a:p>
            <a:pPr lvl="1"/>
            <a:r>
              <a:rPr lang="en-US" dirty="0" err="1"/>
              <a:t>Explainability</a:t>
            </a:r>
            <a:endParaRPr lang="en-US" dirty="0"/>
          </a:p>
          <a:p>
            <a:pPr lvl="1"/>
            <a:r>
              <a:rPr lang="en-US" dirty="0"/>
              <a:t>Self-awareness?  Level of confidence</a:t>
            </a:r>
          </a:p>
          <a:p>
            <a:pPr lvl="1"/>
            <a:endParaRPr lang="en-US" dirty="0"/>
          </a:p>
          <a:p>
            <a:endParaRPr lang="en-US" dirty="0"/>
          </a:p>
        </p:txBody>
      </p:sp>
      <p:sp>
        <p:nvSpPr>
          <p:cNvPr id="3" name="Title 2">
            <a:extLst>
              <a:ext uri="{FF2B5EF4-FFF2-40B4-BE49-F238E27FC236}">
                <a16:creationId xmlns:a16="http://schemas.microsoft.com/office/drawing/2014/main" id="{450B224B-DA94-A443-8537-25F15A767421}"/>
              </a:ext>
            </a:extLst>
          </p:cNvPr>
          <p:cNvSpPr>
            <a:spLocks noGrp="1"/>
          </p:cNvSpPr>
          <p:nvPr>
            <p:ph type="title"/>
          </p:nvPr>
        </p:nvSpPr>
        <p:spPr/>
        <p:txBody>
          <a:bodyPr/>
          <a:lstStyle/>
          <a:p>
            <a:r>
              <a:rPr lang="en-US" dirty="0"/>
              <a:t>Bi-Directional Communication (cont.)</a:t>
            </a:r>
          </a:p>
        </p:txBody>
      </p:sp>
      <p:sp>
        <p:nvSpPr>
          <p:cNvPr id="4" name="Footer Placeholder 3">
            <a:extLst>
              <a:ext uri="{FF2B5EF4-FFF2-40B4-BE49-F238E27FC236}">
                <a16:creationId xmlns:a16="http://schemas.microsoft.com/office/drawing/2014/main" id="{56593D38-E683-8C48-B4DD-5F8968BB0C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40FD73-047C-7F44-920B-9F02ECC8E557}"/>
              </a:ext>
            </a:extLst>
          </p:cNvPr>
          <p:cNvSpPr>
            <a:spLocks noGrp="1"/>
          </p:cNvSpPr>
          <p:nvPr>
            <p:ph type="sldNum" sz="quarter" idx="4"/>
          </p:nvPr>
        </p:nvSpPr>
        <p:spPr/>
        <p:txBody>
          <a:bodyPr/>
          <a:lstStyle/>
          <a:p>
            <a:fld id="{FA6758DD-5A98-9C42-A81D-9968456C6994}" type="slidenum">
              <a:rPr lang="en-US" smtClean="0"/>
              <a:t>9</a:t>
            </a:fld>
            <a:endParaRPr lang="en-US"/>
          </a:p>
        </p:txBody>
      </p:sp>
    </p:spTree>
    <p:extLst>
      <p:ext uri="{BB962C8B-B14F-4D97-AF65-F5344CB8AC3E}">
        <p14:creationId xmlns:p14="http://schemas.microsoft.com/office/powerpoint/2010/main" val="158787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DC40D5-1B52-5D42-862F-AC2C70B68620}"/>
              </a:ext>
            </a:extLst>
          </p:cNvPr>
          <p:cNvSpPr>
            <a:spLocks noGrp="1"/>
          </p:cNvSpPr>
          <p:nvPr>
            <p:ph idx="1"/>
          </p:nvPr>
        </p:nvSpPr>
        <p:spPr>
          <a:xfrm>
            <a:off x="508000" y="914400"/>
            <a:ext cx="9388168" cy="5088194"/>
          </a:xfrm>
        </p:spPr>
        <p:txBody>
          <a:bodyPr/>
          <a:lstStyle/>
          <a:p>
            <a:r>
              <a:rPr lang="en-US" dirty="0"/>
              <a:t>Human should be able to understand the reasoning for AI recommendations/decisions</a:t>
            </a:r>
          </a:p>
          <a:p>
            <a:pPr marL="0" indent="0">
              <a:buNone/>
            </a:pPr>
            <a:endParaRPr lang="en-US" dirty="0"/>
          </a:p>
          <a:p>
            <a:pPr lvl="1"/>
            <a:r>
              <a:rPr lang="en-US" dirty="0"/>
              <a:t>Level 1: What is the system doing?</a:t>
            </a:r>
          </a:p>
          <a:p>
            <a:pPr lvl="1"/>
            <a:r>
              <a:rPr lang="en-US" dirty="0"/>
              <a:t>Level 2: Why is the system doing that?</a:t>
            </a:r>
          </a:p>
          <a:p>
            <a:pPr lvl="1"/>
            <a:r>
              <a:rPr lang="en-US" dirty="0"/>
              <a:t>Level 3: What can I expect to happen next?</a:t>
            </a:r>
          </a:p>
          <a:p>
            <a:endParaRPr lang="en-US" dirty="0"/>
          </a:p>
          <a:p>
            <a:r>
              <a:rPr lang="en-US" dirty="0"/>
              <a:t>Critical component in fostering </a:t>
            </a:r>
            <a:r>
              <a:rPr lang="en-US" b="1" dirty="0"/>
              <a:t>calibrated trust</a:t>
            </a:r>
            <a:r>
              <a:rPr lang="en-US" dirty="0"/>
              <a:t> of AI</a:t>
            </a:r>
          </a:p>
          <a:p>
            <a:endParaRPr lang="en-US" dirty="0"/>
          </a:p>
          <a:p>
            <a:r>
              <a:rPr lang="en-US" dirty="0"/>
              <a:t>Calibrated trust fosters appropriate utilization/reliance behaviors between teammates</a:t>
            </a:r>
          </a:p>
        </p:txBody>
      </p:sp>
      <p:sp>
        <p:nvSpPr>
          <p:cNvPr id="3" name="Title 2">
            <a:extLst>
              <a:ext uri="{FF2B5EF4-FFF2-40B4-BE49-F238E27FC236}">
                <a16:creationId xmlns:a16="http://schemas.microsoft.com/office/drawing/2014/main" id="{EFE165CA-D064-5B42-87D8-9A3A39DB1A5C}"/>
              </a:ext>
            </a:extLst>
          </p:cNvPr>
          <p:cNvSpPr>
            <a:spLocks noGrp="1"/>
          </p:cNvSpPr>
          <p:nvPr>
            <p:ph type="title"/>
          </p:nvPr>
        </p:nvSpPr>
        <p:spPr/>
        <p:txBody>
          <a:bodyPr/>
          <a:lstStyle/>
          <a:p>
            <a:r>
              <a:rPr lang="en-US" dirty="0"/>
              <a:t>Transparency</a:t>
            </a:r>
          </a:p>
        </p:txBody>
      </p:sp>
      <p:sp>
        <p:nvSpPr>
          <p:cNvPr id="4" name="Footer Placeholder 3">
            <a:extLst>
              <a:ext uri="{FF2B5EF4-FFF2-40B4-BE49-F238E27FC236}">
                <a16:creationId xmlns:a16="http://schemas.microsoft.com/office/drawing/2014/main" id="{875775E5-144F-7345-83F0-8728D83227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47E81E-F5A4-2446-BE97-6B36CCBF35C5}"/>
              </a:ext>
            </a:extLst>
          </p:cNvPr>
          <p:cNvSpPr>
            <a:spLocks noGrp="1"/>
          </p:cNvSpPr>
          <p:nvPr>
            <p:ph type="sldNum" sz="quarter" idx="4"/>
          </p:nvPr>
        </p:nvSpPr>
        <p:spPr/>
        <p:txBody>
          <a:bodyPr/>
          <a:lstStyle/>
          <a:p>
            <a:fld id="{FA6758DD-5A98-9C42-A81D-9968456C6994}" type="slidenum">
              <a:rPr lang="en-US" smtClean="0"/>
              <a:t>10</a:t>
            </a:fld>
            <a:endParaRPr lang="en-US"/>
          </a:p>
        </p:txBody>
      </p:sp>
      <p:sp>
        <p:nvSpPr>
          <p:cNvPr id="8" name="TextBox 7">
            <a:extLst>
              <a:ext uri="{FF2B5EF4-FFF2-40B4-BE49-F238E27FC236}">
                <a16:creationId xmlns:a16="http://schemas.microsoft.com/office/drawing/2014/main" id="{8C850883-18FB-9A47-B25A-B8474D562DD1}"/>
              </a:ext>
            </a:extLst>
          </p:cNvPr>
          <p:cNvSpPr txBox="1"/>
          <p:nvPr/>
        </p:nvSpPr>
        <p:spPr>
          <a:xfrm>
            <a:off x="6430159" y="5147032"/>
            <a:ext cx="5486401" cy="307777"/>
          </a:xfrm>
          <a:prstGeom prst="rect">
            <a:avLst/>
          </a:prstGeom>
          <a:noFill/>
        </p:spPr>
        <p:txBody>
          <a:bodyPr wrap="square" rtlCol="0">
            <a:spAutoFit/>
          </a:bodyPr>
          <a:lstStyle/>
          <a:p>
            <a:endParaRPr lang="en-US" sz="1400" dirty="0"/>
          </a:p>
        </p:txBody>
      </p:sp>
    </p:spTree>
    <p:extLst>
      <p:ext uri="{BB962C8B-B14F-4D97-AF65-F5344CB8AC3E}">
        <p14:creationId xmlns:p14="http://schemas.microsoft.com/office/powerpoint/2010/main" val="1845586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8C76D6-4B42-C24F-B432-CFCA7F50CE8A}"/>
              </a:ext>
            </a:extLst>
          </p:cNvPr>
          <p:cNvSpPr>
            <a:spLocks noGrp="1"/>
          </p:cNvSpPr>
          <p:nvPr>
            <p:ph idx="1"/>
          </p:nvPr>
        </p:nvSpPr>
        <p:spPr>
          <a:xfrm>
            <a:off x="527050" y="901275"/>
            <a:ext cx="5588000" cy="726940"/>
          </a:xfrm>
        </p:spPr>
        <p:txBody>
          <a:bodyPr>
            <a:normAutofit/>
          </a:bodyPr>
          <a:lstStyle/>
          <a:p>
            <a:pPr lvl="1"/>
            <a:r>
              <a:rPr lang="en-US" b="1" dirty="0"/>
              <a:t>Granularity:</a:t>
            </a:r>
            <a:r>
              <a:rPr lang="en-US" dirty="0"/>
              <a:t> how much detail is enough but not too much?</a:t>
            </a:r>
          </a:p>
        </p:txBody>
      </p:sp>
      <p:sp>
        <p:nvSpPr>
          <p:cNvPr id="3" name="Title 2">
            <a:extLst>
              <a:ext uri="{FF2B5EF4-FFF2-40B4-BE49-F238E27FC236}">
                <a16:creationId xmlns:a16="http://schemas.microsoft.com/office/drawing/2014/main" id="{A667AAE8-4754-6B43-AFB4-A2D6AE74C284}"/>
              </a:ext>
            </a:extLst>
          </p:cNvPr>
          <p:cNvSpPr>
            <a:spLocks noGrp="1"/>
          </p:cNvSpPr>
          <p:nvPr>
            <p:ph type="title"/>
          </p:nvPr>
        </p:nvSpPr>
        <p:spPr/>
        <p:txBody>
          <a:bodyPr/>
          <a:lstStyle/>
          <a:p>
            <a:r>
              <a:rPr lang="en-US" dirty="0"/>
              <a:t>Transparency: Issues</a:t>
            </a:r>
          </a:p>
        </p:txBody>
      </p:sp>
      <p:sp>
        <p:nvSpPr>
          <p:cNvPr id="4" name="Footer Placeholder 3">
            <a:extLst>
              <a:ext uri="{FF2B5EF4-FFF2-40B4-BE49-F238E27FC236}">
                <a16:creationId xmlns:a16="http://schemas.microsoft.com/office/drawing/2014/main" id="{317570CA-BDB2-6F47-AF31-AE7451083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050964-FD2F-1649-B64E-E51873678C38}"/>
              </a:ext>
            </a:extLst>
          </p:cNvPr>
          <p:cNvSpPr>
            <a:spLocks noGrp="1"/>
          </p:cNvSpPr>
          <p:nvPr>
            <p:ph type="sldNum" sz="quarter" idx="4"/>
          </p:nvPr>
        </p:nvSpPr>
        <p:spPr/>
        <p:txBody>
          <a:bodyPr/>
          <a:lstStyle/>
          <a:p>
            <a:fld id="{FA6758DD-5A98-9C42-A81D-9968456C6994}" type="slidenum">
              <a:rPr lang="en-US" smtClean="0"/>
              <a:t>11</a:t>
            </a:fld>
            <a:endParaRPr lang="en-US"/>
          </a:p>
        </p:txBody>
      </p:sp>
      <p:pic>
        <p:nvPicPr>
          <p:cNvPr id="7" name="Graphic 6" descr="Bowl with solid fill">
            <a:extLst>
              <a:ext uri="{FF2B5EF4-FFF2-40B4-BE49-F238E27FC236}">
                <a16:creationId xmlns:a16="http://schemas.microsoft.com/office/drawing/2014/main" id="{D166AEFE-C2BF-CD4A-9F2E-1BDC46FEC2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12000" y="3348726"/>
            <a:ext cx="914400" cy="914400"/>
          </a:xfrm>
          <a:prstGeom prst="rect">
            <a:avLst/>
          </a:prstGeom>
        </p:spPr>
      </p:pic>
      <p:pic>
        <p:nvPicPr>
          <p:cNvPr id="9" name="Graphic 8" descr="Bowl with solid fill">
            <a:extLst>
              <a:ext uri="{FF2B5EF4-FFF2-40B4-BE49-F238E27FC236}">
                <a16:creationId xmlns:a16="http://schemas.microsoft.com/office/drawing/2014/main" id="{54AF8319-E35A-1F44-917F-CA11DE73A2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41315" y="3359612"/>
            <a:ext cx="914400" cy="914400"/>
          </a:xfrm>
          <a:prstGeom prst="rect">
            <a:avLst/>
          </a:prstGeom>
        </p:spPr>
      </p:pic>
      <p:pic>
        <p:nvPicPr>
          <p:cNvPr id="11" name="Graphic 10" descr="Bowl with solid fill">
            <a:extLst>
              <a:ext uri="{FF2B5EF4-FFF2-40B4-BE49-F238E27FC236}">
                <a16:creationId xmlns:a16="http://schemas.microsoft.com/office/drawing/2014/main" id="{55E49384-896B-FE40-859C-48F6EA3833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76657" y="3348726"/>
            <a:ext cx="914400" cy="914400"/>
          </a:xfrm>
          <a:prstGeom prst="rect">
            <a:avLst/>
          </a:prstGeom>
        </p:spPr>
      </p:pic>
      <p:sp>
        <p:nvSpPr>
          <p:cNvPr id="12" name="TextBox 11">
            <a:extLst>
              <a:ext uri="{FF2B5EF4-FFF2-40B4-BE49-F238E27FC236}">
                <a16:creationId xmlns:a16="http://schemas.microsoft.com/office/drawing/2014/main" id="{FE776173-E7EC-7F4E-BA82-F9F10CA31ECC}"/>
              </a:ext>
            </a:extLst>
          </p:cNvPr>
          <p:cNvSpPr txBox="1"/>
          <p:nvPr/>
        </p:nvSpPr>
        <p:spPr>
          <a:xfrm>
            <a:off x="7795842" y="4121612"/>
            <a:ext cx="860251" cy="830997"/>
          </a:xfrm>
          <a:prstGeom prst="rect">
            <a:avLst/>
          </a:prstGeom>
          <a:noFill/>
        </p:spPr>
        <p:txBody>
          <a:bodyPr wrap="square" rtlCol="0">
            <a:spAutoFit/>
          </a:bodyPr>
          <a:lstStyle/>
          <a:p>
            <a:r>
              <a:rPr lang="en-US" sz="4800" dirty="0"/>
              <a:t>🥵</a:t>
            </a:r>
          </a:p>
        </p:txBody>
      </p:sp>
      <p:sp>
        <p:nvSpPr>
          <p:cNvPr id="13" name="TextBox 12">
            <a:extLst>
              <a:ext uri="{FF2B5EF4-FFF2-40B4-BE49-F238E27FC236}">
                <a16:creationId xmlns:a16="http://schemas.microsoft.com/office/drawing/2014/main" id="{F23AB64C-8175-1D42-B133-4FD348841B0B}"/>
              </a:ext>
            </a:extLst>
          </p:cNvPr>
          <p:cNvSpPr txBox="1"/>
          <p:nvPr/>
        </p:nvSpPr>
        <p:spPr>
          <a:xfrm>
            <a:off x="3655263" y="4121612"/>
            <a:ext cx="837362" cy="830997"/>
          </a:xfrm>
          <a:prstGeom prst="rect">
            <a:avLst/>
          </a:prstGeom>
          <a:noFill/>
        </p:spPr>
        <p:txBody>
          <a:bodyPr wrap="square" rtlCol="0">
            <a:spAutoFit/>
          </a:bodyPr>
          <a:lstStyle/>
          <a:p>
            <a:r>
              <a:rPr lang="en-US" sz="4800" dirty="0"/>
              <a:t>🥶</a:t>
            </a:r>
          </a:p>
        </p:txBody>
      </p:sp>
      <p:sp>
        <p:nvSpPr>
          <p:cNvPr id="14" name="TextBox 13">
            <a:extLst>
              <a:ext uri="{FF2B5EF4-FFF2-40B4-BE49-F238E27FC236}">
                <a16:creationId xmlns:a16="http://schemas.microsoft.com/office/drawing/2014/main" id="{39D8180A-BACE-9243-BA1A-F7C650E8D7D1}"/>
              </a:ext>
            </a:extLst>
          </p:cNvPr>
          <p:cNvSpPr txBox="1"/>
          <p:nvPr/>
        </p:nvSpPr>
        <p:spPr>
          <a:xfrm>
            <a:off x="5738625" y="4121612"/>
            <a:ext cx="842107" cy="830997"/>
          </a:xfrm>
          <a:prstGeom prst="rect">
            <a:avLst/>
          </a:prstGeom>
          <a:noFill/>
        </p:spPr>
        <p:txBody>
          <a:bodyPr wrap="square" rtlCol="0">
            <a:spAutoFit/>
          </a:bodyPr>
          <a:lstStyle/>
          <a:p>
            <a:r>
              <a:rPr lang="en-US" sz="4800" dirty="0"/>
              <a:t>🤔</a:t>
            </a:r>
          </a:p>
        </p:txBody>
      </p:sp>
      <p:sp>
        <p:nvSpPr>
          <p:cNvPr id="15" name="TextBox 14">
            <a:extLst>
              <a:ext uri="{FF2B5EF4-FFF2-40B4-BE49-F238E27FC236}">
                <a16:creationId xmlns:a16="http://schemas.microsoft.com/office/drawing/2014/main" id="{B90728FF-8411-FA43-8B40-5004E0F496D4}"/>
              </a:ext>
            </a:extLst>
          </p:cNvPr>
          <p:cNvSpPr txBox="1"/>
          <p:nvPr/>
        </p:nvSpPr>
        <p:spPr>
          <a:xfrm>
            <a:off x="3055434" y="4782460"/>
            <a:ext cx="2060191" cy="584775"/>
          </a:xfrm>
          <a:prstGeom prst="rect">
            <a:avLst/>
          </a:prstGeom>
          <a:noFill/>
        </p:spPr>
        <p:txBody>
          <a:bodyPr wrap="square" rtlCol="0">
            <a:spAutoFit/>
          </a:bodyPr>
          <a:lstStyle/>
          <a:p>
            <a:pPr algn="ctr"/>
            <a:r>
              <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TOO COLD</a:t>
            </a:r>
          </a:p>
        </p:txBody>
      </p:sp>
      <p:sp>
        <p:nvSpPr>
          <p:cNvPr id="16" name="TextBox 15">
            <a:extLst>
              <a:ext uri="{FF2B5EF4-FFF2-40B4-BE49-F238E27FC236}">
                <a16:creationId xmlns:a16="http://schemas.microsoft.com/office/drawing/2014/main" id="{3BD739A2-6590-6949-B961-C62FD432C433}"/>
              </a:ext>
            </a:extLst>
          </p:cNvPr>
          <p:cNvSpPr txBox="1"/>
          <p:nvPr/>
        </p:nvSpPr>
        <p:spPr>
          <a:xfrm>
            <a:off x="7272528" y="4782459"/>
            <a:ext cx="1851973" cy="584775"/>
          </a:xfrm>
          <a:prstGeom prst="rect">
            <a:avLst/>
          </a:prstGeom>
          <a:noFill/>
        </p:spPr>
        <p:txBody>
          <a:bodyPr wrap="square" rtlCol="0">
            <a:spAutoFit/>
          </a:bodyPr>
          <a:lstStyle/>
          <a:p>
            <a:pPr algn="ctr"/>
            <a:r>
              <a:rPr lang="en-US" sz="3200" b="1" dirty="0">
                <a:ln w="22225">
                  <a:solidFill>
                    <a:schemeClr val="accent2"/>
                  </a:solidFill>
                  <a:prstDash val="solid"/>
                </a:ln>
                <a:solidFill>
                  <a:schemeClr val="accent2">
                    <a:lumMod val="40000"/>
                    <a:lumOff val="60000"/>
                  </a:schemeClr>
                </a:solidFill>
              </a:rPr>
              <a:t>TOO HOT</a:t>
            </a:r>
          </a:p>
        </p:txBody>
      </p:sp>
      <p:pic>
        <p:nvPicPr>
          <p:cNvPr id="18" name="Graphic 17" descr="Fire Extinguisher outline">
            <a:extLst>
              <a:ext uri="{FF2B5EF4-FFF2-40B4-BE49-F238E27FC236}">
                <a16:creationId xmlns:a16="http://schemas.microsoft.com/office/drawing/2014/main" id="{7A948669-CD6C-CD43-9752-AAC8E3521D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0114" y="2648189"/>
            <a:ext cx="914400" cy="914400"/>
          </a:xfrm>
          <a:prstGeom prst="rect">
            <a:avLst/>
          </a:prstGeom>
        </p:spPr>
      </p:pic>
      <p:pic>
        <p:nvPicPr>
          <p:cNvPr id="20" name="Graphic 19" descr="Comment Fire outline">
            <a:extLst>
              <a:ext uri="{FF2B5EF4-FFF2-40B4-BE49-F238E27FC236}">
                <a16:creationId xmlns:a16="http://schemas.microsoft.com/office/drawing/2014/main" id="{96C7F358-471F-CF4E-98E3-B67650500C2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221597" y="3664412"/>
            <a:ext cx="914400" cy="914400"/>
          </a:xfrm>
          <a:prstGeom prst="rect">
            <a:avLst/>
          </a:prstGeom>
        </p:spPr>
      </p:pic>
      <p:pic>
        <p:nvPicPr>
          <p:cNvPr id="22" name="Graphic 21" descr="Snow outline">
            <a:extLst>
              <a:ext uri="{FF2B5EF4-FFF2-40B4-BE49-F238E27FC236}">
                <a16:creationId xmlns:a16="http://schemas.microsoft.com/office/drawing/2014/main" id="{5631D7AD-2E32-ED43-BB52-F3A35D8C8FF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051385" y="2877524"/>
            <a:ext cx="914400" cy="914400"/>
          </a:xfrm>
          <a:prstGeom prst="rect">
            <a:avLst/>
          </a:prstGeom>
        </p:spPr>
      </p:pic>
      <p:pic>
        <p:nvPicPr>
          <p:cNvPr id="24" name="Graphic 23" descr="Ice cream outline">
            <a:extLst>
              <a:ext uri="{FF2B5EF4-FFF2-40B4-BE49-F238E27FC236}">
                <a16:creationId xmlns:a16="http://schemas.microsoft.com/office/drawing/2014/main" id="{367D09A1-1E53-644B-A45C-E5E30D7F1A8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52470" y="3819928"/>
            <a:ext cx="914400" cy="914400"/>
          </a:xfrm>
          <a:prstGeom prst="rect">
            <a:avLst/>
          </a:prstGeom>
        </p:spPr>
      </p:pic>
      <p:sp>
        <p:nvSpPr>
          <p:cNvPr id="26" name="TextBox 25">
            <a:extLst>
              <a:ext uri="{FF2B5EF4-FFF2-40B4-BE49-F238E27FC236}">
                <a16:creationId xmlns:a16="http://schemas.microsoft.com/office/drawing/2014/main" id="{54E13C6D-44B2-F546-B4AF-D66E51F6953F}"/>
              </a:ext>
            </a:extLst>
          </p:cNvPr>
          <p:cNvSpPr txBox="1"/>
          <p:nvPr/>
        </p:nvSpPr>
        <p:spPr>
          <a:xfrm>
            <a:off x="4449082" y="3035413"/>
            <a:ext cx="3293835" cy="369332"/>
          </a:xfrm>
          <a:prstGeom prst="rect">
            <a:avLst/>
          </a:prstGeom>
          <a:noFill/>
        </p:spPr>
        <p:txBody>
          <a:bodyPr wrap="square" rtlCol="0">
            <a:spAutoFit/>
          </a:bodyPr>
          <a:lstStyle/>
          <a:p>
            <a:pPr algn="ctr"/>
            <a:r>
              <a:rPr lang="en-US" dirty="0"/>
              <a:t>How transparent is “just right?”</a:t>
            </a:r>
          </a:p>
        </p:txBody>
      </p:sp>
      <p:sp>
        <p:nvSpPr>
          <p:cNvPr id="27" name="TextBox 26">
            <a:extLst>
              <a:ext uri="{FF2B5EF4-FFF2-40B4-BE49-F238E27FC236}">
                <a16:creationId xmlns:a16="http://schemas.microsoft.com/office/drawing/2014/main" id="{8AF1F7F0-CA6A-B149-B997-676C9AB44884}"/>
              </a:ext>
            </a:extLst>
          </p:cNvPr>
          <p:cNvSpPr txBox="1"/>
          <p:nvPr/>
        </p:nvSpPr>
        <p:spPr>
          <a:xfrm>
            <a:off x="6916927" y="5290290"/>
            <a:ext cx="2297587" cy="923330"/>
          </a:xfrm>
          <a:prstGeom prst="rect">
            <a:avLst/>
          </a:prstGeom>
          <a:noFill/>
        </p:spPr>
        <p:txBody>
          <a:bodyPr wrap="square" rtlCol="0">
            <a:spAutoFit/>
          </a:bodyPr>
          <a:lstStyle/>
          <a:p>
            <a:pPr algn="ctr"/>
            <a:r>
              <a:rPr lang="en-US" dirty="0"/>
              <a:t>Too Transparent</a:t>
            </a:r>
          </a:p>
          <a:p>
            <a:pPr algn="ctr"/>
            <a:r>
              <a:rPr lang="en-US" dirty="0"/>
              <a:t>↓</a:t>
            </a:r>
          </a:p>
          <a:p>
            <a:pPr algn="ctr"/>
            <a:r>
              <a:rPr lang="en-US" dirty="0"/>
              <a:t>Information Overload</a:t>
            </a:r>
          </a:p>
        </p:txBody>
      </p:sp>
      <p:sp>
        <p:nvSpPr>
          <p:cNvPr id="28" name="TextBox 27">
            <a:extLst>
              <a:ext uri="{FF2B5EF4-FFF2-40B4-BE49-F238E27FC236}">
                <a16:creationId xmlns:a16="http://schemas.microsoft.com/office/drawing/2014/main" id="{D7C4A51E-4D43-C34D-BE4E-F9EEECC742DB}"/>
              </a:ext>
            </a:extLst>
          </p:cNvPr>
          <p:cNvSpPr txBox="1"/>
          <p:nvPr/>
        </p:nvSpPr>
        <p:spPr>
          <a:xfrm>
            <a:off x="2822435" y="5268735"/>
            <a:ext cx="2526188" cy="1200329"/>
          </a:xfrm>
          <a:prstGeom prst="rect">
            <a:avLst/>
          </a:prstGeom>
          <a:noFill/>
        </p:spPr>
        <p:txBody>
          <a:bodyPr wrap="square" rtlCol="0">
            <a:spAutoFit/>
          </a:bodyPr>
          <a:lstStyle/>
          <a:p>
            <a:pPr algn="ctr"/>
            <a:r>
              <a:rPr lang="en-US" dirty="0"/>
              <a:t>Too Opaque</a:t>
            </a:r>
          </a:p>
          <a:p>
            <a:pPr algn="ctr"/>
            <a:r>
              <a:rPr lang="en-US" dirty="0"/>
              <a:t>↓</a:t>
            </a:r>
          </a:p>
          <a:p>
            <a:pPr algn="ctr"/>
            <a:r>
              <a:rPr lang="en-US" dirty="0"/>
              <a:t>Confused, uninformed, misinformed pilot</a:t>
            </a:r>
          </a:p>
        </p:txBody>
      </p:sp>
      <p:sp>
        <p:nvSpPr>
          <p:cNvPr id="29" name="Content Placeholder 1">
            <a:extLst>
              <a:ext uri="{FF2B5EF4-FFF2-40B4-BE49-F238E27FC236}">
                <a16:creationId xmlns:a16="http://schemas.microsoft.com/office/drawing/2014/main" id="{0A1343DC-7FD3-7E44-8337-8FE0DE180A32}"/>
              </a:ext>
            </a:extLst>
          </p:cNvPr>
          <p:cNvSpPr txBox="1">
            <a:spLocks/>
          </p:cNvSpPr>
          <p:nvPr/>
        </p:nvSpPr>
        <p:spPr>
          <a:xfrm>
            <a:off x="6121821" y="901275"/>
            <a:ext cx="5588000" cy="726940"/>
          </a:xfrm>
          <a:prstGeom prst="rect">
            <a:avLst/>
          </a:prstGeom>
        </p:spPr>
        <p:txBody>
          <a:bodyPr vert="horz" lIns="91440" tIns="45720" rIns="91440" bIns="45720" rtlCol="0">
            <a:normAutofit/>
          </a:bodyPr>
          <a:lstStyle>
            <a:lvl1pPr marL="228600" indent="-228600" algn="l" defTabSz="914400" rtl="0" eaLnBrk="1" latinLnBrk="0" hangingPunct="1">
              <a:spcBef>
                <a:spcPts val="400"/>
              </a:spcBef>
              <a:buFont typeface="Arial" panose="020B0604020202020204" pitchFamily="34" charset="0"/>
              <a:buChar char="•"/>
              <a:defRPr sz="2400" kern="1200">
                <a:solidFill>
                  <a:schemeClr val="tx1"/>
                </a:solidFill>
                <a:latin typeface="+mn-lt"/>
                <a:ea typeface="+mn-ea"/>
                <a:cs typeface="+mn-cs"/>
              </a:defRPr>
            </a:lvl1pPr>
            <a:lvl2pPr marL="630238" indent="-285750" algn="l" defTabSz="914400" rtl="0" eaLnBrk="1" latinLnBrk="0" hangingPunct="1">
              <a:spcBef>
                <a:spcPts val="400"/>
              </a:spcBef>
              <a:buFont typeface="Arial" panose="020B0604020202020204" pitchFamily="34" charset="0"/>
              <a:buChar char="–"/>
              <a:defRPr sz="2000" kern="1200">
                <a:solidFill>
                  <a:schemeClr val="tx1"/>
                </a:solidFill>
                <a:latin typeface="+mn-lt"/>
                <a:ea typeface="+mn-ea"/>
                <a:cs typeface="+mn-cs"/>
              </a:defRPr>
            </a:lvl2pPr>
            <a:lvl3pPr marL="914400" indent="-228600" algn="l" defTabSz="914400" rtl="0" eaLnBrk="1" latinLnBrk="0" hangingPunct="1">
              <a:spcBef>
                <a:spcPts val="4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ts val="400"/>
              </a:spcBef>
              <a:buFont typeface="Arial" panose="020B0604020202020204" pitchFamily="34" charset="0"/>
              <a:buChar char="–"/>
              <a:defRPr sz="1600" kern="1200">
                <a:solidFill>
                  <a:schemeClr val="tx1"/>
                </a:solidFill>
                <a:latin typeface="+mn-lt"/>
                <a:ea typeface="+mn-ea"/>
                <a:cs typeface="+mn-cs"/>
              </a:defRPr>
            </a:lvl4pPr>
            <a:lvl5pPr marL="1828800" indent="-228600" algn="l" defTabSz="914400" rtl="0" eaLnBrk="1" latinLnBrk="0" hangingPunct="1">
              <a:spcBef>
                <a:spcPts val="4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b="1" dirty="0"/>
              <a:t>Time pressure:</a:t>
            </a:r>
            <a:r>
              <a:rPr lang="en-US" dirty="0"/>
              <a:t> processing information takes time; how much time is available?</a:t>
            </a:r>
          </a:p>
        </p:txBody>
      </p:sp>
      <p:sp>
        <p:nvSpPr>
          <p:cNvPr id="30" name="TextBox 29">
            <a:extLst>
              <a:ext uri="{FF2B5EF4-FFF2-40B4-BE49-F238E27FC236}">
                <a16:creationId xmlns:a16="http://schemas.microsoft.com/office/drawing/2014/main" id="{3F5EC99D-D615-064B-B1CA-A68503832E47}"/>
              </a:ext>
            </a:extLst>
          </p:cNvPr>
          <p:cNvSpPr txBox="1"/>
          <p:nvPr/>
        </p:nvSpPr>
        <p:spPr>
          <a:xfrm>
            <a:off x="3965785" y="1944341"/>
            <a:ext cx="4438862" cy="584775"/>
          </a:xfrm>
          <a:prstGeom prst="rect">
            <a:avLst/>
          </a:prstGeom>
          <a:noFill/>
        </p:spPr>
        <p:txBody>
          <a:bodyPr wrap="square" rtlCol="0">
            <a:spAutoFit/>
          </a:bodyPr>
          <a:lstStyle/>
          <a:p>
            <a:r>
              <a:rPr lang="en-US" sz="3200" dirty="0"/>
              <a:t>Transparency Goldilocks:</a:t>
            </a:r>
          </a:p>
        </p:txBody>
      </p:sp>
    </p:spTree>
    <p:extLst>
      <p:ext uri="{BB962C8B-B14F-4D97-AF65-F5344CB8AC3E}">
        <p14:creationId xmlns:p14="http://schemas.microsoft.com/office/powerpoint/2010/main" val="1829012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A964DA-8173-B941-96C5-C3AE5A903B3C}"/>
              </a:ext>
            </a:extLst>
          </p:cNvPr>
          <p:cNvSpPr>
            <a:spLocks noGrp="1"/>
          </p:cNvSpPr>
          <p:nvPr>
            <p:ph idx="1"/>
          </p:nvPr>
        </p:nvSpPr>
        <p:spPr>
          <a:xfrm>
            <a:off x="505523" y="1219200"/>
            <a:ext cx="10972800" cy="5638800"/>
          </a:xfrm>
        </p:spPr>
        <p:txBody>
          <a:bodyPr/>
          <a:lstStyle/>
          <a:p>
            <a:r>
              <a:rPr lang="en-US" dirty="0"/>
              <a:t>No set “roles and responsibilities”</a:t>
            </a:r>
          </a:p>
          <a:p>
            <a:pPr lvl="1"/>
            <a:r>
              <a:rPr lang="en-US" dirty="0"/>
              <a:t>Default assignments for nominal operations</a:t>
            </a:r>
          </a:p>
          <a:p>
            <a:pPr lvl="1"/>
            <a:endParaRPr lang="en-US" dirty="0"/>
          </a:p>
          <a:p>
            <a:r>
              <a:rPr lang="en-US" dirty="0"/>
              <a:t>Fluid assignment set by operator actions</a:t>
            </a:r>
          </a:p>
          <a:p>
            <a:pPr lvl="1"/>
            <a:r>
              <a:rPr lang="en-US" dirty="0"/>
              <a:t>Take control of stick and fly aircraft</a:t>
            </a:r>
          </a:p>
          <a:p>
            <a:endParaRPr lang="en-US" dirty="0"/>
          </a:p>
          <a:p>
            <a:r>
              <a:rPr lang="en-US" dirty="0"/>
              <a:t>Requires some degree of ”Intent Inferencing” – can be problematic</a:t>
            </a:r>
          </a:p>
          <a:p>
            <a:endParaRPr lang="en-US" dirty="0"/>
          </a:p>
          <a:p>
            <a:r>
              <a:rPr lang="en-US" dirty="0"/>
              <a:t>Can be difficult to implement in highly automated systems</a:t>
            </a:r>
          </a:p>
          <a:p>
            <a:endParaRPr lang="en-US" dirty="0"/>
          </a:p>
        </p:txBody>
      </p:sp>
      <p:sp>
        <p:nvSpPr>
          <p:cNvPr id="3" name="Title 2">
            <a:extLst>
              <a:ext uri="{FF2B5EF4-FFF2-40B4-BE49-F238E27FC236}">
                <a16:creationId xmlns:a16="http://schemas.microsoft.com/office/drawing/2014/main" id="{E68853E8-F185-F943-9431-96BF33343913}"/>
              </a:ext>
            </a:extLst>
          </p:cNvPr>
          <p:cNvSpPr>
            <a:spLocks noGrp="1"/>
          </p:cNvSpPr>
          <p:nvPr>
            <p:ph type="title"/>
          </p:nvPr>
        </p:nvSpPr>
        <p:spPr>
          <a:xfrm>
            <a:off x="401445" y="-6350"/>
            <a:ext cx="11180956" cy="726940"/>
          </a:xfrm>
        </p:spPr>
        <p:txBody>
          <a:bodyPr/>
          <a:lstStyle/>
          <a:p>
            <a:r>
              <a:rPr lang="en-US" dirty="0"/>
              <a:t>Operator Directed Interfaces</a:t>
            </a:r>
          </a:p>
        </p:txBody>
      </p:sp>
      <p:sp>
        <p:nvSpPr>
          <p:cNvPr id="4" name="Footer Placeholder 3">
            <a:extLst>
              <a:ext uri="{FF2B5EF4-FFF2-40B4-BE49-F238E27FC236}">
                <a16:creationId xmlns:a16="http://schemas.microsoft.com/office/drawing/2014/main" id="{3E63F6A0-AC75-1A4B-9302-4A3BC526E98C}"/>
              </a:ext>
            </a:extLst>
          </p:cNvPr>
          <p:cNvSpPr>
            <a:spLocks noGrp="1"/>
          </p:cNvSpPr>
          <p:nvPr>
            <p:ph type="ftr" sz="quarter" idx="11"/>
          </p:nvPr>
        </p:nvSpPr>
        <p:spPr>
          <a:xfrm>
            <a:off x="4165600" y="6553200"/>
            <a:ext cx="3860800" cy="244476"/>
          </a:xfrm>
        </p:spPr>
        <p:txBody>
          <a:bodyPr/>
          <a:lstStyle/>
          <a:p>
            <a:endParaRPr lang="en-US"/>
          </a:p>
        </p:txBody>
      </p:sp>
      <p:sp>
        <p:nvSpPr>
          <p:cNvPr id="5" name="Slide Number Placeholder 4">
            <a:extLst>
              <a:ext uri="{FF2B5EF4-FFF2-40B4-BE49-F238E27FC236}">
                <a16:creationId xmlns:a16="http://schemas.microsoft.com/office/drawing/2014/main" id="{2A9C0B64-1DD0-FE46-B8F8-65E5C4D8EEC6}"/>
              </a:ext>
            </a:extLst>
          </p:cNvPr>
          <p:cNvSpPr>
            <a:spLocks noGrp="1"/>
          </p:cNvSpPr>
          <p:nvPr>
            <p:ph type="sldNum" sz="quarter" idx="4"/>
          </p:nvPr>
        </p:nvSpPr>
        <p:spPr>
          <a:xfrm>
            <a:off x="11641394" y="6469064"/>
            <a:ext cx="550333" cy="388937"/>
          </a:xfrm>
        </p:spPr>
        <p:txBody>
          <a:bodyPr/>
          <a:lstStyle/>
          <a:p>
            <a:fld id="{FA6758DD-5A98-9C42-A81D-9968456C6994}" type="slidenum">
              <a:rPr lang="en-US" smtClean="0"/>
              <a:pPr/>
              <a:t>12</a:t>
            </a:fld>
            <a:endParaRPr lang="en-US"/>
          </a:p>
        </p:txBody>
      </p:sp>
    </p:spTree>
    <p:extLst>
      <p:ext uri="{BB962C8B-B14F-4D97-AF65-F5344CB8AC3E}">
        <p14:creationId xmlns:p14="http://schemas.microsoft.com/office/powerpoint/2010/main" val="2554910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14E5BC-D1AC-5F48-B5D6-680E9D23316A}"/>
              </a:ext>
            </a:extLst>
          </p:cNvPr>
          <p:cNvSpPr>
            <a:spLocks noGrp="1"/>
          </p:cNvSpPr>
          <p:nvPr>
            <p:ph idx="1"/>
          </p:nvPr>
        </p:nvSpPr>
        <p:spPr/>
        <p:txBody>
          <a:bodyPr/>
          <a:lstStyle/>
          <a:p>
            <a:r>
              <a:rPr lang="en-US" dirty="0"/>
              <a:t>Humans and AI should have:</a:t>
            </a:r>
          </a:p>
          <a:p>
            <a:endParaRPr lang="en-US" dirty="0"/>
          </a:p>
          <a:p>
            <a:pPr lvl="1"/>
            <a:r>
              <a:rPr lang="en-US" dirty="0"/>
              <a:t>A shared  model of system operation</a:t>
            </a:r>
          </a:p>
          <a:p>
            <a:pPr lvl="1"/>
            <a:endParaRPr lang="en-US" dirty="0"/>
          </a:p>
          <a:p>
            <a:pPr lvl="1"/>
            <a:r>
              <a:rPr lang="en-US" dirty="0"/>
              <a:t>A shared understanding of external influences to the system</a:t>
            </a:r>
          </a:p>
          <a:p>
            <a:pPr lvl="1"/>
            <a:endParaRPr lang="en-US" dirty="0"/>
          </a:p>
          <a:p>
            <a:pPr lvl="1"/>
            <a:r>
              <a:rPr lang="en-US" dirty="0"/>
              <a:t>A shared understanding of the current situation</a:t>
            </a:r>
          </a:p>
          <a:p>
            <a:pPr lvl="1"/>
            <a:endParaRPr lang="en-US" dirty="0"/>
          </a:p>
          <a:p>
            <a:pPr lvl="2"/>
            <a:r>
              <a:rPr lang="en-US" dirty="0"/>
              <a:t>State of the system</a:t>
            </a:r>
          </a:p>
          <a:p>
            <a:pPr lvl="2"/>
            <a:r>
              <a:rPr lang="en-US" dirty="0"/>
              <a:t>State of the environment</a:t>
            </a:r>
          </a:p>
          <a:p>
            <a:pPr lvl="2"/>
            <a:endParaRPr lang="en-US" dirty="0"/>
          </a:p>
          <a:p>
            <a:pPr lvl="1"/>
            <a:r>
              <a:rPr lang="en-US" dirty="0"/>
              <a:t>How do you ensure?</a:t>
            </a:r>
          </a:p>
          <a:p>
            <a:pPr lvl="1"/>
            <a:r>
              <a:rPr lang="en-US" dirty="0"/>
              <a:t>How do you transfer info, if not available?</a:t>
            </a:r>
          </a:p>
          <a:p>
            <a:pPr lvl="1"/>
            <a:r>
              <a:rPr lang="en-US" dirty="0"/>
              <a:t>How do you measure (continually)?</a:t>
            </a:r>
          </a:p>
        </p:txBody>
      </p:sp>
      <p:sp>
        <p:nvSpPr>
          <p:cNvPr id="3" name="Title 2">
            <a:extLst>
              <a:ext uri="{FF2B5EF4-FFF2-40B4-BE49-F238E27FC236}">
                <a16:creationId xmlns:a16="http://schemas.microsoft.com/office/drawing/2014/main" id="{D030CF4C-1E4A-8843-8B1A-9CC68DF8A552}"/>
              </a:ext>
            </a:extLst>
          </p:cNvPr>
          <p:cNvSpPr>
            <a:spLocks noGrp="1"/>
          </p:cNvSpPr>
          <p:nvPr>
            <p:ph type="title"/>
          </p:nvPr>
        </p:nvSpPr>
        <p:spPr/>
        <p:txBody>
          <a:bodyPr/>
          <a:lstStyle/>
          <a:p>
            <a:r>
              <a:rPr lang="en-US" dirty="0"/>
              <a:t>Shared Situation Awareness</a:t>
            </a:r>
          </a:p>
        </p:txBody>
      </p:sp>
      <p:sp>
        <p:nvSpPr>
          <p:cNvPr id="4" name="Footer Placeholder 3">
            <a:extLst>
              <a:ext uri="{FF2B5EF4-FFF2-40B4-BE49-F238E27FC236}">
                <a16:creationId xmlns:a16="http://schemas.microsoft.com/office/drawing/2014/main" id="{10433C21-0EBB-F24A-9D39-08A51E6D81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3568EA-8194-7243-9CAF-D37D52CD1176}"/>
              </a:ext>
            </a:extLst>
          </p:cNvPr>
          <p:cNvSpPr>
            <a:spLocks noGrp="1"/>
          </p:cNvSpPr>
          <p:nvPr>
            <p:ph type="sldNum" sz="quarter" idx="4"/>
          </p:nvPr>
        </p:nvSpPr>
        <p:spPr/>
        <p:txBody>
          <a:bodyPr/>
          <a:lstStyle/>
          <a:p>
            <a:fld id="{FA6758DD-5A98-9C42-A81D-9968456C6994}" type="slidenum">
              <a:rPr lang="en-US" smtClean="0"/>
              <a:t>13</a:t>
            </a:fld>
            <a:endParaRPr lang="en-US"/>
          </a:p>
        </p:txBody>
      </p:sp>
    </p:spTree>
    <p:extLst>
      <p:ext uri="{BB962C8B-B14F-4D97-AF65-F5344CB8AC3E}">
        <p14:creationId xmlns:p14="http://schemas.microsoft.com/office/powerpoint/2010/main" val="2117898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98AAF8-8F28-154C-8FA6-136C7D9FA96F}"/>
              </a:ext>
            </a:extLst>
          </p:cNvPr>
          <p:cNvSpPr>
            <a:spLocks noGrp="1"/>
          </p:cNvSpPr>
          <p:nvPr>
            <p:ph idx="1"/>
          </p:nvPr>
        </p:nvSpPr>
        <p:spPr>
          <a:xfrm>
            <a:off x="401445" y="1662545"/>
            <a:ext cx="10972800" cy="5638800"/>
          </a:xfrm>
        </p:spPr>
        <p:txBody>
          <a:bodyPr/>
          <a:lstStyle/>
          <a:p>
            <a:r>
              <a:rPr lang="en-US" dirty="0"/>
              <a:t>Humans should  have the ability to exert “meaningful” control</a:t>
            </a:r>
          </a:p>
          <a:p>
            <a:pPr lvl="1"/>
            <a:r>
              <a:rPr lang="en-US" dirty="0"/>
              <a:t>Not just hit the red button</a:t>
            </a:r>
          </a:p>
          <a:p>
            <a:pPr lvl="1"/>
            <a:endParaRPr lang="en-US" dirty="0"/>
          </a:p>
          <a:p>
            <a:r>
              <a:rPr lang="en-US" dirty="0"/>
              <a:t>Take advantage of human decision making and analytical skills</a:t>
            </a:r>
          </a:p>
          <a:p>
            <a:endParaRPr lang="en-US" dirty="0"/>
          </a:p>
          <a:p>
            <a:r>
              <a:rPr lang="en-US" dirty="0"/>
              <a:t>Ethical, moral, humanistic reasons</a:t>
            </a:r>
          </a:p>
          <a:p>
            <a:endParaRPr lang="en-US" dirty="0"/>
          </a:p>
        </p:txBody>
      </p:sp>
      <p:sp>
        <p:nvSpPr>
          <p:cNvPr id="3" name="Title 2">
            <a:extLst>
              <a:ext uri="{FF2B5EF4-FFF2-40B4-BE49-F238E27FC236}">
                <a16:creationId xmlns:a16="http://schemas.microsoft.com/office/drawing/2014/main" id="{5765E094-3210-654A-9A2B-73243AB58725}"/>
              </a:ext>
            </a:extLst>
          </p:cNvPr>
          <p:cNvSpPr>
            <a:spLocks noGrp="1"/>
          </p:cNvSpPr>
          <p:nvPr>
            <p:ph type="title"/>
          </p:nvPr>
        </p:nvSpPr>
        <p:spPr/>
        <p:txBody>
          <a:bodyPr/>
          <a:lstStyle/>
          <a:p>
            <a:r>
              <a:rPr lang="en-US" dirty="0"/>
              <a:t>Meaningful Human Control</a:t>
            </a:r>
          </a:p>
        </p:txBody>
      </p:sp>
      <p:sp>
        <p:nvSpPr>
          <p:cNvPr id="4" name="Footer Placeholder 3">
            <a:extLst>
              <a:ext uri="{FF2B5EF4-FFF2-40B4-BE49-F238E27FC236}">
                <a16:creationId xmlns:a16="http://schemas.microsoft.com/office/drawing/2014/main" id="{6821F200-82ED-7C48-B36C-55016B5441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B1ADAC-56C3-484A-8A9E-6F0B0382DA81}"/>
              </a:ext>
            </a:extLst>
          </p:cNvPr>
          <p:cNvSpPr>
            <a:spLocks noGrp="1"/>
          </p:cNvSpPr>
          <p:nvPr>
            <p:ph type="sldNum" sz="quarter" idx="4"/>
          </p:nvPr>
        </p:nvSpPr>
        <p:spPr/>
        <p:txBody>
          <a:bodyPr/>
          <a:lstStyle/>
          <a:p>
            <a:fld id="{FA6758DD-5A98-9C42-A81D-9968456C6994}" type="slidenum">
              <a:rPr lang="en-US" smtClean="0"/>
              <a:t>14</a:t>
            </a:fld>
            <a:endParaRPr lang="en-US"/>
          </a:p>
        </p:txBody>
      </p:sp>
    </p:spTree>
    <p:extLst>
      <p:ext uri="{BB962C8B-B14F-4D97-AF65-F5344CB8AC3E}">
        <p14:creationId xmlns:p14="http://schemas.microsoft.com/office/powerpoint/2010/main" val="457737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94DC3F-E7C3-7843-A012-851A0C3BFE2F}"/>
              </a:ext>
            </a:extLst>
          </p:cNvPr>
          <p:cNvSpPr>
            <a:spLocks noGrp="1"/>
          </p:cNvSpPr>
          <p:nvPr>
            <p:ph idx="1"/>
          </p:nvPr>
        </p:nvSpPr>
        <p:spPr>
          <a:xfrm>
            <a:off x="508000" y="914400"/>
            <a:ext cx="5588000" cy="5638800"/>
          </a:xfrm>
        </p:spPr>
        <p:txBody>
          <a:bodyPr/>
          <a:lstStyle/>
          <a:p>
            <a:r>
              <a:rPr lang="en-US" dirty="0"/>
              <a:t>How do you define?</a:t>
            </a:r>
          </a:p>
          <a:p>
            <a:endParaRPr lang="en-US" dirty="0"/>
          </a:p>
          <a:p>
            <a:r>
              <a:rPr lang="en-US" dirty="0"/>
              <a:t>How do you measure?</a:t>
            </a:r>
          </a:p>
          <a:p>
            <a:endParaRPr lang="en-US" dirty="0"/>
          </a:p>
          <a:p>
            <a:r>
              <a:rPr lang="en-US" dirty="0"/>
              <a:t>Where in </a:t>
            </a:r>
            <a:r>
              <a:rPr lang="en-US"/>
              <a:t>the design-operation </a:t>
            </a:r>
            <a:r>
              <a:rPr lang="en-US" dirty="0"/>
              <a:t>cycle?</a:t>
            </a:r>
          </a:p>
          <a:p>
            <a:endParaRPr lang="en-US" dirty="0"/>
          </a:p>
          <a:p>
            <a:r>
              <a:rPr lang="en-US" dirty="0"/>
              <a:t>Human limitations</a:t>
            </a:r>
          </a:p>
          <a:p>
            <a:endParaRPr lang="en-US" dirty="0"/>
          </a:p>
        </p:txBody>
      </p:sp>
      <p:sp>
        <p:nvSpPr>
          <p:cNvPr id="3" name="Title 2">
            <a:extLst>
              <a:ext uri="{FF2B5EF4-FFF2-40B4-BE49-F238E27FC236}">
                <a16:creationId xmlns:a16="http://schemas.microsoft.com/office/drawing/2014/main" id="{4F21B6EF-0EA8-2A44-890D-19703FB3C8DB}"/>
              </a:ext>
            </a:extLst>
          </p:cNvPr>
          <p:cNvSpPr>
            <a:spLocks noGrp="1"/>
          </p:cNvSpPr>
          <p:nvPr>
            <p:ph type="title"/>
          </p:nvPr>
        </p:nvSpPr>
        <p:spPr/>
        <p:txBody>
          <a:bodyPr/>
          <a:lstStyle/>
          <a:p>
            <a:r>
              <a:rPr lang="en-US" dirty="0"/>
              <a:t>MHC</a:t>
            </a:r>
          </a:p>
        </p:txBody>
      </p:sp>
      <p:sp>
        <p:nvSpPr>
          <p:cNvPr id="4" name="Footer Placeholder 3">
            <a:extLst>
              <a:ext uri="{FF2B5EF4-FFF2-40B4-BE49-F238E27FC236}">
                <a16:creationId xmlns:a16="http://schemas.microsoft.com/office/drawing/2014/main" id="{6BE5092E-0A4C-0840-B26F-F431B6407F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B94356-A6D7-0049-B331-3F9BAC9334F0}"/>
              </a:ext>
            </a:extLst>
          </p:cNvPr>
          <p:cNvSpPr>
            <a:spLocks noGrp="1"/>
          </p:cNvSpPr>
          <p:nvPr>
            <p:ph type="sldNum" sz="quarter" idx="4"/>
          </p:nvPr>
        </p:nvSpPr>
        <p:spPr/>
        <p:txBody>
          <a:bodyPr/>
          <a:lstStyle/>
          <a:p>
            <a:fld id="{FA6758DD-5A98-9C42-A81D-9968456C6994}" type="slidenum">
              <a:rPr lang="en-US" smtClean="0"/>
              <a:t>15</a:t>
            </a:fld>
            <a:endParaRPr lang="en-US"/>
          </a:p>
        </p:txBody>
      </p:sp>
      <p:sp>
        <p:nvSpPr>
          <p:cNvPr id="7" name="TextBox 6">
            <a:extLst>
              <a:ext uri="{FF2B5EF4-FFF2-40B4-BE49-F238E27FC236}">
                <a16:creationId xmlns:a16="http://schemas.microsoft.com/office/drawing/2014/main" id="{D13B6D65-185B-8A42-81DF-682398343ADB}"/>
              </a:ext>
            </a:extLst>
          </p:cNvPr>
          <p:cNvSpPr txBox="1"/>
          <p:nvPr/>
        </p:nvSpPr>
        <p:spPr>
          <a:xfrm rot="18793656">
            <a:off x="6653698" y="2300589"/>
            <a:ext cx="5109469" cy="2800767"/>
          </a:xfrm>
          <a:prstGeom prst="rect">
            <a:avLst/>
          </a:prstGeom>
          <a:noFill/>
        </p:spPr>
        <p:txBody>
          <a:bodyPr wrap="square" rtlCol="0">
            <a:spAutoFit/>
          </a:bodyPr>
          <a:lstStyle/>
          <a:p>
            <a:pPr algn="ctr"/>
            <a:r>
              <a:rPr lang="en-US" sz="8800" dirty="0">
                <a:solidFill>
                  <a:schemeClr val="bg1">
                    <a:lumMod val="85000"/>
                  </a:schemeClr>
                </a:solidFill>
              </a:rPr>
              <a:t>WORK IN</a:t>
            </a:r>
          </a:p>
          <a:p>
            <a:pPr algn="ctr"/>
            <a:r>
              <a:rPr lang="en-US" sz="8800" dirty="0">
                <a:solidFill>
                  <a:schemeClr val="bg1">
                    <a:lumMod val="85000"/>
                  </a:schemeClr>
                </a:solidFill>
              </a:rPr>
              <a:t>PROGRESS</a:t>
            </a:r>
          </a:p>
        </p:txBody>
      </p:sp>
      <p:sp>
        <p:nvSpPr>
          <p:cNvPr id="8" name="Content Placeholder 2">
            <a:extLst>
              <a:ext uri="{FF2B5EF4-FFF2-40B4-BE49-F238E27FC236}">
                <a16:creationId xmlns:a16="http://schemas.microsoft.com/office/drawing/2014/main" id="{8C8C9312-0D66-4144-A71C-B87017381BF6}"/>
              </a:ext>
            </a:extLst>
          </p:cNvPr>
          <p:cNvSpPr txBox="1">
            <a:spLocks/>
          </p:cNvSpPr>
          <p:nvPr/>
        </p:nvSpPr>
        <p:spPr>
          <a:xfrm>
            <a:off x="6428106" y="966117"/>
            <a:ext cx="5588000" cy="5638800"/>
          </a:xfrm>
          <a:prstGeom prst="rect">
            <a:avLst/>
          </a:prstGeom>
          <a:ln>
            <a:solidFill>
              <a:schemeClr val="tx1"/>
            </a:solidFill>
          </a:ln>
          <a:effectLst/>
        </p:spPr>
        <p:txBody>
          <a:bodyPr vert="horz" lIns="91440" tIns="45720" rIns="91440" bIns="45720" rtlCol="0">
            <a:normAutofit fontScale="47500" lnSpcReduction="20000"/>
          </a:bodyPr>
          <a:lstStyle>
            <a:lvl1pPr marL="228600" indent="-228600" algn="l" defTabSz="914400" rtl="0" eaLnBrk="1" latinLnBrk="0" hangingPunct="1">
              <a:spcBef>
                <a:spcPts val="400"/>
              </a:spcBef>
              <a:buFont typeface="Arial" panose="020B0604020202020204" pitchFamily="34" charset="0"/>
              <a:buChar char="•"/>
              <a:defRPr sz="2400" kern="1200">
                <a:solidFill>
                  <a:schemeClr val="tx1"/>
                </a:solidFill>
                <a:latin typeface="+mn-lt"/>
                <a:ea typeface="+mn-ea"/>
                <a:cs typeface="+mn-cs"/>
              </a:defRPr>
            </a:lvl1pPr>
            <a:lvl2pPr marL="630238" indent="-285750" algn="l" defTabSz="914400" rtl="0" eaLnBrk="1" latinLnBrk="0" hangingPunct="1">
              <a:spcBef>
                <a:spcPts val="400"/>
              </a:spcBef>
              <a:buFont typeface="Arial" panose="020B0604020202020204" pitchFamily="34" charset="0"/>
              <a:buChar char="–"/>
              <a:defRPr sz="2000" kern="1200">
                <a:solidFill>
                  <a:schemeClr val="tx1"/>
                </a:solidFill>
                <a:latin typeface="+mn-lt"/>
                <a:ea typeface="+mn-ea"/>
                <a:cs typeface="+mn-cs"/>
              </a:defRPr>
            </a:lvl2pPr>
            <a:lvl3pPr marL="914400" indent="-228600" algn="l" defTabSz="914400" rtl="0" eaLnBrk="1" latinLnBrk="0" hangingPunct="1">
              <a:spcBef>
                <a:spcPts val="4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ts val="400"/>
              </a:spcBef>
              <a:buFont typeface="Arial" panose="020B0604020202020204" pitchFamily="34" charset="0"/>
              <a:buChar char="–"/>
              <a:defRPr sz="1600" kern="1200">
                <a:solidFill>
                  <a:schemeClr val="tx1"/>
                </a:solidFill>
                <a:latin typeface="+mn-lt"/>
                <a:ea typeface="+mn-ea"/>
                <a:cs typeface="+mn-cs"/>
              </a:defRPr>
            </a:lvl4pPr>
            <a:lvl5pPr marL="1828800" indent="-228600" algn="l" defTabSz="914400" rtl="0" eaLnBrk="1" latinLnBrk="0" hangingPunct="1">
              <a:spcBef>
                <a:spcPts val="4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dirty="0"/>
              <a:t>Humans have the ability to make informed choices in sufficient time to influence automation-based systems; these can enable a desired effect or to prevent an undesired immediate or future effect on the environment. </a:t>
            </a:r>
          </a:p>
          <a:p>
            <a:pPr marL="0" indent="0">
              <a:buFont typeface="Arial" panose="020B0604020202020204" pitchFamily="34" charset="0"/>
              <a:buNone/>
            </a:pPr>
            <a:r>
              <a:rPr lang="en-US" dirty="0"/>
              <a:t>Please write an ‘X’ in the box that best represents your opinion in each of the dimensions below:</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Range of Options</a:t>
            </a:r>
            <a:r>
              <a:rPr lang="en-US" dirty="0"/>
              <a:t>: </a:t>
            </a:r>
            <a:r>
              <a:rPr lang="en-US" i="1" dirty="0"/>
              <a:t>Did you have the range of response options required to respond as needed? </a:t>
            </a:r>
          </a:p>
          <a:p>
            <a:pPr marL="0" indent="0">
              <a:buFont typeface="Arial" panose="020B0604020202020204" pitchFamily="34" charset="0"/>
              <a:buNone/>
            </a:pPr>
            <a:r>
              <a:rPr lang="en-US" dirty="0"/>
              <a:t>		1----------2----------3----------4----------5-----------6----------7</a:t>
            </a:r>
          </a:p>
          <a:p>
            <a:pPr marL="0" indent="0">
              <a:buFont typeface="Arial" panose="020B0604020202020204" pitchFamily="34" charset="0"/>
              <a:buNone/>
            </a:pPr>
            <a:r>
              <a:rPr lang="en-US" dirty="0"/>
              <a:t>	                      Not at all                              Moderate	                             Absolutely</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Temporal Availability</a:t>
            </a:r>
            <a:r>
              <a:rPr lang="en-US" dirty="0"/>
              <a:t>: </a:t>
            </a:r>
            <a:r>
              <a:rPr lang="en-US" i="1" dirty="0"/>
              <a:t>Did you have the time to assess the situation and respond as required?</a:t>
            </a:r>
          </a:p>
          <a:p>
            <a:pPr marL="0" indent="0">
              <a:buFont typeface="Arial" panose="020B0604020202020204" pitchFamily="34" charset="0"/>
              <a:buNone/>
            </a:pPr>
            <a:r>
              <a:rPr lang="en-US" dirty="0"/>
              <a:t>		1----------2----------3----------4----------5-----------6----------7</a:t>
            </a:r>
          </a:p>
          <a:p>
            <a:pPr marL="0" indent="0">
              <a:buFont typeface="Arial" panose="020B0604020202020204" pitchFamily="34" charset="0"/>
              <a:buNone/>
            </a:pPr>
            <a:r>
              <a:rPr lang="en-US" dirty="0"/>
              <a:t>	                      Not at all                              Moderate	                             Absolutely</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Interface Layout</a:t>
            </a:r>
            <a:r>
              <a:rPr lang="en-US" dirty="0"/>
              <a:t>: </a:t>
            </a:r>
            <a:r>
              <a:rPr lang="en-US" i="1" dirty="0"/>
              <a:t>Did interface elements support an efficient and effective workflow?</a:t>
            </a:r>
          </a:p>
          <a:p>
            <a:pPr marL="0" indent="0">
              <a:buFont typeface="Arial" panose="020B0604020202020204" pitchFamily="34" charset="0"/>
              <a:buNone/>
            </a:pPr>
            <a:r>
              <a:rPr lang="en-US" dirty="0"/>
              <a:t>		1----------2----------3----------4----------5-----------6----------7</a:t>
            </a:r>
          </a:p>
          <a:p>
            <a:pPr marL="0" indent="0">
              <a:buFont typeface="Arial" panose="020B0604020202020204" pitchFamily="34" charset="0"/>
              <a:buNone/>
            </a:pPr>
            <a:r>
              <a:rPr lang="en-US" dirty="0"/>
              <a:t>	                      Not at all                              Moderate	                             Absolutely</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Information Availability</a:t>
            </a:r>
            <a:r>
              <a:rPr lang="en-US" dirty="0"/>
              <a:t>: </a:t>
            </a:r>
            <a:r>
              <a:rPr lang="en-US" i="1" dirty="0"/>
              <a:t>Was the information that you needed to respond available?</a:t>
            </a:r>
          </a:p>
          <a:p>
            <a:pPr marL="0" indent="0">
              <a:buFont typeface="Arial" panose="020B0604020202020204" pitchFamily="34" charset="0"/>
              <a:buNone/>
            </a:pPr>
            <a:r>
              <a:rPr lang="en-US" dirty="0"/>
              <a:t>		1----------2----------3----------4----------5-----------6----------7</a:t>
            </a:r>
          </a:p>
          <a:p>
            <a:pPr marL="0" indent="0">
              <a:buFont typeface="Arial" panose="020B0604020202020204" pitchFamily="34" charset="0"/>
              <a:buNone/>
            </a:pPr>
            <a:r>
              <a:rPr lang="en-US" dirty="0"/>
              <a:t>	                      Not at all                              Moderate	                             Absolutely</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Workload</a:t>
            </a:r>
            <a:r>
              <a:rPr lang="en-US" dirty="0"/>
              <a:t>: </a:t>
            </a:r>
            <a:r>
              <a:rPr lang="en-US" i="1" dirty="0"/>
              <a:t>Was your workload low enough for you to respond appropriately? </a:t>
            </a:r>
          </a:p>
          <a:p>
            <a:pPr marL="0" indent="0">
              <a:buFont typeface="Arial" panose="020B0604020202020204" pitchFamily="34" charset="0"/>
              <a:buNone/>
            </a:pPr>
            <a:r>
              <a:rPr lang="en-US" dirty="0"/>
              <a:t>		1----------2----------3----------4----------5-----------6----------7</a:t>
            </a:r>
          </a:p>
          <a:p>
            <a:pPr marL="0" indent="0">
              <a:buFont typeface="Arial" panose="020B0604020202020204" pitchFamily="34" charset="0"/>
              <a:buNone/>
            </a:pPr>
            <a:r>
              <a:rPr lang="en-US" dirty="0"/>
              <a:t>	                      Not at all                              Moderate	                             Absolutely</a:t>
            </a:r>
          </a:p>
          <a:p>
            <a:pPr marL="0" indent="0">
              <a:buFont typeface="Arial" panose="020B0604020202020204" pitchFamily="34" charset="0"/>
              <a:buNone/>
            </a:pPr>
            <a:endParaRPr lang="en-US" dirty="0"/>
          </a:p>
          <a:p>
            <a:pPr marL="0" indent="0">
              <a:buFont typeface="Arial" panose="020B0604020202020204" pitchFamily="34" charset="0"/>
              <a:buNone/>
            </a:pPr>
            <a:r>
              <a:rPr lang="en-US" b="1" u="sng" dirty="0"/>
              <a:t>Overall MHC</a:t>
            </a:r>
            <a:r>
              <a:rPr lang="en-US" dirty="0"/>
              <a:t>: </a:t>
            </a:r>
            <a:r>
              <a:rPr lang="en-US" i="1" dirty="0"/>
              <a:t>Did you feel you were able to exert meaningful human control?</a:t>
            </a:r>
          </a:p>
          <a:p>
            <a:pPr marL="0" indent="0">
              <a:buFont typeface="Arial" panose="020B0604020202020204" pitchFamily="34" charset="0"/>
              <a:buNone/>
            </a:pPr>
            <a:r>
              <a:rPr lang="en-US" dirty="0"/>
              <a:t>		1----------2----------3----------4----------5-----------6----------7</a:t>
            </a:r>
          </a:p>
          <a:p>
            <a:pPr marL="0" indent="0">
              <a:buFont typeface="Arial" panose="020B0604020202020204" pitchFamily="34" charset="0"/>
              <a:buNone/>
            </a:pPr>
            <a:r>
              <a:rPr lang="en-US" dirty="0"/>
              <a:t>	                      Not at all                              Moderate	                             Absolutely</a:t>
            </a:r>
          </a:p>
          <a:p>
            <a:pPr marL="0" indent="0">
              <a:buFont typeface="Arial" panose="020B0604020202020204" pitchFamily="34" charset="0"/>
              <a:buNone/>
            </a:pPr>
            <a:endParaRPr lang="en-US" b="1" u="sng" dirty="0"/>
          </a:p>
          <a:p>
            <a:pPr marL="0" indent="0" algn="ctr">
              <a:buFont typeface="Arial" panose="020B0604020202020204" pitchFamily="34" charset="0"/>
              <a:buNone/>
            </a:pPr>
            <a:endParaRPr lang="en-US" i="1" dirty="0"/>
          </a:p>
        </p:txBody>
      </p:sp>
    </p:spTree>
    <p:extLst>
      <p:ext uri="{BB962C8B-B14F-4D97-AF65-F5344CB8AC3E}">
        <p14:creationId xmlns:p14="http://schemas.microsoft.com/office/powerpoint/2010/main" val="229959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A6CA0D-2CEA-5E43-B2F6-F3D3BC7FEA95}"/>
              </a:ext>
            </a:extLst>
          </p:cNvPr>
          <p:cNvSpPr>
            <a:spLocks noGrp="1"/>
          </p:cNvSpPr>
          <p:nvPr>
            <p:ph idx="1"/>
          </p:nvPr>
        </p:nvSpPr>
        <p:spPr/>
        <p:txBody>
          <a:bodyPr/>
          <a:lstStyle/>
          <a:p>
            <a:r>
              <a:rPr lang="en-US" dirty="0"/>
              <a:t>Reduced Crew Operations</a:t>
            </a:r>
          </a:p>
          <a:p>
            <a:pPr lvl="1"/>
            <a:r>
              <a:rPr lang="en-US" dirty="0"/>
              <a:t>Reduced Costs</a:t>
            </a:r>
          </a:p>
          <a:p>
            <a:pPr lvl="1"/>
            <a:r>
              <a:rPr lang="en-US" dirty="0"/>
              <a:t>Pilot Shortage</a:t>
            </a:r>
          </a:p>
          <a:p>
            <a:endParaRPr lang="en-US" dirty="0"/>
          </a:p>
          <a:p>
            <a:r>
              <a:rPr lang="en-US" dirty="0"/>
              <a:t>m:N Vehicle Control</a:t>
            </a:r>
          </a:p>
          <a:p>
            <a:pPr lvl="1"/>
            <a:r>
              <a:rPr lang="en-US" dirty="0"/>
              <a:t>Commercial viability</a:t>
            </a:r>
          </a:p>
          <a:p>
            <a:pPr lvl="1"/>
            <a:r>
              <a:rPr lang="en-US" dirty="0"/>
              <a:t>Multiple domains (UAM, drone delivery, High Altitude Pseudo Satellite, infrastructure inspection, auto cargo)</a:t>
            </a:r>
          </a:p>
          <a:p>
            <a:pPr marL="344488" lvl="1" indent="0">
              <a:buNone/>
            </a:pPr>
            <a:endParaRPr lang="en-US" dirty="0"/>
          </a:p>
          <a:p>
            <a:r>
              <a:rPr lang="en-US" dirty="0"/>
              <a:t>Wildfire Mitigation</a:t>
            </a:r>
          </a:p>
          <a:p>
            <a:pPr lvl="1"/>
            <a:r>
              <a:rPr lang="en-US" dirty="0"/>
              <a:t>Human failsafe</a:t>
            </a:r>
          </a:p>
        </p:txBody>
      </p:sp>
      <p:sp>
        <p:nvSpPr>
          <p:cNvPr id="3" name="Title 2">
            <a:extLst>
              <a:ext uri="{FF2B5EF4-FFF2-40B4-BE49-F238E27FC236}">
                <a16:creationId xmlns:a16="http://schemas.microsoft.com/office/drawing/2014/main" id="{3DF9BCD0-E42A-5C42-B61B-203CD244CB3E}"/>
              </a:ext>
            </a:extLst>
          </p:cNvPr>
          <p:cNvSpPr>
            <a:spLocks noGrp="1"/>
          </p:cNvSpPr>
          <p:nvPr>
            <p:ph type="title"/>
          </p:nvPr>
        </p:nvSpPr>
        <p:spPr/>
        <p:txBody>
          <a:bodyPr/>
          <a:lstStyle/>
          <a:p>
            <a:r>
              <a:rPr lang="en-US" dirty="0"/>
              <a:t>Applications</a:t>
            </a:r>
          </a:p>
        </p:txBody>
      </p:sp>
      <p:sp>
        <p:nvSpPr>
          <p:cNvPr id="4" name="Footer Placeholder 3">
            <a:extLst>
              <a:ext uri="{FF2B5EF4-FFF2-40B4-BE49-F238E27FC236}">
                <a16:creationId xmlns:a16="http://schemas.microsoft.com/office/drawing/2014/main" id="{9634B271-BDFD-304F-A57F-8C8C8E9752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DD5967-3189-7B46-BA87-2E98D0DCD28E}"/>
              </a:ext>
            </a:extLst>
          </p:cNvPr>
          <p:cNvSpPr>
            <a:spLocks noGrp="1"/>
          </p:cNvSpPr>
          <p:nvPr>
            <p:ph type="sldNum" sz="quarter" idx="4"/>
          </p:nvPr>
        </p:nvSpPr>
        <p:spPr/>
        <p:txBody>
          <a:bodyPr/>
          <a:lstStyle/>
          <a:p>
            <a:fld id="{FA6758DD-5A98-9C42-A81D-9968456C6994}" type="slidenum">
              <a:rPr lang="en-US" smtClean="0"/>
              <a:t>16</a:t>
            </a:fld>
            <a:endParaRPr lang="en-US"/>
          </a:p>
        </p:txBody>
      </p:sp>
    </p:spTree>
    <p:extLst>
      <p:ext uri="{BB962C8B-B14F-4D97-AF65-F5344CB8AC3E}">
        <p14:creationId xmlns:p14="http://schemas.microsoft.com/office/powerpoint/2010/main" val="2048394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93F108-85A2-7C4A-9DA5-ED0C834AAA29}"/>
              </a:ext>
            </a:extLst>
          </p:cNvPr>
          <p:cNvSpPr>
            <a:spLocks noGrp="1"/>
          </p:cNvSpPr>
          <p:nvPr>
            <p:ph type="title"/>
          </p:nvPr>
        </p:nvSpPr>
        <p:spPr/>
        <p:txBody>
          <a:bodyPr/>
          <a:lstStyle/>
          <a:p>
            <a:r>
              <a:rPr lang="en-US" dirty="0"/>
              <a:t>Reduced Crew Operations</a:t>
            </a:r>
          </a:p>
        </p:txBody>
      </p:sp>
      <p:sp>
        <p:nvSpPr>
          <p:cNvPr id="4" name="Footer Placeholder 3">
            <a:extLst>
              <a:ext uri="{FF2B5EF4-FFF2-40B4-BE49-F238E27FC236}">
                <a16:creationId xmlns:a16="http://schemas.microsoft.com/office/drawing/2014/main" id="{380D049A-48AD-854E-8E10-31A1C9F1AB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08D3EF-3DC2-4E4F-8E32-AE39392F7151}"/>
              </a:ext>
            </a:extLst>
          </p:cNvPr>
          <p:cNvSpPr>
            <a:spLocks noGrp="1"/>
          </p:cNvSpPr>
          <p:nvPr>
            <p:ph type="sldNum" sz="quarter" idx="4"/>
          </p:nvPr>
        </p:nvSpPr>
        <p:spPr/>
        <p:txBody>
          <a:bodyPr/>
          <a:lstStyle/>
          <a:p>
            <a:fld id="{FA6758DD-5A98-9C42-A81D-9968456C6994}" type="slidenum">
              <a:rPr lang="en-US" smtClean="0"/>
              <a:t>17</a:t>
            </a:fld>
            <a:endParaRPr lang="en-US"/>
          </a:p>
        </p:txBody>
      </p:sp>
      <p:pic>
        <p:nvPicPr>
          <p:cNvPr id="6" name="unknown.jpg">
            <a:extLst>
              <a:ext uri="{FF2B5EF4-FFF2-40B4-BE49-F238E27FC236}">
                <a16:creationId xmlns:a16="http://schemas.microsoft.com/office/drawing/2014/main" id="{13E5843C-051D-5944-B68F-B93283FADAD2}"/>
              </a:ext>
            </a:extLst>
          </p:cNvPr>
          <p:cNvPicPr>
            <a:picLocks noChangeAspect="1"/>
          </p:cNvPicPr>
          <p:nvPr/>
        </p:nvPicPr>
        <p:blipFill>
          <a:blip r:embed="rId3"/>
          <a:stretch>
            <a:fillRect/>
          </a:stretch>
        </p:blipFill>
        <p:spPr>
          <a:xfrm>
            <a:off x="2547649" y="845795"/>
            <a:ext cx="6888547" cy="5166410"/>
          </a:xfrm>
          <a:prstGeom prst="rect">
            <a:avLst/>
          </a:prstGeom>
          <a:ln>
            <a:solidFill>
              <a:schemeClr val="tx1"/>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1078028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FF149F-545C-734F-AA6A-5EA409B87253}"/>
              </a:ext>
            </a:extLst>
          </p:cNvPr>
          <p:cNvSpPr>
            <a:spLocks noGrp="1"/>
          </p:cNvSpPr>
          <p:nvPr>
            <p:ph type="title"/>
          </p:nvPr>
        </p:nvSpPr>
        <p:spPr/>
        <p:txBody>
          <a:bodyPr/>
          <a:lstStyle/>
          <a:p>
            <a:r>
              <a:rPr lang="en-US" dirty="0"/>
              <a:t>Emergency Landing Planner Objective</a:t>
            </a:r>
          </a:p>
        </p:txBody>
      </p:sp>
      <p:sp>
        <p:nvSpPr>
          <p:cNvPr id="4" name="Footer Placeholder 3">
            <a:extLst>
              <a:ext uri="{FF2B5EF4-FFF2-40B4-BE49-F238E27FC236}">
                <a16:creationId xmlns:a16="http://schemas.microsoft.com/office/drawing/2014/main" id="{C6CFB558-6664-284D-A739-E6FCC55F6F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4511D0-9BC5-4342-A5FF-C74F9268E877}"/>
              </a:ext>
            </a:extLst>
          </p:cNvPr>
          <p:cNvSpPr>
            <a:spLocks noGrp="1"/>
          </p:cNvSpPr>
          <p:nvPr>
            <p:ph type="sldNum" sz="quarter" idx="4"/>
          </p:nvPr>
        </p:nvSpPr>
        <p:spPr/>
        <p:txBody>
          <a:bodyPr/>
          <a:lstStyle/>
          <a:p>
            <a:fld id="{FA6758DD-5A98-9C42-A81D-9968456C6994}" type="slidenum">
              <a:rPr lang="en-US" smtClean="0"/>
              <a:t>18</a:t>
            </a:fld>
            <a:endParaRPr lang="en-US"/>
          </a:p>
        </p:txBody>
      </p:sp>
      <p:sp>
        <p:nvSpPr>
          <p:cNvPr id="6" name="Shape 32">
            <a:extLst>
              <a:ext uri="{FF2B5EF4-FFF2-40B4-BE49-F238E27FC236}">
                <a16:creationId xmlns:a16="http://schemas.microsoft.com/office/drawing/2014/main" id="{610CAE68-0EDA-444E-8ABD-021D0100BC03}"/>
              </a:ext>
            </a:extLst>
          </p:cNvPr>
          <p:cNvSpPr/>
          <p:nvPr/>
        </p:nvSpPr>
        <p:spPr>
          <a:xfrm>
            <a:off x="2438400" y="5791201"/>
            <a:ext cx="7327900" cy="7019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40639" marR="40639" algn="ctr">
              <a:spcBef>
                <a:spcPts val="1400"/>
              </a:spcBef>
              <a:buClr>
                <a:srgbClr val="434ED6"/>
              </a:buClr>
              <a:buFont typeface="Arial"/>
              <a:defRPr sz="1800"/>
            </a:pPr>
            <a:r>
              <a:rPr sz="2400" b="1">
                <a:solidFill>
                  <a:srgbClr val="434ED6"/>
                </a:solidFill>
                <a:uFill>
                  <a:solidFill>
                    <a:srgbClr val="434ED6"/>
                  </a:solidFill>
                </a:uFill>
                <a:latin typeface="Arial"/>
                <a:ea typeface="Arial"/>
                <a:cs typeface="Arial"/>
                <a:sym typeface="Arial"/>
              </a:rPr>
              <a:t>Find the best landing sites and routes </a:t>
            </a:r>
          </a:p>
          <a:p>
            <a:pPr marL="40639" marR="40639" algn="ctr">
              <a:lnSpc>
                <a:spcPct val="30000"/>
              </a:lnSpc>
              <a:spcBef>
                <a:spcPts val="1400"/>
              </a:spcBef>
              <a:buClr>
                <a:srgbClr val="434ED6"/>
              </a:buClr>
              <a:buFont typeface="Arial"/>
              <a:defRPr sz="1800"/>
            </a:pPr>
            <a:r>
              <a:rPr sz="2400" b="1">
                <a:solidFill>
                  <a:srgbClr val="434ED6"/>
                </a:solidFill>
                <a:uFill>
                  <a:solidFill>
                    <a:srgbClr val="434ED6"/>
                  </a:solidFill>
                </a:uFill>
                <a:latin typeface="Arial"/>
                <a:ea typeface="Arial"/>
                <a:cs typeface="Arial"/>
                <a:sym typeface="Arial"/>
              </a:rPr>
              <a:t>for the aircraft</a:t>
            </a:r>
          </a:p>
        </p:txBody>
      </p:sp>
      <p:grpSp>
        <p:nvGrpSpPr>
          <p:cNvPr id="7" name="Group 139">
            <a:extLst>
              <a:ext uri="{FF2B5EF4-FFF2-40B4-BE49-F238E27FC236}">
                <a16:creationId xmlns:a16="http://schemas.microsoft.com/office/drawing/2014/main" id="{E1D9756B-87B8-8B40-BCBF-15DD54F2C1D5}"/>
              </a:ext>
            </a:extLst>
          </p:cNvPr>
          <p:cNvGrpSpPr/>
          <p:nvPr/>
        </p:nvGrpSpPr>
        <p:grpSpPr>
          <a:xfrm>
            <a:off x="1511301" y="1216025"/>
            <a:ext cx="8545515" cy="4363224"/>
            <a:chOff x="0" y="0"/>
            <a:chExt cx="8545514" cy="4363224"/>
          </a:xfrm>
        </p:grpSpPr>
        <p:grpSp>
          <p:nvGrpSpPr>
            <p:cNvPr id="8" name="Group 45">
              <a:extLst>
                <a:ext uri="{FF2B5EF4-FFF2-40B4-BE49-F238E27FC236}">
                  <a16:creationId xmlns:a16="http://schemas.microsoft.com/office/drawing/2014/main" id="{C6DD99B2-7347-D54E-BB9D-5023737BE42E}"/>
                </a:ext>
              </a:extLst>
            </p:cNvPr>
            <p:cNvGrpSpPr/>
            <p:nvPr/>
          </p:nvGrpSpPr>
          <p:grpSpPr>
            <a:xfrm>
              <a:off x="4906962" y="1773237"/>
              <a:ext cx="854077" cy="1055689"/>
              <a:chOff x="0" y="0"/>
              <a:chExt cx="854076" cy="1055688"/>
            </a:xfrm>
          </p:grpSpPr>
          <p:pic>
            <p:nvPicPr>
              <p:cNvPr id="102" name="Copy of img_x1303212aa1.jpg">
                <a:extLst>
                  <a:ext uri="{FF2B5EF4-FFF2-40B4-BE49-F238E27FC236}">
                    <a16:creationId xmlns:a16="http://schemas.microsoft.com/office/drawing/2014/main" id="{2D95EF05-867A-2F49-B7BD-29FA7C812FF9}"/>
                  </a:ext>
                </a:extLst>
              </p:cNvPr>
              <p:cNvPicPr/>
              <p:nvPr/>
            </p:nvPicPr>
            <p:blipFill>
              <a:blip r:embed="rId3"/>
              <a:stretch>
                <a:fillRect/>
              </a:stretch>
            </p:blipFill>
            <p:spPr>
              <a:xfrm>
                <a:off x="77643" y="828448"/>
                <a:ext cx="131024" cy="102583"/>
              </a:xfrm>
              <a:prstGeom prst="rect">
                <a:avLst/>
              </a:prstGeom>
              <a:ln w="12700" cap="flat">
                <a:noFill/>
                <a:miter lim="400000"/>
              </a:ln>
              <a:effectLst/>
            </p:spPr>
          </p:pic>
          <p:pic>
            <p:nvPicPr>
              <p:cNvPr id="103" name="Copy of img_x1303212aa1.jpg">
                <a:extLst>
                  <a:ext uri="{FF2B5EF4-FFF2-40B4-BE49-F238E27FC236}">
                    <a16:creationId xmlns:a16="http://schemas.microsoft.com/office/drawing/2014/main" id="{AF0C4DA0-CB2B-3D44-AAEC-DAB7E6747F7A}"/>
                  </a:ext>
                </a:extLst>
              </p:cNvPr>
              <p:cNvPicPr/>
              <p:nvPr/>
            </p:nvPicPr>
            <p:blipFill>
              <a:blip r:embed="rId3"/>
              <a:stretch>
                <a:fillRect/>
              </a:stretch>
            </p:blipFill>
            <p:spPr>
              <a:xfrm>
                <a:off x="698788" y="868702"/>
                <a:ext cx="155288" cy="122061"/>
              </a:xfrm>
              <a:prstGeom prst="rect">
                <a:avLst/>
              </a:prstGeom>
              <a:ln w="12700" cap="flat">
                <a:noFill/>
                <a:miter lim="400000"/>
              </a:ln>
              <a:effectLst/>
            </p:spPr>
          </p:pic>
          <p:pic>
            <p:nvPicPr>
              <p:cNvPr id="104" name="Copy of img_x1303212aa1.jpg">
                <a:extLst>
                  <a:ext uri="{FF2B5EF4-FFF2-40B4-BE49-F238E27FC236}">
                    <a16:creationId xmlns:a16="http://schemas.microsoft.com/office/drawing/2014/main" id="{14B48716-80BF-5742-9B7F-5D1C94340CE0}"/>
                  </a:ext>
                </a:extLst>
              </p:cNvPr>
              <p:cNvPicPr/>
              <p:nvPr/>
            </p:nvPicPr>
            <p:blipFill>
              <a:blip r:embed="rId3"/>
              <a:stretch>
                <a:fillRect/>
              </a:stretch>
            </p:blipFill>
            <p:spPr>
              <a:xfrm>
                <a:off x="310572" y="873896"/>
                <a:ext cx="232931" cy="181792"/>
              </a:xfrm>
              <a:prstGeom prst="rect">
                <a:avLst/>
              </a:prstGeom>
              <a:ln w="12700" cap="flat">
                <a:noFill/>
                <a:miter lim="400000"/>
              </a:ln>
              <a:effectLst/>
            </p:spPr>
          </p:pic>
          <p:pic>
            <p:nvPicPr>
              <p:cNvPr id="105" name="Copy of img_x1303212aa1.jpg">
                <a:extLst>
                  <a:ext uri="{FF2B5EF4-FFF2-40B4-BE49-F238E27FC236}">
                    <a16:creationId xmlns:a16="http://schemas.microsoft.com/office/drawing/2014/main" id="{AE5798A5-FE67-A44F-9DEB-82FF4297315E}"/>
                  </a:ext>
                </a:extLst>
              </p:cNvPr>
              <p:cNvPicPr/>
              <p:nvPr/>
            </p:nvPicPr>
            <p:blipFill>
              <a:blip r:embed="rId3"/>
              <a:stretch>
                <a:fillRect/>
              </a:stretch>
            </p:blipFill>
            <p:spPr>
              <a:xfrm>
                <a:off x="388215" y="681716"/>
                <a:ext cx="155288" cy="122061"/>
              </a:xfrm>
              <a:prstGeom prst="rect">
                <a:avLst/>
              </a:prstGeom>
              <a:ln w="12700" cap="flat">
                <a:noFill/>
                <a:miter lim="400000"/>
              </a:ln>
              <a:effectLst/>
            </p:spPr>
          </p:pic>
          <p:pic>
            <p:nvPicPr>
              <p:cNvPr id="106" name="Copy of img_x1303212aa1.jpg">
                <a:extLst>
                  <a:ext uri="{FF2B5EF4-FFF2-40B4-BE49-F238E27FC236}">
                    <a16:creationId xmlns:a16="http://schemas.microsoft.com/office/drawing/2014/main" id="{1C28B438-A60C-2F44-B639-5AFFDB5787A5}"/>
                  </a:ext>
                </a:extLst>
              </p:cNvPr>
              <p:cNvPicPr/>
              <p:nvPr/>
            </p:nvPicPr>
            <p:blipFill>
              <a:blip r:embed="rId3"/>
              <a:stretch>
                <a:fillRect/>
              </a:stretch>
            </p:blipFill>
            <p:spPr>
              <a:xfrm>
                <a:off x="77643" y="494731"/>
                <a:ext cx="232930" cy="181793"/>
              </a:xfrm>
              <a:prstGeom prst="rect">
                <a:avLst/>
              </a:prstGeom>
              <a:ln w="12700" cap="flat">
                <a:noFill/>
                <a:miter lim="400000"/>
              </a:ln>
              <a:effectLst/>
            </p:spPr>
          </p:pic>
          <p:pic>
            <p:nvPicPr>
              <p:cNvPr id="107" name="Copy of img_x1303212aa1.jpg">
                <a:extLst>
                  <a:ext uri="{FF2B5EF4-FFF2-40B4-BE49-F238E27FC236}">
                    <a16:creationId xmlns:a16="http://schemas.microsoft.com/office/drawing/2014/main" id="{7BCEA9C4-81D8-8340-A0DA-8EB6FB687FBF}"/>
                  </a:ext>
                </a:extLst>
              </p:cNvPr>
              <p:cNvPicPr/>
              <p:nvPr/>
            </p:nvPicPr>
            <p:blipFill>
              <a:blip r:embed="rId3"/>
              <a:stretch>
                <a:fillRect/>
              </a:stretch>
            </p:blipFill>
            <p:spPr>
              <a:xfrm>
                <a:off x="543502" y="438896"/>
                <a:ext cx="310574" cy="242822"/>
              </a:xfrm>
              <a:prstGeom prst="rect">
                <a:avLst/>
              </a:prstGeom>
              <a:ln w="12700" cap="flat">
                <a:noFill/>
                <a:miter lim="400000"/>
              </a:ln>
              <a:effectLst/>
            </p:spPr>
          </p:pic>
          <p:pic>
            <p:nvPicPr>
              <p:cNvPr id="108" name="Copy of img_x1303212aa1.jpg">
                <a:extLst>
                  <a:ext uri="{FF2B5EF4-FFF2-40B4-BE49-F238E27FC236}">
                    <a16:creationId xmlns:a16="http://schemas.microsoft.com/office/drawing/2014/main" id="{6F9327AF-4EEC-B944-ADBE-B590FA66CAAC}"/>
                  </a:ext>
                </a:extLst>
              </p:cNvPr>
              <p:cNvPicPr/>
              <p:nvPr/>
            </p:nvPicPr>
            <p:blipFill>
              <a:blip r:embed="rId3"/>
              <a:stretch>
                <a:fillRect/>
              </a:stretch>
            </p:blipFill>
            <p:spPr>
              <a:xfrm>
                <a:off x="0" y="120761"/>
                <a:ext cx="310573" cy="242822"/>
              </a:xfrm>
              <a:prstGeom prst="rect">
                <a:avLst/>
              </a:prstGeom>
              <a:ln w="12700" cap="flat">
                <a:noFill/>
                <a:miter lim="400000"/>
              </a:ln>
              <a:effectLst/>
            </p:spPr>
          </p:pic>
          <p:pic>
            <p:nvPicPr>
              <p:cNvPr id="109" name="Copy of img_x1303212aa1.jpg">
                <a:extLst>
                  <a:ext uri="{FF2B5EF4-FFF2-40B4-BE49-F238E27FC236}">
                    <a16:creationId xmlns:a16="http://schemas.microsoft.com/office/drawing/2014/main" id="{D3D3B5E2-CCAC-074E-BA1F-6B7D4B7A0965}"/>
                  </a:ext>
                </a:extLst>
              </p:cNvPr>
              <p:cNvPicPr/>
              <p:nvPr/>
            </p:nvPicPr>
            <p:blipFill>
              <a:blip r:embed="rId3"/>
              <a:stretch>
                <a:fillRect/>
              </a:stretch>
            </p:blipFill>
            <p:spPr>
              <a:xfrm>
                <a:off x="621145" y="58432"/>
                <a:ext cx="232931" cy="181793"/>
              </a:xfrm>
              <a:prstGeom prst="rect">
                <a:avLst/>
              </a:prstGeom>
              <a:ln w="12700" cap="flat">
                <a:noFill/>
                <a:miter lim="400000"/>
              </a:ln>
              <a:effectLst/>
            </p:spPr>
          </p:pic>
          <p:pic>
            <p:nvPicPr>
              <p:cNvPr id="110" name="Copy of img_x1303212aa1.jpg">
                <a:extLst>
                  <a:ext uri="{FF2B5EF4-FFF2-40B4-BE49-F238E27FC236}">
                    <a16:creationId xmlns:a16="http://schemas.microsoft.com/office/drawing/2014/main" id="{AC8BD9C2-A4B4-B843-845F-099CC7CFDCFF}"/>
                  </a:ext>
                </a:extLst>
              </p:cNvPr>
              <p:cNvPicPr/>
              <p:nvPr/>
            </p:nvPicPr>
            <p:blipFill>
              <a:blip r:embed="rId3"/>
              <a:stretch>
                <a:fillRect/>
              </a:stretch>
            </p:blipFill>
            <p:spPr>
              <a:xfrm>
                <a:off x="388215" y="0"/>
                <a:ext cx="155288" cy="120762"/>
              </a:xfrm>
              <a:prstGeom prst="rect">
                <a:avLst/>
              </a:prstGeom>
              <a:ln w="12700" cap="flat">
                <a:noFill/>
                <a:miter lim="400000"/>
              </a:ln>
              <a:effectLst/>
            </p:spPr>
          </p:pic>
          <p:pic>
            <p:nvPicPr>
              <p:cNvPr id="111" name="Copy of img_x1303212aa1.jpg">
                <a:extLst>
                  <a:ext uri="{FF2B5EF4-FFF2-40B4-BE49-F238E27FC236}">
                    <a16:creationId xmlns:a16="http://schemas.microsoft.com/office/drawing/2014/main" id="{7FD504D6-5D50-EF40-A44B-FBAF7C853FA7}"/>
                  </a:ext>
                </a:extLst>
              </p:cNvPr>
              <p:cNvPicPr/>
              <p:nvPr/>
            </p:nvPicPr>
            <p:blipFill>
              <a:blip r:embed="rId3"/>
              <a:stretch>
                <a:fillRect/>
              </a:stretch>
            </p:blipFill>
            <p:spPr>
              <a:xfrm>
                <a:off x="388215" y="311641"/>
                <a:ext cx="155288" cy="120763"/>
              </a:xfrm>
              <a:prstGeom prst="rect">
                <a:avLst/>
              </a:prstGeom>
              <a:ln w="12700" cap="flat">
                <a:noFill/>
                <a:miter lim="400000"/>
              </a:ln>
              <a:effectLst/>
            </p:spPr>
          </p:pic>
          <p:sp>
            <p:nvSpPr>
              <p:cNvPr id="112" name="Shape 44">
                <a:extLst>
                  <a:ext uri="{FF2B5EF4-FFF2-40B4-BE49-F238E27FC236}">
                    <a16:creationId xmlns:a16="http://schemas.microsoft.com/office/drawing/2014/main" id="{8F2ECCF1-F036-BF45-B8AC-6CB35E394553}"/>
                  </a:ext>
                </a:extLst>
              </p:cNvPr>
              <p:cNvSpPr/>
              <p:nvPr/>
            </p:nvSpPr>
            <p:spPr>
              <a:xfrm>
                <a:off x="184871" y="410328"/>
                <a:ext cx="521296" cy="276999"/>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marL="40639" marR="40639" algn="ctr" defTabSz="914400">
                  <a:buClr>
                    <a:srgbClr val="00AAD6"/>
                  </a:buClr>
                  <a:buFont typeface="Helvetica"/>
                  <a:defRPr sz="1600" b="1">
                    <a:solidFill>
                      <a:srgbClr val="00AAD6"/>
                    </a:solidFill>
                    <a:uFill>
                      <a:solidFill>
                        <a:srgbClr val="00AAD6"/>
                      </a:solidFill>
                    </a:uFill>
                  </a:defRPr>
                </a:lvl1pPr>
              </a:lstStyle>
              <a:p>
                <a:pPr lvl="0">
                  <a:defRPr sz="1800" b="0">
                    <a:solidFill>
                      <a:srgbClr val="000000"/>
                    </a:solidFill>
                    <a:uFillTx/>
                  </a:defRPr>
                </a:pPr>
                <a:r>
                  <a:t>Icing</a:t>
                </a:r>
              </a:p>
            </p:txBody>
          </p:sp>
        </p:grpSp>
        <p:grpSp>
          <p:nvGrpSpPr>
            <p:cNvPr id="9" name="Group 49">
              <a:extLst>
                <a:ext uri="{FF2B5EF4-FFF2-40B4-BE49-F238E27FC236}">
                  <a16:creationId xmlns:a16="http://schemas.microsoft.com/office/drawing/2014/main" id="{AABB689E-FDCA-1A42-A94E-72D9B1C6579D}"/>
                </a:ext>
              </a:extLst>
            </p:cNvPr>
            <p:cNvGrpSpPr/>
            <p:nvPr/>
          </p:nvGrpSpPr>
          <p:grpSpPr>
            <a:xfrm>
              <a:off x="3232150" y="2112962"/>
              <a:ext cx="1552575" cy="1122363"/>
              <a:chOff x="0" y="0"/>
              <a:chExt cx="1552574" cy="1122362"/>
            </a:xfrm>
          </p:grpSpPr>
          <p:sp>
            <p:nvSpPr>
              <p:cNvPr id="99" name="Shape 46">
                <a:extLst>
                  <a:ext uri="{FF2B5EF4-FFF2-40B4-BE49-F238E27FC236}">
                    <a16:creationId xmlns:a16="http://schemas.microsoft.com/office/drawing/2014/main" id="{55ABDDC9-6A5D-D140-945A-8EBA48244094}"/>
                  </a:ext>
                </a:extLst>
              </p:cNvPr>
              <p:cNvSpPr/>
              <p:nvPr/>
            </p:nvSpPr>
            <p:spPr>
              <a:xfrm>
                <a:off x="543402" y="311767"/>
                <a:ext cx="310516" cy="810596"/>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0" y="3890"/>
                    </a:lnTo>
                    <a:lnTo>
                      <a:pt x="7602" y="8382"/>
                    </a:lnTo>
                    <a:lnTo>
                      <a:pt x="5022" y="9705"/>
                    </a:lnTo>
                    <a:lnTo>
                      <a:pt x="12222" y="13897"/>
                    </a:lnTo>
                    <a:lnTo>
                      <a:pt x="10012" y="14915"/>
                    </a:lnTo>
                    <a:lnTo>
                      <a:pt x="21600" y="21600"/>
                    </a:lnTo>
                    <a:lnTo>
                      <a:pt x="14767" y="12877"/>
                    </a:lnTo>
                    <a:lnTo>
                      <a:pt x="16577" y="12007"/>
                    </a:lnTo>
                    <a:lnTo>
                      <a:pt x="11050" y="6797"/>
                    </a:lnTo>
                    <a:lnTo>
                      <a:pt x="12860" y="6080"/>
                    </a:lnTo>
                    <a:close/>
                  </a:path>
                </a:pathLst>
              </a:custGeom>
              <a:solidFill>
                <a:srgbClr val="FFFB00"/>
              </a:solidFill>
              <a:ln w="9525" cap="flat">
                <a:solidFill>
                  <a:srgbClr val="000000"/>
                </a:solidFill>
                <a:prstDash val="solid"/>
                <a:miter lim="400000"/>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100" name="Shape 47">
                <a:extLst>
                  <a:ext uri="{FF2B5EF4-FFF2-40B4-BE49-F238E27FC236}">
                    <a16:creationId xmlns:a16="http://schemas.microsoft.com/office/drawing/2014/main" id="{A79BE743-C44F-DE44-B18A-318EE100EE8A}"/>
                  </a:ext>
                </a:extLst>
              </p:cNvPr>
              <p:cNvSpPr/>
              <p:nvPr/>
            </p:nvSpPr>
            <p:spPr>
              <a:xfrm>
                <a:off x="776288" y="374120"/>
                <a:ext cx="310516" cy="685889"/>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0" y="3890"/>
                    </a:lnTo>
                    <a:lnTo>
                      <a:pt x="7602" y="8382"/>
                    </a:lnTo>
                    <a:lnTo>
                      <a:pt x="5022" y="9705"/>
                    </a:lnTo>
                    <a:lnTo>
                      <a:pt x="12222" y="13897"/>
                    </a:lnTo>
                    <a:lnTo>
                      <a:pt x="10012" y="14915"/>
                    </a:lnTo>
                    <a:lnTo>
                      <a:pt x="21600" y="21600"/>
                    </a:lnTo>
                    <a:lnTo>
                      <a:pt x="14767" y="12877"/>
                    </a:lnTo>
                    <a:lnTo>
                      <a:pt x="16577" y="12007"/>
                    </a:lnTo>
                    <a:lnTo>
                      <a:pt x="11050" y="6797"/>
                    </a:lnTo>
                    <a:lnTo>
                      <a:pt x="12860" y="6080"/>
                    </a:lnTo>
                    <a:close/>
                  </a:path>
                </a:pathLst>
              </a:custGeom>
              <a:solidFill>
                <a:srgbClr val="FFFB00"/>
              </a:solidFill>
              <a:ln w="9525" cap="flat">
                <a:solidFill>
                  <a:srgbClr val="000000"/>
                </a:solidFill>
                <a:prstDash val="solid"/>
                <a:miter lim="400000"/>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pic>
            <p:nvPicPr>
              <p:cNvPr id="101" name="weather8.png">
                <a:extLst>
                  <a:ext uri="{FF2B5EF4-FFF2-40B4-BE49-F238E27FC236}">
                    <a16:creationId xmlns:a16="http://schemas.microsoft.com/office/drawing/2014/main" id="{A62834E1-8790-484C-B2FA-D2CA2F467510}"/>
                  </a:ext>
                </a:extLst>
              </p:cNvPr>
              <p:cNvPicPr/>
              <p:nvPr/>
            </p:nvPicPr>
            <p:blipFill>
              <a:blip r:embed="rId4"/>
              <a:stretch>
                <a:fillRect/>
              </a:stretch>
            </p:blipFill>
            <p:spPr>
              <a:xfrm>
                <a:off x="0" y="0"/>
                <a:ext cx="1552575" cy="548191"/>
              </a:xfrm>
              <a:prstGeom prst="rect">
                <a:avLst/>
              </a:prstGeom>
              <a:ln w="12700" cap="flat">
                <a:noFill/>
                <a:miter lim="400000"/>
              </a:ln>
              <a:effectLst/>
            </p:spPr>
          </p:pic>
        </p:grpSp>
        <p:grpSp>
          <p:nvGrpSpPr>
            <p:cNvPr id="10" name="Group 52">
              <a:extLst>
                <a:ext uri="{FF2B5EF4-FFF2-40B4-BE49-F238E27FC236}">
                  <a16:creationId xmlns:a16="http://schemas.microsoft.com/office/drawing/2014/main" id="{29DEBD13-28DC-D64D-A642-209FBF756DF0}"/>
                </a:ext>
              </a:extLst>
            </p:cNvPr>
            <p:cNvGrpSpPr/>
            <p:nvPr/>
          </p:nvGrpSpPr>
          <p:grpSpPr>
            <a:xfrm>
              <a:off x="5827712" y="3798887"/>
              <a:ext cx="1030288" cy="230188"/>
              <a:chOff x="0" y="0"/>
              <a:chExt cx="1030287" cy="230187"/>
            </a:xfrm>
          </p:grpSpPr>
          <p:sp>
            <p:nvSpPr>
              <p:cNvPr id="97" name="Shape 50">
                <a:extLst>
                  <a:ext uri="{FF2B5EF4-FFF2-40B4-BE49-F238E27FC236}">
                    <a16:creationId xmlns:a16="http://schemas.microsoft.com/office/drawing/2014/main" id="{BC83FD83-A753-E643-B5B4-C55B4215F91A}"/>
                  </a:ext>
                </a:extLst>
              </p:cNvPr>
              <p:cNvSpPr/>
              <p:nvPr/>
            </p:nvSpPr>
            <p:spPr>
              <a:xfrm>
                <a:off x="0" y="0"/>
                <a:ext cx="1030288" cy="230188"/>
              </a:xfrm>
              <a:custGeom>
                <a:avLst/>
                <a:gdLst/>
                <a:ahLst/>
                <a:cxnLst>
                  <a:cxn ang="0">
                    <a:pos x="wd2" y="hd2"/>
                  </a:cxn>
                  <a:cxn ang="5400000">
                    <a:pos x="wd2" y="hd2"/>
                  </a:cxn>
                  <a:cxn ang="10800000">
                    <a:pos x="wd2" y="hd2"/>
                  </a:cxn>
                  <a:cxn ang="16200000">
                    <a:pos x="wd2" y="hd2"/>
                  </a:cxn>
                </a:cxnLst>
                <a:rect l="0" t="0" r="r" b="b"/>
                <a:pathLst>
                  <a:path w="21600" h="21600" extrusionOk="0">
                    <a:moveTo>
                      <a:pt x="18104" y="0"/>
                    </a:moveTo>
                    <a:lnTo>
                      <a:pt x="21600" y="3540"/>
                    </a:lnTo>
                    <a:lnTo>
                      <a:pt x="3935" y="21600"/>
                    </a:lnTo>
                    <a:lnTo>
                      <a:pt x="0" y="17767"/>
                    </a:lnTo>
                    <a:lnTo>
                      <a:pt x="18343" y="0"/>
                    </a:lnTo>
                    <a:lnTo>
                      <a:pt x="18104" y="0"/>
                    </a:lnTo>
                    <a:close/>
                  </a:path>
                </a:pathLst>
              </a:custGeom>
              <a:solidFill>
                <a:srgbClr val="E9E3DB"/>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98" name="Shape 51">
                <a:extLst>
                  <a:ext uri="{FF2B5EF4-FFF2-40B4-BE49-F238E27FC236}">
                    <a16:creationId xmlns:a16="http://schemas.microsoft.com/office/drawing/2014/main" id="{F65F6108-8EC9-744D-AAE4-7E592A4703CC}"/>
                  </a:ext>
                </a:extLst>
              </p:cNvPr>
              <p:cNvSpPr/>
              <p:nvPr/>
            </p:nvSpPr>
            <p:spPr>
              <a:xfrm>
                <a:off x="0" y="0"/>
                <a:ext cx="1030288" cy="230188"/>
              </a:xfrm>
              <a:custGeom>
                <a:avLst/>
                <a:gdLst/>
                <a:ahLst/>
                <a:cxnLst>
                  <a:cxn ang="0">
                    <a:pos x="wd2" y="hd2"/>
                  </a:cxn>
                  <a:cxn ang="5400000">
                    <a:pos x="wd2" y="hd2"/>
                  </a:cxn>
                  <a:cxn ang="10800000">
                    <a:pos x="wd2" y="hd2"/>
                  </a:cxn>
                  <a:cxn ang="16200000">
                    <a:pos x="wd2" y="hd2"/>
                  </a:cxn>
                </a:cxnLst>
                <a:rect l="0" t="0" r="r" b="b"/>
                <a:pathLst>
                  <a:path w="21600" h="21600" extrusionOk="0">
                    <a:moveTo>
                      <a:pt x="18104" y="0"/>
                    </a:moveTo>
                    <a:lnTo>
                      <a:pt x="21600" y="3540"/>
                    </a:lnTo>
                    <a:lnTo>
                      <a:pt x="3935" y="21600"/>
                    </a:lnTo>
                    <a:lnTo>
                      <a:pt x="0" y="17767"/>
                    </a:lnTo>
                    <a:lnTo>
                      <a:pt x="18343" y="0"/>
                    </a:lnTo>
                  </a:path>
                </a:pathLst>
              </a:custGeom>
              <a:noFill/>
              <a:ln w="12700"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11" name="Group 72">
              <a:extLst>
                <a:ext uri="{FF2B5EF4-FFF2-40B4-BE49-F238E27FC236}">
                  <a16:creationId xmlns:a16="http://schemas.microsoft.com/office/drawing/2014/main" id="{341014EB-03AE-D641-9F91-892B65D98C41}"/>
                </a:ext>
              </a:extLst>
            </p:cNvPr>
            <p:cNvGrpSpPr/>
            <p:nvPr/>
          </p:nvGrpSpPr>
          <p:grpSpPr>
            <a:xfrm>
              <a:off x="6372225" y="3516312"/>
              <a:ext cx="211138" cy="255588"/>
              <a:chOff x="0" y="0"/>
              <a:chExt cx="211137" cy="255587"/>
            </a:xfrm>
          </p:grpSpPr>
          <p:grpSp>
            <p:nvGrpSpPr>
              <p:cNvPr id="78" name="Group 55">
                <a:extLst>
                  <a:ext uri="{FF2B5EF4-FFF2-40B4-BE49-F238E27FC236}">
                    <a16:creationId xmlns:a16="http://schemas.microsoft.com/office/drawing/2014/main" id="{0E3A939D-F01C-524C-8668-C0851457F3DC}"/>
                  </a:ext>
                </a:extLst>
              </p:cNvPr>
              <p:cNvGrpSpPr/>
              <p:nvPr/>
            </p:nvGrpSpPr>
            <p:grpSpPr>
              <a:xfrm>
                <a:off x="0" y="89301"/>
                <a:ext cx="210370" cy="77601"/>
                <a:chOff x="0" y="0"/>
                <a:chExt cx="210369" cy="77600"/>
              </a:xfrm>
            </p:grpSpPr>
            <p:sp>
              <p:nvSpPr>
                <p:cNvPr id="95" name="Shape 53">
                  <a:extLst>
                    <a:ext uri="{FF2B5EF4-FFF2-40B4-BE49-F238E27FC236}">
                      <a16:creationId xmlns:a16="http://schemas.microsoft.com/office/drawing/2014/main" id="{752D24A2-EE1A-8A47-BE1B-AE3F817283EA}"/>
                    </a:ext>
                  </a:extLst>
                </p:cNvPr>
                <p:cNvSpPr/>
                <p:nvPr/>
              </p:nvSpPr>
              <p:spPr>
                <a:xfrm>
                  <a:off x="0" y="0"/>
                  <a:ext cx="210370" cy="776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79" y="6403"/>
                      </a:lnTo>
                      <a:lnTo>
                        <a:pt x="21600" y="1195"/>
                      </a:lnTo>
                      <a:lnTo>
                        <a:pt x="19314" y="17331"/>
                      </a:lnTo>
                      <a:lnTo>
                        <a:pt x="10879" y="21600"/>
                      </a:lnTo>
                      <a:lnTo>
                        <a:pt x="2365" y="16221"/>
                      </a:lnTo>
                      <a:lnTo>
                        <a:pt x="0" y="0"/>
                      </a:lnTo>
                      <a:close/>
                    </a:path>
                  </a:pathLst>
                </a:custGeom>
                <a:solidFill>
                  <a:srgbClr val="5094CD"/>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96" name="Shape 54">
                  <a:extLst>
                    <a:ext uri="{FF2B5EF4-FFF2-40B4-BE49-F238E27FC236}">
                      <a16:creationId xmlns:a16="http://schemas.microsoft.com/office/drawing/2014/main" id="{EC04A923-8815-2E44-947D-3787453250EC}"/>
                    </a:ext>
                  </a:extLst>
                </p:cNvPr>
                <p:cNvSpPr/>
                <p:nvPr/>
              </p:nvSpPr>
              <p:spPr>
                <a:xfrm>
                  <a:off x="0" y="0"/>
                  <a:ext cx="210370" cy="776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79" y="6403"/>
                      </a:lnTo>
                      <a:lnTo>
                        <a:pt x="21600" y="1195"/>
                      </a:lnTo>
                      <a:lnTo>
                        <a:pt x="19314" y="17331"/>
                      </a:lnTo>
                      <a:lnTo>
                        <a:pt x="10879" y="21600"/>
                      </a:lnTo>
                      <a:lnTo>
                        <a:pt x="2365" y="16221"/>
                      </a:lnTo>
                      <a:lnTo>
                        <a:pt x="0" y="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79" name="Group 58">
                <a:extLst>
                  <a:ext uri="{FF2B5EF4-FFF2-40B4-BE49-F238E27FC236}">
                    <a16:creationId xmlns:a16="http://schemas.microsoft.com/office/drawing/2014/main" id="{BB5C4626-232E-7749-9689-EDDC576FC733}"/>
                  </a:ext>
                </a:extLst>
              </p:cNvPr>
              <p:cNvGrpSpPr/>
              <p:nvPr/>
            </p:nvGrpSpPr>
            <p:grpSpPr>
              <a:xfrm>
                <a:off x="22265" y="148425"/>
                <a:ext cx="165072" cy="107163"/>
                <a:chOff x="0" y="0"/>
                <a:chExt cx="165071" cy="107161"/>
              </a:xfrm>
            </p:grpSpPr>
            <p:sp>
              <p:nvSpPr>
                <p:cNvPr id="93" name="Shape 56">
                  <a:extLst>
                    <a:ext uri="{FF2B5EF4-FFF2-40B4-BE49-F238E27FC236}">
                      <a16:creationId xmlns:a16="http://schemas.microsoft.com/office/drawing/2014/main" id="{9D9193B7-BFE7-F349-953E-39A9397F1EF3}"/>
                    </a:ext>
                  </a:extLst>
                </p:cNvPr>
                <p:cNvSpPr/>
                <p:nvPr/>
              </p:nvSpPr>
              <p:spPr>
                <a:xfrm>
                  <a:off x="0" y="0"/>
                  <a:ext cx="165072" cy="107162"/>
                </a:xfrm>
                <a:custGeom>
                  <a:avLst/>
                  <a:gdLst/>
                  <a:ahLst/>
                  <a:cxnLst>
                    <a:cxn ang="0">
                      <a:pos x="wd2" y="hd2"/>
                    </a:cxn>
                    <a:cxn ang="5400000">
                      <a:pos x="wd2" y="hd2"/>
                    </a:cxn>
                    <a:cxn ang="10800000">
                      <a:pos x="wd2" y="hd2"/>
                    </a:cxn>
                    <a:cxn ang="16200000">
                      <a:pos x="wd2" y="hd2"/>
                    </a:cxn>
                  </a:cxnLst>
                  <a:rect l="0" t="0" r="r" b="b"/>
                  <a:pathLst>
                    <a:path w="21600" h="21600" extrusionOk="0">
                      <a:moveTo>
                        <a:pt x="0" y="17690"/>
                      </a:moveTo>
                      <a:lnTo>
                        <a:pt x="10951" y="21600"/>
                      </a:lnTo>
                      <a:lnTo>
                        <a:pt x="21600" y="18497"/>
                      </a:lnTo>
                      <a:lnTo>
                        <a:pt x="21600" y="621"/>
                      </a:lnTo>
                      <a:lnTo>
                        <a:pt x="10951" y="3972"/>
                      </a:lnTo>
                      <a:lnTo>
                        <a:pt x="0" y="0"/>
                      </a:lnTo>
                      <a:lnTo>
                        <a:pt x="0" y="17690"/>
                      </a:lnTo>
                      <a:close/>
                    </a:path>
                  </a:pathLst>
                </a:custGeom>
                <a:solidFill>
                  <a:srgbClr val="B1CBE8"/>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94" name="Shape 57">
                  <a:extLst>
                    <a:ext uri="{FF2B5EF4-FFF2-40B4-BE49-F238E27FC236}">
                      <a16:creationId xmlns:a16="http://schemas.microsoft.com/office/drawing/2014/main" id="{1EA51817-8A41-B84C-9836-A2669EB43CDD}"/>
                    </a:ext>
                  </a:extLst>
                </p:cNvPr>
                <p:cNvSpPr/>
                <p:nvPr/>
              </p:nvSpPr>
              <p:spPr>
                <a:xfrm>
                  <a:off x="0" y="0"/>
                  <a:ext cx="165072" cy="107162"/>
                </a:xfrm>
                <a:custGeom>
                  <a:avLst/>
                  <a:gdLst/>
                  <a:ahLst/>
                  <a:cxnLst>
                    <a:cxn ang="0">
                      <a:pos x="wd2" y="hd2"/>
                    </a:cxn>
                    <a:cxn ang="5400000">
                      <a:pos x="wd2" y="hd2"/>
                    </a:cxn>
                    <a:cxn ang="10800000">
                      <a:pos x="wd2" y="hd2"/>
                    </a:cxn>
                    <a:cxn ang="16200000">
                      <a:pos x="wd2" y="hd2"/>
                    </a:cxn>
                  </a:cxnLst>
                  <a:rect l="0" t="0" r="r" b="b"/>
                  <a:pathLst>
                    <a:path w="21600" h="21600" extrusionOk="0">
                      <a:moveTo>
                        <a:pt x="0" y="17690"/>
                      </a:moveTo>
                      <a:lnTo>
                        <a:pt x="10951" y="21600"/>
                      </a:lnTo>
                      <a:lnTo>
                        <a:pt x="21600" y="18497"/>
                      </a:lnTo>
                      <a:lnTo>
                        <a:pt x="21600" y="621"/>
                      </a:lnTo>
                      <a:lnTo>
                        <a:pt x="10951" y="3972"/>
                      </a:lnTo>
                      <a:lnTo>
                        <a:pt x="0" y="0"/>
                      </a:lnTo>
                      <a:lnTo>
                        <a:pt x="0" y="1769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sp>
            <p:nvSpPr>
              <p:cNvPr id="80" name="Shape 59">
                <a:extLst>
                  <a:ext uri="{FF2B5EF4-FFF2-40B4-BE49-F238E27FC236}">
                    <a16:creationId xmlns:a16="http://schemas.microsoft.com/office/drawing/2014/main" id="{FC6DE5AB-C8D0-9342-8817-1D581CE20214}"/>
                  </a:ext>
                </a:extLst>
              </p:cNvPr>
              <p:cNvSpPr/>
              <p:nvPr/>
            </p:nvSpPr>
            <p:spPr>
              <a:xfrm>
                <a:off x="107488" y="110857"/>
                <a:ext cx="769" cy="141652"/>
              </a:xfrm>
              <a:prstGeom prst="line">
                <a:avLst/>
              </a:prstGeom>
              <a:noFill/>
              <a:ln w="9525" cap="flat">
                <a:solidFill>
                  <a:srgbClr val="000000"/>
                </a:solidFill>
                <a:prstDash val="solid"/>
                <a:round/>
              </a:ln>
              <a:effectLst/>
            </p:spPr>
            <p:txBody>
              <a:bodyPr wrap="square" lIns="0" tIns="0" rIns="0" bIns="0" numCol="1" anchor="ctr">
                <a:noAutofit/>
              </a:bodyPr>
              <a:lstStyle/>
              <a:p>
                <a:pPr lvl="0"/>
                <a:endParaRPr/>
              </a:p>
            </p:txBody>
          </p:sp>
          <p:grpSp>
            <p:nvGrpSpPr>
              <p:cNvPr id="81" name="Group 62">
                <a:extLst>
                  <a:ext uri="{FF2B5EF4-FFF2-40B4-BE49-F238E27FC236}">
                    <a16:creationId xmlns:a16="http://schemas.microsoft.com/office/drawing/2014/main" id="{8359CB59-86A3-1A47-8EDF-3C177C38D353}"/>
                  </a:ext>
                </a:extLst>
              </p:cNvPr>
              <p:cNvGrpSpPr/>
              <p:nvPr/>
            </p:nvGrpSpPr>
            <p:grpSpPr>
              <a:xfrm>
                <a:off x="768" y="71441"/>
                <a:ext cx="210370" cy="38801"/>
                <a:chOff x="0" y="0"/>
                <a:chExt cx="210369" cy="38800"/>
              </a:xfrm>
            </p:grpSpPr>
            <p:sp>
              <p:nvSpPr>
                <p:cNvPr id="91" name="Shape 60">
                  <a:extLst>
                    <a:ext uri="{FF2B5EF4-FFF2-40B4-BE49-F238E27FC236}">
                      <a16:creationId xmlns:a16="http://schemas.microsoft.com/office/drawing/2014/main" id="{558293B9-3572-334E-B089-2E98E676DF55}"/>
                    </a:ext>
                  </a:extLst>
                </p:cNvPr>
                <p:cNvSpPr/>
                <p:nvPr/>
              </p:nvSpPr>
              <p:spPr>
                <a:xfrm>
                  <a:off x="0" y="0"/>
                  <a:ext cx="210370" cy="38801"/>
                </a:xfrm>
                <a:custGeom>
                  <a:avLst/>
                  <a:gdLst/>
                  <a:ahLst/>
                  <a:cxnLst>
                    <a:cxn ang="0">
                      <a:pos x="wd2" y="hd2"/>
                    </a:cxn>
                    <a:cxn ang="5400000">
                      <a:pos x="wd2" y="hd2"/>
                    </a:cxn>
                    <a:cxn ang="10800000">
                      <a:pos x="wd2" y="hd2"/>
                    </a:cxn>
                    <a:cxn ang="16200000">
                      <a:pos x="wd2" y="hd2"/>
                    </a:cxn>
                  </a:cxnLst>
                  <a:rect l="0" t="0" r="r" b="b"/>
                  <a:pathLst>
                    <a:path w="21600" h="21600" extrusionOk="0">
                      <a:moveTo>
                        <a:pt x="11273" y="0"/>
                      </a:moveTo>
                      <a:lnTo>
                        <a:pt x="21600" y="11829"/>
                      </a:lnTo>
                      <a:lnTo>
                        <a:pt x="10721" y="21600"/>
                      </a:lnTo>
                      <a:lnTo>
                        <a:pt x="0" y="9429"/>
                      </a:lnTo>
                      <a:lnTo>
                        <a:pt x="11273" y="0"/>
                      </a:lnTo>
                      <a:close/>
                    </a:path>
                  </a:pathLst>
                </a:custGeom>
                <a:solidFill>
                  <a:srgbClr val="D7D7D7"/>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92" name="Shape 61">
                  <a:extLst>
                    <a:ext uri="{FF2B5EF4-FFF2-40B4-BE49-F238E27FC236}">
                      <a16:creationId xmlns:a16="http://schemas.microsoft.com/office/drawing/2014/main" id="{63869DB6-BC95-514B-9308-DEB2065F03A4}"/>
                    </a:ext>
                  </a:extLst>
                </p:cNvPr>
                <p:cNvSpPr/>
                <p:nvPr/>
              </p:nvSpPr>
              <p:spPr>
                <a:xfrm>
                  <a:off x="0" y="0"/>
                  <a:ext cx="210370" cy="38801"/>
                </a:xfrm>
                <a:custGeom>
                  <a:avLst/>
                  <a:gdLst/>
                  <a:ahLst/>
                  <a:cxnLst>
                    <a:cxn ang="0">
                      <a:pos x="wd2" y="hd2"/>
                    </a:cxn>
                    <a:cxn ang="5400000">
                      <a:pos x="wd2" y="hd2"/>
                    </a:cxn>
                    <a:cxn ang="10800000">
                      <a:pos x="wd2" y="hd2"/>
                    </a:cxn>
                    <a:cxn ang="16200000">
                      <a:pos x="wd2" y="hd2"/>
                    </a:cxn>
                  </a:cxnLst>
                  <a:rect l="0" t="0" r="r" b="b"/>
                  <a:pathLst>
                    <a:path w="21600" h="21600" extrusionOk="0">
                      <a:moveTo>
                        <a:pt x="11273" y="0"/>
                      </a:moveTo>
                      <a:lnTo>
                        <a:pt x="21600" y="11829"/>
                      </a:lnTo>
                      <a:lnTo>
                        <a:pt x="10721" y="21600"/>
                      </a:lnTo>
                      <a:lnTo>
                        <a:pt x="0" y="9429"/>
                      </a:lnTo>
                      <a:lnTo>
                        <a:pt x="11273" y="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82" name="Group 65">
                <a:extLst>
                  <a:ext uri="{FF2B5EF4-FFF2-40B4-BE49-F238E27FC236}">
                    <a16:creationId xmlns:a16="http://schemas.microsoft.com/office/drawing/2014/main" id="{04F0F44B-CBFF-AF4D-BFFD-131C590AB6D1}"/>
                  </a:ext>
                </a:extLst>
              </p:cNvPr>
              <p:cNvGrpSpPr/>
              <p:nvPr/>
            </p:nvGrpSpPr>
            <p:grpSpPr>
              <a:xfrm>
                <a:off x="66028" y="20323"/>
                <a:ext cx="94437" cy="32642"/>
                <a:chOff x="0" y="0"/>
                <a:chExt cx="94436" cy="32641"/>
              </a:xfrm>
            </p:grpSpPr>
            <p:sp>
              <p:nvSpPr>
                <p:cNvPr id="89" name="Shape 63">
                  <a:extLst>
                    <a:ext uri="{FF2B5EF4-FFF2-40B4-BE49-F238E27FC236}">
                      <a16:creationId xmlns:a16="http://schemas.microsoft.com/office/drawing/2014/main" id="{25A2D9BF-116D-9141-884F-CCB1138BE7BE}"/>
                    </a:ext>
                  </a:extLst>
                </p:cNvPr>
                <p:cNvSpPr/>
                <p:nvPr/>
              </p:nvSpPr>
              <p:spPr>
                <a:xfrm>
                  <a:off x="0" y="0"/>
                  <a:ext cx="94437" cy="32642"/>
                </a:xfrm>
                <a:custGeom>
                  <a:avLst/>
                  <a:gdLst/>
                  <a:ahLst/>
                  <a:cxnLst>
                    <a:cxn ang="0">
                      <a:pos x="wd2" y="hd2"/>
                    </a:cxn>
                    <a:cxn ang="5400000">
                      <a:pos x="wd2" y="hd2"/>
                    </a:cxn>
                    <a:cxn ang="10800000">
                      <a:pos x="wd2" y="hd2"/>
                    </a:cxn>
                    <a:cxn ang="16200000">
                      <a:pos x="wd2" y="hd2"/>
                    </a:cxn>
                  </a:cxnLst>
                  <a:rect l="0" t="0" r="r" b="b"/>
                  <a:pathLst>
                    <a:path w="21600" h="21600" extrusionOk="0">
                      <a:moveTo>
                        <a:pt x="2380" y="8075"/>
                      </a:moveTo>
                      <a:lnTo>
                        <a:pt x="6171" y="15140"/>
                      </a:lnTo>
                      <a:lnTo>
                        <a:pt x="10932" y="19581"/>
                      </a:lnTo>
                      <a:lnTo>
                        <a:pt x="16487" y="21600"/>
                      </a:lnTo>
                      <a:lnTo>
                        <a:pt x="21600" y="21196"/>
                      </a:lnTo>
                      <a:lnTo>
                        <a:pt x="21600" y="19581"/>
                      </a:lnTo>
                      <a:lnTo>
                        <a:pt x="20718" y="15948"/>
                      </a:lnTo>
                      <a:lnTo>
                        <a:pt x="18338" y="11910"/>
                      </a:lnTo>
                      <a:lnTo>
                        <a:pt x="14900" y="8075"/>
                      </a:lnTo>
                      <a:lnTo>
                        <a:pt x="11638" y="4441"/>
                      </a:lnTo>
                      <a:lnTo>
                        <a:pt x="7318" y="807"/>
                      </a:lnTo>
                      <a:lnTo>
                        <a:pt x="4408" y="0"/>
                      </a:lnTo>
                      <a:lnTo>
                        <a:pt x="1499" y="0"/>
                      </a:lnTo>
                      <a:lnTo>
                        <a:pt x="0" y="807"/>
                      </a:lnTo>
                      <a:lnTo>
                        <a:pt x="2380" y="8075"/>
                      </a:lnTo>
                      <a:close/>
                    </a:path>
                  </a:pathLst>
                </a:custGeom>
                <a:solidFill>
                  <a:srgbClr val="FFFFFF"/>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90" name="Shape 64">
                  <a:extLst>
                    <a:ext uri="{FF2B5EF4-FFF2-40B4-BE49-F238E27FC236}">
                      <a16:creationId xmlns:a16="http://schemas.microsoft.com/office/drawing/2014/main" id="{C3AFA8A2-DBA6-D642-8FFF-B49084DF5F1A}"/>
                    </a:ext>
                  </a:extLst>
                </p:cNvPr>
                <p:cNvSpPr/>
                <p:nvPr/>
              </p:nvSpPr>
              <p:spPr>
                <a:xfrm>
                  <a:off x="0" y="0"/>
                  <a:ext cx="94437" cy="32642"/>
                </a:xfrm>
                <a:custGeom>
                  <a:avLst/>
                  <a:gdLst/>
                  <a:ahLst/>
                  <a:cxnLst>
                    <a:cxn ang="0">
                      <a:pos x="wd2" y="hd2"/>
                    </a:cxn>
                    <a:cxn ang="5400000">
                      <a:pos x="wd2" y="hd2"/>
                    </a:cxn>
                    <a:cxn ang="10800000">
                      <a:pos x="wd2" y="hd2"/>
                    </a:cxn>
                    <a:cxn ang="16200000">
                      <a:pos x="wd2" y="hd2"/>
                    </a:cxn>
                  </a:cxnLst>
                  <a:rect l="0" t="0" r="r" b="b"/>
                  <a:pathLst>
                    <a:path w="21600" h="21600" extrusionOk="0">
                      <a:moveTo>
                        <a:pt x="2380" y="8075"/>
                      </a:moveTo>
                      <a:lnTo>
                        <a:pt x="6171" y="15140"/>
                      </a:lnTo>
                      <a:lnTo>
                        <a:pt x="10932" y="19581"/>
                      </a:lnTo>
                      <a:lnTo>
                        <a:pt x="16487" y="21600"/>
                      </a:lnTo>
                      <a:lnTo>
                        <a:pt x="21600" y="21196"/>
                      </a:lnTo>
                      <a:lnTo>
                        <a:pt x="21600" y="19581"/>
                      </a:lnTo>
                      <a:lnTo>
                        <a:pt x="20718" y="15948"/>
                      </a:lnTo>
                      <a:lnTo>
                        <a:pt x="18338" y="11910"/>
                      </a:lnTo>
                      <a:lnTo>
                        <a:pt x="14900" y="8075"/>
                      </a:lnTo>
                      <a:lnTo>
                        <a:pt x="11638" y="4441"/>
                      </a:lnTo>
                      <a:lnTo>
                        <a:pt x="7318" y="807"/>
                      </a:lnTo>
                      <a:lnTo>
                        <a:pt x="4408" y="0"/>
                      </a:lnTo>
                      <a:lnTo>
                        <a:pt x="1499" y="0"/>
                      </a:lnTo>
                      <a:lnTo>
                        <a:pt x="0" y="807"/>
                      </a:lnTo>
                      <a:lnTo>
                        <a:pt x="2380" y="8075"/>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83" name="Group 68">
                <a:extLst>
                  <a:ext uri="{FF2B5EF4-FFF2-40B4-BE49-F238E27FC236}">
                    <a16:creationId xmlns:a16="http://schemas.microsoft.com/office/drawing/2014/main" id="{BF8188A9-851B-AF44-ADE0-B5221DC23B78}"/>
                  </a:ext>
                </a:extLst>
              </p:cNvPr>
              <p:cNvGrpSpPr/>
              <p:nvPr/>
            </p:nvGrpSpPr>
            <p:grpSpPr>
              <a:xfrm>
                <a:off x="112095" y="0"/>
                <a:ext cx="29944" cy="29562"/>
                <a:chOff x="0" y="0"/>
                <a:chExt cx="29943" cy="29561"/>
              </a:xfrm>
            </p:grpSpPr>
            <p:sp>
              <p:nvSpPr>
                <p:cNvPr id="87" name="Shape 66">
                  <a:extLst>
                    <a:ext uri="{FF2B5EF4-FFF2-40B4-BE49-F238E27FC236}">
                      <a16:creationId xmlns:a16="http://schemas.microsoft.com/office/drawing/2014/main" id="{702BA315-3414-5040-B2A3-36C322C2DA06}"/>
                    </a:ext>
                  </a:extLst>
                </p:cNvPr>
                <p:cNvSpPr/>
                <p:nvPr/>
              </p:nvSpPr>
              <p:spPr>
                <a:xfrm>
                  <a:off x="0" y="0"/>
                  <a:ext cx="29944" cy="29562"/>
                </a:xfrm>
                <a:custGeom>
                  <a:avLst/>
                  <a:gdLst/>
                  <a:ahLst/>
                  <a:cxnLst>
                    <a:cxn ang="0">
                      <a:pos x="wd2" y="hd2"/>
                    </a:cxn>
                    <a:cxn ang="5400000">
                      <a:pos x="wd2" y="hd2"/>
                    </a:cxn>
                    <a:cxn ang="10800000">
                      <a:pos x="wd2" y="hd2"/>
                    </a:cxn>
                    <a:cxn ang="16200000">
                      <a:pos x="wd2" y="hd2"/>
                    </a:cxn>
                  </a:cxnLst>
                  <a:rect l="0" t="0" r="r" b="b"/>
                  <a:pathLst>
                    <a:path w="21600" h="21600" extrusionOk="0">
                      <a:moveTo>
                        <a:pt x="8862" y="21600"/>
                      </a:moveTo>
                      <a:lnTo>
                        <a:pt x="16892" y="7126"/>
                      </a:lnTo>
                      <a:lnTo>
                        <a:pt x="21600" y="2672"/>
                      </a:lnTo>
                      <a:lnTo>
                        <a:pt x="18554" y="0"/>
                      </a:lnTo>
                      <a:lnTo>
                        <a:pt x="13015" y="0"/>
                      </a:lnTo>
                      <a:lnTo>
                        <a:pt x="13015" y="3118"/>
                      </a:lnTo>
                      <a:lnTo>
                        <a:pt x="0" y="18928"/>
                      </a:lnTo>
                      <a:lnTo>
                        <a:pt x="8862" y="21600"/>
                      </a:lnTo>
                      <a:close/>
                    </a:path>
                  </a:pathLst>
                </a:custGeom>
                <a:solidFill>
                  <a:srgbClr val="FFFFFF"/>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88" name="Shape 67">
                  <a:extLst>
                    <a:ext uri="{FF2B5EF4-FFF2-40B4-BE49-F238E27FC236}">
                      <a16:creationId xmlns:a16="http://schemas.microsoft.com/office/drawing/2014/main" id="{2DDF2417-C82E-E14E-8FA1-A601220AFD34}"/>
                    </a:ext>
                  </a:extLst>
                </p:cNvPr>
                <p:cNvSpPr/>
                <p:nvPr/>
              </p:nvSpPr>
              <p:spPr>
                <a:xfrm>
                  <a:off x="0" y="0"/>
                  <a:ext cx="29944" cy="29562"/>
                </a:xfrm>
                <a:custGeom>
                  <a:avLst/>
                  <a:gdLst/>
                  <a:ahLst/>
                  <a:cxnLst>
                    <a:cxn ang="0">
                      <a:pos x="wd2" y="hd2"/>
                    </a:cxn>
                    <a:cxn ang="5400000">
                      <a:pos x="wd2" y="hd2"/>
                    </a:cxn>
                    <a:cxn ang="10800000">
                      <a:pos x="wd2" y="hd2"/>
                    </a:cxn>
                    <a:cxn ang="16200000">
                      <a:pos x="wd2" y="hd2"/>
                    </a:cxn>
                  </a:cxnLst>
                  <a:rect l="0" t="0" r="r" b="b"/>
                  <a:pathLst>
                    <a:path w="21600" h="21600" extrusionOk="0">
                      <a:moveTo>
                        <a:pt x="8862" y="21600"/>
                      </a:moveTo>
                      <a:lnTo>
                        <a:pt x="16892" y="7126"/>
                      </a:lnTo>
                      <a:lnTo>
                        <a:pt x="21600" y="2672"/>
                      </a:lnTo>
                      <a:lnTo>
                        <a:pt x="18554" y="0"/>
                      </a:lnTo>
                      <a:lnTo>
                        <a:pt x="13015" y="0"/>
                      </a:lnTo>
                      <a:lnTo>
                        <a:pt x="13015" y="3118"/>
                      </a:lnTo>
                      <a:lnTo>
                        <a:pt x="0" y="18928"/>
                      </a:lnTo>
                      <a:lnTo>
                        <a:pt x="8862" y="2160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84" name="Group 71">
                <a:extLst>
                  <a:ext uri="{FF2B5EF4-FFF2-40B4-BE49-F238E27FC236}">
                    <a16:creationId xmlns:a16="http://schemas.microsoft.com/office/drawing/2014/main" id="{B4A40400-F757-DB46-A73B-7F7B6E48FE93}"/>
                  </a:ext>
                </a:extLst>
              </p:cNvPr>
              <p:cNvGrpSpPr/>
              <p:nvPr/>
            </p:nvGrpSpPr>
            <p:grpSpPr>
              <a:xfrm>
                <a:off x="84455" y="48653"/>
                <a:ext cx="47603" cy="44344"/>
                <a:chOff x="0" y="0"/>
                <a:chExt cx="47601" cy="44342"/>
              </a:xfrm>
            </p:grpSpPr>
            <p:sp>
              <p:nvSpPr>
                <p:cNvPr id="85" name="Shape 69">
                  <a:extLst>
                    <a:ext uri="{FF2B5EF4-FFF2-40B4-BE49-F238E27FC236}">
                      <a16:creationId xmlns:a16="http://schemas.microsoft.com/office/drawing/2014/main" id="{675BDDEC-ADEF-5A4C-9DE2-C80D69D361E5}"/>
                    </a:ext>
                  </a:extLst>
                </p:cNvPr>
                <p:cNvSpPr/>
                <p:nvPr/>
              </p:nvSpPr>
              <p:spPr>
                <a:xfrm>
                  <a:off x="0" y="0"/>
                  <a:ext cx="47602" cy="44343"/>
                </a:xfrm>
                <a:custGeom>
                  <a:avLst/>
                  <a:gdLst/>
                  <a:ahLst/>
                  <a:cxnLst>
                    <a:cxn ang="0">
                      <a:pos x="wd2" y="hd2"/>
                    </a:cxn>
                    <a:cxn ang="5400000">
                      <a:pos x="wd2" y="hd2"/>
                    </a:cxn>
                    <a:cxn ang="10800000">
                      <a:pos x="wd2" y="hd2"/>
                    </a:cxn>
                    <a:cxn ang="16200000">
                      <a:pos x="wd2" y="hd2"/>
                    </a:cxn>
                  </a:cxnLst>
                  <a:rect l="0" t="0" r="r" b="b"/>
                  <a:pathLst>
                    <a:path w="21600" h="21600" extrusionOk="0">
                      <a:moveTo>
                        <a:pt x="12442" y="0"/>
                      </a:moveTo>
                      <a:lnTo>
                        <a:pt x="21600" y="18600"/>
                      </a:lnTo>
                      <a:lnTo>
                        <a:pt x="19872" y="20100"/>
                      </a:lnTo>
                      <a:lnTo>
                        <a:pt x="16589" y="21300"/>
                      </a:lnTo>
                      <a:lnTo>
                        <a:pt x="10541" y="21600"/>
                      </a:lnTo>
                      <a:lnTo>
                        <a:pt x="5530" y="21300"/>
                      </a:lnTo>
                      <a:lnTo>
                        <a:pt x="1728" y="20400"/>
                      </a:lnTo>
                      <a:lnTo>
                        <a:pt x="0" y="18600"/>
                      </a:lnTo>
                      <a:lnTo>
                        <a:pt x="8813" y="0"/>
                      </a:lnTo>
                      <a:lnTo>
                        <a:pt x="12442" y="0"/>
                      </a:lnTo>
                      <a:close/>
                    </a:path>
                  </a:pathLst>
                </a:custGeom>
                <a:solidFill>
                  <a:srgbClr val="FFFFFF"/>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86" name="Shape 70">
                  <a:extLst>
                    <a:ext uri="{FF2B5EF4-FFF2-40B4-BE49-F238E27FC236}">
                      <a16:creationId xmlns:a16="http://schemas.microsoft.com/office/drawing/2014/main" id="{D229C1AA-3BCD-8946-9C3D-FACFF59D57C7}"/>
                    </a:ext>
                  </a:extLst>
                </p:cNvPr>
                <p:cNvSpPr/>
                <p:nvPr/>
              </p:nvSpPr>
              <p:spPr>
                <a:xfrm>
                  <a:off x="0" y="0"/>
                  <a:ext cx="47602" cy="44343"/>
                </a:xfrm>
                <a:custGeom>
                  <a:avLst/>
                  <a:gdLst/>
                  <a:ahLst/>
                  <a:cxnLst>
                    <a:cxn ang="0">
                      <a:pos x="wd2" y="hd2"/>
                    </a:cxn>
                    <a:cxn ang="5400000">
                      <a:pos x="wd2" y="hd2"/>
                    </a:cxn>
                    <a:cxn ang="10800000">
                      <a:pos x="wd2" y="hd2"/>
                    </a:cxn>
                    <a:cxn ang="16200000">
                      <a:pos x="wd2" y="hd2"/>
                    </a:cxn>
                  </a:cxnLst>
                  <a:rect l="0" t="0" r="r" b="b"/>
                  <a:pathLst>
                    <a:path w="21600" h="21600" extrusionOk="0">
                      <a:moveTo>
                        <a:pt x="12442" y="0"/>
                      </a:moveTo>
                      <a:lnTo>
                        <a:pt x="21600" y="18600"/>
                      </a:lnTo>
                      <a:lnTo>
                        <a:pt x="19872" y="20100"/>
                      </a:lnTo>
                      <a:lnTo>
                        <a:pt x="16589" y="21300"/>
                      </a:lnTo>
                      <a:lnTo>
                        <a:pt x="10541" y="21600"/>
                      </a:lnTo>
                      <a:lnTo>
                        <a:pt x="5530" y="21300"/>
                      </a:lnTo>
                      <a:lnTo>
                        <a:pt x="1728" y="20400"/>
                      </a:lnTo>
                      <a:lnTo>
                        <a:pt x="0" y="18600"/>
                      </a:lnTo>
                      <a:lnTo>
                        <a:pt x="8813" y="0"/>
                      </a:lnTo>
                      <a:lnTo>
                        <a:pt x="12442" y="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grpSp>
          <p:nvGrpSpPr>
            <p:cNvPr id="12" name="Group 75">
              <a:extLst>
                <a:ext uri="{FF2B5EF4-FFF2-40B4-BE49-F238E27FC236}">
                  <a16:creationId xmlns:a16="http://schemas.microsoft.com/office/drawing/2014/main" id="{3DC53BCE-D171-1D43-A634-00FC2A820923}"/>
                </a:ext>
              </a:extLst>
            </p:cNvPr>
            <p:cNvGrpSpPr/>
            <p:nvPr/>
          </p:nvGrpSpPr>
          <p:grpSpPr>
            <a:xfrm flipH="1">
              <a:off x="392112" y="3281362"/>
              <a:ext cx="1651001" cy="473076"/>
              <a:chOff x="0" y="0"/>
              <a:chExt cx="1651000" cy="473075"/>
            </a:xfrm>
          </p:grpSpPr>
          <p:sp>
            <p:nvSpPr>
              <p:cNvPr id="76" name="Shape 73">
                <a:extLst>
                  <a:ext uri="{FF2B5EF4-FFF2-40B4-BE49-F238E27FC236}">
                    <a16:creationId xmlns:a16="http://schemas.microsoft.com/office/drawing/2014/main" id="{88EE8E04-AB7A-CE4A-81B7-6AB966B7EEE4}"/>
                  </a:ext>
                </a:extLst>
              </p:cNvPr>
              <p:cNvSpPr/>
              <p:nvPr/>
            </p:nvSpPr>
            <p:spPr>
              <a:xfrm>
                <a:off x="0" y="0"/>
                <a:ext cx="1651000" cy="473075"/>
              </a:xfrm>
              <a:custGeom>
                <a:avLst/>
                <a:gdLst/>
                <a:ahLst/>
                <a:cxnLst>
                  <a:cxn ang="0">
                    <a:pos x="wd2" y="hd2"/>
                  </a:cxn>
                  <a:cxn ang="5400000">
                    <a:pos x="wd2" y="hd2"/>
                  </a:cxn>
                  <a:cxn ang="10800000">
                    <a:pos x="wd2" y="hd2"/>
                  </a:cxn>
                  <a:cxn ang="16200000">
                    <a:pos x="wd2" y="hd2"/>
                  </a:cxn>
                </a:cxnLst>
                <a:rect l="0" t="0" r="r" b="b"/>
                <a:pathLst>
                  <a:path w="21600" h="21600" extrusionOk="0">
                    <a:moveTo>
                      <a:pt x="18104" y="0"/>
                    </a:moveTo>
                    <a:lnTo>
                      <a:pt x="21600" y="3540"/>
                    </a:lnTo>
                    <a:lnTo>
                      <a:pt x="3935" y="21600"/>
                    </a:lnTo>
                    <a:lnTo>
                      <a:pt x="0" y="17767"/>
                    </a:lnTo>
                    <a:lnTo>
                      <a:pt x="18343" y="0"/>
                    </a:lnTo>
                    <a:lnTo>
                      <a:pt x="18104" y="0"/>
                    </a:lnTo>
                    <a:close/>
                  </a:path>
                </a:pathLst>
              </a:custGeom>
              <a:solidFill>
                <a:srgbClr val="E9E3DB"/>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77" name="Shape 74">
                <a:extLst>
                  <a:ext uri="{FF2B5EF4-FFF2-40B4-BE49-F238E27FC236}">
                    <a16:creationId xmlns:a16="http://schemas.microsoft.com/office/drawing/2014/main" id="{48FA91A6-D3B0-C74A-B664-CEDECDC4657A}"/>
                  </a:ext>
                </a:extLst>
              </p:cNvPr>
              <p:cNvSpPr/>
              <p:nvPr/>
            </p:nvSpPr>
            <p:spPr>
              <a:xfrm>
                <a:off x="0" y="0"/>
                <a:ext cx="1651000" cy="473075"/>
              </a:xfrm>
              <a:custGeom>
                <a:avLst/>
                <a:gdLst/>
                <a:ahLst/>
                <a:cxnLst>
                  <a:cxn ang="0">
                    <a:pos x="wd2" y="hd2"/>
                  </a:cxn>
                  <a:cxn ang="5400000">
                    <a:pos x="wd2" y="hd2"/>
                  </a:cxn>
                  <a:cxn ang="10800000">
                    <a:pos x="wd2" y="hd2"/>
                  </a:cxn>
                  <a:cxn ang="16200000">
                    <a:pos x="wd2" y="hd2"/>
                  </a:cxn>
                </a:cxnLst>
                <a:rect l="0" t="0" r="r" b="b"/>
                <a:pathLst>
                  <a:path w="21600" h="21600" extrusionOk="0">
                    <a:moveTo>
                      <a:pt x="18104" y="0"/>
                    </a:moveTo>
                    <a:lnTo>
                      <a:pt x="21600" y="3540"/>
                    </a:lnTo>
                    <a:lnTo>
                      <a:pt x="3935" y="21600"/>
                    </a:lnTo>
                    <a:lnTo>
                      <a:pt x="0" y="17767"/>
                    </a:lnTo>
                    <a:lnTo>
                      <a:pt x="18343" y="0"/>
                    </a:lnTo>
                  </a:path>
                </a:pathLst>
              </a:custGeom>
              <a:noFill/>
              <a:ln w="12700"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13" name="Group 95">
              <a:extLst>
                <a:ext uri="{FF2B5EF4-FFF2-40B4-BE49-F238E27FC236}">
                  <a16:creationId xmlns:a16="http://schemas.microsoft.com/office/drawing/2014/main" id="{E8B012B0-4DA2-694D-ADD2-FA32B518B443}"/>
                </a:ext>
              </a:extLst>
            </p:cNvPr>
            <p:cNvGrpSpPr/>
            <p:nvPr/>
          </p:nvGrpSpPr>
          <p:grpSpPr>
            <a:xfrm flipH="1">
              <a:off x="1090612" y="2970212"/>
              <a:ext cx="311151" cy="379414"/>
              <a:chOff x="0" y="0"/>
              <a:chExt cx="311150" cy="379412"/>
            </a:xfrm>
          </p:grpSpPr>
          <p:grpSp>
            <p:nvGrpSpPr>
              <p:cNvPr id="57" name="Group 78">
                <a:extLst>
                  <a:ext uri="{FF2B5EF4-FFF2-40B4-BE49-F238E27FC236}">
                    <a16:creationId xmlns:a16="http://schemas.microsoft.com/office/drawing/2014/main" id="{D2204EFC-AE09-7045-9EB9-03542A4CC049}"/>
                  </a:ext>
                </a:extLst>
              </p:cNvPr>
              <p:cNvGrpSpPr/>
              <p:nvPr/>
            </p:nvGrpSpPr>
            <p:grpSpPr>
              <a:xfrm>
                <a:off x="0" y="132565"/>
                <a:ext cx="310019" cy="115197"/>
                <a:chOff x="0" y="0"/>
                <a:chExt cx="310018" cy="115195"/>
              </a:xfrm>
            </p:grpSpPr>
            <p:sp>
              <p:nvSpPr>
                <p:cNvPr id="74" name="Shape 76">
                  <a:extLst>
                    <a:ext uri="{FF2B5EF4-FFF2-40B4-BE49-F238E27FC236}">
                      <a16:creationId xmlns:a16="http://schemas.microsoft.com/office/drawing/2014/main" id="{FFC01F25-2D01-ED46-AFC5-2851ADB012CE}"/>
                    </a:ext>
                  </a:extLst>
                </p:cNvPr>
                <p:cNvSpPr/>
                <p:nvPr/>
              </p:nvSpPr>
              <p:spPr>
                <a:xfrm>
                  <a:off x="0" y="0"/>
                  <a:ext cx="310019" cy="1151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79" y="6403"/>
                      </a:lnTo>
                      <a:lnTo>
                        <a:pt x="21600" y="1195"/>
                      </a:lnTo>
                      <a:lnTo>
                        <a:pt x="19314" y="17331"/>
                      </a:lnTo>
                      <a:lnTo>
                        <a:pt x="10879" y="21600"/>
                      </a:lnTo>
                      <a:lnTo>
                        <a:pt x="2365" y="16221"/>
                      </a:lnTo>
                      <a:lnTo>
                        <a:pt x="0" y="0"/>
                      </a:lnTo>
                      <a:close/>
                    </a:path>
                  </a:pathLst>
                </a:custGeom>
                <a:solidFill>
                  <a:srgbClr val="5094CD"/>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75" name="Shape 77">
                  <a:extLst>
                    <a:ext uri="{FF2B5EF4-FFF2-40B4-BE49-F238E27FC236}">
                      <a16:creationId xmlns:a16="http://schemas.microsoft.com/office/drawing/2014/main" id="{D4D5B71B-3C9D-B94D-9C8D-16089F598D43}"/>
                    </a:ext>
                  </a:extLst>
                </p:cNvPr>
                <p:cNvSpPr/>
                <p:nvPr/>
              </p:nvSpPr>
              <p:spPr>
                <a:xfrm>
                  <a:off x="0" y="0"/>
                  <a:ext cx="310019" cy="1151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79" y="6403"/>
                      </a:lnTo>
                      <a:lnTo>
                        <a:pt x="21600" y="1195"/>
                      </a:lnTo>
                      <a:lnTo>
                        <a:pt x="19314" y="17331"/>
                      </a:lnTo>
                      <a:lnTo>
                        <a:pt x="10879" y="21600"/>
                      </a:lnTo>
                      <a:lnTo>
                        <a:pt x="2365" y="16221"/>
                      </a:lnTo>
                      <a:lnTo>
                        <a:pt x="0" y="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58" name="Group 81">
                <a:extLst>
                  <a:ext uri="{FF2B5EF4-FFF2-40B4-BE49-F238E27FC236}">
                    <a16:creationId xmlns:a16="http://schemas.microsoft.com/office/drawing/2014/main" id="{1C3EDFA0-CDFC-0748-8176-691C450D4292}"/>
                  </a:ext>
                </a:extLst>
              </p:cNvPr>
              <p:cNvGrpSpPr/>
              <p:nvPr/>
            </p:nvGrpSpPr>
            <p:grpSpPr>
              <a:xfrm>
                <a:off x="32812" y="220333"/>
                <a:ext cx="243263" cy="159080"/>
                <a:chOff x="0" y="0"/>
                <a:chExt cx="243262" cy="159078"/>
              </a:xfrm>
            </p:grpSpPr>
            <p:sp>
              <p:nvSpPr>
                <p:cNvPr id="72" name="Shape 79">
                  <a:extLst>
                    <a:ext uri="{FF2B5EF4-FFF2-40B4-BE49-F238E27FC236}">
                      <a16:creationId xmlns:a16="http://schemas.microsoft.com/office/drawing/2014/main" id="{EBDC0A2B-BF74-E94D-8D8F-4C782BBF0631}"/>
                    </a:ext>
                  </a:extLst>
                </p:cNvPr>
                <p:cNvSpPr/>
                <p:nvPr/>
              </p:nvSpPr>
              <p:spPr>
                <a:xfrm>
                  <a:off x="0" y="0"/>
                  <a:ext cx="243263" cy="159079"/>
                </a:xfrm>
                <a:custGeom>
                  <a:avLst/>
                  <a:gdLst/>
                  <a:ahLst/>
                  <a:cxnLst>
                    <a:cxn ang="0">
                      <a:pos x="wd2" y="hd2"/>
                    </a:cxn>
                    <a:cxn ang="5400000">
                      <a:pos x="wd2" y="hd2"/>
                    </a:cxn>
                    <a:cxn ang="10800000">
                      <a:pos x="wd2" y="hd2"/>
                    </a:cxn>
                    <a:cxn ang="16200000">
                      <a:pos x="wd2" y="hd2"/>
                    </a:cxn>
                  </a:cxnLst>
                  <a:rect l="0" t="0" r="r" b="b"/>
                  <a:pathLst>
                    <a:path w="21600" h="21600" extrusionOk="0">
                      <a:moveTo>
                        <a:pt x="0" y="17690"/>
                      </a:moveTo>
                      <a:lnTo>
                        <a:pt x="10951" y="21600"/>
                      </a:lnTo>
                      <a:lnTo>
                        <a:pt x="21600" y="18497"/>
                      </a:lnTo>
                      <a:lnTo>
                        <a:pt x="21600" y="621"/>
                      </a:lnTo>
                      <a:lnTo>
                        <a:pt x="10951" y="3972"/>
                      </a:lnTo>
                      <a:lnTo>
                        <a:pt x="0" y="0"/>
                      </a:lnTo>
                      <a:lnTo>
                        <a:pt x="0" y="17690"/>
                      </a:lnTo>
                      <a:close/>
                    </a:path>
                  </a:pathLst>
                </a:custGeom>
                <a:solidFill>
                  <a:srgbClr val="B1CBE8"/>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73" name="Shape 80">
                  <a:extLst>
                    <a:ext uri="{FF2B5EF4-FFF2-40B4-BE49-F238E27FC236}">
                      <a16:creationId xmlns:a16="http://schemas.microsoft.com/office/drawing/2014/main" id="{8405D324-926F-4B4C-86A1-B816B7E08416}"/>
                    </a:ext>
                  </a:extLst>
                </p:cNvPr>
                <p:cNvSpPr/>
                <p:nvPr/>
              </p:nvSpPr>
              <p:spPr>
                <a:xfrm>
                  <a:off x="0" y="0"/>
                  <a:ext cx="243263" cy="159079"/>
                </a:xfrm>
                <a:custGeom>
                  <a:avLst/>
                  <a:gdLst/>
                  <a:ahLst/>
                  <a:cxnLst>
                    <a:cxn ang="0">
                      <a:pos x="wd2" y="hd2"/>
                    </a:cxn>
                    <a:cxn ang="5400000">
                      <a:pos x="wd2" y="hd2"/>
                    </a:cxn>
                    <a:cxn ang="10800000">
                      <a:pos x="wd2" y="hd2"/>
                    </a:cxn>
                    <a:cxn ang="16200000">
                      <a:pos x="wd2" y="hd2"/>
                    </a:cxn>
                  </a:cxnLst>
                  <a:rect l="0" t="0" r="r" b="b"/>
                  <a:pathLst>
                    <a:path w="21600" h="21600" extrusionOk="0">
                      <a:moveTo>
                        <a:pt x="0" y="17690"/>
                      </a:moveTo>
                      <a:lnTo>
                        <a:pt x="10951" y="21600"/>
                      </a:lnTo>
                      <a:lnTo>
                        <a:pt x="21600" y="18497"/>
                      </a:lnTo>
                      <a:lnTo>
                        <a:pt x="21600" y="621"/>
                      </a:lnTo>
                      <a:lnTo>
                        <a:pt x="10951" y="3972"/>
                      </a:lnTo>
                      <a:lnTo>
                        <a:pt x="0" y="0"/>
                      </a:lnTo>
                      <a:lnTo>
                        <a:pt x="0" y="1769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sp>
            <p:nvSpPr>
              <p:cNvPr id="59" name="Shape 82">
                <a:extLst>
                  <a:ext uri="{FF2B5EF4-FFF2-40B4-BE49-F238E27FC236}">
                    <a16:creationId xmlns:a16="http://schemas.microsoft.com/office/drawing/2014/main" id="{D7E36A11-718E-2F41-A604-1214DB1B0393}"/>
                  </a:ext>
                </a:extLst>
              </p:cNvPr>
              <p:cNvSpPr/>
              <p:nvPr/>
            </p:nvSpPr>
            <p:spPr>
              <a:xfrm>
                <a:off x="158403" y="164564"/>
                <a:ext cx="1133" cy="210278"/>
              </a:xfrm>
              <a:prstGeom prst="line">
                <a:avLst/>
              </a:prstGeom>
              <a:noFill/>
              <a:ln w="9525" cap="flat">
                <a:solidFill>
                  <a:srgbClr val="000000"/>
                </a:solidFill>
                <a:prstDash val="solid"/>
                <a:round/>
              </a:ln>
              <a:effectLst/>
            </p:spPr>
            <p:txBody>
              <a:bodyPr wrap="square" lIns="0" tIns="0" rIns="0" bIns="0" numCol="1" anchor="ctr">
                <a:noAutofit/>
              </a:bodyPr>
              <a:lstStyle/>
              <a:p>
                <a:pPr lvl="0"/>
                <a:endParaRPr/>
              </a:p>
            </p:txBody>
          </p:sp>
          <p:grpSp>
            <p:nvGrpSpPr>
              <p:cNvPr id="60" name="Group 85">
                <a:extLst>
                  <a:ext uri="{FF2B5EF4-FFF2-40B4-BE49-F238E27FC236}">
                    <a16:creationId xmlns:a16="http://schemas.microsoft.com/office/drawing/2014/main" id="{534D906F-79F1-8F47-BC4E-5EE477BF62FB}"/>
                  </a:ext>
                </a:extLst>
              </p:cNvPr>
              <p:cNvGrpSpPr/>
              <p:nvPr/>
            </p:nvGrpSpPr>
            <p:grpSpPr>
              <a:xfrm>
                <a:off x="1131" y="106052"/>
                <a:ext cx="310020" cy="57599"/>
                <a:chOff x="0" y="0"/>
                <a:chExt cx="310018" cy="57597"/>
              </a:xfrm>
            </p:grpSpPr>
            <p:sp>
              <p:nvSpPr>
                <p:cNvPr id="70" name="Shape 83">
                  <a:extLst>
                    <a:ext uri="{FF2B5EF4-FFF2-40B4-BE49-F238E27FC236}">
                      <a16:creationId xmlns:a16="http://schemas.microsoft.com/office/drawing/2014/main" id="{F2302BC6-86B5-5F44-AD73-7CDD2830038A}"/>
                    </a:ext>
                  </a:extLst>
                </p:cNvPr>
                <p:cNvSpPr/>
                <p:nvPr/>
              </p:nvSpPr>
              <p:spPr>
                <a:xfrm>
                  <a:off x="0" y="0"/>
                  <a:ext cx="310019" cy="57598"/>
                </a:xfrm>
                <a:custGeom>
                  <a:avLst/>
                  <a:gdLst/>
                  <a:ahLst/>
                  <a:cxnLst>
                    <a:cxn ang="0">
                      <a:pos x="wd2" y="hd2"/>
                    </a:cxn>
                    <a:cxn ang="5400000">
                      <a:pos x="wd2" y="hd2"/>
                    </a:cxn>
                    <a:cxn ang="10800000">
                      <a:pos x="wd2" y="hd2"/>
                    </a:cxn>
                    <a:cxn ang="16200000">
                      <a:pos x="wd2" y="hd2"/>
                    </a:cxn>
                  </a:cxnLst>
                  <a:rect l="0" t="0" r="r" b="b"/>
                  <a:pathLst>
                    <a:path w="21600" h="21600" extrusionOk="0">
                      <a:moveTo>
                        <a:pt x="11273" y="0"/>
                      </a:moveTo>
                      <a:lnTo>
                        <a:pt x="21600" y="11829"/>
                      </a:lnTo>
                      <a:lnTo>
                        <a:pt x="10721" y="21600"/>
                      </a:lnTo>
                      <a:lnTo>
                        <a:pt x="0" y="9429"/>
                      </a:lnTo>
                      <a:lnTo>
                        <a:pt x="11273" y="0"/>
                      </a:lnTo>
                      <a:close/>
                    </a:path>
                  </a:pathLst>
                </a:custGeom>
                <a:solidFill>
                  <a:srgbClr val="D7D7D7"/>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71" name="Shape 84">
                  <a:extLst>
                    <a:ext uri="{FF2B5EF4-FFF2-40B4-BE49-F238E27FC236}">
                      <a16:creationId xmlns:a16="http://schemas.microsoft.com/office/drawing/2014/main" id="{890925D2-070E-6E49-A913-9DBE154EA4E7}"/>
                    </a:ext>
                  </a:extLst>
                </p:cNvPr>
                <p:cNvSpPr/>
                <p:nvPr/>
              </p:nvSpPr>
              <p:spPr>
                <a:xfrm>
                  <a:off x="0" y="0"/>
                  <a:ext cx="310019" cy="57598"/>
                </a:xfrm>
                <a:custGeom>
                  <a:avLst/>
                  <a:gdLst/>
                  <a:ahLst/>
                  <a:cxnLst>
                    <a:cxn ang="0">
                      <a:pos x="wd2" y="hd2"/>
                    </a:cxn>
                    <a:cxn ang="5400000">
                      <a:pos x="wd2" y="hd2"/>
                    </a:cxn>
                    <a:cxn ang="10800000">
                      <a:pos x="wd2" y="hd2"/>
                    </a:cxn>
                    <a:cxn ang="16200000">
                      <a:pos x="wd2" y="hd2"/>
                    </a:cxn>
                  </a:cxnLst>
                  <a:rect l="0" t="0" r="r" b="b"/>
                  <a:pathLst>
                    <a:path w="21600" h="21600" extrusionOk="0">
                      <a:moveTo>
                        <a:pt x="11273" y="0"/>
                      </a:moveTo>
                      <a:lnTo>
                        <a:pt x="21600" y="11829"/>
                      </a:lnTo>
                      <a:lnTo>
                        <a:pt x="10721" y="21600"/>
                      </a:lnTo>
                      <a:lnTo>
                        <a:pt x="0" y="9429"/>
                      </a:lnTo>
                      <a:lnTo>
                        <a:pt x="11273" y="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61" name="Group 88">
                <a:extLst>
                  <a:ext uri="{FF2B5EF4-FFF2-40B4-BE49-F238E27FC236}">
                    <a16:creationId xmlns:a16="http://schemas.microsoft.com/office/drawing/2014/main" id="{DB1A34D7-000B-E14A-8B3D-5C9FADF85863}"/>
                  </a:ext>
                </a:extLst>
              </p:cNvPr>
              <p:cNvGrpSpPr/>
              <p:nvPr/>
            </p:nvGrpSpPr>
            <p:grpSpPr>
              <a:xfrm>
                <a:off x="97305" y="30170"/>
                <a:ext cx="139169" cy="48456"/>
                <a:chOff x="0" y="0"/>
                <a:chExt cx="139168" cy="48455"/>
              </a:xfrm>
            </p:grpSpPr>
            <p:sp>
              <p:nvSpPr>
                <p:cNvPr id="68" name="Shape 86">
                  <a:extLst>
                    <a:ext uri="{FF2B5EF4-FFF2-40B4-BE49-F238E27FC236}">
                      <a16:creationId xmlns:a16="http://schemas.microsoft.com/office/drawing/2014/main" id="{C5990916-A465-E84D-A1E0-06CC8EFC742D}"/>
                    </a:ext>
                  </a:extLst>
                </p:cNvPr>
                <p:cNvSpPr/>
                <p:nvPr/>
              </p:nvSpPr>
              <p:spPr>
                <a:xfrm>
                  <a:off x="0" y="0"/>
                  <a:ext cx="139169" cy="48456"/>
                </a:xfrm>
                <a:custGeom>
                  <a:avLst/>
                  <a:gdLst/>
                  <a:ahLst/>
                  <a:cxnLst>
                    <a:cxn ang="0">
                      <a:pos x="wd2" y="hd2"/>
                    </a:cxn>
                    <a:cxn ang="5400000">
                      <a:pos x="wd2" y="hd2"/>
                    </a:cxn>
                    <a:cxn ang="10800000">
                      <a:pos x="wd2" y="hd2"/>
                    </a:cxn>
                    <a:cxn ang="16200000">
                      <a:pos x="wd2" y="hd2"/>
                    </a:cxn>
                  </a:cxnLst>
                  <a:rect l="0" t="0" r="r" b="b"/>
                  <a:pathLst>
                    <a:path w="21600" h="21600" extrusionOk="0">
                      <a:moveTo>
                        <a:pt x="2380" y="8075"/>
                      </a:moveTo>
                      <a:lnTo>
                        <a:pt x="6171" y="15140"/>
                      </a:lnTo>
                      <a:lnTo>
                        <a:pt x="10932" y="19581"/>
                      </a:lnTo>
                      <a:lnTo>
                        <a:pt x="16487" y="21600"/>
                      </a:lnTo>
                      <a:lnTo>
                        <a:pt x="21600" y="21196"/>
                      </a:lnTo>
                      <a:lnTo>
                        <a:pt x="21600" y="19581"/>
                      </a:lnTo>
                      <a:lnTo>
                        <a:pt x="20718" y="15948"/>
                      </a:lnTo>
                      <a:lnTo>
                        <a:pt x="18338" y="11910"/>
                      </a:lnTo>
                      <a:lnTo>
                        <a:pt x="14900" y="8075"/>
                      </a:lnTo>
                      <a:lnTo>
                        <a:pt x="11638" y="4441"/>
                      </a:lnTo>
                      <a:lnTo>
                        <a:pt x="7318" y="807"/>
                      </a:lnTo>
                      <a:lnTo>
                        <a:pt x="4408" y="0"/>
                      </a:lnTo>
                      <a:lnTo>
                        <a:pt x="1499" y="0"/>
                      </a:lnTo>
                      <a:lnTo>
                        <a:pt x="0" y="807"/>
                      </a:lnTo>
                      <a:lnTo>
                        <a:pt x="2380" y="8075"/>
                      </a:lnTo>
                      <a:close/>
                    </a:path>
                  </a:pathLst>
                </a:custGeom>
                <a:solidFill>
                  <a:srgbClr val="FFFFFF"/>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69" name="Shape 87">
                  <a:extLst>
                    <a:ext uri="{FF2B5EF4-FFF2-40B4-BE49-F238E27FC236}">
                      <a16:creationId xmlns:a16="http://schemas.microsoft.com/office/drawing/2014/main" id="{D75141AB-580E-8543-A162-099955A21FC7}"/>
                    </a:ext>
                  </a:extLst>
                </p:cNvPr>
                <p:cNvSpPr/>
                <p:nvPr/>
              </p:nvSpPr>
              <p:spPr>
                <a:xfrm>
                  <a:off x="0" y="0"/>
                  <a:ext cx="139169" cy="48456"/>
                </a:xfrm>
                <a:custGeom>
                  <a:avLst/>
                  <a:gdLst/>
                  <a:ahLst/>
                  <a:cxnLst>
                    <a:cxn ang="0">
                      <a:pos x="wd2" y="hd2"/>
                    </a:cxn>
                    <a:cxn ang="5400000">
                      <a:pos x="wd2" y="hd2"/>
                    </a:cxn>
                    <a:cxn ang="10800000">
                      <a:pos x="wd2" y="hd2"/>
                    </a:cxn>
                    <a:cxn ang="16200000">
                      <a:pos x="wd2" y="hd2"/>
                    </a:cxn>
                  </a:cxnLst>
                  <a:rect l="0" t="0" r="r" b="b"/>
                  <a:pathLst>
                    <a:path w="21600" h="21600" extrusionOk="0">
                      <a:moveTo>
                        <a:pt x="2380" y="8075"/>
                      </a:moveTo>
                      <a:lnTo>
                        <a:pt x="6171" y="15140"/>
                      </a:lnTo>
                      <a:lnTo>
                        <a:pt x="10932" y="19581"/>
                      </a:lnTo>
                      <a:lnTo>
                        <a:pt x="16487" y="21600"/>
                      </a:lnTo>
                      <a:lnTo>
                        <a:pt x="21600" y="21196"/>
                      </a:lnTo>
                      <a:lnTo>
                        <a:pt x="21600" y="19581"/>
                      </a:lnTo>
                      <a:lnTo>
                        <a:pt x="20718" y="15948"/>
                      </a:lnTo>
                      <a:lnTo>
                        <a:pt x="18338" y="11910"/>
                      </a:lnTo>
                      <a:lnTo>
                        <a:pt x="14900" y="8075"/>
                      </a:lnTo>
                      <a:lnTo>
                        <a:pt x="11638" y="4441"/>
                      </a:lnTo>
                      <a:lnTo>
                        <a:pt x="7318" y="807"/>
                      </a:lnTo>
                      <a:lnTo>
                        <a:pt x="4408" y="0"/>
                      </a:lnTo>
                      <a:lnTo>
                        <a:pt x="1499" y="0"/>
                      </a:lnTo>
                      <a:lnTo>
                        <a:pt x="0" y="807"/>
                      </a:lnTo>
                      <a:lnTo>
                        <a:pt x="2380" y="8075"/>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62" name="Group 91">
                <a:extLst>
                  <a:ext uri="{FF2B5EF4-FFF2-40B4-BE49-F238E27FC236}">
                    <a16:creationId xmlns:a16="http://schemas.microsoft.com/office/drawing/2014/main" id="{216CDF4C-3D03-B444-8967-EDF8B361DD52}"/>
                  </a:ext>
                </a:extLst>
              </p:cNvPr>
              <p:cNvGrpSpPr/>
              <p:nvPr/>
            </p:nvGrpSpPr>
            <p:grpSpPr>
              <a:xfrm>
                <a:off x="165192" y="0"/>
                <a:ext cx="44128" cy="43884"/>
                <a:chOff x="0" y="0"/>
                <a:chExt cx="44126" cy="43883"/>
              </a:xfrm>
            </p:grpSpPr>
            <p:sp>
              <p:nvSpPr>
                <p:cNvPr id="66" name="Shape 89">
                  <a:extLst>
                    <a:ext uri="{FF2B5EF4-FFF2-40B4-BE49-F238E27FC236}">
                      <a16:creationId xmlns:a16="http://schemas.microsoft.com/office/drawing/2014/main" id="{4ABA276C-319E-9C41-B388-0A373FFBAEAA}"/>
                    </a:ext>
                  </a:extLst>
                </p:cNvPr>
                <p:cNvSpPr/>
                <p:nvPr/>
              </p:nvSpPr>
              <p:spPr>
                <a:xfrm>
                  <a:off x="0" y="0"/>
                  <a:ext cx="44127" cy="43884"/>
                </a:xfrm>
                <a:custGeom>
                  <a:avLst/>
                  <a:gdLst/>
                  <a:ahLst/>
                  <a:cxnLst>
                    <a:cxn ang="0">
                      <a:pos x="wd2" y="hd2"/>
                    </a:cxn>
                    <a:cxn ang="5400000">
                      <a:pos x="wd2" y="hd2"/>
                    </a:cxn>
                    <a:cxn ang="10800000">
                      <a:pos x="wd2" y="hd2"/>
                    </a:cxn>
                    <a:cxn ang="16200000">
                      <a:pos x="wd2" y="hd2"/>
                    </a:cxn>
                  </a:cxnLst>
                  <a:rect l="0" t="0" r="r" b="b"/>
                  <a:pathLst>
                    <a:path w="21600" h="21600" extrusionOk="0">
                      <a:moveTo>
                        <a:pt x="8862" y="21600"/>
                      </a:moveTo>
                      <a:lnTo>
                        <a:pt x="16892" y="7126"/>
                      </a:lnTo>
                      <a:lnTo>
                        <a:pt x="21600" y="2672"/>
                      </a:lnTo>
                      <a:lnTo>
                        <a:pt x="18554" y="0"/>
                      </a:lnTo>
                      <a:lnTo>
                        <a:pt x="13015" y="0"/>
                      </a:lnTo>
                      <a:lnTo>
                        <a:pt x="13015" y="3118"/>
                      </a:lnTo>
                      <a:lnTo>
                        <a:pt x="0" y="18928"/>
                      </a:lnTo>
                      <a:lnTo>
                        <a:pt x="8862" y="21600"/>
                      </a:lnTo>
                      <a:close/>
                    </a:path>
                  </a:pathLst>
                </a:custGeom>
                <a:solidFill>
                  <a:srgbClr val="FFFFFF"/>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67" name="Shape 90">
                  <a:extLst>
                    <a:ext uri="{FF2B5EF4-FFF2-40B4-BE49-F238E27FC236}">
                      <a16:creationId xmlns:a16="http://schemas.microsoft.com/office/drawing/2014/main" id="{E61B67C8-C1F3-064A-AF3B-9575ECDC0F21}"/>
                    </a:ext>
                  </a:extLst>
                </p:cNvPr>
                <p:cNvSpPr/>
                <p:nvPr/>
              </p:nvSpPr>
              <p:spPr>
                <a:xfrm>
                  <a:off x="0" y="0"/>
                  <a:ext cx="44127" cy="43884"/>
                </a:xfrm>
                <a:custGeom>
                  <a:avLst/>
                  <a:gdLst/>
                  <a:ahLst/>
                  <a:cxnLst>
                    <a:cxn ang="0">
                      <a:pos x="wd2" y="hd2"/>
                    </a:cxn>
                    <a:cxn ang="5400000">
                      <a:pos x="wd2" y="hd2"/>
                    </a:cxn>
                    <a:cxn ang="10800000">
                      <a:pos x="wd2" y="hd2"/>
                    </a:cxn>
                    <a:cxn ang="16200000">
                      <a:pos x="wd2" y="hd2"/>
                    </a:cxn>
                  </a:cxnLst>
                  <a:rect l="0" t="0" r="r" b="b"/>
                  <a:pathLst>
                    <a:path w="21600" h="21600" extrusionOk="0">
                      <a:moveTo>
                        <a:pt x="8862" y="21600"/>
                      </a:moveTo>
                      <a:lnTo>
                        <a:pt x="16892" y="7126"/>
                      </a:lnTo>
                      <a:lnTo>
                        <a:pt x="21600" y="2672"/>
                      </a:lnTo>
                      <a:lnTo>
                        <a:pt x="18554" y="0"/>
                      </a:lnTo>
                      <a:lnTo>
                        <a:pt x="13015" y="0"/>
                      </a:lnTo>
                      <a:lnTo>
                        <a:pt x="13015" y="3118"/>
                      </a:lnTo>
                      <a:lnTo>
                        <a:pt x="0" y="18928"/>
                      </a:lnTo>
                      <a:lnTo>
                        <a:pt x="8862" y="2160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63" name="Group 94">
                <a:extLst>
                  <a:ext uri="{FF2B5EF4-FFF2-40B4-BE49-F238E27FC236}">
                    <a16:creationId xmlns:a16="http://schemas.microsoft.com/office/drawing/2014/main" id="{8B1A388F-7542-6E41-AF50-E0FFC7B69E27}"/>
                  </a:ext>
                </a:extLst>
              </p:cNvPr>
              <p:cNvGrpSpPr/>
              <p:nvPr/>
            </p:nvGrpSpPr>
            <p:grpSpPr>
              <a:xfrm>
                <a:off x="124460" y="72225"/>
                <a:ext cx="70151" cy="65827"/>
                <a:chOff x="0" y="0"/>
                <a:chExt cx="70150" cy="65825"/>
              </a:xfrm>
            </p:grpSpPr>
            <p:sp>
              <p:nvSpPr>
                <p:cNvPr id="64" name="Shape 92">
                  <a:extLst>
                    <a:ext uri="{FF2B5EF4-FFF2-40B4-BE49-F238E27FC236}">
                      <a16:creationId xmlns:a16="http://schemas.microsoft.com/office/drawing/2014/main" id="{144556B2-59D2-BA45-9236-F4FAABE301D2}"/>
                    </a:ext>
                  </a:extLst>
                </p:cNvPr>
                <p:cNvSpPr/>
                <p:nvPr/>
              </p:nvSpPr>
              <p:spPr>
                <a:xfrm>
                  <a:off x="0" y="0"/>
                  <a:ext cx="70151" cy="65826"/>
                </a:xfrm>
                <a:custGeom>
                  <a:avLst/>
                  <a:gdLst/>
                  <a:ahLst/>
                  <a:cxnLst>
                    <a:cxn ang="0">
                      <a:pos x="wd2" y="hd2"/>
                    </a:cxn>
                    <a:cxn ang="5400000">
                      <a:pos x="wd2" y="hd2"/>
                    </a:cxn>
                    <a:cxn ang="10800000">
                      <a:pos x="wd2" y="hd2"/>
                    </a:cxn>
                    <a:cxn ang="16200000">
                      <a:pos x="wd2" y="hd2"/>
                    </a:cxn>
                  </a:cxnLst>
                  <a:rect l="0" t="0" r="r" b="b"/>
                  <a:pathLst>
                    <a:path w="21600" h="21600" extrusionOk="0">
                      <a:moveTo>
                        <a:pt x="12442" y="0"/>
                      </a:moveTo>
                      <a:lnTo>
                        <a:pt x="21600" y="18600"/>
                      </a:lnTo>
                      <a:lnTo>
                        <a:pt x="19872" y="20100"/>
                      </a:lnTo>
                      <a:lnTo>
                        <a:pt x="16589" y="21300"/>
                      </a:lnTo>
                      <a:lnTo>
                        <a:pt x="10541" y="21600"/>
                      </a:lnTo>
                      <a:lnTo>
                        <a:pt x="5530" y="21300"/>
                      </a:lnTo>
                      <a:lnTo>
                        <a:pt x="1728" y="20400"/>
                      </a:lnTo>
                      <a:lnTo>
                        <a:pt x="0" y="18600"/>
                      </a:lnTo>
                      <a:lnTo>
                        <a:pt x="8813" y="0"/>
                      </a:lnTo>
                      <a:lnTo>
                        <a:pt x="12442" y="0"/>
                      </a:lnTo>
                      <a:close/>
                    </a:path>
                  </a:pathLst>
                </a:custGeom>
                <a:solidFill>
                  <a:srgbClr val="FFFFFF"/>
                </a:solid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65" name="Shape 93">
                  <a:extLst>
                    <a:ext uri="{FF2B5EF4-FFF2-40B4-BE49-F238E27FC236}">
                      <a16:creationId xmlns:a16="http://schemas.microsoft.com/office/drawing/2014/main" id="{A778870F-A015-8540-9FA9-05CC38790DF5}"/>
                    </a:ext>
                  </a:extLst>
                </p:cNvPr>
                <p:cNvSpPr/>
                <p:nvPr/>
              </p:nvSpPr>
              <p:spPr>
                <a:xfrm>
                  <a:off x="0" y="0"/>
                  <a:ext cx="70151" cy="65826"/>
                </a:xfrm>
                <a:custGeom>
                  <a:avLst/>
                  <a:gdLst/>
                  <a:ahLst/>
                  <a:cxnLst>
                    <a:cxn ang="0">
                      <a:pos x="wd2" y="hd2"/>
                    </a:cxn>
                    <a:cxn ang="5400000">
                      <a:pos x="wd2" y="hd2"/>
                    </a:cxn>
                    <a:cxn ang="10800000">
                      <a:pos x="wd2" y="hd2"/>
                    </a:cxn>
                    <a:cxn ang="16200000">
                      <a:pos x="wd2" y="hd2"/>
                    </a:cxn>
                  </a:cxnLst>
                  <a:rect l="0" t="0" r="r" b="b"/>
                  <a:pathLst>
                    <a:path w="21600" h="21600" extrusionOk="0">
                      <a:moveTo>
                        <a:pt x="12442" y="0"/>
                      </a:moveTo>
                      <a:lnTo>
                        <a:pt x="21600" y="18600"/>
                      </a:lnTo>
                      <a:lnTo>
                        <a:pt x="19872" y="20100"/>
                      </a:lnTo>
                      <a:lnTo>
                        <a:pt x="16589" y="21300"/>
                      </a:lnTo>
                      <a:lnTo>
                        <a:pt x="10541" y="21600"/>
                      </a:lnTo>
                      <a:lnTo>
                        <a:pt x="5530" y="21300"/>
                      </a:lnTo>
                      <a:lnTo>
                        <a:pt x="1728" y="20400"/>
                      </a:lnTo>
                      <a:lnTo>
                        <a:pt x="0" y="18600"/>
                      </a:lnTo>
                      <a:lnTo>
                        <a:pt x="8813" y="0"/>
                      </a:lnTo>
                      <a:lnTo>
                        <a:pt x="12442" y="0"/>
                      </a:ln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sp>
          <p:nvSpPr>
            <p:cNvPr id="14" name="Shape 96">
              <a:extLst>
                <a:ext uri="{FF2B5EF4-FFF2-40B4-BE49-F238E27FC236}">
                  <a16:creationId xmlns:a16="http://schemas.microsoft.com/office/drawing/2014/main" id="{94A08A03-E96C-FE4E-A6E7-000C4A9535F0}"/>
                </a:ext>
              </a:extLst>
            </p:cNvPr>
            <p:cNvSpPr/>
            <p:nvPr/>
          </p:nvSpPr>
          <p:spPr>
            <a:xfrm>
              <a:off x="8206181" y="2173282"/>
              <a:ext cx="339333" cy="3619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513" y="4867"/>
                    <a:pt x="21600" y="12954"/>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15" name="Shape 97">
              <a:extLst>
                <a:ext uri="{FF2B5EF4-FFF2-40B4-BE49-F238E27FC236}">
                  <a16:creationId xmlns:a16="http://schemas.microsoft.com/office/drawing/2014/main" id="{113C68BF-0CE9-5340-A3CC-0CE12EF38864}"/>
                </a:ext>
              </a:extLst>
            </p:cNvPr>
            <p:cNvSpPr/>
            <p:nvPr/>
          </p:nvSpPr>
          <p:spPr>
            <a:xfrm rot="10800000" flipH="1">
              <a:off x="7769225" y="2533650"/>
              <a:ext cx="776288" cy="4365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16" name="Shape 98">
              <a:extLst>
                <a:ext uri="{FF2B5EF4-FFF2-40B4-BE49-F238E27FC236}">
                  <a16:creationId xmlns:a16="http://schemas.microsoft.com/office/drawing/2014/main" id="{F884977E-B5A8-1A4E-9FC9-6370F3B4A4E1}"/>
                </a:ext>
              </a:extLst>
            </p:cNvPr>
            <p:cNvSpPr/>
            <p:nvPr/>
          </p:nvSpPr>
          <p:spPr>
            <a:xfrm flipH="1">
              <a:off x="6448425" y="2970212"/>
              <a:ext cx="1320800" cy="61913"/>
            </a:xfrm>
            <a:prstGeom prst="line">
              <a:avLst/>
            </a:prstGeom>
            <a:noFill/>
            <a:ln w="9525" cap="flat">
              <a:solidFill>
                <a:srgbClr val="000000"/>
              </a:solidFill>
              <a:prstDash val="solid"/>
              <a:round/>
            </a:ln>
            <a:effectLst/>
          </p:spPr>
          <p:txBody>
            <a:bodyPr wrap="square" lIns="0" tIns="0" rIns="0" bIns="0" numCol="1" anchor="ctr">
              <a:noAutofit/>
            </a:bodyPr>
            <a:lstStyle/>
            <a:p>
              <a:pPr lvl="0"/>
              <a:endParaRPr/>
            </a:p>
          </p:txBody>
        </p:sp>
        <p:sp>
          <p:nvSpPr>
            <p:cNvPr id="17" name="Shape 99">
              <a:extLst>
                <a:ext uri="{FF2B5EF4-FFF2-40B4-BE49-F238E27FC236}">
                  <a16:creationId xmlns:a16="http://schemas.microsoft.com/office/drawing/2014/main" id="{A80C6F9C-5BD3-7444-93CA-CF7D767669DF}"/>
                </a:ext>
              </a:extLst>
            </p:cNvPr>
            <p:cNvSpPr/>
            <p:nvPr/>
          </p:nvSpPr>
          <p:spPr>
            <a:xfrm rot="12360000" flipH="1">
              <a:off x="2705720" y="3791155"/>
              <a:ext cx="733800" cy="3931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82" y="1118"/>
                    <a:pt x="19452" y="9888"/>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18" name="Shape 100">
              <a:extLst>
                <a:ext uri="{FF2B5EF4-FFF2-40B4-BE49-F238E27FC236}">
                  <a16:creationId xmlns:a16="http://schemas.microsoft.com/office/drawing/2014/main" id="{53741B63-DD12-644D-9CD5-A66CDEC7E06D}"/>
                </a:ext>
              </a:extLst>
            </p:cNvPr>
            <p:cNvSpPr/>
            <p:nvPr/>
          </p:nvSpPr>
          <p:spPr>
            <a:xfrm flipH="1" flipV="1">
              <a:off x="2108200" y="3795712"/>
              <a:ext cx="541338" cy="207963"/>
            </a:xfrm>
            <a:prstGeom prst="line">
              <a:avLst/>
            </a:prstGeom>
            <a:noFill/>
            <a:ln w="9525" cap="flat">
              <a:solidFill>
                <a:srgbClr val="000000"/>
              </a:solidFill>
              <a:prstDash val="solid"/>
              <a:round/>
              <a:tailEnd type="triangle" w="med" len="med"/>
            </a:ln>
            <a:effectLst/>
          </p:spPr>
          <p:txBody>
            <a:bodyPr wrap="square" lIns="0" tIns="0" rIns="0" bIns="0" numCol="1" anchor="ctr">
              <a:noAutofit/>
            </a:bodyPr>
            <a:lstStyle/>
            <a:p>
              <a:pPr lvl="0"/>
              <a:endParaRPr/>
            </a:p>
          </p:txBody>
        </p:sp>
        <p:grpSp>
          <p:nvGrpSpPr>
            <p:cNvPr id="19" name="Group 116">
              <a:extLst>
                <a:ext uri="{FF2B5EF4-FFF2-40B4-BE49-F238E27FC236}">
                  <a16:creationId xmlns:a16="http://schemas.microsoft.com/office/drawing/2014/main" id="{5C287F90-0329-2F42-9151-FA3C8957B4CF}"/>
                </a:ext>
              </a:extLst>
            </p:cNvPr>
            <p:cNvGrpSpPr/>
            <p:nvPr/>
          </p:nvGrpSpPr>
          <p:grpSpPr>
            <a:xfrm rot="10800000">
              <a:off x="4584699" y="3343274"/>
              <a:ext cx="1100138" cy="811214"/>
              <a:chOff x="0" y="0"/>
              <a:chExt cx="1100137" cy="811212"/>
            </a:xfrm>
          </p:grpSpPr>
          <p:grpSp>
            <p:nvGrpSpPr>
              <p:cNvPr id="42" name="Group 103">
                <a:extLst>
                  <a:ext uri="{FF2B5EF4-FFF2-40B4-BE49-F238E27FC236}">
                    <a16:creationId xmlns:a16="http://schemas.microsoft.com/office/drawing/2014/main" id="{8A02ADC4-2A3B-544A-BA5A-C6E20C2B7FB7}"/>
                  </a:ext>
                </a:extLst>
              </p:cNvPr>
              <p:cNvGrpSpPr/>
              <p:nvPr/>
            </p:nvGrpSpPr>
            <p:grpSpPr>
              <a:xfrm>
                <a:off x="543597" y="0"/>
                <a:ext cx="556541" cy="416007"/>
                <a:chOff x="0" y="0"/>
                <a:chExt cx="556540" cy="416006"/>
              </a:xfrm>
            </p:grpSpPr>
            <p:sp>
              <p:nvSpPr>
                <p:cNvPr id="55" name="Shape 101">
                  <a:extLst>
                    <a:ext uri="{FF2B5EF4-FFF2-40B4-BE49-F238E27FC236}">
                      <a16:creationId xmlns:a16="http://schemas.microsoft.com/office/drawing/2014/main" id="{B2E95A9B-1F29-5340-8FB5-4EA2AF3F63BD}"/>
                    </a:ext>
                  </a:extLst>
                </p:cNvPr>
                <p:cNvSpPr/>
                <p:nvPr/>
              </p:nvSpPr>
              <p:spPr>
                <a:xfrm>
                  <a:off x="0" y="0"/>
                  <a:ext cx="556541" cy="2288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56" name="Shape 102">
                  <a:extLst>
                    <a:ext uri="{FF2B5EF4-FFF2-40B4-BE49-F238E27FC236}">
                      <a16:creationId xmlns:a16="http://schemas.microsoft.com/office/drawing/2014/main" id="{0BF41622-F6FC-D448-9EC2-543D11B476F8}"/>
                    </a:ext>
                  </a:extLst>
                </p:cNvPr>
                <p:cNvSpPr/>
                <p:nvPr/>
              </p:nvSpPr>
              <p:spPr>
                <a:xfrm rot="10800000" flipH="1">
                  <a:off x="0" y="187202"/>
                  <a:ext cx="556541" cy="2288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43" name="Group 106">
                <a:extLst>
                  <a:ext uri="{FF2B5EF4-FFF2-40B4-BE49-F238E27FC236}">
                    <a16:creationId xmlns:a16="http://schemas.microsoft.com/office/drawing/2014/main" id="{26941F62-B3BD-AF44-9B93-9DBCBF693FF7}"/>
                  </a:ext>
                </a:extLst>
              </p:cNvPr>
              <p:cNvGrpSpPr/>
              <p:nvPr/>
            </p:nvGrpSpPr>
            <p:grpSpPr>
              <a:xfrm flipH="1">
                <a:off x="0" y="197602"/>
                <a:ext cx="556541" cy="218405"/>
                <a:chOff x="0" y="0"/>
                <a:chExt cx="556540" cy="218403"/>
              </a:xfrm>
            </p:grpSpPr>
            <p:sp>
              <p:nvSpPr>
                <p:cNvPr id="53" name="Shape 104">
                  <a:extLst>
                    <a:ext uri="{FF2B5EF4-FFF2-40B4-BE49-F238E27FC236}">
                      <a16:creationId xmlns:a16="http://schemas.microsoft.com/office/drawing/2014/main" id="{5E1AFB5E-7D7A-AA48-97D8-4105EABC1D88}"/>
                    </a:ext>
                  </a:extLst>
                </p:cNvPr>
                <p:cNvSpPr/>
                <p:nvPr/>
              </p:nvSpPr>
              <p:spPr>
                <a:xfrm>
                  <a:off x="0" y="0"/>
                  <a:ext cx="556541" cy="1201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54" name="Shape 105">
                  <a:extLst>
                    <a:ext uri="{FF2B5EF4-FFF2-40B4-BE49-F238E27FC236}">
                      <a16:creationId xmlns:a16="http://schemas.microsoft.com/office/drawing/2014/main" id="{724501FE-F84F-124E-B36D-76A6895D0D4E}"/>
                    </a:ext>
                  </a:extLst>
                </p:cNvPr>
                <p:cNvSpPr/>
                <p:nvPr/>
              </p:nvSpPr>
              <p:spPr>
                <a:xfrm rot="10800000" flipH="1">
                  <a:off x="0" y="98281"/>
                  <a:ext cx="556541" cy="1201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44" name="Group 109">
                <a:extLst>
                  <a:ext uri="{FF2B5EF4-FFF2-40B4-BE49-F238E27FC236}">
                    <a16:creationId xmlns:a16="http://schemas.microsoft.com/office/drawing/2014/main" id="{B86DF20D-B677-C043-B8CE-4EB64BB9E899}"/>
                  </a:ext>
                </a:extLst>
              </p:cNvPr>
              <p:cNvGrpSpPr/>
              <p:nvPr/>
            </p:nvGrpSpPr>
            <p:grpSpPr>
              <a:xfrm>
                <a:off x="543597" y="197603"/>
                <a:ext cx="556541" cy="416007"/>
                <a:chOff x="0" y="0"/>
                <a:chExt cx="556540" cy="416006"/>
              </a:xfrm>
            </p:grpSpPr>
            <p:sp>
              <p:nvSpPr>
                <p:cNvPr id="51" name="Shape 107">
                  <a:extLst>
                    <a:ext uri="{FF2B5EF4-FFF2-40B4-BE49-F238E27FC236}">
                      <a16:creationId xmlns:a16="http://schemas.microsoft.com/office/drawing/2014/main" id="{57F0194D-E3BD-B74A-AFB3-FD5ADDEC9E40}"/>
                    </a:ext>
                  </a:extLst>
                </p:cNvPr>
                <p:cNvSpPr/>
                <p:nvPr/>
              </p:nvSpPr>
              <p:spPr>
                <a:xfrm>
                  <a:off x="0" y="0"/>
                  <a:ext cx="556541" cy="2288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52" name="Shape 108">
                  <a:extLst>
                    <a:ext uri="{FF2B5EF4-FFF2-40B4-BE49-F238E27FC236}">
                      <a16:creationId xmlns:a16="http://schemas.microsoft.com/office/drawing/2014/main" id="{44F3D79D-0773-7848-AC50-C210D672485E}"/>
                    </a:ext>
                  </a:extLst>
                </p:cNvPr>
                <p:cNvSpPr/>
                <p:nvPr/>
              </p:nvSpPr>
              <p:spPr>
                <a:xfrm rot="10800000" flipH="1">
                  <a:off x="0" y="187202"/>
                  <a:ext cx="556541" cy="2288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45" name="Group 112">
                <a:extLst>
                  <a:ext uri="{FF2B5EF4-FFF2-40B4-BE49-F238E27FC236}">
                    <a16:creationId xmlns:a16="http://schemas.microsoft.com/office/drawing/2014/main" id="{044DD958-ED6D-0D40-BF79-7B6C0CFAF407}"/>
                  </a:ext>
                </a:extLst>
              </p:cNvPr>
              <p:cNvGrpSpPr/>
              <p:nvPr/>
            </p:nvGrpSpPr>
            <p:grpSpPr>
              <a:xfrm flipH="1">
                <a:off x="0" y="395206"/>
                <a:ext cx="556541" cy="218404"/>
                <a:chOff x="0" y="0"/>
                <a:chExt cx="556540" cy="218403"/>
              </a:xfrm>
            </p:grpSpPr>
            <p:sp>
              <p:nvSpPr>
                <p:cNvPr id="49" name="Shape 110">
                  <a:extLst>
                    <a:ext uri="{FF2B5EF4-FFF2-40B4-BE49-F238E27FC236}">
                      <a16:creationId xmlns:a16="http://schemas.microsoft.com/office/drawing/2014/main" id="{70F02F0D-2F1A-A74E-AB64-B4E5EDB53508}"/>
                    </a:ext>
                  </a:extLst>
                </p:cNvPr>
                <p:cNvSpPr/>
                <p:nvPr/>
              </p:nvSpPr>
              <p:spPr>
                <a:xfrm>
                  <a:off x="0" y="0"/>
                  <a:ext cx="556541" cy="1201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50" name="Shape 111">
                  <a:extLst>
                    <a:ext uri="{FF2B5EF4-FFF2-40B4-BE49-F238E27FC236}">
                      <a16:creationId xmlns:a16="http://schemas.microsoft.com/office/drawing/2014/main" id="{80FB7001-36AF-B943-BA11-D645364C3FD3}"/>
                    </a:ext>
                  </a:extLst>
                </p:cNvPr>
                <p:cNvSpPr/>
                <p:nvPr/>
              </p:nvSpPr>
              <p:spPr>
                <a:xfrm rot="10800000" flipH="1">
                  <a:off x="0" y="98281"/>
                  <a:ext cx="556541" cy="1201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nvGrpSpPr>
              <p:cNvPr id="46" name="Group 115">
                <a:extLst>
                  <a:ext uri="{FF2B5EF4-FFF2-40B4-BE49-F238E27FC236}">
                    <a16:creationId xmlns:a16="http://schemas.microsoft.com/office/drawing/2014/main" id="{F7482051-1DB5-6442-AB8F-26ED39C9A343}"/>
                  </a:ext>
                </a:extLst>
              </p:cNvPr>
              <p:cNvGrpSpPr/>
              <p:nvPr/>
            </p:nvGrpSpPr>
            <p:grpSpPr>
              <a:xfrm>
                <a:off x="543597" y="395206"/>
                <a:ext cx="556541" cy="416007"/>
                <a:chOff x="0" y="0"/>
                <a:chExt cx="556540" cy="416006"/>
              </a:xfrm>
            </p:grpSpPr>
            <p:sp>
              <p:nvSpPr>
                <p:cNvPr id="47" name="Shape 113">
                  <a:extLst>
                    <a:ext uri="{FF2B5EF4-FFF2-40B4-BE49-F238E27FC236}">
                      <a16:creationId xmlns:a16="http://schemas.microsoft.com/office/drawing/2014/main" id="{63ADFD16-AEE3-7D44-BFA4-289E40983132}"/>
                    </a:ext>
                  </a:extLst>
                </p:cNvPr>
                <p:cNvSpPr/>
                <p:nvPr/>
              </p:nvSpPr>
              <p:spPr>
                <a:xfrm>
                  <a:off x="0" y="0"/>
                  <a:ext cx="556541" cy="2288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48" name="Shape 114">
                  <a:extLst>
                    <a:ext uri="{FF2B5EF4-FFF2-40B4-BE49-F238E27FC236}">
                      <a16:creationId xmlns:a16="http://schemas.microsoft.com/office/drawing/2014/main" id="{81B6050B-8C25-6A4A-B779-52F9A8C27A5C}"/>
                    </a:ext>
                  </a:extLst>
                </p:cNvPr>
                <p:cNvSpPr/>
                <p:nvPr/>
              </p:nvSpPr>
              <p:spPr>
                <a:xfrm rot="10800000" flipH="1">
                  <a:off x="0" y="187202"/>
                  <a:ext cx="556541" cy="2288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grpSp>
        </p:grpSp>
        <p:sp>
          <p:nvSpPr>
            <p:cNvPr id="20" name="Shape 117">
              <a:extLst>
                <a:ext uri="{FF2B5EF4-FFF2-40B4-BE49-F238E27FC236}">
                  <a16:creationId xmlns:a16="http://schemas.microsoft.com/office/drawing/2014/main" id="{76D8DFDC-4276-6C41-B326-6AE45ACBA9BA}"/>
                </a:ext>
              </a:extLst>
            </p:cNvPr>
            <p:cNvSpPr/>
            <p:nvPr/>
          </p:nvSpPr>
          <p:spPr>
            <a:xfrm rot="10800000" flipH="1">
              <a:off x="5129212" y="4059669"/>
              <a:ext cx="671520" cy="964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8150" y="0"/>
                    <a:pt x="15949" y="7799"/>
                    <a:pt x="21600" y="21600"/>
                  </a:cubicBezTo>
                </a:path>
              </a:pathLst>
            </a:custGeom>
            <a:noFill/>
            <a:ln w="9525" cap="flat">
              <a:solidFill>
                <a:srgbClr val="000000"/>
              </a:solidFill>
              <a:prstDash val="solid"/>
              <a:round/>
              <a:tailEnd type="triangle" w="med" len="me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21" name="Shape 118">
              <a:extLst>
                <a:ext uri="{FF2B5EF4-FFF2-40B4-BE49-F238E27FC236}">
                  <a16:creationId xmlns:a16="http://schemas.microsoft.com/office/drawing/2014/main" id="{FFCF37AB-3872-F346-BA33-986A6ADB39E3}"/>
                </a:ext>
              </a:extLst>
            </p:cNvPr>
            <p:cNvSpPr/>
            <p:nvPr/>
          </p:nvSpPr>
          <p:spPr>
            <a:xfrm>
              <a:off x="5129212" y="2720975"/>
              <a:ext cx="3338513" cy="640887"/>
            </a:xfrm>
            <a:custGeom>
              <a:avLst/>
              <a:gdLst/>
              <a:ahLst/>
              <a:cxnLst>
                <a:cxn ang="0">
                  <a:pos x="wd2" y="hd2"/>
                </a:cxn>
                <a:cxn ang="5400000">
                  <a:pos x="wd2" y="hd2"/>
                </a:cxn>
                <a:cxn ang="10800000">
                  <a:pos x="wd2" y="hd2"/>
                </a:cxn>
                <a:cxn ang="16200000">
                  <a:pos x="wd2" y="hd2"/>
                </a:cxn>
              </a:cxnLst>
              <a:rect l="0" t="0" r="r" b="b"/>
              <a:pathLst>
                <a:path w="21600" h="21165" extrusionOk="0">
                  <a:moveTo>
                    <a:pt x="0" y="20571"/>
                  </a:moveTo>
                  <a:cubicBezTo>
                    <a:pt x="837" y="21086"/>
                    <a:pt x="1674" y="21600"/>
                    <a:pt x="3014" y="20571"/>
                  </a:cubicBezTo>
                  <a:cubicBezTo>
                    <a:pt x="4353" y="19543"/>
                    <a:pt x="5526" y="16114"/>
                    <a:pt x="8037" y="14400"/>
                  </a:cubicBezTo>
                  <a:cubicBezTo>
                    <a:pt x="10549" y="12686"/>
                    <a:pt x="15823" y="12686"/>
                    <a:pt x="18084" y="10286"/>
                  </a:cubicBezTo>
                  <a:cubicBezTo>
                    <a:pt x="20344" y="7886"/>
                    <a:pt x="20972" y="3943"/>
                    <a:pt x="21600" y="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22" name="Shape 119">
              <a:extLst>
                <a:ext uri="{FF2B5EF4-FFF2-40B4-BE49-F238E27FC236}">
                  <a16:creationId xmlns:a16="http://schemas.microsoft.com/office/drawing/2014/main" id="{75F2D29D-BF73-014E-9EBE-649FB230F318}"/>
                </a:ext>
              </a:extLst>
            </p:cNvPr>
            <p:cNvSpPr/>
            <p:nvPr/>
          </p:nvSpPr>
          <p:spPr>
            <a:xfrm>
              <a:off x="3498850" y="2987056"/>
              <a:ext cx="2949575" cy="980107"/>
            </a:xfrm>
            <a:custGeom>
              <a:avLst/>
              <a:gdLst/>
              <a:ahLst/>
              <a:cxnLst>
                <a:cxn ang="0">
                  <a:pos x="wd2" y="hd2"/>
                </a:cxn>
                <a:cxn ang="5400000">
                  <a:pos x="wd2" y="hd2"/>
                </a:cxn>
                <a:cxn ang="10800000">
                  <a:pos x="wd2" y="hd2"/>
                </a:cxn>
                <a:cxn ang="16200000">
                  <a:pos x="wd2" y="hd2"/>
                </a:cxn>
              </a:cxnLst>
              <a:rect l="0" t="0" r="r" b="b"/>
              <a:pathLst>
                <a:path w="21600" h="20580" extrusionOk="0">
                  <a:moveTo>
                    <a:pt x="21600" y="944"/>
                  </a:moveTo>
                  <a:cubicBezTo>
                    <a:pt x="16863" y="-38"/>
                    <a:pt x="12126" y="-1020"/>
                    <a:pt x="8526" y="2253"/>
                  </a:cubicBezTo>
                  <a:cubicBezTo>
                    <a:pt x="4926" y="5525"/>
                    <a:pt x="2463" y="13053"/>
                    <a:pt x="0" y="20580"/>
                  </a:cubicBezTo>
                </a:path>
              </a:pathLst>
            </a:custGeom>
            <a:noFill/>
            <a:ln w="9525" cap="flat">
              <a:solidFill>
                <a:srgbClr val="000000"/>
              </a:solidFill>
              <a:prstDash val="solid"/>
              <a:roun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pic>
          <p:nvPicPr>
            <p:cNvPr id="23" name="image.pdf">
              <a:extLst>
                <a:ext uri="{FF2B5EF4-FFF2-40B4-BE49-F238E27FC236}">
                  <a16:creationId xmlns:a16="http://schemas.microsoft.com/office/drawing/2014/main" id="{02ABF2B2-193E-F246-A0DD-685D6F0F94CA}"/>
                </a:ext>
              </a:extLst>
            </p:cNvPr>
            <p:cNvPicPr/>
            <p:nvPr/>
          </p:nvPicPr>
          <p:blipFill>
            <a:blip r:embed="rId5"/>
            <a:stretch>
              <a:fillRect/>
            </a:stretch>
          </p:blipFill>
          <p:spPr>
            <a:xfrm>
              <a:off x="3405187" y="0"/>
              <a:ext cx="1849438" cy="1166813"/>
            </a:xfrm>
            <a:prstGeom prst="rect">
              <a:avLst/>
            </a:prstGeom>
            <a:ln w="12700" cap="flat">
              <a:noFill/>
              <a:miter lim="400000"/>
            </a:ln>
            <a:effectLst/>
          </p:spPr>
        </p:pic>
        <p:sp>
          <p:nvSpPr>
            <p:cNvPr id="24" name="Shape 121">
              <a:extLst>
                <a:ext uri="{FF2B5EF4-FFF2-40B4-BE49-F238E27FC236}">
                  <a16:creationId xmlns:a16="http://schemas.microsoft.com/office/drawing/2014/main" id="{39A07E74-E74A-6F43-85D2-0A31226EF8EA}"/>
                </a:ext>
              </a:extLst>
            </p:cNvPr>
            <p:cNvSpPr/>
            <p:nvPr/>
          </p:nvSpPr>
          <p:spPr>
            <a:xfrm>
              <a:off x="1382712" y="304800"/>
              <a:ext cx="1723549"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marL="40639" marR="40639" defTabSz="914400">
                <a:buClr>
                  <a:srgbClr val="FF2600"/>
                </a:buClr>
                <a:buFont typeface="Arial"/>
                <a:defRPr sz="2000">
                  <a:solidFill>
                    <a:srgbClr val="FF2600"/>
                  </a:solidFill>
                  <a:uFill>
                    <a:solidFill>
                      <a:srgbClr val="FF2600"/>
                    </a:solidFill>
                  </a:uFill>
                  <a:latin typeface="Arial"/>
                  <a:ea typeface="Arial"/>
                  <a:cs typeface="Arial"/>
                  <a:sym typeface="Arial"/>
                </a:defRPr>
              </a:lvl1pPr>
            </a:lstStyle>
            <a:p>
              <a:pPr lvl="0">
                <a:defRPr sz="1800">
                  <a:solidFill>
                    <a:srgbClr val="000000"/>
                  </a:solidFill>
                  <a:uFillTx/>
                </a:defRPr>
              </a:pPr>
              <a:r>
                <a:t>damage/failures</a:t>
              </a:r>
            </a:p>
          </p:txBody>
        </p:sp>
        <p:sp>
          <p:nvSpPr>
            <p:cNvPr id="25" name="Shape 122">
              <a:extLst>
                <a:ext uri="{FF2B5EF4-FFF2-40B4-BE49-F238E27FC236}">
                  <a16:creationId xmlns:a16="http://schemas.microsoft.com/office/drawing/2014/main" id="{A0230607-BEB9-7845-9E08-93F05B49CD94}"/>
                </a:ext>
              </a:extLst>
            </p:cNvPr>
            <p:cNvSpPr/>
            <p:nvPr/>
          </p:nvSpPr>
          <p:spPr>
            <a:xfrm rot="1560000">
              <a:off x="5352936" y="1062744"/>
              <a:ext cx="663576" cy="135840"/>
            </a:xfrm>
            <a:custGeom>
              <a:avLst/>
              <a:gdLst/>
              <a:ahLst/>
              <a:cxnLst>
                <a:cxn ang="0">
                  <a:pos x="wd2" y="hd2"/>
                </a:cxn>
                <a:cxn ang="5400000">
                  <a:pos x="wd2" y="hd2"/>
                </a:cxn>
                <a:cxn ang="10800000">
                  <a:pos x="wd2" y="hd2"/>
                </a:cxn>
                <a:cxn ang="16200000">
                  <a:pos x="wd2" y="hd2"/>
                </a:cxn>
              </a:cxnLst>
              <a:rect l="0" t="0" r="r" b="b"/>
              <a:pathLst>
                <a:path w="21600" h="18860" extrusionOk="0">
                  <a:moveTo>
                    <a:pt x="0" y="9430"/>
                  </a:moveTo>
                  <a:cubicBezTo>
                    <a:pt x="2314" y="10201"/>
                    <a:pt x="4629" y="10973"/>
                    <a:pt x="6171" y="9430"/>
                  </a:cubicBezTo>
                  <a:cubicBezTo>
                    <a:pt x="7714" y="7887"/>
                    <a:pt x="8229" y="-1370"/>
                    <a:pt x="9257" y="173"/>
                  </a:cubicBezTo>
                  <a:cubicBezTo>
                    <a:pt x="10286" y="1716"/>
                    <a:pt x="11314" y="17144"/>
                    <a:pt x="12343" y="18687"/>
                  </a:cubicBezTo>
                  <a:cubicBezTo>
                    <a:pt x="13371" y="20230"/>
                    <a:pt x="13886" y="10973"/>
                    <a:pt x="15429" y="9430"/>
                  </a:cubicBezTo>
                  <a:cubicBezTo>
                    <a:pt x="16971" y="7887"/>
                    <a:pt x="19286" y="8659"/>
                    <a:pt x="21600" y="9430"/>
                  </a:cubicBezTo>
                </a:path>
              </a:pathLst>
            </a:custGeom>
            <a:noFill/>
            <a:ln w="19050" cap="flat">
              <a:solidFill>
                <a:srgbClr val="FF2600"/>
              </a:solidFill>
              <a:prstDash val="solid"/>
              <a:round/>
              <a:tailEnd type="triangle" w="med" len="med"/>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26" name="Shape 123">
              <a:extLst>
                <a:ext uri="{FF2B5EF4-FFF2-40B4-BE49-F238E27FC236}">
                  <a16:creationId xmlns:a16="http://schemas.microsoft.com/office/drawing/2014/main" id="{D0CB6DCC-26AA-0E4B-AE04-3492F8CA067B}"/>
                </a:ext>
              </a:extLst>
            </p:cNvPr>
            <p:cNvSpPr/>
            <p:nvPr/>
          </p:nvSpPr>
          <p:spPr>
            <a:xfrm>
              <a:off x="6661747" y="609600"/>
              <a:ext cx="894156"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marL="40639" marR="40639" algn="ctr" defTabSz="914400">
                <a:buClr>
                  <a:srgbClr val="FF2600"/>
                </a:buClr>
                <a:buFont typeface="Helvetica"/>
                <a:defRPr sz="2000">
                  <a:solidFill>
                    <a:srgbClr val="FF2600"/>
                  </a:solidFill>
                  <a:uFill>
                    <a:solidFill>
                      <a:srgbClr val="FF2600"/>
                    </a:solidFill>
                  </a:uFill>
                </a:defRPr>
              </a:lvl1pPr>
            </a:lstStyle>
            <a:p>
              <a:pPr lvl="0">
                <a:defRPr sz="1800">
                  <a:solidFill>
                    <a:srgbClr val="000000"/>
                  </a:solidFill>
                  <a:uFillTx/>
                </a:defRPr>
              </a:pPr>
              <a:r>
                <a:t>recovery</a:t>
              </a:r>
            </a:p>
          </p:txBody>
        </p:sp>
        <p:sp>
          <p:nvSpPr>
            <p:cNvPr id="27" name="Shape 124">
              <a:extLst>
                <a:ext uri="{FF2B5EF4-FFF2-40B4-BE49-F238E27FC236}">
                  <a16:creationId xmlns:a16="http://schemas.microsoft.com/office/drawing/2014/main" id="{5495C961-57DA-2B49-A9F5-53F9D69ABFE1}"/>
                </a:ext>
              </a:extLst>
            </p:cNvPr>
            <p:cNvSpPr/>
            <p:nvPr/>
          </p:nvSpPr>
          <p:spPr>
            <a:xfrm>
              <a:off x="12700" y="3648075"/>
              <a:ext cx="2171700" cy="5093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p>
              <a:pPr marL="40639" marR="40639" algn="ctr">
                <a:lnSpc>
                  <a:spcPct val="60000"/>
                </a:lnSpc>
                <a:spcBef>
                  <a:spcPts val="900"/>
                </a:spcBef>
                <a:buClr>
                  <a:srgbClr val="FF2600"/>
                </a:buClr>
                <a:buFont typeface="Helvetica"/>
                <a:defRPr sz="1800"/>
              </a:pPr>
              <a:r>
                <a:rPr sz="1600">
                  <a:solidFill>
                    <a:srgbClr val="FF2600"/>
                  </a:solidFill>
                  <a:uFill>
                    <a:solidFill>
                      <a:srgbClr val="FF2600"/>
                    </a:solidFill>
                  </a:uFill>
                </a:rPr>
                <a:t>Runway </a:t>
              </a:r>
            </a:p>
            <a:p>
              <a:pPr marL="40639" marR="40639" algn="ctr">
                <a:spcBef>
                  <a:spcPts val="900"/>
                </a:spcBef>
                <a:buClr>
                  <a:srgbClr val="FF2600"/>
                </a:buClr>
                <a:buFont typeface="Helvetica"/>
                <a:defRPr sz="1800"/>
              </a:pPr>
              <a:r>
                <a:rPr sz="1600">
                  <a:solidFill>
                    <a:srgbClr val="FF2600"/>
                  </a:solidFill>
                  <a:uFill>
                    <a:solidFill>
                      <a:srgbClr val="FF2600"/>
                    </a:solidFill>
                  </a:uFill>
                </a:rPr>
                <a:t>length/width/condition</a:t>
              </a:r>
            </a:p>
          </p:txBody>
        </p:sp>
        <p:sp>
          <p:nvSpPr>
            <p:cNvPr id="28" name="Shape 125">
              <a:extLst>
                <a:ext uri="{FF2B5EF4-FFF2-40B4-BE49-F238E27FC236}">
                  <a16:creationId xmlns:a16="http://schemas.microsoft.com/office/drawing/2014/main" id="{56605057-F826-6749-9B99-A984C1AB9329}"/>
                </a:ext>
              </a:extLst>
            </p:cNvPr>
            <p:cNvSpPr/>
            <p:nvPr/>
          </p:nvSpPr>
          <p:spPr>
            <a:xfrm>
              <a:off x="2298700" y="4086225"/>
              <a:ext cx="1308100"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t>Population</a:t>
              </a:r>
            </a:p>
          </p:txBody>
        </p:sp>
        <p:sp>
          <p:nvSpPr>
            <p:cNvPr id="29" name="Shape 126">
              <a:extLst>
                <a:ext uri="{FF2B5EF4-FFF2-40B4-BE49-F238E27FC236}">
                  <a16:creationId xmlns:a16="http://schemas.microsoft.com/office/drawing/2014/main" id="{57DC63A8-B022-614B-9F2C-AF4A955B2F44}"/>
                </a:ext>
              </a:extLst>
            </p:cNvPr>
            <p:cNvSpPr/>
            <p:nvPr/>
          </p:nvSpPr>
          <p:spPr>
            <a:xfrm>
              <a:off x="774700" y="2517775"/>
              <a:ext cx="1003300"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rPr dirty="0"/>
                <a:t>Facilities</a:t>
              </a:r>
            </a:p>
          </p:txBody>
        </p:sp>
        <p:sp>
          <p:nvSpPr>
            <p:cNvPr id="30" name="Shape 127">
              <a:extLst>
                <a:ext uri="{FF2B5EF4-FFF2-40B4-BE49-F238E27FC236}">
                  <a16:creationId xmlns:a16="http://schemas.microsoft.com/office/drawing/2014/main" id="{6F37B1B8-9A9E-D74F-99A5-EF11277E701B}"/>
                </a:ext>
              </a:extLst>
            </p:cNvPr>
            <p:cNvSpPr/>
            <p:nvPr/>
          </p:nvSpPr>
          <p:spPr>
            <a:xfrm>
              <a:off x="3746500" y="1463675"/>
              <a:ext cx="1155700" cy="5539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t>En route Weather</a:t>
              </a:r>
            </a:p>
          </p:txBody>
        </p:sp>
        <p:sp>
          <p:nvSpPr>
            <p:cNvPr id="31" name="Shape 128">
              <a:extLst>
                <a:ext uri="{FF2B5EF4-FFF2-40B4-BE49-F238E27FC236}">
                  <a16:creationId xmlns:a16="http://schemas.microsoft.com/office/drawing/2014/main" id="{0C54657F-A749-DC4E-90B2-CB67C60FA3F8}"/>
                </a:ext>
              </a:extLst>
            </p:cNvPr>
            <p:cNvSpPr/>
            <p:nvPr/>
          </p:nvSpPr>
          <p:spPr>
            <a:xfrm>
              <a:off x="6642100" y="2593975"/>
              <a:ext cx="1155701"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t>Distance</a:t>
              </a:r>
            </a:p>
          </p:txBody>
        </p:sp>
        <p:sp>
          <p:nvSpPr>
            <p:cNvPr id="32" name="Shape 129">
              <a:extLst>
                <a:ext uri="{FF2B5EF4-FFF2-40B4-BE49-F238E27FC236}">
                  <a16:creationId xmlns:a16="http://schemas.microsoft.com/office/drawing/2014/main" id="{06BDBA82-8B70-5540-AAE0-8FC47FE21A14}"/>
                </a:ext>
              </a:extLst>
            </p:cNvPr>
            <p:cNvSpPr/>
            <p:nvPr/>
          </p:nvSpPr>
          <p:spPr>
            <a:xfrm>
              <a:off x="1308100" y="3203575"/>
              <a:ext cx="1003300"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t>Wind</a:t>
              </a:r>
            </a:p>
          </p:txBody>
        </p:sp>
        <p:pic>
          <p:nvPicPr>
            <p:cNvPr id="33" name="aircraft-yellow.jpg">
              <a:extLst>
                <a:ext uri="{FF2B5EF4-FFF2-40B4-BE49-F238E27FC236}">
                  <a16:creationId xmlns:a16="http://schemas.microsoft.com/office/drawing/2014/main" id="{74D81BD2-AAF0-AB49-BE1E-9402F8E2F056}"/>
                </a:ext>
              </a:extLst>
            </p:cNvPr>
            <p:cNvPicPr/>
            <p:nvPr/>
          </p:nvPicPr>
          <p:blipFill>
            <a:blip r:embed="rId6"/>
            <a:stretch>
              <a:fillRect/>
            </a:stretch>
          </p:blipFill>
          <p:spPr>
            <a:xfrm>
              <a:off x="6108700" y="1069975"/>
              <a:ext cx="1828800" cy="1244600"/>
            </a:xfrm>
            <a:prstGeom prst="rect">
              <a:avLst/>
            </a:prstGeom>
            <a:ln w="12700" cap="flat">
              <a:noFill/>
              <a:miter lim="400000"/>
            </a:ln>
            <a:effectLst/>
          </p:spPr>
        </p:pic>
        <p:sp>
          <p:nvSpPr>
            <p:cNvPr id="34" name="Shape 131">
              <a:extLst>
                <a:ext uri="{FF2B5EF4-FFF2-40B4-BE49-F238E27FC236}">
                  <a16:creationId xmlns:a16="http://schemas.microsoft.com/office/drawing/2014/main" id="{9B9AF073-B2AA-C94A-85D2-18281A76AE45}"/>
                </a:ext>
              </a:extLst>
            </p:cNvPr>
            <p:cNvSpPr/>
            <p:nvPr/>
          </p:nvSpPr>
          <p:spPr>
            <a:xfrm>
              <a:off x="0" y="2898775"/>
              <a:ext cx="1003300"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rPr dirty="0"/>
                <a:t>Altitude</a:t>
              </a:r>
            </a:p>
          </p:txBody>
        </p:sp>
        <p:sp>
          <p:nvSpPr>
            <p:cNvPr id="35" name="Shape 132">
              <a:extLst>
                <a:ext uri="{FF2B5EF4-FFF2-40B4-BE49-F238E27FC236}">
                  <a16:creationId xmlns:a16="http://schemas.microsoft.com/office/drawing/2014/main" id="{16714BDB-3338-9D40-8B4D-FDF3648F7098}"/>
                </a:ext>
              </a:extLst>
            </p:cNvPr>
            <p:cNvSpPr/>
            <p:nvPr/>
          </p:nvSpPr>
          <p:spPr>
            <a:xfrm>
              <a:off x="2197100" y="3343275"/>
              <a:ext cx="1701800"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t>Ceiling, Visibility</a:t>
              </a:r>
            </a:p>
          </p:txBody>
        </p:sp>
        <p:sp>
          <p:nvSpPr>
            <p:cNvPr id="36" name="Shape 133">
              <a:extLst>
                <a:ext uri="{FF2B5EF4-FFF2-40B4-BE49-F238E27FC236}">
                  <a16:creationId xmlns:a16="http://schemas.microsoft.com/office/drawing/2014/main" id="{96A590E6-4206-6A47-9A35-C055535B42DD}"/>
                </a:ext>
              </a:extLst>
            </p:cNvPr>
            <p:cNvSpPr/>
            <p:nvPr/>
          </p:nvSpPr>
          <p:spPr>
            <a:xfrm>
              <a:off x="2311400" y="3609975"/>
              <a:ext cx="1308100" cy="27699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marL="40639" marR="40639" algn="ctr" defTabSz="914400">
                <a:spcBef>
                  <a:spcPts val="900"/>
                </a:spcBef>
                <a:buClr>
                  <a:srgbClr val="FF2600"/>
                </a:buClr>
                <a:buFont typeface="Helvetica"/>
                <a:defRPr sz="1600">
                  <a:solidFill>
                    <a:srgbClr val="FF2600"/>
                  </a:solidFill>
                  <a:uFill>
                    <a:solidFill>
                      <a:srgbClr val="FF2600"/>
                    </a:solidFill>
                  </a:uFill>
                </a:defRPr>
              </a:lvl1pPr>
            </a:lstStyle>
            <a:p>
              <a:pPr lvl="0">
                <a:defRPr sz="1800">
                  <a:solidFill>
                    <a:srgbClr val="000000"/>
                  </a:solidFill>
                  <a:uFillTx/>
                </a:defRPr>
              </a:pPr>
              <a:r>
                <a:t>Approach</a:t>
              </a:r>
            </a:p>
          </p:txBody>
        </p:sp>
        <p:grpSp>
          <p:nvGrpSpPr>
            <p:cNvPr id="37" name="Group 137">
              <a:extLst>
                <a:ext uri="{FF2B5EF4-FFF2-40B4-BE49-F238E27FC236}">
                  <a16:creationId xmlns:a16="http://schemas.microsoft.com/office/drawing/2014/main" id="{CA727028-E761-4F45-AC9F-7A44A7B3C4C3}"/>
                </a:ext>
              </a:extLst>
            </p:cNvPr>
            <p:cNvGrpSpPr/>
            <p:nvPr/>
          </p:nvGrpSpPr>
          <p:grpSpPr>
            <a:xfrm>
              <a:off x="3232150" y="2125662"/>
              <a:ext cx="1552575" cy="1122363"/>
              <a:chOff x="0" y="0"/>
              <a:chExt cx="1552574" cy="1122362"/>
            </a:xfrm>
          </p:grpSpPr>
          <p:sp>
            <p:nvSpPr>
              <p:cNvPr id="39" name="Shape 134">
                <a:extLst>
                  <a:ext uri="{FF2B5EF4-FFF2-40B4-BE49-F238E27FC236}">
                    <a16:creationId xmlns:a16="http://schemas.microsoft.com/office/drawing/2014/main" id="{A480EBA1-E40A-4443-8CB2-FA1E9C7C06A6}"/>
                  </a:ext>
                </a:extLst>
              </p:cNvPr>
              <p:cNvSpPr/>
              <p:nvPr/>
            </p:nvSpPr>
            <p:spPr>
              <a:xfrm>
                <a:off x="543402" y="311767"/>
                <a:ext cx="310516" cy="810596"/>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0" y="3890"/>
                    </a:lnTo>
                    <a:lnTo>
                      <a:pt x="7602" y="8382"/>
                    </a:lnTo>
                    <a:lnTo>
                      <a:pt x="5022" y="9705"/>
                    </a:lnTo>
                    <a:lnTo>
                      <a:pt x="12222" y="13897"/>
                    </a:lnTo>
                    <a:lnTo>
                      <a:pt x="10012" y="14915"/>
                    </a:lnTo>
                    <a:lnTo>
                      <a:pt x="21600" y="21600"/>
                    </a:lnTo>
                    <a:lnTo>
                      <a:pt x="14767" y="12877"/>
                    </a:lnTo>
                    <a:lnTo>
                      <a:pt x="16577" y="12007"/>
                    </a:lnTo>
                    <a:lnTo>
                      <a:pt x="11050" y="6797"/>
                    </a:lnTo>
                    <a:lnTo>
                      <a:pt x="12860" y="6080"/>
                    </a:lnTo>
                    <a:close/>
                  </a:path>
                </a:pathLst>
              </a:custGeom>
              <a:solidFill>
                <a:srgbClr val="FFFB00"/>
              </a:solidFill>
              <a:ln w="9525" cap="flat">
                <a:solidFill>
                  <a:srgbClr val="000000"/>
                </a:solidFill>
                <a:prstDash val="solid"/>
                <a:miter lim="400000"/>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sp>
            <p:nvSpPr>
              <p:cNvPr id="40" name="Shape 135">
                <a:extLst>
                  <a:ext uri="{FF2B5EF4-FFF2-40B4-BE49-F238E27FC236}">
                    <a16:creationId xmlns:a16="http://schemas.microsoft.com/office/drawing/2014/main" id="{06782CB6-4833-3B4D-9734-050FC47DACAA}"/>
                  </a:ext>
                </a:extLst>
              </p:cNvPr>
              <p:cNvSpPr/>
              <p:nvPr/>
            </p:nvSpPr>
            <p:spPr>
              <a:xfrm>
                <a:off x="776288" y="374120"/>
                <a:ext cx="310516" cy="685889"/>
              </a:xfrm>
              <a:custGeom>
                <a:avLst/>
                <a:gdLst/>
                <a:ahLst/>
                <a:cxnLst>
                  <a:cxn ang="0">
                    <a:pos x="wd2" y="hd2"/>
                  </a:cxn>
                  <a:cxn ang="5400000">
                    <a:pos x="wd2" y="hd2"/>
                  </a:cxn>
                  <a:cxn ang="10800000">
                    <a:pos x="wd2" y="hd2"/>
                  </a:cxn>
                  <a:cxn ang="16200000">
                    <a:pos x="wd2" y="hd2"/>
                  </a:cxn>
                </a:cxnLst>
                <a:rect l="0" t="0" r="r" b="b"/>
                <a:pathLst>
                  <a:path w="21600" h="21600" extrusionOk="0">
                    <a:moveTo>
                      <a:pt x="8472" y="0"/>
                    </a:moveTo>
                    <a:lnTo>
                      <a:pt x="0" y="3890"/>
                    </a:lnTo>
                    <a:lnTo>
                      <a:pt x="7602" y="8382"/>
                    </a:lnTo>
                    <a:lnTo>
                      <a:pt x="5022" y="9705"/>
                    </a:lnTo>
                    <a:lnTo>
                      <a:pt x="12222" y="13897"/>
                    </a:lnTo>
                    <a:lnTo>
                      <a:pt x="10012" y="14915"/>
                    </a:lnTo>
                    <a:lnTo>
                      <a:pt x="21600" y="21600"/>
                    </a:lnTo>
                    <a:lnTo>
                      <a:pt x="14767" y="12877"/>
                    </a:lnTo>
                    <a:lnTo>
                      <a:pt x="16577" y="12007"/>
                    </a:lnTo>
                    <a:lnTo>
                      <a:pt x="11050" y="6797"/>
                    </a:lnTo>
                    <a:lnTo>
                      <a:pt x="12860" y="6080"/>
                    </a:lnTo>
                    <a:close/>
                  </a:path>
                </a:pathLst>
              </a:custGeom>
              <a:solidFill>
                <a:srgbClr val="FFFB00"/>
              </a:solidFill>
              <a:ln w="9525" cap="flat">
                <a:solidFill>
                  <a:srgbClr val="000000"/>
                </a:solidFill>
                <a:prstDash val="solid"/>
                <a:miter lim="400000"/>
              </a:ln>
              <a:effectLst/>
            </p:spPr>
            <p:txBody>
              <a:bodyPr wrap="square" lIns="0" tIns="0" rIns="0" bIns="0" numCol="1" anchor="ctr">
                <a:noAutofit/>
              </a:bodyPr>
              <a:lstStyle/>
              <a:p>
                <a:pPr marL="40639" marR="40639">
                  <a:defRPr sz="2400">
                    <a:uFill>
                      <a:solidFill/>
                    </a:uFill>
                    <a:latin typeface="+mn-lt"/>
                    <a:ea typeface="+mn-ea"/>
                    <a:cs typeface="+mn-cs"/>
                    <a:sym typeface="Times New Roman"/>
                  </a:defRPr>
                </a:pPr>
                <a:endParaRPr sz="2400"/>
              </a:p>
            </p:txBody>
          </p:sp>
          <p:pic>
            <p:nvPicPr>
              <p:cNvPr id="41" name="weather8.png">
                <a:extLst>
                  <a:ext uri="{FF2B5EF4-FFF2-40B4-BE49-F238E27FC236}">
                    <a16:creationId xmlns:a16="http://schemas.microsoft.com/office/drawing/2014/main" id="{E07344C7-0CE4-2940-8CA0-2605EACAFB96}"/>
                  </a:ext>
                </a:extLst>
              </p:cNvPr>
              <p:cNvPicPr/>
              <p:nvPr/>
            </p:nvPicPr>
            <p:blipFill>
              <a:blip r:embed="rId4"/>
              <a:stretch>
                <a:fillRect/>
              </a:stretch>
            </p:blipFill>
            <p:spPr>
              <a:xfrm>
                <a:off x="0" y="0"/>
                <a:ext cx="1552575" cy="548191"/>
              </a:xfrm>
              <a:prstGeom prst="rect">
                <a:avLst/>
              </a:prstGeom>
              <a:ln w="12700" cap="flat">
                <a:noFill/>
                <a:miter lim="400000"/>
              </a:ln>
              <a:effectLst/>
            </p:spPr>
          </p:pic>
        </p:grpSp>
        <p:pic>
          <p:nvPicPr>
            <p:cNvPr id="38" name="weather8.png">
              <a:extLst>
                <a:ext uri="{FF2B5EF4-FFF2-40B4-BE49-F238E27FC236}">
                  <a16:creationId xmlns:a16="http://schemas.microsoft.com/office/drawing/2014/main" id="{C0CE87C0-E169-C44B-9511-688EBE8A2263}"/>
                </a:ext>
              </a:extLst>
            </p:cNvPr>
            <p:cNvPicPr/>
            <p:nvPr/>
          </p:nvPicPr>
          <p:blipFill>
            <a:blip r:embed="rId4"/>
            <a:stretch>
              <a:fillRect/>
            </a:stretch>
          </p:blipFill>
          <p:spPr>
            <a:xfrm>
              <a:off x="2085048" y="2847227"/>
              <a:ext cx="982928" cy="551704"/>
            </a:xfrm>
            <a:prstGeom prst="rect">
              <a:avLst/>
            </a:prstGeom>
            <a:ln w="12700" cap="flat">
              <a:noFill/>
              <a:miter lim="400000"/>
            </a:ln>
            <a:effectLst/>
          </p:spPr>
        </p:pic>
      </p:grpSp>
    </p:spTree>
    <p:extLst>
      <p:ext uri="{BB962C8B-B14F-4D97-AF65-F5344CB8AC3E}">
        <p14:creationId xmlns:p14="http://schemas.microsoft.com/office/powerpoint/2010/main" val="3048856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C65EE8-B265-8D48-BB81-7F93EE4EFF23}"/>
              </a:ext>
            </a:extLst>
          </p:cNvPr>
          <p:cNvSpPr>
            <a:spLocks noGrp="1"/>
          </p:cNvSpPr>
          <p:nvPr>
            <p:ph type="title"/>
          </p:nvPr>
        </p:nvSpPr>
        <p:spPr/>
        <p:txBody>
          <a:bodyPr/>
          <a:lstStyle/>
          <a:p>
            <a:r>
              <a:rPr lang="en-US" dirty="0"/>
              <a:t> Before HAT</a:t>
            </a:r>
          </a:p>
        </p:txBody>
      </p:sp>
      <p:sp>
        <p:nvSpPr>
          <p:cNvPr id="4" name="Footer Placeholder 3">
            <a:extLst>
              <a:ext uri="{FF2B5EF4-FFF2-40B4-BE49-F238E27FC236}">
                <a16:creationId xmlns:a16="http://schemas.microsoft.com/office/drawing/2014/main" id="{B5E77275-0978-F944-9F06-CC60F921FF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30444B-8084-AA47-A8E1-91E2B76A8D0E}"/>
              </a:ext>
            </a:extLst>
          </p:cNvPr>
          <p:cNvSpPr>
            <a:spLocks noGrp="1"/>
          </p:cNvSpPr>
          <p:nvPr>
            <p:ph type="sldNum" sz="quarter" idx="4"/>
          </p:nvPr>
        </p:nvSpPr>
        <p:spPr/>
        <p:txBody>
          <a:bodyPr/>
          <a:lstStyle/>
          <a:p>
            <a:fld id="{FA6758DD-5A98-9C42-A81D-9968456C6994}" type="slidenum">
              <a:rPr lang="en-US" smtClean="0"/>
              <a:t>19</a:t>
            </a:fld>
            <a:endParaRPr lang="en-US"/>
          </a:p>
        </p:txBody>
      </p:sp>
      <p:pic>
        <p:nvPicPr>
          <p:cNvPr id="6" name="Picture 5" descr="06.TSD.Only.jpg">
            <a:extLst>
              <a:ext uri="{FF2B5EF4-FFF2-40B4-BE49-F238E27FC236}">
                <a16:creationId xmlns:a16="http://schemas.microsoft.com/office/drawing/2014/main" id="{857CBA73-A1DA-D64D-A277-C5AE6A9AA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349" y="1012958"/>
            <a:ext cx="5818102" cy="5247873"/>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pic>
      <p:pic>
        <p:nvPicPr>
          <p:cNvPr id="7" name="Picture 6" descr="ELP.Only.jpg">
            <a:extLst>
              <a:ext uri="{FF2B5EF4-FFF2-40B4-BE49-F238E27FC236}">
                <a16:creationId xmlns:a16="http://schemas.microsoft.com/office/drawing/2014/main" id="{4D24F111-B248-6E44-A701-FD943B9EC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0744" y="1412400"/>
            <a:ext cx="1167291" cy="4161692"/>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pic>
      <p:cxnSp>
        <p:nvCxnSpPr>
          <p:cNvPr id="8" name="Straight Arrow Connector 7">
            <a:extLst>
              <a:ext uri="{FF2B5EF4-FFF2-40B4-BE49-F238E27FC236}">
                <a16:creationId xmlns:a16="http://schemas.microsoft.com/office/drawing/2014/main" id="{A8036F82-E4BE-364F-8F9F-861EA87986AA}"/>
              </a:ext>
            </a:extLst>
          </p:cNvPr>
          <p:cNvCxnSpPr/>
          <p:nvPr/>
        </p:nvCxnSpPr>
        <p:spPr>
          <a:xfrm flipH="1" flipV="1">
            <a:off x="3618747" y="3048293"/>
            <a:ext cx="393703" cy="18170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B296A7B9-8615-8642-AB07-60F127857E3C}"/>
              </a:ext>
            </a:extLst>
          </p:cNvPr>
          <p:cNvSpPr txBox="1"/>
          <p:nvPr/>
        </p:nvSpPr>
        <p:spPr>
          <a:xfrm>
            <a:off x="3240733" y="4958633"/>
            <a:ext cx="1789778" cy="461665"/>
          </a:xfrm>
          <a:prstGeom prst="rect">
            <a:avLst/>
          </a:prstGeom>
          <a:noFill/>
        </p:spPr>
        <p:txBody>
          <a:bodyPr wrap="square" rtlCol="0">
            <a:spAutoFit/>
          </a:bodyPr>
          <a:lstStyle/>
          <a:p>
            <a:r>
              <a:rPr lang="en-US" sz="1200" dirty="0">
                <a:latin typeface="Arial"/>
                <a:cs typeface="Arial"/>
              </a:rPr>
              <a:t>Recommended airports  - rank ordered.</a:t>
            </a:r>
          </a:p>
        </p:txBody>
      </p:sp>
      <p:sp>
        <p:nvSpPr>
          <p:cNvPr id="10" name="TextBox 9">
            <a:extLst>
              <a:ext uri="{FF2B5EF4-FFF2-40B4-BE49-F238E27FC236}">
                <a16:creationId xmlns:a16="http://schemas.microsoft.com/office/drawing/2014/main" id="{B6ED98FA-46D4-C74F-B813-D6410BF2F30E}"/>
              </a:ext>
            </a:extLst>
          </p:cNvPr>
          <p:cNvSpPr txBox="1"/>
          <p:nvPr/>
        </p:nvSpPr>
        <p:spPr>
          <a:xfrm>
            <a:off x="8000248" y="1305348"/>
            <a:ext cx="2895600" cy="523220"/>
          </a:xfrm>
          <a:prstGeom prst="rect">
            <a:avLst/>
          </a:prstGeom>
          <a:noFill/>
        </p:spPr>
        <p:txBody>
          <a:bodyPr wrap="square" rtlCol="0">
            <a:spAutoFit/>
          </a:bodyPr>
          <a:lstStyle/>
          <a:p>
            <a:pPr algn="ctr"/>
            <a:r>
              <a:rPr lang="en-US" sz="2800" b="1" dirty="0">
                <a:solidFill>
                  <a:schemeClr val="bg1"/>
                </a:solidFill>
              </a:rPr>
              <a:t>Original</a:t>
            </a:r>
          </a:p>
        </p:txBody>
      </p:sp>
    </p:spTree>
    <p:extLst>
      <p:ext uri="{BB962C8B-B14F-4D97-AF65-F5344CB8AC3E}">
        <p14:creationId xmlns:p14="http://schemas.microsoft.com/office/powerpoint/2010/main" val="2920968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5230E7-65AD-EC43-BCE3-0EDBB2DF5F5E}"/>
              </a:ext>
            </a:extLst>
          </p:cNvPr>
          <p:cNvSpPr>
            <a:spLocks noGrp="1"/>
          </p:cNvSpPr>
          <p:nvPr>
            <p:ph type="title"/>
          </p:nvPr>
        </p:nvSpPr>
        <p:spPr/>
        <p:txBody>
          <a:bodyPr/>
          <a:lstStyle/>
          <a:p>
            <a:r>
              <a:rPr lang="en-US" dirty="0"/>
              <a:t>Adding HAT Principles to the Ground Station</a:t>
            </a:r>
          </a:p>
        </p:txBody>
      </p:sp>
      <p:sp>
        <p:nvSpPr>
          <p:cNvPr id="4" name="Footer Placeholder 3">
            <a:extLst>
              <a:ext uri="{FF2B5EF4-FFF2-40B4-BE49-F238E27FC236}">
                <a16:creationId xmlns:a16="http://schemas.microsoft.com/office/drawing/2014/main" id="{C4E694C0-4A7A-B24F-92BD-123236C29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1A4971-DCBF-454D-8F6B-9D3DCE24B9C9}"/>
              </a:ext>
            </a:extLst>
          </p:cNvPr>
          <p:cNvSpPr>
            <a:spLocks noGrp="1"/>
          </p:cNvSpPr>
          <p:nvPr>
            <p:ph type="sldNum" sz="quarter" idx="4"/>
          </p:nvPr>
        </p:nvSpPr>
        <p:spPr/>
        <p:txBody>
          <a:bodyPr/>
          <a:lstStyle/>
          <a:p>
            <a:fld id="{FA6758DD-5A98-9C42-A81D-9968456C6994}" type="slidenum">
              <a:rPr lang="en-US" smtClean="0"/>
              <a:t>20</a:t>
            </a:fld>
            <a:endParaRPr lang="en-US"/>
          </a:p>
        </p:txBody>
      </p:sp>
      <p:pic>
        <p:nvPicPr>
          <p:cNvPr id="6" name="Picture 5" descr="T3.PNG">
            <a:extLst>
              <a:ext uri="{FF2B5EF4-FFF2-40B4-BE49-F238E27FC236}">
                <a16:creationId xmlns:a16="http://schemas.microsoft.com/office/drawing/2014/main" id="{27AAB12D-D4DE-3B48-8D08-8AC2BE335699}"/>
              </a:ext>
            </a:extLst>
          </p:cNvPr>
          <p:cNvPicPr>
            <a:picLocks noChangeAspect="1"/>
          </p:cNvPicPr>
          <p:nvPr/>
        </p:nvPicPr>
        <p:blipFill rotWithShape="1">
          <a:blip r:embed="rId3">
            <a:extLst>
              <a:ext uri="{28A0092B-C50C-407E-A947-70E740481C1C}">
                <a14:useLocalDpi xmlns:a14="http://schemas.microsoft.com/office/drawing/2010/main" val="0"/>
              </a:ext>
            </a:extLst>
          </a:blip>
          <a:srcRect t="11098" r="26320" b="42946"/>
          <a:stretch/>
        </p:blipFill>
        <p:spPr>
          <a:xfrm>
            <a:off x="2063328" y="1003739"/>
            <a:ext cx="8065343" cy="5266311"/>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pic>
      <p:sp>
        <p:nvSpPr>
          <p:cNvPr id="7" name="TextBox 6">
            <a:extLst>
              <a:ext uri="{FF2B5EF4-FFF2-40B4-BE49-F238E27FC236}">
                <a16:creationId xmlns:a16="http://schemas.microsoft.com/office/drawing/2014/main" id="{EE281B75-CF51-514A-BA76-75278AA2017D}"/>
              </a:ext>
            </a:extLst>
          </p:cNvPr>
          <p:cNvSpPr txBox="1"/>
          <p:nvPr/>
        </p:nvSpPr>
        <p:spPr>
          <a:xfrm>
            <a:off x="2063328" y="1003739"/>
            <a:ext cx="2895600" cy="954107"/>
          </a:xfrm>
          <a:prstGeom prst="rect">
            <a:avLst/>
          </a:prstGeom>
          <a:noFill/>
        </p:spPr>
        <p:txBody>
          <a:bodyPr wrap="square" rtlCol="0">
            <a:spAutoFit/>
          </a:bodyPr>
          <a:lstStyle/>
          <a:p>
            <a:pPr algn="ctr"/>
            <a:r>
              <a:rPr lang="en-US" sz="2800" b="1" dirty="0">
                <a:solidFill>
                  <a:schemeClr val="bg1"/>
                </a:solidFill>
              </a:rPr>
              <a:t>With Added Transparency</a:t>
            </a:r>
          </a:p>
        </p:txBody>
      </p:sp>
    </p:spTree>
    <p:extLst>
      <p:ext uri="{BB962C8B-B14F-4D97-AF65-F5344CB8AC3E}">
        <p14:creationId xmlns:p14="http://schemas.microsoft.com/office/powerpoint/2010/main" val="3625113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595F25-4509-564A-A249-D8B63B50DCE2}"/>
              </a:ext>
            </a:extLst>
          </p:cNvPr>
          <p:cNvSpPr>
            <a:spLocks noGrp="1"/>
          </p:cNvSpPr>
          <p:nvPr>
            <p:ph type="title"/>
          </p:nvPr>
        </p:nvSpPr>
        <p:spPr/>
        <p:txBody>
          <a:bodyPr/>
          <a:lstStyle/>
          <a:p>
            <a:r>
              <a:rPr lang="en-US" dirty="0"/>
              <a:t>Adding HAT Principles to the Ground Station</a:t>
            </a:r>
          </a:p>
        </p:txBody>
      </p:sp>
      <p:sp>
        <p:nvSpPr>
          <p:cNvPr id="4" name="Footer Placeholder 3">
            <a:extLst>
              <a:ext uri="{FF2B5EF4-FFF2-40B4-BE49-F238E27FC236}">
                <a16:creationId xmlns:a16="http://schemas.microsoft.com/office/drawing/2014/main" id="{FD671160-0FC2-C240-A462-D76976F12F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9F3769-4C00-2B47-8CC7-7304E994EABD}"/>
              </a:ext>
            </a:extLst>
          </p:cNvPr>
          <p:cNvSpPr>
            <a:spLocks noGrp="1"/>
          </p:cNvSpPr>
          <p:nvPr>
            <p:ph type="sldNum" sz="quarter" idx="4"/>
          </p:nvPr>
        </p:nvSpPr>
        <p:spPr/>
        <p:txBody>
          <a:bodyPr/>
          <a:lstStyle/>
          <a:p>
            <a:fld id="{FA6758DD-5A98-9C42-A81D-9968456C6994}" type="slidenum">
              <a:rPr lang="en-US" smtClean="0"/>
              <a:t>21</a:t>
            </a:fld>
            <a:endParaRPr lang="en-US"/>
          </a:p>
        </p:txBody>
      </p:sp>
      <p:sp>
        <p:nvSpPr>
          <p:cNvPr id="6" name="Content Placeholder 2">
            <a:extLst>
              <a:ext uri="{FF2B5EF4-FFF2-40B4-BE49-F238E27FC236}">
                <a16:creationId xmlns:a16="http://schemas.microsoft.com/office/drawing/2014/main" id="{216C119E-5388-5949-8F10-A76A16B9CDBF}"/>
              </a:ext>
            </a:extLst>
          </p:cNvPr>
          <p:cNvSpPr>
            <a:spLocks noGrp="1"/>
          </p:cNvSpPr>
          <p:nvPr>
            <p:ph idx="1"/>
          </p:nvPr>
        </p:nvSpPr>
        <p:spPr>
          <a:xfrm>
            <a:off x="838200" y="1253331"/>
            <a:ext cx="10515600" cy="4351338"/>
          </a:xfrm>
        </p:spPr>
        <p:txBody>
          <a:bodyPr/>
          <a:lstStyle/>
          <a:p>
            <a:pPr marL="342900" lvl="2" indent="-342900"/>
            <a:r>
              <a:rPr lang="en-US" sz="1800" dirty="0"/>
              <a:t>Human-Directed: Operator calls “Plays” to delegate authority to </a:t>
            </a:r>
          </a:p>
          <a:p>
            <a:pPr marL="0" lvl="2" indent="0">
              <a:buNone/>
            </a:pPr>
            <a:r>
              <a:rPr lang="en-US" sz="1800" dirty="0"/>
              <a:t>automation</a:t>
            </a:r>
          </a:p>
          <a:p>
            <a:endParaRPr lang="en-US" dirty="0"/>
          </a:p>
        </p:txBody>
      </p:sp>
      <p:pic>
        <p:nvPicPr>
          <p:cNvPr id="7" name="Picture 6" descr="Electronic checklist.jpeg">
            <a:extLst>
              <a:ext uri="{FF2B5EF4-FFF2-40B4-BE49-F238E27FC236}">
                <a16:creationId xmlns:a16="http://schemas.microsoft.com/office/drawing/2014/main" id="{B798467D-E79F-9342-BBED-8AFABB596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0266" y="1193909"/>
            <a:ext cx="3756583" cy="4893030"/>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pic>
      <p:pic>
        <p:nvPicPr>
          <p:cNvPr id="8" name="Picture 7" descr="Plays.tiff">
            <a:extLst>
              <a:ext uri="{FF2B5EF4-FFF2-40B4-BE49-F238E27FC236}">
                <a16:creationId xmlns:a16="http://schemas.microsoft.com/office/drawing/2014/main" id="{C0AF334A-D0CB-F941-A173-C34F8E2D9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5533" y="1933041"/>
            <a:ext cx="4580467" cy="1224558"/>
          </a:xfrm>
          <a:prstGeom prst="rect">
            <a:avLst/>
          </a:prstGeom>
        </p:spPr>
        <p:style>
          <a:lnRef idx="2">
            <a:schemeClr val="accent1"/>
          </a:lnRef>
          <a:fillRef idx="1">
            <a:schemeClr val="lt1"/>
          </a:fillRef>
          <a:effectRef idx="0">
            <a:schemeClr val="accent1"/>
          </a:effectRef>
          <a:fontRef idx="minor">
            <a:schemeClr val="dk1"/>
          </a:fontRef>
        </p:style>
      </p:pic>
      <p:sp>
        <p:nvSpPr>
          <p:cNvPr id="9" name="TextBox 8">
            <a:extLst>
              <a:ext uri="{FF2B5EF4-FFF2-40B4-BE49-F238E27FC236}">
                <a16:creationId xmlns:a16="http://schemas.microsoft.com/office/drawing/2014/main" id="{526D6482-61FD-264B-A67F-2C1CE3E145FD}"/>
              </a:ext>
            </a:extLst>
          </p:cNvPr>
          <p:cNvSpPr txBox="1"/>
          <p:nvPr/>
        </p:nvSpPr>
        <p:spPr>
          <a:xfrm>
            <a:off x="1752600" y="3313906"/>
            <a:ext cx="4267200" cy="1631216"/>
          </a:xfrm>
          <a:prstGeom prst="rect">
            <a:avLst/>
          </a:prstGeom>
          <a:noFill/>
        </p:spPr>
        <p:txBody>
          <a:bodyPr wrap="square" rtlCol="0">
            <a:spAutoFit/>
          </a:bodyPr>
          <a:lstStyle/>
          <a:p>
            <a:r>
              <a:rPr lang="en-US" sz="2000" dirty="0"/>
              <a:t>A play encapsulates a plan for achieving a goal.</a:t>
            </a:r>
          </a:p>
          <a:p>
            <a:r>
              <a:rPr lang="en-US" sz="2000" dirty="0"/>
              <a:t>It includes roles and responsibilities</a:t>
            </a:r>
          </a:p>
          <a:p>
            <a:pPr>
              <a:tabLst>
                <a:tab pos="282575" algn="l"/>
              </a:tabLst>
            </a:pPr>
            <a:r>
              <a:rPr lang="en-US" sz="2000" dirty="0"/>
              <a:t>	what is the automation going to do</a:t>
            </a:r>
          </a:p>
          <a:p>
            <a:pPr>
              <a:tabLst>
                <a:tab pos="282575" algn="l"/>
              </a:tabLst>
            </a:pPr>
            <a:r>
              <a:rPr lang="en-US" sz="2000" dirty="0"/>
              <a:t>	what is the operator going to do</a:t>
            </a:r>
          </a:p>
        </p:txBody>
      </p:sp>
    </p:spTree>
    <p:extLst>
      <p:ext uri="{BB962C8B-B14F-4D97-AF65-F5344CB8AC3E}">
        <p14:creationId xmlns:p14="http://schemas.microsoft.com/office/powerpoint/2010/main" val="3794096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0B41D7-12CA-0E40-A165-D0A2E7A93616}"/>
              </a:ext>
            </a:extLst>
          </p:cNvPr>
          <p:cNvSpPr>
            <a:spLocks noGrp="1"/>
          </p:cNvSpPr>
          <p:nvPr>
            <p:ph type="title"/>
          </p:nvPr>
        </p:nvSpPr>
        <p:spPr/>
        <p:txBody>
          <a:bodyPr/>
          <a:lstStyle/>
          <a:p>
            <a:r>
              <a:rPr lang="en-US"/>
              <a:t>Adding HAT Principles to the Ground Station</a:t>
            </a:r>
            <a:endParaRPr lang="en-US" dirty="0"/>
          </a:p>
        </p:txBody>
      </p:sp>
      <p:sp>
        <p:nvSpPr>
          <p:cNvPr id="4" name="Footer Placeholder 3">
            <a:extLst>
              <a:ext uri="{FF2B5EF4-FFF2-40B4-BE49-F238E27FC236}">
                <a16:creationId xmlns:a16="http://schemas.microsoft.com/office/drawing/2014/main" id="{37C6876A-A414-D241-ADB2-CE53324097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3E7D4D-EE29-2541-8F35-BE89C7FCF465}"/>
              </a:ext>
            </a:extLst>
          </p:cNvPr>
          <p:cNvSpPr>
            <a:spLocks noGrp="1"/>
          </p:cNvSpPr>
          <p:nvPr>
            <p:ph type="sldNum" sz="quarter" idx="4"/>
          </p:nvPr>
        </p:nvSpPr>
        <p:spPr/>
        <p:txBody>
          <a:bodyPr/>
          <a:lstStyle/>
          <a:p>
            <a:fld id="{FA6758DD-5A98-9C42-A81D-9968456C6994}" type="slidenum">
              <a:rPr lang="en-US" smtClean="0"/>
              <a:t>22</a:t>
            </a:fld>
            <a:endParaRPr lang="en-US"/>
          </a:p>
        </p:txBody>
      </p:sp>
      <p:sp>
        <p:nvSpPr>
          <p:cNvPr id="6" name="Content Placeholder 3">
            <a:extLst>
              <a:ext uri="{FF2B5EF4-FFF2-40B4-BE49-F238E27FC236}">
                <a16:creationId xmlns:a16="http://schemas.microsoft.com/office/drawing/2014/main" id="{39BB2611-08DF-6943-8210-09B194792E9F}"/>
              </a:ext>
            </a:extLst>
          </p:cNvPr>
          <p:cNvSpPr>
            <a:spLocks noGrp="1"/>
          </p:cNvSpPr>
          <p:nvPr>
            <p:ph idx="1"/>
          </p:nvPr>
        </p:nvSpPr>
        <p:spPr>
          <a:xfrm>
            <a:off x="1088572" y="1219200"/>
            <a:ext cx="5205876" cy="5043488"/>
          </a:xfrm>
        </p:spPr>
        <p:txBody>
          <a:bodyPr>
            <a:noAutofit/>
          </a:bodyPr>
          <a:lstStyle/>
          <a:p>
            <a:r>
              <a:rPr lang="en-US" dirty="0"/>
              <a:t>Transparency: Divert reasoning and factor weights are displayed.</a:t>
            </a:r>
          </a:p>
          <a:p>
            <a:endParaRPr lang="en-US" dirty="0"/>
          </a:p>
          <a:p>
            <a:r>
              <a:rPr lang="en-US" dirty="0"/>
              <a:t>Negotiation/Dialog: Operators can change factor weights to match their priorities.</a:t>
            </a:r>
          </a:p>
          <a:p>
            <a:endParaRPr lang="en-US" dirty="0"/>
          </a:p>
          <a:p>
            <a:pPr marL="342900" lvl="2" indent="-342900"/>
            <a:r>
              <a:rPr lang="en-US" sz="2400" dirty="0"/>
              <a:t>Shared Language/Communication: Numeric output from planner was found to be misleading by pilots. Display now uses English categorical descriptions.</a:t>
            </a:r>
          </a:p>
          <a:p>
            <a:endParaRPr lang="en-US" dirty="0"/>
          </a:p>
          <a:p>
            <a:endParaRPr lang="en-US" dirty="0"/>
          </a:p>
        </p:txBody>
      </p:sp>
      <p:grpSp>
        <p:nvGrpSpPr>
          <p:cNvPr id="7" name="Group 6">
            <a:extLst>
              <a:ext uri="{FF2B5EF4-FFF2-40B4-BE49-F238E27FC236}">
                <a16:creationId xmlns:a16="http://schemas.microsoft.com/office/drawing/2014/main" id="{31D94D1E-8971-E74E-8FDB-E8737290C9DB}"/>
              </a:ext>
            </a:extLst>
          </p:cNvPr>
          <p:cNvGrpSpPr/>
          <p:nvPr/>
        </p:nvGrpSpPr>
        <p:grpSpPr>
          <a:xfrm>
            <a:off x="6248590" y="1325566"/>
            <a:ext cx="4267010" cy="4541834"/>
            <a:chOff x="4703538" y="1325566"/>
            <a:chExt cx="4267010" cy="4541834"/>
          </a:xfrm>
        </p:grpSpPr>
        <p:pic>
          <p:nvPicPr>
            <p:cNvPr id="8" name="Picture 7" descr="Rec + Sliders.jpeg">
              <a:extLst>
                <a:ext uri="{FF2B5EF4-FFF2-40B4-BE49-F238E27FC236}">
                  <a16:creationId xmlns:a16="http://schemas.microsoft.com/office/drawing/2014/main" id="{92D6F6C4-8364-0B46-A47A-4872DF72C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3538" y="1325566"/>
              <a:ext cx="4267010" cy="4541834"/>
            </a:xfrm>
            <a:prstGeom prst="rect">
              <a:avLst/>
            </a:prstGeom>
          </p:spPr>
          <p:style>
            <a:lnRef idx="2">
              <a:schemeClr val="accent1"/>
            </a:lnRef>
            <a:fillRef idx="1">
              <a:schemeClr val="lt1"/>
            </a:fillRef>
            <a:effectRef idx="0">
              <a:schemeClr val="accent1"/>
            </a:effectRef>
            <a:fontRef idx="minor">
              <a:schemeClr val="dk1"/>
            </a:fontRef>
          </p:style>
        </p:pic>
        <p:pic>
          <p:nvPicPr>
            <p:cNvPr id="9" name="Picture 8" descr="Rec + Sliders.jpeg">
              <a:extLst>
                <a:ext uri="{FF2B5EF4-FFF2-40B4-BE49-F238E27FC236}">
                  <a16:creationId xmlns:a16="http://schemas.microsoft.com/office/drawing/2014/main" id="{63067044-3E2F-A843-B965-ADCFE7CAF887}"/>
                </a:ext>
              </a:extLst>
            </p:cNvPr>
            <p:cNvPicPr>
              <a:picLocks noChangeAspect="1"/>
            </p:cNvPicPr>
            <p:nvPr/>
          </p:nvPicPr>
          <p:blipFill rotWithShape="1">
            <a:blip r:embed="rId3">
              <a:extLst>
                <a:ext uri="{28A0092B-C50C-407E-A947-70E740481C1C}">
                  <a14:useLocalDpi xmlns:a14="http://schemas.microsoft.com/office/drawing/2010/main" val="0"/>
                </a:ext>
              </a:extLst>
            </a:blip>
            <a:srcRect l="78664" t="45019" r="1301"/>
            <a:stretch/>
          </p:blipFill>
          <p:spPr>
            <a:xfrm>
              <a:off x="8060153" y="3370234"/>
              <a:ext cx="854865" cy="2497165"/>
            </a:xfrm>
            <a:prstGeom prst="rect">
              <a:avLst/>
            </a:prstGeom>
            <a:ln>
              <a:noFill/>
            </a:ln>
          </p:spPr>
          <p:style>
            <a:lnRef idx="2">
              <a:schemeClr val="accent1"/>
            </a:lnRef>
            <a:fillRef idx="1">
              <a:schemeClr val="lt1"/>
            </a:fillRef>
            <a:effectRef idx="0">
              <a:schemeClr val="accent1"/>
            </a:effectRef>
            <a:fontRef idx="minor">
              <a:schemeClr val="dk1"/>
            </a:fontRef>
          </p:style>
        </p:pic>
        <p:pic>
          <p:nvPicPr>
            <p:cNvPr id="10" name="Picture 9" descr="Rec + Sliders.jpeg">
              <a:extLst>
                <a:ext uri="{FF2B5EF4-FFF2-40B4-BE49-F238E27FC236}">
                  <a16:creationId xmlns:a16="http://schemas.microsoft.com/office/drawing/2014/main" id="{C2C6D434-15FE-6740-BFB0-43A4B2E61C75}"/>
                </a:ext>
              </a:extLst>
            </p:cNvPr>
            <p:cNvPicPr>
              <a:picLocks noChangeAspect="1"/>
            </p:cNvPicPr>
            <p:nvPr/>
          </p:nvPicPr>
          <p:blipFill rotWithShape="1">
            <a:blip r:embed="rId3">
              <a:extLst>
                <a:ext uri="{28A0092B-C50C-407E-A947-70E740481C1C}">
                  <a14:useLocalDpi xmlns:a14="http://schemas.microsoft.com/office/drawing/2010/main" val="0"/>
                </a:ext>
              </a:extLst>
            </a:blip>
            <a:srcRect l="57545" t="45019" r="22420"/>
            <a:stretch/>
          </p:blipFill>
          <p:spPr>
            <a:xfrm>
              <a:off x="5334000" y="3370235"/>
              <a:ext cx="854865" cy="2497165"/>
            </a:xfrm>
            <a:prstGeom prst="rect">
              <a:avLst/>
            </a:prstGeom>
            <a:ln>
              <a:noFill/>
            </a:ln>
          </p:spPr>
          <p:style>
            <a:lnRef idx="2">
              <a:schemeClr val="accent1"/>
            </a:lnRef>
            <a:fillRef idx="1">
              <a:schemeClr val="lt1"/>
            </a:fillRef>
            <a:effectRef idx="0">
              <a:schemeClr val="accent1"/>
            </a:effectRef>
            <a:fontRef idx="minor">
              <a:schemeClr val="dk1"/>
            </a:fontRef>
          </p:style>
        </p:pic>
        <p:pic>
          <p:nvPicPr>
            <p:cNvPr id="11" name="Picture 10" descr="Rec + Sliders.jpeg">
              <a:extLst>
                <a:ext uri="{FF2B5EF4-FFF2-40B4-BE49-F238E27FC236}">
                  <a16:creationId xmlns:a16="http://schemas.microsoft.com/office/drawing/2014/main" id="{956B6543-09D7-B343-B018-F4CAD9727DAC}"/>
                </a:ext>
              </a:extLst>
            </p:cNvPr>
            <p:cNvPicPr>
              <a:picLocks noChangeAspect="1"/>
            </p:cNvPicPr>
            <p:nvPr/>
          </p:nvPicPr>
          <p:blipFill rotWithShape="1">
            <a:blip r:embed="rId3">
              <a:extLst>
                <a:ext uri="{28A0092B-C50C-407E-A947-70E740481C1C}">
                  <a14:useLocalDpi xmlns:a14="http://schemas.microsoft.com/office/drawing/2010/main" val="0"/>
                </a:ext>
              </a:extLst>
            </a:blip>
            <a:srcRect l="15413" t="45019" r="64716"/>
            <a:stretch/>
          </p:blipFill>
          <p:spPr>
            <a:xfrm>
              <a:off x="6248400" y="3370235"/>
              <a:ext cx="847868" cy="2497165"/>
            </a:xfrm>
            <a:prstGeom prst="rect">
              <a:avLst/>
            </a:prstGeom>
            <a:ln>
              <a:noFill/>
            </a:ln>
          </p:spPr>
          <p:style>
            <a:lnRef idx="2">
              <a:schemeClr val="accent1"/>
            </a:lnRef>
            <a:fillRef idx="1">
              <a:schemeClr val="lt1"/>
            </a:fillRef>
            <a:effectRef idx="0">
              <a:schemeClr val="accent1"/>
            </a:effectRef>
            <a:fontRef idx="minor">
              <a:schemeClr val="dk1"/>
            </a:fontRef>
          </p:style>
        </p:pic>
        <p:pic>
          <p:nvPicPr>
            <p:cNvPr id="12" name="Picture 11" descr="Rec + Sliders.jpeg">
              <a:extLst>
                <a:ext uri="{FF2B5EF4-FFF2-40B4-BE49-F238E27FC236}">
                  <a16:creationId xmlns:a16="http://schemas.microsoft.com/office/drawing/2014/main" id="{ABBB6F71-BD8E-C74C-BDA1-2F6C97091C92}"/>
                </a:ext>
              </a:extLst>
            </p:cNvPr>
            <p:cNvPicPr>
              <a:picLocks noChangeAspect="1"/>
            </p:cNvPicPr>
            <p:nvPr/>
          </p:nvPicPr>
          <p:blipFill rotWithShape="1">
            <a:blip r:embed="rId3">
              <a:extLst>
                <a:ext uri="{28A0092B-C50C-407E-A947-70E740481C1C}">
                  <a14:useLocalDpi xmlns:a14="http://schemas.microsoft.com/office/drawing/2010/main" val="0"/>
                </a:ext>
              </a:extLst>
            </a:blip>
            <a:srcRect l="36333" t="45019" r="43346"/>
            <a:stretch/>
          </p:blipFill>
          <p:spPr>
            <a:xfrm>
              <a:off x="7162800" y="3370235"/>
              <a:ext cx="867078" cy="2497165"/>
            </a:xfrm>
            <a:prstGeom prst="rect">
              <a:avLst/>
            </a:prstGeom>
            <a:ln>
              <a:noFill/>
            </a:ln>
          </p:spPr>
          <p:style>
            <a:lnRef idx="2">
              <a:schemeClr val="accent1"/>
            </a:lnRef>
            <a:fillRef idx="1">
              <a:schemeClr val="lt1"/>
            </a:fillRef>
            <a:effectRef idx="0">
              <a:schemeClr val="accent1"/>
            </a:effectRef>
            <a:fontRef idx="minor">
              <a:schemeClr val="dk1"/>
            </a:fontRef>
          </p:style>
        </p:pic>
      </p:grpSp>
    </p:spTree>
    <p:extLst>
      <p:ext uri="{BB962C8B-B14F-4D97-AF65-F5344CB8AC3E}">
        <p14:creationId xmlns:p14="http://schemas.microsoft.com/office/powerpoint/2010/main" val="3111407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D6AD50-B2BB-1D43-8D8B-7F01B497E099}"/>
              </a:ext>
            </a:extLst>
          </p:cNvPr>
          <p:cNvSpPr>
            <a:spLocks noGrp="1"/>
          </p:cNvSpPr>
          <p:nvPr>
            <p:ph type="title"/>
          </p:nvPr>
        </p:nvSpPr>
        <p:spPr/>
        <p:txBody>
          <a:bodyPr/>
          <a:lstStyle/>
          <a:p>
            <a:r>
              <a:rPr lang="en-US" dirty="0"/>
              <a:t>ALTA Action Phase</a:t>
            </a:r>
          </a:p>
        </p:txBody>
      </p:sp>
      <p:sp>
        <p:nvSpPr>
          <p:cNvPr id="4" name="Footer Placeholder 3">
            <a:extLst>
              <a:ext uri="{FF2B5EF4-FFF2-40B4-BE49-F238E27FC236}">
                <a16:creationId xmlns:a16="http://schemas.microsoft.com/office/drawing/2014/main" id="{4A33C657-06B3-FE49-A31E-5462EA1CA6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F3B4E5-C5AB-6A4F-81C7-35CC4F58B20E}"/>
              </a:ext>
            </a:extLst>
          </p:cNvPr>
          <p:cNvSpPr>
            <a:spLocks noGrp="1"/>
          </p:cNvSpPr>
          <p:nvPr>
            <p:ph type="sldNum" sz="quarter" idx="4"/>
          </p:nvPr>
        </p:nvSpPr>
        <p:spPr/>
        <p:txBody>
          <a:bodyPr/>
          <a:lstStyle/>
          <a:p>
            <a:fld id="{FA6758DD-5A98-9C42-A81D-9968456C6994}" type="slidenum">
              <a:rPr lang="en-US" smtClean="0"/>
              <a:t>23</a:t>
            </a:fld>
            <a:endParaRPr lang="en-US"/>
          </a:p>
        </p:txBody>
      </p:sp>
      <p:sp>
        <p:nvSpPr>
          <p:cNvPr id="6" name="Content Placeholder 2">
            <a:extLst>
              <a:ext uri="{FF2B5EF4-FFF2-40B4-BE49-F238E27FC236}">
                <a16:creationId xmlns:a16="http://schemas.microsoft.com/office/drawing/2014/main" id="{CD45676D-DFCE-8F4F-841E-46F48C2D8123}"/>
              </a:ext>
            </a:extLst>
          </p:cNvPr>
          <p:cNvSpPr>
            <a:spLocks noGrp="1"/>
          </p:cNvSpPr>
          <p:nvPr>
            <p:ph sz="half" idx="1"/>
          </p:nvPr>
        </p:nvSpPr>
        <p:spPr>
          <a:xfrm>
            <a:off x="1726440" y="2323217"/>
            <a:ext cx="5194019" cy="4145847"/>
          </a:xfrm>
        </p:spPr>
        <p:txBody>
          <a:bodyPr>
            <a:normAutofit/>
          </a:bodyPr>
          <a:lstStyle/>
          <a:p>
            <a:r>
              <a:rPr lang="en-US" dirty="0"/>
              <a:t>[Auto] autonomously executes and informs operator </a:t>
            </a:r>
          </a:p>
          <a:p>
            <a:r>
              <a:rPr lang="en-US" dirty="0"/>
              <a:t>[Veto] presents a solution which will be autonomously executed unless the operator intervenes</a:t>
            </a:r>
          </a:p>
          <a:p>
            <a:r>
              <a:rPr lang="en-US" dirty="0"/>
              <a:t>[Select] presents multiple options for operator selection</a:t>
            </a:r>
          </a:p>
          <a:p>
            <a:endParaRPr lang="en-US" dirty="0"/>
          </a:p>
          <a:p>
            <a:endParaRPr lang="en-US" dirty="0"/>
          </a:p>
        </p:txBody>
      </p:sp>
      <p:pic>
        <p:nvPicPr>
          <p:cNvPr id="7" name="Picture 2" descr="Play Interface - Airport Closure.png">
            <a:extLst>
              <a:ext uri="{FF2B5EF4-FFF2-40B4-BE49-F238E27FC236}">
                <a16:creationId xmlns:a16="http://schemas.microsoft.com/office/drawing/2014/main" id="{777D21A8-F45F-7E40-9A86-8BE3C335D9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02" t="36166" r="67757" b="45697"/>
          <a:stretch/>
        </p:blipFill>
        <p:spPr bwMode="auto">
          <a:xfrm>
            <a:off x="6920458" y="2323216"/>
            <a:ext cx="3656218" cy="382249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4A0732-625F-5E49-9C77-844C736DDFBA}"/>
              </a:ext>
            </a:extLst>
          </p:cNvPr>
          <p:cNvSpPr txBox="1"/>
          <p:nvPr/>
        </p:nvSpPr>
        <p:spPr>
          <a:xfrm>
            <a:off x="1726439" y="1268135"/>
            <a:ext cx="8491856" cy="1231106"/>
          </a:xfrm>
          <a:prstGeom prst="rect">
            <a:avLst/>
          </a:prstGeom>
          <a:noFill/>
        </p:spPr>
        <p:txBody>
          <a:bodyPr wrap="square" rtlCol="0">
            <a:spAutoFit/>
          </a:bodyPr>
          <a:lstStyle/>
          <a:p>
            <a:r>
              <a:rPr lang="en-US" sz="2800" dirty="0"/>
              <a:t>Based on working agreements, the Agent will do one of the following:</a:t>
            </a:r>
          </a:p>
          <a:p>
            <a:endParaRPr lang="en-US" dirty="0"/>
          </a:p>
        </p:txBody>
      </p:sp>
    </p:spTree>
    <p:extLst>
      <p:ext uri="{BB962C8B-B14F-4D97-AF65-F5344CB8AC3E}">
        <p14:creationId xmlns:p14="http://schemas.microsoft.com/office/powerpoint/2010/main" val="1964265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CD22D9-36FA-0541-BCD7-CF9395D656C0}"/>
              </a:ext>
            </a:extLst>
          </p:cNvPr>
          <p:cNvSpPr>
            <a:spLocks noGrp="1"/>
          </p:cNvSpPr>
          <p:nvPr>
            <p:ph idx="1"/>
          </p:nvPr>
        </p:nvSpPr>
        <p:spPr>
          <a:xfrm>
            <a:off x="401445" y="1762298"/>
            <a:ext cx="10972800" cy="5638800"/>
          </a:xfrm>
        </p:spPr>
        <p:txBody>
          <a:bodyPr/>
          <a:lstStyle/>
          <a:p>
            <a:r>
              <a:rPr lang="en-US" dirty="0"/>
              <a:t>Codified levels of automation</a:t>
            </a:r>
          </a:p>
          <a:p>
            <a:endParaRPr lang="en-US" dirty="0"/>
          </a:p>
          <a:p>
            <a:r>
              <a:rPr lang="en-US" dirty="0"/>
              <a:t>Working agreements allow the task structure to remain the same while the involvement of human operators decreases due to improvements in the automation and increases in trust</a:t>
            </a:r>
          </a:p>
          <a:p>
            <a:endParaRPr lang="en-US" dirty="0"/>
          </a:p>
        </p:txBody>
      </p:sp>
      <p:sp>
        <p:nvSpPr>
          <p:cNvPr id="3" name="Title 2">
            <a:extLst>
              <a:ext uri="{FF2B5EF4-FFF2-40B4-BE49-F238E27FC236}">
                <a16:creationId xmlns:a16="http://schemas.microsoft.com/office/drawing/2014/main" id="{06BEB5A1-B8F7-FF4B-B8ED-616F158931EA}"/>
              </a:ext>
            </a:extLst>
          </p:cNvPr>
          <p:cNvSpPr>
            <a:spLocks noGrp="1"/>
          </p:cNvSpPr>
          <p:nvPr>
            <p:ph type="title"/>
          </p:nvPr>
        </p:nvSpPr>
        <p:spPr/>
        <p:txBody>
          <a:bodyPr/>
          <a:lstStyle/>
          <a:p>
            <a:r>
              <a:rPr lang="en-US" dirty="0"/>
              <a:t>Working Agreements: A Path to Full Autonomy</a:t>
            </a:r>
          </a:p>
        </p:txBody>
      </p:sp>
      <p:sp>
        <p:nvSpPr>
          <p:cNvPr id="4" name="Footer Placeholder 3">
            <a:extLst>
              <a:ext uri="{FF2B5EF4-FFF2-40B4-BE49-F238E27FC236}">
                <a16:creationId xmlns:a16="http://schemas.microsoft.com/office/drawing/2014/main" id="{B294FD2B-B3A3-064C-B30F-8979AAE9CD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F6F3EB-8A51-6044-A3DE-520B14CA207D}"/>
              </a:ext>
            </a:extLst>
          </p:cNvPr>
          <p:cNvSpPr>
            <a:spLocks noGrp="1"/>
          </p:cNvSpPr>
          <p:nvPr>
            <p:ph type="sldNum" sz="quarter" idx="4"/>
          </p:nvPr>
        </p:nvSpPr>
        <p:spPr/>
        <p:txBody>
          <a:bodyPr/>
          <a:lstStyle/>
          <a:p>
            <a:fld id="{FA6758DD-5A98-9C42-A81D-9968456C6994}" type="slidenum">
              <a:rPr lang="en-US" smtClean="0"/>
              <a:t>24</a:t>
            </a:fld>
            <a:endParaRPr lang="en-US"/>
          </a:p>
        </p:txBody>
      </p:sp>
    </p:spTree>
    <p:extLst>
      <p:ext uri="{BB962C8B-B14F-4D97-AF65-F5344CB8AC3E}">
        <p14:creationId xmlns:p14="http://schemas.microsoft.com/office/powerpoint/2010/main" val="567996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FE87B9-EC87-D443-94E8-40F0D7BF0BEB}"/>
              </a:ext>
            </a:extLst>
          </p:cNvPr>
          <p:cNvSpPr>
            <a:spLocks noGrp="1"/>
          </p:cNvSpPr>
          <p:nvPr>
            <p:ph idx="1"/>
          </p:nvPr>
        </p:nvSpPr>
        <p:spPr>
          <a:xfrm>
            <a:off x="508000" y="914400"/>
            <a:ext cx="10972800" cy="5638800"/>
          </a:xfrm>
        </p:spPr>
        <p:txBody>
          <a:bodyPr/>
          <a:lstStyle/>
          <a:p>
            <a:r>
              <a:rPr lang="en-US" dirty="0"/>
              <a:t>Participants preferred the HAT condition overall (rated 8.5 out of 9).</a:t>
            </a:r>
          </a:p>
          <a:p>
            <a:endParaRPr lang="en-US" dirty="0"/>
          </a:p>
          <a:p>
            <a:r>
              <a:rPr lang="en-US" dirty="0"/>
              <a:t>HAT displays and automation preferred for keeping up with operationally important issues (rated 8.67 out of 9)</a:t>
            </a:r>
          </a:p>
          <a:p>
            <a:endParaRPr lang="en-US" dirty="0"/>
          </a:p>
          <a:p>
            <a:r>
              <a:rPr lang="en-US" dirty="0"/>
              <a:t>HAT displays and automation provided enough situational awareness to complete the task (rated 8.67 out of 9)</a:t>
            </a:r>
          </a:p>
          <a:p>
            <a:endParaRPr lang="en-US" dirty="0"/>
          </a:p>
          <a:p>
            <a:r>
              <a:rPr lang="en-US" dirty="0"/>
              <a:t>HAT displays and automation reduced the workload relative to no HAT (rated 8.33 out of 9) </a:t>
            </a:r>
          </a:p>
          <a:p>
            <a:endParaRPr lang="en-US" dirty="0"/>
          </a:p>
          <a:p>
            <a:endParaRPr lang="en-US" dirty="0"/>
          </a:p>
        </p:txBody>
      </p:sp>
      <p:sp>
        <p:nvSpPr>
          <p:cNvPr id="3" name="Title 2">
            <a:extLst>
              <a:ext uri="{FF2B5EF4-FFF2-40B4-BE49-F238E27FC236}">
                <a16:creationId xmlns:a16="http://schemas.microsoft.com/office/drawing/2014/main" id="{29F93A48-35FE-6444-A603-6BC534A37410}"/>
              </a:ext>
            </a:extLst>
          </p:cNvPr>
          <p:cNvSpPr>
            <a:spLocks noGrp="1"/>
          </p:cNvSpPr>
          <p:nvPr>
            <p:ph type="title"/>
          </p:nvPr>
        </p:nvSpPr>
        <p:spPr>
          <a:xfrm>
            <a:off x="401445" y="-6350"/>
            <a:ext cx="11180956" cy="726940"/>
          </a:xfrm>
        </p:spPr>
        <p:txBody>
          <a:bodyPr/>
          <a:lstStyle/>
          <a:p>
            <a:r>
              <a:rPr lang="en-US" dirty="0"/>
              <a:t>HAT Simulation: Results</a:t>
            </a:r>
          </a:p>
        </p:txBody>
      </p:sp>
      <p:sp>
        <p:nvSpPr>
          <p:cNvPr id="4" name="Footer Placeholder 3">
            <a:extLst>
              <a:ext uri="{FF2B5EF4-FFF2-40B4-BE49-F238E27FC236}">
                <a16:creationId xmlns:a16="http://schemas.microsoft.com/office/drawing/2014/main" id="{D5C5BC50-DB45-0E4D-85B4-DF3F4826C254}"/>
              </a:ext>
            </a:extLst>
          </p:cNvPr>
          <p:cNvSpPr>
            <a:spLocks noGrp="1"/>
          </p:cNvSpPr>
          <p:nvPr>
            <p:ph type="ftr" sz="quarter" idx="11"/>
          </p:nvPr>
        </p:nvSpPr>
        <p:spPr>
          <a:xfrm>
            <a:off x="4165600" y="6553200"/>
            <a:ext cx="3860800" cy="244476"/>
          </a:xfrm>
        </p:spPr>
        <p:txBody>
          <a:bodyPr/>
          <a:lstStyle/>
          <a:p>
            <a:endParaRPr lang="en-US"/>
          </a:p>
        </p:txBody>
      </p:sp>
      <p:sp>
        <p:nvSpPr>
          <p:cNvPr id="5" name="Slide Number Placeholder 4">
            <a:extLst>
              <a:ext uri="{FF2B5EF4-FFF2-40B4-BE49-F238E27FC236}">
                <a16:creationId xmlns:a16="http://schemas.microsoft.com/office/drawing/2014/main" id="{C932775F-1757-9A43-8455-DACD1280CA91}"/>
              </a:ext>
            </a:extLst>
          </p:cNvPr>
          <p:cNvSpPr>
            <a:spLocks noGrp="1"/>
          </p:cNvSpPr>
          <p:nvPr>
            <p:ph type="sldNum" sz="quarter" idx="4"/>
          </p:nvPr>
        </p:nvSpPr>
        <p:spPr>
          <a:xfrm>
            <a:off x="11641394" y="6469064"/>
            <a:ext cx="550333" cy="388937"/>
          </a:xfrm>
        </p:spPr>
        <p:txBody>
          <a:bodyPr/>
          <a:lstStyle/>
          <a:p>
            <a:fld id="{FA6758DD-5A98-9C42-A81D-9968456C6994}" type="slidenum">
              <a:rPr lang="en-US" smtClean="0"/>
              <a:pPr/>
              <a:t>25</a:t>
            </a:fld>
            <a:endParaRPr lang="en-US"/>
          </a:p>
        </p:txBody>
      </p:sp>
    </p:spTree>
    <p:extLst>
      <p:ext uri="{BB962C8B-B14F-4D97-AF65-F5344CB8AC3E}">
        <p14:creationId xmlns:p14="http://schemas.microsoft.com/office/powerpoint/2010/main" val="2650672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B76A82-459B-834B-B8F2-712C1B8856D6}"/>
              </a:ext>
            </a:extLst>
          </p:cNvPr>
          <p:cNvSpPr>
            <a:spLocks noGrp="1"/>
          </p:cNvSpPr>
          <p:nvPr>
            <p:ph idx="1"/>
          </p:nvPr>
        </p:nvSpPr>
        <p:spPr>
          <a:xfrm>
            <a:off x="508000" y="914400"/>
            <a:ext cx="10972800" cy="5638800"/>
          </a:xfrm>
        </p:spPr>
        <p:txBody>
          <a:bodyPr/>
          <a:lstStyle/>
          <a:p>
            <a:pPr marL="0" indent="0">
              <a:buNone/>
            </a:pPr>
            <a:r>
              <a:rPr lang="en-US" sz="2000" dirty="0"/>
              <a:t>HAT workload reduction was marginally significant (HAT mean 1.7; No HAT mean 2.3, p = .07)</a:t>
            </a:r>
            <a:endParaRPr lang="en-US" dirty="0"/>
          </a:p>
          <a:p>
            <a:endParaRPr lang="en-US" dirty="0"/>
          </a:p>
        </p:txBody>
      </p:sp>
      <p:sp>
        <p:nvSpPr>
          <p:cNvPr id="3" name="Title 2">
            <a:extLst>
              <a:ext uri="{FF2B5EF4-FFF2-40B4-BE49-F238E27FC236}">
                <a16:creationId xmlns:a16="http://schemas.microsoft.com/office/drawing/2014/main" id="{F7706333-D26C-EE40-8198-131A9E97F44B}"/>
              </a:ext>
            </a:extLst>
          </p:cNvPr>
          <p:cNvSpPr>
            <a:spLocks noGrp="1"/>
          </p:cNvSpPr>
          <p:nvPr>
            <p:ph type="title"/>
          </p:nvPr>
        </p:nvSpPr>
        <p:spPr>
          <a:xfrm>
            <a:off x="401445" y="-6350"/>
            <a:ext cx="11180956" cy="726940"/>
          </a:xfrm>
        </p:spPr>
        <p:txBody>
          <a:bodyPr/>
          <a:lstStyle/>
          <a:p>
            <a:r>
              <a:rPr lang="en-US" dirty="0"/>
              <a:t>HAT Simulation: Results</a:t>
            </a:r>
          </a:p>
        </p:txBody>
      </p:sp>
      <p:sp>
        <p:nvSpPr>
          <p:cNvPr id="4" name="Footer Placeholder 3">
            <a:extLst>
              <a:ext uri="{FF2B5EF4-FFF2-40B4-BE49-F238E27FC236}">
                <a16:creationId xmlns:a16="http://schemas.microsoft.com/office/drawing/2014/main" id="{AAE69FDB-606A-4449-9FC5-50163BBC422E}"/>
              </a:ext>
            </a:extLst>
          </p:cNvPr>
          <p:cNvSpPr>
            <a:spLocks noGrp="1"/>
          </p:cNvSpPr>
          <p:nvPr>
            <p:ph type="ftr" sz="quarter" idx="11"/>
          </p:nvPr>
        </p:nvSpPr>
        <p:spPr>
          <a:xfrm>
            <a:off x="4165600" y="6553200"/>
            <a:ext cx="3860800" cy="244476"/>
          </a:xfrm>
        </p:spPr>
        <p:txBody>
          <a:bodyPr/>
          <a:lstStyle/>
          <a:p>
            <a:endParaRPr lang="en-US"/>
          </a:p>
        </p:txBody>
      </p:sp>
      <p:sp>
        <p:nvSpPr>
          <p:cNvPr id="5" name="Slide Number Placeholder 4">
            <a:extLst>
              <a:ext uri="{FF2B5EF4-FFF2-40B4-BE49-F238E27FC236}">
                <a16:creationId xmlns:a16="http://schemas.microsoft.com/office/drawing/2014/main" id="{11838D58-0507-A749-88AC-57CDD06EB8A6}"/>
              </a:ext>
            </a:extLst>
          </p:cNvPr>
          <p:cNvSpPr>
            <a:spLocks noGrp="1"/>
          </p:cNvSpPr>
          <p:nvPr>
            <p:ph type="sldNum" sz="quarter" idx="4"/>
          </p:nvPr>
        </p:nvSpPr>
        <p:spPr>
          <a:xfrm>
            <a:off x="11641394" y="6469064"/>
            <a:ext cx="550333" cy="388937"/>
          </a:xfrm>
        </p:spPr>
        <p:txBody>
          <a:bodyPr/>
          <a:lstStyle/>
          <a:p>
            <a:fld id="{FA6758DD-5A98-9C42-A81D-9968456C6994}" type="slidenum">
              <a:rPr lang="en-US" smtClean="0"/>
              <a:pPr/>
              <a:t>26</a:t>
            </a:fld>
            <a:endParaRPr lang="en-US"/>
          </a:p>
        </p:txBody>
      </p:sp>
      <p:pic>
        <p:nvPicPr>
          <p:cNvPr id="10" name="Picture 9" descr="workload final.tiff">
            <a:extLst>
              <a:ext uri="{FF2B5EF4-FFF2-40B4-BE49-F238E27FC236}">
                <a16:creationId xmlns:a16="http://schemas.microsoft.com/office/drawing/2014/main" id="{6580612E-98D0-3B4D-BE1F-2D8EC0BB2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9816" y="1889413"/>
            <a:ext cx="4284406" cy="3079174"/>
          </a:xfrm>
          <a:prstGeom prst="rect">
            <a:avLst/>
          </a:prstGeom>
        </p:spPr>
      </p:pic>
    </p:spTree>
    <p:extLst>
      <p:ext uri="{BB962C8B-B14F-4D97-AF65-F5344CB8AC3E}">
        <p14:creationId xmlns:p14="http://schemas.microsoft.com/office/powerpoint/2010/main" val="344572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F92500-8813-9E47-9499-DCA31AD8C38B}"/>
              </a:ext>
            </a:extLst>
          </p:cNvPr>
          <p:cNvSpPr>
            <a:spLocks noGrp="1"/>
          </p:cNvSpPr>
          <p:nvPr>
            <p:ph idx="1"/>
          </p:nvPr>
        </p:nvSpPr>
        <p:spPr>
          <a:xfrm>
            <a:off x="508000" y="914400"/>
            <a:ext cx="10972800" cy="5638800"/>
          </a:xfrm>
        </p:spPr>
        <p:txBody>
          <a:bodyPr/>
          <a:lstStyle/>
          <a:p>
            <a:r>
              <a:rPr lang="en-US" dirty="0"/>
              <a:t>Transparency</a:t>
            </a:r>
          </a:p>
          <a:p>
            <a:pPr lvl="1"/>
            <a:r>
              <a:rPr lang="en-US" dirty="0"/>
              <a:t>“This [the recommendations table] is wonderful…. You would not find a dispatcher who would just be comfortable with making a decision without knowing why.”</a:t>
            </a:r>
          </a:p>
          <a:p>
            <a:endParaRPr lang="en-US" dirty="0"/>
          </a:p>
          <a:p>
            <a:r>
              <a:rPr lang="en-US" dirty="0"/>
              <a:t>Negotiation</a:t>
            </a:r>
          </a:p>
          <a:p>
            <a:pPr lvl="1"/>
            <a:r>
              <a:rPr lang="en-US" dirty="0"/>
              <a:t>“The sliders was [sic] awesome, especially because you can customize the route…. I am able to see what the difference was between my decision and [the computer’s decision].”</a:t>
            </a:r>
          </a:p>
          <a:p>
            <a:endParaRPr lang="en-US" dirty="0"/>
          </a:p>
          <a:p>
            <a:r>
              <a:rPr lang="en-US" dirty="0"/>
              <a:t>Human-Directed Plays/Shared Plans</a:t>
            </a:r>
          </a:p>
          <a:p>
            <a:pPr lvl="1"/>
            <a:r>
              <a:rPr lang="en-US" dirty="0"/>
              <a:t>“Sometimes [without HAT] I even took my own decisions and forgot to look at the [paper checklist] because I was very busy, but that didn’t happen when I had the HAT.”</a:t>
            </a:r>
          </a:p>
          <a:p>
            <a:endParaRPr lang="en-US" dirty="0"/>
          </a:p>
          <a:p>
            <a:endParaRPr lang="en-US" dirty="0"/>
          </a:p>
        </p:txBody>
      </p:sp>
      <p:sp>
        <p:nvSpPr>
          <p:cNvPr id="3" name="Title 2">
            <a:extLst>
              <a:ext uri="{FF2B5EF4-FFF2-40B4-BE49-F238E27FC236}">
                <a16:creationId xmlns:a16="http://schemas.microsoft.com/office/drawing/2014/main" id="{1A257406-8AF3-0840-8075-F04B8C613016}"/>
              </a:ext>
            </a:extLst>
          </p:cNvPr>
          <p:cNvSpPr>
            <a:spLocks noGrp="1"/>
          </p:cNvSpPr>
          <p:nvPr>
            <p:ph type="title"/>
          </p:nvPr>
        </p:nvSpPr>
        <p:spPr>
          <a:xfrm>
            <a:off x="401445" y="-6350"/>
            <a:ext cx="11180956" cy="726940"/>
          </a:xfrm>
        </p:spPr>
        <p:txBody>
          <a:bodyPr/>
          <a:lstStyle/>
          <a:p>
            <a:r>
              <a:rPr lang="en-US" dirty="0"/>
              <a:t>HAT Simulation: Debrief</a:t>
            </a:r>
          </a:p>
        </p:txBody>
      </p:sp>
      <p:sp>
        <p:nvSpPr>
          <p:cNvPr id="4" name="Footer Placeholder 3">
            <a:extLst>
              <a:ext uri="{FF2B5EF4-FFF2-40B4-BE49-F238E27FC236}">
                <a16:creationId xmlns:a16="http://schemas.microsoft.com/office/drawing/2014/main" id="{02E034BA-4B42-6842-B2F9-86C7821F0F6F}"/>
              </a:ext>
            </a:extLst>
          </p:cNvPr>
          <p:cNvSpPr>
            <a:spLocks noGrp="1"/>
          </p:cNvSpPr>
          <p:nvPr>
            <p:ph type="ftr" sz="quarter" idx="11"/>
          </p:nvPr>
        </p:nvSpPr>
        <p:spPr>
          <a:xfrm>
            <a:off x="4165600" y="6553200"/>
            <a:ext cx="3860800" cy="244476"/>
          </a:xfrm>
        </p:spPr>
        <p:txBody>
          <a:bodyPr/>
          <a:lstStyle/>
          <a:p>
            <a:endParaRPr lang="en-US"/>
          </a:p>
        </p:txBody>
      </p:sp>
      <p:sp>
        <p:nvSpPr>
          <p:cNvPr id="5" name="Slide Number Placeholder 4">
            <a:extLst>
              <a:ext uri="{FF2B5EF4-FFF2-40B4-BE49-F238E27FC236}">
                <a16:creationId xmlns:a16="http://schemas.microsoft.com/office/drawing/2014/main" id="{63562227-1D84-9E4C-817C-A29B922908C4}"/>
              </a:ext>
            </a:extLst>
          </p:cNvPr>
          <p:cNvSpPr>
            <a:spLocks noGrp="1"/>
          </p:cNvSpPr>
          <p:nvPr>
            <p:ph type="sldNum" sz="quarter" idx="4"/>
          </p:nvPr>
        </p:nvSpPr>
        <p:spPr>
          <a:xfrm>
            <a:off x="11641394" y="6469064"/>
            <a:ext cx="550333" cy="388937"/>
          </a:xfrm>
        </p:spPr>
        <p:txBody>
          <a:bodyPr/>
          <a:lstStyle/>
          <a:p>
            <a:fld id="{FA6758DD-5A98-9C42-A81D-9968456C6994}" type="slidenum">
              <a:rPr lang="en-US" smtClean="0"/>
              <a:pPr/>
              <a:t>27</a:t>
            </a:fld>
            <a:endParaRPr lang="en-US"/>
          </a:p>
        </p:txBody>
      </p:sp>
    </p:spTree>
    <p:extLst>
      <p:ext uri="{BB962C8B-B14F-4D97-AF65-F5344CB8AC3E}">
        <p14:creationId xmlns:p14="http://schemas.microsoft.com/office/powerpoint/2010/main" val="4280927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01DCB4-D15C-C749-B1E6-F0988BB3C95C}"/>
              </a:ext>
            </a:extLst>
          </p:cNvPr>
          <p:cNvSpPr>
            <a:spLocks noGrp="1"/>
          </p:cNvSpPr>
          <p:nvPr>
            <p:ph type="title"/>
          </p:nvPr>
        </p:nvSpPr>
        <p:spPr/>
        <p:txBody>
          <a:bodyPr/>
          <a:lstStyle/>
          <a:p>
            <a:r>
              <a:rPr lang="en-US" dirty="0" err="1"/>
              <a:t>m:N</a:t>
            </a:r>
            <a:r>
              <a:rPr lang="en-US" dirty="0"/>
              <a:t> Aircraft Operations</a:t>
            </a:r>
          </a:p>
        </p:txBody>
      </p:sp>
      <p:sp>
        <p:nvSpPr>
          <p:cNvPr id="4" name="Footer Placeholder 3">
            <a:extLst>
              <a:ext uri="{FF2B5EF4-FFF2-40B4-BE49-F238E27FC236}">
                <a16:creationId xmlns:a16="http://schemas.microsoft.com/office/drawing/2014/main" id="{14AF243A-EAA3-B649-A5E7-FD563CEB4D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8A150-0B46-0A4F-AE04-AC92849F6098}"/>
              </a:ext>
            </a:extLst>
          </p:cNvPr>
          <p:cNvSpPr>
            <a:spLocks noGrp="1"/>
          </p:cNvSpPr>
          <p:nvPr>
            <p:ph type="sldNum" sz="quarter" idx="4"/>
          </p:nvPr>
        </p:nvSpPr>
        <p:spPr/>
        <p:txBody>
          <a:bodyPr/>
          <a:lstStyle/>
          <a:p>
            <a:fld id="{FA6758DD-5A98-9C42-A81D-9968456C6994}" type="slidenum">
              <a:rPr lang="en-US" smtClean="0"/>
              <a:t>28</a:t>
            </a:fld>
            <a:endParaRPr lang="en-US"/>
          </a:p>
        </p:txBody>
      </p:sp>
      <p:pic>
        <p:nvPicPr>
          <p:cNvPr id="6" name="Content Placeholder 5">
            <a:extLst>
              <a:ext uri="{FF2B5EF4-FFF2-40B4-BE49-F238E27FC236}">
                <a16:creationId xmlns:a16="http://schemas.microsoft.com/office/drawing/2014/main" id="{CD816FE4-81EA-2E4F-A301-9AA4F96A3AC5}"/>
              </a:ext>
            </a:extLst>
          </p:cNvPr>
          <p:cNvPicPr>
            <a:picLocks noChangeAspect="1"/>
          </p:cNvPicPr>
          <p:nvPr/>
        </p:nvPicPr>
        <p:blipFill>
          <a:blip r:embed="rId3"/>
          <a:stretch>
            <a:fillRect/>
          </a:stretch>
        </p:blipFill>
        <p:spPr>
          <a:xfrm>
            <a:off x="867187" y="1192697"/>
            <a:ext cx="10457625" cy="4472606"/>
          </a:xfrm>
          <a:prstGeom prst="rect">
            <a:avLst/>
          </a:prstGeom>
        </p:spPr>
      </p:pic>
    </p:spTree>
    <p:extLst>
      <p:ext uri="{BB962C8B-B14F-4D97-AF65-F5344CB8AC3E}">
        <p14:creationId xmlns:p14="http://schemas.microsoft.com/office/powerpoint/2010/main" val="2928904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00E9C6-20F7-2E4E-ABFB-AAA21DCB609A}"/>
              </a:ext>
            </a:extLst>
          </p:cNvPr>
          <p:cNvSpPr>
            <a:spLocks noGrp="1"/>
          </p:cNvSpPr>
          <p:nvPr>
            <p:ph type="title"/>
          </p:nvPr>
        </p:nvSpPr>
        <p:spPr/>
        <p:txBody>
          <a:bodyPr/>
          <a:lstStyle/>
          <a:p>
            <a:r>
              <a:rPr lang="en-US" dirty="0"/>
              <a:t>M:N Configuration</a:t>
            </a:r>
          </a:p>
        </p:txBody>
      </p:sp>
      <p:sp>
        <p:nvSpPr>
          <p:cNvPr id="4" name="Footer Placeholder 3">
            <a:extLst>
              <a:ext uri="{FF2B5EF4-FFF2-40B4-BE49-F238E27FC236}">
                <a16:creationId xmlns:a16="http://schemas.microsoft.com/office/drawing/2014/main" id="{193080C7-2C54-1D4B-914E-7E2B7EA377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4C2E8C-1840-0F42-BDBA-B491A9910927}"/>
              </a:ext>
            </a:extLst>
          </p:cNvPr>
          <p:cNvSpPr>
            <a:spLocks noGrp="1"/>
          </p:cNvSpPr>
          <p:nvPr>
            <p:ph type="sldNum" sz="quarter" idx="4"/>
          </p:nvPr>
        </p:nvSpPr>
        <p:spPr/>
        <p:txBody>
          <a:bodyPr/>
          <a:lstStyle/>
          <a:p>
            <a:fld id="{FA6758DD-5A98-9C42-A81D-9968456C6994}" type="slidenum">
              <a:rPr lang="en-US" smtClean="0"/>
              <a:t>29</a:t>
            </a:fld>
            <a:endParaRPr lang="en-US"/>
          </a:p>
        </p:txBody>
      </p:sp>
      <p:sp>
        <p:nvSpPr>
          <p:cNvPr id="6" name="Rectangle: Rounded Corners 18">
            <a:extLst>
              <a:ext uri="{FF2B5EF4-FFF2-40B4-BE49-F238E27FC236}">
                <a16:creationId xmlns:a16="http://schemas.microsoft.com/office/drawing/2014/main" id="{DEBF9BB8-60FB-F84E-9A19-B1223A96F402}"/>
              </a:ext>
            </a:extLst>
          </p:cNvPr>
          <p:cNvSpPr/>
          <p:nvPr/>
        </p:nvSpPr>
        <p:spPr>
          <a:xfrm>
            <a:off x="5910404" y="4203277"/>
            <a:ext cx="1962615" cy="6170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1">
            <a:extLst>
              <a:ext uri="{FF2B5EF4-FFF2-40B4-BE49-F238E27FC236}">
                <a16:creationId xmlns:a16="http://schemas.microsoft.com/office/drawing/2014/main" id="{2428B957-72CD-B04A-8FE7-77A754361CC5}"/>
              </a:ext>
            </a:extLst>
          </p:cNvPr>
          <p:cNvSpPr txBox="1">
            <a:spLocks/>
          </p:cNvSpPr>
          <p:nvPr/>
        </p:nvSpPr>
        <p:spPr>
          <a:xfrm>
            <a:off x="508001" y="914400"/>
            <a:ext cx="5596645" cy="563880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spcBef>
                <a:spcPts val="400"/>
              </a:spcBef>
              <a:buFont typeface="Arial" panose="020B0604020202020204" pitchFamily="34" charset="0"/>
              <a:buChar char="•"/>
              <a:defRPr sz="2400" kern="1200">
                <a:solidFill>
                  <a:schemeClr val="tx1"/>
                </a:solidFill>
                <a:latin typeface="+mn-lt"/>
                <a:ea typeface="+mn-ea"/>
                <a:cs typeface="+mn-cs"/>
              </a:defRPr>
            </a:lvl1pPr>
            <a:lvl2pPr marL="630238" indent="-285750" algn="l" defTabSz="914400" rtl="0" eaLnBrk="1" latinLnBrk="0" hangingPunct="1">
              <a:spcBef>
                <a:spcPts val="400"/>
              </a:spcBef>
              <a:buFont typeface="Arial" panose="020B0604020202020204" pitchFamily="34" charset="0"/>
              <a:buChar char="–"/>
              <a:defRPr sz="2000" kern="1200">
                <a:solidFill>
                  <a:schemeClr val="tx1"/>
                </a:solidFill>
                <a:latin typeface="+mn-lt"/>
                <a:ea typeface="+mn-ea"/>
                <a:cs typeface="+mn-cs"/>
              </a:defRPr>
            </a:lvl2pPr>
            <a:lvl3pPr marL="914400" indent="-228600" algn="l" defTabSz="914400" rtl="0" eaLnBrk="1" latinLnBrk="0" hangingPunct="1">
              <a:spcBef>
                <a:spcPts val="4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ts val="400"/>
              </a:spcBef>
              <a:buFont typeface="Arial" panose="020B0604020202020204" pitchFamily="34" charset="0"/>
              <a:buChar char="–"/>
              <a:defRPr sz="1600" kern="1200">
                <a:solidFill>
                  <a:schemeClr val="tx1"/>
                </a:solidFill>
                <a:latin typeface="+mn-lt"/>
                <a:ea typeface="+mn-ea"/>
                <a:cs typeface="+mn-cs"/>
              </a:defRPr>
            </a:lvl4pPr>
            <a:lvl5pPr marL="1828800" indent="-228600" algn="l" defTabSz="914400" rtl="0" eaLnBrk="1" latinLnBrk="0" hangingPunct="1">
              <a:spcBef>
                <a:spcPts val="4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err="1">
                <a:cs typeface="Calibri"/>
              </a:rPr>
              <a:t>m:N</a:t>
            </a:r>
            <a:r>
              <a:rPr lang="en-US" dirty="0">
                <a:cs typeface="Calibri"/>
              </a:rPr>
              <a:t> Paradigm</a:t>
            </a:r>
          </a:p>
          <a:p>
            <a:pPr lvl="1"/>
            <a:r>
              <a:rPr lang="en-US" dirty="0">
                <a:cs typeface="Calibri"/>
              </a:rPr>
              <a:t>Multiple operators to multiple vehicles, where:</a:t>
            </a:r>
          </a:p>
          <a:p>
            <a:pPr lvl="2"/>
            <a:r>
              <a:rPr lang="en-US" dirty="0">
                <a:cs typeface="Calibri"/>
              </a:rPr>
              <a:t>m = # of operators </a:t>
            </a:r>
          </a:p>
          <a:p>
            <a:pPr lvl="2"/>
            <a:r>
              <a:rPr lang="en-US" dirty="0">
                <a:cs typeface="Calibri"/>
              </a:rPr>
              <a:t>N = # of vehicles</a:t>
            </a:r>
          </a:p>
          <a:p>
            <a:pPr marL="685800" lvl="2" indent="0">
              <a:buFont typeface="Arial" panose="020B0604020202020204" pitchFamily="34" charset="0"/>
              <a:buNone/>
            </a:pPr>
            <a:endParaRPr lang="en-US" dirty="0">
              <a:cs typeface="Calibri"/>
            </a:endParaRPr>
          </a:p>
          <a:p>
            <a:r>
              <a:rPr lang="en-US" dirty="0">
                <a:cs typeface="Calibri"/>
              </a:rPr>
              <a:t>Roles in </a:t>
            </a:r>
            <a:r>
              <a:rPr lang="en-US" dirty="0" err="1">
                <a:cs typeface="Calibri"/>
              </a:rPr>
              <a:t>m:N</a:t>
            </a:r>
            <a:r>
              <a:rPr lang="en-US" dirty="0">
                <a:cs typeface="Calibri"/>
              </a:rPr>
              <a:t> operations:</a:t>
            </a:r>
          </a:p>
          <a:p>
            <a:pPr marL="629920" lvl="1"/>
            <a:r>
              <a:rPr lang="en-US" dirty="0">
                <a:cs typeface="Calibri"/>
              </a:rPr>
              <a:t>Tactical Operator (TO)</a:t>
            </a:r>
          </a:p>
          <a:p>
            <a:pPr marL="914082" lvl="2"/>
            <a:r>
              <a:rPr lang="en-US" dirty="0">
                <a:cs typeface="Calibri"/>
              </a:rPr>
              <a:t>Pilot-in-Command (PIC) of multiple assets</a:t>
            </a:r>
          </a:p>
          <a:p>
            <a:pPr marL="914082" lvl="2"/>
            <a:r>
              <a:rPr lang="en-US" dirty="0">
                <a:ea typeface="+mn-lt"/>
                <a:cs typeface="+mn-lt"/>
              </a:rPr>
              <a:t>Monitors airspace and hazards</a:t>
            </a:r>
          </a:p>
          <a:p>
            <a:pPr marL="914082" lvl="2"/>
            <a:r>
              <a:rPr lang="en-US" dirty="0">
                <a:ea typeface="+mn-lt"/>
                <a:cs typeface="+mn-lt"/>
              </a:rPr>
              <a:t>Attends to assets </a:t>
            </a:r>
          </a:p>
          <a:p>
            <a:pPr marL="914082" lvl="2"/>
            <a:r>
              <a:rPr lang="en-US" b="1" u="sng" dirty="0">
                <a:cs typeface="Calibri"/>
              </a:rPr>
              <a:t>Participant’s role</a:t>
            </a:r>
            <a:r>
              <a:rPr lang="en-US" i="1" dirty="0">
                <a:cs typeface="Calibri"/>
              </a:rPr>
              <a:t> </a:t>
            </a:r>
            <a:r>
              <a:rPr lang="en-US" dirty="0">
                <a:cs typeface="Calibri"/>
              </a:rPr>
              <a:t>in the study</a:t>
            </a:r>
          </a:p>
          <a:p>
            <a:pPr marL="914082" lvl="2"/>
            <a:endParaRPr lang="en-US" dirty="0">
              <a:cs typeface="Calibri"/>
            </a:endParaRPr>
          </a:p>
          <a:p>
            <a:pPr marL="629920" lvl="1"/>
            <a:r>
              <a:rPr lang="en-US" dirty="0">
                <a:cs typeface="Calibri"/>
              </a:rPr>
              <a:t>Fleet Area Manager (FAM)</a:t>
            </a:r>
          </a:p>
          <a:p>
            <a:pPr marL="914082" lvl="2"/>
            <a:r>
              <a:rPr lang="en-US" dirty="0">
                <a:ea typeface="+mn-lt"/>
                <a:cs typeface="+mn-lt"/>
              </a:rPr>
              <a:t>Responsible for overseeing a select number of TOs in a specific area</a:t>
            </a:r>
          </a:p>
          <a:p>
            <a:pPr marL="914082" lvl="2" fontAlgn="base"/>
            <a:r>
              <a:rPr lang="en-US" dirty="0"/>
              <a:t>Monitors fleet health and system health </a:t>
            </a:r>
            <a:endParaRPr lang="en-US" dirty="0">
              <a:cs typeface="Calibri"/>
            </a:endParaRPr>
          </a:p>
          <a:p>
            <a:pPr marL="914082" lvl="2" fontAlgn="base"/>
            <a:r>
              <a:rPr lang="en-US" dirty="0"/>
              <a:t>Evaluates TO performance and workload online</a:t>
            </a:r>
            <a:endParaRPr lang="en-US" dirty="0">
              <a:ea typeface="+mn-lt"/>
              <a:cs typeface="+mn-lt"/>
            </a:endParaRPr>
          </a:p>
          <a:p>
            <a:pPr marL="914082" lvl="2"/>
            <a:r>
              <a:rPr lang="en-US" dirty="0">
                <a:ea typeface="+mn-lt"/>
                <a:cs typeface="+mn-lt"/>
              </a:rPr>
              <a:t>Played by researcher confederate</a:t>
            </a:r>
            <a:endParaRPr lang="en-US" dirty="0">
              <a:cs typeface="Calibri"/>
            </a:endParaRPr>
          </a:p>
          <a:p>
            <a:pPr marL="0" indent="0">
              <a:buFont typeface="Arial" panose="020B0604020202020204" pitchFamily="34" charset="0"/>
              <a:buNone/>
            </a:pPr>
            <a:endParaRPr lang="en-US" dirty="0">
              <a:cs typeface="Calibri"/>
            </a:endParaRPr>
          </a:p>
        </p:txBody>
      </p:sp>
      <p:pic>
        <p:nvPicPr>
          <p:cNvPr id="8" name="Graphic 10" descr="Call center with solid fill">
            <a:extLst>
              <a:ext uri="{FF2B5EF4-FFF2-40B4-BE49-F238E27FC236}">
                <a16:creationId xmlns:a16="http://schemas.microsoft.com/office/drawing/2014/main" id="{461D9F81-8B23-034A-9AB2-00BF16F1FC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63348" y="1738923"/>
            <a:ext cx="914400" cy="914400"/>
          </a:xfrm>
          <a:prstGeom prst="rect">
            <a:avLst/>
          </a:prstGeom>
        </p:spPr>
      </p:pic>
      <p:pic>
        <p:nvPicPr>
          <p:cNvPr id="9" name="Graphic 10" descr="Call center with solid fill">
            <a:extLst>
              <a:ext uri="{FF2B5EF4-FFF2-40B4-BE49-F238E27FC236}">
                <a16:creationId xmlns:a16="http://schemas.microsoft.com/office/drawing/2014/main" id="{F97538FB-0EEA-FC47-9CFD-BA9BAB4A6B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37360" y="3109321"/>
            <a:ext cx="914400" cy="914400"/>
          </a:xfrm>
          <a:prstGeom prst="rect">
            <a:avLst/>
          </a:prstGeom>
        </p:spPr>
      </p:pic>
      <p:pic>
        <p:nvPicPr>
          <p:cNvPr id="10" name="Picture 9">
            <a:extLst>
              <a:ext uri="{FF2B5EF4-FFF2-40B4-BE49-F238E27FC236}">
                <a16:creationId xmlns:a16="http://schemas.microsoft.com/office/drawing/2014/main" id="{4B5C3E09-A03D-2240-A770-AF88F6661D11}"/>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014117" y="4284566"/>
            <a:ext cx="480786" cy="465353"/>
          </a:xfrm>
          <a:prstGeom prst="rect">
            <a:avLst/>
          </a:prstGeom>
          <a:ln>
            <a:noFill/>
          </a:ln>
          <a:effectLst/>
        </p:spPr>
      </p:pic>
      <p:pic>
        <p:nvPicPr>
          <p:cNvPr id="11" name="Picture 10">
            <a:extLst>
              <a:ext uri="{FF2B5EF4-FFF2-40B4-BE49-F238E27FC236}">
                <a16:creationId xmlns:a16="http://schemas.microsoft.com/office/drawing/2014/main" id="{9A5D038F-B1A6-9C4E-A464-8BB03091436A}"/>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653454" y="4284566"/>
            <a:ext cx="480786" cy="465353"/>
          </a:xfrm>
          <a:prstGeom prst="rect">
            <a:avLst/>
          </a:prstGeom>
          <a:ln>
            <a:noFill/>
          </a:ln>
          <a:effectLst/>
        </p:spPr>
      </p:pic>
      <p:pic>
        <p:nvPicPr>
          <p:cNvPr id="12" name="Picture 11">
            <a:extLst>
              <a:ext uri="{FF2B5EF4-FFF2-40B4-BE49-F238E27FC236}">
                <a16:creationId xmlns:a16="http://schemas.microsoft.com/office/drawing/2014/main" id="{A3EC10B1-7186-5C44-A39A-3489C0FF0232}"/>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7292791" y="4284566"/>
            <a:ext cx="480786" cy="465353"/>
          </a:xfrm>
          <a:prstGeom prst="rect">
            <a:avLst/>
          </a:prstGeom>
          <a:ln>
            <a:noFill/>
          </a:ln>
          <a:effectLst/>
        </p:spPr>
      </p:pic>
      <p:pic>
        <p:nvPicPr>
          <p:cNvPr id="13" name="Graphic 10" descr="Call center with solid fill">
            <a:extLst>
              <a:ext uri="{FF2B5EF4-FFF2-40B4-BE49-F238E27FC236}">
                <a16:creationId xmlns:a16="http://schemas.microsoft.com/office/drawing/2014/main" id="{3C861A0F-3BBD-534D-A8AC-037F1AD9BF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63525" y="3109320"/>
            <a:ext cx="914400" cy="914400"/>
          </a:xfrm>
          <a:prstGeom prst="rect">
            <a:avLst/>
          </a:prstGeom>
        </p:spPr>
      </p:pic>
      <p:pic>
        <p:nvPicPr>
          <p:cNvPr id="14" name="Graphic 10" descr="Call center with solid fill">
            <a:extLst>
              <a:ext uri="{FF2B5EF4-FFF2-40B4-BE49-F238E27FC236}">
                <a16:creationId xmlns:a16="http://schemas.microsoft.com/office/drawing/2014/main" id="{9FB584A8-960E-AC40-A268-1A623FBDEDC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15349" y="3109319"/>
            <a:ext cx="914400" cy="914400"/>
          </a:xfrm>
          <a:prstGeom prst="rect">
            <a:avLst/>
          </a:prstGeom>
        </p:spPr>
      </p:pic>
      <p:sp>
        <p:nvSpPr>
          <p:cNvPr id="15" name="Rectangle: Rounded Corners 32">
            <a:extLst>
              <a:ext uri="{FF2B5EF4-FFF2-40B4-BE49-F238E27FC236}">
                <a16:creationId xmlns:a16="http://schemas.microsoft.com/office/drawing/2014/main" id="{F4B05299-49D2-CC4C-979E-73F9076F9DE6}"/>
              </a:ext>
            </a:extLst>
          </p:cNvPr>
          <p:cNvSpPr/>
          <p:nvPr/>
        </p:nvSpPr>
        <p:spPr>
          <a:xfrm>
            <a:off x="8029135" y="4210711"/>
            <a:ext cx="1962615" cy="6170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B008C38-1CBE-1441-94AD-EFAC9E18A07C}"/>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132848" y="4292000"/>
            <a:ext cx="480786" cy="465353"/>
          </a:xfrm>
          <a:prstGeom prst="rect">
            <a:avLst/>
          </a:prstGeom>
          <a:ln>
            <a:noFill/>
          </a:ln>
          <a:effectLst/>
        </p:spPr>
      </p:pic>
      <p:pic>
        <p:nvPicPr>
          <p:cNvPr id="17" name="Picture 16">
            <a:extLst>
              <a:ext uri="{FF2B5EF4-FFF2-40B4-BE49-F238E27FC236}">
                <a16:creationId xmlns:a16="http://schemas.microsoft.com/office/drawing/2014/main" id="{B5334E47-9C1B-2249-B91B-B8A5952C04BC}"/>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8772185" y="4292000"/>
            <a:ext cx="480786" cy="465353"/>
          </a:xfrm>
          <a:prstGeom prst="rect">
            <a:avLst/>
          </a:prstGeom>
          <a:ln>
            <a:noFill/>
          </a:ln>
          <a:effectLst/>
        </p:spPr>
      </p:pic>
      <p:pic>
        <p:nvPicPr>
          <p:cNvPr id="18" name="Picture 17">
            <a:extLst>
              <a:ext uri="{FF2B5EF4-FFF2-40B4-BE49-F238E27FC236}">
                <a16:creationId xmlns:a16="http://schemas.microsoft.com/office/drawing/2014/main" id="{BFB17007-9AA4-F04B-9757-2A5E700841DC}"/>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9411522" y="4292000"/>
            <a:ext cx="480786" cy="465353"/>
          </a:xfrm>
          <a:prstGeom prst="rect">
            <a:avLst/>
          </a:prstGeom>
          <a:ln>
            <a:noFill/>
          </a:ln>
          <a:effectLst/>
        </p:spPr>
      </p:pic>
      <p:sp>
        <p:nvSpPr>
          <p:cNvPr id="19" name="Rectangle: Rounded Corners 36">
            <a:extLst>
              <a:ext uri="{FF2B5EF4-FFF2-40B4-BE49-F238E27FC236}">
                <a16:creationId xmlns:a16="http://schemas.microsoft.com/office/drawing/2014/main" id="{B9A853B2-2A0B-2941-AC44-2FD0075FD28A}"/>
              </a:ext>
            </a:extLst>
          </p:cNvPr>
          <p:cNvSpPr/>
          <p:nvPr/>
        </p:nvSpPr>
        <p:spPr>
          <a:xfrm>
            <a:off x="10118130" y="4203277"/>
            <a:ext cx="1962615" cy="61703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3EB953C2-C85D-0C42-A0CF-0D6EC9F644AC}"/>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221843" y="4284566"/>
            <a:ext cx="480786" cy="465353"/>
          </a:xfrm>
          <a:prstGeom prst="rect">
            <a:avLst/>
          </a:prstGeom>
          <a:ln>
            <a:noFill/>
          </a:ln>
          <a:effectLst/>
        </p:spPr>
      </p:pic>
      <p:pic>
        <p:nvPicPr>
          <p:cNvPr id="21" name="Picture 20">
            <a:extLst>
              <a:ext uri="{FF2B5EF4-FFF2-40B4-BE49-F238E27FC236}">
                <a16:creationId xmlns:a16="http://schemas.microsoft.com/office/drawing/2014/main" id="{9438F2E0-0857-F44B-BC43-A2DBE1B9A4C1}"/>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0861181" y="4284566"/>
            <a:ext cx="480786" cy="465353"/>
          </a:xfrm>
          <a:prstGeom prst="rect">
            <a:avLst/>
          </a:prstGeom>
          <a:ln>
            <a:noFill/>
          </a:ln>
          <a:effectLst/>
        </p:spPr>
      </p:pic>
      <p:pic>
        <p:nvPicPr>
          <p:cNvPr id="22" name="Picture 21">
            <a:extLst>
              <a:ext uri="{FF2B5EF4-FFF2-40B4-BE49-F238E27FC236}">
                <a16:creationId xmlns:a16="http://schemas.microsoft.com/office/drawing/2014/main" id="{05A4F3AA-C3F4-3645-8858-322CFA736128}"/>
              </a:ext>
            </a:extLst>
          </p:cNvPr>
          <p:cNvPicPr/>
          <p:nvPr/>
        </p:nvPicPr>
        <p:blipFill>
          <a:blip r:embed="rId7" cstate="print">
            <a:duotone>
              <a:prstClr val="black"/>
              <a:srgbClr val="0070C0">
                <a:tint val="45000"/>
                <a:satMod val="400000"/>
              </a:srgb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11500517" y="4284566"/>
            <a:ext cx="480786" cy="465353"/>
          </a:xfrm>
          <a:prstGeom prst="rect">
            <a:avLst/>
          </a:prstGeom>
          <a:ln>
            <a:noFill/>
          </a:ln>
          <a:effectLst/>
        </p:spPr>
      </p:pic>
      <p:cxnSp>
        <p:nvCxnSpPr>
          <p:cNvPr id="23" name="Straight Arrow Connector 22">
            <a:extLst>
              <a:ext uri="{FF2B5EF4-FFF2-40B4-BE49-F238E27FC236}">
                <a16:creationId xmlns:a16="http://schemas.microsoft.com/office/drawing/2014/main" id="{81E2CD1D-BD0B-454A-A662-29A336294436}"/>
              </a:ext>
            </a:extLst>
          </p:cNvPr>
          <p:cNvCxnSpPr/>
          <p:nvPr/>
        </p:nvCxnSpPr>
        <p:spPr>
          <a:xfrm>
            <a:off x="6865198" y="3940721"/>
            <a:ext cx="1734" cy="262823"/>
          </a:xfrm>
          <a:prstGeom prst="straightConnector1">
            <a:avLst/>
          </a:prstGeom>
          <a:ln w="57150"/>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D7B1EB9-8E37-3549-8255-5E858C83B86A}"/>
              </a:ext>
            </a:extLst>
          </p:cNvPr>
          <p:cNvCxnSpPr>
            <a:cxnSpLocks/>
          </p:cNvCxnSpPr>
          <p:nvPr/>
        </p:nvCxnSpPr>
        <p:spPr>
          <a:xfrm>
            <a:off x="9009749" y="3940721"/>
            <a:ext cx="1734" cy="262823"/>
          </a:xfrm>
          <a:prstGeom prst="straightConnector1">
            <a:avLst/>
          </a:prstGeom>
          <a:ln w="57150"/>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3876F0B-67B5-BC4F-BFBD-81CF77C2CEFD}"/>
              </a:ext>
            </a:extLst>
          </p:cNvPr>
          <p:cNvCxnSpPr>
            <a:cxnSpLocks/>
          </p:cNvCxnSpPr>
          <p:nvPr/>
        </p:nvCxnSpPr>
        <p:spPr>
          <a:xfrm>
            <a:off x="11067605" y="3940721"/>
            <a:ext cx="1734" cy="262823"/>
          </a:xfrm>
          <a:prstGeom prst="straightConnector1">
            <a:avLst/>
          </a:prstGeom>
          <a:ln w="57150"/>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02E3EE0-3F3E-304B-81DB-FEE7113BDEF4}"/>
              </a:ext>
            </a:extLst>
          </p:cNvPr>
          <p:cNvCxnSpPr>
            <a:cxnSpLocks/>
          </p:cNvCxnSpPr>
          <p:nvPr/>
        </p:nvCxnSpPr>
        <p:spPr>
          <a:xfrm flipH="1">
            <a:off x="7172644" y="2567296"/>
            <a:ext cx="1408194" cy="646104"/>
          </a:xfrm>
          <a:prstGeom prst="straightConnector1">
            <a:avLst/>
          </a:prstGeom>
          <a:ln w="57150"/>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8BDB80D-4F3B-4F4B-983F-5489A478420C}"/>
              </a:ext>
            </a:extLst>
          </p:cNvPr>
          <p:cNvCxnSpPr>
            <a:cxnSpLocks/>
          </p:cNvCxnSpPr>
          <p:nvPr/>
        </p:nvCxnSpPr>
        <p:spPr>
          <a:xfrm flipH="1" flipV="1">
            <a:off x="9449517" y="2451399"/>
            <a:ext cx="1380818" cy="722757"/>
          </a:xfrm>
          <a:prstGeom prst="straightConnector1">
            <a:avLst/>
          </a:prstGeom>
          <a:ln w="57150"/>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463A143-2AA6-E14C-92E2-A89BE5661693}"/>
              </a:ext>
            </a:extLst>
          </p:cNvPr>
          <p:cNvCxnSpPr>
            <a:cxnSpLocks/>
          </p:cNvCxnSpPr>
          <p:nvPr/>
        </p:nvCxnSpPr>
        <p:spPr>
          <a:xfrm flipV="1">
            <a:off x="9014311" y="2611099"/>
            <a:ext cx="6295" cy="476363"/>
          </a:xfrm>
          <a:prstGeom prst="straightConnector1">
            <a:avLst/>
          </a:prstGeom>
          <a:ln w="57150"/>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D8D0101-DD30-B74A-827D-154FF5C8ABF2}"/>
              </a:ext>
            </a:extLst>
          </p:cNvPr>
          <p:cNvSpPr txBox="1"/>
          <p:nvPr/>
        </p:nvSpPr>
        <p:spPr>
          <a:xfrm>
            <a:off x="9343581" y="1862761"/>
            <a:ext cx="6899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FAM</a:t>
            </a:r>
          </a:p>
        </p:txBody>
      </p:sp>
      <p:sp>
        <p:nvSpPr>
          <p:cNvPr id="30" name="TextBox 29">
            <a:extLst>
              <a:ext uri="{FF2B5EF4-FFF2-40B4-BE49-F238E27FC236}">
                <a16:creationId xmlns:a16="http://schemas.microsoft.com/office/drawing/2014/main" id="{3F7F507A-6FA7-5043-95DF-577D3CEC39BE}"/>
              </a:ext>
            </a:extLst>
          </p:cNvPr>
          <p:cNvSpPr txBox="1"/>
          <p:nvPr/>
        </p:nvSpPr>
        <p:spPr>
          <a:xfrm>
            <a:off x="7185341" y="3382198"/>
            <a:ext cx="6899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TO 1</a:t>
            </a:r>
          </a:p>
        </p:txBody>
      </p:sp>
      <p:sp>
        <p:nvSpPr>
          <p:cNvPr id="31" name="TextBox 30">
            <a:extLst>
              <a:ext uri="{FF2B5EF4-FFF2-40B4-BE49-F238E27FC236}">
                <a16:creationId xmlns:a16="http://schemas.microsoft.com/office/drawing/2014/main" id="{626E7631-DA40-8443-B03C-EFC8DE14C1F2}"/>
              </a:ext>
            </a:extLst>
          </p:cNvPr>
          <p:cNvSpPr txBox="1"/>
          <p:nvPr/>
        </p:nvSpPr>
        <p:spPr>
          <a:xfrm>
            <a:off x="9412024" y="3382198"/>
            <a:ext cx="6899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TO 2</a:t>
            </a:r>
          </a:p>
        </p:txBody>
      </p:sp>
      <p:sp>
        <p:nvSpPr>
          <p:cNvPr id="32" name="TextBox 31">
            <a:extLst>
              <a:ext uri="{FF2B5EF4-FFF2-40B4-BE49-F238E27FC236}">
                <a16:creationId xmlns:a16="http://schemas.microsoft.com/office/drawing/2014/main" id="{FB2597CB-3681-FD41-B19A-F12525AEAD46}"/>
              </a:ext>
            </a:extLst>
          </p:cNvPr>
          <p:cNvSpPr txBox="1"/>
          <p:nvPr/>
        </p:nvSpPr>
        <p:spPr>
          <a:xfrm>
            <a:off x="11501820" y="3382198"/>
            <a:ext cx="6899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TO 3</a:t>
            </a:r>
          </a:p>
        </p:txBody>
      </p:sp>
      <p:sp>
        <p:nvSpPr>
          <p:cNvPr id="33" name="TextBox 32">
            <a:extLst>
              <a:ext uri="{FF2B5EF4-FFF2-40B4-BE49-F238E27FC236}">
                <a16:creationId xmlns:a16="http://schemas.microsoft.com/office/drawing/2014/main" id="{CB4521F9-EFF6-AA40-8BE0-18E0BDA9A2A5}"/>
              </a:ext>
            </a:extLst>
          </p:cNvPr>
          <p:cNvSpPr txBox="1"/>
          <p:nvPr/>
        </p:nvSpPr>
        <p:spPr>
          <a:xfrm>
            <a:off x="5022539" y="4331276"/>
            <a:ext cx="8861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Assets</a:t>
            </a:r>
          </a:p>
        </p:txBody>
      </p:sp>
    </p:spTree>
    <p:extLst>
      <p:ext uri="{BB962C8B-B14F-4D97-AF65-F5344CB8AC3E}">
        <p14:creationId xmlns:p14="http://schemas.microsoft.com/office/powerpoint/2010/main" val="3154847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611435E-A154-3248-AD7D-171018FCC0C6}"/>
              </a:ext>
            </a:extLst>
          </p:cNvPr>
          <p:cNvPicPr>
            <a:picLocks noGrp="1" noChangeAspect="1"/>
          </p:cNvPicPr>
          <p:nvPr>
            <p:ph idx="1"/>
          </p:nvPr>
        </p:nvPicPr>
        <p:blipFill>
          <a:blip r:embed="rId3"/>
          <a:stretch>
            <a:fillRect/>
          </a:stretch>
        </p:blipFill>
        <p:spPr>
          <a:xfrm>
            <a:off x="6547593" y="830264"/>
            <a:ext cx="5368967" cy="5638800"/>
          </a:xfrm>
        </p:spPr>
      </p:pic>
      <p:sp>
        <p:nvSpPr>
          <p:cNvPr id="3" name="Title 2">
            <a:extLst>
              <a:ext uri="{FF2B5EF4-FFF2-40B4-BE49-F238E27FC236}">
                <a16:creationId xmlns:a16="http://schemas.microsoft.com/office/drawing/2014/main" id="{DAB9ED3C-CBDA-5947-A690-565A4DABF025}"/>
              </a:ext>
            </a:extLst>
          </p:cNvPr>
          <p:cNvSpPr>
            <a:spLocks noGrp="1"/>
          </p:cNvSpPr>
          <p:nvPr>
            <p:ph type="title"/>
          </p:nvPr>
        </p:nvSpPr>
        <p:spPr/>
        <p:txBody>
          <a:bodyPr/>
          <a:lstStyle/>
          <a:p>
            <a:r>
              <a:rPr lang="en-US" dirty="0" err="1"/>
              <a:t>m:N</a:t>
            </a:r>
            <a:r>
              <a:rPr lang="en-US" dirty="0"/>
              <a:t> GCS Design</a:t>
            </a:r>
          </a:p>
        </p:txBody>
      </p:sp>
      <p:sp>
        <p:nvSpPr>
          <p:cNvPr id="4" name="Footer Placeholder 3">
            <a:extLst>
              <a:ext uri="{FF2B5EF4-FFF2-40B4-BE49-F238E27FC236}">
                <a16:creationId xmlns:a16="http://schemas.microsoft.com/office/drawing/2014/main" id="{19D21D4F-8006-F842-AFCE-710B5C956B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F44953-9A9E-1443-B964-9BCDB3223C84}"/>
              </a:ext>
            </a:extLst>
          </p:cNvPr>
          <p:cNvSpPr>
            <a:spLocks noGrp="1"/>
          </p:cNvSpPr>
          <p:nvPr>
            <p:ph type="sldNum" sz="quarter" idx="4"/>
          </p:nvPr>
        </p:nvSpPr>
        <p:spPr/>
        <p:txBody>
          <a:bodyPr/>
          <a:lstStyle/>
          <a:p>
            <a:fld id="{FA6758DD-5A98-9C42-A81D-9968456C6994}" type="slidenum">
              <a:rPr lang="en-US" smtClean="0"/>
              <a:t>30</a:t>
            </a:fld>
            <a:endParaRPr lang="en-US"/>
          </a:p>
        </p:txBody>
      </p:sp>
      <p:sp>
        <p:nvSpPr>
          <p:cNvPr id="8" name="Content Placeholder 1">
            <a:extLst>
              <a:ext uri="{FF2B5EF4-FFF2-40B4-BE49-F238E27FC236}">
                <a16:creationId xmlns:a16="http://schemas.microsoft.com/office/drawing/2014/main" id="{48251CB1-E2CC-2B4D-A19B-E6EAD2A90ABA}"/>
              </a:ext>
            </a:extLst>
          </p:cNvPr>
          <p:cNvSpPr txBox="1">
            <a:spLocks/>
          </p:cNvSpPr>
          <p:nvPr/>
        </p:nvSpPr>
        <p:spPr>
          <a:xfrm>
            <a:off x="508001" y="914400"/>
            <a:ext cx="5596645" cy="5638800"/>
          </a:xfrm>
          <a:prstGeom prst="rect">
            <a:avLst/>
          </a:prstGeom>
        </p:spPr>
        <p:txBody>
          <a:bodyPr vert="horz" lIns="91440" tIns="45720" rIns="91440" bIns="45720" rtlCol="0" anchor="t">
            <a:normAutofit/>
          </a:bodyPr>
          <a:lstStyle>
            <a:lvl1pPr marL="228600" indent="-228600" algn="l" defTabSz="914400" rtl="0" eaLnBrk="1" latinLnBrk="0" hangingPunct="1">
              <a:spcBef>
                <a:spcPts val="400"/>
              </a:spcBef>
              <a:buFont typeface="Arial" panose="020B0604020202020204" pitchFamily="34" charset="0"/>
              <a:buChar char="•"/>
              <a:defRPr sz="2400" kern="1200">
                <a:solidFill>
                  <a:schemeClr val="tx1"/>
                </a:solidFill>
                <a:latin typeface="+mn-lt"/>
                <a:ea typeface="+mn-ea"/>
                <a:cs typeface="+mn-cs"/>
              </a:defRPr>
            </a:lvl1pPr>
            <a:lvl2pPr marL="630238" indent="-285750" algn="l" defTabSz="914400" rtl="0" eaLnBrk="1" latinLnBrk="0" hangingPunct="1">
              <a:spcBef>
                <a:spcPts val="400"/>
              </a:spcBef>
              <a:buFont typeface="Arial" panose="020B0604020202020204" pitchFamily="34" charset="0"/>
              <a:buChar char="–"/>
              <a:defRPr sz="2000" kern="1200">
                <a:solidFill>
                  <a:schemeClr val="tx1"/>
                </a:solidFill>
                <a:latin typeface="+mn-lt"/>
                <a:ea typeface="+mn-ea"/>
                <a:cs typeface="+mn-cs"/>
              </a:defRPr>
            </a:lvl2pPr>
            <a:lvl3pPr marL="914400" indent="-228600" algn="l" defTabSz="914400" rtl="0" eaLnBrk="1" latinLnBrk="0" hangingPunct="1">
              <a:spcBef>
                <a:spcPts val="4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ts val="400"/>
              </a:spcBef>
              <a:buFont typeface="Arial" panose="020B0604020202020204" pitchFamily="34" charset="0"/>
              <a:buChar char="–"/>
              <a:defRPr sz="1600" kern="1200">
                <a:solidFill>
                  <a:schemeClr val="tx1"/>
                </a:solidFill>
                <a:latin typeface="+mn-lt"/>
                <a:ea typeface="+mn-ea"/>
                <a:cs typeface="+mn-cs"/>
              </a:defRPr>
            </a:lvl4pPr>
            <a:lvl5pPr marL="1828800" indent="-228600" algn="l" defTabSz="914400" rtl="0" eaLnBrk="1" latinLnBrk="0" hangingPunct="1">
              <a:spcBef>
                <a:spcPts val="4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cs typeface="Calibri"/>
              </a:rPr>
              <a:t>HAT GCS interfaces for m:N applications currently in design</a:t>
            </a:r>
          </a:p>
          <a:p>
            <a:endParaRPr lang="en-US" dirty="0">
              <a:cs typeface="Calibri"/>
            </a:endParaRPr>
          </a:p>
          <a:p>
            <a:r>
              <a:rPr lang="en-US" dirty="0">
                <a:cs typeface="Calibri"/>
              </a:rPr>
              <a:t>Design aims to be applicable to multiple m:N domains</a:t>
            </a:r>
          </a:p>
          <a:p>
            <a:pPr lvl="1"/>
            <a:r>
              <a:rPr lang="en-US" dirty="0">
                <a:cs typeface="Calibri"/>
              </a:rPr>
              <a:t>Small UAS</a:t>
            </a:r>
          </a:p>
          <a:p>
            <a:pPr lvl="1"/>
            <a:r>
              <a:rPr lang="en-US" dirty="0">
                <a:cs typeface="Calibri"/>
              </a:rPr>
              <a:t>Large UAS</a:t>
            </a:r>
          </a:p>
          <a:p>
            <a:pPr lvl="1"/>
            <a:r>
              <a:rPr lang="en-US" dirty="0">
                <a:cs typeface="Calibri"/>
              </a:rPr>
              <a:t>UAM</a:t>
            </a:r>
          </a:p>
          <a:p>
            <a:pPr lvl="1"/>
            <a:r>
              <a:rPr lang="en-US" dirty="0">
                <a:cs typeface="Calibri"/>
              </a:rPr>
              <a:t>HAPS</a:t>
            </a:r>
          </a:p>
          <a:p>
            <a:pPr lvl="1"/>
            <a:r>
              <a:rPr lang="en-US" dirty="0">
                <a:cs typeface="Calibri"/>
              </a:rPr>
              <a:t>Swarms</a:t>
            </a:r>
          </a:p>
          <a:p>
            <a:pPr lvl="1"/>
            <a:endParaRPr lang="en-US" dirty="0">
              <a:cs typeface="Calibri"/>
            </a:endParaRPr>
          </a:p>
          <a:p>
            <a:r>
              <a:rPr lang="en-US" dirty="0">
                <a:cs typeface="Calibri"/>
              </a:rPr>
              <a:t>Utilizes HAT principles</a:t>
            </a:r>
          </a:p>
          <a:p>
            <a:pPr lvl="1"/>
            <a:r>
              <a:rPr lang="en-US" dirty="0">
                <a:cs typeface="Calibri"/>
              </a:rPr>
              <a:t>Bi-directional Communication</a:t>
            </a:r>
          </a:p>
          <a:p>
            <a:pPr lvl="1"/>
            <a:r>
              <a:rPr lang="en-US" dirty="0">
                <a:cs typeface="Calibri"/>
              </a:rPr>
              <a:t>Transparency</a:t>
            </a:r>
          </a:p>
          <a:p>
            <a:pPr lvl="1"/>
            <a:r>
              <a:rPr lang="en-US" dirty="0">
                <a:cs typeface="Calibri"/>
              </a:rPr>
              <a:t>MHC (hopefully)</a:t>
            </a:r>
          </a:p>
        </p:txBody>
      </p:sp>
      <p:sp>
        <p:nvSpPr>
          <p:cNvPr id="9" name="Right Brace 8">
            <a:extLst>
              <a:ext uri="{FF2B5EF4-FFF2-40B4-BE49-F238E27FC236}">
                <a16:creationId xmlns:a16="http://schemas.microsoft.com/office/drawing/2014/main" id="{87390CE4-55C2-EB42-81E5-864E9D8B9C2E}"/>
              </a:ext>
            </a:extLst>
          </p:cNvPr>
          <p:cNvSpPr/>
          <p:nvPr/>
        </p:nvSpPr>
        <p:spPr>
          <a:xfrm>
            <a:off x="4296229" y="5486400"/>
            <a:ext cx="232228" cy="9826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2260CE63-961E-B949-AF5D-FD9A7B1DB94E}"/>
              </a:ext>
            </a:extLst>
          </p:cNvPr>
          <p:cNvSpPr txBox="1"/>
          <p:nvPr/>
        </p:nvSpPr>
        <p:spPr>
          <a:xfrm>
            <a:off x="4601031" y="5807580"/>
            <a:ext cx="899885" cy="369332"/>
          </a:xfrm>
          <a:prstGeom prst="rect">
            <a:avLst/>
          </a:prstGeom>
          <a:noFill/>
        </p:spPr>
        <p:txBody>
          <a:bodyPr wrap="square" rtlCol="0">
            <a:spAutoFit/>
          </a:bodyPr>
          <a:lstStyle/>
          <a:p>
            <a:r>
              <a:rPr lang="en-US" dirty="0"/>
              <a:t>So far…</a:t>
            </a:r>
          </a:p>
        </p:txBody>
      </p:sp>
    </p:spTree>
    <p:extLst>
      <p:ext uri="{BB962C8B-B14F-4D97-AF65-F5344CB8AC3E}">
        <p14:creationId xmlns:p14="http://schemas.microsoft.com/office/powerpoint/2010/main" val="3216385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193457-3924-8246-AB01-BE0C88D6180B}"/>
              </a:ext>
            </a:extLst>
          </p:cNvPr>
          <p:cNvSpPr>
            <a:spLocks noGrp="1"/>
          </p:cNvSpPr>
          <p:nvPr>
            <p:ph type="title"/>
          </p:nvPr>
        </p:nvSpPr>
        <p:spPr/>
        <p:txBody>
          <a:bodyPr/>
          <a:lstStyle/>
          <a:p>
            <a:r>
              <a:rPr lang="en-US" dirty="0" err="1"/>
              <a:t>m:N</a:t>
            </a:r>
            <a:r>
              <a:rPr lang="en-US" dirty="0"/>
              <a:t> HITL Work: </a:t>
            </a:r>
            <a:r>
              <a:rPr lang="en-US" dirty="0" err="1"/>
              <a:t>ConOps</a:t>
            </a:r>
            <a:r>
              <a:rPr lang="en-US" dirty="0"/>
              <a:t>/R&amp;R Simulation</a:t>
            </a:r>
          </a:p>
        </p:txBody>
      </p:sp>
      <p:sp>
        <p:nvSpPr>
          <p:cNvPr id="4" name="Footer Placeholder 3">
            <a:extLst>
              <a:ext uri="{FF2B5EF4-FFF2-40B4-BE49-F238E27FC236}">
                <a16:creationId xmlns:a16="http://schemas.microsoft.com/office/drawing/2014/main" id="{C3AA5E5F-87B4-494D-B4F6-41321BB0D3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1E8037-569D-A642-A690-1C167E563A06}"/>
              </a:ext>
            </a:extLst>
          </p:cNvPr>
          <p:cNvSpPr>
            <a:spLocks noGrp="1"/>
          </p:cNvSpPr>
          <p:nvPr>
            <p:ph type="sldNum" sz="quarter" idx="4"/>
          </p:nvPr>
        </p:nvSpPr>
        <p:spPr/>
        <p:txBody>
          <a:bodyPr/>
          <a:lstStyle/>
          <a:p>
            <a:fld id="{FA6758DD-5A98-9C42-A81D-9968456C6994}" type="slidenum">
              <a:rPr lang="en-US" smtClean="0"/>
              <a:t>31</a:t>
            </a:fld>
            <a:endParaRPr lang="en-US"/>
          </a:p>
        </p:txBody>
      </p:sp>
      <p:pic>
        <p:nvPicPr>
          <p:cNvPr id="12" name="Picture 11">
            <a:extLst>
              <a:ext uri="{FF2B5EF4-FFF2-40B4-BE49-F238E27FC236}">
                <a16:creationId xmlns:a16="http://schemas.microsoft.com/office/drawing/2014/main" id="{1BBAE0A0-A3C1-844F-9ADC-BFA3578AEDB7}"/>
              </a:ext>
            </a:extLst>
          </p:cNvPr>
          <p:cNvPicPr>
            <a:picLocks noChangeAspect="1"/>
          </p:cNvPicPr>
          <p:nvPr/>
        </p:nvPicPr>
        <p:blipFill>
          <a:blip r:embed="rId3"/>
          <a:srcRect l="605" r="605"/>
          <a:stretch/>
        </p:blipFill>
        <p:spPr>
          <a:xfrm>
            <a:off x="1119844" y="720590"/>
            <a:ext cx="10228083" cy="6101419"/>
          </a:xfrm>
          <a:prstGeom prst="rect">
            <a:avLst/>
          </a:prstGeom>
        </p:spPr>
      </p:pic>
      <p:sp>
        <p:nvSpPr>
          <p:cNvPr id="13" name="TextBox 12">
            <a:extLst>
              <a:ext uri="{FF2B5EF4-FFF2-40B4-BE49-F238E27FC236}">
                <a16:creationId xmlns:a16="http://schemas.microsoft.com/office/drawing/2014/main" id="{9186A6B5-4773-3243-BBCE-ADC12E36B2CD}"/>
              </a:ext>
            </a:extLst>
          </p:cNvPr>
          <p:cNvSpPr txBox="1"/>
          <p:nvPr/>
        </p:nvSpPr>
        <p:spPr>
          <a:xfrm>
            <a:off x="3411694" y="1047568"/>
            <a:ext cx="1937289" cy="646331"/>
          </a:xfrm>
          <a:prstGeom prst="rect">
            <a:avLst/>
          </a:prstGeom>
          <a:solidFill>
            <a:srgbClr val="FFC000"/>
          </a:solidFill>
          <a:ln>
            <a:noFill/>
          </a:ln>
        </p:spPr>
        <p:txBody>
          <a:bodyPr wrap="square" rtlCol="0">
            <a:spAutoFit/>
          </a:bodyPr>
          <a:lstStyle/>
          <a:p>
            <a:pPr algn="ctr"/>
            <a:r>
              <a:rPr lang="en-US" b="1"/>
              <a:t>Tactical Situation Display (TSD)</a:t>
            </a:r>
          </a:p>
        </p:txBody>
      </p:sp>
      <p:sp>
        <p:nvSpPr>
          <p:cNvPr id="14" name="TextBox 13">
            <a:extLst>
              <a:ext uri="{FF2B5EF4-FFF2-40B4-BE49-F238E27FC236}">
                <a16:creationId xmlns:a16="http://schemas.microsoft.com/office/drawing/2014/main" id="{B966ED41-AC01-5C4D-8BC7-75D57F38AD2C}"/>
              </a:ext>
            </a:extLst>
          </p:cNvPr>
          <p:cNvSpPr txBox="1"/>
          <p:nvPr/>
        </p:nvSpPr>
        <p:spPr>
          <a:xfrm>
            <a:off x="8686874" y="1047568"/>
            <a:ext cx="1937289" cy="369332"/>
          </a:xfrm>
          <a:prstGeom prst="rect">
            <a:avLst/>
          </a:prstGeom>
          <a:solidFill>
            <a:srgbClr val="FFC000"/>
          </a:solidFill>
          <a:ln>
            <a:noFill/>
          </a:ln>
        </p:spPr>
        <p:txBody>
          <a:bodyPr wrap="square" rtlCol="0">
            <a:spAutoFit/>
          </a:bodyPr>
          <a:lstStyle/>
          <a:p>
            <a:pPr algn="ctr"/>
            <a:r>
              <a:rPr lang="en-US" b="1"/>
              <a:t>Timeline</a:t>
            </a:r>
          </a:p>
        </p:txBody>
      </p:sp>
      <p:sp>
        <p:nvSpPr>
          <p:cNvPr id="15" name="TextBox 14">
            <a:extLst>
              <a:ext uri="{FF2B5EF4-FFF2-40B4-BE49-F238E27FC236}">
                <a16:creationId xmlns:a16="http://schemas.microsoft.com/office/drawing/2014/main" id="{40B38E72-10A6-6248-8513-F28179EDDD36}"/>
              </a:ext>
            </a:extLst>
          </p:cNvPr>
          <p:cNvSpPr txBox="1"/>
          <p:nvPr/>
        </p:nvSpPr>
        <p:spPr>
          <a:xfrm>
            <a:off x="8677042" y="5369118"/>
            <a:ext cx="2045717" cy="369332"/>
          </a:xfrm>
          <a:prstGeom prst="rect">
            <a:avLst/>
          </a:prstGeom>
          <a:solidFill>
            <a:srgbClr val="FFC000"/>
          </a:solidFill>
          <a:ln>
            <a:noFill/>
          </a:ln>
        </p:spPr>
        <p:txBody>
          <a:bodyPr wrap="square" rtlCol="0">
            <a:spAutoFit/>
          </a:bodyPr>
          <a:lstStyle/>
          <a:p>
            <a:pPr algn="ctr"/>
            <a:r>
              <a:rPr lang="en-US" b="1" dirty="0"/>
              <a:t>Status &amp; Event Log</a:t>
            </a:r>
          </a:p>
        </p:txBody>
      </p:sp>
      <p:sp>
        <p:nvSpPr>
          <p:cNvPr id="16" name="Footer Placeholder 1">
            <a:extLst>
              <a:ext uri="{FF2B5EF4-FFF2-40B4-BE49-F238E27FC236}">
                <a16:creationId xmlns:a16="http://schemas.microsoft.com/office/drawing/2014/main" id="{B54C6C9C-E876-484C-8C55-69C172C1C8B6}"/>
              </a:ext>
            </a:extLst>
          </p:cNvPr>
          <p:cNvSpPr txBox="1">
            <a:spLocks/>
          </p:cNvSpPr>
          <p:nvPr/>
        </p:nvSpPr>
        <p:spPr>
          <a:xfrm>
            <a:off x="4303486" y="6517209"/>
            <a:ext cx="3860800" cy="244476"/>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HUMAN-AUTONOMY TEAMING LABORATORY</a:t>
            </a:r>
          </a:p>
        </p:txBody>
      </p:sp>
    </p:spTree>
    <p:extLst>
      <p:ext uri="{BB962C8B-B14F-4D97-AF65-F5344CB8AC3E}">
        <p14:creationId xmlns:p14="http://schemas.microsoft.com/office/powerpoint/2010/main" val="136482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883698-10E1-AC4F-A0FD-EDDB43369BA0}"/>
              </a:ext>
            </a:extLst>
          </p:cNvPr>
          <p:cNvSpPr>
            <a:spLocks noGrp="1"/>
          </p:cNvSpPr>
          <p:nvPr>
            <p:ph idx="1"/>
          </p:nvPr>
        </p:nvSpPr>
        <p:spPr/>
        <p:txBody>
          <a:bodyPr/>
          <a:lstStyle/>
          <a:p>
            <a:endParaRPr lang="en-US" dirty="0"/>
          </a:p>
          <a:p>
            <a:r>
              <a:rPr lang="en-US" dirty="0"/>
              <a:t>Delayed due to Pandemic</a:t>
            </a:r>
          </a:p>
          <a:p>
            <a:endParaRPr lang="en-US" dirty="0"/>
          </a:p>
          <a:p>
            <a:r>
              <a:rPr lang="en-US" dirty="0"/>
              <a:t>Ran surrogate simulation</a:t>
            </a:r>
          </a:p>
          <a:p>
            <a:endParaRPr lang="en-US" dirty="0"/>
          </a:p>
          <a:p>
            <a:r>
              <a:rPr lang="en-US" dirty="0"/>
              <a:t>Prelim </a:t>
            </a:r>
            <a:r>
              <a:rPr lang="en-US"/>
              <a:t>results ??</a:t>
            </a:r>
            <a:endParaRPr lang="en-US" dirty="0"/>
          </a:p>
          <a:p>
            <a:pPr marL="0" indent="0">
              <a:buNone/>
            </a:pPr>
            <a:endParaRPr lang="en-US" dirty="0"/>
          </a:p>
          <a:p>
            <a:r>
              <a:rPr lang="en-US" dirty="0"/>
              <a:t>Hand-offs, tools, next sim</a:t>
            </a:r>
          </a:p>
          <a:p>
            <a:endParaRPr lang="en-US" dirty="0"/>
          </a:p>
          <a:p>
            <a:endParaRPr lang="en-US" dirty="0"/>
          </a:p>
        </p:txBody>
      </p:sp>
      <p:sp>
        <p:nvSpPr>
          <p:cNvPr id="3" name="Title 2">
            <a:extLst>
              <a:ext uri="{FF2B5EF4-FFF2-40B4-BE49-F238E27FC236}">
                <a16:creationId xmlns:a16="http://schemas.microsoft.com/office/drawing/2014/main" id="{FD34025C-436B-3141-B374-516702EB4054}"/>
              </a:ext>
            </a:extLst>
          </p:cNvPr>
          <p:cNvSpPr>
            <a:spLocks noGrp="1"/>
          </p:cNvSpPr>
          <p:nvPr>
            <p:ph type="title"/>
          </p:nvPr>
        </p:nvSpPr>
        <p:spPr/>
        <p:txBody>
          <a:bodyPr/>
          <a:lstStyle/>
          <a:p>
            <a:r>
              <a:rPr lang="en-US" dirty="0"/>
              <a:t>M:N Summary</a:t>
            </a:r>
          </a:p>
        </p:txBody>
      </p:sp>
      <p:sp>
        <p:nvSpPr>
          <p:cNvPr id="4" name="Footer Placeholder 3">
            <a:extLst>
              <a:ext uri="{FF2B5EF4-FFF2-40B4-BE49-F238E27FC236}">
                <a16:creationId xmlns:a16="http://schemas.microsoft.com/office/drawing/2014/main" id="{C3484BB5-3AFC-9547-9C49-FE09C0E9C8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C64580-ADFA-E141-8F26-EEB2B5286954}"/>
              </a:ext>
            </a:extLst>
          </p:cNvPr>
          <p:cNvSpPr>
            <a:spLocks noGrp="1"/>
          </p:cNvSpPr>
          <p:nvPr>
            <p:ph type="sldNum" sz="quarter" idx="4"/>
          </p:nvPr>
        </p:nvSpPr>
        <p:spPr/>
        <p:txBody>
          <a:bodyPr/>
          <a:lstStyle/>
          <a:p>
            <a:fld id="{FA6758DD-5A98-9C42-A81D-9968456C6994}" type="slidenum">
              <a:rPr lang="en-US" smtClean="0"/>
              <a:t>32</a:t>
            </a:fld>
            <a:endParaRPr lang="en-US"/>
          </a:p>
        </p:txBody>
      </p:sp>
      <p:pic>
        <p:nvPicPr>
          <p:cNvPr id="1026" name="Picture 2">
            <a:extLst>
              <a:ext uri="{FF2B5EF4-FFF2-40B4-BE49-F238E27FC236}">
                <a16:creationId xmlns:a16="http://schemas.microsoft.com/office/drawing/2014/main" id="{339415C1-5947-C744-B656-D500DD087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232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D44439-1648-47B9-FB19-EB4E5BFA8E33}"/>
              </a:ext>
            </a:extLst>
          </p:cNvPr>
          <p:cNvSpPr>
            <a:spLocks noGrp="1"/>
          </p:cNvSpPr>
          <p:nvPr>
            <p:ph idx="1"/>
          </p:nvPr>
        </p:nvSpPr>
        <p:spPr/>
        <p:txBody>
          <a:bodyPr/>
          <a:lstStyle/>
          <a:p>
            <a:r>
              <a:rPr lang="en-US" dirty="0"/>
              <a:t>Human as the “failsafe”</a:t>
            </a:r>
          </a:p>
          <a:p>
            <a:endParaRPr lang="en-US" dirty="0"/>
          </a:p>
          <a:p>
            <a:r>
              <a:rPr lang="en-US" dirty="0"/>
              <a:t>Embrace the “well, the automation failed, throw it the human!!”</a:t>
            </a:r>
          </a:p>
          <a:p>
            <a:endParaRPr lang="en-US" dirty="0"/>
          </a:p>
          <a:p>
            <a:r>
              <a:rPr lang="en-US" dirty="0"/>
              <a:t>Anticipate critical conditions by tread analysis, displays and  cueing the PIC to potential mitigations</a:t>
            </a:r>
          </a:p>
          <a:p>
            <a:endParaRPr lang="en-US" dirty="0"/>
          </a:p>
          <a:p>
            <a:r>
              <a:rPr lang="en-US" dirty="0"/>
              <a:t>Risk based, trend analysis, cueing and HAT assistant </a:t>
            </a:r>
          </a:p>
          <a:p>
            <a:endParaRPr lang="en-US" dirty="0"/>
          </a:p>
          <a:p>
            <a:r>
              <a:rPr lang="en-US" dirty="0"/>
              <a:t>Test in a wildfire m:N context (HITL) </a:t>
            </a:r>
            <a:r>
              <a:rPr lang="en-US"/>
              <a:t>early next year</a:t>
            </a:r>
            <a:endParaRPr lang="en-US" dirty="0"/>
          </a:p>
          <a:p>
            <a:endParaRPr lang="en-US" dirty="0"/>
          </a:p>
          <a:p>
            <a:endParaRPr lang="en-US" dirty="0"/>
          </a:p>
        </p:txBody>
      </p:sp>
      <p:sp>
        <p:nvSpPr>
          <p:cNvPr id="3" name="Title 2">
            <a:extLst>
              <a:ext uri="{FF2B5EF4-FFF2-40B4-BE49-F238E27FC236}">
                <a16:creationId xmlns:a16="http://schemas.microsoft.com/office/drawing/2014/main" id="{DD4B1388-80DB-D4BA-8F21-099C2F69370F}"/>
              </a:ext>
            </a:extLst>
          </p:cNvPr>
          <p:cNvSpPr>
            <a:spLocks noGrp="1"/>
          </p:cNvSpPr>
          <p:nvPr>
            <p:ph type="title"/>
          </p:nvPr>
        </p:nvSpPr>
        <p:spPr/>
        <p:txBody>
          <a:bodyPr/>
          <a:lstStyle/>
          <a:p>
            <a:r>
              <a:rPr lang="en-US" dirty="0"/>
              <a:t>Wildfire Mitigation</a:t>
            </a:r>
          </a:p>
        </p:txBody>
      </p:sp>
      <p:sp>
        <p:nvSpPr>
          <p:cNvPr id="4" name="Footer Placeholder 3">
            <a:extLst>
              <a:ext uri="{FF2B5EF4-FFF2-40B4-BE49-F238E27FC236}">
                <a16:creationId xmlns:a16="http://schemas.microsoft.com/office/drawing/2014/main" id="{971BB542-74F9-0CA6-FCB6-EEDF484582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8F4DD5-E749-7D23-36A7-CB6C78E7D34C}"/>
              </a:ext>
            </a:extLst>
          </p:cNvPr>
          <p:cNvSpPr>
            <a:spLocks noGrp="1"/>
          </p:cNvSpPr>
          <p:nvPr>
            <p:ph type="sldNum" sz="quarter" idx="4"/>
          </p:nvPr>
        </p:nvSpPr>
        <p:spPr/>
        <p:txBody>
          <a:bodyPr/>
          <a:lstStyle/>
          <a:p>
            <a:fld id="{FA6758DD-5A98-9C42-A81D-9968456C6994}" type="slidenum">
              <a:rPr lang="en-US" smtClean="0"/>
              <a:t>33</a:t>
            </a:fld>
            <a:endParaRPr lang="en-US"/>
          </a:p>
        </p:txBody>
      </p:sp>
    </p:spTree>
    <p:extLst>
      <p:ext uri="{BB962C8B-B14F-4D97-AF65-F5344CB8AC3E}">
        <p14:creationId xmlns:p14="http://schemas.microsoft.com/office/powerpoint/2010/main" val="359532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B63E44-C062-AB46-A24E-2F101AECA2ED}"/>
              </a:ext>
            </a:extLst>
          </p:cNvPr>
          <p:cNvSpPr>
            <a:spLocks noGrp="1"/>
          </p:cNvSpPr>
          <p:nvPr>
            <p:ph idx="1"/>
          </p:nvPr>
        </p:nvSpPr>
        <p:spPr>
          <a:xfrm>
            <a:off x="505523" y="1379913"/>
            <a:ext cx="10972800" cy="5638800"/>
          </a:xfrm>
        </p:spPr>
        <p:txBody>
          <a:bodyPr/>
          <a:lstStyle/>
          <a:p>
            <a:r>
              <a:rPr lang="en-US" dirty="0"/>
              <a:t>HAT Philosophy </a:t>
            </a:r>
          </a:p>
          <a:p>
            <a:pPr lvl="1"/>
            <a:r>
              <a:rPr lang="en-US" dirty="0"/>
              <a:t>Not just interface design</a:t>
            </a:r>
          </a:p>
          <a:p>
            <a:pPr lvl="1"/>
            <a:r>
              <a:rPr lang="en-US" dirty="0"/>
              <a:t>Not just HCI</a:t>
            </a:r>
          </a:p>
          <a:p>
            <a:pPr lvl="1"/>
            <a:r>
              <a:rPr lang="en-US" dirty="0"/>
              <a:t>A paradigm change in the way we view the interaction</a:t>
            </a:r>
          </a:p>
          <a:p>
            <a:endParaRPr lang="en-US" dirty="0"/>
          </a:p>
          <a:p>
            <a:r>
              <a:rPr lang="en-US" dirty="0"/>
              <a:t>Defined Basic Principles</a:t>
            </a:r>
          </a:p>
          <a:p>
            <a:pPr lvl="1"/>
            <a:r>
              <a:rPr lang="en-US" dirty="0"/>
              <a:t>Need to be refined and added to </a:t>
            </a:r>
          </a:p>
          <a:p>
            <a:endParaRPr lang="en-US" dirty="0"/>
          </a:p>
          <a:p>
            <a:r>
              <a:rPr lang="en-US" dirty="0"/>
              <a:t>Applied to our projects</a:t>
            </a:r>
          </a:p>
          <a:p>
            <a:pPr lvl="1"/>
            <a:r>
              <a:rPr lang="en-US" dirty="0"/>
              <a:t>Future of our lab is tied to this philosophy</a:t>
            </a:r>
          </a:p>
          <a:p>
            <a:pPr lvl="1"/>
            <a:r>
              <a:rPr lang="en-US" dirty="0"/>
              <a:t>Perhaps automation, not AI, but building the architecture </a:t>
            </a:r>
            <a:r>
              <a:rPr lang="en-US"/>
              <a:t>&amp; methodology</a:t>
            </a:r>
            <a:endParaRPr lang="en-US" dirty="0"/>
          </a:p>
          <a:p>
            <a:endParaRPr lang="en-US" dirty="0"/>
          </a:p>
          <a:p>
            <a:r>
              <a:rPr lang="en-US" dirty="0"/>
              <a:t>As with most things, simple in principle, harder in practice</a:t>
            </a:r>
          </a:p>
          <a:p>
            <a:endParaRPr lang="en-US" dirty="0"/>
          </a:p>
        </p:txBody>
      </p:sp>
      <p:sp>
        <p:nvSpPr>
          <p:cNvPr id="3" name="Title 2">
            <a:extLst>
              <a:ext uri="{FF2B5EF4-FFF2-40B4-BE49-F238E27FC236}">
                <a16:creationId xmlns:a16="http://schemas.microsoft.com/office/drawing/2014/main" id="{9D87EC9F-EA7D-2544-814A-6B77536FA102}"/>
              </a:ext>
            </a:extLst>
          </p:cNvPr>
          <p:cNvSpPr>
            <a:spLocks noGrp="1"/>
          </p:cNvSpPr>
          <p:nvPr>
            <p:ph type="title"/>
          </p:nvPr>
        </p:nvSpPr>
        <p:spPr/>
        <p:txBody>
          <a:bodyPr/>
          <a:lstStyle/>
          <a:p>
            <a:r>
              <a:rPr lang="en-US" dirty="0"/>
              <a:t>Summary</a:t>
            </a:r>
          </a:p>
        </p:txBody>
      </p:sp>
      <p:sp>
        <p:nvSpPr>
          <p:cNvPr id="4" name="Footer Placeholder 3">
            <a:extLst>
              <a:ext uri="{FF2B5EF4-FFF2-40B4-BE49-F238E27FC236}">
                <a16:creationId xmlns:a16="http://schemas.microsoft.com/office/drawing/2014/main" id="{E21E04C8-2059-3949-87F1-D15456CCD5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1599C1-418E-5B42-A276-33322187CF72}"/>
              </a:ext>
            </a:extLst>
          </p:cNvPr>
          <p:cNvSpPr>
            <a:spLocks noGrp="1"/>
          </p:cNvSpPr>
          <p:nvPr>
            <p:ph type="sldNum" sz="quarter" idx="4"/>
          </p:nvPr>
        </p:nvSpPr>
        <p:spPr/>
        <p:txBody>
          <a:bodyPr/>
          <a:lstStyle/>
          <a:p>
            <a:fld id="{FA6758DD-5A98-9C42-A81D-9968456C6994}" type="slidenum">
              <a:rPr lang="en-US" smtClean="0"/>
              <a:t>34</a:t>
            </a:fld>
            <a:endParaRPr lang="en-US"/>
          </a:p>
        </p:txBody>
      </p:sp>
    </p:spTree>
    <p:extLst>
      <p:ext uri="{BB962C8B-B14F-4D97-AF65-F5344CB8AC3E}">
        <p14:creationId xmlns:p14="http://schemas.microsoft.com/office/powerpoint/2010/main" val="3980620487"/>
      </p:ext>
    </p:extLst>
  </p:cSld>
  <p:clrMapOvr>
    <a:masterClrMapping/>
  </p:clrMapOvr>
</p:sld>
</file>

<file path=ppt/theme/theme1.xml><?xml version="1.0" encoding="utf-8"?>
<a:theme xmlns:a="http://schemas.openxmlformats.org/drawingml/2006/main" name="UAS NAS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AS NAS 2017" id="{74B2AE7A-0F1A-8B40-AB40-8B2DD029BBC0}" vid="{E1A213F3-FA3E-334F-BE7D-3E2A594CDE3F}"/>
    </a:ext>
  </a:extLst>
</a:theme>
</file>

<file path=ppt/theme/theme2.xml><?xml version="1.0" encoding="utf-8"?>
<a:theme xmlns:a="http://schemas.openxmlformats.org/drawingml/2006/main" name="humfact_title 1">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DA04AA3428EB54D860FABC93A835D32" ma:contentTypeVersion="10" ma:contentTypeDescription="Create a new document." ma:contentTypeScope="" ma:versionID="a757de6336a61a151796ce3d9335f364">
  <xsd:schema xmlns:xsd="http://www.w3.org/2001/XMLSchema" xmlns:xs="http://www.w3.org/2001/XMLSchema" xmlns:p="http://schemas.microsoft.com/office/2006/metadata/properties" xmlns:ns2="dd1c3c23-4704-47cd-b2d0-44b1839816ba" xmlns:ns3="cfad2785-1bd2-4924-bc97-0dc15532ab65" targetNamespace="http://schemas.microsoft.com/office/2006/metadata/properties" ma:root="true" ma:fieldsID="cf04b956945a36698f86d9a9f57f384d" ns2:_="" ns3:_="">
    <xsd:import namespace="dd1c3c23-4704-47cd-b2d0-44b1839816ba"/>
    <xsd:import namespace="cfad2785-1bd2-4924-bc97-0dc15532ab6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1c3c23-4704-47cd-b2d0-44b1839816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ad2785-1bd2-4924-bc97-0dc15532ab6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19704D-1689-4D55-BE7A-8FF851F84FB6}">
  <ds:schemaRefs>
    <ds:schemaRef ds:uri="http://schemas.microsoft.com/sharepoint/v3/contenttype/forms"/>
  </ds:schemaRefs>
</ds:datastoreItem>
</file>

<file path=customXml/itemProps2.xml><?xml version="1.0" encoding="utf-8"?>
<ds:datastoreItem xmlns:ds="http://schemas.openxmlformats.org/officeDocument/2006/customXml" ds:itemID="{E67B3ABE-BAF2-4B15-A5D6-DA6A9B2BBACE}">
  <ds:schemaRefs>
    <ds:schemaRef ds:uri="cfad2785-1bd2-4924-bc97-0dc15532ab65"/>
    <ds:schemaRef ds:uri="dd1c3c23-4704-47cd-b2d0-44b1839816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D07E9A9-8D46-4CC3-A587-EE86B17FED84}">
  <ds:schemaRefs>
    <ds:schemaRef ds:uri="cfad2785-1bd2-4924-bc97-0dc15532ab65"/>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 ds:uri="http://purl.org/dc/dcmitype/"/>
    <ds:schemaRef ds:uri="http://schemas.openxmlformats.org/package/2006/metadata/core-properties"/>
    <ds:schemaRef ds:uri="dd1c3c23-4704-47cd-b2d0-44b1839816ba"/>
    <ds:schemaRef ds:uri="http://purl.org/dc/terms/"/>
  </ds:schemaRefs>
</ds:datastoreItem>
</file>

<file path=docProps/app.xml><?xml version="1.0" encoding="utf-8"?>
<Properties xmlns="http://schemas.openxmlformats.org/officeDocument/2006/extended-properties" xmlns:vt="http://schemas.openxmlformats.org/officeDocument/2006/docPropsVTypes">
  <Template>UAS NAS 2017</Template>
  <TotalTime>715</TotalTime>
  <Words>2919</Words>
  <Application>Microsoft Macintosh PowerPoint</Application>
  <PresentationFormat>Widescreen</PresentationFormat>
  <Paragraphs>464</Paragraphs>
  <Slides>34</Slides>
  <Notes>31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Calibri Light</vt:lpstr>
      <vt:lpstr>Helvetica</vt:lpstr>
      <vt:lpstr>UAS NAS 2017</vt:lpstr>
      <vt:lpstr>humfact_title 1</vt:lpstr>
      <vt:lpstr>Human Autonomy Teaming:  Principles and Applications</vt:lpstr>
      <vt:lpstr>Outline</vt:lpstr>
      <vt:lpstr>Continued Growth of Automation</vt:lpstr>
      <vt:lpstr>System Configurations </vt:lpstr>
      <vt:lpstr>Problems with Serial Arrangement</vt:lpstr>
      <vt:lpstr>Human-AI Teaming (Simple Concept)</vt:lpstr>
      <vt:lpstr>Principles (Not Exhaustive)</vt:lpstr>
      <vt:lpstr>Bi-Directional Communication</vt:lpstr>
      <vt:lpstr>Bi-Directional Communication (cont.)</vt:lpstr>
      <vt:lpstr>Transparency</vt:lpstr>
      <vt:lpstr>Transparency: Issues</vt:lpstr>
      <vt:lpstr>Operator Directed Interfaces</vt:lpstr>
      <vt:lpstr>Shared Situation Awareness</vt:lpstr>
      <vt:lpstr>Meaningful Human Control</vt:lpstr>
      <vt:lpstr>MHC</vt:lpstr>
      <vt:lpstr>Applications</vt:lpstr>
      <vt:lpstr>Reduced Crew Operations</vt:lpstr>
      <vt:lpstr>Emergency Landing Planner Objective</vt:lpstr>
      <vt:lpstr> Before HAT</vt:lpstr>
      <vt:lpstr>Adding HAT Principles to the Ground Station</vt:lpstr>
      <vt:lpstr>Adding HAT Principles to the Ground Station</vt:lpstr>
      <vt:lpstr>Adding HAT Principles to the Ground Station</vt:lpstr>
      <vt:lpstr>ALTA Action Phase</vt:lpstr>
      <vt:lpstr>Working Agreements: A Path to Full Autonomy</vt:lpstr>
      <vt:lpstr>HAT Simulation: Results</vt:lpstr>
      <vt:lpstr>HAT Simulation: Results</vt:lpstr>
      <vt:lpstr>HAT Simulation: Debrief</vt:lpstr>
      <vt:lpstr>m:N Aircraft Operations</vt:lpstr>
      <vt:lpstr>M:N Configuration</vt:lpstr>
      <vt:lpstr>m:N GCS Design</vt:lpstr>
      <vt:lpstr>m:N HITL Work: ConOps/R&amp;R Simulation</vt:lpstr>
      <vt:lpstr>M:N Summary</vt:lpstr>
      <vt:lpstr>Wildfire Mitigation</vt:lpstr>
      <vt:lpstr>Summary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HAT Lab Simulator  Demo Requirements</dc:title>
  <dc:subject/>
  <dc:creator>Rorie, Conrad (ARC-TH)</dc:creator>
  <cp:keywords/>
  <dc:description/>
  <cp:lastModifiedBy>Moze, Karen M. (ARC-IES)</cp:lastModifiedBy>
  <cp:revision>76</cp:revision>
  <cp:lastPrinted>2021-07-26T19:57:18Z</cp:lastPrinted>
  <dcterms:created xsi:type="dcterms:W3CDTF">2020-04-01T16:43:29Z</dcterms:created>
  <dcterms:modified xsi:type="dcterms:W3CDTF">2022-09-08T16:49:43Z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0x010100ADA04AA3428EB54D860FABC93A835D32</vt:lpwstr>
  </property>
</Properties>
</file>