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0" r:id="rId2"/>
    <p:sldId id="256" r:id="rId3"/>
    <p:sldId id="263" r:id="rId4"/>
    <p:sldId id="264" r:id="rId5"/>
    <p:sldId id="269" r:id="rId6"/>
    <p:sldId id="262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5A5AE-4FE9-254D-A496-18A6BEFCF6D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2FD6C-0C80-8548-B75A-E1D3DE4C0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D8718-03F1-CCE7-911D-DD144CC10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FFD336-6376-92EC-E3B4-1D72395C8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99C4D-702A-CFF4-7968-C6D0F6966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51C9C-4F62-5D57-46A2-2A10E4AD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77340-466E-BCD8-C203-C3A497E2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3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6CD11-CF33-EC35-8347-461EB1AE3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44F12-7856-6C5F-9C90-B5F2AB659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9BF0A-DD8C-81DD-1B81-3DD45B2F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77F1-7894-BAD2-CE06-186214CC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73ED0-24E8-16D6-C905-6C0551C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9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07B1-8E11-EBBE-ECBA-35218B44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F15464-025E-324C-EAD0-F7F2AB41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97FB0-29C5-EA70-20C8-FAB674D5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967B8-AC94-EBDA-AF8B-E337A4EF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1ECCD-306A-4A5E-EC93-64C49690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4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8F303-5E9F-D592-D181-3641AF02E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748EF-8229-054E-048B-529D61D75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D04325-62E3-897D-3AA3-6E930602F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E3A0A-43B2-FC58-5569-2FD73FD7F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8F9701-8841-F8BF-334A-3DF9E0AB4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A9A2B3-D4AF-9032-6C74-BE7883F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B5EED-7531-3A90-1621-3F66BC40E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233B4-3BE5-0201-5A9E-4F7E1CCCF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E5998-FC68-4F84-A4BA-7FD8E64B4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1345F-EC0D-EABE-822F-A591A76853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827DC0-E36C-1634-F99F-A778244F5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1B54B3-072C-478A-A063-E3C2DA3F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EB4B68-32BA-3224-9DCB-37CB37AE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3D7E95-E2CF-E7EE-A96D-7A56575A5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6ABE5-A20F-10CF-0783-A2B9227F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998532-E852-D292-613B-18A8D5014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45292-3E44-4391-BDE1-55B6F68C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0DBF3-8DCE-57C6-A860-948E55D2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8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D788DE-643E-85C8-D6AE-BDA8D259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AA1AF-531D-A0C5-8977-C0CB5BEF5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DC4DD-B097-6471-90B2-7CF61ABE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0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76E33-B2C7-7661-38FA-1D5EF0F22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0FB0-95C8-0B7D-E627-438E01C30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A68AB-5980-CCE5-8D28-7EDAC22E6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AC476-1597-DFA6-76D3-28D41E9C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4A9B5-AA1A-9D9F-F85D-E122A8F0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C3070E-BF6D-8902-5B7B-D187D32A8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25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B794-0994-356E-0721-F5231A26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DC454F-1EA9-B7DD-3C20-2CE903171C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33CCD-1A07-6591-0FC1-238BB8A938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DB695-7B13-6A32-70BF-BE0506F96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49119-7CC8-F2A9-5B9E-915716F7B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CA7DB-E18F-CDA2-121A-F0AC5C39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5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50DE-3AC1-69EC-8119-98FE30F40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6B894-2561-8BD1-D018-08214D894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E3D87-0F71-CBE7-3521-D067AB6EE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38ECA-9174-6051-3561-D915D2EC7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8EC26-387A-7AB7-9F8D-959336D51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56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C973A1-E669-2275-60DB-467B597520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33D2F-1C6E-69CE-E850-B5839E7B0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D2048-3038-AE72-EC43-33057066D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D8AAC-5BF1-CA4C-90B2-2C437F81416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A832B-AAE6-1833-A46B-743066BC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E38B5-4A9D-6517-BA18-A6E8678D6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B44FD6-AAA6-E2CD-98D1-FD2F1A4E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4ADA5-3249-A293-8FBE-7437EBFA5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91FDE3-4D82-890B-F64B-5B1FCCC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D8AAC-5BF1-CA4C-90B2-2C437F814169}" type="datetimeFigureOut">
              <a:rPr lang="en-US" smtClean="0"/>
              <a:t>5/27/22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2ED3D-32DA-D6B3-9434-8411937A5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30C4F-8FF5-A732-4754-D169AD451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5E8A1-5290-C84F-A9F0-AA547EF1D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34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5000"/>
                <a:lumOff val="95000"/>
              </a:schemeClr>
            </a:gs>
            <a:gs pos="60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E29A765C-621D-4A01-A766-248F5E4AE0CA}"/>
              </a:ext>
            </a:extLst>
          </p:cNvPr>
          <p:cNvSpPr/>
          <p:nvPr/>
        </p:nvSpPr>
        <p:spPr>
          <a:xfrm>
            <a:off x="1206499" y="2366172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Column Optical Depth (COD) Derived from CALIOP Ocean Surface Returns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3C65C66-F630-4647-8436-EDD6729D1FEE}"/>
              </a:ext>
            </a:extLst>
          </p:cNvPr>
          <p:cNvSpPr/>
          <p:nvPr/>
        </p:nvSpPr>
        <p:spPr>
          <a:xfrm>
            <a:off x="1725860" y="3351839"/>
            <a:ext cx="8156079" cy="852401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/>
            <a:r>
              <a:rPr lang="en-US" altLang="ko-KR" sz="1600" u="sng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Robert A. Ryan</a:t>
            </a:r>
            <a:r>
              <a:rPr lang="en-US" altLang="ko-KR" sz="1600" u="sng" baseline="300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, Mark A. Vaughan</a:t>
            </a:r>
            <a:r>
              <a:rPr lang="en-US" altLang="ko-KR" sz="1600" baseline="300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6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, Sharon D. Rodier</a:t>
            </a:r>
            <a:r>
              <a:rPr lang="en-US" altLang="ko-KR" sz="1600" baseline="300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, Brian J. Getzewich</a:t>
            </a:r>
            <a:r>
              <a:rPr lang="en-US" altLang="ko-KR" sz="1600" baseline="300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6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, David M. Winker</a:t>
            </a:r>
            <a:r>
              <a:rPr lang="en-US" altLang="ko-KR" sz="1600" baseline="300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en-US" altLang="ko-KR" sz="1600" baseline="300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1</a:t>
            </a:r>
            <a:r>
              <a:rPr lang="en-US" altLang="ko-KR" sz="16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Science Systems and Applications, Inc., Hampton, VA, USA</a:t>
            </a:r>
          </a:p>
          <a:p>
            <a:pPr algn="ctr"/>
            <a:r>
              <a:rPr lang="en-US" altLang="ko-KR" sz="1600" baseline="300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2</a:t>
            </a:r>
            <a:r>
              <a:rPr lang="en-US" altLang="ko-KR" sz="1600" dirty="0">
                <a:latin typeface="Arial" panose="020B0604020202020204" pitchFamily="34" charset="0"/>
                <a:ea typeface="Noto Sans" panose="020B0502040504020204" pitchFamily="34"/>
                <a:cs typeface="Arial" panose="020B0604020202020204" pitchFamily="34" charset="0"/>
              </a:rPr>
              <a:t>NASA Langley Research Center, Hampton, VA, USA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7F9BE0-860E-9B21-E385-90D4FD255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10" y="155306"/>
            <a:ext cx="2561980" cy="180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C83800-D832-8412-429D-B72FB03FD7E9}"/>
              </a:ext>
            </a:extLst>
          </p:cNvPr>
          <p:cNvSpPr txBox="1"/>
          <p:nvPr/>
        </p:nvSpPr>
        <p:spPr>
          <a:xfrm>
            <a:off x="3418010" y="648008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6" name="직사각형 7">
            <a:extLst>
              <a:ext uri="{FF2B5EF4-FFF2-40B4-BE49-F238E27FC236}">
                <a16:creationId xmlns:a16="http://schemas.microsoft.com/office/drawing/2014/main" id="{80A40BB9-4994-4586-A224-AF0407521A81}"/>
              </a:ext>
            </a:extLst>
          </p:cNvPr>
          <p:cNvSpPr/>
          <p:nvPr/>
        </p:nvSpPr>
        <p:spPr>
          <a:xfrm>
            <a:off x="1498599" y="4883731"/>
            <a:ext cx="9194802" cy="584199"/>
          </a:xfrm>
          <a:prstGeom prst="rect">
            <a:avLst/>
          </a:prstGeom>
        </p:spPr>
        <p:txBody>
          <a:bodyPr wrap="square" lIns="0" tIns="0" rIns="0" bIns="144000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01.Space-borne lidar missions, instruments and science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30-Jun, 12:00 (UTC)</a:t>
            </a:r>
          </a:p>
          <a:p>
            <a:pPr algn="ctr">
              <a:lnSpc>
                <a:spcPct val="125000"/>
              </a:lnSpc>
            </a:pP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251</a:t>
            </a:r>
          </a:p>
        </p:txBody>
      </p:sp>
    </p:spTree>
    <p:extLst>
      <p:ext uri="{BB962C8B-B14F-4D97-AF65-F5344CB8AC3E}">
        <p14:creationId xmlns:p14="http://schemas.microsoft.com/office/powerpoint/2010/main" val="32259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COD Derived from CALIOP Ocean Surface Returns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ECE1C9-0FDC-2132-EC98-D10B7438EECB}"/>
              </a:ext>
            </a:extLst>
          </p:cNvPr>
          <p:cNvSpPr/>
          <p:nvPr/>
        </p:nvSpPr>
        <p:spPr>
          <a:xfrm>
            <a:off x="175932" y="1497702"/>
            <a:ext cx="7613151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Cloud-Aerosol Lidar with Orthogonal Polarization (CALIOP) onboard the Cloud Aerosol Lidar Infrared Pathfinder Satellite Observations (CALIPSO) spacecraft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direct detection of clouds and aerosols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Estimation of optical properties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but significant fraction below detection threshold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 Derived Column Optical Depths (ODCOD)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Adaptation of Venkata &amp; Reagan 2016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Passive style estimate of column optical properties from CALIPSO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Mostly independent single instrument estimate of optical depth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3D57E6-C115-185C-2DE7-002513585B71}"/>
              </a:ext>
            </a:extLst>
          </p:cNvPr>
          <p:cNvSpPr txBox="1"/>
          <p:nvPr/>
        </p:nvSpPr>
        <p:spPr>
          <a:xfrm>
            <a:off x="2804045" y="860064"/>
            <a:ext cx="23569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Overview</a:t>
            </a:r>
          </a:p>
        </p:txBody>
      </p:sp>
      <p:pic>
        <p:nvPicPr>
          <p:cNvPr id="8" name="Picture 7" descr="NASA’s Cloud-Aerosol LIdar with Orthogonal Polarization, an instrument aboard the Cloud-Aerosol Lidar and Infrared Pathfinder Satellite Observation satellite launched in 2006, uses a laser to take measurements of polar plankton.&#10;Credits: NASA/Timothy Marvel">
            <a:extLst>
              <a:ext uri="{FF2B5EF4-FFF2-40B4-BE49-F238E27FC236}">
                <a16:creationId xmlns:a16="http://schemas.microsoft.com/office/drawing/2014/main" id="{23609B9D-1BDC-CF57-A831-CD98C07F315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54" r="11492" b="35580"/>
          <a:stretch/>
        </p:blipFill>
        <p:spPr>
          <a:xfrm>
            <a:off x="7965018" y="750921"/>
            <a:ext cx="3920757" cy="48313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377DE5-BA26-F00B-10B6-C5A17330D2E7}"/>
              </a:ext>
            </a:extLst>
          </p:cNvPr>
          <p:cNvSpPr txBox="1"/>
          <p:nvPr/>
        </p:nvSpPr>
        <p:spPr>
          <a:xfrm>
            <a:off x="630934" y="5488601"/>
            <a:ext cx="6280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Venkata, S.L., Reagan, J.A., Aerosol Retrievals from CALIPSO Lidar Ocean Surface Returns. Remote Sensing 8(12) 1006 (2016). https://</a:t>
            </a:r>
            <a:r>
              <a:rPr lang="en-US" sz="1600" dirty="0" err="1"/>
              <a:t>doi.org</a:t>
            </a:r>
            <a:r>
              <a:rPr lang="en-US" sz="1600" dirty="0"/>
              <a:t>/10.3390/rs8121006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7E4D02-E61A-38D5-0AA7-80443F812C5D}"/>
              </a:ext>
            </a:extLst>
          </p:cNvPr>
          <p:cNvSpPr txBox="1"/>
          <p:nvPr/>
        </p:nvSpPr>
        <p:spPr>
          <a:xfrm>
            <a:off x="7965018" y="5583339"/>
            <a:ext cx="3920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NASA’s Cloud-Aerosol </a:t>
            </a:r>
            <a:r>
              <a:rPr lang="en-US" sz="1000" dirty="0" err="1"/>
              <a:t>LIdar</a:t>
            </a:r>
            <a:r>
              <a:rPr lang="en-US" sz="1000" dirty="0"/>
              <a:t> with Orthogonal Polarization, an instrument aboard the Cloud-Aerosol Lidar and Infrared Pathfinder Satellite Observation satellite launched in 2006</a:t>
            </a:r>
          </a:p>
          <a:p>
            <a:r>
              <a:rPr lang="en-US" sz="1000" b="1" dirty="0"/>
              <a:t>Credits: NASA/Timothy Marvel</a:t>
            </a:r>
          </a:p>
        </p:txBody>
      </p:sp>
    </p:spTree>
    <p:extLst>
      <p:ext uri="{BB962C8B-B14F-4D97-AF65-F5344CB8AC3E}">
        <p14:creationId xmlns:p14="http://schemas.microsoft.com/office/powerpoint/2010/main" val="4018949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COD Derived from CALIOP Ocean Surface Returns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66BAAF-D447-98E8-B5C8-53840F518CD3}"/>
              </a:ext>
            </a:extLst>
          </p:cNvPr>
          <p:cNvSpPr txBox="1"/>
          <p:nvPr/>
        </p:nvSpPr>
        <p:spPr>
          <a:xfrm>
            <a:off x="3300453" y="804450"/>
            <a:ext cx="25262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Technique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50B60D6-7C87-864B-62C9-5EA10FFF0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589" y="644668"/>
            <a:ext cx="3285614" cy="60041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3ECE1C9-0FDC-2132-EC98-D10B7438EECB}"/>
              </a:ext>
            </a:extLst>
          </p:cNvPr>
          <p:cNvSpPr/>
          <p:nvPr/>
        </p:nvSpPr>
        <p:spPr>
          <a:xfrm>
            <a:off x="219332" y="1709360"/>
            <a:ext cx="8612247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ODCOD uses the magnitude of CALIPSO's ocean surface return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compared to a modeled ideal ocean return to estimate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optical depth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surface points are fit to a model lidar ocean return by an iterative shifting and scaling technique shown to the right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3 measured points at 532nm and 2 points at 1064nm make up the surface return which causes the retrieval success rate to be less at 1064nm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accurate wind speed estimate is required to calculate a model surface reflectance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Returns with surface saturation or negative surface anomalies are not attempted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depolarization is tested to ensure ocean water and not sea ice or shallow water bottom is in the return</a:t>
            </a:r>
          </a:p>
        </p:txBody>
      </p:sp>
    </p:spTree>
    <p:extLst>
      <p:ext uri="{BB962C8B-B14F-4D97-AF65-F5344CB8AC3E}">
        <p14:creationId xmlns:p14="http://schemas.microsoft.com/office/powerpoint/2010/main" val="1458310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COD Derived from CALIOP Ocean Surface Returns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3F1BAE-8092-8004-0AE8-9A76437EB4E8}"/>
              </a:ext>
            </a:extLst>
          </p:cNvPr>
          <p:cNvSpPr/>
          <p:nvPr/>
        </p:nvSpPr>
        <p:spPr>
          <a:xfrm>
            <a:off x="137961" y="1117667"/>
            <a:ext cx="4421687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ODCOD is a single instrument retrieval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ODCOD uses wind speeds from the MERRA-2 meteorological data used throughout the CALIPSO processing</a:t>
            </a:r>
            <a:endParaRPr lang="en-US" sz="2000" strike="sngStrike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MERRA-2 winds have a low bias on the order of ~0.5 m/s over ocean at 10m (Carvalho 2019)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ODCOD, this translates to ~0.02 high bias in optical depth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Use AMSR-E winds to apply corrective scaling to MERRA-2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8E4399-81AB-24E4-0B66-0AFE671D86FF}"/>
              </a:ext>
            </a:extLst>
          </p:cNvPr>
          <p:cNvSpPr txBox="1"/>
          <p:nvPr/>
        </p:nvSpPr>
        <p:spPr>
          <a:xfrm>
            <a:off x="438411" y="6018106"/>
            <a:ext cx="11496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Carvalho, D. An Assessment of NASA’s GMAO MERRA-2 Reanalysis Surface Winds, Journal of Climate, 32(23), 8261-8281 (2019). https://</a:t>
            </a:r>
            <a:r>
              <a:rPr lang="en-US" sz="1600" dirty="0" err="1"/>
              <a:t>doi.org</a:t>
            </a:r>
            <a:r>
              <a:rPr lang="en-US" sz="1600" dirty="0"/>
              <a:t>/10.1175/JCLI-D-19-0199.1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202C11F-8D49-3691-AA3B-D96910AFE1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08" r="6662"/>
          <a:stretch/>
        </p:blipFill>
        <p:spPr>
          <a:xfrm>
            <a:off x="4584524" y="1213633"/>
            <a:ext cx="7607476" cy="482470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1D3922D-B2A6-A9F9-EEA5-E27D1925DF57}"/>
              </a:ext>
            </a:extLst>
          </p:cNvPr>
          <p:cNvSpPr txBox="1"/>
          <p:nvPr/>
        </p:nvSpPr>
        <p:spPr>
          <a:xfrm>
            <a:off x="5393140" y="1563399"/>
            <a:ext cx="3638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AMSR – MERRA-2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 speed groups at 3m/s apart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2006-2020 Median Values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Latitudes from 82S to 82N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BC132C-211C-AE20-D356-9EF33804EB84}"/>
              </a:ext>
            </a:extLst>
          </p:cNvPr>
          <p:cNvSpPr txBox="1"/>
          <p:nvPr/>
        </p:nvSpPr>
        <p:spPr>
          <a:xfrm>
            <a:off x="6525412" y="691161"/>
            <a:ext cx="3725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Wind Speed Inputs</a:t>
            </a:r>
          </a:p>
        </p:txBody>
      </p:sp>
    </p:spTree>
    <p:extLst>
      <p:ext uri="{BB962C8B-B14F-4D97-AF65-F5344CB8AC3E}">
        <p14:creationId xmlns:p14="http://schemas.microsoft.com/office/powerpoint/2010/main" val="2866963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925EAB5-E833-35EA-10F8-5010C64935ED}"/>
              </a:ext>
            </a:extLst>
          </p:cNvPr>
          <p:cNvGrpSpPr/>
          <p:nvPr/>
        </p:nvGrpSpPr>
        <p:grpSpPr>
          <a:xfrm>
            <a:off x="0" y="-2724"/>
            <a:ext cx="12192000" cy="605481"/>
            <a:chOff x="0" y="0"/>
            <a:chExt cx="12192000" cy="6054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56A1446-D270-6EE6-6919-EF6C15D030D2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A35D754B-C423-B4AD-6A7C-666DC4B46C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itle 3">
              <a:extLst>
                <a:ext uri="{FF2B5EF4-FFF2-40B4-BE49-F238E27FC236}">
                  <a16:creationId xmlns:a16="http://schemas.microsoft.com/office/drawing/2014/main" id="{ABACEF7A-1A8E-CA52-A581-AD0E07C5E1E5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COD Derived from CALIOP Ocean Surface Returns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B84BD14-C540-3ABB-45D9-AA0B22DD24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39" r="2530" b="1648"/>
          <a:stretch/>
        </p:blipFill>
        <p:spPr>
          <a:xfrm>
            <a:off x="3021911" y="1933051"/>
            <a:ext cx="8912656" cy="46798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B92015-224F-711C-AAC7-A75EDBCEA632}"/>
              </a:ext>
            </a:extLst>
          </p:cNvPr>
          <p:cNvSpPr/>
          <p:nvPr/>
        </p:nvSpPr>
        <p:spPr>
          <a:xfrm>
            <a:off x="132763" y="2756482"/>
            <a:ext cx="278885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ODCOD 532 nm using AMSR-E winds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CALIPSO Detected Aerosols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August, September, and October 2016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AF20DE-84E7-B166-1A05-1BE93C00AB6C}"/>
              </a:ext>
            </a:extLst>
          </p:cNvPr>
          <p:cNvSpPr txBox="1"/>
          <p:nvPr/>
        </p:nvSpPr>
        <p:spPr>
          <a:xfrm>
            <a:off x="425065" y="729295"/>
            <a:ext cx="11341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ODCOD provides optical depth estimates nearly globally over ocean during both day and night for the entire CALIPSO record</a:t>
            </a:r>
            <a:endParaRPr lang="en-US" sz="3200" strike="sngStrike" dirty="0"/>
          </a:p>
        </p:txBody>
      </p:sp>
    </p:spTree>
    <p:extLst>
      <p:ext uri="{BB962C8B-B14F-4D97-AF65-F5344CB8AC3E}">
        <p14:creationId xmlns:p14="http://schemas.microsoft.com/office/powerpoint/2010/main" val="3653770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COD Derived from CALIOP Ocean Surface Returns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A942BC-85D6-B1CD-9669-8F6C220266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15233" y="605481"/>
            <a:ext cx="6673635" cy="599584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118674F-FA16-1221-2AA8-F8A8C8317DD0}"/>
              </a:ext>
            </a:extLst>
          </p:cNvPr>
          <p:cNvSpPr/>
          <p:nvPr/>
        </p:nvSpPr>
        <p:spPr>
          <a:xfrm>
            <a:off x="438411" y="1259175"/>
            <a:ext cx="5657589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ODCOD 532nm using AMSR-E winds compared to MODIS 550nm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Daytime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August, September, &amp; October 2016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Clouds detected by CALIPSO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 difference 0.0275 (MODIS higher)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Possibly due to MODIS cloud contamination</a:t>
            </a:r>
          </a:p>
          <a:p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Vertical striping due to different spatial resolutions (333 m footprint vs MODIS 10 km×10 km pixel)</a:t>
            </a:r>
          </a:p>
        </p:txBody>
      </p:sp>
    </p:spTree>
    <p:extLst>
      <p:ext uri="{BB962C8B-B14F-4D97-AF65-F5344CB8AC3E}">
        <p14:creationId xmlns:p14="http://schemas.microsoft.com/office/powerpoint/2010/main" val="1531972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4F0A23A-D0AB-F039-4E0F-F94B217C79D9}"/>
              </a:ext>
            </a:extLst>
          </p:cNvPr>
          <p:cNvGrpSpPr/>
          <p:nvPr/>
        </p:nvGrpSpPr>
        <p:grpSpPr>
          <a:xfrm>
            <a:off x="0" y="0"/>
            <a:ext cx="12192000" cy="605481"/>
            <a:chOff x="0" y="0"/>
            <a:chExt cx="12192000" cy="6054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14DB0F-8B8D-199C-C984-F38D666DF934}"/>
                </a:ext>
              </a:extLst>
            </p:cNvPr>
            <p:cNvSpPr txBox="1"/>
            <p:nvPr/>
          </p:nvSpPr>
          <p:spPr>
            <a:xfrm>
              <a:off x="0" y="0"/>
              <a:ext cx="12192000" cy="60548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AC32886A-2491-883B-8AB3-020AFEE9C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9203" y="0"/>
              <a:ext cx="762000" cy="53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itle 3">
              <a:extLst>
                <a:ext uri="{FF2B5EF4-FFF2-40B4-BE49-F238E27FC236}">
                  <a16:creationId xmlns:a16="http://schemas.microsoft.com/office/drawing/2014/main" id="{4826646C-C271-0F39-AD9F-D937CF8DEA82}"/>
                </a:ext>
              </a:extLst>
            </p:cNvPr>
            <p:cNvSpPr txBox="1">
              <a:spLocks/>
            </p:cNvSpPr>
            <p:nvPr/>
          </p:nvSpPr>
          <p:spPr>
            <a:xfrm>
              <a:off x="257433" y="67318"/>
              <a:ext cx="10515600" cy="5381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400" b="1" dirty="0"/>
                <a:t>COD Derived from CALIOP Ocean Surface Returns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754E9E9-9EAF-8342-9E4B-433A6DAAF14B}"/>
              </a:ext>
            </a:extLst>
          </p:cNvPr>
          <p:cNvSpPr txBox="1"/>
          <p:nvPr/>
        </p:nvSpPr>
        <p:spPr>
          <a:xfrm>
            <a:off x="11934567" y="1782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AD64-61B2-1D25-4995-53B1C671B3E1}"/>
              </a:ext>
            </a:extLst>
          </p:cNvPr>
          <p:cNvSpPr txBox="1"/>
          <p:nvPr/>
        </p:nvSpPr>
        <p:spPr>
          <a:xfrm>
            <a:off x="3354510" y="6611779"/>
            <a:ext cx="7114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Helvetica" pitchFamily="2" charset="0"/>
              </a:rPr>
              <a:t>The 30th International Laser Radar Conference (ILRC) virtual conference, June 26th – July 1st, 2022.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A942BC-85D6-B1CD-9669-8F6C220266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15233" y="605481"/>
            <a:ext cx="6673635" cy="599584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118674F-FA16-1221-2AA8-F8A8C8317DD0}"/>
              </a:ext>
            </a:extLst>
          </p:cNvPr>
          <p:cNvSpPr/>
          <p:nvPr/>
        </p:nvSpPr>
        <p:spPr>
          <a:xfrm>
            <a:off x="438411" y="996129"/>
            <a:ext cx="5657589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ODCOD 532nm using AMSR-E winds compared to SODA CPR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Thin Clouds and Aerosols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August, September, &amp; October 2016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profiles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 difference 0.0085 (SODA CPR higher)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 difference 0.0008 for Aerosols only (SODA CPR higher)</a:t>
            </a:r>
          </a:p>
          <a:p>
            <a:pPr algn="just"/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SODA (Synergistic Optical Depths of Aerosols) CPR (Cloud Profiling Radar) is a multi-instrument technique that relies on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CloudSat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AMSR and uses, among other things, a very different surface return estimation technique but has been validated as having acceptable optical depth estimates.</a:t>
            </a:r>
          </a:p>
        </p:txBody>
      </p:sp>
    </p:spTree>
    <p:extLst>
      <p:ext uri="{BB962C8B-B14F-4D97-AF65-F5344CB8AC3E}">
        <p14:creationId xmlns:p14="http://schemas.microsoft.com/office/powerpoint/2010/main" val="3637607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</TotalTime>
  <Words>818</Words>
  <Application>Microsoft Macintosh PowerPoint</Application>
  <PresentationFormat>Widescreen</PresentationFormat>
  <Paragraphs>77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Sullivan, John T. (GSFC-6140)</dc:creator>
  <cp:lastModifiedBy>Ryan, Robert A. (LARC-E304)[Science Systems &amp; Applications, Inc.]</cp:lastModifiedBy>
  <cp:revision>23</cp:revision>
  <dcterms:created xsi:type="dcterms:W3CDTF">2022-05-05T15:41:37Z</dcterms:created>
  <dcterms:modified xsi:type="dcterms:W3CDTF">2022-05-27T15:24:06Z</dcterms:modified>
</cp:coreProperties>
</file>